
<file path=[Content_Types].xml><?xml version="1.0" encoding="utf-8"?>
<Types xmlns="http://schemas.openxmlformats.org/package/2006/content-types">
  <Default Extension="emf" ContentType="image/x-emf"/>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0"/>
  </p:notesMasterIdLst>
  <p:sldIdLst>
    <p:sldId id="480" r:id="rId5"/>
    <p:sldId id="306" r:id="rId6"/>
    <p:sldId id="262" r:id="rId7"/>
    <p:sldId id="257" r:id="rId8"/>
    <p:sldId id="516" r:id="rId9"/>
    <p:sldId id="483" r:id="rId10"/>
    <p:sldId id="484" r:id="rId11"/>
    <p:sldId id="485" r:id="rId12"/>
    <p:sldId id="486" r:id="rId13"/>
    <p:sldId id="487" r:id="rId14"/>
    <p:sldId id="488" r:id="rId15"/>
    <p:sldId id="489" r:id="rId16"/>
    <p:sldId id="490" r:id="rId17"/>
    <p:sldId id="491" r:id="rId18"/>
    <p:sldId id="492" r:id="rId19"/>
    <p:sldId id="493" r:id="rId20"/>
    <p:sldId id="494" r:id="rId21"/>
    <p:sldId id="495" r:id="rId22"/>
    <p:sldId id="496" r:id="rId23"/>
    <p:sldId id="497" r:id="rId24"/>
    <p:sldId id="498" r:id="rId25"/>
    <p:sldId id="499" r:id="rId26"/>
    <p:sldId id="500" r:id="rId27"/>
    <p:sldId id="501" r:id="rId28"/>
    <p:sldId id="502" r:id="rId29"/>
    <p:sldId id="503" r:id="rId30"/>
    <p:sldId id="504" r:id="rId31"/>
    <p:sldId id="505" r:id="rId32"/>
    <p:sldId id="506" r:id="rId33"/>
    <p:sldId id="507" r:id="rId34"/>
    <p:sldId id="508" r:id="rId35"/>
    <p:sldId id="517" r:id="rId36"/>
    <p:sldId id="518" r:id="rId37"/>
    <p:sldId id="308" r:id="rId38"/>
    <p:sldId id="349"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6"/>
            <p14:sldId id="262"/>
            <p14:sldId id="257"/>
            <p14:sldId id="516"/>
            <p14:sldId id="483"/>
            <p14:sldId id="484"/>
            <p14:sldId id="485"/>
            <p14:sldId id="486"/>
            <p14:sldId id="487"/>
            <p14:sldId id="488"/>
            <p14:sldId id="489"/>
            <p14:sldId id="490"/>
            <p14:sldId id="491"/>
            <p14:sldId id="492"/>
            <p14:sldId id="493"/>
            <p14:sldId id="494"/>
            <p14:sldId id="495"/>
            <p14:sldId id="496"/>
            <p14:sldId id="497"/>
            <p14:sldId id="498"/>
            <p14:sldId id="499"/>
            <p14:sldId id="500"/>
            <p14:sldId id="501"/>
            <p14:sldId id="502"/>
            <p14:sldId id="503"/>
            <p14:sldId id="504"/>
            <p14:sldId id="505"/>
            <p14:sldId id="506"/>
            <p14:sldId id="507"/>
            <p14:sldId id="508"/>
            <p14:sldId id="517"/>
            <p14:sldId id="518"/>
            <p14:sldId id="308"/>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03E5F"/>
    <a:srgbClr val="F2F2F2"/>
    <a:srgbClr val="00AEEF"/>
    <a:srgbClr val="FFD200"/>
    <a:srgbClr val="F58221"/>
    <a:srgbClr val="000000"/>
    <a:srgbClr val="669BBC"/>
    <a:srgbClr val="2D3956"/>
    <a:srgbClr val="8E5A6D"/>
    <a:srgbClr val="FAC74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43"/>
  </p:normalViewPr>
  <p:slideViewPr>
    <p:cSldViewPr snapToGrid="0">
      <p:cViewPr>
        <p:scale>
          <a:sx n="85" d="100"/>
          <a:sy n="85" d="100"/>
        </p:scale>
        <p:origin x="1496" y="82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541BCCE-5D13-A443-8F45-8F5C8F6C5FA9}" type="doc">
      <dgm:prSet loTypeId="urn:microsoft.com/office/officeart/2005/8/layout/hierarchy1" loCatId="" qsTypeId="urn:microsoft.com/office/officeart/2005/8/quickstyle/simple1" qsCatId="simple" csTypeId="urn:microsoft.com/office/officeart/2005/8/colors/accent1_2" csCatId="accent1" phldr="1"/>
      <dgm:spPr/>
      <dgm:t>
        <a:bodyPr/>
        <a:lstStyle/>
        <a:p>
          <a:endParaRPr lang="en-US"/>
        </a:p>
      </dgm:t>
    </dgm:pt>
    <dgm:pt modelId="{BD4CB0C1-FC8B-1447-AF52-9C9BC6FC315D}">
      <dgm:prSet phldrT="[Text]"/>
      <dgm:spPr/>
      <dgm:t>
        <a:bodyPr/>
        <a:lstStyle/>
        <a:p>
          <a:r>
            <a:rPr lang="en-US" dirty="0"/>
            <a:t>Computer Components</a:t>
          </a:r>
        </a:p>
      </dgm:t>
    </dgm:pt>
    <dgm:pt modelId="{96C238A3-7F32-D24B-B844-669FD8FB9FE0}" type="parTrans" cxnId="{3B01F670-1F0C-764E-B4F2-0AC74A8C23FA}">
      <dgm:prSet/>
      <dgm:spPr/>
      <dgm:t>
        <a:bodyPr/>
        <a:lstStyle/>
        <a:p>
          <a:endParaRPr lang="en-US"/>
        </a:p>
      </dgm:t>
    </dgm:pt>
    <dgm:pt modelId="{E464CDE0-7B36-F141-9BA7-4EBD53AADD0B}" type="sibTrans" cxnId="{3B01F670-1F0C-764E-B4F2-0AC74A8C23FA}">
      <dgm:prSet/>
      <dgm:spPr/>
      <dgm:t>
        <a:bodyPr/>
        <a:lstStyle/>
        <a:p>
          <a:endParaRPr lang="en-US"/>
        </a:p>
      </dgm:t>
    </dgm:pt>
    <dgm:pt modelId="{3054C0DA-8D29-2842-918C-1896A833561D}">
      <dgm:prSet phldrT="[Text]"/>
      <dgm:spPr/>
      <dgm:t>
        <a:bodyPr/>
        <a:lstStyle/>
        <a:p>
          <a:r>
            <a:rPr lang="en-US" dirty="0"/>
            <a:t>Hardware</a:t>
          </a:r>
        </a:p>
      </dgm:t>
    </dgm:pt>
    <dgm:pt modelId="{8260B2C1-E766-BC44-B1A6-4363A455886E}" type="parTrans" cxnId="{FF5A87D3-AC82-AB41-AED0-FA080CA34253}">
      <dgm:prSet/>
      <dgm:spPr/>
      <dgm:t>
        <a:bodyPr/>
        <a:lstStyle/>
        <a:p>
          <a:endParaRPr lang="en-US"/>
        </a:p>
      </dgm:t>
    </dgm:pt>
    <dgm:pt modelId="{DAA31486-56D5-FF47-B972-984E4D0C3890}" type="sibTrans" cxnId="{FF5A87D3-AC82-AB41-AED0-FA080CA34253}">
      <dgm:prSet/>
      <dgm:spPr/>
      <dgm:t>
        <a:bodyPr/>
        <a:lstStyle/>
        <a:p>
          <a:endParaRPr lang="en-US"/>
        </a:p>
      </dgm:t>
    </dgm:pt>
    <dgm:pt modelId="{16935CD1-BB63-F94B-AD32-6920845FDBAF}">
      <dgm:prSet/>
      <dgm:spPr/>
      <dgm:t>
        <a:bodyPr/>
        <a:lstStyle/>
        <a:p>
          <a:r>
            <a:rPr lang="en-US" dirty="0"/>
            <a:t>Software</a:t>
          </a:r>
        </a:p>
      </dgm:t>
    </dgm:pt>
    <dgm:pt modelId="{7A0C03A2-5B57-0D4F-8216-3C19C989CF81}" type="parTrans" cxnId="{A729C50A-D7CA-AA4B-9749-3098E702FD8E}">
      <dgm:prSet/>
      <dgm:spPr/>
      <dgm:t>
        <a:bodyPr/>
        <a:lstStyle/>
        <a:p>
          <a:endParaRPr lang="en-US"/>
        </a:p>
      </dgm:t>
    </dgm:pt>
    <dgm:pt modelId="{B3C37D08-F8AA-4B4A-914D-82320A4436FD}" type="sibTrans" cxnId="{A729C50A-D7CA-AA4B-9749-3098E702FD8E}">
      <dgm:prSet/>
      <dgm:spPr/>
      <dgm:t>
        <a:bodyPr/>
        <a:lstStyle/>
        <a:p>
          <a:endParaRPr lang="en-US"/>
        </a:p>
      </dgm:t>
    </dgm:pt>
    <dgm:pt modelId="{4ACD5884-39B8-074D-9E19-CDA51F7C600E}" type="pres">
      <dgm:prSet presAssocID="{6541BCCE-5D13-A443-8F45-8F5C8F6C5FA9}" presName="hierChild1" presStyleCnt="0">
        <dgm:presLayoutVars>
          <dgm:chPref val="1"/>
          <dgm:dir/>
          <dgm:animOne val="branch"/>
          <dgm:animLvl val="lvl"/>
          <dgm:resizeHandles/>
        </dgm:presLayoutVars>
      </dgm:prSet>
      <dgm:spPr/>
    </dgm:pt>
    <dgm:pt modelId="{C719120D-2881-664A-ACCA-0E266E476553}" type="pres">
      <dgm:prSet presAssocID="{BD4CB0C1-FC8B-1447-AF52-9C9BC6FC315D}" presName="hierRoot1" presStyleCnt="0"/>
      <dgm:spPr/>
    </dgm:pt>
    <dgm:pt modelId="{B7A55668-AACA-3F49-8CA6-DDDE7F27FC5F}" type="pres">
      <dgm:prSet presAssocID="{BD4CB0C1-FC8B-1447-AF52-9C9BC6FC315D}" presName="composite" presStyleCnt="0"/>
      <dgm:spPr/>
    </dgm:pt>
    <dgm:pt modelId="{4A311C4C-7DB6-A749-BBB7-74A816840B49}" type="pres">
      <dgm:prSet presAssocID="{BD4CB0C1-FC8B-1447-AF52-9C9BC6FC315D}" presName="background" presStyleLbl="node0" presStyleIdx="0" presStyleCnt="1"/>
      <dgm:spPr/>
    </dgm:pt>
    <dgm:pt modelId="{A21197B6-7489-AF43-8B68-B19639E58538}" type="pres">
      <dgm:prSet presAssocID="{BD4CB0C1-FC8B-1447-AF52-9C9BC6FC315D}" presName="text" presStyleLbl="fgAcc0" presStyleIdx="0" presStyleCnt="1">
        <dgm:presLayoutVars>
          <dgm:chPref val="3"/>
        </dgm:presLayoutVars>
      </dgm:prSet>
      <dgm:spPr/>
    </dgm:pt>
    <dgm:pt modelId="{0980D32A-D481-6C44-AACA-2399DD3CAF8C}" type="pres">
      <dgm:prSet presAssocID="{BD4CB0C1-FC8B-1447-AF52-9C9BC6FC315D}" presName="hierChild2" presStyleCnt="0"/>
      <dgm:spPr/>
    </dgm:pt>
    <dgm:pt modelId="{79750E7E-D0E8-5F4B-B902-AE36FF949432}" type="pres">
      <dgm:prSet presAssocID="{8260B2C1-E766-BC44-B1A6-4363A455886E}" presName="Name10" presStyleLbl="parChTrans1D2" presStyleIdx="0" presStyleCnt="2"/>
      <dgm:spPr/>
    </dgm:pt>
    <dgm:pt modelId="{D134E861-E244-FF40-8E83-AEBF67019761}" type="pres">
      <dgm:prSet presAssocID="{3054C0DA-8D29-2842-918C-1896A833561D}" presName="hierRoot2" presStyleCnt="0"/>
      <dgm:spPr/>
    </dgm:pt>
    <dgm:pt modelId="{B06076AE-C86C-D94C-9761-D329CBDFD45A}" type="pres">
      <dgm:prSet presAssocID="{3054C0DA-8D29-2842-918C-1896A833561D}" presName="composite2" presStyleCnt="0"/>
      <dgm:spPr/>
    </dgm:pt>
    <dgm:pt modelId="{A47EB309-87C9-B344-B30A-772094089E0C}" type="pres">
      <dgm:prSet presAssocID="{3054C0DA-8D29-2842-918C-1896A833561D}" presName="background2" presStyleLbl="node2" presStyleIdx="0" presStyleCnt="2"/>
      <dgm:spPr/>
    </dgm:pt>
    <dgm:pt modelId="{4CA38124-A91A-BB47-A20F-1CDA6A28E9FD}" type="pres">
      <dgm:prSet presAssocID="{3054C0DA-8D29-2842-918C-1896A833561D}" presName="text2" presStyleLbl="fgAcc2" presStyleIdx="0" presStyleCnt="2">
        <dgm:presLayoutVars>
          <dgm:chPref val="3"/>
        </dgm:presLayoutVars>
      </dgm:prSet>
      <dgm:spPr/>
    </dgm:pt>
    <dgm:pt modelId="{E419C569-AE12-D445-87FE-D38244EDA2A5}" type="pres">
      <dgm:prSet presAssocID="{3054C0DA-8D29-2842-918C-1896A833561D}" presName="hierChild3" presStyleCnt="0"/>
      <dgm:spPr/>
    </dgm:pt>
    <dgm:pt modelId="{F70AF9F6-FF80-E24C-90B3-BA029C20C69C}" type="pres">
      <dgm:prSet presAssocID="{7A0C03A2-5B57-0D4F-8216-3C19C989CF81}" presName="Name10" presStyleLbl="parChTrans1D2" presStyleIdx="1" presStyleCnt="2"/>
      <dgm:spPr/>
    </dgm:pt>
    <dgm:pt modelId="{BDCC97FC-6B6E-9C46-90E4-CF165F3D5307}" type="pres">
      <dgm:prSet presAssocID="{16935CD1-BB63-F94B-AD32-6920845FDBAF}" presName="hierRoot2" presStyleCnt="0"/>
      <dgm:spPr/>
    </dgm:pt>
    <dgm:pt modelId="{4959FB04-8FB5-734A-8B1E-E0A447E04AD1}" type="pres">
      <dgm:prSet presAssocID="{16935CD1-BB63-F94B-AD32-6920845FDBAF}" presName="composite2" presStyleCnt="0"/>
      <dgm:spPr/>
    </dgm:pt>
    <dgm:pt modelId="{5504545A-EE2C-B343-A54D-AB41C1E5A32F}" type="pres">
      <dgm:prSet presAssocID="{16935CD1-BB63-F94B-AD32-6920845FDBAF}" presName="background2" presStyleLbl="node2" presStyleIdx="1" presStyleCnt="2"/>
      <dgm:spPr/>
    </dgm:pt>
    <dgm:pt modelId="{40F75007-FE47-D44C-BFFA-AC3DDDA67A49}" type="pres">
      <dgm:prSet presAssocID="{16935CD1-BB63-F94B-AD32-6920845FDBAF}" presName="text2" presStyleLbl="fgAcc2" presStyleIdx="1" presStyleCnt="2">
        <dgm:presLayoutVars>
          <dgm:chPref val="3"/>
        </dgm:presLayoutVars>
      </dgm:prSet>
      <dgm:spPr/>
    </dgm:pt>
    <dgm:pt modelId="{C14EA4F7-D1E6-2548-8C6E-90EC1BEF0F39}" type="pres">
      <dgm:prSet presAssocID="{16935CD1-BB63-F94B-AD32-6920845FDBAF}" presName="hierChild3" presStyleCnt="0"/>
      <dgm:spPr/>
    </dgm:pt>
  </dgm:ptLst>
  <dgm:cxnLst>
    <dgm:cxn modelId="{A729C50A-D7CA-AA4B-9749-3098E702FD8E}" srcId="{BD4CB0C1-FC8B-1447-AF52-9C9BC6FC315D}" destId="{16935CD1-BB63-F94B-AD32-6920845FDBAF}" srcOrd="1" destOrd="0" parTransId="{7A0C03A2-5B57-0D4F-8216-3C19C989CF81}" sibTransId="{B3C37D08-F8AA-4B4A-914D-82320A4436FD}"/>
    <dgm:cxn modelId="{E026202B-3852-324C-AEFA-655292E4C454}" type="presOf" srcId="{7A0C03A2-5B57-0D4F-8216-3C19C989CF81}" destId="{F70AF9F6-FF80-E24C-90B3-BA029C20C69C}" srcOrd="0" destOrd="0" presId="urn:microsoft.com/office/officeart/2005/8/layout/hierarchy1"/>
    <dgm:cxn modelId="{D7393A46-0CCA-744E-A29B-2FD63610D2EA}" type="presOf" srcId="{3054C0DA-8D29-2842-918C-1896A833561D}" destId="{4CA38124-A91A-BB47-A20F-1CDA6A28E9FD}" srcOrd="0" destOrd="0" presId="urn:microsoft.com/office/officeart/2005/8/layout/hierarchy1"/>
    <dgm:cxn modelId="{3B01F670-1F0C-764E-B4F2-0AC74A8C23FA}" srcId="{6541BCCE-5D13-A443-8F45-8F5C8F6C5FA9}" destId="{BD4CB0C1-FC8B-1447-AF52-9C9BC6FC315D}" srcOrd="0" destOrd="0" parTransId="{96C238A3-7F32-D24B-B844-669FD8FB9FE0}" sibTransId="{E464CDE0-7B36-F141-9BA7-4EBD53AADD0B}"/>
    <dgm:cxn modelId="{89ED9A94-3A02-424F-A52C-B342300E1673}" type="presOf" srcId="{8260B2C1-E766-BC44-B1A6-4363A455886E}" destId="{79750E7E-D0E8-5F4B-B902-AE36FF949432}" srcOrd="0" destOrd="0" presId="urn:microsoft.com/office/officeart/2005/8/layout/hierarchy1"/>
    <dgm:cxn modelId="{66B06195-86C8-464E-83EA-99C669FC6528}" type="presOf" srcId="{16935CD1-BB63-F94B-AD32-6920845FDBAF}" destId="{40F75007-FE47-D44C-BFFA-AC3DDDA67A49}" srcOrd="0" destOrd="0" presId="urn:microsoft.com/office/officeart/2005/8/layout/hierarchy1"/>
    <dgm:cxn modelId="{DF15F1BD-29EA-914C-BC00-D8DA54D7B7BD}" type="presOf" srcId="{6541BCCE-5D13-A443-8F45-8F5C8F6C5FA9}" destId="{4ACD5884-39B8-074D-9E19-CDA51F7C600E}" srcOrd="0" destOrd="0" presId="urn:microsoft.com/office/officeart/2005/8/layout/hierarchy1"/>
    <dgm:cxn modelId="{FF5A87D3-AC82-AB41-AED0-FA080CA34253}" srcId="{BD4CB0C1-FC8B-1447-AF52-9C9BC6FC315D}" destId="{3054C0DA-8D29-2842-918C-1896A833561D}" srcOrd="0" destOrd="0" parTransId="{8260B2C1-E766-BC44-B1A6-4363A455886E}" sibTransId="{DAA31486-56D5-FF47-B972-984E4D0C3890}"/>
    <dgm:cxn modelId="{9260BAE0-66B5-224B-9910-6770B198B4FB}" type="presOf" srcId="{BD4CB0C1-FC8B-1447-AF52-9C9BC6FC315D}" destId="{A21197B6-7489-AF43-8B68-B19639E58538}" srcOrd="0" destOrd="0" presId="urn:microsoft.com/office/officeart/2005/8/layout/hierarchy1"/>
    <dgm:cxn modelId="{7F78038A-B006-8743-9E77-4B6552BCECC6}" type="presParOf" srcId="{4ACD5884-39B8-074D-9E19-CDA51F7C600E}" destId="{C719120D-2881-664A-ACCA-0E266E476553}" srcOrd="0" destOrd="0" presId="urn:microsoft.com/office/officeart/2005/8/layout/hierarchy1"/>
    <dgm:cxn modelId="{C9718B66-8FF8-244D-87EA-5BEFCA2565C0}" type="presParOf" srcId="{C719120D-2881-664A-ACCA-0E266E476553}" destId="{B7A55668-AACA-3F49-8CA6-DDDE7F27FC5F}" srcOrd="0" destOrd="0" presId="urn:microsoft.com/office/officeart/2005/8/layout/hierarchy1"/>
    <dgm:cxn modelId="{B1465669-B6D3-EB4F-BDCE-D26B928B9BBD}" type="presParOf" srcId="{B7A55668-AACA-3F49-8CA6-DDDE7F27FC5F}" destId="{4A311C4C-7DB6-A749-BBB7-74A816840B49}" srcOrd="0" destOrd="0" presId="urn:microsoft.com/office/officeart/2005/8/layout/hierarchy1"/>
    <dgm:cxn modelId="{70AA3759-EBE2-5A4B-9C06-CEAD8BB017D8}" type="presParOf" srcId="{B7A55668-AACA-3F49-8CA6-DDDE7F27FC5F}" destId="{A21197B6-7489-AF43-8B68-B19639E58538}" srcOrd="1" destOrd="0" presId="urn:microsoft.com/office/officeart/2005/8/layout/hierarchy1"/>
    <dgm:cxn modelId="{119B21DE-CEFF-6441-BCF9-A9D9873B118F}" type="presParOf" srcId="{C719120D-2881-664A-ACCA-0E266E476553}" destId="{0980D32A-D481-6C44-AACA-2399DD3CAF8C}" srcOrd="1" destOrd="0" presId="urn:microsoft.com/office/officeart/2005/8/layout/hierarchy1"/>
    <dgm:cxn modelId="{464E4130-7AD9-E744-B124-9FE0C4669218}" type="presParOf" srcId="{0980D32A-D481-6C44-AACA-2399DD3CAF8C}" destId="{79750E7E-D0E8-5F4B-B902-AE36FF949432}" srcOrd="0" destOrd="0" presId="urn:microsoft.com/office/officeart/2005/8/layout/hierarchy1"/>
    <dgm:cxn modelId="{BE46199C-7E34-6C4F-983A-99EF90148EDC}" type="presParOf" srcId="{0980D32A-D481-6C44-AACA-2399DD3CAF8C}" destId="{D134E861-E244-FF40-8E83-AEBF67019761}" srcOrd="1" destOrd="0" presId="urn:microsoft.com/office/officeart/2005/8/layout/hierarchy1"/>
    <dgm:cxn modelId="{5107396D-305E-EC4B-9936-B7DDB7CC8A2D}" type="presParOf" srcId="{D134E861-E244-FF40-8E83-AEBF67019761}" destId="{B06076AE-C86C-D94C-9761-D329CBDFD45A}" srcOrd="0" destOrd="0" presId="urn:microsoft.com/office/officeart/2005/8/layout/hierarchy1"/>
    <dgm:cxn modelId="{7941CB08-3243-EF45-BA3F-188903B6DB93}" type="presParOf" srcId="{B06076AE-C86C-D94C-9761-D329CBDFD45A}" destId="{A47EB309-87C9-B344-B30A-772094089E0C}" srcOrd="0" destOrd="0" presId="urn:microsoft.com/office/officeart/2005/8/layout/hierarchy1"/>
    <dgm:cxn modelId="{35304FF8-0C45-4242-96BC-712E488A496C}" type="presParOf" srcId="{B06076AE-C86C-D94C-9761-D329CBDFD45A}" destId="{4CA38124-A91A-BB47-A20F-1CDA6A28E9FD}" srcOrd="1" destOrd="0" presId="urn:microsoft.com/office/officeart/2005/8/layout/hierarchy1"/>
    <dgm:cxn modelId="{D944DD7E-6248-E441-A333-245B9D84453A}" type="presParOf" srcId="{D134E861-E244-FF40-8E83-AEBF67019761}" destId="{E419C569-AE12-D445-87FE-D38244EDA2A5}" srcOrd="1" destOrd="0" presId="urn:microsoft.com/office/officeart/2005/8/layout/hierarchy1"/>
    <dgm:cxn modelId="{D0A5518C-8028-DF42-A99C-4BC4EB989D0C}" type="presParOf" srcId="{0980D32A-D481-6C44-AACA-2399DD3CAF8C}" destId="{F70AF9F6-FF80-E24C-90B3-BA029C20C69C}" srcOrd="2" destOrd="0" presId="urn:microsoft.com/office/officeart/2005/8/layout/hierarchy1"/>
    <dgm:cxn modelId="{1B58DBE7-C99E-524B-B904-A36DB3E8CDA0}" type="presParOf" srcId="{0980D32A-D481-6C44-AACA-2399DD3CAF8C}" destId="{BDCC97FC-6B6E-9C46-90E4-CF165F3D5307}" srcOrd="3" destOrd="0" presId="urn:microsoft.com/office/officeart/2005/8/layout/hierarchy1"/>
    <dgm:cxn modelId="{4D8A3759-24C0-9040-8332-73EA3BCACAF8}" type="presParOf" srcId="{BDCC97FC-6B6E-9C46-90E4-CF165F3D5307}" destId="{4959FB04-8FB5-734A-8B1E-E0A447E04AD1}" srcOrd="0" destOrd="0" presId="urn:microsoft.com/office/officeart/2005/8/layout/hierarchy1"/>
    <dgm:cxn modelId="{35471AA3-09E4-F84C-8271-0F5176C4579A}" type="presParOf" srcId="{4959FB04-8FB5-734A-8B1E-E0A447E04AD1}" destId="{5504545A-EE2C-B343-A54D-AB41C1E5A32F}" srcOrd="0" destOrd="0" presId="urn:microsoft.com/office/officeart/2005/8/layout/hierarchy1"/>
    <dgm:cxn modelId="{C2D97AD8-3316-5045-89BF-47ABA2536A2C}" type="presParOf" srcId="{4959FB04-8FB5-734A-8B1E-E0A447E04AD1}" destId="{40F75007-FE47-D44C-BFFA-AC3DDDA67A49}" srcOrd="1" destOrd="0" presId="urn:microsoft.com/office/officeart/2005/8/layout/hierarchy1"/>
    <dgm:cxn modelId="{984CEF9F-E2E2-5C48-81B6-FF30F2D255A8}" type="presParOf" srcId="{BDCC97FC-6B6E-9C46-90E4-CF165F3D5307}" destId="{C14EA4F7-D1E6-2548-8C6E-90EC1BEF0F39}"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0AF9F6-FF80-E24C-90B3-BA029C20C69C}">
      <dsp:nvSpPr>
        <dsp:cNvPr id="0" name=""/>
        <dsp:cNvSpPr/>
      </dsp:nvSpPr>
      <dsp:spPr>
        <a:xfrm>
          <a:off x="2827255" y="1487167"/>
          <a:ext cx="1429511" cy="680317"/>
        </a:xfrm>
        <a:custGeom>
          <a:avLst/>
          <a:gdLst/>
          <a:ahLst/>
          <a:cxnLst/>
          <a:rect l="0" t="0" r="0" b="0"/>
          <a:pathLst>
            <a:path>
              <a:moveTo>
                <a:pt x="0" y="0"/>
              </a:moveTo>
              <a:lnTo>
                <a:pt x="0" y="463616"/>
              </a:lnTo>
              <a:lnTo>
                <a:pt x="1429511" y="463616"/>
              </a:lnTo>
              <a:lnTo>
                <a:pt x="1429511" y="68031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9750E7E-D0E8-5F4B-B902-AE36FF949432}">
      <dsp:nvSpPr>
        <dsp:cNvPr id="0" name=""/>
        <dsp:cNvSpPr/>
      </dsp:nvSpPr>
      <dsp:spPr>
        <a:xfrm>
          <a:off x="1397744" y="1487167"/>
          <a:ext cx="1429511" cy="680317"/>
        </a:xfrm>
        <a:custGeom>
          <a:avLst/>
          <a:gdLst/>
          <a:ahLst/>
          <a:cxnLst/>
          <a:rect l="0" t="0" r="0" b="0"/>
          <a:pathLst>
            <a:path>
              <a:moveTo>
                <a:pt x="1429511" y="0"/>
              </a:moveTo>
              <a:lnTo>
                <a:pt x="1429511" y="463616"/>
              </a:lnTo>
              <a:lnTo>
                <a:pt x="0" y="463616"/>
              </a:lnTo>
              <a:lnTo>
                <a:pt x="0" y="68031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A311C4C-7DB6-A749-BBB7-74A816840B49}">
      <dsp:nvSpPr>
        <dsp:cNvPr id="0" name=""/>
        <dsp:cNvSpPr/>
      </dsp:nvSpPr>
      <dsp:spPr>
        <a:xfrm>
          <a:off x="1657655" y="1774"/>
          <a:ext cx="2339200" cy="148539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1197B6-7489-AF43-8B68-B19639E58538}">
      <dsp:nvSpPr>
        <dsp:cNvPr id="0" name=""/>
        <dsp:cNvSpPr/>
      </dsp:nvSpPr>
      <dsp:spPr>
        <a:xfrm>
          <a:off x="1917566" y="248690"/>
          <a:ext cx="2339200" cy="148539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dirty="0"/>
            <a:t>Computer Components</a:t>
          </a:r>
        </a:p>
      </dsp:txBody>
      <dsp:txXfrm>
        <a:off x="1961072" y="292196"/>
        <a:ext cx="2252188" cy="1398380"/>
      </dsp:txXfrm>
    </dsp:sp>
    <dsp:sp modelId="{A47EB309-87C9-B344-B30A-772094089E0C}">
      <dsp:nvSpPr>
        <dsp:cNvPr id="0" name=""/>
        <dsp:cNvSpPr/>
      </dsp:nvSpPr>
      <dsp:spPr>
        <a:xfrm>
          <a:off x="228144" y="2167484"/>
          <a:ext cx="2339200" cy="148539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A38124-A91A-BB47-A20F-1CDA6A28E9FD}">
      <dsp:nvSpPr>
        <dsp:cNvPr id="0" name=""/>
        <dsp:cNvSpPr/>
      </dsp:nvSpPr>
      <dsp:spPr>
        <a:xfrm>
          <a:off x="488055" y="2414399"/>
          <a:ext cx="2339200" cy="148539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dirty="0"/>
            <a:t>Hardware</a:t>
          </a:r>
        </a:p>
      </dsp:txBody>
      <dsp:txXfrm>
        <a:off x="531561" y="2457905"/>
        <a:ext cx="2252188" cy="1398380"/>
      </dsp:txXfrm>
    </dsp:sp>
    <dsp:sp modelId="{5504545A-EE2C-B343-A54D-AB41C1E5A32F}">
      <dsp:nvSpPr>
        <dsp:cNvPr id="0" name=""/>
        <dsp:cNvSpPr/>
      </dsp:nvSpPr>
      <dsp:spPr>
        <a:xfrm>
          <a:off x="3087166" y="2167484"/>
          <a:ext cx="2339200" cy="148539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F75007-FE47-D44C-BFFA-AC3DDDA67A49}">
      <dsp:nvSpPr>
        <dsp:cNvPr id="0" name=""/>
        <dsp:cNvSpPr/>
      </dsp:nvSpPr>
      <dsp:spPr>
        <a:xfrm>
          <a:off x="3347077" y="2414399"/>
          <a:ext cx="2339200" cy="148539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dirty="0"/>
            <a:t>Software</a:t>
          </a:r>
        </a:p>
      </dsp:txBody>
      <dsp:txXfrm>
        <a:off x="3390583" y="2457905"/>
        <a:ext cx="2252188" cy="139838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b="0" i="0">
                <a:latin typeface="Alexandria Light" pitchFamily="2" charset="-78"/>
              </a:defRPr>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b="0" i="0">
                <a:latin typeface="Alexandria Light" pitchFamily="2" charset="-78"/>
              </a:defRPr>
            </a:lvl1pPr>
          </a:lstStyle>
          <a:p>
            <a:fld id="{7E8DF744-AB4A-4A0F-92CE-6DEBABF2DA97}" type="datetimeFigureOut">
              <a:rPr lang="en-US" smtClean="0"/>
              <a:pPr/>
              <a:t>3/18/25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b="0" i="0">
                <a:latin typeface="Alexandria Light" pitchFamily="2" charset="-78"/>
              </a:defRPr>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b="0" i="0">
                <a:latin typeface="Alexandria Light" pitchFamily="2" charset="-78"/>
              </a:defRPr>
            </a:lvl1pPr>
          </a:lstStyle>
          <a:p>
            <a:fld id="{E88088B5-5D3D-41C5-9929-9FAB3A249D9E}" type="slidenum">
              <a:rPr lang="en-US" smtClean="0"/>
              <a:pPr/>
              <a:t>‹#›</a:t>
            </a:fld>
            <a:endParaRPr lang="en-US"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b="0" i="0" kern="1200">
        <a:solidFill>
          <a:schemeClr val="tx1"/>
        </a:solidFill>
        <a:latin typeface="Alexandria Light" pitchFamily="2" charset="-78"/>
        <a:ea typeface="+mn-ea"/>
        <a:cs typeface="+mn-cs"/>
      </a:defRPr>
    </a:lvl1pPr>
    <a:lvl2pPr marL="457200" algn="l" defTabSz="914400" rtl="0" eaLnBrk="1" latinLnBrk="0" hangingPunct="1">
      <a:defRPr sz="1200" b="0" i="0" kern="1200">
        <a:solidFill>
          <a:schemeClr val="tx1"/>
        </a:solidFill>
        <a:latin typeface="Alexandria Light" pitchFamily="2" charset="-78"/>
        <a:ea typeface="+mn-ea"/>
        <a:cs typeface="+mn-cs"/>
      </a:defRPr>
    </a:lvl2pPr>
    <a:lvl3pPr marL="914400" algn="l" defTabSz="914400" rtl="0" eaLnBrk="1" latinLnBrk="0" hangingPunct="1">
      <a:defRPr sz="1200" b="0" i="0" kern="1200">
        <a:solidFill>
          <a:schemeClr val="tx1"/>
        </a:solidFill>
        <a:latin typeface="Alexandria Light" pitchFamily="2" charset="-78"/>
        <a:ea typeface="+mn-ea"/>
        <a:cs typeface="+mn-cs"/>
      </a:defRPr>
    </a:lvl3pPr>
    <a:lvl4pPr marL="1371600" algn="l" defTabSz="914400" rtl="0" eaLnBrk="1" latinLnBrk="0" hangingPunct="1">
      <a:defRPr sz="1200" b="0" i="0" kern="1200">
        <a:solidFill>
          <a:schemeClr val="tx1"/>
        </a:solidFill>
        <a:latin typeface="Alexandria Light" pitchFamily="2" charset="-78"/>
        <a:ea typeface="+mn-ea"/>
        <a:cs typeface="+mn-cs"/>
      </a:defRPr>
    </a:lvl4pPr>
    <a:lvl5pPr marL="1828800" algn="l" defTabSz="914400" rtl="0" eaLnBrk="1" latinLnBrk="0" hangingPunct="1">
      <a:defRPr sz="1200" b="0" i="0" kern="1200">
        <a:solidFill>
          <a:schemeClr val="tx1"/>
        </a:solidFill>
        <a:latin typeface="Alexandria Light" pitchFamily="2" charset="-78"/>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3/18/25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3/18/25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3/18/25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3/18/25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3/18/25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3/18/25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3/18/25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3/18/25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3/18/25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3/18/25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3/18/25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3246341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0" i="0">
                <a:solidFill>
                  <a:schemeClr val="tx1">
                    <a:tint val="75000"/>
                  </a:schemeClr>
                </a:solidFill>
                <a:latin typeface="Alexandria Light" pitchFamily="2" charset="-78"/>
              </a:defRPr>
            </a:lvl1pPr>
          </a:lstStyle>
          <a:p>
            <a:fld id="{7AD86B2E-B702-4422-B277-3A08C7449694}" type="datetimeFigureOut">
              <a:rPr lang="en-US" smtClean="0"/>
              <a:pPr/>
              <a:t>3/18/25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0" i="0">
                <a:solidFill>
                  <a:schemeClr val="tx1">
                    <a:tint val="75000"/>
                  </a:schemeClr>
                </a:solidFill>
                <a:latin typeface="Alexandria Light" pitchFamily="2" charset="-78"/>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0" i="0">
                <a:solidFill>
                  <a:schemeClr val="tx1">
                    <a:tint val="75000"/>
                  </a:schemeClr>
                </a:solidFill>
                <a:latin typeface="Alexandria Light" pitchFamily="2" charset="-78"/>
              </a:defRPr>
            </a:lvl1pPr>
          </a:lstStyle>
          <a:p>
            <a:fld id="{F7542ADD-394E-41F3-B704-951748884AEE}"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7" r:id="rId13"/>
  </p:sldLayoutIdLst>
  <p:txStyles>
    <p:titleStyle>
      <a:lvl1pPr algn="l" defTabSz="914400" rtl="0" eaLnBrk="1" latinLnBrk="0" hangingPunct="1">
        <a:lnSpc>
          <a:spcPct val="90000"/>
        </a:lnSpc>
        <a:spcBef>
          <a:spcPct val="0"/>
        </a:spcBef>
        <a:buNone/>
        <a:defRPr sz="4400" b="0" i="0" kern="1200">
          <a:solidFill>
            <a:schemeClr val="tx1"/>
          </a:solidFill>
          <a:latin typeface="Alexandria Light" pitchFamily="2" charset="-78"/>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Alexandria Light" pitchFamily="2" charset="-78"/>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lexandria Light" pitchFamily="2" charset="-78"/>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lexandria Light" pitchFamily="2" charset="-78"/>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lexandria Light" pitchFamily="2" charset="-78"/>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lexandria Light" pitchFamily="2" charset="-78"/>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4.emf"/><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6.emf"/></Relationships>
</file>

<file path=ppt/slides/_rels/slide3.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4.emf"/><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8.tiff"/><Relationship Id="rId4" Type="http://schemas.openxmlformats.org/officeDocument/2006/relationships/image" Target="../media/image6.emf"/></Relationships>
</file>

<file path=ppt/slides/_rels/slide4.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1.xml"/><Relationship Id="rId7" Type="http://schemas.openxmlformats.org/officeDocument/2006/relationships/image" Target="../media/image12.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5.xml.rels><?xml version="1.0" encoding="UTF-8" standalone="yes"?>
<Relationships xmlns="http://schemas.openxmlformats.org/package/2006/relationships"><Relationship Id="rId3" Type="http://schemas.openxmlformats.org/officeDocument/2006/relationships/image" Target="../media/image5.emf"/><Relationship Id="rId7" Type="http://schemas.openxmlformats.org/officeDocument/2006/relationships/image" Target="../media/image7.png"/><Relationship Id="rId2" Type="http://schemas.openxmlformats.org/officeDocument/2006/relationships/image" Target="../media/image4.emf"/><Relationship Id="rId1" Type="http://schemas.openxmlformats.org/officeDocument/2006/relationships/slideLayout" Target="../slideLayouts/slideLayout7.xml"/><Relationship Id="rId6" Type="http://schemas.openxmlformats.org/officeDocument/2006/relationships/image" Target="../media/image14.tiff"/><Relationship Id="rId5" Type="http://schemas.openxmlformats.org/officeDocument/2006/relationships/image" Target="../media/image13.tiff"/><Relationship Id="rId4" Type="http://schemas.openxmlformats.org/officeDocument/2006/relationships/image" Target="../media/image6.emf"/></Relationships>
</file>

<file path=ppt/slides/_rels/slide6.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4.emf"/><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15.tiff"/><Relationship Id="rId4" Type="http://schemas.openxmlformats.org/officeDocument/2006/relationships/image" Target="../media/image6.emf"/></Relationships>
</file>

<file path=ppt/slides/_rels/slide7.xml.rels><?xml version="1.0" encoding="UTF-8" standalone="yes"?>
<Relationships xmlns="http://schemas.openxmlformats.org/package/2006/relationships"><Relationship Id="rId3" Type="http://schemas.openxmlformats.org/officeDocument/2006/relationships/image" Target="../media/image5.emf"/><Relationship Id="rId7" Type="http://schemas.openxmlformats.org/officeDocument/2006/relationships/image" Target="../media/image7.png"/><Relationship Id="rId2" Type="http://schemas.openxmlformats.org/officeDocument/2006/relationships/image" Target="../media/image4.emf"/><Relationship Id="rId1" Type="http://schemas.openxmlformats.org/officeDocument/2006/relationships/slideLayout" Target="../slideLayouts/slideLayout7.xml"/><Relationship Id="rId6" Type="http://schemas.openxmlformats.org/officeDocument/2006/relationships/image" Target="../media/image17.tiff"/><Relationship Id="rId5" Type="http://schemas.openxmlformats.org/officeDocument/2006/relationships/image" Target="../media/image16.tiff"/><Relationship Id="rId4" Type="http://schemas.openxmlformats.org/officeDocument/2006/relationships/image" Target="../media/image6.emf"/></Relationships>
</file>

<file path=ppt/slides/_rels/slide8.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4.emf"/><Relationship Id="rId7" Type="http://schemas.openxmlformats.org/officeDocument/2006/relationships/image" Target="../media/image20.tiff"/><Relationship Id="rId2" Type="http://schemas.openxmlformats.org/officeDocument/2006/relationships/image" Target="../media/image18.tiff"/><Relationship Id="rId1" Type="http://schemas.openxmlformats.org/officeDocument/2006/relationships/slideLayout" Target="../slideLayouts/slideLayout7.xml"/><Relationship Id="rId6" Type="http://schemas.openxmlformats.org/officeDocument/2006/relationships/image" Target="../media/image19.tiff"/><Relationship Id="rId5" Type="http://schemas.openxmlformats.org/officeDocument/2006/relationships/image" Target="../media/image6.emf"/><Relationship Id="rId4" Type="http://schemas.openxmlformats.org/officeDocument/2006/relationships/image" Target="../media/image5.emf"/></Relationships>
</file>

<file path=ppt/slides/_rels/slide9.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5.emf"/><Relationship Id="rId7" Type="http://schemas.openxmlformats.org/officeDocument/2006/relationships/image" Target="../media/image23.tiff"/><Relationship Id="rId2" Type="http://schemas.openxmlformats.org/officeDocument/2006/relationships/image" Target="../media/image4.emf"/><Relationship Id="rId1" Type="http://schemas.openxmlformats.org/officeDocument/2006/relationships/slideLayout" Target="../slideLayouts/slideLayout7.xml"/><Relationship Id="rId6" Type="http://schemas.openxmlformats.org/officeDocument/2006/relationships/image" Target="../media/image22.tiff"/><Relationship Id="rId5" Type="http://schemas.openxmlformats.org/officeDocument/2006/relationships/image" Target="../media/image21.tiff"/><Relationship Id="rId4" Type="http://schemas.openxmlformats.org/officeDocument/2006/relationships/image" Target="../media/image6.emf"/></Relationships>
</file>

<file path=ppt/slides/_rels/slide10.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1.xml"/><Relationship Id="rId7" Type="http://schemas.openxmlformats.org/officeDocument/2006/relationships/image" Target="../media/image12.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11.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4.emf"/><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24.tiff"/><Relationship Id="rId4" Type="http://schemas.openxmlformats.org/officeDocument/2006/relationships/image" Target="../media/image6.emf"/></Relationships>
</file>

<file path=ppt/slides/_rels/slide12.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4.emf"/><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25.tiff"/><Relationship Id="rId4" Type="http://schemas.openxmlformats.org/officeDocument/2006/relationships/image" Target="../media/image6.emf"/></Relationships>
</file>

<file path=ppt/slides/_rels/slide13.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4.emf"/><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26.tiff"/><Relationship Id="rId4" Type="http://schemas.openxmlformats.org/officeDocument/2006/relationships/image" Target="../media/image6.emf"/></Relationships>
</file>

<file path=ppt/slides/_rels/slide14.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1.xml"/><Relationship Id="rId7" Type="http://schemas.openxmlformats.org/officeDocument/2006/relationships/image" Target="../media/image12.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15.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5.emf"/><Relationship Id="rId7" Type="http://schemas.openxmlformats.org/officeDocument/2006/relationships/diagramQuickStyle" Target="../diagrams/quickStyle1.xml"/><Relationship Id="rId2" Type="http://schemas.openxmlformats.org/officeDocument/2006/relationships/image" Target="../media/image4.emf"/><Relationship Id="rId1" Type="http://schemas.openxmlformats.org/officeDocument/2006/relationships/slideLayout" Target="../slideLayouts/slideLayout7.xml"/><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7.png"/><Relationship Id="rId4" Type="http://schemas.openxmlformats.org/officeDocument/2006/relationships/image" Target="../media/image6.emf"/><Relationship Id="rId9" Type="http://schemas.microsoft.com/office/2007/relationships/diagramDrawing" Target="../diagrams/drawing1.xml"/></Relationships>
</file>

<file path=ppt/slides/_rels/slide16.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27.tiff"/><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emf"/><Relationship Id="rId4" Type="http://schemas.openxmlformats.org/officeDocument/2006/relationships/image" Target="../media/image5.emf"/></Relationships>
</file>

<file path=ppt/slides/_rels/slide17.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4.emf"/><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28.tiff"/><Relationship Id="rId4" Type="http://schemas.openxmlformats.org/officeDocument/2006/relationships/image" Target="../media/image6.emf"/></Relationships>
</file>

<file path=ppt/slides/_rels/slide18.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4.emf"/><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29.tiff"/><Relationship Id="rId4" Type="http://schemas.openxmlformats.org/officeDocument/2006/relationships/image" Target="../media/image6.emf"/></Relationships>
</file>

<file path=ppt/slides/_rels/slide19.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4.emf"/><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29.tiff"/><Relationship Id="rId4" Type="http://schemas.openxmlformats.org/officeDocument/2006/relationships/image" Target="../media/image6.emf"/></Relationships>
</file>

<file path=ppt/slides/_rels/slide20.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4.emf"/><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30.png"/><Relationship Id="rId4" Type="http://schemas.openxmlformats.org/officeDocument/2006/relationships/image" Target="../media/image6.emf"/></Relationships>
</file>

<file path=ppt/slides/_rels/slide21.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4.emf"/><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29.tiff"/><Relationship Id="rId4" Type="http://schemas.openxmlformats.org/officeDocument/2006/relationships/image" Target="../media/image6.emf"/></Relationships>
</file>

<file path=ppt/slides/_rels/slide22.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4.emf"/><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6.emf"/></Relationships>
</file>

<file path=ppt/slides/_rels/slide23.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31.tiff"/><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emf"/><Relationship Id="rId4" Type="http://schemas.openxmlformats.org/officeDocument/2006/relationships/image" Target="../media/image5.emf"/></Relationships>
</file>

<file path=ppt/slides/_rels/slide24.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4.emf"/><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32.tiff"/><Relationship Id="rId4" Type="http://schemas.openxmlformats.org/officeDocument/2006/relationships/image" Target="../media/image6.emf"/></Relationships>
</file>

<file path=ppt/slides/_rels/slide25.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5.emf"/><Relationship Id="rId7" Type="http://schemas.openxmlformats.org/officeDocument/2006/relationships/image" Target="../media/image35.tiff"/><Relationship Id="rId2" Type="http://schemas.openxmlformats.org/officeDocument/2006/relationships/image" Target="../media/image4.emf"/><Relationship Id="rId1" Type="http://schemas.openxmlformats.org/officeDocument/2006/relationships/slideLayout" Target="../slideLayouts/slideLayout7.xml"/><Relationship Id="rId6" Type="http://schemas.openxmlformats.org/officeDocument/2006/relationships/image" Target="../media/image34.tiff"/><Relationship Id="rId5" Type="http://schemas.openxmlformats.org/officeDocument/2006/relationships/image" Target="../media/image33.tiff"/><Relationship Id="rId4" Type="http://schemas.openxmlformats.org/officeDocument/2006/relationships/image" Target="../media/image6.emf"/></Relationships>
</file>

<file path=ppt/slides/_rels/slide26.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36.tiff"/><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emf"/><Relationship Id="rId4" Type="http://schemas.openxmlformats.org/officeDocument/2006/relationships/image" Target="../media/image5.emf"/></Relationships>
</file>

<file path=ppt/slides/_rels/slide27.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4.emf"/><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37.tiff"/><Relationship Id="rId4" Type="http://schemas.openxmlformats.org/officeDocument/2006/relationships/image" Target="../media/image6.emf"/></Relationships>
</file>

<file path=ppt/slides/_rels/slide28.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38.tiff"/><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emf"/><Relationship Id="rId4" Type="http://schemas.openxmlformats.org/officeDocument/2006/relationships/image" Target="../media/image5.emf"/></Relationships>
</file>

<file path=ppt/slides/_rels/slide29.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4.emf"/><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6.emf"/></Relationships>
</file>

<file path=ppt/slides/_rels/slide30.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4.emf"/><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39.jpg"/><Relationship Id="rId4" Type="http://schemas.openxmlformats.org/officeDocument/2006/relationships/image" Target="../media/image6.emf"/></Relationships>
</file>

<file path=ppt/slides/_rels/slide31.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4.emf"/><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6.emf"/></Relationships>
</file>

<file path=ppt/slides/_rels/slide32.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4.emf"/><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40.tiff"/><Relationship Id="rId4" Type="http://schemas.openxmlformats.org/officeDocument/2006/relationships/image" Target="../media/image6.emf"/></Relationships>
</file>

<file path=ppt/slides/_rels/slide33.xml.rels><?xml version="1.0" encoding="UTF-8" standalone="yes"?>
<Relationships xmlns="http://schemas.openxmlformats.org/package/2006/relationships"><Relationship Id="rId3" Type="http://schemas.openxmlformats.org/officeDocument/2006/relationships/image" Target="../media/image5.emf"/><Relationship Id="rId7" Type="http://schemas.openxmlformats.org/officeDocument/2006/relationships/image" Target="../media/image7.png"/><Relationship Id="rId2" Type="http://schemas.openxmlformats.org/officeDocument/2006/relationships/image" Target="../media/image4.emf"/><Relationship Id="rId1" Type="http://schemas.openxmlformats.org/officeDocument/2006/relationships/slideLayout" Target="../slideLayouts/slideLayout7.xml"/><Relationship Id="rId6" Type="http://schemas.openxmlformats.org/officeDocument/2006/relationships/image" Target="../media/image42.tiff"/><Relationship Id="rId5" Type="http://schemas.openxmlformats.org/officeDocument/2006/relationships/image" Target="../media/image41.tiff"/><Relationship Id="rId4" Type="http://schemas.openxmlformats.org/officeDocument/2006/relationships/image" Target="../media/image6.emf"/></Relationships>
</file>

<file path=ppt/slides/_rels/slide34.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4.emf"/><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6.emf"/></Relationships>
</file>

<file path=ppt/slides/_rels/slide3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jpeg"/><Relationship Id="rId1" Type="http://schemas.openxmlformats.org/officeDocument/2006/relationships/slideLayout" Target="../slideLayouts/slideLayout13.xml"/><Relationship Id="rId5" Type="http://schemas.openxmlformats.org/officeDocument/2006/relationships/image" Target="../media/image46.png"/><Relationship Id="rId4" Type="http://schemas.openxmlformats.org/officeDocument/2006/relationships/image" Target="../media/image45.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Light" pitchFamily="2" charset="-78"/>
            </a:endParaRPr>
          </a:p>
        </p:txBody>
      </p:sp>
      <p:sp>
        <p:nvSpPr>
          <p:cNvPr id="30" name="TextBox 29"/>
          <p:cNvSpPr txBox="1"/>
          <p:nvPr/>
        </p:nvSpPr>
        <p:spPr>
          <a:xfrm>
            <a:off x="189172" y="2583245"/>
            <a:ext cx="5785178" cy="1446550"/>
          </a:xfrm>
          <a:prstGeom prst="rect">
            <a:avLst/>
          </a:prstGeom>
          <a:noFill/>
        </p:spPr>
        <p:txBody>
          <a:bodyPr wrap="square" rtlCol="0">
            <a:spAutoFit/>
          </a:bodyPr>
          <a:lstStyle/>
          <a:p>
            <a:pPr marL="0" algn="r" defTabSz="914400" rtl="1" eaLnBrk="1" latinLnBrk="0" hangingPunct="1"/>
            <a:r>
              <a:rPr lang="ar-SA" sz="3200" b="1" dirty="0">
                <a:latin typeface="Alexandria ExtraBold" pitchFamily="2" charset="-78"/>
                <a:cs typeface="Alexandria ExtraBold" pitchFamily="2" charset="-78"/>
              </a:rPr>
              <a:t>المدخل إلى تقنيات الاتصال</a:t>
            </a:r>
          </a:p>
          <a:p>
            <a:pPr marL="0" algn="r" defTabSz="914400" rtl="1" eaLnBrk="1" latinLnBrk="0" hangingPunct="1"/>
            <a:endParaRPr lang="ar-SA" sz="3200" b="1" dirty="0">
              <a:latin typeface="Alexandria ExtraBold" pitchFamily="2" charset="-78"/>
              <a:cs typeface="Alexandria ExtraBold" pitchFamily="2" charset="-78"/>
            </a:endParaRPr>
          </a:p>
          <a:p>
            <a:pPr marL="0" algn="r" defTabSz="914400" rtl="1" eaLnBrk="1" latinLnBrk="0" hangingPunct="1"/>
            <a:r>
              <a:rPr lang="ar-SA" sz="2400" dirty="0">
                <a:latin typeface="Alexandria Light" pitchFamily="2" charset="-78"/>
                <a:cs typeface="Alexandria Light" pitchFamily="2" charset="-78"/>
              </a:rPr>
              <a:t>د. جورج لطيف سيدهم</a:t>
            </a:r>
            <a:endParaRPr lang="en-US" sz="2400" dirty="0">
              <a:latin typeface="Alexandria Light" pitchFamily="2" charset="-78"/>
              <a:cs typeface="Alexandria Light" pitchFamily="2" charset="-78"/>
            </a:endParaRPr>
          </a:p>
        </p:txBody>
      </p:sp>
      <p:sp>
        <p:nvSpPr>
          <p:cNvPr id="31" name="TextBox 30"/>
          <p:cNvSpPr txBox="1"/>
          <p:nvPr/>
        </p:nvSpPr>
        <p:spPr>
          <a:xfrm>
            <a:off x="673669" y="2424037"/>
            <a:ext cx="184731" cy="769441"/>
          </a:xfrm>
          <a:prstGeom prst="rect">
            <a:avLst/>
          </a:prstGeom>
          <a:noFill/>
        </p:spPr>
        <p:txBody>
          <a:bodyPr wrap="none" lIns="91440" tIns="45720" rIns="91440" bIns="45720" rtlCol="0" anchor="t">
            <a:spAutoFit/>
          </a:bodyPr>
          <a:lstStyle/>
          <a:p>
            <a:endParaRPr lang="en-US" sz="4400" dirty="0">
              <a:solidFill>
                <a:srgbClr val="00B0F0"/>
              </a:solidFill>
              <a:latin typeface="Alexandria Light" pitchFamily="2" charset="-78"/>
              <a:cs typeface="Alexandria Light" pitchFamily="2" charset="-78"/>
            </a:endParaRPr>
          </a:p>
        </p:txBody>
      </p:sp>
      <p:sp>
        <p:nvSpPr>
          <p:cNvPr id="34" name="Rectangle: Rounded Corners 33"/>
          <p:cNvSpPr/>
          <p:nvPr/>
        </p:nvSpPr>
        <p:spPr>
          <a:xfrm>
            <a:off x="0" y="4828478"/>
            <a:ext cx="6417194" cy="1132584"/>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solidFill>
                  <a:schemeClr val="bg1"/>
                </a:solidFill>
                <a:latin typeface="Alexandria Medium" pitchFamily="2" charset="-78"/>
                <a:cs typeface="Alexandria Medium" pitchFamily="2" charset="-78"/>
              </a:rPr>
              <a:t>DGM 113</a:t>
            </a:r>
          </a:p>
          <a:p>
            <a:pPr algn="ctr"/>
            <a:r>
              <a:rPr lang="en-US" sz="2400" dirty="0">
                <a:solidFill>
                  <a:schemeClr val="bg1"/>
                </a:solidFill>
                <a:latin typeface="Alexandria Medium" pitchFamily="2" charset="-78"/>
                <a:cs typeface="Alexandria Medium" pitchFamily="2" charset="-78"/>
              </a:rPr>
              <a:t>Lecture 7: </a:t>
            </a:r>
            <a:r>
              <a:rPr lang="ar-SA" sz="2400" dirty="0">
                <a:solidFill>
                  <a:schemeClr val="bg1"/>
                </a:solidFill>
                <a:latin typeface="Alexandria Medium" pitchFamily="2" charset="-78"/>
                <a:cs typeface="Alexandria Medium" pitchFamily="2" charset="-78"/>
              </a:rPr>
              <a:t>تاريخ الحاسب الآلي ومكوناته</a:t>
            </a:r>
          </a:p>
        </p:txBody>
      </p:sp>
      <p:sp>
        <p:nvSpPr>
          <p:cNvPr id="14" name="Oval 13"/>
          <p:cNvSpPr/>
          <p:nvPr/>
        </p:nvSpPr>
        <p:spPr>
          <a:xfrm>
            <a:off x="6421765" y="-636588"/>
            <a:ext cx="7410450" cy="7410450"/>
          </a:xfrm>
          <a:prstGeom prst="ellipse">
            <a:avLst/>
          </a:prstGeom>
          <a:blipFill>
            <a:blip r:embed="rId3">
              <a:extLst>
                <a:ext uri="{28A0092B-C50C-407E-A947-70E740481C1C}">
                  <a14:useLocalDpi xmlns:a14="http://schemas.microsoft.com/office/drawing/2010/main" val="0"/>
                </a:ext>
              </a:extLst>
            </a:blip>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Light" pitchFamily="2" charset="-78"/>
            </a:endParaRPr>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440788" y="5949244"/>
            <a:ext cx="9902229" cy="204838"/>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0"/>
            <a:ext cx="9533101" cy="1610200"/>
          </a:xfrm>
          <a:prstGeom prst="rect">
            <a:avLst/>
          </a:prstGeom>
        </p:spPr>
      </p:pic>
      <p:sp>
        <p:nvSpPr>
          <p:cNvPr id="7" name="TextBox 6"/>
          <p:cNvSpPr txBox="1"/>
          <p:nvPr/>
        </p:nvSpPr>
        <p:spPr>
          <a:xfrm>
            <a:off x="3895583" y="620579"/>
            <a:ext cx="3159839" cy="523220"/>
          </a:xfrm>
          <a:prstGeom prst="rect">
            <a:avLst/>
          </a:prstGeom>
          <a:noFill/>
        </p:spPr>
        <p:txBody>
          <a:bodyPr wrap="none" rtlCol="0">
            <a:spAutoFit/>
          </a:bodyPr>
          <a:lstStyle/>
          <a:p>
            <a:pPr marL="0" algn="r" defTabSz="914400" rtl="1" eaLnBrk="1" latinLnBrk="0" hangingPunct="1"/>
            <a:r>
              <a:rPr lang="ar-SA" sz="2800" dirty="0">
                <a:solidFill>
                  <a:schemeClr val="bg1"/>
                </a:solidFill>
                <a:latin typeface="Alexandria" pitchFamily="2" charset="-78"/>
                <a:cs typeface="Alexandria" pitchFamily="2" charset="-78"/>
              </a:rPr>
              <a:t>محتويات المحاضرة</a:t>
            </a:r>
            <a:endParaRPr lang="en-US" sz="2800" dirty="0">
              <a:solidFill>
                <a:srgbClr val="FF9518"/>
              </a:solidFill>
              <a:latin typeface="Alexandria" pitchFamily="2" charset="-78"/>
              <a:cs typeface="Alexandria" pitchFamily="2" charset="-78"/>
            </a:endParaRPr>
          </a:p>
        </p:txBody>
      </p:sp>
      <p:sp>
        <p:nvSpPr>
          <p:cNvPr id="8" name="TextBox 7"/>
          <p:cNvSpPr txBox="1"/>
          <p:nvPr/>
        </p:nvSpPr>
        <p:spPr>
          <a:xfrm>
            <a:off x="104129" y="543490"/>
            <a:ext cx="1854995" cy="523220"/>
          </a:xfrm>
          <a:prstGeom prst="rect">
            <a:avLst/>
          </a:prstGeom>
          <a:noFill/>
        </p:spPr>
        <p:txBody>
          <a:bodyPr wrap="none" rtlCol="0">
            <a:spAutoFit/>
          </a:bodyPr>
          <a:lstStyle/>
          <a:p>
            <a:pPr algn="ctr"/>
            <a:r>
              <a:rPr lang="en-US" sz="2800" dirty="0">
                <a:solidFill>
                  <a:schemeClr val="bg1"/>
                </a:solidFill>
                <a:latin typeface="Alexandria Light" pitchFamily="2" charset="-78"/>
                <a:cs typeface="Alexandria Light" pitchFamily="2" charset="-78"/>
              </a:rPr>
              <a:t>Lecture </a:t>
            </a:r>
            <a:r>
              <a:rPr lang="ar-SA" sz="2800" dirty="0">
                <a:solidFill>
                  <a:schemeClr val="bg1"/>
                </a:solidFill>
                <a:latin typeface="Alexandria Light" pitchFamily="2" charset="-78"/>
                <a:cs typeface="Alexandria Light" pitchFamily="2" charset="-78"/>
              </a:rPr>
              <a:t>٧</a:t>
            </a:r>
            <a:endParaRPr lang="en-US" sz="2800" dirty="0">
              <a:solidFill>
                <a:srgbClr val="FF9518"/>
              </a:solidFill>
              <a:latin typeface="Alexandria Light" pitchFamily="2" charset="-78"/>
              <a:cs typeface="Alexandria Light" pitchFamily="2" charset="-78"/>
            </a:endParaRPr>
          </a:p>
        </p:txBody>
      </p:sp>
      <p:sp>
        <p:nvSpPr>
          <p:cNvPr id="9" name="TextBox 8"/>
          <p:cNvSpPr txBox="1"/>
          <p:nvPr/>
        </p:nvSpPr>
        <p:spPr>
          <a:xfrm>
            <a:off x="319654" y="2457493"/>
            <a:ext cx="11563980" cy="2204193"/>
          </a:xfrm>
          <a:prstGeom prst="rect">
            <a:avLst/>
          </a:prstGeom>
          <a:noFill/>
        </p:spPr>
        <p:txBody>
          <a:bodyPr wrap="square" rtlCol="0">
            <a:spAutoFit/>
          </a:bodyPr>
          <a:lstStyle/>
          <a:p>
            <a:pPr marL="457200" indent="-457200" algn="just" rtl="1">
              <a:lnSpc>
                <a:spcPct val="200000"/>
              </a:lnSpc>
              <a:buFont typeface="Arial" panose="020B0604020202020204" pitchFamily="34" charset="0"/>
              <a:buChar char="•"/>
            </a:pPr>
            <a:r>
              <a:rPr lang="ar-SA" sz="2400" dirty="0">
                <a:latin typeface="Alexandria Light" pitchFamily="2" charset="-78"/>
                <a:cs typeface="Alexandria Light" pitchFamily="2" charset="-78"/>
              </a:rPr>
              <a:t>تاريخ الكمبيوتر</a:t>
            </a:r>
          </a:p>
          <a:p>
            <a:pPr marL="457200" indent="-457200" algn="just" rtl="1">
              <a:lnSpc>
                <a:spcPct val="200000"/>
              </a:lnSpc>
              <a:buFont typeface="Arial" panose="020B0604020202020204" pitchFamily="34" charset="0"/>
              <a:buChar char="•"/>
            </a:pPr>
            <a:r>
              <a:rPr lang="ar-SA" sz="2400" dirty="0">
                <a:latin typeface="Alexandria Light" pitchFamily="2" charset="-78"/>
                <a:cs typeface="Alexandria Light" pitchFamily="2" charset="-78"/>
              </a:rPr>
              <a:t>أنواع الكمبيوتر</a:t>
            </a:r>
          </a:p>
          <a:p>
            <a:pPr marL="457200" indent="-457200" algn="just" rtl="1">
              <a:lnSpc>
                <a:spcPct val="200000"/>
              </a:lnSpc>
              <a:buFont typeface="Arial" panose="020B0604020202020204" pitchFamily="34" charset="0"/>
              <a:buChar char="•"/>
            </a:pPr>
            <a:r>
              <a:rPr lang="ar-SA" sz="2400" dirty="0">
                <a:latin typeface="Alexandria Light" pitchFamily="2" charset="-78"/>
                <a:cs typeface="Alexandria Light" pitchFamily="2" charset="-78"/>
              </a:rPr>
              <a:t>مكونات الكمبيوتر</a:t>
            </a:r>
          </a:p>
        </p:txBody>
      </p:sp>
      <p:pic>
        <p:nvPicPr>
          <p:cNvPr id="11" name="Picture 10">
            <a:extLst>
              <a:ext uri="{FF2B5EF4-FFF2-40B4-BE49-F238E27FC236}">
                <a16:creationId xmlns:a16="http://schemas.microsoft.com/office/drawing/2014/main" id="{F77899E2-E259-56E4-2CD1-654FF8B3609B}"/>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130614" y="5553582"/>
            <a:ext cx="2364774" cy="954667"/>
          </a:xfrm>
          <a:prstGeom prst="rect">
            <a:avLst/>
          </a:prstGeom>
        </p:spPr>
      </p:pic>
    </p:spTree>
    <p:extLst>
      <p:ext uri="{BB962C8B-B14F-4D97-AF65-F5344CB8AC3E}">
        <p14:creationId xmlns:p14="http://schemas.microsoft.com/office/powerpoint/2010/main" val="29056133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440788" y="5949244"/>
            <a:ext cx="9902229" cy="204838"/>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2788"/>
            <a:ext cx="9533101" cy="1610200"/>
          </a:xfrm>
          <a:prstGeom prst="rect">
            <a:avLst/>
          </a:prstGeom>
        </p:spPr>
      </p:pic>
      <p:sp>
        <p:nvSpPr>
          <p:cNvPr id="7" name="TextBox 6"/>
          <p:cNvSpPr txBox="1"/>
          <p:nvPr/>
        </p:nvSpPr>
        <p:spPr>
          <a:xfrm>
            <a:off x="4835058" y="574619"/>
            <a:ext cx="1369286" cy="523220"/>
          </a:xfrm>
          <a:prstGeom prst="rect">
            <a:avLst/>
          </a:prstGeom>
          <a:noFill/>
        </p:spPr>
        <p:txBody>
          <a:bodyPr wrap="none" rtlCol="0">
            <a:spAutoFit/>
          </a:bodyPr>
          <a:lstStyle/>
          <a:p>
            <a:pPr marL="0" algn="r" defTabSz="914400" rtl="1" eaLnBrk="1" latinLnBrk="0" hangingPunct="1"/>
            <a:r>
              <a:rPr lang="ar-SA" sz="2800" dirty="0">
                <a:solidFill>
                  <a:schemeClr val="bg1"/>
                </a:solidFill>
                <a:latin typeface="Alexandria" pitchFamily="2" charset="-78"/>
                <a:cs typeface="Alexandria" pitchFamily="2" charset="-78"/>
              </a:rPr>
              <a:t>مقدمة</a:t>
            </a:r>
            <a:endParaRPr lang="en-US" sz="2800" dirty="0">
              <a:solidFill>
                <a:srgbClr val="FF9518"/>
              </a:solidFill>
              <a:latin typeface="Alexandria" pitchFamily="2" charset="-78"/>
              <a:cs typeface="Alexandria" pitchFamily="2" charset="-78"/>
            </a:endParaRPr>
          </a:p>
        </p:txBody>
      </p:sp>
      <p:sp>
        <p:nvSpPr>
          <p:cNvPr id="8" name="TextBox 7"/>
          <p:cNvSpPr txBox="1"/>
          <p:nvPr/>
        </p:nvSpPr>
        <p:spPr>
          <a:xfrm>
            <a:off x="104130" y="543490"/>
            <a:ext cx="1854995" cy="523220"/>
          </a:xfrm>
          <a:prstGeom prst="rect">
            <a:avLst/>
          </a:prstGeom>
          <a:noFill/>
        </p:spPr>
        <p:txBody>
          <a:bodyPr wrap="none" rtlCol="0">
            <a:spAutoFit/>
          </a:bodyPr>
          <a:lstStyle/>
          <a:p>
            <a:pPr algn="ctr"/>
            <a:r>
              <a:rPr lang="en-US" sz="2800" dirty="0">
                <a:solidFill>
                  <a:schemeClr val="bg1"/>
                </a:solidFill>
                <a:latin typeface="Alexandria Light" pitchFamily="2" charset="-78"/>
                <a:cs typeface="Alexandria Light" pitchFamily="2" charset="-78"/>
              </a:rPr>
              <a:t>Lecture </a:t>
            </a:r>
            <a:r>
              <a:rPr lang="ar-SA" sz="2800" dirty="0">
                <a:solidFill>
                  <a:schemeClr val="bg1"/>
                </a:solidFill>
                <a:latin typeface="Alexandria Light" pitchFamily="2" charset="-78"/>
                <a:cs typeface="Alexandria Light" pitchFamily="2" charset="-78"/>
              </a:rPr>
              <a:t>٧</a:t>
            </a:r>
            <a:endParaRPr lang="en-US" sz="2800" dirty="0">
              <a:solidFill>
                <a:srgbClr val="FF9518"/>
              </a:solidFill>
              <a:latin typeface="Alexandria Light" pitchFamily="2" charset="-78"/>
              <a:cs typeface="Alexandria Light" pitchFamily="2" charset="-78"/>
            </a:endParaRPr>
          </a:p>
        </p:txBody>
      </p:sp>
      <p:sp>
        <p:nvSpPr>
          <p:cNvPr id="9" name="TextBox 8"/>
          <p:cNvSpPr txBox="1"/>
          <p:nvPr/>
        </p:nvSpPr>
        <p:spPr>
          <a:xfrm>
            <a:off x="4658514" y="1358986"/>
            <a:ext cx="7080880" cy="4482702"/>
          </a:xfrm>
          <a:prstGeom prst="rect">
            <a:avLst/>
          </a:prstGeom>
          <a:noFill/>
        </p:spPr>
        <p:txBody>
          <a:bodyPr wrap="square" rtlCol="0">
            <a:spAutoFit/>
          </a:bodyPr>
          <a:lstStyle/>
          <a:p>
            <a:pPr algn="just" rtl="1">
              <a:lnSpc>
                <a:spcPct val="150000"/>
              </a:lnSpc>
            </a:pPr>
            <a:r>
              <a:rPr lang="ar-EG" sz="1600" dirty="0">
                <a:solidFill>
                  <a:srgbClr val="333333"/>
                </a:solidFill>
                <a:effectLst/>
                <a:latin typeface="Alexandria Light" pitchFamily="2" charset="-78"/>
                <a:cs typeface="Alexandria Light" pitchFamily="2" charset="-78"/>
              </a:rPr>
              <a:t>هو عبارة عن جهاز إلكتروني قادر على استقبال البيانات ومعالجتها إلى معلومات ذات قيمة يتم تخزينها في وسائط تخزين مختلفة، وفي الغالب يكون قادرًا على تبادل هذه النتائج والمعلومات مع أجهزة أخرى متوافقة. تستطيع الحواسيب في يومنا هذا القيام بمئات بلايين العمليات الحسابية والمنطقية في ثوان قليلة. تشغل الحواسيب برمجيات خاصة تسمى أنظمة التشغيل، فمن دونها يكون الحاسوب قطعة من الخردة، ومن أنظمة التشغيل التي تشتغل على الحاسوب ويندوز، وماكينتوش، ولينكس. تتعدد أنواع الحواسيب من حيث طريقة عملها وحجمها بالإضافة إلى سرعتها،فأوائل الحواسيب الإلكترونية كانت بحجم غرفة كبيرة وتستهلك طاقة مماثلة لما يستهلكه بضعة مئات من الحواسيب الشخصيّة اليوم. كما أن السنوات الأخيرة شهدت انخفاضاً في تكاليف صناعة الحاسوب إلى الحد الذي أصبحت فيه الحواسيب الشخصية سلعة منتشرة بشكل كبير ولا يمكن القول بأن الحاسوب هو اختراع بحد ذاته، لأنه كان نتاج الكثير من الابتكارات العلمية</a:t>
            </a:r>
          </a:p>
        </p:txBody>
      </p:sp>
      <p:pic>
        <p:nvPicPr>
          <p:cNvPr id="11" name="Picture 10">
            <a:extLst>
              <a:ext uri="{FF2B5EF4-FFF2-40B4-BE49-F238E27FC236}">
                <a16:creationId xmlns:a16="http://schemas.microsoft.com/office/drawing/2014/main" id="{6EDE8C1E-4CC4-AF45-913B-4C4DD98427D7}"/>
              </a:ext>
            </a:extLst>
          </p:cNvPr>
          <p:cNvPicPr>
            <a:picLocks noChangeAspect="1"/>
          </p:cNvPicPr>
          <p:nvPr/>
        </p:nvPicPr>
        <p:blipFill>
          <a:blip r:embed="rId5"/>
          <a:stretch>
            <a:fillRect/>
          </a:stretch>
        </p:blipFill>
        <p:spPr>
          <a:xfrm>
            <a:off x="233533" y="2391779"/>
            <a:ext cx="4414510" cy="2522577"/>
          </a:xfrm>
          <a:prstGeom prst="rect">
            <a:avLst/>
          </a:prstGeom>
        </p:spPr>
      </p:pic>
      <p:pic>
        <p:nvPicPr>
          <p:cNvPr id="12" name="Picture 11">
            <a:extLst>
              <a:ext uri="{FF2B5EF4-FFF2-40B4-BE49-F238E27FC236}">
                <a16:creationId xmlns:a16="http://schemas.microsoft.com/office/drawing/2014/main" id="{A24CAEC5-CB3B-2DBA-275B-0EE2C185D20B}"/>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130614" y="5553582"/>
            <a:ext cx="2364774" cy="954667"/>
          </a:xfrm>
          <a:prstGeom prst="rect">
            <a:avLst/>
          </a:prstGeom>
        </p:spPr>
      </p:pic>
    </p:spTree>
    <p:extLst>
      <p:ext uri="{BB962C8B-B14F-4D97-AF65-F5344CB8AC3E}">
        <p14:creationId xmlns:p14="http://schemas.microsoft.com/office/powerpoint/2010/main" val="21002265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4"/>
          <a:stretch>
            <a:fillRect/>
          </a:stretch>
        </p:blipFill>
        <p:spPr>
          <a:xfrm>
            <a:off x="-71964" y="-117903"/>
            <a:ext cx="12335929" cy="7093806"/>
          </a:xfrm>
          <a:prstGeom prst="rect">
            <a:avLst/>
          </a:prstGeom>
        </p:spPr>
      </p:pic>
      <p:sp>
        <p:nvSpPr>
          <p:cNvPr id="11" name="Rectangle 10"/>
          <p:cNvSpPr/>
          <p:nvPr/>
        </p:nvSpPr>
        <p:spPr>
          <a:xfrm rot="10800000">
            <a:off x="-71966" y="-92202"/>
            <a:ext cx="12335931" cy="7093805"/>
          </a:xfrm>
          <a:prstGeom prst="rect">
            <a:avLst/>
          </a:prstGeom>
          <a:gradFill>
            <a:gsLst>
              <a:gs pos="0">
                <a:schemeClr val="accent1">
                  <a:lumMod val="5000"/>
                  <a:lumOff val="95000"/>
                  <a:alpha val="27000"/>
                </a:schemeClr>
              </a:gs>
              <a:gs pos="100000">
                <a:srgbClr val="0A1F61">
                  <a:alpha val="42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5"/>
          <a:srcRect l="984" r="914" b="11911"/>
          <a:stretch/>
        </p:blipFill>
        <p:spPr>
          <a:xfrm rot="10800000" flipH="1">
            <a:off x="-81742" y="-101602"/>
            <a:ext cx="12355484" cy="2722881"/>
          </a:xfrm>
          <a:prstGeom prst="rect">
            <a:avLst/>
          </a:prstGeom>
        </p:spPr>
      </p:pic>
      <p:pic>
        <p:nvPicPr>
          <p:cNvPr id="12" name="Picture 11"/>
          <p:cNvPicPr>
            <a:picLocks noChangeAspect="1"/>
          </p:cNvPicPr>
          <p:nvPr/>
        </p:nvPicPr>
        <p:blipFill>
          <a:blip r:embed="rId6"/>
          <a:stretch>
            <a:fillRect/>
          </a:stretch>
        </p:blipFill>
        <p:spPr>
          <a:xfrm>
            <a:off x="-71974" y="4288121"/>
            <a:ext cx="6714451" cy="1972334"/>
          </a:xfrm>
          <a:prstGeom prst="rect">
            <a:avLst/>
          </a:prstGeom>
        </p:spPr>
      </p:pic>
      <p:sp>
        <p:nvSpPr>
          <p:cNvPr id="14" name="TextBox 13"/>
          <p:cNvSpPr txBox="1"/>
          <p:nvPr/>
        </p:nvSpPr>
        <p:spPr>
          <a:xfrm>
            <a:off x="-465881" y="4920126"/>
            <a:ext cx="6080709" cy="646331"/>
          </a:xfrm>
          <a:prstGeom prst="rect">
            <a:avLst/>
          </a:prstGeom>
          <a:noFill/>
        </p:spPr>
        <p:txBody>
          <a:bodyPr wrap="square" rtlCol="0">
            <a:spAutoFit/>
          </a:bodyPr>
          <a:lstStyle/>
          <a:p>
            <a:pPr marL="0" algn="r" defTabSz="914400" rtl="1" eaLnBrk="1" latinLnBrk="0" hangingPunct="1"/>
            <a:r>
              <a:rPr lang="ar-SA" sz="3600" dirty="0">
                <a:solidFill>
                  <a:schemeClr val="bg1"/>
                </a:solidFill>
                <a:latin typeface="Alexandria" pitchFamily="2" charset="-78"/>
                <a:cs typeface="Alexandria" pitchFamily="2" charset="-78"/>
              </a:rPr>
              <a:t>تاريخ الكمبيوتر</a:t>
            </a:r>
          </a:p>
        </p:txBody>
      </p:sp>
      <p:pic>
        <p:nvPicPr>
          <p:cNvPr id="2" name="Audio Recording Mar 15, 2023 at 9:52:47 PM" descr="Audio Recording Mar 15, 2023 at 9:52:47 PM">
            <a:hlinkClick r:id="" action="ppaction://media"/>
            <a:extLst>
              <a:ext uri="{FF2B5EF4-FFF2-40B4-BE49-F238E27FC236}">
                <a16:creationId xmlns:a16="http://schemas.microsoft.com/office/drawing/2014/main" id="{54376394-A864-5C49-9135-18A0763B2AD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059431" y="257706"/>
            <a:ext cx="812800" cy="812800"/>
          </a:xfrm>
          <a:prstGeom prst="rect">
            <a:avLst/>
          </a:prstGeom>
        </p:spPr>
      </p:pic>
      <p:pic>
        <p:nvPicPr>
          <p:cNvPr id="3" name="Picture 2">
            <a:extLst>
              <a:ext uri="{FF2B5EF4-FFF2-40B4-BE49-F238E27FC236}">
                <a16:creationId xmlns:a16="http://schemas.microsoft.com/office/drawing/2014/main" id="{778C8B84-9E7C-2FF1-A62B-C818E4AECAA1}"/>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398113" y="508800"/>
            <a:ext cx="2364774" cy="954667"/>
          </a:xfrm>
          <a:prstGeom prst="rect">
            <a:avLst/>
          </a:prstGeom>
        </p:spPr>
      </p:pic>
    </p:spTree>
    <p:extLst>
      <p:ext uri="{BB962C8B-B14F-4D97-AF65-F5344CB8AC3E}">
        <p14:creationId xmlns:p14="http://schemas.microsoft.com/office/powerpoint/2010/main" val="3253018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97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440788" y="5949244"/>
            <a:ext cx="9902229" cy="204838"/>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2788"/>
            <a:ext cx="9533101" cy="1610200"/>
          </a:xfrm>
          <a:prstGeom prst="rect">
            <a:avLst/>
          </a:prstGeom>
        </p:spPr>
      </p:pic>
      <p:sp>
        <p:nvSpPr>
          <p:cNvPr id="7" name="TextBox 6"/>
          <p:cNvSpPr txBox="1"/>
          <p:nvPr/>
        </p:nvSpPr>
        <p:spPr>
          <a:xfrm>
            <a:off x="4304823" y="588321"/>
            <a:ext cx="2416047" cy="523220"/>
          </a:xfrm>
          <a:prstGeom prst="rect">
            <a:avLst/>
          </a:prstGeom>
          <a:noFill/>
        </p:spPr>
        <p:txBody>
          <a:bodyPr wrap="none" rtlCol="0">
            <a:spAutoFit/>
          </a:bodyPr>
          <a:lstStyle/>
          <a:p>
            <a:pPr marL="0" algn="r" defTabSz="914400" rtl="1" eaLnBrk="1" latinLnBrk="0" hangingPunct="1"/>
            <a:r>
              <a:rPr lang="ar-SA" sz="2800" dirty="0">
                <a:solidFill>
                  <a:schemeClr val="bg1"/>
                </a:solidFill>
                <a:latin typeface="Alexandria" pitchFamily="2" charset="-78"/>
                <a:cs typeface="Alexandria" pitchFamily="2" charset="-78"/>
              </a:rPr>
              <a:t>الحاسب قديماً</a:t>
            </a:r>
            <a:endParaRPr lang="en-US" sz="2800" dirty="0">
              <a:solidFill>
                <a:srgbClr val="FF9518"/>
              </a:solidFill>
              <a:latin typeface="Alexandria" pitchFamily="2" charset="-78"/>
              <a:cs typeface="Alexandria" pitchFamily="2" charset="-78"/>
            </a:endParaRPr>
          </a:p>
        </p:txBody>
      </p:sp>
      <p:sp>
        <p:nvSpPr>
          <p:cNvPr id="8" name="TextBox 7"/>
          <p:cNvSpPr txBox="1"/>
          <p:nvPr/>
        </p:nvSpPr>
        <p:spPr>
          <a:xfrm>
            <a:off x="104130" y="543490"/>
            <a:ext cx="1854995" cy="523220"/>
          </a:xfrm>
          <a:prstGeom prst="rect">
            <a:avLst/>
          </a:prstGeom>
          <a:noFill/>
        </p:spPr>
        <p:txBody>
          <a:bodyPr wrap="none" rtlCol="0">
            <a:spAutoFit/>
          </a:bodyPr>
          <a:lstStyle/>
          <a:p>
            <a:pPr algn="ctr"/>
            <a:r>
              <a:rPr lang="en-US" sz="2800" dirty="0">
                <a:solidFill>
                  <a:schemeClr val="bg1"/>
                </a:solidFill>
                <a:latin typeface="Alexandria Light" pitchFamily="2" charset="-78"/>
                <a:cs typeface="Alexandria Light" pitchFamily="2" charset="-78"/>
              </a:rPr>
              <a:t>Lecture </a:t>
            </a:r>
            <a:r>
              <a:rPr lang="ar-SA" sz="2800" dirty="0">
                <a:solidFill>
                  <a:schemeClr val="bg1"/>
                </a:solidFill>
                <a:latin typeface="Alexandria Light" pitchFamily="2" charset="-78"/>
                <a:cs typeface="Alexandria Light" pitchFamily="2" charset="-78"/>
              </a:rPr>
              <a:t>٧</a:t>
            </a:r>
            <a:endParaRPr lang="en-US" sz="2800" dirty="0">
              <a:solidFill>
                <a:srgbClr val="FF9518"/>
              </a:solidFill>
              <a:latin typeface="Alexandria Light" pitchFamily="2" charset="-78"/>
              <a:cs typeface="Alexandria Light" pitchFamily="2" charset="-78"/>
            </a:endParaRPr>
          </a:p>
        </p:txBody>
      </p:sp>
      <p:sp>
        <p:nvSpPr>
          <p:cNvPr id="9" name="TextBox 8"/>
          <p:cNvSpPr txBox="1"/>
          <p:nvPr/>
        </p:nvSpPr>
        <p:spPr>
          <a:xfrm>
            <a:off x="4243644" y="1339584"/>
            <a:ext cx="7545720" cy="4609660"/>
          </a:xfrm>
          <a:prstGeom prst="rect">
            <a:avLst/>
          </a:prstGeom>
          <a:noFill/>
        </p:spPr>
        <p:txBody>
          <a:bodyPr wrap="square" rtlCol="0">
            <a:spAutoFit/>
          </a:bodyPr>
          <a:lstStyle/>
          <a:p>
            <a:pPr algn="just" rtl="1">
              <a:lnSpc>
                <a:spcPct val="150000"/>
              </a:lnSpc>
            </a:pPr>
            <a:r>
              <a:rPr lang="ar-EG" sz="2200" dirty="0">
                <a:effectLst/>
                <a:latin typeface="Alexandria Light" pitchFamily="2" charset="-78"/>
                <a:cs typeface="Alexandria Light" pitchFamily="2" charset="-78"/>
              </a:rPr>
              <a:t>جهاز الكمبيوتر الذي نستخدمه الآن تم إختراعه أو تطويره على مراحل كثيرة على مدار عشرات، أو بالأحرى مئات</a:t>
            </a:r>
            <a:r>
              <a:rPr lang="en-US" sz="2200" dirty="0">
                <a:effectLst/>
                <a:latin typeface="Alexandria Light" pitchFamily="2" charset="-78"/>
                <a:cs typeface="Alexandria Light" pitchFamily="2" charset="-78"/>
              </a:rPr>
              <a:t> </a:t>
            </a:r>
            <a:r>
              <a:rPr lang="ar-EG" sz="2200" dirty="0">
                <a:effectLst/>
                <a:latin typeface="Alexandria Light" pitchFamily="2" charset="-78"/>
                <a:cs typeface="Alexandria Light" pitchFamily="2" charset="-78"/>
              </a:rPr>
              <a:t>السنوات، وهذه التطورات كانت بناءً على احتياجات الانسان في كل مرحلة من مراحل الحياة. ان </a:t>
            </a:r>
            <a:r>
              <a:rPr lang="ar-EG" sz="2200" dirty="0">
                <a:latin typeface="Alexandria Light" pitchFamily="2" charset="-78"/>
                <a:cs typeface="Alexandria Light" pitchFamily="2" charset="-78"/>
              </a:rPr>
              <a:t>معنى كلمة</a:t>
            </a:r>
            <a:r>
              <a:rPr lang="en-US" sz="2200" dirty="0">
                <a:latin typeface="Alexandria Light" pitchFamily="2" charset="-78"/>
                <a:cs typeface="Alexandria Light" pitchFamily="2" charset="-78"/>
              </a:rPr>
              <a:t> (Computer) </a:t>
            </a:r>
            <a:r>
              <a:rPr lang="ar-EG" sz="2200" dirty="0">
                <a:effectLst/>
                <a:latin typeface="Alexandria Light" pitchFamily="2" charset="-78"/>
                <a:cs typeface="Alexandria Light" pitchFamily="2" charset="-78"/>
              </a:rPr>
              <a:t>جائت من الفعل </a:t>
            </a:r>
            <a:r>
              <a:rPr lang="en-US" sz="2200" dirty="0">
                <a:effectLst/>
                <a:latin typeface="Alexandria Light" pitchFamily="2" charset="-78"/>
                <a:cs typeface="Alexandria Light" pitchFamily="2" charset="-78"/>
              </a:rPr>
              <a:t>Compute</a:t>
            </a:r>
            <a:r>
              <a:rPr lang="ar-SA" sz="2200" dirty="0">
                <a:effectLst/>
                <a:latin typeface="Alexandria Light" pitchFamily="2" charset="-78"/>
                <a:cs typeface="Alexandria Light" pitchFamily="2" charset="-78"/>
              </a:rPr>
              <a:t> </a:t>
            </a:r>
            <a:r>
              <a:rPr lang="ar-EG" sz="2200" dirty="0">
                <a:latin typeface="Alexandria Light" pitchFamily="2" charset="-78"/>
                <a:cs typeface="Alexandria Light" pitchFamily="2" charset="-78"/>
              </a:rPr>
              <a:t>أ</a:t>
            </a:r>
            <a:r>
              <a:rPr lang="ar-EG" sz="2200" dirty="0">
                <a:effectLst/>
                <a:latin typeface="Alexandria Light" pitchFamily="2" charset="-78"/>
                <a:cs typeface="Alexandria Light" pitchFamily="2" charset="-78"/>
              </a:rPr>
              <a:t>ي يحسب وبناء عليه اخذت تسمية الكمبيوتر. </a:t>
            </a:r>
            <a:endParaRPr lang="ar-EG" sz="2200" dirty="0">
              <a:latin typeface="Alexandria Light" pitchFamily="2" charset="-78"/>
              <a:cs typeface="Alexandria Light" pitchFamily="2" charset="-78"/>
            </a:endParaRPr>
          </a:p>
          <a:p>
            <a:pPr algn="just" rtl="1">
              <a:lnSpc>
                <a:spcPct val="150000"/>
              </a:lnSpc>
            </a:pPr>
            <a:r>
              <a:rPr lang="ar-EG" sz="2200" dirty="0">
                <a:latin typeface="Alexandria Light" pitchFamily="2" charset="-78"/>
                <a:cs typeface="Alexandria Light" pitchFamily="2" charset="-78"/>
              </a:rPr>
              <a:t>إ</a:t>
            </a:r>
            <a:r>
              <a:rPr lang="ar-EG" sz="2200" dirty="0">
                <a:effectLst/>
                <a:latin typeface="Alexandria Light" pitchFamily="2" charset="-78"/>
                <a:cs typeface="Alexandria Light" pitchFamily="2" charset="-78"/>
              </a:rPr>
              <a:t>ن اول جهاز غير الكتروني يقوم بالحساب قد تم اختراعه ايام الصينين القدماء ويطلق عليه اسم المعداد وبالانجليزية </a:t>
            </a:r>
            <a:r>
              <a:rPr lang="en-US" sz="2200" dirty="0">
                <a:latin typeface="Alexandria Light" pitchFamily="2" charset="-78"/>
                <a:cs typeface="Alexandria Light" pitchFamily="2" charset="-78"/>
              </a:rPr>
              <a:t>Abacus</a:t>
            </a:r>
            <a:r>
              <a:rPr lang="ar-SA" sz="2200" dirty="0">
                <a:latin typeface="Alexandria Light" pitchFamily="2" charset="-78"/>
                <a:cs typeface="Alexandria Light" pitchFamily="2" charset="-78"/>
              </a:rPr>
              <a:t> </a:t>
            </a:r>
            <a:r>
              <a:rPr lang="ar-EG" sz="2200" dirty="0">
                <a:effectLst/>
                <a:latin typeface="Alexandria Light" pitchFamily="2" charset="-78"/>
                <a:cs typeface="Alexandria Light" pitchFamily="2" charset="-78"/>
              </a:rPr>
              <a:t>وهو عبارة عن لوح خشبي في داخله اعمدة في هذه الاعمدة خرزات من خلالها يتم الحساب .</a:t>
            </a:r>
          </a:p>
        </p:txBody>
      </p:sp>
      <p:pic>
        <p:nvPicPr>
          <p:cNvPr id="11" name="Picture 10">
            <a:extLst>
              <a:ext uri="{FF2B5EF4-FFF2-40B4-BE49-F238E27FC236}">
                <a16:creationId xmlns:a16="http://schemas.microsoft.com/office/drawing/2014/main" id="{58A8E585-5CDB-E64C-B36C-F76552D0169E}"/>
              </a:ext>
            </a:extLst>
          </p:cNvPr>
          <p:cNvPicPr>
            <a:picLocks noChangeAspect="1"/>
          </p:cNvPicPr>
          <p:nvPr/>
        </p:nvPicPr>
        <p:blipFill>
          <a:blip r:embed="rId5"/>
          <a:stretch>
            <a:fillRect/>
          </a:stretch>
        </p:blipFill>
        <p:spPr>
          <a:xfrm>
            <a:off x="1262952" y="1749775"/>
            <a:ext cx="2166321" cy="1441337"/>
          </a:xfrm>
          <a:prstGeom prst="rect">
            <a:avLst/>
          </a:prstGeom>
        </p:spPr>
      </p:pic>
      <p:pic>
        <p:nvPicPr>
          <p:cNvPr id="12" name="Picture 11">
            <a:extLst>
              <a:ext uri="{FF2B5EF4-FFF2-40B4-BE49-F238E27FC236}">
                <a16:creationId xmlns:a16="http://schemas.microsoft.com/office/drawing/2014/main" id="{DD0CF572-5A86-5549-B211-4EDF23A2BD87}"/>
              </a:ext>
            </a:extLst>
          </p:cNvPr>
          <p:cNvPicPr>
            <a:picLocks noChangeAspect="1"/>
          </p:cNvPicPr>
          <p:nvPr/>
        </p:nvPicPr>
        <p:blipFill>
          <a:blip r:embed="rId6"/>
          <a:stretch>
            <a:fillRect/>
          </a:stretch>
        </p:blipFill>
        <p:spPr>
          <a:xfrm>
            <a:off x="1203983" y="3339573"/>
            <a:ext cx="2225290" cy="1961964"/>
          </a:xfrm>
          <a:prstGeom prst="rect">
            <a:avLst/>
          </a:prstGeom>
        </p:spPr>
      </p:pic>
      <p:pic>
        <p:nvPicPr>
          <p:cNvPr id="13" name="Picture 12">
            <a:extLst>
              <a:ext uri="{FF2B5EF4-FFF2-40B4-BE49-F238E27FC236}">
                <a16:creationId xmlns:a16="http://schemas.microsoft.com/office/drawing/2014/main" id="{FF9BF824-8878-CF85-E1EF-2D012F9AFDAC}"/>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130614" y="5553582"/>
            <a:ext cx="2364774" cy="954667"/>
          </a:xfrm>
          <a:prstGeom prst="rect">
            <a:avLst/>
          </a:prstGeom>
        </p:spPr>
      </p:pic>
    </p:spTree>
    <p:extLst>
      <p:ext uri="{BB962C8B-B14F-4D97-AF65-F5344CB8AC3E}">
        <p14:creationId xmlns:p14="http://schemas.microsoft.com/office/powerpoint/2010/main" val="9009797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440788" y="5949244"/>
            <a:ext cx="9902229" cy="204838"/>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2788"/>
            <a:ext cx="9533101" cy="1610200"/>
          </a:xfrm>
          <a:prstGeom prst="rect">
            <a:avLst/>
          </a:prstGeom>
        </p:spPr>
      </p:pic>
      <p:sp>
        <p:nvSpPr>
          <p:cNvPr id="7" name="TextBox 6"/>
          <p:cNvSpPr txBox="1"/>
          <p:nvPr/>
        </p:nvSpPr>
        <p:spPr>
          <a:xfrm>
            <a:off x="4420240" y="588321"/>
            <a:ext cx="2300630" cy="523220"/>
          </a:xfrm>
          <a:prstGeom prst="rect">
            <a:avLst/>
          </a:prstGeom>
          <a:noFill/>
        </p:spPr>
        <p:txBody>
          <a:bodyPr wrap="none" rtlCol="0">
            <a:spAutoFit/>
          </a:bodyPr>
          <a:lstStyle/>
          <a:p>
            <a:pPr marL="0" algn="r" defTabSz="914400" rtl="1" eaLnBrk="1" latinLnBrk="0" hangingPunct="1"/>
            <a:r>
              <a:rPr lang="ar-SA" sz="2800" dirty="0">
                <a:solidFill>
                  <a:schemeClr val="bg1"/>
                </a:solidFill>
                <a:latin typeface="Alexandria Light" pitchFamily="2" charset="-78"/>
                <a:cs typeface="Alexandria Light" pitchFamily="2" charset="-78"/>
              </a:rPr>
              <a:t>الحاسب قديماً</a:t>
            </a:r>
            <a:endParaRPr lang="en-US" sz="2800" dirty="0">
              <a:solidFill>
                <a:srgbClr val="FF9518"/>
              </a:solidFill>
              <a:latin typeface="Alexandria Light" pitchFamily="2" charset="-78"/>
              <a:cs typeface="Alexandria Light" pitchFamily="2" charset="-78"/>
            </a:endParaRPr>
          </a:p>
        </p:txBody>
      </p:sp>
      <p:sp>
        <p:nvSpPr>
          <p:cNvPr id="8" name="TextBox 7"/>
          <p:cNvSpPr txBox="1"/>
          <p:nvPr/>
        </p:nvSpPr>
        <p:spPr>
          <a:xfrm>
            <a:off x="104130" y="543490"/>
            <a:ext cx="1854995" cy="523220"/>
          </a:xfrm>
          <a:prstGeom prst="rect">
            <a:avLst/>
          </a:prstGeom>
          <a:noFill/>
        </p:spPr>
        <p:txBody>
          <a:bodyPr wrap="none" rtlCol="0">
            <a:spAutoFit/>
          </a:bodyPr>
          <a:lstStyle/>
          <a:p>
            <a:pPr algn="ctr"/>
            <a:r>
              <a:rPr lang="en-US" sz="2800" dirty="0">
                <a:solidFill>
                  <a:schemeClr val="bg1"/>
                </a:solidFill>
                <a:latin typeface="Alexandria Light" pitchFamily="2" charset="-78"/>
                <a:cs typeface="Alexandria Light" pitchFamily="2" charset="-78"/>
              </a:rPr>
              <a:t>Lecture </a:t>
            </a:r>
            <a:r>
              <a:rPr lang="ar-SA" sz="2800" dirty="0">
                <a:solidFill>
                  <a:schemeClr val="bg1"/>
                </a:solidFill>
                <a:latin typeface="Alexandria Light" pitchFamily="2" charset="-78"/>
                <a:cs typeface="Alexandria Light" pitchFamily="2" charset="-78"/>
              </a:rPr>
              <a:t>٧</a:t>
            </a:r>
            <a:endParaRPr lang="en-US" sz="2800" dirty="0">
              <a:solidFill>
                <a:srgbClr val="FF9518"/>
              </a:solidFill>
              <a:latin typeface="Alexandria Light" pitchFamily="2" charset="-78"/>
              <a:cs typeface="Alexandria Light" pitchFamily="2" charset="-78"/>
            </a:endParaRPr>
          </a:p>
        </p:txBody>
      </p:sp>
      <p:sp>
        <p:nvSpPr>
          <p:cNvPr id="9" name="TextBox 8"/>
          <p:cNvSpPr txBox="1"/>
          <p:nvPr/>
        </p:nvSpPr>
        <p:spPr>
          <a:xfrm>
            <a:off x="4335395" y="1607412"/>
            <a:ext cx="7545720" cy="4101829"/>
          </a:xfrm>
          <a:prstGeom prst="rect">
            <a:avLst/>
          </a:prstGeom>
          <a:noFill/>
        </p:spPr>
        <p:txBody>
          <a:bodyPr wrap="square" rtlCol="0">
            <a:spAutoFit/>
          </a:bodyPr>
          <a:lstStyle/>
          <a:p>
            <a:pPr algn="just" rtl="1">
              <a:lnSpc>
                <a:spcPct val="150000"/>
              </a:lnSpc>
            </a:pPr>
            <a:r>
              <a:rPr lang="ar-EG" sz="2200" dirty="0">
                <a:effectLst/>
                <a:latin typeface="Alexandria Light" pitchFamily="2" charset="-78"/>
                <a:cs typeface="Alexandria Light" pitchFamily="2" charset="-78"/>
              </a:rPr>
              <a:t>وفي أوئل القرن التاسع عشر، اخترع الانجليزي تشارلز بابدج أول ماكينة ميكانيكية للحساب، اعتبُرت أول كمبيوتر، لذلك لقب ب "أبو الكمبيوتر" وقد تم بناءه في لندن ما بين عامي 1822 - 1871 . ماكينة بابدج تعمل كآلة حاسبة للأعداد. ولكن هذه الآلة اختلفت عن الآلات التي سبقتها لأنها تشابه كثيراً الكمبيوتر الحديث المتداول حاليا،ً وذلك لأن الماكينة كان باستطاعتها تنفيذ أوامر </a:t>
            </a:r>
            <a:r>
              <a:rPr lang="en-US" sz="2200" dirty="0">
                <a:effectLst/>
                <a:latin typeface="Alexandria Light" pitchFamily="2" charset="-78"/>
                <a:cs typeface="Alexandria Light" pitchFamily="2" charset="-78"/>
              </a:rPr>
              <a:t>)</a:t>
            </a:r>
            <a:r>
              <a:rPr lang="ar-EG" sz="2200" dirty="0">
                <a:effectLst/>
                <a:latin typeface="Alexandria Light" pitchFamily="2" charset="-78"/>
                <a:cs typeface="Alexandria Light" pitchFamily="2" charset="-78"/>
              </a:rPr>
              <a:t>أي برنامج صغير</a:t>
            </a:r>
            <a:r>
              <a:rPr lang="en-US" sz="2200" dirty="0">
                <a:latin typeface="Alexandria Light" pitchFamily="2" charset="-78"/>
                <a:cs typeface="Alexandria Light" pitchFamily="2" charset="-78"/>
              </a:rPr>
              <a:t>(</a:t>
            </a:r>
            <a:r>
              <a:rPr lang="ar-EG" sz="2200" dirty="0">
                <a:effectLst/>
                <a:latin typeface="Alexandria Light" pitchFamily="2" charset="-78"/>
                <a:cs typeface="Alexandria Light" pitchFamily="2" charset="-78"/>
              </a:rPr>
              <a:t> وكانت تحتوي على ذاكرة، ووحدتي ادخال واخراج للبيانات ووحدة أخرى تسمى وحدة الحساب والتعليمات .</a:t>
            </a:r>
          </a:p>
        </p:txBody>
      </p:sp>
      <p:pic>
        <p:nvPicPr>
          <p:cNvPr id="10" name="Picture 9">
            <a:extLst>
              <a:ext uri="{FF2B5EF4-FFF2-40B4-BE49-F238E27FC236}">
                <a16:creationId xmlns:a16="http://schemas.microsoft.com/office/drawing/2014/main" id="{567779E2-0875-F141-8958-78E5C3793552}"/>
              </a:ext>
            </a:extLst>
          </p:cNvPr>
          <p:cNvPicPr>
            <a:picLocks noChangeAspect="1"/>
          </p:cNvPicPr>
          <p:nvPr/>
        </p:nvPicPr>
        <p:blipFill>
          <a:blip r:embed="rId5"/>
          <a:stretch>
            <a:fillRect/>
          </a:stretch>
        </p:blipFill>
        <p:spPr>
          <a:xfrm>
            <a:off x="257778" y="2101598"/>
            <a:ext cx="3925759" cy="2885433"/>
          </a:xfrm>
          <a:prstGeom prst="rect">
            <a:avLst/>
          </a:prstGeom>
        </p:spPr>
      </p:pic>
      <p:pic>
        <p:nvPicPr>
          <p:cNvPr id="12" name="Picture 11">
            <a:extLst>
              <a:ext uri="{FF2B5EF4-FFF2-40B4-BE49-F238E27FC236}">
                <a16:creationId xmlns:a16="http://schemas.microsoft.com/office/drawing/2014/main" id="{3CA18AA0-AA1C-38A5-10EE-E64DAB311168}"/>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130614" y="5553582"/>
            <a:ext cx="2364774" cy="954667"/>
          </a:xfrm>
          <a:prstGeom prst="rect">
            <a:avLst/>
          </a:prstGeom>
        </p:spPr>
      </p:pic>
    </p:spTree>
    <p:extLst>
      <p:ext uri="{BB962C8B-B14F-4D97-AF65-F5344CB8AC3E}">
        <p14:creationId xmlns:p14="http://schemas.microsoft.com/office/powerpoint/2010/main" val="273701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440788" y="5949244"/>
            <a:ext cx="9902229" cy="204838"/>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2788"/>
            <a:ext cx="9533101" cy="1610200"/>
          </a:xfrm>
          <a:prstGeom prst="rect">
            <a:avLst/>
          </a:prstGeom>
        </p:spPr>
      </p:pic>
      <p:sp>
        <p:nvSpPr>
          <p:cNvPr id="7" name="TextBox 6"/>
          <p:cNvSpPr txBox="1"/>
          <p:nvPr/>
        </p:nvSpPr>
        <p:spPr>
          <a:xfrm>
            <a:off x="4420240" y="588321"/>
            <a:ext cx="2300630" cy="523220"/>
          </a:xfrm>
          <a:prstGeom prst="rect">
            <a:avLst/>
          </a:prstGeom>
          <a:noFill/>
        </p:spPr>
        <p:txBody>
          <a:bodyPr wrap="none" rtlCol="0">
            <a:spAutoFit/>
          </a:bodyPr>
          <a:lstStyle/>
          <a:p>
            <a:pPr marL="0" algn="r" defTabSz="914400" rtl="1" eaLnBrk="1" latinLnBrk="0" hangingPunct="1"/>
            <a:r>
              <a:rPr lang="ar-SA" sz="2800" dirty="0">
                <a:solidFill>
                  <a:schemeClr val="bg1"/>
                </a:solidFill>
                <a:latin typeface="Alexandria Light" pitchFamily="2" charset="-78"/>
                <a:cs typeface="Alexandria Light" pitchFamily="2" charset="-78"/>
              </a:rPr>
              <a:t>الحاسب قديماً</a:t>
            </a:r>
            <a:endParaRPr lang="en-US" sz="2800" dirty="0">
              <a:solidFill>
                <a:srgbClr val="FF9518"/>
              </a:solidFill>
              <a:latin typeface="Alexandria Light" pitchFamily="2" charset="-78"/>
              <a:cs typeface="Alexandria Light" pitchFamily="2" charset="-78"/>
            </a:endParaRPr>
          </a:p>
        </p:txBody>
      </p:sp>
      <p:sp>
        <p:nvSpPr>
          <p:cNvPr id="8" name="TextBox 7"/>
          <p:cNvSpPr txBox="1"/>
          <p:nvPr/>
        </p:nvSpPr>
        <p:spPr>
          <a:xfrm>
            <a:off x="104130" y="543490"/>
            <a:ext cx="1854995" cy="523220"/>
          </a:xfrm>
          <a:prstGeom prst="rect">
            <a:avLst/>
          </a:prstGeom>
          <a:noFill/>
        </p:spPr>
        <p:txBody>
          <a:bodyPr wrap="none" rtlCol="0">
            <a:spAutoFit/>
          </a:bodyPr>
          <a:lstStyle/>
          <a:p>
            <a:pPr algn="ctr"/>
            <a:r>
              <a:rPr lang="en-US" sz="2800" dirty="0">
                <a:solidFill>
                  <a:schemeClr val="bg1"/>
                </a:solidFill>
                <a:latin typeface="Alexandria Light" pitchFamily="2" charset="-78"/>
                <a:cs typeface="Alexandria Light" pitchFamily="2" charset="-78"/>
              </a:rPr>
              <a:t>Lecture </a:t>
            </a:r>
            <a:r>
              <a:rPr lang="ar-SA" sz="2800" dirty="0">
                <a:solidFill>
                  <a:schemeClr val="bg1"/>
                </a:solidFill>
                <a:latin typeface="Alexandria Light" pitchFamily="2" charset="-78"/>
                <a:cs typeface="Alexandria Light" pitchFamily="2" charset="-78"/>
              </a:rPr>
              <a:t>٧</a:t>
            </a:r>
            <a:endParaRPr lang="en-US" sz="2800" dirty="0">
              <a:solidFill>
                <a:srgbClr val="FF9518"/>
              </a:solidFill>
              <a:latin typeface="Alexandria Light" pitchFamily="2" charset="-78"/>
              <a:cs typeface="Alexandria Light" pitchFamily="2" charset="-78"/>
            </a:endParaRPr>
          </a:p>
        </p:txBody>
      </p:sp>
      <p:sp>
        <p:nvSpPr>
          <p:cNvPr id="9" name="TextBox 8"/>
          <p:cNvSpPr txBox="1"/>
          <p:nvPr/>
        </p:nvSpPr>
        <p:spPr>
          <a:xfrm>
            <a:off x="4335395" y="1861428"/>
            <a:ext cx="7545720" cy="3591945"/>
          </a:xfrm>
          <a:prstGeom prst="rect">
            <a:avLst/>
          </a:prstGeom>
          <a:noFill/>
        </p:spPr>
        <p:txBody>
          <a:bodyPr wrap="square" rtlCol="0">
            <a:spAutoFit/>
          </a:bodyPr>
          <a:lstStyle/>
          <a:p>
            <a:pPr algn="just" rtl="1">
              <a:lnSpc>
                <a:spcPct val="150000"/>
              </a:lnSpc>
            </a:pPr>
            <a:r>
              <a:rPr lang="ar-EG" sz="2200" dirty="0">
                <a:effectLst/>
                <a:latin typeface="Alexandria Light" pitchFamily="2" charset="-78"/>
                <a:cs typeface="Alexandria Light" pitchFamily="2" charset="-78"/>
              </a:rPr>
              <a:t>وفي عام 1890 طور دكتور هيرمان هوليريث ماكينة الكتروميكانيكية كهربائية ميكانيكية لادخال ومعالجة البيانات</a:t>
            </a:r>
            <a:r>
              <a:rPr lang="en-US" sz="2200" dirty="0">
                <a:effectLst/>
                <a:latin typeface="Alexandria Light" pitchFamily="2" charset="-78"/>
                <a:cs typeface="Alexandria Light" pitchFamily="2" charset="-78"/>
              </a:rPr>
              <a:t> </a:t>
            </a:r>
            <a:r>
              <a:rPr lang="ar-EG" sz="2200" dirty="0">
                <a:effectLst/>
                <a:latin typeface="Alexandria Light" pitchFamily="2" charset="-78"/>
                <a:cs typeface="Alexandria Light" pitchFamily="2" charset="-78"/>
              </a:rPr>
              <a:t>في</a:t>
            </a:r>
            <a:r>
              <a:rPr lang="en-US" sz="2200" dirty="0">
                <a:effectLst/>
                <a:latin typeface="Alexandria Light" pitchFamily="2" charset="-78"/>
                <a:cs typeface="Alexandria Light" pitchFamily="2" charset="-78"/>
              </a:rPr>
              <a:t> </a:t>
            </a:r>
            <a:r>
              <a:rPr lang="ar-EG" sz="2200" dirty="0">
                <a:effectLst/>
                <a:latin typeface="Alexandria Light" pitchFamily="2" charset="-78"/>
                <a:cs typeface="Alexandria Light" pitchFamily="2" charset="-78"/>
              </a:rPr>
              <a:t>صورة الأوراق المثقوبة، واستُخدمت ماكينة هوليريث في تجميع بيانات التعداد الأمريكي. نجحت هذه الماكينة جداً في السوق الأمريكي، حتى أن صاحبها هيرمان هوليريث أنشأ شركة لتسويق الماكينة أسماها الشركة الدولية لصناعة الآلات والمعروفة </a:t>
            </a:r>
            <a:endParaRPr lang="en-US" sz="2200" dirty="0">
              <a:effectLst/>
              <a:latin typeface="Alexandria Light" pitchFamily="2" charset="-78"/>
              <a:cs typeface="Alexandria Light" pitchFamily="2" charset="-78"/>
            </a:endParaRPr>
          </a:p>
          <a:p>
            <a:pPr algn="just" rtl="1">
              <a:lnSpc>
                <a:spcPct val="150000"/>
              </a:lnSpc>
            </a:pPr>
            <a:r>
              <a:rPr lang="ar-EG" sz="2200" dirty="0">
                <a:effectLst/>
                <a:latin typeface="Alexandria Light" pitchFamily="2" charset="-78"/>
                <a:cs typeface="Alexandria Light" pitchFamily="2" charset="-78"/>
              </a:rPr>
              <a:t>بـ </a:t>
            </a:r>
            <a:r>
              <a:rPr lang="en-US" sz="2200" dirty="0">
                <a:effectLst/>
                <a:latin typeface="Alexandria Light" pitchFamily="2" charset="-78"/>
                <a:cs typeface="Alexandria Light" pitchFamily="2" charset="-78"/>
              </a:rPr>
              <a:t>International Business Machines -IBM</a:t>
            </a:r>
            <a:endParaRPr lang="ar-EG" sz="2200" dirty="0">
              <a:effectLst/>
              <a:latin typeface="Alexandria Light" pitchFamily="2" charset="-78"/>
              <a:cs typeface="Alexandria Light" pitchFamily="2" charset="-78"/>
            </a:endParaRPr>
          </a:p>
        </p:txBody>
      </p:sp>
      <p:pic>
        <p:nvPicPr>
          <p:cNvPr id="11" name="Picture 10">
            <a:extLst>
              <a:ext uri="{FF2B5EF4-FFF2-40B4-BE49-F238E27FC236}">
                <a16:creationId xmlns:a16="http://schemas.microsoft.com/office/drawing/2014/main" id="{A711D040-549D-4544-8ED8-9C4253B6AEDE}"/>
              </a:ext>
            </a:extLst>
          </p:cNvPr>
          <p:cNvPicPr>
            <a:picLocks noChangeAspect="1"/>
          </p:cNvPicPr>
          <p:nvPr/>
        </p:nvPicPr>
        <p:blipFill>
          <a:blip r:embed="rId5"/>
          <a:stretch>
            <a:fillRect/>
          </a:stretch>
        </p:blipFill>
        <p:spPr>
          <a:xfrm>
            <a:off x="651740" y="1644367"/>
            <a:ext cx="3263515" cy="2169221"/>
          </a:xfrm>
          <a:prstGeom prst="rect">
            <a:avLst/>
          </a:prstGeom>
        </p:spPr>
      </p:pic>
      <p:pic>
        <p:nvPicPr>
          <p:cNvPr id="12" name="Picture 11">
            <a:extLst>
              <a:ext uri="{FF2B5EF4-FFF2-40B4-BE49-F238E27FC236}">
                <a16:creationId xmlns:a16="http://schemas.microsoft.com/office/drawing/2014/main" id="{68BA3B4A-CD95-B04F-8824-73C186A51EC5}"/>
              </a:ext>
            </a:extLst>
          </p:cNvPr>
          <p:cNvPicPr>
            <a:picLocks noChangeAspect="1"/>
          </p:cNvPicPr>
          <p:nvPr/>
        </p:nvPicPr>
        <p:blipFill>
          <a:blip r:embed="rId6"/>
          <a:stretch>
            <a:fillRect/>
          </a:stretch>
        </p:blipFill>
        <p:spPr>
          <a:xfrm>
            <a:off x="1619707" y="3824854"/>
            <a:ext cx="2295548" cy="1727233"/>
          </a:xfrm>
          <a:prstGeom prst="rect">
            <a:avLst/>
          </a:prstGeom>
        </p:spPr>
      </p:pic>
      <p:pic>
        <p:nvPicPr>
          <p:cNvPr id="13" name="Picture 12">
            <a:extLst>
              <a:ext uri="{FF2B5EF4-FFF2-40B4-BE49-F238E27FC236}">
                <a16:creationId xmlns:a16="http://schemas.microsoft.com/office/drawing/2014/main" id="{24F06DA5-C287-A6F4-55BB-6C911959026E}"/>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130614" y="5553582"/>
            <a:ext cx="2364774" cy="954667"/>
          </a:xfrm>
          <a:prstGeom prst="rect">
            <a:avLst/>
          </a:prstGeom>
        </p:spPr>
      </p:pic>
    </p:spTree>
    <p:extLst>
      <p:ext uri="{BB962C8B-B14F-4D97-AF65-F5344CB8AC3E}">
        <p14:creationId xmlns:p14="http://schemas.microsoft.com/office/powerpoint/2010/main" val="12639947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B0B08CA9-10BE-6143-BCEF-D1A5CE7E5CDB}"/>
              </a:ext>
            </a:extLst>
          </p:cNvPr>
          <p:cNvPicPr>
            <a:picLocks noChangeAspect="1"/>
          </p:cNvPicPr>
          <p:nvPr/>
        </p:nvPicPr>
        <p:blipFill>
          <a:blip r:embed="rId2"/>
          <a:stretch>
            <a:fillRect/>
          </a:stretch>
        </p:blipFill>
        <p:spPr>
          <a:xfrm>
            <a:off x="11289" y="2207641"/>
            <a:ext cx="3402304" cy="1961812"/>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2788"/>
            <a:ext cx="9533101" cy="1610200"/>
          </a:xfrm>
          <a:prstGeom prst="rect">
            <a:avLst/>
          </a:prstGeom>
        </p:spPr>
      </p:pic>
      <p:sp>
        <p:nvSpPr>
          <p:cNvPr id="7" name="TextBox 6"/>
          <p:cNvSpPr txBox="1"/>
          <p:nvPr/>
        </p:nvSpPr>
        <p:spPr>
          <a:xfrm>
            <a:off x="4420240" y="588321"/>
            <a:ext cx="2300630" cy="523220"/>
          </a:xfrm>
          <a:prstGeom prst="rect">
            <a:avLst/>
          </a:prstGeom>
          <a:noFill/>
        </p:spPr>
        <p:txBody>
          <a:bodyPr wrap="none" rtlCol="0">
            <a:spAutoFit/>
          </a:bodyPr>
          <a:lstStyle/>
          <a:p>
            <a:pPr marL="0" algn="r" defTabSz="914400" rtl="1" eaLnBrk="1" latinLnBrk="0" hangingPunct="1"/>
            <a:r>
              <a:rPr lang="ar-SA" sz="2800" dirty="0">
                <a:solidFill>
                  <a:schemeClr val="bg1"/>
                </a:solidFill>
                <a:latin typeface="Alexandria Light" pitchFamily="2" charset="-78"/>
                <a:cs typeface="Alexandria Light" pitchFamily="2" charset="-78"/>
              </a:rPr>
              <a:t>الحاسب قديماً</a:t>
            </a:r>
            <a:endParaRPr lang="en-US" sz="2800" dirty="0">
              <a:solidFill>
                <a:srgbClr val="FF9518"/>
              </a:solidFill>
              <a:latin typeface="Alexandria Light" pitchFamily="2" charset="-78"/>
              <a:cs typeface="Alexandria Light" pitchFamily="2" charset="-78"/>
            </a:endParaRPr>
          </a:p>
        </p:txBody>
      </p:sp>
      <p:sp>
        <p:nvSpPr>
          <p:cNvPr id="8" name="TextBox 7"/>
          <p:cNvSpPr txBox="1"/>
          <p:nvPr/>
        </p:nvSpPr>
        <p:spPr>
          <a:xfrm>
            <a:off x="104130" y="543490"/>
            <a:ext cx="1854995" cy="523220"/>
          </a:xfrm>
          <a:prstGeom prst="rect">
            <a:avLst/>
          </a:prstGeom>
          <a:noFill/>
        </p:spPr>
        <p:txBody>
          <a:bodyPr wrap="none" rtlCol="0">
            <a:spAutoFit/>
          </a:bodyPr>
          <a:lstStyle/>
          <a:p>
            <a:pPr algn="ctr"/>
            <a:r>
              <a:rPr lang="en-US" sz="2800" dirty="0">
                <a:solidFill>
                  <a:schemeClr val="bg1"/>
                </a:solidFill>
                <a:latin typeface="Alexandria Light" pitchFamily="2" charset="-78"/>
                <a:cs typeface="Alexandria Light" pitchFamily="2" charset="-78"/>
              </a:rPr>
              <a:t>Lecture </a:t>
            </a:r>
            <a:r>
              <a:rPr lang="ar-SA" sz="2800" dirty="0">
                <a:solidFill>
                  <a:schemeClr val="bg1"/>
                </a:solidFill>
                <a:latin typeface="Alexandria Light" pitchFamily="2" charset="-78"/>
                <a:cs typeface="Alexandria Light" pitchFamily="2" charset="-78"/>
              </a:rPr>
              <a:t>٧</a:t>
            </a:r>
            <a:endParaRPr lang="en-US" sz="2800" dirty="0">
              <a:solidFill>
                <a:srgbClr val="FF9518"/>
              </a:solidFill>
              <a:latin typeface="Alexandria Light" pitchFamily="2" charset="-78"/>
              <a:cs typeface="Alexandria Light" pitchFamily="2" charset="-78"/>
            </a:endParaRPr>
          </a:p>
        </p:txBody>
      </p:sp>
      <p:sp>
        <p:nvSpPr>
          <p:cNvPr id="9" name="TextBox 8"/>
          <p:cNvSpPr txBox="1"/>
          <p:nvPr/>
        </p:nvSpPr>
        <p:spPr>
          <a:xfrm>
            <a:off x="5662328" y="1461963"/>
            <a:ext cx="6232162" cy="4195251"/>
          </a:xfrm>
          <a:prstGeom prst="rect">
            <a:avLst/>
          </a:prstGeom>
          <a:noFill/>
        </p:spPr>
        <p:txBody>
          <a:bodyPr wrap="square" rtlCol="0">
            <a:spAutoFit/>
          </a:bodyPr>
          <a:lstStyle/>
          <a:p>
            <a:pPr algn="just" rtl="1">
              <a:lnSpc>
                <a:spcPct val="150000"/>
              </a:lnSpc>
            </a:pPr>
            <a:r>
              <a:rPr lang="ar-EG" sz="2000" dirty="0">
                <a:effectLst/>
                <a:latin typeface="Alexandria Light" pitchFamily="2" charset="-78"/>
                <a:cs typeface="Alexandria Light" pitchFamily="2" charset="-78"/>
              </a:rPr>
              <a:t>وفي  عام  1939 قام  الدكتور  جون  أتاناسوف  بجامعة  أيوا الأمريكية  ومساعده  كليفورد  بيري  ببناء  أول  جهاز  كمبيوتر الكتروني  رقمي. هذا  الجهاز  اعتُبر  أول  كمبيوتر  حقيقي.</a:t>
            </a:r>
          </a:p>
          <a:p>
            <a:pPr algn="just" rtl="1">
              <a:lnSpc>
                <a:spcPct val="150000"/>
              </a:lnSpc>
            </a:pPr>
            <a:r>
              <a:rPr lang="ar-EG" sz="2000" dirty="0">
                <a:effectLst/>
                <a:latin typeface="Alexandria Light" pitchFamily="2" charset="-78"/>
                <a:cs typeface="Alexandria Light" pitchFamily="2" charset="-78"/>
              </a:rPr>
              <a:t>بداية السبعينيات من القرن الماضي شهدت تطوراً كبيراً، حيث اخترع مجموعة من العلماء بشركة انتل أول معالج </a:t>
            </a:r>
            <a:r>
              <a:rPr lang="en-US" sz="2000" dirty="0">
                <a:effectLst/>
                <a:latin typeface="Alexandria Light" pitchFamily="2" charset="-78"/>
                <a:cs typeface="Alexandria Light" pitchFamily="2" charset="-78"/>
              </a:rPr>
              <a:t>microprocessor</a:t>
            </a:r>
            <a:r>
              <a:rPr lang="ar-EG" sz="2000" dirty="0">
                <a:latin typeface="Alexandria Light" pitchFamily="2" charset="-78"/>
                <a:cs typeface="Alexandria Light" pitchFamily="2" charset="-78"/>
              </a:rPr>
              <a:t>. </a:t>
            </a:r>
            <a:r>
              <a:rPr lang="ar-EG" sz="2000" dirty="0">
                <a:effectLst/>
                <a:latin typeface="Alexandria Light" pitchFamily="2" charset="-78"/>
                <a:cs typeface="Alexandria Light" pitchFamily="2" charset="-78"/>
              </a:rPr>
              <a:t>وفي عام 1976 جاء الكمبيوتر ابل الى الوجود بمساعدة ستيف جوبز وستيف هلجسبرك وكان يحمل نظام تشغيل الماك </a:t>
            </a:r>
            <a:r>
              <a:rPr lang="en-US" sz="2000" dirty="0">
                <a:effectLst/>
                <a:latin typeface="Alexandria Light" pitchFamily="2" charset="-78"/>
                <a:cs typeface="Alexandria Light" pitchFamily="2" charset="-78"/>
              </a:rPr>
              <a:t>MACINTOSH</a:t>
            </a:r>
            <a:r>
              <a:rPr lang="ar-EG" sz="2000" dirty="0">
                <a:effectLst/>
                <a:latin typeface="Alexandria Light" pitchFamily="2" charset="-78"/>
                <a:cs typeface="Alexandria Light" pitchFamily="2" charset="-78"/>
              </a:rPr>
              <a:t>.</a:t>
            </a:r>
          </a:p>
        </p:txBody>
      </p:sp>
      <p:pic>
        <p:nvPicPr>
          <p:cNvPr id="10" name="Picture 9">
            <a:extLst>
              <a:ext uri="{FF2B5EF4-FFF2-40B4-BE49-F238E27FC236}">
                <a16:creationId xmlns:a16="http://schemas.microsoft.com/office/drawing/2014/main" id="{2884DB6D-CC8C-DD45-A507-9C6E2C3F3D0B}"/>
              </a:ext>
            </a:extLst>
          </p:cNvPr>
          <p:cNvPicPr>
            <a:picLocks noChangeAspect="1"/>
          </p:cNvPicPr>
          <p:nvPr/>
        </p:nvPicPr>
        <p:blipFill>
          <a:blip r:embed="rId6"/>
          <a:stretch>
            <a:fillRect/>
          </a:stretch>
        </p:blipFill>
        <p:spPr>
          <a:xfrm>
            <a:off x="2979149" y="1365191"/>
            <a:ext cx="2540000" cy="1905000"/>
          </a:xfrm>
          <a:prstGeom prst="rect">
            <a:avLst/>
          </a:prstGeom>
        </p:spPr>
      </p:pic>
      <p:pic>
        <p:nvPicPr>
          <p:cNvPr id="14" name="Picture 13">
            <a:extLst>
              <a:ext uri="{FF2B5EF4-FFF2-40B4-BE49-F238E27FC236}">
                <a16:creationId xmlns:a16="http://schemas.microsoft.com/office/drawing/2014/main" id="{D1E6D56C-707D-4948-85D6-20D802789DA7}"/>
              </a:ext>
            </a:extLst>
          </p:cNvPr>
          <p:cNvPicPr>
            <a:picLocks noChangeAspect="1"/>
          </p:cNvPicPr>
          <p:nvPr/>
        </p:nvPicPr>
        <p:blipFill>
          <a:blip r:embed="rId7"/>
          <a:stretch>
            <a:fillRect/>
          </a:stretch>
        </p:blipFill>
        <p:spPr>
          <a:xfrm>
            <a:off x="2492483" y="3830253"/>
            <a:ext cx="2723598" cy="1964133"/>
          </a:xfrm>
          <a:prstGeom prst="rect">
            <a:avLst/>
          </a:prstGeom>
        </p:spPr>
      </p:pic>
      <p:pic>
        <p:nvPicPr>
          <p:cNvPr id="12" name="Picture 11">
            <a:extLst>
              <a:ext uri="{FF2B5EF4-FFF2-40B4-BE49-F238E27FC236}">
                <a16:creationId xmlns:a16="http://schemas.microsoft.com/office/drawing/2014/main" id="{94C4E8EF-C0BD-7071-3E3F-06A72C927BA4}"/>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130614" y="5553582"/>
            <a:ext cx="2364774" cy="954667"/>
          </a:xfrm>
          <a:prstGeom prst="rect">
            <a:avLst/>
          </a:prstGeom>
        </p:spPr>
      </p:pic>
    </p:spTree>
    <p:extLst>
      <p:ext uri="{BB962C8B-B14F-4D97-AF65-F5344CB8AC3E}">
        <p14:creationId xmlns:p14="http://schemas.microsoft.com/office/powerpoint/2010/main" val="29838280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440788" y="5949244"/>
            <a:ext cx="9902229" cy="204838"/>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2788"/>
            <a:ext cx="9533101" cy="1610200"/>
          </a:xfrm>
          <a:prstGeom prst="rect">
            <a:avLst/>
          </a:prstGeom>
        </p:spPr>
      </p:pic>
      <p:sp>
        <p:nvSpPr>
          <p:cNvPr id="7" name="TextBox 6"/>
          <p:cNvSpPr txBox="1"/>
          <p:nvPr/>
        </p:nvSpPr>
        <p:spPr>
          <a:xfrm>
            <a:off x="4420240" y="588321"/>
            <a:ext cx="2300630" cy="523220"/>
          </a:xfrm>
          <a:prstGeom prst="rect">
            <a:avLst/>
          </a:prstGeom>
          <a:noFill/>
        </p:spPr>
        <p:txBody>
          <a:bodyPr wrap="none" rtlCol="0">
            <a:spAutoFit/>
          </a:bodyPr>
          <a:lstStyle/>
          <a:p>
            <a:pPr marL="0" algn="r" defTabSz="914400" rtl="1" eaLnBrk="1" latinLnBrk="0" hangingPunct="1"/>
            <a:r>
              <a:rPr lang="ar-SA" sz="2800" dirty="0">
                <a:solidFill>
                  <a:schemeClr val="bg1"/>
                </a:solidFill>
                <a:latin typeface="Alexandria Light" pitchFamily="2" charset="-78"/>
                <a:cs typeface="Alexandria Light" pitchFamily="2" charset="-78"/>
              </a:rPr>
              <a:t>الحاسب قديماً</a:t>
            </a:r>
            <a:endParaRPr lang="en-US" sz="2800" dirty="0">
              <a:solidFill>
                <a:srgbClr val="FF9518"/>
              </a:solidFill>
              <a:latin typeface="Alexandria Light" pitchFamily="2" charset="-78"/>
              <a:cs typeface="Alexandria Light" pitchFamily="2" charset="-78"/>
            </a:endParaRPr>
          </a:p>
        </p:txBody>
      </p:sp>
      <p:sp>
        <p:nvSpPr>
          <p:cNvPr id="8" name="TextBox 7"/>
          <p:cNvSpPr txBox="1"/>
          <p:nvPr/>
        </p:nvSpPr>
        <p:spPr>
          <a:xfrm>
            <a:off x="104130" y="543490"/>
            <a:ext cx="1854995" cy="523220"/>
          </a:xfrm>
          <a:prstGeom prst="rect">
            <a:avLst/>
          </a:prstGeom>
          <a:noFill/>
        </p:spPr>
        <p:txBody>
          <a:bodyPr wrap="none" rtlCol="0">
            <a:spAutoFit/>
          </a:bodyPr>
          <a:lstStyle/>
          <a:p>
            <a:pPr algn="ctr"/>
            <a:r>
              <a:rPr lang="en-US" sz="2800" dirty="0">
                <a:solidFill>
                  <a:schemeClr val="bg1"/>
                </a:solidFill>
                <a:latin typeface="Alexandria Light" pitchFamily="2" charset="-78"/>
                <a:cs typeface="Alexandria Light" pitchFamily="2" charset="-78"/>
              </a:rPr>
              <a:t>Lecture </a:t>
            </a:r>
            <a:r>
              <a:rPr lang="ar-SA" sz="2800" dirty="0">
                <a:solidFill>
                  <a:schemeClr val="bg1"/>
                </a:solidFill>
                <a:latin typeface="Alexandria Light" pitchFamily="2" charset="-78"/>
                <a:cs typeface="Alexandria Light" pitchFamily="2" charset="-78"/>
              </a:rPr>
              <a:t>٧</a:t>
            </a:r>
            <a:endParaRPr lang="en-US" sz="2800" dirty="0">
              <a:solidFill>
                <a:srgbClr val="FF9518"/>
              </a:solidFill>
              <a:latin typeface="Alexandria Light" pitchFamily="2" charset="-78"/>
              <a:cs typeface="Alexandria Light" pitchFamily="2" charset="-78"/>
            </a:endParaRPr>
          </a:p>
        </p:txBody>
      </p:sp>
      <p:sp>
        <p:nvSpPr>
          <p:cNvPr id="9" name="TextBox 8"/>
          <p:cNvSpPr txBox="1"/>
          <p:nvPr/>
        </p:nvSpPr>
        <p:spPr>
          <a:xfrm>
            <a:off x="5649767" y="2228525"/>
            <a:ext cx="6232162" cy="2348592"/>
          </a:xfrm>
          <a:prstGeom prst="rect">
            <a:avLst/>
          </a:prstGeom>
          <a:noFill/>
        </p:spPr>
        <p:txBody>
          <a:bodyPr wrap="square" rtlCol="0">
            <a:spAutoFit/>
          </a:bodyPr>
          <a:lstStyle/>
          <a:p>
            <a:pPr algn="just" rtl="1">
              <a:lnSpc>
                <a:spcPct val="150000"/>
              </a:lnSpc>
            </a:pPr>
            <a:r>
              <a:rPr lang="ar-EG" sz="2000" dirty="0">
                <a:effectLst/>
                <a:latin typeface="Alexandria Light" pitchFamily="2" charset="-78"/>
                <a:cs typeface="Alexandria Light" pitchFamily="2" charset="-78"/>
              </a:rPr>
              <a:t>وفي عام 1975 طور بيل جيتس وباول</a:t>
            </a:r>
            <a:r>
              <a:rPr lang="en-US" sz="2000" dirty="0">
                <a:effectLst/>
                <a:latin typeface="Alexandria Light" pitchFamily="2" charset="-78"/>
                <a:cs typeface="Alexandria Light" pitchFamily="2" charset="-78"/>
              </a:rPr>
              <a:t> </a:t>
            </a:r>
            <a:r>
              <a:rPr lang="ar-EG" sz="2000" dirty="0">
                <a:effectLst/>
                <a:latin typeface="Alexandria Light" pitchFamily="2" charset="-78"/>
                <a:cs typeface="Alexandria Light" pitchFamily="2" charset="-78"/>
              </a:rPr>
              <a:t>ألن أول نظام تشغيل للكمبيوتر الدوس</a:t>
            </a:r>
            <a:r>
              <a:rPr lang="en-US" sz="2000" dirty="0">
                <a:latin typeface="Alexandria Light" pitchFamily="2" charset="-78"/>
                <a:cs typeface="Alexandria Light" pitchFamily="2" charset="-78"/>
              </a:rPr>
              <a:t>MS DOS</a:t>
            </a:r>
            <a:r>
              <a:rPr lang="ar-EG" sz="2000" dirty="0">
                <a:effectLst/>
                <a:latin typeface="Alexandria Light" pitchFamily="2" charset="-78"/>
                <a:cs typeface="Alexandria Light" pitchFamily="2" charset="-78"/>
              </a:rPr>
              <a:t>,</a:t>
            </a:r>
            <a:r>
              <a:rPr lang="en-US" sz="2000" dirty="0">
                <a:effectLst/>
                <a:latin typeface="Alexandria Light" pitchFamily="2" charset="-78"/>
                <a:cs typeface="Alexandria Light" pitchFamily="2" charset="-78"/>
              </a:rPr>
              <a:t> </a:t>
            </a:r>
            <a:r>
              <a:rPr lang="ar-EG" sz="2000" dirty="0">
                <a:effectLst/>
                <a:latin typeface="Alexandria Light" pitchFamily="2" charset="-78"/>
                <a:cs typeface="Alexandria Light" pitchFamily="2" charset="-78"/>
              </a:rPr>
              <a:t>ومن هنا كانت البداية في انتشار وتطور</a:t>
            </a:r>
            <a:r>
              <a:rPr lang="en-US" sz="2000" dirty="0">
                <a:effectLst/>
                <a:latin typeface="Alexandria Light" pitchFamily="2" charset="-78"/>
                <a:cs typeface="Alexandria Light" pitchFamily="2" charset="-78"/>
              </a:rPr>
              <a:t> </a:t>
            </a:r>
            <a:r>
              <a:rPr lang="ar-EG" sz="2000" dirty="0">
                <a:effectLst/>
                <a:latin typeface="Alexandria Light" pitchFamily="2" charset="-78"/>
                <a:cs typeface="Alexandria Light" pitchFamily="2" charset="-78"/>
              </a:rPr>
              <a:t>العديد من البرمجيات مثل برامج الكتابة</a:t>
            </a:r>
            <a:r>
              <a:rPr lang="en-US" sz="2000" dirty="0">
                <a:effectLst/>
                <a:latin typeface="Alexandria Light" pitchFamily="2" charset="-78"/>
                <a:cs typeface="Alexandria Light" pitchFamily="2" charset="-78"/>
              </a:rPr>
              <a:t> </a:t>
            </a:r>
            <a:r>
              <a:rPr lang="ar-EG" sz="2000" dirty="0">
                <a:effectLst/>
                <a:latin typeface="Alexandria Light" pitchFamily="2" charset="-78"/>
                <a:cs typeface="Alexandria Light" pitchFamily="2" charset="-78"/>
              </a:rPr>
              <a:t>والمحاسبة، و نظام التشغيل الويندوز</a:t>
            </a:r>
            <a:r>
              <a:rPr lang="en-US" sz="2000" dirty="0">
                <a:effectLst/>
                <a:latin typeface="Alexandria Light" pitchFamily="2" charset="-78"/>
                <a:cs typeface="Alexandria Light" pitchFamily="2" charset="-78"/>
              </a:rPr>
              <a:t>Windows </a:t>
            </a:r>
            <a:r>
              <a:rPr lang="ar-EG" sz="2000" dirty="0">
                <a:effectLst/>
                <a:latin typeface="Alexandria Light" pitchFamily="2" charset="-78"/>
                <a:cs typeface="Alexandria Light" pitchFamily="2" charset="-78"/>
              </a:rPr>
              <a:t> الذي</a:t>
            </a:r>
            <a:r>
              <a:rPr lang="en-US" sz="2000" dirty="0">
                <a:effectLst/>
                <a:latin typeface="Alexandria Light" pitchFamily="2" charset="-78"/>
                <a:cs typeface="Alexandria Light" pitchFamily="2" charset="-78"/>
              </a:rPr>
              <a:t> </a:t>
            </a:r>
            <a:r>
              <a:rPr lang="ar-EG" sz="2000" dirty="0">
                <a:effectLst/>
                <a:latin typeface="Alexandria Light" pitchFamily="2" charset="-78"/>
                <a:cs typeface="Alexandria Light" pitchFamily="2" charset="-78"/>
              </a:rPr>
              <a:t>تم اصدار أول نسخة منه عام </a:t>
            </a:r>
            <a:r>
              <a:rPr lang="en-US" sz="2000" dirty="0">
                <a:effectLst/>
                <a:latin typeface="Alexandria Light" pitchFamily="2" charset="-78"/>
                <a:cs typeface="Alexandria Light" pitchFamily="2" charset="-78"/>
              </a:rPr>
              <a:t>5</a:t>
            </a:r>
            <a:r>
              <a:rPr lang="ar-EG" sz="2000" dirty="0">
                <a:effectLst/>
                <a:latin typeface="Alexandria Light" pitchFamily="2" charset="-78"/>
                <a:cs typeface="Alexandria Light" pitchFamily="2" charset="-78"/>
              </a:rPr>
              <a:t>198</a:t>
            </a:r>
          </a:p>
        </p:txBody>
      </p:sp>
      <p:pic>
        <p:nvPicPr>
          <p:cNvPr id="11" name="Picture 10">
            <a:extLst>
              <a:ext uri="{FF2B5EF4-FFF2-40B4-BE49-F238E27FC236}">
                <a16:creationId xmlns:a16="http://schemas.microsoft.com/office/drawing/2014/main" id="{43891A95-2A97-C043-A71A-D4857950AE92}"/>
              </a:ext>
            </a:extLst>
          </p:cNvPr>
          <p:cNvPicPr>
            <a:picLocks noChangeAspect="1"/>
          </p:cNvPicPr>
          <p:nvPr/>
        </p:nvPicPr>
        <p:blipFill>
          <a:blip r:embed="rId5"/>
          <a:stretch>
            <a:fillRect/>
          </a:stretch>
        </p:blipFill>
        <p:spPr>
          <a:xfrm>
            <a:off x="2766935" y="1565745"/>
            <a:ext cx="2695773" cy="1863255"/>
          </a:xfrm>
          <a:prstGeom prst="rect">
            <a:avLst/>
          </a:prstGeom>
        </p:spPr>
      </p:pic>
      <p:pic>
        <p:nvPicPr>
          <p:cNvPr id="12" name="Picture 11">
            <a:extLst>
              <a:ext uri="{FF2B5EF4-FFF2-40B4-BE49-F238E27FC236}">
                <a16:creationId xmlns:a16="http://schemas.microsoft.com/office/drawing/2014/main" id="{0F838FD6-8A36-4945-B430-D6177968BD6E}"/>
              </a:ext>
            </a:extLst>
          </p:cNvPr>
          <p:cNvPicPr>
            <a:picLocks noChangeAspect="1"/>
          </p:cNvPicPr>
          <p:nvPr/>
        </p:nvPicPr>
        <p:blipFill>
          <a:blip r:embed="rId6"/>
          <a:stretch>
            <a:fillRect/>
          </a:stretch>
        </p:blipFill>
        <p:spPr>
          <a:xfrm>
            <a:off x="2796931" y="3560237"/>
            <a:ext cx="2669464" cy="1999158"/>
          </a:xfrm>
          <a:prstGeom prst="rect">
            <a:avLst/>
          </a:prstGeom>
        </p:spPr>
      </p:pic>
      <p:pic>
        <p:nvPicPr>
          <p:cNvPr id="15" name="Picture 14">
            <a:extLst>
              <a:ext uri="{FF2B5EF4-FFF2-40B4-BE49-F238E27FC236}">
                <a16:creationId xmlns:a16="http://schemas.microsoft.com/office/drawing/2014/main" id="{0C706046-D0C4-5747-A9F9-786D95A3089F}"/>
              </a:ext>
            </a:extLst>
          </p:cNvPr>
          <p:cNvPicPr>
            <a:picLocks noChangeAspect="1"/>
          </p:cNvPicPr>
          <p:nvPr/>
        </p:nvPicPr>
        <p:blipFill>
          <a:blip r:embed="rId7"/>
          <a:stretch>
            <a:fillRect/>
          </a:stretch>
        </p:blipFill>
        <p:spPr>
          <a:xfrm>
            <a:off x="280007" y="2528711"/>
            <a:ext cx="2717800" cy="1943100"/>
          </a:xfrm>
          <a:prstGeom prst="rect">
            <a:avLst/>
          </a:prstGeom>
        </p:spPr>
      </p:pic>
      <p:pic>
        <p:nvPicPr>
          <p:cNvPr id="13" name="Picture 12">
            <a:extLst>
              <a:ext uri="{FF2B5EF4-FFF2-40B4-BE49-F238E27FC236}">
                <a16:creationId xmlns:a16="http://schemas.microsoft.com/office/drawing/2014/main" id="{0FB996C5-63DB-136F-CD69-8E6AA3183D23}"/>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130614" y="5553582"/>
            <a:ext cx="2364774" cy="954667"/>
          </a:xfrm>
          <a:prstGeom prst="rect">
            <a:avLst/>
          </a:prstGeom>
        </p:spPr>
      </p:pic>
    </p:spTree>
    <p:extLst>
      <p:ext uri="{BB962C8B-B14F-4D97-AF65-F5344CB8AC3E}">
        <p14:creationId xmlns:p14="http://schemas.microsoft.com/office/powerpoint/2010/main" val="17760662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4"/>
          <a:stretch>
            <a:fillRect/>
          </a:stretch>
        </p:blipFill>
        <p:spPr>
          <a:xfrm>
            <a:off x="-71964" y="-117903"/>
            <a:ext cx="12335929" cy="7093806"/>
          </a:xfrm>
          <a:prstGeom prst="rect">
            <a:avLst/>
          </a:prstGeom>
        </p:spPr>
      </p:pic>
      <p:sp>
        <p:nvSpPr>
          <p:cNvPr id="11" name="Rectangle 10"/>
          <p:cNvSpPr/>
          <p:nvPr/>
        </p:nvSpPr>
        <p:spPr>
          <a:xfrm rot="10800000">
            <a:off x="-71966" y="-92202"/>
            <a:ext cx="12335931" cy="7093805"/>
          </a:xfrm>
          <a:prstGeom prst="rect">
            <a:avLst/>
          </a:prstGeom>
          <a:gradFill>
            <a:gsLst>
              <a:gs pos="0">
                <a:schemeClr val="accent1">
                  <a:lumMod val="5000"/>
                  <a:lumOff val="95000"/>
                  <a:alpha val="27000"/>
                </a:schemeClr>
              </a:gs>
              <a:gs pos="100000">
                <a:srgbClr val="0A1F61">
                  <a:alpha val="42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5"/>
          <a:srcRect l="984" r="914" b="11911"/>
          <a:stretch/>
        </p:blipFill>
        <p:spPr>
          <a:xfrm rot="10800000" flipH="1">
            <a:off x="-81742" y="-101602"/>
            <a:ext cx="12355484" cy="2722881"/>
          </a:xfrm>
          <a:prstGeom prst="rect">
            <a:avLst/>
          </a:prstGeom>
        </p:spPr>
      </p:pic>
      <p:pic>
        <p:nvPicPr>
          <p:cNvPr id="12" name="Picture 11"/>
          <p:cNvPicPr>
            <a:picLocks noChangeAspect="1"/>
          </p:cNvPicPr>
          <p:nvPr/>
        </p:nvPicPr>
        <p:blipFill>
          <a:blip r:embed="rId6"/>
          <a:stretch>
            <a:fillRect/>
          </a:stretch>
        </p:blipFill>
        <p:spPr>
          <a:xfrm>
            <a:off x="-71974" y="4288121"/>
            <a:ext cx="6714451" cy="1972334"/>
          </a:xfrm>
          <a:prstGeom prst="rect">
            <a:avLst/>
          </a:prstGeom>
        </p:spPr>
      </p:pic>
      <p:sp>
        <p:nvSpPr>
          <p:cNvPr id="14" name="TextBox 13"/>
          <p:cNvSpPr txBox="1"/>
          <p:nvPr/>
        </p:nvSpPr>
        <p:spPr>
          <a:xfrm>
            <a:off x="-465881" y="4920126"/>
            <a:ext cx="6080709" cy="646331"/>
          </a:xfrm>
          <a:prstGeom prst="rect">
            <a:avLst/>
          </a:prstGeom>
          <a:noFill/>
        </p:spPr>
        <p:txBody>
          <a:bodyPr wrap="square" rtlCol="0">
            <a:spAutoFit/>
          </a:bodyPr>
          <a:lstStyle/>
          <a:p>
            <a:pPr marL="0" algn="r" defTabSz="914400" rtl="1" eaLnBrk="1" latinLnBrk="0" hangingPunct="1"/>
            <a:r>
              <a:rPr lang="ar-SA" sz="3600" dirty="0">
                <a:solidFill>
                  <a:schemeClr val="bg1"/>
                </a:solidFill>
                <a:latin typeface="Alexandria Light" pitchFamily="2" charset="-78"/>
                <a:cs typeface="Alexandria Light" pitchFamily="2" charset="-78"/>
              </a:rPr>
              <a:t>تاريخ الكمبيوتر</a:t>
            </a:r>
          </a:p>
        </p:txBody>
      </p:sp>
      <p:pic>
        <p:nvPicPr>
          <p:cNvPr id="8" name="Picture 7">
            <a:extLst>
              <a:ext uri="{FF2B5EF4-FFF2-40B4-BE49-F238E27FC236}">
                <a16:creationId xmlns:a16="http://schemas.microsoft.com/office/drawing/2014/main" id="{5539D7EF-7C79-2442-824E-609F3E3D5100}"/>
              </a:ext>
            </a:extLst>
          </p:cNvPr>
          <p:cNvPicPr>
            <a:picLocks noChangeAspect="1"/>
          </p:cNvPicPr>
          <p:nvPr/>
        </p:nvPicPr>
        <p:blipFill>
          <a:blip r:embed="rId6"/>
          <a:stretch>
            <a:fillRect/>
          </a:stretch>
        </p:blipFill>
        <p:spPr>
          <a:xfrm>
            <a:off x="-71974" y="4411789"/>
            <a:ext cx="6714451" cy="1972334"/>
          </a:xfrm>
          <a:prstGeom prst="rect">
            <a:avLst/>
          </a:prstGeom>
        </p:spPr>
      </p:pic>
      <p:sp>
        <p:nvSpPr>
          <p:cNvPr id="9" name="TextBox 8">
            <a:extLst>
              <a:ext uri="{FF2B5EF4-FFF2-40B4-BE49-F238E27FC236}">
                <a16:creationId xmlns:a16="http://schemas.microsoft.com/office/drawing/2014/main" id="{8629D631-58D9-A744-B54F-D0BB0FA281FE}"/>
              </a:ext>
            </a:extLst>
          </p:cNvPr>
          <p:cNvSpPr txBox="1"/>
          <p:nvPr/>
        </p:nvSpPr>
        <p:spPr>
          <a:xfrm>
            <a:off x="-465881" y="5043794"/>
            <a:ext cx="6080709" cy="646331"/>
          </a:xfrm>
          <a:prstGeom prst="rect">
            <a:avLst/>
          </a:prstGeom>
          <a:noFill/>
        </p:spPr>
        <p:txBody>
          <a:bodyPr wrap="square" rtlCol="0">
            <a:spAutoFit/>
          </a:bodyPr>
          <a:lstStyle/>
          <a:p>
            <a:pPr marL="0" algn="r" defTabSz="914400" rtl="1" eaLnBrk="1" latinLnBrk="0" hangingPunct="1"/>
            <a:r>
              <a:rPr lang="ar-SA" sz="3600" dirty="0">
                <a:solidFill>
                  <a:schemeClr val="bg1"/>
                </a:solidFill>
                <a:latin typeface="Alexandria Light" pitchFamily="2" charset="-78"/>
                <a:cs typeface="Alexandria Light" pitchFamily="2" charset="-78"/>
              </a:rPr>
              <a:t>أنواع الكمبيوتر</a:t>
            </a:r>
          </a:p>
        </p:txBody>
      </p:sp>
      <p:pic>
        <p:nvPicPr>
          <p:cNvPr id="2" name="Audio Recording Mar 15, 2023 at 10:07:45 PM" descr="Audio Recording Mar 15, 2023 at 10:07:45 PM">
            <a:hlinkClick r:id="" action="ppaction://media"/>
            <a:extLst>
              <a:ext uri="{FF2B5EF4-FFF2-40B4-BE49-F238E27FC236}">
                <a16:creationId xmlns:a16="http://schemas.microsoft.com/office/drawing/2014/main" id="{95BEDBB9-99FE-8745-805E-C2E198B29735}"/>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267440" y="127000"/>
            <a:ext cx="812800" cy="812800"/>
          </a:xfrm>
          <a:prstGeom prst="rect">
            <a:avLst/>
          </a:prstGeom>
        </p:spPr>
      </p:pic>
      <p:pic>
        <p:nvPicPr>
          <p:cNvPr id="3" name="Picture 2">
            <a:extLst>
              <a:ext uri="{FF2B5EF4-FFF2-40B4-BE49-F238E27FC236}">
                <a16:creationId xmlns:a16="http://schemas.microsoft.com/office/drawing/2014/main" id="{2FB44EBD-734D-0420-50B5-22013CFF208B}"/>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398113" y="508800"/>
            <a:ext cx="2364774" cy="954667"/>
          </a:xfrm>
          <a:prstGeom prst="rect">
            <a:avLst/>
          </a:prstGeom>
        </p:spPr>
      </p:pic>
    </p:spTree>
    <p:extLst>
      <p:ext uri="{BB962C8B-B14F-4D97-AF65-F5344CB8AC3E}">
        <p14:creationId xmlns:p14="http://schemas.microsoft.com/office/powerpoint/2010/main" val="4224069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59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440788" y="5949244"/>
            <a:ext cx="9902229" cy="204838"/>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2788"/>
            <a:ext cx="9533101" cy="1610200"/>
          </a:xfrm>
          <a:prstGeom prst="rect">
            <a:avLst/>
          </a:prstGeom>
        </p:spPr>
      </p:pic>
      <p:sp>
        <p:nvSpPr>
          <p:cNvPr id="7" name="TextBox 6"/>
          <p:cNvSpPr txBox="1"/>
          <p:nvPr/>
        </p:nvSpPr>
        <p:spPr>
          <a:xfrm>
            <a:off x="3028275" y="589936"/>
            <a:ext cx="5876930" cy="523220"/>
          </a:xfrm>
          <a:prstGeom prst="rect">
            <a:avLst/>
          </a:prstGeom>
          <a:noFill/>
        </p:spPr>
        <p:txBody>
          <a:bodyPr wrap="none" rtlCol="0">
            <a:spAutoFit/>
          </a:bodyPr>
          <a:lstStyle/>
          <a:p>
            <a:pPr marL="0" algn="l" defTabSz="914400" eaLnBrk="1" latinLnBrk="0" hangingPunct="1"/>
            <a:r>
              <a:rPr lang="en-US" sz="2800" dirty="0">
                <a:solidFill>
                  <a:schemeClr val="bg1"/>
                </a:solidFill>
                <a:latin typeface="Alexandria Light" pitchFamily="2" charset="-78"/>
                <a:cs typeface="Alexandria Light" pitchFamily="2" charset="-78"/>
              </a:rPr>
              <a:t>Microcomputers </a:t>
            </a:r>
            <a:r>
              <a:rPr lang="ar-SA" sz="2800" dirty="0">
                <a:solidFill>
                  <a:schemeClr val="bg1"/>
                </a:solidFill>
                <a:latin typeface="Alexandria Light" pitchFamily="2" charset="-78"/>
                <a:cs typeface="Alexandria Light" pitchFamily="2" charset="-78"/>
              </a:rPr>
              <a:t> الحاسبات الدقيقة</a:t>
            </a:r>
          </a:p>
        </p:txBody>
      </p:sp>
      <p:sp>
        <p:nvSpPr>
          <p:cNvPr id="8" name="TextBox 7"/>
          <p:cNvSpPr txBox="1"/>
          <p:nvPr/>
        </p:nvSpPr>
        <p:spPr>
          <a:xfrm>
            <a:off x="104129" y="543490"/>
            <a:ext cx="1854995" cy="523220"/>
          </a:xfrm>
          <a:prstGeom prst="rect">
            <a:avLst/>
          </a:prstGeom>
          <a:noFill/>
        </p:spPr>
        <p:txBody>
          <a:bodyPr wrap="none" rtlCol="0">
            <a:spAutoFit/>
          </a:bodyPr>
          <a:lstStyle/>
          <a:p>
            <a:pPr algn="ctr"/>
            <a:r>
              <a:rPr lang="en-US" sz="2800" dirty="0">
                <a:solidFill>
                  <a:schemeClr val="bg1"/>
                </a:solidFill>
                <a:latin typeface="Alexandria Light" pitchFamily="2" charset="-78"/>
                <a:cs typeface="Alexandria Light" pitchFamily="2" charset="-78"/>
              </a:rPr>
              <a:t>Lecture </a:t>
            </a:r>
            <a:r>
              <a:rPr lang="ar-SA" sz="2800" dirty="0">
                <a:solidFill>
                  <a:schemeClr val="bg1"/>
                </a:solidFill>
                <a:latin typeface="Alexandria Light" pitchFamily="2" charset="-78"/>
                <a:cs typeface="Alexandria Light" pitchFamily="2" charset="-78"/>
              </a:rPr>
              <a:t>٧</a:t>
            </a:r>
          </a:p>
        </p:txBody>
      </p:sp>
      <p:sp>
        <p:nvSpPr>
          <p:cNvPr id="9" name="TextBox 8"/>
          <p:cNvSpPr txBox="1"/>
          <p:nvPr/>
        </p:nvSpPr>
        <p:spPr>
          <a:xfrm>
            <a:off x="5740791" y="2200136"/>
            <a:ext cx="6232162" cy="2245808"/>
          </a:xfrm>
          <a:prstGeom prst="rect">
            <a:avLst/>
          </a:prstGeom>
          <a:noFill/>
        </p:spPr>
        <p:txBody>
          <a:bodyPr wrap="square" rtlCol="0">
            <a:spAutoFit/>
          </a:bodyPr>
          <a:lstStyle/>
          <a:p>
            <a:pPr algn="just" rtl="1">
              <a:lnSpc>
                <a:spcPct val="150000"/>
              </a:lnSpc>
            </a:pPr>
            <a:r>
              <a:rPr lang="ar-EG" sz="2400" dirty="0">
                <a:effectLst/>
                <a:latin typeface="Alexandria Light" pitchFamily="2" charset="-78"/>
                <a:cs typeface="Alexandria Light" pitchFamily="2" charset="-78"/>
              </a:rPr>
              <a:t>أصغر أنواع الحاسبات ذات الأغراض العامة و يستخدم في الأغراض الإدارية والعلمية أطلق على هذا النوع</a:t>
            </a:r>
            <a:r>
              <a:rPr lang="en-US" sz="2400" dirty="0">
                <a:effectLst/>
                <a:latin typeface="Alexandria Light" pitchFamily="2" charset="-78"/>
                <a:cs typeface="Alexandria Light" pitchFamily="2" charset="-78"/>
              </a:rPr>
              <a:t> </a:t>
            </a:r>
            <a:r>
              <a:rPr lang="ar-EG" sz="2400" dirty="0">
                <a:effectLst/>
                <a:latin typeface="Alexandria Light" pitchFamily="2" charset="-78"/>
                <a:cs typeface="Alexandria Light" pitchFamily="2" charset="-78"/>
              </a:rPr>
              <a:t>مصطلح الحاسب الشخصي </a:t>
            </a:r>
            <a:r>
              <a:rPr lang="en-US" sz="2400" dirty="0">
                <a:effectLst/>
                <a:latin typeface="Alexandria Light" pitchFamily="2" charset="-78"/>
                <a:cs typeface="Alexandria Light" pitchFamily="2" charset="-78"/>
              </a:rPr>
              <a:t>Personal Computer</a:t>
            </a:r>
          </a:p>
        </p:txBody>
      </p:sp>
      <p:pic>
        <p:nvPicPr>
          <p:cNvPr id="10" name="Picture 9">
            <a:extLst>
              <a:ext uri="{FF2B5EF4-FFF2-40B4-BE49-F238E27FC236}">
                <a16:creationId xmlns:a16="http://schemas.microsoft.com/office/drawing/2014/main" id="{6712BC5C-8A4F-9F40-A401-DB49339FDF71}"/>
              </a:ext>
            </a:extLst>
          </p:cNvPr>
          <p:cNvPicPr>
            <a:picLocks noChangeAspect="1"/>
          </p:cNvPicPr>
          <p:nvPr/>
        </p:nvPicPr>
        <p:blipFill>
          <a:blip r:embed="rId5"/>
          <a:stretch>
            <a:fillRect/>
          </a:stretch>
        </p:blipFill>
        <p:spPr>
          <a:xfrm>
            <a:off x="1262952" y="1860550"/>
            <a:ext cx="4178300" cy="3136900"/>
          </a:xfrm>
          <a:prstGeom prst="rect">
            <a:avLst/>
          </a:prstGeom>
        </p:spPr>
      </p:pic>
      <p:pic>
        <p:nvPicPr>
          <p:cNvPr id="12" name="Picture 11">
            <a:extLst>
              <a:ext uri="{FF2B5EF4-FFF2-40B4-BE49-F238E27FC236}">
                <a16:creationId xmlns:a16="http://schemas.microsoft.com/office/drawing/2014/main" id="{53B99CCA-C620-CEA4-74DB-59E64CA4C7F3}"/>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130614" y="5553582"/>
            <a:ext cx="2364774" cy="954667"/>
          </a:xfrm>
          <a:prstGeom prst="rect">
            <a:avLst/>
          </a:prstGeom>
        </p:spPr>
      </p:pic>
    </p:spTree>
    <p:extLst>
      <p:ext uri="{BB962C8B-B14F-4D97-AF65-F5344CB8AC3E}">
        <p14:creationId xmlns:p14="http://schemas.microsoft.com/office/powerpoint/2010/main" val="18185240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440788" y="5949244"/>
            <a:ext cx="9902229" cy="204838"/>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2788"/>
            <a:ext cx="9533101" cy="1610200"/>
          </a:xfrm>
          <a:prstGeom prst="rect">
            <a:avLst/>
          </a:prstGeom>
        </p:spPr>
      </p:pic>
      <p:sp>
        <p:nvSpPr>
          <p:cNvPr id="7" name="TextBox 6"/>
          <p:cNvSpPr txBox="1"/>
          <p:nvPr/>
        </p:nvSpPr>
        <p:spPr>
          <a:xfrm>
            <a:off x="2766935" y="637129"/>
            <a:ext cx="6431569" cy="461665"/>
          </a:xfrm>
          <a:prstGeom prst="rect">
            <a:avLst/>
          </a:prstGeom>
          <a:noFill/>
        </p:spPr>
        <p:txBody>
          <a:bodyPr wrap="none" rtlCol="0">
            <a:spAutoFit/>
          </a:bodyPr>
          <a:lstStyle/>
          <a:p>
            <a:pPr marL="0" algn="l" defTabSz="914400" eaLnBrk="1" latinLnBrk="0" hangingPunct="1"/>
            <a:r>
              <a:rPr lang="en-US" sz="2400" dirty="0">
                <a:solidFill>
                  <a:schemeClr val="bg1"/>
                </a:solidFill>
                <a:latin typeface="Alexandria Light" pitchFamily="2" charset="-78"/>
                <a:cs typeface="Alexandria Light" pitchFamily="2" charset="-78"/>
              </a:rPr>
              <a:t>(Main Computers - Server) </a:t>
            </a:r>
            <a:r>
              <a:rPr lang="ar-SA" sz="2400" dirty="0">
                <a:solidFill>
                  <a:schemeClr val="bg1"/>
                </a:solidFill>
                <a:latin typeface="Alexandria Light" pitchFamily="2" charset="-78"/>
                <a:cs typeface="Alexandria Light" pitchFamily="2" charset="-78"/>
              </a:rPr>
              <a:t> </a:t>
            </a:r>
            <a:r>
              <a:rPr lang="ar-EG" sz="2400" dirty="0">
                <a:solidFill>
                  <a:schemeClr val="bg1"/>
                </a:solidFill>
                <a:latin typeface="Alexandria Light" pitchFamily="2" charset="-78"/>
                <a:cs typeface="Alexandria Light" pitchFamily="2" charset="-78"/>
              </a:rPr>
              <a:t>الحاسبات الرئيسية</a:t>
            </a:r>
          </a:p>
        </p:txBody>
      </p:sp>
      <p:sp>
        <p:nvSpPr>
          <p:cNvPr id="8" name="TextBox 7"/>
          <p:cNvSpPr txBox="1"/>
          <p:nvPr/>
        </p:nvSpPr>
        <p:spPr>
          <a:xfrm>
            <a:off x="104129" y="543490"/>
            <a:ext cx="1854995" cy="523220"/>
          </a:xfrm>
          <a:prstGeom prst="rect">
            <a:avLst/>
          </a:prstGeom>
          <a:noFill/>
        </p:spPr>
        <p:txBody>
          <a:bodyPr wrap="none" rtlCol="0">
            <a:spAutoFit/>
          </a:bodyPr>
          <a:lstStyle/>
          <a:p>
            <a:pPr algn="ctr"/>
            <a:r>
              <a:rPr lang="en-US" sz="2800" dirty="0">
                <a:solidFill>
                  <a:schemeClr val="bg1"/>
                </a:solidFill>
                <a:latin typeface="Alexandria Light" pitchFamily="2" charset="-78"/>
                <a:cs typeface="Alexandria Light" pitchFamily="2" charset="-78"/>
              </a:rPr>
              <a:t>Lecture </a:t>
            </a:r>
            <a:r>
              <a:rPr lang="ar-SA" sz="2800" dirty="0">
                <a:solidFill>
                  <a:schemeClr val="bg1"/>
                </a:solidFill>
                <a:latin typeface="Alexandria Light" pitchFamily="2" charset="-78"/>
                <a:cs typeface="Alexandria Light" pitchFamily="2" charset="-78"/>
              </a:rPr>
              <a:t>٧</a:t>
            </a:r>
          </a:p>
        </p:txBody>
      </p:sp>
      <p:sp>
        <p:nvSpPr>
          <p:cNvPr id="9" name="TextBox 8"/>
          <p:cNvSpPr txBox="1"/>
          <p:nvPr/>
        </p:nvSpPr>
        <p:spPr>
          <a:xfrm>
            <a:off x="5679831" y="2135519"/>
            <a:ext cx="6232162" cy="2804357"/>
          </a:xfrm>
          <a:prstGeom prst="rect">
            <a:avLst/>
          </a:prstGeom>
          <a:noFill/>
        </p:spPr>
        <p:txBody>
          <a:bodyPr wrap="square" rtlCol="0">
            <a:spAutoFit/>
          </a:bodyPr>
          <a:lstStyle/>
          <a:p>
            <a:pPr algn="just" rtl="1">
              <a:lnSpc>
                <a:spcPct val="150000"/>
              </a:lnSpc>
            </a:pPr>
            <a:r>
              <a:rPr lang="ar-EG" sz="2400" dirty="0">
                <a:effectLst/>
                <a:latin typeface="Alexandria Light" pitchFamily="2" charset="-78"/>
                <a:cs typeface="Alexandria Light" pitchFamily="2" charset="-78"/>
              </a:rPr>
              <a:t>هذا النوع من الحاسبات تكاليفها عالية وتمتلك إمكانيات كبيرة وتستعملها معظم الشركات المتوسطة ويمكن استخدامها كحاسبات مركزية ضمن شركة حاسبات صغيرة مثلا سيرفر في شركة معينة يقوم بخدمة الحاسبات الاخرى.</a:t>
            </a:r>
          </a:p>
        </p:txBody>
      </p:sp>
      <p:pic>
        <p:nvPicPr>
          <p:cNvPr id="11" name="Picture 10">
            <a:extLst>
              <a:ext uri="{FF2B5EF4-FFF2-40B4-BE49-F238E27FC236}">
                <a16:creationId xmlns:a16="http://schemas.microsoft.com/office/drawing/2014/main" id="{A3835E64-038C-9047-99FE-0CC145563D68}"/>
              </a:ext>
            </a:extLst>
          </p:cNvPr>
          <p:cNvPicPr>
            <a:picLocks noChangeAspect="1"/>
          </p:cNvPicPr>
          <p:nvPr/>
        </p:nvPicPr>
        <p:blipFill>
          <a:blip r:embed="rId5"/>
          <a:stretch>
            <a:fillRect/>
          </a:stretch>
        </p:blipFill>
        <p:spPr>
          <a:xfrm>
            <a:off x="578049" y="1924521"/>
            <a:ext cx="5021441" cy="3270136"/>
          </a:xfrm>
          <a:prstGeom prst="rect">
            <a:avLst/>
          </a:prstGeom>
        </p:spPr>
      </p:pic>
      <p:pic>
        <p:nvPicPr>
          <p:cNvPr id="12" name="Picture 11">
            <a:extLst>
              <a:ext uri="{FF2B5EF4-FFF2-40B4-BE49-F238E27FC236}">
                <a16:creationId xmlns:a16="http://schemas.microsoft.com/office/drawing/2014/main" id="{59DBA96F-2D6C-5DB6-8224-A3EC8EEA5716}"/>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130614" y="5553582"/>
            <a:ext cx="2364774" cy="954667"/>
          </a:xfrm>
          <a:prstGeom prst="rect">
            <a:avLst/>
          </a:prstGeom>
        </p:spPr>
      </p:pic>
    </p:spTree>
    <p:extLst>
      <p:ext uri="{BB962C8B-B14F-4D97-AF65-F5344CB8AC3E}">
        <p14:creationId xmlns:p14="http://schemas.microsoft.com/office/powerpoint/2010/main" val="26179960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440788" y="5949244"/>
            <a:ext cx="9902229" cy="204838"/>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2788"/>
            <a:ext cx="9533101" cy="1610200"/>
          </a:xfrm>
          <a:prstGeom prst="rect">
            <a:avLst/>
          </a:prstGeom>
        </p:spPr>
      </p:pic>
      <p:sp>
        <p:nvSpPr>
          <p:cNvPr id="7" name="TextBox 6"/>
          <p:cNvSpPr txBox="1"/>
          <p:nvPr/>
        </p:nvSpPr>
        <p:spPr>
          <a:xfrm>
            <a:off x="2808371" y="602931"/>
            <a:ext cx="6040436" cy="523220"/>
          </a:xfrm>
          <a:prstGeom prst="rect">
            <a:avLst/>
          </a:prstGeom>
          <a:noFill/>
        </p:spPr>
        <p:txBody>
          <a:bodyPr wrap="none" rtlCol="0">
            <a:spAutoFit/>
          </a:bodyPr>
          <a:lstStyle/>
          <a:p>
            <a:r>
              <a:rPr lang="en-US" sz="2800" dirty="0">
                <a:solidFill>
                  <a:schemeClr val="bg1"/>
                </a:solidFill>
                <a:effectLst/>
                <a:latin typeface="Alexandria Light" pitchFamily="2" charset="-78"/>
                <a:cs typeface="Alexandria Light" pitchFamily="2" charset="-78"/>
              </a:rPr>
              <a:t>(Super Computers) </a:t>
            </a:r>
            <a:r>
              <a:rPr lang="ar-EG" sz="2800" dirty="0">
                <a:solidFill>
                  <a:schemeClr val="bg1"/>
                </a:solidFill>
                <a:effectLst/>
                <a:latin typeface="Alexandria Light" pitchFamily="2" charset="-78"/>
                <a:cs typeface="Alexandria Light" pitchFamily="2" charset="-78"/>
              </a:rPr>
              <a:t>الحاسبات الفائقة</a:t>
            </a:r>
          </a:p>
        </p:txBody>
      </p:sp>
      <p:sp>
        <p:nvSpPr>
          <p:cNvPr id="8" name="TextBox 7"/>
          <p:cNvSpPr txBox="1"/>
          <p:nvPr/>
        </p:nvSpPr>
        <p:spPr>
          <a:xfrm>
            <a:off x="104129" y="543490"/>
            <a:ext cx="1854995" cy="523220"/>
          </a:xfrm>
          <a:prstGeom prst="rect">
            <a:avLst/>
          </a:prstGeom>
          <a:noFill/>
        </p:spPr>
        <p:txBody>
          <a:bodyPr wrap="none" rtlCol="0">
            <a:spAutoFit/>
          </a:bodyPr>
          <a:lstStyle/>
          <a:p>
            <a:pPr algn="ctr"/>
            <a:r>
              <a:rPr lang="en-US" sz="2800" dirty="0">
                <a:solidFill>
                  <a:schemeClr val="bg1"/>
                </a:solidFill>
                <a:latin typeface="Alexandria Light" pitchFamily="2" charset="-78"/>
                <a:cs typeface="Alexandria Light" pitchFamily="2" charset="-78"/>
              </a:rPr>
              <a:t>Lecture </a:t>
            </a:r>
            <a:r>
              <a:rPr lang="ar-SA" sz="2800" dirty="0">
                <a:solidFill>
                  <a:schemeClr val="bg1"/>
                </a:solidFill>
                <a:latin typeface="Alexandria Light" pitchFamily="2" charset="-78"/>
                <a:cs typeface="Alexandria Light" pitchFamily="2" charset="-78"/>
              </a:rPr>
              <a:t>٧</a:t>
            </a:r>
          </a:p>
        </p:txBody>
      </p:sp>
      <p:sp>
        <p:nvSpPr>
          <p:cNvPr id="9" name="TextBox 8"/>
          <p:cNvSpPr txBox="1"/>
          <p:nvPr/>
        </p:nvSpPr>
        <p:spPr>
          <a:xfrm>
            <a:off x="5635799" y="1591028"/>
            <a:ext cx="6232162" cy="3733586"/>
          </a:xfrm>
          <a:prstGeom prst="rect">
            <a:avLst/>
          </a:prstGeom>
          <a:noFill/>
        </p:spPr>
        <p:txBody>
          <a:bodyPr wrap="square" rtlCol="0">
            <a:spAutoFit/>
          </a:bodyPr>
          <a:lstStyle/>
          <a:p>
            <a:pPr algn="just" rtl="1">
              <a:lnSpc>
                <a:spcPct val="150000"/>
              </a:lnSpc>
            </a:pPr>
            <a:r>
              <a:rPr lang="ar-EG" sz="2000" dirty="0">
                <a:effectLst/>
                <a:latin typeface="Alexandria Light" pitchFamily="2" charset="-78"/>
                <a:cs typeface="Alexandria Light" pitchFamily="2" charset="-78"/>
              </a:rPr>
              <a:t>ما يميز هذا النوع من الحاسبات هو أنها كبيرة الحجم و تكاليفها عالية جدا وذات سرعات فائقة و تمتلك مقدرة حسابية فائقة بحيث تقوم ببليارات العمليات</a:t>
            </a:r>
          </a:p>
          <a:p>
            <a:pPr algn="just" rtl="1">
              <a:lnSpc>
                <a:spcPct val="150000"/>
              </a:lnSpc>
            </a:pPr>
            <a:r>
              <a:rPr lang="ar-EG" sz="2000" dirty="0">
                <a:effectLst/>
                <a:latin typeface="Alexandria Light" pitchFamily="2" charset="-78"/>
                <a:cs typeface="Alexandria Light" pitchFamily="2" charset="-78"/>
              </a:rPr>
              <a:t>في النانو ثانية وتقوم بأعمال كثيرة منها السيرفرات العالمية للانترنت والتحكم في الأقمار الصناعية أو أجهزة الإنذار المبكر أو التحكم في المركبات الفضائية واعمال الملاحة العالمية وأيضا الأعمال العسكرية والامنية والشركات العملاقة الى اخره.</a:t>
            </a:r>
          </a:p>
        </p:txBody>
      </p:sp>
      <p:pic>
        <p:nvPicPr>
          <p:cNvPr id="10" name="Picture 9">
            <a:extLst>
              <a:ext uri="{FF2B5EF4-FFF2-40B4-BE49-F238E27FC236}">
                <a16:creationId xmlns:a16="http://schemas.microsoft.com/office/drawing/2014/main" id="{370A68AD-66A4-0A45-90AD-070E0B38E271}"/>
              </a:ext>
            </a:extLst>
          </p:cNvPr>
          <p:cNvPicPr>
            <a:picLocks noChangeAspect="1"/>
          </p:cNvPicPr>
          <p:nvPr/>
        </p:nvPicPr>
        <p:blipFill>
          <a:blip r:embed="rId5"/>
          <a:stretch>
            <a:fillRect/>
          </a:stretch>
        </p:blipFill>
        <p:spPr>
          <a:xfrm>
            <a:off x="182099" y="2265632"/>
            <a:ext cx="5143500" cy="2434352"/>
          </a:xfrm>
          <a:prstGeom prst="rect">
            <a:avLst/>
          </a:prstGeom>
        </p:spPr>
      </p:pic>
      <p:pic>
        <p:nvPicPr>
          <p:cNvPr id="12" name="Picture 11">
            <a:extLst>
              <a:ext uri="{FF2B5EF4-FFF2-40B4-BE49-F238E27FC236}">
                <a16:creationId xmlns:a16="http://schemas.microsoft.com/office/drawing/2014/main" id="{B4126A71-A19E-C919-2267-49F0246ED164}"/>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130614" y="5553582"/>
            <a:ext cx="2364774" cy="954667"/>
          </a:xfrm>
          <a:prstGeom prst="rect">
            <a:avLst/>
          </a:prstGeom>
        </p:spPr>
      </p:pic>
    </p:spTree>
    <p:extLst>
      <p:ext uri="{BB962C8B-B14F-4D97-AF65-F5344CB8AC3E}">
        <p14:creationId xmlns:p14="http://schemas.microsoft.com/office/powerpoint/2010/main" val="25045230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4"/>
          <a:stretch>
            <a:fillRect/>
          </a:stretch>
        </p:blipFill>
        <p:spPr>
          <a:xfrm>
            <a:off x="-71964" y="-117903"/>
            <a:ext cx="12335929" cy="7093806"/>
          </a:xfrm>
          <a:prstGeom prst="rect">
            <a:avLst/>
          </a:prstGeom>
        </p:spPr>
      </p:pic>
      <p:sp>
        <p:nvSpPr>
          <p:cNvPr id="11" name="Rectangle 10"/>
          <p:cNvSpPr/>
          <p:nvPr/>
        </p:nvSpPr>
        <p:spPr>
          <a:xfrm rot="10800000">
            <a:off x="-71966" y="-92202"/>
            <a:ext cx="12335931" cy="7093805"/>
          </a:xfrm>
          <a:prstGeom prst="rect">
            <a:avLst/>
          </a:prstGeom>
          <a:gradFill>
            <a:gsLst>
              <a:gs pos="0">
                <a:schemeClr val="accent1">
                  <a:lumMod val="5000"/>
                  <a:lumOff val="95000"/>
                  <a:alpha val="27000"/>
                </a:schemeClr>
              </a:gs>
              <a:gs pos="100000">
                <a:srgbClr val="0A1F61">
                  <a:alpha val="42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5"/>
          <a:srcRect l="984" r="914" b="11911"/>
          <a:stretch/>
        </p:blipFill>
        <p:spPr>
          <a:xfrm rot="10800000" flipH="1">
            <a:off x="-81742" y="-101602"/>
            <a:ext cx="12355484" cy="2722881"/>
          </a:xfrm>
          <a:prstGeom prst="rect">
            <a:avLst/>
          </a:prstGeom>
        </p:spPr>
      </p:pic>
      <p:pic>
        <p:nvPicPr>
          <p:cNvPr id="12" name="Picture 11"/>
          <p:cNvPicPr>
            <a:picLocks noChangeAspect="1"/>
          </p:cNvPicPr>
          <p:nvPr/>
        </p:nvPicPr>
        <p:blipFill>
          <a:blip r:embed="rId6"/>
          <a:stretch>
            <a:fillRect/>
          </a:stretch>
        </p:blipFill>
        <p:spPr>
          <a:xfrm>
            <a:off x="-71974" y="4288121"/>
            <a:ext cx="6714451" cy="1972334"/>
          </a:xfrm>
          <a:prstGeom prst="rect">
            <a:avLst/>
          </a:prstGeom>
        </p:spPr>
      </p:pic>
      <p:sp>
        <p:nvSpPr>
          <p:cNvPr id="14" name="TextBox 13"/>
          <p:cNvSpPr txBox="1"/>
          <p:nvPr/>
        </p:nvSpPr>
        <p:spPr>
          <a:xfrm>
            <a:off x="-465881" y="4920126"/>
            <a:ext cx="6080709" cy="646331"/>
          </a:xfrm>
          <a:prstGeom prst="rect">
            <a:avLst/>
          </a:prstGeom>
          <a:noFill/>
        </p:spPr>
        <p:txBody>
          <a:bodyPr wrap="square" rtlCol="0">
            <a:spAutoFit/>
          </a:bodyPr>
          <a:lstStyle/>
          <a:p>
            <a:pPr marL="0" algn="r" defTabSz="914400" rtl="1" eaLnBrk="1" latinLnBrk="0" hangingPunct="1"/>
            <a:r>
              <a:rPr lang="ar-SA" sz="3600" dirty="0">
                <a:solidFill>
                  <a:schemeClr val="bg1"/>
                </a:solidFill>
                <a:latin typeface="Alexandria Light" pitchFamily="2" charset="-78"/>
                <a:cs typeface="Alexandria Light" pitchFamily="2" charset="-78"/>
              </a:rPr>
              <a:t>تاريخ الكمبيوتر</a:t>
            </a:r>
          </a:p>
        </p:txBody>
      </p:sp>
      <p:pic>
        <p:nvPicPr>
          <p:cNvPr id="8" name="Picture 7">
            <a:extLst>
              <a:ext uri="{FF2B5EF4-FFF2-40B4-BE49-F238E27FC236}">
                <a16:creationId xmlns:a16="http://schemas.microsoft.com/office/drawing/2014/main" id="{5539D7EF-7C79-2442-824E-609F3E3D5100}"/>
              </a:ext>
            </a:extLst>
          </p:cNvPr>
          <p:cNvPicPr>
            <a:picLocks noChangeAspect="1"/>
          </p:cNvPicPr>
          <p:nvPr/>
        </p:nvPicPr>
        <p:blipFill>
          <a:blip r:embed="rId6"/>
          <a:stretch>
            <a:fillRect/>
          </a:stretch>
        </p:blipFill>
        <p:spPr>
          <a:xfrm>
            <a:off x="-71974" y="4411789"/>
            <a:ext cx="6714451" cy="1972334"/>
          </a:xfrm>
          <a:prstGeom prst="rect">
            <a:avLst/>
          </a:prstGeom>
        </p:spPr>
      </p:pic>
      <p:sp>
        <p:nvSpPr>
          <p:cNvPr id="9" name="TextBox 8">
            <a:extLst>
              <a:ext uri="{FF2B5EF4-FFF2-40B4-BE49-F238E27FC236}">
                <a16:creationId xmlns:a16="http://schemas.microsoft.com/office/drawing/2014/main" id="{8629D631-58D9-A744-B54F-D0BB0FA281FE}"/>
              </a:ext>
            </a:extLst>
          </p:cNvPr>
          <p:cNvSpPr txBox="1"/>
          <p:nvPr/>
        </p:nvSpPr>
        <p:spPr>
          <a:xfrm>
            <a:off x="-343961" y="5059034"/>
            <a:ext cx="6080709" cy="646331"/>
          </a:xfrm>
          <a:prstGeom prst="rect">
            <a:avLst/>
          </a:prstGeom>
          <a:noFill/>
        </p:spPr>
        <p:txBody>
          <a:bodyPr wrap="square" rtlCol="0">
            <a:spAutoFit/>
          </a:bodyPr>
          <a:lstStyle/>
          <a:p>
            <a:pPr marL="0" algn="r" defTabSz="914400" rtl="1" eaLnBrk="1" latinLnBrk="0" hangingPunct="1"/>
            <a:r>
              <a:rPr lang="ar-SA" sz="3600" dirty="0">
                <a:solidFill>
                  <a:schemeClr val="bg1"/>
                </a:solidFill>
                <a:latin typeface="Alexandria Light" pitchFamily="2" charset="-78"/>
                <a:cs typeface="Alexandria Light" pitchFamily="2" charset="-78"/>
              </a:rPr>
              <a:t>مكونات الكمبيوتر</a:t>
            </a:r>
          </a:p>
        </p:txBody>
      </p:sp>
      <p:pic>
        <p:nvPicPr>
          <p:cNvPr id="2" name="Audio Recording Mar 15, 2023 at 10:21:12 PM" descr="Audio Recording Mar 15, 2023 at 10:21:12 PM">
            <a:hlinkClick r:id="" action="ppaction://media"/>
            <a:extLst>
              <a:ext uri="{FF2B5EF4-FFF2-40B4-BE49-F238E27FC236}">
                <a16:creationId xmlns:a16="http://schemas.microsoft.com/office/drawing/2014/main" id="{D5723968-B7AB-FB4F-8982-F49C0E618DA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059431" y="0"/>
            <a:ext cx="812800" cy="812800"/>
          </a:xfrm>
          <a:prstGeom prst="rect">
            <a:avLst/>
          </a:prstGeom>
        </p:spPr>
      </p:pic>
      <p:pic>
        <p:nvPicPr>
          <p:cNvPr id="3" name="Picture 2">
            <a:extLst>
              <a:ext uri="{FF2B5EF4-FFF2-40B4-BE49-F238E27FC236}">
                <a16:creationId xmlns:a16="http://schemas.microsoft.com/office/drawing/2014/main" id="{3C545B70-582D-1722-F9A4-0DA5A5AE0D1E}"/>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398113" y="508800"/>
            <a:ext cx="2364774" cy="954667"/>
          </a:xfrm>
          <a:prstGeom prst="rect">
            <a:avLst/>
          </a:prstGeom>
        </p:spPr>
      </p:pic>
    </p:spTree>
    <p:extLst>
      <p:ext uri="{BB962C8B-B14F-4D97-AF65-F5344CB8AC3E}">
        <p14:creationId xmlns:p14="http://schemas.microsoft.com/office/powerpoint/2010/main" val="1055120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616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440788" y="5949244"/>
            <a:ext cx="9902229" cy="204838"/>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2788"/>
            <a:ext cx="9533101" cy="1610200"/>
          </a:xfrm>
          <a:prstGeom prst="rect">
            <a:avLst/>
          </a:prstGeom>
        </p:spPr>
      </p:pic>
      <p:sp>
        <p:nvSpPr>
          <p:cNvPr id="7" name="TextBox 6"/>
          <p:cNvSpPr txBox="1"/>
          <p:nvPr/>
        </p:nvSpPr>
        <p:spPr>
          <a:xfrm>
            <a:off x="4005915" y="602931"/>
            <a:ext cx="2762295" cy="523220"/>
          </a:xfrm>
          <a:prstGeom prst="rect">
            <a:avLst/>
          </a:prstGeom>
          <a:noFill/>
        </p:spPr>
        <p:txBody>
          <a:bodyPr wrap="none" rtlCol="0">
            <a:spAutoFit/>
          </a:bodyPr>
          <a:lstStyle/>
          <a:p>
            <a:pPr marL="0" algn="r" defTabSz="914400" rtl="1" eaLnBrk="1" latinLnBrk="0" hangingPunct="1"/>
            <a:r>
              <a:rPr lang="ar-SA" sz="2800" dirty="0">
                <a:solidFill>
                  <a:schemeClr val="bg1"/>
                </a:solidFill>
                <a:latin typeface="Alexandria Light" pitchFamily="2" charset="-78"/>
                <a:cs typeface="Alexandria Light" pitchFamily="2" charset="-78"/>
              </a:rPr>
              <a:t>مكونات الكمبيوتر</a:t>
            </a:r>
          </a:p>
        </p:txBody>
      </p:sp>
      <p:sp>
        <p:nvSpPr>
          <p:cNvPr id="8" name="TextBox 7"/>
          <p:cNvSpPr txBox="1"/>
          <p:nvPr/>
        </p:nvSpPr>
        <p:spPr>
          <a:xfrm>
            <a:off x="104129" y="543490"/>
            <a:ext cx="1854995" cy="523220"/>
          </a:xfrm>
          <a:prstGeom prst="rect">
            <a:avLst/>
          </a:prstGeom>
          <a:noFill/>
        </p:spPr>
        <p:txBody>
          <a:bodyPr wrap="none" rtlCol="0">
            <a:spAutoFit/>
          </a:bodyPr>
          <a:lstStyle/>
          <a:p>
            <a:pPr algn="ctr"/>
            <a:r>
              <a:rPr lang="en-US" sz="2800" dirty="0">
                <a:solidFill>
                  <a:schemeClr val="bg1"/>
                </a:solidFill>
                <a:latin typeface="Alexandria Light" pitchFamily="2" charset="-78"/>
                <a:cs typeface="Alexandria Light" pitchFamily="2" charset="-78"/>
              </a:rPr>
              <a:t>Lecture </a:t>
            </a:r>
            <a:r>
              <a:rPr lang="ar-SA" sz="2800" dirty="0">
                <a:solidFill>
                  <a:schemeClr val="bg1"/>
                </a:solidFill>
                <a:latin typeface="Alexandria Light" pitchFamily="2" charset="-78"/>
                <a:cs typeface="Alexandria Light" pitchFamily="2" charset="-78"/>
              </a:rPr>
              <a:t>٧</a:t>
            </a:r>
          </a:p>
        </p:txBody>
      </p:sp>
      <p:graphicFrame>
        <p:nvGraphicFramePr>
          <p:cNvPr id="11" name="Diagram 10">
            <a:extLst>
              <a:ext uri="{FF2B5EF4-FFF2-40B4-BE49-F238E27FC236}">
                <a16:creationId xmlns:a16="http://schemas.microsoft.com/office/drawing/2014/main" id="{915638DD-7AF1-4543-8236-ED6CCDDEC73F}"/>
              </a:ext>
            </a:extLst>
          </p:cNvPr>
          <p:cNvGraphicFramePr/>
          <p:nvPr/>
        </p:nvGraphicFramePr>
        <p:xfrm>
          <a:off x="3510643" y="1608805"/>
          <a:ext cx="5914422" cy="390156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0" name="Picture 9">
            <a:extLst>
              <a:ext uri="{FF2B5EF4-FFF2-40B4-BE49-F238E27FC236}">
                <a16:creationId xmlns:a16="http://schemas.microsoft.com/office/drawing/2014/main" id="{63ABFB0A-595F-3F42-2ED1-8852F0E1B494}"/>
              </a:ext>
            </a:extLst>
          </p:cNvPr>
          <p:cNvPicPr>
            <a:picLocks noChangeAspect="1"/>
          </p:cNvPicPr>
          <p:nvPr/>
        </p:nvPicPr>
        <p:blipFill>
          <a:blip r:embed="rId10">
            <a:extLst>
              <a:ext uri="{28A0092B-C50C-407E-A947-70E740481C1C}">
                <a14:useLocalDpi xmlns:a14="http://schemas.microsoft.com/office/drawing/2010/main" val="0"/>
              </a:ext>
            </a:extLst>
          </a:blip>
          <a:srcRect/>
          <a:stretch/>
        </p:blipFill>
        <p:spPr>
          <a:xfrm>
            <a:off x="130614" y="5553582"/>
            <a:ext cx="2364774" cy="954667"/>
          </a:xfrm>
          <a:prstGeom prst="rect">
            <a:avLst/>
          </a:prstGeom>
        </p:spPr>
      </p:pic>
    </p:spTree>
    <p:extLst>
      <p:ext uri="{BB962C8B-B14F-4D97-AF65-F5344CB8AC3E}">
        <p14:creationId xmlns:p14="http://schemas.microsoft.com/office/powerpoint/2010/main" val="24001135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A48FF719-0478-EB4B-A136-E33DA3D8BCE9}"/>
              </a:ext>
            </a:extLst>
          </p:cNvPr>
          <p:cNvPicPr>
            <a:picLocks noChangeAspect="1"/>
          </p:cNvPicPr>
          <p:nvPr/>
        </p:nvPicPr>
        <p:blipFill>
          <a:blip r:embed="rId2"/>
          <a:stretch>
            <a:fillRect/>
          </a:stretch>
        </p:blipFill>
        <p:spPr>
          <a:xfrm>
            <a:off x="386307" y="2327229"/>
            <a:ext cx="3626918" cy="3130783"/>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44604"/>
            <a:ext cx="9533101" cy="1610200"/>
          </a:xfrm>
          <a:prstGeom prst="rect">
            <a:avLst/>
          </a:prstGeom>
        </p:spPr>
      </p:pic>
      <p:sp>
        <p:nvSpPr>
          <p:cNvPr id="7" name="TextBox 6"/>
          <p:cNvSpPr txBox="1"/>
          <p:nvPr/>
        </p:nvSpPr>
        <p:spPr>
          <a:xfrm>
            <a:off x="3787566" y="543490"/>
            <a:ext cx="3869970" cy="523220"/>
          </a:xfrm>
          <a:prstGeom prst="rect">
            <a:avLst/>
          </a:prstGeom>
          <a:noFill/>
        </p:spPr>
        <p:txBody>
          <a:bodyPr wrap="none" rtlCol="0">
            <a:spAutoFit/>
          </a:bodyPr>
          <a:lstStyle/>
          <a:p>
            <a:r>
              <a:rPr lang="en-US" sz="2800" dirty="0">
                <a:solidFill>
                  <a:schemeClr val="bg1"/>
                </a:solidFill>
                <a:effectLst/>
                <a:latin typeface="Alexandria" pitchFamily="2" charset="-78"/>
                <a:cs typeface="Alexandria" pitchFamily="2" charset="-78"/>
              </a:rPr>
              <a:t>Computer Hardware</a:t>
            </a:r>
            <a:endParaRPr lang="ar-EG" sz="2800" dirty="0">
              <a:solidFill>
                <a:schemeClr val="bg1"/>
              </a:solidFill>
              <a:effectLst/>
              <a:latin typeface="Alexandria" pitchFamily="2" charset="-78"/>
              <a:cs typeface="Alexandria" pitchFamily="2" charset="-78"/>
            </a:endParaRPr>
          </a:p>
        </p:txBody>
      </p:sp>
      <p:sp>
        <p:nvSpPr>
          <p:cNvPr id="8" name="TextBox 7"/>
          <p:cNvSpPr txBox="1"/>
          <p:nvPr/>
        </p:nvSpPr>
        <p:spPr>
          <a:xfrm>
            <a:off x="104129" y="543490"/>
            <a:ext cx="1854995" cy="523220"/>
          </a:xfrm>
          <a:prstGeom prst="rect">
            <a:avLst/>
          </a:prstGeom>
          <a:noFill/>
        </p:spPr>
        <p:txBody>
          <a:bodyPr wrap="none" rtlCol="0">
            <a:spAutoFit/>
          </a:bodyPr>
          <a:lstStyle/>
          <a:p>
            <a:pPr algn="ctr"/>
            <a:r>
              <a:rPr lang="en-US" sz="2800" dirty="0">
                <a:solidFill>
                  <a:schemeClr val="bg1"/>
                </a:solidFill>
                <a:latin typeface="Alexandria Light" pitchFamily="2" charset="-78"/>
                <a:cs typeface="Alexandria Light" pitchFamily="2" charset="-78"/>
              </a:rPr>
              <a:t>Lecture </a:t>
            </a:r>
            <a:r>
              <a:rPr lang="ar-SA" sz="2800" dirty="0">
                <a:solidFill>
                  <a:schemeClr val="bg1"/>
                </a:solidFill>
                <a:latin typeface="Alexandria Light" pitchFamily="2" charset="-78"/>
                <a:cs typeface="Alexandria Light" pitchFamily="2" charset="-78"/>
              </a:rPr>
              <a:t>٧</a:t>
            </a:r>
          </a:p>
        </p:txBody>
      </p:sp>
      <p:sp>
        <p:nvSpPr>
          <p:cNvPr id="9" name="TextBox 8"/>
          <p:cNvSpPr txBox="1"/>
          <p:nvPr/>
        </p:nvSpPr>
        <p:spPr>
          <a:xfrm>
            <a:off x="4013226" y="1309586"/>
            <a:ext cx="7792468" cy="4656916"/>
          </a:xfrm>
          <a:prstGeom prst="rect">
            <a:avLst/>
          </a:prstGeom>
          <a:noFill/>
        </p:spPr>
        <p:txBody>
          <a:bodyPr wrap="square" rtlCol="0">
            <a:spAutoFit/>
          </a:bodyPr>
          <a:lstStyle/>
          <a:p>
            <a:pPr algn="just" rtl="1">
              <a:lnSpc>
                <a:spcPct val="150000"/>
              </a:lnSpc>
            </a:pPr>
            <a:r>
              <a:rPr lang="ar-EG" sz="2000" dirty="0">
                <a:effectLst/>
                <a:latin typeface="Alexandria Light" pitchFamily="2" charset="-78"/>
                <a:cs typeface="Alexandria Light" pitchFamily="2" charset="-78"/>
              </a:rPr>
              <a:t>الكيان المادي للحاسوب وما يسمى بالعتاد وهو كل القطع المادية</a:t>
            </a:r>
          </a:p>
          <a:p>
            <a:pPr algn="just" rtl="1">
              <a:lnSpc>
                <a:spcPct val="150000"/>
              </a:lnSpc>
            </a:pPr>
            <a:r>
              <a:rPr lang="ar-EG" sz="2000" dirty="0">
                <a:effectLst/>
                <a:latin typeface="Alexandria Light" pitchFamily="2" charset="-78"/>
                <a:cs typeface="Alexandria Light" pitchFamily="2" charset="-78"/>
              </a:rPr>
              <a:t>الالكترونية والميكانيكة التي يتكون منها الحاسوب ويحتوي على:</a:t>
            </a:r>
          </a:p>
          <a:p>
            <a:pPr algn="just" rtl="1">
              <a:lnSpc>
                <a:spcPct val="150000"/>
              </a:lnSpc>
            </a:pPr>
            <a:r>
              <a:rPr lang="ar-EG" sz="2000" dirty="0">
                <a:effectLst/>
                <a:latin typeface="Alexandria Light" pitchFamily="2" charset="-78"/>
                <a:cs typeface="Alexandria Light" pitchFamily="2" charset="-78"/>
              </a:rPr>
              <a:t>- وحدة المعالجة المركزية "المعالج": وهو المسؤول عن معالجة</a:t>
            </a:r>
            <a:r>
              <a:rPr lang="en-US" sz="2000" dirty="0">
                <a:effectLst/>
                <a:latin typeface="Alexandria Light" pitchFamily="2" charset="-78"/>
                <a:cs typeface="Alexandria Light" pitchFamily="2" charset="-78"/>
              </a:rPr>
              <a:t> </a:t>
            </a:r>
            <a:r>
              <a:rPr lang="ar-EG" sz="2000" dirty="0">
                <a:effectLst/>
                <a:latin typeface="Alexandria Light" pitchFamily="2" charset="-78"/>
                <a:cs typeface="Alexandria Light" pitchFamily="2" charset="-78"/>
              </a:rPr>
              <a:t>العمليات الحسابية وتنفيذها.</a:t>
            </a:r>
          </a:p>
          <a:p>
            <a:pPr algn="just" rtl="1">
              <a:lnSpc>
                <a:spcPct val="150000"/>
              </a:lnSpc>
            </a:pPr>
            <a:r>
              <a:rPr lang="ar-EG" sz="2000" dirty="0">
                <a:effectLst/>
                <a:latin typeface="Alexandria Light" pitchFamily="2" charset="-78"/>
                <a:cs typeface="Alexandria Light" pitchFamily="2" charset="-78"/>
              </a:rPr>
              <a:t>- اللوحة الأم </a:t>
            </a:r>
            <a:r>
              <a:rPr lang="en-US" sz="2000" dirty="0">
                <a:effectLst/>
                <a:latin typeface="Alexandria Light" pitchFamily="2" charset="-78"/>
                <a:cs typeface="Alexandria Light" pitchFamily="2" charset="-78"/>
              </a:rPr>
              <a:t>Mother Board</a:t>
            </a:r>
            <a:r>
              <a:rPr lang="ar-SA" sz="2000" dirty="0">
                <a:effectLst/>
                <a:latin typeface="Alexandria Light" pitchFamily="2" charset="-78"/>
                <a:cs typeface="Alexandria Light" pitchFamily="2" charset="-78"/>
              </a:rPr>
              <a:t> </a:t>
            </a:r>
          </a:p>
          <a:p>
            <a:pPr algn="just" rtl="1">
              <a:lnSpc>
                <a:spcPct val="150000"/>
              </a:lnSpc>
            </a:pPr>
            <a:r>
              <a:rPr lang="ar-EG" sz="2000" dirty="0">
                <a:effectLst/>
                <a:latin typeface="Alexandria Light" pitchFamily="2" charset="-78"/>
                <a:cs typeface="Alexandria Light" pitchFamily="2" charset="-78"/>
              </a:rPr>
              <a:t>- ذاكرة الوصول العشوائي </a:t>
            </a:r>
            <a:r>
              <a:rPr lang="en-US" sz="2000" dirty="0">
                <a:effectLst/>
                <a:latin typeface="Alexandria Light" pitchFamily="2" charset="-78"/>
                <a:cs typeface="Alexandria Light" pitchFamily="2" charset="-78"/>
              </a:rPr>
              <a:t>RAM</a:t>
            </a:r>
            <a:endParaRPr lang="ar-SA" sz="2000" dirty="0">
              <a:effectLst/>
              <a:latin typeface="Alexandria Light" pitchFamily="2" charset="-78"/>
              <a:cs typeface="Alexandria Light" pitchFamily="2" charset="-78"/>
            </a:endParaRPr>
          </a:p>
          <a:p>
            <a:pPr algn="just" rtl="1">
              <a:lnSpc>
                <a:spcPct val="150000"/>
              </a:lnSpc>
            </a:pPr>
            <a:r>
              <a:rPr lang="ar-EG" sz="2000" dirty="0">
                <a:effectLst/>
                <a:latin typeface="Alexandria Light" pitchFamily="2" charset="-78"/>
                <a:cs typeface="Alexandria Light" pitchFamily="2" charset="-78"/>
              </a:rPr>
              <a:t> - وحدات التخزين مثل : القرص الصلب </a:t>
            </a:r>
            <a:r>
              <a:rPr lang="en-US" sz="2000" dirty="0">
                <a:effectLst/>
                <a:latin typeface="Alexandria Light" pitchFamily="2" charset="-78"/>
                <a:cs typeface="Alexandria Light" pitchFamily="2" charset="-78"/>
              </a:rPr>
              <a:t>Hard Disk</a:t>
            </a:r>
            <a:r>
              <a:rPr lang="ar-SA" sz="2000" dirty="0">
                <a:effectLst/>
                <a:latin typeface="Alexandria Light" pitchFamily="2" charset="-78"/>
                <a:cs typeface="Alexandria Light" pitchFamily="2" charset="-78"/>
              </a:rPr>
              <a:t> </a:t>
            </a:r>
          </a:p>
          <a:p>
            <a:pPr marL="342900" indent="-342900" algn="just" rtl="1">
              <a:lnSpc>
                <a:spcPct val="150000"/>
              </a:lnSpc>
              <a:buFontTx/>
              <a:buChar char="-"/>
            </a:pPr>
            <a:r>
              <a:rPr lang="ar-EG" sz="2000" dirty="0">
                <a:effectLst/>
                <a:latin typeface="Alexandria Light" pitchFamily="2" charset="-78"/>
                <a:cs typeface="Alexandria Light" pitchFamily="2" charset="-78"/>
              </a:rPr>
              <a:t>وحدات إدخال وإخراج البيانات مثل لوحة المفاتيح والشاشة. </a:t>
            </a:r>
          </a:p>
          <a:p>
            <a:pPr algn="just" rtl="1">
              <a:lnSpc>
                <a:spcPct val="150000"/>
              </a:lnSpc>
            </a:pPr>
            <a:r>
              <a:rPr lang="ar-EG" sz="2000" dirty="0">
                <a:effectLst/>
                <a:latin typeface="Alexandria Light" pitchFamily="2" charset="-78"/>
                <a:cs typeface="Alexandria Light" pitchFamily="2" charset="-78"/>
              </a:rPr>
              <a:t>- و هناك مكونات أخرى تعتبر مكملة لعمل الحاسوب مثل: الطابعة، الماسح الضوئي</a:t>
            </a:r>
          </a:p>
        </p:txBody>
      </p:sp>
      <p:pic>
        <p:nvPicPr>
          <p:cNvPr id="12" name="Picture 11">
            <a:extLst>
              <a:ext uri="{FF2B5EF4-FFF2-40B4-BE49-F238E27FC236}">
                <a16:creationId xmlns:a16="http://schemas.microsoft.com/office/drawing/2014/main" id="{EE6D219F-1939-CF79-2667-764B02F1D43C}"/>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130614" y="5553582"/>
            <a:ext cx="2364774" cy="954667"/>
          </a:xfrm>
          <a:prstGeom prst="rect">
            <a:avLst/>
          </a:prstGeom>
        </p:spPr>
      </p:pic>
    </p:spTree>
    <p:extLst>
      <p:ext uri="{BB962C8B-B14F-4D97-AF65-F5344CB8AC3E}">
        <p14:creationId xmlns:p14="http://schemas.microsoft.com/office/powerpoint/2010/main" val="41632527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440788" y="5949244"/>
            <a:ext cx="9902229" cy="204838"/>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2788"/>
            <a:ext cx="9533101" cy="1610200"/>
          </a:xfrm>
          <a:prstGeom prst="rect">
            <a:avLst/>
          </a:prstGeom>
        </p:spPr>
      </p:pic>
      <p:sp>
        <p:nvSpPr>
          <p:cNvPr id="7" name="TextBox 6"/>
          <p:cNvSpPr txBox="1"/>
          <p:nvPr/>
        </p:nvSpPr>
        <p:spPr>
          <a:xfrm>
            <a:off x="3418188" y="607115"/>
            <a:ext cx="4547813" cy="523220"/>
          </a:xfrm>
          <a:prstGeom prst="rect">
            <a:avLst/>
          </a:prstGeom>
          <a:noFill/>
        </p:spPr>
        <p:txBody>
          <a:bodyPr wrap="square" rtlCol="0">
            <a:spAutoFit/>
          </a:bodyPr>
          <a:lstStyle/>
          <a:p>
            <a:pPr algn="r" rtl="1"/>
            <a:r>
              <a:rPr lang="ar-SA" sz="2800" dirty="0">
                <a:solidFill>
                  <a:schemeClr val="bg1"/>
                </a:solidFill>
                <a:effectLst/>
                <a:latin typeface="Alexandria Light" pitchFamily="2" charset="-78"/>
                <a:cs typeface="Alexandria Light" pitchFamily="2" charset="-78"/>
              </a:rPr>
              <a:t>اللوحة الأم </a:t>
            </a:r>
            <a:r>
              <a:rPr lang="en-US" sz="2800" dirty="0">
                <a:solidFill>
                  <a:schemeClr val="bg1"/>
                </a:solidFill>
                <a:latin typeface="Alexandria Light" pitchFamily="2" charset="-78"/>
                <a:cs typeface="Alexandria Light" pitchFamily="2" charset="-78"/>
              </a:rPr>
              <a:t>Mother Board</a:t>
            </a:r>
            <a:endParaRPr lang="ar-EG" sz="2800" dirty="0">
              <a:solidFill>
                <a:schemeClr val="bg1"/>
              </a:solidFill>
              <a:effectLst/>
              <a:latin typeface="Alexandria Light" pitchFamily="2" charset="-78"/>
              <a:cs typeface="Alexandria Light" pitchFamily="2" charset="-78"/>
            </a:endParaRPr>
          </a:p>
        </p:txBody>
      </p:sp>
      <p:sp>
        <p:nvSpPr>
          <p:cNvPr id="8" name="TextBox 7"/>
          <p:cNvSpPr txBox="1"/>
          <p:nvPr/>
        </p:nvSpPr>
        <p:spPr>
          <a:xfrm>
            <a:off x="104129" y="543490"/>
            <a:ext cx="1854995" cy="523220"/>
          </a:xfrm>
          <a:prstGeom prst="rect">
            <a:avLst/>
          </a:prstGeom>
          <a:noFill/>
        </p:spPr>
        <p:txBody>
          <a:bodyPr wrap="none" rtlCol="0">
            <a:spAutoFit/>
          </a:bodyPr>
          <a:lstStyle/>
          <a:p>
            <a:pPr algn="ctr"/>
            <a:r>
              <a:rPr lang="en-US" sz="2800" dirty="0">
                <a:solidFill>
                  <a:schemeClr val="bg1"/>
                </a:solidFill>
                <a:latin typeface="Alexandria Light" pitchFamily="2" charset="-78"/>
                <a:cs typeface="Alexandria Light" pitchFamily="2" charset="-78"/>
              </a:rPr>
              <a:t>Lecture </a:t>
            </a:r>
            <a:r>
              <a:rPr lang="ar-SA" sz="2800" dirty="0">
                <a:solidFill>
                  <a:schemeClr val="bg1"/>
                </a:solidFill>
                <a:latin typeface="Alexandria Light" pitchFamily="2" charset="-78"/>
                <a:cs typeface="Alexandria Light" pitchFamily="2" charset="-78"/>
              </a:rPr>
              <a:t>٧</a:t>
            </a:r>
          </a:p>
        </p:txBody>
      </p:sp>
      <p:sp>
        <p:nvSpPr>
          <p:cNvPr id="9" name="TextBox 8"/>
          <p:cNvSpPr txBox="1"/>
          <p:nvPr/>
        </p:nvSpPr>
        <p:spPr>
          <a:xfrm>
            <a:off x="4658514" y="1820404"/>
            <a:ext cx="7217364" cy="3271921"/>
          </a:xfrm>
          <a:prstGeom prst="rect">
            <a:avLst/>
          </a:prstGeom>
          <a:noFill/>
        </p:spPr>
        <p:txBody>
          <a:bodyPr wrap="square" rtlCol="0">
            <a:spAutoFit/>
          </a:bodyPr>
          <a:lstStyle/>
          <a:p>
            <a:pPr algn="just" rtl="1">
              <a:lnSpc>
                <a:spcPct val="150000"/>
              </a:lnSpc>
            </a:pPr>
            <a:r>
              <a:rPr lang="ar-EG" sz="2000" dirty="0">
                <a:effectLst/>
                <a:latin typeface="Alexandria Light" pitchFamily="2" charset="-78"/>
                <a:cs typeface="Alexandria Light" pitchFamily="2" charset="-78"/>
              </a:rPr>
              <a:t>تضم جميع مكونات الكمبيوتر الأخرى سواء المعالج أو الكروت المختلفة أو الذاكرة وغيرها من مكونات الكمبيوتر الهامة.</a:t>
            </a:r>
          </a:p>
          <a:p>
            <a:pPr algn="just" rtl="1">
              <a:lnSpc>
                <a:spcPct val="150000"/>
              </a:lnSpc>
            </a:pPr>
            <a:r>
              <a:rPr lang="ar-EG" sz="2000" dirty="0">
                <a:effectLst/>
                <a:latin typeface="Alexandria Light" pitchFamily="2" charset="-78"/>
                <a:cs typeface="Alexandria Light" pitchFamily="2" charset="-78"/>
              </a:rPr>
              <a:t>تتكون اللوحات الأم في أجهزة الكمبيوتر المكتبية من لوحة دائرة كهربائية تحتوي علي منافذ وشرائح صغيرة , تثبت اللوحة الأم في صندوق بالكمبيوتر وذلك بعد تثبيت المعدات والبطاقات والموصلات اللازمة بها . تتنوع اللوحات الأم من حيث عدد المنافذ والوصلات والتردد الذي تستعمله .</a:t>
            </a:r>
          </a:p>
        </p:txBody>
      </p:sp>
      <p:pic>
        <p:nvPicPr>
          <p:cNvPr id="10" name="Picture 9">
            <a:extLst>
              <a:ext uri="{FF2B5EF4-FFF2-40B4-BE49-F238E27FC236}">
                <a16:creationId xmlns:a16="http://schemas.microsoft.com/office/drawing/2014/main" id="{315810AA-1D76-C848-8E41-6ED28FC9A0CF}"/>
              </a:ext>
            </a:extLst>
          </p:cNvPr>
          <p:cNvPicPr>
            <a:picLocks noChangeAspect="1"/>
          </p:cNvPicPr>
          <p:nvPr/>
        </p:nvPicPr>
        <p:blipFill>
          <a:blip r:embed="rId5"/>
          <a:stretch>
            <a:fillRect/>
          </a:stretch>
        </p:blipFill>
        <p:spPr>
          <a:xfrm>
            <a:off x="436386" y="1885012"/>
            <a:ext cx="3928382" cy="3142706"/>
          </a:xfrm>
          <a:prstGeom prst="rect">
            <a:avLst/>
          </a:prstGeom>
        </p:spPr>
      </p:pic>
      <p:pic>
        <p:nvPicPr>
          <p:cNvPr id="12" name="Picture 11">
            <a:extLst>
              <a:ext uri="{FF2B5EF4-FFF2-40B4-BE49-F238E27FC236}">
                <a16:creationId xmlns:a16="http://schemas.microsoft.com/office/drawing/2014/main" id="{FD738913-78B5-CF0D-7BA8-F622646CC964}"/>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130614" y="5553582"/>
            <a:ext cx="2364774" cy="954667"/>
          </a:xfrm>
          <a:prstGeom prst="rect">
            <a:avLst/>
          </a:prstGeom>
        </p:spPr>
      </p:pic>
    </p:spTree>
    <p:extLst>
      <p:ext uri="{BB962C8B-B14F-4D97-AF65-F5344CB8AC3E}">
        <p14:creationId xmlns:p14="http://schemas.microsoft.com/office/powerpoint/2010/main" val="29653464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440788" y="5949244"/>
            <a:ext cx="9902229" cy="204838"/>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2788"/>
            <a:ext cx="9533101" cy="1610200"/>
          </a:xfrm>
          <a:prstGeom prst="rect">
            <a:avLst/>
          </a:prstGeom>
        </p:spPr>
      </p:pic>
      <p:sp>
        <p:nvSpPr>
          <p:cNvPr id="7" name="TextBox 6"/>
          <p:cNvSpPr txBox="1"/>
          <p:nvPr/>
        </p:nvSpPr>
        <p:spPr>
          <a:xfrm>
            <a:off x="3425614" y="579825"/>
            <a:ext cx="5148760" cy="523220"/>
          </a:xfrm>
          <a:prstGeom prst="rect">
            <a:avLst/>
          </a:prstGeom>
          <a:noFill/>
        </p:spPr>
        <p:txBody>
          <a:bodyPr wrap="square" rtlCol="0">
            <a:spAutoFit/>
          </a:bodyPr>
          <a:lstStyle/>
          <a:p>
            <a:pPr algn="r" rtl="1"/>
            <a:r>
              <a:rPr lang="ar-SA" sz="2800" dirty="0">
                <a:solidFill>
                  <a:schemeClr val="bg1"/>
                </a:solidFill>
                <a:latin typeface="Alexandria Light" pitchFamily="2" charset="-78"/>
                <a:cs typeface="Alexandria Light" pitchFamily="2" charset="-78"/>
              </a:rPr>
              <a:t>وحدة المعالجة المركزية </a:t>
            </a:r>
            <a:r>
              <a:rPr lang="en-US" sz="2800" dirty="0">
                <a:solidFill>
                  <a:schemeClr val="bg1"/>
                </a:solidFill>
                <a:latin typeface="Alexandria Light" pitchFamily="2" charset="-78"/>
                <a:cs typeface="Alexandria Light" pitchFamily="2" charset="-78"/>
              </a:rPr>
              <a:t>CPU</a:t>
            </a:r>
            <a:endParaRPr lang="ar-EG" sz="2800" dirty="0">
              <a:solidFill>
                <a:schemeClr val="bg1"/>
              </a:solidFill>
              <a:effectLst/>
              <a:latin typeface="Alexandria Light" pitchFamily="2" charset="-78"/>
              <a:cs typeface="Alexandria Light" pitchFamily="2" charset="-78"/>
            </a:endParaRPr>
          </a:p>
        </p:txBody>
      </p:sp>
      <p:sp>
        <p:nvSpPr>
          <p:cNvPr id="8" name="TextBox 7"/>
          <p:cNvSpPr txBox="1"/>
          <p:nvPr/>
        </p:nvSpPr>
        <p:spPr>
          <a:xfrm>
            <a:off x="104129" y="543490"/>
            <a:ext cx="1854995" cy="523220"/>
          </a:xfrm>
          <a:prstGeom prst="rect">
            <a:avLst/>
          </a:prstGeom>
          <a:noFill/>
        </p:spPr>
        <p:txBody>
          <a:bodyPr wrap="none" rtlCol="0">
            <a:spAutoFit/>
          </a:bodyPr>
          <a:lstStyle/>
          <a:p>
            <a:pPr algn="ctr"/>
            <a:r>
              <a:rPr lang="en-US" sz="2800" dirty="0">
                <a:solidFill>
                  <a:schemeClr val="bg1"/>
                </a:solidFill>
                <a:latin typeface="Alexandria Light" pitchFamily="2" charset="-78"/>
                <a:cs typeface="Alexandria Light" pitchFamily="2" charset="-78"/>
              </a:rPr>
              <a:t>Lecture </a:t>
            </a:r>
            <a:r>
              <a:rPr lang="ar-SA" sz="2800" dirty="0">
                <a:solidFill>
                  <a:schemeClr val="bg1"/>
                </a:solidFill>
                <a:latin typeface="Alexandria Light" pitchFamily="2" charset="-78"/>
                <a:cs typeface="Alexandria Light" pitchFamily="2" charset="-78"/>
              </a:rPr>
              <a:t>٧</a:t>
            </a:r>
          </a:p>
        </p:txBody>
      </p:sp>
      <p:sp>
        <p:nvSpPr>
          <p:cNvPr id="9" name="TextBox 8"/>
          <p:cNvSpPr txBox="1"/>
          <p:nvPr/>
        </p:nvSpPr>
        <p:spPr>
          <a:xfrm>
            <a:off x="3417923" y="1556162"/>
            <a:ext cx="8578955" cy="4195251"/>
          </a:xfrm>
          <a:prstGeom prst="rect">
            <a:avLst/>
          </a:prstGeom>
          <a:noFill/>
        </p:spPr>
        <p:txBody>
          <a:bodyPr wrap="square" rtlCol="0">
            <a:spAutoFit/>
          </a:bodyPr>
          <a:lstStyle/>
          <a:p>
            <a:pPr algn="just" rtl="1">
              <a:lnSpc>
                <a:spcPct val="150000"/>
              </a:lnSpc>
            </a:pPr>
            <a:r>
              <a:rPr lang="ar-EG" sz="2000" dirty="0">
                <a:effectLst/>
                <a:latin typeface="Alexandria Light" pitchFamily="2" charset="-78"/>
                <a:cs typeface="Alexandria Light" pitchFamily="2" charset="-78"/>
              </a:rPr>
              <a:t>تعتبر وحدة المعالجة المركزية العقل المدبر والمنفذ للعمليات المنطقية والرياضية التي يتم تنفيذها على الكمبيوتر وهو</a:t>
            </a:r>
            <a:r>
              <a:rPr lang="en-US" sz="2000" dirty="0">
                <a:effectLst/>
                <a:latin typeface="Alexandria Light" pitchFamily="2" charset="-78"/>
                <a:cs typeface="Alexandria Light" pitchFamily="2" charset="-78"/>
              </a:rPr>
              <a:t> </a:t>
            </a:r>
            <a:r>
              <a:rPr lang="ar-EG" sz="2000" dirty="0">
                <a:effectLst/>
                <a:latin typeface="Alexandria Light" pitchFamily="2" charset="-78"/>
                <a:cs typeface="Alexandria Light" pitchFamily="2" charset="-78"/>
              </a:rPr>
              <a:t>الجزء الذي يقوم بالعمليات الحسابية في الحاسب ، فالمعالج عبارة عن شريحة من السيلكون مغلفة وموصلة باللوحة الأم</a:t>
            </a:r>
            <a:r>
              <a:rPr lang="en-US" sz="2000" dirty="0">
                <a:effectLst/>
                <a:latin typeface="Alexandria Light" pitchFamily="2" charset="-78"/>
                <a:cs typeface="Alexandria Light" pitchFamily="2" charset="-78"/>
              </a:rPr>
              <a:t> </a:t>
            </a:r>
            <a:r>
              <a:rPr lang="ar-EG" sz="2000" dirty="0">
                <a:effectLst/>
                <a:latin typeface="Alexandria Light" pitchFamily="2" charset="-78"/>
                <a:cs typeface="Alexandria Light" pitchFamily="2" charset="-78"/>
              </a:rPr>
              <a:t>بطريقة خاصة لتقوم باستقبال البيانات من أجزاء الحاسب الأخرى ومعالجتها ثم إرسال النتائج إلى الأجزاء الأخرى</a:t>
            </a:r>
            <a:r>
              <a:rPr lang="en-US" sz="2000" dirty="0">
                <a:effectLst/>
                <a:latin typeface="Alexandria Light" pitchFamily="2" charset="-78"/>
                <a:cs typeface="Alexandria Light" pitchFamily="2" charset="-78"/>
              </a:rPr>
              <a:t> </a:t>
            </a:r>
            <a:r>
              <a:rPr lang="ar-EG" sz="2000" dirty="0">
                <a:effectLst/>
                <a:latin typeface="Alexandria Light" pitchFamily="2" charset="-78"/>
                <a:cs typeface="Alexandria Light" pitchFamily="2" charset="-78"/>
              </a:rPr>
              <a:t>لإخراجها أو تخزينها وجميع العمليات الحسابية تقوم بها هذه الوحدة. والمعالج لا يفكر ولا</a:t>
            </a:r>
            <a:r>
              <a:rPr lang="en-US" sz="2000" dirty="0">
                <a:effectLst/>
                <a:latin typeface="Alexandria Light" pitchFamily="2" charset="-78"/>
                <a:cs typeface="Alexandria Light" pitchFamily="2" charset="-78"/>
              </a:rPr>
              <a:t> </a:t>
            </a:r>
            <a:r>
              <a:rPr lang="ar-EG" sz="2000" dirty="0">
                <a:effectLst/>
                <a:latin typeface="Alexandria Light" pitchFamily="2" charset="-78"/>
                <a:cs typeface="Alexandria Light" pitchFamily="2" charset="-78"/>
              </a:rPr>
              <a:t>يفهم بل يطبق التعليمات</a:t>
            </a:r>
            <a:r>
              <a:rPr lang="en-US" sz="2000" dirty="0">
                <a:effectLst/>
                <a:latin typeface="Alexandria Light" pitchFamily="2" charset="-78"/>
                <a:cs typeface="Alexandria Light" pitchFamily="2" charset="-78"/>
              </a:rPr>
              <a:t> </a:t>
            </a:r>
            <a:r>
              <a:rPr lang="ar-EG" sz="2000" dirty="0">
                <a:effectLst/>
                <a:latin typeface="Alexandria Light" pitchFamily="2" charset="-78"/>
                <a:cs typeface="Alexandria Light" pitchFamily="2" charset="-78"/>
              </a:rPr>
              <a:t>الموجودة في البرنامج وهو " دماغ الحاسب " وكل العمليات التي تقوم بها باستخدام الحاسب يقوم بها المعالج بشكل</a:t>
            </a:r>
            <a:r>
              <a:rPr lang="en-US" sz="2000" dirty="0">
                <a:effectLst/>
                <a:latin typeface="Alexandria Light" pitchFamily="2" charset="-78"/>
                <a:cs typeface="Alexandria Light" pitchFamily="2" charset="-78"/>
              </a:rPr>
              <a:t> </a:t>
            </a:r>
            <a:r>
              <a:rPr lang="ar-EG" sz="2000" dirty="0">
                <a:effectLst/>
                <a:latin typeface="Alexandria Light" pitchFamily="2" charset="-78"/>
                <a:cs typeface="Alexandria Light" pitchFamily="2" charset="-78"/>
              </a:rPr>
              <a:t>مباشر أو غير مباشر بالمناسبة يمكن لجهاز حاسب أن يحوي أكثر من معالج واحد</a:t>
            </a:r>
            <a:r>
              <a:rPr lang="en-US" sz="2000" dirty="0">
                <a:effectLst/>
                <a:latin typeface="Alexandria Light" pitchFamily="2" charset="-78"/>
                <a:cs typeface="Alexandria Light" pitchFamily="2" charset="-78"/>
              </a:rPr>
              <a:t>.</a:t>
            </a:r>
            <a:endParaRPr lang="ar-EG" sz="2000" dirty="0">
              <a:effectLst/>
              <a:latin typeface="Alexandria Light" pitchFamily="2" charset="-78"/>
              <a:cs typeface="Alexandria Light" pitchFamily="2" charset="-78"/>
            </a:endParaRPr>
          </a:p>
        </p:txBody>
      </p:sp>
      <p:pic>
        <p:nvPicPr>
          <p:cNvPr id="11" name="Picture 10">
            <a:extLst>
              <a:ext uri="{FF2B5EF4-FFF2-40B4-BE49-F238E27FC236}">
                <a16:creationId xmlns:a16="http://schemas.microsoft.com/office/drawing/2014/main" id="{630133F3-CF07-B042-8FE2-EA9892DE4273}"/>
              </a:ext>
            </a:extLst>
          </p:cNvPr>
          <p:cNvPicPr>
            <a:picLocks noChangeAspect="1"/>
          </p:cNvPicPr>
          <p:nvPr/>
        </p:nvPicPr>
        <p:blipFill>
          <a:blip r:embed="rId5"/>
          <a:stretch>
            <a:fillRect/>
          </a:stretch>
        </p:blipFill>
        <p:spPr>
          <a:xfrm>
            <a:off x="130615" y="2339213"/>
            <a:ext cx="3211512" cy="2408634"/>
          </a:xfrm>
          <a:prstGeom prst="rect">
            <a:avLst/>
          </a:prstGeom>
        </p:spPr>
      </p:pic>
      <p:pic>
        <p:nvPicPr>
          <p:cNvPr id="12" name="Picture 11">
            <a:extLst>
              <a:ext uri="{FF2B5EF4-FFF2-40B4-BE49-F238E27FC236}">
                <a16:creationId xmlns:a16="http://schemas.microsoft.com/office/drawing/2014/main" id="{675F573F-2BB3-44BD-9952-0D9F60F44CA2}"/>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130614" y="5553582"/>
            <a:ext cx="2364774" cy="954667"/>
          </a:xfrm>
          <a:prstGeom prst="rect">
            <a:avLst/>
          </a:prstGeom>
        </p:spPr>
      </p:pic>
    </p:spTree>
    <p:extLst>
      <p:ext uri="{BB962C8B-B14F-4D97-AF65-F5344CB8AC3E}">
        <p14:creationId xmlns:p14="http://schemas.microsoft.com/office/powerpoint/2010/main" val="6745159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440788" y="5949244"/>
            <a:ext cx="9902229" cy="204838"/>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2788"/>
            <a:ext cx="9533101" cy="1610200"/>
          </a:xfrm>
          <a:prstGeom prst="rect">
            <a:avLst/>
          </a:prstGeom>
        </p:spPr>
      </p:pic>
      <p:sp>
        <p:nvSpPr>
          <p:cNvPr id="7" name="TextBox 6"/>
          <p:cNvSpPr txBox="1"/>
          <p:nvPr/>
        </p:nvSpPr>
        <p:spPr>
          <a:xfrm>
            <a:off x="3193554" y="592305"/>
            <a:ext cx="5395809" cy="523220"/>
          </a:xfrm>
          <a:prstGeom prst="rect">
            <a:avLst/>
          </a:prstGeom>
          <a:noFill/>
        </p:spPr>
        <p:txBody>
          <a:bodyPr wrap="square" rtlCol="0">
            <a:spAutoFit/>
          </a:bodyPr>
          <a:lstStyle/>
          <a:p>
            <a:pPr algn="r" rtl="1"/>
            <a:r>
              <a:rPr lang="ar-SA" sz="2800" dirty="0">
                <a:solidFill>
                  <a:schemeClr val="bg1"/>
                </a:solidFill>
                <a:latin typeface="Alexandria Light" pitchFamily="2" charset="-78"/>
                <a:cs typeface="Alexandria Light" pitchFamily="2" charset="-78"/>
              </a:rPr>
              <a:t>وحدة المعالجة المركزية </a:t>
            </a:r>
            <a:r>
              <a:rPr lang="en-US" sz="2800" dirty="0">
                <a:solidFill>
                  <a:schemeClr val="bg1"/>
                </a:solidFill>
                <a:latin typeface="Alexandria Light" pitchFamily="2" charset="-78"/>
                <a:cs typeface="Alexandria Light" pitchFamily="2" charset="-78"/>
              </a:rPr>
              <a:t>CPU</a:t>
            </a:r>
            <a:endParaRPr lang="ar-EG" sz="2800" dirty="0">
              <a:solidFill>
                <a:schemeClr val="bg1"/>
              </a:solidFill>
              <a:effectLst/>
              <a:latin typeface="Alexandria Light" pitchFamily="2" charset="-78"/>
              <a:cs typeface="Alexandria Light" pitchFamily="2" charset="-78"/>
            </a:endParaRPr>
          </a:p>
        </p:txBody>
      </p:sp>
      <p:sp>
        <p:nvSpPr>
          <p:cNvPr id="8" name="TextBox 7"/>
          <p:cNvSpPr txBox="1"/>
          <p:nvPr/>
        </p:nvSpPr>
        <p:spPr>
          <a:xfrm>
            <a:off x="104129" y="543490"/>
            <a:ext cx="1854995" cy="523220"/>
          </a:xfrm>
          <a:prstGeom prst="rect">
            <a:avLst/>
          </a:prstGeom>
          <a:noFill/>
        </p:spPr>
        <p:txBody>
          <a:bodyPr wrap="none" rtlCol="0">
            <a:spAutoFit/>
          </a:bodyPr>
          <a:lstStyle/>
          <a:p>
            <a:pPr algn="ctr"/>
            <a:r>
              <a:rPr lang="en-US" sz="2800" dirty="0">
                <a:solidFill>
                  <a:schemeClr val="bg1"/>
                </a:solidFill>
                <a:latin typeface="Alexandria Light" pitchFamily="2" charset="-78"/>
                <a:cs typeface="Alexandria Light" pitchFamily="2" charset="-78"/>
              </a:rPr>
              <a:t>Lecture </a:t>
            </a:r>
            <a:r>
              <a:rPr lang="ar-SA" sz="2800" dirty="0">
                <a:solidFill>
                  <a:schemeClr val="bg1"/>
                </a:solidFill>
                <a:latin typeface="Alexandria Light" pitchFamily="2" charset="-78"/>
                <a:cs typeface="Alexandria Light" pitchFamily="2" charset="-78"/>
              </a:rPr>
              <a:t>٧</a:t>
            </a:r>
          </a:p>
        </p:txBody>
      </p:sp>
      <p:sp>
        <p:nvSpPr>
          <p:cNvPr id="9" name="TextBox 8"/>
          <p:cNvSpPr txBox="1"/>
          <p:nvPr/>
        </p:nvSpPr>
        <p:spPr>
          <a:xfrm>
            <a:off x="4750962" y="1692796"/>
            <a:ext cx="7025353" cy="3733586"/>
          </a:xfrm>
          <a:prstGeom prst="rect">
            <a:avLst/>
          </a:prstGeom>
          <a:noFill/>
        </p:spPr>
        <p:txBody>
          <a:bodyPr wrap="square" rtlCol="0">
            <a:spAutoFit/>
          </a:bodyPr>
          <a:lstStyle/>
          <a:p>
            <a:pPr algn="just" rtl="1">
              <a:lnSpc>
                <a:spcPct val="150000"/>
              </a:lnSpc>
            </a:pPr>
            <a:r>
              <a:rPr lang="ar-EG" sz="2000" dirty="0">
                <a:effectLst/>
                <a:latin typeface="Alexandria Light" pitchFamily="2" charset="-78"/>
                <a:cs typeface="Alexandria Light" pitchFamily="2" charset="-78"/>
              </a:rPr>
              <a:t>عندما تشتري حاسبا فإن أول ما تسأل</a:t>
            </a:r>
            <a:r>
              <a:rPr lang="en-US" sz="2000" dirty="0">
                <a:effectLst/>
                <a:latin typeface="Alexandria Light" pitchFamily="2" charset="-78"/>
                <a:cs typeface="Alexandria Light" pitchFamily="2" charset="-78"/>
              </a:rPr>
              <a:t> </a:t>
            </a:r>
            <a:r>
              <a:rPr lang="ar-EG" sz="2000" dirty="0">
                <a:effectLst/>
                <a:latin typeface="Alexandria Light" pitchFamily="2" charset="-78"/>
                <a:cs typeface="Alexandria Light" pitchFamily="2" charset="-78"/>
              </a:rPr>
              <a:t>عنه غالبا هو سرعة المعالج مثلاً 500 ميجاهيرتز، فتختلف بذلك قدرات المعالجات المختلفة بسرعتها في القيام</a:t>
            </a:r>
            <a:r>
              <a:rPr lang="en-US" sz="2000" dirty="0">
                <a:effectLst/>
                <a:latin typeface="Alexandria Light" pitchFamily="2" charset="-78"/>
                <a:cs typeface="Alexandria Light" pitchFamily="2" charset="-78"/>
              </a:rPr>
              <a:t> </a:t>
            </a:r>
            <a:r>
              <a:rPr lang="ar-EG" sz="2000" dirty="0">
                <a:effectLst/>
                <a:latin typeface="Alexandria Light" pitchFamily="2" charset="-78"/>
                <a:cs typeface="Alexandria Light" pitchFamily="2" charset="-78"/>
              </a:rPr>
              <a:t>بالعمليات الحسابية، إن الميجاهيرتز الواحد يساوي مليون دورة في الثانية الواحدة ومعالج 500 ميجاهيرتز يؤدي 500</a:t>
            </a:r>
            <a:r>
              <a:rPr lang="en-US" sz="2000" dirty="0">
                <a:effectLst/>
                <a:latin typeface="Alexandria Light" pitchFamily="2" charset="-78"/>
                <a:cs typeface="Alexandria Light" pitchFamily="2" charset="-78"/>
              </a:rPr>
              <a:t> </a:t>
            </a:r>
            <a:r>
              <a:rPr lang="ar-EG" sz="2000" dirty="0">
                <a:effectLst/>
                <a:latin typeface="Alexandria Light" pitchFamily="2" charset="-78"/>
                <a:cs typeface="Alexandria Light" pitchFamily="2" charset="-78"/>
              </a:rPr>
              <a:t>مليون دورة في الثانية, تتألف المعالجات من عدد كبير جداً من الترانزسترات. والترانزستور بحد ذاته هو وحدة صغير</a:t>
            </a:r>
            <a:r>
              <a:rPr lang="en-US" sz="2000" dirty="0">
                <a:effectLst/>
                <a:latin typeface="Alexandria Light" pitchFamily="2" charset="-78"/>
                <a:cs typeface="Alexandria Light" pitchFamily="2" charset="-78"/>
              </a:rPr>
              <a:t> </a:t>
            </a:r>
            <a:r>
              <a:rPr lang="ar-EG" sz="2000" dirty="0">
                <a:effectLst/>
                <a:latin typeface="Alexandria Light" pitchFamily="2" charset="-78"/>
                <a:cs typeface="Alexandria Light" pitchFamily="2" charset="-78"/>
              </a:rPr>
              <a:t>جداً تسمح بمرور التيار الكهربائي ويوجد داخل المعالج ملايين الترانزسترات التي لا ترى بالعين المجردة .</a:t>
            </a:r>
          </a:p>
        </p:txBody>
      </p:sp>
      <p:pic>
        <p:nvPicPr>
          <p:cNvPr id="10" name="Picture 9">
            <a:extLst>
              <a:ext uri="{FF2B5EF4-FFF2-40B4-BE49-F238E27FC236}">
                <a16:creationId xmlns:a16="http://schemas.microsoft.com/office/drawing/2014/main" id="{34958990-17A2-3043-A6D1-51FFC1FB4569}"/>
              </a:ext>
            </a:extLst>
          </p:cNvPr>
          <p:cNvPicPr>
            <a:picLocks noChangeAspect="1"/>
          </p:cNvPicPr>
          <p:nvPr/>
        </p:nvPicPr>
        <p:blipFill>
          <a:blip r:embed="rId5"/>
          <a:stretch>
            <a:fillRect/>
          </a:stretch>
        </p:blipFill>
        <p:spPr>
          <a:xfrm>
            <a:off x="483309" y="2143384"/>
            <a:ext cx="3914958" cy="2936218"/>
          </a:xfrm>
          <a:prstGeom prst="rect">
            <a:avLst/>
          </a:prstGeom>
        </p:spPr>
      </p:pic>
      <p:pic>
        <p:nvPicPr>
          <p:cNvPr id="12" name="Picture 11">
            <a:extLst>
              <a:ext uri="{FF2B5EF4-FFF2-40B4-BE49-F238E27FC236}">
                <a16:creationId xmlns:a16="http://schemas.microsoft.com/office/drawing/2014/main" id="{94D7207A-86F8-0E7D-5107-EA84ABF0D005}"/>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130614" y="5553582"/>
            <a:ext cx="2364774" cy="954667"/>
          </a:xfrm>
          <a:prstGeom prst="rect">
            <a:avLst/>
          </a:prstGeom>
        </p:spPr>
      </p:pic>
    </p:spTree>
    <p:extLst>
      <p:ext uri="{BB962C8B-B14F-4D97-AF65-F5344CB8AC3E}">
        <p14:creationId xmlns:p14="http://schemas.microsoft.com/office/powerpoint/2010/main" val="12167573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440788" y="5949244"/>
            <a:ext cx="9902229" cy="204838"/>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2788"/>
            <a:ext cx="9533101" cy="1610200"/>
          </a:xfrm>
          <a:prstGeom prst="rect">
            <a:avLst/>
          </a:prstGeom>
        </p:spPr>
      </p:pic>
      <p:sp>
        <p:nvSpPr>
          <p:cNvPr id="7" name="TextBox 6"/>
          <p:cNvSpPr txBox="1"/>
          <p:nvPr/>
        </p:nvSpPr>
        <p:spPr>
          <a:xfrm>
            <a:off x="3161637" y="564602"/>
            <a:ext cx="5060915" cy="523220"/>
          </a:xfrm>
          <a:prstGeom prst="rect">
            <a:avLst/>
          </a:prstGeom>
          <a:noFill/>
        </p:spPr>
        <p:txBody>
          <a:bodyPr wrap="square" rtlCol="0">
            <a:spAutoFit/>
          </a:bodyPr>
          <a:lstStyle/>
          <a:p>
            <a:pPr algn="r" rtl="1"/>
            <a:r>
              <a:rPr lang="ar-SA" sz="2800" dirty="0">
                <a:solidFill>
                  <a:schemeClr val="bg1"/>
                </a:solidFill>
                <a:latin typeface="Alexandria Light" pitchFamily="2" charset="-78"/>
                <a:cs typeface="Alexandria Light" pitchFamily="2" charset="-78"/>
              </a:rPr>
              <a:t>وحدة المعالجة المركزية </a:t>
            </a:r>
            <a:r>
              <a:rPr lang="en-US" sz="2800" dirty="0">
                <a:solidFill>
                  <a:schemeClr val="bg1"/>
                </a:solidFill>
                <a:latin typeface="Alexandria Light" pitchFamily="2" charset="-78"/>
                <a:cs typeface="Alexandria Light" pitchFamily="2" charset="-78"/>
              </a:rPr>
              <a:t>CPU</a:t>
            </a:r>
            <a:endParaRPr lang="ar-EG" sz="2800" dirty="0">
              <a:solidFill>
                <a:schemeClr val="bg1"/>
              </a:solidFill>
              <a:effectLst/>
              <a:latin typeface="Alexandria Light" pitchFamily="2" charset="-78"/>
              <a:cs typeface="Alexandria Light" pitchFamily="2" charset="-78"/>
            </a:endParaRPr>
          </a:p>
        </p:txBody>
      </p:sp>
      <p:sp>
        <p:nvSpPr>
          <p:cNvPr id="8" name="TextBox 7"/>
          <p:cNvSpPr txBox="1"/>
          <p:nvPr/>
        </p:nvSpPr>
        <p:spPr>
          <a:xfrm>
            <a:off x="104129" y="543490"/>
            <a:ext cx="1854995" cy="523220"/>
          </a:xfrm>
          <a:prstGeom prst="rect">
            <a:avLst/>
          </a:prstGeom>
          <a:noFill/>
        </p:spPr>
        <p:txBody>
          <a:bodyPr wrap="none" rtlCol="0">
            <a:spAutoFit/>
          </a:bodyPr>
          <a:lstStyle/>
          <a:p>
            <a:pPr algn="ctr"/>
            <a:r>
              <a:rPr lang="en-US" sz="2800" dirty="0">
                <a:solidFill>
                  <a:schemeClr val="bg1"/>
                </a:solidFill>
                <a:latin typeface="Alexandria Light" pitchFamily="2" charset="-78"/>
                <a:cs typeface="Alexandria Light" pitchFamily="2" charset="-78"/>
              </a:rPr>
              <a:t>Lecture </a:t>
            </a:r>
            <a:r>
              <a:rPr lang="ar-SA" sz="2800" dirty="0">
                <a:solidFill>
                  <a:schemeClr val="bg1"/>
                </a:solidFill>
                <a:latin typeface="Alexandria Light" pitchFamily="2" charset="-78"/>
                <a:cs typeface="Alexandria Light" pitchFamily="2" charset="-78"/>
              </a:rPr>
              <a:t>٧</a:t>
            </a:r>
          </a:p>
        </p:txBody>
      </p:sp>
      <p:pic>
        <p:nvPicPr>
          <p:cNvPr id="12" name="Picture 11">
            <a:extLst>
              <a:ext uri="{FF2B5EF4-FFF2-40B4-BE49-F238E27FC236}">
                <a16:creationId xmlns:a16="http://schemas.microsoft.com/office/drawing/2014/main" id="{1EEAB7D5-26A8-504F-9E7E-F3DF26D82CF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183694" y="1569083"/>
            <a:ext cx="7835900" cy="3898900"/>
          </a:xfrm>
          <a:prstGeom prst="rect">
            <a:avLst/>
          </a:prstGeom>
        </p:spPr>
      </p:pic>
      <p:pic>
        <p:nvPicPr>
          <p:cNvPr id="10" name="Picture 9">
            <a:extLst>
              <a:ext uri="{FF2B5EF4-FFF2-40B4-BE49-F238E27FC236}">
                <a16:creationId xmlns:a16="http://schemas.microsoft.com/office/drawing/2014/main" id="{FE8ED44C-7130-818D-D1E4-30DEF182F8A6}"/>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130614" y="5553582"/>
            <a:ext cx="2364774" cy="954667"/>
          </a:xfrm>
          <a:prstGeom prst="rect">
            <a:avLst/>
          </a:prstGeom>
        </p:spPr>
      </p:pic>
    </p:spTree>
    <p:extLst>
      <p:ext uri="{BB962C8B-B14F-4D97-AF65-F5344CB8AC3E}">
        <p14:creationId xmlns:p14="http://schemas.microsoft.com/office/powerpoint/2010/main" val="4321624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440788" y="5949244"/>
            <a:ext cx="9902229" cy="204838"/>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2788"/>
            <a:ext cx="9533101" cy="1610200"/>
          </a:xfrm>
          <a:prstGeom prst="rect">
            <a:avLst/>
          </a:prstGeom>
        </p:spPr>
      </p:pic>
      <p:sp>
        <p:nvSpPr>
          <p:cNvPr id="7" name="TextBox 6"/>
          <p:cNvSpPr txBox="1"/>
          <p:nvPr/>
        </p:nvSpPr>
        <p:spPr>
          <a:xfrm>
            <a:off x="3463217" y="543490"/>
            <a:ext cx="4589975" cy="523220"/>
          </a:xfrm>
          <a:prstGeom prst="rect">
            <a:avLst/>
          </a:prstGeom>
          <a:noFill/>
        </p:spPr>
        <p:txBody>
          <a:bodyPr wrap="square" rtlCol="0">
            <a:spAutoFit/>
          </a:bodyPr>
          <a:lstStyle/>
          <a:p>
            <a:pPr algn="r" rtl="1"/>
            <a:r>
              <a:rPr lang="ar-SA" sz="2800" dirty="0">
                <a:solidFill>
                  <a:schemeClr val="bg1"/>
                </a:solidFill>
                <a:latin typeface="Alexandria Light" pitchFamily="2" charset="-78"/>
                <a:cs typeface="Alexandria Light" pitchFamily="2" charset="-78"/>
              </a:rPr>
              <a:t>وحدة المعالجة المركزية </a:t>
            </a:r>
            <a:r>
              <a:rPr lang="en-US" sz="2800" dirty="0">
                <a:solidFill>
                  <a:schemeClr val="bg1"/>
                </a:solidFill>
                <a:latin typeface="Alexandria Light" pitchFamily="2" charset="-78"/>
                <a:cs typeface="Alexandria Light" pitchFamily="2" charset="-78"/>
              </a:rPr>
              <a:t>CPU</a:t>
            </a:r>
            <a:endParaRPr lang="ar-EG" sz="2800" dirty="0">
              <a:solidFill>
                <a:schemeClr val="bg1"/>
              </a:solidFill>
              <a:effectLst/>
              <a:latin typeface="Alexandria Light" pitchFamily="2" charset="-78"/>
              <a:cs typeface="Alexandria Light" pitchFamily="2" charset="-78"/>
            </a:endParaRPr>
          </a:p>
        </p:txBody>
      </p:sp>
      <p:sp>
        <p:nvSpPr>
          <p:cNvPr id="8" name="TextBox 7"/>
          <p:cNvSpPr txBox="1"/>
          <p:nvPr/>
        </p:nvSpPr>
        <p:spPr>
          <a:xfrm>
            <a:off x="104129" y="543490"/>
            <a:ext cx="1854995" cy="523220"/>
          </a:xfrm>
          <a:prstGeom prst="rect">
            <a:avLst/>
          </a:prstGeom>
          <a:noFill/>
        </p:spPr>
        <p:txBody>
          <a:bodyPr wrap="none" rtlCol="0">
            <a:spAutoFit/>
          </a:bodyPr>
          <a:lstStyle/>
          <a:p>
            <a:pPr algn="ctr"/>
            <a:r>
              <a:rPr lang="en-US" sz="2800" dirty="0">
                <a:solidFill>
                  <a:schemeClr val="bg1"/>
                </a:solidFill>
                <a:latin typeface="Alexandria Light" pitchFamily="2" charset="-78"/>
                <a:cs typeface="Alexandria Light" pitchFamily="2" charset="-78"/>
              </a:rPr>
              <a:t>Lecture </a:t>
            </a:r>
            <a:r>
              <a:rPr lang="ar-SA" sz="2800" dirty="0">
                <a:solidFill>
                  <a:schemeClr val="bg1"/>
                </a:solidFill>
                <a:latin typeface="Alexandria Light" pitchFamily="2" charset="-78"/>
                <a:cs typeface="Alexandria Light" pitchFamily="2" charset="-78"/>
              </a:rPr>
              <a:t>٧</a:t>
            </a:r>
          </a:p>
        </p:txBody>
      </p:sp>
      <p:sp>
        <p:nvSpPr>
          <p:cNvPr id="9" name="TextBox 8"/>
          <p:cNvSpPr txBox="1"/>
          <p:nvPr/>
        </p:nvSpPr>
        <p:spPr>
          <a:xfrm>
            <a:off x="4634871" y="2617550"/>
            <a:ext cx="7201199" cy="1446550"/>
          </a:xfrm>
          <a:prstGeom prst="rect">
            <a:avLst/>
          </a:prstGeom>
          <a:noFill/>
        </p:spPr>
        <p:txBody>
          <a:bodyPr wrap="square" rtlCol="0">
            <a:spAutoFit/>
          </a:bodyPr>
          <a:lstStyle/>
          <a:p>
            <a:pPr algn="just" rtl="1"/>
            <a:r>
              <a:rPr lang="ar-SA" sz="2200" dirty="0">
                <a:latin typeface="Alexandria Medium" pitchFamily="2" charset="-78"/>
                <a:cs typeface="Alexandria Medium" pitchFamily="2" charset="-78"/>
              </a:rPr>
              <a:t>وحدة التحكم: </a:t>
            </a:r>
            <a:r>
              <a:rPr lang="ar-EG" sz="2200" dirty="0">
                <a:effectLst/>
                <a:latin typeface="Alexandria Light" pitchFamily="2" charset="-78"/>
                <a:cs typeface="Alexandria Light" pitchFamily="2" charset="-78"/>
              </a:rPr>
              <a:t>هي الوحدة التي تتحكم بمسيرة البيانات داخل المعالج</a:t>
            </a:r>
            <a:r>
              <a:rPr lang="en-US" sz="2200" dirty="0">
                <a:effectLst/>
                <a:latin typeface="Alexandria Light" pitchFamily="2" charset="-78"/>
                <a:cs typeface="Alexandria Light" pitchFamily="2" charset="-78"/>
              </a:rPr>
              <a:t> </a:t>
            </a:r>
            <a:r>
              <a:rPr lang="ar-EG" sz="2200" dirty="0">
                <a:effectLst/>
                <a:latin typeface="Alexandria Light" pitchFamily="2" charset="-78"/>
                <a:cs typeface="Alexandria Light" pitchFamily="2" charset="-78"/>
              </a:rPr>
              <a:t>وتنسق بين مختلف أجزاء المعالج للقيام بالعمل المطلوب وتتولى</a:t>
            </a:r>
            <a:r>
              <a:rPr lang="en-US" sz="2200" dirty="0">
                <a:effectLst/>
                <a:latin typeface="Alexandria Light" pitchFamily="2" charset="-78"/>
                <a:cs typeface="Alexandria Light" pitchFamily="2" charset="-78"/>
              </a:rPr>
              <a:t> </a:t>
            </a:r>
            <a:r>
              <a:rPr lang="ar-EG" sz="2200" dirty="0">
                <a:effectLst/>
                <a:latin typeface="Alexandria Light" pitchFamily="2" charset="-78"/>
                <a:cs typeface="Alexandria Light" pitchFamily="2" charset="-78"/>
              </a:rPr>
              <a:t>مسؤولية التأكد من عدم وجود أخطاء في</a:t>
            </a:r>
            <a:r>
              <a:rPr lang="en-US" sz="2200" dirty="0">
                <a:effectLst/>
                <a:latin typeface="Alexandria Light" pitchFamily="2" charset="-78"/>
                <a:cs typeface="Alexandria Light" pitchFamily="2" charset="-78"/>
              </a:rPr>
              <a:t> </a:t>
            </a:r>
            <a:r>
              <a:rPr lang="ar-EG" sz="2200" dirty="0">
                <a:effectLst/>
                <a:latin typeface="Alexandria Light" pitchFamily="2" charset="-78"/>
                <a:cs typeface="Alexandria Light" pitchFamily="2" charset="-78"/>
              </a:rPr>
              <a:t>التنسيق، لذا فيه العقل المدبر للمعالج.</a:t>
            </a:r>
          </a:p>
        </p:txBody>
      </p:sp>
      <p:pic>
        <p:nvPicPr>
          <p:cNvPr id="10" name="Picture 9">
            <a:extLst>
              <a:ext uri="{FF2B5EF4-FFF2-40B4-BE49-F238E27FC236}">
                <a16:creationId xmlns:a16="http://schemas.microsoft.com/office/drawing/2014/main" id="{34958990-17A2-3043-A6D1-51FFC1FB4569}"/>
              </a:ext>
            </a:extLst>
          </p:cNvPr>
          <p:cNvPicPr>
            <a:picLocks noChangeAspect="1"/>
          </p:cNvPicPr>
          <p:nvPr/>
        </p:nvPicPr>
        <p:blipFill>
          <a:blip r:embed="rId5"/>
          <a:stretch>
            <a:fillRect/>
          </a:stretch>
        </p:blipFill>
        <p:spPr>
          <a:xfrm>
            <a:off x="483309" y="2143384"/>
            <a:ext cx="3914958" cy="2936218"/>
          </a:xfrm>
          <a:prstGeom prst="rect">
            <a:avLst/>
          </a:prstGeom>
        </p:spPr>
      </p:pic>
      <p:pic>
        <p:nvPicPr>
          <p:cNvPr id="12" name="Picture 11">
            <a:extLst>
              <a:ext uri="{FF2B5EF4-FFF2-40B4-BE49-F238E27FC236}">
                <a16:creationId xmlns:a16="http://schemas.microsoft.com/office/drawing/2014/main" id="{7B9550F6-7CA7-6E2D-AA85-5340AA7CFF4A}"/>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130614" y="5553582"/>
            <a:ext cx="2364774" cy="954667"/>
          </a:xfrm>
          <a:prstGeom prst="rect">
            <a:avLst/>
          </a:prstGeom>
        </p:spPr>
      </p:pic>
    </p:spTree>
    <p:extLst>
      <p:ext uri="{BB962C8B-B14F-4D97-AF65-F5344CB8AC3E}">
        <p14:creationId xmlns:p14="http://schemas.microsoft.com/office/powerpoint/2010/main" val="42052438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440788" y="5949244"/>
            <a:ext cx="9902229" cy="204838"/>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2788"/>
            <a:ext cx="9533101" cy="1610200"/>
          </a:xfrm>
          <a:prstGeom prst="rect">
            <a:avLst/>
          </a:prstGeom>
        </p:spPr>
      </p:pic>
      <p:sp>
        <p:nvSpPr>
          <p:cNvPr id="7" name="TextBox 6"/>
          <p:cNvSpPr txBox="1"/>
          <p:nvPr/>
        </p:nvSpPr>
        <p:spPr>
          <a:xfrm>
            <a:off x="3444431" y="560138"/>
            <a:ext cx="4605255" cy="523220"/>
          </a:xfrm>
          <a:prstGeom prst="rect">
            <a:avLst/>
          </a:prstGeom>
          <a:noFill/>
        </p:spPr>
        <p:txBody>
          <a:bodyPr wrap="square" rtlCol="0">
            <a:spAutoFit/>
          </a:bodyPr>
          <a:lstStyle/>
          <a:p>
            <a:pPr algn="r" rtl="1"/>
            <a:r>
              <a:rPr lang="ar-SA" sz="2800" dirty="0">
                <a:solidFill>
                  <a:schemeClr val="bg1"/>
                </a:solidFill>
                <a:latin typeface="Alexandria Light" pitchFamily="2" charset="-78"/>
                <a:cs typeface="Alexandria Light" pitchFamily="2" charset="-78"/>
              </a:rPr>
              <a:t>وحدة المعالجة المركزية </a:t>
            </a:r>
            <a:r>
              <a:rPr lang="en-US" sz="2800" dirty="0">
                <a:solidFill>
                  <a:schemeClr val="bg1"/>
                </a:solidFill>
                <a:latin typeface="Alexandria Light" pitchFamily="2" charset="-78"/>
                <a:cs typeface="Alexandria Light" pitchFamily="2" charset="-78"/>
              </a:rPr>
              <a:t>CPU</a:t>
            </a:r>
            <a:endParaRPr lang="ar-EG" sz="2800" dirty="0">
              <a:solidFill>
                <a:schemeClr val="bg1"/>
              </a:solidFill>
              <a:effectLst/>
              <a:latin typeface="Alexandria Light" pitchFamily="2" charset="-78"/>
              <a:cs typeface="Alexandria Light" pitchFamily="2" charset="-78"/>
            </a:endParaRPr>
          </a:p>
        </p:txBody>
      </p:sp>
      <p:sp>
        <p:nvSpPr>
          <p:cNvPr id="8" name="TextBox 7"/>
          <p:cNvSpPr txBox="1"/>
          <p:nvPr/>
        </p:nvSpPr>
        <p:spPr>
          <a:xfrm>
            <a:off x="104129" y="543490"/>
            <a:ext cx="1854995" cy="523220"/>
          </a:xfrm>
          <a:prstGeom prst="rect">
            <a:avLst/>
          </a:prstGeom>
          <a:noFill/>
        </p:spPr>
        <p:txBody>
          <a:bodyPr wrap="none" rtlCol="0">
            <a:spAutoFit/>
          </a:bodyPr>
          <a:lstStyle/>
          <a:p>
            <a:pPr algn="ctr"/>
            <a:r>
              <a:rPr lang="en-US" sz="2800" dirty="0">
                <a:solidFill>
                  <a:schemeClr val="bg1"/>
                </a:solidFill>
                <a:latin typeface="Alexandria Light" pitchFamily="2" charset="-78"/>
                <a:cs typeface="Alexandria Light" pitchFamily="2" charset="-78"/>
              </a:rPr>
              <a:t>Lecture </a:t>
            </a:r>
            <a:r>
              <a:rPr lang="ar-SA" sz="2800" dirty="0">
                <a:solidFill>
                  <a:schemeClr val="bg1"/>
                </a:solidFill>
                <a:latin typeface="Alexandria Light" pitchFamily="2" charset="-78"/>
                <a:cs typeface="Alexandria Light" pitchFamily="2" charset="-78"/>
              </a:rPr>
              <a:t>٧</a:t>
            </a:r>
          </a:p>
        </p:txBody>
      </p:sp>
      <p:sp>
        <p:nvSpPr>
          <p:cNvPr id="9" name="TextBox 8"/>
          <p:cNvSpPr txBox="1"/>
          <p:nvPr/>
        </p:nvSpPr>
        <p:spPr>
          <a:xfrm>
            <a:off x="509667" y="1281189"/>
            <a:ext cx="11171314" cy="4662110"/>
          </a:xfrm>
          <a:prstGeom prst="rect">
            <a:avLst/>
          </a:prstGeom>
          <a:noFill/>
        </p:spPr>
        <p:txBody>
          <a:bodyPr wrap="square" rtlCol="0">
            <a:spAutoFit/>
          </a:bodyPr>
          <a:lstStyle/>
          <a:p>
            <a:pPr algn="just" rtl="1">
              <a:lnSpc>
                <a:spcPct val="150000"/>
              </a:lnSpc>
            </a:pPr>
            <a:r>
              <a:rPr lang="ar-EG" sz="2000" dirty="0">
                <a:effectLst/>
                <a:latin typeface="Alexandria Medium" pitchFamily="2" charset="-78"/>
                <a:cs typeface="Alexandria Medium" pitchFamily="2" charset="-78"/>
              </a:rPr>
              <a:t>وحدة الحساب والمنطق :</a:t>
            </a:r>
          </a:p>
          <a:p>
            <a:pPr algn="just" rtl="1">
              <a:lnSpc>
                <a:spcPct val="150000"/>
              </a:lnSpc>
            </a:pPr>
            <a:r>
              <a:rPr lang="ar-EG" dirty="0">
                <a:effectLst/>
                <a:latin typeface="Alexandria Light" pitchFamily="2" charset="-78"/>
                <a:cs typeface="Alexandria Light" pitchFamily="2" charset="-78"/>
              </a:rPr>
              <a:t>وهي الوحدة التي تقوم بالعمليات المنطقية والرياظية وتتألف من ثلاث وحدات هي:</a:t>
            </a:r>
          </a:p>
          <a:p>
            <a:pPr algn="just" rtl="1">
              <a:lnSpc>
                <a:spcPct val="150000"/>
              </a:lnSpc>
            </a:pPr>
            <a:r>
              <a:rPr lang="ar-EG" dirty="0">
                <a:effectLst/>
                <a:latin typeface="Alexandria Light" pitchFamily="2" charset="-78"/>
                <a:cs typeface="Alexandria Light" pitchFamily="2" charset="-78"/>
              </a:rPr>
              <a:t>- وحدة الفاصلة العشرية: إنه من الصعوبة على المعالج أن يقوم بحساب أعداد الفاصلة العشرية، وهي الأعداد التي بها فاصلة عشرية ومن أمثلتها 2.336 و 2.5565 و 8856.36532 و 0.220003 لأنه في هذه الحالة سوف يستهلك الكثير من قوة المعالجة في حساب عملية واحدة لذا تقوم هذه الوحدة بهذا العمل.</a:t>
            </a:r>
          </a:p>
          <a:p>
            <a:pPr algn="just" rtl="1">
              <a:lnSpc>
                <a:spcPct val="150000"/>
              </a:lnSpc>
            </a:pPr>
            <a:r>
              <a:rPr lang="ar-EG" dirty="0">
                <a:effectLst/>
                <a:latin typeface="Alexandria Light" pitchFamily="2" charset="-78"/>
                <a:cs typeface="Alexandria Light" pitchFamily="2" charset="-78"/>
              </a:rPr>
              <a:t>- وحدة الأعداد الصحيحة: تختص هذه الوحدة بالقيام بحسابات الأعداد الصحيحة ، وتستعمل الأرقام الصحيحة في التطبيقات الثنائية الأبعاد كوورد وإكسل وبرامج الرسم الثنائية الأبعاد كما تستعمل في معالجة النصوص.</a:t>
            </a:r>
          </a:p>
          <a:p>
            <a:pPr algn="just" rtl="1">
              <a:lnSpc>
                <a:spcPct val="150000"/>
              </a:lnSpc>
            </a:pPr>
            <a:r>
              <a:rPr lang="ar-EG" dirty="0">
                <a:effectLst/>
                <a:latin typeface="Alexandria Light" pitchFamily="2" charset="-78"/>
                <a:cs typeface="Alexandria Light" pitchFamily="2" charset="-78"/>
              </a:rPr>
              <a:t>- </a:t>
            </a:r>
            <a:r>
              <a:rPr lang="ar-EG" dirty="0">
                <a:effectLst/>
                <a:latin typeface="Alexandria Medium" pitchFamily="2" charset="-78"/>
                <a:cs typeface="Alexandria Medium" pitchFamily="2" charset="-78"/>
              </a:rPr>
              <a:t>المسجلات</a:t>
            </a:r>
            <a:r>
              <a:rPr lang="ar-EG" dirty="0">
                <a:effectLst/>
                <a:latin typeface="Alexandria Light" pitchFamily="2" charset="-78"/>
                <a:cs typeface="Alexandria Light" pitchFamily="2" charset="-78"/>
              </a:rPr>
              <a:t>: هي عبارة عن نوع من الذاكرة السريعة جداً جداً بالمناسبة هي أسرع أنواع الذاكرات في الحاسب الشخصي تستعمل لكي يخزن فيها المعالج الأرقام التي يريد أن يجري عليها حساباته ، فالمعالج لا يمكنه عمل أي عملية حسابية إلا بعد أن يجلب الأرقام المراد إجراء العمليات عليها إلى المسجلات وحدة الحساب والمنطق المذكورة سابقا توجد المسجلات فيزيائيا داخل وحدة الحساب والمنطق المذكورة سابقاً.</a:t>
            </a:r>
          </a:p>
        </p:txBody>
      </p:sp>
      <p:pic>
        <p:nvPicPr>
          <p:cNvPr id="11" name="Picture 10">
            <a:extLst>
              <a:ext uri="{FF2B5EF4-FFF2-40B4-BE49-F238E27FC236}">
                <a16:creationId xmlns:a16="http://schemas.microsoft.com/office/drawing/2014/main" id="{6E553906-5D7B-C2C4-5291-102756CA4B13}"/>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130614" y="5553582"/>
            <a:ext cx="2364774" cy="954667"/>
          </a:xfrm>
          <a:prstGeom prst="rect">
            <a:avLst/>
          </a:prstGeom>
        </p:spPr>
      </p:pic>
    </p:spTree>
    <p:extLst>
      <p:ext uri="{BB962C8B-B14F-4D97-AF65-F5344CB8AC3E}">
        <p14:creationId xmlns:p14="http://schemas.microsoft.com/office/powerpoint/2010/main" val="22316981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FB9C15DA-0F0C-0D47-8E63-AA0C4CB764C5}"/>
              </a:ext>
            </a:extLst>
          </p:cNvPr>
          <p:cNvPicPr>
            <a:picLocks noChangeAspect="1"/>
          </p:cNvPicPr>
          <p:nvPr/>
        </p:nvPicPr>
        <p:blipFill>
          <a:blip r:embed="rId2"/>
          <a:stretch>
            <a:fillRect/>
          </a:stretch>
        </p:blipFill>
        <p:spPr>
          <a:xfrm rot="16200000">
            <a:off x="-197019" y="2576587"/>
            <a:ext cx="2540000" cy="2019300"/>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44604"/>
            <a:ext cx="9533101" cy="1610200"/>
          </a:xfrm>
          <a:prstGeom prst="rect">
            <a:avLst/>
          </a:prstGeom>
        </p:spPr>
      </p:pic>
      <p:sp>
        <p:nvSpPr>
          <p:cNvPr id="7" name="TextBox 6"/>
          <p:cNvSpPr txBox="1"/>
          <p:nvPr/>
        </p:nvSpPr>
        <p:spPr>
          <a:xfrm>
            <a:off x="4176233" y="546814"/>
            <a:ext cx="3215669" cy="523220"/>
          </a:xfrm>
          <a:prstGeom prst="rect">
            <a:avLst/>
          </a:prstGeom>
          <a:noFill/>
        </p:spPr>
        <p:txBody>
          <a:bodyPr wrap="square" rtlCol="0">
            <a:spAutoFit/>
          </a:bodyPr>
          <a:lstStyle/>
          <a:p>
            <a:pPr algn="r" rtl="1"/>
            <a:r>
              <a:rPr lang="ar-SA" sz="2800" dirty="0">
                <a:solidFill>
                  <a:schemeClr val="bg1"/>
                </a:solidFill>
                <a:effectLst/>
                <a:latin typeface="Alexandria Light" pitchFamily="2" charset="-78"/>
                <a:cs typeface="Alexandria Light" pitchFamily="2" charset="-78"/>
              </a:rPr>
              <a:t>ال</a:t>
            </a:r>
            <a:r>
              <a:rPr lang="ar-SA" sz="2800" dirty="0">
                <a:solidFill>
                  <a:schemeClr val="bg1"/>
                </a:solidFill>
                <a:latin typeface="Alexandria Light" pitchFamily="2" charset="-78"/>
                <a:cs typeface="Alexandria Light" pitchFamily="2" charset="-78"/>
              </a:rPr>
              <a:t>ذاكرة </a:t>
            </a:r>
            <a:r>
              <a:rPr lang="en-US" sz="2800" dirty="0">
                <a:solidFill>
                  <a:schemeClr val="bg1"/>
                </a:solidFill>
                <a:latin typeface="Alexandria Light" pitchFamily="2" charset="-78"/>
                <a:cs typeface="Alexandria Light" pitchFamily="2" charset="-78"/>
              </a:rPr>
              <a:t>Memory</a:t>
            </a:r>
            <a:endParaRPr lang="ar-EG" sz="2800" dirty="0">
              <a:solidFill>
                <a:schemeClr val="bg1"/>
              </a:solidFill>
              <a:effectLst/>
              <a:latin typeface="Alexandria Light" pitchFamily="2" charset="-78"/>
              <a:cs typeface="Alexandria Light" pitchFamily="2" charset="-78"/>
            </a:endParaRPr>
          </a:p>
        </p:txBody>
      </p:sp>
      <p:sp>
        <p:nvSpPr>
          <p:cNvPr id="8" name="TextBox 7"/>
          <p:cNvSpPr txBox="1"/>
          <p:nvPr/>
        </p:nvSpPr>
        <p:spPr>
          <a:xfrm>
            <a:off x="104129" y="543490"/>
            <a:ext cx="1854995" cy="523220"/>
          </a:xfrm>
          <a:prstGeom prst="rect">
            <a:avLst/>
          </a:prstGeom>
          <a:noFill/>
        </p:spPr>
        <p:txBody>
          <a:bodyPr wrap="none" rtlCol="0">
            <a:spAutoFit/>
          </a:bodyPr>
          <a:lstStyle/>
          <a:p>
            <a:pPr algn="ctr"/>
            <a:r>
              <a:rPr lang="en-US" sz="2800" dirty="0">
                <a:solidFill>
                  <a:schemeClr val="bg1"/>
                </a:solidFill>
                <a:latin typeface="Alexandria Light" pitchFamily="2" charset="-78"/>
                <a:cs typeface="Alexandria Light" pitchFamily="2" charset="-78"/>
              </a:rPr>
              <a:t>Lecture </a:t>
            </a:r>
            <a:r>
              <a:rPr lang="ar-SA" sz="2800" dirty="0">
                <a:solidFill>
                  <a:schemeClr val="bg1"/>
                </a:solidFill>
                <a:latin typeface="Alexandria Light" pitchFamily="2" charset="-78"/>
                <a:cs typeface="Alexandria Light" pitchFamily="2" charset="-78"/>
              </a:rPr>
              <a:t>٧</a:t>
            </a:r>
          </a:p>
        </p:txBody>
      </p:sp>
      <p:sp>
        <p:nvSpPr>
          <p:cNvPr id="9" name="TextBox 8"/>
          <p:cNvSpPr txBox="1"/>
          <p:nvPr/>
        </p:nvSpPr>
        <p:spPr>
          <a:xfrm>
            <a:off x="2082631" y="1536908"/>
            <a:ext cx="9908209" cy="4092723"/>
          </a:xfrm>
          <a:prstGeom prst="rect">
            <a:avLst/>
          </a:prstGeom>
          <a:noFill/>
        </p:spPr>
        <p:txBody>
          <a:bodyPr wrap="square" rtlCol="0">
            <a:spAutoFit/>
          </a:bodyPr>
          <a:lstStyle/>
          <a:p>
            <a:pPr algn="just" rtl="1"/>
            <a:r>
              <a:rPr lang="en-US" sz="2000" dirty="0">
                <a:effectLst/>
                <a:latin typeface="Alexandria Medium" pitchFamily="2" charset="-78"/>
                <a:cs typeface="Alexandria Medium" pitchFamily="2" charset="-78"/>
              </a:rPr>
              <a:t> Random Access Memory (RAM) </a:t>
            </a:r>
            <a:r>
              <a:rPr lang="ar-EG" sz="2000" dirty="0">
                <a:effectLst/>
                <a:latin typeface="Alexandria Medium" pitchFamily="2" charset="-78"/>
                <a:cs typeface="Alexandria Medium" pitchFamily="2" charset="-78"/>
              </a:rPr>
              <a:t>ذاكرة</a:t>
            </a:r>
            <a:r>
              <a:rPr lang="en-US" sz="2000" dirty="0">
                <a:effectLst/>
                <a:latin typeface="Alexandria Medium" pitchFamily="2" charset="-78"/>
                <a:cs typeface="Alexandria Medium" pitchFamily="2" charset="-78"/>
              </a:rPr>
              <a:t> </a:t>
            </a:r>
            <a:r>
              <a:rPr lang="ar-EG" sz="2000" dirty="0">
                <a:effectLst/>
                <a:latin typeface="Alexandria Medium" pitchFamily="2" charset="-78"/>
                <a:cs typeface="Alexandria Medium" pitchFamily="2" charset="-78"/>
              </a:rPr>
              <a:t>الوصول</a:t>
            </a:r>
            <a:r>
              <a:rPr lang="en-US" sz="2000" dirty="0">
                <a:effectLst/>
                <a:latin typeface="Alexandria Medium" pitchFamily="2" charset="-78"/>
                <a:cs typeface="Alexandria Medium" pitchFamily="2" charset="-78"/>
              </a:rPr>
              <a:t> </a:t>
            </a:r>
            <a:r>
              <a:rPr lang="ar-EG" sz="2000" dirty="0">
                <a:effectLst/>
                <a:latin typeface="Alexandria Medium" pitchFamily="2" charset="-78"/>
                <a:cs typeface="Alexandria Medium" pitchFamily="2" charset="-78"/>
              </a:rPr>
              <a:t>العشوائي</a:t>
            </a:r>
          </a:p>
          <a:p>
            <a:pPr algn="just" rtl="1">
              <a:lnSpc>
                <a:spcPct val="150000"/>
              </a:lnSpc>
            </a:pPr>
            <a:r>
              <a:rPr lang="ar-EG" dirty="0">
                <a:effectLst/>
                <a:latin typeface="Alexandria Light" pitchFamily="2" charset="-78"/>
                <a:cs typeface="Alexandria Light" pitchFamily="2" charset="-78"/>
              </a:rPr>
              <a:t>وهذا نوع من الذاكرة مؤقت يستعمل في الحواسيب، إذ أن المعلومات تٌفقد</a:t>
            </a:r>
            <a:r>
              <a:rPr lang="en-US" dirty="0">
                <a:effectLst/>
                <a:latin typeface="Alexandria Light" pitchFamily="2" charset="-78"/>
                <a:cs typeface="Alexandria Light" pitchFamily="2" charset="-78"/>
              </a:rPr>
              <a:t> </a:t>
            </a:r>
            <a:r>
              <a:rPr lang="ar-EG" dirty="0">
                <a:effectLst/>
                <a:latin typeface="Alexandria Light" pitchFamily="2" charset="-78"/>
                <a:cs typeface="Alexandria Light" pitchFamily="2" charset="-78"/>
              </a:rPr>
              <a:t>منها بمجرد انقطاع التيار عنها، فإذا أعيد مثلاً تشغيل الحاسوب مرة اخرى</a:t>
            </a:r>
            <a:r>
              <a:rPr lang="en-US" dirty="0">
                <a:effectLst/>
                <a:latin typeface="Alexandria Light" pitchFamily="2" charset="-78"/>
                <a:cs typeface="Alexandria Light" pitchFamily="2" charset="-78"/>
              </a:rPr>
              <a:t> </a:t>
            </a:r>
            <a:r>
              <a:rPr lang="ar-EG" dirty="0">
                <a:effectLst/>
                <a:latin typeface="Alexandria Light" pitchFamily="2" charset="-78"/>
                <a:cs typeface="Alexandria Light" pitchFamily="2" charset="-78"/>
              </a:rPr>
              <a:t>نرى فقدان المعلومات. يعتبر هذا النوع من الذاكرات مهم في تعيين أداء</a:t>
            </a:r>
            <a:r>
              <a:rPr lang="en-US" dirty="0">
                <a:effectLst/>
                <a:latin typeface="Alexandria Light" pitchFamily="2" charset="-78"/>
                <a:cs typeface="Alexandria Light" pitchFamily="2" charset="-78"/>
              </a:rPr>
              <a:t> </a:t>
            </a:r>
            <a:r>
              <a:rPr lang="ar-EG" dirty="0">
                <a:effectLst/>
                <a:latin typeface="Alexandria Light" pitchFamily="2" charset="-78"/>
                <a:cs typeface="Alexandria Light" pitchFamily="2" charset="-78"/>
              </a:rPr>
              <a:t>البرامج، فهو يعين كم من المساحة تستطيع البرامج استغلالها للتشغيل، لذلك</a:t>
            </a:r>
            <a:r>
              <a:rPr lang="en-US" dirty="0">
                <a:effectLst/>
                <a:latin typeface="Alexandria Light" pitchFamily="2" charset="-78"/>
                <a:cs typeface="Alexandria Light" pitchFamily="2" charset="-78"/>
              </a:rPr>
              <a:t> </a:t>
            </a:r>
            <a:r>
              <a:rPr lang="ar-EG" dirty="0">
                <a:effectLst/>
                <a:latin typeface="Alexandria Light" pitchFamily="2" charset="-78"/>
                <a:cs typeface="Alexandria Light" pitchFamily="2" charset="-78"/>
              </a:rPr>
              <a:t>يحرص المحترفون خصوصا من يتركز عملهم على برامج معقدة</a:t>
            </a:r>
            <a:r>
              <a:rPr lang="en-US" dirty="0">
                <a:effectLst/>
                <a:latin typeface="Alexandria Light" pitchFamily="2" charset="-78"/>
                <a:cs typeface="Alexandria Light" pitchFamily="2" charset="-78"/>
              </a:rPr>
              <a:t> </a:t>
            </a:r>
            <a:r>
              <a:rPr lang="ar-EG" dirty="0">
                <a:effectLst/>
                <a:latin typeface="Alexandria Light" pitchFamily="2" charset="-78"/>
                <a:cs typeface="Alexandria Light" pitchFamily="2" charset="-78"/>
              </a:rPr>
              <a:t>كالتصميم باستخدام برامج متقدمة مثل الفوتوشوب وثري دي ماكس</a:t>
            </a:r>
            <a:r>
              <a:rPr lang="en-US" dirty="0">
                <a:effectLst/>
                <a:latin typeface="Alexandria Light" pitchFamily="2" charset="-78"/>
                <a:cs typeface="Alexandria Light" pitchFamily="2" charset="-78"/>
              </a:rPr>
              <a:t> </a:t>
            </a:r>
            <a:r>
              <a:rPr lang="ar-EG" dirty="0">
                <a:effectLst/>
                <a:latin typeface="Alexandria Light" pitchFamily="2" charset="-78"/>
                <a:cs typeface="Alexandria Light" pitchFamily="2" charset="-78"/>
              </a:rPr>
              <a:t>وغيرها على توفير أفضل الأنواع منها، سميت بهذا الاسم لأن المستخدم</a:t>
            </a:r>
            <a:r>
              <a:rPr lang="en-US" dirty="0">
                <a:effectLst/>
                <a:latin typeface="Alexandria Light" pitchFamily="2" charset="-78"/>
                <a:cs typeface="Alexandria Light" pitchFamily="2" charset="-78"/>
              </a:rPr>
              <a:t> </a:t>
            </a:r>
            <a:r>
              <a:rPr lang="ar-EG" dirty="0">
                <a:effectLst/>
                <a:latin typeface="Alexandria Light" pitchFamily="2" charset="-78"/>
                <a:cs typeface="Alexandria Light" pitchFamily="2" charset="-78"/>
              </a:rPr>
              <a:t>يستطيع الوصول إلى أي خلية يريدها بشكل مباشر</a:t>
            </a:r>
            <a:r>
              <a:rPr lang="en-US" dirty="0">
                <a:effectLst/>
                <a:latin typeface="Alexandria Light" pitchFamily="2" charset="-78"/>
                <a:cs typeface="Alexandria Light" pitchFamily="2" charset="-78"/>
              </a:rPr>
              <a:t> </a:t>
            </a:r>
            <a:r>
              <a:rPr lang="ar-EG" dirty="0">
                <a:effectLst/>
                <a:latin typeface="Alexandria Light" pitchFamily="2" charset="-78"/>
                <a:cs typeface="Alexandria Light" pitchFamily="2" charset="-78"/>
              </a:rPr>
              <a:t>أي دون المرور على</a:t>
            </a:r>
            <a:r>
              <a:rPr lang="en-US" dirty="0">
                <a:effectLst/>
                <a:latin typeface="Alexandria Light" pitchFamily="2" charset="-78"/>
                <a:cs typeface="Alexandria Light" pitchFamily="2" charset="-78"/>
              </a:rPr>
              <a:t> </a:t>
            </a:r>
            <a:r>
              <a:rPr lang="ar-EG" dirty="0">
                <a:effectLst/>
                <a:latin typeface="Alexandria Light" pitchFamily="2" charset="-78"/>
                <a:cs typeface="Alexandria Light" pitchFamily="2" charset="-78"/>
              </a:rPr>
              <a:t>الخلايا الأخرى</a:t>
            </a:r>
            <a:r>
              <a:rPr lang="en-US" dirty="0">
                <a:latin typeface="Alexandria Light" pitchFamily="2" charset="-78"/>
                <a:cs typeface="Alexandria Light" pitchFamily="2" charset="-78"/>
              </a:rPr>
              <a:t>.</a:t>
            </a:r>
          </a:p>
          <a:p>
            <a:pPr algn="just" rtl="1">
              <a:lnSpc>
                <a:spcPct val="150000"/>
              </a:lnSpc>
            </a:pPr>
            <a:r>
              <a:rPr lang="ar-EG" dirty="0">
                <a:effectLst/>
                <a:latin typeface="Alexandria Light" pitchFamily="2" charset="-78"/>
                <a:cs typeface="Alexandria Light" pitchFamily="2" charset="-78"/>
              </a:rPr>
              <a:t>لها العديد من الانواع والاحجام فقد يصل حجمها الى 16 جيجابايت</a:t>
            </a:r>
            <a:r>
              <a:rPr lang="en-US" dirty="0">
                <a:latin typeface="Alexandria Light" pitchFamily="2" charset="-78"/>
                <a:cs typeface="Alexandria Light" pitchFamily="2" charset="-78"/>
              </a:rPr>
              <a:t> </a:t>
            </a:r>
            <a:r>
              <a:rPr lang="ar-EG" dirty="0">
                <a:effectLst/>
                <a:latin typeface="Alexandria Light" pitchFamily="2" charset="-78"/>
                <a:cs typeface="Alexandria Light" pitchFamily="2" charset="-78"/>
              </a:rPr>
              <a:t>ومن انواعها :</a:t>
            </a:r>
          </a:p>
          <a:p>
            <a:pPr algn="just" rtl="1">
              <a:lnSpc>
                <a:spcPct val="150000"/>
              </a:lnSpc>
            </a:pPr>
            <a:r>
              <a:rPr lang="en-US" dirty="0">
                <a:effectLst/>
                <a:latin typeface="Alexandria Light" pitchFamily="2" charset="-78"/>
                <a:cs typeface="Alexandria Light" pitchFamily="2" charset="-78"/>
              </a:rPr>
              <a:t> DDR1,DDR2,DDR3</a:t>
            </a:r>
            <a:r>
              <a:rPr lang="ar-EG" dirty="0">
                <a:effectLst/>
                <a:latin typeface="Alexandria Light" pitchFamily="2" charset="-78"/>
                <a:cs typeface="Alexandria Light" pitchFamily="2" charset="-78"/>
              </a:rPr>
              <a:t>يختلف ترددها بحيث يعتبر كلما زاد التردد كلما زاد سرعة الخزن والاستجابة لاوامر وحدة المعالجة المركزية</a:t>
            </a:r>
            <a:r>
              <a:rPr lang="en-US" dirty="0">
                <a:effectLst/>
                <a:latin typeface="Alexandria Light" pitchFamily="2" charset="-78"/>
                <a:cs typeface="Alexandria Light" pitchFamily="2" charset="-78"/>
              </a:rPr>
              <a:t>.</a:t>
            </a:r>
            <a:endParaRPr lang="ar-EG" dirty="0">
              <a:effectLst/>
              <a:latin typeface="Alexandria Light" pitchFamily="2" charset="-78"/>
              <a:cs typeface="Alexandria Light" pitchFamily="2" charset="-78"/>
            </a:endParaRPr>
          </a:p>
        </p:txBody>
      </p:sp>
      <p:pic>
        <p:nvPicPr>
          <p:cNvPr id="12" name="Picture 11">
            <a:extLst>
              <a:ext uri="{FF2B5EF4-FFF2-40B4-BE49-F238E27FC236}">
                <a16:creationId xmlns:a16="http://schemas.microsoft.com/office/drawing/2014/main" id="{35CB7EE1-182C-09F3-A5D2-972BB3461223}"/>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130614" y="5553582"/>
            <a:ext cx="2364774" cy="954667"/>
          </a:xfrm>
          <a:prstGeom prst="rect">
            <a:avLst/>
          </a:prstGeom>
        </p:spPr>
      </p:pic>
    </p:spTree>
    <p:extLst>
      <p:ext uri="{BB962C8B-B14F-4D97-AF65-F5344CB8AC3E}">
        <p14:creationId xmlns:p14="http://schemas.microsoft.com/office/powerpoint/2010/main" val="18295049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440788" y="5949244"/>
            <a:ext cx="9902229" cy="204838"/>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2788"/>
            <a:ext cx="9533101" cy="1610200"/>
          </a:xfrm>
          <a:prstGeom prst="rect">
            <a:avLst/>
          </a:prstGeom>
        </p:spPr>
      </p:pic>
      <p:sp>
        <p:nvSpPr>
          <p:cNvPr id="7" name="TextBox 6"/>
          <p:cNvSpPr txBox="1"/>
          <p:nvPr/>
        </p:nvSpPr>
        <p:spPr>
          <a:xfrm>
            <a:off x="4272197" y="602931"/>
            <a:ext cx="2854613" cy="523220"/>
          </a:xfrm>
          <a:prstGeom prst="rect">
            <a:avLst/>
          </a:prstGeom>
          <a:noFill/>
        </p:spPr>
        <p:txBody>
          <a:bodyPr wrap="square" rtlCol="0">
            <a:spAutoFit/>
          </a:bodyPr>
          <a:lstStyle/>
          <a:p>
            <a:pPr algn="r" rtl="1"/>
            <a:r>
              <a:rPr lang="ar-SA" sz="2800" dirty="0">
                <a:solidFill>
                  <a:schemeClr val="bg1"/>
                </a:solidFill>
                <a:effectLst/>
                <a:latin typeface="Alexandria Light" pitchFamily="2" charset="-78"/>
                <a:cs typeface="Alexandria Light" pitchFamily="2" charset="-78"/>
              </a:rPr>
              <a:t>ال</a:t>
            </a:r>
            <a:r>
              <a:rPr lang="ar-SA" sz="2800" dirty="0">
                <a:solidFill>
                  <a:schemeClr val="bg1"/>
                </a:solidFill>
                <a:latin typeface="Alexandria Light" pitchFamily="2" charset="-78"/>
                <a:cs typeface="Alexandria Light" pitchFamily="2" charset="-78"/>
              </a:rPr>
              <a:t>ذاكرة </a:t>
            </a:r>
            <a:r>
              <a:rPr lang="en-US" sz="2800" dirty="0">
                <a:solidFill>
                  <a:schemeClr val="bg1"/>
                </a:solidFill>
                <a:latin typeface="Alexandria Light" pitchFamily="2" charset="-78"/>
                <a:cs typeface="Alexandria Light" pitchFamily="2" charset="-78"/>
              </a:rPr>
              <a:t>Memory</a:t>
            </a:r>
            <a:endParaRPr lang="ar-EG" sz="2800" dirty="0">
              <a:solidFill>
                <a:schemeClr val="bg1"/>
              </a:solidFill>
              <a:effectLst/>
              <a:latin typeface="Alexandria Light" pitchFamily="2" charset="-78"/>
              <a:cs typeface="Alexandria Light" pitchFamily="2" charset="-78"/>
            </a:endParaRPr>
          </a:p>
        </p:txBody>
      </p:sp>
      <p:sp>
        <p:nvSpPr>
          <p:cNvPr id="8" name="TextBox 7"/>
          <p:cNvSpPr txBox="1"/>
          <p:nvPr/>
        </p:nvSpPr>
        <p:spPr>
          <a:xfrm>
            <a:off x="104129" y="543490"/>
            <a:ext cx="1854995" cy="523220"/>
          </a:xfrm>
          <a:prstGeom prst="rect">
            <a:avLst/>
          </a:prstGeom>
          <a:noFill/>
        </p:spPr>
        <p:txBody>
          <a:bodyPr wrap="none" rtlCol="0">
            <a:spAutoFit/>
          </a:bodyPr>
          <a:lstStyle/>
          <a:p>
            <a:pPr algn="ctr"/>
            <a:r>
              <a:rPr lang="en-US" sz="2800" dirty="0">
                <a:solidFill>
                  <a:schemeClr val="bg1"/>
                </a:solidFill>
                <a:latin typeface="Alexandria Light" pitchFamily="2" charset="-78"/>
                <a:cs typeface="Alexandria Light" pitchFamily="2" charset="-78"/>
              </a:rPr>
              <a:t>Lecture </a:t>
            </a:r>
            <a:r>
              <a:rPr lang="ar-SA" sz="2800" dirty="0">
                <a:solidFill>
                  <a:schemeClr val="bg1"/>
                </a:solidFill>
                <a:latin typeface="Alexandria Light" pitchFamily="2" charset="-78"/>
                <a:cs typeface="Alexandria Light" pitchFamily="2" charset="-78"/>
              </a:rPr>
              <a:t>٧</a:t>
            </a:r>
          </a:p>
        </p:txBody>
      </p:sp>
      <p:sp>
        <p:nvSpPr>
          <p:cNvPr id="9" name="TextBox 8"/>
          <p:cNvSpPr txBox="1"/>
          <p:nvPr/>
        </p:nvSpPr>
        <p:spPr>
          <a:xfrm>
            <a:off x="4122550" y="1341636"/>
            <a:ext cx="7666814" cy="4607608"/>
          </a:xfrm>
          <a:prstGeom prst="rect">
            <a:avLst/>
          </a:prstGeom>
          <a:noFill/>
        </p:spPr>
        <p:txBody>
          <a:bodyPr wrap="square" rtlCol="0">
            <a:spAutoFit/>
          </a:bodyPr>
          <a:lstStyle/>
          <a:p>
            <a:pPr algn="just" rtl="1">
              <a:lnSpc>
                <a:spcPct val="150000"/>
              </a:lnSpc>
            </a:pPr>
            <a:r>
              <a:rPr lang="ar-EG" sz="2200" dirty="0">
                <a:effectLst/>
                <a:latin typeface="Alexandria" pitchFamily="2" charset="-78"/>
                <a:cs typeface="Alexandria" pitchFamily="2" charset="-78"/>
              </a:rPr>
              <a:t>- ذاكرة القراءة </a:t>
            </a:r>
            <a:r>
              <a:rPr lang="en-US" sz="2200" dirty="0">
                <a:effectLst/>
                <a:latin typeface="Alexandria" pitchFamily="2" charset="-78"/>
                <a:cs typeface="Alexandria" pitchFamily="2" charset="-78"/>
              </a:rPr>
              <a:t>Read-only memory (ROM)</a:t>
            </a:r>
          </a:p>
          <a:p>
            <a:pPr algn="just" rtl="1">
              <a:lnSpc>
                <a:spcPct val="150000"/>
              </a:lnSpc>
            </a:pPr>
            <a:r>
              <a:rPr lang="ar-EG" sz="2200" dirty="0">
                <a:effectLst/>
                <a:latin typeface="Alexandria Light" pitchFamily="2" charset="-78"/>
                <a:cs typeface="Alexandria Light" pitchFamily="2" charset="-78"/>
              </a:rPr>
              <a:t>وهذه الذاكرة تصمم من قبل الشركة المصممة للوحة الأم وهي تحوي برامج منها مشغل الكمبيوتر البدائي</a:t>
            </a:r>
            <a:r>
              <a:rPr lang="en-US" sz="2200" dirty="0">
                <a:effectLst/>
                <a:latin typeface="Alexandria Light" pitchFamily="2" charset="-78"/>
                <a:cs typeface="Alexandria Light" pitchFamily="2" charset="-78"/>
              </a:rPr>
              <a:t> </a:t>
            </a:r>
            <a:r>
              <a:rPr lang="ar-EG" sz="2200" dirty="0">
                <a:effectLst/>
                <a:latin typeface="Alexandria Light" pitchFamily="2" charset="-78"/>
                <a:cs typeface="Alexandria Light" pitchFamily="2" charset="-78"/>
              </a:rPr>
              <a:t>بمعنى بداية</a:t>
            </a:r>
            <a:r>
              <a:rPr lang="en-US" sz="2200" dirty="0">
                <a:effectLst/>
                <a:latin typeface="Alexandria Light" pitchFamily="2" charset="-78"/>
                <a:cs typeface="Alexandria Light" pitchFamily="2" charset="-78"/>
              </a:rPr>
              <a:t> </a:t>
            </a:r>
            <a:r>
              <a:rPr lang="ar-EG" sz="2200" dirty="0">
                <a:effectLst/>
                <a:latin typeface="Alexandria Light" pitchFamily="2" charset="-78"/>
                <a:cs typeface="Alexandria Light" pitchFamily="2" charset="-78"/>
              </a:rPr>
              <a:t>تشغيل الحاسوب قبل التحميل من القرص الصلب. كما يحوي على برنامج آخر للتعرف على الأجهزة</a:t>
            </a:r>
            <a:r>
              <a:rPr lang="en-US" sz="2200" dirty="0">
                <a:effectLst/>
                <a:latin typeface="Alexandria Light" pitchFamily="2" charset="-78"/>
                <a:cs typeface="Alexandria Light" pitchFamily="2" charset="-78"/>
              </a:rPr>
              <a:t> </a:t>
            </a:r>
            <a:r>
              <a:rPr lang="ar-EG" sz="2200" dirty="0">
                <a:effectLst/>
                <a:latin typeface="Alexandria Light" pitchFamily="2" charset="-78"/>
                <a:cs typeface="Alexandria Light" pitchFamily="2" charset="-78"/>
              </a:rPr>
              <a:t>الموصولة بالحاسوب ويعطي تقرير عن ذلك. كما أنه لا يمكن حذف المعلومات التي تحويها هذه الذاكرة، ولا يمكن التخزين فوقها. تسمى عملية كتابة البيانات على ذاكرة قراءة فقط بعملية "برمجة الذاكرة" وهي تختلف عن عمل ذاكرة الكتابة والقراءة المسماه ذاكرة الوصول العشوائي </a:t>
            </a:r>
            <a:r>
              <a:rPr lang="en-US" sz="2200" dirty="0">
                <a:effectLst/>
                <a:latin typeface="Alexandria Light" pitchFamily="2" charset="-78"/>
                <a:cs typeface="Alexandria Light" pitchFamily="2" charset="-78"/>
              </a:rPr>
              <a:t>RAM</a:t>
            </a:r>
            <a:endParaRPr lang="ar-EG" sz="2200" dirty="0">
              <a:effectLst/>
              <a:latin typeface="Alexandria Light" pitchFamily="2" charset="-78"/>
              <a:cs typeface="Alexandria Light" pitchFamily="2" charset="-78"/>
            </a:endParaRPr>
          </a:p>
        </p:txBody>
      </p:sp>
      <p:pic>
        <p:nvPicPr>
          <p:cNvPr id="10" name="Picture 9">
            <a:extLst>
              <a:ext uri="{FF2B5EF4-FFF2-40B4-BE49-F238E27FC236}">
                <a16:creationId xmlns:a16="http://schemas.microsoft.com/office/drawing/2014/main" id="{3F1CD2E4-1DFE-AB46-969A-41A618FAE400}"/>
              </a:ext>
            </a:extLst>
          </p:cNvPr>
          <p:cNvPicPr>
            <a:picLocks noChangeAspect="1"/>
          </p:cNvPicPr>
          <p:nvPr/>
        </p:nvPicPr>
        <p:blipFill>
          <a:blip r:embed="rId5"/>
          <a:stretch>
            <a:fillRect/>
          </a:stretch>
        </p:blipFill>
        <p:spPr>
          <a:xfrm>
            <a:off x="402635" y="2204822"/>
            <a:ext cx="3560453" cy="2812758"/>
          </a:xfrm>
          <a:prstGeom prst="rect">
            <a:avLst/>
          </a:prstGeom>
        </p:spPr>
      </p:pic>
      <p:pic>
        <p:nvPicPr>
          <p:cNvPr id="12" name="Picture 11">
            <a:extLst>
              <a:ext uri="{FF2B5EF4-FFF2-40B4-BE49-F238E27FC236}">
                <a16:creationId xmlns:a16="http://schemas.microsoft.com/office/drawing/2014/main" id="{706EDCEE-2512-8FCD-8915-45F6E766E19A}"/>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130614" y="5553582"/>
            <a:ext cx="2364774" cy="954667"/>
          </a:xfrm>
          <a:prstGeom prst="rect">
            <a:avLst/>
          </a:prstGeom>
        </p:spPr>
      </p:pic>
    </p:spTree>
    <p:extLst>
      <p:ext uri="{BB962C8B-B14F-4D97-AF65-F5344CB8AC3E}">
        <p14:creationId xmlns:p14="http://schemas.microsoft.com/office/powerpoint/2010/main" val="37361575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440788" y="5949244"/>
            <a:ext cx="9902229" cy="204838"/>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2788"/>
            <a:ext cx="9533101" cy="1610200"/>
          </a:xfrm>
          <a:prstGeom prst="rect">
            <a:avLst/>
          </a:prstGeom>
        </p:spPr>
      </p:pic>
      <p:sp>
        <p:nvSpPr>
          <p:cNvPr id="7" name="TextBox 6"/>
          <p:cNvSpPr txBox="1"/>
          <p:nvPr/>
        </p:nvSpPr>
        <p:spPr>
          <a:xfrm>
            <a:off x="4552279" y="595699"/>
            <a:ext cx="2839623" cy="523220"/>
          </a:xfrm>
          <a:prstGeom prst="rect">
            <a:avLst/>
          </a:prstGeom>
          <a:noFill/>
        </p:spPr>
        <p:txBody>
          <a:bodyPr wrap="square" rtlCol="0">
            <a:spAutoFit/>
          </a:bodyPr>
          <a:lstStyle/>
          <a:p>
            <a:pPr algn="r" rtl="1"/>
            <a:r>
              <a:rPr lang="ar-SA" sz="2800" dirty="0">
                <a:solidFill>
                  <a:schemeClr val="bg1"/>
                </a:solidFill>
                <a:effectLst/>
                <a:latin typeface="Alexandria Light" pitchFamily="2" charset="-78"/>
                <a:cs typeface="Alexandria Light" pitchFamily="2" charset="-78"/>
              </a:rPr>
              <a:t>ال</a:t>
            </a:r>
            <a:r>
              <a:rPr lang="ar-SA" sz="2800" dirty="0">
                <a:solidFill>
                  <a:schemeClr val="bg1"/>
                </a:solidFill>
                <a:latin typeface="Alexandria Light" pitchFamily="2" charset="-78"/>
                <a:cs typeface="Alexandria Light" pitchFamily="2" charset="-78"/>
              </a:rPr>
              <a:t>ذاكرة </a:t>
            </a:r>
            <a:r>
              <a:rPr lang="en-US" sz="2800" dirty="0">
                <a:solidFill>
                  <a:schemeClr val="bg1"/>
                </a:solidFill>
                <a:latin typeface="Alexandria Light" pitchFamily="2" charset="-78"/>
                <a:cs typeface="Alexandria Light" pitchFamily="2" charset="-78"/>
              </a:rPr>
              <a:t>Memory</a:t>
            </a:r>
            <a:endParaRPr lang="ar-EG" sz="2800" dirty="0">
              <a:solidFill>
                <a:schemeClr val="bg1"/>
              </a:solidFill>
              <a:effectLst/>
              <a:latin typeface="Alexandria Light" pitchFamily="2" charset="-78"/>
              <a:cs typeface="Alexandria Light" pitchFamily="2" charset="-78"/>
            </a:endParaRPr>
          </a:p>
        </p:txBody>
      </p:sp>
      <p:sp>
        <p:nvSpPr>
          <p:cNvPr id="8" name="TextBox 7"/>
          <p:cNvSpPr txBox="1"/>
          <p:nvPr/>
        </p:nvSpPr>
        <p:spPr>
          <a:xfrm>
            <a:off x="104129" y="543490"/>
            <a:ext cx="1854995" cy="523220"/>
          </a:xfrm>
          <a:prstGeom prst="rect">
            <a:avLst/>
          </a:prstGeom>
          <a:noFill/>
        </p:spPr>
        <p:txBody>
          <a:bodyPr wrap="none" rtlCol="0">
            <a:spAutoFit/>
          </a:bodyPr>
          <a:lstStyle/>
          <a:p>
            <a:pPr algn="ctr"/>
            <a:r>
              <a:rPr lang="en-US" sz="2800" dirty="0">
                <a:solidFill>
                  <a:schemeClr val="bg1"/>
                </a:solidFill>
                <a:latin typeface="Alexandria Light" pitchFamily="2" charset="-78"/>
                <a:cs typeface="Alexandria Light" pitchFamily="2" charset="-78"/>
              </a:rPr>
              <a:t>Lecture </a:t>
            </a:r>
            <a:r>
              <a:rPr lang="ar-SA" sz="2800" dirty="0">
                <a:solidFill>
                  <a:schemeClr val="bg1"/>
                </a:solidFill>
                <a:latin typeface="Alexandria Light" pitchFamily="2" charset="-78"/>
                <a:cs typeface="Alexandria Light" pitchFamily="2" charset="-78"/>
              </a:rPr>
              <a:t>٧</a:t>
            </a:r>
          </a:p>
        </p:txBody>
      </p:sp>
      <p:sp>
        <p:nvSpPr>
          <p:cNvPr id="9" name="TextBox 8"/>
          <p:cNvSpPr txBox="1"/>
          <p:nvPr/>
        </p:nvSpPr>
        <p:spPr>
          <a:xfrm>
            <a:off x="4129816" y="1562918"/>
            <a:ext cx="7666814" cy="4247317"/>
          </a:xfrm>
          <a:prstGeom prst="rect">
            <a:avLst/>
          </a:prstGeom>
          <a:noFill/>
        </p:spPr>
        <p:txBody>
          <a:bodyPr wrap="square" rtlCol="0">
            <a:spAutoFit/>
          </a:bodyPr>
          <a:lstStyle/>
          <a:p>
            <a:pPr algn="just" rtl="1"/>
            <a:r>
              <a:rPr lang="ar-EG" dirty="0">
                <a:effectLst/>
                <a:latin typeface="Alexandria Medium" pitchFamily="2" charset="-78"/>
                <a:cs typeface="Alexandria Medium" pitchFamily="2" charset="-78"/>
              </a:rPr>
              <a:t>- </a:t>
            </a:r>
            <a:r>
              <a:rPr lang="ar-SA" dirty="0">
                <a:effectLst/>
                <a:latin typeface="Alexandria Medium" pitchFamily="2" charset="-78"/>
                <a:cs typeface="Alexandria Medium" pitchFamily="2" charset="-78"/>
              </a:rPr>
              <a:t>القرص الصلب</a:t>
            </a:r>
            <a:endParaRPr lang="en-US" dirty="0">
              <a:effectLst/>
              <a:latin typeface="Alexandria Medium" pitchFamily="2" charset="-78"/>
              <a:cs typeface="Alexandria Medium" pitchFamily="2" charset="-78"/>
            </a:endParaRPr>
          </a:p>
          <a:p>
            <a:pPr algn="just" rtl="1"/>
            <a:r>
              <a:rPr lang="ar-EG" dirty="0">
                <a:effectLst/>
                <a:latin typeface="Alexandria Light" pitchFamily="2" charset="-78"/>
                <a:cs typeface="Alexandria Light" pitchFamily="2" charset="-78"/>
              </a:rPr>
              <a:t>وهو وحدة التخزين الرئيسية في الحاسوب، وهو يتكون من أقراص ممغنطة تدور ويقوم لاقط كهرومغناطيسي بالقراءة والكتابة من وإلى السطح الممغنط. من أهم الخصائص التي تميز كل قرص صلب عن آخر، سعة التخزين وسرعة الدوران. كما يعتبر الجزء الأساسي من بنية الحاسوب والمسؤول عن التخزين الطويل الأمد للبيانات حتى في حالة انقطاع التيار الكهربائي عن الجهاز فهو يقوم بقراءة وتسجيل البيانات بطريقه إلكترونية حيث بإمكانه تخزين كمية كبيرة من البيانات والمعلومات بالإضافة إلى إمكانية قراءة المعلومات والبيانات بصورة أسرع بكثير من أجهزة التخزين الأخرى مثل</a:t>
            </a:r>
            <a:r>
              <a:rPr lang="ar-EG" dirty="0">
                <a:latin typeface="Alexandria Light" pitchFamily="2" charset="-78"/>
                <a:cs typeface="Alexandria Light" pitchFamily="2" charset="-78"/>
              </a:rPr>
              <a:t> </a:t>
            </a:r>
            <a:r>
              <a:rPr lang="en-US" dirty="0">
                <a:effectLst/>
                <a:latin typeface="Alexandria Light" pitchFamily="2" charset="-78"/>
                <a:cs typeface="Alexandria Light" pitchFamily="2" charset="-78"/>
              </a:rPr>
              <a:t>CDROM</a:t>
            </a:r>
            <a:r>
              <a:rPr lang="ar-SA" dirty="0">
                <a:effectLst/>
                <a:latin typeface="Alexandria Light" pitchFamily="2" charset="-78"/>
                <a:cs typeface="Alexandria Light" pitchFamily="2" charset="-78"/>
              </a:rPr>
              <a:t> </a:t>
            </a:r>
            <a:r>
              <a:rPr lang="ar-EG" dirty="0">
                <a:effectLst/>
                <a:latin typeface="Alexandria Light" pitchFamily="2" charset="-78"/>
                <a:cs typeface="Alexandria Light" pitchFamily="2" charset="-78"/>
              </a:rPr>
              <a:t>وغيرها من الوسائل التخزينية الأخرى كما أن الغالبية العظمى من المساحة التخزينية تستخدم لحفظ البرامج وتخزينها مثل أنظمة التشغيل المختلفة والبرمجيات المتنوعة والملفات الشخصية.</a:t>
            </a:r>
          </a:p>
          <a:p>
            <a:pPr algn="just" rtl="1"/>
            <a:r>
              <a:rPr lang="ar-EG" dirty="0">
                <a:effectLst/>
                <a:latin typeface="Alexandria" pitchFamily="2" charset="-78"/>
                <a:cs typeface="Alexandria" pitchFamily="2" charset="-78"/>
              </a:rPr>
              <a:t>هناك نوعان رئيسيان من الأقراص الصلبة وهي:</a:t>
            </a:r>
          </a:p>
          <a:p>
            <a:pPr marL="285750" indent="-285750" algn="just" rtl="1">
              <a:buFont typeface="Arial" panose="020B0604020202020204" pitchFamily="34" charset="0"/>
              <a:buChar char="•"/>
            </a:pPr>
            <a:r>
              <a:rPr lang="ar-EG" dirty="0">
                <a:effectLst/>
                <a:latin typeface="Alexandria Light" pitchFamily="2" charset="-78"/>
                <a:cs typeface="Alexandria Light" pitchFamily="2" charset="-78"/>
              </a:rPr>
              <a:t>أقراص الصلبة الميكانيكية </a:t>
            </a:r>
            <a:r>
              <a:rPr lang="en-US" dirty="0">
                <a:effectLst/>
                <a:latin typeface="Alexandria Light" pitchFamily="2" charset="-78"/>
                <a:cs typeface="Alexandria Light" pitchFamily="2" charset="-78"/>
              </a:rPr>
              <a:t>Hard Drive Disk HDD</a:t>
            </a:r>
          </a:p>
          <a:p>
            <a:pPr marL="285750" indent="-285750" algn="just" rtl="1">
              <a:buFont typeface="Arial" panose="020B0604020202020204" pitchFamily="34" charset="0"/>
              <a:buChar char="•"/>
            </a:pPr>
            <a:r>
              <a:rPr lang="ar-SA" dirty="0">
                <a:effectLst/>
                <a:latin typeface="Alexandria Light" pitchFamily="2" charset="-78"/>
                <a:cs typeface="Alexandria Light" pitchFamily="2" charset="-78"/>
              </a:rPr>
              <a:t>أقراص الصلبة الإلكترونية </a:t>
            </a:r>
            <a:r>
              <a:rPr lang="en-US" dirty="0">
                <a:effectLst/>
                <a:latin typeface="Alexandria Light" pitchFamily="2" charset="-78"/>
                <a:cs typeface="Alexandria Light" pitchFamily="2" charset="-78"/>
              </a:rPr>
              <a:t>Solid State Disk SSD</a:t>
            </a:r>
            <a:endParaRPr lang="ar-EG" dirty="0">
              <a:effectLst/>
              <a:latin typeface="Alexandria Light" pitchFamily="2" charset="-78"/>
              <a:cs typeface="Alexandria Light" pitchFamily="2" charset="-78"/>
            </a:endParaRPr>
          </a:p>
        </p:txBody>
      </p:sp>
      <p:pic>
        <p:nvPicPr>
          <p:cNvPr id="11" name="Picture 10">
            <a:extLst>
              <a:ext uri="{FF2B5EF4-FFF2-40B4-BE49-F238E27FC236}">
                <a16:creationId xmlns:a16="http://schemas.microsoft.com/office/drawing/2014/main" id="{C865C635-B78A-E842-8F9E-82A4B84544B1}"/>
              </a:ext>
            </a:extLst>
          </p:cNvPr>
          <p:cNvPicPr>
            <a:picLocks noChangeAspect="1"/>
          </p:cNvPicPr>
          <p:nvPr/>
        </p:nvPicPr>
        <p:blipFill>
          <a:blip r:embed="rId5"/>
          <a:stretch>
            <a:fillRect/>
          </a:stretch>
        </p:blipFill>
        <p:spPr>
          <a:xfrm>
            <a:off x="849393" y="1575500"/>
            <a:ext cx="2667000" cy="2133600"/>
          </a:xfrm>
          <a:prstGeom prst="rect">
            <a:avLst/>
          </a:prstGeom>
        </p:spPr>
      </p:pic>
      <p:pic>
        <p:nvPicPr>
          <p:cNvPr id="12" name="Picture 11">
            <a:extLst>
              <a:ext uri="{FF2B5EF4-FFF2-40B4-BE49-F238E27FC236}">
                <a16:creationId xmlns:a16="http://schemas.microsoft.com/office/drawing/2014/main" id="{33E99664-433E-D14B-B1C7-78BA74115E1B}"/>
              </a:ext>
            </a:extLst>
          </p:cNvPr>
          <p:cNvPicPr>
            <a:picLocks noChangeAspect="1"/>
          </p:cNvPicPr>
          <p:nvPr/>
        </p:nvPicPr>
        <p:blipFill>
          <a:blip r:embed="rId6"/>
          <a:stretch>
            <a:fillRect/>
          </a:stretch>
        </p:blipFill>
        <p:spPr>
          <a:xfrm>
            <a:off x="235970" y="3243648"/>
            <a:ext cx="1591311" cy="2133601"/>
          </a:xfrm>
          <a:prstGeom prst="rect">
            <a:avLst/>
          </a:prstGeom>
        </p:spPr>
      </p:pic>
      <p:pic>
        <p:nvPicPr>
          <p:cNvPr id="13" name="Picture 12">
            <a:extLst>
              <a:ext uri="{FF2B5EF4-FFF2-40B4-BE49-F238E27FC236}">
                <a16:creationId xmlns:a16="http://schemas.microsoft.com/office/drawing/2014/main" id="{B7FC8F63-0943-314A-BC95-03D57DCB4C64}"/>
              </a:ext>
            </a:extLst>
          </p:cNvPr>
          <p:cNvPicPr>
            <a:picLocks noChangeAspect="1"/>
          </p:cNvPicPr>
          <p:nvPr/>
        </p:nvPicPr>
        <p:blipFill>
          <a:blip r:embed="rId7"/>
          <a:stretch>
            <a:fillRect/>
          </a:stretch>
        </p:blipFill>
        <p:spPr>
          <a:xfrm>
            <a:off x="1663621" y="3628910"/>
            <a:ext cx="2230156" cy="2230156"/>
          </a:xfrm>
          <a:prstGeom prst="rect">
            <a:avLst/>
          </a:prstGeom>
        </p:spPr>
      </p:pic>
      <p:pic>
        <p:nvPicPr>
          <p:cNvPr id="14" name="Picture 13">
            <a:extLst>
              <a:ext uri="{FF2B5EF4-FFF2-40B4-BE49-F238E27FC236}">
                <a16:creationId xmlns:a16="http://schemas.microsoft.com/office/drawing/2014/main" id="{9B17C89E-8238-E852-A44B-F0A6F57149B1}"/>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130614" y="5553582"/>
            <a:ext cx="2364774" cy="954667"/>
          </a:xfrm>
          <a:prstGeom prst="rect">
            <a:avLst/>
          </a:prstGeom>
        </p:spPr>
      </p:pic>
    </p:spTree>
    <p:extLst>
      <p:ext uri="{BB962C8B-B14F-4D97-AF65-F5344CB8AC3E}">
        <p14:creationId xmlns:p14="http://schemas.microsoft.com/office/powerpoint/2010/main" val="4349394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CFB4BDC2-4AA5-DE4F-AF62-A7084C3D068A}"/>
              </a:ext>
            </a:extLst>
          </p:cNvPr>
          <p:cNvPicPr>
            <a:picLocks noChangeAspect="1"/>
          </p:cNvPicPr>
          <p:nvPr/>
        </p:nvPicPr>
        <p:blipFill>
          <a:blip r:embed="rId2"/>
          <a:stretch>
            <a:fillRect/>
          </a:stretch>
        </p:blipFill>
        <p:spPr>
          <a:xfrm>
            <a:off x="1262584" y="1378625"/>
            <a:ext cx="10219925" cy="4673038"/>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2788"/>
            <a:ext cx="9533101" cy="1610200"/>
          </a:xfrm>
          <a:prstGeom prst="rect">
            <a:avLst/>
          </a:prstGeom>
        </p:spPr>
      </p:pic>
      <p:sp>
        <p:nvSpPr>
          <p:cNvPr id="7" name="TextBox 6"/>
          <p:cNvSpPr txBox="1"/>
          <p:nvPr/>
        </p:nvSpPr>
        <p:spPr>
          <a:xfrm>
            <a:off x="3395162" y="602931"/>
            <a:ext cx="4137014" cy="523220"/>
          </a:xfrm>
          <a:prstGeom prst="rect">
            <a:avLst/>
          </a:prstGeom>
          <a:noFill/>
        </p:spPr>
        <p:txBody>
          <a:bodyPr wrap="square" rtlCol="0">
            <a:spAutoFit/>
          </a:bodyPr>
          <a:lstStyle/>
          <a:p>
            <a:pPr algn="r" rtl="1"/>
            <a:r>
              <a:rPr lang="ar-SA" sz="2800" dirty="0">
                <a:solidFill>
                  <a:schemeClr val="bg1"/>
                </a:solidFill>
                <a:effectLst/>
                <a:latin typeface="Alexandria Light" pitchFamily="2" charset="-78"/>
                <a:cs typeface="Alexandria Light" pitchFamily="2" charset="-78"/>
              </a:rPr>
              <a:t>الأجهزة</a:t>
            </a:r>
            <a:r>
              <a:rPr lang="en-US" sz="2800" dirty="0">
                <a:solidFill>
                  <a:schemeClr val="bg1"/>
                </a:solidFill>
                <a:effectLst/>
                <a:latin typeface="Alexandria Light" pitchFamily="2" charset="-78"/>
                <a:cs typeface="Alexandria Light" pitchFamily="2" charset="-78"/>
              </a:rPr>
              <a:t> </a:t>
            </a:r>
            <a:r>
              <a:rPr lang="ar-SA" sz="2800" dirty="0">
                <a:solidFill>
                  <a:schemeClr val="bg1"/>
                </a:solidFill>
                <a:effectLst/>
                <a:latin typeface="Alexandria Light" pitchFamily="2" charset="-78"/>
                <a:cs typeface="Alexandria Light" pitchFamily="2" charset="-78"/>
              </a:rPr>
              <a:t>الخارجية</a:t>
            </a:r>
            <a:r>
              <a:rPr lang="en-US" sz="2800" dirty="0">
                <a:solidFill>
                  <a:schemeClr val="bg1"/>
                </a:solidFill>
                <a:effectLst/>
                <a:latin typeface="Alexandria Light" pitchFamily="2" charset="-78"/>
                <a:cs typeface="Alexandria Light" pitchFamily="2" charset="-78"/>
              </a:rPr>
              <a:t> </a:t>
            </a:r>
            <a:r>
              <a:rPr lang="ar-SA" sz="2800" dirty="0">
                <a:solidFill>
                  <a:schemeClr val="bg1"/>
                </a:solidFill>
                <a:effectLst/>
                <a:latin typeface="Alexandria Light" pitchFamily="2" charset="-78"/>
                <a:cs typeface="Alexandria Light" pitchFamily="2" charset="-78"/>
              </a:rPr>
              <a:t>لل</a:t>
            </a:r>
            <a:r>
              <a:rPr lang="ar-SA" sz="2800" dirty="0">
                <a:solidFill>
                  <a:schemeClr val="bg1"/>
                </a:solidFill>
                <a:latin typeface="Alexandria Light" pitchFamily="2" charset="-78"/>
                <a:cs typeface="Alexandria Light" pitchFamily="2" charset="-78"/>
              </a:rPr>
              <a:t>ت</a:t>
            </a:r>
            <a:r>
              <a:rPr lang="ar-SA" sz="2800" dirty="0">
                <a:solidFill>
                  <a:schemeClr val="bg1"/>
                </a:solidFill>
                <a:effectLst/>
                <a:latin typeface="Alexandria Light" pitchFamily="2" charset="-78"/>
                <a:cs typeface="Alexandria Light" pitchFamily="2" charset="-78"/>
              </a:rPr>
              <a:t>خزين</a:t>
            </a:r>
          </a:p>
        </p:txBody>
      </p:sp>
      <p:sp>
        <p:nvSpPr>
          <p:cNvPr id="8" name="TextBox 7"/>
          <p:cNvSpPr txBox="1"/>
          <p:nvPr/>
        </p:nvSpPr>
        <p:spPr>
          <a:xfrm>
            <a:off x="104129" y="543490"/>
            <a:ext cx="1854995" cy="523220"/>
          </a:xfrm>
          <a:prstGeom prst="rect">
            <a:avLst/>
          </a:prstGeom>
          <a:noFill/>
        </p:spPr>
        <p:txBody>
          <a:bodyPr wrap="none" rtlCol="0">
            <a:spAutoFit/>
          </a:bodyPr>
          <a:lstStyle/>
          <a:p>
            <a:pPr algn="ctr"/>
            <a:r>
              <a:rPr lang="en-US" sz="2800" dirty="0">
                <a:solidFill>
                  <a:schemeClr val="bg1"/>
                </a:solidFill>
                <a:latin typeface="Alexandria Light" pitchFamily="2" charset="-78"/>
                <a:cs typeface="Alexandria Light" pitchFamily="2" charset="-78"/>
              </a:rPr>
              <a:t>Lecture </a:t>
            </a:r>
            <a:r>
              <a:rPr lang="ar-SA" sz="2800" dirty="0">
                <a:solidFill>
                  <a:schemeClr val="bg1"/>
                </a:solidFill>
                <a:latin typeface="Alexandria Light" pitchFamily="2" charset="-78"/>
                <a:cs typeface="Alexandria Light" pitchFamily="2" charset="-78"/>
              </a:rPr>
              <a:t>٧</a:t>
            </a:r>
          </a:p>
        </p:txBody>
      </p:sp>
      <p:pic>
        <p:nvPicPr>
          <p:cNvPr id="10" name="Picture 9">
            <a:extLst>
              <a:ext uri="{FF2B5EF4-FFF2-40B4-BE49-F238E27FC236}">
                <a16:creationId xmlns:a16="http://schemas.microsoft.com/office/drawing/2014/main" id="{1DD3BF9B-8280-3722-178F-C441028747AF}"/>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130614" y="5553582"/>
            <a:ext cx="2364774" cy="954667"/>
          </a:xfrm>
          <a:prstGeom prst="rect">
            <a:avLst/>
          </a:prstGeom>
        </p:spPr>
      </p:pic>
    </p:spTree>
    <p:extLst>
      <p:ext uri="{BB962C8B-B14F-4D97-AF65-F5344CB8AC3E}">
        <p14:creationId xmlns:p14="http://schemas.microsoft.com/office/powerpoint/2010/main" val="405173903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440788" y="5949244"/>
            <a:ext cx="9902229" cy="204838"/>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2788"/>
            <a:ext cx="9533101" cy="1610200"/>
          </a:xfrm>
          <a:prstGeom prst="rect">
            <a:avLst/>
          </a:prstGeom>
        </p:spPr>
      </p:pic>
      <p:sp>
        <p:nvSpPr>
          <p:cNvPr id="7" name="TextBox 6"/>
          <p:cNvSpPr txBox="1"/>
          <p:nvPr/>
        </p:nvSpPr>
        <p:spPr>
          <a:xfrm>
            <a:off x="3413743" y="581959"/>
            <a:ext cx="4519153" cy="523220"/>
          </a:xfrm>
          <a:prstGeom prst="rect">
            <a:avLst/>
          </a:prstGeom>
          <a:noFill/>
        </p:spPr>
        <p:txBody>
          <a:bodyPr wrap="square" rtlCol="0">
            <a:spAutoFit/>
          </a:bodyPr>
          <a:lstStyle/>
          <a:p>
            <a:pPr algn="r" rtl="1"/>
            <a:r>
              <a:rPr lang="ar-SA" sz="2800" dirty="0">
                <a:solidFill>
                  <a:schemeClr val="bg1"/>
                </a:solidFill>
                <a:effectLst/>
                <a:latin typeface="Alexandria Light" pitchFamily="2" charset="-78"/>
                <a:cs typeface="Alexandria Light" pitchFamily="2" charset="-78"/>
              </a:rPr>
              <a:t>أجهزة الإدخال </a:t>
            </a:r>
            <a:r>
              <a:rPr lang="en-US" sz="2800" dirty="0">
                <a:solidFill>
                  <a:schemeClr val="bg1"/>
                </a:solidFill>
                <a:effectLst/>
                <a:latin typeface="Alexandria Light" pitchFamily="2" charset="-78"/>
                <a:cs typeface="Alexandria Light" pitchFamily="2" charset="-78"/>
              </a:rPr>
              <a:t>Input Units</a:t>
            </a:r>
            <a:endParaRPr lang="ar-SA" sz="2800" dirty="0">
              <a:solidFill>
                <a:schemeClr val="bg1"/>
              </a:solidFill>
              <a:effectLst/>
              <a:latin typeface="Alexandria Light" pitchFamily="2" charset="-78"/>
              <a:cs typeface="Alexandria Light" pitchFamily="2" charset="-78"/>
            </a:endParaRPr>
          </a:p>
        </p:txBody>
      </p:sp>
      <p:sp>
        <p:nvSpPr>
          <p:cNvPr id="8" name="TextBox 7"/>
          <p:cNvSpPr txBox="1"/>
          <p:nvPr/>
        </p:nvSpPr>
        <p:spPr>
          <a:xfrm>
            <a:off x="104129" y="543490"/>
            <a:ext cx="1854995" cy="523220"/>
          </a:xfrm>
          <a:prstGeom prst="rect">
            <a:avLst/>
          </a:prstGeom>
          <a:noFill/>
        </p:spPr>
        <p:txBody>
          <a:bodyPr wrap="none" rtlCol="0">
            <a:spAutoFit/>
          </a:bodyPr>
          <a:lstStyle/>
          <a:p>
            <a:pPr algn="ctr"/>
            <a:r>
              <a:rPr lang="en-US" sz="2800" dirty="0">
                <a:solidFill>
                  <a:schemeClr val="bg1"/>
                </a:solidFill>
                <a:latin typeface="Alexandria Light" pitchFamily="2" charset="-78"/>
                <a:cs typeface="Alexandria Light" pitchFamily="2" charset="-78"/>
              </a:rPr>
              <a:t>Lecture </a:t>
            </a:r>
            <a:r>
              <a:rPr lang="ar-SA" sz="2800" dirty="0">
                <a:solidFill>
                  <a:schemeClr val="bg1"/>
                </a:solidFill>
                <a:latin typeface="Alexandria Light" pitchFamily="2" charset="-78"/>
                <a:cs typeface="Alexandria Light" pitchFamily="2" charset="-78"/>
              </a:rPr>
              <a:t>٧</a:t>
            </a:r>
          </a:p>
        </p:txBody>
      </p:sp>
      <p:pic>
        <p:nvPicPr>
          <p:cNvPr id="10" name="Picture 9">
            <a:extLst>
              <a:ext uri="{FF2B5EF4-FFF2-40B4-BE49-F238E27FC236}">
                <a16:creationId xmlns:a16="http://schemas.microsoft.com/office/drawing/2014/main" id="{7F6BB926-F244-E04D-AA8A-1889A80B9255}"/>
              </a:ext>
            </a:extLst>
          </p:cNvPr>
          <p:cNvPicPr>
            <a:picLocks noChangeAspect="1"/>
          </p:cNvPicPr>
          <p:nvPr/>
        </p:nvPicPr>
        <p:blipFill>
          <a:blip r:embed="rId5"/>
          <a:stretch>
            <a:fillRect/>
          </a:stretch>
        </p:blipFill>
        <p:spPr>
          <a:xfrm>
            <a:off x="1881154" y="1402574"/>
            <a:ext cx="8668802" cy="4546670"/>
          </a:xfrm>
          <a:prstGeom prst="rect">
            <a:avLst/>
          </a:prstGeom>
        </p:spPr>
      </p:pic>
      <p:pic>
        <p:nvPicPr>
          <p:cNvPr id="11" name="Picture 10">
            <a:extLst>
              <a:ext uri="{FF2B5EF4-FFF2-40B4-BE49-F238E27FC236}">
                <a16:creationId xmlns:a16="http://schemas.microsoft.com/office/drawing/2014/main" id="{B423D1D7-DF23-3E6F-6607-7920C328AF2A}"/>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130614" y="5553582"/>
            <a:ext cx="2364774" cy="954667"/>
          </a:xfrm>
          <a:prstGeom prst="rect">
            <a:avLst/>
          </a:prstGeom>
        </p:spPr>
      </p:pic>
    </p:spTree>
    <p:extLst>
      <p:ext uri="{BB962C8B-B14F-4D97-AF65-F5344CB8AC3E}">
        <p14:creationId xmlns:p14="http://schemas.microsoft.com/office/powerpoint/2010/main" val="371737699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E0824AF1-401D-054B-8DE3-50C16C5FEAF3}"/>
              </a:ext>
            </a:extLst>
          </p:cNvPr>
          <p:cNvPicPr>
            <a:picLocks noChangeAspect="1"/>
          </p:cNvPicPr>
          <p:nvPr/>
        </p:nvPicPr>
        <p:blipFill>
          <a:blip r:embed="rId2"/>
          <a:stretch>
            <a:fillRect/>
          </a:stretch>
        </p:blipFill>
        <p:spPr>
          <a:xfrm>
            <a:off x="1738857" y="1365556"/>
            <a:ext cx="8514416" cy="4238165"/>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2788"/>
            <a:ext cx="9533101" cy="1610200"/>
          </a:xfrm>
          <a:prstGeom prst="rect">
            <a:avLst/>
          </a:prstGeom>
        </p:spPr>
      </p:pic>
      <p:sp>
        <p:nvSpPr>
          <p:cNvPr id="7" name="TextBox 6"/>
          <p:cNvSpPr txBox="1"/>
          <p:nvPr/>
        </p:nvSpPr>
        <p:spPr>
          <a:xfrm>
            <a:off x="3162924" y="602487"/>
            <a:ext cx="4579114" cy="523220"/>
          </a:xfrm>
          <a:prstGeom prst="rect">
            <a:avLst/>
          </a:prstGeom>
          <a:noFill/>
        </p:spPr>
        <p:txBody>
          <a:bodyPr wrap="square" rtlCol="0">
            <a:spAutoFit/>
          </a:bodyPr>
          <a:lstStyle/>
          <a:p>
            <a:pPr algn="r" rtl="1"/>
            <a:r>
              <a:rPr lang="ar-SA" sz="2800" dirty="0">
                <a:solidFill>
                  <a:schemeClr val="bg1"/>
                </a:solidFill>
                <a:effectLst/>
                <a:latin typeface="Alexandria Light" pitchFamily="2" charset="-78"/>
                <a:cs typeface="Alexandria Light" pitchFamily="2" charset="-78"/>
              </a:rPr>
              <a:t>أجهزة الإخراج </a:t>
            </a:r>
            <a:r>
              <a:rPr lang="en-US" sz="2800" dirty="0">
                <a:solidFill>
                  <a:schemeClr val="bg1"/>
                </a:solidFill>
                <a:effectLst/>
                <a:latin typeface="Alexandria Light" pitchFamily="2" charset="-78"/>
                <a:cs typeface="Alexandria Light" pitchFamily="2" charset="-78"/>
              </a:rPr>
              <a:t>Output Units</a:t>
            </a:r>
            <a:endParaRPr lang="ar-SA" sz="2800" dirty="0">
              <a:solidFill>
                <a:schemeClr val="bg1"/>
              </a:solidFill>
              <a:effectLst/>
              <a:latin typeface="Alexandria Light" pitchFamily="2" charset="-78"/>
              <a:cs typeface="Alexandria Light" pitchFamily="2" charset="-78"/>
            </a:endParaRPr>
          </a:p>
        </p:txBody>
      </p:sp>
      <p:sp>
        <p:nvSpPr>
          <p:cNvPr id="8" name="TextBox 7"/>
          <p:cNvSpPr txBox="1"/>
          <p:nvPr/>
        </p:nvSpPr>
        <p:spPr>
          <a:xfrm>
            <a:off x="104129" y="543490"/>
            <a:ext cx="1854995" cy="523220"/>
          </a:xfrm>
          <a:prstGeom prst="rect">
            <a:avLst/>
          </a:prstGeom>
          <a:noFill/>
        </p:spPr>
        <p:txBody>
          <a:bodyPr wrap="none" rtlCol="0">
            <a:spAutoFit/>
          </a:bodyPr>
          <a:lstStyle/>
          <a:p>
            <a:pPr algn="ctr"/>
            <a:r>
              <a:rPr lang="en-US" sz="2800" dirty="0">
                <a:solidFill>
                  <a:schemeClr val="bg1"/>
                </a:solidFill>
                <a:latin typeface="Alexandria Light" pitchFamily="2" charset="-78"/>
                <a:cs typeface="Alexandria Light" pitchFamily="2" charset="-78"/>
              </a:rPr>
              <a:t>Lecture </a:t>
            </a:r>
            <a:r>
              <a:rPr lang="ar-SA" sz="2800" dirty="0">
                <a:solidFill>
                  <a:schemeClr val="bg1"/>
                </a:solidFill>
                <a:latin typeface="Alexandria Light" pitchFamily="2" charset="-78"/>
                <a:cs typeface="Alexandria Light" pitchFamily="2" charset="-78"/>
              </a:rPr>
              <a:t>٧</a:t>
            </a:r>
          </a:p>
        </p:txBody>
      </p:sp>
      <p:pic>
        <p:nvPicPr>
          <p:cNvPr id="11" name="Picture 10">
            <a:extLst>
              <a:ext uri="{FF2B5EF4-FFF2-40B4-BE49-F238E27FC236}">
                <a16:creationId xmlns:a16="http://schemas.microsoft.com/office/drawing/2014/main" id="{4B78DAA9-A625-212F-C128-FBD97C285020}"/>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130614" y="5553582"/>
            <a:ext cx="2364774" cy="954667"/>
          </a:xfrm>
          <a:prstGeom prst="rect">
            <a:avLst/>
          </a:prstGeom>
        </p:spPr>
      </p:pic>
    </p:spTree>
    <p:extLst>
      <p:ext uri="{BB962C8B-B14F-4D97-AF65-F5344CB8AC3E}">
        <p14:creationId xmlns:p14="http://schemas.microsoft.com/office/powerpoint/2010/main" val="42563367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440788" y="5949244"/>
            <a:ext cx="9902229" cy="204838"/>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2788"/>
            <a:ext cx="9533101" cy="1610200"/>
          </a:xfrm>
          <a:prstGeom prst="rect">
            <a:avLst/>
          </a:prstGeom>
        </p:spPr>
      </p:pic>
      <p:sp>
        <p:nvSpPr>
          <p:cNvPr id="7" name="TextBox 6"/>
          <p:cNvSpPr txBox="1"/>
          <p:nvPr/>
        </p:nvSpPr>
        <p:spPr>
          <a:xfrm>
            <a:off x="3873808" y="602931"/>
            <a:ext cx="3639138" cy="523220"/>
          </a:xfrm>
          <a:prstGeom prst="rect">
            <a:avLst/>
          </a:prstGeom>
          <a:noFill/>
        </p:spPr>
        <p:txBody>
          <a:bodyPr wrap="none" rtlCol="0">
            <a:spAutoFit/>
          </a:bodyPr>
          <a:lstStyle/>
          <a:p>
            <a:r>
              <a:rPr lang="en-US" sz="2800" dirty="0">
                <a:solidFill>
                  <a:schemeClr val="bg1"/>
                </a:solidFill>
                <a:effectLst/>
                <a:latin typeface="Alexandria Light" pitchFamily="2" charset="-78"/>
                <a:cs typeface="Alexandria Light" pitchFamily="2" charset="-78"/>
              </a:rPr>
              <a:t>Computer Software</a:t>
            </a:r>
            <a:endParaRPr lang="ar-EG" sz="2800" dirty="0">
              <a:solidFill>
                <a:schemeClr val="bg1"/>
              </a:solidFill>
              <a:effectLst/>
              <a:latin typeface="Alexandria Light" pitchFamily="2" charset="-78"/>
              <a:cs typeface="Alexandria Light" pitchFamily="2" charset="-78"/>
            </a:endParaRPr>
          </a:p>
        </p:txBody>
      </p:sp>
      <p:sp>
        <p:nvSpPr>
          <p:cNvPr id="8" name="TextBox 7"/>
          <p:cNvSpPr txBox="1"/>
          <p:nvPr/>
        </p:nvSpPr>
        <p:spPr>
          <a:xfrm>
            <a:off x="104129" y="543490"/>
            <a:ext cx="1854995" cy="523220"/>
          </a:xfrm>
          <a:prstGeom prst="rect">
            <a:avLst/>
          </a:prstGeom>
          <a:noFill/>
        </p:spPr>
        <p:txBody>
          <a:bodyPr wrap="none" rtlCol="0">
            <a:spAutoFit/>
          </a:bodyPr>
          <a:lstStyle/>
          <a:p>
            <a:pPr algn="ctr"/>
            <a:r>
              <a:rPr lang="en-US" sz="2800" dirty="0">
                <a:solidFill>
                  <a:schemeClr val="bg1"/>
                </a:solidFill>
                <a:latin typeface="Alexandria Light" pitchFamily="2" charset="-78"/>
                <a:cs typeface="Alexandria Light" pitchFamily="2" charset="-78"/>
              </a:rPr>
              <a:t>Lecture </a:t>
            </a:r>
            <a:r>
              <a:rPr lang="ar-SA" sz="2800" dirty="0">
                <a:solidFill>
                  <a:schemeClr val="bg1"/>
                </a:solidFill>
                <a:latin typeface="Alexandria Light" pitchFamily="2" charset="-78"/>
                <a:cs typeface="Alexandria Light" pitchFamily="2" charset="-78"/>
              </a:rPr>
              <a:t>٧</a:t>
            </a:r>
          </a:p>
        </p:txBody>
      </p:sp>
      <p:sp>
        <p:nvSpPr>
          <p:cNvPr id="9" name="TextBox 8"/>
          <p:cNvSpPr txBox="1"/>
          <p:nvPr/>
        </p:nvSpPr>
        <p:spPr>
          <a:xfrm>
            <a:off x="1633927" y="1271548"/>
            <a:ext cx="10259367" cy="4676152"/>
          </a:xfrm>
          <a:prstGeom prst="rect">
            <a:avLst/>
          </a:prstGeom>
          <a:noFill/>
        </p:spPr>
        <p:txBody>
          <a:bodyPr wrap="square" rtlCol="0">
            <a:spAutoFit/>
          </a:bodyPr>
          <a:lstStyle/>
          <a:p>
            <a:pPr algn="just" rtl="1">
              <a:lnSpc>
                <a:spcPts val="3000"/>
              </a:lnSpc>
            </a:pPr>
            <a:r>
              <a:rPr lang="ar-EG" sz="2000" dirty="0">
                <a:effectLst/>
                <a:latin typeface="Alexandria Medium" pitchFamily="2" charset="-78"/>
                <a:cs typeface="Alexandria Medium" pitchFamily="2" charset="-78"/>
              </a:rPr>
              <a:t>البرامج أو البرمجيات: </a:t>
            </a:r>
            <a:r>
              <a:rPr lang="ar-EG" sz="2000" dirty="0">
                <a:effectLst/>
                <a:latin typeface="Alexandria Light" pitchFamily="2" charset="-78"/>
                <a:cs typeface="Alexandria Light" pitchFamily="2" charset="-78"/>
              </a:rPr>
              <a:t>هو عبارة عن مجموعة من الأوامر والتعليمات مرتبة بتسلسل معين ويقوم الجهاز بتنفيذها لتحقيق غرض معين.</a:t>
            </a:r>
          </a:p>
          <a:p>
            <a:pPr algn="just" rtl="1">
              <a:lnSpc>
                <a:spcPts val="3000"/>
              </a:lnSpc>
            </a:pPr>
            <a:r>
              <a:rPr lang="ar-EG" sz="2000" dirty="0">
                <a:effectLst/>
                <a:latin typeface="Alexandria Light" pitchFamily="2" charset="-78"/>
                <a:cs typeface="Alexandria Light" pitchFamily="2" charset="-78"/>
              </a:rPr>
              <a:t>ومن أنواع البرمجيات أنظمة التشغيل.</a:t>
            </a:r>
          </a:p>
          <a:p>
            <a:pPr algn="just" rtl="1">
              <a:lnSpc>
                <a:spcPts val="3000"/>
              </a:lnSpc>
            </a:pPr>
            <a:r>
              <a:rPr lang="ar-EG" sz="2000" dirty="0">
                <a:effectLst/>
                <a:latin typeface="Alexandria Light" pitchFamily="2" charset="-78"/>
                <a:cs typeface="Alexandria Light" pitchFamily="2" charset="-78"/>
              </a:rPr>
              <a:t>نظام التشغيل: هو عبارة عن مجموعة من البرامج التي تستخدم في تشغيل الحاسب وفي التعامل مع مكوناته وفي ادارة البرامج والتطبيقات.</a:t>
            </a:r>
          </a:p>
          <a:p>
            <a:pPr algn="just" rtl="1">
              <a:lnSpc>
                <a:spcPts val="3000"/>
              </a:lnSpc>
            </a:pPr>
            <a:endParaRPr lang="ar-EG" sz="2000" dirty="0">
              <a:effectLst/>
              <a:latin typeface="Alexandria Light" pitchFamily="2" charset="-78"/>
              <a:cs typeface="Alexandria Light" pitchFamily="2" charset="-78"/>
            </a:endParaRPr>
          </a:p>
          <a:p>
            <a:pPr algn="just" rtl="1">
              <a:lnSpc>
                <a:spcPts val="3000"/>
              </a:lnSpc>
            </a:pPr>
            <a:r>
              <a:rPr lang="ar-EG" sz="2000" dirty="0">
                <a:effectLst/>
                <a:latin typeface="Alexandria Medium" pitchFamily="2" charset="-78"/>
                <a:cs typeface="Alexandria Medium" pitchFamily="2" charset="-78"/>
              </a:rPr>
              <a:t>وظائف نظام التشغيل:</a:t>
            </a:r>
          </a:p>
          <a:p>
            <a:pPr algn="just" rtl="1">
              <a:lnSpc>
                <a:spcPts val="3000"/>
              </a:lnSpc>
            </a:pPr>
            <a:r>
              <a:rPr lang="ar-EG" sz="2000" dirty="0">
                <a:effectLst/>
                <a:latin typeface="Alexandria Light" pitchFamily="2" charset="-78"/>
                <a:cs typeface="Alexandria Light" pitchFamily="2" charset="-78"/>
              </a:rPr>
              <a:t>1 -التحكم في مسار البيانات.</a:t>
            </a:r>
          </a:p>
          <a:p>
            <a:pPr algn="just" rtl="1">
              <a:lnSpc>
                <a:spcPts val="3000"/>
              </a:lnSpc>
            </a:pPr>
            <a:r>
              <a:rPr lang="ar-EG" sz="2000" dirty="0">
                <a:effectLst/>
                <a:latin typeface="Alexandria Light" pitchFamily="2" charset="-78"/>
                <a:cs typeface="Alexandria Light" pitchFamily="2" charset="-78"/>
              </a:rPr>
              <a:t>2 - تحميل البرامج إلى الذاكرة.</a:t>
            </a:r>
          </a:p>
          <a:p>
            <a:pPr algn="just" rtl="1">
              <a:lnSpc>
                <a:spcPts val="3000"/>
              </a:lnSpc>
            </a:pPr>
            <a:r>
              <a:rPr lang="ar-EG" sz="2000" dirty="0">
                <a:effectLst/>
                <a:latin typeface="Alexandria Light" pitchFamily="2" charset="-78"/>
                <a:cs typeface="Alexandria Light" pitchFamily="2" charset="-78"/>
              </a:rPr>
              <a:t>3 - التحكم في وحدة الذاكرة الرئيسية.</a:t>
            </a:r>
          </a:p>
          <a:p>
            <a:pPr algn="just" rtl="1">
              <a:lnSpc>
                <a:spcPts val="3000"/>
              </a:lnSpc>
            </a:pPr>
            <a:r>
              <a:rPr lang="ar-EG" sz="2000" dirty="0">
                <a:effectLst/>
                <a:latin typeface="Alexandria Light" pitchFamily="2" charset="-78"/>
                <a:cs typeface="Alexandria Light" pitchFamily="2" charset="-78"/>
              </a:rPr>
              <a:t>4 - التحكم في وحدات الإدخال و الإخراج.</a:t>
            </a:r>
          </a:p>
          <a:p>
            <a:pPr algn="just" rtl="1">
              <a:lnSpc>
                <a:spcPts val="3000"/>
              </a:lnSpc>
            </a:pPr>
            <a:r>
              <a:rPr lang="ar-EG" sz="2000" dirty="0">
                <a:effectLst/>
                <a:latin typeface="Alexandria Light" pitchFamily="2" charset="-78"/>
                <a:cs typeface="Alexandria Light" pitchFamily="2" charset="-78"/>
              </a:rPr>
              <a:t>5 - اكتشاف الأعطال.</a:t>
            </a:r>
          </a:p>
        </p:txBody>
      </p:sp>
      <p:pic>
        <p:nvPicPr>
          <p:cNvPr id="11" name="Picture 10">
            <a:extLst>
              <a:ext uri="{FF2B5EF4-FFF2-40B4-BE49-F238E27FC236}">
                <a16:creationId xmlns:a16="http://schemas.microsoft.com/office/drawing/2014/main" id="{F82E8525-C1E1-632D-D135-A7C6A038461C}"/>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130614" y="5553582"/>
            <a:ext cx="2364774" cy="954667"/>
          </a:xfrm>
          <a:prstGeom prst="rect">
            <a:avLst/>
          </a:prstGeom>
        </p:spPr>
      </p:pic>
    </p:spTree>
    <p:extLst>
      <p:ext uri="{BB962C8B-B14F-4D97-AF65-F5344CB8AC3E}">
        <p14:creationId xmlns:p14="http://schemas.microsoft.com/office/powerpoint/2010/main" val="297633112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440788" y="5949244"/>
            <a:ext cx="9902229" cy="204838"/>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2788"/>
            <a:ext cx="9533101" cy="1610200"/>
          </a:xfrm>
          <a:prstGeom prst="rect">
            <a:avLst/>
          </a:prstGeom>
        </p:spPr>
      </p:pic>
      <p:sp>
        <p:nvSpPr>
          <p:cNvPr id="7" name="TextBox 6"/>
          <p:cNvSpPr txBox="1"/>
          <p:nvPr/>
        </p:nvSpPr>
        <p:spPr>
          <a:xfrm>
            <a:off x="3873808" y="602931"/>
            <a:ext cx="3639138" cy="523220"/>
          </a:xfrm>
          <a:prstGeom prst="rect">
            <a:avLst/>
          </a:prstGeom>
          <a:noFill/>
        </p:spPr>
        <p:txBody>
          <a:bodyPr wrap="none" rtlCol="0">
            <a:spAutoFit/>
          </a:bodyPr>
          <a:lstStyle/>
          <a:p>
            <a:r>
              <a:rPr lang="en-US" sz="2800" dirty="0">
                <a:solidFill>
                  <a:schemeClr val="bg1"/>
                </a:solidFill>
                <a:effectLst/>
                <a:latin typeface="Alexandria Light" pitchFamily="2" charset="-78"/>
                <a:cs typeface="Alexandria Light" pitchFamily="2" charset="-78"/>
              </a:rPr>
              <a:t>Computer Software</a:t>
            </a:r>
            <a:endParaRPr lang="ar-EG" sz="2800" dirty="0">
              <a:solidFill>
                <a:schemeClr val="bg1"/>
              </a:solidFill>
              <a:effectLst/>
              <a:latin typeface="Alexandria Light" pitchFamily="2" charset="-78"/>
              <a:cs typeface="Alexandria Light" pitchFamily="2" charset="-78"/>
            </a:endParaRPr>
          </a:p>
        </p:txBody>
      </p:sp>
      <p:sp>
        <p:nvSpPr>
          <p:cNvPr id="8" name="TextBox 7"/>
          <p:cNvSpPr txBox="1"/>
          <p:nvPr/>
        </p:nvSpPr>
        <p:spPr>
          <a:xfrm>
            <a:off x="104129" y="543490"/>
            <a:ext cx="1854995" cy="523220"/>
          </a:xfrm>
          <a:prstGeom prst="rect">
            <a:avLst/>
          </a:prstGeom>
          <a:noFill/>
        </p:spPr>
        <p:txBody>
          <a:bodyPr wrap="none" rtlCol="0">
            <a:spAutoFit/>
          </a:bodyPr>
          <a:lstStyle/>
          <a:p>
            <a:pPr algn="ctr"/>
            <a:r>
              <a:rPr lang="en-US" sz="2800" dirty="0">
                <a:solidFill>
                  <a:schemeClr val="bg1"/>
                </a:solidFill>
                <a:latin typeface="Alexandria Light" pitchFamily="2" charset="-78"/>
                <a:cs typeface="Alexandria Light" pitchFamily="2" charset="-78"/>
              </a:rPr>
              <a:t>Lecture </a:t>
            </a:r>
            <a:r>
              <a:rPr lang="ar-SA" sz="2800" dirty="0">
                <a:solidFill>
                  <a:schemeClr val="bg1"/>
                </a:solidFill>
                <a:latin typeface="Alexandria Light" pitchFamily="2" charset="-78"/>
                <a:cs typeface="Alexandria Light" pitchFamily="2" charset="-78"/>
              </a:rPr>
              <a:t>٧</a:t>
            </a:r>
          </a:p>
        </p:txBody>
      </p:sp>
      <p:pic>
        <p:nvPicPr>
          <p:cNvPr id="11" name="Picture 10">
            <a:extLst>
              <a:ext uri="{FF2B5EF4-FFF2-40B4-BE49-F238E27FC236}">
                <a16:creationId xmlns:a16="http://schemas.microsoft.com/office/drawing/2014/main" id="{C826580D-E0A9-A542-A70E-42CD62D2A9D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64078" y="1689309"/>
            <a:ext cx="10931988" cy="3482297"/>
          </a:xfrm>
          <a:prstGeom prst="rect">
            <a:avLst/>
          </a:prstGeom>
        </p:spPr>
      </p:pic>
      <p:pic>
        <p:nvPicPr>
          <p:cNvPr id="10" name="Picture 9">
            <a:extLst>
              <a:ext uri="{FF2B5EF4-FFF2-40B4-BE49-F238E27FC236}">
                <a16:creationId xmlns:a16="http://schemas.microsoft.com/office/drawing/2014/main" id="{B0554419-D473-6E09-2C84-6355BC47EE19}"/>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130614" y="5553582"/>
            <a:ext cx="2364774" cy="954667"/>
          </a:xfrm>
          <a:prstGeom prst="rect">
            <a:avLst/>
          </a:prstGeom>
        </p:spPr>
      </p:pic>
    </p:spTree>
    <p:extLst>
      <p:ext uri="{BB962C8B-B14F-4D97-AF65-F5344CB8AC3E}">
        <p14:creationId xmlns:p14="http://schemas.microsoft.com/office/powerpoint/2010/main" val="76511592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440788" y="5949244"/>
            <a:ext cx="9902229" cy="204838"/>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2788"/>
            <a:ext cx="9533101" cy="1610200"/>
          </a:xfrm>
          <a:prstGeom prst="rect">
            <a:avLst/>
          </a:prstGeom>
        </p:spPr>
      </p:pic>
      <p:sp>
        <p:nvSpPr>
          <p:cNvPr id="7" name="TextBox 6"/>
          <p:cNvSpPr txBox="1"/>
          <p:nvPr/>
        </p:nvSpPr>
        <p:spPr>
          <a:xfrm>
            <a:off x="3873808" y="602931"/>
            <a:ext cx="3639138" cy="523220"/>
          </a:xfrm>
          <a:prstGeom prst="rect">
            <a:avLst/>
          </a:prstGeom>
          <a:noFill/>
        </p:spPr>
        <p:txBody>
          <a:bodyPr wrap="none" rtlCol="0">
            <a:spAutoFit/>
          </a:bodyPr>
          <a:lstStyle/>
          <a:p>
            <a:r>
              <a:rPr lang="en-US" sz="2800" dirty="0">
                <a:solidFill>
                  <a:schemeClr val="bg1"/>
                </a:solidFill>
                <a:effectLst/>
                <a:latin typeface="Alexandria Light" pitchFamily="2" charset="-78"/>
                <a:cs typeface="Alexandria Light" pitchFamily="2" charset="-78"/>
              </a:rPr>
              <a:t>Computer Software</a:t>
            </a:r>
            <a:endParaRPr lang="ar-EG" sz="2800" dirty="0">
              <a:solidFill>
                <a:schemeClr val="bg1"/>
              </a:solidFill>
              <a:effectLst/>
              <a:latin typeface="Alexandria Light" pitchFamily="2" charset="-78"/>
              <a:cs typeface="Alexandria Light" pitchFamily="2" charset="-78"/>
            </a:endParaRPr>
          </a:p>
        </p:txBody>
      </p:sp>
      <p:sp>
        <p:nvSpPr>
          <p:cNvPr id="8" name="TextBox 7"/>
          <p:cNvSpPr txBox="1"/>
          <p:nvPr/>
        </p:nvSpPr>
        <p:spPr>
          <a:xfrm>
            <a:off x="104129" y="543490"/>
            <a:ext cx="1854995" cy="523220"/>
          </a:xfrm>
          <a:prstGeom prst="rect">
            <a:avLst/>
          </a:prstGeom>
          <a:noFill/>
        </p:spPr>
        <p:txBody>
          <a:bodyPr wrap="none" rtlCol="0">
            <a:spAutoFit/>
          </a:bodyPr>
          <a:lstStyle/>
          <a:p>
            <a:pPr algn="ctr"/>
            <a:r>
              <a:rPr lang="en-US" sz="2800" dirty="0">
                <a:solidFill>
                  <a:schemeClr val="bg1"/>
                </a:solidFill>
                <a:latin typeface="Alexandria Light" pitchFamily="2" charset="-78"/>
                <a:cs typeface="Alexandria Light" pitchFamily="2" charset="-78"/>
              </a:rPr>
              <a:t>Lecture </a:t>
            </a:r>
            <a:r>
              <a:rPr lang="ar-SA" sz="2800" dirty="0">
                <a:solidFill>
                  <a:schemeClr val="bg1"/>
                </a:solidFill>
                <a:latin typeface="Alexandria Light" pitchFamily="2" charset="-78"/>
                <a:cs typeface="Alexandria Light" pitchFamily="2" charset="-78"/>
              </a:rPr>
              <a:t>٧</a:t>
            </a:r>
          </a:p>
        </p:txBody>
      </p:sp>
      <p:sp>
        <p:nvSpPr>
          <p:cNvPr id="9" name="TextBox 8"/>
          <p:cNvSpPr txBox="1"/>
          <p:nvPr/>
        </p:nvSpPr>
        <p:spPr>
          <a:xfrm>
            <a:off x="926695" y="1731870"/>
            <a:ext cx="10815002" cy="3733586"/>
          </a:xfrm>
          <a:prstGeom prst="rect">
            <a:avLst/>
          </a:prstGeom>
          <a:noFill/>
        </p:spPr>
        <p:txBody>
          <a:bodyPr wrap="square" rtlCol="0">
            <a:spAutoFit/>
          </a:bodyPr>
          <a:lstStyle/>
          <a:p>
            <a:pPr algn="r" rtl="1">
              <a:lnSpc>
                <a:spcPct val="150000"/>
              </a:lnSpc>
            </a:pPr>
            <a:r>
              <a:rPr lang="ar-EG" sz="2000" dirty="0">
                <a:effectLst/>
                <a:latin typeface="Alexandria Medium" pitchFamily="2" charset="-78"/>
                <a:cs typeface="Alexandria Medium" pitchFamily="2" charset="-78"/>
              </a:rPr>
              <a:t>كيفية عمل نظام التشغيل:</a:t>
            </a:r>
          </a:p>
          <a:p>
            <a:pPr algn="r" rtl="1">
              <a:lnSpc>
                <a:spcPct val="150000"/>
              </a:lnSpc>
            </a:pPr>
            <a:r>
              <a:rPr lang="ar-EG" sz="2000" dirty="0">
                <a:effectLst/>
                <a:latin typeface="Alexandria Light" pitchFamily="2" charset="-78"/>
                <a:cs typeface="Alexandria Light" pitchFamily="2" charset="-78"/>
              </a:rPr>
              <a:t>يعمل نظام التشغيل من خلال قراءة وتنفيذ التعليمات والأوامر المخزنة في الذاكرة </a:t>
            </a:r>
            <a:r>
              <a:rPr lang="en-US" sz="2000" dirty="0">
                <a:effectLst/>
                <a:latin typeface="Alexandria Light" pitchFamily="2" charset="-78"/>
                <a:cs typeface="Alexandria Light" pitchFamily="2" charset="-78"/>
              </a:rPr>
              <a:t>ROM</a:t>
            </a:r>
            <a:endParaRPr lang="ar-EG" sz="2000" dirty="0">
              <a:effectLst/>
              <a:latin typeface="Alexandria Light" pitchFamily="2" charset="-78"/>
              <a:cs typeface="Alexandria Light" pitchFamily="2" charset="-78"/>
            </a:endParaRPr>
          </a:p>
          <a:p>
            <a:pPr algn="r" rtl="1">
              <a:lnSpc>
                <a:spcPct val="150000"/>
              </a:lnSpc>
            </a:pPr>
            <a:r>
              <a:rPr lang="ar-EG" sz="2000" dirty="0">
                <a:effectLst/>
                <a:latin typeface="Alexandria Light" pitchFamily="2" charset="-78"/>
                <a:cs typeface="Alexandria Light" pitchFamily="2" charset="-78"/>
              </a:rPr>
              <a:t>حيث أن من واجبات التعليمات والأوامر :</a:t>
            </a:r>
          </a:p>
          <a:p>
            <a:pPr algn="r" rtl="1">
              <a:lnSpc>
                <a:spcPct val="150000"/>
              </a:lnSpc>
            </a:pPr>
            <a:r>
              <a:rPr lang="ar-EG" sz="2000" dirty="0">
                <a:effectLst/>
                <a:latin typeface="Alexandria Light" pitchFamily="2" charset="-78"/>
                <a:cs typeface="Alexandria Light" pitchFamily="2" charset="-78"/>
              </a:rPr>
              <a:t>1 - فحص وحدات الحاسب للتأكد من سلامتها.</a:t>
            </a:r>
          </a:p>
          <a:p>
            <a:pPr algn="r" rtl="1">
              <a:lnSpc>
                <a:spcPct val="150000"/>
              </a:lnSpc>
            </a:pPr>
            <a:r>
              <a:rPr lang="ar-EG" sz="2000" dirty="0">
                <a:effectLst/>
                <a:latin typeface="Alexandria Light" pitchFamily="2" charset="-78"/>
                <a:cs typeface="Alexandria Light" pitchFamily="2" charset="-78"/>
              </a:rPr>
              <a:t>2 - تحميل نظام التشغيل من الأقراص المرنة او الضوئية.</a:t>
            </a:r>
          </a:p>
          <a:p>
            <a:pPr algn="r" rtl="1">
              <a:lnSpc>
                <a:spcPct val="150000"/>
              </a:lnSpc>
            </a:pPr>
            <a:r>
              <a:rPr lang="ar-EG" sz="2000" dirty="0">
                <a:effectLst/>
                <a:latin typeface="Alexandria Light" pitchFamily="2" charset="-78"/>
                <a:cs typeface="Alexandria Light" pitchFamily="2" charset="-78"/>
              </a:rPr>
              <a:t>3 - إستلام اوامر من مستخدم الجهاز.</a:t>
            </a:r>
          </a:p>
          <a:p>
            <a:pPr algn="r" rtl="1">
              <a:lnSpc>
                <a:spcPct val="150000"/>
              </a:lnSpc>
            </a:pPr>
            <a:r>
              <a:rPr lang="ar-EG" sz="2000" dirty="0">
                <a:effectLst/>
                <a:latin typeface="Alexandria Light" pitchFamily="2" charset="-78"/>
                <a:cs typeface="Alexandria Light" pitchFamily="2" charset="-78"/>
              </a:rPr>
              <a:t>4 - تحميل البرامج التطبيقية وتنفيذ تعليماتها.</a:t>
            </a:r>
          </a:p>
          <a:p>
            <a:pPr algn="r" rtl="1">
              <a:lnSpc>
                <a:spcPct val="150000"/>
              </a:lnSpc>
            </a:pPr>
            <a:r>
              <a:rPr lang="ar-EG" sz="2000" dirty="0">
                <a:effectLst/>
                <a:latin typeface="Alexandria Light" pitchFamily="2" charset="-78"/>
                <a:cs typeface="Alexandria Light" pitchFamily="2" charset="-78"/>
              </a:rPr>
              <a:t>5 – العود</a:t>
            </a:r>
            <a:r>
              <a:rPr lang="ar-SA" sz="2000" dirty="0" err="1">
                <a:effectLst/>
                <a:latin typeface="Alexandria Light" pitchFamily="2" charset="-78"/>
                <a:cs typeface="Alexandria Light" pitchFamily="2" charset="-78"/>
              </a:rPr>
              <a:t>ة</a:t>
            </a:r>
            <a:r>
              <a:rPr lang="ar-EG" sz="2000" dirty="0">
                <a:effectLst/>
                <a:latin typeface="Alexandria Light" pitchFamily="2" charset="-78"/>
                <a:cs typeface="Alexandria Light" pitchFamily="2" charset="-78"/>
              </a:rPr>
              <a:t> الى نظام التشغيل وانتظار أوامر المستخدم</a:t>
            </a:r>
          </a:p>
        </p:txBody>
      </p:sp>
      <p:pic>
        <p:nvPicPr>
          <p:cNvPr id="11" name="Picture 10">
            <a:extLst>
              <a:ext uri="{FF2B5EF4-FFF2-40B4-BE49-F238E27FC236}">
                <a16:creationId xmlns:a16="http://schemas.microsoft.com/office/drawing/2014/main" id="{1F182342-398E-1113-6B14-AE8D7BBB4311}"/>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130614" y="5553582"/>
            <a:ext cx="2364774" cy="954667"/>
          </a:xfrm>
          <a:prstGeom prst="rect">
            <a:avLst/>
          </a:prstGeom>
        </p:spPr>
      </p:pic>
    </p:spTree>
    <p:extLst>
      <p:ext uri="{BB962C8B-B14F-4D97-AF65-F5344CB8AC3E}">
        <p14:creationId xmlns:p14="http://schemas.microsoft.com/office/powerpoint/2010/main" val="292435043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440788" y="5949244"/>
            <a:ext cx="9902229" cy="204838"/>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2788"/>
            <a:ext cx="9533101" cy="1610200"/>
          </a:xfrm>
          <a:prstGeom prst="rect">
            <a:avLst/>
          </a:prstGeom>
        </p:spPr>
      </p:pic>
      <p:sp>
        <p:nvSpPr>
          <p:cNvPr id="7" name="TextBox 6"/>
          <p:cNvSpPr txBox="1"/>
          <p:nvPr/>
        </p:nvSpPr>
        <p:spPr>
          <a:xfrm>
            <a:off x="3873808" y="602931"/>
            <a:ext cx="3639138" cy="523220"/>
          </a:xfrm>
          <a:prstGeom prst="rect">
            <a:avLst/>
          </a:prstGeom>
          <a:noFill/>
        </p:spPr>
        <p:txBody>
          <a:bodyPr wrap="none" rtlCol="0">
            <a:spAutoFit/>
          </a:bodyPr>
          <a:lstStyle/>
          <a:p>
            <a:r>
              <a:rPr lang="en-US" sz="2800" dirty="0">
                <a:solidFill>
                  <a:schemeClr val="bg1"/>
                </a:solidFill>
                <a:effectLst/>
                <a:latin typeface="Alexandria Light" pitchFamily="2" charset="-78"/>
                <a:cs typeface="Alexandria Light" pitchFamily="2" charset="-78"/>
              </a:rPr>
              <a:t>Computer Software</a:t>
            </a:r>
            <a:endParaRPr lang="ar-EG" sz="2800" dirty="0">
              <a:solidFill>
                <a:schemeClr val="bg1"/>
              </a:solidFill>
              <a:effectLst/>
              <a:latin typeface="Alexandria Light" pitchFamily="2" charset="-78"/>
              <a:cs typeface="Alexandria Light" pitchFamily="2" charset="-78"/>
            </a:endParaRPr>
          </a:p>
        </p:txBody>
      </p:sp>
      <p:sp>
        <p:nvSpPr>
          <p:cNvPr id="8" name="TextBox 7"/>
          <p:cNvSpPr txBox="1"/>
          <p:nvPr/>
        </p:nvSpPr>
        <p:spPr>
          <a:xfrm>
            <a:off x="104129" y="543490"/>
            <a:ext cx="1854995" cy="523220"/>
          </a:xfrm>
          <a:prstGeom prst="rect">
            <a:avLst/>
          </a:prstGeom>
          <a:noFill/>
        </p:spPr>
        <p:txBody>
          <a:bodyPr wrap="none" rtlCol="0">
            <a:spAutoFit/>
          </a:bodyPr>
          <a:lstStyle/>
          <a:p>
            <a:pPr algn="ctr"/>
            <a:r>
              <a:rPr lang="en-US" sz="2800" dirty="0">
                <a:solidFill>
                  <a:schemeClr val="bg1"/>
                </a:solidFill>
                <a:latin typeface="Alexandria Light" pitchFamily="2" charset="-78"/>
                <a:cs typeface="Alexandria Light" pitchFamily="2" charset="-78"/>
              </a:rPr>
              <a:t>Lecture </a:t>
            </a:r>
            <a:r>
              <a:rPr lang="ar-SA" sz="2800" dirty="0">
                <a:solidFill>
                  <a:schemeClr val="bg1"/>
                </a:solidFill>
                <a:latin typeface="Alexandria Light" pitchFamily="2" charset="-78"/>
                <a:cs typeface="Alexandria Light" pitchFamily="2" charset="-78"/>
              </a:rPr>
              <a:t>٧</a:t>
            </a:r>
          </a:p>
        </p:txBody>
      </p:sp>
      <p:sp>
        <p:nvSpPr>
          <p:cNvPr id="9" name="TextBox 8"/>
          <p:cNvSpPr txBox="1"/>
          <p:nvPr/>
        </p:nvSpPr>
        <p:spPr>
          <a:xfrm>
            <a:off x="1031626" y="1865471"/>
            <a:ext cx="10815002" cy="2802114"/>
          </a:xfrm>
          <a:prstGeom prst="rect">
            <a:avLst/>
          </a:prstGeom>
          <a:noFill/>
        </p:spPr>
        <p:txBody>
          <a:bodyPr wrap="square" rtlCol="0">
            <a:spAutoFit/>
          </a:bodyPr>
          <a:lstStyle/>
          <a:p>
            <a:pPr algn="just" rtl="1">
              <a:lnSpc>
                <a:spcPct val="150000"/>
              </a:lnSpc>
            </a:pPr>
            <a:r>
              <a:rPr lang="ar-EG" sz="2400" dirty="0">
                <a:effectLst/>
                <a:latin typeface="Alexandria" pitchFamily="2" charset="-78"/>
                <a:cs typeface="Alexandria" pitchFamily="2" charset="-78"/>
              </a:rPr>
              <a:t>أمثلة على الأنظمة التشغيلية :</a:t>
            </a:r>
          </a:p>
          <a:p>
            <a:pPr marL="342900" indent="-342900" algn="just" rtl="1">
              <a:lnSpc>
                <a:spcPct val="150000"/>
              </a:lnSpc>
              <a:buFont typeface="Arial" panose="020B0604020202020204" pitchFamily="34" charset="0"/>
              <a:buChar char="•"/>
            </a:pPr>
            <a:r>
              <a:rPr lang="ar-EG" sz="2400" dirty="0">
                <a:effectLst/>
                <a:latin typeface="Alexandria Light" pitchFamily="2" charset="-78"/>
                <a:cs typeface="Alexandria Light" pitchFamily="2" charset="-78"/>
              </a:rPr>
              <a:t>نظام تشغيل القرص</a:t>
            </a:r>
            <a:r>
              <a:rPr lang="en-US" sz="2400" dirty="0">
                <a:effectLst/>
                <a:latin typeface="Alexandria Light" pitchFamily="2" charset="-78"/>
                <a:cs typeface="Alexandria Light" pitchFamily="2" charset="-78"/>
              </a:rPr>
              <a:t> DOS </a:t>
            </a:r>
            <a:r>
              <a:rPr lang="ar-EG" sz="2400" dirty="0">
                <a:effectLst/>
                <a:latin typeface="Alexandria Light" pitchFamily="2" charset="-78"/>
                <a:cs typeface="Alexandria Light" pitchFamily="2" charset="-78"/>
              </a:rPr>
              <a:t> </a:t>
            </a:r>
            <a:endParaRPr lang="en-US" sz="2400" dirty="0">
              <a:effectLst/>
              <a:latin typeface="Alexandria Light" pitchFamily="2" charset="-78"/>
              <a:cs typeface="Alexandria Light" pitchFamily="2" charset="-78"/>
            </a:endParaRPr>
          </a:p>
          <a:p>
            <a:pPr marL="342900" indent="-342900" algn="just" rtl="1">
              <a:lnSpc>
                <a:spcPct val="150000"/>
              </a:lnSpc>
              <a:buFont typeface="Arial" panose="020B0604020202020204" pitchFamily="34" charset="0"/>
              <a:buChar char="•"/>
            </a:pPr>
            <a:r>
              <a:rPr lang="ar-EG" sz="2400" dirty="0">
                <a:effectLst/>
                <a:latin typeface="Alexandria Light" pitchFamily="2" charset="-78"/>
                <a:cs typeface="Alexandria Light" pitchFamily="2" charset="-78"/>
              </a:rPr>
              <a:t>نظام تشغيل النوافذ</a:t>
            </a:r>
            <a:r>
              <a:rPr lang="en-US" sz="2400" dirty="0">
                <a:effectLst/>
                <a:latin typeface="Alexandria Light" pitchFamily="2" charset="-78"/>
                <a:cs typeface="Alexandria Light" pitchFamily="2" charset="-78"/>
              </a:rPr>
              <a:t> Windows </a:t>
            </a:r>
            <a:endParaRPr lang="en-US" sz="2400" dirty="0">
              <a:latin typeface="Alexandria Light" pitchFamily="2" charset="-78"/>
              <a:cs typeface="Alexandria Light" pitchFamily="2" charset="-78"/>
            </a:endParaRPr>
          </a:p>
          <a:p>
            <a:pPr marL="342900" indent="-342900" algn="just" rtl="1">
              <a:lnSpc>
                <a:spcPct val="150000"/>
              </a:lnSpc>
              <a:buFont typeface="Arial" panose="020B0604020202020204" pitchFamily="34" charset="0"/>
              <a:buChar char="•"/>
            </a:pPr>
            <a:r>
              <a:rPr lang="ar-EG" sz="2400" dirty="0">
                <a:effectLst/>
                <a:latin typeface="Alexandria Light" pitchFamily="2" charset="-78"/>
                <a:cs typeface="Alexandria Light" pitchFamily="2" charset="-78"/>
              </a:rPr>
              <a:t>نظام تشغيل أبل </a:t>
            </a:r>
            <a:r>
              <a:rPr lang="en-US" sz="2400" dirty="0">
                <a:effectLst/>
                <a:latin typeface="Alexandria Light" pitchFamily="2" charset="-78"/>
                <a:cs typeface="Alexandria Light" pitchFamily="2" charset="-78"/>
              </a:rPr>
              <a:t>Macintosh </a:t>
            </a:r>
          </a:p>
          <a:p>
            <a:pPr marL="342900" indent="-342900" algn="just" rtl="1">
              <a:lnSpc>
                <a:spcPct val="150000"/>
              </a:lnSpc>
              <a:buFont typeface="Arial" panose="020B0604020202020204" pitchFamily="34" charset="0"/>
              <a:buChar char="•"/>
            </a:pPr>
            <a:r>
              <a:rPr lang="ar-EG" sz="2400" dirty="0">
                <a:effectLst/>
                <a:latin typeface="Alexandria Light" pitchFamily="2" charset="-78"/>
                <a:cs typeface="Alexandria Light" pitchFamily="2" charset="-78"/>
              </a:rPr>
              <a:t>نظام تشغيل لينكس </a:t>
            </a:r>
            <a:r>
              <a:rPr lang="en-US" sz="2400" dirty="0">
                <a:effectLst/>
                <a:latin typeface="Alexandria Light" pitchFamily="2" charset="-78"/>
                <a:cs typeface="Alexandria Light" pitchFamily="2" charset="-78"/>
              </a:rPr>
              <a:t>Linux</a:t>
            </a:r>
            <a:endParaRPr lang="ar-EG" sz="2400" dirty="0">
              <a:effectLst/>
              <a:latin typeface="Alexandria Light" pitchFamily="2" charset="-78"/>
              <a:cs typeface="Alexandria Light" pitchFamily="2" charset="-78"/>
            </a:endParaRPr>
          </a:p>
        </p:txBody>
      </p:sp>
      <p:pic>
        <p:nvPicPr>
          <p:cNvPr id="10" name="Picture 9">
            <a:extLst>
              <a:ext uri="{FF2B5EF4-FFF2-40B4-BE49-F238E27FC236}">
                <a16:creationId xmlns:a16="http://schemas.microsoft.com/office/drawing/2014/main" id="{A0626ADC-998B-994B-BDC0-ABFC742D0CAF}"/>
              </a:ext>
            </a:extLst>
          </p:cNvPr>
          <p:cNvPicPr>
            <a:picLocks noChangeAspect="1"/>
          </p:cNvPicPr>
          <p:nvPr/>
        </p:nvPicPr>
        <p:blipFill>
          <a:blip r:embed="rId5"/>
          <a:stretch>
            <a:fillRect/>
          </a:stretch>
        </p:blipFill>
        <p:spPr>
          <a:xfrm>
            <a:off x="1462732" y="1672429"/>
            <a:ext cx="5402761" cy="3432342"/>
          </a:xfrm>
          <a:prstGeom prst="rect">
            <a:avLst/>
          </a:prstGeom>
        </p:spPr>
      </p:pic>
      <p:pic>
        <p:nvPicPr>
          <p:cNvPr id="12" name="Picture 11">
            <a:extLst>
              <a:ext uri="{FF2B5EF4-FFF2-40B4-BE49-F238E27FC236}">
                <a16:creationId xmlns:a16="http://schemas.microsoft.com/office/drawing/2014/main" id="{CCADF176-A935-35C9-0523-07530D23A997}"/>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130614" y="5553582"/>
            <a:ext cx="2364774" cy="954667"/>
          </a:xfrm>
          <a:prstGeom prst="rect">
            <a:avLst/>
          </a:prstGeom>
        </p:spPr>
      </p:pic>
    </p:spTree>
    <p:extLst>
      <p:ext uri="{BB962C8B-B14F-4D97-AF65-F5344CB8AC3E}">
        <p14:creationId xmlns:p14="http://schemas.microsoft.com/office/powerpoint/2010/main" val="420639213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440788" y="5949244"/>
            <a:ext cx="9902229" cy="204838"/>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2788"/>
            <a:ext cx="9533101" cy="1610200"/>
          </a:xfrm>
          <a:prstGeom prst="rect">
            <a:avLst/>
          </a:prstGeom>
        </p:spPr>
      </p:pic>
      <p:sp>
        <p:nvSpPr>
          <p:cNvPr id="7" name="TextBox 6"/>
          <p:cNvSpPr txBox="1"/>
          <p:nvPr/>
        </p:nvSpPr>
        <p:spPr>
          <a:xfrm>
            <a:off x="3873808" y="602931"/>
            <a:ext cx="3639138" cy="523220"/>
          </a:xfrm>
          <a:prstGeom prst="rect">
            <a:avLst/>
          </a:prstGeom>
          <a:noFill/>
        </p:spPr>
        <p:txBody>
          <a:bodyPr wrap="none" rtlCol="0">
            <a:spAutoFit/>
          </a:bodyPr>
          <a:lstStyle/>
          <a:p>
            <a:r>
              <a:rPr lang="en-US" sz="2800" dirty="0">
                <a:solidFill>
                  <a:schemeClr val="bg1"/>
                </a:solidFill>
                <a:effectLst/>
                <a:latin typeface="Alexandria Light" pitchFamily="2" charset="-78"/>
                <a:cs typeface="Alexandria Light" pitchFamily="2" charset="-78"/>
              </a:rPr>
              <a:t>Computer Software</a:t>
            </a:r>
            <a:endParaRPr lang="ar-EG" sz="2800" dirty="0">
              <a:solidFill>
                <a:schemeClr val="bg1"/>
              </a:solidFill>
              <a:effectLst/>
              <a:latin typeface="Alexandria Light" pitchFamily="2" charset="-78"/>
              <a:cs typeface="Alexandria Light" pitchFamily="2" charset="-78"/>
            </a:endParaRPr>
          </a:p>
        </p:txBody>
      </p:sp>
      <p:sp>
        <p:nvSpPr>
          <p:cNvPr id="8" name="TextBox 7"/>
          <p:cNvSpPr txBox="1"/>
          <p:nvPr/>
        </p:nvSpPr>
        <p:spPr>
          <a:xfrm>
            <a:off x="104129" y="543490"/>
            <a:ext cx="1854995" cy="523220"/>
          </a:xfrm>
          <a:prstGeom prst="rect">
            <a:avLst/>
          </a:prstGeom>
          <a:noFill/>
        </p:spPr>
        <p:txBody>
          <a:bodyPr wrap="none" rtlCol="0">
            <a:spAutoFit/>
          </a:bodyPr>
          <a:lstStyle/>
          <a:p>
            <a:pPr algn="ctr"/>
            <a:r>
              <a:rPr lang="en-US" sz="2800" dirty="0">
                <a:solidFill>
                  <a:schemeClr val="bg1"/>
                </a:solidFill>
                <a:latin typeface="Alexandria Light" pitchFamily="2" charset="-78"/>
                <a:cs typeface="Alexandria Light" pitchFamily="2" charset="-78"/>
              </a:rPr>
              <a:t>Lecture </a:t>
            </a:r>
            <a:r>
              <a:rPr lang="ar-SA" sz="2800" dirty="0">
                <a:solidFill>
                  <a:schemeClr val="bg1"/>
                </a:solidFill>
                <a:latin typeface="Alexandria Light" pitchFamily="2" charset="-78"/>
                <a:cs typeface="Alexandria Light" pitchFamily="2" charset="-78"/>
              </a:rPr>
              <a:t>٧</a:t>
            </a:r>
          </a:p>
        </p:txBody>
      </p:sp>
      <p:sp>
        <p:nvSpPr>
          <p:cNvPr id="9" name="TextBox 8"/>
          <p:cNvSpPr txBox="1"/>
          <p:nvPr/>
        </p:nvSpPr>
        <p:spPr>
          <a:xfrm>
            <a:off x="651740" y="1799341"/>
            <a:ext cx="11137624" cy="3733586"/>
          </a:xfrm>
          <a:prstGeom prst="rect">
            <a:avLst/>
          </a:prstGeom>
          <a:noFill/>
        </p:spPr>
        <p:txBody>
          <a:bodyPr wrap="square" rtlCol="0">
            <a:spAutoFit/>
          </a:bodyPr>
          <a:lstStyle/>
          <a:p>
            <a:pPr algn="just" rtl="1">
              <a:lnSpc>
                <a:spcPct val="150000"/>
              </a:lnSpc>
            </a:pPr>
            <a:r>
              <a:rPr lang="ar-EG" sz="2000" dirty="0">
                <a:effectLst/>
                <a:latin typeface="Alexandria" pitchFamily="2" charset="-78"/>
                <a:cs typeface="Alexandria" pitchFamily="2" charset="-78"/>
              </a:rPr>
              <a:t>البرنامج التطبيقي : </a:t>
            </a:r>
            <a:r>
              <a:rPr lang="ar-EG" sz="2000" dirty="0">
                <a:effectLst/>
                <a:latin typeface="Alexandria Light" pitchFamily="2" charset="-78"/>
                <a:cs typeface="Alexandria Light" pitchFamily="2" charset="-78"/>
              </a:rPr>
              <a:t>هو نوع من البرامج يمكنك استخدامه بعد تحميل نظام التشغيل. ومن أمثلة هذه البرامج: برامج معالجة</a:t>
            </a:r>
            <a:r>
              <a:rPr lang="en-US" sz="2000" dirty="0">
                <a:effectLst/>
                <a:latin typeface="Alexandria Light" pitchFamily="2" charset="-78"/>
                <a:cs typeface="Alexandria Light" pitchFamily="2" charset="-78"/>
              </a:rPr>
              <a:t> </a:t>
            </a:r>
            <a:r>
              <a:rPr lang="ar-EG" sz="2000" dirty="0">
                <a:effectLst/>
                <a:latin typeface="Alexandria Light" pitchFamily="2" charset="-78"/>
                <a:cs typeface="Alexandria Light" pitchFamily="2" charset="-78"/>
              </a:rPr>
              <a:t>النصوص، جداول البيانات، قواعد البيانات، أدوات العرض التقديمي، تطبيقات الوسائط المتعددة.</a:t>
            </a:r>
          </a:p>
          <a:p>
            <a:pPr marL="342900" indent="-342900" algn="just" rtl="1">
              <a:lnSpc>
                <a:spcPct val="150000"/>
              </a:lnSpc>
              <a:buFont typeface="Arial" panose="020B0604020202020204" pitchFamily="34" charset="0"/>
              <a:buChar char="•"/>
            </a:pPr>
            <a:r>
              <a:rPr lang="ar-EG" sz="2000" dirty="0">
                <a:effectLst/>
                <a:latin typeface="Alexandria Light" pitchFamily="2" charset="-78"/>
                <a:cs typeface="Alexandria Light" pitchFamily="2" charset="-78"/>
              </a:rPr>
              <a:t>مايكروسوفت وورد </a:t>
            </a:r>
            <a:endParaRPr lang="en-US" sz="2000" dirty="0">
              <a:effectLst/>
              <a:latin typeface="Alexandria Light" pitchFamily="2" charset="-78"/>
              <a:cs typeface="Alexandria Light" pitchFamily="2" charset="-78"/>
            </a:endParaRPr>
          </a:p>
          <a:p>
            <a:pPr marL="342900" indent="-342900" algn="just" rtl="1">
              <a:lnSpc>
                <a:spcPct val="150000"/>
              </a:lnSpc>
              <a:buFont typeface="Arial" panose="020B0604020202020204" pitchFamily="34" charset="0"/>
              <a:buChar char="•"/>
            </a:pPr>
            <a:r>
              <a:rPr lang="ar-EG" sz="2000" dirty="0">
                <a:effectLst/>
                <a:latin typeface="Alexandria Light" pitchFamily="2" charset="-78"/>
                <a:cs typeface="Alexandria Light" pitchFamily="2" charset="-78"/>
              </a:rPr>
              <a:t>مايكروسوفت إكسل </a:t>
            </a:r>
            <a:endParaRPr lang="en-US" sz="2000" dirty="0">
              <a:effectLst/>
              <a:latin typeface="Alexandria Light" pitchFamily="2" charset="-78"/>
              <a:cs typeface="Alexandria Light" pitchFamily="2" charset="-78"/>
            </a:endParaRPr>
          </a:p>
          <a:p>
            <a:pPr marL="342900" indent="-342900" algn="just" rtl="1">
              <a:lnSpc>
                <a:spcPct val="150000"/>
              </a:lnSpc>
              <a:buFont typeface="Arial" panose="020B0604020202020204" pitchFamily="34" charset="0"/>
              <a:buChar char="•"/>
            </a:pPr>
            <a:r>
              <a:rPr lang="ar-EG" sz="2000" dirty="0">
                <a:effectLst/>
                <a:latin typeface="Alexandria Light" pitchFamily="2" charset="-78"/>
                <a:cs typeface="Alexandria Light" pitchFamily="2" charset="-78"/>
              </a:rPr>
              <a:t>مايكروسوفت أكسيس</a:t>
            </a:r>
            <a:endParaRPr lang="en-US" sz="2000" dirty="0">
              <a:effectLst/>
              <a:latin typeface="Alexandria Light" pitchFamily="2" charset="-78"/>
              <a:cs typeface="Alexandria Light" pitchFamily="2" charset="-78"/>
            </a:endParaRPr>
          </a:p>
          <a:p>
            <a:pPr marL="342900" indent="-342900" algn="just" rtl="1">
              <a:lnSpc>
                <a:spcPct val="150000"/>
              </a:lnSpc>
              <a:buFont typeface="Arial" panose="020B0604020202020204" pitchFamily="34" charset="0"/>
              <a:buChar char="•"/>
            </a:pPr>
            <a:r>
              <a:rPr lang="ar-EG" sz="2000" dirty="0">
                <a:effectLst/>
                <a:latin typeface="Alexandria Light" pitchFamily="2" charset="-78"/>
                <a:cs typeface="Alexandria Light" pitchFamily="2" charset="-78"/>
              </a:rPr>
              <a:t>مايكروسوفت بوربوينت </a:t>
            </a:r>
            <a:endParaRPr lang="en-US" sz="2000" dirty="0">
              <a:effectLst/>
              <a:latin typeface="Alexandria Light" pitchFamily="2" charset="-78"/>
              <a:cs typeface="Alexandria Light" pitchFamily="2" charset="-78"/>
            </a:endParaRPr>
          </a:p>
          <a:p>
            <a:pPr marL="342900" indent="-342900" algn="just" rtl="1">
              <a:lnSpc>
                <a:spcPct val="150000"/>
              </a:lnSpc>
              <a:buFont typeface="Arial" panose="020B0604020202020204" pitchFamily="34" charset="0"/>
              <a:buChar char="•"/>
            </a:pPr>
            <a:r>
              <a:rPr lang="ar-EG" sz="2000" dirty="0">
                <a:effectLst/>
                <a:latin typeface="Alexandria Light" pitchFamily="2" charset="-78"/>
                <a:cs typeface="Alexandria Light" pitchFamily="2" charset="-78"/>
              </a:rPr>
              <a:t>فلاش ادوبي</a:t>
            </a:r>
          </a:p>
        </p:txBody>
      </p:sp>
      <p:pic>
        <p:nvPicPr>
          <p:cNvPr id="11" name="Picture 10">
            <a:extLst>
              <a:ext uri="{FF2B5EF4-FFF2-40B4-BE49-F238E27FC236}">
                <a16:creationId xmlns:a16="http://schemas.microsoft.com/office/drawing/2014/main" id="{56C96AF0-319C-D24E-919A-F3C66BF61C25}"/>
              </a:ext>
            </a:extLst>
          </p:cNvPr>
          <p:cNvPicPr>
            <a:picLocks noChangeAspect="1"/>
          </p:cNvPicPr>
          <p:nvPr/>
        </p:nvPicPr>
        <p:blipFill>
          <a:blip r:embed="rId5"/>
          <a:stretch>
            <a:fillRect/>
          </a:stretch>
        </p:blipFill>
        <p:spPr>
          <a:xfrm>
            <a:off x="890390" y="3077248"/>
            <a:ext cx="3990870" cy="2515254"/>
          </a:xfrm>
          <a:prstGeom prst="rect">
            <a:avLst/>
          </a:prstGeom>
        </p:spPr>
      </p:pic>
      <p:pic>
        <p:nvPicPr>
          <p:cNvPr id="12" name="Picture 11">
            <a:extLst>
              <a:ext uri="{FF2B5EF4-FFF2-40B4-BE49-F238E27FC236}">
                <a16:creationId xmlns:a16="http://schemas.microsoft.com/office/drawing/2014/main" id="{34543120-DEEA-8145-A288-F655FE6D45D3}"/>
              </a:ext>
            </a:extLst>
          </p:cNvPr>
          <p:cNvPicPr>
            <a:picLocks noChangeAspect="1"/>
          </p:cNvPicPr>
          <p:nvPr/>
        </p:nvPicPr>
        <p:blipFill>
          <a:blip r:embed="rId6"/>
          <a:stretch>
            <a:fillRect/>
          </a:stretch>
        </p:blipFill>
        <p:spPr>
          <a:xfrm>
            <a:off x="5074724" y="4235666"/>
            <a:ext cx="1739900" cy="1397000"/>
          </a:xfrm>
          <a:prstGeom prst="rect">
            <a:avLst/>
          </a:prstGeom>
        </p:spPr>
      </p:pic>
      <p:pic>
        <p:nvPicPr>
          <p:cNvPr id="13" name="Picture 12">
            <a:extLst>
              <a:ext uri="{FF2B5EF4-FFF2-40B4-BE49-F238E27FC236}">
                <a16:creationId xmlns:a16="http://schemas.microsoft.com/office/drawing/2014/main" id="{AD6C4B40-6948-A513-8174-52244E516CC7}"/>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130614" y="5553582"/>
            <a:ext cx="2364774" cy="954667"/>
          </a:xfrm>
          <a:prstGeom prst="rect">
            <a:avLst/>
          </a:prstGeom>
        </p:spPr>
      </p:pic>
    </p:spTree>
    <p:extLst>
      <p:ext uri="{BB962C8B-B14F-4D97-AF65-F5344CB8AC3E}">
        <p14:creationId xmlns:p14="http://schemas.microsoft.com/office/powerpoint/2010/main" val="133186591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95BE54C2-98E7-DC47-A2A3-4AF97F391842}"/>
              </a:ext>
            </a:extLst>
          </p:cNvPr>
          <p:cNvSpPr txBox="1"/>
          <p:nvPr/>
        </p:nvSpPr>
        <p:spPr>
          <a:xfrm>
            <a:off x="502473" y="2838366"/>
            <a:ext cx="11198343" cy="1442446"/>
          </a:xfrm>
          <a:prstGeom prst="rect">
            <a:avLst/>
          </a:prstGeom>
          <a:noFill/>
        </p:spPr>
        <p:txBody>
          <a:bodyPr wrap="square">
            <a:spAutoFit/>
          </a:bodyPr>
          <a:lstStyle/>
          <a:p>
            <a:pPr marL="0" algn="just" defTabSz="914400" rtl="1" eaLnBrk="1" latinLnBrk="0" hangingPunct="1">
              <a:lnSpc>
                <a:spcPts val="3580"/>
              </a:lnSpc>
            </a:pPr>
            <a:r>
              <a:rPr lang="ar-SA" sz="2400" dirty="0">
                <a:latin typeface="Alexandria Light" pitchFamily="2" charset="-78"/>
                <a:cs typeface="Alexandria Light" pitchFamily="2" charset="-78"/>
              </a:rPr>
              <a:t>تعرفنا في هذه المحاضرة على تاريخ الحاسب الآلي ومكوناته التفصيلية من حيث المكونات الصلبة والمكونات البرامجية، كما تعرفنا على الفروق بين أنواع أجهزة الكمبيوتر وقدراتها المختلفة.</a:t>
            </a:r>
            <a:endParaRPr lang="ar-SA" sz="2200" dirty="0">
              <a:latin typeface="Alexandria Light" pitchFamily="2" charset="-78"/>
              <a:cs typeface="Alexandria Light" pitchFamily="2" charset="-78"/>
            </a:endParaRPr>
          </a:p>
        </p:txBody>
      </p:sp>
      <p:pic>
        <p:nvPicPr>
          <p:cNvPr id="3" name="Picture 2"/>
          <p:cNvPicPr>
            <a:picLocks noChangeAspect="1"/>
          </p:cNvPicPr>
          <p:nvPr/>
        </p:nvPicPr>
        <p:blipFill>
          <a:blip r:embed="rId2"/>
          <a:stretch>
            <a:fillRect/>
          </a:stretch>
        </p:blipFill>
        <p:spPr>
          <a:xfrm>
            <a:off x="2440788" y="5949244"/>
            <a:ext cx="9902229" cy="204838"/>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75156" y="-14990"/>
            <a:ext cx="10532100" cy="1610200"/>
          </a:xfrm>
          <a:prstGeom prst="rect">
            <a:avLst/>
          </a:prstGeom>
        </p:spPr>
      </p:pic>
      <p:sp>
        <p:nvSpPr>
          <p:cNvPr id="7" name="TextBox 6"/>
          <p:cNvSpPr txBox="1"/>
          <p:nvPr/>
        </p:nvSpPr>
        <p:spPr>
          <a:xfrm>
            <a:off x="2693097" y="569998"/>
            <a:ext cx="7400593" cy="523220"/>
          </a:xfrm>
          <a:prstGeom prst="rect">
            <a:avLst/>
          </a:prstGeom>
          <a:noFill/>
        </p:spPr>
        <p:txBody>
          <a:bodyPr wrap="square" rtlCol="0">
            <a:spAutoFit/>
          </a:bodyPr>
          <a:lstStyle/>
          <a:p>
            <a:pPr marL="0" algn="ctr" defTabSz="914400" rtl="1" eaLnBrk="1" latinLnBrk="0" hangingPunct="1"/>
            <a:r>
              <a:rPr lang="ar-EG" sz="2800" dirty="0">
                <a:solidFill>
                  <a:schemeClr val="bg1"/>
                </a:solidFill>
                <a:effectLst/>
                <a:latin typeface="Alexandria Medium" pitchFamily="2" charset="-78"/>
                <a:cs typeface="Alexandria Medium" pitchFamily="2" charset="-78"/>
              </a:rPr>
              <a:t>الخاتمــــــة</a:t>
            </a:r>
            <a:endParaRPr lang="ar-SA" sz="2800" dirty="0">
              <a:solidFill>
                <a:schemeClr val="bg1"/>
              </a:solidFill>
              <a:effectLst/>
              <a:latin typeface="Alexandria Medium" pitchFamily="2" charset="-78"/>
              <a:cs typeface="Alexandria Medium" pitchFamily="2" charset="-78"/>
            </a:endParaRPr>
          </a:p>
        </p:txBody>
      </p:sp>
      <p:sp>
        <p:nvSpPr>
          <p:cNvPr id="8" name="TextBox 7"/>
          <p:cNvSpPr txBox="1"/>
          <p:nvPr/>
        </p:nvSpPr>
        <p:spPr>
          <a:xfrm>
            <a:off x="105659" y="528500"/>
            <a:ext cx="1854995" cy="523220"/>
          </a:xfrm>
          <a:prstGeom prst="rect">
            <a:avLst/>
          </a:prstGeom>
          <a:noFill/>
        </p:spPr>
        <p:txBody>
          <a:bodyPr wrap="none" rtlCol="0">
            <a:spAutoFit/>
          </a:bodyPr>
          <a:lstStyle/>
          <a:p>
            <a:pPr algn="ctr"/>
            <a:r>
              <a:rPr lang="en-US" sz="2800" dirty="0">
                <a:solidFill>
                  <a:schemeClr val="bg1"/>
                </a:solidFill>
                <a:latin typeface="Alexandria Light" pitchFamily="2" charset="-78"/>
                <a:cs typeface="Alexandria Light" pitchFamily="2" charset="-78"/>
              </a:rPr>
              <a:t>Lecture </a:t>
            </a:r>
            <a:r>
              <a:rPr lang="ar-SA" sz="2800" dirty="0">
                <a:solidFill>
                  <a:schemeClr val="bg1"/>
                </a:solidFill>
                <a:latin typeface="Alexandria Light" pitchFamily="2" charset="-78"/>
                <a:cs typeface="Alexandria Light" pitchFamily="2" charset="-78"/>
              </a:rPr>
              <a:t>٧</a:t>
            </a:r>
            <a:endParaRPr lang="en-US" sz="2800" dirty="0">
              <a:solidFill>
                <a:srgbClr val="FF9518"/>
              </a:solidFill>
              <a:latin typeface="Alexandria Light" pitchFamily="2" charset="-78"/>
              <a:cs typeface="Alexandria Light" pitchFamily="2" charset="-78"/>
            </a:endParaRPr>
          </a:p>
        </p:txBody>
      </p:sp>
      <p:pic>
        <p:nvPicPr>
          <p:cNvPr id="10" name="Picture 9">
            <a:extLst>
              <a:ext uri="{FF2B5EF4-FFF2-40B4-BE49-F238E27FC236}">
                <a16:creationId xmlns:a16="http://schemas.microsoft.com/office/drawing/2014/main" id="{217463F4-36A3-3C94-5897-0877BDE11055}"/>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130614" y="5553582"/>
            <a:ext cx="2364774" cy="954667"/>
          </a:xfrm>
          <a:prstGeom prst="rect">
            <a:avLst/>
          </a:prstGeom>
        </p:spPr>
      </p:pic>
    </p:spTree>
    <p:extLst>
      <p:ext uri="{BB962C8B-B14F-4D97-AF65-F5344CB8AC3E}">
        <p14:creationId xmlns:p14="http://schemas.microsoft.com/office/powerpoint/2010/main" val="231551160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latin typeface="Alexandria Light" pitchFamily="2" charset="-78"/>
            </a:endParaRPr>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dirty="0">
                <a:solidFill>
                  <a:schemeClr val="bg1"/>
                </a:solidFill>
                <a:latin typeface="Alexandria Light" pitchFamily="2" charset="-78"/>
                <a:cs typeface="Alexandria Light" pitchFamily="2" charset="-78"/>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solidFill>
                <a:srgbClr val="669BBC"/>
              </a:solidFill>
              <a:latin typeface="Alexandria Light" pitchFamily="2" charset="-78"/>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extLst>
      <p:ext uri="{BB962C8B-B14F-4D97-AF65-F5344CB8AC3E}">
        <p14:creationId xmlns:p14="http://schemas.microsoft.com/office/powerpoint/2010/main" val="9846207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6e64d47f71d2a9ba87fe3cd7a346a88d">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daa90b9493292b7dd7fda0f2404ecac5"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3:SharedWithUsers" minOccurs="0"/>
                <xsd:element ref="ns3:SharedWithDetails"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fbce9ccb-a055-48b1-a76c-139ecd114ee5}"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CC9A911-23AF-4D6B-960B-1A780C58D828}">
  <ds:schemaRefs>
    <ds:schemaRef ds:uri="http://schemas.microsoft.com/office/2006/metadata/properties"/>
    <ds:schemaRef ds:uri="http://www.w3.org/2000/xmlns/"/>
    <ds:schemaRef ds:uri="d13aca44-ef33-4cf4-9980-7f0b00e6eeb9"/>
    <ds:schemaRef ds:uri="http://schemas.microsoft.com/office/infopath/2007/PartnerControls"/>
    <ds:schemaRef ds:uri="49100919-8a76-4266-be0c-7dc583902cb4"/>
    <ds:schemaRef ds:uri="http://www.w3.org/2001/XMLSchema-instance"/>
  </ds:schemaRefs>
</ds:datastoreItem>
</file>

<file path=customXml/itemProps2.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3.xml><?xml version="1.0" encoding="utf-8"?>
<ds:datastoreItem xmlns:ds="http://schemas.openxmlformats.org/officeDocument/2006/customXml" ds:itemID="{354F0421-47F9-467E-BD4D-80BCC622CEAE}">
  <ds:schemaRefs>
    <ds:schemaRef ds:uri="http://schemas.microsoft.com/office/2006/metadata/contentType"/>
    <ds:schemaRef ds:uri="http://schemas.microsoft.com/office/2006/metadata/properties/metaAttributes"/>
    <ds:schemaRef ds:uri="http://www.w3.org/2000/xmlns/"/>
    <ds:schemaRef ds:uri="http://www.w3.org/2001/XMLSchema"/>
    <ds:schemaRef ds:uri="d13aca44-ef33-4cf4-9980-7f0b00e6eeb9"/>
    <ds:schemaRef ds:uri="49100919-8a76-4266-be0c-7dc583902cb4"/>
  </ds:schemaRefs>
</ds:datastoreItem>
</file>

<file path=docProps/app.xml><?xml version="1.0" encoding="utf-8"?>
<Properties xmlns="http://schemas.openxmlformats.org/officeDocument/2006/extended-properties" xmlns:vt="http://schemas.openxmlformats.org/officeDocument/2006/docPropsVTypes">
  <TotalTime>730</TotalTime>
  <Words>1950</Words>
  <Application>Microsoft Office PowerPoint</Application>
  <PresentationFormat>Widescreen</PresentationFormat>
  <Paragraphs>150</Paragraphs>
  <Slides>35</Slides>
  <Notes>1</Notes>
  <HiddenSlides>0</HiddenSlides>
  <MMClips>34</MMClips>
  <ScaleCrop>false</ScaleCrop>
  <HeadingPairs>
    <vt:vector size="4" baseType="variant">
      <vt:variant>
        <vt:lpstr>Theme</vt:lpstr>
      </vt:variant>
      <vt:variant>
        <vt:i4>1</vt:i4>
      </vt:variant>
      <vt:variant>
        <vt:lpstr>Slide Titles</vt:lpstr>
      </vt:variant>
      <vt:variant>
        <vt:i4>35</vt:i4>
      </vt:variant>
    </vt:vector>
  </HeadingPairs>
  <TitlesOfParts>
    <vt:vector size="36"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NesmaAbdelfatah</cp:lastModifiedBy>
  <cp:revision>37</cp:revision>
  <dcterms:created xsi:type="dcterms:W3CDTF">2023-04-29T09:08:00Z</dcterms:created>
  <dcterms:modified xsi:type="dcterms:W3CDTF">2025-03-18T21:21:18Z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ies>
</file>