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9"/>
  </p:notesMasterIdLst>
  <p:sldIdLst>
    <p:sldId id="345" r:id="rId2"/>
    <p:sldId id="258" r:id="rId3"/>
    <p:sldId id="259" r:id="rId4"/>
    <p:sldId id="4298" r:id="rId5"/>
    <p:sldId id="3264" r:id="rId6"/>
    <p:sldId id="337" r:id="rId7"/>
    <p:sldId id="4310" r:id="rId8"/>
    <p:sldId id="326" r:id="rId9"/>
    <p:sldId id="332" r:id="rId10"/>
    <p:sldId id="4313" r:id="rId11"/>
    <p:sldId id="4312" r:id="rId12"/>
    <p:sldId id="4311" r:id="rId13"/>
    <p:sldId id="4299" r:id="rId14"/>
    <p:sldId id="4302" r:id="rId15"/>
    <p:sldId id="4300" r:id="rId16"/>
    <p:sldId id="4304" r:id="rId17"/>
    <p:sldId id="4314" r:id="rId18"/>
    <p:sldId id="4319" r:id="rId19"/>
    <p:sldId id="4325" r:id="rId20"/>
    <p:sldId id="4305" r:id="rId21"/>
    <p:sldId id="4322" r:id="rId22"/>
    <p:sldId id="4326" r:id="rId23"/>
    <p:sldId id="4306" r:id="rId24"/>
    <p:sldId id="4307" r:id="rId25"/>
    <p:sldId id="4308" r:id="rId26"/>
    <p:sldId id="4315" r:id="rId27"/>
    <p:sldId id="4320" r:id="rId28"/>
    <p:sldId id="4324" r:id="rId29"/>
    <p:sldId id="4316" r:id="rId30"/>
    <p:sldId id="4317" r:id="rId31"/>
    <p:sldId id="4323" r:id="rId32"/>
    <p:sldId id="4318" r:id="rId33"/>
    <p:sldId id="4321" r:id="rId34"/>
    <p:sldId id="308" r:id="rId35"/>
    <p:sldId id="307" r:id="rId36"/>
    <p:sldId id="309" r:id="rId37"/>
    <p:sldId id="264" r:id="rId3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4" roundtripDataSignature="AMtx7mhf+BHnEPptgyEj12pvH+dl+JTSO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9BA8"/>
    <a:srgbClr val="1C222E"/>
    <a:srgbClr val="1B1E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FCAABB-0F82-6044-AF1D-023684D7B07C}" v="2" dt="2023-10-15T22:44:03.7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01"/>
    <p:restoredTop sz="94633"/>
  </p:normalViewPr>
  <p:slideViewPr>
    <p:cSldViewPr snapToGrid="0">
      <p:cViewPr>
        <p:scale>
          <a:sx n="75" d="100"/>
          <a:sy n="75" d="100"/>
        </p:scale>
        <p:origin x="424" y="4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59" Type="http://schemas.microsoft.com/office/2015/10/relationships/revisionInfo" Target="revisionInfo.xml"/><Relationship Id="rId20" Type="http://schemas.openxmlformats.org/officeDocument/2006/relationships/slide" Target="slides/slide19.xml"/><Relationship Id="rId54" Type="http://customschemas.google.com/relationships/presentationmetadata" Target="meta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1C222E"/>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B0FF5F-21D4-DC47-A509-0D331B284788}" type="doc">
      <dgm:prSet loTypeId="urn:microsoft.com/office/officeart/2005/8/layout/process1" loCatId="" qsTypeId="urn:microsoft.com/office/officeart/2005/8/quickstyle/simple1" qsCatId="simple" csTypeId="urn:microsoft.com/office/officeart/2005/8/colors/accent1_2" csCatId="accent1" phldr="1"/>
      <dgm:spPr/>
    </dgm:pt>
    <dgm:pt modelId="{3E593D7F-E2CD-5A4E-8476-3B470A57E21C}">
      <dgm:prSet phldrT="[Text]"/>
      <dgm:spPr/>
      <dgm:t>
        <a:bodyPr/>
        <a:lstStyle/>
        <a:p>
          <a:pPr rtl="0"/>
          <a:r>
            <a:rPr lang="en-US" dirty="0"/>
            <a:t>Initiating</a:t>
          </a:r>
        </a:p>
      </dgm:t>
    </dgm:pt>
    <dgm:pt modelId="{2DAB2E63-DE60-4440-A59F-0FBF067A838B}" type="parTrans" cxnId="{EB7DA267-4F71-FD43-82AF-E570C2AA83B9}">
      <dgm:prSet/>
      <dgm:spPr/>
      <dgm:t>
        <a:bodyPr/>
        <a:lstStyle/>
        <a:p>
          <a:endParaRPr lang="en-US"/>
        </a:p>
      </dgm:t>
    </dgm:pt>
    <dgm:pt modelId="{2F374DF1-FA84-7844-98B0-7A66213007CB}" type="sibTrans" cxnId="{EB7DA267-4F71-FD43-82AF-E570C2AA83B9}">
      <dgm:prSet/>
      <dgm:spPr/>
      <dgm:t>
        <a:bodyPr/>
        <a:lstStyle/>
        <a:p>
          <a:endParaRPr lang="en-US"/>
        </a:p>
      </dgm:t>
    </dgm:pt>
    <dgm:pt modelId="{D56A696E-D686-4E4C-BB7C-B6904981827B}">
      <dgm:prSet phldrT="[Text]"/>
      <dgm:spPr/>
      <dgm:t>
        <a:bodyPr/>
        <a:lstStyle/>
        <a:p>
          <a:pPr rtl="0"/>
          <a:r>
            <a:rPr lang="en-US" dirty="0"/>
            <a:t>Planning</a:t>
          </a:r>
        </a:p>
      </dgm:t>
    </dgm:pt>
    <dgm:pt modelId="{3D5BA1D1-09CA-0144-9CEC-BE57D61A8479}" type="parTrans" cxnId="{B7BE84F4-DCAB-3B4D-B132-7FF95DB43486}">
      <dgm:prSet/>
      <dgm:spPr/>
      <dgm:t>
        <a:bodyPr/>
        <a:lstStyle/>
        <a:p>
          <a:endParaRPr lang="en-US"/>
        </a:p>
      </dgm:t>
    </dgm:pt>
    <dgm:pt modelId="{5AFD3C90-1BFC-A74C-93E1-72C4264B095F}" type="sibTrans" cxnId="{B7BE84F4-DCAB-3B4D-B132-7FF95DB43486}">
      <dgm:prSet/>
      <dgm:spPr/>
      <dgm:t>
        <a:bodyPr/>
        <a:lstStyle/>
        <a:p>
          <a:endParaRPr lang="en-US"/>
        </a:p>
      </dgm:t>
    </dgm:pt>
    <dgm:pt modelId="{00AAF060-1E64-AC45-8A3C-E53E866D7322}">
      <dgm:prSet phldrT="[Text]"/>
      <dgm:spPr/>
      <dgm:t>
        <a:bodyPr/>
        <a:lstStyle/>
        <a:p>
          <a:pPr rtl="0"/>
          <a:r>
            <a:rPr lang="en-US" dirty="0"/>
            <a:t>Executing</a:t>
          </a:r>
        </a:p>
      </dgm:t>
    </dgm:pt>
    <dgm:pt modelId="{5F70FBFE-81EB-C446-8ABC-062B38AAD3D4}" type="parTrans" cxnId="{7EBB95BB-7572-4F43-AC27-321E5C01DE2B}">
      <dgm:prSet/>
      <dgm:spPr/>
      <dgm:t>
        <a:bodyPr/>
        <a:lstStyle/>
        <a:p>
          <a:endParaRPr lang="en-US"/>
        </a:p>
      </dgm:t>
    </dgm:pt>
    <dgm:pt modelId="{C1941453-4361-5F44-9129-1FBD1E97ADBB}" type="sibTrans" cxnId="{7EBB95BB-7572-4F43-AC27-321E5C01DE2B}">
      <dgm:prSet/>
      <dgm:spPr/>
      <dgm:t>
        <a:bodyPr/>
        <a:lstStyle/>
        <a:p>
          <a:endParaRPr lang="en-US"/>
        </a:p>
      </dgm:t>
    </dgm:pt>
    <dgm:pt modelId="{F718F0C2-C1B7-D144-9E78-2248D67AE055}">
      <dgm:prSet phldrT="[Text]"/>
      <dgm:spPr/>
      <dgm:t>
        <a:bodyPr/>
        <a:lstStyle/>
        <a:p>
          <a:pPr rtl="0"/>
          <a:r>
            <a:rPr lang="en-US" dirty="0"/>
            <a:t>Closing</a:t>
          </a:r>
        </a:p>
      </dgm:t>
    </dgm:pt>
    <dgm:pt modelId="{5C692E75-16CE-4C45-A88D-0D18793E5A00}" type="parTrans" cxnId="{BAF6B34D-BAC4-1740-AD04-EBAFD3D43E98}">
      <dgm:prSet/>
      <dgm:spPr/>
      <dgm:t>
        <a:bodyPr/>
        <a:lstStyle/>
        <a:p>
          <a:endParaRPr lang="en-US"/>
        </a:p>
      </dgm:t>
    </dgm:pt>
    <dgm:pt modelId="{891E8F48-EB68-6B4F-B8D3-32FC0A148FF0}" type="sibTrans" cxnId="{BAF6B34D-BAC4-1740-AD04-EBAFD3D43E98}">
      <dgm:prSet/>
      <dgm:spPr/>
      <dgm:t>
        <a:bodyPr/>
        <a:lstStyle/>
        <a:p>
          <a:endParaRPr lang="en-US"/>
        </a:p>
      </dgm:t>
    </dgm:pt>
    <dgm:pt modelId="{4E51D7D8-1FF5-964F-84E5-7D05EF2D3B69}" type="pres">
      <dgm:prSet presAssocID="{7AB0FF5F-21D4-DC47-A509-0D331B284788}" presName="Name0" presStyleCnt="0">
        <dgm:presLayoutVars>
          <dgm:dir/>
          <dgm:resizeHandles val="exact"/>
        </dgm:presLayoutVars>
      </dgm:prSet>
      <dgm:spPr/>
    </dgm:pt>
    <dgm:pt modelId="{B708F6F9-129C-704B-A808-91489008A4EF}" type="pres">
      <dgm:prSet presAssocID="{3E593D7F-E2CD-5A4E-8476-3B470A57E21C}" presName="node" presStyleLbl="node1" presStyleIdx="0" presStyleCnt="4">
        <dgm:presLayoutVars>
          <dgm:bulletEnabled val="1"/>
        </dgm:presLayoutVars>
      </dgm:prSet>
      <dgm:spPr/>
    </dgm:pt>
    <dgm:pt modelId="{6F1CD103-BBB1-0E41-88CF-33CE75767996}" type="pres">
      <dgm:prSet presAssocID="{2F374DF1-FA84-7844-98B0-7A66213007CB}" presName="sibTrans" presStyleLbl="sibTrans2D1" presStyleIdx="0" presStyleCnt="3"/>
      <dgm:spPr/>
    </dgm:pt>
    <dgm:pt modelId="{14A8B8CC-88CE-3A40-B517-27A06F4781B3}" type="pres">
      <dgm:prSet presAssocID="{2F374DF1-FA84-7844-98B0-7A66213007CB}" presName="connectorText" presStyleLbl="sibTrans2D1" presStyleIdx="0" presStyleCnt="3"/>
      <dgm:spPr/>
    </dgm:pt>
    <dgm:pt modelId="{D0AE5525-B7C2-7543-B316-E3DAD6CD4256}" type="pres">
      <dgm:prSet presAssocID="{D56A696E-D686-4E4C-BB7C-B6904981827B}" presName="node" presStyleLbl="node1" presStyleIdx="1" presStyleCnt="4">
        <dgm:presLayoutVars>
          <dgm:bulletEnabled val="1"/>
        </dgm:presLayoutVars>
      </dgm:prSet>
      <dgm:spPr/>
    </dgm:pt>
    <dgm:pt modelId="{CC855E13-7AD7-384A-A4C5-53EC90A70CCB}" type="pres">
      <dgm:prSet presAssocID="{5AFD3C90-1BFC-A74C-93E1-72C4264B095F}" presName="sibTrans" presStyleLbl="sibTrans2D1" presStyleIdx="1" presStyleCnt="3"/>
      <dgm:spPr/>
    </dgm:pt>
    <dgm:pt modelId="{96C1A351-A5B5-9146-BD82-41F17760CC0D}" type="pres">
      <dgm:prSet presAssocID="{5AFD3C90-1BFC-A74C-93E1-72C4264B095F}" presName="connectorText" presStyleLbl="sibTrans2D1" presStyleIdx="1" presStyleCnt="3"/>
      <dgm:spPr/>
    </dgm:pt>
    <dgm:pt modelId="{73168E43-1BFD-CE4E-BA07-386635C3059B}" type="pres">
      <dgm:prSet presAssocID="{00AAF060-1E64-AC45-8A3C-E53E866D7322}" presName="node" presStyleLbl="node1" presStyleIdx="2" presStyleCnt="4">
        <dgm:presLayoutVars>
          <dgm:bulletEnabled val="1"/>
        </dgm:presLayoutVars>
      </dgm:prSet>
      <dgm:spPr/>
    </dgm:pt>
    <dgm:pt modelId="{B52FFB40-74CA-6B4B-9D81-DC4AC8803A5F}" type="pres">
      <dgm:prSet presAssocID="{C1941453-4361-5F44-9129-1FBD1E97ADBB}" presName="sibTrans" presStyleLbl="sibTrans2D1" presStyleIdx="2" presStyleCnt="3"/>
      <dgm:spPr/>
    </dgm:pt>
    <dgm:pt modelId="{AE09C56E-FB55-BC42-8C81-BCE150495F97}" type="pres">
      <dgm:prSet presAssocID="{C1941453-4361-5F44-9129-1FBD1E97ADBB}" presName="connectorText" presStyleLbl="sibTrans2D1" presStyleIdx="2" presStyleCnt="3"/>
      <dgm:spPr/>
    </dgm:pt>
    <dgm:pt modelId="{E934A857-0219-5845-BDAB-DA4B3B5928FD}" type="pres">
      <dgm:prSet presAssocID="{F718F0C2-C1B7-D144-9E78-2248D67AE055}" presName="node" presStyleLbl="node1" presStyleIdx="3" presStyleCnt="4">
        <dgm:presLayoutVars>
          <dgm:bulletEnabled val="1"/>
        </dgm:presLayoutVars>
      </dgm:prSet>
      <dgm:spPr/>
    </dgm:pt>
  </dgm:ptLst>
  <dgm:cxnLst>
    <dgm:cxn modelId="{AB7A9025-DFCA-2143-B714-7AF3F81E2CBD}" type="presOf" srcId="{7AB0FF5F-21D4-DC47-A509-0D331B284788}" destId="{4E51D7D8-1FF5-964F-84E5-7D05EF2D3B69}" srcOrd="0" destOrd="0" presId="urn:microsoft.com/office/officeart/2005/8/layout/process1"/>
    <dgm:cxn modelId="{1E78E537-3449-F047-BBE3-37C48E167F63}" type="presOf" srcId="{F718F0C2-C1B7-D144-9E78-2248D67AE055}" destId="{E934A857-0219-5845-BDAB-DA4B3B5928FD}" srcOrd="0" destOrd="0" presId="urn:microsoft.com/office/officeart/2005/8/layout/process1"/>
    <dgm:cxn modelId="{11E26A3B-5BFF-D846-B0AB-274AB3145779}" type="presOf" srcId="{2F374DF1-FA84-7844-98B0-7A66213007CB}" destId="{14A8B8CC-88CE-3A40-B517-27A06F4781B3}" srcOrd="1" destOrd="0" presId="urn:microsoft.com/office/officeart/2005/8/layout/process1"/>
    <dgm:cxn modelId="{2295513F-9B9D-A549-B31E-0D752B65211B}" type="presOf" srcId="{C1941453-4361-5F44-9129-1FBD1E97ADBB}" destId="{B52FFB40-74CA-6B4B-9D81-DC4AC8803A5F}" srcOrd="0" destOrd="0" presId="urn:microsoft.com/office/officeart/2005/8/layout/process1"/>
    <dgm:cxn modelId="{8D68573F-99FE-2545-91CA-0859CD777189}" type="presOf" srcId="{D56A696E-D686-4E4C-BB7C-B6904981827B}" destId="{D0AE5525-B7C2-7543-B316-E3DAD6CD4256}" srcOrd="0" destOrd="0" presId="urn:microsoft.com/office/officeart/2005/8/layout/process1"/>
    <dgm:cxn modelId="{BAF6B34D-BAC4-1740-AD04-EBAFD3D43E98}" srcId="{7AB0FF5F-21D4-DC47-A509-0D331B284788}" destId="{F718F0C2-C1B7-D144-9E78-2248D67AE055}" srcOrd="3" destOrd="0" parTransId="{5C692E75-16CE-4C45-A88D-0D18793E5A00}" sibTransId="{891E8F48-EB68-6B4F-B8D3-32FC0A148FF0}"/>
    <dgm:cxn modelId="{EB7DA267-4F71-FD43-82AF-E570C2AA83B9}" srcId="{7AB0FF5F-21D4-DC47-A509-0D331B284788}" destId="{3E593D7F-E2CD-5A4E-8476-3B470A57E21C}" srcOrd="0" destOrd="0" parTransId="{2DAB2E63-DE60-4440-A59F-0FBF067A838B}" sibTransId="{2F374DF1-FA84-7844-98B0-7A66213007CB}"/>
    <dgm:cxn modelId="{7B93DE87-C3C3-4D4E-B89A-82041F8E6AD3}" type="presOf" srcId="{3E593D7F-E2CD-5A4E-8476-3B470A57E21C}" destId="{B708F6F9-129C-704B-A808-91489008A4EF}" srcOrd="0" destOrd="0" presId="urn:microsoft.com/office/officeart/2005/8/layout/process1"/>
    <dgm:cxn modelId="{521F378D-4D0F-6041-AAE9-282F21824A62}" type="presOf" srcId="{5AFD3C90-1BFC-A74C-93E1-72C4264B095F}" destId="{96C1A351-A5B5-9146-BD82-41F17760CC0D}" srcOrd="1" destOrd="0" presId="urn:microsoft.com/office/officeart/2005/8/layout/process1"/>
    <dgm:cxn modelId="{3DEBECB8-B46C-7944-9F78-3ECFC177B166}" type="presOf" srcId="{C1941453-4361-5F44-9129-1FBD1E97ADBB}" destId="{AE09C56E-FB55-BC42-8C81-BCE150495F97}" srcOrd="1" destOrd="0" presId="urn:microsoft.com/office/officeart/2005/8/layout/process1"/>
    <dgm:cxn modelId="{7EBB95BB-7572-4F43-AC27-321E5C01DE2B}" srcId="{7AB0FF5F-21D4-DC47-A509-0D331B284788}" destId="{00AAF060-1E64-AC45-8A3C-E53E866D7322}" srcOrd="2" destOrd="0" parTransId="{5F70FBFE-81EB-C446-8ABC-062B38AAD3D4}" sibTransId="{C1941453-4361-5F44-9129-1FBD1E97ADBB}"/>
    <dgm:cxn modelId="{5D8328D9-9127-5843-8664-AE0670DEDD83}" type="presOf" srcId="{00AAF060-1E64-AC45-8A3C-E53E866D7322}" destId="{73168E43-1BFD-CE4E-BA07-386635C3059B}" srcOrd="0" destOrd="0" presId="urn:microsoft.com/office/officeart/2005/8/layout/process1"/>
    <dgm:cxn modelId="{B0EDC9E6-DE0B-534C-B95A-18D959143A09}" type="presOf" srcId="{5AFD3C90-1BFC-A74C-93E1-72C4264B095F}" destId="{CC855E13-7AD7-384A-A4C5-53EC90A70CCB}" srcOrd="0" destOrd="0" presId="urn:microsoft.com/office/officeart/2005/8/layout/process1"/>
    <dgm:cxn modelId="{B7BE84F4-DCAB-3B4D-B132-7FF95DB43486}" srcId="{7AB0FF5F-21D4-DC47-A509-0D331B284788}" destId="{D56A696E-D686-4E4C-BB7C-B6904981827B}" srcOrd="1" destOrd="0" parTransId="{3D5BA1D1-09CA-0144-9CEC-BE57D61A8479}" sibTransId="{5AFD3C90-1BFC-A74C-93E1-72C4264B095F}"/>
    <dgm:cxn modelId="{405696FE-41F6-0A47-8AF0-C191B5FB3049}" type="presOf" srcId="{2F374DF1-FA84-7844-98B0-7A66213007CB}" destId="{6F1CD103-BBB1-0E41-88CF-33CE75767996}" srcOrd="0" destOrd="0" presId="urn:microsoft.com/office/officeart/2005/8/layout/process1"/>
    <dgm:cxn modelId="{8D9DF6D7-54DA-DD4E-B990-646F3163A22F}" type="presParOf" srcId="{4E51D7D8-1FF5-964F-84E5-7D05EF2D3B69}" destId="{B708F6F9-129C-704B-A808-91489008A4EF}" srcOrd="0" destOrd="0" presId="urn:microsoft.com/office/officeart/2005/8/layout/process1"/>
    <dgm:cxn modelId="{8C87B14C-4AA2-7047-9EA3-405E421A82AB}" type="presParOf" srcId="{4E51D7D8-1FF5-964F-84E5-7D05EF2D3B69}" destId="{6F1CD103-BBB1-0E41-88CF-33CE75767996}" srcOrd="1" destOrd="0" presId="urn:microsoft.com/office/officeart/2005/8/layout/process1"/>
    <dgm:cxn modelId="{C6A363A2-21B1-2641-B806-FD71349525B6}" type="presParOf" srcId="{6F1CD103-BBB1-0E41-88CF-33CE75767996}" destId="{14A8B8CC-88CE-3A40-B517-27A06F4781B3}" srcOrd="0" destOrd="0" presId="urn:microsoft.com/office/officeart/2005/8/layout/process1"/>
    <dgm:cxn modelId="{ABCC8968-1D6C-7042-9B9D-FAFAF3267746}" type="presParOf" srcId="{4E51D7D8-1FF5-964F-84E5-7D05EF2D3B69}" destId="{D0AE5525-B7C2-7543-B316-E3DAD6CD4256}" srcOrd="2" destOrd="0" presId="urn:microsoft.com/office/officeart/2005/8/layout/process1"/>
    <dgm:cxn modelId="{92B1384E-7339-4B46-8EF4-8E8003BEAC8F}" type="presParOf" srcId="{4E51D7D8-1FF5-964F-84E5-7D05EF2D3B69}" destId="{CC855E13-7AD7-384A-A4C5-53EC90A70CCB}" srcOrd="3" destOrd="0" presId="urn:microsoft.com/office/officeart/2005/8/layout/process1"/>
    <dgm:cxn modelId="{18133E52-B5FF-0443-8AA3-8C7F71B01249}" type="presParOf" srcId="{CC855E13-7AD7-384A-A4C5-53EC90A70CCB}" destId="{96C1A351-A5B5-9146-BD82-41F17760CC0D}" srcOrd="0" destOrd="0" presId="urn:microsoft.com/office/officeart/2005/8/layout/process1"/>
    <dgm:cxn modelId="{69EAA1E2-31DC-1849-ADA2-7A56B6F0C102}" type="presParOf" srcId="{4E51D7D8-1FF5-964F-84E5-7D05EF2D3B69}" destId="{73168E43-1BFD-CE4E-BA07-386635C3059B}" srcOrd="4" destOrd="0" presId="urn:microsoft.com/office/officeart/2005/8/layout/process1"/>
    <dgm:cxn modelId="{C4616A56-DC9A-D44F-89D2-5DC40BE11112}" type="presParOf" srcId="{4E51D7D8-1FF5-964F-84E5-7D05EF2D3B69}" destId="{B52FFB40-74CA-6B4B-9D81-DC4AC8803A5F}" srcOrd="5" destOrd="0" presId="urn:microsoft.com/office/officeart/2005/8/layout/process1"/>
    <dgm:cxn modelId="{71CED3A4-A517-7444-8533-77689225B7AB}" type="presParOf" srcId="{B52FFB40-74CA-6B4B-9D81-DC4AC8803A5F}" destId="{AE09C56E-FB55-BC42-8C81-BCE150495F97}" srcOrd="0" destOrd="0" presId="urn:microsoft.com/office/officeart/2005/8/layout/process1"/>
    <dgm:cxn modelId="{EA051D2F-865C-B04B-8277-F1C4CFE8B2AA}" type="presParOf" srcId="{4E51D7D8-1FF5-964F-84E5-7D05EF2D3B69}" destId="{E934A857-0219-5845-BDAB-DA4B3B5928FD}"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905B0E-4A78-7E4C-82BA-E4FF6037A913}"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25D5AF40-11B7-6E4F-BEB2-AA6A3F0A9CD4}">
      <dgm:prSet phldrT="[Text]" custT="1"/>
      <dgm:spPr/>
      <dgm:t>
        <a:bodyPr/>
        <a:lstStyle/>
        <a:p>
          <a:r>
            <a:rPr lang="en-US" sz="1800" dirty="0">
              <a:solidFill>
                <a:schemeClr val="bg1"/>
              </a:solidFill>
            </a:rPr>
            <a:t>10 Knowledge Areas</a:t>
          </a:r>
        </a:p>
      </dgm:t>
    </dgm:pt>
    <dgm:pt modelId="{8F3878A0-01C7-1F4A-9E60-D531D01E2976}" type="parTrans" cxnId="{2430C694-C574-7543-BE1C-F70650436189}">
      <dgm:prSet/>
      <dgm:spPr/>
      <dgm:t>
        <a:bodyPr/>
        <a:lstStyle/>
        <a:p>
          <a:endParaRPr lang="en-US" sz="4400">
            <a:solidFill>
              <a:schemeClr val="bg1"/>
            </a:solidFill>
          </a:endParaRPr>
        </a:p>
      </dgm:t>
    </dgm:pt>
    <dgm:pt modelId="{B878DCA5-8E4D-8D43-9425-A627ADD1FD7C}" type="sibTrans" cxnId="{2430C694-C574-7543-BE1C-F70650436189}">
      <dgm:prSet/>
      <dgm:spPr/>
      <dgm:t>
        <a:bodyPr/>
        <a:lstStyle/>
        <a:p>
          <a:endParaRPr lang="en-US" sz="4400">
            <a:solidFill>
              <a:schemeClr val="bg1"/>
            </a:solidFill>
          </a:endParaRPr>
        </a:p>
      </dgm:t>
    </dgm:pt>
    <dgm:pt modelId="{791AB6E0-2D04-F04E-96E6-A4B1AF99A78C}">
      <dgm:prSet phldrT="[Text]" custT="1"/>
      <dgm:spPr/>
      <dgm:t>
        <a:bodyPr/>
        <a:lstStyle/>
        <a:p>
          <a:pPr>
            <a:buFont typeface="+mj-lt"/>
            <a:buAutoNum type="arabicPeriod"/>
          </a:pPr>
          <a:r>
            <a:rPr lang="en-US" sz="1400" dirty="0">
              <a:solidFill>
                <a:schemeClr val="bg1"/>
              </a:solidFill>
            </a:rPr>
            <a:t>Project Integration Management</a:t>
          </a:r>
        </a:p>
      </dgm:t>
    </dgm:pt>
    <dgm:pt modelId="{0F49F9FA-09B4-A148-8EE6-98F5C48EE1E1}" type="parTrans" cxnId="{A5010AEE-3695-934B-A8C3-17A56C8822D6}">
      <dgm:prSet custT="1"/>
      <dgm:spPr/>
      <dgm:t>
        <a:bodyPr/>
        <a:lstStyle/>
        <a:p>
          <a:endParaRPr lang="en-US" sz="1400">
            <a:solidFill>
              <a:schemeClr val="bg1"/>
            </a:solidFill>
          </a:endParaRPr>
        </a:p>
      </dgm:t>
    </dgm:pt>
    <dgm:pt modelId="{CBBC4F3F-6BF6-6B48-8DD3-4CB04A80C158}" type="sibTrans" cxnId="{A5010AEE-3695-934B-A8C3-17A56C8822D6}">
      <dgm:prSet/>
      <dgm:spPr/>
      <dgm:t>
        <a:bodyPr/>
        <a:lstStyle/>
        <a:p>
          <a:endParaRPr lang="en-US" sz="4400">
            <a:solidFill>
              <a:schemeClr val="bg1"/>
            </a:solidFill>
          </a:endParaRPr>
        </a:p>
      </dgm:t>
    </dgm:pt>
    <dgm:pt modelId="{47086915-005F-A043-852F-E43E2202686B}">
      <dgm:prSet custT="1"/>
      <dgm:spPr/>
      <dgm:t>
        <a:bodyPr/>
        <a:lstStyle/>
        <a:p>
          <a:r>
            <a:rPr lang="en-US" sz="1400" dirty="0">
              <a:solidFill>
                <a:schemeClr val="bg1"/>
              </a:solidFill>
            </a:rPr>
            <a:t>Project Scope Management</a:t>
          </a:r>
        </a:p>
      </dgm:t>
    </dgm:pt>
    <dgm:pt modelId="{388EE8DA-DDE2-4842-8A8F-A75C9B876296}" type="parTrans" cxnId="{1288AE86-C2BF-7D47-B747-3F76FBD67F57}">
      <dgm:prSet custT="1"/>
      <dgm:spPr/>
      <dgm:t>
        <a:bodyPr/>
        <a:lstStyle/>
        <a:p>
          <a:endParaRPr lang="en-US" sz="1400">
            <a:solidFill>
              <a:schemeClr val="bg1"/>
            </a:solidFill>
          </a:endParaRPr>
        </a:p>
      </dgm:t>
    </dgm:pt>
    <dgm:pt modelId="{6A8C1205-FBD4-E549-BEAB-704412B0522A}" type="sibTrans" cxnId="{1288AE86-C2BF-7D47-B747-3F76FBD67F57}">
      <dgm:prSet/>
      <dgm:spPr/>
      <dgm:t>
        <a:bodyPr/>
        <a:lstStyle/>
        <a:p>
          <a:endParaRPr lang="en-US" sz="4400">
            <a:solidFill>
              <a:schemeClr val="bg1"/>
            </a:solidFill>
          </a:endParaRPr>
        </a:p>
      </dgm:t>
    </dgm:pt>
    <dgm:pt modelId="{5FB0AFB5-E789-A041-830A-0042A8D9B91E}">
      <dgm:prSet custT="1"/>
      <dgm:spPr/>
      <dgm:t>
        <a:bodyPr/>
        <a:lstStyle/>
        <a:p>
          <a:r>
            <a:rPr lang="en-US" sz="1400" dirty="0">
              <a:solidFill>
                <a:schemeClr val="bg1"/>
              </a:solidFill>
            </a:rPr>
            <a:t>Project Schedule Management</a:t>
          </a:r>
        </a:p>
      </dgm:t>
    </dgm:pt>
    <dgm:pt modelId="{1B3EA506-A216-D945-AEE6-61DF81C708A3}" type="parTrans" cxnId="{0B2EC6F1-46AC-6848-AA86-649AE55F5D7D}">
      <dgm:prSet custT="1"/>
      <dgm:spPr/>
      <dgm:t>
        <a:bodyPr/>
        <a:lstStyle/>
        <a:p>
          <a:endParaRPr lang="en-US" sz="1400">
            <a:solidFill>
              <a:schemeClr val="bg1"/>
            </a:solidFill>
          </a:endParaRPr>
        </a:p>
      </dgm:t>
    </dgm:pt>
    <dgm:pt modelId="{2BE1CC50-812E-B340-B78A-C7599687475A}" type="sibTrans" cxnId="{0B2EC6F1-46AC-6848-AA86-649AE55F5D7D}">
      <dgm:prSet/>
      <dgm:spPr/>
      <dgm:t>
        <a:bodyPr/>
        <a:lstStyle/>
        <a:p>
          <a:endParaRPr lang="en-US" sz="4400">
            <a:solidFill>
              <a:schemeClr val="bg1"/>
            </a:solidFill>
          </a:endParaRPr>
        </a:p>
      </dgm:t>
    </dgm:pt>
    <dgm:pt modelId="{40A5033B-1EB0-FD49-9370-7103B92E53BC}">
      <dgm:prSet custT="1"/>
      <dgm:spPr/>
      <dgm:t>
        <a:bodyPr/>
        <a:lstStyle/>
        <a:p>
          <a:r>
            <a:rPr lang="en-US" sz="1400" dirty="0">
              <a:solidFill>
                <a:schemeClr val="bg1"/>
              </a:solidFill>
            </a:rPr>
            <a:t>Project Cost Management</a:t>
          </a:r>
        </a:p>
      </dgm:t>
    </dgm:pt>
    <dgm:pt modelId="{179F4DD9-68BD-9A48-800D-F5D943D75769}" type="parTrans" cxnId="{DDB0164B-B354-CB4E-BAE3-AC0F3D326200}">
      <dgm:prSet custT="1"/>
      <dgm:spPr/>
      <dgm:t>
        <a:bodyPr/>
        <a:lstStyle/>
        <a:p>
          <a:endParaRPr lang="en-US" sz="1400">
            <a:solidFill>
              <a:schemeClr val="bg1"/>
            </a:solidFill>
          </a:endParaRPr>
        </a:p>
      </dgm:t>
    </dgm:pt>
    <dgm:pt modelId="{99546A69-EDAC-F34D-A991-BC9EB6E4E003}" type="sibTrans" cxnId="{DDB0164B-B354-CB4E-BAE3-AC0F3D326200}">
      <dgm:prSet/>
      <dgm:spPr/>
      <dgm:t>
        <a:bodyPr/>
        <a:lstStyle/>
        <a:p>
          <a:endParaRPr lang="en-US" sz="4400">
            <a:solidFill>
              <a:schemeClr val="bg1"/>
            </a:solidFill>
          </a:endParaRPr>
        </a:p>
      </dgm:t>
    </dgm:pt>
    <dgm:pt modelId="{61954A45-B420-6B44-ADE8-56FEC933C8FB}">
      <dgm:prSet custT="1"/>
      <dgm:spPr/>
      <dgm:t>
        <a:bodyPr/>
        <a:lstStyle/>
        <a:p>
          <a:r>
            <a:rPr lang="en-US" sz="1400" dirty="0">
              <a:solidFill>
                <a:schemeClr val="bg1"/>
              </a:solidFill>
            </a:rPr>
            <a:t>Project Quality Management</a:t>
          </a:r>
        </a:p>
      </dgm:t>
    </dgm:pt>
    <dgm:pt modelId="{174071BB-DFE0-7548-8153-D2DECB1AD19F}" type="parTrans" cxnId="{28E78168-61D9-A846-945D-3432DCB4787E}">
      <dgm:prSet custT="1"/>
      <dgm:spPr/>
      <dgm:t>
        <a:bodyPr/>
        <a:lstStyle/>
        <a:p>
          <a:endParaRPr lang="en-US" sz="1400">
            <a:solidFill>
              <a:schemeClr val="bg1"/>
            </a:solidFill>
          </a:endParaRPr>
        </a:p>
      </dgm:t>
    </dgm:pt>
    <dgm:pt modelId="{78BE1887-ECB7-9846-8922-F5106899D97C}" type="sibTrans" cxnId="{28E78168-61D9-A846-945D-3432DCB4787E}">
      <dgm:prSet/>
      <dgm:spPr/>
      <dgm:t>
        <a:bodyPr/>
        <a:lstStyle/>
        <a:p>
          <a:endParaRPr lang="en-US" sz="4400">
            <a:solidFill>
              <a:schemeClr val="bg1"/>
            </a:solidFill>
          </a:endParaRPr>
        </a:p>
      </dgm:t>
    </dgm:pt>
    <dgm:pt modelId="{171C8BD2-E31E-CC47-9D2B-821B406C7B85}">
      <dgm:prSet custT="1"/>
      <dgm:spPr/>
      <dgm:t>
        <a:bodyPr/>
        <a:lstStyle/>
        <a:p>
          <a:r>
            <a:rPr lang="en-US" sz="1200" dirty="0">
              <a:solidFill>
                <a:schemeClr val="bg1"/>
              </a:solidFill>
            </a:rPr>
            <a:t>Project Communication Management	</a:t>
          </a:r>
        </a:p>
      </dgm:t>
    </dgm:pt>
    <dgm:pt modelId="{3678DECC-F990-7C4E-B192-BD825A53FF98}" type="parTrans" cxnId="{8E1C4B65-73DD-5348-8E98-B1C9451D41C5}">
      <dgm:prSet custT="1"/>
      <dgm:spPr/>
      <dgm:t>
        <a:bodyPr/>
        <a:lstStyle/>
        <a:p>
          <a:endParaRPr lang="en-US" sz="1400">
            <a:solidFill>
              <a:schemeClr val="bg1"/>
            </a:solidFill>
          </a:endParaRPr>
        </a:p>
      </dgm:t>
    </dgm:pt>
    <dgm:pt modelId="{319F42D5-4F0A-4E46-B5A1-8D25DDE524A3}" type="sibTrans" cxnId="{8E1C4B65-73DD-5348-8E98-B1C9451D41C5}">
      <dgm:prSet/>
      <dgm:spPr/>
      <dgm:t>
        <a:bodyPr/>
        <a:lstStyle/>
        <a:p>
          <a:endParaRPr lang="en-US" sz="4400">
            <a:solidFill>
              <a:schemeClr val="bg1"/>
            </a:solidFill>
          </a:endParaRPr>
        </a:p>
      </dgm:t>
    </dgm:pt>
    <dgm:pt modelId="{45994C86-0D71-C14D-9507-B45D865E11C6}">
      <dgm:prSet custT="1"/>
      <dgm:spPr/>
      <dgm:t>
        <a:bodyPr/>
        <a:lstStyle/>
        <a:p>
          <a:r>
            <a:rPr lang="en-US" sz="1400" dirty="0">
              <a:solidFill>
                <a:schemeClr val="bg1"/>
              </a:solidFill>
            </a:rPr>
            <a:t>Project Risk Management</a:t>
          </a:r>
        </a:p>
      </dgm:t>
    </dgm:pt>
    <dgm:pt modelId="{328F6A24-AA9E-0A48-A6E5-421D446EA5F3}" type="parTrans" cxnId="{E08D5DC1-E296-1E4B-8B00-AA3EE5F8B924}">
      <dgm:prSet custT="1"/>
      <dgm:spPr/>
      <dgm:t>
        <a:bodyPr/>
        <a:lstStyle/>
        <a:p>
          <a:endParaRPr lang="en-US" sz="1400">
            <a:solidFill>
              <a:schemeClr val="bg1"/>
            </a:solidFill>
          </a:endParaRPr>
        </a:p>
      </dgm:t>
    </dgm:pt>
    <dgm:pt modelId="{AA85DD06-DD04-4C4E-9D75-D5BC577C2B3E}" type="sibTrans" cxnId="{E08D5DC1-E296-1E4B-8B00-AA3EE5F8B924}">
      <dgm:prSet/>
      <dgm:spPr/>
      <dgm:t>
        <a:bodyPr/>
        <a:lstStyle/>
        <a:p>
          <a:endParaRPr lang="en-US" sz="4400">
            <a:solidFill>
              <a:schemeClr val="bg1"/>
            </a:solidFill>
          </a:endParaRPr>
        </a:p>
      </dgm:t>
    </dgm:pt>
    <dgm:pt modelId="{0EBB7A42-2529-8944-A281-EEA4748CC011}">
      <dgm:prSet custT="1"/>
      <dgm:spPr/>
      <dgm:t>
        <a:bodyPr/>
        <a:lstStyle/>
        <a:p>
          <a:r>
            <a:rPr lang="en-US" sz="1400" dirty="0">
              <a:solidFill>
                <a:schemeClr val="bg1"/>
              </a:solidFill>
            </a:rPr>
            <a:t>Project Resources Management</a:t>
          </a:r>
        </a:p>
      </dgm:t>
    </dgm:pt>
    <dgm:pt modelId="{3665BB07-DECC-E446-BB13-D3AAD36C6EC6}" type="parTrans" cxnId="{1A57F1C4-A58F-9349-A97E-50F84C630463}">
      <dgm:prSet custT="1"/>
      <dgm:spPr/>
      <dgm:t>
        <a:bodyPr/>
        <a:lstStyle/>
        <a:p>
          <a:endParaRPr lang="en-US" sz="1400">
            <a:solidFill>
              <a:schemeClr val="bg1"/>
            </a:solidFill>
          </a:endParaRPr>
        </a:p>
      </dgm:t>
    </dgm:pt>
    <dgm:pt modelId="{CD25436B-97BE-5D40-BB07-5EC6EEE8832C}" type="sibTrans" cxnId="{1A57F1C4-A58F-9349-A97E-50F84C630463}">
      <dgm:prSet/>
      <dgm:spPr/>
      <dgm:t>
        <a:bodyPr/>
        <a:lstStyle/>
        <a:p>
          <a:endParaRPr lang="en-US" sz="4400">
            <a:solidFill>
              <a:schemeClr val="bg1"/>
            </a:solidFill>
          </a:endParaRPr>
        </a:p>
      </dgm:t>
    </dgm:pt>
    <dgm:pt modelId="{48C83BA9-F9CF-054E-8200-757BBC8EA3D4}">
      <dgm:prSet custT="1"/>
      <dgm:spPr/>
      <dgm:t>
        <a:bodyPr/>
        <a:lstStyle/>
        <a:p>
          <a:r>
            <a:rPr lang="en-US" sz="1400" dirty="0">
              <a:solidFill>
                <a:schemeClr val="bg1"/>
              </a:solidFill>
            </a:rPr>
            <a:t>Project Procurement Management</a:t>
          </a:r>
        </a:p>
      </dgm:t>
    </dgm:pt>
    <dgm:pt modelId="{29B2F12F-89EC-C048-B3D0-E76545E306FE}" type="parTrans" cxnId="{5C87937D-8AE9-9C48-BC13-0AA5A6402380}">
      <dgm:prSet custT="1"/>
      <dgm:spPr/>
      <dgm:t>
        <a:bodyPr/>
        <a:lstStyle/>
        <a:p>
          <a:endParaRPr lang="en-US" sz="1400">
            <a:solidFill>
              <a:schemeClr val="bg1"/>
            </a:solidFill>
          </a:endParaRPr>
        </a:p>
      </dgm:t>
    </dgm:pt>
    <dgm:pt modelId="{560E5196-138C-ED48-B49B-1E44EF18CDB8}" type="sibTrans" cxnId="{5C87937D-8AE9-9C48-BC13-0AA5A6402380}">
      <dgm:prSet/>
      <dgm:spPr/>
      <dgm:t>
        <a:bodyPr/>
        <a:lstStyle/>
        <a:p>
          <a:endParaRPr lang="en-US" sz="4400">
            <a:solidFill>
              <a:schemeClr val="bg1"/>
            </a:solidFill>
          </a:endParaRPr>
        </a:p>
      </dgm:t>
    </dgm:pt>
    <dgm:pt modelId="{ADF36A77-71D1-F046-9823-76F234802F9B}">
      <dgm:prSet custT="1"/>
      <dgm:spPr/>
      <dgm:t>
        <a:bodyPr/>
        <a:lstStyle/>
        <a:p>
          <a:r>
            <a:rPr lang="en-US" sz="1400" dirty="0">
              <a:solidFill>
                <a:schemeClr val="bg1"/>
              </a:solidFill>
            </a:rPr>
            <a:t>Project Stakeholder Management</a:t>
          </a:r>
        </a:p>
      </dgm:t>
    </dgm:pt>
    <dgm:pt modelId="{31BBC774-D0CF-6440-AF9B-3BC68CCFA347}" type="parTrans" cxnId="{2D968AB4-3577-2C46-9D08-ED25099314AC}">
      <dgm:prSet custT="1"/>
      <dgm:spPr/>
      <dgm:t>
        <a:bodyPr/>
        <a:lstStyle/>
        <a:p>
          <a:endParaRPr lang="en-US" sz="1400">
            <a:solidFill>
              <a:schemeClr val="bg1"/>
            </a:solidFill>
          </a:endParaRPr>
        </a:p>
      </dgm:t>
    </dgm:pt>
    <dgm:pt modelId="{CC590B4B-C146-2A47-9065-AB2CD56A9792}" type="sibTrans" cxnId="{2D968AB4-3577-2C46-9D08-ED25099314AC}">
      <dgm:prSet/>
      <dgm:spPr/>
      <dgm:t>
        <a:bodyPr/>
        <a:lstStyle/>
        <a:p>
          <a:endParaRPr lang="en-US" sz="4400">
            <a:solidFill>
              <a:schemeClr val="bg1"/>
            </a:solidFill>
          </a:endParaRPr>
        </a:p>
      </dgm:t>
    </dgm:pt>
    <dgm:pt modelId="{C55CDF7F-279C-E041-9F4F-4F4DA8D9541B}" type="pres">
      <dgm:prSet presAssocID="{7A905B0E-4A78-7E4C-82BA-E4FF6037A913}" presName="Name0" presStyleCnt="0">
        <dgm:presLayoutVars>
          <dgm:chMax val="1"/>
          <dgm:dir/>
          <dgm:animLvl val="ctr"/>
          <dgm:resizeHandles val="exact"/>
        </dgm:presLayoutVars>
      </dgm:prSet>
      <dgm:spPr/>
    </dgm:pt>
    <dgm:pt modelId="{C8C74691-DEA3-F448-94AB-E8FF071D6A98}" type="pres">
      <dgm:prSet presAssocID="{25D5AF40-11B7-6E4F-BEB2-AA6A3F0A9CD4}" presName="centerShape" presStyleLbl="node0" presStyleIdx="0" presStyleCnt="1" custScaleX="166329"/>
      <dgm:spPr/>
    </dgm:pt>
    <dgm:pt modelId="{4FEF2A1A-5DC7-EB4A-8377-C2380ADF9377}" type="pres">
      <dgm:prSet presAssocID="{791AB6E0-2D04-F04E-96E6-A4B1AF99A78C}" presName="node" presStyleLbl="node1" presStyleIdx="0" presStyleCnt="10" custScaleX="218457" custScaleY="107607">
        <dgm:presLayoutVars>
          <dgm:bulletEnabled val="1"/>
        </dgm:presLayoutVars>
      </dgm:prSet>
      <dgm:spPr/>
    </dgm:pt>
    <dgm:pt modelId="{B3414EBC-7F9E-124C-9813-A5EAB9A5D766}" type="pres">
      <dgm:prSet presAssocID="{791AB6E0-2D04-F04E-96E6-A4B1AF99A78C}" presName="dummy" presStyleCnt="0"/>
      <dgm:spPr/>
    </dgm:pt>
    <dgm:pt modelId="{CA0C87AD-684D-B548-95A2-D4684244BBD7}" type="pres">
      <dgm:prSet presAssocID="{CBBC4F3F-6BF6-6B48-8DD3-4CB04A80C158}" presName="sibTrans" presStyleLbl="sibTrans2D1" presStyleIdx="0" presStyleCnt="10"/>
      <dgm:spPr/>
    </dgm:pt>
    <dgm:pt modelId="{E64CCE34-FDE0-8843-8B91-83667478BF9C}" type="pres">
      <dgm:prSet presAssocID="{47086915-005F-A043-852F-E43E2202686B}" presName="node" presStyleLbl="node1" presStyleIdx="1" presStyleCnt="10" custScaleX="218457" custScaleY="107607" custRadScaleRad="92865" custRadScaleInc="27225">
        <dgm:presLayoutVars>
          <dgm:bulletEnabled val="1"/>
        </dgm:presLayoutVars>
      </dgm:prSet>
      <dgm:spPr/>
    </dgm:pt>
    <dgm:pt modelId="{37A32B41-3475-304D-A809-EA4EE540A293}" type="pres">
      <dgm:prSet presAssocID="{47086915-005F-A043-852F-E43E2202686B}" presName="dummy" presStyleCnt="0"/>
      <dgm:spPr/>
    </dgm:pt>
    <dgm:pt modelId="{4162A61E-26B1-BC4A-9676-E9A5C6D5418A}" type="pres">
      <dgm:prSet presAssocID="{6A8C1205-FBD4-E549-BEAB-704412B0522A}" presName="sibTrans" presStyleLbl="sibTrans2D1" presStyleIdx="1" presStyleCnt="10"/>
      <dgm:spPr/>
    </dgm:pt>
    <dgm:pt modelId="{A99C97D5-5AD5-AA4B-A618-7CAE5FC76601}" type="pres">
      <dgm:prSet presAssocID="{5FB0AFB5-E789-A041-830A-0042A8D9B91E}" presName="node" presStyleLbl="node1" presStyleIdx="2" presStyleCnt="10" custScaleX="218457" custScaleY="107607">
        <dgm:presLayoutVars>
          <dgm:bulletEnabled val="1"/>
        </dgm:presLayoutVars>
      </dgm:prSet>
      <dgm:spPr/>
    </dgm:pt>
    <dgm:pt modelId="{F4BF89DD-D50B-5E4C-BA92-5978C513B97C}" type="pres">
      <dgm:prSet presAssocID="{5FB0AFB5-E789-A041-830A-0042A8D9B91E}" presName="dummy" presStyleCnt="0"/>
      <dgm:spPr/>
    </dgm:pt>
    <dgm:pt modelId="{1C54C8AA-5C5B-1D44-ACB3-103330DF91C3}" type="pres">
      <dgm:prSet presAssocID="{2BE1CC50-812E-B340-B78A-C7599687475A}" presName="sibTrans" presStyleLbl="sibTrans2D1" presStyleIdx="2" presStyleCnt="10"/>
      <dgm:spPr/>
    </dgm:pt>
    <dgm:pt modelId="{F686C219-B783-8E4B-8CD2-817897E58F15}" type="pres">
      <dgm:prSet presAssocID="{40A5033B-1EB0-FD49-9370-7103B92E53BC}" presName="node" presStyleLbl="node1" presStyleIdx="3" presStyleCnt="10" custScaleX="218457" custScaleY="107607">
        <dgm:presLayoutVars>
          <dgm:bulletEnabled val="1"/>
        </dgm:presLayoutVars>
      </dgm:prSet>
      <dgm:spPr/>
    </dgm:pt>
    <dgm:pt modelId="{9F27610C-AA2E-594F-95B3-8DF98C675A02}" type="pres">
      <dgm:prSet presAssocID="{40A5033B-1EB0-FD49-9370-7103B92E53BC}" presName="dummy" presStyleCnt="0"/>
      <dgm:spPr/>
    </dgm:pt>
    <dgm:pt modelId="{86DE241C-8605-EE48-A378-850D9A1E426B}" type="pres">
      <dgm:prSet presAssocID="{99546A69-EDAC-F34D-A991-BC9EB6E4E003}" presName="sibTrans" presStyleLbl="sibTrans2D1" presStyleIdx="3" presStyleCnt="10"/>
      <dgm:spPr/>
    </dgm:pt>
    <dgm:pt modelId="{0D827387-AF4F-494C-A6FD-0BD8549BEB3E}" type="pres">
      <dgm:prSet presAssocID="{61954A45-B420-6B44-ADE8-56FEC933C8FB}" presName="node" presStyleLbl="node1" presStyleIdx="4" presStyleCnt="10" custScaleX="218457" custScaleY="107607" custRadScaleRad="92865" custRadScaleInc="-27225">
        <dgm:presLayoutVars>
          <dgm:bulletEnabled val="1"/>
        </dgm:presLayoutVars>
      </dgm:prSet>
      <dgm:spPr/>
    </dgm:pt>
    <dgm:pt modelId="{98609A66-7C0E-7E40-9A74-AD6BE8571C3C}" type="pres">
      <dgm:prSet presAssocID="{61954A45-B420-6B44-ADE8-56FEC933C8FB}" presName="dummy" presStyleCnt="0"/>
      <dgm:spPr/>
    </dgm:pt>
    <dgm:pt modelId="{C6793C91-222F-544F-B859-67F4D7A943DC}" type="pres">
      <dgm:prSet presAssocID="{78BE1887-ECB7-9846-8922-F5106899D97C}" presName="sibTrans" presStyleLbl="sibTrans2D1" presStyleIdx="4" presStyleCnt="10"/>
      <dgm:spPr/>
    </dgm:pt>
    <dgm:pt modelId="{3855AAF7-CDC9-194C-90B5-78950E4BCE48}" type="pres">
      <dgm:prSet presAssocID="{171C8BD2-E31E-CC47-9D2B-821B406C7B85}" presName="node" presStyleLbl="node1" presStyleIdx="5" presStyleCnt="10" custScaleX="218457" custScaleY="107607">
        <dgm:presLayoutVars>
          <dgm:bulletEnabled val="1"/>
        </dgm:presLayoutVars>
      </dgm:prSet>
      <dgm:spPr/>
    </dgm:pt>
    <dgm:pt modelId="{3C8D7164-FA05-AB45-8368-85B553272EAB}" type="pres">
      <dgm:prSet presAssocID="{171C8BD2-E31E-CC47-9D2B-821B406C7B85}" presName="dummy" presStyleCnt="0"/>
      <dgm:spPr/>
    </dgm:pt>
    <dgm:pt modelId="{F7DC5552-72D5-D141-8A16-568BB742460D}" type="pres">
      <dgm:prSet presAssocID="{319F42D5-4F0A-4E46-B5A1-8D25DDE524A3}" presName="sibTrans" presStyleLbl="sibTrans2D1" presStyleIdx="5" presStyleCnt="10"/>
      <dgm:spPr/>
    </dgm:pt>
    <dgm:pt modelId="{02B69654-F415-AA47-BE59-9CBE1BD4096A}" type="pres">
      <dgm:prSet presAssocID="{45994C86-0D71-C14D-9507-B45D865E11C6}" presName="node" presStyleLbl="node1" presStyleIdx="6" presStyleCnt="10" custScaleX="218457" custScaleY="107607" custRadScaleRad="92865" custRadScaleInc="27225">
        <dgm:presLayoutVars>
          <dgm:bulletEnabled val="1"/>
        </dgm:presLayoutVars>
      </dgm:prSet>
      <dgm:spPr/>
    </dgm:pt>
    <dgm:pt modelId="{154EF02A-A121-324C-AD4B-6FB19CA9EC6D}" type="pres">
      <dgm:prSet presAssocID="{45994C86-0D71-C14D-9507-B45D865E11C6}" presName="dummy" presStyleCnt="0"/>
      <dgm:spPr/>
    </dgm:pt>
    <dgm:pt modelId="{E4EA2B41-54A1-8F41-9F79-74BC06E80993}" type="pres">
      <dgm:prSet presAssocID="{AA85DD06-DD04-4C4E-9D75-D5BC577C2B3E}" presName="sibTrans" presStyleLbl="sibTrans2D1" presStyleIdx="6" presStyleCnt="10"/>
      <dgm:spPr/>
    </dgm:pt>
    <dgm:pt modelId="{93C99B9A-2AF1-E444-AB3D-47036CE33948}" type="pres">
      <dgm:prSet presAssocID="{0EBB7A42-2529-8944-A281-EEA4748CC011}" presName="node" presStyleLbl="node1" presStyleIdx="7" presStyleCnt="10" custScaleX="218457" custScaleY="107607">
        <dgm:presLayoutVars>
          <dgm:bulletEnabled val="1"/>
        </dgm:presLayoutVars>
      </dgm:prSet>
      <dgm:spPr/>
    </dgm:pt>
    <dgm:pt modelId="{4863ED68-FB4F-6540-9722-88F65506A9E0}" type="pres">
      <dgm:prSet presAssocID="{0EBB7A42-2529-8944-A281-EEA4748CC011}" presName="dummy" presStyleCnt="0"/>
      <dgm:spPr/>
    </dgm:pt>
    <dgm:pt modelId="{B3C8BD57-766B-F04F-B296-B459A17BE092}" type="pres">
      <dgm:prSet presAssocID="{CD25436B-97BE-5D40-BB07-5EC6EEE8832C}" presName="sibTrans" presStyleLbl="sibTrans2D1" presStyleIdx="7" presStyleCnt="10"/>
      <dgm:spPr/>
    </dgm:pt>
    <dgm:pt modelId="{8AD1CA74-DC40-F04B-8005-250ADD034433}" type="pres">
      <dgm:prSet presAssocID="{48C83BA9-F9CF-054E-8200-757BBC8EA3D4}" presName="node" presStyleLbl="node1" presStyleIdx="8" presStyleCnt="10" custScaleX="218457" custScaleY="107607">
        <dgm:presLayoutVars>
          <dgm:bulletEnabled val="1"/>
        </dgm:presLayoutVars>
      </dgm:prSet>
      <dgm:spPr/>
    </dgm:pt>
    <dgm:pt modelId="{4C78384B-7FB9-1342-803A-7EFEC7BFFA38}" type="pres">
      <dgm:prSet presAssocID="{48C83BA9-F9CF-054E-8200-757BBC8EA3D4}" presName="dummy" presStyleCnt="0"/>
      <dgm:spPr/>
    </dgm:pt>
    <dgm:pt modelId="{0FBB011B-D54B-394D-95B4-1FDEABC3674B}" type="pres">
      <dgm:prSet presAssocID="{560E5196-138C-ED48-B49B-1E44EF18CDB8}" presName="sibTrans" presStyleLbl="sibTrans2D1" presStyleIdx="8" presStyleCnt="10"/>
      <dgm:spPr/>
    </dgm:pt>
    <dgm:pt modelId="{FD6F1ED1-18F9-3544-ADB3-60E897E8E36F}" type="pres">
      <dgm:prSet presAssocID="{ADF36A77-71D1-F046-9823-76F234802F9B}" presName="node" presStyleLbl="node1" presStyleIdx="9" presStyleCnt="10" custScaleX="218457" custScaleY="107607" custRadScaleRad="92865" custRadScaleInc="-27225">
        <dgm:presLayoutVars>
          <dgm:bulletEnabled val="1"/>
        </dgm:presLayoutVars>
      </dgm:prSet>
      <dgm:spPr/>
    </dgm:pt>
    <dgm:pt modelId="{2A6A769B-F8AA-294A-9ED2-00D8CC9B0D28}" type="pres">
      <dgm:prSet presAssocID="{ADF36A77-71D1-F046-9823-76F234802F9B}" presName="dummy" presStyleCnt="0"/>
      <dgm:spPr/>
    </dgm:pt>
    <dgm:pt modelId="{49C7D230-882C-8B4B-B544-A89E6730C601}" type="pres">
      <dgm:prSet presAssocID="{CC590B4B-C146-2A47-9065-AB2CD56A9792}" presName="sibTrans" presStyleLbl="sibTrans2D1" presStyleIdx="9" presStyleCnt="10"/>
      <dgm:spPr/>
    </dgm:pt>
  </dgm:ptLst>
  <dgm:cxnLst>
    <dgm:cxn modelId="{A8626004-9A59-A946-AC74-DCC4608DA175}" type="presOf" srcId="{319F42D5-4F0A-4E46-B5A1-8D25DDE524A3}" destId="{F7DC5552-72D5-D141-8A16-568BB742460D}" srcOrd="0" destOrd="0" presId="urn:microsoft.com/office/officeart/2005/8/layout/radial6"/>
    <dgm:cxn modelId="{41FA5F35-430D-F646-8C56-07B52FA06779}" type="presOf" srcId="{2BE1CC50-812E-B340-B78A-C7599687475A}" destId="{1C54C8AA-5C5B-1D44-ACB3-103330DF91C3}" srcOrd="0" destOrd="0" presId="urn:microsoft.com/office/officeart/2005/8/layout/radial6"/>
    <dgm:cxn modelId="{5854DE36-B2A5-AC4B-B1B1-133A64C21F25}" type="presOf" srcId="{6A8C1205-FBD4-E549-BEAB-704412B0522A}" destId="{4162A61E-26B1-BC4A-9676-E9A5C6D5418A}" srcOrd="0" destOrd="0" presId="urn:microsoft.com/office/officeart/2005/8/layout/radial6"/>
    <dgm:cxn modelId="{C5519040-9FF1-D548-B264-62A6BD549BF5}" type="presOf" srcId="{CC590B4B-C146-2A47-9065-AB2CD56A9792}" destId="{49C7D230-882C-8B4B-B544-A89E6730C601}" srcOrd="0" destOrd="0" presId="urn:microsoft.com/office/officeart/2005/8/layout/radial6"/>
    <dgm:cxn modelId="{99C47147-8ABF-D344-ACF5-DEBF6F0E41DB}" type="presOf" srcId="{0EBB7A42-2529-8944-A281-EEA4748CC011}" destId="{93C99B9A-2AF1-E444-AB3D-47036CE33948}" srcOrd="0" destOrd="0" presId="urn:microsoft.com/office/officeart/2005/8/layout/radial6"/>
    <dgm:cxn modelId="{6D6EE74A-9CB2-394F-A025-40E4B652B2A3}" type="presOf" srcId="{47086915-005F-A043-852F-E43E2202686B}" destId="{E64CCE34-FDE0-8843-8B91-83667478BF9C}" srcOrd="0" destOrd="0" presId="urn:microsoft.com/office/officeart/2005/8/layout/radial6"/>
    <dgm:cxn modelId="{DDB0164B-B354-CB4E-BAE3-AC0F3D326200}" srcId="{25D5AF40-11B7-6E4F-BEB2-AA6A3F0A9CD4}" destId="{40A5033B-1EB0-FD49-9370-7103B92E53BC}" srcOrd="3" destOrd="0" parTransId="{179F4DD9-68BD-9A48-800D-F5D943D75769}" sibTransId="{99546A69-EDAC-F34D-A991-BC9EB6E4E003}"/>
    <dgm:cxn modelId="{97AF5C5B-C573-204D-BCDC-4C3B42D07CA8}" type="presOf" srcId="{61954A45-B420-6B44-ADE8-56FEC933C8FB}" destId="{0D827387-AF4F-494C-A6FD-0BD8549BEB3E}" srcOrd="0" destOrd="0" presId="urn:microsoft.com/office/officeart/2005/8/layout/radial6"/>
    <dgm:cxn modelId="{594F585E-F3CA-8947-9A6E-42F6C339A5C4}" type="presOf" srcId="{171C8BD2-E31E-CC47-9D2B-821B406C7B85}" destId="{3855AAF7-CDC9-194C-90B5-78950E4BCE48}" srcOrd="0" destOrd="0" presId="urn:microsoft.com/office/officeart/2005/8/layout/radial6"/>
    <dgm:cxn modelId="{2CD35D5F-DA5E-B749-B344-D6B9BCD1A2F9}" type="presOf" srcId="{99546A69-EDAC-F34D-A991-BC9EB6E4E003}" destId="{86DE241C-8605-EE48-A378-850D9A1E426B}" srcOrd="0" destOrd="0" presId="urn:microsoft.com/office/officeart/2005/8/layout/radial6"/>
    <dgm:cxn modelId="{050EA061-2708-5949-BDBB-62C35CC4ACE1}" type="presOf" srcId="{78BE1887-ECB7-9846-8922-F5106899D97C}" destId="{C6793C91-222F-544F-B859-67F4D7A943DC}" srcOrd="0" destOrd="0" presId="urn:microsoft.com/office/officeart/2005/8/layout/radial6"/>
    <dgm:cxn modelId="{8E1C4B65-73DD-5348-8E98-B1C9451D41C5}" srcId="{25D5AF40-11B7-6E4F-BEB2-AA6A3F0A9CD4}" destId="{171C8BD2-E31E-CC47-9D2B-821B406C7B85}" srcOrd="5" destOrd="0" parTransId="{3678DECC-F990-7C4E-B192-BD825A53FF98}" sibTransId="{319F42D5-4F0A-4E46-B5A1-8D25DDE524A3}"/>
    <dgm:cxn modelId="{28E78168-61D9-A846-945D-3432DCB4787E}" srcId="{25D5AF40-11B7-6E4F-BEB2-AA6A3F0A9CD4}" destId="{61954A45-B420-6B44-ADE8-56FEC933C8FB}" srcOrd="4" destOrd="0" parTransId="{174071BB-DFE0-7548-8153-D2DECB1AD19F}" sibTransId="{78BE1887-ECB7-9846-8922-F5106899D97C}"/>
    <dgm:cxn modelId="{5C87937D-8AE9-9C48-BC13-0AA5A6402380}" srcId="{25D5AF40-11B7-6E4F-BEB2-AA6A3F0A9CD4}" destId="{48C83BA9-F9CF-054E-8200-757BBC8EA3D4}" srcOrd="8" destOrd="0" parTransId="{29B2F12F-89EC-C048-B3D0-E76545E306FE}" sibTransId="{560E5196-138C-ED48-B49B-1E44EF18CDB8}"/>
    <dgm:cxn modelId="{D875637E-0853-E64B-9B00-FF0695BECB97}" type="presOf" srcId="{CD25436B-97BE-5D40-BB07-5EC6EEE8832C}" destId="{B3C8BD57-766B-F04F-B296-B459A17BE092}" srcOrd="0" destOrd="0" presId="urn:microsoft.com/office/officeart/2005/8/layout/radial6"/>
    <dgm:cxn modelId="{1288AE86-C2BF-7D47-B747-3F76FBD67F57}" srcId="{25D5AF40-11B7-6E4F-BEB2-AA6A3F0A9CD4}" destId="{47086915-005F-A043-852F-E43E2202686B}" srcOrd="1" destOrd="0" parTransId="{388EE8DA-DDE2-4842-8A8F-A75C9B876296}" sibTransId="{6A8C1205-FBD4-E549-BEAB-704412B0522A}"/>
    <dgm:cxn modelId="{2C857E94-EB66-EF43-9A55-7C775E3053E2}" type="presOf" srcId="{AA85DD06-DD04-4C4E-9D75-D5BC577C2B3E}" destId="{E4EA2B41-54A1-8F41-9F79-74BC06E80993}" srcOrd="0" destOrd="0" presId="urn:microsoft.com/office/officeart/2005/8/layout/radial6"/>
    <dgm:cxn modelId="{2430C694-C574-7543-BE1C-F70650436189}" srcId="{7A905B0E-4A78-7E4C-82BA-E4FF6037A913}" destId="{25D5AF40-11B7-6E4F-BEB2-AA6A3F0A9CD4}" srcOrd="0" destOrd="0" parTransId="{8F3878A0-01C7-1F4A-9E60-D531D01E2976}" sibTransId="{B878DCA5-8E4D-8D43-9425-A627ADD1FD7C}"/>
    <dgm:cxn modelId="{DD44659D-A18D-1541-8200-E6DD6B99CFFC}" type="presOf" srcId="{48C83BA9-F9CF-054E-8200-757BBC8EA3D4}" destId="{8AD1CA74-DC40-F04B-8005-250ADD034433}" srcOrd="0" destOrd="0" presId="urn:microsoft.com/office/officeart/2005/8/layout/radial6"/>
    <dgm:cxn modelId="{2D968AB4-3577-2C46-9D08-ED25099314AC}" srcId="{25D5AF40-11B7-6E4F-BEB2-AA6A3F0A9CD4}" destId="{ADF36A77-71D1-F046-9823-76F234802F9B}" srcOrd="9" destOrd="0" parTransId="{31BBC774-D0CF-6440-AF9B-3BC68CCFA347}" sibTransId="{CC590B4B-C146-2A47-9065-AB2CD56A9792}"/>
    <dgm:cxn modelId="{E08D5DC1-E296-1E4B-8B00-AA3EE5F8B924}" srcId="{25D5AF40-11B7-6E4F-BEB2-AA6A3F0A9CD4}" destId="{45994C86-0D71-C14D-9507-B45D865E11C6}" srcOrd="6" destOrd="0" parTransId="{328F6A24-AA9E-0A48-A6E5-421D446EA5F3}" sibTransId="{AA85DD06-DD04-4C4E-9D75-D5BC577C2B3E}"/>
    <dgm:cxn modelId="{1A57F1C4-A58F-9349-A97E-50F84C630463}" srcId="{25D5AF40-11B7-6E4F-BEB2-AA6A3F0A9CD4}" destId="{0EBB7A42-2529-8944-A281-EEA4748CC011}" srcOrd="7" destOrd="0" parTransId="{3665BB07-DECC-E446-BB13-D3AAD36C6EC6}" sibTransId="{CD25436B-97BE-5D40-BB07-5EC6EEE8832C}"/>
    <dgm:cxn modelId="{3A13AFC9-C5BA-9242-A05B-A42C0F729CE3}" type="presOf" srcId="{7A905B0E-4A78-7E4C-82BA-E4FF6037A913}" destId="{C55CDF7F-279C-E041-9F4F-4F4DA8D9541B}" srcOrd="0" destOrd="0" presId="urn:microsoft.com/office/officeart/2005/8/layout/radial6"/>
    <dgm:cxn modelId="{3A3B6DDE-14A0-F249-BAB3-A1D141D68369}" type="presOf" srcId="{5FB0AFB5-E789-A041-830A-0042A8D9B91E}" destId="{A99C97D5-5AD5-AA4B-A618-7CAE5FC76601}" srcOrd="0" destOrd="0" presId="urn:microsoft.com/office/officeart/2005/8/layout/radial6"/>
    <dgm:cxn modelId="{6EC311E0-AE91-B146-A11F-ADA7F33C3839}" type="presOf" srcId="{791AB6E0-2D04-F04E-96E6-A4B1AF99A78C}" destId="{4FEF2A1A-5DC7-EB4A-8377-C2380ADF9377}" srcOrd="0" destOrd="0" presId="urn:microsoft.com/office/officeart/2005/8/layout/radial6"/>
    <dgm:cxn modelId="{F101B9E3-205D-D143-B2AF-B8A36AF926D0}" type="presOf" srcId="{CBBC4F3F-6BF6-6B48-8DD3-4CB04A80C158}" destId="{CA0C87AD-684D-B548-95A2-D4684244BBD7}" srcOrd="0" destOrd="0" presId="urn:microsoft.com/office/officeart/2005/8/layout/radial6"/>
    <dgm:cxn modelId="{D81E47E7-C478-1A4E-8698-DFA7B4C1E257}" type="presOf" srcId="{ADF36A77-71D1-F046-9823-76F234802F9B}" destId="{FD6F1ED1-18F9-3544-ADB3-60E897E8E36F}" srcOrd="0" destOrd="0" presId="urn:microsoft.com/office/officeart/2005/8/layout/radial6"/>
    <dgm:cxn modelId="{188FCBEA-C639-5A40-9980-7D0EE8017B6D}" type="presOf" srcId="{40A5033B-1EB0-FD49-9370-7103B92E53BC}" destId="{F686C219-B783-8E4B-8CD2-817897E58F15}" srcOrd="0" destOrd="0" presId="urn:microsoft.com/office/officeart/2005/8/layout/radial6"/>
    <dgm:cxn modelId="{A5010AEE-3695-934B-A8C3-17A56C8822D6}" srcId="{25D5AF40-11B7-6E4F-BEB2-AA6A3F0A9CD4}" destId="{791AB6E0-2D04-F04E-96E6-A4B1AF99A78C}" srcOrd="0" destOrd="0" parTransId="{0F49F9FA-09B4-A148-8EE6-98F5C48EE1E1}" sibTransId="{CBBC4F3F-6BF6-6B48-8DD3-4CB04A80C158}"/>
    <dgm:cxn modelId="{0B2EC6F1-46AC-6848-AA86-649AE55F5D7D}" srcId="{25D5AF40-11B7-6E4F-BEB2-AA6A3F0A9CD4}" destId="{5FB0AFB5-E789-A041-830A-0042A8D9B91E}" srcOrd="2" destOrd="0" parTransId="{1B3EA506-A216-D945-AEE6-61DF81C708A3}" sibTransId="{2BE1CC50-812E-B340-B78A-C7599687475A}"/>
    <dgm:cxn modelId="{197112F5-1741-824E-BDB6-C78EEB51AE0D}" type="presOf" srcId="{25D5AF40-11B7-6E4F-BEB2-AA6A3F0A9CD4}" destId="{C8C74691-DEA3-F448-94AB-E8FF071D6A98}" srcOrd="0" destOrd="0" presId="urn:microsoft.com/office/officeart/2005/8/layout/radial6"/>
    <dgm:cxn modelId="{025C74FB-63B6-9C4A-9A88-6CD5BF5386E8}" type="presOf" srcId="{560E5196-138C-ED48-B49B-1E44EF18CDB8}" destId="{0FBB011B-D54B-394D-95B4-1FDEABC3674B}" srcOrd="0" destOrd="0" presId="urn:microsoft.com/office/officeart/2005/8/layout/radial6"/>
    <dgm:cxn modelId="{7245EBFB-1491-2345-9841-7C29ED345187}" type="presOf" srcId="{45994C86-0D71-C14D-9507-B45D865E11C6}" destId="{02B69654-F415-AA47-BE59-9CBE1BD4096A}" srcOrd="0" destOrd="0" presId="urn:microsoft.com/office/officeart/2005/8/layout/radial6"/>
    <dgm:cxn modelId="{E4CBE71A-198A-DF47-AE07-927D4548CC89}" type="presParOf" srcId="{C55CDF7F-279C-E041-9F4F-4F4DA8D9541B}" destId="{C8C74691-DEA3-F448-94AB-E8FF071D6A98}" srcOrd="0" destOrd="0" presId="urn:microsoft.com/office/officeart/2005/8/layout/radial6"/>
    <dgm:cxn modelId="{02743A55-4E3A-FE43-976C-58CAC85B219B}" type="presParOf" srcId="{C55CDF7F-279C-E041-9F4F-4F4DA8D9541B}" destId="{4FEF2A1A-5DC7-EB4A-8377-C2380ADF9377}" srcOrd="1" destOrd="0" presId="urn:microsoft.com/office/officeart/2005/8/layout/radial6"/>
    <dgm:cxn modelId="{D8998A63-3538-0D4A-A10B-425D726C7383}" type="presParOf" srcId="{C55CDF7F-279C-E041-9F4F-4F4DA8D9541B}" destId="{B3414EBC-7F9E-124C-9813-A5EAB9A5D766}" srcOrd="2" destOrd="0" presId="urn:microsoft.com/office/officeart/2005/8/layout/radial6"/>
    <dgm:cxn modelId="{0AA7C535-B8EF-AE47-8567-34968D15BE95}" type="presParOf" srcId="{C55CDF7F-279C-E041-9F4F-4F4DA8D9541B}" destId="{CA0C87AD-684D-B548-95A2-D4684244BBD7}" srcOrd="3" destOrd="0" presId="urn:microsoft.com/office/officeart/2005/8/layout/radial6"/>
    <dgm:cxn modelId="{73DE64C8-6A57-8745-9678-70A1C44B0460}" type="presParOf" srcId="{C55CDF7F-279C-E041-9F4F-4F4DA8D9541B}" destId="{E64CCE34-FDE0-8843-8B91-83667478BF9C}" srcOrd="4" destOrd="0" presId="urn:microsoft.com/office/officeart/2005/8/layout/radial6"/>
    <dgm:cxn modelId="{C97F7A32-1DEA-6F41-8A45-506B722152D3}" type="presParOf" srcId="{C55CDF7F-279C-E041-9F4F-4F4DA8D9541B}" destId="{37A32B41-3475-304D-A809-EA4EE540A293}" srcOrd="5" destOrd="0" presId="urn:microsoft.com/office/officeart/2005/8/layout/radial6"/>
    <dgm:cxn modelId="{608999AB-C9DC-B247-B544-6F0112B4CD4E}" type="presParOf" srcId="{C55CDF7F-279C-E041-9F4F-4F4DA8D9541B}" destId="{4162A61E-26B1-BC4A-9676-E9A5C6D5418A}" srcOrd="6" destOrd="0" presId="urn:microsoft.com/office/officeart/2005/8/layout/radial6"/>
    <dgm:cxn modelId="{74BD1FF4-A5C6-3340-8615-E8C35C422044}" type="presParOf" srcId="{C55CDF7F-279C-E041-9F4F-4F4DA8D9541B}" destId="{A99C97D5-5AD5-AA4B-A618-7CAE5FC76601}" srcOrd="7" destOrd="0" presId="urn:microsoft.com/office/officeart/2005/8/layout/radial6"/>
    <dgm:cxn modelId="{078C29C8-68F2-684C-928C-A82EE3270F83}" type="presParOf" srcId="{C55CDF7F-279C-E041-9F4F-4F4DA8D9541B}" destId="{F4BF89DD-D50B-5E4C-BA92-5978C513B97C}" srcOrd="8" destOrd="0" presId="urn:microsoft.com/office/officeart/2005/8/layout/radial6"/>
    <dgm:cxn modelId="{416DA527-52D2-2E49-BEB8-AF2A1D68B2C9}" type="presParOf" srcId="{C55CDF7F-279C-E041-9F4F-4F4DA8D9541B}" destId="{1C54C8AA-5C5B-1D44-ACB3-103330DF91C3}" srcOrd="9" destOrd="0" presId="urn:microsoft.com/office/officeart/2005/8/layout/radial6"/>
    <dgm:cxn modelId="{446F238F-CF13-544A-9A06-22206D6AC0B2}" type="presParOf" srcId="{C55CDF7F-279C-E041-9F4F-4F4DA8D9541B}" destId="{F686C219-B783-8E4B-8CD2-817897E58F15}" srcOrd="10" destOrd="0" presId="urn:microsoft.com/office/officeart/2005/8/layout/radial6"/>
    <dgm:cxn modelId="{6B7262F7-79B5-5546-A926-EDAFA5F57E2B}" type="presParOf" srcId="{C55CDF7F-279C-E041-9F4F-4F4DA8D9541B}" destId="{9F27610C-AA2E-594F-95B3-8DF98C675A02}" srcOrd="11" destOrd="0" presId="urn:microsoft.com/office/officeart/2005/8/layout/radial6"/>
    <dgm:cxn modelId="{FA728541-F53D-2944-94EF-A3A1E9A10680}" type="presParOf" srcId="{C55CDF7F-279C-E041-9F4F-4F4DA8D9541B}" destId="{86DE241C-8605-EE48-A378-850D9A1E426B}" srcOrd="12" destOrd="0" presId="urn:microsoft.com/office/officeart/2005/8/layout/radial6"/>
    <dgm:cxn modelId="{40C1C4D0-C129-8E4E-BB77-C9E2BDD0D2CC}" type="presParOf" srcId="{C55CDF7F-279C-E041-9F4F-4F4DA8D9541B}" destId="{0D827387-AF4F-494C-A6FD-0BD8549BEB3E}" srcOrd="13" destOrd="0" presId="urn:microsoft.com/office/officeart/2005/8/layout/radial6"/>
    <dgm:cxn modelId="{3DA91353-9957-5A41-9272-148DC6AF735D}" type="presParOf" srcId="{C55CDF7F-279C-E041-9F4F-4F4DA8D9541B}" destId="{98609A66-7C0E-7E40-9A74-AD6BE8571C3C}" srcOrd="14" destOrd="0" presId="urn:microsoft.com/office/officeart/2005/8/layout/radial6"/>
    <dgm:cxn modelId="{12E03DD4-EBFC-954F-B600-849331CF3DAC}" type="presParOf" srcId="{C55CDF7F-279C-E041-9F4F-4F4DA8D9541B}" destId="{C6793C91-222F-544F-B859-67F4D7A943DC}" srcOrd="15" destOrd="0" presId="urn:microsoft.com/office/officeart/2005/8/layout/radial6"/>
    <dgm:cxn modelId="{51DEB0FF-CC7B-4046-8759-A82BD102028F}" type="presParOf" srcId="{C55CDF7F-279C-E041-9F4F-4F4DA8D9541B}" destId="{3855AAF7-CDC9-194C-90B5-78950E4BCE48}" srcOrd="16" destOrd="0" presId="urn:microsoft.com/office/officeart/2005/8/layout/radial6"/>
    <dgm:cxn modelId="{843C3001-560E-FD47-889F-AC9ED873AA1B}" type="presParOf" srcId="{C55CDF7F-279C-E041-9F4F-4F4DA8D9541B}" destId="{3C8D7164-FA05-AB45-8368-85B553272EAB}" srcOrd="17" destOrd="0" presId="urn:microsoft.com/office/officeart/2005/8/layout/radial6"/>
    <dgm:cxn modelId="{5E07EACF-557D-734F-8E6F-48F359816B25}" type="presParOf" srcId="{C55CDF7F-279C-E041-9F4F-4F4DA8D9541B}" destId="{F7DC5552-72D5-D141-8A16-568BB742460D}" srcOrd="18" destOrd="0" presId="urn:microsoft.com/office/officeart/2005/8/layout/radial6"/>
    <dgm:cxn modelId="{75A23DB9-51F3-FD4B-9EB1-64C9FC4F3B0C}" type="presParOf" srcId="{C55CDF7F-279C-E041-9F4F-4F4DA8D9541B}" destId="{02B69654-F415-AA47-BE59-9CBE1BD4096A}" srcOrd="19" destOrd="0" presId="urn:microsoft.com/office/officeart/2005/8/layout/radial6"/>
    <dgm:cxn modelId="{BD9FBC78-F63D-AC4C-A4F8-6140F16987D0}" type="presParOf" srcId="{C55CDF7F-279C-E041-9F4F-4F4DA8D9541B}" destId="{154EF02A-A121-324C-AD4B-6FB19CA9EC6D}" srcOrd="20" destOrd="0" presId="urn:microsoft.com/office/officeart/2005/8/layout/radial6"/>
    <dgm:cxn modelId="{FAF398EF-50A7-474E-A625-EFA8BA9E094D}" type="presParOf" srcId="{C55CDF7F-279C-E041-9F4F-4F4DA8D9541B}" destId="{E4EA2B41-54A1-8F41-9F79-74BC06E80993}" srcOrd="21" destOrd="0" presId="urn:microsoft.com/office/officeart/2005/8/layout/radial6"/>
    <dgm:cxn modelId="{A9A4E2B3-D75E-A649-BCFE-C35567877476}" type="presParOf" srcId="{C55CDF7F-279C-E041-9F4F-4F4DA8D9541B}" destId="{93C99B9A-2AF1-E444-AB3D-47036CE33948}" srcOrd="22" destOrd="0" presId="urn:microsoft.com/office/officeart/2005/8/layout/radial6"/>
    <dgm:cxn modelId="{F33BBFA5-581A-6749-B216-57DD0F004E1E}" type="presParOf" srcId="{C55CDF7F-279C-E041-9F4F-4F4DA8D9541B}" destId="{4863ED68-FB4F-6540-9722-88F65506A9E0}" srcOrd="23" destOrd="0" presId="urn:microsoft.com/office/officeart/2005/8/layout/radial6"/>
    <dgm:cxn modelId="{5AEBEF2F-3D28-F740-BF37-AAF7765BF243}" type="presParOf" srcId="{C55CDF7F-279C-E041-9F4F-4F4DA8D9541B}" destId="{B3C8BD57-766B-F04F-B296-B459A17BE092}" srcOrd="24" destOrd="0" presId="urn:microsoft.com/office/officeart/2005/8/layout/radial6"/>
    <dgm:cxn modelId="{FF701C2A-7FBE-054D-9C87-F1643744DB64}" type="presParOf" srcId="{C55CDF7F-279C-E041-9F4F-4F4DA8D9541B}" destId="{8AD1CA74-DC40-F04B-8005-250ADD034433}" srcOrd="25" destOrd="0" presId="urn:microsoft.com/office/officeart/2005/8/layout/radial6"/>
    <dgm:cxn modelId="{0FB04918-753B-9C45-986F-1C307096C35F}" type="presParOf" srcId="{C55CDF7F-279C-E041-9F4F-4F4DA8D9541B}" destId="{4C78384B-7FB9-1342-803A-7EFEC7BFFA38}" srcOrd="26" destOrd="0" presId="urn:microsoft.com/office/officeart/2005/8/layout/radial6"/>
    <dgm:cxn modelId="{04D2E854-7457-6444-9B13-FA9336408FFF}" type="presParOf" srcId="{C55CDF7F-279C-E041-9F4F-4F4DA8D9541B}" destId="{0FBB011B-D54B-394D-95B4-1FDEABC3674B}" srcOrd="27" destOrd="0" presId="urn:microsoft.com/office/officeart/2005/8/layout/radial6"/>
    <dgm:cxn modelId="{AADA997D-1858-F147-9DAB-7E080ECC3202}" type="presParOf" srcId="{C55CDF7F-279C-E041-9F4F-4F4DA8D9541B}" destId="{FD6F1ED1-18F9-3544-ADB3-60E897E8E36F}" srcOrd="28" destOrd="0" presId="urn:microsoft.com/office/officeart/2005/8/layout/radial6"/>
    <dgm:cxn modelId="{F70511B2-73C5-304F-ADD1-960960FAE909}" type="presParOf" srcId="{C55CDF7F-279C-E041-9F4F-4F4DA8D9541B}" destId="{2A6A769B-F8AA-294A-9ED2-00D8CC9B0D28}" srcOrd="29" destOrd="0" presId="urn:microsoft.com/office/officeart/2005/8/layout/radial6"/>
    <dgm:cxn modelId="{0A5584B6-F28D-D645-B903-FE7E88B88BD8}" type="presParOf" srcId="{C55CDF7F-279C-E041-9F4F-4F4DA8D9541B}" destId="{49C7D230-882C-8B4B-B544-A89E6730C601}" srcOrd="30"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Iterative</a:t>
          </a:r>
        </a:p>
      </dgm:t>
    </dgm:pt>
    <dgm:pt modelId="{B23792DC-2153-624E-830D-CAA7F16CA9EB}" type="parTrans" cxnId="{1CF406C5-8F19-4948-A0D7-8B1A73A94191}">
      <dgm:prSet/>
      <dgm:spPr>
        <a:ln>
          <a:solidFill>
            <a:schemeClr val="bg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Adaptive</a:t>
          </a:r>
        </a:p>
      </dgm:t>
    </dgm:pt>
    <dgm:pt modelId="{B6B159EC-1BFC-F64D-9C23-E67C65F24FAB}" type="parTrans" cxnId="{424F6FE0-DC92-C447-9BA2-49BD17F42DC1}">
      <dgm:prSet/>
      <dgm:spPr>
        <a:ln>
          <a:solidFill>
            <a:schemeClr val="bg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66711"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90057"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90057"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1C222E"/>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rgbClr val="1C222E"/>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rgbClr val="1C222E"/>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274582"/>
          <a:ext cx="8593464" cy="599040"/>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sz="1600" kern="1200" dirty="0"/>
        </a:p>
      </dsp:txBody>
      <dsp:txXfrm>
        <a:off x="29243" y="303825"/>
        <a:ext cx="8534978" cy="540554"/>
      </dsp:txXfrm>
    </dsp:sp>
    <dsp:sp modelId="{B14C813E-4D77-0749-AD3F-A45BCDC02E46}">
      <dsp:nvSpPr>
        <dsp:cNvPr id="0" name=""/>
        <dsp:cNvSpPr/>
      </dsp:nvSpPr>
      <dsp:spPr>
        <a:xfrm>
          <a:off x="0" y="919703"/>
          <a:ext cx="8593464" cy="599040"/>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sp:txBody>
      <dsp:txXfrm>
        <a:off x="29243" y="948946"/>
        <a:ext cx="8534978" cy="540554"/>
      </dsp:txXfrm>
    </dsp:sp>
    <dsp:sp modelId="{E8F4ECC8-54C9-2B48-BD19-38CEA2E2AA21}">
      <dsp:nvSpPr>
        <dsp:cNvPr id="0" name=""/>
        <dsp:cNvSpPr/>
      </dsp:nvSpPr>
      <dsp:spPr>
        <a:xfrm>
          <a:off x="0" y="1564823"/>
          <a:ext cx="8593464" cy="599040"/>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sp:txBody>
      <dsp:txXfrm>
        <a:off x="29243" y="1594066"/>
        <a:ext cx="8534978" cy="540554"/>
      </dsp:txXfrm>
    </dsp:sp>
    <dsp:sp modelId="{AA012AAC-9FE7-2B4B-BDE2-043A9F3A3204}">
      <dsp:nvSpPr>
        <dsp:cNvPr id="0" name=""/>
        <dsp:cNvSpPr/>
      </dsp:nvSpPr>
      <dsp:spPr>
        <a:xfrm>
          <a:off x="0" y="2209943"/>
          <a:ext cx="8593464" cy="599040"/>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sp:txBody>
      <dsp:txXfrm>
        <a:off x="29243" y="2239186"/>
        <a:ext cx="8534978" cy="540554"/>
      </dsp:txXfrm>
    </dsp:sp>
    <dsp:sp modelId="{A83473DE-CF61-184E-8649-90BE423A33E4}">
      <dsp:nvSpPr>
        <dsp:cNvPr id="0" name=""/>
        <dsp:cNvSpPr/>
      </dsp:nvSpPr>
      <dsp:spPr>
        <a:xfrm>
          <a:off x="0" y="2855063"/>
          <a:ext cx="8593464" cy="599040"/>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sp:txBody>
      <dsp:txXfrm>
        <a:off x="29243" y="2884306"/>
        <a:ext cx="8534978" cy="5405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8F6F9-129C-704B-A808-91489008A4EF}">
      <dsp:nvSpPr>
        <dsp:cNvPr id="0" name=""/>
        <dsp:cNvSpPr/>
      </dsp:nvSpPr>
      <dsp:spPr>
        <a:xfrm>
          <a:off x="3571" y="2240822"/>
          <a:ext cx="1561703" cy="93702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t>Initiating</a:t>
          </a:r>
        </a:p>
      </dsp:txBody>
      <dsp:txXfrm>
        <a:off x="31015" y="2268266"/>
        <a:ext cx="1506815" cy="882133"/>
      </dsp:txXfrm>
    </dsp:sp>
    <dsp:sp modelId="{6F1CD103-BBB1-0E41-88CF-33CE75767996}">
      <dsp:nvSpPr>
        <dsp:cNvPr id="0" name=""/>
        <dsp:cNvSpPr/>
      </dsp:nvSpPr>
      <dsp:spPr>
        <a:xfrm>
          <a:off x="1721445"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721445" y="2593142"/>
        <a:ext cx="231757" cy="232382"/>
      </dsp:txXfrm>
    </dsp:sp>
    <dsp:sp modelId="{D0AE5525-B7C2-7543-B316-E3DAD6CD4256}">
      <dsp:nvSpPr>
        <dsp:cNvPr id="0" name=""/>
        <dsp:cNvSpPr/>
      </dsp:nvSpPr>
      <dsp:spPr>
        <a:xfrm>
          <a:off x="2189956" y="2240822"/>
          <a:ext cx="1561703" cy="93702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t>Planning</a:t>
          </a:r>
        </a:p>
      </dsp:txBody>
      <dsp:txXfrm>
        <a:off x="2217400" y="2268266"/>
        <a:ext cx="1506815" cy="882133"/>
      </dsp:txXfrm>
    </dsp:sp>
    <dsp:sp modelId="{CC855E13-7AD7-384A-A4C5-53EC90A70CCB}">
      <dsp:nvSpPr>
        <dsp:cNvPr id="0" name=""/>
        <dsp:cNvSpPr/>
      </dsp:nvSpPr>
      <dsp:spPr>
        <a:xfrm>
          <a:off x="3907829"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3907829" y="2593142"/>
        <a:ext cx="231757" cy="232382"/>
      </dsp:txXfrm>
    </dsp:sp>
    <dsp:sp modelId="{73168E43-1BFD-CE4E-BA07-386635C3059B}">
      <dsp:nvSpPr>
        <dsp:cNvPr id="0" name=""/>
        <dsp:cNvSpPr/>
      </dsp:nvSpPr>
      <dsp:spPr>
        <a:xfrm>
          <a:off x="4376340" y="2240822"/>
          <a:ext cx="1561703" cy="93702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t>Executing</a:t>
          </a:r>
        </a:p>
      </dsp:txBody>
      <dsp:txXfrm>
        <a:off x="4403784" y="2268266"/>
        <a:ext cx="1506815" cy="882133"/>
      </dsp:txXfrm>
    </dsp:sp>
    <dsp:sp modelId="{B52FFB40-74CA-6B4B-9D81-DC4AC8803A5F}">
      <dsp:nvSpPr>
        <dsp:cNvPr id="0" name=""/>
        <dsp:cNvSpPr/>
      </dsp:nvSpPr>
      <dsp:spPr>
        <a:xfrm>
          <a:off x="6094214"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094214" y="2593142"/>
        <a:ext cx="231757" cy="232382"/>
      </dsp:txXfrm>
    </dsp:sp>
    <dsp:sp modelId="{E934A857-0219-5845-BDAB-DA4B3B5928FD}">
      <dsp:nvSpPr>
        <dsp:cNvPr id="0" name=""/>
        <dsp:cNvSpPr/>
      </dsp:nvSpPr>
      <dsp:spPr>
        <a:xfrm>
          <a:off x="6562724" y="2240822"/>
          <a:ext cx="1561703" cy="93702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t>Closing</a:t>
          </a:r>
        </a:p>
      </dsp:txBody>
      <dsp:txXfrm>
        <a:off x="6590168" y="2268266"/>
        <a:ext cx="1506815" cy="882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7D230-882C-8B4B-B544-A89E6730C601}">
      <dsp:nvSpPr>
        <dsp:cNvPr id="0" name=""/>
        <dsp:cNvSpPr/>
      </dsp:nvSpPr>
      <dsp:spPr>
        <a:xfrm>
          <a:off x="3344831" y="370253"/>
          <a:ext cx="4310291" cy="4310291"/>
        </a:xfrm>
        <a:prstGeom prst="blockArc">
          <a:avLst>
            <a:gd name="adj1" fmla="val 13526088"/>
            <a:gd name="adj2" fmla="val 158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FBB011B-D54B-394D-95B4-1FDEABC3674B}">
      <dsp:nvSpPr>
        <dsp:cNvPr id="0" name=""/>
        <dsp:cNvSpPr/>
      </dsp:nvSpPr>
      <dsp:spPr>
        <a:xfrm>
          <a:off x="2997212" y="647376"/>
          <a:ext cx="4310291" cy="4310291"/>
        </a:xfrm>
        <a:prstGeom prst="blockArc">
          <a:avLst>
            <a:gd name="adj1" fmla="val 12339071"/>
            <a:gd name="adj2" fmla="val 142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C8BD57-766B-F04F-B296-B459A17BE092}">
      <dsp:nvSpPr>
        <dsp:cNvPr id="0" name=""/>
        <dsp:cNvSpPr/>
      </dsp:nvSpPr>
      <dsp:spPr>
        <a:xfrm>
          <a:off x="3102654" y="384096"/>
          <a:ext cx="4310291" cy="4310291"/>
        </a:xfrm>
        <a:prstGeom prst="blockArc">
          <a:avLst>
            <a:gd name="adj1" fmla="val 9720000"/>
            <a:gd name="adj2" fmla="val 118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EA2B41-54A1-8F41-9F79-74BC06E80993}">
      <dsp:nvSpPr>
        <dsp:cNvPr id="0" name=""/>
        <dsp:cNvSpPr/>
      </dsp:nvSpPr>
      <dsp:spPr>
        <a:xfrm>
          <a:off x="2997212" y="120815"/>
          <a:ext cx="4310291" cy="4310291"/>
        </a:xfrm>
        <a:prstGeom prst="blockArc">
          <a:avLst>
            <a:gd name="adj1" fmla="val 7353528"/>
            <a:gd name="adj2" fmla="val 92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DC5552-72D5-D141-8A16-568BB742460D}">
      <dsp:nvSpPr>
        <dsp:cNvPr id="0" name=""/>
        <dsp:cNvSpPr/>
      </dsp:nvSpPr>
      <dsp:spPr>
        <a:xfrm>
          <a:off x="3344831" y="397938"/>
          <a:ext cx="4310291" cy="4310291"/>
        </a:xfrm>
        <a:prstGeom prst="blockArc">
          <a:avLst>
            <a:gd name="adj1" fmla="val 5792568"/>
            <a:gd name="adj2" fmla="val 80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793C91-222F-544F-B859-67F4D7A943DC}">
      <dsp:nvSpPr>
        <dsp:cNvPr id="0" name=""/>
        <dsp:cNvSpPr/>
      </dsp:nvSpPr>
      <dsp:spPr>
        <a:xfrm>
          <a:off x="2860476" y="397938"/>
          <a:ext cx="4310291" cy="4310291"/>
        </a:xfrm>
        <a:prstGeom prst="blockArc">
          <a:avLst>
            <a:gd name="adj1" fmla="val 2726088"/>
            <a:gd name="adj2" fmla="val 50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DE241C-8605-EE48-A378-850D9A1E426B}">
      <dsp:nvSpPr>
        <dsp:cNvPr id="0" name=""/>
        <dsp:cNvSpPr/>
      </dsp:nvSpPr>
      <dsp:spPr>
        <a:xfrm>
          <a:off x="3208095" y="120815"/>
          <a:ext cx="4310291" cy="4310291"/>
        </a:xfrm>
        <a:prstGeom prst="blockArc">
          <a:avLst>
            <a:gd name="adj1" fmla="val 1539071"/>
            <a:gd name="adj2" fmla="val 34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54C8AA-5C5B-1D44-ACB3-103330DF91C3}">
      <dsp:nvSpPr>
        <dsp:cNvPr id="0" name=""/>
        <dsp:cNvSpPr/>
      </dsp:nvSpPr>
      <dsp:spPr>
        <a:xfrm>
          <a:off x="3102654" y="384096"/>
          <a:ext cx="4310291" cy="4310291"/>
        </a:xfrm>
        <a:prstGeom prst="blockArc">
          <a:avLst>
            <a:gd name="adj1" fmla="val 20520000"/>
            <a:gd name="adj2" fmla="val 10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62A61E-26B1-BC4A-9676-E9A5C6D5418A}">
      <dsp:nvSpPr>
        <dsp:cNvPr id="0" name=""/>
        <dsp:cNvSpPr/>
      </dsp:nvSpPr>
      <dsp:spPr>
        <a:xfrm>
          <a:off x="3208095" y="647376"/>
          <a:ext cx="4310291" cy="4310291"/>
        </a:xfrm>
        <a:prstGeom prst="blockArc">
          <a:avLst>
            <a:gd name="adj1" fmla="val 18153528"/>
            <a:gd name="adj2" fmla="val 200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0C87AD-684D-B548-95A2-D4684244BBD7}">
      <dsp:nvSpPr>
        <dsp:cNvPr id="0" name=""/>
        <dsp:cNvSpPr/>
      </dsp:nvSpPr>
      <dsp:spPr>
        <a:xfrm>
          <a:off x="2860476" y="370253"/>
          <a:ext cx="4310291" cy="4310291"/>
        </a:xfrm>
        <a:prstGeom prst="blockArc">
          <a:avLst>
            <a:gd name="adj1" fmla="val 16592568"/>
            <a:gd name="adj2" fmla="val 188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C74691-DEA3-F448-94AB-E8FF071D6A98}">
      <dsp:nvSpPr>
        <dsp:cNvPr id="0" name=""/>
        <dsp:cNvSpPr/>
      </dsp:nvSpPr>
      <dsp:spPr>
        <a:xfrm>
          <a:off x="4275667" y="1948766"/>
          <a:ext cx="1964264" cy="118095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10 Knowledge Areas</a:t>
          </a:r>
        </a:p>
      </dsp:txBody>
      <dsp:txXfrm>
        <a:off x="4563327" y="2121712"/>
        <a:ext cx="1388944" cy="835059"/>
      </dsp:txXfrm>
    </dsp:sp>
    <dsp:sp modelId="{4FEF2A1A-5DC7-EB4A-8377-C2380ADF9377}">
      <dsp:nvSpPr>
        <dsp:cNvPr id="0" name=""/>
        <dsp:cNvSpPr/>
      </dsp:nvSpPr>
      <dsp:spPr>
        <a:xfrm>
          <a:off x="4354845" y="-30919"/>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Font typeface="+mj-lt"/>
            <a:buNone/>
          </a:pPr>
          <a:r>
            <a:rPr lang="en-US" sz="1400" kern="1200" dirty="0">
              <a:solidFill>
                <a:schemeClr val="bg1"/>
              </a:solidFill>
            </a:rPr>
            <a:t>Project Integration Management</a:t>
          </a:r>
        </a:p>
      </dsp:txBody>
      <dsp:txXfrm>
        <a:off x="4619314" y="99353"/>
        <a:ext cx="1276971" cy="629006"/>
      </dsp:txXfrm>
    </dsp:sp>
    <dsp:sp modelId="{E64CCE34-FDE0-8843-8B91-83667478BF9C}">
      <dsp:nvSpPr>
        <dsp:cNvPr id="0" name=""/>
        <dsp:cNvSpPr/>
      </dsp:nvSpPr>
      <dsp:spPr>
        <a:xfrm>
          <a:off x="5604094" y="566388"/>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Scope Management</a:t>
          </a:r>
        </a:p>
      </dsp:txBody>
      <dsp:txXfrm>
        <a:off x="5868563" y="696660"/>
        <a:ext cx="1276971" cy="629006"/>
      </dsp:txXfrm>
    </dsp:sp>
    <dsp:sp modelId="{A99C97D5-5AD5-AA4B-A618-7CAE5FC76601}">
      <dsp:nvSpPr>
        <dsp:cNvPr id="0" name=""/>
        <dsp:cNvSpPr/>
      </dsp:nvSpPr>
      <dsp:spPr>
        <a:xfrm>
          <a:off x="6376207" y="1437686"/>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Schedule Management</a:t>
          </a:r>
        </a:p>
      </dsp:txBody>
      <dsp:txXfrm>
        <a:off x="6640676" y="1567958"/>
        <a:ext cx="1276971" cy="629006"/>
      </dsp:txXfrm>
    </dsp:sp>
    <dsp:sp modelId="{F686C219-B783-8E4B-8CD2-817897E58F15}">
      <dsp:nvSpPr>
        <dsp:cNvPr id="0" name=""/>
        <dsp:cNvSpPr/>
      </dsp:nvSpPr>
      <dsp:spPr>
        <a:xfrm>
          <a:off x="6376207" y="2751247"/>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Cost Management</a:t>
          </a:r>
        </a:p>
      </dsp:txBody>
      <dsp:txXfrm>
        <a:off x="6640676" y="2881519"/>
        <a:ext cx="1276971" cy="629006"/>
      </dsp:txXfrm>
    </dsp:sp>
    <dsp:sp modelId="{0D827387-AF4F-494C-A6FD-0BD8549BEB3E}">
      <dsp:nvSpPr>
        <dsp:cNvPr id="0" name=""/>
        <dsp:cNvSpPr/>
      </dsp:nvSpPr>
      <dsp:spPr>
        <a:xfrm>
          <a:off x="5604094" y="3622545"/>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Quality Management</a:t>
          </a:r>
        </a:p>
      </dsp:txBody>
      <dsp:txXfrm>
        <a:off x="5868563" y="3752817"/>
        <a:ext cx="1276971" cy="629006"/>
      </dsp:txXfrm>
    </dsp:sp>
    <dsp:sp modelId="{3855AAF7-CDC9-194C-90B5-78950E4BCE48}">
      <dsp:nvSpPr>
        <dsp:cNvPr id="0" name=""/>
        <dsp:cNvSpPr/>
      </dsp:nvSpPr>
      <dsp:spPr>
        <a:xfrm>
          <a:off x="4354845" y="4219852"/>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bg1"/>
              </a:solidFill>
            </a:rPr>
            <a:t>Project Communication Management	</a:t>
          </a:r>
        </a:p>
      </dsp:txBody>
      <dsp:txXfrm>
        <a:off x="4619314" y="4350124"/>
        <a:ext cx="1276971" cy="629006"/>
      </dsp:txXfrm>
    </dsp:sp>
    <dsp:sp modelId="{02B69654-F415-AA47-BE59-9CBE1BD4096A}">
      <dsp:nvSpPr>
        <dsp:cNvPr id="0" name=""/>
        <dsp:cNvSpPr/>
      </dsp:nvSpPr>
      <dsp:spPr>
        <a:xfrm>
          <a:off x="3105596" y="3622545"/>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Risk Management</a:t>
          </a:r>
        </a:p>
      </dsp:txBody>
      <dsp:txXfrm>
        <a:off x="3370065" y="3752817"/>
        <a:ext cx="1276971" cy="629006"/>
      </dsp:txXfrm>
    </dsp:sp>
    <dsp:sp modelId="{93C99B9A-2AF1-E444-AB3D-47036CE33948}">
      <dsp:nvSpPr>
        <dsp:cNvPr id="0" name=""/>
        <dsp:cNvSpPr/>
      </dsp:nvSpPr>
      <dsp:spPr>
        <a:xfrm>
          <a:off x="2333483" y="2751247"/>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Resources Management</a:t>
          </a:r>
        </a:p>
      </dsp:txBody>
      <dsp:txXfrm>
        <a:off x="2597952" y="2881519"/>
        <a:ext cx="1276971" cy="629006"/>
      </dsp:txXfrm>
    </dsp:sp>
    <dsp:sp modelId="{8AD1CA74-DC40-F04B-8005-250ADD034433}">
      <dsp:nvSpPr>
        <dsp:cNvPr id="0" name=""/>
        <dsp:cNvSpPr/>
      </dsp:nvSpPr>
      <dsp:spPr>
        <a:xfrm>
          <a:off x="2333483" y="1437686"/>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Procurement Management</a:t>
          </a:r>
        </a:p>
      </dsp:txBody>
      <dsp:txXfrm>
        <a:off x="2597952" y="1567958"/>
        <a:ext cx="1276971" cy="629006"/>
      </dsp:txXfrm>
    </dsp:sp>
    <dsp:sp modelId="{FD6F1ED1-18F9-3544-ADB3-60E897E8E36F}">
      <dsp:nvSpPr>
        <dsp:cNvPr id="0" name=""/>
        <dsp:cNvSpPr/>
      </dsp:nvSpPr>
      <dsp:spPr>
        <a:xfrm>
          <a:off x="3105596" y="566388"/>
          <a:ext cx="1805909" cy="8895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Stakeholder Management</a:t>
          </a:r>
        </a:p>
      </dsp:txBody>
      <dsp:txXfrm>
        <a:off x="3370065" y="696660"/>
        <a:ext cx="1276971" cy="6290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250912" cy="554629"/>
        </a:xfrm>
        <a:custGeom>
          <a:avLst/>
          <a:gdLst/>
          <a:ahLst/>
          <a:cxnLst/>
          <a:rect l="0" t="0" r="0" b="0"/>
          <a:pathLst>
            <a:path>
              <a:moveTo>
                <a:pt x="0" y="0"/>
              </a:moveTo>
              <a:lnTo>
                <a:pt x="0" y="277314"/>
              </a:lnTo>
              <a:lnTo>
                <a:pt x="2250912" y="277314"/>
              </a:lnTo>
              <a:lnTo>
                <a:pt x="2250912" y="554629"/>
              </a:lnTo>
            </a:path>
          </a:pathLst>
        </a:cu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980608" y="869533"/>
          <a:ext cx="2324255" cy="554629"/>
        </a:xfrm>
        <a:custGeom>
          <a:avLst/>
          <a:gdLst/>
          <a:ahLst/>
          <a:cxnLst/>
          <a:rect l="0" t="0" r="0" b="0"/>
          <a:pathLst>
            <a:path>
              <a:moveTo>
                <a:pt x="2324255" y="0"/>
              </a:moveTo>
              <a:lnTo>
                <a:pt x="2324255" y="277314"/>
              </a:lnTo>
              <a:lnTo>
                <a:pt x="0" y="277314"/>
              </a:lnTo>
              <a:lnTo>
                <a:pt x="0" y="554629"/>
              </a:lnTo>
            </a:path>
          </a:pathLst>
        </a:cu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4423913" y="441"/>
          <a:ext cx="1761900" cy="8690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2044700">
            <a:lnSpc>
              <a:spcPct val="90000"/>
            </a:lnSpc>
            <a:spcBef>
              <a:spcPct val="0"/>
            </a:spcBef>
            <a:spcAft>
              <a:spcPct val="35000"/>
            </a:spcAft>
            <a:buNone/>
          </a:pPr>
          <a:r>
            <a:rPr lang="en-US" sz="4600" kern="1200" dirty="0"/>
            <a:t>Agile</a:t>
          </a:r>
        </a:p>
      </dsp:txBody>
      <dsp:txXfrm>
        <a:off x="4423913" y="441"/>
        <a:ext cx="1761900" cy="869091"/>
      </dsp:txXfrm>
    </dsp:sp>
    <dsp:sp modelId="{B5192114-C0B1-2142-98E3-1CDC98881A0E}">
      <dsp:nvSpPr>
        <dsp:cNvPr id="0" name=""/>
        <dsp:cNvSpPr/>
      </dsp:nvSpPr>
      <dsp:spPr>
        <a:xfrm>
          <a:off x="1791363" y="1424163"/>
          <a:ext cx="2378490" cy="8690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2044700">
            <a:lnSpc>
              <a:spcPct val="90000"/>
            </a:lnSpc>
            <a:spcBef>
              <a:spcPct val="0"/>
            </a:spcBef>
            <a:spcAft>
              <a:spcPct val="35000"/>
            </a:spcAft>
            <a:buNone/>
          </a:pPr>
          <a:r>
            <a:rPr lang="en-US" sz="4600" kern="1200" dirty="0"/>
            <a:t>Iterative</a:t>
          </a:r>
        </a:p>
      </dsp:txBody>
      <dsp:txXfrm>
        <a:off x="1791363" y="1424163"/>
        <a:ext cx="2378490" cy="869091"/>
      </dsp:txXfrm>
    </dsp:sp>
    <dsp:sp modelId="{21F2077A-45FF-1F45-9437-4A98794E8810}">
      <dsp:nvSpPr>
        <dsp:cNvPr id="0" name=""/>
        <dsp:cNvSpPr/>
      </dsp:nvSpPr>
      <dsp:spPr>
        <a:xfrm>
          <a:off x="6366531" y="1424163"/>
          <a:ext cx="2378490" cy="8690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2044700">
            <a:lnSpc>
              <a:spcPct val="90000"/>
            </a:lnSpc>
            <a:spcBef>
              <a:spcPct val="0"/>
            </a:spcBef>
            <a:spcAft>
              <a:spcPct val="35000"/>
            </a:spcAft>
            <a:buNone/>
          </a:pPr>
          <a:r>
            <a:rPr lang="en-US" sz="4600" kern="1200" dirty="0"/>
            <a:t>Adaptive</a:t>
          </a:r>
        </a:p>
      </dsp:txBody>
      <dsp:txXfrm>
        <a:off x="6366531" y="1424163"/>
        <a:ext cx="2378490" cy="8690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8184"/>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3912" y="52096"/>
        <a:ext cx="8525640" cy="626863"/>
      </dsp:txXfrm>
    </dsp:sp>
    <dsp:sp modelId="{B14C813E-4D77-0749-AD3F-A45BCDC02E46}">
      <dsp:nvSpPr>
        <dsp:cNvPr id="0" name=""/>
        <dsp:cNvSpPr/>
      </dsp:nvSpPr>
      <dsp:spPr>
        <a:xfrm>
          <a:off x="0" y="767591"/>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3912" y="801503"/>
        <a:ext cx="8525640" cy="626863"/>
      </dsp:txXfrm>
    </dsp:sp>
    <dsp:sp modelId="{E8F4ECC8-54C9-2B48-BD19-38CEA2E2AA21}">
      <dsp:nvSpPr>
        <dsp:cNvPr id="0" name=""/>
        <dsp:cNvSpPr/>
      </dsp:nvSpPr>
      <dsp:spPr>
        <a:xfrm>
          <a:off x="0" y="1516999"/>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3912" y="1550911"/>
        <a:ext cx="8525640" cy="626863"/>
      </dsp:txXfrm>
    </dsp:sp>
    <dsp:sp modelId="{AA012AAC-9FE7-2B4B-BDE2-043A9F3A3204}">
      <dsp:nvSpPr>
        <dsp:cNvPr id="0" name=""/>
        <dsp:cNvSpPr/>
      </dsp:nvSpPr>
      <dsp:spPr>
        <a:xfrm>
          <a:off x="0" y="2266406"/>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3912" y="2300318"/>
        <a:ext cx="8525640" cy="626863"/>
      </dsp:txXfrm>
    </dsp:sp>
    <dsp:sp modelId="{A83473DE-CF61-184E-8649-90BE423A33E4}">
      <dsp:nvSpPr>
        <dsp:cNvPr id="0" name=""/>
        <dsp:cNvSpPr/>
      </dsp:nvSpPr>
      <dsp:spPr>
        <a:xfrm>
          <a:off x="0" y="3015814"/>
          <a:ext cx="8593464" cy="694687"/>
        </a:xfrm>
        <a:prstGeom prst="roundRect">
          <a:avLst/>
        </a:prstGeom>
        <a:solidFill>
          <a:srgbClr val="1C222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3912" y="3049726"/>
        <a:ext cx="8525640" cy="62686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4" name="Google Shape;1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3822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extLst>
      <p:ext uri="{BB962C8B-B14F-4D97-AF65-F5344CB8AC3E}">
        <p14:creationId xmlns:p14="http://schemas.microsoft.com/office/powerpoint/2010/main" val="313206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dirty="0"/>
          </a:p>
        </p:txBody>
      </p:sp>
    </p:spTree>
    <p:extLst>
      <p:ext uri="{BB962C8B-B14F-4D97-AF65-F5344CB8AC3E}">
        <p14:creationId xmlns:p14="http://schemas.microsoft.com/office/powerpoint/2010/main" val="3640268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0993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4068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42032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7000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35269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69788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dirty="0"/>
          </a:p>
        </p:txBody>
      </p:sp>
    </p:spTree>
    <p:extLst>
      <p:ext uri="{BB962C8B-B14F-4D97-AF65-F5344CB8AC3E}">
        <p14:creationId xmlns:p14="http://schemas.microsoft.com/office/powerpoint/2010/main" val="2325460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91288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72556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93741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88072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5518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dirty="0"/>
          </a:p>
        </p:txBody>
      </p:sp>
    </p:spTree>
    <p:extLst>
      <p:ext uri="{BB962C8B-B14F-4D97-AF65-F5344CB8AC3E}">
        <p14:creationId xmlns:p14="http://schemas.microsoft.com/office/powerpoint/2010/main" val="2919969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05" name="Google Shape;20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693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2"/>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77549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3"/>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99425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A3376-E18A-404C-9296-A6008C2770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90F5F76-8DC9-D543-8FB5-7C02797775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E0E35FA-3F96-AD4D-8031-7784BD08ACAD}"/>
              </a:ext>
            </a:extLst>
          </p:cNvPr>
          <p:cNvSpPr>
            <a:spLocks noGrp="1"/>
          </p:cNvSpPr>
          <p:nvPr>
            <p:ph type="dt" sz="half" idx="10"/>
          </p:nvPr>
        </p:nvSpPr>
        <p:spPr/>
        <p:txBody>
          <a:bodyPr/>
          <a:lstStyle/>
          <a:p>
            <a:fld id="{8A7EC924-9932-CA47-8649-05338DB8AA43}" type="datetimeFigureOut">
              <a:rPr lang="en-US" smtClean="0"/>
              <a:t>10/15/23</a:t>
            </a:fld>
            <a:endParaRPr lang="en-US" dirty="0"/>
          </a:p>
        </p:txBody>
      </p:sp>
      <p:sp>
        <p:nvSpPr>
          <p:cNvPr id="5" name="Footer Placeholder 4">
            <a:extLst>
              <a:ext uri="{FF2B5EF4-FFF2-40B4-BE49-F238E27FC236}">
                <a16:creationId xmlns:a16="http://schemas.microsoft.com/office/drawing/2014/main" id="{EE3E72AE-D7A4-934C-B03B-2CE78B4262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FD085F9-750B-C241-8CF3-D5D9F649473B}"/>
              </a:ext>
            </a:extLst>
          </p:cNvPr>
          <p:cNvSpPr>
            <a:spLocks noGrp="1"/>
          </p:cNvSpPr>
          <p:nvPr>
            <p:ph type="sldNum" sz="quarter" idx="12"/>
          </p:nvPr>
        </p:nvSpPr>
        <p:spPr/>
        <p:txBody>
          <a:bodyPr/>
          <a:lstStyle/>
          <a:p>
            <a:fld id="{6787BDC3-CFBE-EC40-A431-206FDD1F60FA}" type="slidenum">
              <a:rPr lang="en-US" smtClean="0"/>
              <a:t>‹#›</a:t>
            </a:fld>
            <a:endParaRPr lang="en-US" dirty="0"/>
          </a:p>
        </p:txBody>
      </p:sp>
    </p:spTree>
    <p:extLst>
      <p:ext uri="{BB962C8B-B14F-4D97-AF65-F5344CB8AC3E}">
        <p14:creationId xmlns:p14="http://schemas.microsoft.com/office/powerpoint/2010/main" val="3920188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6" r:id="rId4"/>
    <p:sldLayoutId id="2147483657" r:id="rId5"/>
    <p:sldLayoutId id="2147483658" r:id="rId6"/>
    <p:sldLayoutId id="2147483659" r:id="rId7"/>
    <p:sldLayoutId id="2147483660" r:id="rId8"/>
    <p:sldLayoutId id="2147483663" r:id="rId9"/>
    <p:sldLayoutId id="2147483665" r:id="rId10"/>
    <p:sldLayoutId id="2147483666" r:id="rId11"/>
    <p:sldLayoutId id="2147483667" r:id="rId12"/>
    <p:sldLayoutId id="2147483668" r:id="rId13"/>
    <p:sldLayoutId id="2147483669" r:id="rId14"/>
    <p:sldLayoutId id="2147483674"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s://businessmap.io/agile/project-management/agile-implementation" TargetMode="External"/><Relationship Id="rId2" Type="http://schemas.openxmlformats.org/officeDocument/2006/relationships/image" Target="../media/image1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14.jpg"/><Relationship Id="rId5" Type="http://schemas.openxmlformats.org/officeDocument/2006/relationships/image" Target="../media/image2.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105196" y="3794396"/>
            <a:ext cx="4886463"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Prepared by Eng. Ahmed Hussein, MBA, PfMP©, PMP©, CMP APMG</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Agile Project</a:t>
            </a:r>
            <a:br>
              <a:rPr lang="en-US" sz="4400" b="1" dirty="0">
                <a:solidFill>
                  <a:srgbClr val="00B0F0"/>
                </a:solidFill>
                <a:latin typeface="Times New Roman"/>
                <a:ea typeface="Times New Roman"/>
                <a:cs typeface="Times New Roman"/>
                <a:sym typeface="Times New Roman"/>
              </a:rPr>
            </a:br>
            <a:r>
              <a:rPr lang="en-US" sz="4400" b="1" dirty="0">
                <a:solidFill>
                  <a:srgbClr val="00B0F0"/>
                </a:solidFill>
                <a:latin typeface="Times New Roman"/>
                <a:ea typeface="Times New Roman"/>
                <a:cs typeface="Times New Roman"/>
                <a:sym typeface="Times New Roman"/>
              </a:rPr>
              <a:t>Management</a:t>
            </a:r>
            <a:endParaRPr lang="en-US" dirty="0"/>
          </a:p>
        </p:txBody>
      </p:sp>
      <p:sp>
        <p:nvSpPr>
          <p:cNvPr id="107" name="Google Shape;107;p1"/>
          <p:cNvSpPr/>
          <p:nvPr/>
        </p:nvSpPr>
        <p:spPr>
          <a:xfrm>
            <a:off x="-57152" y="5843657"/>
            <a:ext cx="3439167"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000000"/>
                </a:solidFill>
                <a:latin typeface="Times New Roman"/>
                <a:ea typeface="Times New Roman"/>
                <a:cs typeface="Times New Roman"/>
                <a:sym typeface="Times New Roman"/>
              </a:rPr>
              <a:t>Lecture 3</a:t>
            </a:r>
            <a:endParaRPr lang="en-US" sz="2800" dirty="0"/>
          </a:p>
        </p:txBody>
      </p:sp>
      <p:pic>
        <p:nvPicPr>
          <p:cNvPr id="108" name="Google Shape;108;p1"/>
          <p:cNvPicPr preferRelativeResize="0"/>
          <p:nvPr/>
        </p:nvPicPr>
        <p:blipFill rotWithShape="1">
          <a:blip r:embed="rId4">
            <a:alphaModFix/>
          </a:blip>
          <a:srcRect/>
          <a:stretch/>
        </p:blipFill>
        <p:spPr>
          <a:xfrm>
            <a:off x="300920" y="309118"/>
            <a:ext cx="2876695" cy="1357799"/>
          </a:xfrm>
          <a:prstGeom prst="rect">
            <a:avLst/>
          </a:prstGeom>
          <a:noFill/>
          <a:ln>
            <a:noFill/>
          </a:ln>
        </p:spPr>
      </p:pic>
      <p:sp>
        <p:nvSpPr>
          <p:cNvPr id="109" name="Google Shape;109;p1"/>
          <p:cNvSpPr txBox="1"/>
          <p:nvPr/>
        </p:nvSpPr>
        <p:spPr>
          <a:xfrm>
            <a:off x="329269" y="5104240"/>
            <a:ext cx="3439167"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PMG 622</a:t>
            </a:r>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Master of Project Management</a:t>
            </a:r>
            <a:endParaRPr dirty="0"/>
          </a:p>
        </p:txBody>
      </p:sp>
      <p:sp>
        <p:nvSpPr>
          <p:cNvPr id="110" name="Google Shape;110;p1"/>
          <p:cNvSpPr/>
          <p:nvPr/>
        </p:nvSpPr>
        <p:spPr>
          <a:xfrm>
            <a:off x="6200343" y="-320675"/>
            <a:ext cx="7410450"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1" name="Google Shape;131;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2" name="Google Shape;132;p3"/>
          <p:cNvPicPr preferRelativeResize="0">
            <a:picLocks noGrp="1"/>
          </p:cNvPicPr>
          <p:nvPr>
            <p:ph type="pic" idx="2"/>
          </p:nvPr>
        </p:nvPicPr>
        <p:blipFill rotWithShape="1">
          <a:blip r:embed="rId3">
            <a:alphaModFix/>
          </a:blip>
          <a:srcRect t="8679" b="8678"/>
          <a:stretch/>
        </p:blipFill>
        <p:spPr>
          <a:xfrm>
            <a:off x="1127760" y="1123950"/>
            <a:ext cx="9936480" cy="4610100"/>
          </a:xfrm>
          <a:prstGeom prst="rect">
            <a:avLst/>
          </a:prstGeom>
          <a:solidFill>
            <a:srgbClr val="D8D8D8">
              <a:alpha val="49803"/>
            </a:srgbClr>
          </a:solidFill>
          <a:ln>
            <a:noFill/>
          </a:ln>
        </p:spPr>
      </p:pic>
      <p:sp>
        <p:nvSpPr>
          <p:cNvPr id="133" name="Google Shape;133;p3"/>
          <p:cNvSpPr/>
          <p:nvPr/>
        </p:nvSpPr>
        <p:spPr>
          <a:xfrm>
            <a:off x="4951095" y="1117694"/>
            <a:ext cx="1116793" cy="962568"/>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rgbClr val="00B0F0"/>
              </a:solidFill>
              <a:latin typeface="Calibri"/>
              <a:ea typeface="Calibri"/>
              <a:cs typeface="Calibri"/>
              <a:sym typeface="Calibri"/>
            </a:endParaRPr>
          </a:p>
        </p:txBody>
      </p:sp>
      <p:sp>
        <p:nvSpPr>
          <p:cNvPr id="134" name="Google Shape;134;p3"/>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5" name="Google Shape;135;p3"/>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36" name="Google Shape;136;p3"/>
          <p:cNvSpPr/>
          <p:nvPr/>
        </p:nvSpPr>
        <p:spPr>
          <a:xfrm>
            <a:off x="1127760" y="4884389"/>
            <a:ext cx="4747323" cy="8802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0" i="0" u="none" strike="noStrike" cap="none" dirty="0">
                <a:solidFill>
                  <a:schemeClr val="lt1"/>
                </a:solidFill>
                <a:latin typeface="Times New Roman"/>
                <a:ea typeface="Times New Roman"/>
                <a:cs typeface="Times New Roman"/>
                <a:sym typeface="Times New Roman"/>
              </a:rPr>
              <a:t>Prepared by Eng. Ahmed Hussein, MBA, PfMP©, PMP©, CMP APMG</a:t>
            </a:r>
            <a:endParaRPr lang="en-US" sz="1600" dirty="0"/>
          </a:p>
          <a:p>
            <a:pPr marL="0" marR="0" lvl="0" indent="0" algn="l" rtl="0">
              <a:lnSpc>
                <a:spcPct val="120000"/>
              </a:lnSpc>
              <a:spcBef>
                <a:spcPts val="0"/>
              </a:spcBef>
              <a:spcAft>
                <a:spcPts val="0"/>
              </a:spcAft>
              <a:buNone/>
            </a:pPr>
            <a:endParaRPr sz="1600" dirty="0">
              <a:solidFill>
                <a:schemeClr val="lt1"/>
              </a:solidFill>
              <a:latin typeface="Times New Roman"/>
              <a:ea typeface="Times New Roman"/>
              <a:cs typeface="Times New Roman"/>
              <a:sym typeface="Times New Roman"/>
            </a:endParaRPr>
          </a:p>
        </p:txBody>
      </p:sp>
      <p:sp>
        <p:nvSpPr>
          <p:cNvPr id="137" name="Google Shape;137;p3"/>
          <p:cNvSpPr txBox="1"/>
          <p:nvPr/>
        </p:nvSpPr>
        <p:spPr>
          <a:xfrm>
            <a:off x="6301339" y="1259391"/>
            <a:ext cx="4758201" cy="304694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How is Agile similar to and different from Traditional PM Life Cycles?</a:t>
            </a:r>
          </a:p>
          <a:p>
            <a:pPr marL="0" marR="0" lvl="0" indent="0" algn="l" rtl="0">
              <a:spcBef>
                <a:spcPts val="0"/>
              </a:spcBef>
              <a:spcAft>
                <a:spcPts val="0"/>
              </a:spcAft>
              <a:buNone/>
            </a:pPr>
            <a:endParaRPr lang="en-US" sz="3200" b="1" dirty="0">
              <a:solidFill>
                <a:srgbClr val="00B0F0"/>
              </a:solidFill>
              <a:latin typeface="Times New Roman"/>
              <a:ea typeface="Times New Roman"/>
              <a:cs typeface="Times New Roman"/>
              <a:sym typeface="Times New Roman"/>
            </a:endParaRPr>
          </a:p>
          <a:p>
            <a:pPr marL="0" marR="0" lvl="0" indent="0" algn="l" rtl="0">
              <a:spcBef>
                <a:spcPts val="0"/>
              </a:spcBef>
              <a:spcAft>
                <a:spcPts val="0"/>
              </a:spcAft>
              <a:buNone/>
            </a:pPr>
            <a:endParaRPr lang="en-US" sz="3200" b="1" dirty="0">
              <a:solidFill>
                <a:srgbClr val="00B0F0"/>
              </a:solidFill>
              <a:latin typeface="Times New Roman"/>
              <a:ea typeface="Times New Roman"/>
              <a:cs typeface="Times New Roman"/>
              <a:sym typeface="Times New Roman"/>
            </a:endParaRPr>
          </a:p>
        </p:txBody>
      </p:sp>
      <p:sp>
        <p:nvSpPr>
          <p:cNvPr id="138" name="Google Shape;138;p3"/>
          <p:cNvSpPr txBox="1"/>
          <p:nvPr/>
        </p:nvSpPr>
        <p:spPr>
          <a:xfrm>
            <a:off x="5071247" y="1139330"/>
            <a:ext cx="917148" cy="33855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dirty="0">
                <a:solidFill>
                  <a:schemeClr val="lt1"/>
                </a:solidFill>
                <a:latin typeface="Times New Roman"/>
                <a:ea typeface="Times New Roman"/>
                <a:cs typeface="Times New Roman"/>
                <a:sym typeface="Times New Roman"/>
              </a:rPr>
              <a:t>Chapter</a:t>
            </a:r>
            <a:endParaRPr dirty="0"/>
          </a:p>
        </p:txBody>
      </p:sp>
      <p:sp>
        <p:nvSpPr>
          <p:cNvPr id="139" name="Google Shape;139;p3"/>
          <p:cNvSpPr txBox="1"/>
          <p:nvPr/>
        </p:nvSpPr>
        <p:spPr>
          <a:xfrm>
            <a:off x="5056021" y="1354195"/>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a:solidFill>
                  <a:schemeClr val="lt1"/>
                </a:solidFill>
                <a:latin typeface="Times New Roman"/>
                <a:ea typeface="Times New Roman"/>
                <a:cs typeface="Times New Roman"/>
                <a:sym typeface="Times New Roman"/>
              </a:rPr>
              <a:t>03</a:t>
            </a:r>
            <a:endParaRPr sz="1400" b="1" dirty="0">
              <a:solidFill>
                <a:schemeClr val="lt1"/>
              </a:solidFill>
              <a:latin typeface="Times New Roman"/>
              <a:ea typeface="Times New Roman"/>
              <a:cs typeface="Times New Roman"/>
              <a:sym typeface="Times New Roman"/>
            </a:endParaRPr>
          </a:p>
        </p:txBody>
      </p:sp>
      <p:sp>
        <p:nvSpPr>
          <p:cNvPr id="140" name="Google Shape;140;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500"/>
                                        <p:tgtEl>
                                          <p:spTgt spid="131"/>
                                        </p:tgtEl>
                                      </p:cBhvr>
                                    </p:animEffect>
                                  </p:childTnLst>
                                </p:cTn>
                              </p:par>
                              <p:par>
                                <p:cTn id="8" presetID="10" presetClass="entr" presetSubtype="0" fill="hold" nodeType="withEffect">
                                  <p:stCondLst>
                                    <p:cond delay="250"/>
                                  </p:stCondLst>
                                  <p:childTnLst>
                                    <p:set>
                                      <p:cBhvr>
                                        <p:cTn id="9" dur="1" fill="hold">
                                          <p:stCondLst>
                                            <p:cond delay="0"/>
                                          </p:stCondLst>
                                        </p:cTn>
                                        <p:tgtEl>
                                          <p:spTgt spid="130"/>
                                        </p:tgtEl>
                                        <p:attrNameLst>
                                          <p:attrName>style.visibility</p:attrName>
                                        </p:attrNameLst>
                                      </p:cBhvr>
                                      <p:to>
                                        <p:strVal val="visible"/>
                                      </p:to>
                                    </p:set>
                                    <p:animEffect transition="in" filter="fade">
                                      <p:cBhvr>
                                        <p:cTn id="10"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4"/>
          <p:cNvPicPr preferRelativeResize="0">
            <a:picLocks noGrp="1"/>
          </p:cNvPicPr>
          <p:nvPr>
            <p:ph type="pic" idx="2"/>
          </p:nvPr>
        </p:nvPicPr>
        <p:blipFill rotWithShape="1">
          <a:blip r:embed="rId4">
            <a:alphaModFix/>
          </a:blip>
          <a:srcRect l="13924" r="13924"/>
          <a:stretch/>
        </p:blipFill>
        <p:spPr>
          <a:xfrm>
            <a:off x="2808" y="0"/>
            <a:ext cx="5547685" cy="5573488"/>
          </a:xfrm>
          <a:prstGeom prst="rect">
            <a:avLst/>
          </a:prstGeom>
          <a:solidFill>
            <a:srgbClr val="D8D8D8">
              <a:alpha val="49803"/>
            </a:srgbClr>
          </a:solidFill>
          <a:ln>
            <a:noFill/>
          </a:ln>
        </p:spPr>
      </p:pic>
      <p:sp>
        <p:nvSpPr>
          <p:cNvPr id="147" name="Google Shape;147;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8" name="Google Shape;148;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49" name="Google Shape;149;p4"/>
          <p:cNvSpPr txBox="1"/>
          <p:nvPr/>
        </p:nvSpPr>
        <p:spPr>
          <a:xfrm>
            <a:off x="4689259" y="1412953"/>
            <a:ext cx="411389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Learning Objectives</a:t>
            </a:r>
            <a:endParaRPr dirty="0"/>
          </a:p>
        </p:txBody>
      </p:sp>
      <p:sp>
        <p:nvSpPr>
          <p:cNvPr id="150" name="Google Shape;150;p4"/>
          <p:cNvSpPr txBox="1"/>
          <p:nvPr/>
        </p:nvSpPr>
        <p:spPr>
          <a:xfrm>
            <a:off x="5550493" y="1975191"/>
            <a:ext cx="6465077" cy="2677616"/>
          </a:xfrm>
          <a:prstGeom prst="rect">
            <a:avLst/>
          </a:prstGeom>
          <a:noFill/>
          <a:ln>
            <a:noFill/>
          </a:ln>
        </p:spPr>
        <p:txBody>
          <a:bodyPr spcFirstLastPara="1" wrap="square" lIns="91425" tIns="45700" rIns="91425" bIns="45700" anchor="t" anchorCtr="0">
            <a:spAutoFit/>
          </a:bodyPr>
          <a:lstStyle/>
          <a:p>
            <a:pPr marL="514350" marR="0" lvl="0" indent="-514350" algn="l" rtl="0">
              <a:spcBef>
                <a:spcPts val="0"/>
              </a:spcBef>
              <a:spcAft>
                <a:spcPts val="0"/>
              </a:spcAft>
              <a:buClr>
                <a:schemeClr val="bg1"/>
              </a:buClr>
              <a:buFont typeface="+mj-lt"/>
              <a:buAutoNum type="arabicPeriod"/>
            </a:pPr>
            <a:r>
              <a:rPr lang="en-US" sz="2800" dirty="0">
                <a:solidFill>
                  <a:schemeClr val="lt1"/>
                </a:solidFill>
                <a:latin typeface="Times New Roman"/>
                <a:ea typeface="Times New Roman"/>
                <a:cs typeface="Times New Roman"/>
                <a:sym typeface="Times New Roman"/>
              </a:rPr>
              <a:t>Learn main characteristics of Traditional and Agile PM Life Cycles</a:t>
            </a:r>
          </a:p>
          <a:p>
            <a:pPr marL="514350" marR="0" lvl="0" indent="-514350" algn="l" rtl="0">
              <a:spcBef>
                <a:spcPts val="0"/>
              </a:spcBef>
              <a:spcAft>
                <a:spcPts val="0"/>
              </a:spcAft>
              <a:buClr>
                <a:schemeClr val="bg1"/>
              </a:buClr>
              <a:buFont typeface="+mj-lt"/>
              <a:buAutoNum type="arabicPeriod"/>
            </a:pPr>
            <a:r>
              <a:rPr lang="en-US" sz="2800" dirty="0">
                <a:solidFill>
                  <a:schemeClr val="lt1"/>
                </a:solidFill>
                <a:latin typeface="Times New Roman"/>
                <a:cs typeface="Times New Roman"/>
                <a:sym typeface="Times New Roman"/>
              </a:rPr>
              <a:t>Identify similarities between Traditional and Agile PM Life Cycles</a:t>
            </a:r>
          </a:p>
          <a:p>
            <a:pPr marL="514350" marR="0" lvl="0" indent="-514350" algn="l" rtl="0">
              <a:spcBef>
                <a:spcPts val="0"/>
              </a:spcBef>
              <a:spcAft>
                <a:spcPts val="0"/>
              </a:spcAft>
              <a:buClr>
                <a:schemeClr val="bg1"/>
              </a:buClr>
              <a:buFont typeface="+mj-lt"/>
              <a:buAutoNum type="arabicPeriod"/>
            </a:pPr>
            <a:r>
              <a:rPr lang="en-US" sz="2800" dirty="0">
                <a:solidFill>
                  <a:schemeClr val="lt1"/>
                </a:solidFill>
                <a:latin typeface="Times New Roman"/>
                <a:cs typeface="Times New Roman"/>
                <a:sym typeface="Times New Roman"/>
              </a:rPr>
              <a:t>Identify differences between Traditional and Agile PM Life Cycles</a:t>
            </a:r>
          </a:p>
        </p:txBody>
      </p:sp>
      <p:sp>
        <p:nvSpPr>
          <p:cNvPr id="154" name="Google Shape;154;p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55" name="Google Shape;155;p4"/>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156" name="Google Shape;156;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Google Shape;164;p5">
            <a:extLst>
              <a:ext uri="{FF2B5EF4-FFF2-40B4-BE49-F238E27FC236}">
                <a16:creationId xmlns:a16="http://schemas.microsoft.com/office/drawing/2014/main" id="{379998CD-38FC-F406-D61D-1161F1E7BF93}"/>
              </a:ext>
            </a:extLst>
          </p:cNvPr>
          <p:cNvSpPr txBox="1"/>
          <p:nvPr/>
        </p:nvSpPr>
        <p:spPr>
          <a:xfrm>
            <a:off x="3262808" y="1405263"/>
            <a:ext cx="1509819"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chemeClr val="lt1"/>
                </a:solidFill>
                <a:latin typeface="Times New Roman"/>
                <a:ea typeface="Times New Roman"/>
                <a:cs typeface="Times New Roman"/>
                <a:sym typeface="Times New Roman"/>
              </a:rPr>
              <a:t>Orientation</a:t>
            </a:r>
            <a:endParaRPr sz="2800" b="1" dirty="0">
              <a:solidFill>
                <a:schemeClr val="lt1"/>
              </a:solidFill>
              <a:latin typeface="Times New Roman"/>
              <a:ea typeface="Times New Roman"/>
              <a:cs typeface="Times New Roman"/>
              <a:sym typeface="Times New Roman"/>
            </a:endParaRPr>
          </a:p>
        </p:txBody>
      </p:sp>
      <p:sp>
        <p:nvSpPr>
          <p:cNvPr id="3" name="Google Shape;165;p5">
            <a:extLst>
              <a:ext uri="{FF2B5EF4-FFF2-40B4-BE49-F238E27FC236}">
                <a16:creationId xmlns:a16="http://schemas.microsoft.com/office/drawing/2014/main" id="{E4A24717-7EE2-C489-E719-BF3825D73037}"/>
              </a:ext>
            </a:extLst>
          </p:cNvPr>
          <p:cNvSpPr txBox="1"/>
          <p:nvPr/>
        </p:nvSpPr>
        <p:spPr>
          <a:xfrm>
            <a:off x="3404351" y="1843127"/>
            <a:ext cx="1238099"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Times New Roman"/>
                <a:ea typeface="Times New Roman"/>
                <a:cs typeface="Times New Roman"/>
                <a:sym typeface="Times New Roman"/>
              </a:rPr>
              <a:t>Lecture</a:t>
            </a:r>
            <a:endParaRPr sz="700" b="1" dirty="0">
              <a:solidFill>
                <a:schemeClr val="lt1"/>
              </a:solidFill>
              <a:latin typeface="Times New Roman"/>
              <a:ea typeface="Times New Roman"/>
              <a:cs typeface="Times New Roman"/>
              <a:sym typeface="Times New Roman"/>
            </a:endParaRPr>
          </a:p>
        </p:txBody>
      </p:sp>
      <p:sp>
        <p:nvSpPr>
          <p:cNvPr id="5" name="Google Shape;163;p5">
            <a:extLst>
              <a:ext uri="{FF2B5EF4-FFF2-40B4-BE49-F238E27FC236}">
                <a16:creationId xmlns:a16="http://schemas.microsoft.com/office/drawing/2014/main" id="{F1E37B4A-3CD8-3211-619B-6783DEE6EFEC}"/>
              </a:ext>
            </a:extLst>
          </p:cNvPr>
          <p:cNvSpPr/>
          <p:nvPr/>
        </p:nvSpPr>
        <p:spPr>
          <a:xfrm>
            <a:off x="3326466" y="1299723"/>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64;p5">
            <a:extLst>
              <a:ext uri="{FF2B5EF4-FFF2-40B4-BE49-F238E27FC236}">
                <a16:creationId xmlns:a16="http://schemas.microsoft.com/office/drawing/2014/main" id="{AF32ADF8-7F6B-DF9B-DCCF-47348719FDCF}"/>
              </a:ext>
            </a:extLst>
          </p:cNvPr>
          <p:cNvSpPr txBox="1"/>
          <p:nvPr/>
        </p:nvSpPr>
        <p:spPr>
          <a:xfrm>
            <a:off x="3537307" y="1340301"/>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277A5255-9646-F028-1DE6-13791BF8CB8D}"/>
              </a:ext>
            </a:extLst>
          </p:cNvPr>
          <p:cNvSpPr txBox="1"/>
          <p:nvPr/>
        </p:nvSpPr>
        <p:spPr>
          <a:xfrm>
            <a:off x="3598337" y="159611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Key Points</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Google Shape;164;p5">
            <a:extLst>
              <a:ext uri="{FF2B5EF4-FFF2-40B4-BE49-F238E27FC236}">
                <a16:creationId xmlns:a16="http://schemas.microsoft.com/office/drawing/2014/main" id="{62A1B30A-EA99-38B4-49AD-9008F4665B3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32327E49-3C0B-8600-C32C-7B361B328DF3}"/>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44181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3" y="2085856"/>
            <a:ext cx="5364741" cy="21236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Main Characteristics of Traditional and Agile PM Life Cycles</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3</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496255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p:txBody>
          <a:bodyPr/>
          <a:lstStyle/>
          <a:p>
            <a:r>
              <a:rPr lang="en-US" dirty="0">
                <a:solidFill>
                  <a:schemeClr val="bg1"/>
                </a:solidFill>
              </a:rPr>
              <a:t>The four main Project Life Cycles</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p:txBody>
          <a:bodyPr/>
          <a:lstStyle/>
          <a:p>
            <a:endParaRPr lang="ar-SA" dirty="0"/>
          </a:p>
        </p:txBody>
      </p:sp>
      <p:graphicFrame>
        <p:nvGraphicFramePr>
          <p:cNvPr id="5" name="Content Placeholder 4">
            <a:extLst>
              <a:ext uri="{FF2B5EF4-FFF2-40B4-BE49-F238E27FC236}">
                <a16:creationId xmlns:a16="http://schemas.microsoft.com/office/drawing/2014/main" id="{08367AB3-6ECD-F0AD-F7BB-4BB4DA6C918E}"/>
              </a:ext>
            </a:extLst>
          </p:cNvPr>
          <p:cNvGraphicFramePr>
            <a:graphicFrameLocks/>
          </p:cNvGraphicFramePr>
          <p:nvPr/>
        </p:nvGraphicFramePr>
        <p:xfrm>
          <a:off x="838201" y="1792720"/>
          <a:ext cx="10515600" cy="4577111"/>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385046">
                  <a:extLst>
                    <a:ext uri="{9D8B030D-6E8A-4147-A177-3AD203B41FA5}">
                      <a16:colId xmlns:a16="http://schemas.microsoft.com/office/drawing/2014/main" val="20000"/>
                    </a:ext>
                  </a:extLst>
                </a:gridCol>
                <a:gridCol w="2097741">
                  <a:extLst>
                    <a:ext uri="{9D8B030D-6E8A-4147-A177-3AD203B41FA5}">
                      <a16:colId xmlns:a16="http://schemas.microsoft.com/office/drawing/2014/main" val="20001"/>
                    </a:ext>
                  </a:extLst>
                </a:gridCol>
                <a:gridCol w="246425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81623">
                <a:tc>
                  <a:txBody>
                    <a:bodyPr/>
                    <a:lstStyle/>
                    <a:p>
                      <a:endParaRPr lang="en-US" sz="1800" dirty="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8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800" dirty="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2024475">
                <a:tc>
                  <a:txBody>
                    <a:bodyPr/>
                    <a:lstStyle/>
                    <a:p>
                      <a:pPr algn="ctr"/>
                      <a:r>
                        <a:rPr lang="en-US" sz="1800" b="1" dirty="0">
                          <a:solidFill>
                            <a:schemeClr val="bg1"/>
                          </a:solidFill>
                          <a:latin typeface="Arial" panose="020B0604020202020204" pitchFamily="34" charset="0"/>
                          <a:cs typeface="Arial" panose="020B0604020202020204" pitchFamily="34" charset="0"/>
                        </a:rPr>
                        <a:t>Definition</a:t>
                      </a:r>
                    </a:p>
                  </a:txBody>
                  <a:tcPr marL="97023" marR="97023" marT="48512" marB="48512" anchor="ctr">
                    <a:solidFill>
                      <a:srgbClr val="366194"/>
                    </a:solidFill>
                  </a:tcPr>
                </a:tc>
                <a:tc>
                  <a:txBody>
                    <a:bodyPr/>
                    <a:lstStyle/>
                    <a:p>
                      <a:r>
                        <a:rPr lang="en-US" sz="1800" dirty="0">
                          <a:latin typeface="Arial" panose="020B0604020202020204" pitchFamily="34" charset="0"/>
                          <a:cs typeface="Arial" panose="020B0604020202020204" pitchFamily="34" charset="0"/>
                        </a:rPr>
                        <a:t>A more traditional approach, with the bulk of planning occurring upfront, then executing in a single pass; a sequential process</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allows feedback for unfinished work to improve and modify that work</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provides finished deliverables that the customer may be able to use immediately</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is both iterative and incremental to refine work items and deliver frequently</a:t>
                      </a:r>
                    </a:p>
                  </a:txBody>
                  <a:tcPr marL="97023" marR="97023" marT="48512" marB="48512">
                    <a:solidFill>
                      <a:srgbClr val="EEEEEE"/>
                    </a:solidFill>
                  </a:tcPr>
                </a:tc>
                <a:extLst>
                  <a:ext uri="{0D108BD9-81ED-4DB2-BD59-A6C34878D82A}">
                    <a16:rowId xmlns:a16="http://schemas.microsoft.com/office/drawing/2014/main" val="10001"/>
                  </a:ext>
                </a:extLst>
              </a:tr>
              <a:tr h="938200">
                <a:tc>
                  <a:txBody>
                    <a:bodyPr/>
                    <a:lstStyle/>
                    <a:p>
                      <a:pPr algn="ctr"/>
                      <a:r>
                        <a:rPr lang="en-US" sz="1800" b="1" dirty="0">
                          <a:solidFill>
                            <a:schemeClr val="bg1"/>
                          </a:solidFill>
                          <a:latin typeface="Arial" panose="020B0604020202020204" pitchFamily="34" charset="0"/>
                          <a:cs typeface="Arial" panose="020B0604020202020204" pitchFamily="34" charset="0"/>
                        </a:rPr>
                        <a:t>Example</a:t>
                      </a:r>
                    </a:p>
                  </a:txBody>
                  <a:tcPr marL="97023" marR="97023" marT="48512" marB="48512" anchor="ctr">
                    <a:solidFill>
                      <a:srgbClr val="366194"/>
                    </a:solidFill>
                  </a:tcPr>
                </a:tc>
                <a:tc>
                  <a:txBody>
                    <a:bodyPr/>
                    <a:lstStyle/>
                    <a:p>
                      <a:r>
                        <a:rPr lang="en-US" sz="1600" dirty="0">
                          <a:latin typeface="Arial" panose="020B0604020202020204" pitchFamily="34" charset="0"/>
                          <a:cs typeface="Arial" panose="020B0604020202020204" pitchFamily="34" charset="0"/>
                        </a:rPr>
                        <a:t>Building a house</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new medication</a:t>
                      </a:r>
                    </a:p>
                    <a:p>
                      <a:r>
                        <a:rPr lang="en-US" sz="1600" dirty="0">
                          <a:latin typeface="Arial" panose="020B0604020202020204" pitchFamily="34" charset="0"/>
                          <a:cs typeface="Arial" panose="020B0604020202020204" pitchFamily="34" charset="0"/>
                        </a:rPr>
                        <a:t>Product is released at the end only bit (product, technologies, methods might be adjusted along the way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Modifying100 processes in batches of 10 and implementing finished processes in each batch immediately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software application and adding features while testing different technologies</a:t>
                      </a:r>
                    </a:p>
                  </a:txBody>
                  <a:tcPr marL="97023" marR="97023" marT="48512" marB="48512" anchor="ctr">
                    <a:solidFill>
                      <a:srgbClr val="EEEEEE"/>
                    </a:solidFill>
                  </a:tcPr>
                </a:tc>
                <a:extLst>
                  <a:ext uri="{0D108BD9-81ED-4DB2-BD59-A6C34878D82A}">
                    <a16:rowId xmlns:a16="http://schemas.microsoft.com/office/drawing/2014/main" val="10002"/>
                  </a:ext>
                </a:extLst>
              </a:tr>
            </a:tbl>
          </a:graphicData>
        </a:graphic>
      </p:graphicFrame>
      <p:sp>
        <p:nvSpPr>
          <p:cNvPr id="7" name="TextBox 6">
            <a:extLst>
              <a:ext uri="{FF2B5EF4-FFF2-40B4-BE49-F238E27FC236}">
                <a16:creationId xmlns:a16="http://schemas.microsoft.com/office/drawing/2014/main" id="{EDE6E8B6-37D6-8D3C-F104-2FF15A7B2B02}"/>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solidFill>
                  <a:schemeClr val="bg1"/>
                </a:solidFill>
                <a:latin typeface="Arial"/>
                <a:cs typeface="Arial"/>
              </a:rPr>
              <a:t>Definition Source: Project Management Institute</a:t>
            </a:r>
            <a:r>
              <a:rPr lang="en-US" sz="1400" i="1" dirty="0">
                <a:solidFill>
                  <a:schemeClr val="bg1"/>
                </a:solidFill>
                <a:latin typeface="Arial"/>
                <a:cs typeface="Arial"/>
              </a:rPr>
              <a:t>, Agile Practice Guide</a:t>
            </a:r>
            <a:r>
              <a:rPr lang="en-US" sz="1400" dirty="0">
                <a:solidFill>
                  <a:schemeClr val="bg1"/>
                </a:solidFill>
                <a:latin typeface="Arial"/>
                <a:cs typeface="Arial"/>
              </a:rPr>
              <a:t>, Project Management Institute Inc., 2017, Page 17. </a:t>
            </a:r>
            <a:endParaRPr lang="en-US" dirty="0">
              <a:solidFill>
                <a:schemeClr val="bg1"/>
              </a:solidFill>
            </a:endParaRPr>
          </a:p>
        </p:txBody>
      </p:sp>
    </p:spTree>
    <p:extLst>
      <p:ext uri="{BB962C8B-B14F-4D97-AF65-F5344CB8AC3E}">
        <p14:creationId xmlns:p14="http://schemas.microsoft.com/office/powerpoint/2010/main" val="1142244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p:txBody>
          <a:bodyPr/>
          <a:lstStyle/>
          <a:p>
            <a:r>
              <a:rPr lang="en-US" dirty="0">
                <a:solidFill>
                  <a:schemeClr val="bg1"/>
                </a:solidFill>
              </a:rPr>
              <a:t>Comparing The four main Project Life Cycles</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p:txBody>
          <a:bodyPr/>
          <a:lstStyle/>
          <a:p>
            <a:endParaRPr lang="ar-SA" dirty="0"/>
          </a:p>
        </p:txBody>
      </p:sp>
      <p:sp>
        <p:nvSpPr>
          <p:cNvPr id="7" name="TextBox 6">
            <a:extLst>
              <a:ext uri="{FF2B5EF4-FFF2-40B4-BE49-F238E27FC236}">
                <a16:creationId xmlns:a16="http://schemas.microsoft.com/office/drawing/2014/main" id="{EDE6E8B6-37D6-8D3C-F104-2FF15A7B2B02}"/>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solidFill>
                  <a:schemeClr val="bg1"/>
                </a:solidFill>
                <a:latin typeface="Arial"/>
                <a:cs typeface="Arial"/>
              </a:rPr>
              <a:t>Source: Project Management Institute</a:t>
            </a:r>
            <a:r>
              <a:rPr lang="en-US" sz="1400" i="1" dirty="0">
                <a:solidFill>
                  <a:schemeClr val="bg1"/>
                </a:solidFill>
                <a:latin typeface="Arial"/>
                <a:cs typeface="Arial"/>
              </a:rPr>
              <a:t>, Agile Practice Guide</a:t>
            </a:r>
            <a:r>
              <a:rPr lang="en-US" sz="1400" dirty="0">
                <a:solidFill>
                  <a:schemeClr val="bg1"/>
                </a:solidFill>
                <a:latin typeface="Arial"/>
                <a:cs typeface="Arial"/>
              </a:rPr>
              <a:t>, Project Management Institute Inc., 2017, Page 18. </a:t>
            </a:r>
            <a:endParaRPr lang="en-US" dirty="0">
              <a:solidFill>
                <a:schemeClr val="bg1"/>
              </a:solidFill>
            </a:endParaRPr>
          </a:p>
        </p:txBody>
      </p:sp>
      <p:graphicFrame>
        <p:nvGraphicFramePr>
          <p:cNvPr id="2" name="Content Placeholder 4">
            <a:extLst>
              <a:ext uri="{FF2B5EF4-FFF2-40B4-BE49-F238E27FC236}">
                <a16:creationId xmlns:a16="http://schemas.microsoft.com/office/drawing/2014/main" id="{AD0C2F3E-F553-2ACC-DBAF-FD80E270AF7B}"/>
              </a:ext>
            </a:extLst>
          </p:cNvPr>
          <p:cNvGraphicFramePr>
            <a:graphicFrameLocks/>
          </p:cNvGraphicFramePr>
          <p:nvPr>
            <p:extLst>
              <p:ext uri="{D42A27DB-BD31-4B8C-83A1-F6EECF244321}">
                <p14:modId xmlns:p14="http://schemas.microsoft.com/office/powerpoint/2010/main" val="489228913"/>
              </p:ext>
            </p:extLst>
          </p:nvPr>
        </p:nvGraphicFramePr>
        <p:xfrm>
          <a:off x="838199" y="1825625"/>
          <a:ext cx="10515599" cy="4351336"/>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768980">
                  <a:extLst>
                    <a:ext uri="{9D8B030D-6E8A-4147-A177-3AD203B41FA5}">
                      <a16:colId xmlns:a16="http://schemas.microsoft.com/office/drawing/2014/main" val="20000"/>
                    </a:ext>
                  </a:extLst>
                </a:gridCol>
                <a:gridCol w="2198266">
                  <a:extLst>
                    <a:ext uri="{9D8B030D-6E8A-4147-A177-3AD203B41FA5}">
                      <a16:colId xmlns:a16="http://schemas.microsoft.com/office/drawing/2014/main" val="20001"/>
                    </a:ext>
                  </a:extLst>
                </a:gridCol>
                <a:gridCol w="197979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32201">
                <a:tc>
                  <a:txBody>
                    <a:bodyPr/>
                    <a:lstStyle/>
                    <a:p>
                      <a:endParaRPr lang="en-US" sz="200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6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354817">
                <a:tc>
                  <a:txBody>
                    <a:bodyPr/>
                    <a:lstStyle/>
                    <a:p>
                      <a:r>
                        <a:rPr lang="en-US" sz="1300" b="1">
                          <a:solidFill>
                            <a:schemeClr val="bg1"/>
                          </a:solidFill>
                          <a:latin typeface="Arial" panose="020B0604020202020204" pitchFamily="34" charset="0"/>
                          <a:cs typeface="Arial" panose="020B0604020202020204" pitchFamily="34" charset="0"/>
                        </a:rPr>
                        <a:t>Requirements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Fixed</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extLst>
                  <a:ext uri="{0D108BD9-81ED-4DB2-BD59-A6C34878D82A}">
                    <a16:rowId xmlns:a16="http://schemas.microsoft.com/office/drawing/2014/main" val="10001"/>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 of Deliveries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smaller deliveries</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 deliveries</a:t>
                      </a:r>
                    </a:p>
                  </a:txBody>
                  <a:tcPr marL="97023" marR="97023" marT="48512" marB="48512">
                    <a:solidFill>
                      <a:srgbClr val="EEEEEE"/>
                    </a:solidFill>
                  </a:tcPr>
                </a:tc>
                <a:extLst>
                  <a:ext uri="{0D108BD9-81ED-4DB2-BD59-A6C34878D82A}">
                    <a16:rowId xmlns:a16="http://schemas.microsoft.com/office/drawing/2014/main" val="10002"/>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Activities</a:t>
                      </a:r>
                    </a:p>
                  </a:txBody>
                  <a:tcPr marL="97023" marR="97023" marT="48512" marB="48512">
                    <a:solidFill>
                      <a:srgbClr val="366194"/>
                    </a:solidFill>
                  </a:tcPr>
                </a:tc>
                <a:tc>
                  <a:txBody>
                    <a:bodyPr/>
                    <a:lstStyle/>
                    <a:p>
                      <a:r>
                        <a:rPr lang="en-US" sz="1200" dirty="0">
                          <a:latin typeface="Arial" panose="020B0604020202020204" pitchFamily="34" charset="0"/>
                          <a:cs typeface="Arial" panose="020B0604020202020204" pitchFamily="34" charset="0"/>
                        </a:rPr>
                        <a:t>Performed once for the entire project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Performed</a:t>
                      </a:r>
                      <a:r>
                        <a:rPr lang="en-US" sz="1200" baseline="0">
                          <a:latin typeface="Arial" panose="020B0604020202020204" pitchFamily="34" charset="0"/>
                          <a:cs typeface="Arial" panose="020B0604020202020204" pitchFamily="34" charset="0"/>
                        </a:rPr>
                        <a:t> once for a given increment</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extLst>
                  <a:ext uri="{0D108BD9-81ED-4DB2-BD59-A6C34878D82A}">
                    <a16:rowId xmlns:a16="http://schemas.microsoft.com/office/drawing/2014/main" val="10003"/>
                  </a:ext>
                </a:extLst>
              </a:tr>
              <a:tr h="694474">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Goal</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Manage cost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Correctness of solution</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Speed</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Customer value via frequent deliveries</a:t>
                      </a:r>
                      <a:r>
                        <a:rPr lang="en-US" sz="1200" baseline="0">
                          <a:latin typeface="Arial" panose="020B0604020202020204" pitchFamily="34" charset="0"/>
                          <a:cs typeface="Arial" panose="020B0604020202020204" pitchFamily="34" charset="0"/>
                        </a:rPr>
                        <a:t> and feedback</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4"/>
                  </a:ext>
                </a:extLst>
              </a:tr>
              <a:tr h="5635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kern="1200">
                          <a:solidFill>
                            <a:schemeClr val="bg1"/>
                          </a:solidFill>
                          <a:latin typeface="Arial" panose="020B0604020202020204" pitchFamily="34" charset="0"/>
                          <a:ea typeface="+mn-ea"/>
                          <a:cs typeface="Arial" panose="020B0604020202020204" pitchFamily="34" charset="0"/>
                        </a:rPr>
                        <a:t>Change</a:t>
                      </a:r>
                    </a:p>
                    <a:p>
                      <a:pPr marL="0" algn="l" defTabSz="914400" rtl="0" eaLnBrk="1" latinLnBrk="0" hangingPunct="1"/>
                      <a:endParaRPr lang="en-US" sz="1300" b="1" kern="1200">
                        <a:solidFill>
                          <a:schemeClr val="bg1"/>
                        </a:solidFill>
                        <a:latin typeface="Arial" panose="020B0604020202020204" pitchFamily="34" charset="0"/>
                        <a:ea typeface="+mn-ea"/>
                        <a:cs typeface="Arial" panose="020B0604020202020204" pitchFamily="34" charset="0"/>
                      </a:endParaRP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Constrained</a:t>
                      </a:r>
                      <a:r>
                        <a:rPr lang="en-US" sz="1200" baseline="0">
                          <a:latin typeface="Arial" panose="020B0604020202020204" pitchFamily="34" charset="0"/>
                          <a:cs typeface="Arial" panose="020B0604020202020204" pitchFamily="34" charset="0"/>
                        </a:rPr>
                        <a:t> as much as possible</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algn="ctr"/>
                      <a:r>
                        <a:rPr lang="en-US" sz="1200">
                          <a:latin typeface="Arial" panose="020B0604020202020204" pitchFamily="34" charset="0"/>
                          <a:cs typeface="Arial" panose="020B0604020202020204" pitchFamily="34" charset="0"/>
                        </a:rPr>
                        <a:t>Incorporated at periodic intervals</a:t>
                      </a: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Incorporated</a:t>
                      </a:r>
                      <a:r>
                        <a:rPr lang="en-US" sz="1200" baseline="0">
                          <a:latin typeface="Arial" panose="020B0604020202020204" pitchFamily="34" charset="0"/>
                          <a:cs typeface="Arial" panose="020B0604020202020204" pitchFamily="34" charset="0"/>
                        </a:rPr>
                        <a:t> in real-time delivery</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5"/>
                  </a:ext>
                </a:extLst>
              </a:tr>
              <a:tr h="528747">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Stakeholders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Involved</a:t>
                      </a:r>
                      <a:r>
                        <a:rPr lang="en-US" sz="1200" baseline="0">
                          <a:latin typeface="Arial" panose="020B0604020202020204" pitchFamily="34" charset="0"/>
                          <a:cs typeface="Arial" panose="020B0604020202020204" pitchFamily="34" charset="0"/>
                        </a:rPr>
                        <a:t> at specific milestones</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Are regularly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Continuously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p>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6"/>
                  </a:ext>
                </a:extLst>
              </a:tr>
              <a:tr h="720070">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Risks and Costs</a:t>
                      </a:r>
                    </a:p>
                  </a:txBody>
                  <a:tcPr marL="97023" marR="97023" marT="48512" marB="48512">
                    <a:solidFill>
                      <a:srgbClr val="366194"/>
                    </a:solidFill>
                  </a:tcPr>
                </a:tc>
                <a:tc>
                  <a:txBody>
                    <a:bodyPr/>
                    <a:lstStyle/>
                    <a:p>
                      <a:pPr marL="0" algn="l"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detailed planning or mostly knowable considerations</a:t>
                      </a:r>
                    </a:p>
                  </a:txBody>
                  <a:tcPr marL="97023" marR="97023" marT="48512" marB="48512">
                    <a:solidFill>
                      <a:srgbClr val="EEEEEE"/>
                    </a:solidFill>
                  </a:tcPr>
                </a:tc>
                <a:tc gridSpan="2">
                  <a:txBody>
                    <a:bodyPr/>
                    <a:lstStyle/>
                    <a:p>
                      <a:pPr marL="0" algn="ctr"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progressively elaborating the plans with new information</a:t>
                      </a:r>
                    </a:p>
                  </a:txBody>
                  <a:tcPr marL="97023" marR="97023" marT="48512" marB="48512">
                    <a:solidFill>
                      <a:srgbClr val="EEEEEE"/>
                    </a:solidFill>
                  </a:tcPr>
                </a:tc>
                <a:tc hMerge="1">
                  <a:txBody>
                    <a:bodyPr/>
                    <a:lstStyle/>
                    <a:p>
                      <a:pPr marL="0" algn="l" defTabSz="914400" rtl="0" eaLnBrk="1" latinLnBrk="0" hangingPunct="1"/>
                      <a:endParaRPr lang="en-US" sz="1100" kern="1200">
                        <a:solidFill>
                          <a:schemeClr val="dk1"/>
                        </a:solidFill>
                        <a:latin typeface="+mn-lt"/>
                        <a:ea typeface="+mn-ea"/>
                        <a:cs typeface="+mn-cs"/>
                      </a:endParaRPr>
                    </a:p>
                  </a:txBody>
                  <a:tcPr/>
                </a:tc>
                <a:tc>
                  <a:txBody>
                    <a:bodyPr/>
                    <a:lstStyle/>
                    <a:p>
                      <a:pPr marL="0" algn="l" defTabSz="914400" rtl="0" eaLnBrk="1" latinLnBrk="0" hangingPunct="1"/>
                      <a:r>
                        <a:rPr lang="en-US" sz="1200" kern="1200" dirty="0">
                          <a:solidFill>
                            <a:schemeClr val="dk1"/>
                          </a:solidFill>
                          <a:latin typeface="Arial" panose="020B0604020202020204" pitchFamily="34" charset="0"/>
                          <a:ea typeface="+mn-ea"/>
                          <a:cs typeface="Arial" panose="020B0604020202020204" pitchFamily="34" charset="0"/>
                        </a:rPr>
                        <a:t>Controlled as requirements and constraints emerge</a:t>
                      </a:r>
                    </a:p>
                  </a:txBody>
                  <a:tcPr marL="97023" marR="97023" marT="48512" marB="48512">
                    <a:solidFill>
                      <a:srgbClr val="EEEEEE"/>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579973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131">
            <a:extLst>
              <a:ext uri="{FF2B5EF4-FFF2-40B4-BE49-F238E27FC236}">
                <a16:creationId xmlns:a16="http://schemas.microsoft.com/office/drawing/2014/main" id="{900C53A1-BB6F-B8C4-A149-5F54CD7807F5}"/>
              </a:ext>
            </a:extLst>
          </p:cNvPr>
          <p:cNvSpPr/>
          <p:nvPr/>
        </p:nvSpPr>
        <p:spPr>
          <a:xfrm>
            <a:off x="3431383" y="1358176"/>
            <a:ext cx="5329234" cy="4824404"/>
          </a:xfrm>
          <a:prstGeom prst="roundRect">
            <a:avLst>
              <a:gd name="adj" fmla="val 1314"/>
            </a:avLst>
          </a:prstGeom>
          <a:gradFill flip="none" rotWithShape="1">
            <a:gsLst>
              <a:gs pos="11000">
                <a:schemeClr val="accent1">
                  <a:lumMod val="5000"/>
                  <a:lumOff val="95000"/>
                </a:schemeClr>
              </a:gs>
              <a:gs pos="100000">
                <a:srgbClr val="638CB9"/>
              </a:gs>
              <a:gs pos="75000">
                <a:srgbClr val="9AB3CE"/>
              </a:gs>
            </a:gsLst>
            <a:lin ang="2700000" scaled="1"/>
            <a:tileRect/>
          </a:gra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7" name="Rectangle: Rounded Corners 173">
            <a:extLst>
              <a:ext uri="{FF2B5EF4-FFF2-40B4-BE49-F238E27FC236}">
                <a16:creationId xmlns:a16="http://schemas.microsoft.com/office/drawing/2014/main" id="{66D8C555-ECF4-FFE6-DC16-A5AF35099B95}"/>
              </a:ext>
            </a:extLst>
          </p:cNvPr>
          <p:cNvSpPr/>
          <p:nvPr/>
        </p:nvSpPr>
        <p:spPr>
          <a:xfrm>
            <a:off x="4004278" y="1876653"/>
            <a:ext cx="4183772" cy="3787450"/>
          </a:xfrm>
          <a:prstGeom prst="roundRect">
            <a:avLst>
              <a:gd name="adj" fmla="val 2006"/>
            </a:avLst>
          </a:prstGeom>
          <a:solidFill>
            <a:sysClr val="window" lastClr="FFFFFF"/>
          </a:soli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12" name="Rectangle 11">
            <a:extLst>
              <a:ext uri="{FF2B5EF4-FFF2-40B4-BE49-F238E27FC236}">
                <a16:creationId xmlns:a16="http://schemas.microsoft.com/office/drawing/2014/main" id="{725C5D2E-97E9-99AF-92EF-9B6966D52B16}"/>
              </a:ext>
            </a:extLst>
          </p:cNvPr>
          <p:cNvSpPr/>
          <p:nvPr/>
        </p:nvSpPr>
        <p:spPr>
          <a:xfrm>
            <a:off x="4446544" y="5762144"/>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Degree of Change</a:t>
            </a:r>
          </a:p>
        </p:txBody>
      </p:sp>
      <p:sp>
        <p:nvSpPr>
          <p:cNvPr id="14" name="Rectangle 13">
            <a:extLst>
              <a:ext uri="{FF2B5EF4-FFF2-40B4-BE49-F238E27FC236}">
                <a16:creationId xmlns:a16="http://schemas.microsoft.com/office/drawing/2014/main" id="{CB8CA16B-F980-39C4-DD93-C309FD6BADBF}"/>
              </a:ext>
            </a:extLst>
          </p:cNvPr>
          <p:cNvSpPr/>
          <p:nvPr/>
        </p:nvSpPr>
        <p:spPr>
          <a:xfrm rot="16200000">
            <a:off x="2042948" y="3585842"/>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Frequency of Delivery</a:t>
            </a:r>
          </a:p>
        </p:txBody>
      </p:sp>
      <p:sp>
        <p:nvSpPr>
          <p:cNvPr id="15" name="Rectangle 14">
            <a:extLst>
              <a:ext uri="{FF2B5EF4-FFF2-40B4-BE49-F238E27FC236}">
                <a16:creationId xmlns:a16="http://schemas.microsoft.com/office/drawing/2014/main" id="{CF93B948-5946-9618-2C7A-0FF99AFCD17B}"/>
              </a:ext>
            </a:extLst>
          </p:cNvPr>
          <p:cNvSpPr/>
          <p:nvPr/>
        </p:nvSpPr>
        <p:spPr>
          <a:xfrm>
            <a:off x="4389598" y="2660514"/>
            <a:ext cx="1509883"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Incremental</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6" name="Rectangle 15">
            <a:extLst>
              <a:ext uri="{FF2B5EF4-FFF2-40B4-BE49-F238E27FC236}">
                <a16:creationId xmlns:a16="http://schemas.microsoft.com/office/drawing/2014/main" id="{EF155CA4-E926-2195-5111-7F9F8D262CFC}"/>
              </a:ext>
            </a:extLst>
          </p:cNvPr>
          <p:cNvSpPr/>
          <p:nvPr/>
        </p:nvSpPr>
        <p:spPr>
          <a:xfrm>
            <a:off x="6437932" y="2660515"/>
            <a:ext cx="1414664" cy="264046"/>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Agile</a:t>
            </a:r>
          </a:p>
        </p:txBody>
      </p:sp>
      <p:sp>
        <p:nvSpPr>
          <p:cNvPr id="17" name="Rectangle 16">
            <a:extLst>
              <a:ext uri="{FF2B5EF4-FFF2-40B4-BE49-F238E27FC236}">
                <a16:creationId xmlns:a16="http://schemas.microsoft.com/office/drawing/2014/main" id="{96E21159-F3C0-43C3-CB74-CE4BDF58C1D8}"/>
              </a:ext>
            </a:extLst>
          </p:cNvPr>
          <p:cNvSpPr/>
          <p:nvPr/>
        </p:nvSpPr>
        <p:spPr>
          <a:xfrm>
            <a:off x="4343800" y="4949057"/>
            <a:ext cx="1627397"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Predictive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8" name="Rectangle 17">
            <a:extLst>
              <a:ext uri="{FF2B5EF4-FFF2-40B4-BE49-F238E27FC236}">
                <a16:creationId xmlns:a16="http://schemas.microsoft.com/office/drawing/2014/main" id="{E439EE8D-9387-BDBA-B5B7-05E7C6E12524}"/>
              </a:ext>
            </a:extLst>
          </p:cNvPr>
          <p:cNvSpPr/>
          <p:nvPr/>
        </p:nvSpPr>
        <p:spPr>
          <a:xfrm>
            <a:off x="6437932" y="4949057"/>
            <a:ext cx="1414664" cy="264047"/>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Iterative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9" name="Title 18">
            <a:extLst>
              <a:ext uri="{FF2B5EF4-FFF2-40B4-BE49-F238E27FC236}">
                <a16:creationId xmlns:a16="http://schemas.microsoft.com/office/drawing/2014/main" id="{310CFD1E-C123-34BA-D64F-7A52367E7598}"/>
              </a:ext>
            </a:extLst>
          </p:cNvPr>
          <p:cNvSpPr>
            <a:spLocks noGrp="1"/>
          </p:cNvSpPr>
          <p:nvPr>
            <p:ph type="title"/>
          </p:nvPr>
        </p:nvSpPr>
        <p:spPr>
          <a:xfrm>
            <a:off x="759195" y="175923"/>
            <a:ext cx="10515600" cy="1325563"/>
          </a:xfrm>
        </p:spPr>
        <p:txBody>
          <a:bodyPr/>
          <a:lstStyle/>
          <a:p>
            <a:r>
              <a:rPr lang="en-US" dirty="0">
                <a:solidFill>
                  <a:schemeClr val="bg1"/>
                </a:solidFill>
              </a:rPr>
              <a:t>The Continuum of Project Lifecycles</a:t>
            </a:r>
            <a:endParaRPr lang="ar-SA" dirty="0">
              <a:solidFill>
                <a:schemeClr val="bg1"/>
              </a:solidFill>
            </a:endParaRPr>
          </a:p>
        </p:txBody>
      </p:sp>
      <p:sp>
        <p:nvSpPr>
          <p:cNvPr id="23" name="Rectangle 22">
            <a:extLst>
              <a:ext uri="{FF2B5EF4-FFF2-40B4-BE49-F238E27FC236}">
                <a16:creationId xmlns:a16="http://schemas.microsoft.com/office/drawing/2014/main" id="{97EB2AC4-9F23-7CF3-B194-29FDC1BE0432}"/>
              </a:ext>
            </a:extLst>
          </p:cNvPr>
          <p:cNvSpPr/>
          <p:nvPr/>
        </p:nvSpPr>
        <p:spPr>
          <a:xfrm>
            <a:off x="3431383" y="5764371"/>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24" name="Rectangle 23">
            <a:extLst>
              <a:ext uri="{FF2B5EF4-FFF2-40B4-BE49-F238E27FC236}">
                <a16:creationId xmlns:a16="http://schemas.microsoft.com/office/drawing/2014/main" id="{D4F98BEF-6FF9-A42F-187C-62B214563E6A}"/>
              </a:ext>
            </a:extLst>
          </p:cNvPr>
          <p:cNvSpPr/>
          <p:nvPr/>
        </p:nvSpPr>
        <p:spPr>
          <a:xfrm>
            <a:off x="7133523" y="5759482"/>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25" name="Rectangle 24">
            <a:extLst>
              <a:ext uri="{FF2B5EF4-FFF2-40B4-BE49-F238E27FC236}">
                <a16:creationId xmlns:a16="http://schemas.microsoft.com/office/drawing/2014/main" id="{D0AFD0C1-A92E-6A68-15E1-0AF84FEAA163}"/>
              </a:ext>
            </a:extLst>
          </p:cNvPr>
          <p:cNvSpPr/>
          <p:nvPr/>
        </p:nvSpPr>
        <p:spPr>
          <a:xfrm>
            <a:off x="3082315" y="5356198"/>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26" name="Rectangle 25">
            <a:extLst>
              <a:ext uri="{FF2B5EF4-FFF2-40B4-BE49-F238E27FC236}">
                <a16:creationId xmlns:a16="http://schemas.microsoft.com/office/drawing/2014/main" id="{9684603B-1D89-1269-4321-9E1101F22FAA}"/>
              </a:ext>
            </a:extLst>
          </p:cNvPr>
          <p:cNvSpPr/>
          <p:nvPr/>
        </p:nvSpPr>
        <p:spPr>
          <a:xfrm>
            <a:off x="3076153" y="1880757"/>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28" name="Up-Down Arrow 27">
            <a:extLst>
              <a:ext uri="{FF2B5EF4-FFF2-40B4-BE49-F238E27FC236}">
                <a16:creationId xmlns:a16="http://schemas.microsoft.com/office/drawing/2014/main" id="{6BF229AB-5332-6E54-406E-D6619314253F}"/>
              </a:ext>
            </a:extLst>
          </p:cNvPr>
          <p:cNvSpPr/>
          <p:nvPr/>
        </p:nvSpPr>
        <p:spPr>
          <a:xfrm rot="2942329">
            <a:off x="5799959" y="2337326"/>
            <a:ext cx="637216" cy="3095457"/>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Continuum</a:t>
            </a:r>
            <a:endParaRPr lang="ar-SA" dirty="0"/>
          </a:p>
        </p:txBody>
      </p:sp>
      <p:cxnSp>
        <p:nvCxnSpPr>
          <p:cNvPr id="30" name="Straight Connector 29">
            <a:extLst>
              <a:ext uri="{FF2B5EF4-FFF2-40B4-BE49-F238E27FC236}">
                <a16:creationId xmlns:a16="http://schemas.microsoft.com/office/drawing/2014/main" id="{7A71F12F-3E55-63E3-AC9E-4E4EEE510AE1}"/>
              </a:ext>
            </a:extLst>
          </p:cNvPr>
          <p:cNvCxnSpPr>
            <a:endCxn id="7" idx="2"/>
          </p:cNvCxnSpPr>
          <p:nvPr/>
        </p:nvCxnSpPr>
        <p:spPr>
          <a:xfrm>
            <a:off x="6096000" y="2016508"/>
            <a:ext cx="164" cy="3647595"/>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E40B179-31D2-17AD-BD52-085DDF4CAF5E}"/>
              </a:ext>
            </a:extLst>
          </p:cNvPr>
          <p:cNvCxnSpPr>
            <a:stCxn id="7" idx="1"/>
          </p:cNvCxnSpPr>
          <p:nvPr/>
        </p:nvCxnSpPr>
        <p:spPr>
          <a:xfrm>
            <a:off x="4004278" y="3770378"/>
            <a:ext cx="4115802"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EB248A30-5174-A2AB-EDA5-D88D497FAFAF}"/>
              </a:ext>
            </a:extLst>
          </p:cNvPr>
          <p:cNvSpPr txBox="1"/>
          <p:nvPr/>
        </p:nvSpPr>
        <p:spPr>
          <a:xfrm>
            <a:off x="1004453" y="6418653"/>
            <a:ext cx="9363941" cy="307777"/>
          </a:xfrm>
          <a:prstGeom prst="rect">
            <a:avLst/>
          </a:prstGeom>
          <a:noFill/>
        </p:spPr>
        <p:txBody>
          <a:bodyPr wrap="square">
            <a:spAutoFit/>
          </a:bodyPr>
          <a:lstStyle/>
          <a:p>
            <a:pPr marL="0" indent="0">
              <a:buNone/>
            </a:pPr>
            <a:r>
              <a:rPr lang="en-US" sz="1400" dirty="0">
                <a:solidFill>
                  <a:schemeClr val="bg1"/>
                </a:solidFill>
                <a:latin typeface="Arial"/>
                <a:cs typeface="Arial"/>
              </a:rPr>
              <a:t>Source: Project Management Institute</a:t>
            </a:r>
            <a:r>
              <a:rPr lang="en-US" sz="1400" i="1" dirty="0">
                <a:solidFill>
                  <a:schemeClr val="bg1"/>
                </a:solidFill>
                <a:latin typeface="Arial"/>
                <a:cs typeface="Arial"/>
              </a:rPr>
              <a:t>, Agile Practice Guide</a:t>
            </a:r>
            <a:r>
              <a:rPr lang="en-US" sz="1400" dirty="0">
                <a:solidFill>
                  <a:schemeClr val="bg1"/>
                </a:solidFill>
                <a:latin typeface="Arial"/>
                <a:cs typeface="Arial"/>
              </a:rPr>
              <a:t>, Project Management Institute Inc., 2017, Page 19. </a:t>
            </a:r>
            <a:endParaRPr lang="en-US" dirty="0">
              <a:solidFill>
                <a:schemeClr val="bg1"/>
              </a:solidFill>
            </a:endParaRPr>
          </a:p>
        </p:txBody>
      </p:sp>
    </p:spTree>
    <p:extLst>
      <p:ext uri="{BB962C8B-B14F-4D97-AF65-F5344CB8AC3E}">
        <p14:creationId xmlns:p14="http://schemas.microsoft.com/office/powerpoint/2010/main" val="365047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21" presetClass="entr" presetSubtype="1" fill="hold" grpId="0" nodeType="withEffect">
                                  <p:stCondLst>
                                    <p:cond delay="200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2000"/>
                                        <p:tgtEl>
                                          <p:spTgt spid="6"/>
                                        </p:tgtEl>
                                      </p:cBhvr>
                                    </p:animEffect>
                                  </p:childTnLst>
                                </p:cTn>
                              </p:par>
                              <p:par>
                                <p:cTn id="12" presetID="12" presetClass="entr" presetSubtype="1" fill="hold" grpId="0" nodeType="withEffect">
                                  <p:stCondLst>
                                    <p:cond delay="400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1000"/>
                                        <p:tgtEl>
                                          <p:spTgt spid="12"/>
                                        </p:tgtEl>
                                        <p:attrNameLst>
                                          <p:attrName>ppt_y</p:attrName>
                                        </p:attrNameLst>
                                      </p:cBhvr>
                                      <p:tavLst>
                                        <p:tav tm="0">
                                          <p:val>
                                            <p:strVal val="#ppt_y-#ppt_h*1.125000"/>
                                          </p:val>
                                        </p:tav>
                                        <p:tav tm="100000">
                                          <p:val>
                                            <p:strVal val="#ppt_y"/>
                                          </p:val>
                                        </p:tav>
                                      </p:tavLst>
                                    </p:anim>
                                    <p:animEffect transition="in" filter="wipe(down)">
                                      <p:cBhvr>
                                        <p:cTn id="15" dur="1000"/>
                                        <p:tgtEl>
                                          <p:spTgt spid="12"/>
                                        </p:tgtEl>
                                      </p:cBhvr>
                                    </p:animEffect>
                                  </p:childTnLst>
                                </p:cTn>
                              </p:par>
                              <p:par>
                                <p:cTn id="16" presetID="12" presetClass="entr" presetSubtype="2" fill="hold" grpId="0" nodeType="withEffect">
                                  <p:stCondLst>
                                    <p:cond delay="400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1000"/>
                                        <p:tgtEl>
                                          <p:spTgt spid="14"/>
                                        </p:tgtEl>
                                        <p:attrNameLst>
                                          <p:attrName>ppt_x</p:attrName>
                                        </p:attrNameLst>
                                      </p:cBhvr>
                                      <p:tavLst>
                                        <p:tav tm="0">
                                          <p:val>
                                            <p:strVal val="#ppt_x+#ppt_w*1.125000"/>
                                          </p:val>
                                        </p:tav>
                                        <p:tav tm="100000">
                                          <p:val>
                                            <p:strVal val="#ppt_x"/>
                                          </p:val>
                                        </p:tav>
                                      </p:tavLst>
                                    </p:anim>
                                    <p:animEffect transition="in" filter="wipe(left)">
                                      <p:cBhvr>
                                        <p:cTn id="19" dur="1000"/>
                                        <p:tgtEl>
                                          <p:spTgt spid="14"/>
                                        </p:tgtEl>
                                      </p:cBhvr>
                                    </p:animEffect>
                                  </p:childTnLst>
                                </p:cTn>
                              </p:par>
                              <p:par>
                                <p:cTn id="20" presetID="12" presetClass="entr" presetSubtype="8" fill="hold" grpId="0" nodeType="withEffect">
                                  <p:stCondLst>
                                    <p:cond delay="500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p:tgtEl>
                                          <p:spTgt spid="15"/>
                                        </p:tgtEl>
                                        <p:attrNameLst>
                                          <p:attrName>ppt_x</p:attrName>
                                        </p:attrNameLst>
                                      </p:cBhvr>
                                      <p:tavLst>
                                        <p:tav tm="0">
                                          <p:val>
                                            <p:strVal val="#ppt_x-#ppt_w*1.125000"/>
                                          </p:val>
                                        </p:tav>
                                        <p:tav tm="100000">
                                          <p:val>
                                            <p:strVal val="#ppt_x"/>
                                          </p:val>
                                        </p:tav>
                                      </p:tavLst>
                                    </p:anim>
                                    <p:animEffect transition="in" filter="wipe(right)">
                                      <p:cBhvr>
                                        <p:cTn id="23" dur="1000"/>
                                        <p:tgtEl>
                                          <p:spTgt spid="15"/>
                                        </p:tgtEl>
                                      </p:cBhvr>
                                    </p:animEffect>
                                  </p:childTnLst>
                                </p:cTn>
                              </p:par>
                              <p:par>
                                <p:cTn id="24" presetID="12" presetClass="entr" presetSubtype="8" fill="hold" grpId="0" nodeType="withEffect">
                                  <p:stCondLst>
                                    <p:cond delay="550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1000"/>
                                        <p:tgtEl>
                                          <p:spTgt spid="16"/>
                                        </p:tgtEl>
                                        <p:attrNameLst>
                                          <p:attrName>ppt_x</p:attrName>
                                        </p:attrNameLst>
                                      </p:cBhvr>
                                      <p:tavLst>
                                        <p:tav tm="0">
                                          <p:val>
                                            <p:strVal val="#ppt_x-#ppt_w*1.125000"/>
                                          </p:val>
                                        </p:tav>
                                        <p:tav tm="100000">
                                          <p:val>
                                            <p:strVal val="#ppt_x"/>
                                          </p:val>
                                        </p:tav>
                                      </p:tavLst>
                                    </p:anim>
                                    <p:animEffect transition="in" filter="wipe(right)">
                                      <p:cBhvr>
                                        <p:cTn id="27" dur="1000"/>
                                        <p:tgtEl>
                                          <p:spTgt spid="16"/>
                                        </p:tgtEl>
                                      </p:cBhvr>
                                    </p:animEffect>
                                  </p:childTnLst>
                                </p:cTn>
                              </p:par>
                              <p:par>
                                <p:cTn id="28" presetID="12" presetClass="entr" presetSubtype="8" fill="hold" grpId="0" nodeType="withEffect">
                                  <p:stCondLst>
                                    <p:cond delay="600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1000"/>
                                        <p:tgtEl>
                                          <p:spTgt spid="17"/>
                                        </p:tgtEl>
                                        <p:attrNameLst>
                                          <p:attrName>ppt_x</p:attrName>
                                        </p:attrNameLst>
                                      </p:cBhvr>
                                      <p:tavLst>
                                        <p:tav tm="0">
                                          <p:val>
                                            <p:strVal val="#ppt_x-#ppt_w*1.125000"/>
                                          </p:val>
                                        </p:tav>
                                        <p:tav tm="100000">
                                          <p:val>
                                            <p:strVal val="#ppt_x"/>
                                          </p:val>
                                        </p:tav>
                                      </p:tavLst>
                                    </p:anim>
                                    <p:animEffect transition="in" filter="wipe(right)">
                                      <p:cBhvr>
                                        <p:cTn id="31" dur="1000"/>
                                        <p:tgtEl>
                                          <p:spTgt spid="17"/>
                                        </p:tgtEl>
                                      </p:cBhvr>
                                    </p:animEffect>
                                  </p:childTnLst>
                                </p:cTn>
                              </p:par>
                              <p:par>
                                <p:cTn id="32" presetID="12" presetClass="entr" presetSubtype="8" fill="hold" grpId="0" nodeType="withEffect">
                                  <p:stCondLst>
                                    <p:cond delay="650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1000"/>
                                        <p:tgtEl>
                                          <p:spTgt spid="18"/>
                                        </p:tgtEl>
                                        <p:attrNameLst>
                                          <p:attrName>ppt_x</p:attrName>
                                        </p:attrNameLst>
                                      </p:cBhvr>
                                      <p:tavLst>
                                        <p:tav tm="0">
                                          <p:val>
                                            <p:strVal val="#ppt_x-#ppt_w*1.125000"/>
                                          </p:val>
                                        </p:tav>
                                        <p:tav tm="100000">
                                          <p:val>
                                            <p:strVal val="#ppt_x"/>
                                          </p:val>
                                        </p:tav>
                                      </p:tavLst>
                                    </p:anim>
                                    <p:animEffect transition="in" filter="wipe(right)">
                                      <p:cBhvr>
                                        <p:cTn id="35" dur="1000"/>
                                        <p:tgtEl>
                                          <p:spTgt spid="18"/>
                                        </p:tgtEl>
                                      </p:cBhvr>
                                    </p:animEffect>
                                  </p:childTnLst>
                                </p:cTn>
                              </p:par>
                              <p:par>
                                <p:cTn id="36" presetID="12" presetClass="entr" presetSubtype="1" fill="hold" grpId="0" nodeType="withEffect">
                                  <p:stCondLst>
                                    <p:cond delay="400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1000"/>
                                        <p:tgtEl>
                                          <p:spTgt spid="23"/>
                                        </p:tgtEl>
                                        <p:attrNameLst>
                                          <p:attrName>ppt_y</p:attrName>
                                        </p:attrNameLst>
                                      </p:cBhvr>
                                      <p:tavLst>
                                        <p:tav tm="0">
                                          <p:val>
                                            <p:strVal val="#ppt_y-#ppt_h*1.125000"/>
                                          </p:val>
                                        </p:tav>
                                        <p:tav tm="100000">
                                          <p:val>
                                            <p:strVal val="#ppt_y"/>
                                          </p:val>
                                        </p:tav>
                                      </p:tavLst>
                                    </p:anim>
                                    <p:animEffect transition="in" filter="wipe(down)">
                                      <p:cBhvr>
                                        <p:cTn id="39" dur="1000"/>
                                        <p:tgtEl>
                                          <p:spTgt spid="23"/>
                                        </p:tgtEl>
                                      </p:cBhvr>
                                    </p:animEffect>
                                  </p:childTnLst>
                                </p:cTn>
                              </p:par>
                              <p:par>
                                <p:cTn id="40" presetID="12" presetClass="entr" presetSubtype="1" fill="hold" grpId="0" nodeType="withEffect">
                                  <p:stCondLst>
                                    <p:cond delay="40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p:tgtEl>
                                          <p:spTgt spid="24"/>
                                        </p:tgtEl>
                                        <p:attrNameLst>
                                          <p:attrName>ppt_y</p:attrName>
                                        </p:attrNameLst>
                                      </p:cBhvr>
                                      <p:tavLst>
                                        <p:tav tm="0">
                                          <p:val>
                                            <p:strVal val="#ppt_y-#ppt_h*1.125000"/>
                                          </p:val>
                                        </p:tav>
                                        <p:tav tm="100000">
                                          <p:val>
                                            <p:strVal val="#ppt_y"/>
                                          </p:val>
                                        </p:tav>
                                      </p:tavLst>
                                    </p:anim>
                                    <p:animEffect transition="in" filter="wipe(down)">
                                      <p:cBhvr>
                                        <p:cTn id="43" dur="1000"/>
                                        <p:tgtEl>
                                          <p:spTgt spid="24"/>
                                        </p:tgtEl>
                                      </p:cBhvr>
                                    </p:animEffect>
                                  </p:childTnLst>
                                </p:cTn>
                              </p:par>
                              <p:par>
                                <p:cTn id="44" presetID="12" presetClass="entr" presetSubtype="1" fill="hold" grpId="0" nodeType="withEffect">
                                  <p:stCondLst>
                                    <p:cond delay="4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1000"/>
                                        <p:tgtEl>
                                          <p:spTgt spid="25"/>
                                        </p:tgtEl>
                                        <p:attrNameLst>
                                          <p:attrName>ppt_y</p:attrName>
                                        </p:attrNameLst>
                                      </p:cBhvr>
                                      <p:tavLst>
                                        <p:tav tm="0">
                                          <p:val>
                                            <p:strVal val="#ppt_y-#ppt_h*1.125000"/>
                                          </p:val>
                                        </p:tav>
                                        <p:tav tm="100000">
                                          <p:val>
                                            <p:strVal val="#ppt_y"/>
                                          </p:val>
                                        </p:tav>
                                      </p:tavLst>
                                    </p:anim>
                                    <p:animEffect transition="in" filter="wipe(down)">
                                      <p:cBhvr>
                                        <p:cTn id="47" dur="1000"/>
                                        <p:tgtEl>
                                          <p:spTgt spid="25"/>
                                        </p:tgtEl>
                                      </p:cBhvr>
                                    </p:animEffect>
                                  </p:childTnLst>
                                </p:cTn>
                              </p:par>
                              <p:par>
                                <p:cTn id="48" presetID="12" presetClass="entr" presetSubtype="1" fill="hold" grpId="0" nodeType="withEffect">
                                  <p:stCondLst>
                                    <p:cond delay="400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1000"/>
                                        <p:tgtEl>
                                          <p:spTgt spid="26"/>
                                        </p:tgtEl>
                                        <p:attrNameLst>
                                          <p:attrName>ppt_y</p:attrName>
                                        </p:attrNameLst>
                                      </p:cBhvr>
                                      <p:tavLst>
                                        <p:tav tm="0">
                                          <p:val>
                                            <p:strVal val="#ppt_y-#ppt_h*1.125000"/>
                                          </p:val>
                                        </p:tav>
                                        <p:tav tm="100000">
                                          <p:val>
                                            <p:strVal val="#ppt_y"/>
                                          </p:val>
                                        </p:tav>
                                      </p:tavLst>
                                    </p:anim>
                                    <p:animEffect transition="in" filter="wipe(down)">
                                      <p:cBhvr>
                                        <p:cTn id="51"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2" grpId="0"/>
      <p:bldP spid="14" grpId="0"/>
      <p:bldP spid="15" grpId="0"/>
      <p:bldP spid="16" grpId="0"/>
      <p:bldP spid="17" grpId="0"/>
      <p:bldP spid="18" grpId="0"/>
      <p:bldP spid="23"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4" y="2703929"/>
            <a:ext cx="5110078"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Traditional PM Life Cycles</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3</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923081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07795" y="923782"/>
            <a:ext cx="936767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Traditional Project Management</a:t>
            </a: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889000" y="2038577"/>
            <a:ext cx="10541000" cy="4154943"/>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Called Linear, Predictive, or Waterfall and is Logical and intuitive.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Relies on heavy up-front analysis and documentation of the need and problems of the client.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plan is formed, and a solution is constructed, monitoring is done through comparison to the original plan.</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Assumes nearly perfect information about the project goal and solution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We have multiple experiences with similar projects before or the project is just a simple well-defined effort.</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158186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32B2A831-5BB1-9F2A-B017-39F423A1C4B3}"/>
              </a:ext>
            </a:extLst>
          </p:cNvPr>
          <p:cNvSpPr/>
          <p:nvPr/>
        </p:nvSpPr>
        <p:spPr>
          <a:xfrm>
            <a:off x="1705430" y="2327614"/>
            <a:ext cx="8128000" cy="3347357"/>
          </a:xfrm>
          <a:prstGeom prst="ellipse">
            <a:avLst/>
          </a:prstGeom>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dirty="0"/>
              <a:t>Monitoring and Controlling</a:t>
            </a:r>
            <a:endParaRPr lang="ar-SA" dirty="0"/>
          </a:p>
        </p:txBody>
      </p:sp>
      <p:sp>
        <p:nvSpPr>
          <p:cNvPr id="3" name="Title 2">
            <a:extLst>
              <a:ext uri="{FF2B5EF4-FFF2-40B4-BE49-F238E27FC236}">
                <a16:creationId xmlns:a16="http://schemas.microsoft.com/office/drawing/2014/main" id="{781F8852-AA19-7412-F800-99BCA1B3E41A}"/>
              </a:ext>
            </a:extLst>
          </p:cNvPr>
          <p:cNvSpPr>
            <a:spLocks noGrp="1"/>
          </p:cNvSpPr>
          <p:nvPr>
            <p:ph type="title"/>
          </p:nvPr>
        </p:nvSpPr>
        <p:spPr/>
        <p:txBody>
          <a:bodyPr>
            <a:normAutofit/>
          </a:bodyPr>
          <a:lstStyle/>
          <a:p>
            <a:r>
              <a:rPr lang="en-US" dirty="0">
                <a:solidFill>
                  <a:schemeClr val="bg1"/>
                </a:solidFill>
              </a:rPr>
              <a:t>Traditional PM has 5 processes groups that interact and overlap </a:t>
            </a:r>
            <a:endParaRPr lang="ar-SA" dirty="0">
              <a:solidFill>
                <a:schemeClr val="bg1"/>
              </a:solidFill>
            </a:endParaRPr>
          </a:p>
        </p:txBody>
      </p:sp>
      <p:sp>
        <p:nvSpPr>
          <p:cNvPr id="4" name="Text Placeholder 3">
            <a:extLst>
              <a:ext uri="{FF2B5EF4-FFF2-40B4-BE49-F238E27FC236}">
                <a16:creationId xmlns:a16="http://schemas.microsoft.com/office/drawing/2014/main" id="{39D45036-985F-1365-8CE6-D7083BE8E36A}"/>
              </a:ext>
            </a:extLst>
          </p:cNvPr>
          <p:cNvSpPr>
            <a:spLocks noGrp="1"/>
          </p:cNvSpPr>
          <p:nvPr>
            <p:ph type="body" idx="1"/>
          </p:nvPr>
        </p:nvSpPr>
        <p:spPr/>
        <p:txBody>
          <a:bodyPr/>
          <a:lstStyle/>
          <a:p>
            <a:endParaRPr lang="ar-SA" dirty="0"/>
          </a:p>
        </p:txBody>
      </p:sp>
      <p:graphicFrame>
        <p:nvGraphicFramePr>
          <p:cNvPr id="6" name="Diagram 5">
            <a:extLst>
              <a:ext uri="{FF2B5EF4-FFF2-40B4-BE49-F238E27FC236}">
                <a16:creationId xmlns:a16="http://schemas.microsoft.com/office/drawing/2014/main" id="{0F301326-5BEF-634F-4EFC-9D57AF6C98D8}"/>
              </a:ext>
            </a:extLst>
          </p:cNvPr>
          <p:cNvGraphicFramePr/>
          <p:nvPr>
            <p:extLst>
              <p:ext uri="{D42A27DB-BD31-4B8C-83A1-F6EECF244321}">
                <p14:modId xmlns:p14="http://schemas.microsoft.com/office/powerpoint/2010/main" val="1055210483"/>
              </p:ext>
            </p:extLst>
          </p:nvPr>
        </p:nvGraphicFramePr>
        <p:xfrm>
          <a:off x="1705429" y="129196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7478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1F8852-AA19-7412-F800-99BCA1B3E41A}"/>
              </a:ext>
            </a:extLst>
          </p:cNvPr>
          <p:cNvSpPr>
            <a:spLocks noGrp="1"/>
          </p:cNvSpPr>
          <p:nvPr>
            <p:ph type="title"/>
          </p:nvPr>
        </p:nvSpPr>
        <p:spPr/>
        <p:txBody>
          <a:bodyPr/>
          <a:lstStyle/>
          <a:p>
            <a:r>
              <a:rPr lang="en-US" dirty="0">
                <a:solidFill>
                  <a:schemeClr val="bg1"/>
                </a:solidFill>
              </a:rPr>
              <a:t>Traditional PM addresses 10 areas from initiation to closing</a:t>
            </a:r>
            <a:endParaRPr lang="ar-SA" dirty="0">
              <a:solidFill>
                <a:schemeClr val="bg1"/>
              </a:solidFill>
            </a:endParaRPr>
          </a:p>
        </p:txBody>
      </p:sp>
      <p:sp>
        <p:nvSpPr>
          <p:cNvPr id="4" name="Text Placeholder 3">
            <a:extLst>
              <a:ext uri="{FF2B5EF4-FFF2-40B4-BE49-F238E27FC236}">
                <a16:creationId xmlns:a16="http://schemas.microsoft.com/office/drawing/2014/main" id="{39D45036-985F-1365-8CE6-D7083BE8E36A}"/>
              </a:ext>
            </a:extLst>
          </p:cNvPr>
          <p:cNvSpPr>
            <a:spLocks noGrp="1"/>
          </p:cNvSpPr>
          <p:nvPr>
            <p:ph type="body" idx="1"/>
          </p:nvPr>
        </p:nvSpPr>
        <p:spPr/>
        <p:txBody>
          <a:bodyPr/>
          <a:lstStyle/>
          <a:p>
            <a:endParaRPr lang="ar-SA"/>
          </a:p>
        </p:txBody>
      </p:sp>
      <p:graphicFrame>
        <p:nvGraphicFramePr>
          <p:cNvPr id="5" name="Diagram 4">
            <a:extLst>
              <a:ext uri="{FF2B5EF4-FFF2-40B4-BE49-F238E27FC236}">
                <a16:creationId xmlns:a16="http://schemas.microsoft.com/office/drawing/2014/main" id="{EACC6F72-AC85-5D4F-1BD1-1B2F4E22EBCA}"/>
              </a:ext>
            </a:extLst>
          </p:cNvPr>
          <p:cNvGraphicFramePr/>
          <p:nvPr>
            <p:extLst>
              <p:ext uri="{D42A27DB-BD31-4B8C-83A1-F6EECF244321}">
                <p14:modId xmlns:p14="http://schemas.microsoft.com/office/powerpoint/2010/main" val="2003708657"/>
              </p:ext>
            </p:extLst>
          </p:nvPr>
        </p:nvGraphicFramePr>
        <p:xfrm>
          <a:off x="838200" y="1687513"/>
          <a:ext cx="10515600" cy="50784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5195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Traditional Project Management</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Characteristics: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889000" y="2162561"/>
            <a:ext cx="10541000" cy="286228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Complete and clearly defined goal, solution, requirements, functions, and features</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Few expected scope change requests </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Routine and repetitive activities </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Use of established templates </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Detailed documentation </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1192779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Traditional Project Management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Strengths and Weaknesses: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graphicFrame>
        <p:nvGraphicFramePr>
          <p:cNvPr id="3" name="Content Placeholder 4">
            <a:extLst>
              <a:ext uri="{FF2B5EF4-FFF2-40B4-BE49-F238E27FC236}">
                <a16:creationId xmlns:a16="http://schemas.microsoft.com/office/drawing/2014/main" id="{BC4B8267-77E7-E3C7-5673-9D91EF872372}"/>
              </a:ext>
            </a:extLst>
          </p:cNvPr>
          <p:cNvGraphicFramePr>
            <a:graphicFrameLocks/>
          </p:cNvGraphicFramePr>
          <p:nvPr>
            <p:extLst>
              <p:ext uri="{D42A27DB-BD31-4B8C-83A1-F6EECF244321}">
                <p14:modId xmlns:p14="http://schemas.microsoft.com/office/powerpoint/2010/main" val="2028853863"/>
              </p:ext>
            </p:extLst>
          </p:nvPr>
        </p:nvGraphicFramePr>
        <p:xfrm>
          <a:off x="1343640" y="2176733"/>
          <a:ext cx="9360000" cy="3863920"/>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Easy to understand and manage as stages are clearly defined</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Does not accommodate change well</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Resource requirements are known from the start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Costs too much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Do not require the most skilled team members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Takes too long before any deliverables are produced</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Team members do not have to be co-located</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complete and detailed plans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Detailed documentation facilitates transfer of knowledge and handover</a:t>
                      </a:r>
                    </a:p>
                  </a:txBody>
                  <a:tcPr marL="97023" marR="97023" marT="48512" marB="48512" anchor="ctr"/>
                </a:tc>
                <a:tc>
                  <a:txBody>
                    <a:bodyPr/>
                    <a:lstStyle/>
                    <a:p>
                      <a:pPr marL="285750" indent="-285750">
                        <a:buFont typeface="Arial" panose="020B0604020202020204" pitchFamily="34" charset="0"/>
                        <a:buChar char="•"/>
                      </a:pPr>
                      <a:r>
                        <a:rPr lang="en-US" sz="1600" dirty="0"/>
                        <a:t>Must follow a rigid sequence of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Client knows what to expect in terms of scope, cost, and timeframe</a:t>
                      </a:r>
                    </a:p>
                  </a:txBody>
                  <a:tcPr marL="97023" marR="97023" marT="48512" marB="48512" anchor="ctr"/>
                </a:tc>
                <a:tc>
                  <a:txBody>
                    <a:bodyPr/>
                    <a:lstStyle/>
                    <a:p>
                      <a:pPr marL="285750" indent="-285750">
                        <a:buFont typeface="Arial" panose="020B0604020202020204" pitchFamily="34" charset="0"/>
                        <a:buChar char="•"/>
                      </a:pPr>
                      <a:r>
                        <a:rPr lang="en-US" sz="1600" dirty="0"/>
                        <a:t>Does not focus on client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bl>
          </a:graphicData>
        </a:graphic>
      </p:graphicFrame>
    </p:spTree>
    <p:extLst>
      <p:ext uri="{BB962C8B-B14F-4D97-AF65-F5344CB8AC3E}">
        <p14:creationId xmlns:p14="http://schemas.microsoft.com/office/powerpoint/2010/main" val="4252581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Traditional Project Management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(Incremental/Phased) Characteristics: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889000" y="2023079"/>
            <a:ext cx="10541000" cy="470894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Brings some Agility into Traditional Project Management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Divides the projects into phases (or increments)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Allows for some scope change to happen between phases (or increments)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need to release deliverables against a more aggressive schedule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6" indent="12700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 A real estate developer may modify design in next phases of its development</a:t>
            </a:r>
          </a:p>
          <a:p>
            <a:pPr marL="285750" lvl="6" indent="12700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 A process re-engineering project may change the priority of remaining processes after each phase</a:t>
            </a:r>
          </a:p>
          <a:p>
            <a:pPr marR="0" lvl="0" algn="l" rtl="0">
              <a:lnSpc>
                <a:spcPct val="150000"/>
              </a:lnSpc>
              <a:spcBef>
                <a:spcPts val="0"/>
              </a:spcBef>
              <a:spcAft>
                <a:spcPts val="0"/>
              </a:spcAft>
            </a:pPr>
            <a:r>
              <a:rPr lang="en-US" sz="2400" dirty="0">
                <a:solidFill>
                  <a:srgbClr val="2D3956"/>
                </a:solidFill>
                <a:latin typeface="Times New Roman"/>
                <a:ea typeface="Times New Roman"/>
                <a:cs typeface="Times New Roman"/>
                <a:sym typeface="Times New Roman"/>
              </a:rPr>
              <a:t> </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780682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296228"/>
            <a:ext cx="7395107" cy="13849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Traditional Project Management (Incremental/Phased):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Strengths and Weaknesses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graphicFrame>
        <p:nvGraphicFramePr>
          <p:cNvPr id="3" name="Content Placeholder 4">
            <a:extLst>
              <a:ext uri="{FF2B5EF4-FFF2-40B4-BE49-F238E27FC236}">
                <a16:creationId xmlns:a16="http://schemas.microsoft.com/office/drawing/2014/main" id="{BC4B8267-77E7-E3C7-5673-9D91EF872372}"/>
              </a:ext>
            </a:extLst>
          </p:cNvPr>
          <p:cNvGraphicFramePr>
            <a:graphicFrameLocks/>
          </p:cNvGraphicFramePr>
          <p:nvPr>
            <p:extLst>
              <p:ext uri="{D42A27DB-BD31-4B8C-83A1-F6EECF244321}">
                <p14:modId xmlns:p14="http://schemas.microsoft.com/office/powerpoint/2010/main" val="1004821295"/>
              </p:ext>
            </p:extLst>
          </p:nvPr>
        </p:nvGraphicFramePr>
        <p:xfrm>
          <a:off x="1343640" y="2176733"/>
          <a:ext cx="9360000" cy="3523056"/>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Produces business value early in the project</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The team may not remain intact between increments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Enables better scheduling of scarce resources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hand-off documentation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Accommodates minor scope change requests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Must follow a defined set pf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Offers product improvement opportunity</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Increments must be defined based on function and feature dependencies rather than business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More focused on client business value</a:t>
                      </a:r>
                    </a:p>
                  </a:txBody>
                  <a:tcPr marL="97023" marR="97023" marT="48512" marB="48512" anchor="ctr"/>
                </a:tc>
                <a:tc>
                  <a:txBody>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1600" dirty="0"/>
                        <a:t>Takes longer to execute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bl>
          </a:graphicData>
        </a:graphic>
      </p:graphicFrame>
    </p:spTree>
    <p:extLst>
      <p:ext uri="{BB962C8B-B14F-4D97-AF65-F5344CB8AC3E}">
        <p14:creationId xmlns:p14="http://schemas.microsoft.com/office/powerpoint/2010/main" val="1763339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Traditional Project Management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Models: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889000" y="2023079"/>
            <a:ext cx="10541000" cy="216978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Standard Waterfall Model</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Rapid Waterfall Model (relies on doing parallel execution)</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Staged Waterfall Model (incremental/phased)</a:t>
            </a:r>
          </a:p>
          <a:p>
            <a:pPr marR="0" lvl="0" algn="l" rtl="0">
              <a:lnSpc>
                <a:spcPct val="150000"/>
              </a:lnSpc>
              <a:spcBef>
                <a:spcPts val="0"/>
              </a:spcBef>
              <a:spcAft>
                <a:spcPts val="0"/>
              </a:spcAft>
            </a:pPr>
            <a:r>
              <a:rPr lang="en-US" sz="2400" dirty="0">
                <a:solidFill>
                  <a:srgbClr val="2D3956"/>
                </a:solidFill>
                <a:latin typeface="Times New Roman"/>
                <a:ea typeface="Times New Roman"/>
                <a:cs typeface="Times New Roman"/>
                <a:sym typeface="Times New Roman"/>
              </a:rPr>
              <a:t>  </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040910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70031" cy="1325563"/>
          </a:xfrm>
        </p:spPr>
        <p:txBody>
          <a:bodyPr/>
          <a:lstStyle/>
          <a:p>
            <a:r>
              <a:rPr lang="en-US" dirty="0">
                <a:solidFill>
                  <a:schemeClr val="bg1"/>
                </a:solidFill>
              </a:rPr>
              <a:t>Benefits and Drawbacks of Traditional PM</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980038" y="1690688"/>
            <a:ext cx="10231924" cy="629708"/>
          </a:xfrm>
        </p:spPr>
        <p:txBody>
          <a:bodyPr/>
          <a:lstStyle/>
          <a:p>
            <a:pPr marL="114300" indent="0" algn="ctr">
              <a:buNone/>
            </a:pPr>
            <a:r>
              <a:rPr lang="en-US" dirty="0">
                <a:solidFill>
                  <a:schemeClr val="bg1"/>
                </a:solidFill>
              </a:rPr>
              <a:t>Benefits</a:t>
            </a:r>
            <a:endParaRPr lang="ar-SA" dirty="0">
              <a:solidFill>
                <a:schemeClr val="bg1"/>
              </a:solidFill>
            </a:endParaRPr>
          </a:p>
        </p:txBody>
      </p:sp>
      <p:sp>
        <p:nvSpPr>
          <p:cNvPr id="5" name="Rounded Rectangle 4">
            <a:extLst>
              <a:ext uri="{FF2B5EF4-FFF2-40B4-BE49-F238E27FC236}">
                <a16:creationId xmlns:a16="http://schemas.microsoft.com/office/drawing/2014/main" id="{2FA746F1-8455-D1FD-8C49-5C64E346D295}"/>
              </a:ext>
            </a:extLst>
          </p:cNvPr>
          <p:cNvSpPr/>
          <p:nvPr/>
        </p:nvSpPr>
        <p:spPr>
          <a:xfrm>
            <a:off x="933409"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Predictability &amp; Control </a:t>
            </a:r>
          </a:p>
        </p:txBody>
      </p:sp>
      <p:sp>
        <p:nvSpPr>
          <p:cNvPr id="6" name="Rounded Rectangle 5">
            <a:extLst>
              <a:ext uri="{FF2B5EF4-FFF2-40B4-BE49-F238E27FC236}">
                <a16:creationId xmlns:a16="http://schemas.microsoft.com/office/drawing/2014/main" id="{FEB5FBF5-0784-FD3B-4768-003BBA3EDDB9}"/>
              </a:ext>
            </a:extLst>
          </p:cNvPr>
          <p:cNvSpPr/>
          <p:nvPr/>
        </p:nvSpPr>
        <p:spPr>
          <a:xfrm>
            <a:off x="3549910"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Suitable for complex projects</a:t>
            </a:r>
          </a:p>
        </p:txBody>
      </p:sp>
      <p:sp>
        <p:nvSpPr>
          <p:cNvPr id="8" name="Rounded Rectangle 7">
            <a:extLst>
              <a:ext uri="{FF2B5EF4-FFF2-40B4-BE49-F238E27FC236}">
                <a16:creationId xmlns:a16="http://schemas.microsoft.com/office/drawing/2014/main" id="{4002BD9C-FE24-1589-3CB2-89F72906C71C}"/>
              </a:ext>
            </a:extLst>
          </p:cNvPr>
          <p:cNvSpPr/>
          <p:nvPr/>
        </p:nvSpPr>
        <p:spPr>
          <a:xfrm>
            <a:off x="6166411"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Well-defined roles and responsibilities</a:t>
            </a:r>
          </a:p>
        </p:txBody>
      </p:sp>
      <p:sp>
        <p:nvSpPr>
          <p:cNvPr id="2" name="Rounded Rectangle 1">
            <a:extLst>
              <a:ext uri="{FF2B5EF4-FFF2-40B4-BE49-F238E27FC236}">
                <a16:creationId xmlns:a16="http://schemas.microsoft.com/office/drawing/2014/main" id="{B94C394B-0272-74FD-24F8-2423B0614764}"/>
              </a:ext>
            </a:extLst>
          </p:cNvPr>
          <p:cNvSpPr/>
          <p:nvPr/>
        </p:nvSpPr>
        <p:spPr>
          <a:xfrm>
            <a:off x="8782912"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Extensive documentation</a:t>
            </a:r>
          </a:p>
        </p:txBody>
      </p:sp>
      <p:sp>
        <p:nvSpPr>
          <p:cNvPr id="7" name="Text Placeholder 3">
            <a:extLst>
              <a:ext uri="{FF2B5EF4-FFF2-40B4-BE49-F238E27FC236}">
                <a16:creationId xmlns:a16="http://schemas.microsoft.com/office/drawing/2014/main" id="{D3D6DEB1-7F48-4DB1-A161-EB7E328ECB1D}"/>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bg1"/>
                </a:solidFill>
              </a:rPr>
              <a:t>Drawbacks</a:t>
            </a:r>
            <a:endParaRPr lang="ar-SA" dirty="0">
              <a:solidFill>
                <a:schemeClr val="bg1"/>
              </a:solidFill>
            </a:endParaRPr>
          </a:p>
        </p:txBody>
      </p:sp>
      <p:sp>
        <p:nvSpPr>
          <p:cNvPr id="9" name="Rounded Rectangle 8">
            <a:extLst>
              <a:ext uri="{FF2B5EF4-FFF2-40B4-BE49-F238E27FC236}">
                <a16:creationId xmlns:a16="http://schemas.microsoft.com/office/drawing/2014/main" id="{7A08C895-6D13-2981-C449-7D09A9B3AC20}"/>
              </a:ext>
            </a:extLst>
          </p:cNvPr>
          <p:cNvSpPr/>
          <p:nvPr/>
        </p:nvSpPr>
        <p:spPr>
          <a:xfrm>
            <a:off x="933409"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flexible and adaptable</a:t>
            </a:r>
          </a:p>
        </p:txBody>
      </p:sp>
      <p:sp>
        <p:nvSpPr>
          <p:cNvPr id="10" name="Rounded Rectangle 9">
            <a:extLst>
              <a:ext uri="{FF2B5EF4-FFF2-40B4-BE49-F238E27FC236}">
                <a16:creationId xmlns:a16="http://schemas.microsoft.com/office/drawing/2014/main" id="{B51D00F0-615E-88E6-DBC3-81F67B43889C}"/>
              </a:ext>
            </a:extLst>
          </p:cNvPr>
          <p:cNvSpPr/>
          <p:nvPr/>
        </p:nvSpPr>
        <p:spPr>
          <a:xfrm>
            <a:off x="3549910"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Customer Satisfaction</a:t>
            </a:r>
          </a:p>
        </p:txBody>
      </p:sp>
      <p:sp>
        <p:nvSpPr>
          <p:cNvPr id="11" name="Rounded Rectangle 10">
            <a:extLst>
              <a:ext uri="{FF2B5EF4-FFF2-40B4-BE49-F238E27FC236}">
                <a16:creationId xmlns:a16="http://schemas.microsoft.com/office/drawing/2014/main" id="{351F9644-8EF2-1FAD-28CE-AD14916A0241}"/>
              </a:ext>
            </a:extLst>
          </p:cNvPr>
          <p:cNvSpPr/>
          <p:nvPr/>
        </p:nvSpPr>
        <p:spPr>
          <a:xfrm>
            <a:off x="6166411"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Slower Time to Market</a:t>
            </a:r>
          </a:p>
        </p:txBody>
      </p:sp>
      <p:sp>
        <p:nvSpPr>
          <p:cNvPr id="12" name="Rounded Rectangle 11">
            <a:extLst>
              <a:ext uri="{FF2B5EF4-FFF2-40B4-BE49-F238E27FC236}">
                <a16:creationId xmlns:a16="http://schemas.microsoft.com/office/drawing/2014/main" id="{B1021304-B60F-1E1C-9329-6466E8FA2A42}"/>
              </a:ext>
            </a:extLst>
          </p:cNvPr>
          <p:cNvSpPr/>
          <p:nvPr/>
        </p:nvSpPr>
        <p:spPr>
          <a:xfrm>
            <a:off x="8782912"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of failing products</a:t>
            </a:r>
          </a:p>
        </p:txBody>
      </p:sp>
    </p:spTree>
    <p:extLst>
      <p:ext uri="{BB962C8B-B14F-4D97-AF65-F5344CB8AC3E}">
        <p14:creationId xmlns:p14="http://schemas.microsoft.com/office/powerpoint/2010/main" val="2435798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7213C-4DC3-2C13-8BF6-92864C088CB4}"/>
              </a:ext>
            </a:extLst>
          </p:cNvPr>
          <p:cNvSpPr>
            <a:spLocks noGrp="1"/>
          </p:cNvSpPr>
          <p:nvPr>
            <p:ph type="title"/>
          </p:nvPr>
        </p:nvSpPr>
        <p:spPr>
          <a:xfrm>
            <a:off x="838200" y="365125"/>
            <a:ext cx="7410046" cy="1325563"/>
          </a:xfrm>
        </p:spPr>
        <p:txBody>
          <a:bodyPr>
            <a:normAutofit/>
          </a:bodyPr>
          <a:lstStyle/>
          <a:p>
            <a:r>
              <a:rPr lang="en-US" dirty="0">
                <a:solidFill>
                  <a:schemeClr val="bg1"/>
                </a:solidFill>
              </a:rPr>
              <a:t>Traditional Case Study:</a:t>
            </a:r>
            <a:br>
              <a:rPr lang="en-US" dirty="0">
                <a:solidFill>
                  <a:schemeClr val="bg1"/>
                </a:solidFill>
              </a:rPr>
            </a:br>
            <a:r>
              <a:rPr lang="en-US" b="0" i="0" u="none" strike="noStrike" dirty="0">
                <a:solidFill>
                  <a:srgbClr val="E3E3E3"/>
                </a:solidFill>
                <a:effectLst/>
                <a:latin typeface="Google Sans"/>
              </a:rPr>
              <a:t>Apollo 11 Mission</a:t>
            </a:r>
            <a:r>
              <a:rPr lang="en-US" dirty="0">
                <a:solidFill>
                  <a:schemeClr val="bg1"/>
                </a:solidFill>
              </a:rPr>
              <a:t>	</a:t>
            </a:r>
            <a:endParaRPr lang="ar-SA" dirty="0">
              <a:solidFill>
                <a:schemeClr val="bg1"/>
              </a:solidFill>
            </a:endParaRPr>
          </a:p>
        </p:txBody>
      </p:sp>
      <p:sp>
        <p:nvSpPr>
          <p:cNvPr id="3" name="Text Placeholder 2">
            <a:extLst>
              <a:ext uri="{FF2B5EF4-FFF2-40B4-BE49-F238E27FC236}">
                <a16:creationId xmlns:a16="http://schemas.microsoft.com/office/drawing/2014/main" id="{15D7D438-D865-4FCD-863D-F33BCA187E89}"/>
              </a:ext>
            </a:extLst>
          </p:cNvPr>
          <p:cNvSpPr>
            <a:spLocks noGrp="1"/>
          </p:cNvSpPr>
          <p:nvPr>
            <p:ph type="body" idx="1"/>
          </p:nvPr>
        </p:nvSpPr>
        <p:spPr/>
        <p:txBody>
          <a:bodyPr>
            <a:normAutofit fontScale="92500" lnSpcReduction="20000"/>
          </a:bodyPr>
          <a:lstStyle/>
          <a:p>
            <a:pPr algn="l">
              <a:buClr>
                <a:schemeClr val="bg1"/>
              </a:buClr>
            </a:pPr>
            <a:r>
              <a:rPr lang="en-US" b="1" i="0" u="none" strike="noStrike" dirty="0">
                <a:solidFill>
                  <a:schemeClr val="bg1"/>
                </a:solidFill>
                <a:effectLst/>
                <a:latin typeface="Google Sans"/>
              </a:rPr>
              <a:t>Challenge:</a:t>
            </a:r>
            <a:r>
              <a:rPr lang="en-US" b="0" i="0" u="none" strike="noStrike" dirty="0">
                <a:solidFill>
                  <a:schemeClr val="bg1"/>
                </a:solidFill>
                <a:effectLst/>
                <a:latin typeface="Google Sans"/>
              </a:rPr>
              <a:t> The Apollo 11 mission was the first mission to land humans on the moon. It was a complex and challenging project with many risks involved. NASA needed to carefully plan and execute the mission in order to ensure its success.</a:t>
            </a:r>
          </a:p>
          <a:p>
            <a:pPr algn="l">
              <a:buClr>
                <a:schemeClr val="bg1"/>
              </a:buClr>
            </a:pPr>
            <a:r>
              <a:rPr lang="en-US" b="1" i="0" u="none" strike="noStrike" dirty="0">
                <a:solidFill>
                  <a:schemeClr val="bg1"/>
                </a:solidFill>
                <a:effectLst/>
                <a:latin typeface="Google Sans"/>
              </a:rPr>
              <a:t>Solution: </a:t>
            </a:r>
            <a:r>
              <a:rPr lang="en-US" b="0" i="0" u="none" strike="noStrike" dirty="0">
                <a:solidFill>
                  <a:schemeClr val="bg1"/>
                </a:solidFill>
                <a:effectLst/>
                <a:latin typeface="Google Sans"/>
              </a:rPr>
              <a:t>NASA used a traditional project management methodology to plan and execute the Apollo 11 mission. This involved developing a detailed project plan, identifying and mitigating risks, and carefully monitoring and controlling the project's progress. NASA also used a l team of specialists from different areas, which helped to ensure that all aspects of the mission were considered and developed in a coordinated manner.</a:t>
            </a:r>
          </a:p>
          <a:p>
            <a:pPr algn="l">
              <a:buClr>
                <a:schemeClr val="bg1"/>
              </a:buClr>
            </a:pPr>
            <a:r>
              <a:rPr lang="en-US" b="1" i="0" u="none" strike="noStrike" dirty="0">
                <a:solidFill>
                  <a:schemeClr val="bg1"/>
                </a:solidFill>
                <a:effectLst/>
                <a:latin typeface="Google Sans"/>
              </a:rPr>
              <a:t>Results: </a:t>
            </a:r>
            <a:r>
              <a:rPr lang="en-US" b="0" i="0" u="none" strike="noStrike" dirty="0">
                <a:solidFill>
                  <a:schemeClr val="bg1"/>
                </a:solidFill>
                <a:effectLst/>
                <a:latin typeface="Google Sans"/>
              </a:rPr>
              <a:t>The Apollo 11 mission was a success. Neil Armstrong and Buzz Aldrin became the first humans to walk on the moon on July 20, 1969.</a:t>
            </a:r>
          </a:p>
          <a:p>
            <a:endParaRPr lang="ar-SA" dirty="0"/>
          </a:p>
        </p:txBody>
      </p:sp>
      <p:pic>
        <p:nvPicPr>
          <p:cNvPr id="4" name="Picture 3">
            <a:extLst>
              <a:ext uri="{FF2B5EF4-FFF2-40B4-BE49-F238E27FC236}">
                <a16:creationId xmlns:a16="http://schemas.microsoft.com/office/drawing/2014/main" id="{BA795A63-735B-78F0-9D73-E11AFD64A0E8}"/>
              </a:ext>
            </a:extLst>
          </p:cNvPr>
          <p:cNvPicPr>
            <a:picLocks noChangeAspect="1"/>
          </p:cNvPicPr>
          <p:nvPr/>
        </p:nvPicPr>
        <p:blipFill>
          <a:blip r:embed="rId2"/>
          <a:stretch>
            <a:fillRect/>
          </a:stretch>
        </p:blipFill>
        <p:spPr>
          <a:xfrm>
            <a:off x="8500534" y="365124"/>
            <a:ext cx="2853266" cy="1426633"/>
          </a:xfrm>
          <a:prstGeom prst="rect">
            <a:avLst/>
          </a:prstGeom>
        </p:spPr>
      </p:pic>
    </p:spTree>
    <p:extLst>
      <p:ext uri="{BB962C8B-B14F-4D97-AF65-F5344CB8AC3E}">
        <p14:creationId xmlns:p14="http://schemas.microsoft.com/office/powerpoint/2010/main" val="4215855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6370224" y="2703929"/>
            <a:ext cx="5110078"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Agile PM Life Cycles</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3</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35724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hteck 4">
            <a:extLst>
              <a:ext uri="{FF2B5EF4-FFF2-40B4-BE49-F238E27FC236}">
                <a16:creationId xmlns:a16="http://schemas.microsoft.com/office/drawing/2014/main" id="{833CEBB1-4A69-954D-8FC5-005C246127B1}"/>
              </a:ext>
            </a:extLst>
          </p:cNvPr>
          <p:cNvSpPr/>
          <p:nvPr/>
        </p:nvSpPr>
        <p:spPr bwMode="gray">
          <a:xfrm flipH="1">
            <a:off x="8805774" y="1684329"/>
            <a:ext cx="2646951" cy="4254424"/>
          </a:xfrm>
          <a:prstGeom prst="roundRect">
            <a:avLst>
              <a:gd name="adj" fmla="val 4253"/>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8" name="Rechteck 5">
            <a:extLst>
              <a:ext uri="{FF2B5EF4-FFF2-40B4-BE49-F238E27FC236}">
                <a16:creationId xmlns:a16="http://schemas.microsoft.com/office/drawing/2014/main" id="{87587F21-43E7-6949-8E53-E81045D3CF58}"/>
              </a:ext>
            </a:extLst>
          </p:cNvPr>
          <p:cNvSpPr/>
          <p:nvPr/>
        </p:nvSpPr>
        <p:spPr bwMode="gray">
          <a:xfrm>
            <a:off x="3905298" y="1684329"/>
            <a:ext cx="4796457" cy="4254424"/>
          </a:xfrm>
          <a:prstGeom prst="roundRect">
            <a:avLst>
              <a:gd name="adj" fmla="val 2717"/>
            </a:avLst>
          </a:prstGeom>
          <a:solidFill>
            <a:schemeClr val="accent1">
              <a:lumMod val="20000"/>
              <a:lumOff val="80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9" name="Rechteck 6">
            <a:extLst>
              <a:ext uri="{FF2B5EF4-FFF2-40B4-BE49-F238E27FC236}">
                <a16:creationId xmlns:a16="http://schemas.microsoft.com/office/drawing/2014/main" id="{EE858580-0CDA-7A4C-B391-8F742D28048B}"/>
              </a:ext>
            </a:extLst>
          </p:cNvPr>
          <p:cNvSpPr/>
          <p:nvPr/>
        </p:nvSpPr>
        <p:spPr bwMode="gray">
          <a:xfrm>
            <a:off x="739274" y="1684329"/>
            <a:ext cx="3061999" cy="4254424"/>
          </a:xfrm>
          <a:prstGeom prst="roundRect">
            <a:avLst>
              <a:gd name="adj" fmla="val 4164"/>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7" name="Group 6">
            <a:extLst>
              <a:ext uri="{FF2B5EF4-FFF2-40B4-BE49-F238E27FC236}">
                <a16:creationId xmlns:a16="http://schemas.microsoft.com/office/drawing/2014/main" id="{3BEA758D-043B-0140-A836-40E07598539D}"/>
              </a:ext>
            </a:extLst>
          </p:cNvPr>
          <p:cNvGrpSpPr/>
          <p:nvPr/>
        </p:nvGrpSpPr>
        <p:grpSpPr>
          <a:xfrm>
            <a:off x="9489778" y="3762152"/>
            <a:ext cx="1399863" cy="1084787"/>
            <a:chOff x="9489778" y="3667562"/>
            <a:chExt cx="1399863" cy="1084787"/>
          </a:xfrm>
        </p:grpSpPr>
        <p:sp>
          <p:nvSpPr>
            <p:cNvPr id="199" name="Freeform 14">
              <a:extLst>
                <a:ext uri="{FF2B5EF4-FFF2-40B4-BE49-F238E27FC236}">
                  <a16:creationId xmlns:a16="http://schemas.microsoft.com/office/drawing/2014/main" id="{F5AF0965-8914-024C-8EE7-05FD5CFCCD65}"/>
                </a:ext>
              </a:extLst>
            </p:cNvPr>
            <p:cNvSpPr>
              <a:spLocks/>
            </p:cNvSpPr>
            <p:nvPr/>
          </p:nvSpPr>
          <p:spPr bwMode="gray">
            <a:xfrm>
              <a:off x="9489778" y="3702528"/>
              <a:ext cx="629587" cy="104982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 name="connsiteX0" fmla="*/ 10000 w 10328"/>
                <a:gd name="connsiteY0" fmla="*/ 5125 h 13088"/>
                <a:gd name="connsiteX1" fmla="*/ 0 w 10328"/>
                <a:gd name="connsiteY1" fmla="*/ 0 h 13088"/>
                <a:gd name="connsiteX2" fmla="*/ 0 w 10328"/>
                <a:gd name="connsiteY2" fmla="*/ 0 h 13088"/>
                <a:gd name="connsiteX3" fmla="*/ 0 w 10328"/>
                <a:gd name="connsiteY3" fmla="*/ 4852 h 13088"/>
                <a:gd name="connsiteX4" fmla="*/ 0 w 10328"/>
                <a:gd name="connsiteY4" fmla="*/ 4852 h 13088"/>
                <a:gd name="connsiteX5" fmla="*/ 10000 w 10328"/>
                <a:gd name="connsiteY5" fmla="*/ 10000 h 13088"/>
                <a:gd name="connsiteX6" fmla="*/ 10328 w 10328"/>
                <a:gd name="connsiteY6" fmla="*/ 13088 h 13088"/>
                <a:gd name="connsiteX7" fmla="*/ 10000 w 10328"/>
                <a:gd name="connsiteY7" fmla="*/ 5125 h 13088"/>
                <a:gd name="connsiteX8" fmla="*/ 10000 w 10328"/>
                <a:gd name="connsiteY8" fmla="*/ 5125 h 13088"/>
                <a:gd name="connsiteX9" fmla="*/ 10000 w 10328"/>
                <a:gd name="connsiteY9" fmla="*/ 5125 h 13088"/>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485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328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28"/>
                <a:gd name="connsiteY0" fmla="*/ 5125 h 13400"/>
                <a:gd name="connsiteX1" fmla="*/ 0 w 10328"/>
                <a:gd name="connsiteY1" fmla="*/ 0 h 13400"/>
                <a:gd name="connsiteX2" fmla="*/ 0 w 10328"/>
                <a:gd name="connsiteY2" fmla="*/ 0 h 13400"/>
                <a:gd name="connsiteX3" fmla="*/ 0 w 10328"/>
                <a:gd name="connsiteY3" fmla="*/ 4852 h 13400"/>
                <a:gd name="connsiteX4" fmla="*/ 328 w 10328"/>
                <a:gd name="connsiteY4" fmla="*/ 7702 h 13400"/>
                <a:gd name="connsiteX5" fmla="*/ 10152 w 10328"/>
                <a:gd name="connsiteY5" fmla="*/ 13105 h 13400"/>
                <a:gd name="connsiteX6" fmla="*/ 10328 w 10328"/>
                <a:gd name="connsiteY6" fmla="*/ 13088 h 13400"/>
                <a:gd name="connsiteX7" fmla="*/ 10000 w 10328"/>
                <a:gd name="connsiteY7" fmla="*/ 5125 h 13400"/>
                <a:gd name="connsiteX8" fmla="*/ 10000 w 10328"/>
                <a:gd name="connsiteY8" fmla="*/ 5125 h 13400"/>
                <a:gd name="connsiteX9" fmla="*/ 10000 w 10328"/>
                <a:gd name="connsiteY9" fmla="*/ 5125 h 13400"/>
                <a:gd name="connsiteX0" fmla="*/ 10000 w 10171"/>
                <a:gd name="connsiteY0" fmla="*/ 5125 h 13400"/>
                <a:gd name="connsiteX1" fmla="*/ 0 w 10171"/>
                <a:gd name="connsiteY1" fmla="*/ 0 h 13400"/>
                <a:gd name="connsiteX2" fmla="*/ 0 w 10171"/>
                <a:gd name="connsiteY2" fmla="*/ 0 h 13400"/>
                <a:gd name="connsiteX3" fmla="*/ 0 w 10171"/>
                <a:gd name="connsiteY3" fmla="*/ 4852 h 13400"/>
                <a:gd name="connsiteX4" fmla="*/ 328 w 10171"/>
                <a:gd name="connsiteY4" fmla="*/ 7702 h 13400"/>
                <a:gd name="connsiteX5" fmla="*/ 10152 w 10171"/>
                <a:gd name="connsiteY5" fmla="*/ 13105 h 13400"/>
                <a:gd name="connsiteX6" fmla="*/ 9977 w 10171"/>
                <a:gd name="connsiteY6" fmla="*/ 13088 h 13400"/>
                <a:gd name="connsiteX7" fmla="*/ 10000 w 10171"/>
                <a:gd name="connsiteY7" fmla="*/ 5125 h 13400"/>
                <a:gd name="connsiteX8" fmla="*/ 10000 w 10171"/>
                <a:gd name="connsiteY8" fmla="*/ 5125 h 13400"/>
                <a:gd name="connsiteX9" fmla="*/ 10000 w 10171"/>
                <a:gd name="connsiteY9" fmla="*/ 5125 h 13400"/>
                <a:gd name="connsiteX0" fmla="*/ 10000 w 10183"/>
                <a:gd name="connsiteY0" fmla="*/ 5125 h 13400"/>
                <a:gd name="connsiteX1" fmla="*/ 0 w 10183"/>
                <a:gd name="connsiteY1" fmla="*/ 0 h 13400"/>
                <a:gd name="connsiteX2" fmla="*/ 0 w 10183"/>
                <a:gd name="connsiteY2" fmla="*/ 0 h 13400"/>
                <a:gd name="connsiteX3" fmla="*/ 0 w 10183"/>
                <a:gd name="connsiteY3" fmla="*/ 4852 h 13400"/>
                <a:gd name="connsiteX4" fmla="*/ 328 w 10183"/>
                <a:gd name="connsiteY4" fmla="*/ 7702 h 13400"/>
                <a:gd name="connsiteX5" fmla="*/ 10152 w 10183"/>
                <a:gd name="connsiteY5" fmla="*/ 13105 h 13400"/>
                <a:gd name="connsiteX6" fmla="*/ 10153 w 10183"/>
                <a:gd name="connsiteY6" fmla="*/ 13088 h 13400"/>
                <a:gd name="connsiteX7" fmla="*/ 10000 w 10183"/>
                <a:gd name="connsiteY7" fmla="*/ 5125 h 13400"/>
                <a:gd name="connsiteX8" fmla="*/ 10000 w 10183"/>
                <a:gd name="connsiteY8" fmla="*/ 5125 h 13400"/>
                <a:gd name="connsiteX9" fmla="*/ 10000 w 10183"/>
                <a:gd name="connsiteY9" fmla="*/ 5125 h 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83" h="13400">
                  <a:moveTo>
                    <a:pt x="10000" y="5125"/>
                  </a:moveTo>
                  <a:lnTo>
                    <a:pt x="0" y="0"/>
                  </a:lnTo>
                  <a:lnTo>
                    <a:pt x="0" y="0"/>
                  </a:lnTo>
                  <a:lnTo>
                    <a:pt x="0" y="4852"/>
                  </a:lnTo>
                  <a:cubicBezTo>
                    <a:pt x="109" y="5802"/>
                    <a:pt x="219" y="6752"/>
                    <a:pt x="328" y="7702"/>
                  </a:cubicBezTo>
                  <a:lnTo>
                    <a:pt x="10152" y="13105"/>
                  </a:lnTo>
                  <a:cubicBezTo>
                    <a:pt x="10261" y="14134"/>
                    <a:pt x="10044" y="12059"/>
                    <a:pt x="10153" y="13088"/>
                  </a:cubicBezTo>
                  <a:cubicBezTo>
                    <a:pt x="10044" y="10434"/>
                    <a:pt x="10109" y="7779"/>
                    <a:pt x="10000" y="5125"/>
                  </a:cubicBezTo>
                  <a:lnTo>
                    <a:pt x="10000" y="5125"/>
                  </a:lnTo>
                  <a:lnTo>
                    <a:pt x="10000" y="512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00" name="Freeform 16">
              <a:extLst>
                <a:ext uri="{FF2B5EF4-FFF2-40B4-BE49-F238E27FC236}">
                  <a16:creationId xmlns:a16="http://schemas.microsoft.com/office/drawing/2014/main" id="{86A31F49-9973-C048-BFE8-436D85AEECD9}"/>
                </a:ext>
              </a:extLst>
            </p:cNvPr>
            <p:cNvSpPr>
              <a:spLocks/>
            </p:cNvSpPr>
            <p:nvPr/>
          </p:nvSpPr>
          <p:spPr bwMode="gray">
            <a:xfrm>
              <a:off x="10108051" y="4063649"/>
              <a:ext cx="781590" cy="664279"/>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 name="connsiteX0" fmla="*/ 0 w 10000"/>
                <a:gd name="connsiteY0" fmla="*/ 15729 h 15729"/>
                <a:gd name="connsiteX1" fmla="*/ 10000 w 10000"/>
                <a:gd name="connsiteY1" fmla="*/ 9000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5729">
                  <a:moveTo>
                    <a:pt x="0" y="15729"/>
                  </a:moveTo>
                  <a:lnTo>
                    <a:pt x="10000" y="14729"/>
                  </a:lnTo>
                  <a:lnTo>
                    <a:pt x="10000" y="0"/>
                  </a:lnTo>
                  <a:lnTo>
                    <a:pt x="0" y="957"/>
                  </a:lnTo>
                  <a:lnTo>
                    <a:pt x="0" y="1572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01" name="Freeform 17">
              <a:extLst>
                <a:ext uri="{FF2B5EF4-FFF2-40B4-BE49-F238E27FC236}">
                  <a16:creationId xmlns:a16="http://schemas.microsoft.com/office/drawing/2014/main" id="{658F8B58-52B5-AA47-A400-F7C799F443C4}"/>
                </a:ext>
              </a:extLst>
            </p:cNvPr>
            <p:cNvSpPr>
              <a:spLocks/>
            </p:cNvSpPr>
            <p:nvPr/>
          </p:nvSpPr>
          <p:spPr bwMode="gray">
            <a:xfrm>
              <a:off x="9489778" y="3667562"/>
              <a:ext cx="1399863" cy="443750"/>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9" name="Group 8">
            <a:extLst>
              <a:ext uri="{FF2B5EF4-FFF2-40B4-BE49-F238E27FC236}">
                <a16:creationId xmlns:a16="http://schemas.microsoft.com/office/drawing/2014/main" id="{CFFBE34A-D343-1D47-94E7-B3E4147A554C}"/>
              </a:ext>
            </a:extLst>
          </p:cNvPr>
          <p:cNvGrpSpPr/>
          <p:nvPr/>
        </p:nvGrpSpPr>
        <p:grpSpPr>
          <a:xfrm>
            <a:off x="1229248" y="4053330"/>
            <a:ext cx="8803700" cy="745275"/>
            <a:chOff x="1229248" y="3958740"/>
            <a:chExt cx="8803700" cy="745275"/>
          </a:xfrm>
        </p:grpSpPr>
        <p:sp>
          <p:nvSpPr>
            <p:cNvPr id="196" name="Rechteck 40995">
              <a:extLst>
                <a:ext uri="{FF2B5EF4-FFF2-40B4-BE49-F238E27FC236}">
                  <a16:creationId xmlns:a16="http://schemas.microsoft.com/office/drawing/2014/main" id="{D1E9EA4F-D9EE-3045-87C9-E353C766E561}"/>
                </a:ext>
              </a:extLst>
            </p:cNvPr>
            <p:cNvSpPr/>
            <p:nvPr/>
          </p:nvSpPr>
          <p:spPr bwMode="gray">
            <a:xfrm>
              <a:off x="1229248" y="3958740"/>
              <a:ext cx="8803700" cy="712283"/>
            </a:xfrm>
            <a:custGeom>
              <a:avLst/>
              <a:gdLst>
                <a:gd name="connsiteX0" fmla="*/ 0 w 9442504"/>
                <a:gd name="connsiteY0" fmla="*/ 0 h 190072"/>
                <a:gd name="connsiteX1" fmla="*/ 9442504 w 9442504"/>
                <a:gd name="connsiteY1" fmla="*/ 0 h 190072"/>
                <a:gd name="connsiteX2" fmla="*/ 9442504 w 9442504"/>
                <a:gd name="connsiteY2" fmla="*/ 190072 h 190072"/>
                <a:gd name="connsiteX3" fmla="*/ 0 w 9442504"/>
                <a:gd name="connsiteY3" fmla="*/ 190072 h 190072"/>
                <a:gd name="connsiteX4" fmla="*/ 0 w 9442504"/>
                <a:gd name="connsiteY4" fmla="*/ 0 h 190072"/>
                <a:gd name="connsiteX0" fmla="*/ 0 w 10409292"/>
                <a:gd name="connsiteY0" fmla="*/ 590550 h 780622"/>
                <a:gd name="connsiteX1" fmla="*/ 10409292 w 10409292"/>
                <a:gd name="connsiteY1" fmla="*/ 0 h 780622"/>
                <a:gd name="connsiteX2" fmla="*/ 9442504 w 10409292"/>
                <a:gd name="connsiteY2" fmla="*/ 780622 h 780622"/>
                <a:gd name="connsiteX3" fmla="*/ 0 w 10409292"/>
                <a:gd name="connsiteY3" fmla="*/ 780622 h 780622"/>
                <a:gd name="connsiteX4" fmla="*/ 0 w 10409292"/>
                <a:gd name="connsiteY4" fmla="*/ 590550 h 780622"/>
                <a:gd name="connsiteX0" fmla="*/ 0 w 10909354"/>
                <a:gd name="connsiteY0" fmla="*/ 590550 h 780622"/>
                <a:gd name="connsiteX1" fmla="*/ 10409292 w 10909354"/>
                <a:gd name="connsiteY1" fmla="*/ 0 h 780622"/>
                <a:gd name="connsiteX2" fmla="*/ 10909354 w 10909354"/>
                <a:gd name="connsiteY2" fmla="*/ 361522 h 780622"/>
                <a:gd name="connsiteX3" fmla="*/ 0 w 10909354"/>
                <a:gd name="connsiteY3" fmla="*/ 780622 h 780622"/>
                <a:gd name="connsiteX4" fmla="*/ 0 w 10909354"/>
                <a:gd name="connsiteY4" fmla="*/ 590550 h 780622"/>
                <a:gd name="connsiteX0" fmla="*/ 0 w 10909354"/>
                <a:gd name="connsiteY0" fmla="*/ 590550 h 961597"/>
                <a:gd name="connsiteX1" fmla="*/ 10409292 w 10909354"/>
                <a:gd name="connsiteY1" fmla="*/ 0 h 961597"/>
                <a:gd name="connsiteX2" fmla="*/ 10909354 w 10909354"/>
                <a:gd name="connsiteY2" fmla="*/ 361522 h 961597"/>
                <a:gd name="connsiteX3" fmla="*/ 514350 w 10909354"/>
                <a:gd name="connsiteY3" fmla="*/ 961597 h 961597"/>
                <a:gd name="connsiteX4" fmla="*/ 0 w 10909354"/>
                <a:gd name="connsiteY4" fmla="*/ 590550 h 961597"/>
                <a:gd name="connsiteX0" fmla="*/ 0 w 10916498"/>
                <a:gd name="connsiteY0" fmla="*/ 595313 h 961597"/>
                <a:gd name="connsiteX1" fmla="*/ 10416436 w 10916498"/>
                <a:gd name="connsiteY1" fmla="*/ 0 h 961597"/>
                <a:gd name="connsiteX2" fmla="*/ 10916498 w 10916498"/>
                <a:gd name="connsiteY2" fmla="*/ 361522 h 961597"/>
                <a:gd name="connsiteX3" fmla="*/ 521494 w 10916498"/>
                <a:gd name="connsiteY3" fmla="*/ 961597 h 961597"/>
                <a:gd name="connsiteX4" fmla="*/ 0 w 10916498"/>
                <a:gd name="connsiteY4" fmla="*/ 595313 h 96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6498" h="961597">
                  <a:moveTo>
                    <a:pt x="0" y="595313"/>
                  </a:moveTo>
                  <a:lnTo>
                    <a:pt x="10416436" y="0"/>
                  </a:lnTo>
                  <a:lnTo>
                    <a:pt x="10916498" y="361522"/>
                  </a:lnTo>
                  <a:lnTo>
                    <a:pt x="521494" y="961597"/>
                  </a:lnTo>
                  <a:lnTo>
                    <a:pt x="0" y="595313"/>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7" name="Freeform 78">
              <a:extLst>
                <a:ext uri="{FF2B5EF4-FFF2-40B4-BE49-F238E27FC236}">
                  <a16:creationId xmlns:a16="http://schemas.microsoft.com/office/drawing/2014/main" id="{20E44C1D-1970-1149-B70F-5070238C4396}"/>
                </a:ext>
              </a:extLst>
            </p:cNvPr>
            <p:cNvSpPr>
              <a:spLocks/>
            </p:cNvSpPr>
            <p:nvPr/>
          </p:nvSpPr>
          <p:spPr bwMode="gray">
            <a:xfrm>
              <a:off x="1643255" y="4224229"/>
              <a:ext cx="8384341" cy="4797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 name="connsiteX0" fmla="*/ 10000 w 149713"/>
                <a:gd name="connsiteY0" fmla="*/ 52265 h 62265"/>
                <a:gd name="connsiteX1" fmla="*/ 10000 w 149713"/>
                <a:gd name="connsiteY1" fmla="*/ 52265 h 62265"/>
                <a:gd name="connsiteX2" fmla="*/ 28 w 149713"/>
                <a:gd name="connsiteY2" fmla="*/ 56551 h 62265"/>
                <a:gd name="connsiteX3" fmla="*/ 0 w 149713"/>
                <a:gd name="connsiteY3" fmla="*/ 56551 h 62265"/>
                <a:gd name="connsiteX4" fmla="*/ 0 w 149713"/>
                <a:gd name="connsiteY4" fmla="*/ 62265 h 62265"/>
                <a:gd name="connsiteX5" fmla="*/ 149713 w 149713"/>
                <a:gd name="connsiteY5" fmla="*/ 0 h 62265"/>
                <a:gd name="connsiteX6" fmla="*/ 10000 w 149713"/>
                <a:gd name="connsiteY6" fmla="*/ 52265 h 62265"/>
                <a:gd name="connsiteX0" fmla="*/ 147602 w 149713"/>
                <a:gd name="connsiteY0" fmla="*/ 0 h 76720"/>
                <a:gd name="connsiteX1" fmla="*/ 10000 w 149713"/>
                <a:gd name="connsiteY1" fmla="*/ 66720 h 76720"/>
                <a:gd name="connsiteX2" fmla="*/ 28 w 149713"/>
                <a:gd name="connsiteY2" fmla="*/ 71006 h 76720"/>
                <a:gd name="connsiteX3" fmla="*/ 0 w 149713"/>
                <a:gd name="connsiteY3" fmla="*/ 71006 h 76720"/>
                <a:gd name="connsiteX4" fmla="*/ 0 w 149713"/>
                <a:gd name="connsiteY4" fmla="*/ 76720 h 76720"/>
                <a:gd name="connsiteX5" fmla="*/ 149713 w 149713"/>
                <a:gd name="connsiteY5" fmla="*/ 14455 h 76720"/>
                <a:gd name="connsiteX6" fmla="*/ 147602 w 149713"/>
                <a:gd name="connsiteY6" fmla="*/ 0 h 76720"/>
                <a:gd name="connsiteX0" fmla="*/ 147602 w 150190"/>
                <a:gd name="connsiteY0" fmla="*/ 0 h 76720"/>
                <a:gd name="connsiteX1" fmla="*/ 10000 w 150190"/>
                <a:gd name="connsiteY1" fmla="*/ 66720 h 76720"/>
                <a:gd name="connsiteX2" fmla="*/ 28 w 150190"/>
                <a:gd name="connsiteY2" fmla="*/ 71006 h 76720"/>
                <a:gd name="connsiteX3" fmla="*/ 0 w 150190"/>
                <a:gd name="connsiteY3" fmla="*/ 71006 h 76720"/>
                <a:gd name="connsiteX4" fmla="*/ 0 w 150190"/>
                <a:gd name="connsiteY4" fmla="*/ 76720 h 76720"/>
                <a:gd name="connsiteX5" fmla="*/ 150190 w 150190"/>
                <a:gd name="connsiteY5" fmla="*/ 13653 h 76720"/>
                <a:gd name="connsiteX6" fmla="*/ 147602 w 150190"/>
                <a:gd name="connsiteY6" fmla="*/ 0 h 76720"/>
                <a:gd name="connsiteX0" fmla="*/ 150278 w 150278"/>
                <a:gd name="connsiteY0" fmla="*/ 0 h 68433"/>
                <a:gd name="connsiteX1" fmla="*/ 10000 w 150278"/>
                <a:gd name="connsiteY1" fmla="*/ 58433 h 68433"/>
                <a:gd name="connsiteX2" fmla="*/ 28 w 150278"/>
                <a:gd name="connsiteY2" fmla="*/ 62719 h 68433"/>
                <a:gd name="connsiteX3" fmla="*/ 0 w 150278"/>
                <a:gd name="connsiteY3" fmla="*/ 62719 h 68433"/>
                <a:gd name="connsiteX4" fmla="*/ 0 w 150278"/>
                <a:gd name="connsiteY4" fmla="*/ 68433 h 68433"/>
                <a:gd name="connsiteX5" fmla="*/ 150190 w 150278"/>
                <a:gd name="connsiteY5" fmla="*/ 5366 h 68433"/>
                <a:gd name="connsiteX6" fmla="*/ 150278 w 150278"/>
                <a:gd name="connsiteY6" fmla="*/ 0 h 68433"/>
                <a:gd name="connsiteX0" fmla="*/ 160139 w 160139"/>
                <a:gd name="connsiteY0" fmla="*/ 0 h 72710"/>
                <a:gd name="connsiteX1" fmla="*/ 10000 w 160139"/>
                <a:gd name="connsiteY1" fmla="*/ 62710 h 72710"/>
                <a:gd name="connsiteX2" fmla="*/ 28 w 160139"/>
                <a:gd name="connsiteY2" fmla="*/ 66996 h 72710"/>
                <a:gd name="connsiteX3" fmla="*/ 0 w 160139"/>
                <a:gd name="connsiteY3" fmla="*/ 66996 h 72710"/>
                <a:gd name="connsiteX4" fmla="*/ 0 w 160139"/>
                <a:gd name="connsiteY4" fmla="*/ 72710 h 72710"/>
                <a:gd name="connsiteX5" fmla="*/ 150190 w 160139"/>
                <a:gd name="connsiteY5" fmla="*/ 9643 h 72710"/>
                <a:gd name="connsiteX6" fmla="*/ 160139 w 160139"/>
                <a:gd name="connsiteY6" fmla="*/ 0 h 72710"/>
                <a:gd name="connsiteX0" fmla="*/ 160139 w 160167"/>
                <a:gd name="connsiteY0" fmla="*/ 0 h 72710"/>
                <a:gd name="connsiteX1" fmla="*/ 10000 w 160167"/>
                <a:gd name="connsiteY1" fmla="*/ 62710 h 72710"/>
                <a:gd name="connsiteX2" fmla="*/ 28 w 160167"/>
                <a:gd name="connsiteY2" fmla="*/ 66996 h 72710"/>
                <a:gd name="connsiteX3" fmla="*/ 0 w 160167"/>
                <a:gd name="connsiteY3" fmla="*/ 66996 h 72710"/>
                <a:gd name="connsiteX4" fmla="*/ 0 w 160167"/>
                <a:gd name="connsiteY4" fmla="*/ 72710 h 72710"/>
                <a:gd name="connsiteX5" fmla="*/ 160161 w 160167"/>
                <a:gd name="connsiteY5" fmla="*/ 5366 h 72710"/>
                <a:gd name="connsiteX6" fmla="*/ 160139 w 160167"/>
                <a:gd name="connsiteY6" fmla="*/ 0 h 72710"/>
                <a:gd name="connsiteX0" fmla="*/ 16013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139 w 160161"/>
                <a:gd name="connsiteY6" fmla="*/ 0 h 72710"/>
                <a:gd name="connsiteX0" fmla="*/ 16002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029 w 16016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051" h="72710">
                  <a:moveTo>
                    <a:pt x="160029" y="0"/>
                  </a:moveTo>
                  <a:lnTo>
                    <a:pt x="10000" y="62710"/>
                  </a:lnTo>
                  <a:lnTo>
                    <a:pt x="28" y="66996"/>
                  </a:lnTo>
                  <a:lnTo>
                    <a:pt x="0" y="66996"/>
                  </a:lnTo>
                  <a:lnTo>
                    <a:pt x="0" y="72710"/>
                  </a:lnTo>
                  <a:lnTo>
                    <a:pt x="160051" y="5366"/>
                  </a:lnTo>
                  <a:cubicBezTo>
                    <a:pt x="160007" y="5448"/>
                    <a:pt x="160000" y="1789"/>
                    <a:pt x="16002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72" name="Pfeil nach unten 9">
            <a:extLst>
              <a:ext uri="{FF2B5EF4-FFF2-40B4-BE49-F238E27FC236}">
                <a16:creationId xmlns:a16="http://schemas.microsoft.com/office/drawing/2014/main" id="{688854D5-4546-0C4A-85F3-0ECD3AF33C1E}"/>
              </a:ext>
            </a:extLst>
          </p:cNvPr>
          <p:cNvSpPr/>
          <p:nvPr/>
        </p:nvSpPr>
        <p:spPr bwMode="gray">
          <a:xfrm>
            <a:off x="8950996" y="3814340"/>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5" name="Group 4">
            <a:extLst>
              <a:ext uri="{FF2B5EF4-FFF2-40B4-BE49-F238E27FC236}">
                <a16:creationId xmlns:a16="http://schemas.microsoft.com/office/drawing/2014/main" id="{3CEDD86C-9388-7D47-BB88-476C13D2582C}"/>
              </a:ext>
            </a:extLst>
          </p:cNvPr>
          <p:cNvGrpSpPr/>
          <p:nvPr/>
        </p:nvGrpSpPr>
        <p:grpSpPr>
          <a:xfrm>
            <a:off x="8048758" y="3854216"/>
            <a:ext cx="937373" cy="552891"/>
            <a:chOff x="8048758" y="3759626"/>
            <a:chExt cx="937373" cy="552891"/>
          </a:xfrm>
        </p:grpSpPr>
        <p:sp>
          <p:nvSpPr>
            <p:cNvPr id="193" name="Freeform 14">
              <a:extLst>
                <a:ext uri="{FF2B5EF4-FFF2-40B4-BE49-F238E27FC236}">
                  <a16:creationId xmlns:a16="http://schemas.microsoft.com/office/drawing/2014/main" id="{90B2CD01-C630-D641-A9EE-81A4A537F38C}"/>
                </a:ext>
              </a:extLst>
            </p:cNvPr>
            <p:cNvSpPr>
              <a:spLocks/>
            </p:cNvSpPr>
            <p:nvPr/>
          </p:nvSpPr>
          <p:spPr bwMode="gray">
            <a:xfrm>
              <a:off x="8048758" y="3787906"/>
              <a:ext cx="414006" cy="52461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8" h="1280">
                  <a:moveTo>
                    <a:pt x="848" y="656"/>
                  </a:moveTo>
                  <a:lnTo>
                    <a:pt x="0" y="0"/>
                  </a:lnTo>
                  <a:lnTo>
                    <a:pt x="0" y="0"/>
                  </a:lnTo>
                  <a:lnTo>
                    <a:pt x="0" y="621"/>
                  </a:lnTo>
                  <a:lnTo>
                    <a:pt x="0" y="621"/>
                  </a:lnTo>
                  <a:lnTo>
                    <a:pt x="848" y="1280"/>
                  </a:lnTo>
                  <a:lnTo>
                    <a:pt x="848" y="1280"/>
                  </a:lnTo>
                  <a:lnTo>
                    <a:pt x="848" y="656"/>
                  </a:lnTo>
                  <a:lnTo>
                    <a:pt x="848" y="656"/>
                  </a:lnTo>
                  <a:lnTo>
                    <a:pt x="848" y="656"/>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4" name="Freeform 16">
              <a:extLst>
                <a:ext uri="{FF2B5EF4-FFF2-40B4-BE49-F238E27FC236}">
                  <a16:creationId xmlns:a16="http://schemas.microsoft.com/office/drawing/2014/main" id="{9F63F6C8-2F5F-434C-96E9-81EB6409EE55}"/>
                </a:ext>
              </a:extLst>
            </p:cNvPr>
            <p:cNvSpPr>
              <a:spLocks/>
            </p:cNvSpPr>
            <p:nvPr/>
          </p:nvSpPr>
          <p:spPr bwMode="gray">
            <a:xfrm>
              <a:off x="8462764" y="4029719"/>
              <a:ext cx="523367" cy="282798"/>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Lst>
              <a:ahLst/>
              <a:cxnLst>
                <a:cxn ang="0">
                  <a:pos x="T0" y="T1"/>
                </a:cxn>
                <a:cxn ang="0">
                  <a:pos x="T2" y="T3"/>
                </a:cxn>
                <a:cxn ang="0">
                  <a:pos x="T4" y="T5"/>
                </a:cxn>
                <a:cxn ang="0">
                  <a:pos x="T6" y="T7"/>
                </a:cxn>
                <a:cxn ang="0">
                  <a:pos x="T8" y="T9"/>
                </a:cxn>
              </a:cxnLst>
              <a:rect l="0" t="0" r="r" b="b"/>
              <a:pathLst>
                <a:path w="1072" h="690">
                  <a:moveTo>
                    <a:pt x="0" y="690"/>
                  </a:moveTo>
                  <a:lnTo>
                    <a:pt x="1072" y="621"/>
                  </a:lnTo>
                  <a:lnTo>
                    <a:pt x="1072" y="0"/>
                  </a:lnTo>
                  <a:lnTo>
                    <a:pt x="0" y="66"/>
                  </a:lnTo>
                  <a:lnTo>
                    <a:pt x="0" y="69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5" name="Freeform 17">
              <a:extLst>
                <a:ext uri="{FF2B5EF4-FFF2-40B4-BE49-F238E27FC236}">
                  <a16:creationId xmlns:a16="http://schemas.microsoft.com/office/drawing/2014/main" id="{DDDF10D4-3F2C-F946-A6A2-DED5EA949BA1}"/>
                </a:ext>
              </a:extLst>
            </p:cNvPr>
            <p:cNvSpPr>
              <a:spLocks/>
            </p:cNvSpPr>
            <p:nvPr/>
          </p:nvSpPr>
          <p:spPr bwMode="gray">
            <a:xfrm>
              <a:off x="8048758" y="3759626"/>
              <a:ext cx="937373" cy="297143"/>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75" name="Pfeil nach unten 12">
            <a:extLst>
              <a:ext uri="{FF2B5EF4-FFF2-40B4-BE49-F238E27FC236}">
                <a16:creationId xmlns:a16="http://schemas.microsoft.com/office/drawing/2014/main" id="{B5D7107D-974E-5F47-A465-9D92F2B24EB4}"/>
              </a:ext>
            </a:extLst>
          </p:cNvPr>
          <p:cNvSpPr/>
          <p:nvPr/>
        </p:nvSpPr>
        <p:spPr bwMode="gray">
          <a:xfrm>
            <a:off x="2186955" y="4176494"/>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a:t>
            </a:r>
          </a:p>
        </p:txBody>
      </p:sp>
      <p:sp>
        <p:nvSpPr>
          <p:cNvPr id="76" name="Pfeil nach unten 13">
            <a:extLst>
              <a:ext uri="{FF2B5EF4-FFF2-40B4-BE49-F238E27FC236}">
                <a16:creationId xmlns:a16="http://schemas.microsoft.com/office/drawing/2014/main" id="{3D3FB9EA-4C41-6543-B315-6C70C6A12138}"/>
              </a:ext>
            </a:extLst>
          </p:cNvPr>
          <p:cNvSpPr/>
          <p:nvPr/>
        </p:nvSpPr>
        <p:spPr bwMode="gray">
          <a:xfrm>
            <a:off x="3820509" y="4087474"/>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3" name="Group 2">
            <a:extLst>
              <a:ext uri="{FF2B5EF4-FFF2-40B4-BE49-F238E27FC236}">
                <a16:creationId xmlns:a16="http://schemas.microsoft.com/office/drawing/2014/main" id="{793C3449-3A66-5242-9C58-BB3CB742DC6F}"/>
              </a:ext>
            </a:extLst>
          </p:cNvPr>
          <p:cNvGrpSpPr/>
          <p:nvPr/>
        </p:nvGrpSpPr>
        <p:grpSpPr>
          <a:xfrm>
            <a:off x="2839691" y="3695607"/>
            <a:ext cx="939262" cy="982473"/>
            <a:chOff x="2839691" y="3601017"/>
            <a:chExt cx="939262" cy="982473"/>
          </a:xfrm>
        </p:grpSpPr>
        <p:sp>
          <p:nvSpPr>
            <p:cNvPr id="121" name="Freeform 20">
              <a:extLst>
                <a:ext uri="{FF2B5EF4-FFF2-40B4-BE49-F238E27FC236}">
                  <a16:creationId xmlns:a16="http://schemas.microsoft.com/office/drawing/2014/main" id="{86C3CA1B-3DF3-AC40-87DC-163E1F6114E5}"/>
                </a:ext>
              </a:extLst>
            </p:cNvPr>
            <p:cNvSpPr>
              <a:spLocks/>
            </p:cNvSpPr>
            <p:nvPr/>
          </p:nvSpPr>
          <p:spPr bwMode="gray">
            <a:xfrm>
              <a:off x="2841093" y="4248641"/>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2" name="Freeform 24">
              <a:extLst>
                <a:ext uri="{FF2B5EF4-FFF2-40B4-BE49-F238E27FC236}">
                  <a16:creationId xmlns:a16="http://schemas.microsoft.com/office/drawing/2014/main" id="{E25C4E60-68B9-F149-94D7-1FF3577D1BE4}"/>
                </a:ext>
              </a:extLst>
            </p:cNvPr>
            <p:cNvSpPr>
              <a:spLocks/>
            </p:cNvSpPr>
            <p:nvPr/>
          </p:nvSpPr>
          <p:spPr bwMode="gray">
            <a:xfrm>
              <a:off x="3255099" y="4517504"/>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3" name="Freeform 25">
              <a:extLst>
                <a:ext uri="{FF2B5EF4-FFF2-40B4-BE49-F238E27FC236}">
                  <a16:creationId xmlns:a16="http://schemas.microsoft.com/office/drawing/2014/main" id="{117334FB-9976-F04E-A1B3-D9881D55817F}"/>
                </a:ext>
              </a:extLst>
            </p:cNvPr>
            <p:cNvSpPr>
              <a:spLocks/>
            </p:cNvSpPr>
            <p:nvPr/>
          </p:nvSpPr>
          <p:spPr bwMode="gray">
            <a:xfrm>
              <a:off x="2841093" y="4275691"/>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4" name="Freeform 26">
              <a:extLst>
                <a:ext uri="{FF2B5EF4-FFF2-40B4-BE49-F238E27FC236}">
                  <a16:creationId xmlns:a16="http://schemas.microsoft.com/office/drawing/2014/main" id="{E4B94E43-4153-0B47-91D4-ADE5F03FBA81}"/>
                </a:ext>
              </a:extLst>
            </p:cNvPr>
            <p:cNvSpPr>
              <a:spLocks/>
            </p:cNvSpPr>
            <p:nvPr/>
          </p:nvSpPr>
          <p:spPr bwMode="gray">
            <a:xfrm>
              <a:off x="2841093" y="4176097"/>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5" name="Freeform 30">
              <a:extLst>
                <a:ext uri="{FF2B5EF4-FFF2-40B4-BE49-F238E27FC236}">
                  <a16:creationId xmlns:a16="http://schemas.microsoft.com/office/drawing/2014/main" id="{D45FBD32-ABAF-EB40-9B12-2EB23D137A9A}"/>
                </a:ext>
              </a:extLst>
            </p:cNvPr>
            <p:cNvSpPr>
              <a:spLocks/>
            </p:cNvSpPr>
            <p:nvPr/>
          </p:nvSpPr>
          <p:spPr bwMode="gray">
            <a:xfrm>
              <a:off x="3255099" y="4446189"/>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6" name="Freeform 31">
              <a:extLst>
                <a:ext uri="{FF2B5EF4-FFF2-40B4-BE49-F238E27FC236}">
                  <a16:creationId xmlns:a16="http://schemas.microsoft.com/office/drawing/2014/main" id="{8AA989CE-52B6-1E4E-BF40-E25F6E070FEE}"/>
                </a:ext>
              </a:extLst>
            </p:cNvPr>
            <p:cNvSpPr>
              <a:spLocks/>
            </p:cNvSpPr>
            <p:nvPr/>
          </p:nvSpPr>
          <p:spPr bwMode="gray">
            <a:xfrm>
              <a:off x="2841093" y="4203967"/>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2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2"/>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7" name="Freeform 32">
              <a:extLst>
                <a:ext uri="{FF2B5EF4-FFF2-40B4-BE49-F238E27FC236}">
                  <a16:creationId xmlns:a16="http://schemas.microsoft.com/office/drawing/2014/main" id="{B04036C1-E7F7-7346-938A-579C48542261}"/>
                </a:ext>
              </a:extLst>
            </p:cNvPr>
            <p:cNvSpPr>
              <a:spLocks/>
            </p:cNvSpPr>
            <p:nvPr/>
          </p:nvSpPr>
          <p:spPr bwMode="gray">
            <a:xfrm>
              <a:off x="2841093" y="4104373"/>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8" name="Freeform 36">
              <a:extLst>
                <a:ext uri="{FF2B5EF4-FFF2-40B4-BE49-F238E27FC236}">
                  <a16:creationId xmlns:a16="http://schemas.microsoft.com/office/drawing/2014/main" id="{4148514A-B365-904B-9B1A-CF3817AF5602}"/>
                </a:ext>
              </a:extLst>
            </p:cNvPr>
            <p:cNvSpPr>
              <a:spLocks/>
            </p:cNvSpPr>
            <p:nvPr/>
          </p:nvSpPr>
          <p:spPr bwMode="gray">
            <a:xfrm>
              <a:off x="3255099" y="4374465"/>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2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9" name="Freeform 37">
              <a:extLst>
                <a:ext uri="{FF2B5EF4-FFF2-40B4-BE49-F238E27FC236}">
                  <a16:creationId xmlns:a16="http://schemas.microsoft.com/office/drawing/2014/main" id="{28B4F80C-720D-0343-86C3-D3EA0A9AE8A9}"/>
                </a:ext>
              </a:extLst>
            </p:cNvPr>
            <p:cNvSpPr>
              <a:spLocks/>
            </p:cNvSpPr>
            <p:nvPr/>
          </p:nvSpPr>
          <p:spPr bwMode="gray">
            <a:xfrm>
              <a:off x="2841093" y="4131423"/>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30" name="Freeform 38">
              <a:extLst>
                <a:ext uri="{FF2B5EF4-FFF2-40B4-BE49-F238E27FC236}">
                  <a16:creationId xmlns:a16="http://schemas.microsoft.com/office/drawing/2014/main" id="{7312C412-0E5D-CA42-AE2F-A1D06CECC7BD}"/>
                </a:ext>
              </a:extLst>
            </p:cNvPr>
            <p:cNvSpPr>
              <a:spLocks/>
            </p:cNvSpPr>
            <p:nvPr/>
          </p:nvSpPr>
          <p:spPr bwMode="gray">
            <a:xfrm>
              <a:off x="2841093" y="4032649"/>
              <a:ext cx="937860" cy="297143"/>
            </a:xfrm>
            <a:custGeom>
              <a:avLst/>
              <a:gdLst>
                <a:gd name="T0" fmla="*/ 1073 w 1921"/>
                <a:gd name="T1" fmla="*/ 0 h 725"/>
                <a:gd name="T2" fmla="*/ 0 w 1921"/>
                <a:gd name="T3" fmla="*/ 66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31" name="Freeform 42">
              <a:extLst>
                <a:ext uri="{FF2B5EF4-FFF2-40B4-BE49-F238E27FC236}">
                  <a16:creationId xmlns:a16="http://schemas.microsoft.com/office/drawing/2014/main" id="{8CEBAE38-DEC3-8B48-A964-9AB809AFD931}"/>
                </a:ext>
              </a:extLst>
            </p:cNvPr>
            <p:cNvSpPr>
              <a:spLocks/>
            </p:cNvSpPr>
            <p:nvPr/>
          </p:nvSpPr>
          <p:spPr bwMode="gray">
            <a:xfrm>
              <a:off x="3255099" y="4301922"/>
              <a:ext cx="523854" cy="65576"/>
            </a:xfrm>
            <a:custGeom>
              <a:avLst/>
              <a:gdLst>
                <a:gd name="T0" fmla="*/ 1073 w 1073"/>
                <a:gd name="T1" fmla="*/ 0 h 160"/>
                <a:gd name="T2" fmla="*/ 1073 w 1073"/>
                <a:gd name="T3" fmla="*/ 0 h 160"/>
                <a:gd name="T4" fmla="*/ 3 w 1073"/>
                <a:gd name="T5" fmla="*/ 68 h 160"/>
                <a:gd name="T6" fmla="*/ 0 w 1073"/>
                <a:gd name="T7" fmla="*/ 68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8"/>
                  </a:lnTo>
                  <a:lnTo>
                    <a:pt x="0" y="68"/>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1" name="Freeform 43">
              <a:extLst>
                <a:ext uri="{FF2B5EF4-FFF2-40B4-BE49-F238E27FC236}">
                  <a16:creationId xmlns:a16="http://schemas.microsoft.com/office/drawing/2014/main" id="{4946E191-6AD4-034E-B542-6A8EE1F37342}"/>
                </a:ext>
              </a:extLst>
            </p:cNvPr>
            <p:cNvSpPr>
              <a:spLocks/>
            </p:cNvSpPr>
            <p:nvPr/>
          </p:nvSpPr>
          <p:spPr bwMode="gray">
            <a:xfrm>
              <a:off x="2841093" y="4059699"/>
              <a:ext cx="414006" cy="307799"/>
            </a:xfrm>
            <a:custGeom>
              <a:avLst/>
              <a:gdLst>
                <a:gd name="T0" fmla="*/ 848 w 848"/>
                <a:gd name="T1" fmla="*/ 659 h 751"/>
                <a:gd name="T2" fmla="*/ 848 w 848"/>
                <a:gd name="T3" fmla="*/ 657 h 751"/>
                <a:gd name="T4" fmla="*/ 0 w 848"/>
                <a:gd name="T5" fmla="*/ 0 h 751"/>
                <a:gd name="T6" fmla="*/ 0 w 848"/>
                <a:gd name="T7" fmla="*/ 0 h 751"/>
                <a:gd name="T8" fmla="*/ 0 w 848"/>
                <a:gd name="T9" fmla="*/ 95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7"/>
                  </a:lnTo>
                  <a:lnTo>
                    <a:pt x="0" y="0"/>
                  </a:lnTo>
                  <a:lnTo>
                    <a:pt x="0" y="0"/>
                  </a:lnTo>
                  <a:lnTo>
                    <a:pt x="0" y="95"/>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2" name="Freeform 44">
              <a:extLst>
                <a:ext uri="{FF2B5EF4-FFF2-40B4-BE49-F238E27FC236}">
                  <a16:creationId xmlns:a16="http://schemas.microsoft.com/office/drawing/2014/main" id="{6D480F57-1D14-664F-BE2E-99B02CAC308D}"/>
                </a:ext>
              </a:extLst>
            </p:cNvPr>
            <p:cNvSpPr>
              <a:spLocks/>
            </p:cNvSpPr>
            <p:nvPr/>
          </p:nvSpPr>
          <p:spPr bwMode="gray">
            <a:xfrm>
              <a:off x="2841093" y="3960105"/>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3" name="Freeform 48">
              <a:extLst>
                <a:ext uri="{FF2B5EF4-FFF2-40B4-BE49-F238E27FC236}">
                  <a16:creationId xmlns:a16="http://schemas.microsoft.com/office/drawing/2014/main" id="{3FC0C73D-C159-EB41-8DF2-21B9D5A5AEAC}"/>
                </a:ext>
              </a:extLst>
            </p:cNvPr>
            <p:cNvSpPr>
              <a:spLocks/>
            </p:cNvSpPr>
            <p:nvPr/>
          </p:nvSpPr>
          <p:spPr bwMode="gray">
            <a:xfrm>
              <a:off x="3255099" y="4230198"/>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4" name="Freeform 49">
              <a:extLst>
                <a:ext uri="{FF2B5EF4-FFF2-40B4-BE49-F238E27FC236}">
                  <a16:creationId xmlns:a16="http://schemas.microsoft.com/office/drawing/2014/main" id="{FB027A08-D4A3-F041-B74E-E5F62AF5A3CE}"/>
                </a:ext>
              </a:extLst>
            </p:cNvPr>
            <p:cNvSpPr>
              <a:spLocks/>
            </p:cNvSpPr>
            <p:nvPr/>
          </p:nvSpPr>
          <p:spPr bwMode="gray">
            <a:xfrm>
              <a:off x="2841093" y="3987975"/>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3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3"/>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5" name="Freeform 50">
              <a:extLst>
                <a:ext uri="{FF2B5EF4-FFF2-40B4-BE49-F238E27FC236}">
                  <a16:creationId xmlns:a16="http://schemas.microsoft.com/office/drawing/2014/main" id="{D4DAB1B6-F550-B941-B07D-E822D991B8C8}"/>
                </a:ext>
              </a:extLst>
            </p:cNvPr>
            <p:cNvSpPr>
              <a:spLocks/>
            </p:cNvSpPr>
            <p:nvPr/>
          </p:nvSpPr>
          <p:spPr bwMode="gray">
            <a:xfrm>
              <a:off x="2841093" y="3888381"/>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6" name="Freeform 54">
              <a:extLst>
                <a:ext uri="{FF2B5EF4-FFF2-40B4-BE49-F238E27FC236}">
                  <a16:creationId xmlns:a16="http://schemas.microsoft.com/office/drawing/2014/main" id="{39A79F4C-4ADD-E846-9308-0C024B8BB05D}"/>
                </a:ext>
              </a:extLst>
            </p:cNvPr>
            <p:cNvSpPr>
              <a:spLocks/>
            </p:cNvSpPr>
            <p:nvPr/>
          </p:nvSpPr>
          <p:spPr bwMode="gray">
            <a:xfrm>
              <a:off x="3255099" y="4158474"/>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2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7" name="Freeform 55">
              <a:extLst>
                <a:ext uri="{FF2B5EF4-FFF2-40B4-BE49-F238E27FC236}">
                  <a16:creationId xmlns:a16="http://schemas.microsoft.com/office/drawing/2014/main" id="{8C9ACAA7-CCF1-0043-87B2-FFC65638B19F}"/>
                </a:ext>
              </a:extLst>
            </p:cNvPr>
            <p:cNvSpPr>
              <a:spLocks/>
            </p:cNvSpPr>
            <p:nvPr/>
          </p:nvSpPr>
          <p:spPr bwMode="gray">
            <a:xfrm>
              <a:off x="2841093" y="3915431"/>
              <a:ext cx="414006" cy="309028"/>
            </a:xfrm>
            <a:custGeom>
              <a:avLst/>
              <a:gdLst>
                <a:gd name="T0" fmla="*/ 848 w 848"/>
                <a:gd name="T1" fmla="*/ 659 h 754"/>
                <a:gd name="T2" fmla="*/ 848 w 848"/>
                <a:gd name="T3" fmla="*/ 659 h 754"/>
                <a:gd name="T4" fmla="*/ 0 w 848"/>
                <a:gd name="T5" fmla="*/ 0 h 754"/>
                <a:gd name="T6" fmla="*/ 0 w 848"/>
                <a:gd name="T7" fmla="*/ 3 h 754"/>
                <a:gd name="T8" fmla="*/ 0 w 848"/>
                <a:gd name="T9" fmla="*/ 95 h 754"/>
                <a:gd name="T10" fmla="*/ 848 w 848"/>
                <a:gd name="T11" fmla="*/ 754 h 754"/>
                <a:gd name="T12" fmla="*/ 848 w 848"/>
                <a:gd name="T13" fmla="*/ 659 h 754"/>
              </a:gdLst>
              <a:ahLst/>
              <a:cxnLst>
                <a:cxn ang="0">
                  <a:pos x="T0" y="T1"/>
                </a:cxn>
                <a:cxn ang="0">
                  <a:pos x="T2" y="T3"/>
                </a:cxn>
                <a:cxn ang="0">
                  <a:pos x="T4" y="T5"/>
                </a:cxn>
                <a:cxn ang="0">
                  <a:pos x="T6" y="T7"/>
                </a:cxn>
                <a:cxn ang="0">
                  <a:pos x="T8" y="T9"/>
                </a:cxn>
                <a:cxn ang="0">
                  <a:pos x="T10" y="T11"/>
                </a:cxn>
                <a:cxn ang="0">
                  <a:pos x="T12" y="T13"/>
                </a:cxn>
              </a:cxnLst>
              <a:rect l="0" t="0" r="r" b="b"/>
              <a:pathLst>
                <a:path w="848" h="754">
                  <a:moveTo>
                    <a:pt x="848" y="659"/>
                  </a:moveTo>
                  <a:lnTo>
                    <a:pt x="848" y="659"/>
                  </a:lnTo>
                  <a:lnTo>
                    <a:pt x="0" y="0"/>
                  </a:lnTo>
                  <a:lnTo>
                    <a:pt x="0" y="3"/>
                  </a:lnTo>
                  <a:lnTo>
                    <a:pt x="0" y="95"/>
                  </a:lnTo>
                  <a:lnTo>
                    <a:pt x="848" y="754"/>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8" name="Freeform 56">
              <a:extLst>
                <a:ext uri="{FF2B5EF4-FFF2-40B4-BE49-F238E27FC236}">
                  <a16:creationId xmlns:a16="http://schemas.microsoft.com/office/drawing/2014/main" id="{BBCE2E5D-D3F9-D64B-9242-3B6DB6877AEA}"/>
                </a:ext>
              </a:extLst>
            </p:cNvPr>
            <p:cNvSpPr>
              <a:spLocks/>
            </p:cNvSpPr>
            <p:nvPr/>
          </p:nvSpPr>
          <p:spPr bwMode="gray">
            <a:xfrm>
              <a:off x="2841093" y="3816657"/>
              <a:ext cx="937860" cy="297143"/>
            </a:xfrm>
            <a:custGeom>
              <a:avLst/>
              <a:gdLst>
                <a:gd name="T0" fmla="*/ 1073 w 1921"/>
                <a:gd name="T1" fmla="*/ 0 h 725"/>
                <a:gd name="T2" fmla="*/ 0 w 1921"/>
                <a:gd name="T3" fmla="*/ 67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7"/>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79" name="Freeform 60">
              <a:extLst>
                <a:ext uri="{FF2B5EF4-FFF2-40B4-BE49-F238E27FC236}">
                  <a16:creationId xmlns:a16="http://schemas.microsoft.com/office/drawing/2014/main" id="{CE9FCF15-0E46-A949-8B4B-A97851497486}"/>
                </a:ext>
              </a:extLst>
            </p:cNvPr>
            <p:cNvSpPr>
              <a:spLocks/>
            </p:cNvSpPr>
            <p:nvPr/>
          </p:nvSpPr>
          <p:spPr bwMode="gray">
            <a:xfrm>
              <a:off x="3255099" y="4085930"/>
              <a:ext cx="523854" cy="65986"/>
            </a:xfrm>
            <a:custGeom>
              <a:avLst/>
              <a:gdLst>
                <a:gd name="T0" fmla="*/ 1073 w 1073"/>
                <a:gd name="T1" fmla="*/ 0 h 161"/>
                <a:gd name="T2" fmla="*/ 1073 w 1073"/>
                <a:gd name="T3" fmla="*/ 0 h 161"/>
                <a:gd name="T4" fmla="*/ 3 w 1073"/>
                <a:gd name="T5" fmla="*/ 68 h 161"/>
                <a:gd name="T6" fmla="*/ 0 w 1073"/>
                <a:gd name="T7" fmla="*/ 68 h 161"/>
                <a:gd name="T8" fmla="*/ 0 w 1073"/>
                <a:gd name="T9" fmla="*/ 161 h 161"/>
                <a:gd name="T10" fmla="*/ 1073 w 1073"/>
                <a:gd name="T11" fmla="*/ 94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8"/>
                  </a:lnTo>
                  <a:lnTo>
                    <a:pt x="0" y="68"/>
                  </a:lnTo>
                  <a:lnTo>
                    <a:pt x="0" y="161"/>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0" name="Freeform 61">
              <a:extLst>
                <a:ext uri="{FF2B5EF4-FFF2-40B4-BE49-F238E27FC236}">
                  <a16:creationId xmlns:a16="http://schemas.microsoft.com/office/drawing/2014/main" id="{ABA2B7C1-0F0E-094A-84B4-20FE534547A9}"/>
                </a:ext>
              </a:extLst>
            </p:cNvPr>
            <p:cNvSpPr>
              <a:spLocks/>
            </p:cNvSpPr>
            <p:nvPr/>
          </p:nvSpPr>
          <p:spPr bwMode="gray">
            <a:xfrm>
              <a:off x="2841093" y="3844118"/>
              <a:ext cx="414006" cy="307799"/>
            </a:xfrm>
            <a:custGeom>
              <a:avLst/>
              <a:gdLst>
                <a:gd name="T0" fmla="*/ 848 w 848"/>
                <a:gd name="T1" fmla="*/ 658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8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8"/>
                  </a:moveTo>
                  <a:lnTo>
                    <a:pt x="848" y="656"/>
                  </a:lnTo>
                  <a:lnTo>
                    <a:pt x="0" y="0"/>
                  </a:lnTo>
                  <a:lnTo>
                    <a:pt x="0" y="0"/>
                  </a:lnTo>
                  <a:lnTo>
                    <a:pt x="0" y="94"/>
                  </a:lnTo>
                  <a:lnTo>
                    <a:pt x="848" y="751"/>
                  </a:lnTo>
                  <a:lnTo>
                    <a:pt x="848" y="65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1" name="Freeform 62">
              <a:extLst>
                <a:ext uri="{FF2B5EF4-FFF2-40B4-BE49-F238E27FC236}">
                  <a16:creationId xmlns:a16="http://schemas.microsoft.com/office/drawing/2014/main" id="{232A522F-84F4-434E-98B2-1F7C2EF043F8}"/>
                </a:ext>
              </a:extLst>
            </p:cNvPr>
            <p:cNvSpPr>
              <a:spLocks/>
            </p:cNvSpPr>
            <p:nvPr/>
          </p:nvSpPr>
          <p:spPr bwMode="gray">
            <a:xfrm>
              <a:off x="2841093" y="3744113"/>
              <a:ext cx="937860" cy="297143"/>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2" name="Freeform 66">
              <a:extLst>
                <a:ext uri="{FF2B5EF4-FFF2-40B4-BE49-F238E27FC236}">
                  <a16:creationId xmlns:a16="http://schemas.microsoft.com/office/drawing/2014/main" id="{316BC247-10AE-024E-BEFB-A2A2A3C2EDE5}"/>
                </a:ext>
              </a:extLst>
            </p:cNvPr>
            <p:cNvSpPr>
              <a:spLocks/>
            </p:cNvSpPr>
            <p:nvPr/>
          </p:nvSpPr>
          <p:spPr bwMode="gray">
            <a:xfrm>
              <a:off x="3255099" y="4014206"/>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3" name="Freeform 67">
              <a:extLst>
                <a:ext uri="{FF2B5EF4-FFF2-40B4-BE49-F238E27FC236}">
                  <a16:creationId xmlns:a16="http://schemas.microsoft.com/office/drawing/2014/main" id="{3B9F072F-65C5-CA49-B4E2-36A02674A8D7}"/>
                </a:ext>
              </a:extLst>
            </p:cNvPr>
            <p:cNvSpPr>
              <a:spLocks/>
            </p:cNvSpPr>
            <p:nvPr/>
          </p:nvSpPr>
          <p:spPr bwMode="gray">
            <a:xfrm>
              <a:off x="2841093" y="3772393"/>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4" name="Freeform 68">
              <a:extLst>
                <a:ext uri="{FF2B5EF4-FFF2-40B4-BE49-F238E27FC236}">
                  <a16:creationId xmlns:a16="http://schemas.microsoft.com/office/drawing/2014/main" id="{91FB8F9E-A91F-8D47-955B-85A7B72D44E8}"/>
                </a:ext>
              </a:extLst>
            </p:cNvPr>
            <p:cNvSpPr>
              <a:spLocks/>
            </p:cNvSpPr>
            <p:nvPr/>
          </p:nvSpPr>
          <p:spPr bwMode="gray">
            <a:xfrm>
              <a:off x="2841093" y="3672800"/>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5" name="Freeform 72">
              <a:extLst>
                <a:ext uri="{FF2B5EF4-FFF2-40B4-BE49-F238E27FC236}">
                  <a16:creationId xmlns:a16="http://schemas.microsoft.com/office/drawing/2014/main" id="{145B426C-0732-BD4B-B304-38915853A687}"/>
                </a:ext>
              </a:extLst>
            </p:cNvPr>
            <p:cNvSpPr>
              <a:spLocks/>
            </p:cNvSpPr>
            <p:nvPr/>
          </p:nvSpPr>
          <p:spPr bwMode="gray">
            <a:xfrm>
              <a:off x="3255099" y="3942482"/>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6" name="Freeform 73">
              <a:extLst>
                <a:ext uri="{FF2B5EF4-FFF2-40B4-BE49-F238E27FC236}">
                  <a16:creationId xmlns:a16="http://schemas.microsoft.com/office/drawing/2014/main" id="{6B3D24A8-E287-D04F-94FD-75DC917E434C}"/>
                </a:ext>
              </a:extLst>
            </p:cNvPr>
            <p:cNvSpPr>
              <a:spLocks/>
            </p:cNvSpPr>
            <p:nvPr/>
          </p:nvSpPr>
          <p:spPr bwMode="gray">
            <a:xfrm>
              <a:off x="2841093" y="3699849"/>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7" name="Freeform 78">
              <a:extLst>
                <a:ext uri="{FF2B5EF4-FFF2-40B4-BE49-F238E27FC236}">
                  <a16:creationId xmlns:a16="http://schemas.microsoft.com/office/drawing/2014/main" id="{EC926E23-219E-9B4F-9F77-523E21C096DF}"/>
                </a:ext>
              </a:extLst>
            </p:cNvPr>
            <p:cNvSpPr>
              <a:spLocks/>
            </p:cNvSpPr>
            <p:nvPr/>
          </p:nvSpPr>
          <p:spPr bwMode="gray">
            <a:xfrm>
              <a:off x="3255099" y="3868708"/>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8" name="Freeform 79">
              <a:extLst>
                <a:ext uri="{FF2B5EF4-FFF2-40B4-BE49-F238E27FC236}">
                  <a16:creationId xmlns:a16="http://schemas.microsoft.com/office/drawing/2014/main" id="{4B18B261-8420-654B-9F2C-B2BB2DFB56C6}"/>
                </a:ext>
              </a:extLst>
            </p:cNvPr>
            <p:cNvSpPr>
              <a:spLocks/>
            </p:cNvSpPr>
            <p:nvPr/>
          </p:nvSpPr>
          <p:spPr bwMode="gray">
            <a:xfrm>
              <a:off x="2841093" y="3628125"/>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89" name="Freeform 74">
              <a:extLst>
                <a:ext uri="{FF2B5EF4-FFF2-40B4-BE49-F238E27FC236}">
                  <a16:creationId xmlns:a16="http://schemas.microsoft.com/office/drawing/2014/main" id="{9999EAAF-F6CD-854D-B492-79F88BDEF721}"/>
                </a:ext>
              </a:extLst>
            </p:cNvPr>
            <p:cNvSpPr>
              <a:spLocks/>
            </p:cNvSpPr>
            <p:nvPr/>
          </p:nvSpPr>
          <p:spPr bwMode="gray">
            <a:xfrm>
              <a:off x="2839691" y="3601017"/>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11" name="Group 10">
            <a:extLst>
              <a:ext uri="{FF2B5EF4-FFF2-40B4-BE49-F238E27FC236}">
                <a16:creationId xmlns:a16="http://schemas.microsoft.com/office/drawing/2014/main" id="{41AB8CFB-32C3-C740-BFCA-A79386F7EC7F}"/>
              </a:ext>
            </a:extLst>
          </p:cNvPr>
          <p:cNvGrpSpPr/>
          <p:nvPr/>
        </p:nvGrpSpPr>
        <p:grpSpPr>
          <a:xfrm>
            <a:off x="5351857" y="2719350"/>
            <a:ext cx="3296659" cy="1736439"/>
            <a:chOff x="5351857" y="2624760"/>
            <a:chExt cx="3296659" cy="1736439"/>
          </a:xfrm>
        </p:grpSpPr>
        <p:sp>
          <p:nvSpPr>
            <p:cNvPr id="116" name="Pfeil nach unten 47">
              <a:extLst>
                <a:ext uri="{FF2B5EF4-FFF2-40B4-BE49-F238E27FC236}">
                  <a16:creationId xmlns:a16="http://schemas.microsoft.com/office/drawing/2014/main" id="{28375EA3-505B-1343-B172-E0546B5F253C}"/>
                </a:ext>
              </a:extLst>
            </p:cNvPr>
            <p:cNvSpPr/>
            <p:nvPr/>
          </p:nvSpPr>
          <p:spPr bwMode="gray">
            <a:xfrm>
              <a:off x="5390528" y="3094778"/>
              <a:ext cx="781500" cy="381618"/>
            </a:xfrm>
            <a:prstGeom prst="downArrow">
              <a:avLst>
                <a:gd name="adj1" fmla="val 52532"/>
                <a:gd name="adj2" fmla="val 201887"/>
              </a:avLst>
            </a:prstGeom>
            <a:solidFill>
              <a:schemeClr val="accent1">
                <a:lumMod val="60000"/>
                <a:lumOff val="40000"/>
              </a:schemeClr>
            </a:solidFill>
            <a:ln>
              <a:noFill/>
            </a:ln>
            <a:scene3d>
              <a:camera prst="isometricLeftDown">
                <a:rot lat="298977" lon="3360844" rev="19856573"/>
              </a:camera>
              <a:lightRig rig="harsh" dir="t">
                <a:rot lat="0" lon="0" rev="7800000"/>
              </a:lightRig>
            </a:scene3d>
            <a:sp3d extrusionH="1270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7" name="Pfeil nach unten 48">
              <a:extLst>
                <a:ext uri="{FF2B5EF4-FFF2-40B4-BE49-F238E27FC236}">
                  <a16:creationId xmlns:a16="http://schemas.microsoft.com/office/drawing/2014/main" id="{8C743F75-4F1B-0F4B-9437-D2069365F5FF}"/>
                </a:ext>
              </a:extLst>
            </p:cNvPr>
            <p:cNvSpPr/>
            <p:nvPr/>
          </p:nvSpPr>
          <p:spPr bwMode="gray">
            <a:xfrm>
              <a:off x="8026654" y="3086852"/>
              <a:ext cx="540320" cy="263846"/>
            </a:xfrm>
            <a:prstGeom prst="downArrow">
              <a:avLst>
                <a:gd name="adj1" fmla="val 52532"/>
                <a:gd name="adj2" fmla="val 201887"/>
              </a:avLst>
            </a:prstGeom>
            <a:solidFill>
              <a:schemeClr val="accent1">
                <a:lumMod val="60000"/>
                <a:lumOff val="40000"/>
              </a:schemeClr>
            </a:solidFill>
            <a:ln>
              <a:noFill/>
            </a:ln>
            <a:scene3d>
              <a:camera prst="isometricLeftDown">
                <a:rot lat="300000" lon="2544669" rev="19828827"/>
              </a:camera>
              <a:lightRig rig="harsh" dir="t">
                <a:rot lat="0" lon="0" rev="7800000"/>
              </a:lightRig>
            </a:scene3d>
            <a:sp3d extrusionH="762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10" name="Group 9">
              <a:extLst>
                <a:ext uri="{FF2B5EF4-FFF2-40B4-BE49-F238E27FC236}">
                  <a16:creationId xmlns:a16="http://schemas.microsoft.com/office/drawing/2014/main" id="{F256991F-8CF9-7149-9D90-1AAC32E42A51}"/>
                </a:ext>
              </a:extLst>
            </p:cNvPr>
            <p:cNvGrpSpPr/>
            <p:nvPr/>
          </p:nvGrpSpPr>
          <p:grpSpPr>
            <a:xfrm>
              <a:off x="5351857" y="2624760"/>
              <a:ext cx="3296659" cy="1736439"/>
              <a:chOff x="5351857" y="2624760"/>
              <a:chExt cx="3296659" cy="1736439"/>
            </a:xfrm>
          </p:grpSpPr>
          <p:sp>
            <p:nvSpPr>
              <p:cNvPr id="118" name="Freeform 7">
                <a:extLst>
                  <a:ext uri="{FF2B5EF4-FFF2-40B4-BE49-F238E27FC236}">
                    <a16:creationId xmlns:a16="http://schemas.microsoft.com/office/drawing/2014/main" id="{8961120F-47DC-0F43-801A-D91607B10CDE}"/>
                  </a:ext>
                </a:extLst>
              </p:cNvPr>
              <p:cNvSpPr>
                <a:spLocks/>
              </p:cNvSpPr>
              <p:nvPr/>
            </p:nvSpPr>
            <p:spPr bwMode="gray">
              <a:xfrm>
                <a:off x="5351857" y="2624760"/>
                <a:ext cx="3296659" cy="1736439"/>
              </a:xfrm>
              <a:custGeom>
                <a:avLst/>
                <a:gdLst/>
                <a:ahLst/>
                <a:cxnLst/>
                <a:rect l="l" t="t" r="r" b="b"/>
                <a:pathLst>
                  <a:path w="3869132" h="2218817">
                    <a:moveTo>
                      <a:pt x="3238422" y="0"/>
                    </a:moveTo>
                    <a:cubicBezTo>
                      <a:pt x="3399803" y="0"/>
                      <a:pt x="3561184" y="61701"/>
                      <a:pt x="3684577" y="185104"/>
                    </a:cubicBezTo>
                    <a:cubicBezTo>
                      <a:pt x="3862392" y="362933"/>
                      <a:pt x="3911965" y="621592"/>
                      <a:pt x="3832217" y="843609"/>
                    </a:cubicBezTo>
                    <a:cubicBezTo>
                      <a:pt x="3832206" y="843605"/>
                      <a:pt x="3831432" y="843338"/>
                      <a:pt x="3776179" y="824209"/>
                    </a:cubicBezTo>
                    <a:cubicBezTo>
                      <a:pt x="3848382" y="622670"/>
                      <a:pt x="3803120" y="388799"/>
                      <a:pt x="3642547" y="227136"/>
                    </a:cubicBezTo>
                    <a:cubicBezTo>
                      <a:pt x="3419470" y="4042"/>
                      <a:pt x="3057374" y="4042"/>
                      <a:pt x="2834296" y="227136"/>
                    </a:cubicBezTo>
                    <a:cubicBezTo>
                      <a:pt x="2689888" y="372632"/>
                      <a:pt x="2639238" y="575249"/>
                      <a:pt x="2682345" y="761700"/>
                    </a:cubicBezTo>
                    <a:cubicBezTo>
                      <a:pt x="2692044" y="787566"/>
                      <a:pt x="2700665" y="815587"/>
                      <a:pt x="2708209" y="842531"/>
                    </a:cubicBezTo>
                    <a:cubicBezTo>
                      <a:pt x="2723296" y="899652"/>
                      <a:pt x="2734073" y="957850"/>
                      <a:pt x="2740539" y="1018204"/>
                    </a:cubicBezTo>
                    <a:cubicBezTo>
                      <a:pt x="2743772" y="1054848"/>
                      <a:pt x="2745927" y="1091491"/>
                      <a:pt x="2745927" y="1128135"/>
                    </a:cubicBezTo>
                    <a:cubicBezTo>
                      <a:pt x="2745927" y="1564623"/>
                      <a:pt x="2489442" y="1941836"/>
                      <a:pt x="2119802" y="2115353"/>
                    </a:cubicBezTo>
                    <a:lnTo>
                      <a:pt x="3701581" y="2115353"/>
                    </a:lnTo>
                    <a:lnTo>
                      <a:pt x="3701581" y="2218817"/>
                    </a:lnTo>
                    <a:cubicBezTo>
                      <a:pt x="3231759" y="2218817"/>
                      <a:pt x="2574580" y="2218817"/>
                      <a:pt x="1655326" y="2218817"/>
                    </a:cubicBezTo>
                    <a:cubicBezTo>
                      <a:pt x="1655308" y="2218817"/>
                      <a:pt x="1649832" y="2218817"/>
                      <a:pt x="0" y="2218817"/>
                    </a:cubicBezTo>
                    <a:lnTo>
                      <a:pt x="0" y="2115353"/>
                    </a:lnTo>
                    <a:cubicBezTo>
                      <a:pt x="324990" y="2115353"/>
                      <a:pt x="717293" y="2115353"/>
                      <a:pt x="1190851" y="2115353"/>
                    </a:cubicBezTo>
                    <a:cubicBezTo>
                      <a:pt x="1190861" y="2115353"/>
                      <a:pt x="1193030" y="2115353"/>
                      <a:pt x="1655326" y="2115353"/>
                    </a:cubicBezTo>
                    <a:cubicBezTo>
                      <a:pt x="2200627" y="2115353"/>
                      <a:pt x="2642471" y="1673476"/>
                      <a:pt x="2642471" y="1128135"/>
                    </a:cubicBezTo>
                    <a:cubicBezTo>
                      <a:pt x="2642471" y="583871"/>
                      <a:pt x="2200627" y="140916"/>
                      <a:pt x="1655326" y="140916"/>
                    </a:cubicBezTo>
                    <a:cubicBezTo>
                      <a:pt x="1260899" y="140916"/>
                      <a:pt x="920356" y="372632"/>
                      <a:pt x="763016" y="706735"/>
                    </a:cubicBezTo>
                    <a:cubicBezTo>
                      <a:pt x="763005" y="706730"/>
                      <a:pt x="761999" y="706256"/>
                      <a:pt x="669259" y="662547"/>
                    </a:cubicBezTo>
                    <a:cubicBezTo>
                      <a:pt x="843842" y="292879"/>
                      <a:pt x="1219948" y="37452"/>
                      <a:pt x="1655326" y="37452"/>
                    </a:cubicBezTo>
                    <a:cubicBezTo>
                      <a:pt x="2064840" y="37452"/>
                      <a:pt x="2422626" y="263780"/>
                      <a:pt x="2609063" y="598960"/>
                    </a:cubicBezTo>
                    <a:cubicBezTo>
                      <a:pt x="2616607" y="448075"/>
                      <a:pt x="2678034" y="300423"/>
                      <a:pt x="2792267" y="185104"/>
                    </a:cubicBezTo>
                    <a:cubicBezTo>
                      <a:pt x="2915660" y="61701"/>
                      <a:pt x="3077041" y="0"/>
                      <a:pt x="3238422" y="0"/>
                    </a:cubicBezTo>
                    <a:close/>
                  </a:path>
                </a:pathLst>
              </a:custGeom>
              <a:solidFill>
                <a:schemeClr val="accent1"/>
              </a:solidFill>
              <a:ln>
                <a:noFill/>
              </a:ln>
              <a:scene3d>
                <a:camera prst="orthographicFront">
                  <a:rot lat="826787" lon="20394642" rev="21490176"/>
                </a:camera>
                <a:lightRig rig="threePt" dir="t"/>
              </a:scene3d>
              <a:sp3d extrusionH="762000" prstMaterial="matte"/>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9" name="Freihandform 50">
                <a:extLst>
                  <a:ext uri="{FF2B5EF4-FFF2-40B4-BE49-F238E27FC236}">
                    <a16:creationId xmlns:a16="http://schemas.microsoft.com/office/drawing/2014/main" id="{92DC2336-7E8F-0847-BEBE-1BA1AE83665D}"/>
                  </a:ext>
                </a:extLst>
              </p:cNvPr>
              <p:cNvSpPr/>
              <p:nvPr/>
            </p:nvSpPr>
            <p:spPr bwMode="gray">
              <a:xfrm>
                <a:off x="8206922" y="2755694"/>
                <a:ext cx="343992" cy="576959"/>
              </a:xfrm>
              <a:custGeom>
                <a:avLst/>
                <a:gdLst>
                  <a:gd name="connsiteX0" fmla="*/ 0 w 407194"/>
                  <a:gd name="connsiteY0" fmla="*/ 285750 h 728662"/>
                  <a:gd name="connsiteX1" fmla="*/ 28575 w 407194"/>
                  <a:gd name="connsiteY1" fmla="*/ 728662 h 728662"/>
                  <a:gd name="connsiteX2" fmla="*/ 407194 w 407194"/>
                  <a:gd name="connsiteY2" fmla="*/ 561975 h 728662"/>
                  <a:gd name="connsiteX3" fmla="*/ 340519 w 407194"/>
                  <a:gd name="connsiteY3" fmla="*/ 521493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07194"/>
                  <a:gd name="connsiteY0" fmla="*/ 285750 h 728662"/>
                  <a:gd name="connsiteX1" fmla="*/ 28575 w 407194"/>
                  <a:gd name="connsiteY1" fmla="*/ 728662 h 728662"/>
                  <a:gd name="connsiteX2" fmla="*/ 407194 w 407194"/>
                  <a:gd name="connsiteY2" fmla="*/ 561975 h 728662"/>
                  <a:gd name="connsiteX3" fmla="*/ 347663 w 407194"/>
                  <a:gd name="connsiteY3" fmla="*/ 519112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16719"/>
                  <a:gd name="connsiteY0" fmla="*/ 285750 h 728662"/>
                  <a:gd name="connsiteX1" fmla="*/ 28575 w 416719"/>
                  <a:gd name="connsiteY1" fmla="*/ 728662 h 728662"/>
                  <a:gd name="connsiteX2" fmla="*/ 416719 w 416719"/>
                  <a:gd name="connsiteY2" fmla="*/ 561975 h 728662"/>
                  <a:gd name="connsiteX3" fmla="*/ 347663 w 416719"/>
                  <a:gd name="connsiteY3" fmla="*/ 519112 h 728662"/>
                  <a:gd name="connsiteX4" fmla="*/ 361950 w 416719"/>
                  <a:gd name="connsiteY4" fmla="*/ 450056 h 728662"/>
                  <a:gd name="connsiteX5" fmla="*/ 371475 w 416719"/>
                  <a:gd name="connsiteY5" fmla="*/ 373856 h 728662"/>
                  <a:gd name="connsiteX6" fmla="*/ 376238 w 416719"/>
                  <a:gd name="connsiteY6" fmla="*/ 292893 h 728662"/>
                  <a:gd name="connsiteX7" fmla="*/ 366713 w 416719"/>
                  <a:gd name="connsiteY7" fmla="*/ 211931 h 728662"/>
                  <a:gd name="connsiteX8" fmla="*/ 350044 w 416719"/>
                  <a:gd name="connsiteY8" fmla="*/ 142875 h 728662"/>
                  <a:gd name="connsiteX9" fmla="*/ 102394 w 416719"/>
                  <a:gd name="connsiteY9" fmla="*/ 0 h 728662"/>
                  <a:gd name="connsiteX10" fmla="*/ 114300 w 416719"/>
                  <a:gd name="connsiteY10" fmla="*/ 61912 h 728662"/>
                  <a:gd name="connsiteX11" fmla="*/ 121444 w 416719"/>
                  <a:gd name="connsiteY11" fmla="*/ 128587 h 728662"/>
                  <a:gd name="connsiteX12" fmla="*/ 116682 w 416719"/>
                  <a:gd name="connsiteY12" fmla="*/ 195262 h 728662"/>
                  <a:gd name="connsiteX13" fmla="*/ 102394 w 416719"/>
                  <a:gd name="connsiteY13" fmla="*/ 269081 h 728662"/>
                  <a:gd name="connsiteX14" fmla="*/ 80963 w 416719"/>
                  <a:gd name="connsiteY14" fmla="*/ 338137 h 728662"/>
                  <a:gd name="connsiteX15" fmla="*/ 0 w 416719"/>
                  <a:gd name="connsiteY15" fmla="*/ 285750 h 728662"/>
                  <a:gd name="connsiteX0" fmla="*/ 0 w 416719"/>
                  <a:gd name="connsiteY0" fmla="*/ 285750 h 671512"/>
                  <a:gd name="connsiteX1" fmla="*/ 59532 w 416719"/>
                  <a:gd name="connsiteY1" fmla="*/ 671512 h 671512"/>
                  <a:gd name="connsiteX2" fmla="*/ 416719 w 416719"/>
                  <a:gd name="connsiteY2" fmla="*/ 561975 h 671512"/>
                  <a:gd name="connsiteX3" fmla="*/ 347663 w 416719"/>
                  <a:gd name="connsiteY3" fmla="*/ 519112 h 671512"/>
                  <a:gd name="connsiteX4" fmla="*/ 361950 w 416719"/>
                  <a:gd name="connsiteY4" fmla="*/ 450056 h 671512"/>
                  <a:gd name="connsiteX5" fmla="*/ 371475 w 416719"/>
                  <a:gd name="connsiteY5" fmla="*/ 373856 h 671512"/>
                  <a:gd name="connsiteX6" fmla="*/ 376238 w 416719"/>
                  <a:gd name="connsiteY6" fmla="*/ 292893 h 671512"/>
                  <a:gd name="connsiteX7" fmla="*/ 366713 w 416719"/>
                  <a:gd name="connsiteY7" fmla="*/ 211931 h 671512"/>
                  <a:gd name="connsiteX8" fmla="*/ 350044 w 416719"/>
                  <a:gd name="connsiteY8" fmla="*/ 142875 h 671512"/>
                  <a:gd name="connsiteX9" fmla="*/ 102394 w 416719"/>
                  <a:gd name="connsiteY9" fmla="*/ 0 h 671512"/>
                  <a:gd name="connsiteX10" fmla="*/ 114300 w 416719"/>
                  <a:gd name="connsiteY10" fmla="*/ 61912 h 671512"/>
                  <a:gd name="connsiteX11" fmla="*/ 121444 w 416719"/>
                  <a:gd name="connsiteY11" fmla="*/ 128587 h 671512"/>
                  <a:gd name="connsiteX12" fmla="*/ 116682 w 416719"/>
                  <a:gd name="connsiteY12" fmla="*/ 195262 h 671512"/>
                  <a:gd name="connsiteX13" fmla="*/ 102394 w 416719"/>
                  <a:gd name="connsiteY13" fmla="*/ 269081 h 671512"/>
                  <a:gd name="connsiteX14" fmla="*/ 80963 w 416719"/>
                  <a:gd name="connsiteY14" fmla="*/ 338137 h 671512"/>
                  <a:gd name="connsiteX15" fmla="*/ 0 w 416719"/>
                  <a:gd name="connsiteY15" fmla="*/ 285750 h 671512"/>
                  <a:gd name="connsiteX0" fmla="*/ 0 w 416719"/>
                  <a:gd name="connsiteY0" fmla="*/ 285750 h 733425"/>
                  <a:gd name="connsiteX1" fmla="*/ 35719 w 416719"/>
                  <a:gd name="connsiteY1" fmla="*/ 733425 h 733425"/>
                  <a:gd name="connsiteX2" fmla="*/ 416719 w 416719"/>
                  <a:gd name="connsiteY2" fmla="*/ 561975 h 733425"/>
                  <a:gd name="connsiteX3" fmla="*/ 347663 w 416719"/>
                  <a:gd name="connsiteY3" fmla="*/ 519112 h 733425"/>
                  <a:gd name="connsiteX4" fmla="*/ 361950 w 416719"/>
                  <a:gd name="connsiteY4" fmla="*/ 450056 h 733425"/>
                  <a:gd name="connsiteX5" fmla="*/ 371475 w 416719"/>
                  <a:gd name="connsiteY5" fmla="*/ 373856 h 733425"/>
                  <a:gd name="connsiteX6" fmla="*/ 376238 w 416719"/>
                  <a:gd name="connsiteY6" fmla="*/ 292893 h 733425"/>
                  <a:gd name="connsiteX7" fmla="*/ 366713 w 416719"/>
                  <a:gd name="connsiteY7" fmla="*/ 211931 h 733425"/>
                  <a:gd name="connsiteX8" fmla="*/ 350044 w 416719"/>
                  <a:gd name="connsiteY8" fmla="*/ 142875 h 733425"/>
                  <a:gd name="connsiteX9" fmla="*/ 102394 w 416719"/>
                  <a:gd name="connsiteY9" fmla="*/ 0 h 733425"/>
                  <a:gd name="connsiteX10" fmla="*/ 114300 w 416719"/>
                  <a:gd name="connsiteY10" fmla="*/ 61912 h 733425"/>
                  <a:gd name="connsiteX11" fmla="*/ 121444 w 416719"/>
                  <a:gd name="connsiteY11" fmla="*/ 128587 h 733425"/>
                  <a:gd name="connsiteX12" fmla="*/ 116682 w 416719"/>
                  <a:gd name="connsiteY12" fmla="*/ 195262 h 733425"/>
                  <a:gd name="connsiteX13" fmla="*/ 102394 w 416719"/>
                  <a:gd name="connsiteY13" fmla="*/ 269081 h 733425"/>
                  <a:gd name="connsiteX14" fmla="*/ 80963 w 416719"/>
                  <a:gd name="connsiteY14" fmla="*/ 338137 h 733425"/>
                  <a:gd name="connsiteX15" fmla="*/ 0 w 416719"/>
                  <a:gd name="connsiteY15" fmla="*/ 285750 h 733425"/>
                  <a:gd name="connsiteX0" fmla="*/ 0 w 376238"/>
                  <a:gd name="connsiteY0" fmla="*/ 285750 h 733425"/>
                  <a:gd name="connsiteX1" fmla="*/ 35719 w 376238"/>
                  <a:gd name="connsiteY1" fmla="*/ 733425 h 733425"/>
                  <a:gd name="connsiteX2" fmla="*/ 354807 w 376238"/>
                  <a:gd name="connsiteY2" fmla="*/ 561975 h 733425"/>
                  <a:gd name="connsiteX3" fmla="*/ 347663 w 376238"/>
                  <a:gd name="connsiteY3" fmla="*/ 519112 h 733425"/>
                  <a:gd name="connsiteX4" fmla="*/ 361950 w 376238"/>
                  <a:gd name="connsiteY4" fmla="*/ 450056 h 733425"/>
                  <a:gd name="connsiteX5" fmla="*/ 371475 w 376238"/>
                  <a:gd name="connsiteY5" fmla="*/ 373856 h 733425"/>
                  <a:gd name="connsiteX6" fmla="*/ 376238 w 376238"/>
                  <a:gd name="connsiteY6" fmla="*/ 292893 h 733425"/>
                  <a:gd name="connsiteX7" fmla="*/ 366713 w 376238"/>
                  <a:gd name="connsiteY7" fmla="*/ 211931 h 733425"/>
                  <a:gd name="connsiteX8" fmla="*/ 350044 w 376238"/>
                  <a:gd name="connsiteY8" fmla="*/ 142875 h 733425"/>
                  <a:gd name="connsiteX9" fmla="*/ 102394 w 376238"/>
                  <a:gd name="connsiteY9" fmla="*/ 0 h 733425"/>
                  <a:gd name="connsiteX10" fmla="*/ 114300 w 376238"/>
                  <a:gd name="connsiteY10" fmla="*/ 61912 h 733425"/>
                  <a:gd name="connsiteX11" fmla="*/ 121444 w 376238"/>
                  <a:gd name="connsiteY11" fmla="*/ 128587 h 733425"/>
                  <a:gd name="connsiteX12" fmla="*/ 116682 w 376238"/>
                  <a:gd name="connsiteY12" fmla="*/ 195262 h 733425"/>
                  <a:gd name="connsiteX13" fmla="*/ 102394 w 376238"/>
                  <a:gd name="connsiteY13" fmla="*/ 269081 h 733425"/>
                  <a:gd name="connsiteX14" fmla="*/ 80963 w 376238"/>
                  <a:gd name="connsiteY14" fmla="*/ 338137 h 733425"/>
                  <a:gd name="connsiteX15" fmla="*/ 0 w 376238"/>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61950 w 414339"/>
                  <a:gd name="connsiteY4" fmla="*/ 450056 h 733425"/>
                  <a:gd name="connsiteX5" fmla="*/ 371475 w 414339"/>
                  <a:gd name="connsiteY5" fmla="*/ 373856 h 733425"/>
                  <a:gd name="connsiteX6" fmla="*/ 376238 w 414339"/>
                  <a:gd name="connsiteY6" fmla="*/ 292893 h 733425"/>
                  <a:gd name="connsiteX7" fmla="*/ 366713 w 414339"/>
                  <a:gd name="connsiteY7" fmla="*/ 211931 h 733425"/>
                  <a:gd name="connsiteX8" fmla="*/ 350044 w 414339"/>
                  <a:gd name="connsiteY8" fmla="*/ 142875 h 733425"/>
                  <a:gd name="connsiteX9" fmla="*/ 102394 w 414339"/>
                  <a:gd name="connsiteY9" fmla="*/ 0 h 733425"/>
                  <a:gd name="connsiteX10" fmla="*/ 114300 w 414339"/>
                  <a:gd name="connsiteY10" fmla="*/ 61912 h 733425"/>
                  <a:gd name="connsiteX11" fmla="*/ 121444 w 414339"/>
                  <a:gd name="connsiteY11" fmla="*/ 128587 h 733425"/>
                  <a:gd name="connsiteX12" fmla="*/ 116682 w 414339"/>
                  <a:gd name="connsiteY12" fmla="*/ 195262 h 733425"/>
                  <a:gd name="connsiteX13" fmla="*/ 102394 w 414339"/>
                  <a:gd name="connsiteY13" fmla="*/ 269081 h 733425"/>
                  <a:gd name="connsiteX14" fmla="*/ 80963 w 414339"/>
                  <a:gd name="connsiteY14" fmla="*/ 338137 h 733425"/>
                  <a:gd name="connsiteX15" fmla="*/ 0 w 414339"/>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76238 w 414339"/>
                  <a:gd name="connsiteY5" fmla="*/ 292893 h 733425"/>
                  <a:gd name="connsiteX6" fmla="*/ 366713 w 414339"/>
                  <a:gd name="connsiteY6" fmla="*/ 211931 h 733425"/>
                  <a:gd name="connsiteX7" fmla="*/ 350044 w 414339"/>
                  <a:gd name="connsiteY7" fmla="*/ 142875 h 733425"/>
                  <a:gd name="connsiteX8" fmla="*/ 102394 w 414339"/>
                  <a:gd name="connsiteY8" fmla="*/ 0 h 733425"/>
                  <a:gd name="connsiteX9" fmla="*/ 114300 w 414339"/>
                  <a:gd name="connsiteY9" fmla="*/ 61912 h 733425"/>
                  <a:gd name="connsiteX10" fmla="*/ 121444 w 414339"/>
                  <a:gd name="connsiteY10" fmla="*/ 128587 h 733425"/>
                  <a:gd name="connsiteX11" fmla="*/ 116682 w 414339"/>
                  <a:gd name="connsiteY11" fmla="*/ 195262 h 733425"/>
                  <a:gd name="connsiteX12" fmla="*/ 102394 w 414339"/>
                  <a:gd name="connsiteY12" fmla="*/ 269081 h 733425"/>
                  <a:gd name="connsiteX13" fmla="*/ 80963 w 414339"/>
                  <a:gd name="connsiteY13" fmla="*/ 338137 h 733425"/>
                  <a:gd name="connsiteX14" fmla="*/ 0 w 414339"/>
                  <a:gd name="connsiteY14"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66713 w 414339"/>
                  <a:gd name="connsiteY5" fmla="*/ 211931 h 733425"/>
                  <a:gd name="connsiteX6" fmla="*/ 350044 w 414339"/>
                  <a:gd name="connsiteY6" fmla="*/ 142875 h 733425"/>
                  <a:gd name="connsiteX7" fmla="*/ 102394 w 414339"/>
                  <a:gd name="connsiteY7" fmla="*/ 0 h 733425"/>
                  <a:gd name="connsiteX8" fmla="*/ 114300 w 414339"/>
                  <a:gd name="connsiteY8" fmla="*/ 61912 h 733425"/>
                  <a:gd name="connsiteX9" fmla="*/ 121444 w 414339"/>
                  <a:gd name="connsiteY9" fmla="*/ 128587 h 733425"/>
                  <a:gd name="connsiteX10" fmla="*/ 116682 w 414339"/>
                  <a:gd name="connsiteY10" fmla="*/ 195262 h 733425"/>
                  <a:gd name="connsiteX11" fmla="*/ 102394 w 414339"/>
                  <a:gd name="connsiteY11" fmla="*/ 269081 h 733425"/>
                  <a:gd name="connsiteX12" fmla="*/ 80963 w 414339"/>
                  <a:gd name="connsiteY12" fmla="*/ 338137 h 733425"/>
                  <a:gd name="connsiteX13" fmla="*/ 0 w 414339"/>
                  <a:gd name="connsiteY13"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295276 w 414339"/>
                  <a:gd name="connsiteY3" fmla="*/ 497681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8618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23864"/>
                  <a:gd name="connsiteY0" fmla="*/ 285750 h 733425"/>
                  <a:gd name="connsiteX1" fmla="*/ 3571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62185 w 423864"/>
                  <a:gd name="connsiteY11" fmla="*/ 319359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62185 w 423864"/>
                  <a:gd name="connsiteY10" fmla="*/ 319359 h 733425"/>
                  <a:gd name="connsiteX11" fmla="*/ 0 w 423864"/>
                  <a:gd name="connsiteY11"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02667 w 423864"/>
                  <a:gd name="connsiteY8" fmla="*/ 16077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02667 w 423864"/>
                  <a:gd name="connsiteY7" fmla="*/ 160777 h 733425"/>
                  <a:gd name="connsiteX8" fmla="*/ 62185 w 423864"/>
                  <a:gd name="connsiteY8" fmla="*/ 319359 h 733425"/>
                  <a:gd name="connsiteX9" fmla="*/ 0 w 423864"/>
                  <a:gd name="connsiteY9" fmla="*/ 285750 h 733425"/>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6546"/>
                  <a:gd name="connsiteY0" fmla="*/ 336718 h 784393"/>
                  <a:gd name="connsiteX1" fmla="*/ 27671 w 426546"/>
                  <a:gd name="connsiteY1" fmla="*/ 784393 h 784393"/>
                  <a:gd name="connsiteX2" fmla="*/ 426546 w 426546"/>
                  <a:gd name="connsiteY2" fmla="*/ 620086 h 784393"/>
                  <a:gd name="connsiteX3" fmla="*/ 353931 w 426546"/>
                  <a:gd name="connsiteY3" fmla="*/ 578128 h 784393"/>
                  <a:gd name="connsiteX4" fmla="*/ 394713 w 426546"/>
                  <a:gd name="connsiteY4" fmla="*/ 427507 h 784393"/>
                  <a:gd name="connsiteX5" fmla="*/ 347360 w 426546"/>
                  <a:gd name="connsiteY5" fmla="*/ 145558 h 784393"/>
                  <a:gd name="connsiteX6" fmla="*/ 80934 w 426546"/>
                  <a:gd name="connsiteY6" fmla="*/ 0 h 784393"/>
                  <a:gd name="connsiteX7" fmla="*/ 105349 w 426546"/>
                  <a:gd name="connsiteY7" fmla="*/ 203697 h 784393"/>
                  <a:gd name="connsiteX8" fmla="*/ 64867 w 426546"/>
                  <a:gd name="connsiteY8" fmla="*/ 370327 h 784393"/>
                  <a:gd name="connsiteX9" fmla="*/ 0 w 426546"/>
                  <a:gd name="connsiteY9" fmla="*/ 336718 h 784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546" h="784393">
                    <a:moveTo>
                      <a:pt x="0" y="336718"/>
                    </a:moveTo>
                    <a:lnTo>
                      <a:pt x="27671" y="784393"/>
                    </a:lnTo>
                    <a:lnTo>
                      <a:pt x="426546" y="620086"/>
                    </a:lnTo>
                    <a:lnTo>
                      <a:pt x="353931" y="578128"/>
                    </a:lnTo>
                    <a:cubicBezTo>
                      <a:pt x="371393" y="520184"/>
                      <a:pt x="384395" y="487833"/>
                      <a:pt x="394713" y="427507"/>
                    </a:cubicBezTo>
                    <a:cubicBezTo>
                      <a:pt x="406619" y="236213"/>
                      <a:pt x="373282" y="235964"/>
                      <a:pt x="347360" y="145558"/>
                    </a:cubicBezTo>
                    <a:lnTo>
                      <a:pt x="80934" y="0"/>
                    </a:lnTo>
                    <a:cubicBezTo>
                      <a:pt x="115897" y="126914"/>
                      <a:pt x="105257" y="117019"/>
                      <a:pt x="105349" y="203697"/>
                    </a:cubicBezTo>
                    <a:cubicBezTo>
                      <a:pt x="102585" y="267288"/>
                      <a:pt x="78361" y="314784"/>
                      <a:pt x="64867" y="370327"/>
                    </a:cubicBezTo>
                    <a:lnTo>
                      <a:pt x="0" y="336718"/>
                    </a:lnTo>
                    <a:close/>
                  </a:path>
                </a:pathLst>
              </a:custGeom>
              <a:gradFill flip="none" rotWithShape="1">
                <a:gsLst>
                  <a:gs pos="49000">
                    <a:schemeClr val="accent1"/>
                  </a:gs>
                  <a:gs pos="75000">
                    <a:schemeClr val="accent1">
                      <a:tint val="23500"/>
                      <a:satMod val="160000"/>
                      <a:alpha val="0"/>
                    </a:schemeClr>
                  </a:gs>
                </a:gsLst>
                <a:lin ang="174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20" name="Freihandform 51">
                <a:extLst>
                  <a:ext uri="{FF2B5EF4-FFF2-40B4-BE49-F238E27FC236}">
                    <a16:creationId xmlns:a16="http://schemas.microsoft.com/office/drawing/2014/main" id="{070EFB4D-624B-C94B-B78C-7224C980548F}"/>
                  </a:ext>
                </a:extLst>
              </p:cNvPr>
              <p:cNvSpPr/>
              <p:nvPr/>
            </p:nvSpPr>
            <p:spPr bwMode="gray">
              <a:xfrm>
                <a:off x="5688022" y="2811623"/>
                <a:ext cx="525852" cy="632838"/>
              </a:xfrm>
              <a:custGeom>
                <a:avLst/>
                <a:gdLst>
                  <a:gd name="connsiteX0" fmla="*/ 0 w 666750"/>
                  <a:gd name="connsiteY0" fmla="*/ 280987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0 w 666750"/>
                  <a:gd name="connsiteY17" fmla="*/ 280987 h 890587"/>
                  <a:gd name="connsiteX0" fmla="*/ 26194 w 666750"/>
                  <a:gd name="connsiteY0" fmla="*/ 278606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26194 w 666750"/>
                  <a:gd name="connsiteY17" fmla="*/ 278606 h 890587"/>
                  <a:gd name="connsiteX0" fmla="*/ 69057 w 709613"/>
                  <a:gd name="connsiteY0" fmla="*/ 278606 h 859631"/>
                  <a:gd name="connsiteX1" fmla="*/ 0 w 709613"/>
                  <a:gd name="connsiteY1" fmla="*/ 859631 h 859631"/>
                  <a:gd name="connsiteX2" fmla="*/ 542925 w 709613"/>
                  <a:gd name="connsiteY2" fmla="*/ 611981 h 859631"/>
                  <a:gd name="connsiteX3" fmla="*/ 426244 w 709613"/>
                  <a:gd name="connsiteY3" fmla="*/ 540543 h 859631"/>
                  <a:gd name="connsiteX4" fmla="*/ 476250 w 709613"/>
                  <a:gd name="connsiteY4" fmla="*/ 459581 h 859631"/>
                  <a:gd name="connsiteX5" fmla="*/ 516732 w 709613"/>
                  <a:gd name="connsiteY5" fmla="*/ 388143 h 859631"/>
                  <a:gd name="connsiteX6" fmla="*/ 578644 w 709613"/>
                  <a:gd name="connsiteY6" fmla="*/ 297656 h 859631"/>
                  <a:gd name="connsiteX7" fmla="*/ 652463 w 709613"/>
                  <a:gd name="connsiteY7" fmla="*/ 214312 h 859631"/>
                  <a:gd name="connsiteX8" fmla="*/ 709613 w 709613"/>
                  <a:gd name="connsiteY8" fmla="*/ 164306 h 859631"/>
                  <a:gd name="connsiteX9" fmla="*/ 435769 w 709613"/>
                  <a:gd name="connsiteY9" fmla="*/ 0 h 859631"/>
                  <a:gd name="connsiteX10" fmla="*/ 390525 w 709613"/>
                  <a:gd name="connsiteY10" fmla="*/ 42862 h 859631"/>
                  <a:gd name="connsiteX11" fmla="*/ 328613 w 709613"/>
                  <a:gd name="connsiteY11" fmla="*/ 109537 h 859631"/>
                  <a:gd name="connsiteX12" fmla="*/ 283369 w 709613"/>
                  <a:gd name="connsiteY12" fmla="*/ 166687 h 859631"/>
                  <a:gd name="connsiteX13" fmla="*/ 245269 w 709613"/>
                  <a:gd name="connsiteY13" fmla="*/ 223837 h 859631"/>
                  <a:gd name="connsiteX14" fmla="*/ 211932 w 709613"/>
                  <a:gd name="connsiteY14" fmla="*/ 280987 h 859631"/>
                  <a:gd name="connsiteX15" fmla="*/ 178594 w 709613"/>
                  <a:gd name="connsiteY15" fmla="*/ 338137 h 859631"/>
                  <a:gd name="connsiteX16" fmla="*/ 164307 w 709613"/>
                  <a:gd name="connsiteY16" fmla="*/ 361950 h 859631"/>
                  <a:gd name="connsiteX17" fmla="*/ 69057 w 709613"/>
                  <a:gd name="connsiteY17" fmla="*/ 278606 h 859631"/>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3826 w 669132"/>
                  <a:gd name="connsiteY16" fmla="*/ 361950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8589 w 669132"/>
                  <a:gd name="connsiteY16" fmla="*/ 354806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28589 w 669132"/>
                  <a:gd name="connsiteY15" fmla="*/ 354806 h 890587"/>
                  <a:gd name="connsiteX16" fmla="*/ 28576 w 669132"/>
                  <a:gd name="connsiteY16"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19100 w 669132"/>
                  <a:gd name="connsiteY2" fmla="*/ 602456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69106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1432 w 669132"/>
                  <a:gd name="connsiteY0" fmla="*/ 264319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1432 w 669132"/>
                  <a:gd name="connsiteY16" fmla="*/ 264319 h 890587"/>
                  <a:gd name="connsiteX0" fmla="*/ 28576 w 676276"/>
                  <a:gd name="connsiteY0" fmla="*/ 264319 h 888206"/>
                  <a:gd name="connsiteX1" fmla="*/ 0 w 676276"/>
                  <a:gd name="connsiteY1" fmla="*/ 888206 h 888206"/>
                  <a:gd name="connsiteX2" fmla="*/ 481013 w 676276"/>
                  <a:gd name="connsiteY2" fmla="*/ 604837 h 888206"/>
                  <a:gd name="connsiteX3" fmla="*/ 392907 w 676276"/>
                  <a:gd name="connsiteY3" fmla="*/ 540543 h 888206"/>
                  <a:gd name="connsiteX4" fmla="*/ 442913 w 676276"/>
                  <a:gd name="connsiteY4" fmla="*/ 459581 h 888206"/>
                  <a:gd name="connsiteX5" fmla="*/ 483395 w 676276"/>
                  <a:gd name="connsiteY5" fmla="*/ 388143 h 888206"/>
                  <a:gd name="connsiteX6" fmla="*/ 545307 w 676276"/>
                  <a:gd name="connsiteY6" fmla="*/ 297656 h 888206"/>
                  <a:gd name="connsiteX7" fmla="*/ 619126 w 676276"/>
                  <a:gd name="connsiteY7" fmla="*/ 214312 h 888206"/>
                  <a:gd name="connsiteX8" fmla="*/ 676276 w 676276"/>
                  <a:gd name="connsiteY8" fmla="*/ 164306 h 888206"/>
                  <a:gd name="connsiteX9" fmla="*/ 402432 w 676276"/>
                  <a:gd name="connsiteY9" fmla="*/ 0 h 888206"/>
                  <a:gd name="connsiteX10" fmla="*/ 357188 w 676276"/>
                  <a:gd name="connsiteY10" fmla="*/ 42862 h 888206"/>
                  <a:gd name="connsiteX11" fmla="*/ 295276 w 676276"/>
                  <a:gd name="connsiteY11" fmla="*/ 109537 h 888206"/>
                  <a:gd name="connsiteX12" fmla="*/ 250032 w 676276"/>
                  <a:gd name="connsiteY12" fmla="*/ 166687 h 888206"/>
                  <a:gd name="connsiteX13" fmla="*/ 211932 w 676276"/>
                  <a:gd name="connsiteY13" fmla="*/ 223837 h 888206"/>
                  <a:gd name="connsiteX14" fmla="*/ 178595 w 676276"/>
                  <a:gd name="connsiteY14" fmla="*/ 280987 h 888206"/>
                  <a:gd name="connsiteX15" fmla="*/ 138114 w 676276"/>
                  <a:gd name="connsiteY15" fmla="*/ 350044 h 888206"/>
                  <a:gd name="connsiteX16" fmla="*/ 28576 w 676276"/>
                  <a:gd name="connsiteY16" fmla="*/ 264319 h 888206"/>
                  <a:gd name="connsiteX0" fmla="*/ 45245 w 692945"/>
                  <a:gd name="connsiteY0" fmla="*/ 264319 h 797718"/>
                  <a:gd name="connsiteX1" fmla="*/ 0 w 692945"/>
                  <a:gd name="connsiteY1" fmla="*/ 797718 h 797718"/>
                  <a:gd name="connsiteX2" fmla="*/ 497682 w 692945"/>
                  <a:gd name="connsiteY2" fmla="*/ 604837 h 797718"/>
                  <a:gd name="connsiteX3" fmla="*/ 409576 w 692945"/>
                  <a:gd name="connsiteY3" fmla="*/ 540543 h 797718"/>
                  <a:gd name="connsiteX4" fmla="*/ 459582 w 692945"/>
                  <a:gd name="connsiteY4" fmla="*/ 459581 h 797718"/>
                  <a:gd name="connsiteX5" fmla="*/ 500064 w 692945"/>
                  <a:gd name="connsiteY5" fmla="*/ 388143 h 797718"/>
                  <a:gd name="connsiteX6" fmla="*/ 561976 w 692945"/>
                  <a:gd name="connsiteY6" fmla="*/ 297656 h 797718"/>
                  <a:gd name="connsiteX7" fmla="*/ 635795 w 692945"/>
                  <a:gd name="connsiteY7" fmla="*/ 214312 h 797718"/>
                  <a:gd name="connsiteX8" fmla="*/ 692945 w 692945"/>
                  <a:gd name="connsiteY8" fmla="*/ 164306 h 797718"/>
                  <a:gd name="connsiteX9" fmla="*/ 419101 w 692945"/>
                  <a:gd name="connsiteY9" fmla="*/ 0 h 797718"/>
                  <a:gd name="connsiteX10" fmla="*/ 373857 w 692945"/>
                  <a:gd name="connsiteY10" fmla="*/ 42862 h 797718"/>
                  <a:gd name="connsiteX11" fmla="*/ 311945 w 692945"/>
                  <a:gd name="connsiteY11" fmla="*/ 109537 h 797718"/>
                  <a:gd name="connsiteX12" fmla="*/ 266701 w 692945"/>
                  <a:gd name="connsiteY12" fmla="*/ 166687 h 797718"/>
                  <a:gd name="connsiteX13" fmla="*/ 228601 w 692945"/>
                  <a:gd name="connsiteY13" fmla="*/ 223837 h 797718"/>
                  <a:gd name="connsiteX14" fmla="*/ 195264 w 692945"/>
                  <a:gd name="connsiteY14" fmla="*/ 280987 h 797718"/>
                  <a:gd name="connsiteX15" fmla="*/ 154783 w 692945"/>
                  <a:gd name="connsiteY15" fmla="*/ 350044 h 797718"/>
                  <a:gd name="connsiteX16" fmla="*/ 45245 w 692945"/>
                  <a:gd name="connsiteY16" fmla="*/ 264319 h 797718"/>
                  <a:gd name="connsiteX0" fmla="*/ 28576 w 676276"/>
                  <a:gd name="connsiteY0" fmla="*/ 264319 h 878681"/>
                  <a:gd name="connsiteX1" fmla="*/ 0 w 676276"/>
                  <a:gd name="connsiteY1" fmla="*/ 878681 h 878681"/>
                  <a:gd name="connsiteX2" fmla="*/ 481013 w 676276"/>
                  <a:gd name="connsiteY2" fmla="*/ 604837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390525 w 676276"/>
                  <a:gd name="connsiteY2" fmla="*/ 647699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88145 w 676276"/>
                  <a:gd name="connsiteY3" fmla="*/ 545306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245270 w 676276"/>
                  <a:gd name="connsiteY3" fmla="*/ 547687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02431 w 676276"/>
                  <a:gd name="connsiteY2" fmla="*/ 666748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1451 w 676276"/>
                  <a:gd name="connsiteY14" fmla="*/ 273843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171451 w 676276"/>
                  <a:gd name="connsiteY13" fmla="*/ 273843 h 878681"/>
                  <a:gd name="connsiteX14" fmla="*/ 133351 w 676276"/>
                  <a:gd name="connsiteY14" fmla="*/ 340519 h 878681"/>
                  <a:gd name="connsiteX15" fmla="*/ 28576 w 676276"/>
                  <a:gd name="connsiteY15"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54794 w 676276"/>
                  <a:gd name="connsiteY11" fmla="*/ 154780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254794 w 676276"/>
                  <a:gd name="connsiteY10" fmla="*/ 154780 h 878681"/>
                  <a:gd name="connsiteX11" fmla="*/ 171451 w 676276"/>
                  <a:gd name="connsiteY11" fmla="*/ 273843 h 878681"/>
                  <a:gd name="connsiteX12" fmla="*/ 133351 w 676276"/>
                  <a:gd name="connsiteY12" fmla="*/ 340519 h 878681"/>
                  <a:gd name="connsiteX13" fmla="*/ 28576 w 676276"/>
                  <a:gd name="connsiteY13" fmla="*/ 264319 h 878681"/>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41382 w 676276"/>
                  <a:gd name="connsiteY10" fmla="*/ 12735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306637 h 920999"/>
                  <a:gd name="connsiteX1" fmla="*/ 0 w 676276"/>
                  <a:gd name="connsiteY1" fmla="*/ 920999 h 920999"/>
                  <a:gd name="connsiteX2" fmla="*/ 476250 w 676276"/>
                  <a:gd name="connsiteY2" fmla="*/ 637629 h 920999"/>
                  <a:gd name="connsiteX3" fmla="*/ 392908 w 676276"/>
                  <a:gd name="connsiteY3" fmla="*/ 573336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 name="connsiteX0" fmla="*/ 28576 w 676276"/>
                  <a:gd name="connsiteY0" fmla="*/ 306637 h 920999"/>
                  <a:gd name="connsiteX1" fmla="*/ 0 w 676276"/>
                  <a:gd name="connsiteY1" fmla="*/ 920999 h 920999"/>
                  <a:gd name="connsiteX2" fmla="*/ 476250 w 676276"/>
                  <a:gd name="connsiteY2" fmla="*/ 637629 h 920999"/>
                  <a:gd name="connsiteX3" fmla="*/ 398272 w 676276"/>
                  <a:gd name="connsiteY3" fmla="*/ 578701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6276" h="920999">
                    <a:moveTo>
                      <a:pt x="28576" y="306637"/>
                    </a:moveTo>
                    <a:lnTo>
                      <a:pt x="0" y="920999"/>
                    </a:lnTo>
                    <a:lnTo>
                      <a:pt x="476250" y="637629"/>
                    </a:lnTo>
                    <a:lnTo>
                      <a:pt x="398272" y="578701"/>
                    </a:lnTo>
                    <a:lnTo>
                      <a:pt x="442913" y="501899"/>
                    </a:lnTo>
                    <a:lnTo>
                      <a:pt x="483395" y="430461"/>
                    </a:lnTo>
                    <a:lnTo>
                      <a:pt x="545307" y="339974"/>
                    </a:lnTo>
                    <a:lnTo>
                      <a:pt x="619126" y="256630"/>
                    </a:lnTo>
                    <a:lnTo>
                      <a:pt x="676276" y="206624"/>
                    </a:lnTo>
                    <a:lnTo>
                      <a:pt x="395288" y="0"/>
                    </a:lnTo>
                    <a:cubicBezTo>
                      <a:pt x="336551" y="53181"/>
                      <a:pt x="288213" y="111727"/>
                      <a:pt x="241382" y="164908"/>
                    </a:cubicBezTo>
                    <a:cubicBezTo>
                      <a:pt x="213601" y="204596"/>
                      <a:pt x="178726" y="257038"/>
                      <a:pt x="158039" y="289335"/>
                    </a:cubicBezTo>
                    <a:cubicBezTo>
                      <a:pt x="137352" y="321632"/>
                      <a:pt x="132338" y="338849"/>
                      <a:pt x="117257" y="358693"/>
                    </a:cubicBezTo>
                    <a:lnTo>
                      <a:pt x="28576" y="306637"/>
                    </a:lnTo>
                    <a:close/>
                  </a:path>
                </a:pathLst>
              </a:custGeom>
              <a:gradFill flip="none" rotWithShape="1">
                <a:gsLst>
                  <a:gs pos="57000">
                    <a:schemeClr val="accent1"/>
                  </a:gs>
                  <a:gs pos="83000">
                    <a:schemeClr val="accent1">
                      <a:tint val="23500"/>
                      <a:satMod val="160000"/>
                      <a:alpha val="0"/>
                    </a:schemeClr>
                  </a:gs>
                </a:gsLst>
                <a:lin ang="180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grpSp>
        <p:nvGrpSpPr>
          <p:cNvPr id="4" name="Group 3">
            <a:extLst>
              <a:ext uri="{FF2B5EF4-FFF2-40B4-BE49-F238E27FC236}">
                <a16:creationId xmlns:a16="http://schemas.microsoft.com/office/drawing/2014/main" id="{9058466F-EA30-B043-B1B8-4DE4CEC5CAB2}"/>
              </a:ext>
            </a:extLst>
          </p:cNvPr>
          <p:cNvGrpSpPr/>
          <p:nvPr/>
        </p:nvGrpSpPr>
        <p:grpSpPr>
          <a:xfrm>
            <a:off x="4510437" y="4110349"/>
            <a:ext cx="939262" cy="479175"/>
            <a:chOff x="4510437" y="4015759"/>
            <a:chExt cx="939262" cy="479175"/>
          </a:xfrm>
        </p:grpSpPr>
        <p:sp>
          <p:nvSpPr>
            <p:cNvPr id="107" name="Freeform 62">
              <a:extLst>
                <a:ext uri="{FF2B5EF4-FFF2-40B4-BE49-F238E27FC236}">
                  <a16:creationId xmlns:a16="http://schemas.microsoft.com/office/drawing/2014/main" id="{85D94173-EDA6-8949-A5D1-814E907BA392}"/>
                </a:ext>
              </a:extLst>
            </p:cNvPr>
            <p:cNvSpPr>
              <a:spLocks/>
            </p:cNvSpPr>
            <p:nvPr/>
          </p:nvSpPr>
          <p:spPr bwMode="gray">
            <a:xfrm>
              <a:off x="4511839" y="4158855"/>
              <a:ext cx="937860" cy="297142"/>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8" name="Freeform 66">
              <a:extLst>
                <a:ext uri="{FF2B5EF4-FFF2-40B4-BE49-F238E27FC236}">
                  <a16:creationId xmlns:a16="http://schemas.microsoft.com/office/drawing/2014/main" id="{91711B46-2D58-954B-9AE6-394332F265D6}"/>
                </a:ext>
              </a:extLst>
            </p:cNvPr>
            <p:cNvSpPr>
              <a:spLocks/>
            </p:cNvSpPr>
            <p:nvPr/>
          </p:nvSpPr>
          <p:spPr bwMode="gray">
            <a:xfrm>
              <a:off x="4925845" y="4428948"/>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9" name="Freeform 67">
              <a:extLst>
                <a:ext uri="{FF2B5EF4-FFF2-40B4-BE49-F238E27FC236}">
                  <a16:creationId xmlns:a16="http://schemas.microsoft.com/office/drawing/2014/main" id="{21944FC3-5C6D-AC4B-8F65-C56118DE856D}"/>
                </a:ext>
              </a:extLst>
            </p:cNvPr>
            <p:cNvSpPr>
              <a:spLocks/>
            </p:cNvSpPr>
            <p:nvPr/>
          </p:nvSpPr>
          <p:spPr bwMode="gray">
            <a:xfrm>
              <a:off x="4511839" y="4187135"/>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0" name="Freeform 68">
              <a:extLst>
                <a:ext uri="{FF2B5EF4-FFF2-40B4-BE49-F238E27FC236}">
                  <a16:creationId xmlns:a16="http://schemas.microsoft.com/office/drawing/2014/main" id="{97501014-CB58-394F-B411-D83FD15687EB}"/>
                </a:ext>
              </a:extLst>
            </p:cNvPr>
            <p:cNvSpPr>
              <a:spLocks/>
            </p:cNvSpPr>
            <p:nvPr/>
          </p:nvSpPr>
          <p:spPr bwMode="gray">
            <a:xfrm>
              <a:off x="4511839" y="4087542"/>
              <a:ext cx="937860" cy="297142"/>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1" name="Freeform 72">
              <a:extLst>
                <a:ext uri="{FF2B5EF4-FFF2-40B4-BE49-F238E27FC236}">
                  <a16:creationId xmlns:a16="http://schemas.microsoft.com/office/drawing/2014/main" id="{9EF1C290-9B80-B544-B346-E5444744B486}"/>
                </a:ext>
              </a:extLst>
            </p:cNvPr>
            <p:cNvSpPr>
              <a:spLocks/>
            </p:cNvSpPr>
            <p:nvPr/>
          </p:nvSpPr>
          <p:spPr bwMode="gray">
            <a:xfrm>
              <a:off x="4925845" y="4357224"/>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2" name="Freeform 73">
              <a:extLst>
                <a:ext uri="{FF2B5EF4-FFF2-40B4-BE49-F238E27FC236}">
                  <a16:creationId xmlns:a16="http://schemas.microsoft.com/office/drawing/2014/main" id="{1813C2D3-7625-B340-BBBD-73BD5A6B4AF3}"/>
                </a:ext>
              </a:extLst>
            </p:cNvPr>
            <p:cNvSpPr>
              <a:spLocks/>
            </p:cNvSpPr>
            <p:nvPr/>
          </p:nvSpPr>
          <p:spPr bwMode="gray">
            <a:xfrm>
              <a:off x="4511839" y="4114591"/>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3" name="Freeform 78">
              <a:extLst>
                <a:ext uri="{FF2B5EF4-FFF2-40B4-BE49-F238E27FC236}">
                  <a16:creationId xmlns:a16="http://schemas.microsoft.com/office/drawing/2014/main" id="{3769027C-0AB1-5749-A395-B8BFC690DB1D}"/>
                </a:ext>
              </a:extLst>
            </p:cNvPr>
            <p:cNvSpPr>
              <a:spLocks/>
            </p:cNvSpPr>
            <p:nvPr/>
          </p:nvSpPr>
          <p:spPr bwMode="gray">
            <a:xfrm>
              <a:off x="4925845" y="4283450"/>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4" name="Freeform 79">
              <a:extLst>
                <a:ext uri="{FF2B5EF4-FFF2-40B4-BE49-F238E27FC236}">
                  <a16:creationId xmlns:a16="http://schemas.microsoft.com/office/drawing/2014/main" id="{CCAEEBF9-21BE-9E43-A667-D8971799AFF7}"/>
                </a:ext>
              </a:extLst>
            </p:cNvPr>
            <p:cNvSpPr>
              <a:spLocks/>
            </p:cNvSpPr>
            <p:nvPr/>
          </p:nvSpPr>
          <p:spPr bwMode="gray">
            <a:xfrm>
              <a:off x="4511839" y="4042867"/>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15" name="Freeform 74">
              <a:extLst>
                <a:ext uri="{FF2B5EF4-FFF2-40B4-BE49-F238E27FC236}">
                  <a16:creationId xmlns:a16="http://schemas.microsoft.com/office/drawing/2014/main" id="{183AC9BF-9C42-6349-8B8C-735AB161EB2A}"/>
                </a:ext>
              </a:extLst>
            </p:cNvPr>
            <p:cNvSpPr>
              <a:spLocks/>
            </p:cNvSpPr>
            <p:nvPr/>
          </p:nvSpPr>
          <p:spPr bwMode="gray">
            <a:xfrm>
              <a:off x="4510437" y="4015759"/>
              <a:ext cx="937860" cy="297142"/>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80" name="Textfeld 17">
            <a:extLst>
              <a:ext uri="{FF2B5EF4-FFF2-40B4-BE49-F238E27FC236}">
                <a16:creationId xmlns:a16="http://schemas.microsoft.com/office/drawing/2014/main" id="{310C5DC6-F6A9-F149-8FD4-E7BB5F9FDA60}"/>
              </a:ext>
            </a:extLst>
          </p:cNvPr>
          <p:cNvSpPr txBox="1"/>
          <p:nvPr/>
        </p:nvSpPr>
        <p:spPr bwMode="gray">
          <a:xfrm>
            <a:off x="1259808" y="3386662"/>
            <a:ext cx="614271"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VISION</a:t>
            </a:r>
          </a:p>
        </p:txBody>
      </p:sp>
      <p:sp>
        <p:nvSpPr>
          <p:cNvPr id="81" name="Textfeld 18">
            <a:extLst>
              <a:ext uri="{FF2B5EF4-FFF2-40B4-BE49-F238E27FC236}">
                <a16:creationId xmlns:a16="http://schemas.microsoft.com/office/drawing/2014/main" id="{2DFA8A79-BFD3-CD48-A088-C608EC07058E}"/>
              </a:ext>
            </a:extLst>
          </p:cNvPr>
          <p:cNvSpPr txBox="1"/>
          <p:nvPr/>
        </p:nvSpPr>
        <p:spPr bwMode="gray">
          <a:xfrm>
            <a:off x="2840468" y="3136196"/>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2" name="Textfeld 19">
            <a:extLst>
              <a:ext uri="{FF2B5EF4-FFF2-40B4-BE49-F238E27FC236}">
                <a16:creationId xmlns:a16="http://schemas.microsoft.com/office/drawing/2014/main" id="{B46AA423-898C-924D-8907-D4614FF1CC41}"/>
              </a:ext>
            </a:extLst>
          </p:cNvPr>
          <p:cNvSpPr txBox="1"/>
          <p:nvPr/>
        </p:nvSpPr>
        <p:spPr bwMode="gray">
          <a:xfrm>
            <a:off x="4226772" y="3539051"/>
            <a:ext cx="1252266"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3" name="Textfeld 20">
            <a:extLst>
              <a:ext uri="{FF2B5EF4-FFF2-40B4-BE49-F238E27FC236}">
                <a16:creationId xmlns:a16="http://schemas.microsoft.com/office/drawing/2014/main" id="{952E3E81-C891-5546-B438-ED73E5B9DD09}"/>
              </a:ext>
            </a:extLst>
          </p:cNvPr>
          <p:cNvSpPr txBox="1"/>
          <p:nvPr/>
        </p:nvSpPr>
        <p:spPr bwMode="gray">
          <a:xfrm>
            <a:off x="7566111" y="3476320"/>
            <a:ext cx="1455848" cy="434927"/>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INCREMENT/</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RELEASE</a:t>
            </a:r>
          </a:p>
        </p:txBody>
      </p:sp>
      <p:sp>
        <p:nvSpPr>
          <p:cNvPr id="84" name="Textfeld 21">
            <a:extLst>
              <a:ext uri="{FF2B5EF4-FFF2-40B4-BE49-F238E27FC236}">
                <a16:creationId xmlns:a16="http://schemas.microsoft.com/office/drawing/2014/main" id="{2249F587-2D0D-3649-9237-3D6085DACEAE}"/>
              </a:ext>
            </a:extLst>
          </p:cNvPr>
          <p:cNvSpPr txBox="1"/>
          <p:nvPr/>
        </p:nvSpPr>
        <p:spPr bwMode="gray">
          <a:xfrm>
            <a:off x="9633096" y="3374379"/>
            <a:ext cx="788999" cy="255391"/>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p>
        </p:txBody>
      </p:sp>
      <p:sp>
        <p:nvSpPr>
          <p:cNvPr id="85" name="Textfeld 22">
            <a:extLst>
              <a:ext uri="{FF2B5EF4-FFF2-40B4-BE49-F238E27FC236}">
                <a16:creationId xmlns:a16="http://schemas.microsoft.com/office/drawing/2014/main" id="{E9ABE052-3E4B-F84D-AD2A-26E9AEB1CD91}"/>
              </a:ext>
            </a:extLst>
          </p:cNvPr>
          <p:cNvSpPr txBox="1"/>
          <p:nvPr/>
        </p:nvSpPr>
        <p:spPr bwMode="gray">
          <a:xfrm>
            <a:off x="7571501" y="2906213"/>
            <a:ext cx="766557" cy="434927"/>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1000" b="1" kern="1200" noProof="0" dirty="0">
                <a:latin typeface="Century Gothic" panose="020B0502020202020204" pitchFamily="34" charset="0"/>
                <a:ea typeface="+mn-ea"/>
                <a:cs typeface="+mn-cs"/>
              </a:rPr>
              <a:t>DAILY</a:t>
            </a:r>
            <a:endPar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MEETING</a:t>
            </a:r>
          </a:p>
        </p:txBody>
      </p:sp>
      <p:sp>
        <p:nvSpPr>
          <p:cNvPr id="86" name="Textfeld 23">
            <a:extLst>
              <a:ext uri="{FF2B5EF4-FFF2-40B4-BE49-F238E27FC236}">
                <a16:creationId xmlns:a16="http://schemas.microsoft.com/office/drawing/2014/main" id="{4BBBC353-DC06-E144-BC0C-8D3326447A6E}"/>
              </a:ext>
            </a:extLst>
          </p:cNvPr>
          <p:cNvSpPr txBox="1"/>
          <p:nvPr/>
        </p:nvSpPr>
        <p:spPr bwMode="gray">
          <a:xfrm>
            <a:off x="6052721" y="3300192"/>
            <a:ext cx="1252266" cy="434478"/>
          </a:xfrm>
          <a:prstGeom prst="rect">
            <a:avLst/>
          </a:prstGeom>
          <a:noFill/>
          <a:scene3d>
            <a:camera prst="orthographicFront">
              <a:rot lat="420000" lon="20099991" rev="0"/>
            </a:camera>
            <a:lightRig rig="threePt" dir="t"/>
          </a:scene3d>
        </p:spPr>
        <p:txBody>
          <a:bodyPr wrap="none" rtlCol="0">
            <a:spAutoFit/>
          </a:bodyPr>
          <a:lstStyle>
            <a:defPPr>
              <a:defRPr lang="de-DE"/>
            </a:defPPr>
            <a:lvl1pPr algn="ctr">
              <a:lnSpc>
                <a:spcPct val="80000"/>
              </a:lnSpc>
              <a:defRPr sz="1200" b="1">
                <a:latin typeface="+mj-lt"/>
              </a:defRPr>
            </a:lvl1p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1-4 WEEKS</a:t>
            </a:r>
          </a:p>
        </p:txBody>
      </p:sp>
      <p:sp>
        <p:nvSpPr>
          <p:cNvPr id="93" name="Textfeld 24">
            <a:extLst>
              <a:ext uri="{FF2B5EF4-FFF2-40B4-BE49-F238E27FC236}">
                <a16:creationId xmlns:a16="http://schemas.microsoft.com/office/drawing/2014/main" id="{EAB255C8-88BD-7747-9668-07205A7F8F4C}"/>
              </a:ext>
            </a:extLst>
          </p:cNvPr>
          <p:cNvSpPr txBox="1"/>
          <p:nvPr/>
        </p:nvSpPr>
        <p:spPr bwMode="gray">
          <a:xfrm>
            <a:off x="7740804" y="4519852"/>
            <a:ext cx="1318480"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SPRINT </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REVIEW</a:t>
            </a:r>
          </a:p>
        </p:txBody>
      </p:sp>
      <p:sp>
        <p:nvSpPr>
          <p:cNvPr id="102" name="Textfeld 33">
            <a:extLst>
              <a:ext uri="{FF2B5EF4-FFF2-40B4-BE49-F238E27FC236}">
                <a16:creationId xmlns:a16="http://schemas.microsoft.com/office/drawing/2014/main" id="{A55452B8-F392-6A4A-85CC-CD16FC53B73E}"/>
              </a:ext>
            </a:extLst>
          </p:cNvPr>
          <p:cNvSpPr txBox="1"/>
          <p:nvPr/>
        </p:nvSpPr>
        <p:spPr bwMode="gray">
          <a:xfrm>
            <a:off x="3832877" y="4710361"/>
            <a:ext cx="916881"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 PLANNING</a:t>
            </a:r>
          </a:p>
        </p:txBody>
      </p:sp>
      <p:grpSp>
        <p:nvGrpSpPr>
          <p:cNvPr id="2" name="Group 1">
            <a:extLst>
              <a:ext uri="{FF2B5EF4-FFF2-40B4-BE49-F238E27FC236}">
                <a16:creationId xmlns:a16="http://schemas.microsoft.com/office/drawing/2014/main" id="{18CF50F9-C799-7742-832D-59FADF2F8BCC}"/>
              </a:ext>
            </a:extLst>
          </p:cNvPr>
          <p:cNvGrpSpPr/>
          <p:nvPr/>
        </p:nvGrpSpPr>
        <p:grpSpPr>
          <a:xfrm>
            <a:off x="3905298" y="4919111"/>
            <a:ext cx="4900481" cy="441009"/>
            <a:chOff x="3905298" y="4824521"/>
            <a:chExt cx="4900481" cy="441009"/>
          </a:xfrm>
        </p:grpSpPr>
        <p:cxnSp>
          <p:nvCxnSpPr>
            <p:cNvPr id="103" name="Gerader Verbinder 8">
              <a:extLst>
                <a:ext uri="{FF2B5EF4-FFF2-40B4-BE49-F238E27FC236}">
                  <a16:creationId xmlns:a16="http://schemas.microsoft.com/office/drawing/2014/main" id="{BE43EC48-28D5-B04E-AD68-9C0B0CAD34AE}"/>
                </a:ext>
              </a:extLst>
            </p:cNvPr>
            <p:cNvCxnSpPr/>
            <p:nvPr/>
          </p:nvCxnSpPr>
          <p:spPr bwMode="gray">
            <a:xfrm flipH="1">
              <a:off x="3905298" y="5013770"/>
              <a:ext cx="4900481" cy="242455"/>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4" name="Gerader Verbinder 10">
              <a:extLst>
                <a:ext uri="{FF2B5EF4-FFF2-40B4-BE49-F238E27FC236}">
                  <a16:creationId xmlns:a16="http://schemas.microsoft.com/office/drawing/2014/main" id="{0A153182-EA50-A347-882A-3924401F245F}"/>
                </a:ext>
              </a:extLst>
            </p:cNvPr>
            <p:cNvCxnSpPr/>
            <p:nvPr/>
          </p:nvCxnSpPr>
          <p:spPr bwMode="gray">
            <a:xfrm flipV="1">
              <a:off x="8801726" y="4824521"/>
              <a:ext cx="0" cy="199198"/>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5" name="Gerader Verbinder 112">
              <a:extLst>
                <a:ext uri="{FF2B5EF4-FFF2-40B4-BE49-F238E27FC236}">
                  <a16:creationId xmlns:a16="http://schemas.microsoft.com/office/drawing/2014/main" id="{A14C6387-729D-4547-A1E0-FB1A0BC408E3}"/>
                </a:ext>
              </a:extLst>
            </p:cNvPr>
            <p:cNvCxnSpPr/>
            <p:nvPr/>
          </p:nvCxnSpPr>
          <p:spPr bwMode="gray">
            <a:xfrm flipV="1">
              <a:off x="3920796" y="4992715"/>
              <a:ext cx="0" cy="272815"/>
            </a:xfrm>
            <a:prstGeom prst="line">
              <a:avLst/>
            </a:prstGeom>
            <a:ln w="34925">
              <a:solidFill>
                <a:schemeClr val="bg1">
                  <a:lumMod val="75000"/>
                </a:schemeClr>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106" name="Textfeld 37">
            <a:extLst>
              <a:ext uri="{FF2B5EF4-FFF2-40B4-BE49-F238E27FC236}">
                <a16:creationId xmlns:a16="http://schemas.microsoft.com/office/drawing/2014/main" id="{176AD742-04DA-4B4A-8DD6-2FFC25374617}"/>
              </a:ext>
            </a:extLst>
          </p:cNvPr>
          <p:cNvSpPr txBox="1"/>
          <p:nvPr/>
        </p:nvSpPr>
        <p:spPr bwMode="gray">
          <a:xfrm>
            <a:off x="6026679" y="4944721"/>
            <a:ext cx="490839"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lumMod val="65000"/>
                  </a:srgbClr>
                </a:solidFill>
                <a:effectLst/>
                <a:uLnTx/>
                <a:uFillTx/>
                <a:latin typeface="Century Gothic" panose="020B0502020202020204" pitchFamily="34" charset="0"/>
                <a:ea typeface="+mn-ea"/>
                <a:cs typeface="+mn-cs"/>
              </a:rPr>
              <a:t>x 3-4</a:t>
            </a:r>
          </a:p>
        </p:txBody>
      </p:sp>
      <p:grpSp>
        <p:nvGrpSpPr>
          <p:cNvPr id="95" name="Gruppieren 26">
            <a:extLst>
              <a:ext uri="{FF2B5EF4-FFF2-40B4-BE49-F238E27FC236}">
                <a16:creationId xmlns:a16="http://schemas.microsoft.com/office/drawing/2014/main" id="{52BF9E3E-56CA-594E-BAFC-138394EEA696}"/>
              </a:ext>
            </a:extLst>
          </p:cNvPr>
          <p:cNvGrpSpPr/>
          <p:nvPr/>
        </p:nvGrpSpPr>
        <p:grpSpPr bwMode="gray">
          <a:xfrm>
            <a:off x="1904657" y="4857631"/>
            <a:ext cx="8644090" cy="783486"/>
            <a:chOff x="-400883" y="4620937"/>
            <a:chExt cx="9514825" cy="938935"/>
          </a:xfrm>
        </p:grpSpPr>
        <p:cxnSp>
          <p:nvCxnSpPr>
            <p:cNvPr id="99" name="Gerader Verbinder 129">
              <a:extLst>
                <a:ext uri="{FF2B5EF4-FFF2-40B4-BE49-F238E27FC236}">
                  <a16:creationId xmlns:a16="http://schemas.microsoft.com/office/drawing/2014/main" id="{2413C908-393F-654F-ACE1-17B3B7C60879}"/>
                </a:ext>
              </a:extLst>
            </p:cNvPr>
            <p:cNvCxnSpPr/>
            <p:nvPr/>
          </p:nvCxnSpPr>
          <p:spPr bwMode="gray">
            <a:xfrm flipH="1">
              <a:off x="-400883" y="5036587"/>
              <a:ext cx="9514825" cy="512526"/>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0" name="Gerader Verbinder 134">
              <a:extLst>
                <a:ext uri="{FF2B5EF4-FFF2-40B4-BE49-F238E27FC236}">
                  <a16:creationId xmlns:a16="http://schemas.microsoft.com/office/drawing/2014/main" id="{01682BF8-194F-CF48-8932-9402F451A1AC}"/>
                </a:ext>
              </a:extLst>
            </p:cNvPr>
            <p:cNvCxnSpPr>
              <a:cxnSpLocks/>
            </p:cNvCxnSpPr>
            <p:nvPr/>
          </p:nvCxnSpPr>
          <p:spPr bwMode="gray">
            <a:xfrm flipV="1">
              <a:off x="9086740" y="4620937"/>
              <a:ext cx="0" cy="412717"/>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1" name="Gerader Verbinder 136">
              <a:extLst>
                <a:ext uri="{FF2B5EF4-FFF2-40B4-BE49-F238E27FC236}">
                  <a16:creationId xmlns:a16="http://schemas.microsoft.com/office/drawing/2014/main" id="{76B6AB49-976C-7142-B83B-953A0D7A1D13}"/>
                </a:ext>
              </a:extLst>
            </p:cNvPr>
            <p:cNvCxnSpPr>
              <a:cxnSpLocks/>
            </p:cNvCxnSpPr>
            <p:nvPr/>
          </p:nvCxnSpPr>
          <p:spPr bwMode="gray">
            <a:xfrm flipV="1">
              <a:off x="-376964" y="4772254"/>
              <a:ext cx="0" cy="787618"/>
            </a:xfrm>
            <a:prstGeom prst="line">
              <a:avLst/>
            </a:prstGeom>
            <a:ln w="34925">
              <a:solidFill>
                <a:schemeClr val="accent1"/>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202" name="Rectangle 6">
            <a:extLst>
              <a:ext uri="{FF2B5EF4-FFF2-40B4-BE49-F238E27FC236}">
                <a16:creationId xmlns:a16="http://schemas.microsoft.com/office/drawing/2014/main" id="{997782CA-193D-9846-9993-7C8BFCA64CF5}"/>
              </a:ext>
            </a:extLst>
          </p:cNvPr>
          <p:cNvSpPr/>
          <p:nvPr/>
        </p:nvSpPr>
        <p:spPr>
          <a:xfrm>
            <a:off x="1243800" y="1499204"/>
            <a:ext cx="3933325"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rgbClr val="FFFFFF"/>
                </a:solidFill>
                <a:latin typeface="Century Gothic" panose="020B0502020202020204" pitchFamily="34" charset="0"/>
              </a:rPr>
              <a:t>Initiation/Planning</a:t>
            </a:r>
            <a:endParaRPr kumimoji="0" lang="en-US" sz="1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endParaRPr>
          </a:p>
        </p:txBody>
      </p:sp>
      <p:sp>
        <p:nvSpPr>
          <p:cNvPr id="203" name="Rectangle 6">
            <a:extLst>
              <a:ext uri="{FF2B5EF4-FFF2-40B4-BE49-F238E27FC236}">
                <a16:creationId xmlns:a16="http://schemas.microsoft.com/office/drawing/2014/main" id="{F0FE2BB4-7952-DE42-8E06-81F103ABA9EE}"/>
              </a:ext>
            </a:extLst>
          </p:cNvPr>
          <p:cNvSpPr/>
          <p:nvPr/>
        </p:nvSpPr>
        <p:spPr>
          <a:xfrm>
            <a:off x="5281150" y="1499204"/>
            <a:ext cx="3804525" cy="36912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rPr>
              <a:t>Execution</a:t>
            </a:r>
          </a:p>
        </p:txBody>
      </p:sp>
      <p:sp>
        <p:nvSpPr>
          <p:cNvPr id="204" name="Rectangle 6">
            <a:extLst>
              <a:ext uri="{FF2B5EF4-FFF2-40B4-BE49-F238E27FC236}">
                <a16:creationId xmlns:a16="http://schemas.microsoft.com/office/drawing/2014/main" id="{DF65ADA6-2B31-F345-B00B-CE056C6D6A13}"/>
              </a:ext>
            </a:extLst>
          </p:cNvPr>
          <p:cNvSpPr/>
          <p:nvPr/>
        </p:nvSpPr>
        <p:spPr>
          <a:xfrm>
            <a:off x="9085676" y="1499204"/>
            <a:ext cx="2044749"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rPr>
              <a:t>Closing</a:t>
            </a:r>
          </a:p>
        </p:txBody>
      </p:sp>
      <p:grpSp>
        <p:nvGrpSpPr>
          <p:cNvPr id="8" name="Group 7">
            <a:extLst>
              <a:ext uri="{FF2B5EF4-FFF2-40B4-BE49-F238E27FC236}">
                <a16:creationId xmlns:a16="http://schemas.microsoft.com/office/drawing/2014/main" id="{A5AF08E6-4E44-4347-8746-865BD4CED70B}"/>
              </a:ext>
            </a:extLst>
          </p:cNvPr>
          <p:cNvGrpSpPr/>
          <p:nvPr/>
        </p:nvGrpSpPr>
        <p:grpSpPr>
          <a:xfrm>
            <a:off x="1229248" y="3787481"/>
            <a:ext cx="936883" cy="1012354"/>
            <a:chOff x="1229248" y="3692891"/>
            <a:chExt cx="936883" cy="1012354"/>
          </a:xfrm>
        </p:grpSpPr>
        <p:sp>
          <p:nvSpPr>
            <p:cNvPr id="198" name="Freeform 79">
              <a:extLst>
                <a:ext uri="{FF2B5EF4-FFF2-40B4-BE49-F238E27FC236}">
                  <a16:creationId xmlns:a16="http://schemas.microsoft.com/office/drawing/2014/main" id="{D47335A4-A6AD-204C-BC91-3F28F362367F}"/>
                </a:ext>
              </a:extLst>
            </p:cNvPr>
            <p:cNvSpPr>
              <a:spLocks/>
            </p:cNvSpPr>
            <p:nvPr/>
          </p:nvSpPr>
          <p:spPr bwMode="gray">
            <a:xfrm>
              <a:off x="1229248" y="4397446"/>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0" name="Freeform 7">
              <a:extLst>
                <a:ext uri="{FF2B5EF4-FFF2-40B4-BE49-F238E27FC236}">
                  <a16:creationId xmlns:a16="http://schemas.microsoft.com/office/drawing/2014/main" id="{61807E33-1CC0-9047-A50F-FB417E02AF64}"/>
                </a:ext>
              </a:extLst>
            </p:cNvPr>
            <p:cNvSpPr>
              <a:spLocks/>
            </p:cNvSpPr>
            <p:nvPr/>
          </p:nvSpPr>
          <p:spPr bwMode="gray">
            <a:xfrm>
              <a:off x="1229896" y="3692891"/>
              <a:ext cx="936235"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1" name="Freeform 8">
              <a:extLst>
                <a:ext uri="{FF2B5EF4-FFF2-40B4-BE49-F238E27FC236}">
                  <a16:creationId xmlns:a16="http://schemas.microsoft.com/office/drawing/2014/main" id="{FF90C55D-E2D4-6D41-B7A9-3486F9C5DC4E}"/>
                </a:ext>
              </a:extLst>
            </p:cNvPr>
            <p:cNvSpPr>
              <a:spLocks/>
            </p:cNvSpPr>
            <p:nvPr/>
          </p:nvSpPr>
          <p:spPr bwMode="gray">
            <a:xfrm>
              <a:off x="1235469" y="3716194"/>
              <a:ext cx="413289" cy="956184"/>
            </a:xfrm>
            <a:custGeom>
              <a:avLst/>
              <a:gdLst>
                <a:gd name="T0" fmla="*/ 0 w 848"/>
                <a:gd name="T1" fmla="*/ 0 h 2333"/>
                <a:gd name="T2" fmla="*/ 0 w 848"/>
                <a:gd name="T3" fmla="*/ 0 h 2333"/>
                <a:gd name="T4" fmla="*/ 0 w 848"/>
                <a:gd name="T5" fmla="*/ 711 h 2333"/>
                <a:gd name="T6" fmla="*/ 0 w 848"/>
                <a:gd name="T7" fmla="*/ 1674 h 2333"/>
                <a:gd name="T8" fmla="*/ 0 w 848"/>
                <a:gd name="T9" fmla="*/ 1674 h 2333"/>
                <a:gd name="T10" fmla="*/ 848 w 848"/>
                <a:gd name="T11" fmla="*/ 2333 h 2333"/>
                <a:gd name="T12" fmla="*/ 848 w 848"/>
                <a:gd name="T13" fmla="*/ 2333 h 2333"/>
                <a:gd name="T14" fmla="*/ 848 w 848"/>
                <a:gd name="T15" fmla="*/ 1622 h 2333"/>
                <a:gd name="T16" fmla="*/ 848 w 848"/>
                <a:gd name="T17" fmla="*/ 659 h 2333"/>
                <a:gd name="T18" fmla="*/ 848 w 848"/>
                <a:gd name="T19" fmla="*/ 656 h 2333"/>
                <a:gd name="T20" fmla="*/ 0 w 848"/>
                <a:gd name="T21" fmla="*/ 0 h 2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2333">
                  <a:moveTo>
                    <a:pt x="0" y="0"/>
                  </a:moveTo>
                  <a:lnTo>
                    <a:pt x="0" y="0"/>
                  </a:lnTo>
                  <a:lnTo>
                    <a:pt x="0" y="711"/>
                  </a:lnTo>
                  <a:lnTo>
                    <a:pt x="0" y="1674"/>
                  </a:lnTo>
                  <a:lnTo>
                    <a:pt x="0" y="1674"/>
                  </a:lnTo>
                  <a:lnTo>
                    <a:pt x="848" y="2333"/>
                  </a:lnTo>
                  <a:lnTo>
                    <a:pt x="848" y="2333"/>
                  </a:lnTo>
                  <a:lnTo>
                    <a:pt x="848" y="1622"/>
                  </a:lnTo>
                  <a:lnTo>
                    <a:pt x="848" y="659"/>
                  </a:lnTo>
                  <a:lnTo>
                    <a:pt x="848" y="656"/>
                  </a:lnTo>
                  <a:lnTo>
                    <a:pt x="0"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2" name="Freeform 13">
              <a:extLst>
                <a:ext uri="{FF2B5EF4-FFF2-40B4-BE49-F238E27FC236}">
                  <a16:creationId xmlns:a16="http://schemas.microsoft.com/office/drawing/2014/main" id="{E6450DE4-D18F-E646-A236-6643C2323B20}"/>
                </a:ext>
              </a:extLst>
            </p:cNvPr>
            <p:cNvSpPr>
              <a:spLocks/>
            </p:cNvSpPr>
            <p:nvPr/>
          </p:nvSpPr>
          <p:spPr bwMode="gray">
            <a:xfrm>
              <a:off x="1643184" y="3958007"/>
              <a:ext cx="522947" cy="714371"/>
            </a:xfrm>
            <a:custGeom>
              <a:avLst/>
              <a:gdLst>
                <a:gd name="T0" fmla="*/ 1073 w 1073"/>
                <a:gd name="T1" fmla="*/ 0 h 1743"/>
                <a:gd name="T2" fmla="*/ 3 w 1073"/>
                <a:gd name="T3" fmla="*/ 69 h 1743"/>
                <a:gd name="T4" fmla="*/ 0 w 1073"/>
                <a:gd name="T5" fmla="*/ 69 h 1743"/>
                <a:gd name="T6" fmla="*/ 0 w 1073"/>
                <a:gd name="T7" fmla="*/ 1032 h 1743"/>
                <a:gd name="T8" fmla="*/ 0 w 1073"/>
                <a:gd name="T9" fmla="*/ 1743 h 1743"/>
                <a:gd name="T10" fmla="*/ 1073 w 1073"/>
                <a:gd name="T11" fmla="*/ 1675 h 1743"/>
                <a:gd name="T12" fmla="*/ 1073 w 1073"/>
                <a:gd name="T13" fmla="*/ 964 h 1743"/>
                <a:gd name="T14" fmla="*/ 1073 w 1073"/>
                <a:gd name="T15" fmla="*/ 898 h 1743"/>
                <a:gd name="T16" fmla="*/ 1073 w 1073"/>
                <a:gd name="T17" fmla="*/ 0 h 1743"/>
                <a:gd name="T18" fmla="*/ 1073 w 1073"/>
                <a:gd name="T19" fmla="*/ 0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3" h="1743">
                  <a:moveTo>
                    <a:pt x="1073" y="0"/>
                  </a:moveTo>
                  <a:lnTo>
                    <a:pt x="3" y="69"/>
                  </a:lnTo>
                  <a:lnTo>
                    <a:pt x="0" y="69"/>
                  </a:lnTo>
                  <a:lnTo>
                    <a:pt x="0" y="1032"/>
                  </a:lnTo>
                  <a:lnTo>
                    <a:pt x="0" y="1743"/>
                  </a:lnTo>
                  <a:lnTo>
                    <a:pt x="1073" y="1675"/>
                  </a:lnTo>
                  <a:lnTo>
                    <a:pt x="1073" y="964"/>
                  </a:lnTo>
                  <a:lnTo>
                    <a:pt x="1073" y="898"/>
                  </a:lnTo>
                  <a:lnTo>
                    <a:pt x="1073" y="0"/>
                  </a:lnTo>
                  <a:lnTo>
                    <a:pt x="1073"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13" name="Title 12">
            <a:extLst>
              <a:ext uri="{FF2B5EF4-FFF2-40B4-BE49-F238E27FC236}">
                <a16:creationId xmlns:a16="http://schemas.microsoft.com/office/drawing/2014/main" id="{02F16CCE-B806-FEFA-EA36-DCE63FEC661D}"/>
              </a:ext>
            </a:extLst>
          </p:cNvPr>
          <p:cNvSpPr>
            <a:spLocks noGrp="1"/>
          </p:cNvSpPr>
          <p:nvPr>
            <p:ph type="title"/>
          </p:nvPr>
        </p:nvSpPr>
        <p:spPr/>
        <p:txBody>
          <a:bodyPr/>
          <a:lstStyle/>
          <a:p>
            <a:r>
              <a:rPr lang="en-US" dirty="0">
                <a:solidFill>
                  <a:schemeClr val="bg1"/>
                </a:solidFill>
              </a:rPr>
              <a:t>Agile Practices and Processes</a:t>
            </a:r>
            <a:endParaRPr lang="ar-SA" dirty="0">
              <a:solidFill>
                <a:schemeClr val="bg1"/>
              </a:solidFill>
            </a:endParaRPr>
          </a:p>
        </p:txBody>
      </p:sp>
      <p:sp>
        <p:nvSpPr>
          <p:cNvPr id="17" name="Textfeld 18">
            <a:extLst>
              <a:ext uri="{FF2B5EF4-FFF2-40B4-BE49-F238E27FC236}">
                <a16:creationId xmlns:a16="http://schemas.microsoft.com/office/drawing/2014/main" id="{4B43E83C-5952-2811-7668-9091312451E4}"/>
              </a:ext>
            </a:extLst>
          </p:cNvPr>
          <p:cNvSpPr txBox="1"/>
          <p:nvPr/>
        </p:nvSpPr>
        <p:spPr bwMode="gray">
          <a:xfrm>
            <a:off x="2017923" y="3257910"/>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Roadmap</a:t>
            </a:r>
          </a:p>
        </p:txBody>
      </p:sp>
    </p:spTree>
    <p:extLst>
      <p:ext uri="{BB962C8B-B14F-4D97-AF65-F5344CB8AC3E}">
        <p14:creationId xmlns:p14="http://schemas.microsoft.com/office/powerpoint/2010/main" val="225026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100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1000"/>
                                        <p:tgtEl>
                                          <p:spTgt spid="67"/>
                                        </p:tgtEl>
                                        <p:attrNameLst>
                                          <p:attrName>ppt_x</p:attrName>
                                        </p:attrNameLst>
                                      </p:cBhvr>
                                      <p:tavLst>
                                        <p:tav tm="0">
                                          <p:val>
                                            <p:strVal val="#ppt_x-#ppt_w*1.125000"/>
                                          </p:val>
                                        </p:tav>
                                        <p:tav tm="100000">
                                          <p:val>
                                            <p:strVal val="#ppt_x"/>
                                          </p:val>
                                        </p:tav>
                                      </p:tavLst>
                                    </p:anim>
                                    <p:animEffect transition="in" filter="wipe(right)">
                                      <p:cBhvr>
                                        <p:cTn id="13" dur="1000"/>
                                        <p:tgtEl>
                                          <p:spTgt spid="67"/>
                                        </p:tgtEl>
                                      </p:cBhvr>
                                    </p:animEffect>
                                  </p:childTnLst>
                                </p:cTn>
                              </p:par>
                              <p:par>
                                <p:cTn id="14" presetID="12" presetClass="entr" presetSubtype="2" fill="hold" grpId="0" nodeType="withEffect">
                                  <p:stCondLst>
                                    <p:cond delay="1000"/>
                                  </p:stCondLst>
                                  <p:childTnLst>
                                    <p:set>
                                      <p:cBhvr>
                                        <p:cTn id="15" dur="1" fill="hold">
                                          <p:stCondLst>
                                            <p:cond delay="0"/>
                                          </p:stCondLst>
                                        </p:cTn>
                                        <p:tgtEl>
                                          <p:spTgt spid="69"/>
                                        </p:tgtEl>
                                        <p:attrNameLst>
                                          <p:attrName>style.visibility</p:attrName>
                                        </p:attrNameLst>
                                      </p:cBhvr>
                                      <p:to>
                                        <p:strVal val="visible"/>
                                      </p:to>
                                    </p:set>
                                    <p:anim calcmode="lin" valueType="num">
                                      <p:cBhvr additive="base">
                                        <p:cTn id="16" dur="1000"/>
                                        <p:tgtEl>
                                          <p:spTgt spid="69"/>
                                        </p:tgtEl>
                                        <p:attrNameLst>
                                          <p:attrName>ppt_x</p:attrName>
                                        </p:attrNameLst>
                                      </p:cBhvr>
                                      <p:tavLst>
                                        <p:tav tm="0">
                                          <p:val>
                                            <p:strVal val="#ppt_x+#ppt_w*1.125000"/>
                                          </p:val>
                                        </p:tav>
                                        <p:tav tm="100000">
                                          <p:val>
                                            <p:strVal val="#ppt_x"/>
                                          </p:val>
                                        </p:tav>
                                      </p:tavLst>
                                    </p:anim>
                                    <p:animEffect transition="in" filter="wipe(left)">
                                      <p:cBhvr>
                                        <p:cTn id="17" dur="1000"/>
                                        <p:tgtEl>
                                          <p:spTgt spid="69"/>
                                        </p:tgtEl>
                                      </p:cBhvr>
                                    </p:animEffect>
                                  </p:childTnLst>
                                </p:cTn>
                              </p:par>
                              <p:par>
                                <p:cTn id="18" presetID="23" presetClass="entr" presetSubtype="16" fill="hold" grpId="0" nodeType="withEffect">
                                  <p:stCondLst>
                                    <p:cond delay="2000"/>
                                  </p:stCondLst>
                                  <p:childTnLst>
                                    <p:set>
                                      <p:cBhvr>
                                        <p:cTn id="19" dur="1" fill="hold">
                                          <p:stCondLst>
                                            <p:cond delay="0"/>
                                          </p:stCondLst>
                                        </p:cTn>
                                        <p:tgtEl>
                                          <p:spTgt spid="203"/>
                                        </p:tgtEl>
                                        <p:attrNameLst>
                                          <p:attrName>style.visibility</p:attrName>
                                        </p:attrNameLst>
                                      </p:cBhvr>
                                      <p:to>
                                        <p:strVal val="visible"/>
                                      </p:to>
                                    </p:set>
                                    <p:anim calcmode="lin" valueType="num">
                                      <p:cBhvr>
                                        <p:cTn id="20" dur="1000" fill="hold"/>
                                        <p:tgtEl>
                                          <p:spTgt spid="203"/>
                                        </p:tgtEl>
                                        <p:attrNameLst>
                                          <p:attrName>ppt_w</p:attrName>
                                        </p:attrNameLst>
                                      </p:cBhvr>
                                      <p:tavLst>
                                        <p:tav tm="0">
                                          <p:val>
                                            <p:fltVal val="0"/>
                                          </p:val>
                                        </p:tav>
                                        <p:tav tm="100000">
                                          <p:val>
                                            <p:strVal val="#ppt_w"/>
                                          </p:val>
                                        </p:tav>
                                      </p:tavLst>
                                    </p:anim>
                                    <p:anim calcmode="lin" valueType="num">
                                      <p:cBhvr>
                                        <p:cTn id="21" dur="1000" fill="hold"/>
                                        <p:tgtEl>
                                          <p:spTgt spid="203"/>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0"/>
                                  </p:stCondLst>
                                  <p:childTnLst>
                                    <p:set>
                                      <p:cBhvr>
                                        <p:cTn id="23" dur="1" fill="hold">
                                          <p:stCondLst>
                                            <p:cond delay="0"/>
                                          </p:stCondLst>
                                        </p:cTn>
                                        <p:tgtEl>
                                          <p:spTgt spid="202"/>
                                        </p:tgtEl>
                                        <p:attrNameLst>
                                          <p:attrName>style.visibility</p:attrName>
                                        </p:attrNameLst>
                                      </p:cBhvr>
                                      <p:to>
                                        <p:strVal val="visible"/>
                                      </p:to>
                                    </p:set>
                                    <p:anim calcmode="lin" valueType="num">
                                      <p:cBhvr>
                                        <p:cTn id="24" dur="1000" fill="hold"/>
                                        <p:tgtEl>
                                          <p:spTgt spid="202"/>
                                        </p:tgtEl>
                                        <p:attrNameLst>
                                          <p:attrName>ppt_w</p:attrName>
                                        </p:attrNameLst>
                                      </p:cBhvr>
                                      <p:tavLst>
                                        <p:tav tm="0">
                                          <p:val>
                                            <p:fltVal val="0"/>
                                          </p:val>
                                        </p:tav>
                                        <p:tav tm="100000">
                                          <p:val>
                                            <p:strVal val="#ppt_w"/>
                                          </p:val>
                                        </p:tav>
                                      </p:tavLst>
                                    </p:anim>
                                    <p:anim calcmode="lin" valueType="num">
                                      <p:cBhvr>
                                        <p:cTn id="25" dur="1000" fill="hold"/>
                                        <p:tgtEl>
                                          <p:spTgt spid="202"/>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000"/>
                                  </p:stCondLst>
                                  <p:childTnLst>
                                    <p:set>
                                      <p:cBhvr>
                                        <p:cTn id="27" dur="1" fill="hold">
                                          <p:stCondLst>
                                            <p:cond delay="0"/>
                                          </p:stCondLst>
                                        </p:cTn>
                                        <p:tgtEl>
                                          <p:spTgt spid="204"/>
                                        </p:tgtEl>
                                        <p:attrNameLst>
                                          <p:attrName>style.visibility</p:attrName>
                                        </p:attrNameLst>
                                      </p:cBhvr>
                                      <p:to>
                                        <p:strVal val="visible"/>
                                      </p:to>
                                    </p:set>
                                    <p:anim calcmode="lin" valueType="num">
                                      <p:cBhvr>
                                        <p:cTn id="28" dur="1000" fill="hold"/>
                                        <p:tgtEl>
                                          <p:spTgt spid="204"/>
                                        </p:tgtEl>
                                        <p:attrNameLst>
                                          <p:attrName>ppt_w</p:attrName>
                                        </p:attrNameLst>
                                      </p:cBhvr>
                                      <p:tavLst>
                                        <p:tav tm="0">
                                          <p:val>
                                            <p:fltVal val="0"/>
                                          </p:val>
                                        </p:tav>
                                        <p:tav tm="100000">
                                          <p:val>
                                            <p:strVal val="#ppt_w"/>
                                          </p:val>
                                        </p:tav>
                                      </p:tavLst>
                                    </p:anim>
                                    <p:anim calcmode="lin" valueType="num">
                                      <p:cBhvr>
                                        <p:cTn id="29" dur="1000" fill="hold"/>
                                        <p:tgtEl>
                                          <p:spTgt spid="204"/>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3000"/>
                                        <p:tgtEl>
                                          <p:spTgt spid="9"/>
                                        </p:tgtEl>
                                      </p:cBhvr>
                                    </p:animEffect>
                                  </p:childTnLst>
                                </p:cTn>
                              </p:par>
                              <p:par>
                                <p:cTn id="34" presetID="22" presetClass="entr" presetSubtype="4"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80"/>
                                        </p:tgtEl>
                                        <p:attrNameLst>
                                          <p:attrName>style.visibility</p:attrName>
                                        </p:attrNameLst>
                                      </p:cBhvr>
                                      <p:to>
                                        <p:strVal val="visible"/>
                                      </p:to>
                                    </p:set>
                                    <p:anim calcmode="lin" valueType="num">
                                      <p:cBhvr additive="base">
                                        <p:cTn id="39" dur="500"/>
                                        <p:tgtEl>
                                          <p:spTgt spid="80"/>
                                        </p:tgtEl>
                                        <p:attrNameLst>
                                          <p:attrName>ppt_y</p:attrName>
                                        </p:attrNameLst>
                                      </p:cBhvr>
                                      <p:tavLst>
                                        <p:tav tm="0">
                                          <p:val>
                                            <p:strVal val="#ppt_y+#ppt_h*1.125000"/>
                                          </p:val>
                                        </p:tav>
                                        <p:tav tm="100000">
                                          <p:val>
                                            <p:strVal val="#ppt_y"/>
                                          </p:val>
                                        </p:tav>
                                      </p:tavLst>
                                    </p:anim>
                                    <p:animEffect transition="in" filter="wipe(up)">
                                      <p:cBhvr>
                                        <p:cTn id="40" dur="500"/>
                                        <p:tgtEl>
                                          <p:spTgt spid="80"/>
                                        </p:tgtEl>
                                      </p:cBhvr>
                                    </p:animEffect>
                                  </p:childTnLst>
                                </p:cTn>
                              </p:par>
                              <p:par>
                                <p:cTn id="41" presetID="12" presetClass="entr" presetSubtype="8" fill="hold" grpId="0" nodeType="withEffect">
                                  <p:stCondLst>
                                    <p:cond delay="100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p:tgtEl>
                                          <p:spTgt spid="75"/>
                                        </p:tgtEl>
                                        <p:attrNameLst>
                                          <p:attrName>ppt_x</p:attrName>
                                        </p:attrNameLst>
                                      </p:cBhvr>
                                      <p:tavLst>
                                        <p:tav tm="0">
                                          <p:val>
                                            <p:strVal val="#ppt_x-#ppt_w*1.125000"/>
                                          </p:val>
                                        </p:tav>
                                        <p:tav tm="100000">
                                          <p:val>
                                            <p:strVal val="#ppt_x"/>
                                          </p:val>
                                        </p:tav>
                                      </p:tavLst>
                                    </p:anim>
                                    <p:animEffect transition="in" filter="wipe(right)">
                                      <p:cBhvr>
                                        <p:cTn id="44" dur="500"/>
                                        <p:tgtEl>
                                          <p:spTgt spid="75"/>
                                        </p:tgtEl>
                                      </p:cBhvr>
                                    </p:animEffect>
                                  </p:childTnLst>
                                </p:cTn>
                              </p:par>
                              <p:par>
                                <p:cTn id="45" presetID="22" presetClass="entr" presetSubtype="4" fill="hold" nodeType="withEffect">
                                  <p:stCondLst>
                                    <p:cond delay="1500"/>
                                  </p:stCondLst>
                                  <p:childTnLst>
                                    <p:set>
                                      <p:cBhvr>
                                        <p:cTn id="46" dur="1" fill="hold">
                                          <p:stCondLst>
                                            <p:cond delay="0"/>
                                          </p:stCondLst>
                                        </p:cTn>
                                        <p:tgtEl>
                                          <p:spTgt spid="3"/>
                                        </p:tgtEl>
                                        <p:attrNameLst>
                                          <p:attrName>style.visibility</p:attrName>
                                        </p:attrNameLst>
                                      </p:cBhvr>
                                      <p:to>
                                        <p:strVal val="visible"/>
                                      </p:to>
                                    </p:set>
                                    <p:animEffect transition="in" filter="wipe(down)">
                                      <p:cBhvr>
                                        <p:cTn id="47" dur="500"/>
                                        <p:tgtEl>
                                          <p:spTgt spid="3"/>
                                        </p:tgtEl>
                                      </p:cBhvr>
                                    </p:animEffect>
                                  </p:childTnLst>
                                </p:cTn>
                              </p:par>
                              <p:par>
                                <p:cTn id="48" presetID="12" presetClass="entr" presetSubtype="4" fill="hold" grpId="0" nodeType="withEffect">
                                  <p:stCondLst>
                                    <p:cond delay="1500"/>
                                  </p:stCondLst>
                                  <p:childTnLst>
                                    <p:set>
                                      <p:cBhvr>
                                        <p:cTn id="49" dur="1" fill="hold">
                                          <p:stCondLst>
                                            <p:cond delay="0"/>
                                          </p:stCondLst>
                                        </p:cTn>
                                        <p:tgtEl>
                                          <p:spTgt spid="81"/>
                                        </p:tgtEl>
                                        <p:attrNameLst>
                                          <p:attrName>style.visibility</p:attrName>
                                        </p:attrNameLst>
                                      </p:cBhvr>
                                      <p:to>
                                        <p:strVal val="visible"/>
                                      </p:to>
                                    </p:set>
                                    <p:anim calcmode="lin" valueType="num">
                                      <p:cBhvr additive="base">
                                        <p:cTn id="50" dur="500"/>
                                        <p:tgtEl>
                                          <p:spTgt spid="81"/>
                                        </p:tgtEl>
                                        <p:attrNameLst>
                                          <p:attrName>ppt_y</p:attrName>
                                        </p:attrNameLst>
                                      </p:cBhvr>
                                      <p:tavLst>
                                        <p:tav tm="0">
                                          <p:val>
                                            <p:strVal val="#ppt_y+#ppt_h*1.125000"/>
                                          </p:val>
                                        </p:tav>
                                        <p:tav tm="100000">
                                          <p:val>
                                            <p:strVal val="#ppt_y"/>
                                          </p:val>
                                        </p:tav>
                                      </p:tavLst>
                                    </p:anim>
                                    <p:animEffect transition="in" filter="wipe(up)">
                                      <p:cBhvr>
                                        <p:cTn id="51" dur="500"/>
                                        <p:tgtEl>
                                          <p:spTgt spid="81"/>
                                        </p:tgtEl>
                                      </p:cBhvr>
                                    </p:animEffect>
                                  </p:childTnLst>
                                </p:cTn>
                              </p:par>
                              <p:par>
                                <p:cTn id="52" presetID="12" presetClass="entr" presetSubtype="8" fill="hold" grpId="0" nodeType="withEffect">
                                  <p:stCondLst>
                                    <p:cond delay="2000"/>
                                  </p:stCondLst>
                                  <p:childTnLst>
                                    <p:set>
                                      <p:cBhvr>
                                        <p:cTn id="53" dur="1" fill="hold">
                                          <p:stCondLst>
                                            <p:cond delay="0"/>
                                          </p:stCondLst>
                                        </p:cTn>
                                        <p:tgtEl>
                                          <p:spTgt spid="76"/>
                                        </p:tgtEl>
                                        <p:attrNameLst>
                                          <p:attrName>style.visibility</p:attrName>
                                        </p:attrNameLst>
                                      </p:cBhvr>
                                      <p:to>
                                        <p:strVal val="visible"/>
                                      </p:to>
                                    </p:set>
                                    <p:anim calcmode="lin" valueType="num">
                                      <p:cBhvr additive="base">
                                        <p:cTn id="54" dur="500"/>
                                        <p:tgtEl>
                                          <p:spTgt spid="76"/>
                                        </p:tgtEl>
                                        <p:attrNameLst>
                                          <p:attrName>ppt_x</p:attrName>
                                        </p:attrNameLst>
                                      </p:cBhvr>
                                      <p:tavLst>
                                        <p:tav tm="0">
                                          <p:val>
                                            <p:strVal val="#ppt_x-#ppt_w*1.125000"/>
                                          </p:val>
                                        </p:tav>
                                        <p:tav tm="100000">
                                          <p:val>
                                            <p:strVal val="#ppt_x"/>
                                          </p:val>
                                        </p:tav>
                                      </p:tavLst>
                                    </p:anim>
                                    <p:animEffect transition="in" filter="wipe(right)">
                                      <p:cBhvr>
                                        <p:cTn id="55" dur="500"/>
                                        <p:tgtEl>
                                          <p:spTgt spid="76"/>
                                        </p:tgtEl>
                                      </p:cBhvr>
                                    </p:animEffect>
                                  </p:childTnLst>
                                </p:cTn>
                              </p:par>
                              <p:par>
                                <p:cTn id="56" presetID="22" presetClass="entr" presetSubtype="4" fill="hold" nodeType="withEffect">
                                  <p:stCondLst>
                                    <p:cond delay="2500"/>
                                  </p:stCondLst>
                                  <p:childTnLst>
                                    <p:set>
                                      <p:cBhvr>
                                        <p:cTn id="57" dur="1" fill="hold">
                                          <p:stCondLst>
                                            <p:cond delay="0"/>
                                          </p:stCondLst>
                                        </p:cTn>
                                        <p:tgtEl>
                                          <p:spTgt spid="4"/>
                                        </p:tgtEl>
                                        <p:attrNameLst>
                                          <p:attrName>style.visibility</p:attrName>
                                        </p:attrNameLst>
                                      </p:cBhvr>
                                      <p:to>
                                        <p:strVal val="visible"/>
                                      </p:to>
                                    </p:set>
                                    <p:animEffect transition="in" filter="wipe(down)">
                                      <p:cBhvr>
                                        <p:cTn id="58" dur="500"/>
                                        <p:tgtEl>
                                          <p:spTgt spid="4"/>
                                        </p:tgtEl>
                                      </p:cBhvr>
                                    </p:animEffect>
                                  </p:childTnLst>
                                </p:cTn>
                              </p:par>
                              <p:par>
                                <p:cTn id="59" presetID="12" presetClass="entr" presetSubtype="4" fill="hold" grpId="0" nodeType="withEffect">
                                  <p:stCondLst>
                                    <p:cond delay="2500"/>
                                  </p:stCondLst>
                                  <p:childTnLst>
                                    <p:set>
                                      <p:cBhvr>
                                        <p:cTn id="60" dur="1" fill="hold">
                                          <p:stCondLst>
                                            <p:cond delay="0"/>
                                          </p:stCondLst>
                                        </p:cTn>
                                        <p:tgtEl>
                                          <p:spTgt spid="82"/>
                                        </p:tgtEl>
                                        <p:attrNameLst>
                                          <p:attrName>style.visibility</p:attrName>
                                        </p:attrNameLst>
                                      </p:cBhvr>
                                      <p:to>
                                        <p:strVal val="visible"/>
                                      </p:to>
                                    </p:set>
                                    <p:anim calcmode="lin" valueType="num">
                                      <p:cBhvr additive="base">
                                        <p:cTn id="61" dur="500"/>
                                        <p:tgtEl>
                                          <p:spTgt spid="82"/>
                                        </p:tgtEl>
                                        <p:attrNameLst>
                                          <p:attrName>ppt_y</p:attrName>
                                        </p:attrNameLst>
                                      </p:cBhvr>
                                      <p:tavLst>
                                        <p:tav tm="0">
                                          <p:val>
                                            <p:strVal val="#ppt_y+#ppt_h*1.125000"/>
                                          </p:val>
                                        </p:tav>
                                        <p:tav tm="100000">
                                          <p:val>
                                            <p:strVal val="#ppt_y"/>
                                          </p:val>
                                        </p:tav>
                                      </p:tavLst>
                                    </p:anim>
                                    <p:animEffect transition="in" filter="wipe(up)">
                                      <p:cBhvr>
                                        <p:cTn id="62" dur="500"/>
                                        <p:tgtEl>
                                          <p:spTgt spid="82"/>
                                        </p:tgtEl>
                                      </p:cBhvr>
                                    </p:animEffect>
                                  </p:childTnLst>
                                </p:cTn>
                              </p:par>
                              <p:par>
                                <p:cTn id="63" presetID="20" presetClass="entr" presetSubtype="0" fill="hold" nodeType="withEffect">
                                  <p:stCondLst>
                                    <p:cond delay="3000"/>
                                  </p:stCondLst>
                                  <p:childTnLst>
                                    <p:set>
                                      <p:cBhvr>
                                        <p:cTn id="64" dur="1" fill="hold">
                                          <p:stCondLst>
                                            <p:cond delay="0"/>
                                          </p:stCondLst>
                                        </p:cTn>
                                        <p:tgtEl>
                                          <p:spTgt spid="11"/>
                                        </p:tgtEl>
                                        <p:attrNameLst>
                                          <p:attrName>style.visibility</p:attrName>
                                        </p:attrNameLst>
                                      </p:cBhvr>
                                      <p:to>
                                        <p:strVal val="visible"/>
                                      </p:to>
                                    </p:set>
                                    <p:animEffect transition="in" filter="wedge">
                                      <p:cBhvr>
                                        <p:cTn id="65" dur="2000"/>
                                        <p:tgtEl>
                                          <p:spTgt spid="11"/>
                                        </p:tgtEl>
                                      </p:cBhvr>
                                    </p:animEffect>
                                  </p:childTnLst>
                                </p:cTn>
                              </p:par>
                              <p:par>
                                <p:cTn id="66" presetID="10" presetClass="entr" presetSubtype="0" fill="hold" grpId="0" nodeType="withEffect">
                                  <p:stCondLst>
                                    <p:cond delay="3500"/>
                                  </p:stCondLst>
                                  <p:childTnLst>
                                    <p:set>
                                      <p:cBhvr>
                                        <p:cTn id="67" dur="1" fill="hold">
                                          <p:stCondLst>
                                            <p:cond delay="0"/>
                                          </p:stCondLst>
                                        </p:cTn>
                                        <p:tgtEl>
                                          <p:spTgt spid="86"/>
                                        </p:tgtEl>
                                        <p:attrNameLst>
                                          <p:attrName>style.visibility</p:attrName>
                                        </p:attrNameLst>
                                      </p:cBhvr>
                                      <p:to>
                                        <p:strVal val="visible"/>
                                      </p:to>
                                    </p:set>
                                    <p:animEffect transition="in" filter="fade">
                                      <p:cBhvr>
                                        <p:cTn id="68" dur="500"/>
                                        <p:tgtEl>
                                          <p:spTgt spid="86"/>
                                        </p:tgtEl>
                                      </p:cBhvr>
                                    </p:animEffect>
                                  </p:childTnLst>
                                </p:cTn>
                              </p:par>
                              <p:par>
                                <p:cTn id="69" presetID="10" presetClass="entr" presetSubtype="0" fill="hold" grpId="0" nodeType="withEffect">
                                  <p:stCondLst>
                                    <p:cond delay="3500"/>
                                  </p:stCondLst>
                                  <p:childTnLst>
                                    <p:set>
                                      <p:cBhvr>
                                        <p:cTn id="70" dur="1" fill="hold">
                                          <p:stCondLst>
                                            <p:cond delay="0"/>
                                          </p:stCondLst>
                                        </p:cTn>
                                        <p:tgtEl>
                                          <p:spTgt spid="85"/>
                                        </p:tgtEl>
                                        <p:attrNameLst>
                                          <p:attrName>style.visibility</p:attrName>
                                        </p:attrNameLst>
                                      </p:cBhvr>
                                      <p:to>
                                        <p:strVal val="visible"/>
                                      </p:to>
                                    </p:set>
                                    <p:animEffect transition="in" filter="fade">
                                      <p:cBhvr>
                                        <p:cTn id="71" dur="500"/>
                                        <p:tgtEl>
                                          <p:spTgt spid="85"/>
                                        </p:tgtEl>
                                      </p:cBhvr>
                                    </p:animEffect>
                                  </p:childTnLst>
                                </p:cTn>
                              </p:par>
                              <p:par>
                                <p:cTn id="72" presetID="22" presetClass="entr" presetSubtype="4" fill="hold" nodeType="withEffect">
                                  <p:stCondLst>
                                    <p:cond delay="4000"/>
                                  </p:stCondLst>
                                  <p:childTnLst>
                                    <p:set>
                                      <p:cBhvr>
                                        <p:cTn id="73" dur="1" fill="hold">
                                          <p:stCondLst>
                                            <p:cond delay="0"/>
                                          </p:stCondLst>
                                        </p:cTn>
                                        <p:tgtEl>
                                          <p:spTgt spid="5"/>
                                        </p:tgtEl>
                                        <p:attrNameLst>
                                          <p:attrName>style.visibility</p:attrName>
                                        </p:attrNameLst>
                                      </p:cBhvr>
                                      <p:to>
                                        <p:strVal val="visible"/>
                                      </p:to>
                                    </p:set>
                                    <p:animEffect transition="in" filter="wipe(down)">
                                      <p:cBhvr>
                                        <p:cTn id="74" dur="500"/>
                                        <p:tgtEl>
                                          <p:spTgt spid="5"/>
                                        </p:tgtEl>
                                      </p:cBhvr>
                                    </p:animEffect>
                                  </p:childTnLst>
                                </p:cTn>
                              </p:par>
                              <p:par>
                                <p:cTn id="75" presetID="12" presetClass="entr" presetSubtype="4" fill="hold" grpId="0" nodeType="withEffect">
                                  <p:stCondLst>
                                    <p:cond delay="4000"/>
                                  </p:stCondLst>
                                  <p:childTnLst>
                                    <p:set>
                                      <p:cBhvr>
                                        <p:cTn id="76" dur="1" fill="hold">
                                          <p:stCondLst>
                                            <p:cond delay="0"/>
                                          </p:stCondLst>
                                        </p:cTn>
                                        <p:tgtEl>
                                          <p:spTgt spid="83"/>
                                        </p:tgtEl>
                                        <p:attrNameLst>
                                          <p:attrName>style.visibility</p:attrName>
                                        </p:attrNameLst>
                                      </p:cBhvr>
                                      <p:to>
                                        <p:strVal val="visible"/>
                                      </p:to>
                                    </p:set>
                                    <p:anim calcmode="lin" valueType="num">
                                      <p:cBhvr additive="base">
                                        <p:cTn id="77" dur="500"/>
                                        <p:tgtEl>
                                          <p:spTgt spid="83"/>
                                        </p:tgtEl>
                                        <p:attrNameLst>
                                          <p:attrName>ppt_y</p:attrName>
                                        </p:attrNameLst>
                                      </p:cBhvr>
                                      <p:tavLst>
                                        <p:tav tm="0">
                                          <p:val>
                                            <p:strVal val="#ppt_y+#ppt_h*1.125000"/>
                                          </p:val>
                                        </p:tav>
                                        <p:tav tm="100000">
                                          <p:val>
                                            <p:strVal val="#ppt_y"/>
                                          </p:val>
                                        </p:tav>
                                      </p:tavLst>
                                    </p:anim>
                                    <p:animEffect transition="in" filter="wipe(up)">
                                      <p:cBhvr>
                                        <p:cTn id="78" dur="500"/>
                                        <p:tgtEl>
                                          <p:spTgt spid="83"/>
                                        </p:tgtEl>
                                      </p:cBhvr>
                                    </p:animEffect>
                                  </p:childTnLst>
                                </p:cTn>
                              </p:par>
                              <p:par>
                                <p:cTn id="79" presetID="12" presetClass="entr" presetSubtype="8" fill="hold" grpId="0" nodeType="withEffect">
                                  <p:stCondLst>
                                    <p:cond delay="4500"/>
                                  </p:stCondLst>
                                  <p:childTnLst>
                                    <p:set>
                                      <p:cBhvr>
                                        <p:cTn id="80" dur="1" fill="hold">
                                          <p:stCondLst>
                                            <p:cond delay="0"/>
                                          </p:stCondLst>
                                        </p:cTn>
                                        <p:tgtEl>
                                          <p:spTgt spid="72"/>
                                        </p:tgtEl>
                                        <p:attrNameLst>
                                          <p:attrName>style.visibility</p:attrName>
                                        </p:attrNameLst>
                                      </p:cBhvr>
                                      <p:to>
                                        <p:strVal val="visible"/>
                                      </p:to>
                                    </p:set>
                                    <p:anim calcmode="lin" valueType="num">
                                      <p:cBhvr additive="base">
                                        <p:cTn id="81" dur="500"/>
                                        <p:tgtEl>
                                          <p:spTgt spid="72"/>
                                        </p:tgtEl>
                                        <p:attrNameLst>
                                          <p:attrName>ppt_x</p:attrName>
                                        </p:attrNameLst>
                                      </p:cBhvr>
                                      <p:tavLst>
                                        <p:tav tm="0">
                                          <p:val>
                                            <p:strVal val="#ppt_x-#ppt_w*1.125000"/>
                                          </p:val>
                                        </p:tav>
                                        <p:tav tm="100000">
                                          <p:val>
                                            <p:strVal val="#ppt_x"/>
                                          </p:val>
                                        </p:tav>
                                      </p:tavLst>
                                    </p:anim>
                                    <p:animEffect transition="in" filter="wipe(right)">
                                      <p:cBhvr>
                                        <p:cTn id="82" dur="500"/>
                                        <p:tgtEl>
                                          <p:spTgt spid="72"/>
                                        </p:tgtEl>
                                      </p:cBhvr>
                                    </p:animEffect>
                                  </p:childTnLst>
                                </p:cTn>
                              </p:par>
                              <p:par>
                                <p:cTn id="83" presetID="12" presetClass="entr" presetSubtype="4" fill="hold" nodeType="withEffect">
                                  <p:stCondLst>
                                    <p:cond delay="500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500"/>
                                        <p:tgtEl>
                                          <p:spTgt spid="7"/>
                                        </p:tgtEl>
                                        <p:attrNameLst>
                                          <p:attrName>ppt_y</p:attrName>
                                        </p:attrNameLst>
                                      </p:cBhvr>
                                      <p:tavLst>
                                        <p:tav tm="0">
                                          <p:val>
                                            <p:strVal val="#ppt_y+#ppt_h*1.125000"/>
                                          </p:val>
                                        </p:tav>
                                        <p:tav tm="100000">
                                          <p:val>
                                            <p:strVal val="#ppt_y"/>
                                          </p:val>
                                        </p:tav>
                                      </p:tavLst>
                                    </p:anim>
                                    <p:animEffect transition="in" filter="wipe(up)">
                                      <p:cBhvr>
                                        <p:cTn id="86" dur="500"/>
                                        <p:tgtEl>
                                          <p:spTgt spid="7"/>
                                        </p:tgtEl>
                                      </p:cBhvr>
                                    </p:animEffect>
                                  </p:childTnLst>
                                </p:cTn>
                              </p:par>
                              <p:par>
                                <p:cTn id="87" presetID="12" presetClass="entr" presetSubtype="4" fill="hold" grpId="0" nodeType="withEffect">
                                  <p:stCondLst>
                                    <p:cond delay="5000"/>
                                  </p:stCondLst>
                                  <p:childTnLst>
                                    <p:set>
                                      <p:cBhvr>
                                        <p:cTn id="88" dur="1" fill="hold">
                                          <p:stCondLst>
                                            <p:cond delay="0"/>
                                          </p:stCondLst>
                                        </p:cTn>
                                        <p:tgtEl>
                                          <p:spTgt spid="84"/>
                                        </p:tgtEl>
                                        <p:attrNameLst>
                                          <p:attrName>style.visibility</p:attrName>
                                        </p:attrNameLst>
                                      </p:cBhvr>
                                      <p:to>
                                        <p:strVal val="visible"/>
                                      </p:to>
                                    </p:set>
                                    <p:anim calcmode="lin" valueType="num">
                                      <p:cBhvr additive="base">
                                        <p:cTn id="89" dur="500"/>
                                        <p:tgtEl>
                                          <p:spTgt spid="84"/>
                                        </p:tgtEl>
                                        <p:attrNameLst>
                                          <p:attrName>ppt_y</p:attrName>
                                        </p:attrNameLst>
                                      </p:cBhvr>
                                      <p:tavLst>
                                        <p:tav tm="0">
                                          <p:val>
                                            <p:strVal val="#ppt_y+#ppt_h*1.125000"/>
                                          </p:val>
                                        </p:tav>
                                        <p:tav tm="100000">
                                          <p:val>
                                            <p:strVal val="#ppt_y"/>
                                          </p:val>
                                        </p:tav>
                                      </p:tavLst>
                                    </p:anim>
                                    <p:animEffect transition="in" filter="wipe(up)">
                                      <p:cBhvr>
                                        <p:cTn id="90" dur="500"/>
                                        <p:tgtEl>
                                          <p:spTgt spid="84"/>
                                        </p:tgtEl>
                                      </p:cBhvr>
                                    </p:animEffect>
                                  </p:childTnLst>
                                </p:cTn>
                              </p:par>
                              <p:par>
                                <p:cTn id="91" presetID="22" presetClass="entr" presetSubtype="1" fill="hold" nodeType="withEffect">
                                  <p:stCondLst>
                                    <p:cond delay="5500"/>
                                  </p:stCondLst>
                                  <p:childTnLst>
                                    <p:set>
                                      <p:cBhvr>
                                        <p:cTn id="92" dur="1" fill="hold">
                                          <p:stCondLst>
                                            <p:cond delay="0"/>
                                          </p:stCondLst>
                                        </p:cTn>
                                        <p:tgtEl>
                                          <p:spTgt spid="95"/>
                                        </p:tgtEl>
                                        <p:attrNameLst>
                                          <p:attrName>style.visibility</p:attrName>
                                        </p:attrNameLst>
                                      </p:cBhvr>
                                      <p:to>
                                        <p:strVal val="visible"/>
                                      </p:to>
                                    </p:set>
                                    <p:animEffect transition="in" filter="wipe(up)">
                                      <p:cBhvr>
                                        <p:cTn id="93" dur="500"/>
                                        <p:tgtEl>
                                          <p:spTgt spid="95"/>
                                        </p:tgtEl>
                                      </p:cBhvr>
                                    </p:animEffect>
                                  </p:childTnLst>
                                </p:cTn>
                              </p:par>
                              <p:par>
                                <p:cTn id="94" presetID="22" presetClass="entr" presetSubtype="1" fill="hold" nodeType="withEffect">
                                  <p:stCondLst>
                                    <p:cond delay="6000"/>
                                  </p:stCondLst>
                                  <p:childTnLst>
                                    <p:set>
                                      <p:cBhvr>
                                        <p:cTn id="95" dur="1" fill="hold">
                                          <p:stCondLst>
                                            <p:cond delay="0"/>
                                          </p:stCondLst>
                                        </p:cTn>
                                        <p:tgtEl>
                                          <p:spTgt spid="2"/>
                                        </p:tgtEl>
                                        <p:attrNameLst>
                                          <p:attrName>style.visibility</p:attrName>
                                        </p:attrNameLst>
                                      </p:cBhvr>
                                      <p:to>
                                        <p:strVal val="visible"/>
                                      </p:to>
                                    </p:set>
                                    <p:animEffect transition="in" filter="wipe(up)">
                                      <p:cBhvr>
                                        <p:cTn id="96" dur="500"/>
                                        <p:tgtEl>
                                          <p:spTgt spid="2"/>
                                        </p:tgtEl>
                                      </p:cBhvr>
                                    </p:animEffect>
                                  </p:childTnLst>
                                </p:cTn>
                              </p:par>
                              <p:par>
                                <p:cTn id="97" presetID="12" presetClass="entr" presetSubtype="4" fill="hold" grpId="0" nodeType="withEffect">
                                  <p:stCondLst>
                                    <p:cond delay="6000"/>
                                  </p:stCondLst>
                                  <p:childTnLst>
                                    <p:set>
                                      <p:cBhvr>
                                        <p:cTn id="98" dur="1" fill="hold">
                                          <p:stCondLst>
                                            <p:cond delay="0"/>
                                          </p:stCondLst>
                                        </p:cTn>
                                        <p:tgtEl>
                                          <p:spTgt spid="93"/>
                                        </p:tgtEl>
                                        <p:attrNameLst>
                                          <p:attrName>style.visibility</p:attrName>
                                        </p:attrNameLst>
                                      </p:cBhvr>
                                      <p:to>
                                        <p:strVal val="visible"/>
                                      </p:to>
                                    </p:set>
                                    <p:anim calcmode="lin" valueType="num">
                                      <p:cBhvr additive="base">
                                        <p:cTn id="99" dur="500"/>
                                        <p:tgtEl>
                                          <p:spTgt spid="93"/>
                                        </p:tgtEl>
                                        <p:attrNameLst>
                                          <p:attrName>ppt_y</p:attrName>
                                        </p:attrNameLst>
                                      </p:cBhvr>
                                      <p:tavLst>
                                        <p:tav tm="0">
                                          <p:val>
                                            <p:strVal val="#ppt_y+#ppt_h*1.125000"/>
                                          </p:val>
                                        </p:tav>
                                        <p:tav tm="100000">
                                          <p:val>
                                            <p:strVal val="#ppt_y"/>
                                          </p:val>
                                        </p:tav>
                                      </p:tavLst>
                                    </p:anim>
                                    <p:animEffect transition="in" filter="wipe(up)">
                                      <p:cBhvr>
                                        <p:cTn id="100" dur="500"/>
                                        <p:tgtEl>
                                          <p:spTgt spid="93"/>
                                        </p:tgtEl>
                                      </p:cBhvr>
                                    </p:animEffect>
                                  </p:childTnLst>
                                </p:cTn>
                              </p:par>
                              <p:par>
                                <p:cTn id="101" presetID="12" presetClass="entr" presetSubtype="4" fill="hold" grpId="0" nodeType="withEffect">
                                  <p:stCondLst>
                                    <p:cond delay="6000"/>
                                  </p:stCondLst>
                                  <p:childTnLst>
                                    <p:set>
                                      <p:cBhvr>
                                        <p:cTn id="102" dur="1" fill="hold">
                                          <p:stCondLst>
                                            <p:cond delay="0"/>
                                          </p:stCondLst>
                                        </p:cTn>
                                        <p:tgtEl>
                                          <p:spTgt spid="102"/>
                                        </p:tgtEl>
                                        <p:attrNameLst>
                                          <p:attrName>style.visibility</p:attrName>
                                        </p:attrNameLst>
                                      </p:cBhvr>
                                      <p:to>
                                        <p:strVal val="visible"/>
                                      </p:to>
                                    </p:set>
                                    <p:anim calcmode="lin" valueType="num">
                                      <p:cBhvr additive="base">
                                        <p:cTn id="103" dur="500"/>
                                        <p:tgtEl>
                                          <p:spTgt spid="102"/>
                                        </p:tgtEl>
                                        <p:attrNameLst>
                                          <p:attrName>ppt_y</p:attrName>
                                        </p:attrNameLst>
                                      </p:cBhvr>
                                      <p:tavLst>
                                        <p:tav tm="0">
                                          <p:val>
                                            <p:strVal val="#ppt_y+#ppt_h*1.125000"/>
                                          </p:val>
                                        </p:tav>
                                        <p:tav tm="100000">
                                          <p:val>
                                            <p:strVal val="#ppt_y"/>
                                          </p:val>
                                        </p:tav>
                                      </p:tavLst>
                                    </p:anim>
                                    <p:animEffect transition="in" filter="wipe(up)">
                                      <p:cBhvr>
                                        <p:cTn id="104" dur="500"/>
                                        <p:tgtEl>
                                          <p:spTgt spid="102"/>
                                        </p:tgtEl>
                                      </p:cBhvr>
                                    </p:animEffect>
                                  </p:childTnLst>
                                </p:cTn>
                              </p:par>
                              <p:par>
                                <p:cTn id="105" presetID="10" presetClass="entr" presetSubtype="0" fill="hold" grpId="0" nodeType="withEffect">
                                  <p:stCondLst>
                                    <p:cond delay="6000"/>
                                  </p:stCondLst>
                                  <p:childTnLst>
                                    <p:set>
                                      <p:cBhvr>
                                        <p:cTn id="106" dur="1" fill="hold">
                                          <p:stCondLst>
                                            <p:cond delay="0"/>
                                          </p:stCondLst>
                                        </p:cTn>
                                        <p:tgtEl>
                                          <p:spTgt spid="106"/>
                                        </p:tgtEl>
                                        <p:attrNameLst>
                                          <p:attrName>style.visibility</p:attrName>
                                        </p:attrNameLst>
                                      </p:cBhvr>
                                      <p:to>
                                        <p:strVal val="visible"/>
                                      </p:to>
                                    </p:set>
                                    <p:animEffect transition="in" filter="fade">
                                      <p:cBhvr>
                                        <p:cTn id="107" dur="500"/>
                                        <p:tgtEl>
                                          <p:spTgt spid="106"/>
                                        </p:tgtEl>
                                      </p:cBhvr>
                                    </p:animEffect>
                                  </p:childTnLst>
                                </p:cTn>
                              </p:par>
                              <p:par>
                                <p:cTn id="108" presetID="12" presetClass="entr" presetSubtype="4" fill="hold" grpId="0" nodeType="withEffect">
                                  <p:stCondLst>
                                    <p:cond delay="1500"/>
                                  </p:stCondLst>
                                  <p:childTnLst>
                                    <p:set>
                                      <p:cBhvr>
                                        <p:cTn id="109" dur="1" fill="hold">
                                          <p:stCondLst>
                                            <p:cond delay="0"/>
                                          </p:stCondLst>
                                        </p:cTn>
                                        <p:tgtEl>
                                          <p:spTgt spid="17"/>
                                        </p:tgtEl>
                                        <p:attrNameLst>
                                          <p:attrName>style.visibility</p:attrName>
                                        </p:attrNameLst>
                                      </p:cBhvr>
                                      <p:to>
                                        <p:strVal val="visible"/>
                                      </p:to>
                                    </p:set>
                                    <p:anim calcmode="lin" valueType="num">
                                      <p:cBhvr additive="base">
                                        <p:cTn id="110" dur="500"/>
                                        <p:tgtEl>
                                          <p:spTgt spid="17"/>
                                        </p:tgtEl>
                                        <p:attrNameLst>
                                          <p:attrName>ppt_y</p:attrName>
                                        </p:attrNameLst>
                                      </p:cBhvr>
                                      <p:tavLst>
                                        <p:tav tm="0">
                                          <p:val>
                                            <p:strVal val="#ppt_y+#ppt_h*1.125000"/>
                                          </p:val>
                                        </p:tav>
                                        <p:tav tm="100000">
                                          <p:val>
                                            <p:strVal val="#ppt_y"/>
                                          </p:val>
                                        </p:tav>
                                      </p:tavLst>
                                    </p:anim>
                                    <p:animEffect transition="in" filter="wipe(up)">
                                      <p:cBhvr>
                                        <p:cTn id="1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2" grpId="0" animBg="1"/>
      <p:bldP spid="75" grpId="0" animBg="1"/>
      <p:bldP spid="76" grpId="0" animBg="1"/>
      <p:bldP spid="80" grpId="0"/>
      <p:bldP spid="81" grpId="0"/>
      <p:bldP spid="82" grpId="0"/>
      <p:bldP spid="83" grpId="0"/>
      <p:bldP spid="84" grpId="0"/>
      <p:bldP spid="85" grpId="0"/>
      <p:bldP spid="86" grpId="0"/>
      <p:bldP spid="93" grpId="0"/>
      <p:bldP spid="102" grpId="0"/>
      <p:bldP spid="106" grpId="0"/>
      <p:bldP spid="202" grpId="0" animBg="1"/>
      <p:bldP spid="203" grpId="0" animBg="1"/>
      <p:bldP spid="204" grpId="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r>
              <a:rPr lang="en-US" dirty="0">
                <a:solidFill>
                  <a:schemeClr val="bg1"/>
                </a:solidFill>
              </a:rPr>
              <a:t>All Agile Models are incremental</a:t>
            </a:r>
            <a:endParaRPr lang="ar-SA" dirty="0">
              <a:solidFill>
                <a:schemeClr val="bg1"/>
              </a:solidFill>
            </a:endParaRPr>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2033901972"/>
              </p:ext>
            </p:extLst>
          </p:nvPr>
        </p:nvGraphicFramePr>
        <p:xfrm>
          <a:off x="838200" y="1411903"/>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2558751"/>
            <a:ext cx="0" cy="42992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634AD57-57F3-3127-1228-324FD1CA022D}"/>
              </a:ext>
            </a:extLst>
          </p:cNvPr>
          <p:cNvSpPr txBox="1"/>
          <p:nvPr/>
        </p:nvSpPr>
        <p:spPr>
          <a:xfrm>
            <a:off x="6282267" y="3899178"/>
            <a:ext cx="5167783" cy="1477328"/>
          </a:xfrm>
          <a:prstGeom prst="rect">
            <a:avLst/>
          </a:prstGeom>
          <a:noFill/>
        </p:spPr>
        <p:txBody>
          <a:bodyPr wrap="square">
            <a:spAutoFit/>
          </a:bodyPr>
          <a:lstStyle/>
          <a:p>
            <a:r>
              <a:rPr lang="en-US" sz="1800" b="0" i="0" u="none" strike="noStrike" dirty="0">
                <a:solidFill>
                  <a:srgbClr val="E3E3E3"/>
                </a:solidFill>
                <a:effectLst/>
                <a:latin typeface="Arial" panose="020B0604020202020204" pitchFamily="34" charset="0"/>
                <a:cs typeface="Arial" panose="020B0604020202020204" pitchFamily="34" charset="0"/>
              </a:rPr>
              <a:t>Designed to be flexible and adaptable to change. Needed for projects where the requirements are complex or uncertain, or where the team needs to be able to respond to feedback from users or stakeholders.</a:t>
            </a:r>
            <a:endParaRPr lang="ar-SA" sz="18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4D7F057-0F3F-393A-6A0E-A602B5606DF8}"/>
              </a:ext>
            </a:extLst>
          </p:cNvPr>
          <p:cNvSpPr txBox="1"/>
          <p:nvPr/>
        </p:nvSpPr>
        <p:spPr>
          <a:xfrm>
            <a:off x="1569899" y="3883908"/>
            <a:ext cx="4526100" cy="2308324"/>
          </a:xfrm>
          <a:prstGeom prst="rect">
            <a:avLst/>
          </a:prstGeom>
          <a:noFill/>
        </p:spPr>
        <p:txBody>
          <a:bodyPr wrap="square">
            <a:spAutoFit/>
          </a:bodyPr>
          <a:lstStyle/>
          <a:p>
            <a:r>
              <a:rPr lang="en-US" sz="1800" b="0" i="0" u="none" strike="noStrike" dirty="0">
                <a:solidFill>
                  <a:srgbClr val="E3E3E3"/>
                </a:solidFill>
                <a:effectLst/>
                <a:latin typeface="Arial" panose="020B0604020202020204" pitchFamily="34" charset="0"/>
                <a:cs typeface="Arial" panose="020B0604020202020204" pitchFamily="34" charset="0"/>
              </a:rPr>
              <a:t>Break down the development process into smaller, manageable chunks called iterations. </a:t>
            </a:r>
          </a:p>
          <a:p>
            <a:r>
              <a:rPr lang="en-US" sz="1800" b="0" i="0" u="none" strike="noStrike" dirty="0">
                <a:solidFill>
                  <a:srgbClr val="E3E3E3"/>
                </a:solidFill>
                <a:effectLst/>
                <a:latin typeface="Arial" panose="020B0604020202020204" pitchFamily="34" charset="0"/>
                <a:cs typeface="Arial" panose="020B0604020202020204" pitchFamily="34" charset="0"/>
              </a:rPr>
              <a:t>At the end of each iteration, the team delivers a working increment of the product. This allows the team to get feedback from users early and often, and to make changes to the plan as needed.</a:t>
            </a:r>
            <a:endParaRPr lang="ar-SA"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64233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Project Management (Iterative):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Characteristics: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889000" y="2162561"/>
            <a:ext cx="10541000" cy="341627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Complete and clearly defined goals</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Solution is known but not in details or minor parts are not defined </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Incomplete requirements</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Some scope changes are expected</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Uses prototypes to discover the complete solution</a:t>
            </a:r>
          </a:p>
          <a:p>
            <a:pPr marR="0" lvl="0" algn="l" rtl="0">
              <a:lnSpc>
                <a:spcPct val="150000"/>
              </a:lnSpc>
              <a:spcBef>
                <a:spcPts val="0"/>
              </a:spcBef>
              <a:spcAft>
                <a:spcPts val="0"/>
              </a:spcAft>
            </a:pPr>
            <a:r>
              <a:rPr lang="en-US" sz="2400" dirty="0">
                <a:solidFill>
                  <a:srgbClr val="2D3956"/>
                </a:solidFill>
                <a:latin typeface="Times New Roman"/>
                <a:ea typeface="Times New Roman"/>
                <a:cs typeface="Times New Roman"/>
                <a:sym typeface="Times New Roman"/>
              </a:rPr>
              <a:t> </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2960358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Project Management (Iterative):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Strengths and Weaknesses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graphicFrame>
        <p:nvGraphicFramePr>
          <p:cNvPr id="3" name="Content Placeholder 4">
            <a:extLst>
              <a:ext uri="{FF2B5EF4-FFF2-40B4-BE49-F238E27FC236}">
                <a16:creationId xmlns:a16="http://schemas.microsoft.com/office/drawing/2014/main" id="{BC4B8267-77E7-E3C7-5673-9D91EF872372}"/>
              </a:ext>
            </a:extLst>
          </p:cNvPr>
          <p:cNvGraphicFramePr>
            <a:graphicFrameLocks/>
          </p:cNvGraphicFramePr>
          <p:nvPr>
            <p:extLst>
              <p:ext uri="{D42A27DB-BD31-4B8C-83A1-F6EECF244321}">
                <p14:modId xmlns:p14="http://schemas.microsoft.com/office/powerpoint/2010/main" val="1006935487"/>
              </p:ext>
            </p:extLst>
          </p:nvPr>
        </p:nvGraphicFramePr>
        <p:xfrm>
          <a:off x="1343640" y="2130240"/>
          <a:ext cx="9360000" cy="3832909"/>
        </p:xfrm>
        <a:graphic>
          <a:graphicData uri="http://schemas.openxmlformats.org/drawingml/2006/table">
            <a:tbl>
              <a:tblPr firstRow="1" bandRow="1">
                <a:tableStyleId>{B301B821-A1FF-4177-AEE7-76D212191A09}</a:tableStyleId>
              </a:tblPr>
              <a:tblGrid>
                <a:gridCol w="4406231">
                  <a:extLst>
                    <a:ext uri="{9D8B030D-6E8A-4147-A177-3AD203B41FA5}">
                      <a16:colId xmlns:a16="http://schemas.microsoft.com/office/drawing/2014/main" val="20001"/>
                    </a:ext>
                  </a:extLst>
                </a:gridCol>
                <a:gridCol w="4953769">
                  <a:extLst>
                    <a:ext uri="{9D8B030D-6E8A-4147-A177-3AD203B41FA5}">
                      <a16:colId xmlns:a16="http://schemas.microsoft.com/office/drawing/2014/main" val="20002"/>
                    </a:ext>
                  </a:extLst>
                </a:gridCol>
              </a:tblGrid>
              <a:tr h="344601">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316316">
                <a:tc>
                  <a:txBody>
                    <a:bodyPr/>
                    <a:lstStyle/>
                    <a:p>
                      <a:pPr marL="285750" indent="-285750">
                        <a:buFont typeface="Arial" panose="020B0604020202020204" pitchFamily="34" charset="0"/>
                        <a:buChar char="•"/>
                      </a:pPr>
                      <a:r>
                        <a:rPr lang="en-US" sz="1600" dirty="0"/>
                        <a:t>Based on Just-In-Time Planning</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Risks losing team between iterations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316316">
                <a:tc>
                  <a:txBody>
                    <a:bodyPr/>
                    <a:lstStyle/>
                    <a:p>
                      <a:pPr marL="285750" indent="-285750">
                        <a:buFont typeface="Arial" panose="020B0604020202020204" pitchFamily="34" charset="0"/>
                        <a:buChar char="•"/>
                      </a:pPr>
                      <a:r>
                        <a:rPr lang="en-US" sz="1600" dirty="0"/>
                        <a:t>Accommodates change very well</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Subject to losing priority between iterations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Focused on generating business value</a:t>
                      </a:r>
                    </a:p>
                  </a:txBody>
                  <a:tcPr marL="97023" marR="97023" marT="48512" marB="48512" anchor="ctr"/>
                </a:tc>
                <a:tc>
                  <a:txBody>
                    <a:bodyPr/>
                    <a:lstStyle/>
                    <a:p>
                      <a:pPr marL="285750" indent="-285750">
                        <a:buFont typeface="Arial" panose="020B0604020202020204" pitchFamily="34" charset="0"/>
                        <a:buChar char="•"/>
                      </a:pPr>
                      <a:r>
                        <a:rPr lang="en-US" sz="1600" dirty="0"/>
                        <a:t>Resource requirements are unclear at project launch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42595">
                <a:tc>
                  <a:txBody>
                    <a:bodyPr/>
                    <a:lstStyle/>
                    <a:p>
                      <a:pPr marL="285750" indent="-285750">
                        <a:buFont typeface="Arial" panose="020B0604020202020204" pitchFamily="34" charset="0"/>
                        <a:buChar char="•"/>
                      </a:pPr>
                      <a:r>
                        <a:rPr lang="en-US" sz="1600" dirty="0"/>
                        <a:t>Client previews partial solutions for improvement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a more actively involved client than traditional PM projects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Can process scope changes between iterations</a:t>
                      </a:r>
                    </a:p>
                  </a:txBody>
                  <a:tcPr marL="97023" marR="97023" marT="48512" marB="48512" anchor="ctr"/>
                </a:tc>
                <a:tc>
                  <a:txBody>
                    <a:bodyPr/>
                    <a:lstStyle/>
                    <a:p>
                      <a:pPr marL="285750" indent="-285750">
                        <a:buFont typeface="Arial" panose="020B0604020202020204" pitchFamily="34" charset="0"/>
                        <a:buChar char="•"/>
                      </a:pPr>
                      <a:r>
                        <a:rPr lang="en-US" sz="1600" dirty="0"/>
                        <a:t>Requires co-located teams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Adaptable to changing business conditions</a:t>
                      </a:r>
                    </a:p>
                  </a:txBody>
                  <a:tcPr marL="97023" marR="97023" marT="48512" marB="48512" anchor="ctr"/>
                </a:tc>
                <a:tc>
                  <a:txBody>
                    <a:bodyPr/>
                    <a:lstStyle/>
                    <a:p>
                      <a:pPr marL="285750" indent="-285750">
                        <a:buFont typeface="Arial" panose="020B0604020202020204" pitchFamily="34" charset="0"/>
                        <a:buChar char="•"/>
                      </a:pPr>
                      <a:r>
                        <a:rPr lang="en-US" sz="1600" dirty="0"/>
                        <a:t>Implementation of intermediate solutions can be problematic</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r h="441021">
                <a:tc>
                  <a:txBody>
                    <a:bodyPr/>
                    <a:lstStyle/>
                    <a:p>
                      <a:pPr marL="285750" indent="-285750">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Final solution cannot be defined at project start</a:t>
                      </a:r>
                    </a:p>
                  </a:txBody>
                  <a:tcPr marL="97023" marR="97023" marT="48512" marB="48512" anchor="ctr"/>
                </a:tc>
                <a:extLst>
                  <a:ext uri="{0D108BD9-81ED-4DB2-BD59-A6C34878D82A}">
                    <a16:rowId xmlns:a16="http://schemas.microsoft.com/office/drawing/2014/main" val="1201465743"/>
                  </a:ext>
                </a:extLst>
              </a:tr>
            </a:tbl>
          </a:graphicData>
        </a:graphic>
      </p:graphicFrame>
    </p:spTree>
    <p:extLst>
      <p:ext uri="{BB962C8B-B14F-4D97-AF65-F5344CB8AC3E}">
        <p14:creationId xmlns:p14="http://schemas.microsoft.com/office/powerpoint/2010/main" val="1547919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Project Management (Adaptive):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Characteristics: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166" name="Google Shape;166;p5"/>
          <p:cNvSpPr txBox="1"/>
          <p:nvPr/>
        </p:nvSpPr>
        <p:spPr>
          <a:xfrm>
            <a:off x="889000" y="2162561"/>
            <a:ext cx="10541000" cy="341627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Iterative Structure</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Just-In-Time Planning</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Critical mission projects</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Thrives on change through learning and discovery</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Continuously reviewed and adapted to changing conditions</a:t>
            </a:r>
          </a:p>
          <a:p>
            <a:pPr marR="0" lvl="0" algn="l" rtl="0">
              <a:lnSpc>
                <a:spcPct val="150000"/>
              </a:lnSpc>
              <a:spcBef>
                <a:spcPts val="0"/>
              </a:spcBef>
              <a:spcAft>
                <a:spcPts val="0"/>
              </a:spcAft>
            </a:pPr>
            <a:r>
              <a:rPr lang="en-US" sz="2400" dirty="0">
                <a:solidFill>
                  <a:srgbClr val="2D3956"/>
                </a:solidFill>
                <a:latin typeface="Times New Roman"/>
                <a:ea typeface="Times New Roman"/>
                <a:cs typeface="Times New Roman"/>
                <a:sym typeface="Times New Roman"/>
              </a:rPr>
              <a:t> </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extLst>
      <p:ext uri="{BB962C8B-B14F-4D97-AF65-F5344CB8AC3E}">
        <p14:creationId xmlns:p14="http://schemas.microsoft.com/office/powerpoint/2010/main" val="3165970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285750" marR="0" lvl="0" indent="-285750" algn="l" rtl="0">
              <a:lnSpc>
                <a:spcPct val="150000"/>
              </a:lnSpc>
              <a:spcBef>
                <a:spcPts val="0"/>
              </a:spcBef>
              <a:spcAft>
                <a:spcPts val="0"/>
              </a:spcAft>
              <a:buFont typeface="Arial" panose="020B0604020202020204" pitchFamily="34" charset="0"/>
              <a:buChar char="•"/>
            </a:pPr>
            <a:endParaRPr lang="en-US" sz="1800" dirty="0">
              <a:solidFill>
                <a:srgbClr val="2D3956"/>
              </a:solidFill>
              <a:latin typeface="Arial" panose="020B0604020202020204" pitchFamily="34" charset="0"/>
              <a:ea typeface="Times New Roman"/>
              <a:cs typeface="Arial" panose="020B0604020202020204" pitchFamily="34" charset="0"/>
              <a:sym typeface="Times New Roman"/>
            </a:endParaRPr>
          </a:p>
        </p:txBody>
      </p:sp>
      <p:sp>
        <p:nvSpPr>
          <p:cNvPr id="162" name="Google Shape;162;p5"/>
          <p:cNvSpPr txBox="1"/>
          <p:nvPr/>
        </p:nvSpPr>
        <p:spPr>
          <a:xfrm>
            <a:off x="2452278" y="735843"/>
            <a:ext cx="9367676"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Agile Project Management </a:t>
            </a:r>
          </a:p>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Models:</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 name="Google Shape;166;p5">
            <a:extLst>
              <a:ext uri="{FF2B5EF4-FFF2-40B4-BE49-F238E27FC236}">
                <a16:creationId xmlns:a16="http://schemas.microsoft.com/office/drawing/2014/main" id="{30644C21-E8D6-4955-7ED0-28BDD8E4C3AF}"/>
              </a:ext>
            </a:extLst>
          </p:cNvPr>
          <p:cNvSpPr txBox="1"/>
          <p:nvPr/>
        </p:nvSpPr>
        <p:spPr>
          <a:xfrm>
            <a:off x="889000" y="2162561"/>
            <a:ext cx="10541000" cy="341627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Scrum</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Kanban</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Feature-Driven Development (FDD)</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Extreme Programming (XP)</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Crystal</a:t>
            </a:r>
          </a:p>
          <a:p>
            <a:pPr marL="285750" marR="0" lvl="0" indent="-285750" algn="l" rtl="0">
              <a:lnSpc>
                <a:spcPct val="150000"/>
              </a:lnSpc>
              <a:spcBef>
                <a:spcPts val="0"/>
              </a:spcBef>
              <a:spcAft>
                <a:spcPts val="0"/>
              </a:spcAft>
              <a:buFont typeface="Arial" panose="020B0604020202020204" pitchFamily="34" charset="0"/>
              <a:buChar char="•"/>
            </a:pPr>
            <a:r>
              <a:rPr lang="en-US" sz="2400" dirty="0">
                <a:solidFill>
                  <a:srgbClr val="2D3956"/>
                </a:solidFill>
                <a:latin typeface="Times New Roman"/>
                <a:ea typeface="Times New Roman"/>
                <a:cs typeface="Times New Roman"/>
                <a:sym typeface="Times New Roman"/>
              </a:rPr>
              <a:t>Scaled Agile Framework (</a:t>
            </a:r>
            <a:r>
              <a:rPr lang="en-US" sz="2400" dirty="0" err="1">
                <a:solidFill>
                  <a:srgbClr val="2D3956"/>
                </a:solidFill>
                <a:latin typeface="Times New Roman"/>
                <a:ea typeface="Times New Roman"/>
                <a:cs typeface="Times New Roman"/>
                <a:sym typeface="Times New Roman"/>
              </a:rPr>
              <a:t>SAFe</a:t>
            </a:r>
            <a:r>
              <a:rPr lang="en-US" sz="2400" dirty="0">
                <a:solidFill>
                  <a:srgbClr val="2D3956"/>
                </a:solidFill>
                <a:latin typeface="Times New Roman"/>
                <a:ea typeface="Times New Roman"/>
                <a:cs typeface="Times New Roman"/>
                <a:sym typeface="Times New Roman"/>
              </a:rPr>
              <a:t>)</a:t>
            </a:r>
          </a:p>
        </p:txBody>
      </p:sp>
    </p:spTree>
    <p:extLst>
      <p:ext uri="{BB962C8B-B14F-4D97-AF65-F5344CB8AC3E}">
        <p14:creationId xmlns:p14="http://schemas.microsoft.com/office/powerpoint/2010/main" val="33067056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70031" cy="1325563"/>
          </a:xfrm>
        </p:spPr>
        <p:txBody>
          <a:bodyPr/>
          <a:lstStyle/>
          <a:p>
            <a:r>
              <a:rPr lang="en-US" dirty="0">
                <a:solidFill>
                  <a:schemeClr val="bg1"/>
                </a:solidFill>
              </a:rPr>
              <a:t>Benefits and Drawbacks of Agile PM</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980038" y="1690688"/>
            <a:ext cx="10231924" cy="629708"/>
          </a:xfrm>
        </p:spPr>
        <p:txBody>
          <a:bodyPr/>
          <a:lstStyle/>
          <a:p>
            <a:pPr marL="114300" indent="0" algn="ctr">
              <a:buNone/>
            </a:pPr>
            <a:r>
              <a:rPr lang="en-US" dirty="0">
                <a:solidFill>
                  <a:schemeClr val="bg1"/>
                </a:solidFill>
              </a:rPr>
              <a:t>Benefits</a:t>
            </a:r>
            <a:endParaRPr lang="ar-SA" dirty="0">
              <a:solidFill>
                <a:schemeClr val="bg1"/>
              </a:solidFill>
            </a:endParaRPr>
          </a:p>
        </p:txBody>
      </p:sp>
      <p:sp>
        <p:nvSpPr>
          <p:cNvPr id="5" name="Rounded Rectangle 4">
            <a:extLst>
              <a:ext uri="{FF2B5EF4-FFF2-40B4-BE49-F238E27FC236}">
                <a16:creationId xmlns:a16="http://schemas.microsoft.com/office/drawing/2014/main" id="{2FA746F1-8455-D1FD-8C49-5C64E346D295}"/>
              </a:ext>
            </a:extLst>
          </p:cNvPr>
          <p:cNvSpPr/>
          <p:nvPr/>
        </p:nvSpPr>
        <p:spPr>
          <a:xfrm>
            <a:off x="933409"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 and adaptability</a:t>
            </a:r>
          </a:p>
        </p:txBody>
      </p:sp>
      <p:sp>
        <p:nvSpPr>
          <p:cNvPr id="6" name="Rounded Rectangle 5">
            <a:extLst>
              <a:ext uri="{FF2B5EF4-FFF2-40B4-BE49-F238E27FC236}">
                <a16:creationId xmlns:a16="http://schemas.microsoft.com/office/drawing/2014/main" id="{FEB5FBF5-0784-FD3B-4768-003BBA3EDDB9}"/>
              </a:ext>
            </a:extLst>
          </p:cNvPr>
          <p:cNvSpPr/>
          <p:nvPr/>
        </p:nvSpPr>
        <p:spPr>
          <a:xfrm>
            <a:off x="3549910"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Customer Satisfaction</a:t>
            </a:r>
          </a:p>
        </p:txBody>
      </p:sp>
      <p:sp>
        <p:nvSpPr>
          <p:cNvPr id="8" name="Rounded Rectangle 7">
            <a:extLst>
              <a:ext uri="{FF2B5EF4-FFF2-40B4-BE49-F238E27FC236}">
                <a16:creationId xmlns:a16="http://schemas.microsoft.com/office/drawing/2014/main" id="{4002BD9C-FE24-1589-3CB2-89F72906C71C}"/>
              </a:ext>
            </a:extLst>
          </p:cNvPr>
          <p:cNvSpPr/>
          <p:nvPr/>
        </p:nvSpPr>
        <p:spPr>
          <a:xfrm>
            <a:off x="6166411"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Faster Time to Market</a:t>
            </a:r>
          </a:p>
        </p:txBody>
      </p:sp>
      <p:sp>
        <p:nvSpPr>
          <p:cNvPr id="2" name="Rounded Rectangle 1">
            <a:extLst>
              <a:ext uri="{FF2B5EF4-FFF2-40B4-BE49-F238E27FC236}">
                <a16:creationId xmlns:a16="http://schemas.microsoft.com/office/drawing/2014/main" id="{B94C394B-0272-74FD-24F8-2423B0614764}"/>
              </a:ext>
            </a:extLst>
          </p:cNvPr>
          <p:cNvSpPr/>
          <p:nvPr/>
        </p:nvSpPr>
        <p:spPr>
          <a:xfrm>
            <a:off x="8782912" y="2374219"/>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Lower Risk of failed products</a:t>
            </a:r>
          </a:p>
        </p:txBody>
      </p:sp>
      <p:sp>
        <p:nvSpPr>
          <p:cNvPr id="7" name="Text Placeholder 3">
            <a:extLst>
              <a:ext uri="{FF2B5EF4-FFF2-40B4-BE49-F238E27FC236}">
                <a16:creationId xmlns:a16="http://schemas.microsoft.com/office/drawing/2014/main" id="{D3D6DEB1-7F48-4DB1-A161-EB7E328ECB1D}"/>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bg1"/>
                </a:solidFill>
              </a:rPr>
              <a:t>Drawbacks</a:t>
            </a:r>
            <a:endParaRPr lang="ar-SA" dirty="0">
              <a:solidFill>
                <a:schemeClr val="bg1"/>
              </a:solidFill>
            </a:endParaRPr>
          </a:p>
        </p:txBody>
      </p:sp>
      <p:sp>
        <p:nvSpPr>
          <p:cNvPr id="9" name="Rounded Rectangle 8">
            <a:extLst>
              <a:ext uri="{FF2B5EF4-FFF2-40B4-BE49-F238E27FC236}">
                <a16:creationId xmlns:a16="http://schemas.microsoft.com/office/drawing/2014/main" id="{7A08C895-6D13-2981-C449-7D09A9B3AC20}"/>
              </a:ext>
            </a:extLst>
          </p:cNvPr>
          <p:cNvSpPr/>
          <p:nvPr/>
        </p:nvSpPr>
        <p:spPr>
          <a:xfrm>
            <a:off x="933409"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 to manage complex projects</a:t>
            </a:r>
          </a:p>
        </p:txBody>
      </p:sp>
      <p:sp>
        <p:nvSpPr>
          <p:cNvPr id="10" name="Rounded Rectangle 9">
            <a:extLst>
              <a:ext uri="{FF2B5EF4-FFF2-40B4-BE49-F238E27FC236}">
                <a16:creationId xmlns:a16="http://schemas.microsoft.com/office/drawing/2014/main" id="{B51D00F0-615E-88E6-DBC3-81F67B43889C}"/>
              </a:ext>
            </a:extLst>
          </p:cNvPr>
          <p:cNvSpPr/>
          <p:nvPr/>
        </p:nvSpPr>
        <p:spPr>
          <a:xfrm>
            <a:off x="3549910"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Challenging to keep stakeholders aligned</a:t>
            </a:r>
          </a:p>
        </p:txBody>
      </p:sp>
      <p:sp>
        <p:nvSpPr>
          <p:cNvPr id="11" name="Rounded Rectangle 10">
            <a:extLst>
              <a:ext uri="{FF2B5EF4-FFF2-40B4-BE49-F238E27FC236}">
                <a16:creationId xmlns:a16="http://schemas.microsoft.com/office/drawing/2014/main" id="{351F9644-8EF2-1FAD-28CE-AD14916A0241}"/>
              </a:ext>
            </a:extLst>
          </p:cNvPr>
          <p:cNvSpPr/>
          <p:nvPr/>
        </p:nvSpPr>
        <p:spPr>
          <a:xfrm>
            <a:off x="6166411"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high-level of team commitment and discipline</a:t>
            </a:r>
          </a:p>
        </p:txBody>
      </p:sp>
      <p:sp>
        <p:nvSpPr>
          <p:cNvPr id="12" name="Rounded Rectangle 11">
            <a:extLst>
              <a:ext uri="{FF2B5EF4-FFF2-40B4-BE49-F238E27FC236}">
                <a16:creationId xmlns:a16="http://schemas.microsoft.com/office/drawing/2014/main" id="{B1021304-B60F-1E1C-9329-6466E8FA2A42}"/>
              </a:ext>
            </a:extLst>
          </p:cNvPr>
          <p:cNvSpPr/>
          <p:nvPr/>
        </p:nvSpPr>
        <p:spPr>
          <a:xfrm>
            <a:off x="8782912" y="4537605"/>
            <a:ext cx="2429050" cy="1284064"/>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if team changes</a:t>
            </a:r>
          </a:p>
        </p:txBody>
      </p:sp>
    </p:spTree>
    <p:extLst>
      <p:ext uri="{BB962C8B-B14F-4D97-AF65-F5344CB8AC3E}">
        <p14:creationId xmlns:p14="http://schemas.microsoft.com/office/powerpoint/2010/main" val="39884543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7213C-4DC3-2C13-8BF6-92864C088CB4}"/>
              </a:ext>
            </a:extLst>
          </p:cNvPr>
          <p:cNvSpPr>
            <a:spLocks noGrp="1"/>
          </p:cNvSpPr>
          <p:nvPr>
            <p:ph type="title"/>
          </p:nvPr>
        </p:nvSpPr>
        <p:spPr>
          <a:xfrm>
            <a:off x="838200" y="365125"/>
            <a:ext cx="7410046" cy="1325563"/>
          </a:xfrm>
        </p:spPr>
        <p:txBody>
          <a:bodyPr>
            <a:normAutofit fontScale="90000"/>
          </a:bodyPr>
          <a:lstStyle/>
          <a:p>
            <a:r>
              <a:rPr lang="en-US" dirty="0">
                <a:solidFill>
                  <a:schemeClr val="bg1"/>
                </a:solidFill>
              </a:rPr>
              <a:t>Agile Case Study:</a:t>
            </a:r>
            <a:br>
              <a:rPr lang="en-US" dirty="0">
                <a:solidFill>
                  <a:schemeClr val="bg1"/>
                </a:solidFill>
              </a:rPr>
            </a:br>
            <a:r>
              <a:rPr lang="en-US" b="0" i="0" u="none" strike="noStrike" dirty="0">
                <a:solidFill>
                  <a:srgbClr val="E3E3E3"/>
                </a:solidFill>
                <a:effectLst/>
                <a:latin typeface="Google Sans"/>
              </a:rPr>
              <a:t>Developing and launching a new music streaming service</a:t>
            </a:r>
            <a:r>
              <a:rPr lang="en-US" dirty="0">
                <a:solidFill>
                  <a:schemeClr val="bg1"/>
                </a:solidFill>
              </a:rPr>
              <a:t> 	</a:t>
            </a:r>
            <a:endParaRPr lang="ar-SA" dirty="0">
              <a:solidFill>
                <a:schemeClr val="bg1"/>
              </a:solidFill>
            </a:endParaRPr>
          </a:p>
        </p:txBody>
      </p:sp>
      <p:sp>
        <p:nvSpPr>
          <p:cNvPr id="3" name="Text Placeholder 2">
            <a:extLst>
              <a:ext uri="{FF2B5EF4-FFF2-40B4-BE49-F238E27FC236}">
                <a16:creationId xmlns:a16="http://schemas.microsoft.com/office/drawing/2014/main" id="{15D7D438-D865-4FCD-863D-F33BCA187E89}"/>
              </a:ext>
            </a:extLst>
          </p:cNvPr>
          <p:cNvSpPr>
            <a:spLocks noGrp="1"/>
          </p:cNvSpPr>
          <p:nvPr>
            <p:ph type="body" idx="1"/>
          </p:nvPr>
        </p:nvSpPr>
        <p:spPr/>
        <p:txBody>
          <a:bodyPr>
            <a:normAutofit fontScale="85000" lnSpcReduction="10000"/>
          </a:bodyPr>
          <a:lstStyle/>
          <a:p>
            <a:pPr algn="l">
              <a:buClr>
                <a:schemeClr val="bg1"/>
              </a:buClr>
            </a:pPr>
            <a:r>
              <a:rPr lang="en-US" b="1" i="0" u="none" strike="noStrike" dirty="0">
                <a:solidFill>
                  <a:srgbClr val="E3E3E3"/>
                </a:solidFill>
                <a:effectLst/>
                <a:latin typeface="Google Sans"/>
              </a:rPr>
              <a:t>Challenge: </a:t>
            </a:r>
            <a:r>
              <a:rPr lang="en-US" b="0" i="0" u="none" strike="noStrike" dirty="0">
                <a:solidFill>
                  <a:srgbClr val="E3E3E3"/>
                </a:solidFill>
                <a:effectLst/>
                <a:latin typeface="Google Sans"/>
              </a:rPr>
              <a:t>Spotify was entering a crowded market with established competitors such as iTunes and Pandora. The company needed to develop and launch its new streaming service quickly and efficiently, while also ensuring that it was high quality and met the needs of its target customers.</a:t>
            </a:r>
          </a:p>
          <a:p>
            <a:pPr algn="l">
              <a:buClr>
                <a:schemeClr val="bg1"/>
              </a:buClr>
            </a:pPr>
            <a:r>
              <a:rPr lang="en-US" b="1" i="0" u="none" strike="noStrike" dirty="0">
                <a:solidFill>
                  <a:srgbClr val="E3E3E3"/>
                </a:solidFill>
                <a:effectLst/>
                <a:latin typeface="Google Sans"/>
              </a:rPr>
              <a:t>Solution: </a:t>
            </a:r>
            <a:r>
              <a:rPr lang="en-US" b="0" i="0" u="none" strike="noStrike" dirty="0">
                <a:solidFill>
                  <a:srgbClr val="E3E3E3"/>
                </a:solidFill>
                <a:effectLst/>
                <a:latin typeface="Google Sans"/>
              </a:rPr>
              <a:t>Spotify used an agile project management methodology to develop and launch its new streaming service. This allowed the company to quickly iterate on its product and get feedback from customers early and often. Spotify also used a cross-functional team approach, which helped to ensure that all aspects of the product were considered and developed in a coordinated manner.</a:t>
            </a:r>
          </a:p>
          <a:p>
            <a:pPr algn="l">
              <a:buClr>
                <a:schemeClr val="bg1"/>
              </a:buClr>
            </a:pPr>
            <a:r>
              <a:rPr lang="en-US" b="1" i="0" u="none" strike="noStrike" dirty="0">
                <a:solidFill>
                  <a:srgbClr val="E3E3E3"/>
                </a:solidFill>
                <a:effectLst/>
                <a:latin typeface="Google Sans"/>
              </a:rPr>
              <a:t>Results: </a:t>
            </a:r>
            <a:r>
              <a:rPr lang="en-US" b="0" i="0" u="none" strike="noStrike" dirty="0">
                <a:solidFill>
                  <a:srgbClr val="E3E3E3"/>
                </a:solidFill>
                <a:effectLst/>
                <a:latin typeface="Google Sans"/>
              </a:rPr>
              <a:t>Spotify's new music streaming service was launched on time and on budget. The service was well-received by customers and quickly became one of the most popular music streaming services in the world.</a:t>
            </a:r>
          </a:p>
          <a:p>
            <a:endParaRPr lang="ar-SA" dirty="0"/>
          </a:p>
        </p:txBody>
      </p:sp>
      <p:pic>
        <p:nvPicPr>
          <p:cNvPr id="6" name="Picture 5">
            <a:extLst>
              <a:ext uri="{FF2B5EF4-FFF2-40B4-BE49-F238E27FC236}">
                <a16:creationId xmlns:a16="http://schemas.microsoft.com/office/drawing/2014/main" id="{50F11A87-F971-F689-956F-56652EA2760F}"/>
              </a:ext>
            </a:extLst>
          </p:cNvPr>
          <p:cNvPicPr>
            <a:picLocks noChangeAspect="1"/>
          </p:cNvPicPr>
          <p:nvPr/>
        </p:nvPicPr>
        <p:blipFill>
          <a:blip r:embed="rId2"/>
          <a:stretch>
            <a:fillRect/>
          </a:stretch>
        </p:blipFill>
        <p:spPr>
          <a:xfrm>
            <a:off x="8045046" y="435371"/>
            <a:ext cx="3943754" cy="1185069"/>
          </a:xfrm>
          <a:prstGeom prst="rect">
            <a:avLst/>
          </a:prstGeom>
        </p:spPr>
      </p:pic>
    </p:spTree>
    <p:extLst>
      <p:ext uri="{BB962C8B-B14F-4D97-AF65-F5344CB8AC3E}">
        <p14:creationId xmlns:p14="http://schemas.microsoft.com/office/powerpoint/2010/main" val="7372675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lt1"/>
                </a:solidFill>
                <a:latin typeface="Calibri"/>
                <a:ea typeface="Calibri"/>
                <a:cs typeface="Calibri"/>
                <a:sym typeface="Calibri"/>
              </a:rPr>
              <a:t>xx</a:t>
            </a:r>
            <a:endParaRPr sz="1800" dirty="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28044"/>
            <a:ext cx="8659664" cy="5300798"/>
          </a:xfrm>
          <a:prstGeom prst="rect">
            <a:avLst/>
          </a:prstGeom>
          <a:solidFill>
            <a:srgbClr val="D8D8D8">
              <a:alpha val="49803"/>
            </a:srgbClr>
          </a:solidFill>
          <a:ln>
            <a:noFill/>
          </a:ln>
        </p:spPr>
      </p:pic>
      <p:sp>
        <p:nvSpPr>
          <p:cNvPr id="118" name="Google Shape;118;p2"/>
          <p:cNvSpPr txBox="1"/>
          <p:nvPr/>
        </p:nvSpPr>
        <p:spPr>
          <a:xfrm>
            <a:off x="6370224" y="1464068"/>
            <a:ext cx="5110078" cy="28007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ea typeface="Times New Roman"/>
                <a:cs typeface="Times New Roman"/>
                <a:sym typeface="Times New Roman"/>
              </a:rPr>
              <a:t>Traditional and Agile PM Life Cycles Similarities and Differences </a:t>
            </a:r>
          </a:p>
        </p:txBody>
      </p:sp>
      <p:sp>
        <p:nvSpPr>
          <p:cNvPr id="119" name="Google Shape;119;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Lecture 3</a:t>
            </a:r>
            <a:endParaRPr dirty="0"/>
          </a:p>
        </p:txBody>
      </p:sp>
      <p:sp>
        <p:nvSpPr>
          <p:cNvPr id="120" name="Google Shape;120;p2"/>
          <p:cNvSpPr txBox="1"/>
          <p:nvPr/>
        </p:nvSpPr>
        <p:spPr>
          <a:xfrm>
            <a:off x="6370224" y="4862512"/>
            <a:ext cx="319350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PMG 622</a:t>
            </a:r>
            <a:endParaRPr dirty="0"/>
          </a:p>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Agile Project Management</a:t>
            </a:r>
            <a:endParaRPr dirty="0"/>
          </a:p>
        </p:txBody>
      </p:sp>
      <p:sp>
        <p:nvSpPr>
          <p:cNvPr id="121" name="Google Shape;121;p2"/>
          <p:cNvSpPr txBox="1"/>
          <p:nvPr/>
        </p:nvSpPr>
        <p:spPr>
          <a:xfrm>
            <a:off x="459185" y="6187539"/>
            <a:ext cx="7978233" cy="400069"/>
          </a:xfrm>
          <a:prstGeom prst="rect">
            <a:avLst/>
          </a:prstGeom>
          <a:noFill/>
          <a:ln>
            <a:noFill/>
          </a:ln>
        </p:spPr>
        <p:txBody>
          <a:bodyPr spcFirstLastPara="1" wrap="square" lIns="91425" tIns="45700" rIns="91425" bIns="45700" anchor="t" anchorCtr="0">
            <a:spAutoFit/>
          </a:bodyPr>
          <a:lstStyle/>
          <a:p>
            <a:r>
              <a:rPr lang="en-US" sz="2000" b="1" dirty="0">
                <a:solidFill>
                  <a:srgbClr val="00B0F0"/>
                </a:solidFill>
                <a:latin typeface="Times New Roman"/>
                <a:ea typeface="Times New Roman"/>
                <a:cs typeface="Times New Roman"/>
                <a:sym typeface="Times New Roman"/>
              </a:rPr>
              <a:t>Prepared by Eng. Ahmed Hussein, MBA, PfMP©, PMP©, CMP APMG</a:t>
            </a:r>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B0F0"/>
                </a:solidFill>
                <a:latin typeface="Times New Roman"/>
                <a:ea typeface="Times New Roman"/>
                <a:cs typeface="Times New Roman"/>
                <a:sym typeface="Times New Roman"/>
              </a:rPr>
              <a:t>Prepared by</a:t>
            </a:r>
            <a:endParaRPr dirty="0"/>
          </a:p>
        </p:txBody>
      </p:sp>
      <p:pic>
        <p:nvPicPr>
          <p:cNvPr id="123" name="Google Shape;123;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225084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70031" cy="1325563"/>
          </a:xfrm>
        </p:spPr>
        <p:txBody>
          <a:bodyPr/>
          <a:lstStyle/>
          <a:p>
            <a:r>
              <a:rPr lang="en-US" dirty="0">
                <a:solidFill>
                  <a:schemeClr val="bg1"/>
                </a:solidFill>
              </a:rPr>
              <a:t>Similarities between Traditional and Agile PM</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838199" y="1825625"/>
            <a:ext cx="12593527" cy="4351338"/>
          </a:xfrm>
        </p:spPr>
        <p:txBody>
          <a:bodyPr/>
          <a:lstStyle/>
          <a:p>
            <a:pPr marL="114300" indent="0">
              <a:buNone/>
            </a:pPr>
            <a:endParaRPr lang="ar-SA" dirty="0"/>
          </a:p>
        </p:txBody>
      </p:sp>
      <p:sp>
        <p:nvSpPr>
          <p:cNvPr id="5" name="Rounded Rectangle 4">
            <a:extLst>
              <a:ext uri="{FF2B5EF4-FFF2-40B4-BE49-F238E27FC236}">
                <a16:creationId xmlns:a16="http://schemas.microsoft.com/office/drawing/2014/main" id="{2FA746F1-8455-D1FD-8C49-5C64E346D295}"/>
              </a:ext>
            </a:extLst>
          </p:cNvPr>
          <p:cNvSpPr/>
          <p:nvPr/>
        </p:nvSpPr>
        <p:spPr>
          <a:xfrm>
            <a:off x="1220998" y="2712203"/>
            <a:ext cx="2855055" cy="1509262"/>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deliver projects on time, on budget, and to scope</a:t>
            </a:r>
          </a:p>
        </p:txBody>
      </p:sp>
      <p:sp>
        <p:nvSpPr>
          <p:cNvPr id="6" name="Rounded Rectangle 5">
            <a:extLst>
              <a:ext uri="{FF2B5EF4-FFF2-40B4-BE49-F238E27FC236}">
                <a16:creationId xmlns:a16="http://schemas.microsoft.com/office/drawing/2014/main" id="{FEB5FBF5-0784-FD3B-4768-003BBA3EDDB9}"/>
              </a:ext>
            </a:extLst>
          </p:cNvPr>
          <p:cNvSpPr/>
          <p:nvPr/>
        </p:nvSpPr>
        <p:spPr>
          <a:xfrm>
            <a:off x="4718033" y="2712203"/>
            <a:ext cx="2855055" cy="1509262"/>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satisfy the customer</a:t>
            </a:r>
          </a:p>
        </p:txBody>
      </p:sp>
      <p:sp>
        <p:nvSpPr>
          <p:cNvPr id="8" name="Rounded Rectangle 7">
            <a:extLst>
              <a:ext uri="{FF2B5EF4-FFF2-40B4-BE49-F238E27FC236}">
                <a16:creationId xmlns:a16="http://schemas.microsoft.com/office/drawing/2014/main" id="{4002BD9C-FE24-1589-3CB2-89F72906C71C}"/>
              </a:ext>
            </a:extLst>
          </p:cNvPr>
          <p:cNvSpPr/>
          <p:nvPr/>
        </p:nvSpPr>
        <p:spPr>
          <a:xfrm>
            <a:off x="8215068" y="2712203"/>
            <a:ext cx="2855055" cy="1509262"/>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require communication and collaboration between team members and stakeholders</a:t>
            </a:r>
          </a:p>
        </p:txBody>
      </p:sp>
      <p:sp>
        <p:nvSpPr>
          <p:cNvPr id="9" name="Rounded Rectangle 8">
            <a:extLst>
              <a:ext uri="{FF2B5EF4-FFF2-40B4-BE49-F238E27FC236}">
                <a16:creationId xmlns:a16="http://schemas.microsoft.com/office/drawing/2014/main" id="{CE2E3213-2A94-32EB-6439-2CCC4EF385DD}"/>
              </a:ext>
            </a:extLst>
          </p:cNvPr>
          <p:cNvSpPr/>
          <p:nvPr/>
        </p:nvSpPr>
        <p:spPr>
          <a:xfrm>
            <a:off x="1220998" y="4667701"/>
            <a:ext cx="2855055" cy="1509262"/>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involve planning, executing, monitoring and controlling </a:t>
            </a:r>
          </a:p>
        </p:txBody>
      </p:sp>
      <p:sp>
        <p:nvSpPr>
          <p:cNvPr id="10" name="Rounded Rectangle 9">
            <a:extLst>
              <a:ext uri="{FF2B5EF4-FFF2-40B4-BE49-F238E27FC236}">
                <a16:creationId xmlns:a16="http://schemas.microsoft.com/office/drawing/2014/main" id="{C63F5F48-C5BC-6048-B3D9-BC528E9A2D88}"/>
              </a:ext>
            </a:extLst>
          </p:cNvPr>
          <p:cNvSpPr/>
          <p:nvPr/>
        </p:nvSpPr>
        <p:spPr>
          <a:xfrm>
            <a:off x="4718033" y="4667701"/>
            <a:ext cx="2855055" cy="1509262"/>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use techniques for prioritizing, estimating, and risk management</a:t>
            </a:r>
          </a:p>
        </p:txBody>
      </p:sp>
      <p:sp>
        <p:nvSpPr>
          <p:cNvPr id="11" name="Rounded Rectangle 10">
            <a:extLst>
              <a:ext uri="{FF2B5EF4-FFF2-40B4-BE49-F238E27FC236}">
                <a16:creationId xmlns:a16="http://schemas.microsoft.com/office/drawing/2014/main" id="{026AB79E-5E79-D9CD-9EA4-161D23F7316D}"/>
              </a:ext>
            </a:extLst>
          </p:cNvPr>
          <p:cNvSpPr/>
          <p:nvPr/>
        </p:nvSpPr>
        <p:spPr>
          <a:xfrm>
            <a:off x="8215068" y="4667701"/>
            <a:ext cx="2855055" cy="1509262"/>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need a PM to lead the projects</a:t>
            </a:r>
          </a:p>
        </p:txBody>
      </p:sp>
    </p:spTree>
    <p:extLst>
      <p:ext uri="{BB962C8B-B14F-4D97-AF65-F5344CB8AC3E}">
        <p14:creationId xmlns:p14="http://schemas.microsoft.com/office/powerpoint/2010/main" val="20898477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85529" cy="1325563"/>
          </a:xfrm>
        </p:spPr>
        <p:txBody>
          <a:bodyPr/>
          <a:lstStyle/>
          <a:p>
            <a:r>
              <a:rPr lang="en-US" dirty="0">
                <a:solidFill>
                  <a:schemeClr val="bg1"/>
                </a:solidFill>
              </a:rPr>
              <a:t>Differences between Traditional and Agile PM (1/2)</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838199" y="1825625"/>
            <a:ext cx="12593527" cy="4351338"/>
          </a:xfrm>
        </p:spPr>
        <p:txBody>
          <a:bodyPr/>
          <a:lstStyle/>
          <a:p>
            <a:pPr marL="114300" indent="0">
              <a:buNone/>
            </a:pPr>
            <a:endParaRPr lang="ar-SA" dirty="0"/>
          </a:p>
        </p:txBody>
      </p:sp>
      <p:graphicFrame>
        <p:nvGraphicFramePr>
          <p:cNvPr id="2" name="Table 1">
            <a:extLst>
              <a:ext uri="{FF2B5EF4-FFF2-40B4-BE49-F238E27FC236}">
                <a16:creationId xmlns:a16="http://schemas.microsoft.com/office/drawing/2014/main" id="{8BD81E63-ADEF-4CBA-92D0-F380C14A30BD}"/>
              </a:ext>
            </a:extLst>
          </p:cNvPr>
          <p:cNvGraphicFramePr>
            <a:graphicFrameLocks noGrp="1"/>
          </p:cNvGraphicFramePr>
          <p:nvPr>
            <p:extLst>
              <p:ext uri="{D42A27DB-BD31-4B8C-83A1-F6EECF244321}">
                <p14:modId xmlns:p14="http://schemas.microsoft.com/office/powerpoint/2010/main" val="3028456472"/>
              </p:ext>
            </p:extLst>
          </p:nvPr>
        </p:nvGraphicFramePr>
        <p:xfrm>
          <a:off x="838199" y="1535373"/>
          <a:ext cx="10642601" cy="4610698"/>
        </p:xfrm>
        <a:graphic>
          <a:graphicData uri="http://schemas.openxmlformats.org/drawingml/2006/table">
            <a:tbl>
              <a:tblPr firstRow="1" firstCol="1">
                <a:tableStyleId>{5C22544A-7EE6-4342-B048-85BDC9FD1C3A}</a:tableStyleId>
              </a:tblPr>
              <a:tblGrid>
                <a:gridCol w="2550569">
                  <a:extLst>
                    <a:ext uri="{9D8B030D-6E8A-4147-A177-3AD203B41FA5}">
                      <a16:colId xmlns:a16="http://schemas.microsoft.com/office/drawing/2014/main" val="1952256970"/>
                    </a:ext>
                  </a:extLst>
                </a:gridCol>
                <a:gridCol w="4046016">
                  <a:extLst>
                    <a:ext uri="{9D8B030D-6E8A-4147-A177-3AD203B41FA5}">
                      <a16:colId xmlns:a16="http://schemas.microsoft.com/office/drawing/2014/main" val="1875376661"/>
                    </a:ext>
                  </a:extLst>
                </a:gridCol>
                <a:gridCol w="4046016">
                  <a:extLst>
                    <a:ext uri="{9D8B030D-6E8A-4147-A177-3AD203B41FA5}">
                      <a16:colId xmlns:a16="http://schemas.microsoft.com/office/drawing/2014/main" val="2642806956"/>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rPr>
                        <a:t>Agile</a:t>
                      </a:r>
                      <a:endParaRPr lang="en-US" sz="16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a:effectLst/>
                        </a:rPr>
                        <a:t>Approach</a:t>
                      </a:r>
                      <a:endParaRPr lang="en-US" sz="1600" b="0">
                        <a:effectLst/>
                        <a:latin typeface="Google Sans"/>
                      </a:endParaRPr>
                    </a:p>
                  </a:txBody>
                  <a:tcPr marL="119542" marR="119542" marT="119542" marB="119542" anchor="ctr"/>
                </a:tc>
                <a:tc>
                  <a:txBody>
                    <a:bodyPr/>
                    <a:lstStyle/>
                    <a:p>
                      <a:r>
                        <a:rPr lang="en-US" sz="1600" b="0">
                          <a:effectLst/>
                        </a:rPr>
                        <a:t>Sequential</a:t>
                      </a:r>
                      <a:endParaRPr lang="en-US" sz="1600" b="0">
                        <a:effectLst/>
                        <a:latin typeface="Google Sans"/>
                      </a:endParaRPr>
                    </a:p>
                  </a:txBody>
                  <a:tcPr marL="119542" marR="119542" marT="119542" marB="119542" anchor="ctr"/>
                </a:tc>
                <a:tc>
                  <a:txBody>
                    <a:bodyPr/>
                    <a:lstStyle/>
                    <a:p>
                      <a:r>
                        <a:rPr lang="en-US" sz="1600" b="0" dirty="0">
                          <a:effectLst/>
                        </a:rPr>
                        <a:t>Iterative and incremental</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a:effectLst/>
                        </a:rPr>
                        <a:t>Requirements</a:t>
                      </a:r>
                      <a:endParaRPr lang="en-US" sz="1600" b="0">
                        <a:effectLst/>
                        <a:latin typeface="Google Sans"/>
                      </a:endParaRPr>
                    </a:p>
                  </a:txBody>
                  <a:tcPr marL="119542" marR="119542" marT="119542" marB="119542" anchor="ctr"/>
                </a:tc>
                <a:tc>
                  <a:txBody>
                    <a:bodyPr/>
                    <a:lstStyle/>
                    <a:p>
                      <a:r>
                        <a:rPr lang="en-US" sz="1600" b="0">
                          <a:effectLst/>
                        </a:rPr>
                        <a:t>Gathered and frozen at the beginning of the project</a:t>
                      </a:r>
                      <a:endParaRPr lang="en-US" sz="1600" b="0">
                        <a:effectLst/>
                        <a:latin typeface="Google Sans"/>
                      </a:endParaRPr>
                    </a:p>
                  </a:txBody>
                  <a:tcPr marL="119542" marR="119542" marT="119542" marB="119542" anchor="ctr"/>
                </a:tc>
                <a:tc>
                  <a:txBody>
                    <a:bodyPr/>
                    <a:lstStyle/>
                    <a:p>
                      <a:r>
                        <a:rPr lang="en-US" sz="1600" b="0" dirty="0">
                          <a:effectLst/>
                        </a:rPr>
                        <a:t>Gathered and refined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a:effectLst/>
                        </a:rPr>
                        <a:t>Planning</a:t>
                      </a:r>
                      <a:endParaRPr lang="en-US" sz="1600" b="0">
                        <a:effectLst/>
                        <a:latin typeface="Google Sans"/>
                      </a:endParaRPr>
                    </a:p>
                  </a:txBody>
                  <a:tcPr marL="119542" marR="119542" marT="119542" marB="119542" anchor="ctr"/>
                </a:tc>
                <a:tc>
                  <a:txBody>
                    <a:bodyPr/>
                    <a:lstStyle/>
                    <a:p>
                      <a:r>
                        <a:rPr lang="en-US" sz="1600" b="0" dirty="0">
                          <a:effectLst/>
                        </a:rPr>
                        <a:t>Detailed planning done at the beginning of the project</a:t>
                      </a:r>
                      <a:endParaRPr lang="en-US" sz="1600" b="0" dirty="0">
                        <a:effectLst/>
                        <a:latin typeface="Google Sans"/>
                      </a:endParaRPr>
                    </a:p>
                  </a:txBody>
                  <a:tcPr marL="119542" marR="119542" marT="119542" marB="119542" anchor="ctr"/>
                </a:tc>
                <a:tc>
                  <a:txBody>
                    <a:bodyPr/>
                    <a:lstStyle/>
                    <a:p>
                      <a:r>
                        <a:rPr lang="en-US" sz="1600" b="0" dirty="0">
                          <a:effectLst/>
                        </a:rPr>
                        <a:t>High-level at the beginning of the project, with detailed planning done on a rolling basis</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a:effectLst/>
                        </a:rPr>
                        <a:t>Change management</a:t>
                      </a:r>
                      <a:endParaRPr lang="en-US" sz="1600" b="0">
                        <a:effectLst/>
                        <a:latin typeface="Google Sans"/>
                      </a:endParaRPr>
                    </a:p>
                  </a:txBody>
                  <a:tcPr marL="119542" marR="119542" marT="119542" marB="119542" anchor="ctr"/>
                </a:tc>
                <a:tc>
                  <a:txBody>
                    <a:bodyPr/>
                    <a:lstStyle/>
                    <a:p>
                      <a:r>
                        <a:rPr lang="en-US" sz="1600" b="0">
                          <a:effectLst/>
                        </a:rPr>
                        <a:t>Changes are difficult and expensive to make once the project plan is set</a:t>
                      </a:r>
                      <a:endParaRPr lang="en-US" sz="1600" b="0">
                        <a:effectLst/>
                        <a:latin typeface="Google Sans"/>
                      </a:endParaRPr>
                    </a:p>
                  </a:txBody>
                  <a:tcPr marL="119542" marR="119542" marT="119542" marB="119542" anchor="ctr"/>
                </a:tc>
                <a:tc>
                  <a:txBody>
                    <a:bodyPr/>
                    <a:lstStyle/>
                    <a:p>
                      <a:r>
                        <a:rPr lang="en-US" sz="1600" b="0" dirty="0">
                          <a:effectLst/>
                        </a:rPr>
                        <a:t>Changes are welcomed and accommodated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a:effectLst/>
                        </a:rPr>
                        <a:t>Customer involvement</a:t>
                      </a:r>
                      <a:endParaRPr lang="en-US" sz="1600" b="0">
                        <a:effectLst/>
                        <a:latin typeface="Google Sans"/>
                      </a:endParaRPr>
                    </a:p>
                  </a:txBody>
                  <a:tcPr marL="119542" marR="119542" marT="119542" marB="119542" anchor="ctr"/>
                </a:tc>
                <a:tc>
                  <a:txBody>
                    <a:bodyPr/>
                    <a:lstStyle/>
                    <a:p>
                      <a:r>
                        <a:rPr lang="en-US" sz="1600" b="0">
                          <a:effectLst/>
                        </a:rPr>
                        <a:t>Customer involvement is typically highest at the beginning and end of the project</a:t>
                      </a:r>
                      <a:endParaRPr lang="en-US" sz="1600" b="0">
                        <a:effectLst/>
                        <a:latin typeface="Google Sans"/>
                      </a:endParaRPr>
                    </a:p>
                  </a:txBody>
                  <a:tcPr marL="119542" marR="119542" marT="119542" marB="119542" anchor="ctr"/>
                </a:tc>
                <a:tc>
                  <a:txBody>
                    <a:bodyPr/>
                    <a:lstStyle/>
                    <a:p>
                      <a:r>
                        <a:rPr lang="en-US" sz="1600" b="0" dirty="0">
                          <a:effectLst/>
                        </a:rPr>
                        <a:t>Close customer involvement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705736947"/>
                  </a:ext>
                </a:extLst>
              </a:tr>
              <a:tr h="440847">
                <a:tc>
                  <a:txBody>
                    <a:bodyPr/>
                    <a:lstStyle/>
                    <a:p>
                      <a:r>
                        <a:rPr lang="en-US" sz="1600" b="0">
                          <a:effectLst/>
                        </a:rPr>
                        <a:t>Documentation</a:t>
                      </a:r>
                      <a:endParaRPr lang="en-US" sz="1600" b="0">
                        <a:effectLst/>
                        <a:latin typeface="Google Sans"/>
                      </a:endParaRPr>
                    </a:p>
                  </a:txBody>
                  <a:tcPr marL="119542" marR="119542" marT="119542" marB="119542" anchor="ctr"/>
                </a:tc>
                <a:tc>
                  <a:txBody>
                    <a:bodyPr/>
                    <a:lstStyle/>
                    <a:p>
                      <a:r>
                        <a:rPr lang="en-US" sz="1600" b="0" dirty="0">
                          <a:effectLst/>
                        </a:rPr>
                        <a:t>More emphasis on documentation</a:t>
                      </a:r>
                      <a:endParaRPr lang="en-US" sz="1600" b="0" dirty="0">
                        <a:effectLst/>
                        <a:latin typeface="Google Sans"/>
                      </a:endParaRPr>
                    </a:p>
                  </a:txBody>
                  <a:tcPr marL="119542" marR="119542" marT="119542" marB="119542" anchor="ctr"/>
                </a:tc>
                <a:tc>
                  <a:txBody>
                    <a:bodyPr/>
                    <a:lstStyle/>
                    <a:p>
                      <a:r>
                        <a:rPr lang="en-US" sz="1600" b="0" dirty="0">
                          <a:effectLst/>
                        </a:rPr>
                        <a:t>Less emphasis on documentation</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55415942"/>
                  </a:ext>
                </a:extLst>
              </a:tr>
            </a:tbl>
          </a:graphicData>
        </a:graphic>
      </p:graphicFrame>
    </p:spTree>
    <p:extLst>
      <p:ext uri="{BB962C8B-B14F-4D97-AF65-F5344CB8AC3E}">
        <p14:creationId xmlns:p14="http://schemas.microsoft.com/office/powerpoint/2010/main" val="41979693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85529" cy="1325563"/>
          </a:xfrm>
        </p:spPr>
        <p:txBody>
          <a:bodyPr/>
          <a:lstStyle/>
          <a:p>
            <a:r>
              <a:rPr lang="en-US" dirty="0">
                <a:solidFill>
                  <a:schemeClr val="bg1"/>
                </a:solidFill>
              </a:rPr>
              <a:t>Differences between Traditional and Agile PM (2/2)</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838199" y="1825625"/>
            <a:ext cx="12593527" cy="4351338"/>
          </a:xfrm>
        </p:spPr>
        <p:txBody>
          <a:bodyPr/>
          <a:lstStyle/>
          <a:p>
            <a:pPr marL="114300" indent="0">
              <a:buNone/>
            </a:pPr>
            <a:endParaRPr lang="ar-SA" dirty="0"/>
          </a:p>
        </p:txBody>
      </p:sp>
      <p:graphicFrame>
        <p:nvGraphicFramePr>
          <p:cNvPr id="2" name="Table 1">
            <a:extLst>
              <a:ext uri="{FF2B5EF4-FFF2-40B4-BE49-F238E27FC236}">
                <a16:creationId xmlns:a16="http://schemas.microsoft.com/office/drawing/2014/main" id="{8BD81E63-ADEF-4CBA-92D0-F380C14A30BD}"/>
              </a:ext>
            </a:extLst>
          </p:cNvPr>
          <p:cNvGraphicFramePr>
            <a:graphicFrameLocks noGrp="1"/>
          </p:cNvGraphicFramePr>
          <p:nvPr>
            <p:extLst>
              <p:ext uri="{D42A27DB-BD31-4B8C-83A1-F6EECF244321}">
                <p14:modId xmlns:p14="http://schemas.microsoft.com/office/powerpoint/2010/main" val="3882788832"/>
              </p:ext>
            </p:extLst>
          </p:nvPr>
        </p:nvGraphicFramePr>
        <p:xfrm>
          <a:off x="838199" y="1825625"/>
          <a:ext cx="10659535" cy="4578328"/>
        </p:xfrm>
        <a:graphic>
          <a:graphicData uri="http://schemas.openxmlformats.org/drawingml/2006/table">
            <a:tbl>
              <a:tblPr firstRow="1" firstCol="1">
                <a:tableStyleId>{5C22544A-7EE6-4342-B048-85BDC9FD1C3A}</a:tableStyleId>
              </a:tblPr>
              <a:tblGrid>
                <a:gridCol w="2554627">
                  <a:extLst>
                    <a:ext uri="{9D8B030D-6E8A-4147-A177-3AD203B41FA5}">
                      <a16:colId xmlns:a16="http://schemas.microsoft.com/office/drawing/2014/main" val="1952256970"/>
                    </a:ext>
                  </a:extLst>
                </a:gridCol>
                <a:gridCol w="4052454">
                  <a:extLst>
                    <a:ext uri="{9D8B030D-6E8A-4147-A177-3AD203B41FA5}">
                      <a16:colId xmlns:a16="http://schemas.microsoft.com/office/drawing/2014/main" val="1875376661"/>
                    </a:ext>
                  </a:extLst>
                </a:gridCol>
                <a:gridCol w="4052454">
                  <a:extLst>
                    <a:ext uri="{9D8B030D-6E8A-4147-A177-3AD203B41FA5}">
                      <a16:colId xmlns:a16="http://schemas.microsoft.com/office/drawing/2014/main" val="1857328469"/>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latin typeface="Google Sans"/>
                        </a:rPr>
                        <a:t>Agile</a:t>
                      </a: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dirty="0">
                          <a:effectLst/>
                        </a:rPr>
                        <a:t>Team</a:t>
                      </a:r>
                      <a:endParaRPr lang="en-US" sz="1600" b="0" dirty="0">
                        <a:effectLst/>
                        <a:latin typeface="Google Sans"/>
                      </a:endParaRPr>
                    </a:p>
                  </a:txBody>
                  <a:tcPr marL="119542" marR="119542" marT="119542" marB="119542" anchor="ctr"/>
                </a:tc>
                <a:tc>
                  <a:txBody>
                    <a:bodyPr/>
                    <a:lstStyle/>
                    <a:p>
                      <a:r>
                        <a:rPr lang="en-US" sz="1600" b="0" dirty="0">
                          <a:effectLst/>
                        </a:rPr>
                        <a:t>Specialized and needs to be coordinated</a:t>
                      </a:r>
                      <a:endParaRPr lang="en-US" sz="1600" b="0" dirty="0">
                        <a:effectLst/>
                        <a:latin typeface="Google Sans"/>
                      </a:endParaRPr>
                    </a:p>
                  </a:txBody>
                  <a:tcPr marL="119542" marR="119542" marT="119542" marB="119542" anchor="ctr"/>
                </a:tc>
                <a:tc>
                  <a:txBody>
                    <a:bodyPr/>
                    <a:lstStyle/>
                    <a:p>
                      <a:r>
                        <a:rPr lang="en-US" sz="1600" b="0" dirty="0">
                          <a:effectLst/>
                        </a:rPr>
                        <a:t>Cross-Functional, Self-Organizing and disciplined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dirty="0">
                          <a:effectLst/>
                        </a:rPr>
                        <a:t>PM</a:t>
                      </a:r>
                      <a:endParaRPr lang="en-US" sz="1600" b="0" dirty="0">
                        <a:effectLst/>
                        <a:latin typeface="Google Sans"/>
                      </a:endParaRPr>
                    </a:p>
                  </a:txBody>
                  <a:tcPr marL="119542" marR="119542" marT="119542" marB="119542" anchor="ctr"/>
                </a:tc>
                <a:tc>
                  <a:txBody>
                    <a:bodyPr/>
                    <a:lstStyle/>
                    <a:p>
                      <a:r>
                        <a:rPr lang="en-US" sz="1600" b="0" dirty="0">
                          <a:effectLst/>
                        </a:rPr>
                        <a:t>Manager and Leader</a:t>
                      </a:r>
                      <a:endParaRPr lang="en-US" sz="1600" b="0" dirty="0">
                        <a:effectLst/>
                        <a:latin typeface="Google Sans"/>
                      </a:endParaRPr>
                    </a:p>
                  </a:txBody>
                  <a:tcPr marL="119542" marR="119542" marT="119542" marB="119542" anchor="ctr"/>
                </a:tc>
                <a:tc>
                  <a:txBody>
                    <a:bodyPr/>
                    <a:lstStyle/>
                    <a:p>
                      <a:r>
                        <a:rPr lang="en-US" sz="1600" b="0" dirty="0">
                          <a:effectLst/>
                        </a:rPr>
                        <a:t>Coach, Facilitator, Leader</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dirty="0">
                          <a:effectLst/>
                        </a:rPr>
                        <a:t>Customer Relationship</a:t>
                      </a:r>
                      <a:endParaRPr lang="en-US" sz="1600" b="0" dirty="0">
                        <a:effectLst/>
                        <a:latin typeface="Google Sans"/>
                      </a:endParaRPr>
                    </a:p>
                  </a:txBody>
                  <a:tcPr marL="119542" marR="119542" marT="119542" marB="119542" anchor="ctr"/>
                </a:tc>
                <a:tc>
                  <a:txBody>
                    <a:bodyPr/>
                    <a:lstStyle/>
                    <a:p>
                      <a:r>
                        <a:rPr lang="en-US" sz="1600" b="0" dirty="0">
                          <a:effectLst/>
                        </a:rPr>
                        <a:t>Contractual</a:t>
                      </a:r>
                      <a:endParaRPr lang="en-US" sz="1600" b="0" dirty="0">
                        <a:effectLst/>
                        <a:latin typeface="Google Sans"/>
                      </a:endParaRPr>
                    </a:p>
                  </a:txBody>
                  <a:tcPr marL="119542" marR="119542" marT="119542" marB="119542" anchor="ctr"/>
                </a:tc>
                <a:tc>
                  <a:txBody>
                    <a:bodyPr/>
                    <a:lstStyle/>
                    <a:p>
                      <a:r>
                        <a:rPr lang="en-US" sz="1600" b="0" dirty="0">
                          <a:effectLst/>
                        </a:rPr>
                        <a:t>Collaborative</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dirty="0">
                          <a:effectLst/>
                        </a:rPr>
                        <a:t>End Product</a:t>
                      </a:r>
                      <a:endParaRPr lang="en-US" sz="1600" b="0" dirty="0">
                        <a:effectLst/>
                        <a:latin typeface="Google Sans"/>
                      </a:endParaRPr>
                    </a:p>
                  </a:txBody>
                  <a:tcPr marL="119542" marR="119542" marT="119542" marB="119542" anchor="ctr"/>
                </a:tc>
                <a:tc>
                  <a:txBody>
                    <a:bodyPr/>
                    <a:lstStyle/>
                    <a:p>
                      <a:r>
                        <a:rPr lang="en-US" sz="1600" b="0" dirty="0">
                          <a:effectLst/>
                        </a:rPr>
                        <a:t>Well known at the beginning</a:t>
                      </a:r>
                      <a:endParaRPr lang="en-US" sz="1600" b="0" dirty="0">
                        <a:effectLst/>
                        <a:latin typeface="Google Sans"/>
                      </a:endParaRPr>
                    </a:p>
                  </a:txBody>
                  <a:tcPr marL="119542" marR="119542" marT="119542" marB="119542" anchor="ctr"/>
                </a:tc>
                <a:tc>
                  <a:txBody>
                    <a:bodyPr/>
                    <a:lstStyle/>
                    <a:p>
                      <a:r>
                        <a:rPr lang="en-US" sz="1600" b="0" dirty="0">
                          <a:effectLst/>
                        </a:rPr>
                        <a:t>Emerges and known clearly at the end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dirty="0">
                          <a:effectLst/>
                          <a:latin typeface="Google Sans"/>
                        </a:rPr>
                        <a:t>Focus</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Adherence to plan</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Delivering customer value</a:t>
                      </a:r>
                    </a:p>
                  </a:txBody>
                  <a:tcPr marL="119542" marR="119542" marT="119542" marB="119542" anchor="ctr"/>
                </a:tc>
                <a:extLst>
                  <a:ext uri="{0D108BD9-81ED-4DB2-BD59-A6C34878D82A}">
                    <a16:rowId xmlns:a16="http://schemas.microsoft.com/office/drawing/2014/main" val="3705736947"/>
                  </a:ext>
                </a:extLst>
              </a:tr>
              <a:tr h="0">
                <a:tc>
                  <a:txBody>
                    <a:bodyPr/>
                    <a:lstStyle/>
                    <a:p>
                      <a:r>
                        <a:rPr lang="en-US" sz="1600" b="0" dirty="0">
                          <a:effectLst/>
                          <a:latin typeface="Google Sans"/>
                        </a:rPr>
                        <a:t>Management</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Formal</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Casual</a:t>
                      </a:r>
                    </a:p>
                  </a:txBody>
                  <a:tcPr marL="119542" marR="119542" marT="119542" marB="119542" anchor="ctr"/>
                </a:tc>
                <a:extLst>
                  <a:ext uri="{0D108BD9-81ED-4DB2-BD59-A6C34878D82A}">
                    <a16:rowId xmlns:a16="http://schemas.microsoft.com/office/drawing/2014/main" val="813909254"/>
                  </a:ext>
                </a:extLst>
              </a:tr>
            </a:tbl>
          </a:graphicData>
        </a:graphic>
      </p:graphicFrame>
    </p:spTree>
    <p:extLst>
      <p:ext uri="{BB962C8B-B14F-4D97-AF65-F5344CB8AC3E}">
        <p14:creationId xmlns:p14="http://schemas.microsoft.com/office/powerpoint/2010/main" val="6371326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F1BB68E-3F71-5898-1308-B51A27524D9E}"/>
              </a:ext>
            </a:extLst>
          </p:cNvPr>
          <p:cNvSpPr>
            <a:spLocks noGrp="1"/>
          </p:cNvSpPr>
          <p:nvPr>
            <p:ph type="title"/>
          </p:nvPr>
        </p:nvSpPr>
        <p:spPr>
          <a:xfrm>
            <a:off x="838199" y="365125"/>
            <a:ext cx="10785529" cy="1325563"/>
          </a:xfrm>
        </p:spPr>
        <p:txBody>
          <a:bodyPr/>
          <a:lstStyle/>
          <a:p>
            <a:r>
              <a:rPr lang="en-US" dirty="0">
                <a:solidFill>
                  <a:schemeClr val="bg1"/>
                </a:solidFill>
              </a:rPr>
              <a:t>When to use Traditional or Agile PM Life Cycle</a:t>
            </a:r>
            <a:endParaRPr lang="ar-SA" dirty="0">
              <a:solidFill>
                <a:schemeClr val="bg1"/>
              </a:solidFill>
            </a:endParaRPr>
          </a:p>
        </p:txBody>
      </p:sp>
      <p:sp>
        <p:nvSpPr>
          <p:cNvPr id="4" name="Text Placeholder 3">
            <a:extLst>
              <a:ext uri="{FF2B5EF4-FFF2-40B4-BE49-F238E27FC236}">
                <a16:creationId xmlns:a16="http://schemas.microsoft.com/office/drawing/2014/main" id="{64DDD10A-450F-AE44-9208-D30B21B78712}"/>
              </a:ext>
            </a:extLst>
          </p:cNvPr>
          <p:cNvSpPr>
            <a:spLocks noGrp="1"/>
          </p:cNvSpPr>
          <p:nvPr>
            <p:ph type="body" idx="1"/>
          </p:nvPr>
        </p:nvSpPr>
        <p:spPr>
          <a:xfrm>
            <a:off x="838199" y="1825625"/>
            <a:ext cx="12593527" cy="4351338"/>
          </a:xfrm>
        </p:spPr>
        <p:txBody>
          <a:bodyPr/>
          <a:lstStyle/>
          <a:p>
            <a:pPr marL="114300" indent="0">
              <a:buNone/>
            </a:pPr>
            <a:endParaRPr lang="ar-SA" dirty="0"/>
          </a:p>
        </p:txBody>
      </p:sp>
      <p:graphicFrame>
        <p:nvGraphicFramePr>
          <p:cNvPr id="2" name="Table 1">
            <a:extLst>
              <a:ext uri="{FF2B5EF4-FFF2-40B4-BE49-F238E27FC236}">
                <a16:creationId xmlns:a16="http://schemas.microsoft.com/office/drawing/2014/main" id="{8BD81E63-ADEF-4CBA-92D0-F380C14A30BD}"/>
              </a:ext>
            </a:extLst>
          </p:cNvPr>
          <p:cNvGraphicFramePr>
            <a:graphicFrameLocks noGrp="1"/>
          </p:cNvGraphicFramePr>
          <p:nvPr>
            <p:extLst>
              <p:ext uri="{D42A27DB-BD31-4B8C-83A1-F6EECF244321}">
                <p14:modId xmlns:p14="http://schemas.microsoft.com/office/powerpoint/2010/main" val="1558567699"/>
              </p:ext>
            </p:extLst>
          </p:nvPr>
        </p:nvGraphicFramePr>
        <p:xfrm>
          <a:off x="838199" y="1535373"/>
          <a:ext cx="10785529" cy="3309570"/>
        </p:xfrm>
        <a:graphic>
          <a:graphicData uri="http://schemas.openxmlformats.org/drawingml/2006/table">
            <a:tbl>
              <a:tblPr firstRow="1" firstCol="1">
                <a:tableStyleId>{B301B821-A1FF-4177-AEE7-76D212191A09}</a:tableStyleId>
              </a:tblPr>
              <a:tblGrid>
                <a:gridCol w="5167824">
                  <a:extLst>
                    <a:ext uri="{9D8B030D-6E8A-4147-A177-3AD203B41FA5}">
                      <a16:colId xmlns:a16="http://schemas.microsoft.com/office/drawing/2014/main" val="3452719737"/>
                    </a:ext>
                  </a:extLst>
                </a:gridCol>
                <a:gridCol w="5617705">
                  <a:extLst>
                    <a:ext uri="{9D8B030D-6E8A-4147-A177-3AD203B41FA5}">
                      <a16:colId xmlns:a16="http://schemas.microsoft.com/office/drawing/2014/main" val="1875376661"/>
                    </a:ext>
                  </a:extLst>
                </a:gridCol>
              </a:tblGrid>
              <a:tr h="265864">
                <a:tc>
                  <a:txBody>
                    <a:bodyPr/>
                    <a:lstStyle/>
                    <a:p>
                      <a:pPr algn="ctr"/>
                      <a:r>
                        <a:rPr lang="en-US" sz="2000" b="0" dirty="0">
                          <a:effectLst/>
                        </a:rPr>
                        <a:t>Traditional</a:t>
                      </a:r>
                      <a:endParaRPr lang="en-US" sz="2000" b="0" dirty="0">
                        <a:effectLst/>
                        <a:latin typeface="Google Sans"/>
                      </a:endParaRPr>
                    </a:p>
                  </a:txBody>
                  <a:tcPr marL="71725" marR="71725" marT="35863" marB="35863" anchor="ctr"/>
                </a:tc>
                <a:tc>
                  <a:txBody>
                    <a:bodyPr/>
                    <a:lstStyle/>
                    <a:p>
                      <a:pPr algn="ctr"/>
                      <a:r>
                        <a:rPr lang="en-US" sz="2000" b="0" dirty="0">
                          <a:effectLst/>
                        </a:rPr>
                        <a:t>Agile</a:t>
                      </a:r>
                      <a:endParaRPr lang="en-US" sz="20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pPr algn="ctr"/>
                      <a:r>
                        <a:rPr lang="en-US" sz="1800" b="0" dirty="0">
                          <a:effectLst/>
                        </a:rPr>
                        <a:t>Requirements are well-defined and stable</a:t>
                      </a:r>
                    </a:p>
                  </a:txBody>
                  <a:tcPr marL="119542" marR="119542" marT="119542" marB="119542" anchor="ctr"/>
                </a:tc>
                <a:tc>
                  <a:txBody>
                    <a:bodyPr/>
                    <a:lstStyle/>
                    <a:p>
                      <a:pPr algn="ctr"/>
                      <a:r>
                        <a:rPr lang="en-US" sz="1800" b="0" dirty="0">
                          <a:effectLst/>
                        </a:rPr>
                        <a:t>Requirements are complex or uncertain</a:t>
                      </a:r>
                    </a:p>
                  </a:txBody>
                  <a:tcPr marL="119542" marR="119542" marT="119542" marB="119542" anchor="ctr"/>
                </a:tc>
                <a:extLst>
                  <a:ext uri="{0D108BD9-81ED-4DB2-BD59-A6C34878D82A}">
                    <a16:rowId xmlns:a16="http://schemas.microsoft.com/office/drawing/2014/main" val="1616678858"/>
                  </a:ext>
                </a:extLst>
              </a:tr>
              <a:tr h="605200">
                <a:tc>
                  <a:txBody>
                    <a:bodyPr/>
                    <a:lstStyle/>
                    <a:p>
                      <a:pPr algn="ctr"/>
                      <a:r>
                        <a:rPr lang="en-US" sz="1800" b="0" dirty="0">
                          <a:effectLst/>
                        </a:rPr>
                        <a:t>Projects is complex and require a high degree of predictability</a:t>
                      </a:r>
                    </a:p>
                  </a:txBody>
                  <a:tcPr marL="119542" marR="119542" marT="119542" marB="119542" anchor="ctr"/>
                </a:tc>
                <a:tc>
                  <a:txBody>
                    <a:bodyPr/>
                    <a:lstStyle/>
                    <a:p>
                      <a:pPr algn="ctr"/>
                      <a:r>
                        <a:rPr lang="en-US" sz="1800" b="0" dirty="0">
                          <a:effectLst/>
                        </a:rPr>
                        <a:t>Project needs to be delivered quickly</a:t>
                      </a:r>
                    </a:p>
                  </a:txBody>
                  <a:tcPr marL="119542" marR="119542" marT="119542" marB="119542" anchor="ctr"/>
                </a:tc>
                <a:extLst>
                  <a:ext uri="{0D108BD9-81ED-4DB2-BD59-A6C34878D82A}">
                    <a16:rowId xmlns:a16="http://schemas.microsoft.com/office/drawing/2014/main" val="2819947159"/>
                  </a:ext>
                </a:extLst>
              </a:tr>
              <a:tr h="815958">
                <a:tc>
                  <a:txBody>
                    <a:bodyPr/>
                    <a:lstStyle/>
                    <a:p>
                      <a:pPr algn="ctr"/>
                      <a:r>
                        <a:rPr lang="en-US" sz="1800" b="0" dirty="0">
                          <a:effectLst/>
                        </a:rPr>
                        <a:t>When regulations or industry standards require specific documentation</a:t>
                      </a:r>
                    </a:p>
                  </a:txBody>
                  <a:tcPr marL="119542" marR="119542" marT="119542" marB="119542" anchor="ctr"/>
                </a:tc>
                <a:tc>
                  <a:txBody>
                    <a:bodyPr/>
                    <a:lstStyle/>
                    <a:p>
                      <a:pPr algn="ctr"/>
                      <a:r>
                        <a:rPr lang="en-US" sz="1800" b="0" dirty="0">
                          <a:effectLst/>
                        </a:rPr>
                        <a:t>When customer feedback is important</a:t>
                      </a:r>
                    </a:p>
                  </a:txBody>
                  <a:tcPr marL="119542" marR="119542" marT="119542" marB="119542" anchor="ctr"/>
                </a:tc>
                <a:extLst>
                  <a:ext uri="{0D108BD9-81ED-4DB2-BD59-A6C34878D82A}">
                    <a16:rowId xmlns:a16="http://schemas.microsoft.com/office/drawing/2014/main" val="3468114219"/>
                  </a:ext>
                </a:extLst>
              </a:tr>
              <a:tr h="815958">
                <a:tc>
                  <a:txBody>
                    <a:bodyPr/>
                    <a:lstStyle/>
                    <a:p>
                      <a:pPr algn="ctr"/>
                      <a:r>
                        <a:rPr lang="en-US" sz="1800" b="0" dirty="0">
                          <a:effectLst/>
                        </a:rPr>
                        <a:t>When teams (or culture) are not familiar with agile methodologies</a:t>
                      </a:r>
                      <a:endParaRPr lang="en-US" sz="1800" b="0" dirty="0">
                        <a:effectLst/>
                        <a:latin typeface="Google Sans"/>
                      </a:endParaRPr>
                    </a:p>
                  </a:txBody>
                  <a:tcPr marL="119542" marR="119542" marT="119542" marB="119542" anchor="ctr"/>
                </a:tc>
                <a:tc>
                  <a:txBody>
                    <a:bodyPr/>
                    <a:lstStyle/>
                    <a:p>
                      <a:pPr algn="ctr"/>
                      <a:r>
                        <a:rPr lang="en-US" sz="1800" b="0" dirty="0">
                          <a:effectLst/>
                        </a:rPr>
                        <a:t>Teams are self-organizing and disciplined</a:t>
                      </a:r>
                      <a:endParaRPr lang="en-US" sz="18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bl>
          </a:graphicData>
        </a:graphic>
      </p:graphicFrame>
    </p:spTree>
    <p:extLst>
      <p:ext uri="{BB962C8B-B14F-4D97-AF65-F5344CB8AC3E}">
        <p14:creationId xmlns:p14="http://schemas.microsoft.com/office/powerpoint/2010/main" val="18180558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cs typeface="Times New Roman"/>
                <a:sym typeface="Times New Roman"/>
              </a:rPr>
              <a:t>Key Points</a:t>
            </a: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extLst>
              <p:ext uri="{D42A27DB-BD31-4B8C-83A1-F6EECF244321}">
                <p14:modId xmlns:p14="http://schemas.microsoft.com/office/powerpoint/2010/main" val="1730826013"/>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Google Shape;164;p5">
            <a:extLst>
              <a:ext uri="{FF2B5EF4-FFF2-40B4-BE49-F238E27FC236}">
                <a16:creationId xmlns:a16="http://schemas.microsoft.com/office/drawing/2014/main" id="{62A1B30A-EA99-38B4-49AD-9008F4665B3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32327E49-3C0B-8600-C32C-7B361B328DF3}"/>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49109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id="{423BF7D5-1358-0859-DFDC-4754AF4D85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012818" cy="3354765"/>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Question for Discussion: </a:t>
            </a:r>
          </a:p>
          <a:p>
            <a:pPr marL="285750" lvl="3" indent="1206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Select a project from your organization.</a:t>
            </a:r>
          </a:p>
          <a:p>
            <a:pPr marL="285750" lvl="3" indent="1206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Identify is it following Traditional or Agile Life Cycle</a:t>
            </a:r>
          </a:p>
          <a:p>
            <a:pPr marL="285750" lvl="3" indent="1206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List strengths and weaknesses of this life cycle on the project.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64;p5">
            <a:extLst>
              <a:ext uri="{FF2B5EF4-FFF2-40B4-BE49-F238E27FC236}">
                <a16:creationId xmlns:a16="http://schemas.microsoft.com/office/drawing/2014/main" id="{737265F6-D653-BD34-5779-F28EED3A3A6D}"/>
              </a:ext>
            </a:extLst>
          </p:cNvPr>
          <p:cNvSpPr txBox="1"/>
          <p:nvPr/>
        </p:nvSpPr>
        <p:spPr>
          <a:xfrm>
            <a:off x="5514282" y="3381702"/>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9" name="Google Shape;165;p5">
            <a:extLst>
              <a:ext uri="{FF2B5EF4-FFF2-40B4-BE49-F238E27FC236}">
                <a16:creationId xmlns:a16="http://schemas.microsoft.com/office/drawing/2014/main" id="{FE39805C-1612-AAD3-B142-A157B8EF7FB4}"/>
              </a:ext>
            </a:extLst>
          </p:cNvPr>
          <p:cNvSpPr txBox="1"/>
          <p:nvPr/>
        </p:nvSpPr>
        <p:spPr>
          <a:xfrm>
            <a:off x="5575312" y="3637517"/>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6225740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4">
            <a:extLst>
              <a:ext uri="{FF2B5EF4-FFF2-40B4-BE49-F238E27FC236}">
                <a16:creationId xmlns:a16="http://schemas.microsoft.com/office/drawing/2014/main" id="{206CFB05-AFD4-DF04-ED17-871FF2FAB05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065036" cy="1754326"/>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000" i="1" u="sng" dirty="0">
                <a:solidFill>
                  <a:srgbClr val="0070C0"/>
                </a:solidFill>
                <a:hlinkClick r:id="rId3"/>
              </a:rPr>
              <a:t>“Implementing Agile in an Organization: A Six-Step Guide”</a:t>
            </a:r>
            <a:endParaRPr lang="en-US" sz="20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489679" y="57113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Google Shape;164;p5">
            <a:extLst>
              <a:ext uri="{FF2B5EF4-FFF2-40B4-BE49-F238E27FC236}">
                <a16:creationId xmlns:a16="http://schemas.microsoft.com/office/drawing/2014/main" id="{BCD43B08-E884-E7F6-1767-18E316C2DB07}"/>
              </a:ext>
            </a:extLst>
          </p:cNvPr>
          <p:cNvSpPr txBox="1"/>
          <p:nvPr/>
        </p:nvSpPr>
        <p:spPr>
          <a:xfrm>
            <a:off x="5514282" y="3381702"/>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Chapter</a:t>
            </a:r>
            <a:endParaRPr sz="2800" dirty="0">
              <a:solidFill>
                <a:schemeClr val="lt1"/>
              </a:solidFill>
              <a:latin typeface="Times New Roman"/>
              <a:ea typeface="Times New Roman"/>
              <a:cs typeface="Times New Roman"/>
              <a:sym typeface="Times New Roman"/>
            </a:endParaRPr>
          </a:p>
        </p:txBody>
      </p:sp>
      <p:sp>
        <p:nvSpPr>
          <p:cNvPr id="7" name="Google Shape;165;p5">
            <a:extLst>
              <a:ext uri="{FF2B5EF4-FFF2-40B4-BE49-F238E27FC236}">
                <a16:creationId xmlns:a16="http://schemas.microsoft.com/office/drawing/2014/main" id="{58F53B77-EEDA-3928-252C-0BA9838903DF}"/>
              </a:ext>
            </a:extLst>
          </p:cNvPr>
          <p:cNvSpPr txBox="1"/>
          <p:nvPr/>
        </p:nvSpPr>
        <p:spPr>
          <a:xfrm>
            <a:off x="5575312" y="3637517"/>
            <a:ext cx="966228"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9178225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9"/>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208" name="Google Shape;208;p9"/>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209" name="Google Shape;209;p9"/>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210" name="Google Shape;210;p9"/>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chemeClr val="lt1"/>
                </a:solidFill>
                <a:latin typeface="Times New Roman"/>
                <a:ea typeface="Times New Roman"/>
                <a:cs typeface="Times New Roman"/>
                <a:sym typeface="Times New Roman"/>
              </a:rPr>
              <a:t>Thank You</a:t>
            </a:r>
            <a:endParaRPr dirty="0"/>
          </a:p>
        </p:txBody>
      </p:sp>
      <p:sp>
        <p:nvSpPr>
          <p:cNvPr id="211" name="Google Shape;211;p9"/>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2" name="Google Shape;212;p9"/>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7|10.2|8.9"/>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11569</TotalTime>
  <Words>2405</Words>
  <Application>Microsoft Macintosh PowerPoint</Application>
  <PresentationFormat>Widescreen</PresentationFormat>
  <Paragraphs>431</Paragraphs>
  <Slides>37</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Century Gothic</vt:lpstr>
      <vt:lpstr>Google Sans</vt:lpstr>
      <vt:lpstr>Times New Roman</vt:lpstr>
      <vt:lpstr>Office Theme</vt:lpstr>
      <vt:lpstr>PowerPoint Presentation</vt:lpstr>
      <vt:lpstr>PowerPoint Presentation</vt:lpstr>
      <vt:lpstr>PowerPoint Presentation</vt:lpstr>
      <vt:lpstr>PowerPoint Presentation</vt:lpstr>
      <vt:lpstr>PowerPoint Presentation</vt:lpstr>
      <vt:lpstr>The four main Project Life Cycles</vt:lpstr>
      <vt:lpstr>Comparing The four main Project Life Cycles</vt:lpstr>
      <vt:lpstr>The Continuum of Project Lifecycles</vt:lpstr>
      <vt:lpstr>PowerPoint Presentation</vt:lpstr>
      <vt:lpstr>PowerPoint Presentation</vt:lpstr>
      <vt:lpstr>Traditional PM has 5 processes groups that interact and overlap </vt:lpstr>
      <vt:lpstr>Traditional PM addresses 10 areas from initiation to closing</vt:lpstr>
      <vt:lpstr>PowerPoint Presentation</vt:lpstr>
      <vt:lpstr>PowerPoint Presentation</vt:lpstr>
      <vt:lpstr>PowerPoint Presentation</vt:lpstr>
      <vt:lpstr>PowerPoint Presentation</vt:lpstr>
      <vt:lpstr>PowerPoint Presentation</vt:lpstr>
      <vt:lpstr>Benefits and Drawbacks of Traditional PM</vt:lpstr>
      <vt:lpstr>Traditional Case Study: Apollo 11 Mission </vt:lpstr>
      <vt:lpstr>PowerPoint Presentation</vt:lpstr>
      <vt:lpstr>Agile Practices and Processes</vt:lpstr>
      <vt:lpstr>All Agile Models are incremental</vt:lpstr>
      <vt:lpstr>PowerPoint Presentation</vt:lpstr>
      <vt:lpstr>PowerPoint Presentation</vt:lpstr>
      <vt:lpstr>PowerPoint Presentation</vt:lpstr>
      <vt:lpstr>PowerPoint Presentation</vt:lpstr>
      <vt:lpstr>Benefits and Drawbacks of Agile PM</vt:lpstr>
      <vt:lpstr>Agile Case Study: Developing and launching a new music streaming service  </vt:lpstr>
      <vt:lpstr>PowerPoint Presentation</vt:lpstr>
      <vt:lpstr>Similarities between Traditional and Agile PM</vt:lpstr>
      <vt:lpstr>Differences between Traditional and Agile PM (1/2)</vt:lpstr>
      <vt:lpstr>Differences between Traditional and Agile PM (2/2)</vt:lpstr>
      <vt:lpstr>When to use Traditional or Agile PM Life Cycle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5</cp:revision>
  <dcterms:created xsi:type="dcterms:W3CDTF">2023-04-29T09:08:23Z</dcterms:created>
  <dcterms:modified xsi:type="dcterms:W3CDTF">2023-10-15T22:44:10Z</dcterms:modified>
</cp:coreProperties>
</file>