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1072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1081" r:id="rId15"/>
    <p:sldId id="1082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32" r:id="rId55"/>
    <p:sldId id="333" r:id="rId56"/>
    <p:sldId id="1054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6822F-154B-A7FF-D0E2-B0ABB747C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E9D3C5-B4E0-7F4C-2C0C-4A51F62C7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F7D9-24F2-428C-9D49-F152B575DDE0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B291A5-4647-5737-6D0B-E302AFA8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AE533-3874-9A5B-E189-2A8D9CB13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065C5-FC9E-4EC8-96B1-17E779F15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77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38F91D-936B-BC0B-4004-1CB5073ACB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45762"/>
            <a:ext cx="2305141" cy="85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9488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DA33C5-FB4E-7ED0-FC5E-5618CF7EB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11369-32A4-A7F5-AA5F-E1BCA40DFE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9ACE5-EE37-D12B-54F8-4531408546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01F7D9-24F2-428C-9D49-F152B575DDE0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F0D86A-80C7-DF8E-0F70-25A48EC096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7CFDA-7EEA-288D-3F1C-016AD825CD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1065C5-FC9E-4EC8-96B1-17E779F15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80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7.gif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EFDF57-BEF4-438D-DF92-F36BADDFB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DBB03-DB18-2478-61EB-AC4A4234C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70609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F6D2E2-7D6C-8702-2412-4E31ADD87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BE972-D465-15CB-0ECD-6FD5D0A2F7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3027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7A111-B9AF-B7F7-F7DB-1B5C4D9AF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B0C29-463D-861F-CE33-82031A0AA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09808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C0418-337C-447E-1662-2F55DCB74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BB6A5-FA02-4CE3-C80C-2025C88EAC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7549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78724-DA29-811F-DF74-6A7499E97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CB473-1136-7667-4305-6268BD1FD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35259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3085-3EB7-3187-07BA-44857082B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Perceptron Learning Algorithm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5B4B28-83F6-9197-C25A-303501CDD1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767681"/>
            <a:ext cx="7905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FACC4C-FD93-FA4A-D256-54D772FA4608}"/>
              </a:ext>
            </a:extLst>
          </p:cNvPr>
          <p:cNvSpPr txBox="1"/>
          <p:nvPr/>
        </p:nvSpPr>
        <p:spPr>
          <a:xfrm>
            <a:off x="838199" y="6014004"/>
            <a:ext cx="6096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https://medium.com/the-feynman-journal/what-makes-backpropagation-so-elegant-657f3afbbd</a:t>
            </a:r>
          </a:p>
        </p:txBody>
      </p:sp>
    </p:spTree>
    <p:extLst>
      <p:ext uri="{BB962C8B-B14F-4D97-AF65-F5344CB8AC3E}">
        <p14:creationId xmlns:p14="http://schemas.microsoft.com/office/powerpoint/2010/main" val="380834421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EF0918-D7BD-8DE9-A0D7-8DEB7FD14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A0FEC-9F8E-86E1-92A5-61394353C1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68197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7B521F-9626-91C0-40DA-46AE4F9BD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563D2-D6EE-7DC5-CEE2-9069200EB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8573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D6B8C-A5BA-E91E-BFF2-FAE47ADFB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D326D-9832-C372-B086-0C3D2396F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86874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90BC5-1A3D-5442-5B22-F05BEC969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3D02E-A0E7-4720-119B-0445F7480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2201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B20BF4-A1BD-CDA3-C3C6-3D9FD8972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F39E8-811F-B15E-940A-CDE2AA8163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7104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EEB11-9EBA-5930-3DC1-D99919D16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F3875-2880-130C-F422-4CEFA9A2C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2046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F13618-408E-DE69-13A6-81355B093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D0DC5-4734-1507-B503-1ACD829E40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2288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85633" y="2893366"/>
            <a:ext cx="6040120" cy="2767752"/>
            <a:chOff x="4496425" y="145149"/>
            <a:chExt cx="4530090" cy="207581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05950" y="154674"/>
              <a:ext cx="4510700" cy="205672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01187" y="149912"/>
              <a:ext cx="4520565" cy="2066289"/>
            </a:xfrm>
            <a:custGeom>
              <a:avLst/>
              <a:gdLst/>
              <a:ahLst/>
              <a:cxnLst/>
              <a:rect l="l" t="t" r="r" b="b"/>
              <a:pathLst>
                <a:path w="4520565" h="2066289">
                  <a:moveTo>
                    <a:pt x="0" y="0"/>
                  </a:moveTo>
                  <a:lnTo>
                    <a:pt x="4520225" y="0"/>
                  </a:lnTo>
                  <a:lnTo>
                    <a:pt x="4520225" y="2066249"/>
                  </a:lnTo>
                  <a:lnTo>
                    <a:pt x="0" y="20662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867"/>
            </a:p>
          </p:txBody>
        </p:sp>
        <p:sp>
          <p:nvSpPr>
            <p:cNvPr id="5" name="object 5"/>
            <p:cNvSpPr/>
            <p:nvPr/>
          </p:nvSpPr>
          <p:spPr>
            <a:xfrm>
              <a:off x="4702048" y="456005"/>
              <a:ext cx="4144010" cy="1714500"/>
            </a:xfrm>
            <a:custGeom>
              <a:avLst/>
              <a:gdLst/>
              <a:ahLst/>
              <a:cxnLst/>
              <a:rect l="l" t="t" r="r" b="b"/>
              <a:pathLst>
                <a:path w="4144009" h="1714500">
                  <a:moveTo>
                    <a:pt x="374992" y="1555927"/>
                  </a:moveTo>
                  <a:lnTo>
                    <a:pt x="0" y="1555927"/>
                  </a:lnTo>
                  <a:lnTo>
                    <a:pt x="0" y="1714030"/>
                  </a:lnTo>
                  <a:lnTo>
                    <a:pt x="374992" y="1714030"/>
                  </a:lnTo>
                  <a:lnTo>
                    <a:pt x="374992" y="1555927"/>
                  </a:lnTo>
                  <a:close/>
                </a:path>
                <a:path w="4144009" h="1714500">
                  <a:moveTo>
                    <a:pt x="374992" y="0"/>
                  </a:moveTo>
                  <a:lnTo>
                    <a:pt x="0" y="0"/>
                  </a:lnTo>
                  <a:lnTo>
                    <a:pt x="0" y="263398"/>
                  </a:lnTo>
                  <a:lnTo>
                    <a:pt x="374992" y="263398"/>
                  </a:lnTo>
                  <a:lnTo>
                    <a:pt x="374992" y="0"/>
                  </a:lnTo>
                  <a:close/>
                </a:path>
                <a:path w="4144009" h="1714500">
                  <a:moveTo>
                    <a:pt x="447624" y="758799"/>
                  </a:moveTo>
                  <a:lnTo>
                    <a:pt x="72618" y="758799"/>
                  </a:lnTo>
                  <a:lnTo>
                    <a:pt x="72618" y="1022197"/>
                  </a:lnTo>
                  <a:lnTo>
                    <a:pt x="447624" y="1022197"/>
                  </a:lnTo>
                  <a:lnTo>
                    <a:pt x="447624" y="758799"/>
                  </a:lnTo>
                  <a:close/>
                </a:path>
                <a:path w="4144009" h="1714500">
                  <a:moveTo>
                    <a:pt x="1976450" y="61747"/>
                  </a:moveTo>
                  <a:lnTo>
                    <a:pt x="1732241" y="61747"/>
                  </a:lnTo>
                  <a:lnTo>
                    <a:pt x="1732241" y="325145"/>
                  </a:lnTo>
                  <a:lnTo>
                    <a:pt x="1976450" y="325145"/>
                  </a:lnTo>
                  <a:lnTo>
                    <a:pt x="1976450" y="61747"/>
                  </a:lnTo>
                  <a:close/>
                </a:path>
                <a:path w="4144009" h="1714500">
                  <a:moveTo>
                    <a:pt x="2315489" y="400545"/>
                  </a:moveTo>
                  <a:lnTo>
                    <a:pt x="1940496" y="400545"/>
                  </a:lnTo>
                  <a:lnTo>
                    <a:pt x="1940496" y="663956"/>
                  </a:lnTo>
                  <a:lnTo>
                    <a:pt x="2315489" y="663956"/>
                  </a:lnTo>
                  <a:lnTo>
                    <a:pt x="2315489" y="400545"/>
                  </a:lnTo>
                  <a:close/>
                </a:path>
                <a:path w="4144009" h="1714500">
                  <a:moveTo>
                    <a:pt x="4143514" y="943927"/>
                  </a:moveTo>
                  <a:lnTo>
                    <a:pt x="3768521" y="943927"/>
                  </a:lnTo>
                  <a:lnTo>
                    <a:pt x="3768521" y="1207325"/>
                  </a:lnTo>
                  <a:lnTo>
                    <a:pt x="4143514" y="1207325"/>
                  </a:lnTo>
                  <a:lnTo>
                    <a:pt x="4143514" y="9439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867"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199" y="2723642"/>
            <a:ext cx="3784599" cy="58419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87368" y="3747685"/>
            <a:ext cx="4217247" cy="50954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e.g.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x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-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2,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y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5,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z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spc="-27" dirty="0">
                <a:solidFill>
                  <a:srgbClr val="37761C"/>
                </a:solidFill>
                <a:latin typeface="Arial MT"/>
                <a:cs typeface="Arial MT"/>
              </a:rPr>
              <a:t>-</a:t>
            </a:r>
            <a:r>
              <a:rPr sz="3200" spc="-67" dirty="0">
                <a:solidFill>
                  <a:srgbClr val="37761C"/>
                </a:solidFill>
                <a:latin typeface="Arial MT"/>
                <a:cs typeface="Arial MT"/>
              </a:rPr>
              <a:t>4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3043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933">
              <a:lnSpc>
                <a:spcPts val="2787"/>
              </a:lnSpc>
            </a:pPr>
            <a:endParaRPr spc="-33" dirty="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34044" y="217624"/>
            <a:ext cx="9456608" cy="460810"/>
          </a:xfrm>
          <a:prstGeom prst="rect">
            <a:avLst/>
          </a:prstGeom>
        </p:spPr>
        <p:txBody>
          <a:bodyPr spcFirstLastPara="1" vert="horz" wrap="square" lIns="0" tIns="16933" rIns="0" bIns="0" rtlCol="0" anchor="ctr" anchorCtr="0">
            <a:spAutoFit/>
          </a:bodyPr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sz="2800" dirty="0"/>
              <a:t>Backpropagation:</a:t>
            </a:r>
            <a:r>
              <a:rPr sz="2800" spc="-87" dirty="0"/>
              <a:t> </a:t>
            </a:r>
            <a:r>
              <a:rPr sz="2800" dirty="0"/>
              <a:t>a</a:t>
            </a:r>
            <a:r>
              <a:rPr sz="2800" spc="-80" dirty="0"/>
              <a:t> </a:t>
            </a:r>
            <a:r>
              <a:rPr sz="2800" dirty="0"/>
              <a:t>simple</a:t>
            </a:r>
            <a:r>
              <a:rPr sz="2800" spc="-80" dirty="0"/>
              <a:t> </a:t>
            </a:r>
            <a:r>
              <a:rPr sz="2800" spc="-13" dirty="0"/>
              <a:t>example</a:t>
            </a:r>
            <a:endParaRPr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7A0F0A-78DA-C31B-DE57-0652D36369EB}"/>
              </a:ext>
            </a:extLst>
          </p:cNvPr>
          <p:cNvSpPr/>
          <p:nvPr/>
        </p:nvSpPr>
        <p:spPr>
          <a:xfrm>
            <a:off x="10537371" y="3907971"/>
            <a:ext cx="654124" cy="598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0BF548-4FC9-0139-8F50-EBC0CA34AABF}"/>
              </a:ext>
            </a:extLst>
          </p:cNvPr>
          <p:cNvSpPr/>
          <p:nvPr/>
        </p:nvSpPr>
        <p:spPr>
          <a:xfrm>
            <a:off x="8175171" y="3129642"/>
            <a:ext cx="654124" cy="598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BE634D-3ADF-615A-28E6-5CF0E241FC06}"/>
              </a:ext>
            </a:extLst>
          </p:cNvPr>
          <p:cNvSpPr txBox="1"/>
          <p:nvPr/>
        </p:nvSpPr>
        <p:spPr>
          <a:xfrm>
            <a:off x="359229" y="615438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http://cs231n.stanford.edu/slides/2017/cs231n_2017_lecture4.pdf</a:t>
            </a:r>
          </a:p>
        </p:txBody>
      </p:sp>
    </p:spTree>
    <p:extLst>
      <p:ext uri="{BB962C8B-B14F-4D97-AF65-F5344CB8AC3E}">
        <p14:creationId xmlns:p14="http://schemas.microsoft.com/office/powerpoint/2010/main" val="272243848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85633" y="2893366"/>
            <a:ext cx="6040120" cy="2767752"/>
            <a:chOff x="4496425" y="145149"/>
            <a:chExt cx="4530090" cy="2075814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05950" y="154674"/>
              <a:ext cx="4510700" cy="205672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501187" y="149912"/>
              <a:ext cx="4520565" cy="2066289"/>
            </a:xfrm>
            <a:custGeom>
              <a:avLst/>
              <a:gdLst/>
              <a:ahLst/>
              <a:cxnLst/>
              <a:rect l="l" t="t" r="r" b="b"/>
              <a:pathLst>
                <a:path w="4520565" h="2066289">
                  <a:moveTo>
                    <a:pt x="0" y="0"/>
                  </a:moveTo>
                  <a:lnTo>
                    <a:pt x="4520225" y="0"/>
                  </a:lnTo>
                  <a:lnTo>
                    <a:pt x="4520225" y="2066249"/>
                  </a:lnTo>
                  <a:lnTo>
                    <a:pt x="0" y="20662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867"/>
            </a:p>
          </p:txBody>
        </p:sp>
        <p:sp>
          <p:nvSpPr>
            <p:cNvPr id="5" name="object 5"/>
            <p:cNvSpPr/>
            <p:nvPr/>
          </p:nvSpPr>
          <p:spPr>
            <a:xfrm>
              <a:off x="4702048" y="456005"/>
              <a:ext cx="4144010" cy="1714500"/>
            </a:xfrm>
            <a:custGeom>
              <a:avLst/>
              <a:gdLst/>
              <a:ahLst/>
              <a:cxnLst/>
              <a:rect l="l" t="t" r="r" b="b"/>
              <a:pathLst>
                <a:path w="4144009" h="1714500">
                  <a:moveTo>
                    <a:pt x="374992" y="1555927"/>
                  </a:moveTo>
                  <a:lnTo>
                    <a:pt x="0" y="1555927"/>
                  </a:lnTo>
                  <a:lnTo>
                    <a:pt x="0" y="1714030"/>
                  </a:lnTo>
                  <a:lnTo>
                    <a:pt x="374992" y="1714030"/>
                  </a:lnTo>
                  <a:lnTo>
                    <a:pt x="374992" y="1555927"/>
                  </a:lnTo>
                  <a:close/>
                </a:path>
                <a:path w="4144009" h="1714500">
                  <a:moveTo>
                    <a:pt x="374992" y="0"/>
                  </a:moveTo>
                  <a:lnTo>
                    <a:pt x="0" y="0"/>
                  </a:lnTo>
                  <a:lnTo>
                    <a:pt x="0" y="263398"/>
                  </a:lnTo>
                  <a:lnTo>
                    <a:pt x="374992" y="263398"/>
                  </a:lnTo>
                  <a:lnTo>
                    <a:pt x="374992" y="0"/>
                  </a:lnTo>
                  <a:close/>
                </a:path>
                <a:path w="4144009" h="1714500">
                  <a:moveTo>
                    <a:pt x="447624" y="758799"/>
                  </a:moveTo>
                  <a:lnTo>
                    <a:pt x="72618" y="758799"/>
                  </a:lnTo>
                  <a:lnTo>
                    <a:pt x="72618" y="1022197"/>
                  </a:lnTo>
                  <a:lnTo>
                    <a:pt x="447624" y="1022197"/>
                  </a:lnTo>
                  <a:lnTo>
                    <a:pt x="447624" y="758799"/>
                  </a:lnTo>
                  <a:close/>
                </a:path>
                <a:path w="4144009" h="1714500">
                  <a:moveTo>
                    <a:pt x="1976450" y="61747"/>
                  </a:moveTo>
                  <a:lnTo>
                    <a:pt x="1732241" y="61747"/>
                  </a:lnTo>
                  <a:lnTo>
                    <a:pt x="1732241" y="325145"/>
                  </a:lnTo>
                  <a:lnTo>
                    <a:pt x="1976450" y="325145"/>
                  </a:lnTo>
                  <a:lnTo>
                    <a:pt x="1976450" y="61747"/>
                  </a:lnTo>
                  <a:close/>
                </a:path>
                <a:path w="4144009" h="1714500">
                  <a:moveTo>
                    <a:pt x="2315489" y="400545"/>
                  </a:moveTo>
                  <a:lnTo>
                    <a:pt x="1940496" y="400545"/>
                  </a:lnTo>
                  <a:lnTo>
                    <a:pt x="1940496" y="663956"/>
                  </a:lnTo>
                  <a:lnTo>
                    <a:pt x="2315489" y="663956"/>
                  </a:lnTo>
                  <a:lnTo>
                    <a:pt x="2315489" y="400545"/>
                  </a:lnTo>
                  <a:close/>
                </a:path>
                <a:path w="4144009" h="1714500">
                  <a:moveTo>
                    <a:pt x="4143514" y="943927"/>
                  </a:moveTo>
                  <a:lnTo>
                    <a:pt x="3768521" y="943927"/>
                  </a:lnTo>
                  <a:lnTo>
                    <a:pt x="3768521" y="1207325"/>
                  </a:lnTo>
                  <a:lnTo>
                    <a:pt x="4143514" y="1207325"/>
                  </a:lnTo>
                  <a:lnTo>
                    <a:pt x="4143514" y="94392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867"/>
            </a:p>
          </p:txBody>
        </p:sp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3692" y="1393638"/>
            <a:ext cx="3784599" cy="58419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45101" y="2170278"/>
            <a:ext cx="4217247" cy="509541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e.g.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x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-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2,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y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5,</a:t>
            </a:r>
            <a:r>
              <a:rPr sz="3200" spc="-13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z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dirty="0">
                <a:solidFill>
                  <a:srgbClr val="37761C"/>
                </a:solidFill>
                <a:latin typeface="Arial MT"/>
                <a:cs typeface="Arial MT"/>
              </a:rPr>
              <a:t>=</a:t>
            </a:r>
            <a:r>
              <a:rPr sz="3200" spc="-7" dirty="0">
                <a:solidFill>
                  <a:srgbClr val="37761C"/>
                </a:solidFill>
                <a:latin typeface="Arial MT"/>
                <a:cs typeface="Arial MT"/>
              </a:rPr>
              <a:t> </a:t>
            </a:r>
            <a:r>
              <a:rPr sz="3200" spc="-27" dirty="0">
                <a:solidFill>
                  <a:srgbClr val="37761C"/>
                </a:solidFill>
                <a:latin typeface="Arial MT"/>
                <a:cs typeface="Arial MT"/>
              </a:rPr>
              <a:t>-</a:t>
            </a:r>
            <a:r>
              <a:rPr sz="3200" spc="-67" dirty="0">
                <a:solidFill>
                  <a:srgbClr val="37761C"/>
                </a:solidFill>
                <a:latin typeface="Arial MT"/>
                <a:cs typeface="Arial MT"/>
              </a:rPr>
              <a:t>4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3043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933">
              <a:lnSpc>
                <a:spcPts val="2787"/>
              </a:lnSpc>
            </a:pPr>
            <a:endParaRPr spc="-33" dirty="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0" tIns="16933" rIns="0" bIns="0" rtlCol="0" anchor="ctr" anchorCtr="0">
            <a:spAutoFit/>
          </a:bodyPr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sz="2667" dirty="0"/>
              <a:t>Backpropagation:</a:t>
            </a:r>
            <a:r>
              <a:rPr sz="2667" spc="-87" dirty="0"/>
              <a:t> </a:t>
            </a:r>
            <a:r>
              <a:rPr sz="2667" dirty="0"/>
              <a:t>a</a:t>
            </a:r>
            <a:r>
              <a:rPr sz="2667" spc="-80" dirty="0"/>
              <a:t> </a:t>
            </a:r>
            <a:r>
              <a:rPr sz="2667" dirty="0"/>
              <a:t>simple</a:t>
            </a:r>
            <a:r>
              <a:rPr sz="2667" spc="-80" dirty="0"/>
              <a:t> </a:t>
            </a:r>
            <a:r>
              <a:rPr sz="2667" spc="-13" dirty="0"/>
              <a:t>example</a:t>
            </a:r>
            <a:endParaRPr sz="2667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7A0F0A-78DA-C31B-DE57-0652D36369EB}"/>
              </a:ext>
            </a:extLst>
          </p:cNvPr>
          <p:cNvSpPr/>
          <p:nvPr/>
        </p:nvSpPr>
        <p:spPr>
          <a:xfrm>
            <a:off x="10537371" y="3907971"/>
            <a:ext cx="654124" cy="598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0BF548-4FC9-0139-8F50-EBC0CA34AABF}"/>
              </a:ext>
            </a:extLst>
          </p:cNvPr>
          <p:cNvSpPr/>
          <p:nvPr/>
        </p:nvSpPr>
        <p:spPr>
          <a:xfrm>
            <a:off x="8175171" y="3129642"/>
            <a:ext cx="654124" cy="598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BE634D-3ADF-615A-28E6-5CF0E241FC06}"/>
              </a:ext>
            </a:extLst>
          </p:cNvPr>
          <p:cNvSpPr txBox="1"/>
          <p:nvPr/>
        </p:nvSpPr>
        <p:spPr>
          <a:xfrm>
            <a:off x="359229" y="615438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http://cs231n.stanford.edu/slides/2017/cs231n_2017_lecture4.pdf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F76C4-E680-1C5E-7147-DFEC7368F2BD}"/>
              </a:ext>
            </a:extLst>
          </p:cNvPr>
          <p:cNvSpPr txBox="1"/>
          <p:nvPr/>
        </p:nvSpPr>
        <p:spPr>
          <a:xfrm>
            <a:off x="1106120" y="2872260"/>
            <a:ext cx="3201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</a:rPr>
              <a:t>Forward pass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4379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83BC91-B9AD-3B5F-414B-F94E74CFC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6AE3E-AA71-CAFC-E6CF-35FBB1A1F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111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F49F3F-5672-6345-E492-FAADAD990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10D0D-9E15-DD7F-D124-5D97DB71E5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37303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FBE24D-AD8A-858F-1CAA-4FFF361AD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B8355-B346-020B-C4AB-903B65022E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4998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1D96D-28C2-DE9E-D557-144B0273B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BAAD5-71A2-66F5-8D6E-5266E651F2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512902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AB633A-9449-3427-B685-B6E9333E7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CE0D0-632F-652E-D725-461603B21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0248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C98F7-3CD8-FCE7-4629-634A8690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3B7BC-67C5-B157-D01C-BDE961EDC4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163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E106C-E9D2-8C29-3DF8-D6E1D5A07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1ACF4-FF47-E871-B1E6-09137844B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87055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380BB-54AB-1127-8969-A60E9DD89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4191A-2EE0-10F9-4C1E-DC853338A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735647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66597-3753-1650-1B7B-3F6C5DF24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456F7-9966-E57F-DCF0-C78DEE835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7083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00100-E9C8-D0D0-141B-6E274333B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0F740-7EF6-E234-3264-B228D8A7ED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1501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84EC3-60D9-2EB5-1A07-58B22D7AB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B0C4A-30AF-98CE-EE0B-17D56ED76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74493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91889-64A8-389E-2FB2-B921719AA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8CBA97-93DD-7BED-9D15-553A7086A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061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A2DFF2-309D-DF52-BB09-C1F0528CB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6400" spc="-67"/>
              <a:t>f</a:t>
            </a:r>
            <a:endParaRPr lang="en-US" sz="6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58E8E-59FD-AAD4-CD55-3540242D7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3418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BD16D-4A90-D18B-D961-5C903A53F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D364C-3C7B-66DF-DD27-4A9725045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0746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EA31E-24CB-5DA8-A48D-6A82AC29F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993E2-E031-158B-CF87-EC8661A99D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0596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F7663-970C-D122-2055-93B8A7345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5F59A9-E826-46EF-4977-8BD4AC6AE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82062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A21F1-6A0B-7797-D331-A1AC88F06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C1F59E-7FB7-2F2B-9BE7-DAD5F6BF3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83141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51691-B1B8-109A-4D22-84AEDE566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7F655-3043-615F-4018-9D06EB10A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50847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F237F-A705-84E0-B4D6-567FE394E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2EBDE-5F5E-84AA-2DEE-395A1FED27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95821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97D36-BFCD-9885-916F-F0DAE58BB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102B59-BA85-9D8E-0449-D6AEA48EC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855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B97190-8E90-E914-C38C-53869FDCE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C5249-D755-0A11-BBFD-5F7FECE915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888317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E375CD-D689-FEE0-B2CC-BC0DF6307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AE58F-8A80-DE29-3D03-A29A3A43D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6801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A2D2F-837B-E7E3-C229-60F9D8551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87D37-4EFD-BE44-81A8-5CA1D7B3B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7805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E7390-02FE-BC66-AE05-D02C751A9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7B3FF-993A-B1D0-DB49-14C9763C2B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026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71F98-4C83-6678-F74E-B1045B58B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FE886-0355-96EA-7468-5EADF3D4A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32694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B850F7-DA4C-0AC2-F824-C26AEDABB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EF3F2D-A928-7D7A-E436-E3FE1BA38F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2548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B4D16-7854-A1DE-67AB-CAA70B2BF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BAEA0-299A-3649-6250-3F44838C2F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86372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C4E1CE-C146-5640-24BF-B5465AD73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B25DD3-EF30-28E6-7B9D-46EEC6FDE4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4145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D3DA99-6BF7-F9B4-632A-1B9BD7401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7B0B3-54D9-B73E-9CB0-BC952AF71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3080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422268-BEF6-866E-D52B-237FCEEC2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3F5D3-9945-50EF-A288-64245830F9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312269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E877A-9110-44DC-EEC2-C7892C198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6838A-F168-6F6A-068C-1D63635BB7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95023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B32A3C-3A2B-B12A-8EC9-5AA15841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E95FAC-8922-448F-145B-04254B758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68134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09E7E-6CF2-2906-B46F-4F3ADBB60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4170E5-97A1-CBF5-B1A9-39E2647F1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48083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1B707-96C0-B98F-33BA-05B78606A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BFA9E-682E-488C-9712-DC6BF4629B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804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E3079-E064-F448-3630-71EE128E1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50C97-CFEA-2F30-8AF9-1B03BA593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1037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15B8D-353F-DEFC-9D09-9646D241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GD vs SGD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F09C0-C499-E1FC-048B-2949E171A5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67195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336C7-DD66-D32D-5499-2B167E89C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03D985-28C8-3452-B896-D34AFD4EA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686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4E8994-972B-5DDF-9FF4-CE91EB8C9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62092-048D-BDDE-B21E-2D8391DD3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179666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C57B2-BE42-56FA-3360-7A7F827A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Vanilla Gradient Descent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0271471-4AD8-E1DA-679F-F05BC70CDE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9525" y="1720056"/>
            <a:ext cx="4552950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C6540D-CAED-4AF2-BCDF-CE7A9E457CB5}"/>
              </a:ext>
            </a:extLst>
          </p:cNvPr>
          <p:cNvSpPr txBox="1"/>
          <p:nvPr/>
        </p:nvSpPr>
        <p:spPr>
          <a:xfrm>
            <a:off x="594959" y="6126423"/>
            <a:ext cx="873477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https://towardsdatascience.com/a-visual-explanation-of-gradient-descent-methods-momentum-adagrad-rmsprop-adam-f898b102325c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28924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C57B2-BE42-56FA-3360-7A7F827A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Momentum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BA83F-A580-AC11-C742-DA1B422B74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i="0" dirty="0">
                <a:solidFill>
                  <a:srgbClr val="292929"/>
                </a:solidFill>
                <a:effectLst/>
                <a:latin typeface="sohne"/>
              </a:rPr>
              <a:t>Momentum </a:t>
            </a:r>
            <a:r>
              <a:rPr lang="en-US" dirty="0"/>
              <a:t>do some additional processing of the gradients to be faster and better.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C6540D-CAED-4AF2-BCDF-CE7A9E457CB5}"/>
              </a:ext>
            </a:extLst>
          </p:cNvPr>
          <p:cNvSpPr txBox="1"/>
          <p:nvPr/>
        </p:nvSpPr>
        <p:spPr>
          <a:xfrm>
            <a:off x="691444" y="6442109"/>
            <a:ext cx="873477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https://towardsdatascience.com/a-visual-explanation-of-gradient-descent-methods-momentum-adagrad-rmsprop-adam-f898b102325c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D9C1B1A-14E4-18FC-6907-BDCD14DB4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511" y="2106083"/>
            <a:ext cx="5791200" cy="412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58104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4659A-181D-595B-9160-CE5942822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Momentum</a:t>
            </a:r>
            <a:endParaRPr lang="en-US" b="1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88CCAFC-DCCF-1990-1CC3-F566EEC67C9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62" y="2194944"/>
            <a:ext cx="4619586" cy="329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359CDD0-6939-3A3E-89FF-0AFD06D75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226" y="1728220"/>
            <a:ext cx="5926493" cy="38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23281E-F91A-0198-859A-8654095A57EB}"/>
              </a:ext>
            </a:extLst>
          </p:cNvPr>
          <p:cNvSpPr txBox="1"/>
          <p:nvPr/>
        </p:nvSpPr>
        <p:spPr>
          <a:xfrm>
            <a:off x="903514" y="5986468"/>
            <a:ext cx="111360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https://towardsdatascience.com/a-visual-explanation-of-gradient-descent-methods-momentum-adagrad-rmsprop-adam-f898b102325c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6986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5C342-9F96-3F23-BAE2-3C0008A0A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FAFA3-F172-223B-C253-B6B589BFF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05662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2AB669-FF59-059A-1202-9F05EE399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05045-EED0-7D88-6B45-757E707CD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98893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1A9F24-7314-E6E8-73C9-425C60399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A4D03-F487-8FEA-FA18-5C59519830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68584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2AC5E0-68BB-53FA-E9F7-F0551CA00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1C4855-7D1E-95AF-72C5-6229DAD344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51820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FE9A9F-1C57-D0A8-D8D5-8489456ED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B1CF1-772A-3BFE-9D25-C05E654A0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854708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28190C-CDC5-25F2-FD03-E5F631C9F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SGD vs Momentum vs NAG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23E76-6C50-5F40-53B8-AB824E4A7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79321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C01CC9-C135-C3AA-F5AD-93E6D0C34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SGD vs Momentum vs NAG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5ED34-1B36-D48F-651D-522094D05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957843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D6595-46E8-8C00-47AD-07A9805D4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BC9635-2A3B-80A9-22AD-A18E037AD8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587805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67305-3691-59BF-4C41-39B1FF5DF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CE4E5-CB6A-409A-4D8A-C90CD594B1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8201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E8C2E-36FF-042B-1526-7BBD54AB5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Adagrad (Adaptive Gradient Descent)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5B1DC-7135-BE0E-8572-DAFDB66F5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31066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F309B3-131D-4EE1-C5C6-7D3C6D285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RMSProp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9A119D-E9AB-8ABD-8FD1-2947EA3CC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2201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EB94B-7D33-FB42-2CD8-BDCD4EF08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Adam(Adaptive Moment Estimation)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953497-7C8E-657C-55A5-337CC3A5D1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26370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9159B5-7CFC-A0C1-6F35-DE114880F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1: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Optimizers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67CBD-8C0C-D453-D1F6-BE7A75977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27853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1D625-14E8-D38D-AFB7-D0D86B8EA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642396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E3DF08-AFC5-0AD8-384D-B21452DEB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2: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Hyperparameters tunning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4BD3D-EB8B-3100-588C-C49BFB36FF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09947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0F9C6B-1E10-4BEE-A45F-3146AE77B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04259-6B2C-CEBF-1A8B-C85117C0B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49261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88418-D83B-CD5F-2F2B-3694015C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285FD2-F180-33C2-9B27-6A6D5521A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09728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DB0BD2-3F44-5CF1-3431-398886A52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F8DB6-6409-6F6C-0C04-F9487CD13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889253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337</Words>
  <Application>Microsoft Office PowerPoint</Application>
  <PresentationFormat>Widescreen</PresentationFormat>
  <Paragraphs>72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2" baseType="lpstr">
      <vt:lpstr>Aptos</vt:lpstr>
      <vt:lpstr>Aptos Display</vt:lpstr>
      <vt:lpstr>Arial</vt:lpstr>
      <vt:lpstr>Arial MT</vt:lpstr>
      <vt:lpstr>Calibri</vt:lpstr>
      <vt:lpstr>sohne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The Perceptron Learning Algorithm </vt:lpstr>
      <vt:lpstr>The Perceptron Learning Algorithm </vt:lpstr>
      <vt:lpstr>The Perceptron Learning Algorithm </vt:lpstr>
      <vt:lpstr>Role of optimization in deep learning models</vt:lpstr>
      <vt:lpstr>Role of optimization in deep learning models</vt:lpstr>
      <vt:lpstr>Backpropagation</vt:lpstr>
      <vt:lpstr>Backpropagation Algorithm</vt:lpstr>
      <vt:lpstr>Backpropagation Algorithm</vt:lpstr>
      <vt:lpstr>Backpropagation Algorithm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PowerPoint Presentation</vt:lpstr>
      <vt:lpstr>f</vt:lpstr>
      <vt:lpstr>PowerPoint Presentation</vt:lpstr>
      <vt:lpstr>PowerPoint Presentation</vt:lpstr>
      <vt:lpstr>PowerPoint Presentation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Gradient Descent</vt:lpstr>
      <vt:lpstr>Gradient Descent</vt:lpstr>
      <vt:lpstr>Stochastic Gradient Descent</vt:lpstr>
      <vt:lpstr>Stochastic Gradient Descent</vt:lpstr>
      <vt:lpstr>GD vs SGD</vt:lpstr>
      <vt:lpstr>Mini-Batch Gradient Descent</vt:lpstr>
      <vt:lpstr>Mini-Batch Gradient Descent</vt:lpstr>
      <vt:lpstr>Vanilla Gradient Descent</vt:lpstr>
      <vt:lpstr>Momentum</vt:lpstr>
      <vt:lpstr>Momentum</vt:lpstr>
      <vt:lpstr>Momentum</vt:lpstr>
      <vt:lpstr>Momentum</vt:lpstr>
      <vt:lpstr>Momentum</vt:lpstr>
      <vt:lpstr>Momentum</vt:lpstr>
      <vt:lpstr>Nesterov Accelerated Gradient</vt:lpstr>
      <vt:lpstr>SGD vs Momentum vs NAG</vt:lpstr>
      <vt:lpstr>SGD vs Momentum vs NAG</vt:lpstr>
      <vt:lpstr>Nesterov Accelerated Gradient</vt:lpstr>
      <vt:lpstr>Nesterov Accelerated Gradient</vt:lpstr>
      <vt:lpstr>Adagrad (Adaptive Gradient Descent)</vt:lpstr>
      <vt:lpstr>RMSProp</vt:lpstr>
      <vt:lpstr>Adam(Adaptive Moment Estimation)</vt:lpstr>
      <vt:lpstr>LAB 1:  Optimizers in Keras</vt:lpstr>
      <vt:lpstr>PowerPoint Presentation</vt:lpstr>
      <vt:lpstr>LAB 2:  Hyperparameters tunning in Keras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3</cp:revision>
  <dcterms:created xsi:type="dcterms:W3CDTF">2026-02-18T02:21:49Z</dcterms:created>
  <dcterms:modified xsi:type="dcterms:W3CDTF">2026-02-18T02:27:31Z</dcterms:modified>
</cp:coreProperties>
</file>