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3.bin"/>
  <Override ContentType="application/vnd.openxmlformats-officedocument.oleObject" PartName="/ppt/embeddings/oleObject4.bin"/>
  <Override ContentType="application/vnd.openxmlformats-officedocument.oleObject" PartName="/ppt/embeddings/oleObject2.bin"/>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Lst>
  <p:sldSz cy="6858000" cx="12192000"/>
  <p:notesSz cx="6858000" cy="9144000"/>
  <p:embeddedFontLst>
    <p:embeddedFont>
      <p:font typeface="Pinyon Script"/>
      <p:regular r:id="rId76"/>
    </p:embeddedFont>
    <p:embeddedFont>
      <p:font typeface="Tajawal Medium"/>
      <p:regular r:id="rId77"/>
      <p:bold r:id="rId78"/>
    </p:embeddedFont>
    <p:embeddedFont>
      <p:font typeface="Source Sans Pro"/>
      <p:regular r:id="rId79"/>
      <p:bold r:id="rId80"/>
      <p:italic r:id="rId81"/>
      <p:boldItalic r:id="rId8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83" roundtripDataSignature="AMtx7mgsE7B2pgGsTDUAVYTe74jLnN+M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E41DA46-C91B-4BE3-A5D2-50D6202B22F1}">
  <a:tblStyle styleId="{5E41DA46-C91B-4BE3-A5D2-50D6202B22F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3" Type="http://customschemas.google.com/relationships/presentationmetadata" Target="metadata"/><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SourceSansPro-bold.fntdata"/><Relationship Id="rId82" Type="http://schemas.openxmlformats.org/officeDocument/2006/relationships/font" Target="fonts/SourceSansPro-boldItalic.fntdata"/><Relationship Id="rId81" Type="http://schemas.openxmlformats.org/officeDocument/2006/relationships/font" Target="fonts/SourceSansPro-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31" Type="http://schemas.openxmlformats.org/officeDocument/2006/relationships/slide" Target="slides/slide26.xml"/><Relationship Id="rId75" Type="http://schemas.openxmlformats.org/officeDocument/2006/relationships/slide" Target="slides/slide70.xml"/><Relationship Id="rId30" Type="http://schemas.openxmlformats.org/officeDocument/2006/relationships/slide" Target="slides/slide25.xml"/><Relationship Id="rId74" Type="http://schemas.openxmlformats.org/officeDocument/2006/relationships/slide" Target="slides/slide69.xml"/><Relationship Id="rId33" Type="http://schemas.openxmlformats.org/officeDocument/2006/relationships/slide" Target="slides/slide28.xml"/><Relationship Id="rId77" Type="http://schemas.openxmlformats.org/officeDocument/2006/relationships/font" Target="fonts/TajawalMedium-regular.fntdata"/><Relationship Id="rId32" Type="http://schemas.openxmlformats.org/officeDocument/2006/relationships/slide" Target="slides/slide27.xml"/><Relationship Id="rId76" Type="http://schemas.openxmlformats.org/officeDocument/2006/relationships/font" Target="fonts/PinyonScript-regular.fntdata"/><Relationship Id="rId35" Type="http://schemas.openxmlformats.org/officeDocument/2006/relationships/slide" Target="slides/slide30.xml"/><Relationship Id="rId79" Type="http://schemas.openxmlformats.org/officeDocument/2006/relationships/font" Target="fonts/SourceSansPro-regular.fntdata"/><Relationship Id="rId34" Type="http://schemas.openxmlformats.org/officeDocument/2006/relationships/slide" Target="slides/slide29.xml"/><Relationship Id="rId78" Type="http://schemas.openxmlformats.org/officeDocument/2006/relationships/font" Target="fonts/TajawalMedium-bold.fntdata"/><Relationship Id="rId71" Type="http://schemas.openxmlformats.org/officeDocument/2006/relationships/slide" Target="slides/slide66.xml"/><Relationship Id="rId70" Type="http://schemas.openxmlformats.org/officeDocument/2006/relationships/slide" Target="slides/slide65.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slide" Target="slides/slide64.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24.png"/><Relationship Id="rId3" Type="http://schemas.openxmlformats.org/officeDocument/2006/relationships/image" Target="../media/image24.png"/><Relationship Id="rId4" Type="http://schemas.openxmlformats.org/officeDocument/2006/relationships/image" Target="../media/image2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cloudflare.com/learning/network-layer/what-is-a-protocol/" TargetMode="External"/><Relationship Id="rId3" Type="http://schemas.openxmlformats.org/officeDocument/2006/relationships/hyperlink" Target="https://www.cloudflare.com/learning/network-layer/what-is-a-packet/" TargetMode="Externa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8" name="Google Shape;138;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4" name="Google Shape;244;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8" name="Google Shape;35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3" name="Google Shape;42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9" name="Google Shape;449;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US">
                <a:solidFill>
                  <a:srgbClr val="5F6368"/>
                </a:solidFill>
                <a:latin typeface="arial"/>
                <a:ea typeface="arial"/>
                <a:cs typeface="arial"/>
                <a:sym typeface="arial"/>
              </a:rPr>
              <a:t>Digital subscriber line</a:t>
            </a:r>
            <a:r>
              <a:rPr b="0" i="0" lang="en-US">
                <a:solidFill>
                  <a:srgbClr val="4D5156"/>
                </a:solidFill>
                <a:latin typeface="arial"/>
                <a:ea typeface="arial"/>
                <a:cs typeface="arial"/>
                <a:sym typeface="arial"/>
              </a:rPr>
              <a:t> (</a:t>
            </a:r>
            <a:r>
              <a:rPr b="1" i="0" lang="en-US">
                <a:solidFill>
                  <a:srgbClr val="5F6368"/>
                </a:solidFill>
                <a:latin typeface="arial"/>
                <a:ea typeface="arial"/>
                <a:cs typeface="arial"/>
                <a:sym typeface="arial"/>
              </a:rPr>
              <a:t>DSL</a:t>
            </a:r>
            <a:r>
              <a:rPr b="0" i="0" lang="en-US">
                <a:solidFill>
                  <a:srgbClr val="4D5156"/>
                </a:solidFill>
                <a:latin typeface="arial"/>
                <a:ea typeface="arial"/>
                <a:cs typeface="arial"/>
                <a:sym typeface="arial"/>
              </a:rPr>
              <a:t>; originally digital subscriber loop) is a family of technologies that are used to transmit digital data over telephone lines.</a:t>
            </a:r>
            <a:endParaRPr/>
          </a:p>
        </p:txBody>
      </p:sp>
      <p:sp>
        <p:nvSpPr>
          <p:cNvPr id="450" name="Google Shape;450;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0" name="Google Shape;51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8" name="Google Shape;53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6" name="Google Shape;56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9" name="Google Shape;57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2" name="Google Shape;59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1" name="Google Shape;621;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2" name="Google Shape;622;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3" name="Google Shape;63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6" name="Google Shape;64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9" name="Google Shape;65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2" name="Google Shape;67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2" name="Google Shape;702;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6" name="Google Shape;71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1" name="Google Shape;73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5" name="Google Shape;745;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8" name="Shape 758"/>
        <p:cNvGrpSpPr/>
        <p:nvPr/>
      </p:nvGrpSpPr>
      <p:grpSpPr>
        <a:xfrm>
          <a:off x="0" y="0"/>
          <a:ext cx="0" cy="0"/>
          <a:chOff x="0" y="0"/>
          <a:chExt cx="0" cy="0"/>
        </a:xfrm>
      </p:grpSpPr>
      <p:sp>
        <p:nvSpPr>
          <p:cNvPr id="759" name="Google Shape;759;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0" name="Google Shape;760;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1" name="Google Shape;761;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4" name="Google Shape;774;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5" name="Shape 785"/>
        <p:cNvGrpSpPr/>
        <p:nvPr/>
      </p:nvGrpSpPr>
      <p:grpSpPr>
        <a:xfrm>
          <a:off x="0" y="0"/>
          <a:ext cx="0" cy="0"/>
          <a:chOff x="0" y="0"/>
          <a:chExt cx="0" cy="0"/>
        </a:xfrm>
      </p:grpSpPr>
      <p:sp>
        <p:nvSpPr>
          <p:cNvPr id="786" name="Google Shape;786;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7" name="Google Shape;787;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1" name="Google Shape;801;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3" name="Google Shape;813;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2" name="Shape 822"/>
        <p:cNvGrpSpPr/>
        <p:nvPr/>
      </p:nvGrpSpPr>
      <p:grpSpPr>
        <a:xfrm>
          <a:off x="0" y="0"/>
          <a:ext cx="0" cy="0"/>
          <a:chOff x="0" y="0"/>
          <a:chExt cx="0" cy="0"/>
        </a:xfrm>
      </p:grpSpPr>
      <p:sp>
        <p:nvSpPr>
          <p:cNvPr id="823" name="Google Shape;823;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4" name="Google Shape;824;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5" name="Google Shape;835;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8" name="Google Shape;848;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9" name="Shape 859"/>
        <p:cNvGrpSpPr/>
        <p:nvPr/>
      </p:nvGrpSpPr>
      <p:grpSpPr>
        <a:xfrm>
          <a:off x="0" y="0"/>
          <a:ext cx="0" cy="0"/>
          <a:chOff x="0" y="0"/>
          <a:chExt cx="0" cy="0"/>
        </a:xfrm>
      </p:grpSpPr>
      <p:sp>
        <p:nvSpPr>
          <p:cNvPr id="860" name="Google Shape;860;p5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1" name="Google Shape;861;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2" name="Shape 872"/>
        <p:cNvGrpSpPr/>
        <p:nvPr/>
      </p:nvGrpSpPr>
      <p:grpSpPr>
        <a:xfrm>
          <a:off x="0" y="0"/>
          <a:ext cx="0" cy="0"/>
          <a:chOff x="0" y="0"/>
          <a:chExt cx="0" cy="0"/>
        </a:xfrm>
      </p:grpSpPr>
      <p:sp>
        <p:nvSpPr>
          <p:cNvPr id="873" name="Google Shape;873;p5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4" name="Google Shape;874;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2" name="Shape 882"/>
        <p:cNvGrpSpPr/>
        <p:nvPr/>
      </p:nvGrpSpPr>
      <p:grpSpPr>
        <a:xfrm>
          <a:off x="0" y="0"/>
          <a:ext cx="0" cy="0"/>
          <a:chOff x="0" y="0"/>
          <a:chExt cx="0" cy="0"/>
        </a:xfrm>
      </p:grpSpPr>
      <p:sp>
        <p:nvSpPr>
          <p:cNvPr id="883" name="Google Shape;883;p5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4" name="Google Shape;884;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4" name="Google Shape;894;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5" name="Google Shape;895;p5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7" name="Shape 907"/>
        <p:cNvGrpSpPr/>
        <p:nvPr/>
      </p:nvGrpSpPr>
      <p:grpSpPr>
        <a:xfrm>
          <a:off x="0" y="0"/>
          <a:ext cx="0" cy="0"/>
          <a:chOff x="0" y="0"/>
          <a:chExt cx="0" cy="0"/>
        </a:xfrm>
      </p:grpSpPr>
      <p:sp>
        <p:nvSpPr>
          <p:cNvPr id="908" name="Google Shape;908;p5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9" name="Google Shape;909;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0" name="Shape 920"/>
        <p:cNvGrpSpPr/>
        <p:nvPr/>
      </p:nvGrpSpPr>
      <p:grpSpPr>
        <a:xfrm>
          <a:off x="0" y="0"/>
          <a:ext cx="0" cy="0"/>
          <a:chOff x="0" y="0"/>
          <a:chExt cx="0" cy="0"/>
        </a:xfrm>
      </p:grpSpPr>
      <p:sp>
        <p:nvSpPr>
          <p:cNvPr id="921" name="Google Shape;921;p5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2" name="Google Shape;922;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3" name="Shape 933"/>
        <p:cNvGrpSpPr/>
        <p:nvPr/>
      </p:nvGrpSpPr>
      <p:grpSpPr>
        <a:xfrm>
          <a:off x="0" y="0"/>
          <a:ext cx="0" cy="0"/>
          <a:chOff x="0" y="0"/>
          <a:chExt cx="0" cy="0"/>
        </a:xfrm>
      </p:grpSpPr>
      <p:sp>
        <p:nvSpPr>
          <p:cNvPr id="934" name="Google Shape;934;p5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5" name="Google Shape;935;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p6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8" name="Google Shape;948;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p6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1" name="Google Shape;961;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0" name="Shape 970"/>
        <p:cNvGrpSpPr/>
        <p:nvPr/>
      </p:nvGrpSpPr>
      <p:grpSpPr>
        <a:xfrm>
          <a:off x="0" y="0"/>
          <a:ext cx="0" cy="0"/>
          <a:chOff x="0" y="0"/>
          <a:chExt cx="0" cy="0"/>
        </a:xfrm>
      </p:grpSpPr>
      <p:sp>
        <p:nvSpPr>
          <p:cNvPr id="971" name="Google Shape;971;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2" name="Google Shape;972;p6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a:solidFill>
                  <a:srgbClr val="222222"/>
                </a:solidFill>
                <a:latin typeface="Arial"/>
                <a:ea typeface="Arial"/>
                <a:cs typeface="Arial"/>
                <a:sym typeface="Arial"/>
              </a:rPr>
              <a:t>The Internet Protocol (IP) is a </a:t>
            </a:r>
            <a:r>
              <a:rPr b="0" i="0" lang="en-US" u="sng" strike="noStrike">
                <a:solidFill>
                  <a:srgbClr val="0051C3"/>
                </a:solidFill>
                <a:latin typeface="Arial"/>
                <a:ea typeface="Arial"/>
                <a:cs typeface="Arial"/>
                <a:sym typeface="Arial"/>
                <a:hlinkClick r:id="rId2">
                  <a:extLst>
                    <a:ext uri="{A12FA001-AC4F-418D-AE19-62706E023703}">
                      <ahyp:hlinkClr val="tx"/>
                    </a:ext>
                  </a:extLst>
                </a:hlinkClick>
              </a:rPr>
              <a:t>protocol</a:t>
            </a:r>
            <a:r>
              <a:rPr b="0" i="0" lang="en-US">
                <a:solidFill>
                  <a:srgbClr val="222222"/>
                </a:solidFill>
                <a:latin typeface="Arial"/>
                <a:ea typeface="Arial"/>
                <a:cs typeface="Arial"/>
                <a:sym typeface="Arial"/>
              </a:rPr>
              <a:t>, or set of rules, for routing and addressing </a:t>
            </a:r>
            <a:r>
              <a:rPr b="0" i="0" lang="en-US" u="sng" strike="noStrike">
                <a:solidFill>
                  <a:srgbClr val="0051C3"/>
                </a:solidFill>
                <a:latin typeface="Arial"/>
                <a:ea typeface="Arial"/>
                <a:cs typeface="Arial"/>
                <a:sym typeface="Arial"/>
                <a:hlinkClick r:id="rId3">
                  <a:extLst>
                    <a:ext uri="{A12FA001-AC4F-418D-AE19-62706E023703}">
                      <ahyp:hlinkClr val="tx"/>
                    </a:ext>
                  </a:extLst>
                </a:hlinkClick>
              </a:rPr>
              <a:t>packets</a:t>
            </a:r>
            <a:r>
              <a:rPr b="0" i="0" lang="en-US">
                <a:solidFill>
                  <a:srgbClr val="222222"/>
                </a:solidFill>
                <a:latin typeface="Arial"/>
                <a:ea typeface="Arial"/>
                <a:cs typeface="Arial"/>
                <a:sym typeface="Arial"/>
              </a:rPr>
              <a:t> of data so that they can travel across networks and arrive at the correct destination.</a:t>
            </a:r>
            <a:endParaRPr/>
          </a:p>
        </p:txBody>
      </p:sp>
      <p:sp>
        <p:nvSpPr>
          <p:cNvPr id="973" name="Google Shape;973;p6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2" name="Shape 982"/>
        <p:cNvGrpSpPr/>
        <p:nvPr/>
      </p:nvGrpSpPr>
      <p:grpSpPr>
        <a:xfrm>
          <a:off x="0" y="0"/>
          <a:ext cx="0" cy="0"/>
          <a:chOff x="0" y="0"/>
          <a:chExt cx="0" cy="0"/>
        </a:xfrm>
      </p:grpSpPr>
      <p:sp>
        <p:nvSpPr>
          <p:cNvPr id="983" name="Google Shape;983;p6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4" name="Google Shape;984;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6" name="Google Shape;996;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7" name="Google Shape;997;p6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6" name="Shape 1006"/>
        <p:cNvGrpSpPr/>
        <p:nvPr/>
      </p:nvGrpSpPr>
      <p:grpSpPr>
        <a:xfrm>
          <a:off x="0" y="0"/>
          <a:ext cx="0" cy="0"/>
          <a:chOff x="0" y="0"/>
          <a:chExt cx="0" cy="0"/>
        </a:xfrm>
      </p:grpSpPr>
      <p:sp>
        <p:nvSpPr>
          <p:cNvPr id="1007" name="Google Shape;1007;p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8" name="Google Shape;1008;p6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9" name="Google Shape;1009;p6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8" name="Shape 1018"/>
        <p:cNvGrpSpPr/>
        <p:nvPr/>
      </p:nvGrpSpPr>
      <p:grpSpPr>
        <a:xfrm>
          <a:off x="0" y="0"/>
          <a:ext cx="0" cy="0"/>
          <a:chOff x="0" y="0"/>
          <a:chExt cx="0" cy="0"/>
        </a:xfrm>
      </p:grpSpPr>
      <p:sp>
        <p:nvSpPr>
          <p:cNvPr id="1019" name="Google Shape;1019;p6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0" name="Google Shape;1020;p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7" name="Shape 1027"/>
        <p:cNvGrpSpPr/>
        <p:nvPr/>
      </p:nvGrpSpPr>
      <p:grpSpPr>
        <a:xfrm>
          <a:off x="0" y="0"/>
          <a:ext cx="0" cy="0"/>
          <a:chOff x="0" y="0"/>
          <a:chExt cx="0" cy="0"/>
        </a:xfrm>
      </p:grpSpPr>
      <p:sp>
        <p:nvSpPr>
          <p:cNvPr id="1028" name="Google Shape;1028;p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9" name="Google Shape;1029;p6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0" name="Google Shape;1030;p6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6" name="Shape 1036"/>
        <p:cNvGrpSpPr/>
        <p:nvPr/>
      </p:nvGrpSpPr>
      <p:grpSpPr>
        <a:xfrm>
          <a:off x="0" y="0"/>
          <a:ext cx="0" cy="0"/>
          <a:chOff x="0" y="0"/>
          <a:chExt cx="0" cy="0"/>
        </a:xfrm>
      </p:grpSpPr>
      <p:sp>
        <p:nvSpPr>
          <p:cNvPr id="1037" name="Google Shape;1037;p6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8" name="Google Shape;1038;p6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4" name="Shape 1044"/>
        <p:cNvGrpSpPr/>
        <p:nvPr/>
      </p:nvGrpSpPr>
      <p:grpSpPr>
        <a:xfrm>
          <a:off x="0" y="0"/>
          <a:ext cx="0" cy="0"/>
          <a:chOff x="0" y="0"/>
          <a:chExt cx="0" cy="0"/>
        </a:xfrm>
      </p:grpSpPr>
      <p:sp>
        <p:nvSpPr>
          <p:cNvPr id="1045" name="Google Shape;1045;p6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6" name="Google Shape;1046;p6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3" name="Shape 1053"/>
        <p:cNvGrpSpPr/>
        <p:nvPr/>
      </p:nvGrpSpPr>
      <p:grpSpPr>
        <a:xfrm>
          <a:off x="0" y="0"/>
          <a:ext cx="0" cy="0"/>
          <a:chOff x="0" y="0"/>
          <a:chExt cx="0" cy="0"/>
        </a:xfrm>
      </p:grpSpPr>
      <p:sp>
        <p:nvSpPr>
          <p:cNvPr id="1054" name="Google Shape;1054;p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55" name="Google Shape;1055;p7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6" name="Google Shape;1056;p7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7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7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7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7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7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7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7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7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7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7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7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7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8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80"/>
          <p:cNvSpPr/>
          <p:nvPr>
            <p:ph idx="2" type="pic"/>
          </p:nvPr>
        </p:nvSpPr>
        <p:spPr>
          <a:xfrm>
            <a:off x="5183188" y="987425"/>
            <a:ext cx="6172200" cy="4873625"/>
          </a:xfrm>
          <a:prstGeom prst="rect">
            <a:avLst/>
          </a:prstGeom>
          <a:noFill/>
          <a:ln>
            <a:noFill/>
          </a:ln>
        </p:spPr>
      </p:sp>
      <p:sp>
        <p:nvSpPr>
          <p:cNvPr id="68" name="Google Shape;68;p8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8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8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8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7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7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4.png"/><Relationship Id="rId6" Type="http://schemas.openxmlformats.org/officeDocument/2006/relationships/image" Target="../media/image2.pn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3.png"/><Relationship Id="rId6"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13.png"/><Relationship Id="rId9" Type="http://schemas.openxmlformats.org/officeDocument/2006/relationships/image" Target="../media/image10.png"/><Relationship Id="rId5" Type="http://schemas.openxmlformats.org/officeDocument/2006/relationships/image" Target="../media/image17.png"/><Relationship Id="rId6" Type="http://schemas.openxmlformats.org/officeDocument/2006/relationships/image" Target="../media/image16.png"/><Relationship Id="rId7" Type="http://schemas.openxmlformats.org/officeDocument/2006/relationships/image" Target="../media/image3.png"/><Relationship Id="rId8"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3.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6.xml.rels><?xml version="1.0" encoding="UTF-8" standalone="yes"?><Relationships xmlns="http://schemas.openxmlformats.org/package/2006/relationships"><Relationship Id="rId11" Type="http://schemas.openxmlformats.org/officeDocument/2006/relationships/oleObject" Target="../embeddings/oleObject2.bin"/><Relationship Id="rId10" Type="http://schemas.openxmlformats.org/officeDocument/2006/relationships/image" Target="../media/image24.png"/><Relationship Id="rId13" Type="http://schemas.openxmlformats.org/officeDocument/2006/relationships/oleObject" Target="../embeddings/oleObject3.bin"/><Relationship Id="rId12" Type="http://schemas.openxmlformats.org/officeDocument/2006/relationships/oleObject" Target="../embeddings/oleObject2.bin"/><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vmlDrawing" Target="../drawings/vmlDrawing1.vml"/><Relationship Id="rId4" Type="http://schemas.openxmlformats.org/officeDocument/2006/relationships/image" Target="../media/image8.png"/><Relationship Id="rId9" Type="http://schemas.openxmlformats.org/officeDocument/2006/relationships/oleObject" Target="../embeddings/oleObject1.bin"/><Relationship Id="rId15" Type="http://schemas.openxmlformats.org/officeDocument/2006/relationships/oleObject" Target="../embeddings/oleObject4.bin"/><Relationship Id="rId14" Type="http://schemas.openxmlformats.org/officeDocument/2006/relationships/oleObject" Target="../embeddings/oleObject3.bin"/><Relationship Id="rId16" Type="http://schemas.openxmlformats.org/officeDocument/2006/relationships/oleObject" Target="../embeddings/oleObject4.bin"/><Relationship Id="rId5" Type="http://schemas.openxmlformats.org/officeDocument/2006/relationships/image" Target="../media/image10.png"/><Relationship Id="rId6" Type="http://schemas.openxmlformats.org/officeDocument/2006/relationships/image" Target="../media/image15.png"/><Relationship Id="rId7" Type="http://schemas.openxmlformats.org/officeDocument/2006/relationships/image" Target="../media/image3.png"/><Relationship Id="rId8" Type="http://schemas.openxmlformats.org/officeDocument/2006/relationships/oleObject" Target="../embeddings/oleObject1.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1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3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hyperlink" Target="https://www.ciscopress.com/articles/article.asp?p=2181836&amp;seqNum=7"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34.png"/><Relationship Id="rId8" Type="http://schemas.openxmlformats.org/officeDocument/2006/relationships/image" Target="../media/image3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1.png"/><Relationship Id="rId4" Type="http://schemas.openxmlformats.org/officeDocument/2006/relationships/image" Target="../media/image26.png"/><Relationship Id="rId5" Type="http://schemas.openxmlformats.org/officeDocument/2006/relationships/image" Target="../media/image8.png"/><Relationship Id="rId6" Type="http://schemas.openxmlformats.org/officeDocument/2006/relationships/image" Target="../media/image10.png"/><Relationship Id="rId7" Type="http://schemas.openxmlformats.org/officeDocument/2006/relationships/image" Target="../media/image15.png"/><Relationship Id="rId8" Type="http://schemas.openxmlformats.org/officeDocument/2006/relationships/image" Target="../media/image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8.png"/><Relationship Id="rId4" Type="http://schemas.openxmlformats.org/officeDocument/2006/relationships/image" Target="../media/image8.png"/><Relationship Id="rId5" Type="http://schemas.openxmlformats.org/officeDocument/2006/relationships/image" Target="../media/image10.png"/><Relationship Id="rId6" Type="http://schemas.openxmlformats.org/officeDocument/2006/relationships/image" Target="../media/image15.png"/><Relationship Id="rId7" Type="http://schemas.openxmlformats.org/officeDocument/2006/relationships/image" Target="../media/image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2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2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 Id="rId7" Type="http://schemas.openxmlformats.org/officeDocument/2006/relationships/image" Target="../media/image2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 Id="rId6" Type="http://schemas.openxmlformats.org/officeDocument/2006/relationships/image" Target="../media/image27.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22.png"/><Relationship Id="rId4" Type="http://schemas.openxmlformats.org/officeDocument/2006/relationships/image" Target="../media/image8.png"/><Relationship Id="rId5" Type="http://schemas.openxmlformats.org/officeDocument/2006/relationships/image" Target="../media/image10.png"/><Relationship Id="rId6" Type="http://schemas.openxmlformats.org/officeDocument/2006/relationships/image" Target="../media/image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28.png"/><Relationship Id="rId4" Type="http://schemas.openxmlformats.org/officeDocument/2006/relationships/image" Target="../media/image8.png"/><Relationship Id="rId5" Type="http://schemas.openxmlformats.org/officeDocument/2006/relationships/image" Target="../media/image10.png"/><Relationship Id="rId6" Type="http://schemas.openxmlformats.org/officeDocument/2006/relationships/image" Target="../media/image15.png"/><Relationship Id="rId7" Type="http://schemas.openxmlformats.org/officeDocument/2006/relationships/image" Target="../media/image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15.png"/><Relationship Id="rId6" Type="http://schemas.openxmlformats.org/officeDocument/2006/relationships/image" Target="../media/image3.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10.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image" Target="../media/image3.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 Id="rId3" Type="http://schemas.openxmlformats.org/officeDocument/2006/relationships/image" Target="../media/image3.png"/><Relationship Id="rId4" Type="http://schemas.openxmlformats.org/officeDocument/2006/relationships/image" Target="../media/image36.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3.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 Id="rId3" Type="http://schemas.openxmlformats.org/officeDocument/2006/relationships/image" Target="../media/image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3.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0.xml"/><Relationship Id="rId3"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id="89" name="Google Shape;89;p1"/>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90" name="Google Shape;90;p1"/>
          <p:cNvSpPr/>
          <p:nvPr/>
        </p:nvSpPr>
        <p:spPr>
          <a:xfrm rot="10800000">
            <a:off x="-450735" y="-101603"/>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1" name="Google Shape;91;p1"/>
          <p:cNvPicPr preferRelativeResize="0"/>
          <p:nvPr/>
        </p:nvPicPr>
        <p:blipFill rotWithShape="1">
          <a:blip r:embed="rId4">
            <a:alphaModFix/>
          </a:blip>
          <a:srcRect b="11911" l="984" r="913" t="0"/>
          <a:stretch/>
        </p:blipFill>
        <p:spPr>
          <a:xfrm flipH="1" rot="10800000">
            <a:off x="-81742" y="-101602"/>
            <a:ext cx="12355484" cy="2722881"/>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93" name="Google Shape;93;p1"/>
          <p:cNvPicPr preferRelativeResize="0"/>
          <p:nvPr/>
        </p:nvPicPr>
        <p:blipFill rotWithShape="1">
          <a:blip r:embed="rId6">
            <a:alphaModFix/>
          </a:blip>
          <a:srcRect b="0" l="0" r="0" t="0"/>
          <a:stretch/>
        </p:blipFill>
        <p:spPr>
          <a:xfrm>
            <a:off x="-616978" y="4288121"/>
            <a:ext cx="6714451" cy="1972334"/>
          </a:xfrm>
          <a:prstGeom prst="rect">
            <a:avLst/>
          </a:prstGeom>
          <a:noFill/>
          <a:ln>
            <a:noFill/>
          </a:ln>
        </p:spPr>
      </p:pic>
      <p:pic>
        <p:nvPicPr>
          <p:cNvPr id="94" name="Google Shape;94;p1"/>
          <p:cNvPicPr preferRelativeResize="0"/>
          <p:nvPr/>
        </p:nvPicPr>
        <p:blipFill rotWithShape="1">
          <a:blip r:embed="rId7">
            <a:alphaModFix/>
          </a:blip>
          <a:srcRect b="0" l="0" r="0" t="0"/>
          <a:stretch/>
        </p:blipFill>
        <p:spPr>
          <a:xfrm>
            <a:off x="6566053" y="4708455"/>
            <a:ext cx="6109389" cy="1034667"/>
          </a:xfrm>
          <a:prstGeom prst="rect">
            <a:avLst/>
          </a:prstGeom>
          <a:noFill/>
          <a:ln>
            <a:noFill/>
          </a:ln>
        </p:spPr>
      </p:pic>
      <p:sp>
        <p:nvSpPr>
          <p:cNvPr id="95" name="Google Shape;95;p1"/>
          <p:cNvSpPr txBox="1"/>
          <p:nvPr/>
        </p:nvSpPr>
        <p:spPr>
          <a:xfrm>
            <a:off x="286565" y="4581790"/>
            <a:ext cx="5744329"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Network Security </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Mohammed Anbar</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1</a:t>
            </a:r>
            <a:endParaRPr/>
          </a:p>
        </p:txBody>
      </p:sp>
      <p:sp>
        <p:nvSpPr>
          <p:cNvPr id="96" name="Google Shape;96;p1"/>
          <p:cNvSpPr txBox="1"/>
          <p:nvPr/>
        </p:nvSpPr>
        <p:spPr>
          <a:xfrm>
            <a:off x="7062880" y="4781215"/>
            <a:ext cx="557985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Network Infrastructure Security</a:t>
            </a:r>
            <a:br>
              <a:rPr lang="en-US" sz="2800">
                <a:solidFill>
                  <a:schemeClr val="lt1"/>
                </a:solidFill>
                <a:latin typeface="Tajawal Medium"/>
                <a:ea typeface="Tajawal Medium"/>
                <a:cs typeface="Tajawal Medium"/>
                <a:sym typeface="Tajawal Medium"/>
              </a:rPr>
            </a:br>
            <a:r>
              <a:rPr lang="en-US" sz="2800">
                <a:solidFill>
                  <a:schemeClr val="lt1"/>
                </a:solidFill>
                <a:latin typeface="Tajawal Medium"/>
                <a:ea typeface="Tajawal Medium"/>
                <a:cs typeface="Tajawal Medium"/>
                <a:sym typeface="Tajawal Medium"/>
              </a:rPr>
              <a:t> (part one)</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2"/>
          <p:cNvPicPr preferRelativeResize="0"/>
          <p:nvPr/>
        </p:nvPicPr>
        <p:blipFill rotWithShape="1">
          <a:blip r:embed="rId3">
            <a:alphaModFix/>
          </a:blip>
          <a:srcRect b="0" l="0" r="0" t="0"/>
          <a:stretch/>
        </p:blipFill>
        <p:spPr>
          <a:xfrm>
            <a:off x="359068" y="5761794"/>
            <a:ext cx="1222425" cy="1096206"/>
          </a:xfrm>
          <a:prstGeom prst="rect">
            <a:avLst/>
          </a:prstGeom>
          <a:noFill/>
          <a:ln>
            <a:noFill/>
          </a:ln>
        </p:spPr>
      </p:pic>
      <p:pic>
        <p:nvPicPr>
          <p:cNvPr id="103" name="Google Shape;103;p2"/>
          <p:cNvPicPr preferRelativeResize="0"/>
          <p:nvPr/>
        </p:nvPicPr>
        <p:blipFill rotWithShape="1">
          <a:blip r:embed="rId4">
            <a:alphaModFix/>
          </a:blip>
          <a:srcRect b="0" l="0" r="0" t="0"/>
          <a:stretch/>
        </p:blipFill>
        <p:spPr>
          <a:xfrm>
            <a:off x="2289771" y="6210205"/>
            <a:ext cx="9902229" cy="204838"/>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108036" y="0"/>
            <a:ext cx="9533101" cy="1610200"/>
          </a:xfrm>
          <a:prstGeom prst="rect">
            <a:avLst/>
          </a:prstGeom>
          <a:noFill/>
          <a:ln>
            <a:noFill/>
          </a:ln>
        </p:spPr>
      </p:pic>
      <p:sp>
        <p:nvSpPr>
          <p:cNvPr id="105" name="Google Shape;105;p2"/>
          <p:cNvSpPr txBox="1"/>
          <p:nvPr/>
        </p:nvSpPr>
        <p:spPr>
          <a:xfrm>
            <a:off x="2440788"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strike="noStrike">
                <a:solidFill>
                  <a:srgbClr val="FFFFFF"/>
                </a:solidFill>
                <a:latin typeface="Calibri"/>
                <a:ea typeface="Calibri"/>
                <a:cs typeface="Calibri"/>
                <a:sym typeface="Calibri"/>
              </a:rPr>
              <a:t>Disclaimer</a:t>
            </a:r>
            <a:endParaRPr b="1" sz="2400">
              <a:solidFill>
                <a:schemeClr val="lt1"/>
              </a:solidFill>
              <a:latin typeface="Calibri"/>
              <a:ea typeface="Calibri"/>
              <a:cs typeface="Calibri"/>
              <a:sym typeface="Calibri"/>
            </a:endParaRPr>
          </a:p>
        </p:txBody>
      </p:sp>
      <p:pic>
        <p:nvPicPr>
          <p:cNvPr id="106" name="Google Shape;106;p2"/>
          <p:cNvPicPr preferRelativeResize="0"/>
          <p:nvPr/>
        </p:nvPicPr>
        <p:blipFill rotWithShape="1">
          <a:blip r:embed="rId6">
            <a:alphaModFix/>
          </a:blip>
          <a:srcRect b="0" l="0" r="0" t="0"/>
          <a:stretch/>
        </p:blipFill>
        <p:spPr>
          <a:xfrm>
            <a:off x="1727862" y="1494916"/>
            <a:ext cx="2957037" cy="4440701"/>
          </a:xfrm>
          <a:prstGeom prst="rect">
            <a:avLst/>
          </a:prstGeom>
          <a:noFill/>
          <a:ln>
            <a:noFill/>
          </a:ln>
        </p:spPr>
      </p:pic>
      <p:sp>
        <p:nvSpPr>
          <p:cNvPr id="107" name="Google Shape;107;p2"/>
          <p:cNvSpPr txBox="1"/>
          <p:nvPr/>
        </p:nvSpPr>
        <p:spPr>
          <a:xfrm>
            <a:off x="5079791" y="1907468"/>
            <a:ext cx="622169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strike="noStrike">
                <a:solidFill>
                  <a:srgbClr val="000000"/>
                </a:solidFill>
                <a:latin typeface="Calibri"/>
                <a:ea typeface="Calibri"/>
                <a:cs typeface="Calibri"/>
                <a:sym typeface="Calibri"/>
              </a:rPr>
              <a:t>Some of the contents in this presentation is adopted from the resources provided by the authors of the following book:</a:t>
            </a:r>
            <a:endParaRPr sz="1800">
              <a:solidFill>
                <a:schemeClr val="dk1"/>
              </a:solidFill>
              <a:latin typeface="Calibri"/>
              <a:ea typeface="Calibri"/>
              <a:cs typeface="Calibri"/>
              <a:sym typeface="Calibri"/>
            </a:endParaRPr>
          </a:p>
        </p:txBody>
      </p:sp>
      <p:sp>
        <p:nvSpPr>
          <p:cNvPr id="108" name="Google Shape;108;p2"/>
          <p:cNvSpPr txBox="1"/>
          <p:nvPr/>
        </p:nvSpPr>
        <p:spPr>
          <a:xfrm>
            <a:off x="5180064" y="3068936"/>
            <a:ext cx="622227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222222"/>
                </a:solidFill>
                <a:latin typeface="Arial"/>
                <a:ea typeface="Arial"/>
                <a:cs typeface="Arial"/>
                <a:sym typeface="Arial"/>
              </a:rPr>
              <a:t>Wong, Angus, and Alan Yeung. </a:t>
            </a:r>
            <a:r>
              <a:rPr b="0" i="1" lang="en-US" sz="1800">
                <a:solidFill>
                  <a:srgbClr val="222222"/>
                </a:solidFill>
                <a:latin typeface="Arial"/>
                <a:ea typeface="Arial"/>
                <a:cs typeface="Arial"/>
                <a:sym typeface="Arial"/>
              </a:rPr>
              <a:t>Network infrastructure security</a:t>
            </a:r>
            <a:r>
              <a:rPr b="0" i="0" lang="en-US" sz="1800">
                <a:solidFill>
                  <a:srgbClr val="222222"/>
                </a:solidFill>
                <a:latin typeface="Arial"/>
                <a:ea typeface="Arial"/>
                <a:cs typeface="Arial"/>
                <a:sym typeface="Arial"/>
              </a:rPr>
              <a:t>. Springer Science &amp; Business Media, 2009. </a:t>
            </a:r>
            <a:endParaRPr/>
          </a:p>
        </p:txBody>
      </p:sp>
      <p:sp>
        <p:nvSpPr>
          <p:cNvPr id="109" name="Google Shape;109;p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10" name="Google Shape;11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pic>
        <p:nvPicPr>
          <p:cNvPr id="116" name="Google Shape;116;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17" name="Google Shape;117;p3"/>
          <p:cNvPicPr preferRelativeResize="0"/>
          <p:nvPr/>
        </p:nvPicPr>
        <p:blipFill rotWithShape="1">
          <a:blip r:embed="rId4">
            <a:alphaModFix/>
          </a:blip>
          <a:srcRect b="0" l="0" r="0" t="0"/>
          <a:stretch/>
        </p:blipFill>
        <p:spPr>
          <a:xfrm>
            <a:off x="2055196" y="5949244"/>
            <a:ext cx="9902229" cy="204838"/>
          </a:xfrm>
          <a:prstGeom prst="rect">
            <a:avLst/>
          </a:prstGeom>
          <a:noFill/>
          <a:ln>
            <a:noFill/>
          </a:ln>
        </p:spPr>
      </p:pic>
      <p:pic>
        <p:nvPicPr>
          <p:cNvPr id="118" name="Google Shape;118;p3"/>
          <p:cNvPicPr preferRelativeResize="0"/>
          <p:nvPr/>
        </p:nvPicPr>
        <p:blipFill rotWithShape="1">
          <a:blip r:embed="rId5">
            <a:alphaModFix/>
          </a:blip>
          <a:srcRect b="0" l="0" r="0" t="0"/>
          <a:stretch/>
        </p:blipFill>
        <p:spPr>
          <a:xfrm>
            <a:off x="-108036" y="0"/>
            <a:ext cx="9533101" cy="1610200"/>
          </a:xfrm>
          <a:prstGeom prst="rect">
            <a:avLst/>
          </a:prstGeom>
          <a:noFill/>
          <a:ln>
            <a:noFill/>
          </a:ln>
        </p:spPr>
      </p:pic>
      <p:sp>
        <p:nvSpPr>
          <p:cNvPr id="119" name="Google Shape;119;p3"/>
          <p:cNvSpPr txBox="1"/>
          <p:nvPr/>
        </p:nvSpPr>
        <p:spPr>
          <a:xfrm>
            <a:off x="2440788"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Learning objectives </a:t>
            </a:r>
            <a:endParaRPr/>
          </a:p>
        </p:txBody>
      </p:sp>
      <p:sp>
        <p:nvSpPr>
          <p:cNvPr id="120" name="Google Shape;120;p3"/>
          <p:cNvSpPr txBox="1"/>
          <p:nvPr/>
        </p:nvSpPr>
        <p:spPr>
          <a:xfrm>
            <a:off x="1432419" y="2136338"/>
            <a:ext cx="7992646" cy="341632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Explain Network Infrastructure and its security,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Differentiate between  Information Security and Network Infrastructure security,</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Explain Network Infrastructure components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Explain switch security,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Explain Dynamic Host Configuration Protocol (DHCP) security ,</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Explain </a:t>
            </a:r>
            <a:r>
              <a:rPr b="0" i="0" lang="en-US" sz="1800">
                <a:solidFill>
                  <a:schemeClr val="dk1"/>
                </a:solidFill>
                <a:latin typeface="Arial"/>
                <a:ea typeface="Arial"/>
                <a:cs typeface="Arial"/>
                <a:sym typeface="Arial"/>
              </a:rPr>
              <a:t>Domain Name System (DNS)  </a:t>
            </a:r>
            <a:r>
              <a:rPr lang="en-US" sz="1800">
                <a:solidFill>
                  <a:schemeClr val="dk1"/>
                </a:solidFill>
                <a:latin typeface="Calibri"/>
                <a:ea typeface="Calibri"/>
                <a:cs typeface="Calibri"/>
                <a:sym typeface="Calibri"/>
              </a:rPr>
              <a:t>security .</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121" name="Google Shape;121;p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2" name="Google Shape;1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28" name="Google Shape;128;p4"/>
          <p:cNvPicPr preferRelativeResize="0"/>
          <p:nvPr/>
        </p:nvPicPr>
        <p:blipFill rotWithShape="1">
          <a:blip r:embed="rId4">
            <a:alphaModFix/>
          </a:blip>
          <a:srcRect b="0" l="0" r="0" t="0"/>
          <a:stretch/>
        </p:blipFill>
        <p:spPr>
          <a:xfrm>
            <a:off x="2011130" y="6165199"/>
            <a:ext cx="9902229" cy="204838"/>
          </a:xfrm>
          <a:prstGeom prst="rect">
            <a:avLst/>
          </a:prstGeom>
          <a:noFill/>
          <a:ln>
            <a:noFill/>
          </a:ln>
        </p:spPr>
      </p:pic>
      <p:pic>
        <p:nvPicPr>
          <p:cNvPr id="129" name="Google Shape;129;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0" name="Google Shape;130;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31" name="Google Shape;131;p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32" name="Google Shape;132;p4"/>
          <p:cNvSpPr txBox="1"/>
          <p:nvPr/>
        </p:nvSpPr>
        <p:spPr>
          <a:xfrm>
            <a:off x="2563751" y="590382"/>
            <a:ext cx="305314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a:t>
            </a:r>
            <a:endParaRPr/>
          </a:p>
        </p:txBody>
      </p:sp>
      <p:sp>
        <p:nvSpPr>
          <p:cNvPr id="133" name="Google Shape;133;p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34" name="Google Shape;134;p4"/>
          <p:cNvSpPr txBox="1"/>
          <p:nvPr/>
        </p:nvSpPr>
        <p:spPr>
          <a:xfrm>
            <a:off x="1094603" y="2040799"/>
            <a:ext cx="9988365" cy="27847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Network infrastructure refers to resources that enable network connectivity, communication, operation, and management.</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 Typically, it includes networking hardware, software, and services.</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 If your network is not secure, it presents a significant vulnerability to various attacks such as denial-of-service, malware, spam, and unauthorized access.</a:t>
            </a:r>
            <a:endParaRPr/>
          </a:p>
        </p:txBody>
      </p:sp>
      <p:sp>
        <p:nvSpPr>
          <p:cNvPr id="135" name="Google Shape;135;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5"/>
          <p:cNvPicPr preferRelativeResize="0"/>
          <p:nvPr/>
        </p:nvPicPr>
        <p:blipFill rotWithShape="1">
          <a:blip r:embed="rId3">
            <a:alphaModFix/>
          </a:blip>
          <a:srcRect b="0" l="0" r="0" t="0"/>
          <a:stretch/>
        </p:blipFill>
        <p:spPr>
          <a:xfrm>
            <a:off x="229146" y="5838509"/>
            <a:ext cx="1222425" cy="1096206"/>
          </a:xfrm>
          <a:prstGeom prst="rect">
            <a:avLst/>
          </a:prstGeom>
          <a:noFill/>
          <a:ln>
            <a:noFill/>
          </a:ln>
        </p:spPr>
      </p:pic>
      <p:pic>
        <p:nvPicPr>
          <p:cNvPr id="142" name="Google Shape;142;p5"/>
          <p:cNvPicPr preferRelativeResize="0"/>
          <p:nvPr/>
        </p:nvPicPr>
        <p:blipFill rotWithShape="1">
          <a:blip r:embed="rId4">
            <a:alphaModFix/>
          </a:blip>
          <a:srcRect b="0" l="0" r="0" t="0"/>
          <a:stretch/>
        </p:blipFill>
        <p:spPr>
          <a:xfrm>
            <a:off x="1856670" y="6284193"/>
            <a:ext cx="9902229" cy="204838"/>
          </a:xfrm>
          <a:prstGeom prst="rect">
            <a:avLst/>
          </a:prstGeom>
          <a:noFill/>
          <a:ln>
            <a:noFill/>
          </a:ln>
        </p:spPr>
      </p:pic>
      <p:pic>
        <p:nvPicPr>
          <p:cNvPr id="143" name="Google Shape;143;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4" name="Google Shape;144;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5" name="Google Shape;145;p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46" name="Google Shape;146;p5"/>
          <p:cNvSpPr txBox="1"/>
          <p:nvPr/>
        </p:nvSpPr>
        <p:spPr>
          <a:xfrm>
            <a:off x="2241074" y="395112"/>
            <a:ext cx="818717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Information security vs Network Infrastructure security</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Information security</a:t>
            </a:r>
            <a:endParaRPr sz="2400">
              <a:solidFill>
                <a:schemeClr val="lt1"/>
              </a:solidFill>
              <a:latin typeface="Calibri"/>
              <a:ea typeface="Calibri"/>
              <a:cs typeface="Calibri"/>
              <a:sym typeface="Calibri"/>
            </a:endParaRPr>
          </a:p>
        </p:txBody>
      </p:sp>
      <p:sp>
        <p:nvSpPr>
          <p:cNvPr id="147" name="Google Shape;147;p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48" name="Google Shape;148;p5"/>
          <p:cNvSpPr txBox="1"/>
          <p:nvPr/>
        </p:nvSpPr>
        <p:spPr>
          <a:xfrm>
            <a:off x="776236" y="1585943"/>
            <a:ext cx="10639528" cy="389273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Information security is a set of strategies or procedures which are designed and implemented to prevent and protect digital and non-digital information or any other sensitive information or data from unauthorized access.</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Confidentiality, integrity, and availability (CIA triad), is a model designed to guide policies for information security within an organization.</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CIA is usually present because these are typically viewed as the primary goals and objectives of a security infrastructure. </a:t>
            </a:r>
            <a:endParaRPr/>
          </a:p>
        </p:txBody>
      </p:sp>
      <p:sp>
        <p:nvSpPr>
          <p:cNvPr id="149" name="Google Shape;14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55" name="Google Shape;155;p6"/>
          <p:cNvPicPr preferRelativeResize="0"/>
          <p:nvPr/>
        </p:nvPicPr>
        <p:blipFill rotWithShape="1">
          <a:blip r:embed="rId4">
            <a:alphaModFix/>
          </a:blip>
          <a:srcRect b="0" l="0" r="0" t="0"/>
          <a:stretch/>
        </p:blipFill>
        <p:spPr>
          <a:xfrm>
            <a:off x="2289771" y="6653162"/>
            <a:ext cx="9902229" cy="204838"/>
          </a:xfrm>
          <a:prstGeom prst="rect">
            <a:avLst/>
          </a:prstGeom>
          <a:noFill/>
          <a:ln>
            <a:noFill/>
          </a:ln>
        </p:spPr>
      </p:pic>
      <p:pic>
        <p:nvPicPr>
          <p:cNvPr id="156" name="Google Shape;156;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7" name="Google Shape;157;p6"/>
          <p:cNvPicPr preferRelativeResize="0"/>
          <p:nvPr/>
        </p:nvPicPr>
        <p:blipFill rotWithShape="1">
          <a:blip r:embed="rId5">
            <a:alphaModFix/>
          </a:blip>
          <a:srcRect b="0" l="0" r="0" t="0"/>
          <a:stretch/>
        </p:blipFill>
        <p:spPr>
          <a:xfrm>
            <a:off x="12011598" y="2214286"/>
            <a:ext cx="238650" cy="2709534"/>
          </a:xfrm>
          <a:prstGeom prst="rect">
            <a:avLst/>
          </a:prstGeom>
          <a:noFill/>
          <a:ln>
            <a:noFill/>
          </a:ln>
        </p:spPr>
      </p:pic>
      <p:pic>
        <p:nvPicPr>
          <p:cNvPr id="158" name="Google Shape;158;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59" name="Google Shape;159;p6"/>
          <p:cNvSpPr txBox="1"/>
          <p:nvPr/>
        </p:nvSpPr>
        <p:spPr>
          <a:xfrm>
            <a:off x="2359006" y="609823"/>
            <a:ext cx="45990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Three key principles (the CIA triad)</a:t>
            </a:r>
            <a:endParaRPr sz="2400">
              <a:solidFill>
                <a:schemeClr val="lt1"/>
              </a:solidFill>
              <a:latin typeface="Calibri"/>
              <a:ea typeface="Calibri"/>
              <a:cs typeface="Calibri"/>
              <a:sym typeface="Calibri"/>
            </a:endParaRPr>
          </a:p>
        </p:txBody>
      </p:sp>
      <p:sp>
        <p:nvSpPr>
          <p:cNvPr id="160" name="Google Shape;160;p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61" name="Google Shape;161;p6"/>
          <p:cNvSpPr txBox="1"/>
          <p:nvPr/>
        </p:nvSpPr>
        <p:spPr>
          <a:xfrm>
            <a:off x="422933" y="230348"/>
            <a:ext cx="10515600" cy="1325563"/>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t/>
            </a:r>
            <a:endParaRPr b="1" sz="4400">
              <a:solidFill>
                <a:schemeClr val="dk1"/>
              </a:solidFill>
              <a:latin typeface="Calibri"/>
              <a:ea typeface="Calibri"/>
              <a:cs typeface="Calibri"/>
              <a:sym typeface="Calibri"/>
            </a:endParaRPr>
          </a:p>
        </p:txBody>
      </p:sp>
      <p:sp>
        <p:nvSpPr>
          <p:cNvPr id="162" name="Google Shape;162;p6"/>
          <p:cNvSpPr/>
          <p:nvPr/>
        </p:nvSpPr>
        <p:spPr>
          <a:xfrm>
            <a:off x="3511269" y="1281220"/>
            <a:ext cx="4232366" cy="3605348"/>
          </a:xfrm>
          <a:prstGeom prst="triangle">
            <a:avLst>
              <a:gd fmla="val 50000" name="adj"/>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Information Security</a:t>
            </a:r>
            <a:endParaRPr sz="1800">
              <a:solidFill>
                <a:schemeClr val="lt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6"/>
          <p:cNvSpPr txBox="1"/>
          <p:nvPr/>
        </p:nvSpPr>
        <p:spPr>
          <a:xfrm rot="-3489414">
            <a:off x="3212195" y="2929279"/>
            <a:ext cx="207165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Confidentiality</a:t>
            </a:r>
            <a:endParaRPr sz="2400">
              <a:solidFill>
                <a:schemeClr val="dk1"/>
              </a:solidFill>
              <a:latin typeface="Calibri"/>
              <a:ea typeface="Calibri"/>
              <a:cs typeface="Calibri"/>
              <a:sym typeface="Calibri"/>
            </a:endParaRPr>
          </a:p>
        </p:txBody>
      </p:sp>
      <p:sp>
        <p:nvSpPr>
          <p:cNvPr id="164" name="Google Shape;164;p6"/>
          <p:cNvSpPr txBox="1"/>
          <p:nvPr/>
        </p:nvSpPr>
        <p:spPr>
          <a:xfrm rot="3591153">
            <a:off x="6199584" y="2644784"/>
            <a:ext cx="126142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Integrity</a:t>
            </a:r>
            <a:endParaRPr sz="2400">
              <a:solidFill>
                <a:schemeClr val="dk1"/>
              </a:solidFill>
              <a:latin typeface="Calibri"/>
              <a:ea typeface="Calibri"/>
              <a:cs typeface="Calibri"/>
              <a:sym typeface="Calibri"/>
            </a:endParaRPr>
          </a:p>
        </p:txBody>
      </p:sp>
      <p:sp>
        <p:nvSpPr>
          <p:cNvPr id="165" name="Google Shape;165;p6"/>
          <p:cNvSpPr txBox="1"/>
          <p:nvPr/>
        </p:nvSpPr>
        <p:spPr>
          <a:xfrm>
            <a:off x="4878654" y="4945413"/>
            <a:ext cx="160415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Availability</a:t>
            </a:r>
            <a:endParaRPr sz="2400">
              <a:solidFill>
                <a:schemeClr val="dk1"/>
              </a:solidFill>
              <a:latin typeface="Calibri"/>
              <a:ea typeface="Calibri"/>
              <a:cs typeface="Calibri"/>
              <a:sym typeface="Calibri"/>
            </a:endParaRPr>
          </a:p>
        </p:txBody>
      </p:sp>
      <p:sp>
        <p:nvSpPr>
          <p:cNvPr id="166" name="Google Shape;166;p6"/>
          <p:cNvSpPr/>
          <p:nvPr/>
        </p:nvSpPr>
        <p:spPr>
          <a:xfrm>
            <a:off x="180402" y="1637287"/>
            <a:ext cx="4067621"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Confidentiality</a:t>
            </a:r>
            <a:endParaRPr/>
          </a:p>
          <a:p>
            <a:pPr indent="0" lvl="1" marL="45720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Assures that confidential information is not disclosed to  unauthorized individuals</a:t>
            </a:r>
            <a:endParaRPr/>
          </a:p>
        </p:txBody>
      </p:sp>
      <p:sp>
        <p:nvSpPr>
          <p:cNvPr id="167" name="Google Shape;167;p6"/>
          <p:cNvSpPr/>
          <p:nvPr/>
        </p:nvSpPr>
        <p:spPr>
          <a:xfrm>
            <a:off x="7449819" y="1544770"/>
            <a:ext cx="3724347"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Calibri"/>
                <a:ea typeface="Calibri"/>
                <a:cs typeface="Calibri"/>
                <a:sym typeface="Calibri"/>
              </a:rPr>
              <a:t>Integrity</a:t>
            </a:r>
            <a:endParaRPr/>
          </a:p>
          <a:p>
            <a:pPr indent="0" lvl="1" marL="457200" marR="0" rtl="0" algn="l">
              <a:spcBef>
                <a:spcPts val="0"/>
              </a:spcBef>
              <a:spcAft>
                <a:spcPts val="0"/>
              </a:spcAft>
              <a:buNone/>
            </a:pPr>
            <a:r>
              <a:rPr b="0" i="0" lang="en-US" sz="2400" u="none" cap="none" strike="noStrike">
                <a:solidFill>
                  <a:schemeClr val="dk1"/>
                </a:solidFill>
                <a:latin typeface="Calibri"/>
                <a:ea typeface="Calibri"/>
                <a:cs typeface="Calibri"/>
                <a:sym typeface="Calibri"/>
              </a:rPr>
              <a:t>Assures that information and programs are changed only in a specified and authorized manner</a:t>
            </a:r>
            <a:endParaRPr/>
          </a:p>
        </p:txBody>
      </p:sp>
      <p:sp>
        <p:nvSpPr>
          <p:cNvPr id="168" name="Google Shape;168;p6"/>
          <p:cNvSpPr/>
          <p:nvPr/>
        </p:nvSpPr>
        <p:spPr>
          <a:xfrm>
            <a:off x="2806088" y="5364877"/>
            <a:ext cx="609600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Availability</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	Assures that systems  and services are 	not denied to authorized users</a:t>
            </a:r>
            <a:endParaRPr/>
          </a:p>
        </p:txBody>
      </p:sp>
      <p:sp>
        <p:nvSpPr>
          <p:cNvPr id="169" name="Google Shape;169;p6"/>
          <p:cNvSpPr/>
          <p:nvPr/>
        </p:nvSpPr>
        <p:spPr>
          <a:xfrm>
            <a:off x="338184" y="3853095"/>
            <a:ext cx="2770775" cy="2712112"/>
          </a:xfrm>
          <a:prstGeom prst="rect">
            <a:avLst/>
          </a:prstGeom>
          <a:solidFill>
            <a:schemeClr val="accent2"/>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lt1"/>
                </a:solidFill>
                <a:latin typeface="Calibri"/>
                <a:ea typeface="Calibri"/>
                <a:cs typeface="Calibri"/>
                <a:sym typeface="Calibri"/>
              </a:rPr>
              <a:t>Overall, an information  security mechanism should precisely address</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each of these </a:t>
            </a:r>
            <a:r>
              <a:rPr b="1" lang="en-US" sz="2400">
                <a:solidFill>
                  <a:schemeClr val="lt1"/>
                </a:solidFill>
                <a:latin typeface="Calibri"/>
                <a:ea typeface="Calibri"/>
                <a:cs typeface="Calibri"/>
                <a:sym typeface="Calibri"/>
              </a:rPr>
              <a:t>CIA triad principles</a:t>
            </a:r>
            <a:r>
              <a:rPr lang="en-US" sz="2400">
                <a:solidFill>
                  <a:schemeClr val="lt1"/>
                </a:solidFill>
                <a:latin typeface="Calibri"/>
                <a:ea typeface="Calibri"/>
                <a:cs typeface="Calibri"/>
                <a:sym typeface="Calibri"/>
              </a:rPr>
              <a:t>. </a:t>
            </a:r>
            <a:endParaRPr sz="2400">
              <a:solidFill>
                <a:schemeClr val="lt1"/>
              </a:solidFill>
              <a:latin typeface="Calibri"/>
              <a:ea typeface="Calibri"/>
              <a:cs typeface="Calibri"/>
              <a:sym typeface="Calibri"/>
            </a:endParaRPr>
          </a:p>
        </p:txBody>
      </p:sp>
      <p:sp>
        <p:nvSpPr>
          <p:cNvPr id="170" name="Google Shape;17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descr="Computer" id="176" name="Google Shape;176;p7"/>
          <p:cNvPicPr preferRelativeResize="0"/>
          <p:nvPr/>
        </p:nvPicPr>
        <p:blipFill rotWithShape="1">
          <a:blip r:embed="rId3">
            <a:alphaModFix/>
          </a:blip>
          <a:srcRect b="0" l="0" r="0" t="0"/>
          <a:stretch/>
        </p:blipFill>
        <p:spPr>
          <a:xfrm>
            <a:off x="1556657" y="3326380"/>
            <a:ext cx="914400" cy="914400"/>
          </a:xfrm>
          <a:prstGeom prst="rect">
            <a:avLst/>
          </a:prstGeom>
          <a:noFill/>
          <a:ln>
            <a:noFill/>
          </a:ln>
        </p:spPr>
      </p:pic>
      <p:pic>
        <p:nvPicPr>
          <p:cNvPr descr="Envelope" id="177" name="Google Shape;177;p7"/>
          <p:cNvPicPr preferRelativeResize="0"/>
          <p:nvPr/>
        </p:nvPicPr>
        <p:blipFill rotWithShape="1">
          <a:blip r:embed="rId4">
            <a:alphaModFix/>
          </a:blip>
          <a:srcRect b="0" l="0" r="0" t="0"/>
          <a:stretch/>
        </p:blipFill>
        <p:spPr>
          <a:xfrm>
            <a:off x="2013857" y="3918857"/>
            <a:ext cx="914400" cy="914400"/>
          </a:xfrm>
          <a:prstGeom prst="rect">
            <a:avLst/>
          </a:prstGeom>
          <a:noFill/>
          <a:ln>
            <a:noFill/>
          </a:ln>
        </p:spPr>
      </p:pic>
      <p:pic>
        <p:nvPicPr>
          <p:cNvPr descr="Computer" id="178" name="Google Shape;178;p7"/>
          <p:cNvPicPr preferRelativeResize="0"/>
          <p:nvPr/>
        </p:nvPicPr>
        <p:blipFill rotWithShape="1">
          <a:blip r:embed="rId3">
            <a:alphaModFix/>
          </a:blip>
          <a:srcRect b="0" l="0" r="0" t="0"/>
          <a:stretch/>
        </p:blipFill>
        <p:spPr>
          <a:xfrm>
            <a:off x="6923314" y="3337269"/>
            <a:ext cx="914400" cy="914400"/>
          </a:xfrm>
          <a:prstGeom prst="rect">
            <a:avLst/>
          </a:prstGeom>
          <a:noFill/>
          <a:ln>
            <a:noFill/>
          </a:ln>
        </p:spPr>
      </p:pic>
      <p:pic>
        <p:nvPicPr>
          <p:cNvPr descr="Computer" id="179" name="Google Shape;179;p7"/>
          <p:cNvPicPr preferRelativeResize="0"/>
          <p:nvPr/>
        </p:nvPicPr>
        <p:blipFill rotWithShape="1">
          <a:blip r:embed="rId3">
            <a:alphaModFix/>
          </a:blip>
          <a:srcRect b="0" l="0" r="0" t="0"/>
          <a:stretch/>
        </p:blipFill>
        <p:spPr>
          <a:xfrm>
            <a:off x="6923314" y="4981012"/>
            <a:ext cx="914400" cy="914400"/>
          </a:xfrm>
          <a:prstGeom prst="rect">
            <a:avLst/>
          </a:prstGeom>
          <a:noFill/>
          <a:ln>
            <a:noFill/>
          </a:ln>
        </p:spPr>
      </p:pic>
      <p:sp>
        <p:nvSpPr>
          <p:cNvPr id="180" name="Google Shape;180;p7"/>
          <p:cNvSpPr txBox="1"/>
          <p:nvPr/>
        </p:nvSpPr>
        <p:spPr>
          <a:xfrm>
            <a:off x="1635227" y="3026622"/>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A</a:t>
            </a:r>
            <a:endParaRPr/>
          </a:p>
        </p:txBody>
      </p:sp>
      <p:sp>
        <p:nvSpPr>
          <p:cNvPr id="181" name="Google Shape;181;p7"/>
          <p:cNvSpPr txBox="1"/>
          <p:nvPr/>
        </p:nvSpPr>
        <p:spPr>
          <a:xfrm>
            <a:off x="7088970" y="3046756"/>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B</a:t>
            </a:r>
            <a:endParaRPr/>
          </a:p>
        </p:txBody>
      </p:sp>
      <p:sp>
        <p:nvSpPr>
          <p:cNvPr id="182" name="Google Shape;182;p7"/>
          <p:cNvSpPr txBox="1"/>
          <p:nvPr/>
        </p:nvSpPr>
        <p:spPr>
          <a:xfrm>
            <a:off x="7084712" y="4675883"/>
            <a:ext cx="354584"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C</a:t>
            </a:r>
            <a:endParaRPr/>
          </a:p>
        </p:txBody>
      </p:sp>
      <p:cxnSp>
        <p:nvCxnSpPr>
          <p:cNvPr id="183" name="Google Shape;183;p7"/>
          <p:cNvCxnSpPr>
            <a:stCxn id="176" idx="3"/>
            <a:endCxn id="178" idx="1"/>
          </p:cNvCxnSpPr>
          <p:nvPr/>
        </p:nvCxnSpPr>
        <p:spPr>
          <a:xfrm>
            <a:off x="2471057" y="3783580"/>
            <a:ext cx="4452300" cy="10800"/>
          </a:xfrm>
          <a:prstGeom prst="straightConnector1">
            <a:avLst/>
          </a:prstGeom>
          <a:noFill/>
          <a:ln cap="flat" cmpd="sng" w="38100">
            <a:solidFill>
              <a:schemeClr val="dk1"/>
            </a:solidFill>
            <a:prstDash val="solid"/>
            <a:miter lim="800000"/>
            <a:headEnd len="sm" w="sm" type="none"/>
            <a:tailEnd len="med" w="med" type="triangle"/>
          </a:ln>
        </p:spPr>
      </p:cxnSp>
      <p:cxnSp>
        <p:nvCxnSpPr>
          <p:cNvPr id="184" name="Google Shape;184;p7"/>
          <p:cNvCxnSpPr>
            <a:stCxn id="176" idx="3"/>
            <a:endCxn id="179" idx="1"/>
          </p:cNvCxnSpPr>
          <p:nvPr/>
        </p:nvCxnSpPr>
        <p:spPr>
          <a:xfrm>
            <a:off x="2471057" y="3783580"/>
            <a:ext cx="4452300" cy="1654500"/>
          </a:xfrm>
          <a:prstGeom prst="straightConnector1">
            <a:avLst/>
          </a:prstGeom>
          <a:noFill/>
          <a:ln cap="flat" cmpd="sng" w="38100">
            <a:solidFill>
              <a:schemeClr val="dk1"/>
            </a:solidFill>
            <a:prstDash val="solid"/>
            <a:miter lim="800000"/>
            <a:headEnd len="sm" w="sm" type="none"/>
            <a:tailEnd len="med" w="med" type="triangle"/>
          </a:ln>
        </p:spPr>
      </p:cxnSp>
      <p:pic>
        <p:nvPicPr>
          <p:cNvPr descr="Envelope" id="185" name="Google Shape;185;p7"/>
          <p:cNvPicPr preferRelativeResize="0"/>
          <p:nvPr/>
        </p:nvPicPr>
        <p:blipFill rotWithShape="1">
          <a:blip r:embed="rId4">
            <a:alphaModFix/>
          </a:blip>
          <a:srcRect b="0" l="0" r="0" t="0"/>
          <a:stretch/>
        </p:blipFill>
        <p:spPr>
          <a:xfrm>
            <a:off x="6836324" y="5557791"/>
            <a:ext cx="914400" cy="914400"/>
          </a:xfrm>
          <a:prstGeom prst="rect">
            <a:avLst/>
          </a:prstGeom>
          <a:noFill/>
          <a:ln>
            <a:noFill/>
          </a:ln>
        </p:spPr>
      </p:pic>
      <p:pic>
        <p:nvPicPr>
          <p:cNvPr descr="Close" id="186" name="Google Shape;186;p7"/>
          <p:cNvPicPr preferRelativeResize="0"/>
          <p:nvPr/>
        </p:nvPicPr>
        <p:blipFill rotWithShape="1">
          <a:blip r:embed="rId5">
            <a:alphaModFix/>
          </a:blip>
          <a:srcRect b="0" l="0" r="0" t="0"/>
          <a:stretch/>
        </p:blipFill>
        <p:spPr>
          <a:xfrm>
            <a:off x="7858830" y="4962072"/>
            <a:ext cx="914400" cy="914400"/>
          </a:xfrm>
          <a:prstGeom prst="rect">
            <a:avLst/>
          </a:prstGeom>
          <a:noFill/>
          <a:ln>
            <a:noFill/>
          </a:ln>
        </p:spPr>
      </p:pic>
      <p:pic>
        <p:nvPicPr>
          <p:cNvPr descr="Checkmark" id="187" name="Google Shape;187;p7"/>
          <p:cNvPicPr preferRelativeResize="0"/>
          <p:nvPr/>
        </p:nvPicPr>
        <p:blipFill rotWithShape="1">
          <a:blip r:embed="rId6">
            <a:alphaModFix/>
          </a:blip>
          <a:srcRect b="0" l="0" r="0" t="0"/>
          <a:stretch/>
        </p:blipFill>
        <p:spPr>
          <a:xfrm>
            <a:off x="7858830" y="3326380"/>
            <a:ext cx="914400" cy="914400"/>
          </a:xfrm>
          <a:prstGeom prst="rect">
            <a:avLst/>
          </a:prstGeom>
          <a:noFill/>
          <a:ln>
            <a:noFill/>
          </a:ln>
        </p:spPr>
      </p:pic>
      <p:pic>
        <p:nvPicPr>
          <p:cNvPr id="188" name="Google Shape;188;p7"/>
          <p:cNvPicPr preferRelativeResize="0"/>
          <p:nvPr/>
        </p:nvPicPr>
        <p:blipFill rotWithShape="1">
          <a:blip r:embed="rId7">
            <a:alphaModFix/>
          </a:blip>
          <a:srcRect b="0" l="0" r="0" t="0"/>
          <a:stretch/>
        </p:blipFill>
        <p:spPr>
          <a:xfrm>
            <a:off x="0" y="0"/>
            <a:ext cx="9533101" cy="1610200"/>
          </a:xfrm>
          <a:prstGeom prst="rect">
            <a:avLst/>
          </a:prstGeom>
          <a:noFill/>
          <a:ln>
            <a:noFill/>
          </a:ln>
        </p:spPr>
      </p:pic>
      <p:sp>
        <p:nvSpPr>
          <p:cNvPr id="189" name="Google Shape;189;p7"/>
          <p:cNvSpPr txBox="1"/>
          <p:nvPr/>
        </p:nvSpPr>
        <p:spPr>
          <a:xfrm>
            <a:off x="2392680" y="620434"/>
            <a:ext cx="61264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Confidentiality</a:t>
            </a:r>
            <a:endParaRPr/>
          </a:p>
        </p:txBody>
      </p:sp>
      <p:sp>
        <p:nvSpPr>
          <p:cNvPr id="190" name="Google Shape;190;p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91" name="Google Shape;191;p7"/>
          <p:cNvPicPr preferRelativeResize="0"/>
          <p:nvPr/>
        </p:nvPicPr>
        <p:blipFill rotWithShape="1">
          <a:blip r:embed="rId8">
            <a:alphaModFix/>
          </a:blip>
          <a:srcRect b="0" l="0" r="0" t="0"/>
          <a:stretch/>
        </p:blipFill>
        <p:spPr>
          <a:xfrm>
            <a:off x="42152" y="5838509"/>
            <a:ext cx="1222425" cy="1096206"/>
          </a:xfrm>
          <a:prstGeom prst="rect">
            <a:avLst/>
          </a:prstGeom>
          <a:noFill/>
          <a:ln>
            <a:noFill/>
          </a:ln>
        </p:spPr>
      </p:pic>
      <p:pic>
        <p:nvPicPr>
          <p:cNvPr id="192" name="Google Shape;192;p7"/>
          <p:cNvPicPr preferRelativeResize="0"/>
          <p:nvPr/>
        </p:nvPicPr>
        <p:blipFill rotWithShape="1">
          <a:blip r:embed="rId9">
            <a:alphaModFix/>
          </a:blip>
          <a:srcRect b="0" l="0" r="0" t="0"/>
          <a:stretch/>
        </p:blipFill>
        <p:spPr>
          <a:xfrm>
            <a:off x="2308361" y="6414442"/>
            <a:ext cx="9902229" cy="204838"/>
          </a:xfrm>
          <a:prstGeom prst="rect">
            <a:avLst/>
          </a:prstGeom>
          <a:noFill/>
          <a:ln>
            <a:noFill/>
          </a:ln>
        </p:spPr>
      </p:pic>
      <p:sp>
        <p:nvSpPr>
          <p:cNvPr id="193" name="Google Shape;19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pic>
        <p:nvPicPr>
          <p:cNvPr descr="Computer" id="198" name="Google Shape;198;p8"/>
          <p:cNvPicPr preferRelativeResize="0"/>
          <p:nvPr/>
        </p:nvPicPr>
        <p:blipFill rotWithShape="1">
          <a:blip r:embed="rId3">
            <a:alphaModFix/>
          </a:blip>
          <a:srcRect b="0" l="0" r="0" t="0"/>
          <a:stretch/>
        </p:blipFill>
        <p:spPr>
          <a:xfrm>
            <a:off x="2618541" y="3041245"/>
            <a:ext cx="914400" cy="914400"/>
          </a:xfrm>
          <a:prstGeom prst="rect">
            <a:avLst/>
          </a:prstGeom>
          <a:noFill/>
          <a:ln>
            <a:noFill/>
          </a:ln>
        </p:spPr>
      </p:pic>
      <p:pic>
        <p:nvPicPr>
          <p:cNvPr descr="Envelope" id="199" name="Google Shape;199;p8"/>
          <p:cNvPicPr preferRelativeResize="0"/>
          <p:nvPr/>
        </p:nvPicPr>
        <p:blipFill rotWithShape="1">
          <a:blip r:embed="rId4">
            <a:alphaModFix/>
          </a:blip>
          <a:srcRect b="0" l="0" r="0" t="0"/>
          <a:stretch/>
        </p:blipFill>
        <p:spPr>
          <a:xfrm>
            <a:off x="3075741" y="3633722"/>
            <a:ext cx="914400" cy="914400"/>
          </a:xfrm>
          <a:prstGeom prst="rect">
            <a:avLst/>
          </a:prstGeom>
          <a:noFill/>
          <a:ln>
            <a:noFill/>
          </a:ln>
        </p:spPr>
      </p:pic>
      <p:pic>
        <p:nvPicPr>
          <p:cNvPr descr="Computer" id="200" name="Google Shape;200;p8"/>
          <p:cNvPicPr preferRelativeResize="0"/>
          <p:nvPr/>
        </p:nvPicPr>
        <p:blipFill rotWithShape="1">
          <a:blip r:embed="rId3">
            <a:alphaModFix/>
          </a:blip>
          <a:srcRect b="0" l="0" r="0" t="0"/>
          <a:stretch/>
        </p:blipFill>
        <p:spPr>
          <a:xfrm>
            <a:off x="7985198" y="3052134"/>
            <a:ext cx="914400" cy="914400"/>
          </a:xfrm>
          <a:prstGeom prst="rect">
            <a:avLst/>
          </a:prstGeom>
          <a:noFill/>
          <a:ln>
            <a:noFill/>
          </a:ln>
        </p:spPr>
      </p:pic>
      <p:pic>
        <p:nvPicPr>
          <p:cNvPr descr="Computer" id="201" name="Google Shape;201;p8"/>
          <p:cNvPicPr preferRelativeResize="0"/>
          <p:nvPr/>
        </p:nvPicPr>
        <p:blipFill rotWithShape="1">
          <a:blip r:embed="rId3">
            <a:alphaModFix/>
          </a:blip>
          <a:srcRect b="0" l="0" r="0" t="0"/>
          <a:stretch/>
        </p:blipFill>
        <p:spPr>
          <a:xfrm>
            <a:off x="5318198" y="4853251"/>
            <a:ext cx="914400" cy="914400"/>
          </a:xfrm>
          <a:prstGeom prst="rect">
            <a:avLst/>
          </a:prstGeom>
          <a:noFill/>
          <a:ln>
            <a:noFill/>
          </a:ln>
        </p:spPr>
      </p:pic>
      <p:sp>
        <p:nvSpPr>
          <p:cNvPr id="202" name="Google Shape;202;p8"/>
          <p:cNvSpPr txBox="1"/>
          <p:nvPr/>
        </p:nvSpPr>
        <p:spPr>
          <a:xfrm>
            <a:off x="2697111" y="2741487"/>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A</a:t>
            </a:r>
            <a:endParaRPr/>
          </a:p>
        </p:txBody>
      </p:sp>
      <p:sp>
        <p:nvSpPr>
          <p:cNvPr id="203" name="Google Shape;203;p8"/>
          <p:cNvSpPr txBox="1"/>
          <p:nvPr/>
        </p:nvSpPr>
        <p:spPr>
          <a:xfrm>
            <a:off x="8150854" y="2761621"/>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B</a:t>
            </a:r>
            <a:endParaRPr/>
          </a:p>
        </p:txBody>
      </p:sp>
      <p:cxnSp>
        <p:nvCxnSpPr>
          <p:cNvPr id="204" name="Google Shape;204;p8"/>
          <p:cNvCxnSpPr>
            <a:stCxn id="198" idx="3"/>
            <a:endCxn id="200" idx="1"/>
          </p:cNvCxnSpPr>
          <p:nvPr/>
        </p:nvCxnSpPr>
        <p:spPr>
          <a:xfrm>
            <a:off x="3532941" y="3498445"/>
            <a:ext cx="4452300" cy="10800"/>
          </a:xfrm>
          <a:prstGeom prst="straightConnector1">
            <a:avLst/>
          </a:prstGeom>
          <a:noFill/>
          <a:ln cap="flat" cmpd="sng" w="38100">
            <a:solidFill>
              <a:schemeClr val="dk1"/>
            </a:solidFill>
            <a:prstDash val="solid"/>
            <a:miter lim="800000"/>
            <a:headEnd len="sm" w="sm" type="none"/>
            <a:tailEnd len="med" w="med" type="triangle"/>
          </a:ln>
        </p:spPr>
      </p:cxnSp>
      <p:pic>
        <p:nvPicPr>
          <p:cNvPr descr="Envelope" id="205" name="Google Shape;205;p8"/>
          <p:cNvPicPr preferRelativeResize="0"/>
          <p:nvPr/>
        </p:nvPicPr>
        <p:blipFill rotWithShape="1">
          <a:blip r:embed="rId4">
            <a:alphaModFix/>
          </a:blip>
          <a:srcRect b="0" l="0" r="0" t="0"/>
          <a:stretch/>
        </p:blipFill>
        <p:spPr>
          <a:xfrm>
            <a:off x="5557684" y="5376960"/>
            <a:ext cx="914400" cy="914400"/>
          </a:xfrm>
          <a:prstGeom prst="rect">
            <a:avLst/>
          </a:prstGeom>
          <a:noFill/>
          <a:ln>
            <a:noFill/>
          </a:ln>
        </p:spPr>
      </p:pic>
      <p:sp>
        <p:nvSpPr>
          <p:cNvPr id="206" name="Google Shape;206;p8"/>
          <p:cNvSpPr txBox="1"/>
          <p:nvPr/>
        </p:nvSpPr>
        <p:spPr>
          <a:xfrm>
            <a:off x="5557684" y="4614724"/>
            <a:ext cx="354584"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C</a:t>
            </a:r>
            <a:endParaRPr/>
          </a:p>
        </p:txBody>
      </p:sp>
      <p:pic>
        <p:nvPicPr>
          <p:cNvPr id="207" name="Google Shape;207;p8"/>
          <p:cNvPicPr preferRelativeResize="0"/>
          <p:nvPr/>
        </p:nvPicPr>
        <p:blipFill rotWithShape="1">
          <a:blip r:embed="rId5">
            <a:alphaModFix/>
          </a:blip>
          <a:srcRect b="0" l="0" r="0" t="0"/>
          <a:stretch/>
        </p:blipFill>
        <p:spPr>
          <a:xfrm>
            <a:off x="0" y="0"/>
            <a:ext cx="9533101" cy="1610200"/>
          </a:xfrm>
          <a:prstGeom prst="rect">
            <a:avLst/>
          </a:prstGeom>
          <a:noFill/>
          <a:ln>
            <a:noFill/>
          </a:ln>
        </p:spPr>
      </p:pic>
      <p:sp>
        <p:nvSpPr>
          <p:cNvPr id="208" name="Google Shape;208;p8"/>
          <p:cNvSpPr txBox="1"/>
          <p:nvPr/>
        </p:nvSpPr>
        <p:spPr>
          <a:xfrm>
            <a:off x="2494444" y="574267"/>
            <a:ext cx="61264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Integrity</a:t>
            </a:r>
            <a:endParaRPr/>
          </a:p>
        </p:txBody>
      </p:sp>
      <p:sp>
        <p:nvSpPr>
          <p:cNvPr id="209" name="Google Shape;209;p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10" name="Google Shape;210;p8"/>
          <p:cNvPicPr preferRelativeResize="0"/>
          <p:nvPr/>
        </p:nvPicPr>
        <p:blipFill rotWithShape="1">
          <a:blip r:embed="rId6">
            <a:alphaModFix/>
          </a:blip>
          <a:srcRect b="0" l="0" r="0" t="0"/>
          <a:stretch/>
        </p:blipFill>
        <p:spPr>
          <a:xfrm>
            <a:off x="42152" y="5838509"/>
            <a:ext cx="1222425" cy="1096206"/>
          </a:xfrm>
          <a:prstGeom prst="rect">
            <a:avLst/>
          </a:prstGeom>
          <a:noFill/>
          <a:ln>
            <a:noFill/>
          </a:ln>
        </p:spPr>
      </p:pic>
      <p:pic>
        <p:nvPicPr>
          <p:cNvPr id="211" name="Google Shape;211;p8"/>
          <p:cNvPicPr preferRelativeResize="0"/>
          <p:nvPr/>
        </p:nvPicPr>
        <p:blipFill rotWithShape="1">
          <a:blip r:embed="rId7">
            <a:alphaModFix/>
          </a:blip>
          <a:srcRect b="0" l="0" r="0" t="0"/>
          <a:stretch/>
        </p:blipFill>
        <p:spPr>
          <a:xfrm>
            <a:off x="2308361" y="6414442"/>
            <a:ext cx="9902229" cy="204838"/>
          </a:xfrm>
          <a:prstGeom prst="rect">
            <a:avLst/>
          </a:prstGeom>
          <a:noFill/>
          <a:ln>
            <a:noFill/>
          </a:ln>
        </p:spPr>
      </p:pic>
      <p:sp>
        <p:nvSpPr>
          <p:cNvPr id="212" name="Google Shape;21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pic>
        <p:nvPicPr>
          <p:cNvPr descr="Computer" id="217" name="Google Shape;217;p9"/>
          <p:cNvPicPr preferRelativeResize="0"/>
          <p:nvPr/>
        </p:nvPicPr>
        <p:blipFill rotWithShape="1">
          <a:blip r:embed="rId3">
            <a:alphaModFix/>
          </a:blip>
          <a:srcRect b="0" l="0" r="0" t="0"/>
          <a:stretch/>
        </p:blipFill>
        <p:spPr>
          <a:xfrm>
            <a:off x="2530051" y="3326380"/>
            <a:ext cx="914400" cy="914400"/>
          </a:xfrm>
          <a:prstGeom prst="rect">
            <a:avLst/>
          </a:prstGeom>
          <a:noFill/>
          <a:ln>
            <a:noFill/>
          </a:ln>
        </p:spPr>
      </p:pic>
      <p:sp>
        <p:nvSpPr>
          <p:cNvPr id="218" name="Google Shape;218;p9"/>
          <p:cNvSpPr txBox="1"/>
          <p:nvPr/>
        </p:nvSpPr>
        <p:spPr>
          <a:xfrm>
            <a:off x="2608621" y="3026622"/>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A</a:t>
            </a:r>
            <a:endParaRPr/>
          </a:p>
        </p:txBody>
      </p:sp>
      <p:cxnSp>
        <p:nvCxnSpPr>
          <p:cNvPr id="219" name="Google Shape;219;p9"/>
          <p:cNvCxnSpPr>
            <a:stCxn id="217" idx="3"/>
          </p:cNvCxnSpPr>
          <p:nvPr/>
        </p:nvCxnSpPr>
        <p:spPr>
          <a:xfrm>
            <a:off x="3444451" y="3783580"/>
            <a:ext cx="4480500" cy="10800"/>
          </a:xfrm>
          <a:prstGeom prst="straightConnector1">
            <a:avLst/>
          </a:prstGeom>
          <a:noFill/>
          <a:ln cap="flat" cmpd="sng" w="38100">
            <a:solidFill>
              <a:schemeClr val="dk1"/>
            </a:solidFill>
            <a:prstDash val="solid"/>
            <a:miter lim="800000"/>
            <a:headEnd len="sm" w="sm" type="none"/>
            <a:tailEnd len="med" w="med" type="triangle"/>
          </a:ln>
        </p:spPr>
      </p:cxnSp>
      <p:pic>
        <p:nvPicPr>
          <p:cNvPr descr="Envelope" id="220" name="Google Shape;220;p9"/>
          <p:cNvPicPr preferRelativeResize="0"/>
          <p:nvPr/>
        </p:nvPicPr>
        <p:blipFill rotWithShape="1">
          <a:blip r:embed="rId4">
            <a:alphaModFix/>
          </a:blip>
          <a:srcRect b="0" l="0" r="0" t="0"/>
          <a:stretch/>
        </p:blipFill>
        <p:spPr>
          <a:xfrm>
            <a:off x="2013857" y="3918857"/>
            <a:ext cx="914400" cy="914400"/>
          </a:xfrm>
          <a:prstGeom prst="rect">
            <a:avLst/>
          </a:prstGeom>
          <a:noFill/>
          <a:ln>
            <a:noFill/>
          </a:ln>
        </p:spPr>
      </p:pic>
      <p:pic>
        <p:nvPicPr>
          <p:cNvPr descr="Computer" id="221" name="Google Shape;221;p9"/>
          <p:cNvPicPr preferRelativeResize="0"/>
          <p:nvPr/>
        </p:nvPicPr>
        <p:blipFill rotWithShape="1">
          <a:blip r:embed="rId3">
            <a:alphaModFix/>
          </a:blip>
          <a:srcRect b="0" l="0" r="0" t="0"/>
          <a:stretch/>
        </p:blipFill>
        <p:spPr>
          <a:xfrm>
            <a:off x="8003370" y="3429000"/>
            <a:ext cx="914400" cy="914400"/>
          </a:xfrm>
          <a:prstGeom prst="rect">
            <a:avLst/>
          </a:prstGeom>
          <a:noFill/>
          <a:ln>
            <a:noFill/>
          </a:ln>
        </p:spPr>
      </p:pic>
      <p:sp>
        <p:nvSpPr>
          <p:cNvPr id="222" name="Google Shape;222;p9"/>
          <p:cNvSpPr txBox="1"/>
          <p:nvPr/>
        </p:nvSpPr>
        <p:spPr>
          <a:xfrm>
            <a:off x="7088970" y="3046756"/>
            <a:ext cx="378630"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500">
                <a:solidFill>
                  <a:schemeClr val="dk1"/>
                </a:solidFill>
                <a:latin typeface="Calibri"/>
                <a:ea typeface="Calibri"/>
                <a:cs typeface="Calibri"/>
                <a:sym typeface="Calibri"/>
              </a:rPr>
              <a:t>B</a:t>
            </a:r>
            <a:endParaRPr/>
          </a:p>
        </p:txBody>
      </p:sp>
      <p:pic>
        <p:nvPicPr>
          <p:cNvPr id="223" name="Google Shape;223;p9"/>
          <p:cNvPicPr preferRelativeResize="0"/>
          <p:nvPr/>
        </p:nvPicPr>
        <p:blipFill rotWithShape="1">
          <a:blip r:embed="rId5">
            <a:alphaModFix/>
          </a:blip>
          <a:srcRect b="0" l="0" r="0" t="0"/>
          <a:stretch/>
        </p:blipFill>
        <p:spPr>
          <a:xfrm>
            <a:off x="0" y="0"/>
            <a:ext cx="9533101" cy="1610200"/>
          </a:xfrm>
          <a:prstGeom prst="rect">
            <a:avLst/>
          </a:prstGeom>
          <a:noFill/>
          <a:ln>
            <a:noFill/>
          </a:ln>
        </p:spPr>
      </p:pic>
      <p:sp>
        <p:nvSpPr>
          <p:cNvPr id="224" name="Google Shape;224;p9"/>
          <p:cNvSpPr txBox="1"/>
          <p:nvPr/>
        </p:nvSpPr>
        <p:spPr>
          <a:xfrm>
            <a:off x="2530051" y="620434"/>
            <a:ext cx="61264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Non-repudiation</a:t>
            </a:r>
            <a:endParaRPr sz="2400">
              <a:solidFill>
                <a:schemeClr val="lt1"/>
              </a:solidFill>
              <a:latin typeface="Calibri"/>
              <a:ea typeface="Calibri"/>
              <a:cs typeface="Calibri"/>
              <a:sym typeface="Calibri"/>
            </a:endParaRPr>
          </a:p>
        </p:txBody>
      </p:sp>
      <p:sp>
        <p:nvSpPr>
          <p:cNvPr id="225" name="Google Shape;225;p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26" name="Google Shape;226;p9"/>
          <p:cNvPicPr preferRelativeResize="0"/>
          <p:nvPr/>
        </p:nvPicPr>
        <p:blipFill rotWithShape="1">
          <a:blip r:embed="rId6">
            <a:alphaModFix/>
          </a:blip>
          <a:srcRect b="0" l="0" r="0" t="0"/>
          <a:stretch/>
        </p:blipFill>
        <p:spPr>
          <a:xfrm>
            <a:off x="42152" y="5838509"/>
            <a:ext cx="1222425" cy="1096206"/>
          </a:xfrm>
          <a:prstGeom prst="rect">
            <a:avLst/>
          </a:prstGeom>
          <a:noFill/>
          <a:ln>
            <a:noFill/>
          </a:ln>
        </p:spPr>
      </p:pic>
      <p:pic>
        <p:nvPicPr>
          <p:cNvPr id="227" name="Google Shape;227;p9"/>
          <p:cNvPicPr preferRelativeResize="0"/>
          <p:nvPr/>
        </p:nvPicPr>
        <p:blipFill rotWithShape="1">
          <a:blip r:embed="rId7">
            <a:alphaModFix/>
          </a:blip>
          <a:srcRect b="0" l="0" r="0" t="0"/>
          <a:stretch/>
        </p:blipFill>
        <p:spPr>
          <a:xfrm>
            <a:off x="2308361" y="6414442"/>
            <a:ext cx="9902229" cy="204838"/>
          </a:xfrm>
          <a:prstGeom prst="rect">
            <a:avLst/>
          </a:prstGeom>
          <a:noFill/>
          <a:ln>
            <a:noFill/>
          </a:ln>
        </p:spPr>
      </p:pic>
      <p:sp>
        <p:nvSpPr>
          <p:cNvPr id="228" name="Google Shape;22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4" name="Google Shape;234;p10"/>
          <p:cNvPicPr preferRelativeResize="0"/>
          <p:nvPr/>
        </p:nvPicPr>
        <p:blipFill rotWithShape="1">
          <a:blip r:embed="rId4">
            <a:alphaModFix/>
          </a:blip>
          <a:srcRect b="0" l="0" r="0" t="0"/>
          <a:stretch/>
        </p:blipFill>
        <p:spPr>
          <a:xfrm>
            <a:off x="2287104" y="6653162"/>
            <a:ext cx="9902229" cy="204838"/>
          </a:xfrm>
          <a:prstGeom prst="rect">
            <a:avLst/>
          </a:prstGeom>
          <a:noFill/>
          <a:ln>
            <a:noFill/>
          </a:ln>
        </p:spPr>
      </p:pic>
      <p:pic>
        <p:nvPicPr>
          <p:cNvPr id="235" name="Google Shape;235;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6" name="Google Shape;236;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7" name="Google Shape;237;p1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38" name="Google Shape;238;p10"/>
          <p:cNvSpPr txBox="1"/>
          <p:nvPr/>
        </p:nvSpPr>
        <p:spPr>
          <a:xfrm>
            <a:off x="2299136" y="445064"/>
            <a:ext cx="704013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Information security vs Network Infrastructure security</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Network Infrastructure Security (cont.)</a:t>
            </a:r>
            <a:endParaRPr sz="2400">
              <a:solidFill>
                <a:schemeClr val="lt1"/>
              </a:solidFill>
              <a:latin typeface="Calibri"/>
              <a:ea typeface="Calibri"/>
              <a:cs typeface="Calibri"/>
              <a:sym typeface="Calibri"/>
            </a:endParaRPr>
          </a:p>
        </p:txBody>
      </p:sp>
      <p:sp>
        <p:nvSpPr>
          <p:cNvPr id="239" name="Google Shape;239;p1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0" name="Google Shape;240;p10"/>
          <p:cNvSpPr txBox="1"/>
          <p:nvPr/>
        </p:nvSpPr>
        <p:spPr>
          <a:xfrm>
            <a:off x="1014365" y="1759632"/>
            <a:ext cx="9666288" cy="333873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While the provision of information is important, it becomes meaningless if the data, no matter how secure its content, cannot be correctly delivered through the infrastructure of the Internet to its intended destination.</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On the other hand, if the infrastructure is attacked, a large area (or even the entire) Internet will be affected, causing economical damages. Therefore, in recent years, much concern has been drawn to how securing the Internet infrastructure is.</a:t>
            </a:r>
            <a:endParaRPr/>
          </a:p>
        </p:txBody>
      </p:sp>
      <p:sp>
        <p:nvSpPr>
          <p:cNvPr id="241" name="Google Shape;24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pic>
        <p:nvPicPr>
          <p:cNvPr id="247" name="Google Shape;247;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8" name="Google Shape;248;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9" name="Google Shape;249;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0" name="Google Shape;250;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1" name="Google Shape;251;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52" name="Google Shape;252;p11"/>
          <p:cNvSpPr txBox="1"/>
          <p:nvPr/>
        </p:nvSpPr>
        <p:spPr>
          <a:xfrm>
            <a:off x="2303379" y="449761"/>
            <a:ext cx="704013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Information security vs Network Infrastructure security</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Network Infrastructure Security (cont.)</a:t>
            </a:r>
            <a:endParaRPr sz="2400">
              <a:solidFill>
                <a:schemeClr val="lt1"/>
              </a:solidFill>
              <a:latin typeface="Calibri"/>
              <a:ea typeface="Calibri"/>
              <a:cs typeface="Calibri"/>
              <a:sym typeface="Calibri"/>
            </a:endParaRPr>
          </a:p>
        </p:txBody>
      </p:sp>
      <p:sp>
        <p:nvSpPr>
          <p:cNvPr id="253" name="Google Shape;253;p1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54" name="Google Shape;254;p11"/>
          <p:cNvSpPr txBox="1"/>
          <p:nvPr/>
        </p:nvSpPr>
        <p:spPr>
          <a:xfrm>
            <a:off x="1014365" y="1846924"/>
            <a:ext cx="9666288" cy="333873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Unlike network information security which focuses on information protection, infrastructure security focuses on the protection of the network infrastructure itself.</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The protection of the network infrastructure focuses on how to detect network attacks and how to prevent routers or other network devices from being compromised. </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The approach to infrastructure security includes the use of secure Internet protocols, traffic monitoring, and firewalls.</a:t>
            </a:r>
            <a:endParaRPr/>
          </a:p>
        </p:txBody>
      </p:sp>
      <p:sp>
        <p:nvSpPr>
          <p:cNvPr id="255" name="Google Shape;255;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p12"/>
          <p:cNvPicPr preferRelativeResize="0"/>
          <p:nvPr/>
        </p:nvPicPr>
        <p:blipFill rotWithShape="1">
          <a:blip r:embed="rId3">
            <a:alphaModFix/>
          </a:blip>
          <a:srcRect b="0" l="0" r="0" t="0"/>
          <a:stretch/>
        </p:blipFill>
        <p:spPr>
          <a:xfrm>
            <a:off x="148974" y="5761794"/>
            <a:ext cx="1222425" cy="1096206"/>
          </a:xfrm>
          <a:prstGeom prst="rect">
            <a:avLst/>
          </a:prstGeom>
          <a:noFill/>
          <a:ln>
            <a:noFill/>
          </a:ln>
        </p:spPr>
      </p:pic>
      <p:pic>
        <p:nvPicPr>
          <p:cNvPr id="261" name="Google Shape;261;p1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62" name="Google Shape;262;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3" name="Google Shape;263;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4" name="Google Shape;264;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65" name="Google Shape;265;p12"/>
          <p:cNvSpPr txBox="1"/>
          <p:nvPr/>
        </p:nvSpPr>
        <p:spPr>
          <a:xfrm>
            <a:off x="2408211" y="627655"/>
            <a:ext cx="603735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Importance of Network Infrastructure Security </a:t>
            </a:r>
            <a:endParaRPr sz="2400">
              <a:solidFill>
                <a:schemeClr val="lt1"/>
              </a:solidFill>
              <a:latin typeface="Calibri"/>
              <a:ea typeface="Calibri"/>
              <a:cs typeface="Calibri"/>
              <a:sym typeface="Calibri"/>
            </a:endParaRPr>
          </a:p>
        </p:txBody>
      </p:sp>
      <p:sp>
        <p:nvSpPr>
          <p:cNvPr id="266" name="Google Shape;266;p1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67" name="Google Shape;267;p12"/>
          <p:cNvSpPr txBox="1"/>
          <p:nvPr/>
        </p:nvSpPr>
        <p:spPr>
          <a:xfrm>
            <a:off x="300868" y="1716975"/>
            <a:ext cx="7822718" cy="444673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The attack on Network Infrastructure would affect a large portion of the Internet and create a large amount of service disruption. </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Since our daily operations highly depend on the availability and reliability of the Internet, the security of its infrastructure has become a high-priority issue. </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An example of Network Infrastructure is Distributed Denial of Service (DDoS) attacks.</a:t>
            </a:r>
            <a:endParaRPr/>
          </a:p>
          <a:p>
            <a:pPr indent="0" lvl="0" marL="0" marR="0" rtl="0" algn="just">
              <a:lnSpc>
                <a:spcPct val="200000"/>
              </a:lnSpc>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268" name="Google Shape;268;p12"/>
          <p:cNvPicPr preferRelativeResize="0"/>
          <p:nvPr/>
        </p:nvPicPr>
        <p:blipFill rotWithShape="1">
          <a:blip r:embed="rId7">
            <a:alphaModFix/>
          </a:blip>
          <a:srcRect b="0" l="0" r="0" t="0"/>
          <a:stretch/>
        </p:blipFill>
        <p:spPr>
          <a:xfrm>
            <a:off x="8092074" y="1845875"/>
            <a:ext cx="3765856" cy="3166250"/>
          </a:xfrm>
          <a:prstGeom prst="rect">
            <a:avLst/>
          </a:prstGeom>
          <a:noFill/>
          <a:ln>
            <a:noFill/>
          </a:ln>
        </p:spPr>
      </p:pic>
      <p:sp>
        <p:nvSpPr>
          <p:cNvPr id="269" name="Google Shape;26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pic>
        <p:nvPicPr>
          <p:cNvPr id="274" name="Google Shape;274;p13"/>
          <p:cNvPicPr preferRelativeResize="0"/>
          <p:nvPr/>
        </p:nvPicPr>
        <p:blipFill rotWithShape="1">
          <a:blip r:embed="rId3">
            <a:alphaModFix/>
          </a:blip>
          <a:srcRect b="0" l="0" r="0" t="0"/>
          <a:stretch/>
        </p:blipFill>
        <p:spPr>
          <a:xfrm>
            <a:off x="148974" y="5761794"/>
            <a:ext cx="1222425" cy="1096206"/>
          </a:xfrm>
          <a:prstGeom prst="rect">
            <a:avLst/>
          </a:prstGeom>
          <a:noFill/>
          <a:ln>
            <a:noFill/>
          </a:ln>
        </p:spPr>
      </p:pic>
      <p:pic>
        <p:nvPicPr>
          <p:cNvPr id="275" name="Google Shape;275;p1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76" name="Google Shape;276;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7" name="Google Shape;277;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78" name="Google Shape;278;p1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79" name="Google Shape;279;p13"/>
          <p:cNvSpPr txBox="1"/>
          <p:nvPr/>
        </p:nvSpPr>
        <p:spPr>
          <a:xfrm>
            <a:off x="2408211" y="627655"/>
            <a:ext cx="532132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Difficulties of Securing the Infrastructure </a:t>
            </a:r>
            <a:endParaRPr/>
          </a:p>
        </p:txBody>
      </p:sp>
      <p:sp>
        <p:nvSpPr>
          <p:cNvPr id="280" name="Google Shape;280;p1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81" name="Google Shape;281;p13"/>
          <p:cNvSpPr txBox="1"/>
          <p:nvPr/>
        </p:nvSpPr>
        <p:spPr>
          <a:xfrm>
            <a:off x="1262856" y="1510849"/>
            <a:ext cx="9666288" cy="5000728"/>
          </a:xfrm>
          <a:prstGeom prst="rect">
            <a:avLst/>
          </a:prstGeom>
          <a:noFill/>
          <a:ln>
            <a:noFill/>
          </a:ln>
        </p:spPr>
        <p:txBody>
          <a:bodyPr anchorCtr="0" anchor="t" bIns="45700" lIns="91425" spcFirstLastPara="1" rIns="91425" wrap="square" tIns="45700">
            <a:spAutoFit/>
          </a:bodyPr>
          <a:lstStyle/>
          <a:p>
            <a:pPr indent="-285750" lvl="0" marL="285750" marR="0" rtl="0" algn="l">
              <a:lnSpc>
                <a:spcPct val="200000"/>
              </a:lnSpc>
              <a:spcBef>
                <a:spcPts val="0"/>
              </a:spcBef>
              <a:spcAft>
                <a:spcPts val="0"/>
              </a:spcAft>
              <a:buClr>
                <a:srgbClr val="FF0000"/>
              </a:buClr>
              <a:buSzPts val="1800"/>
              <a:buFont typeface="Noto Sans Symbols"/>
              <a:buChar char="⮚"/>
            </a:pPr>
            <a:r>
              <a:rPr lang="en-US" sz="1800">
                <a:solidFill>
                  <a:srgbClr val="FF0000"/>
                </a:solidFill>
                <a:latin typeface="Calibri"/>
                <a:ea typeface="Calibri"/>
                <a:cs typeface="Calibri"/>
                <a:sym typeface="Calibri"/>
              </a:rPr>
              <a:t>Internet infrastructure is vulnerable  </a:t>
            </a:r>
            <a:endParaRPr/>
          </a:p>
          <a:p>
            <a:pPr indent="-285750" lvl="1" marL="742950" marR="0" rtl="0" algn="just">
              <a:lnSpc>
                <a:spcPct val="20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Many network devices and protocols were designed without security concerns in mind at the beginning. Unfortunately. those protocols now form part of the Internet infrastructure, making it vulnerable to various kinds of attacks.</a:t>
            </a:r>
            <a:endParaRPr/>
          </a:p>
          <a:p>
            <a:pPr indent="-285750" lvl="0" marL="285750" marR="0" rtl="0" algn="just">
              <a:lnSpc>
                <a:spcPct val="200000"/>
              </a:lnSpc>
              <a:spcBef>
                <a:spcPts val="0"/>
              </a:spcBef>
              <a:spcAft>
                <a:spcPts val="0"/>
              </a:spcAft>
              <a:buClr>
                <a:srgbClr val="FF0000"/>
              </a:buClr>
              <a:buSzPts val="1800"/>
              <a:buFont typeface="Noto Sans Symbols"/>
              <a:buChar char="⮚"/>
            </a:pPr>
            <a:r>
              <a:rPr lang="en-US" sz="1800">
                <a:solidFill>
                  <a:srgbClr val="FF0000"/>
                </a:solidFill>
                <a:latin typeface="Calibri"/>
                <a:ea typeface="Calibri"/>
                <a:cs typeface="Calibri"/>
                <a:sym typeface="Calibri"/>
              </a:rPr>
              <a:t>Security and performance trade-off</a:t>
            </a:r>
            <a:endParaRPr/>
          </a:p>
          <a:p>
            <a:pPr indent="-285750" lvl="1" marL="742950" marR="0" rtl="0" algn="just">
              <a:lnSpc>
                <a:spcPct val="20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Security usually requires extra processes to run or more CPU cycles to execute the security process. It certainly reduces the performance of current devices.</a:t>
            </a:r>
            <a:endParaRPr/>
          </a:p>
          <a:p>
            <a:pPr indent="0" lvl="1" marL="457200" marR="0" rtl="0" algn="just">
              <a:lnSpc>
                <a:spcPct val="200000"/>
              </a:lnSpc>
              <a:spcBef>
                <a:spcPts val="0"/>
              </a:spcBef>
              <a:spcAft>
                <a:spcPts val="0"/>
              </a:spcAft>
              <a:buNone/>
            </a:pPr>
            <a:r>
              <a:rPr b="0" i="0" lang="en-US" sz="1800" u="none" cap="none" strike="noStrike">
                <a:solidFill>
                  <a:schemeClr val="dk1"/>
                </a:solidFill>
                <a:latin typeface="Calibri"/>
                <a:ea typeface="Calibri"/>
                <a:cs typeface="Calibri"/>
                <a:sym typeface="Calibri"/>
              </a:rPr>
              <a:t> </a:t>
            </a:r>
            <a:br>
              <a:rPr b="0" i="0" lang="en-US" sz="1800" u="none" cap="none" strike="noStrike">
                <a:solidFill>
                  <a:schemeClr val="dk1"/>
                </a:solidFill>
                <a:latin typeface="Calibri"/>
                <a:ea typeface="Calibri"/>
                <a:cs typeface="Calibri"/>
                <a:sym typeface="Calibri"/>
              </a:rPr>
            </a:br>
            <a:endParaRPr b="0" i="0" sz="1800" u="none" cap="none" strike="noStrike">
              <a:solidFill>
                <a:schemeClr val="dk1"/>
              </a:solidFill>
              <a:latin typeface="Calibri"/>
              <a:ea typeface="Calibri"/>
              <a:cs typeface="Calibri"/>
              <a:sym typeface="Calibri"/>
            </a:endParaRPr>
          </a:p>
        </p:txBody>
      </p:sp>
      <p:sp>
        <p:nvSpPr>
          <p:cNvPr id="282" name="Google Shape;28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pic>
        <p:nvPicPr>
          <p:cNvPr id="287" name="Google Shape;287;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8" name="Google Shape;288;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89" name="Google Shape;289;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0" name="Google Shape;290;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1" name="Google Shape;291;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92" name="Google Shape;292;p14"/>
          <p:cNvSpPr txBox="1"/>
          <p:nvPr/>
        </p:nvSpPr>
        <p:spPr>
          <a:xfrm>
            <a:off x="2650377" y="590382"/>
            <a:ext cx="612699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Difficulties of Securing the Infrastructure  (cont)</a:t>
            </a:r>
            <a:endParaRPr/>
          </a:p>
        </p:txBody>
      </p:sp>
      <p:sp>
        <p:nvSpPr>
          <p:cNvPr id="293" name="Google Shape;293;p1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94" name="Google Shape;294;p14"/>
          <p:cNvSpPr txBox="1"/>
          <p:nvPr/>
        </p:nvSpPr>
        <p:spPr>
          <a:xfrm>
            <a:off x="1311508" y="1734321"/>
            <a:ext cx="9902229" cy="444673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rgbClr val="FF0000"/>
              </a:buClr>
              <a:buSzPts val="1800"/>
              <a:buFont typeface="Noto Sans Symbols"/>
              <a:buChar char="⮚"/>
            </a:pPr>
            <a:r>
              <a:rPr lang="en-US" sz="1800">
                <a:solidFill>
                  <a:srgbClr val="FF0000"/>
                </a:solidFill>
                <a:latin typeface="Calibri"/>
                <a:ea typeface="Calibri"/>
                <a:cs typeface="Calibri"/>
                <a:sym typeface="Calibri"/>
              </a:rPr>
              <a:t>Attacks can be easily launched and difficult to be traced</a:t>
            </a:r>
            <a:endParaRPr/>
          </a:p>
          <a:p>
            <a:pPr indent="0" lvl="0" marL="738188" marR="0" rtl="0" algn="just">
              <a:lnSpc>
                <a:spcPct val="200000"/>
              </a:lnSpc>
              <a:spcBef>
                <a:spcPts val="0"/>
              </a:spcBef>
              <a:spcAft>
                <a:spcPts val="0"/>
              </a:spcAft>
              <a:buNone/>
            </a:pPr>
            <a:r>
              <a:rPr lang="en-US" sz="1800">
                <a:solidFill>
                  <a:schemeClr val="dk1"/>
                </a:solidFill>
                <a:latin typeface="Calibri"/>
                <a:ea typeface="Calibri"/>
                <a:cs typeface="Calibri"/>
                <a:sym typeface="Calibri"/>
              </a:rPr>
              <a:t>Anyone with a computer and an Internet connection can reach any point on the Internet, making it possible to launch an attack from anywhere in the world. Compounding the problem, a general computer can easily pretend itself as a switch or router (by running a 	special software package) and broadcast malicious information to mislead the real network devices to perform abnormally.</a:t>
            </a:r>
            <a:endParaRPr/>
          </a:p>
          <a:p>
            <a:pPr indent="0" lvl="0" marL="0" marR="0" rtl="0" algn="l">
              <a:lnSpc>
                <a:spcPct val="200000"/>
              </a:lnSpc>
              <a:spcBef>
                <a:spcPts val="0"/>
              </a:spcBef>
              <a:spcAft>
                <a:spcPts val="0"/>
              </a:spcAft>
              <a:buNone/>
            </a:pPr>
            <a:r>
              <a:rPr lang="en-US" sz="1800">
                <a:solidFill>
                  <a:srgbClr val="0A1F61"/>
                </a:solidFill>
                <a:latin typeface="Calibri"/>
                <a:ea typeface="Calibri"/>
                <a:cs typeface="Calibri"/>
                <a:sym typeface="Calibri"/>
              </a:rPr>
              <a:t> </a:t>
            </a:r>
            <a:br>
              <a:rPr lang="en-US" sz="1800">
                <a:solidFill>
                  <a:srgbClr val="0A1F61"/>
                </a:solidFill>
                <a:latin typeface="Calibri"/>
                <a:ea typeface="Calibri"/>
                <a:cs typeface="Calibri"/>
                <a:sym typeface="Calibri"/>
              </a:rPr>
            </a:br>
            <a:endParaRPr sz="1800">
              <a:solidFill>
                <a:srgbClr val="0A1F61"/>
              </a:solidFill>
              <a:latin typeface="Calibri"/>
              <a:ea typeface="Calibri"/>
              <a:cs typeface="Calibri"/>
              <a:sym typeface="Calibri"/>
            </a:endParaRPr>
          </a:p>
        </p:txBody>
      </p:sp>
      <p:sp>
        <p:nvSpPr>
          <p:cNvPr id="295" name="Google Shape;29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pic>
        <p:nvPicPr>
          <p:cNvPr id="300" name="Google Shape;300;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1" name="Google Shape;301;p1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2" name="Google Shape;302;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3" name="Google Shape;303;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4" name="Google Shape;304;p1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05" name="Google Shape;305;p15"/>
          <p:cNvSpPr txBox="1"/>
          <p:nvPr/>
        </p:nvSpPr>
        <p:spPr>
          <a:xfrm>
            <a:off x="2650377" y="590382"/>
            <a:ext cx="635674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basics</a:t>
            </a:r>
            <a:endParaRPr/>
          </a:p>
        </p:txBody>
      </p:sp>
      <p:sp>
        <p:nvSpPr>
          <p:cNvPr id="306" name="Google Shape;306;p1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07" name="Google Shape;307;p15"/>
          <p:cNvSpPr txBox="1"/>
          <p:nvPr/>
        </p:nvSpPr>
        <p:spPr>
          <a:xfrm>
            <a:off x="545963" y="1764244"/>
            <a:ext cx="10966099" cy="3330399"/>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The Open Systems Interconnection (OSI) model demonstrates how networks operate in terms of hardware and software.</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 Each layer in the model performs different tasks for network communication and is useful to analyse the security properties of protocols and devices. </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More importantly, this type of model helps build a multi-layered “defense-in-depth” to provide maximum network security.</a:t>
            </a:r>
            <a:endParaRPr/>
          </a:p>
        </p:txBody>
      </p:sp>
      <p:sp>
        <p:nvSpPr>
          <p:cNvPr id="308" name="Google Shape;308;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pic>
        <p:nvPicPr>
          <p:cNvPr id="313" name="Google Shape;313;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4" name="Google Shape;314;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15" name="Google Shape;315;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6" name="Google Shape;316;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17" name="Google Shape;317;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18" name="Google Shape;318;p1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19" name="Google Shape;319;p16"/>
          <p:cNvSpPr txBox="1"/>
          <p:nvPr/>
        </p:nvSpPr>
        <p:spPr>
          <a:xfrm>
            <a:off x="2293747" y="604710"/>
            <a:ext cx="72393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basics (cont.)</a:t>
            </a:r>
            <a:endParaRPr sz="2400">
              <a:solidFill>
                <a:schemeClr val="lt1"/>
              </a:solidFill>
              <a:latin typeface="Calibri"/>
              <a:ea typeface="Calibri"/>
              <a:cs typeface="Calibri"/>
              <a:sym typeface="Calibri"/>
            </a:endParaRPr>
          </a:p>
        </p:txBody>
      </p:sp>
      <p:cxnSp>
        <p:nvCxnSpPr>
          <p:cNvPr id="320" name="Google Shape;320;p16"/>
          <p:cNvCxnSpPr/>
          <p:nvPr/>
        </p:nvCxnSpPr>
        <p:spPr>
          <a:xfrm>
            <a:off x="6205444" y="1476981"/>
            <a:ext cx="0" cy="4246414"/>
          </a:xfrm>
          <a:prstGeom prst="straightConnector1">
            <a:avLst/>
          </a:prstGeom>
          <a:noFill/>
          <a:ln cap="flat" cmpd="sng" w="76200">
            <a:solidFill>
              <a:schemeClr val="accent2"/>
            </a:solidFill>
            <a:prstDash val="solid"/>
            <a:miter lim="800000"/>
            <a:headEnd len="sm" w="sm" type="none"/>
            <a:tailEnd len="sm" w="sm" type="none"/>
          </a:ln>
        </p:spPr>
      </p:cxnSp>
      <p:grpSp>
        <p:nvGrpSpPr>
          <p:cNvPr id="321" name="Google Shape;321;p16"/>
          <p:cNvGrpSpPr/>
          <p:nvPr/>
        </p:nvGrpSpPr>
        <p:grpSpPr>
          <a:xfrm>
            <a:off x="1066812" y="1768924"/>
            <a:ext cx="2240718" cy="3398509"/>
            <a:chOff x="303278" y="1868410"/>
            <a:chExt cx="2240718" cy="3398509"/>
          </a:xfrm>
        </p:grpSpPr>
        <p:sp>
          <p:nvSpPr>
            <p:cNvPr id="322" name="Google Shape;322;p16"/>
            <p:cNvSpPr txBox="1"/>
            <p:nvPr/>
          </p:nvSpPr>
          <p:spPr>
            <a:xfrm>
              <a:off x="303278" y="1868410"/>
              <a:ext cx="224071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OSI 7-layer stack</a:t>
              </a:r>
              <a:endParaRPr/>
            </a:p>
          </p:txBody>
        </p:sp>
        <p:sp>
          <p:nvSpPr>
            <p:cNvPr id="323" name="Google Shape;323;p16"/>
            <p:cNvSpPr/>
            <p:nvPr/>
          </p:nvSpPr>
          <p:spPr>
            <a:xfrm>
              <a:off x="651739" y="2210455"/>
              <a:ext cx="1548000"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7 Application</a:t>
              </a:r>
              <a:endParaRPr/>
            </a:p>
          </p:txBody>
        </p:sp>
        <p:sp>
          <p:nvSpPr>
            <p:cNvPr id="324" name="Google Shape;324;p16"/>
            <p:cNvSpPr/>
            <p:nvPr/>
          </p:nvSpPr>
          <p:spPr>
            <a:xfrm>
              <a:off x="647539" y="2657111"/>
              <a:ext cx="1552200"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6 Presentation</a:t>
              </a:r>
              <a:endParaRPr/>
            </a:p>
          </p:txBody>
        </p:sp>
        <p:sp>
          <p:nvSpPr>
            <p:cNvPr id="325" name="Google Shape;325;p16"/>
            <p:cNvSpPr/>
            <p:nvPr/>
          </p:nvSpPr>
          <p:spPr>
            <a:xfrm>
              <a:off x="647541" y="3109129"/>
              <a:ext cx="1552198"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5 Session</a:t>
              </a:r>
              <a:endParaRPr/>
            </a:p>
          </p:txBody>
        </p:sp>
        <p:sp>
          <p:nvSpPr>
            <p:cNvPr id="326" name="Google Shape;326;p16"/>
            <p:cNvSpPr/>
            <p:nvPr/>
          </p:nvSpPr>
          <p:spPr>
            <a:xfrm>
              <a:off x="647539" y="3559667"/>
              <a:ext cx="1552200"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4 Transport</a:t>
              </a:r>
              <a:endParaRPr/>
            </a:p>
          </p:txBody>
        </p:sp>
        <p:sp>
          <p:nvSpPr>
            <p:cNvPr id="327" name="Google Shape;327;p16"/>
            <p:cNvSpPr/>
            <p:nvPr/>
          </p:nvSpPr>
          <p:spPr>
            <a:xfrm>
              <a:off x="653505" y="4017527"/>
              <a:ext cx="1552198"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3 Network</a:t>
              </a:r>
              <a:endParaRPr/>
            </a:p>
          </p:txBody>
        </p:sp>
        <p:sp>
          <p:nvSpPr>
            <p:cNvPr id="328" name="Google Shape;328;p16"/>
            <p:cNvSpPr/>
            <p:nvPr/>
          </p:nvSpPr>
          <p:spPr>
            <a:xfrm>
              <a:off x="647537" y="4454886"/>
              <a:ext cx="1552200"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2 Data Link</a:t>
              </a:r>
              <a:endParaRPr/>
            </a:p>
          </p:txBody>
        </p:sp>
        <p:sp>
          <p:nvSpPr>
            <p:cNvPr id="329" name="Google Shape;329;p16"/>
            <p:cNvSpPr/>
            <p:nvPr/>
          </p:nvSpPr>
          <p:spPr>
            <a:xfrm>
              <a:off x="647537" y="4906919"/>
              <a:ext cx="1552200" cy="360000"/>
            </a:xfrm>
            <a:prstGeom prst="rect">
              <a:avLst/>
            </a:prstGeom>
            <a:solidFill>
              <a:srgbClr val="FEE599"/>
            </a:solidFill>
            <a:ln cap="flat" cmpd="sng" w="9525">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1 Physical</a:t>
              </a:r>
              <a:endParaRPr/>
            </a:p>
          </p:txBody>
        </p:sp>
      </p:grpSp>
      <p:grpSp>
        <p:nvGrpSpPr>
          <p:cNvPr id="330" name="Google Shape;330;p16"/>
          <p:cNvGrpSpPr/>
          <p:nvPr/>
        </p:nvGrpSpPr>
        <p:grpSpPr>
          <a:xfrm>
            <a:off x="3226655" y="1792708"/>
            <a:ext cx="2240718" cy="3374724"/>
            <a:chOff x="2287276" y="1892194"/>
            <a:chExt cx="2240718" cy="3374724"/>
          </a:xfrm>
        </p:grpSpPr>
        <p:sp>
          <p:nvSpPr>
            <p:cNvPr id="331" name="Google Shape;331;p16"/>
            <p:cNvSpPr txBox="1"/>
            <p:nvPr/>
          </p:nvSpPr>
          <p:spPr>
            <a:xfrm>
              <a:off x="2287276" y="1892194"/>
              <a:ext cx="224071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TCP/IP stack</a:t>
              </a:r>
              <a:endParaRPr/>
            </a:p>
          </p:txBody>
        </p:sp>
        <p:sp>
          <p:nvSpPr>
            <p:cNvPr id="332" name="Google Shape;332;p16"/>
            <p:cNvSpPr/>
            <p:nvPr/>
          </p:nvSpPr>
          <p:spPr>
            <a:xfrm>
              <a:off x="2631533" y="2210926"/>
              <a:ext cx="1555904" cy="467002"/>
            </a:xfrm>
            <a:prstGeom prst="rect">
              <a:avLst/>
            </a:prstGeom>
            <a:gradFill>
              <a:gsLst>
                <a:gs pos="0">
                  <a:srgbClr val="B0CAE9"/>
                </a:gs>
                <a:gs pos="50000">
                  <a:srgbClr val="A1C1E4"/>
                </a:gs>
                <a:gs pos="100000">
                  <a:srgbClr val="90B8E4"/>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Application </a:t>
              </a:r>
              <a:endParaRPr/>
            </a:p>
            <a:p>
              <a:pPr indent="0" lvl="0" marL="0" marR="0" rtl="0" algn="ctr">
                <a:spcBef>
                  <a:spcPts val="0"/>
                </a:spcBef>
                <a:spcAft>
                  <a:spcPts val="0"/>
                </a:spcAft>
                <a:buNone/>
              </a:pPr>
              <a:r>
                <a:rPr lang="en-US" sz="1400">
                  <a:solidFill>
                    <a:schemeClr val="dk1"/>
                  </a:solidFill>
                  <a:latin typeface="Calibri"/>
                  <a:ea typeface="Calibri"/>
                  <a:cs typeface="Calibri"/>
                  <a:sym typeface="Calibri"/>
                </a:rPr>
                <a:t>(e.g., FTP)</a:t>
              </a:r>
              <a:endParaRPr/>
            </a:p>
          </p:txBody>
        </p:sp>
        <p:sp>
          <p:nvSpPr>
            <p:cNvPr id="333" name="Google Shape;333;p16"/>
            <p:cNvSpPr/>
            <p:nvPr/>
          </p:nvSpPr>
          <p:spPr>
            <a:xfrm>
              <a:off x="2631533" y="2657112"/>
              <a:ext cx="1555904" cy="812018"/>
            </a:xfrm>
            <a:prstGeom prst="rect">
              <a:avLst/>
            </a:prstGeom>
            <a:gradFill>
              <a:gsLst>
                <a:gs pos="0">
                  <a:srgbClr val="B0CAE9"/>
                </a:gs>
                <a:gs pos="50000">
                  <a:srgbClr val="A1C1E4"/>
                </a:gs>
                <a:gs pos="100000">
                  <a:srgbClr val="90B8E4"/>
                </a:gs>
              </a:gsLst>
              <a:lin ang="5400000" scaled="0"/>
            </a:gradFill>
            <a:ln cap="flat" cmpd="sng" w="12700">
              <a:solidFill>
                <a:schemeClr val="accent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4" name="Google Shape;334;p16"/>
            <p:cNvSpPr/>
            <p:nvPr/>
          </p:nvSpPr>
          <p:spPr>
            <a:xfrm>
              <a:off x="2633485" y="3559590"/>
              <a:ext cx="1553953" cy="369332"/>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Transmission Control Protocol</a:t>
              </a:r>
              <a:endParaRPr/>
            </a:p>
          </p:txBody>
        </p:sp>
        <p:sp>
          <p:nvSpPr>
            <p:cNvPr id="335" name="Google Shape;335;p16"/>
            <p:cNvSpPr/>
            <p:nvPr/>
          </p:nvSpPr>
          <p:spPr>
            <a:xfrm>
              <a:off x="2633485" y="3928922"/>
              <a:ext cx="1553955" cy="448605"/>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Internet </a:t>
              </a:r>
              <a:endParaRPr/>
            </a:p>
            <a:p>
              <a:pPr indent="0" lvl="0" marL="0" marR="0" rtl="0" algn="ctr">
                <a:spcBef>
                  <a:spcPts val="0"/>
                </a:spcBef>
                <a:spcAft>
                  <a:spcPts val="0"/>
                </a:spcAft>
                <a:buNone/>
              </a:pPr>
              <a:r>
                <a:rPr lang="en-US" sz="1400">
                  <a:solidFill>
                    <a:schemeClr val="dk1"/>
                  </a:solidFill>
                  <a:latin typeface="Calibri"/>
                  <a:ea typeface="Calibri"/>
                  <a:cs typeface="Calibri"/>
                  <a:sym typeface="Calibri"/>
                </a:rPr>
                <a:t>Protocol</a:t>
              </a:r>
              <a:endParaRPr/>
            </a:p>
          </p:txBody>
        </p:sp>
        <p:sp>
          <p:nvSpPr>
            <p:cNvPr id="336" name="Google Shape;336;p16"/>
            <p:cNvSpPr/>
            <p:nvPr/>
          </p:nvSpPr>
          <p:spPr>
            <a:xfrm>
              <a:off x="2633485" y="4454885"/>
              <a:ext cx="1553953" cy="812033"/>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Link</a:t>
              </a:r>
              <a:endParaRPr/>
            </a:p>
            <a:p>
              <a:pPr indent="0" lvl="0" marL="0" marR="0" rtl="0" algn="ctr">
                <a:spcBef>
                  <a:spcPts val="0"/>
                </a:spcBef>
                <a:spcAft>
                  <a:spcPts val="0"/>
                </a:spcAft>
                <a:buNone/>
              </a:pPr>
              <a:r>
                <a:rPr lang="en-US" sz="1400">
                  <a:solidFill>
                    <a:schemeClr val="dk1"/>
                  </a:solidFill>
                  <a:latin typeface="Calibri"/>
                  <a:ea typeface="Calibri"/>
                  <a:cs typeface="Calibri"/>
                  <a:sym typeface="Calibri"/>
                </a:rPr>
                <a:t>(e.g., Ethernet, Wireless LAN)</a:t>
              </a:r>
              <a:endParaRPr/>
            </a:p>
          </p:txBody>
        </p:sp>
      </p:grpSp>
      <p:grpSp>
        <p:nvGrpSpPr>
          <p:cNvPr id="337" name="Google Shape;337;p16"/>
          <p:cNvGrpSpPr/>
          <p:nvPr/>
        </p:nvGrpSpPr>
        <p:grpSpPr>
          <a:xfrm>
            <a:off x="7057309" y="1777757"/>
            <a:ext cx="2240718" cy="3398509"/>
            <a:chOff x="303278" y="1868410"/>
            <a:chExt cx="2240718" cy="3398509"/>
          </a:xfrm>
        </p:grpSpPr>
        <p:sp>
          <p:nvSpPr>
            <p:cNvPr id="338" name="Google Shape;338;p16"/>
            <p:cNvSpPr txBox="1"/>
            <p:nvPr/>
          </p:nvSpPr>
          <p:spPr>
            <a:xfrm>
              <a:off x="303278" y="1868410"/>
              <a:ext cx="224071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OSI 7-layer stack</a:t>
              </a:r>
              <a:endParaRPr/>
            </a:p>
          </p:txBody>
        </p:sp>
        <p:sp>
          <p:nvSpPr>
            <p:cNvPr id="339" name="Google Shape;339;p16"/>
            <p:cNvSpPr/>
            <p:nvPr/>
          </p:nvSpPr>
          <p:spPr>
            <a:xfrm>
              <a:off x="651739" y="2210455"/>
              <a:ext cx="1548000"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7 Application</a:t>
              </a:r>
              <a:endParaRPr/>
            </a:p>
          </p:txBody>
        </p:sp>
        <p:sp>
          <p:nvSpPr>
            <p:cNvPr id="340" name="Google Shape;340;p16"/>
            <p:cNvSpPr/>
            <p:nvPr/>
          </p:nvSpPr>
          <p:spPr>
            <a:xfrm>
              <a:off x="647539" y="2657111"/>
              <a:ext cx="1552200"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6 Presentation</a:t>
              </a:r>
              <a:endParaRPr/>
            </a:p>
          </p:txBody>
        </p:sp>
        <p:sp>
          <p:nvSpPr>
            <p:cNvPr id="341" name="Google Shape;341;p16"/>
            <p:cNvSpPr/>
            <p:nvPr/>
          </p:nvSpPr>
          <p:spPr>
            <a:xfrm>
              <a:off x="647541" y="3109129"/>
              <a:ext cx="1552198"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5 Session</a:t>
              </a:r>
              <a:endParaRPr/>
            </a:p>
          </p:txBody>
        </p:sp>
        <p:sp>
          <p:nvSpPr>
            <p:cNvPr id="342" name="Google Shape;342;p16"/>
            <p:cNvSpPr/>
            <p:nvPr/>
          </p:nvSpPr>
          <p:spPr>
            <a:xfrm>
              <a:off x="647539" y="3559667"/>
              <a:ext cx="1552200"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4 Transport</a:t>
              </a:r>
              <a:endParaRPr/>
            </a:p>
          </p:txBody>
        </p:sp>
        <p:sp>
          <p:nvSpPr>
            <p:cNvPr id="343" name="Google Shape;343;p16"/>
            <p:cNvSpPr/>
            <p:nvPr/>
          </p:nvSpPr>
          <p:spPr>
            <a:xfrm>
              <a:off x="653505" y="4017527"/>
              <a:ext cx="1552198"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3 Network</a:t>
              </a:r>
              <a:endParaRPr/>
            </a:p>
          </p:txBody>
        </p:sp>
        <p:sp>
          <p:nvSpPr>
            <p:cNvPr id="344" name="Google Shape;344;p16"/>
            <p:cNvSpPr/>
            <p:nvPr/>
          </p:nvSpPr>
          <p:spPr>
            <a:xfrm>
              <a:off x="647537" y="4454886"/>
              <a:ext cx="1552200"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2 Data Link</a:t>
              </a:r>
              <a:endParaRPr/>
            </a:p>
          </p:txBody>
        </p:sp>
        <p:sp>
          <p:nvSpPr>
            <p:cNvPr id="345" name="Google Shape;345;p16"/>
            <p:cNvSpPr/>
            <p:nvPr/>
          </p:nvSpPr>
          <p:spPr>
            <a:xfrm>
              <a:off x="647537" y="4906919"/>
              <a:ext cx="1552200" cy="360000"/>
            </a:xfrm>
            <a:prstGeom prst="rect">
              <a:avLst/>
            </a:prstGeom>
            <a:solidFill>
              <a:srgbClr val="FEE59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Calibri"/>
                  <a:ea typeface="Calibri"/>
                  <a:cs typeface="Calibri"/>
                  <a:sym typeface="Calibri"/>
                </a:rPr>
                <a:t>1 Physical</a:t>
              </a:r>
              <a:endParaRPr/>
            </a:p>
          </p:txBody>
        </p:sp>
      </p:grpSp>
      <p:sp>
        <p:nvSpPr>
          <p:cNvPr id="346" name="Google Shape;346;p16"/>
          <p:cNvSpPr txBox="1"/>
          <p:nvPr/>
        </p:nvSpPr>
        <p:spPr>
          <a:xfrm>
            <a:off x="9168431" y="1774049"/>
            <a:ext cx="224071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Data</a:t>
            </a:r>
            <a:endParaRPr/>
          </a:p>
        </p:txBody>
      </p:sp>
      <p:grpSp>
        <p:nvGrpSpPr>
          <p:cNvPr id="347" name="Google Shape;347;p16"/>
          <p:cNvGrpSpPr/>
          <p:nvPr/>
        </p:nvGrpSpPr>
        <p:grpSpPr>
          <a:xfrm>
            <a:off x="9511534" y="2143084"/>
            <a:ext cx="1553351" cy="3018765"/>
            <a:chOff x="9417750" y="2143084"/>
            <a:chExt cx="1553351" cy="3018765"/>
          </a:xfrm>
        </p:grpSpPr>
        <p:sp>
          <p:nvSpPr>
            <p:cNvPr id="348" name="Google Shape;348;p16"/>
            <p:cNvSpPr/>
            <p:nvPr/>
          </p:nvSpPr>
          <p:spPr>
            <a:xfrm>
              <a:off x="9418904" y="2143084"/>
              <a:ext cx="1552197" cy="345571"/>
            </a:xfrm>
            <a:prstGeom prst="roundRect">
              <a:avLst>
                <a:gd fmla="val 16667" name="adj"/>
              </a:avLst>
            </a:prstGeom>
            <a:gradFill>
              <a:gsLst>
                <a:gs pos="0">
                  <a:srgbClr val="B4D4A5"/>
                </a:gs>
                <a:gs pos="50000">
                  <a:srgbClr val="A8CD97"/>
                </a:gs>
                <a:gs pos="100000">
                  <a:srgbClr val="9BC985"/>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Data</a:t>
              </a:r>
              <a:endParaRPr/>
            </a:p>
          </p:txBody>
        </p:sp>
        <p:sp>
          <p:nvSpPr>
            <p:cNvPr id="349" name="Google Shape;349;p16"/>
            <p:cNvSpPr/>
            <p:nvPr/>
          </p:nvSpPr>
          <p:spPr>
            <a:xfrm>
              <a:off x="9417754" y="2578052"/>
              <a:ext cx="1552197" cy="345571"/>
            </a:xfrm>
            <a:prstGeom prst="roundRect">
              <a:avLst>
                <a:gd fmla="val 16667" name="adj"/>
              </a:avLst>
            </a:prstGeom>
            <a:gradFill>
              <a:gsLst>
                <a:gs pos="0">
                  <a:srgbClr val="B4D4A5"/>
                </a:gs>
                <a:gs pos="50000">
                  <a:srgbClr val="A8CD97"/>
                </a:gs>
                <a:gs pos="100000">
                  <a:srgbClr val="9BC985"/>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Data</a:t>
              </a:r>
              <a:endParaRPr/>
            </a:p>
          </p:txBody>
        </p:sp>
        <p:sp>
          <p:nvSpPr>
            <p:cNvPr id="350" name="Google Shape;350;p16"/>
            <p:cNvSpPr/>
            <p:nvPr/>
          </p:nvSpPr>
          <p:spPr>
            <a:xfrm>
              <a:off x="9417753" y="3019626"/>
              <a:ext cx="1552197" cy="345571"/>
            </a:xfrm>
            <a:prstGeom prst="roundRect">
              <a:avLst>
                <a:gd fmla="val 16667" name="adj"/>
              </a:avLst>
            </a:prstGeom>
            <a:gradFill>
              <a:gsLst>
                <a:gs pos="0">
                  <a:srgbClr val="B4D4A5"/>
                </a:gs>
                <a:gs pos="50000">
                  <a:srgbClr val="A8CD97"/>
                </a:gs>
                <a:gs pos="100000">
                  <a:srgbClr val="9BC985"/>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Data</a:t>
              </a:r>
              <a:endParaRPr/>
            </a:p>
          </p:txBody>
        </p:sp>
        <p:sp>
          <p:nvSpPr>
            <p:cNvPr id="351" name="Google Shape;351;p16"/>
            <p:cNvSpPr/>
            <p:nvPr/>
          </p:nvSpPr>
          <p:spPr>
            <a:xfrm>
              <a:off x="9417752" y="3483443"/>
              <a:ext cx="1552197" cy="345571"/>
            </a:xfrm>
            <a:prstGeom prst="roundRect">
              <a:avLst>
                <a:gd fmla="val 16667" name="adj"/>
              </a:avLst>
            </a:prstGeom>
            <a:solidFill>
              <a:srgbClr val="E1EF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Segments</a:t>
              </a:r>
              <a:endParaRPr/>
            </a:p>
          </p:txBody>
        </p:sp>
        <p:sp>
          <p:nvSpPr>
            <p:cNvPr id="352" name="Google Shape;352;p16"/>
            <p:cNvSpPr/>
            <p:nvPr/>
          </p:nvSpPr>
          <p:spPr>
            <a:xfrm>
              <a:off x="9417751" y="3947260"/>
              <a:ext cx="1552197" cy="345571"/>
            </a:xfrm>
            <a:prstGeom prst="roundRect">
              <a:avLst>
                <a:gd fmla="val 16667" name="adj"/>
              </a:avLst>
            </a:prstGeom>
            <a:solidFill>
              <a:srgbClr val="FFFF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Packets</a:t>
              </a:r>
              <a:endParaRPr/>
            </a:p>
          </p:txBody>
        </p:sp>
        <p:sp>
          <p:nvSpPr>
            <p:cNvPr id="353" name="Google Shape;353;p16"/>
            <p:cNvSpPr/>
            <p:nvPr/>
          </p:nvSpPr>
          <p:spPr>
            <a:xfrm>
              <a:off x="9417750" y="4374455"/>
              <a:ext cx="1552197" cy="345571"/>
            </a:xfrm>
            <a:prstGeom prst="roundRect">
              <a:avLst>
                <a:gd fmla="val 16667" name="adj"/>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Frames</a:t>
              </a:r>
              <a:endParaRPr/>
            </a:p>
          </p:txBody>
        </p:sp>
        <p:sp>
          <p:nvSpPr>
            <p:cNvPr id="354" name="Google Shape;354;p16"/>
            <p:cNvSpPr/>
            <p:nvPr/>
          </p:nvSpPr>
          <p:spPr>
            <a:xfrm>
              <a:off x="9417750" y="4816278"/>
              <a:ext cx="1552197" cy="345571"/>
            </a:xfrm>
            <a:prstGeom prst="roundRect">
              <a:avLst>
                <a:gd fmla="val 16667" name="adj"/>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Bits</a:t>
              </a:r>
              <a:endParaRPr/>
            </a:p>
          </p:txBody>
        </p:sp>
      </p:grpSp>
      <p:sp>
        <p:nvSpPr>
          <p:cNvPr id="355" name="Google Shape;355;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362" name="Google Shape;362;p17"/>
          <p:cNvGraphicFramePr/>
          <p:nvPr/>
        </p:nvGraphicFramePr>
        <p:xfrm>
          <a:off x="2085303" y="1779000"/>
          <a:ext cx="3000000" cy="3000000"/>
        </p:xfrm>
        <a:graphic>
          <a:graphicData uri="http://schemas.openxmlformats.org/drawingml/2006/table">
            <a:tbl>
              <a:tblPr>
                <a:noFill/>
                <a:tableStyleId>{5E41DA46-C91B-4BE3-A5D2-50D6202B22F1}</a:tableStyleId>
              </a:tblPr>
              <a:tblGrid>
                <a:gridCol w="2673800"/>
                <a:gridCol w="2673800"/>
                <a:gridCol w="2673800"/>
              </a:tblGrid>
              <a:tr h="228600">
                <a:tc>
                  <a:txBody>
                    <a:bodyPr/>
                    <a:lstStyle/>
                    <a:p>
                      <a:pPr indent="0" lvl="0" marL="0" marR="0" rtl="0" algn="l">
                        <a:spcBef>
                          <a:spcPts val="0"/>
                        </a:spcBef>
                        <a:spcAft>
                          <a:spcPts val="0"/>
                        </a:spcAft>
                        <a:buNone/>
                      </a:pPr>
                      <a:r>
                        <a:rPr lang="en-US" sz="1800" u="none" cap="none" strike="noStrike"/>
                        <a:t>Layer</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u="none" cap="none" strike="noStrike"/>
                        <a:t>Name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u="none" cap="none" strike="noStrike"/>
                        <a:t>Protocols</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r>
              <a:tr h="228600">
                <a:tc>
                  <a:txBody>
                    <a:bodyPr/>
                    <a:lstStyle/>
                    <a:p>
                      <a:pPr indent="0" lvl="0" marL="0" marR="0" rtl="0" algn="l">
                        <a:spcBef>
                          <a:spcPts val="0"/>
                        </a:spcBef>
                        <a:spcAft>
                          <a:spcPts val="0"/>
                        </a:spcAft>
                        <a:buNone/>
                      </a:pPr>
                      <a:r>
                        <a:rPr lang="en-US" sz="1800" u="none" cap="none" strike="noStrike"/>
                        <a:t>Layer 7</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Application</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SMTP, HTTP, FTP, POP3, SNMP</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r>
              <a:tr h="228600">
                <a:tc>
                  <a:txBody>
                    <a:bodyPr/>
                    <a:lstStyle/>
                    <a:p>
                      <a:pPr indent="0" lvl="0" marL="0" marR="0" rtl="0" algn="l">
                        <a:spcBef>
                          <a:spcPts val="0"/>
                        </a:spcBef>
                        <a:spcAft>
                          <a:spcPts val="0"/>
                        </a:spcAft>
                        <a:buNone/>
                      </a:pPr>
                      <a:r>
                        <a:rPr lang="en-US" sz="1800"/>
                        <a:t>Layer 6</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Presentation</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MPEG, ASCH, SSL, TLS</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r>
              <a:tr h="228600">
                <a:tc>
                  <a:txBody>
                    <a:bodyPr/>
                    <a:lstStyle/>
                    <a:p>
                      <a:pPr indent="0" lvl="0" marL="0" marR="0" rtl="0" algn="l">
                        <a:spcBef>
                          <a:spcPts val="0"/>
                        </a:spcBef>
                        <a:spcAft>
                          <a:spcPts val="0"/>
                        </a:spcAft>
                        <a:buNone/>
                      </a:pPr>
                      <a:r>
                        <a:rPr lang="en-US" sz="1800"/>
                        <a:t>Layer 5</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Session</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NetBIOS, SAP</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r>
              <a:tr h="228600">
                <a:tc>
                  <a:txBody>
                    <a:bodyPr/>
                    <a:lstStyle/>
                    <a:p>
                      <a:pPr indent="0" lvl="0" marL="0" marR="0" rtl="0" algn="l">
                        <a:spcBef>
                          <a:spcPts val="0"/>
                        </a:spcBef>
                        <a:spcAft>
                          <a:spcPts val="0"/>
                        </a:spcAft>
                        <a:buNone/>
                      </a:pPr>
                      <a:r>
                        <a:rPr lang="en-US" sz="1800"/>
                        <a:t>Layer 4</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Transport</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TCP, UDP</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r>
              <a:tr h="228600">
                <a:tc>
                  <a:txBody>
                    <a:bodyPr/>
                    <a:lstStyle/>
                    <a:p>
                      <a:pPr indent="0" lvl="0" marL="0" marR="0" rtl="0" algn="l">
                        <a:spcBef>
                          <a:spcPts val="0"/>
                        </a:spcBef>
                        <a:spcAft>
                          <a:spcPts val="0"/>
                        </a:spcAft>
                        <a:buNone/>
                      </a:pPr>
                      <a:r>
                        <a:rPr lang="en-US" sz="1800"/>
                        <a:t>Layer 3</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Network</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IPV5, IPV6, ICMP, IPSEC, ARP, MPLS.</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9F9F9"/>
                    </a:solidFill>
                  </a:tcPr>
                </a:tc>
              </a:tr>
              <a:tr h="228600">
                <a:tc>
                  <a:txBody>
                    <a:bodyPr/>
                    <a:lstStyle/>
                    <a:p>
                      <a:pPr indent="0" lvl="0" marL="0" marR="0" rtl="0" algn="l">
                        <a:spcBef>
                          <a:spcPts val="0"/>
                        </a:spcBef>
                        <a:spcAft>
                          <a:spcPts val="0"/>
                        </a:spcAft>
                        <a:buNone/>
                      </a:pPr>
                      <a:r>
                        <a:rPr lang="en-US" sz="1800"/>
                        <a:t>Layer 2</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Data Link</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c>
                  <a:txBody>
                    <a:bodyPr/>
                    <a:lstStyle/>
                    <a:p>
                      <a:pPr indent="0" lvl="0" marL="0" marR="0" rtl="0" algn="l">
                        <a:spcBef>
                          <a:spcPts val="0"/>
                        </a:spcBef>
                        <a:spcAft>
                          <a:spcPts val="0"/>
                        </a:spcAft>
                        <a:buNone/>
                      </a:pPr>
                      <a:r>
                        <a:rPr lang="en-US" sz="1800"/>
                        <a:t>RAPA, PPP, Frame Relay, ATM, Fiber Cable, etc.</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EEEEEE"/>
                      </a:solidFill>
                      <a:prstDash val="solid"/>
                      <a:round/>
                      <a:headEnd len="sm" w="sm" type="none"/>
                      <a:tailEnd len="sm" w="sm" type="none"/>
                    </a:lnB>
                    <a:solidFill>
                      <a:srgbClr val="FFFFFF"/>
                    </a:solidFill>
                  </a:tcPr>
                </a:tc>
              </a:tr>
              <a:tr h="228600">
                <a:tc>
                  <a:txBody>
                    <a:bodyPr/>
                    <a:lstStyle/>
                    <a:p>
                      <a:pPr indent="0" lvl="0" marL="0" marR="0" rtl="0" algn="l">
                        <a:spcBef>
                          <a:spcPts val="0"/>
                        </a:spcBef>
                        <a:spcAft>
                          <a:spcPts val="0"/>
                        </a:spcAft>
                        <a:buNone/>
                      </a:pPr>
                      <a:r>
                        <a:rPr lang="en-US" sz="1800"/>
                        <a:t>Layer 1</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Physical</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9F9F9"/>
                    </a:solidFill>
                  </a:tcPr>
                </a:tc>
                <a:tc>
                  <a:txBody>
                    <a:bodyPr/>
                    <a:lstStyle/>
                    <a:p>
                      <a:pPr indent="0" lvl="0" marL="0" marR="0" rtl="0" algn="l">
                        <a:spcBef>
                          <a:spcPts val="0"/>
                        </a:spcBef>
                        <a:spcAft>
                          <a:spcPts val="0"/>
                        </a:spcAft>
                        <a:buNone/>
                      </a:pPr>
                      <a:r>
                        <a:rPr lang="en-US" sz="1800"/>
                        <a:t>RS232, 100BaseTX, ISDN, 11.</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EEEEEE"/>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9F9F9"/>
                    </a:solidFill>
                  </a:tcPr>
                </a:tc>
              </a:tr>
            </a:tbl>
          </a:graphicData>
        </a:graphic>
      </p:graphicFrame>
      <p:pic>
        <p:nvPicPr>
          <p:cNvPr id="363" name="Google Shape;363;p17"/>
          <p:cNvPicPr preferRelativeResize="0"/>
          <p:nvPr/>
        </p:nvPicPr>
        <p:blipFill rotWithShape="1">
          <a:blip r:embed="rId3">
            <a:alphaModFix/>
          </a:blip>
          <a:srcRect b="0" l="0" r="0" t="0"/>
          <a:stretch/>
        </p:blipFill>
        <p:spPr>
          <a:xfrm>
            <a:off x="-108036" y="0"/>
            <a:ext cx="9533101" cy="1610200"/>
          </a:xfrm>
          <a:prstGeom prst="rect">
            <a:avLst/>
          </a:prstGeom>
          <a:noFill/>
          <a:ln>
            <a:noFill/>
          </a:ln>
        </p:spPr>
      </p:pic>
      <p:sp>
        <p:nvSpPr>
          <p:cNvPr id="364" name="Google Shape;364;p1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65" name="Google Shape;365;p17"/>
          <p:cNvPicPr preferRelativeResize="0"/>
          <p:nvPr/>
        </p:nvPicPr>
        <p:blipFill rotWithShape="1">
          <a:blip r:embed="rId4">
            <a:alphaModFix/>
          </a:blip>
          <a:srcRect b="0" l="0" r="0" t="0"/>
          <a:stretch/>
        </p:blipFill>
        <p:spPr>
          <a:xfrm>
            <a:off x="500723" y="5747285"/>
            <a:ext cx="1222425" cy="1096206"/>
          </a:xfrm>
          <a:prstGeom prst="rect">
            <a:avLst/>
          </a:prstGeom>
          <a:noFill/>
          <a:ln>
            <a:noFill/>
          </a:ln>
        </p:spPr>
      </p:pic>
      <p:pic>
        <p:nvPicPr>
          <p:cNvPr id="366" name="Google Shape;366;p17"/>
          <p:cNvPicPr preferRelativeResize="0"/>
          <p:nvPr/>
        </p:nvPicPr>
        <p:blipFill rotWithShape="1">
          <a:blip r:embed="rId5">
            <a:alphaModFix/>
          </a:blip>
          <a:srcRect b="0" l="0" r="0" t="0"/>
          <a:stretch/>
        </p:blipFill>
        <p:spPr>
          <a:xfrm>
            <a:off x="2289771" y="6187550"/>
            <a:ext cx="9902229" cy="204838"/>
          </a:xfrm>
          <a:prstGeom prst="rect">
            <a:avLst/>
          </a:prstGeom>
          <a:noFill/>
          <a:ln>
            <a:noFill/>
          </a:ln>
        </p:spPr>
      </p:pic>
      <p:sp>
        <p:nvSpPr>
          <p:cNvPr id="367" name="Google Shape;367;p17"/>
          <p:cNvSpPr txBox="1"/>
          <p:nvPr/>
        </p:nvSpPr>
        <p:spPr>
          <a:xfrm>
            <a:off x="2419122" y="686870"/>
            <a:ext cx="619147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lt1"/>
                </a:solidFill>
                <a:latin typeface="Source Sans Pro"/>
                <a:ea typeface="Source Sans Pro"/>
                <a:cs typeface="Source Sans Pro"/>
                <a:sym typeface="Source Sans Pro"/>
              </a:rPr>
              <a:t>Examples of Protocols at various levels</a:t>
            </a:r>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3" name="Google Shape;373;p1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74" name="Google Shape;374;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5" name="Google Shape;375;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6" name="Google Shape;376;p1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77" name="Google Shape;377;p18"/>
          <p:cNvSpPr txBox="1"/>
          <p:nvPr/>
        </p:nvSpPr>
        <p:spPr>
          <a:xfrm>
            <a:off x="2440788" y="444101"/>
            <a:ext cx="560653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basics (Cont.)</a:t>
            </a:r>
            <a:endParaRPr/>
          </a:p>
        </p:txBody>
      </p:sp>
      <p:sp>
        <p:nvSpPr>
          <p:cNvPr id="378" name="Google Shape;378;p1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79" name="Google Shape;379;p18"/>
          <p:cNvSpPr txBox="1"/>
          <p:nvPr/>
        </p:nvSpPr>
        <p:spPr>
          <a:xfrm>
            <a:off x="564050" y="1604933"/>
            <a:ext cx="10736996" cy="4446730"/>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Clr>
                <a:schemeClr val="dk1"/>
              </a:buClr>
              <a:buSzPts val="1800"/>
              <a:buFont typeface="Calibri"/>
              <a:buNone/>
            </a:pPr>
            <a:r>
              <a:rPr b="0" i="0" lang="en-US" sz="1800">
                <a:solidFill>
                  <a:schemeClr val="dk1"/>
                </a:solidFill>
                <a:latin typeface="Calibri"/>
                <a:ea typeface="Calibri"/>
                <a:cs typeface="Calibri"/>
                <a:sym typeface="Calibri"/>
              </a:rPr>
              <a:t>Here are the different layers of this model and how it can best be implemented: </a:t>
            </a:r>
            <a:endParaRPr/>
          </a:p>
          <a:p>
            <a:pPr indent="0" lvl="0" marL="0" marR="0" rtl="0" algn="just">
              <a:lnSpc>
                <a:spcPct val="200000"/>
              </a:lnSpc>
              <a:spcBef>
                <a:spcPts val="0"/>
              </a:spcBef>
              <a:spcAft>
                <a:spcPts val="0"/>
              </a:spcAft>
              <a:buNone/>
            </a:pPr>
            <a:r>
              <a:rPr b="1" i="0" lang="en-US" sz="1800">
                <a:solidFill>
                  <a:schemeClr val="dk1"/>
                </a:solidFill>
                <a:latin typeface="Calibri"/>
                <a:ea typeface="Calibri"/>
                <a:cs typeface="Calibri"/>
                <a:sym typeface="Calibri"/>
              </a:rPr>
              <a:t>Physical layer:</a:t>
            </a:r>
            <a:r>
              <a:rPr b="0" i="0" lang="en-US" sz="1800">
                <a:solidFill>
                  <a:schemeClr val="dk1"/>
                </a:solidFill>
                <a:latin typeface="Calibri"/>
                <a:ea typeface="Calibri"/>
                <a:cs typeface="Calibri"/>
                <a:sym typeface="Calibri"/>
              </a:rPr>
              <a:t> Defines physical and electrical characteristics of the network, such as cable types and signals used to transmit data.</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Devices:</a:t>
            </a:r>
            <a:r>
              <a:rPr b="0" i="0" lang="en-US" sz="1800" u="none" cap="none" strike="noStrike">
                <a:solidFill>
                  <a:schemeClr val="dk1"/>
                </a:solidFill>
                <a:latin typeface="Calibri"/>
                <a:ea typeface="Calibri"/>
                <a:cs typeface="Calibri"/>
                <a:sym typeface="Calibri"/>
              </a:rPr>
              <a:t> Repeater, hub, and network interface controller (NIC).</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a:t>
            </a:r>
            <a:r>
              <a:rPr b="0" i="0" lang="en-US" sz="1800" u="none" cap="none" strike="noStrike">
                <a:solidFill>
                  <a:schemeClr val="dk1"/>
                </a:solidFill>
                <a:latin typeface="Calibri"/>
                <a:ea typeface="Calibri"/>
                <a:cs typeface="Calibri"/>
                <a:sym typeface="Calibri"/>
              </a:rPr>
              <a:t> Loss of power, physical theft, damage, and modification of data and hardware.</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a:t>
            </a:r>
            <a:r>
              <a:rPr b="0" i="0" lang="en-US" sz="1800" u="none" cap="none" strike="noStrike">
                <a:solidFill>
                  <a:schemeClr val="dk1"/>
                </a:solidFill>
                <a:latin typeface="Calibri"/>
                <a:ea typeface="Calibri"/>
                <a:cs typeface="Calibri"/>
                <a:sym typeface="Calibri"/>
              </a:rPr>
              <a:t> Employ video/audio surveillance, lock your perimeter, use biometric/PIN and password authentication systems.</a:t>
            </a:r>
            <a:endParaRPr/>
          </a:p>
          <a:p>
            <a:pPr indent="0" lvl="0" marL="0" marR="0" rtl="0" algn="just">
              <a:lnSpc>
                <a:spcPct val="2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380" name="Google Shape;380;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19"/>
          <p:cNvSpPr/>
          <p:nvPr/>
        </p:nvSpPr>
        <p:spPr>
          <a:xfrm>
            <a:off x="2192357" y="2963537"/>
            <a:ext cx="903383" cy="204838"/>
          </a:xfrm>
          <a:prstGeom prst="rect">
            <a:avLst/>
          </a:prstGeom>
          <a:no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6" name="Google Shape;386;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87" name="Google Shape;387;p1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88" name="Google Shape;388;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9" name="Google Shape;389;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0" name="Google Shape;390;p1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91" name="Google Shape;391;p19"/>
          <p:cNvSpPr txBox="1"/>
          <p:nvPr/>
        </p:nvSpPr>
        <p:spPr>
          <a:xfrm>
            <a:off x="2436580" y="441692"/>
            <a:ext cx="5537606"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basics (Cont.)</a:t>
            </a:r>
            <a:endParaRPr/>
          </a:p>
        </p:txBody>
      </p:sp>
      <p:sp>
        <p:nvSpPr>
          <p:cNvPr id="392" name="Google Shape;392;p1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93" name="Google Shape;393;p19"/>
          <p:cNvSpPr txBox="1"/>
          <p:nvPr/>
        </p:nvSpPr>
        <p:spPr>
          <a:xfrm>
            <a:off x="562779" y="1583912"/>
            <a:ext cx="11031416" cy="3892732"/>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i="0" lang="en-US" sz="1800">
                <a:solidFill>
                  <a:schemeClr val="dk1"/>
                </a:solidFill>
                <a:latin typeface="Calibri"/>
                <a:ea typeface="Calibri"/>
                <a:cs typeface="Calibri"/>
                <a:sym typeface="Calibri"/>
              </a:rPr>
              <a:t>Data link layer: </a:t>
            </a:r>
            <a:r>
              <a:rPr b="0" i="0" lang="en-US" sz="1800">
                <a:solidFill>
                  <a:schemeClr val="dk1"/>
                </a:solidFill>
                <a:latin typeface="Calibri"/>
                <a:ea typeface="Calibri"/>
                <a:cs typeface="Calibri"/>
                <a:sym typeface="Calibri"/>
              </a:rPr>
              <a:t>Defines how shared communication channels can be accessed and data frames can be reliably transmitted.</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Devices: </a:t>
            </a:r>
            <a:r>
              <a:rPr b="0" i="0" lang="en-US" sz="1800" u="none" cap="none" strike="noStrike">
                <a:solidFill>
                  <a:schemeClr val="dk1"/>
                </a:solidFill>
                <a:latin typeface="Calibri"/>
                <a:ea typeface="Calibri"/>
                <a:cs typeface="Calibri"/>
                <a:sym typeface="Calibri"/>
              </a:rPr>
              <a:t>switches and bridges.</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Media Access Control (MAC) addresses spoofing and flooding, unauthorized access due to weak authentication, and encryption in the wireless environment.</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MAC address filtering, strong wireless security, physical separation of layers with firewalls, and other IDS (Intrusion Detection Systems).</a:t>
            </a:r>
            <a:endParaRPr/>
          </a:p>
        </p:txBody>
      </p:sp>
      <p:sp>
        <p:nvSpPr>
          <p:cNvPr id="394" name="Google Shape;39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pic>
        <p:nvPicPr>
          <p:cNvPr id="399" name="Google Shape;399;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0" name="Google Shape;400;p2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1" name="Google Shape;401;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2" name="Google Shape;402;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03" name="Google Shape;403;p2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04" name="Google Shape;404;p20"/>
          <p:cNvSpPr txBox="1"/>
          <p:nvPr/>
        </p:nvSpPr>
        <p:spPr>
          <a:xfrm>
            <a:off x="2436580" y="441692"/>
            <a:ext cx="5537606"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basics (Cont.)</a:t>
            </a:r>
            <a:endParaRPr/>
          </a:p>
        </p:txBody>
      </p:sp>
      <p:sp>
        <p:nvSpPr>
          <p:cNvPr id="405" name="Google Shape;405;p2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06" name="Google Shape;406;p20"/>
          <p:cNvSpPr txBox="1"/>
          <p:nvPr/>
        </p:nvSpPr>
        <p:spPr>
          <a:xfrm>
            <a:off x="841290" y="2036631"/>
            <a:ext cx="10509420" cy="2784737"/>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Clr>
                <a:schemeClr val="dk1"/>
              </a:buClr>
              <a:buSzPts val="1800"/>
              <a:buFont typeface="Calibri"/>
              <a:buNone/>
            </a:pPr>
            <a:r>
              <a:rPr b="1" i="0" lang="en-US" sz="1800">
                <a:solidFill>
                  <a:schemeClr val="dk1"/>
                </a:solidFill>
                <a:latin typeface="Calibri"/>
                <a:ea typeface="Calibri"/>
                <a:cs typeface="Calibri"/>
                <a:sym typeface="Calibri"/>
              </a:rPr>
              <a:t>Network layer</a:t>
            </a:r>
            <a:r>
              <a:rPr b="0" i="0" lang="en-US" sz="1800">
                <a:solidFill>
                  <a:schemeClr val="dk1"/>
                </a:solidFill>
                <a:latin typeface="Calibri"/>
                <a:ea typeface="Calibri"/>
                <a:cs typeface="Calibri"/>
                <a:sym typeface="Calibri"/>
              </a:rPr>
              <a:t>: Handles the task of routing network messages from one node to another and determines which path it needs to take to reach its destination.</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Devices: </a:t>
            </a:r>
            <a:r>
              <a:rPr b="0" i="0" lang="en-US" sz="1800" u="none" cap="none" strike="noStrike">
                <a:solidFill>
                  <a:schemeClr val="dk1"/>
                </a:solidFill>
                <a:latin typeface="Calibri"/>
                <a:ea typeface="Calibri"/>
                <a:cs typeface="Calibri"/>
                <a:sym typeface="Calibri"/>
              </a:rPr>
              <a:t>Router.</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Route and IP address spoofing.</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Anti-spoofing and filter policy, firewalls, broadcast monitoring.</a:t>
            </a:r>
            <a:endParaRPr/>
          </a:p>
        </p:txBody>
      </p:sp>
      <p:sp>
        <p:nvSpPr>
          <p:cNvPr id="407" name="Google Shape;40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pic>
        <p:nvPicPr>
          <p:cNvPr id="412" name="Google Shape;412;p2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3" name="Google Shape;413;p2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14" name="Google Shape;414;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5" name="Google Shape;415;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6" name="Google Shape;416;p2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17" name="Google Shape;417;p21"/>
          <p:cNvSpPr txBox="1"/>
          <p:nvPr/>
        </p:nvSpPr>
        <p:spPr>
          <a:xfrm>
            <a:off x="2440788" y="442418"/>
            <a:ext cx="560653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basics (Cont.)</a:t>
            </a:r>
            <a:endParaRPr/>
          </a:p>
        </p:txBody>
      </p:sp>
      <p:sp>
        <p:nvSpPr>
          <p:cNvPr id="418" name="Google Shape;418;p2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19" name="Google Shape;419;p21"/>
          <p:cNvSpPr txBox="1"/>
          <p:nvPr/>
        </p:nvSpPr>
        <p:spPr>
          <a:xfrm>
            <a:off x="651741" y="1947089"/>
            <a:ext cx="10520352" cy="2784737"/>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Clr>
                <a:schemeClr val="dk1"/>
              </a:buClr>
              <a:buSzPts val="1800"/>
              <a:buFont typeface="Calibri"/>
              <a:buNone/>
            </a:pPr>
            <a:r>
              <a:rPr b="1" i="0" lang="en-US" sz="1800">
                <a:solidFill>
                  <a:schemeClr val="dk1"/>
                </a:solidFill>
                <a:latin typeface="Calibri"/>
                <a:ea typeface="Calibri"/>
                <a:cs typeface="Calibri"/>
                <a:sym typeface="Calibri"/>
              </a:rPr>
              <a:t>Transport layer:</a:t>
            </a:r>
            <a:r>
              <a:rPr b="0" i="0" lang="en-US" sz="1800">
                <a:solidFill>
                  <a:schemeClr val="dk1"/>
                </a:solidFill>
                <a:latin typeface="Calibri"/>
                <a:ea typeface="Calibri"/>
                <a:cs typeface="Calibri"/>
                <a:sym typeface="Calibri"/>
              </a:rPr>
              <a:t> Ensures that packets are transported reliably and without errors.</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Spoofing of transmission mechanisms, overloading of transport layer mechanisms, fingerprinting.</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Limit specific transmission protocols, implement stateful inspection on the firewall.</a:t>
            </a:r>
            <a:endParaRPr/>
          </a:p>
        </p:txBody>
      </p:sp>
      <p:sp>
        <p:nvSpPr>
          <p:cNvPr id="420" name="Google Shape;42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pic>
        <p:nvPicPr>
          <p:cNvPr id="425" name="Google Shape;425;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26" name="Google Shape;426;p2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7" name="Google Shape;427;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8" name="Google Shape;428;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9" name="Google Shape;429;p2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30" name="Google Shape;430;p2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31" name="Google Shape;431;p22"/>
          <p:cNvSpPr txBox="1"/>
          <p:nvPr/>
        </p:nvSpPr>
        <p:spPr>
          <a:xfrm>
            <a:off x="795987" y="1862786"/>
            <a:ext cx="10600026" cy="2784737"/>
          </a:xfrm>
          <a:prstGeom prst="rect">
            <a:avLst/>
          </a:prstGeom>
          <a:noFill/>
          <a:ln>
            <a:noFill/>
          </a:ln>
        </p:spPr>
        <p:txBody>
          <a:bodyPr anchorCtr="0" anchor="t" bIns="45700" lIns="91425" spcFirstLastPara="1" rIns="91425" wrap="square" tIns="45700">
            <a:spAutoFit/>
          </a:bodyPr>
          <a:lstStyle/>
          <a:p>
            <a:pPr indent="0" lvl="1" marL="0" marR="0" rtl="0" algn="just">
              <a:lnSpc>
                <a:spcPct val="200000"/>
              </a:lnSpc>
              <a:spcBef>
                <a:spcPts val="0"/>
              </a:spcBef>
              <a:spcAft>
                <a:spcPts val="0"/>
              </a:spcAft>
              <a:buNone/>
            </a:pPr>
            <a:r>
              <a:rPr b="1" i="0" lang="en-US" sz="1800" u="none" cap="none" strike="noStrike">
                <a:solidFill>
                  <a:schemeClr val="dk1"/>
                </a:solidFill>
                <a:latin typeface="Calibri"/>
                <a:ea typeface="Calibri"/>
                <a:cs typeface="Calibri"/>
                <a:sym typeface="Calibri"/>
              </a:rPr>
              <a:t>Session layer:</a:t>
            </a:r>
            <a:r>
              <a:rPr b="0" i="0" lang="en-US" sz="1800" u="none" cap="none" strike="noStrike">
                <a:solidFill>
                  <a:schemeClr val="dk1"/>
                </a:solidFill>
                <a:latin typeface="Calibri"/>
                <a:ea typeface="Calibri"/>
                <a:cs typeface="Calibri"/>
                <a:sym typeface="Calibri"/>
              </a:rPr>
              <a:t> Establishes conversations (sessions) between networked devices.</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weak authentication mechanisms, passing Personally Identifiable Information (PII) in clear text, spoofed session identification information, brute force attacks.</a:t>
            </a:r>
            <a:endParaRPr/>
          </a:p>
          <a:p>
            <a:pPr indent="-285750" lvl="1" marL="742950" marR="0" rtl="0" algn="just">
              <a:lnSpc>
                <a:spcPct val="20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encryption when passing personal information, adequate account policy with expiration and authorization, limited failed timing and session attempts.</a:t>
            </a:r>
            <a:endParaRPr/>
          </a:p>
        </p:txBody>
      </p:sp>
      <p:sp>
        <p:nvSpPr>
          <p:cNvPr id="432" name="Google Shape;432;p22"/>
          <p:cNvSpPr txBox="1"/>
          <p:nvPr/>
        </p:nvSpPr>
        <p:spPr>
          <a:xfrm>
            <a:off x="2440788" y="442418"/>
            <a:ext cx="628210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basics (Cont.)</a:t>
            </a:r>
            <a:endParaRPr/>
          </a:p>
        </p:txBody>
      </p:sp>
      <p:sp>
        <p:nvSpPr>
          <p:cNvPr id="433" name="Google Shape;433;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pic>
        <p:nvPicPr>
          <p:cNvPr id="438" name="Google Shape;438;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9" name="Google Shape;439;p2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40" name="Google Shape;440;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1" name="Google Shape;441;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42" name="Google Shape;442;p2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43" name="Google Shape;443;p2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44" name="Google Shape;444;p23"/>
          <p:cNvSpPr txBox="1"/>
          <p:nvPr/>
        </p:nvSpPr>
        <p:spPr>
          <a:xfrm>
            <a:off x="2440788" y="442418"/>
            <a:ext cx="5606535"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Open Systems Interconnection (OSI) model </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basics (Cont.)</a:t>
            </a:r>
            <a:endParaRPr/>
          </a:p>
        </p:txBody>
      </p:sp>
      <p:sp>
        <p:nvSpPr>
          <p:cNvPr id="445" name="Google Shape;445;p23"/>
          <p:cNvSpPr txBox="1"/>
          <p:nvPr/>
        </p:nvSpPr>
        <p:spPr>
          <a:xfrm>
            <a:off x="762000" y="1742687"/>
            <a:ext cx="10972800" cy="378885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Calibri"/>
              <a:buNone/>
            </a:pPr>
            <a:r>
              <a:rPr b="1" i="0" lang="en-US" sz="1800">
                <a:solidFill>
                  <a:schemeClr val="dk1"/>
                </a:solidFill>
                <a:latin typeface="Calibri"/>
                <a:ea typeface="Calibri"/>
                <a:cs typeface="Calibri"/>
                <a:sym typeface="Calibri"/>
              </a:rPr>
              <a:t>Presentation layer: </a:t>
            </a:r>
            <a:r>
              <a:rPr b="0" i="0" lang="en-US" sz="1800">
                <a:solidFill>
                  <a:schemeClr val="dk1"/>
                </a:solidFill>
                <a:latin typeface="Calibri"/>
                <a:ea typeface="Calibri"/>
                <a:cs typeface="Calibri"/>
                <a:sym typeface="Calibri"/>
              </a:rPr>
              <a:t>Responsible for how data is presented to applications.</a:t>
            </a:r>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Crashed applications, remote manipulation, and execution, information leakage.</a:t>
            </a:r>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Employ cryptography and input validation.</a:t>
            </a:r>
            <a:endParaRPr/>
          </a:p>
          <a:p>
            <a:pPr indent="0" lvl="0" marL="0" marR="0" rtl="0" algn="l">
              <a:lnSpc>
                <a:spcPct val="150000"/>
              </a:lnSpc>
              <a:spcBef>
                <a:spcPts val="0"/>
              </a:spcBef>
              <a:spcAft>
                <a:spcPts val="0"/>
              </a:spcAft>
              <a:buClr>
                <a:schemeClr val="dk1"/>
              </a:buClr>
              <a:buSzPts val="1800"/>
              <a:buFont typeface="Calibri"/>
              <a:buNone/>
            </a:pPr>
            <a:r>
              <a:t/>
            </a:r>
            <a:endParaRPr b="1" i="0"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Calibri"/>
              <a:buNone/>
            </a:pPr>
            <a:r>
              <a:rPr b="1" i="0" lang="en-US" sz="1800">
                <a:solidFill>
                  <a:schemeClr val="dk1"/>
                </a:solidFill>
                <a:latin typeface="Calibri"/>
                <a:ea typeface="Calibri"/>
                <a:cs typeface="Calibri"/>
                <a:sym typeface="Calibri"/>
              </a:rPr>
              <a:t>Application layer: </a:t>
            </a:r>
            <a:r>
              <a:rPr b="0" i="0" lang="en-US" sz="1800">
                <a:solidFill>
                  <a:schemeClr val="dk1"/>
                </a:solidFill>
                <a:latin typeface="Calibri"/>
                <a:ea typeface="Calibri"/>
                <a:cs typeface="Calibri"/>
                <a:sym typeface="Calibri"/>
              </a:rPr>
              <a:t>Deals with the techniques that applications use to communicate with the network.</a:t>
            </a:r>
            <a:endParaRPr/>
          </a:p>
          <a:p>
            <a:pPr indent="-285750" lvl="1" marL="742950" marR="0" rtl="0" algn="l">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Vulnerabilities: </a:t>
            </a:r>
            <a:r>
              <a:rPr b="0" i="0" lang="en-US" sz="1800" u="none" cap="none" strike="noStrike">
                <a:solidFill>
                  <a:schemeClr val="dk1"/>
                </a:solidFill>
                <a:latin typeface="Calibri"/>
                <a:ea typeface="Calibri"/>
                <a:cs typeface="Calibri"/>
                <a:sym typeface="Calibri"/>
              </a:rPr>
              <a:t>Program flaws causing crashing and abnormal behavior, inadequate and complex security controls, and application design flaws.</a:t>
            </a:r>
            <a:endParaRPr/>
          </a:p>
          <a:p>
            <a:pPr indent="-285750" lvl="1" marL="742950" marR="0" rtl="0" algn="l">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Prevention controls: </a:t>
            </a:r>
            <a:r>
              <a:rPr b="0" i="0" lang="en-US" sz="1800" u="none" cap="none" strike="noStrike">
                <a:solidFill>
                  <a:schemeClr val="dk1"/>
                </a:solidFill>
                <a:latin typeface="Calibri"/>
                <a:ea typeface="Calibri"/>
                <a:cs typeface="Calibri"/>
                <a:sym typeface="Calibri"/>
              </a:rPr>
              <a:t>Access control for applications should be detailed, flexible, and straightforward; review application code, implement a firewall, and IDS to monitor applications.</a:t>
            </a:r>
            <a:endParaRPr/>
          </a:p>
        </p:txBody>
      </p:sp>
      <p:sp>
        <p:nvSpPr>
          <p:cNvPr id="446" name="Google Shape;44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3" name="Google Shape;453;p2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54" name="Google Shape;454;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5" name="Google Shape;455;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56" name="Google Shape;456;p2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57" name="Google Shape;457;p24"/>
          <p:cNvSpPr txBox="1"/>
          <p:nvPr/>
        </p:nvSpPr>
        <p:spPr>
          <a:xfrm>
            <a:off x="2563751" y="625551"/>
            <a:ext cx="302640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components </a:t>
            </a:r>
            <a:endParaRPr/>
          </a:p>
        </p:txBody>
      </p:sp>
      <p:sp>
        <p:nvSpPr>
          <p:cNvPr id="458" name="Google Shape;458;p2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59" name="Google Shape;459;p24"/>
          <p:cNvSpPr txBox="1"/>
          <p:nvPr/>
        </p:nvSpPr>
        <p:spPr>
          <a:xfrm>
            <a:off x="1560511" y="1610200"/>
            <a:ext cx="4172073"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Networking Hardware:</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Routers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Switches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LAN cards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Wireless routers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Cables</a:t>
            </a:r>
            <a:endParaRPr/>
          </a:p>
          <a:p>
            <a:pPr indent="0" lvl="0" marL="0" marR="0" rtl="0" algn="l">
              <a:spcBef>
                <a:spcPts val="0"/>
              </a:spcBef>
              <a:spcAft>
                <a:spcPts val="0"/>
              </a:spcAft>
              <a:buNone/>
            </a:pPr>
            <a:br>
              <a:rPr b="0" i="0" lang="en-US" sz="1800">
                <a:solidFill>
                  <a:schemeClr val="dk1"/>
                </a:solidFill>
                <a:latin typeface="Calibri"/>
                <a:ea typeface="Calibri"/>
                <a:cs typeface="Calibri"/>
                <a:sym typeface="Calibri"/>
              </a:rPr>
            </a:br>
            <a:r>
              <a:rPr b="0" i="0" lang="en-US" sz="1800">
                <a:solidFill>
                  <a:schemeClr val="dk1"/>
                </a:solidFill>
                <a:latin typeface="Calibri"/>
                <a:ea typeface="Calibri"/>
                <a:cs typeface="Calibri"/>
                <a:sym typeface="Calibri"/>
              </a:rPr>
              <a:t>Network Services: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DSL</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Satellite</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Wireless protocols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IP addressing</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0" name="Google Shape;460;p24"/>
          <p:cNvSpPr txBox="1"/>
          <p:nvPr/>
        </p:nvSpPr>
        <p:spPr>
          <a:xfrm>
            <a:off x="5732584" y="1610200"/>
            <a:ext cx="5251938"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chemeClr val="dk1"/>
                </a:solidFill>
                <a:latin typeface="Calibri"/>
                <a:ea typeface="Calibri"/>
                <a:cs typeface="Calibri"/>
                <a:sym typeface="Calibri"/>
              </a:rPr>
              <a:t>Networking Software:</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Network operations and management</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Operating systems</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Firewall</a:t>
            </a:r>
            <a:endParaRPr/>
          </a:p>
          <a:p>
            <a:pPr indent="-285750" lvl="1" marL="742950" marR="0" rtl="0" algn="l">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Network security applications</a:t>
            </a:r>
            <a:endParaRPr b="0" i="0" sz="1800" u="none" cap="none" strike="noStrike">
              <a:solidFill>
                <a:schemeClr val="dk1"/>
              </a:solidFill>
              <a:latin typeface="Calibri"/>
              <a:ea typeface="Calibri"/>
              <a:cs typeface="Calibri"/>
              <a:sym typeface="Calibri"/>
            </a:endParaRPr>
          </a:p>
        </p:txBody>
      </p:sp>
      <p:cxnSp>
        <p:nvCxnSpPr>
          <p:cNvPr id="461" name="Google Shape;461;p24"/>
          <p:cNvCxnSpPr/>
          <p:nvPr/>
        </p:nvCxnSpPr>
        <p:spPr>
          <a:xfrm>
            <a:off x="5287107" y="1610200"/>
            <a:ext cx="0" cy="1717431"/>
          </a:xfrm>
          <a:prstGeom prst="straightConnector1">
            <a:avLst/>
          </a:prstGeom>
          <a:noFill/>
          <a:ln cap="flat" cmpd="sng" w="76200">
            <a:solidFill>
              <a:schemeClr val="accent2"/>
            </a:solidFill>
            <a:prstDash val="solid"/>
            <a:miter lim="800000"/>
            <a:headEnd len="sm" w="sm" type="none"/>
            <a:tailEnd len="sm" w="sm" type="none"/>
          </a:ln>
        </p:spPr>
      </p:cxnSp>
      <p:sp>
        <p:nvSpPr>
          <p:cNvPr id="462" name="Google Shape;46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pic>
        <p:nvPicPr>
          <p:cNvPr id="467" name="Google Shape;467;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68" name="Google Shape;468;p2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69" name="Google Shape;469;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70" name="Google Shape;470;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71" name="Google Shape;471;p2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72" name="Google Shape;472;p2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73" name="Google Shape;473;p25"/>
          <p:cNvSpPr txBox="1"/>
          <p:nvPr/>
        </p:nvSpPr>
        <p:spPr>
          <a:xfrm>
            <a:off x="964005" y="1604457"/>
            <a:ext cx="10275278" cy="444673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Layer 2 of the seven-layer OSI model is the data link layer which is on top of the physical layer (layer 1). </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Since the physical layer is only concerned with the transmission of a raw bit stream over a physical medium, the data link layer attempts to provide reliable data transfer across the physical link. </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 services provided by the link layer include flow control, acknowledgment, error recovery, and maintenance (activation and deactivation) of the link.</a:t>
            </a:r>
            <a:endParaRPr sz="1800">
              <a:solidFill>
                <a:schemeClr val="dk1"/>
              </a:solidFill>
              <a:latin typeface="Calibri"/>
              <a:ea typeface="Calibri"/>
              <a:cs typeface="Calibri"/>
              <a:sym typeface="Calibri"/>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Switch is the most used layer 2 device in today’s local area networks.</a:t>
            </a:r>
            <a:endParaRPr/>
          </a:p>
          <a:p>
            <a:pPr indent="0" lvl="0" marL="0" marR="0" rtl="0" algn="just">
              <a:lnSpc>
                <a:spcPct val="200000"/>
              </a:lnSpc>
              <a:spcBef>
                <a:spcPts val="0"/>
              </a:spcBef>
              <a:spcAft>
                <a:spcPts val="0"/>
              </a:spcAft>
              <a:buNone/>
            </a:pPr>
            <a:r>
              <a:rPr b="0" i="0"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474" name="Google Shape;474;p25"/>
          <p:cNvSpPr txBox="1"/>
          <p:nvPr/>
        </p:nvSpPr>
        <p:spPr>
          <a:xfrm>
            <a:off x="2450086" y="658929"/>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 Security -- Switching </a:t>
            </a:r>
            <a:endParaRPr/>
          </a:p>
        </p:txBody>
      </p:sp>
      <p:sp>
        <p:nvSpPr>
          <p:cNvPr id="475" name="Google Shape;47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26"/>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81" name="Google Shape;481;p26"/>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82" name="Google Shape;482;p2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483" name="Google Shape;483;p26"/>
          <p:cNvPicPr preferRelativeResize="0"/>
          <p:nvPr/>
        </p:nvPicPr>
        <p:blipFill rotWithShape="1">
          <a:blip r:embed="rId6">
            <a:alphaModFix/>
          </a:blip>
          <a:srcRect b="0" l="0" r="0" t="0"/>
          <a:stretch/>
        </p:blipFill>
        <p:spPr>
          <a:xfrm>
            <a:off x="12072675" y="2204822"/>
            <a:ext cx="238650" cy="2709534"/>
          </a:xfrm>
          <a:prstGeom prst="rect">
            <a:avLst/>
          </a:prstGeom>
          <a:noFill/>
          <a:ln>
            <a:noFill/>
          </a:ln>
        </p:spPr>
      </p:pic>
      <p:pic>
        <p:nvPicPr>
          <p:cNvPr id="484" name="Google Shape;484;p26"/>
          <p:cNvPicPr preferRelativeResize="0"/>
          <p:nvPr/>
        </p:nvPicPr>
        <p:blipFill rotWithShape="1">
          <a:blip r:embed="rId7">
            <a:alphaModFix/>
          </a:blip>
          <a:srcRect b="0" l="0" r="0" t="0"/>
          <a:stretch/>
        </p:blipFill>
        <p:spPr>
          <a:xfrm>
            <a:off x="-108036" y="-309"/>
            <a:ext cx="9533101" cy="1610200"/>
          </a:xfrm>
          <a:prstGeom prst="rect">
            <a:avLst/>
          </a:prstGeom>
          <a:noFill/>
          <a:ln>
            <a:noFill/>
          </a:ln>
        </p:spPr>
      </p:pic>
      <p:sp>
        <p:nvSpPr>
          <p:cNvPr id="485" name="Google Shape;485;p26"/>
          <p:cNvSpPr txBox="1"/>
          <p:nvPr/>
        </p:nvSpPr>
        <p:spPr>
          <a:xfrm>
            <a:off x="300868" y="224692"/>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486" name="Google Shape;486;p26"/>
          <p:cNvSpPr txBox="1"/>
          <p:nvPr/>
        </p:nvSpPr>
        <p:spPr>
          <a:xfrm>
            <a:off x="2438155" y="618119"/>
            <a:ext cx="658324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 Security -- Switching  (cont.)</a:t>
            </a:r>
            <a:endParaRPr/>
          </a:p>
        </p:txBody>
      </p:sp>
      <p:sp>
        <p:nvSpPr>
          <p:cNvPr id="487" name="Google Shape;487;p26"/>
          <p:cNvSpPr txBox="1"/>
          <p:nvPr/>
        </p:nvSpPr>
        <p:spPr>
          <a:xfrm>
            <a:off x="849691" y="1870358"/>
            <a:ext cx="6224954" cy="3338735"/>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rgbClr val="222222"/>
                </a:solidFill>
                <a:latin typeface="Calibri"/>
                <a:ea typeface="Calibri"/>
                <a:cs typeface="Calibri"/>
                <a:sym typeface="Calibri"/>
              </a:rPr>
              <a:t>A network switch connects devices within a network (often a local area network, or LAN*) and forwards data packets to and from those devices. Unlike a router, a switch only sends data to the single device it is intended for (which may be another switch, a router, or a user's computer), not to networks of multiple devices.</a:t>
            </a:r>
            <a:endParaRPr sz="1800">
              <a:solidFill>
                <a:srgbClr val="222222"/>
              </a:solidFill>
              <a:latin typeface="Calibri"/>
              <a:ea typeface="Calibri"/>
              <a:cs typeface="Calibri"/>
              <a:sym typeface="Calibri"/>
            </a:endParaRPr>
          </a:p>
        </p:txBody>
      </p:sp>
      <p:sp>
        <p:nvSpPr>
          <p:cNvPr id="488" name="Google Shape;488;p26"/>
          <p:cNvSpPr/>
          <p:nvPr/>
        </p:nvSpPr>
        <p:spPr>
          <a:xfrm>
            <a:off x="9027746" y="3515139"/>
            <a:ext cx="355600" cy="88900"/>
          </a:xfrm>
          <a:prstGeom prst="rect">
            <a:avLst/>
          </a:prstGeom>
          <a:solidFill>
            <a:srgbClr val="CC99F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489" name="Google Shape;489;p26"/>
          <p:cNvGraphicFramePr/>
          <p:nvPr/>
        </p:nvGraphicFramePr>
        <p:xfrm>
          <a:off x="9021397" y="2234027"/>
          <a:ext cx="512763" cy="447675"/>
        </p:xfrm>
        <a:graphic>
          <a:graphicData uri="http://schemas.openxmlformats.org/presentationml/2006/ole">
            <mc:AlternateContent>
              <mc:Choice Requires="v">
                <p:oleObj r:id="rId8" imgH="447675" imgW="512763" progId="MS_ClipArt_Gallery.2" spid="_x0000_s1">
                  <p:embed/>
                </p:oleObj>
              </mc:Choice>
              <mc:Fallback>
                <p:oleObj r:id="rId9" imgH="447675" imgW="512763" progId="MS_ClipArt_Gallery.2">
                  <p:embed/>
                  <p:pic>
                    <p:nvPicPr>
                      <p:cNvPr id="489" name="Google Shape;489;p26"/>
                      <p:cNvPicPr preferRelativeResize="0"/>
                      <p:nvPr/>
                    </p:nvPicPr>
                    <p:blipFill rotWithShape="1">
                      <a:blip r:embed="rId10">
                        <a:alphaModFix/>
                      </a:blip>
                      <a:srcRect b="0" l="0" r="0" t="0"/>
                      <a:stretch/>
                    </p:blipFill>
                    <p:spPr>
                      <a:xfrm>
                        <a:off x="9021397" y="2234027"/>
                        <a:ext cx="512763" cy="447675"/>
                      </a:xfrm>
                      <a:prstGeom prst="rect">
                        <a:avLst/>
                      </a:prstGeom>
                      <a:noFill/>
                      <a:ln>
                        <a:noFill/>
                      </a:ln>
                    </p:spPr>
                  </p:pic>
                </p:oleObj>
              </mc:Fallback>
            </mc:AlternateContent>
          </a:graphicData>
        </a:graphic>
      </p:graphicFrame>
      <p:graphicFrame>
        <p:nvGraphicFramePr>
          <p:cNvPr id="490" name="Google Shape;490;p26"/>
          <p:cNvGraphicFramePr/>
          <p:nvPr/>
        </p:nvGraphicFramePr>
        <p:xfrm>
          <a:off x="9051559" y="4494627"/>
          <a:ext cx="512762" cy="447675"/>
        </p:xfrm>
        <a:graphic>
          <a:graphicData uri="http://schemas.openxmlformats.org/presentationml/2006/ole">
            <mc:AlternateContent>
              <mc:Choice Requires="v">
                <p:oleObj r:id="rId11" imgH="447675" imgW="512762" progId="MS_ClipArt_Gallery.2" spid="_x0000_s2">
                  <p:embed/>
                </p:oleObj>
              </mc:Choice>
              <mc:Fallback>
                <p:oleObj r:id="rId12" imgH="447675" imgW="512762" progId="MS_ClipArt_Gallery.2">
                  <p:embed/>
                  <p:pic>
                    <p:nvPicPr>
                      <p:cNvPr id="490" name="Google Shape;490;p26"/>
                      <p:cNvPicPr preferRelativeResize="0"/>
                      <p:nvPr/>
                    </p:nvPicPr>
                    <p:blipFill rotWithShape="1">
                      <a:blip r:embed="rId10">
                        <a:alphaModFix/>
                      </a:blip>
                      <a:srcRect b="0" l="0" r="0" t="0"/>
                      <a:stretch/>
                    </p:blipFill>
                    <p:spPr>
                      <a:xfrm>
                        <a:off x="9051559" y="4494627"/>
                        <a:ext cx="512762" cy="447675"/>
                      </a:xfrm>
                      <a:prstGeom prst="rect">
                        <a:avLst/>
                      </a:prstGeom>
                      <a:noFill/>
                      <a:ln>
                        <a:noFill/>
                      </a:ln>
                    </p:spPr>
                  </p:pic>
                </p:oleObj>
              </mc:Fallback>
            </mc:AlternateContent>
          </a:graphicData>
        </a:graphic>
      </p:graphicFrame>
      <p:graphicFrame>
        <p:nvGraphicFramePr>
          <p:cNvPr id="491" name="Google Shape;491;p26"/>
          <p:cNvGraphicFramePr/>
          <p:nvPr/>
        </p:nvGraphicFramePr>
        <p:xfrm>
          <a:off x="10435859" y="3262727"/>
          <a:ext cx="512762" cy="447675"/>
        </p:xfrm>
        <a:graphic>
          <a:graphicData uri="http://schemas.openxmlformats.org/presentationml/2006/ole">
            <mc:AlternateContent>
              <mc:Choice Requires="v">
                <p:oleObj r:id="rId13" imgH="447675" imgW="512762" progId="MS_ClipArt_Gallery.2" spid="_x0000_s3">
                  <p:embed/>
                </p:oleObj>
              </mc:Choice>
              <mc:Fallback>
                <p:oleObj r:id="rId14" imgH="447675" imgW="512762" progId="MS_ClipArt_Gallery.2">
                  <p:embed/>
                  <p:pic>
                    <p:nvPicPr>
                      <p:cNvPr id="491" name="Google Shape;491;p26"/>
                      <p:cNvPicPr preferRelativeResize="0"/>
                      <p:nvPr/>
                    </p:nvPicPr>
                    <p:blipFill rotWithShape="1">
                      <a:blip r:embed="rId10">
                        <a:alphaModFix/>
                      </a:blip>
                      <a:srcRect b="0" l="0" r="0" t="0"/>
                      <a:stretch/>
                    </p:blipFill>
                    <p:spPr>
                      <a:xfrm>
                        <a:off x="10435859" y="3262727"/>
                        <a:ext cx="512762" cy="447675"/>
                      </a:xfrm>
                      <a:prstGeom prst="rect">
                        <a:avLst/>
                      </a:prstGeom>
                      <a:noFill/>
                      <a:ln>
                        <a:noFill/>
                      </a:ln>
                    </p:spPr>
                  </p:pic>
                </p:oleObj>
              </mc:Fallback>
            </mc:AlternateContent>
          </a:graphicData>
        </a:graphic>
      </p:graphicFrame>
      <p:graphicFrame>
        <p:nvGraphicFramePr>
          <p:cNvPr id="492" name="Google Shape;492;p26"/>
          <p:cNvGraphicFramePr/>
          <p:nvPr/>
        </p:nvGraphicFramePr>
        <p:xfrm>
          <a:off x="7603759" y="3273840"/>
          <a:ext cx="512762" cy="447675"/>
        </p:xfrm>
        <a:graphic>
          <a:graphicData uri="http://schemas.openxmlformats.org/presentationml/2006/ole">
            <mc:AlternateContent>
              <mc:Choice Requires="v">
                <p:oleObj r:id="rId15" imgH="447675" imgW="512762" progId="MS_ClipArt_Gallery.2" spid="_x0000_s4">
                  <p:embed/>
                </p:oleObj>
              </mc:Choice>
              <mc:Fallback>
                <p:oleObj r:id="rId16" imgH="447675" imgW="512762" progId="MS_ClipArt_Gallery.2">
                  <p:embed/>
                  <p:pic>
                    <p:nvPicPr>
                      <p:cNvPr id="492" name="Google Shape;492;p26"/>
                      <p:cNvPicPr preferRelativeResize="0"/>
                      <p:nvPr/>
                    </p:nvPicPr>
                    <p:blipFill rotWithShape="1">
                      <a:blip r:embed="rId10">
                        <a:alphaModFix/>
                      </a:blip>
                      <a:srcRect b="0" l="0" r="0" t="0"/>
                      <a:stretch/>
                    </p:blipFill>
                    <p:spPr>
                      <a:xfrm>
                        <a:off x="7603759" y="3273840"/>
                        <a:ext cx="512762" cy="447675"/>
                      </a:xfrm>
                      <a:prstGeom prst="rect">
                        <a:avLst/>
                      </a:prstGeom>
                      <a:noFill/>
                      <a:ln>
                        <a:noFill/>
                      </a:ln>
                    </p:spPr>
                  </p:pic>
                </p:oleObj>
              </mc:Fallback>
            </mc:AlternateContent>
          </a:graphicData>
        </a:graphic>
      </p:graphicFrame>
      <p:sp>
        <p:nvSpPr>
          <p:cNvPr id="493" name="Google Shape;493;p26"/>
          <p:cNvSpPr/>
          <p:nvPr/>
        </p:nvSpPr>
        <p:spPr>
          <a:xfrm>
            <a:off x="8086360" y="3416714"/>
            <a:ext cx="153987" cy="131762"/>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4" name="Google Shape;494;p26"/>
          <p:cNvSpPr/>
          <p:nvPr/>
        </p:nvSpPr>
        <p:spPr>
          <a:xfrm>
            <a:off x="10342196" y="3416714"/>
            <a:ext cx="153988" cy="131762"/>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5" name="Google Shape;495;p26"/>
          <p:cNvSpPr/>
          <p:nvPr/>
        </p:nvSpPr>
        <p:spPr>
          <a:xfrm>
            <a:off x="9262696" y="2673764"/>
            <a:ext cx="120650" cy="207962"/>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6" name="Google Shape;496;p26"/>
          <p:cNvSpPr/>
          <p:nvPr/>
        </p:nvSpPr>
        <p:spPr>
          <a:xfrm>
            <a:off x="9270634" y="4300952"/>
            <a:ext cx="120650" cy="207963"/>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97" name="Google Shape;497;p26"/>
          <p:cNvCxnSpPr/>
          <p:nvPr/>
        </p:nvCxnSpPr>
        <p:spPr>
          <a:xfrm>
            <a:off x="8240347" y="3472276"/>
            <a:ext cx="842963" cy="0"/>
          </a:xfrm>
          <a:prstGeom prst="straightConnector1">
            <a:avLst/>
          </a:prstGeom>
          <a:noFill/>
          <a:ln cap="flat" cmpd="sng" w="9525">
            <a:solidFill>
              <a:schemeClr val="dk1"/>
            </a:solidFill>
            <a:prstDash val="solid"/>
            <a:round/>
            <a:headEnd len="med" w="med" type="none"/>
            <a:tailEnd len="med" w="med" type="none"/>
          </a:ln>
        </p:spPr>
      </p:cxnSp>
      <p:cxnSp>
        <p:nvCxnSpPr>
          <p:cNvPr id="498" name="Google Shape;498;p26"/>
          <p:cNvCxnSpPr/>
          <p:nvPr/>
        </p:nvCxnSpPr>
        <p:spPr>
          <a:xfrm>
            <a:off x="9308734" y="2884902"/>
            <a:ext cx="0" cy="487363"/>
          </a:xfrm>
          <a:prstGeom prst="straightConnector1">
            <a:avLst/>
          </a:prstGeom>
          <a:noFill/>
          <a:ln cap="flat" cmpd="sng" w="9525">
            <a:solidFill>
              <a:schemeClr val="dk1"/>
            </a:solidFill>
            <a:prstDash val="solid"/>
            <a:round/>
            <a:headEnd len="med" w="med" type="none"/>
            <a:tailEnd len="med" w="med" type="none"/>
          </a:ln>
        </p:spPr>
      </p:cxnSp>
      <p:cxnSp>
        <p:nvCxnSpPr>
          <p:cNvPr id="499" name="Google Shape;499;p26"/>
          <p:cNvCxnSpPr/>
          <p:nvPr/>
        </p:nvCxnSpPr>
        <p:spPr>
          <a:xfrm rot="10800000">
            <a:off x="9472246" y="3472276"/>
            <a:ext cx="852488" cy="0"/>
          </a:xfrm>
          <a:prstGeom prst="straightConnector1">
            <a:avLst/>
          </a:prstGeom>
          <a:noFill/>
          <a:ln cap="flat" cmpd="sng" w="9525">
            <a:solidFill>
              <a:schemeClr val="dk1"/>
            </a:solidFill>
            <a:prstDash val="solid"/>
            <a:round/>
            <a:headEnd len="med" w="med" type="none"/>
            <a:tailEnd len="med" w="med" type="none"/>
          </a:ln>
        </p:spPr>
      </p:cxnSp>
      <p:cxnSp>
        <p:nvCxnSpPr>
          <p:cNvPr id="500" name="Google Shape;500;p26"/>
          <p:cNvCxnSpPr/>
          <p:nvPr/>
        </p:nvCxnSpPr>
        <p:spPr>
          <a:xfrm flipH="1" rot="10800000">
            <a:off x="9308734" y="3592926"/>
            <a:ext cx="11112" cy="687388"/>
          </a:xfrm>
          <a:prstGeom prst="straightConnector1">
            <a:avLst/>
          </a:prstGeom>
          <a:noFill/>
          <a:ln cap="flat" cmpd="sng" w="9525">
            <a:solidFill>
              <a:schemeClr val="dk1"/>
            </a:solidFill>
            <a:prstDash val="solid"/>
            <a:round/>
            <a:headEnd len="med" w="med" type="none"/>
            <a:tailEnd len="med" w="med" type="none"/>
          </a:ln>
        </p:spPr>
      </p:cxnSp>
      <p:sp>
        <p:nvSpPr>
          <p:cNvPr id="501" name="Google Shape;501;p26"/>
          <p:cNvSpPr txBox="1"/>
          <p:nvPr/>
        </p:nvSpPr>
        <p:spPr>
          <a:xfrm>
            <a:off x="8380047" y="3819939"/>
            <a:ext cx="796925" cy="33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omic Sans MS"/>
                <a:ea typeface="Comic Sans MS"/>
                <a:cs typeface="Comic Sans MS"/>
                <a:sym typeface="Comic Sans MS"/>
              </a:rPr>
              <a:t>switch</a:t>
            </a:r>
            <a:endParaRPr/>
          </a:p>
        </p:txBody>
      </p:sp>
      <p:cxnSp>
        <p:nvCxnSpPr>
          <p:cNvPr id="502" name="Google Shape;502;p26"/>
          <p:cNvCxnSpPr/>
          <p:nvPr/>
        </p:nvCxnSpPr>
        <p:spPr>
          <a:xfrm flipH="1" rot="10800000">
            <a:off x="8694371" y="3616740"/>
            <a:ext cx="355600" cy="231775"/>
          </a:xfrm>
          <a:prstGeom prst="straightConnector1">
            <a:avLst/>
          </a:prstGeom>
          <a:noFill/>
          <a:ln cap="flat" cmpd="sng" w="9525">
            <a:solidFill>
              <a:schemeClr val="dk1"/>
            </a:solidFill>
            <a:prstDash val="solid"/>
            <a:round/>
            <a:headEnd len="med" w="med" type="none"/>
            <a:tailEnd len="med" w="med" type="triangle"/>
          </a:ln>
        </p:spPr>
      </p:cxnSp>
      <p:sp>
        <p:nvSpPr>
          <p:cNvPr id="503" name="Google Shape;503;p26"/>
          <p:cNvSpPr txBox="1"/>
          <p:nvPr/>
        </p:nvSpPr>
        <p:spPr>
          <a:xfrm>
            <a:off x="7143384" y="3213514"/>
            <a:ext cx="31771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a:t>
            </a:r>
            <a:endParaRPr/>
          </a:p>
        </p:txBody>
      </p:sp>
      <p:sp>
        <p:nvSpPr>
          <p:cNvPr id="504" name="Google Shape;504;p26"/>
          <p:cNvSpPr txBox="1"/>
          <p:nvPr/>
        </p:nvSpPr>
        <p:spPr>
          <a:xfrm>
            <a:off x="9640521" y="2176876"/>
            <a:ext cx="3097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B</a:t>
            </a:r>
            <a:endParaRPr/>
          </a:p>
        </p:txBody>
      </p:sp>
      <p:sp>
        <p:nvSpPr>
          <p:cNvPr id="505" name="Google Shape;505;p26"/>
          <p:cNvSpPr txBox="1"/>
          <p:nvPr/>
        </p:nvSpPr>
        <p:spPr>
          <a:xfrm>
            <a:off x="11061334" y="3251614"/>
            <a:ext cx="3683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C</a:t>
            </a:r>
            <a:endParaRPr/>
          </a:p>
        </p:txBody>
      </p:sp>
      <p:sp>
        <p:nvSpPr>
          <p:cNvPr id="506" name="Google Shape;506;p26"/>
          <p:cNvSpPr txBox="1"/>
          <p:nvPr/>
        </p:nvSpPr>
        <p:spPr>
          <a:xfrm>
            <a:off x="9600834" y="4442239"/>
            <a:ext cx="3683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D</a:t>
            </a:r>
            <a:endParaRPr/>
          </a:p>
        </p:txBody>
      </p:sp>
      <p:sp>
        <p:nvSpPr>
          <p:cNvPr id="507" name="Google Shape;507;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pic>
        <p:nvPicPr>
          <p:cNvPr id="512" name="Google Shape;512;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13" name="Google Shape;513;p2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14" name="Google Shape;514;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5" name="Google Shape;515;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16" name="Google Shape;516;p2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17" name="Google Shape;517;p2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18" name="Google Shape;518;p27"/>
          <p:cNvSpPr txBox="1"/>
          <p:nvPr/>
        </p:nvSpPr>
        <p:spPr>
          <a:xfrm>
            <a:off x="2440788" y="574267"/>
            <a:ext cx="683133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What is a layer 2 switch? What is a layer 3 switch?</a:t>
            </a:r>
            <a:endParaRPr/>
          </a:p>
        </p:txBody>
      </p:sp>
      <p:sp>
        <p:nvSpPr>
          <p:cNvPr id="519" name="Google Shape;51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0" name="Google Shape;520;p27"/>
          <p:cNvSpPr txBox="1"/>
          <p:nvPr/>
        </p:nvSpPr>
        <p:spPr>
          <a:xfrm>
            <a:off x="1165953" y="1856184"/>
            <a:ext cx="9683826" cy="2862322"/>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222222"/>
              </a:buClr>
              <a:buSzPts val="1800"/>
              <a:buFont typeface="Arial"/>
              <a:buChar char="•"/>
            </a:pPr>
            <a:r>
              <a:rPr lang="en-US" sz="1800">
                <a:solidFill>
                  <a:srgbClr val="222222"/>
                </a:solidFill>
                <a:latin typeface="Calibri"/>
                <a:ea typeface="Calibri"/>
                <a:cs typeface="Calibri"/>
                <a:sym typeface="Calibri"/>
              </a:rPr>
              <a:t>Network switches can operate at either OSI layer 2 (the data link layer) or layer 3 (the network layer). </a:t>
            </a:r>
            <a:br>
              <a:rPr lang="en-US" sz="1800">
                <a:solidFill>
                  <a:srgbClr val="222222"/>
                </a:solidFill>
                <a:latin typeface="Calibri"/>
                <a:ea typeface="Calibri"/>
                <a:cs typeface="Calibri"/>
                <a:sym typeface="Calibri"/>
              </a:rPr>
            </a:br>
            <a:endParaRPr sz="1800">
              <a:solidFill>
                <a:srgbClr val="222222"/>
              </a:solidFill>
              <a:latin typeface="Calibri"/>
              <a:ea typeface="Calibri"/>
              <a:cs typeface="Calibri"/>
              <a:sym typeface="Calibri"/>
            </a:endParaRPr>
          </a:p>
          <a:p>
            <a:pPr indent="-285750" lvl="0" marL="285750" marR="0" rtl="0" algn="l">
              <a:spcBef>
                <a:spcPts val="0"/>
              </a:spcBef>
              <a:spcAft>
                <a:spcPts val="0"/>
              </a:spcAft>
              <a:buClr>
                <a:srgbClr val="222222"/>
              </a:buClr>
              <a:buSzPts val="1800"/>
              <a:buFont typeface="Arial"/>
              <a:buChar char="•"/>
            </a:pPr>
            <a:r>
              <a:rPr lang="en-US" sz="1800">
                <a:solidFill>
                  <a:srgbClr val="222222"/>
                </a:solidFill>
                <a:latin typeface="Calibri"/>
                <a:ea typeface="Calibri"/>
                <a:cs typeface="Calibri"/>
                <a:sym typeface="Calibri"/>
              </a:rPr>
              <a:t>Layer 2 switches forward data based on the destination MAC address (see below for definition), while layer 3 switches forward data based on the destination IP address. Some switches can do both.</a:t>
            </a:r>
            <a:br>
              <a:rPr lang="en-US" sz="1800">
                <a:solidFill>
                  <a:srgbClr val="222222"/>
                </a:solidFill>
                <a:latin typeface="Calibri"/>
                <a:ea typeface="Calibri"/>
                <a:cs typeface="Calibri"/>
                <a:sym typeface="Calibri"/>
              </a:rPr>
            </a:br>
            <a:endParaRPr sz="1800">
              <a:solidFill>
                <a:srgbClr val="222222"/>
              </a:solidFill>
              <a:latin typeface="Calibri"/>
              <a:ea typeface="Calibri"/>
              <a:cs typeface="Calibri"/>
              <a:sym typeface="Calibri"/>
            </a:endParaRPr>
          </a:p>
          <a:p>
            <a:pPr indent="-285750" lvl="0" marL="285750" marR="0" rtl="0" algn="l">
              <a:spcBef>
                <a:spcPts val="0"/>
              </a:spcBef>
              <a:spcAft>
                <a:spcPts val="0"/>
              </a:spcAft>
              <a:buClr>
                <a:srgbClr val="222222"/>
              </a:buClr>
              <a:buSzPts val="1800"/>
              <a:buFont typeface="Arial"/>
              <a:buChar char="•"/>
            </a:pPr>
            <a:r>
              <a:rPr lang="en-US" sz="1800">
                <a:solidFill>
                  <a:srgbClr val="222222"/>
                </a:solidFill>
                <a:latin typeface="Calibri"/>
                <a:ea typeface="Calibri"/>
                <a:cs typeface="Calibri"/>
                <a:sym typeface="Calibri"/>
              </a:rPr>
              <a:t>Most switches, however, are layer 2 switches. Layer 2 switches most often connect to the devices in their networks using Ethernet cables. Ethernet cables are physical cables that plug into devices via Ethernet ports.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2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6" name="Google Shape;526;p2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27" name="Google Shape;527;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8" name="Google Shape;528;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9" name="Google Shape;529;p2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30" name="Google Shape;530;p2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31" name="Google Shape;531;p28"/>
          <p:cNvSpPr txBox="1"/>
          <p:nvPr/>
        </p:nvSpPr>
        <p:spPr>
          <a:xfrm>
            <a:off x="2593730" y="611266"/>
            <a:ext cx="626598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Switch Filtering/Forwarding</a:t>
            </a:r>
            <a:endParaRPr sz="2400">
              <a:solidFill>
                <a:schemeClr val="lt1"/>
              </a:solidFill>
              <a:latin typeface="Calibri"/>
              <a:ea typeface="Calibri"/>
              <a:cs typeface="Calibri"/>
              <a:sym typeface="Calibri"/>
            </a:endParaRPr>
          </a:p>
        </p:txBody>
      </p:sp>
      <p:sp>
        <p:nvSpPr>
          <p:cNvPr id="532" name="Google Shape;532;p28"/>
          <p:cNvSpPr txBox="1"/>
          <p:nvPr/>
        </p:nvSpPr>
        <p:spPr>
          <a:xfrm>
            <a:off x="1727862" y="1534228"/>
            <a:ext cx="6224954" cy="420435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FF0000"/>
              </a:buClr>
              <a:buSzPts val="1800"/>
              <a:buFont typeface="Calibri"/>
              <a:buNone/>
            </a:pPr>
            <a:r>
              <a:rPr lang="en-US" sz="1800" u="sng">
                <a:solidFill>
                  <a:srgbClr val="FF0000"/>
                </a:solidFill>
                <a:latin typeface="Calibri"/>
                <a:ea typeface="Calibri"/>
                <a:cs typeface="Calibri"/>
                <a:sym typeface="Calibri"/>
              </a:rPr>
              <a:t>When switch receives a frame:</a:t>
            </a:r>
            <a:br>
              <a:rPr lang="en-US" sz="1800" u="sng">
                <a:solidFill>
                  <a:srgbClr val="FF0000"/>
                </a:solidFill>
                <a:latin typeface="Calibri"/>
                <a:ea typeface="Calibri"/>
                <a:cs typeface="Calibri"/>
                <a:sym typeface="Calibri"/>
              </a:rPr>
            </a:br>
            <a:r>
              <a:rPr lang="en-US" sz="1800">
                <a:solidFill>
                  <a:schemeClr val="dk1"/>
                </a:solidFill>
                <a:latin typeface="Calibri"/>
                <a:ea typeface="Calibri"/>
                <a:cs typeface="Calibri"/>
                <a:sym typeface="Calibri"/>
              </a:rPr>
              <a:t>index switch table using MAC dest address</a:t>
            </a:r>
            <a:endParaRPr b="1" sz="1800">
              <a:solidFill>
                <a:schemeClr val="accent2"/>
              </a:solidFill>
              <a:latin typeface="Calibri"/>
              <a:ea typeface="Calibri"/>
              <a:cs typeface="Calibri"/>
              <a:sym typeface="Calibri"/>
            </a:endParaRPr>
          </a:p>
          <a:p>
            <a:pPr indent="0" lvl="0" marL="0" marR="0" rtl="0" algn="l">
              <a:lnSpc>
                <a:spcPct val="150000"/>
              </a:lnSpc>
              <a:spcBef>
                <a:spcPts val="0"/>
              </a:spcBef>
              <a:spcAft>
                <a:spcPts val="0"/>
              </a:spcAft>
              <a:buClr>
                <a:schemeClr val="accent2"/>
              </a:buClr>
              <a:buSzPts val="1800"/>
              <a:buFont typeface="Calibri"/>
              <a:buNone/>
            </a:pPr>
            <a:r>
              <a:rPr b="1" lang="en-US" sz="1800">
                <a:solidFill>
                  <a:schemeClr val="accent2"/>
                </a:solidFill>
                <a:latin typeface="Calibri"/>
                <a:ea typeface="Calibri"/>
                <a:cs typeface="Calibri"/>
                <a:sym typeface="Calibri"/>
              </a:rPr>
              <a:t>if </a:t>
            </a:r>
            <a:r>
              <a:rPr lang="en-US" sz="1800">
                <a:solidFill>
                  <a:schemeClr val="dk1"/>
                </a:solidFill>
                <a:latin typeface="Calibri"/>
                <a:ea typeface="Calibri"/>
                <a:cs typeface="Calibri"/>
                <a:sym typeface="Calibri"/>
              </a:rPr>
              <a:t>entry found for the destination</a:t>
            </a:r>
            <a:br>
              <a:rPr lang="en-US" sz="1800">
                <a:solidFill>
                  <a:schemeClr val="dk1"/>
                </a:solidFill>
                <a:latin typeface="Calibri"/>
                <a:ea typeface="Calibri"/>
                <a:cs typeface="Calibri"/>
                <a:sym typeface="Calibri"/>
              </a:rPr>
            </a:br>
            <a:r>
              <a:rPr b="1" lang="en-US" sz="1800">
                <a:solidFill>
                  <a:schemeClr val="accent2"/>
                </a:solidFill>
                <a:latin typeface="Calibri"/>
                <a:ea typeface="Calibri"/>
                <a:cs typeface="Calibri"/>
                <a:sym typeface="Calibri"/>
              </a:rPr>
              <a:t>then{</a:t>
            </a:r>
            <a:endParaRPr/>
          </a:p>
          <a:p>
            <a:pPr indent="0" lvl="0" marL="0" marR="0" rtl="0" algn="l">
              <a:lnSpc>
                <a:spcPct val="150000"/>
              </a:lnSpc>
              <a:spcBef>
                <a:spcPts val="0"/>
              </a:spcBef>
              <a:spcAft>
                <a:spcPts val="0"/>
              </a:spcAft>
              <a:buClr>
                <a:schemeClr val="accent2"/>
              </a:buClr>
              <a:buSzPts val="1800"/>
              <a:buFont typeface="Calibri"/>
              <a:buNone/>
            </a:pPr>
            <a:r>
              <a:rPr b="1" lang="en-US" sz="1800">
                <a:solidFill>
                  <a:schemeClr val="accent2"/>
                </a:solidFill>
                <a:latin typeface="Calibri"/>
                <a:ea typeface="Calibri"/>
                <a:cs typeface="Calibri"/>
                <a:sym typeface="Calibri"/>
              </a:rPr>
              <a:t>     if </a:t>
            </a:r>
            <a:r>
              <a:rPr lang="en-US" sz="1800">
                <a:solidFill>
                  <a:schemeClr val="dk1"/>
                </a:solidFill>
                <a:latin typeface="Calibri"/>
                <a:ea typeface="Calibri"/>
                <a:cs typeface="Calibri"/>
                <a:sym typeface="Calibri"/>
              </a:rPr>
              <a:t>dest on a segment from which frame arrived</a:t>
            </a:r>
            <a:br>
              <a:rPr lang="en-US" sz="1800">
                <a:solidFill>
                  <a:schemeClr val="dk1"/>
                </a:solidFill>
                <a:latin typeface="Calibri"/>
                <a:ea typeface="Calibri"/>
                <a:cs typeface="Calibri"/>
                <a:sym typeface="Calibri"/>
              </a:rPr>
            </a:b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then</a:t>
            </a:r>
            <a:r>
              <a:rPr lang="en-US" sz="1800">
                <a:solidFill>
                  <a:schemeClr val="dk1"/>
                </a:solidFill>
                <a:latin typeface="Calibri"/>
                <a:ea typeface="Calibri"/>
                <a:cs typeface="Calibri"/>
                <a:sym typeface="Calibri"/>
              </a:rPr>
              <a:t> drop the frame</a:t>
            </a:r>
            <a:endParaRPr/>
          </a:p>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else</a:t>
            </a:r>
            <a:r>
              <a:rPr lang="en-US" sz="1800">
                <a:solidFill>
                  <a:schemeClr val="dk1"/>
                </a:solidFill>
                <a:latin typeface="Calibri"/>
                <a:ea typeface="Calibri"/>
                <a:cs typeface="Calibri"/>
                <a:sym typeface="Calibri"/>
              </a:rPr>
              <a:t> forward the frame on the interface indicated</a:t>
            </a:r>
            <a:endParaRPr/>
          </a:p>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    </a:t>
            </a:r>
            <a:r>
              <a:rPr b="1" lang="en-US" sz="1800">
                <a:solidFill>
                  <a:schemeClr val="accent2"/>
                </a:solidFill>
                <a:latin typeface="Calibri"/>
                <a:ea typeface="Calibri"/>
                <a:cs typeface="Calibri"/>
                <a:sym typeface="Calibri"/>
              </a:rPr>
              <a:t>else</a:t>
            </a:r>
            <a:r>
              <a:rPr lang="en-US" sz="1800">
                <a:solidFill>
                  <a:schemeClr val="dk1"/>
                </a:solidFill>
                <a:latin typeface="Calibri"/>
                <a:ea typeface="Calibri"/>
                <a:cs typeface="Calibri"/>
                <a:sym typeface="Calibri"/>
              </a:rPr>
              <a:t> flood</a:t>
            </a:r>
            <a:endParaRPr/>
          </a:p>
          <a:p>
            <a:pPr indent="0" lvl="3" marL="1371600" marR="0" rtl="0" algn="l">
              <a:lnSpc>
                <a:spcPct val="150000"/>
              </a:lnSpc>
              <a:spcBef>
                <a:spcPts val="0"/>
              </a:spcBef>
              <a:spcAft>
                <a:spcPts val="0"/>
              </a:spcAft>
              <a:buClr>
                <a:schemeClr val="dk1"/>
              </a:buClr>
              <a:buSzPts val="1800"/>
              <a:buFont typeface="Calibri"/>
              <a:buNone/>
            </a:pPr>
            <a:r>
              <a:rPr b="0" i="0" lang="en-US" sz="1800" u="none" cap="none" strike="noStrike">
                <a:solidFill>
                  <a:schemeClr val="dk1"/>
                </a:solidFill>
                <a:latin typeface="Calibri"/>
                <a:ea typeface="Calibri"/>
                <a:cs typeface="Calibri"/>
                <a:sym typeface="Calibri"/>
              </a:rPr>
              <a:t>  </a:t>
            </a:r>
            <a:endParaRPr/>
          </a:p>
        </p:txBody>
      </p:sp>
      <p:sp>
        <p:nvSpPr>
          <p:cNvPr id="533" name="Google Shape;533;p28"/>
          <p:cNvSpPr txBox="1"/>
          <p:nvPr/>
        </p:nvSpPr>
        <p:spPr>
          <a:xfrm>
            <a:off x="5958927" y="4908781"/>
            <a:ext cx="4840287" cy="835025"/>
          </a:xfrm>
          <a:prstGeom prst="rect">
            <a:avLst/>
          </a:prstGeom>
          <a:noFill/>
          <a:ln cap="flat" cmpd="sng" w="12700">
            <a:solidFill>
              <a:srgbClr val="FF0000"/>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accent2"/>
                </a:solidFill>
                <a:latin typeface="Comic Sans MS"/>
                <a:ea typeface="Comic Sans MS"/>
                <a:cs typeface="Comic Sans MS"/>
                <a:sym typeface="Comic Sans MS"/>
              </a:rPr>
              <a:t>forward on all but the interface </a:t>
            </a:r>
            <a:endParaRPr/>
          </a:p>
          <a:p>
            <a:pPr indent="0" lvl="0" marL="0" marR="0" rtl="0" algn="l">
              <a:spcBef>
                <a:spcPts val="0"/>
              </a:spcBef>
              <a:spcAft>
                <a:spcPts val="0"/>
              </a:spcAft>
              <a:buNone/>
            </a:pPr>
            <a:r>
              <a:rPr lang="en-US" sz="2400">
                <a:solidFill>
                  <a:schemeClr val="accent2"/>
                </a:solidFill>
                <a:latin typeface="Comic Sans MS"/>
                <a:ea typeface="Comic Sans MS"/>
                <a:cs typeface="Comic Sans MS"/>
                <a:sym typeface="Comic Sans MS"/>
              </a:rPr>
              <a:t>on which the frame arrived</a:t>
            </a:r>
            <a:endParaRPr sz="1800">
              <a:solidFill>
                <a:schemeClr val="accent2"/>
              </a:solidFill>
              <a:latin typeface="Times New Roman"/>
              <a:ea typeface="Times New Roman"/>
              <a:cs typeface="Times New Roman"/>
              <a:sym typeface="Times New Roman"/>
            </a:endParaRPr>
          </a:p>
        </p:txBody>
      </p:sp>
      <p:cxnSp>
        <p:nvCxnSpPr>
          <p:cNvPr id="534" name="Google Shape;534;p28"/>
          <p:cNvCxnSpPr/>
          <p:nvPr/>
        </p:nvCxnSpPr>
        <p:spPr>
          <a:xfrm rot="10800000">
            <a:off x="5379489" y="5097692"/>
            <a:ext cx="525463" cy="317500"/>
          </a:xfrm>
          <a:prstGeom prst="straightConnector1">
            <a:avLst/>
          </a:prstGeom>
          <a:noFill/>
          <a:ln cap="flat" cmpd="sng" w="9525">
            <a:solidFill>
              <a:srgbClr val="FF0000"/>
            </a:solidFill>
            <a:prstDash val="solid"/>
            <a:round/>
            <a:headEnd len="med" w="med" type="none"/>
            <a:tailEnd len="med" w="med" type="triangle"/>
          </a:ln>
        </p:spPr>
      </p:cxnSp>
      <p:sp>
        <p:nvSpPr>
          <p:cNvPr id="535" name="Google Shape;535;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pic>
        <p:nvPicPr>
          <p:cNvPr id="540" name="Google Shape;540;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1" name="Google Shape;541;p29"/>
          <p:cNvPicPr preferRelativeResize="0"/>
          <p:nvPr/>
        </p:nvPicPr>
        <p:blipFill rotWithShape="1">
          <a:blip r:embed="rId4">
            <a:alphaModFix/>
          </a:blip>
          <a:srcRect b="0" l="0" r="0" t="0"/>
          <a:stretch/>
        </p:blipFill>
        <p:spPr>
          <a:xfrm>
            <a:off x="2170446" y="6273582"/>
            <a:ext cx="9902229" cy="204838"/>
          </a:xfrm>
          <a:prstGeom prst="rect">
            <a:avLst/>
          </a:prstGeom>
          <a:noFill/>
          <a:ln>
            <a:noFill/>
          </a:ln>
        </p:spPr>
      </p:pic>
      <p:pic>
        <p:nvPicPr>
          <p:cNvPr id="542" name="Google Shape;542;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3" name="Google Shape;543;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4" name="Google Shape;544;p2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45" name="Google Shape;545;p2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46" name="Google Shape;546;p29"/>
          <p:cNvSpPr txBox="1"/>
          <p:nvPr/>
        </p:nvSpPr>
        <p:spPr>
          <a:xfrm>
            <a:off x="2440788" y="602105"/>
            <a:ext cx="691368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 - Switching in Networking</a:t>
            </a:r>
            <a:endParaRPr sz="2400">
              <a:solidFill>
                <a:schemeClr val="lt1"/>
              </a:solidFill>
              <a:latin typeface="Calibri"/>
              <a:ea typeface="Calibri"/>
              <a:cs typeface="Calibri"/>
              <a:sym typeface="Calibri"/>
            </a:endParaRPr>
          </a:p>
        </p:txBody>
      </p:sp>
      <p:sp>
        <p:nvSpPr>
          <p:cNvPr id="547" name="Google Shape;547;p29"/>
          <p:cNvSpPr txBox="1"/>
          <p:nvPr/>
        </p:nvSpPr>
        <p:spPr>
          <a:xfrm>
            <a:off x="392722" y="1755559"/>
            <a:ext cx="7731369" cy="129586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Two terms are associated with frames entering or leaving an interface:</a:t>
            </a:r>
            <a:endParaRPr/>
          </a:p>
          <a:p>
            <a:pPr indent="-114300" lvl="1" marL="457200" marR="0" rtl="0" algn="l">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Ingress</a:t>
            </a:r>
            <a:r>
              <a:rPr b="0" i="0" lang="en-US" sz="1800" u="none" cap="none" strike="noStrike">
                <a:solidFill>
                  <a:schemeClr val="dk1"/>
                </a:solidFill>
                <a:latin typeface="Calibri"/>
                <a:ea typeface="Calibri"/>
                <a:cs typeface="Calibri"/>
                <a:sym typeface="Calibri"/>
              </a:rPr>
              <a:t> – entering the interface</a:t>
            </a:r>
            <a:endParaRPr/>
          </a:p>
          <a:p>
            <a:pPr indent="-114300" lvl="1" marL="457200" marR="0" rtl="0" algn="l">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Calibri"/>
                <a:ea typeface="Calibri"/>
                <a:cs typeface="Calibri"/>
                <a:sym typeface="Calibri"/>
              </a:rPr>
              <a:t>Egress</a:t>
            </a:r>
            <a:r>
              <a:rPr b="0" i="0" lang="en-US" sz="1800" u="none" cap="none" strike="noStrike">
                <a:solidFill>
                  <a:schemeClr val="dk1"/>
                </a:solidFill>
                <a:latin typeface="Calibri"/>
                <a:ea typeface="Calibri"/>
                <a:cs typeface="Calibri"/>
                <a:sym typeface="Calibri"/>
              </a:rPr>
              <a:t> – exiting the interface</a:t>
            </a:r>
            <a:endParaRPr/>
          </a:p>
        </p:txBody>
      </p:sp>
      <p:pic>
        <p:nvPicPr>
          <p:cNvPr id="548" name="Google Shape;548;p29"/>
          <p:cNvPicPr preferRelativeResize="0"/>
          <p:nvPr/>
        </p:nvPicPr>
        <p:blipFill rotWithShape="1">
          <a:blip r:embed="rId7">
            <a:alphaModFix/>
          </a:blip>
          <a:srcRect b="0" l="0" r="0" t="0"/>
          <a:stretch/>
        </p:blipFill>
        <p:spPr>
          <a:xfrm>
            <a:off x="5093494" y="2244238"/>
            <a:ext cx="4454046" cy="3966326"/>
          </a:xfrm>
          <a:prstGeom prst="rect">
            <a:avLst/>
          </a:prstGeom>
          <a:noFill/>
          <a:ln>
            <a:noFill/>
          </a:ln>
        </p:spPr>
      </p:pic>
      <p:sp>
        <p:nvSpPr>
          <p:cNvPr id="549" name="Google Shape;54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pic>
        <p:nvPicPr>
          <p:cNvPr id="554" name="Google Shape;554;p3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55" name="Google Shape;555;p3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56" name="Google Shape;556;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7" name="Google Shape;557;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58" name="Google Shape;558;p3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59" name="Google Shape;559;p3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60" name="Google Shape;560;p30"/>
          <p:cNvSpPr txBox="1"/>
          <p:nvPr/>
        </p:nvSpPr>
        <p:spPr>
          <a:xfrm>
            <a:off x="2440788" y="602105"/>
            <a:ext cx="691368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 - Switching in Networking</a:t>
            </a:r>
            <a:endParaRPr sz="2400">
              <a:solidFill>
                <a:schemeClr val="lt1"/>
              </a:solidFill>
              <a:latin typeface="Calibri"/>
              <a:ea typeface="Calibri"/>
              <a:cs typeface="Calibri"/>
              <a:sym typeface="Calibri"/>
            </a:endParaRPr>
          </a:p>
        </p:txBody>
      </p:sp>
      <p:sp>
        <p:nvSpPr>
          <p:cNvPr id="561" name="Google Shape;561;p30"/>
          <p:cNvSpPr txBox="1"/>
          <p:nvPr/>
        </p:nvSpPr>
        <p:spPr>
          <a:xfrm>
            <a:off x="1034778" y="1846924"/>
            <a:ext cx="8593964" cy="212686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A switch forwards based on the ingress interface and the destination </a:t>
            </a:r>
            <a:r>
              <a:rPr b="1" lang="en-US" sz="1800">
                <a:solidFill>
                  <a:srgbClr val="FF0000"/>
                </a:solidFill>
                <a:latin typeface="Calibri"/>
                <a:ea typeface="Calibri"/>
                <a:cs typeface="Calibri"/>
                <a:sym typeface="Calibri"/>
              </a:rPr>
              <a:t>MAC address</a:t>
            </a:r>
            <a:r>
              <a:rPr lang="en-US" sz="1800">
                <a:solidFill>
                  <a:schemeClr val="dk1"/>
                </a:solidFill>
                <a:latin typeface="Calibri"/>
                <a:ea typeface="Calibri"/>
                <a:cs typeface="Calibri"/>
                <a:sym typeface="Calibri"/>
              </a:rPr>
              <a:t>.</a:t>
            </a:r>
            <a:endParaRPr/>
          </a:p>
          <a:p>
            <a:pPr indent="0" lvl="0" marL="0" marR="0" rtl="0" algn="l">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A switch uses its MAC address table to make forwarding decisions.</a:t>
            </a:r>
            <a:endParaRPr/>
          </a:p>
          <a:p>
            <a:pPr indent="0" lvl="0" marL="0" marR="0" rtl="0" algn="l">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Note</a:t>
            </a:r>
            <a:r>
              <a:rPr lang="en-US" sz="1800">
                <a:solidFill>
                  <a:schemeClr val="dk1"/>
                </a:solidFill>
                <a:latin typeface="Calibri"/>
                <a:ea typeface="Calibri"/>
                <a:cs typeface="Calibri"/>
                <a:sym typeface="Calibri"/>
              </a:rPr>
              <a:t>: A switch will never allow traffic to be forwarded out the interface it received the traffic.</a:t>
            </a:r>
            <a:endParaRPr/>
          </a:p>
        </p:txBody>
      </p:sp>
      <p:sp>
        <p:nvSpPr>
          <p:cNvPr id="562" name="Google Shape;562;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63" name="Google Shape;563;p30"/>
          <p:cNvSpPr txBox="1"/>
          <p:nvPr/>
        </p:nvSpPr>
        <p:spPr>
          <a:xfrm>
            <a:off x="1144886" y="4047617"/>
            <a:ext cx="9902228"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FF0000"/>
                </a:solidFill>
                <a:latin typeface="arial"/>
                <a:ea typeface="arial"/>
                <a:cs typeface="arial"/>
                <a:sym typeface="arial"/>
              </a:rPr>
              <a:t>A MAC (Media Access Control) address, sometimes referred to as a hardware or physical address, is </a:t>
            </a:r>
            <a:r>
              <a:rPr b="1" i="0" lang="en-US" sz="1800">
                <a:solidFill>
                  <a:srgbClr val="FF0000"/>
                </a:solidFill>
                <a:latin typeface="arial"/>
                <a:ea typeface="arial"/>
                <a:cs typeface="arial"/>
                <a:sym typeface="arial"/>
              </a:rPr>
              <a:t>a unique, 12-character alphanumeric attribute that is used to identify individual electronic devices on a network</a:t>
            </a:r>
            <a:r>
              <a:rPr b="0" i="0" lang="en-US" sz="1800">
                <a:solidFill>
                  <a:srgbClr val="FF0000"/>
                </a:solidFill>
                <a:latin typeface="arial"/>
                <a:ea typeface="arial"/>
                <a:cs typeface="arial"/>
                <a:sym typeface="arial"/>
              </a:rPr>
              <a:t>. An example of a MAC address is: 00-B0-D0-63-C2-26</a:t>
            </a:r>
            <a:endParaRPr sz="1800">
              <a:solidFill>
                <a:srgbClr val="FF0000"/>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pic>
        <p:nvPicPr>
          <p:cNvPr id="568" name="Google Shape;568;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69" name="Google Shape;569;p3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70" name="Google Shape;570;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1" name="Google Shape;571;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2" name="Google Shape;572;p3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73" name="Google Shape;573;p3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74" name="Google Shape;574;p31"/>
          <p:cNvSpPr txBox="1"/>
          <p:nvPr/>
        </p:nvSpPr>
        <p:spPr>
          <a:xfrm>
            <a:off x="2511126" y="443036"/>
            <a:ext cx="626598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 </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The Switch MAC Address Table</a:t>
            </a:r>
            <a:endParaRPr sz="2400">
              <a:solidFill>
                <a:schemeClr val="lt1"/>
              </a:solidFill>
              <a:latin typeface="Calibri"/>
              <a:ea typeface="Calibri"/>
              <a:cs typeface="Calibri"/>
              <a:sym typeface="Calibri"/>
            </a:endParaRPr>
          </a:p>
        </p:txBody>
      </p:sp>
      <p:sp>
        <p:nvSpPr>
          <p:cNvPr id="575" name="Google Shape;575;p31"/>
          <p:cNvSpPr txBox="1"/>
          <p:nvPr/>
        </p:nvSpPr>
        <p:spPr>
          <a:xfrm>
            <a:off x="1050680" y="2036631"/>
            <a:ext cx="10090639" cy="27847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A switch will use the destination MAC address to determine the egress interface.</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Before a switch can make this decision, it must learn what interface the destination is located.</a:t>
            </a:r>
            <a:endParaRPr/>
          </a:p>
          <a:p>
            <a:pPr indent="-285750" lvl="0" marL="285750" marR="0" rtl="0" algn="just">
              <a:lnSpc>
                <a:spcPct val="200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A switch builds a MAC address table, also known as a Content Addressable Memory (CAM) table, by recording the source MAC address into the table along with the port it was received.</a:t>
            </a:r>
            <a:endParaRPr/>
          </a:p>
          <a:p>
            <a:pPr indent="-171450" lvl="1" marL="742950" marR="0" rtl="0" algn="just">
              <a:lnSpc>
                <a:spcPct val="200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6" name="Google Shape;57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pic>
        <p:nvPicPr>
          <p:cNvPr id="581" name="Google Shape;581;p3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82" name="Google Shape;582;p3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83" name="Google Shape;583;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4" name="Google Shape;584;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85" name="Google Shape;585;p3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86" name="Google Shape;586;p3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587" name="Google Shape;587;p32"/>
          <p:cNvSpPr txBox="1"/>
          <p:nvPr/>
        </p:nvSpPr>
        <p:spPr>
          <a:xfrm>
            <a:off x="2523392" y="447439"/>
            <a:ext cx="626598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The Switch Learn and Forward Method</a:t>
            </a:r>
            <a:endParaRPr sz="2400">
              <a:solidFill>
                <a:schemeClr val="lt1"/>
              </a:solidFill>
              <a:latin typeface="Calibri"/>
              <a:ea typeface="Calibri"/>
              <a:cs typeface="Calibri"/>
              <a:sym typeface="Calibri"/>
            </a:endParaRPr>
          </a:p>
        </p:txBody>
      </p:sp>
      <p:sp>
        <p:nvSpPr>
          <p:cNvPr id="588" name="Google Shape;588;p32"/>
          <p:cNvSpPr txBox="1"/>
          <p:nvPr/>
        </p:nvSpPr>
        <p:spPr>
          <a:xfrm>
            <a:off x="782371" y="1842742"/>
            <a:ext cx="9748026" cy="337335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The switch uses a two-step process:</a:t>
            </a:r>
            <a:endParaRPr/>
          </a:p>
          <a:p>
            <a:pPr indent="0" lvl="1" marL="190495" marR="0" rtl="0" algn="just">
              <a:lnSpc>
                <a:spcPct val="15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Step 1.</a:t>
            </a:r>
            <a:r>
              <a:rPr b="0" i="0" lang="en-US" sz="1800" u="none" cap="none" strike="noStrike">
                <a:solidFill>
                  <a:schemeClr val="dk1"/>
                </a:solidFill>
                <a:latin typeface="Calibri"/>
                <a:ea typeface="Calibri"/>
                <a:cs typeface="Calibri"/>
                <a:sym typeface="Calibri"/>
              </a:rPr>
              <a:t> Learn – Examines Source Address</a:t>
            </a:r>
            <a:endParaRPr/>
          </a:p>
          <a:p>
            <a:pPr indent="-457200" lvl="1" marL="647695"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Adds the source MAC if not in table.</a:t>
            </a:r>
            <a:endParaRPr/>
          </a:p>
          <a:p>
            <a:pPr indent="-457200" lvl="1" marL="647695"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Resets the time out setting back to 5 minutes if source is in the table.</a:t>
            </a:r>
            <a:endParaRPr/>
          </a:p>
          <a:p>
            <a:pPr indent="0" lvl="1" marL="190495" marR="0" rtl="0" algn="just">
              <a:lnSpc>
                <a:spcPct val="15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Step 2.</a:t>
            </a:r>
            <a:r>
              <a:rPr b="0" i="0" lang="en-US" sz="1800" u="none" cap="none" strike="noStrike">
                <a:solidFill>
                  <a:schemeClr val="dk1"/>
                </a:solidFill>
                <a:latin typeface="Calibri"/>
                <a:ea typeface="Calibri"/>
                <a:cs typeface="Calibri"/>
                <a:sym typeface="Calibri"/>
              </a:rPr>
              <a:t> Forward – Examines Destination Address</a:t>
            </a:r>
            <a:endParaRPr/>
          </a:p>
          <a:p>
            <a:pPr indent="-342900" lvl="1" marL="533395"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If the destination MAC is in the MAC address table, it is forwarded out the specified port.</a:t>
            </a:r>
            <a:endParaRPr/>
          </a:p>
          <a:p>
            <a:pPr indent="-342900" lvl="1" marL="533395"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If a destination MAC is not in the table, it is flooded out all interfaces except the one it was received.</a:t>
            </a:r>
            <a:endParaRPr/>
          </a:p>
        </p:txBody>
      </p:sp>
      <p:sp>
        <p:nvSpPr>
          <p:cNvPr id="589" name="Google Shape;58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pic>
        <p:nvPicPr>
          <p:cNvPr id="594" name="Google Shape;594;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95" name="Google Shape;595;p3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96" name="Google Shape;596;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7" name="Google Shape;597;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98" name="Google Shape;598;p3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99" name="Google Shape;599;p3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00" name="Google Shape;600;p33"/>
          <p:cNvSpPr txBox="1"/>
          <p:nvPr/>
        </p:nvSpPr>
        <p:spPr>
          <a:xfrm>
            <a:off x="2440788" y="447129"/>
            <a:ext cx="626598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Switch Forwarding Methods</a:t>
            </a:r>
            <a:endParaRPr sz="2400">
              <a:solidFill>
                <a:schemeClr val="lt1"/>
              </a:solidFill>
              <a:latin typeface="Calibri"/>
              <a:ea typeface="Calibri"/>
              <a:cs typeface="Calibri"/>
              <a:sym typeface="Calibri"/>
            </a:endParaRPr>
          </a:p>
        </p:txBody>
      </p:sp>
      <p:sp>
        <p:nvSpPr>
          <p:cNvPr id="601" name="Google Shape;601;p33"/>
          <p:cNvSpPr txBox="1"/>
          <p:nvPr/>
        </p:nvSpPr>
        <p:spPr>
          <a:xfrm>
            <a:off x="2008131" y="1897546"/>
            <a:ext cx="10183869" cy="568745"/>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A switch will use one of two methods to make forwarding decisions after it receives a frame:</a:t>
            </a:r>
            <a:endParaRPr/>
          </a:p>
        </p:txBody>
      </p:sp>
      <p:sp>
        <p:nvSpPr>
          <p:cNvPr id="602" name="Google Shape;60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03" name="Google Shape;603;p33"/>
          <p:cNvSpPr/>
          <p:nvPr/>
        </p:nvSpPr>
        <p:spPr>
          <a:xfrm>
            <a:off x="1727862" y="3570867"/>
            <a:ext cx="3679634" cy="643863"/>
          </a:xfrm>
          <a:prstGeom prst="rect">
            <a:avLst/>
          </a:prstGeom>
          <a:solidFill>
            <a:schemeClr val="accent2"/>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Store-and-forward switching</a:t>
            </a:r>
            <a:endParaRPr sz="1800">
              <a:solidFill>
                <a:schemeClr val="lt1"/>
              </a:solidFill>
              <a:latin typeface="Calibri"/>
              <a:ea typeface="Calibri"/>
              <a:cs typeface="Calibri"/>
              <a:sym typeface="Calibri"/>
            </a:endParaRPr>
          </a:p>
        </p:txBody>
      </p:sp>
      <p:sp>
        <p:nvSpPr>
          <p:cNvPr id="604" name="Google Shape;604;p33"/>
          <p:cNvSpPr/>
          <p:nvPr/>
        </p:nvSpPr>
        <p:spPr>
          <a:xfrm>
            <a:off x="6068152" y="3570866"/>
            <a:ext cx="3679634" cy="643863"/>
          </a:xfrm>
          <a:prstGeom prst="rect">
            <a:avLst/>
          </a:prstGeom>
          <a:solidFill>
            <a:schemeClr val="accent6"/>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Cut-through switching</a:t>
            </a:r>
            <a:endParaRPr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34"/>
          <p:cNvPicPr preferRelativeResize="0"/>
          <p:nvPr/>
        </p:nvPicPr>
        <p:blipFill rotWithShape="1">
          <a:blip r:embed="rId3">
            <a:alphaModFix/>
          </a:blip>
          <a:srcRect b="0" l="0" r="0" t="0"/>
          <a:stretch/>
        </p:blipFill>
        <p:spPr>
          <a:xfrm>
            <a:off x="462183" y="5508979"/>
            <a:ext cx="1222425" cy="1096206"/>
          </a:xfrm>
          <a:prstGeom prst="rect">
            <a:avLst/>
          </a:prstGeom>
          <a:noFill/>
          <a:ln>
            <a:noFill/>
          </a:ln>
        </p:spPr>
      </p:pic>
      <p:pic>
        <p:nvPicPr>
          <p:cNvPr id="610" name="Google Shape;610;p34"/>
          <p:cNvPicPr preferRelativeResize="0"/>
          <p:nvPr/>
        </p:nvPicPr>
        <p:blipFill rotWithShape="1">
          <a:blip r:embed="rId4">
            <a:alphaModFix/>
          </a:blip>
          <a:srcRect b="0" l="0" r="0" t="0"/>
          <a:stretch/>
        </p:blipFill>
        <p:spPr>
          <a:xfrm>
            <a:off x="1827588" y="5954663"/>
            <a:ext cx="9902229" cy="204838"/>
          </a:xfrm>
          <a:prstGeom prst="rect">
            <a:avLst/>
          </a:prstGeom>
          <a:noFill/>
          <a:ln>
            <a:noFill/>
          </a:ln>
        </p:spPr>
      </p:pic>
      <p:pic>
        <p:nvPicPr>
          <p:cNvPr id="611" name="Google Shape;611;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2" name="Google Shape;612;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13" name="Google Shape;613;p3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14" name="Google Shape;614;p3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15" name="Google Shape;615;p34"/>
          <p:cNvSpPr txBox="1"/>
          <p:nvPr/>
        </p:nvSpPr>
        <p:spPr>
          <a:xfrm>
            <a:off x="2440787" y="604940"/>
            <a:ext cx="626598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Ethernet II Frame Structure</a:t>
            </a:r>
            <a:endParaRPr/>
          </a:p>
        </p:txBody>
      </p:sp>
      <p:sp>
        <p:nvSpPr>
          <p:cNvPr id="616" name="Google Shape;61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617" name="Google Shape;617;p34"/>
          <p:cNvPicPr preferRelativeResize="0"/>
          <p:nvPr/>
        </p:nvPicPr>
        <p:blipFill rotWithShape="1">
          <a:blip r:embed="rId7">
            <a:alphaModFix/>
          </a:blip>
          <a:srcRect b="0" l="0" r="0" t="23018"/>
          <a:stretch/>
        </p:blipFill>
        <p:spPr>
          <a:xfrm>
            <a:off x="2281206" y="2204822"/>
            <a:ext cx="6585146" cy="1323973"/>
          </a:xfrm>
          <a:prstGeom prst="rect">
            <a:avLst/>
          </a:prstGeom>
          <a:noFill/>
          <a:ln>
            <a:noFill/>
          </a:ln>
        </p:spPr>
      </p:pic>
      <p:sp>
        <p:nvSpPr>
          <p:cNvPr id="618" name="Google Shape;618;p34"/>
          <p:cNvSpPr/>
          <p:nvPr/>
        </p:nvSpPr>
        <p:spPr>
          <a:xfrm>
            <a:off x="4175393" y="2335576"/>
            <a:ext cx="1920607" cy="1323973"/>
          </a:xfrm>
          <a:prstGeom prst="rect">
            <a:avLst/>
          </a:prstGeom>
          <a:noFill/>
          <a:ln cap="flat" cmpd="sng" w="381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3" name="Shape 623"/>
        <p:cNvGrpSpPr/>
        <p:nvPr/>
      </p:nvGrpSpPr>
      <p:grpSpPr>
        <a:xfrm>
          <a:off x="0" y="0"/>
          <a:ext cx="0" cy="0"/>
          <a:chOff x="0" y="0"/>
          <a:chExt cx="0" cy="0"/>
        </a:xfrm>
      </p:grpSpPr>
      <p:sp>
        <p:nvSpPr>
          <p:cNvPr id="624" name="Google Shape;62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5" name="Google Shape;625;p35"/>
          <p:cNvSpPr txBox="1"/>
          <p:nvPr/>
        </p:nvSpPr>
        <p:spPr>
          <a:xfrm>
            <a:off x="738130" y="1610200"/>
            <a:ext cx="11105003" cy="3780522"/>
          </a:xfrm>
          <a:prstGeom prst="rect">
            <a:avLst/>
          </a:prstGeom>
          <a:noFill/>
          <a:ln>
            <a:noFill/>
          </a:ln>
        </p:spPr>
        <p:txBody>
          <a:bodyPr anchorCtr="0" anchor="t" bIns="45700" lIns="91425" spcFirstLastPara="1" rIns="91425" wrap="square" tIns="45700">
            <a:spAutoFit/>
          </a:bodyPr>
          <a:lstStyle/>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Preamble</a:t>
            </a:r>
            <a:r>
              <a:rPr b="0" i="0" lang="en-US" sz="1800">
                <a:solidFill>
                  <a:srgbClr val="000000"/>
                </a:solidFill>
                <a:latin typeface="Calibri"/>
                <a:ea typeface="Calibri"/>
                <a:cs typeface="Calibri"/>
                <a:sym typeface="Calibri"/>
              </a:rPr>
              <a:t> – informs the receiving system that a frame is starting and enables synchronization.</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SFD (Start Frame Delimiter)</a:t>
            </a:r>
            <a:r>
              <a:rPr b="0" i="0" lang="en-US" sz="1800">
                <a:solidFill>
                  <a:srgbClr val="000000"/>
                </a:solidFill>
                <a:latin typeface="Calibri"/>
                <a:ea typeface="Calibri"/>
                <a:cs typeface="Calibri"/>
                <a:sym typeface="Calibri"/>
              </a:rPr>
              <a:t> – signifies that the Destination MAC Address field begins with the next byte.</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Destination MAC</a:t>
            </a:r>
            <a:r>
              <a:rPr b="0" i="0" lang="en-US" sz="1800">
                <a:solidFill>
                  <a:srgbClr val="000000"/>
                </a:solidFill>
                <a:latin typeface="Calibri"/>
                <a:ea typeface="Calibri"/>
                <a:cs typeface="Calibri"/>
                <a:sym typeface="Calibri"/>
              </a:rPr>
              <a:t> – identifies the receiving system.</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Source MAC</a:t>
            </a:r>
            <a:r>
              <a:rPr b="0" i="0" lang="en-US" sz="1800">
                <a:solidFill>
                  <a:srgbClr val="000000"/>
                </a:solidFill>
                <a:latin typeface="Calibri"/>
                <a:ea typeface="Calibri"/>
                <a:cs typeface="Calibri"/>
                <a:sym typeface="Calibri"/>
              </a:rPr>
              <a:t> – identifies the sending system.</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Type</a:t>
            </a:r>
            <a:r>
              <a:rPr b="0" i="0" lang="en-US" sz="1800">
                <a:solidFill>
                  <a:srgbClr val="000000"/>
                </a:solidFill>
                <a:latin typeface="Calibri"/>
                <a:ea typeface="Calibri"/>
                <a:cs typeface="Calibri"/>
                <a:sym typeface="Calibri"/>
              </a:rPr>
              <a:t> – defines the type of protocol inside the frame, for example, IPv4 or IPv6.</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Data and Pad</a:t>
            </a:r>
            <a:r>
              <a:rPr b="0" i="0" lang="en-US" sz="1800">
                <a:solidFill>
                  <a:srgbClr val="000000"/>
                </a:solidFill>
                <a:latin typeface="Calibri"/>
                <a:ea typeface="Calibri"/>
                <a:cs typeface="Calibri"/>
                <a:sym typeface="Calibri"/>
              </a:rPr>
              <a:t> – contains the payload data. Padding data is added to meet the minimum length requirement for this field (46 bytes).</a:t>
            </a:r>
            <a:endParaRPr/>
          </a:p>
          <a:p>
            <a:pPr indent="-114300" lvl="0" marL="0" marR="0" rtl="0" algn="l">
              <a:lnSpc>
                <a:spcPct val="150000"/>
              </a:lnSpc>
              <a:spcBef>
                <a:spcPts val="0"/>
              </a:spcBef>
              <a:spcAft>
                <a:spcPts val="0"/>
              </a:spcAft>
              <a:buClr>
                <a:srgbClr val="000000"/>
              </a:buClr>
              <a:buSzPts val="1800"/>
              <a:buFont typeface="Arial"/>
              <a:buChar char="•"/>
            </a:pPr>
            <a:r>
              <a:rPr b="1" i="0" lang="en-US" sz="1800">
                <a:solidFill>
                  <a:srgbClr val="000000"/>
                </a:solidFill>
                <a:latin typeface="Calibri"/>
                <a:ea typeface="Calibri"/>
                <a:cs typeface="Calibri"/>
                <a:sym typeface="Calibri"/>
              </a:rPr>
              <a:t>FCS (Frame Check Sequence)</a:t>
            </a:r>
            <a:r>
              <a:rPr b="0" i="0" lang="en-US" sz="1800">
                <a:solidFill>
                  <a:srgbClr val="000000"/>
                </a:solidFill>
                <a:latin typeface="Calibri"/>
                <a:ea typeface="Calibri"/>
                <a:cs typeface="Calibri"/>
                <a:sym typeface="Calibri"/>
              </a:rPr>
              <a:t> – contains a 32-bit Cyclic Redundancy Check (CRC) which allows the detection of corrupted data.</a:t>
            </a:r>
            <a:endParaRPr/>
          </a:p>
        </p:txBody>
      </p:sp>
      <p:pic>
        <p:nvPicPr>
          <p:cNvPr id="626" name="Google Shape;626;p35"/>
          <p:cNvPicPr preferRelativeResize="0"/>
          <p:nvPr/>
        </p:nvPicPr>
        <p:blipFill rotWithShape="1">
          <a:blip r:embed="rId3">
            <a:alphaModFix/>
          </a:blip>
          <a:srcRect b="0" l="0" r="0" t="0"/>
          <a:stretch/>
        </p:blipFill>
        <p:spPr>
          <a:xfrm>
            <a:off x="-108036" y="0"/>
            <a:ext cx="9533101" cy="1610200"/>
          </a:xfrm>
          <a:prstGeom prst="rect">
            <a:avLst/>
          </a:prstGeom>
          <a:noFill/>
          <a:ln>
            <a:noFill/>
          </a:ln>
        </p:spPr>
      </p:pic>
      <p:sp>
        <p:nvSpPr>
          <p:cNvPr id="627" name="Google Shape;627;p3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28" name="Google Shape;628;p35"/>
          <p:cNvPicPr preferRelativeResize="0"/>
          <p:nvPr/>
        </p:nvPicPr>
        <p:blipFill rotWithShape="1">
          <a:blip r:embed="rId4">
            <a:alphaModFix/>
          </a:blip>
          <a:srcRect b="0" l="0" r="0" t="0"/>
          <a:stretch/>
        </p:blipFill>
        <p:spPr>
          <a:xfrm>
            <a:off x="226987" y="5761794"/>
            <a:ext cx="1222425" cy="1096206"/>
          </a:xfrm>
          <a:prstGeom prst="rect">
            <a:avLst/>
          </a:prstGeom>
          <a:noFill/>
          <a:ln>
            <a:noFill/>
          </a:ln>
        </p:spPr>
      </p:pic>
      <p:pic>
        <p:nvPicPr>
          <p:cNvPr id="629" name="Google Shape;629;p35"/>
          <p:cNvPicPr preferRelativeResize="0"/>
          <p:nvPr/>
        </p:nvPicPr>
        <p:blipFill rotWithShape="1">
          <a:blip r:embed="rId5">
            <a:alphaModFix/>
          </a:blip>
          <a:srcRect b="0" l="0" r="0" t="0"/>
          <a:stretch/>
        </p:blipFill>
        <p:spPr>
          <a:xfrm>
            <a:off x="1649874" y="6138300"/>
            <a:ext cx="9902229" cy="204838"/>
          </a:xfrm>
          <a:prstGeom prst="rect">
            <a:avLst/>
          </a:prstGeom>
          <a:noFill/>
          <a:ln>
            <a:noFill/>
          </a:ln>
        </p:spPr>
      </p:pic>
      <p:sp>
        <p:nvSpPr>
          <p:cNvPr id="630" name="Google Shape;630;p35"/>
          <p:cNvSpPr txBox="1"/>
          <p:nvPr/>
        </p:nvSpPr>
        <p:spPr>
          <a:xfrm>
            <a:off x="2657819" y="620434"/>
            <a:ext cx="615292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Ethernet II Frame Structure (cont.)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pic>
        <p:nvPicPr>
          <p:cNvPr id="635" name="Google Shape;635;p3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36" name="Google Shape;636;p3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37" name="Google Shape;637;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8" name="Google Shape;638;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39" name="Google Shape;639;p3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40" name="Google Shape;640;p3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41" name="Google Shape;641;p36"/>
          <p:cNvSpPr txBox="1"/>
          <p:nvPr/>
        </p:nvSpPr>
        <p:spPr>
          <a:xfrm>
            <a:off x="2440788" y="447129"/>
            <a:ext cx="626598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Frame Forwarding</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Switch Forwarding Methods</a:t>
            </a:r>
            <a:endParaRPr sz="2400">
              <a:solidFill>
                <a:schemeClr val="lt1"/>
              </a:solidFill>
              <a:latin typeface="Calibri"/>
              <a:ea typeface="Calibri"/>
              <a:cs typeface="Calibri"/>
              <a:sym typeface="Calibri"/>
            </a:endParaRPr>
          </a:p>
        </p:txBody>
      </p:sp>
      <p:sp>
        <p:nvSpPr>
          <p:cNvPr id="642" name="Google Shape;642;p36"/>
          <p:cNvSpPr txBox="1"/>
          <p:nvPr/>
        </p:nvSpPr>
        <p:spPr>
          <a:xfrm>
            <a:off x="1009710" y="1759632"/>
            <a:ext cx="10183869" cy="2230739"/>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Store-and-forward switching</a:t>
            </a:r>
            <a:r>
              <a:rPr lang="en-US" sz="1800">
                <a:solidFill>
                  <a:schemeClr val="dk1"/>
                </a:solidFill>
                <a:latin typeface="Calibri"/>
                <a:ea typeface="Calibri"/>
                <a:cs typeface="Calibri"/>
                <a:sym typeface="Calibri"/>
              </a:rPr>
              <a:t> - Receives the entire frame and ensures the frame is valid. Store-and-forward switching is Cisco’s preferred switching method.</a:t>
            </a:r>
            <a:endParaRPr/>
          </a:p>
          <a:p>
            <a:pPr indent="-285750" lvl="0" marL="285750" marR="0" rtl="0" algn="just">
              <a:lnSpc>
                <a:spcPct val="200000"/>
              </a:lnSpc>
              <a:spcBef>
                <a:spcPts val="0"/>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Cut-through switching</a:t>
            </a:r>
            <a:r>
              <a:rPr lang="en-US" sz="1800">
                <a:solidFill>
                  <a:schemeClr val="dk1"/>
                </a:solidFill>
                <a:latin typeface="Calibri"/>
                <a:ea typeface="Calibri"/>
                <a:cs typeface="Calibri"/>
                <a:sym typeface="Calibri"/>
              </a:rPr>
              <a:t> – Forwards the frame immediately after determining the destination MAC address of an incoming frame and the egress port. </a:t>
            </a:r>
            <a:endParaRPr/>
          </a:p>
        </p:txBody>
      </p:sp>
      <p:sp>
        <p:nvSpPr>
          <p:cNvPr id="643" name="Google Shape;64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pic>
        <p:nvPicPr>
          <p:cNvPr id="648" name="Google Shape;648;p3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49" name="Google Shape;649;p3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50" name="Google Shape;650;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1" name="Google Shape;651;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52" name="Google Shape;652;p3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53" name="Google Shape;653;p3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54" name="Google Shape;654;p37"/>
          <p:cNvSpPr txBox="1"/>
          <p:nvPr/>
        </p:nvSpPr>
        <p:spPr>
          <a:xfrm>
            <a:off x="771130" y="1613697"/>
            <a:ext cx="10661029" cy="333873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 security of the Ethernet switch is essential since it is the most commonly used layer 2 device in current LANs. Unfortunately, the security of switches is often disregarded.</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Network administrators rarely monitor or investigate the operation of layer 2 infrastructures until there is a connectivity issue since they normally consider layer 2 networks can be trusted.</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Securities measures typically concentrate on layer 3. For instance, to detect any suspicious activity, intrusion detection systems often inspect layers 3 and 4 communications, particularly TCP/IP packets.</a:t>
            </a:r>
            <a:endParaRPr/>
          </a:p>
        </p:txBody>
      </p:sp>
      <p:sp>
        <p:nvSpPr>
          <p:cNvPr id="655" name="Google Shape;655;p37"/>
          <p:cNvSpPr txBox="1"/>
          <p:nvPr/>
        </p:nvSpPr>
        <p:spPr>
          <a:xfrm>
            <a:off x="2603863" y="6408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Switch Security</a:t>
            </a:r>
            <a:endParaRPr sz="2400" u="sng">
              <a:solidFill>
                <a:schemeClr val="lt1"/>
              </a:solidFill>
              <a:latin typeface="Calibri"/>
              <a:ea typeface="Calibri"/>
              <a:cs typeface="Calibri"/>
              <a:sym typeface="Calibri"/>
              <a:hlinkClick r:id="rId7">
                <a:extLst>
                  <a:ext uri="{A12FA001-AC4F-418D-AE19-62706E023703}">
                    <ahyp:hlinkClr val="tx"/>
                  </a:ext>
                </a:extLst>
              </a:hlinkClick>
            </a:endParaRPr>
          </a:p>
        </p:txBody>
      </p:sp>
      <p:sp>
        <p:nvSpPr>
          <p:cNvPr id="656" name="Google Shape;65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0" name="Shape 660"/>
        <p:cNvGrpSpPr/>
        <p:nvPr/>
      </p:nvGrpSpPr>
      <p:grpSpPr>
        <a:xfrm>
          <a:off x="0" y="0"/>
          <a:ext cx="0" cy="0"/>
          <a:chOff x="0" y="0"/>
          <a:chExt cx="0" cy="0"/>
        </a:xfrm>
      </p:grpSpPr>
      <p:pic>
        <p:nvPicPr>
          <p:cNvPr id="661" name="Google Shape;661;p3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62" name="Google Shape;662;p3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63" name="Google Shape;663;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4" name="Google Shape;664;p3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65" name="Google Shape;665;p3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66" name="Google Shape;666;p38"/>
          <p:cNvSpPr txBox="1"/>
          <p:nvPr/>
        </p:nvSpPr>
        <p:spPr>
          <a:xfrm>
            <a:off x="2650377" y="627714"/>
            <a:ext cx="418018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How Switches can be Attacked ?</a:t>
            </a:r>
            <a:endParaRPr sz="2400">
              <a:solidFill>
                <a:schemeClr val="lt1"/>
              </a:solidFill>
              <a:latin typeface="Calibri"/>
              <a:ea typeface="Calibri"/>
              <a:cs typeface="Calibri"/>
              <a:sym typeface="Calibri"/>
            </a:endParaRPr>
          </a:p>
        </p:txBody>
      </p:sp>
      <p:sp>
        <p:nvSpPr>
          <p:cNvPr id="667" name="Google Shape;667;p3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68" name="Google Shape;668;p38"/>
          <p:cNvSpPr txBox="1"/>
          <p:nvPr/>
        </p:nvSpPr>
        <p:spPr>
          <a:xfrm>
            <a:off x="1196367" y="1821809"/>
            <a:ext cx="9810555" cy="3708066"/>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Switch attacks are difficult to detect. One of the reasons is that detecting such attacks requires a thorough understanding of how data link protocols work.</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For example, to exploit the spanning tree protocol (STP), one must first understand the </a:t>
            </a:r>
            <a:br>
              <a:rPr b="0" i="0" lang="en-US" sz="1800">
                <a:solidFill>
                  <a:schemeClr val="dk1"/>
                </a:solidFill>
                <a:latin typeface="Calibri"/>
                <a:ea typeface="Calibri"/>
                <a:cs typeface="Calibri"/>
                <a:sym typeface="Calibri"/>
              </a:rPr>
            </a:br>
            <a:r>
              <a:rPr b="0" i="0" lang="en-US" sz="1800">
                <a:solidFill>
                  <a:schemeClr val="dk1"/>
                </a:solidFill>
                <a:latin typeface="Calibri"/>
                <a:ea typeface="Calibri"/>
                <a:cs typeface="Calibri"/>
                <a:sym typeface="Calibri"/>
              </a:rPr>
              <a:t>roles of a switch port (can be a </a:t>
            </a:r>
            <a:r>
              <a:rPr b="0" i="1" lang="en-US" sz="1800">
                <a:solidFill>
                  <a:schemeClr val="dk1"/>
                </a:solidFill>
                <a:latin typeface="Calibri"/>
                <a:ea typeface="Calibri"/>
                <a:cs typeface="Calibri"/>
                <a:sym typeface="Calibri"/>
              </a:rPr>
              <a:t>root</a:t>
            </a:r>
            <a:r>
              <a:rPr b="0" i="0" lang="en-US" sz="1800">
                <a:solidFill>
                  <a:schemeClr val="dk1"/>
                </a:solidFill>
                <a:latin typeface="Calibri"/>
                <a:ea typeface="Calibri"/>
                <a:cs typeface="Calibri"/>
                <a:sym typeface="Calibri"/>
              </a:rPr>
              <a:t>, </a:t>
            </a:r>
            <a:r>
              <a:rPr b="0" i="1" lang="en-US" sz="1800">
                <a:solidFill>
                  <a:schemeClr val="dk1"/>
                </a:solidFill>
                <a:latin typeface="Calibri"/>
                <a:ea typeface="Calibri"/>
                <a:cs typeface="Calibri"/>
                <a:sym typeface="Calibri"/>
              </a:rPr>
              <a:t>designated</a:t>
            </a:r>
            <a:r>
              <a:rPr b="0" i="0" lang="en-US" sz="1800">
                <a:solidFill>
                  <a:schemeClr val="dk1"/>
                </a:solidFill>
                <a:latin typeface="Calibri"/>
                <a:ea typeface="Calibri"/>
                <a:cs typeface="Calibri"/>
                <a:sym typeface="Calibri"/>
              </a:rPr>
              <a:t>, or </a:t>
            </a:r>
            <a:r>
              <a:rPr b="0" i="1" lang="en-US" sz="1800">
                <a:solidFill>
                  <a:schemeClr val="dk1"/>
                </a:solidFill>
                <a:latin typeface="Calibri"/>
                <a:ea typeface="Calibri"/>
                <a:cs typeface="Calibri"/>
                <a:sym typeface="Calibri"/>
              </a:rPr>
              <a:t>blocked </a:t>
            </a:r>
            <a:r>
              <a:rPr b="0" i="0" lang="en-US" sz="1800">
                <a:solidFill>
                  <a:schemeClr val="dk1"/>
                </a:solidFill>
                <a:latin typeface="Calibri"/>
                <a:ea typeface="Calibri"/>
                <a:cs typeface="Calibri"/>
                <a:sym typeface="Calibri"/>
              </a:rPr>
              <a:t>port) and their possible states (such as </a:t>
            </a:r>
            <a:r>
              <a:rPr b="0" i="1" lang="en-US" sz="1800">
                <a:solidFill>
                  <a:schemeClr val="dk1"/>
                </a:solidFill>
                <a:latin typeface="Calibri"/>
                <a:ea typeface="Calibri"/>
                <a:cs typeface="Calibri"/>
                <a:sym typeface="Calibri"/>
              </a:rPr>
              <a:t>forwarding</a:t>
            </a:r>
            <a:r>
              <a:rPr b="0" i="0" lang="en-US" sz="1800">
                <a:solidFill>
                  <a:schemeClr val="dk1"/>
                </a:solidFill>
                <a:latin typeface="Calibri"/>
                <a:ea typeface="Calibri"/>
                <a:cs typeface="Calibri"/>
                <a:sym typeface="Calibri"/>
              </a:rPr>
              <a:t>, </a:t>
            </a:r>
            <a:r>
              <a:rPr b="0" i="1" lang="en-US" sz="1800">
                <a:solidFill>
                  <a:schemeClr val="dk1"/>
                </a:solidFill>
                <a:latin typeface="Calibri"/>
                <a:ea typeface="Calibri"/>
                <a:cs typeface="Calibri"/>
                <a:sym typeface="Calibri"/>
              </a:rPr>
              <a:t>listening, </a:t>
            </a:r>
            <a:r>
              <a:rPr b="0" i="0" lang="en-US" sz="1800">
                <a:solidFill>
                  <a:schemeClr val="dk1"/>
                </a:solidFill>
                <a:latin typeface="Calibri"/>
                <a:ea typeface="Calibri"/>
                <a:cs typeface="Calibri"/>
                <a:sym typeface="Calibri"/>
              </a:rPr>
              <a:t>and </a:t>
            </a:r>
            <a:r>
              <a:rPr b="0" i="1" lang="en-US" sz="1800">
                <a:solidFill>
                  <a:schemeClr val="dk1"/>
                </a:solidFill>
                <a:latin typeface="Calibri"/>
                <a:ea typeface="Calibri"/>
                <a:cs typeface="Calibri"/>
                <a:sym typeface="Calibri"/>
              </a:rPr>
              <a:t>learning</a:t>
            </a:r>
            <a:r>
              <a:rPr b="0" i="0" lang="en-US" sz="1800">
                <a:solidFill>
                  <a:schemeClr val="dk1"/>
                </a:solidFill>
                <a:latin typeface="Calibri"/>
                <a:ea typeface="Calibri"/>
                <a:cs typeface="Calibri"/>
                <a:sym typeface="Calibri"/>
              </a:rPr>
              <a:t>) in an STP network. </a:t>
            </a:r>
            <a:endParaRPr/>
          </a:p>
          <a:p>
            <a:pPr indent="0" lvl="0" marL="0" marR="0" rtl="0" algn="just">
              <a:lnSpc>
                <a:spcPct val="200000"/>
              </a:lnSpc>
              <a:spcBef>
                <a:spcPts val="0"/>
              </a:spcBef>
              <a:spcAft>
                <a:spcPts val="0"/>
              </a:spcAft>
              <a:buNone/>
            </a:pPr>
            <a:br>
              <a:rPr lang="en-US" sz="12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669" name="Google Shape;66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pic>
        <p:nvPicPr>
          <p:cNvPr id="674" name="Google Shape;674;p3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75" name="Google Shape;675;p3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76" name="Google Shape;676;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7" name="Google Shape;677;p3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78" name="Google Shape;678;p3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79" name="Google Shape;679;p39"/>
          <p:cNvSpPr txBox="1"/>
          <p:nvPr/>
        </p:nvSpPr>
        <p:spPr>
          <a:xfrm>
            <a:off x="2317863" y="494613"/>
            <a:ext cx="6820443"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How Switches can be Attacked?</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MAC Flooding </a:t>
            </a:r>
            <a:endParaRPr/>
          </a:p>
        </p:txBody>
      </p:sp>
      <p:sp>
        <p:nvSpPr>
          <p:cNvPr id="680" name="Google Shape;680;p3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81" name="Google Shape;681;p39"/>
          <p:cNvSpPr txBox="1"/>
          <p:nvPr/>
        </p:nvSpPr>
        <p:spPr>
          <a:xfrm>
            <a:off x="683004" y="1522127"/>
            <a:ext cx="11230707" cy="1676741"/>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chemeClr val="dk1"/>
                </a:solidFill>
                <a:latin typeface="Calibri"/>
                <a:ea typeface="Calibri"/>
                <a:cs typeface="Calibri"/>
                <a:sym typeface="Calibri"/>
              </a:rPr>
              <a:t>As can be seen, a new entry for the new address will be added to the CAM table whenever a frame arrives with a source MAC address that the switch has never encountered. The table's size is limited.  The switch, unlike a hub, will broadcast all the frames to all outbound ports when the table is overloaded rather than relying on it.</a:t>
            </a:r>
            <a:endParaRPr sz="1800">
              <a:solidFill>
                <a:schemeClr val="dk1"/>
              </a:solidFill>
              <a:latin typeface="Calibri"/>
              <a:ea typeface="Calibri"/>
              <a:cs typeface="Calibri"/>
              <a:sym typeface="Calibri"/>
            </a:endParaRPr>
          </a:p>
        </p:txBody>
      </p:sp>
      <p:pic>
        <p:nvPicPr>
          <p:cNvPr id="682" name="Google Shape;682;p39"/>
          <p:cNvPicPr preferRelativeResize="0"/>
          <p:nvPr/>
        </p:nvPicPr>
        <p:blipFill rotWithShape="1">
          <a:blip r:embed="rId7">
            <a:alphaModFix/>
          </a:blip>
          <a:srcRect b="0" l="0" r="0" t="0"/>
          <a:stretch/>
        </p:blipFill>
        <p:spPr>
          <a:xfrm>
            <a:off x="2153426" y="3222631"/>
            <a:ext cx="3385082" cy="2709534"/>
          </a:xfrm>
          <a:prstGeom prst="rect">
            <a:avLst/>
          </a:prstGeom>
          <a:noFill/>
          <a:ln>
            <a:noFill/>
          </a:ln>
        </p:spPr>
      </p:pic>
      <p:pic>
        <p:nvPicPr>
          <p:cNvPr id="683" name="Google Shape;683;p39"/>
          <p:cNvPicPr preferRelativeResize="0"/>
          <p:nvPr/>
        </p:nvPicPr>
        <p:blipFill rotWithShape="1">
          <a:blip r:embed="rId8">
            <a:alphaModFix/>
          </a:blip>
          <a:srcRect b="0" l="0" r="0" t="0"/>
          <a:stretch/>
        </p:blipFill>
        <p:spPr>
          <a:xfrm>
            <a:off x="6713929" y="3222631"/>
            <a:ext cx="3388805" cy="2709534"/>
          </a:xfrm>
          <a:prstGeom prst="rect">
            <a:avLst/>
          </a:prstGeom>
          <a:noFill/>
          <a:ln>
            <a:noFill/>
          </a:ln>
        </p:spPr>
      </p:pic>
      <p:sp>
        <p:nvSpPr>
          <p:cNvPr id="684" name="Google Shape;68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pic>
        <p:nvPicPr>
          <p:cNvPr id="689" name="Google Shape;689;p40"/>
          <p:cNvPicPr preferRelativeResize="0"/>
          <p:nvPr/>
        </p:nvPicPr>
        <p:blipFill rotWithShape="1">
          <a:blip r:embed="rId3">
            <a:alphaModFix/>
          </a:blip>
          <a:srcRect b="0" l="0" r="0" t="0"/>
          <a:stretch/>
        </p:blipFill>
        <p:spPr>
          <a:xfrm>
            <a:off x="1727862" y="1190725"/>
            <a:ext cx="3711065" cy="2700530"/>
          </a:xfrm>
          <a:prstGeom prst="rect">
            <a:avLst/>
          </a:prstGeom>
          <a:noFill/>
          <a:ln>
            <a:noFill/>
          </a:ln>
        </p:spPr>
      </p:pic>
      <p:pic>
        <p:nvPicPr>
          <p:cNvPr id="690" name="Google Shape;690;p40"/>
          <p:cNvPicPr preferRelativeResize="0"/>
          <p:nvPr/>
        </p:nvPicPr>
        <p:blipFill rotWithShape="1">
          <a:blip r:embed="rId4">
            <a:alphaModFix/>
          </a:blip>
          <a:srcRect b="0" l="0" r="0" t="0"/>
          <a:stretch/>
        </p:blipFill>
        <p:spPr>
          <a:xfrm>
            <a:off x="6147463" y="1190724"/>
            <a:ext cx="4463251" cy="2709534"/>
          </a:xfrm>
          <a:prstGeom prst="rect">
            <a:avLst/>
          </a:prstGeom>
          <a:noFill/>
          <a:ln>
            <a:noFill/>
          </a:ln>
        </p:spPr>
      </p:pic>
      <p:pic>
        <p:nvPicPr>
          <p:cNvPr id="691" name="Google Shape;691;p40"/>
          <p:cNvPicPr preferRelativeResize="0"/>
          <p:nvPr/>
        </p:nvPicPr>
        <p:blipFill rotWithShape="1">
          <a:blip r:embed="rId5">
            <a:alphaModFix/>
          </a:blip>
          <a:srcRect b="0" l="0" r="0" t="0"/>
          <a:stretch/>
        </p:blipFill>
        <p:spPr>
          <a:xfrm>
            <a:off x="651740" y="5508979"/>
            <a:ext cx="1222425" cy="1096206"/>
          </a:xfrm>
          <a:prstGeom prst="rect">
            <a:avLst/>
          </a:prstGeom>
          <a:noFill/>
          <a:ln>
            <a:noFill/>
          </a:ln>
        </p:spPr>
      </p:pic>
      <p:pic>
        <p:nvPicPr>
          <p:cNvPr id="692" name="Google Shape;692;p40"/>
          <p:cNvPicPr preferRelativeResize="0"/>
          <p:nvPr/>
        </p:nvPicPr>
        <p:blipFill rotWithShape="1">
          <a:blip r:embed="rId6">
            <a:alphaModFix/>
          </a:blip>
          <a:srcRect b="0" l="0" r="0" t="0"/>
          <a:stretch/>
        </p:blipFill>
        <p:spPr>
          <a:xfrm>
            <a:off x="2440788" y="5949244"/>
            <a:ext cx="9902229" cy="204838"/>
          </a:xfrm>
          <a:prstGeom prst="rect">
            <a:avLst/>
          </a:prstGeom>
          <a:noFill/>
          <a:ln>
            <a:noFill/>
          </a:ln>
        </p:spPr>
      </p:pic>
      <p:pic>
        <p:nvPicPr>
          <p:cNvPr id="693" name="Google Shape;693;p40"/>
          <p:cNvPicPr preferRelativeResize="0"/>
          <p:nvPr/>
        </p:nvPicPr>
        <p:blipFill rotWithShape="1">
          <a:blip r:embed="rId7">
            <a:alphaModFix/>
          </a:blip>
          <a:srcRect b="0" l="0" r="0" t="0"/>
          <a:stretch/>
        </p:blipFill>
        <p:spPr>
          <a:xfrm>
            <a:off x="-108036" y="2204822"/>
            <a:ext cx="238650" cy="2709534"/>
          </a:xfrm>
          <a:prstGeom prst="rect">
            <a:avLst/>
          </a:prstGeom>
          <a:noFill/>
          <a:ln>
            <a:noFill/>
          </a:ln>
        </p:spPr>
      </p:pic>
      <p:pic>
        <p:nvPicPr>
          <p:cNvPr id="694" name="Google Shape;694;p40"/>
          <p:cNvPicPr preferRelativeResize="0"/>
          <p:nvPr/>
        </p:nvPicPr>
        <p:blipFill rotWithShape="1">
          <a:blip r:embed="rId7">
            <a:alphaModFix/>
          </a:blip>
          <a:srcRect b="0" l="0" r="0" t="0"/>
          <a:stretch/>
        </p:blipFill>
        <p:spPr>
          <a:xfrm>
            <a:off x="12072675" y="2204822"/>
            <a:ext cx="238650" cy="2709534"/>
          </a:xfrm>
          <a:prstGeom prst="rect">
            <a:avLst/>
          </a:prstGeom>
          <a:noFill/>
          <a:ln>
            <a:noFill/>
          </a:ln>
        </p:spPr>
      </p:pic>
      <p:pic>
        <p:nvPicPr>
          <p:cNvPr id="695" name="Google Shape;695;p40"/>
          <p:cNvPicPr preferRelativeResize="0"/>
          <p:nvPr/>
        </p:nvPicPr>
        <p:blipFill rotWithShape="1">
          <a:blip r:embed="rId8">
            <a:alphaModFix/>
          </a:blip>
          <a:srcRect b="0" l="0" r="0" t="0"/>
          <a:stretch/>
        </p:blipFill>
        <p:spPr>
          <a:xfrm>
            <a:off x="-108036" y="0"/>
            <a:ext cx="9533101" cy="1610200"/>
          </a:xfrm>
          <a:prstGeom prst="rect">
            <a:avLst/>
          </a:prstGeom>
          <a:noFill/>
          <a:ln>
            <a:noFill/>
          </a:ln>
        </p:spPr>
      </p:pic>
      <p:sp>
        <p:nvSpPr>
          <p:cNvPr id="696" name="Google Shape;696;p4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697" name="Google Shape;697;p40"/>
          <p:cNvSpPr txBox="1"/>
          <p:nvPr/>
        </p:nvSpPr>
        <p:spPr>
          <a:xfrm>
            <a:off x="763640" y="3720434"/>
            <a:ext cx="10767646" cy="171136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a:solidFill>
                  <a:schemeClr val="dk1"/>
                </a:solidFill>
                <a:latin typeface="Calibri"/>
                <a:ea typeface="Calibri"/>
                <a:cs typeface="Calibri"/>
                <a:sym typeface="Calibri"/>
              </a:rPr>
              <a:t>Limiting the amount of MAC addresses that can be connected to a switch port is a frequent strategy for preventing the MAC flooding attack. High-end switches have a feature called port security that does this. The administrator can determine how many MAC addresses can be linked to a switch port or which MAC addresses are allowed to access a particular port.</a:t>
            </a:r>
            <a:endParaRPr/>
          </a:p>
        </p:txBody>
      </p:sp>
      <p:sp>
        <p:nvSpPr>
          <p:cNvPr id="698" name="Google Shape;698;p40"/>
          <p:cNvSpPr txBox="1"/>
          <p:nvPr/>
        </p:nvSpPr>
        <p:spPr>
          <a:xfrm>
            <a:off x="2525486"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MAC Flooding  mitigation</a:t>
            </a:r>
            <a:endParaRPr/>
          </a:p>
        </p:txBody>
      </p:sp>
      <p:sp>
        <p:nvSpPr>
          <p:cNvPr id="699" name="Google Shape;69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3" name="Shape 703"/>
        <p:cNvGrpSpPr/>
        <p:nvPr/>
      </p:nvGrpSpPr>
      <p:grpSpPr>
        <a:xfrm>
          <a:off x="0" y="0"/>
          <a:ext cx="0" cy="0"/>
          <a:chOff x="0" y="0"/>
          <a:chExt cx="0" cy="0"/>
        </a:xfrm>
      </p:grpSpPr>
      <p:pic>
        <p:nvPicPr>
          <p:cNvPr id="704" name="Google Shape;704;p4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05" name="Google Shape;705;p4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06" name="Google Shape;706;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7" name="Google Shape;707;p4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08" name="Google Shape;708;p4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09" name="Google Shape;709;p4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10" name="Google Shape;710;p41"/>
          <p:cNvSpPr txBox="1"/>
          <p:nvPr/>
        </p:nvSpPr>
        <p:spPr>
          <a:xfrm>
            <a:off x="651740" y="1890222"/>
            <a:ext cx="10492154" cy="1122743"/>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711" name="Google Shape;711;p41"/>
          <p:cNvSpPr txBox="1"/>
          <p:nvPr/>
        </p:nvSpPr>
        <p:spPr>
          <a:xfrm>
            <a:off x="476502" y="1646590"/>
            <a:ext cx="10842629" cy="337188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1800">
                <a:solidFill>
                  <a:schemeClr val="dk1"/>
                </a:solidFill>
                <a:latin typeface="Calibri"/>
                <a:ea typeface="Calibri"/>
                <a:cs typeface="Calibri"/>
                <a:sym typeface="Calibri"/>
              </a:rPr>
              <a:t>When a host wants to send an IP packet to another host on an Ethernet/IP network, simply knowing the destination IP is insufficient. To build and send Ethernet packets into the network, it also needs to know the destination host's MAC address. Therefore, a procedure is needed to determine a host's MAC address from its IP. For this, the Address Resolution Protocol (ARP) is employed.</a:t>
            </a:r>
            <a:endParaRPr/>
          </a:p>
          <a:p>
            <a:pPr indent="-342900" lvl="0" marL="342900" marR="0" rtl="0" algn="l">
              <a:lnSpc>
                <a:spcPct val="150000"/>
              </a:lnSpc>
              <a:spcBef>
                <a:spcPts val="0"/>
              </a:spcBef>
              <a:spcAft>
                <a:spcPts val="0"/>
              </a:spcAft>
              <a:buClr>
                <a:schemeClr val="dk1"/>
              </a:buClr>
              <a:buSzPts val="1800"/>
              <a:buFont typeface="Calibri"/>
              <a:buAutoNum type="arabicPeriod"/>
            </a:pPr>
            <a:r>
              <a:rPr b="0" i="0" lang="en-US" sz="1800">
                <a:solidFill>
                  <a:schemeClr val="dk1"/>
                </a:solidFill>
                <a:latin typeface="Calibri"/>
                <a:ea typeface="Calibri"/>
                <a:cs typeface="Calibri"/>
                <a:sym typeface="Calibri"/>
              </a:rPr>
              <a:t>When Host-A wants to interact with Host-B, in a typical ARP operation, Host-A broadcasts an ARP Request packet asking Host-B, "If you have IP-B, please give your MAC to me.“</a:t>
            </a:r>
            <a:endParaRPr/>
          </a:p>
          <a:p>
            <a:pPr indent="-342900" lvl="0" marL="342900" marR="0" rtl="0" algn="l">
              <a:lnSpc>
                <a:spcPct val="150000"/>
              </a:lnSpc>
              <a:spcBef>
                <a:spcPts val="0"/>
              </a:spcBef>
              <a:spcAft>
                <a:spcPts val="0"/>
              </a:spcAft>
              <a:buClr>
                <a:schemeClr val="dk1"/>
              </a:buClr>
              <a:buSzPts val="1800"/>
              <a:buFont typeface="Calibri"/>
              <a:buAutoNum type="arabicPeriod"/>
            </a:pPr>
            <a:r>
              <a:rPr b="0" i="0" lang="en-US" sz="1800">
                <a:solidFill>
                  <a:schemeClr val="dk1"/>
                </a:solidFill>
                <a:latin typeface="Calibri"/>
                <a:ea typeface="Calibri"/>
                <a:cs typeface="Calibri"/>
                <a:sym typeface="Calibri"/>
              </a:rPr>
              <a:t>The only device that would reply to Host-A directly with an ARP Reply packet in unicast declaring, "I am Host-B, and my MAC is MAC-B," is the device with the given IP address, IP-B.</a:t>
            </a:r>
            <a:endParaRPr b="0" i="0" sz="1800">
              <a:solidFill>
                <a:schemeClr val="dk1"/>
              </a:solidFill>
              <a:latin typeface="Calibri"/>
              <a:ea typeface="Calibri"/>
              <a:cs typeface="Calibri"/>
              <a:sym typeface="Calibri"/>
            </a:endParaRPr>
          </a:p>
        </p:txBody>
      </p:sp>
      <p:sp>
        <p:nvSpPr>
          <p:cNvPr id="712" name="Google Shape;712;p41"/>
          <p:cNvSpPr txBox="1"/>
          <p:nvPr/>
        </p:nvSpPr>
        <p:spPr>
          <a:xfrm>
            <a:off x="2440788" y="457989"/>
            <a:ext cx="625275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How Switches can be Attacked?</a:t>
            </a:r>
            <a:endParaRPr/>
          </a:p>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a:t>
            </a:r>
            <a:endParaRPr/>
          </a:p>
        </p:txBody>
      </p:sp>
      <p:sp>
        <p:nvSpPr>
          <p:cNvPr id="713" name="Google Shape;71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pic>
        <p:nvPicPr>
          <p:cNvPr id="718" name="Google Shape;718;p42"/>
          <p:cNvPicPr preferRelativeResize="0"/>
          <p:nvPr/>
        </p:nvPicPr>
        <p:blipFill rotWithShape="1">
          <a:blip r:embed="rId3">
            <a:alphaModFix/>
          </a:blip>
          <a:srcRect b="0" l="0" r="0" t="0"/>
          <a:stretch/>
        </p:blipFill>
        <p:spPr>
          <a:xfrm>
            <a:off x="7742442" y="1929345"/>
            <a:ext cx="4133741" cy="2590800"/>
          </a:xfrm>
          <a:prstGeom prst="rect">
            <a:avLst/>
          </a:prstGeom>
          <a:noFill/>
          <a:ln>
            <a:noFill/>
          </a:ln>
        </p:spPr>
      </p:pic>
      <p:pic>
        <p:nvPicPr>
          <p:cNvPr id="719" name="Google Shape;719;p4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720" name="Google Shape;720;p4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721" name="Google Shape;721;p4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722" name="Google Shape;722;p42"/>
          <p:cNvPicPr preferRelativeResize="0"/>
          <p:nvPr/>
        </p:nvPicPr>
        <p:blipFill rotWithShape="1">
          <a:blip r:embed="rId6">
            <a:alphaModFix/>
          </a:blip>
          <a:srcRect b="0" l="0" r="0" t="0"/>
          <a:stretch/>
        </p:blipFill>
        <p:spPr>
          <a:xfrm>
            <a:off x="12072675" y="2204822"/>
            <a:ext cx="238650" cy="2709534"/>
          </a:xfrm>
          <a:prstGeom prst="rect">
            <a:avLst/>
          </a:prstGeom>
          <a:noFill/>
          <a:ln>
            <a:noFill/>
          </a:ln>
        </p:spPr>
      </p:pic>
      <p:pic>
        <p:nvPicPr>
          <p:cNvPr id="723" name="Google Shape;723;p42"/>
          <p:cNvPicPr preferRelativeResize="0"/>
          <p:nvPr/>
        </p:nvPicPr>
        <p:blipFill rotWithShape="1">
          <a:blip r:embed="rId7">
            <a:alphaModFix/>
          </a:blip>
          <a:srcRect b="0" l="0" r="0" t="0"/>
          <a:stretch/>
        </p:blipFill>
        <p:spPr>
          <a:xfrm>
            <a:off x="-108036" y="0"/>
            <a:ext cx="9533101" cy="1610200"/>
          </a:xfrm>
          <a:prstGeom prst="rect">
            <a:avLst/>
          </a:prstGeom>
          <a:noFill/>
          <a:ln>
            <a:noFill/>
          </a:ln>
        </p:spPr>
      </p:pic>
      <p:sp>
        <p:nvSpPr>
          <p:cNvPr id="724" name="Google Shape;724;p42"/>
          <p:cNvSpPr txBox="1"/>
          <p:nvPr/>
        </p:nvSpPr>
        <p:spPr>
          <a:xfrm>
            <a:off x="2650377" y="646459"/>
            <a:ext cx="278569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(cont. )</a:t>
            </a:r>
            <a:endParaRPr/>
          </a:p>
        </p:txBody>
      </p:sp>
      <p:sp>
        <p:nvSpPr>
          <p:cNvPr id="725" name="Google Shape;725;p4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26" name="Google Shape;726;p42"/>
          <p:cNvSpPr txBox="1"/>
          <p:nvPr/>
        </p:nvSpPr>
        <p:spPr>
          <a:xfrm>
            <a:off x="540495" y="1525976"/>
            <a:ext cx="7075494" cy="406585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t/>
            </a:r>
            <a:endParaRPr sz="1200">
              <a:solidFill>
                <a:srgbClr val="24202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1800">
                <a:solidFill>
                  <a:srgbClr val="242021"/>
                </a:solidFill>
                <a:latin typeface="Calibri"/>
                <a:ea typeface="Calibri"/>
                <a:cs typeface="Calibri"/>
                <a:sym typeface="Calibri"/>
              </a:rPr>
              <a:t>Operating systems typically cache resolved addresses for a brief period to minimize the number of ARP requests. A host will examine the ARP cache to see if the required IP-MAC mapping is present before sending an ARP request. If the mapping is present, it won't need to send another ARP request to obtain the corresponding MAC address from the cache. For viewing, adding, or removing items from the ARP cache, Windows has the ARP command which is arp -a</a:t>
            </a:r>
            <a:endParaRPr/>
          </a:p>
          <a:p>
            <a:pPr indent="0" lvl="0" marL="0" marR="0" rtl="0" algn="just">
              <a:lnSpc>
                <a:spcPct val="150000"/>
              </a:lnSpc>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727" name="Google Shape;727;p42"/>
          <p:cNvSpPr txBox="1"/>
          <p:nvPr/>
        </p:nvSpPr>
        <p:spPr>
          <a:xfrm>
            <a:off x="7742442" y="4654624"/>
            <a:ext cx="424051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242021"/>
                </a:solidFill>
                <a:latin typeface="Calibri"/>
                <a:ea typeface="Calibri"/>
                <a:cs typeface="Calibri"/>
                <a:sym typeface="Calibri"/>
              </a:rPr>
              <a:t>The result</a:t>
            </a:r>
            <a:r>
              <a:rPr lang="en-US" sz="1800">
                <a:solidFill>
                  <a:srgbClr val="242021"/>
                </a:solidFill>
                <a:latin typeface="Calibri"/>
                <a:ea typeface="Calibri"/>
                <a:cs typeface="Calibri"/>
                <a:sym typeface="Calibri"/>
              </a:rPr>
              <a:t> of execution of </a:t>
            </a:r>
            <a:r>
              <a:rPr b="0" i="0" lang="en-US" sz="1800">
                <a:solidFill>
                  <a:srgbClr val="242021"/>
                </a:solidFill>
                <a:latin typeface="Calibri"/>
                <a:ea typeface="Calibri"/>
                <a:cs typeface="Calibri"/>
                <a:sym typeface="Calibri"/>
              </a:rPr>
              <a:t>arp –a command</a:t>
            </a:r>
            <a:endParaRPr sz="1800">
              <a:solidFill>
                <a:schemeClr val="dk1"/>
              </a:solidFill>
              <a:latin typeface="Calibri"/>
              <a:ea typeface="Calibri"/>
              <a:cs typeface="Calibri"/>
              <a:sym typeface="Calibri"/>
            </a:endParaRPr>
          </a:p>
        </p:txBody>
      </p:sp>
      <p:sp>
        <p:nvSpPr>
          <p:cNvPr id="728" name="Google Shape;728;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2" name="Shape 732"/>
        <p:cNvGrpSpPr/>
        <p:nvPr/>
      </p:nvGrpSpPr>
      <p:grpSpPr>
        <a:xfrm>
          <a:off x="0" y="0"/>
          <a:ext cx="0" cy="0"/>
          <a:chOff x="0" y="0"/>
          <a:chExt cx="0" cy="0"/>
        </a:xfrm>
      </p:grpSpPr>
      <p:pic>
        <p:nvPicPr>
          <p:cNvPr id="733" name="Google Shape;733;p4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34" name="Google Shape;734;p4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35" name="Google Shape;735;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6" name="Google Shape;736;p4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37" name="Google Shape;737;p4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38" name="Google Shape;738;p4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39" name="Google Shape;739;p43"/>
          <p:cNvSpPr txBox="1"/>
          <p:nvPr/>
        </p:nvSpPr>
        <p:spPr>
          <a:xfrm>
            <a:off x="300867" y="1534228"/>
            <a:ext cx="11492547" cy="420435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a:solidFill>
                  <a:schemeClr val="dk1"/>
                </a:solidFill>
                <a:latin typeface="Calibri"/>
                <a:ea typeface="Calibri"/>
                <a:cs typeface="Calibri"/>
                <a:sym typeface="Calibri"/>
              </a:rPr>
              <a:t>Since ARP does not require authentication, whenever a computer receives an ARP reply, it will update its cache regardless of whether it has sent out an ARP request. Therefore, one can easily poison other hosts by sending out an ARP Reply packet with wrong information. Fig. 2.5 shows an example where Host-X is attacking Host-A and Host-B.</a:t>
            </a:r>
            <a:endParaRPr/>
          </a:p>
          <a:p>
            <a:pPr indent="0" lvl="0" marL="0" marR="0" rtl="0" algn="just">
              <a:lnSpc>
                <a:spcPct val="150000"/>
              </a:lnSpc>
              <a:spcBef>
                <a:spcPts val="0"/>
              </a:spcBef>
              <a:spcAft>
                <a:spcPts val="0"/>
              </a:spcAft>
              <a:buNone/>
            </a:pPr>
            <a:r>
              <a:t/>
            </a:r>
            <a:endParaRPr b="0" i="0" sz="1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a:pPr>
            <a:r>
              <a:rPr b="0" i="0" lang="en-US" sz="1800">
                <a:solidFill>
                  <a:schemeClr val="dk1"/>
                </a:solidFill>
                <a:latin typeface="Calibri"/>
                <a:ea typeface="Calibri"/>
                <a:cs typeface="Calibri"/>
                <a:sym typeface="Calibri"/>
              </a:rPr>
              <a:t>Before the attack, the ARP caches of Host-A and Host-B contain the correct mappings</a:t>
            </a:r>
            <a:endParaRPr/>
          </a:p>
          <a:p>
            <a:pPr indent="-228600" lvl="0" marL="342900" marR="0" rtl="0" algn="just">
              <a:lnSpc>
                <a:spcPct val="150000"/>
              </a:lnSpc>
              <a:spcBef>
                <a:spcPts val="0"/>
              </a:spcBef>
              <a:spcAft>
                <a:spcPts val="0"/>
              </a:spcAft>
              <a:buClr>
                <a:schemeClr val="dk1"/>
              </a:buClr>
              <a:buSzPts val="1800"/>
              <a:buFont typeface="Calibri"/>
              <a:buNone/>
            </a:pPr>
            <a:r>
              <a:t/>
            </a:r>
            <a:endParaRPr b="0" i="0"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b="0" i="0" lang="en-US" sz="1800">
                <a:solidFill>
                  <a:schemeClr val="dk1"/>
                </a:solidFill>
                <a:latin typeface="Times"/>
                <a:ea typeface="Times"/>
                <a:cs typeface="Times"/>
                <a:sym typeface="Times"/>
              </a:rPr>
              <a:t> </a:t>
            </a:r>
            <a:br>
              <a:rPr b="0" i="0" lang="en-US" sz="1800">
                <a:solidFill>
                  <a:schemeClr val="dk1"/>
                </a:solidFill>
                <a:latin typeface="Times"/>
                <a:ea typeface="Times"/>
                <a:cs typeface="Times"/>
                <a:sym typeface="Times"/>
              </a:rPr>
            </a:br>
            <a:br>
              <a:rPr b="0" i="0" lang="en-US" sz="1800">
                <a:solidFill>
                  <a:schemeClr val="dk1"/>
                </a:solidFill>
                <a:latin typeface="Calibri"/>
                <a:ea typeface="Calibri"/>
                <a:cs typeface="Calibri"/>
                <a:sym typeface="Calibri"/>
              </a:rPr>
            </a:br>
            <a:br>
              <a:rPr b="0" i="0" lang="en-US" sz="1800">
                <a:solidFill>
                  <a:schemeClr val="dk1"/>
                </a:solidFill>
                <a:highlight>
                  <a:srgbClr val="FFFF00"/>
                </a:highlight>
                <a:latin typeface="Calibri"/>
                <a:ea typeface="Calibri"/>
                <a:cs typeface="Calibri"/>
                <a:sym typeface="Calibri"/>
              </a:rPr>
            </a:br>
            <a:endParaRPr sz="1800">
              <a:solidFill>
                <a:schemeClr val="dk1"/>
              </a:solidFill>
              <a:highlight>
                <a:srgbClr val="FFFF00"/>
              </a:highlight>
              <a:latin typeface="Calibri"/>
              <a:ea typeface="Calibri"/>
              <a:cs typeface="Calibri"/>
              <a:sym typeface="Calibri"/>
            </a:endParaRPr>
          </a:p>
        </p:txBody>
      </p:sp>
      <p:sp>
        <p:nvSpPr>
          <p:cNvPr id="740" name="Google Shape;740;p43"/>
          <p:cNvSpPr txBox="1"/>
          <p:nvPr/>
        </p:nvSpPr>
        <p:spPr>
          <a:xfrm>
            <a:off x="2372838" y="627059"/>
            <a:ext cx="626598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(cont. )</a:t>
            </a:r>
            <a:endParaRPr/>
          </a:p>
        </p:txBody>
      </p:sp>
      <p:pic>
        <p:nvPicPr>
          <p:cNvPr id="741" name="Google Shape;741;p43"/>
          <p:cNvPicPr preferRelativeResize="0"/>
          <p:nvPr/>
        </p:nvPicPr>
        <p:blipFill rotWithShape="1">
          <a:blip r:embed="rId7">
            <a:alphaModFix/>
          </a:blip>
          <a:srcRect b="0" l="0" r="0" t="0"/>
          <a:stretch/>
        </p:blipFill>
        <p:spPr>
          <a:xfrm>
            <a:off x="3074001" y="3750580"/>
            <a:ext cx="4317901" cy="1988004"/>
          </a:xfrm>
          <a:prstGeom prst="rect">
            <a:avLst/>
          </a:prstGeom>
          <a:noFill/>
          <a:ln>
            <a:noFill/>
          </a:ln>
        </p:spPr>
      </p:pic>
      <p:sp>
        <p:nvSpPr>
          <p:cNvPr id="742" name="Google Shape;742;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6" name="Shape 746"/>
        <p:cNvGrpSpPr/>
        <p:nvPr/>
      </p:nvGrpSpPr>
      <p:grpSpPr>
        <a:xfrm>
          <a:off x="0" y="0"/>
          <a:ext cx="0" cy="0"/>
          <a:chOff x="0" y="0"/>
          <a:chExt cx="0" cy="0"/>
        </a:xfrm>
      </p:grpSpPr>
      <p:pic>
        <p:nvPicPr>
          <p:cNvPr id="747" name="Google Shape;747;p4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48" name="Google Shape;748;p4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49" name="Google Shape;749;p4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50" name="Google Shape;750;p4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51" name="Google Shape;751;p4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52" name="Google Shape;752;p44"/>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53" name="Google Shape;753;p44"/>
          <p:cNvSpPr txBox="1"/>
          <p:nvPr/>
        </p:nvSpPr>
        <p:spPr>
          <a:xfrm>
            <a:off x="606914" y="1711234"/>
            <a:ext cx="5952133" cy="5450851"/>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2"/>
            </a:pPr>
            <a:r>
              <a:rPr b="0" i="0" lang="en-US" sz="1800">
                <a:solidFill>
                  <a:schemeClr val="dk1"/>
                </a:solidFill>
                <a:latin typeface="Calibri"/>
                <a:ea typeface="Calibri"/>
                <a:cs typeface="Calibri"/>
                <a:sym typeface="Calibri"/>
              </a:rPr>
              <a:t>To poison the ARP cache of Host-A, Host-X sends Host-A an ARP Reply packet with the wrong mapping: IP-B-to-MAC-X. </a:t>
            </a:r>
            <a:endParaRPr/>
          </a:p>
          <a:p>
            <a:pPr indent="-342900" lvl="0" marL="342900" marR="0" rtl="0" algn="just">
              <a:lnSpc>
                <a:spcPct val="150000"/>
              </a:lnSpc>
              <a:spcBef>
                <a:spcPts val="0"/>
              </a:spcBef>
              <a:spcAft>
                <a:spcPts val="0"/>
              </a:spcAft>
              <a:buClr>
                <a:schemeClr val="dk1"/>
              </a:buClr>
              <a:buSzPts val="1800"/>
              <a:buFont typeface="Calibri"/>
              <a:buAutoNum type="arabicPeriod" startAt="2"/>
            </a:pPr>
            <a:r>
              <a:rPr b="0" i="0" lang="en-US" sz="1800">
                <a:solidFill>
                  <a:schemeClr val="dk1"/>
                </a:solidFill>
                <a:latin typeface="Calibri"/>
                <a:ea typeface="Calibri"/>
                <a:cs typeface="Calibri"/>
                <a:sym typeface="Calibri"/>
              </a:rPr>
              <a:t>Similarly, Host-X sends to Host-B an ARP Reply with the wrong mapping: IP-A-to-MAC-X. </a:t>
            </a:r>
            <a:endParaRPr/>
          </a:p>
          <a:p>
            <a:pPr indent="-342900" lvl="0" marL="342900" marR="0" rtl="0" algn="l">
              <a:lnSpc>
                <a:spcPct val="150000"/>
              </a:lnSpc>
              <a:spcBef>
                <a:spcPts val="0"/>
              </a:spcBef>
              <a:spcAft>
                <a:spcPts val="0"/>
              </a:spcAft>
              <a:buClr>
                <a:schemeClr val="dk1"/>
              </a:buClr>
              <a:buSzPts val="1800"/>
              <a:buFont typeface="Calibri"/>
              <a:buAutoNum type="arabicPeriod" startAt="2"/>
            </a:pPr>
            <a:r>
              <a:rPr b="0" i="0" lang="en-US" sz="1800">
                <a:solidFill>
                  <a:schemeClr val="dk1"/>
                </a:solidFill>
                <a:latin typeface="Calibri"/>
                <a:ea typeface="Calibri"/>
                <a:cs typeface="Calibri"/>
                <a:sym typeface="Calibri"/>
              </a:rPr>
              <a:t>Since ARP  does not require authentication, Host-A and Host-B believe that the mappings are valid and update their ARP tables as usual. Now, their ARP caches are poisoned.</a:t>
            </a:r>
            <a:endParaRPr/>
          </a:p>
          <a:p>
            <a:pPr indent="-228600" lvl="0" marL="342900" marR="0" rtl="0" algn="just">
              <a:lnSpc>
                <a:spcPct val="150000"/>
              </a:lnSpc>
              <a:spcBef>
                <a:spcPts val="0"/>
              </a:spcBef>
              <a:spcAft>
                <a:spcPts val="0"/>
              </a:spcAft>
              <a:buClr>
                <a:schemeClr val="dk1"/>
              </a:buClr>
              <a:buSzPts val="1800"/>
              <a:buFont typeface="Calibri"/>
              <a:buNone/>
            </a:pPr>
            <a:r>
              <a:t/>
            </a:r>
            <a:endParaRPr b="0" i="0"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b="0" i="0"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br>
              <a:rPr b="0" i="0"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754" name="Google Shape;754;p44"/>
          <p:cNvPicPr preferRelativeResize="0"/>
          <p:nvPr/>
        </p:nvPicPr>
        <p:blipFill rotWithShape="1">
          <a:blip r:embed="rId7">
            <a:alphaModFix/>
          </a:blip>
          <a:srcRect b="0" l="0" r="0" t="0"/>
          <a:stretch/>
        </p:blipFill>
        <p:spPr>
          <a:xfrm>
            <a:off x="6449931" y="1785256"/>
            <a:ext cx="5146444" cy="3361510"/>
          </a:xfrm>
          <a:prstGeom prst="rect">
            <a:avLst/>
          </a:prstGeom>
          <a:noFill/>
          <a:ln>
            <a:noFill/>
          </a:ln>
        </p:spPr>
      </p:pic>
      <p:sp>
        <p:nvSpPr>
          <p:cNvPr id="755" name="Google Shape;755;p44"/>
          <p:cNvSpPr txBox="1"/>
          <p:nvPr/>
        </p:nvSpPr>
        <p:spPr>
          <a:xfrm>
            <a:off x="2360022" y="666920"/>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(cont. )</a:t>
            </a:r>
            <a:endParaRPr/>
          </a:p>
        </p:txBody>
      </p:sp>
      <p:sp>
        <p:nvSpPr>
          <p:cNvPr id="756" name="Google Shape;756;p44"/>
          <p:cNvSpPr txBox="1"/>
          <p:nvPr/>
        </p:nvSpPr>
        <p:spPr>
          <a:xfrm>
            <a:off x="7122432" y="4851456"/>
            <a:ext cx="119757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Source: [1]</a:t>
            </a:r>
            <a:endParaRPr/>
          </a:p>
        </p:txBody>
      </p:sp>
      <p:sp>
        <p:nvSpPr>
          <p:cNvPr id="757" name="Google Shape;75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2" name="Shape 762"/>
        <p:cNvGrpSpPr/>
        <p:nvPr/>
      </p:nvGrpSpPr>
      <p:grpSpPr>
        <a:xfrm>
          <a:off x="0" y="0"/>
          <a:ext cx="0" cy="0"/>
          <a:chOff x="0" y="0"/>
          <a:chExt cx="0" cy="0"/>
        </a:xfrm>
      </p:grpSpPr>
      <p:pic>
        <p:nvPicPr>
          <p:cNvPr id="763" name="Google Shape;763;p4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64" name="Google Shape;764;p45"/>
          <p:cNvPicPr preferRelativeResize="0"/>
          <p:nvPr/>
        </p:nvPicPr>
        <p:blipFill rotWithShape="1">
          <a:blip r:embed="rId4">
            <a:alphaModFix/>
          </a:blip>
          <a:srcRect b="0" l="0" r="0" t="0"/>
          <a:stretch/>
        </p:blipFill>
        <p:spPr>
          <a:xfrm>
            <a:off x="2097000" y="5954663"/>
            <a:ext cx="9902229" cy="204838"/>
          </a:xfrm>
          <a:prstGeom prst="rect">
            <a:avLst/>
          </a:prstGeom>
          <a:noFill/>
          <a:ln>
            <a:noFill/>
          </a:ln>
        </p:spPr>
      </p:pic>
      <p:pic>
        <p:nvPicPr>
          <p:cNvPr id="765" name="Google Shape;765;p4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6" name="Google Shape;766;p4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67" name="Google Shape;767;p4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68" name="Google Shape;768;p45"/>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69" name="Google Shape;769;p45"/>
          <p:cNvSpPr txBox="1"/>
          <p:nvPr/>
        </p:nvSpPr>
        <p:spPr>
          <a:xfrm>
            <a:off x="1132114" y="2127222"/>
            <a:ext cx="7983582" cy="1711366"/>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3"/>
            </a:pPr>
            <a:r>
              <a:rPr b="0" i="0" lang="en-US" sz="1800">
                <a:solidFill>
                  <a:schemeClr val="dk1"/>
                </a:solidFill>
                <a:latin typeface="Calibri"/>
                <a:ea typeface="Calibri"/>
                <a:cs typeface="Calibri"/>
                <a:sym typeface="Calibri"/>
              </a:rPr>
              <a:t>As a result, the traffic between Host-A and Host B will be redirected to flow through Host-X first, instead of directly to each other. In this case, Host-x can intercept the traffic between them, even though they are connected using a switch.</a:t>
            </a:r>
            <a:endParaRPr/>
          </a:p>
        </p:txBody>
      </p:sp>
      <p:sp>
        <p:nvSpPr>
          <p:cNvPr id="770" name="Google Shape;770;p45"/>
          <p:cNvSpPr txBox="1"/>
          <p:nvPr/>
        </p:nvSpPr>
        <p:spPr>
          <a:xfrm>
            <a:off x="2525486"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(cont. )</a:t>
            </a:r>
            <a:endParaRPr/>
          </a:p>
        </p:txBody>
      </p:sp>
      <p:sp>
        <p:nvSpPr>
          <p:cNvPr id="771" name="Google Shape;7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pic>
        <p:nvPicPr>
          <p:cNvPr id="776" name="Google Shape;776;p4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77" name="Google Shape;777;p4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78" name="Google Shape;778;p4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9" name="Google Shape;779;p4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80" name="Google Shape;780;p4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81" name="Google Shape;781;p4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82" name="Google Shape;782;p46"/>
          <p:cNvSpPr txBox="1"/>
          <p:nvPr/>
        </p:nvSpPr>
        <p:spPr>
          <a:xfrm>
            <a:off x="481948" y="1827616"/>
            <a:ext cx="11239392" cy="420435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1800">
                <a:solidFill>
                  <a:schemeClr val="dk1"/>
                </a:solidFill>
                <a:latin typeface="Calibri"/>
                <a:ea typeface="Calibri"/>
                <a:cs typeface="Calibri"/>
                <a:sym typeface="Calibri"/>
              </a:rPr>
              <a:t>The attacker can perform the following attack with its cache poisoning. </a:t>
            </a:r>
            <a:endParaRPr/>
          </a:p>
          <a:p>
            <a:pPr indent="-285750" lvl="0" marL="285750" marR="0" rtl="0" algn="just">
              <a:lnSpc>
                <a:spcPct val="150000"/>
              </a:lnSpc>
              <a:spcBef>
                <a:spcPts val="0"/>
              </a:spcBef>
              <a:spcAft>
                <a:spcPts val="0"/>
              </a:spcAft>
              <a:buClr>
                <a:schemeClr val="dk1"/>
              </a:buClr>
              <a:buSzPts val="1800"/>
              <a:buFont typeface="Arial"/>
              <a:buChar char="•"/>
            </a:pPr>
            <a:r>
              <a:rPr b="0" i="1" lang="en-US" sz="1800">
                <a:solidFill>
                  <a:schemeClr val="dk1"/>
                </a:solidFill>
                <a:latin typeface="Calibri"/>
                <a:ea typeface="Calibri"/>
                <a:cs typeface="Calibri"/>
                <a:sym typeface="Calibri"/>
              </a:rPr>
              <a:t>Man-in-the-middle attack: </a:t>
            </a:r>
            <a:r>
              <a:rPr b="0" i="0" lang="en-US" sz="1800">
                <a:solidFill>
                  <a:schemeClr val="dk1"/>
                </a:solidFill>
                <a:latin typeface="Calibri"/>
                <a:ea typeface="Calibri"/>
                <a:cs typeface="Calibri"/>
                <a:sym typeface="Calibri"/>
              </a:rPr>
              <a:t>If </a:t>
            </a:r>
            <a:r>
              <a:rPr lang="en-US" sz="1800">
                <a:solidFill>
                  <a:schemeClr val="dk1"/>
                </a:solidFill>
                <a:latin typeface="Calibri"/>
                <a:ea typeface="Calibri"/>
                <a:cs typeface="Calibri"/>
                <a:sym typeface="Calibri"/>
              </a:rPr>
              <a:t>Host-X</a:t>
            </a:r>
            <a:r>
              <a:rPr b="0" i="0" lang="en-US" sz="1800">
                <a:solidFill>
                  <a:schemeClr val="dk1"/>
                </a:solidFill>
                <a:latin typeface="Calibri"/>
                <a:ea typeface="Calibri"/>
                <a:cs typeface="Calibri"/>
                <a:sym typeface="Calibri"/>
              </a:rPr>
              <a:t> re-routes packets to the correct destination in both directions, Host-A and Host-B will not be aware that the traffic between them is being monitored (or modified) by Host-X. </a:t>
            </a:r>
            <a:endParaRPr sz="1800">
              <a:solidFill>
                <a:schemeClr val="dk1"/>
              </a:solidFill>
              <a:latin typeface="Calibri"/>
              <a:ea typeface="Calibri"/>
              <a:cs typeface="Calibri"/>
              <a:sym typeface="Calibri"/>
            </a:endParaRPr>
          </a:p>
          <a:p>
            <a:pPr indent="-171450" lvl="0" marL="285750" marR="0" rtl="0" algn="just">
              <a:lnSpc>
                <a:spcPct val="150000"/>
              </a:lnSpc>
              <a:spcBef>
                <a:spcPts val="0"/>
              </a:spcBef>
              <a:spcAft>
                <a:spcPts val="0"/>
              </a:spcAft>
              <a:buClr>
                <a:schemeClr val="dk1"/>
              </a:buClr>
              <a:buSzPts val="1800"/>
              <a:buFont typeface="Arial"/>
              <a:buNone/>
            </a:pPr>
            <a:r>
              <a:t/>
            </a:r>
            <a:endParaRPr b="0" i="1"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Arial"/>
              <a:buChar char="•"/>
            </a:pPr>
            <a:r>
              <a:rPr b="0" i="1" lang="en-US" sz="1800">
                <a:solidFill>
                  <a:schemeClr val="dk1"/>
                </a:solidFill>
                <a:latin typeface="Calibri"/>
                <a:ea typeface="Calibri"/>
                <a:cs typeface="Calibri"/>
                <a:sym typeface="Calibri"/>
              </a:rPr>
              <a:t>DoS attack: </a:t>
            </a:r>
            <a:r>
              <a:rPr b="0" i="0" lang="en-US" sz="1800">
                <a:solidFill>
                  <a:schemeClr val="dk1"/>
                </a:solidFill>
                <a:latin typeface="Calibri"/>
                <a:ea typeface="Calibri"/>
                <a:cs typeface="Calibri"/>
                <a:sym typeface="Calibri"/>
              </a:rPr>
              <a:t>If Host-X chooses not to re-route packets, it will launch a Denial of Service (DoS) attack because Host-A and Host-B could not communicate with each other anymore. However, since no traffic happens to Host-A and Host-B, the corresponding entries in the ARP caches will be timeout. To keep denying of the service, Host-X </a:t>
            </a:r>
            <a:br>
              <a:rPr b="0" i="0" lang="en-US" sz="1800">
                <a:solidFill>
                  <a:schemeClr val="dk1"/>
                </a:solidFill>
                <a:latin typeface="Calibri"/>
                <a:ea typeface="Calibri"/>
                <a:cs typeface="Calibri"/>
                <a:sym typeface="Calibri"/>
              </a:rPr>
            </a:br>
            <a:r>
              <a:rPr b="0" i="0" lang="en-US" sz="1800">
                <a:solidFill>
                  <a:schemeClr val="dk1"/>
                </a:solidFill>
                <a:latin typeface="Calibri"/>
                <a:ea typeface="Calibri"/>
                <a:cs typeface="Calibri"/>
                <a:sym typeface="Calibri"/>
              </a:rPr>
              <a:t>has to continue poisoning their ARP caches (i.e., repeat the above process) regularly. </a:t>
            </a:r>
            <a:endParaRPr/>
          </a:p>
          <a:p>
            <a:pPr indent="0" lvl="0" marL="0" marR="0" rtl="0" algn="just">
              <a:lnSpc>
                <a:spcPct val="150000"/>
              </a:lnSpc>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783" name="Google Shape;783;p46"/>
          <p:cNvSpPr txBox="1"/>
          <p:nvPr/>
        </p:nvSpPr>
        <p:spPr>
          <a:xfrm>
            <a:off x="2603862"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(cont. )</a:t>
            </a:r>
            <a:endParaRPr/>
          </a:p>
        </p:txBody>
      </p:sp>
      <p:sp>
        <p:nvSpPr>
          <p:cNvPr id="784" name="Google Shape;78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8" name="Shape 788"/>
        <p:cNvGrpSpPr/>
        <p:nvPr/>
      </p:nvGrpSpPr>
      <p:grpSpPr>
        <a:xfrm>
          <a:off x="0" y="0"/>
          <a:ext cx="0" cy="0"/>
          <a:chOff x="0" y="0"/>
          <a:chExt cx="0" cy="0"/>
        </a:xfrm>
      </p:grpSpPr>
      <p:pic>
        <p:nvPicPr>
          <p:cNvPr id="789" name="Google Shape;789;p4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90" name="Google Shape;790;p4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791" name="Google Shape;791;p4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2" name="Google Shape;792;p4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93" name="Google Shape;793;p4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794" name="Google Shape;794;p4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795" name="Google Shape;795;p47"/>
          <p:cNvSpPr txBox="1"/>
          <p:nvPr/>
        </p:nvSpPr>
        <p:spPr>
          <a:xfrm>
            <a:off x="481948" y="1827616"/>
            <a:ext cx="11239392"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Calibri"/>
                <a:ea typeface="Calibri"/>
                <a:cs typeface="Calibri"/>
                <a:sym typeface="Calibri"/>
              </a:rPr>
              <a:t>A man-in-the-middle (MITM) attack is a general term for when an attacker positions himself in a conversation between a user and an application—either to eavesdrop or to impersonate one of the parties, making it appear as if a normal exchange of information is underway. The goal of an attack is to steal personal information, such as login credentials, account details, and credit card numbers</a:t>
            </a:r>
            <a:endParaRPr/>
          </a:p>
        </p:txBody>
      </p:sp>
      <p:sp>
        <p:nvSpPr>
          <p:cNvPr id="796" name="Google Shape;796;p47"/>
          <p:cNvSpPr txBox="1"/>
          <p:nvPr/>
        </p:nvSpPr>
        <p:spPr>
          <a:xfrm>
            <a:off x="2272937" y="617675"/>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Overview of MITM</a:t>
            </a:r>
            <a:endParaRPr sz="2400">
              <a:solidFill>
                <a:schemeClr val="lt1"/>
              </a:solidFill>
              <a:latin typeface="Calibri"/>
              <a:ea typeface="Calibri"/>
              <a:cs typeface="Calibri"/>
              <a:sym typeface="Calibri"/>
            </a:endParaRPr>
          </a:p>
        </p:txBody>
      </p:sp>
      <p:pic>
        <p:nvPicPr>
          <p:cNvPr id="797" name="Google Shape;797;p47"/>
          <p:cNvPicPr preferRelativeResize="0"/>
          <p:nvPr/>
        </p:nvPicPr>
        <p:blipFill rotWithShape="1">
          <a:blip r:embed="rId7">
            <a:alphaModFix/>
          </a:blip>
          <a:srcRect b="0" l="0" r="0" t="0"/>
          <a:stretch/>
        </p:blipFill>
        <p:spPr>
          <a:xfrm>
            <a:off x="3230880" y="3359197"/>
            <a:ext cx="3791267" cy="2692466"/>
          </a:xfrm>
          <a:prstGeom prst="rect">
            <a:avLst/>
          </a:prstGeom>
          <a:noFill/>
          <a:ln>
            <a:noFill/>
          </a:ln>
        </p:spPr>
      </p:pic>
      <p:sp>
        <p:nvSpPr>
          <p:cNvPr id="798" name="Google Shape;79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sp>
        <p:nvSpPr>
          <p:cNvPr id="803" name="Google Shape;803;p48"/>
          <p:cNvSpPr txBox="1"/>
          <p:nvPr/>
        </p:nvSpPr>
        <p:spPr>
          <a:xfrm>
            <a:off x="839805" y="1697015"/>
            <a:ext cx="10176537"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1800">
                <a:solidFill>
                  <a:srgbClr val="000000"/>
                </a:solidFill>
                <a:latin typeface="Calibri"/>
                <a:ea typeface="Calibri"/>
                <a:cs typeface="Calibri"/>
                <a:sym typeface="Calibri"/>
              </a:rPr>
              <a:t>A denial-of-service (DoS) attack floods a server with traffic, making a website or resource unavailable. A distributed denial-of-service (DDoS) attack is a DoS attack that uses multiple computers or machines to flood a targeted resource. Both types of attacks overload a server or web application with the goal of interrupting services.</a:t>
            </a:r>
            <a:endParaRPr sz="1800">
              <a:solidFill>
                <a:schemeClr val="dk1"/>
              </a:solidFill>
              <a:latin typeface="Calibri"/>
              <a:ea typeface="Calibri"/>
              <a:cs typeface="Calibri"/>
              <a:sym typeface="Calibri"/>
            </a:endParaRPr>
          </a:p>
        </p:txBody>
      </p:sp>
      <p:pic>
        <p:nvPicPr>
          <p:cNvPr id="804" name="Google Shape;804;p48"/>
          <p:cNvPicPr preferRelativeResize="0"/>
          <p:nvPr/>
        </p:nvPicPr>
        <p:blipFill rotWithShape="1">
          <a:blip r:embed="rId3">
            <a:alphaModFix/>
          </a:blip>
          <a:srcRect b="0" l="0" r="0" t="0"/>
          <a:stretch/>
        </p:blipFill>
        <p:spPr>
          <a:xfrm>
            <a:off x="-108036" y="0"/>
            <a:ext cx="9533101" cy="1610200"/>
          </a:xfrm>
          <a:prstGeom prst="rect">
            <a:avLst/>
          </a:prstGeom>
          <a:noFill/>
          <a:ln>
            <a:noFill/>
          </a:ln>
        </p:spPr>
      </p:pic>
      <p:pic>
        <p:nvPicPr>
          <p:cNvPr id="805" name="Google Shape;805;p48"/>
          <p:cNvPicPr preferRelativeResize="0"/>
          <p:nvPr/>
        </p:nvPicPr>
        <p:blipFill rotWithShape="1">
          <a:blip r:embed="rId4">
            <a:alphaModFix/>
          </a:blip>
          <a:srcRect b="0" l="0" r="0" t="0"/>
          <a:stretch/>
        </p:blipFill>
        <p:spPr>
          <a:xfrm>
            <a:off x="137935" y="5761794"/>
            <a:ext cx="1222425" cy="1096206"/>
          </a:xfrm>
          <a:prstGeom prst="rect">
            <a:avLst/>
          </a:prstGeom>
          <a:noFill/>
          <a:ln>
            <a:noFill/>
          </a:ln>
        </p:spPr>
      </p:pic>
      <p:pic>
        <p:nvPicPr>
          <p:cNvPr id="806" name="Google Shape;806;p48"/>
          <p:cNvPicPr preferRelativeResize="0"/>
          <p:nvPr/>
        </p:nvPicPr>
        <p:blipFill rotWithShape="1">
          <a:blip r:embed="rId5">
            <a:alphaModFix/>
          </a:blip>
          <a:srcRect b="0" l="0" r="0" t="0"/>
          <a:stretch/>
        </p:blipFill>
        <p:spPr>
          <a:xfrm>
            <a:off x="1926983" y="6202059"/>
            <a:ext cx="9902229" cy="204838"/>
          </a:xfrm>
          <a:prstGeom prst="rect">
            <a:avLst/>
          </a:prstGeom>
          <a:noFill/>
          <a:ln>
            <a:noFill/>
          </a:ln>
        </p:spPr>
      </p:pic>
      <p:pic>
        <p:nvPicPr>
          <p:cNvPr descr="Botnet arquitectura hacker botmaster usar computadoras zombis bot con malware, virus, phishing, DDOS, correo bomba para atacar el dispositivo de computadora de destino de la víctima en la red internet en línea. - arte vectorial de Ataque animal libre de derechos" id="807" name="Google Shape;807;p48"/>
          <p:cNvPicPr preferRelativeResize="0"/>
          <p:nvPr/>
        </p:nvPicPr>
        <p:blipFill rotWithShape="1">
          <a:blip r:embed="rId6">
            <a:alphaModFix/>
          </a:blip>
          <a:srcRect b="0" l="0" r="0" t="0"/>
          <a:stretch/>
        </p:blipFill>
        <p:spPr>
          <a:xfrm>
            <a:off x="2606251" y="2812109"/>
            <a:ext cx="4686916" cy="3308952"/>
          </a:xfrm>
          <a:prstGeom prst="rect">
            <a:avLst/>
          </a:prstGeom>
          <a:noFill/>
          <a:ln>
            <a:noFill/>
          </a:ln>
        </p:spPr>
      </p:pic>
      <p:sp>
        <p:nvSpPr>
          <p:cNvPr id="808" name="Google Shape;808;p48"/>
          <p:cNvSpPr txBox="1"/>
          <p:nvPr/>
        </p:nvSpPr>
        <p:spPr>
          <a:xfrm>
            <a:off x="2542902" y="617675"/>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Overview of DoS and DDoS</a:t>
            </a:r>
            <a:endParaRPr sz="2400">
              <a:solidFill>
                <a:schemeClr val="lt1"/>
              </a:solidFill>
              <a:latin typeface="Calibri"/>
              <a:ea typeface="Calibri"/>
              <a:cs typeface="Calibri"/>
              <a:sym typeface="Calibri"/>
            </a:endParaRPr>
          </a:p>
        </p:txBody>
      </p:sp>
      <p:sp>
        <p:nvSpPr>
          <p:cNvPr id="809" name="Google Shape;809;p4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10" name="Google Shape;81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4" name="Shape 814"/>
        <p:cNvGrpSpPr/>
        <p:nvPr/>
      </p:nvGrpSpPr>
      <p:grpSpPr>
        <a:xfrm>
          <a:off x="0" y="0"/>
          <a:ext cx="0" cy="0"/>
          <a:chOff x="0" y="0"/>
          <a:chExt cx="0" cy="0"/>
        </a:xfrm>
      </p:grpSpPr>
      <p:sp>
        <p:nvSpPr>
          <p:cNvPr id="815" name="Google Shape;815;p49"/>
          <p:cNvSpPr txBox="1"/>
          <p:nvPr/>
        </p:nvSpPr>
        <p:spPr>
          <a:xfrm>
            <a:off x="1005859" y="1610200"/>
            <a:ext cx="9662141"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Calibri"/>
                <a:ea typeface="Calibri"/>
                <a:cs typeface="Calibri"/>
                <a:sym typeface="Calibri"/>
              </a:rPr>
              <a:t>There are other differences, however, involving either their nature or detection, including:</a:t>
            </a:r>
            <a:endParaRPr/>
          </a:p>
          <a:p>
            <a:pPr indent="0" lvl="0" marL="0" marR="0" rtl="0" algn="l">
              <a:spcBef>
                <a:spcPts val="0"/>
              </a:spcBef>
              <a:spcAft>
                <a:spcPts val="0"/>
              </a:spcAft>
              <a:buNone/>
            </a:pPr>
            <a:r>
              <a:t/>
            </a: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1" i="0" lang="en-US" sz="1800">
                <a:solidFill>
                  <a:srgbClr val="000000"/>
                </a:solidFill>
                <a:latin typeface="Calibri"/>
                <a:ea typeface="Calibri"/>
                <a:cs typeface="Calibri"/>
                <a:sym typeface="Calibri"/>
              </a:rPr>
              <a:t>1. Ease of detection/mitigation:</a:t>
            </a:r>
            <a:endParaRPr/>
          </a:p>
          <a:p>
            <a:pPr indent="0" lvl="0" marL="0" marR="0" rtl="0" algn="l">
              <a:spcBef>
                <a:spcPts val="0"/>
              </a:spcBef>
              <a:spcAft>
                <a:spcPts val="0"/>
              </a:spcAft>
              <a:buNone/>
            </a:pPr>
            <a:r>
              <a:t/>
            </a: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0" i="0" lang="en-US" sz="1800">
                <a:solidFill>
                  <a:srgbClr val="000000"/>
                </a:solidFill>
                <a:latin typeface="Calibri"/>
                <a:ea typeface="Calibri"/>
                <a:cs typeface="Calibri"/>
                <a:sym typeface="Calibri"/>
              </a:rPr>
              <a:t> Since a DoS comes from a single location, it is easier to detect its origin and sever the connection. In fact, a proficient firewall can do this. On the other hand, a DDoS attack comes from multiple remote locations, disguising its origin.</a:t>
            </a:r>
            <a:endParaRPr/>
          </a:p>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a:p>
            <a:pPr indent="0" lvl="0" marL="0" marR="0" rtl="0" algn="l">
              <a:spcBef>
                <a:spcPts val="0"/>
              </a:spcBef>
              <a:spcAft>
                <a:spcPts val="0"/>
              </a:spcAft>
              <a:buNone/>
            </a:pPr>
            <a:r>
              <a:rPr b="1" i="0" lang="en-US" sz="1800">
                <a:solidFill>
                  <a:srgbClr val="000000"/>
                </a:solidFill>
                <a:latin typeface="Calibri"/>
                <a:ea typeface="Calibri"/>
                <a:cs typeface="Calibri"/>
                <a:sym typeface="Calibri"/>
              </a:rPr>
              <a:t>2. Speed of attack: </a:t>
            </a:r>
            <a:endParaRPr/>
          </a:p>
          <a:p>
            <a:pPr indent="0" lvl="0" marL="0" marR="0" rtl="0" algn="l">
              <a:spcBef>
                <a:spcPts val="0"/>
              </a:spcBef>
              <a:spcAft>
                <a:spcPts val="0"/>
              </a:spcAft>
              <a:buNone/>
            </a:pPr>
            <a:r>
              <a:t/>
            </a: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0" i="0" lang="en-US" sz="1800">
                <a:solidFill>
                  <a:srgbClr val="000000"/>
                </a:solidFill>
                <a:latin typeface="Calibri"/>
                <a:ea typeface="Calibri"/>
                <a:cs typeface="Calibri"/>
                <a:sym typeface="Calibri"/>
              </a:rPr>
              <a:t>Because a DDoS attack comes from multiple locations, it can be deployed much faster than a DoS attack that originates from a single location. The increased speed of attack makes detecting it more difficult, meaning increased damage or even a catastrophic outcome. </a:t>
            </a:r>
            <a:endParaRPr/>
          </a:p>
        </p:txBody>
      </p:sp>
      <p:pic>
        <p:nvPicPr>
          <p:cNvPr id="816" name="Google Shape;816;p49"/>
          <p:cNvPicPr preferRelativeResize="0"/>
          <p:nvPr/>
        </p:nvPicPr>
        <p:blipFill rotWithShape="1">
          <a:blip r:embed="rId3">
            <a:alphaModFix/>
          </a:blip>
          <a:srcRect b="0" l="0" r="0" t="0"/>
          <a:stretch/>
        </p:blipFill>
        <p:spPr>
          <a:xfrm>
            <a:off x="0" y="0"/>
            <a:ext cx="9533101" cy="1610200"/>
          </a:xfrm>
          <a:prstGeom prst="rect">
            <a:avLst/>
          </a:prstGeom>
          <a:noFill/>
          <a:ln>
            <a:noFill/>
          </a:ln>
        </p:spPr>
      </p:pic>
      <p:pic>
        <p:nvPicPr>
          <p:cNvPr id="817" name="Google Shape;817;p49"/>
          <p:cNvPicPr preferRelativeResize="0"/>
          <p:nvPr/>
        </p:nvPicPr>
        <p:blipFill rotWithShape="1">
          <a:blip r:embed="rId4">
            <a:alphaModFix/>
          </a:blip>
          <a:srcRect b="0" l="0" r="0" t="0"/>
          <a:stretch/>
        </p:blipFill>
        <p:spPr>
          <a:xfrm>
            <a:off x="0" y="5821896"/>
            <a:ext cx="1222425" cy="1096206"/>
          </a:xfrm>
          <a:prstGeom prst="rect">
            <a:avLst/>
          </a:prstGeom>
          <a:noFill/>
          <a:ln>
            <a:noFill/>
          </a:ln>
        </p:spPr>
      </p:pic>
      <p:pic>
        <p:nvPicPr>
          <p:cNvPr id="818" name="Google Shape;818;p49"/>
          <p:cNvPicPr preferRelativeResize="0"/>
          <p:nvPr/>
        </p:nvPicPr>
        <p:blipFill rotWithShape="1">
          <a:blip r:embed="rId5">
            <a:alphaModFix/>
          </a:blip>
          <a:srcRect b="0" l="0" r="0" t="0"/>
          <a:stretch/>
        </p:blipFill>
        <p:spPr>
          <a:xfrm>
            <a:off x="1789048" y="6262161"/>
            <a:ext cx="9902229" cy="204838"/>
          </a:xfrm>
          <a:prstGeom prst="rect">
            <a:avLst/>
          </a:prstGeom>
          <a:noFill/>
          <a:ln>
            <a:noFill/>
          </a:ln>
        </p:spPr>
      </p:pic>
      <p:sp>
        <p:nvSpPr>
          <p:cNvPr id="819" name="Google Shape;819;p4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20" name="Google Shape;820;p49"/>
          <p:cNvSpPr txBox="1"/>
          <p:nvPr/>
        </p:nvSpPr>
        <p:spPr>
          <a:xfrm>
            <a:off x="2542902" y="617675"/>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DoS vs  DDoS</a:t>
            </a:r>
            <a:endParaRPr sz="2400">
              <a:solidFill>
                <a:schemeClr val="lt1"/>
              </a:solidFill>
              <a:latin typeface="Calibri"/>
              <a:ea typeface="Calibri"/>
              <a:cs typeface="Calibri"/>
              <a:sym typeface="Calibri"/>
            </a:endParaRPr>
          </a:p>
        </p:txBody>
      </p:sp>
      <p:sp>
        <p:nvSpPr>
          <p:cNvPr id="821" name="Google Shape;82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5" name="Shape 825"/>
        <p:cNvGrpSpPr/>
        <p:nvPr/>
      </p:nvGrpSpPr>
      <p:grpSpPr>
        <a:xfrm>
          <a:off x="0" y="0"/>
          <a:ext cx="0" cy="0"/>
          <a:chOff x="0" y="0"/>
          <a:chExt cx="0" cy="0"/>
        </a:xfrm>
      </p:grpSpPr>
      <p:sp>
        <p:nvSpPr>
          <p:cNvPr id="826" name="Google Shape;826;p50"/>
          <p:cNvSpPr txBox="1"/>
          <p:nvPr/>
        </p:nvSpPr>
        <p:spPr>
          <a:xfrm>
            <a:off x="1134737" y="1627152"/>
            <a:ext cx="9357728" cy="45243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rgbClr val="000000"/>
                </a:solidFill>
                <a:latin typeface="Calibri"/>
                <a:ea typeface="Calibri"/>
                <a:cs typeface="Calibri"/>
                <a:sym typeface="Calibri"/>
              </a:rPr>
              <a:t>3. Traffic volume:</a:t>
            </a:r>
            <a:endParaRPr/>
          </a:p>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a:p>
            <a:pPr indent="0" lvl="0" marL="0" marR="0" rtl="0" algn="l">
              <a:spcBef>
                <a:spcPts val="0"/>
              </a:spcBef>
              <a:spcAft>
                <a:spcPts val="0"/>
              </a:spcAft>
              <a:buNone/>
            </a:pPr>
            <a:r>
              <a:rPr b="0" i="0" lang="en-US" sz="1800">
                <a:solidFill>
                  <a:srgbClr val="000000"/>
                </a:solidFill>
                <a:latin typeface="Calibri"/>
                <a:ea typeface="Calibri"/>
                <a:cs typeface="Calibri"/>
                <a:sym typeface="Calibri"/>
              </a:rPr>
              <a:t>A DDoS attack uses multiple remote machines (zombies or bots), which enables it to deliver significantly more traffic from various places at once and quickly overload a server while evading detection.</a:t>
            </a:r>
            <a:endParaRPr/>
          </a:p>
          <a:p>
            <a:pPr indent="0" lvl="0" marL="0" marR="0" rtl="0" algn="l">
              <a:spcBef>
                <a:spcPts val="0"/>
              </a:spcBef>
              <a:spcAft>
                <a:spcPts val="0"/>
              </a:spcAft>
              <a:buNone/>
            </a:pPr>
            <a:r>
              <a:t/>
            </a: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1" lang="en-US" sz="1800">
                <a:solidFill>
                  <a:srgbClr val="000000"/>
                </a:solidFill>
                <a:latin typeface="Calibri"/>
                <a:ea typeface="Calibri"/>
                <a:cs typeface="Calibri"/>
                <a:sym typeface="Calibri"/>
              </a:rPr>
              <a:t>4. </a:t>
            </a:r>
            <a:r>
              <a:rPr b="1" i="0" lang="en-US" sz="1800">
                <a:solidFill>
                  <a:srgbClr val="000000"/>
                </a:solidFill>
                <a:latin typeface="Calibri"/>
                <a:ea typeface="Calibri"/>
                <a:cs typeface="Calibri"/>
                <a:sym typeface="Calibri"/>
              </a:rPr>
              <a:t>Manner of execution: </a:t>
            </a:r>
            <a:br>
              <a:rPr b="0" i="0" lang="en-US" sz="1800">
                <a:solidFill>
                  <a:srgbClr val="000000"/>
                </a:solidFill>
                <a:latin typeface="Calibri"/>
                <a:ea typeface="Calibri"/>
                <a:cs typeface="Calibri"/>
                <a:sym typeface="Calibri"/>
              </a:rPr>
            </a:b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0" i="0" lang="en-US" sz="1800">
                <a:solidFill>
                  <a:srgbClr val="000000"/>
                </a:solidFill>
                <a:latin typeface="Calibri"/>
                <a:ea typeface="Calibri"/>
                <a:cs typeface="Calibri"/>
                <a:sym typeface="Calibri"/>
              </a:rPr>
              <a:t>Multiple hosts that have been infected with malware (bots) are coordinated by a DDoS attack to form a botnet that is controlled by a command-and-control (C&amp;C) server. A DoS attack, on the other hand, usually employs a script or tool to execute the attack from a single machine.</a:t>
            </a:r>
            <a:endParaRPr/>
          </a:p>
          <a:p>
            <a:pPr indent="0" lvl="0" marL="0" marR="0" rtl="0" algn="l">
              <a:spcBef>
                <a:spcPts val="0"/>
              </a:spcBef>
              <a:spcAft>
                <a:spcPts val="0"/>
              </a:spcAft>
              <a:buNone/>
            </a:pPr>
            <a:r>
              <a:t/>
            </a:r>
            <a:endParaRPr b="0" i="0" sz="1800">
              <a:solidFill>
                <a:srgbClr val="000000"/>
              </a:solidFill>
              <a:latin typeface="Calibri"/>
              <a:ea typeface="Calibri"/>
              <a:cs typeface="Calibri"/>
              <a:sym typeface="Calibri"/>
            </a:endParaRPr>
          </a:p>
          <a:p>
            <a:pPr indent="0" lvl="0" marL="0" marR="0" rtl="0" algn="l">
              <a:spcBef>
                <a:spcPts val="0"/>
              </a:spcBef>
              <a:spcAft>
                <a:spcPts val="0"/>
              </a:spcAft>
              <a:buNone/>
            </a:pPr>
            <a:r>
              <a:rPr b="1" i="0" lang="en-US" sz="1800">
                <a:solidFill>
                  <a:srgbClr val="000000"/>
                </a:solidFill>
                <a:latin typeface="Calibri"/>
                <a:ea typeface="Calibri"/>
                <a:cs typeface="Calibri"/>
                <a:sym typeface="Calibri"/>
              </a:rPr>
              <a:t>5. Tracing of source(s):</a:t>
            </a:r>
            <a:br>
              <a:rPr b="1" i="0" lang="en-US" sz="1800">
                <a:solidFill>
                  <a:srgbClr val="000000"/>
                </a:solidFill>
                <a:latin typeface="Calibri"/>
                <a:ea typeface="Calibri"/>
                <a:cs typeface="Calibri"/>
                <a:sym typeface="Calibri"/>
              </a:rPr>
            </a:br>
            <a:br>
              <a:rPr b="0" i="0" lang="en-US" sz="1800">
                <a:solidFill>
                  <a:srgbClr val="000000"/>
                </a:solidFill>
                <a:latin typeface="Calibri"/>
                <a:ea typeface="Calibri"/>
                <a:cs typeface="Calibri"/>
                <a:sym typeface="Calibri"/>
              </a:rPr>
            </a:br>
            <a:r>
              <a:rPr b="0" i="0" lang="en-US" sz="1800">
                <a:solidFill>
                  <a:srgbClr val="000000"/>
                </a:solidFill>
                <a:latin typeface="Calibri"/>
                <a:ea typeface="Calibri"/>
                <a:cs typeface="Calibri"/>
                <a:sym typeface="Calibri"/>
              </a:rPr>
              <a:t> The use of a botnet in a DDoS attack means that tracing the actual origin is much more complicated than tracing the origin of a DoS attack.</a:t>
            </a:r>
            <a:endParaRPr/>
          </a:p>
        </p:txBody>
      </p:sp>
      <p:pic>
        <p:nvPicPr>
          <p:cNvPr id="827" name="Google Shape;827;p50"/>
          <p:cNvPicPr preferRelativeResize="0"/>
          <p:nvPr/>
        </p:nvPicPr>
        <p:blipFill rotWithShape="1">
          <a:blip r:embed="rId3">
            <a:alphaModFix/>
          </a:blip>
          <a:srcRect b="0" l="0" r="0" t="0"/>
          <a:stretch/>
        </p:blipFill>
        <p:spPr>
          <a:xfrm>
            <a:off x="0" y="0"/>
            <a:ext cx="9533101" cy="1610200"/>
          </a:xfrm>
          <a:prstGeom prst="rect">
            <a:avLst/>
          </a:prstGeom>
          <a:noFill/>
          <a:ln>
            <a:noFill/>
          </a:ln>
        </p:spPr>
      </p:pic>
      <p:pic>
        <p:nvPicPr>
          <p:cNvPr id="828" name="Google Shape;828;p50"/>
          <p:cNvPicPr preferRelativeResize="0"/>
          <p:nvPr/>
        </p:nvPicPr>
        <p:blipFill rotWithShape="1">
          <a:blip r:embed="rId4">
            <a:alphaModFix/>
          </a:blip>
          <a:srcRect b="0" l="0" r="0" t="0"/>
          <a:stretch/>
        </p:blipFill>
        <p:spPr>
          <a:xfrm>
            <a:off x="0" y="5821896"/>
            <a:ext cx="1222425" cy="1096206"/>
          </a:xfrm>
          <a:prstGeom prst="rect">
            <a:avLst/>
          </a:prstGeom>
          <a:noFill/>
          <a:ln>
            <a:noFill/>
          </a:ln>
        </p:spPr>
      </p:pic>
      <p:pic>
        <p:nvPicPr>
          <p:cNvPr id="829" name="Google Shape;829;p50"/>
          <p:cNvPicPr preferRelativeResize="0"/>
          <p:nvPr/>
        </p:nvPicPr>
        <p:blipFill rotWithShape="1">
          <a:blip r:embed="rId5">
            <a:alphaModFix/>
          </a:blip>
          <a:srcRect b="0" l="0" r="0" t="0"/>
          <a:stretch/>
        </p:blipFill>
        <p:spPr>
          <a:xfrm>
            <a:off x="1789048" y="6262161"/>
            <a:ext cx="9902229" cy="204838"/>
          </a:xfrm>
          <a:prstGeom prst="rect">
            <a:avLst/>
          </a:prstGeom>
          <a:noFill/>
          <a:ln>
            <a:noFill/>
          </a:ln>
        </p:spPr>
      </p:pic>
      <p:sp>
        <p:nvSpPr>
          <p:cNvPr id="830" name="Google Shape;830;p50"/>
          <p:cNvSpPr txBox="1"/>
          <p:nvPr/>
        </p:nvSpPr>
        <p:spPr>
          <a:xfrm>
            <a:off x="2462349" y="620434"/>
            <a:ext cx="617873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DoS vs  DDoS (cont. )</a:t>
            </a:r>
            <a:endParaRPr sz="2400">
              <a:solidFill>
                <a:schemeClr val="lt1"/>
              </a:solidFill>
              <a:latin typeface="Calibri"/>
              <a:ea typeface="Calibri"/>
              <a:cs typeface="Calibri"/>
              <a:sym typeface="Calibri"/>
            </a:endParaRPr>
          </a:p>
        </p:txBody>
      </p:sp>
      <p:sp>
        <p:nvSpPr>
          <p:cNvPr id="831" name="Google Shape;831;p50"/>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32" name="Google Shape;83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pic>
        <p:nvPicPr>
          <p:cNvPr id="837" name="Google Shape;837;p5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38" name="Google Shape;838;p5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39" name="Google Shape;839;p5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0" name="Google Shape;840;p5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41" name="Google Shape;841;p5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842" name="Google Shape;842;p51"/>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43" name="Google Shape;843;p51"/>
          <p:cNvSpPr txBox="1"/>
          <p:nvPr/>
        </p:nvSpPr>
        <p:spPr>
          <a:xfrm>
            <a:off x="300867" y="1610200"/>
            <a:ext cx="11422209" cy="5035353"/>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0" i="1" lang="en-US" sz="1800">
                <a:solidFill>
                  <a:schemeClr val="dk1"/>
                </a:solidFill>
                <a:latin typeface="Calibri"/>
                <a:ea typeface="Calibri"/>
                <a:cs typeface="Calibri"/>
                <a:sym typeface="Calibri"/>
              </a:rPr>
              <a:t>Static ARP Entries:</a:t>
            </a:r>
            <a:endParaRPr/>
          </a:p>
          <a:p>
            <a:pPr indent="-285750" lvl="1" marL="742950"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To prevent spoofing, the ARP cache can store static IP-MAC mappings. As the entries are non-changing, any spoofed ARP replies will be ignored. This concept works; however, requiring the ARP cache to always keep up-to-date IP-MAC mappings of every computer on the network makes this solution impractical for </a:t>
            </a:r>
            <a:br>
              <a:rPr b="0" i="0" lang="en-US" sz="1800" u="none" cap="none" strike="noStrike">
                <a:solidFill>
                  <a:schemeClr val="dk1"/>
                </a:solidFill>
                <a:latin typeface="Calibri"/>
                <a:ea typeface="Calibri"/>
                <a:cs typeface="Calibri"/>
                <a:sym typeface="Calibri"/>
              </a:rPr>
            </a:br>
            <a:r>
              <a:rPr b="0" i="0" lang="en-US" sz="1800" u="none" cap="none" strike="noStrike">
                <a:solidFill>
                  <a:schemeClr val="dk1"/>
                </a:solidFill>
                <a:latin typeface="Calibri"/>
                <a:ea typeface="Calibri"/>
                <a:cs typeface="Calibri"/>
                <a:sym typeface="Calibri"/>
              </a:rPr>
              <a:t>most networks. </a:t>
            </a:r>
            <a:endParaRPr/>
          </a:p>
          <a:p>
            <a:pPr indent="-285750" lvl="0" marL="285750" marR="0" rtl="0" algn="l">
              <a:lnSpc>
                <a:spcPct val="150000"/>
              </a:lnSpc>
              <a:spcBef>
                <a:spcPts val="0"/>
              </a:spcBef>
              <a:spcAft>
                <a:spcPts val="0"/>
              </a:spcAft>
              <a:buClr>
                <a:schemeClr val="dk1"/>
              </a:buClr>
              <a:buSzPts val="1800"/>
              <a:buFont typeface="Noto Sans Symbols"/>
              <a:buChar char="⮚"/>
            </a:pPr>
            <a:r>
              <a:rPr b="0" i="1" lang="en-US" sz="1800">
                <a:solidFill>
                  <a:schemeClr val="dk1"/>
                </a:solidFill>
                <a:latin typeface="Calibri"/>
                <a:ea typeface="Calibri"/>
                <a:cs typeface="Calibri"/>
                <a:sym typeface="Calibri"/>
              </a:rPr>
              <a:t>Detection: </a:t>
            </a:r>
            <a:endParaRPr/>
          </a:p>
          <a:p>
            <a:pPr indent="-285750" lvl="1" marL="742950"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To detect possible ARP spoofing-based attack, the IP-MAC mappings for the machines on the network can be monitored. There are programs, such as ARPWatch (http://www.securityfocus.com/tools/142), to do that. When any suspicious changes of the mappings occur, the program will notify the administrator to investigate. </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844" name="Google Shape;844;p51"/>
          <p:cNvSpPr txBox="1"/>
          <p:nvPr/>
        </p:nvSpPr>
        <p:spPr>
          <a:xfrm>
            <a:off x="2595154" y="703918"/>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spoofing mitigation  </a:t>
            </a:r>
            <a:endParaRPr sz="2400">
              <a:solidFill>
                <a:schemeClr val="dk1"/>
              </a:solidFill>
              <a:latin typeface="Calibri"/>
              <a:ea typeface="Calibri"/>
              <a:cs typeface="Calibri"/>
              <a:sym typeface="Calibri"/>
            </a:endParaRPr>
          </a:p>
        </p:txBody>
      </p:sp>
      <p:sp>
        <p:nvSpPr>
          <p:cNvPr id="845" name="Google Shape;845;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9" name="Shape 849"/>
        <p:cNvGrpSpPr/>
        <p:nvPr/>
      </p:nvGrpSpPr>
      <p:grpSpPr>
        <a:xfrm>
          <a:off x="0" y="0"/>
          <a:ext cx="0" cy="0"/>
          <a:chOff x="0" y="0"/>
          <a:chExt cx="0" cy="0"/>
        </a:xfrm>
      </p:grpSpPr>
      <p:pic>
        <p:nvPicPr>
          <p:cNvPr id="850" name="Google Shape;850;p5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51" name="Google Shape;851;p5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52" name="Google Shape;852;p5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53" name="Google Shape;853;p5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54" name="Google Shape;854;p5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855" name="Google Shape;855;p52"/>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56" name="Google Shape;856;p52"/>
          <p:cNvSpPr txBox="1"/>
          <p:nvPr/>
        </p:nvSpPr>
        <p:spPr>
          <a:xfrm>
            <a:off x="1072444" y="1765746"/>
            <a:ext cx="10058400" cy="254088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0" i="1" lang="en-US" sz="1800">
                <a:solidFill>
                  <a:schemeClr val="dk1"/>
                </a:solidFill>
                <a:latin typeface="Calibri"/>
                <a:ea typeface="Calibri"/>
                <a:cs typeface="Calibri"/>
                <a:sym typeface="Calibri"/>
              </a:rPr>
              <a:t>No Cache Update: </a:t>
            </a:r>
            <a:endParaRPr/>
          </a:p>
          <a:p>
            <a:pPr indent="-285750" lvl="1" marL="742950" marR="0" rtl="0" algn="just">
              <a:lnSpc>
                <a:spcPct val="150000"/>
              </a:lnSpc>
              <a:spcBef>
                <a:spcPts val="0"/>
              </a:spcBef>
              <a:spcAft>
                <a:spcPts val="0"/>
              </a:spcAft>
              <a:buClr>
                <a:schemeClr val="dk1"/>
              </a:buClr>
              <a:buSzPts val="1800"/>
              <a:buFont typeface="Arial"/>
              <a:buChar char="•"/>
            </a:pPr>
            <a:r>
              <a:rPr b="0" i="0" lang="en-US" sz="1800" u="none" cap="none" strike="noStrike">
                <a:solidFill>
                  <a:schemeClr val="dk1"/>
                </a:solidFill>
                <a:latin typeface="Calibri"/>
                <a:ea typeface="Calibri"/>
                <a:cs typeface="Calibri"/>
                <a:sym typeface="Calibri"/>
              </a:rPr>
              <a:t>A simple and practical solution is to only accept ARP replies and update the entries in the cache when they are expired (after the timeout period). In this case, in order to poison the ARP cache, the attacker must send an ARP reply packet faster than the legitimate host do, making the spoofing process difficult.</a:t>
            </a:r>
            <a:endParaRPr/>
          </a:p>
          <a:p>
            <a:pPr indent="-171450" lvl="1" marL="742950" marR="0" rtl="0" algn="just">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57" name="Google Shape;857;p52"/>
          <p:cNvSpPr txBox="1"/>
          <p:nvPr/>
        </p:nvSpPr>
        <p:spPr>
          <a:xfrm>
            <a:off x="2440788" y="620434"/>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ARP mitigation (cont. )  </a:t>
            </a:r>
            <a:endParaRPr sz="2400">
              <a:solidFill>
                <a:schemeClr val="dk1"/>
              </a:solidFill>
              <a:latin typeface="Calibri"/>
              <a:ea typeface="Calibri"/>
              <a:cs typeface="Calibri"/>
              <a:sym typeface="Calibri"/>
            </a:endParaRPr>
          </a:p>
        </p:txBody>
      </p:sp>
      <p:sp>
        <p:nvSpPr>
          <p:cNvPr id="858" name="Google Shape;85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2" name="Shape 862"/>
        <p:cNvGrpSpPr/>
        <p:nvPr/>
      </p:nvGrpSpPr>
      <p:grpSpPr>
        <a:xfrm>
          <a:off x="0" y="0"/>
          <a:ext cx="0" cy="0"/>
          <a:chOff x="0" y="0"/>
          <a:chExt cx="0" cy="0"/>
        </a:xfrm>
      </p:grpSpPr>
      <p:pic>
        <p:nvPicPr>
          <p:cNvPr id="863" name="Google Shape;863;p5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64" name="Google Shape;864;p5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865" name="Google Shape;865;p5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66" name="Google Shape;866;p5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67" name="Google Shape;867;p53"/>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868" name="Google Shape;868;p5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869" name="Google Shape;869;p53"/>
          <p:cNvSpPr txBox="1"/>
          <p:nvPr/>
        </p:nvSpPr>
        <p:spPr>
          <a:xfrm>
            <a:off x="592015" y="1846924"/>
            <a:ext cx="11007969" cy="3373359"/>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Dynamic Host Configuration Protocol (DHCP) is used to automatically configure client machines with a dynamically assigned IP address and other network configuration parameters, such as the default gateway and DNS server addresses, during their boot time. It eliminates the need for network administrators to keep track of individual client IP addresses.  </a:t>
            </a:r>
            <a:br>
              <a:rPr b="0" i="0" lang="en-US" sz="1800">
                <a:solidFill>
                  <a:schemeClr val="dk1"/>
                </a:solidFill>
                <a:latin typeface="Calibri"/>
                <a:ea typeface="Calibri"/>
                <a:cs typeface="Calibri"/>
                <a:sym typeface="Calibri"/>
              </a:rPr>
            </a:br>
            <a:endParaRPr b="0" i="0"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Network administrators used to statically assign an IP address to each client machine in the past (before DHCP), and users had to manually set up their machines with the provided IP address. This technique makes incorrect configuration common and necessitates educated users.</a:t>
            </a:r>
            <a:endParaRPr/>
          </a:p>
        </p:txBody>
      </p:sp>
      <p:sp>
        <p:nvSpPr>
          <p:cNvPr id="870" name="Google Shape;870;p53"/>
          <p:cNvSpPr txBox="1"/>
          <p:nvPr/>
        </p:nvSpPr>
        <p:spPr>
          <a:xfrm>
            <a:off x="2440788" y="643448"/>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 Security -- DHCP </a:t>
            </a:r>
            <a:endParaRPr/>
          </a:p>
        </p:txBody>
      </p:sp>
      <p:sp>
        <p:nvSpPr>
          <p:cNvPr id="871" name="Google Shape;871;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5" name="Shape 875"/>
        <p:cNvGrpSpPr/>
        <p:nvPr/>
      </p:nvGrpSpPr>
      <p:grpSpPr>
        <a:xfrm>
          <a:off x="0" y="0"/>
          <a:ext cx="0" cy="0"/>
          <a:chOff x="0" y="0"/>
          <a:chExt cx="0" cy="0"/>
        </a:xfrm>
      </p:grpSpPr>
      <p:sp>
        <p:nvSpPr>
          <p:cNvPr id="876" name="Google Shape;876;p54"/>
          <p:cNvSpPr txBox="1"/>
          <p:nvPr/>
        </p:nvSpPr>
        <p:spPr>
          <a:xfrm>
            <a:off x="641672" y="1512842"/>
            <a:ext cx="10546080" cy="461985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The proper functioning of DHCP is essential. Users may be configured with false network information, such as the incorrect name server address if it is exploited, posing a security risk.</a:t>
            </a:r>
            <a:endParaRPr/>
          </a:p>
          <a:p>
            <a:pPr indent="0" lvl="0" marL="0" marR="0" rtl="0" algn="just">
              <a:lnSpc>
                <a:spcPct val="150000"/>
              </a:lnSpc>
              <a:spcBef>
                <a:spcPts val="0"/>
              </a:spcBef>
              <a:spcAft>
                <a:spcPts val="0"/>
              </a:spcAft>
              <a:buNone/>
            </a:pPr>
            <a:br>
              <a:rPr lang="en-US" sz="1800">
                <a:solidFill>
                  <a:schemeClr val="dk1"/>
                </a:solidFill>
                <a:latin typeface="Calibri"/>
                <a:ea typeface="Calibri"/>
                <a:cs typeface="Calibri"/>
                <a:sym typeface="Calibri"/>
              </a:rPr>
            </a:br>
            <a:r>
              <a:rPr lang="en-US" sz="1800">
                <a:solidFill>
                  <a:schemeClr val="dk1"/>
                </a:solidFill>
                <a:latin typeface="Calibri"/>
                <a:ea typeface="Calibri"/>
                <a:cs typeface="Calibri"/>
                <a:sym typeface="Calibri"/>
              </a:rPr>
              <a:t>1. The network administrator only needs to set up the DHCP server with the required network configuration data and a pool of IP addresses.</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2. If DHCP is enabled, a client computer will automatically request the DHCP server for an IP address when it boots up.</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3. The server will then select an available address from the pool and response the </a:t>
            </a:r>
            <a:br>
              <a:rPr lang="en-US" sz="1800">
                <a:solidFill>
                  <a:schemeClr val="dk1"/>
                </a:solidFill>
                <a:latin typeface="Calibri"/>
                <a:ea typeface="Calibri"/>
                <a:cs typeface="Calibri"/>
                <a:sym typeface="Calibri"/>
              </a:rPr>
            </a:br>
            <a:r>
              <a:rPr lang="en-US" sz="1800">
                <a:solidFill>
                  <a:schemeClr val="dk1"/>
                </a:solidFill>
                <a:latin typeface="Calibri"/>
                <a:ea typeface="Calibri"/>
                <a:cs typeface="Calibri"/>
                <a:sym typeface="Calibri"/>
              </a:rPr>
              <a:t>client with the selected address and other network configuration information.</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877" name="Google Shape;877;p54"/>
          <p:cNvPicPr preferRelativeResize="0"/>
          <p:nvPr/>
        </p:nvPicPr>
        <p:blipFill rotWithShape="1">
          <a:blip r:embed="rId3">
            <a:alphaModFix/>
          </a:blip>
          <a:srcRect b="0" l="0" r="0" t="0"/>
          <a:stretch/>
        </p:blipFill>
        <p:spPr>
          <a:xfrm>
            <a:off x="-108036" y="0"/>
            <a:ext cx="9533101" cy="1610200"/>
          </a:xfrm>
          <a:prstGeom prst="rect">
            <a:avLst/>
          </a:prstGeom>
          <a:noFill/>
          <a:ln>
            <a:noFill/>
          </a:ln>
        </p:spPr>
      </p:pic>
      <p:pic>
        <p:nvPicPr>
          <p:cNvPr id="878" name="Google Shape;878;p54"/>
          <p:cNvPicPr preferRelativeResize="0"/>
          <p:nvPr/>
        </p:nvPicPr>
        <p:blipFill rotWithShape="1">
          <a:blip r:embed="rId4">
            <a:alphaModFix/>
          </a:blip>
          <a:srcRect b="0" l="0" r="0" t="0"/>
          <a:stretch/>
        </p:blipFill>
        <p:spPr>
          <a:xfrm>
            <a:off x="30460" y="5795063"/>
            <a:ext cx="1222425" cy="1096206"/>
          </a:xfrm>
          <a:prstGeom prst="rect">
            <a:avLst/>
          </a:prstGeom>
          <a:noFill/>
          <a:ln>
            <a:noFill/>
          </a:ln>
        </p:spPr>
      </p:pic>
      <p:pic>
        <p:nvPicPr>
          <p:cNvPr id="879" name="Google Shape;879;p54"/>
          <p:cNvPicPr preferRelativeResize="0"/>
          <p:nvPr/>
        </p:nvPicPr>
        <p:blipFill rotWithShape="1">
          <a:blip r:embed="rId5">
            <a:alphaModFix/>
          </a:blip>
          <a:srcRect b="0" l="0" r="0" t="0"/>
          <a:stretch/>
        </p:blipFill>
        <p:spPr>
          <a:xfrm>
            <a:off x="1819508" y="6235328"/>
            <a:ext cx="9902229" cy="204838"/>
          </a:xfrm>
          <a:prstGeom prst="rect">
            <a:avLst/>
          </a:prstGeom>
          <a:noFill/>
          <a:ln>
            <a:noFill/>
          </a:ln>
        </p:spPr>
      </p:pic>
      <p:sp>
        <p:nvSpPr>
          <p:cNvPr id="880" name="Google Shape;880;p54"/>
          <p:cNvSpPr txBox="1"/>
          <p:nvPr/>
        </p:nvSpPr>
        <p:spPr>
          <a:xfrm>
            <a:off x="2566851" y="620434"/>
            <a:ext cx="617873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DHCP Operations </a:t>
            </a:r>
            <a:endParaRPr sz="2400">
              <a:solidFill>
                <a:schemeClr val="lt1"/>
              </a:solidFill>
              <a:latin typeface="Calibri"/>
              <a:ea typeface="Calibri"/>
              <a:cs typeface="Calibri"/>
              <a:sym typeface="Calibri"/>
            </a:endParaRPr>
          </a:p>
        </p:txBody>
      </p:sp>
      <p:sp>
        <p:nvSpPr>
          <p:cNvPr id="881" name="Google Shape;881;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5" name="Shape 885"/>
        <p:cNvGrpSpPr/>
        <p:nvPr/>
      </p:nvGrpSpPr>
      <p:grpSpPr>
        <a:xfrm>
          <a:off x="0" y="0"/>
          <a:ext cx="0" cy="0"/>
          <a:chOff x="0" y="0"/>
          <a:chExt cx="0" cy="0"/>
        </a:xfrm>
      </p:grpSpPr>
      <p:pic>
        <p:nvPicPr>
          <p:cNvPr id="886" name="Google Shape;886;p55"/>
          <p:cNvPicPr preferRelativeResize="0"/>
          <p:nvPr/>
        </p:nvPicPr>
        <p:blipFill rotWithShape="1">
          <a:blip r:embed="rId3">
            <a:alphaModFix/>
          </a:blip>
          <a:srcRect b="0" l="0" r="0" t="0"/>
          <a:stretch/>
        </p:blipFill>
        <p:spPr>
          <a:xfrm>
            <a:off x="988287" y="1386250"/>
            <a:ext cx="8295052" cy="4085499"/>
          </a:xfrm>
          <a:prstGeom prst="rect">
            <a:avLst/>
          </a:prstGeom>
          <a:noFill/>
          <a:ln>
            <a:noFill/>
          </a:ln>
        </p:spPr>
      </p:pic>
      <p:pic>
        <p:nvPicPr>
          <p:cNvPr id="887" name="Google Shape;887;p55"/>
          <p:cNvPicPr preferRelativeResize="0"/>
          <p:nvPr/>
        </p:nvPicPr>
        <p:blipFill rotWithShape="1">
          <a:blip r:embed="rId4">
            <a:alphaModFix/>
          </a:blip>
          <a:srcRect b="0" l="0" r="0" t="0"/>
          <a:stretch/>
        </p:blipFill>
        <p:spPr>
          <a:xfrm>
            <a:off x="225020" y="5761794"/>
            <a:ext cx="1222425" cy="1096206"/>
          </a:xfrm>
          <a:prstGeom prst="rect">
            <a:avLst/>
          </a:prstGeom>
          <a:noFill/>
          <a:ln>
            <a:noFill/>
          </a:ln>
        </p:spPr>
      </p:pic>
      <p:pic>
        <p:nvPicPr>
          <p:cNvPr id="888" name="Google Shape;888;p55"/>
          <p:cNvPicPr preferRelativeResize="0"/>
          <p:nvPr/>
        </p:nvPicPr>
        <p:blipFill rotWithShape="1">
          <a:blip r:embed="rId5">
            <a:alphaModFix/>
          </a:blip>
          <a:srcRect b="0" l="0" r="0" t="0"/>
          <a:stretch/>
        </p:blipFill>
        <p:spPr>
          <a:xfrm>
            <a:off x="2014068" y="6202059"/>
            <a:ext cx="9902229" cy="204838"/>
          </a:xfrm>
          <a:prstGeom prst="rect">
            <a:avLst/>
          </a:prstGeom>
          <a:noFill/>
          <a:ln>
            <a:noFill/>
          </a:ln>
        </p:spPr>
      </p:pic>
      <p:pic>
        <p:nvPicPr>
          <p:cNvPr id="889" name="Google Shape;889;p5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890" name="Google Shape;890;p55"/>
          <p:cNvSpPr txBox="1"/>
          <p:nvPr/>
        </p:nvSpPr>
        <p:spPr>
          <a:xfrm>
            <a:off x="2592977" y="634540"/>
            <a:ext cx="617873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DHCP Operations (cont.) </a:t>
            </a:r>
            <a:endParaRPr sz="2400">
              <a:solidFill>
                <a:schemeClr val="lt1"/>
              </a:solidFill>
              <a:latin typeface="Calibri"/>
              <a:ea typeface="Calibri"/>
              <a:cs typeface="Calibri"/>
              <a:sym typeface="Calibri"/>
            </a:endParaRPr>
          </a:p>
        </p:txBody>
      </p:sp>
      <p:sp>
        <p:nvSpPr>
          <p:cNvPr id="891" name="Google Shape;89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6" name="Shape 896"/>
        <p:cNvGrpSpPr/>
        <p:nvPr/>
      </p:nvGrpSpPr>
      <p:grpSpPr>
        <a:xfrm>
          <a:off x="0" y="0"/>
          <a:ext cx="0" cy="0"/>
          <a:chOff x="0" y="0"/>
          <a:chExt cx="0" cy="0"/>
        </a:xfrm>
      </p:grpSpPr>
      <p:pic>
        <p:nvPicPr>
          <p:cNvPr id="897" name="Google Shape;897;p56"/>
          <p:cNvPicPr preferRelativeResize="0"/>
          <p:nvPr/>
        </p:nvPicPr>
        <p:blipFill rotWithShape="1">
          <a:blip r:embed="rId3">
            <a:alphaModFix/>
          </a:blip>
          <a:srcRect b="0" l="0" r="0" t="0"/>
          <a:stretch/>
        </p:blipFill>
        <p:spPr>
          <a:xfrm>
            <a:off x="7553850" y="2197535"/>
            <a:ext cx="4709501" cy="2515142"/>
          </a:xfrm>
          <a:prstGeom prst="rect">
            <a:avLst/>
          </a:prstGeom>
          <a:noFill/>
          <a:ln>
            <a:noFill/>
          </a:ln>
        </p:spPr>
      </p:pic>
      <p:pic>
        <p:nvPicPr>
          <p:cNvPr id="898" name="Google Shape;898;p56"/>
          <p:cNvPicPr preferRelativeResize="0"/>
          <p:nvPr/>
        </p:nvPicPr>
        <p:blipFill rotWithShape="1">
          <a:blip r:embed="rId4">
            <a:alphaModFix/>
          </a:blip>
          <a:srcRect b="0" l="0" r="0" t="0"/>
          <a:stretch/>
        </p:blipFill>
        <p:spPr>
          <a:xfrm>
            <a:off x="130614" y="5761794"/>
            <a:ext cx="1222425" cy="1096206"/>
          </a:xfrm>
          <a:prstGeom prst="rect">
            <a:avLst/>
          </a:prstGeom>
          <a:noFill/>
          <a:ln>
            <a:noFill/>
          </a:ln>
        </p:spPr>
      </p:pic>
      <p:pic>
        <p:nvPicPr>
          <p:cNvPr id="899" name="Google Shape;899;p56"/>
          <p:cNvPicPr preferRelativeResize="0"/>
          <p:nvPr/>
        </p:nvPicPr>
        <p:blipFill rotWithShape="1">
          <a:blip r:embed="rId5">
            <a:alphaModFix/>
          </a:blip>
          <a:srcRect b="0" l="0" r="0" t="0"/>
          <a:stretch/>
        </p:blipFill>
        <p:spPr>
          <a:xfrm>
            <a:off x="1353039" y="6445636"/>
            <a:ext cx="9902229" cy="204838"/>
          </a:xfrm>
          <a:prstGeom prst="rect">
            <a:avLst/>
          </a:prstGeom>
          <a:noFill/>
          <a:ln>
            <a:noFill/>
          </a:ln>
        </p:spPr>
      </p:pic>
      <p:pic>
        <p:nvPicPr>
          <p:cNvPr id="900" name="Google Shape;900;p56"/>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901" name="Google Shape;901;p56"/>
          <p:cNvPicPr preferRelativeResize="0"/>
          <p:nvPr/>
        </p:nvPicPr>
        <p:blipFill rotWithShape="1">
          <a:blip r:embed="rId6">
            <a:alphaModFix/>
          </a:blip>
          <a:srcRect b="0" l="0" r="0" t="0"/>
          <a:stretch/>
        </p:blipFill>
        <p:spPr>
          <a:xfrm>
            <a:off x="12072675" y="2204822"/>
            <a:ext cx="238650" cy="2709534"/>
          </a:xfrm>
          <a:prstGeom prst="rect">
            <a:avLst/>
          </a:prstGeom>
          <a:noFill/>
          <a:ln>
            <a:noFill/>
          </a:ln>
        </p:spPr>
      </p:pic>
      <p:pic>
        <p:nvPicPr>
          <p:cNvPr id="902" name="Google Shape;902;p56"/>
          <p:cNvPicPr preferRelativeResize="0"/>
          <p:nvPr/>
        </p:nvPicPr>
        <p:blipFill rotWithShape="1">
          <a:blip r:embed="rId7">
            <a:alphaModFix/>
          </a:blip>
          <a:srcRect b="0" l="0" r="0" t="0"/>
          <a:stretch/>
        </p:blipFill>
        <p:spPr>
          <a:xfrm>
            <a:off x="-108036" y="0"/>
            <a:ext cx="9533101" cy="1610200"/>
          </a:xfrm>
          <a:prstGeom prst="rect">
            <a:avLst/>
          </a:prstGeom>
          <a:noFill/>
          <a:ln>
            <a:noFill/>
          </a:ln>
        </p:spPr>
      </p:pic>
      <p:sp>
        <p:nvSpPr>
          <p:cNvPr id="903" name="Google Shape;903;p56"/>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04" name="Google Shape;904;p56"/>
          <p:cNvSpPr txBox="1"/>
          <p:nvPr/>
        </p:nvSpPr>
        <p:spPr>
          <a:xfrm>
            <a:off x="346941" y="1618256"/>
            <a:ext cx="7206909" cy="4204356"/>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The attacker can carry out this attack by repeatedly sending DHCP requests to the DHCP server with different (forged) MAC addresses.</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 Since the server treats each request with a new MAC as a new network client and assigns it an IP address, the address pool will eventually be fully allocated after the attacker sends a significant number of requests.</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Any new valid client won't be able to get an IP address as a result because there are no more addresses accessible. It is a kind of denial of service attack -- denial of clients from having DHCP service. </a:t>
            </a:r>
            <a:endParaRPr sz="1800">
              <a:solidFill>
                <a:schemeClr val="dk1"/>
              </a:solidFill>
              <a:latin typeface="Calibri"/>
              <a:ea typeface="Calibri"/>
              <a:cs typeface="Calibri"/>
              <a:sym typeface="Calibri"/>
            </a:endParaRPr>
          </a:p>
        </p:txBody>
      </p:sp>
      <p:sp>
        <p:nvSpPr>
          <p:cNvPr id="905" name="Google Shape;905;p56"/>
          <p:cNvSpPr txBox="1"/>
          <p:nvPr/>
        </p:nvSpPr>
        <p:spPr>
          <a:xfrm>
            <a:off x="2232372" y="673178"/>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Denial of Service Attack using Address Starvation </a:t>
            </a:r>
            <a:endParaRPr sz="2400">
              <a:solidFill>
                <a:schemeClr val="lt1"/>
              </a:solidFill>
              <a:latin typeface="Calibri"/>
              <a:ea typeface="Calibri"/>
              <a:cs typeface="Calibri"/>
              <a:sym typeface="Calibri"/>
            </a:endParaRPr>
          </a:p>
        </p:txBody>
      </p:sp>
      <p:sp>
        <p:nvSpPr>
          <p:cNvPr id="906" name="Google Shape;90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0" name="Shape 910"/>
        <p:cNvGrpSpPr/>
        <p:nvPr/>
      </p:nvGrpSpPr>
      <p:grpSpPr>
        <a:xfrm>
          <a:off x="0" y="0"/>
          <a:ext cx="0" cy="0"/>
          <a:chOff x="0" y="0"/>
          <a:chExt cx="0" cy="0"/>
        </a:xfrm>
      </p:grpSpPr>
      <p:pic>
        <p:nvPicPr>
          <p:cNvPr id="911" name="Google Shape;911;p5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12" name="Google Shape;912;p5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13" name="Google Shape;913;p5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14" name="Google Shape;914;p5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15" name="Google Shape;915;p5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916" name="Google Shape;916;p57"/>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17" name="Google Shape;917;p57"/>
          <p:cNvSpPr txBox="1"/>
          <p:nvPr/>
        </p:nvSpPr>
        <p:spPr>
          <a:xfrm>
            <a:off x="461433" y="1743057"/>
            <a:ext cx="11269133" cy="295786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T</a:t>
            </a:r>
            <a:r>
              <a:rPr b="0" i="0" lang="en-US" sz="1800">
                <a:solidFill>
                  <a:schemeClr val="dk1"/>
                </a:solidFill>
                <a:latin typeface="Calibri"/>
                <a:ea typeface="Calibri"/>
                <a:cs typeface="Calibri"/>
                <a:sym typeface="Calibri"/>
              </a:rPr>
              <a:t>here is no DHCP server authentication and DHCP clients do not know the DHCP server address when they are booted up. Therefore, an attacker can set up its own DHCP server pretending to be the legitimate one and return the client with a fake default gateway address. It can allow the attacker to intercept all network traffic. </a:t>
            </a:r>
            <a:endParaRPr b="0" i="0" sz="1800">
              <a:solidFill>
                <a:schemeClr val="dk1"/>
              </a:solidFill>
              <a:highlight>
                <a:srgbClr val="FFFF00"/>
              </a:highlight>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a:pPr>
            <a:r>
              <a:rPr b="0" i="0" lang="en-US" sz="1800">
                <a:solidFill>
                  <a:schemeClr val="dk1"/>
                </a:solidFill>
                <a:latin typeface="Calibri"/>
                <a:ea typeface="Calibri"/>
                <a:cs typeface="Calibri"/>
                <a:sym typeface="Calibri"/>
              </a:rPr>
              <a:t>The attacker first grabs an IP address from the legitimate DHCP server for future use. It runs its rogue DHCP server. </a:t>
            </a:r>
            <a:endParaRPr/>
          </a:p>
          <a:p>
            <a:pPr indent="-228600" lvl="0" marL="342900" marR="0" rtl="0" algn="just">
              <a:lnSpc>
                <a:spcPct val="150000"/>
              </a:lnSpc>
              <a:spcBef>
                <a:spcPts val="0"/>
              </a:spcBef>
              <a:spcAft>
                <a:spcPts val="0"/>
              </a:spcAft>
              <a:buClr>
                <a:schemeClr val="dk1"/>
              </a:buClr>
              <a:buSzPts val="1800"/>
              <a:buFont typeface="Calibri"/>
              <a:buNone/>
            </a:pPr>
            <a:r>
              <a:t/>
            </a:r>
            <a:endParaRPr b="0" i="0" sz="1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a:pPr>
            <a:r>
              <a:rPr b="0" i="0" lang="en-US" sz="1800">
                <a:solidFill>
                  <a:schemeClr val="dk1"/>
                </a:solidFill>
                <a:latin typeface="Calibri"/>
                <a:ea typeface="Calibri"/>
                <a:cs typeface="Calibri"/>
                <a:sym typeface="Calibri"/>
              </a:rPr>
              <a:t>When a DHCP client broadcast a DHCP DISCOVERY packet, both the legitimate and the rogue servers send a DHCPOFFER to the client. </a:t>
            </a:r>
            <a:endParaRPr sz="1800">
              <a:solidFill>
                <a:schemeClr val="dk1"/>
              </a:solidFill>
              <a:latin typeface="Calibri"/>
              <a:ea typeface="Calibri"/>
              <a:cs typeface="Calibri"/>
              <a:sym typeface="Calibri"/>
            </a:endParaRPr>
          </a:p>
        </p:txBody>
      </p:sp>
      <p:sp>
        <p:nvSpPr>
          <p:cNvPr id="918" name="Google Shape;918;p57"/>
          <p:cNvSpPr txBox="1"/>
          <p:nvPr/>
        </p:nvSpPr>
        <p:spPr>
          <a:xfrm>
            <a:off x="2440787" y="575183"/>
            <a:ext cx="656387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Man-in-the-middle Attack using Rogue DHCP server </a:t>
            </a:r>
            <a:endParaRPr sz="2400">
              <a:solidFill>
                <a:schemeClr val="lt1"/>
              </a:solidFill>
              <a:latin typeface="Calibri"/>
              <a:ea typeface="Calibri"/>
              <a:cs typeface="Calibri"/>
              <a:sym typeface="Calibri"/>
            </a:endParaRPr>
          </a:p>
        </p:txBody>
      </p:sp>
      <p:sp>
        <p:nvSpPr>
          <p:cNvPr id="919" name="Google Shape;91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3" name="Shape 923"/>
        <p:cNvGrpSpPr/>
        <p:nvPr/>
      </p:nvGrpSpPr>
      <p:grpSpPr>
        <a:xfrm>
          <a:off x="0" y="0"/>
          <a:ext cx="0" cy="0"/>
          <a:chOff x="0" y="0"/>
          <a:chExt cx="0" cy="0"/>
        </a:xfrm>
      </p:grpSpPr>
      <p:pic>
        <p:nvPicPr>
          <p:cNvPr id="924" name="Google Shape;924;p5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25" name="Google Shape;925;p5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26" name="Google Shape;926;p5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27" name="Google Shape;927;p5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28" name="Google Shape;928;p5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929" name="Google Shape;929;p58"/>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30" name="Google Shape;930;p58"/>
          <p:cNvSpPr txBox="1"/>
          <p:nvPr/>
        </p:nvSpPr>
        <p:spPr>
          <a:xfrm>
            <a:off x="607224" y="1846924"/>
            <a:ext cx="10977552" cy="3788858"/>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3"/>
            </a:pPr>
            <a:r>
              <a:rPr b="0" i="0" lang="en-US" sz="1800">
                <a:solidFill>
                  <a:schemeClr val="dk1"/>
                </a:solidFill>
                <a:latin typeface="Calibri"/>
                <a:ea typeface="Calibri"/>
                <a:cs typeface="Calibri"/>
                <a:sym typeface="Calibri"/>
              </a:rPr>
              <a:t>The client accepts the response from whichever DHCP responds first. If the client uses the one from the legitimate server, this attack will be in failure. To ensure the client accepts the response from the rogue server, the attacker can first deny the service from the legitimate server using the address starvation attack mentioned above. </a:t>
            </a:r>
            <a:endParaRPr sz="1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800"/>
              <a:buFont typeface="Calibri"/>
              <a:buAutoNum type="arabicPeriod" startAt="3"/>
            </a:pPr>
            <a:r>
              <a:rPr b="0" i="0" lang="en-US" sz="1800">
                <a:solidFill>
                  <a:schemeClr val="dk1"/>
                </a:solidFill>
                <a:latin typeface="Calibri"/>
                <a:ea typeface="Calibri"/>
                <a:cs typeface="Calibri"/>
                <a:sym typeface="Calibri"/>
              </a:rPr>
              <a:t>In the rogue server's response, the default gateway address points to the attacker's own machine. </a:t>
            </a:r>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b="0" i="0" lang="en-US" sz="1800">
                <a:solidFill>
                  <a:schemeClr val="dk1"/>
                </a:solidFill>
                <a:latin typeface="Calibri"/>
                <a:ea typeface="Calibri"/>
                <a:cs typeface="Calibri"/>
                <a:sym typeface="Calibri"/>
              </a:rPr>
              <a:t>5. Then, whenever the client has packets to the destinations outside the local network, the packets will be sent to the rogue default gateway that would capture the content of the packets. </a:t>
            </a:r>
            <a:br>
              <a:rPr b="0" i="0"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931" name="Google Shape;931;p58"/>
          <p:cNvSpPr txBox="1"/>
          <p:nvPr/>
        </p:nvSpPr>
        <p:spPr>
          <a:xfrm>
            <a:off x="2316480" y="520436"/>
            <a:ext cx="694943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Man-in-the-middle Attack using Rogue DHCP server  (cont. )</a:t>
            </a:r>
            <a:endParaRPr sz="2400">
              <a:solidFill>
                <a:schemeClr val="lt1"/>
              </a:solidFill>
              <a:latin typeface="Calibri"/>
              <a:ea typeface="Calibri"/>
              <a:cs typeface="Calibri"/>
              <a:sym typeface="Calibri"/>
            </a:endParaRPr>
          </a:p>
        </p:txBody>
      </p:sp>
      <p:sp>
        <p:nvSpPr>
          <p:cNvPr id="932" name="Google Shape;93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6" name="Shape 936"/>
        <p:cNvGrpSpPr/>
        <p:nvPr/>
      </p:nvGrpSpPr>
      <p:grpSpPr>
        <a:xfrm>
          <a:off x="0" y="0"/>
          <a:ext cx="0" cy="0"/>
          <a:chOff x="0" y="0"/>
          <a:chExt cx="0" cy="0"/>
        </a:xfrm>
      </p:grpSpPr>
      <p:pic>
        <p:nvPicPr>
          <p:cNvPr id="937" name="Google Shape;937;p5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38" name="Google Shape;938;p5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39" name="Google Shape;939;p5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40" name="Google Shape;940;p5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41" name="Google Shape;941;p5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942" name="Google Shape;942;p5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43" name="Google Shape;943;p59"/>
          <p:cNvSpPr txBox="1"/>
          <p:nvPr/>
        </p:nvSpPr>
        <p:spPr>
          <a:xfrm>
            <a:off x="716096" y="1711267"/>
            <a:ext cx="10296728" cy="2957861"/>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 rogue default gateway needs to rewrite the packets and forward them to the correct default gateway so that the destination will not know there is a "man" in the middle intercepting the packets. </a:t>
            </a:r>
            <a:endParaRPr/>
          </a:p>
          <a:p>
            <a:pPr indent="-171450" lvl="0" marL="285750" marR="0" rtl="0" algn="just">
              <a:lnSpc>
                <a:spcPct val="150000"/>
              </a:lnSpc>
              <a:spcBef>
                <a:spcPts val="0"/>
              </a:spcBef>
              <a:spcAft>
                <a:spcPts val="0"/>
              </a:spcAft>
              <a:buClr>
                <a:schemeClr val="dk1"/>
              </a:buClr>
              <a:buSzPts val="1800"/>
              <a:buFont typeface="Arial"/>
              <a:buNone/>
            </a:pPr>
            <a:r>
              <a:t/>
            </a:r>
            <a:endParaRPr b="0" i="0"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However, the packets from the destination will go through the correct default gateway, which will forward the packets directly to the attacked client. </a:t>
            </a:r>
            <a:endParaRPr/>
          </a:p>
          <a:p>
            <a:pPr indent="-171450" lvl="0" marL="285750" marR="0" rtl="0" algn="just">
              <a:lnSpc>
                <a:spcPct val="150000"/>
              </a:lnSpc>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Therefore, the rogue gateway cannot see any incoming packets, which is the limitation of this attack. </a:t>
            </a:r>
            <a:endParaRPr/>
          </a:p>
        </p:txBody>
      </p:sp>
      <p:sp>
        <p:nvSpPr>
          <p:cNvPr id="944" name="Google Shape;944;p59"/>
          <p:cNvSpPr txBox="1"/>
          <p:nvPr/>
        </p:nvSpPr>
        <p:spPr>
          <a:xfrm>
            <a:off x="2316480" y="520436"/>
            <a:ext cx="694943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Man-in-the-middle Attack using Rogue DHCP server  (cont. )</a:t>
            </a:r>
            <a:endParaRPr sz="2400">
              <a:solidFill>
                <a:schemeClr val="lt1"/>
              </a:solidFill>
              <a:latin typeface="Calibri"/>
              <a:ea typeface="Calibri"/>
              <a:cs typeface="Calibri"/>
              <a:sym typeface="Calibri"/>
            </a:endParaRPr>
          </a:p>
        </p:txBody>
      </p:sp>
      <p:sp>
        <p:nvSpPr>
          <p:cNvPr id="945" name="Google Shape;945;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pic>
        <p:nvPicPr>
          <p:cNvPr id="950" name="Google Shape;950;p60"/>
          <p:cNvPicPr preferRelativeResize="0"/>
          <p:nvPr/>
        </p:nvPicPr>
        <p:blipFill rotWithShape="1">
          <a:blip r:embed="rId3">
            <a:alphaModFix/>
          </a:blip>
          <a:srcRect b="0" l="0" r="0" t="0"/>
          <a:stretch/>
        </p:blipFill>
        <p:spPr>
          <a:xfrm>
            <a:off x="550273" y="1342071"/>
            <a:ext cx="5937613" cy="3970157"/>
          </a:xfrm>
          <a:prstGeom prst="rect">
            <a:avLst/>
          </a:prstGeom>
          <a:noFill/>
          <a:ln>
            <a:noFill/>
          </a:ln>
        </p:spPr>
      </p:pic>
      <p:pic>
        <p:nvPicPr>
          <p:cNvPr id="951" name="Google Shape;951;p60"/>
          <p:cNvPicPr preferRelativeResize="0"/>
          <p:nvPr/>
        </p:nvPicPr>
        <p:blipFill rotWithShape="1">
          <a:blip r:embed="rId4">
            <a:alphaModFix/>
          </a:blip>
          <a:srcRect b="0" l="0" r="0" t="0"/>
          <a:stretch/>
        </p:blipFill>
        <p:spPr>
          <a:xfrm>
            <a:off x="6740434" y="1568494"/>
            <a:ext cx="4672692" cy="3221627"/>
          </a:xfrm>
          <a:prstGeom prst="rect">
            <a:avLst/>
          </a:prstGeom>
          <a:noFill/>
          <a:ln>
            <a:noFill/>
          </a:ln>
        </p:spPr>
      </p:pic>
      <p:sp>
        <p:nvSpPr>
          <p:cNvPr id="952" name="Google Shape;952;p60"/>
          <p:cNvSpPr txBox="1"/>
          <p:nvPr/>
        </p:nvSpPr>
        <p:spPr>
          <a:xfrm>
            <a:off x="3085283" y="5515929"/>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242021"/>
                </a:solidFill>
                <a:latin typeface="Times"/>
                <a:ea typeface="Times"/>
                <a:cs typeface="Times"/>
                <a:sym typeface="Times"/>
              </a:rPr>
              <a:t>Man-in-the-middle attack using a rogue DHCP server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953" name="Google Shape;953;p60"/>
          <p:cNvPicPr preferRelativeResize="0"/>
          <p:nvPr/>
        </p:nvPicPr>
        <p:blipFill rotWithShape="1">
          <a:blip r:embed="rId5">
            <a:alphaModFix/>
          </a:blip>
          <a:srcRect b="0" l="0" r="0" t="0"/>
          <a:stretch/>
        </p:blipFill>
        <p:spPr>
          <a:xfrm>
            <a:off x="0" y="0"/>
            <a:ext cx="9533101" cy="1610200"/>
          </a:xfrm>
          <a:prstGeom prst="rect">
            <a:avLst/>
          </a:prstGeom>
          <a:noFill/>
          <a:ln>
            <a:noFill/>
          </a:ln>
        </p:spPr>
      </p:pic>
      <p:sp>
        <p:nvSpPr>
          <p:cNvPr id="954" name="Google Shape;954;p60"/>
          <p:cNvSpPr txBox="1"/>
          <p:nvPr/>
        </p:nvSpPr>
        <p:spPr>
          <a:xfrm>
            <a:off x="2360023" y="427187"/>
            <a:ext cx="694943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Man-in-the-middle Attack using Rogue DHCP server  (cont. )</a:t>
            </a:r>
            <a:endParaRPr sz="2400">
              <a:solidFill>
                <a:schemeClr val="lt1"/>
              </a:solidFill>
              <a:latin typeface="Calibri"/>
              <a:ea typeface="Calibri"/>
              <a:cs typeface="Calibri"/>
              <a:sym typeface="Calibri"/>
            </a:endParaRPr>
          </a:p>
        </p:txBody>
      </p:sp>
      <p:pic>
        <p:nvPicPr>
          <p:cNvPr id="955" name="Google Shape;955;p60"/>
          <p:cNvPicPr preferRelativeResize="0"/>
          <p:nvPr/>
        </p:nvPicPr>
        <p:blipFill rotWithShape="1">
          <a:blip r:embed="rId6">
            <a:alphaModFix/>
          </a:blip>
          <a:srcRect b="0" l="0" r="0" t="0"/>
          <a:stretch/>
        </p:blipFill>
        <p:spPr>
          <a:xfrm>
            <a:off x="271" y="5823277"/>
            <a:ext cx="1222425" cy="1096206"/>
          </a:xfrm>
          <a:prstGeom prst="rect">
            <a:avLst/>
          </a:prstGeom>
          <a:noFill/>
          <a:ln>
            <a:noFill/>
          </a:ln>
        </p:spPr>
      </p:pic>
      <p:pic>
        <p:nvPicPr>
          <p:cNvPr id="956" name="Google Shape;956;p60"/>
          <p:cNvPicPr preferRelativeResize="0"/>
          <p:nvPr/>
        </p:nvPicPr>
        <p:blipFill rotWithShape="1">
          <a:blip r:embed="rId7">
            <a:alphaModFix/>
          </a:blip>
          <a:srcRect b="0" l="0" r="0" t="0"/>
          <a:stretch/>
        </p:blipFill>
        <p:spPr>
          <a:xfrm>
            <a:off x="1789319" y="6263542"/>
            <a:ext cx="9902229" cy="204838"/>
          </a:xfrm>
          <a:prstGeom prst="rect">
            <a:avLst/>
          </a:prstGeom>
          <a:noFill/>
          <a:ln>
            <a:noFill/>
          </a:ln>
        </p:spPr>
      </p:pic>
      <p:sp>
        <p:nvSpPr>
          <p:cNvPr id="957" name="Google Shape;957;p60"/>
          <p:cNvSpPr txBox="1"/>
          <p:nvPr/>
        </p:nvSpPr>
        <p:spPr>
          <a:xfrm>
            <a:off x="-1" y="282195"/>
            <a:ext cx="213638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01</a:t>
            </a:r>
            <a:endParaRPr sz="1800">
              <a:solidFill>
                <a:srgbClr val="FF9518"/>
              </a:solidFill>
              <a:latin typeface="Tajawal Medium"/>
              <a:ea typeface="Tajawal Medium"/>
              <a:cs typeface="Tajawal Medium"/>
              <a:sym typeface="Tajawal Medium"/>
            </a:endParaRPr>
          </a:p>
        </p:txBody>
      </p:sp>
      <p:sp>
        <p:nvSpPr>
          <p:cNvPr id="958" name="Google Shape;958;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sp>
        <p:nvSpPr>
          <p:cNvPr id="963" name="Google Shape;963;p61"/>
          <p:cNvSpPr txBox="1"/>
          <p:nvPr/>
        </p:nvSpPr>
        <p:spPr>
          <a:xfrm>
            <a:off x="1043162" y="1880307"/>
            <a:ext cx="10354491" cy="2542363"/>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Some Cisco switches have a DHCP security feature to prevent this exploit. The switch can be informed of which ports are attached to a DHCP server using a feature known as DHCP snooping.</a:t>
            </a:r>
            <a:endParaRPr/>
          </a:p>
          <a:p>
            <a:pPr indent="-171450" lvl="0" marL="285750" marR="0" rtl="0" algn="just">
              <a:lnSpc>
                <a:spcPct val="150000"/>
              </a:lnSpc>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just">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These are known as trusted ports. The switch disables DHCP answers on untrusted ports and only permits those ports to respond to DHCP queries. It stops client computers from pretending as DHCP servers when they are not connected to trusted ports.</a:t>
            </a:r>
            <a:endParaRPr/>
          </a:p>
        </p:txBody>
      </p:sp>
      <p:pic>
        <p:nvPicPr>
          <p:cNvPr id="964" name="Google Shape;964;p6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65" name="Google Shape;965;p6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66" name="Google Shape;966;p61"/>
          <p:cNvPicPr preferRelativeResize="0"/>
          <p:nvPr/>
        </p:nvPicPr>
        <p:blipFill rotWithShape="1">
          <a:blip r:embed="rId5">
            <a:alphaModFix/>
          </a:blip>
          <a:srcRect b="0" l="0" r="0" t="0"/>
          <a:stretch/>
        </p:blipFill>
        <p:spPr>
          <a:xfrm>
            <a:off x="0" y="0"/>
            <a:ext cx="9533101" cy="1610200"/>
          </a:xfrm>
          <a:prstGeom prst="rect">
            <a:avLst/>
          </a:prstGeom>
          <a:noFill/>
          <a:ln>
            <a:noFill/>
          </a:ln>
        </p:spPr>
      </p:pic>
      <p:sp>
        <p:nvSpPr>
          <p:cNvPr id="967" name="Google Shape;967;p61"/>
          <p:cNvSpPr txBox="1"/>
          <p:nvPr/>
        </p:nvSpPr>
        <p:spPr>
          <a:xfrm>
            <a:off x="2360023" y="427187"/>
            <a:ext cx="6949439"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Man-in-the-middle Attack using Rogue DHCP server  (cont. ) – mitigation </a:t>
            </a:r>
            <a:endParaRPr sz="2400">
              <a:solidFill>
                <a:schemeClr val="lt1"/>
              </a:solidFill>
              <a:latin typeface="Calibri"/>
              <a:ea typeface="Calibri"/>
              <a:cs typeface="Calibri"/>
              <a:sym typeface="Calibri"/>
            </a:endParaRPr>
          </a:p>
        </p:txBody>
      </p:sp>
      <p:sp>
        <p:nvSpPr>
          <p:cNvPr id="968" name="Google Shape;968;p61"/>
          <p:cNvSpPr txBox="1"/>
          <p:nvPr/>
        </p:nvSpPr>
        <p:spPr>
          <a:xfrm>
            <a:off x="35011" y="427187"/>
            <a:ext cx="213638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1800">
                <a:solidFill>
                  <a:schemeClr val="lt1"/>
                </a:solidFill>
                <a:latin typeface="Tajawal Medium"/>
                <a:ea typeface="Tajawal Medium"/>
                <a:cs typeface="Tajawal Medium"/>
                <a:sym typeface="Tajawal Medium"/>
              </a:rPr>
              <a:t>01</a:t>
            </a:r>
            <a:endParaRPr sz="1800">
              <a:solidFill>
                <a:srgbClr val="FF9518"/>
              </a:solidFill>
              <a:latin typeface="Tajawal Medium"/>
              <a:ea typeface="Tajawal Medium"/>
              <a:cs typeface="Tajawal Medium"/>
              <a:sym typeface="Tajawal Medium"/>
            </a:endParaRPr>
          </a:p>
        </p:txBody>
      </p:sp>
      <p:sp>
        <p:nvSpPr>
          <p:cNvPr id="969" name="Google Shape;969;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62"/>
          <p:cNvSpPr txBox="1"/>
          <p:nvPr/>
        </p:nvSpPr>
        <p:spPr>
          <a:xfrm>
            <a:off x="1064099" y="1582246"/>
            <a:ext cx="10195140" cy="378885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The Domain Name System (DNS) is the phonebook of the Internet. Humans access information online through </a:t>
            </a:r>
            <a:r>
              <a:rPr b="0" i="0" lang="en-US" sz="1800" u="none" strike="noStrike">
                <a:solidFill>
                  <a:schemeClr val="dk1"/>
                </a:solidFill>
                <a:latin typeface="Calibri"/>
                <a:ea typeface="Calibri"/>
                <a:cs typeface="Calibri"/>
                <a:sym typeface="Calibri"/>
              </a:rPr>
              <a:t>domain names</a:t>
            </a:r>
            <a:r>
              <a:rPr b="0" i="0" lang="en-US" sz="1800">
                <a:solidFill>
                  <a:schemeClr val="dk1"/>
                </a:solidFill>
                <a:latin typeface="Calibri"/>
                <a:ea typeface="Calibri"/>
                <a:cs typeface="Calibri"/>
                <a:sym typeface="Calibri"/>
              </a:rPr>
              <a:t>, like nytimes.com or espn.com. Web browsers interact through </a:t>
            </a:r>
            <a:r>
              <a:rPr b="0" i="0" lang="en-US" sz="1800" u="none" strike="noStrike">
                <a:solidFill>
                  <a:schemeClr val="dk1"/>
                </a:solidFill>
                <a:latin typeface="Calibri"/>
                <a:ea typeface="Calibri"/>
                <a:cs typeface="Calibri"/>
                <a:sym typeface="Calibri"/>
              </a:rPr>
              <a:t>Internet Protocol (IP)</a:t>
            </a:r>
            <a:r>
              <a:rPr b="0" i="0" lang="en-US" sz="1800">
                <a:solidFill>
                  <a:schemeClr val="dk1"/>
                </a:solidFill>
                <a:latin typeface="Calibri"/>
                <a:ea typeface="Calibri"/>
                <a:cs typeface="Calibri"/>
                <a:sym typeface="Calibri"/>
              </a:rPr>
              <a:t> addresses. </a:t>
            </a:r>
            <a:br>
              <a:rPr b="0" i="0" lang="en-US" sz="1800">
                <a:solidFill>
                  <a:schemeClr val="dk1"/>
                </a:solidFill>
                <a:latin typeface="Calibri"/>
                <a:ea typeface="Calibri"/>
                <a:cs typeface="Calibri"/>
                <a:sym typeface="Calibri"/>
              </a:rPr>
            </a:br>
            <a:endParaRPr sz="1800">
              <a:solidFill>
                <a:srgbClr val="222222"/>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DNS translates domain names to </a:t>
            </a:r>
            <a:r>
              <a:rPr b="0" i="0" lang="en-US" sz="1800" u="none" strike="noStrike">
                <a:solidFill>
                  <a:schemeClr val="dk1"/>
                </a:solidFill>
                <a:latin typeface="Calibri"/>
                <a:ea typeface="Calibri"/>
                <a:cs typeface="Calibri"/>
                <a:sym typeface="Calibri"/>
              </a:rPr>
              <a:t>IP addresses</a:t>
            </a:r>
            <a:r>
              <a:rPr b="0" i="0" lang="en-US" sz="1800">
                <a:solidFill>
                  <a:schemeClr val="dk1"/>
                </a:solidFill>
                <a:latin typeface="Calibri"/>
                <a:ea typeface="Calibri"/>
                <a:cs typeface="Calibri"/>
                <a:sym typeface="Calibri"/>
              </a:rPr>
              <a:t> so browsers can load Internet resources.</a:t>
            </a:r>
            <a:r>
              <a:rPr lang="en-US" sz="1800">
                <a:solidFill>
                  <a:schemeClr val="dk1"/>
                </a:solidFill>
                <a:latin typeface="Calibri"/>
                <a:ea typeface="Calibri"/>
                <a:cs typeface="Calibri"/>
                <a:sym typeface="Calibri"/>
              </a:rPr>
              <a:t> </a:t>
            </a:r>
            <a:r>
              <a:rPr b="0" i="0" lang="en-US" sz="1800">
                <a:solidFill>
                  <a:srgbClr val="222222"/>
                </a:solidFill>
                <a:latin typeface="Calibri"/>
                <a:ea typeface="Calibri"/>
                <a:cs typeface="Calibri"/>
                <a:sym typeface="Calibri"/>
              </a:rPr>
              <a:t>Each device connected to the Internet has a unique IP address that other machines use to find the device. </a:t>
            </a:r>
            <a:br>
              <a:rPr b="0" i="0" lang="en-US" sz="1800">
                <a:solidFill>
                  <a:srgbClr val="222222"/>
                </a:solidFill>
                <a:latin typeface="Calibri"/>
                <a:ea typeface="Calibri"/>
                <a:cs typeface="Calibri"/>
                <a:sym typeface="Calibri"/>
              </a:rPr>
            </a:br>
            <a:endParaRPr sz="1800">
              <a:solidFill>
                <a:srgbClr val="222222"/>
              </a:solidFill>
              <a:latin typeface="Calibri"/>
              <a:ea typeface="Calibri"/>
              <a:cs typeface="Calibri"/>
              <a:sym typeface="Calibri"/>
            </a:endParaRPr>
          </a:p>
          <a:p>
            <a:pPr indent="-285750" lvl="0" marL="285750" marR="0" rtl="0" algn="l">
              <a:lnSpc>
                <a:spcPct val="150000"/>
              </a:lnSpc>
              <a:spcBef>
                <a:spcPts val="0"/>
              </a:spcBef>
              <a:spcAft>
                <a:spcPts val="0"/>
              </a:spcAft>
              <a:buClr>
                <a:srgbClr val="222222"/>
              </a:buClr>
              <a:buSzPts val="1800"/>
              <a:buFont typeface="Arial"/>
              <a:buChar char="•"/>
            </a:pPr>
            <a:r>
              <a:rPr b="0" i="0" lang="en-US" sz="1800">
                <a:solidFill>
                  <a:srgbClr val="222222"/>
                </a:solidFill>
                <a:latin typeface="Calibri"/>
                <a:ea typeface="Calibri"/>
                <a:cs typeface="Calibri"/>
                <a:sym typeface="Calibri"/>
              </a:rPr>
              <a:t>DNS servers eliminate the need for humans to memorize IP addresses such as 192.168.1.1 (in IPv4), or more complex newer alphanumeric IP addresses such as 2400:cb00:2048:1::c629:d7a2 (in IPv6).</a:t>
            </a:r>
            <a:endParaRPr/>
          </a:p>
        </p:txBody>
      </p:sp>
      <p:pic>
        <p:nvPicPr>
          <p:cNvPr id="976" name="Google Shape;976;p62"/>
          <p:cNvPicPr preferRelativeResize="0"/>
          <p:nvPr/>
        </p:nvPicPr>
        <p:blipFill rotWithShape="1">
          <a:blip r:embed="rId3">
            <a:alphaModFix/>
          </a:blip>
          <a:srcRect b="0" l="0" r="0" t="0"/>
          <a:stretch/>
        </p:blipFill>
        <p:spPr>
          <a:xfrm>
            <a:off x="0" y="0"/>
            <a:ext cx="9533101" cy="1610200"/>
          </a:xfrm>
          <a:prstGeom prst="rect">
            <a:avLst/>
          </a:prstGeom>
          <a:noFill/>
          <a:ln>
            <a:noFill/>
          </a:ln>
        </p:spPr>
      </p:pic>
      <p:sp>
        <p:nvSpPr>
          <p:cNvPr id="977" name="Google Shape;977;p62"/>
          <p:cNvSpPr txBox="1"/>
          <p:nvPr/>
        </p:nvSpPr>
        <p:spPr>
          <a:xfrm>
            <a:off x="9533101" y="5797301"/>
            <a:ext cx="20676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Source : Cloudflare</a:t>
            </a:r>
            <a:endParaRPr/>
          </a:p>
        </p:txBody>
      </p:sp>
      <p:pic>
        <p:nvPicPr>
          <p:cNvPr id="978" name="Google Shape;978;p62"/>
          <p:cNvPicPr preferRelativeResize="0"/>
          <p:nvPr/>
        </p:nvPicPr>
        <p:blipFill rotWithShape="1">
          <a:blip r:embed="rId4">
            <a:alphaModFix/>
          </a:blip>
          <a:srcRect b="0" l="0" r="0" t="0"/>
          <a:stretch/>
        </p:blipFill>
        <p:spPr>
          <a:xfrm>
            <a:off x="133947" y="5797301"/>
            <a:ext cx="1222425" cy="1096206"/>
          </a:xfrm>
          <a:prstGeom prst="rect">
            <a:avLst/>
          </a:prstGeom>
          <a:noFill/>
          <a:ln>
            <a:noFill/>
          </a:ln>
        </p:spPr>
      </p:pic>
      <p:pic>
        <p:nvPicPr>
          <p:cNvPr id="979" name="Google Shape;979;p62"/>
          <p:cNvPicPr preferRelativeResize="0"/>
          <p:nvPr/>
        </p:nvPicPr>
        <p:blipFill rotWithShape="1">
          <a:blip r:embed="rId5">
            <a:alphaModFix/>
          </a:blip>
          <a:srcRect b="0" l="0" r="0" t="0"/>
          <a:stretch/>
        </p:blipFill>
        <p:spPr>
          <a:xfrm>
            <a:off x="1922995" y="6237566"/>
            <a:ext cx="9902229" cy="204838"/>
          </a:xfrm>
          <a:prstGeom prst="rect">
            <a:avLst/>
          </a:prstGeom>
          <a:noFill/>
          <a:ln>
            <a:noFill/>
          </a:ln>
        </p:spPr>
      </p:pic>
      <p:sp>
        <p:nvSpPr>
          <p:cNvPr id="980" name="Google Shape;980;p62"/>
          <p:cNvSpPr txBox="1"/>
          <p:nvPr/>
        </p:nvSpPr>
        <p:spPr>
          <a:xfrm>
            <a:off x="2440788" y="643448"/>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 Security -- </a:t>
            </a:r>
            <a:r>
              <a:rPr b="1" i="0" lang="en-US" sz="2400">
                <a:solidFill>
                  <a:schemeClr val="lt1"/>
                </a:solidFill>
                <a:latin typeface="Arial"/>
                <a:ea typeface="Arial"/>
                <a:cs typeface="Arial"/>
                <a:sym typeface="Arial"/>
              </a:rPr>
              <a:t>DNS</a:t>
            </a:r>
            <a:r>
              <a:rPr lang="en-US" sz="2400">
                <a:solidFill>
                  <a:schemeClr val="lt1"/>
                </a:solidFill>
                <a:latin typeface="Calibri"/>
                <a:ea typeface="Calibri"/>
                <a:cs typeface="Calibri"/>
                <a:sym typeface="Calibri"/>
              </a:rPr>
              <a:t> </a:t>
            </a:r>
            <a:endParaRPr/>
          </a:p>
        </p:txBody>
      </p:sp>
      <p:sp>
        <p:nvSpPr>
          <p:cNvPr id="981" name="Google Shape;981;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5" name="Shape 985"/>
        <p:cNvGrpSpPr/>
        <p:nvPr/>
      </p:nvGrpSpPr>
      <p:grpSpPr>
        <a:xfrm>
          <a:off x="0" y="0"/>
          <a:ext cx="0" cy="0"/>
          <a:chOff x="0" y="0"/>
          <a:chExt cx="0" cy="0"/>
        </a:xfrm>
      </p:grpSpPr>
      <p:pic>
        <p:nvPicPr>
          <p:cNvPr id="986" name="Google Shape;986;p63"/>
          <p:cNvPicPr preferRelativeResize="0"/>
          <p:nvPr/>
        </p:nvPicPr>
        <p:blipFill rotWithShape="1">
          <a:blip r:embed="rId3">
            <a:alphaModFix/>
          </a:blip>
          <a:srcRect b="0" l="0" r="0" t="0"/>
          <a:stretch/>
        </p:blipFill>
        <p:spPr>
          <a:xfrm>
            <a:off x="-108036" y="0"/>
            <a:ext cx="9533101" cy="1610200"/>
          </a:xfrm>
          <a:prstGeom prst="rect">
            <a:avLst/>
          </a:prstGeom>
          <a:noFill/>
          <a:ln>
            <a:noFill/>
          </a:ln>
        </p:spPr>
      </p:pic>
      <p:sp>
        <p:nvSpPr>
          <p:cNvPr id="987" name="Google Shape;987;p63"/>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88" name="Google Shape;988;p63"/>
          <p:cNvSpPr txBox="1"/>
          <p:nvPr/>
        </p:nvSpPr>
        <p:spPr>
          <a:xfrm>
            <a:off x="2450086" y="574267"/>
            <a:ext cx="62527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Calibri"/>
                <a:ea typeface="Calibri"/>
                <a:cs typeface="Calibri"/>
                <a:sym typeface="Calibri"/>
              </a:rPr>
              <a:t>Network Infrastructure Security – DNS (cont) </a:t>
            </a:r>
            <a:endParaRPr/>
          </a:p>
        </p:txBody>
      </p:sp>
      <p:sp>
        <p:nvSpPr>
          <p:cNvPr id="989" name="Google Shape;989;p63"/>
          <p:cNvSpPr txBox="1"/>
          <p:nvPr/>
        </p:nvSpPr>
        <p:spPr>
          <a:xfrm>
            <a:off x="1419786" y="1846924"/>
            <a:ext cx="9806402" cy="3338735"/>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i="0" lang="en-US" sz="1800">
                <a:solidFill>
                  <a:schemeClr val="dk1"/>
                </a:solidFill>
                <a:latin typeface="Calibri"/>
                <a:ea typeface="Calibri"/>
                <a:cs typeface="Calibri"/>
                <a:sym typeface="Calibri"/>
              </a:rPr>
              <a:t>What is DNS security?</a:t>
            </a:r>
            <a:endParaRPr/>
          </a:p>
          <a:p>
            <a:pPr indent="-285750" lvl="0" marL="285750" marR="0" rtl="0" algn="l">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DNS security is the practice of protecting </a:t>
            </a:r>
            <a:r>
              <a:rPr b="0" i="0" lang="en-US" sz="1800" u="none" strike="noStrike">
                <a:solidFill>
                  <a:schemeClr val="dk1"/>
                </a:solidFill>
                <a:latin typeface="Calibri"/>
                <a:ea typeface="Calibri"/>
                <a:cs typeface="Calibri"/>
                <a:sym typeface="Calibri"/>
              </a:rPr>
              <a:t>DNS infrastructure</a:t>
            </a:r>
            <a:r>
              <a:rPr b="0" i="0" lang="en-US" sz="1800">
                <a:solidFill>
                  <a:schemeClr val="dk1"/>
                </a:solidFill>
                <a:latin typeface="Calibri"/>
                <a:ea typeface="Calibri"/>
                <a:cs typeface="Calibri"/>
                <a:sym typeface="Calibri"/>
              </a:rPr>
              <a:t> from cyberattacks in order to keep it performing quickly and reliably.</a:t>
            </a:r>
            <a:endParaRPr/>
          </a:p>
          <a:p>
            <a:pPr indent="-285750" lvl="0" marL="285750" marR="0" rtl="0" algn="l">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 An effective DNS security strategy incorporates a number of overlapping defenses, including establishing redundant DNS servers, applying security protocols like DNSSEC, and requiring rigorous DNS logging.</a:t>
            </a:r>
            <a:endParaRPr/>
          </a:p>
        </p:txBody>
      </p:sp>
      <p:sp>
        <p:nvSpPr>
          <p:cNvPr id="990" name="Google Shape;990;p63"/>
          <p:cNvSpPr txBox="1"/>
          <p:nvPr/>
        </p:nvSpPr>
        <p:spPr>
          <a:xfrm>
            <a:off x="9533101" y="5797301"/>
            <a:ext cx="20676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Source : Cloudflare</a:t>
            </a:r>
            <a:endParaRPr/>
          </a:p>
        </p:txBody>
      </p:sp>
      <p:pic>
        <p:nvPicPr>
          <p:cNvPr id="991" name="Google Shape;991;p63"/>
          <p:cNvPicPr preferRelativeResize="0"/>
          <p:nvPr/>
        </p:nvPicPr>
        <p:blipFill rotWithShape="1">
          <a:blip r:embed="rId4">
            <a:alphaModFix/>
          </a:blip>
          <a:srcRect b="0" l="0" r="0" t="0"/>
          <a:stretch/>
        </p:blipFill>
        <p:spPr>
          <a:xfrm>
            <a:off x="133947" y="5797301"/>
            <a:ext cx="1222425" cy="1096206"/>
          </a:xfrm>
          <a:prstGeom prst="rect">
            <a:avLst/>
          </a:prstGeom>
          <a:noFill/>
          <a:ln>
            <a:noFill/>
          </a:ln>
        </p:spPr>
      </p:pic>
      <p:pic>
        <p:nvPicPr>
          <p:cNvPr id="992" name="Google Shape;992;p63"/>
          <p:cNvPicPr preferRelativeResize="0"/>
          <p:nvPr/>
        </p:nvPicPr>
        <p:blipFill rotWithShape="1">
          <a:blip r:embed="rId5">
            <a:alphaModFix/>
          </a:blip>
          <a:srcRect b="0" l="0" r="0" t="0"/>
          <a:stretch/>
        </p:blipFill>
        <p:spPr>
          <a:xfrm>
            <a:off x="1922995" y="6237566"/>
            <a:ext cx="9902229" cy="204838"/>
          </a:xfrm>
          <a:prstGeom prst="rect">
            <a:avLst/>
          </a:prstGeom>
          <a:noFill/>
          <a:ln>
            <a:noFill/>
          </a:ln>
        </p:spPr>
      </p:pic>
      <p:sp>
        <p:nvSpPr>
          <p:cNvPr id="993" name="Google Shape;993;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8" name="Shape 998"/>
        <p:cNvGrpSpPr/>
        <p:nvPr/>
      </p:nvGrpSpPr>
      <p:grpSpPr>
        <a:xfrm>
          <a:off x="0" y="0"/>
          <a:ext cx="0" cy="0"/>
          <a:chOff x="0" y="0"/>
          <a:chExt cx="0" cy="0"/>
        </a:xfrm>
      </p:grpSpPr>
      <p:sp>
        <p:nvSpPr>
          <p:cNvPr id="999" name="Google Shape;999;p64"/>
          <p:cNvSpPr txBox="1"/>
          <p:nvPr/>
        </p:nvSpPr>
        <p:spPr>
          <a:xfrm>
            <a:off x="1580835" y="1261605"/>
            <a:ext cx="10244389" cy="5035353"/>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rgbClr val="222222"/>
              </a:buClr>
              <a:buSzPts val="1800"/>
              <a:buFont typeface="Arial"/>
              <a:buChar char="•"/>
            </a:pPr>
            <a:r>
              <a:rPr b="0" i="0" lang="en-US" sz="1800">
                <a:solidFill>
                  <a:srgbClr val="222222"/>
                </a:solidFill>
                <a:latin typeface="Calibri"/>
                <a:ea typeface="Calibri"/>
                <a:cs typeface="Calibri"/>
                <a:sym typeface="Calibri"/>
              </a:rPr>
              <a:t>Like many Internet </a:t>
            </a:r>
            <a:r>
              <a:rPr lang="en-US" sz="1800">
                <a:solidFill>
                  <a:srgbClr val="222222"/>
                </a:solidFill>
                <a:latin typeface="Calibri"/>
                <a:ea typeface="Calibri"/>
                <a:cs typeface="Calibri"/>
                <a:sym typeface="Calibri"/>
              </a:rPr>
              <a:t>protocols, the </a:t>
            </a:r>
            <a:r>
              <a:rPr b="0" i="0" lang="en-US" sz="1800">
                <a:solidFill>
                  <a:srgbClr val="222222"/>
                </a:solidFill>
                <a:latin typeface="Calibri"/>
                <a:ea typeface="Calibri"/>
                <a:cs typeface="Calibri"/>
                <a:sym typeface="Calibri"/>
              </a:rPr>
              <a:t>DNS system was not designed with security in mind and contains several design limitations.</a:t>
            </a:r>
            <a:endParaRPr/>
          </a:p>
          <a:p>
            <a:pPr indent="-171450" lvl="0" marL="285750" marR="0" rtl="0" algn="just">
              <a:lnSpc>
                <a:spcPct val="150000"/>
              </a:lnSpc>
              <a:spcBef>
                <a:spcPts val="0"/>
              </a:spcBef>
              <a:spcAft>
                <a:spcPts val="0"/>
              </a:spcAft>
              <a:buClr>
                <a:schemeClr val="dk1"/>
              </a:buClr>
              <a:buSzPts val="1800"/>
              <a:buFont typeface="Arial"/>
              <a:buNone/>
            </a:pPr>
            <a:r>
              <a:t/>
            </a:r>
            <a:endParaRPr sz="1800">
              <a:solidFill>
                <a:srgbClr val="222222"/>
              </a:solidFill>
              <a:latin typeface="Calibri"/>
              <a:ea typeface="Calibri"/>
              <a:cs typeface="Calibri"/>
              <a:sym typeface="Calibri"/>
            </a:endParaRPr>
          </a:p>
          <a:p>
            <a:pPr indent="-285750" lvl="0" marL="285750" marR="0" rtl="0" algn="just">
              <a:lnSpc>
                <a:spcPct val="150000"/>
              </a:lnSpc>
              <a:spcBef>
                <a:spcPts val="0"/>
              </a:spcBef>
              <a:spcAft>
                <a:spcPts val="0"/>
              </a:spcAft>
              <a:buClr>
                <a:srgbClr val="222222"/>
              </a:buClr>
              <a:buSzPts val="1800"/>
              <a:buFont typeface="Arial"/>
              <a:buChar char="•"/>
            </a:pPr>
            <a:r>
              <a:rPr b="0" i="0" lang="en-US" sz="1800">
                <a:solidFill>
                  <a:srgbClr val="222222"/>
                </a:solidFill>
                <a:latin typeface="Calibri"/>
                <a:ea typeface="Calibri"/>
                <a:cs typeface="Calibri"/>
                <a:sym typeface="Calibri"/>
              </a:rPr>
              <a:t> These limitations, combined with advances in technology, make DNS servers vulnerable to a broad spectrum of attacks, including spoofing, amplification, DoS (Denial of Service), or the interception of private personal information. And since DNS is an integral part of most Internet requests, it can be a prime target for attacks.</a:t>
            </a:r>
            <a:endParaRPr/>
          </a:p>
          <a:p>
            <a:pPr indent="-171450" lvl="0" marL="285750" marR="0" rtl="0" algn="just">
              <a:lnSpc>
                <a:spcPct val="150000"/>
              </a:lnSpc>
              <a:spcBef>
                <a:spcPts val="0"/>
              </a:spcBef>
              <a:spcAft>
                <a:spcPts val="0"/>
              </a:spcAft>
              <a:buClr>
                <a:schemeClr val="dk1"/>
              </a:buClr>
              <a:buSzPts val="1800"/>
              <a:buFont typeface="Arial"/>
              <a:buNone/>
            </a:pPr>
            <a:r>
              <a:t/>
            </a:r>
            <a:endParaRPr b="0" i="0" sz="1800">
              <a:solidFill>
                <a:srgbClr val="222222"/>
              </a:solidFill>
              <a:latin typeface="Calibri"/>
              <a:ea typeface="Calibri"/>
              <a:cs typeface="Calibri"/>
              <a:sym typeface="Calibri"/>
            </a:endParaRPr>
          </a:p>
          <a:p>
            <a:pPr indent="-285750" lvl="0" marL="285750" marR="0" rtl="0" algn="just">
              <a:lnSpc>
                <a:spcPct val="150000"/>
              </a:lnSpc>
              <a:spcBef>
                <a:spcPts val="0"/>
              </a:spcBef>
              <a:spcAft>
                <a:spcPts val="0"/>
              </a:spcAft>
              <a:buClr>
                <a:srgbClr val="222222"/>
              </a:buClr>
              <a:buSzPts val="1800"/>
              <a:buFont typeface="Arial"/>
              <a:buChar char="•"/>
            </a:pPr>
            <a:r>
              <a:rPr b="0" i="0" lang="en-US" sz="1800">
                <a:solidFill>
                  <a:srgbClr val="222222"/>
                </a:solidFill>
                <a:latin typeface="Calibri"/>
                <a:ea typeface="Calibri"/>
                <a:cs typeface="Calibri"/>
                <a:sym typeface="Calibri"/>
              </a:rPr>
              <a:t>In addition, DNS attacks are frequently deployed in conjunction with other cyberattacks to distract security teams from the true target. An organization needs to be able to quickly mitigate DNS attacks so that they are not too busy to handle simultaneous attacks through other vectors.</a:t>
            </a:r>
            <a:br>
              <a:rPr b="0" i="0" lang="en-US" sz="1800">
                <a:solidFill>
                  <a:srgbClr val="222222"/>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000" name="Google Shape;1000;p64"/>
          <p:cNvPicPr preferRelativeResize="0"/>
          <p:nvPr/>
        </p:nvPicPr>
        <p:blipFill rotWithShape="1">
          <a:blip r:embed="rId3">
            <a:alphaModFix/>
          </a:blip>
          <a:srcRect b="0" l="0" r="0" t="0"/>
          <a:stretch/>
        </p:blipFill>
        <p:spPr>
          <a:xfrm>
            <a:off x="0" y="0"/>
            <a:ext cx="9533101" cy="1610200"/>
          </a:xfrm>
          <a:prstGeom prst="rect">
            <a:avLst/>
          </a:prstGeom>
          <a:noFill/>
          <a:ln>
            <a:noFill/>
          </a:ln>
        </p:spPr>
      </p:pic>
      <p:sp>
        <p:nvSpPr>
          <p:cNvPr id="1001" name="Google Shape;1001;p64"/>
          <p:cNvSpPr txBox="1"/>
          <p:nvPr/>
        </p:nvSpPr>
        <p:spPr>
          <a:xfrm>
            <a:off x="9533101" y="5797301"/>
            <a:ext cx="20676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rgbClr val="FF0000"/>
                </a:solidFill>
                <a:latin typeface="Calibri"/>
                <a:ea typeface="Calibri"/>
                <a:cs typeface="Calibri"/>
                <a:sym typeface="Calibri"/>
              </a:rPr>
              <a:t>Source : Cloudflare</a:t>
            </a:r>
            <a:endParaRPr/>
          </a:p>
        </p:txBody>
      </p:sp>
      <p:pic>
        <p:nvPicPr>
          <p:cNvPr id="1002" name="Google Shape;1002;p64"/>
          <p:cNvPicPr preferRelativeResize="0"/>
          <p:nvPr/>
        </p:nvPicPr>
        <p:blipFill rotWithShape="1">
          <a:blip r:embed="rId4">
            <a:alphaModFix/>
          </a:blip>
          <a:srcRect b="0" l="0" r="0" t="0"/>
          <a:stretch/>
        </p:blipFill>
        <p:spPr>
          <a:xfrm>
            <a:off x="133947" y="5797301"/>
            <a:ext cx="1222425" cy="1096206"/>
          </a:xfrm>
          <a:prstGeom prst="rect">
            <a:avLst/>
          </a:prstGeom>
          <a:noFill/>
          <a:ln>
            <a:noFill/>
          </a:ln>
        </p:spPr>
      </p:pic>
      <p:pic>
        <p:nvPicPr>
          <p:cNvPr id="1003" name="Google Shape;1003;p64"/>
          <p:cNvPicPr preferRelativeResize="0"/>
          <p:nvPr/>
        </p:nvPicPr>
        <p:blipFill rotWithShape="1">
          <a:blip r:embed="rId5">
            <a:alphaModFix/>
          </a:blip>
          <a:srcRect b="0" l="0" r="0" t="0"/>
          <a:stretch/>
        </p:blipFill>
        <p:spPr>
          <a:xfrm>
            <a:off x="1922995" y="6237566"/>
            <a:ext cx="9902229" cy="204838"/>
          </a:xfrm>
          <a:prstGeom prst="rect">
            <a:avLst/>
          </a:prstGeom>
          <a:noFill/>
          <a:ln>
            <a:noFill/>
          </a:ln>
        </p:spPr>
      </p:pic>
      <p:sp>
        <p:nvSpPr>
          <p:cNvPr id="1004" name="Google Shape;1004;p64"/>
          <p:cNvSpPr txBox="1"/>
          <p:nvPr/>
        </p:nvSpPr>
        <p:spPr>
          <a:xfrm>
            <a:off x="2553159" y="676153"/>
            <a:ext cx="60978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lt1"/>
                </a:solidFill>
                <a:latin typeface="Arial"/>
                <a:ea typeface="Arial"/>
                <a:cs typeface="Arial"/>
                <a:sym typeface="Arial"/>
              </a:rPr>
              <a:t>Why is DNS security important?</a:t>
            </a:r>
            <a:endParaRPr/>
          </a:p>
        </p:txBody>
      </p:sp>
      <p:sp>
        <p:nvSpPr>
          <p:cNvPr id="1005" name="Google Shape;1005;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0" name="Shape 1010"/>
        <p:cNvGrpSpPr/>
        <p:nvPr/>
      </p:nvGrpSpPr>
      <p:grpSpPr>
        <a:xfrm>
          <a:off x="0" y="0"/>
          <a:ext cx="0" cy="0"/>
          <a:chOff x="0" y="0"/>
          <a:chExt cx="0" cy="0"/>
        </a:xfrm>
      </p:grpSpPr>
      <p:sp>
        <p:nvSpPr>
          <p:cNvPr id="1011" name="Google Shape;1011;p65"/>
          <p:cNvSpPr txBox="1"/>
          <p:nvPr/>
        </p:nvSpPr>
        <p:spPr>
          <a:xfrm>
            <a:off x="1356372" y="1748972"/>
            <a:ext cx="9997428" cy="378885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1800">
                <a:solidFill>
                  <a:schemeClr val="dk1"/>
                </a:solidFill>
                <a:latin typeface="Calibri"/>
                <a:ea typeface="Calibri"/>
                <a:cs typeface="Calibri"/>
                <a:sym typeface="Calibri"/>
              </a:rPr>
              <a:t>DNS spoofing/</a:t>
            </a:r>
            <a:r>
              <a:rPr b="0" i="0" lang="en-US" sz="1800" u="none" strike="noStrike">
                <a:solidFill>
                  <a:schemeClr val="dk1"/>
                </a:solidFill>
                <a:latin typeface="Calibri"/>
                <a:ea typeface="Calibri"/>
                <a:cs typeface="Calibri"/>
                <a:sym typeface="Calibri"/>
              </a:rPr>
              <a:t>cache poisoning</a:t>
            </a:r>
            <a:r>
              <a:rPr b="1" i="0" lang="en-US" sz="1800">
                <a:solidFill>
                  <a:schemeClr val="dk1"/>
                </a:solidFill>
                <a:latin typeface="Calibri"/>
                <a:ea typeface="Calibri"/>
                <a:cs typeface="Calibri"/>
                <a:sym typeface="Calibri"/>
              </a:rPr>
              <a:t>:</a:t>
            </a:r>
            <a:r>
              <a:rPr b="0" i="0" lang="en-US" sz="1800">
                <a:solidFill>
                  <a:schemeClr val="dk1"/>
                </a:solidFill>
                <a:latin typeface="Calibri"/>
                <a:ea typeface="Calibri"/>
                <a:cs typeface="Calibri"/>
                <a:sym typeface="Calibri"/>
              </a:rPr>
              <a:t> This is an attack where forged DNS data is introduced into a DNS resolver’s cache, resulting in the resolver returning an incorrect </a:t>
            </a:r>
            <a:r>
              <a:rPr b="0" i="0" lang="en-US" sz="1800" u="none" strike="noStrike">
                <a:solidFill>
                  <a:schemeClr val="dk1"/>
                </a:solidFill>
                <a:latin typeface="Calibri"/>
                <a:ea typeface="Calibri"/>
                <a:cs typeface="Calibri"/>
                <a:sym typeface="Calibri"/>
              </a:rPr>
              <a:t>IP address</a:t>
            </a:r>
            <a:r>
              <a:rPr b="0" i="0" lang="en-US" sz="1800">
                <a:solidFill>
                  <a:schemeClr val="dk1"/>
                </a:solidFill>
                <a:latin typeface="Calibri"/>
                <a:ea typeface="Calibri"/>
                <a:cs typeface="Calibri"/>
                <a:sym typeface="Calibri"/>
              </a:rPr>
              <a:t> for a domain. Instead of going to the correct website, traffic can be diverted to a malicious machine or anywhere else the attacker desires; often this will be a replica of the original site used for malicious purposes such as distributing </a:t>
            </a:r>
            <a:r>
              <a:rPr b="0" i="0" lang="en-US" sz="1800" u="none" strike="noStrike">
                <a:solidFill>
                  <a:schemeClr val="dk1"/>
                </a:solidFill>
                <a:latin typeface="Calibri"/>
                <a:ea typeface="Calibri"/>
                <a:cs typeface="Calibri"/>
                <a:sym typeface="Calibri"/>
              </a:rPr>
              <a:t>malware</a:t>
            </a:r>
            <a:r>
              <a:rPr b="0" i="0" lang="en-US" sz="1800">
                <a:solidFill>
                  <a:schemeClr val="dk1"/>
                </a:solidFill>
                <a:latin typeface="Calibri"/>
                <a:ea typeface="Calibri"/>
                <a:cs typeface="Calibri"/>
                <a:sym typeface="Calibri"/>
              </a:rPr>
              <a:t> or collecting login information.</a:t>
            </a:r>
            <a:endParaRPr/>
          </a:p>
          <a:p>
            <a:pPr indent="0" lvl="0" marL="0" marR="0" rtl="0" algn="l">
              <a:lnSpc>
                <a:spcPct val="150000"/>
              </a:lnSpc>
              <a:spcBef>
                <a:spcPts val="0"/>
              </a:spcBef>
              <a:spcAft>
                <a:spcPts val="0"/>
              </a:spcAft>
              <a:buNone/>
            </a:pPr>
            <a:r>
              <a:t/>
            </a:r>
            <a:endParaRPr b="0" i="0" sz="1800">
              <a:solidFill>
                <a:srgbClr val="222222"/>
              </a:solidFill>
              <a:latin typeface="Calibri"/>
              <a:ea typeface="Calibri"/>
              <a:cs typeface="Calibri"/>
              <a:sym typeface="Calibri"/>
            </a:endParaRPr>
          </a:p>
          <a:p>
            <a:pPr indent="0" lvl="0" marL="0" marR="0" rtl="0" algn="l">
              <a:lnSpc>
                <a:spcPct val="150000"/>
              </a:lnSpc>
              <a:spcBef>
                <a:spcPts val="0"/>
              </a:spcBef>
              <a:spcAft>
                <a:spcPts val="0"/>
              </a:spcAft>
              <a:buNone/>
            </a:pPr>
            <a:r>
              <a:rPr b="1" i="0" lang="en-US" sz="1800">
                <a:solidFill>
                  <a:schemeClr val="dk1"/>
                </a:solidFill>
                <a:latin typeface="Calibri"/>
                <a:ea typeface="Calibri"/>
                <a:cs typeface="Calibri"/>
                <a:sym typeface="Calibri"/>
              </a:rPr>
              <a:t>DNS tunneling:</a:t>
            </a:r>
            <a:r>
              <a:rPr b="0" i="0" lang="en-US" sz="1800">
                <a:solidFill>
                  <a:schemeClr val="dk1"/>
                </a:solidFill>
                <a:latin typeface="Calibri"/>
                <a:ea typeface="Calibri"/>
                <a:cs typeface="Calibri"/>
                <a:sym typeface="Calibri"/>
              </a:rPr>
              <a:t> This attack uses other protocols to tunnel through DNS queries and responses. Attackers can use SSH, </a:t>
            </a:r>
            <a:r>
              <a:rPr b="0" i="0" lang="en-US" sz="1800" u="none" strike="noStrike">
                <a:solidFill>
                  <a:schemeClr val="dk1"/>
                </a:solidFill>
                <a:latin typeface="Calibri"/>
                <a:ea typeface="Calibri"/>
                <a:cs typeface="Calibri"/>
                <a:sym typeface="Calibri"/>
              </a:rPr>
              <a:t>TCP</a:t>
            </a:r>
            <a:r>
              <a:rPr b="0" i="0" lang="en-US" sz="1800">
                <a:solidFill>
                  <a:schemeClr val="dk1"/>
                </a:solidFill>
                <a:latin typeface="Calibri"/>
                <a:ea typeface="Calibri"/>
                <a:cs typeface="Calibri"/>
                <a:sym typeface="Calibri"/>
              </a:rPr>
              <a:t>, or </a:t>
            </a:r>
            <a:r>
              <a:rPr b="0" i="0" lang="en-US" sz="1800" u="none" strike="noStrike">
                <a:solidFill>
                  <a:schemeClr val="dk1"/>
                </a:solidFill>
                <a:latin typeface="Calibri"/>
                <a:ea typeface="Calibri"/>
                <a:cs typeface="Calibri"/>
                <a:sym typeface="Calibri"/>
              </a:rPr>
              <a:t>HTTP</a:t>
            </a:r>
            <a:r>
              <a:rPr b="0" i="0" lang="en-US" sz="1800">
                <a:solidFill>
                  <a:schemeClr val="dk1"/>
                </a:solidFill>
                <a:latin typeface="Calibri"/>
                <a:ea typeface="Calibri"/>
                <a:cs typeface="Calibri"/>
                <a:sym typeface="Calibri"/>
              </a:rPr>
              <a:t> to pass malware or stolen information into DNS queries, undetected by most </a:t>
            </a:r>
            <a:r>
              <a:rPr b="0" i="0" lang="en-US" sz="1800" u="none" strike="noStrike">
                <a:solidFill>
                  <a:schemeClr val="dk1"/>
                </a:solidFill>
                <a:latin typeface="Calibri"/>
                <a:ea typeface="Calibri"/>
                <a:cs typeface="Calibri"/>
                <a:sym typeface="Calibri"/>
              </a:rPr>
              <a:t>firewalls</a:t>
            </a:r>
            <a:r>
              <a:rPr b="0" i="0" lang="en-US" sz="1800">
                <a:solidFill>
                  <a:schemeClr val="dk1"/>
                </a:solidFill>
                <a:latin typeface="Calibri"/>
                <a:ea typeface="Calibri"/>
                <a:cs typeface="Calibri"/>
                <a:sym typeface="Calibri"/>
              </a:rPr>
              <a:t>.</a:t>
            </a:r>
            <a:endParaRPr/>
          </a:p>
        </p:txBody>
      </p:sp>
      <p:pic>
        <p:nvPicPr>
          <p:cNvPr id="1012" name="Google Shape;1012;p65"/>
          <p:cNvPicPr preferRelativeResize="0"/>
          <p:nvPr/>
        </p:nvPicPr>
        <p:blipFill rotWithShape="1">
          <a:blip r:embed="rId3">
            <a:alphaModFix/>
          </a:blip>
          <a:srcRect b="0" l="0" r="0" t="0"/>
          <a:stretch/>
        </p:blipFill>
        <p:spPr>
          <a:xfrm>
            <a:off x="0" y="0"/>
            <a:ext cx="9533101" cy="1610200"/>
          </a:xfrm>
          <a:prstGeom prst="rect">
            <a:avLst/>
          </a:prstGeom>
          <a:noFill/>
          <a:ln>
            <a:noFill/>
          </a:ln>
        </p:spPr>
      </p:pic>
      <p:sp>
        <p:nvSpPr>
          <p:cNvPr id="1013" name="Google Shape;1013;p65"/>
          <p:cNvSpPr txBox="1"/>
          <p:nvPr/>
        </p:nvSpPr>
        <p:spPr>
          <a:xfrm>
            <a:off x="9533101" y="5797301"/>
            <a:ext cx="20676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Source : Cloudflare</a:t>
            </a:r>
            <a:endParaRPr/>
          </a:p>
        </p:txBody>
      </p:sp>
      <p:pic>
        <p:nvPicPr>
          <p:cNvPr id="1014" name="Google Shape;1014;p65"/>
          <p:cNvPicPr preferRelativeResize="0"/>
          <p:nvPr/>
        </p:nvPicPr>
        <p:blipFill rotWithShape="1">
          <a:blip r:embed="rId4">
            <a:alphaModFix/>
          </a:blip>
          <a:srcRect b="0" l="0" r="0" t="0"/>
          <a:stretch/>
        </p:blipFill>
        <p:spPr>
          <a:xfrm>
            <a:off x="133947" y="5797301"/>
            <a:ext cx="1222425" cy="1096206"/>
          </a:xfrm>
          <a:prstGeom prst="rect">
            <a:avLst/>
          </a:prstGeom>
          <a:noFill/>
          <a:ln>
            <a:noFill/>
          </a:ln>
        </p:spPr>
      </p:pic>
      <p:pic>
        <p:nvPicPr>
          <p:cNvPr id="1015" name="Google Shape;1015;p65"/>
          <p:cNvPicPr preferRelativeResize="0"/>
          <p:nvPr/>
        </p:nvPicPr>
        <p:blipFill rotWithShape="1">
          <a:blip r:embed="rId5">
            <a:alphaModFix/>
          </a:blip>
          <a:srcRect b="0" l="0" r="0" t="0"/>
          <a:stretch/>
        </p:blipFill>
        <p:spPr>
          <a:xfrm>
            <a:off x="1922995" y="6237566"/>
            <a:ext cx="9902229" cy="204838"/>
          </a:xfrm>
          <a:prstGeom prst="rect">
            <a:avLst/>
          </a:prstGeom>
          <a:noFill/>
          <a:ln>
            <a:noFill/>
          </a:ln>
        </p:spPr>
      </p:pic>
      <p:sp>
        <p:nvSpPr>
          <p:cNvPr id="1016" name="Google Shape;1016;p65"/>
          <p:cNvSpPr txBox="1"/>
          <p:nvPr/>
        </p:nvSpPr>
        <p:spPr>
          <a:xfrm>
            <a:off x="2553159" y="676153"/>
            <a:ext cx="60978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lt1"/>
                </a:solidFill>
                <a:latin typeface="Arial"/>
                <a:ea typeface="Arial"/>
                <a:cs typeface="Arial"/>
                <a:sym typeface="Arial"/>
              </a:rPr>
              <a:t>DNS -based attacks </a:t>
            </a:r>
            <a:endParaRPr/>
          </a:p>
        </p:txBody>
      </p:sp>
      <p:sp>
        <p:nvSpPr>
          <p:cNvPr id="1017" name="Google Shape;1017;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1" name="Shape 1021"/>
        <p:cNvGrpSpPr/>
        <p:nvPr/>
      </p:nvGrpSpPr>
      <p:grpSpPr>
        <a:xfrm>
          <a:off x="0" y="0"/>
          <a:ext cx="0" cy="0"/>
          <a:chOff x="0" y="0"/>
          <a:chExt cx="0" cy="0"/>
        </a:xfrm>
      </p:grpSpPr>
      <p:sp>
        <p:nvSpPr>
          <p:cNvPr id="1022" name="Google Shape;1022;p66"/>
          <p:cNvSpPr txBox="1"/>
          <p:nvPr/>
        </p:nvSpPr>
        <p:spPr>
          <a:xfrm>
            <a:off x="470969" y="1646005"/>
            <a:ext cx="5378987" cy="444673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b="1" i="0" lang="en-US" sz="1800">
                <a:solidFill>
                  <a:srgbClr val="222222"/>
                </a:solidFill>
                <a:latin typeface="Calibri"/>
                <a:ea typeface="Calibri"/>
                <a:cs typeface="Calibri"/>
                <a:sym typeface="Calibri"/>
              </a:rPr>
              <a:t>DNS hijacking:</a:t>
            </a:r>
            <a:r>
              <a:rPr b="0" i="0" lang="en-US" sz="1800">
                <a:solidFill>
                  <a:srgbClr val="222222"/>
                </a:solidFill>
                <a:latin typeface="Calibri"/>
                <a:ea typeface="Calibri"/>
                <a:cs typeface="Calibri"/>
                <a:sym typeface="Calibri"/>
              </a:rPr>
              <a:t> In DNS hijacking the attacker redirects queries to a different domain name server. This can be done either with malware or with the unauthorized modification of a DNS server. Although the result is similar to that of DNS spoofing, this is a fundamentally different attack because it targets </a:t>
            </a:r>
            <a:r>
              <a:rPr lang="en-US" sz="1800">
                <a:solidFill>
                  <a:srgbClr val="222222"/>
                </a:solidFill>
                <a:latin typeface="Calibri"/>
                <a:ea typeface="Calibri"/>
                <a:cs typeface="Calibri"/>
                <a:sym typeface="Calibri"/>
              </a:rPr>
              <a:t>the DNS record of the website on the nameserver, rather than a resolver’s cache.</a:t>
            </a:r>
            <a:endParaRPr/>
          </a:p>
        </p:txBody>
      </p:sp>
      <p:pic>
        <p:nvPicPr>
          <p:cNvPr id="1023" name="Google Shape;1023;p66"/>
          <p:cNvPicPr preferRelativeResize="0"/>
          <p:nvPr/>
        </p:nvPicPr>
        <p:blipFill rotWithShape="1">
          <a:blip r:embed="rId3">
            <a:alphaModFix/>
          </a:blip>
          <a:srcRect b="0" l="0" r="0" t="0"/>
          <a:stretch/>
        </p:blipFill>
        <p:spPr>
          <a:xfrm>
            <a:off x="0" y="0"/>
            <a:ext cx="9533101" cy="1610200"/>
          </a:xfrm>
          <a:prstGeom prst="rect">
            <a:avLst/>
          </a:prstGeom>
          <a:noFill/>
          <a:ln>
            <a:noFill/>
          </a:ln>
        </p:spPr>
      </p:pic>
      <p:pic>
        <p:nvPicPr>
          <p:cNvPr descr="DNS Hijacking" id="1024" name="Google Shape;1024;p66"/>
          <p:cNvPicPr preferRelativeResize="0"/>
          <p:nvPr/>
        </p:nvPicPr>
        <p:blipFill rotWithShape="1">
          <a:blip r:embed="rId4">
            <a:alphaModFix/>
          </a:blip>
          <a:srcRect b="0" l="0" r="0" t="0"/>
          <a:stretch/>
        </p:blipFill>
        <p:spPr>
          <a:xfrm>
            <a:off x="5849956" y="1955494"/>
            <a:ext cx="6111908" cy="3256501"/>
          </a:xfrm>
          <a:prstGeom prst="rect">
            <a:avLst/>
          </a:prstGeom>
          <a:noFill/>
          <a:ln>
            <a:noFill/>
          </a:ln>
        </p:spPr>
      </p:pic>
      <p:sp>
        <p:nvSpPr>
          <p:cNvPr id="1025" name="Google Shape;1025;p66"/>
          <p:cNvSpPr txBox="1"/>
          <p:nvPr/>
        </p:nvSpPr>
        <p:spPr>
          <a:xfrm>
            <a:off x="2553159" y="676153"/>
            <a:ext cx="60978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lt1"/>
                </a:solidFill>
                <a:latin typeface="Arial"/>
                <a:ea typeface="Arial"/>
                <a:cs typeface="Arial"/>
                <a:sym typeface="Arial"/>
              </a:rPr>
              <a:t>DNS -based attacks (cont.) </a:t>
            </a:r>
            <a:endParaRPr/>
          </a:p>
        </p:txBody>
      </p:sp>
      <p:sp>
        <p:nvSpPr>
          <p:cNvPr id="1026" name="Google Shape;1026;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1" name="Shape 1031"/>
        <p:cNvGrpSpPr/>
        <p:nvPr/>
      </p:nvGrpSpPr>
      <p:grpSpPr>
        <a:xfrm>
          <a:off x="0" y="0"/>
          <a:ext cx="0" cy="0"/>
          <a:chOff x="0" y="0"/>
          <a:chExt cx="0" cy="0"/>
        </a:xfrm>
      </p:grpSpPr>
      <p:sp>
        <p:nvSpPr>
          <p:cNvPr id="1032" name="Google Shape;1032;p67"/>
          <p:cNvSpPr txBox="1"/>
          <p:nvPr/>
        </p:nvSpPr>
        <p:spPr>
          <a:xfrm>
            <a:off x="1384452" y="1610200"/>
            <a:ext cx="8596829" cy="420435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1800">
                <a:solidFill>
                  <a:srgbClr val="222222"/>
                </a:solidFill>
                <a:latin typeface="Calibri"/>
                <a:ea typeface="Calibri"/>
                <a:cs typeface="Calibri"/>
                <a:sym typeface="Calibri"/>
              </a:rPr>
              <a:t>What is DNSSEC?</a:t>
            </a:r>
            <a:endParaRPr/>
          </a:p>
          <a:p>
            <a:pPr indent="0" lvl="0" marL="0" marR="0" rtl="0" algn="just">
              <a:lnSpc>
                <a:spcPct val="150000"/>
              </a:lnSpc>
              <a:spcBef>
                <a:spcPts val="0"/>
              </a:spcBef>
              <a:spcAft>
                <a:spcPts val="0"/>
              </a:spcAft>
              <a:buNone/>
            </a:pPr>
            <a:r>
              <a:rPr b="0" i="0" lang="en-US" sz="1800">
                <a:solidFill>
                  <a:srgbClr val="222222"/>
                </a:solidFill>
                <a:latin typeface="Calibri"/>
                <a:ea typeface="Calibri"/>
                <a:cs typeface="Calibri"/>
                <a:sym typeface="Calibri"/>
              </a:rPr>
              <a:t>DNS Security Extensions (DNSSEC) is a security protocol created to mitigate this problem. DNSSEC protects against attacks by digitally signing data to help ensure its validity. In order to ensure a secure lookup, the signing must happen at every level in the DNS lookup process.</a:t>
            </a:r>
            <a:endParaRPr/>
          </a:p>
          <a:p>
            <a:pPr indent="0" lvl="0" marL="0" marR="0" rtl="0" algn="just">
              <a:lnSpc>
                <a:spcPct val="150000"/>
              </a:lnSpc>
              <a:spcBef>
                <a:spcPts val="0"/>
              </a:spcBef>
              <a:spcAft>
                <a:spcPts val="0"/>
              </a:spcAft>
              <a:buNone/>
            </a:pPr>
            <a:r>
              <a:rPr b="0" i="0" lang="en-US" sz="1800">
                <a:solidFill>
                  <a:srgbClr val="222222"/>
                </a:solidFill>
                <a:latin typeface="Calibri"/>
                <a:ea typeface="Calibri"/>
                <a:cs typeface="Calibri"/>
                <a:sym typeface="Calibri"/>
              </a:rPr>
              <a:t>This signing process is similar to someone signing a legal document with a pen; that person signs with a unique signature that no one else can create, and a court expert can look at that signature and verify that the document was signed by that person. These digital signatures ensure that data has not been tampered with.</a:t>
            </a:r>
            <a:endParaRPr/>
          </a:p>
          <a:p>
            <a:pPr indent="0" lvl="0" marL="0" marR="0" rtl="0" algn="just">
              <a:lnSpc>
                <a:spcPct val="150000"/>
              </a:lnSpc>
              <a:spcBef>
                <a:spcPts val="0"/>
              </a:spcBef>
              <a:spcAft>
                <a:spcPts val="0"/>
              </a:spcAft>
              <a:buNone/>
            </a:pPr>
            <a:r>
              <a:t/>
            </a:r>
            <a:endParaRPr b="0" i="0" sz="1800">
              <a:solidFill>
                <a:srgbClr val="222222"/>
              </a:solidFill>
              <a:latin typeface="Calibri"/>
              <a:ea typeface="Calibri"/>
              <a:cs typeface="Calibri"/>
              <a:sym typeface="Calibri"/>
            </a:endParaRPr>
          </a:p>
        </p:txBody>
      </p:sp>
      <p:pic>
        <p:nvPicPr>
          <p:cNvPr id="1033" name="Google Shape;1033;p67"/>
          <p:cNvPicPr preferRelativeResize="0"/>
          <p:nvPr/>
        </p:nvPicPr>
        <p:blipFill rotWithShape="1">
          <a:blip r:embed="rId3">
            <a:alphaModFix/>
          </a:blip>
          <a:srcRect b="0" l="0" r="0" t="0"/>
          <a:stretch/>
        </p:blipFill>
        <p:spPr>
          <a:xfrm>
            <a:off x="0" y="0"/>
            <a:ext cx="9533101" cy="1610200"/>
          </a:xfrm>
          <a:prstGeom prst="rect">
            <a:avLst/>
          </a:prstGeom>
          <a:noFill/>
          <a:ln>
            <a:noFill/>
          </a:ln>
        </p:spPr>
      </p:pic>
      <p:sp>
        <p:nvSpPr>
          <p:cNvPr id="1034" name="Google Shape;1034;p67"/>
          <p:cNvSpPr txBox="1"/>
          <p:nvPr/>
        </p:nvSpPr>
        <p:spPr>
          <a:xfrm>
            <a:off x="2658899" y="674112"/>
            <a:ext cx="613639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chemeClr val="lt1"/>
                </a:solidFill>
                <a:latin typeface="Arial"/>
                <a:ea typeface="Arial"/>
                <a:cs typeface="Arial"/>
                <a:sym typeface="Arial"/>
              </a:rPr>
              <a:t>DNS Security Extensions (DNSSEC)- </a:t>
            </a:r>
            <a:r>
              <a:rPr lang="en-US" sz="1800">
                <a:solidFill>
                  <a:schemeClr val="lt1"/>
                </a:solidFill>
                <a:latin typeface="Calibri"/>
                <a:ea typeface="Calibri"/>
                <a:cs typeface="Calibri"/>
                <a:sym typeface="Calibri"/>
              </a:rPr>
              <a:t>mitigation</a:t>
            </a:r>
            <a:endParaRPr sz="1800">
              <a:solidFill>
                <a:schemeClr val="dk1"/>
              </a:solidFill>
              <a:latin typeface="Calibri"/>
              <a:ea typeface="Calibri"/>
              <a:cs typeface="Calibri"/>
              <a:sym typeface="Calibri"/>
            </a:endParaRPr>
          </a:p>
        </p:txBody>
      </p:sp>
      <p:sp>
        <p:nvSpPr>
          <p:cNvPr id="1035" name="Google Shape;1035;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9" name="Shape 1039"/>
        <p:cNvGrpSpPr/>
        <p:nvPr/>
      </p:nvGrpSpPr>
      <p:grpSpPr>
        <a:xfrm>
          <a:off x="0" y="0"/>
          <a:ext cx="0" cy="0"/>
          <a:chOff x="0" y="0"/>
          <a:chExt cx="0" cy="0"/>
        </a:xfrm>
      </p:grpSpPr>
      <p:sp>
        <p:nvSpPr>
          <p:cNvPr id="1040" name="Google Shape;1040;p68"/>
          <p:cNvSpPr txBox="1"/>
          <p:nvPr/>
        </p:nvSpPr>
        <p:spPr>
          <a:xfrm>
            <a:off x="925418" y="1717556"/>
            <a:ext cx="9831634" cy="444673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DNSSEC implements a hierarchical digital signing policy across all layers of DNS.</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 For example, in the case of a ‘google.com’ lookup, a </a:t>
            </a:r>
            <a:r>
              <a:rPr b="0" i="0" lang="en-US" sz="1800" u="none" strike="noStrike">
                <a:solidFill>
                  <a:schemeClr val="dk1"/>
                </a:solidFill>
                <a:latin typeface="Calibri"/>
                <a:ea typeface="Calibri"/>
                <a:cs typeface="Calibri"/>
                <a:sym typeface="Calibri"/>
              </a:rPr>
              <a:t>root DNS server</a:t>
            </a:r>
            <a:r>
              <a:rPr b="0" i="0" lang="en-US" sz="1800">
                <a:solidFill>
                  <a:schemeClr val="dk1"/>
                </a:solidFill>
                <a:latin typeface="Calibri"/>
                <a:ea typeface="Calibri"/>
                <a:cs typeface="Calibri"/>
                <a:sym typeface="Calibri"/>
              </a:rPr>
              <a:t> would sign a key for the</a:t>
            </a:r>
            <a:r>
              <a:rPr b="0" i="0" lang="en-US" sz="1800" u="none" strike="noStrike">
                <a:solidFill>
                  <a:schemeClr val="dk1"/>
                </a:solidFill>
                <a:latin typeface="Calibri"/>
                <a:ea typeface="Calibri"/>
                <a:cs typeface="Calibri"/>
                <a:sym typeface="Calibri"/>
              </a:rPr>
              <a:t>.COM nameserver</a:t>
            </a:r>
            <a:r>
              <a:rPr b="0" i="0" lang="en-US" sz="1800">
                <a:solidFill>
                  <a:schemeClr val="dk1"/>
                </a:solidFill>
                <a:latin typeface="Calibri"/>
                <a:ea typeface="Calibri"/>
                <a:cs typeface="Calibri"/>
                <a:sym typeface="Calibri"/>
              </a:rPr>
              <a:t>, and the.COM nameserver would then sign a key for google.com’s </a:t>
            </a:r>
            <a:r>
              <a:rPr b="0" i="0" lang="en-US" sz="1800" u="none" strike="noStrike">
                <a:solidFill>
                  <a:schemeClr val="dk1"/>
                </a:solidFill>
                <a:latin typeface="Calibri"/>
                <a:ea typeface="Calibri"/>
                <a:cs typeface="Calibri"/>
                <a:sym typeface="Calibri"/>
              </a:rPr>
              <a:t>authoritative nameserver</a:t>
            </a:r>
            <a:r>
              <a:rPr b="0" i="0" lang="en-US" sz="1800">
                <a:solidFill>
                  <a:schemeClr val="dk1"/>
                </a:solidFill>
                <a:latin typeface="Calibri"/>
                <a:ea typeface="Calibri"/>
                <a:cs typeface="Calibri"/>
                <a:sym typeface="Calibri"/>
              </a:rPr>
              <a:t>.</a:t>
            </a:r>
            <a:endParaRPr/>
          </a:p>
          <a:p>
            <a:pPr indent="-285750" lvl="0" marL="285750" marR="0" rtl="0" algn="just">
              <a:lnSpc>
                <a:spcPct val="200000"/>
              </a:lnSpc>
              <a:spcBef>
                <a:spcPts val="0"/>
              </a:spcBef>
              <a:spcAft>
                <a:spcPts val="0"/>
              </a:spcAft>
              <a:buClr>
                <a:schemeClr val="dk1"/>
              </a:buClr>
              <a:buSzPts val="1800"/>
              <a:buFont typeface="Arial"/>
              <a:buChar char="•"/>
            </a:pPr>
            <a:r>
              <a:rPr b="0" i="0" lang="en-US" sz="1800">
                <a:solidFill>
                  <a:schemeClr val="dk1"/>
                </a:solidFill>
                <a:latin typeface="Calibri"/>
                <a:ea typeface="Calibri"/>
                <a:cs typeface="Calibri"/>
                <a:sym typeface="Calibri"/>
              </a:rPr>
              <a:t>While improved security is always preferred, DNSSEC is designed to be backward-compatible to ensure that traditional DNS lookups still resolve correctly, albeit without the added security. DNSSEC is meant to work with other security measures like </a:t>
            </a:r>
            <a:r>
              <a:rPr b="0" i="0" lang="en-US" sz="1800" u="none" strike="noStrike">
                <a:solidFill>
                  <a:schemeClr val="dk1"/>
                </a:solidFill>
                <a:latin typeface="Calibri"/>
                <a:ea typeface="Calibri"/>
                <a:cs typeface="Calibri"/>
                <a:sym typeface="Calibri"/>
              </a:rPr>
              <a:t>SSL</a:t>
            </a:r>
            <a:r>
              <a:rPr b="0" i="0" lang="en-US" sz="1800">
                <a:solidFill>
                  <a:schemeClr val="dk1"/>
                </a:solidFill>
                <a:latin typeface="Calibri"/>
                <a:ea typeface="Calibri"/>
                <a:cs typeface="Calibri"/>
                <a:sym typeface="Calibri"/>
              </a:rPr>
              <a:t>/</a:t>
            </a:r>
            <a:r>
              <a:rPr b="0" i="0" lang="en-US" sz="1800" u="none" strike="noStrike">
                <a:solidFill>
                  <a:schemeClr val="dk1"/>
                </a:solidFill>
                <a:latin typeface="Calibri"/>
                <a:ea typeface="Calibri"/>
                <a:cs typeface="Calibri"/>
                <a:sym typeface="Calibri"/>
              </a:rPr>
              <a:t>TLS</a:t>
            </a:r>
            <a:r>
              <a:rPr b="0" i="0" lang="en-US" sz="1800">
                <a:solidFill>
                  <a:schemeClr val="dk1"/>
                </a:solidFill>
                <a:latin typeface="Calibri"/>
                <a:ea typeface="Calibri"/>
                <a:cs typeface="Calibri"/>
                <a:sym typeface="Calibri"/>
              </a:rPr>
              <a:t> as part of a holistic Internet security strategy.</a:t>
            </a:r>
            <a:endParaRPr/>
          </a:p>
        </p:txBody>
      </p:sp>
      <p:pic>
        <p:nvPicPr>
          <p:cNvPr id="1041" name="Google Shape;1041;p68"/>
          <p:cNvPicPr preferRelativeResize="0"/>
          <p:nvPr/>
        </p:nvPicPr>
        <p:blipFill rotWithShape="1">
          <a:blip r:embed="rId3">
            <a:alphaModFix/>
          </a:blip>
          <a:srcRect b="0" l="0" r="0" t="0"/>
          <a:stretch/>
        </p:blipFill>
        <p:spPr>
          <a:xfrm>
            <a:off x="0" y="0"/>
            <a:ext cx="9533101" cy="1610200"/>
          </a:xfrm>
          <a:prstGeom prst="rect">
            <a:avLst/>
          </a:prstGeom>
          <a:noFill/>
          <a:ln>
            <a:noFill/>
          </a:ln>
        </p:spPr>
      </p:pic>
      <p:sp>
        <p:nvSpPr>
          <p:cNvPr id="1042" name="Google Shape;1042;p68"/>
          <p:cNvSpPr txBox="1"/>
          <p:nvPr/>
        </p:nvSpPr>
        <p:spPr>
          <a:xfrm>
            <a:off x="2658899" y="674112"/>
            <a:ext cx="613639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a:solidFill>
                  <a:schemeClr val="lt1"/>
                </a:solidFill>
                <a:latin typeface="Arial"/>
                <a:ea typeface="Arial"/>
                <a:cs typeface="Arial"/>
                <a:sym typeface="Arial"/>
              </a:rPr>
              <a:t>DNS Security Extensions (DNSSEC)- </a:t>
            </a:r>
            <a:r>
              <a:rPr lang="en-US" sz="2400">
                <a:solidFill>
                  <a:schemeClr val="lt1"/>
                </a:solidFill>
                <a:latin typeface="Calibri"/>
                <a:ea typeface="Calibri"/>
                <a:cs typeface="Calibri"/>
                <a:sym typeface="Calibri"/>
              </a:rPr>
              <a:t>mitigation</a:t>
            </a:r>
            <a:endParaRPr sz="2400">
              <a:solidFill>
                <a:schemeClr val="dk1"/>
              </a:solidFill>
              <a:latin typeface="Calibri"/>
              <a:ea typeface="Calibri"/>
              <a:cs typeface="Calibri"/>
              <a:sym typeface="Calibri"/>
            </a:endParaRPr>
          </a:p>
        </p:txBody>
      </p:sp>
      <p:sp>
        <p:nvSpPr>
          <p:cNvPr id="1043" name="Google Shape;1043;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7" name="Shape 1047"/>
        <p:cNvGrpSpPr/>
        <p:nvPr/>
      </p:nvGrpSpPr>
      <p:grpSpPr>
        <a:xfrm>
          <a:off x="0" y="0"/>
          <a:ext cx="0" cy="0"/>
          <a:chOff x="0" y="0"/>
          <a:chExt cx="0" cy="0"/>
        </a:xfrm>
      </p:grpSpPr>
      <p:sp>
        <p:nvSpPr>
          <p:cNvPr id="1048" name="Google Shape;1048;p69"/>
          <p:cNvSpPr txBox="1"/>
          <p:nvPr/>
        </p:nvSpPr>
        <p:spPr>
          <a:xfrm>
            <a:off x="1654629" y="1732058"/>
            <a:ext cx="7689668"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222222"/>
                </a:solidFill>
                <a:latin typeface="Arial"/>
                <a:ea typeface="Arial"/>
                <a:cs typeface="Arial"/>
                <a:sym typeface="Arial"/>
              </a:rPr>
              <a:t>[1] Wong, Angus, and Alan Yeung. </a:t>
            </a:r>
            <a:r>
              <a:rPr b="0" i="1" lang="en-US" sz="1800">
                <a:solidFill>
                  <a:srgbClr val="222222"/>
                </a:solidFill>
                <a:latin typeface="Arial"/>
                <a:ea typeface="Arial"/>
                <a:cs typeface="Arial"/>
                <a:sym typeface="Arial"/>
              </a:rPr>
              <a:t>Network infrastructure security</a:t>
            </a:r>
            <a:r>
              <a:rPr b="0" i="0" lang="en-US" sz="1800">
                <a:solidFill>
                  <a:srgbClr val="222222"/>
                </a:solidFill>
                <a:latin typeface="Arial"/>
                <a:ea typeface="Arial"/>
                <a:cs typeface="Arial"/>
                <a:sym typeface="Arial"/>
              </a:rPr>
              <a:t>. Springer Science &amp; Business Media, 2009. </a:t>
            </a:r>
            <a:endParaRPr/>
          </a:p>
          <a:p>
            <a:pPr indent="0" lvl="0" marL="0" marR="0" rtl="0" algn="l">
              <a:spcBef>
                <a:spcPts val="0"/>
              </a:spcBef>
              <a:spcAft>
                <a:spcPts val="0"/>
              </a:spcAft>
              <a:buNone/>
            </a:pPr>
            <a:r>
              <a:t/>
            </a:r>
            <a:endParaRPr sz="1800">
              <a:solidFill>
                <a:srgbClr val="222222"/>
              </a:solidFill>
              <a:latin typeface="Arial"/>
              <a:ea typeface="Arial"/>
              <a:cs typeface="Arial"/>
              <a:sym typeface="Arial"/>
            </a:endParaRPr>
          </a:p>
          <a:p>
            <a:pPr indent="0" lvl="0" marL="0" marR="0" rtl="0" algn="l">
              <a:spcBef>
                <a:spcPts val="0"/>
              </a:spcBef>
              <a:spcAft>
                <a:spcPts val="0"/>
              </a:spcAft>
              <a:buNone/>
            </a:pPr>
            <a:r>
              <a:rPr lang="en-US" sz="1800">
                <a:solidFill>
                  <a:srgbClr val="222222"/>
                </a:solidFill>
                <a:latin typeface="Arial"/>
                <a:ea typeface="Arial"/>
                <a:cs typeface="Arial"/>
                <a:sym typeface="Arial"/>
              </a:rPr>
              <a:t>[2] </a:t>
            </a:r>
            <a:r>
              <a:rPr lang="en-US" sz="1800">
                <a:solidFill>
                  <a:srgbClr val="222222"/>
                </a:solidFill>
                <a:latin typeface="Calibri"/>
                <a:ea typeface="Calibri"/>
                <a:cs typeface="Calibri"/>
                <a:sym typeface="Calibri"/>
              </a:rPr>
              <a:t>Vincent Nestler, Gregory White, wm. Arthur Conklin, Principles of Computer Security: CompTIA Security+ and Beyond – Lab Manual, ISBN: 978-0-07-174856-8, MHID: 0-07-174856-3, McGraw Hill, 2011</a:t>
            </a:r>
            <a:endParaRPr sz="1800">
              <a:solidFill>
                <a:schemeClr val="dk1"/>
              </a:solidFill>
              <a:latin typeface="Calibri"/>
              <a:ea typeface="Calibri"/>
              <a:cs typeface="Calibri"/>
              <a:sym typeface="Calibri"/>
            </a:endParaRPr>
          </a:p>
        </p:txBody>
      </p:sp>
      <p:pic>
        <p:nvPicPr>
          <p:cNvPr id="1049" name="Google Shape;1049;p69"/>
          <p:cNvPicPr preferRelativeResize="0"/>
          <p:nvPr/>
        </p:nvPicPr>
        <p:blipFill rotWithShape="1">
          <a:blip r:embed="rId3">
            <a:alphaModFix/>
          </a:blip>
          <a:srcRect b="0" l="0" r="0" t="0"/>
          <a:stretch/>
        </p:blipFill>
        <p:spPr>
          <a:xfrm>
            <a:off x="-108036" y="0"/>
            <a:ext cx="9533101" cy="1610200"/>
          </a:xfrm>
          <a:prstGeom prst="rect">
            <a:avLst/>
          </a:prstGeom>
          <a:noFill/>
          <a:ln>
            <a:noFill/>
          </a:ln>
        </p:spPr>
      </p:pic>
      <p:sp>
        <p:nvSpPr>
          <p:cNvPr id="1050" name="Google Shape;1050;p69"/>
          <p:cNvSpPr txBox="1"/>
          <p:nvPr/>
        </p:nvSpPr>
        <p:spPr>
          <a:xfrm>
            <a:off x="300868" y="236724"/>
            <a:ext cx="1426994"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1" name="Google Shape;1051;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52" name="Google Shape;1052;p69"/>
          <p:cNvSpPr txBox="1"/>
          <p:nvPr/>
        </p:nvSpPr>
        <p:spPr>
          <a:xfrm>
            <a:off x="2591718" y="620434"/>
            <a:ext cx="6152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lt1"/>
                </a:solidFill>
                <a:latin typeface="Arial"/>
                <a:ea typeface="Arial"/>
                <a:cs typeface="Arial"/>
                <a:sym typeface="Arial"/>
              </a:rPr>
              <a:t>Refences </a:t>
            </a:r>
            <a:endParaRPr b="1" sz="1800">
              <a:solidFill>
                <a:schemeClr val="dk1"/>
              </a:solidFill>
              <a:latin typeface="Calibri"/>
              <a:ea typeface="Calibri"/>
              <a:cs typeface="Calibri"/>
              <a:sym typeface="Calibri"/>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sp>
        <p:nvSpPr>
          <p:cNvPr id="1058" name="Google Shape;1058;p70"/>
          <p:cNvSpPr txBox="1"/>
          <p:nvPr>
            <p:ph idx="1" type="body"/>
          </p:nvPr>
        </p:nvSpPr>
        <p:spPr>
          <a:xfrm>
            <a:off x="613246" y="2564140"/>
            <a:ext cx="5888960" cy="1729719"/>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rgbClr val="1E4E79"/>
              </a:buClr>
              <a:buSzPct val="100000"/>
              <a:buNone/>
            </a:pPr>
            <a:r>
              <a:rPr b="1" lang="en-US" sz="13800">
                <a:solidFill>
                  <a:srgbClr val="1E4E79"/>
                </a:solidFill>
                <a:latin typeface="Pinyon Script"/>
                <a:ea typeface="Pinyon Script"/>
                <a:cs typeface="Pinyon Script"/>
                <a:sym typeface="Pinyon Script"/>
              </a:rPr>
              <a:t>Thank you</a:t>
            </a:r>
            <a:endParaRPr/>
          </a:p>
        </p:txBody>
      </p:sp>
      <p:pic>
        <p:nvPicPr>
          <p:cNvPr descr="Handshake" id="1059" name="Google Shape;1059;p70"/>
          <p:cNvPicPr preferRelativeResize="0"/>
          <p:nvPr/>
        </p:nvPicPr>
        <p:blipFill rotWithShape="1">
          <a:blip r:embed="rId3">
            <a:alphaModFix/>
          </a:blip>
          <a:srcRect b="0" l="0" r="0" t="0"/>
          <a:stretch/>
        </p:blipFill>
        <p:spPr>
          <a:xfrm>
            <a:off x="7499994" y="1608058"/>
            <a:ext cx="3240000" cy="3240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