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sldIdLst>
    <p:sldId id="260" r:id="rId2"/>
    <p:sldId id="282" r:id="rId3"/>
    <p:sldId id="284"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302" r:id="rId22"/>
    <p:sldId id="303" r:id="rId23"/>
    <p:sldId id="304" r:id="rId24"/>
    <p:sldId id="305" r:id="rId25"/>
    <p:sldId id="306" r:id="rId26"/>
    <p:sldId id="307" r:id="rId27"/>
    <p:sldId id="30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1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smtClean="0"/>
              <a:t>Introduction </a:t>
            </a:r>
            <a:r>
              <a:rPr lang="en-US" dirty="0"/>
              <a:t>to operational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751948" y="1892370"/>
            <a:ext cx="10897257" cy="3539430"/>
          </a:xfrm>
          <a:prstGeom prst="rect">
            <a:avLst/>
          </a:prstGeom>
        </p:spPr>
        <p:txBody>
          <a:bodyPr wrap="square">
            <a:spAutoFit/>
          </a:bodyPr>
          <a:lstStyle/>
          <a:p>
            <a:pPr algn="just"/>
            <a:r>
              <a:rPr lang="en-US" sz="2800" dirty="0">
                <a:solidFill>
                  <a:srgbClr val="FF0000"/>
                </a:solidFill>
                <a:latin typeface="Calibri" panose="020F0502020204030204"/>
              </a:rPr>
              <a:t>Brief History Of Operational Risk:</a:t>
            </a:r>
          </a:p>
          <a:p>
            <a:pPr algn="just"/>
            <a:r>
              <a:rPr lang="en-US" sz="2800" dirty="0">
                <a:solidFill>
                  <a:prstClr val="black"/>
                </a:solidFill>
                <a:latin typeface="Calibri" panose="020F0502020204030204"/>
              </a:rPr>
              <a:t>In the early 1990s, the term operational risk was first officially used in </a:t>
            </a:r>
          </a:p>
          <a:p>
            <a:pPr algn="just"/>
            <a:r>
              <a:rPr lang="en-US" sz="2800" dirty="0">
                <a:solidFill>
                  <a:prstClr val="black"/>
                </a:solidFill>
                <a:latin typeface="Calibri" panose="020F0502020204030204"/>
              </a:rPr>
              <a:t>the finance industry with the purpose of identifying fraudulent financial </a:t>
            </a:r>
          </a:p>
          <a:p>
            <a:pPr algn="just"/>
            <a:r>
              <a:rPr lang="en-US" sz="2800" dirty="0">
                <a:solidFill>
                  <a:prstClr val="black"/>
                </a:solidFill>
                <a:latin typeface="Calibri" panose="020F0502020204030204"/>
              </a:rPr>
              <a:t>reporting. However, by the early 2010s, operational risk, and the </a:t>
            </a:r>
          </a:p>
          <a:p>
            <a:pPr algn="just"/>
            <a:r>
              <a:rPr lang="en-US" sz="2800" dirty="0">
                <a:solidFill>
                  <a:prstClr val="black"/>
                </a:solidFill>
                <a:latin typeface="Calibri" panose="020F0502020204030204"/>
              </a:rPr>
              <a:t>management thereof, has acquired a broader description and acceptance. </a:t>
            </a:r>
          </a:p>
          <a:p>
            <a:pPr algn="just"/>
            <a:r>
              <a:rPr lang="en-US" sz="2800" dirty="0">
                <a:solidFill>
                  <a:prstClr val="black"/>
                </a:solidFill>
                <a:latin typeface="Calibri" panose="020F0502020204030204"/>
              </a:rPr>
              <a:t>Nowadays, it can be broadly described as having the goal to reduce or </a:t>
            </a:r>
          </a:p>
          <a:p>
            <a:pPr algn="just"/>
            <a:r>
              <a:rPr lang="en-US" sz="2800" dirty="0">
                <a:solidFill>
                  <a:prstClr val="black"/>
                </a:solidFill>
                <a:latin typeface="Calibri" panose="020F0502020204030204"/>
              </a:rPr>
              <a:t>mitigate the possibility of something going wrong in any type of operation </a:t>
            </a:r>
          </a:p>
          <a:p>
            <a:pPr algn="just"/>
            <a:r>
              <a:rPr lang="en-US" sz="2800" dirty="0">
                <a:solidFill>
                  <a:prstClr val="black"/>
                </a:solidFill>
                <a:latin typeface="Calibri" panose="020F0502020204030204"/>
              </a:rPr>
              <a:t>including, but not limited to, financial operations.</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1</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Operational Risk</a:t>
            </a:r>
            <a:endParaRPr lang="en-US" dirty="0"/>
          </a:p>
        </p:txBody>
      </p:sp>
      <p:sp>
        <p:nvSpPr>
          <p:cNvPr id="10"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1453019" y="1978926"/>
            <a:ext cx="9958192" cy="3108543"/>
          </a:xfrm>
          <a:prstGeom prst="rect">
            <a:avLst/>
          </a:prstGeom>
        </p:spPr>
        <p:txBody>
          <a:bodyPr wrap="square">
            <a:spAutoFit/>
          </a:bodyPr>
          <a:lstStyle/>
          <a:p>
            <a:pPr algn="just">
              <a:defRPr/>
            </a:pPr>
            <a:r>
              <a:rPr lang="en-US" sz="2800" dirty="0">
                <a:solidFill>
                  <a:srgbClr val="FF0000"/>
                </a:solidFill>
                <a:latin typeface="Calibri" panose="020F0502020204030204"/>
              </a:rPr>
              <a:t>What Is Operational Risk?</a:t>
            </a:r>
          </a:p>
          <a:p>
            <a:pPr algn="just">
              <a:defRPr/>
            </a:pPr>
            <a:r>
              <a:rPr lang="en-US" sz="2800" dirty="0">
                <a:solidFill>
                  <a:prstClr val="black"/>
                </a:solidFill>
                <a:latin typeface="Calibri" panose="020F0502020204030204"/>
              </a:rPr>
              <a:t>Operational risk is the risk of loss resulting from ineffective or failed internal processes, people, systems, or external events that can disrupt the flow of business operations.</a:t>
            </a:r>
          </a:p>
          <a:p>
            <a:pPr algn="just">
              <a:defRPr/>
            </a:pPr>
            <a:r>
              <a:rPr lang="en-US" sz="2800" dirty="0">
                <a:solidFill>
                  <a:prstClr val="black"/>
                </a:solidFill>
                <a:latin typeface="Calibri" panose="020F0502020204030204"/>
              </a:rPr>
              <a:t> </a:t>
            </a:r>
            <a:r>
              <a:rPr lang="en-US" sz="2800" b="1" i="1" dirty="0">
                <a:solidFill>
                  <a:prstClr val="black"/>
                </a:solidFill>
                <a:latin typeface="Calibri" panose="020F0502020204030204"/>
              </a:rPr>
              <a:t>Operational risk can refer to both the risk in </a:t>
            </a:r>
            <a:r>
              <a:rPr lang="en-US" sz="2800" b="1" i="1" dirty="0">
                <a:solidFill>
                  <a:prstClr val="black"/>
                </a:solidFill>
                <a:highlight>
                  <a:srgbClr val="FFFF00"/>
                </a:highlight>
                <a:latin typeface="Calibri" panose="020F0502020204030204"/>
              </a:rPr>
              <a:t>operating an organization</a:t>
            </a:r>
            <a:r>
              <a:rPr lang="en-US" sz="2800" b="1" i="1" dirty="0">
                <a:solidFill>
                  <a:prstClr val="black"/>
                </a:solidFill>
                <a:latin typeface="Calibri" panose="020F0502020204030204"/>
              </a:rPr>
              <a:t> and the </a:t>
            </a:r>
            <a:r>
              <a:rPr lang="en-US" sz="2800" b="1" i="1" dirty="0">
                <a:solidFill>
                  <a:prstClr val="black"/>
                </a:solidFill>
                <a:highlight>
                  <a:srgbClr val="FFFF00"/>
                </a:highlight>
                <a:latin typeface="Calibri" panose="020F0502020204030204"/>
              </a:rPr>
              <a:t>processes management </a:t>
            </a:r>
            <a:r>
              <a:rPr lang="en-US" sz="2800" b="1" i="1" dirty="0">
                <a:solidFill>
                  <a:prstClr val="black"/>
                </a:solidFill>
                <a:latin typeface="Calibri" panose="020F0502020204030204"/>
              </a:rPr>
              <a:t>uses when implementing, training, and enforcing policies.</a:t>
            </a:r>
            <a:endParaRPr lang="en-US" sz="2800" b="1" dirty="0">
              <a:solidFill>
                <a:prstClr val="black"/>
              </a:solidFill>
              <a:latin typeface="Calibri" panose="020F0502020204030204"/>
            </a:endParaRPr>
          </a:p>
        </p:txBody>
      </p:sp>
    </p:spTree>
    <p:extLst>
      <p:ext uri="{BB962C8B-B14F-4D97-AF65-F5344CB8AC3E}">
        <p14:creationId xmlns:p14="http://schemas.microsoft.com/office/powerpoint/2010/main" val="35244686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Operational Risk Goal</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718930" y="1988866"/>
            <a:ext cx="5377068" cy="2677656"/>
          </a:xfrm>
          <a:prstGeom prst="rect">
            <a:avLst/>
          </a:prstGeom>
        </p:spPr>
        <p:txBody>
          <a:bodyPr wrap="square">
            <a:spAutoFit/>
          </a:bodyPr>
          <a:lstStyle/>
          <a:p>
            <a:pPr algn="just">
              <a:defRPr/>
            </a:pPr>
            <a:r>
              <a:rPr lang="en-US" sz="2800" dirty="0">
                <a:solidFill>
                  <a:prstClr val="black"/>
                </a:solidFill>
                <a:latin typeface="Calibri" panose="020F0502020204030204"/>
              </a:rPr>
              <a:t>The goal in the operational risk management function is to focus on the risks that have the most impact on the organization and to hold accountable employees who manage operational risk.</a:t>
            </a:r>
            <a:endParaRPr lang="en-US" sz="2800" b="1" dirty="0">
              <a:solidFill>
                <a:prstClr val="black"/>
              </a:solidFill>
              <a:latin typeface="Calibri" panose="020F0502020204030204"/>
            </a:endParaRPr>
          </a:p>
        </p:txBody>
      </p:sp>
      <p:pic>
        <p:nvPicPr>
          <p:cNvPr id="11" name="Picture 10">
            <a:extLst>
              <a:ext uri="{FF2B5EF4-FFF2-40B4-BE49-F238E27FC236}">
                <a16:creationId xmlns:a16="http://schemas.microsoft.com/office/drawing/2014/main" id="{26902095-90A7-44FF-8874-E17E0A1FFD1E}"/>
              </a:ext>
            </a:extLst>
          </p:cNvPr>
          <p:cNvPicPr>
            <a:picLocks noChangeAspect="1"/>
          </p:cNvPicPr>
          <p:nvPr/>
        </p:nvPicPr>
        <p:blipFill>
          <a:blip r:embed="rId2"/>
          <a:stretch>
            <a:fillRect/>
          </a:stretch>
        </p:blipFill>
        <p:spPr>
          <a:xfrm>
            <a:off x="6400800" y="1774088"/>
            <a:ext cx="5338538" cy="3334439"/>
          </a:xfrm>
          <a:prstGeom prst="rect">
            <a:avLst/>
          </a:prstGeom>
        </p:spPr>
      </p:pic>
      <p:sp>
        <p:nvSpPr>
          <p:cNvPr id="12"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2976126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Hazards, Risks, and Accidents</a:t>
            </a:r>
            <a:endParaRPr lang="en-US" dirty="0"/>
          </a:p>
        </p:txBody>
      </p:sp>
      <p:sp>
        <p:nvSpPr>
          <p:cNvPr id="10"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844826" y="2305615"/>
            <a:ext cx="10120792" cy="2246769"/>
          </a:xfrm>
          <a:prstGeom prst="rect">
            <a:avLst/>
          </a:prstGeom>
        </p:spPr>
        <p:txBody>
          <a:bodyPr wrap="square">
            <a:spAutoFit/>
          </a:bodyPr>
          <a:lstStyle/>
          <a:p>
            <a:pPr algn="just">
              <a:defRPr/>
            </a:pPr>
            <a:r>
              <a:rPr lang="en-US" sz="2800" dirty="0">
                <a:solidFill>
                  <a:srgbClr val="FF0000"/>
                </a:solidFill>
                <a:latin typeface="Calibri" panose="020F0502020204030204"/>
              </a:rPr>
              <a:t>Hazards, Risk, and Accidents:</a:t>
            </a:r>
          </a:p>
          <a:p>
            <a:pPr algn="just">
              <a:defRPr/>
            </a:pPr>
            <a:r>
              <a:rPr lang="en-US" sz="2800" dirty="0">
                <a:solidFill>
                  <a:prstClr val="black"/>
                </a:solidFill>
                <a:latin typeface="Calibri" panose="020F0502020204030204"/>
              </a:rPr>
              <a:t>These three terms—accidents, hazards, and risks—are very important, related, but distinct concepts that form the foundation of operational risk management.</a:t>
            </a:r>
          </a:p>
          <a:p>
            <a:pPr algn="just">
              <a:defRPr/>
            </a:pPr>
            <a:r>
              <a:rPr lang="en-US" sz="2800" dirty="0">
                <a:solidFill>
                  <a:prstClr val="black"/>
                </a:solidFill>
                <a:latin typeface="Calibri" panose="020F0502020204030204"/>
              </a:rPr>
              <a:t> </a:t>
            </a: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175111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b="1" dirty="0">
                <a:solidFill>
                  <a:srgbClr val="FF0000"/>
                </a:solidFill>
              </a:rPr>
              <a:t>Hazards</a:t>
            </a:r>
            <a:r>
              <a:rPr lang="en-US" dirty="0"/>
              <a:t>, Risks, and Accidents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1014366" y="1633537"/>
            <a:ext cx="9958192" cy="3108543"/>
          </a:xfrm>
          <a:prstGeom prst="rect">
            <a:avLst/>
          </a:prstGeom>
        </p:spPr>
        <p:txBody>
          <a:bodyPr wrap="square">
            <a:spAutoFit/>
          </a:bodyPr>
          <a:lstStyle/>
          <a:p>
            <a:pPr algn="just">
              <a:defRPr/>
            </a:pPr>
            <a:r>
              <a:rPr lang="en-US" sz="2800" dirty="0" smtClean="0">
                <a:solidFill>
                  <a:srgbClr val="333333"/>
                </a:solidFill>
                <a:latin typeface="Helvetica Neue"/>
              </a:rPr>
              <a:t>A</a:t>
            </a:r>
            <a:r>
              <a:rPr lang="en-US" sz="2800" dirty="0">
                <a:solidFill>
                  <a:srgbClr val="333333"/>
                </a:solidFill>
                <a:latin typeface="Helvetica Neue"/>
              </a:rPr>
              <a:t> </a:t>
            </a:r>
            <a:r>
              <a:rPr lang="en-US" sz="2800" b="1" dirty="0">
                <a:solidFill>
                  <a:srgbClr val="333333"/>
                </a:solidFill>
                <a:latin typeface="Helvetica Neue"/>
              </a:rPr>
              <a:t>hazard </a:t>
            </a:r>
            <a:r>
              <a:rPr lang="en-US" sz="2800" dirty="0">
                <a:solidFill>
                  <a:srgbClr val="333333"/>
                </a:solidFill>
                <a:latin typeface="Helvetica Neue"/>
              </a:rPr>
              <a:t>is any source of </a:t>
            </a:r>
            <a:r>
              <a:rPr lang="en-US" sz="2800" b="1" dirty="0">
                <a:solidFill>
                  <a:srgbClr val="333333"/>
                </a:solidFill>
                <a:latin typeface="Helvetica Neue"/>
              </a:rPr>
              <a:t>potential</a:t>
            </a:r>
            <a:r>
              <a:rPr lang="en-US" sz="2800" dirty="0">
                <a:solidFill>
                  <a:srgbClr val="333333"/>
                </a:solidFill>
                <a:latin typeface="Helvetica Neue"/>
              </a:rPr>
              <a:t> damage, harm or adverse health effects on something or someone.</a:t>
            </a:r>
          </a:p>
          <a:p>
            <a:endParaRPr lang="en-US" sz="2800" dirty="0">
              <a:solidFill>
                <a:srgbClr val="333333"/>
              </a:solidFill>
              <a:latin typeface="Helvetica Neue"/>
            </a:endParaRPr>
          </a:p>
          <a:p>
            <a:r>
              <a:rPr lang="en-US" sz="2800" dirty="0">
                <a:solidFill>
                  <a:srgbClr val="333333"/>
                </a:solidFill>
                <a:latin typeface="Helvetica Neue"/>
              </a:rPr>
              <a:t>Basically, a hazard is the potential for harm or an adverse effect (for example, to people as health effects, to organizations as property or equipment losses, or to the environment).</a:t>
            </a:r>
            <a:endParaRPr lang="en-US" sz="2800" dirty="0">
              <a:solidFill>
                <a:prstClr val="black"/>
              </a:solidFill>
              <a:latin typeface="Calibri" panose="020F0502020204030204"/>
            </a:endParaRPr>
          </a:p>
        </p:txBody>
      </p:sp>
      <p:sp>
        <p:nvSpPr>
          <p:cNvPr id="10"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9228971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Hazards, </a:t>
            </a:r>
            <a:r>
              <a:rPr lang="en-US" b="1" dirty="0">
                <a:solidFill>
                  <a:srgbClr val="FF0000"/>
                </a:solidFill>
              </a:rPr>
              <a:t>Risks,</a:t>
            </a:r>
            <a:r>
              <a:rPr lang="en-US" dirty="0"/>
              <a:t> and Accidents</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1103312" y="1868674"/>
            <a:ext cx="10174288" cy="1815882"/>
          </a:xfrm>
          <a:prstGeom prst="rect">
            <a:avLst/>
          </a:prstGeom>
        </p:spPr>
        <p:txBody>
          <a:bodyPr wrap="square">
            <a:spAutoFit/>
          </a:bodyPr>
          <a:lstStyle/>
          <a:p>
            <a:pPr>
              <a:defRPr/>
            </a:pPr>
            <a:r>
              <a:rPr lang="en-US" sz="2800" dirty="0" smtClean="0">
                <a:solidFill>
                  <a:srgbClr val="333333"/>
                </a:solidFill>
                <a:latin typeface="Helvetica Neue"/>
              </a:rPr>
              <a:t>Risk </a:t>
            </a:r>
            <a:r>
              <a:rPr lang="en-US" sz="2800" dirty="0">
                <a:solidFill>
                  <a:srgbClr val="333333"/>
                </a:solidFill>
                <a:latin typeface="Helvetica Neue"/>
              </a:rPr>
              <a:t>is the chance or probability that a person will be harmed.</a:t>
            </a:r>
          </a:p>
          <a:p>
            <a:pPr>
              <a:defRPr/>
            </a:pPr>
            <a:r>
              <a:rPr lang="en-US" sz="2800" dirty="0">
                <a:solidFill>
                  <a:srgbClr val="333333"/>
                </a:solidFill>
                <a:latin typeface="Helvetica Neue"/>
              </a:rPr>
              <a:t> or experience an adverse health effect if exposed to a hazard. It may also apply to situations with property or equipment loss, or harmful effects on the environment.</a:t>
            </a:r>
            <a:endParaRPr lang="en-US" sz="2800" dirty="0">
              <a:solidFill>
                <a:prstClr val="black"/>
              </a:solidFill>
              <a:latin typeface="Calibri" panose="020F0502020204030204"/>
            </a:endParaRPr>
          </a:p>
        </p:txBody>
      </p:sp>
      <p:sp>
        <p:nvSpPr>
          <p:cNvPr id="10"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23037032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Hazards, Risks, and </a:t>
            </a:r>
            <a:r>
              <a:rPr lang="en-US" b="1" dirty="0">
                <a:solidFill>
                  <a:srgbClr val="FF0000"/>
                </a:solidFill>
              </a:rPr>
              <a:t>Accidents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9"/>
          <p:cNvSpPr/>
          <p:nvPr/>
        </p:nvSpPr>
        <p:spPr>
          <a:xfrm>
            <a:off x="1103312" y="1868674"/>
            <a:ext cx="10174288" cy="3293209"/>
          </a:xfrm>
          <a:prstGeom prst="rect">
            <a:avLst/>
          </a:prstGeom>
        </p:spPr>
        <p:txBody>
          <a:bodyPr wrap="square">
            <a:spAutoFit/>
          </a:bodyPr>
          <a:lstStyle/>
          <a:p>
            <a:pPr algn="just">
              <a:defRPr/>
            </a:pPr>
            <a:r>
              <a:rPr lang="en-US" sz="4000" b="1" dirty="0" smtClean="0">
                <a:solidFill>
                  <a:srgbClr val="FF0000"/>
                </a:solidFill>
                <a:latin typeface="Calibri" panose="020F0502020204030204"/>
              </a:rPr>
              <a:t>Accidents:</a:t>
            </a:r>
          </a:p>
          <a:p>
            <a:pPr>
              <a:defRPr/>
            </a:pPr>
            <a:r>
              <a:rPr lang="en-US" sz="2800" dirty="0" smtClean="0">
                <a:solidFill>
                  <a:srgbClr val="333333"/>
                </a:solidFill>
                <a:latin typeface="Helvetica Neue"/>
              </a:rPr>
              <a:t>An </a:t>
            </a:r>
            <a:r>
              <a:rPr lang="en-US" sz="2800" dirty="0">
                <a:solidFill>
                  <a:srgbClr val="333333"/>
                </a:solidFill>
                <a:latin typeface="Helvetica Neue"/>
              </a:rPr>
              <a:t>unforeseen and unplanned event or circumstance Their meeting was an accident. </a:t>
            </a:r>
          </a:p>
          <a:p>
            <a:pPr>
              <a:defRPr/>
            </a:pPr>
            <a:r>
              <a:rPr lang="en-US" sz="2800" dirty="0">
                <a:solidFill>
                  <a:srgbClr val="333333"/>
                </a:solidFill>
                <a:latin typeface="Helvetica Neue"/>
              </a:rPr>
              <a:t>Lack of intention or necessity : chance They met by accident rather than by design. </a:t>
            </a:r>
          </a:p>
          <a:p>
            <a:pPr>
              <a:defRPr/>
            </a:pPr>
            <a:r>
              <a:rPr lang="en-US" sz="2800" dirty="0">
                <a:solidFill>
                  <a:srgbClr val="333333"/>
                </a:solidFill>
                <a:latin typeface="Helvetica Neue"/>
              </a:rPr>
              <a:t>An unfortunate event resulting especially from carelessness or ignorance was involved in a traffic accident.</a:t>
            </a:r>
            <a:endParaRPr lang="en-US" sz="2800" dirty="0">
              <a:solidFill>
                <a:prstClr val="black"/>
              </a:solidFill>
              <a:latin typeface="Calibri" panose="020F0502020204030204"/>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204436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Examples of operational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504431"/>
            <a:ext cx="11354061" cy="3877985"/>
          </a:xfrm>
          <a:prstGeom prst="rect">
            <a:avLst/>
          </a:prstGeom>
        </p:spPr>
        <p:txBody>
          <a:bodyPr wrap="square">
            <a:spAutoFit/>
          </a:bodyPr>
          <a:lstStyle/>
          <a:p>
            <a:pPr algn="just">
              <a:defRPr/>
            </a:pPr>
            <a:r>
              <a:rPr lang="en-US" sz="2800" b="1" dirty="0">
                <a:solidFill>
                  <a:srgbClr val="FF0000"/>
                </a:solidFill>
                <a:latin typeface="Calibri" panose="020F0502020204030204"/>
              </a:rPr>
              <a:t>Operational Risk Include:</a:t>
            </a:r>
          </a:p>
          <a:p>
            <a:pPr lvl="1" algn="just">
              <a:spcAft>
                <a:spcPts val="1200"/>
              </a:spcAft>
              <a:buFont typeface="Arial" panose="020B0604020202020204" pitchFamily="34" charset="0"/>
              <a:buChar char="•"/>
            </a:pPr>
            <a:r>
              <a:rPr lang="en-US" sz="2800" dirty="0">
                <a:solidFill>
                  <a:srgbClr val="000000"/>
                </a:solidFill>
                <a:latin typeface="Inter"/>
              </a:rPr>
              <a:t>Employee conduct and employee error.</a:t>
            </a:r>
          </a:p>
          <a:p>
            <a:pPr lvl="1" algn="just">
              <a:spcAft>
                <a:spcPts val="1200"/>
              </a:spcAft>
              <a:buFont typeface="Arial" panose="020B0604020202020204" pitchFamily="34" charset="0"/>
              <a:buChar char="•"/>
            </a:pPr>
            <a:r>
              <a:rPr lang="en-US" sz="2800" dirty="0">
                <a:solidFill>
                  <a:srgbClr val="000000"/>
                </a:solidFill>
                <a:latin typeface="Inter"/>
              </a:rPr>
              <a:t>Breach of private data resulting from cybersecurity attacks.</a:t>
            </a:r>
          </a:p>
          <a:p>
            <a:pPr lvl="1" algn="just">
              <a:spcAft>
                <a:spcPts val="1200"/>
              </a:spcAft>
              <a:buFont typeface="Arial" panose="020B0604020202020204" pitchFamily="34" charset="0"/>
              <a:buChar char="•"/>
            </a:pPr>
            <a:r>
              <a:rPr lang="en-US" sz="2800" dirty="0">
                <a:solidFill>
                  <a:srgbClr val="000000"/>
                </a:solidFill>
                <a:latin typeface="Inter"/>
              </a:rPr>
              <a:t>Technology risks tied to automation, robotics, and artificial    intelligence.</a:t>
            </a:r>
          </a:p>
          <a:p>
            <a:pPr lvl="1" algn="just">
              <a:spcAft>
                <a:spcPts val="1200"/>
              </a:spcAft>
              <a:buFont typeface="Arial" panose="020B0604020202020204" pitchFamily="34" charset="0"/>
              <a:buChar char="•"/>
            </a:pPr>
            <a:r>
              <a:rPr lang="en-US" sz="2800" dirty="0">
                <a:solidFill>
                  <a:srgbClr val="000000"/>
                </a:solidFill>
                <a:latin typeface="Inter"/>
              </a:rPr>
              <a:t>Business processes and controls.</a:t>
            </a:r>
          </a:p>
          <a:p>
            <a:pPr lvl="1" algn="just">
              <a:spcAft>
                <a:spcPts val="1200"/>
              </a:spcAft>
              <a:buFont typeface="Arial" panose="020B0604020202020204" pitchFamily="34" charset="0"/>
              <a:buChar char="•"/>
            </a:pPr>
            <a:r>
              <a:rPr lang="en-US" sz="2800" dirty="0">
                <a:solidFill>
                  <a:srgbClr val="000000"/>
                </a:solidFill>
                <a:latin typeface="Inter"/>
              </a:rPr>
              <a:t>Physical events that can disrupt a business, such as natural catastrophes.</a:t>
            </a:r>
          </a:p>
          <a:p>
            <a:pPr lvl="1" algn="just">
              <a:spcAft>
                <a:spcPts val="1200"/>
              </a:spcAft>
              <a:buFont typeface="Arial" panose="020B0604020202020204" pitchFamily="34" charset="0"/>
              <a:buChar char="•"/>
            </a:pPr>
            <a:r>
              <a:rPr lang="en-US" sz="2800" dirty="0">
                <a:solidFill>
                  <a:srgbClr val="000000"/>
                </a:solidFill>
                <a:latin typeface="Inter"/>
              </a:rPr>
              <a:t>Internal and external fraud.</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71479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289097" y="288461"/>
            <a:ext cx="8455069" cy="6563639"/>
          </a:xfrm>
          <a:prstGeom prst="rect">
            <a:avLst/>
          </a:prstGeom>
        </p:spPr>
      </p:pic>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8727060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Importance Of systems approach</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504431"/>
            <a:ext cx="11354061" cy="3262432"/>
          </a:xfrm>
          <a:prstGeom prst="rect">
            <a:avLst/>
          </a:prstGeom>
        </p:spPr>
        <p:txBody>
          <a:bodyPr wrap="square">
            <a:spAutoFit/>
          </a:bodyPr>
          <a:lstStyle/>
          <a:p>
            <a:pPr algn="just">
              <a:defRPr/>
            </a:pPr>
            <a:r>
              <a:rPr lang="en-US" sz="2800" b="1" dirty="0">
                <a:solidFill>
                  <a:srgbClr val="FF0000"/>
                </a:solidFill>
                <a:latin typeface="Calibri" panose="020F0502020204030204"/>
              </a:rPr>
              <a:t>What is a system?</a:t>
            </a:r>
          </a:p>
          <a:p>
            <a:pPr lvl="1" algn="just">
              <a:spcAft>
                <a:spcPts val="1200"/>
              </a:spcAft>
              <a:buFont typeface="Arial" panose="020B0604020202020204" pitchFamily="34" charset="0"/>
              <a:buChar char="•"/>
              <a:defRPr/>
            </a:pPr>
            <a:r>
              <a:rPr lang="en-US" sz="2800" dirty="0">
                <a:solidFill>
                  <a:srgbClr val="000000"/>
                </a:solidFill>
                <a:latin typeface="Inter"/>
              </a:rPr>
              <a:t>A system can be described as a collection of interrelated elements contributing toward a common goal. </a:t>
            </a:r>
          </a:p>
          <a:p>
            <a:pPr lvl="1" algn="just">
              <a:spcAft>
                <a:spcPts val="1200"/>
              </a:spcAft>
              <a:buFont typeface="Arial" panose="020B0604020202020204" pitchFamily="34" charset="0"/>
              <a:buChar char="•"/>
              <a:defRPr/>
            </a:pPr>
            <a:r>
              <a:rPr lang="en-US" sz="2800" dirty="0">
                <a:solidFill>
                  <a:srgbClr val="000000"/>
                </a:solidFill>
                <a:latin typeface="Inter"/>
              </a:rPr>
              <a:t>As an example, an automobile can be described as a system made up of a collection of elements (transmission, power, electronics, and other elements) all contributing toward the common goal of transporting passengers and cargo. </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41854556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ways to characterize a system</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504431"/>
            <a:ext cx="11354061" cy="4278094"/>
          </a:xfrm>
          <a:prstGeom prst="rect">
            <a:avLst/>
          </a:prstGeom>
        </p:spPr>
        <p:txBody>
          <a:bodyPr wrap="square">
            <a:spAutoFit/>
          </a:bodyPr>
          <a:lstStyle/>
          <a:p>
            <a:pPr algn="just">
              <a:defRPr/>
            </a:pPr>
            <a:r>
              <a:rPr lang="en-US" sz="2800" b="1" dirty="0">
                <a:solidFill>
                  <a:srgbClr val="FF0000"/>
                </a:solidFill>
                <a:latin typeface="Calibri" panose="020F0502020204030204"/>
              </a:rPr>
              <a:t>2. What are the ways to characterize a system?</a:t>
            </a:r>
          </a:p>
          <a:p>
            <a:pPr lvl="1" algn="just">
              <a:spcAft>
                <a:spcPts val="1200"/>
              </a:spcAft>
              <a:buFont typeface="Arial" panose="020B0604020202020204" pitchFamily="34" charset="0"/>
              <a:buChar char="•"/>
              <a:defRPr/>
            </a:pPr>
            <a:r>
              <a:rPr lang="en-US" sz="2800" dirty="0">
                <a:solidFill>
                  <a:srgbClr val="000000"/>
                </a:solidFill>
                <a:latin typeface="Inter"/>
              </a:rPr>
              <a:t>A system can be characterized by the means of the elements that make them up, their objectives, or the nature of their interrelationships. </a:t>
            </a:r>
          </a:p>
          <a:p>
            <a:pPr lvl="1" algn="just">
              <a:spcAft>
                <a:spcPts val="1200"/>
              </a:spcAft>
              <a:buFont typeface="Arial" panose="020B0604020202020204" pitchFamily="34" charset="0"/>
              <a:buChar char="•"/>
              <a:defRPr/>
            </a:pPr>
            <a:r>
              <a:rPr lang="en-US" sz="2800" dirty="0">
                <a:solidFill>
                  <a:srgbClr val="000000"/>
                </a:solidFill>
                <a:latin typeface="Inter"/>
              </a:rPr>
              <a:t>For example, a modern automobile can be characterized by its automatic transmission, four-wheel drivetrain, electronic ignition, six cylinder engines, antilock brakes, and other elements that make up the particular automobile.</a:t>
            </a:r>
          </a:p>
          <a:p>
            <a:pPr lvl="1" algn="just">
              <a:spcAft>
                <a:spcPts val="1200"/>
              </a:spcAft>
              <a:buFont typeface="Arial" panose="020B0604020202020204" pitchFamily="34" charset="0"/>
              <a:buChar char="•"/>
              <a:defRPr/>
            </a:pPr>
            <a:r>
              <a:rPr lang="en-US" sz="2800" dirty="0">
                <a:solidFill>
                  <a:srgbClr val="000000"/>
                </a:solidFill>
                <a:latin typeface="Inter"/>
              </a:rPr>
              <a:t> This same system can also be characterized by how its elements work together.</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483266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systems approach</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504431"/>
            <a:ext cx="11354061" cy="2677656"/>
          </a:xfrm>
          <a:prstGeom prst="rect">
            <a:avLst/>
          </a:prstGeom>
        </p:spPr>
        <p:txBody>
          <a:bodyPr wrap="square">
            <a:spAutoFit/>
          </a:bodyPr>
          <a:lstStyle/>
          <a:p>
            <a:pPr algn="just">
              <a:defRPr/>
            </a:pPr>
            <a:r>
              <a:rPr lang="en-US" sz="2800" b="1" dirty="0">
                <a:solidFill>
                  <a:srgbClr val="FF0000"/>
                </a:solidFill>
                <a:latin typeface="Calibri" panose="020F0502020204030204"/>
              </a:rPr>
              <a:t>3.What is a systems approach?</a:t>
            </a:r>
          </a:p>
          <a:p>
            <a:pPr lvl="1" algn="just">
              <a:spcAft>
                <a:spcPts val="1200"/>
              </a:spcAft>
              <a:buFont typeface="Arial" panose="020B0604020202020204" pitchFamily="34" charset="0"/>
              <a:buChar char="•"/>
              <a:defRPr/>
            </a:pPr>
            <a:r>
              <a:rPr lang="en-US" sz="2800" dirty="0">
                <a:solidFill>
                  <a:srgbClr val="000000"/>
                </a:solidFill>
                <a:latin typeface="Inter"/>
              </a:rPr>
              <a:t>A systems approach pertains to the approach of analyzing an entity by recognizing the elements that make it up, their objectives and their interrelationships. This approach is often employed by analysts in various fields or disciplines of applied sciences, for example, engineering, pure sciences, and social sciences.</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836437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smtClean="0"/>
              <a:t>Recognizing </a:t>
            </a:r>
            <a:r>
              <a:rPr lang="en-US" dirty="0"/>
              <a:t>goals And objectives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342769" y="1465713"/>
            <a:ext cx="11354061" cy="3970318"/>
          </a:xfrm>
          <a:prstGeom prst="rect">
            <a:avLst/>
          </a:prstGeom>
        </p:spPr>
        <p:txBody>
          <a:bodyPr wrap="square">
            <a:spAutoFit/>
          </a:bodyPr>
          <a:lstStyle/>
          <a:p>
            <a:pPr algn="just">
              <a:defRPr/>
            </a:pPr>
            <a:r>
              <a:rPr lang="en-US" sz="2800" b="1" dirty="0">
                <a:solidFill>
                  <a:srgbClr val="FF0000"/>
                </a:solidFill>
                <a:latin typeface="Calibri" panose="020F0502020204030204"/>
              </a:rPr>
              <a:t>4.What is the importance of recognizing goals And objectives?</a:t>
            </a:r>
          </a:p>
          <a:p>
            <a:pPr lvl="1" algn="just">
              <a:spcAft>
                <a:spcPts val="1200"/>
              </a:spcAft>
              <a:buFont typeface="Arial" panose="020B0604020202020204" pitchFamily="34" charset="0"/>
              <a:buChar char="•"/>
              <a:defRPr/>
            </a:pPr>
            <a:r>
              <a:rPr lang="en-US" sz="2800" dirty="0">
                <a:solidFill>
                  <a:srgbClr val="000000"/>
                </a:solidFill>
                <a:latin typeface="Inter"/>
              </a:rPr>
              <a:t>For the purpose of operational risk management, recognizing goals and objectives of elements as individuals and the system that they form as a whole would lend credibility to an analyst’s statement of whether the events are intentional or not and if the consequences are desirable or undesirable. As the previous section emphasized, intent and consequences are important in describing accidents, hazards, and risks, which can be separately viewed as obstacles or impediments to the achievement of goals and objectives.</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7640531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546652" y="159026"/>
            <a:ext cx="9148676" cy="966097"/>
          </a:xfrm>
        </p:spPr>
        <p:txBody>
          <a:bodyPr>
            <a:normAutofit fontScale="90000"/>
          </a:bodyPr>
          <a:lstStyle/>
          <a:p>
            <a:r>
              <a:rPr lang="en-US" dirty="0"/>
              <a:t>recognizing interrelationships among elements of a system</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659285"/>
            <a:ext cx="11354061" cy="3539430"/>
          </a:xfrm>
          <a:prstGeom prst="rect">
            <a:avLst/>
          </a:prstGeom>
        </p:spPr>
        <p:txBody>
          <a:bodyPr wrap="square">
            <a:spAutoFit/>
          </a:bodyPr>
          <a:lstStyle/>
          <a:p>
            <a:pPr algn="just">
              <a:defRPr/>
            </a:pPr>
            <a:r>
              <a:rPr lang="en-US" sz="2800" b="1" dirty="0">
                <a:solidFill>
                  <a:srgbClr val="FF0000"/>
                </a:solidFill>
                <a:latin typeface="Calibri" panose="020F0502020204030204"/>
              </a:rPr>
              <a:t>5.What is the importance of recognizing interrelationships among elements of a system?</a:t>
            </a:r>
          </a:p>
          <a:p>
            <a:pPr lvl="1" algn="just">
              <a:spcAft>
                <a:spcPts val="1200"/>
              </a:spcAft>
              <a:buFont typeface="Arial" panose="020B0604020202020204" pitchFamily="34" charset="0"/>
              <a:buChar char="•"/>
              <a:defRPr/>
            </a:pPr>
            <a:r>
              <a:rPr lang="en-US" sz="2800" dirty="0">
                <a:solidFill>
                  <a:srgbClr val="000000"/>
                </a:solidFill>
                <a:latin typeface="Inter"/>
              </a:rPr>
              <a:t>Part of effective operational risk management is understanding the sequence of events that eventually lead to accidents. This sequence of events, in many ways, is within the realm of how various elements of the system are interrelated. This recognition of sequence of events is import-ant in any attempt to prevent the occurrence of a risk event or reduce the consequence if it does occur.</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221077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recognizing system boundaries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659285"/>
            <a:ext cx="11354061" cy="3539430"/>
          </a:xfrm>
          <a:prstGeom prst="rect">
            <a:avLst/>
          </a:prstGeom>
        </p:spPr>
        <p:txBody>
          <a:bodyPr wrap="square">
            <a:spAutoFit/>
          </a:bodyPr>
          <a:lstStyle/>
          <a:p>
            <a:pPr algn="just">
              <a:defRPr/>
            </a:pPr>
            <a:r>
              <a:rPr lang="en-US" sz="2800" b="1" dirty="0">
                <a:solidFill>
                  <a:srgbClr val="FF0000"/>
                </a:solidFill>
                <a:latin typeface="Calibri" panose="020F0502020204030204"/>
              </a:rPr>
              <a:t>6.What is the importance of recognizing system boundaries?</a:t>
            </a:r>
          </a:p>
          <a:p>
            <a:pPr lvl="1" algn="just">
              <a:spcAft>
                <a:spcPts val="1200"/>
              </a:spcAft>
              <a:buFont typeface="Arial" panose="020B0604020202020204" pitchFamily="34" charset="0"/>
              <a:buChar char="•"/>
              <a:defRPr/>
            </a:pPr>
            <a:r>
              <a:rPr lang="en-US" sz="2800" dirty="0">
                <a:solidFill>
                  <a:srgbClr val="000000"/>
                </a:solidFill>
                <a:latin typeface="Inter"/>
              </a:rPr>
              <a:t>Part of operational risk management, particularly the management aspect, implies some degree of control on how elements of a system will behave or relate to each other. Recognizing system boundaries is an acknowledgement of the degree of control one may have over these elements. Elements that, for some reason or another, do not lend themselves to control and are often designated as outside the system boundary.</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22368969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109330"/>
            <a:ext cx="9224681" cy="1015793"/>
          </a:xfrm>
        </p:spPr>
        <p:txBody>
          <a:bodyPr>
            <a:normAutofit fontScale="90000"/>
          </a:bodyPr>
          <a:lstStyle/>
          <a:p>
            <a:r>
              <a:rPr lang="en-US" dirty="0"/>
              <a:t>Operational Risk and Operational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245368" y="1344596"/>
            <a:ext cx="11482137" cy="2246769"/>
          </a:xfrm>
          <a:prstGeom prst="rect">
            <a:avLst/>
          </a:prstGeom>
        </p:spPr>
        <p:txBody>
          <a:bodyPr wrap="square">
            <a:spAutoFit/>
          </a:bodyPr>
          <a:lstStyle/>
          <a:p>
            <a:pPr algn="just">
              <a:defRPr/>
            </a:pPr>
            <a:r>
              <a:rPr lang="en-US" sz="2800" b="1" dirty="0">
                <a:solidFill>
                  <a:srgbClr val="FF0000"/>
                </a:solidFill>
                <a:latin typeface="Calibri" panose="020F0502020204030204"/>
              </a:rPr>
              <a:t>1 . what is operation?</a:t>
            </a:r>
          </a:p>
          <a:p>
            <a:pPr lvl="1" algn="just">
              <a:spcAft>
                <a:spcPts val="1200"/>
              </a:spcAft>
              <a:buFont typeface="Arial" panose="020B0604020202020204" pitchFamily="34" charset="0"/>
              <a:buChar char="•"/>
              <a:defRPr/>
            </a:pPr>
            <a:r>
              <a:rPr lang="en-US" sz="2800" dirty="0">
                <a:solidFill>
                  <a:srgbClr val="000000"/>
                </a:solidFill>
                <a:latin typeface="Inter"/>
              </a:rPr>
              <a:t>In the context of a systems approach, operation can be described as a sequence of processes designed to attain the objectives of the elements or the system as a whole. The operation of an automobile may be described as processes in the following sequence:</a:t>
            </a:r>
          </a:p>
        </p:txBody>
      </p:sp>
      <p:sp>
        <p:nvSpPr>
          <p:cNvPr id="9" name="Content Placeholder 2">
            <a:extLst>
              <a:ext uri="{FF2B5EF4-FFF2-40B4-BE49-F238E27FC236}">
                <a16:creationId xmlns:a16="http://schemas.microsoft.com/office/drawing/2014/main" id="{529D310B-C819-42FD-AD57-FE3025EDF28F}"/>
              </a:ext>
            </a:extLst>
          </p:cNvPr>
          <p:cNvSpPr txBox="1">
            <a:spLocks/>
          </p:cNvSpPr>
          <p:nvPr/>
        </p:nvSpPr>
        <p:spPr>
          <a:xfrm>
            <a:off x="683729" y="3714863"/>
            <a:ext cx="11043776" cy="23368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All these processes are part of operating an automobile to transport passengers and cargo. In a production system, operations may pertain to the sequence of processes—obtaining raw materials, performing mechanical and chemical processes, storage, inspection, movement, and eventual delivery to the users—all designed to attain the goals of the production system.</a:t>
            </a:r>
          </a:p>
        </p:txBody>
      </p:sp>
      <p:sp>
        <p:nvSpPr>
          <p:cNvPr id="10"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21247698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operations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354929" y="1390003"/>
            <a:ext cx="11482137" cy="4832092"/>
          </a:xfrm>
          <a:prstGeom prst="rect">
            <a:avLst/>
          </a:prstGeom>
        </p:spPr>
        <p:txBody>
          <a:bodyPr wrap="square">
            <a:spAutoFit/>
          </a:bodyPr>
          <a:lstStyle/>
          <a:p>
            <a:pPr algn="just">
              <a:defRPr/>
            </a:pPr>
            <a:r>
              <a:rPr lang="en-US" sz="2800" b="1" dirty="0">
                <a:solidFill>
                  <a:srgbClr val="FF0000"/>
                </a:solidFill>
                <a:latin typeface="Calibri" panose="020F0502020204030204"/>
              </a:rPr>
              <a:t>2. What is operations management?</a:t>
            </a:r>
          </a:p>
          <a:p>
            <a:pPr lvl="1" algn="just">
              <a:spcAft>
                <a:spcPts val="1200"/>
              </a:spcAft>
              <a:buFont typeface="Arial" panose="020B0604020202020204" pitchFamily="34" charset="0"/>
              <a:buChar char="•"/>
              <a:defRPr/>
            </a:pPr>
            <a:r>
              <a:rPr lang="en-US" sz="2800" dirty="0">
                <a:solidFill>
                  <a:srgbClr val="000000"/>
                </a:solidFill>
                <a:latin typeface="Inter"/>
              </a:rPr>
              <a:t>Operations management pertains to the design and control of the operations, usually in the area of production and providing services. As an example, in building a new production line, part of operations management is the design (or procurement) of the machines that will be needed, the identification of needed skills and the hiring of personnel with these skills, the raw materials needed, and a multitude of other items. Once this production line is physically installed, part of operations management is the control of the production line to produce the product that it is designed to produce at the right quantity and quality and at the right time.</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26919599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objectives of operations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23664" y="1418601"/>
            <a:ext cx="11482137" cy="4464812"/>
          </a:xfrm>
          <a:prstGeom prst="rect">
            <a:avLst/>
          </a:prstGeom>
        </p:spPr>
        <p:txBody>
          <a:bodyPr wrap="square">
            <a:spAutoFit/>
          </a:bodyPr>
          <a:lstStyle/>
          <a:p>
            <a:pPr algn="just">
              <a:defRPr/>
            </a:pPr>
            <a:r>
              <a:rPr lang="en-US" sz="2800" b="1" dirty="0">
                <a:solidFill>
                  <a:srgbClr val="FF0000"/>
                </a:solidFill>
                <a:latin typeface="Calibri" panose="020F0502020204030204"/>
              </a:rPr>
              <a:t>3. What are the objectives of operations management?</a:t>
            </a:r>
          </a:p>
          <a:p>
            <a:pPr lvl="1" algn="just">
              <a:spcAft>
                <a:spcPts val="1200"/>
              </a:spcAft>
              <a:buFont typeface="Arial" panose="020B0604020202020204" pitchFamily="34" charset="0"/>
              <a:buChar char="•"/>
              <a:defRPr/>
            </a:pPr>
            <a:r>
              <a:rPr lang="en-US" sz="2800" dirty="0">
                <a:solidFill>
                  <a:srgbClr val="000000"/>
                </a:solidFill>
                <a:latin typeface="Inter"/>
              </a:rPr>
              <a:t>The overall objective of operations management on a particular system is to design and control operations to attain the system goals. For a production system, some of these goals are possibly the following:</a:t>
            </a:r>
          </a:p>
          <a:p>
            <a:pPr lvl="2">
              <a:lnSpc>
                <a:spcPct val="90000"/>
              </a:lnSpc>
              <a:spcBef>
                <a:spcPts val="1000"/>
              </a:spcBef>
              <a:defRPr/>
            </a:pPr>
            <a:r>
              <a:rPr lang="en-US" sz="2800" dirty="0">
                <a:solidFill>
                  <a:prstClr val="black"/>
                </a:solidFill>
                <a:latin typeface="Calibri" panose="020F0502020204030204"/>
              </a:rPr>
              <a:t>•  Minimize total cost of production.</a:t>
            </a:r>
          </a:p>
          <a:p>
            <a:pPr lvl="2">
              <a:lnSpc>
                <a:spcPct val="90000"/>
              </a:lnSpc>
              <a:spcBef>
                <a:spcPts val="1000"/>
              </a:spcBef>
              <a:defRPr/>
            </a:pPr>
            <a:r>
              <a:rPr lang="en-US" sz="2800" dirty="0">
                <a:solidFill>
                  <a:prstClr val="black"/>
                </a:solidFill>
                <a:latin typeface="Calibri" panose="020F0502020204030204"/>
              </a:rPr>
              <a:t>•  Minimize disruption in delivery of finished products.</a:t>
            </a:r>
          </a:p>
          <a:p>
            <a:pPr lvl="2">
              <a:lnSpc>
                <a:spcPct val="90000"/>
              </a:lnSpc>
              <a:spcBef>
                <a:spcPts val="1000"/>
              </a:spcBef>
              <a:defRPr/>
            </a:pPr>
            <a:r>
              <a:rPr lang="en-US" sz="2800" dirty="0">
                <a:solidFill>
                  <a:prstClr val="black"/>
                </a:solidFill>
                <a:latin typeface="Calibri" panose="020F0502020204030204"/>
              </a:rPr>
              <a:t>•  Minimize the number of defective products.</a:t>
            </a:r>
          </a:p>
          <a:p>
            <a:pPr lvl="2">
              <a:lnSpc>
                <a:spcPct val="90000"/>
              </a:lnSpc>
              <a:spcBef>
                <a:spcPts val="1000"/>
              </a:spcBef>
              <a:defRPr/>
            </a:pPr>
            <a:r>
              <a:rPr lang="en-US" sz="2800" dirty="0">
                <a:solidFill>
                  <a:prstClr val="black"/>
                </a:solidFill>
                <a:latin typeface="Calibri" panose="020F0502020204030204"/>
              </a:rPr>
              <a:t>•  Maximize return (e.g., profit).</a:t>
            </a:r>
          </a:p>
          <a:p>
            <a:pPr lvl="1" algn="just">
              <a:spcAft>
                <a:spcPts val="1200"/>
              </a:spcAft>
              <a:buFont typeface="Arial" panose="020B0604020202020204" pitchFamily="34" charset="0"/>
              <a:buChar char="•"/>
              <a:defRPr/>
            </a:pPr>
            <a:endParaRPr lang="en-US" sz="2800" dirty="0">
              <a:solidFill>
                <a:srgbClr val="000000"/>
              </a:solidFill>
              <a:latin typeface="Inter"/>
            </a:endParaRP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242170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operational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159656" y="1529933"/>
            <a:ext cx="11482137" cy="4154984"/>
          </a:xfrm>
          <a:prstGeom prst="rect">
            <a:avLst/>
          </a:prstGeom>
        </p:spPr>
        <p:txBody>
          <a:bodyPr wrap="square">
            <a:spAutoFit/>
          </a:bodyPr>
          <a:lstStyle/>
          <a:p>
            <a:pPr algn="just">
              <a:defRPr/>
            </a:pPr>
            <a:r>
              <a:rPr lang="en-US" sz="2800" b="1" dirty="0">
                <a:solidFill>
                  <a:srgbClr val="FF0000"/>
                </a:solidFill>
                <a:latin typeface="Calibri" panose="020F0502020204030204"/>
              </a:rPr>
              <a:t> 4. What is operational risk management?</a:t>
            </a:r>
          </a:p>
          <a:p>
            <a:pPr lvl="1" algn="just">
              <a:spcAft>
                <a:spcPts val="1200"/>
              </a:spcAft>
              <a:buFont typeface="Arial" panose="020B0604020202020204" pitchFamily="34" charset="0"/>
              <a:buChar char="•"/>
              <a:defRPr/>
            </a:pPr>
            <a:r>
              <a:rPr lang="en-US" sz="2800" dirty="0">
                <a:solidFill>
                  <a:srgbClr val="000000"/>
                </a:solidFill>
                <a:latin typeface="Inter"/>
              </a:rPr>
              <a:t>The concept of risk has been described earlier, simply as potential events with undesirable consequences (noun). The following are some of the ways of describing operational risks:</a:t>
            </a:r>
          </a:p>
          <a:p>
            <a:pPr lvl="1" algn="just">
              <a:spcAft>
                <a:spcPts val="1200"/>
              </a:spcAft>
              <a:buFont typeface="Arial" panose="020B0604020202020204" pitchFamily="34" charset="0"/>
              <a:buChar char="•"/>
              <a:defRPr/>
            </a:pPr>
            <a:r>
              <a:rPr lang="en-US" sz="2800" dirty="0">
                <a:solidFill>
                  <a:srgbClr val="000000"/>
                </a:solidFill>
                <a:latin typeface="Inter"/>
              </a:rPr>
              <a:t>“the risk of loss resulting from inadequate or failed internal </a:t>
            </a:r>
          </a:p>
          <a:p>
            <a:pPr lvl="1" algn="just">
              <a:spcAft>
                <a:spcPts val="1200"/>
              </a:spcAft>
              <a:buFont typeface="Arial" panose="020B0604020202020204" pitchFamily="34" charset="0"/>
              <a:buChar char="•"/>
              <a:defRPr/>
            </a:pPr>
            <a:r>
              <a:rPr lang="en-US" sz="2800" dirty="0">
                <a:solidFill>
                  <a:srgbClr val="000000"/>
                </a:solidFill>
                <a:latin typeface="Inter"/>
              </a:rPr>
              <a:t>processes, people, and systems or from external events”</a:t>
            </a:r>
          </a:p>
          <a:p>
            <a:pPr lvl="1" algn="just">
              <a:spcAft>
                <a:spcPts val="1200"/>
              </a:spcAft>
              <a:buFont typeface="Arial" panose="020B0604020202020204" pitchFamily="34" charset="0"/>
              <a:buChar char="•"/>
              <a:defRPr/>
            </a:pPr>
            <a:r>
              <a:rPr lang="en-US" sz="2800" dirty="0">
                <a:solidFill>
                  <a:srgbClr val="000000"/>
                </a:solidFill>
                <a:latin typeface="Inter"/>
              </a:rPr>
              <a:t>“a measure of the link between a firm’s business activities and </a:t>
            </a:r>
          </a:p>
          <a:p>
            <a:pPr lvl="1" algn="just">
              <a:spcAft>
                <a:spcPts val="1200"/>
              </a:spcAft>
              <a:buFont typeface="Arial" panose="020B0604020202020204" pitchFamily="34" charset="0"/>
              <a:buChar char="•"/>
              <a:defRPr/>
            </a:pPr>
            <a:r>
              <a:rPr lang="en-US" sz="2800" dirty="0">
                <a:solidFill>
                  <a:srgbClr val="000000"/>
                </a:solidFill>
                <a:latin typeface="Inter"/>
              </a:rPr>
              <a:t>the variation in its business results.</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4430785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Examples of operational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18969" y="1504431"/>
            <a:ext cx="11354061" cy="3877985"/>
          </a:xfrm>
          <a:prstGeom prst="rect">
            <a:avLst/>
          </a:prstGeom>
        </p:spPr>
        <p:txBody>
          <a:bodyPr wrap="square">
            <a:spAutoFit/>
          </a:bodyPr>
          <a:lstStyle/>
          <a:p>
            <a:pPr algn="just">
              <a:defRPr/>
            </a:pPr>
            <a:r>
              <a:rPr lang="en-US" sz="2800" b="1" dirty="0">
                <a:solidFill>
                  <a:srgbClr val="FF0000"/>
                </a:solidFill>
                <a:latin typeface="Calibri" panose="020F0502020204030204"/>
              </a:rPr>
              <a:t>Operational Risk Include:</a:t>
            </a:r>
          </a:p>
          <a:p>
            <a:pPr lvl="1" algn="just">
              <a:spcAft>
                <a:spcPts val="1200"/>
              </a:spcAft>
              <a:buFont typeface="Arial" panose="020B0604020202020204" pitchFamily="34" charset="0"/>
              <a:buChar char="•"/>
              <a:defRPr/>
            </a:pPr>
            <a:r>
              <a:rPr lang="en-US" sz="2800" dirty="0">
                <a:solidFill>
                  <a:srgbClr val="000000"/>
                </a:solidFill>
                <a:latin typeface="Inter"/>
              </a:rPr>
              <a:t>Employee conduct and employee error.</a:t>
            </a:r>
          </a:p>
          <a:p>
            <a:pPr lvl="1" algn="just">
              <a:spcAft>
                <a:spcPts val="1200"/>
              </a:spcAft>
              <a:buFont typeface="Arial" panose="020B0604020202020204" pitchFamily="34" charset="0"/>
              <a:buChar char="•"/>
              <a:defRPr/>
            </a:pPr>
            <a:r>
              <a:rPr lang="en-US" sz="2800" dirty="0">
                <a:solidFill>
                  <a:srgbClr val="000000"/>
                </a:solidFill>
                <a:latin typeface="Inter"/>
              </a:rPr>
              <a:t>Breach of private data resulting from cybersecurity attacks.</a:t>
            </a:r>
          </a:p>
          <a:p>
            <a:pPr lvl="1" algn="just">
              <a:spcAft>
                <a:spcPts val="1200"/>
              </a:spcAft>
              <a:buFont typeface="Arial" panose="020B0604020202020204" pitchFamily="34" charset="0"/>
              <a:buChar char="•"/>
              <a:defRPr/>
            </a:pPr>
            <a:r>
              <a:rPr lang="en-US" sz="2800" dirty="0">
                <a:solidFill>
                  <a:srgbClr val="000000"/>
                </a:solidFill>
                <a:latin typeface="Inter"/>
              </a:rPr>
              <a:t>Technology risks tied to automation, robotics, and artificial    intelligence.</a:t>
            </a:r>
          </a:p>
          <a:p>
            <a:pPr lvl="1" algn="just">
              <a:spcAft>
                <a:spcPts val="1200"/>
              </a:spcAft>
              <a:buFont typeface="Arial" panose="020B0604020202020204" pitchFamily="34" charset="0"/>
              <a:buChar char="•"/>
              <a:defRPr/>
            </a:pPr>
            <a:r>
              <a:rPr lang="en-US" sz="2800" dirty="0">
                <a:solidFill>
                  <a:srgbClr val="000000"/>
                </a:solidFill>
                <a:latin typeface="Inter"/>
              </a:rPr>
              <a:t>Business processes and controls.</a:t>
            </a:r>
          </a:p>
          <a:p>
            <a:pPr lvl="1" algn="just">
              <a:spcAft>
                <a:spcPts val="1200"/>
              </a:spcAft>
              <a:buFont typeface="Arial" panose="020B0604020202020204" pitchFamily="34" charset="0"/>
              <a:buChar char="•"/>
              <a:defRPr/>
            </a:pPr>
            <a:r>
              <a:rPr lang="en-US" sz="2800" dirty="0">
                <a:solidFill>
                  <a:srgbClr val="000000"/>
                </a:solidFill>
                <a:latin typeface="Inter"/>
              </a:rPr>
              <a:t>Physical events that can disrupt a business, such as natural catastrophes.</a:t>
            </a:r>
          </a:p>
          <a:p>
            <a:pPr lvl="1" algn="just">
              <a:spcAft>
                <a:spcPts val="1200"/>
              </a:spcAft>
              <a:buFont typeface="Arial" panose="020B0604020202020204" pitchFamily="34" charset="0"/>
              <a:buChar char="•"/>
              <a:defRPr/>
            </a:pPr>
            <a:r>
              <a:rPr lang="en-US" sz="2800" dirty="0">
                <a:solidFill>
                  <a:srgbClr val="000000"/>
                </a:solidFill>
                <a:latin typeface="Inter"/>
              </a:rPr>
              <a:t>Internal and external fraud.</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680467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classification Of Operational Risk events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159656" y="2017761"/>
            <a:ext cx="11482137" cy="2246769"/>
          </a:xfrm>
          <a:prstGeom prst="rect">
            <a:avLst/>
          </a:prstGeom>
        </p:spPr>
        <p:txBody>
          <a:bodyPr wrap="square">
            <a:spAutoFit/>
          </a:bodyPr>
          <a:lstStyle/>
          <a:p>
            <a:pPr lvl="1" algn="just">
              <a:spcAft>
                <a:spcPts val="1200"/>
              </a:spcAft>
              <a:buFont typeface="Arial" panose="020B0604020202020204" pitchFamily="34" charset="0"/>
              <a:buChar char="•"/>
              <a:defRPr/>
            </a:pPr>
            <a:r>
              <a:rPr lang="en-US" sz="2800" dirty="0">
                <a:solidFill>
                  <a:srgbClr val="000000"/>
                </a:solidFill>
                <a:latin typeface="Inter"/>
              </a:rPr>
              <a:t>Operational risk events are often classified in some manner to help analysts and managers to better address the risks. The manner of categorization depends on the field of application and industry. One way to categorize operational risks is by identifying distinct elements of the system that can be construed as the primary cause of the risk event. </a:t>
            </a:r>
          </a:p>
        </p:txBody>
      </p:sp>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413567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515648" y="613774"/>
            <a:ext cx="7941502" cy="5899759"/>
          </a:xfrm>
          <a:prstGeom prst="rect">
            <a:avLst/>
          </a:prstGeom>
        </p:spPr>
      </p:pic>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5236155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640910" y="1903956"/>
            <a:ext cx="8693063" cy="4384109"/>
          </a:xfrm>
          <a:prstGeom prst="rect">
            <a:avLst/>
          </a:prstGeom>
        </p:spPr>
      </p:pic>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5334186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728592" y="1039660"/>
            <a:ext cx="8542750" cy="5724395"/>
          </a:xfrm>
          <a:prstGeom prst="rect">
            <a:avLst/>
          </a:prstGeom>
        </p:spPr>
      </p:pic>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10334435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014609" y="926926"/>
            <a:ext cx="9732722" cy="5611661"/>
          </a:xfrm>
          <a:prstGeom prst="rect">
            <a:avLst/>
          </a:prstGeom>
        </p:spPr>
      </p:pic>
      <p:sp>
        <p:nvSpPr>
          <p:cNvPr id="9"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Tree>
    <p:extLst>
      <p:ext uri="{BB962C8B-B14F-4D97-AF65-F5344CB8AC3E}">
        <p14:creationId xmlns:p14="http://schemas.microsoft.com/office/powerpoint/2010/main" val="31885172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Luna </a:t>
            </a:r>
            <a:r>
              <a:rPr kumimoji="0" lang="en-US" sz="2800" b="0" i="0" u="none" strike="noStrike" kern="1200" cap="none" spc="0" normalizeH="0" baseline="0" noProof="0" dirty="0" err="1" smtClean="0">
                <a:ln>
                  <a:noFill/>
                </a:ln>
                <a:solidFill>
                  <a:sysClr val="windowText" lastClr="000000"/>
                </a:solidFill>
                <a:effectLst/>
                <a:uLnTx/>
                <a:uFillTx/>
                <a:latin typeface="Calibri" panose="020F0502020204030204"/>
                <a:ea typeface="+mn-ea"/>
                <a:cs typeface="+mn-cs"/>
              </a:rPr>
              <a:t>Mylene</a:t>
            </a: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a:t>
            </a:r>
            <a:r>
              <a:rPr kumimoji="0" lang="en-US" sz="2800" b="0" i="0" u="none" strike="noStrike" kern="1200" cap="none" spc="0" normalizeH="0" baseline="0" noProof="0" dirty="0" err="1" smtClean="0">
                <a:ln>
                  <a:noFill/>
                </a:ln>
                <a:solidFill>
                  <a:sysClr val="windowText" lastClr="000000"/>
                </a:solidFill>
                <a:effectLst/>
                <a:uLnTx/>
                <a:uFillTx/>
                <a:latin typeface="Calibri" panose="020F0502020204030204"/>
                <a:ea typeface="+mn-ea"/>
                <a:cs typeface="+mn-cs"/>
              </a:rPr>
              <a:t>Magpili</a:t>
            </a:r>
            <a:endPar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err="1" smtClean="0">
                <a:ln>
                  <a:noFill/>
                </a:ln>
                <a:solidFill>
                  <a:sysClr val="windowText" lastClr="000000"/>
                </a:solidFill>
                <a:effectLst/>
                <a:uLnTx/>
                <a:uFillTx/>
                <a:latin typeface="Calibri" panose="020F0502020204030204"/>
                <a:ea typeface="+mn-ea"/>
                <a:cs typeface="+mn-cs"/>
              </a:rPr>
              <a:t>Raed</a:t>
            </a: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 M. </a:t>
            </a:r>
            <a:r>
              <a:rPr kumimoji="0" lang="en-US" sz="2800" b="0" i="0" u="none" strike="noStrike" kern="1200" cap="none" spc="0" normalizeH="0" baseline="0" noProof="0" dirty="0" err="1" smtClean="0">
                <a:ln>
                  <a:noFill/>
                </a:ln>
                <a:solidFill>
                  <a:sysClr val="windowText" lastClr="000000"/>
                </a:solidFill>
                <a:effectLst/>
                <a:uLnTx/>
                <a:uFillTx/>
                <a:latin typeface="Calibri" panose="020F0502020204030204"/>
                <a:ea typeface="+mn-ea"/>
                <a:cs typeface="+mn-cs"/>
              </a:rPr>
              <a:t>Jaradat</a:t>
            </a:r>
            <a:endPar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Chapter 1</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r>
              <a:rPr lang="en-US" dirty="0" smtClean="0"/>
              <a:t>References</a:t>
            </a:r>
            <a:endParaRPr lang="en-US" dirty="0"/>
          </a:p>
        </p:txBody>
      </p:sp>
    </p:spTree>
    <p:extLst>
      <p:ext uri="{BB962C8B-B14F-4D97-AF65-F5344CB8AC3E}">
        <p14:creationId xmlns:p14="http://schemas.microsoft.com/office/powerpoint/2010/main" val="26038508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TotalTime>
  <Words>1787</Words>
  <Application>Microsoft Office PowerPoint</Application>
  <PresentationFormat>Widescreen</PresentationFormat>
  <Paragraphs>184</Paragraphs>
  <Slides>27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Helvetica Neue</vt:lpstr>
      <vt:lpstr>Inter</vt:lpstr>
      <vt:lpstr>Times New Roman</vt:lpstr>
      <vt:lpstr>Office Theme</vt:lpstr>
      <vt:lpstr>PowerPoint Presentation</vt:lpstr>
      <vt:lpstr>Introduction to operational risk</vt:lpstr>
      <vt:lpstr>Operational Risk</vt:lpstr>
      <vt:lpstr>Operational Risk Goal</vt:lpstr>
      <vt:lpstr>Hazards, Risks, and Accidents</vt:lpstr>
      <vt:lpstr>Hazards, Risks, and Accidents</vt:lpstr>
      <vt:lpstr>Hazards, Risks, and Accidents</vt:lpstr>
      <vt:lpstr>Hazards, Risks, and Accidents</vt:lpstr>
      <vt:lpstr>Examples of operational </vt:lpstr>
      <vt:lpstr>PowerPoint Presentation</vt:lpstr>
      <vt:lpstr>Importance Of systems approach</vt:lpstr>
      <vt:lpstr>ways to characterize a system</vt:lpstr>
      <vt:lpstr>systems approach</vt:lpstr>
      <vt:lpstr>Recognizing goals And objectives</vt:lpstr>
      <vt:lpstr>recognizing interrelationships among elements of a system</vt:lpstr>
      <vt:lpstr>recognizing system boundaries</vt:lpstr>
      <vt:lpstr>Operational Risk and Operational Risk Management</vt:lpstr>
      <vt:lpstr>operations management</vt:lpstr>
      <vt:lpstr>objectives of operations management</vt:lpstr>
      <vt:lpstr>operational risk management</vt:lpstr>
      <vt:lpstr>Examples of operational </vt:lpstr>
      <vt:lpstr>classification Of Operational Risk events</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89</cp:revision>
  <dcterms:created xsi:type="dcterms:W3CDTF">2023-09-12T14:13:52Z</dcterms:created>
  <dcterms:modified xsi:type="dcterms:W3CDTF">2023-09-18T19:52:45Z</dcterms:modified>
</cp:coreProperties>
</file>