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309" r:id="rId3"/>
    <p:sldId id="419" r:id="rId4"/>
    <p:sldId id="260" r:id="rId5"/>
    <p:sldId id="468" r:id="rId6"/>
    <p:sldId id="387" r:id="rId7"/>
    <p:sldId id="469" r:id="rId8"/>
    <p:sldId id="470" r:id="rId9"/>
    <p:sldId id="471" r:id="rId10"/>
    <p:sldId id="472" r:id="rId11"/>
    <p:sldId id="388" r:id="rId12"/>
    <p:sldId id="386" r:id="rId13"/>
    <p:sldId id="420" r:id="rId14"/>
    <p:sldId id="443" r:id="rId15"/>
    <p:sldId id="389" r:id="rId16"/>
    <p:sldId id="421" r:id="rId17"/>
    <p:sldId id="422" r:id="rId18"/>
    <p:sldId id="423" r:id="rId19"/>
    <p:sldId id="390" r:id="rId20"/>
    <p:sldId id="473" r:id="rId21"/>
    <p:sldId id="474" r:id="rId22"/>
    <p:sldId id="475" r:id="rId23"/>
    <p:sldId id="444" r:id="rId24"/>
    <p:sldId id="477" r:id="rId25"/>
    <p:sldId id="478" r:id="rId26"/>
    <p:sldId id="479" r:id="rId27"/>
    <p:sldId id="480" r:id="rId28"/>
    <p:sldId id="446" r:id="rId29"/>
    <p:sldId id="481" r:id="rId30"/>
    <p:sldId id="482" r:id="rId31"/>
    <p:sldId id="447" r:id="rId32"/>
    <p:sldId id="483" r:id="rId33"/>
    <p:sldId id="484" r:id="rId34"/>
    <p:sldId id="485" r:id="rId35"/>
    <p:sldId id="445" r:id="rId36"/>
    <p:sldId id="448" r:id="rId37"/>
    <p:sldId id="322" r:id="rId38"/>
    <p:sldId id="265" r:id="rId39"/>
    <p:sldId id="266" r:id="rId40"/>
    <p:sldId id="267" r:id="rId41"/>
    <p:sldId id="344" r:id="rId42"/>
    <p:sldId id="27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F74CDF7-4966-7160-8CEC-F39BCD7371B6}"/>
              </a:ext>
            </a:extLst>
          </p:cNvPr>
          <p:cNvSpPr>
            <a:spLocks noGrp="1" noChangeArrowheads="1"/>
          </p:cNvSpPr>
          <p:nvPr>
            <p:ph type="sldNum" sz="quarter" idx="5"/>
          </p:nvPr>
        </p:nvSpPr>
        <p:spPr>
          <a:ln/>
        </p:spPr>
        <p:txBody>
          <a:bodyPr/>
          <a:lstStyle/>
          <a:p>
            <a:fld id="{024114CC-F49C-4F07-8237-0E1A73D61D63}" type="slidenum">
              <a:rPr lang="en-US" altLang="en-US"/>
              <a:pPr/>
              <a:t>38</a:t>
            </a:fld>
            <a:endParaRPr lang="en-US" altLang="en-US"/>
          </a:p>
        </p:txBody>
      </p:sp>
      <p:sp>
        <p:nvSpPr>
          <p:cNvPr id="47106" name="Rectangle 2">
            <a:extLst>
              <a:ext uri="{FF2B5EF4-FFF2-40B4-BE49-F238E27FC236}">
                <a16:creationId xmlns:a16="http://schemas.microsoft.com/office/drawing/2014/main" id="{183E1C3B-53CA-229B-1F38-B0817A5E3987}"/>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47107" name="Rectangle 3">
            <a:extLst>
              <a:ext uri="{FF2B5EF4-FFF2-40B4-BE49-F238E27FC236}">
                <a16:creationId xmlns:a16="http://schemas.microsoft.com/office/drawing/2014/main" id="{9A994D22-A2CC-1F7D-9C47-46455A9F3250}"/>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3/26/2023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5.png"/><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8.emf"/><Relationship Id="rId10" Type="http://schemas.openxmlformats.org/officeDocument/2006/relationships/image" Target="../media/image20.jpeg"/><Relationship Id="rId4" Type="http://schemas.openxmlformats.org/officeDocument/2006/relationships/image" Target="../media/image7.emf"/><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9.e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4.jp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oleObject" Target="../embeddings/oleObject2.bin"/><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2199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two)</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Portfolio and the Boston Matrix</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Should You Include in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the Importance of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Build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Optimize an Existing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Some Examples of Product Portfolios</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954107"/>
          </a:xfrm>
          <a:prstGeom prst="rect">
            <a:avLst/>
          </a:prstGeom>
          <a:noFill/>
        </p:spPr>
        <p:txBody>
          <a:bodyPr wrap="square">
            <a:spAutoFit/>
          </a:bodyPr>
          <a:lstStyle/>
          <a:p>
            <a:pPr algn="ctr"/>
            <a:r>
              <a:rPr lang="en-US" sz="2800" b="1" dirty="0">
                <a:solidFill>
                  <a:schemeClr val="bg1"/>
                </a:solidFill>
              </a:rPr>
              <a:t>In the previous lecture</a:t>
            </a:r>
          </a:p>
        </p:txBody>
      </p:sp>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this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218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72214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Ideation and Ideation techniques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Idea screening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Concept development &amp; testing </a:t>
            </a:r>
          </a:p>
        </p:txBody>
      </p:sp>
    </p:spTree>
    <p:extLst>
      <p:ext uri="{BB962C8B-B14F-4D97-AF65-F5344CB8AC3E}">
        <p14:creationId xmlns:p14="http://schemas.microsoft.com/office/powerpoint/2010/main" val="73386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838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3785652"/>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Development Process refers to the entire range of activities where a company conceptualizes and realizes a new offering.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concept might originate in the </a:t>
            </a:r>
            <a:r>
              <a:rPr lang="en-US" sz="2400" dirty="0">
                <a:solidFill>
                  <a:srgbClr val="FF0000"/>
                </a:solidFill>
                <a:cs typeface="Tajawal ExtraBold" panose="00000800000000000000" pitchFamily="2" charset="-78"/>
              </a:rPr>
              <a:t>marketplace</a:t>
            </a:r>
            <a:r>
              <a:rPr lang="en-US" sz="2400" dirty="0">
                <a:solidFill>
                  <a:srgbClr val="0A1F61"/>
                </a:solidFill>
                <a:cs typeface="Tajawal ExtraBold" panose="00000800000000000000" pitchFamily="2" charset="-78"/>
              </a:rPr>
              <a:t>, or in a lab or </a:t>
            </a:r>
            <a:r>
              <a:rPr lang="en-US" sz="2400" dirty="0">
                <a:solidFill>
                  <a:srgbClr val="FF9518"/>
                </a:solidFill>
                <a:cs typeface="Tajawal ExtraBold" panose="00000800000000000000" pitchFamily="2" charset="-78"/>
              </a:rPr>
              <a:t>workspace</a:t>
            </a:r>
            <a:r>
              <a:rPr lang="en-US" sz="2400" dirty="0">
                <a:solidFill>
                  <a:srgbClr val="0A1F61"/>
                </a:solidFill>
                <a:cs typeface="Tajawal ExtraBold" panose="00000800000000000000" pitchFamily="2" charset="-78"/>
              </a:rPr>
              <a:t>, or from </a:t>
            </a:r>
            <a:r>
              <a:rPr lang="en-US" sz="2400" dirty="0">
                <a:solidFill>
                  <a:srgbClr val="FF0000"/>
                </a:solidFill>
                <a:cs typeface="Tajawal ExtraBold" panose="00000800000000000000" pitchFamily="2" charset="-78"/>
              </a:rPr>
              <a:t>customer requirements</a:t>
            </a:r>
            <a:r>
              <a:rPr lang="en-US" sz="2400" dirty="0">
                <a:solidFill>
                  <a:srgbClr val="0A1F61"/>
                </a:solidFill>
                <a:cs typeface="Tajawal ExtraBold" panose="00000800000000000000" pitchFamily="2" charset="-78"/>
              </a:rPr>
              <a:t>, too.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An innovation  process allows teams to innovate and quickly release differentiated products rapidly</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3594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a Product Development Process?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550920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New product development is the most important strategic activity of any firm</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However, it is the </a:t>
            </a:r>
            <a:r>
              <a:rPr lang="en-US" sz="4000" dirty="0">
                <a:solidFill>
                  <a:srgbClr val="FF0000"/>
                </a:solidFill>
                <a:cs typeface="Tajawal ExtraBold" panose="00000800000000000000" pitchFamily="2" charset="-78"/>
              </a:rPr>
              <a:t>most risky </a:t>
            </a:r>
            <a:r>
              <a:rPr lang="en-US" sz="2400" dirty="0">
                <a:solidFill>
                  <a:srgbClr val="0A1F61"/>
                </a:solidFill>
                <a:cs typeface="Tajawal ExtraBold" panose="00000800000000000000" pitchFamily="2" charset="-78"/>
              </a:rPr>
              <a:t>venture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3200" dirty="0">
                <a:solidFill>
                  <a:srgbClr val="0A1F61"/>
                </a:solidFill>
                <a:cs typeface="Tajawal ExtraBold" panose="00000800000000000000" pitchFamily="2" charset="-78"/>
              </a:rPr>
              <a:t>Most new products fail!</a:t>
            </a:r>
          </a:p>
          <a:p>
            <a:pPr marR="0" lvl="0" defTabSz="914400" eaLnBrk="1" fontAlgn="auto" latinLnBrk="0" hangingPunct="1">
              <a:lnSpc>
                <a:spcPct val="100000"/>
              </a:lnSpc>
              <a:spcBef>
                <a:spcPts val="0"/>
              </a:spcBef>
              <a:spcAft>
                <a:spcPts val="0"/>
              </a:spcAft>
              <a:buClrTx/>
              <a:buSzTx/>
              <a:tabLst/>
              <a:defRPr/>
            </a:pPr>
            <a:endParaRPr lang="en-US" sz="32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3200" dirty="0">
                <a:solidFill>
                  <a:srgbClr val="0A1F61"/>
                </a:solidFill>
                <a:cs typeface="Tajawal ExtraBold" panose="00000800000000000000" pitchFamily="2" charset="-78"/>
              </a:rPr>
              <a:t>Only </a:t>
            </a:r>
            <a:r>
              <a:rPr lang="en-US" sz="3200" b="1" dirty="0">
                <a:solidFill>
                  <a:srgbClr val="FF0000"/>
                </a:solidFill>
                <a:cs typeface="Tajawal ExtraBold" panose="00000800000000000000" pitchFamily="2" charset="-78"/>
              </a:rPr>
              <a:t>1 in 9 </a:t>
            </a:r>
            <a:r>
              <a:rPr lang="en-US" sz="3200" dirty="0">
                <a:solidFill>
                  <a:srgbClr val="0A1F61"/>
                </a:solidFill>
                <a:cs typeface="Tajawal ExtraBold" panose="00000800000000000000" pitchFamily="2" charset="-78"/>
              </a:rPr>
              <a:t>new product ideas are carried to the commercialization phase</a:t>
            </a:r>
          </a:p>
          <a:p>
            <a:pPr marR="0" lvl="0" defTabSz="914400" eaLnBrk="1" fontAlgn="auto" latinLnBrk="0" hangingPunct="1">
              <a:lnSpc>
                <a:spcPct val="100000"/>
              </a:lnSpc>
              <a:spcBef>
                <a:spcPts val="0"/>
              </a:spcBef>
              <a:spcAft>
                <a:spcPts val="0"/>
              </a:spcAft>
              <a:buClrTx/>
              <a:buSzTx/>
              <a:tabLst/>
              <a:defRPr/>
            </a:pPr>
            <a:r>
              <a:rPr lang="en-US" sz="3200" dirty="0">
                <a:solidFill>
                  <a:srgbClr val="0A1F61"/>
                </a:solidFill>
                <a:cs typeface="Tajawal ExtraBold" panose="00000800000000000000" pitchFamily="2" charset="-78"/>
              </a:rPr>
              <a:t>                   </a:t>
            </a:r>
            <a:r>
              <a:rPr lang="en-US" sz="3200" dirty="0">
                <a:solidFill>
                  <a:srgbClr val="0A1F61"/>
                </a:solidFill>
                <a:highlight>
                  <a:srgbClr val="FFFF00"/>
                </a:highlight>
                <a:cs typeface="Tajawal ExtraBold" panose="00000800000000000000" pitchFamily="2" charset="-78"/>
              </a:rPr>
              <a:t>High Failure rate and High Cost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32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25218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0" name="Rectangle 9">
            <a:extLst>
              <a:ext uri="{FF2B5EF4-FFF2-40B4-BE49-F238E27FC236}">
                <a16:creationId xmlns:a16="http://schemas.microsoft.com/office/drawing/2014/main" id="{7B0B9F65-202A-9BFB-5C30-918D7DA944AE}"/>
              </a:ext>
            </a:extLst>
          </p:cNvPr>
          <p:cNvSpPr>
            <a:spLocks noChangeArrowheads="1"/>
          </p:cNvSpPr>
          <p:nvPr/>
        </p:nvSpPr>
        <p:spPr bwMode="auto">
          <a:xfrm>
            <a:off x="1173163" y="2355367"/>
            <a:ext cx="45704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Product Line Extension</a:t>
            </a:r>
          </a:p>
        </p:txBody>
      </p:sp>
      <p:sp>
        <p:nvSpPr>
          <p:cNvPr id="31" name="Rectangle 10">
            <a:extLst>
              <a:ext uri="{FF2B5EF4-FFF2-40B4-BE49-F238E27FC236}">
                <a16:creationId xmlns:a16="http://schemas.microsoft.com/office/drawing/2014/main" id="{1396B4A0-A18C-6287-5D49-4D4648B38F9C}"/>
              </a:ext>
            </a:extLst>
          </p:cNvPr>
          <p:cNvSpPr>
            <a:spLocks noChangeArrowheads="1"/>
          </p:cNvSpPr>
          <p:nvPr/>
        </p:nvSpPr>
        <p:spPr bwMode="auto">
          <a:xfrm>
            <a:off x="1776413" y="3611079"/>
            <a:ext cx="5110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Significant Jump in Innovation</a:t>
            </a:r>
          </a:p>
        </p:txBody>
      </p:sp>
      <p:sp>
        <p:nvSpPr>
          <p:cNvPr id="32" name="Rectangle 11">
            <a:extLst>
              <a:ext uri="{FF2B5EF4-FFF2-40B4-BE49-F238E27FC236}">
                <a16:creationId xmlns:a16="http://schemas.microsoft.com/office/drawing/2014/main" id="{B7BEFA06-1ECE-FCB8-24BB-761DE4BC2784}"/>
              </a:ext>
            </a:extLst>
          </p:cNvPr>
          <p:cNvSpPr>
            <a:spLocks noChangeArrowheads="1"/>
          </p:cNvSpPr>
          <p:nvPr/>
        </p:nvSpPr>
        <p:spPr bwMode="auto">
          <a:xfrm>
            <a:off x="1250950" y="4865204"/>
            <a:ext cx="3198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True Innovation</a:t>
            </a:r>
          </a:p>
        </p:txBody>
      </p:sp>
      <p:pic>
        <p:nvPicPr>
          <p:cNvPr id="33" name="Picture 15" descr="OldTelephone">
            <a:extLst>
              <a:ext uri="{FF2B5EF4-FFF2-40B4-BE49-F238E27FC236}">
                <a16:creationId xmlns:a16="http://schemas.microsoft.com/office/drawing/2014/main" id="{0C8FA0DB-BC37-45AF-ABB0-213D49AEF6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23961" y="3392121"/>
            <a:ext cx="11461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16" descr="iPhonesm">
            <a:extLst>
              <a:ext uri="{FF2B5EF4-FFF2-40B4-BE49-F238E27FC236}">
                <a16:creationId xmlns:a16="http://schemas.microsoft.com/office/drawing/2014/main" id="{43A0CCE3-32B7-D286-C413-91B72342B9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86987" y="3359970"/>
            <a:ext cx="457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18" descr="AppleII">
            <a:extLst>
              <a:ext uri="{FF2B5EF4-FFF2-40B4-BE49-F238E27FC236}">
                <a16:creationId xmlns:a16="http://schemas.microsoft.com/office/drawing/2014/main" id="{C8F88B52-429F-7194-B468-6A00D96F32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25448" y="4769066"/>
            <a:ext cx="1371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descr="Cheerios">
            <a:extLst>
              <a:ext uri="{FF2B5EF4-FFF2-40B4-BE49-F238E27FC236}">
                <a16:creationId xmlns:a16="http://schemas.microsoft.com/office/drawing/2014/main" id="{ED610457-DCAE-1FFE-7BC4-E368599A2A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20354" y="1517623"/>
            <a:ext cx="1146175"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3" descr="FruityCheerios">
            <a:extLst>
              <a:ext uri="{FF2B5EF4-FFF2-40B4-BE49-F238E27FC236}">
                <a16:creationId xmlns:a16="http://schemas.microsoft.com/office/drawing/2014/main" id="{77413239-71C6-67C8-13E0-BFA399BE3F2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56261" y="1631734"/>
            <a:ext cx="1828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5" descr="AppleiMac3">
            <a:extLst>
              <a:ext uri="{FF2B5EF4-FFF2-40B4-BE49-F238E27FC236}">
                <a16:creationId xmlns:a16="http://schemas.microsoft.com/office/drawing/2014/main" id="{F61E86D6-3400-EC36-13B9-F6DB8C5CF38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004038" y="4769066"/>
            <a:ext cx="11461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905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001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new products fail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planning and strategy</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Market is not attractive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concept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execution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use of research</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technology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timing</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Changes in tastes/environment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Bad support from channel</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49808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new products succeed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Top-management commitment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Start with the consumer -- not the factory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Intelligent use of research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Find a competitive advantage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Move quickly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Know when to get out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Accept, but manage risk</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064020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63312" y="398757"/>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68355" y="4096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609619" y="149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6061" y="543490"/>
            <a:ext cx="70913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NEW-PRODUCT WINNERS AND LOSERS</a:t>
            </a:r>
          </a:p>
        </p:txBody>
      </p:sp>
      <p:pic>
        <p:nvPicPr>
          <p:cNvPr id="9" name="Picture 8"/>
          <p:cNvPicPr>
            <a:picLocks noChangeAspect="1"/>
          </p:cNvPicPr>
          <p:nvPr/>
        </p:nvPicPr>
        <p:blipFill>
          <a:blip r:embed="rId6"/>
          <a:stretch>
            <a:fillRect/>
          </a:stretch>
        </p:blipFill>
        <p:spPr>
          <a:xfrm>
            <a:off x="9823211" y="830965"/>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10043450" y="811590"/>
            <a:ext cx="2371379" cy="622852"/>
          </a:xfrm>
          <a:prstGeom prst="rect">
            <a:avLst/>
          </a:prstGeom>
        </p:spPr>
      </p:pic>
      <p:pic>
        <p:nvPicPr>
          <p:cNvPr id="8" name="Picture 8" descr="Fig10-B">
            <a:extLst>
              <a:ext uri="{FF2B5EF4-FFF2-40B4-BE49-F238E27FC236}">
                <a16:creationId xmlns:a16="http://schemas.microsoft.com/office/drawing/2014/main" id="{DAEEABAF-0457-F112-6A2E-2658A3E813E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16923" y="1955524"/>
            <a:ext cx="7578725" cy="420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817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63312" y="398757"/>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68355" y="4096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609619" y="149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23211" y="830965"/>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10043450" y="811590"/>
            <a:ext cx="2371379" cy="622852"/>
          </a:xfrm>
          <a:prstGeom prst="rect">
            <a:avLst/>
          </a:prstGeom>
        </p:spPr>
      </p:pic>
      <p:sp>
        <p:nvSpPr>
          <p:cNvPr id="11" name="Rectangle 2">
            <a:extLst>
              <a:ext uri="{FF2B5EF4-FFF2-40B4-BE49-F238E27FC236}">
                <a16:creationId xmlns:a16="http://schemas.microsoft.com/office/drawing/2014/main" id="{7CEDE01E-961E-E9FA-EABA-B7E0C4F3B818}"/>
              </a:ext>
            </a:extLst>
          </p:cNvPr>
          <p:cNvSpPr txBox="1">
            <a:spLocks noChangeArrowheads="1"/>
          </p:cNvSpPr>
          <p:nvPr/>
        </p:nvSpPr>
        <p:spPr>
          <a:xfrm>
            <a:off x="2067340" y="477076"/>
            <a:ext cx="7772400" cy="12065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solidFill>
                  <a:schemeClr val="bg1"/>
                </a:solidFill>
              </a:rPr>
              <a:t>New Product Success Factors</a:t>
            </a:r>
          </a:p>
        </p:txBody>
      </p:sp>
      <p:sp>
        <p:nvSpPr>
          <p:cNvPr id="12" name="AutoShape 4">
            <a:extLst>
              <a:ext uri="{FF2B5EF4-FFF2-40B4-BE49-F238E27FC236}">
                <a16:creationId xmlns:a16="http://schemas.microsoft.com/office/drawing/2014/main" id="{C2945D2D-F18E-1D49-FC82-762C6A2FD6C8}"/>
              </a:ext>
            </a:extLst>
          </p:cNvPr>
          <p:cNvSpPr>
            <a:spLocks noChangeArrowheads="1"/>
          </p:cNvSpPr>
          <p:nvPr/>
        </p:nvSpPr>
        <p:spPr bwMode="auto">
          <a:xfrm rot="5400000">
            <a:off x="3196432" y="-157131"/>
            <a:ext cx="844550" cy="4659313"/>
          </a:xfrm>
          <a:prstGeom prst="cube">
            <a:avLst>
              <a:gd name="adj" fmla="val 16046"/>
            </a:avLst>
          </a:prstGeom>
          <a:solidFill>
            <a:srgbClr val="99CCFF"/>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Be close to the market</a:t>
            </a:r>
          </a:p>
        </p:txBody>
      </p:sp>
      <p:sp>
        <p:nvSpPr>
          <p:cNvPr id="15" name="AutoShape 5">
            <a:extLst>
              <a:ext uri="{FF2B5EF4-FFF2-40B4-BE49-F238E27FC236}">
                <a16:creationId xmlns:a16="http://schemas.microsoft.com/office/drawing/2014/main" id="{AD4B6BDE-0FED-019C-9C5B-BF2770EC6E4A}"/>
              </a:ext>
            </a:extLst>
          </p:cNvPr>
          <p:cNvSpPr>
            <a:spLocks noChangeArrowheads="1"/>
          </p:cNvSpPr>
          <p:nvPr/>
        </p:nvSpPr>
        <p:spPr bwMode="auto">
          <a:xfrm rot="5400000">
            <a:off x="3951288" y="742189"/>
            <a:ext cx="844550" cy="4813300"/>
          </a:xfrm>
          <a:prstGeom prst="cube">
            <a:avLst>
              <a:gd name="adj" fmla="val 16046"/>
            </a:avLst>
          </a:prstGeom>
          <a:solidFill>
            <a:srgbClr val="A7FFA7"/>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Set a strategic direction</a:t>
            </a:r>
          </a:p>
        </p:txBody>
      </p:sp>
      <p:sp>
        <p:nvSpPr>
          <p:cNvPr id="18" name="AutoShape 6">
            <a:extLst>
              <a:ext uri="{FF2B5EF4-FFF2-40B4-BE49-F238E27FC236}">
                <a16:creationId xmlns:a16="http://schemas.microsoft.com/office/drawing/2014/main" id="{7B034A6C-EAC3-6977-6CBE-464CB0DCE60A}"/>
              </a:ext>
            </a:extLst>
          </p:cNvPr>
          <p:cNvSpPr>
            <a:spLocks noChangeArrowheads="1"/>
          </p:cNvSpPr>
          <p:nvPr/>
        </p:nvSpPr>
        <p:spPr bwMode="auto">
          <a:xfrm rot="5400000">
            <a:off x="4703763" y="1755014"/>
            <a:ext cx="844550" cy="4718050"/>
          </a:xfrm>
          <a:prstGeom prst="cube">
            <a:avLst>
              <a:gd name="adj" fmla="val 16046"/>
            </a:avLst>
          </a:prstGeom>
          <a:gradFill rotWithShape="0">
            <a:gsLst>
              <a:gs pos="0">
                <a:srgbClr val="EAEC5E"/>
              </a:gs>
              <a:gs pos="100000">
                <a:srgbClr val="EAEC5E">
                  <a:gamma/>
                  <a:tint val="60000"/>
                  <a:invGamma/>
                </a:srgbClr>
              </a:gs>
            </a:gsLst>
            <a:path path="rect">
              <a:fillToRect r="100000" b="100000"/>
            </a:path>
          </a:gra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Play to your strengths</a:t>
            </a:r>
          </a:p>
        </p:txBody>
      </p:sp>
      <p:sp>
        <p:nvSpPr>
          <p:cNvPr id="19" name="AutoShape 7">
            <a:extLst>
              <a:ext uri="{FF2B5EF4-FFF2-40B4-BE49-F238E27FC236}">
                <a16:creationId xmlns:a16="http://schemas.microsoft.com/office/drawing/2014/main" id="{82F5EEE1-240A-C56F-AF97-52BBAA4DF7A4}"/>
              </a:ext>
            </a:extLst>
          </p:cNvPr>
          <p:cNvSpPr>
            <a:spLocks noChangeArrowheads="1"/>
          </p:cNvSpPr>
          <p:nvPr/>
        </p:nvSpPr>
        <p:spPr bwMode="auto">
          <a:xfrm rot="5400000">
            <a:off x="5372100" y="2634489"/>
            <a:ext cx="844550" cy="5003800"/>
          </a:xfrm>
          <a:prstGeom prst="cube">
            <a:avLst>
              <a:gd name="adj" fmla="val 16046"/>
            </a:avLst>
          </a:prstGeom>
          <a:solidFill>
            <a:srgbClr val="FFBB57"/>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Strong organizational support</a:t>
            </a:r>
          </a:p>
        </p:txBody>
      </p:sp>
      <p:sp>
        <p:nvSpPr>
          <p:cNvPr id="20" name="AutoShape 8">
            <a:extLst>
              <a:ext uri="{FF2B5EF4-FFF2-40B4-BE49-F238E27FC236}">
                <a16:creationId xmlns:a16="http://schemas.microsoft.com/office/drawing/2014/main" id="{D44CEC55-C79F-FF1B-449E-AFC4A93A19B1}"/>
              </a:ext>
            </a:extLst>
          </p:cNvPr>
          <p:cNvSpPr>
            <a:spLocks noChangeArrowheads="1"/>
          </p:cNvSpPr>
          <p:nvPr/>
        </p:nvSpPr>
        <p:spPr bwMode="auto">
          <a:xfrm rot="5400000">
            <a:off x="6066632" y="3871944"/>
            <a:ext cx="844550" cy="4576763"/>
          </a:xfrm>
          <a:prstGeom prst="cube">
            <a:avLst>
              <a:gd name="adj" fmla="val 16046"/>
            </a:avLst>
          </a:prstGeom>
          <a:solidFill>
            <a:srgbClr val="FE6C68"/>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Speed to market</a:t>
            </a:r>
          </a:p>
        </p:txBody>
      </p:sp>
    </p:spTree>
    <p:extLst>
      <p:ext uri="{BB962C8B-B14F-4D97-AF65-F5344CB8AC3E}">
        <p14:creationId xmlns:p14="http://schemas.microsoft.com/office/powerpoint/2010/main" val="2029347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ou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checkerboard(across)">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checkerboard(across)">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5" grpId="0" animBg="1" autoUpdateAnimBg="0"/>
      <p:bldP spid="18" grpId="0" animBg="1" autoUpdateAnimBg="0"/>
      <p:bldP spid="19" grpId="0" animBg="1" autoUpdateAnimBg="0"/>
      <p:bldP spid="2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89114" y="-101182"/>
            <a:ext cx="11975547" cy="1610200"/>
          </a:xfrm>
          <a:prstGeom prst="rect">
            <a:avLst/>
          </a:prstGeom>
        </p:spPr>
      </p:pic>
      <p:sp>
        <p:nvSpPr>
          <p:cNvPr id="7" name="TextBox 6"/>
          <p:cNvSpPr txBox="1"/>
          <p:nvPr/>
        </p:nvSpPr>
        <p:spPr>
          <a:xfrm>
            <a:off x="795070" y="583246"/>
            <a:ext cx="98335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SEVEN STAGES IN NEW-PRODUCT DEVELOPMENT</a:t>
            </a:r>
          </a:p>
        </p:txBody>
      </p:sp>
      <p:pic>
        <p:nvPicPr>
          <p:cNvPr id="8" name="Picture 5" descr="Fig10-03">
            <a:extLst>
              <a:ext uri="{FF2B5EF4-FFF2-40B4-BE49-F238E27FC236}">
                <a16:creationId xmlns:a16="http://schemas.microsoft.com/office/drawing/2014/main" id="{3A47D79A-EF50-233A-23EE-972154BF9B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9333" y="1790894"/>
            <a:ext cx="7485062" cy="415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0228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92273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6"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722723" y="543490"/>
            <a:ext cx="75392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 Cycles and the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533330"/>
            <a:ext cx="3179850" cy="5748868"/>
          </a:xfrm>
          <a:prstGeom prst="rect">
            <a:avLst/>
          </a:prstGeom>
        </p:spPr>
      </p:pic>
      <p:pic>
        <p:nvPicPr>
          <p:cNvPr id="5" name="Picture 4"/>
          <p:cNvPicPr>
            <a:picLocks noChangeAspect="1"/>
          </p:cNvPicPr>
          <p:nvPr/>
        </p:nvPicPr>
        <p:blipFill>
          <a:blip r:embed="rId8"/>
          <a:stretch>
            <a:fillRect/>
          </a:stretch>
        </p:blipFill>
        <p:spPr>
          <a:xfrm>
            <a:off x="9027890" y="475403"/>
            <a:ext cx="3267424" cy="5907194"/>
          </a:xfrm>
          <a:prstGeom prst="rect">
            <a:avLst/>
          </a:prstGeom>
        </p:spPr>
      </p:pic>
      <p:sp>
        <p:nvSpPr>
          <p:cNvPr id="8" name="AutoShape 2">
            <a:extLst>
              <a:ext uri="{FF2B5EF4-FFF2-40B4-BE49-F238E27FC236}">
                <a16:creationId xmlns:a16="http://schemas.microsoft.com/office/drawing/2014/main" id="{27F2AC73-3591-BE47-056C-719D6E35B3EC}"/>
              </a:ext>
            </a:extLst>
          </p:cNvPr>
          <p:cNvSpPr>
            <a:spLocks noChangeArrowheads="1"/>
          </p:cNvSpPr>
          <p:nvPr/>
        </p:nvSpPr>
        <p:spPr bwMode="auto">
          <a:xfrm>
            <a:off x="1203325" y="285819"/>
            <a:ext cx="7837488" cy="1143000"/>
          </a:xfrm>
          <a:prstGeom prst="roundRect">
            <a:avLst>
              <a:gd name="adj" fmla="val 16667"/>
            </a:avLst>
          </a:prstGeom>
          <a:solidFill>
            <a:srgbClr val="FFFF00"/>
          </a:solidFill>
          <a:ln w="38100">
            <a:solidFill>
              <a:srgbClr val="E4B900"/>
            </a:solidFill>
            <a:round/>
            <a:headEnd/>
            <a:tailEnd/>
          </a:ln>
        </p:spPr>
        <p:txBody>
          <a:bodyPr anchor="ctr" anchorCtr="1"/>
          <a:lstStyle>
            <a:lvl1pPr marL="231775" indent="-31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a:solidFill>
                  <a:srgbClr val="0A1F61"/>
                </a:solidFill>
              </a:rPr>
              <a:t>THE NEW-PRODUCT PROCESS</a:t>
            </a:r>
            <a:br>
              <a:rPr lang="en-US" altLang="en-US" sz="3200">
                <a:solidFill>
                  <a:srgbClr val="0A1F61"/>
                </a:solidFill>
              </a:rPr>
            </a:br>
            <a:r>
              <a:rPr lang="en-US" altLang="en-US" sz="2200">
                <a:solidFill>
                  <a:srgbClr val="0A1F61"/>
                </a:solidFill>
              </a:rPr>
              <a:t>STAGE 1: NEW-PRODUCT STRATEGY DEVELOPMENT</a:t>
            </a:r>
            <a:endParaRPr lang="en-US" altLang="en-US">
              <a:solidFill>
                <a:srgbClr val="0A1F61"/>
              </a:solidFill>
            </a:endParaRPr>
          </a:p>
        </p:txBody>
      </p:sp>
      <p:sp>
        <p:nvSpPr>
          <p:cNvPr id="11" name="Rectangle 4">
            <a:extLst>
              <a:ext uri="{FF2B5EF4-FFF2-40B4-BE49-F238E27FC236}">
                <a16:creationId xmlns:a16="http://schemas.microsoft.com/office/drawing/2014/main" id="{E1CC013D-F6E3-17CC-D551-3DD89EE1F309}"/>
              </a:ext>
            </a:extLst>
          </p:cNvPr>
          <p:cNvSpPr>
            <a:spLocks noChangeArrowheads="1"/>
          </p:cNvSpPr>
          <p:nvPr/>
        </p:nvSpPr>
        <p:spPr bwMode="auto">
          <a:xfrm>
            <a:off x="1222375" y="1835219"/>
            <a:ext cx="5027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sz="3200">
                <a:solidFill>
                  <a:srgbClr val="0A1F61"/>
                </a:solidFill>
              </a:rPr>
              <a:t>New-Product Process</a:t>
            </a:r>
          </a:p>
        </p:txBody>
      </p:sp>
      <p:sp>
        <p:nvSpPr>
          <p:cNvPr id="12" name="Rectangle 5">
            <a:extLst>
              <a:ext uri="{FF2B5EF4-FFF2-40B4-BE49-F238E27FC236}">
                <a16:creationId xmlns:a16="http://schemas.microsoft.com/office/drawing/2014/main" id="{1239A841-2B01-662A-BE22-320035609678}"/>
              </a:ext>
            </a:extLst>
          </p:cNvPr>
          <p:cNvSpPr>
            <a:spLocks noChangeArrowheads="1"/>
          </p:cNvSpPr>
          <p:nvPr/>
        </p:nvSpPr>
        <p:spPr bwMode="auto">
          <a:xfrm>
            <a:off x="2330450" y="3657669"/>
            <a:ext cx="5256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SWOT Analysis Conducted</a:t>
            </a:r>
          </a:p>
        </p:txBody>
      </p:sp>
      <p:sp>
        <p:nvSpPr>
          <p:cNvPr id="18" name="Rectangle 6">
            <a:extLst>
              <a:ext uri="{FF2B5EF4-FFF2-40B4-BE49-F238E27FC236}">
                <a16:creationId xmlns:a16="http://schemas.microsoft.com/office/drawing/2014/main" id="{741F4A14-2757-DBEC-3AA6-11C4BF90C7E0}"/>
              </a:ext>
            </a:extLst>
          </p:cNvPr>
          <p:cNvSpPr>
            <a:spLocks noChangeArrowheads="1"/>
          </p:cNvSpPr>
          <p:nvPr/>
        </p:nvSpPr>
        <p:spPr bwMode="auto">
          <a:xfrm>
            <a:off x="463826" y="2601981"/>
            <a:ext cx="83356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indent="0" eaLnBrk="1" hangingPunct="1">
              <a:lnSpc>
                <a:spcPct val="90000"/>
              </a:lnSpc>
              <a:buClr>
                <a:srgbClr val="FFFF00"/>
              </a:buClr>
              <a:buSzPct val="70000"/>
            </a:pPr>
            <a:r>
              <a:rPr lang="en-US" altLang="en-US" sz="3200" dirty="0">
                <a:solidFill>
                  <a:srgbClr val="0A1F61"/>
                </a:solidFill>
              </a:rPr>
              <a:t> Stage 1 : New-Product Strategy Development</a:t>
            </a:r>
          </a:p>
        </p:txBody>
      </p:sp>
      <p:sp>
        <p:nvSpPr>
          <p:cNvPr id="19" name="Rectangle 15">
            <a:extLst>
              <a:ext uri="{FF2B5EF4-FFF2-40B4-BE49-F238E27FC236}">
                <a16:creationId xmlns:a16="http://schemas.microsoft.com/office/drawing/2014/main" id="{2D298780-539B-F283-5E09-14FDC84FEFC8}"/>
              </a:ext>
            </a:extLst>
          </p:cNvPr>
          <p:cNvSpPr>
            <a:spLocks noChangeArrowheads="1"/>
          </p:cNvSpPr>
          <p:nvPr/>
        </p:nvSpPr>
        <p:spPr bwMode="auto">
          <a:xfrm>
            <a:off x="2339975" y="3116331"/>
            <a:ext cx="411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Type of Strategy to Utilize</a:t>
            </a:r>
          </a:p>
        </p:txBody>
      </p:sp>
      <p:sp>
        <p:nvSpPr>
          <p:cNvPr id="20" name="Rectangle 16">
            <a:extLst>
              <a:ext uri="{FF2B5EF4-FFF2-40B4-BE49-F238E27FC236}">
                <a16:creationId xmlns:a16="http://schemas.microsoft.com/office/drawing/2014/main" id="{E018D014-9A2D-4A99-33A0-45BAFFEBE5E8}"/>
              </a:ext>
            </a:extLst>
          </p:cNvPr>
          <p:cNvSpPr>
            <a:spLocks noChangeArrowheads="1"/>
          </p:cNvSpPr>
          <p:nvPr/>
        </p:nvSpPr>
        <p:spPr bwMode="auto">
          <a:xfrm>
            <a:off x="2339975" y="4789556"/>
            <a:ext cx="4570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dirty="0">
                <a:solidFill>
                  <a:srgbClr val="0A1F61"/>
                </a:solidFill>
              </a:rPr>
              <a:t>Strategic Role Identified</a:t>
            </a:r>
          </a:p>
        </p:txBody>
      </p:sp>
      <p:sp>
        <p:nvSpPr>
          <p:cNvPr id="21" name="Rectangle 17">
            <a:extLst>
              <a:ext uri="{FF2B5EF4-FFF2-40B4-BE49-F238E27FC236}">
                <a16:creationId xmlns:a16="http://schemas.microsoft.com/office/drawing/2014/main" id="{CCB19129-10BC-A574-C2B8-CE2BF06E1CA8}"/>
              </a:ext>
            </a:extLst>
          </p:cNvPr>
          <p:cNvSpPr>
            <a:spLocks noChangeArrowheads="1"/>
          </p:cNvSpPr>
          <p:nvPr/>
        </p:nvSpPr>
        <p:spPr bwMode="auto">
          <a:xfrm>
            <a:off x="2330450" y="4219644"/>
            <a:ext cx="3427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Protocol Defined</a:t>
            </a:r>
          </a:p>
        </p:txBody>
      </p:sp>
    </p:spTree>
    <p:extLst>
      <p:ext uri="{BB962C8B-B14F-4D97-AF65-F5344CB8AC3E}">
        <p14:creationId xmlns:p14="http://schemas.microsoft.com/office/powerpoint/2010/main" val="2685436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97" y="5949244"/>
            <a:ext cx="1043984" cy="936190"/>
          </a:xfrm>
          <a:prstGeom prst="rect">
            <a:avLst/>
          </a:prstGeom>
        </p:spPr>
      </p:pic>
      <p:pic>
        <p:nvPicPr>
          <p:cNvPr id="3" name="Picture 2"/>
          <p:cNvPicPr>
            <a:picLocks noChangeAspect="1"/>
          </p:cNvPicPr>
          <p:nvPr/>
        </p:nvPicPr>
        <p:blipFill>
          <a:blip r:embed="rId4"/>
          <a:stretch>
            <a:fillRect/>
          </a:stretch>
        </p:blipFill>
        <p:spPr>
          <a:xfrm>
            <a:off x="2338387" y="652809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39556" y="543490"/>
            <a:ext cx="56359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ROLES OF MOST </a:t>
            </a:r>
          </a:p>
          <a:p>
            <a:r>
              <a:rPr lang="en-US" sz="2800" dirty="0">
                <a:solidFill>
                  <a:schemeClr val="bg1"/>
                </a:solidFill>
                <a:latin typeface="Tajawal Medium" panose="00000600000000000000" pitchFamily="2" charset="-78"/>
                <a:cs typeface="Tajawal Medium" panose="00000600000000000000" pitchFamily="2" charset="-78"/>
              </a:rPr>
              <a:t>SUCCESSFUL NEW PRODUCTS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2CBCD18E-7C17-3D58-6504-070F456CA469}"/>
              </a:ext>
            </a:extLst>
          </p:cNvPr>
          <p:cNvPicPr>
            <a:picLocks noChangeAspect="1"/>
          </p:cNvPicPr>
          <p:nvPr/>
        </p:nvPicPr>
        <p:blipFill>
          <a:blip r:embed="rId6"/>
          <a:stretch>
            <a:fillRect/>
          </a:stretch>
        </p:blipFill>
        <p:spPr>
          <a:xfrm>
            <a:off x="1431236" y="1589474"/>
            <a:ext cx="9713842" cy="4846740"/>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123253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24113" y="637775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57543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NEW-PRODUCT PROCESS</a:t>
            </a:r>
            <a:br>
              <a:rPr lang="en-US" sz="2800" dirty="0">
                <a:solidFill>
                  <a:schemeClr val="bg1"/>
                </a:solidFill>
                <a:latin typeface="Tajawal Medium" panose="00000600000000000000" pitchFamily="2" charset="-78"/>
                <a:cs typeface="Tajawal Medium" panose="00000600000000000000" pitchFamily="2" charset="-78"/>
              </a:rPr>
            </a:br>
            <a:r>
              <a:rPr lang="en-US" sz="2800" dirty="0">
                <a:solidFill>
                  <a:schemeClr val="bg1"/>
                </a:solidFill>
                <a:latin typeface="Tajawal Medium" panose="00000600000000000000" pitchFamily="2" charset="-78"/>
                <a:cs typeface="Tajawal Medium" panose="00000600000000000000" pitchFamily="2" charset="-78"/>
              </a:rPr>
              <a:t>STAGE 2: IDEA GENERATION</a:t>
            </a:r>
          </a:p>
        </p:txBody>
      </p:sp>
      <p:sp>
        <p:nvSpPr>
          <p:cNvPr id="5" name="Rectangle 22">
            <a:extLst>
              <a:ext uri="{FF2B5EF4-FFF2-40B4-BE49-F238E27FC236}">
                <a16:creationId xmlns:a16="http://schemas.microsoft.com/office/drawing/2014/main" id="{92E89DB8-7887-F2D0-6F2E-6CD7795128FC}"/>
              </a:ext>
            </a:extLst>
          </p:cNvPr>
          <p:cNvSpPr>
            <a:spLocks noChangeArrowheads="1"/>
          </p:cNvSpPr>
          <p:nvPr/>
        </p:nvSpPr>
        <p:spPr bwMode="auto">
          <a:xfrm>
            <a:off x="1282700" y="1666875"/>
            <a:ext cx="329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dirty="0">
                <a:solidFill>
                  <a:srgbClr val="0A1F61"/>
                </a:solidFill>
              </a:rPr>
              <a:t>Idea Generation</a:t>
            </a:r>
          </a:p>
        </p:txBody>
      </p:sp>
      <p:sp>
        <p:nvSpPr>
          <p:cNvPr id="8" name="Rectangle 23">
            <a:extLst>
              <a:ext uri="{FF2B5EF4-FFF2-40B4-BE49-F238E27FC236}">
                <a16:creationId xmlns:a16="http://schemas.microsoft.com/office/drawing/2014/main" id="{362BE045-18E9-8818-D9EF-81369545A334}"/>
              </a:ext>
            </a:extLst>
          </p:cNvPr>
          <p:cNvSpPr>
            <a:spLocks noChangeArrowheads="1"/>
          </p:cNvSpPr>
          <p:nvPr/>
        </p:nvSpPr>
        <p:spPr bwMode="auto">
          <a:xfrm>
            <a:off x="1257300" y="3725863"/>
            <a:ext cx="7108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Employee and Co-Worker Suggestions</a:t>
            </a:r>
          </a:p>
        </p:txBody>
      </p:sp>
      <p:sp>
        <p:nvSpPr>
          <p:cNvPr id="9" name="Rectangle 24">
            <a:extLst>
              <a:ext uri="{FF2B5EF4-FFF2-40B4-BE49-F238E27FC236}">
                <a16:creationId xmlns:a16="http://schemas.microsoft.com/office/drawing/2014/main" id="{F1C2849A-3AFE-D666-2561-0452039AA06E}"/>
              </a:ext>
            </a:extLst>
          </p:cNvPr>
          <p:cNvSpPr>
            <a:spLocks noChangeArrowheads="1"/>
          </p:cNvSpPr>
          <p:nvPr/>
        </p:nvSpPr>
        <p:spPr bwMode="auto">
          <a:xfrm>
            <a:off x="1222375" y="3046413"/>
            <a:ext cx="6735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Customer and Supplier Suggestions</a:t>
            </a:r>
          </a:p>
        </p:txBody>
      </p:sp>
      <p:sp>
        <p:nvSpPr>
          <p:cNvPr id="10" name="Rectangle 25">
            <a:extLst>
              <a:ext uri="{FF2B5EF4-FFF2-40B4-BE49-F238E27FC236}">
                <a16:creationId xmlns:a16="http://schemas.microsoft.com/office/drawing/2014/main" id="{80C7BDBC-667A-7FB0-9B95-0EA4A6F9274B}"/>
              </a:ext>
            </a:extLst>
          </p:cNvPr>
          <p:cNvSpPr>
            <a:spLocks noChangeArrowheads="1"/>
          </p:cNvSpPr>
          <p:nvPr/>
        </p:nvSpPr>
        <p:spPr bwMode="auto">
          <a:xfrm>
            <a:off x="1249363" y="4440238"/>
            <a:ext cx="7524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Research and Development Laboratories</a:t>
            </a:r>
          </a:p>
        </p:txBody>
      </p:sp>
      <p:sp>
        <p:nvSpPr>
          <p:cNvPr id="11" name="Rectangle 26">
            <a:extLst>
              <a:ext uri="{FF2B5EF4-FFF2-40B4-BE49-F238E27FC236}">
                <a16:creationId xmlns:a16="http://schemas.microsoft.com/office/drawing/2014/main" id="{213B91B6-5B18-9AC2-1C21-B917D3813150}"/>
              </a:ext>
            </a:extLst>
          </p:cNvPr>
          <p:cNvSpPr>
            <a:spLocks noChangeArrowheads="1"/>
          </p:cNvSpPr>
          <p:nvPr/>
        </p:nvSpPr>
        <p:spPr bwMode="auto">
          <a:xfrm>
            <a:off x="1231900" y="5156200"/>
            <a:ext cx="4427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Competitive Products</a:t>
            </a:r>
          </a:p>
        </p:txBody>
      </p:sp>
      <p:sp>
        <p:nvSpPr>
          <p:cNvPr id="12" name="Rectangle 27">
            <a:extLst>
              <a:ext uri="{FF2B5EF4-FFF2-40B4-BE49-F238E27FC236}">
                <a16:creationId xmlns:a16="http://schemas.microsoft.com/office/drawing/2014/main" id="{242406FB-A0A7-BAE7-0556-991AA3718C24}"/>
              </a:ext>
            </a:extLst>
          </p:cNvPr>
          <p:cNvSpPr>
            <a:spLocks noChangeArrowheads="1"/>
          </p:cNvSpPr>
          <p:nvPr/>
        </p:nvSpPr>
        <p:spPr bwMode="auto">
          <a:xfrm>
            <a:off x="1214438" y="5800725"/>
            <a:ext cx="7524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dirty="0">
                <a:solidFill>
                  <a:srgbClr val="0A1F61"/>
                </a:solidFill>
              </a:rPr>
              <a:t>Universities, Inventors, and Small Tech Firms</a:t>
            </a:r>
          </a:p>
        </p:txBody>
      </p:sp>
      <p:sp>
        <p:nvSpPr>
          <p:cNvPr id="18" name="Rectangle 28">
            <a:extLst>
              <a:ext uri="{FF2B5EF4-FFF2-40B4-BE49-F238E27FC236}">
                <a16:creationId xmlns:a16="http://schemas.microsoft.com/office/drawing/2014/main" id="{80A274E9-9BE2-5DCB-39FE-574C27D4650F}"/>
              </a:ext>
            </a:extLst>
          </p:cNvPr>
          <p:cNvSpPr>
            <a:spLocks noChangeArrowheads="1"/>
          </p:cNvSpPr>
          <p:nvPr/>
        </p:nvSpPr>
        <p:spPr bwMode="auto">
          <a:xfrm>
            <a:off x="1700213" y="2254250"/>
            <a:ext cx="348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231775" indent="-223838"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b="1">
                <a:solidFill>
                  <a:srgbClr val="0A1F61"/>
                </a:solidFill>
              </a:rPr>
              <a:t>Open Innovation</a:t>
            </a:r>
          </a:p>
        </p:txBody>
      </p:sp>
      <p:pic>
        <p:nvPicPr>
          <p:cNvPr id="19" name="Picture 5" descr="VolvoYCC">
            <a:extLst>
              <a:ext uri="{FF2B5EF4-FFF2-40B4-BE49-F238E27FC236}">
                <a16:creationId xmlns:a16="http://schemas.microsoft.com/office/drawing/2014/main" id="{08CB09BF-DB59-7838-5B58-CFD6794BA99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63628" y="1865473"/>
            <a:ext cx="4258365" cy="319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380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68983"/>
            <a:ext cx="820970" cy="736202"/>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424070"/>
            <a:ext cx="9533101" cy="2142313"/>
          </a:xfrm>
          <a:prstGeom prst="rect">
            <a:avLst/>
          </a:prstGeom>
        </p:spPr>
      </p:pic>
      <p:sp>
        <p:nvSpPr>
          <p:cNvPr id="7" name="Rectangle 2">
            <a:extLst>
              <a:ext uri="{FF2B5EF4-FFF2-40B4-BE49-F238E27FC236}">
                <a16:creationId xmlns:a16="http://schemas.microsoft.com/office/drawing/2014/main" id="{F8C85165-49DA-602D-1F56-D222085EFD45}"/>
              </a:ext>
            </a:extLst>
          </p:cNvPr>
          <p:cNvSpPr txBox="1">
            <a:spLocks noChangeArrowheads="1"/>
          </p:cNvSpPr>
          <p:nvPr/>
        </p:nvSpPr>
        <p:spPr bwMode="auto">
          <a:xfrm>
            <a:off x="797584" y="13241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b="1" i="0" u="none" strike="noStrike" kern="0" cap="none" spc="0" normalizeH="0" baseline="0" noProof="0" dirty="0">
                <a:ln>
                  <a:noFill/>
                </a:ln>
                <a:solidFill>
                  <a:schemeClr val="bg1"/>
                </a:solidFill>
                <a:effectLst/>
                <a:uLnTx/>
                <a:uFillTx/>
                <a:latin typeface="Arial"/>
                <a:ea typeface="+mj-ea"/>
                <a:cs typeface="+mj-cs"/>
              </a:rPr>
              <a:t>IDEATION</a:t>
            </a:r>
            <a:br>
              <a:rPr kumimoji="0" lang="en-US" altLang="en-US" sz="4000" b="1" i="0" u="none" strike="noStrike" kern="0" cap="none" spc="0" normalizeH="0" baseline="0" noProof="0" dirty="0">
                <a:ln>
                  <a:noFill/>
                </a:ln>
                <a:solidFill>
                  <a:schemeClr val="bg1"/>
                </a:solidFill>
                <a:effectLst/>
                <a:uLnTx/>
                <a:uFillTx/>
                <a:latin typeface="Arial"/>
                <a:ea typeface="+mj-ea"/>
                <a:cs typeface="+mj-cs"/>
              </a:rPr>
            </a:br>
            <a:r>
              <a:rPr kumimoji="0" lang="en-US" altLang="en-US" sz="4000" b="1" i="0" u="none" strike="noStrike" kern="0" cap="none" spc="0" normalizeH="0" baseline="0" noProof="0" dirty="0">
                <a:ln>
                  <a:noFill/>
                </a:ln>
                <a:solidFill>
                  <a:schemeClr val="bg1"/>
                </a:solidFill>
                <a:effectLst/>
                <a:uLnTx/>
                <a:uFillTx/>
                <a:latin typeface="Arial"/>
                <a:ea typeface="+mj-ea"/>
                <a:cs typeface="+mj-cs"/>
              </a:rPr>
              <a:t>(Idea Generation)</a:t>
            </a:r>
          </a:p>
        </p:txBody>
      </p:sp>
      <p:sp>
        <p:nvSpPr>
          <p:cNvPr id="9" name="Rectangle 2">
            <a:extLst>
              <a:ext uri="{FF2B5EF4-FFF2-40B4-BE49-F238E27FC236}">
                <a16:creationId xmlns:a16="http://schemas.microsoft.com/office/drawing/2014/main" id="{C029C417-611E-C6EC-E44E-EDD3B325DA5D}"/>
              </a:ext>
            </a:extLst>
          </p:cNvPr>
          <p:cNvSpPr txBox="1">
            <a:spLocks noChangeArrowheads="1"/>
          </p:cNvSpPr>
          <p:nvPr/>
        </p:nvSpPr>
        <p:spPr bwMode="auto">
          <a:xfrm>
            <a:off x="86138" y="2915478"/>
            <a:ext cx="4313639" cy="1166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en-US" sz="5400" b="1" kern="0" dirty="0">
                <a:solidFill>
                  <a:srgbClr val="FF9900"/>
                </a:solidFill>
                <a:effectLst>
                  <a:outerShdw blurRad="38100" dist="38100" dir="2700000" algn="tl">
                    <a:srgbClr val="000000"/>
                  </a:outerShdw>
                </a:effectLst>
                <a:latin typeface="English111 Vivace BT" pitchFamily="66" charset="0"/>
              </a:rPr>
              <a:t>Ideation</a:t>
            </a:r>
            <a:br>
              <a:rPr lang="en-US" sz="5400" b="1" kern="0" dirty="0">
                <a:solidFill>
                  <a:srgbClr val="FF9900"/>
                </a:solidFill>
                <a:effectLst>
                  <a:outerShdw blurRad="38100" dist="38100" dir="2700000" algn="tl">
                    <a:srgbClr val="000000"/>
                  </a:outerShdw>
                </a:effectLst>
                <a:latin typeface="English111 Vivace BT" pitchFamily="66" charset="0"/>
              </a:rPr>
            </a:br>
            <a:r>
              <a:rPr lang="en-US" sz="5400" b="1" kern="0" dirty="0">
                <a:solidFill>
                  <a:srgbClr val="003366"/>
                </a:solidFill>
                <a:effectLst>
                  <a:outerShdw blurRad="38100" dist="38100" dir="2700000" algn="tl">
                    <a:srgbClr val="000000"/>
                  </a:outerShdw>
                </a:effectLst>
                <a:latin typeface="English111 Vivace BT" pitchFamily="66" charset="0"/>
              </a:rPr>
              <a:t>(</a:t>
            </a:r>
            <a:r>
              <a:rPr lang="en-US" b="1" kern="0" dirty="0">
                <a:solidFill>
                  <a:srgbClr val="003366"/>
                </a:solidFill>
                <a:latin typeface="English111 Vivace BT" pitchFamily="66" charset="0"/>
              </a:rPr>
              <a:t>every one’s job &amp; no one’s responsibility</a:t>
            </a:r>
            <a:r>
              <a:rPr lang="en-US" sz="5400" b="1" kern="0" dirty="0">
                <a:solidFill>
                  <a:srgbClr val="003366"/>
                </a:solidFill>
                <a:effectLst>
                  <a:outerShdw blurRad="38100" dist="38100" dir="2700000" algn="tl">
                    <a:srgbClr val="000000"/>
                  </a:outerShdw>
                </a:effectLst>
                <a:latin typeface="English111 Vivace BT" pitchFamily="66" charset="0"/>
              </a:rPr>
              <a:t> )</a:t>
            </a:r>
          </a:p>
        </p:txBody>
      </p:sp>
      <p:sp>
        <p:nvSpPr>
          <p:cNvPr id="11" name="Rectangle 3">
            <a:extLst>
              <a:ext uri="{FF2B5EF4-FFF2-40B4-BE49-F238E27FC236}">
                <a16:creationId xmlns:a16="http://schemas.microsoft.com/office/drawing/2014/main" id="{B3F948A2-1B47-1BA8-596A-ADCE904A5550}"/>
              </a:ext>
            </a:extLst>
          </p:cNvPr>
          <p:cNvSpPr txBox="1">
            <a:spLocks noChangeArrowheads="1"/>
          </p:cNvSpPr>
          <p:nvPr/>
        </p:nvSpPr>
        <p:spPr bwMode="auto">
          <a:xfrm>
            <a:off x="4406351" y="20272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en-US" altLang="en-US" kern="0" dirty="0">
                <a:solidFill>
                  <a:srgbClr val="FF9900"/>
                </a:solidFill>
                <a:latin typeface="Bauhaus 93" panose="04030905020B02020C02" pitchFamily="82" charset="0"/>
              </a:rPr>
              <a:t>Establishing a focal point</a:t>
            </a:r>
          </a:p>
          <a:p>
            <a:pPr eaLnBrk="1" hangingPunct="1"/>
            <a:r>
              <a:rPr lang="en-US" altLang="en-US" kern="0" dirty="0">
                <a:solidFill>
                  <a:srgbClr val="FF9900"/>
                </a:solidFill>
                <a:latin typeface="Bauhaus 93" panose="04030905020B02020C02" pitchFamily="82" charset="0"/>
              </a:rPr>
              <a:t>Identifying the sources of ideas</a:t>
            </a:r>
          </a:p>
          <a:p>
            <a:pPr lvl="1" eaLnBrk="1" hangingPunct="1"/>
            <a:r>
              <a:rPr lang="en-US" altLang="en-US" kern="0" dirty="0">
                <a:solidFill>
                  <a:srgbClr val="003366"/>
                </a:solidFill>
                <a:latin typeface="AvantGarde Bk BT" pitchFamily="34" charset="0"/>
              </a:rPr>
              <a:t>Internal and external</a:t>
            </a:r>
          </a:p>
          <a:p>
            <a:pPr eaLnBrk="1" hangingPunct="1"/>
            <a:r>
              <a:rPr lang="en-US" altLang="en-US" kern="0" dirty="0">
                <a:solidFill>
                  <a:srgbClr val="FF9900"/>
                </a:solidFill>
                <a:latin typeface="Bauhaus 93" panose="04030905020B02020C02" pitchFamily="82" charset="0"/>
              </a:rPr>
              <a:t>Stimulating idea generation from each source </a:t>
            </a:r>
          </a:p>
          <a:p>
            <a:pPr lvl="1" eaLnBrk="1" hangingPunct="1"/>
            <a:r>
              <a:rPr lang="en-US" altLang="en-US" sz="2400" b="1" kern="0" dirty="0">
                <a:solidFill>
                  <a:srgbClr val="003366"/>
                </a:solidFill>
                <a:latin typeface="AvantGarde Bk BT" pitchFamily="34" charset="0"/>
              </a:rPr>
              <a:t>Establishing flow lines or mechanisms to solicit ideas</a:t>
            </a:r>
            <a:endParaRPr lang="en-US" altLang="en-US" b="1" kern="0" dirty="0">
              <a:solidFill>
                <a:srgbClr val="FF9900"/>
              </a:solidFill>
              <a:latin typeface="Bauhaus 93" panose="04030905020B02020C02" pitchFamily="82" charset="0"/>
            </a:endParaRPr>
          </a:p>
          <a:p>
            <a:pPr eaLnBrk="1" hangingPunct="1"/>
            <a:endParaRPr lang="en-US" altLang="en-US" b="1" kern="0" dirty="0">
              <a:solidFill>
                <a:srgbClr val="FF9900"/>
              </a:solidFill>
              <a:latin typeface="Bauhaus 93" panose="04030905020B02020C02" pitchFamily="82" charset="0"/>
            </a:endParaRPr>
          </a:p>
        </p:txBody>
      </p:sp>
    </p:spTree>
    <p:extLst>
      <p:ext uri="{BB962C8B-B14F-4D97-AF65-F5344CB8AC3E}">
        <p14:creationId xmlns:p14="http://schemas.microsoft.com/office/powerpoint/2010/main" val="200359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34871"/>
            <a:ext cx="859008" cy="770313"/>
          </a:xfrm>
          <a:prstGeom prst="rect">
            <a:avLst/>
          </a:prstGeom>
        </p:spPr>
      </p:pic>
      <p:pic>
        <p:nvPicPr>
          <p:cNvPr id="3" name="Picture 2"/>
          <p:cNvPicPr>
            <a:picLocks noChangeAspect="1"/>
          </p:cNvPicPr>
          <p:nvPr/>
        </p:nvPicPr>
        <p:blipFill>
          <a:blip r:embed="rId3"/>
          <a:stretch>
            <a:fillRect/>
          </a:stretch>
        </p:blipFill>
        <p:spPr>
          <a:xfrm>
            <a:off x="1498657" y="307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49" y="676009"/>
            <a:ext cx="638760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Sources of Ideas</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Object 4">
            <a:extLst>
              <a:ext uri="{FF2B5EF4-FFF2-40B4-BE49-F238E27FC236}">
                <a16:creationId xmlns:a16="http://schemas.microsoft.com/office/drawing/2014/main" id="{ED2E8E37-9716-6AA3-44E3-153188CF676F}"/>
              </a:ext>
            </a:extLst>
          </p:cNvPr>
          <p:cNvGraphicFramePr>
            <a:graphicFrameLocks noChangeAspect="1"/>
          </p:cNvGraphicFramePr>
          <p:nvPr>
            <p:extLst>
              <p:ext uri="{D42A27DB-BD31-4B8C-83A1-F6EECF244321}">
                <p14:modId xmlns:p14="http://schemas.microsoft.com/office/powerpoint/2010/main" val="3530134723"/>
              </p:ext>
            </p:extLst>
          </p:nvPr>
        </p:nvGraphicFramePr>
        <p:xfrm>
          <a:off x="10260251" y="7636"/>
          <a:ext cx="1812424" cy="2845904"/>
        </p:xfrm>
        <a:graphic>
          <a:graphicData uri="http://schemas.openxmlformats.org/presentationml/2006/ole">
            <mc:AlternateContent xmlns:mc="http://schemas.openxmlformats.org/markup-compatibility/2006">
              <mc:Choice xmlns:v="urn:schemas-microsoft-com:vml" Requires="v">
                <p:oleObj name="CorelDRAW" r:id="rId6" imgW="3445459" imgH="5407762" progId="CorelDRAW.Graphic.12">
                  <p:embed/>
                </p:oleObj>
              </mc:Choice>
              <mc:Fallback>
                <p:oleObj name="CorelDRAW" r:id="rId6" imgW="3445459" imgH="5407762" progId="CorelDRAW.Graphic.12">
                  <p:embed/>
                  <p:pic>
                    <p:nvPicPr>
                      <p:cNvPr id="30724" name="Object 4">
                        <a:extLst>
                          <a:ext uri="{FF2B5EF4-FFF2-40B4-BE49-F238E27FC236}">
                            <a16:creationId xmlns:a16="http://schemas.microsoft.com/office/drawing/2014/main" id="{551B6301-A9D5-AD38-B404-A670D5FB09E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60251" y="7636"/>
                        <a:ext cx="1812424" cy="2845904"/>
                      </a:xfrm>
                      <a:prstGeom prst="rect">
                        <a:avLst/>
                      </a:prstGeom>
                      <a:noFill/>
                      <a:ln>
                        <a:noFill/>
                      </a:ln>
                      <a:effectLst/>
                    </p:spPr>
                  </p:pic>
                </p:oleObj>
              </mc:Fallback>
            </mc:AlternateContent>
          </a:graphicData>
        </a:graphic>
      </p:graphicFrame>
      <p:sp>
        <p:nvSpPr>
          <p:cNvPr id="9" name="Rectangle 3">
            <a:extLst>
              <a:ext uri="{FF2B5EF4-FFF2-40B4-BE49-F238E27FC236}">
                <a16:creationId xmlns:a16="http://schemas.microsoft.com/office/drawing/2014/main" id="{7E2F3203-461B-8983-32AA-A1A6B9F88F97}"/>
              </a:ext>
            </a:extLst>
          </p:cNvPr>
          <p:cNvSpPr txBox="1">
            <a:spLocks noChangeArrowheads="1"/>
          </p:cNvSpPr>
          <p:nvPr/>
        </p:nvSpPr>
        <p:spPr>
          <a:xfrm>
            <a:off x="1060653" y="1384206"/>
            <a:ext cx="6108774" cy="5019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r>
              <a:rPr lang="en-US" sz="2400" dirty="0"/>
              <a:t>			</a:t>
            </a:r>
            <a:r>
              <a:rPr lang="en-US" b="1" u="sng" dirty="0">
                <a:solidFill>
                  <a:srgbClr val="993300"/>
                </a:solidFill>
                <a:latin typeface="BankGothic Md BT" pitchFamily="34" charset="0"/>
              </a:rPr>
              <a:t>Internal Sources</a:t>
            </a:r>
          </a:p>
          <a:p>
            <a:pPr>
              <a:defRPr/>
            </a:pPr>
            <a:r>
              <a:rPr lang="en-US" sz="2400" b="1" dirty="0">
                <a:solidFill>
                  <a:srgbClr val="003366"/>
                </a:solidFill>
                <a:effectLst>
                  <a:outerShdw blurRad="38100" dist="38100" dir="2700000" algn="tl">
                    <a:srgbClr val="000000"/>
                  </a:outerShdw>
                </a:effectLst>
              </a:rPr>
              <a:t>Employees</a:t>
            </a:r>
          </a:p>
          <a:p>
            <a:pPr lvl="1">
              <a:defRPr/>
            </a:pPr>
            <a:r>
              <a:rPr lang="en-US" sz="2000" b="1" dirty="0">
                <a:solidFill>
                  <a:srgbClr val="666633"/>
                </a:solidFill>
              </a:rPr>
              <a:t>Across the Functions</a:t>
            </a:r>
          </a:p>
          <a:p>
            <a:pPr lvl="2">
              <a:defRPr/>
            </a:pPr>
            <a:r>
              <a:rPr lang="en-US" sz="2400" b="1" dirty="0">
                <a:solidFill>
                  <a:srgbClr val="993366"/>
                </a:solidFill>
              </a:rPr>
              <a:t>Sales</a:t>
            </a:r>
          </a:p>
          <a:p>
            <a:pPr lvl="2">
              <a:defRPr/>
            </a:pPr>
            <a:r>
              <a:rPr lang="en-US" sz="2400" b="1" dirty="0">
                <a:solidFill>
                  <a:srgbClr val="993366"/>
                </a:solidFill>
              </a:rPr>
              <a:t>Design / R&amp;D</a:t>
            </a:r>
          </a:p>
          <a:p>
            <a:pPr lvl="2">
              <a:defRPr/>
            </a:pPr>
            <a:r>
              <a:rPr lang="en-US" sz="2400" b="1" dirty="0">
                <a:solidFill>
                  <a:srgbClr val="993366"/>
                </a:solidFill>
              </a:rPr>
              <a:t>Production</a:t>
            </a:r>
          </a:p>
          <a:p>
            <a:pPr lvl="2">
              <a:buFontTx/>
              <a:buNone/>
              <a:defRPr/>
            </a:pPr>
            <a:endParaRPr lang="en-US" sz="1800" dirty="0"/>
          </a:p>
        </p:txBody>
      </p:sp>
      <p:sp>
        <p:nvSpPr>
          <p:cNvPr id="11" name="Rectangle 3">
            <a:extLst>
              <a:ext uri="{FF2B5EF4-FFF2-40B4-BE49-F238E27FC236}">
                <a16:creationId xmlns:a16="http://schemas.microsoft.com/office/drawing/2014/main" id="{CC9EDFC9-7FD2-0C24-0C30-D26A4757B7AF}"/>
              </a:ext>
            </a:extLst>
          </p:cNvPr>
          <p:cNvSpPr txBox="1">
            <a:spLocks noChangeArrowheads="1"/>
          </p:cNvSpPr>
          <p:nvPr/>
        </p:nvSpPr>
        <p:spPr>
          <a:xfrm>
            <a:off x="5138535" y="1875238"/>
            <a:ext cx="6298091" cy="4419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r>
              <a:rPr lang="en-US" sz="2400" dirty="0"/>
              <a:t>			</a:t>
            </a:r>
            <a:r>
              <a:rPr lang="en-US" sz="1800" b="1" dirty="0">
                <a:solidFill>
                  <a:srgbClr val="993366"/>
                </a:solidFill>
              </a:rPr>
              <a:t>          </a:t>
            </a:r>
            <a:r>
              <a:rPr lang="en-US" sz="1800" u="sng" dirty="0">
                <a:solidFill>
                  <a:srgbClr val="CC3300"/>
                </a:solidFill>
                <a:effectLst>
                  <a:outerShdw blurRad="38100" dist="38100" dir="2700000" algn="tl">
                    <a:srgbClr val="000000"/>
                  </a:outerShdw>
                </a:effectLst>
              </a:rPr>
              <a:t>Methodologies</a:t>
            </a:r>
          </a:p>
          <a:p>
            <a:pPr lvl="1">
              <a:defRPr/>
            </a:pPr>
            <a:r>
              <a:rPr lang="en-US" sz="2000" b="1" dirty="0">
                <a:solidFill>
                  <a:srgbClr val="FF9900"/>
                </a:solidFill>
              </a:rPr>
              <a:t>Suggestion Schemes</a:t>
            </a:r>
          </a:p>
          <a:p>
            <a:pPr lvl="2">
              <a:defRPr/>
            </a:pPr>
            <a:r>
              <a:rPr lang="en-US" sz="1800" b="1" dirty="0">
                <a:solidFill>
                  <a:schemeClr val="hlink"/>
                </a:solidFill>
              </a:rPr>
              <a:t>Possible formats of Suggestion Scheme</a:t>
            </a:r>
            <a:r>
              <a:rPr lang="en-US" sz="1800" dirty="0">
                <a:solidFill>
                  <a:schemeClr val="hlink"/>
                </a:solidFill>
              </a:rPr>
              <a:t>:</a:t>
            </a:r>
          </a:p>
          <a:p>
            <a:pPr lvl="3">
              <a:defRPr/>
            </a:pPr>
            <a:r>
              <a:rPr lang="en-US" dirty="0">
                <a:solidFill>
                  <a:srgbClr val="993366"/>
                </a:solidFill>
              </a:rPr>
              <a:t>On-going suggestion scheme</a:t>
            </a:r>
          </a:p>
          <a:p>
            <a:pPr lvl="3">
              <a:defRPr/>
            </a:pPr>
            <a:r>
              <a:rPr lang="en-US" dirty="0">
                <a:solidFill>
                  <a:srgbClr val="993366"/>
                </a:solidFill>
              </a:rPr>
              <a:t>‘Idea of the month’ type contests</a:t>
            </a:r>
          </a:p>
          <a:p>
            <a:pPr lvl="3">
              <a:defRPr/>
            </a:pPr>
            <a:r>
              <a:rPr lang="en-US" dirty="0">
                <a:solidFill>
                  <a:srgbClr val="993366"/>
                </a:solidFill>
              </a:rPr>
              <a:t>Targeted Effort</a:t>
            </a:r>
          </a:p>
          <a:p>
            <a:pPr lvl="2">
              <a:defRPr/>
            </a:pPr>
            <a:r>
              <a:rPr lang="en-US" sz="1800" b="1" dirty="0">
                <a:solidFill>
                  <a:schemeClr val="hlink"/>
                </a:solidFill>
              </a:rPr>
              <a:t>Tips for Internal Suggestion Schemes</a:t>
            </a:r>
            <a:r>
              <a:rPr lang="en-US" sz="1800" dirty="0">
                <a:solidFill>
                  <a:schemeClr val="hlink"/>
                </a:solidFill>
              </a:rPr>
              <a:t>:</a:t>
            </a:r>
          </a:p>
          <a:p>
            <a:pPr lvl="3">
              <a:defRPr/>
            </a:pPr>
            <a:r>
              <a:rPr lang="en-US" sz="2400" dirty="0">
                <a:solidFill>
                  <a:srgbClr val="993366"/>
                </a:solidFill>
              </a:rPr>
              <a:t>Publicize the scheme widely</a:t>
            </a:r>
          </a:p>
          <a:p>
            <a:pPr lvl="1">
              <a:defRPr/>
            </a:pPr>
            <a:r>
              <a:rPr lang="en-US" dirty="0">
                <a:solidFill>
                  <a:srgbClr val="993366"/>
                </a:solidFill>
              </a:rPr>
              <a:t>Handling ideas promptly and provide timely feedback to the submitter</a:t>
            </a:r>
          </a:p>
          <a:p>
            <a:pPr lvl="3">
              <a:defRPr/>
            </a:pPr>
            <a:r>
              <a:rPr lang="en-US" sz="2400" dirty="0">
                <a:solidFill>
                  <a:srgbClr val="993366"/>
                </a:solidFill>
              </a:rPr>
              <a:t>Welcome all ideas</a:t>
            </a:r>
          </a:p>
          <a:p>
            <a:pPr lvl="3">
              <a:defRPr/>
            </a:pPr>
            <a:r>
              <a:rPr lang="en-US" sz="2400" dirty="0">
                <a:solidFill>
                  <a:srgbClr val="993366"/>
                </a:solidFill>
              </a:rPr>
              <a:t>Provide guidance &amp; assistance</a:t>
            </a:r>
          </a:p>
          <a:p>
            <a:pPr lvl="3">
              <a:defRPr/>
            </a:pPr>
            <a:r>
              <a:rPr lang="en-US" sz="2400" dirty="0">
                <a:solidFill>
                  <a:srgbClr val="993366"/>
                </a:solidFill>
              </a:rPr>
              <a:t>Offer incentives</a:t>
            </a:r>
          </a:p>
          <a:p>
            <a:pPr lvl="3">
              <a:defRPr/>
            </a:pPr>
            <a:r>
              <a:rPr lang="en-US" sz="2400" dirty="0">
                <a:solidFill>
                  <a:srgbClr val="993366"/>
                </a:solidFill>
              </a:rPr>
              <a:t>Manage the suggestion scheme</a:t>
            </a:r>
          </a:p>
          <a:p>
            <a:pPr marL="1371600" lvl="3" indent="0">
              <a:buNone/>
              <a:defRPr/>
            </a:pPr>
            <a:endParaRPr lang="en-US" sz="1600" dirty="0"/>
          </a:p>
          <a:p>
            <a:pPr lvl="2">
              <a:buFontTx/>
              <a:buNone/>
              <a:defRPr/>
            </a:pPr>
            <a:endParaRPr lang="en-US" sz="1800" dirty="0"/>
          </a:p>
        </p:txBody>
      </p:sp>
    </p:spTree>
    <p:extLst>
      <p:ext uri="{BB962C8B-B14F-4D97-AF65-F5344CB8AC3E}">
        <p14:creationId xmlns:p14="http://schemas.microsoft.com/office/powerpoint/2010/main" val="24001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896" y="5949244"/>
            <a:ext cx="898764" cy="805964"/>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1487" y="-1395"/>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50" y="636253"/>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Ideation (Internal sources)</a:t>
            </a:r>
          </a:p>
        </p:txBody>
      </p:sp>
      <p:sp>
        <p:nvSpPr>
          <p:cNvPr id="7" name="Rectangle 3">
            <a:extLst>
              <a:ext uri="{FF2B5EF4-FFF2-40B4-BE49-F238E27FC236}">
                <a16:creationId xmlns:a16="http://schemas.microsoft.com/office/drawing/2014/main" id="{1C933E89-5C32-0FC4-9620-B4087DF71246}"/>
              </a:ext>
            </a:extLst>
          </p:cNvPr>
          <p:cNvSpPr txBox="1">
            <a:spLocks noChangeArrowheads="1"/>
          </p:cNvSpPr>
          <p:nvPr/>
        </p:nvSpPr>
        <p:spPr>
          <a:xfrm>
            <a:off x="380999" y="1470990"/>
            <a:ext cx="10538791" cy="52114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b="1" dirty="0">
                <a:solidFill>
                  <a:srgbClr val="FF9900"/>
                </a:solidFill>
              </a:rPr>
              <a:t>Group Creativity Methods:</a:t>
            </a:r>
          </a:p>
          <a:p>
            <a:pPr lvl="2"/>
            <a:r>
              <a:rPr lang="en-US" altLang="en-US" b="1" dirty="0">
                <a:solidFill>
                  <a:schemeClr val="hlink"/>
                </a:solidFill>
              </a:rPr>
              <a:t>Brainstorming</a:t>
            </a:r>
          </a:p>
          <a:p>
            <a:pPr lvl="3"/>
            <a:r>
              <a:rPr lang="en-US" altLang="en-US" sz="2000" b="1" dirty="0">
                <a:solidFill>
                  <a:srgbClr val="993366"/>
                </a:solidFill>
              </a:rPr>
              <a:t>Invite an eclectic group</a:t>
            </a:r>
          </a:p>
          <a:p>
            <a:pPr lvl="3"/>
            <a:r>
              <a:rPr lang="en-US" altLang="en-US" sz="2000" b="1" dirty="0">
                <a:solidFill>
                  <a:srgbClr val="993366"/>
                </a:solidFill>
              </a:rPr>
              <a:t>Run the session off-site</a:t>
            </a:r>
          </a:p>
          <a:p>
            <a:pPr lvl="3"/>
            <a:r>
              <a:rPr lang="en-US" altLang="en-US" sz="2000" b="1" dirty="0">
                <a:solidFill>
                  <a:srgbClr val="993366"/>
                </a:solidFill>
              </a:rPr>
              <a:t>Have a pre-session mailing</a:t>
            </a:r>
          </a:p>
          <a:p>
            <a:pPr lvl="3"/>
            <a:r>
              <a:rPr lang="en-US" altLang="en-US" sz="2000" b="1" dirty="0">
                <a:solidFill>
                  <a:srgbClr val="993366"/>
                </a:solidFill>
              </a:rPr>
              <a:t>Ensure that the ‘rules’ of brainstorming all well understood by everyone</a:t>
            </a:r>
          </a:p>
          <a:p>
            <a:pPr lvl="3"/>
            <a:r>
              <a:rPr lang="en-US" altLang="en-US" sz="2000" b="1" dirty="0">
                <a:solidFill>
                  <a:srgbClr val="993366"/>
                </a:solidFill>
              </a:rPr>
              <a:t>Have a moderator who runs the session</a:t>
            </a:r>
          </a:p>
          <a:p>
            <a:pPr lvl="2"/>
            <a:r>
              <a:rPr lang="en-US" altLang="en-US" b="1" dirty="0">
                <a:solidFill>
                  <a:schemeClr val="hlink"/>
                </a:solidFill>
              </a:rPr>
              <a:t>Reverse Brainstorming</a:t>
            </a:r>
          </a:p>
          <a:p>
            <a:pPr lvl="2"/>
            <a:r>
              <a:rPr lang="en-US" altLang="en-US" b="1" dirty="0">
                <a:solidFill>
                  <a:schemeClr val="hlink"/>
                </a:solidFill>
              </a:rPr>
              <a:t>Focus Groups</a:t>
            </a:r>
          </a:p>
          <a:p>
            <a:pPr lvl="2"/>
            <a:r>
              <a:rPr lang="en-US" altLang="en-US" b="1" dirty="0">
                <a:solidFill>
                  <a:schemeClr val="hlink"/>
                </a:solidFill>
              </a:rPr>
              <a:t>Attribute Listing etc.</a:t>
            </a:r>
          </a:p>
          <a:p>
            <a:pPr lvl="1"/>
            <a:r>
              <a:rPr lang="en-US" altLang="en-US" b="1" dirty="0">
                <a:solidFill>
                  <a:srgbClr val="FF9900"/>
                </a:solidFill>
              </a:rPr>
              <a:t>Scouting Time</a:t>
            </a:r>
          </a:p>
          <a:p>
            <a:pPr lvl="1"/>
            <a:r>
              <a:rPr lang="en-US" altLang="en-US" b="1" dirty="0">
                <a:solidFill>
                  <a:srgbClr val="FF9900"/>
                </a:solidFill>
              </a:rPr>
              <a:t>The Idea Bank</a:t>
            </a:r>
          </a:p>
          <a:p>
            <a:pPr lvl="2"/>
            <a:endParaRPr lang="en-US" altLang="en-US" dirty="0"/>
          </a:p>
          <a:p>
            <a:pPr lvl="1"/>
            <a:endParaRPr lang="en-US" altLang="en-US" dirty="0"/>
          </a:p>
        </p:txBody>
      </p:sp>
    </p:spTree>
    <p:extLst>
      <p:ext uri="{BB962C8B-B14F-4D97-AF65-F5344CB8AC3E}">
        <p14:creationId xmlns:p14="http://schemas.microsoft.com/office/powerpoint/2010/main" val="2256511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811019"/>
            <a:ext cx="885608" cy="794166"/>
          </a:xfrm>
          <a:prstGeom prst="rect">
            <a:avLst/>
          </a:prstGeom>
        </p:spPr>
      </p:pic>
      <p:pic>
        <p:nvPicPr>
          <p:cNvPr id="3" name="Picture 2"/>
          <p:cNvPicPr>
            <a:picLocks noChangeAspect="1"/>
          </p:cNvPicPr>
          <p:nvPr/>
        </p:nvPicPr>
        <p:blipFill>
          <a:blip r:embed="rId3"/>
          <a:stretch>
            <a:fillRect/>
          </a:stretch>
        </p:blipFill>
        <p:spPr>
          <a:xfrm>
            <a:off x="1555705" y="3885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9972"/>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Ideation (Idea Generation)</a:t>
            </a:r>
          </a:p>
        </p:txBody>
      </p:sp>
      <p:sp>
        <p:nvSpPr>
          <p:cNvPr id="7" name="Rectangle 2">
            <a:extLst>
              <a:ext uri="{FF2B5EF4-FFF2-40B4-BE49-F238E27FC236}">
                <a16:creationId xmlns:a16="http://schemas.microsoft.com/office/drawing/2014/main" id="{69CBBF70-0383-6AFF-576F-23624AA4C709}"/>
              </a:ext>
            </a:extLst>
          </p:cNvPr>
          <p:cNvSpPr txBox="1">
            <a:spLocks noChangeArrowheads="1"/>
          </p:cNvSpPr>
          <p:nvPr/>
        </p:nvSpPr>
        <p:spPr>
          <a:xfrm>
            <a:off x="2392020" y="128180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u="sng">
                <a:solidFill>
                  <a:srgbClr val="993300"/>
                </a:solidFill>
                <a:latin typeface="BankGothic Md BT" pitchFamily="34" charset="0"/>
              </a:rPr>
              <a:t>External Sources</a:t>
            </a:r>
            <a:br>
              <a:rPr lang="en-US" altLang="en-US" sz="4000" b="1" u="sng">
                <a:solidFill>
                  <a:srgbClr val="993300"/>
                </a:solidFill>
                <a:latin typeface="BankGothic Md BT" pitchFamily="34" charset="0"/>
              </a:rPr>
            </a:br>
            <a:endParaRPr lang="en-US" altLang="en-US" sz="4000" b="1" u="sng" dirty="0">
              <a:solidFill>
                <a:srgbClr val="993300"/>
              </a:solidFill>
              <a:latin typeface="BankGothic Md BT" pitchFamily="34" charset="0"/>
            </a:endParaRPr>
          </a:p>
        </p:txBody>
      </p:sp>
      <p:sp>
        <p:nvSpPr>
          <p:cNvPr id="9" name="Rectangle 3">
            <a:extLst>
              <a:ext uri="{FF2B5EF4-FFF2-40B4-BE49-F238E27FC236}">
                <a16:creationId xmlns:a16="http://schemas.microsoft.com/office/drawing/2014/main" id="{81512D82-5DF8-9349-9BCF-C0ADC1BFD0BB}"/>
              </a:ext>
            </a:extLst>
          </p:cNvPr>
          <p:cNvSpPr txBox="1">
            <a:spLocks noChangeArrowheads="1"/>
          </p:cNvSpPr>
          <p:nvPr/>
        </p:nvSpPr>
        <p:spPr>
          <a:xfrm>
            <a:off x="2392020" y="1997764"/>
            <a:ext cx="8229600" cy="5486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a:solidFill>
                  <a:srgbClr val="FF9900"/>
                </a:solidFill>
              </a:rPr>
              <a:t>Customers</a:t>
            </a:r>
          </a:p>
          <a:p>
            <a:pPr lvl="1"/>
            <a:r>
              <a:rPr lang="en-US" altLang="en-US" b="1">
                <a:solidFill>
                  <a:schemeClr val="hlink"/>
                </a:solidFill>
              </a:rPr>
              <a:t>Group Discussions</a:t>
            </a:r>
          </a:p>
          <a:p>
            <a:pPr lvl="1"/>
            <a:r>
              <a:rPr lang="en-US" altLang="en-US" b="1">
                <a:solidFill>
                  <a:schemeClr val="hlink"/>
                </a:solidFill>
              </a:rPr>
              <a:t>Customer Panels</a:t>
            </a:r>
          </a:p>
          <a:p>
            <a:pPr lvl="1"/>
            <a:r>
              <a:rPr lang="en-US" altLang="en-US" b="1">
                <a:solidFill>
                  <a:schemeClr val="hlink"/>
                </a:solidFill>
              </a:rPr>
              <a:t>Customer Surveys</a:t>
            </a:r>
          </a:p>
          <a:p>
            <a:pPr lvl="1"/>
            <a:r>
              <a:rPr lang="en-US" altLang="en-US" b="1">
                <a:solidFill>
                  <a:schemeClr val="hlink"/>
                </a:solidFill>
              </a:rPr>
              <a:t>Working with Lead Users</a:t>
            </a:r>
          </a:p>
          <a:p>
            <a:r>
              <a:rPr lang="en-US" altLang="en-US" b="1">
                <a:solidFill>
                  <a:srgbClr val="FF9900"/>
                </a:solidFill>
              </a:rPr>
              <a:t>Competitors</a:t>
            </a:r>
          </a:p>
          <a:p>
            <a:r>
              <a:rPr lang="en-US" altLang="en-US" b="1">
                <a:solidFill>
                  <a:srgbClr val="FF9900"/>
                </a:solidFill>
              </a:rPr>
              <a:t>Trade Shows</a:t>
            </a:r>
          </a:p>
          <a:p>
            <a:r>
              <a:rPr lang="en-US" altLang="en-US" b="1">
                <a:solidFill>
                  <a:srgbClr val="FF9900"/>
                </a:solidFill>
              </a:rPr>
              <a:t>Trade Publications</a:t>
            </a:r>
          </a:p>
          <a:p>
            <a:r>
              <a:rPr lang="en-US" altLang="en-US" b="1">
                <a:solidFill>
                  <a:srgbClr val="FF9900"/>
                </a:solidFill>
              </a:rPr>
              <a:t>Patents—the universal clearing house</a:t>
            </a:r>
          </a:p>
          <a:p>
            <a:r>
              <a:rPr lang="en-US" altLang="en-US" b="1">
                <a:solidFill>
                  <a:srgbClr val="FF9900"/>
                </a:solidFill>
              </a:rPr>
              <a:t>Idea Brokers—the idea middlemen</a:t>
            </a:r>
          </a:p>
          <a:p>
            <a:pPr>
              <a:buFontTx/>
              <a:buNone/>
            </a:pPr>
            <a:endParaRPr lang="en-US" altLang="en-US"/>
          </a:p>
          <a:p>
            <a:endParaRPr lang="en-US" altLang="en-US" dirty="0"/>
          </a:p>
        </p:txBody>
      </p:sp>
      <p:sp>
        <p:nvSpPr>
          <p:cNvPr id="12" name="TextBox 11">
            <a:extLst>
              <a:ext uri="{FF2B5EF4-FFF2-40B4-BE49-F238E27FC236}">
                <a16:creationId xmlns:a16="http://schemas.microsoft.com/office/drawing/2014/main" id="{DC428936-4B6A-5A16-CD05-75064DD37150}"/>
              </a:ext>
            </a:extLst>
          </p:cNvPr>
          <p:cNvSpPr txBox="1"/>
          <p:nvPr/>
        </p:nvSpPr>
        <p:spPr>
          <a:xfrm>
            <a:off x="7832035" y="2666496"/>
            <a:ext cx="3548269" cy="2677656"/>
          </a:xfrm>
          <a:prstGeom prst="rect">
            <a:avLst/>
          </a:prstGeom>
          <a:noFill/>
        </p:spPr>
        <p:txBody>
          <a:bodyPr wrap="square">
            <a:spAutoFit/>
          </a:bodyPr>
          <a:lstStyle/>
          <a:p>
            <a:pPr marL="457200" indent="-457200" eaLnBrk="1" hangingPunct="1">
              <a:buFont typeface="Wingdings" panose="05000000000000000000" pitchFamily="2" charset="2"/>
              <a:buChar char="§"/>
            </a:pPr>
            <a:r>
              <a:rPr lang="en-US" altLang="en-US" sz="2800" b="1" dirty="0">
                <a:solidFill>
                  <a:srgbClr val="FF9900"/>
                </a:solidFill>
              </a:rPr>
              <a:t>Suppliers</a:t>
            </a:r>
          </a:p>
          <a:p>
            <a:pPr marL="457200" indent="-457200" eaLnBrk="1" hangingPunct="1">
              <a:buFont typeface="Wingdings" panose="05000000000000000000" pitchFamily="2" charset="2"/>
              <a:buChar char="§"/>
            </a:pPr>
            <a:r>
              <a:rPr lang="en-US" altLang="en-US" sz="2800" b="1" dirty="0">
                <a:solidFill>
                  <a:srgbClr val="FF9900"/>
                </a:solidFill>
              </a:rPr>
              <a:t>Trade Partners</a:t>
            </a:r>
          </a:p>
          <a:p>
            <a:pPr marL="457200" indent="-457200" eaLnBrk="1" hangingPunct="1">
              <a:buFont typeface="Wingdings" panose="05000000000000000000" pitchFamily="2" charset="2"/>
              <a:buChar char="§"/>
            </a:pPr>
            <a:r>
              <a:rPr lang="en-US" altLang="en-US" sz="2800" b="1" dirty="0">
                <a:solidFill>
                  <a:srgbClr val="FF9900"/>
                </a:solidFill>
              </a:rPr>
              <a:t>Private Inventors</a:t>
            </a:r>
          </a:p>
          <a:p>
            <a:pPr marL="457200" indent="-457200" eaLnBrk="1" hangingPunct="1">
              <a:buFont typeface="Wingdings" panose="05000000000000000000" pitchFamily="2" charset="2"/>
              <a:buChar char="§"/>
            </a:pPr>
            <a:r>
              <a:rPr lang="en-US" altLang="en-US" sz="2800" b="1" dirty="0">
                <a:solidFill>
                  <a:srgbClr val="FF9900"/>
                </a:solidFill>
              </a:rPr>
              <a:t>Universities—a brain trust in your back yard</a:t>
            </a:r>
          </a:p>
        </p:txBody>
      </p:sp>
    </p:spTree>
    <p:extLst>
      <p:ext uri="{BB962C8B-B14F-4D97-AF65-F5344CB8AC3E}">
        <p14:creationId xmlns:p14="http://schemas.microsoft.com/office/powerpoint/2010/main" val="495719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84813"/>
            <a:ext cx="10859982"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Brainstorming:</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first ideation technique, brainstorming, is a way of</a:t>
            </a:r>
            <a:r>
              <a:rPr lang="en-US" b="1" dirty="0">
                <a:solidFill>
                  <a:srgbClr val="FF0000"/>
                </a:solidFill>
                <a:latin typeface="Tajawal ExtraBold" panose="00000800000000000000" pitchFamily="2" charset="-78"/>
                <a:cs typeface="Tajawal ExtraBold" panose="00000800000000000000" pitchFamily="2" charset="-78"/>
              </a:rPr>
              <a:t> problem-solving </a:t>
            </a:r>
            <a:r>
              <a:rPr lang="en-US" b="1" dirty="0">
                <a:solidFill>
                  <a:srgbClr val="0A1F61"/>
                </a:solidFill>
                <a:latin typeface="Tajawal ExtraBold" panose="00000800000000000000" pitchFamily="2" charset="-78"/>
                <a:cs typeface="Tajawal ExtraBold" panose="00000800000000000000" pitchFamily="2" charset="-78"/>
              </a:rPr>
              <a:t>that combines several approaches. It invites people to post or brainstorm ideas at random. It allows the team to express their thoughts openly.</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It also generates a slew of new ideas that you can refine into a unique, actionable concept. It allows the crew to express their thoughts openly.</a:t>
            </a:r>
          </a:p>
        </p:txBody>
      </p:sp>
    </p:spTree>
    <p:extLst>
      <p:ext uri="{BB962C8B-B14F-4D97-AF65-F5344CB8AC3E}">
        <p14:creationId xmlns:p14="http://schemas.microsoft.com/office/powerpoint/2010/main" val="104346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30659" y="5791199"/>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6716469" cy="5044394"/>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Mind Mapping:</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term “mind mapping” refers to a visual depiction of concepts. It is a method of connecting ideas by constructing relationship webs. Here the problem occupies a central position in the minds of the players.</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issue stems from various concepts or themes that link to another solution or idea</a:t>
            </a:r>
          </a:p>
        </p:txBody>
      </p:sp>
      <p:pic>
        <p:nvPicPr>
          <p:cNvPr id="9" name="Picture 8" descr="Diagram&#10;&#10;Description automatically generated">
            <a:extLst>
              <a:ext uri="{FF2B5EF4-FFF2-40B4-BE49-F238E27FC236}">
                <a16:creationId xmlns:a16="http://schemas.microsoft.com/office/drawing/2014/main" id="{42E0DC2E-F8CC-6FDE-DFDE-7832A8031D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9776" y="1436402"/>
            <a:ext cx="5461549" cy="4354797"/>
          </a:xfrm>
          <a:prstGeom prst="rect">
            <a:avLst/>
          </a:prstGeom>
        </p:spPr>
      </p:pic>
    </p:spTree>
    <p:extLst>
      <p:ext uri="{BB962C8B-B14F-4D97-AF65-F5344CB8AC3E}">
        <p14:creationId xmlns:p14="http://schemas.microsoft.com/office/powerpoint/2010/main" val="1485964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30659" y="5791199"/>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6716469" cy="5044394"/>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Sketch Storm:</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In the format of diagrams and sketches, Sketch Storm conveys workable solutions. Words alone are insufficient. It allows participants to draw ideas in various shapes appropriate for idea generation.</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An idea’s sketch can be straightforward and unrefined but comprehensive enough to indicate the meaning</a:t>
            </a:r>
          </a:p>
        </p:txBody>
      </p:sp>
      <p:pic>
        <p:nvPicPr>
          <p:cNvPr id="11" name="Picture 10" descr="Diagram, engineering drawing&#10;&#10;Description automatically generated">
            <a:extLst>
              <a:ext uri="{FF2B5EF4-FFF2-40B4-BE49-F238E27FC236}">
                <a16:creationId xmlns:a16="http://schemas.microsoft.com/office/drawing/2014/main" id="{6F1E435B-EFCE-24A8-1AD3-922214D394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36906" y="1284813"/>
            <a:ext cx="5035769" cy="4300538"/>
          </a:xfrm>
          <a:prstGeom prst="rect">
            <a:avLst/>
          </a:prstGeom>
        </p:spPr>
      </p:pic>
    </p:spTree>
    <p:extLst>
      <p:ext uri="{BB962C8B-B14F-4D97-AF65-F5344CB8AC3E}">
        <p14:creationId xmlns:p14="http://schemas.microsoft.com/office/powerpoint/2010/main" val="2632782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30659" y="5791199"/>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11532708" cy="2582182"/>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Story Board:</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last ideation technique is storyboarding, where participants are encouraged to develop a story based on the issues using storyboarding. It stresses visual storytelling with key characters as design, problem dynamics, and a path to a solution.</a:t>
            </a:r>
          </a:p>
        </p:txBody>
      </p:sp>
      <p:pic>
        <p:nvPicPr>
          <p:cNvPr id="9" name="Picture 8" descr="A picture containing table&#10;&#10;Description automatically generated">
            <a:extLst>
              <a:ext uri="{FF2B5EF4-FFF2-40B4-BE49-F238E27FC236}">
                <a16:creationId xmlns:a16="http://schemas.microsoft.com/office/drawing/2014/main" id="{65441A14-C5D0-C31E-8EC0-F3BB3282B0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0245" y="4100888"/>
            <a:ext cx="9419798" cy="2525904"/>
          </a:xfrm>
          <a:prstGeom prst="rect">
            <a:avLst/>
          </a:prstGeom>
        </p:spPr>
      </p:pic>
    </p:spTree>
    <p:extLst>
      <p:ext uri="{BB962C8B-B14F-4D97-AF65-F5344CB8AC3E}">
        <p14:creationId xmlns:p14="http://schemas.microsoft.com/office/powerpoint/2010/main" val="2174697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7718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7001397" cy="4438395"/>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Once you’ve generated plenty of ideas, you’ll need to evaluate them for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viability</a:t>
            </a:r>
            <a:r>
              <a:rPr lang="en-US" b="1" dirty="0">
                <a:solidFill>
                  <a:srgbClr val="0A1F61"/>
                </a:solidFill>
                <a:latin typeface="Tajawal ExtraBold" panose="00000800000000000000" pitchFamily="2" charset="-78"/>
                <a:cs typeface="Tajawal ExtraBold" panose="00000800000000000000" pitchFamily="2" charset="-78"/>
              </a:rPr>
              <a:t>, score them, and decide which ones you’ll want to further investigate.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Objective is to eliminate </a:t>
            </a:r>
            <a:r>
              <a:rPr lang="en-US" b="1" dirty="0">
                <a:solidFill>
                  <a:srgbClr val="FF0000"/>
                </a:solidFill>
                <a:latin typeface="Tajawal ExtraBold" panose="00000800000000000000" pitchFamily="2" charset="-78"/>
                <a:cs typeface="Tajawal ExtraBold" panose="00000800000000000000" pitchFamily="2" charset="-78"/>
              </a:rPr>
              <a:t>unsound concepts </a:t>
            </a:r>
            <a:r>
              <a:rPr lang="en-US" b="1" dirty="0">
                <a:solidFill>
                  <a:srgbClr val="0A1F61"/>
                </a:solidFill>
                <a:latin typeface="Tajawal ExtraBold" panose="00000800000000000000" pitchFamily="2" charset="-78"/>
                <a:cs typeface="Tajawal ExtraBold" panose="00000800000000000000" pitchFamily="2" charset="-78"/>
              </a:rPr>
              <a:t>prior to devoting resources to them</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First, you’ll want to establish criteria to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judge each idea against. </a:t>
            </a:r>
          </a:p>
        </p:txBody>
      </p:sp>
      <p:grpSp>
        <p:nvGrpSpPr>
          <p:cNvPr id="8" name="Group 21">
            <a:extLst>
              <a:ext uri="{FF2B5EF4-FFF2-40B4-BE49-F238E27FC236}">
                <a16:creationId xmlns:a16="http://schemas.microsoft.com/office/drawing/2014/main" id="{B9E0100D-ED37-C43C-8DD9-DFB689DF22B4}"/>
              </a:ext>
            </a:extLst>
          </p:cNvPr>
          <p:cNvGrpSpPr>
            <a:grpSpLocks/>
          </p:cNvGrpSpPr>
          <p:nvPr/>
        </p:nvGrpSpPr>
        <p:grpSpPr bwMode="auto">
          <a:xfrm>
            <a:off x="6205336" y="2421835"/>
            <a:ext cx="5562600" cy="3733800"/>
            <a:chOff x="1248" y="1200"/>
            <a:chExt cx="3504" cy="2352"/>
          </a:xfrm>
        </p:grpSpPr>
        <p:sp>
          <p:nvSpPr>
            <p:cNvPr id="9" name="Oval 4">
              <a:extLst>
                <a:ext uri="{FF2B5EF4-FFF2-40B4-BE49-F238E27FC236}">
                  <a16:creationId xmlns:a16="http://schemas.microsoft.com/office/drawing/2014/main" id="{3AD9976B-63FA-85CF-0290-7A7C124B2F5B}"/>
                </a:ext>
              </a:extLst>
            </p:cNvPr>
            <p:cNvSpPr>
              <a:spLocks noChangeArrowheads="1"/>
            </p:cNvSpPr>
            <p:nvPr/>
          </p:nvSpPr>
          <p:spPr bwMode="auto">
            <a:xfrm>
              <a:off x="2592" y="2352"/>
              <a:ext cx="864" cy="816"/>
            </a:xfrm>
            <a:prstGeom prst="ellipse">
              <a:avLst/>
            </a:prstGeom>
            <a:gradFill rotWithShape="1">
              <a:gsLst>
                <a:gs pos="0">
                  <a:srgbClr val="FFABD7"/>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dirty="0">
                  <a:solidFill>
                    <a:srgbClr val="003366"/>
                  </a:solidFill>
                </a:rPr>
                <a:t>Value</a:t>
              </a:r>
            </a:p>
          </p:txBody>
        </p:sp>
        <p:grpSp>
          <p:nvGrpSpPr>
            <p:cNvPr id="11" name="Group 20">
              <a:extLst>
                <a:ext uri="{FF2B5EF4-FFF2-40B4-BE49-F238E27FC236}">
                  <a16:creationId xmlns:a16="http://schemas.microsoft.com/office/drawing/2014/main" id="{E90D675D-5068-AED3-19B3-7DFFFA359AD3}"/>
                </a:ext>
              </a:extLst>
            </p:cNvPr>
            <p:cNvGrpSpPr>
              <a:grpSpLocks/>
            </p:cNvGrpSpPr>
            <p:nvPr/>
          </p:nvGrpSpPr>
          <p:grpSpPr bwMode="auto">
            <a:xfrm>
              <a:off x="1248" y="1200"/>
              <a:ext cx="3504" cy="2352"/>
              <a:chOff x="1248" y="1200"/>
              <a:chExt cx="3504" cy="2352"/>
            </a:xfrm>
          </p:grpSpPr>
          <p:sp>
            <p:nvSpPr>
              <p:cNvPr id="12" name="Oval 8">
                <a:extLst>
                  <a:ext uri="{FF2B5EF4-FFF2-40B4-BE49-F238E27FC236}">
                    <a16:creationId xmlns:a16="http://schemas.microsoft.com/office/drawing/2014/main" id="{6C324FD0-D9CA-9137-6FEC-6A2472FF9A24}"/>
                  </a:ext>
                </a:extLst>
              </p:cNvPr>
              <p:cNvSpPr>
                <a:spLocks noChangeArrowheads="1"/>
              </p:cNvSpPr>
              <p:nvPr/>
            </p:nvSpPr>
            <p:spPr bwMode="auto">
              <a:xfrm>
                <a:off x="1248" y="2688"/>
                <a:ext cx="864" cy="816"/>
              </a:xfrm>
              <a:prstGeom prst="ellipse">
                <a:avLst/>
              </a:prstGeom>
              <a:gradFill rotWithShape="1">
                <a:gsLst>
                  <a:gs pos="0">
                    <a:srgbClr val="CFC5D5"/>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Time</a:t>
                </a:r>
              </a:p>
            </p:txBody>
          </p:sp>
          <p:sp>
            <p:nvSpPr>
              <p:cNvPr id="13" name="Oval 9">
                <a:extLst>
                  <a:ext uri="{FF2B5EF4-FFF2-40B4-BE49-F238E27FC236}">
                    <a16:creationId xmlns:a16="http://schemas.microsoft.com/office/drawing/2014/main" id="{9D90B746-1768-DB78-86C2-A6EE3E2632C1}"/>
                  </a:ext>
                </a:extLst>
              </p:cNvPr>
              <p:cNvSpPr>
                <a:spLocks noChangeArrowheads="1"/>
              </p:cNvSpPr>
              <p:nvPr/>
            </p:nvSpPr>
            <p:spPr bwMode="auto">
              <a:xfrm>
                <a:off x="3888" y="2736"/>
                <a:ext cx="864" cy="816"/>
              </a:xfrm>
              <a:prstGeom prst="ellipse">
                <a:avLst/>
              </a:prstGeom>
              <a:gradFill rotWithShape="1">
                <a:gsLst>
                  <a:gs pos="0">
                    <a:srgbClr val="F6FA66"/>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Cost</a:t>
                </a:r>
              </a:p>
            </p:txBody>
          </p:sp>
          <p:sp>
            <p:nvSpPr>
              <p:cNvPr id="14" name="Oval 10">
                <a:extLst>
                  <a:ext uri="{FF2B5EF4-FFF2-40B4-BE49-F238E27FC236}">
                    <a16:creationId xmlns:a16="http://schemas.microsoft.com/office/drawing/2014/main" id="{C420C1E2-615A-B188-04FF-5C5EB9ACB7C9}"/>
                  </a:ext>
                </a:extLst>
              </p:cNvPr>
              <p:cNvSpPr>
                <a:spLocks noChangeArrowheads="1"/>
              </p:cNvSpPr>
              <p:nvPr/>
            </p:nvSpPr>
            <p:spPr bwMode="auto">
              <a:xfrm>
                <a:off x="2544" y="1200"/>
                <a:ext cx="864" cy="816"/>
              </a:xfrm>
              <a:prstGeom prst="ellipse">
                <a:avLst/>
              </a:prstGeom>
              <a:gradFill rotWithShape="1">
                <a:gsLst>
                  <a:gs pos="0">
                    <a:srgbClr val="F8B884"/>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Quality</a:t>
                </a:r>
              </a:p>
            </p:txBody>
          </p:sp>
          <p:sp>
            <p:nvSpPr>
              <p:cNvPr id="15" name="Line 11">
                <a:extLst>
                  <a:ext uri="{FF2B5EF4-FFF2-40B4-BE49-F238E27FC236}">
                    <a16:creationId xmlns:a16="http://schemas.microsoft.com/office/drawing/2014/main" id="{300C2224-5770-3C0B-62F6-5B8825CC0BC7}"/>
                  </a:ext>
                </a:extLst>
              </p:cNvPr>
              <p:cNvSpPr>
                <a:spLocks noChangeShapeType="1"/>
              </p:cNvSpPr>
              <p:nvPr/>
            </p:nvSpPr>
            <p:spPr bwMode="auto">
              <a:xfrm>
                <a:off x="2064" y="3360"/>
                <a:ext cx="1872" cy="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 name="Line 12">
                <a:extLst>
                  <a:ext uri="{FF2B5EF4-FFF2-40B4-BE49-F238E27FC236}">
                    <a16:creationId xmlns:a16="http://schemas.microsoft.com/office/drawing/2014/main" id="{1AD6D02A-4C52-CCAF-DDB2-FAB01AE4BB45}"/>
                  </a:ext>
                </a:extLst>
              </p:cNvPr>
              <p:cNvSpPr>
                <a:spLocks noChangeShapeType="1"/>
              </p:cNvSpPr>
              <p:nvPr/>
            </p:nvSpPr>
            <p:spPr bwMode="auto">
              <a:xfrm flipH="1">
                <a:off x="1968" y="3408"/>
                <a:ext cx="1968" cy="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 name="Line 13">
                <a:extLst>
                  <a:ext uri="{FF2B5EF4-FFF2-40B4-BE49-F238E27FC236}">
                    <a16:creationId xmlns:a16="http://schemas.microsoft.com/office/drawing/2014/main" id="{C80C4E91-63D8-ED09-4E38-0B48385EE409}"/>
                  </a:ext>
                </a:extLst>
              </p:cNvPr>
              <p:cNvSpPr>
                <a:spLocks noChangeShapeType="1"/>
              </p:cNvSpPr>
              <p:nvPr/>
            </p:nvSpPr>
            <p:spPr bwMode="auto">
              <a:xfrm flipV="1">
                <a:off x="1728" y="1872"/>
                <a:ext cx="912" cy="816"/>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14">
                <a:extLst>
                  <a:ext uri="{FF2B5EF4-FFF2-40B4-BE49-F238E27FC236}">
                    <a16:creationId xmlns:a16="http://schemas.microsoft.com/office/drawing/2014/main" id="{991D24E7-65DF-8ACB-7C35-2A58D233E05E}"/>
                  </a:ext>
                </a:extLst>
              </p:cNvPr>
              <p:cNvSpPr>
                <a:spLocks noChangeShapeType="1"/>
              </p:cNvSpPr>
              <p:nvPr/>
            </p:nvSpPr>
            <p:spPr bwMode="auto">
              <a:xfrm flipH="1">
                <a:off x="1776" y="1920"/>
                <a:ext cx="912" cy="816"/>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15">
                <a:extLst>
                  <a:ext uri="{FF2B5EF4-FFF2-40B4-BE49-F238E27FC236}">
                    <a16:creationId xmlns:a16="http://schemas.microsoft.com/office/drawing/2014/main" id="{4197977E-F508-190C-5A7B-95147644181B}"/>
                  </a:ext>
                </a:extLst>
              </p:cNvPr>
              <p:cNvSpPr>
                <a:spLocks noChangeShapeType="1"/>
              </p:cNvSpPr>
              <p:nvPr/>
            </p:nvSpPr>
            <p:spPr bwMode="auto">
              <a:xfrm>
                <a:off x="3360" y="1776"/>
                <a:ext cx="960" cy="96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 name="Line 16">
                <a:extLst>
                  <a:ext uri="{FF2B5EF4-FFF2-40B4-BE49-F238E27FC236}">
                    <a16:creationId xmlns:a16="http://schemas.microsoft.com/office/drawing/2014/main" id="{C9B50D5F-74D9-84CE-7985-5FB5A3BEF4CA}"/>
                  </a:ext>
                </a:extLst>
              </p:cNvPr>
              <p:cNvSpPr>
                <a:spLocks noChangeShapeType="1"/>
              </p:cNvSpPr>
              <p:nvPr/>
            </p:nvSpPr>
            <p:spPr bwMode="auto">
              <a:xfrm flipH="1" flipV="1">
                <a:off x="3312" y="1824"/>
                <a:ext cx="912" cy="912"/>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Line 17">
                <a:extLst>
                  <a:ext uri="{FF2B5EF4-FFF2-40B4-BE49-F238E27FC236}">
                    <a16:creationId xmlns:a16="http://schemas.microsoft.com/office/drawing/2014/main" id="{B662AFB4-2EA0-CAA4-B552-397A3581D6CD}"/>
                  </a:ext>
                </a:extLst>
              </p:cNvPr>
              <p:cNvSpPr>
                <a:spLocks noChangeShapeType="1"/>
              </p:cNvSpPr>
              <p:nvPr/>
            </p:nvSpPr>
            <p:spPr bwMode="auto">
              <a:xfrm flipH="1">
                <a:off x="2112" y="2784"/>
                <a:ext cx="480" cy="192"/>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22" name="Line 18">
                <a:extLst>
                  <a:ext uri="{FF2B5EF4-FFF2-40B4-BE49-F238E27FC236}">
                    <a16:creationId xmlns:a16="http://schemas.microsoft.com/office/drawing/2014/main" id="{410462FE-732D-E157-7574-C305B465C90B}"/>
                  </a:ext>
                </a:extLst>
              </p:cNvPr>
              <p:cNvSpPr>
                <a:spLocks noChangeShapeType="1"/>
              </p:cNvSpPr>
              <p:nvPr/>
            </p:nvSpPr>
            <p:spPr bwMode="auto">
              <a:xfrm>
                <a:off x="3456" y="2736"/>
                <a:ext cx="432" cy="240"/>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23" name="Line 19">
                <a:extLst>
                  <a:ext uri="{FF2B5EF4-FFF2-40B4-BE49-F238E27FC236}">
                    <a16:creationId xmlns:a16="http://schemas.microsoft.com/office/drawing/2014/main" id="{80676435-9A48-4AE7-99A3-F3081A26D900}"/>
                  </a:ext>
                </a:extLst>
              </p:cNvPr>
              <p:cNvSpPr>
                <a:spLocks noChangeShapeType="1"/>
              </p:cNvSpPr>
              <p:nvPr/>
            </p:nvSpPr>
            <p:spPr bwMode="auto">
              <a:xfrm flipH="1">
                <a:off x="3024" y="2016"/>
                <a:ext cx="0" cy="336"/>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grpSp>
      </p:grpSp>
    </p:spTree>
    <p:extLst>
      <p:ext uri="{BB962C8B-B14F-4D97-AF65-F5344CB8AC3E}">
        <p14:creationId xmlns:p14="http://schemas.microsoft.com/office/powerpoint/2010/main" val="15942141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30585"/>
            <a:ext cx="11261965" cy="3884397"/>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Alignment with your Product Innovation Strategy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Degree of compatibility with the company’s values &amp; principles (ex: moral, health, environmental)</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Market attractiveness / opportunity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Project feasibility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Degree of product advantage over other options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Ability to leverage existing company resources</a:t>
            </a:r>
          </a:p>
        </p:txBody>
      </p:sp>
    </p:spTree>
    <p:extLst>
      <p:ext uri="{BB962C8B-B14F-4D97-AF65-F5344CB8AC3E}">
        <p14:creationId xmlns:p14="http://schemas.microsoft.com/office/powerpoint/2010/main" val="1817729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45597" y="58363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9678528"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83097" y="1364325"/>
            <a:ext cx="11330608" cy="5546390"/>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product represent something </a:t>
            </a:r>
            <a:r>
              <a:rPr lang="en-US" b="1" dirty="0">
                <a:solidFill>
                  <a:srgbClr val="FF0000"/>
                </a:solidFill>
                <a:latin typeface="Tajawal ExtraBold" panose="00000800000000000000" pitchFamily="2" charset="-78"/>
                <a:cs typeface="Tajawal ExtraBold" panose="00000800000000000000" pitchFamily="2" charset="-78"/>
              </a:rPr>
              <a:t>completely new </a:t>
            </a:r>
            <a:r>
              <a:rPr lang="en-US" b="1" dirty="0">
                <a:solidFill>
                  <a:srgbClr val="0A1F61"/>
                </a:solidFill>
                <a:latin typeface="Tajawal ExtraBold" panose="00000800000000000000" pitchFamily="2" charset="-78"/>
                <a:cs typeface="Tajawal ExtraBold" panose="00000800000000000000" pitchFamily="2" charset="-78"/>
              </a:rPr>
              <a:t>and different from anything out there in the marketplace? Would it likely appeal to a specialty/niche segment of people?</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idea have a </a:t>
            </a:r>
            <a:r>
              <a:rPr lang="en-US" b="1" dirty="0">
                <a:solidFill>
                  <a:srgbClr val="FF0000"/>
                </a:solidFill>
                <a:latin typeface="Tajawal ExtraBold" panose="00000800000000000000" pitchFamily="2" charset="-78"/>
                <a:cs typeface="Tajawal ExtraBold" panose="00000800000000000000" pitchFamily="2" charset="-78"/>
              </a:rPr>
              <a:t>unique design </a:t>
            </a:r>
            <a:r>
              <a:rPr lang="en-US" b="1" dirty="0">
                <a:solidFill>
                  <a:srgbClr val="0A1F61"/>
                </a:solidFill>
                <a:latin typeface="Tajawal ExtraBold" panose="00000800000000000000" pitchFamily="2" charset="-78"/>
                <a:cs typeface="Tajawal ExtraBold" panose="00000800000000000000" pitchFamily="2" charset="-78"/>
              </a:rPr>
              <a:t>to it, that’ll make it appeal to more people than a comparable product does now?</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Will this idea offer a noticeably </a:t>
            </a:r>
            <a:r>
              <a:rPr lang="en-US" b="1" dirty="0">
                <a:solidFill>
                  <a:srgbClr val="FF0000"/>
                </a:solidFill>
                <a:latin typeface="Tajawal ExtraBold" panose="00000800000000000000" pitchFamily="2" charset="-78"/>
                <a:cs typeface="Tajawal ExtraBold" panose="00000800000000000000" pitchFamily="2" charset="-78"/>
              </a:rPr>
              <a:t>superior quality </a:t>
            </a:r>
            <a:r>
              <a:rPr lang="en-US" b="1" dirty="0">
                <a:solidFill>
                  <a:srgbClr val="0A1F61"/>
                </a:solidFill>
                <a:latin typeface="Tajawal ExtraBold" panose="00000800000000000000" pitchFamily="2" charset="-78"/>
                <a:cs typeface="Tajawal ExtraBold" panose="00000800000000000000" pitchFamily="2" charset="-78"/>
              </a:rPr>
              <a:t>in comparison to competitive offerings? If so, can it remain in the same price range as those competitive products?</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If it’s a popular item (in terms of category volume), would you be able to noticeably </a:t>
            </a:r>
            <a:r>
              <a:rPr lang="en-US" b="1" dirty="0">
                <a:solidFill>
                  <a:srgbClr val="FF0000"/>
                </a:solidFill>
                <a:latin typeface="Tajawal ExtraBold" panose="00000800000000000000" pitchFamily="2" charset="-78"/>
                <a:cs typeface="Tajawal ExtraBold" panose="00000800000000000000" pitchFamily="2" charset="-78"/>
              </a:rPr>
              <a:t>lower its price </a:t>
            </a:r>
            <a:r>
              <a:rPr lang="en-US" b="1" dirty="0">
                <a:solidFill>
                  <a:srgbClr val="0A1F61"/>
                </a:solidFill>
                <a:latin typeface="Tajawal ExtraBold" panose="00000800000000000000" pitchFamily="2" charset="-78"/>
                <a:cs typeface="Tajawal ExtraBold" panose="00000800000000000000" pitchFamily="2" charset="-78"/>
              </a:rPr>
              <a:t>without affecting its quality?</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Is the idea able to </a:t>
            </a:r>
            <a:r>
              <a:rPr lang="en-US" b="1" dirty="0">
                <a:solidFill>
                  <a:srgbClr val="FF0000"/>
                </a:solidFill>
                <a:latin typeface="Tajawal ExtraBold" panose="00000800000000000000" pitchFamily="2" charset="-78"/>
                <a:cs typeface="Tajawal ExtraBold" panose="00000800000000000000" pitchFamily="2" charset="-78"/>
              </a:rPr>
              <a:t>offer enough new features </a:t>
            </a:r>
            <a:r>
              <a:rPr lang="en-US" b="1" dirty="0">
                <a:solidFill>
                  <a:srgbClr val="0A1F61"/>
                </a:solidFill>
                <a:latin typeface="Tajawal ExtraBold" panose="00000800000000000000" pitchFamily="2" charset="-78"/>
                <a:cs typeface="Tajawal ExtraBold" panose="00000800000000000000" pitchFamily="2" charset="-78"/>
              </a:rPr>
              <a:t>to differentiate it from the competition? If so, to what degree would these additional features be of value or seen as advantageous?</a:t>
            </a:r>
          </a:p>
        </p:txBody>
      </p:sp>
    </p:spTree>
    <p:extLst>
      <p:ext uri="{BB962C8B-B14F-4D97-AF65-F5344CB8AC3E}">
        <p14:creationId xmlns:p14="http://schemas.microsoft.com/office/powerpoint/2010/main" val="1644002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45597" y="58363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9678528"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83097" y="1364325"/>
            <a:ext cx="11330608" cy="5546390"/>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product represent something </a:t>
            </a:r>
            <a:r>
              <a:rPr lang="en-US" b="1" dirty="0">
                <a:solidFill>
                  <a:srgbClr val="FF0000"/>
                </a:solidFill>
                <a:latin typeface="Tajawal ExtraBold" panose="00000800000000000000" pitchFamily="2" charset="-78"/>
                <a:cs typeface="Tajawal ExtraBold" panose="00000800000000000000" pitchFamily="2" charset="-78"/>
              </a:rPr>
              <a:t>completely new </a:t>
            </a:r>
            <a:r>
              <a:rPr lang="en-US" b="1" dirty="0">
                <a:solidFill>
                  <a:srgbClr val="0A1F61"/>
                </a:solidFill>
                <a:latin typeface="Tajawal ExtraBold" panose="00000800000000000000" pitchFamily="2" charset="-78"/>
                <a:cs typeface="Tajawal ExtraBold" panose="00000800000000000000" pitchFamily="2" charset="-78"/>
              </a:rPr>
              <a:t>and different from anything out there in the marketplace? Would it likely appeal to a specialty/niche segment of people?</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idea have a </a:t>
            </a:r>
            <a:r>
              <a:rPr lang="en-US" b="1" dirty="0">
                <a:solidFill>
                  <a:srgbClr val="FF0000"/>
                </a:solidFill>
                <a:latin typeface="Tajawal ExtraBold" panose="00000800000000000000" pitchFamily="2" charset="-78"/>
                <a:cs typeface="Tajawal ExtraBold" panose="00000800000000000000" pitchFamily="2" charset="-78"/>
              </a:rPr>
              <a:t>unique design </a:t>
            </a:r>
            <a:r>
              <a:rPr lang="en-US" b="1" dirty="0">
                <a:solidFill>
                  <a:srgbClr val="0A1F61"/>
                </a:solidFill>
                <a:latin typeface="Tajawal ExtraBold" panose="00000800000000000000" pitchFamily="2" charset="-78"/>
                <a:cs typeface="Tajawal ExtraBold" panose="00000800000000000000" pitchFamily="2" charset="-78"/>
              </a:rPr>
              <a:t>to it, that’ll make it appeal to more people than a comparable product does now?</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Will this idea offer a noticeably </a:t>
            </a:r>
            <a:r>
              <a:rPr lang="en-US" b="1" dirty="0">
                <a:solidFill>
                  <a:srgbClr val="FF0000"/>
                </a:solidFill>
                <a:latin typeface="Tajawal ExtraBold" panose="00000800000000000000" pitchFamily="2" charset="-78"/>
                <a:cs typeface="Tajawal ExtraBold" panose="00000800000000000000" pitchFamily="2" charset="-78"/>
              </a:rPr>
              <a:t>superior quality </a:t>
            </a:r>
            <a:r>
              <a:rPr lang="en-US" b="1" dirty="0">
                <a:solidFill>
                  <a:srgbClr val="0A1F61"/>
                </a:solidFill>
                <a:latin typeface="Tajawal ExtraBold" panose="00000800000000000000" pitchFamily="2" charset="-78"/>
                <a:cs typeface="Tajawal ExtraBold" panose="00000800000000000000" pitchFamily="2" charset="-78"/>
              </a:rPr>
              <a:t>in comparison to competitive offerings? If so, can it remain in the same price range as those competitive products?</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If it’s a popular item (in terms of category volume), would you be able to noticeably </a:t>
            </a:r>
            <a:r>
              <a:rPr lang="en-US" b="1" dirty="0">
                <a:solidFill>
                  <a:srgbClr val="FF0000"/>
                </a:solidFill>
                <a:latin typeface="Tajawal ExtraBold" panose="00000800000000000000" pitchFamily="2" charset="-78"/>
                <a:cs typeface="Tajawal ExtraBold" panose="00000800000000000000" pitchFamily="2" charset="-78"/>
              </a:rPr>
              <a:t>lower its price </a:t>
            </a:r>
            <a:r>
              <a:rPr lang="en-US" b="1" dirty="0">
                <a:solidFill>
                  <a:srgbClr val="0A1F61"/>
                </a:solidFill>
                <a:latin typeface="Tajawal ExtraBold" panose="00000800000000000000" pitchFamily="2" charset="-78"/>
                <a:cs typeface="Tajawal ExtraBold" panose="00000800000000000000" pitchFamily="2" charset="-78"/>
              </a:rPr>
              <a:t>without affecting its quality?</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Is the idea able to </a:t>
            </a:r>
            <a:r>
              <a:rPr lang="en-US" b="1" dirty="0">
                <a:solidFill>
                  <a:srgbClr val="FF0000"/>
                </a:solidFill>
                <a:latin typeface="Tajawal ExtraBold" panose="00000800000000000000" pitchFamily="2" charset="-78"/>
                <a:cs typeface="Tajawal ExtraBold" panose="00000800000000000000" pitchFamily="2" charset="-78"/>
              </a:rPr>
              <a:t>offer enough new features </a:t>
            </a:r>
            <a:r>
              <a:rPr lang="en-US" b="1" dirty="0">
                <a:solidFill>
                  <a:srgbClr val="0A1F61"/>
                </a:solidFill>
                <a:latin typeface="Tajawal ExtraBold" panose="00000800000000000000" pitchFamily="2" charset="-78"/>
                <a:cs typeface="Tajawal ExtraBold" panose="00000800000000000000" pitchFamily="2" charset="-78"/>
              </a:rPr>
              <a:t>to differentiate it from the competition? If so, to what degree would these additional features be of value or seen as advantageous?</a:t>
            </a:r>
          </a:p>
        </p:txBody>
      </p:sp>
    </p:spTree>
    <p:extLst>
      <p:ext uri="{BB962C8B-B14F-4D97-AF65-F5344CB8AC3E}">
        <p14:creationId xmlns:p14="http://schemas.microsoft.com/office/powerpoint/2010/main" val="679110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45597" y="583635"/>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8" y="0"/>
            <a:ext cx="9678528"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83097" y="1364325"/>
            <a:ext cx="1133060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For popular products, will your idea enable you to </a:t>
            </a:r>
            <a:r>
              <a:rPr lang="en-US" b="1" dirty="0">
                <a:solidFill>
                  <a:srgbClr val="FF0000"/>
                </a:solidFill>
                <a:latin typeface="Tajawal ExtraBold" panose="00000800000000000000" pitchFamily="2" charset="-78"/>
                <a:cs typeface="Tajawal ExtraBold" panose="00000800000000000000" pitchFamily="2" charset="-78"/>
              </a:rPr>
              <a:t>produce and distribute it faster </a:t>
            </a:r>
            <a:r>
              <a:rPr lang="en-US" b="1" dirty="0">
                <a:solidFill>
                  <a:srgbClr val="0A1F61"/>
                </a:solidFill>
                <a:latin typeface="Tajawal ExtraBold" panose="00000800000000000000" pitchFamily="2" charset="-78"/>
                <a:cs typeface="Tajawal ExtraBold" panose="00000800000000000000" pitchFamily="2" charset="-78"/>
              </a:rPr>
              <a:t>than the competition? </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How much </a:t>
            </a:r>
            <a:r>
              <a:rPr lang="en-US" b="1" dirty="0">
                <a:solidFill>
                  <a:srgbClr val="FF0000"/>
                </a:solidFill>
                <a:latin typeface="Tajawal ExtraBold" panose="00000800000000000000" pitchFamily="2" charset="-78"/>
                <a:cs typeface="Tajawal ExtraBold" panose="00000800000000000000" pitchFamily="2" charset="-78"/>
              </a:rPr>
              <a:t>longevity</a:t>
            </a:r>
            <a:r>
              <a:rPr lang="en-US" b="1" dirty="0">
                <a:solidFill>
                  <a:srgbClr val="0A1F61"/>
                </a:solidFill>
                <a:latin typeface="Tajawal ExtraBold" panose="00000800000000000000" pitchFamily="2" charset="-78"/>
                <a:cs typeface="Tajawal ExtraBold" panose="00000800000000000000" pitchFamily="2" charset="-78"/>
              </a:rPr>
              <a:t> does your product idea have? Is it part of an established category of products, a trend, or a fad? Having a grip on this is crucial. I’m not saying some product categories are no-growth, sometimes it depends on the sales channel. But obviously you don’t want to base a lot of business on a me-too product whose lifespan may only last a few years.</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How </a:t>
            </a:r>
            <a:r>
              <a:rPr lang="en-US" b="1" dirty="0">
                <a:solidFill>
                  <a:srgbClr val="FF0000"/>
                </a:solidFill>
                <a:latin typeface="Tajawal ExtraBold" panose="00000800000000000000" pitchFamily="2" charset="-78"/>
                <a:cs typeface="Tajawal ExtraBold" panose="00000800000000000000" pitchFamily="2" charset="-78"/>
              </a:rPr>
              <a:t>new is this idea compared to existing products </a:t>
            </a:r>
            <a:r>
              <a:rPr lang="en-US" b="1" dirty="0">
                <a:solidFill>
                  <a:srgbClr val="0A1F61"/>
                </a:solidFill>
                <a:latin typeface="Tajawal ExtraBold" panose="00000800000000000000" pitchFamily="2" charset="-78"/>
                <a:cs typeface="Tajawal ExtraBold" panose="00000800000000000000" pitchFamily="2" charset="-78"/>
              </a:rPr>
              <a:t>in your portfolio or pipeline? Buyers are likely to be approached next season by similar products with the additional features and attributes you’ll be pitching. </a:t>
            </a:r>
          </a:p>
        </p:txBody>
      </p:sp>
    </p:spTree>
    <p:extLst>
      <p:ext uri="{BB962C8B-B14F-4D97-AF65-F5344CB8AC3E}">
        <p14:creationId xmlns:p14="http://schemas.microsoft.com/office/powerpoint/2010/main" val="12462879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0189" y="540606"/>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7184698" cy="1610200"/>
          </a:xfrm>
          <a:prstGeom prst="rect">
            <a:avLst/>
          </a:prstGeom>
        </p:spPr>
      </p:pic>
      <p:sp>
        <p:nvSpPr>
          <p:cNvPr id="7" name="TextBox 6"/>
          <p:cNvSpPr txBox="1"/>
          <p:nvPr/>
        </p:nvSpPr>
        <p:spPr>
          <a:xfrm>
            <a:off x="2597366" y="63625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 Review Session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03583" y="1642622"/>
            <a:ext cx="11330607"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Personnel from Sales, Marketing, R&amp;D, and PDD (Product Design and Development) are the key attendees to these sessions. Communicate to them the decision-making criteria and the primary aspects of the Product Innovation Strategy.</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Create standardized idea forms for presenters to fill-out and distribute. Fields include: product definition, target market, explanation of user benefits, and criteria against which the ideas are judged, and a sketch (if applicable).</a:t>
            </a:r>
          </a:p>
        </p:txBody>
      </p:sp>
    </p:spTree>
    <p:extLst>
      <p:ext uri="{BB962C8B-B14F-4D97-AF65-F5344CB8AC3E}">
        <p14:creationId xmlns:p14="http://schemas.microsoft.com/office/powerpoint/2010/main" val="960215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0189" y="540606"/>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7184698" cy="1610200"/>
          </a:xfrm>
          <a:prstGeom prst="rect">
            <a:avLst/>
          </a:prstGeom>
        </p:spPr>
      </p:pic>
      <p:sp>
        <p:nvSpPr>
          <p:cNvPr id="7" name="TextBox 6"/>
          <p:cNvSpPr txBox="1"/>
          <p:nvPr/>
        </p:nvSpPr>
        <p:spPr>
          <a:xfrm>
            <a:off x="2597366" y="63625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 Review Session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03583" y="1284813"/>
            <a:ext cx="11330607"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With a large number of ideas and participants, create voting schemes. This could involve having idea cards/boards set up around the presentation room, and giving every participant a number of votes. Voting by raised hands can work, but perhaps it might be best to give people post-its to place on the ideas they like, then tally the votes. Techniques may vary - the idea is that participation is important.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Once you’ve selected your winning ideas, place them into an idea portfolio.</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Any ideas leftover that had some terrific potential, but for some reason couldn’t make the cut, should be stored in an idea bank for future review. </a:t>
            </a:r>
          </a:p>
        </p:txBody>
      </p:sp>
    </p:spTree>
    <p:extLst>
      <p:ext uri="{BB962C8B-B14F-4D97-AF65-F5344CB8AC3E}">
        <p14:creationId xmlns:p14="http://schemas.microsoft.com/office/powerpoint/2010/main" val="3889953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0189" y="540606"/>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7184698" cy="1610200"/>
          </a:xfrm>
          <a:prstGeom prst="rect">
            <a:avLst/>
          </a:prstGeom>
        </p:spPr>
      </p:pic>
      <p:sp>
        <p:nvSpPr>
          <p:cNvPr id="7" name="TextBox 6"/>
          <p:cNvSpPr txBox="1"/>
          <p:nvPr/>
        </p:nvSpPr>
        <p:spPr>
          <a:xfrm>
            <a:off x="2597366" y="636254"/>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Screening Criteria </a:t>
            </a:r>
          </a:p>
        </p:txBody>
      </p:sp>
      <p:graphicFrame>
        <p:nvGraphicFramePr>
          <p:cNvPr id="8" name="Group 268">
            <a:extLst>
              <a:ext uri="{FF2B5EF4-FFF2-40B4-BE49-F238E27FC236}">
                <a16:creationId xmlns:a16="http://schemas.microsoft.com/office/drawing/2014/main" id="{744FA32A-5025-BA36-BB93-CAF37B72B50F}"/>
              </a:ext>
            </a:extLst>
          </p:cNvPr>
          <p:cNvGraphicFramePr>
            <a:graphicFrameLocks/>
          </p:cNvGraphicFramePr>
          <p:nvPr/>
        </p:nvGraphicFramePr>
        <p:xfrm>
          <a:off x="1066800" y="1600200"/>
          <a:ext cx="6900863" cy="4716474"/>
        </p:xfrm>
        <a:graphic>
          <a:graphicData uri="http://schemas.openxmlformats.org/drawingml/2006/table">
            <a:tbl>
              <a:tblPr/>
              <a:tblGrid>
                <a:gridCol w="22860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90600">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881063">
                  <a:extLst>
                    <a:ext uri="{9D8B030D-6E8A-4147-A177-3AD203B41FA5}">
                      <a16:colId xmlns:a16="http://schemas.microsoft.com/office/drawing/2014/main" val="20004"/>
                    </a:ext>
                  </a:extLst>
                </a:gridCol>
                <a:gridCol w="914400">
                  <a:extLst>
                    <a:ext uri="{9D8B030D-6E8A-4147-A177-3AD203B41FA5}">
                      <a16:colId xmlns:a16="http://schemas.microsoft.com/office/drawing/2014/main" val="20005"/>
                    </a:ext>
                  </a:extLst>
                </a:gridCol>
              </a:tblGrid>
              <a:tr h="9448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0033CC"/>
                          </a:solidFill>
                          <a:effectLst>
                            <a:outerShdw blurRad="38100" dist="38100" dir="2700000" algn="tl">
                              <a:srgbClr val="C0C0C0"/>
                            </a:outerShdw>
                          </a:effectLst>
                          <a:latin typeface="Arial" charset="0"/>
                        </a:rPr>
                        <a:t>New Idea Screening  Criteria Points</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rgbClr val="0033CC"/>
                          </a:solidFill>
                          <a:effectLst/>
                          <a:latin typeface="Arial" charset="0"/>
                        </a:rPr>
                        <a:t>Weightage(100)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C4</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C5</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1"/>
                  </a:ext>
                </a:extLst>
              </a:tr>
              <a:tr h="75559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2"/>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3"/>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4"/>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n</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05697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533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 name="TextBox 9">
            <a:extLst>
              <a:ext uri="{FF2B5EF4-FFF2-40B4-BE49-F238E27FC236}">
                <a16:creationId xmlns:a16="http://schemas.microsoft.com/office/drawing/2014/main" id="{C439F53D-39DA-B6E0-7F16-7EE6ED37B217}"/>
              </a:ext>
            </a:extLst>
          </p:cNvPr>
          <p:cNvSpPr txBox="1"/>
          <p:nvPr/>
        </p:nvSpPr>
        <p:spPr>
          <a:xfrm>
            <a:off x="946549" y="1610200"/>
            <a:ext cx="10310191" cy="4413516"/>
          </a:xfrm>
          <a:prstGeom prst="rect">
            <a:avLst/>
          </a:prstGeom>
          <a:noFill/>
        </p:spPr>
        <p:txBody>
          <a:bodyPr wrap="square">
            <a:spAutoFit/>
          </a:bodyPr>
          <a:lstStyle/>
          <a:p>
            <a:pPr eaLnBrk="1" hangingPunct="1">
              <a:lnSpc>
                <a:spcPct val="90000"/>
              </a:lnSpc>
              <a:defRPr/>
            </a:pPr>
            <a:r>
              <a:rPr lang="en-US" sz="2400" dirty="0">
                <a:solidFill>
                  <a:srgbClr val="CC0066"/>
                </a:solidFill>
              </a:rPr>
              <a:t>Concept is </a:t>
            </a:r>
            <a:r>
              <a:rPr lang="en-US" sz="2400" dirty="0">
                <a:solidFill>
                  <a:srgbClr val="0A1F61"/>
                </a:solidFill>
              </a:rPr>
              <a:t>A printed or filmed representation of a product or service. It is a promise a product makes to resolve an unmet consumer need, the reason why it will satisfy the need, and a description or portrayal of any key element that will affect the perception of the product. </a:t>
            </a:r>
          </a:p>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Effective Product Concept:</a:t>
            </a:r>
          </a:p>
          <a:p>
            <a:pPr eaLnBrk="1" hangingPunct="1">
              <a:lnSpc>
                <a:spcPct val="90000"/>
              </a:lnSpc>
              <a:defRPr/>
            </a:pPr>
            <a:r>
              <a:rPr lang="en-US" sz="2400" dirty="0">
                <a:solidFill>
                  <a:srgbClr val="0A1F61"/>
                </a:solidFill>
              </a:rPr>
              <a:t>A statement of the problem that the product is meant to solve.  </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 A definition of the type of solution that the product requires.</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 Supporting attributes (physical and communications) that adds credibility to product’s ability to solve the problem.</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6638906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68533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 name="TextBox 9">
            <a:extLst>
              <a:ext uri="{FF2B5EF4-FFF2-40B4-BE49-F238E27FC236}">
                <a16:creationId xmlns:a16="http://schemas.microsoft.com/office/drawing/2014/main" id="{C439F53D-39DA-B6E0-7F16-7EE6ED37B217}"/>
              </a:ext>
            </a:extLst>
          </p:cNvPr>
          <p:cNvSpPr txBox="1"/>
          <p:nvPr/>
        </p:nvSpPr>
        <p:spPr>
          <a:xfrm>
            <a:off x="946549" y="1610200"/>
            <a:ext cx="10310191" cy="4413516"/>
          </a:xfrm>
          <a:prstGeom prst="rect">
            <a:avLst/>
          </a:prstGeom>
          <a:noFill/>
        </p:spPr>
        <p:txBody>
          <a:bodyPr wrap="square">
            <a:spAutoFit/>
          </a:bodyPr>
          <a:lstStyle/>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Guidelines for Effective Product Concept:</a:t>
            </a:r>
          </a:p>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Need Driven NOT Technology Driven </a:t>
            </a:r>
          </a:p>
          <a:p>
            <a:pPr eaLnBrk="1" hangingPunct="1">
              <a:lnSpc>
                <a:spcPct val="90000"/>
              </a:lnSpc>
              <a:defRPr/>
            </a:pPr>
            <a:endParaRPr lang="en-US" sz="2400" dirty="0">
              <a:solidFill>
                <a:srgbClr val="0A1F61"/>
              </a:solidFill>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Use Consumer Language</a:t>
            </a:r>
          </a:p>
          <a:p>
            <a:pPr eaLnBrk="1" hangingPunct="1">
              <a:lnSpc>
                <a:spcPct val="90000"/>
              </a:lnSpc>
              <a:defRPr/>
            </a:pPr>
            <a:r>
              <a:rPr lang="en-US" sz="2400" dirty="0">
                <a:solidFill>
                  <a:srgbClr val="0A1F61"/>
                </a:solidFill>
              </a:rPr>
              <a:t> </a:t>
            </a:r>
          </a:p>
          <a:p>
            <a:pPr marL="342900" indent="-342900" eaLnBrk="1" hangingPunct="1">
              <a:lnSpc>
                <a:spcPct val="90000"/>
              </a:lnSpc>
              <a:buFont typeface="Wingdings" panose="05000000000000000000" pitchFamily="2" charset="2"/>
              <a:buChar char="Ø"/>
              <a:defRPr/>
            </a:pPr>
            <a:r>
              <a:rPr lang="en-US" sz="2400" dirty="0">
                <a:solidFill>
                  <a:srgbClr val="0A1F61"/>
                </a:solidFill>
              </a:rPr>
              <a:t>Keep Statement Clear and Single-Minded</a:t>
            </a:r>
          </a:p>
          <a:p>
            <a:pPr eaLnBrk="1" hangingPunct="1">
              <a:lnSpc>
                <a:spcPct val="90000"/>
              </a:lnSpc>
              <a:defRPr/>
            </a:pPr>
            <a:r>
              <a:rPr lang="en-US" sz="2400" dirty="0">
                <a:solidFill>
                  <a:srgbClr val="0A1F61"/>
                </a:solidFill>
              </a:rPr>
              <a:t> </a:t>
            </a:r>
          </a:p>
          <a:p>
            <a:pPr marL="342900" indent="-342900" eaLnBrk="1" hangingPunct="1">
              <a:lnSpc>
                <a:spcPct val="90000"/>
              </a:lnSpc>
              <a:buFont typeface="Wingdings" panose="05000000000000000000" pitchFamily="2" charset="2"/>
              <a:buChar char="Ø"/>
              <a:defRPr/>
            </a:pPr>
            <a:r>
              <a:rPr lang="en-US" sz="2400" dirty="0">
                <a:solidFill>
                  <a:srgbClr val="0A1F61"/>
                </a:solidFill>
              </a:rPr>
              <a:t>Be Realistic </a:t>
            </a:r>
          </a:p>
          <a:p>
            <a:pPr eaLnBrk="1" hangingPunct="1">
              <a:lnSpc>
                <a:spcPct val="90000"/>
              </a:lnSpc>
              <a:defRPr/>
            </a:pPr>
            <a:endParaRPr lang="en-US" sz="2400" dirty="0">
              <a:solidFill>
                <a:srgbClr val="0A1F61"/>
              </a:solidFill>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Avoid  Superlatives </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9466387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929943"/>
            <a:ext cx="752989" cy="675241"/>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1948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From IDEA to CONCEPT</a:t>
            </a:r>
          </a:p>
        </p:txBody>
      </p:sp>
      <p:sp>
        <p:nvSpPr>
          <p:cNvPr id="10" name="TextBox 9">
            <a:extLst>
              <a:ext uri="{FF2B5EF4-FFF2-40B4-BE49-F238E27FC236}">
                <a16:creationId xmlns:a16="http://schemas.microsoft.com/office/drawing/2014/main" id="{C439F53D-39DA-B6E0-7F16-7EE6ED37B217}"/>
              </a:ext>
            </a:extLst>
          </p:cNvPr>
          <p:cNvSpPr txBox="1"/>
          <p:nvPr/>
        </p:nvSpPr>
        <p:spPr>
          <a:xfrm>
            <a:off x="1279264" y="1332893"/>
            <a:ext cx="10310191" cy="4745915"/>
          </a:xfrm>
          <a:prstGeom prst="rect">
            <a:avLst/>
          </a:prstGeom>
          <a:noFill/>
        </p:spPr>
        <p:txBody>
          <a:bodyPr wrap="square">
            <a:spAutoFit/>
          </a:bodyPr>
          <a:lstStyle/>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eaLnBrk="1" hangingPunct="1">
              <a:lnSpc>
                <a:spcPct val="90000"/>
              </a:lnSpc>
              <a:defRPr/>
            </a:pPr>
            <a:r>
              <a:rPr lang="en-US" sz="2400" b="1" dirty="0">
                <a:solidFill>
                  <a:srgbClr val="FF7C80"/>
                </a:solidFill>
                <a:effectLst>
                  <a:outerShdw blurRad="38100" dist="38100" dir="2700000" algn="tl">
                    <a:srgbClr val="000000"/>
                  </a:outerShdw>
                </a:effectLst>
              </a:rPr>
              <a:t>GM’s Electric Car Case</a:t>
            </a:r>
          </a:p>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eaLnBrk="1" hangingPunct="1">
              <a:lnSpc>
                <a:spcPct val="90000"/>
              </a:lnSpc>
              <a:defRPr/>
            </a:pPr>
            <a:r>
              <a:rPr lang="en-US" sz="2400" dirty="0">
                <a:solidFill>
                  <a:srgbClr val="0A1F61"/>
                </a:solidFill>
              </a:rPr>
              <a:t>Idea:</a:t>
            </a:r>
          </a:p>
          <a:p>
            <a:pPr marL="342900" indent="-342900" eaLnBrk="1" hangingPunct="1">
              <a:lnSpc>
                <a:spcPct val="90000"/>
              </a:lnSpc>
              <a:buFont typeface="Wingdings" panose="05000000000000000000" pitchFamily="2" charset="2"/>
              <a:buChar char="Ø"/>
              <a:defRPr/>
            </a:pPr>
            <a:r>
              <a:rPr lang="en-US" sz="2400" dirty="0">
                <a:solidFill>
                  <a:srgbClr val="0A1F61"/>
                </a:solidFill>
              </a:rPr>
              <a:t>   An electric car which can go as fast as 80 miles/</a:t>
            </a:r>
            <a:r>
              <a:rPr lang="en-US" sz="2400" dirty="0" err="1">
                <a:solidFill>
                  <a:srgbClr val="0A1F61"/>
                </a:solidFill>
              </a:rPr>
              <a:t>hr</a:t>
            </a:r>
            <a:r>
              <a:rPr lang="en-US" sz="2400" dirty="0">
                <a:solidFill>
                  <a:srgbClr val="0A1F61"/>
                </a:solidFill>
              </a:rPr>
              <a:t> &amp; as far as 90 miles before needing to be re-charged. GM estimates electric car’s operating costs to be about half those of a regular car</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The Concept:</a:t>
            </a:r>
          </a:p>
          <a:p>
            <a:pPr marL="342900" indent="-342900" eaLnBrk="1" hangingPunct="1">
              <a:lnSpc>
                <a:spcPct val="90000"/>
              </a:lnSpc>
              <a:buFont typeface="Wingdings" panose="05000000000000000000" pitchFamily="2" charset="2"/>
              <a:buChar char="Ø"/>
              <a:defRPr/>
            </a:pPr>
            <a:r>
              <a:rPr lang="en-US" sz="2400" dirty="0">
                <a:solidFill>
                  <a:srgbClr val="0A1F61"/>
                </a:solidFill>
              </a:rPr>
              <a:t>     An efficient, fun-to-drive, electric powered subcompact car that seats 4; great for shopping trips &amp; visits to friends, costs half as much to operate as similar gasoline-driven cars. Goes up to 80 miles per hour and does not need to be recharged for 90 miles. Priced, fully equipped, at $14,000.</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3759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78076" y="1272579"/>
            <a:ext cx="752989" cy="675241"/>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1948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From IDEA to CONCEPT</a:t>
            </a:r>
          </a:p>
        </p:txBody>
      </p:sp>
      <p:sp>
        <p:nvSpPr>
          <p:cNvPr id="10" name="TextBox 9">
            <a:extLst>
              <a:ext uri="{FF2B5EF4-FFF2-40B4-BE49-F238E27FC236}">
                <a16:creationId xmlns:a16="http://schemas.microsoft.com/office/drawing/2014/main" id="{C439F53D-39DA-B6E0-7F16-7EE6ED37B217}"/>
              </a:ext>
            </a:extLst>
          </p:cNvPr>
          <p:cNvSpPr txBox="1"/>
          <p:nvPr/>
        </p:nvSpPr>
        <p:spPr>
          <a:xfrm>
            <a:off x="662609" y="1332893"/>
            <a:ext cx="10926847" cy="5743111"/>
          </a:xfrm>
          <a:prstGeom prst="rect">
            <a:avLst/>
          </a:prstGeom>
          <a:noFill/>
        </p:spPr>
        <p:txBody>
          <a:bodyPr wrap="square">
            <a:spAutoFit/>
          </a:bodyPr>
          <a:lstStyle/>
          <a:p>
            <a:pPr eaLnBrk="1" hangingPunct="1">
              <a:lnSpc>
                <a:spcPct val="90000"/>
              </a:lnSpc>
              <a:defRPr/>
            </a:pPr>
            <a:r>
              <a:rPr lang="en-US" sz="2400" b="1" dirty="0">
                <a:solidFill>
                  <a:srgbClr val="FF7C80"/>
                </a:solidFill>
                <a:effectLst>
                  <a:outerShdw blurRad="38100" dist="38100" dir="2700000" algn="tl">
                    <a:srgbClr val="000000"/>
                  </a:outerShdw>
                </a:effectLst>
              </a:rPr>
              <a:t>CONCEPT for a NEW CEREAL</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Introducing new Nuggets, the high nutrition cereal that combines three grains - oat, barley and wheat - with the vitamins , minerals and fiber you need to start your day. Simply top with cream or milk, and enjoy. Nuggets can also be served warm, simply by heating in your microwave. New Nuggets, the healthy cereal that gives you the total and balanced nutrition you need.</a:t>
            </a:r>
          </a:p>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BETTER CONCEPT for a NEW CEREAL</a:t>
            </a:r>
            <a:br>
              <a:rPr lang="en-US" sz="2400" dirty="0">
                <a:solidFill>
                  <a:srgbClr val="0A1F61"/>
                </a:solidFill>
              </a:rPr>
            </a:br>
            <a:endParaRPr lang="en-US" sz="2400" dirty="0">
              <a:solidFill>
                <a:srgbClr val="0A1F61"/>
              </a:solidFill>
            </a:endParaRPr>
          </a:p>
          <a:p>
            <a:pPr eaLnBrk="1" hangingPunct="1">
              <a:lnSpc>
                <a:spcPct val="90000"/>
              </a:lnSpc>
              <a:defRPr/>
            </a:pPr>
            <a:r>
              <a:rPr lang="en-US" sz="2400" dirty="0">
                <a:solidFill>
                  <a:srgbClr val="0A1F61"/>
                </a:solidFill>
              </a:rPr>
              <a:t>Introducing new Nuggets, the delicious and nutty-tasting high nutrition cereal that combines the natural sweetness of crunchy oat, barley and wheat - with all the vitamins , minerals and fiber you need to start your day. Simply top with cream or milk, and enjoy. Nuggets can also be served steaming hot, simply by heating in your microwave. With Nuggets, you can have both high nutrition and great taste. New Nuggets. the healthy cereal that really tastes great.</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1681019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1" y="5777947"/>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57777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Concept Development and Testing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Written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Simulations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Virtual Reality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Computer aided Design &amp; Manufacturing (CAD/CAM)</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Rapid Prototyping / Mock-ups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3-D Animations / Graphics</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Conjoint/Trade Off Analysis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Perceptual Maps</a:t>
            </a:r>
          </a:p>
        </p:txBody>
      </p:sp>
    </p:spTree>
    <p:extLst>
      <p:ext uri="{BB962C8B-B14F-4D97-AF65-F5344CB8AC3E}">
        <p14:creationId xmlns:p14="http://schemas.microsoft.com/office/powerpoint/2010/main" val="1199505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46" y="5857459"/>
            <a:ext cx="922486" cy="827237"/>
          </a:xfrm>
          <a:prstGeom prst="rect">
            <a:avLst/>
          </a:prstGeom>
        </p:spPr>
      </p:pic>
      <p:pic>
        <p:nvPicPr>
          <p:cNvPr id="3" name="Picture 2"/>
          <p:cNvPicPr>
            <a:picLocks noChangeAspect="1"/>
          </p:cNvPicPr>
          <p:nvPr/>
        </p:nvPicPr>
        <p:blipFill>
          <a:blip r:embed="rId3"/>
          <a:stretch>
            <a:fillRect/>
          </a:stretch>
        </p:blipFill>
        <p:spPr>
          <a:xfrm>
            <a:off x="2289771" y="359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26089" y="0"/>
            <a:ext cx="11796453" cy="1610200"/>
          </a:xfrm>
          <a:prstGeom prst="rect">
            <a:avLst/>
          </a:prstGeom>
        </p:spPr>
      </p:pic>
      <p:sp>
        <p:nvSpPr>
          <p:cNvPr id="7" name="TextBox 6"/>
          <p:cNvSpPr txBox="1"/>
          <p:nvPr/>
        </p:nvSpPr>
        <p:spPr>
          <a:xfrm>
            <a:off x="2239557" y="662758"/>
            <a:ext cx="4521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Conjoint/Trade Off Analysis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17335"/>
            <a:ext cx="11182451" cy="582338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Put the determinant attributes together in combinations or sets.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Respondents rank these sets in order of preference.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Conjoint analysis finds the optimal levels of each attribute.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Measures relative values of attributes jointly rather than separately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Mirrors trade-offs that individuals make in the market place</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Attributes can be categorized in 3 elements:</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Features</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Functions </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Benefits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Example:   A shampoo may contain pro-v proteins (feature) that coat the hair during shampooing (function), which leads to more shine on the hair (benefit).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019598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6" name="Object 2">
            <a:hlinkClick r:id="" action="ppaction://ole?verb=0"/>
            <a:extLst>
              <a:ext uri="{FF2B5EF4-FFF2-40B4-BE49-F238E27FC236}">
                <a16:creationId xmlns:a16="http://schemas.microsoft.com/office/drawing/2014/main" id="{56A7630E-BE2D-6A63-F42C-A8FD82123C9E}"/>
              </a:ext>
            </a:extLst>
          </p:cNvPr>
          <p:cNvGraphicFramePr>
            <a:graphicFrameLocks/>
          </p:cNvGraphicFramePr>
          <p:nvPr/>
        </p:nvGraphicFramePr>
        <p:xfrm>
          <a:off x="2286000" y="1143000"/>
          <a:ext cx="8077200" cy="6019800"/>
        </p:xfrm>
        <a:graphic>
          <a:graphicData uri="http://schemas.openxmlformats.org/presentationml/2006/ole">
            <mc:AlternateContent xmlns:mc="http://schemas.openxmlformats.org/markup-compatibility/2006">
              <mc:Choice xmlns:v="urn:schemas-microsoft-com:vml" Requires="v">
                <p:oleObj name="Document" r:id="rId2" imgW="4885944" imgH="3745992" progId="Word.Document.8">
                  <p:embed/>
                </p:oleObj>
              </mc:Choice>
              <mc:Fallback>
                <p:oleObj name="Document" r:id="rId2" imgW="4885944" imgH="3745992" progId="Word.Document.8">
                  <p:embed/>
                  <p:pic>
                    <p:nvPicPr>
                      <p:cNvPr id="57346" name="Object 2">
                        <a:hlinkClick r:id="" action="ppaction://ole?verb=0"/>
                        <a:extLst>
                          <a:ext uri="{FF2B5EF4-FFF2-40B4-BE49-F238E27FC236}">
                            <a16:creationId xmlns:a16="http://schemas.microsoft.com/office/drawing/2014/main" id="{56A7630E-BE2D-6A63-F42C-A8FD82123C9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143000"/>
                        <a:ext cx="80772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6019" name="Text Box 3">
            <a:extLst>
              <a:ext uri="{FF2B5EF4-FFF2-40B4-BE49-F238E27FC236}">
                <a16:creationId xmlns:a16="http://schemas.microsoft.com/office/drawing/2014/main" id="{7ABA4394-F6A0-665C-E9CD-373239151C01}"/>
              </a:ext>
            </a:extLst>
          </p:cNvPr>
          <p:cNvSpPr txBox="1">
            <a:spLocks noChangeArrowheads="1"/>
          </p:cNvSpPr>
          <p:nvPr/>
        </p:nvSpPr>
        <p:spPr bwMode="auto">
          <a:xfrm>
            <a:off x="1905000" y="228601"/>
            <a:ext cx="8458200" cy="646331"/>
          </a:xfrm>
          <a:prstGeom prst="rect">
            <a:avLst/>
          </a:prstGeom>
          <a:solidFill>
            <a:srgbClr val="666699"/>
          </a:solidFill>
          <a:ln w="76200" cmpd="tri">
            <a:solidFill>
              <a:schemeClr val="accent1"/>
            </a:solidFill>
            <a:miter lim="800000"/>
            <a:headEnd/>
            <a:tailEnd/>
          </a:ln>
          <a:effectLst/>
        </p:spPr>
        <p:txBody>
          <a:bodyPr>
            <a:spAutoFit/>
          </a:bodyPr>
          <a:lstStyle/>
          <a:p>
            <a:pPr algn="ctr" eaLnBrk="1" hangingPunct="1">
              <a:defRPr/>
            </a:pPr>
            <a:r>
              <a:rPr lang="en-US" sz="3600" dirty="0">
                <a:solidFill>
                  <a:schemeClr val="bg1"/>
                </a:solidFill>
                <a:effectLst>
                  <a:outerShdw blurRad="38100" dist="38100" dir="2700000" algn="tl">
                    <a:srgbClr val="000000"/>
                  </a:outerShdw>
                </a:effectLst>
                <a:latin typeface="Arial" charset="0"/>
                <a:cs typeface="Arial" charset="0"/>
              </a:rPr>
              <a:t>Conjoint Analysis Input: Salsa Example</a:t>
            </a:r>
          </a:p>
        </p:txBody>
      </p:sp>
      <p:sp>
        <p:nvSpPr>
          <p:cNvPr id="57348" name="Text Box 5">
            <a:extLst>
              <a:ext uri="{FF2B5EF4-FFF2-40B4-BE49-F238E27FC236}">
                <a16:creationId xmlns:a16="http://schemas.microsoft.com/office/drawing/2014/main" id="{32FDFC6C-499F-9B63-BB1C-4D4A5C5E4683}"/>
              </a:ext>
            </a:extLst>
          </p:cNvPr>
          <p:cNvSpPr txBox="1">
            <a:spLocks noChangeArrowheads="1"/>
          </p:cNvSpPr>
          <p:nvPr/>
        </p:nvSpPr>
        <p:spPr bwMode="auto">
          <a:xfrm>
            <a:off x="9753601" y="6477000"/>
            <a:ext cx="809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sz="1200" i="1">
                <a:cs typeface="Arial" panose="020B0604020202020204" pitchFamily="34" charset="0"/>
              </a:rPr>
              <a:t>7-</a:t>
            </a:r>
            <a:fld id="{1D292F49-18D1-451C-AEB8-50632306296D}" type="slidenum">
              <a:rPr lang="en-US" altLang="en-US" sz="1200" i="1">
                <a:cs typeface="Arial" panose="020B0604020202020204" pitchFamily="34" charset="0"/>
              </a:rPr>
              <a:pPr algn="r" eaLnBrk="1" hangingPunct="1">
                <a:spcBef>
                  <a:spcPct val="0"/>
                </a:spcBef>
                <a:buFontTx/>
                <a:buNone/>
              </a:pPr>
              <a:t>37</a:t>
            </a:fld>
            <a:endParaRPr lang="en-US" altLang="en-US" sz="1800">
              <a:cs typeface="Arial" panose="020B0604020202020204" pitchFamily="34" charset="0"/>
            </a:endParaRPr>
          </a:p>
        </p:txBody>
      </p:sp>
      <p:pic>
        <p:nvPicPr>
          <p:cNvPr id="2" name="Picture 1">
            <a:extLst>
              <a:ext uri="{FF2B5EF4-FFF2-40B4-BE49-F238E27FC236}">
                <a16:creationId xmlns:a16="http://schemas.microsoft.com/office/drawing/2014/main" id="{BA210F8D-40D8-B3B7-DC18-CB405691CF30}"/>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3" name="Picture 2">
            <a:extLst>
              <a:ext uri="{FF2B5EF4-FFF2-40B4-BE49-F238E27FC236}">
                <a16:creationId xmlns:a16="http://schemas.microsoft.com/office/drawing/2014/main" id="{5E62D039-F198-CEDA-533F-F53ABE6BB38C}"/>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5" name="Picture 4">
            <a:extLst>
              <a:ext uri="{FF2B5EF4-FFF2-40B4-BE49-F238E27FC236}">
                <a16:creationId xmlns:a16="http://schemas.microsoft.com/office/drawing/2014/main" id="{6395986B-0879-6BE6-CDB9-9188C97311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1" y="5929943"/>
            <a:ext cx="752989" cy="675241"/>
          </a:xfrm>
          <a:prstGeom prst="rect">
            <a:avLst/>
          </a:prstGeom>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42F54B7B-A700-8A60-28FD-0E0A26C5B05E}"/>
              </a:ext>
            </a:extLst>
          </p:cNvPr>
          <p:cNvSpPr>
            <a:spLocks noGrp="1" noChangeArrowheads="1"/>
          </p:cNvSpPr>
          <p:nvPr>
            <p:ph type="title"/>
          </p:nvPr>
        </p:nvSpPr>
        <p:spPr>
          <a:xfrm>
            <a:off x="1741489" y="523875"/>
            <a:ext cx="86357" cy="643913"/>
          </a:xfrm>
          <a:solidFill>
            <a:srgbClr val="063DE8"/>
          </a:solidFill>
          <a:ln/>
          <a:effectLst>
            <a:outerShdw dist="107763" dir="2700000" algn="ctr" rotWithShape="0">
              <a:srgbClr val="081D58"/>
            </a:outerShdw>
          </a:effectLst>
          <a:extLst>
            <a:ext uri="{91240B29-F687-4F45-9708-019B960494DF}">
              <a14:hiddenLine xmlns:a14="http://schemas.microsoft.com/office/drawing/2010/main" w="12700">
                <a:solidFill>
                  <a:schemeClr val="tx1"/>
                </a:solidFill>
                <a:miter lim="800000"/>
                <a:headEnd/>
                <a:tailEnd/>
              </a14:hiddenLine>
            </a:ext>
          </a:extLst>
        </p:spPr>
        <p:txBody>
          <a:bodyPr vert="horz" wrap="none" lIns="42729" tIns="17091" rIns="42729" bIns="17091" rtlCol="0" anchor="t">
            <a:spAutoFit/>
          </a:bodyPr>
          <a:lstStyle/>
          <a:p>
            <a:endParaRPr lang="en-US" altLang="en-US"/>
          </a:p>
        </p:txBody>
      </p:sp>
      <p:sp>
        <p:nvSpPr>
          <p:cNvPr id="46083" name="Rectangle 3">
            <a:extLst>
              <a:ext uri="{FF2B5EF4-FFF2-40B4-BE49-F238E27FC236}">
                <a16:creationId xmlns:a16="http://schemas.microsoft.com/office/drawing/2014/main" id="{EF03BAA3-481D-8C3F-D9E5-18052926C0C7}"/>
              </a:ext>
            </a:extLst>
          </p:cNvPr>
          <p:cNvSpPr>
            <a:spLocks noChangeArrowheads="1"/>
          </p:cNvSpPr>
          <p:nvPr/>
        </p:nvSpPr>
        <p:spPr bwMode="auto">
          <a:xfrm>
            <a:off x="1741488" y="39688"/>
            <a:ext cx="7315200" cy="973234"/>
          </a:xfrm>
          <a:prstGeom prst="rect">
            <a:avLst/>
          </a:prstGeom>
          <a:solidFill>
            <a:srgbClr val="FFFFFF"/>
          </a:solidFill>
          <a:ln>
            <a:noFill/>
          </a:ln>
          <a:effectLst>
            <a:outerShdw dist="107763" dir="2700000" algn="ctr" rotWithShape="0">
              <a:srgbClr val="081D58"/>
            </a:outerShdw>
          </a:effectLst>
          <a:extLst>
            <a:ext uri="{91240B29-F687-4F45-9708-019B960494DF}">
              <a14:hiddenLine xmlns:a14="http://schemas.microsoft.com/office/drawing/2010/main" w="12700">
                <a:solidFill>
                  <a:schemeClr val="tx1"/>
                </a:solidFill>
                <a:miter lim="800000"/>
                <a:headEnd/>
                <a:tailEnd/>
              </a14:hiddenLine>
            </a:ext>
          </a:extLst>
        </p:spPr>
        <p:txBody>
          <a:bodyPr lIns="42729" tIns="17091" rIns="42729" bIns="17091">
            <a:spAutoFit/>
          </a:bodyP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r>
              <a:rPr lang="en-US" altLang="en-US" sz="3200" b="1" i="1"/>
              <a:t>New Product Development Process</a:t>
            </a:r>
            <a:br>
              <a:rPr lang="en-US" altLang="en-US" sz="3200" b="1" i="1"/>
            </a:br>
            <a:r>
              <a:rPr lang="en-US" altLang="en-US" sz="2900" b="1" i="1"/>
              <a:t>Step 3.  Concept Development &amp; Testing</a:t>
            </a:r>
          </a:p>
        </p:txBody>
      </p:sp>
      <p:sp>
        <p:nvSpPr>
          <p:cNvPr id="46084" name="AutoShape 4">
            <a:extLst>
              <a:ext uri="{FF2B5EF4-FFF2-40B4-BE49-F238E27FC236}">
                <a16:creationId xmlns:a16="http://schemas.microsoft.com/office/drawing/2014/main" id="{887B8140-A72D-55A5-ED1D-E09D148D3643}"/>
              </a:ext>
            </a:extLst>
          </p:cNvPr>
          <p:cNvSpPr>
            <a:spLocks noChangeArrowheads="1"/>
          </p:cNvSpPr>
          <p:nvPr/>
        </p:nvSpPr>
        <p:spPr bwMode="auto">
          <a:xfrm rot="5400000">
            <a:off x="4760119" y="40481"/>
            <a:ext cx="1155700"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1.  Develop Product Ideas into </a:t>
            </a:r>
          </a:p>
          <a:p>
            <a:pPr algn="ctr">
              <a:lnSpc>
                <a:spcPct val="90000"/>
              </a:lnSpc>
            </a:pPr>
            <a:r>
              <a:rPr lang="en-US" altLang="en-US" sz="2000" b="1">
                <a:solidFill>
                  <a:srgbClr val="000000"/>
                </a:solidFill>
              </a:rPr>
              <a:t>Alternative</a:t>
            </a:r>
          </a:p>
          <a:p>
            <a:pPr algn="ctr">
              <a:lnSpc>
                <a:spcPct val="90000"/>
              </a:lnSpc>
            </a:pPr>
            <a:r>
              <a:rPr lang="en-US" altLang="en-US" sz="2000" b="1">
                <a:solidFill>
                  <a:srgbClr val="000000"/>
                </a:solidFill>
              </a:rPr>
              <a:t>Product Concepts</a:t>
            </a:r>
          </a:p>
        </p:txBody>
      </p:sp>
      <p:sp>
        <p:nvSpPr>
          <p:cNvPr id="46085" name="AutoShape 5">
            <a:extLst>
              <a:ext uri="{FF2B5EF4-FFF2-40B4-BE49-F238E27FC236}">
                <a16:creationId xmlns:a16="http://schemas.microsoft.com/office/drawing/2014/main" id="{0C962DC2-B3C7-455E-6DB0-315411DF827A}"/>
              </a:ext>
            </a:extLst>
          </p:cNvPr>
          <p:cNvSpPr>
            <a:spLocks noChangeArrowheads="1"/>
          </p:cNvSpPr>
          <p:nvPr/>
        </p:nvSpPr>
        <p:spPr bwMode="auto">
          <a:xfrm rot="5400000">
            <a:off x="5596732" y="1696245"/>
            <a:ext cx="1058863" cy="4276725"/>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2.  Concept Testing - Test the</a:t>
            </a:r>
          </a:p>
          <a:p>
            <a:pPr algn="ctr">
              <a:lnSpc>
                <a:spcPct val="90000"/>
              </a:lnSpc>
            </a:pPr>
            <a:r>
              <a:rPr lang="en-US" altLang="en-US" sz="2000" b="1">
                <a:solidFill>
                  <a:srgbClr val="000000"/>
                </a:solidFill>
              </a:rPr>
              <a:t>Product Concepts with Groups</a:t>
            </a:r>
          </a:p>
          <a:p>
            <a:pPr algn="ctr">
              <a:lnSpc>
                <a:spcPct val="90000"/>
              </a:lnSpc>
            </a:pPr>
            <a:r>
              <a:rPr lang="en-US" altLang="en-US" sz="2000" b="1">
                <a:solidFill>
                  <a:srgbClr val="000000"/>
                </a:solidFill>
              </a:rPr>
              <a:t>of Target Customers</a:t>
            </a:r>
          </a:p>
        </p:txBody>
      </p:sp>
      <p:sp>
        <p:nvSpPr>
          <p:cNvPr id="46086" name="AutoShape 6">
            <a:extLst>
              <a:ext uri="{FF2B5EF4-FFF2-40B4-BE49-F238E27FC236}">
                <a16:creationId xmlns:a16="http://schemas.microsoft.com/office/drawing/2014/main" id="{D5151E60-6595-2E66-91F1-72B6E23589CD}"/>
              </a:ext>
            </a:extLst>
          </p:cNvPr>
          <p:cNvSpPr>
            <a:spLocks noChangeArrowheads="1"/>
          </p:cNvSpPr>
          <p:nvPr/>
        </p:nvSpPr>
        <p:spPr bwMode="auto">
          <a:xfrm rot="5400000">
            <a:off x="6956425" y="3330575"/>
            <a:ext cx="1030288"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3.  Choose the Best One</a:t>
            </a:r>
          </a:p>
        </p:txBody>
      </p:sp>
      <p:sp>
        <p:nvSpPr>
          <p:cNvPr id="46087" name="AutoShape 7">
            <a:extLst>
              <a:ext uri="{FF2B5EF4-FFF2-40B4-BE49-F238E27FC236}">
                <a16:creationId xmlns:a16="http://schemas.microsoft.com/office/drawing/2014/main" id="{09EB69D7-6742-5896-03E2-F9A834C9D11E}"/>
              </a:ext>
            </a:extLst>
          </p:cNvPr>
          <p:cNvSpPr>
            <a:spLocks noChangeArrowheads="1"/>
          </p:cNvSpPr>
          <p:nvPr/>
        </p:nvSpPr>
        <p:spPr bwMode="auto">
          <a:xfrm rot="16200000" flipH="1">
            <a:off x="5870576" y="2511426"/>
            <a:ext cx="641350" cy="1000125"/>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088" name="AutoShape 8">
            <a:extLst>
              <a:ext uri="{FF2B5EF4-FFF2-40B4-BE49-F238E27FC236}">
                <a16:creationId xmlns:a16="http://schemas.microsoft.com/office/drawing/2014/main" id="{B08ABE4A-3A78-00DA-48AB-94A9CCE4EBFE}"/>
              </a:ext>
            </a:extLst>
          </p:cNvPr>
          <p:cNvSpPr>
            <a:spLocks noChangeArrowheads="1"/>
          </p:cNvSpPr>
          <p:nvPr/>
        </p:nvSpPr>
        <p:spPr bwMode="auto">
          <a:xfrm rot="16200000" flipH="1">
            <a:off x="7033419" y="4182269"/>
            <a:ext cx="723900" cy="995362"/>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 name="Picture 1">
            <a:extLst>
              <a:ext uri="{FF2B5EF4-FFF2-40B4-BE49-F238E27FC236}">
                <a16:creationId xmlns:a16="http://schemas.microsoft.com/office/drawing/2014/main" id="{0E6C6AE4-9B3B-8C28-CB3C-83C4372F6B65}"/>
              </a:ext>
            </a:extLst>
          </p:cNvPr>
          <p:cNvPicPr>
            <a:picLocks noChangeAspect="1"/>
          </p:cNvPicPr>
          <p:nvPr/>
        </p:nvPicPr>
        <p:blipFill>
          <a:blip r:embed="rId3"/>
          <a:stretch>
            <a:fillRect/>
          </a:stretch>
        </p:blipFill>
        <p:spPr>
          <a:xfrm>
            <a:off x="-108036" y="2204822"/>
            <a:ext cx="238650" cy="2709534"/>
          </a:xfrm>
          <a:prstGeom prst="rect">
            <a:avLst/>
          </a:prstGeom>
        </p:spPr>
      </p:pic>
      <p:pic>
        <p:nvPicPr>
          <p:cNvPr id="3" name="Picture 2">
            <a:extLst>
              <a:ext uri="{FF2B5EF4-FFF2-40B4-BE49-F238E27FC236}">
                <a16:creationId xmlns:a16="http://schemas.microsoft.com/office/drawing/2014/main" id="{94A054CE-E88E-3524-7C66-F8BFEB283AC0}"/>
              </a:ext>
            </a:extLst>
          </p:cNvPr>
          <p:cNvPicPr>
            <a:picLocks noChangeAspect="1"/>
          </p:cNvPicPr>
          <p:nvPr/>
        </p:nvPicPr>
        <p:blipFill>
          <a:blip r:embed="rId3"/>
          <a:stretch>
            <a:fillRect/>
          </a:stretch>
        </p:blipFill>
        <p:spPr>
          <a:xfrm>
            <a:off x="12072675" y="2204822"/>
            <a:ext cx="238650" cy="2709534"/>
          </a:xfrm>
          <a:prstGeom prst="rect">
            <a:avLst/>
          </a:prstGeom>
        </p:spPr>
      </p:pic>
      <p:pic>
        <p:nvPicPr>
          <p:cNvPr id="5" name="Picture 4">
            <a:extLst>
              <a:ext uri="{FF2B5EF4-FFF2-40B4-BE49-F238E27FC236}">
                <a16:creationId xmlns:a16="http://schemas.microsoft.com/office/drawing/2014/main" id="{19B4A878-9BBA-B568-717A-0671633C1F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1" y="5929943"/>
            <a:ext cx="752989" cy="675241"/>
          </a:xfrm>
          <a:prstGeom prst="rect">
            <a:avLst/>
          </a:prstGeom>
        </p:spPr>
      </p:pic>
    </p:spTree>
  </p:cSld>
  <p:clrMapOvr>
    <a:masterClrMapping/>
  </p:clrMapOvr>
  <p:transition spd="slow">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751BB2C5-9C13-D67B-A917-BDF803ADBE2B}"/>
              </a:ext>
            </a:extLst>
          </p:cNvPr>
          <p:cNvSpPr>
            <a:spLocks noGrp="1" noChangeArrowheads="1"/>
          </p:cNvSpPr>
          <p:nvPr>
            <p:ph type="title"/>
          </p:nvPr>
        </p:nvSpPr>
        <p:spPr/>
        <p:txBody>
          <a:bodyPr/>
          <a:lstStyle/>
          <a:p>
            <a:endParaRPr lang="en-US" altLang="en-US" dirty="0"/>
          </a:p>
        </p:txBody>
      </p:sp>
      <p:sp>
        <p:nvSpPr>
          <p:cNvPr id="48131" name="Rectangle 3">
            <a:extLst>
              <a:ext uri="{FF2B5EF4-FFF2-40B4-BE49-F238E27FC236}">
                <a16:creationId xmlns:a16="http://schemas.microsoft.com/office/drawing/2014/main" id="{37663F86-F039-FB2B-088C-99134A536C2B}"/>
              </a:ext>
            </a:extLst>
          </p:cNvPr>
          <p:cNvSpPr>
            <a:spLocks noGrp="1" noChangeArrowheads="1"/>
          </p:cNvSpPr>
          <p:nvPr>
            <p:ph type="body" idx="1"/>
          </p:nvPr>
        </p:nvSpPr>
        <p:spPr/>
        <p:txBody>
          <a:bodyPr/>
          <a:lstStyle/>
          <a:p>
            <a:pPr>
              <a:lnSpc>
                <a:spcPct val="80000"/>
              </a:lnSpc>
            </a:pPr>
            <a:r>
              <a:rPr lang="en-US" altLang="en-US" sz="2700" dirty="0"/>
              <a:t>Concept 1</a:t>
            </a:r>
          </a:p>
          <a:p>
            <a:pPr>
              <a:lnSpc>
                <a:spcPct val="80000"/>
              </a:lnSpc>
            </a:pPr>
            <a:r>
              <a:rPr lang="en-US" altLang="en-US" sz="2700" dirty="0"/>
              <a:t>Concept 2</a:t>
            </a:r>
          </a:p>
          <a:p>
            <a:pPr>
              <a:lnSpc>
                <a:spcPct val="80000"/>
              </a:lnSpc>
            </a:pPr>
            <a:r>
              <a:rPr lang="en-US" altLang="en-US" sz="2700" dirty="0"/>
              <a:t>Concept 3</a:t>
            </a:r>
          </a:p>
          <a:p>
            <a:pPr lvl="1">
              <a:lnSpc>
                <a:spcPct val="80000"/>
              </a:lnSpc>
            </a:pPr>
            <a:r>
              <a:rPr lang="en-US" altLang="en-US" sz="2200" dirty="0"/>
              <a:t>Who</a:t>
            </a:r>
          </a:p>
          <a:p>
            <a:pPr lvl="1">
              <a:lnSpc>
                <a:spcPct val="80000"/>
              </a:lnSpc>
            </a:pPr>
            <a:r>
              <a:rPr lang="en-US" altLang="en-US" sz="2200" dirty="0"/>
              <a:t>Why</a:t>
            </a:r>
          </a:p>
          <a:p>
            <a:pPr lvl="1">
              <a:lnSpc>
                <a:spcPct val="80000"/>
              </a:lnSpc>
            </a:pPr>
            <a:r>
              <a:rPr lang="en-US" altLang="en-US" sz="2200" dirty="0"/>
              <a:t>when</a:t>
            </a:r>
          </a:p>
          <a:p>
            <a:pPr lvl="1">
              <a:lnSpc>
                <a:spcPct val="80000"/>
              </a:lnSpc>
            </a:pPr>
            <a:endParaRPr lang="en-US" altLang="en-US" sz="2200" dirty="0"/>
          </a:p>
          <a:p>
            <a:pPr>
              <a:lnSpc>
                <a:spcPct val="80000"/>
              </a:lnSpc>
            </a:pPr>
            <a:r>
              <a:rPr lang="en-US" altLang="en-US" sz="2700" dirty="0"/>
              <a:t>Category concept</a:t>
            </a:r>
          </a:p>
          <a:p>
            <a:pPr>
              <a:lnSpc>
                <a:spcPct val="80000"/>
              </a:lnSpc>
            </a:pPr>
            <a:r>
              <a:rPr lang="en-US" altLang="en-US" sz="2700" dirty="0"/>
              <a:t>Product concept</a:t>
            </a:r>
          </a:p>
          <a:p>
            <a:pPr>
              <a:lnSpc>
                <a:spcPct val="80000"/>
              </a:lnSpc>
            </a:pPr>
            <a:r>
              <a:rPr lang="en-US" altLang="en-US" sz="2700" dirty="0"/>
              <a:t>Brand concept</a:t>
            </a:r>
          </a:p>
        </p:txBody>
      </p:sp>
      <p:pic>
        <p:nvPicPr>
          <p:cNvPr id="2" name="Picture 1">
            <a:extLst>
              <a:ext uri="{FF2B5EF4-FFF2-40B4-BE49-F238E27FC236}">
                <a16:creationId xmlns:a16="http://schemas.microsoft.com/office/drawing/2014/main" id="{3639A3F1-42A4-8CCD-0C3F-7DAABAD4399D}"/>
              </a:ext>
            </a:extLst>
          </p:cNvPr>
          <p:cNvPicPr>
            <a:picLocks noChangeAspect="1"/>
          </p:cNvPicPr>
          <p:nvPr/>
        </p:nvPicPr>
        <p:blipFill>
          <a:blip r:embed="rId2"/>
          <a:stretch>
            <a:fillRect/>
          </a:stretch>
        </p:blipFill>
        <p:spPr>
          <a:xfrm>
            <a:off x="-124600" y="2204822"/>
            <a:ext cx="238650" cy="2709534"/>
          </a:xfrm>
          <a:prstGeom prst="rect">
            <a:avLst/>
          </a:prstGeom>
        </p:spPr>
      </p:pic>
      <p:pic>
        <p:nvPicPr>
          <p:cNvPr id="3" name="Picture 2">
            <a:extLst>
              <a:ext uri="{FF2B5EF4-FFF2-40B4-BE49-F238E27FC236}">
                <a16:creationId xmlns:a16="http://schemas.microsoft.com/office/drawing/2014/main" id="{3DE5F86C-4FB4-8001-2A15-5FA567A8A93F}"/>
              </a:ext>
            </a:extLst>
          </p:cNvPr>
          <p:cNvPicPr>
            <a:picLocks noChangeAspect="1"/>
          </p:cNvPicPr>
          <p:nvPr/>
        </p:nvPicPr>
        <p:blipFill>
          <a:blip r:embed="rId2"/>
          <a:stretch>
            <a:fillRect/>
          </a:stretch>
        </p:blipFill>
        <p:spPr>
          <a:xfrm>
            <a:off x="12056111" y="2204822"/>
            <a:ext cx="238650" cy="2709534"/>
          </a:xfrm>
          <a:prstGeom prst="rect">
            <a:avLst/>
          </a:prstGeom>
        </p:spPr>
      </p:pic>
      <p:pic>
        <p:nvPicPr>
          <p:cNvPr id="4" name="Picture 3">
            <a:extLst>
              <a:ext uri="{FF2B5EF4-FFF2-40B4-BE49-F238E27FC236}">
                <a16:creationId xmlns:a16="http://schemas.microsoft.com/office/drawing/2014/main" id="{8AB1166C-1D3A-0504-0C7D-364D93274D02}"/>
              </a:ext>
            </a:extLst>
          </p:cNvPr>
          <p:cNvPicPr>
            <a:picLocks noChangeAspect="1"/>
          </p:cNvPicPr>
          <p:nvPr/>
        </p:nvPicPr>
        <p:blipFill>
          <a:blip r:embed="rId3"/>
          <a:stretch>
            <a:fillRect/>
          </a:stretch>
        </p:blipFill>
        <p:spPr>
          <a:xfrm>
            <a:off x="-124600" y="0"/>
            <a:ext cx="11796453" cy="1610200"/>
          </a:xfrm>
          <a:prstGeom prst="rect">
            <a:avLst/>
          </a:prstGeom>
        </p:spPr>
      </p:pic>
      <p:sp>
        <p:nvSpPr>
          <p:cNvPr id="6" name="TextBox 5">
            <a:extLst>
              <a:ext uri="{FF2B5EF4-FFF2-40B4-BE49-F238E27FC236}">
                <a16:creationId xmlns:a16="http://schemas.microsoft.com/office/drawing/2014/main" id="{3465E458-26AE-C920-D9DE-871733B72B12}"/>
              </a:ext>
            </a:extLst>
          </p:cNvPr>
          <p:cNvSpPr txBox="1"/>
          <p:nvPr/>
        </p:nvSpPr>
        <p:spPr>
          <a:xfrm>
            <a:off x="2915478" y="477941"/>
            <a:ext cx="6255026" cy="646331"/>
          </a:xfrm>
          <a:prstGeom prst="rect">
            <a:avLst/>
          </a:prstGeom>
          <a:noFill/>
        </p:spPr>
        <p:txBody>
          <a:bodyPr wrap="square">
            <a:spAutoFit/>
          </a:bodyPr>
          <a:lstStyle/>
          <a:p>
            <a:r>
              <a:rPr lang="en-US" altLang="en-US" sz="3600" dirty="0">
                <a:solidFill>
                  <a:schemeClr val="bg1"/>
                </a:solidFill>
              </a:rPr>
              <a:t>Concept development</a:t>
            </a:r>
            <a:endParaRPr lang="en-US" sz="3600" dirty="0">
              <a:solidFill>
                <a:schemeClr val="bg1"/>
              </a:solidFill>
            </a:endParaRPr>
          </a:p>
        </p:txBody>
      </p:sp>
      <p:pic>
        <p:nvPicPr>
          <p:cNvPr id="7" name="Picture 6">
            <a:extLst>
              <a:ext uri="{FF2B5EF4-FFF2-40B4-BE49-F238E27FC236}">
                <a16:creationId xmlns:a16="http://schemas.microsoft.com/office/drawing/2014/main" id="{47FDFF79-5D67-6FEC-3248-2EED89190A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1" y="5929943"/>
            <a:ext cx="752989" cy="675241"/>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C0C1F7AA-57CF-A88D-3FCB-DF50BE939661}"/>
              </a:ext>
            </a:extLst>
          </p:cNvPr>
          <p:cNvSpPr>
            <a:spLocks noGrp="1" noChangeArrowheads="1"/>
          </p:cNvSpPr>
          <p:nvPr>
            <p:ph type="title"/>
          </p:nvPr>
        </p:nvSpPr>
        <p:spPr/>
        <p:txBody>
          <a:bodyPr/>
          <a:lstStyle/>
          <a:p>
            <a:r>
              <a:rPr lang="en-US" altLang="en-US" dirty="0"/>
              <a:t>Concept Testing</a:t>
            </a:r>
          </a:p>
        </p:txBody>
      </p:sp>
      <p:sp>
        <p:nvSpPr>
          <p:cNvPr id="49155" name="Rectangle 3">
            <a:extLst>
              <a:ext uri="{FF2B5EF4-FFF2-40B4-BE49-F238E27FC236}">
                <a16:creationId xmlns:a16="http://schemas.microsoft.com/office/drawing/2014/main" id="{3757041B-0912-C83F-45D0-480D82DAE9A5}"/>
              </a:ext>
            </a:extLst>
          </p:cNvPr>
          <p:cNvSpPr>
            <a:spLocks noGrp="1" noChangeArrowheads="1"/>
          </p:cNvSpPr>
          <p:nvPr>
            <p:ph type="body" idx="1"/>
          </p:nvPr>
        </p:nvSpPr>
        <p:spPr/>
        <p:txBody>
          <a:bodyPr/>
          <a:lstStyle/>
          <a:p>
            <a:pPr>
              <a:lnSpc>
                <a:spcPct val="90000"/>
              </a:lnSpc>
            </a:pPr>
            <a:r>
              <a:rPr lang="en-US" altLang="en-US" sz="2700" dirty="0"/>
              <a:t>Are the benefits clear?</a:t>
            </a:r>
          </a:p>
          <a:p>
            <a:pPr>
              <a:lnSpc>
                <a:spcPct val="90000"/>
              </a:lnSpc>
            </a:pPr>
            <a:r>
              <a:rPr lang="en-US" altLang="en-US" sz="2700" dirty="0"/>
              <a:t>Does it solve a problem/need?</a:t>
            </a:r>
          </a:p>
          <a:p>
            <a:pPr>
              <a:lnSpc>
                <a:spcPct val="90000"/>
              </a:lnSpc>
            </a:pPr>
            <a:r>
              <a:rPr lang="en-US" altLang="en-US" sz="2700" dirty="0"/>
              <a:t>Does other products solve this need and satisfy the customers?</a:t>
            </a:r>
          </a:p>
          <a:p>
            <a:pPr>
              <a:lnSpc>
                <a:spcPct val="90000"/>
              </a:lnSpc>
            </a:pPr>
            <a:r>
              <a:rPr lang="en-US" altLang="en-US" sz="2700" dirty="0"/>
              <a:t>Is the price reasonable?</a:t>
            </a:r>
          </a:p>
          <a:p>
            <a:pPr>
              <a:lnSpc>
                <a:spcPct val="90000"/>
              </a:lnSpc>
            </a:pPr>
            <a:r>
              <a:rPr lang="en-US" altLang="en-US" sz="2700" dirty="0"/>
              <a:t>Would u definitely/definitely not/ probably /probably not buy this product?</a:t>
            </a:r>
          </a:p>
          <a:p>
            <a:pPr>
              <a:lnSpc>
                <a:spcPct val="90000"/>
              </a:lnSpc>
            </a:pPr>
            <a:r>
              <a:rPr lang="en-US" altLang="en-US" sz="2700" dirty="0"/>
              <a:t>Who would use this product and when and how often the product be used?</a:t>
            </a:r>
          </a:p>
          <a:p>
            <a:pPr marL="0" indent="0">
              <a:lnSpc>
                <a:spcPct val="90000"/>
              </a:lnSpc>
              <a:buNone/>
            </a:pPr>
            <a:endParaRPr lang="en-US" altLang="en-US" sz="2700" dirty="0"/>
          </a:p>
          <a:p>
            <a:pPr>
              <a:lnSpc>
                <a:spcPct val="90000"/>
              </a:lnSpc>
            </a:pPr>
            <a:endParaRPr lang="en-US" altLang="en-US" sz="2700" dirty="0"/>
          </a:p>
        </p:txBody>
      </p:sp>
      <p:pic>
        <p:nvPicPr>
          <p:cNvPr id="6" name="Picture 5">
            <a:extLst>
              <a:ext uri="{FF2B5EF4-FFF2-40B4-BE49-F238E27FC236}">
                <a16:creationId xmlns:a16="http://schemas.microsoft.com/office/drawing/2014/main" id="{A1BF1990-7FC4-B487-E578-A68DE60C40D5}"/>
              </a:ext>
            </a:extLst>
          </p:cNvPr>
          <p:cNvPicPr>
            <a:picLocks noChangeAspect="1"/>
          </p:cNvPicPr>
          <p:nvPr/>
        </p:nvPicPr>
        <p:blipFill>
          <a:blip r:embed="rId2"/>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988AABE-3165-2ADC-29A4-477441DD9919}"/>
              </a:ext>
            </a:extLst>
          </p:cNvPr>
          <p:cNvPicPr>
            <a:picLocks noChangeAspect="1"/>
          </p:cNvPicPr>
          <p:nvPr/>
        </p:nvPicPr>
        <p:blipFill>
          <a:blip r:embed="rId2"/>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E28FCD0-C5B8-12CE-F466-DAADB1B233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1" y="5929943"/>
            <a:ext cx="752989" cy="675241"/>
          </a:xfrm>
          <a:prstGeom prst="rect">
            <a:avLst/>
          </a:prstGeom>
        </p:spPr>
      </p:pic>
      <p:pic>
        <p:nvPicPr>
          <p:cNvPr id="2" name="Picture 1">
            <a:extLst>
              <a:ext uri="{FF2B5EF4-FFF2-40B4-BE49-F238E27FC236}">
                <a16:creationId xmlns:a16="http://schemas.microsoft.com/office/drawing/2014/main" id="{97DD7B5B-5519-F8D4-D0E4-B5F774B99915}"/>
              </a:ext>
            </a:extLst>
          </p:cNvPr>
          <p:cNvPicPr>
            <a:picLocks noChangeAspect="1"/>
          </p:cNvPicPr>
          <p:nvPr/>
        </p:nvPicPr>
        <p:blipFill>
          <a:blip r:embed="rId4"/>
          <a:stretch>
            <a:fillRect/>
          </a:stretch>
        </p:blipFill>
        <p:spPr>
          <a:xfrm>
            <a:off x="-53804" y="-27171"/>
            <a:ext cx="11796453" cy="1610200"/>
          </a:xfrm>
          <a:prstGeom prst="rect">
            <a:avLst/>
          </a:prstGeom>
        </p:spPr>
      </p:pic>
      <p:sp>
        <p:nvSpPr>
          <p:cNvPr id="4" name="TextBox 3">
            <a:extLst>
              <a:ext uri="{FF2B5EF4-FFF2-40B4-BE49-F238E27FC236}">
                <a16:creationId xmlns:a16="http://schemas.microsoft.com/office/drawing/2014/main" id="{ACF63582-6CD7-A49E-01AA-C81C77F3EDCF}"/>
              </a:ext>
            </a:extLst>
          </p:cNvPr>
          <p:cNvSpPr txBox="1"/>
          <p:nvPr/>
        </p:nvSpPr>
        <p:spPr>
          <a:xfrm>
            <a:off x="2961249" y="532786"/>
            <a:ext cx="6231988" cy="646331"/>
          </a:xfrm>
          <a:prstGeom prst="rect">
            <a:avLst/>
          </a:prstGeom>
          <a:noFill/>
        </p:spPr>
        <p:txBody>
          <a:bodyPr wrap="square">
            <a:spAutoFit/>
          </a:bodyPr>
          <a:lstStyle/>
          <a:p>
            <a:r>
              <a:rPr lang="en-US" altLang="en-US" sz="3600" dirty="0">
                <a:solidFill>
                  <a:schemeClr val="bg1"/>
                </a:solidFill>
              </a:rPr>
              <a:t>Concept Testing</a:t>
            </a:r>
            <a:endParaRPr lang="en-US" sz="3600" dirty="0">
              <a:solidFill>
                <a:schemeClr val="bg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609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074624"/>
          </a:xfrm>
          <a:prstGeom prst="rect">
            <a:avLst/>
          </a:prstGeom>
          <a:noFill/>
        </p:spPr>
        <p:txBody>
          <a:bodyPr wrap="square">
            <a:spAutoFit/>
          </a:bodyPr>
          <a:lstStyle/>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What is a Product Development Process?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Ideation and Ideation techniques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Idea screening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Concept development &amp; testing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a:solidFill>
                  <a:srgbClr val="FF9518"/>
                </a:solidFill>
                <a:latin typeface="Tajawal Medium" panose="00000600000000000000" pitchFamily="2" charset="-78"/>
                <a:cs typeface="Tajawal Medium" panose="00000600000000000000" pitchFamily="2" charset="-78"/>
              </a:rPr>
              <a:t>Lecture 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12525</TotalTime>
  <Words>2436</Words>
  <Application>Microsoft Office PowerPoint</Application>
  <PresentationFormat>Widescreen</PresentationFormat>
  <Paragraphs>319</Paragraphs>
  <Slides>42</Slides>
  <Notes>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2</vt:i4>
      </vt:variant>
      <vt:variant>
        <vt:lpstr>Slide Titles</vt:lpstr>
      </vt:variant>
      <vt:variant>
        <vt:i4>42</vt:i4>
      </vt:variant>
    </vt:vector>
  </HeadingPairs>
  <TitlesOfParts>
    <vt:vector size="59" baseType="lpstr">
      <vt:lpstr>Arial</vt:lpstr>
      <vt:lpstr>AvantGarde Bk BT</vt:lpstr>
      <vt:lpstr>BankGothic Md BT</vt:lpstr>
      <vt:lpstr>Bauhaus 93</vt:lpstr>
      <vt:lpstr>Calibri</vt:lpstr>
      <vt:lpstr>Calibri Light</vt:lpstr>
      <vt:lpstr>English111 Vivace BT</vt:lpstr>
      <vt:lpstr>Monotype Sorts</vt:lpstr>
      <vt:lpstr>Tajawal ExtraBold</vt:lpstr>
      <vt:lpstr>Tajawal Medium</vt:lpstr>
      <vt:lpstr>Times</vt:lpstr>
      <vt:lpstr>Times New Roman</vt:lpstr>
      <vt:lpstr>Wingdings</vt:lpstr>
      <vt:lpstr>Wingdings 3</vt:lpstr>
      <vt:lpstr>Office Theme</vt:lpstr>
      <vt:lpstr>CorelDRAW</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Concept Testing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 dawaba</cp:lastModifiedBy>
  <cp:revision>39</cp:revision>
  <dcterms:created xsi:type="dcterms:W3CDTF">2021-08-03T13:03:26Z</dcterms:created>
  <dcterms:modified xsi:type="dcterms:W3CDTF">2023-03-26T20:09:21Z</dcterms:modified>
</cp:coreProperties>
</file>