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0" r:id="rId2"/>
  </p:sldMasterIdLst>
  <p:notesMasterIdLst>
    <p:notesMasterId r:id="rId42"/>
  </p:notesMasterIdLst>
  <p:sldIdLst>
    <p:sldId id="470" r:id="rId3"/>
    <p:sldId id="259" r:id="rId4"/>
    <p:sldId id="550" r:id="rId5"/>
    <p:sldId id="551" r:id="rId6"/>
    <p:sldId id="552" r:id="rId7"/>
    <p:sldId id="555" r:id="rId8"/>
    <p:sldId id="556" r:id="rId9"/>
    <p:sldId id="554" r:id="rId10"/>
    <p:sldId id="553" r:id="rId11"/>
    <p:sldId id="557" r:id="rId12"/>
    <p:sldId id="558" r:id="rId13"/>
    <p:sldId id="540" r:id="rId14"/>
    <p:sldId id="541" r:id="rId15"/>
    <p:sldId id="542" r:id="rId16"/>
    <p:sldId id="544" r:id="rId17"/>
    <p:sldId id="543" r:id="rId18"/>
    <p:sldId id="545" r:id="rId19"/>
    <p:sldId id="546" r:id="rId20"/>
    <p:sldId id="562" r:id="rId21"/>
    <p:sldId id="547" r:id="rId22"/>
    <p:sldId id="548" r:id="rId23"/>
    <p:sldId id="549" r:id="rId24"/>
    <p:sldId id="537" r:id="rId25"/>
    <p:sldId id="494" r:id="rId26"/>
    <p:sldId id="533" r:id="rId27"/>
    <p:sldId id="534" r:id="rId28"/>
    <p:sldId id="532" r:id="rId29"/>
    <p:sldId id="496" r:id="rId30"/>
    <p:sldId id="495" r:id="rId31"/>
    <p:sldId id="498" r:id="rId32"/>
    <p:sldId id="531" r:id="rId33"/>
    <p:sldId id="538" r:id="rId34"/>
    <p:sldId id="535" r:id="rId35"/>
    <p:sldId id="539" r:id="rId36"/>
    <p:sldId id="497" r:id="rId37"/>
    <p:sldId id="561" r:id="rId38"/>
    <p:sldId id="536" r:id="rId39"/>
    <p:sldId id="559" r:id="rId40"/>
    <p:sldId id="56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4A9E1"/>
    <a:srgbClr val="0A1F61"/>
    <a:srgbClr val="66FF33"/>
    <a:srgbClr val="686868"/>
    <a:srgbClr val="0078A2"/>
    <a:srgbClr val="FF951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623" autoAdjust="0"/>
    <p:restoredTop sz="91993" autoAdjust="0"/>
  </p:normalViewPr>
  <p:slideViewPr>
    <p:cSldViewPr snapToGrid="0">
      <p:cViewPr>
        <p:scale>
          <a:sx n="66" d="100"/>
          <a:sy n="66" d="100"/>
        </p:scale>
        <p:origin x="-558" y="-18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EB4F4C-155E-4676-97CF-5D9E4AB40CF2}" type="datetimeFigureOut">
              <a:rPr lang="en-US" smtClean="0"/>
              <a:t>7/30/2022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60C92E-6D71-4F93-8FF9-DA4A7965B5EA}" type="slidenum">
              <a:rPr lang="en-US" smtClean="0"/>
              <a:t>‹#›</a:t>
            </a:fld>
            <a:endParaRPr lang="en-US"/>
          </a:p>
        </p:txBody>
      </p:sp>
    </p:spTree>
    <p:extLst>
      <p:ext uri="{BB962C8B-B14F-4D97-AF65-F5344CB8AC3E}">
        <p14:creationId xmlns:p14="http://schemas.microsoft.com/office/powerpoint/2010/main" val="3298952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261F33C-ABF3-4998-A96E-09CDA5640611}" type="datetime1">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99447C2-0EB4-4377-A465-5B7377BF20BD}" type="datetime1">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243A918-0FB2-4261-A260-549ACA799276}" type="datetime1">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FACC2B5-FF9F-4EAA-BBB6-F688FF52C203}" type="datetime1">
              <a:rPr lang="en-US" smtClean="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2710D96-0A51-4F2F-8197-E9E2A068B778}" type="datetime1">
              <a:rPr lang="en-US" smtClean="0"/>
              <a:t>7/30/2022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7269F90-2F73-409C-8804-5D92B1705981}" type="datetime1">
              <a:rPr lang="en-US" smtClean="0"/>
              <a:t>7/30/2022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AAF2FB-DB4D-4C02-8F5D-3608F8B48F7F}" type="datetime1">
              <a:rPr lang="en-US" smtClean="0"/>
              <a:t>7/30/2022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FC39E80-9D78-4180-972A-E24D8D273D60}" type="datetime1">
              <a:rPr lang="en-US" smtClean="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07C68C-F031-4091-B017-1D1B0623BED2}" type="datetime1">
              <a:rPr lang="en-US" smtClean="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16BE5B7-028D-4BA2-843E-351EE93CF140}" type="datetime1">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51E1E6-697D-42A7-B07C-8C8AA9EC06F0}" type="datetime1">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400157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10148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49498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936373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1458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780486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3657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873256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379020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847782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1870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B1F1A5-ACDD-41E3-8616-5BE0254EE2FB}" type="datetime1">
              <a:rPr lang="en-US" smtClean="0"/>
              <a:t>7/30/2022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solidFill>
                  <a:prstClr val="black">
                    <a:tint val="75000"/>
                  </a:prstClr>
                </a:solidFill>
              </a:rPr>
              <a:pPr/>
              <a:t>7/30/2022</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054796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2.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4.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5.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6.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7.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8.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hyperlink" Target="http://www.bbc.com/" TargetMode="Externa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4669" y="-146945"/>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422121"/>
            <a:ext cx="6714451" cy="1972334"/>
          </a:xfrm>
          <a:prstGeom prst="rect">
            <a:avLst/>
          </a:prstGeom>
        </p:spPr>
      </p:pic>
      <p:pic>
        <p:nvPicPr>
          <p:cNvPr id="13" name="Picture 12"/>
          <p:cNvPicPr>
            <a:picLocks noChangeAspect="1"/>
          </p:cNvPicPr>
          <p:nvPr/>
        </p:nvPicPr>
        <p:blipFill>
          <a:blip r:embed="rId6"/>
          <a:stretch>
            <a:fillRect/>
          </a:stretch>
        </p:blipFill>
        <p:spPr>
          <a:xfrm>
            <a:off x="6309599" y="3168645"/>
            <a:ext cx="5882401" cy="1034667"/>
          </a:xfrm>
          <a:prstGeom prst="rect">
            <a:avLst/>
          </a:prstGeom>
        </p:spPr>
      </p:pic>
      <p:sp>
        <p:nvSpPr>
          <p:cNvPr id="14" name="TextBox 13"/>
          <p:cNvSpPr txBox="1"/>
          <p:nvPr/>
        </p:nvSpPr>
        <p:spPr>
          <a:xfrm>
            <a:off x="170571" y="415790"/>
            <a:ext cx="4249881" cy="2062103"/>
          </a:xfrm>
          <a:prstGeom prst="rect">
            <a:avLst/>
          </a:prstGeom>
          <a:noFill/>
        </p:spPr>
        <p:txBody>
          <a:bodyPr wrap="none" rtlCol="0">
            <a:spAutoFit/>
          </a:bodyPr>
          <a:lstStyle/>
          <a:p>
            <a:r>
              <a:rPr lang="en-US" sz="3200" b="1" dirty="0">
                <a:solidFill>
                  <a:srgbClr val="FF9518"/>
                </a:solidFill>
                <a:latin typeface="Tajawal Medium" panose="00000600000000000000" pitchFamily="2" charset="-78"/>
                <a:cs typeface="Tajawal Medium" panose="00000600000000000000" pitchFamily="2" charset="-78"/>
              </a:rPr>
              <a:t>Module </a:t>
            </a:r>
            <a:r>
              <a:rPr lang="en-US" sz="3200" b="1" dirty="0" smtClean="0">
                <a:solidFill>
                  <a:srgbClr val="FF9518"/>
                </a:solidFill>
                <a:latin typeface="Tajawal Medium" panose="00000600000000000000" pitchFamily="2" charset="-78"/>
                <a:cs typeface="Tajawal Medium" panose="00000600000000000000" pitchFamily="2" charset="-78"/>
              </a:rPr>
              <a:t>5</a:t>
            </a:r>
            <a:endParaRPr lang="en-US" sz="3200" b="1" dirty="0">
              <a:solidFill>
                <a:srgbClr val="FF9518"/>
              </a:solidFill>
              <a:latin typeface="Tajawal Medium" panose="00000600000000000000" pitchFamily="2" charset="-78"/>
              <a:cs typeface="Tajawal Medium" panose="00000600000000000000" pitchFamily="2" charset="-78"/>
            </a:endParaRPr>
          </a:p>
          <a:p>
            <a:r>
              <a:rPr lang="en-GB" sz="3200" b="1" dirty="0" smtClean="0">
                <a:solidFill>
                  <a:schemeClr val="bg1"/>
                </a:solidFill>
                <a:latin typeface="Tajawal Medium" panose="00000600000000000000" pitchFamily="2" charset="-78"/>
                <a:cs typeface="Tajawal Medium" panose="00000600000000000000" pitchFamily="2" charset="-78"/>
              </a:rPr>
              <a:t>Computer Network Security</a:t>
            </a:r>
            <a:endParaRPr lang="en-US" sz="3200" b="1" dirty="0" smtClean="0">
              <a:solidFill>
                <a:schemeClr val="bg1"/>
              </a:solidFill>
              <a:latin typeface="Tajawal Medium" panose="00000600000000000000" pitchFamily="2" charset="-78"/>
              <a:cs typeface="Tajawal Medium" panose="00000600000000000000" pitchFamily="2" charset="-78"/>
            </a:endParaRPr>
          </a:p>
          <a:p>
            <a:r>
              <a:rPr lang="en-US" sz="3200" b="1" dirty="0" smtClean="0">
                <a:solidFill>
                  <a:srgbClr val="24A9E1"/>
                </a:solidFill>
                <a:latin typeface="Tajawal Medium" panose="00000600000000000000" pitchFamily="2" charset="-78"/>
                <a:cs typeface="Tajawal Medium" panose="00000600000000000000" pitchFamily="2" charset="-78"/>
              </a:rPr>
              <a:t>Prepared by Dr. </a:t>
            </a:r>
            <a:r>
              <a:rPr lang="en-MY" sz="3200" b="1" dirty="0" smtClean="0">
                <a:solidFill>
                  <a:srgbClr val="24A9E1"/>
                </a:solidFill>
                <a:latin typeface="Tajawal Medium" panose="00000600000000000000" pitchFamily="2" charset="-78"/>
                <a:cs typeface="Tajawal Medium" panose="00000600000000000000" pitchFamily="2" charset="-78"/>
              </a:rPr>
              <a:t>Manal Mizher</a:t>
            </a:r>
            <a:endParaRPr lang="en-US" sz="3200" b="1" dirty="0" smtClean="0">
              <a:solidFill>
                <a:srgbClr val="24A9E1"/>
              </a:solidFill>
              <a:latin typeface="Tajawal Medium" panose="00000600000000000000" pitchFamily="2" charset="-78"/>
              <a:cs typeface="Tajawal Medium" panose="00000600000000000000" pitchFamily="2" charset="-78"/>
            </a:endParaRPr>
          </a:p>
          <a:p>
            <a:r>
              <a:rPr lang="en-US" sz="3200" b="1" dirty="0" smtClean="0">
                <a:solidFill>
                  <a:srgbClr val="FF9518"/>
                </a:solidFill>
                <a:latin typeface="Tajawal Medium" panose="00000600000000000000" pitchFamily="2" charset="-78"/>
                <a:cs typeface="Tajawal Medium" panose="00000600000000000000" pitchFamily="2" charset="-78"/>
              </a:rPr>
              <a:t>Lecture </a:t>
            </a:r>
            <a:r>
              <a:rPr lang="en-US" sz="3200" b="1" dirty="0">
                <a:solidFill>
                  <a:srgbClr val="FF9518"/>
                </a:solidFill>
                <a:latin typeface="Tajawal Medium" panose="00000600000000000000" pitchFamily="2" charset="-78"/>
                <a:cs typeface="Tajawal Medium" panose="00000600000000000000" pitchFamily="2" charset="-78"/>
              </a:rPr>
              <a:t>9</a:t>
            </a:r>
          </a:p>
        </p:txBody>
      </p:sp>
      <p:sp>
        <p:nvSpPr>
          <p:cNvPr id="16" name="TextBox 15"/>
          <p:cNvSpPr txBox="1"/>
          <p:nvPr/>
        </p:nvSpPr>
        <p:spPr>
          <a:xfrm>
            <a:off x="6714451" y="3123849"/>
            <a:ext cx="5477549" cy="1200329"/>
          </a:xfrm>
          <a:prstGeom prst="rect">
            <a:avLst/>
          </a:prstGeom>
          <a:noFill/>
        </p:spPr>
        <p:txBody>
          <a:bodyPr wrap="square" rtlCol="0">
            <a:spAutoFit/>
          </a:bodyPr>
          <a:lstStyle/>
          <a:p>
            <a:r>
              <a:rPr lang="en-US" sz="3600" b="1" dirty="0" smtClean="0">
                <a:solidFill>
                  <a:schemeClr val="bg1"/>
                </a:solidFill>
                <a:latin typeface="Tajawal Medium" panose="00000600000000000000" pitchFamily="2" charset="-78"/>
                <a:cs typeface="Tajawal Medium" panose="00000600000000000000" pitchFamily="2" charset="-78"/>
              </a:rPr>
              <a:t>Network programming</a:t>
            </a:r>
          </a:p>
          <a:p>
            <a:r>
              <a:rPr lang="en-MY" sz="3600" b="1" dirty="0" smtClean="0">
                <a:solidFill>
                  <a:schemeClr val="bg1"/>
                </a:solidFill>
                <a:latin typeface="Tajawal Medium" panose="00000600000000000000" pitchFamily="2" charset="-78"/>
                <a:cs typeface="Tajawal Medium" panose="00000600000000000000" pitchFamily="2" charset="-78"/>
              </a:rPr>
              <a:t> Course ID: CYB615</a:t>
            </a:r>
            <a:endParaRPr lang="en-US" sz="36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6679860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1981636" y="544753"/>
            <a:ext cx="6188823" cy="830997"/>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    </a:t>
            </a:r>
            <a:r>
              <a:rPr lang="en-US" sz="4800" dirty="0" smtClean="0">
                <a:solidFill>
                  <a:schemeClr val="bg1"/>
                </a:solidFill>
                <a:latin typeface="Tajawal Medium" panose="00000600000000000000" pitchFamily="2" charset="-78"/>
                <a:cs typeface="Tajawal Medium" panose="00000600000000000000" pitchFamily="2" charset="-78"/>
              </a:rPr>
              <a:t>Outlines</a:t>
            </a:r>
            <a:endParaRPr lang="en-US" sz="4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a:t>
            </a:fld>
            <a:endParaRPr lang="en-US" dirty="0"/>
          </a:p>
        </p:txBody>
      </p:sp>
      <p:sp>
        <p:nvSpPr>
          <p:cNvPr id="10" name="TextBox 9"/>
          <p:cNvSpPr txBox="1"/>
          <p:nvPr/>
        </p:nvSpPr>
        <p:spPr>
          <a:xfrm>
            <a:off x="609600" y="1843314"/>
            <a:ext cx="11176000" cy="3785652"/>
          </a:xfrm>
          <a:prstGeom prst="rect">
            <a:avLst/>
          </a:prstGeom>
          <a:noFill/>
        </p:spPr>
        <p:txBody>
          <a:bodyPr wrap="square" rtlCol="0">
            <a:spAutoFit/>
          </a:bodyPr>
          <a:lstStyle/>
          <a:p>
            <a:pPr marL="342900" indent="-342900">
              <a:buFont typeface="+mj-lt"/>
              <a:buAutoNum type="arabicPeriod"/>
            </a:pPr>
            <a:r>
              <a:rPr lang="ar-JO" sz="3000" b="1" dirty="0" smtClean="0">
                <a:solidFill>
                  <a:srgbClr val="0A1F61"/>
                </a:solidFill>
                <a:latin typeface="Tajawal ExtraBold" panose="00000800000000000000" pitchFamily="2" charset="-78"/>
                <a:cs typeface="Tajawal ExtraBold" panose="00000800000000000000" pitchFamily="2" charset="-78"/>
              </a:rPr>
              <a:t>   </a:t>
            </a:r>
            <a:r>
              <a:rPr lang="en-GB" sz="3000" b="1" dirty="0">
                <a:solidFill>
                  <a:srgbClr val="0A1F61"/>
                </a:solidFill>
                <a:latin typeface="Tajawal ExtraBold" panose="00000800000000000000" pitchFamily="2" charset="-78"/>
                <a:cs typeface="Tajawal ExtraBold" panose="00000800000000000000" pitchFamily="2" charset="-78"/>
              </a:rPr>
              <a:t>Network Security</a:t>
            </a:r>
          </a:p>
          <a:p>
            <a:pPr lvl="2"/>
            <a:r>
              <a:rPr lang="en-GB" sz="3000" dirty="0" smtClean="0">
                <a:solidFill>
                  <a:srgbClr val="0A1F61"/>
                </a:solidFill>
                <a:latin typeface="Tajawal ExtraBold" panose="00000800000000000000" pitchFamily="2" charset="-78"/>
                <a:cs typeface="Tajawal ExtraBold" panose="00000800000000000000" pitchFamily="2" charset="-78"/>
              </a:rPr>
              <a:t>(Definition, Management, Types of attacks)</a:t>
            </a:r>
          </a:p>
          <a:p>
            <a:pPr marL="514350" indent="-514350">
              <a:buFont typeface="+mj-lt"/>
              <a:buAutoNum type="arabicPeriod"/>
            </a:pPr>
            <a:r>
              <a:rPr lang="en-US" sz="3000" b="1" dirty="0">
                <a:solidFill>
                  <a:srgbClr val="0A1F61"/>
                </a:solidFill>
                <a:latin typeface="Tajawal ExtraBold" panose="00000800000000000000" pitchFamily="2" charset="-78"/>
                <a:cs typeface="Tajawal ExtraBold" panose="00000800000000000000" pitchFamily="2" charset="-78"/>
              </a:rPr>
              <a:t>Deep packet inspection (DPI</a:t>
            </a:r>
            <a:r>
              <a:rPr lang="en-US" sz="3000" b="1" dirty="0" smtClean="0">
                <a:solidFill>
                  <a:srgbClr val="0A1F61"/>
                </a:solidFill>
                <a:latin typeface="Tajawal ExtraBold" panose="00000800000000000000" pitchFamily="2" charset="-78"/>
                <a:cs typeface="Tajawal ExtraBold" panose="00000800000000000000" pitchFamily="2" charset="-78"/>
              </a:rPr>
              <a:t>)</a:t>
            </a:r>
          </a:p>
          <a:p>
            <a:pPr lvl="2"/>
            <a:r>
              <a:rPr lang="en-GB" sz="3000" dirty="0">
                <a:solidFill>
                  <a:srgbClr val="0A1F61"/>
                </a:solidFill>
                <a:latin typeface="Tajawal ExtraBold" panose="00000800000000000000" pitchFamily="2" charset="-78"/>
                <a:cs typeface="Tajawal ExtraBold" panose="00000800000000000000" pitchFamily="2" charset="-78"/>
              </a:rPr>
              <a:t>(How does DPI work?, Common uses of DPI, Limitations of DPI, DPI techniques</a:t>
            </a:r>
            <a:r>
              <a:rPr lang="en-GB" sz="3000" dirty="0" smtClean="0">
                <a:solidFill>
                  <a:srgbClr val="0A1F61"/>
                </a:solidFill>
                <a:latin typeface="Tajawal ExtraBold" panose="00000800000000000000" pitchFamily="2" charset="-78"/>
                <a:cs typeface="Tajawal ExtraBold" panose="00000800000000000000" pitchFamily="2" charset="-78"/>
              </a:rPr>
              <a:t>, </a:t>
            </a:r>
            <a:r>
              <a:rPr lang="en-US" sz="3000" dirty="0">
                <a:solidFill>
                  <a:srgbClr val="0A1F61"/>
                </a:solidFill>
                <a:latin typeface="Tajawal ExtraBold" panose="00000800000000000000" pitchFamily="2" charset="-78"/>
                <a:cs typeface="Tajawal ExtraBold" panose="00000800000000000000" pitchFamily="2" charset="-78"/>
              </a:rPr>
              <a:t>DPI vs. traditional packet </a:t>
            </a:r>
            <a:r>
              <a:rPr lang="en-US" sz="3000" dirty="0" smtClean="0">
                <a:solidFill>
                  <a:srgbClr val="0A1F61"/>
                </a:solidFill>
                <a:latin typeface="Tajawal ExtraBold" panose="00000800000000000000" pitchFamily="2" charset="-78"/>
                <a:cs typeface="Tajawal ExtraBold" panose="00000800000000000000" pitchFamily="2" charset="-78"/>
              </a:rPr>
              <a:t>filtering</a:t>
            </a:r>
            <a:r>
              <a:rPr lang="en-GB" sz="3000" dirty="0" smtClean="0">
                <a:solidFill>
                  <a:srgbClr val="0A1F61"/>
                </a:solidFill>
                <a:latin typeface="Tajawal ExtraBold" panose="00000800000000000000" pitchFamily="2" charset="-78"/>
                <a:cs typeface="Tajawal ExtraBold" panose="00000800000000000000" pitchFamily="2" charset="-78"/>
              </a:rPr>
              <a:t>)</a:t>
            </a:r>
          </a:p>
          <a:p>
            <a:pPr marL="514350" indent="-514350">
              <a:buFont typeface="+mj-lt"/>
              <a:buAutoNum type="arabicPeriod"/>
            </a:pPr>
            <a:r>
              <a:rPr lang="en-US" sz="3000" b="1" dirty="0">
                <a:solidFill>
                  <a:srgbClr val="0A1F61"/>
                </a:solidFill>
                <a:latin typeface="Tajawal ExtraBold" panose="00000800000000000000" pitchFamily="2" charset="-78"/>
                <a:cs typeface="Tajawal ExtraBold" panose="00000800000000000000" pitchFamily="2" charset="-78"/>
              </a:rPr>
              <a:t>Injection packet-contents in </a:t>
            </a:r>
            <a:r>
              <a:rPr lang="en-US" sz="3000" b="1" dirty="0" smtClean="0">
                <a:solidFill>
                  <a:srgbClr val="0A1F61"/>
                </a:solidFill>
                <a:latin typeface="Tajawal ExtraBold" panose="00000800000000000000" pitchFamily="2" charset="-78"/>
                <a:cs typeface="Tajawal ExtraBold" panose="00000800000000000000" pitchFamily="2" charset="-78"/>
              </a:rPr>
              <a:t>Scapy</a:t>
            </a:r>
          </a:p>
          <a:p>
            <a:pPr marL="514350" indent="-514350">
              <a:buFont typeface="+mj-lt"/>
              <a:buAutoNum type="arabicPeriod"/>
            </a:pPr>
            <a:r>
              <a:rPr lang="en-US" sz="3000" b="1" dirty="0" err="1" smtClean="0">
                <a:solidFill>
                  <a:srgbClr val="0A1F61"/>
                </a:solidFill>
                <a:latin typeface="Tajawal ExtraBold" panose="00000800000000000000" pitchFamily="2" charset="-78"/>
                <a:cs typeface="Tajawal ExtraBold" panose="00000800000000000000" pitchFamily="2" charset="-78"/>
              </a:rPr>
              <a:t>PyDivert</a:t>
            </a:r>
            <a:endParaRPr lang="en-US" sz="3000" b="1" dirty="0" smtClean="0">
              <a:solidFill>
                <a:srgbClr val="0A1F61"/>
              </a:solidFill>
              <a:latin typeface="Tajawal ExtraBold" panose="00000800000000000000" pitchFamily="2" charset="-78"/>
              <a:cs typeface="Tajawal ExtraBold" panose="00000800000000000000" pitchFamily="2" charset="-78"/>
            </a:endParaRPr>
          </a:p>
          <a:p>
            <a:pPr lvl="2"/>
            <a:r>
              <a:rPr lang="en-GB" sz="3000" dirty="0" smtClean="0">
                <a:solidFill>
                  <a:srgbClr val="0A1F61"/>
                </a:solidFill>
                <a:latin typeface="Tajawal ExtraBold" panose="00000800000000000000" pitchFamily="2" charset="-78"/>
                <a:cs typeface="Tajawal ExtraBold" panose="00000800000000000000" pitchFamily="2" charset="-78"/>
              </a:rPr>
              <a:t>(</a:t>
            </a:r>
            <a:r>
              <a:rPr lang="en-GB" sz="3000" dirty="0" err="1" smtClean="0">
                <a:solidFill>
                  <a:srgbClr val="0A1F61"/>
                </a:solidFill>
                <a:latin typeface="Tajawal ExtraBold" panose="00000800000000000000" pitchFamily="2" charset="-78"/>
                <a:cs typeface="Tajawal ExtraBold" panose="00000800000000000000" pitchFamily="2" charset="-78"/>
              </a:rPr>
              <a:t>Defin</a:t>
            </a:r>
            <a:r>
              <a:rPr lang="en-US" sz="3000" dirty="0" smtClean="0">
                <a:solidFill>
                  <a:srgbClr val="0A1F61"/>
                </a:solidFill>
                <a:latin typeface="Tajawal ExtraBold" panose="00000800000000000000" pitchFamily="2" charset="-78"/>
                <a:cs typeface="Tajawal ExtraBold" panose="00000800000000000000" pitchFamily="2" charset="-78"/>
              </a:rPr>
              <a:t>i</a:t>
            </a:r>
            <a:r>
              <a:rPr lang="en-GB" sz="3000" dirty="0" err="1" smtClean="0">
                <a:solidFill>
                  <a:srgbClr val="0A1F61"/>
                </a:solidFill>
                <a:latin typeface="Tajawal ExtraBold" panose="00000800000000000000" pitchFamily="2" charset="-78"/>
                <a:cs typeface="Tajawal ExtraBold" panose="00000800000000000000" pitchFamily="2" charset="-78"/>
              </a:rPr>
              <a:t>tion</a:t>
            </a:r>
            <a:r>
              <a:rPr lang="en-GB" sz="3000" dirty="0" smtClean="0">
                <a:solidFill>
                  <a:srgbClr val="0A1F61"/>
                </a:solidFill>
                <a:latin typeface="Tajawal ExtraBold" panose="00000800000000000000" pitchFamily="2" charset="-78"/>
                <a:cs typeface="Tajawal ExtraBold" panose="00000800000000000000" pitchFamily="2" charset="-78"/>
              </a:rPr>
              <a:t>, Installation</a:t>
            </a:r>
            <a:r>
              <a:rPr lang="en-GB" sz="3000" dirty="0">
                <a:solidFill>
                  <a:srgbClr val="0A1F61"/>
                </a:solidFill>
                <a:latin typeface="Tajawal ExtraBold" panose="00000800000000000000" pitchFamily="2" charset="-78"/>
                <a:cs typeface="Tajawal ExtraBold" panose="00000800000000000000" pitchFamily="2" charset="-78"/>
              </a:rPr>
              <a:t>, </a:t>
            </a:r>
            <a:r>
              <a:rPr lang="en-US" sz="3000" dirty="0" smtClean="0">
                <a:solidFill>
                  <a:srgbClr val="0A1F61"/>
                </a:solidFill>
                <a:latin typeface="Tajawal ExtraBold" panose="00000800000000000000" pitchFamily="2" charset="-78"/>
                <a:cs typeface="Tajawal ExtraBold" panose="00000800000000000000" pitchFamily="2" charset="-78"/>
              </a:rPr>
              <a:t>Socket buffers, </a:t>
            </a:r>
            <a:r>
              <a:rPr lang="en-US" sz="3000" dirty="0">
                <a:solidFill>
                  <a:srgbClr val="0A1F61"/>
                </a:solidFill>
                <a:latin typeface="Tajawal ExtraBold" panose="00000800000000000000" pitchFamily="2" charset="-78"/>
                <a:cs typeface="Tajawal ExtraBold" panose="00000800000000000000" pitchFamily="2" charset="-78"/>
              </a:rPr>
              <a:t>Capturing and Editing </a:t>
            </a:r>
            <a:r>
              <a:rPr lang="en-US" sz="3000" dirty="0" smtClean="0">
                <a:solidFill>
                  <a:srgbClr val="0A1F61"/>
                </a:solidFill>
                <a:latin typeface="Tajawal ExtraBold" panose="00000800000000000000" pitchFamily="2" charset="-78"/>
                <a:cs typeface="Tajawal ExtraBold" panose="00000800000000000000" pitchFamily="2" charset="-78"/>
              </a:rPr>
              <a:t>Packets</a:t>
            </a:r>
            <a:r>
              <a:rPr lang="en-US" sz="3000" dirty="0">
                <a:solidFill>
                  <a:srgbClr val="0A1F61"/>
                </a:solidFill>
                <a:latin typeface="Tajawal ExtraBold" panose="00000800000000000000" pitchFamily="2" charset="-78"/>
                <a:cs typeface="Tajawal ExtraBold" panose="00000800000000000000" pitchFamily="2" charset="-78"/>
              </a:rPr>
              <a:t> </a:t>
            </a:r>
            <a:r>
              <a:rPr lang="en-US" sz="3000" dirty="0" smtClean="0">
                <a:solidFill>
                  <a:srgbClr val="0A1F61"/>
                </a:solidFill>
                <a:latin typeface="Tajawal ExtraBold" panose="00000800000000000000" pitchFamily="2" charset="-78"/>
                <a:cs typeface="Tajawal ExtraBold" panose="00000800000000000000" pitchFamily="2" charset="-78"/>
              </a:rPr>
              <a:t>examples</a:t>
            </a:r>
            <a:r>
              <a:rPr lang="en-GB" sz="3000" dirty="0" smtClean="0">
                <a:solidFill>
                  <a:srgbClr val="0A1F61"/>
                </a:solidFill>
                <a:latin typeface="Tajawal ExtraBold" panose="00000800000000000000" pitchFamily="2" charset="-78"/>
                <a:cs typeface="Tajawal ExtraBold" panose="00000800000000000000" pitchFamily="2" charset="-78"/>
              </a:rPr>
              <a:t>)</a:t>
            </a:r>
            <a:endParaRPr lang="en-US" sz="3000"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0571419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63546" y="544753"/>
            <a:ext cx="6188823" cy="769441"/>
          </a:xfrm>
          <a:prstGeom prst="rect">
            <a:avLst/>
          </a:prstGeom>
          <a:noFill/>
        </p:spPr>
        <p:txBody>
          <a:bodyPr wrap="square" rtlCol="0">
            <a:spAutoFit/>
          </a:bodyPr>
          <a:lstStyle/>
          <a:p>
            <a:pPr algn="ctr"/>
            <a:r>
              <a:rPr lang="en-US" sz="4400" dirty="0" smtClean="0">
                <a:solidFill>
                  <a:schemeClr val="bg1"/>
                </a:solidFill>
                <a:latin typeface="Tajawal Medium" panose="00000600000000000000" pitchFamily="2" charset="-78"/>
                <a:cs typeface="Tajawal Medium" panose="00000600000000000000" pitchFamily="2" charset="-78"/>
              </a:rPr>
              <a:t>Network Security</a:t>
            </a:r>
            <a:endParaRPr lang="en-US" sz="44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a:t>
            </a:fld>
            <a:endParaRPr lang="en-US" dirty="0"/>
          </a:p>
        </p:txBody>
      </p:sp>
      <p:sp>
        <p:nvSpPr>
          <p:cNvPr id="10" name="Rectangle 9"/>
          <p:cNvSpPr/>
          <p:nvPr/>
        </p:nvSpPr>
        <p:spPr>
          <a:xfrm>
            <a:off x="248880" y="1733470"/>
            <a:ext cx="6803083" cy="4739759"/>
          </a:xfrm>
          <a:prstGeom prst="rect">
            <a:avLst/>
          </a:prstGeom>
        </p:spPr>
        <p:txBody>
          <a:bodyPr wrap="square">
            <a:spAutoFit/>
          </a:bodyPr>
          <a:lstStyle/>
          <a:p>
            <a:pPr marL="457200" indent="-457200">
              <a:buFont typeface="Wingdings" pitchFamily="2" charset="2"/>
              <a:buChar char="§"/>
            </a:pPr>
            <a:r>
              <a:rPr lang="en-US" sz="3000" b="1" dirty="0" smtClean="0">
                <a:solidFill>
                  <a:srgbClr val="0A1F61"/>
                </a:solidFill>
                <a:latin typeface="Tajawal ExtraBold" panose="00000800000000000000" pitchFamily="2" charset="-78"/>
                <a:cs typeface="Tajawal ExtraBold" panose="00000800000000000000" pitchFamily="2" charset="-78"/>
              </a:rPr>
              <a:t>Network security:</a:t>
            </a:r>
            <a:r>
              <a:rPr lang="en-US" dirty="0" smtClean="0"/>
              <a:t> </a:t>
            </a:r>
          </a:p>
          <a:p>
            <a:pPr marL="457200" indent="-457200" algn="just">
              <a:buFontTx/>
              <a:buChar char="-"/>
            </a:pPr>
            <a:r>
              <a:rPr lang="en-US" sz="2600" dirty="0" smtClean="0">
                <a:solidFill>
                  <a:srgbClr val="0A1F61"/>
                </a:solidFill>
                <a:latin typeface="Tajawal ExtraBold" panose="00000800000000000000" pitchFamily="2" charset="-78"/>
                <a:cs typeface="Tajawal ExtraBold" panose="00000800000000000000" pitchFamily="2" charset="-78"/>
              </a:rPr>
              <a:t>Network </a:t>
            </a:r>
            <a:r>
              <a:rPr lang="en-US" sz="2600" dirty="0">
                <a:solidFill>
                  <a:srgbClr val="0A1F61"/>
                </a:solidFill>
                <a:latin typeface="Tajawal ExtraBold" panose="00000800000000000000" pitchFamily="2" charset="-78"/>
                <a:cs typeface="Tajawal ExtraBold" panose="00000800000000000000" pitchFamily="2" charset="-78"/>
              </a:rPr>
              <a:t>security consists of the policies, processes and practices adopted to prevent, detect and monitor unauthorized access, misuse, modification, or denial of a computer network and network-accessible </a:t>
            </a:r>
            <a:r>
              <a:rPr lang="en-US" sz="2600" dirty="0" smtClean="0">
                <a:solidFill>
                  <a:srgbClr val="0A1F61"/>
                </a:solidFill>
                <a:latin typeface="Tajawal ExtraBold" panose="00000800000000000000" pitchFamily="2" charset="-78"/>
                <a:cs typeface="Tajawal ExtraBold" panose="00000800000000000000" pitchFamily="2" charset="-78"/>
              </a:rPr>
              <a:t>resources.</a:t>
            </a:r>
          </a:p>
          <a:p>
            <a:pPr algn="just"/>
            <a:endParaRPr lang="en-US" sz="1000" dirty="0">
              <a:solidFill>
                <a:srgbClr val="0A1F61"/>
              </a:solidFill>
              <a:latin typeface="Tajawal ExtraBold" panose="00000800000000000000" pitchFamily="2" charset="-78"/>
              <a:cs typeface="Tajawal ExtraBold" panose="00000800000000000000" pitchFamily="2" charset="-78"/>
            </a:endParaRPr>
          </a:p>
          <a:p>
            <a:pPr marL="457200" indent="-457200" algn="just">
              <a:buFontTx/>
              <a:buChar char="-"/>
            </a:pPr>
            <a:r>
              <a:rPr lang="en-US" sz="2600" dirty="0" smtClean="0">
                <a:solidFill>
                  <a:srgbClr val="0A1F61"/>
                </a:solidFill>
                <a:latin typeface="Tajawal ExtraBold" panose="00000800000000000000" pitchFamily="2" charset="-78"/>
                <a:cs typeface="Tajawal ExtraBold" panose="00000800000000000000" pitchFamily="2" charset="-78"/>
              </a:rPr>
              <a:t>Network </a:t>
            </a:r>
            <a:r>
              <a:rPr lang="en-US" sz="2600" dirty="0">
                <a:solidFill>
                  <a:srgbClr val="0A1F61"/>
                </a:solidFill>
                <a:latin typeface="Tajawal ExtraBold" panose="00000800000000000000" pitchFamily="2" charset="-78"/>
                <a:cs typeface="Tajawal ExtraBold" panose="00000800000000000000" pitchFamily="2" charset="-78"/>
              </a:rPr>
              <a:t>Security protects your network and data from breaches, intrusions, and other threats. This is a vast and overarching term that describes hardware and software solutions as well as processes or rules and configurations relating to network use, accessibility, and overall threat protection.</a:t>
            </a:r>
          </a:p>
        </p:txBody>
      </p:sp>
      <p:pic>
        <p:nvPicPr>
          <p:cNvPr id="6146" name="Picture 2" descr="https://www.lanworks.com/wp-content/uploads/2020/09/network-security.png"/>
          <p:cNvPicPr>
            <a:picLocks noChangeAspect="1" noChangeArrowheads="1"/>
          </p:cNvPicPr>
          <p:nvPr/>
        </p:nvPicPr>
        <p:blipFill>
          <a:blip r:embed="rId6">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6543425" y="2471766"/>
            <a:ext cx="6334125" cy="304559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58234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63546" y="544753"/>
            <a:ext cx="6188823" cy="769441"/>
          </a:xfrm>
          <a:prstGeom prst="rect">
            <a:avLst/>
          </a:prstGeom>
          <a:noFill/>
        </p:spPr>
        <p:txBody>
          <a:bodyPr wrap="square" rtlCol="0">
            <a:spAutoFit/>
          </a:bodyPr>
          <a:lstStyle/>
          <a:p>
            <a:pPr algn="ctr"/>
            <a:r>
              <a:rPr lang="en-US" sz="4400" dirty="0" smtClean="0">
                <a:solidFill>
                  <a:schemeClr val="bg1"/>
                </a:solidFill>
                <a:latin typeface="Tajawal Medium" panose="00000600000000000000" pitchFamily="2" charset="-78"/>
                <a:cs typeface="Tajawal Medium" panose="00000600000000000000" pitchFamily="2" charset="-78"/>
              </a:rPr>
              <a:t>Network Security Management </a:t>
            </a:r>
            <a:endParaRPr lang="en-US" sz="44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4</a:t>
            </a:fld>
            <a:endParaRPr lang="en-US" dirty="0"/>
          </a:p>
        </p:txBody>
      </p:sp>
      <p:sp>
        <p:nvSpPr>
          <p:cNvPr id="10" name="Rectangle 9"/>
          <p:cNvSpPr/>
          <p:nvPr/>
        </p:nvSpPr>
        <p:spPr>
          <a:xfrm>
            <a:off x="248880" y="1733470"/>
            <a:ext cx="11582902" cy="3323987"/>
          </a:xfrm>
          <a:prstGeom prst="rect">
            <a:avLst/>
          </a:prstGeom>
        </p:spPr>
        <p:txBody>
          <a:bodyPr wrap="square">
            <a:spAutoFit/>
          </a:bodyPr>
          <a:lstStyle/>
          <a:p>
            <a:pPr marL="457200" indent="-457200" algn="just">
              <a:buFont typeface="Wingdings" pitchFamily="2" charset="2"/>
              <a:buChar char="§"/>
            </a:pPr>
            <a:r>
              <a:rPr lang="en-US" sz="3000" b="1" dirty="0" smtClean="0">
                <a:solidFill>
                  <a:srgbClr val="0A1F61"/>
                </a:solidFill>
                <a:latin typeface="Tajawal ExtraBold" panose="00000800000000000000" pitchFamily="2" charset="-78"/>
                <a:cs typeface="Tajawal ExtraBold" panose="00000800000000000000" pitchFamily="2" charset="-78"/>
              </a:rPr>
              <a:t>Security management:</a:t>
            </a:r>
            <a:endParaRPr lang="en-US" sz="3000" b="1" dirty="0">
              <a:solidFill>
                <a:srgbClr val="0A1F61"/>
              </a:solidFill>
              <a:latin typeface="Tajawal ExtraBold" panose="00000800000000000000" pitchFamily="2" charset="-78"/>
              <a:cs typeface="Tajawal ExtraBold" panose="00000800000000000000" pitchFamily="2" charset="-78"/>
            </a:endParaRPr>
          </a:p>
          <a:p>
            <a:pPr lvl="2" algn="just"/>
            <a:endParaRPr lang="en-US" sz="12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Security </a:t>
            </a:r>
            <a:r>
              <a:rPr lang="en-US" sz="2800" dirty="0">
                <a:solidFill>
                  <a:srgbClr val="0A1F61"/>
                </a:solidFill>
                <a:latin typeface="Tajawal ExtraBold" panose="00000800000000000000" pitchFamily="2" charset="-78"/>
                <a:cs typeface="Tajawal ExtraBold" panose="00000800000000000000" pitchFamily="2" charset="-78"/>
              </a:rPr>
              <a:t>management for networks is different for all kinds of situations.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A </a:t>
            </a:r>
            <a:r>
              <a:rPr lang="en-US" sz="2800" dirty="0">
                <a:solidFill>
                  <a:srgbClr val="0A1F61"/>
                </a:solidFill>
                <a:latin typeface="Tajawal ExtraBold" panose="00000800000000000000" pitchFamily="2" charset="-78"/>
                <a:cs typeface="Tajawal ExtraBold" panose="00000800000000000000" pitchFamily="2" charset="-78"/>
              </a:rPr>
              <a:t>home or small office may only require basic security while large businesses may require high-maintenance and advanced software and hardware to prevent malicious attacks from hacking and spamming.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In </a:t>
            </a:r>
            <a:r>
              <a:rPr lang="en-US" sz="2800" dirty="0">
                <a:solidFill>
                  <a:srgbClr val="0A1F61"/>
                </a:solidFill>
                <a:latin typeface="Tajawal ExtraBold" panose="00000800000000000000" pitchFamily="2" charset="-78"/>
                <a:cs typeface="Tajawal ExtraBold" panose="00000800000000000000" pitchFamily="2" charset="-78"/>
              </a:rPr>
              <a:t>order to minimize susceptibility to malicious attacks from external threats to the network, corporations often employ tools that carry out network security verifications.</a:t>
            </a:r>
          </a:p>
        </p:txBody>
      </p:sp>
    </p:spTree>
    <p:extLst>
      <p:ext uri="{BB962C8B-B14F-4D97-AF65-F5344CB8AC3E}">
        <p14:creationId xmlns:p14="http://schemas.microsoft.com/office/powerpoint/2010/main" val="1801055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63546" y="544753"/>
            <a:ext cx="6188823" cy="769441"/>
          </a:xfrm>
          <a:prstGeom prst="rect">
            <a:avLst/>
          </a:prstGeom>
          <a:noFill/>
        </p:spPr>
        <p:txBody>
          <a:bodyPr wrap="square" rtlCol="0">
            <a:spAutoFit/>
          </a:bodyPr>
          <a:lstStyle/>
          <a:p>
            <a:pPr algn="ctr"/>
            <a:r>
              <a:rPr lang="en-US" sz="4400" dirty="0" smtClean="0">
                <a:solidFill>
                  <a:schemeClr val="bg1"/>
                </a:solidFill>
                <a:latin typeface="Tajawal Medium" panose="00000600000000000000" pitchFamily="2" charset="-78"/>
                <a:cs typeface="Tajawal Medium" panose="00000600000000000000" pitchFamily="2" charset="-78"/>
              </a:rPr>
              <a:t>Types </a:t>
            </a:r>
            <a:r>
              <a:rPr lang="en-US" sz="4400" dirty="0">
                <a:solidFill>
                  <a:schemeClr val="bg1"/>
                </a:solidFill>
                <a:latin typeface="Tajawal Medium" panose="00000600000000000000" pitchFamily="2" charset="-78"/>
                <a:cs typeface="Tajawal Medium" panose="00000600000000000000" pitchFamily="2" charset="-78"/>
              </a:rPr>
              <a:t>of attack </a:t>
            </a: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5</a:t>
            </a:fld>
            <a:endParaRPr lang="en-US" dirty="0"/>
          </a:p>
        </p:txBody>
      </p:sp>
      <p:sp>
        <p:nvSpPr>
          <p:cNvPr id="10" name="Rectangle 9"/>
          <p:cNvSpPr/>
          <p:nvPr/>
        </p:nvSpPr>
        <p:spPr>
          <a:xfrm>
            <a:off x="248880" y="1733470"/>
            <a:ext cx="11582902" cy="2893100"/>
          </a:xfrm>
          <a:prstGeom prst="rect">
            <a:avLst/>
          </a:prstGeom>
        </p:spPr>
        <p:txBody>
          <a:bodyPr wrap="square">
            <a:spAutoFit/>
          </a:bodyPr>
          <a:lstStyle/>
          <a:p>
            <a:pPr marL="457200" indent="-457200" algn="just">
              <a:buFont typeface="Wingdings" pitchFamily="2" charset="2"/>
              <a:buChar char="§"/>
            </a:pPr>
            <a:r>
              <a:rPr lang="en-US" sz="3000" b="1" dirty="0" smtClean="0">
                <a:solidFill>
                  <a:srgbClr val="0A1F61"/>
                </a:solidFill>
                <a:latin typeface="Tajawal ExtraBold" panose="00000800000000000000" pitchFamily="2" charset="-78"/>
                <a:cs typeface="Tajawal ExtraBold" panose="00000800000000000000" pitchFamily="2" charset="-78"/>
              </a:rPr>
              <a:t>Attacks </a:t>
            </a:r>
            <a:r>
              <a:rPr lang="en-US" sz="3000" b="1" dirty="0">
                <a:solidFill>
                  <a:srgbClr val="0A1F61"/>
                </a:solidFill>
                <a:latin typeface="Tajawal ExtraBold" panose="00000800000000000000" pitchFamily="2" charset="-78"/>
                <a:cs typeface="Tajawal ExtraBold" panose="00000800000000000000" pitchFamily="2" charset="-78"/>
              </a:rPr>
              <a:t>can be from two categories: </a:t>
            </a:r>
            <a:endParaRPr lang="en-US" sz="3000" b="1" dirty="0" smtClean="0">
              <a:solidFill>
                <a:srgbClr val="0A1F61"/>
              </a:solidFill>
              <a:latin typeface="Tajawal ExtraBold" panose="00000800000000000000" pitchFamily="2" charset="-78"/>
              <a:cs typeface="Tajawal ExtraBold" panose="00000800000000000000" pitchFamily="2" charset="-78"/>
            </a:endParaRPr>
          </a:p>
          <a:p>
            <a:pPr algn="just"/>
            <a:endParaRPr lang="en-US" sz="1200" b="1"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3000" b="1" i="1" dirty="0" smtClean="0">
                <a:solidFill>
                  <a:srgbClr val="0A1F61"/>
                </a:solidFill>
                <a:latin typeface="Tajawal ExtraBold" panose="00000800000000000000" pitchFamily="2" charset="-78"/>
                <a:cs typeface="Tajawal ExtraBold" panose="00000800000000000000" pitchFamily="2" charset="-78"/>
              </a:rPr>
              <a:t>"Passive“,  </a:t>
            </a:r>
            <a:r>
              <a:rPr lang="en-US" sz="3000" dirty="0">
                <a:solidFill>
                  <a:srgbClr val="0A1F61"/>
                </a:solidFill>
                <a:latin typeface="Tajawal ExtraBold" panose="00000800000000000000" pitchFamily="2" charset="-78"/>
                <a:cs typeface="Tajawal ExtraBold" panose="00000800000000000000" pitchFamily="2" charset="-78"/>
              </a:rPr>
              <a:t>when a network intruder intercepts data traveling through the </a:t>
            </a:r>
            <a:r>
              <a:rPr lang="en-US" sz="3000" dirty="0" smtClean="0">
                <a:solidFill>
                  <a:srgbClr val="0A1F61"/>
                </a:solidFill>
                <a:latin typeface="Tajawal ExtraBold" panose="00000800000000000000" pitchFamily="2" charset="-78"/>
                <a:cs typeface="Tajawal ExtraBold" panose="00000800000000000000" pitchFamily="2" charset="-78"/>
              </a:rPr>
              <a:t>network. </a:t>
            </a:r>
          </a:p>
          <a:p>
            <a:pPr lvl="2" algn="just"/>
            <a:endParaRPr lang="en-US" sz="16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3000" b="1" i="1" dirty="0" smtClean="0">
                <a:solidFill>
                  <a:srgbClr val="0A1F61"/>
                </a:solidFill>
                <a:latin typeface="Tajawal ExtraBold" panose="00000800000000000000" pitchFamily="2" charset="-78"/>
                <a:cs typeface="Tajawal ExtraBold" panose="00000800000000000000" pitchFamily="2" charset="-78"/>
              </a:rPr>
              <a:t>"Active“,</a:t>
            </a:r>
            <a:r>
              <a:rPr lang="en-US" sz="3000" dirty="0" smtClean="0">
                <a:solidFill>
                  <a:srgbClr val="0A1F61"/>
                </a:solidFill>
                <a:latin typeface="Tajawal ExtraBold" panose="00000800000000000000" pitchFamily="2" charset="-78"/>
                <a:cs typeface="Tajawal ExtraBold" panose="00000800000000000000" pitchFamily="2" charset="-78"/>
              </a:rPr>
              <a:t>  </a:t>
            </a:r>
            <a:r>
              <a:rPr lang="en-US" sz="3000" dirty="0">
                <a:solidFill>
                  <a:srgbClr val="0A1F61"/>
                </a:solidFill>
                <a:latin typeface="Tajawal ExtraBold" panose="00000800000000000000" pitchFamily="2" charset="-78"/>
                <a:cs typeface="Tajawal ExtraBold" panose="00000800000000000000" pitchFamily="2" charset="-78"/>
              </a:rPr>
              <a:t>in which an intruder initiates commands to </a:t>
            </a:r>
            <a:r>
              <a:rPr lang="en-US" sz="3000" dirty="0" smtClean="0">
                <a:solidFill>
                  <a:srgbClr val="0A1F61"/>
                </a:solidFill>
                <a:latin typeface="Tajawal ExtraBold" panose="00000800000000000000" pitchFamily="2" charset="-78"/>
                <a:cs typeface="Tajawal ExtraBold" panose="00000800000000000000" pitchFamily="2" charset="-78"/>
              </a:rPr>
              <a:t>deactivate (damage) </a:t>
            </a:r>
            <a:r>
              <a:rPr lang="en-US" sz="3000" dirty="0">
                <a:solidFill>
                  <a:srgbClr val="0A1F61"/>
                </a:solidFill>
                <a:latin typeface="Tajawal ExtraBold" panose="00000800000000000000" pitchFamily="2" charset="-78"/>
                <a:cs typeface="Tajawal ExtraBold" panose="00000800000000000000" pitchFamily="2" charset="-78"/>
              </a:rPr>
              <a:t>the network's normal operation or to manner reconnaissance(exploration) and lateral (roundabout) movements to find and gain access to assets available via the network</a:t>
            </a:r>
            <a:r>
              <a:rPr lang="en-US" sz="3000" dirty="0" smtClean="0">
                <a:solidFill>
                  <a:srgbClr val="0A1F61"/>
                </a:solidFill>
                <a:latin typeface="Tajawal ExtraBold" panose="00000800000000000000" pitchFamily="2" charset="-78"/>
                <a:cs typeface="Tajawal ExtraBold" panose="00000800000000000000" pitchFamily="2" charset="-78"/>
              </a:rPr>
              <a:t>.</a:t>
            </a:r>
            <a:endParaRPr lang="en-US" sz="3000"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8465150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1302328" y="501211"/>
            <a:ext cx="9047018" cy="934871"/>
          </a:xfrm>
          <a:prstGeom prst="rect">
            <a:avLst/>
          </a:prstGeom>
          <a:noFill/>
        </p:spPr>
        <p:txBody>
          <a:bodyPr wrap="square" rtlCol="0">
            <a:spAutoFit/>
          </a:bodyPr>
          <a:lstStyle/>
          <a:p>
            <a:pPr algn="ctr">
              <a:lnSpc>
                <a:spcPts val="3000"/>
              </a:lnSpc>
            </a:pPr>
            <a:r>
              <a:rPr lang="en-US" sz="3600" dirty="0" smtClean="0">
                <a:solidFill>
                  <a:schemeClr val="bg1"/>
                </a:solidFill>
                <a:latin typeface="Tajawal Medium" panose="00000600000000000000" pitchFamily="2" charset="-78"/>
                <a:cs typeface="Tajawal Medium" panose="00000600000000000000" pitchFamily="2" charset="-78"/>
              </a:rPr>
              <a:t>Key Differences between </a:t>
            </a:r>
          </a:p>
          <a:p>
            <a:pPr algn="ctr">
              <a:lnSpc>
                <a:spcPts val="3000"/>
              </a:lnSpc>
            </a:pPr>
            <a:r>
              <a:rPr lang="en-US" sz="3600" dirty="0" smtClean="0">
                <a:solidFill>
                  <a:schemeClr val="bg1"/>
                </a:solidFill>
                <a:latin typeface="Tajawal Medium" panose="00000600000000000000" pitchFamily="2" charset="-78"/>
                <a:cs typeface="Tajawal Medium" panose="00000600000000000000" pitchFamily="2" charset="-78"/>
              </a:rPr>
              <a:t>active &amp; passive </a:t>
            </a:r>
            <a:r>
              <a:rPr lang="en-US" sz="3600" dirty="0">
                <a:solidFill>
                  <a:schemeClr val="bg1"/>
                </a:solidFill>
                <a:latin typeface="Tajawal Medium" panose="00000600000000000000" pitchFamily="2" charset="-78"/>
                <a:cs typeface="Tajawal Medium" panose="00000600000000000000" pitchFamily="2" charset="-78"/>
              </a:rPr>
              <a:t>attacks  </a:t>
            </a: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6</a:t>
            </a:fld>
            <a:endParaRPr lang="en-US" dirty="0"/>
          </a:p>
        </p:txBody>
      </p:sp>
      <p:sp>
        <p:nvSpPr>
          <p:cNvPr id="10" name="AutoShape 2" descr="active attac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2291" name="Picture 3"/>
          <p:cNvPicPr>
            <a:picLocks noChangeAspect="1" noChangeArrowheads="1"/>
          </p:cNvPicPr>
          <p:nvPr/>
        </p:nvPicPr>
        <p:blipFill>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361154" y="1841665"/>
            <a:ext cx="8929366" cy="406564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65266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1302328" y="501211"/>
            <a:ext cx="9047018" cy="934871"/>
          </a:xfrm>
          <a:prstGeom prst="rect">
            <a:avLst/>
          </a:prstGeom>
          <a:noFill/>
        </p:spPr>
        <p:txBody>
          <a:bodyPr wrap="square" rtlCol="0">
            <a:spAutoFit/>
          </a:bodyPr>
          <a:lstStyle/>
          <a:p>
            <a:pPr algn="ctr">
              <a:lnSpc>
                <a:spcPts val="3000"/>
              </a:lnSpc>
            </a:pPr>
            <a:r>
              <a:rPr lang="en-US" sz="3600" dirty="0" smtClean="0">
                <a:solidFill>
                  <a:schemeClr val="bg1"/>
                </a:solidFill>
                <a:latin typeface="Tajawal Medium" panose="00000600000000000000" pitchFamily="2" charset="-78"/>
                <a:cs typeface="Tajawal Medium" panose="00000600000000000000" pitchFamily="2" charset="-78"/>
              </a:rPr>
              <a:t>Key Differences between </a:t>
            </a:r>
          </a:p>
          <a:p>
            <a:pPr algn="ctr">
              <a:lnSpc>
                <a:spcPts val="3000"/>
              </a:lnSpc>
            </a:pPr>
            <a:r>
              <a:rPr lang="en-US" sz="3600" dirty="0" smtClean="0">
                <a:solidFill>
                  <a:schemeClr val="bg1"/>
                </a:solidFill>
                <a:latin typeface="Tajawal Medium" panose="00000600000000000000" pitchFamily="2" charset="-78"/>
                <a:cs typeface="Tajawal Medium" panose="00000600000000000000" pitchFamily="2" charset="-78"/>
              </a:rPr>
              <a:t>active &amp; passive </a:t>
            </a:r>
            <a:r>
              <a:rPr lang="en-US" sz="3600" dirty="0">
                <a:solidFill>
                  <a:schemeClr val="bg1"/>
                </a:solidFill>
                <a:latin typeface="Tajawal Medium" panose="00000600000000000000" pitchFamily="2" charset="-78"/>
                <a:cs typeface="Tajawal Medium" panose="00000600000000000000" pitchFamily="2" charset="-78"/>
              </a:rPr>
              <a:t>attacks  </a:t>
            </a: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7</a:t>
            </a:fld>
            <a:endParaRPr lang="en-US" dirty="0"/>
          </a:p>
        </p:txBody>
      </p:sp>
      <p:sp>
        <p:nvSpPr>
          <p:cNvPr id="10" name="AutoShape 2" descr="active attac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6386" name="Picture 2"/>
          <p:cNvPicPr>
            <a:picLocks noChangeAspect="1" noChangeArrowheads="1"/>
          </p:cNvPicPr>
          <p:nvPr/>
        </p:nvPicPr>
        <p:blipFill>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380270" y="1875027"/>
            <a:ext cx="8891133" cy="394173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64099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1302328" y="501211"/>
            <a:ext cx="9047018" cy="934871"/>
          </a:xfrm>
          <a:prstGeom prst="rect">
            <a:avLst/>
          </a:prstGeom>
          <a:noFill/>
        </p:spPr>
        <p:txBody>
          <a:bodyPr wrap="square" rtlCol="0">
            <a:spAutoFit/>
          </a:bodyPr>
          <a:lstStyle/>
          <a:p>
            <a:pPr algn="ctr">
              <a:lnSpc>
                <a:spcPts val="3000"/>
              </a:lnSpc>
            </a:pPr>
            <a:r>
              <a:rPr lang="en-US" sz="3600" dirty="0" smtClean="0">
                <a:solidFill>
                  <a:schemeClr val="bg1"/>
                </a:solidFill>
                <a:latin typeface="Tajawal Medium" panose="00000600000000000000" pitchFamily="2" charset="-78"/>
                <a:cs typeface="Tajawal Medium" panose="00000600000000000000" pitchFamily="2" charset="-78"/>
              </a:rPr>
              <a:t>Key Differences between </a:t>
            </a:r>
          </a:p>
          <a:p>
            <a:pPr algn="ctr">
              <a:lnSpc>
                <a:spcPts val="3000"/>
              </a:lnSpc>
            </a:pPr>
            <a:r>
              <a:rPr lang="en-US" sz="3600" dirty="0" smtClean="0">
                <a:solidFill>
                  <a:schemeClr val="bg1"/>
                </a:solidFill>
                <a:latin typeface="Tajawal Medium" panose="00000600000000000000" pitchFamily="2" charset="-78"/>
                <a:cs typeface="Tajawal Medium" panose="00000600000000000000" pitchFamily="2" charset="-78"/>
              </a:rPr>
              <a:t>active &amp; passive </a:t>
            </a:r>
            <a:r>
              <a:rPr lang="en-US" sz="3600" dirty="0">
                <a:solidFill>
                  <a:schemeClr val="bg1"/>
                </a:solidFill>
                <a:latin typeface="Tajawal Medium" panose="00000600000000000000" pitchFamily="2" charset="-78"/>
                <a:cs typeface="Tajawal Medium" panose="00000600000000000000" pitchFamily="2" charset="-78"/>
              </a:rPr>
              <a:t>attacks  </a:t>
            </a: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8</a:t>
            </a:fld>
            <a:endParaRPr lang="en-US" dirty="0"/>
          </a:p>
        </p:txBody>
      </p:sp>
      <p:pic>
        <p:nvPicPr>
          <p:cNvPr id="11266" name="Picture 2"/>
          <p:cNvPicPr>
            <a:picLocks noChangeAspect="1" noChangeArrowheads="1"/>
          </p:cNvPicPr>
          <p:nvPr/>
        </p:nvPicPr>
        <p:blipFill rotWithShape="1">
          <a:blip r:embed="rId6">
            <a:extLst>
              <a:ext uri="{BEBA8EAE-BF5A-486C-A8C5-ECC9F3942E4B}">
                <a14:imgProps xmlns:a14="http://schemas.microsoft.com/office/drawing/2010/main">
                  <a14:imgLayer r:embed="rId7">
                    <a14:imgEffect>
                      <a14:brightnessContrast contrast="40000"/>
                    </a14:imgEffect>
                  </a14:imgLayer>
                </a14:imgProps>
              </a:ext>
              <a:ext uri="{28A0092B-C50C-407E-A947-70E740481C1C}">
                <a14:useLocalDpi xmlns:a14="http://schemas.microsoft.com/office/drawing/2010/main" val="0"/>
              </a:ext>
            </a:extLst>
          </a:blip>
          <a:srcRect l="13737" t="24901" r="40795" b="9705"/>
          <a:stretch/>
        </p:blipFill>
        <p:spPr bwMode="auto">
          <a:xfrm>
            <a:off x="2867891" y="1437053"/>
            <a:ext cx="6130966" cy="495754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1" name="Straight Connector 10"/>
          <p:cNvCxnSpPr/>
          <p:nvPr/>
        </p:nvCxnSpPr>
        <p:spPr>
          <a:xfrm>
            <a:off x="5390408" y="1785257"/>
            <a:ext cx="1111992"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6758629" y="3501533"/>
            <a:ext cx="1529028"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390408" y="2801257"/>
            <a:ext cx="1707078"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21382" y="3113314"/>
            <a:ext cx="3785589"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243947" y="2061028"/>
            <a:ext cx="2217882"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6678801" y="3813591"/>
            <a:ext cx="192817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6146515" y="5235990"/>
            <a:ext cx="2141142"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3989157" y="4807819"/>
            <a:ext cx="1729472"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5061323" y="4510275"/>
            <a:ext cx="1617478"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6452572" y="5838333"/>
            <a:ext cx="2141142"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18578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63546" y="544753"/>
            <a:ext cx="6188823" cy="769441"/>
          </a:xfrm>
          <a:prstGeom prst="rect">
            <a:avLst/>
          </a:prstGeom>
          <a:noFill/>
        </p:spPr>
        <p:txBody>
          <a:bodyPr wrap="square" rtlCol="0">
            <a:spAutoFit/>
          </a:bodyPr>
          <a:lstStyle/>
          <a:p>
            <a:pPr algn="ctr"/>
            <a:r>
              <a:rPr lang="en-US" sz="4400" dirty="0" smtClean="0">
                <a:solidFill>
                  <a:schemeClr val="bg1"/>
                </a:solidFill>
                <a:latin typeface="Tajawal Medium" panose="00000600000000000000" pitchFamily="2" charset="-78"/>
                <a:cs typeface="Tajawal Medium" panose="00000600000000000000" pitchFamily="2" charset="-78"/>
              </a:rPr>
              <a:t>Passive attack </a:t>
            </a:r>
            <a:endParaRPr lang="en-US" sz="44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9</a:t>
            </a:fld>
            <a:endParaRPr lang="en-US" dirty="0"/>
          </a:p>
        </p:txBody>
      </p:sp>
      <p:sp>
        <p:nvSpPr>
          <p:cNvPr id="11" name="Rectangle 10"/>
          <p:cNvSpPr/>
          <p:nvPr/>
        </p:nvSpPr>
        <p:spPr>
          <a:xfrm>
            <a:off x="387430" y="1831539"/>
            <a:ext cx="6096000" cy="3031599"/>
          </a:xfrm>
          <a:prstGeom prst="rect">
            <a:avLst/>
          </a:prstGeom>
        </p:spPr>
        <p:txBody>
          <a:bodyPr>
            <a:spAutoFit/>
          </a:bodyPr>
          <a:lstStyle/>
          <a:p>
            <a:pPr marL="742950" lvl="1" indent="-285750">
              <a:buFont typeface="Wingdings" pitchFamily="2" charset="2"/>
              <a:buChar char="§"/>
            </a:pPr>
            <a:r>
              <a:rPr lang="en-US" sz="3000" b="1" dirty="0">
                <a:solidFill>
                  <a:srgbClr val="0A1F61"/>
                </a:solidFill>
                <a:latin typeface="Tajawal ExtraBold" panose="00000800000000000000" pitchFamily="2" charset="-78"/>
                <a:cs typeface="Tajawal ExtraBold" panose="00000800000000000000" pitchFamily="2" charset="-78"/>
              </a:rPr>
              <a:t>Network </a:t>
            </a:r>
            <a:r>
              <a:rPr lang="en-US" sz="3000" b="1" dirty="0" smtClean="0">
                <a:solidFill>
                  <a:srgbClr val="0A1F61"/>
                </a:solidFill>
                <a:latin typeface="Tajawal ExtraBold" panose="00000800000000000000" pitchFamily="2" charset="-78"/>
                <a:cs typeface="Tajawal ExtraBold" panose="00000800000000000000" pitchFamily="2" charset="-78"/>
              </a:rPr>
              <a:t>passive </a:t>
            </a:r>
            <a:r>
              <a:rPr lang="en-US" sz="3000" b="1" dirty="0">
                <a:solidFill>
                  <a:srgbClr val="0A1F61"/>
                </a:solidFill>
                <a:latin typeface="Tajawal ExtraBold" panose="00000800000000000000" pitchFamily="2" charset="-78"/>
                <a:cs typeface="Tajawal ExtraBold" panose="00000800000000000000" pitchFamily="2" charset="-78"/>
              </a:rPr>
              <a:t>attacks</a:t>
            </a:r>
            <a:r>
              <a:rPr lang="en-US" sz="3000" b="1" dirty="0" smtClean="0">
                <a:solidFill>
                  <a:srgbClr val="0A1F61"/>
                </a:solidFill>
                <a:latin typeface="Tajawal ExtraBold" panose="00000800000000000000" pitchFamily="2" charset="-78"/>
                <a:cs typeface="Tajawal ExtraBold" panose="00000800000000000000" pitchFamily="2" charset="-78"/>
              </a:rPr>
              <a:t>:</a:t>
            </a:r>
          </a:p>
          <a:p>
            <a:pPr lvl="1"/>
            <a:endParaRPr lang="en-US" sz="1100" b="1" dirty="0">
              <a:solidFill>
                <a:srgbClr val="0A1F61"/>
              </a:solidFill>
              <a:latin typeface="Tajawal ExtraBold" panose="00000800000000000000" pitchFamily="2" charset="-78"/>
              <a:cs typeface="Tajawal ExtraBold" panose="00000800000000000000" pitchFamily="2" charset="-78"/>
            </a:endParaRP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Wiretapping</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Passive Port scanner</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Idle scan</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Encryption</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Traffic </a:t>
            </a:r>
            <a:r>
              <a:rPr lang="en-US" sz="3000" dirty="0" smtClean="0">
                <a:solidFill>
                  <a:srgbClr val="0A1F61"/>
                </a:solidFill>
                <a:latin typeface="Tajawal ExtraBold" panose="00000800000000000000" pitchFamily="2" charset="-78"/>
                <a:cs typeface="Tajawal ExtraBold" panose="00000800000000000000" pitchFamily="2" charset="-78"/>
              </a:rPr>
              <a:t>analysis</a:t>
            </a:r>
            <a:endParaRPr lang="en-US" sz="3000" dirty="0">
              <a:solidFill>
                <a:srgbClr val="0A1F61"/>
              </a:solidFill>
              <a:latin typeface="Tajawal ExtraBold" panose="00000800000000000000" pitchFamily="2" charset="-78"/>
              <a:cs typeface="Tajawal ExtraBold" panose="00000800000000000000" pitchFamily="2" charset="-78"/>
            </a:endParaRPr>
          </a:p>
        </p:txBody>
      </p:sp>
      <p:sp>
        <p:nvSpPr>
          <p:cNvPr id="12" name="Rectangle 11"/>
          <p:cNvSpPr/>
          <p:nvPr/>
        </p:nvSpPr>
        <p:spPr>
          <a:xfrm>
            <a:off x="4927839" y="1466794"/>
            <a:ext cx="6673860" cy="4832092"/>
          </a:xfrm>
          <a:prstGeom prst="rect">
            <a:avLst/>
          </a:prstGeom>
          <a:ln>
            <a:solidFill>
              <a:srgbClr val="0A1F61"/>
            </a:solidFill>
            <a:prstDash val="lgDash"/>
          </a:ln>
        </p:spPr>
        <p:txBody>
          <a:bodyPr wrap="square">
            <a:spAutoFit/>
          </a:bodyPr>
          <a:lstStyle/>
          <a:p>
            <a:pPr marL="342900" indent="-342900" algn="just">
              <a:buFont typeface="Wingdings" pitchFamily="2" charset="2"/>
              <a:buChar char="§"/>
            </a:pPr>
            <a:r>
              <a:rPr lang="en-US" sz="2800" dirty="0">
                <a:solidFill>
                  <a:srgbClr val="0A1F61"/>
                </a:solidFill>
                <a:latin typeface="Tajawal ExtraBold" panose="00000800000000000000" pitchFamily="2" charset="-78"/>
                <a:cs typeface="Tajawal ExtraBold" panose="00000800000000000000" pitchFamily="2" charset="-78"/>
              </a:rPr>
              <a:t>The </a:t>
            </a:r>
            <a:r>
              <a:rPr lang="en-US" sz="2800" b="1" i="1" dirty="0">
                <a:solidFill>
                  <a:srgbClr val="0A1F61"/>
                </a:solidFill>
                <a:latin typeface="Tajawal ExtraBold" panose="00000800000000000000" pitchFamily="2" charset="-78"/>
                <a:cs typeface="Tajawal ExtraBold" panose="00000800000000000000" pitchFamily="2" charset="-78"/>
              </a:rPr>
              <a:t>release of message content</a:t>
            </a:r>
            <a:r>
              <a:rPr lang="en-US" sz="2800" dirty="0">
                <a:solidFill>
                  <a:srgbClr val="0A1F61"/>
                </a:solidFill>
                <a:latin typeface="Tajawal ExtraBold" panose="00000800000000000000" pitchFamily="2" charset="-78"/>
                <a:cs typeface="Tajawal ExtraBold" panose="00000800000000000000" pitchFamily="2" charset="-78"/>
              </a:rPr>
              <a:t> can be expressed with an example, in which the sender wants to send a confidential message or email to the receiver. The sender doesn’t want the contents of that message to be read by some interceptor.</a:t>
            </a:r>
          </a:p>
          <a:p>
            <a:pPr marL="342900" indent="-342900" algn="just">
              <a:buFont typeface="Wingdings" pitchFamily="2" charset="2"/>
              <a:buChar char="§"/>
            </a:pPr>
            <a:r>
              <a:rPr lang="en-US" sz="2800" dirty="0">
                <a:solidFill>
                  <a:srgbClr val="0A1F61"/>
                </a:solidFill>
                <a:latin typeface="Tajawal ExtraBold" panose="00000800000000000000" pitchFamily="2" charset="-78"/>
                <a:cs typeface="Tajawal ExtraBold" panose="00000800000000000000" pitchFamily="2" charset="-78"/>
              </a:rPr>
              <a:t>By using encryption a message could be masked in order to prevent the extraction of the information from the message, even if the message is captured. Though still attacker can </a:t>
            </a:r>
            <a:r>
              <a:rPr lang="en-US" sz="2800" dirty="0" smtClean="0">
                <a:solidFill>
                  <a:srgbClr val="0A1F61"/>
                </a:solidFill>
                <a:latin typeface="Tajawal ExtraBold" panose="00000800000000000000" pitchFamily="2" charset="-78"/>
                <a:cs typeface="Tajawal ExtraBold" panose="00000800000000000000" pitchFamily="2" charset="-78"/>
              </a:rPr>
              <a:t>analyze </a:t>
            </a:r>
            <a:r>
              <a:rPr lang="en-US" sz="2800" dirty="0">
                <a:solidFill>
                  <a:srgbClr val="0A1F61"/>
                </a:solidFill>
                <a:latin typeface="Tajawal ExtraBold" panose="00000800000000000000" pitchFamily="2" charset="-78"/>
                <a:cs typeface="Tajawal ExtraBold" panose="00000800000000000000" pitchFamily="2" charset="-78"/>
              </a:rPr>
              <a:t>the traffic and observe the pattern to retrieve the information. This type of passive attack refers to as </a:t>
            </a:r>
            <a:r>
              <a:rPr lang="en-US" sz="2800" b="1" i="1" dirty="0">
                <a:solidFill>
                  <a:srgbClr val="0A1F61"/>
                </a:solidFill>
                <a:latin typeface="Tajawal ExtraBold" panose="00000800000000000000" pitchFamily="2" charset="-78"/>
                <a:cs typeface="Tajawal ExtraBold" panose="00000800000000000000" pitchFamily="2" charset="-78"/>
              </a:rPr>
              <a:t>traffic analysis</a:t>
            </a:r>
            <a:r>
              <a:rPr lang="en-US" sz="2800" dirty="0">
                <a:solidFill>
                  <a:srgbClr val="0A1F61"/>
                </a:solidFill>
                <a:latin typeface="Tajawal ExtraBold" panose="00000800000000000000" pitchFamily="2" charset="-78"/>
                <a:cs typeface="Tajawal ExtraBold" panose="00000800000000000000" pitchFamily="2" charset="-78"/>
              </a:rPr>
              <a:t>.</a:t>
            </a:r>
          </a:p>
        </p:txBody>
      </p:sp>
    </p:spTree>
    <p:extLst>
      <p:ext uri="{BB962C8B-B14F-4D97-AF65-F5344CB8AC3E}">
        <p14:creationId xmlns:p14="http://schemas.microsoft.com/office/powerpoint/2010/main" val="37679569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63546" y="544753"/>
            <a:ext cx="6188823" cy="769441"/>
          </a:xfrm>
          <a:prstGeom prst="rect">
            <a:avLst/>
          </a:prstGeom>
          <a:noFill/>
        </p:spPr>
        <p:txBody>
          <a:bodyPr wrap="square" rtlCol="0">
            <a:spAutoFit/>
          </a:bodyPr>
          <a:lstStyle/>
          <a:p>
            <a:pPr algn="ctr"/>
            <a:r>
              <a:rPr lang="en-US" sz="4400" dirty="0" smtClean="0">
                <a:solidFill>
                  <a:schemeClr val="bg1"/>
                </a:solidFill>
                <a:latin typeface="Tajawal Medium" panose="00000600000000000000" pitchFamily="2" charset="-78"/>
                <a:cs typeface="Tajawal Medium" panose="00000600000000000000" pitchFamily="2" charset="-78"/>
              </a:rPr>
              <a:t>Active attack </a:t>
            </a:r>
            <a:endParaRPr lang="en-US" sz="44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10</a:t>
            </a:fld>
            <a:endParaRPr lang="en-US" dirty="0"/>
          </a:p>
        </p:txBody>
      </p:sp>
      <p:sp>
        <p:nvSpPr>
          <p:cNvPr id="11" name="Rectangle 10"/>
          <p:cNvSpPr/>
          <p:nvPr/>
        </p:nvSpPr>
        <p:spPr>
          <a:xfrm>
            <a:off x="387429" y="1641968"/>
            <a:ext cx="11470741" cy="4708981"/>
          </a:xfrm>
          <a:prstGeom prst="rect">
            <a:avLst/>
          </a:prstGeom>
        </p:spPr>
        <p:txBody>
          <a:bodyPr wrap="square">
            <a:spAutoFit/>
          </a:bodyPr>
          <a:lstStyle/>
          <a:p>
            <a:pPr marL="742950" lvl="1" indent="-285750">
              <a:buFont typeface="Wingdings" pitchFamily="2" charset="2"/>
              <a:buChar char="§"/>
            </a:pPr>
            <a:r>
              <a:rPr lang="en-US" sz="3000" b="1" dirty="0">
                <a:solidFill>
                  <a:srgbClr val="0A1F61"/>
                </a:solidFill>
                <a:latin typeface="Tajawal ExtraBold" panose="00000800000000000000" pitchFamily="2" charset="-78"/>
                <a:cs typeface="Tajawal ExtraBold" panose="00000800000000000000" pitchFamily="2" charset="-78"/>
              </a:rPr>
              <a:t>Network </a:t>
            </a:r>
            <a:r>
              <a:rPr lang="en-US" sz="3000" b="1" dirty="0" smtClean="0">
                <a:solidFill>
                  <a:srgbClr val="0A1F61"/>
                </a:solidFill>
                <a:latin typeface="Tajawal ExtraBold" panose="00000800000000000000" pitchFamily="2" charset="-78"/>
                <a:cs typeface="Tajawal ExtraBold" panose="00000800000000000000" pitchFamily="2" charset="-78"/>
              </a:rPr>
              <a:t>active </a:t>
            </a:r>
            <a:r>
              <a:rPr lang="en-US" sz="3000" b="1" dirty="0">
                <a:solidFill>
                  <a:srgbClr val="0A1F61"/>
                </a:solidFill>
                <a:latin typeface="Tajawal ExtraBold" panose="00000800000000000000" pitchFamily="2" charset="-78"/>
                <a:cs typeface="Tajawal ExtraBold" panose="00000800000000000000" pitchFamily="2" charset="-78"/>
              </a:rPr>
              <a:t>attacks</a:t>
            </a:r>
            <a:r>
              <a:rPr lang="en-US" sz="3000" b="1" dirty="0" smtClean="0">
                <a:solidFill>
                  <a:srgbClr val="0A1F61"/>
                </a:solidFill>
                <a:latin typeface="Tajawal ExtraBold" panose="00000800000000000000" pitchFamily="2" charset="-78"/>
                <a:cs typeface="Tajawal ExtraBold" panose="00000800000000000000" pitchFamily="2" charset="-78"/>
              </a:rPr>
              <a:t>:</a:t>
            </a:r>
            <a:endParaRPr lang="en-US" dirty="0"/>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Virus</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Eavesdropping</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Data modification</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Denial-of-service attack</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Active Port scanner</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DNS spoofing</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Man in the middle</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ARP poisoning</a:t>
            </a:r>
          </a:p>
          <a:p>
            <a:pPr marL="1428750" lvl="2" indent="-514350">
              <a:buFont typeface="+mj-lt"/>
              <a:buAutoNum type="arabicPeriod"/>
            </a:pPr>
            <a:r>
              <a:rPr lang="en-US" sz="3000" dirty="0">
                <a:solidFill>
                  <a:srgbClr val="0A1F61"/>
                </a:solidFill>
                <a:latin typeface="Tajawal ExtraBold" panose="00000800000000000000" pitchFamily="2" charset="-78"/>
                <a:cs typeface="Tajawal ExtraBold" panose="00000800000000000000" pitchFamily="2" charset="-78"/>
              </a:rPr>
              <a:t>VLAN </a:t>
            </a:r>
            <a:r>
              <a:rPr lang="en-US" sz="3000" dirty="0" smtClean="0">
                <a:solidFill>
                  <a:srgbClr val="0A1F61"/>
                </a:solidFill>
                <a:latin typeface="Tajawal ExtraBold" panose="00000800000000000000" pitchFamily="2" charset="-78"/>
                <a:cs typeface="Tajawal ExtraBold" panose="00000800000000000000" pitchFamily="2" charset="-78"/>
              </a:rPr>
              <a:t>hopping</a:t>
            </a:r>
            <a:endParaRPr lang="en-US" sz="3000" dirty="0">
              <a:solidFill>
                <a:srgbClr val="0A1F61"/>
              </a:solidFill>
              <a:latin typeface="Tajawal ExtraBold" panose="00000800000000000000" pitchFamily="2" charset="-78"/>
              <a:cs typeface="Tajawal ExtraBold" panose="00000800000000000000" pitchFamily="2" charset="-78"/>
            </a:endParaRPr>
          </a:p>
        </p:txBody>
      </p:sp>
      <p:sp>
        <p:nvSpPr>
          <p:cNvPr id="13" name="Rectangle 12"/>
          <p:cNvSpPr/>
          <p:nvPr/>
        </p:nvSpPr>
        <p:spPr>
          <a:xfrm>
            <a:off x="5189100" y="2103632"/>
            <a:ext cx="11470741" cy="4247317"/>
          </a:xfrm>
          <a:prstGeom prst="rect">
            <a:avLst/>
          </a:prstGeom>
        </p:spPr>
        <p:txBody>
          <a:bodyPr wrap="square">
            <a:spAutoFit/>
          </a:bodyPr>
          <a:lstStyle/>
          <a:p>
            <a:pPr marL="1428750" lvl="2" indent="-514350">
              <a:buFont typeface="+mj-lt"/>
              <a:buAutoNum type="arabicPeriod" startAt="10"/>
            </a:pPr>
            <a:r>
              <a:rPr lang="en-US" sz="3000" dirty="0" smtClean="0">
                <a:solidFill>
                  <a:srgbClr val="0A1F61"/>
                </a:solidFill>
                <a:latin typeface="Tajawal ExtraBold" panose="00000800000000000000" pitchFamily="2" charset="-78"/>
                <a:cs typeface="Tajawal ExtraBold" panose="00000800000000000000" pitchFamily="2" charset="-78"/>
              </a:rPr>
              <a:t>Smurf </a:t>
            </a:r>
            <a:r>
              <a:rPr lang="en-US" sz="3000" dirty="0">
                <a:solidFill>
                  <a:srgbClr val="0A1F61"/>
                </a:solidFill>
                <a:latin typeface="Tajawal ExtraBold" panose="00000800000000000000" pitchFamily="2" charset="-78"/>
                <a:cs typeface="Tajawal ExtraBold" panose="00000800000000000000" pitchFamily="2" charset="-78"/>
              </a:rPr>
              <a:t>attack</a:t>
            </a:r>
          </a:p>
          <a:p>
            <a:pPr marL="1428750" lvl="2" indent="-514350">
              <a:buFont typeface="+mj-lt"/>
              <a:buAutoNum type="arabicPeriod" startAt="10"/>
            </a:pPr>
            <a:r>
              <a:rPr lang="en-US" sz="3000" dirty="0">
                <a:solidFill>
                  <a:srgbClr val="0A1F61"/>
                </a:solidFill>
                <a:latin typeface="Tajawal ExtraBold" panose="00000800000000000000" pitchFamily="2" charset="-78"/>
                <a:cs typeface="Tajawal ExtraBold" panose="00000800000000000000" pitchFamily="2" charset="-78"/>
              </a:rPr>
              <a:t>Buffer overflow</a:t>
            </a:r>
          </a:p>
          <a:p>
            <a:pPr marL="1428750" lvl="2" indent="-514350">
              <a:buFont typeface="+mj-lt"/>
              <a:buAutoNum type="arabicPeriod" startAt="10"/>
            </a:pPr>
            <a:r>
              <a:rPr lang="en-US" sz="3000" dirty="0">
                <a:solidFill>
                  <a:srgbClr val="0A1F61"/>
                </a:solidFill>
                <a:latin typeface="Tajawal ExtraBold" panose="00000800000000000000" pitchFamily="2" charset="-78"/>
                <a:cs typeface="Tajawal ExtraBold" panose="00000800000000000000" pitchFamily="2" charset="-78"/>
              </a:rPr>
              <a:t>Heap overflow</a:t>
            </a:r>
          </a:p>
          <a:p>
            <a:pPr marL="1428750" lvl="2" indent="-514350">
              <a:buFont typeface="+mj-lt"/>
              <a:buAutoNum type="arabicPeriod" startAt="10"/>
            </a:pPr>
            <a:r>
              <a:rPr lang="en-US" sz="3000" dirty="0">
                <a:solidFill>
                  <a:srgbClr val="0A1F61"/>
                </a:solidFill>
                <a:latin typeface="Tajawal ExtraBold" panose="00000800000000000000" pitchFamily="2" charset="-78"/>
                <a:cs typeface="Tajawal ExtraBold" panose="00000800000000000000" pitchFamily="2" charset="-78"/>
              </a:rPr>
              <a:t>Format string attack</a:t>
            </a:r>
          </a:p>
          <a:p>
            <a:pPr marL="1428750" lvl="2" indent="-514350">
              <a:buFont typeface="+mj-lt"/>
              <a:buAutoNum type="arabicPeriod" startAt="10"/>
            </a:pPr>
            <a:r>
              <a:rPr lang="en-US" sz="3000" dirty="0">
                <a:solidFill>
                  <a:srgbClr val="0A1F61"/>
                </a:solidFill>
                <a:latin typeface="Tajawal ExtraBold" panose="00000800000000000000" pitchFamily="2" charset="-78"/>
                <a:cs typeface="Tajawal ExtraBold" panose="00000800000000000000" pitchFamily="2" charset="-78"/>
              </a:rPr>
              <a:t>SQL injection</a:t>
            </a:r>
          </a:p>
          <a:p>
            <a:pPr marL="1428750" lvl="2" indent="-514350">
              <a:buFont typeface="+mj-lt"/>
              <a:buAutoNum type="arabicPeriod" startAt="10"/>
            </a:pPr>
            <a:r>
              <a:rPr lang="en-US" sz="3000" dirty="0">
                <a:solidFill>
                  <a:srgbClr val="0A1F61"/>
                </a:solidFill>
                <a:latin typeface="Tajawal ExtraBold" panose="00000800000000000000" pitchFamily="2" charset="-78"/>
                <a:cs typeface="Tajawal ExtraBold" panose="00000800000000000000" pitchFamily="2" charset="-78"/>
              </a:rPr>
              <a:t>Phishing</a:t>
            </a:r>
          </a:p>
          <a:p>
            <a:pPr marL="1428750" lvl="2" indent="-514350">
              <a:buFont typeface="+mj-lt"/>
              <a:buAutoNum type="arabicPeriod" startAt="10"/>
            </a:pPr>
            <a:r>
              <a:rPr lang="en-US" sz="3000" dirty="0">
                <a:solidFill>
                  <a:srgbClr val="0A1F61"/>
                </a:solidFill>
                <a:latin typeface="Tajawal ExtraBold" panose="00000800000000000000" pitchFamily="2" charset="-78"/>
                <a:cs typeface="Tajawal ExtraBold" panose="00000800000000000000" pitchFamily="2" charset="-78"/>
              </a:rPr>
              <a:t>Cross-site scripting</a:t>
            </a:r>
          </a:p>
          <a:p>
            <a:pPr marL="1428750" lvl="2" indent="-514350">
              <a:buFont typeface="+mj-lt"/>
              <a:buAutoNum type="arabicPeriod" startAt="10"/>
            </a:pPr>
            <a:r>
              <a:rPr lang="en-US" sz="3000" dirty="0">
                <a:solidFill>
                  <a:srgbClr val="0A1F61"/>
                </a:solidFill>
                <a:latin typeface="Tajawal ExtraBold" panose="00000800000000000000" pitchFamily="2" charset="-78"/>
                <a:cs typeface="Tajawal ExtraBold" panose="00000800000000000000" pitchFamily="2" charset="-78"/>
              </a:rPr>
              <a:t>CSRF</a:t>
            </a:r>
          </a:p>
          <a:p>
            <a:pPr marL="1428750" lvl="2" indent="-514350">
              <a:buFont typeface="+mj-lt"/>
              <a:buAutoNum type="arabicPeriod" startAt="10"/>
            </a:pPr>
            <a:r>
              <a:rPr lang="en-US" sz="3000" dirty="0">
                <a:solidFill>
                  <a:srgbClr val="0A1F61"/>
                </a:solidFill>
                <a:latin typeface="Tajawal ExtraBold" panose="00000800000000000000" pitchFamily="2" charset="-78"/>
                <a:cs typeface="Tajawal ExtraBold" panose="00000800000000000000" pitchFamily="2" charset="-78"/>
              </a:rPr>
              <a:t>Cyber-attack</a:t>
            </a:r>
          </a:p>
        </p:txBody>
      </p:sp>
    </p:spTree>
    <p:extLst>
      <p:ext uri="{BB962C8B-B14F-4D97-AF65-F5344CB8AC3E}">
        <p14:creationId xmlns:p14="http://schemas.microsoft.com/office/powerpoint/2010/main" val="35903839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63546" y="544753"/>
            <a:ext cx="6188823" cy="769441"/>
          </a:xfrm>
          <a:prstGeom prst="rect">
            <a:avLst/>
          </a:prstGeom>
          <a:noFill/>
        </p:spPr>
        <p:txBody>
          <a:bodyPr wrap="square" rtlCol="0">
            <a:spAutoFit/>
          </a:bodyPr>
          <a:lstStyle/>
          <a:p>
            <a:pPr algn="ctr"/>
            <a:r>
              <a:rPr lang="en-US" sz="4400" dirty="0" smtClean="0">
                <a:solidFill>
                  <a:schemeClr val="bg1"/>
                </a:solidFill>
                <a:latin typeface="Tajawal Medium" panose="00000600000000000000" pitchFamily="2" charset="-78"/>
                <a:cs typeface="Tajawal Medium" panose="00000600000000000000" pitchFamily="2" charset="-78"/>
              </a:rPr>
              <a:t>Active attack </a:t>
            </a:r>
            <a:endParaRPr lang="en-US" sz="44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11</a:t>
            </a:fld>
            <a:endParaRPr lang="en-US" dirty="0"/>
          </a:p>
        </p:txBody>
      </p:sp>
      <p:sp>
        <p:nvSpPr>
          <p:cNvPr id="12" name="Rectangle 11"/>
          <p:cNvSpPr/>
          <p:nvPr/>
        </p:nvSpPr>
        <p:spPr>
          <a:xfrm>
            <a:off x="646127" y="1961231"/>
            <a:ext cx="10762103" cy="3970318"/>
          </a:xfrm>
          <a:prstGeom prst="rect">
            <a:avLst/>
          </a:prstGeom>
          <a:ln>
            <a:solidFill>
              <a:srgbClr val="0A1F61"/>
            </a:solidFill>
            <a:prstDash val="lgDash"/>
          </a:ln>
        </p:spPr>
        <p:txBody>
          <a:bodyPr wrap="square">
            <a:spAutoFit/>
          </a:bodyPr>
          <a:lstStyle/>
          <a:p>
            <a:pPr marL="342900" indent="-342900" algn="just">
              <a:buFont typeface="Wingdings" pitchFamily="2" charset="2"/>
              <a:buChar char="§"/>
            </a:pPr>
            <a:r>
              <a:rPr lang="en-US" sz="2800" b="1" i="1" dirty="0">
                <a:solidFill>
                  <a:srgbClr val="0A1F61"/>
                </a:solidFill>
                <a:latin typeface="Tajawal ExtraBold" panose="00000800000000000000" pitchFamily="2" charset="-78"/>
                <a:cs typeface="Tajawal ExtraBold" panose="00000800000000000000" pitchFamily="2" charset="-78"/>
              </a:rPr>
              <a:t>Interruption</a:t>
            </a:r>
            <a:r>
              <a:rPr lang="en-US" sz="2800" dirty="0">
                <a:solidFill>
                  <a:srgbClr val="0A1F61"/>
                </a:solidFill>
                <a:latin typeface="Tajawal ExtraBold" panose="00000800000000000000" pitchFamily="2" charset="-78"/>
                <a:cs typeface="Tajawal ExtraBold" panose="00000800000000000000" pitchFamily="2" charset="-78"/>
              </a:rPr>
              <a:t> is known as </a:t>
            </a:r>
            <a:r>
              <a:rPr lang="en-US" sz="2800" dirty="0" smtClean="0">
                <a:solidFill>
                  <a:srgbClr val="0A1F61"/>
                </a:solidFill>
                <a:latin typeface="Tajawal ExtraBold" panose="00000800000000000000" pitchFamily="2" charset="-78"/>
                <a:cs typeface="Tajawal ExtraBold" panose="00000800000000000000" pitchFamily="2" charset="-78"/>
              </a:rPr>
              <a:t>a masquerade </a:t>
            </a:r>
            <a:r>
              <a:rPr lang="en-US" sz="2800" dirty="0">
                <a:solidFill>
                  <a:srgbClr val="0A1F61"/>
                </a:solidFill>
                <a:latin typeface="Tajawal ExtraBold" panose="00000800000000000000" pitchFamily="2" charset="-78"/>
                <a:cs typeface="Tajawal ExtraBold" panose="00000800000000000000" pitchFamily="2" charset="-78"/>
              </a:rPr>
              <a:t>attack in which </a:t>
            </a:r>
            <a:r>
              <a:rPr lang="en-US" sz="2800" dirty="0" smtClean="0">
                <a:solidFill>
                  <a:srgbClr val="0A1F61"/>
                </a:solidFill>
                <a:latin typeface="Tajawal ExtraBold" panose="00000800000000000000" pitchFamily="2" charset="-78"/>
                <a:cs typeface="Tajawal ExtraBold" panose="00000800000000000000" pitchFamily="2" charset="-78"/>
              </a:rPr>
              <a:t>an unauthorized </a:t>
            </a:r>
            <a:r>
              <a:rPr lang="en-US" sz="2800" dirty="0">
                <a:solidFill>
                  <a:srgbClr val="0A1F61"/>
                </a:solidFill>
                <a:latin typeface="Tajawal ExtraBold" panose="00000800000000000000" pitchFamily="2" charset="-78"/>
                <a:cs typeface="Tajawal ExtraBold" panose="00000800000000000000" pitchFamily="2" charset="-78"/>
              </a:rPr>
              <a:t>attacker tries to pose as another entity.</a:t>
            </a:r>
          </a:p>
          <a:p>
            <a:pPr marL="342900" indent="-342900" algn="just">
              <a:buFont typeface="Wingdings" pitchFamily="2" charset="2"/>
              <a:buChar char="§"/>
            </a:pPr>
            <a:r>
              <a:rPr lang="en-US" sz="2800" b="1" i="1" dirty="0">
                <a:solidFill>
                  <a:srgbClr val="0A1F61"/>
                </a:solidFill>
                <a:latin typeface="Tajawal ExtraBold" panose="00000800000000000000" pitchFamily="2" charset="-78"/>
                <a:cs typeface="Tajawal ExtraBold" panose="00000800000000000000" pitchFamily="2" charset="-78"/>
              </a:rPr>
              <a:t>Modification</a:t>
            </a:r>
            <a:r>
              <a:rPr lang="en-US" sz="2800" dirty="0">
                <a:solidFill>
                  <a:srgbClr val="0A1F61"/>
                </a:solidFill>
                <a:latin typeface="Tajawal ExtraBold" panose="00000800000000000000" pitchFamily="2" charset="-78"/>
                <a:cs typeface="Tajawal ExtraBold" panose="00000800000000000000" pitchFamily="2" charset="-78"/>
              </a:rPr>
              <a:t> can be done using two ways replay attack and alteration. In the </a:t>
            </a:r>
            <a:r>
              <a:rPr lang="en-US" sz="2800" b="1" i="1" dirty="0">
                <a:solidFill>
                  <a:srgbClr val="0A1F61"/>
                </a:solidFill>
                <a:latin typeface="Tajawal ExtraBold" panose="00000800000000000000" pitchFamily="2" charset="-78"/>
                <a:cs typeface="Tajawal ExtraBold" panose="00000800000000000000" pitchFamily="2" charset="-78"/>
              </a:rPr>
              <a:t>replay</a:t>
            </a:r>
            <a:r>
              <a:rPr lang="en-US" sz="2800" dirty="0">
                <a:solidFill>
                  <a:srgbClr val="0A1F61"/>
                </a:solidFill>
                <a:latin typeface="Tajawal ExtraBold" panose="00000800000000000000" pitchFamily="2" charset="-78"/>
                <a:cs typeface="Tajawal ExtraBold" panose="00000800000000000000" pitchFamily="2" charset="-78"/>
              </a:rPr>
              <a:t> attack, a sequence of events or some data units is captured and resent by them. While </a:t>
            </a:r>
            <a:r>
              <a:rPr lang="en-US" sz="2800" b="1" i="1" dirty="0">
                <a:solidFill>
                  <a:srgbClr val="0A1F61"/>
                </a:solidFill>
                <a:latin typeface="Tajawal ExtraBold" panose="00000800000000000000" pitchFamily="2" charset="-78"/>
                <a:cs typeface="Tajawal ExtraBold" panose="00000800000000000000" pitchFamily="2" charset="-78"/>
              </a:rPr>
              <a:t>alteration</a:t>
            </a:r>
            <a:r>
              <a:rPr lang="en-US" sz="2800" dirty="0">
                <a:solidFill>
                  <a:srgbClr val="0A1F61"/>
                </a:solidFill>
                <a:latin typeface="Tajawal ExtraBold" panose="00000800000000000000" pitchFamily="2" charset="-78"/>
                <a:cs typeface="Tajawal ExtraBold" panose="00000800000000000000" pitchFamily="2" charset="-78"/>
              </a:rPr>
              <a:t> of the message involves some change to the original message, either one of them can cause alteration.</a:t>
            </a:r>
          </a:p>
          <a:p>
            <a:pPr marL="342900" indent="-342900" algn="just">
              <a:buFont typeface="Wingdings" pitchFamily="2" charset="2"/>
              <a:buChar char="§"/>
            </a:pPr>
            <a:r>
              <a:rPr lang="en-US" sz="2800" b="1" i="1" dirty="0">
                <a:solidFill>
                  <a:srgbClr val="0A1F61"/>
                </a:solidFill>
                <a:latin typeface="Tajawal ExtraBold" panose="00000800000000000000" pitchFamily="2" charset="-78"/>
                <a:cs typeface="Tajawal ExtraBold" panose="00000800000000000000" pitchFamily="2" charset="-78"/>
              </a:rPr>
              <a:t>Fabrication</a:t>
            </a:r>
            <a:r>
              <a:rPr lang="en-US" sz="2800" dirty="0">
                <a:solidFill>
                  <a:srgbClr val="0A1F61"/>
                </a:solidFill>
                <a:latin typeface="Tajawal ExtraBold" panose="00000800000000000000" pitchFamily="2" charset="-78"/>
                <a:cs typeface="Tajawal ExtraBold" panose="00000800000000000000" pitchFamily="2" charset="-78"/>
              </a:rPr>
              <a:t> causes </a:t>
            </a:r>
            <a:r>
              <a:rPr lang="en-US" sz="2800" b="1" i="1" dirty="0">
                <a:solidFill>
                  <a:srgbClr val="0A1F61"/>
                </a:solidFill>
                <a:latin typeface="Tajawal ExtraBold" panose="00000800000000000000" pitchFamily="2" charset="-78"/>
                <a:cs typeface="Tajawal ExtraBold" panose="00000800000000000000" pitchFamily="2" charset="-78"/>
              </a:rPr>
              <a:t>Denial Of Service (DOS)</a:t>
            </a:r>
            <a:r>
              <a:rPr lang="en-US" sz="2800" dirty="0">
                <a:solidFill>
                  <a:srgbClr val="0A1F61"/>
                </a:solidFill>
                <a:latin typeface="Tajawal ExtraBold" panose="00000800000000000000" pitchFamily="2" charset="-78"/>
                <a:cs typeface="Tajawal ExtraBold" panose="00000800000000000000" pitchFamily="2" charset="-78"/>
              </a:rPr>
              <a:t> attacks in which </a:t>
            </a:r>
            <a:r>
              <a:rPr lang="en-US" sz="2800" dirty="0" smtClean="0">
                <a:solidFill>
                  <a:srgbClr val="0A1F61"/>
                </a:solidFill>
                <a:latin typeface="Tajawal ExtraBold" panose="00000800000000000000" pitchFamily="2" charset="-78"/>
                <a:cs typeface="Tajawal ExtraBold" panose="00000800000000000000" pitchFamily="2" charset="-78"/>
              </a:rPr>
              <a:t>attackers </a:t>
            </a:r>
            <a:r>
              <a:rPr lang="en-US" sz="2800" dirty="0">
                <a:solidFill>
                  <a:srgbClr val="0A1F61"/>
                </a:solidFill>
                <a:latin typeface="Tajawal ExtraBold" panose="00000800000000000000" pitchFamily="2" charset="-78"/>
                <a:cs typeface="Tajawal ExtraBold" panose="00000800000000000000" pitchFamily="2" charset="-78"/>
              </a:rPr>
              <a:t>strive to prevent licit users from accessing some services, which they are permitted to </a:t>
            </a:r>
            <a:r>
              <a:rPr lang="en-US" sz="2800" dirty="0" smtClean="0">
                <a:solidFill>
                  <a:srgbClr val="0A1F61"/>
                </a:solidFill>
                <a:latin typeface="Tajawal ExtraBold" panose="00000800000000000000" pitchFamily="2" charset="-78"/>
                <a:cs typeface="Tajawal ExtraBold" panose="00000800000000000000" pitchFamily="2" charset="-78"/>
              </a:rPr>
              <a:t>(in </a:t>
            </a:r>
            <a:r>
              <a:rPr lang="en-US" sz="2800" dirty="0">
                <a:solidFill>
                  <a:srgbClr val="0A1F61"/>
                </a:solidFill>
                <a:latin typeface="Tajawal ExtraBold" panose="00000800000000000000" pitchFamily="2" charset="-78"/>
                <a:cs typeface="Tajawal ExtraBold" panose="00000800000000000000" pitchFamily="2" charset="-78"/>
              </a:rPr>
              <a:t>simple </a:t>
            </a:r>
            <a:r>
              <a:rPr lang="en-US" sz="2800" dirty="0" smtClean="0">
                <a:solidFill>
                  <a:srgbClr val="0A1F61"/>
                </a:solidFill>
                <a:latin typeface="Tajawal ExtraBold" panose="00000800000000000000" pitchFamily="2" charset="-78"/>
                <a:cs typeface="Tajawal ExtraBold" panose="00000800000000000000" pitchFamily="2" charset="-78"/>
              </a:rPr>
              <a:t>words, </a:t>
            </a:r>
            <a:r>
              <a:rPr lang="en-US" sz="2800" dirty="0">
                <a:solidFill>
                  <a:srgbClr val="0A1F61"/>
                </a:solidFill>
                <a:latin typeface="Tajawal ExtraBold" panose="00000800000000000000" pitchFamily="2" charset="-78"/>
                <a:cs typeface="Tajawal ExtraBold" panose="00000800000000000000" pitchFamily="2" charset="-78"/>
              </a:rPr>
              <a:t>the attacker gain access to the network and then </a:t>
            </a:r>
            <a:r>
              <a:rPr lang="en-US" sz="2800" dirty="0" smtClean="0">
                <a:solidFill>
                  <a:srgbClr val="0A1F61"/>
                </a:solidFill>
                <a:latin typeface="Tajawal ExtraBold" panose="00000800000000000000" pitchFamily="2" charset="-78"/>
                <a:cs typeface="Tajawal ExtraBold" panose="00000800000000000000" pitchFamily="2" charset="-78"/>
              </a:rPr>
              <a:t>locks </a:t>
            </a:r>
            <a:r>
              <a:rPr lang="en-US" sz="2800" dirty="0">
                <a:solidFill>
                  <a:srgbClr val="0A1F61"/>
                </a:solidFill>
                <a:latin typeface="Tajawal ExtraBold" panose="00000800000000000000" pitchFamily="2" charset="-78"/>
                <a:cs typeface="Tajawal ExtraBold" panose="00000800000000000000" pitchFamily="2" charset="-78"/>
              </a:rPr>
              <a:t>the authorized user </a:t>
            </a:r>
            <a:r>
              <a:rPr lang="en-US" sz="2800" dirty="0" smtClean="0">
                <a:solidFill>
                  <a:srgbClr val="0A1F61"/>
                </a:solidFill>
                <a:latin typeface="Tajawal ExtraBold" panose="00000800000000000000" pitchFamily="2" charset="-78"/>
                <a:cs typeface="Tajawal ExtraBold" panose="00000800000000000000" pitchFamily="2" charset="-78"/>
              </a:rPr>
              <a:t>out).</a:t>
            </a:r>
            <a:endParaRPr lang="en-US" sz="2800"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40860264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688241" y="544753"/>
            <a:ext cx="6188823"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Deep Packet Inspection </a:t>
            </a:r>
            <a:r>
              <a:rPr lang="en-US" sz="4000" dirty="0">
                <a:solidFill>
                  <a:schemeClr val="bg1"/>
                </a:solidFill>
                <a:latin typeface="Tajawal Medium" panose="00000600000000000000" pitchFamily="2" charset="-78"/>
                <a:cs typeface="Tajawal Medium" panose="00000600000000000000" pitchFamily="2" charset="-78"/>
              </a:rPr>
              <a:t>(DPI</a:t>
            </a:r>
            <a:r>
              <a:rPr lang="en-US" sz="4000" dirty="0" smtClean="0">
                <a:solidFill>
                  <a:schemeClr val="bg1"/>
                </a:solidFill>
                <a:latin typeface="Tajawal Medium" panose="00000600000000000000" pitchFamily="2" charset="-78"/>
                <a:cs typeface="Tajawal Medium" panose="00000600000000000000" pitchFamily="2" charset="-78"/>
              </a:rPr>
              <a:t>)</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12</a:t>
            </a:fld>
            <a:endParaRPr lang="en-US" dirty="0"/>
          </a:p>
        </p:txBody>
      </p:sp>
      <p:sp>
        <p:nvSpPr>
          <p:cNvPr id="10" name="Rectangle 9"/>
          <p:cNvSpPr/>
          <p:nvPr/>
        </p:nvSpPr>
        <p:spPr>
          <a:xfrm>
            <a:off x="387431" y="1886949"/>
            <a:ext cx="11402788" cy="3893374"/>
          </a:xfrm>
          <a:prstGeom prst="rect">
            <a:avLst/>
          </a:prstGeom>
        </p:spPr>
        <p:txBody>
          <a:bodyPr wrap="square">
            <a:spAutoFit/>
          </a:bodyPr>
          <a:lstStyle/>
          <a:p>
            <a:pPr marL="457200" indent="-457200" algn="just">
              <a:buFont typeface="Wingdings" pitchFamily="2" charset="2"/>
              <a:buChar char="§"/>
            </a:pPr>
            <a:r>
              <a:rPr lang="en-US" sz="3000" b="1" dirty="0">
                <a:solidFill>
                  <a:srgbClr val="0A1F61"/>
                </a:solidFill>
                <a:latin typeface="Tajawal ExtraBold" panose="00000800000000000000" pitchFamily="2" charset="-78"/>
                <a:cs typeface="Tajawal ExtraBold" panose="00000800000000000000" pitchFamily="2" charset="-78"/>
              </a:rPr>
              <a:t>Deep packet inspection (DPI</a:t>
            </a:r>
            <a:r>
              <a:rPr lang="en-US" sz="3000" b="1" dirty="0" smtClean="0">
                <a:solidFill>
                  <a:srgbClr val="0A1F61"/>
                </a:solidFill>
                <a:latin typeface="Tajawal ExtraBold" panose="00000800000000000000" pitchFamily="2" charset="-78"/>
                <a:cs typeface="Tajawal ExtraBold" panose="00000800000000000000" pitchFamily="2" charset="-78"/>
              </a:rPr>
              <a:t>):</a:t>
            </a:r>
          </a:p>
          <a:p>
            <a:pPr algn="just"/>
            <a:endParaRPr lang="en-US" sz="1000" b="1"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3000" dirty="0" smtClean="0">
                <a:solidFill>
                  <a:srgbClr val="0A1F61"/>
                </a:solidFill>
                <a:latin typeface="Tajawal ExtraBold" panose="00000800000000000000" pitchFamily="2" charset="-78"/>
                <a:cs typeface="Tajawal ExtraBold" panose="00000800000000000000" pitchFamily="2" charset="-78"/>
              </a:rPr>
              <a:t>An </a:t>
            </a:r>
            <a:r>
              <a:rPr lang="en-US" sz="3000" dirty="0">
                <a:solidFill>
                  <a:srgbClr val="0A1F61"/>
                </a:solidFill>
                <a:latin typeface="Tajawal ExtraBold" panose="00000800000000000000" pitchFamily="2" charset="-78"/>
                <a:cs typeface="Tajawal ExtraBold" panose="00000800000000000000" pitchFamily="2" charset="-78"/>
              </a:rPr>
              <a:t>advanced method of examining and managing network traffic. </a:t>
            </a:r>
          </a:p>
          <a:p>
            <a:pPr lvl="2" algn="just"/>
            <a:endParaRPr lang="en-US" sz="9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3000" dirty="0" smtClean="0">
                <a:solidFill>
                  <a:srgbClr val="0A1F61"/>
                </a:solidFill>
                <a:latin typeface="Tajawal ExtraBold" panose="00000800000000000000" pitchFamily="2" charset="-78"/>
                <a:cs typeface="Tajawal ExtraBold" panose="00000800000000000000" pitchFamily="2" charset="-78"/>
              </a:rPr>
              <a:t>It </a:t>
            </a:r>
            <a:r>
              <a:rPr lang="en-US" sz="3000" dirty="0">
                <a:solidFill>
                  <a:srgbClr val="0A1F61"/>
                </a:solidFill>
                <a:latin typeface="Tajawal ExtraBold" panose="00000800000000000000" pitchFamily="2" charset="-78"/>
                <a:cs typeface="Tajawal ExtraBold" panose="00000800000000000000" pitchFamily="2" charset="-78"/>
              </a:rPr>
              <a:t>is a form of packet filtering that locates, identifies, classifies and reroutes or blocks packets with specific data or code payloads that conventional packet filtering, which examines only packet headers, cannot </a:t>
            </a:r>
            <a:r>
              <a:rPr lang="en-US" sz="3000" dirty="0" smtClean="0">
                <a:solidFill>
                  <a:srgbClr val="0A1F61"/>
                </a:solidFill>
                <a:latin typeface="Tajawal ExtraBold" panose="00000800000000000000" pitchFamily="2" charset="-78"/>
                <a:cs typeface="Tajawal ExtraBold" panose="00000800000000000000" pitchFamily="2" charset="-78"/>
              </a:rPr>
              <a:t>detect.(</a:t>
            </a:r>
            <a:r>
              <a:rPr lang="en-US" sz="2400" b="1" i="1" dirty="0" smtClean="0">
                <a:solidFill>
                  <a:srgbClr val="0A1F61"/>
                </a:solidFill>
                <a:latin typeface="Tajawal ExtraBold" panose="00000800000000000000" pitchFamily="2" charset="-78"/>
                <a:cs typeface="Tajawal ExtraBold" panose="00000800000000000000" pitchFamily="2" charset="-78"/>
              </a:rPr>
              <a:t>Remember QoS</a:t>
            </a:r>
            <a:r>
              <a:rPr lang="en-US" sz="3000" dirty="0" smtClean="0">
                <a:solidFill>
                  <a:srgbClr val="0A1F61"/>
                </a:solidFill>
                <a:latin typeface="Tajawal ExtraBold" panose="00000800000000000000" pitchFamily="2" charset="-78"/>
                <a:cs typeface="Tajawal ExtraBold" panose="00000800000000000000" pitchFamily="2" charset="-78"/>
              </a:rPr>
              <a:t>)</a:t>
            </a:r>
          </a:p>
          <a:p>
            <a:pPr lvl="2" algn="just"/>
            <a:endParaRPr lang="en-US" sz="12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3000" dirty="0" smtClean="0">
                <a:solidFill>
                  <a:srgbClr val="0A1F61"/>
                </a:solidFill>
                <a:latin typeface="Tajawal ExtraBold" panose="00000800000000000000" pitchFamily="2" charset="-78"/>
                <a:cs typeface="Tajawal ExtraBold" panose="00000800000000000000" pitchFamily="2" charset="-78"/>
              </a:rPr>
              <a:t>Usually </a:t>
            </a:r>
            <a:r>
              <a:rPr lang="en-US" sz="3000" dirty="0">
                <a:solidFill>
                  <a:srgbClr val="0A1F61"/>
                </a:solidFill>
                <a:latin typeface="Tajawal ExtraBold" panose="00000800000000000000" pitchFamily="2" charset="-78"/>
                <a:cs typeface="Tajawal ExtraBold" panose="00000800000000000000" pitchFamily="2" charset="-78"/>
              </a:rPr>
              <a:t>performed as part of a firewall defense, deep packet inspection functions at the application layer of the Open Systems Interconnection (OSI) reference model.</a:t>
            </a:r>
          </a:p>
        </p:txBody>
      </p:sp>
    </p:spTree>
    <p:extLst>
      <p:ext uri="{BB962C8B-B14F-4D97-AF65-F5344CB8AC3E}">
        <p14:creationId xmlns:p14="http://schemas.microsoft.com/office/powerpoint/2010/main" val="7097514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35836" y="544753"/>
            <a:ext cx="6677432"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How </a:t>
            </a:r>
            <a:r>
              <a:rPr lang="en-US" sz="4000" dirty="0">
                <a:solidFill>
                  <a:schemeClr val="bg1"/>
                </a:solidFill>
                <a:latin typeface="Tajawal Medium" panose="00000600000000000000" pitchFamily="2" charset="-78"/>
                <a:cs typeface="Tajawal Medium" panose="00000600000000000000" pitchFamily="2" charset="-78"/>
              </a:rPr>
              <a:t>does deep packet inspection work</a:t>
            </a:r>
            <a:r>
              <a:rPr lang="en-US" sz="4000" dirty="0" smtClean="0">
                <a:solidFill>
                  <a:schemeClr val="bg1"/>
                </a:solidFill>
                <a:latin typeface="Tajawal Medium" panose="00000600000000000000" pitchFamily="2" charset="-78"/>
                <a:cs typeface="Tajawal Medium" panose="00000600000000000000" pitchFamily="2" charset="-78"/>
              </a:rPr>
              <a:t>?</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13</a:t>
            </a:fld>
            <a:endParaRPr lang="en-US" dirty="0"/>
          </a:p>
        </p:txBody>
      </p:sp>
      <p:sp>
        <p:nvSpPr>
          <p:cNvPr id="10" name="Rectangle 9"/>
          <p:cNvSpPr/>
          <p:nvPr/>
        </p:nvSpPr>
        <p:spPr>
          <a:xfrm>
            <a:off x="387431" y="1634665"/>
            <a:ext cx="11402788" cy="4862870"/>
          </a:xfrm>
          <a:prstGeom prst="rect">
            <a:avLst/>
          </a:prstGeom>
        </p:spPr>
        <p:txBody>
          <a:bodyPr wrap="square">
            <a:spAutoFit/>
          </a:bodyPr>
          <a:lstStyle/>
          <a:p>
            <a:pPr marL="457200" indent="-457200" algn="just">
              <a:buFont typeface="Wingdings" pitchFamily="2" charset="2"/>
              <a:buChar char="§"/>
            </a:pPr>
            <a:r>
              <a:rPr lang="en-US" sz="3100" dirty="0" smtClean="0">
                <a:solidFill>
                  <a:srgbClr val="0A1F61"/>
                </a:solidFill>
                <a:latin typeface="Tajawal ExtraBold" panose="00000800000000000000" pitchFamily="2" charset="-78"/>
                <a:cs typeface="Tajawal ExtraBold" panose="00000800000000000000" pitchFamily="2" charset="-78"/>
              </a:rPr>
              <a:t>DPI examines </a:t>
            </a:r>
            <a:r>
              <a:rPr lang="en-US" sz="3100" dirty="0">
                <a:solidFill>
                  <a:srgbClr val="0A1F61"/>
                </a:solidFill>
                <a:latin typeface="Tajawal ExtraBold" panose="00000800000000000000" pitchFamily="2" charset="-78"/>
                <a:cs typeface="Tajawal ExtraBold" panose="00000800000000000000" pitchFamily="2" charset="-78"/>
              </a:rPr>
              <a:t>the contents of packets passing through a given checkpoint and makes real-time decisions depending on what a packet contains and based on rules assigned by an enterprise, an internet service </a:t>
            </a:r>
            <a:r>
              <a:rPr lang="en-US" sz="3100" dirty="0" smtClean="0">
                <a:solidFill>
                  <a:srgbClr val="0A1F61"/>
                </a:solidFill>
                <a:latin typeface="Tajawal ExtraBold" panose="00000800000000000000" pitchFamily="2" charset="-78"/>
                <a:cs typeface="Tajawal ExtraBold" panose="00000800000000000000" pitchFamily="2" charset="-78"/>
              </a:rPr>
              <a:t>provider(ISP)</a:t>
            </a:r>
            <a:r>
              <a:rPr lang="en-US" sz="3100" dirty="0">
                <a:solidFill>
                  <a:srgbClr val="0A1F61"/>
                </a:solidFill>
                <a:latin typeface="Tajawal ExtraBold" panose="00000800000000000000" pitchFamily="2" charset="-78"/>
                <a:cs typeface="Tajawal ExtraBold" panose="00000800000000000000" pitchFamily="2" charset="-78"/>
              </a:rPr>
              <a:t> or a network </a:t>
            </a:r>
            <a:r>
              <a:rPr lang="en-US" sz="3100" dirty="0" smtClean="0">
                <a:solidFill>
                  <a:srgbClr val="0A1F61"/>
                </a:solidFill>
                <a:latin typeface="Tajawal ExtraBold" panose="00000800000000000000" pitchFamily="2" charset="-78"/>
                <a:cs typeface="Tajawal ExtraBold" panose="00000800000000000000" pitchFamily="2" charset="-78"/>
              </a:rPr>
              <a:t>manager.</a:t>
            </a:r>
          </a:p>
          <a:p>
            <a:pPr marL="457200" indent="-457200" algn="just">
              <a:buFont typeface="Wingdings" pitchFamily="2" charset="2"/>
              <a:buChar char="§"/>
            </a:pPr>
            <a:r>
              <a:rPr lang="en-US" sz="3100" dirty="0" smtClean="0">
                <a:solidFill>
                  <a:srgbClr val="0A1F61"/>
                </a:solidFill>
                <a:latin typeface="Tajawal ExtraBold" panose="00000800000000000000" pitchFamily="2" charset="-78"/>
                <a:cs typeface="Tajawal ExtraBold" panose="00000800000000000000" pitchFamily="2" charset="-78"/>
              </a:rPr>
              <a:t>Previous </a:t>
            </a:r>
            <a:r>
              <a:rPr lang="en-US" sz="3100" dirty="0">
                <a:solidFill>
                  <a:srgbClr val="0A1F61"/>
                </a:solidFill>
                <a:latin typeface="Tajawal ExtraBold" panose="00000800000000000000" pitchFamily="2" charset="-78"/>
                <a:cs typeface="Tajawal ExtraBold" panose="00000800000000000000" pitchFamily="2" charset="-78"/>
              </a:rPr>
              <a:t>forms of packet filtering only looked at packet header </a:t>
            </a:r>
            <a:r>
              <a:rPr lang="en-US" sz="3100" dirty="0" smtClean="0">
                <a:solidFill>
                  <a:srgbClr val="0A1F61"/>
                </a:solidFill>
                <a:latin typeface="Tajawal ExtraBold" panose="00000800000000000000" pitchFamily="2" charset="-78"/>
                <a:cs typeface="Tajawal ExtraBold" panose="00000800000000000000" pitchFamily="2" charset="-78"/>
              </a:rPr>
              <a:t>information.</a:t>
            </a:r>
          </a:p>
          <a:p>
            <a:pPr marL="457200" indent="-457200" algn="just">
              <a:buFont typeface="Wingdings" pitchFamily="2" charset="2"/>
              <a:buChar char="§"/>
            </a:pPr>
            <a:r>
              <a:rPr lang="en-US" sz="3100" dirty="0" smtClean="0">
                <a:solidFill>
                  <a:srgbClr val="0A1F61"/>
                </a:solidFill>
                <a:latin typeface="Tajawal ExtraBold" panose="00000800000000000000" pitchFamily="2" charset="-78"/>
                <a:cs typeface="Tajawal ExtraBold" panose="00000800000000000000" pitchFamily="2" charset="-78"/>
              </a:rPr>
              <a:t>Technological </a:t>
            </a:r>
            <a:r>
              <a:rPr lang="en-US" sz="3100" dirty="0">
                <a:solidFill>
                  <a:srgbClr val="0A1F61"/>
                </a:solidFill>
                <a:latin typeface="Tajawal ExtraBold" panose="00000800000000000000" pitchFamily="2" charset="-78"/>
                <a:cs typeface="Tajawal ExtraBold" panose="00000800000000000000" pitchFamily="2" charset="-78"/>
              </a:rPr>
              <a:t>advancements have enabled </a:t>
            </a:r>
            <a:r>
              <a:rPr lang="en-US" sz="3100" dirty="0" smtClean="0">
                <a:solidFill>
                  <a:srgbClr val="0A1F61"/>
                </a:solidFill>
                <a:latin typeface="Tajawal ExtraBold" panose="00000800000000000000" pitchFamily="2" charset="-78"/>
                <a:cs typeface="Tajawal ExtraBold" panose="00000800000000000000" pitchFamily="2" charset="-78"/>
              </a:rPr>
              <a:t>DPI for </a:t>
            </a:r>
            <a:r>
              <a:rPr lang="en-US" sz="3100" b="1" dirty="0" smtClean="0">
                <a:solidFill>
                  <a:srgbClr val="0A1F61"/>
                </a:solidFill>
                <a:latin typeface="Tajawal ExtraBold" panose="00000800000000000000" pitchFamily="2" charset="-78"/>
                <a:cs typeface="Tajawal ExtraBold" panose="00000800000000000000" pitchFamily="2" charset="-78"/>
              </a:rPr>
              <a:t>firewalls</a:t>
            </a:r>
            <a:r>
              <a:rPr lang="en-US" sz="3100" dirty="0" smtClean="0">
                <a:solidFill>
                  <a:srgbClr val="0A1F61"/>
                </a:solidFill>
                <a:latin typeface="Tajawal ExtraBold" panose="00000800000000000000" pitchFamily="2" charset="-78"/>
                <a:cs typeface="Tajawal ExtraBold" panose="00000800000000000000" pitchFamily="2" charset="-78"/>
              </a:rPr>
              <a:t> </a:t>
            </a:r>
            <a:r>
              <a:rPr lang="en-US" sz="3100" dirty="0">
                <a:solidFill>
                  <a:srgbClr val="0A1F61"/>
                </a:solidFill>
                <a:latin typeface="Tajawal ExtraBold" panose="00000800000000000000" pitchFamily="2" charset="-78"/>
                <a:cs typeface="Tajawal ExtraBold" panose="00000800000000000000" pitchFamily="2" charset="-78"/>
              </a:rPr>
              <a:t>to perform more advanced inspections so that it can check both packet headers and </a:t>
            </a:r>
            <a:r>
              <a:rPr lang="en-US" sz="3100" dirty="0" smtClean="0">
                <a:solidFill>
                  <a:srgbClr val="0A1F61"/>
                </a:solidFill>
                <a:latin typeface="Tajawal ExtraBold" panose="00000800000000000000" pitchFamily="2" charset="-78"/>
                <a:cs typeface="Tajawal ExtraBold" panose="00000800000000000000" pitchFamily="2" charset="-78"/>
              </a:rPr>
              <a:t>data.</a:t>
            </a:r>
          </a:p>
          <a:p>
            <a:pPr marL="457200" indent="-457200" algn="just">
              <a:buFont typeface="Wingdings" pitchFamily="2" charset="2"/>
              <a:buChar char="§"/>
            </a:pPr>
            <a:r>
              <a:rPr lang="en-US" sz="3100" dirty="0" smtClean="0">
                <a:solidFill>
                  <a:srgbClr val="0A1F61"/>
                </a:solidFill>
                <a:latin typeface="Tajawal ExtraBold" panose="00000800000000000000" pitchFamily="2" charset="-78"/>
                <a:cs typeface="Tajawal ExtraBold" panose="00000800000000000000" pitchFamily="2" charset="-78"/>
              </a:rPr>
              <a:t>DPI </a:t>
            </a:r>
            <a:r>
              <a:rPr lang="en-US" sz="3100" dirty="0">
                <a:solidFill>
                  <a:srgbClr val="0A1F61"/>
                </a:solidFill>
                <a:latin typeface="Tajawal ExtraBold" panose="00000800000000000000" pitchFamily="2" charset="-78"/>
                <a:cs typeface="Tajawal ExtraBold" panose="00000800000000000000" pitchFamily="2" charset="-78"/>
              </a:rPr>
              <a:t>can examine the contents of a message and identify the specific application or service that sent it. </a:t>
            </a:r>
            <a:r>
              <a:rPr lang="en-US" sz="3100" dirty="0" smtClean="0">
                <a:solidFill>
                  <a:srgbClr val="0A1F61"/>
                </a:solidFill>
                <a:latin typeface="Tajawal ExtraBold" panose="00000800000000000000" pitchFamily="2" charset="-78"/>
                <a:cs typeface="Tajawal ExtraBold" panose="00000800000000000000" pitchFamily="2" charset="-78"/>
              </a:rPr>
              <a:t>In addition, filters </a:t>
            </a:r>
            <a:r>
              <a:rPr lang="en-US" sz="3100" dirty="0">
                <a:solidFill>
                  <a:srgbClr val="0A1F61"/>
                </a:solidFill>
                <a:latin typeface="Tajawal ExtraBold" panose="00000800000000000000" pitchFamily="2" charset="-78"/>
                <a:cs typeface="Tajawal ExtraBold" panose="00000800000000000000" pitchFamily="2" charset="-78"/>
              </a:rPr>
              <a:t>can be programmed to look for and reroute network traffic from a specific Internet Protocol address range or a certain online service, such as Facebook or Twitter.</a:t>
            </a:r>
          </a:p>
        </p:txBody>
      </p:sp>
    </p:spTree>
    <p:extLst>
      <p:ext uri="{BB962C8B-B14F-4D97-AF65-F5344CB8AC3E}">
        <p14:creationId xmlns:p14="http://schemas.microsoft.com/office/powerpoint/2010/main" val="13554063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78421" y="646973"/>
            <a:ext cx="6677432" cy="553998"/>
          </a:xfrm>
          <a:prstGeom prst="rect">
            <a:avLst/>
          </a:prstGeom>
          <a:noFill/>
        </p:spPr>
        <p:txBody>
          <a:bodyPr wrap="square" rtlCol="0">
            <a:spAutoFit/>
          </a:bodyPr>
          <a:lstStyle/>
          <a:p>
            <a:pPr algn="ctr">
              <a:lnSpc>
                <a:spcPts val="3200"/>
              </a:lnSpc>
            </a:pPr>
            <a:r>
              <a:rPr lang="en-US" sz="4000" dirty="0" smtClean="0">
                <a:solidFill>
                  <a:schemeClr val="bg1"/>
                </a:solidFill>
                <a:latin typeface="Tajawal Medium" panose="00000600000000000000" pitchFamily="2" charset="-78"/>
                <a:cs typeface="Tajawal Medium" panose="00000600000000000000" pitchFamily="2" charset="-78"/>
              </a:rPr>
              <a:t>Common </a:t>
            </a:r>
            <a:r>
              <a:rPr lang="en-US" sz="4000" dirty="0">
                <a:solidFill>
                  <a:schemeClr val="bg1"/>
                </a:solidFill>
                <a:latin typeface="Tajawal Medium" panose="00000600000000000000" pitchFamily="2" charset="-78"/>
                <a:cs typeface="Tajawal Medium" panose="00000600000000000000" pitchFamily="2" charset="-78"/>
              </a:rPr>
              <a:t>uses </a:t>
            </a:r>
            <a:r>
              <a:rPr lang="en-US" sz="4000" dirty="0" smtClean="0">
                <a:solidFill>
                  <a:schemeClr val="bg1"/>
                </a:solidFill>
                <a:latin typeface="Tajawal Medium" panose="00000600000000000000" pitchFamily="2" charset="-78"/>
                <a:cs typeface="Tajawal Medium" panose="00000600000000000000" pitchFamily="2" charset="-78"/>
              </a:rPr>
              <a:t>of </a:t>
            </a:r>
            <a:r>
              <a:rPr lang="en-US" sz="4000" dirty="0">
                <a:solidFill>
                  <a:schemeClr val="bg1"/>
                </a:solidFill>
                <a:latin typeface="Tajawal Medium" panose="00000600000000000000" pitchFamily="2" charset="-78"/>
                <a:cs typeface="Tajawal Medium" panose="00000600000000000000" pitchFamily="2" charset="-78"/>
              </a:rPr>
              <a:t>deep packet </a:t>
            </a:r>
            <a:r>
              <a:rPr lang="en-US" sz="4000" dirty="0" smtClean="0">
                <a:solidFill>
                  <a:schemeClr val="bg1"/>
                </a:solidFill>
                <a:latin typeface="Tajawal Medium" panose="00000600000000000000" pitchFamily="2" charset="-78"/>
                <a:cs typeface="Tajawal Medium" panose="00000600000000000000" pitchFamily="2" charset="-78"/>
              </a:rPr>
              <a:t>inspection</a:t>
            </a:r>
            <a:endParaRPr lang="en-US" sz="4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14</a:t>
            </a:fld>
            <a:endParaRPr lang="en-US" dirty="0"/>
          </a:p>
        </p:txBody>
      </p:sp>
      <p:sp>
        <p:nvSpPr>
          <p:cNvPr id="10" name="Rectangle 9"/>
          <p:cNvSpPr/>
          <p:nvPr/>
        </p:nvSpPr>
        <p:spPr>
          <a:xfrm>
            <a:off x="387431" y="1676230"/>
            <a:ext cx="11402788" cy="4278094"/>
          </a:xfrm>
          <a:prstGeom prst="rect">
            <a:avLst/>
          </a:prstGeom>
        </p:spPr>
        <p:txBody>
          <a:bodyPr wrap="square">
            <a:spAutoFit/>
          </a:bodyPr>
          <a:lstStyle/>
          <a:p>
            <a:pPr marL="514350" indent="-514350" algn="just">
              <a:buFont typeface="+mj-lt"/>
              <a:buAutoNum type="arabicPeriod"/>
            </a:pPr>
            <a:r>
              <a:rPr lang="en-US" sz="2800" dirty="0">
                <a:solidFill>
                  <a:srgbClr val="0A1F61"/>
                </a:solidFill>
                <a:latin typeface="Tajawal ExtraBold" panose="00000800000000000000" pitchFamily="2" charset="-78"/>
                <a:cs typeface="Tajawal ExtraBold" panose="00000800000000000000" pitchFamily="2" charset="-78"/>
              </a:rPr>
              <a:t>DPI is mainly used by firewalls that include an intrusion detection system feature and by standalone </a:t>
            </a:r>
            <a:r>
              <a:rPr lang="en-US" sz="2800" dirty="0" smtClean="0">
                <a:solidFill>
                  <a:srgbClr val="0A1F61"/>
                </a:solidFill>
                <a:latin typeface="Tajawal ExtraBold" panose="00000800000000000000" pitchFamily="2" charset="-78"/>
                <a:cs typeface="Tajawal ExtraBold" panose="00000800000000000000" pitchFamily="2" charset="-78"/>
              </a:rPr>
              <a:t>(IDS)s </a:t>
            </a:r>
            <a:r>
              <a:rPr lang="en-US" sz="2800" dirty="0">
                <a:solidFill>
                  <a:srgbClr val="0A1F61"/>
                </a:solidFill>
                <a:latin typeface="Tajawal ExtraBold" panose="00000800000000000000" pitchFamily="2" charset="-78"/>
                <a:cs typeface="Tajawal ExtraBold" panose="00000800000000000000" pitchFamily="2" charset="-78"/>
              </a:rPr>
              <a:t>that are intended to both detect attacks and protect the network</a:t>
            </a:r>
            <a:r>
              <a:rPr lang="en-US" sz="2800" dirty="0" smtClean="0">
                <a:solidFill>
                  <a:srgbClr val="0A1F61"/>
                </a:solidFill>
                <a:latin typeface="Tajawal ExtraBold" panose="00000800000000000000" pitchFamily="2" charset="-78"/>
                <a:cs typeface="Tajawal ExtraBold" panose="00000800000000000000" pitchFamily="2" charset="-78"/>
              </a:rPr>
              <a:t>.</a:t>
            </a:r>
          </a:p>
          <a:p>
            <a:pPr marL="514350" indent="-514350" algn="just">
              <a:buFont typeface="+mj-lt"/>
              <a:buAutoNum type="arabicPeriod"/>
            </a:pPr>
            <a:endParaRPr lang="en-US" sz="1000" dirty="0">
              <a:solidFill>
                <a:srgbClr val="0A1F61"/>
              </a:solidFill>
              <a:latin typeface="Tajawal ExtraBold" panose="00000800000000000000" pitchFamily="2" charset="-78"/>
              <a:cs typeface="Tajawal ExtraBold" panose="00000800000000000000" pitchFamily="2" charset="-78"/>
            </a:endParaRPr>
          </a:p>
          <a:p>
            <a:pPr marL="514350" indent="-514350" algn="just">
              <a:buFont typeface="+mj-lt"/>
              <a:buAutoNum type="arabicPeriod"/>
            </a:pPr>
            <a:r>
              <a:rPr lang="en-US" sz="2800" dirty="0">
                <a:solidFill>
                  <a:srgbClr val="0A1F61"/>
                </a:solidFill>
                <a:latin typeface="Tajawal ExtraBold" panose="00000800000000000000" pitchFamily="2" charset="-78"/>
                <a:cs typeface="Tajawal ExtraBold" panose="00000800000000000000" pitchFamily="2" charset="-78"/>
              </a:rPr>
              <a:t>It can be used for </a:t>
            </a:r>
            <a:r>
              <a:rPr lang="en-US" sz="2800" dirty="0" smtClean="0">
                <a:solidFill>
                  <a:srgbClr val="0A1F61"/>
                </a:solidFill>
                <a:latin typeface="Tajawal ExtraBold" panose="00000800000000000000" pitchFamily="2" charset="-78"/>
                <a:cs typeface="Tajawal ExtraBold" panose="00000800000000000000" pitchFamily="2" charset="-78"/>
              </a:rPr>
              <a:t>a good </a:t>
            </a:r>
            <a:r>
              <a:rPr lang="en-US" sz="2800" dirty="0">
                <a:solidFill>
                  <a:srgbClr val="0A1F61"/>
                </a:solidFill>
                <a:latin typeface="Tajawal ExtraBold" panose="00000800000000000000" pitchFamily="2" charset="-78"/>
                <a:cs typeface="Tajawal ExtraBold" panose="00000800000000000000" pitchFamily="2" charset="-78"/>
              </a:rPr>
              <a:t>purposes as a network security tool to detect and intercept viruses, worms, spyware and other forms of malicious traffic and intrusion attempts. But it can also be used for </a:t>
            </a:r>
            <a:r>
              <a:rPr lang="en-US" sz="2800" dirty="0" smtClean="0">
                <a:solidFill>
                  <a:srgbClr val="0A1F61"/>
                </a:solidFill>
                <a:latin typeface="Tajawal ExtraBold" panose="00000800000000000000" pitchFamily="2" charset="-78"/>
                <a:cs typeface="Tajawal ExtraBold" panose="00000800000000000000" pitchFamily="2" charset="-78"/>
              </a:rPr>
              <a:t>worse activities</a:t>
            </a:r>
            <a:r>
              <a:rPr lang="en-US" sz="2800" dirty="0">
                <a:solidFill>
                  <a:srgbClr val="0A1F61"/>
                </a:solidFill>
                <a:latin typeface="Tajawal ExtraBold" panose="00000800000000000000" pitchFamily="2" charset="-78"/>
                <a:cs typeface="Tajawal ExtraBold" panose="00000800000000000000" pitchFamily="2" charset="-78"/>
              </a:rPr>
              <a:t>, like eavesdropping and </a:t>
            </a:r>
            <a:r>
              <a:rPr lang="en-US" sz="2800" dirty="0" smtClean="0">
                <a:solidFill>
                  <a:srgbClr val="0A1F61"/>
                </a:solidFill>
                <a:latin typeface="Tajawal ExtraBold" panose="00000800000000000000" pitchFamily="2" charset="-78"/>
                <a:cs typeface="Tajawal ExtraBold" panose="00000800000000000000" pitchFamily="2" charset="-78"/>
              </a:rPr>
              <a:t>government -sponsored censorship</a:t>
            </a:r>
            <a:r>
              <a:rPr lang="en-US" sz="2800" dirty="0" smtClean="0">
                <a:solidFill>
                  <a:srgbClr val="0A1F61"/>
                </a:solidFill>
                <a:latin typeface="Tajawal ExtraBold" panose="00000800000000000000" pitchFamily="2" charset="-78"/>
                <a:cs typeface="Tajawal ExtraBold" panose="00000800000000000000" pitchFamily="2" charset="-78"/>
              </a:rPr>
              <a:t>.</a:t>
            </a:r>
          </a:p>
          <a:p>
            <a:pPr marL="514350" indent="-514350" algn="just">
              <a:buFont typeface="+mj-lt"/>
              <a:buAutoNum type="arabicPeriod"/>
            </a:pPr>
            <a:endParaRPr lang="en-US" sz="1000" dirty="0" smtClean="0">
              <a:solidFill>
                <a:srgbClr val="0A1F61"/>
              </a:solidFill>
              <a:latin typeface="Tajawal ExtraBold" panose="00000800000000000000" pitchFamily="2" charset="-78"/>
              <a:cs typeface="Tajawal ExtraBold" panose="00000800000000000000" pitchFamily="2" charset="-78"/>
            </a:endParaRPr>
          </a:p>
          <a:p>
            <a:pPr marL="514350" indent="-514350" algn="just">
              <a:buFont typeface="+mj-lt"/>
              <a:buAutoNum type="arabicPeriod"/>
            </a:pPr>
            <a:r>
              <a:rPr lang="en-US" sz="2800" dirty="0" smtClean="0">
                <a:solidFill>
                  <a:srgbClr val="0A1F61"/>
                </a:solidFill>
                <a:latin typeface="Tajawal ExtraBold" panose="00000800000000000000" pitchFamily="2" charset="-78"/>
                <a:cs typeface="Tajawal ExtraBold" panose="00000800000000000000" pitchFamily="2" charset="-78"/>
              </a:rPr>
              <a:t>DPI is </a:t>
            </a:r>
            <a:r>
              <a:rPr lang="en-US" sz="2800" dirty="0">
                <a:solidFill>
                  <a:srgbClr val="0A1F61"/>
                </a:solidFill>
                <a:latin typeface="Tajawal ExtraBold" panose="00000800000000000000" pitchFamily="2" charset="-78"/>
                <a:cs typeface="Tajawal ExtraBold" panose="00000800000000000000" pitchFamily="2" charset="-78"/>
              </a:rPr>
              <a:t>also useful for network management and content policy enforcement to stop data leaks and to streamline or modify the flow of network traffic as per specific use cases. For example, a message tagged as high-priority can be routed to its destination ahead of less important or lower-priority messages or packets. </a:t>
            </a:r>
            <a:endParaRPr lang="en-US" sz="2800" dirty="0" smtClean="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409671997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35836" y="633334"/>
            <a:ext cx="6677432" cy="553998"/>
          </a:xfrm>
          <a:prstGeom prst="rect">
            <a:avLst/>
          </a:prstGeom>
          <a:noFill/>
        </p:spPr>
        <p:txBody>
          <a:bodyPr wrap="square" rtlCol="0">
            <a:spAutoFit/>
          </a:bodyPr>
          <a:lstStyle/>
          <a:p>
            <a:pPr algn="ctr">
              <a:lnSpc>
                <a:spcPts val="3200"/>
              </a:lnSpc>
            </a:pPr>
            <a:r>
              <a:rPr lang="en-US" sz="4000" dirty="0">
                <a:solidFill>
                  <a:schemeClr val="bg1"/>
                </a:solidFill>
                <a:latin typeface="Tajawal Medium" panose="00000600000000000000" pitchFamily="2" charset="-78"/>
                <a:cs typeface="Tajawal Medium" panose="00000600000000000000" pitchFamily="2" charset="-78"/>
              </a:rPr>
              <a:t>Common uses of deep packet inspection</a:t>
            </a:r>
            <a:endParaRPr lang="en-US" sz="4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15</a:t>
            </a:fld>
            <a:endParaRPr lang="en-US" dirty="0"/>
          </a:p>
        </p:txBody>
      </p:sp>
      <p:sp>
        <p:nvSpPr>
          <p:cNvPr id="10" name="Rectangle 9"/>
          <p:cNvSpPr/>
          <p:nvPr/>
        </p:nvSpPr>
        <p:spPr>
          <a:xfrm>
            <a:off x="387431" y="1787070"/>
            <a:ext cx="11402788" cy="1815882"/>
          </a:xfrm>
          <a:prstGeom prst="rect">
            <a:avLst/>
          </a:prstGeom>
        </p:spPr>
        <p:txBody>
          <a:bodyPr wrap="square">
            <a:spAutoFit/>
          </a:bodyPr>
          <a:lstStyle/>
          <a:p>
            <a:pPr marL="514350" indent="-514350" algn="just">
              <a:buFont typeface="+mj-lt"/>
              <a:buAutoNum type="arabicPeriod" startAt="4"/>
            </a:pPr>
            <a:r>
              <a:rPr lang="en-US" sz="2800" dirty="0" smtClean="0">
                <a:solidFill>
                  <a:srgbClr val="0A1F61"/>
                </a:solidFill>
                <a:latin typeface="Tajawal ExtraBold" panose="00000800000000000000" pitchFamily="2" charset="-78"/>
                <a:cs typeface="Tajawal ExtraBold" panose="00000800000000000000" pitchFamily="2" charset="-78"/>
              </a:rPr>
              <a:t>DPI </a:t>
            </a:r>
            <a:r>
              <a:rPr lang="en-US" sz="2800" dirty="0">
                <a:solidFill>
                  <a:srgbClr val="0A1F61"/>
                </a:solidFill>
                <a:latin typeface="Tajawal ExtraBold" panose="00000800000000000000" pitchFamily="2" charset="-78"/>
                <a:cs typeface="Tajawal ExtraBold" panose="00000800000000000000" pitchFamily="2" charset="-78"/>
              </a:rPr>
              <a:t>can also be used to throttle data transfers to prevent peer-to-peer abuse and thus improve network </a:t>
            </a:r>
            <a:r>
              <a:rPr lang="en-US" sz="2800" dirty="0" smtClean="0">
                <a:solidFill>
                  <a:srgbClr val="0A1F61"/>
                </a:solidFill>
                <a:latin typeface="Tajawal ExtraBold" panose="00000800000000000000" pitchFamily="2" charset="-78"/>
                <a:cs typeface="Tajawal ExtraBold" panose="00000800000000000000" pitchFamily="2" charset="-78"/>
              </a:rPr>
              <a:t>performance.</a:t>
            </a:r>
          </a:p>
          <a:p>
            <a:pPr marL="514350" indent="-514350" algn="just">
              <a:buFont typeface="+mj-lt"/>
              <a:buAutoNum type="arabicPeriod" startAt="4"/>
            </a:pPr>
            <a:r>
              <a:rPr lang="en-US" sz="2800" dirty="0" smtClean="0">
                <a:solidFill>
                  <a:srgbClr val="0A1F61"/>
                </a:solidFill>
                <a:latin typeface="Tajawal ExtraBold" panose="00000800000000000000" pitchFamily="2" charset="-78"/>
                <a:cs typeface="Tajawal ExtraBold" panose="00000800000000000000" pitchFamily="2" charset="-78"/>
              </a:rPr>
              <a:t>Because </a:t>
            </a:r>
            <a:r>
              <a:rPr lang="en-US" sz="2800" dirty="0">
                <a:solidFill>
                  <a:srgbClr val="0A1F61"/>
                </a:solidFill>
                <a:latin typeface="Tajawal ExtraBold" panose="00000800000000000000" pitchFamily="2" charset="-78"/>
                <a:cs typeface="Tajawal ExtraBold" panose="00000800000000000000" pitchFamily="2" charset="-78"/>
              </a:rPr>
              <a:t>DPI makes it possible to identify the originator or recipient of content containing specific packets, it has sparked concern among privacy advocates and opponents of net neutrality.</a:t>
            </a:r>
          </a:p>
        </p:txBody>
      </p:sp>
    </p:spTree>
    <p:extLst>
      <p:ext uri="{BB962C8B-B14F-4D97-AF65-F5344CB8AC3E}">
        <p14:creationId xmlns:p14="http://schemas.microsoft.com/office/powerpoint/2010/main" val="22578882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35836" y="520711"/>
            <a:ext cx="6677432"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limitations </a:t>
            </a:r>
            <a:r>
              <a:rPr lang="en-US" sz="4000" dirty="0">
                <a:solidFill>
                  <a:schemeClr val="bg1"/>
                </a:solidFill>
                <a:latin typeface="Tajawal Medium" panose="00000600000000000000" pitchFamily="2" charset="-78"/>
                <a:cs typeface="Tajawal Medium" panose="00000600000000000000" pitchFamily="2" charset="-78"/>
              </a:rPr>
              <a:t>of </a:t>
            </a:r>
            <a:r>
              <a:rPr lang="en-US" sz="4000" dirty="0" smtClean="0">
                <a:solidFill>
                  <a:schemeClr val="bg1"/>
                </a:solidFill>
                <a:latin typeface="Tajawal Medium" panose="00000600000000000000" pitchFamily="2" charset="-78"/>
                <a:cs typeface="Tajawal Medium" panose="00000600000000000000" pitchFamily="2" charset="-78"/>
              </a:rPr>
              <a:t>DPI</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16</a:t>
            </a:fld>
            <a:endParaRPr lang="en-US" dirty="0"/>
          </a:p>
        </p:txBody>
      </p:sp>
      <p:sp>
        <p:nvSpPr>
          <p:cNvPr id="11" name="Rectangle 10"/>
          <p:cNvSpPr/>
          <p:nvPr/>
        </p:nvSpPr>
        <p:spPr>
          <a:xfrm>
            <a:off x="387430" y="1624127"/>
            <a:ext cx="11430497" cy="5047536"/>
          </a:xfrm>
          <a:prstGeom prst="rect">
            <a:avLst/>
          </a:prstGeom>
        </p:spPr>
        <p:txBody>
          <a:bodyPr wrap="square">
            <a:spAutoFit/>
          </a:bodyPr>
          <a:lstStyle/>
          <a:p>
            <a:pPr marL="342900" indent="-342900" algn="just">
              <a:buFont typeface="Wingdings" pitchFamily="2" charset="2"/>
              <a:buChar char="§"/>
            </a:pPr>
            <a:r>
              <a:rPr lang="en-US" sz="2800" dirty="0" smtClean="0">
                <a:solidFill>
                  <a:srgbClr val="0A1F61"/>
                </a:solidFill>
                <a:latin typeface="Tajawal ExtraBold" panose="00000800000000000000" pitchFamily="2" charset="-78"/>
                <a:cs typeface="Tajawal ExtraBold" panose="00000800000000000000" pitchFamily="2" charset="-78"/>
              </a:rPr>
              <a:t>It </a:t>
            </a:r>
            <a:r>
              <a:rPr lang="en-US" sz="2800" dirty="0">
                <a:solidFill>
                  <a:srgbClr val="0A1F61"/>
                </a:solidFill>
                <a:latin typeface="Tajawal ExtraBold" panose="00000800000000000000" pitchFamily="2" charset="-78"/>
                <a:cs typeface="Tajawal ExtraBold" panose="00000800000000000000" pitchFamily="2" charset="-78"/>
              </a:rPr>
              <a:t>can create new vulnerabilities in the network, even as it provides protection against existing vulnerabilities. While effective against buffer overflow attacks, denial-of-service attacks and certain types of malware, DPI can also be exploited to facilitate attacks in those same </a:t>
            </a:r>
            <a:r>
              <a:rPr lang="en-US" sz="2800" dirty="0" smtClean="0">
                <a:solidFill>
                  <a:srgbClr val="0A1F61"/>
                </a:solidFill>
                <a:latin typeface="Tajawal ExtraBold" panose="00000800000000000000" pitchFamily="2" charset="-78"/>
                <a:cs typeface="Tajawal ExtraBold" panose="00000800000000000000" pitchFamily="2" charset="-78"/>
              </a:rPr>
              <a:t>categories.</a:t>
            </a:r>
          </a:p>
          <a:p>
            <a:pPr marL="342900" indent="-342900" algn="just">
              <a:buFont typeface="Wingdings" pitchFamily="2" charset="2"/>
              <a:buChar char="§"/>
            </a:pPr>
            <a:r>
              <a:rPr lang="en-US" sz="2800" dirty="0" smtClean="0">
                <a:solidFill>
                  <a:srgbClr val="0A1F61"/>
                </a:solidFill>
                <a:latin typeface="Tajawal ExtraBold" panose="00000800000000000000" pitchFamily="2" charset="-78"/>
                <a:cs typeface="Tajawal ExtraBold" panose="00000800000000000000" pitchFamily="2" charset="-78"/>
              </a:rPr>
              <a:t>DPI </a:t>
            </a:r>
            <a:r>
              <a:rPr lang="en-US" sz="2800" dirty="0">
                <a:solidFill>
                  <a:srgbClr val="0A1F61"/>
                </a:solidFill>
                <a:latin typeface="Tajawal ExtraBold" panose="00000800000000000000" pitchFamily="2" charset="-78"/>
                <a:cs typeface="Tajawal ExtraBold" panose="00000800000000000000" pitchFamily="2" charset="-78"/>
              </a:rPr>
              <a:t>adds to the complexity and unwieldy nature of existing firewalls and other security-related software. And, to remain optimally effective, DPI requires periodic updates and revisions, which can increase the administrative burden for security </a:t>
            </a:r>
            <a:r>
              <a:rPr lang="en-US" sz="2800" dirty="0" smtClean="0">
                <a:solidFill>
                  <a:srgbClr val="0A1F61"/>
                </a:solidFill>
                <a:latin typeface="Tajawal ExtraBold" panose="00000800000000000000" pitchFamily="2" charset="-78"/>
                <a:cs typeface="Tajawal ExtraBold" panose="00000800000000000000" pitchFamily="2" charset="-78"/>
              </a:rPr>
              <a:t>teams.</a:t>
            </a:r>
          </a:p>
          <a:p>
            <a:pPr marL="342900" indent="-342900" algn="just">
              <a:buFont typeface="Wingdings" pitchFamily="2" charset="2"/>
              <a:buChar char="§"/>
            </a:pPr>
            <a:r>
              <a:rPr lang="en-US" sz="2800" dirty="0" smtClean="0">
                <a:solidFill>
                  <a:srgbClr val="0A1F61"/>
                </a:solidFill>
                <a:latin typeface="Tajawal ExtraBold" panose="00000800000000000000" pitchFamily="2" charset="-78"/>
                <a:cs typeface="Tajawal ExtraBold" panose="00000800000000000000" pitchFamily="2" charset="-78"/>
              </a:rPr>
              <a:t>DPI </a:t>
            </a:r>
            <a:r>
              <a:rPr lang="en-US" sz="2800" dirty="0">
                <a:solidFill>
                  <a:srgbClr val="0A1F61"/>
                </a:solidFill>
                <a:latin typeface="Tajawal ExtraBold" panose="00000800000000000000" pitchFamily="2" charset="-78"/>
                <a:cs typeface="Tajawal ExtraBold" panose="00000800000000000000" pitchFamily="2" charset="-78"/>
              </a:rPr>
              <a:t>can reduce network speed and performance because it creates network bottlenecks and increases the burden on firewall processors for data decryption and inline inspection.</a:t>
            </a:r>
          </a:p>
          <a:p>
            <a:pPr algn="just"/>
            <a:endParaRPr lang="en-US" sz="1000" dirty="0" smtClean="0">
              <a:solidFill>
                <a:srgbClr val="0A1F61"/>
              </a:solidFill>
              <a:latin typeface="Tajawal ExtraBold" panose="00000800000000000000" pitchFamily="2" charset="-78"/>
              <a:cs typeface="Tajawal ExtraBold" panose="00000800000000000000" pitchFamily="2" charset="-78"/>
            </a:endParaRPr>
          </a:p>
          <a:p>
            <a:pPr algn="just"/>
            <a:r>
              <a:rPr lang="en-US" sz="2800" dirty="0" smtClean="0">
                <a:solidFill>
                  <a:srgbClr val="0A1F61"/>
                </a:solidFill>
                <a:latin typeface="Tajawal ExtraBold" panose="00000800000000000000" pitchFamily="2" charset="-78"/>
                <a:cs typeface="Tajawal ExtraBold" panose="00000800000000000000" pitchFamily="2" charset="-78"/>
              </a:rPr>
              <a:t>--  Despite </a:t>
            </a:r>
            <a:r>
              <a:rPr lang="en-US" sz="2800" dirty="0">
                <a:solidFill>
                  <a:srgbClr val="0A1F61"/>
                </a:solidFill>
                <a:latin typeface="Tajawal ExtraBold" panose="00000800000000000000" pitchFamily="2" charset="-78"/>
                <a:cs typeface="Tajawal ExtraBold" panose="00000800000000000000" pitchFamily="2" charset="-78"/>
              </a:rPr>
              <a:t>these limitations, many network administrators have embraced deep packet inspection technology to cope with the increase in the volume, complexity and frequency of internet-related threats.</a:t>
            </a:r>
          </a:p>
        </p:txBody>
      </p:sp>
    </p:spTree>
    <p:extLst>
      <p:ext uri="{BB962C8B-B14F-4D97-AF65-F5344CB8AC3E}">
        <p14:creationId xmlns:p14="http://schemas.microsoft.com/office/powerpoint/2010/main" val="13662535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17</a:t>
            </a:fld>
            <a:endParaRPr lang="en-US" dirty="0"/>
          </a:p>
        </p:txBody>
      </p:sp>
      <p:pic>
        <p:nvPicPr>
          <p:cNvPr id="5122" name="Picture 2" descr="https://cdn.ttgtmedia.com/rms/onlineImages/security-ids_vs_ips-f.png"/>
          <p:cNvPicPr>
            <a:picLocks noChangeAspect="1" noChangeArrowheads="1"/>
          </p:cNvPicPr>
          <p:nvPr/>
        </p:nvPicPr>
        <p:blipFill rotWithShape="1">
          <a:blip r:embed="rId6">
            <a:extLst>
              <a:ext uri="{BEBA8EAE-BF5A-486C-A8C5-ECC9F3942E4B}">
                <a14:imgProps xmlns:a14="http://schemas.microsoft.com/office/drawing/2010/main">
                  <a14:imgLayer r:embed="rId7">
                    <a14:imgEffect>
                      <a14:sharpenSoften amount="50000"/>
                    </a14:imgEffect>
                    <a14:imgEffect>
                      <a14:brightnessContrast bright="20000" contrast="-40000"/>
                    </a14:imgEffect>
                  </a14:imgLayer>
                </a14:imgProps>
              </a:ext>
              <a:ext uri="{28A0092B-C50C-407E-A947-70E740481C1C}">
                <a14:useLocalDpi xmlns:a14="http://schemas.microsoft.com/office/drawing/2010/main" val="0"/>
              </a:ext>
            </a:extLst>
          </a:blip>
          <a:srcRect l="8913" t="17021" r="10118" b="15358"/>
          <a:stretch/>
        </p:blipFill>
        <p:spPr bwMode="auto">
          <a:xfrm>
            <a:off x="373327" y="1715083"/>
            <a:ext cx="8791942" cy="489010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2535836" y="520711"/>
            <a:ext cx="6677432"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IDS vs. IPS</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7" name="Rectangle 6"/>
          <p:cNvSpPr/>
          <p:nvPr/>
        </p:nvSpPr>
        <p:spPr>
          <a:xfrm>
            <a:off x="9381537" y="4160134"/>
            <a:ext cx="2476633" cy="2123658"/>
          </a:xfrm>
          <a:prstGeom prst="rect">
            <a:avLst/>
          </a:prstGeom>
          <a:ln w="28575">
            <a:solidFill>
              <a:srgbClr val="24A9E1"/>
            </a:solidFill>
            <a:prstDash val="lgDash"/>
          </a:ln>
        </p:spPr>
        <p:txBody>
          <a:bodyPr wrap="square">
            <a:spAutoFit/>
          </a:bodyPr>
          <a:lstStyle/>
          <a:p>
            <a:pPr marL="171450" indent="-171450" algn="just">
              <a:buFont typeface="Wingdings" pitchFamily="2" charset="2"/>
              <a:buChar char="§"/>
            </a:pPr>
            <a:r>
              <a:rPr lang="en-US" sz="1200" dirty="0">
                <a:solidFill>
                  <a:srgbClr val="C00000"/>
                </a:solidFill>
              </a:rPr>
              <a:t>A false positive state is when the IDS identifies an activity as an attack but the activity is acceptable behavior. A false positive is a false alarm. </a:t>
            </a:r>
            <a:endParaRPr lang="ar-JO" sz="1200" dirty="0" smtClean="0">
              <a:solidFill>
                <a:srgbClr val="C00000"/>
              </a:solidFill>
            </a:endParaRPr>
          </a:p>
          <a:p>
            <a:pPr algn="just"/>
            <a:endParaRPr lang="ar-JO" sz="1200" dirty="0" smtClean="0">
              <a:solidFill>
                <a:srgbClr val="C00000"/>
              </a:solidFill>
            </a:endParaRPr>
          </a:p>
          <a:p>
            <a:pPr marL="171450" indent="-171450" algn="just">
              <a:buFont typeface="Wingdings" pitchFamily="2" charset="2"/>
              <a:buChar char="§"/>
            </a:pPr>
            <a:r>
              <a:rPr lang="en-US" sz="1200" dirty="0" smtClean="0">
                <a:solidFill>
                  <a:srgbClr val="C00000"/>
                </a:solidFill>
              </a:rPr>
              <a:t>A </a:t>
            </a:r>
            <a:r>
              <a:rPr lang="en-US" sz="1200" dirty="0">
                <a:solidFill>
                  <a:srgbClr val="C00000"/>
                </a:solidFill>
              </a:rPr>
              <a:t>false negative state is the most serious and dangerous state. This is when the IDS identifies an activity as acceptable when the activity is actually an attack.</a:t>
            </a:r>
          </a:p>
        </p:txBody>
      </p:sp>
    </p:spTree>
    <p:extLst>
      <p:ext uri="{BB962C8B-B14F-4D97-AF65-F5344CB8AC3E}">
        <p14:creationId xmlns:p14="http://schemas.microsoft.com/office/powerpoint/2010/main" val="2138353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18</a:t>
            </a:fld>
            <a:endParaRPr lang="en-US" dirty="0"/>
          </a:p>
        </p:txBody>
      </p:sp>
      <p:sp>
        <p:nvSpPr>
          <p:cNvPr id="12" name="TextBox 11"/>
          <p:cNvSpPr txBox="1"/>
          <p:nvPr/>
        </p:nvSpPr>
        <p:spPr>
          <a:xfrm>
            <a:off x="2535836" y="520711"/>
            <a:ext cx="6677432"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DPI techniques</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7" name="Rectangle 6"/>
          <p:cNvSpPr/>
          <p:nvPr/>
        </p:nvSpPr>
        <p:spPr>
          <a:xfrm>
            <a:off x="464421" y="2155503"/>
            <a:ext cx="11727579" cy="2031325"/>
          </a:xfrm>
          <a:prstGeom prst="rect">
            <a:avLst/>
          </a:prstGeom>
        </p:spPr>
        <p:txBody>
          <a:bodyPr wrap="square">
            <a:spAutoFit/>
          </a:bodyPr>
          <a:lstStyle/>
          <a:p>
            <a:pPr marL="514350" indent="-514350" algn="just">
              <a:lnSpc>
                <a:spcPct val="150000"/>
              </a:lnSpc>
              <a:buFont typeface="+mj-lt"/>
              <a:buAutoNum type="arabicPeriod"/>
            </a:pPr>
            <a:r>
              <a:rPr lang="en-US" sz="2800" b="1" dirty="0">
                <a:solidFill>
                  <a:srgbClr val="0A1F61"/>
                </a:solidFill>
                <a:latin typeface="Tajawal ExtraBold" panose="00000800000000000000" pitchFamily="2" charset="-78"/>
                <a:cs typeface="Tajawal ExtraBold" panose="00000800000000000000" pitchFamily="2" charset="-78"/>
              </a:rPr>
              <a:t>Pattern or signature </a:t>
            </a:r>
            <a:r>
              <a:rPr lang="en-US" sz="2800" b="1" dirty="0" smtClean="0">
                <a:solidFill>
                  <a:srgbClr val="0A1F61"/>
                </a:solidFill>
                <a:latin typeface="Tajawal ExtraBold" panose="00000800000000000000" pitchFamily="2" charset="-78"/>
                <a:cs typeface="Tajawal ExtraBold" panose="00000800000000000000" pitchFamily="2" charset="-78"/>
              </a:rPr>
              <a:t>matching</a:t>
            </a:r>
            <a:endParaRPr lang="ar-JO" sz="2800" b="1" dirty="0" smtClean="0">
              <a:solidFill>
                <a:srgbClr val="0A1F61"/>
              </a:solidFill>
              <a:latin typeface="Tajawal ExtraBold" panose="00000800000000000000" pitchFamily="2" charset="-78"/>
              <a:cs typeface="Tajawal ExtraBold" panose="00000800000000000000" pitchFamily="2" charset="-78"/>
            </a:endParaRPr>
          </a:p>
          <a:p>
            <a:pPr marL="514350" indent="-514350" algn="just">
              <a:lnSpc>
                <a:spcPct val="150000"/>
              </a:lnSpc>
              <a:buFont typeface="+mj-lt"/>
              <a:buAutoNum type="arabicPeriod"/>
            </a:pPr>
            <a:r>
              <a:rPr lang="en-US" sz="2800" b="1" dirty="0">
                <a:solidFill>
                  <a:srgbClr val="0A1F61"/>
                </a:solidFill>
                <a:latin typeface="Tajawal ExtraBold" panose="00000800000000000000" pitchFamily="2" charset="-78"/>
                <a:cs typeface="Tajawal ExtraBold" panose="00000800000000000000" pitchFamily="2" charset="-78"/>
              </a:rPr>
              <a:t>Protocol </a:t>
            </a:r>
            <a:r>
              <a:rPr lang="en-US" sz="2800" b="1" dirty="0" smtClean="0">
                <a:solidFill>
                  <a:srgbClr val="0A1F61"/>
                </a:solidFill>
                <a:latin typeface="Tajawal ExtraBold" panose="00000800000000000000" pitchFamily="2" charset="-78"/>
                <a:cs typeface="Tajawal ExtraBold" panose="00000800000000000000" pitchFamily="2" charset="-78"/>
              </a:rPr>
              <a:t>anomaly</a:t>
            </a:r>
            <a:r>
              <a:rPr lang="ar-JO" sz="2800" b="1" dirty="0" smtClean="0">
                <a:solidFill>
                  <a:srgbClr val="0A1F61"/>
                </a:solidFill>
                <a:latin typeface="Tajawal ExtraBold" panose="00000800000000000000" pitchFamily="2" charset="-78"/>
                <a:cs typeface="Tajawal ExtraBold" panose="00000800000000000000" pitchFamily="2" charset="-78"/>
              </a:rPr>
              <a:t> </a:t>
            </a:r>
            <a:r>
              <a:rPr lang="en-GB" sz="2800" i="1" dirty="0">
                <a:solidFill>
                  <a:srgbClr val="0A1F61"/>
                </a:solidFill>
                <a:latin typeface="Tajawal ExtraBold" panose="00000800000000000000" pitchFamily="2" charset="-78"/>
                <a:cs typeface="Tajawal ExtraBold" panose="00000800000000000000" pitchFamily="2" charset="-78"/>
              </a:rPr>
              <a:t>(abnormality)</a:t>
            </a:r>
            <a:endParaRPr lang="ar-JO" sz="2800" i="1" dirty="0">
              <a:solidFill>
                <a:srgbClr val="0A1F61"/>
              </a:solidFill>
              <a:latin typeface="Tajawal ExtraBold" panose="00000800000000000000" pitchFamily="2" charset="-78"/>
              <a:cs typeface="Tajawal ExtraBold" panose="00000800000000000000" pitchFamily="2" charset="-78"/>
            </a:endParaRPr>
          </a:p>
          <a:p>
            <a:pPr marL="514350" indent="-514350" algn="just">
              <a:lnSpc>
                <a:spcPct val="150000"/>
              </a:lnSpc>
              <a:buFont typeface="+mj-lt"/>
              <a:buAutoNum type="arabicPeriod"/>
            </a:pPr>
            <a:r>
              <a:rPr lang="en-US" sz="2800" b="1" dirty="0">
                <a:solidFill>
                  <a:srgbClr val="0A1F61"/>
                </a:solidFill>
                <a:latin typeface="Tajawal ExtraBold" panose="00000800000000000000" pitchFamily="2" charset="-78"/>
                <a:cs typeface="Tajawal ExtraBold" panose="00000800000000000000" pitchFamily="2" charset="-78"/>
              </a:rPr>
              <a:t>Intrusion prevention system (IPS</a:t>
            </a:r>
            <a:r>
              <a:rPr lang="en-US" sz="2800" b="1" dirty="0" smtClean="0">
                <a:solidFill>
                  <a:srgbClr val="0A1F61"/>
                </a:solidFill>
                <a:latin typeface="Tajawal ExtraBold" panose="00000800000000000000" pitchFamily="2" charset="-78"/>
                <a:cs typeface="Tajawal ExtraBold" panose="00000800000000000000" pitchFamily="2" charset="-78"/>
              </a:rPr>
              <a:t>)</a:t>
            </a:r>
            <a:endParaRPr lang="ar-JO" sz="2800" b="1" dirty="0" smtClean="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5837851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19</a:t>
            </a:fld>
            <a:endParaRPr lang="en-US" dirty="0"/>
          </a:p>
        </p:txBody>
      </p:sp>
      <p:sp>
        <p:nvSpPr>
          <p:cNvPr id="12" name="TextBox 11"/>
          <p:cNvSpPr txBox="1"/>
          <p:nvPr/>
        </p:nvSpPr>
        <p:spPr>
          <a:xfrm>
            <a:off x="2535836" y="520711"/>
            <a:ext cx="6677432"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DPI techniques</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7" name="Rectangle 6"/>
          <p:cNvSpPr/>
          <p:nvPr/>
        </p:nvSpPr>
        <p:spPr>
          <a:xfrm>
            <a:off x="216302" y="1635539"/>
            <a:ext cx="11727579" cy="3970318"/>
          </a:xfrm>
          <a:prstGeom prst="rect">
            <a:avLst/>
          </a:prstGeom>
        </p:spPr>
        <p:txBody>
          <a:bodyPr wrap="square">
            <a:spAutoFit/>
          </a:bodyPr>
          <a:lstStyle/>
          <a:p>
            <a:pPr marL="457200" indent="-457200" algn="just">
              <a:buFont typeface="Wingdings" pitchFamily="2" charset="2"/>
              <a:buChar char="§"/>
            </a:pPr>
            <a:r>
              <a:rPr lang="en-US" sz="2800" b="1" dirty="0">
                <a:solidFill>
                  <a:srgbClr val="0A1F61"/>
                </a:solidFill>
                <a:latin typeface="Tajawal ExtraBold" panose="00000800000000000000" pitchFamily="2" charset="-78"/>
                <a:cs typeface="Tajawal ExtraBold" panose="00000800000000000000" pitchFamily="2" charset="-78"/>
              </a:rPr>
              <a:t>Pattern or signature </a:t>
            </a:r>
            <a:r>
              <a:rPr lang="en-US" sz="2800" b="1" dirty="0" smtClean="0">
                <a:solidFill>
                  <a:srgbClr val="0A1F61"/>
                </a:solidFill>
                <a:latin typeface="Tajawal ExtraBold" panose="00000800000000000000" pitchFamily="2" charset="-78"/>
                <a:cs typeface="Tajawal ExtraBold" panose="00000800000000000000" pitchFamily="2" charset="-78"/>
              </a:rPr>
              <a:t>matching</a:t>
            </a:r>
            <a:r>
              <a:rPr lang="en-US" sz="2800" dirty="0" smtClean="0">
                <a:solidFill>
                  <a:srgbClr val="0A1F61"/>
                </a:solidFill>
                <a:latin typeface="Tajawal ExtraBold" panose="00000800000000000000" pitchFamily="2" charset="-78"/>
                <a:cs typeface="Tajawal ExtraBold" panose="00000800000000000000" pitchFamily="2" charset="-78"/>
              </a:rPr>
              <a:t>:</a:t>
            </a:r>
            <a:r>
              <a:rPr lang="en-US" sz="2800" dirty="0">
                <a:solidFill>
                  <a:srgbClr val="0A1F61"/>
                </a:solidFill>
                <a:latin typeface="Tajawal ExtraBold" panose="00000800000000000000" pitchFamily="2" charset="-78"/>
                <a:cs typeface="Tajawal ExtraBold" panose="00000800000000000000" pitchFamily="2" charset="-78"/>
              </a:rPr>
              <a:t>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A </a:t>
            </a:r>
            <a:r>
              <a:rPr lang="en-US" sz="2800" dirty="0">
                <a:solidFill>
                  <a:srgbClr val="0A1F61"/>
                </a:solidFill>
                <a:latin typeface="Tajawal ExtraBold" panose="00000800000000000000" pitchFamily="2" charset="-78"/>
                <a:cs typeface="Tajawal ExtraBold" panose="00000800000000000000" pitchFamily="2" charset="-78"/>
              </a:rPr>
              <a:t>firewall with IDS capability analyzes each packet against a database of known network attacks.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It </a:t>
            </a:r>
            <a:r>
              <a:rPr lang="en-US" sz="2800" dirty="0">
                <a:solidFill>
                  <a:srgbClr val="0A1F61"/>
                </a:solidFill>
                <a:latin typeface="Tajawal ExtraBold" panose="00000800000000000000" pitchFamily="2" charset="-78"/>
                <a:cs typeface="Tajawal ExtraBold" panose="00000800000000000000" pitchFamily="2" charset="-78"/>
              </a:rPr>
              <a:t>looks for specific patterns that are known to be malicious and blocks the traffic if it finds such a pattern.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The </a:t>
            </a:r>
            <a:r>
              <a:rPr lang="en-US" sz="2800" dirty="0">
                <a:solidFill>
                  <a:srgbClr val="0A1F61"/>
                </a:solidFill>
                <a:latin typeface="Tajawal ExtraBold" panose="00000800000000000000" pitchFamily="2" charset="-78"/>
                <a:cs typeface="Tajawal ExtraBold" panose="00000800000000000000" pitchFamily="2" charset="-78"/>
              </a:rPr>
              <a:t>disadvantage of this approach is that its effectiveness depends on the signatures being updated regularly. This method only works against known threats or attacks.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As </a:t>
            </a:r>
            <a:r>
              <a:rPr lang="en-US" sz="2800" dirty="0">
                <a:solidFill>
                  <a:srgbClr val="0A1F61"/>
                </a:solidFill>
                <a:latin typeface="Tajawal ExtraBold" panose="00000800000000000000" pitchFamily="2" charset="-78"/>
                <a:cs typeface="Tajawal ExtraBold" panose="00000800000000000000" pitchFamily="2" charset="-78"/>
              </a:rPr>
              <a:t>new threats are discovered daily, ongoing signature updates are critical to ensure that the firewall can detect the threats and continue to protect the network</a:t>
            </a:r>
            <a:r>
              <a:rPr lang="en-US" sz="2800" dirty="0" smtClean="0">
                <a:solidFill>
                  <a:srgbClr val="0A1F61"/>
                </a:solidFill>
                <a:latin typeface="Tajawal ExtraBold" panose="00000800000000000000" pitchFamily="2" charset="-78"/>
                <a:cs typeface="Tajawal ExtraBold" panose="00000800000000000000" pitchFamily="2" charset="-78"/>
              </a:rPr>
              <a:t>.</a:t>
            </a:r>
            <a:endParaRPr lang="en-US" sz="2800"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0391858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20</a:t>
            </a:fld>
            <a:endParaRPr lang="en-US" dirty="0"/>
          </a:p>
        </p:txBody>
      </p:sp>
      <p:sp>
        <p:nvSpPr>
          <p:cNvPr id="12" name="TextBox 11"/>
          <p:cNvSpPr txBox="1"/>
          <p:nvPr/>
        </p:nvSpPr>
        <p:spPr>
          <a:xfrm>
            <a:off x="2535836" y="520711"/>
            <a:ext cx="6677432"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DPI techniques</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7" name="Rectangle 6"/>
          <p:cNvSpPr/>
          <p:nvPr/>
        </p:nvSpPr>
        <p:spPr>
          <a:xfrm>
            <a:off x="216302" y="1635539"/>
            <a:ext cx="11727579" cy="3539430"/>
          </a:xfrm>
          <a:prstGeom prst="rect">
            <a:avLst/>
          </a:prstGeom>
        </p:spPr>
        <p:txBody>
          <a:bodyPr wrap="square">
            <a:spAutoFit/>
          </a:bodyPr>
          <a:lstStyle/>
          <a:p>
            <a:pPr marL="457200" indent="-457200" algn="just">
              <a:buFont typeface="Wingdings" pitchFamily="2" charset="2"/>
              <a:buChar char="§"/>
            </a:pPr>
            <a:r>
              <a:rPr lang="en-US" sz="2800" b="1" dirty="0" smtClean="0">
                <a:solidFill>
                  <a:srgbClr val="0A1F61"/>
                </a:solidFill>
                <a:latin typeface="Tajawal ExtraBold" panose="00000800000000000000" pitchFamily="2" charset="-78"/>
                <a:cs typeface="Tajawal ExtraBold" panose="00000800000000000000" pitchFamily="2" charset="-78"/>
              </a:rPr>
              <a:t>Protocol anomaly</a:t>
            </a:r>
            <a:r>
              <a:rPr lang="en-US" sz="2800" dirty="0" smtClean="0">
                <a:solidFill>
                  <a:srgbClr val="0A1F61"/>
                </a:solidFill>
                <a:latin typeface="Tajawal ExtraBold" panose="00000800000000000000" pitchFamily="2" charset="-78"/>
                <a:cs typeface="Tajawal ExtraBold" panose="00000800000000000000" pitchFamily="2" charset="-78"/>
              </a:rPr>
              <a:t>:</a:t>
            </a:r>
            <a:r>
              <a:rPr lang="en-US" sz="2800" dirty="0">
                <a:solidFill>
                  <a:srgbClr val="0A1F61"/>
                </a:solidFill>
                <a:latin typeface="Tajawal ExtraBold" panose="00000800000000000000" pitchFamily="2" charset="-78"/>
                <a:cs typeface="Tajawal ExtraBold" panose="00000800000000000000" pitchFamily="2" charset="-78"/>
              </a:rPr>
              <a:t>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The </a:t>
            </a:r>
            <a:r>
              <a:rPr lang="en-US" sz="2800" dirty="0">
                <a:solidFill>
                  <a:srgbClr val="0A1F61"/>
                </a:solidFill>
                <a:latin typeface="Tajawal ExtraBold" panose="00000800000000000000" pitchFamily="2" charset="-78"/>
                <a:cs typeface="Tajawal ExtraBold" panose="00000800000000000000" pitchFamily="2" charset="-78"/>
              </a:rPr>
              <a:t>protocol anomaly method -- again, used by firewalls with an IDS -- doesn't have the inherent weakness of the pattern/signature matching method because it doesn't simply allow all content that doesn't match the signature database.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Rather</a:t>
            </a:r>
            <a:r>
              <a:rPr lang="en-US" sz="2800" dirty="0">
                <a:solidFill>
                  <a:srgbClr val="0A1F61"/>
                </a:solidFill>
                <a:latin typeface="Tajawal ExtraBold" panose="00000800000000000000" pitchFamily="2" charset="-78"/>
                <a:cs typeface="Tajawal ExtraBold" panose="00000800000000000000" pitchFamily="2" charset="-78"/>
              </a:rPr>
              <a:t>, it follows a default deny approach. The firewall determines which content/traffic should be allowed based on protocol definitions.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Thus</a:t>
            </a:r>
            <a:r>
              <a:rPr lang="en-US" sz="2800" dirty="0">
                <a:solidFill>
                  <a:srgbClr val="0A1F61"/>
                </a:solidFill>
                <a:latin typeface="Tajawal ExtraBold" panose="00000800000000000000" pitchFamily="2" charset="-78"/>
                <a:cs typeface="Tajawal ExtraBold" panose="00000800000000000000" pitchFamily="2" charset="-78"/>
              </a:rPr>
              <a:t>, unlike signature matching, this method also protects the network against unknown attacks</a:t>
            </a:r>
            <a:r>
              <a:rPr lang="en-US" sz="2800" dirty="0" smtClean="0">
                <a:solidFill>
                  <a:srgbClr val="0A1F61"/>
                </a:solidFill>
                <a:latin typeface="Tajawal ExtraBold" panose="00000800000000000000" pitchFamily="2" charset="-78"/>
                <a:cs typeface="Tajawal ExtraBold" panose="00000800000000000000" pitchFamily="2" charset="-78"/>
              </a:rPr>
              <a:t>.</a:t>
            </a:r>
            <a:endParaRPr lang="en-US" sz="2800"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3145921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21</a:t>
            </a:fld>
            <a:endParaRPr lang="en-US" dirty="0"/>
          </a:p>
        </p:txBody>
      </p:sp>
      <p:sp>
        <p:nvSpPr>
          <p:cNvPr id="12" name="TextBox 11"/>
          <p:cNvSpPr txBox="1"/>
          <p:nvPr/>
        </p:nvSpPr>
        <p:spPr>
          <a:xfrm>
            <a:off x="2535836" y="520711"/>
            <a:ext cx="6677432"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DPI techniques</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7" name="Rectangle 6"/>
          <p:cNvSpPr/>
          <p:nvPr/>
        </p:nvSpPr>
        <p:spPr>
          <a:xfrm>
            <a:off x="216302" y="1635539"/>
            <a:ext cx="11727579" cy="4401205"/>
          </a:xfrm>
          <a:prstGeom prst="rect">
            <a:avLst/>
          </a:prstGeom>
        </p:spPr>
        <p:txBody>
          <a:bodyPr wrap="square">
            <a:spAutoFit/>
          </a:bodyPr>
          <a:lstStyle/>
          <a:p>
            <a:pPr marL="457200" indent="-457200" algn="just">
              <a:buFont typeface="Wingdings" pitchFamily="2" charset="2"/>
              <a:buChar char="§"/>
            </a:pPr>
            <a:r>
              <a:rPr lang="en-US" sz="2800" b="1" dirty="0" smtClean="0">
                <a:solidFill>
                  <a:srgbClr val="0A1F61"/>
                </a:solidFill>
                <a:latin typeface="Tajawal ExtraBold" panose="00000800000000000000" pitchFamily="2" charset="-78"/>
                <a:cs typeface="Tajawal ExtraBold" panose="00000800000000000000" pitchFamily="2" charset="-78"/>
              </a:rPr>
              <a:t>Intrusion </a:t>
            </a:r>
            <a:r>
              <a:rPr lang="en-US" sz="2800" b="1" dirty="0">
                <a:solidFill>
                  <a:srgbClr val="0A1F61"/>
                </a:solidFill>
                <a:latin typeface="Tajawal ExtraBold" panose="00000800000000000000" pitchFamily="2" charset="-78"/>
                <a:cs typeface="Tajawal ExtraBold" panose="00000800000000000000" pitchFamily="2" charset="-78"/>
              </a:rPr>
              <a:t>prevention system (IPS</a:t>
            </a:r>
            <a:r>
              <a:rPr lang="en-US" sz="2800" b="1" dirty="0" smtClean="0">
                <a:solidFill>
                  <a:srgbClr val="0A1F61"/>
                </a:solidFill>
                <a:latin typeface="Tajawal ExtraBold" panose="00000800000000000000" pitchFamily="2" charset="-78"/>
                <a:cs typeface="Tajawal ExtraBold" panose="00000800000000000000" pitchFamily="2" charset="-78"/>
              </a:rPr>
              <a:t>):</a:t>
            </a:r>
            <a:r>
              <a:rPr lang="en-US" sz="2800" dirty="0">
                <a:solidFill>
                  <a:srgbClr val="0A1F61"/>
                </a:solidFill>
                <a:latin typeface="Tajawal ExtraBold" panose="00000800000000000000" pitchFamily="2" charset="-78"/>
                <a:cs typeface="Tajawal ExtraBold" panose="00000800000000000000" pitchFamily="2" charset="-78"/>
              </a:rPr>
              <a:t>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IPS </a:t>
            </a:r>
            <a:r>
              <a:rPr lang="en-US" sz="2800" dirty="0">
                <a:solidFill>
                  <a:srgbClr val="0A1F61"/>
                </a:solidFill>
                <a:latin typeface="Tajawal ExtraBold" panose="00000800000000000000" pitchFamily="2" charset="-78"/>
                <a:cs typeface="Tajawal ExtraBold" panose="00000800000000000000" pitchFamily="2" charset="-78"/>
              </a:rPr>
              <a:t>solutions can block detected attacks in real time by preventing malicious packets from being delivered based on their contents.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Thus</a:t>
            </a:r>
            <a:r>
              <a:rPr lang="en-US" sz="2800" dirty="0">
                <a:solidFill>
                  <a:srgbClr val="0A1F61"/>
                </a:solidFill>
                <a:latin typeface="Tajawal ExtraBold" panose="00000800000000000000" pitchFamily="2" charset="-78"/>
                <a:cs typeface="Tajawal ExtraBold" panose="00000800000000000000" pitchFamily="2" charset="-78"/>
              </a:rPr>
              <a:t>, if a particular packet represents a known security threat, the IPS will proactively deny network traffic based on a defined rule set.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One </a:t>
            </a:r>
            <a:r>
              <a:rPr lang="en-US" sz="2800" dirty="0">
                <a:solidFill>
                  <a:srgbClr val="0A1F61"/>
                </a:solidFill>
                <a:latin typeface="Tajawal ExtraBold" panose="00000800000000000000" pitchFamily="2" charset="-78"/>
                <a:cs typeface="Tajawal ExtraBold" panose="00000800000000000000" pitchFamily="2" charset="-78"/>
              </a:rPr>
              <a:t>drawback of IPS is that the </a:t>
            </a:r>
            <a:r>
              <a:rPr lang="en-US" sz="2800" dirty="0" smtClean="0">
                <a:solidFill>
                  <a:srgbClr val="0A1F61"/>
                </a:solidFill>
                <a:latin typeface="Tajawal ExtraBold" panose="00000800000000000000" pitchFamily="2" charset="-78"/>
                <a:cs typeface="Tajawal ExtraBold" panose="00000800000000000000" pitchFamily="2" charset="-78"/>
              </a:rPr>
              <a:t>cyber-threat </a:t>
            </a:r>
            <a:r>
              <a:rPr lang="en-US" sz="2800" dirty="0">
                <a:solidFill>
                  <a:srgbClr val="0A1F61"/>
                </a:solidFill>
                <a:latin typeface="Tajawal ExtraBold" panose="00000800000000000000" pitchFamily="2" charset="-78"/>
                <a:cs typeface="Tajawal ExtraBold" panose="00000800000000000000" pitchFamily="2" charset="-78"/>
              </a:rPr>
              <a:t>database must be regularly updated with information about new threats. </a:t>
            </a:r>
            <a:endParaRPr lang="en-US" sz="2800"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800" dirty="0" smtClean="0">
                <a:solidFill>
                  <a:srgbClr val="0A1F61"/>
                </a:solidFill>
                <a:latin typeface="Tajawal ExtraBold" panose="00000800000000000000" pitchFamily="2" charset="-78"/>
                <a:cs typeface="Tajawal ExtraBold" panose="00000800000000000000" pitchFamily="2" charset="-78"/>
              </a:rPr>
              <a:t>The </a:t>
            </a:r>
            <a:r>
              <a:rPr lang="en-US" sz="2800" dirty="0">
                <a:solidFill>
                  <a:srgbClr val="0A1F61"/>
                </a:solidFill>
                <a:latin typeface="Tajawal ExtraBold" panose="00000800000000000000" pitchFamily="2" charset="-78"/>
                <a:cs typeface="Tajawal ExtraBold" panose="00000800000000000000" pitchFamily="2" charset="-78"/>
              </a:rPr>
              <a:t>risk of false positives is also high but can be mitigated by establishing proper baseline behaviors for network components, creating conservative policies and custom thresholds, and regularly reviewing alerts and logged incidents to improve monitoring and alerting.</a:t>
            </a:r>
          </a:p>
        </p:txBody>
      </p:sp>
    </p:spTree>
    <p:extLst>
      <p:ext uri="{BB962C8B-B14F-4D97-AF65-F5344CB8AC3E}">
        <p14:creationId xmlns:p14="http://schemas.microsoft.com/office/powerpoint/2010/main" val="34715927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22</a:t>
            </a:fld>
            <a:endParaRPr lang="en-US" dirty="0"/>
          </a:p>
        </p:txBody>
      </p:sp>
      <p:sp>
        <p:nvSpPr>
          <p:cNvPr id="12" name="TextBox 11"/>
          <p:cNvSpPr txBox="1"/>
          <p:nvPr/>
        </p:nvSpPr>
        <p:spPr>
          <a:xfrm>
            <a:off x="2535836" y="520711"/>
            <a:ext cx="6677432"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DPI </a:t>
            </a:r>
            <a:r>
              <a:rPr lang="en-US" sz="4000" dirty="0">
                <a:solidFill>
                  <a:schemeClr val="bg1"/>
                </a:solidFill>
                <a:latin typeface="Tajawal Medium" panose="00000600000000000000" pitchFamily="2" charset="-78"/>
                <a:cs typeface="Tajawal Medium" panose="00000600000000000000" pitchFamily="2" charset="-78"/>
              </a:rPr>
              <a:t>vs. traditional packet filtering</a:t>
            </a:r>
          </a:p>
        </p:txBody>
      </p:sp>
      <p:sp>
        <p:nvSpPr>
          <p:cNvPr id="7" name="Rectangle 6"/>
          <p:cNvSpPr/>
          <p:nvPr/>
        </p:nvSpPr>
        <p:spPr>
          <a:xfrm>
            <a:off x="216302" y="1718669"/>
            <a:ext cx="11727579" cy="4539704"/>
          </a:xfrm>
          <a:prstGeom prst="rect">
            <a:avLst/>
          </a:prstGeom>
        </p:spPr>
        <p:txBody>
          <a:bodyPr wrap="square">
            <a:spAutoFit/>
          </a:bodyPr>
          <a:lstStyle/>
          <a:p>
            <a:pPr marL="457200" indent="-457200" algn="just">
              <a:buFont typeface="Wingdings" pitchFamily="2" charset="2"/>
              <a:buChar char="§"/>
            </a:pPr>
            <a:r>
              <a:rPr lang="en-US" sz="2800" dirty="0" smtClean="0">
                <a:solidFill>
                  <a:srgbClr val="0A1F61"/>
                </a:solidFill>
                <a:latin typeface="Tajawal ExtraBold" panose="00000800000000000000" pitchFamily="2" charset="-78"/>
                <a:cs typeface="Tajawal ExtraBold" panose="00000800000000000000" pitchFamily="2" charset="-78"/>
              </a:rPr>
              <a:t>In </a:t>
            </a:r>
            <a:r>
              <a:rPr lang="en-US" sz="2800" dirty="0">
                <a:solidFill>
                  <a:srgbClr val="0A1F61"/>
                </a:solidFill>
                <a:latin typeface="Tajawal ExtraBold" panose="00000800000000000000" pitchFamily="2" charset="-78"/>
                <a:cs typeface="Tajawal ExtraBold" panose="00000800000000000000" pitchFamily="2" charset="-78"/>
              </a:rPr>
              <a:t>a network, each data packet comes with a header that provides basic information about its sender, intended recipient and the time it was </a:t>
            </a:r>
            <a:r>
              <a:rPr lang="en-US" sz="2800" dirty="0" smtClean="0">
                <a:solidFill>
                  <a:srgbClr val="0A1F61"/>
                </a:solidFill>
                <a:latin typeface="Tajawal ExtraBold" panose="00000800000000000000" pitchFamily="2" charset="-78"/>
                <a:cs typeface="Tajawal ExtraBold" panose="00000800000000000000" pitchFamily="2" charset="-78"/>
              </a:rPr>
              <a:t>sent:</a:t>
            </a:r>
          </a:p>
          <a:p>
            <a:pPr lvl="2" algn="just"/>
            <a:endParaRPr lang="en-US" sz="100" b="1" i="1"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400" b="1" i="1" dirty="0" smtClean="0">
                <a:solidFill>
                  <a:srgbClr val="0A1F61"/>
                </a:solidFill>
                <a:latin typeface="Tajawal ExtraBold" panose="00000800000000000000" pitchFamily="2" charset="-78"/>
                <a:cs typeface="Tajawal ExtraBold" panose="00000800000000000000" pitchFamily="2" charset="-78"/>
              </a:rPr>
              <a:t>Conventional </a:t>
            </a:r>
            <a:r>
              <a:rPr lang="en-US" sz="2400" b="1" i="1" dirty="0">
                <a:solidFill>
                  <a:srgbClr val="0A1F61"/>
                </a:solidFill>
                <a:latin typeface="Tajawal ExtraBold" panose="00000800000000000000" pitchFamily="2" charset="-78"/>
                <a:cs typeface="Tajawal ExtraBold" panose="00000800000000000000" pitchFamily="2" charset="-78"/>
              </a:rPr>
              <a:t>packet </a:t>
            </a:r>
            <a:r>
              <a:rPr lang="en-US" sz="2400" b="1" i="1" dirty="0" smtClean="0">
                <a:solidFill>
                  <a:srgbClr val="0A1F61"/>
                </a:solidFill>
                <a:latin typeface="Tajawal ExtraBold" panose="00000800000000000000" pitchFamily="2" charset="-78"/>
                <a:cs typeface="Tajawal ExtraBold" panose="00000800000000000000" pitchFamily="2" charset="-78"/>
              </a:rPr>
              <a:t>filtering:</a:t>
            </a:r>
            <a:r>
              <a:rPr lang="en-US" sz="2400" b="1" dirty="0" smtClean="0">
                <a:solidFill>
                  <a:srgbClr val="0A1F61"/>
                </a:solidFill>
                <a:latin typeface="Tajawal ExtraBold" panose="00000800000000000000" pitchFamily="2" charset="-78"/>
                <a:cs typeface="Tajawal ExtraBold" panose="00000800000000000000" pitchFamily="2" charset="-78"/>
              </a:rPr>
              <a:t> </a:t>
            </a:r>
            <a:r>
              <a:rPr lang="en-US" sz="2800" dirty="0">
                <a:solidFill>
                  <a:srgbClr val="0A1F61"/>
                </a:solidFill>
                <a:latin typeface="Tajawal ExtraBold" panose="00000800000000000000" pitchFamily="2" charset="-78"/>
                <a:cs typeface="Tajawal ExtraBold" panose="00000800000000000000" pitchFamily="2" charset="-78"/>
              </a:rPr>
              <a:t>can only read this information. This is the traditional approach used by older firewalls since they were incapable of processing other types of data quickly enough to avoid adversely affecting network </a:t>
            </a:r>
            <a:r>
              <a:rPr lang="en-US" sz="2800" dirty="0" smtClean="0">
                <a:solidFill>
                  <a:srgbClr val="0A1F61"/>
                </a:solidFill>
                <a:latin typeface="Tajawal ExtraBold" panose="00000800000000000000" pitchFamily="2" charset="-78"/>
                <a:cs typeface="Tajawal ExtraBold" panose="00000800000000000000" pitchFamily="2" charset="-78"/>
              </a:rPr>
              <a:t>performance.</a:t>
            </a:r>
          </a:p>
          <a:p>
            <a:pPr lvl="2" algn="just"/>
            <a:endParaRPr lang="en-US" sz="600" b="1" i="1" dirty="0" smtClean="0">
              <a:solidFill>
                <a:srgbClr val="0A1F61"/>
              </a:solidFill>
              <a:latin typeface="Tajawal ExtraBold" panose="00000800000000000000" pitchFamily="2" charset="-78"/>
              <a:cs typeface="Tajawal ExtraBold" panose="00000800000000000000" pitchFamily="2" charset="-78"/>
            </a:endParaRPr>
          </a:p>
          <a:p>
            <a:pPr marL="1371600" lvl="2" indent="-457200" algn="just">
              <a:buFontTx/>
              <a:buChar char="-"/>
            </a:pPr>
            <a:r>
              <a:rPr lang="en-US" sz="2400" b="1" i="1" dirty="0" smtClean="0">
                <a:solidFill>
                  <a:srgbClr val="0A1F61"/>
                </a:solidFill>
                <a:latin typeface="Tajawal ExtraBold" panose="00000800000000000000" pitchFamily="2" charset="-78"/>
                <a:cs typeface="Tajawal ExtraBold" panose="00000800000000000000" pitchFamily="2" charset="-78"/>
              </a:rPr>
              <a:t>With </a:t>
            </a:r>
            <a:r>
              <a:rPr lang="en-US" sz="2400" b="1" i="1" dirty="0">
                <a:solidFill>
                  <a:srgbClr val="0A1F61"/>
                </a:solidFill>
                <a:latin typeface="Tajawal ExtraBold" panose="00000800000000000000" pitchFamily="2" charset="-78"/>
                <a:cs typeface="Tajawal ExtraBold" panose="00000800000000000000" pitchFamily="2" charset="-78"/>
              </a:rPr>
              <a:t>deep packet </a:t>
            </a:r>
            <a:r>
              <a:rPr lang="en-US" sz="2400" b="1" i="1" dirty="0" smtClean="0">
                <a:solidFill>
                  <a:srgbClr val="0A1F61"/>
                </a:solidFill>
                <a:latin typeface="Tajawal ExtraBold" panose="00000800000000000000" pitchFamily="2" charset="-78"/>
                <a:cs typeface="Tajawal ExtraBold" panose="00000800000000000000" pitchFamily="2" charset="-78"/>
              </a:rPr>
              <a:t>inspection</a:t>
            </a:r>
            <a:r>
              <a:rPr lang="en-US" sz="2800" dirty="0" smtClean="0">
                <a:solidFill>
                  <a:srgbClr val="0A1F61"/>
                </a:solidFill>
                <a:latin typeface="Tajawal ExtraBold" panose="00000800000000000000" pitchFamily="2" charset="-78"/>
                <a:cs typeface="Tajawal ExtraBold" panose="00000800000000000000" pitchFamily="2" charset="-78"/>
              </a:rPr>
              <a:t>: </a:t>
            </a:r>
            <a:r>
              <a:rPr lang="en-US" sz="2800" dirty="0">
                <a:solidFill>
                  <a:srgbClr val="0A1F61"/>
                </a:solidFill>
                <a:latin typeface="Tajawal ExtraBold" panose="00000800000000000000" pitchFamily="2" charset="-78"/>
                <a:cs typeface="Tajawal ExtraBold" panose="00000800000000000000" pitchFamily="2" charset="-78"/>
              </a:rPr>
              <a:t>firewalls can overcome those shortcomings for more comprehensive, real-time packet inspection. This enables them to extract or filter information beyond packet headers for more proactive and advanced network monitoring and protection. Within the constantly expanding </a:t>
            </a:r>
            <a:r>
              <a:rPr lang="en-US" sz="2800" dirty="0" smtClean="0">
                <a:solidFill>
                  <a:srgbClr val="0A1F61"/>
                </a:solidFill>
                <a:latin typeface="Tajawal ExtraBold" panose="00000800000000000000" pitchFamily="2" charset="-78"/>
                <a:cs typeface="Tajawal ExtraBold" panose="00000800000000000000" pitchFamily="2" charset="-78"/>
              </a:rPr>
              <a:t>cyber-threat </a:t>
            </a:r>
            <a:r>
              <a:rPr lang="en-US" sz="2800" dirty="0">
                <a:solidFill>
                  <a:srgbClr val="0A1F61"/>
                </a:solidFill>
                <a:latin typeface="Tajawal ExtraBold" panose="00000800000000000000" pitchFamily="2" charset="-78"/>
                <a:cs typeface="Tajawal ExtraBold" panose="00000800000000000000" pitchFamily="2" charset="-78"/>
              </a:rPr>
              <a:t>landscape, DPI is a powerful aspect of the network security ecosystem.</a:t>
            </a:r>
          </a:p>
        </p:txBody>
      </p:sp>
    </p:spTree>
    <p:extLst>
      <p:ext uri="{BB962C8B-B14F-4D97-AF65-F5344CB8AC3E}">
        <p14:creationId xmlns:p14="http://schemas.microsoft.com/office/powerpoint/2010/main" val="26641791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Injection packet-contents in Scapy</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23</a:t>
            </a:fld>
            <a:endParaRPr lang="en-US" dirty="0"/>
          </a:p>
        </p:txBody>
      </p:sp>
      <p:sp>
        <p:nvSpPr>
          <p:cNvPr id="10" name="TextBox 9"/>
          <p:cNvSpPr txBox="1"/>
          <p:nvPr/>
        </p:nvSpPr>
        <p:spPr>
          <a:xfrm>
            <a:off x="417165" y="1828892"/>
            <a:ext cx="11345344" cy="3323987"/>
          </a:xfrm>
          <a:prstGeom prst="rect">
            <a:avLst/>
          </a:prstGeom>
          <a:noFill/>
        </p:spPr>
        <p:txBody>
          <a:bodyPr wrap="square" rtlCol="0">
            <a:spAutoFit/>
          </a:bodyPr>
          <a:lstStyle/>
          <a:p>
            <a:pPr marL="285750" indent="-285750" algn="just">
              <a:buFont typeface="Wingdings" pitchFamily="2" charset="2"/>
              <a:buChar char="§"/>
            </a:pPr>
            <a:r>
              <a:rPr lang="en-GB" sz="3000" b="1" dirty="0">
                <a:solidFill>
                  <a:srgbClr val="0A1F61"/>
                </a:solidFill>
                <a:latin typeface="Tajawal ExtraBold" panose="00000800000000000000" pitchFamily="2" charset="-78"/>
                <a:cs typeface="Tajawal ExtraBold" panose="00000800000000000000" pitchFamily="2" charset="-78"/>
              </a:rPr>
              <a:t>Inject contents at the BYTE LEVEL with Scapy</a:t>
            </a:r>
            <a:r>
              <a:rPr lang="en-GB" sz="3000" b="1" dirty="0" smtClean="0">
                <a:solidFill>
                  <a:srgbClr val="0A1F61"/>
                </a:solidFill>
                <a:latin typeface="Tajawal ExtraBold" panose="00000800000000000000" pitchFamily="2" charset="-78"/>
                <a:cs typeface="Tajawal ExtraBold" panose="00000800000000000000" pitchFamily="2" charset="-78"/>
              </a:rPr>
              <a:t>.</a:t>
            </a:r>
          </a:p>
          <a:p>
            <a:pPr marL="285750" indent="-285750" algn="just">
              <a:buFont typeface="Wingdings" pitchFamily="2" charset="2"/>
              <a:buChar char="§"/>
            </a:pPr>
            <a:r>
              <a:rPr lang="en-GB" sz="3000" b="1" dirty="0" smtClean="0">
                <a:solidFill>
                  <a:srgbClr val="0A1F61"/>
                </a:solidFill>
                <a:latin typeface="Tajawal ExtraBold" panose="00000800000000000000" pitchFamily="2" charset="-78"/>
                <a:cs typeface="Tajawal ExtraBold" panose="00000800000000000000" pitchFamily="2" charset="-78"/>
              </a:rPr>
              <a:t>Ex1:</a:t>
            </a:r>
          </a:p>
          <a:p>
            <a:pPr marL="285750" indent="-285750" algn="just">
              <a:buFont typeface="Wingdings" pitchFamily="2" charset="2"/>
              <a:buChar char="§"/>
            </a:pPr>
            <a:endParaRPr lang="en-GB" sz="3000" b="1" dirty="0">
              <a:solidFill>
                <a:srgbClr val="0A1F61"/>
              </a:solidFill>
              <a:latin typeface="Tajawal ExtraBold" panose="00000800000000000000" pitchFamily="2" charset="-78"/>
              <a:cs typeface="Tajawal ExtraBold" panose="00000800000000000000" pitchFamily="2" charset="-78"/>
            </a:endParaRPr>
          </a:p>
          <a:p>
            <a:pPr marL="285750" indent="-285750" algn="just">
              <a:buFont typeface="Wingdings" pitchFamily="2" charset="2"/>
              <a:buChar char="§"/>
            </a:pPr>
            <a:endParaRPr lang="en-GB" sz="3000" b="1" dirty="0" smtClean="0">
              <a:solidFill>
                <a:srgbClr val="0A1F61"/>
              </a:solidFill>
              <a:latin typeface="Tajawal ExtraBold" panose="00000800000000000000" pitchFamily="2" charset="-78"/>
              <a:cs typeface="Tajawal ExtraBold" panose="00000800000000000000" pitchFamily="2" charset="-78"/>
            </a:endParaRPr>
          </a:p>
          <a:p>
            <a:pPr marL="285750" indent="-285750" algn="just">
              <a:buFont typeface="Wingdings" pitchFamily="2" charset="2"/>
              <a:buChar char="§"/>
            </a:pPr>
            <a:endParaRPr lang="en-GB" sz="3000" b="1" dirty="0">
              <a:solidFill>
                <a:srgbClr val="0A1F61"/>
              </a:solidFill>
              <a:latin typeface="Tajawal ExtraBold" panose="00000800000000000000" pitchFamily="2" charset="-78"/>
              <a:cs typeface="Tajawal ExtraBold" panose="00000800000000000000" pitchFamily="2" charset="-78"/>
            </a:endParaRPr>
          </a:p>
          <a:p>
            <a:pPr marL="285750" indent="-285750" algn="just">
              <a:buFont typeface="Wingdings" pitchFamily="2" charset="2"/>
              <a:buChar char="§"/>
            </a:pPr>
            <a:r>
              <a:rPr lang="en-GB" sz="3000" b="1" dirty="0" smtClean="0">
                <a:solidFill>
                  <a:srgbClr val="0A1F61"/>
                </a:solidFill>
                <a:latin typeface="Tajawal ExtraBold" panose="00000800000000000000" pitchFamily="2" charset="-78"/>
                <a:cs typeface="Tajawal ExtraBold" panose="00000800000000000000" pitchFamily="2" charset="-78"/>
              </a:rPr>
              <a:t>EX2: </a:t>
            </a:r>
          </a:p>
          <a:p>
            <a:pPr marL="285750" indent="-285750" algn="just">
              <a:buFont typeface="Wingdings" pitchFamily="2" charset="2"/>
              <a:buChar char="§"/>
            </a:pPr>
            <a:endParaRPr lang="en-US" sz="3000" b="1" dirty="0">
              <a:solidFill>
                <a:srgbClr val="0A1F61"/>
              </a:solidFill>
              <a:latin typeface="Tajawal ExtraBold" panose="00000800000000000000" pitchFamily="2" charset="-78"/>
              <a:cs typeface="Tajawal ExtraBold" panose="00000800000000000000" pitchFamily="2" charset="-78"/>
            </a:endParaRPr>
          </a:p>
        </p:txBody>
      </p:sp>
      <p:sp>
        <p:nvSpPr>
          <p:cNvPr id="12" name="Rectangle 1"/>
          <p:cNvSpPr>
            <a:spLocks noChangeArrowheads="1"/>
          </p:cNvSpPr>
          <p:nvPr/>
        </p:nvSpPr>
        <p:spPr bwMode="auto">
          <a:xfrm>
            <a:off x="1440880" y="4687227"/>
            <a:ext cx="5654112" cy="1200329"/>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3227388" algn="l"/>
              </a:tabLst>
            </a:pPr>
            <a:r>
              <a:rPr kumimoji="0" lang="en-US" b="0" i="0" u="none" strike="noStrike" cap="none" normalizeH="0" baseline="0" dirty="0" smtClean="0">
                <a:ln>
                  <a:noFill/>
                </a:ln>
                <a:solidFill>
                  <a:srgbClr val="CC7832"/>
                </a:solidFill>
                <a:effectLst/>
                <a:latin typeface="JetBrains Mono"/>
                <a:cs typeface="Arial" pitchFamily="34" charset="0"/>
              </a:rPr>
              <a:t>from </a:t>
            </a:r>
            <a:r>
              <a:rPr kumimoji="0" lang="en-US" b="0" i="0" u="none" strike="noStrike" cap="none" normalizeH="0" baseline="0" dirty="0" err="1" smtClean="0">
                <a:ln>
                  <a:noFill/>
                </a:ln>
                <a:solidFill>
                  <a:srgbClr val="A9B7C6"/>
                </a:solidFill>
                <a:effectLst/>
                <a:latin typeface="JetBrains Mono"/>
                <a:cs typeface="Arial" pitchFamily="34" charset="0"/>
              </a:rPr>
              <a:t>scapy.all</a:t>
            </a:r>
            <a:r>
              <a:rPr kumimoji="0" lang="en-US" b="0" i="0" u="none" strike="noStrike" cap="none" normalizeH="0" baseline="0" dirty="0" smtClean="0">
                <a:ln>
                  <a:noFill/>
                </a:ln>
                <a:solidFill>
                  <a:srgbClr val="A9B7C6"/>
                </a:solidFill>
                <a:effectLst/>
                <a:latin typeface="JetBrains Mono"/>
                <a:cs typeface="Arial" pitchFamily="34" charset="0"/>
              </a:rPr>
              <a:t> </a:t>
            </a:r>
            <a:r>
              <a:rPr kumimoji="0" lang="en-US" b="0" i="0" u="none" strike="noStrike" cap="none" normalizeH="0" baseline="0" dirty="0" smtClean="0">
                <a:ln>
                  <a:noFill/>
                </a:ln>
                <a:solidFill>
                  <a:srgbClr val="CC7832"/>
                </a:solidFill>
                <a:effectLst/>
                <a:latin typeface="JetBrains Mono"/>
                <a:cs typeface="Arial" pitchFamily="34" charset="0"/>
              </a:rPr>
              <a:t>import </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packet = IP(</a:t>
            </a:r>
            <a:r>
              <a:rPr kumimoji="0" lang="en-US" b="0" i="0" u="none" strike="noStrike" cap="none" normalizeH="0" baseline="0" dirty="0" err="1" smtClean="0">
                <a:ln>
                  <a:noFill/>
                </a:ln>
                <a:solidFill>
                  <a:srgbClr val="AA4926"/>
                </a:solidFill>
                <a:effectLst/>
                <a:latin typeface="JetBrains Mono"/>
                <a:cs typeface="Arial" pitchFamily="34" charset="0"/>
              </a:rPr>
              <a:t>dst</a:t>
            </a:r>
            <a:r>
              <a:rPr kumimoji="0" lang="en-US" b="0" i="0" u="none" strike="noStrike" cap="none" normalizeH="0" baseline="0" dirty="0" smtClean="0">
                <a:ln>
                  <a:noFill/>
                </a:ln>
                <a:solidFill>
                  <a:srgbClr val="A9B7C6"/>
                </a:solidFill>
                <a:effectLst/>
                <a:latin typeface="JetBrains Mono"/>
                <a:cs typeface="Arial" pitchFamily="34" charset="0"/>
              </a:rPr>
              <a:t>=</a:t>
            </a:r>
            <a:r>
              <a:rPr kumimoji="0" lang="en-US" b="0" i="0" u="none" strike="noStrike" cap="none" normalizeH="0" baseline="0" dirty="0" smtClean="0">
                <a:ln>
                  <a:noFill/>
                </a:ln>
                <a:solidFill>
                  <a:srgbClr val="6A8759"/>
                </a:solidFill>
                <a:effectLst/>
                <a:latin typeface="JetBrains Mono"/>
                <a:cs typeface="Arial" pitchFamily="34" charset="0"/>
              </a:rPr>
              <a:t>"127.0.0.1"</a:t>
            </a:r>
            <a:r>
              <a:rPr kumimoji="0" lang="en-US" b="0" i="0" u="none" strike="noStrike" cap="none" normalizeH="0" baseline="0" dirty="0" smtClean="0">
                <a:ln>
                  <a:noFill/>
                </a:ln>
                <a:solidFill>
                  <a:srgbClr val="A9B7C6"/>
                </a:solidFill>
                <a:effectLst/>
                <a:latin typeface="JetBrains Mono"/>
                <a:cs typeface="Arial" pitchFamily="34" charset="0"/>
              </a:rPr>
              <a:t>)/Raw(</a:t>
            </a:r>
            <a:r>
              <a:rPr kumimoji="0" lang="en-US" b="0" i="0" u="none" strike="noStrike" cap="none" normalizeH="0" baseline="0" dirty="0" smtClean="0">
                <a:ln>
                  <a:noFill/>
                </a:ln>
                <a:solidFill>
                  <a:srgbClr val="6A8759"/>
                </a:solidFill>
                <a:effectLst/>
                <a:latin typeface="JetBrains Mono"/>
                <a:cs typeface="Arial" pitchFamily="34" charset="0"/>
              </a:rPr>
              <a:t>"</a:t>
            </a:r>
            <a:r>
              <a:rPr kumimoji="0" lang="en-US" b="0" i="0" u="none" strike="noStrike" cap="none" normalizeH="0" baseline="0" dirty="0" smtClean="0">
                <a:ln>
                  <a:noFill/>
                </a:ln>
                <a:solidFill>
                  <a:srgbClr val="CC7832"/>
                </a:solidFill>
                <a:effectLst/>
                <a:latin typeface="JetBrains Mono"/>
                <a:cs typeface="Arial" pitchFamily="34" charset="0"/>
              </a:rPr>
              <a:t>\</a:t>
            </a:r>
            <a:r>
              <a:rPr kumimoji="0" lang="en-US" b="0" i="0" u="none" strike="noStrike" cap="none" normalizeH="0" baseline="0" dirty="0" err="1" smtClean="0">
                <a:ln>
                  <a:noFill/>
                </a:ln>
                <a:solidFill>
                  <a:srgbClr val="CC7832"/>
                </a:solidFill>
                <a:effectLst/>
                <a:latin typeface="JetBrains Mono"/>
                <a:cs typeface="Arial" pitchFamily="34" charset="0"/>
              </a:rPr>
              <a:t>xaa</a:t>
            </a:r>
            <a:r>
              <a:rPr kumimoji="0" lang="en-US" b="0" i="0" u="none" strike="noStrike" cap="none" normalizeH="0" baseline="0" dirty="0" smtClean="0">
                <a:ln>
                  <a:noFill/>
                </a:ln>
                <a:solidFill>
                  <a:srgbClr val="CC7832"/>
                </a:solidFill>
                <a:effectLst/>
                <a:latin typeface="JetBrains Mono"/>
                <a:cs typeface="Arial" pitchFamily="34" charset="0"/>
              </a:rPr>
              <a:t>\</a:t>
            </a:r>
            <a:r>
              <a:rPr kumimoji="0" lang="en-US" b="0" i="0" u="none" strike="noStrike" cap="none" normalizeH="0" baseline="0" dirty="0" err="1" smtClean="0">
                <a:ln>
                  <a:noFill/>
                </a:ln>
                <a:solidFill>
                  <a:srgbClr val="CC7832"/>
                </a:solidFill>
                <a:effectLst/>
                <a:latin typeface="JetBrains Mono"/>
                <a:cs typeface="Arial" pitchFamily="34" charset="0"/>
              </a:rPr>
              <a:t>xbb</a:t>
            </a:r>
            <a:r>
              <a:rPr kumimoji="0" lang="en-US" b="0" i="0" u="none" strike="noStrike" cap="none" normalizeH="0" baseline="0" dirty="0" smtClean="0">
                <a:ln>
                  <a:noFill/>
                </a:ln>
                <a:solidFill>
                  <a:srgbClr val="CC7832"/>
                </a:solidFill>
                <a:effectLst/>
                <a:latin typeface="JetBrains Mono"/>
                <a:cs typeface="Arial" pitchFamily="34" charset="0"/>
              </a:rPr>
              <a:t>\x00\x02</a:t>
            </a:r>
            <a:r>
              <a:rPr kumimoji="0" lang="en-US" b="0" i="0" u="none" strike="noStrike" cap="none" normalizeH="0" baseline="0" dirty="0" smtClean="0">
                <a:ln>
                  <a:noFill/>
                </a:ln>
                <a:solidFill>
                  <a:srgbClr val="6A8759"/>
                </a:solidFill>
                <a:effectLst/>
                <a:latin typeface="JetBrains Mono"/>
                <a:cs typeface="Arial" pitchFamily="34" charset="0"/>
              </a:rPr>
              <a:t>"</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send(packet)</a:t>
            </a:r>
            <a:endParaRPr kumimoji="0" lang="en-US" sz="4000" b="0" i="0" u="none" strike="noStrike" cap="none" normalizeH="0" baseline="0" dirty="0" smtClean="0">
              <a:ln>
                <a:noFill/>
              </a:ln>
              <a:solidFill>
                <a:schemeClr val="tx1"/>
              </a:solidFill>
              <a:effectLst/>
              <a:latin typeface="Arial" pitchFamily="34" charset="0"/>
              <a:cs typeface="Arial" pitchFamily="34" charset="0"/>
            </a:endParaRPr>
          </a:p>
        </p:txBody>
      </p:sp>
      <p:sp>
        <p:nvSpPr>
          <p:cNvPr id="13" name="Rectangle 2"/>
          <p:cNvSpPr>
            <a:spLocks noChangeArrowheads="1"/>
          </p:cNvSpPr>
          <p:nvPr/>
        </p:nvSpPr>
        <p:spPr bwMode="auto">
          <a:xfrm>
            <a:off x="1440880" y="2779338"/>
            <a:ext cx="7814960" cy="1200329"/>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fontAlgn="base">
              <a:spcBef>
                <a:spcPct val="0"/>
              </a:spcBef>
              <a:spcAft>
                <a:spcPct val="0"/>
              </a:spcAft>
            </a:pPr>
            <a:r>
              <a:rPr kumimoji="0" lang="en-US" b="0" i="0" u="none" strike="noStrike" cap="none" normalizeH="0" baseline="0" dirty="0" smtClean="0">
                <a:ln>
                  <a:noFill/>
                </a:ln>
                <a:solidFill>
                  <a:srgbClr val="CC7832"/>
                </a:solidFill>
                <a:effectLst/>
                <a:latin typeface="JetBrains Mono"/>
                <a:cs typeface="Arial" pitchFamily="34" charset="0"/>
              </a:rPr>
              <a:t>from </a:t>
            </a:r>
            <a:r>
              <a:rPr kumimoji="0" lang="en-US" b="0" i="0" u="none" strike="noStrike" cap="none" normalizeH="0" baseline="0" dirty="0" err="1" smtClean="0">
                <a:ln>
                  <a:noFill/>
                </a:ln>
                <a:solidFill>
                  <a:srgbClr val="A9B7C6"/>
                </a:solidFill>
                <a:effectLst/>
                <a:latin typeface="JetBrains Mono"/>
                <a:cs typeface="Arial" pitchFamily="34" charset="0"/>
              </a:rPr>
              <a:t>scapy.all</a:t>
            </a:r>
            <a:r>
              <a:rPr kumimoji="0" lang="en-US" b="0" i="0" u="none" strike="noStrike" cap="none" normalizeH="0" baseline="0" dirty="0" smtClean="0">
                <a:ln>
                  <a:noFill/>
                </a:ln>
                <a:solidFill>
                  <a:srgbClr val="A9B7C6"/>
                </a:solidFill>
                <a:effectLst/>
                <a:latin typeface="JetBrains Mono"/>
                <a:cs typeface="Arial" pitchFamily="34" charset="0"/>
              </a:rPr>
              <a:t> </a:t>
            </a:r>
            <a:r>
              <a:rPr kumimoji="0" lang="en-US" b="0" i="0" u="none" strike="noStrike" cap="none" normalizeH="0" baseline="0" dirty="0" smtClean="0">
                <a:ln>
                  <a:noFill/>
                </a:ln>
                <a:solidFill>
                  <a:srgbClr val="CC7832"/>
                </a:solidFill>
                <a:effectLst/>
                <a:latin typeface="JetBrains Mono"/>
                <a:cs typeface="Arial" pitchFamily="34" charset="0"/>
              </a:rPr>
              <a:t>import </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endParaRPr kumimoji="0" lang="en-US" b="0" i="0" u="none" strike="noStrike" cap="none" normalizeH="0" baseline="0" dirty="0" smtClean="0">
              <a:ln>
                <a:noFill/>
              </a:ln>
              <a:solidFill>
                <a:srgbClr val="A9B7C6"/>
              </a:solidFill>
              <a:effectLst/>
              <a:latin typeface="JetBrains Mono"/>
              <a:cs typeface="Arial" pitchFamily="34" charset="0"/>
            </a:endParaRPr>
          </a:p>
          <a:p>
            <a:pPr lvl="0" algn="just" fontAlgn="base">
              <a:spcBef>
                <a:spcPct val="0"/>
              </a:spcBef>
              <a:spcAft>
                <a:spcPct val="0"/>
              </a:spcAft>
            </a:pPr>
            <a:r>
              <a:rPr lang="en-US" dirty="0">
                <a:solidFill>
                  <a:srgbClr val="A9B7C6"/>
                </a:solidFill>
                <a:latin typeface="JetBrains Mono"/>
                <a:cs typeface="Arial" pitchFamily="34" charset="0"/>
              </a:rPr>
              <a:t>packet</a:t>
            </a:r>
            <a:r>
              <a:rPr kumimoji="0" lang="en-US" b="0" i="0" u="none" strike="noStrike" cap="none" normalizeH="0" baseline="0" dirty="0" smtClean="0">
                <a:ln>
                  <a:noFill/>
                </a:ln>
                <a:solidFill>
                  <a:srgbClr val="A9B7C6"/>
                </a:solidFill>
                <a:effectLst/>
                <a:latin typeface="JetBrains Mono"/>
                <a:cs typeface="Arial" pitchFamily="34" charset="0"/>
              </a:rPr>
              <a:t> = IP(</a:t>
            </a:r>
            <a:r>
              <a:rPr kumimoji="0" lang="en-US" b="0" i="0" u="none" strike="noStrike" cap="none" normalizeH="0" baseline="0" dirty="0" err="1" smtClean="0">
                <a:ln>
                  <a:noFill/>
                </a:ln>
                <a:solidFill>
                  <a:srgbClr val="AA4926"/>
                </a:solidFill>
                <a:effectLst/>
                <a:latin typeface="JetBrains Mono"/>
                <a:cs typeface="Arial" pitchFamily="34" charset="0"/>
              </a:rPr>
              <a:t>dst</a:t>
            </a:r>
            <a:r>
              <a:rPr kumimoji="0" lang="en-US" b="0" i="0" u="none" strike="noStrike" cap="none" normalizeH="0" baseline="0" dirty="0" smtClean="0">
                <a:ln>
                  <a:noFill/>
                </a:ln>
                <a:solidFill>
                  <a:srgbClr val="A9B7C6"/>
                </a:solidFill>
                <a:effectLst/>
                <a:latin typeface="JetBrains Mono"/>
                <a:cs typeface="Arial" pitchFamily="34" charset="0"/>
              </a:rPr>
              <a:t>=</a:t>
            </a:r>
            <a:r>
              <a:rPr kumimoji="0" lang="en-US" b="0" i="0" u="none" strike="noStrike" cap="none" normalizeH="0" baseline="0" dirty="0" smtClean="0">
                <a:ln>
                  <a:noFill/>
                </a:ln>
                <a:solidFill>
                  <a:srgbClr val="6A8759"/>
                </a:solidFill>
                <a:effectLst/>
                <a:latin typeface="JetBrains Mono"/>
                <a:cs typeface="Arial" pitchFamily="34" charset="0"/>
              </a:rPr>
              <a:t>'129.132.2.21'</a:t>
            </a:r>
            <a:r>
              <a:rPr kumimoji="0" lang="en-US" b="0" i="0" u="none" strike="noStrike" cap="none" normalizeH="0" baseline="0" dirty="0" smtClean="0">
                <a:ln>
                  <a:noFill/>
                </a:ln>
                <a:solidFill>
                  <a:srgbClr val="A9B7C6"/>
                </a:solidFill>
                <a:effectLst/>
                <a:latin typeface="JetBrains Mono"/>
                <a:cs typeface="Arial" pitchFamily="34" charset="0"/>
              </a:rPr>
              <a:t>) / Raw(</a:t>
            </a:r>
            <a:r>
              <a:rPr kumimoji="0" lang="en-US" b="0" i="0" u="none" strike="noStrike" cap="none" normalizeH="0" baseline="0" dirty="0" smtClean="0">
                <a:ln>
                  <a:noFill/>
                </a:ln>
                <a:solidFill>
                  <a:srgbClr val="AA4926"/>
                </a:solidFill>
                <a:effectLst/>
                <a:latin typeface="JetBrains Mono"/>
                <a:cs typeface="Arial" pitchFamily="34" charset="0"/>
              </a:rPr>
              <a:t>load</a:t>
            </a:r>
            <a:r>
              <a:rPr kumimoji="0" lang="en-US" b="0" i="0" u="none" strike="noStrike" cap="none" normalizeH="0" baseline="0" dirty="0" smtClean="0">
                <a:ln>
                  <a:noFill/>
                </a:ln>
                <a:solidFill>
                  <a:srgbClr val="A9B7C6"/>
                </a:solidFill>
                <a:effectLst/>
                <a:latin typeface="JetBrains Mono"/>
                <a:cs typeface="Arial" pitchFamily="34" charset="0"/>
              </a:rPr>
              <a:t>=</a:t>
            </a:r>
            <a:r>
              <a:rPr lang="en-US" dirty="0">
                <a:solidFill>
                  <a:srgbClr val="6A8759"/>
                </a:solidFill>
                <a:latin typeface="JetBrains Mono"/>
                <a:cs typeface="Arial" pitchFamily="34" charset="0"/>
              </a:rPr>
              <a:t> 'Everyone s Smart University'</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send(</a:t>
            </a:r>
            <a:r>
              <a:rPr lang="en-US" dirty="0">
                <a:solidFill>
                  <a:srgbClr val="A9B7C6"/>
                </a:solidFill>
                <a:latin typeface="JetBrains Mono"/>
                <a:cs typeface="Arial" pitchFamily="34" charset="0"/>
              </a:rPr>
              <a:t>packet</a:t>
            </a:r>
            <a:r>
              <a:rPr kumimoji="0" lang="en-US" b="0" i="0" u="none" strike="noStrike" cap="none" normalizeH="0" baseline="0" dirty="0" smtClean="0">
                <a:ln>
                  <a:noFill/>
                </a:ln>
                <a:solidFill>
                  <a:srgbClr val="A9B7C6"/>
                </a:solidFill>
                <a:effectLst/>
                <a:latin typeface="JetBrains Mono"/>
                <a:cs typeface="Arial" pitchFamily="34" charset="0"/>
              </a:rPr>
              <a:t>)</a:t>
            </a:r>
            <a:endParaRPr kumimoji="0" lang="en-US" sz="40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5500743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err="1" smtClean="0">
                <a:solidFill>
                  <a:schemeClr val="bg1"/>
                </a:solidFill>
                <a:latin typeface="Tajawal Medium" panose="00000600000000000000" pitchFamily="2" charset="-78"/>
                <a:cs typeface="Tajawal Medium" panose="00000600000000000000" pitchFamily="2" charset="-78"/>
              </a:rPr>
              <a:t>PyDivert</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24</a:t>
            </a:fld>
            <a:endParaRPr lang="en-US" dirty="0"/>
          </a:p>
        </p:txBody>
      </p:sp>
      <p:sp>
        <p:nvSpPr>
          <p:cNvPr id="13" name="Rectangle 12"/>
          <p:cNvSpPr/>
          <p:nvPr/>
        </p:nvSpPr>
        <p:spPr>
          <a:xfrm>
            <a:off x="387430" y="1698127"/>
            <a:ext cx="11416643" cy="3908762"/>
          </a:xfrm>
          <a:prstGeom prst="rect">
            <a:avLst/>
          </a:prstGeom>
        </p:spPr>
        <p:txBody>
          <a:bodyPr wrap="square">
            <a:spAutoFit/>
          </a:bodyPr>
          <a:lstStyle/>
          <a:p>
            <a:pPr marL="457200" indent="-457200" algn="just">
              <a:buFont typeface="Wingdings" pitchFamily="2" charset="2"/>
              <a:buChar char="§"/>
            </a:pPr>
            <a:r>
              <a:rPr lang="en-US" sz="3200" b="1" dirty="0">
                <a:solidFill>
                  <a:srgbClr val="0A1F61"/>
                </a:solidFill>
                <a:latin typeface="Tajawal ExtraBold" panose="00000800000000000000" pitchFamily="2" charset="-78"/>
                <a:cs typeface="Tajawal ExtraBold" panose="00000800000000000000" pitchFamily="2" charset="-78"/>
              </a:rPr>
              <a:t>Capturing and Editing Packets with </a:t>
            </a:r>
            <a:r>
              <a:rPr lang="en-US" sz="3200" b="1" dirty="0" err="1">
                <a:solidFill>
                  <a:srgbClr val="0A1F61"/>
                </a:solidFill>
                <a:latin typeface="Tajawal ExtraBold" panose="00000800000000000000" pitchFamily="2" charset="-78"/>
                <a:cs typeface="Tajawal ExtraBold" panose="00000800000000000000" pitchFamily="2" charset="-78"/>
              </a:rPr>
              <a:t>PyDivert</a:t>
            </a:r>
            <a:endParaRPr lang="en-US" sz="3200" b="1" dirty="0">
              <a:solidFill>
                <a:srgbClr val="0A1F61"/>
              </a:solidFill>
              <a:latin typeface="Tajawal ExtraBold" panose="00000800000000000000" pitchFamily="2" charset="-78"/>
              <a:cs typeface="Tajawal ExtraBold" panose="00000800000000000000" pitchFamily="2" charset="-78"/>
            </a:endParaRPr>
          </a:p>
          <a:p>
            <a:pPr lvl="2" algn="just"/>
            <a:r>
              <a:rPr lang="en-US" sz="2800" i="1" u="sng" dirty="0" err="1">
                <a:solidFill>
                  <a:srgbClr val="0A1F61"/>
                </a:solidFill>
                <a:latin typeface="Tajawal ExtraBold" panose="00000800000000000000" pitchFamily="2" charset="-78"/>
                <a:cs typeface="Tajawal ExtraBold" panose="00000800000000000000" pitchFamily="2" charset="-78"/>
              </a:rPr>
              <a:t>PyDivert</a:t>
            </a:r>
            <a:r>
              <a:rPr lang="en-US" sz="2800" dirty="0">
                <a:solidFill>
                  <a:srgbClr val="0A1F61"/>
                </a:solidFill>
                <a:latin typeface="Tajawal ExtraBold" panose="00000800000000000000" pitchFamily="2" charset="-78"/>
                <a:cs typeface="Tajawal ExtraBold" panose="00000800000000000000" pitchFamily="2" charset="-78"/>
              </a:rPr>
              <a:t> is a python wrapper for a library called </a:t>
            </a:r>
            <a:r>
              <a:rPr lang="en-US" sz="2800" i="1" u="sng" dirty="0" err="1">
                <a:solidFill>
                  <a:srgbClr val="0A1F61"/>
                </a:solidFill>
                <a:latin typeface="Tajawal ExtraBold" panose="00000800000000000000" pitchFamily="2" charset="-78"/>
                <a:cs typeface="Tajawal ExtraBold" panose="00000800000000000000" pitchFamily="2" charset="-78"/>
              </a:rPr>
              <a:t>WinDivert</a:t>
            </a:r>
            <a:r>
              <a:rPr lang="en-US" sz="2800" dirty="0">
                <a:solidFill>
                  <a:srgbClr val="0A1F61"/>
                </a:solidFill>
                <a:latin typeface="Tajawal ExtraBold" panose="00000800000000000000" pitchFamily="2" charset="-78"/>
                <a:cs typeface="Tajawal ExtraBold" panose="00000800000000000000" pitchFamily="2" charset="-78"/>
              </a:rPr>
              <a:t> that allows users to hook the Windows socket API (WinSock). Once hooked, the user has access to the packet send/receive buffer, and may filter or edit packets before sending them out. Below is a diagram of the packet receipt process, showing how packets are </a:t>
            </a:r>
            <a:r>
              <a:rPr lang="en-US" sz="2800" dirty="0" smtClean="0">
                <a:solidFill>
                  <a:srgbClr val="0A1F61"/>
                </a:solidFill>
                <a:latin typeface="Tajawal ExtraBold" panose="00000800000000000000" pitchFamily="2" charset="-78"/>
                <a:cs typeface="Tajawal ExtraBold" panose="00000800000000000000" pitchFamily="2" charset="-78"/>
              </a:rPr>
              <a:t>queued </a:t>
            </a:r>
            <a:r>
              <a:rPr lang="en-US" sz="2800" dirty="0">
                <a:solidFill>
                  <a:srgbClr val="0A1F61"/>
                </a:solidFill>
                <a:latin typeface="Tajawal ExtraBold" panose="00000800000000000000" pitchFamily="2" charset="-78"/>
                <a:cs typeface="Tajawal ExtraBold" panose="00000800000000000000" pitchFamily="2" charset="-78"/>
              </a:rPr>
              <a:t>into the buffer at the socket layer</a:t>
            </a:r>
            <a:r>
              <a:rPr lang="en-US" sz="2800" dirty="0" smtClean="0">
                <a:solidFill>
                  <a:srgbClr val="0A1F61"/>
                </a:solidFill>
                <a:latin typeface="Tajawal ExtraBold" panose="00000800000000000000" pitchFamily="2" charset="-78"/>
                <a:cs typeface="Tajawal ExtraBold" panose="00000800000000000000" pitchFamily="2" charset="-78"/>
              </a:rPr>
              <a:t>.</a:t>
            </a:r>
          </a:p>
          <a:p>
            <a:pPr lvl="2" algn="just"/>
            <a:endParaRPr lang="en-US" sz="1200" dirty="0" smtClean="0">
              <a:solidFill>
                <a:srgbClr val="0A1F61"/>
              </a:solidFill>
              <a:latin typeface="Tajawal ExtraBold" panose="00000800000000000000" pitchFamily="2" charset="-78"/>
              <a:cs typeface="Tajawal ExtraBold" panose="00000800000000000000" pitchFamily="2" charset="-78"/>
            </a:endParaRPr>
          </a:p>
          <a:p>
            <a:pPr marL="457200" indent="-457200" algn="just">
              <a:buFont typeface="Wingdings" pitchFamily="2" charset="2"/>
              <a:buChar char="§"/>
            </a:pPr>
            <a:r>
              <a:rPr lang="en-US" sz="3200" b="1" dirty="0">
                <a:solidFill>
                  <a:srgbClr val="0A1F61"/>
                </a:solidFill>
                <a:latin typeface="Tajawal ExtraBold" panose="00000800000000000000" pitchFamily="2" charset="-78"/>
                <a:cs typeface="Tajawal ExtraBold" panose="00000800000000000000" pitchFamily="2" charset="-78"/>
              </a:rPr>
              <a:t>Socket </a:t>
            </a:r>
            <a:r>
              <a:rPr lang="en-US" sz="3200" b="1" dirty="0" smtClean="0">
                <a:solidFill>
                  <a:srgbClr val="0A1F61"/>
                </a:solidFill>
                <a:latin typeface="Tajawal ExtraBold" panose="00000800000000000000" pitchFamily="2" charset="-78"/>
                <a:cs typeface="Tajawal ExtraBold" panose="00000800000000000000" pitchFamily="2" charset="-78"/>
              </a:rPr>
              <a:t>buffers: </a:t>
            </a:r>
          </a:p>
          <a:p>
            <a:pPr lvl="2" algn="just"/>
            <a:r>
              <a:rPr lang="en-US" sz="2800" dirty="0" smtClean="0">
                <a:solidFill>
                  <a:srgbClr val="0A1F61"/>
                </a:solidFill>
                <a:latin typeface="Tajawal ExtraBold" panose="00000800000000000000" pitchFamily="2" charset="-78"/>
                <a:cs typeface="Tajawal ExtraBold" panose="00000800000000000000" pitchFamily="2" charset="-78"/>
              </a:rPr>
              <a:t>Are</a:t>
            </a:r>
            <a:r>
              <a:rPr lang="en-US" sz="2800" dirty="0">
                <a:solidFill>
                  <a:srgbClr val="0A1F61"/>
                </a:solidFill>
                <a:latin typeface="Tajawal ExtraBold" panose="00000800000000000000" pitchFamily="2" charset="-78"/>
                <a:cs typeface="Tajawal ExtraBold" panose="00000800000000000000" pitchFamily="2" charset="-78"/>
              </a:rPr>
              <a:t> the short queues of packets the kernel holds on behalf of your app, as it's shuffling data between the </a:t>
            </a:r>
            <a:r>
              <a:rPr lang="en-US" sz="2800" b="1" dirty="0">
                <a:solidFill>
                  <a:srgbClr val="0A1F61"/>
                </a:solidFill>
                <a:latin typeface="Tajawal ExtraBold" panose="00000800000000000000" pitchFamily="2" charset="-78"/>
                <a:cs typeface="Tajawal ExtraBold" panose="00000800000000000000" pitchFamily="2" charset="-78"/>
              </a:rPr>
              <a:t>NIC</a:t>
            </a:r>
            <a:r>
              <a:rPr lang="en-US" sz="2800" dirty="0">
                <a:solidFill>
                  <a:srgbClr val="0A1F61"/>
                </a:solidFill>
                <a:latin typeface="Tajawal ExtraBold" panose="00000800000000000000" pitchFamily="2" charset="-78"/>
                <a:cs typeface="Tajawal ExtraBold" panose="00000800000000000000" pitchFamily="2" charset="-78"/>
              </a:rPr>
              <a:t> and your app's memory space.</a:t>
            </a:r>
          </a:p>
        </p:txBody>
      </p:sp>
      <p:sp>
        <p:nvSpPr>
          <p:cNvPr id="16" name="Rectangle 15"/>
          <p:cNvSpPr/>
          <p:nvPr/>
        </p:nvSpPr>
        <p:spPr>
          <a:xfrm>
            <a:off x="4485798" y="6519113"/>
            <a:ext cx="3100529" cy="400110"/>
          </a:xfrm>
          <a:prstGeom prst="rect">
            <a:avLst/>
          </a:prstGeom>
        </p:spPr>
        <p:txBody>
          <a:bodyPr wrap="none">
            <a:spAutoFit/>
          </a:bodyPr>
          <a:lstStyle/>
          <a:p>
            <a:r>
              <a:rPr lang="en-US" sz="2000" b="1" dirty="0">
                <a:solidFill>
                  <a:srgbClr val="C00000"/>
                </a:solidFill>
                <a:latin typeface="Tajawal ExtraBold" panose="00000800000000000000" pitchFamily="2" charset="-78"/>
                <a:cs typeface="Tajawal ExtraBold" panose="00000800000000000000" pitchFamily="2" charset="-78"/>
              </a:rPr>
              <a:t>https://pypi.org/project/pydivert/</a:t>
            </a:r>
          </a:p>
        </p:txBody>
      </p:sp>
      <p:cxnSp>
        <p:nvCxnSpPr>
          <p:cNvPr id="11" name="Straight Arrow Connector 10"/>
          <p:cNvCxnSpPr>
            <a:stCxn id="14" idx="0"/>
          </p:cNvCxnSpPr>
          <p:nvPr/>
        </p:nvCxnSpPr>
        <p:spPr>
          <a:xfrm flipV="1">
            <a:off x="2551262" y="5399075"/>
            <a:ext cx="429492" cy="461398"/>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1325751" y="5860473"/>
            <a:ext cx="2451021" cy="461665"/>
          </a:xfrm>
          <a:prstGeom prst="rect">
            <a:avLst/>
          </a:prstGeom>
          <a:noFill/>
        </p:spPr>
        <p:txBody>
          <a:bodyPr wrap="square" rtlCol="0">
            <a:spAutoFit/>
          </a:bodyPr>
          <a:lstStyle/>
          <a:p>
            <a:r>
              <a:rPr lang="en-GB" sz="2400" i="1" dirty="0">
                <a:solidFill>
                  <a:srgbClr val="0A1F61"/>
                </a:solidFill>
                <a:latin typeface="Tajawal ExtraBold" panose="00000800000000000000" pitchFamily="2" charset="-78"/>
                <a:cs typeface="Tajawal ExtraBold" panose="00000800000000000000" pitchFamily="2" charset="-78"/>
              </a:rPr>
              <a:t>Network </a:t>
            </a:r>
            <a:r>
              <a:rPr lang="en-GB" sz="2400" i="1" dirty="0" smtClean="0">
                <a:solidFill>
                  <a:srgbClr val="0A1F61"/>
                </a:solidFill>
                <a:latin typeface="Tajawal ExtraBold" panose="00000800000000000000" pitchFamily="2" charset="-78"/>
                <a:cs typeface="Tajawal ExtraBold" panose="00000800000000000000" pitchFamily="2" charset="-78"/>
              </a:rPr>
              <a:t>Interface </a:t>
            </a:r>
            <a:r>
              <a:rPr lang="en-GB" sz="2400" i="1" dirty="0">
                <a:solidFill>
                  <a:srgbClr val="0A1F61"/>
                </a:solidFill>
                <a:latin typeface="Tajawal ExtraBold" panose="00000800000000000000" pitchFamily="2" charset="-78"/>
                <a:cs typeface="Tajawal ExtraBold" panose="00000800000000000000" pitchFamily="2" charset="-78"/>
              </a:rPr>
              <a:t>Card</a:t>
            </a:r>
            <a:endParaRPr lang="en-US" sz="2400" i="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96163296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err="1" smtClean="0">
                <a:solidFill>
                  <a:schemeClr val="bg1"/>
                </a:solidFill>
                <a:latin typeface="Tajawal Medium" panose="00000600000000000000" pitchFamily="2" charset="-78"/>
                <a:cs typeface="Tajawal Medium" panose="00000600000000000000" pitchFamily="2" charset="-78"/>
              </a:rPr>
              <a:t>PyDivert</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25</a:t>
            </a:fld>
            <a:endParaRPr lang="en-US" dirty="0"/>
          </a:p>
        </p:txBody>
      </p:sp>
      <p:sp>
        <p:nvSpPr>
          <p:cNvPr id="16" name="Rectangle 15"/>
          <p:cNvSpPr/>
          <p:nvPr/>
        </p:nvSpPr>
        <p:spPr>
          <a:xfrm>
            <a:off x="4485798" y="6519113"/>
            <a:ext cx="3100529" cy="400110"/>
          </a:xfrm>
          <a:prstGeom prst="rect">
            <a:avLst/>
          </a:prstGeom>
        </p:spPr>
        <p:txBody>
          <a:bodyPr wrap="none">
            <a:spAutoFit/>
          </a:bodyPr>
          <a:lstStyle/>
          <a:p>
            <a:r>
              <a:rPr lang="en-US" sz="2000" b="1" dirty="0">
                <a:solidFill>
                  <a:srgbClr val="C00000"/>
                </a:solidFill>
                <a:latin typeface="Tajawal ExtraBold" panose="00000800000000000000" pitchFamily="2" charset="-78"/>
                <a:cs typeface="Tajawal ExtraBold" panose="00000800000000000000" pitchFamily="2" charset="-78"/>
              </a:rPr>
              <a:t>https://pypi.org/project/pydivert/</a:t>
            </a:r>
          </a:p>
        </p:txBody>
      </p:sp>
      <p:pic>
        <p:nvPicPr>
          <p:cNvPr id="1026" name="Picture 2" descr="https://www.masterraghu.com/subjects/np/introduction/unix_network_programming_v1.3/files/02fig15.gif"/>
          <p:cNvPicPr>
            <a:picLocks noChangeAspect="1" noChangeArrowheads="1"/>
          </p:cNvPicPr>
          <p:nvPr/>
        </p:nvPicPr>
        <p:blipFill>
          <a:blip r:embed="rId6">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2328225" y="1390759"/>
            <a:ext cx="7415674" cy="48201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cxnSp>
        <p:nvCxnSpPr>
          <p:cNvPr id="14" name="Straight Arrow Connector 13"/>
          <p:cNvCxnSpPr/>
          <p:nvPr/>
        </p:nvCxnSpPr>
        <p:spPr>
          <a:xfrm>
            <a:off x="1371600" y="2493819"/>
            <a:ext cx="9444718" cy="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0" name="Rectangle 19"/>
          <p:cNvSpPr/>
          <p:nvPr/>
        </p:nvSpPr>
        <p:spPr>
          <a:xfrm>
            <a:off x="8476343" y="1959429"/>
            <a:ext cx="1267556" cy="53439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820466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Socket </a:t>
            </a:r>
            <a:r>
              <a:rPr lang="en-US" sz="4000" dirty="0">
                <a:solidFill>
                  <a:schemeClr val="bg1"/>
                </a:solidFill>
                <a:latin typeface="Tajawal Medium" panose="00000600000000000000" pitchFamily="2" charset="-78"/>
                <a:cs typeface="Tajawal Medium" panose="00000600000000000000" pitchFamily="2" charset="-78"/>
              </a:rPr>
              <a:t>buffers</a:t>
            </a: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26</a:t>
            </a:fld>
            <a:endParaRPr lang="en-US" dirty="0"/>
          </a:p>
        </p:txBody>
      </p:sp>
      <p:sp>
        <p:nvSpPr>
          <p:cNvPr id="16" name="Rectangle 15"/>
          <p:cNvSpPr/>
          <p:nvPr/>
        </p:nvSpPr>
        <p:spPr>
          <a:xfrm>
            <a:off x="4485798" y="6519113"/>
            <a:ext cx="3100529" cy="400110"/>
          </a:xfrm>
          <a:prstGeom prst="rect">
            <a:avLst/>
          </a:prstGeom>
        </p:spPr>
        <p:txBody>
          <a:bodyPr wrap="none">
            <a:spAutoFit/>
          </a:bodyPr>
          <a:lstStyle/>
          <a:p>
            <a:r>
              <a:rPr lang="en-US" sz="2000" b="1" dirty="0">
                <a:solidFill>
                  <a:srgbClr val="C00000"/>
                </a:solidFill>
                <a:latin typeface="Tajawal ExtraBold" panose="00000800000000000000" pitchFamily="2" charset="-78"/>
                <a:cs typeface="Tajawal ExtraBold" panose="00000800000000000000" pitchFamily="2" charset="-78"/>
              </a:rPr>
              <a:t>https://pypi.org/project/pydivert/</a:t>
            </a:r>
          </a:p>
        </p:txBody>
      </p:sp>
      <p:pic>
        <p:nvPicPr>
          <p:cNvPr id="2050" name="Picture 2" descr="Source: http://www.cs.cmu.edu/afs/cs/academic/class/15441-f01/www/assignments/P2/htmlproj2_split/node5.html"/>
          <p:cNvPicPr>
            <a:picLocks noChangeAspect="1" noChangeArrowheads="1"/>
          </p:cNvPicPr>
          <p:nvPr/>
        </p:nvPicPr>
        <p:blipFill>
          <a:blip r:embed="rId6">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2656490" y="1408621"/>
            <a:ext cx="6759143" cy="484931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0" name="Rectangle 9"/>
          <p:cNvSpPr/>
          <p:nvPr/>
        </p:nvSpPr>
        <p:spPr>
          <a:xfrm>
            <a:off x="4767526" y="2232532"/>
            <a:ext cx="1799529" cy="857033"/>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974646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err="1" smtClean="0">
                <a:solidFill>
                  <a:schemeClr val="bg1"/>
                </a:solidFill>
                <a:latin typeface="Tajawal Medium" panose="00000600000000000000" pitchFamily="2" charset="-78"/>
                <a:cs typeface="Tajawal Medium" panose="00000600000000000000" pitchFamily="2" charset="-78"/>
              </a:rPr>
              <a:t>PyDivert</a:t>
            </a:r>
            <a:r>
              <a:rPr lang="en-US" sz="4000" dirty="0" smtClean="0">
                <a:solidFill>
                  <a:schemeClr val="bg1"/>
                </a:solidFill>
                <a:latin typeface="Tajawal Medium" panose="00000600000000000000" pitchFamily="2" charset="-78"/>
                <a:cs typeface="Tajawal Medium" panose="00000600000000000000" pitchFamily="2" charset="-78"/>
              </a:rPr>
              <a:t> Installation</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27</a:t>
            </a:fld>
            <a:endParaRPr lang="en-US" dirty="0"/>
          </a:p>
        </p:txBody>
      </p:sp>
      <p:pic>
        <p:nvPicPr>
          <p:cNvPr id="717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07867" y="3096705"/>
            <a:ext cx="9056138" cy="1817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Rectangle 11"/>
          <p:cNvSpPr/>
          <p:nvPr/>
        </p:nvSpPr>
        <p:spPr>
          <a:xfrm>
            <a:off x="620200" y="1973989"/>
            <a:ext cx="11031473" cy="584775"/>
          </a:xfrm>
          <a:prstGeom prst="rect">
            <a:avLst/>
          </a:prstGeom>
        </p:spPr>
        <p:txBody>
          <a:bodyPr wrap="square">
            <a:spAutoFit/>
          </a:bodyPr>
          <a:lstStyle/>
          <a:p>
            <a:pPr marL="285750" indent="-285750">
              <a:buFont typeface="Wingdings" pitchFamily="2" charset="2"/>
              <a:buChar char="§"/>
            </a:pPr>
            <a:r>
              <a:rPr lang="en-US" sz="3200" b="1" dirty="0">
                <a:solidFill>
                  <a:srgbClr val="0A1F61"/>
                </a:solidFill>
                <a:latin typeface="Tajawal ExtraBold" panose="00000800000000000000" pitchFamily="2" charset="-78"/>
                <a:cs typeface="Tajawal ExtraBold" panose="00000800000000000000" pitchFamily="2" charset="-78"/>
              </a:rPr>
              <a:t>You can install </a:t>
            </a:r>
            <a:r>
              <a:rPr lang="en-US" sz="3200" b="1" dirty="0" err="1">
                <a:solidFill>
                  <a:srgbClr val="0A1F61"/>
                </a:solidFill>
                <a:latin typeface="Tajawal ExtraBold" panose="00000800000000000000" pitchFamily="2" charset="-78"/>
                <a:cs typeface="Tajawal ExtraBold" panose="00000800000000000000" pitchFamily="2" charset="-78"/>
              </a:rPr>
              <a:t>PyDivert</a:t>
            </a:r>
            <a:r>
              <a:rPr lang="en-US" sz="3200" b="1" dirty="0">
                <a:solidFill>
                  <a:srgbClr val="0A1F61"/>
                </a:solidFill>
                <a:latin typeface="Tajawal ExtraBold" panose="00000800000000000000" pitchFamily="2" charset="-78"/>
                <a:cs typeface="Tajawal ExtraBold" panose="00000800000000000000" pitchFamily="2" charset="-78"/>
              </a:rPr>
              <a:t> by running:   </a:t>
            </a:r>
            <a:r>
              <a:rPr lang="en-GB" sz="2400" i="1" dirty="0" smtClean="0">
                <a:solidFill>
                  <a:srgbClr val="C00000"/>
                </a:solidFill>
              </a:rPr>
              <a:t>Python –m pip install </a:t>
            </a:r>
            <a:r>
              <a:rPr lang="en-GB" sz="2400" i="1" dirty="0" err="1" smtClean="0">
                <a:solidFill>
                  <a:srgbClr val="C00000"/>
                </a:solidFill>
              </a:rPr>
              <a:t>pydivert</a:t>
            </a:r>
            <a:endParaRPr lang="en-US" sz="2400" i="1" dirty="0">
              <a:solidFill>
                <a:srgbClr val="C00000"/>
              </a:solidFill>
            </a:endParaRPr>
          </a:p>
        </p:txBody>
      </p:sp>
      <p:sp>
        <p:nvSpPr>
          <p:cNvPr id="16" name="Rectangle 15"/>
          <p:cNvSpPr/>
          <p:nvPr/>
        </p:nvSpPr>
        <p:spPr>
          <a:xfrm>
            <a:off x="4485798" y="6519113"/>
            <a:ext cx="3100529" cy="400110"/>
          </a:xfrm>
          <a:prstGeom prst="rect">
            <a:avLst/>
          </a:prstGeom>
        </p:spPr>
        <p:txBody>
          <a:bodyPr wrap="none">
            <a:spAutoFit/>
          </a:bodyPr>
          <a:lstStyle/>
          <a:p>
            <a:r>
              <a:rPr lang="en-US" sz="2000" b="1" dirty="0">
                <a:solidFill>
                  <a:srgbClr val="C00000"/>
                </a:solidFill>
                <a:latin typeface="Tajawal ExtraBold" panose="00000800000000000000" pitchFamily="2" charset="-78"/>
                <a:cs typeface="Tajawal ExtraBold" panose="00000800000000000000" pitchFamily="2" charset="-78"/>
              </a:rPr>
              <a:t>https://pypi.org/project/pydivert/</a:t>
            </a:r>
          </a:p>
        </p:txBody>
      </p:sp>
    </p:spTree>
    <p:extLst>
      <p:ext uri="{BB962C8B-B14F-4D97-AF65-F5344CB8AC3E}">
        <p14:creationId xmlns:p14="http://schemas.microsoft.com/office/powerpoint/2010/main" val="216172003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err="1" smtClean="0">
                <a:solidFill>
                  <a:schemeClr val="bg1"/>
                </a:solidFill>
                <a:latin typeface="Tajawal Medium" panose="00000600000000000000" pitchFamily="2" charset="-78"/>
                <a:cs typeface="Tajawal Medium" panose="00000600000000000000" pitchFamily="2" charset="-78"/>
              </a:rPr>
              <a:t>PyDivert</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28</a:t>
            </a:fld>
            <a:endParaRPr lang="en-US" dirty="0"/>
          </a:p>
        </p:txBody>
      </p:sp>
      <p:sp>
        <p:nvSpPr>
          <p:cNvPr id="15" name="Rectangle 14"/>
          <p:cNvSpPr/>
          <p:nvPr/>
        </p:nvSpPr>
        <p:spPr>
          <a:xfrm>
            <a:off x="4633229" y="6086779"/>
            <a:ext cx="3225563" cy="400110"/>
          </a:xfrm>
          <a:prstGeom prst="rect">
            <a:avLst/>
          </a:prstGeom>
        </p:spPr>
        <p:txBody>
          <a:bodyPr wrap="none">
            <a:spAutoFit/>
          </a:bodyPr>
          <a:lstStyle/>
          <a:p>
            <a:r>
              <a:rPr lang="en-US" sz="2000" b="1" dirty="0">
                <a:solidFill>
                  <a:srgbClr val="C00000"/>
                </a:solidFill>
                <a:latin typeface="Tajawal ExtraBold" panose="00000800000000000000" pitchFamily="2" charset="-78"/>
                <a:cs typeface="Tajawal ExtraBold" panose="00000800000000000000" pitchFamily="2" charset="-78"/>
              </a:rPr>
              <a:t>https://pythonhosted.org/pydivert/</a:t>
            </a:r>
          </a:p>
        </p:txBody>
      </p:sp>
      <p:sp>
        <p:nvSpPr>
          <p:cNvPr id="19" name="Rectangle 1"/>
          <p:cNvSpPr>
            <a:spLocks noChangeArrowheads="1"/>
          </p:cNvSpPr>
          <p:nvPr/>
        </p:nvSpPr>
        <p:spPr bwMode="auto">
          <a:xfrm>
            <a:off x="238650" y="2066324"/>
            <a:ext cx="11669224" cy="2148308"/>
          </a:xfrm>
          <a:prstGeom prst="rect">
            <a:avLst/>
          </a:prstGeom>
          <a:noFill/>
          <a:ln>
            <a:noFill/>
          </a:ln>
          <a:effectLst/>
        </p:spPr>
        <p:txBody>
          <a:bodyPr vert="horz" wrap="square" lIns="268203" tIns="26979" rIns="91440" bIns="88872"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pPr>
            <a:r>
              <a:rPr lang="en-US" sz="2400" i="1" dirty="0" smtClean="0">
                <a:solidFill>
                  <a:srgbClr val="3E4349"/>
                </a:solidFill>
                <a:latin typeface="Goudy Old Style" pitchFamily="18" charset="0"/>
                <a:cs typeface="Arial" pitchFamily="34" charset="0"/>
              </a:rPr>
              <a:t>class</a:t>
            </a:r>
            <a:r>
              <a:rPr lang="en-US" sz="3000" dirty="0">
                <a:solidFill>
                  <a:srgbClr val="0A1F61"/>
                </a:solidFill>
                <a:latin typeface="Tajawal ExtraBold" panose="00000800000000000000" pitchFamily="2" charset="-78"/>
                <a:cs typeface="Tajawal ExtraBold" panose="00000800000000000000" pitchFamily="2" charset="-78"/>
              </a:rPr>
              <a:t> </a:t>
            </a:r>
            <a:r>
              <a:rPr lang="en-US" sz="3000" b="1" dirty="0" err="1" smtClean="0">
                <a:solidFill>
                  <a:srgbClr val="0A1F61"/>
                </a:solidFill>
                <a:latin typeface="Tajawal ExtraBold" panose="00000800000000000000" pitchFamily="2" charset="-78"/>
                <a:cs typeface="Tajawal ExtraBold" panose="00000800000000000000" pitchFamily="2" charset="-78"/>
              </a:rPr>
              <a:t>pydivert.WinDivert</a:t>
            </a:r>
            <a:r>
              <a:rPr lang="en-US" sz="3000" b="1" dirty="0" smtClean="0">
                <a:solidFill>
                  <a:srgbClr val="0A1F61"/>
                </a:solidFill>
                <a:latin typeface="Tajawal ExtraBold" panose="00000800000000000000" pitchFamily="2" charset="-78"/>
                <a:cs typeface="Tajawal ExtraBold" panose="00000800000000000000" pitchFamily="2" charset="-78"/>
              </a:rPr>
              <a:t>(</a:t>
            </a:r>
            <a:r>
              <a:rPr lang="en-US" sz="2400" i="1" dirty="0">
                <a:solidFill>
                  <a:srgbClr val="3E4349"/>
                </a:solidFill>
                <a:latin typeface="Goudy Old Style" pitchFamily="18" charset="0"/>
                <a:cs typeface="Arial" pitchFamily="34" charset="0"/>
              </a:rPr>
              <a:t>filter='true', layer=&lt;Layer.NETWORK:0&gt;, priority=0, flags=0</a:t>
            </a:r>
            <a:r>
              <a:rPr lang="en-US" sz="3000" b="1" dirty="0">
                <a:solidFill>
                  <a:srgbClr val="0A1F61"/>
                </a:solidFill>
                <a:latin typeface="Tajawal ExtraBold" panose="00000800000000000000" pitchFamily="2" charset="-78"/>
                <a:cs typeface="Tajawal ExtraBold" panose="00000800000000000000" pitchFamily="2" charset="-78"/>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effectLst/>
              <a:latin typeface="Goudy Old Style" pitchFamily="18" charset="0"/>
              <a:cs typeface="Arial" pitchFamily="34" charset="0"/>
            </a:endParaRPr>
          </a:p>
          <a:p>
            <a:pPr marL="457200" marR="0" lvl="1" indent="-457200" algn="l" defTabSz="914400" rtl="0" eaLnBrk="0" fontAlgn="base" latinLnBrk="0" hangingPunct="0">
              <a:lnSpc>
                <a:spcPct val="100000"/>
              </a:lnSpc>
              <a:spcBef>
                <a:spcPct val="0"/>
              </a:spcBef>
              <a:spcAft>
                <a:spcPct val="0"/>
              </a:spcAft>
              <a:buClrTx/>
              <a:buSzTx/>
              <a:buFont typeface="Wingdings" pitchFamily="2" charset="2"/>
              <a:buChar char="§"/>
              <a:tabLst/>
            </a:pPr>
            <a:r>
              <a:rPr lang="en-US" sz="3000" dirty="0">
                <a:solidFill>
                  <a:srgbClr val="0A1F61"/>
                </a:solidFill>
                <a:latin typeface="Tajawal ExtraBold" panose="00000800000000000000" pitchFamily="2" charset="-78"/>
                <a:cs typeface="Tajawal ExtraBold" panose="00000800000000000000" pitchFamily="2" charset="-78"/>
              </a:rPr>
              <a:t>A </a:t>
            </a:r>
            <a:r>
              <a:rPr lang="en-US" sz="3000" dirty="0" err="1">
                <a:solidFill>
                  <a:srgbClr val="0A1F61"/>
                </a:solidFill>
                <a:latin typeface="Tajawal ExtraBold" panose="00000800000000000000" pitchFamily="2" charset="-78"/>
                <a:cs typeface="Tajawal ExtraBold" panose="00000800000000000000" pitchFamily="2" charset="-78"/>
              </a:rPr>
              <a:t>WinDivert</a:t>
            </a:r>
            <a:r>
              <a:rPr lang="en-US" sz="3000" dirty="0">
                <a:solidFill>
                  <a:srgbClr val="0A1F61"/>
                </a:solidFill>
                <a:latin typeface="Tajawal ExtraBold" panose="00000800000000000000" pitchFamily="2" charset="-78"/>
                <a:cs typeface="Tajawal ExtraBold" panose="00000800000000000000" pitchFamily="2" charset="-78"/>
              </a:rPr>
              <a:t> handle that can be used to capture packets. </a:t>
            </a:r>
          </a:p>
          <a:p>
            <a:pPr marL="457200" marR="0" lvl="1" indent="-457200" algn="l" defTabSz="914400" rtl="0" eaLnBrk="0" fontAlgn="base" latinLnBrk="0" hangingPunct="0">
              <a:lnSpc>
                <a:spcPct val="100000"/>
              </a:lnSpc>
              <a:spcBef>
                <a:spcPct val="0"/>
              </a:spcBef>
              <a:spcAft>
                <a:spcPct val="0"/>
              </a:spcAft>
              <a:buClrTx/>
              <a:buSzTx/>
              <a:buFont typeface="Wingdings" pitchFamily="2" charset="2"/>
              <a:buChar char="§"/>
              <a:tabLst/>
            </a:pPr>
            <a:endParaRPr kumimoji="0" lang="en-US" sz="2400" b="0" i="0" u="none" strike="noStrike" cap="none" normalizeH="0" baseline="0" dirty="0" smtClean="0">
              <a:ln>
                <a:noFill/>
              </a:ln>
              <a:effectLst/>
              <a:latin typeface="Goudy Old Style" pitchFamily="18" charset="0"/>
              <a:cs typeface="Arial" pitchFamily="34" charset="0"/>
            </a:endParaRPr>
          </a:p>
          <a:p>
            <a:pPr lvl="1" indent="-457200" eaLnBrk="0" fontAlgn="base" hangingPunct="0">
              <a:spcBef>
                <a:spcPct val="0"/>
              </a:spcBef>
              <a:spcAft>
                <a:spcPct val="0"/>
              </a:spcAft>
              <a:buFont typeface="Wingdings" pitchFamily="2" charset="2"/>
              <a:buChar char="§"/>
            </a:pPr>
            <a:r>
              <a:rPr lang="en-US" sz="3000" dirty="0">
                <a:solidFill>
                  <a:srgbClr val="0A1F61"/>
                </a:solidFill>
                <a:latin typeface="Tajawal ExtraBold" panose="00000800000000000000" pitchFamily="2" charset="-78"/>
                <a:cs typeface="Tajawal ExtraBold" panose="00000800000000000000" pitchFamily="2" charset="-78"/>
              </a:rPr>
              <a:t>The main methods are </a:t>
            </a:r>
            <a:r>
              <a:rPr lang="en-US" sz="3000" b="1" dirty="0">
                <a:solidFill>
                  <a:srgbClr val="0A1F61"/>
                </a:solidFill>
                <a:latin typeface="Tajawal ExtraBold" panose="00000800000000000000" pitchFamily="2" charset="-78"/>
                <a:cs typeface="Tajawal ExtraBold" panose="00000800000000000000" pitchFamily="2" charset="-78"/>
              </a:rPr>
              <a:t>.open</a:t>
            </a:r>
            <a:r>
              <a:rPr lang="en-US" sz="3000" b="1" dirty="0" smtClean="0">
                <a:solidFill>
                  <a:srgbClr val="0A1F61"/>
                </a:solidFill>
                <a:latin typeface="Tajawal ExtraBold" panose="00000800000000000000" pitchFamily="2" charset="-78"/>
                <a:cs typeface="Tajawal ExtraBold" panose="00000800000000000000" pitchFamily="2" charset="-78"/>
              </a:rPr>
              <a:t>() </a:t>
            </a:r>
            <a:r>
              <a:rPr lang="en-US" sz="3000" dirty="0" smtClean="0">
                <a:solidFill>
                  <a:srgbClr val="0A1F61"/>
                </a:solidFill>
                <a:latin typeface="Tajawal ExtraBold" panose="00000800000000000000" pitchFamily="2" charset="-78"/>
                <a:cs typeface="Tajawal ExtraBold" panose="00000800000000000000" pitchFamily="2" charset="-78"/>
              </a:rPr>
              <a:t>,</a:t>
            </a:r>
            <a:r>
              <a:rPr lang="en-US" sz="3000" dirty="0">
                <a:solidFill>
                  <a:srgbClr val="0A1F61"/>
                </a:solidFill>
                <a:latin typeface="Tajawal ExtraBold" panose="00000800000000000000" pitchFamily="2" charset="-78"/>
                <a:cs typeface="Tajawal ExtraBold" panose="00000800000000000000" pitchFamily="2" charset="-78"/>
              </a:rPr>
              <a:t> </a:t>
            </a:r>
            <a:r>
              <a:rPr lang="en-US" sz="3000" b="1" dirty="0">
                <a:solidFill>
                  <a:srgbClr val="0A1F61"/>
                </a:solidFill>
                <a:latin typeface="Tajawal ExtraBold" panose="00000800000000000000" pitchFamily="2" charset="-78"/>
                <a:cs typeface="Tajawal ExtraBold" panose="00000800000000000000" pitchFamily="2" charset="-78"/>
              </a:rPr>
              <a:t>.</a:t>
            </a:r>
            <a:r>
              <a:rPr lang="en-US" sz="3000" b="1" dirty="0" err="1">
                <a:solidFill>
                  <a:srgbClr val="0A1F61"/>
                </a:solidFill>
                <a:latin typeface="Tajawal ExtraBold" panose="00000800000000000000" pitchFamily="2" charset="-78"/>
                <a:cs typeface="Tajawal ExtraBold" panose="00000800000000000000" pitchFamily="2" charset="-78"/>
              </a:rPr>
              <a:t>recv</a:t>
            </a:r>
            <a:r>
              <a:rPr lang="en-US" sz="3000" b="1" dirty="0" smtClean="0">
                <a:solidFill>
                  <a:srgbClr val="0A1F61"/>
                </a:solidFill>
                <a:latin typeface="Tajawal ExtraBold" panose="00000800000000000000" pitchFamily="2" charset="-78"/>
                <a:cs typeface="Tajawal ExtraBold" panose="00000800000000000000" pitchFamily="2" charset="-78"/>
              </a:rPr>
              <a:t>() </a:t>
            </a:r>
            <a:r>
              <a:rPr lang="en-US" sz="3000" dirty="0" smtClean="0">
                <a:solidFill>
                  <a:srgbClr val="0A1F61"/>
                </a:solidFill>
                <a:latin typeface="Tajawal ExtraBold" panose="00000800000000000000" pitchFamily="2" charset="-78"/>
                <a:cs typeface="Tajawal ExtraBold" panose="00000800000000000000" pitchFamily="2" charset="-78"/>
              </a:rPr>
              <a:t>,</a:t>
            </a:r>
            <a:r>
              <a:rPr lang="en-US" sz="3000" dirty="0">
                <a:solidFill>
                  <a:srgbClr val="0A1F61"/>
                </a:solidFill>
                <a:latin typeface="Tajawal ExtraBold" panose="00000800000000000000" pitchFamily="2" charset="-78"/>
                <a:cs typeface="Tajawal ExtraBold" panose="00000800000000000000" pitchFamily="2" charset="-78"/>
              </a:rPr>
              <a:t> </a:t>
            </a:r>
            <a:r>
              <a:rPr lang="en-US" sz="3000" b="1" dirty="0">
                <a:solidFill>
                  <a:srgbClr val="0A1F61"/>
                </a:solidFill>
                <a:latin typeface="Tajawal ExtraBold" panose="00000800000000000000" pitchFamily="2" charset="-78"/>
                <a:cs typeface="Tajawal ExtraBold" panose="00000800000000000000" pitchFamily="2" charset="-78"/>
              </a:rPr>
              <a:t>.send()</a:t>
            </a:r>
            <a:r>
              <a:rPr lang="en-US" sz="3000" dirty="0">
                <a:solidFill>
                  <a:srgbClr val="0A1F61"/>
                </a:solidFill>
                <a:latin typeface="Tajawal ExtraBold" panose="00000800000000000000" pitchFamily="2" charset="-78"/>
                <a:cs typeface="Tajawal ExtraBold" panose="00000800000000000000" pitchFamily="2" charset="-78"/>
              </a:rPr>
              <a:t> and </a:t>
            </a:r>
            <a:r>
              <a:rPr lang="en-US" sz="3000" b="1" dirty="0">
                <a:solidFill>
                  <a:srgbClr val="0A1F61"/>
                </a:solidFill>
                <a:latin typeface="Tajawal ExtraBold" panose="00000800000000000000" pitchFamily="2" charset="-78"/>
                <a:cs typeface="Tajawal ExtraBold" panose="00000800000000000000" pitchFamily="2" charset="-78"/>
              </a:rPr>
              <a:t>.close()</a:t>
            </a:r>
            <a:r>
              <a:rPr lang="en-US" sz="3000" dirty="0">
                <a:solidFill>
                  <a:srgbClr val="0A1F61"/>
                </a:solidFill>
                <a:latin typeface="Tajawal ExtraBold" panose="00000800000000000000" pitchFamily="2" charset="-78"/>
                <a:cs typeface="Tajawal ExtraBold" panose="00000800000000000000" pitchFamily="2" charset="-78"/>
              </a:rPr>
              <a:t>.</a:t>
            </a:r>
          </a:p>
        </p:txBody>
      </p:sp>
    </p:spTree>
    <p:extLst>
      <p:ext uri="{BB962C8B-B14F-4D97-AF65-F5344CB8AC3E}">
        <p14:creationId xmlns:p14="http://schemas.microsoft.com/office/powerpoint/2010/main" val="303332038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Basic </a:t>
            </a:r>
            <a:r>
              <a:rPr lang="en-US" sz="4000" dirty="0">
                <a:solidFill>
                  <a:schemeClr val="bg1"/>
                </a:solidFill>
                <a:latin typeface="Tajawal Medium" panose="00000600000000000000" pitchFamily="2" charset="-78"/>
                <a:cs typeface="Tajawal Medium" panose="00000600000000000000" pitchFamily="2" charset="-78"/>
              </a:rPr>
              <a:t>structure </a:t>
            </a:r>
            <a:r>
              <a:rPr lang="en-US" sz="4000" dirty="0" smtClean="0">
                <a:solidFill>
                  <a:schemeClr val="bg1"/>
                </a:solidFill>
                <a:latin typeface="Tajawal Medium" panose="00000600000000000000" pitchFamily="2" charset="-78"/>
                <a:cs typeface="Tajawal Medium" panose="00000600000000000000" pitchFamily="2" charset="-78"/>
              </a:rPr>
              <a:t>of </a:t>
            </a:r>
            <a:r>
              <a:rPr lang="en-US" sz="4000" dirty="0" err="1" smtClean="0">
                <a:solidFill>
                  <a:schemeClr val="bg1"/>
                </a:solidFill>
                <a:latin typeface="Tajawal Medium" panose="00000600000000000000" pitchFamily="2" charset="-78"/>
                <a:cs typeface="Tajawal Medium" panose="00000600000000000000" pitchFamily="2" charset="-78"/>
              </a:rPr>
              <a:t>PyDivert</a:t>
            </a:r>
            <a:endParaRPr lang="en-US" sz="40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29</a:t>
            </a:fld>
            <a:endParaRPr lang="en-US" dirty="0"/>
          </a:p>
        </p:txBody>
      </p:sp>
      <p:sp>
        <p:nvSpPr>
          <p:cNvPr id="10" name="Rectangle 9"/>
          <p:cNvSpPr/>
          <p:nvPr/>
        </p:nvSpPr>
        <p:spPr>
          <a:xfrm>
            <a:off x="1037608" y="1835490"/>
            <a:ext cx="6425157" cy="523220"/>
          </a:xfrm>
          <a:prstGeom prst="rect">
            <a:avLst/>
          </a:prstGeom>
        </p:spPr>
        <p:txBody>
          <a:bodyPr wrap="none">
            <a:spAutoFit/>
          </a:bodyPr>
          <a:lstStyle/>
          <a:p>
            <a:pPr marL="457200" indent="-457200">
              <a:buFont typeface="Wingdings" pitchFamily="2" charset="2"/>
              <a:buChar char="§"/>
            </a:pPr>
            <a:r>
              <a:rPr lang="en-US" sz="2800" b="1" dirty="0">
                <a:solidFill>
                  <a:srgbClr val="0A1F61"/>
                </a:solidFill>
                <a:latin typeface="Tajawal ExtraBold" panose="00000800000000000000" pitchFamily="2" charset="-78"/>
                <a:cs typeface="Tajawal ExtraBold" panose="00000800000000000000" pitchFamily="2" charset="-78"/>
              </a:rPr>
              <a:t>Here is the basic structure of a </a:t>
            </a:r>
            <a:r>
              <a:rPr lang="en-US" sz="2800" b="1" dirty="0" err="1">
                <a:solidFill>
                  <a:srgbClr val="0A1F61"/>
                </a:solidFill>
                <a:latin typeface="Tajawal ExtraBold" panose="00000800000000000000" pitchFamily="2" charset="-78"/>
                <a:cs typeface="Tajawal ExtraBold" panose="00000800000000000000" pitchFamily="2" charset="-78"/>
              </a:rPr>
              <a:t>PyDivert</a:t>
            </a:r>
            <a:r>
              <a:rPr lang="en-US" sz="2800" b="1" dirty="0">
                <a:solidFill>
                  <a:srgbClr val="0A1F61"/>
                </a:solidFill>
                <a:latin typeface="Tajawal ExtraBold" panose="00000800000000000000" pitchFamily="2" charset="-78"/>
                <a:cs typeface="Tajawal ExtraBold" panose="00000800000000000000" pitchFamily="2" charset="-78"/>
              </a:rPr>
              <a:t> program:</a:t>
            </a:r>
          </a:p>
        </p:txBody>
      </p:sp>
      <p:pic>
        <p:nvPicPr>
          <p:cNvPr id="8194" name="Picture 2"/>
          <p:cNvPicPr>
            <a:picLocks noChangeAspect="1" noChangeArrowheads="1"/>
          </p:cNvPicPr>
          <p:nvPr/>
        </p:nvPicPr>
        <p:blipFill>
          <a:blip r:embed="rId6">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2207664" y="2629741"/>
            <a:ext cx="8123996" cy="332771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659777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667377" y="499839"/>
            <a:ext cx="6188823" cy="707886"/>
          </a:xfrm>
          <a:prstGeom prst="rect">
            <a:avLst/>
          </a:prstGeom>
          <a:noFill/>
        </p:spPr>
        <p:txBody>
          <a:bodyPr wrap="square" rtlCol="0">
            <a:spAutoFit/>
          </a:bodyPr>
          <a:lstStyle/>
          <a:p>
            <a:pPr algn="ctr"/>
            <a:r>
              <a:rPr lang="en-US" sz="4000" dirty="0" err="1" smtClean="0">
                <a:solidFill>
                  <a:schemeClr val="bg1"/>
                </a:solidFill>
                <a:latin typeface="Tajawal Medium" panose="00000600000000000000" pitchFamily="2" charset="-78"/>
                <a:cs typeface="Tajawal Medium" panose="00000600000000000000" pitchFamily="2" charset="-78"/>
              </a:rPr>
              <a:t>PyDivert</a:t>
            </a:r>
            <a:r>
              <a:rPr lang="en-US" sz="4000" dirty="0" smtClean="0">
                <a:solidFill>
                  <a:schemeClr val="bg1"/>
                </a:solidFill>
                <a:latin typeface="Tajawal Medium" panose="00000600000000000000" pitchFamily="2" charset="-78"/>
                <a:cs typeface="Tajawal Medium" panose="00000600000000000000" pitchFamily="2" charset="-78"/>
              </a:rPr>
              <a:t> </a:t>
            </a:r>
            <a:r>
              <a:rPr lang="en-US" sz="3200" dirty="0" smtClean="0">
                <a:solidFill>
                  <a:schemeClr val="bg1"/>
                </a:solidFill>
                <a:latin typeface="Tajawal Medium" panose="00000600000000000000" pitchFamily="2" charset="-78"/>
                <a:cs typeface="Tajawal Medium" panose="00000600000000000000" pitchFamily="2" charset="-78"/>
              </a:rPr>
              <a:t>(</a:t>
            </a:r>
            <a:r>
              <a:rPr lang="en-US" sz="3200" dirty="0">
                <a:solidFill>
                  <a:schemeClr val="bg1"/>
                </a:solidFill>
                <a:latin typeface="Tajawal Medium" panose="00000600000000000000" pitchFamily="2" charset="-78"/>
                <a:cs typeface="Tajawal Medium" panose="00000600000000000000" pitchFamily="2" charset="-78"/>
              </a:rPr>
              <a:t>Capturing and </a:t>
            </a:r>
            <a:r>
              <a:rPr lang="en-US" sz="3200" dirty="0" smtClean="0">
                <a:solidFill>
                  <a:schemeClr val="bg1"/>
                </a:solidFill>
                <a:latin typeface="Tajawal Medium" panose="00000600000000000000" pitchFamily="2" charset="-78"/>
                <a:cs typeface="Tajawal Medium" panose="00000600000000000000" pitchFamily="2" charset="-78"/>
              </a:rPr>
              <a:t>Sending </a:t>
            </a:r>
            <a:r>
              <a:rPr lang="en-US" sz="3200" dirty="0">
                <a:solidFill>
                  <a:schemeClr val="bg1"/>
                </a:solidFill>
                <a:latin typeface="Tajawal Medium" panose="00000600000000000000" pitchFamily="2" charset="-78"/>
                <a:cs typeface="Tajawal Medium" panose="00000600000000000000" pitchFamily="2" charset="-78"/>
              </a:rPr>
              <a:t>Packets </a:t>
            </a:r>
            <a:r>
              <a:rPr lang="en-US" sz="3200" dirty="0" smtClean="0">
                <a:solidFill>
                  <a:schemeClr val="bg1"/>
                </a:solidFill>
                <a:latin typeface="Tajawal Medium" panose="00000600000000000000" pitchFamily="2" charset="-78"/>
                <a:cs typeface="Tajawal Medium" panose="00000600000000000000" pitchFamily="2" charset="-78"/>
              </a:rPr>
              <a:t>)</a:t>
            </a:r>
            <a:endParaRPr lang="en-US" sz="32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30</a:t>
            </a:fld>
            <a:endParaRPr lang="en-US" dirty="0"/>
          </a:p>
        </p:txBody>
      </p:sp>
      <p:sp>
        <p:nvSpPr>
          <p:cNvPr id="10" name="Rectangle 1"/>
          <p:cNvSpPr>
            <a:spLocks noChangeArrowheads="1"/>
          </p:cNvSpPr>
          <p:nvPr/>
        </p:nvSpPr>
        <p:spPr bwMode="auto">
          <a:xfrm>
            <a:off x="2831402" y="1337473"/>
            <a:ext cx="5860772" cy="5016758"/>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CC7832"/>
                </a:solidFill>
                <a:effectLst/>
                <a:latin typeface="JetBrains Mono"/>
                <a:cs typeface="Arial" pitchFamily="34" charset="0"/>
              </a:rPr>
              <a:t>import </a:t>
            </a:r>
            <a:r>
              <a:rPr kumimoji="0" lang="en-US" sz="1600" b="0" i="0" u="none" strike="noStrike" cap="none" normalizeH="0" baseline="0" dirty="0" err="1" smtClean="0">
                <a:ln>
                  <a:noFill/>
                </a:ln>
                <a:solidFill>
                  <a:srgbClr val="A9B7C6"/>
                </a:solidFill>
                <a:effectLst/>
                <a:latin typeface="JetBrains Mono"/>
                <a:cs typeface="Arial" pitchFamily="34" charset="0"/>
              </a:rPr>
              <a:t>pydivert</a:t>
            </a:r>
            <a:r>
              <a:rPr kumimoji="0" lang="en-US" sz="1600" b="0" i="0" u="none" strike="noStrike" cap="none" normalizeH="0" baseline="0" dirty="0" smtClean="0">
                <a:ln>
                  <a:noFill/>
                </a:ln>
                <a:solidFill>
                  <a:srgbClr val="A9B7C6"/>
                </a:solidFill>
                <a:effectLst/>
                <a:latin typeface="JetBrains Mono"/>
                <a:cs typeface="Arial" pitchFamily="34" charset="0"/>
              </a:rPr>
              <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A9B7C6"/>
                </a:solidFill>
                <a:effectLst/>
                <a:latin typeface="JetBrains Mono"/>
                <a:cs typeface="Arial" pitchFamily="34" charset="0"/>
              </a:rPr>
              <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A9B7C6"/>
                </a:solidFill>
                <a:effectLst/>
                <a:latin typeface="JetBrains Mono"/>
                <a:cs typeface="Arial" pitchFamily="34" charset="0"/>
              </a:rPr>
              <a:t>w = </a:t>
            </a:r>
            <a:r>
              <a:rPr kumimoji="0" lang="en-US" sz="1600" b="0" i="0" u="none" strike="noStrike" cap="none" normalizeH="0" baseline="0" dirty="0" err="1" smtClean="0">
                <a:ln>
                  <a:noFill/>
                </a:ln>
                <a:solidFill>
                  <a:srgbClr val="A9B7C6"/>
                </a:solidFill>
                <a:effectLst/>
                <a:latin typeface="JetBrains Mono"/>
                <a:cs typeface="Arial" pitchFamily="34" charset="0"/>
              </a:rPr>
              <a:t>pydivert.WinDivert</a:t>
            </a:r>
            <a:r>
              <a:rPr kumimoji="0" lang="en-US" sz="1600" b="0" i="0" u="none" strike="noStrike" cap="none" normalizeH="0" baseline="0" dirty="0" smtClean="0">
                <a:ln>
                  <a:noFill/>
                </a:ln>
                <a:solidFill>
                  <a:srgbClr val="A9B7C6"/>
                </a:solidFill>
                <a:effectLst/>
                <a:latin typeface="JetBrains Mono"/>
                <a:cs typeface="Arial" pitchFamily="34" charset="0"/>
              </a:rPr>
              <a:t>()</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A9B7C6"/>
                </a:solidFill>
                <a:effectLst/>
                <a:latin typeface="JetBrains Mono"/>
                <a:cs typeface="Arial" pitchFamily="34" charset="0"/>
              </a:rPr>
              <a:t>print(w)</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A9B7C6"/>
                </a:solidFill>
                <a:effectLst/>
                <a:latin typeface="JetBrains Mono"/>
                <a:cs typeface="Arial" pitchFamily="34" charset="0"/>
              </a:rPr>
              <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808080"/>
                </a:solidFill>
                <a:effectLst/>
                <a:latin typeface="JetBrains Mono"/>
                <a:cs typeface="Arial" pitchFamily="34" charset="0"/>
              </a:rPr>
              <a:t># packets will be captured from now on</a:t>
            </a:r>
            <a:br>
              <a:rPr kumimoji="0" lang="en-US" sz="1600" b="0" i="0" u="none" strike="noStrike" cap="none" normalizeH="0" baseline="0" dirty="0" smtClean="0">
                <a:ln>
                  <a:noFill/>
                </a:ln>
                <a:solidFill>
                  <a:srgbClr val="808080"/>
                </a:solidFill>
                <a:effectLst/>
                <a:latin typeface="JetBrains Mono"/>
                <a:cs typeface="Arial" pitchFamily="34" charset="0"/>
              </a:rPr>
            </a:br>
            <a:r>
              <a:rPr kumimoji="0" lang="en-US" sz="1600" b="0" i="0" u="none" strike="noStrike" cap="none" normalizeH="0" baseline="0" dirty="0" err="1" smtClean="0">
                <a:ln>
                  <a:noFill/>
                </a:ln>
                <a:solidFill>
                  <a:srgbClr val="A9B7C6"/>
                </a:solidFill>
                <a:effectLst/>
                <a:latin typeface="JetBrains Mono"/>
                <a:cs typeface="Arial" pitchFamily="34" charset="0"/>
              </a:rPr>
              <a:t>w.open</a:t>
            </a:r>
            <a:r>
              <a:rPr kumimoji="0" lang="en-US" sz="1600" b="0" i="0" u="none" strike="noStrike" cap="none" normalizeH="0" baseline="0" dirty="0" smtClean="0">
                <a:ln>
                  <a:noFill/>
                </a:ln>
                <a:solidFill>
                  <a:srgbClr val="A9B7C6"/>
                </a:solidFill>
                <a:effectLst/>
                <a:latin typeface="JetBrains Mono"/>
                <a:cs typeface="Arial" pitchFamily="34" charset="0"/>
              </a:rPr>
              <a:t>()</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A9B7C6"/>
                </a:solidFill>
                <a:effectLst/>
                <a:latin typeface="JetBrains Mono"/>
                <a:cs typeface="Arial" pitchFamily="34" charset="0"/>
              </a:rPr>
              <a:t>print(w)</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A9B7C6"/>
                </a:solidFill>
                <a:effectLst/>
                <a:latin typeface="JetBrains Mono"/>
                <a:cs typeface="Arial" pitchFamily="34" charset="0"/>
              </a:rPr>
              <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808080"/>
                </a:solidFill>
                <a:effectLst/>
                <a:latin typeface="JetBrains Mono"/>
                <a:cs typeface="Arial" pitchFamily="34" charset="0"/>
              </a:rPr>
              <a:t># read a single packet</a:t>
            </a:r>
            <a:br>
              <a:rPr kumimoji="0" lang="en-US" sz="1600" b="0" i="0" u="none" strike="noStrike" cap="none" normalizeH="0" baseline="0" dirty="0" smtClean="0">
                <a:ln>
                  <a:noFill/>
                </a:ln>
                <a:solidFill>
                  <a:srgbClr val="808080"/>
                </a:solidFill>
                <a:effectLst/>
                <a:latin typeface="JetBrains Mono"/>
                <a:cs typeface="Arial" pitchFamily="34" charset="0"/>
              </a:rPr>
            </a:br>
            <a:r>
              <a:rPr kumimoji="0" lang="en-US" sz="1600" b="0" i="0" u="none" strike="noStrike" cap="none" normalizeH="0" baseline="0" dirty="0" err="1" smtClean="0">
                <a:ln>
                  <a:noFill/>
                </a:ln>
                <a:solidFill>
                  <a:srgbClr val="A9B7C6"/>
                </a:solidFill>
                <a:effectLst/>
                <a:latin typeface="JetBrains Mono"/>
                <a:cs typeface="Arial" pitchFamily="34" charset="0"/>
              </a:rPr>
              <a:t>packet</a:t>
            </a:r>
            <a:r>
              <a:rPr kumimoji="0" lang="en-US" sz="1600" b="0" i="0" u="none" strike="noStrike" cap="none" normalizeH="0" baseline="0" dirty="0" smtClean="0">
                <a:ln>
                  <a:noFill/>
                </a:ln>
                <a:solidFill>
                  <a:srgbClr val="A9B7C6"/>
                </a:solidFill>
                <a:effectLst/>
                <a:latin typeface="JetBrains Mono"/>
                <a:cs typeface="Arial" pitchFamily="34" charset="0"/>
              </a:rPr>
              <a:t> = </a:t>
            </a:r>
            <a:r>
              <a:rPr kumimoji="0" lang="en-US" sz="1600" b="0" i="0" u="none" strike="noStrike" cap="none" normalizeH="0" baseline="0" dirty="0" err="1" smtClean="0">
                <a:ln>
                  <a:noFill/>
                </a:ln>
                <a:solidFill>
                  <a:srgbClr val="A9B7C6"/>
                </a:solidFill>
                <a:effectLst/>
                <a:latin typeface="JetBrains Mono"/>
                <a:cs typeface="Arial" pitchFamily="34" charset="0"/>
              </a:rPr>
              <a:t>w.recv</a:t>
            </a:r>
            <a:r>
              <a:rPr kumimoji="0" lang="en-US" sz="1600" b="0" i="0" u="none" strike="noStrike" cap="none" normalizeH="0" baseline="0" dirty="0" smtClean="0">
                <a:ln>
                  <a:noFill/>
                </a:ln>
                <a:solidFill>
                  <a:srgbClr val="A9B7C6"/>
                </a:solidFill>
                <a:effectLst/>
                <a:latin typeface="JetBrains Mono"/>
                <a:cs typeface="Arial" pitchFamily="34" charset="0"/>
              </a:rPr>
              <a:t>()</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A9B7C6"/>
                </a:solidFill>
                <a:effectLst/>
                <a:latin typeface="JetBrains Mono"/>
                <a:cs typeface="Arial" pitchFamily="34" charset="0"/>
              </a:rPr>
              <a:t>print(</a:t>
            </a:r>
            <a:r>
              <a:rPr kumimoji="0" lang="en-US" sz="1600" b="0" i="0" u="none" strike="noStrike" cap="none" normalizeH="0" baseline="0" dirty="0" smtClean="0">
                <a:ln>
                  <a:noFill/>
                </a:ln>
                <a:solidFill>
                  <a:srgbClr val="6A8759"/>
                </a:solidFill>
                <a:effectLst/>
                <a:latin typeface="JetBrains Mono"/>
                <a:cs typeface="Arial" pitchFamily="34" charset="0"/>
              </a:rPr>
              <a:t>'Packet &gt;&gt;&gt;&gt; '</a:t>
            </a:r>
            <a:r>
              <a:rPr kumimoji="0" lang="en-US" sz="1600" b="0" i="0" u="none" strike="noStrike" cap="none" normalizeH="0" baseline="0" dirty="0" smtClean="0">
                <a:ln>
                  <a:noFill/>
                </a:ln>
                <a:solidFill>
                  <a:srgbClr val="CC7832"/>
                </a:solidFill>
                <a:effectLst/>
                <a:latin typeface="JetBrains Mono"/>
                <a:cs typeface="Arial" pitchFamily="34" charset="0"/>
              </a:rPr>
              <a:t>, </a:t>
            </a:r>
            <a:r>
              <a:rPr kumimoji="0" lang="en-US" sz="1600" b="0" i="0" u="none" strike="noStrike" cap="none" normalizeH="0" baseline="0" dirty="0" smtClean="0">
                <a:ln>
                  <a:noFill/>
                </a:ln>
                <a:solidFill>
                  <a:srgbClr val="A9B7C6"/>
                </a:solidFill>
                <a:effectLst/>
                <a:latin typeface="JetBrains Mono"/>
                <a:cs typeface="Arial" pitchFamily="34" charset="0"/>
              </a:rPr>
              <a:t>packet)</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CC7832"/>
                </a:solidFill>
                <a:effectLst/>
                <a:latin typeface="JetBrains Mono"/>
                <a:cs typeface="Arial" pitchFamily="34" charset="0"/>
              </a:rPr>
              <a:t>if </a:t>
            </a:r>
            <a:r>
              <a:rPr kumimoji="0" lang="en-US" sz="1600" b="0" i="0" u="none" strike="noStrike" cap="none" normalizeH="0" baseline="0" dirty="0" err="1" smtClean="0">
                <a:ln>
                  <a:noFill/>
                </a:ln>
                <a:solidFill>
                  <a:srgbClr val="A9B7C6"/>
                </a:solidFill>
                <a:effectLst/>
                <a:latin typeface="JetBrains Mono"/>
                <a:cs typeface="Arial" pitchFamily="34" charset="0"/>
              </a:rPr>
              <a:t>packet.dst_port</a:t>
            </a:r>
            <a:r>
              <a:rPr kumimoji="0" lang="en-US" sz="1600" b="0" i="0" u="none" strike="noStrike" cap="none" normalizeH="0" baseline="0" dirty="0" smtClean="0">
                <a:ln>
                  <a:noFill/>
                </a:ln>
                <a:solidFill>
                  <a:srgbClr val="A9B7C6"/>
                </a:solidFill>
                <a:effectLst/>
                <a:latin typeface="JetBrains Mono"/>
                <a:cs typeface="Arial" pitchFamily="34" charset="0"/>
              </a:rPr>
              <a:t> != </a:t>
            </a:r>
            <a:r>
              <a:rPr kumimoji="0" lang="en-US" sz="1600" b="0" i="0" u="none" strike="noStrike" cap="none" normalizeH="0" baseline="0" dirty="0" smtClean="0">
                <a:ln>
                  <a:noFill/>
                </a:ln>
                <a:solidFill>
                  <a:srgbClr val="6897BB"/>
                </a:solidFill>
                <a:effectLst/>
                <a:latin typeface="JetBrains Mono"/>
                <a:cs typeface="Arial" pitchFamily="34" charset="0"/>
              </a:rPr>
              <a:t>80</a:t>
            </a:r>
            <a:r>
              <a:rPr kumimoji="0" lang="en-US" sz="1600" b="0" i="0" u="none" strike="noStrike" cap="none" normalizeH="0" baseline="0" dirty="0" smtClean="0">
                <a:ln>
                  <a:noFill/>
                </a:ln>
                <a:solidFill>
                  <a:srgbClr val="A9B7C6"/>
                </a:solidFill>
                <a:effectLst/>
                <a:latin typeface="JetBrains Mono"/>
                <a:cs typeface="Arial" pitchFamily="34" charset="0"/>
              </a:rPr>
              <a:t>:</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A9B7C6"/>
                </a:solidFill>
                <a:effectLst/>
                <a:latin typeface="JetBrains Mono"/>
                <a:cs typeface="Arial" pitchFamily="34" charset="0"/>
              </a:rPr>
              <a:t>    </a:t>
            </a:r>
            <a:r>
              <a:rPr kumimoji="0" lang="en-US" sz="1600" b="0" i="0" u="none" strike="noStrike" cap="none" normalizeH="0" baseline="0" dirty="0" err="1" smtClean="0">
                <a:ln>
                  <a:noFill/>
                </a:ln>
                <a:solidFill>
                  <a:srgbClr val="A9B7C6"/>
                </a:solidFill>
                <a:effectLst/>
                <a:latin typeface="JetBrains Mono"/>
                <a:cs typeface="Arial" pitchFamily="34" charset="0"/>
              </a:rPr>
              <a:t>w.send</a:t>
            </a:r>
            <a:r>
              <a:rPr kumimoji="0" lang="en-US" sz="1600" b="0" i="0" u="none" strike="noStrike" cap="none" normalizeH="0" baseline="0" dirty="0" smtClean="0">
                <a:ln>
                  <a:noFill/>
                </a:ln>
                <a:solidFill>
                  <a:srgbClr val="A9B7C6"/>
                </a:solidFill>
                <a:effectLst/>
                <a:latin typeface="JetBrains Mono"/>
                <a:cs typeface="Arial" pitchFamily="34" charset="0"/>
              </a:rPr>
              <a:t>(packet)  </a:t>
            </a:r>
            <a:r>
              <a:rPr kumimoji="0" lang="en-US" sz="1600" b="0" i="0" u="none" strike="noStrike" cap="none" normalizeH="0" baseline="0" dirty="0" smtClean="0">
                <a:ln>
                  <a:noFill/>
                </a:ln>
                <a:solidFill>
                  <a:srgbClr val="808080"/>
                </a:solidFill>
                <a:effectLst/>
                <a:latin typeface="JetBrains Mono"/>
                <a:cs typeface="Arial" pitchFamily="34" charset="0"/>
              </a:rPr>
              <a:t># re-inject the packet into the network stack</a:t>
            </a:r>
            <a:br>
              <a:rPr kumimoji="0" lang="en-US" sz="1600" b="0" i="0" u="none" strike="noStrike" cap="none" normalizeH="0" baseline="0" dirty="0" smtClean="0">
                <a:ln>
                  <a:noFill/>
                </a:ln>
                <a:solidFill>
                  <a:srgbClr val="808080"/>
                </a:solidFill>
                <a:effectLst/>
                <a:latin typeface="JetBrains Mono"/>
                <a:cs typeface="Arial" pitchFamily="34" charset="0"/>
              </a:rPr>
            </a:br>
            <a:r>
              <a:rPr kumimoji="0" lang="en-US" sz="1600" b="0" i="0" u="none" strike="noStrike" cap="none" normalizeH="0" baseline="0" dirty="0" smtClean="0">
                <a:ln>
                  <a:noFill/>
                </a:ln>
                <a:solidFill>
                  <a:srgbClr val="808080"/>
                </a:solidFill>
                <a:effectLst/>
                <a:latin typeface="JetBrains Mono"/>
                <a:cs typeface="Arial" pitchFamily="34" charset="0"/>
              </a:rPr>
              <a:t>    </a:t>
            </a:r>
            <a:r>
              <a:rPr kumimoji="0" lang="en-US" sz="1600" b="0" i="0" u="none" strike="noStrike" cap="none" normalizeH="0" baseline="0" dirty="0" smtClean="0">
                <a:ln>
                  <a:noFill/>
                </a:ln>
                <a:solidFill>
                  <a:srgbClr val="A9B7C6"/>
                </a:solidFill>
                <a:effectLst/>
                <a:latin typeface="JetBrains Mono"/>
                <a:cs typeface="Arial" pitchFamily="34" charset="0"/>
              </a:rPr>
              <a:t>print(</a:t>
            </a:r>
            <a:r>
              <a:rPr kumimoji="0" lang="en-US" sz="1600" b="0" i="0" u="none" strike="noStrike" cap="none" normalizeH="0" baseline="0" dirty="0" smtClean="0">
                <a:ln>
                  <a:noFill/>
                </a:ln>
                <a:solidFill>
                  <a:srgbClr val="6A8759"/>
                </a:solidFill>
                <a:effectLst/>
                <a:latin typeface="JetBrains Mono"/>
                <a:cs typeface="Arial" pitchFamily="34" charset="0"/>
              </a:rPr>
              <a:t>'Packet SENT &gt;&gt;&gt;&gt;&gt;&gt;&gt;&gt;&gt;&gt;&gt;&gt;&gt;&gt;&gt;&gt;&gt;&gt;&gt;&gt;&gt;&gt;'</a:t>
            </a:r>
            <a:r>
              <a:rPr kumimoji="0" lang="en-US" sz="1600" b="0" i="0" u="none" strike="noStrike" cap="none" normalizeH="0" baseline="0" dirty="0" smtClean="0">
                <a:ln>
                  <a:noFill/>
                </a:ln>
                <a:solidFill>
                  <a:srgbClr val="A9B7C6"/>
                </a:solidFill>
                <a:effectLst/>
                <a:latin typeface="JetBrains Mono"/>
                <a:cs typeface="Arial" pitchFamily="34" charset="0"/>
              </a:rPr>
              <a:t>)</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CC7832"/>
                </a:solidFill>
                <a:effectLst/>
                <a:latin typeface="JetBrains Mono"/>
                <a:cs typeface="Arial" pitchFamily="34" charset="0"/>
              </a:rPr>
              <a:t>else</a:t>
            </a:r>
            <a:r>
              <a:rPr kumimoji="0" lang="en-US" sz="1600" b="0" i="0" u="none" strike="noStrike" cap="none" normalizeH="0" baseline="0" dirty="0" smtClean="0">
                <a:ln>
                  <a:noFill/>
                </a:ln>
                <a:solidFill>
                  <a:srgbClr val="A9B7C6"/>
                </a:solidFill>
                <a:effectLst/>
                <a:latin typeface="JetBrains Mono"/>
                <a:cs typeface="Arial" pitchFamily="34" charset="0"/>
              </a:rPr>
              <a:t>:</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A9B7C6"/>
                </a:solidFill>
                <a:effectLst/>
                <a:latin typeface="JetBrains Mono"/>
                <a:cs typeface="Arial" pitchFamily="34" charset="0"/>
              </a:rPr>
              <a:t>    print(</a:t>
            </a:r>
            <a:r>
              <a:rPr kumimoji="0" lang="en-US" sz="1600" b="0" i="0" u="none" strike="noStrike" cap="none" normalizeH="0" baseline="0" dirty="0" smtClean="0">
                <a:ln>
                  <a:noFill/>
                </a:ln>
                <a:solidFill>
                  <a:srgbClr val="6A8759"/>
                </a:solidFill>
                <a:effectLst/>
                <a:latin typeface="JetBrains Mono"/>
                <a:cs typeface="Arial" pitchFamily="34" charset="0"/>
              </a:rPr>
              <a:t>'Packet Not SENT </a:t>
            </a:r>
            <a:r>
              <a:rPr kumimoji="0" lang="en-US" sz="1600" b="0" i="0" u="none" strike="noStrike" cap="none" normalizeH="0" baseline="0" dirty="0" err="1" smtClean="0">
                <a:ln>
                  <a:noFill/>
                </a:ln>
                <a:solidFill>
                  <a:srgbClr val="6A8759"/>
                </a:solidFill>
                <a:effectLst/>
                <a:latin typeface="JetBrains Mono"/>
                <a:cs typeface="Arial" pitchFamily="34" charset="0"/>
              </a:rPr>
              <a:t>xxxxxxxxxxxxxxxxxxxxx</a:t>
            </a:r>
            <a:r>
              <a:rPr kumimoji="0" lang="en-US" sz="1600" b="0" i="0" u="none" strike="noStrike" cap="none" normalizeH="0" baseline="0" dirty="0" smtClean="0">
                <a:ln>
                  <a:noFill/>
                </a:ln>
                <a:solidFill>
                  <a:srgbClr val="6A8759"/>
                </a:solidFill>
                <a:effectLst/>
                <a:latin typeface="JetBrains Mono"/>
                <a:cs typeface="Arial" pitchFamily="34" charset="0"/>
              </a:rPr>
              <a:t>'</a:t>
            </a:r>
            <a:r>
              <a:rPr kumimoji="0" lang="en-US" sz="1600" b="0" i="0" u="none" strike="noStrike" cap="none" normalizeH="0" baseline="0" dirty="0" smtClean="0">
                <a:ln>
                  <a:noFill/>
                </a:ln>
                <a:solidFill>
                  <a:srgbClr val="A9B7C6"/>
                </a:solidFill>
                <a:effectLst/>
                <a:latin typeface="JetBrains Mono"/>
                <a:cs typeface="Arial" pitchFamily="34" charset="0"/>
              </a:rPr>
              <a:t>)</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A9B7C6"/>
                </a:solidFill>
                <a:effectLst/>
                <a:latin typeface="JetBrains Mono"/>
                <a:cs typeface="Arial" pitchFamily="34" charset="0"/>
              </a:rPr>
              <a:t/>
            </a:r>
            <a:br>
              <a:rPr kumimoji="0" lang="en-US" sz="1600" b="0" i="0" u="none" strike="noStrike" cap="none" normalizeH="0" baseline="0" dirty="0" smtClean="0">
                <a:ln>
                  <a:noFill/>
                </a:ln>
                <a:solidFill>
                  <a:srgbClr val="A9B7C6"/>
                </a:solidFill>
                <a:effectLst/>
                <a:latin typeface="JetBrains Mono"/>
                <a:cs typeface="Arial" pitchFamily="34" charset="0"/>
              </a:rPr>
            </a:br>
            <a:r>
              <a:rPr kumimoji="0" lang="en-US" sz="1600" b="0" i="0" u="none" strike="noStrike" cap="none" normalizeH="0" baseline="0" dirty="0" smtClean="0">
                <a:ln>
                  <a:noFill/>
                </a:ln>
                <a:solidFill>
                  <a:srgbClr val="808080"/>
                </a:solidFill>
                <a:effectLst/>
                <a:latin typeface="JetBrains Mono"/>
                <a:cs typeface="Arial" pitchFamily="34" charset="0"/>
              </a:rPr>
              <a:t># stop capturing packets</a:t>
            </a:r>
            <a:br>
              <a:rPr kumimoji="0" lang="en-US" sz="1600" b="0" i="0" u="none" strike="noStrike" cap="none" normalizeH="0" baseline="0" dirty="0" smtClean="0">
                <a:ln>
                  <a:noFill/>
                </a:ln>
                <a:solidFill>
                  <a:srgbClr val="808080"/>
                </a:solidFill>
                <a:effectLst/>
                <a:latin typeface="JetBrains Mono"/>
                <a:cs typeface="Arial" pitchFamily="34" charset="0"/>
              </a:rPr>
            </a:br>
            <a:r>
              <a:rPr kumimoji="0" lang="en-US" sz="1600" b="0" i="0" u="none" strike="noStrike" cap="none" normalizeH="0" baseline="0" dirty="0" err="1" smtClean="0">
                <a:ln>
                  <a:noFill/>
                </a:ln>
                <a:solidFill>
                  <a:srgbClr val="A9B7C6"/>
                </a:solidFill>
                <a:effectLst/>
                <a:latin typeface="JetBrains Mono"/>
                <a:cs typeface="Arial" pitchFamily="34" charset="0"/>
              </a:rPr>
              <a:t>w.close</a:t>
            </a:r>
            <a:r>
              <a:rPr kumimoji="0" lang="en-US" sz="1600" b="0" i="0" u="none" strike="noStrike" cap="none" normalizeH="0" baseline="0" dirty="0" smtClean="0">
                <a:ln>
                  <a:noFill/>
                </a:ln>
                <a:solidFill>
                  <a:srgbClr val="A9B7C6"/>
                </a:solidFill>
                <a:effectLst/>
                <a:latin typeface="JetBrains Mono"/>
                <a:cs typeface="Arial" pitchFamily="34" charset="0"/>
              </a:rPr>
              <a:t>()</a:t>
            </a:r>
            <a:endParaRPr kumimoji="0" lang="en-US" sz="36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99941833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638346" y="427269"/>
            <a:ext cx="6188823" cy="830997"/>
          </a:xfrm>
          <a:prstGeom prst="rect">
            <a:avLst/>
          </a:prstGeom>
          <a:noFill/>
        </p:spPr>
        <p:txBody>
          <a:bodyPr wrap="square" rtlCol="0">
            <a:spAutoFit/>
          </a:bodyPr>
          <a:lstStyle/>
          <a:p>
            <a:pPr algn="ctr"/>
            <a:r>
              <a:rPr lang="en-US" sz="4000" dirty="0" err="1">
                <a:solidFill>
                  <a:schemeClr val="bg1"/>
                </a:solidFill>
                <a:latin typeface="Tajawal Medium" panose="00000600000000000000" pitchFamily="2" charset="-78"/>
                <a:cs typeface="Tajawal Medium" panose="00000600000000000000" pitchFamily="2" charset="-78"/>
              </a:rPr>
              <a:t>PyDivert</a:t>
            </a:r>
            <a:r>
              <a:rPr lang="en-US" sz="4800" dirty="0">
                <a:solidFill>
                  <a:schemeClr val="bg1"/>
                </a:solidFill>
                <a:latin typeface="Tajawal Medium" panose="00000600000000000000" pitchFamily="2" charset="-78"/>
                <a:cs typeface="Tajawal Medium" panose="00000600000000000000" pitchFamily="2" charset="-78"/>
              </a:rPr>
              <a:t> </a:t>
            </a:r>
            <a:r>
              <a:rPr lang="en-US" sz="3200" dirty="0">
                <a:solidFill>
                  <a:schemeClr val="bg1"/>
                </a:solidFill>
                <a:latin typeface="Tajawal Medium" panose="00000600000000000000" pitchFamily="2" charset="-78"/>
                <a:cs typeface="Tajawal Medium" panose="00000600000000000000" pitchFamily="2" charset="-78"/>
              </a:rPr>
              <a:t>(Capturing and Sending Packets )</a:t>
            </a: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31</a:t>
            </a:fld>
            <a:endParaRPr lang="en-US" dirty="0"/>
          </a:p>
        </p:txBody>
      </p:sp>
      <p:sp>
        <p:nvSpPr>
          <p:cNvPr id="12" name="Rectangle 1"/>
          <p:cNvSpPr>
            <a:spLocks noChangeArrowheads="1"/>
          </p:cNvSpPr>
          <p:nvPr/>
        </p:nvSpPr>
        <p:spPr bwMode="auto">
          <a:xfrm>
            <a:off x="295560" y="1987554"/>
            <a:ext cx="11559829" cy="421041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68203" tIns="26979" rIns="91440" bIns="88872" numCol="1" anchor="ctr" anchorCtr="0" compatLnSpc="1">
            <a:prstTxWarp prst="textNoShape">
              <a:avLst/>
            </a:prstTxWarp>
            <a:spAutoFit/>
          </a:bodyPr>
          <a:lstStyle/>
          <a:p>
            <a:pPr marL="342900" marR="0" lvl="0" indent="-342900" algn="just" defTabSz="914400" rtl="0" eaLnBrk="0" fontAlgn="base" latinLnBrk="0" hangingPunct="0">
              <a:lnSpc>
                <a:spcPct val="100000"/>
              </a:lnSpc>
              <a:spcBef>
                <a:spcPct val="0"/>
              </a:spcBef>
              <a:spcAft>
                <a:spcPct val="0"/>
              </a:spcAft>
              <a:buClrTx/>
              <a:buSzTx/>
              <a:buFont typeface="Wingdings" pitchFamily="2" charset="2"/>
              <a:buChar char="§"/>
              <a:tabLst/>
            </a:pPr>
            <a:r>
              <a:rPr lang="en-US" sz="3000" b="1" dirty="0" smtClean="0">
                <a:solidFill>
                  <a:srgbClr val="0A1F61"/>
                </a:solidFill>
                <a:latin typeface="Tajawal ExtraBold" panose="00000800000000000000" pitchFamily="2" charset="-78"/>
                <a:cs typeface="Tajawal ExtraBold" panose="00000800000000000000" pitchFamily="2" charset="-78"/>
              </a:rPr>
              <a:t>send(</a:t>
            </a:r>
            <a:r>
              <a:rPr lang="en-US" sz="2400" i="1" dirty="0">
                <a:solidFill>
                  <a:srgbClr val="3E4349"/>
                </a:solidFill>
                <a:latin typeface="Goudy Old Style" pitchFamily="18" charset="0"/>
                <a:cs typeface="Arial" pitchFamily="34" charset="0"/>
              </a:rPr>
              <a:t>packet, </a:t>
            </a:r>
            <a:r>
              <a:rPr lang="en-US" sz="2400" i="1" dirty="0" err="1">
                <a:solidFill>
                  <a:srgbClr val="3E4349"/>
                </a:solidFill>
                <a:latin typeface="Goudy Old Style" pitchFamily="18" charset="0"/>
                <a:cs typeface="Arial" pitchFamily="34" charset="0"/>
              </a:rPr>
              <a:t>recalculate_checksum</a:t>
            </a:r>
            <a:r>
              <a:rPr lang="en-US" sz="2400" i="1" dirty="0">
                <a:solidFill>
                  <a:srgbClr val="3E4349"/>
                </a:solidFill>
                <a:latin typeface="Goudy Old Style" pitchFamily="18" charset="0"/>
                <a:cs typeface="Arial" pitchFamily="34" charset="0"/>
              </a:rPr>
              <a:t>=True</a:t>
            </a:r>
            <a:r>
              <a:rPr lang="en-US" sz="3000" b="1" dirty="0">
                <a:solidFill>
                  <a:srgbClr val="0A1F61"/>
                </a:solidFill>
                <a:latin typeface="Tajawal ExtraBold" panose="00000800000000000000" pitchFamily="2" charset="-78"/>
                <a:cs typeface="Tajawal ExtraBold" panose="00000800000000000000" pitchFamily="2" charset="-78"/>
              </a:rPr>
              <a:t>)</a:t>
            </a:r>
          </a:p>
          <a:p>
            <a:pPr lvl="3" indent="-457200" algn="just" eaLnBrk="0" fontAlgn="base" hangingPunct="0">
              <a:spcBef>
                <a:spcPct val="0"/>
              </a:spcBef>
              <a:spcAft>
                <a:spcPct val="0"/>
              </a:spcAft>
              <a:buFontTx/>
              <a:buChar char="-"/>
            </a:pPr>
            <a:endParaRPr lang="en-US" sz="1600" dirty="0" smtClean="0">
              <a:solidFill>
                <a:srgbClr val="0A1F61"/>
              </a:solidFill>
              <a:latin typeface="Tajawal ExtraBold" panose="00000800000000000000" pitchFamily="2" charset="-78"/>
              <a:cs typeface="Tajawal ExtraBold" panose="00000800000000000000" pitchFamily="2" charset="-78"/>
            </a:endParaRPr>
          </a:p>
          <a:p>
            <a:pPr lvl="3" indent="-457200" algn="just" eaLnBrk="0" fontAlgn="base" hangingPunct="0">
              <a:spcBef>
                <a:spcPct val="0"/>
              </a:spcBef>
              <a:spcAft>
                <a:spcPct val="0"/>
              </a:spcAft>
              <a:buFontTx/>
              <a:buChar char="-"/>
            </a:pPr>
            <a:r>
              <a:rPr lang="en-US" sz="3000" dirty="0" smtClean="0">
                <a:solidFill>
                  <a:srgbClr val="0A1F61"/>
                </a:solidFill>
                <a:latin typeface="Tajawal ExtraBold" panose="00000800000000000000" pitchFamily="2" charset="-78"/>
                <a:cs typeface="Tajawal ExtraBold" panose="00000800000000000000" pitchFamily="2" charset="-78"/>
              </a:rPr>
              <a:t>Injects </a:t>
            </a:r>
            <a:r>
              <a:rPr lang="en-US" sz="3000" dirty="0">
                <a:solidFill>
                  <a:srgbClr val="0A1F61"/>
                </a:solidFill>
                <a:latin typeface="Tajawal ExtraBold" panose="00000800000000000000" pitchFamily="2" charset="-78"/>
                <a:cs typeface="Tajawal ExtraBold" panose="00000800000000000000" pitchFamily="2" charset="-78"/>
              </a:rPr>
              <a:t>a packet into the network stack. Recalculates the checksum before sending unless </a:t>
            </a:r>
            <a:r>
              <a:rPr lang="en-US" sz="3000" dirty="0" err="1">
                <a:solidFill>
                  <a:srgbClr val="0A1F61"/>
                </a:solidFill>
                <a:latin typeface="Tajawal ExtraBold" panose="00000800000000000000" pitchFamily="2" charset="-78"/>
                <a:cs typeface="Tajawal ExtraBold" panose="00000800000000000000" pitchFamily="2" charset="-78"/>
              </a:rPr>
              <a:t>recalculate_checksum</a:t>
            </a:r>
            <a:r>
              <a:rPr lang="en-US" sz="3000" dirty="0">
                <a:solidFill>
                  <a:srgbClr val="0A1F61"/>
                </a:solidFill>
                <a:latin typeface="Tajawal ExtraBold" panose="00000800000000000000" pitchFamily="2" charset="-78"/>
                <a:cs typeface="Tajawal ExtraBold" panose="00000800000000000000" pitchFamily="2" charset="-78"/>
              </a:rPr>
              <a:t>=False is passed. The return value is the number of bytes actually </a:t>
            </a:r>
            <a:r>
              <a:rPr lang="en-US" sz="3000" dirty="0" smtClean="0">
                <a:solidFill>
                  <a:srgbClr val="0A1F61"/>
                </a:solidFill>
                <a:latin typeface="Tajawal ExtraBold" panose="00000800000000000000" pitchFamily="2" charset="-78"/>
                <a:cs typeface="Tajawal ExtraBold" panose="00000800000000000000" pitchFamily="2" charset="-78"/>
              </a:rPr>
              <a:t>sent.</a:t>
            </a:r>
          </a:p>
          <a:p>
            <a:pPr lvl="3" indent="-457200" algn="just" eaLnBrk="0" fontAlgn="base" hangingPunct="0">
              <a:spcBef>
                <a:spcPct val="0"/>
              </a:spcBef>
              <a:spcAft>
                <a:spcPct val="0"/>
              </a:spcAft>
              <a:buFontTx/>
              <a:buChar char="-"/>
            </a:pPr>
            <a:endParaRPr lang="en-US" sz="1600" dirty="0">
              <a:solidFill>
                <a:srgbClr val="0A1F61"/>
              </a:solidFill>
              <a:latin typeface="Tajawal ExtraBold" panose="00000800000000000000" pitchFamily="2" charset="-78"/>
              <a:cs typeface="Tajawal ExtraBold" panose="00000800000000000000" pitchFamily="2" charset="-78"/>
            </a:endParaRPr>
          </a:p>
          <a:p>
            <a:pPr lvl="3" indent="-457200" algn="just" eaLnBrk="0" fontAlgn="base" hangingPunct="0">
              <a:spcBef>
                <a:spcPct val="0"/>
              </a:spcBef>
              <a:spcAft>
                <a:spcPct val="0"/>
              </a:spcAft>
              <a:buFontTx/>
              <a:buChar char="-"/>
            </a:pPr>
            <a:r>
              <a:rPr lang="en-US" sz="3000" dirty="0" smtClean="0">
                <a:solidFill>
                  <a:srgbClr val="0A1F61"/>
                </a:solidFill>
                <a:latin typeface="Tajawal ExtraBold" panose="00000800000000000000" pitchFamily="2" charset="-78"/>
                <a:cs typeface="Tajawal ExtraBold" panose="00000800000000000000" pitchFamily="2" charset="-78"/>
              </a:rPr>
              <a:t>The </a:t>
            </a:r>
            <a:r>
              <a:rPr lang="en-US" sz="3000" dirty="0">
                <a:solidFill>
                  <a:srgbClr val="0A1F61"/>
                </a:solidFill>
                <a:latin typeface="Tajawal ExtraBold" panose="00000800000000000000" pitchFamily="2" charset="-78"/>
                <a:cs typeface="Tajawal ExtraBold" panose="00000800000000000000" pitchFamily="2" charset="-78"/>
              </a:rPr>
              <a:t>injected packet may be one received from </a:t>
            </a:r>
            <a:r>
              <a:rPr lang="en-US" sz="3000" dirty="0" err="1">
                <a:solidFill>
                  <a:srgbClr val="0A1F61"/>
                </a:solidFill>
                <a:latin typeface="Tajawal ExtraBold" panose="00000800000000000000" pitchFamily="2" charset="-78"/>
                <a:cs typeface="Tajawal ExtraBold" panose="00000800000000000000" pitchFamily="2" charset="-78"/>
              </a:rPr>
              <a:t>recv</a:t>
            </a:r>
            <a:r>
              <a:rPr lang="en-US" sz="3000" dirty="0">
                <a:solidFill>
                  <a:srgbClr val="0A1F61"/>
                </a:solidFill>
                <a:latin typeface="Tajawal ExtraBold" panose="00000800000000000000" pitchFamily="2" charset="-78"/>
                <a:cs typeface="Tajawal ExtraBold" panose="00000800000000000000" pitchFamily="2" charset="-78"/>
              </a:rPr>
              <a:t>(), or a modified version, or a completely new packet. Injected packets can be captured and diverted again by other </a:t>
            </a:r>
            <a:r>
              <a:rPr lang="en-US" sz="3000" dirty="0" err="1">
                <a:solidFill>
                  <a:srgbClr val="0A1F61"/>
                </a:solidFill>
                <a:latin typeface="Tajawal ExtraBold" panose="00000800000000000000" pitchFamily="2" charset="-78"/>
                <a:cs typeface="Tajawal ExtraBold" panose="00000800000000000000" pitchFamily="2" charset="-78"/>
              </a:rPr>
              <a:t>WinDivert</a:t>
            </a:r>
            <a:r>
              <a:rPr lang="en-US" sz="3000" dirty="0">
                <a:solidFill>
                  <a:srgbClr val="0A1F61"/>
                </a:solidFill>
                <a:latin typeface="Tajawal ExtraBold" panose="00000800000000000000" pitchFamily="2" charset="-78"/>
                <a:cs typeface="Tajawal ExtraBold" panose="00000800000000000000" pitchFamily="2" charset="-78"/>
              </a:rPr>
              <a:t> handles with lower priorities.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09646191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32</a:t>
            </a:fld>
            <a:endParaRPr lang="en-US" dirty="0"/>
          </a:p>
        </p:txBody>
      </p:sp>
      <p:sp>
        <p:nvSpPr>
          <p:cNvPr id="11" name="Rectangle 1"/>
          <p:cNvSpPr>
            <a:spLocks noChangeArrowheads="1"/>
          </p:cNvSpPr>
          <p:nvPr/>
        </p:nvSpPr>
        <p:spPr bwMode="auto">
          <a:xfrm>
            <a:off x="387430" y="1747622"/>
            <a:ext cx="11375079" cy="242530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68203" tIns="26979" rIns="91440" bIns="88872" numCol="1" anchor="ctr" anchorCtr="0" compatLnSpc="1">
            <a:prstTxWarp prst="textNoShape">
              <a:avLst/>
            </a:prstTxWarp>
            <a:spAutoFit/>
          </a:bodyPr>
          <a:lstStyle/>
          <a:p>
            <a:pPr marL="342900" lvl="0" indent="-342900" algn="just" eaLnBrk="0" fontAlgn="base" hangingPunct="0">
              <a:spcBef>
                <a:spcPct val="0"/>
              </a:spcBef>
              <a:spcAft>
                <a:spcPct val="0"/>
              </a:spcAft>
              <a:buFont typeface="Wingdings" pitchFamily="2" charset="2"/>
              <a:buChar char="§"/>
            </a:pPr>
            <a:r>
              <a:rPr lang="en-US" sz="3000" dirty="0" smtClean="0">
                <a:solidFill>
                  <a:srgbClr val="0A1F61"/>
                </a:solidFill>
                <a:latin typeface="Tajawal ExtraBold" panose="00000800000000000000" pitchFamily="2" charset="-78"/>
                <a:cs typeface="Tajawal ExtraBold" panose="00000800000000000000" pitchFamily="2" charset="-78"/>
              </a:rPr>
              <a:t>In </a:t>
            </a:r>
            <a:r>
              <a:rPr lang="en-US" sz="3000" dirty="0">
                <a:solidFill>
                  <a:srgbClr val="0A1F61"/>
                </a:solidFill>
                <a:latin typeface="Tajawal ExtraBold" panose="00000800000000000000" pitchFamily="2" charset="-78"/>
                <a:cs typeface="Tajawal ExtraBold" panose="00000800000000000000" pitchFamily="2" charset="-78"/>
              </a:rPr>
              <a:t>sending, the network adapter actually calculates and appends the FCS as it's transmitting the frame, but the copy of the frame given to </a:t>
            </a:r>
            <a:r>
              <a:rPr lang="en-US" sz="3000" dirty="0" smtClean="0">
                <a:solidFill>
                  <a:srgbClr val="0A1F61"/>
                </a:solidFill>
                <a:latin typeface="Tajawal ExtraBold" panose="00000800000000000000" pitchFamily="2" charset="-78"/>
                <a:cs typeface="Tajawal ExtraBold" panose="00000800000000000000" pitchFamily="2" charset="-78"/>
              </a:rPr>
              <a:t>Wireshark </a:t>
            </a:r>
            <a:r>
              <a:rPr lang="en-US" sz="3000" dirty="0">
                <a:solidFill>
                  <a:srgbClr val="0A1F61"/>
                </a:solidFill>
                <a:latin typeface="Tajawal ExtraBold" panose="00000800000000000000" pitchFamily="2" charset="-78"/>
                <a:cs typeface="Tajawal ExtraBold" panose="00000800000000000000" pitchFamily="2" charset="-78"/>
              </a:rPr>
              <a:t>happens from the in-memory version before it's transferred to the network adapter. (This is true with pretty much all modern NICs: the checksum is calculated in the adapter because it can use a hardware CRC generator that is way faster than software can do it.)</a:t>
            </a:r>
          </a:p>
        </p:txBody>
      </p:sp>
      <p:sp>
        <p:nvSpPr>
          <p:cNvPr id="14" name="TextBox 13"/>
          <p:cNvSpPr txBox="1"/>
          <p:nvPr/>
        </p:nvSpPr>
        <p:spPr>
          <a:xfrm>
            <a:off x="2638346" y="427269"/>
            <a:ext cx="6188823" cy="830997"/>
          </a:xfrm>
          <a:prstGeom prst="rect">
            <a:avLst/>
          </a:prstGeom>
          <a:noFill/>
        </p:spPr>
        <p:txBody>
          <a:bodyPr wrap="square" rtlCol="0">
            <a:spAutoFit/>
          </a:bodyPr>
          <a:lstStyle/>
          <a:p>
            <a:pPr algn="ctr"/>
            <a:r>
              <a:rPr lang="en-US" sz="4000" dirty="0" err="1">
                <a:solidFill>
                  <a:schemeClr val="bg1"/>
                </a:solidFill>
                <a:latin typeface="Tajawal Medium" panose="00000600000000000000" pitchFamily="2" charset="-78"/>
                <a:cs typeface="Tajawal Medium" panose="00000600000000000000" pitchFamily="2" charset="-78"/>
              </a:rPr>
              <a:t>PyDivert</a:t>
            </a:r>
            <a:r>
              <a:rPr lang="en-US" sz="4800" dirty="0">
                <a:solidFill>
                  <a:schemeClr val="bg1"/>
                </a:solidFill>
                <a:latin typeface="Tajawal Medium" panose="00000600000000000000" pitchFamily="2" charset="-78"/>
                <a:cs typeface="Tajawal Medium" panose="00000600000000000000" pitchFamily="2" charset="-78"/>
              </a:rPr>
              <a:t> </a:t>
            </a:r>
            <a:r>
              <a:rPr lang="en-US" sz="3200" dirty="0">
                <a:solidFill>
                  <a:schemeClr val="bg1"/>
                </a:solidFill>
                <a:latin typeface="Tajawal Medium" panose="00000600000000000000" pitchFamily="2" charset="-78"/>
                <a:cs typeface="Tajawal Medium" panose="00000600000000000000" pitchFamily="2" charset="-78"/>
              </a:rPr>
              <a:t>(Capturing and Sending Packets )</a:t>
            </a:r>
          </a:p>
        </p:txBody>
      </p:sp>
    </p:spTree>
    <p:extLst>
      <p:ext uri="{BB962C8B-B14F-4D97-AF65-F5344CB8AC3E}">
        <p14:creationId xmlns:p14="http://schemas.microsoft.com/office/powerpoint/2010/main" val="183872364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33</a:t>
            </a:fld>
            <a:endParaRPr lang="en-US" dirty="0"/>
          </a:p>
        </p:txBody>
      </p:sp>
      <p:sp>
        <p:nvSpPr>
          <p:cNvPr id="11" name="Rectangle 1"/>
          <p:cNvSpPr>
            <a:spLocks noChangeArrowheads="1"/>
          </p:cNvSpPr>
          <p:nvPr/>
        </p:nvSpPr>
        <p:spPr bwMode="auto">
          <a:xfrm>
            <a:off x="387430" y="3210003"/>
            <a:ext cx="11375079" cy="242530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68203" tIns="26979" rIns="91440" bIns="88872"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pPr>
            <a:r>
              <a:rPr lang="en-US" sz="3000" b="1" dirty="0" err="1" smtClean="0">
                <a:solidFill>
                  <a:srgbClr val="0A1F61"/>
                </a:solidFill>
                <a:latin typeface="Tajawal ExtraBold" panose="00000800000000000000" pitchFamily="2" charset="-78"/>
                <a:cs typeface="Tajawal ExtraBold" panose="00000800000000000000" pitchFamily="2" charset="-78"/>
              </a:rPr>
              <a:t>recalculate_checksums</a:t>
            </a:r>
            <a:r>
              <a:rPr kumimoji="0" lang="en-US" sz="2400" b="0" i="0" u="none" strike="noStrike" cap="none" normalizeH="0" baseline="0" dirty="0" smtClean="0">
                <a:ln>
                  <a:noFill/>
                </a:ln>
                <a:solidFill>
                  <a:srgbClr val="3E4349"/>
                </a:solidFill>
                <a:effectLst/>
                <a:latin typeface="Goudy Old Style" pitchFamily="18" charset="0"/>
                <a:cs typeface="Arial" pitchFamily="34" charset="0"/>
              </a:rPr>
              <a:t>(</a:t>
            </a:r>
            <a:r>
              <a:rPr kumimoji="0" lang="en-US" sz="2400" b="0" i="1" u="none" strike="noStrike" cap="none" normalizeH="0" baseline="0" dirty="0" smtClean="0">
                <a:ln>
                  <a:noFill/>
                </a:ln>
                <a:solidFill>
                  <a:srgbClr val="3E4349"/>
                </a:solidFill>
                <a:effectLst/>
                <a:latin typeface="Goudy Old Style" pitchFamily="18" charset="0"/>
                <a:cs typeface="Arial" pitchFamily="34" charset="0"/>
              </a:rPr>
              <a:t>flags=0</a:t>
            </a:r>
            <a:r>
              <a:rPr kumimoji="0" lang="en-US" sz="2400" b="0" i="0" u="none" strike="noStrike" cap="none" normalizeH="0" baseline="0" dirty="0" smtClean="0">
                <a:ln>
                  <a:noFill/>
                </a:ln>
                <a:solidFill>
                  <a:srgbClr val="3E4349"/>
                </a:solidFill>
                <a:effectLst/>
                <a:latin typeface="Goudy Old Style" pitchFamily="18" charset="0"/>
                <a:cs typeface="Arial" pitchFamily="34" charset="0"/>
              </a:rPr>
              <a:t>)</a:t>
            </a:r>
          </a:p>
          <a:p>
            <a:pPr marL="457200" marR="0" lvl="1" algn="just" defTabSz="914400" rtl="0" eaLnBrk="0" fontAlgn="base" latinLnBrk="0" hangingPunct="0">
              <a:lnSpc>
                <a:spcPct val="100000"/>
              </a:lnSpc>
              <a:spcBef>
                <a:spcPct val="0"/>
              </a:spcBef>
              <a:spcAft>
                <a:spcPct val="0"/>
              </a:spcAft>
              <a:buClrTx/>
              <a:buSzTx/>
              <a:buFontTx/>
              <a:buNone/>
              <a:tabLst/>
            </a:pPr>
            <a:r>
              <a:rPr lang="en-US" sz="3000" dirty="0">
                <a:solidFill>
                  <a:srgbClr val="0A1F61"/>
                </a:solidFill>
                <a:latin typeface="Tajawal ExtraBold" panose="00000800000000000000" pitchFamily="2" charset="-78"/>
                <a:cs typeface="Tajawal ExtraBold" panose="00000800000000000000" pitchFamily="2" charset="-78"/>
              </a:rPr>
              <a:t>(Re)calculates the checksum for any IPv4/ICMP/ICMPv6/TCP/UDP checksum present in the given packet. Individual checksum calculations may be disabled via the appropriate flag. Typically this function should be invoked on a modified packet before it is injected with </a:t>
            </a:r>
            <a:r>
              <a:rPr lang="en-US" sz="3000" dirty="0" err="1">
                <a:solidFill>
                  <a:srgbClr val="0A1F61"/>
                </a:solidFill>
                <a:latin typeface="Tajawal ExtraBold" panose="00000800000000000000" pitchFamily="2" charset="-78"/>
                <a:cs typeface="Tajawal ExtraBold" panose="00000800000000000000" pitchFamily="2" charset="-78"/>
              </a:rPr>
              <a:t>WinDivert.send</a:t>
            </a:r>
            <a:r>
              <a:rPr lang="en-US" sz="3000" dirty="0">
                <a:solidFill>
                  <a:srgbClr val="0A1F61"/>
                </a:solidFill>
                <a:latin typeface="Tajawal ExtraBold" panose="00000800000000000000" pitchFamily="2" charset="-78"/>
                <a:cs typeface="Tajawal ExtraBold" panose="00000800000000000000" pitchFamily="2" charset="-78"/>
              </a:rPr>
              <a:t>(). Returns the number of checksums calculated</a:t>
            </a:r>
            <a:r>
              <a:rPr lang="en-US" sz="3000" dirty="0" smtClean="0">
                <a:solidFill>
                  <a:srgbClr val="0A1F61"/>
                </a:solidFill>
                <a:latin typeface="Tajawal ExtraBold" panose="00000800000000000000" pitchFamily="2" charset="-78"/>
                <a:cs typeface="Tajawal ExtraBold" panose="00000800000000000000" pitchFamily="2" charset="-78"/>
              </a:rPr>
              <a:t>.</a:t>
            </a:r>
            <a:endParaRPr lang="en-US" sz="3000" dirty="0">
              <a:solidFill>
                <a:srgbClr val="0A1F61"/>
              </a:solidFill>
              <a:latin typeface="Tajawal ExtraBold" panose="00000800000000000000" pitchFamily="2" charset="-78"/>
              <a:cs typeface="Tajawal ExtraBold" panose="00000800000000000000" pitchFamily="2" charset="-78"/>
            </a:endParaRPr>
          </a:p>
        </p:txBody>
      </p:sp>
      <p:sp>
        <p:nvSpPr>
          <p:cNvPr id="13" name="Rectangle 2"/>
          <p:cNvSpPr>
            <a:spLocks noChangeArrowheads="1"/>
          </p:cNvSpPr>
          <p:nvPr/>
        </p:nvSpPr>
        <p:spPr bwMode="auto">
          <a:xfrm>
            <a:off x="387430" y="1677991"/>
            <a:ext cx="11375079" cy="150197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68203" tIns="26979" rIns="91440" bIns="88872"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pPr>
            <a:r>
              <a:rPr kumimoji="0" lang="en-US" sz="2400" b="0" i="1" u="none" strike="noStrike" cap="none" normalizeH="0" baseline="0" dirty="0" smtClean="0">
                <a:ln>
                  <a:noFill/>
                </a:ln>
                <a:solidFill>
                  <a:srgbClr val="3E4349"/>
                </a:solidFill>
                <a:effectLst/>
                <a:latin typeface="Goudy Old Style" pitchFamily="18" charset="0"/>
                <a:cs typeface="Arial" pitchFamily="34" charset="0"/>
              </a:rPr>
              <a:t>class </a:t>
            </a:r>
            <a:r>
              <a:rPr lang="en-US" sz="3000" b="1" dirty="0" err="1">
                <a:solidFill>
                  <a:srgbClr val="0A1F61"/>
                </a:solidFill>
                <a:latin typeface="Tajawal ExtraBold" panose="00000800000000000000" pitchFamily="2" charset="-78"/>
                <a:cs typeface="Tajawal ExtraBold" panose="00000800000000000000" pitchFamily="2" charset="-78"/>
              </a:rPr>
              <a:t>pydivert.Packet</a:t>
            </a:r>
            <a:r>
              <a:rPr lang="en-US" sz="3000" b="1" dirty="0">
                <a:solidFill>
                  <a:srgbClr val="0A1F61"/>
                </a:solidFill>
                <a:latin typeface="Tajawal ExtraBold" panose="00000800000000000000" pitchFamily="2" charset="-78"/>
                <a:cs typeface="Tajawal ExtraBold" panose="00000800000000000000" pitchFamily="2" charset="-78"/>
              </a:rPr>
              <a:t>(</a:t>
            </a:r>
            <a:r>
              <a:rPr lang="en-US" sz="2400" i="1" dirty="0">
                <a:solidFill>
                  <a:srgbClr val="3E4349"/>
                </a:solidFill>
                <a:latin typeface="Goudy Old Style" pitchFamily="18" charset="0"/>
                <a:cs typeface="Arial" pitchFamily="34" charset="0"/>
              </a:rPr>
              <a:t>r</a:t>
            </a:r>
            <a:r>
              <a:rPr kumimoji="0" lang="en-US" sz="2400" b="0" i="1" u="none" strike="noStrike" cap="none" normalizeH="0" baseline="0" dirty="0" smtClean="0">
                <a:ln>
                  <a:noFill/>
                </a:ln>
                <a:solidFill>
                  <a:srgbClr val="3E4349"/>
                </a:solidFill>
                <a:effectLst/>
                <a:latin typeface="Goudy Old Style" pitchFamily="18" charset="0"/>
                <a:cs typeface="Arial" pitchFamily="34" charset="0"/>
              </a:rPr>
              <a:t>aw</a:t>
            </a:r>
            <a:r>
              <a:rPr kumimoji="0" lang="en-US" sz="2400" b="0" i="0" u="none" strike="noStrike" cap="none" normalizeH="0" baseline="0" dirty="0" smtClean="0">
                <a:ln>
                  <a:noFill/>
                </a:ln>
                <a:solidFill>
                  <a:srgbClr val="3E4349"/>
                </a:solidFill>
                <a:effectLst/>
                <a:latin typeface="Goudy Old Style" pitchFamily="18" charset="0"/>
                <a:cs typeface="Arial" pitchFamily="34" charset="0"/>
              </a:rPr>
              <a:t>, </a:t>
            </a:r>
            <a:r>
              <a:rPr kumimoji="0" lang="en-US" sz="2400" b="0" i="1" u="none" strike="noStrike" cap="none" normalizeH="0" baseline="0" dirty="0" smtClean="0">
                <a:ln>
                  <a:noFill/>
                </a:ln>
                <a:solidFill>
                  <a:srgbClr val="3E4349"/>
                </a:solidFill>
                <a:effectLst/>
                <a:latin typeface="Goudy Old Style" pitchFamily="18" charset="0"/>
                <a:cs typeface="Arial" pitchFamily="34" charset="0"/>
              </a:rPr>
              <a:t>interface</a:t>
            </a:r>
            <a:r>
              <a:rPr kumimoji="0" lang="en-US" sz="2400" b="0" i="0" u="none" strike="noStrike" cap="none" normalizeH="0" baseline="0" dirty="0" smtClean="0">
                <a:ln>
                  <a:noFill/>
                </a:ln>
                <a:solidFill>
                  <a:srgbClr val="3E4349"/>
                </a:solidFill>
                <a:effectLst/>
                <a:latin typeface="Goudy Old Style" pitchFamily="18" charset="0"/>
                <a:cs typeface="Arial" pitchFamily="34" charset="0"/>
              </a:rPr>
              <a:t>, </a:t>
            </a:r>
            <a:r>
              <a:rPr kumimoji="0" lang="en-US" sz="2400" b="0" i="1" u="none" strike="noStrike" cap="none" normalizeH="0" baseline="0" dirty="0" smtClean="0">
                <a:ln>
                  <a:noFill/>
                </a:ln>
                <a:solidFill>
                  <a:srgbClr val="3E4349"/>
                </a:solidFill>
                <a:effectLst/>
                <a:latin typeface="Goudy Old Style" pitchFamily="18" charset="0"/>
                <a:cs typeface="Arial" pitchFamily="34" charset="0"/>
              </a:rPr>
              <a:t>direction</a:t>
            </a:r>
            <a:r>
              <a:rPr kumimoji="0" lang="en-US" sz="2400" b="0" i="0" u="none" strike="noStrike" cap="none" normalizeH="0" baseline="0" dirty="0" smtClean="0">
                <a:ln>
                  <a:noFill/>
                </a:ln>
                <a:solidFill>
                  <a:srgbClr val="3E4349"/>
                </a:solidFill>
                <a:effectLst/>
                <a:latin typeface="Goudy Old Style" pitchFamily="18" charset="0"/>
                <a:cs typeface="Arial" pitchFamily="34" charset="0"/>
              </a:rPr>
              <a:t>)</a:t>
            </a:r>
          </a:p>
          <a:p>
            <a:pPr lvl="1" algn="just" eaLnBrk="0" fontAlgn="base" hangingPunct="0">
              <a:spcBef>
                <a:spcPct val="0"/>
              </a:spcBef>
              <a:spcAft>
                <a:spcPct val="0"/>
              </a:spcAft>
            </a:pPr>
            <a:r>
              <a:rPr lang="en-US" sz="3000" dirty="0">
                <a:solidFill>
                  <a:srgbClr val="0A1F61"/>
                </a:solidFill>
                <a:latin typeface="Tajawal ExtraBold" panose="00000800000000000000" pitchFamily="2" charset="-78"/>
                <a:cs typeface="Tajawal ExtraBold" panose="00000800000000000000" pitchFamily="2" charset="-78"/>
              </a:rPr>
              <a:t>A single packet, possibly including an IP header, a TCP/UDP header and a payload. Creation of packets is cheap, parsing is done on first attribute access.</a:t>
            </a:r>
          </a:p>
        </p:txBody>
      </p:sp>
      <p:sp>
        <p:nvSpPr>
          <p:cNvPr id="10" name="Rectangle 9"/>
          <p:cNvSpPr/>
          <p:nvPr/>
        </p:nvSpPr>
        <p:spPr>
          <a:xfrm>
            <a:off x="2780704" y="489943"/>
            <a:ext cx="5788764" cy="707886"/>
          </a:xfrm>
          <a:prstGeom prst="rect">
            <a:avLst/>
          </a:prstGeom>
        </p:spPr>
        <p:txBody>
          <a:bodyPr wrap="none">
            <a:spAutoFit/>
          </a:bodyPr>
          <a:lstStyle/>
          <a:p>
            <a:pPr algn="ctr"/>
            <a:r>
              <a:rPr lang="en-US" sz="4000" dirty="0" err="1">
                <a:solidFill>
                  <a:schemeClr val="bg1"/>
                </a:solidFill>
                <a:latin typeface="Tajawal Medium" panose="00000600000000000000" pitchFamily="2" charset="-78"/>
                <a:cs typeface="Tajawal Medium" panose="00000600000000000000" pitchFamily="2" charset="-78"/>
              </a:rPr>
              <a:t>PyDivert</a:t>
            </a:r>
            <a:r>
              <a:rPr lang="en-US" sz="4000" dirty="0">
                <a:solidFill>
                  <a:schemeClr val="bg1"/>
                </a:solidFill>
                <a:latin typeface="Tajawal Medium" panose="00000600000000000000" pitchFamily="2" charset="-78"/>
                <a:cs typeface="Tajawal Medium" panose="00000600000000000000" pitchFamily="2" charset="-78"/>
              </a:rPr>
              <a:t> </a:t>
            </a:r>
            <a:r>
              <a:rPr lang="en-US" sz="3200" dirty="0">
                <a:solidFill>
                  <a:schemeClr val="bg1"/>
                </a:solidFill>
                <a:latin typeface="Tajawal Medium" panose="00000600000000000000" pitchFamily="2" charset="-78"/>
                <a:cs typeface="Tajawal Medium" panose="00000600000000000000" pitchFamily="2" charset="-78"/>
              </a:rPr>
              <a:t>(Capturing and Sending Packets )</a:t>
            </a:r>
          </a:p>
        </p:txBody>
      </p:sp>
    </p:spTree>
    <p:extLst>
      <p:ext uri="{BB962C8B-B14F-4D97-AF65-F5344CB8AC3E}">
        <p14:creationId xmlns:p14="http://schemas.microsoft.com/office/powerpoint/2010/main" val="306350890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34</a:t>
            </a:fld>
            <a:endParaRPr lang="en-US" dirty="0"/>
          </a:p>
        </p:txBody>
      </p:sp>
      <p:sp>
        <p:nvSpPr>
          <p:cNvPr id="10" name="Rectangle 1"/>
          <p:cNvSpPr>
            <a:spLocks noChangeArrowheads="1"/>
          </p:cNvSpPr>
          <p:nvPr/>
        </p:nvSpPr>
        <p:spPr bwMode="auto">
          <a:xfrm>
            <a:off x="2493913" y="1734555"/>
            <a:ext cx="6303520" cy="4093428"/>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rgbClr val="CC7832"/>
                </a:solidFill>
                <a:effectLst/>
                <a:latin typeface="JetBrains Mono"/>
                <a:cs typeface="Arial" pitchFamily="34" charset="0"/>
              </a:rPr>
              <a:t>import </a:t>
            </a:r>
            <a:r>
              <a:rPr kumimoji="0" lang="en-US" sz="2000" b="0" i="0" u="none" strike="noStrike" cap="none" normalizeH="0" baseline="0" dirty="0" err="1" smtClean="0">
                <a:ln>
                  <a:noFill/>
                </a:ln>
                <a:solidFill>
                  <a:srgbClr val="A9B7C6"/>
                </a:solidFill>
                <a:effectLst/>
                <a:latin typeface="JetBrains Mono"/>
                <a:cs typeface="Arial" pitchFamily="34" charset="0"/>
              </a:rPr>
              <a:t>pydivert</a:t>
            </a:r>
            <a:r>
              <a:rPr kumimoji="0" lang="en-US" sz="2000" b="0" i="0" u="none" strike="noStrike" cap="none" normalizeH="0" baseline="0" dirty="0" smtClean="0">
                <a:ln>
                  <a:noFill/>
                </a:ln>
                <a:solidFill>
                  <a:srgbClr val="A9B7C6"/>
                </a:solidFill>
                <a:effectLst/>
                <a:latin typeface="JetBrains Mono"/>
                <a:cs typeface="Arial" pitchFamily="34" charset="0"/>
              </a:rPr>
              <a:t/>
            </a:r>
            <a:br>
              <a:rPr kumimoji="0" lang="en-US" sz="2000" b="0" i="0" u="none" strike="noStrike" cap="none" normalizeH="0" baseline="0" dirty="0" smtClean="0">
                <a:ln>
                  <a:noFill/>
                </a:ln>
                <a:solidFill>
                  <a:srgbClr val="A9B7C6"/>
                </a:solidFill>
                <a:effectLst/>
                <a:latin typeface="JetBrains Mono"/>
                <a:cs typeface="Arial" pitchFamily="34" charset="0"/>
              </a:rPr>
            </a:br>
            <a:r>
              <a:rPr kumimoji="0" lang="en-US" sz="2000" b="0" i="0" u="none" strike="noStrike" cap="none" normalizeH="0" baseline="0" dirty="0" smtClean="0">
                <a:ln>
                  <a:noFill/>
                </a:ln>
                <a:solidFill>
                  <a:srgbClr val="A9B7C6"/>
                </a:solidFill>
                <a:effectLst/>
                <a:latin typeface="JetBrains Mono"/>
                <a:cs typeface="Arial" pitchFamily="34" charset="0"/>
              </a:rPr>
              <a:t/>
            </a:r>
            <a:br>
              <a:rPr kumimoji="0" lang="en-US" sz="2000" b="0" i="0" u="none" strike="noStrike" cap="none" normalizeH="0" baseline="0" dirty="0" smtClean="0">
                <a:ln>
                  <a:noFill/>
                </a:ln>
                <a:solidFill>
                  <a:srgbClr val="A9B7C6"/>
                </a:solidFill>
                <a:effectLst/>
                <a:latin typeface="JetBrains Mono"/>
                <a:cs typeface="Arial" pitchFamily="34" charset="0"/>
              </a:rPr>
            </a:br>
            <a:r>
              <a:rPr kumimoji="0" lang="en-US" sz="2000" b="0" i="0" u="none" strike="noStrike" cap="none" normalizeH="0" baseline="0" dirty="0" smtClean="0">
                <a:ln>
                  <a:noFill/>
                </a:ln>
                <a:solidFill>
                  <a:srgbClr val="808080"/>
                </a:solidFill>
                <a:effectLst/>
                <a:latin typeface="JetBrains Mono"/>
                <a:cs typeface="Arial" pitchFamily="34" charset="0"/>
              </a:rPr>
              <a:t># Use </a:t>
            </a:r>
            <a:r>
              <a:rPr kumimoji="0" lang="en-US" sz="2000" b="0" i="0" u="none" strike="noStrike" cap="none" normalizeH="0" baseline="0" dirty="0" err="1" smtClean="0">
                <a:ln>
                  <a:noFill/>
                </a:ln>
                <a:solidFill>
                  <a:srgbClr val="808080"/>
                </a:solidFill>
                <a:effectLst/>
                <a:latin typeface="JetBrains Mono"/>
                <a:cs typeface="Arial" pitchFamily="34" charset="0"/>
              </a:rPr>
              <a:t>WinDivert</a:t>
            </a:r>
            <a:r>
              <a:rPr kumimoji="0" lang="en-US" sz="2000" b="0" i="0" u="none" strike="noStrike" cap="none" normalizeH="0" baseline="0" dirty="0" smtClean="0">
                <a:ln>
                  <a:noFill/>
                </a:ln>
                <a:solidFill>
                  <a:srgbClr val="808080"/>
                </a:solidFill>
                <a:effectLst/>
                <a:latin typeface="JetBrains Mono"/>
                <a:cs typeface="Arial" pitchFamily="34" charset="0"/>
              </a:rPr>
              <a:t> packet buffer</a:t>
            </a:r>
            <a:br>
              <a:rPr kumimoji="0" lang="en-US" sz="2000" b="0" i="0" u="none" strike="noStrike" cap="none" normalizeH="0" baseline="0" dirty="0" smtClean="0">
                <a:ln>
                  <a:noFill/>
                </a:ln>
                <a:solidFill>
                  <a:srgbClr val="808080"/>
                </a:solidFill>
                <a:effectLst/>
                <a:latin typeface="JetBrains Mono"/>
                <a:cs typeface="Arial" pitchFamily="34" charset="0"/>
              </a:rPr>
            </a:br>
            <a:r>
              <a:rPr kumimoji="0" lang="en-US" sz="2000" b="0" i="0" u="none" strike="noStrike" cap="none" normalizeH="0" baseline="0" dirty="0" smtClean="0">
                <a:ln>
                  <a:noFill/>
                </a:ln>
                <a:solidFill>
                  <a:srgbClr val="CC7832"/>
                </a:solidFill>
                <a:effectLst/>
                <a:latin typeface="JetBrains Mono"/>
                <a:cs typeface="Arial" pitchFamily="34" charset="0"/>
              </a:rPr>
              <a:t>with </a:t>
            </a:r>
            <a:r>
              <a:rPr kumimoji="0" lang="en-US" sz="2000" b="0" i="0" u="none" strike="noStrike" cap="none" normalizeH="0" baseline="0" dirty="0" err="1" smtClean="0">
                <a:ln>
                  <a:noFill/>
                </a:ln>
                <a:solidFill>
                  <a:srgbClr val="A9B7C6"/>
                </a:solidFill>
                <a:effectLst/>
                <a:latin typeface="JetBrains Mono"/>
                <a:cs typeface="Arial" pitchFamily="34" charset="0"/>
              </a:rPr>
              <a:t>pydivert.WinDivert</a:t>
            </a:r>
            <a:r>
              <a:rPr kumimoji="0" lang="en-US" sz="2000" b="0" i="0" u="none" strike="noStrike" cap="none" normalizeH="0" baseline="0" dirty="0" smtClean="0">
                <a:ln>
                  <a:noFill/>
                </a:ln>
                <a:solidFill>
                  <a:srgbClr val="A9B7C6"/>
                </a:solidFill>
                <a:effectLst/>
                <a:latin typeface="JetBrains Mono"/>
                <a:cs typeface="Arial" pitchFamily="34" charset="0"/>
              </a:rPr>
              <a:t>() </a:t>
            </a:r>
            <a:r>
              <a:rPr kumimoji="0" lang="en-US" sz="2000" b="0" i="0" u="none" strike="noStrike" cap="none" normalizeH="0" baseline="0" dirty="0" smtClean="0">
                <a:ln>
                  <a:noFill/>
                </a:ln>
                <a:solidFill>
                  <a:srgbClr val="CC7832"/>
                </a:solidFill>
                <a:effectLst/>
                <a:latin typeface="JetBrains Mono"/>
                <a:cs typeface="Arial" pitchFamily="34" charset="0"/>
              </a:rPr>
              <a:t>as </a:t>
            </a:r>
            <a:r>
              <a:rPr kumimoji="0" lang="en-US" sz="2000" b="0" i="0" u="none" strike="noStrike" cap="none" normalizeH="0" baseline="0" dirty="0" smtClean="0">
                <a:ln>
                  <a:noFill/>
                </a:ln>
                <a:solidFill>
                  <a:srgbClr val="A9B7C6"/>
                </a:solidFill>
                <a:effectLst/>
                <a:latin typeface="JetBrains Mono"/>
                <a:cs typeface="Arial" pitchFamily="34" charset="0"/>
              </a:rPr>
              <a:t>buffer:</a:t>
            </a:r>
            <a:br>
              <a:rPr kumimoji="0" lang="en-US" sz="2000" b="0" i="0" u="none" strike="noStrike" cap="none" normalizeH="0" baseline="0" dirty="0" smtClean="0">
                <a:ln>
                  <a:noFill/>
                </a:ln>
                <a:solidFill>
                  <a:srgbClr val="A9B7C6"/>
                </a:solidFill>
                <a:effectLst/>
                <a:latin typeface="JetBrains Mono"/>
                <a:cs typeface="Arial" pitchFamily="34" charset="0"/>
              </a:rPr>
            </a:br>
            <a:r>
              <a:rPr kumimoji="0" lang="en-US" sz="2000" b="0" i="0" u="none" strike="noStrike" cap="none" normalizeH="0" baseline="0" dirty="0" smtClean="0">
                <a:ln>
                  <a:noFill/>
                </a:ln>
                <a:solidFill>
                  <a:srgbClr val="A9B7C6"/>
                </a:solidFill>
                <a:effectLst/>
                <a:latin typeface="JetBrains Mono"/>
                <a:cs typeface="Arial" pitchFamily="34" charset="0"/>
              </a:rPr>
              <a:t>    </a:t>
            </a:r>
            <a:r>
              <a:rPr kumimoji="0" lang="en-US" sz="2000" b="0" i="0" u="none" strike="noStrike" cap="none" normalizeH="0" baseline="0" dirty="0" smtClean="0">
                <a:ln>
                  <a:noFill/>
                </a:ln>
                <a:solidFill>
                  <a:srgbClr val="808080"/>
                </a:solidFill>
                <a:effectLst/>
                <a:latin typeface="JetBrains Mono"/>
                <a:cs typeface="Arial" pitchFamily="34" charset="0"/>
              </a:rPr>
              <a:t># Iterate the buffer</a:t>
            </a:r>
            <a:br>
              <a:rPr kumimoji="0" lang="en-US" sz="2000" b="0" i="0" u="none" strike="noStrike" cap="none" normalizeH="0" baseline="0" dirty="0" smtClean="0">
                <a:ln>
                  <a:noFill/>
                </a:ln>
                <a:solidFill>
                  <a:srgbClr val="808080"/>
                </a:solidFill>
                <a:effectLst/>
                <a:latin typeface="JetBrains Mono"/>
                <a:cs typeface="Arial" pitchFamily="34" charset="0"/>
              </a:rPr>
            </a:br>
            <a:r>
              <a:rPr kumimoji="0" lang="en-US" sz="2000" b="0" i="0" u="none" strike="noStrike" cap="none" normalizeH="0" baseline="0" dirty="0" smtClean="0">
                <a:ln>
                  <a:noFill/>
                </a:ln>
                <a:solidFill>
                  <a:srgbClr val="808080"/>
                </a:solidFill>
                <a:effectLst/>
                <a:latin typeface="JetBrains Mono"/>
                <a:cs typeface="Arial" pitchFamily="34" charset="0"/>
              </a:rPr>
              <a:t>    </a:t>
            </a:r>
            <a:r>
              <a:rPr kumimoji="0" lang="en-US" sz="2000" b="0" i="0" u="none" strike="noStrike" cap="none" normalizeH="0" baseline="0" dirty="0" smtClean="0">
                <a:ln>
                  <a:noFill/>
                </a:ln>
                <a:solidFill>
                  <a:srgbClr val="CC7832"/>
                </a:solidFill>
                <a:effectLst/>
                <a:latin typeface="JetBrains Mono"/>
                <a:cs typeface="Arial" pitchFamily="34" charset="0"/>
              </a:rPr>
              <a:t>for </a:t>
            </a:r>
            <a:r>
              <a:rPr kumimoji="0" lang="en-US" sz="2000" b="0" i="0" u="none" strike="noStrike" cap="none" normalizeH="0" baseline="0" dirty="0" smtClean="0">
                <a:ln>
                  <a:noFill/>
                </a:ln>
                <a:solidFill>
                  <a:srgbClr val="A9B7C6"/>
                </a:solidFill>
                <a:effectLst/>
                <a:latin typeface="JetBrains Mono"/>
                <a:cs typeface="Arial" pitchFamily="34" charset="0"/>
              </a:rPr>
              <a:t>packet </a:t>
            </a:r>
            <a:r>
              <a:rPr kumimoji="0" lang="en-US" sz="2000" b="0" i="0" u="none" strike="noStrike" cap="none" normalizeH="0" baseline="0" dirty="0" smtClean="0">
                <a:ln>
                  <a:noFill/>
                </a:ln>
                <a:solidFill>
                  <a:srgbClr val="CC7832"/>
                </a:solidFill>
                <a:effectLst/>
                <a:latin typeface="JetBrains Mono"/>
                <a:cs typeface="Arial" pitchFamily="34" charset="0"/>
              </a:rPr>
              <a:t>in </a:t>
            </a:r>
            <a:r>
              <a:rPr kumimoji="0" lang="en-US" sz="2000" b="0" i="0" u="none" strike="noStrike" cap="none" normalizeH="0" baseline="0" dirty="0" smtClean="0">
                <a:ln>
                  <a:noFill/>
                </a:ln>
                <a:solidFill>
                  <a:srgbClr val="A9B7C6"/>
                </a:solidFill>
                <a:effectLst/>
                <a:latin typeface="JetBrains Mono"/>
                <a:cs typeface="Arial" pitchFamily="34" charset="0"/>
              </a:rPr>
              <a:t>buffer:</a:t>
            </a:r>
            <a:br>
              <a:rPr kumimoji="0" lang="en-US" sz="2000" b="0" i="0" u="none" strike="noStrike" cap="none" normalizeH="0" baseline="0" dirty="0" smtClean="0">
                <a:ln>
                  <a:noFill/>
                </a:ln>
                <a:solidFill>
                  <a:srgbClr val="A9B7C6"/>
                </a:solidFill>
                <a:effectLst/>
                <a:latin typeface="JetBrains Mono"/>
                <a:cs typeface="Arial" pitchFamily="34" charset="0"/>
              </a:rPr>
            </a:br>
            <a:r>
              <a:rPr kumimoji="0" lang="en-US" sz="2000" b="0" i="0" u="none" strike="noStrike" cap="none" normalizeH="0" baseline="0" dirty="0" smtClean="0">
                <a:ln>
                  <a:noFill/>
                </a:ln>
                <a:solidFill>
                  <a:srgbClr val="A9B7C6"/>
                </a:solidFill>
                <a:effectLst/>
                <a:latin typeface="JetBrains Mono"/>
                <a:cs typeface="Arial" pitchFamily="34" charset="0"/>
              </a:rPr>
              <a:t>        print(</a:t>
            </a:r>
            <a:r>
              <a:rPr kumimoji="0" lang="en-US" sz="2000" b="0" i="0" u="none" strike="noStrike" cap="none" normalizeH="0" baseline="0" dirty="0" smtClean="0">
                <a:ln>
                  <a:noFill/>
                </a:ln>
                <a:solidFill>
                  <a:srgbClr val="6A8759"/>
                </a:solidFill>
                <a:effectLst/>
                <a:latin typeface="JetBrains Mono"/>
                <a:cs typeface="Arial" pitchFamily="34" charset="0"/>
              </a:rPr>
              <a:t>'Packet BEFORE modification the buffer = '</a:t>
            </a:r>
            <a:r>
              <a:rPr kumimoji="0" lang="en-US" sz="2000" b="0" i="0" u="none" strike="noStrike" cap="none" normalizeH="0" baseline="0" dirty="0" smtClean="0">
                <a:ln>
                  <a:noFill/>
                </a:ln>
                <a:solidFill>
                  <a:srgbClr val="A9B7C6"/>
                </a:solidFill>
                <a:effectLst/>
                <a:latin typeface="JetBrains Mono"/>
                <a:cs typeface="Arial" pitchFamily="34" charset="0"/>
              </a:rPr>
              <a:t>)</a:t>
            </a:r>
            <a:br>
              <a:rPr kumimoji="0" lang="en-US" sz="2000" b="0" i="0" u="none" strike="noStrike" cap="none" normalizeH="0" baseline="0" dirty="0" smtClean="0">
                <a:ln>
                  <a:noFill/>
                </a:ln>
                <a:solidFill>
                  <a:srgbClr val="A9B7C6"/>
                </a:solidFill>
                <a:effectLst/>
                <a:latin typeface="JetBrains Mono"/>
                <a:cs typeface="Arial" pitchFamily="34" charset="0"/>
              </a:rPr>
            </a:br>
            <a:r>
              <a:rPr kumimoji="0" lang="en-US" sz="2000" b="0" i="0" u="none" strike="noStrike" cap="none" normalizeH="0" baseline="0" dirty="0" smtClean="0">
                <a:ln>
                  <a:noFill/>
                </a:ln>
                <a:solidFill>
                  <a:srgbClr val="A9B7C6"/>
                </a:solidFill>
                <a:effectLst/>
                <a:latin typeface="JetBrains Mono"/>
                <a:cs typeface="Arial" pitchFamily="34" charset="0"/>
              </a:rPr>
              <a:t>        print(</a:t>
            </a:r>
            <a:r>
              <a:rPr kumimoji="0" lang="en-US" sz="2000" b="0" i="0" u="none" strike="noStrike" cap="none" normalizeH="0" baseline="0" dirty="0" err="1" smtClean="0">
                <a:ln>
                  <a:noFill/>
                </a:ln>
                <a:solidFill>
                  <a:srgbClr val="A9B7C6"/>
                </a:solidFill>
                <a:effectLst/>
                <a:latin typeface="JetBrains Mono"/>
                <a:cs typeface="Arial" pitchFamily="34" charset="0"/>
              </a:rPr>
              <a:t>packet.payload</a:t>
            </a:r>
            <a:r>
              <a:rPr kumimoji="0" lang="en-US" sz="2000" b="0" i="0" u="none" strike="noStrike" cap="none" normalizeH="0" baseline="0" dirty="0" smtClean="0">
                <a:ln>
                  <a:noFill/>
                </a:ln>
                <a:solidFill>
                  <a:srgbClr val="A9B7C6"/>
                </a:solidFill>
                <a:effectLst/>
                <a:latin typeface="JetBrains Mono"/>
                <a:cs typeface="Arial" pitchFamily="34" charset="0"/>
              </a:rPr>
              <a:t>)</a:t>
            </a:r>
            <a:br>
              <a:rPr kumimoji="0" lang="en-US" sz="2000" b="0" i="0" u="none" strike="noStrike" cap="none" normalizeH="0" baseline="0" dirty="0" smtClean="0">
                <a:ln>
                  <a:noFill/>
                </a:ln>
                <a:solidFill>
                  <a:srgbClr val="A9B7C6"/>
                </a:solidFill>
                <a:effectLst/>
                <a:latin typeface="JetBrains Mono"/>
                <a:cs typeface="Arial" pitchFamily="34" charset="0"/>
              </a:rPr>
            </a:br>
            <a:r>
              <a:rPr kumimoji="0" lang="en-US" sz="2000" b="0" i="0" u="none" strike="noStrike" cap="none" normalizeH="0" baseline="0" dirty="0" smtClean="0">
                <a:ln>
                  <a:noFill/>
                </a:ln>
                <a:solidFill>
                  <a:srgbClr val="A9B7C6"/>
                </a:solidFill>
                <a:effectLst/>
                <a:latin typeface="JetBrains Mono"/>
                <a:cs typeface="Arial" pitchFamily="34" charset="0"/>
              </a:rPr>
              <a:t>        </a:t>
            </a:r>
            <a:r>
              <a:rPr kumimoji="0" lang="en-US" sz="2000" b="0" i="0" u="none" strike="noStrike" cap="none" normalizeH="0" baseline="0" dirty="0" err="1" smtClean="0">
                <a:ln>
                  <a:noFill/>
                </a:ln>
                <a:solidFill>
                  <a:srgbClr val="A9B7C6"/>
                </a:solidFill>
                <a:effectLst/>
                <a:latin typeface="JetBrains Mono"/>
                <a:cs typeface="Arial" pitchFamily="34" charset="0"/>
              </a:rPr>
              <a:t>packet.payload</a:t>
            </a:r>
            <a:r>
              <a:rPr kumimoji="0" lang="en-US" sz="2000" b="0" i="0" u="none" strike="noStrike" cap="none" normalizeH="0" baseline="0" dirty="0" smtClean="0">
                <a:ln>
                  <a:noFill/>
                </a:ln>
                <a:solidFill>
                  <a:srgbClr val="A9B7C6"/>
                </a:solidFill>
                <a:effectLst/>
                <a:latin typeface="JetBrains Mono"/>
                <a:cs typeface="Arial" pitchFamily="34" charset="0"/>
              </a:rPr>
              <a:t> = bytes(</a:t>
            </a:r>
            <a:r>
              <a:rPr kumimoji="0" lang="en-US" sz="2000" b="0" i="0" u="none" strike="noStrike" cap="none" normalizeH="0" baseline="0" dirty="0" smtClean="0">
                <a:ln>
                  <a:noFill/>
                </a:ln>
                <a:solidFill>
                  <a:srgbClr val="6A8759"/>
                </a:solidFill>
                <a:effectLst/>
                <a:latin typeface="JetBrains Mono"/>
                <a:cs typeface="Arial" pitchFamily="34" charset="0"/>
              </a:rPr>
              <a:t>"Hello world!"</a:t>
            </a:r>
            <a:r>
              <a:rPr kumimoji="0" lang="en-US" sz="2000" b="0" i="0" u="none" strike="noStrike" cap="none" normalizeH="0" baseline="0" dirty="0" smtClean="0">
                <a:ln>
                  <a:noFill/>
                </a:ln>
                <a:solidFill>
                  <a:srgbClr val="CC7832"/>
                </a:solidFill>
                <a:effectLst/>
                <a:latin typeface="JetBrains Mono"/>
                <a:cs typeface="Arial" pitchFamily="34" charset="0"/>
              </a:rPr>
              <a:t>, </a:t>
            </a:r>
            <a:r>
              <a:rPr kumimoji="0" lang="en-US" sz="2000" b="0" i="0" u="none" strike="noStrike" cap="none" normalizeH="0" baseline="0" dirty="0" smtClean="0">
                <a:ln>
                  <a:noFill/>
                </a:ln>
                <a:solidFill>
                  <a:srgbClr val="6A8759"/>
                </a:solidFill>
                <a:effectLst/>
                <a:latin typeface="JetBrains Mono"/>
                <a:cs typeface="Arial" pitchFamily="34" charset="0"/>
              </a:rPr>
              <a:t>'utf-8'</a:t>
            </a:r>
            <a:r>
              <a:rPr kumimoji="0" lang="en-US" sz="2000" b="0" i="0" u="none" strike="noStrike" cap="none" normalizeH="0" baseline="0" dirty="0" smtClean="0">
                <a:ln>
                  <a:noFill/>
                </a:ln>
                <a:solidFill>
                  <a:srgbClr val="A9B7C6"/>
                </a:solidFill>
                <a:effectLst/>
                <a:latin typeface="JetBrains Mono"/>
                <a:cs typeface="Arial" pitchFamily="34" charset="0"/>
              </a:rPr>
              <a:t>)</a:t>
            </a:r>
            <a:br>
              <a:rPr kumimoji="0" lang="en-US" sz="2000" b="0" i="0" u="none" strike="noStrike" cap="none" normalizeH="0" baseline="0" dirty="0" smtClean="0">
                <a:ln>
                  <a:noFill/>
                </a:ln>
                <a:solidFill>
                  <a:srgbClr val="A9B7C6"/>
                </a:solidFill>
                <a:effectLst/>
                <a:latin typeface="JetBrains Mono"/>
                <a:cs typeface="Arial" pitchFamily="34" charset="0"/>
              </a:rPr>
            </a:br>
            <a:r>
              <a:rPr kumimoji="0" lang="en-US" sz="2000" b="0" i="0" u="none" strike="noStrike" cap="none" normalizeH="0" baseline="0" dirty="0" smtClean="0">
                <a:ln>
                  <a:noFill/>
                </a:ln>
                <a:solidFill>
                  <a:srgbClr val="A9B7C6"/>
                </a:solidFill>
                <a:effectLst/>
                <a:latin typeface="JetBrains Mono"/>
                <a:cs typeface="Arial" pitchFamily="34" charset="0"/>
              </a:rPr>
              <a:t>        print(</a:t>
            </a:r>
            <a:r>
              <a:rPr kumimoji="0" lang="en-US" sz="2000" b="0" i="0" u="none" strike="noStrike" cap="none" normalizeH="0" baseline="0" dirty="0" smtClean="0">
                <a:ln>
                  <a:noFill/>
                </a:ln>
                <a:solidFill>
                  <a:srgbClr val="6A8759"/>
                </a:solidFill>
                <a:effectLst/>
                <a:latin typeface="JetBrains Mono"/>
                <a:cs typeface="Arial" pitchFamily="34" charset="0"/>
              </a:rPr>
              <a:t>'Packet AFTER modification the buffer = '</a:t>
            </a:r>
            <a:r>
              <a:rPr kumimoji="0" lang="en-US" sz="2000" b="0" i="0" u="none" strike="noStrike" cap="none" normalizeH="0" baseline="0" dirty="0" smtClean="0">
                <a:ln>
                  <a:noFill/>
                </a:ln>
                <a:solidFill>
                  <a:srgbClr val="A9B7C6"/>
                </a:solidFill>
                <a:effectLst/>
                <a:latin typeface="JetBrains Mono"/>
                <a:cs typeface="Arial" pitchFamily="34" charset="0"/>
              </a:rPr>
              <a:t>)</a:t>
            </a:r>
            <a:br>
              <a:rPr kumimoji="0" lang="en-US" sz="2000" b="0" i="0" u="none" strike="noStrike" cap="none" normalizeH="0" baseline="0" dirty="0" smtClean="0">
                <a:ln>
                  <a:noFill/>
                </a:ln>
                <a:solidFill>
                  <a:srgbClr val="A9B7C6"/>
                </a:solidFill>
                <a:effectLst/>
                <a:latin typeface="JetBrains Mono"/>
                <a:cs typeface="Arial" pitchFamily="34" charset="0"/>
              </a:rPr>
            </a:br>
            <a:r>
              <a:rPr kumimoji="0" lang="en-US" sz="2000" b="0" i="0" u="none" strike="noStrike" cap="none" normalizeH="0" baseline="0" dirty="0" smtClean="0">
                <a:ln>
                  <a:noFill/>
                </a:ln>
                <a:solidFill>
                  <a:srgbClr val="A9B7C6"/>
                </a:solidFill>
                <a:effectLst/>
                <a:latin typeface="JetBrains Mono"/>
                <a:cs typeface="Arial" pitchFamily="34" charset="0"/>
              </a:rPr>
              <a:t>        print(</a:t>
            </a:r>
            <a:r>
              <a:rPr kumimoji="0" lang="en-US" sz="2000" b="0" i="0" u="none" strike="noStrike" cap="none" normalizeH="0" baseline="0" dirty="0" err="1" smtClean="0">
                <a:ln>
                  <a:noFill/>
                </a:ln>
                <a:solidFill>
                  <a:srgbClr val="A9B7C6"/>
                </a:solidFill>
                <a:effectLst/>
                <a:latin typeface="JetBrains Mono"/>
                <a:cs typeface="Arial" pitchFamily="34" charset="0"/>
              </a:rPr>
              <a:t>packet.payload</a:t>
            </a:r>
            <a:r>
              <a:rPr kumimoji="0" lang="en-US" sz="2000" b="0" i="0" u="none" strike="noStrike" cap="none" normalizeH="0" baseline="0" dirty="0" smtClean="0">
                <a:ln>
                  <a:noFill/>
                </a:ln>
                <a:solidFill>
                  <a:srgbClr val="A9B7C6"/>
                </a:solidFill>
                <a:effectLst/>
                <a:latin typeface="JetBrains Mono"/>
                <a:cs typeface="Arial" pitchFamily="34" charset="0"/>
              </a:rPr>
              <a:t>)</a:t>
            </a:r>
            <a:br>
              <a:rPr kumimoji="0" lang="en-US" sz="2000" b="0" i="0" u="none" strike="noStrike" cap="none" normalizeH="0" baseline="0" dirty="0" smtClean="0">
                <a:ln>
                  <a:noFill/>
                </a:ln>
                <a:solidFill>
                  <a:srgbClr val="A9B7C6"/>
                </a:solidFill>
                <a:effectLst/>
                <a:latin typeface="JetBrains Mono"/>
                <a:cs typeface="Arial" pitchFamily="34" charset="0"/>
              </a:rPr>
            </a:br>
            <a:r>
              <a:rPr kumimoji="0" lang="en-US" sz="2000" b="0" i="0" u="none" strike="noStrike" cap="none" normalizeH="0" baseline="0" dirty="0" smtClean="0">
                <a:ln>
                  <a:noFill/>
                </a:ln>
                <a:solidFill>
                  <a:srgbClr val="A9B7C6"/>
                </a:solidFill>
                <a:effectLst/>
                <a:latin typeface="JetBrains Mono"/>
                <a:cs typeface="Arial" pitchFamily="34" charset="0"/>
              </a:rPr>
              <a:t>        </a:t>
            </a:r>
            <a:r>
              <a:rPr kumimoji="0" lang="en-US" sz="2000" b="0" i="0" u="none" strike="noStrike" cap="none" normalizeH="0" baseline="0" dirty="0" smtClean="0">
                <a:ln>
                  <a:noFill/>
                </a:ln>
                <a:solidFill>
                  <a:srgbClr val="808080"/>
                </a:solidFill>
                <a:effectLst/>
                <a:latin typeface="JetBrains Mono"/>
                <a:cs typeface="Arial" pitchFamily="34" charset="0"/>
              </a:rPr>
              <a:t># Send packet</a:t>
            </a:r>
            <a:br>
              <a:rPr kumimoji="0" lang="en-US" sz="2000" b="0" i="0" u="none" strike="noStrike" cap="none" normalizeH="0" baseline="0" dirty="0" smtClean="0">
                <a:ln>
                  <a:noFill/>
                </a:ln>
                <a:solidFill>
                  <a:srgbClr val="808080"/>
                </a:solidFill>
                <a:effectLst/>
                <a:latin typeface="JetBrains Mono"/>
                <a:cs typeface="Arial" pitchFamily="34" charset="0"/>
              </a:rPr>
            </a:br>
            <a:r>
              <a:rPr kumimoji="0" lang="en-US" sz="2000" b="0" i="0" u="none" strike="noStrike" cap="none" normalizeH="0" baseline="0" dirty="0" smtClean="0">
                <a:ln>
                  <a:noFill/>
                </a:ln>
                <a:solidFill>
                  <a:srgbClr val="808080"/>
                </a:solidFill>
                <a:effectLst/>
                <a:latin typeface="JetBrains Mono"/>
                <a:cs typeface="Arial" pitchFamily="34" charset="0"/>
              </a:rPr>
              <a:t>        </a:t>
            </a:r>
            <a:r>
              <a:rPr kumimoji="0" lang="en-US" sz="2000" b="0" i="0" u="none" strike="noStrike" cap="none" normalizeH="0" baseline="0" dirty="0" err="1" smtClean="0">
                <a:ln>
                  <a:noFill/>
                </a:ln>
                <a:solidFill>
                  <a:srgbClr val="A9B7C6"/>
                </a:solidFill>
                <a:effectLst/>
                <a:latin typeface="JetBrains Mono"/>
                <a:cs typeface="Arial" pitchFamily="34" charset="0"/>
              </a:rPr>
              <a:t>buffer.send</a:t>
            </a:r>
            <a:r>
              <a:rPr kumimoji="0" lang="en-US" sz="2000" b="0" i="0" u="none" strike="noStrike" cap="none" normalizeH="0" baseline="0" dirty="0" smtClean="0">
                <a:ln>
                  <a:noFill/>
                </a:ln>
                <a:solidFill>
                  <a:srgbClr val="A9B7C6"/>
                </a:solidFill>
                <a:effectLst/>
                <a:latin typeface="JetBrains Mono"/>
                <a:cs typeface="Arial" pitchFamily="34" charset="0"/>
              </a:rPr>
              <a:t>(packet)</a:t>
            </a:r>
            <a:endParaRPr kumimoji="0" lang="en-US" sz="4400" b="0" i="0" u="none" strike="noStrike" cap="none" normalizeH="0" baseline="0" dirty="0" smtClean="0">
              <a:ln>
                <a:noFill/>
              </a:ln>
              <a:solidFill>
                <a:schemeClr val="tx1"/>
              </a:solidFill>
              <a:effectLst/>
              <a:latin typeface="Arial" pitchFamily="34" charset="0"/>
              <a:cs typeface="Arial" pitchFamily="34" charset="0"/>
            </a:endParaRPr>
          </a:p>
        </p:txBody>
      </p:sp>
      <p:sp>
        <p:nvSpPr>
          <p:cNvPr id="12" name="TextBox 11"/>
          <p:cNvSpPr txBox="1"/>
          <p:nvPr/>
        </p:nvSpPr>
        <p:spPr>
          <a:xfrm>
            <a:off x="2551262" y="557895"/>
            <a:ext cx="6188823" cy="707886"/>
          </a:xfrm>
          <a:prstGeom prst="rect">
            <a:avLst/>
          </a:prstGeom>
          <a:noFill/>
        </p:spPr>
        <p:txBody>
          <a:bodyPr wrap="square" rtlCol="0">
            <a:spAutoFit/>
          </a:bodyPr>
          <a:lstStyle/>
          <a:p>
            <a:pPr algn="ctr"/>
            <a:r>
              <a:rPr lang="en-US" sz="4000" dirty="0" err="1" smtClean="0">
                <a:solidFill>
                  <a:schemeClr val="bg1"/>
                </a:solidFill>
                <a:latin typeface="Tajawal Medium" panose="00000600000000000000" pitchFamily="2" charset="-78"/>
                <a:cs typeface="Tajawal Medium" panose="00000600000000000000" pitchFamily="2" charset="-78"/>
              </a:rPr>
              <a:t>PyDivert</a:t>
            </a:r>
            <a:r>
              <a:rPr lang="en-US" sz="4000" dirty="0" smtClean="0">
                <a:solidFill>
                  <a:schemeClr val="bg1"/>
                </a:solidFill>
                <a:latin typeface="Tajawal Medium" panose="00000600000000000000" pitchFamily="2" charset="-78"/>
                <a:cs typeface="Tajawal Medium" panose="00000600000000000000" pitchFamily="2" charset="-78"/>
              </a:rPr>
              <a:t> </a:t>
            </a:r>
            <a:r>
              <a:rPr lang="en-US" sz="3200" dirty="0" smtClean="0">
                <a:solidFill>
                  <a:schemeClr val="bg1"/>
                </a:solidFill>
                <a:latin typeface="Tajawal Medium" panose="00000600000000000000" pitchFamily="2" charset="-78"/>
                <a:cs typeface="Tajawal Medium" panose="00000600000000000000" pitchFamily="2" charset="-78"/>
              </a:rPr>
              <a:t>(Modifying Packets)</a:t>
            </a:r>
            <a:endParaRPr lang="en-US" sz="32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1671211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err="1" smtClean="0">
                <a:solidFill>
                  <a:schemeClr val="bg1"/>
                </a:solidFill>
                <a:latin typeface="Tajawal Medium" panose="00000600000000000000" pitchFamily="2" charset="-78"/>
                <a:cs typeface="Tajawal Medium" panose="00000600000000000000" pitchFamily="2" charset="-78"/>
              </a:rPr>
              <a:t>PyDivert</a:t>
            </a:r>
            <a:r>
              <a:rPr lang="en-US" sz="4000" dirty="0" smtClean="0">
                <a:solidFill>
                  <a:schemeClr val="bg1"/>
                </a:solidFill>
                <a:latin typeface="Tajawal Medium" panose="00000600000000000000" pitchFamily="2" charset="-78"/>
                <a:cs typeface="Tajawal Medium" panose="00000600000000000000" pitchFamily="2" charset="-78"/>
              </a:rPr>
              <a:t> </a:t>
            </a:r>
            <a:r>
              <a:rPr lang="en-US" sz="3200" dirty="0" smtClean="0">
                <a:solidFill>
                  <a:schemeClr val="bg1"/>
                </a:solidFill>
                <a:latin typeface="Tajawal Medium" panose="00000600000000000000" pitchFamily="2" charset="-78"/>
                <a:cs typeface="Tajawal Medium" panose="00000600000000000000" pitchFamily="2" charset="-78"/>
              </a:rPr>
              <a:t>(Filtering &amp; Modifying Packets)</a:t>
            </a:r>
            <a:endParaRPr lang="en-US" sz="32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35</a:t>
            </a:fld>
            <a:endParaRPr lang="en-US" dirty="0"/>
          </a:p>
        </p:txBody>
      </p:sp>
      <p:sp>
        <p:nvSpPr>
          <p:cNvPr id="11" name="Rectangle 1"/>
          <p:cNvSpPr>
            <a:spLocks noChangeArrowheads="1"/>
          </p:cNvSpPr>
          <p:nvPr/>
        </p:nvSpPr>
        <p:spPr bwMode="auto">
          <a:xfrm>
            <a:off x="2092776" y="1437053"/>
            <a:ext cx="9356792" cy="5262979"/>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rgbClr val="CC7832"/>
                </a:solidFill>
                <a:effectLst/>
                <a:latin typeface="JetBrains Mono"/>
                <a:cs typeface="Arial" pitchFamily="34" charset="0"/>
              </a:rPr>
              <a:t>import </a:t>
            </a:r>
            <a:r>
              <a:rPr kumimoji="0" lang="en-US" sz="1400" b="1" i="0" u="none" strike="noStrike" cap="none" normalizeH="0" baseline="0" dirty="0" err="1" smtClean="0">
                <a:ln>
                  <a:noFill/>
                </a:ln>
                <a:solidFill>
                  <a:srgbClr val="A9B7C6"/>
                </a:solidFill>
                <a:effectLst/>
                <a:latin typeface="JetBrains Mono"/>
                <a:cs typeface="Arial" pitchFamily="34" charset="0"/>
              </a:rPr>
              <a:t>pydivert</a:t>
            </a:r>
            <a:r>
              <a:rPr kumimoji="0" lang="en-US" sz="1400" b="1" i="0" u="none" strike="noStrike" cap="none" normalizeH="0" baseline="0" dirty="0" smtClean="0">
                <a:ln>
                  <a:noFill/>
                </a:ln>
                <a:solidFill>
                  <a:srgbClr val="A9B7C6"/>
                </a:solidFill>
                <a:effectLst/>
                <a:latin typeface="JetBrains Mono"/>
                <a:cs typeface="Arial" pitchFamily="34" charset="0"/>
              </a:rPr>
              <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CC7832"/>
                </a:solidFill>
                <a:effectLst/>
                <a:latin typeface="JetBrains Mono"/>
                <a:cs typeface="Arial" pitchFamily="34" charset="0"/>
              </a:rPr>
              <a:t>with </a:t>
            </a:r>
            <a:r>
              <a:rPr kumimoji="0" lang="en-US" sz="1400" b="1" i="0" u="none" strike="noStrike" cap="none" normalizeH="0" baseline="0" dirty="0" err="1" smtClean="0">
                <a:ln>
                  <a:noFill/>
                </a:ln>
                <a:solidFill>
                  <a:srgbClr val="A9B7C6"/>
                </a:solidFill>
                <a:effectLst/>
                <a:latin typeface="JetBrains Mono"/>
                <a:cs typeface="Arial" pitchFamily="34" charset="0"/>
              </a:rPr>
              <a:t>pydivert.WinDivert</a:t>
            </a:r>
            <a:r>
              <a:rPr kumimoji="0" lang="en-US" sz="1400" b="1" i="0" u="none" strike="noStrike" cap="none" normalizeH="0" baseline="0" dirty="0" smtClean="0">
                <a:ln>
                  <a:noFill/>
                </a:ln>
                <a:solidFill>
                  <a:srgbClr val="A9B7C6"/>
                </a:solidFill>
                <a:effectLst/>
                <a:latin typeface="JetBrains Mono"/>
                <a:cs typeface="Arial" pitchFamily="34" charset="0"/>
              </a:rPr>
              <a:t>(</a:t>
            </a:r>
            <a:r>
              <a:rPr kumimoji="0" lang="en-US" sz="1400" b="1" i="0" u="none" strike="noStrike" cap="none" normalizeH="0" baseline="0" dirty="0" smtClean="0">
                <a:ln>
                  <a:noFill/>
                </a:ln>
                <a:solidFill>
                  <a:srgbClr val="6A8759"/>
                </a:solidFill>
                <a:effectLst/>
                <a:latin typeface="JetBrains Mono"/>
                <a:cs typeface="Arial" pitchFamily="34" charset="0"/>
              </a:rPr>
              <a:t>"outbound and </a:t>
            </a:r>
            <a:r>
              <a:rPr kumimoji="0" lang="en-US" sz="1400" b="1" i="0" u="none" strike="noStrike" cap="none" normalizeH="0" baseline="0" dirty="0" err="1" smtClean="0">
                <a:ln>
                  <a:noFill/>
                </a:ln>
                <a:solidFill>
                  <a:srgbClr val="6A8759"/>
                </a:solidFill>
                <a:effectLst/>
                <a:latin typeface="JetBrains Mono"/>
                <a:cs typeface="Arial" pitchFamily="34" charset="0"/>
              </a:rPr>
              <a:t>tcp.PayloadLength</a:t>
            </a:r>
            <a:r>
              <a:rPr kumimoji="0" lang="en-US" sz="1400" b="1" i="0" u="none" strike="noStrike" cap="none" normalizeH="0" baseline="0" dirty="0" smtClean="0">
                <a:ln>
                  <a:noFill/>
                </a:ln>
                <a:solidFill>
                  <a:srgbClr val="6A8759"/>
                </a:solidFill>
                <a:effectLst/>
                <a:latin typeface="JetBrains Mono"/>
                <a:cs typeface="Arial" pitchFamily="34" charset="0"/>
              </a:rPr>
              <a:t> &gt; 0 and </a:t>
            </a:r>
            <a:r>
              <a:rPr kumimoji="0" lang="en-US" sz="1400" b="1" i="0" u="none" strike="noStrike" cap="none" normalizeH="0" baseline="0" dirty="0" err="1" smtClean="0">
                <a:ln>
                  <a:noFill/>
                </a:ln>
                <a:solidFill>
                  <a:srgbClr val="6A8759"/>
                </a:solidFill>
                <a:effectLst/>
                <a:latin typeface="JetBrains Mono"/>
                <a:cs typeface="Arial" pitchFamily="34" charset="0"/>
              </a:rPr>
              <a:t>tcp.DstPort</a:t>
            </a:r>
            <a:r>
              <a:rPr kumimoji="0" lang="en-US" sz="1400" b="1" i="0" u="none" strike="noStrike" cap="none" normalizeH="0" baseline="0" dirty="0" smtClean="0">
                <a:ln>
                  <a:noFill/>
                </a:ln>
                <a:solidFill>
                  <a:srgbClr val="6A8759"/>
                </a:solidFill>
                <a:effectLst/>
                <a:latin typeface="JetBrains Mono"/>
                <a:cs typeface="Arial" pitchFamily="34" charset="0"/>
              </a:rPr>
              <a:t> == 443"</a:t>
            </a:r>
            <a:r>
              <a:rPr kumimoji="0" lang="en-US" sz="1400" b="1" i="0" u="none" strike="noStrike" cap="none" normalizeH="0" baseline="0" dirty="0" smtClean="0">
                <a:ln>
                  <a:noFill/>
                </a:ln>
                <a:solidFill>
                  <a:srgbClr val="A9B7C6"/>
                </a:solidFill>
                <a:effectLst/>
                <a:latin typeface="JetBrains Mono"/>
                <a:cs typeface="Arial" pitchFamily="34" charset="0"/>
              </a:rPr>
              <a:t>) </a:t>
            </a:r>
            <a:r>
              <a:rPr kumimoji="0" lang="en-US" sz="1400" b="1" i="0" u="none" strike="noStrike" cap="none" normalizeH="0" baseline="0" dirty="0" smtClean="0">
                <a:ln>
                  <a:noFill/>
                </a:ln>
                <a:solidFill>
                  <a:srgbClr val="CC7832"/>
                </a:solidFill>
                <a:effectLst/>
                <a:latin typeface="JetBrains Mono"/>
                <a:cs typeface="Arial" pitchFamily="34" charset="0"/>
              </a:rPr>
              <a:t>as </a:t>
            </a:r>
            <a:r>
              <a:rPr kumimoji="0" lang="en-US" sz="1400" b="1" i="0" u="none" strike="noStrike" cap="none" normalizeH="0" baseline="0" dirty="0" smtClean="0">
                <a:ln>
                  <a:noFill/>
                </a:ln>
                <a:solidFill>
                  <a:srgbClr val="A9B7C6"/>
                </a:solidFill>
                <a:effectLst/>
                <a:latin typeface="JetBrains Mono"/>
                <a:cs typeface="Arial" pitchFamily="34" charset="0"/>
              </a:rPr>
              <a:t>w:  </a:t>
            </a:r>
            <a:r>
              <a:rPr kumimoji="0" lang="en-US" sz="1400" b="1" i="0" u="none" strike="noStrike" cap="none" normalizeH="0" baseline="0" dirty="0" smtClean="0">
                <a:ln>
                  <a:noFill/>
                </a:ln>
                <a:solidFill>
                  <a:srgbClr val="808080"/>
                </a:solidFill>
                <a:effectLst/>
                <a:latin typeface="JetBrains Mono"/>
                <a:cs typeface="Arial" pitchFamily="34" charset="0"/>
              </a:rPr>
              <a:t># Try inbound</a:t>
            </a:r>
            <a:br>
              <a:rPr kumimoji="0" lang="en-US" sz="1400" b="1" i="0" u="none" strike="noStrike" cap="none" normalizeH="0" baseline="0" dirty="0" smtClean="0">
                <a:ln>
                  <a:noFill/>
                </a:ln>
                <a:solidFill>
                  <a:srgbClr val="808080"/>
                </a:solidFill>
                <a:effectLst/>
                <a:latin typeface="JetBrains Mono"/>
                <a:cs typeface="Arial" pitchFamily="34" charset="0"/>
              </a:rPr>
            </a:br>
            <a:r>
              <a:rPr kumimoji="0" lang="en-US" sz="1400" b="1" i="0" u="none" strike="noStrike" cap="none" normalizeH="0" baseline="0" dirty="0" smtClean="0">
                <a:ln>
                  <a:noFill/>
                </a:ln>
                <a:solidFill>
                  <a:srgbClr val="808080"/>
                </a:solidFill>
                <a:effectLst/>
                <a:latin typeface="JetBrains Mono"/>
                <a:cs typeface="Arial" pitchFamily="34" charset="0"/>
              </a:rPr>
              <a:t>    </a:t>
            </a:r>
            <a:r>
              <a:rPr kumimoji="0" lang="en-US" sz="1400" b="1" i="0" u="none" strike="noStrike" cap="none" normalizeH="0" baseline="0" dirty="0" smtClean="0">
                <a:ln>
                  <a:noFill/>
                </a:ln>
                <a:solidFill>
                  <a:srgbClr val="A9B7C6"/>
                </a:solidFill>
                <a:effectLst/>
                <a:latin typeface="JetBrains Mono"/>
                <a:cs typeface="Arial" pitchFamily="34" charset="0"/>
              </a:rPr>
              <a:t>print(w)</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a:t>
            </a:r>
            <a:r>
              <a:rPr kumimoji="0" lang="en-US" sz="1400" b="1" i="0" u="none" strike="noStrike" cap="none" normalizeH="0" baseline="0" dirty="0" smtClean="0">
                <a:ln>
                  <a:noFill/>
                </a:ln>
                <a:solidFill>
                  <a:srgbClr val="CC7832"/>
                </a:solidFill>
                <a:effectLst/>
                <a:latin typeface="JetBrains Mono"/>
                <a:cs typeface="Arial" pitchFamily="34" charset="0"/>
              </a:rPr>
              <a:t>for </a:t>
            </a:r>
            <a:r>
              <a:rPr kumimoji="0" lang="en-US" sz="1400" b="1" i="0" u="none" strike="noStrike" cap="none" normalizeH="0" baseline="0" dirty="0" smtClean="0">
                <a:ln>
                  <a:noFill/>
                </a:ln>
                <a:solidFill>
                  <a:srgbClr val="A9B7C6"/>
                </a:solidFill>
                <a:effectLst/>
                <a:latin typeface="JetBrains Mono"/>
                <a:cs typeface="Arial" pitchFamily="34" charset="0"/>
              </a:rPr>
              <a:t>packet </a:t>
            </a:r>
            <a:r>
              <a:rPr kumimoji="0" lang="en-US" sz="1400" b="1" i="0" u="none" strike="noStrike" cap="none" normalizeH="0" baseline="0" dirty="0" smtClean="0">
                <a:ln>
                  <a:noFill/>
                </a:ln>
                <a:solidFill>
                  <a:srgbClr val="CC7832"/>
                </a:solidFill>
                <a:effectLst/>
                <a:latin typeface="JetBrains Mono"/>
                <a:cs typeface="Arial" pitchFamily="34" charset="0"/>
              </a:rPr>
              <a:t>in </a:t>
            </a:r>
            <a:r>
              <a:rPr kumimoji="0" lang="en-US" sz="1400" b="1" i="0" u="none" strike="noStrike" cap="none" normalizeH="0" baseline="0" dirty="0" smtClean="0">
                <a:ln>
                  <a:noFill/>
                </a:ln>
                <a:solidFill>
                  <a:srgbClr val="A9B7C6"/>
                </a:solidFill>
                <a:effectLst/>
                <a:latin typeface="JetBrains Mono"/>
                <a:cs typeface="Arial" pitchFamily="34" charset="0"/>
              </a:rPr>
              <a:t>w:</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print(</a:t>
            </a:r>
            <a:r>
              <a:rPr kumimoji="0" lang="en-US" sz="1400" b="1" i="0" u="none" strike="noStrike" cap="none" normalizeH="0" baseline="0" dirty="0" smtClean="0">
                <a:ln>
                  <a:noFill/>
                </a:ln>
                <a:solidFill>
                  <a:srgbClr val="6A8759"/>
                </a:solidFill>
                <a:effectLst/>
                <a:latin typeface="JetBrains Mono"/>
                <a:cs typeface="Arial" pitchFamily="34" charset="0"/>
              </a:rPr>
              <a:t>'packet BEFORE modification : '</a:t>
            </a:r>
            <a:r>
              <a:rPr kumimoji="0" lang="en-US" sz="1400" b="1" i="0" u="none" strike="noStrike" cap="none" normalizeH="0" baseline="0" dirty="0" smtClean="0">
                <a:ln>
                  <a:noFill/>
                </a:ln>
                <a:solidFill>
                  <a:srgbClr val="A9B7C6"/>
                </a:solidFill>
                <a:effectLst/>
                <a:latin typeface="JetBrains Mono"/>
                <a:cs typeface="Arial" pitchFamily="34" charset="0"/>
              </a:rPr>
              <a: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print(</a:t>
            </a:r>
            <a:r>
              <a:rPr kumimoji="0" lang="en-US" sz="1400" b="1" i="0" u="none" strike="noStrike" cap="none" normalizeH="0" baseline="0" dirty="0" smtClean="0">
                <a:ln>
                  <a:noFill/>
                </a:ln>
                <a:solidFill>
                  <a:srgbClr val="6A8759"/>
                </a:solidFill>
                <a:effectLst/>
                <a:latin typeface="JetBrains Mono"/>
                <a:cs typeface="Arial" pitchFamily="34" charset="0"/>
              </a:rPr>
              <a:t>'Destination Address = '</a:t>
            </a:r>
            <a:r>
              <a:rPr kumimoji="0" lang="en-US" sz="1400" b="1" i="0" u="none" strike="noStrike" cap="none" normalizeH="0" baseline="0" dirty="0" smtClean="0">
                <a:ln>
                  <a:noFill/>
                </a:ln>
                <a:solidFill>
                  <a:srgbClr val="CC7832"/>
                </a:solidFill>
                <a:effectLst/>
                <a:latin typeface="JetBrains Mono"/>
                <a:cs typeface="Arial" pitchFamily="34" charset="0"/>
              </a:rPr>
              <a:t>, </a:t>
            </a:r>
            <a:r>
              <a:rPr kumimoji="0" lang="en-US" sz="1400" b="1" i="0" u="none" strike="noStrike" cap="none" normalizeH="0" baseline="0" dirty="0" err="1" smtClean="0">
                <a:ln>
                  <a:noFill/>
                </a:ln>
                <a:solidFill>
                  <a:srgbClr val="A9B7C6"/>
                </a:solidFill>
                <a:effectLst/>
                <a:latin typeface="JetBrains Mono"/>
                <a:cs typeface="Arial" pitchFamily="34" charset="0"/>
              </a:rPr>
              <a:t>packet.dst_addr</a:t>
            </a:r>
            <a:r>
              <a:rPr kumimoji="0" lang="en-US" sz="1400" b="1" i="0" u="none" strike="noStrike" cap="none" normalizeH="0" baseline="0" dirty="0" smtClean="0">
                <a:ln>
                  <a:noFill/>
                </a:ln>
                <a:solidFill>
                  <a:srgbClr val="A9B7C6"/>
                </a:solidFill>
                <a:effectLst/>
                <a:latin typeface="JetBrains Mono"/>
                <a:cs typeface="Arial" pitchFamily="34" charset="0"/>
              </a:rPr>
              <a: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print(</a:t>
            </a:r>
            <a:r>
              <a:rPr kumimoji="0" lang="en-US" sz="1400" b="1" i="0" u="none" strike="noStrike" cap="none" normalizeH="0" baseline="0" dirty="0" smtClean="0">
                <a:ln>
                  <a:noFill/>
                </a:ln>
                <a:solidFill>
                  <a:srgbClr val="6A8759"/>
                </a:solidFill>
                <a:effectLst/>
                <a:latin typeface="JetBrains Mono"/>
                <a:cs typeface="Arial" pitchFamily="34" charset="0"/>
              </a:rPr>
              <a:t>'Destination Port = '</a:t>
            </a:r>
            <a:r>
              <a:rPr kumimoji="0" lang="en-US" sz="1400" b="1" i="0" u="none" strike="noStrike" cap="none" normalizeH="0" baseline="0" dirty="0" smtClean="0">
                <a:ln>
                  <a:noFill/>
                </a:ln>
                <a:solidFill>
                  <a:srgbClr val="CC7832"/>
                </a:solidFill>
                <a:effectLst/>
                <a:latin typeface="JetBrains Mono"/>
                <a:cs typeface="Arial" pitchFamily="34" charset="0"/>
              </a:rPr>
              <a:t>, </a:t>
            </a:r>
            <a:r>
              <a:rPr kumimoji="0" lang="en-US" sz="1400" b="1" i="0" u="none" strike="noStrike" cap="none" normalizeH="0" baseline="0" dirty="0" err="1" smtClean="0">
                <a:ln>
                  <a:noFill/>
                </a:ln>
                <a:solidFill>
                  <a:srgbClr val="A9B7C6"/>
                </a:solidFill>
                <a:effectLst/>
                <a:latin typeface="JetBrains Mono"/>
                <a:cs typeface="Arial" pitchFamily="34" charset="0"/>
              </a:rPr>
              <a:t>packet.dst_port</a:t>
            </a:r>
            <a:r>
              <a:rPr kumimoji="0" lang="en-US" sz="1400" b="1" i="0" u="none" strike="noStrike" cap="none" normalizeH="0" baseline="0" dirty="0" smtClean="0">
                <a:ln>
                  <a:noFill/>
                </a:ln>
                <a:solidFill>
                  <a:srgbClr val="A9B7C6"/>
                </a:solidFill>
                <a:effectLst/>
                <a:latin typeface="JetBrains Mono"/>
                <a:cs typeface="Arial" pitchFamily="34" charset="0"/>
              </a:rPr>
              <a: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print(</a:t>
            </a:r>
            <a:r>
              <a:rPr kumimoji="0" lang="en-US" sz="1400" b="1" i="0" u="none" strike="noStrike" cap="none" normalizeH="0" baseline="0" dirty="0" smtClean="0">
                <a:ln>
                  <a:noFill/>
                </a:ln>
                <a:solidFill>
                  <a:srgbClr val="6A8759"/>
                </a:solidFill>
                <a:effectLst/>
                <a:latin typeface="JetBrains Mono"/>
                <a:cs typeface="Arial" pitchFamily="34" charset="0"/>
              </a:rPr>
              <a:t>'Payload BEFORE editing = '</a:t>
            </a:r>
            <a:r>
              <a:rPr kumimoji="0" lang="en-US" sz="1400" b="1" i="0" u="none" strike="noStrike" cap="none" normalizeH="0" baseline="0" dirty="0" smtClean="0">
                <a:ln>
                  <a:noFill/>
                </a:ln>
                <a:solidFill>
                  <a:srgbClr val="CC7832"/>
                </a:solidFill>
                <a:effectLst/>
                <a:latin typeface="JetBrains Mono"/>
                <a:cs typeface="Arial" pitchFamily="34" charset="0"/>
              </a:rPr>
              <a:t>, </a:t>
            </a:r>
            <a:r>
              <a:rPr kumimoji="0" lang="en-US" sz="1400" b="1" i="0" u="none" strike="noStrike" cap="none" normalizeH="0" baseline="0" dirty="0" err="1" smtClean="0">
                <a:ln>
                  <a:noFill/>
                </a:ln>
                <a:solidFill>
                  <a:srgbClr val="A9B7C6"/>
                </a:solidFill>
                <a:effectLst/>
                <a:latin typeface="JetBrains Mono"/>
                <a:cs typeface="Arial" pitchFamily="34" charset="0"/>
              </a:rPr>
              <a:t>packet.payload</a:t>
            </a:r>
            <a:r>
              <a:rPr kumimoji="0" lang="en-US" sz="1400" b="1" i="0" u="none" strike="noStrike" cap="none" normalizeH="0" baseline="0" dirty="0" smtClean="0">
                <a:ln>
                  <a:noFill/>
                </a:ln>
                <a:solidFill>
                  <a:srgbClr val="A9B7C6"/>
                </a:solidFill>
                <a:effectLst/>
                <a:latin typeface="JetBrains Mono"/>
                <a:cs typeface="Arial" pitchFamily="34" charset="0"/>
              </a:rPr>
              <a: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a:t>
            </a:r>
            <a:r>
              <a:rPr kumimoji="0" lang="en-US" sz="1400" b="1" i="0" u="none" strike="noStrike" cap="none" normalizeH="0" baseline="0" dirty="0" smtClean="0">
                <a:ln>
                  <a:noFill/>
                </a:ln>
                <a:solidFill>
                  <a:srgbClr val="808080"/>
                </a:solidFill>
                <a:effectLst/>
                <a:latin typeface="JetBrains Mono"/>
                <a:cs typeface="Arial" pitchFamily="34" charset="0"/>
              </a:rPr>
              <a:t># if  </a:t>
            </a:r>
            <a:r>
              <a:rPr kumimoji="0" lang="en-US" sz="1400" b="1" i="0" u="none" strike="noStrike" cap="none" normalizeH="0" baseline="0" dirty="0" err="1" smtClean="0">
                <a:ln>
                  <a:noFill/>
                </a:ln>
                <a:solidFill>
                  <a:srgbClr val="808080"/>
                </a:solidFill>
                <a:effectLst/>
                <a:latin typeface="JetBrains Mono"/>
                <a:cs typeface="Arial" pitchFamily="34" charset="0"/>
              </a:rPr>
              <a:t>packet.dst_port</a:t>
            </a:r>
            <a:r>
              <a:rPr kumimoji="0" lang="en-US" sz="1400" b="1" i="0" u="none" strike="noStrike" cap="none" normalizeH="0" baseline="0" dirty="0" smtClean="0">
                <a:ln>
                  <a:noFill/>
                </a:ln>
                <a:solidFill>
                  <a:srgbClr val="808080"/>
                </a:solidFill>
                <a:effectLst/>
                <a:latin typeface="JetBrains Mono"/>
                <a:cs typeface="Arial" pitchFamily="34" charset="0"/>
              </a:rPr>
              <a:t> == 443:</a:t>
            </a:r>
            <a:br>
              <a:rPr kumimoji="0" lang="en-US" sz="1400" b="1" i="0" u="none" strike="noStrike" cap="none" normalizeH="0" baseline="0" dirty="0" smtClean="0">
                <a:ln>
                  <a:noFill/>
                </a:ln>
                <a:solidFill>
                  <a:srgbClr val="808080"/>
                </a:solidFill>
                <a:effectLst/>
                <a:latin typeface="JetBrains Mono"/>
                <a:cs typeface="Arial" pitchFamily="34" charset="0"/>
              </a:rPr>
            </a:br>
            <a:r>
              <a:rPr kumimoji="0" lang="en-US" sz="1400" b="1" i="0" u="none" strike="noStrike" cap="none" normalizeH="0" baseline="0" dirty="0" smtClean="0">
                <a:ln>
                  <a:noFill/>
                </a:ln>
                <a:solidFill>
                  <a:srgbClr val="808080"/>
                </a:solidFill>
                <a:effectLst/>
                <a:latin typeface="JetBrains Mono"/>
                <a:cs typeface="Arial" pitchFamily="34" charset="0"/>
              </a:rPr>
              <a:t>        </a:t>
            </a:r>
            <a:r>
              <a:rPr kumimoji="0" lang="en-US" sz="1400" b="1" i="0" u="none" strike="noStrike" cap="none" normalizeH="0" baseline="0" dirty="0" smtClean="0">
                <a:ln>
                  <a:noFill/>
                </a:ln>
                <a:solidFill>
                  <a:srgbClr val="A9B7C6"/>
                </a:solidFill>
                <a:effectLst/>
                <a:latin typeface="JetBrains Mono"/>
                <a:cs typeface="Arial" pitchFamily="34" charset="0"/>
              </a:rPr>
              <a:t>print(</a:t>
            </a:r>
            <a:r>
              <a:rPr kumimoji="0" lang="en-US" sz="1400" b="1" i="0" u="none" strike="noStrike" cap="none" normalizeH="0" baseline="0" dirty="0" smtClean="0">
                <a:ln>
                  <a:noFill/>
                </a:ln>
                <a:solidFill>
                  <a:srgbClr val="6A8759"/>
                </a:solidFill>
                <a:effectLst/>
                <a:latin typeface="JetBrains Mono"/>
                <a:cs typeface="Arial" pitchFamily="34" charset="0"/>
              </a:rPr>
              <a:t>"packet to the server  &gt;"</a:t>
            </a:r>
            <a:r>
              <a:rPr kumimoji="0" lang="en-US" sz="1400" b="1" i="0" u="none" strike="noStrike" cap="none" normalizeH="0" baseline="0" dirty="0" smtClean="0">
                <a:ln>
                  <a:noFill/>
                </a:ln>
                <a:solidFill>
                  <a:srgbClr val="A9B7C6"/>
                </a:solidFill>
                <a:effectLst/>
                <a:latin typeface="JetBrains Mono"/>
                <a:cs typeface="Arial" pitchFamily="34" charset="0"/>
              </a:rPr>
              <a:t>) </a:t>
            </a:r>
            <a:r>
              <a:rPr kumimoji="0" lang="en-US" sz="1400" b="1" i="0" u="none" strike="noStrike" cap="none" normalizeH="0" baseline="0" dirty="0" smtClean="0">
                <a:ln>
                  <a:noFill/>
                </a:ln>
                <a:solidFill>
                  <a:srgbClr val="808080"/>
                </a:solidFill>
                <a:effectLst/>
                <a:latin typeface="JetBrains Mono"/>
                <a:cs typeface="Arial" pitchFamily="34" charset="0"/>
              </a:rPr>
              <a:t># packet to the server</a:t>
            </a:r>
            <a:br>
              <a:rPr kumimoji="0" lang="en-US" sz="1400" b="1" i="0" u="none" strike="noStrike" cap="none" normalizeH="0" baseline="0" dirty="0" smtClean="0">
                <a:ln>
                  <a:noFill/>
                </a:ln>
                <a:solidFill>
                  <a:srgbClr val="808080"/>
                </a:solidFill>
                <a:effectLst/>
                <a:latin typeface="JetBrains Mono"/>
                <a:cs typeface="Arial" pitchFamily="34" charset="0"/>
              </a:rPr>
            </a:br>
            <a:r>
              <a:rPr kumimoji="0" lang="en-US" sz="1400" b="1" i="0" u="none" strike="noStrike" cap="none" normalizeH="0" baseline="0" dirty="0" smtClean="0">
                <a:ln>
                  <a:noFill/>
                </a:ln>
                <a:solidFill>
                  <a:srgbClr val="808080"/>
                </a:solidFill>
                <a:effectLst/>
                <a:latin typeface="JetBrains Mono"/>
                <a:cs typeface="Arial" pitchFamily="34" charset="0"/>
              </a:rPr>
              <a:t>        </a:t>
            </a:r>
            <a:r>
              <a:rPr kumimoji="0" lang="en-US" sz="1400" b="1" i="0" u="none" strike="noStrike" cap="none" normalizeH="0" baseline="0" dirty="0" err="1" smtClean="0">
                <a:ln>
                  <a:noFill/>
                </a:ln>
                <a:solidFill>
                  <a:srgbClr val="A9B7C6"/>
                </a:solidFill>
                <a:effectLst/>
                <a:latin typeface="JetBrains Mono"/>
                <a:cs typeface="Arial" pitchFamily="34" charset="0"/>
              </a:rPr>
              <a:t>packet.dst_port</a:t>
            </a:r>
            <a:r>
              <a:rPr kumimoji="0" lang="en-US" sz="1400" b="1" i="0" u="none" strike="noStrike" cap="none" normalizeH="0" baseline="0" dirty="0" smtClean="0">
                <a:ln>
                  <a:noFill/>
                </a:ln>
                <a:solidFill>
                  <a:srgbClr val="A9B7C6"/>
                </a:solidFill>
                <a:effectLst/>
                <a:latin typeface="JetBrains Mono"/>
                <a:cs typeface="Arial" pitchFamily="34" charset="0"/>
              </a:rPr>
              <a:t> = </a:t>
            </a:r>
            <a:r>
              <a:rPr kumimoji="0" lang="en-US" sz="1400" b="1" i="0" u="none" strike="noStrike" cap="none" normalizeH="0" baseline="0" dirty="0" smtClean="0">
                <a:ln>
                  <a:noFill/>
                </a:ln>
                <a:solidFill>
                  <a:srgbClr val="6897BB"/>
                </a:solidFill>
                <a:effectLst/>
                <a:latin typeface="JetBrains Mono"/>
                <a:cs typeface="Arial" pitchFamily="34" charset="0"/>
              </a:rPr>
              <a:t>80</a:t>
            </a:r>
            <a:br>
              <a:rPr kumimoji="0" lang="en-US" sz="1400" b="1" i="0" u="none" strike="noStrike" cap="none" normalizeH="0" baseline="0" dirty="0" smtClean="0">
                <a:ln>
                  <a:noFill/>
                </a:ln>
                <a:solidFill>
                  <a:srgbClr val="6897BB"/>
                </a:solidFill>
                <a:effectLst/>
                <a:latin typeface="JetBrains Mono"/>
                <a:cs typeface="Arial" pitchFamily="34" charset="0"/>
              </a:rPr>
            </a:br>
            <a:r>
              <a:rPr kumimoji="0" lang="en-US" sz="1400" b="1" i="0" u="none" strike="noStrike" cap="none" normalizeH="0" baseline="0" dirty="0" smtClean="0">
                <a:ln>
                  <a:noFill/>
                </a:ln>
                <a:solidFill>
                  <a:srgbClr val="6897BB"/>
                </a:solidFill>
                <a:effectLst/>
                <a:latin typeface="JetBrains Mono"/>
                <a:cs typeface="Arial" pitchFamily="34" charset="0"/>
              </a:rPr>
              <a:t>        </a:t>
            </a:r>
            <a:r>
              <a:rPr kumimoji="0" lang="en-US" sz="1400" b="1" i="0" u="none" strike="noStrike" cap="none" normalizeH="0" baseline="0" dirty="0" err="1" smtClean="0">
                <a:ln>
                  <a:noFill/>
                </a:ln>
                <a:solidFill>
                  <a:srgbClr val="A9B7C6"/>
                </a:solidFill>
                <a:effectLst/>
                <a:latin typeface="JetBrains Mono"/>
                <a:cs typeface="Arial" pitchFamily="34" charset="0"/>
              </a:rPr>
              <a:t>packet.dst_addr</a:t>
            </a:r>
            <a:r>
              <a:rPr kumimoji="0" lang="en-US" sz="1400" b="1" i="0" u="none" strike="noStrike" cap="none" normalizeH="0" baseline="0" dirty="0" smtClean="0">
                <a:ln>
                  <a:noFill/>
                </a:ln>
                <a:solidFill>
                  <a:srgbClr val="A9B7C6"/>
                </a:solidFill>
                <a:effectLst/>
                <a:latin typeface="JetBrains Mono"/>
                <a:cs typeface="Arial" pitchFamily="34" charset="0"/>
              </a:rPr>
              <a:t> = </a:t>
            </a:r>
            <a:r>
              <a:rPr kumimoji="0" lang="en-US" sz="1400" b="1" i="0" u="none" strike="noStrike" cap="none" normalizeH="0" baseline="0" dirty="0" smtClean="0">
                <a:ln>
                  <a:noFill/>
                </a:ln>
                <a:solidFill>
                  <a:srgbClr val="6A8759"/>
                </a:solidFill>
                <a:effectLst/>
                <a:latin typeface="JetBrains Mono"/>
                <a:cs typeface="Arial" pitchFamily="34" charset="0"/>
              </a:rPr>
              <a:t>'161.69.12.13'  </a:t>
            </a:r>
            <a:r>
              <a:rPr kumimoji="0" lang="en-US" sz="1400" b="1" i="0" u="none" strike="noStrike" cap="none" normalizeH="0" baseline="0" dirty="0" smtClean="0">
                <a:ln>
                  <a:noFill/>
                </a:ln>
                <a:solidFill>
                  <a:srgbClr val="808080"/>
                </a:solidFill>
                <a:effectLst/>
                <a:latin typeface="JetBrains Mono"/>
                <a:cs typeface="Arial" pitchFamily="34" charset="0"/>
              </a:rPr>
              <a:t># Rerouting to Google translator</a:t>
            </a:r>
            <a:br>
              <a:rPr kumimoji="0" lang="en-US" sz="1400" b="1" i="0" u="none" strike="noStrike" cap="none" normalizeH="0" baseline="0" dirty="0" smtClean="0">
                <a:ln>
                  <a:noFill/>
                </a:ln>
                <a:solidFill>
                  <a:srgbClr val="808080"/>
                </a:solidFill>
                <a:effectLst/>
                <a:latin typeface="JetBrains Mono"/>
                <a:cs typeface="Arial" pitchFamily="34" charset="0"/>
              </a:rPr>
            </a:br>
            <a:r>
              <a:rPr kumimoji="0" lang="en-US" sz="1400" b="1" i="0" u="none" strike="noStrike" cap="none" normalizeH="0" baseline="0" dirty="0" smtClean="0">
                <a:ln>
                  <a:noFill/>
                </a:ln>
                <a:solidFill>
                  <a:srgbClr val="808080"/>
                </a:solidFill>
                <a:effectLst/>
                <a:latin typeface="JetBrains Mono"/>
                <a:cs typeface="Arial" pitchFamily="34" charset="0"/>
              </a:rPr>
              <a:t>        </a:t>
            </a:r>
            <a:r>
              <a:rPr kumimoji="0" lang="en-US" sz="1400" b="1" i="0" u="none" strike="noStrike" cap="none" normalizeH="0" baseline="0" dirty="0" err="1" smtClean="0">
                <a:ln>
                  <a:noFill/>
                </a:ln>
                <a:solidFill>
                  <a:srgbClr val="A9B7C6"/>
                </a:solidFill>
                <a:effectLst/>
                <a:latin typeface="JetBrains Mono"/>
                <a:cs typeface="Arial" pitchFamily="34" charset="0"/>
              </a:rPr>
              <a:t>packet.payload</a:t>
            </a:r>
            <a:r>
              <a:rPr kumimoji="0" lang="en-US" sz="1400" b="1" i="0" u="none" strike="noStrike" cap="none" normalizeH="0" baseline="0" dirty="0" smtClean="0">
                <a:ln>
                  <a:noFill/>
                </a:ln>
                <a:solidFill>
                  <a:srgbClr val="A9B7C6"/>
                </a:solidFill>
                <a:effectLst/>
                <a:latin typeface="JetBrains Mono"/>
                <a:cs typeface="Arial" pitchFamily="34" charset="0"/>
              </a:rPr>
              <a:t> = bytes(</a:t>
            </a:r>
            <a:r>
              <a:rPr kumimoji="0" lang="en-US" sz="1400" b="1" i="0" u="none" strike="noStrike" cap="none" normalizeH="0" baseline="0" dirty="0" smtClean="0">
                <a:ln>
                  <a:noFill/>
                </a:ln>
                <a:solidFill>
                  <a:srgbClr val="6A8759"/>
                </a:solidFill>
                <a:effectLst/>
                <a:latin typeface="JetBrains Mono"/>
                <a:cs typeface="Arial" pitchFamily="34" charset="0"/>
              </a:rPr>
              <a:t>"Hi, I am Here!"</a:t>
            </a:r>
            <a:r>
              <a:rPr kumimoji="0" lang="en-US" sz="1400" b="1" i="0" u="none" strike="noStrike" cap="none" normalizeH="0" baseline="0" dirty="0" smtClean="0">
                <a:ln>
                  <a:noFill/>
                </a:ln>
                <a:solidFill>
                  <a:srgbClr val="CC7832"/>
                </a:solidFill>
                <a:effectLst/>
                <a:latin typeface="JetBrains Mono"/>
                <a:cs typeface="Arial" pitchFamily="34" charset="0"/>
              </a:rPr>
              <a:t>, </a:t>
            </a:r>
            <a:r>
              <a:rPr kumimoji="0" lang="en-US" sz="1400" b="1" i="0" u="none" strike="noStrike" cap="none" normalizeH="0" baseline="0" dirty="0" smtClean="0">
                <a:ln>
                  <a:noFill/>
                </a:ln>
                <a:solidFill>
                  <a:srgbClr val="6A8759"/>
                </a:solidFill>
                <a:effectLst/>
                <a:latin typeface="JetBrains Mono"/>
                <a:cs typeface="Arial" pitchFamily="34" charset="0"/>
              </a:rPr>
              <a:t>'utf-8'</a:t>
            </a:r>
            <a:r>
              <a:rPr kumimoji="0" lang="en-US" sz="1400" b="1" i="0" u="none" strike="noStrike" cap="none" normalizeH="0" baseline="0" dirty="0" smtClean="0">
                <a:ln>
                  <a:noFill/>
                </a:ln>
                <a:solidFill>
                  <a:srgbClr val="A9B7C6"/>
                </a:solidFill>
                <a:effectLst/>
                <a:latin typeface="JetBrains Mono"/>
                <a:cs typeface="Arial" pitchFamily="34" charset="0"/>
              </a:rPr>
              <a: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a:t>
            </a:r>
            <a:r>
              <a:rPr kumimoji="0" lang="en-US" sz="1400" b="1" i="0" u="none" strike="noStrike" cap="none" normalizeH="0" baseline="0" dirty="0" err="1" smtClean="0">
                <a:ln>
                  <a:noFill/>
                </a:ln>
                <a:solidFill>
                  <a:srgbClr val="A9B7C6"/>
                </a:solidFill>
                <a:effectLst/>
                <a:latin typeface="JetBrains Mono"/>
                <a:cs typeface="Arial" pitchFamily="34" charset="0"/>
              </a:rPr>
              <a:t>w.send</a:t>
            </a:r>
            <a:r>
              <a:rPr kumimoji="0" lang="en-US" sz="1400" b="1" i="0" u="none" strike="noStrike" cap="none" normalizeH="0" baseline="0" dirty="0" smtClean="0">
                <a:ln>
                  <a:noFill/>
                </a:ln>
                <a:solidFill>
                  <a:srgbClr val="A9B7C6"/>
                </a:solidFill>
                <a:effectLst/>
                <a:latin typeface="JetBrains Mono"/>
                <a:cs typeface="Arial" pitchFamily="34" charset="0"/>
              </a:rPr>
              <a:t>(packet)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print(</a:t>
            </a:r>
            <a:r>
              <a:rPr kumimoji="0" lang="en-US" sz="1400" b="1" i="0" u="none" strike="noStrike" cap="none" normalizeH="0" baseline="0" dirty="0" smtClean="0">
                <a:ln>
                  <a:noFill/>
                </a:ln>
                <a:solidFill>
                  <a:srgbClr val="6A8759"/>
                </a:solidFill>
                <a:effectLst/>
                <a:latin typeface="JetBrains Mono"/>
                <a:cs typeface="Arial" pitchFamily="34" charset="0"/>
              </a:rPr>
              <a:t>'packet AFTER modification : '</a:t>
            </a:r>
            <a:r>
              <a:rPr kumimoji="0" lang="en-US" sz="1400" b="1" i="0" u="none" strike="noStrike" cap="none" normalizeH="0" baseline="0" dirty="0" smtClean="0">
                <a:ln>
                  <a:noFill/>
                </a:ln>
                <a:solidFill>
                  <a:srgbClr val="A9B7C6"/>
                </a:solidFill>
                <a:effectLst/>
                <a:latin typeface="JetBrains Mono"/>
                <a:cs typeface="Arial" pitchFamily="34" charset="0"/>
              </a:rPr>
              <a: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print(</a:t>
            </a:r>
            <a:r>
              <a:rPr kumimoji="0" lang="en-US" sz="1400" b="1" i="0" u="none" strike="noStrike" cap="none" normalizeH="0" baseline="0" dirty="0" smtClean="0">
                <a:ln>
                  <a:noFill/>
                </a:ln>
                <a:solidFill>
                  <a:srgbClr val="6A8759"/>
                </a:solidFill>
                <a:effectLst/>
                <a:latin typeface="JetBrains Mono"/>
                <a:cs typeface="Arial" pitchFamily="34" charset="0"/>
              </a:rPr>
              <a:t>'Destination Address = '</a:t>
            </a:r>
            <a:r>
              <a:rPr kumimoji="0" lang="en-US" sz="1400" b="1" i="0" u="none" strike="noStrike" cap="none" normalizeH="0" baseline="0" dirty="0" smtClean="0">
                <a:ln>
                  <a:noFill/>
                </a:ln>
                <a:solidFill>
                  <a:srgbClr val="CC7832"/>
                </a:solidFill>
                <a:effectLst/>
                <a:latin typeface="JetBrains Mono"/>
                <a:cs typeface="Arial" pitchFamily="34" charset="0"/>
              </a:rPr>
              <a:t>, </a:t>
            </a:r>
            <a:r>
              <a:rPr kumimoji="0" lang="en-US" sz="1400" b="1" i="0" u="none" strike="noStrike" cap="none" normalizeH="0" baseline="0" dirty="0" err="1" smtClean="0">
                <a:ln>
                  <a:noFill/>
                </a:ln>
                <a:solidFill>
                  <a:srgbClr val="A9B7C6"/>
                </a:solidFill>
                <a:effectLst/>
                <a:latin typeface="JetBrains Mono"/>
                <a:cs typeface="Arial" pitchFamily="34" charset="0"/>
              </a:rPr>
              <a:t>packet.dst_addr</a:t>
            </a:r>
            <a:r>
              <a:rPr kumimoji="0" lang="en-US" sz="1400" b="1" i="0" u="none" strike="noStrike" cap="none" normalizeH="0" baseline="0" dirty="0" smtClean="0">
                <a:ln>
                  <a:noFill/>
                </a:ln>
                <a:solidFill>
                  <a:srgbClr val="A9B7C6"/>
                </a:solidFill>
                <a:effectLst/>
                <a:latin typeface="JetBrains Mono"/>
                <a:cs typeface="Arial" pitchFamily="34" charset="0"/>
              </a:rPr>
              <a: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print(</a:t>
            </a:r>
            <a:r>
              <a:rPr kumimoji="0" lang="en-US" sz="1400" b="1" i="0" u="none" strike="noStrike" cap="none" normalizeH="0" baseline="0" dirty="0" smtClean="0">
                <a:ln>
                  <a:noFill/>
                </a:ln>
                <a:solidFill>
                  <a:srgbClr val="6A8759"/>
                </a:solidFill>
                <a:effectLst/>
                <a:latin typeface="JetBrains Mono"/>
                <a:cs typeface="Arial" pitchFamily="34" charset="0"/>
              </a:rPr>
              <a:t>'Destination Port = '</a:t>
            </a:r>
            <a:r>
              <a:rPr kumimoji="0" lang="en-US" sz="1400" b="1" i="0" u="none" strike="noStrike" cap="none" normalizeH="0" baseline="0" dirty="0" smtClean="0">
                <a:ln>
                  <a:noFill/>
                </a:ln>
                <a:solidFill>
                  <a:srgbClr val="CC7832"/>
                </a:solidFill>
                <a:effectLst/>
                <a:latin typeface="JetBrains Mono"/>
                <a:cs typeface="Arial" pitchFamily="34" charset="0"/>
              </a:rPr>
              <a:t>, </a:t>
            </a:r>
            <a:r>
              <a:rPr kumimoji="0" lang="en-US" sz="1400" b="1" i="0" u="none" strike="noStrike" cap="none" normalizeH="0" baseline="0" dirty="0" err="1" smtClean="0">
                <a:ln>
                  <a:noFill/>
                </a:ln>
                <a:solidFill>
                  <a:srgbClr val="A9B7C6"/>
                </a:solidFill>
                <a:effectLst/>
                <a:latin typeface="JetBrains Mono"/>
                <a:cs typeface="Arial" pitchFamily="34" charset="0"/>
              </a:rPr>
              <a:t>packet.dst_port</a:t>
            </a:r>
            <a:r>
              <a:rPr kumimoji="0" lang="en-US" sz="1400" b="1" i="0" u="none" strike="noStrike" cap="none" normalizeH="0" baseline="0" dirty="0" smtClean="0">
                <a:ln>
                  <a:noFill/>
                </a:ln>
                <a:solidFill>
                  <a:srgbClr val="A9B7C6"/>
                </a:solidFill>
                <a:effectLst/>
                <a:latin typeface="JetBrains Mono"/>
                <a:cs typeface="Arial" pitchFamily="34" charset="0"/>
              </a:rPr>
              <a: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print(</a:t>
            </a:r>
            <a:r>
              <a:rPr kumimoji="0" lang="en-US" sz="1400" b="1" i="0" u="none" strike="noStrike" cap="none" normalizeH="0" baseline="0" dirty="0" smtClean="0">
                <a:ln>
                  <a:noFill/>
                </a:ln>
                <a:solidFill>
                  <a:srgbClr val="6A8759"/>
                </a:solidFill>
                <a:effectLst/>
                <a:latin typeface="JetBrains Mono"/>
                <a:cs typeface="Arial" pitchFamily="34" charset="0"/>
              </a:rPr>
              <a:t>'Payload AFTER editing = '</a:t>
            </a:r>
            <a:r>
              <a:rPr kumimoji="0" lang="en-US" sz="1400" b="1" i="0" u="none" strike="noStrike" cap="none" normalizeH="0" baseline="0" dirty="0" smtClean="0">
                <a:ln>
                  <a:noFill/>
                </a:ln>
                <a:solidFill>
                  <a:srgbClr val="CC7832"/>
                </a:solidFill>
                <a:effectLst/>
                <a:latin typeface="JetBrains Mono"/>
                <a:cs typeface="Arial" pitchFamily="34" charset="0"/>
              </a:rPr>
              <a:t>, </a:t>
            </a:r>
            <a:r>
              <a:rPr kumimoji="0" lang="en-US" sz="1400" b="1" i="0" u="none" strike="noStrike" cap="none" normalizeH="0" baseline="0" dirty="0" err="1" smtClean="0">
                <a:ln>
                  <a:noFill/>
                </a:ln>
                <a:solidFill>
                  <a:srgbClr val="A9B7C6"/>
                </a:solidFill>
                <a:effectLst/>
                <a:latin typeface="JetBrains Mono"/>
                <a:cs typeface="Arial" pitchFamily="34" charset="0"/>
              </a:rPr>
              <a:t>packet.payload</a:t>
            </a:r>
            <a:r>
              <a:rPr kumimoji="0" lang="en-US" sz="1400" b="1" i="0" u="none" strike="noStrike" cap="none" normalizeH="0" baseline="0" dirty="0" smtClean="0">
                <a:ln>
                  <a:noFill/>
                </a:ln>
                <a:solidFill>
                  <a:srgbClr val="A9B7C6"/>
                </a:solidFill>
                <a:effectLst/>
                <a:latin typeface="JetBrains Mono"/>
                <a:cs typeface="Arial" pitchFamily="34" charset="0"/>
              </a:rPr>
              <a: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print(</a:t>
            </a:r>
            <a:r>
              <a:rPr kumimoji="0" lang="en-US" sz="1400" b="1" i="0" u="none" strike="noStrike" cap="none" normalizeH="0" baseline="0" dirty="0" smtClean="0">
                <a:ln>
                  <a:noFill/>
                </a:ln>
                <a:solidFill>
                  <a:srgbClr val="6A8759"/>
                </a:solidFill>
                <a:effectLst/>
                <a:latin typeface="JetBrains Mono"/>
                <a:cs typeface="Arial" pitchFamily="34" charset="0"/>
              </a:rPr>
              <a:t>'***********************************************'</a:t>
            </a:r>
            <a:r>
              <a:rPr kumimoji="0" lang="en-US" sz="1400" b="1" i="0" u="none" strike="noStrike" cap="none" normalizeH="0" baseline="0" dirty="0" smtClean="0">
                <a:ln>
                  <a:noFill/>
                </a:ln>
                <a:solidFill>
                  <a:srgbClr val="A9B7C6"/>
                </a:solidFill>
                <a:effectLst/>
                <a:latin typeface="JetBrains Mono"/>
                <a:cs typeface="Arial" pitchFamily="34" charset="0"/>
              </a:rPr>
              <a:t>)</a:t>
            </a:r>
            <a:br>
              <a:rPr kumimoji="0" lang="en-US" sz="1400" b="1" i="0" u="none" strike="noStrike" cap="none" normalizeH="0" baseline="0" dirty="0" smtClean="0">
                <a:ln>
                  <a:noFill/>
                </a:ln>
                <a:solidFill>
                  <a:srgbClr val="A9B7C6"/>
                </a:solidFill>
                <a:effectLst/>
                <a:latin typeface="JetBrains Mono"/>
                <a:cs typeface="Arial" pitchFamily="34" charset="0"/>
              </a:rPr>
            </a:br>
            <a:r>
              <a:rPr kumimoji="0" lang="en-US" sz="1400" b="1" i="0" u="none" strike="noStrike" cap="none" normalizeH="0" baseline="0" dirty="0" smtClean="0">
                <a:ln>
                  <a:noFill/>
                </a:ln>
                <a:solidFill>
                  <a:srgbClr val="A9B7C6"/>
                </a:solidFill>
                <a:effectLst/>
                <a:latin typeface="JetBrains Mono"/>
                <a:cs typeface="Arial" pitchFamily="34" charset="0"/>
              </a:rPr>
              <a:t>        </a:t>
            </a:r>
            <a:r>
              <a:rPr kumimoji="0" lang="en-US" sz="1400" b="1" i="0" u="none" strike="noStrike" cap="none" normalizeH="0" baseline="0" dirty="0" smtClean="0">
                <a:ln>
                  <a:noFill/>
                </a:ln>
                <a:solidFill>
                  <a:srgbClr val="808080"/>
                </a:solidFill>
                <a:effectLst/>
                <a:latin typeface="JetBrains Mono"/>
                <a:cs typeface="Arial" pitchFamily="34" charset="0"/>
              </a:rPr>
              <a:t># break  #  For one packet</a:t>
            </a:r>
            <a:endParaRPr kumimoji="0" lang="en-US" sz="1400" b="1"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407454493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err="1" smtClean="0">
                <a:solidFill>
                  <a:schemeClr val="bg1"/>
                </a:solidFill>
                <a:latin typeface="Tajawal Medium" panose="00000600000000000000" pitchFamily="2" charset="-78"/>
                <a:cs typeface="Tajawal Medium" panose="00000600000000000000" pitchFamily="2" charset="-78"/>
              </a:rPr>
              <a:t>PyDivert</a:t>
            </a:r>
            <a:r>
              <a:rPr lang="en-US" sz="4000" dirty="0" smtClean="0">
                <a:solidFill>
                  <a:schemeClr val="bg1"/>
                </a:solidFill>
                <a:latin typeface="Tajawal Medium" panose="00000600000000000000" pitchFamily="2" charset="-78"/>
                <a:cs typeface="Tajawal Medium" panose="00000600000000000000" pitchFamily="2" charset="-78"/>
              </a:rPr>
              <a:t> </a:t>
            </a:r>
            <a:r>
              <a:rPr lang="en-US" sz="3200" dirty="0" smtClean="0">
                <a:solidFill>
                  <a:schemeClr val="bg1"/>
                </a:solidFill>
                <a:latin typeface="Tajawal Medium" panose="00000600000000000000" pitchFamily="2" charset="-78"/>
                <a:cs typeface="Tajawal Medium" panose="00000600000000000000" pitchFamily="2" charset="-78"/>
              </a:rPr>
              <a:t>(Filtering &amp; Modifying Packets)</a:t>
            </a:r>
            <a:endParaRPr lang="en-US" sz="32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36</a:t>
            </a:fld>
            <a:endParaRPr lang="en-US" dirty="0"/>
          </a:p>
        </p:txBody>
      </p:sp>
      <p:sp>
        <p:nvSpPr>
          <p:cNvPr id="10" name="Rectangle 1"/>
          <p:cNvSpPr>
            <a:spLocks noChangeArrowheads="1"/>
          </p:cNvSpPr>
          <p:nvPr/>
        </p:nvSpPr>
        <p:spPr bwMode="auto">
          <a:xfrm>
            <a:off x="2302650" y="2003210"/>
            <a:ext cx="7827784" cy="3693319"/>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CC7832"/>
                </a:solidFill>
                <a:effectLst/>
                <a:latin typeface="JetBrains Mono"/>
                <a:cs typeface="Arial" pitchFamily="34" charset="0"/>
              </a:rPr>
              <a:t>for </a:t>
            </a:r>
            <a:r>
              <a:rPr kumimoji="0" lang="en-US" b="0" i="0" u="none" strike="noStrike" cap="none" normalizeH="0" baseline="0" dirty="0" smtClean="0">
                <a:ln>
                  <a:noFill/>
                </a:ln>
                <a:solidFill>
                  <a:srgbClr val="A9B7C6"/>
                </a:solidFill>
                <a:effectLst/>
                <a:latin typeface="JetBrains Mono"/>
                <a:cs typeface="Arial" pitchFamily="34" charset="0"/>
              </a:rPr>
              <a:t>packet </a:t>
            </a:r>
            <a:r>
              <a:rPr kumimoji="0" lang="en-US" b="0" i="0" u="none" strike="noStrike" cap="none" normalizeH="0" baseline="0" dirty="0" smtClean="0">
                <a:ln>
                  <a:noFill/>
                </a:ln>
                <a:solidFill>
                  <a:srgbClr val="CC7832"/>
                </a:solidFill>
                <a:effectLst/>
                <a:latin typeface="JetBrains Mono"/>
                <a:cs typeface="Arial" pitchFamily="34" charset="0"/>
              </a:rPr>
              <a:t>in </a:t>
            </a:r>
            <a:r>
              <a:rPr kumimoji="0" lang="en-US" b="0" i="0" u="none" strike="noStrike" cap="none" normalizeH="0" baseline="0" dirty="0" smtClean="0">
                <a:ln>
                  <a:noFill/>
                </a:ln>
                <a:solidFill>
                  <a:srgbClr val="A9B7C6"/>
                </a:solidFill>
                <a:effectLst/>
                <a:latin typeface="JetBrains Mono"/>
                <a:cs typeface="Arial" pitchFamily="34" charset="0"/>
              </a:rPr>
              <a:t>packets:</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    </a:t>
            </a:r>
            <a:r>
              <a:rPr kumimoji="0" lang="en-US" b="0" i="0" u="none" strike="noStrike" cap="none" normalizeH="0" baseline="0" dirty="0" smtClean="0">
                <a:ln>
                  <a:noFill/>
                </a:ln>
                <a:solidFill>
                  <a:srgbClr val="808080"/>
                </a:solidFill>
                <a:effectLst/>
                <a:latin typeface="JetBrains Mono"/>
                <a:cs typeface="Arial" pitchFamily="34" charset="0"/>
              </a:rPr>
              <a:t># print('packet BEFORE modification = ', packet)</a:t>
            </a:r>
            <a:br>
              <a:rPr kumimoji="0" lang="en-US" b="0" i="0" u="none" strike="noStrike" cap="none" normalizeH="0" baseline="0" dirty="0" smtClean="0">
                <a:ln>
                  <a:noFill/>
                </a:ln>
                <a:solidFill>
                  <a:srgbClr val="808080"/>
                </a:solidFill>
                <a:effectLst/>
                <a:latin typeface="JetBrains Mono"/>
                <a:cs typeface="Arial" pitchFamily="34" charset="0"/>
              </a:rPr>
            </a:br>
            <a:r>
              <a:rPr kumimoji="0" lang="en-US" b="0" i="0" u="none" strike="noStrike" cap="none" normalizeH="0" baseline="0" dirty="0" smtClean="0">
                <a:ln>
                  <a:noFill/>
                </a:ln>
                <a:solidFill>
                  <a:srgbClr val="808080"/>
                </a:solidFill>
                <a:effectLst/>
                <a:latin typeface="JetBrains Mono"/>
                <a:cs typeface="Arial" pitchFamily="34" charset="0"/>
              </a:rPr>
              <a:t>    </a:t>
            </a:r>
            <a:r>
              <a:rPr kumimoji="0" lang="en-US" b="0" i="0" u="none" strike="noStrike" cap="none" normalizeH="0" baseline="0" dirty="0" smtClean="0">
                <a:ln>
                  <a:noFill/>
                </a:ln>
                <a:solidFill>
                  <a:srgbClr val="CC7832"/>
                </a:solidFill>
                <a:effectLst/>
                <a:latin typeface="JetBrains Mono"/>
                <a:cs typeface="Arial" pitchFamily="34" charset="0"/>
              </a:rPr>
              <a:t>if  </a:t>
            </a:r>
            <a:r>
              <a:rPr kumimoji="0" lang="en-US" b="0" i="0" u="none" strike="noStrike" cap="none" normalizeH="0" baseline="0" dirty="0" err="1" smtClean="0">
                <a:ln>
                  <a:noFill/>
                </a:ln>
                <a:solidFill>
                  <a:srgbClr val="A9B7C6"/>
                </a:solidFill>
                <a:effectLst/>
                <a:latin typeface="JetBrains Mono"/>
                <a:cs typeface="Arial" pitchFamily="34" charset="0"/>
              </a:rPr>
              <a:t>packet.tcp</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        print(</a:t>
            </a:r>
            <a:r>
              <a:rPr kumimoji="0" lang="en-US" b="0" i="0" u="none" strike="noStrike" cap="none" normalizeH="0" baseline="0" dirty="0" smtClean="0">
                <a:ln>
                  <a:noFill/>
                </a:ln>
                <a:solidFill>
                  <a:srgbClr val="6A8759"/>
                </a:solidFill>
                <a:effectLst/>
                <a:latin typeface="JetBrains Mono"/>
                <a:cs typeface="Arial" pitchFamily="34" charset="0"/>
              </a:rPr>
              <a:t>'</a:t>
            </a:r>
            <a:r>
              <a:rPr kumimoji="0" lang="en-US" b="0" i="0" u="none" strike="noStrike" cap="none" normalizeH="0" baseline="0" dirty="0" err="1" smtClean="0">
                <a:ln>
                  <a:noFill/>
                </a:ln>
                <a:solidFill>
                  <a:srgbClr val="6A8759"/>
                </a:solidFill>
                <a:effectLst/>
                <a:latin typeface="JetBrains Mono"/>
                <a:cs typeface="Arial" pitchFamily="34" charset="0"/>
              </a:rPr>
              <a:t>packet.tcp.payload</a:t>
            </a:r>
            <a:r>
              <a:rPr kumimoji="0" lang="en-US" b="0" i="0" u="none" strike="noStrike" cap="none" normalizeH="0" baseline="0" dirty="0" smtClean="0">
                <a:ln>
                  <a:noFill/>
                </a:ln>
                <a:solidFill>
                  <a:srgbClr val="6A8759"/>
                </a:solidFill>
                <a:effectLst/>
                <a:latin typeface="JetBrains Mono"/>
                <a:cs typeface="Arial" pitchFamily="34" charset="0"/>
              </a:rPr>
              <a:t>....Before editing'</a:t>
            </a:r>
            <a:r>
              <a:rPr kumimoji="0" lang="en-US" b="0" i="0" u="none" strike="noStrike" cap="none" normalizeH="0" baseline="0" dirty="0" smtClean="0">
                <a:ln>
                  <a:noFill/>
                </a:ln>
                <a:solidFill>
                  <a:srgbClr val="CC7832"/>
                </a:solidFill>
                <a:effectLst/>
                <a:latin typeface="JetBrains Mono"/>
                <a:cs typeface="Arial" pitchFamily="34" charset="0"/>
              </a:rPr>
              <a:t>, </a:t>
            </a:r>
            <a:r>
              <a:rPr kumimoji="0" lang="en-US" b="0" i="0" u="none" strike="noStrike" cap="none" normalizeH="0" baseline="0" dirty="0" err="1" smtClean="0">
                <a:ln>
                  <a:noFill/>
                </a:ln>
                <a:solidFill>
                  <a:srgbClr val="A9B7C6"/>
                </a:solidFill>
                <a:effectLst/>
                <a:latin typeface="JetBrains Mono"/>
                <a:cs typeface="Arial" pitchFamily="34" charset="0"/>
              </a:rPr>
              <a:t>packet.tcp.payload</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        </a:t>
            </a:r>
            <a:r>
              <a:rPr kumimoji="0" lang="en-US" b="0" i="0" u="none" strike="noStrike" cap="none" normalizeH="0" baseline="0" dirty="0" err="1" smtClean="0">
                <a:ln>
                  <a:noFill/>
                </a:ln>
                <a:solidFill>
                  <a:srgbClr val="A9B7C6"/>
                </a:solidFill>
                <a:effectLst/>
                <a:latin typeface="JetBrains Mono"/>
                <a:cs typeface="Arial" pitchFamily="34" charset="0"/>
              </a:rPr>
              <a:t>packet.tcp.payload</a:t>
            </a:r>
            <a:r>
              <a:rPr kumimoji="0" lang="en-US" b="0" i="0" u="none" strike="noStrike" cap="none" normalizeH="0" baseline="0" dirty="0" smtClean="0">
                <a:ln>
                  <a:noFill/>
                </a:ln>
                <a:solidFill>
                  <a:srgbClr val="A9B7C6"/>
                </a:solidFill>
                <a:effectLst/>
                <a:latin typeface="JetBrains Mono"/>
                <a:cs typeface="Arial" pitchFamily="34" charset="0"/>
              </a:rPr>
              <a:t> = bytes(</a:t>
            </a:r>
            <a:r>
              <a:rPr kumimoji="0" lang="en-US" b="0" i="0" u="none" strike="noStrike" cap="none" normalizeH="0" baseline="0" dirty="0" smtClean="0">
                <a:ln>
                  <a:noFill/>
                </a:ln>
                <a:solidFill>
                  <a:srgbClr val="6A8759"/>
                </a:solidFill>
                <a:effectLst/>
                <a:latin typeface="JetBrains Mono"/>
                <a:cs typeface="Arial" pitchFamily="34" charset="0"/>
              </a:rPr>
              <a:t>'Hello, network programming class'</a:t>
            </a:r>
            <a:r>
              <a:rPr kumimoji="0" lang="en-US" b="0" i="0" u="none" strike="noStrike" cap="none" normalizeH="0" baseline="0" dirty="0" smtClean="0">
                <a:ln>
                  <a:noFill/>
                </a:ln>
                <a:solidFill>
                  <a:srgbClr val="CC7832"/>
                </a:solidFill>
                <a:effectLst/>
                <a:latin typeface="JetBrains Mono"/>
                <a:cs typeface="Arial" pitchFamily="34" charset="0"/>
              </a:rPr>
              <a:t>, </a:t>
            </a:r>
            <a:r>
              <a:rPr kumimoji="0" lang="en-US" b="0" i="0" u="none" strike="noStrike" cap="none" normalizeH="0" baseline="0" dirty="0" smtClean="0">
                <a:ln>
                  <a:noFill/>
                </a:ln>
                <a:solidFill>
                  <a:srgbClr val="6A8759"/>
                </a:solidFill>
                <a:effectLst/>
                <a:latin typeface="JetBrains Mono"/>
                <a:cs typeface="Arial" pitchFamily="34" charset="0"/>
              </a:rPr>
              <a:t>'utf-8'</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        print(</a:t>
            </a:r>
            <a:r>
              <a:rPr kumimoji="0" lang="en-US" b="0" i="0" u="none" strike="noStrike" cap="none" normalizeH="0" baseline="0" dirty="0" smtClean="0">
                <a:ln>
                  <a:noFill/>
                </a:ln>
                <a:solidFill>
                  <a:srgbClr val="6A8759"/>
                </a:solidFill>
                <a:effectLst/>
                <a:latin typeface="JetBrains Mono"/>
                <a:cs typeface="Arial" pitchFamily="34" charset="0"/>
              </a:rPr>
              <a:t>'</a:t>
            </a:r>
            <a:r>
              <a:rPr kumimoji="0" lang="en-US" b="0" i="0" u="none" strike="noStrike" cap="none" normalizeH="0" baseline="0" dirty="0" err="1" smtClean="0">
                <a:ln>
                  <a:noFill/>
                </a:ln>
                <a:solidFill>
                  <a:srgbClr val="6A8759"/>
                </a:solidFill>
                <a:effectLst/>
                <a:latin typeface="JetBrains Mono"/>
                <a:cs typeface="Arial" pitchFamily="34" charset="0"/>
              </a:rPr>
              <a:t>packet.tcp.payload</a:t>
            </a:r>
            <a:r>
              <a:rPr kumimoji="0" lang="en-US" b="0" i="0" u="none" strike="noStrike" cap="none" normalizeH="0" baseline="0" dirty="0" smtClean="0">
                <a:ln>
                  <a:noFill/>
                </a:ln>
                <a:solidFill>
                  <a:srgbClr val="6A8759"/>
                </a:solidFill>
                <a:effectLst/>
                <a:latin typeface="JetBrains Mono"/>
                <a:cs typeface="Arial" pitchFamily="34" charset="0"/>
              </a:rPr>
              <a:t>.... After editing'</a:t>
            </a:r>
            <a:r>
              <a:rPr kumimoji="0" lang="en-US" b="0" i="0" u="none" strike="noStrike" cap="none" normalizeH="0" baseline="0" dirty="0" smtClean="0">
                <a:ln>
                  <a:noFill/>
                </a:ln>
                <a:solidFill>
                  <a:srgbClr val="CC7832"/>
                </a:solidFill>
                <a:effectLst/>
                <a:latin typeface="JetBrains Mono"/>
                <a:cs typeface="Arial" pitchFamily="34" charset="0"/>
              </a:rPr>
              <a:t>, </a:t>
            </a:r>
            <a:r>
              <a:rPr kumimoji="0" lang="en-US" b="0" i="0" u="none" strike="noStrike" cap="none" normalizeH="0" baseline="0" dirty="0" err="1" smtClean="0">
                <a:ln>
                  <a:noFill/>
                </a:ln>
                <a:solidFill>
                  <a:srgbClr val="A9B7C6"/>
                </a:solidFill>
                <a:effectLst/>
                <a:latin typeface="JetBrains Mono"/>
                <a:cs typeface="Arial" pitchFamily="34" charset="0"/>
              </a:rPr>
              <a:t>packet.tcp.payload</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        print(</a:t>
            </a:r>
            <a:r>
              <a:rPr kumimoji="0" lang="en-US" b="0" i="0" u="none" strike="noStrike" cap="none" normalizeH="0" baseline="0" dirty="0" smtClean="0">
                <a:ln>
                  <a:noFill/>
                </a:ln>
                <a:solidFill>
                  <a:srgbClr val="6A8759"/>
                </a:solidFill>
                <a:effectLst/>
                <a:latin typeface="JetBrains Mono"/>
                <a:cs typeface="Arial" pitchFamily="34" charset="0"/>
              </a:rPr>
              <a:t>'</a:t>
            </a:r>
            <a:r>
              <a:rPr kumimoji="0" lang="en-US" b="0" i="0" u="none" strike="noStrike" cap="none" normalizeH="0" baseline="0" dirty="0" err="1" smtClean="0">
                <a:ln>
                  <a:noFill/>
                </a:ln>
                <a:solidFill>
                  <a:srgbClr val="6A8759"/>
                </a:solidFill>
                <a:effectLst/>
                <a:latin typeface="JetBrains Mono"/>
                <a:cs typeface="Arial" pitchFamily="34" charset="0"/>
              </a:rPr>
              <a:t>packet.dst_port</a:t>
            </a:r>
            <a:r>
              <a:rPr kumimoji="0" lang="en-US" b="0" i="0" u="none" strike="noStrike" cap="none" normalizeH="0" baseline="0" dirty="0" smtClean="0">
                <a:ln>
                  <a:noFill/>
                </a:ln>
                <a:solidFill>
                  <a:srgbClr val="6A8759"/>
                </a:solidFill>
                <a:effectLst/>
                <a:latin typeface="JetBrains Mono"/>
                <a:cs typeface="Arial" pitchFamily="34" charset="0"/>
              </a:rPr>
              <a:t> BEFORE editing = '</a:t>
            </a:r>
            <a:r>
              <a:rPr kumimoji="0" lang="en-US" b="0" i="0" u="none" strike="noStrike" cap="none" normalizeH="0" baseline="0" dirty="0" smtClean="0">
                <a:ln>
                  <a:noFill/>
                </a:ln>
                <a:solidFill>
                  <a:srgbClr val="CC7832"/>
                </a:solidFill>
                <a:effectLst/>
                <a:latin typeface="JetBrains Mono"/>
                <a:cs typeface="Arial" pitchFamily="34" charset="0"/>
              </a:rPr>
              <a:t>,</a:t>
            </a:r>
            <a:r>
              <a:rPr kumimoji="0" lang="en-US" b="0" i="0" u="none" strike="noStrike" cap="none" normalizeH="0" baseline="0" dirty="0" err="1" smtClean="0">
                <a:ln>
                  <a:noFill/>
                </a:ln>
                <a:solidFill>
                  <a:srgbClr val="A9B7C6"/>
                </a:solidFill>
                <a:effectLst/>
                <a:latin typeface="JetBrains Mono"/>
                <a:cs typeface="Arial" pitchFamily="34" charset="0"/>
              </a:rPr>
              <a:t>packet.dst_port</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        </a:t>
            </a:r>
            <a:r>
              <a:rPr kumimoji="0" lang="en-US" b="0" i="0" u="none" strike="noStrike" cap="none" normalizeH="0" baseline="0" dirty="0" err="1" smtClean="0">
                <a:ln>
                  <a:noFill/>
                </a:ln>
                <a:solidFill>
                  <a:srgbClr val="A9B7C6"/>
                </a:solidFill>
                <a:effectLst/>
                <a:latin typeface="JetBrains Mono"/>
                <a:cs typeface="Arial" pitchFamily="34" charset="0"/>
              </a:rPr>
              <a:t>packet.dst_port</a:t>
            </a:r>
            <a:r>
              <a:rPr kumimoji="0" lang="en-US" b="0" i="0" u="none" strike="noStrike" cap="none" normalizeH="0" baseline="0" dirty="0" smtClean="0">
                <a:ln>
                  <a:noFill/>
                </a:ln>
                <a:solidFill>
                  <a:srgbClr val="A9B7C6"/>
                </a:solidFill>
                <a:effectLst/>
                <a:latin typeface="JetBrains Mono"/>
                <a:cs typeface="Arial" pitchFamily="34" charset="0"/>
              </a:rPr>
              <a:t> = </a:t>
            </a:r>
            <a:r>
              <a:rPr kumimoji="0" lang="en-US" b="0" i="0" u="none" strike="noStrike" cap="none" normalizeH="0" baseline="0" dirty="0" err="1" smtClean="0">
                <a:ln>
                  <a:noFill/>
                </a:ln>
                <a:solidFill>
                  <a:srgbClr val="A9B7C6"/>
                </a:solidFill>
                <a:effectLst/>
                <a:latin typeface="JetBrains Mono"/>
                <a:cs typeface="Arial" pitchFamily="34" charset="0"/>
              </a:rPr>
              <a:t>packet.dst_port</a:t>
            </a:r>
            <a:r>
              <a:rPr kumimoji="0" lang="en-US" b="0" i="0" u="none" strike="noStrike" cap="none" normalizeH="0" baseline="0" dirty="0" smtClean="0">
                <a:ln>
                  <a:noFill/>
                </a:ln>
                <a:solidFill>
                  <a:srgbClr val="A9B7C6"/>
                </a:solidFill>
                <a:effectLst/>
                <a:latin typeface="JetBrains Mono"/>
                <a:cs typeface="Arial" pitchFamily="34" charset="0"/>
              </a:rPr>
              <a:t> + </a:t>
            </a:r>
            <a:r>
              <a:rPr kumimoji="0" lang="en-US" b="0" i="0" u="none" strike="noStrike" cap="none" normalizeH="0" baseline="0" dirty="0" smtClean="0">
                <a:ln>
                  <a:noFill/>
                </a:ln>
                <a:solidFill>
                  <a:srgbClr val="6897BB"/>
                </a:solidFill>
                <a:effectLst/>
                <a:latin typeface="JetBrains Mono"/>
                <a:cs typeface="Arial" pitchFamily="34" charset="0"/>
              </a:rPr>
              <a:t>100</a:t>
            </a:r>
            <a:br>
              <a:rPr kumimoji="0" lang="en-US" b="0" i="0" u="none" strike="noStrike" cap="none" normalizeH="0" baseline="0" dirty="0" smtClean="0">
                <a:ln>
                  <a:noFill/>
                </a:ln>
                <a:solidFill>
                  <a:srgbClr val="6897BB"/>
                </a:solidFill>
                <a:effectLst/>
                <a:latin typeface="JetBrains Mono"/>
                <a:cs typeface="Arial" pitchFamily="34" charset="0"/>
              </a:rPr>
            </a:br>
            <a:r>
              <a:rPr kumimoji="0" lang="en-US" b="0" i="0" u="none" strike="noStrike" cap="none" normalizeH="0" baseline="0" dirty="0" smtClean="0">
                <a:ln>
                  <a:noFill/>
                </a:ln>
                <a:solidFill>
                  <a:srgbClr val="6897BB"/>
                </a:solidFill>
                <a:effectLst/>
                <a:latin typeface="JetBrains Mono"/>
                <a:cs typeface="Arial" pitchFamily="34" charset="0"/>
              </a:rPr>
              <a:t>        </a:t>
            </a:r>
            <a:r>
              <a:rPr kumimoji="0" lang="en-US" b="0" i="0" u="none" strike="noStrike" cap="none" normalizeH="0" baseline="0" dirty="0" smtClean="0">
                <a:ln>
                  <a:noFill/>
                </a:ln>
                <a:solidFill>
                  <a:srgbClr val="A9B7C6"/>
                </a:solidFill>
                <a:effectLst/>
                <a:latin typeface="JetBrains Mono"/>
                <a:cs typeface="Arial" pitchFamily="34" charset="0"/>
              </a:rPr>
              <a:t>print(</a:t>
            </a:r>
            <a:r>
              <a:rPr kumimoji="0" lang="en-US" b="0" i="0" u="none" strike="noStrike" cap="none" normalizeH="0" baseline="0" dirty="0" smtClean="0">
                <a:ln>
                  <a:noFill/>
                </a:ln>
                <a:solidFill>
                  <a:srgbClr val="6A8759"/>
                </a:solidFill>
                <a:effectLst/>
                <a:latin typeface="JetBrains Mono"/>
                <a:cs typeface="Arial" pitchFamily="34" charset="0"/>
              </a:rPr>
              <a:t>'</a:t>
            </a:r>
            <a:r>
              <a:rPr kumimoji="0" lang="en-US" b="0" i="0" u="none" strike="noStrike" cap="none" normalizeH="0" baseline="0" dirty="0" err="1" smtClean="0">
                <a:ln>
                  <a:noFill/>
                </a:ln>
                <a:solidFill>
                  <a:srgbClr val="6A8759"/>
                </a:solidFill>
                <a:effectLst/>
                <a:latin typeface="JetBrains Mono"/>
                <a:cs typeface="Arial" pitchFamily="34" charset="0"/>
              </a:rPr>
              <a:t>packet.dst_port</a:t>
            </a:r>
            <a:r>
              <a:rPr kumimoji="0" lang="en-US" b="0" i="0" u="none" strike="noStrike" cap="none" normalizeH="0" baseline="0" dirty="0" smtClean="0">
                <a:ln>
                  <a:noFill/>
                </a:ln>
                <a:solidFill>
                  <a:srgbClr val="6A8759"/>
                </a:solidFill>
                <a:effectLst/>
                <a:latin typeface="JetBrains Mono"/>
                <a:cs typeface="Arial" pitchFamily="34" charset="0"/>
              </a:rPr>
              <a:t> AFTER editing = '</a:t>
            </a:r>
            <a:r>
              <a:rPr kumimoji="0" lang="en-US" b="0" i="0" u="none" strike="noStrike" cap="none" normalizeH="0" baseline="0" dirty="0" smtClean="0">
                <a:ln>
                  <a:noFill/>
                </a:ln>
                <a:solidFill>
                  <a:srgbClr val="CC7832"/>
                </a:solidFill>
                <a:effectLst/>
                <a:latin typeface="JetBrains Mono"/>
                <a:cs typeface="Arial" pitchFamily="34" charset="0"/>
              </a:rPr>
              <a:t>, </a:t>
            </a:r>
            <a:r>
              <a:rPr kumimoji="0" lang="en-US" b="0" i="0" u="none" strike="noStrike" cap="none" normalizeH="0" baseline="0" dirty="0" err="1" smtClean="0">
                <a:ln>
                  <a:noFill/>
                </a:ln>
                <a:solidFill>
                  <a:srgbClr val="A9B7C6"/>
                </a:solidFill>
                <a:effectLst/>
                <a:latin typeface="JetBrains Mono"/>
                <a:cs typeface="Arial" pitchFamily="34" charset="0"/>
              </a:rPr>
              <a:t>packet.dst_port</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        </a:t>
            </a:r>
            <a:r>
              <a:rPr kumimoji="0" lang="en-US" b="0" i="0" u="none" strike="noStrike" cap="none" normalizeH="0" baseline="0" dirty="0" smtClean="0">
                <a:ln>
                  <a:noFill/>
                </a:ln>
                <a:solidFill>
                  <a:srgbClr val="808080"/>
                </a:solidFill>
                <a:effectLst/>
                <a:latin typeface="JetBrains Mono"/>
                <a:cs typeface="Arial" pitchFamily="34" charset="0"/>
              </a:rPr>
              <a:t># print("packet to the server  &gt;", packet)  # packet to the server</a:t>
            </a:r>
            <a:br>
              <a:rPr kumimoji="0" lang="en-US" b="0" i="0" u="none" strike="noStrike" cap="none" normalizeH="0" baseline="0" dirty="0" smtClean="0">
                <a:ln>
                  <a:noFill/>
                </a:ln>
                <a:solidFill>
                  <a:srgbClr val="808080"/>
                </a:solidFill>
                <a:effectLst/>
                <a:latin typeface="JetBrains Mono"/>
                <a:cs typeface="Arial" pitchFamily="34" charset="0"/>
              </a:rPr>
            </a:br>
            <a:r>
              <a:rPr kumimoji="0" lang="en-US" b="0" i="0" u="none" strike="noStrike" cap="none" normalizeH="0" baseline="0" dirty="0" smtClean="0">
                <a:ln>
                  <a:noFill/>
                </a:ln>
                <a:solidFill>
                  <a:srgbClr val="808080"/>
                </a:solidFill>
                <a:effectLst/>
                <a:latin typeface="JetBrains Mono"/>
                <a:cs typeface="Arial" pitchFamily="34" charset="0"/>
              </a:rPr>
              <a:t/>
            </a:r>
            <a:br>
              <a:rPr kumimoji="0" lang="en-US" b="0" i="0" u="none" strike="noStrike" cap="none" normalizeH="0" baseline="0" dirty="0" smtClean="0">
                <a:ln>
                  <a:noFill/>
                </a:ln>
                <a:solidFill>
                  <a:srgbClr val="808080"/>
                </a:solidFill>
                <a:effectLst/>
                <a:latin typeface="JetBrains Mono"/>
                <a:cs typeface="Arial" pitchFamily="34" charset="0"/>
              </a:rPr>
            </a:br>
            <a:r>
              <a:rPr kumimoji="0" lang="en-US" b="0" i="0" u="none" strike="noStrike" cap="none" normalizeH="0" baseline="0" dirty="0" smtClean="0">
                <a:ln>
                  <a:noFill/>
                </a:ln>
                <a:solidFill>
                  <a:srgbClr val="808080"/>
                </a:solidFill>
                <a:effectLst/>
                <a:latin typeface="JetBrains Mono"/>
                <a:cs typeface="Arial" pitchFamily="34" charset="0"/>
              </a:rPr>
              <a:t>        </a:t>
            </a:r>
            <a:r>
              <a:rPr kumimoji="0" lang="en-US" b="0" i="0" u="none" strike="noStrike" cap="none" normalizeH="0" baseline="0" dirty="0" smtClean="0">
                <a:ln>
                  <a:noFill/>
                </a:ln>
                <a:solidFill>
                  <a:srgbClr val="CC7832"/>
                </a:solidFill>
                <a:effectLst/>
                <a:latin typeface="JetBrains Mono"/>
                <a:cs typeface="Arial" pitchFamily="34" charset="0"/>
              </a:rPr>
              <a:t>if </a:t>
            </a:r>
            <a:r>
              <a:rPr kumimoji="0" lang="en-US" b="0" i="0" u="none" strike="noStrike" cap="none" normalizeH="0" baseline="0" dirty="0" smtClean="0">
                <a:ln>
                  <a:noFill/>
                </a:ln>
                <a:solidFill>
                  <a:srgbClr val="A9B7C6"/>
                </a:solidFill>
                <a:effectLst/>
                <a:latin typeface="JetBrains Mono"/>
                <a:cs typeface="Arial" pitchFamily="34" charset="0"/>
              </a:rPr>
              <a:t>bytes(</a:t>
            </a:r>
            <a:r>
              <a:rPr kumimoji="0" lang="en-US" b="0" i="0" u="none" strike="noStrike" cap="none" normalizeH="0" baseline="0" dirty="0" smtClean="0">
                <a:ln>
                  <a:noFill/>
                </a:ln>
                <a:solidFill>
                  <a:srgbClr val="6A8759"/>
                </a:solidFill>
                <a:effectLst/>
                <a:latin typeface="JetBrains Mono"/>
                <a:cs typeface="Arial" pitchFamily="34" charset="0"/>
              </a:rPr>
              <a:t>"class"</a:t>
            </a:r>
            <a:r>
              <a:rPr kumimoji="0" lang="en-US" b="0" i="0" u="none" strike="noStrike" cap="none" normalizeH="0" baseline="0" dirty="0" smtClean="0">
                <a:ln>
                  <a:noFill/>
                </a:ln>
                <a:solidFill>
                  <a:srgbClr val="CC7832"/>
                </a:solidFill>
                <a:effectLst/>
                <a:latin typeface="JetBrains Mono"/>
                <a:cs typeface="Arial" pitchFamily="34" charset="0"/>
              </a:rPr>
              <a:t>, </a:t>
            </a:r>
            <a:r>
              <a:rPr kumimoji="0" lang="en-US" b="0" i="0" u="none" strike="noStrike" cap="none" normalizeH="0" baseline="0" dirty="0" smtClean="0">
                <a:ln>
                  <a:noFill/>
                </a:ln>
                <a:solidFill>
                  <a:srgbClr val="6A8759"/>
                </a:solidFill>
                <a:effectLst/>
                <a:latin typeface="JetBrains Mono"/>
                <a:cs typeface="Arial" pitchFamily="34" charset="0"/>
              </a:rPr>
              <a:t>"utf-8"</a:t>
            </a:r>
            <a:r>
              <a:rPr kumimoji="0" lang="en-US" b="0" i="0" u="none" strike="noStrike" cap="none" normalizeH="0" baseline="0" dirty="0" smtClean="0">
                <a:ln>
                  <a:noFill/>
                </a:ln>
                <a:solidFill>
                  <a:srgbClr val="A9B7C6"/>
                </a:solidFill>
                <a:effectLst/>
                <a:latin typeface="JetBrains Mono"/>
                <a:cs typeface="Arial" pitchFamily="34" charset="0"/>
              </a:rPr>
              <a:t>) </a:t>
            </a:r>
            <a:r>
              <a:rPr kumimoji="0" lang="en-US" b="0" i="0" u="none" strike="noStrike" cap="none" normalizeH="0" baseline="0" dirty="0" smtClean="0">
                <a:ln>
                  <a:noFill/>
                </a:ln>
                <a:solidFill>
                  <a:srgbClr val="CC7832"/>
                </a:solidFill>
                <a:effectLst/>
                <a:latin typeface="JetBrains Mono"/>
                <a:cs typeface="Arial" pitchFamily="34" charset="0"/>
              </a:rPr>
              <a:t>in </a:t>
            </a:r>
            <a:r>
              <a:rPr kumimoji="0" lang="en-US" b="0" i="0" u="none" strike="noStrike" cap="none" normalizeH="0" baseline="0" dirty="0" err="1" smtClean="0">
                <a:ln>
                  <a:noFill/>
                </a:ln>
                <a:solidFill>
                  <a:srgbClr val="A9B7C6"/>
                </a:solidFill>
                <a:effectLst/>
                <a:latin typeface="JetBrains Mono"/>
                <a:cs typeface="Arial" pitchFamily="34" charset="0"/>
              </a:rPr>
              <a:t>packet.tcp.payload</a:t>
            </a:r>
            <a:r>
              <a:rPr kumimoji="0" lang="en-US" b="0" i="0" u="none" strike="noStrike" cap="none" normalizeH="0" baseline="0" dirty="0" smtClean="0">
                <a:ln>
                  <a:noFill/>
                </a:ln>
                <a:solidFill>
                  <a:srgbClr val="A9B7C6"/>
                </a:solidFill>
                <a:effectLst/>
                <a:latin typeface="JetBrains Mono"/>
                <a:cs typeface="Arial" pitchFamily="34" charset="0"/>
              </a:rPr>
              <a:t>:</a:t>
            </a:r>
            <a:br>
              <a:rPr kumimoji="0" lang="en-US" b="0" i="0" u="none" strike="noStrike" cap="none" normalizeH="0" baseline="0" dirty="0" smtClean="0">
                <a:ln>
                  <a:noFill/>
                </a:ln>
                <a:solidFill>
                  <a:srgbClr val="A9B7C6"/>
                </a:solidFill>
                <a:effectLst/>
                <a:latin typeface="JetBrains Mono"/>
                <a:cs typeface="Arial" pitchFamily="34" charset="0"/>
              </a:rPr>
            </a:br>
            <a:r>
              <a:rPr kumimoji="0" lang="en-US" b="0" i="0" u="none" strike="noStrike" cap="none" normalizeH="0" baseline="0" dirty="0" smtClean="0">
                <a:ln>
                  <a:noFill/>
                </a:ln>
                <a:solidFill>
                  <a:srgbClr val="A9B7C6"/>
                </a:solidFill>
                <a:effectLst/>
                <a:latin typeface="JetBrains Mono"/>
                <a:cs typeface="Arial" pitchFamily="34" charset="0"/>
              </a:rPr>
              <a:t>            print(</a:t>
            </a:r>
            <a:r>
              <a:rPr kumimoji="0" lang="en-US" b="0" i="0" u="none" strike="noStrike" cap="none" normalizeH="0" baseline="0" dirty="0" smtClean="0">
                <a:ln>
                  <a:noFill/>
                </a:ln>
                <a:solidFill>
                  <a:srgbClr val="6A8759"/>
                </a:solidFill>
                <a:effectLst/>
                <a:latin typeface="JetBrains Mono"/>
                <a:cs typeface="Arial" pitchFamily="34" charset="0"/>
              </a:rPr>
              <a:t>'Found $$$$$$$$$$$$$$$$$$$$$$$$$$$$$$$$$$$$'</a:t>
            </a:r>
            <a:r>
              <a:rPr kumimoji="0" lang="en-US" b="0" i="0" u="none" strike="noStrike" cap="none" normalizeH="0" baseline="0" dirty="0" smtClean="0">
                <a:ln>
                  <a:noFill/>
                </a:ln>
                <a:solidFill>
                  <a:srgbClr val="A9B7C6"/>
                </a:solidFill>
                <a:effectLst/>
                <a:latin typeface="JetBrains Mono"/>
                <a:cs typeface="Arial" pitchFamily="34" charset="0"/>
              </a:rPr>
              <a:t>)</a:t>
            </a:r>
            <a:endParaRPr kumimoji="0" lang="en-US" sz="4000" b="0" i="0" u="none" strike="noStrike" cap="none" normalizeH="0" baseline="0" dirty="0" smtClean="0">
              <a:ln>
                <a:noFill/>
              </a:ln>
              <a:solidFill>
                <a:schemeClr val="tx1"/>
              </a:solidFill>
              <a:effectLst/>
              <a:latin typeface="Arial" pitchFamily="34" charset="0"/>
              <a:cs typeface="Arial" pitchFamily="34" charset="0"/>
            </a:endParaRPr>
          </a:p>
        </p:txBody>
      </p:sp>
      <p:sp>
        <p:nvSpPr>
          <p:cNvPr id="12" name="Rectangle 11"/>
          <p:cNvSpPr/>
          <p:nvPr/>
        </p:nvSpPr>
        <p:spPr>
          <a:xfrm>
            <a:off x="2764587" y="5065480"/>
            <a:ext cx="5762172" cy="290286"/>
          </a:xfrm>
          <a:prstGeom prst="rect">
            <a:avLst/>
          </a:prstGeom>
          <a:noFill/>
          <a:ln w="381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197406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1915884" y="482945"/>
            <a:ext cx="7790961"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Unmask </a:t>
            </a:r>
            <a:r>
              <a:rPr lang="en-US" sz="4000" dirty="0">
                <a:solidFill>
                  <a:schemeClr val="bg1"/>
                </a:solidFill>
                <a:latin typeface="Tajawal Medium" panose="00000600000000000000" pitchFamily="2" charset="-78"/>
                <a:cs typeface="Tajawal Medium" panose="00000600000000000000" pitchFamily="2" charset="-78"/>
              </a:rPr>
              <a:t>the IP address of a domain name</a:t>
            </a: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37</a:t>
            </a:fld>
            <a:endParaRPr lang="en-US" dirty="0"/>
          </a:p>
        </p:txBody>
      </p:sp>
      <p:pic>
        <p:nvPicPr>
          <p:cNvPr id="21506" name="Picture 2"/>
          <p:cNvPicPr>
            <a:picLocks noChangeAspect="1" noChangeArrowheads="1"/>
          </p:cNvPicPr>
          <p:nvPr/>
        </p:nvPicPr>
        <p:blipFill rotWithShape="1">
          <a:blip r:embed="rId6">
            <a:extLst>
              <a:ext uri="{28A0092B-C50C-407E-A947-70E740481C1C}">
                <a14:useLocalDpi xmlns:a14="http://schemas.microsoft.com/office/drawing/2010/main" val="0"/>
              </a:ext>
            </a:extLst>
          </a:blip>
          <a:srcRect l="20526" t="15674" r="30391" b="39682"/>
          <a:stretch/>
        </p:blipFill>
        <p:spPr bwMode="auto">
          <a:xfrm>
            <a:off x="2489275" y="3410857"/>
            <a:ext cx="7333686" cy="29894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468579" y="1640116"/>
            <a:ext cx="11375078" cy="1938992"/>
          </a:xfrm>
          <a:prstGeom prst="rect">
            <a:avLst/>
          </a:prstGeom>
          <a:noFill/>
        </p:spPr>
        <p:txBody>
          <a:bodyPr wrap="square" rtlCol="0">
            <a:spAutoFit/>
          </a:bodyPr>
          <a:lstStyle/>
          <a:p>
            <a:pPr marL="457200" indent="-457200">
              <a:buFont typeface="Wingdings" pitchFamily="2" charset="2"/>
              <a:buChar char="§"/>
            </a:pPr>
            <a:r>
              <a:rPr lang="en-GB" sz="3000" b="1" dirty="0">
                <a:solidFill>
                  <a:srgbClr val="0A1F61"/>
                </a:solidFill>
                <a:latin typeface="Tajawal ExtraBold" panose="00000800000000000000" pitchFamily="2" charset="-78"/>
                <a:cs typeface="Tajawal ExtraBold" panose="00000800000000000000" pitchFamily="2" charset="-78"/>
              </a:rPr>
              <a:t>How to find the IP domain for a website</a:t>
            </a:r>
            <a:r>
              <a:rPr lang="en-GB" sz="3000" b="1" dirty="0" smtClean="0">
                <a:solidFill>
                  <a:srgbClr val="0A1F61"/>
                </a:solidFill>
                <a:latin typeface="Tajawal ExtraBold" panose="00000800000000000000" pitchFamily="2" charset="-78"/>
                <a:cs typeface="Tajawal ExtraBold" panose="00000800000000000000" pitchFamily="2" charset="-78"/>
              </a:rPr>
              <a:t>? </a:t>
            </a:r>
          </a:p>
          <a:p>
            <a:pPr marL="971550" lvl="1" indent="-514350">
              <a:buFont typeface="+mj-lt"/>
              <a:buAutoNum type="arabicPeriod"/>
            </a:pPr>
            <a:r>
              <a:rPr lang="en-GB" sz="3000" i="1" dirty="0" err="1" smtClean="0">
                <a:solidFill>
                  <a:srgbClr val="C00000"/>
                </a:solidFill>
                <a:latin typeface="Tajawal ExtraBold" panose="00000800000000000000" pitchFamily="2" charset="-78"/>
                <a:cs typeface="Tajawal ExtraBold" panose="00000800000000000000" pitchFamily="2" charset="-78"/>
              </a:rPr>
              <a:t>nslookup</a:t>
            </a:r>
            <a:r>
              <a:rPr lang="en-GB" sz="3000" i="1" dirty="0" smtClean="0">
                <a:solidFill>
                  <a:srgbClr val="C00000"/>
                </a:solidFill>
                <a:latin typeface="Tajawal ExtraBold" panose="00000800000000000000" pitchFamily="2" charset="-78"/>
                <a:cs typeface="Tajawal ExtraBold" panose="00000800000000000000" pitchFamily="2" charset="-78"/>
              </a:rPr>
              <a:t> </a:t>
            </a:r>
            <a:r>
              <a:rPr lang="en-GB" sz="3000" dirty="0">
                <a:solidFill>
                  <a:srgbClr val="0A1F61"/>
                </a:solidFill>
                <a:latin typeface="Tajawal ExtraBold" panose="00000800000000000000" pitchFamily="2" charset="-78"/>
                <a:cs typeface="Tajawal ExtraBold" panose="00000800000000000000" pitchFamily="2" charset="-78"/>
              </a:rPr>
              <a:t>command in </a:t>
            </a:r>
            <a:r>
              <a:rPr lang="en-GB" sz="3000" dirty="0" err="1">
                <a:solidFill>
                  <a:srgbClr val="0A1F61"/>
                </a:solidFill>
                <a:latin typeface="Tajawal ExtraBold" panose="00000800000000000000" pitchFamily="2" charset="-78"/>
                <a:cs typeface="Tajawal ExtraBold" panose="00000800000000000000" pitchFamily="2" charset="-78"/>
              </a:rPr>
              <a:t>cmd</a:t>
            </a:r>
            <a:endParaRPr lang="en-GB" sz="3000" dirty="0">
              <a:solidFill>
                <a:srgbClr val="0A1F61"/>
              </a:solidFill>
              <a:latin typeface="Tajawal ExtraBold" panose="00000800000000000000" pitchFamily="2" charset="-78"/>
              <a:cs typeface="Tajawal ExtraBold" panose="00000800000000000000" pitchFamily="2" charset="-78"/>
            </a:endParaRPr>
          </a:p>
          <a:p>
            <a:pPr marL="971550" lvl="1" indent="-514350">
              <a:buFont typeface="+mj-lt"/>
              <a:buAutoNum type="arabicPeriod"/>
            </a:pPr>
            <a:r>
              <a:rPr lang="en-GB" sz="3000" dirty="0" smtClean="0">
                <a:solidFill>
                  <a:srgbClr val="0A1F61"/>
                </a:solidFill>
                <a:latin typeface="Tajawal ExtraBold" panose="00000800000000000000" pitchFamily="2" charset="-78"/>
                <a:cs typeface="Tajawal ExtraBold" panose="00000800000000000000" pitchFamily="2" charset="-78"/>
              </a:rPr>
              <a:t>By some special webpages, like:  </a:t>
            </a:r>
            <a:r>
              <a:rPr lang="en-US" sz="3000" i="1" dirty="0">
                <a:solidFill>
                  <a:srgbClr val="C00000"/>
                </a:solidFill>
                <a:latin typeface="Tajawal ExtraBold" panose="00000800000000000000" pitchFamily="2" charset="-78"/>
                <a:cs typeface="Tajawal ExtraBold" panose="00000800000000000000" pitchFamily="2" charset="-78"/>
              </a:rPr>
              <a:t>https://www.whatismyip.com/dns-lookup/</a:t>
            </a:r>
            <a:endParaRPr lang="en-GB" sz="3000" i="1" dirty="0">
              <a:solidFill>
                <a:srgbClr val="C00000"/>
              </a:solidFill>
              <a:latin typeface="Tajawal ExtraBold" panose="00000800000000000000" pitchFamily="2" charset="-78"/>
              <a:cs typeface="Tajawal ExtraBold" panose="00000800000000000000" pitchFamily="2" charset="-78"/>
            </a:endParaRPr>
          </a:p>
          <a:p>
            <a:pPr marL="971550" lvl="1" indent="-514350">
              <a:buFont typeface="+mj-lt"/>
              <a:buAutoNum type="arabicPeriod"/>
            </a:pPr>
            <a:endParaRPr lang="en-US" sz="3000" i="1" dirty="0">
              <a:solidFill>
                <a:srgbClr val="C00000"/>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70469550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err="1" smtClean="0">
                <a:solidFill>
                  <a:schemeClr val="bg1"/>
                </a:solidFill>
                <a:latin typeface="Tajawal Medium" panose="00000600000000000000" pitchFamily="2" charset="-78"/>
                <a:cs typeface="Tajawal Medium" panose="00000600000000000000" pitchFamily="2" charset="-78"/>
              </a:rPr>
              <a:t>PyDivert</a:t>
            </a:r>
            <a:r>
              <a:rPr lang="en-US" sz="4000" dirty="0" smtClean="0">
                <a:solidFill>
                  <a:schemeClr val="bg1"/>
                </a:solidFill>
                <a:latin typeface="Tajawal Medium" panose="00000600000000000000" pitchFamily="2" charset="-78"/>
                <a:cs typeface="Tajawal Medium" panose="00000600000000000000" pitchFamily="2" charset="-78"/>
              </a:rPr>
              <a:t> </a:t>
            </a:r>
            <a:r>
              <a:rPr lang="en-US" sz="3200" dirty="0" smtClean="0">
                <a:solidFill>
                  <a:schemeClr val="bg1"/>
                </a:solidFill>
                <a:latin typeface="Tajawal Medium" panose="00000600000000000000" pitchFamily="2" charset="-78"/>
                <a:cs typeface="Tajawal Medium" panose="00000600000000000000" pitchFamily="2" charset="-78"/>
              </a:rPr>
              <a:t>(Dropping Packets)</a:t>
            </a:r>
            <a:endParaRPr lang="en-US" sz="32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dirty="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38</a:t>
            </a:fld>
            <a:endParaRPr lang="en-US" dirty="0"/>
          </a:p>
        </p:txBody>
      </p:sp>
      <p:sp>
        <p:nvSpPr>
          <p:cNvPr id="10" name="Rectangle 1"/>
          <p:cNvSpPr>
            <a:spLocks noChangeArrowheads="1"/>
          </p:cNvSpPr>
          <p:nvPr/>
        </p:nvSpPr>
        <p:spPr bwMode="auto">
          <a:xfrm>
            <a:off x="2126971" y="1295146"/>
            <a:ext cx="8223277" cy="5078313"/>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rgbClr val="CC7832"/>
                </a:solidFill>
                <a:effectLst/>
                <a:latin typeface="JetBrains Mono"/>
                <a:cs typeface="Arial" pitchFamily="34" charset="0"/>
              </a:rPr>
              <a:t>import </a:t>
            </a:r>
            <a:r>
              <a:rPr kumimoji="0" lang="en-US" sz="1200" b="1" i="0" u="none" strike="noStrike" cap="none" normalizeH="0" baseline="0" dirty="0" err="1" smtClean="0">
                <a:ln>
                  <a:noFill/>
                </a:ln>
                <a:solidFill>
                  <a:srgbClr val="A9B7C6"/>
                </a:solidFill>
                <a:effectLst/>
                <a:latin typeface="JetBrains Mono"/>
                <a:cs typeface="Arial" pitchFamily="34" charset="0"/>
              </a:rPr>
              <a:t>pydivert</a:t>
            </a:r>
            <a:r>
              <a:rPr kumimoji="0" lang="en-US" sz="1200" b="1" i="0" u="none" strike="noStrike" cap="none" normalizeH="0" baseline="0" dirty="0" smtClean="0">
                <a:ln>
                  <a:noFill/>
                </a:ln>
                <a:solidFill>
                  <a:srgbClr val="A9B7C6"/>
                </a:solidFill>
                <a:effectLst/>
                <a:latin typeface="JetBrains Mono"/>
                <a:cs typeface="Arial" pitchFamily="34" charset="0"/>
              </a:rPr>
              <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CC7832"/>
                </a:solidFill>
                <a:effectLst/>
                <a:latin typeface="JetBrains Mono"/>
                <a:cs typeface="Arial" pitchFamily="34" charset="0"/>
              </a:rPr>
              <a:t>from </a:t>
            </a:r>
            <a:r>
              <a:rPr kumimoji="0" lang="en-US" sz="1200" b="1" i="0" u="none" strike="noStrike" cap="none" normalizeH="0" baseline="0" dirty="0" err="1" smtClean="0">
                <a:ln>
                  <a:noFill/>
                </a:ln>
                <a:solidFill>
                  <a:srgbClr val="A9B7C6"/>
                </a:solidFill>
                <a:effectLst/>
                <a:latin typeface="JetBrains Mono"/>
                <a:cs typeface="Arial" pitchFamily="34" charset="0"/>
              </a:rPr>
              <a:t>pydivert</a:t>
            </a:r>
            <a:r>
              <a:rPr kumimoji="0" lang="en-US" sz="1200" b="1" i="0" u="none" strike="noStrike" cap="none" normalizeH="0" baseline="0" dirty="0" smtClean="0">
                <a:ln>
                  <a:noFill/>
                </a:ln>
                <a:solidFill>
                  <a:srgbClr val="A9B7C6"/>
                </a:solidFill>
                <a:effectLst/>
                <a:latin typeface="JetBrains Mono"/>
                <a:cs typeface="Arial" pitchFamily="34" charset="0"/>
              </a:rPr>
              <a:t> </a:t>
            </a:r>
            <a:r>
              <a:rPr kumimoji="0" lang="en-US" sz="1200" b="1" i="0" u="none" strike="noStrike" cap="none" normalizeH="0" baseline="0" dirty="0" smtClean="0">
                <a:ln>
                  <a:noFill/>
                </a:ln>
                <a:solidFill>
                  <a:srgbClr val="CC7832"/>
                </a:solidFill>
                <a:effectLst/>
                <a:latin typeface="JetBrains Mono"/>
                <a:cs typeface="Arial" pitchFamily="34" charset="0"/>
              </a:rPr>
              <a:t>import </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packets = </a:t>
            </a:r>
            <a:r>
              <a:rPr kumimoji="0" lang="en-US" sz="1200" b="1" i="0" u="none" strike="noStrike" cap="none" normalizeH="0" baseline="0" dirty="0" err="1" smtClean="0">
                <a:ln>
                  <a:noFill/>
                </a:ln>
                <a:solidFill>
                  <a:srgbClr val="A9B7C6"/>
                </a:solidFill>
                <a:effectLst/>
                <a:latin typeface="JetBrains Mono"/>
                <a:cs typeface="Arial" pitchFamily="34" charset="0"/>
              </a:rPr>
              <a:t>pydivert.WinDivert</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CC7832"/>
                </a:solidFill>
                <a:effectLst/>
                <a:latin typeface="JetBrains Mono"/>
                <a:cs typeface="Arial" pitchFamily="34" charset="0"/>
              </a:rPr>
              <a:t>if </a:t>
            </a:r>
            <a:r>
              <a:rPr kumimoji="0" lang="en-US" sz="1200" b="1" i="0" u="none" strike="noStrike" cap="none" normalizeH="0" baseline="0" dirty="0" err="1" smtClean="0">
                <a:ln>
                  <a:noFill/>
                </a:ln>
                <a:solidFill>
                  <a:srgbClr val="A9B7C6"/>
                </a:solidFill>
                <a:effectLst/>
                <a:latin typeface="JetBrains Mono"/>
                <a:cs typeface="Arial" pitchFamily="34" charset="0"/>
              </a:rPr>
              <a:t>packets.is_open</a:t>
            </a:r>
            <a:r>
              <a:rPr kumimoji="0" lang="en-US" sz="1200" b="1" i="0" u="none" strike="noStrike" cap="none" normalizeH="0" baseline="0" dirty="0" smtClean="0">
                <a:ln>
                  <a:noFill/>
                </a:ln>
                <a:solidFill>
                  <a:srgbClr val="A9B7C6"/>
                </a:solidFill>
                <a:effectLst/>
                <a:latin typeface="JetBrains Mono"/>
                <a:cs typeface="Arial" pitchFamily="34" charset="0"/>
              </a:rPr>
              <a:t> == </a:t>
            </a:r>
            <a:r>
              <a:rPr kumimoji="0" lang="en-US" sz="1200" b="1" i="0" u="none" strike="noStrike" cap="none" normalizeH="0" baseline="0" dirty="0" smtClean="0">
                <a:ln>
                  <a:noFill/>
                </a:ln>
                <a:solidFill>
                  <a:srgbClr val="CC7832"/>
                </a:solidFill>
                <a:effectLst/>
                <a:latin typeface="JetBrains Mono"/>
                <a:cs typeface="Arial" pitchFamily="34" charset="0"/>
              </a:rPr>
              <a:t>False</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a:t>
            </a:r>
            <a:r>
              <a:rPr kumimoji="0" lang="en-US" sz="1200" b="1" i="0" u="none" strike="noStrike" cap="none" normalizeH="0" baseline="0" dirty="0" err="1" smtClean="0">
                <a:ln>
                  <a:noFill/>
                </a:ln>
                <a:solidFill>
                  <a:srgbClr val="A9B7C6"/>
                </a:solidFill>
                <a:effectLst/>
                <a:latin typeface="JetBrains Mono"/>
                <a:cs typeface="Arial" pitchFamily="34" charset="0"/>
              </a:rPr>
              <a:t>packets.open</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err="1" smtClean="0">
                <a:ln>
                  <a:noFill/>
                </a:ln>
                <a:solidFill>
                  <a:srgbClr val="A9B7C6"/>
                </a:solidFill>
                <a:effectLst/>
                <a:latin typeface="JetBrains Mono"/>
                <a:cs typeface="Arial" pitchFamily="34" charset="0"/>
              </a:rPr>
              <a:t>pydivert.Packet</a:t>
            </a:r>
            <a:r>
              <a:rPr kumimoji="0" lang="en-US" sz="1200" b="1" i="0" u="none" strike="noStrike" cap="none" normalizeH="0" baseline="0" dirty="0" smtClean="0">
                <a:ln>
                  <a:noFill/>
                </a:ln>
                <a:solidFill>
                  <a:srgbClr val="A9B7C6"/>
                </a:solidFill>
                <a:effectLst/>
                <a:latin typeface="JetBrains Mono"/>
                <a:cs typeface="Arial" pitchFamily="34" charset="0"/>
              </a:rPr>
              <a:t>(</a:t>
            </a:r>
            <a:r>
              <a:rPr kumimoji="0" lang="en-US" sz="1200" b="1" i="0" u="none" strike="noStrike" cap="none" normalizeH="0" baseline="0" dirty="0" smtClean="0">
                <a:ln>
                  <a:noFill/>
                </a:ln>
                <a:solidFill>
                  <a:srgbClr val="AA4926"/>
                </a:solidFill>
                <a:effectLst/>
                <a:latin typeface="JetBrains Mono"/>
                <a:cs typeface="Arial" pitchFamily="34" charset="0"/>
              </a:rPr>
              <a:t>raw</a:t>
            </a:r>
            <a:r>
              <a:rPr kumimoji="0" lang="en-US" sz="1200" b="1" i="0" u="none" strike="noStrike" cap="none" normalizeH="0" baseline="0" dirty="0" smtClean="0">
                <a:ln>
                  <a:noFill/>
                </a:ln>
                <a:solidFill>
                  <a:srgbClr val="A9B7C6"/>
                </a:solidFill>
                <a:effectLst/>
                <a:latin typeface="JetBrains Mono"/>
                <a:cs typeface="Arial" pitchFamily="34" charset="0"/>
              </a:rPr>
              <a:t>=</a:t>
            </a:r>
            <a:r>
              <a:rPr kumimoji="0" lang="en-US" sz="1200" b="1" i="0" u="none" strike="noStrike" cap="none" normalizeH="0" baseline="0" dirty="0" smtClean="0">
                <a:ln>
                  <a:noFill/>
                </a:ln>
                <a:solidFill>
                  <a:srgbClr val="6897BB"/>
                </a:solidFill>
                <a:effectLst/>
                <a:latin typeface="JetBrains Mono"/>
                <a:cs typeface="Arial" pitchFamily="34" charset="0"/>
              </a:rPr>
              <a:t>1</a:t>
            </a:r>
            <a:r>
              <a:rPr kumimoji="0" lang="en-US" sz="1200" b="1" i="0" u="none" strike="noStrike" cap="none" normalizeH="0" baseline="0" dirty="0" smtClean="0">
                <a:ln>
                  <a:noFill/>
                </a:ln>
                <a:solidFill>
                  <a:srgbClr val="CC7832"/>
                </a:solidFill>
                <a:effectLst/>
                <a:latin typeface="JetBrains Mono"/>
                <a:cs typeface="Arial" pitchFamily="34" charset="0"/>
              </a:rPr>
              <a:t>, </a:t>
            </a:r>
            <a:r>
              <a:rPr kumimoji="0" lang="en-US" sz="1200" b="1" i="0" u="none" strike="noStrike" cap="none" normalizeH="0" baseline="0" dirty="0" smtClean="0">
                <a:ln>
                  <a:noFill/>
                </a:ln>
                <a:solidFill>
                  <a:srgbClr val="AA4926"/>
                </a:solidFill>
                <a:effectLst/>
                <a:latin typeface="JetBrains Mono"/>
                <a:cs typeface="Arial" pitchFamily="34" charset="0"/>
              </a:rPr>
              <a:t>interface</a:t>
            </a:r>
            <a:r>
              <a:rPr kumimoji="0" lang="en-US" sz="1200" b="1" i="0" u="none" strike="noStrike" cap="none" normalizeH="0" baseline="0" dirty="0" smtClean="0">
                <a:ln>
                  <a:noFill/>
                </a:ln>
                <a:solidFill>
                  <a:srgbClr val="A9B7C6"/>
                </a:solidFill>
                <a:effectLst/>
                <a:latin typeface="JetBrains Mono"/>
                <a:cs typeface="Arial" pitchFamily="34" charset="0"/>
              </a:rPr>
              <a:t>=</a:t>
            </a:r>
            <a:r>
              <a:rPr kumimoji="0" lang="en-US" sz="1200" b="1" i="0" u="none" strike="noStrike" cap="none" normalizeH="0" baseline="0" dirty="0" smtClean="0">
                <a:ln>
                  <a:noFill/>
                </a:ln>
                <a:solidFill>
                  <a:srgbClr val="6A8759"/>
                </a:solidFill>
                <a:effectLst/>
                <a:latin typeface="JetBrains Mono"/>
                <a:cs typeface="Arial" pitchFamily="34" charset="0"/>
              </a:rPr>
              <a:t>'Qualcomm Atheros AR9485WB-EG Wireless Network Adapter'</a:t>
            </a:r>
            <a:r>
              <a:rPr kumimoji="0" lang="en-US" sz="1200" b="1" i="0" u="none" strike="noStrike" cap="none" normalizeH="0" baseline="0" dirty="0" smtClean="0">
                <a:ln>
                  <a:noFill/>
                </a:ln>
                <a:solidFill>
                  <a:srgbClr val="CC7832"/>
                </a:solidFill>
                <a:effectLst/>
                <a:latin typeface="JetBrains Mono"/>
                <a:cs typeface="Arial" pitchFamily="34" charset="0"/>
              </a:rPr>
              <a:t>, </a:t>
            </a:r>
            <a:r>
              <a:rPr kumimoji="0" lang="en-US" sz="1200" b="1" i="0" u="none" strike="noStrike" cap="none" normalizeH="0" baseline="0" dirty="0" smtClean="0">
                <a:ln>
                  <a:noFill/>
                </a:ln>
                <a:solidFill>
                  <a:srgbClr val="AA4926"/>
                </a:solidFill>
                <a:effectLst/>
                <a:latin typeface="JetBrains Mono"/>
                <a:cs typeface="Arial" pitchFamily="34" charset="0"/>
              </a:rPr>
              <a:t>direction</a:t>
            </a:r>
            <a:r>
              <a:rPr kumimoji="0" lang="en-US" sz="1200" b="1" i="0" u="none" strike="noStrike" cap="none" normalizeH="0" baseline="0" dirty="0" smtClean="0">
                <a:ln>
                  <a:noFill/>
                </a:ln>
                <a:solidFill>
                  <a:srgbClr val="A9B7C6"/>
                </a:solidFill>
                <a:effectLst/>
                <a:latin typeface="JetBrains Mono"/>
                <a:cs typeface="Arial" pitchFamily="34" charset="0"/>
              </a:rPr>
              <a:t>=</a:t>
            </a:r>
            <a:r>
              <a:rPr kumimoji="0" lang="en-US" sz="1200" b="1" i="0" u="none" strike="noStrike" cap="none" normalizeH="0" baseline="0" dirty="0" smtClean="0">
                <a:ln>
                  <a:noFill/>
                </a:ln>
                <a:solidFill>
                  <a:srgbClr val="6897BB"/>
                </a:solidFill>
                <a:effectLst/>
                <a:latin typeface="JetBrains Mono"/>
                <a:cs typeface="Arial" pitchFamily="34" charset="0"/>
              </a:rPr>
              <a:t>0</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err="1" smtClean="0">
                <a:ln>
                  <a:noFill/>
                </a:ln>
                <a:solidFill>
                  <a:srgbClr val="A9B7C6"/>
                </a:solidFill>
                <a:effectLst/>
                <a:latin typeface="JetBrains Mono"/>
                <a:cs typeface="Arial" pitchFamily="34" charset="0"/>
              </a:rPr>
              <a:t>pydivert.Layer</a:t>
            </a:r>
            <a:r>
              <a:rPr kumimoji="0" lang="en-US" sz="1200" b="1" i="0" u="none" strike="noStrike" cap="none" normalizeH="0" baseline="0" dirty="0" smtClean="0">
                <a:ln>
                  <a:noFill/>
                </a:ln>
                <a:solidFill>
                  <a:srgbClr val="A9B7C6"/>
                </a:solidFill>
                <a:effectLst/>
                <a:latin typeface="JetBrains Mono"/>
                <a:cs typeface="Arial" pitchFamily="34" charset="0"/>
              </a:rPr>
              <a:t>(</a:t>
            </a:r>
            <a:r>
              <a:rPr kumimoji="0" lang="en-US" sz="1200" b="1" i="0" u="none" strike="noStrike" cap="none" normalizeH="0" baseline="0" dirty="0" smtClean="0">
                <a:ln>
                  <a:noFill/>
                </a:ln>
                <a:solidFill>
                  <a:srgbClr val="6897BB"/>
                </a:solidFill>
                <a:effectLst/>
                <a:latin typeface="JetBrains Mono"/>
                <a:cs typeface="Arial" pitchFamily="34" charset="0"/>
              </a:rPr>
              <a:t>0</a:t>
            </a:r>
            <a:r>
              <a:rPr kumimoji="0" lang="en-US" sz="1200" b="1" i="0" u="none" strike="noStrike" cap="none" normalizeH="0" baseline="0" dirty="0" smtClean="0">
                <a:ln>
                  <a:noFill/>
                </a:ln>
                <a:solidFill>
                  <a:srgbClr val="A9B7C6"/>
                </a:solidFill>
                <a:effectLst/>
                <a:latin typeface="JetBrains Mono"/>
                <a:cs typeface="Arial" pitchFamily="34" charset="0"/>
              </a:rPr>
              <a:t>) </a:t>
            </a:r>
            <a:r>
              <a:rPr kumimoji="0" lang="en-US" sz="1200" b="1" i="0" u="none" strike="noStrike" cap="none" normalizeH="0" baseline="0" dirty="0" smtClean="0">
                <a:ln>
                  <a:noFill/>
                </a:ln>
                <a:solidFill>
                  <a:srgbClr val="808080"/>
                </a:solidFill>
                <a:effectLst/>
                <a:latin typeface="JetBrains Mono"/>
                <a:cs typeface="Arial" pitchFamily="34" charset="0"/>
              </a:rPr>
              <a:t># 0 for NETWORK , 1 for NETWORK_FORWARD</a:t>
            </a:r>
            <a:br>
              <a:rPr kumimoji="0" lang="en-US" sz="1200" b="1" i="0" u="none" strike="noStrike" cap="none" normalizeH="0" baseline="0" dirty="0" smtClean="0">
                <a:ln>
                  <a:noFill/>
                </a:ln>
                <a:solidFill>
                  <a:srgbClr val="808080"/>
                </a:solidFill>
                <a:effectLst/>
                <a:latin typeface="JetBrains Mono"/>
                <a:cs typeface="Arial" pitchFamily="34" charset="0"/>
              </a:rPr>
            </a:br>
            <a:r>
              <a:rPr kumimoji="0" lang="en-US" sz="1200" b="1" i="0" u="none" strike="noStrike" cap="none" normalizeH="0" baseline="0" dirty="0" err="1" smtClean="0">
                <a:ln>
                  <a:noFill/>
                </a:ln>
                <a:solidFill>
                  <a:srgbClr val="A9B7C6"/>
                </a:solidFill>
                <a:effectLst/>
                <a:latin typeface="JetBrains Mono"/>
                <a:cs typeface="Arial" pitchFamily="34" charset="0"/>
              </a:rPr>
              <a:t>pydivert.Flag</a:t>
            </a:r>
            <a:r>
              <a:rPr kumimoji="0" lang="en-US" sz="1200" b="1" i="0" u="none" strike="noStrike" cap="none" normalizeH="0" baseline="0" dirty="0" smtClean="0">
                <a:ln>
                  <a:noFill/>
                </a:ln>
                <a:solidFill>
                  <a:srgbClr val="A9B7C6"/>
                </a:solidFill>
                <a:effectLst/>
                <a:latin typeface="JetBrains Mono"/>
                <a:cs typeface="Arial" pitchFamily="34" charset="0"/>
              </a:rPr>
              <a:t>(</a:t>
            </a:r>
            <a:r>
              <a:rPr kumimoji="0" lang="en-US" sz="1200" b="1" i="0" u="none" strike="noStrike" cap="none" normalizeH="0" baseline="0" dirty="0" smtClean="0">
                <a:ln>
                  <a:noFill/>
                </a:ln>
                <a:solidFill>
                  <a:srgbClr val="6897BB"/>
                </a:solidFill>
                <a:effectLst/>
                <a:latin typeface="JetBrains Mono"/>
                <a:cs typeface="Arial" pitchFamily="34" charset="0"/>
              </a:rPr>
              <a:t>1</a:t>
            </a:r>
            <a:r>
              <a:rPr kumimoji="0" lang="en-US" sz="1200" b="1" i="0" u="none" strike="noStrike" cap="none" normalizeH="0" baseline="0" dirty="0" smtClean="0">
                <a:ln>
                  <a:noFill/>
                </a:ln>
                <a:solidFill>
                  <a:srgbClr val="A9B7C6"/>
                </a:solidFill>
                <a:effectLst/>
                <a:latin typeface="JetBrains Mono"/>
                <a:cs typeface="Arial" pitchFamily="34" charset="0"/>
              </a:rPr>
              <a:t>) </a:t>
            </a:r>
            <a:r>
              <a:rPr kumimoji="0" lang="en-US" sz="1200" b="1" i="0" u="none" strike="noStrike" cap="none" normalizeH="0" baseline="0" dirty="0" smtClean="0">
                <a:ln>
                  <a:noFill/>
                </a:ln>
                <a:solidFill>
                  <a:srgbClr val="808080"/>
                </a:solidFill>
                <a:effectLst/>
                <a:latin typeface="JetBrains Mono"/>
                <a:cs typeface="Arial" pitchFamily="34" charset="0"/>
              </a:rPr>
              <a:t># 1 for sniffing</a:t>
            </a:r>
            <a:br>
              <a:rPr kumimoji="0" lang="en-US" sz="1200" b="1" i="0" u="none" strike="noStrike" cap="none" normalizeH="0" baseline="0" dirty="0" smtClean="0">
                <a:ln>
                  <a:noFill/>
                </a:ln>
                <a:solidFill>
                  <a:srgbClr val="808080"/>
                </a:solidFill>
                <a:effectLst/>
                <a:latin typeface="JetBrains Mono"/>
                <a:cs typeface="Arial" pitchFamily="34" charset="0"/>
              </a:rPr>
            </a:br>
            <a:r>
              <a:rPr kumimoji="0" lang="en-US" sz="1200" b="1" i="0" u="none" strike="noStrike" cap="none" normalizeH="0" baseline="0" dirty="0" smtClean="0">
                <a:ln>
                  <a:noFill/>
                </a:ln>
                <a:solidFill>
                  <a:srgbClr val="CC7832"/>
                </a:solidFill>
                <a:effectLst/>
                <a:latin typeface="JetBrains Mono"/>
                <a:cs typeface="Arial" pitchFamily="34" charset="0"/>
              </a:rPr>
              <a:t>for </a:t>
            </a:r>
            <a:r>
              <a:rPr kumimoji="0" lang="en-US" sz="1200" b="1" i="0" u="none" strike="noStrike" cap="none" normalizeH="0" baseline="0" dirty="0" smtClean="0">
                <a:ln>
                  <a:noFill/>
                </a:ln>
                <a:solidFill>
                  <a:srgbClr val="A9B7C6"/>
                </a:solidFill>
                <a:effectLst/>
                <a:latin typeface="JetBrains Mono"/>
                <a:cs typeface="Arial" pitchFamily="34" charset="0"/>
              </a:rPr>
              <a:t>packet </a:t>
            </a:r>
            <a:r>
              <a:rPr kumimoji="0" lang="en-US" sz="1200" b="1" i="0" u="none" strike="noStrike" cap="none" normalizeH="0" baseline="0" dirty="0" smtClean="0">
                <a:ln>
                  <a:noFill/>
                </a:ln>
                <a:solidFill>
                  <a:srgbClr val="CC7832"/>
                </a:solidFill>
                <a:effectLst/>
                <a:latin typeface="JetBrains Mono"/>
                <a:cs typeface="Arial" pitchFamily="34" charset="0"/>
              </a:rPr>
              <a:t>in </a:t>
            </a:r>
            <a:r>
              <a:rPr kumimoji="0" lang="en-US" sz="1200" b="1" i="0" u="none" strike="noStrike" cap="none" normalizeH="0" baseline="0" dirty="0" smtClean="0">
                <a:ln>
                  <a:noFill/>
                </a:ln>
                <a:solidFill>
                  <a:srgbClr val="A9B7C6"/>
                </a:solidFill>
                <a:effectLst/>
                <a:latin typeface="JetBrains Mono"/>
                <a:cs typeface="Arial" pitchFamily="34" charset="0"/>
              </a:rPr>
              <a:t>packets:</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packet = </a:t>
            </a:r>
            <a:r>
              <a:rPr kumimoji="0" lang="en-US" sz="1200" b="1" i="0" u="none" strike="noStrike" cap="none" normalizeH="0" baseline="0" dirty="0" err="1" smtClean="0">
                <a:ln>
                  <a:noFill/>
                </a:ln>
                <a:solidFill>
                  <a:srgbClr val="A9B7C6"/>
                </a:solidFill>
                <a:effectLst/>
                <a:latin typeface="JetBrains Mono"/>
                <a:cs typeface="Arial" pitchFamily="34" charset="0"/>
              </a:rPr>
              <a:t>packets.recv</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print(</a:t>
            </a:r>
            <a:r>
              <a:rPr kumimoji="0" lang="en-US" sz="1200" b="1" i="0" u="none" strike="noStrike" cap="none" normalizeH="0" baseline="0" dirty="0" smtClean="0">
                <a:ln>
                  <a:noFill/>
                </a:ln>
                <a:solidFill>
                  <a:srgbClr val="6A8759"/>
                </a:solidFill>
                <a:effectLst/>
                <a:latin typeface="JetBrains Mono"/>
                <a:cs typeface="Arial" pitchFamily="34" charset="0"/>
              </a:rPr>
              <a:t>'</a:t>
            </a:r>
            <a:r>
              <a:rPr kumimoji="0" lang="en-US" sz="1200" b="1" i="0" u="none" strike="noStrike" cap="none" normalizeH="0" baseline="0" dirty="0" err="1" smtClean="0">
                <a:ln>
                  <a:noFill/>
                </a:ln>
                <a:solidFill>
                  <a:srgbClr val="6A8759"/>
                </a:solidFill>
                <a:effectLst/>
                <a:latin typeface="JetBrains Mono"/>
                <a:cs typeface="Arial" pitchFamily="34" charset="0"/>
              </a:rPr>
              <a:t>packet.src_addr</a:t>
            </a:r>
            <a:r>
              <a:rPr kumimoji="0" lang="en-US" sz="1200" b="1" i="0" u="none" strike="noStrike" cap="none" normalizeH="0" baseline="0" dirty="0" smtClean="0">
                <a:ln>
                  <a:noFill/>
                </a:ln>
                <a:solidFill>
                  <a:srgbClr val="6A8759"/>
                </a:solidFill>
                <a:effectLst/>
                <a:latin typeface="JetBrains Mono"/>
                <a:cs typeface="Arial" pitchFamily="34" charset="0"/>
              </a:rPr>
              <a:t>'</a:t>
            </a:r>
            <a:r>
              <a:rPr kumimoji="0" lang="en-US" sz="1200" b="1" i="0" u="none" strike="noStrike" cap="none" normalizeH="0" baseline="0" dirty="0" smtClean="0">
                <a:ln>
                  <a:noFill/>
                </a:ln>
                <a:solidFill>
                  <a:srgbClr val="CC7832"/>
                </a:solidFill>
                <a:effectLst/>
                <a:latin typeface="JetBrains Mono"/>
                <a:cs typeface="Arial" pitchFamily="34" charset="0"/>
              </a:rPr>
              <a:t>, </a:t>
            </a:r>
            <a:r>
              <a:rPr kumimoji="0" lang="en-US" sz="1200" b="1" i="0" u="none" strike="noStrike" cap="none" normalizeH="0" baseline="0" dirty="0" err="1" smtClean="0">
                <a:ln>
                  <a:noFill/>
                </a:ln>
                <a:solidFill>
                  <a:srgbClr val="A9B7C6"/>
                </a:solidFill>
                <a:effectLst/>
                <a:latin typeface="JetBrains Mono"/>
                <a:cs typeface="Arial" pitchFamily="34" charset="0"/>
              </a:rPr>
              <a:t>packet.src_addr</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print(</a:t>
            </a:r>
            <a:r>
              <a:rPr kumimoji="0" lang="en-US" sz="1200" b="1" i="0" u="none" strike="noStrike" cap="none" normalizeH="0" baseline="0" dirty="0" smtClean="0">
                <a:ln>
                  <a:noFill/>
                </a:ln>
                <a:solidFill>
                  <a:srgbClr val="6A8759"/>
                </a:solidFill>
                <a:effectLst/>
                <a:latin typeface="JetBrains Mono"/>
                <a:cs typeface="Arial" pitchFamily="34" charset="0"/>
              </a:rPr>
              <a:t>'</a:t>
            </a:r>
            <a:r>
              <a:rPr kumimoji="0" lang="en-US" sz="1200" b="1" i="0" u="none" strike="noStrike" cap="none" normalizeH="0" baseline="0" dirty="0" err="1" smtClean="0">
                <a:ln>
                  <a:noFill/>
                </a:ln>
                <a:solidFill>
                  <a:srgbClr val="6A8759"/>
                </a:solidFill>
                <a:effectLst/>
                <a:latin typeface="JetBrains Mono"/>
                <a:cs typeface="Arial" pitchFamily="34" charset="0"/>
              </a:rPr>
              <a:t>packet.src_port</a:t>
            </a:r>
            <a:r>
              <a:rPr kumimoji="0" lang="en-US" sz="1200" b="1" i="0" u="none" strike="noStrike" cap="none" normalizeH="0" baseline="0" dirty="0" smtClean="0">
                <a:ln>
                  <a:noFill/>
                </a:ln>
                <a:solidFill>
                  <a:srgbClr val="6A8759"/>
                </a:solidFill>
                <a:effectLst/>
                <a:latin typeface="JetBrains Mono"/>
                <a:cs typeface="Arial" pitchFamily="34" charset="0"/>
              </a:rPr>
              <a:t> = '</a:t>
            </a:r>
            <a:r>
              <a:rPr kumimoji="0" lang="en-US" sz="1200" b="1" i="0" u="none" strike="noStrike" cap="none" normalizeH="0" baseline="0" dirty="0" smtClean="0">
                <a:ln>
                  <a:noFill/>
                </a:ln>
                <a:solidFill>
                  <a:srgbClr val="CC7832"/>
                </a:solidFill>
                <a:effectLst/>
                <a:latin typeface="JetBrains Mono"/>
                <a:cs typeface="Arial" pitchFamily="34" charset="0"/>
              </a:rPr>
              <a:t>, </a:t>
            </a:r>
            <a:r>
              <a:rPr kumimoji="0" lang="en-US" sz="1200" b="1" i="0" u="none" strike="noStrike" cap="none" normalizeH="0" baseline="0" dirty="0" err="1" smtClean="0">
                <a:ln>
                  <a:noFill/>
                </a:ln>
                <a:solidFill>
                  <a:srgbClr val="A9B7C6"/>
                </a:solidFill>
                <a:effectLst/>
                <a:latin typeface="JetBrains Mono"/>
                <a:cs typeface="Arial" pitchFamily="34" charset="0"/>
              </a:rPr>
              <a:t>packet.src_port</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print(</a:t>
            </a:r>
            <a:r>
              <a:rPr kumimoji="0" lang="en-US" sz="1200" b="1" i="0" u="none" strike="noStrike" cap="none" normalizeH="0" baseline="0" dirty="0" smtClean="0">
                <a:ln>
                  <a:noFill/>
                </a:ln>
                <a:solidFill>
                  <a:srgbClr val="6A8759"/>
                </a:solidFill>
                <a:effectLst/>
                <a:latin typeface="JetBrains Mono"/>
                <a:cs typeface="Arial" pitchFamily="34" charset="0"/>
              </a:rPr>
              <a:t>'</a:t>
            </a:r>
            <a:r>
              <a:rPr kumimoji="0" lang="en-US" sz="1200" b="1" i="0" u="none" strike="noStrike" cap="none" normalizeH="0" baseline="0" dirty="0" err="1" smtClean="0">
                <a:ln>
                  <a:noFill/>
                </a:ln>
                <a:solidFill>
                  <a:srgbClr val="6A8759"/>
                </a:solidFill>
                <a:effectLst/>
                <a:latin typeface="JetBrains Mono"/>
                <a:cs typeface="Arial" pitchFamily="34" charset="0"/>
              </a:rPr>
              <a:t>packet.dst_addr</a:t>
            </a:r>
            <a:r>
              <a:rPr kumimoji="0" lang="en-US" sz="1200" b="1" i="0" u="none" strike="noStrike" cap="none" normalizeH="0" baseline="0" dirty="0" smtClean="0">
                <a:ln>
                  <a:noFill/>
                </a:ln>
                <a:solidFill>
                  <a:srgbClr val="6A8759"/>
                </a:solidFill>
                <a:effectLst/>
                <a:latin typeface="JetBrains Mono"/>
                <a:cs typeface="Arial" pitchFamily="34" charset="0"/>
              </a:rPr>
              <a:t>'</a:t>
            </a:r>
            <a:r>
              <a:rPr kumimoji="0" lang="en-US" sz="1200" b="1" i="0" u="none" strike="noStrike" cap="none" normalizeH="0" baseline="0" dirty="0" smtClean="0">
                <a:ln>
                  <a:noFill/>
                </a:ln>
                <a:solidFill>
                  <a:srgbClr val="CC7832"/>
                </a:solidFill>
                <a:effectLst/>
                <a:latin typeface="JetBrains Mono"/>
                <a:cs typeface="Arial" pitchFamily="34" charset="0"/>
              </a:rPr>
              <a:t>, </a:t>
            </a:r>
            <a:r>
              <a:rPr kumimoji="0" lang="en-US" sz="1200" b="1" i="0" u="none" strike="noStrike" cap="none" normalizeH="0" baseline="0" dirty="0" err="1" smtClean="0">
                <a:ln>
                  <a:noFill/>
                </a:ln>
                <a:solidFill>
                  <a:srgbClr val="A9B7C6"/>
                </a:solidFill>
                <a:effectLst/>
                <a:latin typeface="JetBrains Mono"/>
                <a:cs typeface="Arial" pitchFamily="34" charset="0"/>
              </a:rPr>
              <a:t>packet.dst_addr</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print(</a:t>
            </a:r>
            <a:r>
              <a:rPr kumimoji="0" lang="en-US" sz="1200" b="1" i="0" u="none" strike="noStrike" cap="none" normalizeH="0" baseline="0" dirty="0" smtClean="0">
                <a:ln>
                  <a:noFill/>
                </a:ln>
                <a:solidFill>
                  <a:srgbClr val="6A8759"/>
                </a:solidFill>
                <a:effectLst/>
                <a:latin typeface="JetBrains Mono"/>
                <a:cs typeface="Arial" pitchFamily="34" charset="0"/>
              </a:rPr>
              <a:t>'</a:t>
            </a:r>
            <a:r>
              <a:rPr kumimoji="0" lang="en-US" sz="1200" b="1" i="0" u="none" strike="noStrike" cap="none" normalizeH="0" baseline="0" dirty="0" err="1" smtClean="0">
                <a:ln>
                  <a:noFill/>
                </a:ln>
                <a:solidFill>
                  <a:srgbClr val="6A8759"/>
                </a:solidFill>
                <a:effectLst/>
                <a:latin typeface="JetBrains Mono"/>
                <a:cs typeface="Arial" pitchFamily="34" charset="0"/>
              </a:rPr>
              <a:t>packet.dst_port</a:t>
            </a:r>
            <a:r>
              <a:rPr kumimoji="0" lang="en-US" sz="1200" b="1" i="0" u="none" strike="noStrike" cap="none" normalizeH="0" baseline="0" dirty="0" smtClean="0">
                <a:ln>
                  <a:noFill/>
                </a:ln>
                <a:solidFill>
                  <a:srgbClr val="6A8759"/>
                </a:solidFill>
                <a:effectLst/>
                <a:latin typeface="JetBrains Mono"/>
                <a:cs typeface="Arial" pitchFamily="34" charset="0"/>
              </a:rPr>
              <a:t> = '</a:t>
            </a:r>
            <a:r>
              <a:rPr kumimoji="0" lang="en-US" sz="1200" b="1" i="0" u="none" strike="noStrike" cap="none" normalizeH="0" baseline="0" dirty="0" smtClean="0">
                <a:ln>
                  <a:noFill/>
                </a:ln>
                <a:solidFill>
                  <a:srgbClr val="CC7832"/>
                </a:solidFill>
                <a:effectLst/>
                <a:latin typeface="JetBrains Mono"/>
                <a:cs typeface="Arial" pitchFamily="34" charset="0"/>
              </a:rPr>
              <a:t>, </a:t>
            </a:r>
            <a:r>
              <a:rPr kumimoji="0" lang="en-US" sz="1200" b="1" i="0" u="none" strike="noStrike" cap="none" normalizeH="0" baseline="0" dirty="0" err="1" smtClean="0">
                <a:ln>
                  <a:noFill/>
                </a:ln>
                <a:solidFill>
                  <a:srgbClr val="A9B7C6"/>
                </a:solidFill>
                <a:effectLst/>
                <a:latin typeface="JetBrains Mono"/>
                <a:cs typeface="Arial" pitchFamily="34" charset="0"/>
              </a:rPr>
              <a:t>packet.dst_port</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a:t>
            </a:r>
            <a:r>
              <a:rPr kumimoji="0" lang="en-US" sz="1200" b="1" i="0" u="none" strike="noStrike" cap="none" normalizeH="0" baseline="0" dirty="0" smtClean="0">
                <a:ln>
                  <a:noFill/>
                </a:ln>
                <a:solidFill>
                  <a:srgbClr val="CC7832"/>
                </a:solidFill>
                <a:effectLst/>
                <a:latin typeface="JetBrains Mono"/>
                <a:cs typeface="Arial" pitchFamily="34" charset="0"/>
              </a:rPr>
              <a:t>if </a:t>
            </a:r>
            <a:r>
              <a:rPr kumimoji="0" lang="en-US" sz="1200" b="1" i="0" u="none" strike="noStrike" cap="none" normalizeH="0" baseline="0" dirty="0" err="1" smtClean="0">
                <a:ln>
                  <a:noFill/>
                </a:ln>
                <a:solidFill>
                  <a:srgbClr val="A9B7C6"/>
                </a:solidFill>
                <a:effectLst/>
                <a:latin typeface="JetBrains Mono"/>
                <a:cs typeface="Arial" pitchFamily="34" charset="0"/>
              </a:rPr>
              <a:t>packet.dst_addr</a:t>
            </a:r>
            <a:r>
              <a:rPr kumimoji="0" lang="en-US" sz="1200" b="1" i="0" u="none" strike="noStrike" cap="none" normalizeH="0" baseline="0" dirty="0" smtClean="0">
                <a:ln>
                  <a:noFill/>
                </a:ln>
                <a:solidFill>
                  <a:srgbClr val="A9B7C6"/>
                </a:solidFill>
                <a:effectLst/>
                <a:latin typeface="JetBrains Mono"/>
                <a:cs typeface="Arial" pitchFamily="34" charset="0"/>
              </a:rPr>
              <a:t> </a:t>
            </a:r>
            <a:r>
              <a:rPr kumimoji="0" lang="en-US" sz="1200" b="1" i="0" u="none" strike="noStrike" cap="none" normalizeH="0" baseline="0" dirty="0" smtClean="0">
                <a:ln>
                  <a:noFill/>
                </a:ln>
                <a:solidFill>
                  <a:srgbClr val="CC7832"/>
                </a:solidFill>
                <a:effectLst/>
                <a:latin typeface="JetBrains Mono"/>
                <a:cs typeface="Arial" pitchFamily="34" charset="0"/>
              </a:rPr>
              <a:t>in </a:t>
            </a:r>
            <a:r>
              <a:rPr kumimoji="0" lang="en-US" sz="1200" b="1" i="0" u="none" strike="noStrike" cap="none" normalizeH="0" baseline="0" dirty="0" smtClean="0">
                <a:ln>
                  <a:noFill/>
                </a:ln>
                <a:solidFill>
                  <a:srgbClr val="A9B7C6"/>
                </a:solidFill>
                <a:effectLst/>
                <a:latin typeface="JetBrains Mono"/>
                <a:cs typeface="Arial" pitchFamily="34" charset="0"/>
              </a:rPr>
              <a:t>[</a:t>
            </a:r>
            <a:r>
              <a:rPr kumimoji="0" lang="en-US" sz="1200" b="1" i="0" u="none" strike="noStrike" cap="none" normalizeH="0" baseline="0" dirty="0" smtClean="0">
                <a:ln>
                  <a:noFill/>
                </a:ln>
                <a:solidFill>
                  <a:srgbClr val="6A8759"/>
                </a:solidFill>
                <a:effectLst/>
                <a:latin typeface="JetBrains Mono"/>
                <a:cs typeface="Arial" pitchFamily="34" charset="0"/>
              </a:rPr>
              <a:t>'104.18.9.101'</a:t>
            </a:r>
            <a:r>
              <a:rPr kumimoji="0" lang="en-US" sz="1200" b="1" i="0" u="none" strike="noStrike" cap="none" normalizeH="0" baseline="0" dirty="0" smtClean="0">
                <a:ln>
                  <a:noFill/>
                </a:ln>
                <a:solidFill>
                  <a:srgbClr val="CC7832"/>
                </a:solidFill>
                <a:effectLst/>
                <a:latin typeface="JetBrains Mono"/>
                <a:cs typeface="Arial" pitchFamily="34" charset="0"/>
              </a:rPr>
              <a:t>, </a:t>
            </a:r>
            <a:r>
              <a:rPr kumimoji="0" lang="en-US" sz="1200" b="1" i="0" u="none" strike="noStrike" cap="none" normalizeH="0" baseline="0" dirty="0" smtClean="0">
                <a:ln>
                  <a:noFill/>
                </a:ln>
                <a:solidFill>
                  <a:srgbClr val="6A8759"/>
                </a:solidFill>
                <a:effectLst/>
                <a:latin typeface="JetBrains Mono"/>
                <a:cs typeface="Arial" pitchFamily="34" charset="0"/>
              </a:rPr>
              <a:t>'104.18.8.101'</a:t>
            </a:r>
            <a:r>
              <a:rPr kumimoji="0" lang="en-US" sz="1200" b="1" i="0" u="none" strike="noStrike" cap="none" normalizeH="0" baseline="0" dirty="0" smtClean="0">
                <a:ln>
                  <a:noFill/>
                </a:ln>
                <a:solidFill>
                  <a:srgbClr val="A9B7C6"/>
                </a:solidFill>
                <a:effectLst/>
                <a:latin typeface="JetBrains Mono"/>
                <a:cs typeface="Arial" pitchFamily="34" charset="0"/>
              </a:rPr>
              <a:t>]:  </a:t>
            </a:r>
            <a:r>
              <a:rPr kumimoji="0" lang="en-US" sz="1200" b="1" i="0" u="none" strike="noStrike" cap="none" normalizeH="0" baseline="0" dirty="0" smtClean="0">
                <a:ln>
                  <a:noFill/>
                </a:ln>
                <a:solidFill>
                  <a:srgbClr val="808080"/>
                </a:solidFill>
                <a:effectLst/>
                <a:latin typeface="JetBrains Mono"/>
                <a:cs typeface="Arial" pitchFamily="34" charset="0"/>
              </a:rPr>
              <a:t># https://www.kooora.com/ </a:t>
            </a:r>
          </a:p>
          <a:p>
            <a:pPr marL="0" marR="0" lvl="0" indent="0" algn="l" defTabSz="914400" rtl="0" eaLnBrk="1" fontAlgn="base" latinLnBrk="0" hangingPunct="1">
              <a:lnSpc>
                <a:spcPct val="100000"/>
              </a:lnSpc>
              <a:spcBef>
                <a:spcPct val="0"/>
              </a:spcBef>
              <a:spcAft>
                <a:spcPct val="0"/>
              </a:spcAft>
              <a:buClrTx/>
              <a:buSzTx/>
              <a:buFontTx/>
              <a:buNone/>
              <a:tabLst/>
            </a:pPr>
            <a:r>
              <a:rPr lang="en-MY" sz="1200" b="1" dirty="0" smtClean="0">
                <a:solidFill>
                  <a:srgbClr val="808080"/>
                </a:solidFill>
                <a:latin typeface="JetBrains Mono"/>
                <a:cs typeface="Arial" pitchFamily="34" charset="0"/>
              </a:rPr>
              <a:t>                                                                            #  </a:t>
            </a:r>
            <a:r>
              <a:rPr kumimoji="0" lang="en-US" sz="1200" b="1" i="0" u="none" strike="noStrike" cap="none" normalizeH="0" baseline="0" dirty="0" smtClean="0">
                <a:ln>
                  <a:noFill/>
                </a:ln>
                <a:solidFill>
                  <a:srgbClr val="808080"/>
                </a:solidFill>
                <a:effectLst/>
                <a:latin typeface="JetBrains Mono"/>
                <a:cs typeface="Arial" pitchFamily="34" charset="0"/>
              </a:rPr>
              <a:t>Find Domain IP from https://www.whatismyip.com/dns-lookup/</a:t>
            </a:r>
            <a:br>
              <a:rPr kumimoji="0" lang="en-US" sz="1200" b="1" i="0" u="none" strike="noStrike" cap="none" normalizeH="0" baseline="0" dirty="0" smtClean="0">
                <a:ln>
                  <a:noFill/>
                </a:ln>
                <a:solidFill>
                  <a:srgbClr val="808080"/>
                </a:solidFill>
                <a:effectLst/>
                <a:latin typeface="JetBrains Mono"/>
                <a:cs typeface="Arial" pitchFamily="34" charset="0"/>
              </a:rPr>
            </a:br>
            <a:r>
              <a:rPr kumimoji="0" lang="en-US" sz="1200" b="1" i="0" u="none" strike="noStrike" cap="none" normalizeH="0" baseline="0" dirty="0" smtClean="0">
                <a:ln>
                  <a:noFill/>
                </a:ln>
                <a:solidFill>
                  <a:srgbClr val="808080"/>
                </a:solidFill>
                <a:effectLst/>
                <a:latin typeface="JetBrains Mono"/>
                <a:cs typeface="Arial" pitchFamily="34" charset="0"/>
              </a:rPr>
              <a:t>        </a:t>
            </a:r>
            <a:r>
              <a:rPr kumimoji="0" lang="en-US" sz="1200" b="1" i="0" u="none" strike="noStrike" cap="none" normalizeH="0" baseline="0" dirty="0" err="1" smtClean="0">
                <a:ln>
                  <a:noFill/>
                </a:ln>
                <a:solidFill>
                  <a:srgbClr val="A9B7C6"/>
                </a:solidFill>
                <a:effectLst/>
                <a:latin typeface="JetBrains Mono"/>
                <a:cs typeface="Arial" pitchFamily="34" charset="0"/>
              </a:rPr>
              <a:t>pydivert.Flag</a:t>
            </a:r>
            <a:r>
              <a:rPr kumimoji="0" lang="en-US" sz="1200" b="1" i="0" u="none" strike="noStrike" cap="none" normalizeH="0" baseline="0" dirty="0" smtClean="0">
                <a:ln>
                  <a:noFill/>
                </a:ln>
                <a:solidFill>
                  <a:srgbClr val="A9B7C6"/>
                </a:solidFill>
                <a:effectLst/>
                <a:latin typeface="JetBrains Mono"/>
                <a:cs typeface="Arial" pitchFamily="34" charset="0"/>
              </a:rPr>
              <a:t>(</a:t>
            </a:r>
            <a:r>
              <a:rPr kumimoji="0" lang="en-US" sz="1200" b="1" i="0" u="none" strike="noStrike" cap="none" normalizeH="0" baseline="0" dirty="0" smtClean="0">
                <a:ln>
                  <a:noFill/>
                </a:ln>
                <a:solidFill>
                  <a:srgbClr val="6897BB"/>
                </a:solidFill>
                <a:effectLst/>
                <a:latin typeface="JetBrains Mono"/>
                <a:cs typeface="Arial" pitchFamily="34" charset="0"/>
              </a:rPr>
              <a:t>2</a:t>
            </a:r>
            <a:r>
              <a:rPr kumimoji="0" lang="en-US" sz="1200" b="1" i="0" u="none" strike="noStrike" cap="none" normalizeH="0" baseline="0" dirty="0" smtClean="0">
                <a:ln>
                  <a:noFill/>
                </a:ln>
                <a:solidFill>
                  <a:srgbClr val="A9B7C6"/>
                </a:solidFill>
                <a:effectLst/>
                <a:latin typeface="JetBrains Mono"/>
                <a:cs typeface="Arial" pitchFamily="34" charset="0"/>
              </a:rPr>
              <a:t>) </a:t>
            </a:r>
            <a:r>
              <a:rPr kumimoji="0" lang="en-US" sz="1200" b="1" i="0" u="none" strike="noStrike" cap="none" normalizeH="0" baseline="0" dirty="0" smtClean="0">
                <a:ln>
                  <a:noFill/>
                </a:ln>
                <a:solidFill>
                  <a:srgbClr val="808080"/>
                </a:solidFill>
                <a:effectLst/>
                <a:latin typeface="JetBrains Mono"/>
                <a:cs typeface="Arial" pitchFamily="34" charset="0"/>
              </a:rPr>
              <a:t># 2 for dropping</a:t>
            </a:r>
            <a:br>
              <a:rPr kumimoji="0" lang="en-US" sz="1200" b="1" i="0" u="none" strike="noStrike" cap="none" normalizeH="0" baseline="0" dirty="0" smtClean="0">
                <a:ln>
                  <a:noFill/>
                </a:ln>
                <a:solidFill>
                  <a:srgbClr val="808080"/>
                </a:solidFill>
                <a:effectLst/>
                <a:latin typeface="JetBrains Mono"/>
                <a:cs typeface="Arial" pitchFamily="34" charset="0"/>
              </a:rPr>
            </a:br>
            <a:r>
              <a:rPr kumimoji="0" lang="en-US" sz="1200" b="1" i="0" u="none" strike="noStrike" cap="none" normalizeH="0" baseline="0" dirty="0" smtClean="0">
                <a:ln>
                  <a:noFill/>
                </a:ln>
                <a:solidFill>
                  <a:srgbClr val="808080"/>
                </a:solidFill>
                <a:effectLst/>
                <a:latin typeface="JetBrains Mono"/>
                <a:cs typeface="Arial" pitchFamily="34" charset="0"/>
              </a:rPr>
              <a:t>        </a:t>
            </a:r>
            <a:r>
              <a:rPr kumimoji="0" lang="en-US" sz="1200" b="1" i="0" u="none" strike="noStrike" cap="none" normalizeH="0" baseline="0" dirty="0" smtClean="0">
                <a:ln>
                  <a:noFill/>
                </a:ln>
                <a:solidFill>
                  <a:srgbClr val="A9B7C6"/>
                </a:solidFill>
                <a:effectLst/>
                <a:latin typeface="JetBrains Mono"/>
                <a:cs typeface="Arial" pitchFamily="34" charset="0"/>
              </a:rPr>
              <a:t>print(</a:t>
            </a:r>
            <a:r>
              <a:rPr kumimoji="0" lang="en-US" sz="1200" b="1" i="0" u="none" strike="noStrike" cap="none" normalizeH="0" baseline="0" dirty="0" smtClean="0">
                <a:ln>
                  <a:noFill/>
                </a:ln>
                <a:solidFill>
                  <a:srgbClr val="6A8759"/>
                </a:solidFill>
                <a:effectLst/>
                <a:latin typeface="JetBrains Mono"/>
                <a:cs typeface="Arial" pitchFamily="34" charset="0"/>
              </a:rPr>
              <a:t>'illegal address'</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print(</a:t>
            </a:r>
            <a:r>
              <a:rPr kumimoji="0" lang="en-US" sz="1200" b="1" i="0" u="none" strike="noStrike" cap="none" normalizeH="0" baseline="0" dirty="0" smtClean="0">
                <a:ln>
                  <a:noFill/>
                </a:ln>
                <a:solidFill>
                  <a:srgbClr val="6A8759"/>
                </a:solidFill>
                <a:effectLst/>
                <a:latin typeface="JetBrains Mono"/>
                <a:cs typeface="Arial" pitchFamily="34" charset="0"/>
              </a:rPr>
              <a:t>'Dropped packet !!!!!!!!!!!!!!!'</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a:t>
            </a:r>
            <a:r>
              <a:rPr kumimoji="0" lang="en-US" sz="1200" b="1" i="0" u="none" strike="noStrike" cap="none" normalizeH="0" baseline="0" dirty="0" smtClean="0">
                <a:ln>
                  <a:noFill/>
                </a:ln>
                <a:solidFill>
                  <a:srgbClr val="808080"/>
                </a:solidFill>
                <a:effectLst/>
                <a:latin typeface="JetBrains Mono"/>
                <a:cs typeface="Arial" pitchFamily="34" charset="0"/>
              </a:rPr>
              <a:t># </a:t>
            </a:r>
            <a:r>
              <a:rPr kumimoji="0" lang="en-US" sz="1200" b="1" i="0" u="none" strike="noStrike" cap="none" normalizeH="0" baseline="0" dirty="0" err="1" smtClean="0">
                <a:ln>
                  <a:noFill/>
                </a:ln>
                <a:solidFill>
                  <a:srgbClr val="808080"/>
                </a:solidFill>
                <a:effectLst/>
                <a:latin typeface="JetBrains Mono"/>
                <a:cs typeface="Arial" pitchFamily="34" charset="0"/>
              </a:rPr>
              <a:t>elif</a:t>
            </a:r>
            <a:r>
              <a:rPr kumimoji="0" lang="en-US" sz="1200" b="1" i="0" u="none" strike="noStrike" cap="none" normalizeH="0" baseline="0" dirty="0" smtClean="0">
                <a:ln>
                  <a:noFill/>
                </a:ln>
                <a:solidFill>
                  <a:srgbClr val="808080"/>
                </a:solidFill>
                <a:effectLst/>
                <a:latin typeface="JetBrains Mono"/>
                <a:cs typeface="Arial" pitchFamily="34" charset="0"/>
              </a:rPr>
              <a:t> bytes("HTTP", "utf-8") in </a:t>
            </a:r>
            <a:r>
              <a:rPr kumimoji="0" lang="en-US" sz="1200" b="1" i="0" u="none" strike="noStrike" cap="none" normalizeH="0" baseline="0" dirty="0" err="1" smtClean="0">
                <a:ln>
                  <a:noFill/>
                </a:ln>
                <a:solidFill>
                  <a:srgbClr val="808080"/>
                </a:solidFill>
                <a:effectLst/>
                <a:latin typeface="JetBrains Mono"/>
                <a:cs typeface="Arial" pitchFamily="34" charset="0"/>
              </a:rPr>
              <a:t>packet.payload</a:t>
            </a:r>
            <a:r>
              <a:rPr kumimoji="0" lang="en-US" sz="1200" b="1" i="0" u="none" strike="noStrike" cap="none" normalizeH="0" baseline="0" dirty="0" smtClean="0">
                <a:ln>
                  <a:noFill/>
                </a:ln>
                <a:solidFill>
                  <a:srgbClr val="808080"/>
                </a:solidFill>
                <a:effectLst/>
                <a:latin typeface="JetBrains Mono"/>
                <a:cs typeface="Arial" pitchFamily="34" charset="0"/>
              </a:rPr>
              <a:t>:</a:t>
            </a:r>
            <a:br>
              <a:rPr kumimoji="0" lang="en-US" sz="1200" b="1" i="0" u="none" strike="noStrike" cap="none" normalizeH="0" baseline="0" dirty="0" smtClean="0">
                <a:ln>
                  <a:noFill/>
                </a:ln>
                <a:solidFill>
                  <a:srgbClr val="808080"/>
                </a:solidFill>
                <a:effectLst/>
                <a:latin typeface="JetBrains Mono"/>
                <a:cs typeface="Arial" pitchFamily="34" charset="0"/>
              </a:rPr>
            </a:br>
            <a:r>
              <a:rPr kumimoji="0" lang="en-US" sz="1200" b="1" i="0" u="none" strike="noStrike" cap="none" normalizeH="0" baseline="0" dirty="0" smtClean="0">
                <a:ln>
                  <a:noFill/>
                </a:ln>
                <a:solidFill>
                  <a:srgbClr val="808080"/>
                </a:solidFill>
                <a:effectLst/>
                <a:latin typeface="JetBrains Mono"/>
                <a:cs typeface="Arial" pitchFamily="34" charset="0"/>
              </a:rPr>
              <a:t>        # print('illegal content')</a:t>
            </a:r>
            <a:br>
              <a:rPr kumimoji="0" lang="en-US" sz="1200" b="1" i="0" u="none" strike="noStrike" cap="none" normalizeH="0" baseline="0" dirty="0" smtClean="0">
                <a:ln>
                  <a:noFill/>
                </a:ln>
                <a:solidFill>
                  <a:srgbClr val="808080"/>
                </a:solidFill>
                <a:effectLst/>
                <a:latin typeface="JetBrains Mono"/>
                <a:cs typeface="Arial" pitchFamily="34" charset="0"/>
              </a:rPr>
            </a:br>
            <a:r>
              <a:rPr kumimoji="0" lang="en-US" sz="1200" b="1" i="0" u="none" strike="noStrike" cap="none" normalizeH="0" baseline="0" dirty="0" smtClean="0">
                <a:ln>
                  <a:noFill/>
                </a:ln>
                <a:solidFill>
                  <a:srgbClr val="808080"/>
                </a:solidFill>
                <a:effectLst/>
                <a:latin typeface="JetBrains Mono"/>
                <a:cs typeface="Arial" pitchFamily="34" charset="0"/>
              </a:rPr>
              <a:t>        # </a:t>
            </a:r>
            <a:r>
              <a:rPr kumimoji="0" lang="en-US" sz="1200" b="1" i="0" u="none" strike="noStrike" cap="none" normalizeH="0" baseline="0" dirty="0" err="1" smtClean="0">
                <a:ln>
                  <a:noFill/>
                </a:ln>
                <a:solidFill>
                  <a:srgbClr val="808080"/>
                </a:solidFill>
                <a:effectLst/>
                <a:latin typeface="JetBrains Mono"/>
                <a:cs typeface="Arial" pitchFamily="34" charset="0"/>
              </a:rPr>
              <a:t>pydivert.Flag</a:t>
            </a:r>
            <a:r>
              <a:rPr kumimoji="0" lang="en-US" sz="1200" b="1" i="0" u="none" strike="noStrike" cap="none" normalizeH="0" baseline="0" dirty="0" smtClean="0">
                <a:ln>
                  <a:noFill/>
                </a:ln>
                <a:solidFill>
                  <a:srgbClr val="808080"/>
                </a:solidFill>
                <a:effectLst/>
                <a:latin typeface="JetBrains Mono"/>
                <a:cs typeface="Arial" pitchFamily="34" charset="0"/>
              </a:rPr>
              <a:t>(2)  # 2 for dropping</a:t>
            </a:r>
            <a:br>
              <a:rPr kumimoji="0" lang="en-US" sz="1200" b="1" i="0" u="none" strike="noStrike" cap="none" normalizeH="0" baseline="0" dirty="0" smtClean="0">
                <a:ln>
                  <a:noFill/>
                </a:ln>
                <a:solidFill>
                  <a:srgbClr val="808080"/>
                </a:solidFill>
                <a:effectLst/>
                <a:latin typeface="JetBrains Mono"/>
                <a:cs typeface="Arial" pitchFamily="34" charset="0"/>
              </a:rPr>
            </a:br>
            <a:r>
              <a:rPr kumimoji="0" lang="en-US" sz="1200" b="1" i="0" u="none" strike="noStrike" cap="none" normalizeH="0" baseline="0" dirty="0" smtClean="0">
                <a:ln>
                  <a:noFill/>
                </a:ln>
                <a:solidFill>
                  <a:srgbClr val="808080"/>
                </a:solidFill>
                <a:effectLst/>
                <a:latin typeface="JetBrains Mono"/>
                <a:cs typeface="Arial" pitchFamily="34" charset="0"/>
              </a:rPr>
              <a:t>        # print('Dropped packet !!!!!!!!!!!!!!!')</a:t>
            </a:r>
            <a:br>
              <a:rPr kumimoji="0" lang="en-US" sz="1200" b="1" i="0" u="none" strike="noStrike" cap="none" normalizeH="0" baseline="0" dirty="0" smtClean="0">
                <a:ln>
                  <a:noFill/>
                </a:ln>
                <a:solidFill>
                  <a:srgbClr val="808080"/>
                </a:solidFill>
                <a:effectLst/>
                <a:latin typeface="JetBrains Mono"/>
                <a:cs typeface="Arial" pitchFamily="34" charset="0"/>
              </a:rPr>
            </a:br>
            <a:r>
              <a:rPr kumimoji="0" lang="en-US" sz="1200" b="1" i="0" u="none" strike="noStrike" cap="none" normalizeH="0" baseline="0" dirty="0" smtClean="0">
                <a:ln>
                  <a:noFill/>
                </a:ln>
                <a:solidFill>
                  <a:srgbClr val="808080"/>
                </a:solidFill>
                <a:effectLst/>
                <a:latin typeface="JetBrains Mono"/>
                <a:cs typeface="Arial" pitchFamily="34" charset="0"/>
              </a:rPr>
              <a:t>    </a:t>
            </a:r>
            <a:r>
              <a:rPr kumimoji="0" lang="en-US" sz="1200" b="1" i="0" u="none" strike="noStrike" cap="none" normalizeH="0" baseline="0" dirty="0" smtClean="0">
                <a:ln>
                  <a:noFill/>
                </a:ln>
                <a:solidFill>
                  <a:srgbClr val="CC7832"/>
                </a:solidFill>
                <a:effectLst/>
                <a:latin typeface="JetBrains Mono"/>
                <a:cs typeface="Arial" pitchFamily="34" charset="0"/>
              </a:rPr>
              <a:t>else</a:t>
            </a:r>
            <a:r>
              <a:rPr kumimoji="0" lang="en-US" sz="1200" b="1" i="0" u="none" strike="noStrike" cap="none" normalizeH="0" baseline="0" dirty="0" smtClean="0">
                <a:ln>
                  <a:noFill/>
                </a:ln>
                <a:solidFill>
                  <a:srgbClr val="A9B7C6"/>
                </a:solidFill>
                <a:effectLst/>
                <a:latin typeface="JetBrains Mono"/>
                <a:cs typeface="Arial" pitchFamily="34" charset="0"/>
              </a:rPr>
              <a: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a:t>
            </a:r>
            <a:r>
              <a:rPr kumimoji="0" lang="en-US" sz="1200" b="1" i="0" u="none" strike="noStrike" cap="none" normalizeH="0" baseline="0" dirty="0" err="1" smtClean="0">
                <a:ln>
                  <a:noFill/>
                </a:ln>
                <a:solidFill>
                  <a:srgbClr val="A9B7C6"/>
                </a:solidFill>
                <a:effectLst/>
                <a:latin typeface="JetBrains Mono"/>
                <a:cs typeface="Arial" pitchFamily="34" charset="0"/>
              </a:rPr>
              <a:t>packets.send</a:t>
            </a:r>
            <a:r>
              <a:rPr kumimoji="0" lang="en-US" sz="1200" b="1" i="0" u="none" strike="noStrike" cap="none" normalizeH="0" baseline="0" dirty="0" smtClean="0">
                <a:ln>
                  <a:noFill/>
                </a:ln>
                <a:solidFill>
                  <a:srgbClr val="A9B7C6"/>
                </a:solidFill>
                <a:effectLst/>
                <a:latin typeface="JetBrains Mono"/>
                <a:cs typeface="Arial" pitchFamily="34" charset="0"/>
              </a:rPr>
              <a:t>(packet)</a:t>
            </a:r>
            <a:br>
              <a:rPr kumimoji="0" lang="en-US" sz="1200" b="1" i="0" u="none" strike="noStrike" cap="none" normalizeH="0" baseline="0" dirty="0" smtClean="0">
                <a:ln>
                  <a:noFill/>
                </a:ln>
                <a:solidFill>
                  <a:srgbClr val="A9B7C6"/>
                </a:solidFill>
                <a:effectLst/>
                <a:latin typeface="JetBrains Mono"/>
                <a:cs typeface="Arial" pitchFamily="34" charset="0"/>
              </a:rPr>
            </a:br>
            <a:r>
              <a:rPr kumimoji="0" lang="en-US" sz="1200" b="1" i="0" u="none" strike="noStrike" cap="none" normalizeH="0" baseline="0" dirty="0" smtClean="0">
                <a:ln>
                  <a:noFill/>
                </a:ln>
                <a:solidFill>
                  <a:srgbClr val="A9B7C6"/>
                </a:solidFill>
                <a:effectLst/>
                <a:latin typeface="JetBrains Mono"/>
                <a:cs typeface="Arial" pitchFamily="34" charset="0"/>
              </a:rPr>
              <a:t>        print(</a:t>
            </a:r>
            <a:r>
              <a:rPr kumimoji="0" lang="en-US" sz="1200" b="1" i="0" u="none" strike="noStrike" cap="none" normalizeH="0" baseline="0" dirty="0" smtClean="0">
                <a:ln>
                  <a:noFill/>
                </a:ln>
                <a:solidFill>
                  <a:srgbClr val="6A8759"/>
                </a:solidFill>
                <a:effectLst/>
                <a:latin typeface="JetBrains Mono"/>
                <a:cs typeface="Arial" pitchFamily="34" charset="0"/>
              </a:rPr>
              <a:t>'Forwarded packet !!!'</a:t>
            </a:r>
            <a:r>
              <a:rPr kumimoji="0" lang="en-US" sz="1200" b="1" i="0" u="none" strike="noStrike" cap="none" normalizeH="0" baseline="0" dirty="0" smtClean="0">
                <a:ln>
                  <a:noFill/>
                </a:ln>
                <a:solidFill>
                  <a:srgbClr val="A9B7C6"/>
                </a:solidFill>
                <a:effectLst/>
                <a:latin typeface="JetBrains Mono"/>
                <a:cs typeface="Arial" pitchFamily="34" charset="0"/>
              </a:rPr>
              <a:t>)</a:t>
            </a:r>
            <a:endParaRPr kumimoji="0" lang="en-US" sz="2800" b="1"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00184176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05106" y="256997"/>
            <a:ext cx="1222425" cy="1096206"/>
          </a:xfrm>
          <a:prstGeom prst="rect">
            <a:avLst/>
          </a:prstGeom>
        </p:spPr>
      </p:pic>
      <p:pic>
        <p:nvPicPr>
          <p:cNvPr id="3" name="Picture 2"/>
          <p:cNvPicPr>
            <a:picLocks noChangeAspect="1"/>
          </p:cNvPicPr>
          <p:nvPr/>
        </p:nvPicPr>
        <p:blipFill>
          <a:blip r:embed="rId3"/>
          <a:stretch>
            <a:fillRect/>
          </a:stretch>
        </p:blipFill>
        <p:spPr>
          <a:xfrm>
            <a:off x="2302650" y="6400347"/>
            <a:ext cx="9902229" cy="204838"/>
          </a:xfrm>
          <a:prstGeom prst="rect">
            <a:avLst/>
          </a:prstGeom>
        </p:spPr>
      </p:pic>
      <p:pic>
        <p:nvPicPr>
          <p:cNvPr id="4" name="Picture 3"/>
          <p:cNvPicPr>
            <a:picLocks noChangeAspect="1"/>
          </p:cNvPicPr>
          <p:nvPr/>
        </p:nvPicPr>
        <p:blipFill>
          <a:blip r:embed="rId4"/>
          <a:stretch>
            <a:fillRect/>
          </a:stretch>
        </p:blipFill>
        <p:spPr>
          <a:xfrm>
            <a:off x="0" y="2204822"/>
            <a:ext cx="238650" cy="2709534"/>
          </a:xfrm>
          <a:prstGeom prst="rect">
            <a:avLst/>
          </a:prstGeom>
        </p:spPr>
      </p:pic>
      <p:pic>
        <p:nvPicPr>
          <p:cNvPr id="5" name="Picture 4"/>
          <p:cNvPicPr>
            <a:picLocks noChangeAspect="1"/>
          </p:cNvPicPr>
          <p:nvPr/>
        </p:nvPicPr>
        <p:blipFill>
          <a:blip r:embed="rId4"/>
          <a:stretch>
            <a:fillRect/>
          </a:stretch>
        </p:blipFill>
        <p:spPr>
          <a:xfrm>
            <a:off x="11966229" y="2204822"/>
            <a:ext cx="238650" cy="2709534"/>
          </a:xfrm>
          <a:prstGeom prst="rect">
            <a:avLst/>
          </a:prstGeom>
        </p:spPr>
      </p:pic>
      <p:pic>
        <p:nvPicPr>
          <p:cNvPr id="6" name="Picture 5"/>
          <p:cNvPicPr>
            <a:picLocks noChangeAspect="1"/>
          </p:cNvPicPr>
          <p:nvPr/>
        </p:nvPicPr>
        <p:blipFill>
          <a:blip r:embed="rId5"/>
          <a:stretch>
            <a:fillRect/>
          </a:stretch>
        </p:blipFill>
        <p:spPr>
          <a:xfrm>
            <a:off x="-12879" y="0"/>
            <a:ext cx="9533101" cy="1610200"/>
          </a:xfrm>
          <a:prstGeom prst="rect">
            <a:avLst/>
          </a:prstGeom>
        </p:spPr>
      </p:pic>
      <p:sp>
        <p:nvSpPr>
          <p:cNvPr id="7" name="TextBox 6"/>
          <p:cNvSpPr txBox="1"/>
          <p:nvPr/>
        </p:nvSpPr>
        <p:spPr>
          <a:xfrm>
            <a:off x="2551262" y="557895"/>
            <a:ext cx="6188823" cy="707886"/>
          </a:xfrm>
          <a:prstGeom prst="rect">
            <a:avLst/>
          </a:prstGeom>
          <a:noFill/>
        </p:spPr>
        <p:txBody>
          <a:bodyPr wrap="square" rtlCol="0">
            <a:spAutoFit/>
          </a:bodyPr>
          <a:lstStyle/>
          <a:p>
            <a:pPr algn="ctr"/>
            <a:r>
              <a:rPr lang="en-US" sz="4000" dirty="0" smtClean="0">
                <a:solidFill>
                  <a:schemeClr val="bg1"/>
                </a:solidFill>
                <a:latin typeface="Tajawal Medium" panose="00000600000000000000" pitchFamily="2" charset="-78"/>
                <a:cs typeface="Tajawal Medium" panose="00000600000000000000" pitchFamily="2" charset="-78"/>
              </a:rPr>
              <a:t>Practice</a:t>
            </a:r>
            <a:endParaRPr lang="en-US" sz="32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7430" y="236724"/>
            <a:ext cx="1300356" cy="1200329"/>
          </a:xfrm>
          <a:prstGeom prst="rect">
            <a:avLst/>
          </a:prstGeom>
          <a:noFill/>
        </p:spPr>
        <p:txBody>
          <a:bodyPr wrap="none" rtlCol="0">
            <a:spAutoFit/>
          </a:bodyPr>
          <a:lstStyle/>
          <a:p>
            <a:pPr algn="ctr"/>
            <a:r>
              <a:rPr lang="en-US" sz="3600" dirty="0">
                <a:solidFill>
                  <a:schemeClr val="bg1"/>
                </a:solidFill>
                <a:latin typeface="Tajawal Medium" panose="00000600000000000000" pitchFamily="2" charset="-78"/>
                <a:cs typeface="Tajawal Medium" panose="00000600000000000000" pitchFamily="2" charset="-78"/>
              </a:rPr>
              <a:t>Module</a:t>
            </a:r>
          </a:p>
          <a:p>
            <a:pPr algn="ctr"/>
            <a:r>
              <a:rPr lang="en-US" sz="3600" smtClean="0">
                <a:solidFill>
                  <a:schemeClr val="bg1"/>
                </a:solidFill>
                <a:latin typeface="Tajawal Medium" panose="00000600000000000000" pitchFamily="2" charset="-78"/>
                <a:cs typeface="Tajawal Medium" panose="00000600000000000000" pitchFamily="2" charset="-78"/>
              </a:rPr>
              <a:t>5</a:t>
            </a:r>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9123413" y="6513906"/>
            <a:ext cx="2743200" cy="365125"/>
          </a:xfrm>
        </p:spPr>
        <p:txBody>
          <a:bodyPr/>
          <a:lstStyle/>
          <a:p>
            <a:fld id="{FDED41F8-FC0F-4085-8150-313B6CF05213}" type="slidenum">
              <a:rPr lang="en-US" smtClean="0"/>
              <a:t>39</a:t>
            </a:fld>
            <a:endParaRPr lang="en-US" dirty="0"/>
          </a:p>
        </p:txBody>
      </p:sp>
      <p:sp>
        <p:nvSpPr>
          <p:cNvPr id="10" name="TextBox 9"/>
          <p:cNvSpPr txBox="1"/>
          <p:nvPr/>
        </p:nvSpPr>
        <p:spPr>
          <a:xfrm>
            <a:off x="387430" y="1930400"/>
            <a:ext cx="11441713" cy="1846659"/>
          </a:xfrm>
          <a:prstGeom prst="rect">
            <a:avLst/>
          </a:prstGeom>
          <a:noFill/>
        </p:spPr>
        <p:txBody>
          <a:bodyPr wrap="square" rtlCol="0">
            <a:spAutoFit/>
          </a:bodyPr>
          <a:lstStyle/>
          <a:p>
            <a:r>
              <a:rPr lang="en-GB" sz="3000" b="1" dirty="0" smtClean="0">
                <a:solidFill>
                  <a:srgbClr val="0A1F61"/>
                </a:solidFill>
                <a:latin typeface="Tajawal ExtraBold" panose="00000800000000000000" pitchFamily="2" charset="-78"/>
                <a:cs typeface="Tajawal ExtraBold" panose="00000800000000000000" pitchFamily="2" charset="-78"/>
              </a:rPr>
              <a:t>Q1:  Find </a:t>
            </a:r>
            <a:r>
              <a:rPr lang="en-GB" sz="3000" b="1" dirty="0">
                <a:solidFill>
                  <a:srgbClr val="0A1F61"/>
                </a:solidFill>
                <a:latin typeface="Tajawal ExtraBold" panose="00000800000000000000" pitchFamily="2" charset="-78"/>
                <a:cs typeface="Tajawal ExtraBold" panose="00000800000000000000" pitchFamily="2" charset="-78"/>
              </a:rPr>
              <a:t>the </a:t>
            </a:r>
            <a:r>
              <a:rPr lang="en-US" sz="3000" b="1" dirty="0">
                <a:solidFill>
                  <a:srgbClr val="0A1F61"/>
                </a:solidFill>
                <a:latin typeface="Tajawal ExtraBold" panose="00000800000000000000" pitchFamily="2" charset="-78"/>
                <a:cs typeface="Tajawal ExtraBold" panose="00000800000000000000" pitchFamily="2" charset="-78"/>
              </a:rPr>
              <a:t>IPv4 Address for </a:t>
            </a:r>
            <a:r>
              <a:rPr lang="en-US" sz="3000" b="1" dirty="0">
                <a:solidFill>
                  <a:srgbClr val="0A1F61"/>
                </a:solidFill>
                <a:latin typeface="Tajawal ExtraBold" panose="00000800000000000000" pitchFamily="2" charset="-78"/>
                <a:cs typeface="Tajawal ExtraBold" panose="00000800000000000000" pitchFamily="2" charset="-78"/>
                <a:hlinkClick r:id="rId6"/>
              </a:rPr>
              <a:t>www.bbc.com</a:t>
            </a:r>
            <a:r>
              <a:rPr lang="en-US" sz="3000" b="1" dirty="0">
                <a:solidFill>
                  <a:srgbClr val="0A1F61"/>
                </a:solidFill>
                <a:latin typeface="Tajawal ExtraBold" panose="00000800000000000000" pitchFamily="2" charset="-78"/>
                <a:cs typeface="Tajawal ExtraBold" panose="00000800000000000000" pitchFamily="2" charset="-78"/>
              </a:rPr>
              <a:t>?</a:t>
            </a:r>
          </a:p>
          <a:p>
            <a:endParaRPr lang="en-GB" sz="2000" b="1" dirty="0" smtClean="0">
              <a:solidFill>
                <a:srgbClr val="0A1F61"/>
              </a:solidFill>
              <a:latin typeface="Tajawal ExtraBold" panose="00000800000000000000" pitchFamily="2" charset="-78"/>
              <a:cs typeface="Tajawal ExtraBold" panose="00000800000000000000" pitchFamily="2" charset="-78"/>
            </a:endParaRPr>
          </a:p>
          <a:p>
            <a:r>
              <a:rPr lang="en-GB" sz="3000" b="1" dirty="0" smtClean="0">
                <a:solidFill>
                  <a:srgbClr val="0A1F61"/>
                </a:solidFill>
                <a:latin typeface="Tajawal ExtraBold" panose="00000800000000000000" pitchFamily="2" charset="-78"/>
                <a:cs typeface="Tajawal ExtraBold" panose="00000800000000000000" pitchFamily="2" charset="-78"/>
              </a:rPr>
              <a:t>Q2:  Then</a:t>
            </a:r>
            <a:r>
              <a:rPr lang="en-GB" sz="3000" b="1" dirty="0">
                <a:solidFill>
                  <a:srgbClr val="0A1F61"/>
                </a:solidFill>
                <a:latin typeface="Tajawal ExtraBold" panose="00000800000000000000" pitchFamily="2" charset="-78"/>
                <a:cs typeface="Tajawal ExtraBold" panose="00000800000000000000" pitchFamily="2" charset="-78"/>
              </a:rPr>
              <a:t>, block your computer from browsing this website? Use Dropping in </a:t>
            </a:r>
            <a:r>
              <a:rPr lang="en-US" sz="3000" b="1" dirty="0" err="1">
                <a:solidFill>
                  <a:srgbClr val="0A1F61"/>
                </a:solidFill>
                <a:latin typeface="Tajawal ExtraBold" panose="00000800000000000000" pitchFamily="2" charset="-78"/>
                <a:cs typeface="Tajawal ExtraBold" panose="00000800000000000000" pitchFamily="2" charset="-78"/>
              </a:rPr>
              <a:t>pydivert</a:t>
            </a:r>
            <a:r>
              <a:rPr lang="en-GB" sz="3000" b="1" dirty="0">
                <a:solidFill>
                  <a:srgbClr val="0A1F61"/>
                </a:solidFill>
                <a:latin typeface="Tajawal ExtraBold" panose="00000800000000000000" pitchFamily="2" charset="-78"/>
                <a:cs typeface="Tajawal ExtraBold" panose="00000800000000000000" pitchFamily="2" charset="-78"/>
              </a:rPr>
              <a:t> for that.</a:t>
            </a:r>
            <a:endParaRPr lang="en-US" sz="30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22090130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38820</TotalTime>
  <Words>1194</Words>
  <Application>Microsoft Office PowerPoint</Application>
  <PresentationFormat>Custom</PresentationFormat>
  <Paragraphs>310</Paragraphs>
  <Slides>39</Slides>
  <Notes>0</Notes>
  <HiddenSlides>0</HiddenSlides>
  <MMClips>0</MMClips>
  <ScaleCrop>false</ScaleCrop>
  <HeadingPairs>
    <vt:vector size="4" baseType="variant">
      <vt:variant>
        <vt:lpstr>Theme</vt:lpstr>
      </vt:variant>
      <vt:variant>
        <vt:i4>2</vt:i4>
      </vt:variant>
      <vt:variant>
        <vt:lpstr>Slide Titles</vt:lpstr>
      </vt:variant>
      <vt:variant>
        <vt:i4>39</vt:i4>
      </vt:variant>
    </vt:vector>
  </HeadingPairs>
  <TitlesOfParts>
    <vt:vector size="41" baseType="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Manal Mizher</cp:lastModifiedBy>
  <cp:revision>1507</cp:revision>
  <dcterms:created xsi:type="dcterms:W3CDTF">2021-08-03T13:03:26Z</dcterms:created>
  <dcterms:modified xsi:type="dcterms:W3CDTF">2022-07-30T02:09:59Z</dcterms:modified>
</cp:coreProperties>
</file>