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2" r:id="rId4"/>
    <p:sldId id="260" r:id="rId5"/>
    <p:sldId id="259" r:id="rId6"/>
    <p:sldId id="284" r:id="rId7"/>
    <p:sldId id="287" r:id="rId8"/>
    <p:sldId id="264" r:id="rId9"/>
    <p:sldId id="292" r:id="rId10"/>
    <p:sldId id="263" r:id="rId11"/>
    <p:sldId id="285" r:id="rId12"/>
    <p:sldId id="286" r:id="rId13"/>
    <p:sldId id="288" r:id="rId14"/>
    <p:sldId id="290" r:id="rId15"/>
    <p:sldId id="289" r:id="rId16"/>
    <p:sldId id="291" r:id="rId17"/>
    <p:sldId id="265" r:id="rId18"/>
    <p:sldId id="293" r:id="rId19"/>
    <p:sldId id="267" r:id="rId20"/>
    <p:sldId id="294" r:id="rId21"/>
    <p:sldId id="295" r:id="rId22"/>
    <p:sldId id="296" r:id="rId23"/>
    <p:sldId id="297" r:id="rId24"/>
    <p:sldId id="298" r:id="rId25"/>
    <p:sldId id="299" r:id="rId26"/>
    <p:sldId id="300" r:id="rId27"/>
    <p:sldId id="301" r:id="rId28"/>
    <p:sldId id="269" r:id="rId29"/>
    <p:sldId id="268" r:id="rId30"/>
    <p:sldId id="302" r:id="rId31"/>
    <p:sldId id="303" r:id="rId32"/>
    <p:sldId id="304" r:id="rId33"/>
    <p:sldId id="305" r:id="rId34"/>
    <p:sldId id="32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92" d="100"/>
          <a:sy n="92" d="100"/>
        </p:scale>
        <p:origin x="92" y="2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7.83934" units="1/cm"/>
          <inkml:channelProperty channel="Y" name="resolution" value="37.83251" units="1/cm"/>
          <inkml:channelProperty channel="T" name="resolution" value="1" units="1/dev"/>
        </inkml:channelProperties>
      </inkml:inkSource>
      <inkml:timestamp xml:id="ts0" timeString="2021-08-29T19:16:54.751"/>
    </inkml:context>
    <inkml:brush xml:id="br0">
      <inkml:brushProperty name="width" value="0.05292" units="cm"/>
      <inkml:brushProperty name="height" value="0.05292" units="cm"/>
      <inkml:brushProperty name="color" value="#FF0000"/>
    </inkml:brush>
  </inkml:definitions>
  <inkml:trace contextRef="#ctx0" brushRef="#br0">17909 6028 0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image" Target="../media/image11.jpeg"/><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emf"/><Relationship Id="rId2" Type="http://schemas.openxmlformats.org/officeDocument/2006/relationships/image" Target="../media/image10.emf"/><Relationship Id="rId1" Type="http://schemas.openxmlformats.org/officeDocument/2006/relationships/slideLayout" Target="../slideLayouts/slideLayout7.xml"/><Relationship Id="rId6" Type="http://schemas.openxmlformats.org/officeDocument/2006/relationships/customXml" Target="../ink/ink1.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0.emf"/><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emf"/><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211927" y="839177"/>
            <a:ext cx="5408019" cy="1446550"/>
          </a:xfrm>
          <a:prstGeom prst="rect">
            <a:avLst/>
          </a:prstGeom>
          <a:noFill/>
        </p:spPr>
        <p:txBody>
          <a:bodyPr wrap="non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1</a:t>
            </a: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95710" y="3159395"/>
            <a:ext cx="4255386" cy="830997"/>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MGM603</a:t>
            </a:r>
            <a:endParaRPr lang="en-US" sz="2800" dirty="0">
              <a:solidFill>
                <a:schemeClr val="bg1"/>
              </a:solidFill>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Organizational Behavior</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505814"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Course Outlines</a:t>
            </a:r>
            <a:endParaRPr lang="en-US" sz="2800" dirty="0">
              <a:solidFill>
                <a:srgbClr val="FF9518"/>
              </a:solidFill>
              <a:latin typeface="Times New Roman" panose="02020603050405020304" pitchFamily="18" charset="0"/>
              <a:cs typeface="Times New Roman" panose="02020603050405020304" pitchFamily="18" charset="0"/>
            </a:endParaRPr>
          </a:p>
        </p:txBody>
      </p:sp>
      <p:graphicFrame>
        <p:nvGraphicFramePr>
          <p:cNvPr id="12" name="Table 11">
            <a:extLst>
              <a:ext uri="{FF2B5EF4-FFF2-40B4-BE49-F238E27FC236}">
                <a16:creationId xmlns:a16="http://schemas.microsoft.com/office/drawing/2014/main" id="{4F08E2CE-64A7-4A56-86B1-19033C887B31}"/>
              </a:ext>
            </a:extLst>
          </p:cNvPr>
          <p:cNvGraphicFramePr>
            <a:graphicFrameLocks noGrp="1"/>
          </p:cNvGraphicFramePr>
          <p:nvPr>
            <p:extLst>
              <p:ext uri="{D42A27DB-BD31-4B8C-83A1-F6EECF244321}">
                <p14:modId xmlns:p14="http://schemas.microsoft.com/office/powerpoint/2010/main" val="2572962719"/>
              </p:ext>
            </p:extLst>
          </p:nvPr>
        </p:nvGraphicFramePr>
        <p:xfrm>
          <a:off x="1874165" y="1604054"/>
          <a:ext cx="8992618" cy="4170152"/>
        </p:xfrm>
        <a:graphic>
          <a:graphicData uri="http://schemas.openxmlformats.org/drawingml/2006/table">
            <a:tbl>
              <a:tblPr firstCol="1">
                <a:tableStyleId>{5C22544A-7EE6-4342-B048-85BDC9FD1C3A}</a:tableStyleId>
              </a:tblPr>
              <a:tblGrid>
                <a:gridCol w="2515960">
                  <a:extLst>
                    <a:ext uri="{9D8B030D-6E8A-4147-A177-3AD203B41FA5}">
                      <a16:colId xmlns:a16="http://schemas.microsoft.com/office/drawing/2014/main" val="757390"/>
                    </a:ext>
                  </a:extLst>
                </a:gridCol>
                <a:gridCol w="6476658">
                  <a:extLst>
                    <a:ext uri="{9D8B030D-6E8A-4147-A177-3AD203B41FA5}">
                      <a16:colId xmlns:a16="http://schemas.microsoft.com/office/drawing/2014/main" val="868587168"/>
                    </a:ext>
                  </a:extLst>
                </a:gridCol>
              </a:tblGrid>
              <a:tr h="536140">
                <a:tc rowSpan="2">
                  <a:txBody>
                    <a:bodyPr/>
                    <a:lstStyle/>
                    <a:p>
                      <a:pPr algn="l"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Part 1: introduction to organizational behavior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 An overview of organizational behavior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414454254"/>
                  </a:ext>
                </a:extLst>
              </a:tr>
              <a:tr h="430728">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The changing environment of organizations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2996615624"/>
                  </a:ext>
                </a:extLst>
              </a:tr>
              <a:tr h="283624">
                <a:tc rowSpan="4">
                  <a:txBody>
                    <a:bodyPr/>
                    <a:lstStyle/>
                    <a:p>
                      <a:pPr algn="l"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Part 2: individual behaviors and processes in organizations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Individual characteristics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4205144510"/>
                  </a:ext>
                </a:extLst>
              </a:tr>
              <a:tr h="536140">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Individual values, perceptions, and reactions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711802683"/>
                  </a:ext>
                </a:extLst>
              </a:tr>
              <a:tr h="283624">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Motivating behavior </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3650891912"/>
                  </a:ext>
                </a:extLst>
              </a:tr>
              <a:tr h="460368">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Motivating behavior with work and rewards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139296917"/>
                  </a:ext>
                </a:extLst>
              </a:tr>
              <a:tr h="283624">
                <a:tc rowSpan="4">
                  <a:txBody>
                    <a:bodyPr/>
                    <a:lstStyle/>
                    <a:p>
                      <a:pPr algn="l"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Part 3. Social and group processes in organizations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Groups and teams</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2343411607"/>
                  </a:ext>
                </a:extLst>
              </a:tr>
              <a:tr h="536140">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Decision making and problem solving</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2549026502"/>
                  </a:ext>
                </a:extLst>
              </a:tr>
              <a:tr h="283624">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Communication</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066175934"/>
                  </a:ext>
                </a:extLst>
              </a:tr>
              <a:tr h="536140">
                <a:tc vMerge="1">
                  <a:txBody>
                    <a:bodyPr/>
                    <a:lstStyle/>
                    <a:p>
                      <a:endParaRPr lang="en-US"/>
                    </a:p>
                  </a:txBody>
                  <a:tcPr/>
                </a:tc>
                <a:tc>
                  <a:txBody>
                    <a:bodyPr/>
                    <a:lstStyle/>
                    <a:p>
                      <a:pPr algn="l" rtl="0" fontAlgn="ctr"/>
                      <a:r>
                        <a:rPr lang="en-US" sz="1800" b="0" u="none" strike="noStrike" dirty="0">
                          <a:solidFill>
                            <a:srgbClr val="000000"/>
                          </a:solidFill>
                          <a:effectLst/>
                          <a:latin typeface="Times New Roman" panose="02020603050405020304" pitchFamily="18" charset="0"/>
                          <a:cs typeface="Times New Roman" panose="02020603050405020304" pitchFamily="18" charset="0"/>
                        </a:rPr>
                        <a:t>Managing conflict and negotiating</a:t>
                      </a:r>
                      <a:endParaRPr lang="en-US" sz="18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149" marR="9149" marT="9149" marB="0" anchor="ctr"/>
                </a:tc>
                <a:extLst>
                  <a:ext uri="{0D108BD9-81ED-4DB2-BD59-A6C34878D82A}">
                    <a16:rowId xmlns:a16="http://schemas.microsoft.com/office/drawing/2014/main" val="1779457448"/>
                  </a:ext>
                </a:extLst>
              </a:tr>
            </a:tbl>
          </a:graphicData>
        </a:graphic>
      </p:graphicFrame>
    </p:spTree>
    <p:extLst>
      <p:ext uri="{BB962C8B-B14F-4D97-AF65-F5344CB8AC3E}">
        <p14:creationId xmlns:p14="http://schemas.microsoft.com/office/powerpoint/2010/main" val="19682585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graphicFrame>
        <p:nvGraphicFramePr>
          <p:cNvPr id="12" name="Table 11">
            <a:extLst>
              <a:ext uri="{FF2B5EF4-FFF2-40B4-BE49-F238E27FC236}">
                <a16:creationId xmlns:a16="http://schemas.microsoft.com/office/drawing/2014/main" id="{41412ABE-8732-41EB-9D41-117FAF077C72}"/>
              </a:ext>
            </a:extLst>
          </p:cNvPr>
          <p:cNvGraphicFramePr>
            <a:graphicFrameLocks noGrp="1"/>
          </p:cNvGraphicFramePr>
          <p:nvPr>
            <p:extLst>
              <p:ext uri="{D42A27DB-BD31-4B8C-83A1-F6EECF244321}">
                <p14:modId xmlns:p14="http://schemas.microsoft.com/office/powerpoint/2010/main" val="3790466930"/>
              </p:ext>
            </p:extLst>
          </p:nvPr>
        </p:nvGraphicFramePr>
        <p:xfrm>
          <a:off x="1874165" y="1610200"/>
          <a:ext cx="9405850" cy="2205945"/>
        </p:xfrm>
        <a:graphic>
          <a:graphicData uri="http://schemas.openxmlformats.org/drawingml/2006/table">
            <a:tbl>
              <a:tblPr firstCol="1">
                <a:tableStyleId>{5C22544A-7EE6-4342-B048-85BDC9FD1C3A}</a:tableStyleId>
              </a:tblPr>
              <a:tblGrid>
                <a:gridCol w="3095400">
                  <a:extLst>
                    <a:ext uri="{9D8B030D-6E8A-4147-A177-3AD203B41FA5}">
                      <a16:colId xmlns:a16="http://schemas.microsoft.com/office/drawing/2014/main" val="1970847853"/>
                    </a:ext>
                  </a:extLst>
                </a:gridCol>
                <a:gridCol w="6310450">
                  <a:extLst>
                    <a:ext uri="{9D8B030D-6E8A-4147-A177-3AD203B41FA5}">
                      <a16:colId xmlns:a16="http://schemas.microsoft.com/office/drawing/2014/main" val="3206184136"/>
                    </a:ext>
                  </a:extLst>
                </a:gridCol>
              </a:tblGrid>
              <a:tr h="312272">
                <a:tc rowSpan="3">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Part 4. Leadership and influence processes in organizations</a:t>
                      </a:r>
                    </a:p>
                  </a:txBody>
                  <a:tcPr marL="9525" marR="9525" marT="9525" marB="0" anchor="ct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Traditional leadership approaches</a:t>
                      </a:r>
                    </a:p>
                  </a:txBody>
                  <a:tcPr marL="9525" marR="9525" marT="9525" marB="0" anchor="ctr"/>
                </a:tc>
                <a:extLst>
                  <a:ext uri="{0D108BD9-81ED-4DB2-BD59-A6C34878D82A}">
                    <a16:rowId xmlns:a16="http://schemas.microsoft.com/office/drawing/2014/main" val="114834562"/>
                  </a:ext>
                </a:extLst>
              </a:tr>
              <a:tr h="624544">
                <a:tc vMerge="1">
                  <a:txBody>
                    <a:bodyPr/>
                    <a:lstStyle/>
                    <a:p>
                      <a:endParaRPr lang="en-US"/>
                    </a:p>
                  </a:txBody>
                  <a:tcP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Contemporary views of leadership in organizations</a:t>
                      </a:r>
                      <a:r>
                        <a:rPr lang="ar-EG"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 </a:t>
                      </a:r>
                      <a:endPar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endParaRPr>
                    </a:p>
                  </a:txBody>
                  <a:tcPr marL="9525" marR="9525" marT="9525" marB="0" anchor="ctr"/>
                </a:tc>
                <a:extLst>
                  <a:ext uri="{0D108BD9-81ED-4DB2-BD59-A6C34878D82A}">
                    <a16:rowId xmlns:a16="http://schemas.microsoft.com/office/drawing/2014/main" val="2341424399"/>
                  </a:ext>
                </a:extLst>
              </a:tr>
              <a:tr h="421267">
                <a:tc vMerge="1">
                  <a:txBody>
                    <a:bodyPr/>
                    <a:lstStyle/>
                    <a:p>
                      <a:endParaRPr lang="en-US"/>
                    </a:p>
                  </a:txBody>
                  <a:tcP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Power, influence, and politics</a:t>
                      </a:r>
                    </a:p>
                  </a:txBody>
                  <a:tcPr marL="9525" marR="9525" marT="9525" marB="0" anchor="ctr"/>
                </a:tc>
                <a:extLst>
                  <a:ext uri="{0D108BD9-81ED-4DB2-BD59-A6C34878D82A}">
                    <a16:rowId xmlns:a16="http://schemas.microsoft.com/office/drawing/2014/main" val="1636072448"/>
                  </a:ext>
                </a:extLst>
              </a:tr>
              <a:tr h="535590">
                <a:tc rowSpan="2">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Part 5. Organizational processes and characteristics</a:t>
                      </a:r>
                    </a:p>
                  </a:txBody>
                  <a:tcPr marL="9525" marR="9525" marT="9525" marB="0" anchor="ct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Organizational structure and design</a:t>
                      </a:r>
                    </a:p>
                  </a:txBody>
                  <a:tcPr marL="9525" marR="9525" marT="9525" marB="0" anchor="ctr"/>
                </a:tc>
                <a:extLst>
                  <a:ext uri="{0D108BD9-81ED-4DB2-BD59-A6C34878D82A}">
                    <a16:rowId xmlns:a16="http://schemas.microsoft.com/office/drawing/2014/main" val="4220503443"/>
                  </a:ext>
                </a:extLst>
              </a:tr>
              <a:tr h="312272">
                <a:tc vMerge="1">
                  <a:txBody>
                    <a:bodyPr/>
                    <a:lstStyle/>
                    <a:p>
                      <a:endParaRPr lang="en-US"/>
                    </a:p>
                  </a:txBody>
                  <a:tcPr/>
                </a:tc>
                <a:tc>
                  <a:txBody>
                    <a:bodyPr/>
                    <a:lstStyle/>
                    <a:p>
                      <a:pPr marL="0" algn="l" defTabSz="914400" rtl="0" eaLnBrk="1" fontAlgn="ctr" latinLnBrk="0" hangingPunct="1"/>
                      <a:r>
                        <a:rPr lang="en-US" sz="1800" b="0" u="none" strike="noStrike" kern="1200" dirty="0">
                          <a:solidFill>
                            <a:srgbClr val="000000"/>
                          </a:solidFill>
                          <a:effectLst/>
                          <a:latin typeface="Times New Roman" panose="02020603050405020304" pitchFamily="18" charset="0"/>
                          <a:ea typeface="+mn-ea"/>
                          <a:cs typeface="Times New Roman" panose="02020603050405020304" pitchFamily="18" charset="0"/>
                        </a:rPr>
                        <a:t>Organizational culture</a:t>
                      </a:r>
                    </a:p>
                  </a:txBody>
                  <a:tcPr marL="9525" marR="9525" marT="9525" marB="0" anchor="ctr"/>
                </a:tc>
                <a:extLst>
                  <a:ext uri="{0D108BD9-81ED-4DB2-BD59-A6C34878D82A}">
                    <a16:rowId xmlns:a16="http://schemas.microsoft.com/office/drawing/2014/main" val="2361964648"/>
                  </a:ext>
                </a:extLst>
              </a:tr>
            </a:tbl>
          </a:graphicData>
        </a:graphic>
      </p:graphicFrame>
      <p:sp>
        <p:nvSpPr>
          <p:cNvPr id="13" name="TextBox 12">
            <a:extLst>
              <a:ext uri="{FF2B5EF4-FFF2-40B4-BE49-F238E27FC236}">
                <a16:creationId xmlns:a16="http://schemas.microsoft.com/office/drawing/2014/main" id="{EDC8E793-DD3B-4544-8D80-986DE378E910}"/>
              </a:ext>
            </a:extLst>
          </p:cNvPr>
          <p:cNvSpPr txBox="1"/>
          <p:nvPr/>
        </p:nvSpPr>
        <p:spPr>
          <a:xfrm>
            <a:off x="2650377" y="543490"/>
            <a:ext cx="2366353"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Course Outline</a:t>
            </a:r>
            <a:endParaRPr lang="en-US" sz="2800" dirty="0">
              <a:solidFill>
                <a:srgbClr val="FF9518"/>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7784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0036" cy="6623451"/>
            <a:chOff x="-108036" y="-18266"/>
            <a:chExt cx="12300036" cy="6623451"/>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32063" y="515130"/>
              <a:ext cx="4735941"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REFERENCES</a:t>
              </a:r>
              <a:r>
                <a:rPr lang="en-US" sz="2800" dirty="0">
                  <a:solidFill>
                    <a:schemeClr val="bg1"/>
                  </a:solidFill>
                  <a:latin typeface="Tajawal Medium" panose="00000600000000000000" pitchFamily="2" charset="-78"/>
                  <a:cs typeface="Tajawal Medium" panose="00000600000000000000" pitchFamily="2" charset="-78"/>
                </a:rPr>
                <a:t> </a:t>
              </a:r>
              <a:endParaRPr lang="en-US" sz="2800" dirty="0">
                <a:solidFill>
                  <a:srgbClr val="FF9518"/>
                </a:solidFill>
                <a:latin typeface="Tajawal Medium" panose="00000600000000000000" pitchFamily="2" charset="-78"/>
                <a:cs typeface="Tajawal Medium" panose="00000600000000000000" pitchFamily="2" charset="-78"/>
              </a:endParaRPr>
            </a:p>
          </p:txBody>
        </p:sp>
      </p:grpSp>
      <p:pic>
        <p:nvPicPr>
          <p:cNvPr id="2050" name="Picture 2" descr="الغلاف الأمامي">
            <a:extLst>
              <a:ext uri="{FF2B5EF4-FFF2-40B4-BE49-F238E27FC236}">
                <a16:creationId xmlns:a16="http://schemas.microsoft.com/office/drawing/2014/main" id="{F3798601-7715-4FA8-AA6D-7AE984F7191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93843" y="1401454"/>
            <a:ext cx="3765759" cy="431627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4157CD9-B884-4434-AA4D-51A487899842}"/>
              </a:ext>
            </a:extLst>
          </p:cNvPr>
          <p:cNvPicPr>
            <a:picLocks noChangeAspect="1"/>
          </p:cNvPicPr>
          <p:nvPr/>
        </p:nvPicPr>
        <p:blipFill>
          <a:blip r:embed="rId7"/>
          <a:stretch>
            <a:fillRect/>
          </a:stretch>
        </p:blipFill>
        <p:spPr>
          <a:xfrm>
            <a:off x="6776018" y="1613685"/>
            <a:ext cx="3819525" cy="4002960"/>
          </a:xfrm>
          <a:prstGeom prst="rect">
            <a:avLst/>
          </a:prstGeom>
        </p:spPr>
      </p:pic>
      <p:pic>
        <p:nvPicPr>
          <p:cNvPr id="26" name="Picture 25">
            <a:extLst>
              <a:ext uri="{FF2B5EF4-FFF2-40B4-BE49-F238E27FC236}">
                <a16:creationId xmlns:a16="http://schemas.microsoft.com/office/drawing/2014/main" id="{799CCC29-5F34-4DE9-99DC-1BE247BCC33D}"/>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241612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7" name="TextBox 6"/>
          <p:cNvSpPr txBox="1"/>
          <p:nvPr/>
        </p:nvSpPr>
        <p:spPr>
          <a:xfrm>
            <a:off x="2289771" y="576493"/>
            <a:ext cx="6136552"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An Overview of Organizational Behavior</a:t>
            </a:r>
          </a:p>
        </p:txBody>
      </p:sp>
      <p:sp>
        <p:nvSpPr>
          <p:cNvPr id="9" name="TextBox 8"/>
          <p:cNvSpPr txBox="1"/>
          <p:nvPr/>
        </p:nvSpPr>
        <p:spPr>
          <a:xfrm>
            <a:off x="1874164" y="1610200"/>
            <a:ext cx="9666095" cy="4197559"/>
          </a:xfrm>
          <a:prstGeom prst="rect">
            <a:avLst/>
          </a:prstGeom>
          <a:noFill/>
        </p:spPr>
        <p:txBody>
          <a:bodyPr wrap="square" rtlCol="0">
            <a:spAutoFit/>
          </a:bodyPr>
          <a:lstStyle/>
          <a:p>
            <a:pPr algn="just">
              <a:lnSpc>
                <a:spcPct val="150000"/>
              </a:lnSpc>
            </a:pPr>
            <a:r>
              <a:rPr lang="en-US" b="1" u="sng" dirty="0">
                <a:solidFill>
                  <a:srgbClr val="002060"/>
                </a:solidFill>
                <a:latin typeface="Times New Roman" panose="02020603050405020304" pitchFamily="18" charset="0"/>
                <a:cs typeface="Times New Roman" panose="02020603050405020304" pitchFamily="18" charset="0"/>
              </a:rPr>
              <a:t>Outcomes of the chapter: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Define the organizational behavior and describe how it impacts both personal; and organizational success. </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 Identify the basic management functions and essential skills that compromise the management process  and relate them to organizational behavior.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the strategic context of organizational behavior and discuss the relationships between strategy and organizational behavior.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Identify and describe contextual perspectives on organizational behavior.</a:t>
            </a:r>
          </a:p>
          <a:p>
            <a:pPr marL="285750" indent="-285750" algn="just">
              <a:lnSpc>
                <a:spcPct val="150000"/>
              </a:lnSpc>
              <a:buFont typeface="Wingdings" panose="05000000000000000000" pitchFamily="2" charset="2"/>
              <a:buChar char="q"/>
            </a:pPr>
            <a:r>
              <a:rPr lang="en-US" dirty="0">
                <a:latin typeface="Times New Roman" panose="02020603050405020304" pitchFamily="18" charset="0"/>
                <a:cs typeface="Times New Roman" panose="02020603050405020304" pitchFamily="18" charset="0"/>
              </a:rPr>
              <a:t>Describe the role of organizational behavior in management for effectiveness  and discuss the role of research in organizational behavior.  </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28059"/>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1</a:t>
            </a:r>
          </a:p>
        </p:txBody>
      </p:sp>
    </p:spTree>
    <p:extLst>
      <p:ext uri="{BB962C8B-B14F-4D97-AF65-F5344CB8AC3E}">
        <p14:creationId xmlns:p14="http://schemas.microsoft.com/office/powerpoint/2010/main" val="10571419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0036" cy="6623451"/>
            <a:chOff x="-108036" y="-18266"/>
            <a:chExt cx="12300036" cy="6623451"/>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lang="en-US" b="1" dirty="0">
                <a:solidFill>
                  <a:schemeClr val="bg1"/>
                </a:solidFill>
                <a:latin typeface="Times New Roman" panose="02020603050405020304" pitchFamily="18" charset="0"/>
                <a:cs typeface="Times New Roman" panose="02020603050405020304" pitchFamily="18" charset="0"/>
              </a:endParaRPr>
            </a:p>
            <a:p>
              <a:pPr algn="ctr"/>
              <a:endParaRPr lang="en-US" b="1" dirty="0">
                <a:solidFill>
                  <a:schemeClr val="bg1"/>
                </a:solidFill>
                <a:latin typeface="Times New Roman" panose="02020603050405020304" pitchFamily="18" charset="0"/>
                <a:cs typeface="Times New Roman" panose="02020603050405020304" pitchFamily="18" charset="0"/>
              </a:endParaRPr>
            </a:p>
            <a:p>
              <a:pPr algn="ctr"/>
              <a:endParaRPr lang="en-US" b="1" dirty="0">
                <a:solidFill>
                  <a:schemeClr val="bg1"/>
                </a:solidFill>
                <a:latin typeface="Times New Roman" panose="02020603050405020304" pitchFamily="18" charset="0"/>
                <a:cs typeface="Times New Roman" panose="02020603050405020304" pitchFamily="18" charset="0"/>
              </a:endParaRPr>
            </a:p>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447925" y="578879"/>
              <a:ext cx="5369986" cy="400110"/>
            </a:xfrm>
            <a:prstGeom prst="rect">
              <a:avLst/>
            </a:prstGeom>
            <a:noFill/>
          </p:spPr>
          <p:txBody>
            <a:bodyPr wrap="square" rtlCol="0">
              <a:spAutoFit/>
            </a:bodyPr>
            <a:lstStyle/>
            <a:p>
              <a:r>
                <a:rPr lang="en-US" sz="2000" b="1" dirty="0">
                  <a:solidFill>
                    <a:schemeClr val="bg1"/>
                  </a:solidFill>
                  <a:latin typeface="Times New Roman" panose="02020603050405020304" pitchFamily="18" charset="0"/>
                  <a:cs typeface="Times New Roman" panose="02020603050405020304" pitchFamily="18" charset="0"/>
                </a:rPr>
                <a:t> Managing Growth at Google</a:t>
              </a:r>
            </a:p>
          </p:txBody>
        </p:sp>
        <p:sp>
          <p:nvSpPr>
            <p:cNvPr id="15" name="TextBox 14">
              <a:extLst>
                <a:ext uri="{FF2B5EF4-FFF2-40B4-BE49-F238E27FC236}">
                  <a16:creationId xmlns:a16="http://schemas.microsoft.com/office/drawing/2014/main" id="{271EF6D2-4638-498F-B847-159A552C0EFB}"/>
                </a:ext>
              </a:extLst>
            </p:cNvPr>
            <p:cNvSpPr txBox="1"/>
            <p:nvPr/>
          </p:nvSpPr>
          <p:spPr>
            <a:xfrm>
              <a:off x="1874166" y="1613684"/>
              <a:ext cx="8846844" cy="4247317"/>
            </a:xfrm>
            <a:prstGeom prst="rect">
              <a:avLst/>
            </a:prstGeom>
            <a:noFill/>
          </p:spPr>
          <p:txBody>
            <a:bodyPr wrap="square">
              <a:spAutoFit/>
            </a:bodyPr>
            <a:lstStyle/>
            <a:p>
              <a:pPr marL="457200" indent="-457200" algn="just" fontAlgn="ctr">
                <a:buFontTx/>
                <a:buChar char="-"/>
              </a:pPr>
              <a:r>
                <a:rPr lang="en-US" dirty="0">
                  <a:latin typeface="Times New Roman" panose="02020603050405020304" pitchFamily="18" charset="0"/>
                  <a:cs typeface="Times New Roman" panose="02020603050405020304" pitchFamily="18" charset="0"/>
                </a:rPr>
                <a:t>Google search engine was created at 1998 by Larry Page and Sergey Brin with the goal of making world’s information available to every one.</a:t>
              </a:r>
            </a:p>
            <a:p>
              <a:pPr marL="457200" indent="-457200" algn="just" fontAlgn="ctr">
                <a:buFontTx/>
                <a:buChar char="-"/>
              </a:pPr>
              <a:endParaRPr lang="en-US" dirty="0">
                <a:latin typeface="Times New Roman" panose="02020603050405020304" pitchFamily="18" charset="0"/>
                <a:cs typeface="Times New Roman" panose="02020603050405020304" pitchFamily="18" charset="0"/>
              </a:endParaRPr>
            </a:p>
            <a:p>
              <a:pPr marL="457200" indent="-457200" algn="just" fontAlgn="ctr">
                <a:buFontTx/>
                <a:buChar char="-"/>
              </a:pPr>
              <a:r>
                <a:rPr lang="en-US" dirty="0">
                  <a:latin typeface="Times New Roman" panose="02020603050405020304" pitchFamily="18" charset="0"/>
                  <a:cs typeface="Times New Roman" panose="02020603050405020304" pitchFamily="18" charset="0"/>
                </a:rPr>
                <a:t>The founders of google realized that google explosive growth needed to be closely monitored and that its employees needed to continue feeling like an important part of the team. </a:t>
              </a:r>
            </a:p>
            <a:p>
              <a:pPr marL="457200" indent="-457200" algn="just" fontAlgn="ctr">
                <a:buFontTx/>
                <a:buChar char="-"/>
              </a:pPr>
              <a:endParaRPr lang="en-US" dirty="0">
                <a:latin typeface="Times New Roman" panose="02020603050405020304" pitchFamily="18" charset="0"/>
                <a:cs typeface="Times New Roman" panose="02020603050405020304" pitchFamily="18" charset="0"/>
              </a:endParaRPr>
            </a:p>
            <a:p>
              <a:pPr marL="457200" indent="-457200" algn="just" fontAlgn="ctr">
                <a:buFontTx/>
                <a:buChar char="-"/>
              </a:pPr>
              <a:r>
                <a:rPr lang="en-US" dirty="0">
                  <a:latin typeface="Times New Roman" panose="02020603050405020304" pitchFamily="18" charset="0"/>
                  <a:cs typeface="Times New Roman" panose="02020603050405020304" pitchFamily="18" charset="0"/>
                </a:rPr>
                <a:t>The founders wanted to make google an engaging place to work and set out to design the organization and its culture in away that would appeal to its current and future employees. </a:t>
              </a:r>
            </a:p>
            <a:p>
              <a:pPr marL="457200" indent="-457200" algn="just" fontAlgn="ctr">
                <a:buFontTx/>
                <a:buChar char="-"/>
              </a:pPr>
              <a:endParaRPr lang="en-US" dirty="0">
                <a:latin typeface="Times New Roman" panose="02020603050405020304" pitchFamily="18" charset="0"/>
                <a:cs typeface="Times New Roman" panose="02020603050405020304" pitchFamily="18" charset="0"/>
              </a:endParaRPr>
            </a:p>
            <a:p>
              <a:pPr algn="just" fontAlgn="ctr"/>
              <a:r>
                <a:rPr lang="en-US" dirty="0">
                  <a:latin typeface="Times New Roman" panose="02020603050405020304" pitchFamily="18" charset="0"/>
                  <a:cs typeface="Times New Roman" panose="02020603050405020304" pitchFamily="18" charset="0"/>
                </a:rPr>
                <a:t>          </a:t>
              </a:r>
              <a:r>
                <a:rPr lang="en-US" b="1" i="1" dirty="0">
                  <a:latin typeface="Times New Roman" panose="02020603050405020304" pitchFamily="18" charset="0"/>
                  <a:cs typeface="Times New Roman" panose="02020603050405020304" pitchFamily="18" charset="0"/>
                </a:rPr>
                <a:t>Imagine that: </a:t>
              </a:r>
              <a:r>
                <a:rPr lang="en-US" i="1" dirty="0">
                  <a:latin typeface="Times New Roman" panose="02020603050405020304" pitchFamily="18" charset="0"/>
                  <a:cs typeface="Times New Roman" panose="02020603050405020304" pitchFamily="18" charset="0"/>
                </a:rPr>
                <a:t>the founders of google asked you for advice during the early days of google what advice would you give them about the roles of its people in its future success and how to setup the company to maximize the employees innovations and loyalty.</a:t>
              </a:r>
            </a:p>
            <a:p>
              <a:pPr algn="just" fontAlgn="ctr"/>
              <a:r>
                <a:rPr lang="en-US" b="0" u="none" strike="noStrike" dirty="0">
                  <a:solidFill>
                    <a:srgbClr val="FF0000"/>
                  </a:solidFill>
                  <a:effectLst/>
                  <a:latin typeface="Times New Roman" panose="02020603050405020304" pitchFamily="18" charset="0"/>
                  <a:cs typeface="Times New Roman" panose="02020603050405020304" pitchFamily="18" charset="0"/>
                </a:rPr>
                <a:t> </a:t>
              </a:r>
              <a:endParaRPr lang="en-US" b="0" i="0" u="none" strike="noStrike" dirty="0">
                <a:solidFill>
                  <a:srgbClr val="FF0000"/>
                </a:solidFill>
                <a:effectLst/>
                <a:latin typeface="Times New Roman" panose="02020603050405020304" pitchFamily="18" charset="0"/>
                <a:cs typeface="Times New Roman" panose="02020603050405020304" pitchFamily="18" charset="0"/>
              </a:endParaRPr>
            </a:p>
          </p:txBody>
        </p:sp>
      </p:grpSp>
      <p:pic>
        <p:nvPicPr>
          <p:cNvPr id="18" name="Picture 17">
            <a:extLst>
              <a:ext uri="{FF2B5EF4-FFF2-40B4-BE49-F238E27FC236}">
                <a16:creationId xmlns:a16="http://schemas.microsoft.com/office/drawing/2014/main" id="{4686AEE3-20F0-448E-BF0A-9E0EAF3C17D9}"/>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5939254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a:extLst>
              <a:ext uri="{FF2B5EF4-FFF2-40B4-BE49-F238E27FC236}">
                <a16:creationId xmlns:a16="http://schemas.microsoft.com/office/drawing/2014/main" id="{1E435807-3D15-4547-953E-DB31F9B18326}"/>
              </a:ext>
            </a:extLst>
          </p:cNvPr>
          <p:cNvPicPr>
            <a:picLocks noChangeAspect="1"/>
          </p:cNvPicPr>
          <p:nvPr/>
        </p:nvPicPr>
        <p:blipFill>
          <a:blip r:embed="rId2"/>
          <a:stretch>
            <a:fillRect/>
          </a:stretch>
        </p:blipFill>
        <p:spPr>
          <a:xfrm>
            <a:off x="6960516" y="1676206"/>
            <a:ext cx="4924199" cy="2170348"/>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9" name="TextBox 8"/>
          <p:cNvSpPr txBox="1"/>
          <p:nvPr/>
        </p:nvSpPr>
        <p:spPr>
          <a:xfrm>
            <a:off x="1874166" y="1432725"/>
            <a:ext cx="4924199" cy="2957861"/>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What's organizational behavior :</a:t>
            </a:r>
          </a:p>
          <a:p>
            <a:pPr algn="just">
              <a:lnSpc>
                <a:spcPct val="150000"/>
              </a:lnSpc>
            </a:pPr>
            <a:r>
              <a:rPr lang="en-US" b="1" i="1" dirty="0">
                <a:latin typeface="Times New Roman" panose="02020603050405020304" pitchFamily="18" charset="0"/>
                <a:cs typeface="Times New Roman" panose="02020603050405020304" pitchFamily="18" charset="0"/>
              </a:rPr>
              <a:t>Organizational behavior (OB) is a study of:</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Human behavior in the organizational settings.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The interface between the human behavior and organization.</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Organization itself. </a:t>
            </a:r>
          </a:p>
          <a:p>
            <a:pPr marL="285750" indent="-285750" algn="just">
              <a:lnSpc>
                <a:spcPct val="150000"/>
              </a:lnSpc>
              <a:buFontTx/>
              <a:buChar char="-"/>
            </a:pPr>
            <a:endParaRPr lang="en-US" b="1" dirty="0">
              <a:latin typeface="Times New Roman" panose="02020603050405020304" pitchFamily="18" charset="0"/>
              <a:cs typeface="Times New Roman" panose="02020603050405020304" pitchFamily="18" charset="0"/>
            </a:endParaRPr>
          </a:p>
        </p:txBody>
      </p:sp>
      <p:grpSp>
        <p:nvGrpSpPr>
          <p:cNvPr id="8" name="Group 7">
            <a:extLst>
              <a:ext uri="{FF2B5EF4-FFF2-40B4-BE49-F238E27FC236}">
                <a16:creationId xmlns:a16="http://schemas.microsoft.com/office/drawing/2014/main" id="{3DC7D893-9204-4296-ACE1-7F4395D14424}"/>
              </a:ext>
            </a:extLst>
          </p:cNvPr>
          <p:cNvGrpSpPr/>
          <p:nvPr/>
        </p:nvGrpSpPr>
        <p:grpSpPr>
          <a:xfrm>
            <a:off x="130614" y="576748"/>
            <a:ext cx="9421206" cy="524016"/>
            <a:chOff x="130614" y="576748"/>
            <a:chExt cx="9421206" cy="524016"/>
          </a:xfrm>
        </p:grpSpPr>
        <p:sp>
          <p:nvSpPr>
            <p:cNvPr id="7" name="TextBox 6"/>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1" name="Rectangle 10">
              <a:extLst>
                <a:ext uri="{FF2B5EF4-FFF2-40B4-BE49-F238E27FC236}">
                  <a16:creationId xmlns:a16="http://schemas.microsoft.com/office/drawing/2014/main" id="{66F97A32-310B-4B82-9E4E-4A73D1CF2B11}"/>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
        <p:nvSpPr>
          <p:cNvPr id="13" name="TextBox 12">
            <a:extLst>
              <a:ext uri="{FF2B5EF4-FFF2-40B4-BE49-F238E27FC236}">
                <a16:creationId xmlns:a16="http://schemas.microsoft.com/office/drawing/2014/main" id="{31DF44D8-9885-4363-B287-023B523B80E1}"/>
              </a:ext>
            </a:extLst>
          </p:cNvPr>
          <p:cNvSpPr txBox="1"/>
          <p:nvPr/>
        </p:nvSpPr>
        <p:spPr>
          <a:xfrm>
            <a:off x="1932710" y="4154472"/>
            <a:ext cx="10139965" cy="1754326"/>
          </a:xfrm>
          <a:prstGeom prst="rect">
            <a:avLst/>
          </a:prstGeom>
          <a:noFill/>
        </p:spPr>
        <p:txBody>
          <a:bodyPr wrap="square">
            <a:spAutoFit/>
          </a:bodyPr>
          <a:lstStyle/>
          <a:p>
            <a:pPr algn="just"/>
            <a:r>
              <a:rPr lang="en-US" b="1" i="1" dirty="0">
                <a:latin typeface="Times New Roman" panose="02020603050405020304" pitchFamily="18" charset="0"/>
                <a:cs typeface="Times New Roman" panose="02020603050405020304" pitchFamily="18" charset="0"/>
              </a:rPr>
              <a:t>       </a:t>
            </a:r>
            <a:r>
              <a:rPr lang="en-US" b="1" i="1" u="sng" dirty="0">
                <a:latin typeface="Times New Roman" panose="02020603050405020304" pitchFamily="18" charset="0"/>
                <a:cs typeface="Times New Roman" panose="02020603050405020304" pitchFamily="18" charset="0"/>
              </a:rPr>
              <a:t>Organizational behavior (OB</a:t>
            </a:r>
            <a:r>
              <a:rPr lang="en-US" i="1" dirty="0">
                <a:latin typeface="Times New Roman" panose="02020603050405020304" pitchFamily="18" charset="0"/>
                <a:cs typeface="Times New Roman" panose="02020603050405020304" pitchFamily="18" charset="0"/>
              </a:rPr>
              <a:t>): is the study of how people behave in organizational settings. Its principles are applied with the goal of making organizations and therefore the people in them work more effectively together.</a:t>
            </a:r>
          </a:p>
          <a:p>
            <a:pPr algn="just"/>
            <a:r>
              <a:rPr lang="en-US" dirty="0">
                <a:latin typeface="Times New Roman" panose="02020603050405020304" pitchFamily="18" charset="0"/>
                <a:cs typeface="Times New Roman" panose="02020603050405020304" pitchFamily="18" charset="0"/>
              </a:rPr>
              <a:t>       </a:t>
            </a:r>
            <a:r>
              <a:rPr lang="en-US" b="1" i="1" u="sng" dirty="0">
                <a:latin typeface="Times New Roman" panose="02020603050405020304" pitchFamily="18" charset="0"/>
                <a:cs typeface="Times New Roman" panose="02020603050405020304" pitchFamily="18" charset="0"/>
              </a:rPr>
              <a:t>Organizational behavior (OB):</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research can specialize in individual behavior within the organization, how groups work together, how the organization itself behaves, and the way all of those are interconnected and impact one another.</a:t>
            </a:r>
          </a:p>
        </p:txBody>
      </p:sp>
    </p:spTree>
    <p:extLst>
      <p:ext uri="{BB962C8B-B14F-4D97-AF65-F5344CB8AC3E}">
        <p14:creationId xmlns:p14="http://schemas.microsoft.com/office/powerpoint/2010/main" val="2934606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5388025" cy="4204356"/>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Nature of  Organizational Behavior :</a:t>
            </a:r>
          </a:p>
          <a:p>
            <a:pPr algn="just">
              <a:lnSpc>
                <a:spcPct val="150000"/>
              </a:lnSpc>
            </a:pPr>
            <a:r>
              <a:rPr lang="en-US" b="1" i="1" dirty="0">
                <a:latin typeface="Times New Roman" panose="02020603050405020304" pitchFamily="18" charset="0"/>
                <a:cs typeface="Times New Roman" panose="02020603050405020304" pitchFamily="18" charset="0"/>
              </a:rPr>
              <a:t>Figure 1.1</a:t>
            </a:r>
          </a:p>
          <a:p>
            <a:pPr algn="just">
              <a:lnSpc>
                <a:spcPct val="150000"/>
              </a:lnSpc>
            </a:pPr>
            <a:r>
              <a:rPr lang="en-US" dirty="0">
                <a:latin typeface="Times New Roman" panose="02020603050405020304" pitchFamily="18" charset="0"/>
                <a:cs typeface="Times New Roman" panose="02020603050405020304" pitchFamily="18" charset="0"/>
              </a:rPr>
              <a:t>The field of organizational behavior attempt to understand human behavior in organizational settings, the organization itself, and the individual organizations interface. As illustrated here this area is highly interrelated. Thus although its possible to focus on only one of these area at a time, complete understanding of organizational behavior requires acknowledge of three area.  </a:t>
            </a:r>
          </a:p>
        </p:txBody>
      </p:sp>
      <p:pic>
        <p:nvPicPr>
          <p:cNvPr id="12" name="Picture 11">
            <a:extLst>
              <a:ext uri="{FF2B5EF4-FFF2-40B4-BE49-F238E27FC236}">
                <a16:creationId xmlns:a16="http://schemas.microsoft.com/office/drawing/2014/main" id="{414BA0D8-9DD4-4AE2-A6ED-8B6CD87F0C4C}"/>
              </a:ext>
            </a:extLst>
          </p:cNvPr>
          <p:cNvPicPr>
            <a:picLocks noChangeAspect="1"/>
          </p:cNvPicPr>
          <p:nvPr/>
        </p:nvPicPr>
        <p:blipFill>
          <a:blip r:embed="rId6"/>
          <a:stretch>
            <a:fillRect/>
          </a:stretch>
        </p:blipFill>
        <p:spPr>
          <a:xfrm>
            <a:off x="7447722" y="1725787"/>
            <a:ext cx="4476850" cy="3614736"/>
          </a:xfrm>
          <a:prstGeom prst="rect">
            <a:avLst/>
          </a:prstGeom>
        </p:spPr>
      </p:pic>
      <p:grpSp>
        <p:nvGrpSpPr>
          <p:cNvPr id="13" name="Group 12">
            <a:extLst>
              <a:ext uri="{FF2B5EF4-FFF2-40B4-BE49-F238E27FC236}">
                <a16:creationId xmlns:a16="http://schemas.microsoft.com/office/drawing/2014/main" id="{74E7654D-63BA-4261-87EA-A3D5E8E4BC57}"/>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2E825BAC-65CD-434B-9834-482B941FBA0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BCC0488D-2AD8-4070-B9A3-FE533695634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6493520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8634401" cy="3788858"/>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Nature of  Organizational Behavior :</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Each individual brings the organizations a unique set of personal characteristics, unique personal background and set of experience from other organizations.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But the individual don't work in isolation. They come in contact with other people and with organizations in a variety of ways.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 An organization of course exist before a particular person joins it and continues to exist after he or she leave. The organizational it self represents a crucial third perspective  from which to view organizational behavior.  </a:t>
            </a:r>
          </a:p>
          <a:p>
            <a:pPr algn="just">
              <a:lnSpc>
                <a:spcPct val="150000"/>
              </a:lnSpc>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82A2F713-76AE-415F-B51F-07E995ECB960}"/>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DF7861C2-2667-4438-A2ED-63E45B27CFE9}"/>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F1733368-CA22-4ED9-A495-269AF4CC73DE}"/>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701268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6" y="1432725"/>
            <a:ext cx="8833592" cy="5035353"/>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How organizational behavior impacts personal success?</a:t>
            </a:r>
          </a:p>
          <a:p>
            <a:pPr algn="just">
              <a:lnSpc>
                <a:spcPct val="150000"/>
              </a:lnSpc>
            </a:pPr>
            <a:r>
              <a:rPr lang="en-US" b="1" i="1" dirty="0">
                <a:latin typeface="Times New Roman" panose="02020603050405020304" pitchFamily="18" charset="0"/>
                <a:cs typeface="Times New Roman" panose="02020603050405020304" pitchFamily="18" charset="0"/>
              </a:rPr>
              <a:t>You might think I don’t know any organizational behavior why this topic important?</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Understanding why people behave in their organization and why they do what they do.</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OB gives any one the knowledge and the tools they need to be effective at any organizational level.</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The study of OB can greatly clarify the factors that affect how manager manage.</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Hence the field attempts to describe the complex human context of organization, and define opportunities, problems,   challenges, and issues associated with that realm.</a:t>
            </a: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b="1"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448FB38F-3679-41CF-B67D-AB923798C4C3}"/>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B86ADB5F-EEEE-472A-9D00-FCB563014DF4}"/>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2B15FF46-80E2-4818-ABAC-832C05DAFA8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04427304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0036" cy="6623451"/>
            <a:chOff x="-108036" y="-18266"/>
            <a:chExt cx="12300036" cy="6623451"/>
          </a:xfrm>
        </p:grpSpPr>
        <p:pic>
          <p:nvPicPr>
            <p:cNvPr id="17" name="Picture 16"/>
            <p:cNvPicPr>
              <a:picLocks noChangeAspect="1"/>
            </p:cNvPicPr>
            <p:nvPr/>
          </p:nvPicPr>
          <p:blipFill>
            <a:blip r:embed="rId2"/>
            <a:stretch>
              <a:fillRect/>
            </a:stretch>
          </p:blipFill>
          <p:spPr>
            <a:xfrm>
              <a:off x="523664" y="397229"/>
              <a:ext cx="8673345"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15" name="TextBox 14">
              <a:extLst>
                <a:ext uri="{FF2B5EF4-FFF2-40B4-BE49-F238E27FC236}">
                  <a16:creationId xmlns:a16="http://schemas.microsoft.com/office/drawing/2014/main" id="{271EF6D2-4638-498F-B847-159A552C0EFB}"/>
                </a:ext>
              </a:extLst>
            </p:cNvPr>
            <p:cNvSpPr txBox="1"/>
            <p:nvPr/>
          </p:nvSpPr>
          <p:spPr>
            <a:xfrm>
              <a:off x="1874165" y="1653392"/>
              <a:ext cx="9902229" cy="4524315"/>
            </a:xfrm>
            <a:prstGeom prst="rect">
              <a:avLst/>
            </a:prstGeom>
            <a:noFill/>
          </p:spPr>
          <p:txBody>
            <a:bodyPr wrap="square">
              <a:spAutoFit/>
            </a:bodyPr>
            <a:lstStyle/>
            <a:p>
              <a:pPr algn="just" fontAlgn="ctr"/>
              <a:r>
                <a:rPr lang="en-US" b="1" u="sng" strike="noStrike" dirty="0">
                  <a:solidFill>
                    <a:srgbClr val="002060"/>
                  </a:solidFill>
                  <a:effectLst/>
                  <a:latin typeface="Times New Roman" panose="02020603050405020304" pitchFamily="18" charset="0"/>
                  <a:cs typeface="Times New Roman" panose="02020603050405020304" pitchFamily="18" charset="0"/>
                </a:rPr>
                <a:t>Home-Depot Case </a:t>
              </a:r>
              <a:r>
                <a:rPr lang="en-US" b="1" u="sng" dirty="0">
                  <a:solidFill>
                    <a:srgbClr val="002060"/>
                  </a:solidFill>
                  <a:latin typeface="Times New Roman" panose="02020603050405020304" pitchFamily="18" charset="0"/>
                  <a:cs typeface="Times New Roman" panose="02020603050405020304" pitchFamily="18" charset="0"/>
                </a:rPr>
                <a:t>S</a:t>
              </a:r>
              <a:r>
                <a:rPr lang="en-US" b="1" u="sng" strike="noStrike" dirty="0">
                  <a:solidFill>
                    <a:srgbClr val="002060"/>
                  </a:solidFill>
                  <a:effectLst/>
                  <a:latin typeface="Times New Roman" panose="02020603050405020304" pitchFamily="18" charset="0"/>
                  <a:cs typeface="Times New Roman" panose="02020603050405020304" pitchFamily="18" charset="0"/>
                </a:rPr>
                <a:t>tudy:</a:t>
              </a:r>
            </a:p>
            <a:p>
              <a:pPr algn="just" fontAlgn="ctr"/>
              <a:endParaRPr lang="en-US" b="1" u="sng" strike="noStrike" dirty="0">
                <a:solidFill>
                  <a:srgbClr val="002060"/>
                </a:solidFill>
                <a:effectLst/>
                <a:latin typeface="Times New Roman" panose="02020603050405020304" pitchFamily="18" charset="0"/>
                <a:cs typeface="Times New Roman" panose="02020603050405020304" pitchFamily="18" charset="0"/>
              </a:endParaRPr>
            </a:p>
            <a:p>
              <a:pPr algn="just" fontAlgn="ctr"/>
              <a:r>
                <a:rPr lang="en-US" b="0" strike="noStrike" dirty="0">
                  <a:effectLst/>
                  <a:latin typeface="Times New Roman" panose="02020603050405020304" pitchFamily="18" charset="0"/>
                  <a:cs typeface="Times New Roman" panose="02020603050405020304" pitchFamily="18" charset="0"/>
                </a:rPr>
                <a:t> </a:t>
              </a:r>
              <a:r>
                <a:rPr lang="en-US" b="1" i="1" strike="noStrike" dirty="0">
                  <a:effectLst/>
                  <a:latin typeface="Times New Roman" panose="02020603050405020304" pitchFamily="18" charset="0"/>
                  <a:cs typeface="Times New Roman" panose="02020603050405020304" pitchFamily="18" charset="0"/>
                </a:rPr>
                <a:t>Summery</a:t>
              </a:r>
              <a:r>
                <a:rPr lang="en-US" b="1" i="1" dirty="0">
                  <a:latin typeface="Times New Roman" panose="02020603050405020304" pitchFamily="18" charset="0"/>
                  <a:cs typeface="Times New Roman" panose="02020603050405020304" pitchFamily="18" charset="0"/>
                </a:rPr>
                <a:t> of turnover in Home-Depot:</a:t>
              </a:r>
            </a:p>
            <a:p>
              <a:pPr algn="just" fontAlgn="ctr"/>
              <a:endParaRPr lang="en-US" b="1"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b="0" u="none" strike="noStrike" dirty="0">
                  <a:effectLst/>
                  <a:latin typeface="Times New Roman" panose="02020603050405020304" pitchFamily="18" charset="0"/>
                  <a:cs typeface="Times New Roman" panose="02020603050405020304" pitchFamily="18" charset="0"/>
                </a:rPr>
                <a:t>The individuals don't work in isolations they come in contact with other people and with the organization in different ways </a:t>
              </a:r>
              <a:r>
                <a:rPr lang="en-US" b="1" u="sng" strike="noStrike" dirty="0">
                  <a:effectLst/>
                  <a:latin typeface="Times New Roman" panose="02020603050405020304" pitchFamily="18" charset="0"/>
                  <a:cs typeface="Times New Roman" panose="02020603050405020304" pitchFamily="18" charset="0"/>
                </a:rPr>
                <a:t>(they have different needs and cultures).</a:t>
              </a:r>
            </a:p>
            <a:p>
              <a:pPr marL="285750" indent="-285750" algn="just" fontAlgn="ctr">
                <a:buFontTx/>
                <a:buChar char="-"/>
              </a:pPr>
              <a:endParaRPr lang="en-US" b="0" u="none"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b="0" u="none" strike="noStrike" dirty="0">
                  <a:effectLst/>
                  <a:latin typeface="Times New Roman" panose="02020603050405020304" pitchFamily="18" charset="0"/>
                  <a:cs typeface="Times New Roman" panose="02020603050405020304" pitchFamily="18" charset="0"/>
                </a:rPr>
                <a:t>  Points of contact include coworkers, managers, formal polices and procedures in organization.</a:t>
              </a:r>
            </a:p>
            <a:p>
              <a:pPr marL="285750" indent="-285750" algn="just" fontAlgn="ctr">
                <a:buFontTx/>
                <a:buChar char="-"/>
              </a:pPr>
              <a:endParaRPr lang="en-US" b="0" u="none"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b="0" u="none" strike="noStrike" dirty="0">
                  <a:effectLst/>
                  <a:latin typeface="Times New Roman" panose="02020603050405020304" pitchFamily="18" charset="0"/>
                  <a:cs typeface="Times New Roman" panose="02020603050405020304" pitchFamily="18" charset="0"/>
                </a:rPr>
                <a:t>In additions the individual overtime change as a result  of </a:t>
              </a:r>
              <a:r>
                <a:rPr lang="en-US" dirty="0">
                  <a:latin typeface="Times New Roman" panose="02020603050405020304" pitchFamily="18" charset="0"/>
                  <a:cs typeface="Times New Roman" panose="02020603050405020304" pitchFamily="18" charset="0"/>
                </a:rPr>
                <a:t>a function t</a:t>
              </a:r>
              <a:r>
                <a:rPr lang="en-US" b="0" u="none" strike="noStrike" dirty="0">
                  <a:effectLst/>
                  <a:latin typeface="Times New Roman" panose="02020603050405020304" pitchFamily="18" charset="0"/>
                  <a:cs typeface="Times New Roman" panose="02020603050405020304" pitchFamily="18" charset="0"/>
                </a:rPr>
                <a:t>he individual experience and maturity as well as through work experiences and organizational developments.</a:t>
              </a:r>
            </a:p>
            <a:p>
              <a:pPr marL="285750" indent="-285750" algn="just" fontAlgn="ctr">
                <a:buFontTx/>
                <a:buChar char="-"/>
              </a:pPr>
              <a:endParaRPr lang="en-US" b="0" u="none" strike="noStrike" dirty="0">
                <a:effectLst/>
                <a:latin typeface="Times New Roman" panose="02020603050405020304" pitchFamily="18" charset="0"/>
                <a:cs typeface="Times New Roman" panose="02020603050405020304" pitchFamily="18" charset="0"/>
              </a:endParaRPr>
            </a:p>
            <a:p>
              <a:pPr marL="285750" indent="-285750" algn="just" fontAlgn="ctr">
                <a:buFontTx/>
                <a:buChar char="-"/>
              </a:pPr>
              <a:r>
                <a:rPr lang="en-US" dirty="0">
                  <a:latin typeface="Times New Roman" panose="02020603050405020304" pitchFamily="18" charset="0"/>
                  <a:cs typeface="Times New Roman" panose="02020603050405020304" pitchFamily="18" charset="0"/>
                </a:rPr>
                <a:t>So the organization is affected by the absence and eventual absence of individuals.</a:t>
              </a:r>
            </a:p>
            <a:p>
              <a:pPr marL="285750" indent="-285750" algn="just" fontAlgn="ctr">
                <a:buFontTx/>
                <a:buChar char="-"/>
              </a:pPr>
              <a:endParaRPr lang="en-US" dirty="0">
                <a:latin typeface="Times New Roman" panose="02020603050405020304" pitchFamily="18" charset="0"/>
                <a:cs typeface="Times New Roman" panose="02020603050405020304" pitchFamily="18" charset="0"/>
              </a:endParaRPr>
            </a:p>
            <a:p>
              <a:pPr marL="285750" indent="-285750" algn="just" fontAlgn="ctr">
                <a:buFontTx/>
                <a:buChar char="-"/>
              </a:pPr>
              <a:r>
                <a:rPr lang="en-US" dirty="0">
                  <a:latin typeface="Times New Roman" panose="02020603050405020304" pitchFamily="18" charset="0"/>
                  <a:cs typeface="Times New Roman" panose="02020603050405020304" pitchFamily="18" charset="0"/>
                </a:rPr>
                <a:t>Clearly then managers must also consider how the individual and organization interact.</a:t>
              </a:r>
            </a:p>
            <a:p>
              <a:pPr algn="just" fontAlgn="ctr"/>
              <a:endParaRPr lang="en-US" b="0" i="0" u="none" strike="noStrike" dirty="0">
                <a:solidFill>
                  <a:srgbClr val="FF0000"/>
                </a:solidFill>
                <a:effectLst/>
                <a:latin typeface="Times New Roman" panose="02020603050405020304" pitchFamily="18" charset="0"/>
                <a:cs typeface="Times New Roman" panose="02020603050405020304" pitchFamily="18" charset="0"/>
              </a:endParaRPr>
            </a:p>
          </p:txBody>
        </p:sp>
      </p:grpSp>
      <p:grpSp>
        <p:nvGrpSpPr>
          <p:cNvPr id="19" name="Group 18">
            <a:extLst>
              <a:ext uri="{FF2B5EF4-FFF2-40B4-BE49-F238E27FC236}">
                <a16:creationId xmlns:a16="http://schemas.microsoft.com/office/drawing/2014/main" id="{6B31C35E-ACBB-48E9-B258-3B103A1EA893}"/>
              </a:ext>
            </a:extLst>
          </p:cNvPr>
          <p:cNvGrpSpPr/>
          <p:nvPr/>
        </p:nvGrpSpPr>
        <p:grpSpPr>
          <a:xfrm>
            <a:off x="130614" y="576748"/>
            <a:ext cx="9421206" cy="524016"/>
            <a:chOff x="130614" y="576748"/>
            <a:chExt cx="9421206" cy="524016"/>
          </a:xfrm>
        </p:grpSpPr>
        <p:sp>
          <p:nvSpPr>
            <p:cNvPr id="20" name="TextBox 19">
              <a:extLst>
                <a:ext uri="{FF2B5EF4-FFF2-40B4-BE49-F238E27FC236}">
                  <a16:creationId xmlns:a16="http://schemas.microsoft.com/office/drawing/2014/main" id="{B7920896-7B28-4A5B-B0F2-DDB5323EBB9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F496655B-9931-4C30-ADB4-9076FF479F1D}"/>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pic>
        <p:nvPicPr>
          <p:cNvPr id="32" name="Picture 31">
            <a:extLst>
              <a:ext uri="{FF2B5EF4-FFF2-40B4-BE49-F238E27FC236}">
                <a16:creationId xmlns:a16="http://schemas.microsoft.com/office/drawing/2014/main" id="{C2B8957F-5E53-4007-B07E-21C04D7942E6}"/>
              </a:ext>
            </a:extLst>
          </p:cNvPr>
          <p:cNvPicPr>
            <a:picLocks noChangeAspect="1"/>
          </p:cNvPicPr>
          <p:nvPr/>
        </p:nvPicPr>
        <p:blipFill>
          <a:blip r:embed="rId5"/>
          <a:stretch>
            <a:fillRect/>
          </a:stretch>
        </p:blipFill>
        <p:spPr>
          <a:xfrm>
            <a:off x="12072675" y="2204822"/>
            <a:ext cx="238650" cy="2709534"/>
          </a:xfrm>
          <a:prstGeom prst="rect">
            <a:avLst/>
          </a:prstGeom>
        </p:spPr>
      </p:pic>
      <mc:AlternateContent xmlns:mc="http://schemas.openxmlformats.org/markup-compatibility/2006" xmlns:p14="http://schemas.microsoft.com/office/powerpoint/2010/main">
        <mc:Choice Requires="p14">
          <p:contentPart p14:bwMode="auto" r:id="rId6">
            <p14:nvContentPartPr>
              <p14:cNvPr id="5" name="Ink 4">
                <a:extLst>
                  <a:ext uri="{FF2B5EF4-FFF2-40B4-BE49-F238E27FC236}">
                    <a16:creationId xmlns:a16="http://schemas.microsoft.com/office/drawing/2014/main" id="{1C790035-B2AA-4048-B628-721048EE3D64}"/>
                  </a:ext>
                </a:extLst>
              </p14:cNvPr>
              <p14:cNvContentPartPr/>
              <p14:nvPr/>
            </p14:nvContentPartPr>
            <p14:xfrm>
              <a:off x="6447240" y="2170080"/>
              <a:ext cx="360" cy="360"/>
            </p14:xfrm>
          </p:contentPart>
        </mc:Choice>
        <mc:Fallback xmlns="">
          <p:pic>
            <p:nvPicPr>
              <p:cNvPr id="5" name="Ink 4">
                <a:extLst>
                  <a:ext uri="{FF2B5EF4-FFF2-40B4-BE49-F238E27FC236}">
                    <a16:creationId xmlns:a16="http://schemas.microsoft.com/office/drawing/2014/main" id="{1C790035-B2AA-4048-B628-721048EE3D64}"/>
                  </a:ext>
                </a:extLst>
              </p:cNvPr>
              <p:cNvPicPr/>
              <p:nvPr/>
            </p:nvPicPr>
            <p:blipFill>
              <a:blip r:embed="rId7"/>
              <a:stretch>
                <a:fillRect/>
              </a:stretch>
            </p:blipFill>
            <p:spPr>
              <a:xfrm>
                <a:off x="6437880" y="2160720"/>
                <a:ext cx="19080" cy="19080"/>
              </a:xfrm>
              <a:prstGeom prst="rect">
                <a:avLst/>
              </a:prstGeom>
            </p:spPr>
          </p:pic>
        </mc:Fallback>
      </mc:AlternateContent>
    </p:spTree>
    <p:extLst>
      <p:ext uri="{BB962C8B-B14F-4D97-AF65-F5344CB8AC3E}">
        <p14:creationId xmlns:p14="http://schemas.microsoft.com/office/powerpoint/2010/main" val="354115158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A3D63123-4917-44B7-9F3C-A1A5C87378BD}"/>
              </a:ext>
            </a:extLst>
          </p:cNvPr>
          <p:cNvGrpSpPr/>
          <p:nvPr/>
        </p:nvGrpSpPr>
        <p:grpSpPr>
          <a:xfrm>
            <a:off x="-108036" y="-18266"/>
            <a:ext cx="12300036" cy="6623451"/>
            <a:chOff x="-108036" y="-18266"/>
            <a:chExt cx="12300036" cy="6623451"/>
          </a:xfrm>
        </p:grpSpPr>
        <p:pic>
          <p:nvPicPr>
            <p:cNvPr id="17" name="Picture 16"/>
            <p:cNvPicPr>
              <a:picLocks noChangeAspect="1"/>
            </p:cNvPicPr>
            <p:nvPr/>
          </p:nvPicPr>
          <p:blipFill>
            <a:blip r:embed="rId2"/>
            <a:stretch>
              <a:fillRect/>
            </a:stretch>
          </p:blipFill>
          <p:spPr>
            <a:xfrm>
              <a:off x="523665" y="397229"/>
              <a:ext cx="847456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46037" y="-18266"/>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416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15" name="TextBox 14">
              <a:extLst>
                <a:ext uri="{FF2B5EF4-FFF2-40B4-BE49-F238E27FC236}">
                  <a16:creationId xmlns:a16="http://schemas.microsoft.com/office/drawing/2014/main" id="{271EF6D2-4638-498F-B847-159A552C0EFB}"/>
                </a:ext>
              </a:extLst>
            </p:cNvPr>
            <p:cNvSpPr txBox="1"/>
            <p:nvPr/>
          </p:nvSpPr>
          <p:spPr>
            <a:xfrm>
              <a:off x="1874165" y="1653392"/>
              <a:ext cx="9231157" cy="3970318"/>
            </a:xfrm>
            <a:prstGeom prst="rect">
              <a:avLst/>
            </a:prstGeom>
            <a:noFill/>
          </p:spPr>
          <p:txBody>
            <a:bodyPr wrap="square">
              <a:spAutoFit/>
            </a:bodyPr>
            <a:lstStyle/>
            <a:p>
              <a:pPr algn="just" fontAlgn="ctr"/>
              <a:r>
                <a:rPr lang="en-US" b="1" u="sng" strike="noStrike" dirty="0">
                  <a:solidFill>
                    <a:srgbClr val="002060"/>
                  </a:solidFill>
                  <a:effectLst/>
                  <a:latin typeface="Times New Roman" panose="02020603050405020304" pitchFamily="18" charset="0"/>
                  <a:cs typeface="Times New Roman" panose="02020603050405020304" pitchFamily="18" charset="0"/>
                </a:rPr>
                <a:t>Summery of the case study </a:t>
              </a:r>
            </a:p>
            <a:p>
              <a:pPr algn="just" fontAlgn="ctr"/>
              <a:endParaRPr lang="en-US" b="0" u="none" strike="noStrike" dirty="0">
                <a:effectLst/>
                <a:latin typeface="Times New Roman" panose="02020603050405020304" pitchFamily="18" charset="0"/>
                <a:cs typeface="Times New Roman" panose="02020603050405020304" pitchFamily="18" charset="0"/>
              </a:endParaRPr>
            </a:p>
            <a:p>
              <a:pPr algn="just" fontAlgn="ctr"/>
              <a:r>
                <a:rPr lang="en-US" b="1" i="1" dirty="0">
                  <a:latin typeface="Times New Roman" panose="02020603050405020304" pitchFamily="18" charset="0"/>
                  <a:cs typeface="Times New Roman" panose="02020603050405020304" pitchFamily="18" charset="0"/>
                </a:rPr>
                <a:t>The consultant who studying turnover at the Home-Depot came over to:</a:t>
              </a:r>
            </a:p>
            <a:p>
              <a:pPr algn="just" fontAlgn="ctr"/>
              <a:endParaRPr lang="en-US" b="1" dirty="0">
                <a:latin typeface="Times New Roman" panose="02020603050405020304" pitchFamily="18" charset="0"/>
                <a:cs typeface="Times New Roman" panose="02020603050405020304" pitchFamily="18" charset="0"/>
              </a:endParaRPr>
            </a:p>
            <a:p>
              <a:pPr marL="285750" indent="-285750" algn="just" fontAlgn="ctr">
                <a:buFontTx/>
                <a:buChar char="-"/>
              </a:pPr>
              <a:r>
                <a:rPr lang="en-US" dirty="0">
                  <a:latin typeface="Times New Roman" panose="02020603050405020304" pitchFamily="18" charset="0"/>
                  <a:cs typeface="Times New Roman" panose="02020603050405020304" pitchFamily="18" charset="0"/>
                </a:rPr>
                <a:t>The necessity of the orientation procedure and the initial training of the newcomer.</a:t>
              </a:r>
            </a:p>
            <a:p>
              <a:pPr marL="285750" indent="-285750" algn="just" fontAlgn="ctr">
                <a:buFontTx/>
                <a:buChar char="-"/>
              </a:pPr>
              <a:r>
                <a:rPr lang="en-US" dirty="0">
                  <a:latin typeface="Times New Roman" panose="02020603050405020304" pitchFamily="18" charset="0"/>
                  <a:cs typeface="Times New Roman" panose="02020603050405020304" pitchFamily="18" charset="0"/>
                </a:rPr>
                <a:t>Needs to study the culture and structure of Home-Depot.</a:t>
              </a:r>
            </a:p>
            <a:p>
              <a:pPr marL="285750" indent="-285750" algn="just" fontAlgn="ctr">
                <a:buFontTx/>
                <a:buChar char="-"/>
              </a:pPr>
              <a:r>
                <a:rPr lang="en-US" dirty="0">
                  <a:latin typeface="Times New Roman" panose="02020603050405020304" pitchFamily="18" charset="0"/>
                  <a:cs typeface="Times New Roman" panose="02020603050405020304" pitchFamily="18" charset="0"/>
                </a:rPr>
                <a:t>Needs to understand factors such as firms’ performance and reward systems.   </a:t>
              </a:r>
            </a:p>
            <a:p>
              <a:pPr marL="285750" indent="-285750" algn="just" fontAlgn="ctr">
                <a:buFontTx/>
                <a:buChar char="-"/>
              </a:pPr>
              <a:r>
                <a:rPr lang="en-US" dirty="0">
                  <a:latin typeface="Times New Roman" panose="02020603050405020304" pitchFamily="18" charset="0"/>
                  <a:cs typeface="Times New Roman" panose="02020603050405020304" pitchFamily="18" charset="0"/>
                </a:rPr>
                <a:t>decision making techniques and communication pattern.</a:t>
              </a:r>
            </a:p>
            <a:p>
              <a:pPr marL="285750" indent="-285750" algn="just" fontAlgn="ctr">
                <a:buFontTx/>
                <a:buChar char="-"/>
              </a:pPr>
              <a:endParaRPr lang="en-US" b="1" i="1" u="sng" dirty="0">
                <a:latin typeface="Times New Roman" panose="02020603050405020304" pitchFamily="18" charset="0"/>
                <a:cs typeface="Times New Roman" panose="02020603050405020304" pitchFamily="18" charset="0"/>
              </a:endParaRPr>
            </a:p>
            <a:p>
              <a:pPr algn="just" fontAlgn="ctr"/>
              <a:r>
                <a:rPr lang="en-US" b="1" i="1" u="sng" dirty="0">
                  <a:latin typeface="Times New Roman" panose="02020603050405020304" pitchFamily="18" charset="0"/>
                  <a:cs typeface="Times New Roman" panose="02020603050405020304" pitchFamily="18" charset="0"/>
                </a:rPr>
                <a:t>Conclusion of this case</a:t>
              </a:r>
              <a:r>
                <a:rPr lang="en-US" dirty="0">
                  <a:latin typeface="Times New Roman" panose="02020603050405020304" pitchFamily="18" charset="0"/>
                  <a:cs typeface="Times New Roman" panose="02020603050405020304" pitchFamily="18" charset="0"/>
                </a:rPr>
                <a:t>: the field of organizational behavior interacts and explains many of the complicated factors to make the managers understand some of the dynamics of how individuals are introduced and  interact with the bro </a:t>
              </a:r>
              <a:r>
                <a:rPr lang="en-US" dirty="0" err="1">
                  <a:latin typeface="Times New Roman" panose="02020603050405020304" pitchFamily="18" charset="0"/>
                  <a:cs typeface="Times New Roman" panose="02020603050405020304" pitchFamily="18" charset="0"/>
                </a:rPr>
                <a:t>ader</a:t>
              </a:r>
              <a:r>
                <a:rPr lang="en-US" dirty="0">
                  <a:latin typeface="Times New Roman" panose="02020603050405020304" pitchFamily="18" charset="0"/>
                  <a:cs typeface="Times New Roman" panose="02020603050405020304" pitchFamily="18" charset="0"/>
                </a:rPr>
                <a:t> organizational context. And also provide unique and important opportunities to enhance personal and organizational effectiveness.</a:t>
              </a:r>
            </a:p>
            <a:p>
              <a:pPr algn="just" fontAlgn="ctr"/>
              <a:endParaRPr lang="en-US" b="0" i="0" u="none" strike="noStrike" dirty="0">
                <a:solidFill>
                  <a:srgbClr val="FF0000"/>
                </a:solidFill>
                <a:effectLst/>
                <a:latin typeface="Times New Roman" panose="02020603050405020304" pitchFamily="18" charset="0"/>
                <a:cs typeface="Times New Roman" panose="02020603050405020304" pitchFamily="18" charset="0"/>
              </a:endParaRPr>
            </a:p>
          </p:txBody>
        </p:sp>
      </p:grpSp>
      <p:grpSp>
        <p:nvGrpSpPr>
          <p:cNvPr id="21" name="Group 20">
            <a:extLst>
              <a:ext uri="{FF2B5EF4-FFF2-40B4-BE49-F238E27FC236}">
                <a16:creationId xmlns:a16="http://schemas.microsoft.com/office/drawing/2014/main" id="{9A1E08C3-B58F-47BA-BF85-C60E19138CCD}"/>
              </a:ext>
            </a:extLst>
          </p:cNvPr>
          <p:cNvGrpSpPr/>
          <p:nvPr/>
        </p:nvGrpSpPr>
        <p:grpSpPr>
          <a:xfrm>
            <a:off x="130614" y="576748"/>
            <a:ext cx="9421206" cy="524016"/>
            <a:chOff x="130614" y="576748"/>
            <a:chExt cx="9421206" cy="524016"/>
          </a:xfrm>
        </p:grpSpPr>
        <p:sp>
          <p:nvSpPr>
            <p:cNvPr id="22" name="TextBox 21">
              <a:extLst>
                <a:ext uri="{FF2B5EF4-FFF2-40B4-BE49-F238E27FC236}">
                  <a16:creationId xmlns:a16="http://schemas.microsoft.com/office/drawing/2014/main" id="{08C4BB47-2D48-4FE6-BADF-7C3099308D7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23" name="Rectangle 22">
              <a:extLst>
                <a:ext uri="{FF2B5EF4-FFF2-40B4-BE49-F238E27FC236}">
                  <a16:creationId xmlns:a16="http://schemas.microsoft.com/office/drawing/2014/main" id="{83B35497-E11D-4C06-85E1-6811BC25253E}"/>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pic>
        <p:nvPicPr>
          <p:cNvPr id="24" name="Picture 23">
            <a:extLst>
              <a:ext uri="{FF2B5EF4-FFF2-40B4-BE49-F238E27FC236}">
                <a16:creationId xmlns:a16="http://schemas.microsoft.com/office/drawing/2014/main" id="{76C4B561-E3FE-47EF-A2FF-18E6B69250DC}"/>
              </a:ext>
            </a:extLst>
          </p:cNvPr>
          <p:cNvPicPr>
            <a:picLocks noChangeAspect="1"/>
          </p:cNvPicPr>
          <p:nvPr/>
        </p:nvPicPr>
        <p:blipFill>
          <a:blip r:embed="rId5"/>
          <a:stretch>
            <a:fillRect/>
          </a:stretch>
        </p:blipFill>
        <p:spPr>
          <a:xfrm>
            <a:off x="12072675" y="2204822"/>
            <a:ext cx="238650" cy="2709534"/>
          </a:xfrm>
          <a:prstGeom prst="rect">
            <a:avLst/>
          </a:prstGeom>
        </p:spPr>
      </p:pic>
    </p:spTree>
    <p:extLst>
      <p:ext uri="{BB962C8B-B14F-4D97-AF65-F5344CB8AC3E}">
        <p14:creationId xmlns:p14="http://schemas.microsoft.com/office/powerpoint/2010/main" val="9132130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7" name="TextBox 6"/>
          <p:cNvSpPr txBox="1"/>
          <p:nvPr/>
        </p:nvSpPr>
        <p:spPr>
          <a:xfrm>
            <a:off x="1874165" y="1461131"/>
            <a:ext cx="2425664" cy="523220"/>
          </a:xfrm>
          <a:prstGeom prst="rect">
            <a:avLst/>
          </a:prstGeom>
          <a:noFill/>
        </p:spPr>
        <p:txBody>
          <a:bodyPr wrap="none" rtlCol="0">
            <a:spAutoFit/>
          </a:bodyPr>
          <a:lstStyle/>
          <a:p>
            <a:r>
              <a:rPr lang="en-US" sz="2800" dirty="0">
                <a:solidFill>
                  <a:srgbClr val="002060"/>
                </a:solidFill>
                <a:latin typeface="Times New Roman" panose="02020603050405020304" pitchFamily="18" charset="0"/>
                <a:cs typeface="Times New Roman" panose="02020603050405020304" pitchFamily="18" charset="0"/>
              </a:rPr>
              <a:t>Global Mindset</a:t>
            </a:r>
          </a:p>
        </p:txBody>
      </p:sp>
      <p:sp>
        <p:nvSpPr>
          <p:cNvPr id="9" name="TextBox 8"/>
          <p:cNvSpPr txBox="1"/>
          <p:nvPr/>
        </p:nvSpPr>
        <p:spPr>
          <a:xfrm>
            <a:off x="1874165" y="1950069"/>
            <a:ext cx="8833592" cy="2957861"/>
          </a:xfrm>
          <a:prstGeom prst="rect">
            <a:avLst/>
          </a:prstGeom>
          <a:noFill/>
        </p:spPr>
        <p:txBody>
          <a:bodyPr wrap="square" rtlCol="0">
            <a:spAutoFit/>
          </a:bodyPr>
          <a:lstStyle/>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A global mindset reflects your ability to influence people, groups, and organizations from different backgrounds and culture.</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Multinational companies’ ability to create globally integrated systems depends on their:</a:t>
            </a:r>
          </a:p>
          <a:p>
            <a:pPr algn="just">
              <a:lnSpc>
                <a:spcPct val="150000"/>
              </a:lnSpc>
            </a:pPr>
            <a:r>
              <a:rPr lang="en-US" dirty="0">
                <a:latin typeface="Times New Roman" panose="02020603050405020304" pitchFamily="18" charset="0"/>
                <a:cs typeface="Times New Roman" panose="02020603050405020304" pitchFamily="18" charset="0"/>
              </a:rPr>
              <a:t>        1-  Ability to get employees, managers, and executives able to understand  and adapt to the realities of globalization economies.</a:t>
            </a:r>
          </a:p>
          <a:p>
            <a:pPr algn="just">
              <a:lnSpc>
                <a:spcPct val="150000"/>
              </a:lnSpc>
            </a:pPr>
            <a:r>
              <a:rPr lang="en-US" dirty="0">
                <a:latin typeface="Times New Roman" panose="02020603050405020304" pitchFamily="18" charset="0"/>
                <a:cs typeface="Times New Roman" panose="02020603050405020304" pitchFamily="18" charset="0"/>
              </a:rPr>
              <a:t>        2- Ability to integrate talent from many parts of the world faster and more effectively than other competitors.</a:t>
            </a:r>
          </a:p>
        </p:txBody>
      </p:sp>
      <p:grpSp>
        <p:nvGrpSpPr>
          <p:cNvPr id="10" name="Group 9">
            <a:extLst>
              <a:ext uri="{FF2B5EF4-FFF2-40B4-BE49-F238E27FC236}">
                <a16:creationId xmlns:a16="http://schemas.microsoft.com/office/drawing/2014/main" id="{4158D442-4774-4AE1-84D9-3792C18068C9}"/>
              </a:ext>
            </a:extLst>
          </p:cNvPr>
          <p:cNvGrpSpPr/>
          <p:nvPr/>
        </p:nvGrpSpPr>
        <p:grpSpPr>
          <a:xfrm>
            <a:off x="130614" y="576748"/>
            <a:ext cx="9421206" cy="524016"/>
            <a:chOff x="130614" y="576748"/>
            <a:chExt cx="9421206" cy="524016"/>
          </a:xfrm>
        </p:grpSpPr>
        <p:sp>
          <p:nvSpPr>
            <p:cNvPr id="11" name="TextBox 10">
              <a:extLst>
                <a:ext uri="{FF2B5EF4-FFF2-40B4-BE49-F238E27FC236}">
                  <a16:creationId xmlns:a16="http://schemas.microsoft.com/office/drawing/2014/main" id="{2F1AFCDE-F911-4123-8677-01211D982C2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158FA329-B3F7-4066-8633-9344D0708008}"/>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3597768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9" name="TextBox 8"/>
          <p:cNvSpPr txBox="1"/>
          <p:nvPr/>
        </p:nvSpPr>
        <p:spPr>
          <a:xfrm>
            <a:off x="1854987" y="1610200"/>
            <a:ext cx="5414530" cy="3831818"/>
          </a:xfrm>
          <a:prstGeom prst="rect">
            <a:avLst/>
          </a:prstGeom>
          <a:noFill/>
        </p:spPr>
        <p:txBody>
          <a:bodyPr wrap="square" rtlCol="0">
            <a:spAutoFit/>
          </a:bodyPr>
          <a:lstStyle/>
          <a:p>
            <a:pPr algn="just">
              <a:lnSpc>
                <a:spcPct val="150000"/>
              </a:lnSpc>
            </a:pPr>
            <a:r>
              <a:rPr lang="en-US" b="1" i="1" dirty="0">
                <a:latin typeface="Times New Roman" panose="02020603050405020304" pitchFamily="18" charset="0"/>
                <a:cs typeface="Times New Roman" panose="02020603050405020304" pitchFamily="18" charset="0"/>
              </a:rPr>
              <a:t>Case study (HSBC): </a:t>
            </a:r>
          </a:p>
          <a:p>
            <a:pPr marL="285750" indent="-285750" algn="just">
              <a:buFontTx/>
              <a:buChar char="-"/>
            </a:pPr>
            <a:r>
              <a:rPr lang="en-US" dirty="0">
                <a:latin typeface="Times New Roman" panose="02020603050405020304" pitchFamily="18" charset="0"/>
                <a:cs typeface="Times New Roman" panose="02020603050405020304" pitchFamily="18" charset="0"/>
              </a:rPr>
              <a:t>Because global mindset is learned, experiences can influence it in  a positive and a negative manner.</a:t>
            </a:r>
          </a:p>
          <a:p>
            <a:pPr marL="285750" indent="-285750" algn="just">
              <a:buFontTx/>
              <a:buChar char="-"/>
            </a:pPr>
            <a:r>
              <a:rPr lang="en-US" dirty="0">
                <a:latin typeface="Times New Roman" panose="02020603050405020304" pitchFamily="18" charset="0"/>
                <a:cs typeface="Times New Roman" panose="02020603050405020304" pitchFamily="18" charset="0"/>
              </a:rPr>
              <a:t>Every year the financial services of HSBC send promising new hires and managers in long-term business experiences abroad to build a cohort international officers, the locations include western countries as well as Saudi Arabia , Indonesia, and Mexico. </a:t>
            </a:r>
          </a:p>
          <a:p>
            <a:pPr marL="285750" indent="-285750" algn="just">
              <a:buFontTx/>
              <a:buChar char="-"/>
            </a:pPr>
            <a:r>
              <a:rPr lang="en-US" dirty="0">
                <a:latin typeface="Times New Roman" panose="02020603050405020304" pitchFamily="18" charset="0"/>
                <a:cs typeface="Times New Roman" panose="02020603050405020304" pitchFamily="18" charset="0"/>
              </a:rPr>
              <a:t>To make career at  HSBC manager must perform this mission </a:t>
            </a:r>
          </a:p>
          <a:p>
            <a:pPr marL="285750" indent="-285750" algn="just">
              <a:buFontTx/>
              <a:buChar char="-"/>
            </a:pPr>
            <a:r>
              <a:rPr lang="en-US" dirty="0">
                <a:latin typeface="Times New Roman" panose="02020603050405020304" pitchFamily="18" charset="0"/>
                <a:cs typeface="Times New Roman" panose="02020603050405020304" pitchFamily="18" charset="0"/>
              </a:rPr>
              <a:t>This enables HSBC to continuous supply of globally minded managers capable of cross-broader learning.</a:t>
            </a:r>
          </a:p>
        </p:txBody>
      </p:sp>
      <p:sp>
        <p:nvSpPr>
          <p:cNvPr id="12" name="TextBox 11">
            <a:extLst>
              <a:ext uri="{FF2B5EF4-FFF2-40B4-BE49-F238E27FC236}">
                <a16:creationId xmlns:a16="http://schemas.microsoft.com/office/drawing/2014/main" id="{A5194264-356B-43E8-8EBA-51E715B2D9D4}"/>
              </a:ext>
            </a:extLst>
          </p:cNvPr>
          <p:cNvSpPr txBox="1"/>
          <p:nvPr/>
        </p:nvSpPr>
        <p:spPr>
          <a:xfrm>
            <a:off x="107050" y="284674"/>
            <a:ext cx="2311804" cy="523220"/>
          </a:xfrm>
          <a:prstGeom prst="rect">
            <a:avLst/>
          </a:prstGeom>
          <a:noFill/>
        </p:spPr>
        <p:txBody>
          <a:bodyPr wrap="square">
            <a:spAutoFit/>
          </a:bodyPr>
          <a:lstStyle/>
          <a:p>
            <a:endParaRPr lang="en-US" sz="2800" dirty="0"/>
          </a:p>
        </p:txBody>
      </p:sp>
      <p:grpSp>
        <p:nvGrpSpPr>
          <p:cNvPr id="14" name="Group 13">
            <a:extLst>
              <a:ext uri="{FF2B5EF4-FFF2-40B4-BE49-F238E27FC236}">
                <a16:creationId xmlns:a16="http://schemas.microsoft.com/office/drawing/2014/main" id="{B6F10358-DF65-4BCF-BAEA-49152D1F7441}"/>
              </a:ext>
            </a:extLst>
          </p:cNvPr>
          <p:cNvGrpSpPr/>
          <p:nvPr/>
        </p:nvGrpSpPr>
        <p:grpSpPr>
          <a:xfrm>
            <a:off x="7492724" y="1610200"/>
            <a:ext cx="4518938" cy="4305995"/>
            <a:chOff x="7421216" y="1610200"/>
            <a:chExt cx="4518938" cy="4305995"/>
          </a:xfrm>
        </p:grpSpPr>
        <p:pic>
          <p:nvPicPr>
            <p:cNvPr id="10" name="Picture 9">
              <a:extLst>
                <a:ext uri="{FF2B5EF4-FFF2-40B4-BE49-F238E27FC236}">
                  <a16:creationId xmlns:a16="http://schemas.microsoft.com/office/drawing/2014/main" id="{FFEE098E-6E8D-4875-82B7-0356091A0D75}"/>
                </a:ext>
              </a:extLst>
            </p:cNvPr>
            <p:cNvPicPr>
              <a:picLocks noChangeAspect="1"/>
            </p:cNvPicPr>
            <p:nvPr/>
          </p:nvPicPr>
          <p:blipFill>
            <a:blip r:embed="rId6"/>
            <a:stretch>
              <a:fillRect/>
            </a:stretch>
          </p:blipFill>
          <p:spPr>
            <a:xfrm>
              <a:off x="7421217" y="1610200"/>
              <a:ext cx="4518937" cy="3425626"/>
            </a:xfrm>
            <a:prstGeom prst="rect">
              <a:avLst/>
            </a:prstGeom>
          </p:spPr>
        </p:pic>
        <p:pic>
          <p:nvPicPr>
            <p:cNvPr id="13" name="Picture 12">
              <a:extLst>
                <a:ext uri="{FF2B5EF4-FFF2-40B4-BE49-F238E27FC236}">
                  <a16:creationId xmlns:a16="http://schemas.microsoft.com/office/drawing/2014/main" id="{B7CA0872-786B-4A1A-A488-7637217DAA18}"/>
                </a:ext>
              </a:extLst>
            </p:cNvPr>
            <p:cNvPicPr>
              <a:picLocks noChangeAspect="1"/>
            </p:cNvPicPr>
            <p:nvPr/>
          </p:nvPicPr>
          <p:blipFill>
            <a:blip r:embed="rId7"/>
            <a:stretch>
              <a:fillRect/>
            </a:stretch>
          </p:blipFill>
          <p:spPr>
            <a:xfrm>
              <a:off x="7421216" y="5035826"/>
              <a:ext cx="4199624" cy="880369"/>
            </a:xfrm>
            <a:prstGeom prst="rect">
              <a:avLst/>
            </a:prstGeom>
          </p:spPr>
        </p:pic>
      </p:grpSp>
      <p:grpSp>
        <p:nvGrpSpPr>
          <p:cNvPr id="15" name="Group 14">
            <a:extLst>
              <a:ext uri="{FF2B5EF4-FFF2-40B4-BE49-F238E27FC236}">
                <a16:creationId xmlns:a16="http://schemas.microsoft.com/office/drawing/2014/main" id="{81B0DC42-A693-4D5E-BEF1-E5D01DD3FA65}"/>
              </a:ext>
            </a:extLst>
          </p:cNvPr>
          <p:cNvGrpSpPr/>
          <p:nvPr/>
        </p:nvGrpSpPr>
        <p:grpSpPr>
          <a:xfrm>
            <a:off x="130614" y="576748"/>
            <a:ext cx="9421206" cy="524016"/>
            <a:chOff x="130614" y="576748"/>
            <a:chExt cx="9421206" cy="524016"/>
          </a:xfrm>
        </p:grpSpPr>
        <p:sp>
          <p:nvSpPr>
            <p:cNvPr id="16" name="TextBox 15">
              <a:extLst>
                <a:ext uri="{FF2B5EF4-FFF2-40B4-BE49-F238E27FC236}">
                  <a16:creationId xmlns:a16="http://schemas.microsoft.com/office/drawing/2014/main" id="{1EC74192-1CA2-4F9C-B346-2ECA61F63FCD}"/>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id="{ED3B7D20-5A23-435A-B386-B4BE02D007E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382271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pic>
        <p:nvPicPr>
          <p:cNvPr id="11" name="Picture 10">
            <a:extLst>
              <a:ext uri="{FF2B5EF4-FFF2-40B4-BE49-F238E27FC236}">
                <a16:creationId xmlns:a16="http://schemas.microsoft.com/office/drawing/2014/main" id="{82F08DE8-5EB4-4B3C-A3F7-BE29410C1A17}"/>
              </a:ext>
            </a:extLst>
          </p:cNvPr>
          <p:cNvPicPr>
            <a:picLocks noChangeAspect="1"/>
          </p:cNvPicPr>
          <p:nvPr/>
        </p:nvPicPr>
        <p:blipFill>
          <a:blip r:embed="rId6"/>
          <a:stretch>
            <a:fillRect/>
          </a:stretch>
        </p:blipFill>
        <p:spPr>
          <a:xfrm>
            <a:off x="1874165" y="1380049"/>
            <a:ext cx="9148500" cy="4574615"/>
          </a:xfrm>
          <a:prstGeom prst="rect">
            <a:avLst/>
          </a:prstGeom>
        </p:spPr>
      </p:pic>
      <p:grpSp>
        <p:nvGrpSpPr>
          <p:cNvPr id="13" name="Group 12">
            <a:extLst>
              <a:ext uri="{FF2B5EF4-FFF2-40B4-BE49-F238E27FC236}">
                <a16:creationId xmlns:a16="http://schemas.microsoft.com/office/drawing/2014/main" id="{D7A37358-0DDD-4E2B-9682-3F8C6F0C8A53}"/>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E75C2C4C-8854-4013-8343-8CF5528F184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D5F3EFF6-AA58-4A37-AB62-D4D66F13CF44}"/>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5263664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610200"/>
            <a:ext cx="9042364" cy="4197559"/>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How organizational behavior impacts organizational success?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By applying OB knowledge in the organization about individuals and groups the effect on the organization structures on workers behavior with the conditions can be created that make the organization more effective, and perform well.</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By listening to the employees, recognizing their work, building trust, and behave ethically, managers have boosted such performance measures as operating earning and return on investments.</a:t>
            </a:r>
          </a:p>
          <a:p>
            <a:pPr marL="285750" indent="-285750" algn="just">
              <a:lnSpc>
                <a:spcPct val="150000"/>
              </a:lnSpc>
              <a:buFontTx/>
              <a:buChar char="-"/>
            </a:pPr>
            <a:r>
              <a:rPr lang="en-US" dirty="0">
                <a:latin typeface="Times New Roman" panose="02020603050405020304" pitchFamily="18" charset="0"/>
                <a:cs typeface="Times New Roman" panose="02020603050405020304" pitchFamily="18" charset="0"/>
              </a:rPr>
              <a:t> In addition to financial performance and job satisfaction, OB influences the rate of turnover and absenteeism which can be worth of millions of dollars to organizations. </a:t>
            </a:r>
          </a:p>
          <a:p>
            <a:pPr marL="285750" indent="-285750" algn="just">
              <a:lnSpc>
                <a:spcPct val="150000"/>
              </a:lnSpc>
              <a:buFontTx/>
              <a:buChar char="-"/>
            </a:pPr>
            <a:endParaRPr lang="en-US" b="1"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2E1C8213-E905-4459-94EB-D064C911C108}"/>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450A6CC2-D103-47FE-8518-C1152E1130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99EC5EC4-0A36-4791-94F9-71A9F4FEDB21}"/>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1011645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9655226" cy="5028556"/>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Summery of Why study OB?</a:t>
            </a:r>
          </a:p>
          <a:p>
            <a:pPr marL="285750" indent="-285750" algn="just">
              <a:lnSpc>
                <a:spcPct val="150000"/>
              </a:lnSpc>
              <a:buFont typeface="Wingdings" panose="05000000000000000000" pitchFamily="2" charset="2"/>
              <a:buChar char="§"/>
            </a:pPr>
            <a:r>
              <a:rPr lang="en-US" b="1" i="1" dirty="0">
                <a:latin typeface="Times New Roman" panose="02020603050405020304" pitchFamily="18" charset="0"/>
                <a:cs typeface="Times New Roman" panose="02020603050405020304" pitchFamily="18" charset="0"/>
              </a:rPr>
              <a:t>Studying OB can help you in :</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Become a better employee </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Become a better manager </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Understand why people behave and why the do what they do.</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Help you focus on developing a global mindset.</a:t>
            </a:r>
          </a:p>
          <a:p>
            <a:pPr marL="285750" indent="-285750" algn="just">
              <a:lnSpc>
                <a:spcPct val="150000"/>
              </a:lnSpc>
              <a:buFont typeface="Wingdings" panose="05000000000000000000" pitchFamily="2" charset="2"/>
              <a:buChar char="§"/>
            </a:pPr>
            <a:r>
              <a:rPr lang="en-US" b="1" dirty="0">
                <a:latin typeface="Times New Roman" panose="02020603050405020304" pitchFamily="18" charset="0"/>
                <a:cs typeface="Times New Roman" panose="02020603050405020304" pitchFamily="18" charset="0"/>
              </a:rPr>
              <a:t>Organizations that successfully implement OB principles have </a:t>
            </a:r>
          </a:p>
          <a:p>
            <a:pPr marL="285750" indent="-285750" algn="just">
              <a:lnSpc>
                <a:spcPct val="150000"/>
              </a:lnSpc>
              <a:buFont typeface="Wingdings" panose="05000000000000000000" pitchFamily="2" charset="2"/>
              <a:buChar char="ü"/>
            </a:pP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Motivated, engaged employees whose goals align with business strategy.</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Strong leadership and direction.</a:t>
            </a:r>
          </a:p>
          <a:p>
            <a:pPr marL="285750" indent="-285750" algn="just">
              <a:lnSpc>
                <a:spcPct val="150000"/>
              </a:lnSpc>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   Better bottom lines   </a:t>
            </a:r>
          </a:p>
          <a:p>
            <a:pPr algn="just">
              <a:lnSpc>
                <a:spcPct val="150000"/>
              </a:lnSpc>
            </a:pPr>
            <a:endParaRPr lang="en-US" b="1" i="1" dirty="0">
              <a:latin typeface="Times New Roman" panose="02020603050405020304" pitchFamily="18" charset="0"/>
              <a:cs typeface="Times New Roman" panose="02020603050405020304" pitchFamily="18" charset="0"/>
            </a:endParaRP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4F830D84-9A35-407B-B84C-CD767596E986}"/>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038C8BEA-F0DA-4DF0-880D-4F9686F42D47}"/>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EE4626D9-703A-478D-8FC6-682B8647908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4631782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9655226" cy="4204356"/>
          </a:xfrm>
          <a:prstGeom prst="rect">
            <a:avLst/>
          </a:prstGeom>
          <a:noFill/>
        </p:spPr>
        <p:txBody>
          <a:bodyPr wrap="square" rtlCol="0">
            <a:spAutoFit/>
          </a:bodyPr>
          <a:lstStyle/>
          <a:p>
            <a:pPr algn="just">
              <a:lnSpc>
                <a:spcPct val="150000"/>
              </a:lnSpc>
            </a:pPr>
            <a:r>
              <a:rPr lang="en-US" b="1" u="sng" dirty="0">
                <a:solidFill>
                  <a:srgbClr val="0A1F61"/>
                </a:solidFill>
                <a:latin typeface="Times New Roman" panose="02020603050405020304" pitchFamily="18" charset="0"/>
                <a:cs typeface="Times New Roman" panose="02020603050405020304" pitchFamily="18" charset="0"/>
              </a:rPr>
              <a:t>The managerial Context of OB?</a:t>
            </a:r>
          </a:p>
          <a:p>
            <a:pPr algn="just">
              <a:lnSpc>
                <a:spcPct val="150000"/>
              </a:lnSpc>
            </a:pPr>
            <a:r>
              <a:rPr lang="en-US" b="1" i="1" dirty="0">
                <a:latin typeface="Times New Roman" panose="02020603050405020304" pitchFamily="18" charset="0"/>
                <a:cs typeface="Times New Roman" panose="02020603050405020304" pitchFamily="18" charset="0"/>
              </a:rPr>
              <a:t>The Managerial Contexts  of OB can be viewed from perspective of:</a:t>
            </a:r>
          </a:p>
          <a:p>
            <a:pPr algn="just">
              <a:lnSpc>
                <a:spcPct val="150000"/>
              </a:lnSpc>
            </a:pPr>
            <a:r>
              <a:rPr lang="en-US" dirty="0">
                <a:latin typeface="Times New Roman" panose="02020603050405020304" pitchFamily="18" charset="0"/>
                <a:cs typeface="Times New Roman" panose="02020603050405020304" pitchFamily="18" charset="0"/>
              </a:rPr>
              <a:t>1- Basic Management Functions, </a:t>
            </a:r>
          </a:p>
          <a:p>
            <a:pPr algn="just">
              <a:lnSpc>
                <a:spcPct val="150000"/>
              </a:lnSpc>
            </a:pPr>
            <a:r>
              <a:rPr lang="en-US" dirty="0">
                <a:latin typeface="Times New Roman" panose="02020603050405020304" pitchFamily="18" charset="0"/>
                <a:cs typeface="Times New Roman" panose="02020603050405020304" pitchFamily="18" charset="0"/>
              </a:rPr>
              <a:t>     (Planning, Organizing , Leading and Controlling)</a:t>
            </a:r>
          </a:p>
          <a:p>
            <a:pPr algn="just">
              <a:lnSpc>
                <a:spcPct val="150000"/>
              </a:lnSpc>
            </a:pPr>
            <a:r>
              <a:rPr lang="en-US" dirty="0">
                <a:latin typeface="Times New Roman" panose="02020603050405020304" pitchFamily="18" charset="0"/>
                <a:cs typeface="Times New Roman" panose="02020603050405020304" pitchFamily="18" charset="0"/>
              </a:rPr>
              <a:t>2- Critical Management Skills,</a:t>
            </a:r>
          </a:p>
          <a:p>
            <a:pPr algn="just">
              <a:lnSpc>
                <a:spcPct val="150000"/>
              </a:lnSpc>
            </a:pPr>
            <a:r>
              <a:rPr lang="en-US" dirty="0">
                <a:latin typeface="Times New Roman" panose="02020603050405020304" pitchFamily="18" charset="0"/>
                <a:cs typeface="Times New Roman" panose="02020603050405020304" pitchFamily="18" charset="0"/>
              </a:rPr>
              <a:t>   ( Technical , Interpersonal , Conceptual, and   Diagnostic)</a:t>
            </a:r>
          </a:p>
          <a:p>
            <a:pPr algn="just">
              <a:lnSpc>
                <a:spcPct val="150000"/>
              </a:lnSpc>
            </a:pPr>
            <a:r>
              <a:rPr lang="en-US" dirty="0">
                <a:latin typeface="Times New Roman" panose="02020603050405020304" pitchFamily="18" charset="0"/>
                <a:cs typeface="Times New Roman" panose="02020603050405020304" pitchFamily="18" charset="0"/>
              </a:rPr>
              <a:t>3- Overall Human Resources Management. </a:t>
            </a:r>
          </a:p>
          <a:p>
            <a:pPr algn="just">
              <a:lnSpc>
                <a:spcPct val="150000"/>
              </a:lnSpc>
            </a:pPr>
            <a:r>
              <a:rPr lang="en-US" dirty="0">
                <a:latin typeface="Times New Roman" panose="02020603050405020304" pitchFamily="18" charset="0"/>
                <a:cs typeface="Times New Roman" panose="02020603050405020304" pitchFamily="18" charset="0"/>
              </a:rPr>
              <a:t>   </a:t>
            </a:r>
          </a:p>
          <a:p>
            <a:pPr algn="just">
              <a:lnSpc>
                <a:spcPct val="150000"/>
              </a:lnSpc>
            </a:pPr>
            <a:r>
              <a:rPr lang="en-US" b="1" i="1" dirty="0">
                <a:latin typeface="Times New Roman" panose="02020603050405020304" pitchFamily="18" charset="0"/>
                <a:cs typeface="Times New Roman" panose="02020603050405020304" pitchFamily="18" charset="0"/>
              </a:rPr>
              <a:t>     </a:t>
            </a:r>
          </a:p>
          <a:p>
            <a:pPr marL="285750" indent="-285750" algn="just">
              <a:lnSpc>
                <a:spcPct val="150000"/>
              </a:lnSpc>
              <a:buFontTx/>
              <a:buChar char="-"/>
            </a:pPr>
            <a:endParaRPr lang="en-US" dirty="0">
              <a:latin typeface="Times New Roman" panose="02020603050405020304" pitchFamily="18" charset="0"/>
              <a:cs typeface="Times New Roman" panose="02020603050405020304" pitchFamily="18" charset="0"/>
            </a:endParaRPr>
          </a:p>
        </p:txBody>
      </p:sp>
      <p:grpSp>
        <p:nvGrpSpPr>
          <p:cNvPr id="10" name="Group 9">
            <a:extLst>
              <a:ext uri="{FF2B5EF4-FFF2-40B4-BE49-F238E27FC236}">
                <a16:creationId xmlns:a16="http://schemas.microsoft.com/office/drawing/2014/main" id="{ECFA70A8-5B3C-4426-9B3D-9AEA3E7B4BA7}"/>
              </a:ext>
            </a:extLst>
          </p:cNvPr>
          <p:cNvGrpSpPr/>
          <p:nvPr/>
        </p:nvGrpSpPr>
        <p:grpSpPr>
          <a:xfrm>
            <a:off x="130614" y="576748"/>
            <a:ext cx="9421206" cy="524016"/>
            <a:chOff x="130614" y="576748"/>
            <a:chExt cx="9421206" cy="524016"/>
          </a:xfrm>
        </p:grpSpPr>
        <p:sp>
          <p:nvSpPr>
            <p:cNvPr id="12" name="TextBox 11">
              <a:extLst>
                <a:ext uri="{FF2B5EF4-FFF2-40B4-BE49-F238E27FC236}">
                  <a16:creationId xmlns:a16="http://schemas.microsoft.com/office/drawing/2014/main" id="{0EB645A4-57A9-4DD3-970F-FDB280C0102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3" name="Rectangle 12">
              <a:extLst>
                <a:ext uri="{FF2B5EF4-FFF2-40B4-BE49-F238E27FC236}">
                  <a16:creationId xmlns:a16="http://schemas.microsoft.com/office/drawing/2014/main" id="{747D8BFA-AF90-4704-B388-02ACDF90D49D}"/>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6950557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555038473"/>
              </p:ext>
            </p:extLst>
          </p:nvPr>
        </p:nvGraphicFramePr>
        <p:xfrm>
          <a:off x="1874165" y="1579338"/>
          <a:ext cx="9363678" cy="2931160"/>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l"/>
                      <a:r>
                        <a:rPr lang="en-US" b="1" i="0" dirty="0">
                          <a:latin typeface="Times New Roman" panose="02020603050405020304" pitchFamily="18" charset="0"/>
                          <a:cs typeface="Times New Roman" panose="02020603050405020304" pitchFamily="18" charset="0"/>
                        </a:rPr>
                        <a:t>Planning</a:t>
                      </a:r>
                      <a:r>
                        <a:rPr lang="en-US" b="1" dirty="0">
                          <a:latin typeface="Times New Roman" panose="02020603050405020304" pitchFamily="18" charset="0"/>
                          <a:cs typeface="Times New Roman" panose="02020603050405020304" pitchFamily="18" charset="0"/>
                        </a:rPr>
                        <a:t> </a:t>
                      </a:r>
                    </a:p>
                  </a:txBody>
                  <a:tcPr>
                    <a:noFill/>
                  </a:tcPr>
                </a:tc>
                <a:tc>
                  <a:txBody>
                    <a:bodyPr/>
                    <a:lstStyle/>
                    <a:p>
                      <a:pPr algn="l"/>
                      <a:r>
                        <a:rPr lang="en-US" dirty="0">
                          <a:latin typeface="Times New Roman" panose="02020603050405020304" pitchFamily="18" charset="0"/>
                          <a:cs typeface="Times New Roman" panose="02020603050405020304" pitchFamily="18" charset="0"/>
                        </a:rPr>
                        <a:t>Determining an organization’s desired future position and best means of getting there.</a:t>
                      </a:r>
                    </a:p>
                  </a:txBody>
                  <a:tcPr>
                    <a:noFill/>
                  </a:tcPr>
                </a:tc>
                <a:extLst>
                  <a:ext uri="{0D108BD9-81ED-4DB2-BD59-A6C34878D82A}">
                    <a16:rowId xmlns:a16="http://schemas.microsoft.com/office/drawing/2014/main" val="3289377847"/>
                  </a:ext>
                </a:extLst>
              </a:tr>
              <a:tr h="370840">
                <a:tc>
                  <a:txBody>
                    <a:bodyPr/>
                    <a:lstStyle/>
                    <a:p>
                      <a:pPr marL="0" algn="l"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Organizing</a:t>
                      </a:r>
                    </a:p>
                  </a:txBody>
                  <a:tcPr>
                    <a:noFill/>
                  </a:tcPr>
                </a:tc>
                <a:tc>
                  <a:txBody>
                    <a:bodyPr/>
                    <a:lstStyle/>
                    <a:p>
                      <a:pPr algn="l"/>
                      <a:r>
                        <a:rPr lang="en-US" dirty="0">
                          <a:latin typeface="Times New Roman" panose="02020603050405020304" pitchFamily="18" charset="0"/>
                          <a:cs typeface="Times New Roman" panose="02020603050405020304" pitchFamily="18" charset="0"/>
                        </a:rPr>
                        <a:t>Designing jobs, grouping jobs into units, and establishing patterns of authority between jobs and units. </a:t>
                      </a:r>
                    </a:p>
                  </a:txBody>
                  <a:tcPr>
                    <a:noFill/>
                  </a:tcPr>
                </a:tc>
                <a:extLst>
                  <a:ext uri="{0D108BD9-81ED-4DB2-BD59-A6C34878D82A}">
                    <a16:rowId xmlns:a16="http://schemas.microsoft.com/office/drawing/2014/main" val="896706667"/>
                  </a:ext>
                </a:extLst>
              </a:tr>
              <a:tr h="320040">
                <a:tc>
                  <a:txBody>
                    <a:bodyPr/>
                    <a:lstStyle/>
                    <a:p>
                      <a:pPr algn="l"/>
                      <a:r>
                        <a:rPr lang="en-US" sz="1800" b="1" i="0" kern="1200" dirty="0">
                          <a:solidFill>
                            <a:schemeClr val="dk1"/>
                          </a:solidFill>
                          <a:latin typeface="Times New Roman" panose="02020603050405020304" pitchFamily="18" charset="0"/>
                          <a:ea typeface="+mn-ea"/>
                          <a:cs typeface="Times New Roman" panose="02020603050405020304" pitchFamily="18" charset="0"/>
                        </a:rPr>
                        <a:t>Leading</a:t>
                      </a:r>
                    </a:p>
                  </a:txBody>
                  <a:tcPr>
                    <a:noFill/>
                  </a:tcPr>
                </a:tc>
                <a:tc>
                  <a:txBody>
                    <a:bodyPr/>
                    <a:lstStyle/>
                    <a:p>
                      <a:pPr algn="l"/>
                      <a:r>
                        <a:rPr lang="en-US" dirty="0">
                          <a:latin typeface="Times New Roman" panose="02020603050405020304" pitchFamily="18" charset="0"/>
                          <a:cs typeface="Times New Roman" panose="02020603050405020304" pitchFamily="18" charset="0"/>
                        </a:rPr>
                        <a:t>Getting the organizations’ members to work together toward the organizations’ goals.</a:t>
                      </a:r>
                    </a:p>
                  </a:txBody>
                  <a:tcPr>
                    <a:noFill/>
                  </a:tcPr>
                </a:tc>
                <a:extLst>
                  <a:ext uri="{0D108BD9-81ED-4DB2-BD59-A6C34878D82A}">
                    <a16:rowId xmlns:a16="http://schemas.microsoft.com/office/drawing/2014/main" val="1392328074"/>
                  </a:ext>
                </a:extLst>
              </a:tr>
              <a:tr h="320040">
                <a:tc>
                  <a:txBody>
                    <a:bodyPr/>
                    <a:lstStyle/>
                    <a:p>
                      <a:pPr algn="l"/>
                      <a:r>
                        <a:rPr lang="en-US" sz="1800" b="1" i="0" kern="1200" dirty="0">
                          <a:solidFill>
                            <a:schemeClr val="dk1"/>
                          </a:solidFill>
                          <a:latin typeface="Times New Roman" panose="02020603050405020304" pitchFamily="18" charset="0"/>
                          <a:ea typeface="+mn-ea"/>
                          <a:cs typeface="Times New Roman" panose="02020603050405020304" pitchFamily="18" charset="0"/>
                        </a:rPr>
                        <a:t>Controlling</a:t>
                      </a:r>
                    </a:p>
                  </a:txBody>
                  <a:tcPr>
                    <a:noFill/>
                  </a:tcPr>
                </a:tc>
                <a:tc>
                  <a:txBody>
                    <a:bodyPr/>
                    <a:lstStyle/>
                    <a:p>
                      <a:pPr algn="l"/>
                      <a:r>
                        <a:rPr lang="en-US" dirty="0">
                          <a:latin typeface="Times New Roman" panose="02020603050405020304" pitchFamily="18" charset="0"/>
                          <a:cs typeface="Times New Roman" panose="02020603050405020304" pitchFamily="18" charset="0"/>
                        </a:rPr>
                        <a:t>Monitoring and correcting the actions of the organization and its members to keep them directed toward their goal.</a:t>
                      </a:r>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B368B8F5-6BCE-4768-9699-E19A2EF8BBD6}"/>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AF120A81-391C-46E2-9BC2-B69B9AF3BBF6}"/>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CEEED1C-FB02-40BF-A3B0-C1212F5AA8E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4614838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7" name="TextBox 6"/>
          <p:cNvSpPr txBox="1"/>
          <p:nvPr/>
        </p:nvSpPr>
        <p:spPr>
          <a:xfrm>
            <a:off x="2289771" y="576493"/>
            <a:ext cx="5969968" cy="523220"/>
          </a:xfrm>
          <a:prstGeom prst="rect">
            <a:avLst/>
          </a:prstGeom>
          <a:noFill/>
        </p:spPr>
        <p:txBody>
          <a:bodyPr wrap="none" rtlCol="0">
            <a:spAutoFit/>
          </a:bodyPr>
          <a:lstStyle/>
          <a:p>
            <a:r>
              <a:rPr lang="en-US" sz="2800" dirty="0">
                <a:solidFill>
                  <a:schemeClr val="bg1"/>
                </a:solidFill>
              </a:rPr>
              <a:t>An Overview of Organizational Behavior</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1" name="Rectangle 10">
            <a:extLst>
              <a:ext uri="{FF2B5EF4-FFF2-40B4-BE49-F238E27FC236}">
                <a16:creationId xmlns:a16="http://schemas.microsoft.com/office/drawing/2014/main" id="{66F97A32-310B-4B82-9E4E-4A73D1CF2B11}"/>
              </a:ext>
            </a:extLst>
          </p:cNvPr>
          <p:cNvSpPr/>
          <p:nvPr/>
        </p:nvSpPr>
        <p:spPr>
          <a:xfrm>
            <a:off x="130614" y="528059"/>
            <a:ext cx="1802096" cy="523220"/>
          </a:xfrm>
          <a:prstGeom prst="rect">
            <a:avLst/>
          </a:prstGeom>
        </p:spPr>
        <p:txBody>
          <a:bodyPr wrap="none">
            <a:spAutoFit/>
          </a:bodyPr>
          <a:lstStyle/>
          <a:p>
            <a:r>
              <a:rPr lang="en-US" sz="2800" dirty="0">
                <a:solidFill>
                  <a:schemeClr val="bg1"/>
                </a:solidFill>
                <a:cs typeface="Tajawal Medium" panose="00000600000000000000" pitchFamily="2" charset="-78"/>
              </a:rPr>
              <a:t>CHAPTER 1</a:t>
            </a: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932783044"/>
              </p:ext>
            </p:extLst>
          </p:nvPr>
        </p:nvGraphicFramePr>
        <p:xfrm>
          <a:off x="1874165" y="1579338"/>
          <a:ext cx="9363678" cy="3302000"/>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l"/>
                      <a:r>
                        <a:rPr lang="en-US" b="1" i="0" dirty="0">
                          <a:latin typeface="Times New Roman" panose="02020603050405020304" pitchFamily="18" charset="0"/>
                          <a:cs typeface="Times New Roman" panose="02020603050405020304" pitchFamily="18" charset="0"/>
                        </a:rPr>
                        <a:t>Planning:</a:t>
                      </a:r>
                      <a:r>
                        <a:rPr lang="en-US" b="1" dirty="0">
                          <a:latin typeface="Times New Roman" panose="02020603050405020304" pitchFamily="18" charset="0"/>
                          <a:cs typeface="Times New Roman" panose="02020603050405020304" pitchFamily="18" charset="0"/>
                        </a:rPr>
                        <a:t> </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640080">
                <a:tc gridSpan="2">
                  <a:txBody>
                    <a:bodyPr/>
                    <a:lstStyle/>
                    <a:p>
                      <a:pPr marL="285750" indent="-285750" algn="l">
                        <a:buFont typeface="Arial" panose="020B0604020202020204" pitchFamily="34" charset="0"/>
                        <a:buChar char="•"/>
                      </a:pPr>
                      <a:r>
                        <a:rPr lang="en-US" b="1" i="1" u="none" dirty="0">
                          <a:latin typeface="Times New Roman" panose="02020603050405020304" pitchFamily="18" charset="0"/>
                          <a:cs typeface="Times New Roman" panose="02020603050405020304" pitchFamily="18" charset="0"/>
                        </a:rPr>
                        <a:t>Deciding in advance :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What to do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How to do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When to do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Who is going to do it </a:t>
                      </a:r>
                    </a:p>
                    <a:p>
                      <a:pPr marL="285750" indent="-285750" algn="l">
                        <a:buFont typeface="Wingdings" panose="05000000000000000000" pitchFamily="2" charset="2"/>
                        <a:buChar char="ü"/>
                      </a:pPr>
                      <a:endParaRPr lang="en-US" dirty="0">
                        <a:latin typeface="Times New Roman" panose="02020603050405020304" pitchFamily="18" charset="0"/>
                        <a:cs typeface="Times New Roman" panose="02020603050405020304" pitchFamily="18" charset="0"/>
                      </a:endParaRPr>
                    </a:p>
                    <a:p>
                      <a:pPr marL="285750" indent="-285750" algn="l" defTabSz="914400" rtl="0" eaLnBrk="1" latinLnBrk="0" hangingPunct="1">
                        <a:buFont typeface="Arial" panose="020B0604020202020204" pitchFamily="34" charset="0"/>
                        <a:buChar char="•"/>
                      </a:pPr>
                      <a:r>
                        <a:rPr lang="en-US" sz="1800" b="1" i="1" u="none" kern="1200" dirty="0">
                          <a:solidFill>
                            <a:schemeClr val="dk1"/>
                          </a:solidFill>
                          <a:latin typeface="Times New Roman" panose="02020603050405020304" pitchFamily="18" charset="0"/>
                          <a:ea typeface="+mn-ea"/>
                          <a:cs typeface="Times New Roman" panose="02020603050405020304" pitchFamily="18" charset="0"/>
                        </a:rPr>
                        <a:t>Bridges a gap between where we are today and where we want to reach.</a:t>
                      </a:r>
                    </a:p>
                    <a:p>
                      <a:pPr marL="285750" indent="-285750" algn="l" defTabSz="914400" rtl="0" eaLnBrk="1" latinLnBrk="0" hangingPunct="1">
                        <a:buFont typeface="Arial" panose="020B0604020202020204" pitchFamily="34" charset="0"/>
                        <a:buChar char="•"/>
                      </a:pPr>
                      <a:endParaRPr lang="en-US" sz="1800" b="1" i="1" u="none" kern="1200" dirty="0">
                        <a:solidFill>
                          <a:schemeClr val="dk1"/>
                        </a:solidFill>
                        <a:latin typeface="Times New Roman" panose="02020603050405020304" pitchFamily="18" charset="0"/>
                        <a:ea typeface="+mn-ea"/>
                        <a:cs typeface="Times New Roman" panose="02020603050405020304" pitchFamily="18" charset="0"/>
                      </a:endParaRPr>
                    </a:p>
                    <a:p>
                      <a:pPr marL="285750" indent="-285750" algn="l">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Sets the goals of the organization</a:t>
                      </a:r>
                      <a:r>
                        <a:rPr lang="en-US" dirty="0">
                          <a:latin typeface="Times New Roman" panose="02020603050405020304" pitchFamily="18" charset="0"/>
                          <a:cs typeface="Times New Roman" panose="02020603050405020304" pitchFamily="18" charset="0"/>
                        </a:rPr>
                        <a:t>.</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1392328074"/>
                  </a:ext>
                </a:extLst>
              </a:tr>
            </a:tbl>
          </a:graphicData>
        </a:graphic>
      </p:graphicFrame>
    </p:spTree>
    <p:extLst>
      <p:ext uri="{BB962C8B-B14F-4D97-AF65-F5344CB8AC3E}">
        <p14:creationId xmlns:p14="http://schemas.microsoft.com/office/powerpoint/2010/main" val="18446559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83917607"/>
              </p:ext>
            </p:extLst>
          </p:nvPr>
        </p:nvGraphicFramePr>
        <p:xfrm>
          <a:off x="1874165" y="1677946"/>
          <a:ext cx="9363678" cy="3576320"/>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l"/>
                      <a:r>
                        <a:rPr lang="en-US" b="1" i="0" dirty="0">
                          <a:latin typeface="Times New Roman" panose="02020603050405020304" pitchFamily="18" charset="0"/>
                          <a:cs typeface="Times New Roman" panose="02020603050405020304" pitchFamily="18" charset="0"/>
                        </a:rPr>
                        <a:t>Planning</a:t>
                      </a:r>
                      <a:r>
                        <a:rPr lang="en-US" b="1" dirty="0">
                          <a:latin typeface="Times New Roman" panose="02020603050405020304" pitchFamily="18" charset="0"/>
                          <a:cs typeface="Times New Roman" panose="02020603050405020304" pitchFamily="18" charset="0"/>
                        </a:rPr>
                        <a:t> </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640080">
                <a:tc gridSpan="2">
                  <a:txBody>
                    <a:bodyPr/>
                    <a:lstStyle/>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the basic function of management. </a:t>
                      </a:r>
                    </a:p>
                    <a:p>
                      <a:pPr marL="0" indent="0" algn="l">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deciding in advance the most appropriate course of actions for achievement of pre-determined goals.</a:t>
                      </a:r>
                    </a:p>
                    <a:p>
                      <a:pPr marL="285750" indent="-285750" algn="l">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Thus, planning is a systematic thinking about ways &amp; means for accomplishment of pre-determined goals. </a:t>
                      </a:r>
                    </a:p>
                    <a:p>
                      <a:pPr marL="285750" indent="-285750" algn="l">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Planning is necessary to ensure proper utilization of human &amp; non-human resources.  It is an intellectual activity and it also helps in avoiding confusion, and uncertainties.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1392328074"/>
                  </a:ext>
                </a:extLst>
              </a:tr>
            </a:tbl>
          </a:graphicData>
        </a:graphic>
      </p:graphicFrame>
      <p:grpSp>
        <p:nvGrpSpPr>
          <p:cNvPr id="12" name="Group 11">
            <a:extLst>
              <a:ext uri="{FF2B5EF4-FFF2-40B4-BE49-F238E27FC236}">
                <a16:creationId xmlns:a16="http://schemas.microsoft.com/office/drawing/2014/main" id="{1D4C53A7-D8EF-4DF0-807D-E85A2363C6B3}"/>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5A192B42-4363-4ADD-BD1F-0697E3F53D3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3C98840B-3F65-4B51-B6D1-9FF9CB2EACF6}"/>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4261653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788023948"/>
              </p:ext>
            </p:extLst>
          </p:nvPr>
        </p:nvGraphicFramePr>
        <p:xfrm>
          <a:off x="1874165" y="1579338"/>
          <a:ext cx="9363678" cy="25897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l"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Organizing:</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the process of bringing together physical, financial and human resources and developing productive relationship amongst them for achievement of organizations’ goals.</a:t>
                      </a:r>
                    </a:p>
                    <a:p>
                      <a:pPr marL="0" indent="0" algn="l">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According to Henry Fayol, “</a:t>
                      </a:r>
                      <a:r>
                        <a:rPr lang="en-US" i="1" dirty="0">
                          <a:latin typeface="Times New Roman" panose="02020603050405020304" pitchFamily="18" charset="0"/>
                          <a:cs typeface="Times New Roman" panose="02020603050405020304" pitchFamily="18" charset="0"/>
                        </a:rPr>
                        <a:t>To organize a business is to provide it with everything useful or its functioning i.e. raw material, tools, capital and personnel’s</a:t>
                      </a:r>
                      <a:r>
                        <a:rPr lang="en-US" dirty="0">
                          <a:latin typeface="Times New Roman" panose="02020603050405020304" pitchFamily="18" charset="0"/>
                          <a:cs typeface="Times New Roman" panose="02020603050405020304" pitchFamily="18" charset="0"/>
                        </a:rPr>
                        <a:t>”. To organize a business involves determining &amp; providing human and non-human resources to the organizational structure.</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DCBBA4E1-FD63-4B04-924C-69A9CBCB7829}"/>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65A8145-9217-4C7B-B8A6-548CBC3C5C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6617FA6-18B3-4C2F-807B-427C9905EA5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6119719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901056064"/>
              </p:ext>
            </p:extLst>
          </p:nvPr>
        </p:nvGraphicFramePr>
        <p:xfrm>
          <a:off x="1874165" y="1579338"/>
          <a:ext cx="9363678" cy="423569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l"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Organizing:</a:t>
                      </a:r>
                    </a:p>
                  </a:txBody>
                  <a:tcPr>
                    <a:noFill/>
                  </a:tcPr>
                </a:tc>
                <a:tc>
                  <a:txBody>
                    <a:bodyPr/>
                    <a:lstStyle/>
                    <a:p>
                      <a:pPr algn="l"/>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l">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Establishing the framework of working:</a:t>
                      </a:r>
                    </a:p>
                    <a:p>
                      <a:pPr marL="0" indent="0" algn="l">
                        <a:buFont typeface="Arial" panose="020B0604020202020204" pitchFamily="34" charset="0"/>
                        <a:buNone/>
                      </a:pPr>
                      <a:r>
                        <a:rPr lang="en-US" dirty="0">
                          <a:latin typeface="Times New Roman" panose="02020603050405020304" pitchFamily="18" charset="0"/>
                          <a:cs typeface="Times New Roman" panose="02020603050405020304" pitchFamily="18" charset="0"/>
                        </a:rPr>
                        <a:t>   - How many units or sub-units or departments are needed.</a:t>
                      </a:r>
                    </a:p>
                    <a:p>
                      <a:pPr marL="0" indent="0" algn="l">
                        <a:buFont typeface="Arial" panose="020B0604020202020204" pitchFamily="34" charset="0"/>
                        <a:buNone/>
                      </a:pPr>
                      <a:r>
                        <a:rPr lang="en-US" dirty="0">
                          <a:latin typeface="Times New Roman" panose="02020603050405020304" pitchFamily="18" charset="0"/>
                          <a:cs typeface="Times New Roman" panose="02020603050405020304" pitchFamily="18" charset="0"/>
                        </a:rPr>
                        <a:t>   -  How many posts or designations are needed in each department. </a:t>
                      </a:r>
                    </a:p>
                    <a:p>
                      <a:pPr marL="0" indent="0" algn="l">
                        <a:buFont typeface="Arial" panose="020B0604020202020204" pitchFamily="34" charset="0"/>
                        <a:buNone/>
                      </a:pPr>
                      <a:r>
                        <a:rPr lang="en-US" dirty="0">
                          <a:latin typeface="Times New Roman" panose="02020603050405020304" pitchFamily="18" charset="0"/>
                          <a:cs typeface="Times New Roman" panose="02020603050405020304" pitchFamily="18" charset="0"/>
                        </a:rPr>
                        <a:t>   - How to distribute authority and responsibility among employees </a:t>
                      </a:r>
                    </a:p>
                    <a:p>
                      <a:pPr marL="0" indent="0" algn="l">
                        <a:buFont typeface="Arial" panose="020B0604020202020204" pitchFamily="34" charset="0"/>
                        <a:buNone/>
                      </a:pPr>
                      <a:r>
                        <a:rPr lang="en-US" b="1" dirty="0">
                          <a:latin typeface="Times New Roman" panose="02020603050405020304" pitchFamily="18" charset="0"/>
                          <a:cs typeface="Times New Roman" panose="02020603050405020304" pitchFamily="18" charset="0"/>
                        </a:rPr>
                        <a:t>Once these decisions are taken, organizational structure gets set up.</a:t>
                      </a:r>
                    </a:p>
                    <a:p>
                      <a:pPr marL="0" indent="0" algn="l">
                        <a:buFont typeface="Arial" panose="020B0604020202020204" pitchFamily="34" charset="0"/>
                        <a:buNone/>
                      </a:pPr>
                      <a:endParaRPr lang="en-US" b="0" dirty="0">
                        <a:latin typeface="Times New Roman" panose="02020603050405020304" pitchFamily="18" charset="0"/>
                        <a:cs typeface="Times New Roman" panose="02020603050405020304" pitchFamily="18" charset="0"/>
                      </a:endParaRPr>
                    </a:p>
                    <a:p>
                      <a:pPr marL="285750" indent="-285750" algn="l">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Organizing as a process involves:</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Identification of activities.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Classification of grouping of activities.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Assignment of duties.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Delegation of authority and creation of responsibility. </a:t>
                      </a:r>
                    </a:p>
                    <a:p>
                      <a:pPr marL="285750" indent="-285750" algn="l">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Coordinating authority and responsibility relationships.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FB1611C5-FBE6-4777-ACB7-12142A71B6EF}"/>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CAA0CC29-E3DC-4F9C-A575-616BE710C4BC}"/>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D3CF7BF-E913-401E-9D50-E5ED5BA5BBB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6134485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018965995"/>
              </p:ext>
            </p:extLst>
          </p:nvPr>
        </p:nvGraphicFramePr>
        <p:xfrm>
          <a:off x="1874165" y="1579338"/>
          <a:ext cx="9363678" cy="368705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Leading: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Giving direction or instruction to employees to get the job done.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Leadership qualities are required.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Motivating employees by providing different types of incentives.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Communicating with them at regular intervals.</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is that part of managerial function which moves the organizational methods to work efficiently for achievement of organizational purposes. It is considered </a:t>
                      </a:r>
                      <a:r>
                        <a:rPr lang="en-US" b="1" dirty="0">
                          <a:latin typeface="Times New Roman" panose="02020603050405020304" pitchFamily="18" charset="0"/>
                          <a:cs typeface="Times New Roman" panose="02020603050405020304" pitchFamily="18" charset="0"/>
                        </a:rPr>
                        <a:t>life-spark</a:t>
                      </a:r>
                      <a:r>
                        <a:rPr lang="en-US" dirty="0">
                          <a:latin typeface="Times New Roman" panose="02020603050405020304" pitchFamily="18" charset="0"/>
                          <a:cs typeface="Times New Roman" panose="02020603050405020304" pitchFamily="18" charset="0"/>
                        </a:rPr>
                        <a:t> of the enterprise which sets it in motion of the action of people because planning, organizing and staffing are the more </a:t>
                      </a:r>
                      <a:r>
                        <a:rPr lang="en-US" b="1" dirty="0">
                          <a:latin typeface="Times New Roman" panose="02020603050405020304" pitchFamily="18" charset="0"/>
                          <a:cs typeface="Times New Roman" panose="02020603050405020304" pitchFamily="18" charset="0"/>
                        </a:rPr>
                        <a:t>preparations</a:t>
                      </a:r>
                      <a:r>
                        <a:rPr lang="en-US" dirty="0">
                          <a:latin typeface="Times New Roman" panose="02020603050405020304" pitchFamily="18" charset="0"/>
                          <a:cs typeface="Times New Roman" panose="02020603050405020304" pitchFamily="18" charset="0"/>
                        </a:rPr>
                        <a:t> for doing the work.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Leading is that inert-personnel aspect of management which deals directly with </a:t>
                      </a:r>
                      <a:r>
                        <a:rPr lang="en-US" i="1" dirty="0">
                          <a:latin typeface="Times New Roman" panose="02020603050405020304" pitchFamily="18" charset="0"/>
                          <a:cs typeface="Times New Roman" panose="02020603050405020304" pitchFamily="18" charset="0"/>
                        </a:rPr>
                        <a:t>influencing, guiding, supervising, motivating subordinate </a:t>
                      </a:r>
                      <a:r>
                        <a:rPr lang="en-US" dirty="0">
                          <a:latin typeface="Times New Roman" panose="02020603050405020304" pitchFamily="18" charset="0"/>
                          <a:cs typeface="Times New Roman" panose="02020603050405020304" pitchFamily="18" charset="0"/>
                        </a:rPr>
                        <a:t>for the achievement of organizational goals.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22F71400-CDA8-43E0-9AF4-B9073A2860C4}"/>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183126E2-F89C-4F7D-8227-30D6382D85BB}"/>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2BC3D0D7-2445-4099-B988-2BB0F2A9BA2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6646577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399827739"/>
              </p:ext>
            </p:extLst>
          </p:nvPr>
        </p:nvGraphicFramePr>
        <p:xfrm>
          <a:off x="1874165" y="1579338"/>
          <a:ext cx="9363678" cy="39613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Leading: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b="1" i="1" u="sng" dirty="0">
                          <a:latin typeface="Times New Roman" panose="02020603050405020304" pitchFamily="18" charset="0"/>
                          <a:cs typeface="Times New Roman" panose="02020603050405020304" pitchFamily="18" charset="0"/>
                        </a:rPr>
                        <a:t>Supervision-</a:t>
                      </a:r>
                      <a:r>
                        <a:rPr lang="en-US" i="1" dirty="0">
                          <a:latin typeface="Times New Roman" panose="02020603050405020304" pitchFamily="18" charset="0"/>
                          <a:cs typeface="Times New Roman" panose="02020603050405020304" pitchFamily="18" charset="0"/>
                        </a:rPr>
                        <a:t> implies overseeing the work of subordinates by their superiors. </a:t>
                      </a:r>
                      <a:r>
                        <a:rPr lang="en-US" b="1" i="1" dirty="0">
                          <a:latin typeface="Times New Roman" panose="02020603050405020304" pitchFamily="18" charset="0"/>
                          <a:cs typeface="Times New Roman" panose="02020603050405020304" pitchFamily="18" charset="0"/>
                        </a:rPr>
                        <a:t>It is the act of watching &amp; directing work &amp; workers. </a:t>
                      </a:r>
                    </a:p>
                    <a:p>
                      <a:pPr marL="285750" indent="-285750" algn="just">
                        <a:buFont typeface="Arial" panose="020B0604020202020204" pitchFamily="34" charset="0"/>
                        <a:buChar char="•"/>
                      </a:pPr>
                      <a:endParaRPr lang="en-US" i="1"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i="1" u="sng" dirty="0">
                          <a:latin typeface="Times New Roman" panose="02020603050405020304" pitchFamily="18" charset="0"/>
                          <a:cs typeface="Times New Roman" panose="02020603050405020304" pitchFamily="18" charset="0"/>
                        </a:rPr>
                        <a:t>Motivation-</a:t>
                      </a:r>
                      <a:r>
                        <a:rPr lang="en-US" i="1" dirty="0">
                          <a:latin typeface="Times New Roman" panose="02020603050405020304" pitchFamily="18" charset="0"/>
                          <a:cs typeface="Times New Roman" panose="02020603050405020304" pitchFamily="18" charset="0"/>
                        </a:rPr>
                        <a:t> means inspiring, stimulating or encouraging the sub-ordinates with zeal to work. Positive, negative, incentives may be used for this purpose.</a:t>
                      </a:r>
                    </a:p>
                    <a:p>
                      <a:pPr marL="285750" indent="-285750" algn="just">
                        <a:buFont typeface="Arial" panose="020B0604020202020204" pitchFamily="34" charset="0"/>
                        <a:buChar char="•"/>
                      </a:pPr>
                      <a:endParaRPr lang="en-US" i="1"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i="1" u="sng" dirty="0">
                          <a:latin typeface="Times New Roman" panose="02020603050405020304" pitchFamily="18" charset="0"/>
                          <a:cs typeface="Times New Roman" panose="02020603050405020304" pitchFamily="18" charset="0"/>
                        </a:rPr>
                        <a:t>Leadership-</a:t>
                      </a:r>
                      <a:r>
                        <a:rPr lang="en-US" i="1" dirty="0">
                          <a:latin typeface="Times New Roman" panose="02020603050405020304" pitchFamily="18" charset="0"/>
                          <a:cs typeface="Times New Roman" panose="02020603050405020304" pitchFamily="18" charset="0"/>
                        </a:rPr>
                        <a:t> may be defined as a process by which manager guides and influences the work of subordinates in desired direction. </a:t>
                      </a:r>
                    </a:p>
                    <a:p>
                      <a:pPr marL="285750" indent="-285750" algn="just">
                        <a:buFont typeface="Arial" panose="020B0604020202020204" pitchFamily="34" charset="0"/>
                        <a:buChar char="•"/>
                      </a:pPr>
                      <a:endParaRPr lang="en-US" i="1"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b="1" i="1" u="sng" dirty="0">
                          <a:latin typeface="Times New Roman" panose="02020603050405020304" pitchFamily="18" charset="0"/>
                          <a:cs typeface="Times New Roman" panose="02020603050405020304" pitchFamily="18" charset="0"/>
                        </a:rPr>
                        <a:t>Communications-</a:t>
                      </a:r>
                      <a:r>
                        <a:rPr lang="en-US" i="1" dirty="0">
                          <a:latin typeface="Times New Roman" panose="02020603050405020304" pitchFamily="18" charset="0"/>
                          <a:cs typeface="Times New Roman" panose="02020603050405020304" pitchFamily="18" charset="0"/>
                        </a:rPr>
                        <a:t> is the process of   information, experience, opinion etc. from one person to another. It is a bridge of understanding</a:t>
                      </a:r>
                      <a:endParaRPr lang="en-US" sz="1800" b="1" i="1"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3" name="Group 12">
            <a:extLst>
              <a:ext uri="{FF2B5EF4-FFF2-40B4-BE49-F238E27FC236}">
                <a16:creationId xmlns:a16="http://schemas.microsoft.com/office/drawing/2014/main" id="{B450EE27-E53E-4F91-A870-8889D5F26CFF}"/>
              </a:ext>
            </a:extLst>
          </p:cNvPr>
          <p:cNvGrpSpPr/>
          <p:nvPr/>
        </p:nvGrpSpPr>
        <p:grpSpPr>
          <a:xfrm>
            <a:off x="130614" y="576748"/>
            <a:ext cx="9421206" cy="524016"/>
            <a:chOff x="130614" y="576748"/>
            <a:chExt cx="9421206" cy="524016"/>
          </a:xfrm>
        </p:grpSpPr>
        <p:sp>
          <p:nvSpPr>
            <p:cNvPr id="14" name="TextBox 13">
              <a:extLst>
                <a:ext uri="{FF2B5EF4-FFF2-40B4-BE49-F238E27FC236}">
                  <a16:creationId xmlns:a16="http://schemas.microsoft.com/office/drawing/2014/main" id="{2FCD2C73-D072-4A8B-9A15-1157AB123878}"/>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5" name="Rectangle 14">
              <a:extLst>
                <a:ext uri="{FF2B5EF4-FFF2-40B4-BE49-F238E27FC236}">
                  <a16:creationId xmlns:a16="http://schemas.microsoft.com/office/drawing/2014/main" id="{047221B5-B2DC-431F-B3E8-586C43DA756B}"/>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27190481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74595144"/>
              </p:ext>
            </p:extLst>
          </p:nvPr>
        </p:nvGraphicFramePr>
        <p:xfrm>
          <a:off x="1874165" y="1579338"/>
          <a:ext cx="9363678" cy="39613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Controlling: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Matching </a:t>
                      </a:r>
                      <a:r>
                        <a:rPr lang="en-US" b="1" dirty="0">
                          <a:latin typeface="Times New Roman" panose="02020603050405020304" pitchFamily="18" charset="0"/>
                          <a:cs typeface="Times New Roman" panose="02020603050405020304" pitchFamily="18" charset="0"/>
                        </a:rPr>
                        <a:t>actual</a:t>
                      </a:r>
                      <a:r>
                        <a:rPr lang="en-US" dirty="0">
                          <a:latin typeface="Times New Roman" panose="02020603050405020304" pitchFamily="18" charset="0"/>
                          <a:cs typeface="Times New Roman" panose="02020603050405020304" pitchFamily="18" charset="0"/>
                        </a:rPr>
                        <a:t> performance with the planed goal.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If problem, tries to find out the reasons of </a:t>
                      </a:r>
                      <a:r>
                        <a:rPr lang="en-US" b="1" dirty="0">
                          <a:latin typeface="Times New Roman" panose="02020603050405020304" pitchFamily="18" charset="0"/>
                          <a:cs typeface="Times New Roman" panose="02020603050405020304" pitchFamily="18" charset="0"/>
                        </a:rPr>
                        <a:t>deviation</a:t>
                      </a:r>
                      <a:r>
                        <a:rPr lang="en-US" dirty="0">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Suggesting corrective measures come on the path of the plan.</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It implies measurement of accomplishment against the </a:t>
                      </a:r>
                      <a:r>
                        <a:rPr lang="en-US" b="1" dirty="0">
                          <a:latin typeface="Times New Roman" panose="02020603050405020304" pitchFamily="18" charset="0"/>
                          <a:cs typeface="Times New Roman" panose="02020603050405020304" pitchFamily="18" charset="0"/>
                        </a:rPr>
                        <a:t>standards</a:t>
                      </a:r>
                      <a:r>
                        <a:rPr lang="en-US" dirty="0">
                          <a:latin typeface="Times New Roman" panose="02020603050405020304" pitchFamily="18" charset="0"/>
                          <a:cs typeface="Times New Roman" panose="02020603050405020304" pitchFamily="18" charset="0"/>
                        </a:rPr>
                        <a:t> and correction of deviation if any to ensure achievement of organizational goals.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purpose of controlling is to ensure that everything occurs in conformities with the standards.</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An efficient system of control helps to predict deviations before they actually occur. </a:t>
                      </a:r>
                    </a:p>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According to Theo </a:t>
                      </a:r>
                      <a:r>
                        <a:rPr lang="en-US" dirty="0" err="1">
                          <a:latin typeface="Times New Roman" panose="02020603050405020304" pitchFamily="18" charset="0"/>
                          <a:cs typeface="Times New Roman" panose="02020603050405020304" pitchFamily="18" charset="0"/>
                        </a:rPr>
                        <a:t>Haimann</a:t>
                      </a:r>
                      <a:r>
                        <a:rPr lang="en-US" dirty="0">
                          <a:latin typeface="Times New Roman" panose="02020603050405020304" pitchFamily="18" charset="0"/>
                          <a:cs typeface="Times New Roman" panose="02020603050405020304" pitchFamily="18" charset="0"/>
                        </a:rPr>
                        <a:t>, “</a:t>
                      </a:r>
                      <a:r>
                        <a:rPr lang="en-US" i="1" dirty="0">
                          <a:latin typeface="Times New Roman" panose="02020603050405020304" pitchFamily="18" charset="0"/>
                          <a:cs typeface="Times New Roman" panose="02020603050405020304" pitchFamily="18" charset="0"/>
                        </a:rPr>
                        <a:t>Controlling is the process of checking whether or not proper progress is being made towards the objectives and goals and acting if necessary, to correct any deviation”</a:t>
                      </a:r>
                      <a:r>
                        <a:rPr lang="en-US" dirty="0">
                          <a:latin typeface="Times New Roman" panose="02020603050405020304" pitchFamily="18" charset="0"/>
                          <a:cs typeface="Times New Roman" panose="02020603050405020304" pitchFamily="18" charset="0"/>
                        </a:rPr>
                        <a:t>. </a:t>
                      </a:r>
                    </a:p>
                    <a:p>
                      <a:pPr marL="285750" indent="-285750" algn="just">
                        <a:buFont typeface="Arial" panose="020B0604020202020204" pitchFamily="34" charset="0"/>
                        <a:buChar char="•"/>
                      </a:pP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8208126C-0E69-4D28-B46E-0946603AAB7C}"/>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AD70AF45-2625-4FAC-A75C-73BBD891DB9C}"/>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85C3402E-99E3-4BEF-9A56-F052FAC1A3ED}"/>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0589926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061101648"/>
              </p:ext>
            </p:extLst>
          </p:nvPr>
        </p:nvGraphicFramePr>
        <p:xfrm>
          <a:off x="1874165" y="1579338"/>
          <a:ext cx="9363678" cy="2589779"/>
        </p:xfrm>
        <a:graphic>
          <a:graphicData uri="http://schemas.openxmlformats.org/drawingml/2006/table">
            <a:tbl>
              <a:tblPr firstRow="1" bandRow="1">
                <a:tableStyleId>{5C22544A-7EE6-4342-B048-85BDC9FD1C3A}</a:tableStyleId>
              </a:tblPr>
              <a:tblGrid>
                <a:gridCol w="1566730">
                  <a:extLst>
                    <a:ext uri="{9D8B030D-6E8A-4147-A177-3AD203B41FA5}">
                      <a16:colId xmlns:a16="http://schemas.microsoft.com/office/drawing/2014/main" val="286688803"/>
                    </a:ext>
                  </a:extLst>
                </a:gridCol>
                <a:gridCol w="7796948">
                  <a:extLst>
                    <a:ext uri="{9D8B030D-6E8A-4147-A177-3AD203B41FA5}">
                      <a16:colId xmlns:a16="http://schemas.microsoft.com/office/drawing/2014/main" val="170076994"/>
                    </a:ext>
                  </a:extLst>
                </a:gridCol>
              </a:tblGrid>
              <a:tr h="370840">
                <a:tc grid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txBody>
                  <a:tcPr>
                    <a:noFill/>
                  </a:tcPr>
                </a:tc>
                <a:tc hMerge="1">
                  <a:txBody>
                    <a:bodyPr/>
                    <a:lstStyle/>
                    <a:p>
                      <a:endParaRPr lang="en-US" dirty="0"/>
                    </a:p>
                  </a:txBody>
                  <a:tcPr/>
                </a:tc>
                <a:extLst>
                  <a:ext uri="{0D108BD9-81ED-4DB2-BD59-A6C34878D82A}">
                    <a16:rowId xmlns:a16="http://schemas.microsoft.com/office/drawing/2014/main" val="3205418195"/>
                  </a:ext>
                </a:extLst>
              </a:tr>
              <a:tr h="481579">
                <a:tc>
                  <a:txBody>
                    <a:bodyPr/>
                    <a:lstStyle/>
                    <a:p>
                      <a:pPr marL="0" algn="just" defTabSz="914400" rtl="0" eaLnBrk="1" latinLnBrk="0" hangingPunct="1"/>
                      <a:r>
                        <a:rPr lang="en-US" sz="1800" b="1" i="0" kern="1200" dirty="0">
                          <a:solidFill>
                            <a:schemeClr val="dk1"/>
                          </a:solidFill>
                          <a:latin typeface="Times New Roman" panose="02020603050405020304" pitchFamily="18" charset="0"/>
                          <a:ea typeface="+mn-ea"/>
                          <a:cs typeface="Times New Roman" panose="02020603050405020304" pitchFamily="18" charset="0"/>
                        </a:rPr>
                        <a:t>Controlling:</a:t>
                      </a: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896706667"/>
                  </a:ext>
                </a:extLst>
              </a:tr>
              <a:tr h="320040">
                <a:tc gridSpan="2">
                  <a:txBody>
                    <a:bodyPr/>
                    <a:lstStyle/>
                    <a:p>
                      <a:pPr marL="285750" indent="-285750" algn="just">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Therefore controlling has following steps: </a:t>
                      </a:r>
                    </a:p>
                    <a:p>
                      <a:pPr marL="285750" indent="-285750" algn="just">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Establishment of standard performance. </a:t>
                      </a: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Measurement of actual performance. </a:t>
                      </a: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Comparison of actual performance with the standards and finding out deviation if any.</a:t>
                      </a:r>
                    </a:p>
                    <a:p>
                      <a:pPr marL="285750" indent="-285750" algn="just">
                        <a:buFont typeface="Wingdings" panose="05000000000000000000" pitchFamily="2" charset="2"/>
                        <a:buChar char="ü"/>
                      </a:pPr>
                      <a:r>
                        <a:rPr lang="en-US" dirty="0">
                          <a:latin typeface="Times New Roman" panose="02020603050405020304" pitchFamily="18" charset="0"/>
                          <a:cs typeface="Times New Roman" panose="02020603050405020304" pitchFamily="18" charset="0"/>
                        </a:rPr>
                        <a:t>Corrective action. </a:t>
                      </a:r>
                      <a:endParaRPr lang="en-US" sz="1800" b="1" i="0" kern="1200" dirty="0">
                        <a:solidFill>
                          <a:schemeClr val="dk1"/>
                        </a:solidFill>
                        <a:latin typeface="Times New Roman" panose="02020603050405020304" pitchFamily="18" charset="0"/>
                        <a:ea typeface="+mn-ea"/>
                        <a:cs typeface="Times New Roman" panose="02020603050405020304" pitchFamily="18" charset="0"/>
                      </a:endParaRPr>
                    </a:p>
                  </a:txBody>
                  <a:tcPr>
                    <a:noFill/>
                  </a:tcPr>
                </a:tc>
                <a:tc hMerge="1">
                  <a:txBody>
                    <a:bodyPr/>
                    <a:lstStyle/>
                    <a:p>
                      <a:pPr algn="l"/>
                      <a:endParaRPr lang="en-US" dirty="0"/>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D5436DF4-0E69-4C31-9447-50CD33B00E5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374DB861-9CEA-424A-B6A5-785FA86F2CB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61BE0ED3-B75F-49AC-8145-66215D9ABA32}"/>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0867122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874165" y="1432725"/>
            <a:ext cx="5388025" cy="30895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1- Functions of Management: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1" u="sng" dirty="0">
              <a:solidFill>
                <a:srgbClr val="0A1F61"/>
              </a:solidFill>
              <a:latin typeface="Times New Roman" panose="02020603050405020304" pitchFamily="18" charset="0"/>
              <a:cs typeface="Times New Roman" panose="02020603050405020304" pitchFamily="18" charset="0"/>
            </a:endParaRPr>
          </a:p>
          <a:p>
            <a:pPr algn="just">
              <a:lnSpc>
                <a:spcPct val="150000"/>
              </a:lnSpc>
            </a:pPr>
            <a:r>
              <a:rPr lang="en-US" b="1" i="1" dirty="0">
                <a:latin typeface="Times New Roman" panose="02020603050405020304" pitchFamily="18" charset="0"/>
                <a:cs typeface="Times New Roman" panose="02020603050405020304" pitchFamily="18" charset="0"/>
              </a:rPr>
              <a:t>Figure 1.2</a:t>
            </a:r>
          </a:p>
          <a:p>
            <a:pPr algn="just">
              <a:lnSpc>
                <a:spcPct val="150000"/>
              </a:lnSpc>
            </a:pPr>
            <a:r>
              <a:rPr lang="en-US" dirty="0">
                <a:latin typeface="Times New Roman" panose="02020603050405020304" pitchFamily="18" charset="0"/>
                <a:cs typeface="Times New Roman" panose="02020603050405020304" pitchFamily="18" charset="0"/>
              </a:rPr>
              <a:t>Managers engage in four basic functions planning, organizing, leading and controlling. These functions are applied to human , financial, physical, and information resources with ultimate purpose of efficiently and effectively attaining organizational goals.  </a:t>
            </a:r>
          </a:p>
        </p:txBody>
      </p:sp>
      <p:pic>
        <p:nvPicPr>
          <p:cNvPr id="10" name="Picture 9">
            <a:extLst>
              <a:ext uri="{FF2B5EF4-FFF2-40B4-BE49-F238E27FC236}">
                <a16:creationId xmlns:a16="http://schemas.microsoft.com/office/drawing/2014/main" id="{92943A1C-1791-4833-894E-F2E207AB5BA2}"/>
              </a:ext>
            </a:extLst>
          </p:cNvPr>
          <p:cNvPicPr>
            <a:picLocks noChangeAspect="1"/>
          </p:cNvPicPr>
          <p:nvPr/>
        </p:nvPicPr>
        <p:blipFill>
          <a:blip r:embed="rId6"/>
          <a:stretch>
            <a:fillRect/>
          </a:stretch>
        </p:blipFill>
        <p:spPr>
          <a:xfrm>
            <a:off x="7353140" y="1643330"/>
            <a:ext cx="4628585" cy="3767970"/>
          </a:xfrm>
          <a:prstGeom prst="rect">
            <a:avLst/>
          </a:prstGeom>
        </p:spPr>
      </p:pic>
      <p:grpSp>
        <p:nvGrpSpPr>
          <p:cNvPr id="12" name="Group 11">
            <a:extLst>
              <a:ext uri="{FF2B5EF4-FFF2-40B4-BE49-F238E27FC236}">
                <a16:creationId xmlns:a16="http://schemas.microsoft.com/office/drawing/2014/main" id="{AC7546A0-05FD-4063-A7C0-D5FDFEEB9DD7}"/>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6A2E181D-2128-42B5-94CD-44031F7B2FD3}"/>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19C28D47-3BAE-4ED5-9A63-4BC885403503}"/>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820566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941834070"/>
              </p:ext>
            </p:extLst>
          </p:nvPr>
        </p:nvGraphicFramePr>
        <p:xfrm>
          <a:off x="1874165" y="1579338"/>
          <a:ext cx="9241553" cy="2931160"/>
        </p:xfrm>
        <a:graphic>
          <a:graphicData uri="http://schemas.openxmlformats.org/drawingml/2006/table">
            <a:tbl>
              <a:tblPr firstRow="1" bandRow="1">
                <a:tableStyleId>{5C22544A-7EE6-4342-B048-85BDC9FD1C3A}</a:tableStyleId>
              </a:tblPr>
              <a:tblGrid>
                <a:gridCol w="2021761">
                  <a:extLst>
                    <a:ext uri="{9D8B030D-6E8A-4147-A177-3AD203B41FA5}">
                      <a16:colId xmlns:a16="http://schemas.microsoft.com/office/drawing/2014/main" val="286688803"/>
                    </a:ext>
                  </a:extLst>
                </a:gridCol>
                <a:gridCol w="721979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cs typeface="Tajawal Medium" panose="0000060000000000000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t>Technical </a:t>
                      </a:r>
                    </a:p>
                    <a:p>
                      <a:pPr algn="just"/>
                      <a:r>
                        <a:rPr lang="en-US" b="1" i="0" dirty="0"/>
                        <a:t>skills</a:t>
                      </a:r>
                      <a:r>
                        <a:rPr lang="en-US" b="1" dirty="0"/>
                        <a:t> </a:t>
                      </a:r>
                    </a:p>
                  </a:txBody>
                  <a:tcPr>
                    <a:noFill/>
                  </a:tcPr>
                </a:tc>
                <a:tc>
                  <a:txBody>
                    <a:bodyPr/>
                    <a:lstStyle/>
                    <a:p>
                      <a:pPr algn="just"/>
                      <a:r>
                        <a:rPr lang="en-US" dirty="0"/>
                        <a:t>Skills necessary to accomplish specific tasks within the organizations.</a:t>
                      </a:r>
                    </a:p>
                  </a:txBody>
                  <a:tcPr>
                    <a:noFill/>
                  </a:tcPr>
                </a:tc>
                <a:extLst>
                  <a:ext uri="{0D108BD9-81ED-4DB2-BD59-A6C34878D82A}">
                    <a16:rowId xmlns:a16="http://schemas.microsoft.com/office/drawing/2014/main" val="3289377847"/>
                  </a:ext>
                </a:extLst>
              </a:tr>
              <a:tr h="370840">
                <a:tc>
                  <a:txBody>
                    <a:bodyPr/>
                    <a:lstStyle/>
                    <a:p>
                      <a:pPr marL="0" algn="just" defTabSz="914400" rtl="0" eaLnBrk="1" latinLnBrk="0" hangingPunct="1"/>
                      <a:r>
                        <a:rPr lang="en-US" sz="1800" b="1" i="0" kern="1200" dirty="0">
                          <a:solidFill>
                            <a:schemeClr val="dk1"/>
                          </a:solidFill>
                          <a:latin typeface="+mn-lt"/>
                          <a:ea typeface="+mn-ea"/>
                          <a:cs typeface="+mn-cs"/>
                        </a:rPr>
                        <a:t>Interpersonal </a:t>
                      </a:r>
                    </a:p>
                    <a:p>
                      <a:pPr marL="0" algn="just" defTabSz="914400" rtl="0" eaLnBrk="1" latinLnBrk="0" hangingPunct="1"/>
                      <a:r>
                        <a:rPr lang="en-US" sz="1800" b="1" i="0" kern="1200" dirty="0">
                          <a:solidFill>
                            <a:schemeClr val="dk1"/>
                          </a:solidFill>
                          <a:latin typeface="+mn-lt"/>
                          <a:ea typeface="+mn-ea"/>
                          <a:cs typeface="+mn-cs"/>
                        </a:rPr>
                        <a:t>skills</a:t>
                      </a:r>
                    </a:p>
                  </a:txBody>
                  <a:tcPr>
                    <a:noFill/>
                  </a:tcPr>
                </a:tc>
                <a:tc>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r h="320040">
                <a:tc>
                  <a:txBody>
                    <a:bodyPr/>
                    <a:lstStyle/>
                    <a:p>
                      <a:pPr algn="just"/>
                      <a:r>
                        <a:rPr lang="en-US" sz="1800" b="1" i="0" kern="1200" dirty="0">
                          <a:solidFill>
                            <a:schemeClr val="dk1"/>
                          </a:solidFill>
                          <a:latin typeface="+mn-lt"/>
                          <a:ea typeface="+mn-ea"/>
                          <a:cs typeface="+mn-cs"/>
                        </a:rPr>
                        <a:t>Conceptual </a:t>
                      </a:r>
                    </a:p>
                    <a:p>
                      <a:pPr algn="just"/>
                      <a:r>
                        <a:rPr lang="en-US" sz="1800" b="1" i="0" kern="1200" dirty="0">
                          <a:solidFill>
                            <a:schemeClr val="dk1"/>
                          </a:solidFill>
                          <a:latin typeface="+mn-lt"/>
                          <a:ea typeface="+mn-ea"/>
                          <a:cs typeface="+mn-cs"/>
                        </a:rPr>
                        <a:t>skills </a:t>
                      </a:r>
                    </a:p>
                  </a:txBody>
                  <a:tcPr>
                    <a:noFill/>
                  </a:tcPr>
                </a:tc>
                <a:tc>
                  <a:txBody>
                    <a:bodyPr/>
                    <a:lstStyle/>
                    <a:p>
                      <a:pPr algn="just"/>
                      <a:r>
                        <a:rPr lang="en-US" dirty="0"/>
                        <a:t>Ability to think in abstract</a:t>
                      </a:r>
                    </a:p>
                  </a:txBody>
                  <a:tcPr>
                    <a:noFill/>
                  </a:tcPr>
                </a:tc>
                <a:extLst>
                  <a:ext uri="{0D108BD9-81ED-4DB2-BD59-A6C34878D82A}">
                    <a16:rowId xmlns:a16="http://schemas.microsoft.com/office/drawing/2014/main" val="1392328074"/>
                  </a:ext>
                </a:extLst>
              </a:tr>
              <a:tr h="320040">
                <a:tc>
                  <a:txBody>
                    <a:bodyPr/>
                    <a:lstStyle/>
                    <a:p>
                      <a:pPr algn="just"/>
                      <a:r>
                        <a:rPr lang="en-US" sz="1800" b="1" i="0" kern="1200" dirty="0">
                          <a:solidFill>
                            <a:schemeClr val="dk1"/>
                          </a:solidFill>
                          <a:latin typeface="+mn-lt"/>
                          <a:ea typeface="+mn-ea"/>
                          <a:cs typeface="+mn-cs"/>
                        </a:rPr>
                        <a:t>Diagnostic</a:t>
                      </a:r>
                    </a:p>
                    <a:p>
                      <a:pPr algn="just"/>
                      <a:r>
                        <a:rPr lang="en-US" sz="1800" b="1" i="0" kern="1200" dirty="0">
                          <a:solidFill>
                            <a:schemeClr val="dk1"/>
                          </a:solidFill>
                          <a:latin typeface="+mn-lt"/>
                          <a:ea typeface="+mn-ea"/>
                          <a:cs typeface="+mn-cs"/>
                        </a:rPr>
                        <a:t>skills</a:t>
                      </a:r>
                    </a:p>
                  </a:txBody>
                  <a:tcPr>
                    <a:noFill/>
                  </a:tcPr>
                </a:tc>
                <a:tc>
                  <a:txBody>
                    <a:bodyPr/>
                    <a:lstStyle/>
                    <a:p>
                      <a:pPr algn="just"/>
                      <a:r>
                        <a:rPr lang="en-US" dirty="0"/>
                        <a:t>Ability to understand cause-and-effect relationships and to recognize the optimal solutions to the problem.</a:t>
                      </a:r>
                    </a:p>
                  </a:txBody>
                  <a:tcPr>
                    <a:noFill/>
                  </a:tcPr>
                </a:tc>
                <a:extLst>
                  <a:ext uri="{0D108BD9-81ED-4DB2-BD59-A6C34878D82A}">
                    <a16:rowId xmlns:a16="http://schemas.microsoft.com/office/drawing/2014/main" val="3036765682"/>
                  </a:ext>
                </a:extLst>
              </a:tr>
            </a:tbl>
          </a:graphicData>
        </a:graphic>
      </p:graphicFrame>
      <p:grpSp>
        <p:nvGrpSpPr>
          <p:cNvPr id="12" name="Group 11">
            <a:extLst>
              <a:ext uri="{FF2B5EF4-FFF2-40B4-BE49-F238E27FC236}">
                <a16:creationId xmlns:a16="http://schemas.microsoft.com/office/drawing/2014/main" id="{C9002EB1-CDCA-4CD2-AF69-048D76B36E96}"/>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612C356A-7104-4C7E-B035-A1CD2F824026}"/>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61A30A03-787A-42DD-BADD-748EE3415BDC}"/>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5599858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126498648"/>
              </p:ext>
            </p:extLst>
          </p:nvPr>
        </p:nvGraphicFramePr>
        <p:xfrm>
          <a:off x="1874165" y="1579338"/>
          <a:ext cx="9241553" cy="4399280"/>
        </p:xfrm>
        <a:graphic>
          <a:graphicData uri="http://schemas.openxmlformats.org/drawingml/2006/table">
            <a:tbl>
              <a:tblPr firstRow="1" bandRow="1">
                <a:tableStyleId>{5C22544A-7EE6-4342-B048-85BDC9FD1C3A}</a:tableStyleId>
              </a:tblPr>
              <a:tblGrid>
                <a:gridCol w="2021761">
                  <a:extLst>
                    <a:ext uri="{9D8B030D-6E8A-4147-A177-3AD203B41FA5}">
                      <a16:colId xmlns:a16="http://schemas.microsoft.com/office/drawing/2014/main" val="286688803"/>
                    </a:ext>
                  </a:extLst>
                </a:gridCol>
                <a:gridCol w="721979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Technical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Technical skills involve skills that give the managers the ability and the knowledge to use a variety of techniques to achieve their objectives. These skills not only involve operating machines and software, production tools, and pieces of equipment but also the skills needed to boost sales, design different types of products and services, and market the services and the products.</a:t>
                      </a:r>
                    </a:p>
                    <a:p>
                      <a:pPr marL="0" algn="just" defTabSz="914400" rtl="0" eaLnBrk="1" latinLnBrk="0" hangingPunct="1"/>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Example:</a:t>
                      </a:r>
                    </a:p>
                    <a:p>
                      <a:pPr marL="285750" indent="-285750" algn="just" defTabSz="914400" rtl="0" eaLnBrk="1" latinLnBrk="0" hangingPunct="1">
                        <a:buFontTx/>
                        <a:buChar char="-"/>
                      </a:pP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 chairman and CEO of Xerox cooperation, Ursula Burns, started her career as mechanical engineer</a:t>
                      </a:r>
                    </a:p>
                    <a:p>
                      <a:pPr marL="285750" indent="-285750" algn="just" defTabSz="914400" rtl="0" eaLnBrk="1" latinLnBrk="0" hangingPunct="1">
                        <a:buFontTx/>
                        <a:buChar char="-"/>
                      </a:pP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Manager with strong technical skills include Rex Tillerson (CEO of EXXON Mobil ) who stared his career as production engineer.</a:t>
                      </a:r>
                    </a:p>
                    <a:p>
                      <a:pPr marL="285750" indent="-285750" algn="just" defTabSz="914400" rtl="0" eaLnBrk="1" latinLnBrk="0" hangingPunct="1">
                        <a:buFontTx/>
                        <a:buChar char="-"/>
                      </a:pPr>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285750" indent="-285750" algn="just" defTabSz="914400" rtl="0" eaLnBrk="1" latinLnBrk="0" hangingPunct="1">
                        <a:buFontTx/>
                        <a:buChar char="-"/>
                      </a:pPr>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endParaRPr lang="en-US" dirty="0">
                        <a:latin typeface="Times New Roman" panose="02020603050405020304" pitchFamily="18" charset="0"/>
                        <a:cs typeface="Times New Roman" panose="02020603050405020304" pitchFamily="18" charset="0"/>
                      </a:endParaRP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5" name="Group 14">
            <a:extLst>
              <a:ext uri="{FF2B5EF4-FFF2-40B4-BE49-F238E27FC236}">
                <a16:creationId xmlns:a16="http://schemas.microsoft.com/office/drawing/2014/main" id="{78D24773-D915-45D8-AC6C-F8C157184D68}"/>
              </a:ext>
            </a:extLst>
          </p:cNvPr>
          <p:cNvGrpSpPr/>
          <p:nvPr/>
        </p:nvGrpSpPr>
        <p:grpSpPr>
          <a:xfrm>
            <a:off x="130614" y="576748"/>
            <a:ext cx="9421206" cy="524016"/>
            <a:chOff x="130614" y="576748"/>
            <a:chExt cx="9421206" cy="524016"/>
          </a:xfrm>
        </p:grpSpPr>
        <p:sp>
          <p:nvSpPr>
            <p:cNvPr id="16" name="TextBox 15">
              <a:extLst>
                <a:ext uri="{FF2B5EF4-FFF2-40B4-BE49-F238E27FC236}">
                  <a16:creationId xmlns:a16="http://schemas.microsoft.com/office/drawing/2014/main" id="{2F108845-0F1F-43E0-BAE8-E1820AE09325}"/>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7" name="Rectangle 16">
              <a:extLst>
                <a:ext uri="{FF2B5EF4-FFF2-40B4-BE49-F238E27FC236}">
                  <a16:creationId xmlns:a16="http://schemas.microsoft.com/office/drawing/2014/main" id="{9704B4D2-2D80-456C-B421-D5B95364EF2A}"/>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9521918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2589600505"/>
              </p:ext>
            </p:extLst>
          </p:nvPr>
        </p:nvGraphicFramePr>
        <p:xfrm>
          <a:off x="1874165" y="1579338"/>
          <a:ext cx="9241553" cy="3850640"/>
        </p:xfrm>
        <a:graphic>
          <a:graphicData uri="http://schemas.openxmlformats.org/drawingml/2006/table">
            <a:tbl>
              <a:tblPr firstRow="1" bandRow="1">
                <a:tableStyleId>{5C22544A-7EE6-4342-B048-85BDC9FD1C3A}</a:tableStyleId>
              </a:tblPr>
              <a:tblGrid>
                <a:gridCol w="2976131">
                  <a:extLst>
                    <a:ext uri="{9D8B030D-6E8A-4147-A177-3AD203B41FA5}">
                      <a16:colId xmlns:a16="http://schemas.microsoft.com/office/drawing/2014/main" val="286688803"/>
                    </a:ext>
                  </a:extLst>
                </a:gridCol>
                <a:gridCol w="626542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Interpersonal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 human or the interpersonal skills are the skills that present the managers’ ability to interact, work or relate effectively with people. These skills enable the managers to make use of human potential in the company and motivate the employees for better results.</a:t>
                      </a:r>
                    </a:p>
                    <a:p>
                      <a:pPr marL="0" algn="just" defTabSz="914400" rtl="0" eaLnBrk="1" latinLnBrk="0" hangingPunct="1"/>
                      <a:endParaRPr lang="en-US" sz="1800" b="0" i="0"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Examples :</a:t>
                      </a:r>
                    </a:p>
                    <a:p>
                      <a:pPr marL="0" algn="just" defTabSz="914400" rtl="0" eaLnBrk="1" latinLnBrk="0" hangingPunct="1"/>
                      <a:endParaRPr lang="en-US" sz="1800" b="1" i="0" u="sng" kern="1200" dirty="0">
                        <a:solidFill>
                          <a:schemeClr val="dk1"/>
                        </a:solidFill>
                        <a:effectLst/>
                        <a:latin typeface="Times New Roman" panose="02020603050405020304" pitchFamily="18" charset="0"/>
                        <a:ea typeface="+mn-ea"/>
                        <a:cs typeface="Times New Roman" panose="02020603050405020304" pitchFamily="18" charset="0"/>
                      </a:endParaRPr>
                    </a:p>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a:t>
                      </a:r>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Howard Schultz </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is the CEO of Starbucks who is able to relate to employee by demonstrating respect and dignity. Schultz remains committed to providing health care benefits despite rising health care costs and has created educational opportunities for Starbucks partner. These qualities inspired others through out the organizations and make them work hard to help Starbucks reach its goals.</a:t>
                      </a: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2D09B6C5-87E5-4418-AC4A-8C439F42AA04}"/>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EE98931B-4900-4840-B589-A56A6AAD35D0}"/>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EFA2EBCE-2193-45FF-BDBE-498B1AB5E3A9}"/>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3781209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1823570807"/>
              </p:ext>
            </p:extLst>
          </p:nvPr>
        </p:nvGraphicFramePr>
        <p:xfrm>
          <a:off x="1874165" y="1579338"/>
          <a:ext cx="9241553" cy="3576320"/>
        </p:xfrm>
        <a:graphic>
          <a:graphicData uri="http://schemas.openxmlformats.org/drawingml/2006/table">
            <a:tbl>
              <a:tblPr firstRow="1" bandRow="1">
                <a:tableStyleId>{5C22544A-7EE6-4342-B048-85BDC9FD1C3A}</a:tableStyleId>
              </a:tblPr>
              <a:tblGrid>
                <a:gridCol w="2976131">
                  <a:extLst>
                    <a:ext uri="{9D8B030D-6E8A-4147-A177-3AD203B41FA5}">
                      <a16:colId xmlns:a16="http://schemas.microsoft.com/office/drawing/2014/main" val="286688803"/>
                    </a:ext>
                  </a:extLst>
                </a:gridCol>
                <a:gridCol w="6265422">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Conceptual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These involve the skills of the managers present in terms of the knowledge and ability for abstract thinking and formulating ideas. The manager is able to see an entire concept, analyze and diagnose a problem, and find creative solutions. This helps the manager to effectively predict hurdles their department or the business as a whole may face (big picture).</a:t>
                      </a:r>
                    </a:p>
                    <a:p>
                      <a:br>
                        <a:rPr lang="en-US" b="1" u="sng" dirty="0">
                          <a:latin typeface="Times New Roman" panose="02020603050405020304" pitchFamily="18" charset="0"/>
                          <a:cs typeface="Times New Roman" panose="02020603050405020304" pitchFamily="18" charset="0"/>
                        </a:rPr>
                      </a:br>
                      <a:r>
                        <a:rPr lang="en-US" sz="1800" b="1" i="0" u="sng" kern="1200" dirty="0">
                          <a:solidFill>
                            <a:schemeClr val="dk1"/>
                          </a:solidFill>
                          <a:effectLst/>
                          <a:latin typeface="Times New Roman" panose="02020603050405020304" pitchFamily="18" charset="0"/>
                          <a:ea typeface="+mn-ea"/>
                          <a:cs typeface="Times New Roman" panose="02020603050405020304" pitchFamily="18" charset="0"/>
                        </a:rPr>
                        <a:t>Examples :</a:t>
                      </a:r>
                    </a:p>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After Steve Woznick , and Steve Jobs built their own small computer for their design in garage, Woznick essentially saw new toy they could be tinker with. That should start a company to sell computer, the result ?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Apple</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In subsequent years, Jobs also used his conceptual skills to identify to potential in digital media technology leading to the introduction of such product like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iPad</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a:t>
                      </a: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8D7501F4-9486-4D45-855F-D1A8347F5871}"/>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B7C8C001-F835-486F-A2DC-D35A92184BED}"/>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B35B099C-0679-452B-A103-7772CD609E45}"/>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106294376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0"/>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graphicFrame>
        <p:nvGraphicFramePr>
          <p:cNvPr id="8" name="Table 9">
            <a:extLst>
              <a:ext uri="{FF2B5EF4-FFF2-40B4-BE49-F238E27FC236}">
                <a16:creationId xmlns:a16="http://schemas.microsoft.com/office/drawing/2014/main" id="{9CE2F8AE-E5D3-4AA9-8B61-F118DCFA1A6F}"/>
              </a:ext>
            </a:extLst>
          </p:cNvPr>
          <p:cNvGraphicFramePr>
            <a:graphicFrameLocks noGrp="1"/>
          </p:cNvGraphicFramePr>
          <p:nvPr>
            <p:extLst>
              <p:ext uri="{D42A27DB-BD31-4B8C-83A1-F6EECF244321}">
                <p14:modId xmlns:p14="http://schemas.microsoft.com/office/powerpoint/2010/main" val="3664576620"/>
              </p:ext>
            </p:extLst>
          </p:nvPr>
        </p:nvGraphicFramePr>
        <p:xfrm>
          <a:off x="1874165" y="1579338"/>
          <a:ext cx="9469696" cy="4399280"/>
        </p:xfrm>
        <a:graphic>
          <a:graphicData uri="http://schemas.openxmlformats.org/drawingml/2006/table">
            <a:tbl>
              <a:tblPr firstRow="1" bandRow="1">
                <a:tableStyleId>{5C22544A-7EE6-4342-B048-85BDC9FD1C3A}</a:tableStyleId>
              </a:tblPr>
              <a:tblGrid>
                <a:gridCol w="3049602">
                  <a:extLst>
                    <a:ext uri="{9D8B030D-6E8A-4147-A177-3AD203B41FA5}">
                      <a16:colId xmlns:a16="http://schemas.microsoft.com/office/drawing/2014/main" val="286688803"/>
                    </a:ext>
                  </a:extLst>
                </a:gridCol>
                <a:gridCol w="6420094">
                  <a:extLst>
                    <a:ext uri="{9D8B030D-6E8A-4147-A177-3AD203B41FA5}">
                      <a16:colId xmlns:a16="http://schemas.microsoft.com/office/drawing/2014/main" val="170076994"/>
                    </a:ext>
                  </a:extLst>
                </a:gridCol>
              </a:tblGrid>
              <a:tr h="370840">
                <a:tc gridSpan="2">
                  <a:txBody>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u="sng" dirty="0">
                          <a:solidFill>
                            <a:srgbClr val="0A1F61"/>
                          </a:solidFill>
                          <a:latin typeface="Times New Roman" panose="02020603050405020304" pitchFamily="18" charset="0"/>
                          <a:cs typeface="Times New Roman" panose="02020603050405020304" pitchFamily="18" charset="0"/>
                        </a:rPr>
                        <a:t>2- Critical Managerial Skills:</a:t>
                      </a:r>
                    </a:p>
                  </a:txBody>
                  <a:tcPr>
                    <a:noFill/>
                  </a:tcPr>
                </a:tc>
                <a:tc hMerge="1">
                  <a:txBody>
                    <a:bodyPr/>
                    <a:lstStyle/>
                    <a:p>
                      <a:endParaRPr lang="en-US" dirty="0"/>
                    </a:p>
                  </a:txBody>
                  <a:tcPr/>
                </a:tc>
                <a:extLst>
                  <a:ext uri="{0D108BD9-81ED-4DB2-BD59-A6C34878D82A}">
                    <a16:rowId xmlns:a16="http://schemas.microsoft.com/office/drawing/2014/main" val="3205418195"/>
                  </a:ext>
                </a:extLst>
              </a:tr>
              <a:tr h="370840">
                <a:tc>
                  <a:txBody>
                    <a:bodyPr/>
                    <a:lstStyle/>
                    <a:p>
                      <a:pPr algn="just"/>
                      <a:r>
                        <a:rPr lang="en-US" b="1" i="0" dirty="0">
                          <a:latin typeface="Times New Roman" panose="02020603050405020304" pitchFamily="18" charset="0"/>
                          <a:cs typeface="Times New Roman" panose="02020603050405020304" pitchFamily="18" charset="0"/>
                        </a:rPr>
                        <a:t>Diagnostic skills: </a:t>
                      </a:r>
                      <a:endParaRPr lang="en-US" b="1" dirty="0">
                        <a:latin typeface="Times New Roman" panose="02020603050405020304" pitchFamily="18" charset="0"/>
                        <a:cs typeface="Times New Roman" panose="02020603050405020304" pitchFamily="18" charset="0"/>
                      </a:endParaRPr>
                    </a:p>
                  </a:txBody>
                  <a:tcPr>
                    <a:noFill/>
                  </a:tcPr>
                </a:tc>
                <a:tc>
                  <a:txBody>
                    <a:bodyPr/>
                    <a:lstStyle/>
                    <a:p>
                      <a:pPr algn="just"/>
                      <a:endParaRPr lang="en-US" dirty="0">
                        <a:latin typeface="Times New Roman" panose="02020603050405020304" pitchFamily="18" charset="0"/>
                        <a:cs typeface="Times New Roman" panose="02020603050405020304" pitchFamily="18" charset="0"/>
                      </a:endParaRPr>
                    </a:p>
                  </a:txBody>
                  <a:tcPr>
                    <a:noFill/>
                  </a:tcPr>
                </a:tc>
                <a:extLst>
                  <a:ext uri="{0D108BD9-81ED-4DB2-BD59-A6C34878D82A}">
                    <a16:rowId xmlns:a16="http://schemas.microsoft.com/office/drawing/2014/main" val="3289377847"/>
                  </a:ext>
                </a:extLst>
              </a:tr>
              <a:tr h="370840">
                <a:tc gridSpan="2">
                  <a:txBody>
                    <a:bodyPr/>
                    <a:lstStyle/>
                    <a:p>
                      <a:pPr algn="just"/>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Diagnostic skills go almost hand-in-hand with the conceptual skills listed above. While conceptual skills are used to better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understand</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a problem, diagnostic skills are used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to find a way </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to effectively solve the problem. In this way, diagnostic skills and conceptual skills are </a:t>
                      </a: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two sides of the same managerial coin.</a:t>
                      </a:r>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Of course, diagnostic skills aren't only used to help find solutions to difficult problems. Any issue that crops up at a workplace can be easier to deal with when a manager has strong diagnostic skills. The key is to develop the ability to use these skills quickly and without the need for long deliberation.</a:t>
                      </a:r>
                    </a:p>
                    <a:p>
                      <a:pPr algn="just"/>
                      <a:br>
                        <a:rPr lang="en-US" b="1" dirty="0">
                          <a:latin typeface="Times New Roman" panose="02020603050405020304" pitchFamily="18" charset="0"/>
                          <a:cs typeface="Times New Roman" panose="02020603050405020304" pitchFamily="18" charset="0"/>
                        </a:rPr>
                      </a:br>
                      <a:r>
                        <a:rPr lang="en-US" sz="1800" b="1" i="0" kern="1200" dirty="0">
                          <a:solidFill>
                            <a:schemeClr val="dk1"/>
                          </a:solidFill>
                          <a:effectLst/>
                          <a:latin typeface="Times New Roman" panose="02020603050405020304" pitchFamily="18" charset="0"/>
                          <a:ea typeface="+mn-ea"/>
                          <a:cs typeface="Times New Roman" panose="02020603050405020304" pitchFamily="18" charset="0"/>
                        </a:rPr>
                        <a:t>Examples :</a:t>
                      </a:r>
                    </a:p>
                    <a:p>
                      <a:pPr marL="0" algn="just" defTabSz="914400" rtl="0" eaLnBrk="1" latinLnBrk="0" hangingPunct="1"/>
                      <a:r>
                        <a:rPr lang="en-US" sz="1800" b="0" i="0" kern="1200" dirty="0">
                          <a:solidFill>
                            <a:schemeClr val="dk1"/>
                          </a:solidFill>
                          <a:effectLst/>
                          <a:latin typeface="Times New Roman" panose="02020603050405020304" pitchFamily="18" charset="0"/>
                          <a:ea typeface="+mn-ea"/>
                          <a:cs typeface="Times New Roman" panose="02020603050405020304" pitchFamily="18" charset="0"/>
                        </a:rPr>
                        <a:t>- When Ed Whitacre was CEO of SBC he recognized that although SBC performs well in communication market  it lacked of strong brand name in business environment. SBC would buy AT&amp;T ( for 16 billion) after completing acquisition the company changed its name from SBC to AT&amp;T .</a:t>
                      </a:r>
                    </a:p>
                  </a:txBody>
                  <a:tcPr>
                    <a:noFill/>
                  </a:tcPr>
                </a:tc>
                <a:tc hMerge="1">
                  <a:txBody>
                    <a:bodyPr/>
                    <a:lstStyle/>
                    <a:p>
                      <a:pPr algn="just"/>
                      <a:r>
                        <a:rPr lang="en-US" dirty="0"/>
                        <a:t>Ability to effectively communicate with, understand, and motivate individuals and groups.</a:t>
                      </a:r>
                    </a:p>
                  </a:txBody>
                  <a:tcPr>
                    <a:noFill/>
                  </a:tcPr>
                </a:tc>
                <a:extLst>
                  <a:ext uri="{0D108BD9-81ED-4DB2-BD59-A6C34878D82A}">
                    <a16:rowId xmlns:a16="http://schemas.microsoft.com/office/drawing/2014/main" val="896706667"/>
                  </a:ext>
                </a:extLst>
              </a:tr>
            </a:tbl>
          </a:graphicData>
        </a:graphic>
      </p:graphicFrame>
      <p:grpSp>
        <p:nvGrpSpPr>
          <p:cNvPr id="12" name="Group 11">
            <a:extLst>
              <a:ext uri="{FF2B5EF4-FFF2-40B4-BE49-F238E27FC236}">
                <a16:creationId xmlns:a16="http://schemas.microsoft.com/office/drawing/2014/main" id="{69956045-CC02-4EA8-80E3-45AF1CC4AF2D}"/>
              </a:ext>
            </a:extLst>
          </p:cNvPr>
          <p:cNvGrpSpPr/>
          <p:nvPr/>
        </p:nvGrpSpPr>
        <p:grpSpPr>
          <a:xfrm>
            <a:off x="130614" y="576748"/>
            <a:ext cx="9421206" cy="524016"/>
            <a:chOff x="130614" y="576748"/>
            <a:chExt cx="9421206" cy="524016"/>
          </a:xfrm>
        </p:grpSpPr>
        <p:sp>
          <p:nvSpPr>
            <p:cNvPr id="13" name="TextBox 12">
              <a:extLst>
                <a:ext uri="{FF2B5EF4-FFF2-40B4-BE49-F238E27FC236}">
                  <a16:creationId xmlns:a16="http://schemas.microsoft.com/office/drawing/2014/main" id="{66C4B677-353C-45A8-8CF3-282C9B8669EA}"/>
                </a:ext>
              </a:extLst>
            </p:cNvPr>
            <p:cNvSpPr txBox="1"/>
            <p:nvPr/>
          </p:nvSpPr>
          <p:spPr>
            <a:xfrm>
              <a:off x="2325813" y="576748"/>
              <a:ext cx="7226007"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ORGANIZATIONAL BEHAVIOR</a:t>
              </a:r>
              <a:endParaRPr lang="en-US" sz="2800" dirty="0">
                <a:solidFill>
                  <a:srgbClr val="FF9518"/>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7B732715-0A45-46AD-9326-AFE6179DE30F}"/>
                </a:ext>
              </a:extLst>
            </p:cNvPr>
            <p:cNvSpPr/>
            <p:nvPr/>
          </p:nvSpPr>
          <p:spPr>
            <a:xfrm>
              <a:off x="130614" y="577544"/>
              <a:ext cx="209063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 1</a:t>
              </a:r>
            </a:p>
          </p:txBody>
        </p:sp>
      </p:grpSp>
    </p:spTree>
    <p:extLst>
      <p:ext uri="{BB962C8B-B14F-4D97-AF65-F5344CB8AC3E}">
        <p14:creationId xmlns:p14="http://schemas.microsoft.com/office/powerpoint/2010/main" val="4009788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2094</TotalTime>
  <Words>2904</Words>
  <Application>Microsoft Office PowerPoint</Application>
  <PresentationFormat>Widescreen</PresentationFormat>
  <Paragraphs>319</Paragraphs>
  <Slides>34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Arial</vt:lpstr>
      <vt:lpstr>Calibri</vt:lpstr>
      <vt:lpstr>Calibri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222</cp:revision>
  <dcterms:created xsi:type="dcterms:W3CDTF">2021-08-03T13:03:26Z</dcterms:created>
  <dcterms:modified xsi:type="dcterms:W3CDTF">2022-08-15T15:30:12Z</dcterms:modified>
</cp:coreProperties>
</file>