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mp" ContentType="image/png"/>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4"/>
  </p:notesMasterIdLst>
  <p:handoutMasterIdLst>
    <p:handoutMasterId r:id="rId65"/>
  </p:handoutMasterIdLst>
  <p:sldIdLst>
    <p:sldId id="303" r:id="rId5"/>
    <p:sldId id="313" r:id="rId6"/>
    <p:sldId id="630" r:id="rId7"/>
    <p:sldId id="499" r:id="rId8"/>
    <p:sldId id="636" r:id="rId9"/>
    <p:sldId id="637" r:id="rId10"/>
    <p:sldId id="638" r:id="rId11"/>
    <p:sldId id="639" r:id="rId12"/>
    <p:sldId id="640" r:id="rId13"/>
    <p:sldId id="641" r:id="rId14"/>
    <p:sldId id="642" r:id="rId15"/>
    <p:sldId id="643" r:id="rId16"/>
    <p:sldId id="644" r:id="rId17"/>
    <p:sldId id="645" r:id="rId18"/>
    <p:sldId id="646" r:id="rId19"/>
    <p:sldId id="647" r:id="rId20"/>
    <p:sldId id="648" r:id="rId21"/>
    <p:sldId id="649" r:id="rId22"/>
    <p:sldId id="650" r:id="rId23"/>
    <p:sldId id="651" r:id="rId24"/>
    <p:sldId id="652" r:id="rId25"/>
    <p:sldId id="653" r:id="rId26"/>
    <p:sldId id="654" r:id="rId27"/>
    <p:sldId id="655" r:id="rId28"/>
    <p:sldId id="656" r:id="rId29"/>
    <p:sldId id="657" r:id="rId30"/>
    <p:sldId id="658" r:id="rId31"/>
    <p:sldId id="659" r:id="rId32"/>
    <p:sldId id="660" r:id="rId33"/>
    <p:sldId id="661" r:id="rId34"/>
    <p:sldId id="662" r:id="rId35"/>
    <p:sldId id="663" r:id="rId36"/>
    <p:sldId id="664" r:id="rId37"/>
    <p:sldId id="665" r:id="rId38"/>
    <p:sldId id="666" r:id="rId39"/>
    <p:sldId id="667" r:id="rId40"/>
    <p:sldId id="668" r:id="rId41"/>
    <p:sldId id="669" r:id="rId42"/>
    <p:sldId id="670" r:id="rId43"/>
    <p:sldId id="671" r:id="rId44"/>
    <p:sldId id="672" r:id="rId45"/>
    <p:sldId id="673" r:id="rId46"/>
    <p:sldId id="674" r:id="rId47"/>
    <p:sldId id="675" r:id="rId48"/>
    <p:sldId id="676" r:id="rId49"/>
    <p:sldId id="677" r:id="rId50"/>
    <p:sldId id="678" r:id="rId51"/>
    <p:sldId id="679" r:id="rId52"/>
    <p:sldId id="680" r:id="rId53"/>
    <p:sldId id="681" r:id="rId54"/>
    <p:sldId id="682" r:id="rId55"/>
    <p:sldId id="683" r:id="rId56"/>
    <p:sldId id="684" r:id="rId57"/>
    <p:sldId id="685" r:id="rId58"/>
    <p:sldId id="687" r:id="rId59"/>
    <p:sldId id="688" r:id="rId60"/>
    <p:sldId id="689" r:id="rId61"/>
    <p:sldId id="541" r:id="rId62"/>
    <p:sldId id="349"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630"/>
            <p14:sldId id="499"/>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660"/>
            <p14:sldId id="661"/>
            <p14:sldId id="662"/>
            <p14:sldId id="663"/>
            <p14:sldId id="664"/>
            <p14:sldId id="665"/>
            <p14:sldId id="666"/>
            <p14:sldId id="667"/>
            <p14:sldId id="668"/>
            <p14:sldId id="669"/>
            <p14:sldId id="670"/>
            <p14:sldId id="671"/>
            <p14:sldId id="672"/>
            <p14:sldId id="673"/>
            <p14:sldId id="674"/>
            <p14:sldId id="675"/>
            <p14:sldId id="676"/>
            <p14:sldId id="677"/>
            <p14:sldId id="678"/>
            <p14:sldId id="679"/>
            <p14:sldId id="680"/>
            <p14:sldId id="681"/>
            <p14:sldId id="682"/>
            <p14:sldId id="683"/>
            <p14:sldId id="684"/>
            <p14:sldId id="685"/>
            <p14:sldId id="687"/>
            <p14:sldId id="688"/>
            <p14:sldId id="689"/>
            <p14:sldId id="54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AEEF"/>
    <a:srgbClr val="2D3956"/>
    <a:srgbClr val="203E5F"/>
    <a:srgbClr val="FFD200"/>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1" d="100"/>
          <a:sy n="101" d="100"/>
        </p:scale>
        <p:origin x="876" y="10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ullahHalawany" userId="93acd4f6-3999-43c0-a02f-17f31116eace" providerId="ADAL" clId="{9F7C2DF1-2E84-4618-8271-00A8B7E51F9D}"/>
    <pc:docChg chg="undo custSel modSld">
      <pc:chgData name="AbdullahHalawany" userId="93acd4f6-3999-43c0-a02f-17f31116eace" providerId="ADAL" clId="{9F7C2DF1-2E84-4618-8271-00A8B7E51F9D}" dt="2024-10-31T07:16:53.672" v="39" actId="1076"/>
      <pc:docMkLst>
        <pc:docMk/>
      </pc:docMkLst>
      <pc:sldChg chg="modSp mod">
        <pc:chgData name="AbdullahHalawany" userId="93acd4f6-3999-43c0-a02f-17f31116eace" providerId="ADAL" clId="{9F7C2DF1-2E84-4618-8271-00A8B7E51F9D}" dt="2024-10-30T00:37:52.642" v="6" actId="122"/>
        <pc:sldMkLst>
          <pc:docMk/>
          <pc:sldMk cId="0" sldId="303"/>
        </pc:sldMkLst>
        <pc:spChg chg="mod">
          <ac:chgData name="AbdullahHalawany" userId="93acd4f6-3999-43c0-a02f-17f31116eace" providerId="ADAL" clId="{9F7C2DF1-2E84-4618-8271-00A8B7E51F9D}" dt="2024-10-30T00:37:35.550" v="0" actId="14100"/>
          <ac:spMkLst>
            <pc:docMk/>
            <pc:sldMk cId="0" sldId="303"/>
            <ac:spMk id="12" creationId="{00000000-0000-0000-0000-000000000000}"/>
          </ac:spMkLst>
        </pc:spChg>
        <pc:spChg chg="mod">
          <ac:chgData name="AbdullahHalawany" userId="93acd4f6-3999-43c0-a02f-17f31116eace" providerId="ADAL" clId="{9F7C2DF1-2E84-4618-8271-00A8B7E51F9D}" dt="2024-10-30T00:37:52.642" v="6" actId="122"/>
          <ac:spMkLst>
            <pc:docMk/>
            <pc:sldMk cId="0" sldId="303"/>
            <ac:spMk id="14" creationId="{39C65316-BFB1-4A3F-B8B9-F9622013BFC3}"/>
          </ac:spMkLst>
        </pc:spChg>
      </pc:sldChg>
      <pc:sldChg chg="modSp mod">
        <pc:chgData name="AbdullahHalawany" userId="93acd4f6-3999-43c0-a02f-17f31116eace" providerId="ADAL" clId="{9F7C2DF1-2E84-4618-8271-00A8B7E51F9D}" dt="2024-10-30T00:38:37.539" v="11" actId="1076"/>
        <pc:sldMkLst>
          <pc:docMk/>
          <pc:sldMk cId="100445594" sldId="642"/>
        </pc:sldMkLst>
        <pc:spChg chg="mod">
          <ac:chgData name="AbdullahHalawany" userId="93acd4f6-3999-43c0-a02f-17f31116eace" providerId="ADAL" clId="{9F7C2DF1-2E84-4618-8271-00A8B7E51F9D}" dt="2024-10-30T00:38:30.746" v="9" actId="14100"/>
          <ac:spMkLst>
            <pc:docMk/>
            <pc:sldMk cId="100445594" sldId="642"/>
            <ac:spMk id="10" creationId="{990169C1-5DF2-45B9-864B-8E2661F2032F}"/>
          </ac:spMkLst>
        </pc:spChg>
        <pc:spChg chg="mod">
          <ac:chgData name="AbdullahHalawany" userId="93acd4f6-3999-43c0-a02f-17f31116eace" providerId="ADAL" clId="{9F7C2DF1-2E84-4618-8271-00A8B7E51F9D}" dt="2024-10-30T00:38:37.539" v="11" actId="1076"/>
          <ac:spMkLst>
            <pc:docMk/>
            <pc:sldMk cId="100445594" sldId="642"/>
            <ac:spMk id="11" creationId="{15B73D8A-8454-47E8-8CDC-1F8BEAA7F145}"/>
          </ac:spMkLst>
        </pc:spChg>
      </pc:sldChg>
      <pc:sldChg chg="modSp mod">
        <pc:chgData name="AbdullahHalawany" userId="93acd4f6-3999-43c0-a02f-17f31116eace" providerId="ADAL" clId="{9F7C2DF1-2E84-4618-8271-00A8B7E51F9D}" dt="2024-10-30T00:39:07.449" v="16" actId="1076"/>
        <pc:sldMkLst>
          <pc:docMk/>
          <pc:sldMk cId="2109949853" sldId="644"/>
        </pc:sldMkLst>
        <pc:spChg chg="mod">
          <ac:chgData name="AbdullahHalawany" userId="93acd4f6-3999-43c0-a02f-17f31116eace" providerId="ADAL" clId="{9F7C2DF1-2E84-4618-8271-00A8B7E51F9D}" dt="2024-10-30T00:39:07.449" v="16" actId="1076"/>
          <ac:spMkLst>
            <pc:docMk/>
            <pc:sldMk cId="2109949853" sldId="644"/>
            <ac:spMk id="15" creationId="{00000000-0000-0000-0000-000000000000}"/>
          </ac:spMkLst>
        </pc:spChg>
      </pc:sldChg>
      <pc:sldChg chg="modSp mod">
        <pc:chgData name="AbdullahHalawany" userId="93acd4f6-3999-43c0-a02f-17f31116eace" providerId="ADAL" clId="{9F7C2DF1-2E84-4618-8271-00A8B7E51F9D}" dt="2024-10-30T00:39:16.043" v="19" actId="1076"/>
        <pc:sldMkLst>
          <pc:docMk/>
          <pc:sldMk cId="329630066" sldId="646"/>
        </pc:sldMkLst>
        <pc:spChg chg="mod">
          <ac:chgData name="AbdullahHalawany" userId="93acd4f6-3999-43c0-a02f-17f31116eace" providerId="ADAL" clId="{9F7C2DF1-2E84-4618-8271-00A8B7E51F9D}" dt="2024-10-30T00:39:16.043" v="19" actId="1076"/>
          <ac:spMkLst>
            <pc:docMk/>
            <pc:sldMk cId="329630066" sldId="646"/>
            <ac:spMk id="15" creationId="{00000000-0000-0000-0000-000000000000}"/>
          </ac:spMkLst>
        </pc:spChg>
      </pc:sldChg>
      <pc:sldChg chg="modSp mod">
        <pc:chgData name="AbdullahHalawany" userId="93acd4f6-3999-43c0-a02f-17f31116eace" providerId="ADAL" clId="{9F7C2DF1-2E84-4618-8271-00A8B7E51F9D}" dt="2024-10-30T00:39:33.321" v="22" actId="1076"/>
        <pc:sldMkLst>
          <pc:docMk/>
          <pc:sldMk cId="3751426529" sldId="652"/>
        </pc:sldMkLst>
        <pc:spChg chg="mod">
          <ac:chgData name="AbdullahHalawany" userId="93acd4f6-3999-43c0-a02f-17f31116eace" providerId="ADAL" clId="{9F7C2DF1-2E84-4618-8271-00A8B7E51F9D}" dt="2024-10-30T00:39:30.381" v="21" actId="2710"/>
          <ac:spMkLst>
            <pc:docMk/>
            <pc:sldMk cId="3751426529" sldId="652"/>
            <ac:spMk id="10" creationId="{990169C1-5DF2-45B9-864B-8E2661F2032F}"/>
          </ac:spMkLst>
        </pc:spChg>
        <pc:picChg chg="mod">
          <ac:chgData name="AbdullahHalawany" userId="93acd4f6-3999-43c0-a02f-17f31116eace" providerId="ADAL" clId="{9F7C2DF1-2E84-4618-8271-00A8B7E51F9D}" dt="2024-10-30T00:39:33.321" v="22" actId="1076"/>
          <ac:picMkLst>
            <pc:docMk/>
            <pc:sldMk cId="3751426529" sldId="652"/>
            <ac:picMk id="12" creationId="{325C6CE6-5AB7-46BE-84FD-C102F87BCD10}"/>
          </ac:picMkLst>
        </pc:picChg>
      </pc:sldChg>
      <pc:sldChg chg="modSp mod">
        <pc:chgData name="AbdullahHalawany" userId="93acd4f6-3999-43c0-a02f-17f31116eace" providerId="ADAL" clId="{9F7C2DF1-2E84-4618-8271-00A8B7E51F9D}" dt="2024-10-30T00:44:26.686" v="28" actId="20577"/>
        <pc:sldMkLst>
          <pc:docMk/>
          <pc:sldMk cId="1031192752" sldId="657"/>
        </pc:sldMkLst>
        <pc:spChg chg="mod">
          <ac:chgData name="AbdullahHalawany" userId="93acd4f6-3999-43c0-a02f-17f31116eace" providerId="ADAL" clId="{9F7C2DF1-2E84-4618-8271-00A8B7E51F9D}" dt="2024-10-30T00:44:26.686" v="28" actId="20577"/>
          <ac:spMkLst>
            <pc:docMk/>
            <pc:sldMk cId="1031192752" sldId="657"/>
            <ac:spMk id="10" creationId="{990169C1-5DF2-45B9-864B-8E2661F2032F}"/>
          </ac:spMkLst>
        </pc:spChg>
        <pc:spChg chg="mod">
          <ac:chgData name="AbdullahHalawany" userId="93acd4f6-3999-43c0-a02f-17f31116eace" providerId="ADAL" clId="{9F7C2DF1-2E84-4618-8271-00A8B7E51F9D}" dt="2024-10-30T00:44:18.336" v="25"/>
          <ac:spMkLst>
            <pc:docMk/>
            <pc:sldMk cId="1031192752" sldId="657"/>
            <ac:spMk id="15" creationId="{00000000-0000-0000-0000-000000000000}"/>
          </ac:spMkLst>
        </pc:spChg>
      </pc:sldChg>
      <pc:sldChg chg="modSp mod">
        <pc:chgData name="AbdullahHalawany" userId="93acd4f6-3999-43c0-a02f-17f31116eace" providerId="ADAL" clId="{9F7C2DF1-2E84-4618-8271-00A8B7E51F9D}" dt="2024-10-30T00:44:51.675" v="32" actId="20577"/>
        <pc:sldMkLst>
          <pc:docMk/>
          <pc:sldMk cId="1002024436" sldId="661"/>
        </pc:sldMkLst>
        <pc:spChg chg="mod">
          <ac:chgData name="AbdullahHalawany" userId="93acd4f6-3999-43c0-a02f-17f31116eace" providerId="ADAL" clId="{9F7C2DF1-2E84-4618-8271-00A8B7E51F9D}" dt="2024-10-30T00:44:51.675" v="32" actId="20577"/>
          <ac:spMkLst>
            <pc:docMk/>
            <pc:sldMk cId="1002024436" sldId="661"/>
            <ac:spMk id="15" creationId="{00000000-0000-0000-0000-000000000000}"/>
          </ac:spMkLst>
        </pc:spChg>
      </pc:sldChg>
      <pc:sldChg chg="modSp mod">
        <pc:chgData name="AbdullahHalawany" userId="93acd4f6-3999-43c0-a02f-17f31116eace" providerId="ADAL" clId="{9F7C2DF1-2E84-4618-8271-00A8B7E51F9D}" dt="2024-10-31T07:16:53.672" v="39" actId="1076"/>
        <pc:sldMkLst>
          <pc:docMk/>
          <pc:sldMk cId="878497337" sldId="662"/>
        </pc:sldMkLst>
        <pc:spChg chg="mod">
          <ac:chgData name="AbdullahHalawany" userId="93acd4f6-3999-43c0-a02f-17f31116eace" providerId="ADAL" clId="{9F7C2DF1-2E84-4618-8271-00A8B7E51F9D}" dt="2024-10-31T07:16:48.570" v="38" actId="14100"/>
          <ac:spMkLst>
            <pc:docMk/>
            <pc:sldMk cId="878497337" sldId="662"/>
            <ac:spMk id="2" creationId="{00000000-0000-0000-0000-000000000000}"/>
          </ac:spMkLst>
        </pc:spChg>
        <pc:spChg chg="mod">
          <ac:chgData name="AbdullahHalawany" userId="93acd4f6-3999-43c0-a02f-17f31116eace" providerId="ADAL" clId="{9F7C2DF1-2E84-4618-8271-00A8B7E51F9D}" dt="2024-10-31T07:16:48.570" v="38" actId="14100"/>
          <ac:spMkLst>
            <pc:docMk/>
            <pc:sldMk cId="878497337" sldId="662"/>
            <ac:spMk id="13" creationId="{1C252B0C-95DF-43E8-874E-EEAA4763F118}"/>
          </ac:spMkLst>
        </pc:spChg>
        <pc:spChg chg="mod">
          <ac:chgData name="AbdullahHalawany" userId="93acd4f6-3999-43c0-a02f-17f31116eace" providerId="ADAL" clId="{9F7C2DF1-2E84-4618-8271-00A8B7E51F9D}" dt="2024-10-31T07:16:48.570" v="38" actId="14100"/>
          <ac:spMkLst>
            <pc:docMk/>
            <pc:sldMk cId="878497337" sldId="662"/>
            <ac:spMk id="29" creationId="{00000000-0000-0000-0000-000000000000}"/>
          </ac:spMkLst>
        </pc:spChg>
        <pc:grpChg chg="mod">
          <ac:chgData name="AbdullahHalawany" userId="93acd4f6-3999-43c0-a02f-17f31116eace" providerId="ADAL" clId="{9F7C2DF1-2E84-4618-8271-00A8B7E51F9D}" dt="2024-10-31T07:16:48.570" v="38" actId="14100"/>
          <ac:grpSpMkLst>
            <pc:docMk/>
            <pc:sldMk cId="878497337" sldId="662"/>
            <ac:grpSpMk id="10" creationId="{00000000-0000-0000-0000-000000000000}"/>
          </ac:grpSpMkLst>
        </pc:grpChg>
        <pc:picChg chg="mod">
          <ac:chgData name="AbdullahHalawany" userId="93acd4f6-3999-43c0-a02f-17f31116eace" providerId="ADAL" clId="{9F7C2DF1-2E84-4618-8271-00A8B7E51F9D}" dt="2024-10-31T07:16:48.570" v="38" actId="14100"/>
          <ac:picMkLst>
            <pc:docMk/>
            <pc:sldMk cId="878497337" sldId="662"/>
            <ac:picMk id="8" creationId="{00000000-0000-0000-0000-000000000000}"/>
          </ac:picMkLst>
        </pc:picChg>
        <pc:picChg chg="mod">
          <ac:chgData name="AbdullahHalawany" userId="93acd4f6-3999-43c0-a02f-17f31116eace" providerId="ADAL" clId="{9F7C2DF1-2E84-4618-8271-00A8B7E51F9D}" dt="2024-10-31T07:16:53.672" v="39" actId="1076"/>
          <ac:picMkLst>
            <pc:docMk/>
            <pc:sldMk cId="878497337" sldId="662"/>
            <ac:picMk id="15" creationId="{31BCE56B-58A9-48AF-A1A1-05C537269326}"/>
          </ac:picMkLst>
        </pc:picChg>
      </pc:sldChg>
      <pc:sldChg chg="modSp mod">
        <pc:chgData name="AbdullahHalawany" userId="93acd4f6-3999-43c0-a02f-17f31116eace" providerId="ADAL" clId="{9F7C2DF1-2E84-4618-8271-00A8B7E51F9D}" dt="2024-10-30T00:45:58.622" v="34" actId="1076"/>
        <pc:sldMkLst>
          <pc:docMk/>
          <pc:sldMk cId="1953221521" sldId="672"/>
        </pc:sldMkLst>
        <pc:spChg chg="mod">
          <ac:chgData name="AbdullahHalawany" userId="93acd4f6-3999-43c0-a02f-17f31116eace" providerId="ADAL" clId="{9F7C2DF1-2E84-4618-8271-00A8B7E51F9D}" dt="2024-10-30T00:45:58.622" v="34" actId="1076"/>
          <ac:spMkLst>
            <pc:docMk/>
            <pc:sldMk cId="1953221521" sldId="672"/>
            <ac:spMk id="15" creationId="{00000000-0000-0000-0000-000000000000}"/>
          </ac:spMkLst>
        </pc:spChg>
      </pc:sldChg>
      <pc:sldChg chg="modSp mod">
        <pc:chgData name="AbdullahHalawany" userId="93acd4f6-3999-43c0-a02f-17f31116eace" providerId="ADAL" clId="{9F7C2DF1-2E84-4618-8271-00A8B7E51F9D}" dt="2024-10-30T00:46:11.675" v="36" actId="1076"/>
        <pc:sldMkLst>
          <pc:docMk/>
          <pc:sldMk cId="2094154136" sldId="680"/>
        </pc:sldMkLst>
        <pc:spChg chg="mod">
          <ac:chgData name="AbdullahHalawany" userId="93acd4f6-3999-43c0-a02f-17f31116eace" providerId="ADAL" clId="{9F7C2DF1-2E84-4618-8271-00A8B7E51F9D}" dt="2024-10-30T00:46:11.675" v="36" actId="1076"/>
          <ac:spMkLst>
            <pc:docMk/>
            <pc:sldMk cId="2094154136" sldId="680"/>
            <ac:spMk id="15" creationId="{00000000-0000-0000-0000-000000000000}"/>
          </ac:spMkLst>
        </pc:spChg>
      </pc:sldChg>
    </pc:docChg>
  </pc:docChgLst>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diagrams/_rels/data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svg"/><Relationship Id="rId1" Type="http://schemas.openxmlformats.org/officeDocument/2006/relationships/image" Target="../media/image22.png"/><Relationship Id="rId4" Type="http://schemas.openxmlformats.org/officeDocument/2006/relationships/image" Target="../media/image25.svg"/></Relationships>
</file>

<file path=ppt/diagrams/_rels/drawing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svg"/><Relationship Id="rId1" Type="http://schemas.openxmlformats.org/officeDocument/2006/relationships/image" Target="../media/image22.png"/><Relationship Id="rId4" Type="http://schemas.openxmlformats.org/officeDocument/2006/relationships/image" Target="../media/image25.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B71BC6C-1DC7-4D16-A3CC-8F6A927E9A6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8CC7B93-9F82-4042-A1CD-FD418701A725}">
      <dgm:prSet custT="1"/>
      <dgm:spPr/>
      <dgm:t>
        <a:bodyPr/>
        <a:lstStyle/>
        <a:p>
          <a:r>
            <a:rPr lang="en-US" altLang="en-US" sz="2800" b="1" dirty="0"/>
            <a:t>Resources Management</a:t>
          </a:r>
          <a:endParaRPr lang="ar-EG" altLang="en-US" sz="2800" b="1" dirty="0"/>
        </a:p>
      </dgm:t>
    </dgm:pt>
    <dgm:pt modelId="{236776CA-0BCB-423D-922E-906E1564C4D7}" type="parTrans" cxnId="{D9BF79C3-3101-45EA-B7EA-E56F3F562678}">
      <dgm:prSet/>
      <dgm:spPr/>
      <dgm:t>
        <a:bodyPr/>
        <a:lstStyle/>
        <a:p>
          <a:pPr>
            <a:lnSpc>
              <a:spcPct val="120000"/>
            </a:lnSpc>
          </a:pPr>
          <a:endParaRPr lang="en-US" sz="2400"/>
        </a:p>
      </dgm:t>
    </dgm:pt>
    <dgm:pt modelId="{834D3694-29DE-42DE-BFEC-8DB79937CD0C}" type="sibTrans" cxnId="{D9BF79C3-3101-45EA-B7EA-E56F3F562678}">
      <dgm:prSet/>
      <dgm:spPr/>
      <dgm:t>
        <a:bodyPr/>
        <a:lstStyle/>
        <a:p>
          <a:pPr>
            <a:lnSpc>
              <a:spcPct val="120000"/>
            </a:lnSpc>
          </a:pPr>
          <a:endParaRPr lang="en-US" sz="2400"/>
        </a:p>
      </dgm:t>
    </dgm:pt>
    <dgm:pt modelId="{369CF301-F8D8-451A-8A2B-048857B536D1}">
      <dgm:prSet custT="1"/>
      <dgm:spPr/>
      <dgm:t>
        <a:bodyPr/>
        <a:lstStyle/>
        <a:p>
          <a:pPr rtl="0">
            <a:lnSpc>
              <a:spcPct val="100000"/>
            </a:lnSpc>
          </a:pPr>
          <a:r>
            <a:rPr lang="en-US" sz="2400" b="0">
              <a:solidFill>
                <a:prstClr val="black">
                  <a:hueOff val="0"/>
                  <a:satOff val="0"/>
                  <a:lumOff val="0"/>
                  <a:alphaOff val="0"/>
                </a:prstClr>
              </a:solidFill>
              <a:latin typeface="+mn-lt"/>
              <a:ea typeface="+mn-ea"/>
              <a:cs typeface="+mn-cs"/>
            </a:rPr>
            <a:t>Introduction</a:t>
          </a:r>
          <a:endParaRPr lang="en-US" sz="2400" b="0" dirty="0">
            <a:latin typeface="+mn-lt"/>
          </a:endParaRPr>
        </a:p>
      </dgm:t>
    </dgm:pt>
    <dgm:pt modelId="{DCA72BCD-BAD7-4BE7-A543-23593EA93C82}" type="parTrans" cxnId="{724C0310-3239-494F-BBBC-EEAC2142521E}">
      <dgm:prSet/>
      <dgm:spPr/>
      <dgm:t>
        <a:bodyPr/>
        <a:lstStyle/>
        <a:p>
          <a:endParaRPr lang="en-US"/>
        </a:p>
      </dgm:t>
    </dgm:pt>
    <dgm:pt modelId="{56FA8B9A-073D-4B0A-9C2B-4048E438613F}" type="sibTrans" cxnId="{724C0310-3239-494F-BBBC-EEAC2142521E}">
      <dgm:prSet/>
      <dgm:spPr/>
      <dgm:t>
        <a:bodyPr/>
        <a:lstStyle/>
        <a:p>
          <a:endParaRPr lang="en-US"/>
        </a:p>
      </dgm:t>
    </dgm:pt>
    <dgm:pt modelId="{44D22911-8767-4271-9E67-880514A02032}">
      <dgm:prSet custT="1"/>
      <dgm:spPr/>
      <dgm:t>
        <a:bodyPr/>
        <a:lstStyle/>
        <a:p>
          <a:pPr rtl="0"/>
          <a:r>
            <a:rPr lang="en-US" sz="2400" b="0" dirty="0">
              <a:solidFill>
                <a:prstClr val="black">
                  <a:hueOff val="0"/>
                  <a:satOff val="0"/>
                  <a:lumOff val="0"/>
                  <a:alphaOff val="0"/>
                </a:prstClr>
              </a:solidFill>
              <a:latin typeface="+mn-lt"/>
              <a:ea typeface="+mn-ea"/>
              <a:cs typeface="+mn-cs"/>
            </a:rPr>
            <a:t>Overview of the Resource Scheduling Problem</a:t>
          </a:r>
        </a:p>
      </dgm:t>
    </dgm:pt>
    <dgm:pt modelId="{D5B56B70-134A-4DFA-AAA3-A91E763A5D6A}" type="parTrans" cxnId="{700EF342-3443-4153-A342-C891E0600F09}">
      <dgm:prSet/>
      <dgm:spPr/>
      <dgm:t>
        <a:bodyPr/>
        <a:lstStyle/>
        <a:p>
          <a:pPr rtl="1"/>
          <a:endParaRPr lang="ar-EG"/>
        </a:p>
      </dgm:t>
    </dgm:pt>
    <dgm:pt modelId="{4E623646-A88B-4B31-9A37-4ECEE22F815B}" type="sibTrans" cxnId="{700EF342-3443-4153-A342-C891E0600F09}">
      <dgm:prSet/>
      <dgm:spPr/>
      <dgm:t>
        <a:bodyPr/>
        <a:lstStyle/>
        <a:p>
          <a:pPr rtl="1"/>
          <a:endParaRPr lang="ar-EG"/>
        </a:p>
      </dgm:t>
    </dgm:pt>
    <dgm:pt modelId="{4A9C1B7A-C146-4042-9AD2-A90305554114}">
      <dgm:prSet custT="1"/>
      <dgm:spPr/>
      <dgm:t>
        <a:bodyPr/>
        <a:lstStyle/>
        <a:p>
          <a:pPr rtl="0"/>
          <a:r>
            <a:rPr lang="en-US" sz="2400" b="0" dirty="0">
              <a:solidFill>
                <a:prstClr val="black">
                  <a:hueOff val="0"/>
                  <a:satOff val="0"/>
                  <a:lumOff val="0"/>
                  <a:alphaOff val="0"/>
                </a:prstClr>
              </a:solidFill>
              <a:latin typeface="+mn-lt"/>
              <a:ea typeface="+mn-ea"/>
              <a:cs typeface="+mn-cs"/>
            </a:rPr>
            <a:t>Classification of a Scheduling Problem</a:t>
          </a:r>
        </a:p>
      </dgm:t>
    </dgm:pt>
    <dgm:pt modelId="{A8C4E64D-99B7-4C40-83FE-39BAF29D6E03}" type="parTrans" cxnId="{9CD317EB-8582-45D0-8298-D80CAFDBE951}">
      <dgm:prSet/>
      <dgm:spPr/>
      <dgm:t>
        <a:bodyPr/>
        <a:lstStyle/>
        <a:p>
          <a:pPr rtl="1"/>
          <a:endParaRPr lang="ar-EG"/>
        </a:p>
      </dgm:t>
    </dgm:pt>
    <dgm:pt modelId="{95834E38-80F0-437F-81FF-6481643D7CAF}" type="sibTrans" cxnId="{9CD317EB-8582-45D0-8298-D80CAFDBE951}">
      <dgm:prSet/>
      <dgm:spPr/>
      <dgm:t>
        <a:bodyPr/>
        <a:lstStyle/>
        <a:p>
          <a:pPr rtl="1"/>
          <a:endParaRPr lang="ar-EG"/>
        </a:p>
      </dgm:t>
    </dgm:pt>
    <dgm:pt modelId="{EAC61C47-FC76-47C1-8853-60EE55BBD09B}">
      <dgm:prSet custT="1"/>
      <dgm:spPr/>
      <dgm:t>
        <a:bodyPr/>
        <a:lstStyle/>
        <a:p>
          <a:pPr rtl="0"/>
          <a:r>
            <a:rPr lang="en-US" sz="2400" b="0">
              <a:solidFill>
                <a:prstClr val="black">
                  <a:hueOff val="0"/>
                  <a:satOff val="0"/>
                  <a:lumOff val="0"/>
                  <a:alphaOff val="0"/>
                </a:prstClr>
              </a:solidFill>
              <a:latin typeface="+mn-lt"/>
              <a:ea typeface="+mn-ea"/>
              <a:cs typeface="+mn-cs"/>
            </a:rPr>
            <a:t>Time Constrained Project</a:t>
          </a:r>
          <a:endParaRPr lang="en-US" sz="2400" b="0" dirty="0">
            <a:solidFill>
              <a:prstClr val="black">
                <a:hueOff val="0"/>
                <a:satOff val="0"/>
                <a:lumOff val="0"/>
                <a:alphaOff val="0"/>
              </a:prstClr>
            </a:solidFill>
            <a:latin typeface="+mn-lt"/>
            <a:ea typeface="+mn-ea"/>
            <a:cs typeface="+mn-cs"/>
          </a:endParaRPr>
        </a:p>
      </dgm:t>
    </dgm:pt>
    <dgm:pt modelId="{2CB218B0-5CE1-4124-8283-273BBBEADFA2}" type="parTrans" cxnId="{20BB23F1-4BCD-489B-8B6C-2B995DF7E86A}">
      <dgm:prSet/>
      <dgm:spPr/>
      <dgm:t>
        <a:bodyPr/>
        <a:lstStyle/>
        <a:p>
          <a:pPr rtl="1"/>
          <a:endParaRPr lang="ar-EG"/>
        </a:p>
      </dgm:t>
    </dgm:pt>
    <dgm:pt modelId="{CD5AB7B5-41AC-4527-A3BB-14F4739D4AE8}" type="sibTrans" cxnId="{20BB23F1-4BCD-489B-8B6C-2B995DF7E86A}">
      <dgm:prSet/>
      <dgm:spPr/>
      <dgm:t>
        <a:bodyPr/>
        <a:lstStyle/>
        <a:p>
          <a:pPr rtl="1"/>
          <a:endParaRPr lang="ar-EG"/>
        </a:p>
      </dgm:t>
    </dgm:pt>
    <dgm:pt modelId="{F47CEA8E-8A2D-4F40-9BA2-BF96F09896FF}">
      <dgm:prSet custT="1"/>
      <dgm:spPr/>
      <dgm:t>
        <a:bodyPr/>
        <a:lstStyle/>
        <a:p>
          <a:pPr rtl="0"/>
          <a:r>
            <a:rPr lang="en-US" sz="2400" b="0" dirty="0">
              <a:solidFill>
                <a:prstClr val="black">
                  <a:hueOff val="0"/>
                  <a:satOff val="0"/>
                  <a:lumOff val="0"/>
                  <a:alphaOff val="0"/>
                </a:prstClr>
              </a:solidFill>
              <a:latin typeface="+mn-lt"/>
              <a:ea typeface="+mn-ea"/>
              <a:cs typeface="+mn-cs"/>
            </a:rPr>
            <a:t>Resource Constrained Project</a:t>
          </a:r>
        </a:p>
      </dgm:t>
    </dgm:pt>
    <dgm:pt modelId="{5D57008B-EE06-4829-A81E-9E3650BE0594}" type="parTrans" cxnId="{D4DEC038-C3F6-4A7F-962C-232BCF8EA2C9}">
      <dgm:prSet/>
      <dgm:spPr/>
      <dgm:t>
        <a:bodyPr/>
        <a:lstStyle/>
        <a:p>
          <a:pPr rtl="1"/>
          <a:endParaRPr lang="ar-EG"/>
        </a:p>
      </dgm:t>
    </dgm:pt>
    <dgm:pt modelId="{A84F460B-08D5-41F4-BD83-F354980F47C2}" type="sibTrans" cxnId="{D4DEC038-C3F6-4A7F-962C-232BCF8EA2C9}">
      <dgm:prSet/>
      <dgm:spPr/>
      <dgm:t>
        <a:bodyPr/>
        <a:lstStyle/>
        <a:p>
          <a:pPr rtl="1"/>
          <a:endParaRPr lang="ar-EG"/>
        </a:p>
      </dgm:t>
    </dgm:pt>
    <dgm:pt modelId="{EDADBC1C-85DF-43F9-9451-E234FA59E61E}">
      <dgm:prSet custT="1"/>
      <dgm:spPr/>
      <dgm:t>
        <a:bodyPr/>
        <a:lstStyle/>
        <a:p>
          <a:pPr rtl="0"/>
          <a:r>
            <a:rPr lang="en-US" sz="2400" b="0">
              <a:solidFill>
                <a:prstClr val="black">
                  <a:hueOff val="0"/>
                  <a:satOff val="0"/>
                  <a:lumOff val="0"/>
                  <a:alphaOff val="0"/>
                </a:prstClr>
              </a:solidFill>
              <a:latin typeface="+mn-lt"/>
              <a:ea typeface="+mn-ea"/>
              <a:cs typeface="+mn-cs"/>
            </a:rPr>
            <a:t>Splitting</a:t>
          </a:r>
          <a:endParaRPr lang="en-US" sz="2400" b="0" dirty="0">
            <a:solidFill>
              <a:prstClr val="black">
                <a:hueOff val="0"/>
                <a:satOff val="0"/>
                <a:lumOff val="0"/>
                <a:alphaOff val="0"/>
              </a:prstClr>
            </a:solidFill>
            <a:latin typeface="+mn-lt"/>
            <a:ea typeface="+mn-ea"/>
            <a:cs typeface="+mn-cs"/>
          </a:endParaRPr>
        </a:p>
      </dgm:t>
    </dgm:pt>
    <dgm:pt modelId="{D2CE87D6-C70C-46BA-9C58-0B2F72978F93}" type="parTrans" cxnId="{EAAF7D9B-D501-4359-A0A8-BF251B56C86C}">
      <dgm:prSet/>
      <dgm:spPr/>
      <dgm:t>
        <a:bodyPr/>
        <a:lstStyle/>
        <a:p>
          <a:pPr rtl="1"/>
          <a:endParaRPr lang="ar-EG"/>
        </a:p>
      </dgm:t>
    </dgm:pt>
    <dgm:pt modelId="{956F6181-528A-4FD8-862E-AC575B625E55}" type="sibTrans" cxnId="{EAAF7D9B-D501-4359-A0A8-BF251B56C86C}">
      <dgm:prSet/>
      <dgm:spPr/>
      <dgm:t>
        <a:bodyPr/>
        <a:lstStyle/>
        <a:p>
          <a:pPr rtl="1"/>
          <a:endParaRPr lang="ar-EG"/>
        </a:p>
      </dgm:t>
    </dgm:pt>
    <dgm:pt modelId="{09F94F24-028B-46BB-938D-0EBEEC06B562}">
      <dgm:prSet custT="1"/>
      <dgm:spPr/>
      <dgm:t>
        <a:bodyPr/>
        <a:lstStyle/>
        <a:p>
          <a:pPr rtl="0"/>
          <a:r>
            <a:rPr lang="en-US" sz="2400" b="0">
              <a:latin typeface="+mn-lt"/>
            </a:rPr>
            <a:t>Computer Software for Scheduling Resources</a:t>
          </a:r>
          <a:endParaRPr lang="en-US" sz="2400" b="0" dirty="0">
            <a:solidFill>
              <a:prstClr val="black">
                <a:hueOff val="0"/>
                <a:satOff val="0"/>
                <a:lumOff val="0"/>
                <a:alphaOff val="0"/>
              </a:prstClr>
            </a:solidFill>
            <a:latin typeface="+mn-lt"/>
            <a:ea typeface="+mn-ea"/>
            <a:cs typeface="+mn-cs"/>
          </a:endParaRPr>
        </a:p>
      </dgm:t>
    </dgm:pt>
    <dgm:pt modelId="{B660254D-9026-4CC0-9CAC-48053AFFEF8B}" type="parTrans" cxnId="{83CE7339-EB70-4F2A-B0E2-C4E8687BF2F0}">
      <dgm:prSet/>
      <dgm:spPr/>
      <dgm:t>
        <a:bodyPr/>
        <a:lstStyle/>
        <a:p>
          <a:pPr rtl="1"/>
          <a:endParaRPr lang="ar-EG"/>
        </a:p>
      </dgm:t>
    </dgm:pt>
    <dgm:pt modelId="{432EAC5F-FE5E-462D-9376-E96C482B7149}" type="sibTrans" cxnId="{83CE7339-EB70-4F2A-B0E2-C4E8687BF2F0}">
      <dgm:prSet/>
      <dgm:spPr/>
      <dgm:t>
        <a:bodyPr/>
        <a:lstStyle/>
        <a:p>
          <a:pPr rtl="1"/>
          <a:endParaRPr lang="ar-EG"/>
        </a:p>
      </dgm:t>
    </dgm:pt>
    <dgm:pt modelId="{F974014E-78FE-4C62-9E35-887422D77C92}">
      <dgm:prSet custT="1"/>
      <dgm:spPr/>
      <dgm:t>
        <a:bodyPr/>
        <a:lstStyle/>
        <a:p>
          <a:pPr rtl="0"/>
          <a:r>
            <a:rPr lang="en-US" sz="2400" b="0" dirty="0">
              <a:latin typeface="+mn-lt"/>
            </a:rPr>
            <a:t>Benefits of Scheduling Resources</a:t>
          </a:r>
          <a:endParaRPr lang="en-US" sz="2400" b="0" dirty="0">
            <a:solidFill>
              <a:prstClr val="black">
                <a:hueOff val="0"/>
                <a:satOff val="0"/>
                <a:lumOff val="0"/>
                <a:alphaOff val="0"/>
              </a:prstClr>
            </a:solidFill>
            <a:latin typeface="+mn-lt"/>
            <a:ea typeface="+mn-ea"/>
            <a:cs typeface="+mn-cs"/>
          </a:endParaRPr>
        </a:p>
      </dgm:t>
    </dgm:pt>
    <dgm:pt modelId="{5CB8AE6D-01E6-4BF6-9915-860E3AA2197F}" type="parTrans" cxnId="{EB998748-6EEE-4AC6-8AFC-B38782331FA6}">
      <dgm:prSet/>
      <dgm:spPr/>
      <dgm:t>
        <a:bodyPr/>
        <a:lstStyle/>
        <a:p>
          <a:pPr rtl="1"/>
          <a:endParaRPr lang="ar-EG"/>
        </a:p>
      </dgm:t>
    </dgm:pt>
    <dgm:pt modelId="{E34117C0-270A-4D7B-941D-B78EB302B377}" type="sibTrans" cxnId="{EB998748-6EEE-4AC6-8AFC-B38782331FA6}">
      <dgm:prSet/>
      <dgm:spPr/>
      <dgm:t>
        <a:bodyPr/>
        <a:lstStyle/>
        <a:p>
          <a:pPr rtl="1"/>
          <a:endParaRPr lang="ar-EG"/>
        </a:p>
      </dgm:t>
    </dgm:pt>
    <dgm:pt modelId="{9EB8F0A8-90EE-4D61-974B-FB161DAC8A2E}">
      <dgm:prSet custT="1"/>
      <dgm:spPr/>
      <dgm:t>
        <a:bodyPr/>
        <a:lstStyle/>
        <a:p>
          <a:pPr rtl="0"/>
          <a:r>
            <a:rPr lang="en-US" sz="2400" b="0" dirty="0" err="1">
              <a:latin typeface="+mn-lt"/>
            </a:rPr>
            <a:t>Multiproject</a:t>
          </a:r>
          <a:r>
            <a:rPr lang="en-US" sz="2400" b="0" dirty="0">
              <a:latin typeface="+mn-lt"/>
            </a:rPr>
            <a:t> Scheduling Problems</a:t>
          </a:r>
          <a:endParaRPr lang="en-US" sz="2400" b="0" dirty="0">
            <a:solidFill>
              <a:prstClr val="black">
                <a:hueOff val="0"/>
                <a:satOff val="0"/>
                <a:lumOff val="0"/>
                <a:alphaOff val="0"/>
              </a:prstClr>
            </a:solidFill>
            <a:latin typeface="+mn-lt"/>
            <a:ea typeface="+mn-ea"/>
            <a:cs typeface="+mn-cs"/>
          </a:endParaRPr>
        </a:p>
      </dgm:t>
    </dgm:pt>
    <dgm:pt modelId="{0E8C9B77-237D-471A-8670-512ED81D6E08}" type="parTrans" cxnId="{B318BC50-285C-4FAD-9D3C-F55A72B8DF2A}">
      <dgm:prSet/>
      <dgm:spPr/>
      <dgm:t>
        <a:bodyPr/>
        <a:lstStyle/>
        <a:p>
          <a:pPr rtl="1"/>
          <a:endParaRPr lang="ar-EG"/>
        </a:p>
      </dgm:t>
    </dgm:pt>
    <dgm:pt modelId="{32391F39-745E-4219-9D2B-A586F279AF0C}" type="sibTrans" cxnId="{B318BC50-285C-4FAD-9D3C-F55A72B8DF2A}">
      <dgm:prSet/>
      <dgm:spPr/>
      <dgm:t>
        <a:bodyPr/>
        <a:lstStyle/>
        <a:p>
          <a:pPr rtl="1"/>
          <a:endParaRPr lang="ar-EG"/>
        </a:p>
      </dgm:t>
    </dgm:pt>
    <dgm:pt modelId="{09E8FE90-B015-4B8D-8DA9-FA66FFA6C6D6}" type="pres">
      <dgm:prSet presAssocID="{DB71BC6C-1DC7-4D16-A3CC-8F6A927E9A64}" presName="linear" presStyleCnt="0">
        <dgm:presLayoutVars>
          <dgm:animLvl val="lvl"/>
          <dgm:resizeHandles val="exact"/>
        </dgm:presLayoutVars>
      </dgm:prSet>
      <dgm:spPr/>
    </dgm:pt>
    <dgm:pt modelId="{A3AA10BE-60E7-4B26-B05A-3CB6405B4F49}" type="pres">
      <dgm:prSet presAssocID="{58CC7B93-9F82-4042-A1CD-FD418701A725}" presName="parentText" presStyleLbl="node1" presStyleIdx="0" presStyleCnt="1" custScaleY="97949" custLinFactNeighborY="-8070">
        <dgm:presLayoutVars>
          <dgm:chMax val="0"/>
          <dgm:bulletEnabled val="1"/>
        </dgm:presLayoutVars>
      </dgm:prSet>
      <dgm:spPr/>
    </dgm:pt>
    <dgm:pt modelId="{897CB477-63AF-4C54-A6C6-26EFE54EB411}" type="pres">
      <dgm:prSet presAssocID="{58CC7B93-9F82-4042-A1CD-FD418701A725}" presName="childText" presStyleLbl="revTx" presStyleIdx="0" presStyleCnt="1" custScaleY="111080">
        <dgm:presLayoutVars>
          <dgm:bulletEnabled val="1"/>
        </dgm:presLayoutVars>
      </dgm:prSet>
      <dgm:spPr/>
    </dgm:pt>
  </dgm:ptLst>
  <dgm:cxnLst>
    <dgm:cxn modelId="{8EA23806-1FCC-453C-B3D0-4F119B2771BB}" type="presOf" srcId="{58CC7B93-9F82-4042-A1CD-FD418701A725}" destId="{A3AA10BE-60E7-4B26-B05A-3CB6405B4F49}" srcOrd="0" destOrd="0" presId="urn:microsoft.com/office/officeart/2005/8/layout/vList2"/>
    <dgm:cxn modelId="{724C0310-3239-494F-BBBC-EEAC2142521E}" srcId="{58CC7B93-9F82-4042-A1CD-FD418701A725}" destId="{369CF301-F8D8-451A-8A2B-048857B536D1}" srcOrd="0" destOrd="0" parTransId="{DCA72BCD-BAD7-4BE7-A543-23593EA93C82}" sibTransId="{56FA8B9A-073D-4B0A-9C2B-4048E438613F}"/>
    <dgm:cxn modelId="{D3E76925-5D1F-4F27-A04F-03419C386CD1}" type="presOf" srcId="{F974014E-78FE-4C62-9E35-887422D77C92}" destId="{897CB477-63AF-4C54-A6C6-26EFE54EB411}" srcOrd="0" destOrd="7" presId="urn:microsoft.com/office/officeart/2005/8/layout/vList2"/>
    <dgm:cxn modelId="{D4DEC038-C3F6-4A7F-962C-232BCF8EA2C9}" srcId="{4A9C1B7A-C146-4042-9AD2-A90305554114}" destId="{F47CEA8E-8A2D-4F40-9BA2-BF96F09896FF}" srcOrd="1" destOrd="0" parTransId="{5D57008B-EE06-4829-A81E-9E3650BE0594}" sibTransId="{A84F460B-08D5-41F4-BD83-F354980F47C2}"/>
    <dgm:cxn modelId="{83CE7339-EB70-4F2A-B0E2-C4E8687BF2F0}" srcId="{58CC7B93-9F82-4042-A1CD-FD418701A725}" destId="{09F94F24-028B-46BB-938D-0EBEEC06B562}" srcOrd="4" destOrd="0" parTransId="{B660254D-9026-4CC0-9CAC-48053AFFEF8B}" sibTransId="{432EAC5F-FE5E-462D-9376-E96C482B7149}"/>
    <dgm:cxn modelId="{95FBBF3C-5C6E-4FE2-9F9C-1E01A447C903}" type="presOf" srcId="{EDADBC1C-85DF-43F9-9451-E234FA59E61E}" destId="{897CB477-63AF-4C54-A6C6-26EFE54EB411}" srcOrd="0" destOrd="5" presId="urn:microsoft.com/office/officeart/2005/8/layout/vList2"/>
    <dgm:cxn modelId="{501BE342-E0DC-41B6-83D4-4B7855DBC999}" type="presOf" srcId="{4A9C1B7A-C146-4042-9AD2-A90305554114}" destId="{897CB477-63AF-4C54-A6C6-26EFE54EB411}" srcOrd="0" destOrd="2" presId="urn:microsoft.com/office/officeart/2005/8/layout/vList2"/>
    <dgm:cxn modelId="{700EF342-3443-4153-A342-C891E0600F09}" srcId="{58CC7B93-9F82-4042-A1CD-FD418701A725}" destId="{44D22911-8767-4271-9E67-880514A02032}" srcOrd="1" destOrd="0" parTransId="{D5B56B70-134A-4DFA-AAA3-A91E763A5D6A}" sibTransId="{4E623646-A88B-4B31-9A37-4ECEE22F815B}"/>
    <dgm:cxn modelId="{EB998748-6EEE-4AC6-8AFC-B38782331FA6}" srcId="{58CC7B93-9F82-4042-A1CD-FD418701A725}" destId="{F974014E-78FE-4C62-9E35-887422D77C92}" srcOrd="5" destOrd="0" parTransId="{5CB8AE6D-01E6-4BF6-9915-860E3AA2197F}" sibTransId="{E34117C0-270A-4D7B-941D-B78EB302B377}"/>
    <dgm:cxn modelId="{E7CF416B-ED1A-4C2B-97BA-46B4AAED876B}" type="presOf" srcId="{EAC61C47-FC76-47C1-8853-60EE55BBD09B}" destId="{897CB477-63AF-4C54-A6C6-26EFE54EB411}" srcOrd="0" destOrd="3" presId="urn:microsoft.com/office/officeart/2005/8/layout/vList2"/>
    <dgm:cxn modelId="{4D56B06C-E5B3-4B56-B387-65AD8DDD3AA4}" type="presOf" srcId="{DB71BC6C-1DC7-4D16-A3CC-8F6A927E9A64}" destId="{09E8FE90-B015-4B8D-8DA9-FA66FFA6C6D6}" srcOrd="0" destOrd="0" presId="urn:microsoft.com/office/officeart/2005/8/layout/vList2"/>
    <dgm:cxn modelId="{B318BC50-285C-4FAD-9D3C-F55A72B8DF2A}" srcId="{58CC7B93-9F82-4042-A1CD-FD418701A725}" destId="{9EB8F0A8-90EE-4D61-974B-FB161DAC8A2E}" srcOrd="6" destOrd="0" parTransId="{0E8C9B77-237D-471A-8670-512ED81D6E08}" sibTransId="{32391F39-745E-4219-9D2B-A586F279AF0C}"/>
    <dgm:cxn modelId="{24F81355-1C5E-488E-BD9F-075EDC594C95}" type="presOf" srcId="{F47CEA8E-8A2D-4F40-9BA2-BF96F09896FF}" destId="{897CB477-63AF-4C54-A6C6-26EFE54EB411}" srcOrd="0" destOrd="4" presId="urn:microsoft.com/office/officeart/2005/8/layout/vList2"/>
    <dgm:cxn modelId="{D7C4848A-2C2C-4AD0-9BA6-A1FB5760F70B}" type="presOf" srcId="{9EB8F0A8-90EE-4D61-974B-FB161DAC8A2E}" destId="{897CB477-63AF-4C54-A6C6-26EFE54EB411}" srcOrd="0" destOrd="8" presId="urn:microsoft.com/office/officeart/2005/8/layout/vList2"/>
    <dgm:cxn modelId="{EAAF7D9B-D501-4359-A0A8-BF251B56C86C}" srcId="{58CC7B93-9F82-4042-A1CD-FD418701A725}" destId="{EDADBC1C-85DF-43F9-9451-E234FA59E61E}" srcOrd="3" destOrd="0" parTransId="{D2CE87D6-C70C-46BA-9C58-0B2F72978F93}" sibTransId="{956F6181-528A-4FD8-862E-AC575B625E55}"/>
    <dgm:cxn modelId="{418C91AA-EAED-4731-8E43-6D44B6D12F7B}" type="presOf" srcId="{09F94F24-028B-46BB-938D-0EBEEC06B562}" destId="{897CB477-63AF-4C54-A6C6-26EFE54EB411}" srcOrd="0" destOrd="6" presId="urn:microsoft.com/office/officeart/2005/8/layout/vList2"/>
    <dgm:cxn modelId="{11A9ECBF-C3D6-434B-8C2E-E76861C4AC48}" type="presOf" srcId="{44D22911-8767-4271-9E67-880514A02032}" destId="{897CB477-63AF-4C54-A6C6-26EFE54EB411}" srcOrd="0" destOrd="1" presId="urn:microsoft.com/office/officeart/2005/8/layout/vList2"/>
    <dgm:cxn modelId="{D9BF79C3-3101-45EA-B7EA-E56F3F562678}" srcId="{DB71BC6C-1DC7-4D16-A3CC-8F6A927E9A64}" destId="{58CC7B93-9F82-4042-A1CD-FD418701A725}" srcOrd="0" destOrd="0" parTransId="{236776CA-0BCB-423D-922E-906E1564C4D7}" sibTransId="{834D3694-29DE-42DE-BFEC-8DB79937CD0C}"/>
    <dgm:cxn modelId="{5FC225C6-6DF3-422B-AE6B-34F9D27DA293}" type="presOf" srcId="{369CF301-F8D8-451A-8A2B-048857B536D1}" destId="{897CB477-63AF-4C54-A6C6-26EFE54EB411}" srcOrd="0" destOrd="0" presId="urn:microsoft.com/office/officeart/2005/8/layout/vList2"/>
    <dgm:cxn modelId="{9CD317EB-8582-45D0-8298-D80CAFDBE951}" srcId="{58CC7B93-9F82-4042-A1CD-FD418701A725}" destId="{4A9C1B7A-C146-4042-9AD2-A90305554114}" srcOrd="2" destOrd="0" parTransId="{A8C4E64D-99B7-4C40-83FE-39BAF29D6E03}" sibTransId="{95834E38-80F0-437F-81FF-6481643D7CAF}"/>
    <dgm:cxn modelId="{20BB23F1-4BCD-489B-8B6C-2B995DF7E86A}" srcId="{4A9C1B7A-C146-4042-9AD2-A90305554114}" destId="{EAC61C47-FC76-47C1-8853-60EE55BBD09B}" srcOrd="0" destOrd="0" parTransId="{2CB218B0-5CE1-4124-8283-273BBBEADFA2}" sibTransId="{CD5AB7B5-41AC-4527-A3BB-14F4739D4AE8}"/>
    <dgm:cxn modelId="{3681A7F7-4D1C-405E-B0CC-F94DFF22E549}" type="presParOf" srcId="{09E8FE90-B015-4B8D-8DA9-FA66FFA6C6D6}" destId="{A3AA10BE-60E7-4B26-B05A-3CB6405B4F49}" srcOrd="0" destOrd="0" presId="urn:microsoft.com/office/officeart/2005/8/layout/vList2"/>
    <dgm:cxn modelId="{60FD64C6-747D-4D5E-9764-E4312F016A9D}" type="presParOf" srcId="{09E8FE90-B015-4B8D-8DA9-FA66FFA6C6D6}" destId="{897CB477-63AF-4C54-A6C6-26EFE54EB411}" srcOrd="1"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14A9067-3C3D-4BC7-8040-C5DD739F3D48}"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US"/>
        </a:p>
      </dgm:t>
    </dgm:pt>
    <dgm:pt modelId="{508CA44A-008E-40D0-96B6-0D7B75B26DDA}">
      <dgm:prSet phldrT="[Text]" custT="1"/>
      <dgm:spPr/>
      <dgm:t>
        <a:bodyPr/>
        <a:lstStyle/>
        <a:p>
          <a:r>
            <a:rPr lang="en-US" sz="2400" b="1" dirty="0">
              <a:solidFill>
                <a:srgbClr val="FFC000"/>
              </a:solidFill>
            </a:rPr>
            <a:t>Time constrained </a:t>
          </a:r>
        </a:p>
      </dgm:t>
    </dgm:pt>
    <dgm:pt modelId="{755941DC-6F96-40EF-8A15-F379F2811875}" type="sibTrans" cxnId="{5F59CDA6-FFC9-4810-84C6-CA8339D7BC6E}">
      <dgm:prSet/>
      <dgm:spPr/>
      <dgm:t>
        <a:bodyPr/>
        <a:lstStyle/>
        <a:p>
          <a:endParaRPr lang="en-US" sz="1800"/>
        </a:p>
      </dgm:t>
    </dgm:pt>
    <dgm:pt modelId="{7654CA83-E0A7-449A-A8DF-C7A9813B64D3}" type="parTrans" cxnId="{5F59CDA6-FFC9-4810-84C6-CA8339D7BC6E}">
      <dgm:prSet/>
      <dgm:spPr/>
      <dgm:t>
        <a:bodyPr/>
        <a:lstStyle/>
        <a:p>
          <a:endParaRPr lang="en-US" sz="1800"/>
        </a:p>
      </dgm:t>
    </dgm:pt>
    <dgm:pt modelId="{0009D135-B0DE-42BC-98CC-F31BC44D9229}">
      <dgm:prSet custT="1"/>
      <dgm:spPr/>
      <dgm:t>
        <a:bodyPr/>
        <a:lstStyle/>
        <a:p>
          <a:r>
            <a:rPr lang="en-US" sz="2400" b="1" dirty="0">
              <a:solidFill>
                <a:schemeClr val="accent2"/>
              </a:solidFill>
            </a:rPr>
            <a:t>Resource constrained</a:t>
          </a:r>
        </a:p>
      </dgm:t>
    </dgm:pt>
    <dgm:pt modelId="{0F5826F8-75FE-4689-973B-1DD9EB9F5C1E}" type="parTrans" cxnId="{61BCFB7E-F263-4265-81DD-A7FE67DBA7A2}">
      <dgm:prSet/>
      <dgm:spPr/>
      <dgm:t>
        <a:bodyPr/>
        <a:lstStyle/>
        <a:p>
          <a:endParaRPr lang="en-US" sz="1800"/>
        </a:p>
      </dgm:t>
    </dgm:pt>
    <dgm:pt modelId="{CB85EF75-487F-43F7-9C08-4355E1983008}" type="sibTrans" cxnId="{61BCFB7E-F263-4265-81DD-A7FE67DBA7A2}">
      <dgm:prSet/>
      <dgm:spPr/>
      <dgm:t>
        <a:bodyPr/>
        <a:lstStyle/>
        <a:p>
          <a:endParaRPr lang="en-US" sz="1800"/>
        </a:p>
      </dgm:t>
    </dgm:pt>
    <dgm:pt modelId="{02FE89D2-8E38-4BE2-9756-62396B191ED0}">
      <dgm:prSet phldrT="[Text]" custT="1"/>
      <dgm:spPr/>
      <dgm:t>
        <a:bodyPr/>
        <a:lstStyle/>
        <a:p>
          <a:r>
            <a:rPr lang="en-US" sz="2000" dirty="0"/>
            <a:t>project has a defined delivery date that is mandated by contract</a:t>
          </a:r>
        </a:p>
      </dgm:t>
    </dgm:pt>
    <dgm:pt modelId="{88D71177-E9C3-4F7C-B4E4-FCC87A2EFA79}" type="parTrans" cxnId="{9453061D-A1DB-4150-A892-1ECC80774529}">
      <dgm:prSet/>
      <dgm:spPr/>
      <dgm:t>
        <a:bodyPr/>
        <a:lstStyle/>
        <a:p>
          <a:endParaRPr lang="en-US" sz="1800"/>
        </a:p>
      </dgm:t>
    </dgm:pt>
    <dgm:pt modelId="{4216F773-46B8-48C4-A2A0-3550D316D7A6}" type="sibTrans" cxnId="{9453061D-A1DB-4150-A892-1ECC80774529}">
      <dgm:prSet/>
      <dgm:spPr/>
      <dgm:t>
        <a:bodyPr/>
        <a:lstStyle/>
        <a:p>
          <a:endParaRPr lang="en-US" sz="1800"/>
        </a:p>
      </dgm:t>
    </dgm:pt>
    <dgm:pt modelId="{680465EC-29AB-48EF-96FF-414734A3C4C5}">
      <dgm:prSet phldrT="[Text]" custT="1"/>
      <dgm:spPr/>
      <dgm:t>
        <a:bodyPr/>
        <a:lstStyle/>
        <a:p>
          <a:r>
            <a:rPr lang="en-US" sz="2000" dirty="0"/>
            <a:t>If required, resources can be added to meet the delivery date</a:t>
          </a:r>
        </a:p>
      </dgm:t>
    </dgm:pt>
    <dgm:pt modelId="{32F16DD6-DCC2-448F-BF42-0A13C9C83452}" type="parTrans" cxnId="{3F2502FA-7326-4AFE-AD58-60FD1FD84F75}">
      <dgm:prSet/>
      <dgm:spPr/>
      <dgm:t>
        <a:bodyPr/>
        <a:lstStyle/>
        <a:p>
          <a:endParaRPr lang="en-US" sz="1800"/>
        </a:p>
      </dgm:t>
    </dgm:pt>
    <dgm:pt modelId="{679C9FE0-00EC-4700-A742-46AC1B9659C3}" type="sibTrans" cxnId="{3F2502FA-7326-4AFE-AD58-60FD1FD84F75}">
      <dgm:prSet/>
      <dgm:spPr/>
      <dgm:t>
        <a:bodyPr/>
        <a:lstStyle/>
        <a:p>
          <a:endParaRPr lang="en-US" sz="1800"/>
        </a:p>
      </dgm:t>
    </dgm:pt>
    <dgm:pt modelId="{04EC1D01-579A-48F0-A93A-11236DBC2A12}">
      <dgm:prSet custT="1"/>
      <dgm:spPr/>
      <dgm:t>
        <a:bodyPr/>
        <a:lstStyle/>
        <a:p>
          <a:r>
            <a:rPr lang="en-US" sz="2000" dirty="0"/>
            <a:t>the resources available to do the project are limited or cannot be exceeded or over allocated</a:t>
          </a:r>
        </a:p>
      </dgm:t>
    </dgm:pt>
    <dgm:pt modelId="{88ADF507-BA23-4904-A716-23CA0173AC80}" type="parTrans" cxnId="{1684E750-C00D-4FBD-9FCF-8F7674EB6AED}">
      <dgm:prSet/>
      <dgm:spPr/>
      <dgm:t>
        <a:bodyPr/>
        <a:lstStyle/>
        <a:p>
          <a:endParaRPr lang="en-US" sz="1800"/>
        </a:p>
      </dgm:t>
    </dgm:pt>
    <dgm:pt modelId="{FE0BB38D-4A81-4163-95FC-D0B28C13AB0B}" type="sibTrans" cxnId="{1684E750-C00D-4FBD-9FCF-8F7674EB6AED}">
      <dgm:prSet/>
      <dgm:spPr/>
      <dgm:t>
        <a:bodyPr/>
        <a:lstStyle/>
        <a:p>
          <a:endParaRPr lang="en-US" sz="1800"/>
        </a:p>
      </dgm:t>
    </dgm:pt>
    <dgm:pt modelId="{A5DE56D0-5E49-4466-A701-3808E6391910}">
      <dgm:prSet custT="1"/>
      <dgm:spPr/>
      <dgm:t>
        <a:bodyPr/>
        <a:lstStyle/>
        <a:p>
          <a:r>
            <a:rPr lang="en-US" sz="2000" dirty="0"/>
            <a:t> If production falls behind, the delivery date is extended</a:t>
          </a:r>
        </a:p>
      </dgm:t>
    </dgm:pt>
    <dgm:pt modelId="{306A405C-BD96-4C49-8A98-4BC184DA1ED7}" type="parTrans" cxnId="{50F404A7-A066-459B-986A-9E218E4E8BA1}">
      <dgm:prSet/>
      <dgm:spPr/>
      <dgm:t>
        <a:bodyPr/>
        <a:lstStyle/>
        <a:p>
          <a:endParaRPr lang="en-US" sz="1800"/>
        </a:p>
      </dgm:t>
    </dgm:pt>
    <dgm:pt modelId="{9F628580-C3E4-473C-AA44-D10A3B638000}" type="sibTrans" cxnId="{50F404A7-A066-459B-986A-9E218E4E8BA1}">
      <dgm:prSet/>
      <dgm:spPr/>
      <dgm:t>
        <a:bodyPr/>
        <a:lstStyle/>
        <a:p>
          <a:endParaRPr lang="en-US" sz="1800"/>
        </a:p>
      </dgm:t>
    </dgm:pt>
    <dgm:pt modelId="{BF76A213-BFA4-4656-9212-34908C915208}" type="pres">
      <dgm:prSet presAssocID="{F14A9067-3C3D-4BC7-8040-C5DD739F3D48}" presName="linear" presStyleCnt="0">
        <dgm:presLayoutVars>
          <dgm:dir/>
          <dgm:resizeHandles val="exact"/>
        </dgm:presLayoutVars>
      </dgm:prSet>
      <dgm:spPr/>
    </dgm:pt>
    <dgm:pt modelId="{EDE16D54-1495-4A6A-BF52-CF282B4255B8}" type="pres">
      <dgm:prSet presAssocID="{508CA44A-008E-40D0-96B6-0D7B75B26DDA}" presName="comp" presStyleCnt="0"/>
      <dgm:spPr/>
    </dgm:pt>
    <dgm:pt modelId="{E2EB4050-4338-48E9-928B-4C617E3C9331}" type="pres">
      <dgm:prSet presAssocID="{508CA44A-008E-40D0-96B6-0D7B75B26DDA}" presName="box" presStyleLbl="node1" presStyleIdx="0" presStyleCnt="2" custLinFactNeighborX="900" custLinFactNeighborY="473"/>
      <dgm:spPr/>
    </dgm:pt>
    <dgm:pt modelId="{8CD16AEC-9417-42A3-8BC8-4013A1DF37B2}" type="pres">
      <dgm:prSet presAssocID="{508CA44A-008E-40D0-96B6-0D7B75B26DDA}" presName="img" presStyleLbl="fgImgPlac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l="-13000" r="-13000"/>
          </a:stretch>
        </a:blipFill>
      </dgm:spPr>
      <dgm:extLst>
        <a:ext uri="{E40237B7-FDA0-4F09-8148-C483321AD2D9}">
          <dgm14:cNvPr xmlns:dgm14="http://schemas.microsoft.com/office/drawing/2010/diagram" id="0" name="" descr="Hourglass 30% with solid fill"/>
        </a:ext>
      </dgm:extLst>
    </dgm:pt>
    <dgm:pt modelId="{DDF58C99-9EBE-4094-8349-D7A98F3A169B}" type="pres">
      <dgm:prSet presAssocID="{508CA44A-008E-40D0-96B6-0D7B75B26DDA}" presName="text" presStyleLbl="node1" presStyleIdx="0" presStyleCnt="2">
        <dgm:presLayoutVars>
          <dgm:bulletEnabled val="1"/>
        </dgm:presLayoutVars>
      </dgm:prSet>
      <dgm:spPr/>
    </dgm:pt>
    <dgm:pt modelId="{8371AF08-9853-4733-8CA5-D264319D5FA4}" type="pres">
      <dgm:prSet presAssocID="{755941DC-6F96-40EF-8A15-F379F2811875}" presName="spacer" presStyleCnt="0"/>
      <dgm:spPr/>
    </dgm:pt>
    <dgm:pt modelId="{0130D3BB-FD86-4574-B1B7-1856C68BC89B}" type="pres">
      <dgm:prSet presAssocID="{0009D135-B0DE-42BC-98CC-F31BC44D9229}" presName="comp" presStyleCnt="0"/>
      <dgm:spPr/>
    </dgm:pt>
    <dgm:pt modelId="{33E6959F-A23C-4F1F-B802-B989B10C7EB5}" type="pres">
      <dgm:prSet presAssocID="{0009D135-B0DE-42BC-98CC-F31BC44D9229}" presName="box" presStyleLbl="node1" presStyleIdx="1" presStyleCnt="2"/>
      <dgm:spPr/>
    </dgm:pt>
    <dgm:pt modelId="{3BA1A994-E92F-4EA5-984F-E5B4DB5509AC}" type="pres">
      <dgm:prSet presAssocID="{0009D135-B0DE-42BC-98CC-F31BC44D9229}" presName="img" presStyleLbl="fgImgPlac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l="-13000" r="-13000"/>
          </a:stretch>
        </a:blipFill>
      </dgm:spPr>
      <dgm:extLst>
        <a:ext uri="{E40237B7-FDA0-4F09-8148-C483321AD2D9}">
          <dgm14:cNvPr xmlns:dgm14="http://schemas.microsoft.com/office/drawing/2010/diagram" id="0" name="" descr="Robot Hand with solid fill"/>
        </a:ext>
      </dgm:extLst>
    </dgm:pt>
    <dgm:pt modelId="{621AF6CC-803F-4EDA-A100-94D52F253317}" type="pres">
      <dgm:prSet presAssocID="{0009D135-B0DE-42BC-98CC-F31BC44D9229}" presName="text" presStyleLbl="node1" presStyleIdx="1" presStyleCnt="2">
        <dgm:presLayoutVars>
          <dgm:bulletEnabled val="1"/>
        </dgm:presLayoutVars>
      </dgm:prSet>
      <dgm:spPr/>
    </dgm:pt>
  </dgm:ptLst>
  <dgm:cxnLst>
    <dgm:cxn modelId="{1936AB03-57B5-418E-A017-03B3532F5ED7}" type="presOf" srcId="{02FE89D2-8E38-4BE2-9756-62396B191ED0}" destId="{E2EB4050-4338-48E9-928B-4C617E3C9331}" srcOrd="0" destOrd="1" presId="urn:microsoft.com/office/officeart/2005/8/layout/vList4"/>
    <dgm:cxn modelId="{9453061D-A1DB-4150-A892-1ECC80774529}" srcId="{508CA44A-008E-40D0-96B6-0D7B75B26DDA}" destId="{02FE89D2-8E38-4BE2-9756-62396B191ED0}" srcOrd="0" destOrd="0" parTransId="{88D71177-E9C3-4F7C-B4E4-FCC87A2EFA79}" sibTransId="{4216F773-46B8-48C4-A2A0-3550D316D7A6}"/>
    <dgm:cxn modelId="{C2349029-ED6E-4770-8E6F-3BE716529C8D}" type="presOf" srcId="{04EC1D01-579A-48F0-A93A-11236DBC2A12}" destId="{33E6959F-A23C-4F1F-B802-B989B10C7EB5}" srcOrd="0" destOrd="1" presId="urn:microsoft.com/office/officeart/2005/8/layout/vList4"/>
    <dgm:cxn modelId="{FF57402A-E166-4458-9C0A-4133ABF8FA1A}" type="presOf" srcId="{04EC1D01-579A-48F0-A93A-11236DBC2A12}" destId="{621AF6CC-803F-4EDA-A100-94D52F253317}" srcOrd="1" destOrd="1" presId="urn:microsoft.com/office/officeart/2005/8/layout/vList4"/>
    <dgm:cxn modelId="{DEB5D14A-4D1A-43BB-B3FA-BBD5CD8CBA43}" type="presOf" srcId="{680465EC-29AB-48EF-96FF-414734A3C4C5}" destId="{E2EB4050-4338-48E9-928B-4C617E3C9331}" srcOrd="0" destOrd="2" presId="urn:microsoft.com/office/officeart/2005/8/layout/vList4"/>
    <dgm:cxn modelId="{1684E750-C00D-4FBD-9FCF-8F7674EB6AED}" srcId="{0009D135-B0DE-42BC-98CC-F31BC44D9229}" destId="{04EC1D01-579A-48F0-A93A-11236DBC2A12}" srcOrd="0" destOrd="0" parTransId="{88ADF507-BA23-4904-A716-23CA0173AC80}" sibTransId="{FE0BB38D-4A81-4163-95FC-D0B28C13AB0B}"/>
    <dgm:cxn modelId="{22973253-D791-484F-A34D-030CBCFF9333}" type="presOf" srcId="{A5DE56D0-5E49-4466-A701-3808E6391910}" destId="{621AF6CC-803F-4EDA-A100-94D52F253317}" srcOrd="1" destOrd="2" presId="urn:microsoft.com/office/officeart/2005/8/layout/vList4"/>
    <dgm:cxn modelId="{61BCFB7E-F263-4265-81DD-A7FE67DBA7A2}" srcId="{F14A9067-3C3D-4BC7-8040-C5DD739F3D48}" destId="{0009D135-B0DE-42BC-98CC-F31BC44D9229}" srcOrd="1" destOrd="0" parTransId="{0F5826F8-75FE-4689-973B-1DD9EB9F5C1E}" sibTransId="{CB85EF75-487F-43F7-9C08-4355E1983008}"/>
    <dgm:cxn modelId="{5F59CDA6-FFC9-4810-84C6-CA8339D7BC6E}" srcId="{F14A9067-3C3D-4BC7-8040-C5DD739F3D48}" destId="{508CA44A-008E-40D0-96B6-0D7B75B26DDA}" srcOrd="0" destOrd="0" parTransId="{7654CA83-E0A7-449A-A8DF-C7A9813B64D3}" sibTransId="{755941DC-6F96-40EF-8A15-F379F2811875}"/>
    <dgm:cxn modelId="{50F404A7-A066-459B-986A-9E218E4E8BA1}" srcId="{0009D135-B0DE-42BC-98CC-F31BC44D9229}" destId="{A5DE56D0-5E49-4466-A701-3808E6391910}" srcOrd="1" destOrd="0" parTransId="{306A405C-BD96-4C49-8A98-4BC184DA1ED7}" sibTransId="{9F628580-C3E4-473C-AA44-D10A3B638000}"/>
    <dgm:cxn modelId="{67759DA8-30E0-424B-841A-5C30AC395DAC}" type="presOf" srcId="{F14A9067-3C3D-4BC7-8040-C5DD739F3D48}" destId="{BF76A213-BFA4-4656-9212-34908C915208}" srcOrd="0" destOrd="0" presId="urn:microsoft.com/office/officeart/2005/8/layout/vList4"/>
    <dgm:cxn modelId="{2B5BD2B8-A7D4-4AFA-BB48-C762210D50E5}" type="presOf" srcId="{508CA44A-008E-40D0-96B6-0D7B75B26DDA}" destId="{E2EB4050-4338-48E9-928B-4C617E3C9331}" srcOrd="0" destOrd="0" presId="urn:microsoft.com/office/officeart/2005/8/layout/vList4"/>
    <dgm:cxn modelId="{0EFB88BD-630B-489C-AFF6-42F4A09A8767}" type="presOf" srcId="{02FE89D2-8E38-4BE2-9756-62396B191ED0}" destId="{DDF58C99-9EBE-4094-8349-D7A98F3A169B}" srcOrd="1" destOrd="1" presId="urn:microsoft.com/office/officeart/2005/8/layout/vList4"/>
    <dgm:cxn modelId="{4FB7B2C3-E865-467F-8E80-CA6F4487A1BD}" type="presOf" srcId="{680465EC-29AB-48EF-96FF-414734A3C4C5}" destId="{DDF58C99-9EBE-4094-8349-D7A98F3A169B}" srcOrd="1" destOrd="2" presId="urn:microsoft.com/office/officeart/2005/8/layout/vList4"/>
    <dgm:cxn modelId="{358B27CA-3C7B-46AD-9019-746DD8BE1911}" type="presOf" srcId="{0009D135-B0DE-42BC-98CC-F31BC44D9229}" destId="{33E6959F-A23C-4F1F-B802-B989B10C7EB5}" srcOrd="0" destOrd="0" presId="urn:microsoft.com/office/officeart/2005/8/layout/vList4"/>
    <dgm:cxn modelId="{0A851CEC-AB74-439D-A919-DD86CFD4BC4C}" type="presOf" srcId="{A5DE56D0-5E49-4466-A701-3808E6391910}" destId="{33E6959F-A23C-4F1F-B802-B989B10C7EB5}" srcOrd="0" destOrd="2" presId="urn:microsoft.com/office/officeart/2005/8/layout/vList4"/>
    <dgm:cxn modelId="{FD9941F9-B7D4-4A95-B9E7-8E24FEFB4EC2}" type="presOf" srcId="{0009D135-B0DE-42BC-98CC-F31BC44D9229}" destId="{621AF6CC-803F-4EDA-A100-94D52F253317}" srcOrd="1" destOrd="0" presId="urn:microsoft.com/office/officeart/2005/8/layout/vList4"/>
    <dgm:cxn modelId="{3F2502FA-7326-4AFE-AD58-60FD1FD84F75}" srcId="{508CA44A-008E-40D0-96B6-0D7B75B26DDA}" destId="{680465EC-29AB-48EF-96FF-414734A3C4C5}" srcOrd="1" destOrd="0" parTransId="{32F16DD6-DCC2-448F-BF42-0A13C9C83452}" sibTransId="{679C9FE0-00EC-4700-A742-46AC1B9659C3}"/>
    <dgm:cxn modelId="{80E424FE-63C7-4906-B2FE-13BA750B4195}" type="presOf" srcId="{508CA44A-008E-40D0-96B6-0D7B75B26DDA}" destId="{DDF58C99-9EBE-4094-8349-D7A98F3A169B}" srcOrd="1" destOrd="0" presId="urn:microsoft.com/office/officeart/2005/8/layout/vList4"/>
    <dgm:cxn modelId="{B7EE0683-24EE-4F99-8533-7E7701282F89}" type="presParOf" srcId="{BF76A213-BFA4-4656-9212-34908C915208}" destId="{EDE16D54-1495-4A6A-BF52-CF282B4255B8}" srcOrd="0" destOrd="0" presId="urn:microsoft.com/office/officeart/2005/8/layout/vList4"/>
    <dgm:cxn modelId="{569FFCEE-686D-4EF2-80DF-E936AAD70D64}" type="presParOf" srcId="{EDE16D54-1495-4A6A-BF52-CF282B4255B8}" destId="{E2EB4050-4338-48E9-928B-4C617E3C9331}" srcOrd="0" destOrd="0" presId="urn:microsoft.com/office/officeart/2005/8/layout/vList4"/>
    <dgm:cxn modelId="{D4CA844E-8C4C-4BA0-949E-53C4C05A587E}" type="presParOf" srcId="{EDE16D54-1495-4A6A-BF52-CF282B4255B8}" destId="{8CD16AEC-9417-42A3-8BC8-4013A1DF37B2}" srcOrd="1" destOrd="0" presId="urn:microsoft.com/office/officeart/2005/8/layout/vList4"/>
    <dgm:cxn modelId="{D11FA9FB-FDA4-4042-99D2-C91434B441D3}" type="presParOf" srcId="{EDE16D54-1495-4A6A-BF52-CF282B4255B8}" destId="{DDF58C99-9EBE-4094-8349-D7A98F3A169B}" srcOrd="2" destOrd="0" presId="urn:microsoft.com/office/officeart/2005/8/layout/vList4"/>
    <dgm:cxn modelId="{3CD21E58-5947-47E0-9437-8B9F6BB22DB4}" type="presParOf" srcId="{BF76A213-BFA4-4656-9212-34908C915208}" destId="{8371AF08-9853-4733-8CA5-D264319D5FA4}" srcOrd="1" destOrd="0" presId="urn:microsoft.com/office/officeart/2005/8/layout/vList4"/>
    <dgm:cxn modelId="{20BB13DE-D9B6-4071-B59C-D95F177A974B}" type="presParOf" srcId="{BF76A213-BFA4-4656-9212-34908C915208}" destId="{0130D3BB-FD86-4574-B1B7-1856C68BC89B}" srcOrd="2" destOrd="0" presId="urn:microsoft.com/office/officeart/2005/8/layout/vList4"/>
    <dgm:cxn modelId="{D96DE2ED-BC74-431B-9B81-4E9D14230068}" type="presParOf" srcId="{0130D3BB-FD86-4574-B1B7-1856C68BC89B}" destId="{33E6959F-A23C-4F1F-B802-B989B10C7EB5}" srcOrd="0" destOrd="0" presId="urn:microsoft.com/office/officeart/2005/8/layout/vList4"/>
    <dgm:cxn modelId="{3ECBAEA6-BE47-449A-A9A2-DF0AA6901E41}" type="presParOf" srcId="{0130D3BB-FD86-4574-B1B7-1856C68BC89B}" destId="{3BA1A994-E92F-4EA5-984F-E5B4DB5509AC}" srcOrd="1" destOrd="0" presId="urn:microsoft.com/office/officeart/2005/8/layout/vList4"/>
    <dgm:cxn modelId="{2176569A-F75D-4CC8-BFEB-A379E3DDD384}" type="presParOf" srcId="{0130D3BB-FD86-4574-B1B7-1856C68BC89B}" destId="{621AF6CC-803F-4EDA-A100-94D52F253317}"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AA10BE-60E7-4B26-B05A-3CB6405B4F49}">
      <dsp:nvSpPr>
        <dsp:cNvPr id="0" name=""/>
        <dsp:cNvSpPr/>
      </dsp:nvSpPr>
      <dsp:spPr>
        <a:xfrm>
          <a:off x="0" y="0"/>
          <a:ext cx="8288037" cy="60691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altLang="en-US" sz="2800" b="1" kern="1200" dirty="0"/>
            <a:t>Resources Management</a:t>
          </a:r>
          <a:endParaRPr lang="ar-EG" altLang="en-US" sz="2800" b="1" kern="1200" dirty="0"/>
        </a:p>
      </dsp:txBody>
      <dsp:txXfrm>
        <a:off x="29627" y="29627"/>
        <a:ext cx="8228783" cy="547657"/>
      </dsp:txXfrm>
    </dsp:sp>
    <dsp:sp modelId="{897CB477-63AF-4C54-A6C6-26EFE54EB411}">
      <dsp:nvSpPr>
        <dsp:cNvPr id="0" name=""/>
        <dsp:cNvSpPr/>
      </dsp:nvSpPr>
      <dsp:spPr>
        <a:xfrm>
          <a:off x="0" y="608246"/>
          <a:ext cx="8288037" cy="37791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3145" tIns="30480" rIns="170688" bIns="30480" numCol="1" spcCol="1270" anchor="t" anchorCtr="0">
          <a:noAutofit/>
        </a:bodyPr>
        <a:lstStyle/>
        <a:p>
          <a:pPr marL="228600" lvl="1" indent="-228600" algn="l" defTabSz="1066800" rtl="0">
            <a:lnSpc>
              <a:spcPct val="100000"/>
            </a:lnSpc>
            <a:spcBef>
              <a:spcPct val="0"/>
            </a:spcBef>
            <a:spcAft>
              <a:spcPct val="20000"/>
            </a:spcAft>
            <a:buChar char="•"/>
          </a:pPr>
          <a:r>
            <a:rPr lang="en-US" sz="2400" b="0" kern="1200">
              <a:solidFill>
                <a:prstClr val="black">
                  <a:hueOff val="0"/>
                  <a:satOff val="0"/>
                  <a:lumOff val="0"/>
                  <a:alphaOff val="0"/>
                </a:prstClr>
              </a:solidFill>
              <a:latin typeface="+mn-lt"/>
              <a:ea typeface="+mn-ea"/>
              <a:cs typeface="+mn-cs"/>
            </a:rPr>
            <a:t>Introduction</a:t>
          </a:r>
          <a:endParaRPr lang="en-US" sz="2400" b="0" kern="1200" dirty="0">
            <a:latin typeface="+mn-lt"/>
          </a:endParaRPr>
        </a:p>
        <a:p>
          <a:pPr marL="228600" lvl="1" indent="-228600" algn="l" defTabSz="1066800" rtl="0">
            <a:lnSpc>
              <a:spcPct val="90000"/>
            </a:lnSpc>
            <a:spcBef>
              <a:spcPct val="0"/>
            </a:spcBef>
            <a:spcAft>
              <a:spcPct val="20000"/>
            </a:spcAft>
            <a:buChar char="•"/>
          </a:pPr>
          <a:r>
            <a:rPr lang="en-US" sz="2400" b="0" kern="1200" dirty="0">
              <a:solidFill>
                <a:prstClr val="black">
                  <a:hueOff val="0"/>
                  <a:satOff val="0"/>
                  <a:lumOff val="0"/>
                  <a:alphaOff val="0"/>
                </a:prstClr>
              </a:solidFill>
              <a:latin typeface="+mn-lt"/>
              <a:ea typeface="+mn-ea"/>
              <a:cs typeface="+mn-cs"/>
            </a:rPr>
            <a:t>Overview of the Resource Scheduling Problem</a:t>
          </a:r>
        </a:p>
        <a:p>
          <a:pPr marL="228600" lvl="1" indent="-228600" algn="l" defTabSz="1066800" rtl="0">
            <a:lnSpc>
              <a:spcPct val="90000"/>
            </a:lnSpc>
            <a:spcBef>
              <a:spcPct val="0"/>
            </a:spcBef>
            <a:spcAft>
              <a:spcPct val="20000"/>
            </a:spcAft>
            <a:buChar char="•"/>
          </a:pPr>
          <a:r>
            <a:rPr lang="en-US" sz="2400" b="0" kern="1200" dirty="0">
              <a:solidFill>
                <a:prstClr val="black">
                  <a:hueOff val="0"/>
                  <a:satOff val="0"/>
                  <a:lumOff val="0"/>
                  <a:alphaOff val="0"/>
                </a:prstClr>
              </a:solidFill>
              <a:latin typeface="+mn-lt"/>
              <a:ea typeface="+mn-ea"/>
              <a:cs typeface="+mn-cs"/>
            </a:rPr>
            <a:t>Classification of a Scheduling Problem</a:t>
          </a:r>
        </a:p>
        <a:p>
          <a:pPr marL="457200" lvl="2" indent="-228600" algn="l" defTabSz="1066800" rtl="0">
            <a:lnSpc>
              <a:spcPct val="90000"/>
            </a:lnSpc>
            <a:spcBef>
              <a:spcPct val="0"/>
            </a:spcBef>
            <a:spcAft>
              <a:spcPct val="20000"/>
            </a:spcAft>
            <a:buChar char="•"/>
          </a:pPr>
          <a:r>
            <a:rPr lang="en-US" sz="2400" b="0" kern="1200">
              <a:solidFill>
                <a:prstClr val="black">
                  <a:hueOff val="0"/>
                  <a:satOff val="0"/>
                  <a:lumOff val="0"/>
                  <a:alphaOff val="0"/>
                </a:prstClr>
              </a:solidFill>
              <a:latin typeface="+mn-lt"/>
              <a:ea typeface="+mn-ea"/>
              <a:cs typeface="+mn-cs"/>
            </a:rPr>
            <a:t>Time Constrained Project</a:t>
          </a:r>
          <a:endParaRPr lang="en-US" sz="2400" b="0" kern="1200" dirty="0">
            <a:solidFill>
              <a:prstClr val="black">
                <a:hueOff val="0"/>
                <a:satOff val="0"/>
                <a:lumOff val="0"/>
                <a:alphaOff val="0"/>
              </a:prstClr>
            </a:solidFill>
            <a:latin typeface="+mn-lt"/>
            <a:ea typeface="+mn-ea"/>
            <a:cs typeface="+mn-cs"/>
          </a:endParaRPr>
        </a:p>
        <a:p>
          <a:pPr marL="457200" lvl="2" indent="-228600" algn="l" defTabSz="1066800" rtl="0">
            <a:lnSpc>
              <a:spcPct val="90000"/>
            </a:lnSpc>
            <a:spcBef>
              <a:spcPct val="0"/>
            </a:spcBef>
            <a:spcAft>
              <a:spcPct val="20000"/>
            </a:spcAft>
            <a:buChar char="•"/>
          </a:pPr>
          <a:r>
            <a:rPr lang="en-US" sz="2400" b="0" kern="1200" dirty="0">
              <a:solidFill>
                <a:prstClr val="black">
                  <a:hueOff val="0"/>
                  <a:satOff val="0"/>
                  <a:lumOff val="0"/>
                  <a:alphaOff val="0"/>
                </a:prstClr>
              </a:solidFill>
              <a:latin typeface="+mn-lt"/>
              <a:ea typeface="+mn-ea"/>
              <a:cs typeface="+mn-cs"/>
            </a:rPr>
            <a:t>Resource Constrained Project</a:t>
          </a:r>
        </a:p>
        <a:p>
          <a:pPr marL="228600" lvl="1" indent="-228600" algn="l" defTabSz="1066800" rtl="0">
            <a:lnSpc>
              <a:spcPct val="90000"/>
            </a:lnSpc>
            <a:spcBef>
              <a:spcPct val="0"/>
            </a:spcBef>
            <a:spcAft>
              <a:spcPct val="20000"/>
            </a:spcAft>
            <a:buChar char="•"/>
          </a:pPr>
          <a:r>
            <a:rPr lang="en-US" sz="2400" b="0" kern="1200">
              <a:solidFill>
                <a:prstClr val="black">
                  <a:hueOff val="0"/>
                  <a:satOff val="0"/>
                  <a:lumOff val="0"/>
                  <a:alphaOff val="0"/>
                </a:prstClr>
              </a:solidFill>
              <a:latin typeface="+mn-lt"/>
              <a:ea typeface="+mn-ea"/>
              <a:cs typeface="+mn-cs"/>
            </a:rPr>
            <a:t>Splitting</a:t>
          </a:r>
          <a:endParaRPr lang="en-US" sz="2400" b="0" kern="1200" dirty="0">
            <a:solidFill>
              <a:prstClr val="black">
                <a:hueOff val="0"/>
                <a:satOff val="0"/>
                <a:lumOff val="0"/>
                <a:alphaOff val="0"/>
              </a:prstClr>
            </a:solidFill>
            <a:latin typeface="+mn-lt"/>
            <a:ea typeface="+mn-ea"/>
            <a:cs typeface="+mn-cs"/>
          </a:endParaRPr>
        </a:p>
        <a:p>
          <a:pPr marL="228600" lvl="1" indent="-228600" algn="l" defTabSz="1066800" rtl="0">
            <a:lnSpc>
              <a:spcPct val="90000"/>
            </a:lnSpc>
            <a:spcBef>
              <a:spcPct val="0"/>
            </a:spcBef>
            <a:spcAft>
              <a:spcPct val="20000"/>
            </a:spcAft>
            <a:buChar char="•"/>
          </a:pPr>
          <a:r>
            <a:rPr lang="en-US" sz="2400" b="0" kern="1200">
              <a:latin typeface="+mn-lt"/>
            </a:rPr>
            <a:t>Computer Software for Scheduling Resources</a:t>
          </a:r>
          <a:endParaRPr lang="en-US" sz="2400" b="0" kern="1200" dirty="0">
            <a:solidFill>
              <a:prstClr val="black">
                <a:hueOff val="0"/>
                <a:satOff val="0"/>
                <a:lumOff val="0"/>
                <a:alphaOff val="0"/>
              </a:prstClr>
            </a:solidFill>
            <a:latin typeface="+mn-lt"/>
            <a:ea typeface="+mn-ea"/>
            <a:cs typeface="+mn-cs"/>
          </a:endParaRPr>
        </a:p>
        <a:p>
          <a:pPr marL="228600" lvl="1" indent="-228600" algn="l" defTabSz="1066800" rtl="0">
            <a:lnSpc>
              <a:spcPct val="90000"/>
            </a:lnSpc>
            <a:spcBef>
              <a:spcPct val="0"/>
            </a:spcBef>
            <a:spcAft>
              <a:spcPct val="20000"/>
            </a:spcAft>
            <a:buChar char="•"/>
          </a:pPr>
          <a:r>
            <a:rPr lang="en-US" sz="2400" b="0" kern="1200" dirty="0">
              <a:latin typeface="+mn-lt"/>
            </a:rPr>
            <a:t>Benefits of Scheduling Resources</a:t>
          </a:r>
          <a:endParaRPr lang="en-US" sz="2400" b="0" kern="1200" dirty="0">
            <a:solidFill>
              <a:prstClr val="black">
                <a:hueOff val="0"/>
                <a:satOff val="0"/>
                <a:lumOff val="0"/>
                <a:alphaOff val="0"/>
              </a:prstClr>
            </a:solidFill>
            <a:latin typeface="+mn-lt"/>
            <a:ea typeface="+mn-ea"/>
            <a:cs typeface="+mn-cs"/>
          </a:endParaRPr>
        </a:p>
        <a:p>
          <a:pPr marL="228600" lvl="1" indent="-228600" algn="l" defTabSz="1066800" rtl="0">
            <a:lnSpc>
              <a:spcPct val="90000"/>
            </a:lnSpc>
            <a:spcBef>
              <a:spcPct val="0"/>
            </a:spcBef>
            <a:spcAft>
              <a:spcPct val="20000"/>
            </a:spcAft>
            <a:buChar char="•"/>
          </a:pPr>
          <a:r>
            <a:rPr lang="en-US" sz="2400" b="0" kern="1200" dirty="0" err="1">
              <a:latin typeface="+mn-lt"/>
            </a:rPr>
            <a:t>Multiproject</a:t>
          </a:r>
          <a:r>
            <a:rPr lang="en-US" sz="2400" b="0" kern="1200" dirty="0">
              <a:latin typeface="+mn-lt"/>
            </a:rPr>
            <a:t> Scheduling Problems</a:t>
          </a:r>
          <a:endParaRPr lang="en-US" sz="2400" b="0" kern="1200" dirty="0">
            <a:solidFill>
              <a:prstClr val="black">
                <a:hueOff val="0"/>
                <a:satOff val="0"/>
                <a:lumOff val="0"/>
                <a:alphaOff val="0"/>
              </a:prstClr>
            </a:solidFill>
            <a:latin typeface="+mn-lt"/>
            <a:ea typeface="+mn-ea"/>
            <a:cs typeface="+mn-cs"/>
          </a:endParaRPr>
        </a:p>
      </dsp:txBody>
      <dsp:txXfrm>
        <a:off x="0" y="608246"/>
        <a:ext cx="8288037" cy="377911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EB4050-4338-48E9-928B-4C617E3C9331}">
      <dsp:nvSpPr>
        <dsp:cNvPr id="0" name=""/>
        <dsp:cNvSpPr/>
      </dsp:nvSpPr>
      <dsp:spPr>
        <a:xfrm>
          <a:off x="0" y="8867"/>
          <a:ext cx="9321800" cy="187463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b="1" kern="1200" dirty="0">
              <a:solidFill>
                <a:srgbClr val="FFC000"/>
              </a:solidFill>
            </a:rPr>
            <a:t>Time constrained </a:t>
          </a:r>
        </a:p>
        <a:p>
          <a:pPr marL="228600" lvl="1" indent="-228600" algn="l" defTabSz="889000">
            <a:lnSpc>
              <a:spcPct val="90000"/>
            </a:lnSpc>
            <a:spcBef>
              <a:spcPct val="0"/>
            </a:spcBef>
            <a:spcAft>
              <a:spcPct val="15000"/>
            </a:spcAft>
            <a:buChar char="•"/>
          </a:pPr>
          <a:r>
            <a:rPr lang="en-US" sz="2000" kern="1200" dirty="0"/>
            <a:t>project has a defined delivery date that is mandated by contract</a:t>
          </a:r>
        </a:p>
        <a:p>
          <a:pPr marL="228600" lvl="1" indent="-228600" algn="l" defTabSz="889000">
            <a:lnSpc>
              <a:spcPct val="90000"/>
            </a:lnSpc>
            <a:spcBef>
              <a:spcPct val="0"/>
            </a:spcBef>
            <a:spcAft>
              <a:spcPct val="15000"/>
            </a:spcAft>
            <a:buChar char="•"/>
          </a:pPr>
          <a:r>
            <a:rPr lang="en-US" sz="2000" kern="1200" dirty="0"/>
            <a:t>If required, resources can be added to meet the delivery date</a:t>
          </a:r>
        </a:p>
      </dsp:txBody>
      <dsp:txXfrm>
        <a:off x="2051823" y="8867"/>
        <a:ext cx="7269976" cy="1874630"/>
      </dsp:txXfrm>
    </dsp:sp>
    <dsp:sp modelId="{8CD16AEC-9417-42A3-8BC8-4013A1DF37B2}">
      <dsp:nvSpPr>
        <dsp:cNvPr id="0" name=""/>
        <dsp:cNvSpPr/>
      </dsp:nvSpPr>
      <dsp:spPr>
        <a:xfrm>
          <a:off x="187463" y="187463"/>
          <a:ext cx="1864360" cy="1499704"/>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l="-13000" r="-13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3E6959F-A23C-4F1F-B802-B989B10C7EB5}">
      <dsp:nvSpPr>
        <dsp:cNvPr id="0" name=""/>
        <dsp:cNvSpPr/>
      </dsp:nvSpPr>
      <dsp:spPr>
        <a:xfrm>
          <a:off x="0" y="2062093"/>
          <a:ext cx="9321800" cy="187463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b="1" kern="1200" dirty="0">
              <a:solidFill>
                <a:schemeClr val="accent2"/>
              </a:solidFill>
            </a:rPr>
            <a:t>Resource constrained</a:t>
          </a:r>
        </a:p>
        <a:p>
          <a:pPr marL="228600" lvl="1" indent="-228600" algn="l" defTabSz="889000">
            <a:lnSpc>
              <a:spcPct val="90000"/>
            </a:lnSpc>
            <a:spcBef>
              <a:spcPct val="0"/>
            </a:spcBef>
            <a:spcAft>
              <a:spcPct val="15000"/>
            </a:spcAft>
            <a:buChar char="•"/>
          </a:pPr>
          <a:r>
            <a:rPr lang="en-US" sz="2000" kern="1200" dirty="0"/>
            <a:t>the resources available to do the project are limited or cannot be exceeded or over allocated</a:t>
          </a:r>
        </a:p>
        <a:p>
          <a:pPr marL="228600" lvl="1" indent="-228600" algn="l" defTabSz="889000">
            <a:lnSpc>
              <a:spcPct val="90000"/>
            </a:lnSpc>
            <a:spcBef>
              <a:spcPct val="0"/>
            </a:spcBef>
            <a:spcAft>
              <a:spcPct val="15000"/>
            </a:spcAft>
            <a:buChar char="•"/>
          </a:pPr>
          <a:r>
            <a:rPr lang="en-US" sz="2000" kern="1200" dirty="0"/>
            <a:t> If production falls behind, the delivery date is extended</a:t>
          </a:r>
        </a:p>
      </dsp:txBody>
      <dsp:txXfrm>
        <a:off x="2051823" y="2062093"/>
        <a:ext cx="7269976" cy="1874630"/>
      </dsp:txXfrm>
    </dsp:sp>
    <dsp:sp modelId="{3BA1A994-E92F-4EA5-984F-E5B4DB5509AC}">
      <dsp:nvSpPr>
        <dsp:cNvPr id="0" name=""/>
        <dsp:cNvSpPr/>
      </dsp:nvSpPr>
      <dsp:spPr>
        <a:xfrm>
          <a:off x="187463" y="2249556"/>
          <a:ext cx="1864360" cy="1499704"/>
        </a:xfrm>
        <a:prstGeom prst="roundRect">
          <a:avLst>
            <a:gd name="adj" fmla="val 10000"/>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l="-13000" r="-13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28/04/1446</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394868393"/>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5.jpe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4.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1.tmp"/><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5.xml"/><Relationship Id="rId5" Type="http://schemas.openxmlformats.org/officeDocument/2006/relationships/image" Target="../media/image19.png"/><Relationship Id="rId4" Type="http://schemas.microsoft.com/office/2007/relationships/hdphoto" Target="../media/hdphoto2.wdp"/></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5.xml"/><Relationship Id="rId4" Type="http://schemas.microsoft.com/office/2007/relationships/hdphoto" Target="../media/hdphoto2.wdp"/></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6.tmp"/><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27.tmp"/><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29.tmp"/><Relationship Id="rId2" Type="http://schemas.openxmlformats.org/officeDocument/2006/relationships/image" Target="../media/image4.png"/><Relationship Id="rId1" Type="http://schemas.openxmlformats.org/officeDocument/2006/relationships/slideLayout" Target="../slideLayouts/slideLayout15.xml"/><Relationship Id="rId5" Type="http://schemas.openxmlformats.org/officeDocument/2006/relationships/image" Target="../media/image31.png"/><Relationship Id="rId4" Type="http://schemas.openxmlformats.org/officeDocument/2006/relationships/image" Target="../media/image30.png"/></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5.xml"/><Relationship Id="rId4" Type="http://schemas.microsoft.com/office/2007/relationships/hdphoto" Target="../media/hdphoto3.wdp"/></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34.tmp"/><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35.tmp"/><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36.tmp"/><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37.tmp"/><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38.tmp"/><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39.tmp"/></Relationships>
</file>

<file path=ppt/slides/_rels/slide40.xml.rels><?xml version="1.0" encoding="UTF-8" standalone="yes"?>
<Relationships xmlns="http://schemas.openxmlformats.org/package/2006/relationships"><Relationship Id="rId3" Type="http://schemas.openxmlformats.org/officeDocument/2006/relationships/image" Target="../media/image40.tmp"/><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png"/><Relationship Id="rId1" Type="http://schemas.openxmlformats.org/officeDocument/2006/relationships/slideLayout" Target="../slideLayouts/slideLayout15.xml"/><Relationship Id="rId4" Type="http://schemas.microsoft.com/office/2007/relationships/hdphoto" Target="../media/hdphoto4.wdp"/></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46.png"/></Relationships>
</file>

<file path=ppt/slides/_rels/slide48.xml.rels><?xml version="1.0" encoding="UTF-8" standalone="yes"?>
<Relationships xmlns="http://schemas.openxmlformats.org/package/2006/relationships"><Relationship Id="rId3" Type="http://schemas.openxmlformats.org/officeDocument/2006/relationships/image" Target="../media/image47.tmp"/><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48.png"/></Relationships>
</file>

<file path=ppt/slides/_rels/slide49.xml.rels><?xml version="1.0" encoding="UTF-8" standalone="yes"?>
<Relationships xmlns="http://schemas.openxmlformats.org/package/2006/relationships"><Relationship Id="rId3" Type="http://schemas.openxmlformats.org/officeDocument/2006/relationships/image" Target="../media/image49.tmp"/><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5.xml"/><Relationship Id="rId5" Type="http://schemas.openxmlformats.org/officeDocument/2006/relationships/image" Target="../media/image19.png"/><Relationship Id="rId4" Type="http://schemas.microsoft.com/office/2007/relationships/hdphoto" Target="../media/hdphoto2.wdp"/></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4.png"/><Relationship Id="rId1" Type="http://schemas.openxmlformats.org/officeDocument/2006/relationships/slideLayout" Target="../slideLayouts/slideLayout15.xml"/><Relationship Id="rId5" Type="http://schemas.openxmlformats.org/officeDocument/2006/relationships/image" Target="../media/image53.png"/><Relationship Id="rId4" Type="http://schemas.openxmlformats.org/officeDocument/2006/relationships/image" Target="../media/image52.png"/></Relationships>
</file>

<file path=ppt/slides/_rels/slide5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4.png"/><Relationship Id="rId1" Type="http://schemas.openxmlformats.org/officeDocument/2006/relationships/slideLayout" Target="../slideLayouts/slideLayout15.xml"/><Relationship Id="rId5" Type="http://schemas.openxmlformats.org/officeDocument/2006/relationships/image" Target="../media/image56.png"/><Relationship Id="rId4" Type="http://schemas.openxmlformats.org/officeDocument/2006/relationships/image" Target="../media/image55.png"/></Relationships>
</file>

<file path=ppt/slides/_rels/slide5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jpeg"/><Relationship Id="rId1" Type="http://schemas.openxmlformats.org/officeDocument/2006/relationships/slideLayout" Target="../slideLayouts/slideLayout14.xml"/><Relationship Id="rId5" Type="http://schemas.openxmlformats.org/officeDocument/2006/relationships/image" Target="../media/image60.png"/><Relationship Id="rId4" Type="http://schemas.openxmlformats.org/officeDocument/2006/relationships/image" Target="../media/image5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Project Resources and Time Management</a:t>
            </a:r>
          </a:p>
        </p:txBody>
      </p:sp>
      <p:sp>
        <p:nvSpPr>
          <p:cNvPr id="10" name="Rectangle: Rounded Corners 9"/>
          <p:cNvSpPr/>
          <p:nvPr/>
        </p:nvSpPr>
        <p:spPr>
          <a:xfrm>
            <a:off x="6384738" y="4273825"/>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5</a:t>
            </a:r>
          </a:p>
        </p:txBody>
      </p:sp>
      <p:sp>
        <p:nvSpPr>
          <p:cNvPr id="11" name="TextBox 10"/>
          <p:cNvSpPr txBox="1"/>
          <p:nvPr/>
        </p:nvSpPr>
        <p:spPr>
          <a:xfrm>
            <a:off x="6384738" y="3803633"/>
            <a:ext cx="3531122" cy="400110"/>
          </a:xfrm>
          <a:prstGeom prst="rect">
            <a:avLst/>
          </a:prstGeom>
          <a:noFill/>
        </p:spPr>
        <p:txBody>
          <a:bodyPr wrap="square" rtlCol="0">
            <a:spAutoFit/>
          </a:bodyPr>
          <a:lstStyle/>
          <a:p>
            <a:r>
              <a:rPr lang="en-US" sz="2000" dirty="0">
                <a:latin typeface="Alexandria" charset="0"/>
                <a:cs typeface="Alexandria" charset="0"/>
              </a:rPr>
              <a:t>PMG 605</a:t>
            </a:r>
          </a:p>
        </p:txBody>
      </p:sp>
      <p:sp>
        <p:nvSpPr>
          <p:cNvPr id="12" name="TextBox 11"/>
          <p:cNvSpPr txBox="1"/>
          <p:nvPr/>
        </p:nvSpPr>
        <p:spPr>
          <a:xfrm>
            <a:off x="459184" y="6187539"/>
            <a:ext cx="666551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Eng. Abdullah Jameel Halawany</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5181601" y="4833682"/>
            <a:ext cx="5964944" cy="653691"/>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a:latin typeface="+mn-lt"/>
              </a:rPr>
              <a:t>Resources Management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Session Outline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p>
        </p:txBody>
      </p:sp>
      <p:graphicFrame>
        <p:nvGraphicFramePr>
          <p:cNvPr id="29" name="Content Placeholder 4">
            <a:extLst>
              <a:ext uri="{FF2B5EF4-FFF2-40B4-BE49-F238E27FC236}">
                <a16:creationId xmlns:a16="http://schemas.microsoft.com/office/drawing/2014/main" id="{6C25496F-2985-4181-9F4C-F2994AC5600B}"/>
              </a:ext>
            </a:extLst>
          </p:cNvPr>
          <p:cNvGraphicFramePr>
            <a:graphicFrameLocks/>
          </p:cNvGraphicFramePr>
          <p:nvPr>
            <p:extLst>
              <p:ext uri="{D42A27DB-BD31-4B8C-83A1-F6EECF244321}">
                <p14:modId xmlns:p14="http://schemas.microsoft.com/office/powerpoint/2010/main" val="1923310533"/>
              </p:ext>
            </p:extLst>
          </p:nvPr>
        </p:nvGraphicFramePr>
        <p:xfrm>
          <a:off x="3416168" y="2323527"/>
          <a:ext cx="8288037" cy="438869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24469" y="1544199"/>
            <a:ext cx="4222539" cy="1810817"/>
          </a:xfrm>
          <a:prstGeom prst="rect">
            <a:avLst/>
          </a:prstGeom>
        </p:spPr>
        <p:txBody>
          <a:bodyPr wrap="square">
            <a:spAutoFit/>
          </a:bodyPr>
          <a:lstStyle/>
          <a:p>
            <a:pPr>
              <a:lnSpc>
                <a:spcPct val="120000"/>
              </a:lnSpc>
            </a:pPr>
            <a:r>
              <a:rPr lang="en-US" sz="3200" dirty="0">
                <a:solidFill>
                  <a:schemeClr val="bg1"/>
                </a:solidFill>
                <a:latin typeface="Alexandria" charset="0"/>
                <a:cs typeface="Alexandria" charset="0"/>
              </a:rPr>
              <a:t>Introduction to</a:t>
            </a:r>
          </a:p>
          <a:p>
            <a:pPr>
              <a:lnSpc>
                <a:spcPct val="120000"/>
              </a:lnSpc>
            </a:pPr>
            <a:r>
              <a:rPr lang="en-US" sz="3200" dirty="0">
                <a:solidFill>
                  <a:schemeClr val="bg1"/>
                </a:solidFill>
                <a:latin typeface="Alexandria" charset="0"/>
                <a:cs typeface="Alexandria" charset="0"/>
              </a:rPr>
              <a:t>Resources Management</a:t>
            </a:r>
          </a:p>
        </p:txBody>
      </p:sp>
      <p:grpSp>
        <p:nvGrpSpPr>
          <p:cNvPr id="10" name="Group 9"/>
          <p:cNvGrpSpPr/>
          <p:nvPr/>
        </p:nvGrpSpPr>
        <p:grpSpPr>
          <a:xfrm>
            <a:off x="5641526" y="2612881"/>
            <a:ext cx="5416620" cy="2206498"/>
            <a:chOff x="5641526" y="3499567"/>
            <a:chExt cx="5416620"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605</a:t>
              </a:r>
            </a:p>
            <a:p>
              <a:pPr algn="ctr"/>
              <a:r>
                <a:rPr lang="en-US" sz="2000" dirty="0">
                  <a:solidFill>
                    <a:srgbClr val="203E5F"/>
                  </a:solidFill>
                </a:rPr>
                <a:t>Project Resources and Time Management</a:t>
              </a:r>
              <a:r>
                <a:rPr lang="en-US" sz="2000" dirty="0">
                  <a:solidFill>
                    <a:srgbClr val="203E5F"/>
                  </a:solidFill>
                  <a:latin typeface="Alexandria" charset="0"/>
                  <a:cs typeface="Alexandria" charset="0"/>
                </a:rPr>
                <a:t> </a:t>
              </a:r>
            </a:p>
          </p:txBody>
        </p:sp>
        <p:sp>
          <p:nvSpPr>
            <p:cNvPr id="17" name="TextBox 16"/>
            <p:cNvSpPr txBox="1"/>
            <p:nvPr/>
          </p:nvSpPr>
          <p:spPr>
            <a:xfrm>
              <a:off x="6847263" y="3955186"/>
              <a:ext cx="4210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Resources Management</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14" name="Picture 13">
            <a:extLst>
              <a:ext uri="{FF2B5EF4-FFF2-40B4-BE49-F238E27FC236}">
                <a16:creationId xmlns:a16="http://schemas.microsoft.com/office/drawing/2014/main" id="{CAB0E7B3-7E0A-4277-BC77-EBA119531F70}"/>
              </a:ext>
            </a:extLst>
          </p:cNvPr>
          <p:cNvPicPr>
            <a:picLocks noChangeAspect="1"/>
          </p:cNvPicPr>
          <p:nvPr/>
        </p:nvPicPr>
        <p:blipFill>
          <a:blip r:embed="rId3"/>
          <a:stretch>
            <a:fillRect/>
          </a:stretch>
        </p:blipFill>
        <p:spPr>
          <a:xfrm>
            <a:off x="2139199" y="3763616"/>
            <a:ext cx="3111463" cy="3111463"/>
          </a:xfrm>
          <a:prstGeom prst="rect">
            <a:avLst/>
          </a:prstGeom>
        </p:spPr>
      </p:pic>
    </p:spTree>
    <p:extLst>
      <p:ext uri="{BB962C8B-B14F-4D97-AF65-F5344CB8AC3E}">
        <p14:creationId xmlns:p14="http://schemas.microsoft.com/office/powerpoint/2010/main" val="2400596205"/>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5–</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A9B9F4B3-CC64-4CB6-895C-92A0A421F7AD}"/>
              </a:ext>
            </a:extLst>
          </p:cNvPr>
          <p:cNvPicPr>
            <a:picLocks noChangeAspect="1"/>
          </p:cNvPicPr>
          <p:nvPr/>
        </p:nvPicPr>
        <p:blipFill>
          <a:blip r:embed="rId3"/>
          <a:stretch>
            <a:fillRect/>
          </a:stretch>
        </p:blipFill>
        <p:spPr>
          <a:xfrm>
            <a:off x="1675291" y="1367190"/>
            <a:ext cx="8841418" cy="4521180"/>
          </a:xfrm>
          <a:prstGeom prst="rect">
            <a:avLst/>
          </a:prstGeom>
        </p:spPr>
      </p:pic>
    </p:spTree>
    <p:extLst>
      <p:ext uri="{BB962C8B-B14F-4D97-AF65-F5344CB8AC3E}">
        <p14:creationId xmlns:p14="http://schemas.microsoft.com/office/powerpoint/2010/main" val="191888453"/>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Resource Management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4" y="2106859"/>
            <a:ext cx="2874318"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000" dirty="0"/>
              <a:t>We have consistently stressed that up-front planning results in big payoffs</a:t>
            </a:r>
          </a:p>
          <a:p>
            <a:pPr>
              <a:lnSpc>
                <a:spcPct val="150000"/>
              </a:lnSpc>
            </a:pPr>
            <a:r>
              <a:rPr lang="en-US" sz="2000" dirty="0"/>
              <a:t>However, there is still a need to plan for resources to execute the work in the short term</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2642" y="1868556"/>
            <a:ext cx="7341707" cy="45207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46224544"/>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Why Resource Management?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dirty="0"/>
              <a:t>Shortages and mismanagement of resources are frequent causes of substantial delays</a:t>
            </a:r>
          </a:p>
          <a:p>
            <a:pPr>
              <a:lnSpc>
                <a:spcPct val="150000"/>
              </a:lnSpc>
            </a:pPr>
            <a:r>
              <a:rPr lang="en-US" sz="2400" dirty="0"/>
              <a:t>Most project managers have watched worker standing idly by due to </a:t>
            </a:r>
          </a:p>
          <a:p>
            <a:pPr lvl="1">
              <a:lnSpc>
                <a:spcPct val="150000"/>
              </a:lnSpc>
            </a:pPr>
            <a:r>
              <a:rPr lang="en-US" sz="2000" dirty="0"/>
              <a:t>lack of materials, or </a:t>
            </a:r>
          </a:p>
          <a:p>
            <a:pPr lvl="1">
              <a:lnSpc>
                <a:spcPct val="150000"/>
              </a:lnSpc>
            </a:pPr>
            <a:r>
              <a:rPr lang="en-US" sz="2000" dirty="0"/>
              <a:t>experienced delays due to the wrong piece of equipment used in performing a task</a:t>
            </a:r>
          </a:p>
          <a:p>
            <a:pPr>
              <a:lnSpc>
                <a:spcPct val="150000"/>
              </a:lnSpc>
            </a:pPr>
            <a:r>
              <a:rPr lang="en-US" sz="2400" dirty="0"/>
              <a:t> Proper management of resources—materials, labor, and equipment—can minimize or even eliminate these types of inefficiencies</a:t>
            </a:r>
          </a:p>
        </p:txBody>
      </p:sp>
    </p:spTree>
    <p:extLst>
      <p:ext uri="{BB962C8B-B14F-4D97-AF65-F5344CB8AC3E}">
        <p14:creationId xmlns:p14="http://schemas.microsoft.com/office/powerpoint/2010/main" val="2248372235"/>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Resource Allocation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sz="2200" dirty="0"/>
              <a:t>Scheduling and coordinating resources so that they arrive on‐site as needed and are removed when not needed is called </a:t>
            </a:r>
            <a:r>
              <a:rPr lang="en-US" sz="2200" b="1" i="1" dirty="0"/>
              <a:t>resource allocation </a:t>
            </a:r>
            <a:r>
              <a:rPr lang="en-US" sz="2200" dirty="0"/>
              <a:t>or </a:t>
            </a:r>
            <a:r>
              <a:rPr lang="en-US" sz="2200" b="1" i="1" dirty="0"/>
              <a:t>resource loading</a:t>
            </a:r>
          </a:p>
          <a:p>
            <a:pPr>
              <a:lnSpc>
                <a:spcPct val="200000"/>
              </a:lnSpc>
            </a:pPr>
            <a:r>
              <a:rPr lang="en-US" sz="2200" dirty="0"/>
              <a:t>When performed properly, it is the effective and efficient utilization of all resources</a:t>
            </a:r>
          </a:p>
          <a:p>
            <a:pPr>
              <a:lnSpc>
                <a:spcPct val="200000"/>
              </a:lnSpc>
            </a:pPr>
            <a:r>
              <a:rPr lang="en-US" sz="2200" dirty="0"/>
              <a:t>Shortages of material or scheduling the wrong piece of equipment will inevitably lead to a delay in performing the task and may delay the project itself</a:t>
            </a:r>
          </a:p>
        </p:txBody>
      </p:sp>
      <p:pic>
        <p:nvPicPr>
          <p:cNvPr id="11" name="Picture 10">
            <a:extLst>
              <a:ext uri="{FF2B5EF4-FFF2-40B4-BE49-F238E27FC236}">
                <a16:creationId xmlns:a16="http://schemas.microsoft.com/office/drawing/2014/main" id="{C1476CC3-A8F7-4403-BA5C-F8BD082DFF19}"/>
              </a:ext>
            </a:extLst>
          </p:cNvPr>
          <p:cNvPicPr>
            <a:picLocks noChangeAspect="1"/>
          </p:cNvPicPr>
          <p:nvPr/>
        </p:nvPicPr>
        <p:blipFill>
          <a:blip r:embed="rId3"/>
          <a:stretch>
            <a:fillRect/>
          </a:stretch>
        </p:blipFill>
        <p:spPr>
          <a:xfrm>
            <a:off x="8949268" y="5238978"/>
            <a:ext cx="2269458" cy="1192530"/>
          </a:xfrm>
          <a:prstGeom prst="rect">
            <a:avLst/>
          </a:prstGeom>
        </p:spPr>
      </p:pic>
    </p:spTree>
    <p:extLst>
      <p:ext uri="{BB962C8B-B14F-4D97-AF65-F5344CB8AC3E}">
        <p14:creationId xmlns:p14="http://schemas.microsoft.com/office/powerpoint/2010/main" val="3341063128"/>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Resource Allocation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dirty="0"/>
              <a:t>Allocating too many people to the crew will leave some underutilized and increase the cost per unit of work</a:t>
            </a:r>
          </a:p>
          <a:p>
            <a:pPr>
              <a:lnSpc>
                <a:spcPct val="150000"/>
              </a:lnSpc>
            </a:pPr>
            <a:r>
              <a:rPr lang="en-US" sz="2400" dirty="0"/>
              <a:t>Inversely, too small a crew will result in less being produced per unit of time</a:t>
            </a:r>
          </a:p>
          <a:p>
            <a:pPr>
              <a:lnSpc>
                <a:spcPct val="150000"/>
              </a:lnSpc>
            </a:pPr>
            <a:r>
              <a:rPr lang="en-US" sz="2400" dirty="0"/>
              <a:t>Neither condition is desirable</a:t>
            </a:r>
          </a:p>
          <a:p>
            <a:pPr>
              <a:lnSpc>
                <a:spcPct val="150000"/>
              </a:lnSpc>
            </a:pPr>
            <a:r>
              <a:rPr lang="en-US" sz="2400" dirty="0"/>
              <a:t>It is the goal of resource allocation to maintain sufficient resources to allow the work to proceed in a smooth or even flow</a:t>
            </a:r>
          </a:p>
        </p:txBody>
      </p:sp>
    </p:spTree>
    <p:extLst>
      <p:ext uri="{BB962C8B-B14F-4D97-AF65-F5344CB8AC3E}">
        <p14:creationId xmlns:p14="http://schemas.microsoft.com/office/powerpoint/2010/main" val="14493308"/>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Resource Management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dirty="0"/>
              <a:t>The estimate tells us how much labor and type of equipment are needed for a task but does not tell us when it is needed </a:t>
            </a:r>
          </a:p>
          <a:p>
            <a:pPr>
              <a:lnSpc>
                <a:spcPct val="150000"/>
              </a:lnSpc>
            </a:pPr>
            <a:r>
              <a:rPr lang="en-US" sz="2400" dirty="0"/>
              <a:t>For that we need to refer to the Schedule Plan</a:t>
            </a:r>
          </a:p>
          <a:p>
            <a:pPr>
              <a:lnSpc>
                <a:spcPct val="150000"/>
              </a:lnSpc>
            </a:pPr>
            <a:r>
              <a:rPr lang="en-US" sz="2400" dirty="0"/>
              <a:t>The Schedule Plan is also silent about conflicting demands for labor or equipment resources</a:t>
            </a:r>
          </a:p>
          <a:p>
            <a:pPr>
              <a:lnSpc>
                <a:spcPct val="150000"/>
              </a:lnSpc>
            </a:pPr>
            <a:r>
              <a:rPr lang="en-US" sz="2400" dirty="0"/>
              <a:t>For example, a single piece of equipment and its crew may be required for two tasks at the same time</a:t>
            </a:r>
          </a:p>
        </p:txBody>
      </p:sp>
    </p:spTree>
    <p:extLst>
      <p:ext uri="{BB962C8B-B14F-4D97-AF65-F5344CB8AC3E}">
        <p14:creationId xmlns:p14="http://schemas.microsoft.com/office/powerpoint/2010/main" val="1289164260"/>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Resource Management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4961261"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b="1" dirty="0"/>
              <a:t>Resource Pool </a:t>
            </a:r>
            <a:r>
              <a:rPr lang="en-US" sz="2400" dirty="0"/>
              <a:t>is a set of resources available for assignment to project tasks</a:t>
            </a:r>
          </a:p>
          <a:p>
            <a:pPr>
              <a:lnSpc>
                <a:spcPct val="150000"/>
              </a:lnSpc>
            </a:pPr>
            <a:r>
              <a:rPr lang="en-US" sz="2400" dirty="0"/>
              <a:t>A resource pool can be assigned exclusively to a project or task or shared by several projects.</a:t>
            </a:r>
          </a:p>
        </p:txBody>
      </p:sp>
      <p:pic>
        <p:nvPicPr>
          <p:cNvPr id="11" name="Picture 10">
            <a:extLst>
              <a:ext uri="{FF2B5EF4-FFF2-40B4-BE49-F238E27FC236}">
                <a16:creationId xmlns:a16="http://schemas.microsoft.com/office/drawing/2014/main" id="{E8937178-9494-4686-9089-0FC37D25B81D}"/>
              </a:ext>
            </a:extLst>
          </p:cNvPr>
          <p:cNvPicPr>
            <a:picLocks noChangeAspect="1"/>
          </p:cNvPicPr>
          <p:nvPr/>
        </p:nvPicPr>
        <p:blipFill>
          <a:blip r:embed="rId3"/>
          <a:stretch>
            <a:fillRect/>
          </a:stretch>
        </p:blipFill>
        <p:spPr>
          <a:xfrm>
            <a:off x="6155590" y="2252871"/>
            <a:ext cx="5015992" cy="4017197"/>
          </a:xfrm>
          <a:prstGeom prst="rect">
            <a:avLst/>
          </a:prstGeom>
        </p:spPr>
      </p:pic>
    </p:spTree>
    <p:extLst>
      <p:ext uri="{BB962C8B-B14F-4D97-AF65-F5344CB8AC3E}">
        <p14:creationId xmlns:p14="http://schemas.microsoft.com/office/powerpoint/2010/main" val="4244271015"/>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Resource Management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617281" y="2159867"/>
            <a:ext cx="10554302"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000" dirty="0"/>
              <a:t>After staff and other resources were assigned to the project, a project manager listed the following questions that still needed to be addressed:</a:t>
            </a:r>
          </a:p>
          <a:p>
            <a:pPr lvl="1" algn="just">
              <a:lnSpc>
                <a:spcPct val="150000"/>
              </a:lnSpc>
            </a:pPr>
            <a:r>
              <a:rPr lang="en-US" sz="2000" dirty="0"/>
              <a:t>Will the assigned labor and/or equipment be adequate and available to deal with my project?</a:t>
            </a:r>
          </a:p>
          <a:p>
            <a:pPr lvl="1" algn="just">
              <a:lnSpc>
                <a:spcPct val="150000"/>
              </a:lnSpc>
            </a:pPr>
            <a:r>
              <a:rPr lang="en-US" sz="2000" dirty="0"/>
              <a:t>Will outside contractors have to be used?</a:t>
            </a:r>
          </a:p>
          <a:p>
            <a:pPr lvl="1" algn="just">
              <a:lnSpc>
                <a:spcPct val="150000"/>
              </a:lnSpc>
            </a:pPr>
            <a:r>
              <a:rPr lang="en-US" sz="2000" dirty="0"/>
              <a:t>Do unexpected resource dependencies exist? Is there a new critical path?</a:t>
            </a:r>
          </a:p>
          <a:p>
            <a:pPr lvl="1" algn="just">
              <a:lnSpc>
                <a:spcPct val="150000"/>
              </a:lnSpc>
            </a:pPr>
            <a:r>
              <a:rPr lang="en-US" sz="2000" dirty="0"/>
              <a:t>How much flexibility do we have in using resources?</a:t>
            </a:r>
          </a:p>
          <a:p>
            <a:pPr lvl="1" algn="just">
              <a:lnSpc>
                <a:spcPct val="150000"/>
              </a:lnSpc>
            </a:pPr>
            <a:r>
              <a:rPr lang="en-US" sz="2000" dirty="0"/>
              <a:t>Is the original deadline realistic?</a:t>
            </a:r>
          </a:p>
        </p:txBody>
      </p:sp>
      <p:sp>
        <p:nvSpPr>
          <p:cNvPr id="11" name="Rectangle: Rounded Corners 5">
            <a:extLst>
              <a:ext uri="{FF2B5EF4-FFF2-40B4-BE49-F238E27FC236}">
                <a16:creationId xmlns:a16="http://schemas.microsoft.com/office/drawing/2014/main" id="{15B73D8A-8454-47E8-8CDC-1F8BEAA7F145}"/>
              </a:ext>
            </a:extLst>
          </p:cNvPr>
          <p:cNvSpPr/>
          <p:nvPr/>
        </p:nvSpPr>
        <p:spPr>
          <a:xfrm>
            <a:off x="7667624" y="4734334"/>
            <a:ext cx="3418049" cy="1702900"/>
          </a:xfrm>
          <a:prstGeom prst="roundRect">
            <a:avLst>
              <a:gd name="adj" fmla="val 3728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b="1" dirty="0">
                <a:solidFill>
                  <a:schemeClr val="accent4">
                    <a:lumMod val="40000"/>
                    <a:lumOff val="60000"/>
                  </a:schemeClr>
                </a:solidFill>
              </a:rPr>
              <a:t>Any project scheduling system should facilitate finding quick, easy answers to these questions</a:t>
            </a:r>
          </a:p>
        </p:txBody>
      </p:sp>
    </p:spTree>
    <p:extLst>
      <p:ext uri="{BB962C8B-B14F-4D97-AF65-F5344CB8AC3E}">
        <p14:creationId xmlns:p14="http://schemas.microsoft.com/office/powerpoint/2010/main" val="100445594"/>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Resource Management Goals </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nSpc>
                <a:spcPct val="100000"/>
              </a:lnSpc>
              <a:buFont typeface="+mj-lt"/>
              <a:buAutoNum type="arabicPeriod"/>
            </a:pPr>
            <a:r>
              <a:rPr lang="en-US" sz="2400" dirty="0"/>
              <a:t>To ensure that the correct resource is available at the correct time and in sufficient quantity, and </a:t>
            </a:r>
          </a:p>
          <a:p>
            <a:pPr marL="457200" indent="-457200">
              <a:lnSpc>
                <a:spcPct val="100000"/>
              </a:lnSpc>
              <a:buFont typeface="+mj-lt"/>
              <a:buAutoNum type="arabicPeriod"/>
            </a:pPr>
            <a:r>
              <a:rPr lang="en-US" sz="2400" dirty="0"/>
              <a:t>To ensure that the resource is used efficiently</a:t>
            </a:r>
          </a:p>
          <a:p>
            <a:pPr marL="0" indent="0">
              <a:lnSpc>
                <a:spcPct val="100000"/>
              </a:lnSpc>
              <a:buNone/>
            </a:pPr>
            <a:r>
              <a:rPr lang="en-US" sz="2400" dirty="0"/>
              <a:t>That by Developing Resource and Cost Scheduling Plans</a:t>
            </a:r>
          </a:p>
        </p:txBody>
      </p:sp>
      <p:pic>
        <p:nvPicPr>
          <p:cNvPr id="11" name="Picture 10" descr="Diagram&#10;&#10;Description automatically generated">
            <a:extLst>
              <a:ext uri="{FF2B5EF4-FFF2-40B4-BE49-F238E27FC236}">
                <a16:creationId xmlns:a16="http://schemas.microsoft.com/office/drawing/2014/main" id="{E12B36E8-1420-429C-BDF8-785E327134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26958" y="4287853"/>
            <a:ext cx="6833468" cy="1983909"/>
          </a:xfrm>
          <a:prstGeom prst="rect">
            <a:avLst/>
          </a:prstGeom>
        </p:spPr>
      </p:pic>
    </p:spTree>
    <p:extLst>
      <p:ext uri="{BB962C8B-B14F-4D97-AF65-F5344CB8AC3E}">
        <p14:creationId xmlns:p14="http://schemas.microsoft.com/office/powerpoint/2010/main" val="53868811"/>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05200" y="1141768"/>
            <a:ext cx="9241880"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Planning, Scheduling, and Controlling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9308" y="2058211"/>
            <a:ext cx="10225652" cy="4213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09949853"/>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173610" y="2420427"/>
            <a:ext cx="4222539" cy="1810817"/>
          </a:xfrm>
          <a:prstGeom prst="rect">
            <a:avLst/>
          </a:prstGeom>
        </p:spPr>
        <p:txBody>
          <a:bodyPr wrap="square">
            <a:spAutoFit/>
          </a:bodyPr>
          <a:lstStyle/>
          <a:p>
            <a:pPr>
              <a:lnSpc>
                <a:spcPct val="120000"/>
              </a:lnSpc>
            </a:pPr>
            <a:r>
              <a:rPr lang="en-US" sz="3200" dirty="0">
                <a:solidFill>
                  <a:schemeClr val="bg1"/>
                </a:solidFill>
                <a:latin typeface="Alexandria" charset="0"/>
                <a:cs typeface="Alexandria" charset="0"/>
              </a:rPr>
              <a:t>Overview of the Resource Scheduling Problem</a:t>
            </a:r>
          </a:p>
        </p:txBody>
      </p:sp>
      <p:grpSp>
        <p:nvGrpSpPr>
          <p:cNvPr id="10" name="Group 9"/>
          <p:cNvGrpSpPr/>
          <p:nvPr/>
        </p:nvGrpSpPr>
        <p:grpSpPr>
          <a:xfrm>
            <a:off x="5641526" y="2612881"/>
            <a:ext cx="5416620" cy="2206498"/>
            <a:chOff x="5641526" y="3499567"/>
            <a:chExt cx="5416620"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605</a:t>
              </a:r>
            </a:p>
            <a:p>
              <a:pPr algn="ctr"/>
              <a:r>
                <a:rPr lang="en-US" sz="2000" dirty="0">
                  <a:solidFill>
                    <a:srgbClr val="203E5F"/>
                  </a:solidFill>
                </a:rPr>
                <a:t>Project Resources and Time Management</a:t>
              </a:r>
              <a:r>
                <a:rPr lang="en-US" sz="2000" dirty="0">
                  <a:solidFill>
                    <a:srgbClr val="203E5F"/>
                  </a:solidFill>
                  <a:latin typeface="Alexandria" charset="0"/>
                  <a:cs typeface="Alexandria" charset="0"/>
                </a:rPr>
                <a:t> </a:t>
              </a:r>
            </a:p>
          </p:txBody>
        </p:sp>
        <p:sp>
          <p:nvSpPr>
            <p:cNvPr id="17" name="TextBox 16"/>
            <p:cNvSpPr txBox="1"/>
            <p:nvPr/>
          </p:nvSpPr>
          <p:spPr>
            <a:xfrm>
              <a:off x="6847263" y="3955186"/>
              <a:ext cx="4210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Resources Management</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15" name="Picture 14">
            <a:extLst>
              <a:ext uri="{FF2B5EF4-FFF2-40B4-BE49-F238E27FC236}">
                <a16:creationId xmlns:a16="http://schemas.microsoft.com/office/drawing/2014/main" id="{703BDE9F-EFD5-465C-81BB-2F70E3122D84}"/>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4000" l="6500" r="90000">
                        <a14:foregroundMark x1="9000" y1="69000" x2="9000" y2="69000"/>
                        <a14:foregroundMark x1="24500" y1="94000" x2="24500" y2="94000"/>
                        <a14:foregroundMark x1="7500" y1="27000" x2="7500" y2="27000"/>
                        <a14:foregroundMark x1="6500" y1="78500" x2="6500" y2="78500"/>
                      </a14:backgroundRemoval>
                    </a14:imgEffect>
                  </a14:imgLayer>
                </a14:imgProps>
              </a:ext>
            </a:extLst>
          </a:blip>
          <a:stretch>
            <a:fillRect/>
          </a:stretch>
        </p:blipFill>
        <p:spPr>
          <a:xfrm>
            <a:off x="5924392" y="4866924"/>
            <a:ext cx="2282076" cy="1957944"/>
          </a:xfrm>
          <a:prstGeom prst="rect">
            <a:avLst/>
          </a:prstGeom>
        </p:spPr>
      </p:pic>
    </p:spTree>
    <p:extLst>
      <p:ext uri="{BB962C8B-B14F-4D97-AF65-F5344CB8AC3E}">
        <p14:creationId xmlns:p14="http://schemas.microsoft.com/office/powerpoint/2010/main" val="3802765396"/>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07795" y="1116516"/>
            <a:ext cx="925022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Overview of the Resource Scheduling Problem</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sz="2400" dirty="0"/>
              <a:t>The planned network and activity project duration times found in previous chapters fail to deal with resource usage and availability</a:t>
            </a:r>
          </a:p>
          <a:p>
            <a:pPr>
              <a:lnSpc>
                <a:spcPct val="200000"/>
              </a:lnSpc>
            </a:pPr>
            <a:r>
              <a:rPr lang="en-US" sz="2400" dirty="0"/>
              <a:t>The time estimates for the work packages and network times were made independently with the assumption that resources would be available</a:t>
            </a:r>
          </a:p>
          <a:p>
            <a:pPr>
              <a:lnSpc>
                <a:spcPct val="200000"/>
              </a:lnSpc>
            </a:pPr>
            <a:r>
              <a:rPr lang="en-US" sz="2400" dirty="0"/>
              <a:t>This may or may not be the case.</a:t>
            </a:r>
          </a:p>
        </p:txBody>
      </p:sp>
    </p:spTree>
    <p:extLst>
      <p:ext uri="{BB962C8B-B14F-4D97-AF65-F5344CB8AC3E}">
        <p14:creationId xmlns:p14="http://schemas.microsoft.com/office/powerpoint/2010/main" val="329630066"/>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4646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Types of Resource </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dirty="0"/>
              <a:t>Resources are people, equipment, and material that can be drawn on to accomplish something</a:t>
            </a:r>
          </a:p>
          <a:p>
            <a:pPr>
              <a:lnSpc>
                <a:spcPct val="150000"/>
              </a:lnSpc>
            </a:pPr>
            <a:r>
              <a:rPr lang="en-US" sz="2400" dirty="0"/>
              <a:t>In projects, the availability or unavailability of resources will often influence the way projects are managed</a:t>
            </a:r>
          </a:p>
        </p:txBody>
      </p:sp>
      <p:sp>
        <p:nvSpPr>
          <p:cNvPr id="2" name="Rectangle 1"/>
          <p:cNvSpPr/>
          <p:nvPr/>
        </p:nvSpPr>
        <p:spPr>
          <a:xfrm>
            <a:off x="10230678" y="4062330"/>
            <a:ext cx="672854" cy="390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pic>
        <p:nvPicPr>
          <p:cNvPr id="307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9092" y="3962311"/>
            <a:ext cx="5688013" cy="2420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1121767"/>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4646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Types of Resource - </a:t>
            </a:r>
            <a:r>
              <a:rPr lang="en-US" sz="2800" b="1" dirty="0">
                <a:solidFill>
                  <a:srgbClr val="FF0000"/>
                </a:solidFill>
                <a:latin typeface="Alexandria" charset="0"/>
                <a:cs typeface="Alexandria" charset="0"/>
              </a:rPr>
              <a:t>People </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The most obvious and important project resource</a:t>
            </a:r>
          </a:p>
          <a:p>
            <a:r>
              <a:rPr lang="en-US" sz="2400" dirty="0"/>
              <a:t>Human resources are usually classified by the skills they bring to the project—for example, programmer, mechanical engineer, welder, inspector, marketing director, supervisor</a:t>
            </a:r>
          </a:p>
          <a:p>
            <a:r>
              <a:rPr lang="en-US" sz="2400" dirty="0"/>
              <a:t>The many differing skills of human resources add to the complexity of scheduling projects.</a:t>
            </a:r>
          </a:p>
        </p:txBody>
      </p:sp>
      <p:pic>
        <p:nvPicPr>
          <p:cNvPr id="12" name="Picture 11">
            <a:extLst>
              <a:ext uri="{FF2B5EF4-FFF2-40B4-BE49-F238E27FC236}">
                <a16:creationId xmlns:a16="http://schemas.microsoft.com/office/drawing/2014/main" id="{55C3511F-DC05-4412-A5DF-08630873D817}"/>
              </a:ext>
            </a:extLst>
          </p:cNvPr>
          <p:cNvPicPr>
            <a:picLocks noChangeAspect="1"/>
          </p:cNvPicPr>
          <p:nvPr/>
        </p:nvPicPr>
        <p:blipFill>
          <a:blip r:embed="rId3"/>
          <a:stretch>
            <a:fillRect/>
          </a:stretch>
        </p:blipFill>
        <p:spPr>
          <a:xfrm>
            <a:off x="4447364" y="4293706"/>
            <a:ext cx="4224912" cy="2063704"/>
          </a:xfrm>
          <a:prstGeom prst="rect">
            <a:avLst/>
          </a:prstGeom>
        </p:spPr>
      </p:pic>
    </p:spTree>
    <p:extLst>
      <p:ext uri="{BB962C8B-B14F-4D97-AF65-F5344CB8AC3E}">
        <p14:creationId xmlns:p14="http://schemas.microsoft.com/office/powerpoint/2010/main" val="3939352929"/>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4646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Types of Resource - </a:t>
            </a:r>
            <a:r>
              <a:rPr lang="en-US" sz="2800" b="1" dirty="0">
                <a:solidFill>
                  <a:srgbClr val="FF0000"/>
                </a:solidFill>
                <a:latin typeface="Alexandria" charset="0"/>
                <a:cs typeface="Alexandria" charset="0"/>
              </a:rPr>
              <a:t>Materials </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4" y="2159867"/>
            <a:ext cx="8479988"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Project materials cover a large spectrum: for example, chemicals for a scientific project, concrete for a road project, survey data for a marketing project</a:t>
            </a:r>
          </a:p>
          <a:p>
            <a:r>
              <a:rPr lang="en-US" sz="2400" dirty="0"/>
              <a:t>Material availability and shortages have been blamed for the delay of many projects</a:t>
            </a:r>
          </a:p>
          <a:p>
            <a:r>
              <a:rPr lang="en-US" sz="2400" dirty="0"/>
              <a:t>When it is known that a lack of availability of materials is important and probable, materials should be included in the project network plan and schedule</a:t>
            </a:r>
          </a:p>
          <a:p>
            <a:r>
              <a:rPr lang="en-US" sz="2400" dirty="0"/>
              <a:t>For example, delivery and placement of an oil rig tower in a Siberian oil field has a very small-time window during one summer month</a:t>
            </a:r>
          </a:p>
        </p:txBody>
      </p:sp>
      <p:sp>
        <p:nvSpPr>
          <p:cNvPr id="2" name="Rectangle 1"/>
          <p:cNvSpPr/>
          <p:nvPr/>
        </p:nvSpPr>
        <p:spPr>
          <a:xfrm>
            <a:off x="10230678" y="4062330"/>
            <a:ext cx="672854" cy="390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pic>
        <p:nvPicPr>
          <p:cNvPr id="17" name="Picture 16">
            <a:extLst>
              <a:ext uri="{FF2B5EF4-FFF2-40B4-BE49-F238E27FC236}">
                <a16:creationId xmlns:a16="http://schemas.microsoft.com/office/drawing/2014/main" id="{D1D072C0-32D9-47F0-8D6C-4AD79D060552}"/>
              </a:ext>
            </a:extLst>
          </p:cNvPr>
          <p:cNvPicPr>
            <a:picLocks noChangeAspect="1"/>
          </p:cNvPicPr>
          <p:nvPr/>
        </p:nvPicPr>
        <p:blipFill rotWithShape="1">
          <a:blip r:embed="rId3"/>
          <a:srcRect l="11046" r="13288"/>
          <a:stretch/>
        </p:blipFill>
        <p:spPr>
          <a:xfrm>
            <a:off x="9195731" y="2847187"/>
            <a:ext cx="2987040" cy="3105069"/>
          </a:xfrm>
          <a:prstGeom prst="rect">
            <a:avLst/>
          </a:prstGeom>
        </p:spPr>
      </p:pic>
    </p:spTree>
    <p:extLst>
      <p:ext uri="{BB962C8B-B14F-4D97-AF65-F5344CB8AC3E}">
        <p14:creationId xmlns:p14="http://schemas.microsoft.com/office/powerpoint/2010/main" val="664425707"/>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4646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Types of Resource - </a:t>
            </a:r>
            <a:r>
              <a:rPr lang="en-US" sz="2800" b="1" dirty="0">
                <a:solidFill>
                  <a:srgbClr val="FF0000"/>
                </a:solidFill>
                <a:latin typeface="Alexandria" charset="0"/>
                <a:cs typeface="Alexandria" charset="0"/>
              </a:rPr>
              <a:t>Equipment </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4" y="2159867"/>
            <a:ext cx="769810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400" dirty="0"/>
              <a:t>Usually presented by type, size, and quantity. </a:t>
            </a:r>
          </a:p>
          <a:p>
            <a:pPr algn="just"/>
            <a:r>
              <a:rPr lang="en-US" sz="2400" dirty="0"/>
              <a:t>In some cases, equipment can be interchanged to improve schedules, but this is not typical </a:t>
            </a:r>
          </a:p>
          <a:p>
            <a:pPr algn="just"/>
            <a:r>
              <a:rPr lang="en-US" sz="2400" dirty="0"/>
              <a:t>Equipment is often overlooked as a constraint </a:t>
            </a:r>
          </a:p>
          <a:p>
            <a:pPr algn="just"/>
            <a:r>
              <a:rPr lang="en-US" sz="2400" dirty="0"/>
              <a:t>The most common oversight is to assume the resource pool is more than adequate for the project</a:t>
            </a:r>
          </a:p>
          <a:p>
            <a:pPr algn="just"/>
            <a:r>
              <a:rPr lang="en-US" sz="2400" dirty="0"/>
              <a:t>For example, if a project needs one earthmoving tractor six months from now and the organization owns four, it is common to assume the resource will not delay the pending project</a:t>
            </a:r>
          </a:p>
        </p:txBody>
      </p:sp>
      <p:sp>
        <p:nvSpPr>
          <p:cNvPr id="2" name="Rectangle 1"/>
          <p:cNvSpPr/>
          <p:nvPr/>
        </p:nvSpPr>
        <p:spPr>
          <a:xfrm>
            <a:off x="10230678" y="4062330"/>
            <a:ext cx="672854" cy="390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pic>
        <p:nvPicPr>
          <p:cNvPr id="17" name="Picture 16">
            <a:extLst>
              <a:ext uri="{FF2B5EF4-FFF2-40B4-BE49-F238E27FC236}">
                <a16:creationId xmlns:a16="http://schemas.microsoft.com/office/drawing/2014/main" id="{A99554AC-CAE0-49E6-9A17-AE1C568AE439}"/>
              </a:ext>
            </a:extLst>
          </p:cNvPr>
          <p:cNvPicPr>
            <a:picLocks noChangeAspect="1"/>
          </p:cNvPicPr>
          <p:nvPr/>
        </p:nvPicPr>
        <p:blipFill>
          <a:blip r:embed="rId3"/>
          <a:stretch>
            <a:fillRect/>
          </a:stretch>
        </p:blipFill>
        <p:spPr>
          <a:xfrm>
            <a:off x="8842736" y="2930368"/>
            <a:ext cx="3113672" cy="2061591"/>
          </a:xfrm>
          <a:prstGeom prst="rect">
            <a:avLst/>
          </a:prstGeom>
        </p:spPr>
      </p:pic>
    </p:spTree>
    <p:extLst>
      <p:ext uri="{BB962C8B-B14F-4D97-AF65-F5344CB8AC3E}">
        <p14:creationId xmlns:p14="http://schemas.microsoft.com/office/powerpoint/2010/main" val="146734392"/>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173610" y="2420427"/>
            <a:ext cx="4222539" cy="1219886"/>
          </a:xfrm>
          <a:prstGeom prst="rect">
            <a:avLst/>
          </a:prstGeom>
        </p:spPr>
        <p:txBody>
          <a:bodyPr wrap="square">
            <a:spAutoFit/>
          </a:bodyPr>
          <a:lstStyle/>
          <a:p>
            <a:pPr>
              <a:lnSpc>
                <a:spcPct val="120000"/>
              </a:lnSpc>
            </a:pPr>
            <a:r>
              <a:rPr lang="en-US" sz="3200" dirty="0">
                <a:solidFill>
                  <a:schemeClr val="bg1"/>
                </a:solidFill>
                <a:latin typeface="Alexandria" charset="0"/>
                <a:cs typeface="Alexandria" charset="0"/>
              </a:rPr>
              <a:t>Classification of a Scheduling Problem</a:t>
            </a:r>
          </a:p>
        </p:txBody>
      </p:sp>
      <p:grpSp>
        <p:nvGrpSpPr>
          <p:cNvPr id="10" name="Group 9"/>
          <p:cNvGrpSpPr/>
          <p:nvPr/>
        </p:nvGrpSpPr>
        <p:grpSpPr>
          <a:xfrm>
            <a:off x="5641526" y="2612881"/>
            <a:ext cx="5416620" cy="2206498"/>
            <a:chOff x="5641526" y="3499567"/>
            <a:chExt cx="5416620"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605</a:t>
              </a:r>
            </a:p>
            <a:p>
              <a:pPr algn="ctr"/>
              <a:r>
                <a:rPr lang="en-US" sz="2000" dirty="0">
                  <a:solidFill>
                    <a:srgbClr val="203E5F"/>
                  </a:solidFill>
                </a:rPr>
                <a:t>Project Resources and Time Management</a:t>
              </a:r>
              <a:r>
                <a:rPr lang="en-US" sz="2000" dirty="0">
                  <a:solidFill>
                    <a:srgbClr val="203E5F"/>
                  </a:solidFill>
                  <a:latin typeface="Alexandria" charset="0"/>
                  <a:cs typeface="Alexandria" charset="0"/>
                </a:rPr>
                <a:t> </a:t>
              </a:r>
            </a:p>
          </p:txBody>
        </p:sp>
        <p:sp>
          <p:nvSpPr>
            <p:cNvPr id="17" name="TextBox 16"/>
            <p:cNvSpPr txBox="1"/>
            <p:nvPr/>
          </p:nvSpPr>
          <p:spPr>
            <a:xfrm>
              <a:off x="6847263" y="3955186"/>
              <a:ext cx="4210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Resources Management</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16" name="Picture 15">
            <a:extLst>
              <a:ext uri="{FF2B5EF4-FFF2-40B4-BE49-F238E27FC236}">
                <a16:creationId xmlns:a16="http://schemas.microsoft.com/office/drawing/2014/main" id="{C395348A-3EB3-47CF-848A-FBEE54C0C9F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3653" b="89498" l="6957" r="96087">
                        <a14:foregroundMark x1="6957" y1="72146" x2="6957" y2="72146"/>
                        <a14:foregroundMark x1="50870" y1="23288" x2="50870" y2="23288"/>
                        <a14:foregroundMark x1="48696" y1="19178" x2="48696" y2="19178"/>
                        <a14:foregroundMark x1="50870" y1="13242" x2="50870" y2="13242"/>
                        <a14:foregroundMark x1="38261" y1="5023" x2="38261" y2="5023"/>
                        <a14:foregroundMark x1="53478" y1="5023" x2="53478" y2="5023"/>
                        <a14:foregroundMark x1="96087" y1="74429" x2="96087" y2="74429"/>
                        <a14:foregroundMark x1="59565" y1="72146" x2="59565" y2="72146"/>
                        <a14:foregroundMark x1="67391" y1="66667" x2="67391" y2="66667"/>
                        <a14:foregroundMark x1="67391" y1="66667" x2="73043" y2="69863"/>
                        <a14:foregroundMark x1="74783" y1="64384" x2="74783" y2="64384"/>
                        <a14:foregroundMark x1="70435" y1="61644" x2="52609" y2="75799"/>
                        <a14:foregroundMark x1="52609" y1="75799" x2="68696" y2="81279"/>
                        <a14:foregroundMark x1="68696" y1="81279" x2="80435" y2="71689"/>
                        <a14:foregroundMark x1="80435" y1="71689" x2="72609" y2="59361"/>
                        <a14:foregroundMark x1="72609" y1="59361" x2="72609" y2="59361"/>
                        <a14:foregroundMark x1="90000" y1="72603" x2="90000" y2="72603"/>
                        <a14:foregroundMark x1="53478" y1="5479" x2="53478" y2="5479"/>
                        <a14:foregroundMark x1="51739" y1="3653" x2="51739" y2="3653"/>
                        <a14:foregroundMark x1="36087" y1="71233" x2="36087" y2="71233"/>
                        <a14:foregroundMark x1="64348" y1="81735" x2="26087" y2="78082"/>
                        <a14:foregroundMark x1="26087" y1="78082" x2="20435" y2="62557"/>
                        <a14:foregroundMark x1="20435" y1="62557" x2="33478" y2="57078"/>
                        <a14:foregroundMark x1="33478" y1="57078" x2="53913" y2="57991"/>
                        <a14:foregroundMark x1="53913" y1="57991" x2="61739" y2="72603"/>
                        <a14:foregroundMark x1="61739" y1="72603" x2="63478" y2="81279"/>
                      </a14:backgroundRemoval>
                    </a14:imgEffect>
                  </a14:imgLayer>
                </a14:imgProps>
              </a:ext>
            </a:extLst>
          </a:blip>
          <a:stretch>
            <a:fillRect/>
          </a:stretch>
        </p:blipFill>
        <p:spPr>
          <a:xfrm>
            <a:off x="4021799" y="4154789"/>
            <a:ext cx="2798959" cy="2665096"/>
          </a:xfrm>
          <a:prstGeom prst="rect">
            <a:avLst/>
          </a:prstGeom>
        </p:spPr>
      </p:pic>
      <p:pic>
        <p:nvPicPr>
          <p:cNvPr id="20" name="Picture 19">
            <a:extLst>
              <a:ext uri="{FF2B5EF4-FFF2-40B4-BE49-F238E27FC236}">
                <a16:creationId xmlns:a16="http://schemas.microsoft.com/office/drawing/2014/main" id="{D9387FFB-424A-4D89-AB1D-2A42E68E38D5}"/>
              </a:ext>
            </a:extLst>
          </p:cNvPr>
          <p:cNvPicPr>
            <a:picLocks noChangeAspect="1"/>
          </p:cNvPicPr>
          <p:nvPr/>
        </p:nvPicPr>
        <p:blipFill>
          <a:blip r:embed="rId5"/>
          <a:stretch>
            <a:fillRect/>
          </a:stretch>
        </p:blipFill>
        <p:spPr>
          <a:xfrm>
            <a:off x="-15880" y="3962403"/>
            <a:ext cx="3224746" cy="2857439"/>
          </a:xfrm>
          <a:prstGeom prst="rect">
            <a:avLst/>
          </a:prstGeom>
        </p:spPr>
      </p:pic>
    </p:spTree>
    <p:extLst>
      <p:ext uri="{BB962C8B-B14F-4D97-AF65-F5344CB8AC3E}">
        <p14:creationId xmlns:p14="http://schemas.microsoft.com/office/powerpoint/2010/main" val="2836765565"/>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4646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Classification of a Scheduling Problem</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4" y="2159867"/>
            <a:ext cx="8466736"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dirty="0"/>
              <a:t>The scheduling methods available today require the project manager to classify the project as either </a:t>
            </a:r>
          </a:p>
          <a:p>
            <a:pPr>
              <a:lnSpc>
                <a:spcPct val="150000"/>
              </a:lnSpc>
            </a:pPr>
            <a:r>
              <a:rPr lang="en-US" sz="2400" b="1" dirty="0">
                <a:solidFill>
                  <a:srgbClr val="C00000"/>
                </a:solidFill>
              </a:rPr>
              <a:t>Time constrained </a:t>
            </a:r>
            <a:r>
              <a:rPr lang="en-US" sz="2400" dirty="0"/>
              <a:t>or</a:t>
            </a:r>
          </a:p>
          <a:p>
            <a:pPr>
              <a:lnSpc>
                <a:spcPct val="150000"/>
              </a:lnSpc>
            </a:pPr>
            <a:r>
              <a:rPr lang="en-US" sz="2400" b="1" dirty="0">
                <a:solidFill>
                  <a:srgbClr val="0070C0"/>
                </a:solidFill>
              </a:rPr>
              <a:t>Resource constrained</a:t>
            </a:r>
          </a:p>
          <a:p>
            <a:pPr>
              <a:lnSpc>
                <a:spcPct val="150000"/>
              </a:lnSpc>
            </a:pPr>
            <a:r>
              <a:rPr lang="en-US" sz="2400" dirty="0"/>
              <a:t>Project managers need to consult their priority matrix  to determine which case fits their project</a:t>
            </a:r>
          </a:p>
        </p:txBody>
      </p:sp>
      <p:pic>
        <p:nvPicPr>
          <p:cNvPr id="12" name="Picture 11">
            <a:extLst>
              <a:ext uri="{FF2B5EF4-FFF2-40B4-BE49-F238E27FC236}">
                <a16:creationId xmlns:a16="http://schemas.microsoft.com/office/drawing/2014/main" id="{325C6CE6-5AB7-46BE-84FD-C102F87BCD10}"/>
              </a:ext>
            </a:extLst>
          </p:cNvPr>
          <p:cNvPicPr>
            <a:picLocks noChangeAspect="1"/>
          </p:cNvPicPr>
          <p:nvPr/>
        </p:nvPicPr>
        <p:blipFill>
          <a:blip r:embed="rId3"/>
          <a:stretch>
            <a:fillRect/>
          </a:stretch>
        </p:blipFill>
        <p:spPr>
          <a:xfrm>
            <a:off x="8488907" y="4465256"/>
            <a:ext cx="2682484" cy="1802838"/>
          </a:xfrm>
          <a:prstGeom prst="rect">
            <a:avLst/>
          </a:prstGeom>
        </p:spPr>
      </p:pic>
      <p:pic>
        <p:nvPicPr>
          <p:cNvPr id="17" name="Picture 16">
            <a:extLst>
              <a:ext uri="{FF2B5EF4-FFF2-40B4-BE49-F238E27FC236}">
                <a16:creationId xmlns:a16="http://schemas.microsoft.com/office/drawing/2014/main" id="{F405D106-962F-487D-939F-5FA2C17AA89E}"/>
              </a:ext>
            </a:extLst>
          </p:cNvPr>
          <p:cNvPicPr>
            <a:picLocks noChangeAspect="1"/>
          </p:cNvPicPr>
          <p:nvPr/>
        </p:nvPicPr>
        <p:blipFill>
          <a:blip r:embed="rId4"/>
          <a:stretch>
            <a:fillRect/>
          </a:stretch>
        </p:blipFill>
        <p:spPr>
          <a:xfrm>
            <a:off x="8778240" y="2206349"/>
            <a:ext cx="2487626" cy="1918719"/>
          </a:xfrm>
          <a:prstGeom prst="rect">
            <a:avLst/>
          </a:prstGeom>
        </p:spPr>
      </p:pic>
    </p:spTree>
    <p:extLst>
      <p:ext uri="{BB962C8B-B14F-4D97-AF65-F5344CB8AC3E}">
        <p14:creationId xmlns:p14="http://schemas.microsoft.com/office/powerpoint/2010/main" val="3751426529"/>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4646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Classification of a Scheduling Problem</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Diagram 10">
            <a:extLst>
              <a:ext uri="{FF2B5EF4-FFF2-40B4-BE49-F238E27FC236}">
                <a16:creationId xmlns:a16="http://schemas.microsoft.com/office/drawing/2014/main" id="{956BEA3D-2F45-457F-8090-73B1A6382CFA}"/>
              </a:ext>
            </a:extLst>
          </p:cNvPr>
          <p:cNvGraphicFramePr/>
          <p:nvPr>
            <p:extLst>
              <p:ext uri="{D42A27DB-BD31-4B8C-83A1-F6EECF244321}">
                <p14:modId xmlns:p14="http://schemas.microsoft.com/office/powerpoint/2010/main" val="3721889318"/>
              </p:ext>
            </p:extLst>
          </p:nvPr>
        </p:nvGraphicFramePr>
        <p:xfrm>
          <a:off x="1461604" y="2305879"/>
          <a:ext cx="9321800" cy="39376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96482658"/>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4646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Classification of a Scheduling Problem</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99623"/>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400" dirty="0"/>
              <a:t>In scheduling terms, </a:t>
            </a:r>
          </a:p>
          <a:p>
            <a:pPr algn="just"/>
            <a:r>
              <a:rPr lang="en-US" sz="2400" b="1" dirty="0">
                <a:solidFill>
                  <a:srgbClr val="C00000"/>
                </a:solidFill>
              </a:rPr>
              <a:t>Time Constrained </a:t>
            </a:r>
            <a:r>
              <a:rPr lang="en-US" sz="2400" dirty="0"/>
              <a:t>means time (project duration) is fixed, and resources are flexible</a:t>
            </a:r>
          </a:p>
          <a:p>
            <a:pPr algn="just"/>
            <a:r>
              <a:rPr lang="en-US" sz="2400" dirty="0"/>
              <a:t> </a:t>
            </a:r>
            <a:r>
              <a:rPr lang="en-US" sz="2400" b="1" dirty="0">
                <a:solidFill>
                  <a:srgbClr val="0070C0"/>
                </a:solidFill>
              </a:rPr>
              <a:t>Resource Constrained </a:t>
            </a:r>
            <a:r>
              <a:rPr lang="en-US" sz="2400" dirty="0"/>
              <a:t>means resources are fixed, and time is flexible</a:t>
            </a:r>
          </a:p>
          <a:p>
            <a:pPr algn="just"/>
            <a:r>
              <a:rPr lang="en-US" sz="2400" dirty="0"/>
              <a:t>One simple test: “If the critical path is delayed, will resources be added to get back on schedule?” </a:t>
            </a:r>
          </a:p>
          <a:p>
            <a:pPr lvl="1" algn="just"/>
            <a:r>
              <a:rPr lang="en-US" dirty="0"/>
              <a:t>If the answer is yes, assume the project is time constrained</a:t>
            </a:r>
          </a:p>
          <a:p>
            <a:pPr lvl="1" algn="just"/>
            <a:r>
              <a:rPr lang="en-US" dirty="0"/>
              <a:t>if the answer no, assume the project is resource constrained</a:t>
            </a:r>
          </a:p>
          <a:p>
            <a:pPr algn="just"/>
            <a:r>
              <a:rPr lang="en-US" sz="2400" b="1" i="1" dirty="0"/>
              <a:t>Logical relationship (also called technical constraints) must be respected during Recourse Scheduling Process </a:t>
            </a:r>
          </a:p>
        </p:txBody>
      </p:sp>
    </p:spTree>
    <p:extLst>
      <p:ext uri="{BB962C8B-B14F-4D97-AF65-F5344CB8AC3E}">
        <p14:creationId xmlns:p14="http://schemas.microsoft.com/office/powerpoint/2010/main" val="1649305793"/>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173610" y="2420427"/>
            <a:ext cx="4222539" cy="1219886"/>
          </a:xfrm>
          <a:prstGeom prst="rect">
            <a:avLst/>
          </a:prstGeom>
        </p:spPr>
        <p:txBody>
          <a:bodyPr wrap="square">
            <a:spAutoFit/>
          </a:bodyPr>
          <a:lstStyle/>
          <a:p>
            <a:pPr>
              <a:lnSpc>
                <a:spcPct val="120000"/>
              </a:lnSpc>
            </a:pPr>
            <a:r>
              <a:rPr lang="en-US" sz="3200" dirty="0">
                <a:solidFill>
                  <a:schemeClr val="bg1"/>
                </a:solidFill>
                <a:latin typeface="Alexandria" charset="0"/>
                <a:cs typeface="Alexandria" charset="0"/>
              </a:rPr>
              <a:t>Time Constrained Project</a:t>
            </a:r>
          </a:p>
        </p:txBody>
      </p:sp>
      <p:grpSp>
        <p:nvGrpSpPr>
          <p:cNvPr id="10" name="Group 9"/>
          <p:cNvGrpSpPr/>
          <p:nvPr/>
        </p:nvGrpSpPr>
        <p:grpSpPr>
          <a:xfrm>
            <a:off x="5641526" y="2612881"/>
            <a:ext cx="5416620" cy="2206498"/>
            <a:chOff x="5641526" y="3499567"/>
            <a:chExt cx="5416620"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605</a:t>
              </a:r>
            </a:p>
            <a:p>
              <a:pPr algn="ctr"/>
              <a:r>
                <a:rPr lang="en-US" sz="2000" dirty="0">
                  <a:solidFill>
                    <a:srgbClr val="203E5F"/>
                  </a:solidFill>
                </a:rPr>
                <a:t>Project Resources and Time Management</a:t>
              </a:r>
              <a:r>
                <a:rPr lang="en-US" sz="2000" dirty="0">
                  <a:solidFill>
                    <a:srgbClr val="203E5F"/>
                  </a:solidFill>
                  <a:latin typeface="Alexandria" charset="0"/>
                  <a:cs typeface="Alexandria" charset="0"/>
                </a:rPr>
                <a:t> </a:t>
              </a:r>
            </a:p>
          </p:txBody>
        </p:sp>
        <p:sp>
          <p:nvSpPr>
            <p:cNvPr id="17" name="TextBox 16"/>
            <p:cNvSpPr txBox="1"/>
            <p:nvPr/>
          </p:nvSpPr>
          <p:spPr>
            <a:xfrm>
              <a:off x="6847263" y="3955186"/>
              <a:ext cx="4210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Resources Management</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16" name="Picture 15">
            <a:extLst>
              <a:ext uri="{FF2B5EF4-FFF2-40B4-BE49-F238E27FC236}">
                <a16:creationId xmlns:a16="http://schemas.microsoft.com/office/drawing/2014/main" id="{C395348A-3EB3-47CF-848A-FBEE54C0C9F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3653" b="89498" l="6957" r="96087">
                        <a14:foregroundMark x1="6957" y1="72146" x2="6957" y2="72146"/>
                        <a14:foregroundMark x1="50870" y1="23288" x2="50870" y2="23288"/>
                        <a14:foregroundMark x1="48696" y1="19178" x2="48696" y2="19178"/>
                        <a14:foregroundMark x1="50870" y1="13242" x2="50870" y2="13242"/>
                        <a14:foregroundMark x1="38261" y1="5023" x2="38261" y2="5023"/>
                        <a14:foregroundMark x1="53478" y1="5023" x2="53478" y2="5023"/>
                        <a14:foregroundMark x1="96087" y1="74429" x2="96087" y2="74429"/>
                        <a14:foregroundMark x1="59565" y1="72146" x2="59565" y2="72146"/>
                        <a14:foregroundMark x1="67391" y1="66667" x2="67391" y2="66667"/>
                        <a14:foregroundMark x1="67391" y1="66667" x2="73043" y2="69863"/>
                        <a14:foregroundMark x1="74783" y1="64384" x2="74783" y2="64384"/>
                        <a14:foregroundMark x1="70435" y1="61644" x2="52609" y2="75799"/>
                        <a14:foregroundMark x1="52609" y1="75799" x2="68696" y2="81279"/>
                        <a14:foregroundMark x1="68696" y1="81279" x2="80435" y2="71689"/>
                        <a14:foregroundMark x1="80435" y1="71689" x2="72609" y2="59361"/>
                        <a14:foregroundMark x1="72609" y1="59361" x2="72609" y2="59361"/>
                        <a14:foregroundMark x1="90000" y1="72603" x2="90000" y2="72603"/>
                        <a14:foregroundMark x1="53478" y1="5479" x2="53478" y2="5479"/>
                        <a14:foregroundMark x1="51739" y1="3653" x2="51739" y2="3653"/>
                        <a14:foregroundMark x1="36087" y1="71233" x2="36087" y2="71233"/>
                        <a14:foregroundMark x1="64348" y1="81735" x2="26087" y2="78082"/>
                        <a14:foregroundMark x1="26087" y1="78082" x2="20435" y2="62557"/>
                        <a14:foregroundMark x1="20435" y1="62557" x2="33478" y2="57078"/>
                        <a14:foregroundMark x1="33478" y1="57078" x2="53913" y2="57991"/>
                        <a14:foregroundMark x1="53913" y1="57991" x2="61739" y2="72603"/>
                        <a14:foregroundMark x1="61739" y1="72603" x2="63478" y2="81279"/>
                      </a14:backgroundRemoval>
                    </a14:imgEffect>
                  </a14:imgLayer>
                </a14:imgProps>
              </a:ext>
            </a:extLst>
          </a:blip>
          <a:stretch>
            <a:fillRect/>
          </a:stretch>
        </p:blipFill>
        <p:spPr>
          <a:xfrm>
            <a:off x="4021799" y="4154789"/>
            <a:ext cx="2798959" cy="2665096"/>
          </a:xfrm>
          <a:prstGeom prst="rect">
            <a:avLst/>
          </a:prstGeom>
        </p:spPr>
      </p:pic>
    </p:spTree>
    <p:extLst>
      <p:ext uri="{BB962C8B-B14F-4D97-AF65-F5344CB8AC3E}">
        <p14:creationId xmlns:p14="http://schemas.microsoft.com/office/powerpoint/2010/main" val="3473697690"/>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4646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Time Constrained Project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33363"/>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b="1" dirty="0">
                <a:solidFill>
                  <a:srgbClr val="C00000"/>
                </a:solidFill>
              </a:rPr>
              <a:t>Time Constrained </a:t>
            </a:r>
            <a:r>
              <a:rPr lang="en-US" sz="2400" dirty="0"/>
              <a:t>means time (project duration) is fixed, and resources are flexible</a:t>
            </a:r>
          </a:p>
          <a:p>
            <a:pPr>
              <a:lnSpc>
                <a:spcPct val="150000"/>
              </a:lnSpc>
            </a:pPr>
            <a:r>
              <a:rPr lang="en-US" sz="2400" dirty="0"/>
              <a:t>Scheduling time-constrained projects focuses on resource utilization</a:t>
            </a:r>
          </a:p>
          <a:p>
            <a:pPr>
              <a:lnSpc>
                <a:spcPct val="150000"/>
              </a:lnSpc>
            </a:pPr>
            <a:r>
              <a:rPr lang="en-US" sz="2400" dirty="0"/>
              <a:t>Although time is the critical factor, </a:t>
            </a:r>
            <a:r>
              <a:rPr lang="en-US" sz="2400" b="1" i="1" dirty="0"/>
              <a:t>resource usage should be no more than is necessary and sufficient</a:t>
            </a:r>
          </a:p>
          <a:p>
            <a:pPr>
              <a:lnSpc>
                <a:spcPct val="150000"/>
              </a:lnSpc>
            </a:pPr>
            <a:r>
              <a:rPr lang="en-US" sz="2400" dirty="0"/>
              <a:t>Practitioners have attacked the utilization problem using resource leveling techniques that balance demand for a resource</a:t>
            </a:r>
          </a:p>
        </p:txBody>
      </p:sp>
    </p:spTree>
    <p:extLst>
      <p:ext uri="{BB962C8B-B14F-4D97-AF65-F5344CB8AC3E}">
        <p14:creationId xmlns:p14="http://schemas.microsoft.com/office/powerpoint/2010/main" val="3372375545"/>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4646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Leveling Resource Demand</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33363"/>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dirty="0"/>
              <a:t>Delay noncritical activities by using positive slack to reduce peak demand and fill in the valleys for the resources.</a:t>
            </a:r>
          </a:p>
        </p:txBody>
      </p:sp>
      <p:pic>
        <p:nvPicPr>
          <p:cNvPr id="11" name="Picture 10">
            <a:extLst>
              <a:ext uri="{FF2B5EF4-FFF2-40B4-BE49-F238E27FC236}">
                <a16:creationId xmlns:a16="http://schemas.microsoft.com/office/drawing/2014/main" id="{26B2964C-8166-41E4-B571-EC4BBE94F6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5559" y="3392557"/>
            <a:ext cx="10184623" cy="2983526"/>
          </a:xfrm>
          <a:prstGeom prst="rect">
            <a:avLst/>
          </a:prstGeom>
        </p:spPr>
      </p:pic>
    </p:spTree>
    <p:extLst>
      <p:ext uri="{BB962C8B-B14F-4D97-AF65-F5344CB8AC3E}">
        <p14:creationId xmlns:p14="http://schemas.microsoft.com/office/powerpoint/2010/main" val="1031192752"/>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Content Placeholder 6" descr="Calendar&#10;&#10;Description automatically generated with low confidence">
            <a:extLst>
              <a:ext uri="{FF2B5EF4-FFF2-40B4-BE49-F238E27FC236}">
                <a16:creationId xmlns:a16="http://schemas.microsoft.com/office/drawing/2014/main" id="{93FA4EF5-5C76-4494-9F32-CEE931285FB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356" y="66260"/>
            <a:ext cx="9521952" cy="6720856"/>
          </a:xfrm>
          <a:prstGeom prst="rect">
            <a:avLst/>
          </a:prstGeom>
        </p:spPr>
      </p:pic>
      <p:sp>
        <p:nvSpPr>
          <p:cNvPr id="17" name="Title 1">
            <a:extLst>
              <a:ext uri="{FF2B5EF4-FFF2-40B4-BE49-F238E27FC236}">
                <a16:creationId xmlns:a16="http://schemas.microsoft.com/office/drawing/2014/main" id="{038CCB57-88AD-4683-A68F-517E4D48236E}"/>
              </a:ext>
            </a:extLst>
          </p:cNvPr>
          <p:cNvSpPr txBox="1">
            <a:spLocks/>
          </p:cNvSpPr>
          <p:nvPr/>
        </p:nvSpPr>
        <p:spPr>
          <a:xfrm>
            <a:off x="9614716" y="2200920"/>
            <a:ext cx="2511552" cy="3095054"/>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en-US" sz="3200" dirty="0"/>
              <a:t>Leveling Techniques - </a:t>
            </a:r>
            <a:r>
              <a:rPr lang="en-US" sz="3200" dirty="0">
                <a:solidFill>
                  <a:schemeClr val="accent2">
                    <a:lumMod val="75000"/>
                  </a:schemeClr>
                </a:solidFill>
              </a:rPr>
              <a:t>Example</a:t>
            </a:r>
          </a:p>
        </p:txBody>
      </p:sp>
    </p:spTree>
    <p:extLst>
      <p:ext uri="{BB962C8B-B14F-4D97-AF65-F5344CB8AC3E}">
        <p14:creationId xmlns:p14="http://schemas.microsoft.com/office/powerpoint/2010/main" val="3839810730"/>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itle 1">
            <a:extLst>
              <a:ext uri="{FF2B5EF4-FFF2-40B4-BE49-F238E27FC236}">
                <a16:creationId xmlns:a16="http://schemas.microsoft.com/office/drawing/2014/main" id="{038CCB57-88AD-4683-A68F-517E4D48236E}"/>
              </a:ext>
            </a:extLst>
          </p:cNvPr>
          <p:cNvSpPr txBox="1">
            <a:spLocks/>
          </p:cNvSpPr>
          <p:nvPr/>
        </p:nvSpPr>
        <p:spPr>
          <a:xfrm>
            <a:off x="9614716" y="2200920"/>
            <a:ext cx="2511552" cy="3095054"/>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en-US" sz="3200" dirty="0"/>
              <a:t>Leveling Techniques - </a:t>
            </a:r>
            <a:r>
              <a:rPr lang="en-US" sz="3200" dirty="0">
                <a:solidFill>
                  <a:schemeClr val="accent2">
                    <a:lumMod val="75000"/>
                  </a:schemeClr>
                </a:solidFill>
              </a:rPr>
              <a:t>Example</a:t>
            </a:r>
          </a:p>
        </p:txBody>
      </p:sp>
      <p:pic>
        <p:nvPicPr>
          <p:cNvPr id="6" name="Picture 5">
            <a:extLst>
              <a:ext uri="{FF2B5EF4-FFF2-40B4-BE49-F238E27FC236}">
                <a16:creationId xmlns:a16="http://schemas.microsoft.com/office/drawing/2014/main" id="{ABFFA12E-423E-4274-AEF7-B2E02113C332}"/>
              </a:ext>
            </a:extLst>
          </p:cNvPr>
          <p:cNvPicPr>
            <a:picLocks noChangeAspect="1"/>
          </p:cNvPicPr>
          <p:nvPr/>
        </p:nvPicPr>
        <p:blipFill>
          <a:blip r:embed="rId3"/>
          <a:stretch>
            <a:fillRect/>
          </a:stretch>
        </p:blipFill>
        <p:spPr>
          <a:xfrm>
            <a:off x="145244" y="152665"/>
            <a:ext cx="9330992" cy="6590538"/>
          </a:xfrm>
          <a:prstGeom prst="rect">
            <a:avLst/>
          </a:prstGeom>
        </p:spPr>
      </p:pic>
    </p:spTree>
    <p:extLst>
      <p:ext uri="{BB962C8B-B14F-4D97-AF65-F5344CB8AC3E}">
        <p14:creationId xmlns:p14="http://schemas.microsoft.com/office/powerpoint/2010/main" val="1953348067"/>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7" name="Content Placeholder 7" descr="A screenshot of a computer&#10;&#10;Description automatically generated with medium confidence">
            <a:extLst>
              <a:ext uri="{FF2B5EF4-FFF2-40B4-BE49-F238E27FC236}">
                <a16:creationId xmlns:a16="http://schemas.microsoft.com/office/drawing/2014/main" id="{9FDA2D9E-4B0A-4772-AD1E-1DE9641EACDF}"/>
              </a:ext>
            </a:extLst>
          </p:cNvPr>
          <p:cNvPicPr>
            <a:picLocks noChangeAspect="1"/>
          </p:cNvPicPr>
          <p:nvPr/>
        </p:nvPicPr>
        <p:blipFill rotWithShape="1">
          <a:blip r:embed="rId3">
            <a:extLst>
              <a:ext uri="{28A0092B-C50C-407E-A947-70E740481C1C}">
                <a14:useLocalDpi xmlns:a14="http://schemas.microsoft.com/office/drawing/2010/main" val="0"/>
              </a:ext>
            </a:extLst>
          </a:blip>
          <a:srcRect b="65997"/>
          <a:stretch/>
        </p:blipFill>
        <p:spPr>
          <a:xfrm>
            <a:off x="2426166" y="1204385"/>
            <a:ext cx="6920221" cy="2407840"/>
          </a:xfrm>
          <a:prstGeom prst="rect">
            <a:avLst/>
          </a:prstGeom>
        </p:spPr>
      </p:pic>
      <p:pic>
        <p:nvPicPr>
          <p:cNvPr id="8" name="Picture 7">
            <a:extLst>
              <a:ext uri="{FF2B5EF4-FFF2-40B4-BE49-F238E27FC236}">
                <a16:creationId xmlns:a16="http://schemas.microsoft.com/office/drawing/2014/main" id="{BE2326F3-45E6-42D5-ADC2-7E6A252CAF48}"/>
              </a:ext>
            </a:extLst>
          </p:cNvPr>
          <p:cNvPicPr>
            <a:picLocks noChangeAspect="1"/>
          </p:cNvPicPr>
          <p:nvPr/>
        </p:nvPicPr>
        <p:blipFill rotWithShape="1">
          <a:blip r:embed="rId4"/>
          <a:srcRect t="53641"/>
          <a:stretch/>
        </p:blipFill>
        <p:spPr>
          <a:xfrm>
            <a:off x="56389" y="3770721"/>
            <a:ext cx="5973666" cy="2540233"/>
          </a:xfrm>
          <a:prstGeom prst="rect">
            <a:avLst/>
          </a:prstGeom>
        </p:spPr>
      </p:pic>
      <p:pic>
        <p:nvPicPr>
          <p:cNvPr id="9" name="Picture 8">
            <a:extLst>
              <a:ext uri="{FF2B5EF4-FFF2-40B4-BE49-F238E27FC236}">
                <a16:creationId xmlns:a16="http://schemas.microsoft.com/office/drawing/2014/main" id="{D1C888AE-3B2F-4897-BDEA-305604C4F501}"/>
              </a:ext>
            </a:extLst>
          </p:cNvPr>
          <p:cNvPicPr>
            <a:picLocks noChangeAspect="1"/>
          </p:cNvPicPr>
          <p:nvPr/>
        </p:nvPicPr>
        <p:blipFill>
          <a:blip r:embed="rId5"/>
          <a:stretch>
            <a:fillRect/>
          </a:stretch>
        </p:blipFill>
        <p:spPr>
          <a:xfrm>
            <a:off x="6268623" y="3770720"/>
            <a:ext cx="5866988" cy="2540233"/>
          </a:xfrm>
          <a:prstGeom prst="rect">
            <a:avLst/>
          </a:prstGeom>
        </p:spPr>
      </p:pic>
      <p:sp>
        <p:nvSpPr>
          <p:cNvPr id="10" name="Speech Bubble: Rectangle 5">
            <a:extLst>
              <a:ext uri="{FF2B5EF4-FFF2-40B4-BE49-F238E27FC236}">
                <a16:creationId xmlns:a16="http://schemas.microsoft.com/office/drawing/2014/main" id="{23BA6E95-506C-4649-9E79-3E949639D705}"/>
              </a:ext>
            </a:extLst>
          </p:cNvPr>
          <p:cNvSpPr/>
          <p:nvPr/>
        </p:nvSpPr>
        <p:spPr>
          <a:xfrm>
            <a:off x="463296" y="2464368"/>
            <a:ext cx="1255776" cy="963168"/>
          </a:xfrm>
          <a:prstGeom prst="wedgeRectCallout">
            <a:avLst>
              <a:gd name="adj1" fmla="val -52872"/>
              <a:gd name="adj2" fmla="val 11664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Before Leveling</a:t>
            </a:r>
          </a:p>
        </p:txBody>
      </p:sp>
      <p:sp>
        <p:nvSpPr>
          <p:cNvPr id="11" name="Speech Bubble: Rectangle 11">
            <a:extLst>
              <a:ext uri="{FF2B5EF4-FFF2-40B4-BE49-F238E27FC236}">
                <a16:creationId xmlns:a16="http://schemas.microsoft.com/office/drawing/2014/main" id="{B746834E-D3F9-4BC3-B2E0-26B49616B346}"/>
              </a:ext>
            </a:extLst>
          </p:cNvPr>
          <p:cNvSpPr/>
          <p:nvPr/>
        </p:nvSpPr>
        <p:spPr>
          <a:xfrm>
            <a:off x="10293096" y="2365633"/>
            <a:ext cx="1255776" cy="963168"/>
          </a:xfrm>
          <a:prstGeom prst="wedgeRectCallout">
            <a:avLst>
              <a:gd name="adj1" fmla="val 83050"/>
              <a:gd name="adj2" fmla="val 10652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After Leveling</a:t>
            </a:r>
          </a:p>
        </p:txBody>
      </p:sp>
      <p:sp>
        <p:nvSpPr>
          <p:cNvPr id="12" name="Title 1">
            <a:extLst>
              <a:ext uri="{FF2B5EF4-FFF2-40B4-BE49-F238E27FC236}">
                <a16:creationId xmlns:a16="http://schemas.microsoft.com/office/drawing/2014/main" id="{038CCB57-88AD-4683-A68F-517E4D48236E}"/>
              </a:ext>
            </a:extLst>
          </p:cNvPr>
          <p:cNvSpPr txBox="1">
            <a:spLocks/>
          </p:cNvSpPr>
          <p:nvPr/>
        </p:nvSpPr>
        <p:spPr>
          <a:xfrm>
            <a:off x="238995" y="340892"/>
            <a:ext cx="9278112" cy="534924"/>
          </a:xfrm>
          <a:prstGeom prst="rect">
            <a:avLst/>
          </a:prstGeom>
        </p:spPr>
        <p:txBody>
          <a:bodyPr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sz="3200" b="1" dirty="0">
                <a:solidFill>
                  <a:srgbClr val="53728A"/>
                </a:solidFill>
              </a:rPr>
              <a:t>Leveling Techniques - </a:t>
            </a:r>
            <a:r>
              <a:rPr lang="en-US" sz="3200" b="1" dirty="0">
                <a:solidFill>
                  <a:schemeClr val="accent2">
                    <a:lumMod val="75000"/>
                  </a:schemeClr>
                </a:solidFill>
              </a:rPr>
              <a:t>Example</a:t>
            </a:r>
          </a:p>
        </p:txBody>
      </p:sp>
    </p:spTree>
    <p:extLst>
      <p:ext uri="{BB962C8B-B14F-4D97-AF65-F5344CB8AC3E}">
        <p14:creationId xmlns:p14="http://schemas.microsoft.com/office/powerpoint/2010/main" val="3458691337"/>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46469"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Leveling Techniques</a:t>
            </a:r>
            <a:endParaRPr lang="en-US" sz="2400" b="1" dirty="0">
              <a:solidFill>
                <a:schemeClr val="accent2">
                  <a:lumMod val="75000"/>
                </a:schemeClr>
              </a:solidFill>
              <a:latin typeface="+mj-lt"/>
              <a:ea typeface="+mj-ea"/>
              <a:cs typeface="+mj-cs"/>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239379"/>
            <a:ext cx="5484998"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2000" b="1" dirty="0">
                <a:solidFill>
                  <a:schemeClr val="accent2">
                    <a:lumMod val="75000"/>
                  </a:schemeClr>
                </a:solidFill>
              </a:rPr>
              <a:t>Advantages</a:t>
            </a:r>
            <a:endParaRPr lang="en-US" sz="2000" dirty="0"/>
          </a:p>
          <a:p>
            <a:pPr lvl="1">
              <a:lnSpc>
                <a:spcPct val="100000"/>
              </a:lnSpc>
            </a:pPr>
            <a:r>
              <a:rPr lang="en-US" sz="2000" dirty="0"/>
              <a:t>The peak of demand for the resource was reduced</a:t>
            </a:r>
          </a:p>
          <a:p>
            <a:pPr lvl="1">
              <a:lnSpc>
                <a:spcPct val="100000"/>
              </a:lnSpc>
            </a:pPr>
            <a:r>
              <a:rPr lang="en-US" sz="2000" dirty="0"/>
              <a:t>Resources over the life of the project have been reduced</a:t>
            </a:r>
          </a:p>
          <a:p>
            <a:pPr lvl="1">
              <a:lnSpc>
                <a:spcPct val="100000"/>
              </a:lnSpc>
            </a:pPr>
            <a:r>
              <a:rPr lang="en-US" sz="2000" dirty="0"/>
              <a:t>The fluctuations in resource demand were minimized</a:t>
            </a:r>
          </a:p>
          <a:p>
            <a:pPr>
              <a:lnSpc>
                <a:spcPct val="100000"/>
              </a:lnSpc>
            </a:pPr>
            <a:r>
              <a:rPr lang="en-US" sz="2000" b="1" dirty="0">
                <a:solidFill>
                  <a:schemeClr val="accent2">
                    <a:lumMod val="75000"/>
                  </a:schemeClr>
                </a:solidFill>
              </a:rPr>
              <a:t>Disadvantages</a:t>
            </a:r>
          </a:p>
          <a:p>
            <a:pPr lvl="1">
              <a:lnSpc>
                <a:spcPct val="100000"/>
              </a:lnSpc>
            </a:pPr>
            <a:r>
              <a:rPr lang="en-US" sz="2000" dirty="0"/>
              <a:t>Loss of flexibility that occurs from reducing slack.</a:t>
            </a:r>
          </a:p>
          <a:p>
            <a:pPr lvl="1">
              <a:lnSpc>
                <a:spcPct val="100000"/>
              </a:lnSpc>
            </a:pPr>
            <a:r>
              <a:rPr lang="en-US" sz="2000" dirty="0"/>
              <a:t>Increases in the criticality of all activities.</a:t>
            </a:r>
          </a:p>
        </p:txBody>
      </p:sp>
      <p:pic>
        <p:nvPicPr>
          <p:cNvPr id="12" name="Picture 11">
            <a:extLst>
              <a:ext uri="{FF2B5EF4-FFF2-40B4-BE49-F238E27FC236}">
                <a16:creationId xmlns:a16="http://schemas.microsoft.com/office/drawing/2014/main" id="{14423995-9212-4A84-9118-59EEB058AD04}"/>
              </a:ext>
            </a:extLst>
          </p:cNvPr>
          <p:cNvPicPr>
            <a:picLocks noChangeAspect="1"/>
          </p:cNvPicPr>
          <p:nvPr/>
        </p:nvPicPr>
        <p:blipFill>
          <a:blip r:embed="rId3"/>
          <a:stretch>
            <a:fillRect/>
          </a:stretch>
        </p:blipFill>
        <p:spPr>
          <a:xfrm>
            <a:off x="6532004" y="1908314"/>
            <a:ext cx="4767072" cy="4467770"/>
          </a:xfrm>
          <a:prstGeom prst="rect">
            <a:avLst/>
          </a:prstGeom>
        </p:spPr>
      </p:pic>
    </p:spTree>
    <p:extLst>
      <p:ext uri="{BB962C8B-B14F-4D97-AF65-F5344CB8AC3E}">
        <p14:creationId xmlns:p14="http://schemas.microsoft.com/office/powerpoint/2010/main" val="1002024436"/>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173610" y="2420427"/>
            <a:ext cx="4222539" cy="1219886"/>
          </a:xfrm>
          <a:prstGeom prst="rect">
            <a:avLst/>
          </a:prstGeom>
        </p:spPr>
        <p:txBody>
          <a:bodyPr wrap="square">
            <a:spAutoFit/>
          </a:bodyPr>
          <a:lstStyle/>
          <a:p>
            <a:pPr>
              <a:lnSpc>
                <a:spcPct val="120000"/>
              </a:lnSpc>
            </a:pPr>
            <a:r>
              <a:rPr lang="en-US" sz="3200" dirty="0">
                <a:solidFill>
                  <a:schemeClr val="bg1"/>
                </a:solidFill>
                <a:latin typeface="Alexandria" charset="0"/>
                <a:cs typeface="Alexandria" charset="0"/>
              </a:rPr>
              <a:t>Resource Constrained Project</a:t>
            </a:r>
          </a:p>
        </p:txBody>
      </p:sp>
      <p:grpSp>
        <p:nvGrpSpPr>
          <p:cNvPr id="10" name="Group 9"/>
          <p:cNvGrpSpPr/>
          <p:nvPr/>
        </p:nvGrpSpPr>
        <p:grpSpPr>
          <a:xfrm>
            <a:off x="5641526" y="2612881"/>
            <a:ext cx="5416620" cy="2206498"/>
            <a:chOff x="5641526" y="3499567"/>
            <a:chExt cx="5416620"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605</a:t>
              </a:r>
            </a:p>
            <a:p>
              <a:pPr algn="ctr"/>
              <a:r>
                <a:rPr lang="en-US" sz="2000" dirty="0">
                  <a:solidFill>
                    <a:srgbClr val="203E5F"/>
                  </a:solidFill>
                </a:rPr>
                <a:t>Project Resources and Time Management</a:t>
              </a:r>
              <a:r>
                <a:rPr lang="en-US" sz="2000" dirty="0">
                  <a:solidFill>
                    <a:srgbClr val="203E5F"/>
                  </a:solidFill>
                  <a:latin typeface="Alexandria" charset="0"/>
                  <a:cs typeface="Alexandria" charset="0"/>
                </a:rPr>
                <a:t> </a:t>
              </a:r>
            </a:p>
          </p:txBody>
        </p:sp>
        <p:sp>
          <p:nvSpPr>
            <p:cNvPr id="17" name="TextBox 16"/>
            <p:cNvSpPr txBox="1"/>
            <p:nvPr/>
          </p:nvSpPr>
          <p:spPr>
            <a:xfrm>
              <a:off x="6847263" y="3955186"/>
              <a:ext cx="4210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Resources Management</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15" name="Picture 14">
            <a:extLst>
              <a:ext uri="{FF2B5EF4-FFF2-40B4-BE49-F238E27FC236}">
                <a16:creationId xmlns:a16="http://schemas.microsoft.com/office/drawing/2014/main" id="{31BCE56B-58A9-48AF-A1A1-05C537269326}"/>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Lst>
          </a:blip>
          <a:stretch>
            <a:fillRect/>
          </a:stretch>
        </p:blipFill>
        <p:spPr>
          <a:xfrm>
            <a:off x="2553579" y="3615251"/>
            <a:ext cx="3634555" cy="3222232"/>
          </a:xfrm>
          <a:prstGeom prst="rect">
            <a:avLst/>
          </a:prstGeom>
        </p:spPr>
      </p:pic>
    </p:spTree>
    <p:extLst>
      <p:ext uri="{BB962C8B-B14F-4D97-AF65-F5344CB8AC3E}">
        <p14:creationId xmlns:p14="http://schemas.microsoft.com/office/powerpoint/2010/main" val="878497337"/>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4646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Resource Constrained Project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33363"/>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lnSpc>
                <a:spcPct val="100000"/>
              </a:lnSpc>
            </a:pPr>
            <a:r>
              <a:rPr lang="en-US" sz="2400" b="1" dirty="0">
                <a:solidFill>
                  <a:srgbClr val="0070C0"/>
                </a:solidFill>
              </a:rPr>
              <a:t>Resource Constrained </a:t>
            </a:r>
            <a:r>
              <a:rPr lang="en-US" sz="2400" dirty="0"/>
              <a:t>means resources are fixed, and time is flexible</a:t>
            </a:r>
          </a:p>
          <a:p>
            <a:pPr algn="justLow">
              <a:lnSpc>
                <a:spcPct val="100000"/>
              </a:lnSpc>
            </a:pPr>
            <a:r>
              <a:rPr lang="en-US" sz="2400" dirty="0"/>
              <a:t>One research study of more than 50 projects found that planned project network durations were increased 38 percent when resources were scheduled</a:t>
            </a:r>
          </a:p>
          <a:p>
            <a:pPr algn="justLow">
              <a:lnSpc>
                <a:spcPct val="100000"/>
              </a:lnSpc>
            </a:pPr>
            <a:r>
              <a:rPr lang="en-US" sz="2400" dirty="0"/>
              <a:t>The traditional critical path concept of sequential activities from the start to the end of the project is no longer meaningful</a:t>
            </a:r>
          </a:p>
          <a:p>
            <a:pPr algn="justLow">
              <a:lnSpc>
                <a:spcPct val="100000"/>
              </a:lnSpc>
            </a:pPr>
            <a:r>
              <a:rPr lang="en-US" sz="2400" dirty="0"/>
              <a:t>The resource constraints can break the sequence and leave the network with a set of disjointed critical activities</a:t>
            </a:r>
          </a:p>
          <a:p>
            <a:pPr algn="justLow">
              <a:lnSpc>
                <a:spcPct val="100000"/>
              </a:lnSpc>
            </a:pPr>
            <a:r>
              <a:rPr lang="en-US" sz="2400" dirty="0"/>
              <a:t>Conversely, parallel activities can become sequential. Activities with slack on a time-constrained network can change from critical to noncritical</a:t>
            </a:r>
          </a:p>
        </p:txBody>
      </p:sp>
    </p:spTree>
    <p:extLst>
      <p:ext uri="{BB962C8B-B14F-4D97-AF65-F5344CB8AC3E}">
        <p14:creationId xmlns:p14="http://schemas.microsoft.com/office/powerpoint/2010/main" val="3675832566"/>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4646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Resource Constrained Project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73119"/>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lnSpc>
                <a:spcPct val="100000"/>
              </a:lnSpc>
            </a:pPr>
            <a:r>
              <a:rPr lang="en-US" sz="2400" dirty="0"/>
              <a:t>Activities are scheduled using heuristics (</a:t>
            </a:r>
            <a:r>
              <a:rPr lang="en-US" sz="2400" b="1" dirty="0">
                <a:solidFill>
                  <a:srgbClr val="C00000"/>
                </a:solidFill>
              </a:rPr>
              <a:t>rules-of-thumb</a:t>
            </a:r>
            <a:r>
              <a:rPr lang="en-US" sz="2400" dirty="0"/>
              <a:t>) that focus on:</a:t>
            </a:r>
          </a:p>
          <a:p>
            <a:pPr marL="1023938" indent="-457200" algn="justLow">
              <a:lnSpc>
                <a:spcPct val="100000"/>
              </a:lnSpc>
              <a:buFont typeface="+mj-lt"/>
              <a:buAutoNum type="arabicPeriod"/>
            </a:pPr>
            <a:r>
              <a:rPr lang="en-US" sz="2400" dirty="0"/>
              <a:t>Minimum slack</a:t>
            </a:r>
          </a:p>
          <a:p>
            <a:pPr marL="1023938" indent="-457200" algn="justLow">
              <a:lnSpc>
                <a:spcPct val="100000"/>
              </a:lnSpc>
              <a:buFont typeface="+mj-lt"/>
              <a:buAutoNum type="arabicPeriod"/>
            </a:pPr>
            <a:r>
              <a:rPr lang="en-US" sz="2400" dirty="0"/>
              <a:t>Smallest (least) duration</a:t>
            </a:r>
          </a:p>
          <a:p>
            <a:pPr marL="1023938" indent="-457200" algn="justLow">
              <a:lnSpc>
                <a:spcPct val="100000"/>
              </a:lnSpc>
              <a:buFont typeface="+mj-lt"/>
              <a:buAutoNum type="arabicPeriod"/>
            </a:pPr>
            <a:r>
              <a:rPr lang="en-US" sz="2400" dirty="0"/>
              <a:t>Lowest activity identification number</a:t>
            </a:r>
          </a:p>
          <a:p>
            <a:pPr algn="justLow">
              <a:lnSpc>
                <a:spcPct val="100000"/>
              </a:lnSpc>
            </a:pPr>
            <a:r>
              <a:rPr lang="en-US" sz="2400" dirty="0"/>
              <a:t>The </a:t>
            </a:r>
            <a:r>
              <a:rPr lang="en-US" sz="2400" b="1" dirty="0">
                <a:solidFill>
                  <a:srgbClr val="0070C0"/>
                </a:solidFill>
              </a:rPr>
              <a:t>Parallel Method </a:t>
            </a:r>
            <a:r>
              <a:rPr lang="en-US" sz="2400" dirty="0"/>
              <a:t>is used to apply heuristics</a:t>
            </a:r>
          </a:p>
          <a:p>
            <a:pPr lvl="1" algn="justLow">
              <a:lnSpc>
                <a:spcPct val="100000"/>
              </a:lnSpc>
            </a:pPr>
            <a:r>
              <a:rPr lang="en-US" dirty="0"/>
              <a:t>An iterative process starting at the first time period of the project and scheduling period-by-period the start of any activities using the three priority rules</a:t>
            </a:r>
          </a:p>
        </p:txBody>
      </p:sp>
    </p:spTree>
    <p:extLst>
      <p:ext uri="{BB962C8B-B14F-4D97-AF65-F5344CB8AC3E}">
        <p14:creationId xmlns:p14="http://schemas.microsoft.com/office/powerpoint/2010/main" val="927333830"/>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4646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Heuristics (Rules-of-Thumb) </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06859"/>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160000"/>
              </a:lnSpc>
            </a:pPr>
            <a:r>
              <a:rPr lang="en-US" sz="2000" dirty="0"/>
              <a:t>In any period when two or more activities require the same resource, the priority rules are applied (with respect to logical relationship and resource availability) </a:t>
            </a:r>
          </a:p>
          <a:p>
            <a:pPr marL="573088" indent="-457200">
              <a:lnSpc>
                <a:spcPct val="160000"/>
              </a:lnSpc>
              <a:buFont typeface="+mj-lt"/>
              <a:buAutoNum type="arabicPeriod"/>
            </a:pPr>
            <a:r>
              <a:rPr lang="en-US" sz="2000" dirty="0"/>
              <a:t>Minimum slack:  the first activity placed in the schedule would be the activity with the least slack (rule 1)</a:t>
            </a:r>
          </a:p>
          <a:p>
            <a:pPr marL="573088" indent="-457200">
              <a:lnSpc>
                <a:spcPct val="160000"/>
              </a:lnSpc>
              <a:buFont typeface="+mj-lt"/>
              <a:buAutoNum type="arabicPeriod"/>
            </a:pPr>
            <a:r>
              <a:rPr lang="en-US" sz="2000" dirty="0"/>
              <a:t>Smallest (least) duration: if all activities have the same slack, the activity with the smallest duration would be placed in the schedule first (rule 2)</a:t>
            </a:r>
          </a:p>
          <a:p>
            <a:pPr marL="573088" indent="-457200">
              <a:lnSpc>
                <a:spcPct val="160000"/>
              </a:lnSpc>
              <a:buFont typeface="+mj-lt"/>
              <a:buAutoNum type="arabicPeriod"/>
            </a:pPr>
            <a:r>
              <a:rPr lang="en-US" sz="2000" dirty="0"/>
              <a:t>Lowest activity identification number: the tie is broken by the lowest activity identification number (rule 3)</a:t>
            </a:r>
          </a:p>
        </p:txBody>
      </p:sp>
    </p:spTree>
    <p:extLst>
      <p:ext uri="{BB962C8B-B14F-4D97-AF65-F5344CB8AC3E}">
        <p14:creationId xmlns:p14="http://schemas.microsoft.com/office/powerpoint/2010/main" val="2480313633"/>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Content Placeholder 7" descr="A picture containing text, crossword puzzle&#10;&#10;Description automatically generated">
            <a:extLst>
              <a:ext uri="{FF2B5EF4-FFF2-40B4-BE49-F238E27FC236}">
                <a16:creationId xmlns:a16="http://schemas.microsoft.com/office/drawing/2014/main" id="{78AA58B1-DD8F-4A6C-A3D6-A499106F6A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520" y="106016"/>
            <a:ext cx="7474840" cy="6633593"/>
          </a:xfrm>
          <a:prstGeom prst="rect">
            <a:avLst/>
          </a:prstGeom>
        </p:spPr>
      </p:pic>
      <p:sp>
        <p:nvSpPr>
          <p:cNvPr id="7" name="Title 1">
            <a:extLst>
              <a:ext uri="{FF2B5EF4-FFF2-40B4-BE49-F238E27FC236}">
                <a16:creationId xmlns:a16="http://schemas.microsoft.com/office/drawing/2014/main" id="{038CCB57-88AD-4683-A68F-517E4D48236E}"/>
              </a:ext>
            </a:extLst>
          </p:cNvPr>
          <p:cNvSpPr txBox="1">
            <a:spLocks/>
          </p:cNvSpPr>
          <p:nvPr/>
        </p:nvSpPr>
        <p:spPr>
          <a:xfrm>
            <a:off x="7845386" y="1223026"/>
            <a:ext cx="2511552" cy="219978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pPr>
            <a:r>
              <a:rPr lang="en-US" sz="3600" b="1" dirty="0">
                <a:solidFill>
                  <a:srgbClr val="53728A"/>
                </a:solidFill>
              </a:rPr>
              <a:t>Parallel Method - </a:t>
            </a:r>
            <a:r>
              <a:rPr lang="en-US" sz="3600" b="1" dirty="0">
                <a:solidFill>
                  <a:schemeClr val="accent2">
                    <a:lumMod val="75000"/>
                  </a:schemeClr>
                </a:solidFill>
              </a:rPr>
              <a:t>Example</a:t>
            </a:r>
          </a:p>
        </p:txBody>
      </p:sp>
      <p:sp>
        <p:nvSpPr>
          <p:cNvPr id="8" name="TextBox 7">
            <a:extLst>
              <a:ext uri="{FF2B5EF4-FFF2-40B4-BE49-F238E27FC236}">
                <a16:creationId xmlns:a16="http://schemas.microsoft.com/office/drawing/2014/main" id="{E8DE2CCC-8FC9-4CAD-8B6A-EFED6BEF2702}"/>
              </a:ext>
            </a:extLst>
          </p:cNvPr>
          <p:cNvSpPr txBox="1"/>
          <p:nvPr/>
        </p:nvSpPr>
        <p:spPr>
          <a:xfrm>
            <a:off x="8043857" y="5522729"/>
            <a:ext cx="2390379" cy="1200329"/>
          </a:xfrm>
          <a:custGeom>
            <a:avLst/>
            <a:gdLst>
              <a:gd name="connsiteX0" fmla="*/ 0 w 2390379"/>
              <a:gd name="connsiteY0" fmla="*/ 0 h 1200329"/>
              <a:gd name="connsiteX1" fmla="*/ 645402 w 2390379"/>
              <a:gd name="connsiteY1" fmla="*/ 0 h 1200329"/>
              <a:gd name="connsiteX2" fmla="*/ 1242997 w 2390379"/>
              <a:gd name="connsiteY2" fmla="*/ 0 h 1200329"/>
              <a:gd name="connsiteX3" fmla="*/ 1816688 w 2390379"/>
              <a:gd name="connsiteY3" fmla="*/ 0 h 1200329"/>
              <a:gd name="connsiteX4" fmla="*/ 2390379 w 2390379"/>
              <a:gd name="connsiteY4" fmla="*/ 0 h 1200329"/>
              <a:gd name="connsiteX5" fmla="*/ 2390379 w 2390379"/>
              <a:gd name="connsiteY5" fmla="*/ 576158 h 1200329"/>
              <a:gd name="connsiteX6" fmla="*/ 2390379 w 2390379"/>
              <a:gd name="connsiteY6" fmla="*/ 1200329 h 1200329"/>
              <a:gd name="connsiteX7" fmla="*/ 1840592 w 2390379"/>
              <a:gd name="connsiteY7" fmla="*/ 1200329 h 1200329"/>
              <a:gd name="connsiteX8" fmla="*/ 1242997 w 2390379"/>
              <a:gd name="connsiteY8" fmla="*/ 1200329 h 1200329"/>
              <a:gd name="connsiteX9" fmla="*/ 645402 w 2390379"/>
              <a:gd name="connsiteY9" fmla="*/ 1200329 h 1200329"/>
              <a:gd name="connsiteX10" fmla="*/ 0 w 2390379"/>
              <a:gd name="connsiteY10" fmla="*/ 1200329 h 1200329"/>
              <a:gd name="connsiteX11" fmla="*/ 0 w 2390379"/>
              <a:gd name="connsiteY11" fmla="*/ 624171 h 1200329"/>
              <a:gd name="connsiteX12" fmla="*/ 0 w 2390379"/>
              <a:gd name="connsiteY12" fmla="*/ 0 h 1200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90379" h="1200329" fill="none" extrusionOk="0">
                <a:moveTo>
                  <a:pt x="0" y="0"/>
                </a:moveTo>
                <a:cubicBezTo>
                  <a:pt x="134942" y="-27539"/>
                  <a:pt x="491318" y="5985"/>
                  <a:pt x="645402" y="0"/>
                </a:cubicBezTo>
                <a:cubicBezTo>
                  <a:pt x="799486" y="-5985"/>
                  <a:pt x="1086118" y="-26376"/>
                  <a:pt x="1242997" y="0"/>
                </a:cubicBezTo>
                <a:cubicBezTo>
                  <a:pt x="1399876" y="26376"/>
                  <a:pt x="1579956" y="-14169"/>
                  <a:pt x="1816688" y="0"/>
                </a:cubicBezTo>
                <a:cubicBezTo>
                  <a:pt x="2053420" y="14169"/>
                  <a:pt x="2160531" y="-15520"/>
                  <a:pt x="2390379" y="0"/>
                </a:cubicBezTo>
                <a:cubicBezTo>
                  <a:pt x="2403549" y="193091"/>
                  <a:pt x="2405087" y="304239"/>
                  <a:pt x="2390379" y="576158"/>
                </a:cubicBezTo>
                <a:cubicBezTo>
                  <a:pt x="2375671" y="848077"/>
                  <a:pt x="2377760" y="1035021"/>
                  <a:pt x="2390379" y="1200329"/>
                </a:cubicBezTo>
                <a:cubicBezTo>
                  <a:pt x="2280020" y="1184803"/>
                  <a:pt x="1990539" y="1182397"/>
                  <a:pt x="1840592" y="1200329"/>
                </a:cubicBezTo>
                <a:cubicBezTo>
                  <a:pt x="1690645" y="1218261"/>
                  <a:pt x="1486768" y="1219663"/>
                  <a:pt x="1242997" y="1200329"/>
                </a:cubicBezTo>
                <a:cubicBezTo>
                  <a:pt x="999226" y="1180995"/>
                  <a:pt x="935337" y="1223155"/>
                  <a:pt x="645402" y="1200329"/>
                </a:cubicBezTo>
                <a:cubicBezTo>
                  <a:pt x="355468" y="1177503"/>
                  <a:pt x="281121" y="1216021"/>
                  <a:pt x="0" y="1200329"/>
                </a:cubicBezTo>
                <a:cubicBezTo>
                  <a:pt x="-8018" y="978171"/>
                  <a:pt x="-18672" y="791901"/>
                  <a:pt x="0" y="624171"/>
                </a:cubicBezTo>
                <a:cubicBezTo>
                  <a:pt x="18672" y="456441"/>
                  <a:pt x="26009" y="186009"/>
                  <a:pt x="0" y="0"/>
                </a:cubicBezTo>
                <a:close/>
              </a:path>
              <a:path w="2390379" h="1200329" stroke="0" extrusionOk="0">
                <a:moveTo>
                  <a:pt x="0" y="0"/>
                </a:moveTo>
                <a:cubicBezTo>
                  <a:pt x="159290" y="-22144"/>
                  <a:pt x="371070" y="-10267"/>
                  <a:pt x="525883" y="0"/>
                </a:cubicBezTo>
                <a:cubicBezTo>
                  <a:pt x="680696" y="10267"/>
                  <a:pt x="1025518" y="20786"/>
                  <a:pt x="1171286" y="0"/>
                </a:cubicBezTo>
                <a:cubicBezTo>
                  <a:pt x="1317054" y="-20786"/>
                  <a:pt x="1535484" y="-3423"/>
                  <a:pt x="1721073" y="0"/>
                </a:cubicBezTo>
                <a:cubicBezTo>
                  <a:pt x="1906662" y="3423"/>
                  <a:pt x="2063923" y="30609"/>
                  <a:pt x="2390379" y="0"/>
                </a:cubicBezTo>
                <a:cubicBezTo>
                  <a:pt x="2380411" y="153609"/>
                  <a:pt x="2366857" y="348142"/>
                  <a:pt x="2390379" y="588161"/>
                </a:cubicBezTo>
                <a:cubicBezTo>
                  <a:pt x="2413901" y="828180"/>
                  <a:pt x="2383084" y="994528"/>
                  <a:pt x="2390379" y="1200329"/>
                </a:cubicBezTo>
                <a:cubicBezTo>
                  <a:pt x="2215087" y="1219365"/>
                  <a:pt x="2042727" y="1201812"/>
                  <a:pt x="1792784" y="1200329"/>
                </a:cubicBezTo>
                <a:cubicBezTo>
                  <a:pt x="1542841" y="1198846"/>
                  <a:pt x="1399981" y="1213215"/>
                  <a:pt x="1147382" y="1200329"/>
                </a:cubicBezTo>
                <a:cubicBezTo>
                  <a:pt x="894783" y="1187443"/>
                  <a:pt x="745021" y="1201374"/>
                  <a:pt x="525883" y="1200329"/>
                </a:cubicBezTo>
                <a:cubicBezTo>
                  <a:pt x="306745" y="1199284"/>
                  <a:pt x="196417" y="1201495"/>
                  <a:pt x="0" y="1200329"/>
                </a:cubicBezTo>
                <a:cubicBezTo>
                  <a:pt x="-7436" y="990339"/>
                  <a:pt x="8096" y="807185"/>
                  <a:pt x="0" y="636174"/>
                </a:cubicBezTo>
                <a:cubicBezTo>
                  <a:pt x="-8096" y="465164"/>
                  <a:pt x="2586" y="177808"/>
                  <a:pt x="0" y="0"/>
                </a:cubicBezTo>
                <a:close/>
              </a:path>
            </a:pathLst>
          </a:custGeom>
          <a:ln w="28575">
            <a:extLst>
              <a:ext uri="{C807C97D-BFC1-408E-A445-0C87EB9F89A2}">
                <ask:lineSketchStyleProps xmlns:ask="http://schemas.microsoft.com/office/drawing/2018/sketchyshapes" sd="3653843997">
                  <a:prstGeom prst="rect">
                    <a:avLst/>
                  </a:prstGeom>
                  <ask:type>
                    <ask:lineSketchFreehand/>
                  </ask:type>
                </ask:lineSketchStyleProps>
              </a:ext>
            </a:extLst>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a:t>Rules-of-Thumb</a:t>
            </a:r>
          </a:p>
          <a:p>
            <a:pPr marL="342900" indent="-342900">
              <a:buFont typeface="+mj-lt"/>
              <a:buAutoNum type="arabicPeriod"/>
            </a:pPr>
            <a:r>
              <a:rPr lang="en-US" dirty="0"/>
              <a:t>Minimum slack</a:t>
            </a:r>
          </a:p>
          <a:p>
            <a:pPr marL="342900" indent="-342900">
              <a:buFont typeface="+mj-lt"/>
              <a:buAutoNum type="arabicPeriod"/>
            </a:pPr>
            <a:r>
              <a:rPr lang="en-US" dirty="0"/>
              <a:t>Smallest  duration</a:t>
            </a:r>
          </a:p>
          <a:p>
            <a:pPr marL="342900" indent="-342900">
              <a:buFont typeface="+mj-lt"/>
              <a:buAutoNum type="arabicPeriod"/>
            </a:pPr>
            <a:r>
              <a:rPr lang="en-US" dirty="0"/>
              <a:t>Lowest activity ID#</a:t>
            </a:r>
          </a:p>
        </p:txBody>
      </p:sp>
      <p:sp>
        <p:nvSpPr>
          <p:cNvPr id="9" name="Dodecagon 8">
            <a:extLst>
              <a:ext uri="{FF2B5EF4-FFF2-40B4-BE49-F238E27FC236}">
                <a16:creationId xmlns:a16="http://schemas.microsoft.com/office/drawing/2014/main" id="{13380611-2AE6-484E-AA78-C85DCE41DBF4}"/>
              </a:ext>
            </a:extLst>
          </p:cNvPr>
          <p:cNvSpPr/>
          <p:nvPr/>
        </p:nvSpPr>
        <p:spPr>
          <a:xfrm>
            <a:off x="9925878" y="3501227"/>
            <a:ext cx="2214438" cy="1530095"/>
          </a:xfrm>
          <a:prstGeom prst="dodec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0" u="none" strike="noStrike" baseline="0" dirty="0">
                <a:solidFill>
                  <a:schemeClr val="accent2">
                    <a:lumMod val="40000"/>
                    <a:lumOff val="60000"/>
                  </a:schemeClr>
                </a:solidFill>
                <a:latin typeface="ProximaNova-Regular"/>
              </a:rPr>
              <a:t>Resource available = </a:t>
            </a:r>
          </a:p>
          <a:p>
            <a:pPr algn="ctr"/>
            <a:r>
              <a:rPr lang="en-US" b="1" dirty="0">
                <a:solidFill>
                  <a:schemeClr val="accent2">
                    <a:lumMod val="40000"/>
                    <a:lumOff val="60000"/>
                  </a:schemeClr>
                </a:solidFill>
                <a:latin typeface="ProximaNova-Regular"/>
              </a:rPr>
              <a:t>3 programmers (3P)</a:t>
            </a:r>
            <a:endParaRPr lang="en-US" b="1" dirty="0">
              <a:solidFill>
                <a:schemeClr val="accent2">
                  <a:lumMod val="40000"/>
                  <a:lumOff val="60000"/>
                </a:schemeClr>
              </a:solidFill>
            </a:endParaRPr>
          </a:p>
        </p:txBody>
      </p:sp>
    </p:spTree>
    <p:extLst>
      <p:ext uri="{BB962C8B-B14F-4D97-AF65-F5344CB8AC3E}">
        <p14:creationId xmlns:p14="http://schemas.microsoft.com/office/powerpoint/2010/main" val="1649215088"/>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7" name="Title 1">
            <a:extLst>
              <a:ext uri="{FF2B5EF4-FFF2-40B4-BE49-F238E27FC236}">
                <a16:creationId xmlns:a16="http://schemas.microsoft.com/office/drawing/2014/main" id="{038CCB57-88AD-4683-A68F-517E4D48236E}"/>
              </a:ext>
            </a:extLst>
          </p:cNvPr>
          <p:cNvSpPr txBox="1">
            <a:spLocks/>
          </p:cNvSpPr>
          <p:nvPr/>
        </p:nvSpPr>
        <p:spPr>
          <a:xfrm>
            <a:off x="7845386" y="1223026"/>
            <a:ext cx="2511552" cy="219978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pPr>
            <a:r>
              <a:rPr lang="en-US" sz="3600" b="1" dirty="0">
                <a:solidFill>
                  <a:srgbClr val="53728A"/>
                </a:solidFill>
              </a:rPr>
              <a:t>Parallel Method - </a:t>
            </a:r>
            <a:r>
              <a:rPr lang="en-US" sz="3600" b="1" dirty="0">
                <a:solidFill>
                  <a:schemeClr val="accent2">
                    <a:lumMod val="75000"/>
                  </a:schemeClr>
                </a:solidFill>
              </a:rPr>
              <a:t>Example</a:t>
            </a:r>
          </a:p>
        </p:txBody>
      </p:sp>
      <p:sp>
        <p:nvSpPr>
          <p:cNvPr id="8" name="TextBox 7">
            <a:extLst>
              <a:ext uri="{FF2B5EF4-FFF2-40B4-BE49-F238E27FC236}">
                <a16:creationId xmlns:a16="http://schemas.microsoft.com/office/drawing/2014/main" id="{E8DE2CCC-8FC9-4CAD-8B6A-EFED6BEF2702}"/>
              </a:ext>
            </a:extLst>
          </p:cNvPr>
          <p:cNvSpPr txBox="1"/>
          <p:nvPr/>
        </p:nvSpPr>
        <p:spPr>
          <a:xfrm>
            <a:off x="8043857" y="5522729"/>
            <a:ext cx="2390379" cy="1200329"/>
          </a:xfrm>
          <a:custGeom>
            <a:avLst/>
            <a:gdLst>
              <a:gd name="connsiteX0" fmla="*/ 0 w 2390379"/>
              <a:gd name="connsiteY0" fmla="*/ 0 h 1200329"/>
              <a:gd name="connsiteX1" fmla="*/ 645402 w 2390379"/>
              <a:gd name="connsiteY1" fmla="*/ 0 h 1200329"/>
              <a:gd name="connsiteX2" fmla="*/ 1242997 w 2390379"/>
              <a:gd name="connsiteY2" fmla="*/ 0 h 1200329"/>
              <a:gd name="connsiteX3" fmla="*/ 1816688 w 2390379"/>
              <a:gd name="connsiteY3" fmla="*/ 0 h 1200329"/>
              <a:gd name="connsiteX4" fmla="*/ 2390379 w 2390379"/>
              <a:gd name="connsiteY4" fmla="*/ 0 h 1200329"/>
              <a:gd name="connsiteX5" fmla="*/ 2390379 w 2390379"/>
              <a:gd name="connsiteY5" fmla="*/ 576158 h 1200329"/>
              <a:gd name="connsiteX6" fmla="*/ 2390379 w 2390379"/>
              <a:gd name="connsiteY6" fmla="*/ 1200329 h 1200329"/>
              <a:gd name="connsiteX7" fmla="*/ 1840592 w 2390379"/>
              <a:gd name="connsiteY7" fmla="*/ 1200329 h 1200329"/>
              <a:gd name="connsiteX8" fmla="*/ 1242997 w 2390379"/>
              <a:gd name="connsiteY8" fmla="*/ 1200329 h 1200329"/>
              <a:gd name="connsiteX9" fmla="*/ 645402 w 2390379"/>
              <a:gd name="connsiteY9" fmla="*/ 1200329 h 1200329"/>
              <a:gd name="connsiteX10" fmla="*/ 0 w 2390379"/>
              <a:gd name="connsiteY10" fmla="*/ 1200329 h 1200329"/>
              <a:gd name="connsiteX11" fmla="*/ 0 w 2390379"/>
              <a:gd name="connsiteY11" fmla="*/ 624171 h 1200329"/>
              <a:gd name="connsiteX12" fmla="*/ 0 w 2390379"/>
              <a:gd name="connsiteY12" fmla="*/ 0 h 1200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90379" h="1200329" fill="none" extrusionOk="0">
                <a:moveTo>
                  <a:pt x="0" y="0"/>
                </a:moveTo>
                <a:cubicBezTo>
                  <a:pt x="134942" y="-27539"/>
                  <a:pt x="491318" y="5985"/>
                  <a:pt x="645402" y="0"/>
                </a:cubicBezTo>
                <a:cubicBezTo>
                  <a:pt x="799486" y="-5985"/>
                  <a:pt x="1086118" y="-26376"/>
                  <a:pt x="1242997" y="0"/>
                </a:cubicBezTo>
                <a:cubicBezTo>
                  <a:pt x="1399876" y="26376"/>
                  <a:pt x="1579956" y="-14169"/>
                  <a:pt x="1816688" y="0"/>
                </a:cubicBezTo>
                <a:cubicBezTo>
                  <a:pt x="2053420" y="14169"/>
                  <a:pt x="2160531" y="-15520"/>
                  <a:pt x="2390379" y="0"/>
                </a:cubicBezTo>
                <a:cubicBezTo>
                  <a:pt x="2403549" y="193091"/>
                  <a:pt x="2405087" y="304239"/>
                  <a:pt x="2390379" y="576158"/>
                </a:cubicBezTo>
                <a:cubicBezTo>
                  <a:pt x="2375671" y="848077"/>
                  <a:pt x="2377760" y="1035021"/>
                  <a:pt x="2390379" y="1200329"/>
                </a:cubicBezTo>
                <a:cubicBezTo>
                  <a:pt x="2280020" y="1184803"/>
                  <a:pt x="1990539" y="1182397"/>
                  <a:pt x="1840592" y="1200329"/>
                </a:cubicBezTo>
                <a:cubicBezTo>
                  <a:pt x="1690645" y="1218261"/>
                  <a:pt x="1486768" y="1219663"/>
                  <a:pt x="1242997" y="1200329"/>
                </a:cubicBezTo>
                <a:cubicBezTo>
                  <a:pt x="999226" y="1180995"/>
                  <a:pt x="935337" y="1223155"/>
                  <a:pt x="645402" y="1200329"/>
                </a:cubicBezTo>
                <a:cubicBezTo>
                  <a:pt x="355468" y="1177503"/>
                  <a:pt x="281121" y="1216021"/>
                  <a:pt x="0" y="1200329"/>
                </a:cubicBezTo>
                <a:cubicBezTo>
                  <a:pt x="-8018" y="978171"/>
                  <a:pt x="-18672" y="791901"/>
                  <a:pt x="0" y="624171"/>
                </a:cubicBezTo>
                <a:cubicBezTo>
                  <a:pt x="18672" y="456441"/>
                  <a:pt x="26009" y="186009"/>
                  <a:pt x="0" y="0"/>
                </a:cubicBezTo>
                <a:close/>
              </a:path>
              <a:path w="2390379" h="1200329" stroke="0" extrusionOk="0">
                <a:moveTo>
                  <a:pt x="0" y="0"/>
                </a:moveTo>
                <a:cubicBezTo>
                  <a:pt x="159290" y="-22144"/>
                  <a:pt x="371070" y="-10267"/>
                  <a:pt x="525883" y="0"/>
                </a:cubicBezTo>
                <a:cubicBezTo>
                  <a:pt x="680696" y="10267"/>
                  <a:pt x="1025518" y="20786"/>
                  <a:pt x="1171286" y="0"/>
                </a:cubicBezTo>
                <a:cubicBezTo>
                  <a:pt x="1317054" y="-20786"/>
                  <a:pt x="1535484" y="-3423"/>
                  <a:pt x="1721073" y="0"/>
                </a:cubicBezTo>
                <a:cubicBezTo>
                  <a:pt x="1906662" y="3423"/>
                  <a:pt x="2063923" y="30609"/>
                  <a:pt x="2390379" y="0"/>
                </a:cubicBezTo>
                <a:cubicBezTo>
                  <a:pt x="2380411" y="153609"/>
                  <a:pt x="2366857" y="348142"/>
                  <a:pt x="2390379" y="588161"/>
                </a:cubicBezTo>
                <a:cubicBezTo>
                  <a:pt x="2413901" y="828180"/>
                  <a:pt x="2383084" y="994528"/>
                  <a:pt x="2390379" y="1200329"/>
                </a:cubicBezTo>
                <a:cubicBezTo>
                  <a:pt x="2215087" y="1219365"/>
                  <a:pt x="2042727" y="1201812"/>
                  <a:pt x="1792784" y="1200329"/>
                </a:cubicBezTo>
                <a:cubicBezTo>
                  <a:pt x="1542841" y="1198846"/>
                  <a:pt x="1399981" y="1213215"/>
                  <a:pt x="1147382" y="1200329"/>
                </a:cubicBezTo>
                <a:cubicBezTo>
                  <a:pt x="894783" y="1187443"/>
                  <a:pt x="745021" y="1201374"/>
                  <a:pt x="525883" y="1200329"/>
                </a:cubicBezTo>
                <a:cubicBezTo>
                  <a:pt x="306745" y="1199284"/>
                  <a:pt x="196417" y="1201495"/>
                  <a:pt x="0" y="1200329"/>
                </a:cubicBezTo>
                <a:cubicBezTo>
                  <a:pt x="-7436" y="990339"/>
                  <a:pt x="8096" y="807185"/>
                  <a:pt x="0" y="636174"/>
                </a:cubicBezTo>
                <a:cubicBezTo>
                  <a:pt x="-8096" y="465164"/>
                  <a:pt x="2586" y="177808"/>
                  <a:pt x="0" y="0"/>
                </a:cubicBezTo>
                <a:close/>
              </a:path>
            </a:pathLst>
          </a:custGeom>
          <a:ln w="28575">
            <a:extLst>
              <a:ext uri="{C807C97D-BFC1-408E-A445-0C87EB9F89A2}">
                <ask:lineSketchStyleProps xmlns:ask="http://schemas.microsoft.com/office/drawing/2018/sketchyshapes" sd="3653843997">
                  <a:prstGeom prst="rect">
                    <a:avLst/>
                  </a:prstGeom>
                  <ask:type>
                    <ask:lineSketchFreehand/>
                  </ask:type>
                </ask:lineSketchStyleProps>
              </a:ext>
            </a:extLst>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a:t>Rules-of-Thumb</a:t>
            </a:r>
          </a:p>
          <a:p>
            <a:pPr marL="342900" indent="-342900">
              <a:buFont typeface="+mj-lt"/>
              <a:buAutoNum type="arabicPeriod"/>
            </a:pPr>
            <a:r>
              <a:rPr lang="en-US" dirty="0"/>
              <a:t>Minimum slack</a:t>
            </a:r>
          </a:p>
          <a:p>
            <a:pPr marL="342900" indent="-342900">
              <a:buFont typeface="+mj-lt"/>
              <a:buAutoNum type="arabicPeriod"/>
            </a:pPr>
            <a:r>
              <a:rPr lang="en-US" dirty="0"/>
              <a:t>Smallest  duration</a:t>
            </a:r>
          </a:p>
          <a:p>
            <a:pPr marL="342900" indent="-342900">
              <a:buFont typeface="+mj-lt"/>
              <a:buAutoNum type="arabicPeriod"/>
            </a:pPr>
            <a:r>
              <a:rPr lang="en-US" dirty="0"/>
              <a:t>Lowest activity ID#</a:t>
            </a:r>
          </a:p>
        </p:txBody>
      </p:sp>
      <p:sp>
        <p:nvSpPr>
          <p:cNvPr id="9" name="Dodecagon 8">
            <a:extLst>
              <a:ext uri="{FF2B5EF4-FFF2-40B4-BE49-F238E27FC236}">
                <a16:creationId xmlns:a16="http://schemas.microsoft.com/office/drawing/2014/main" id="{13380611-2AE6-484E-AA78-C85DCE41DBF4}"/>
              </a:ext>
            </a:extLst>
          </p:cNvPr>
          <p:cNvSpPr/>
          <p:nvPr/>
        </p:nvSpPr>
        <p:spPr>
          <a:xfrm>
            <a:off x="9925878" y="3501227"/>
            <a:ext cx="2214438" cy="1530095"/>
          </a:xfrm>
          <a:prstGeom prst="dodec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0" u="none" strike="noStrike" baseline="0" dirty="0">
                <a:solidFill>
                  <a:schemeClr val="accent2">
                    <a:lumMod val="40000"/>
                    <a:lumOff val="60000"/>
                  </a:schemeClr>
                </a:solidFill>
                <a:latin typeface="ProximaNova-Regular"/>
              </a:rPr>
              <a:t>Resource available = </a:t>
            </a:r>
          </a:p>
          <a:p>
            <a:pPr algn="ctr"/>
            <a:r>
              <a:rPr lang="en-US" b="1" dirty="0">
                <a:solidFill>
                  <a:schemeClr val="accent2">
                    <a:lumMod val="40000"/>
                    <a:lumOff val="60000"/>
                  </a:schemeClr>
                </a:solidFill>
                <a:latin typeface="ProximaNova-Regular"/>
              </a:rPr>
              <a:t>3 programmers (3P)</a:t>
            </a:r>
            <a:endParaRPr lang="en-US" b="1" dirty="0">
              <a:solidFill>
                <a:schemeClr val="accent2">
                  <a:lumMod val="40000"/>
                  <a:lumOff val="60000"/>
                </a:schemeClr>
              </a:solidFill>
            </a:endParaRPr>
          </a:p>
        </p:txBody>
      </p:sp>
      <p:pic>
        <p:nvPicPr>
          <p:cNvPr id="10" name="Content Placeholder 6" descr="A screenshot of a computer&#10;&#10;Description automatically generated with medium confidence">
            <a:extLst>
              <a:ext uri="{FF2B5EF4-FFF2-40B4-BE49-F238E27FC236}">
                <a16:creationId xmlns:a16="http://schemas.microsoft.com/office/drawing/2014/main" id="{C039E12D-47BA-47F5-BF6B-F3E597C7018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944" y="120705"/>
            <a:ext cx="7473543" cy="6696616"/>
          </a:xfrm>
          <a:prstGeom prst="rect">
            <a:avLst/>
          </a:prstGeom>
        </p:spPr>
      </p:pic>
    </p:spTree>
    <p:extLst>
      <p:ext uri="{BB962C8B-B14F-4D97-AF65-F5344CB8AC3E}">
        <p14:creationId xmlns:p14="http://schemas.microsoft.com/office/powerpoint/2010/main" val="673998031"/>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7" name="Title 1">
            <a:extLst>
              <a:ext uri="{FF2B5EF4-FFF2-40B4-BE49-F238E27FC236}">
                <a16:creationId xmlns:a16="http://schemas.microsoft.com/office/drawing/2014/main" id="{038CCB57-88AD-4683-A68F-517E4D48236E}"/>
              </a:ext>
            </a:extLst>
          </p:cNvPr>
          <p:cNvSpPr txBox="1">
            <a:spLocks/>
          </p:cNvSpPr>
          <p:nvPr/>
        </p:nvSpPr>
        <p:spPr>
          <a:xfrm>
            <a:off x="7845386" y="1223026"/>
            <a:ext cx="2511552" cy="219978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pPr>
            <a:r>
              <a:rPr lang="en-US" sz="3600" b="1" dirty="0">
                <a:solidFill>
                  <a:srgbClr val="53728A"/>
                </a:solidFill>
              </a:rPr>
              <a:t>Parallel Method - </a:t>
            </a:r>
            <a:r>
              <a:rPr lang="en-US" sz="3600" b="1" dirty="0">
                <a:solidFill>
                  <a:schemeClr val="accent2">
                    <a:lumMod val="75000"/>
                  </a:schemeClr>
                </a:solidFill>
              </a:rPr>
              <a:t>Example</a:t>
            </a:r>
          </a:p>
        </p:txBody>
      </p:sp>
      <p:sp>
        <p:nvSpPr>
          <p:cNvPr id="8" name="TextBox 7">
            <a:extLst>
              <a:ext uri="{FF2B5EF4-FFF2-40B4-BE49-F238E27FC236}">
                <a16:creationId xmlns:a16="http://schemas.microsoft.com/office/drawing/2014/main" id="{E8DE2CCC-8FC9-4CAD-8B6A-EFED6BEF2702}"/>
              </a:ext>
            </a:extLst>
          </p:cNvPr>
          <p:cNvSpPr txBox="1"/>
          <p:nvPr/>
        </p:nvSpPr>
        <p:spPr>
          <a:xfrm>
            <a:off x="8043857" y="5522729"/>
            <a:ext cx="2390379" cy="1200329"/>
          </a:xfrm>
          <a:custGeom>
            <a:avLst/>
            <a:gdLst>
              <a:gd name="connsiteX0" fmla="*/ 0 w 2390379"/>
              <a:gd name="connsiteY0" fmla="*/ 0 h 1200329"/>
              <a:gd name="connsiteX1" fmla="*/ 645402 w 2390379"/>
              <a:gd name="connsiteY1" fmla="*/ 0 h 1200329"/>
              <a:gd name="connsiteX2" fmla="*/ 1242997 w 2390379"/>
              <a:gd name="connsiteY2" fmla="*/ 0 h 1200329"/>
              <a:gd name="connsiteX3" fmla="*/ 1816688 w 2390379"/>
              <a:gd name="connsiteY3" fmla="*/ 0 h 1200329"/>
              <a:gd name="connsiteX4" fmla="*/ 2390379 w 2390379"/>
              <a:gd name="connsiteY4" fmla="*/ 0 h 1200329"/>
              <a:gd name="connsiteX5" fmla="*/ 2390379 w 2390379"/>
              <a:gd name="connsiteY5" fmla="*/ 576158 h 1200329"/>
              <a:gd name="connsiteX6" fmla="*/ 2390379 w 2390379"/>
              <a:gd name="connsiteY6" fmla="*/ 1200329 h 1200329"/>
              <a:gd name="connsiteX7" fmla="*/ 1840592 w 2390379"/>
              <a:gd name="connsiteY7" fmla="*/ 1200329 h 1200329"/>
              <a:gd name="connsiteX8" fmla="*/ 1242997 w 2390379"/>
              <a:gd name="connsiteY8" fmla="*/ 1200329 h 1200329"/>
              <a:gd name="connsiteX9" fmla="*/ 645402 w 2390379"/>
              <a:gd name="connsiteY9" fmla="*/ 1200329 h 1200329"/>
              <a:gd name="connsiteX10" fmla="*/ 0 w 2390379"/>
              <a:gd name="connsiteY10" fmla="*/ 1200329 h 1200329"/>
              <a:gd name="connsiteX11" fmla="*/ 0 w 2390379"/>
              <a:gd name="connsiteY11" fmla="*/ 624171 h 1200329"/>
              <a:gd name="connsiteX12" fmla="*/ 0 w 2390379"/>
              <a:gd name="connsiteY12" fmla="*/ 0 h 1200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90379" h="1200329" fill="none" extrusionOk="0">
                <a:moveTo>
                  <a:pt x="0" y="0"/>
                </a:moveTo>
                <a:cubicBezTo>
                  <a:pt x="134942" y="-27539"/>
                  <a:pt x="491318" y="5985"/>
                  <a:pt x="645402" y="0"/>
                </a:cubicBezTo>
                <a:cubicBezTo>
                  <a:pt x="799486" y="-5985"/>
                  <a:pt x="1086118" y="-26376"/>
                  <a:pt x="1242997" y="0"/>
                </a:cubicBezTo>
                <a:cubicBezTo>
                  <a:pt x="1399876" y="26376"/>
                  <a:pt x="1579956" y="-14169"/>
                  <a:pt x="1816688" y="0"/>
                </a:cubicBezTo>
                <a:cubicBezTo>
                  <a:pt x="2053420" y="14169"/>
                  <a:pt x="2160531" y="-15520"/>
                  <a:pt x="2390379" y="0"/>
                </a:cubicBezTo>
                <a:cubicBezTo>
                  <a:pt x="2403549" y="193091"/>
                  <a:pt x="2405087" y="304239"/>
                  <a:pt x="2390379" y="576158"/>
                </a:cubicBezTo>
                <a:cubicBezTo>
                  <a:pt x="2375671" y="848077"/>
                  <a:pt x="2377760" y="1035021"/>
                  <a:pt x="2390379" y="1200329"/>
                </a:cubicBezTo>
                <a:cubicBezTo>
                  <a:pt x="2280020" y="1184803"/>
                  <a:pt x="1990539" y="1182397"/>
                  <a:pt x="1840592" y="1200329"/>
                </a:cubicBezTo>
                <a:cubicBezTo>
                  <a:pt x="1690645" y="1218261"/>
                  <a:pt x="1486768" y="1219663"/>
                  <a:pt x="1242997" y="1200329"/>
                </a:cubicBezTo>
                <a:cubicBezTo>
                  <a:pt x="999226" y="1180995"/>
                  <a:pt x="935337" y="1223155"/>
                  <a:pt x="645402" y="1200329"/>
                </a:cubicBezTo>
                <a:cubicBezTo>
                  <a:pt x="355468" y="1177503"/>
                  <a:pt x="281121" y="1216021"/>
                  <a:pt x="0" y="1200329"/>
                </a:cubicBezTo>
                <a:cubicBezTo>
                  <a:pt x="-8018" y="978171"/>
                  <a:pt x="-18672" y="791901"/>
                  <a:pt x="0" y="624171"/>
                </a:cubicBezTo>
                <a:cubicBezTo>
                  <a:pt x="18672" y="456441"/>
                  <a:pt x="26009" y="186009"/>
                  <a:pt x="0" y="0"/>
                </a:cubicBezTo>
                <a:close/>
              </a:path>
              <a:path w="2390379" h="1200329" stroke="0" extrusionOk="0">
                <a:moveTo>
                  <a:pt x="0" y="0"/>
                </a:moveTo>
                <a:cubicBezTo>
                  <a:pt x="159290" y="-22144"/>
                  <a:pt x="371070" y="-10267"/>
                  <a:pt x="525883" y="0"/>
                </a:cubicBezTo>
                <a:cubicBezTo>
                  <a:pt x="680696" y="10267"/>
                  <a:pt x="1025518" y="20786"/>
                  <a:pt x="1171286" y="0"/>
                </a:cubicBezTo>
                <a:cubicBezTo>
                  <a:pt x="1317054" y="-20786"/>
                  <a:pt x="1535484" y="-3423"/>
                  <a:pt x="1721073" y="0"/>
                </a:cubicBezTo>
                <a:cubicBezTo>
                  <a:pt x="1906662" y="3423"/>
                  <a:pt x="2063923" y="30609"/>
                  <a:pt x="2390379" y="0"/>
                </a:cubicBezTo>
                <a:cubicBezTo>
                  <a:pt x="2380411" y="153609"/>
                  <a:pt x="2366857" y="348142"/>
                  <a:pt x="2390379" y="588161"/>
                </a:cubicBezTo>
                <a:cubicBezTo>
                  <a:pt x="2413901" y="828180"/>
                  <a:pt x="2383084" y="994528"/>
                  <a:pt x="2390379" y="1200329"/>
                </a:cubicBezTo>
                <a:cubicBezTo>
                  <a:pt x="2215087" y="1219365"/>
                  <a:pt x="2042727" y="1201812"/>
                  <a:pt x="1792784" y="1200329"/>
                </a:cubicBezTo>
                <a:cubicBezTo>
                  <a:pt x="1542841" y="1198846"/>
                  <a:pt x="1399981" y="1213215"/>
                  <a:pt x="1147382" y="1200329"/>
                </a:cubicBezTo>
                <a:cubicBezTo>
                  <a:pt x="894783" y="1187443"/>
                  <a:pt x="745021" y="1201374"/>
                  <a:pt x="525883" y="1200329"/>
                </a:cubicBezTo>
                <a:cubicBezTo>
                  <a:pt x="306745" y="1199284"/>
                  <a:pt x="196417" y="1201495"/>
                  <a:pt x="0" y="1200329"/>
                </a:cubicBezTo>
                <a:cubicBezTo>
                  <a:pt x="-7436" y="990339"/>
                  <a:pt x="8096" y="807185"/>
                  <a:pt x="0" y="636174"/>
                </a:cubicBezTo>
                <a:cubicBezTo>
                  <a:pt x="-8096" y="465164"/>
                  <a:pt x="2586" y="177808"/>
                  <a:pt x="0" y="0"/>
                </a:cubicBezTo>
                <a:close/>
              </a:path>
            </a:pathLst>
          </a:custGeom>
          <a:ln w="28575">
            <a:extLst>
              <a:ext uri="{C807C97D-BFC1-408E-A445-0C87EB9F89A2}">
                <ask:lineSketchStyleProps xmlns:ask="http://schemas.microsoft.com/office/drawing/2018/sketchyshapes" sd="3653843997">
                  <a:prstGeom prst="rect">
                    <a:avLst/>
                  </a:prstGeom>
                  <ask:type>
                    <ask:lineSketchFreehand/>
                  </ask:type>
                </ask:lineSketchStyleProps>
              </a:ext>
            </a:extLst>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a:t>Rules-of-Thumb</a:t>
            </a:r>
          </a:p>
          <a:p>
            <a:pPr marL="342900" indent="-342900">
              <a:buFont typeface="+mj-lt"/>
              <a:buAutoNum type="arabicPeriod"/>
            </a:pPr>
            <a:r>
              <a:rPr lang="en-US" dirty="0"/>
              <a:t>Minimum slack</a:t>
            </a:r>
          </a:p>
          <a:p>
            <a:pPr marL="342900" indent="-342900">
              <a:buFont typeface="+mj-lt"/>
              <a:buAutoNum type="arabicPeriod"/>
            </a:pPr>
            <a:r>
              <a:rPr lang="en-US" dirty="0"/>
              <a:t>Smallest  duration</a:t>
            </a:r>
          </a:p>
          <a:p>
            <a:pPr marL="342900" indent="-342900">
              <a:buFont typeface="+mj-lt"/>
              <a:buAutoNum type="arabicPeriod"/>
            </a:pPr>
            <a:r>
              <a:rPr lang="en-US" dirty="0"/>
              <a:t>Lowest activity ID#</a:t>
            </a:r>
          </a:p>
        </p:txBody>
      </p:sp>
      <p:sp>
        <p:nvSpPr>
          <p:cNvPr id="9" name="Dodecagon 8">
            <a:extLst>
              <a:ext uri="{FF2B5EF4-FFF2-40B4-BE49-F238E27FC236}">
                <a16:creationId xmlns:a16="http://schemas.microsoft.com/office/drawing/2014/main" id="{13380611-2AE6-484E-AA78-C85DCE41DBF4}"/>
              </a:ext>
            </a:extLst>
          </p:cNvPr>
          <p:cNvSpPr/>
          <p:nvPr/>
        </p:nvSpPr>
        <p:spPr>
          <a:xfrm>
            <a:off x="9925878" y="3501227"/>
            <a:ext cx="2214438" cy="1530095"/>
          </a:xfrm>
          <a:prstGeom prst="dodec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0" u="none" strike="noStrike" baseline="0" dirty="0">
                <a:solidFill>
                  <a:schemeClr val="accent2">
                    <a:lumMod val="40000"/>
                    <a:lumOff val="60000"/>
                  </a:schemeClr>
                </a:solidFill>
                <a:latin typeface="ProximaNova-Regular"/>
              </a:rPr>
              <a:t>Resource available = </a:t>
            </a:r>
          </a:p>
          <a:p>
            <a:pPr algn="ctr"/>
            <a:r>
              <a:rPr lang="en-US" b="1" dirty="0">
                <a:solidFill>
                  <a:schemeClr val="accent2">
                    <a:lumMod val="40000"/>
                    <a:lumOff val="60000"/>
                  </a:schemeClr>
                </a:solidFill>
                <a:latin typeface="ProximaNova-Regular"/>
              </a:rPr>
              <a:t>3 programmers (3P)</a:t>
            </a:r>
            <a:endParaRPr lang="en-US" b="1" dirty="0">
              <a:solidFill>
                <a:schemeClr val="accent2">
                  <a:lumMod val="40000"/>
                  <a:lumOff val="60000"/>
                </a:schemeClr>
              </a:solidFill>
            </a:endParaRPr>
          </a:p>
        </p:txBody>
      </p:sp>
      <p:pic>
        <p:nvPicPr>
          <p:cNvPr id="11" name="Content Placeholder 7" descr="Table&#10;&#10;Description automatically generated">
            <a:extLst>
              <a:ext uri="{FF2B5EF4-FFF2-40B4-BE49-F238E27FC236}">
                <a16:creationId xmlns:a16="http://schemas.microsoft.com/office/drawing/2014/main" id="{1684F327-0D21-46B8-A504-44E8FCBC19B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6854" y="1219178"/>
            <a:ext cx="7568169" cy="4791114"/>
          </a:xfrm>
          <a:prstGeom prst="rect">
            <a:avLst/>
          </a:prstGeom>
        </p:spPr>
      </p:pic>
    </p:spTree>
    <p:extLst>
      <p:ext uri="{BB962C8B-B14F-4D97-AF65-F5344CB8AC3E}">
        <p14:creationId xmlns:p14="http://schemas.microsoft.com/office/powerpoint/2010/main" val="3293208786"/>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7" name="Title 1">
            <a:extLst>
              <a:ext uri="{FF2B5EF4-FFF2-40B4-BE49-F238E27FC236}">
                <a16:creationId xmlns:a16="http://schemas.microsoft.com/office/drawing/2014/main" id="{038CCB57-88AD-4683-A68F-517E4D48236E}"/>
              </a:ext>
            </a:extLst>
          </p:cNvPr>
          <p:cNvSpPr txBox="1">
            <a:spLocks/>
          </p:cNvSpPr>
          <p:nvPr/>
        </p:nvSpPr>
        <p:spPr>
          <a:xfrm>
            <a:off x="7845386" y="1223026"/>
            <a:ext cx="2511552" cy="219978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pPr>
            <a:r>
              <a:rPr lang="en-US" sz="3600" b="1" dirty="0">
                <a:solidFill>
                  <a:srgbClr val="53728A"/>
                </a:solidFill>
              </a:rPr>
              <a:t>Parallel Method - </a:t>
            </a:r>
            <a:r>
              <a:rPr lang="en-US" sz="3600" b="1" dirty="0">
                <a:solidFill>
                  <a:schemeClr val="accent2">
                    <a:lumMod val="75000"/>
                  </a:schemeClr>
                </a:solidFill>
              </a:rPr>
              <a:t>Example</a:t>
            </a:r>
          </a:p>
        </p:txBody>
      </p:sp>
      <p:sp>
        <p:nvSpPr>
          <p:cNvPr id="8" name="TextBox 7">
            <a:extLst>
              <a:ext uri="{FF2B5EF4-FFF2-40B4-BE49-F238E27FC236}">
                <a16:creationId xmlns:a16="http://schemas.microsoft.com/office/drawing/2014/main" id="{E8DE2CCC-8FC9-4CAD-8B6A-EFED6BEF2702}"/>
              </a:ext>
            </a:extLst>
          </p:cNvPr>
          <p:cNvSpPr txBox="1"/>
          <p:nvPr/>
        </p:nvSpPr>
        <p:spPr>
          <a:xfrm>
            <a:off x="8043857" y="5522729"/>
            <a:ext cx="2390379" cy="1200329"/>
          </a:xfrm>
          <a:custGeom>
            <a:avLst/>
            <a:gdLst>
              <a:gd name="connsiteX0" fmla="*/ 0 w 2390379"/>
              <a:gd name="connsiteY0" fmla="*/ 0 h 1200329"/>
              <a:gd name="connsiteX1" fmla="*/ 645402 w 2390379"/>
              <a:gd name="connsiteY1" fmla="*/ 0 h 1200329"/>
              <a:gd name="connsiteX2" fmla="*/ 1242997 w 2390379"/>
              <a:gd name="connsiteY2" fmla="*/ 0 h 1200329"/>
              <a:gd name="connsiteX3" fmla="*/ 1816688 w 2390379"/>
              <a:gd name="connsiteY3" fmla="*/ 0 h 1200329"/>
              <a:gd name="connsiteX4" fmla="*/ 2390379 w 2390379"/>
              <a:gd name="connsiteY4" fmla="*/ 0 h 1200329"/>
              <a:gd name="connsiteX5" fmla="*/ 2390379 w 2390379"/>
              <a:gd name="connsiteY5" fmla="*/ 576158 h 1200329"/>
              <a:gd name="connsiteX6" fmla="*/ 2390379 w 2390379"/>
              <a:gd name="connsiteY6" fmla="*/ 1200329 h 1200329"/>
              <a:gd name="connsiteX7" fmla="*/ 1840592 w 2390379"/>
              <a:gd name="connsiteY7" fmla="*/ 1200329 h 1200329"/>
              <a:gd name="connsiteX8" fmla="*/ 1242997 w 2390379"/>
              <a:gd name="connsiteY8" fmla="*/ 1200329 h 1200329"/>
              <a:gd name="connsiteX9" fmla="*/ 645402 w 2390379"/>
              <a:gd name="connsiteY9" fmla="*/ 1200329 h 1200329"/>
              <a:gd name="connsiteX10" fmla="*/ 0 w 2390379"/>
              <a:gd name="connsiteY10" fmla="*/ 1200329 h 1200329"/>
              <a:gd name="connsiteX11" fmla="*/ 0 w 2390379"/>
              <a:gd name="connsiteY11" fmla="*/ 624171 h 1200329"/>
              <a:gd name="connsiteX12" fmla="*/ 0 w 2390379"/>
              <a:gd name="connsiteY12" fmla="*/ 0 h 1200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90379" h="1200329" fill="none" extrusionOk="0">
                <a:moveTo>
                  <a:pt x="0" y="0"/>
                </a:moveTo>
                <a:cubicBezTo>
                  <a:pt x="134942" y="-27539"/>
                  <a:pt x="491318" y="5985"/>
                  <a:pt x="645402" y="0"/>
                </a:cubicBezTo>
                <a:cubicBezTo>
                  <a:pt x="799486" y="-5985"/>
                  <a:pt x="1086118" y="-26376"/>
                  <a:pt x="1242997" y="0"/>
                </a:cubicBezTo>
                <a:cubicBezTo>
                  <a:pt x="1399876" y="26376"/>
                  <a:pt x="1579956" y="-14169"/>
                  <a:pt x="1816688" y="0"/>
                </a:cubicBezTo>
                <a:cubicBezTo>
                  <a:pt x="2053420" y="14169"/>
                  <a:pt x="2160531" y="-15520"/>
                  <a:pt x="2390379" y="0"/>
                </a:cubicBezTo>
                <a:cubicBezTo>
                  <a:pt x="2403549" y="193091"/>
                  <a:pt x="2405087" y="304239"/>
                  <a:pt x="2390379" y="576158"/>
                </a:cubicBezTo>
                <a:cubicBezTo>
                  <a:pt x="2375671" y="848077"/>
                  <a:pt x="2377760" y="1035021"/>
                  <a:pt x="2390379" y="1200329"/>
                </a:cubicBezTo>
                <a:cubicBezTo>
                  <a:pt x="2280020" y="1184803"/>
                  <a:pt x="1990539" y="1182397"/>
                  <a:pt x="1840592" y="1200329"/>
                </a:cubicBezTo>
                <a:cubicBezTo>
                  <a:pt x="1690645" y="1218261"/>
                  <a:pt x="1486768" y="1219663"/>
                  <a:pt x="1242997" y="1200329"/>
                </a:cubicBezTo>
                <a:cubicBezTo>
                  <a:pt x="999226" y="1180995"/>
                  <a:pt x="935337" y="1223155"/>
                  <a:pt x="645402" y="1200329"/>
                </a:cubicBezTo>
                <a:cubicBezTo>
                  <a:pt x="355468" y="1177503"/>
                  <a:pt x="281121" y="1216021"/>
                  <a:pt x="0" y="1200329"/>
                </a:cubicBezTo>
                <a:cubicBezTo>
                  <a:pt x="-8018" y="978171"/>
                  <a:pt x="-18672" y="791901"/>
                  <a:pt x="0" y="624171"/>
                </a:cubicBezTo>
                <a:cubicBezTo>
                  <a:pt x="18672" y="456441"/>
                  <a:pt x="26009" y="186009"/>
                  <a:pt x="0" y="0"/>
                </a:cubicBezTo>
                <a:close/>
              </a:path>
              <a:path w="2390379" h="1200329" stroke="0" extrusionOk="0">
                <a:moveTo>
                  <a:pt x="0" y="0"/>
                </a:moveTo>
                <a:cubicBezTo>
                  <a:pt x="159290" y="-22144"/>
                  <a:pt x="371070" y="-10267"/>
                  <a:pt x="525883" y="0"/>
                </a:cubicBezTo>
                <a:cubicBezTo>
                  <a:pt x="680696" y="10267"/>
                  <a:pt x="1025518" y="20786"/>
                  <a:pt x="1171286" y="0"/>
                </a:cubicBezTo>
                <a:cubicBezTo>
                  <a:pt x="1317054" y="-20786"/>
                  <a:pt x="1535484" y="-3423"/>
                  <a:pt x="1721073" y="0"/>
                </a:cubicBezTo>
                <a:cubicBezTo>
                  <a:pt x="1906662" y="3423"/>
                  <a:pt x="2063923" y="30609"/>
                  <a:pt x="2390379" y="0"/>
                </a:cubicBezTo>
                <a:cubicBezTo>
                  <a:pt x="2380411" y="153609"/>
                  <a:pt x="2366857" y="348142"/>
                  <a:pt x="2390379" y="588161"/>
                </a:cubicBezTo>
                <a:cubicBezTo>
                  <a:pt x="2413901" y="828180"/>
                  <a:pt x="2383084" y="994528"/>
                  <a:pt x="2390379" y="1200329"/>
                </a:cubicBezTo>
                <a:cubicBezTo>
                  <a:pt x="2215087" y="1219365"/>
                  <a:pt x="2042727" y="1201812"/>
                  <a:pt x="1792784" y="1200329"/>
                </a:cubicBezTo>
                <a:cubicBezTo>
                  <a:pt x="1542841" y="1198846"/>
                  <a:pt x="1399981" y="1213215"/>
                  <a:pt x="1147382" y="1200329"/>
                </a:cubicBezTo>
                <a:cubicBezTo>
                  <a:pt x="894783" y="1187443"/>
                  <a:pt x="745021" y="1201374"/>
                  <a:pt x="525883" y="1200329"/>
                </a:cubicBezTo>
                <a:cubicBezTo>
                  <a:pt x="306745" y="1199284"/>
                  <a:pt x="196417" y="1201495"/>
                  <a:pt x="0" y="1200329"/>
                </a:cubicBezTo>
                <a:cubicBezTo>
                  <a:pt x="-7436" y="990339"/>
                  <a:pt x="8096" y="807185"/>
                  <a:pt x="0" y="636174"/>
                </a:cubicBezTo>
                <a:cubicBezTo>
                  <a:pt x="-8096" y="465164"/>
                  <a:pt x="2586" y="177808"/>
                  <a:pt x="0" y="0"/>
                </a:cubicBezTo>
                <a:close/>
              </a:path>
            </a:pathLst>
          </a:custGeom>
          <a:ln w="28575">
            <a:extLst>
              <a:ext uri="{C807C97D-BFC1-408E-A445-0C87EB9F89A2}">
                <ask:lineSketchStyleProps xmlns:ask="http://schemas.microsoft.com/office/drawing/2018/sketchyshapes" sd="3653843997">
                  <a:prstGeom prst="rect">
                    <a:avLst/>
                  </a:prstGeom>
                  <ask:type>
                    <ask:lineSketchFreehand/>
                  </ask:type>
                </ask:lineSketchStyleProps>
              </a:ext>
            </a:extLst>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a:t>Rules-of-Thumb</a:t>
            </a:r>
          </a:p>
          <a:p>
            <a:pPr marL="342900" indent="-342900">
              <a:buFont typeface="+mj-lt"/>
              <a:buAutoNum type="arabicPeriod"/>
            </a:pPr>
            <a:r>
              <a:rPr lang="en-US" dirty="0"/>
              <a:t>Minimum slack</a:t>
            </a:r>
          </a:p>
          <a:p>
            <a:pPr marL="342900" indent="-342900">
              <a:buFont typeface="+mj-lt"/>
              <a:buAutoNum type="arabicPeriod"/>
            </a:pPr>
            <a:r>
              <a:rPr lang="en-US" dirty="0"/>
              <a:t>Smallest  duration</a:t>
            </a:r>
          </a:p>
          <a:p>
            <a:pPr marL="342900" indent="-342900">
              <a:buFont typeface="+mj-lt"/>
              <a:buAutoNum type="arabicPeriod"/>
            </a:pPr>
            <a:r>
              <a:rPr lang="en-US" dirty="0"/>
              <a:t>Lowest activity ID#</a:t>
            </a:r>
          </a:p>
        </p:txBody>
      </p:sp>
      <p:sp>
        <p:nvSpPr>
          <p:cNvPr id="9" name="Dodecagon 8">
            <a:extLst>
              <a:ext uri="{FF2B5EF4-FFF2-40B4-BE49-F238E27FC236}">
                <a16:creationId xmlns:a16="http://schemas.microsoft.com/office/drawing/2014/main" id="{13380611-2AE6-484E-AA78-C85DCE41DBF4}"/>
              </a:ext>
            </a:extLst>
          </p:cNvPr>
          <p:cNvSpPr/>
          <p:nvPr/>
        </p:nvSpPr>
        <p:spPr>
          <a:xfrm>
            <a:off x="9925878" y="3501227"/>
            <a:ext cx="2214438" cy="1530095"/>
          </a:xfrm>
          <a:prstGeom prst="dodec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0" u="none" strike="noStrike" baseline="0" dirty="0">
                <a:solidFill>
                  <a:schemeClr val="accent2">
                    <a:lumMod val="40000"/>
                    <a:lumOff val="60000"/>
                  </a:schemeClr>
                </a:solidFill>
                <a:latin typeface="ProximaNova-Regular"/>
              </a:rPr>
              <a:t>Resource available = </a:t>
            </a:r>
          </a:p>
          <a:p>
            <a:pPr algn="ctr"/>
            <a:r>
              <a:rPr lang="en-US" b="1" dirty="0">
                <a:solidFill>
                  <a:schemeClr val="accent2">
                    <a:lumMod val="40000"/>
                    <a:lumOff val="60000"/>
                  </a:schemeClr>
                </a:solidFill>
                <a:latin typeface="ProximaNova-Regular"/>
              </a:rPr>
              <a:t>3 programmers (3P)</a:t>
            </a:r>
            <a:endParaRPr lang="en-US" b="1" dirty="0">
              <a:solidFill>
                <a:schemeClr val="accent2">
                  <a:lumMod val="40000"/>
                  <a:lumOff val="60000"/>
                </a:schemeClr>
              </a:solidFill>
            </a:endParaRPr>
          </a:p>
        </p:txBody>
      </p:sp>
      <p:pic>
        <p:nvPicPr>
          <p:cNvPr id="10" name="Content Placeholder 6" descr="A picture containing text, crossword puzzle&#10;&#10;Description automatically generated">
            <a:extLst>
              <a:ext uri="{FF2B5EF4-FFF2-40B4-BE49-F238E27FC236}">
                <a16:creationId xmlns:a16="http://schemas.microsoft.com/office/drawing/2014/main" id="{2CAAE7B0-1E0E-43C2-97ED-290F1B8C83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331" y="69378"/>
            <a:ext cx="7523414" cy="6738399"/>
          </a:xfrm>
          <a:prstGeom prst="rect">
            <a:avLst/>
          </a:prstGeom>
        </p:spPr>
      </p:pic>
    </p:spTree>
    <p:extLst>
      <p:ext uri="{BB962C8B-B14F-4D97-AF65-F5344CB8AC3E}">
        <p14:creationId xmlns:p14="http://schemas.microsoft.com/office/powerpoint/2010/main" val="598900543"/>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7" name="Title 1">
            <a:extLst>
              <a:ext uri="{FF2B5EF4-FFF2-40B4-BE49-F238E27FC236}">
                <a16:creationId xmlns:a16="http://schemas.microsoft.com/office/drawing/2014/main" id="{038CCB57-88AD-4683-A68F-517E4D48236E}"/>
              </a:ext>
            </a:extLst>
          </p:cNvPr>
          <p:cNvSpPr txBox="1">
            <a:spLocks/>
          </p:cNvSpPr>
          <p:nvPr/>
        </p:nvSpPr>
        <p:spPr>
          <a:xfrm>
            <a:off x="7845386" y="1223026"/>
            <a:ext cx="2511552" cy="219978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pPr>
            <a:r>
              <a:rPr lang="en-US" sz="3600" b="1" dirty="0">
                <a:solidFill>
                  <a:srgbClr val="53728A"/>
                </a:solidFill>
              </a:rPr>
              <a:t>Parallel Method - </a:t>
            </a:r>
            <a:r>
              <a:rPr lang="en-US" sz="3600" b="1" dirty="0">
                <a:solidFill>
                  <a:schemeClr val="accent2">
                    <a:lumMod val="75000"/>
                  </a:schemeClr>
                </a:solidFill>
              </a:rPr>
              <a:t>Example</a:t>
            </a:r>
          </a:p>
        </p:txBody>
      </p:sp>
      <p:sp>
        <p:nvSpPr>
          <p:cNvPr id="8" name="TextBox 7">
            <a:extLst>
              <a:ext uri="{FF2B5EF4-FFF2-40B4-BE49-F238E27FC236}">
                <a16:creationId xmlns:a16="http://schemas.microsoft.com/office/drawing/2014/main" id="{E8DE2CCC-8FC9-4CAD-8B6A-EFED6BEF2702}"/>
              </a:ext>
            </a:extLst>
          </p:cNvPr>
          <p:cNvSpPr txBox="1"/>
          <p:nvPr/>
        </p:nvSpPr>
        <p:spPr>
          <a:xfrm>
            <a:off x="8043857" y="5522729"/>
            <a:ext cx="2390379" cy="1200329"/>
          </a:xfrm>
          <a:custGeom>
            <a:avLst/>
            <a:gdLst>
              <a:gd name="connsiteX0" fmla="*/ 0 w 2390379"/>
              <a:gd name="connsiteY0" fmla="*/ 0 h 1200329"/>
              <a:gd name="connsiteX1" fmla="*/ 645402 w 2390379"/>
              <a:gd name="connsiteY1" fmla="*/ 0 h 1200329"/>
              <a:gd name="connsiteX2" fmla="*/ 1242997 w 2390379"/>
              <a:gd name="connsiteY2" fmla="*/ 0 h 1200329"/>
              <a:gd name="connsiteX3" fmla="*/ 1816688 w 2390379"/>
              <a:gd name="connsiteY3" fmla="*/ 0 h 1200329"/>
              <a:gd name="connsiteX4" fmla="*/ 2390379 w 2390379"/>
              <a:gd name="connsiteY4" fmla="*/ 0 h 1200329"/>
              <a:gd name="connsiteX5" fmla="*/ 2390379 w 2390379"/>
              <a:gd name="connsiteY5" fmla="*/ 576158 h 1200329"/>
              <a:gd name="connsiteX6" fmla="*/ 2390379 w 2390379"/>
              <a:gd name="connsiteY6" fmla="*/ 1200329 h 1200329"/>
              <a:gd name="connsiteX7" fmla="*/ 1840592 w 2390379"/>
              <a:gd name="connsiteY7" fmla="*/ 1200329 h 1200329"/>
              <a:gd name="connsiteX8" fmla="*/ 1242997 w 2390379"/>
              <a:gd name="connsiteY8" fmla="*/ 1200329 h 1200329"/>
              <a:gd name="connsiteX9" fmla="*/ 645402 w 2390379"/>
              <a:gd name="connsiteY9" fmla="*/ 1200329 h 1200329"/>
              <a:gd name="connsiteX10" fmla="*/ 0 w 2390379"/>
              <a:gd name="connsiteY10" fmla="*/ 1200329 h 1200329"/>
              <a:gd name="connsiteX11" fmla="*/ 0 w 2390379"/>
              <a:gd name="connsiteY11" fmla="*/ 624171 h 1200329"/>
              <a:gd name="connsiteX12" fmla="*/ 0 w 2390379"/>
              <a:gd name="connsiteY12" fmla="*/ 0 h 1200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90379" h="1200329" fill="none" extrusionOk="0">
                <a:moveTo>
                  <a:pt x="0" y="0"/>
                </a:moveTo>
                <a:cubicBezTo>
                  <a:pt x="134942" y="-27539"/>
                  <a:pt x="491318" y="5985"/>
                  <a:pt x="645402" y="0"/>
                </a:cubicBezTo>
                <a:cubicBezTo>
                  <a:pt x="799486" y="-5985"/>
                  <a:pt x="1086118" y="-26376"/>
                  <a:pt x="1242997" y="0"/>
                </a:cubicBezTo>
                <a:cubicBezTo>
                  <a:pt x="1399876" y="26376"/>
                  <a:pt x="1579956" y="-14169"/>
                  <a:pt x="1816688" y="0"/>
                </a:cubicBezTo>
                <a:cubicBezTo>
                  <a:pt x="2053420" y="14169"/>
                  <a:pt x="2160531" y="-15520"/>
                  <a:pt x="2390379" y="0"/>
                </a:cubicBezTo>
                <a:cubicBezTo>
                  <a:pt x="2403549" y="193091"/>
                  <a:pt x="2405087" y="304239"/>
                  <a:pt x="2390379" y="576158"/>
                </a:cubicBezTo>
                <a:cubicBezTo>
                  <a:pt x="2375671" y="848077"/>
                  <a:pt x="2377760" y="1035021"/>
                  <a:pt x="2390379" y="1200329"/>
                </a:cubicBezTo>
                <a:cubicBezTo>
                  <a:pt x="2280020" y="1184803"/>
                  <a:pt x="1990539" y="1182397"/>
                  <a:pt x="1840592" y="1200329"/>
                </a:cubicBezTo>
                <a:cubicBezTo>
                  <a:pt x="1690645" y="1218261"/>
                  <a:pt x="1486768" y="1219663"/>
                  <a:pt x="1242997" y="1200329"/>
                </a:cubicBezTo>
                <a:cubicBezTo>
                  <a:pt x="999226" y="1180995"/>
                  <a:pt x="935337" y="1223155"/>
                  <a:pt x="645402" y="1200329"/>
                </a:cubicBezTo>
                <a:cubicBezTo>
                  <a:pt x="355468" y="1177503"/>
                  <a:pt x="281121" y="1216021"/>
                  <a:pt x="0" y="1200329"/>
                </a:cubicBezTo>
                <a:cubicBezTo>
                  <a:pt x="-8018" y="978171"/>
                  <a:pt x="-18672" y="791901"/>
                  <a:pt x="0" y="624171"/>
                </a:cubicBezTo>
                <a:cubicBezTo>
                  <a:pt x="18672" y="456441"/>
                  <a:pt x="26009" y="186009"/>
                  <a:pt x="0" y="0"/>
                </a:cubicBezTo>
                <a:close/>
              </a:path>
              <a:path w="2390379" h="1200329" stroke="0" extrusionOk="0">
                <a:moveTo>
                  <a:pt x="0" y="0"/>
                </a:moveTo>
                <a:cubicBezTo>
                  <a:pt x="159290" y="-22144"/>
                  <a:pt x="371070" y="-10267"/>
                  <a:pt x="525883" y="0"/>
                </a:cubicBezTo>
                <a:cubicBezTo>
                  <a:pt x="680696" y="10267"/>
                  <a:pt x="1025518" y="20786"/>
                  <a:pt x="1171286" y="0"/>
                </a:cubicBezTo>
                <a:cubicBezTo>
                  <a:pt x="1317054" y="-20786"/>
                  <a:pt x="1535484" y="-3423"/>
                  <a:pt x="1721073" y="0"/>
                </a:cubicBezTo>
                <a:cubicBezTo>
                  <a:pt x="1906662" y="3423"/>
                  <a:pt x="2063923" y="30609"/>
                  <a:pt x="2390379" y="0"/>
                </a:cubicBezTo>
                <a:cubicBezTo>
                  <a:pt x="2380411" y="153609"/>
                  <a:pt x="2366857" y="348142"/>
                  <a:pt x="2390379" y="588161"/>
                </a:cubicBezTo>
                <a:cubicBezTo>
                  <a:pt x="2413901" y="828180"/>
                  <a:pt x="2383084" y="994528"/>
                  <a:pt x="2390379" y="1200329"/>
                </a:cubicBezTo>
                <a:cubicBezTo>
                  <a:pt x="2215087" y="1219365"/>
                  <a:pt x="2042727" y="1201812"/>
                  <a:pt x="1792784" y="1200329"/>
                </a:cubicBezTo>
                <a:cubicBezTo>
                  <a:pt x="1542841" y="1198846"/>
                  <a:pt x="1399981" y="1213215"/>
                  <a:pt x="1147382" y="1200329"/>
                </a:cubicBezTo>
                <a:cubicBezTo>
                  <a:pt x="894783" y="1187443"/>
                  <a:pt x="745021" y="1201374"/>
                  <a:pt x="525883" y="1200329"/>
                </a:cubicBezTo>
                <a:cubicBezTo>
                  <a:pt x="306745" y="1199284"/>
                  <a:pt x="196417" y="1201495"/>
                  <a:pt x="0" y="1200329"/>
                </a:cubicBezTo>
                <a:cubicBezTo>
                  <a:pt x="-7436" y="990339"/>
                  <a:pt x="8096" y="807185"/>
                  <a:pt x="0" y="636174"/>
                </a:cubicBezTo>
                <a:cubicBezTo>
                  <a:pt x="-8096" y="465164"/>
                  <a:pt x="2586" y="177808"/>
                  <a:pt x="0" y="0"/>
                </a:cubicBezTo>
                <a:close/>
              </a:path>
            </a:pathLst>
          </a:custGeom>
          <a:ln w="28575">
            <a:extLst>
              <a:ext uri="{C807C97D-BFC1-408E-A445-0C87EB9F89A2}">
                <ask:lineSketchStyleProps xmlns:ask="http://schemas.microsoft.com/office/drawing/2018/sketchyshapes" sd="3653843997">
                  <a:prstGeom prst="rect">
                    <a:avLst/>
                  </a:prstGeom>
                  <ask:type>
                    <ask:lineSketchFreehand/>
                  </ask:type>
                </ask:lineSketchStyleProps>
              </a:ext>
            </a:extLst>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a:t>Rules-of-Thumb</a:t>
            </a:r>
          </a:p>
          <a:p>
            <a:pPr marL="342900" indent="-342900">
              <a:buFont typeface="+mj-lt"/>
              <a:buAutoNum type="arabicPeriod"/>
            </a:pPr>
            <a:r>
              <a:rPr lang="en-US" dirty="0"/>
              <a:t>Minimum slack</a:t>
            </a:r>
          </a:p>
          <a:p>
            <a:pPr marL="342900" indent="-342900">
              <a:buFont typeface="+mj-lt"/>
              <a:buAutoNum type="arabicPeriod"/>
            </a:pPr>
            <a:r>
              <a:rPr lang="en-US" dirty="0"/>
              <a:t>Smallest  duration</a:t>
            </a:r>
          </a:p>
          <a:p>
            <a:pPr marL="342900" indent="-342900">
              <a:buFont typeface="+mj-lt"/>
              <a:buAutoNum type="arabicPeriod"/>
            </a:pPr>
            <a:r>
              <a:rPr lang="en-US" dirty="0"/>
              <a:t>Lowest activity ID#</a:t>
            </a:r>
          </a:p>
        </p:txBody>
      </p:sp>
      <p:sp>
        <p:nvSpPr>
          <p:cNvPr id="9" name="Dodecagon 8">
            <a:extLst>
              <a:ext uri="{FF2B5EF4-FFF2-40B4-BE49-F238E27FC236}">
                <a16:creationId xmlns:a16="http://schemas.microsoft.com/office/drawing/2014/main" id="{13380611-2AE6-484E-AA78-C85DCE41DBF4}"/>
              </a:ext>
            </a:extLst>
          </p:cNvPr>
          <p:cNvSpPr/>
          <p:nvPr/>
        </p:nvSpPr>
        <p:spPr>
          <a:xfrm>
            <a:off x="9925878" y="3501227"/>
            <a:ext cx="2214438" cy="1530095"/>
          </a:xfrm>
          <a:prstGeom prst="dodec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0" u="none" strike="noStrike" baseline="0" dirty="0">
                <a:solidFill>
                  <a:schemeClr val="accent2">
                    <a:lumMod val="40000"/>
                    <a:lumOff val="60000"/>
                  </a:schemeClr>
                </a:solidFill>
                <a:latin typeface="ProximaNova-Regular"/>
              </a:rPr>
              <a:t>Resource available = </a:t>
            </a:r>
          </a:p>
          <a:p>
            <a:pPr algn="ctr"/>
            <a:r>
              <a:rPr lang="en-US" b="1" dirty="0">
                <a:solidFill>
                  <a:schemeClr val="accent2">
                    <a:lumMod val="40000"/>
                    <a:lumOff val="60000"/>
                  </a:schemeClr>
                </a:solidFill>
                <a:latin typeface="ProximaNova-Regular"/>
              </a:rPr>
              <a:t>3 programmers (3P)</a:t>
            </a:r>
            <a:endParaRPr lang="en-US" b="1" dirty="0">
              <a:solidFill>
                <a:schemeClr val="accent2">
                  <a:lumMod val="40000"/>
                  <a:lumOff val="60000"/>
                </a:schemeClr>
              </a:solidFill>
            </a:endParaRPr>
          </a:p>
        </p:txBody>
      </p:sp>
      <p:pic>
        <p:nvPicPr>
          <p:cNvPr id="11" name="Content Placeholder 7" descr="Diagram&#10;&#10;Description automatically generated">
            <a:extLst>
              <a:ext uri="{FF2B5EF4-FFF2-40B4-BE49-F238E27FC236}">
                <a16:creationId xmlns:a16="http://schemas.microsoft.com/office/drawing/2014/main" id="{06B37F2C-79FB-4703-94F8-115D9D856E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6892" y="3569458"/>
            <a:ext cx="5847068" cy="3050798"/>
          </a:xfrm>
          <a:prstGeom prst="rect">
            <a:avLst/>
          </a:prstGeom>
        </p:spPr>
      </p:pic>
      <p:pic>
        <p:nvPicPr>
          <p:cNvPr id="12" name="Picture 11" descr="A picture containing text, electronics, calculator, different&#10;&#10;Description automatically generated">
            <a:extLst>
              <a:ext uri="{FF2B5EF4-FFF2-40B4-BE49-F238E27FC236}">
                <a16:creationId xmlns:a16="http://schemas.microsoft.com/office/drawing/2014/main" id="{4A4D0D30-CD55-4E28-9521-6AC67D56400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6892" y="224645"/>
            <a:ext cx="5847067" cy="3050797"/>
          </a:xfrm>
          <a:prstGeom prst="rect">
            <a:avLst/>
          </a:prstGeom>
        </p:spPr>
      </p:pic>
      <p:sp>
        <p:nvSpPr>
          <p:cNvPr id="14" name="Speech Bubble: Rectangle 11">
            <a:extLst>
              <a:ext uri="{FF2B5EF4-FFF2-40B4-BE49-F238E27FC236}">
                <a16:creationId xmlns:a16="http://schemas.microsoft.com/office/drawing/2014/main" id="{F533982A-FC6C-46EA-A184-06D1A242A70E}"/>
              </a:ext>
            </a:extLst>
          </p:cNvPr>
          <p:cNvSpPr/>
          <p:nvPr/>
        </p:nvSpPr>
        <p:spPr>
          <a:xfrm>
            <a:off x="6339302" y="786875"/>
            <a:ext cx="1255776" cy="963168"/>
          </a:xfrm>
          <a:prstGeom prst="wedgeRectCallout">
            <a:avLst>
              <a:gd name="adj1" fmla="val -108111"/>
              <a:gd name="adj2" fmla="val 8718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Before</a:t>
            </a:r>
          </a:p>
        </p:txBody>
      </p:sp>
      <p:sp>
        <p:nvSpPr>
          <p:cNvPr id="15" name="Speech Bubble: Rectangle 12">
            <a:extLst>
              <a:ext uri="{FF2B5EF4-FFF2-40B4-BE49-F238E27FC236}">
                <a16:creationId xmlns:a16="http://schemas.microsoft.com/office/drawing/2014/main" id="{9B9FB077-DFFF-4B8C-920E-B72CF276B722}"/>
              </a:ext>
            </a:extLst>
          </p:cNvPr>
          <p:cNvSpPr/>
          <p:nvPr/>
        </p:nvSpPr>
        <p:spPr>
          <a:xfrm>
            <a:off x="6339302" y="3553854"/>
            <a:ext cx="1255776" cy="963168"/>
          </a:xfrm>
          <a:prstGeom prst="wedgeRectCallout">
            <a:avLst>
              <a:gd name="adj1" fmla="val -112799"/>
              <a:gd name="adj2" fmla="val 11143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After</a:t>
            </a:r>
          </a:p>
        </p:txBody>
      </p:sp>
    </p:spTree>
    <p:extLst>
      <p:ext uri="{BB962C8B-B14F-4D97-AF65-F5344CB8AC3E}">
        <p14:creationId xmlns:p14="http://schemas.microsoft.com/office/powerpoint/2010/main" val="1656144074"/>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7" name="Title 1">
            <a:extLst>
              <a:ext uri="{FF2B5EF4-FFF2-40B4-BE49-F238E27FC236}">
                <a16:creationId xmlns:a16="http://schemas.microsoft.com/office/drawing/2014/main" id="{038CCB57-88AD-4683-A68F-517E4D48236E}"/>
              </a:ext>
            </a:extLst>
          </p:cNvPr>
          <p:cNvSpPr txBox="1">
            <a:spLocks/>
          </p:cNvSpPr>
          <p:nvPr/>
        </p:nvSpPr>
        <p:spPr>
          <a:xfrm>
            <a:off x="7845386" y="1223026"/>
            <a:ext cx="2511552" cy="219978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pPr>
            <a:r>
              <a:rPr lang="en-US" sz="3600" b="1" dirty="0">
                <a:solidFill>
                  <a:srgbClr val="53728A"/>
                </a:solidFill>
              </a:rPr>
              <a:t>Parallel Method - </a:t>
            </a:r>
            <a:r>
              <a:rPr lang="en-US" sz="3600" b="1" dirty="0">
                <a:solidFill>
                  <a:schemeClr val="accent2">
                    <a:lumMod val="75000"/>
                  </a:schemeClr>
                </a:solidFill>
              </a:rPr>
              <a:t>Example</a:t>
            </a:r>
          </a:p>
        </p:txBody>
      </p:sp>
      <p:sp>
        <p:nvSpPr>
          <p:cNvPr id="8" name="TextBox 7">
            <a:extLst>
              <a:ext uri="{FF2B5EF4-FFF2-40B4-BE49-F238E27FC236}">
                <a16:creationId xmlns:a16="http://schemas.microsoft.com/office/drawing/2014/main" id="{E8DE2CCC-8FC9-4CAD-8B6A-EFED6BEF2702}"/>
              </a:ext>
            </a:extLst>
          </p:cNvPr>
          <p:cNvSpPr txBox="1"/>
          <p:nvPr/>
        </p:nvSpPr>
        <p:spPr>
          <a:xfrm>
            <a:off x="8043857" y="5522729"/>
            <a:ext cx="2390379" cy="1200329"/>
          </a:xfrm>
          <a:custGeom>
            <a:avLst/>
            <a:gdLst>
              <a:gd name="connsiteX0" fmla="*/ 0 w 2390379"/>
              <a:gd name="connsiteY0" fmla="*/ 0 h 1200329"/>
              <a:gd name="connsiteX1" fmla="*/ 645402 w 2390379"/>
              <a:gd name="connsiteY1" fmla="*/ 0 h 1200329"/>
              <a:gd name="connsiteX2" fmla="*/ 1242997 w 2390379"/>
              <a:gd name="connsiteY2" fmla="*/ 0 h 1200329"/>
              <a:gd name="connsiteX3" fmla="*/ 1816688 w 2390379"/>
              <a:gd name="connsiteY3" fmla="*/ 0 h 1200329"/>
              <a:gd name="connsiteX4" fmla="*/ 2390379 w 2390379"/>
              <a:gd name="connsiteY4" fmla="*/ 0 h 1200329"/>
              <a:gd name="connsiteX5" fmla="*/ 2390379 w 2390379"/>
              <a:gd name="connsiteY5" fmla="*/ 576158 h 1200329"/>
              <a:gd name="connsiteX6" fmla="*/ 2390379 w 2390379"/>
              <a:gd name="connsiteY6" fmla="*/ 1200329 h 1200329"/>
              <a:gd name="connsiteX7" fmla="*/ 1840592 w 2390379"/>
              <a:gd name="connsiteY7" fmla="*/ 1200329 h 1200329"/>
              <a:gd name="connsiteX8" fmla="*/ 1242997 w 2390379"/>
              <a:gd name="connsiteY8" fmla="*/ 1200329 h 1200329"/>
              <a:gd name="connsiteX9" fmla="*/ 645402 w 2390379"/>
              <a:gd name="connsiteY9" fmla="*/ 1200329 h 1200329"/>
              <a:gd name="connsiteX10" fmla="*/ 0 w 2390379"/>
              <a:gd name="connsiteY10" fmla="*/ 1200329 h 1200329"/>
              <a:gd name="connsiteX11" fmla="*/ 0 w 2390379"/>
              <a:gd name="connsiteY11" fmla="*/ 624171 h 1200329"/>
              <a:gd name="connsiteX12" fmla="*/ 0 w 2390379"/>
              <a:gd name="connsiteY12" fmla="*/ 0 h 1200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90379" h="1200329" fill="none" extrusionOk="0">
                <a:moveTo>
                  <a:pt x="0" y="0"/>
                </a:moveTo>
                <a:cubicBezTo>
                  <a:pt x="134942" y="-27539"/>
                  <a:pt x="491318" y="5985"/>
                  <a:pt x="645402" y="0"/>
                </a:cubicBezTo>
                <a:cubicBezTo>
                  <a:pt x="799486" y="-5985"/>
                  <a:pt x="1086118" y="-26376"/>
                  <a:pt x="1242997" y="0"/>
                </a:cubicBezTo>
                <a:cubicBezTo>
                  <a:pt x="1399876" y="26376"/>
                  <a:pt x="1579956" y="-14169"/>
                  <a:pt x="1816688" y="0"/>
                </a:cubicBezTo>
                <a:cubicBezTo>
                  <a:pt x="2053420" y="14169"/>
                  <a:pt x="2160531" y="-15520"/>
                  <a:pt x="2390379" y="0"/>
                </a:cubicBezTo>
                <a:cubicBezTo>
                  <a:pt x="2403549" y="193091"/>
                  <a:pt x="2405087" y="304239"/>
                  <a:pt x="2390379" y="576158"/>
                </a:cubicBezTo>
                <a:cubicBezTo>
                  <a:pt x="2375671" y="848077"/>
                  <a:pt x="2377760" y="1035021"/>
                  <a:pt x="2390379" y="1200329"/>
                </a:cubicBezTo>
                <a:cubicBezTo>
                  <a:pt x="2280020" y="1184803"/>
                  <a:pt x="1990539" y="1182397"/>
                  <a:pt x="1840592" y="1200329"/>
                </a:cubicBezTo>
                <a:cubicBezTo>
                  <a:pt x="1690645" y="1218261"/>
                  <a:pt x="1486768" y="1219663"/>
                  <a:pt x="1242997" y="1200329"/>
                </a:cubicBezTo>
                <a:cubicBezTo>
                  <a:pt x="999226" y="1180995"/>
                  <a:pt x="935337" y="1223155"/>
                  <a:pt x="645402" y="1200329"/>
                </a:cubicBezTo>
                <a:cubicBezTo>
                  <a:pt x="355468" y="1177503"/>
                  <a:pt x="281121" y="1216021"/>
                  <a:pt x="0" y="1200329"/>
                </a:cubicBezTo>
                <a:cubicBezTo>
                  <a:pt x="-8018" y="978171"/>
                  <a:pt x="-18672" y="791901"/>
                  <a:pt x="0" y="624171"/>
                </a:cubicBezTo>
                <a:cubicBezTo>
                  <a:pt x="18672" y="456441"/>
                  <a:pt x="26009" y="186009"/>
                  <a:pt x="0" y="0"/>
                </a:cubicBezTo>
                <a:close/>
              </a:path>
              <a:path w="2390379" h="1200329" stroke="0" extrusionOk="0">
                <a:moveTo>
                  <a:pt x="0" y="0"/>
                </a:moveTo>
                <a:cubicBezTo>
                  <a:pt x="159290" y="-22144"/>
                  <a:pt x="371070" y="-10267"/>
                  <a:pt x="525883" y="0"/>
                </a:cubicBezTo>
                <a:cubicBezTo>
                  <a:pt x="680696" y="10267"/>
                  <a:pt x="1025518" y="20786"/>
                  <a:pt x="1171286" y="0"/>
                </a:cubicBezTo>
                <a:cubicBezTo>
                  <a:pt x="1317054" y="-20786"/>
                  <a:pt x="1535484" y="-3423"/>
                  <a:pt x="1721073" y="0"/>
                </a:cubicBezTo>
                <a:cubicBezTo>
                  <a:pt x="1906662" y="3423"/>
                  <a:pt x="2063923" y="30609"/>
                  <a:pt x="2390379" y="0"/>
                </a:cubicBezTo>
                <a:cubicBezTo>
                  <a:pt x="2380411" y="153609"/>
                  <a:pt x="2366857" y="348142"/>
                  <a:pt x="2390379" y="588161"/>
                </a:cubicBezTo>
                <a:cubicBezTo>
                  <a:pt x="2413901" y="828180"/>
                  <a:pt x="2383084" y="994528"/>
                  <a:pt x="2390379" y="1200329"/>
                </a:cubicBezTo>
                <a:cubicBezTo>
                  <a:pt x="2215087" y="1219365"/>
                  <a:pt x="2042727" y="1201812"/>
                  <a:pt x="1792784" y="1200329"/>
                </a:cubicBezTo>
                <a:cubicBezTo>
                  <a:pt x="1542841" y="1198846"/>
                  <a:pt x="1399981" y="1213215"/>
                  <a:pt x="1147382" y="1200329"/>
                </a:cubicBezTo>
                <a:cubicBezTo>
                  <a:pt x="894783" y="1187443"/>
                  <a:pt x="745021" y="1201374"/>
                  <a:pt x="525883" y="1200329"/>
                </a:cubicBezTo>
                <a:cubicBezTo>
                  <a:pt x="306745" y="1199284"/>
                  <a:pt x="196417" y="1201495"/>
                  <a:pt x="0" y="1200329"/>
                </a:cubicBezTo>
                <a:cubicBezTo>
                  <a:pt x="-7436" y="990339"/>
                  <a:pt x="8096" y="807185"/>
                  <a:pt x="0" y="636174"/>
                </a:cubicBezTo>
                <a:cubicBezTo>
                  <a:pt x="-8096" y="465164"/>
                  <a:pt x="2586" y="177808"/>
                  <a:pt x="0" y="0"/>
                </a:cubicBezTo>
                <a:close/>
              </a:path>
            </a:pathLst>
          </a:custGeom>
          <a:ln w="28575">
            <a:extLst>
              <a:ext uri="{C807C97D-BFC1-408E-A445-0C87EB9F89A2}">
                <ask:lineSketchStyleProps xmlns:ask="http://schemas.microsoft.com/office/drawing/2018/sketchyshapes" sd="3653843997">
                  <a:prstGeom prst="rect">
                    <a:avLst/>
                  </a:prstGeom>
                  <ask:type>
                    <ask:lineSketchFreehand/>
                  </ask:type>
                </ask:lineSketchStyleProps>
              </a:ext>
            </a:extLst>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a:t>Rules-of-Thumb</a:t>
            </a:r>
          </a:p>
          <a:p>
            <a:pPr marL="342900" indent="-342900">
              <a:buFont typeface="+mj-lt"/>
              <a:buAutoNum type="arabicPeriod"/>
            </a:pPr>
            <a:r>
              <a:rPr lang="en-US" dirty="0"/>
              <a:t>Minimum slack</a:t>
            </a:r>
          </a:p>
          <a:p>
            <a:pPr marL="342900" indent="-342900">
              <a:buFont typeface="+mj-lt"/>
              <a:buAutoNum type="arabicPeriod"/>
            </a:pPr>
            <a:r>
              <a:rPr lang="en-US" dirty="0"/>
              <a:t>Smallest  duration</a:t>
            </a:r>
          </a:p>
          <a:p>
            <a:pPr marL="342900" indent="-342900">
              <a:buFont typeface="+mj-lt"/>
              <a:buAutoNum type="arabicPeriod"/>
            </a:pPr>
            <a:r>
              <a:rPr lang="en-US" dirty="0"/>
              <a:t>Lowest activity ID#</a:t>
            </a:r>
          </a:p>
        </p:txBody>
      </p:sp>
      <p:sp>
        <p:nvSpPr>
          <p:cNvPr id="9" name="Dodecagon 8">
            <a:extLst>
              <a:ext uri="{FF2B5EF4-FFF2-40B4-BE49-F238E27FC236}">
                <a16:creationId xmlns:a16="http://schemas.microsoft.com/office/drawing/2014/main" id="{13380611-2AE6-484E-AA78-C85DCE41DBF4}"/>
              </a:ext>
            </a:extLst>
          </p:cNvPr>
          <p:cNvSpPr/>
          <p:nvPr/>
        </p:nvSpPr>
        <p:spPr>
          <a:xfrm>
            <a:off x="9925878" y="3501227"/>
            <a:ext cx="2214438" cy="1530095"/>
          </a:xfrm>
          <a:prstGeom prst="dodec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0" u="none" strike="noStrike" baseline="0" dirty="0">
                <a:solidFill>
                  <a:schemeClr val="accent2">
                    <a:lumMod val="40000"/>
                    <a:lumOff val="60000"/>
                  </a:schemeClr>
                </a:solidFill>
                <a:latin typeface="ProximaNova-Regular"/>
              </a:rPr>
              <a:t>Resource available = </a:t>
            </a:r>
          </a:p>
          <a:p>
            <a:pPr algn="ctr"/>
            <a:r>
              <a:rPr lang="en-US" b="1" dirty="0">
                <a:solidFill>
                  <a:schemeClr val="accent2">
                    <a:lumMod val="40000"/>
                    <a:lumOff val="60000"/>
                  </a:schemeClr>
                </a:solidFill>
                <a:latin typeface="ProximaNova-Regular"/>
              </a:rPr>
              <a:t>3 programmers (3P)</a:t>
            </a:r>
            <a:endParaRPr lang="en-US" b="1" dirty="0">
              <a:solidFill>
                <a:schemeClr val="accent2">
                  <a:lumMod val="40000"/>
                  <a:lumOff val="60000"/>
                </a:schemeClr>
              </a:solidFill>
            </a:endParaRPr>
          </a:p>
        </p:txBody>
      </p:sp>
      <p:pic>
        <p:nvPicPr>
          <p:cNvPr id="11" name="Picture 10" descr="Text&#10;&#10;Description automatically generated">
            <a:extLst>
              <a:ext uri="{FF2B5EF4-FFF2-40B4-BE49-F238E27FC236}">
                <a16:creationId xmlns:a16="http://schemas.microsoft.com/office/drawing/2014/main" id="{7CD37D55-788C-41AA-9F13-4323133E60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024" y="51449"/>
            <a:ext cx="6388954" cy="6755101"/>
          </a:xfrm>
          <a:prstGeom prst="rect">
            <a:avLst/>
          </a:prstGeom>
        </p:spPr>
      </p:pic>
    </p:spTree>
    <p:extLst>
      <p:ext uri="{BB962C8B-B14F-4D97-AF65-F5344CB8AC3E}">
        <p14:creationId xmlns:p14="http://schemas.microsoft.com/office/powerpoint/2010/main" val="754900603"/>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70520" y="1161578"/>
            <a:ext cx="903572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The Impacts of Resource-Constrained Scheduling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4" y="2173119"/>
            <a:ext cx="6036790"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Reduces delay but reduces flexibility</a:t>
            </a:r>
          </a:p>
          <a:p>
            <a:r>
              <a:rPr lang="en-US" sz="2400" dirty="0"/>
              <a:t>Increases criticality of events</a:t>
            </a:r>
          </a:p>
          <a:p>
            <a:r>
              <a:rPr lang="en-US" sz="2400" dirty="0"/>
              <a:t>Increases scheduling complexity</a:t>
            </a:r>
          </a:p>
          <a:p>
            <a:r>
              <a:rPr lang="en-US" sz="2400" dirty="0"/>
              <a:t>May make the traditional critical path no longer meaningful</a:t>
            </a:r>
          </a:p>
          <a:p>
            <a:r>
              <a:rPr lang="en-US" sz="2400" dirty="0"/>
              <a:t>Can break sequence of events</a:t>
            </a:r>
          </a:p>
          <a:p>
            <a:r>
              <a:rPr lang="en-US" sz="2400" dirty="0"/>
              <a:t>May cause parallel activities to become sequential </a:t>
            </a:r>
          </a:p>
          <a:p>
            <a:r>
              <a:rPr lang="en-US" sz="2400" dirty="0"/>
              <a:t>Activities with slack can change from noncritical to critical</a:t>
            </a:r>
          </a:p>
        </p:txBody>
      </p:sp>
      <p:pic>
        <p:nvPicPr>
          <p:cNvPr id="11" name="Picture 10">
            <a:extLst>
              <a:ext uri="{FF2B5EF4-FFF2-40B4-BE49-F238E27FC236}">
                <a16:creationId xmlns:a16="http://schemas.microsoft.com/office/drawing/2014/main" id="{722ABC7A-9251-4917-B9E1-4FB23898CD34}"/>
              </a:ext>
            </a:extLst>
          </p:cNvPr>
          <p:cNvPicPr>
            <a:picLocks noChangeAspect="1"/>
          </p:cNvPicPr>
          <p:nvPr/>
        </p:nvPicPr>
        <p:blipFill>
          <a:blip r:embed="rId3"/>
          <a:stretch>
            <a:fillRect/>
          </a:stretch>
        </p:blipFill>
        <p:spPr>
          <a:xfrm>
            <a:off x="7157543" y="2053147"/>
            <a:ext cx="4146331" cy="4322937"/>
          </a:xfrm>
          <a:prstGeom prst="rect">
            <a:avLst/>
          </a:prstGeom>
        </p:spPr>
      </p:pic>
    </p:spTree>
    <p:extLst>
      <p:ext uri="{BB962C8B-B14F-4D97-AF65-F5344CB8AC3E}">
        <p14:creationId xmlns:p14="http://schemas.microsoft.com/office/powerpoint/2010/main" val="1953221521"/>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173610" y="2420427"/>
            <a:ext cx="4222539" cy="763094"/>
          </a:xfrm>
          <a:prstGeom prst="rect">
            <a:avLst/>
          </a:prstGeom>
        </p:spPr>
        <p:txBody>
          <a:bodyPr wrap="square">
            <a:spAutoFit/>
          </a:bodyPr>
          <a:lstStyle/>
          <a:p>
            <a:pPr>
              <a:lnSpc>
                <a:spcPct val="120000"/>
              </a:lnSpc>
            </a:pPr>
            <a:r>
              <a:rPr lang="en-US" sz="4000" dirty="0">
                <a:solidFill>
                  <a:schemeClr val="bg1"/>
                </a:solidFill>
                <a:latin typeface="Alexandria" charset="0"/>
                <a:cs typeface="Alexandria" charset="0"/>
              </a:rPr>
              <a:t>Splitting</a:t>
            </a:r>
          </a:p>
        </p:txBody>
      </p:sp>
      <p:grpSp>
        <p:nvGrpSpPr>
          <p:cNvPr id="10" name="Group 9"/>
          <p:cNvGrpSpPr/>
          <p:nvPr/>
        </p:nvGrpSpPr>
        <p:grpSpPr>
          <a:xfrm>
            <a:off x="5641526" y="2612881"/>
            <a:ext cx="5416620" cy="2206498"/>
            <a:chOff x="5641526" y="3499567"/>
            <a:chExt cx="5416620"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605</a:t>
              </a:r>
            </a:p>
            <a:p>
              <a:pPr algn="ctr"/>
              <a:r>
                <a:rPr lang="en-US" sz="2000" dirty="0">
                  <a:solidFill>
                    <a:srgbClr val="203E5F"/>
                  </a:solidFill>
                </a:rPr>
                <a:t>Project Resources and Time Management</a:t>
              </a:r>
              <a:r>
                <a:rPr lang="en-US" sz="2000" dirty="0">
                  <a:solidFill>
                    <a:srgbClr val="203E5F"/>
                  </a:solidFill>
                  <a:latin typeface="Alexandria" charset="0"/>
                  <a:cs typeface="Alexandria" charset="0"/>
                </a:rPr>
                <a:t> </a:t>
              </a:r>
            </a:p>
          </p:txBody>
        </p:sp>
        <p:sp>
          <p:nvSpPr>
            <p:cNvPr id="17" name="TextBox 16"/>
            <p:cNvSpPr txBox="1"/>
            <p:nvPr/>
          </p:nvSpPr>
          <p:spPr>
            <a:xfrm>
              <a:off x="6847263" y="3955186"/>
              <a:ext cx="4210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Resources Management</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16" name="Picture 15">
            <a:extLst>
              <a:ext uri="{FF2B5EF4-FFF2-40B4-BE49-F238E27FC236}">
                <a16:creationId xmlns:a16="http://schemas.microsoft.com/office/drawing/2014/main" id="{62FCC359-B464-4578-8E1F-60AC6D1DE41D}"/>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5485" b="93249" l="9906" r="92925">
                        <a14:foregroundMark x1="22642" y1="56540" x2="22642" y2="56540"/>
                        <a14:foregroundMark x1="22170" y1="81435" x2="22170" y2="81435"/>
                        <a14:foregroundMark x1="27358" y1="93249" x2="27358" y2="93249"/>
                        <a14:foregroundMark x1="93396" y1="78903" x2="93396" y2="78903"/>
                        <a14:foregroundMark x1="20283" y1="36287" x2="20283" y2="36287"/>
                        <a14:foregroundMark x1="22642" y1="31224" x2="22642" y2="31224"/>
                        <a14:foregroundMark x1="41038" y1="37975" x2="41038" y2="37975"/>
                        <a14:foregroundMark x1="62736" y1="45148" x2="62736" y2="45148"/>
                        <a14:foregroundMark x1="54245" y1="42616" x2="54245" y2="42616"/>
                        <a14:foregroundMark x1="73585" y1="5485" x2="73585" y2="5485"/>
                      </a14:backgroundRemoval>
                    </a14:imgEffect>
                  </a14:imgLayer>
                </a14:imgProps>
              </a:ext>
            </a:extLst>
          </a:blip>
          <a:stretch>
            <a:fillRect/>
          </a:stretch>
        </p:blipFill>
        <p:spPr>
          <a:xfrm>
            <a:off x="2187860" y="4030711"/>
            <a:ext cx="2478716" cy="2771017"/>
          </a:xfrm>
          <a:prstGeom prst="rect">
            <a:avLst/>
          </a:prstGeom>
        </p:spPr>
      </p:pic>
    </p:spTree>
    <p:extLst>
      <p:ext uri="{BB962C8B-B14F-4D97-AF65-F5344CB8AC3E}">
        <p14:creationId xmlns:p14="http://schemas.microsoft.com/office/powerpoint/2010/main" val="1250823151"/>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4646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Splitting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06859"/>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000" dirty="0"/>
              <a:t>A scheduling technique use to get a better project schedule and/or increase resource utilization</a:t>
            </a:r>
          </a:p>
          <a:p>
            <a:pPr>
              <a:lnSpc>
                <a:spcPct val="150000"/>
              </a:lnSpc>
            </a:pPr>
            <a:r>
              <a:rPr lang="en-US" sz="2000" dirty="0"/>
              <a:t>Involves interrupting work on an activity to employ the resource on another activity, then returning the resource to finish the interrupted work</a:t>
            </a:r>
          </a:p>
          <a:p>
            <a:pPr>
              <a:lnSpc>
                <a:spcPct val="150000"/>
              </a:lnSpc>
            </a:pPr>
            <a:r>
              <a:rPr lang="en-US" sz="2000" dirty="0"/>
              <a:t>Is feasible when startup and shutdown costs are low</a:t>
            </a:r>
          </a:p>
          <a:p>
            <a:pPr>
              <a:lnSpc>
                <a:spcPct val="150000"/>
              </a:lnSpc>
            </a:pPr>
            <a:r>
              <a:rPr lang="en-US" sz="2000" dirty="0"/>
              <a:t>Is considered the major reason why projects fail to meet schedule</a:t>
            </a:r>
          </a:p>
          <a:p>
            <a:pPr>
              <a:lnSpc>
                <a:spcPct val="150000"/>
              </a:lnSpc>
            </a:pPr>
            <a:r>
              <a:rPr lang="en-US" sz="2000" dirty="0"/>
              <a:t>Planners should avoid the use of splitting as much as possible, except in situations where splitting costs are known to be small or when there is no alternative for resolving the resource problem</a:t>
            </a:r>
          </a:p>
        </p:txBody>
      </p:sp>
    </p:spTree>
    <p:extLst>
      <p:ext uri="{BB962C8B-B14F-4D97-AF65-F5344CB8AC3E}">
        <p14:creationId xmlns:p14="http://schemas.microsoft.com/office/powerpoint/2010/main" val="4176101827"/>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4646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Splitting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D4C1A65E-69BF-4C39-A3D4-F5195B0853C9}"/>
              </a:ext>
            </a:extLst>
          </p:cNvPr>
          <p:cNvPicPr>
            <a:picLocks noChangeAspect="1"/>
          </p:cNvPicPr>
          <p:nvPr/>
        </p:nvPicPr>
        <p:blipFill rotWithShape="1">
          <a:blip r:embed="rId3"/>
          <a:srcRect r="2948"/>
          <a:stretch/>
        </p:blipFill>
        <p:spPr>
          <a:xfrm>
            <a:off x="981740" y="2116439"/>
            <a:ext cx="10083799" cy="4395195"/>
          </a:xfrm>
          <a:prstGeom prst="rect">
            <a:avLst/>
          </a:prstGeom>
        </p:spPr>
      </p:pic>
    </p:spTree>
    <p:extLst>
      <p:ext uri="{BB962C8B-B14F-4D97-AF65-F5344CB8AC3E}">
        <p14:creationId xmlns:p14="http://schemas.microsoft.com/office/powerpoint/2010/main" val="1579540213"/>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173610" y="2372927"/>
            <a:ext cx="4222539" cy="1810817"/>
          </a:xfrm>
          <a:prstGeom prst="rect">
            <a:avLst/>
          </a:prstGeom>
        </p:spPr>
        <p:txBody>
          <a:bodyPr wrap="square">
            <a:spAutoFit/>
          </a:bodyPr>
          <a:lstStyle/>
          <a:p>
            <a:pPr>
              <a:lnSpc>
                <a:spcPct val="120000"/>
              </a:lnSpc>
            </a:pPr>
            <a:r>
              <a:rPr lang="en-US" sz="3200" dirty="0">
                <a:solidFill>
                  <a:schemeClr val="bg1"/>
                </a:solidFill>
                <a:latin typeface="Alexandria" charset="0"/>
                <a:cs typeface="Alexandria" charset="0"/>
              </a:rPr>
              <a:t>Computer Software for Scheduling Resources</a:t>
            </a:r>
          </a:p>
        </p:txBody>
      </p:sp>
      <p:grpSp>
        <p:nvGrpSpPr>
          <p:cNvPr id="10" name="Group 9"/>
          <p:cNvGrpSpPr/>
          <p:nvPr/>
        </p:nvGrpSpPr>
        <p:grpSpPr>
          <a:xfrm>
            <a:off x="5641526" y="2612881"/>
            <a:ext cx="5416620" cy="2206498"/>
            <a:chOff x="5641526" y="3499567"/>
            <a:chExt cx="5416620"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605</a:t>
              </a:r>
            </a:p>
            <a:p>
              <a:pPr algn="ctr"/>
              <a:r>
                <a:rPr lang="en-US" sz="2000" dirty="0">
                  <a:solidFill>
                    <a:srgbClr val="203E5F"/>
                  </a:solidFill>
                </a:rPr>
                <a:t>Project Resources and Time Management</a:t>
              </a:r>
              <a:r>
                <a:rPr lang="en-US" sz="2000" dirty="0">
                  <a:solidFill>
                    <a:srgbClr val="203E5F"/>
                  </a:solidFill>
                  <a:latin typeface="Alexandria" charset="0"/>
                  <a:cs typeface="Alexandria" charset="0"/>
                </a:rPr>
                <a:t> </a:t>
              </a:r>
            </a:p>
          </p:txBody>
        </p:sp>
        <p:sp>
          <p:nvSpPr>
            <p:cNvPr id="17" name="TextBox 16"/>
            <p:cNvSpPr txBox="1"/>
            <p:nvPr/>
          </p:nvSpPr>
          <p:spPr>
            <a:xfrm>
              <a:off x="6847263" y="3955186"/>
              <a:ext cx="4210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Resources Management</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15" name="Picture 14">
            <a:extLst>
              <a:ext uri="{FF2B5EF4-FFF2-40B4-BE49-F238E27FC236}">
                <a16:creationId xmlns:a16="http://schemas.microsoft.com/office/drawing/2014/main" id="{95536D63-C173-448F-A836-395C0AB5EB64}"/>
              </a:ext>
            </a:extLst>
          </p:cNvPr>
          <p:cNvPicPr>
            <a:picLocks noChangeAspect="1"/>
          </p:cNvPicPr>
          <p:nvPr/>
        </p:nvPicPr>
        <p:blipFill>
          <a:blip r:embed="rId3"/>
          <a:stretch>
            <a:fillRect/>
          </a:stretch>
        </p:blipFill>
        <p:spPr>
          <a:xfrm>
            <a:off x="1133853" y="4423291"/>
            <a:ext cx="4955591" cy="2167247"/>
          </a:xfrm>
          <a:prstGeom prst="rect">
            <a:avLst/>
          </a:prstGeom>
        </p:spPr>
      </p:pic>
    </p:spTree>
    <p:extLst>
      <p:ext uri="{BB962C8B-B14F-4D97-AF65-F5344CB8AC3E}">
        <p14:creationId xmlns:p14="http://schemas.microsoft.com/office/powerpoint/2010/main" val="219275568"/>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5" name="TextBox 14"/>
          <p:cNvSpPr txBox="1"/>
          <p:nvPr/>
        </p:nvSpPr>
        <p:spPr>
          <a:xfrm>
            <a:off x="2513148" y="1019069"/>
            <a:ext cx="7346469"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Computer Software for Scheduling Resources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06859"/>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lnSpc>
                <a:spcPct val="150000"/>
              </a:lnSpc>
            </a:pPr>
            <a:r>
              <a:rPr lang="en-US" sz="2400" dirty="0"/>
              <a:t>Fortunately, project management software is capable of assessing and resolving complicated resource-constrained schedules using heuristics like what was described.</a:t>
            </a:r>
          </a:p>
          <a:p>
            <a:pPr algn="justLow">
              <a:lnSpc>
                <a:spcPct val="150000"/>
              </a:lnSpc>
            </a:pPr>
            <a:r>
              <a:rPr lang="en-US" sz="2400" dirty="0"/>
              <a:t>It is important to note that the software is not “managing” the project.</a:t>
            </a:r>
          </a:p>
          <a:p>
            <a:pPr algn="justLow">
              <a:lnSpc>
                <a:spcPct val="150000"/>
              </a:lnSpc>
            </a:pPr>
            <a:r>
              <a:rPr lang="en-US" sz="2400" dirty="0"/>
              <a:t>The software is simply a tool the project manager uses to view the project from different perspectives and conditions.</a:t>
            </a:r>
          </a:p>
        </p:txBody>
      </p:sp>
    </p:spTree>
    <p:extLst>
      <p:ext uri="{BB962C8B-B14F-4D97-AF65-F5344CB8AC3E}">
        <p14:creationId xmlns:p14="http://schemas.microsoft.com/office/powerpoint/2010/main" val="1636969852"/>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5" name="TextBox 14"/>
          <p:cNvSpPr txBox="1"/>
          <p:nvPr/>
        </p:nvSpPr>
        <p:spPr>
          <a:xfrm>
            <a:off x="2513148" y="1019069"/>
            <a:ext cx="7346469"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Computer Software for Scheduling Resources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2195635D-FC6C-495E-8CBE-F72C032BB189}"/>
              </a:ext>
            </a:extLst>
          </p:cNvPr>
          <p:cNvPicPr>
            <a:picLocks noChangeAspect="1"/>
          </p:cNvPicPr>
          <p:nvPr/>
        </p:nvPicPr>
        <p:blipFill>
          <a:blip r:embed="rId3"/>
          <a:stretch>
            <a:fillRect/>
          </a:stretch>
        </p:blipFill>
        <p:spPr>
          <a:xfrm>
            <a:off x="942308" y="2172646"/>
            <a:ext cx="4159344" cy="4188508"/>
          </a:xfrm>
          <a:prstGeom prst="rect">
            <a:avLst/>
          </a:prstGeom>
        </p:spPr>
      </p:pic>
      <p:pic>
        <p:nvPicPr>
          <p:cNvPr id="12" name="Picture 11">
            <a:extLst>
              <a:ext uri="{FF2B5EF4-FFF2-40B4-BE49-F238E27FC236}">
                <a16:creationId xmlns:a16="http://schemas.microsoft.com/office/drawing/2014/main" id="{1EE271F4-1FDB-498D-B1C8-D816030C3F12}"/>
              </a:ext>
            </a:extLst>
          </p:cNvPr>
          <p:cNvPicPr>
            <a:picLocks noChangeAspect="1"/>
          </p:cNvPicPr>
          <p:nvPr/>
        </p:nvPicPr>
        <p:blipFill>
          <a:blip r:embed="rId4"/>
          <a:stretch>
            <a:fillRect/>
          </a:stretch>
        </p:blipFill>
        <p:spPr>
          <a:xfrm>
            <a:off x="5225143" y="2000139"/>
            <a:ext cx="6068291" cy="4350718"/>
          </a:xfrm>
          <a:prstGeom prst="rect">
            <a:avLst/>
          </a:prstGeom>
        </p:spPr>
      </p:pic>
    </p:spTree>
    <p:extLst>
      <p:ext uri="{BB962C8B-B14F-4D97-AF65-F5344CB8AC3E}">
        <p14:creationId xmlns:p14="http://schemas.microsoft.com/office/powerpoint/2010/main" val="4193068110"/>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5" name="TextBox 14"/>
          <p:cNvSpPr txBox="1"/>
          <p:nvPr/>
        </p:nvSpPr>
        <p:spPr>
          <a:xfrm>
            <a:off x="2513148" y="1019069"/>
            <a:ext cx="7346469"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Computer Software for Scheduling Resources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7" name="Content Placeholder 4" descr="Chart, histogram&#10;&#10;Description automatically generated">
            <a:extLst>
              <a:ext uri="{FF2B5EF4-FFF2-40B4-BE49-F238E27FC236}">
                <a16:creationId xmlns:a16="http://schemas.microsoft.com/office/drawing/2014/main" id="{D038DBD5-C5CC-4694-9E74-D9CCF48FAA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2308" y="2148896"/>
            <a:ext cx="5218875" cy="4292930"/>
          </a:xfrm>
          <a:prstGeom prst="rect">
            <a:avLst/>
          </a:prstGeom>
        </p:spPr>
      </p:pic>
      <p:pic>
        <p:nvPicPr>
          <p:cNvPr id="18" name="Picture 17">
            <a:extLst>
              <a:ext uri="{FF2B5EF4-FFF2-40B4-BE49-F238E27FC236}">
                <a16:creationId xmlns:a16="http://schemas.microsoft.com/office/drawing/2014/main" id="{E832A70B-0E3E-40ED-977F-09C1F8EABECE}"/>
              </a:ext>
            </a:extLst>
          </p:cNvPr>
          <p:cNvPicPr>
            <a:picLocks noChangeAspect="1"/>
          </p:cNvPicPr>
          <p:nvPr/>
        </p:nvPicPr>
        <p:blipFill>
          <a:blip r:embed="rId4"/>
          <a:stretch>
            <a:fillRect/>
          </a:stretch>
        </p:blipFill>
        <p:spPr>
          <a:xfrm>
            <a:off x="6489947" y="2653687"/>
            <a:ext cx="4535817" cy="2889754"/>
          </a:xfrm>
          <a:prstGeom prst="rect">
            <a:avLst/>
          </a:prstGeom>
        </p:spPr>
      </p:pic>
    </p:spTree>
    <p:extLst>
      <p:ext uri="{BB962C8B-B14F-4D97-AF65-F5344CB8AC3E}">
        <p14:creationId xmlns:p14="http://schemas.microsoft.com/office/powerpoint/2010/main" val="1268416052"/>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5" name="TextBox 14"/>
          <p:cNvSpPr txBox="1"/>
          <p:nvPr/>
        </p:nvSpPr>
        <p:spPr>
          <a:xfrm>
            <a:off x="2407795" y="1160640"/>
            <a:ext cx="873654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Snapshot from Practice </a:t>
            </a:r>
            <a:r>
              <a:rPr lang="en-US" sz="2000" b="1" dirty="0">
                <a:solidFill>
                  <a:srgbClr val="00B0F0"/>
                </a:solidFill>
                <a:latin typeface="Alexandria" charset="0"/>
                <a:cs typeface="Alexandria" charset="0"/>
              </a:rPr>
              <a:t>- </a:t>
            </a:r>
            <a:r>
              <a:rPr lang="en-US" b="1" dirty="0">
                <a:solidFill>
                  <a:srgbClr val="00B0F0"/>
                </a:solidFill>
                <a:latin typeface="Alexandria" charset="0"/>
                <a:cs typeface="Alexandria" charset="0"/>
              </a:rPr>
              <a:t>Assessing Resource Allocation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Content Placeholder 7" descr="A picture containing text&#10;&#10;Description automatically generated">
            <a:extLst>
              <a:ext uri="{FF2B5EF4-FFF2-40B4-BE49-F238E27FC236}">
                <a16:creationId xmlns:a16="http://schemas.microsoft.com/office/drawing/2014/main" id="{E7DA90D9-174C-40A6-B6EB-E51ECA45AB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77523" y="1834058"/>
            <a:ext cx="8097082" cy="4572143"/>
          </a:xfrm>
          <a:prstGeom prst="rect">
            <a:avLst/>
          </a:prstGeom>
        </p:spPr>
      </p:pic>
    </p:spTree>
    <p:extLst>
      <p:ext uri="{BB962C8B-B14F-4D97-AF65-F5344CB8AC3E}">
        <p14:creationId xmlns:p14="http://schemas.microsoft.com/office/powerpoint/2010/main" val="2094154136"/>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173610" y="2420427"/>
            <a:ext cx="4222539" cy="1219886"/>
          </a:xfrm>
          <a:prstGeom prst="rect">
            <a:avLst/>
          </a:prstGeom>
        </p:spPr>
        <p:txBody>
          <a:bodyPr wrap="square">
            <a:spAutoFit/>
          </a:bodyPr>
          <a:lstStyle/>
          <a:p>
            <a:pPr>
              <a:lnSpc>
                <a:spcPct val="120000"/>
              </a:lnSpc>
            </a:pPr>
            <a:r>
              <a:rPr lang="en-US" sz="3200" dirty="0">
                <a:solidFill>
                  <a:schemeClr val="bg1"/>
                </a:solidFill>
                <a:latin typeface="Alexandria" charset="0"/>
                <a:cs typeface="Alexandria" charset="0"/>
              </a:rPr>
              <a:t>Benefits of Scheduling Resources</a:t>
            </a:r>
          </a:p>
        </p:txBody>
      </p:sp>
      <p:grpSp>
        <p:nvGrpSpPr>
          <p:cNvPr id="10" name="Group 9"/>
          <p:cNvGrpSpPr/>
          <p:nvPr/>
        </p:nvGrpSpPr>
        <p:grpSpPr>
          <a:xfrm>
            <a:off x="5641526" y="2612881"/>
            <a:ext cx="5416620" cy="2206498"/>
            <a:chOff x="5641526" y="3499567"/>
            <a:chExt cx="5416620"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605</a:t>
              </a:r>
            </a:p>
            <a:p>
              <a:pPr algn="ctr"/>
              <a:r>
                <a:rPr lang="en-US" sz="2000" dirty="0">
                  <a:solidFill>
                    <a:srgbClr val="203E5F"/>
                  </a:solidFill>
                </a:rPr>
                <a:t>Project Resources and Time Management</a:t>
              </a:r>
              <a:r>
                <a:rPr lang="en-US" sz="2000" dirty="0">
                  <a:solidFill>
                    <a:srgbClr val="203E5F"/>
                  </a:solidFill>
                  <a:latin typeface="Alexandria" charset="0"/>
                  <a:cs typeface="Alexandria" charset="0"/>
                </a:rPr>
                <a:t> </a:t>
              </a:r>
            </a:p>
          </p:txBody>
        </p:sp>
        <p:sp>
          <p:nvSpPr>
            <p:cNvPr id="17" name="TextBox 16"/>
            <p:cNvSpPr txBox="1"/>
            <p:nvPr/>
          </p:nvSpPr>
          <p:spPr>
            <a:xfrm>
              <a:off x="6847263" y="3955186"/>
              <a:ext cx="4210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Resources Management</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16" name="Picture 15">
            <a:extLst>
              <a:ext uri="{FF2B5EF4-FFF2-40B4-BE49-F238E27FC236}">
                <a16:creationId xmlns:a16="http://schemas.microsoft.com/office/drawing/2014/main" id="{C395348A-3EB3-47CF-848A-FBEE54C0C9F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3653" b="89498" l="6957" r="96087">
                        <a14:foregroundMark x1="6957" y1="72146" x2="6957" y2="72146"/>
                        <a14:foregroundMark x1="50870" y1="23288" x2="50870" y2="23288"/>
                        <a14:foregroundMark x1="48696" y1="19178" x2="48696" y2="19178"/>
                        <a14:foregroundMark x1="50870" y1="13242" x2="50870" y2="13242"/>
                        <a14:foregroundMark x1="38261" y1="5023" x2="38261" y2="5023"/>
                        <a14:foregroundMark x1="53478" y1="5023" x2="53478" y2="5023"/>
                        <a14:foregroundMark x1="96087" y1="74429" x2="96087" y2="74429"/>
                        <a14:foregroundMark x1="59565" y1="72146" x2="59565" y2="72146"/>
                        <a14:foregroundMark x1="67391" y1="66667" x2="67391" y2="66667"/>
                        <a14:foregroundMark x1="67391" y1="66667" x2="73043" y2="69863"/>
                        <a14:foregroundMark x1="74783" y1="64384" x2="74783" y2="64384"/>
                        <a14:foregroundMark x1="70435" y1="61644" x2="52609" y2="75799"/>
                        <a14:foregroundMark x1="52609" y1="75799" x2="68696" y2="81279"/>
                        <a14:foregroundMark x1="68696" y1="81279" x2="80435" y2="71689"/>
                        <a14:foregroundMark x1="80435" y1="71689" x2="72609" y2="59361"/>
                        <a14:foregroundMark x1="72609" y1="59361" x2="72609" y2="59361"/>
                        <a14:foregroundMark x1="90000" y1="72603" x2="90000" y2="72603"/>
                        <a14:foregroundMark x1="53478" y1="5479" x2="53478" y2="5479"/>
                        <a14:foregroundMark x1="51739" y1="3653" x2="51739" y2="3653"/>
                        <a14:foregroundMark x1="36087" y1="71233" x2="36087" y2="71233"/>
                        <a14:foregroundMark x1="64348" y1="81735" x2="26087" y2="78082"/>
                        <a14:foregroundMark x1="26087" y1="78082" x2="20435" y2="62557"/>
                        <a14:foregroundMark x1="20435" y1="62557" x2="33478" y2="57078"/>
                        <a14:foregroundMark x1="33478" y1="57078" x2="53913" y2="57991"/>
                        <a14:foregroundMark x1="53913" y1="57991" x2="61739" y2="72603"/>
                        <a14:foregroundMark x1="61739" y1="72603" x2="63478" y2="81279"/>
                      </a14:backgroundRemoval>
                    </a14:imgEffect>
                  </a14:imgLayer>
                </a14:imgProps>
              </a:ext>
            </a:extLst>
          </a:blip>
          <a:stretch>
            <a:fillRect/>
          </a:stretch>
        </p:blipFill>
        <p:spPr>
          <a:xfrm>
            <a:off x="4021799" y="4154789"/>
            <a:ext cx="2798959" cy="2665096"/>
          </a:xfrm>
          <a:prstGeom prst="rect">
            <a:avLst/>
          </a:prstGeom>
        </p:spPr>
      </p:pic>
      <p:pic>
        <p:nvPicPr>
          <p:cNvPr id="20" name="Picture 19">
            <a:extLst>
              <a:ext uri="{FF2B5EF4-FFF2-40B4-BE49-F238E27FC236}">
                <a16:creationId xmlns:a16="http://schemas.microsoft.com/office/drawing/2014/main" id="{D9387FFB-424A-4D89-AB1D-2A42E68E38D5}"/>
              </a:ext>
            </a:extLst>
          </p:cNvPr>
          <p:cNvPicPr>
            <a:picLocks noChangeAspect="1"/>
          </p:cNvPicPr>
          <p:nvPr/>
        </p:nvPicPr>
        <p:blipFill>
          <a:blip r:embed="rId5"/>
          <a:stretch>
            <a:fillRect/>
          </a:stretch>
        </p:blipFill>
        <p:spPr>
          <a:xfrm>
            <a:off x="-15880" y="3914903"/>
            <a:ext cx="3224746" cy="2857439"/>
          </a:xfrm>
          <a:prstGeom prst="rect">
            <a:avLst/>
          </a:prstGeom>
        </p:spPr>
      </p:pic>
    </p:spTree>
    <p:extLst>
      <p:ext uri="{BB962C8B-B14F-4D97-AF65-F5344CB8AC3E}">
        <p14:creationId xmlns:p14="http://schemas.microsoft.com/office/powerpoint/2010/main" val="2798237627"/>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5" name="TextBox 14"/>
          <p:cNvSpPr txBox="1"/>
          <p:nvPr/>
        </p:nvSpPr>
        <p:spPr>
          <a:xfrm>
            <a:off x="2513148" y="1019069"/>
            <a:ext cx="7346469"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Benefits of Scheduling Resources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06859"/>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000" dirty="0"/>
              <a:t>If resources are truly limited and activity time estimates are accurate, the resource-constrained schedule will materialize as the project is implemented—not the time-constrained schedule! </a:t>
            </a:r>
          </a:p>
          <a:p>
            <a:pPr algn="just">
              <a:lnSpc>
                <a:spcPct val="150000"/>
              </a:lnSpc>
            </a:pPr>
            <a:r>
              <a:rPr lang="en-US" sz="2000" dirty="0"/>
              <a:t>Failure to schedule limited resources can lead to serious problems for a project manager</a:t>
            </a:r>
          </a:p>
          <a:p>
            <a:pPr algn="just">
              <a:lnSpc>
                <a:spcPct val="150000"/>
              </a:lnSpc>
            </a:pPr>
            <a:r>
              <a:rPr lang="en-US" sz="2000" dirty="0"/>
              <a:t>The benefit of creating this schedule before the project begins </a:t>
            </a:r>
            <a:r>
              <a:rPr lang="en-US" sz="2000" b="1" dirty="0"/>
              <a:t>leaves time for considering reasonable alternatives</a:t>
            </a:r>
          </a:p>
          <a:p>
            <a:pPr algn="just">
              <a:lnSpc>
                <a:spcPct val="150000"/>
              </a:lnSpc>
            </a:pPr>
            <a:r>
              <a:rPr lang="en-US" sz="2000" dirty="0"/>
              <a:t>If the scheduled delay is unacceptable or the risk of being delayed too high, the assumption of being resource constrained can be reassessed</a:t>
            </a:r>
          </a:p>
        </p:txBody>
      </p:sp>
    </p:spTree>
    <p:extLst>
      <p:ext uri="{BB962C8B-B14F-4D97-AF65-F5344CB8AC3E}">
        <p14:creationId xmlns:p14="http://schemas.microsoft.com/office/powerpoint/2010/main" val="3521638397"/>
      </p:ext>
    </p:extLst>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5" name="TextBox 14"/>
          <p:cNvSpPr txBox="1"/>
          <p:nvPr/>
        </p:nvSpPr>
        <p:spPr>
          <a:xfrm>
            <a:off x="2513148" y="1019069"/>
            <a:ext cx="7346469"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Benefits of Scheduling Resources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06859"/>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sz="2000" dirty="0"/>
              <a:t>Resource schedules provide the information needed to prepare time-phased work package budgets with dates</a:t>
            </a:r>
          </a:p>
          <a:p>
            <a:pPr>
              <a:lnSpc>
                <a:spcPct val="200000"/>
              </a:lnSpc>
            </a:pPr>
            <a:r>
              <a:rPr lang="en-US" sz="2000" dirty="0"/>
              <a:t>Once established, they provide a quick means for a project manager to gauge the impact of unexpected events such as equipment breakdowns, or transfer of project personnel</a:t>
            </a:r>
          </a:p>
          <a:p>
            <a:pPr>
              <a:lnSpc>
                <a:spcPct val="200000"/>
              </a:lnSpc>
            </a:pPr>
            <a:r>
              <a:rPr lang="en-US" sz="2000" dirty="0"/>
              <a:t>Resource schedules also allow project managers to assess how much flexibility they have over certain resources</a:t>
            </a:r>
          </a:p>
        </p:txBody>
      </p:sp>
    </p:spTree>
    <p:extLst>
      <p:ext uri="{BB962C8B-B14F-4D97-AF65-F5344CB8AC3E}">
        <p14:creationId xmlns:p14="http://schemas.microsoft.com/office/powerpoint/2010/main" val="2096505872"/>
      </p:ext>
    </p:extLst>
  </p:cSld>
  <p:clrMapOvr>
    <a:masterClrMapping/>
  </p:clrMapOvr>
  <p:transition spd="slow">
    <p:comb/>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173610" y="2420427"/>
            <a:ext cx="4222539" cy="1219886"/>
          </a:xfrm>
          <a:prstGeom prst="rect">
            <a:avLst/>
          </a:prstGeom>
        </p:spPr>
        <p:txBody>
          <a:bodyPr wrap="square">
            <a:spAutoFit/>
          </a:bodyPr>
          <a:lstStyle/>
          <a:p>
            <a:pPr>
              <a:lnSpc>
                <a:spcPct val="120000"/>
              </a:lnSpc>
            </a:pPr>
            <a:r>
              <a:rPr lang="en-US" sz="3200" dirty="0" err="1">
                <a:solidFill>
                  <a:schemeClr val="bg1"/>
                </a:solidFill>
                <a:latin typeface="Alexandria" charset="0"/>
                <a:cs typeface="Alexandria" charset="0"/>
              </a:rPr>
              <a:t>Multiproject</a:t>
            </a:r>
            <a:r>
              <a:rPr lang="en-US" sz="3200" dirty="0">
                <a:solidFill>
                  <a:schemeClr val="bg1"/>
                </a:solidFill>
                <a:latin typeface="Alexandria" charset="0"/>
                <a:cs typeface="Alexandria" charset="0"/>
              </a:rPr>
              <a:t> Scheduling Problems</a:t>
            </a:r>
          </a:p>
        </p:txBody>
      </p:sp>
      <p:grpSp>
        <p:nvGrpSpPr>
          <p:cNvPr id="10" name="Group 9"/>
          <p:cNvGrpSpPr/>
          <p:nvPr/>
        </p:nvGrpSpPr>
        <p:grpSpPr>
          <a:xfrm>
            <a:off x="5641526" y="2612881"/>
            <a:ext cx="5416620" cy="2206498"/>
            <a:chOff x="5641526" y="3499567"/>
            <a:chExt cx="5416620"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605</a:t>
              </a:r>
            </a:p>
            <a:p>
              <a:pPr algn="ctr"/>
              <a:r>
                <a:rPr lang="en-US" sz="2000" dirty="0">
                  <a:solidFill>
                    <a:srgbClr val="203E5F"/>
                  </a:solidFill>
                </a:rPr>
                <a:t>Project Resources and Time Management</a:t>
              </a:r>
              <a:r>
                <a:rPr lang="en-US" sz="2000" dirty="0">
                  <a:solidFill>
                    <a:srgbClr val="203E5F"/>
                  </a:solidFill>
                  <a:latin typeface="Alexandria" charset="0"/>
                  <a:cs typeface="Alexandria" charset="0"/>
                </a:rPr>
                <a:t> </a:t>
              </a:r>
            </a:p>
          </p:txBody>
        </p:sp>
        <p:sp>
          <p:nvSpPr>
            <p:cNvPr id="17" name="TextBox 16"/>
            <p:cNvSpPr txBox="1"/>
            <p:nvPr/>
          </p:nvSpPr>
          <p:spPr>
            <a:xfrm>
              <a:off x="6847263" y="3955186"/>
              <a:ext cx="4210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Resources Management</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1" name="Picture 20">
            <a:extLst>
              <a:ext uri="{FF2B5EF4-FFF2-40B4-BE49-F238E27FC236}">
                <a16:creationId xmlns:a16="http://schemas.microsoft.com/office/drawing/2014/main" id="{333DBE8D-48DC-4DD0-A098-E7BDF5D08B5A}"/>
              </a:ext>
            </a:extLst>
          </p:cNvPr>
          <p:cNvPicPr>
            <a:picLocks noChangeAspect="1"/>
          </p:cNvPicPr>
          <p:nvPr/>
        </p:nvPicPr>
        <p:blipFill>
          <a:blip r:embed="rId3"/>
          <a:stretch>
            <a:fillRect/>
          </a:stretch>
        </p:blipFill>
        <p:spPr>
          <a:xfrm>
            <a:off x="1493601" y="4111493"/>
            <a:ext cx="4117325" cy="2489924"/>
          </a:xfrm>
          <a:prstGeom prst="rect">
            <a:avLst/>
          </a:prstGeom>
        </p:spPr>
      </p:pic>
    </p:spTree>
    <p:extLst>
      <p:ext uri="{BB962C8B-B14F-4D97-AF65-F5344CB8AC3E}">
        <p14:creationId xmlns:p14="http://schemas.microsoft.com/office/powerpoint/2010/main" val="4018018321"/>
      </p:ext>
    </p:extLst>
  </p:cSld>
  <p:clrMapOvr>
    <a:masterClrMapping/>
  </p:clrMapOvr>
  <p:transition spd="slow">
    <p:comb/>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5" name="TextBox 14"/>
          <p:cNvSpPr txBox="1"/>
          <p:nvPr/>
        </p:nvSpPr>
        <p:spPr>
          <a:xfrm>
            <a:off x="2513148" y="1019069"/>
            <a:ext cx="7346469" cy="461665"/>
          </a:xfrm>
          <a:prstGeom prst="rect">
            <a:avLst/>
          </a:prstGeom>
          <a:noFill/>
        </p:spPr>
        <p:txBody>
          <a:bodyPr wrap="square" rtlCol="0">
            <a:spAutoFit/>
          </a:bodyPr>
          <a:lstStyle/>
          <a:p>
            <a:r>
              <a:rPr lang="en-US" sz="2400" b="1" dirty="0" err="1">
                <a:solidFill>
                  <a:srgbClr val="00B0F0"/>
                </a:solidFill>
                <a:latin typeface="Alexandria" charset="0"/>
                <a:cs typeface="Alexandria" charset="0"/>
              </a:rPr>
              <a:t>Multiproject</a:t>
            </a:r>
            <a:r>
              <a:rPr lang="en-US" sz="2400" b="1" dirty="0">
                <a:solidFill>
                  <a:srgbClr val="00B0F0"/>
                </a:solidFill>
                <a:latin typeface="Alexandria" charset="0"/>
                <a:cs typeface="Alexandria" charset="0"/>
              </a:rPr>
              <a:t> Scheduling Problems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047484"/>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lnSpc>
                <a:spcPct val="150000"/>
              </a:lnSpc>
              <a:buFont typeface="+mj-lt"/>
              <a:buAutoNum type="arabicPeriod"/>
            </a:pPr>
            <a:r>
              <a:rPr lang="en-US" sz="1800" dirty="0"/>
              <a:t>Overall schedule slippage. Because projects often share resources, delays in one project can have a ripple effect and delay other projects</a:t>
            </a:r>
          </a:p>
          <a:p>
            <a:pPr lvl="1" algn="just">
              <a:lnSpc>
                <a:spcPct val="150000"/>
              </a:lnSpc>
            </a:pPr>
            <a:r>
              <a:rPr lang="en-US" sz="1600" dirty="0"/>
              <a:t>work on one software development project can grind to a halt because the coders scheduled for the next critical task are late in completing their work on another development project</a:t>
            </a:r>
          </a:p>
          <a:p>
            <a:pPr marL="457200" indent="-457200" algn="just">
              <a:lnSpc>
                <a:spcPct val="150000"/>
              </a:lnSpc>
              <a:buFont typeface="+mj-lt"/>
              <a:buAutoNum type="arabicPeriod"/>
            </a:pPr>
            <a:r>
              <a:rPr lang="en-US" sz="1800" dirty="0"/>
              <a:t>Inefficient resource utilization. Because projects have different schedules and requirements, there are peaks and valleys in overall resource demands</a:t>
            </a:r>
          </a:p>
          <a:p>
            <a:pPr lvl="1" algn="just">
              <a:lnSpc>
                <a:spcPct val="150000"/>
              </a:lnSpc>
            </a:pPr>
            <a:r>
              <a:rPr lang="en-US" sz="1600" dirty="0"/>
              <a:t>a firm may have a staff of 10 electricians to meet peak demands when, under normal conditions, only 5 electricians are required</a:t>
            </a:r>
          </a:p>
          <a:p>
            <a:pPr marL="457200" indent="-457200" algn="just">
              <a:lnSpc>
                <a:spcPct val="150000"/>
              </a:lnSpc>
              <a:buFont typeface="+mj-lt"/>
              <a:buAutoNum type="arabicPeriod"/>
            </a:pPr>
            <a:r>
              <a:rPr lang="en-US" sz="1800" dirty="0"/>
              <a:t>Resource bottlenecks. Delays and schedules are extended as a result of shortages of critical resources that are required by multiple projects</a:t>
            </a:r>
          </a:p>
        </p:txBody>
      </p:sp>
    </p:spTree>
    <p:extLst>
      <p:ext uri="{BB962C8B-B14F-4D97-AF65-F5344CB8AC3E}">
        <p14:creationId xmlns:p14="http://schemas.microsoft.com/office/powerpoint/2010/main" val="1929558641"/>
      </p:ext>
    </p:extLst>
  </p:cSld>
  <p:clrMapOvr>
    <a:masterClrMapping/>
  </p:clrMapOvr>
  <p:transition spd="slow">
    <p:comb/>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173610" y="2420427"/>
            <a:ext cx="4222539" cy="1219886"/>
          </a:xfrm>
          <a:prstGeom prst="rect">
            <a:avLst/>
          </a:prstGeom>
        </p:spPr>
        <p:txBody>
          <a:bodyPr wrap="square">
            <a:spAutoFit/>
          </a:bodyPr>
          <a:lstStyle/>
          <a:p>
            <a:pPr>
              <a:lnSpc>
                <a:spcPct val="120000"/>
              </a:lnSpc>
            </a:pPr>
            <a:r>
              <a:rPr lang="en-US" sz="3200" dirty="0">
                <a:solidFill>
                  <a:schemeClr val="bg1"/>
                </a:solidFill>
                <a:latin typeface="Alexandria" charset="0"/>
                <a:cs typeface="Alexandria" charset="0"/>
              </a:rPr>
              <a:t>Summary of Today Session </a:t>
            </a:r>
          </a:p>
        </p:txBody>
      </p:sp>
      <p:grpSp>
        <p:nvGrpSpPr>
          <p:cNvPr id="10" name="Group 9"/>
          <p:cNvGrpSpPr/>
          <p:nvPr/>
        </p:nvGrpSpPr>
        <p:grpSpPr>
          <a:xfrm>
            <a:off x="5641526" y="2612881"/>
            <a:ext cx="5416620" cy="2206498"/>
            <a:chOff x="5641526" y="3499567"/>
            <a:chExt cx="5416620"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605</a:t>
              </a:r>
            </a:p>
            <a:p>
              <a:pPr algn="ctr"/>
              <a:r>
                <a:rPr lang="en-US" sz="2000" dirty="0">
                  <a:solidFill>
                    <a:srgbClr val="203E5F"/>
                  </a:solidFill>
                </a:rPr>
                <a:t>Project Resources and Time Management</a:t>
              </a:r>
              <a:r>
                <a:rPr lang="en-US" sz="2000" dirty="0">
                  <a:solidFill>
                    <a:srgbClr val="203E5F"/>
                  </a:solidFill>
                  <a:latin typeface="Alexandria" charset="0"/>
                  <a:cs typeface="Alexandria" charset="0"/>
                </a:rPr>
                <a:t> </a:t>
              </a:r>
            </a:p>
          </p:txBody>
        </p:sp>
        <p:sp>
          <p:nvSpPr>
            <p:cNvPr id="17" name="TextBox 16"/>
            <p:cNvSpPr txBox="1"/>
            <p:nvPr/>
          </p:nvSpPr>
          <p:spPr>
            <a:xfrm>
              <a:off x="6847263" y="3955186"/>
              <a:ext cx="4210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Resources Management</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33030474"/>
      </p:ext>
    </p:extLst>
  </p:cSld>
  <p:clrMapOvr>
    <a:masterClrMapping/>
  </p:clrMapOvr>
  <p:transition spd="slow">
    <p:comb/>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09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6505" y="591870"/>
            <a:ext cx="5426074" cy="29233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6505" y="3550179"/>
            <a:ext cx="5426074" cy="31053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239221" y="1990235"/>
            <a:ext cx="5426075" cy="31125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01474079"/>
      </p:ext>
    </p:extLst>
  </p:cSld>
  <p:clrMapOvr>
    <a:masterClrMapping/>
  </p:clrMapOvr>
  <p:transition spd="slow">
    <p:comb/>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7315" y="256869"/>
            <a:ext cx="5863253" cy="34007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7315" y="3657600"/>
            <a:ext cx="5817828" cy="32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82687" y="1957234"/>
            <a:ext cx="5501304" cy="31834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15318345"/>
      </p:ext>
    </p:extLst>
  </p:cSld>
  <p:clrMapOvr>
    <a:masterClrMapping/>
  </p:clrMapOvr>
  <p:transition spd="slow">
    <p:comb/>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5201" y="1316179"/>
            <a:ext cx="7331272" cy="79051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736526" y="1349559"/>
            <a:ext cx="4906728" cy="696024"/>
          </a:xfrm>
          <a:prstGeom prst="rect">
            <a:avLst/>
          </a:prstGeom>
        </p:spPr>
        <p:txBody>
          <a:bodyPr wrap="square">
            <a:spAutoFit/>
          </a:bodyPr>
          <a:lstStyle/>
          <a:p>
            <a:pPr algn="ctr">
              <a:lnSpc>
                <a:spcPct val="120000"/>
              </a:lnSpc>
            </a:pPr>
            <a:r>
              <a:rPr lang="en-US" sz="3600" b="1" dirty="0">
                <a:solidFill>
                  <a:schemeClr val="bg1"/>
                </a:solidFill>
                <a:latin typeface="Alexandria" charset="0"/>
                <a:cs typeface="Alexandria" charset="0"/>
              </a:rPr>
              <a:t>Resources</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Content Placeholder 2"/>
          <p:cNvSpPr txBox="1">
            <a:spLocks/>
          </p:cNvSpPr>
          <p:nvPr/>
        </p:nvSpPr>
        <p:spPr>
          <a:xfrm>
            <a:off x="815202" y="2183868"/>
            <a:ext cx="7331272" cy="464642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US" dirty="0"/>
              <a:t>Project Management</a:t>
            </a:r>
          </a:p>
          <a:p>
            <a:pPr marL="0" indent="0">
              <a:lnSpc>
                <a:spcPct val="100000"/>
              </a:lnSpc>
              <a:buFont typeface="Arial" panose="020B0604020202020204" pitchFamily="34" charset="0"/>
              <a:buNone/>
            </a:pPr>
            <a:r>
              <a:rPr lang="en-US" dirty="0"/>
              <a:t>The Managerial Process</a:t>
            </a:r>
          </a:p>
          <a:p>
            <a:pPr marL="0" indent="0">
              <a:lnSpc>
                <a:spcPct val="100000"/>
              </a:lnSpc>
              <a:buFont typeface="Arial" panose="020B0604020202020204" pitchFamily="34" charset="0"/>
              <a:buNone/>
            </a:pPr>
            <a:r>
              <a:rPr lang="en-US" dirty="0"/>
              <a:t>Fifth Edition</a:t>
            </a:r>
          </a:p>
          <a:p>
            <a:pPr marL="0" indent="0">
              <a:lnSpc>
                <a:spcPct val="100000"/>
              </a:lnSpc>
              <a:buFont typeface="Arial" panose="020B0604020202020204" pitchFamily="34" charset="0"/>
              <a:buNone/>
            </a:pPr>
            <a:r>
              <a:rPr lang="en-US" dirty="0"/>
              <a:t>By: Erik W. Larson</a:t>
            </a:r>
          </a:p>
          <a:p>
            <a:pPr marL="0" indent="0">
              <a:lnSpc>
                <a:spcPct val="100000"/>
              </a:lnSpc>
              <a:buFont typeface="Arial" panose="020B0604020202020204" pitchFamily="34" charset="0"/>
              <a:buNone/>
            </a:pPr>
            <a:r>
              <a:rPr lang="en-US" dirty="0"/>
              <a:t>Oregon State University</a:t>
            </a:r>
          </a:p>
          <a:p>
            <a:pPr marL="0" indent="0">
              <a:lnSpc>
                <a:spcPct val="100000"/>
              </a:lnSpc>
              <a:buFont typeface="Arial" panose="020B0604020202020204" pitchFamily="34" charset="0"/>
              <a:buNone/>
            </a:pPr>
            <a:r>
              <a:rPr lang="en-US" dirty="0"/>
              <a:t>Clifford F. Gray</a:t>
            </a:r>
          </a:p>
          <a:p>
            <a:pPr marL="0" indent="0">
              <a:lnSpc>
                <a:spcPct val="100000"/>
              </a:lnSpc>
              <a:buFont typeface="Arial" panose="020B0604020202020204" pitchFamily="34" charset="0"/>
              <a:buNone/>
            </a:pPr>
            <a:r>
              <a:rPr lang="en-US" dirty="0"/>
              <a:t>Oregon State University</a:t>
            </a:r>
          </a:p>
        </p:txBody>
      </p:sp>
      <p:sp>
        <p:nvSpPr>
          <p:cNvPr id="7"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4-59</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23639722"/>
      </p:ext>
    </p:extLst>
  </p:cSld>
  <p:clrMapOvr>
    <a:masterClrMapping/>
  </p:clrMapOvr>
  <p:transition spd="slow">
    <p:comb/>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documentManagement/types"/>
    <ds:schemaRef ds:uri="http://schemas.openxmlformats.org/package/2006/metadata/core-properties"/>
    <ds:schemaRef ds:uri="d13aca44-ef33-4cf4-9980-7f0b00e6eeb9"/>
    <ds:schemaRef ds:uri="49100919-8a76-4266-be0c-7dc583902cb4"/>
    <ds:schemaRef ds:uri="http://schemas.microsoft.com/office/2006/metadata/properties"/>
    <ds:schemaRef ds:uri="http://purl.org/dc/dcmitype/"/>
    <ds:schemaRef ds:uri="http://www.w3.org/XML/1998/namespace"/>
    <ds:schemaRef ds:uri="http://schemas.microsoft.com/office/infopath/2007/PartnerControls"/>
    <ds:schemaRef ds:uri="http://purl.org/dc/terms/"/>
    <ds:schemaRef ds:uri="http://purl.org/dc/elements/1.1/"/>
  </ds:schemaRefs>
</ds:datastoreItem>
</file>

<file path=customXml/itemProps3.xml><?xml version="1.0" encoding="utf-8"?>
<ds:datastoreItem xmlns:ds="http://schemas.openxmlformats.org/officeDocument/2006/customXml" ds:itemID="{C42D9962-DE7B-4B04-88F5-574041A97D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625</TotalTime>
  <Words>2388</Words>
  <Application>Microsoft Office PowerPoint</Application>
  <PresentationFormat>Widescreen</PresentationFormat>
  <Paragraphs>414</Paragraphs>
  <Slides>59</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59</vt:i4>
      </vt:variant>
    </vt:vector>
  </HeadingPairs>
  <TitlesOfParts>
    <vt:vector size="66" baseType="lpstr">
      <vt:lpstr>Alexandria</vt:lpstr>
      <vt:lpstr>Arial</vt:lpstr>
      <vt:lpstr>Calibri</vt:lpstr>
      <vt:lpstr>Calibri Light</vt:lpstr>
      <vt:lpstr>ProximaNova-Regular</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AbdullahHalawany</cp:lastModifiedBy>
  <cp:revision>193</cp:revision>
  <dcterms:created xsi:type="dcterms:W3CDTF">2023-04-29T09:08:00Z</dcterms:created>
  <dcterms:modified xsi:type="dcterms:W3CDTF">2024-10-31T07:16:55Z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