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6"/>
  </p:notesMasterIdLst>
  <p:sldIdLst>
    <p:sldId id="480" r:id="rId2"/>
    <p:sldId id="482" r:id="rId3"/>
    <p:sldId id="483" r:id="rId4"/>
    <p:sldId id="485" r:id="rId5"/>
    <p:sldId id="486" r:id="rId6"/>
    <p:sldId id="487" r:id="rId7"/>
    <p:sldId id="489" r:id="rId8"/>
    <p:sldId id="488" r:id="rId9"/>
    <p:sldId id="491" r:id="rId10"/>
    <p:sldId id="490" r:id="rId11"/>
    <p:sldId id="492" r:id="rId12"/>
    <p:sldId id="494" r:id="rId13"/>
    <p:sldId id="493" r:id="rId14"/>
    <p:sldId id="495" r:id="rId15"/>
    <p:sldId id="496" r:id="rId16"/>
    <p:sldId id="497" r:id="rId17"/>
    <p:sldId id="498" r:id="rId18"/>
    <p:sldId id="499" r:id="rId19"/>
    <p:sldId id="500" r:id="rId20"/>
    <p:sldId id="501" r:id="rId21"/>
    <p:sldId id="502" r:id="rId22"/>
    <p:sldId id="505" r:id="rId23"/>
    <p:sldId id="503" r:id="rId24"/>
    <p:sldId id="506" r:id="rId25"/>
    <p:sldId id="507" r:id="rId26"/>
    <p:sldId id="508" r:id="rId27"/>
    <p:sldId id="509" r:id="rId28"/>
    <p:sldId id="510" r:id="rId29"/>
    <p:sldId id="511" r:id="rId30"/>
    <p:sldId id="514" r:id="rId31"/>
    <p:sldId id="512" r:id="rId32"/>
    <p:sldId id="513" r:id="rId33"/>
    <p:sldId id="504" r:id="rId34"/>
    <p:sldId id="515" r:id="rId35"/>
    <p:sldId id="516" r:id="rId36"/>
    <p:sldId id="517" r:id="rId37"/>
    <p:sldId id="520" r:id="rId38"/>
    <p:sldId id="518" r:id="rId39"/>
    <p:sldId id="521" r:id="rId40"/>
    <p:sldId id="523" r:id="rId41"/>
    <p:sldId id="519" r:id="rId42"/>
    <p:sldId id="524" r:id="rId43"/>
    <p:sldId id="525" r:id="rId44"/>
    <p:sldId id="526" r:id="rId45"/>
    <p:sldId id="527" r:id="rId46"/>
    <p:sldId id="528" r:id="rId47"/>
    <p:sldId id="529" r:id="rId48"/>
    <p:sldId id="530" r:id="rId49"/>
    <p:sldId id="531" r:id="rId50"/>
    <p:sldId id="532" r:id="rId51"/>
    <p:sldId id="533" r:id="rId52"/>
    <p:sldId id="534" r:id="rId53"/>
    <p:sldId id="535" r:id="rId54"/>
    <p:sldId id="536" r:id="rId55"/>
    <p:sldId id="537" r:id="rId56"/>
    <p:sldId id="538" r:id="rId57"/>
    <p:sldId id="539" r:id="rId58"/>
    <p:sldId id="540" r:id="rId59"/>
    <p:sldId id="541" r:id="rId60"/>
    <p:sldId id="542" r:id="rId61"/>
    <p:sldId id="543" r:id="rId62"/>
    <p:sldId id="544" r:id="rId63"/>
    <p:sldId id="545" r:id="rId64"/>
    <p:sldId id="546" r:id="rId65"/>
    <p:sldId id="547" r:id="rId66"/>
    <p:sldId id="548" r:id="rId67"/>
    <p:sldId id="549" r:id="rId68"/>
    <p:sldId id="550" r:id="rId69"/>
    <p:sldId id="551" r:id="rId70"/>
    <p:sldId id="552" r:id="rId71"/>
    <p:sldId id="553" r:id="rId72"/>
    <p:sldId id="554" r:id="rId73"/>
    <p:sldId id="555" r:id="rId74"/>
    <p:sldId id="556" r:id="rId75"/>
    <p:sldId id="557" r:id="rId76"/>
    <p:sldId id="558" r:id="rId77"/>
    <p:sldId id="559" r:id="rId78"/>
    <p:sldId id="560" r:id="rId79"/>
    <p:sldId id="561" r:id="rId80"/>
    <p:sldId id="562" r:id="rId81"/>
    <p:sldId id="564" r:id="rId82"/>
    <p:sldId id="565" r:id="rId83"/>
    <p:sldId id="566" r:id="rId84"/>
    <p:sldId id="568" r:id="rId85"/>
    <p:sldId id="569" r:id="rId86"/>
    <p:sldId id="570" r:id="rId87"/>
    <p:sldId id="571" r:id="rId88"/>
    <p:sldId id="572" r:id="rId89"/>
    <p:sldId id="573" r:id="rId90"/>
    <p:sldId id="574" r:id="rId91"/>
    <p:sldId id="575" r:id="rId92"/>
    <p:sldId id="576" r:id="rId93"/>
    <p:sldId id="577" r:id="rId94"/>
    <p:sldId id="578" r:id="rId95"/>
    <p:sldId id="579" r:id="rId96"/>
    <p:sldId id="580" r:id="rId97"/>
    <p:sldId id="581" r:id="rId98"/>
    <p:sldId id="582" r:id="rId99"/>
    <p:sldId id="584" r:id="rId100"/>
    <p:sldId id="583" r:id="rId101"/>
    <p:sldId id="585" r:id="rId102"/>
    <p:sldId id="586" r:id="rId103"/>
    <p:sldId id="587" r:id="rId104"/>
    <p:sldId id="588" r:id="rId105"/>
    <p:sldId id="589" r:id="rId106"/>
    <p:sldId id="590" r:id="rId107"/>
    <p:sldId id="592" r:id="rId108"/>
    <p:sldId id="591" r:id="rId109"/>
    <p:sldId id="593" r:id="rId110"/>
    <p:sldId id="594" r:id="rId111"/>
    <p:sldId id="595" r:id="rId112"/>
    <p:sldId id="597" r:id="rId113"/>
    <p:sldId id="598" r:id="rId114"/>
    <p:sldId id="599" r:id="rId115"/>
    <p:sldId id="600" r:id="rId116"/>
    <p:sldId id="601" r:id="rId117"/>
    <p:sldId id="603" r:id="rId118"/>
    <p:sldId id="602" r:id="rId119"/>
    <p:sldId id="604" r:id="rId120"/>
    <p:sldId id="607" r:id="rId121"/>
    <p:sldId id="606" r:id="rId122"/>
    <p:sldId id="605" r:id="rId123"/>
    <p:sldId id="608" r:id="rId124"/>
    <p:sldId id="349" r:id="rId1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485"/>
            <p14:sldId id="486"/>
            <p14:sldId id="487"/>
            <p14:sldId id="489"/>
            <p14:sldId id="488"/>
            <p14:sldId id="491"/>
            <p14:sldId id="490"/>
            <p14:sldId id="492"/>
            <p14:sldId id="494"/>
            <p14:sldId id="493"/>
            <p14:sldId id="495"/>
            <p14:sldId id="496"/>
            <p14:sldId id="497"/>
            <p14:sldId id="498"/>
            <p14:sldId id="499"/>
            <p14:sldId id="500"/>
            <p14:sldId id="501"/>
            <p14:sldId id="502"/>
            <p14:sldId id="505"/>
            <p14:sldId id="503"/>
            <p14:sldId id="506"/>
            <p14:sldId id="507"/>
            <p14:sldId id="508"/>
            <p14:sldId id="509"/>
            <p14:sldId id="510"/>
            <p14:sldId id="511"/>
            <p14:sldId id="514"/>
            <p14:sldId id="512"/>
            <p14:sldId id="513"/>
            <p14:sldId id="504"/>
            <p14:sldId id="515"/>
            <p14:sldId id="516"/>
            <p14:sldId id="517"/>
            <p14:sldId id="520"/>
            <p14:sldId id="518"/>
            <p14:sldId id="521"/>
            <p14:sldId id="523"/>
            <p14:sldId id="519"/>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2"/>
            <p14:sldId id="553"/>
            <p14:sldId id="554"/>
            <p14:sldId id="555"/>
            <p14:sldId id="556"/>
            <p14:sldId id="557"/>
            <p14:sldId id="558"/>
            <p14:sldId id="559"/>
            <p14:sldId id="560"/>
            <p14:sldId id="561"/>
            <p14:sldId id="562"/>
            <p14:sldId id="564"/>
            <p14:sldId id="565"/>
            <p14:sldId id="566"/>
            <p14:sldId id="568"/>
            <p14:sldId id="569"/>
            <p14:sldId id="570"/>
            <p14:sldId id="571"/>
            <p14:sldId id="572"/>
            <p14:sldId id="573"/>
            <p14:sldId id="574"/>
            <p14:sldId id="575"/>
            <p14:sldId id="576"/>
            <p14:sldId id="577"/>
            <p14:sldId id="578"/>
            <p14:sldId id="579"/>
            <p14:sldId id="580"/>
            <p14:sldId id="581"/>
            <p14:sldId id="582"/>
            <p14:sldId id="584"/>
            <p14:sldId id="583"/>
            <p14:sldId id="585"/>
            <p14:sldId id="586"/>
            <p14:sldId id="587"/>
            <p14:sldId id="588"/>
            <p14:sldId id="589"/>
            <p14:sldId id="590"/>
            <p14:sldId id="592"/>
            <p14:sldId id="591"/>
            <p14:sldId id="593"/>
            <p14:sldId id="594"/>
            <p14:sldId id="595"/>
            <p14:sldId id="597"/>
            <p14:sldId id="598"/>
            <p14:sldId id="599"/>
            <p14:sldId id="600"/>
            <p14:sldId id="601"/>
            <p14:sldId id="603"/>
            <p14:sldId id="602"/>
            <p14:sldId id="604"/>
            <p14:sldId id="607"/>
            <p14:sldId id="606"/>
            <p14:sldId id="605"/>
            <p14:sldId id="60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4" d="100"/>
          <a:sy n="64" d="100"/>
        </p:scale>
        <p:origin x="9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3.xml"/></Relationships>
</file>

<file path=ppt/slides/_rels/slide10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9.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1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2.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1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4.xml.rels><?xml version="1.0" encoding="UTF-8" standalone="yes"?>
<Relationships xmlns="http://schemas.openxmlformats.org/package/2006/relationships"><Relationship Id="rId8" Type="http://schemas.openxmlformats.org/officeDocument/2006/relationships/image" Target="../media/image25.jpg"/><Relationship Id="rId3" Type="http://schemas.openxmlformats.org/officeDocument/2006/relationships/image" Target="../media/image21.png"/><Relationship Id="rId7"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4</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1015663"/>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ENT 636</a:t>
            </a:r>
          </a:p>
          <a:p>
            <a:r>
              <a:rPr lang="en-US" sz="2000" dirty="0">
                <a:solidFill>
                  <a:schemeClr val="bg1"/>
                </a:solidFill>
                <a:latin typeface="Times New Roman" panose="02020603050405020304" pitchFamily="18" charset="0"/>
                <a:cs typeface="Times New Roman" panose="02020603050405020304" pitchFamily="18" charset="0"/>
              </a:rPr>
              <a:t>Research Project</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156339" y="2130162"/>
            <a:ext cx="7983724"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Formulating the research design</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Learning outcomes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141974"/>
            <a:ext cx="10541000" cy="4708981"/>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By the end of this chapter you should be able to:</a:t>
            </a:r>
          </a:p>
          <a:p>
            <a:r>
              <a:rPr lang="en-US" sz="2400" dirty="0">
                <a:solidFill>
                  <a:srgbClr val="2D3956"/>
                </a:solidFill>
                <a:latin typeface="Times New Roman" panose="02020603050405020304" pitchFamily="18" charset="0"/>
                <a:cs typeface="Times New Roman" panose="02020603050405020304" pitchFamily="18" charset="0"/>
              </a:rPr>
              <a:t>• understand the differences between quantitative, qualitative and mixed methods research designs and choose between these;</a:t>
            </a:r>
          </a:p>
          <a:p>
            <a:r>
              <a:rPr lang="en-US" sz="2400" dirty="0">
                <a:solidFill>
                  <a:srgbClr val="2D3956"/>
                </a:solidFill>
                <a:latin typeface="Times New Roman" panose="02020603050405020304" pitchFamily="18" charset="0"/>
                <a:cs typeface="Times New Roman" panose="02020603050405020304" pitchFamily="18" charset="0"/>
              </a:rPr>
              <a:t>• understand the differences between exploratory, descriptive, explanatory and evaluative research and recognize the purpose(s) of your research design;</a:t>
            </a:r>
          </a:p>
          <a:p>
            <a:r>
              <a:rPr lang="en-US" sz="2400" dirty="0">
                <a:solidFill>
                  <a:srgbClr val="2D3956"/>
                </a:solidFill>
                <a:latin typeface="Times New Roman" panose="02020603050405020304" pitchFamily="18" charset="0"/>
                <a:cs typeface="Times New Roman" panose="02020603050405020304" pitchFamily="18" charset="0"/>
              </a:rPr>
              <a:t>• identify the main research strategies and choose from among these to achieve coherence throughout your research design;</a:t>
            </a:r>
          </a:p>
          <a:p>
            <a:r>
              <a:rPr lang="en-US" sz="2400" dirty="0">
                <a:solidFill>
                  <a:srgbClr val="2D3956"/>
                </a:solidFill>
                <a:latin typeface="Times New Roman" panose="02020603050405020304" pitchFamily="18" charset="0"/>
                <a:cs typeface="Times New Roman" panose="02020603050405020304" pitchFamily="18" charset="0"/>
              </a:rPr>
              <a:t>• understand criteria to evaluate research quality and consider these when designing your research;</a:t>
            </a:r>
          </a:p>
          <a:p>
            <a:r>
              <a:rPr lang="en-US" sz="2400" dirty="0">
                <a:solidFill>
                  <a:srgbClr val="2D3956"/>
                </a:solidFill>
                <a:latin typeface="Times New Roman" panose="02020603050405020304" pitchFamily="18" charset="0"/>
                <a:cs typeface="Times New Roman" panose="02020603050405020304" pitchFamily="18" charset="0"/>
              </a:rPr>
              <a:t>• take into account the constraints of your role as researcher when designing your research.</a:t>
            </a:r>
          </a:p>
          <a:p>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9724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Choice and coherence in research 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141974"/>
            <a:ext cx="10541000" cy="332398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Your </a:t>
            </a:r>
            <a:r>
              <a:rPr lang="en-US" sz="2400" b="1" dirty="0">
                <a:solidFill>
                  <a:srgbClr val="2D3956"/>
                </a:solidFill>
                <a:latin typeface="Times New Roman" panose="02020603050405020304" pitchFamily="18" charset="0"/>
                <a:cs typeface="Times New Roman" panose="02020603050405020304" pitchFamily="18" charset="0"/>
              </a:rPr>
              <a:t>research design </a:t>
            </a:r>
            <a:r>
              <a:rPr lang="en-US" sz="2400" dirty="0">
                <a:solidFill>
                  <a:srgbClr val="2D3956"/>
                </a:solidFill>
                <a:latin typeface="Times New Roman" panose="02020603050405020304" pitchFamily="18" charset="0"/>
                <a:cs typeface="Times New Roman" panose="02020603050405020304" pitchFamily="18" charset="0"/>
              </a:rPr>
              <a:t>is the general plan of how you will go about answering your research question(s) (the importance of clearly defining the research question cannot be overemphasized). It will contain clear objectives derived from your research question(s), specify the source or sources from which you intend to collect data, how you propose to collect and analyze these, and discuss ethical issues and the constraints you will inevitably encounter (e.g. access to data, time, location and money). Crucially, it should demonstrate that you have thought through the elements of your particular research design.</a:t>
            </a:r>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8237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Methodological choice: the use of a quantitative, qualitative or mixed methods</a:t>
            </a:r>
          </a:p>
          <a:p>
            <a:r>
              <a:rPr lang="en-US" sz="2800" b="1" dirty="0">
                <a:solidFill>
                  <a:schemeClr val="bg1"/>
                </a:solidFill>
                <a:latin typeface="Times New Roman" panose="02020603050405020304" pitchFamily="18" charset="0"/>
                <a:cs typeface="Times New Roman" panose="02020603050405020304" pitchFamily="18" charset="0"/>
              </a:rPr>
              <a:t>research 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14050" y="2082014"/>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One way of differentiating </a:t>
            </a:r>
            <a:r>
              <a:rPr lang="en-US" sz="2400" b="1" dirty="0">
                <a:solidFill>
                  <a:srgbClr val="2D3956"/>
                </a:solidFill>
                <a:latin typeface="Times New Roman" panose="02020603050405020304" pitchFamily="18" charset="0"/>
                <a:cs typeface="Times New Roman" panose="02020603050405020304" pitchFamily="18" charset="0"/>
              </a:rPr>
              <a:t>quantitative research </a:t>
            </a:r>
            <a:r>
              <a:rPr lang="en-US" sz="2400" dirty="0">
                <a:solidFill>
                  <a:srgbClr val="2D3956"/>
                </a:solidFill>
                <a:latin typeface="Times New Roman" panose="02020603050405020304" pitchFamily="18" charset="0"/>
                <a:cs typeface="Times New Roman" panose="02020603050405020304" pitchFamily="18" charset="0"/>
              </a:rPr>
              <a:t>from </a:t>
            </a:r>
            <a:r>
              <a:rPr lang="en-US" sz="2400" b="1" dirty="0">
                <a:solidFill>
                  <a:srgbClr val="2D3956"/>
                </a:solidFill>
                <a:latin typeface="Times New Roman" panose="02020603050405020304" pitchFamily="18" charset="0"/>
                <a:cs typeface="Times New Roman" panose="02020603050405020304" pitchFamily="18" charset="0"/>
              </a:rPr>
              <a:t>qualitative research </a:t>
            </a:r>
            <a:r>
              <a:rPr lang="en-US" sz="2400" dirty="0">
                <a:solidFill>
                  <a:srgbClr val="2D3956"/>
                </a:solidFill>
                <a:latin typeface="Times New Roman" panose="02020603050405020304" pitchFamily="18" charset="0"/>
                <a:cs typeface="Times New Roman" panose="02020603050405020304" pitchFamily="18" charset="0"/>
              </a:rPr>
              <a:t>is to distinguish between numeric data (numbers) and non-numeric data (words, images, audio recordings, video clips and other similar material).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this way, ‘quantitative’ is often used as a synonym for any data collection technique (such as a questionnaire) or data analysis procedure (such as graphs or statistics) that generates or uses numerical data. In contrast, ‘qualitative’</a:t>
            </a:r>
          </a:p>
          <a:p>
            <a:r>
              <a:rPr lang="en-US" sz="2400" dirty="0">
                <a:solidFill>
                  <a:srgbClr val="2D3956"/>
                </a:solidFill>
                <a:latin typeface="Times New Roman" panose="02020603050405020304" pitchFamily="18" charset="0"/>
                <a:cs typeface="Times New Roman" panose="02020603050405020304" pitchFamily="18" charset="0"/>
              </a:rPr>
              <a:t>is often used as a synonym for any data collection technique (such as an interview)</a:t>
            </a:r>
          </a:p>
          <a:p>
            <a:r>
              <a:rPr lang="en-US" sz="2400" dirty="0">
                <a:solidFill>
                  <a:srgbClr val="2D3956"/>
                </a:solidFill>
                <a:latin typeface="Times New Roman" panose="02020603050405020304" pitchFamily="18" charset="0"/>
                <a:cs typeface="Times New Roman" panose="02020603050405020304" pitchFamily="18" charset="0"/>
              </a:rPr>
              <a:t>or data analysis procedure (such as categorizing data) that generates or uses non-numerical data. This is an important way to differentiate this methodological choice; however, this distinction is both problematic and narrow.</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1178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Methodological choice: the use of a quantitative, qualitative or mixed methods</a:t>
            </a:r>
          </a:p>
          <a:p>
            <a:r>
              <a:rPr lang="en-US" sz="2800" b="1" dirty="0">
                <a:solidFill>
                  <a:schemeClr val="bg1"/>
                </a:solidFill>
                <a:latin typeface="Times New Roman" panose="02020603050405020304" pitchFamily="18" charset="0"/>
                <a:cs typeface="Times New Roman" panose="02020603050405020304" pitchFamily="18" charset="0"/>
              </a:rPr>
              <a:t>research 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It is problematic because, in reality, many entrepreneurship research designs</a:t>
            </a:r>
          </a:p>
          <a:p>
            <a:r>
              <a:rPr lang="en-US" sz="2400" dirty="0">
                <a:solidFill>
                  <a:srgbClr val="2D3956"/>
                </a:solidFill>
                <a:latin typeface="Times New Roman" panose="02020603050405020304" pitchFamily="18" charset="0"/>
                <a:cs typeface="Times New Roman" panose="02020603050405020304" pitchFamily="18" charset="0"/>
              </a:rPr>
              <a:t>are likely to combine quantitative and qualitative elements. This may be for a number of reasons. For example, a research design may use a questionnaire but it may be necessary to ask respondents to answer some ‘open’ questions in their own words rather than ticking the appropriate box, or it may be necessary to conduct follow-up interviews to seek to explain findings from the questionnaire.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Equally, some qualitative research data may be analyzed quantitatively, or be used to inform the design of a subsequent questionnaire. In this way, quantitative and qualitative research may be viewed as two ends of a continuum, which in practice are often mixed. A research design may therefore mix methods in a number of ways,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86429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D3EBA8-A28A-28ED-4CD2-3509E26926B9}"/>
              </a:ext>
            </a:extLst>
          </p:cNvPr>
          <p:cNvPicPr>
            <a:picLocks noChangeAspect="1"/>
          </p:cNvPicPr>
          <p:nvPr/>
        </p:nvPicPr>
        <p:blipFill>
          <a:blip r:embed="rId2"/>
          <a:stretch>
            <a:fillRect/>
          </a:stretch>
        </p:blipFill>
        <p:spPr>
          <a:xfrm>
            <a:off x="1164235" y="1843789"/>
            <a:ext cx="9933483" cy="3192905"/>
          </a:xfrm>
          <a:prstGeom prst="rect">
            <a:avLst/>
          </a:prstGeom>
        </p:spPr>
      </p:pic>
    </p:spTree>
    <p:extLst>
      <p:ext uri="{BB962C8B-B14F-4D97-AF65-F5344CB8AC3E}">
        <p14:creationId xmlns:p14="http://schemas.microsoft.com/office/powerpoint/2010/main" val="486850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C9A97D-0CE6-7174-15AB-1818E8244473}"/>
              </a:ext>
            </a:extLst>
          </p:cNvPr>
          <p:cNvPicPr>
            <a:picLocks noChangeAspect="1"/>
          </p:cNvPicPr>
          <p:nvPr/>
        </p:nvPicPr>
        <p:blipFill>
          <a:blip r:embed="rId2"/>
          <a:stretch>
            <a:fillRect/>
          </a:stretch>
        </p:blipFill>
        <p:spPr>
          <a:xfrm>
            <a:off x="2548329" y="749508"/>
            <a:ext cx="7405140" cy="5261548"/>
          </a:xfrm>
          <a:prstGeom prst="rect">
            <a:avLst/>
          </a:prstGeom>
        </p:spPr>
      </p:pic>
    </p:spTree>
    <p:extLst>
      <p:ext uri="{BB962C8B-B14F-4D97-AF65-F5344CB8AC3E}">
        <p14:creationId xmlns:p14="http://schemas.microsoft.com/office/powerpoint/2010/main" val="2001628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Philosophical assumptions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Quantitative research designs are generally associated with </a:t>
            </a:r>
            <a:r>
              <a:rPr lang="en-US" sz="2400" b="1" dirty="0">
                <a:solidFill>
                  <a:srgbClr val="2D3956"/>
                </a:solidFill>
                <a:latin typeface="Times New Roman" panose="02020603050405020304" pitchFamily="18" charset="0"/>
                <a:cs typeface="Times New Roman" panose="02020603050405020304" pitchFamily="18" charset="0"/>
              </a:rPr>
              <a:t>positivism</a:t>
            </a:r>
            <a:r>
              <a:rPr lang="en-US" sz="2400" dirty="0">
                <a:solidFill>
                  <a:srgbClr val="2D3956"/>
                </a:solidFill>
                <a:latin typeface="Times New Roman" panose="02020603050405020304" pitchFamily="18" charset="0"/>
                <a:cs typeface="Times New Roman" panose="02020603050405020304" pitchFamily="18" charset="0"/>
              </a:rPr>
              <a:t>, especially when used with predetermined and highly structured data collection techniques. However, it is increasingly seen as a philosophical caricature to suggest that there is an exclusive link between positivism, deduction and a quantitative research design. Rather, a distinction needs to be drawn between data about the attributes of</a:t>
            </a:r>
          </a:p>
          <a:p>
            <a:r>
              <a:rPr lang="en-US" sz="2400" dirty="0">
                <a:solidFill>
                  <a:srgbClr val="2D3956"/>
                </a:solidFill>
                <a:latin typeface="Times New Roman" panose="02020603050405020304" pitchFamily="18" charset="0"/>
                <a:cs typeface="Times New Roman" panose="02020603050405020304" pitchFamily="18" charset="0"/>
              </a:rPr>
              <a:t>people, organizations or other things and data based on opinions. In this way,</a:t>
            </a:r>
          </a:p>
          <a:p>
            <a:r>
              <a:rPr lang="en-US" sz="2400" dirty="0">
                <a:solidFill>
                  <a:srgbClr val="2D3956"/>
                </a:solidFill>
                <a:latin typeface="Times New Roman" panose="02020603050405020304" pitchFamily="18" charset="0"/>
                <a:cs typeface="Times New Roman" panose="02020603050405020304" pitchFamily="18" charset="0"/>
              </a:rPr>
              <a:t>some survey research, whilst conducted quantitatively, may be seen to fit partly within an </a:t>
            </a:r>
            <a:r>
              <a:rPr lang="en-US" sz="2400" b="1" dirty="0">
                <a:solidFill>
                  <a:srgbClr val="2D3956"/>
                </a:solidFill>
                <a:latin typeface="Times New Roman" panose="02020603050405020304" pitchFamily="18" charset="0"/>
                <a:cs typeface="Times New Roman" panose="02020603050405020304" pitchFamily="18" charset="0"/>
              </a:rPr>
              <a:t>interpretivist philosophy</a:t>
            </a:r>
            <a:r>
              <a:rPr lang="en-US" sz="2400" dirty="0">
                <a:solidFill>
                  <a:srgbClr val="2D3956"/>
                </a:solidFill>
                <a:latin typeface="Times New Roman" panose="02020603050405020304" pitchFamily="18" charset="0"/>
                <a:cs typeface="Times New Roman" panose="02020603050405020304" pitchFamily="18" charset="0"/>
              </a:rPr>
              <a:t>. Quantitative research designs may also be undertaken within the </a:t>
            </a:r>
            <a:r>
              <a:rPr lang="en-US" sz="2400" b="1" dirty="0">
                <a:solidFill>
                  <a:srgbClr val="2D3956"/>
                </a:solidFill>
                <a:latin typeface="Times New Roman" panose="02020603050405020304" pitchFamily="18" charset="0"/>
                <a:cs typeface="Times New Roman" panose="02020603050405020304" pitchFamily="18" charset="0"/>
              </a:rPr>
              <a:t>realist and pragmatist philosophies</a:t>
            </a:r>
            <a:r>
              <a:rPr lang="en-US" sz="2400" dirty="0">
                <a:solidFill>
                  <a:srgbClr val="2D3956"/>
                </a:solidFill>
                <a:latin typeface="Times New Roman" panose="02020603050405020304" pitchFamily="18" charset="0"/>
                <a:cs typeface="Times New Roman" panose="02020603050405020304" pitchFamily="18" charset="0"/>
              </a:rPr>
              <a:t>.</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599876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54100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Approach to theory development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Quantitative research is usually associated with a </a:t>
            </a:r>
            <a:r>
              <a:rPr lang="en-US" sz="2400" b="1" dirty="0">
                <a:solidFill>
                  <a:srgbClr val="2D3956"/>
                </a:solidFill>
                <a:latin typeface="Times New Roman" panose="02020603050405020304" pitchFamily="18" charset="0"/>
                <a:cs typeface="Times New Roman" panose="02020603050405020304" pitchFamily="18" charset="0"/>
              </a:rPr>
              <a:t>deductive approach</a:t>
            </a:r>
            <a:r>
              <a:rPr lang="en-US" sz="2400" dirty="0">
                <a:solidFill>
                  <a:srgbClr val="2D3956"/>
                </a:solidFill>
                <a:latin typeface="Times New Roman" panose="02020603050405020304" pitchFamily="18" charset="0"/>
                <a:cs typeface="Times New Roman" panose="02020603050405020304" pitchFamily="18" charset="0"/>
              </a:rPr>
              <a:t>, where data are collected and analyzed to test theory. However, it may also incorporate an inductive approach, where data are used to develop theory.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example, a researcher may analyze quantitative data to determine hypotheses to test in a subsequent round of data collection and analysis. It may also be that original hypotheses are poorly framed, or even absent, and initial analysis of quantitative data is needed to clarify these inductively prior to further analysis.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58513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referred to this generally undeclared approach as ‘“</a:t>
            </a:r>
            <a:r>
              <a:rPr lang="en-US" sz="2400" b="1" dirty="0">
                <a:solidFill>
                  <a:srgbClr val="2D3956"/>
                </a:solidFill>
                <a:latin typeface="Times New Roman" panose="02020603050405020304" pitchFamily="18" charset="0"/>
                <a:cs typeface="Times New Roman" panose="02020603050405020304" pitchFamily="18" charset="0"/>
              </a:rPr>
              <a:t>Harking</a:t>
            </a:r>
            <a:r>
              <a:rPr lang="en-US" sz="2400" dirty="0">
                <a:solidFill>
                  <a:srgbClr val="2D3956"/>
                </a:solidFill>
                <a:latin typeface="Times New Roman" panose="02020603050405020304" pitchFamily="18" charset="0"/>
                <a:cs typeface="Times New Roman" panose="02020603050405020304" pitchFamily="18" charset="0"/>
              </a:rPr>
              <a:t>” – hypothesizing after the results are known.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suggested you do not use this approach without first discussing it with your project supervisor.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you may find it necessary to refine original hypotheses.</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57559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Characteristics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Quantitative research examines relationships between variables, which are measured</a:t>
            </a:r>
          </a:p>
          <a:p>
            <a:r>
              <a:rPr lang="en-US" sz="2400" dirty="0">
                <a:solidFill>
                  <a:srgbClr val="2D3956"/>
                </a:solidFill>
                <a:latin typeface="Times New Roman" panose="02020603050405020304" pitchFamily="18" charset="0"/>
                <a:cs typeface="Times New Roman" panose="02020603050405020304" pitchFamily="18" charset="0"/>
              </a:rPr>
              <a:t>numerically and analyzed using a range of statistical and graphical techniques. It often incorporates controls to ensure the validity of data, as in an experimental design.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Because data are collected in a standardized manner, it is important to ensure that questions are expressed clearly so they are understood in the same way by each participant.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32160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4754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156966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methodology generally uses probability sampling techniques to ensure </a:t>
            </a:r>
            <a:r>
              <a:rPr lang="en-US" sz="2400" b="1" dirty="0">
                <a:solidFill>
                  <a:srgbClr val="2D3956"/>
                </a:solidFill>
                <a:latin typeface="Times New Roman" panose="02020603050405020304" pitchFamily="18" charset="0"/>
                <a:cs typeface="Times New Roman" panose="02020603050405020304" pitchFamily="18" charset="0"/>
              </a:rPr>
              <a:t>generalizability</a:t>
            </a:r>
            <a:r>
              <a:rPr lang="en-US" sz="2400" dirty="0">
                <a:solidFill>
                  <a:srgbClr val="2D3956"/>
                </a:solidFill>
                <a:latin typeface="Times New Roman" panose="02020603050405020304" pitchFamily="18" charset="0"/>
                <a:cs typeface="Times New Roman" panose="02020603050405020304" pitchFamily="18" charset="0"/>
              </a:rPr>
              <a:t>. The researcher is seen as independent from those being researched, who are usually called respondents. The characteristics of quantitative research are summarized in the table below.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ED214AE4-9AE0-BDEA-E1BE-6EA1C89BC103}"/>
              </a:ext>
            </a:extLst>
          </p:cNvPr>
          <p:cNvPicPr>
            <a:picLocks noChangeAspect="1"/>
          </p:cNvPicPr>
          <p:nvPr/>
        </p:nvPicPr>
        <p:blipFill>
          <a:blip r:embed="rId3"/>
          <a:stretch>
            <a:fillRect/>
          </a:stretch>
        </p:blipFill>
        <p:spPr>
          <a:xfrm>
            <a:off x="2573110" y="3503950"/>
            <a:ext cx="6660829" cy="2806787"/>
          </a:xfrm>
          <a:prstGeom prst="rect">
            <a:avLst/>
          </a:prstGeom>
        </p:spPr>
      </p:pic>
    </p:spTree>
    <p:extLst>
      <p:ext uri="{BB962C8B-B14F-4D97-AF65-F5344CB8AC3E}">
        <p14:creationId xmlns:p14="http://schemas.microsoft.com/office/powerpoint/2010/main" val="1148358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quantitative research design may use a single data collection technique, such as a</a:t>
            </a:r>
          </a:p>
          <a:p>
            <a:r>
              <a:rPr lang="en-US" sz="2400" dirty="0">
                <a:solidFill>
                  <a:srgbClr val="2D3956"/>
                </a:solidFill>
                <a:latin typeface="Times New Roman" panose="02020603050405020304" pitchFamily="18" charset="0"/>
                <a:cs typeface="Times New Roman" panose="02020603050405020304" pitchFamily="18" charset="0"/>
              </a:rPr>
              <a:t>questionnaire, and corresponding quantitative analytical procedure. This is known as </a:t>
            </a:r>
            <a:r>
              <a:rPr lang="en-US" sz="2400" b="1" dirty="0">
                <a:solidFill>
                  <a:srgbClr val="2D3956"/>
                </a:solidFill>
                <a:latin typeface="Times New Roman" panose="02020603050405020304" pitchFamily="18" charset="0"/>
                <a:cs typeface="Times New Roman" panose="02020603050405020304" pitchFamily="18" charset="0"/>
              </a:rPr>
              <a:t>a mono method quantitative study</a:t>
            </a:r>
            <a:r>
              <a:rPr lang="en-US" sz="2400" dirty="0">
                <a:solidFill>
                  <a:srgbClr val="2D3956"/>
                </a:solidFill>
                <a:latin typeface="Times New Roman" panose="02020603050405020304" pitchFamily="18" charset="0"/>
                <a:cs typeface="Times New Roman" panose="02020603050405020304" pitchFamily="18" charset="0"/>
              </a:rPr>
              <a:t>. A quantitative research design may also use more than one quantitative data collection technique and corresponding analytical procedure. This is known as </a:t>
            </a:r>
            <a:r>
              <a:rPr lang="en-US" sz="2400" b="1" dirty="0">
                <a:solidFill>
                  <a:srgbClr val="2D3956"/>
                </a:solidFill>
                <a:latin typeface="Times New Roman" panose="02020603050405020304" pitchFamily="18" charset="0"/>
                <a:cs typeface="Times New Roman" panose="02020603050405020304" pitchFamily="18" charset="0"/>
              </a:rPr>
              <a:t>a multi-method quantitative study</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might, for example, decide to collect quantitative data using both questionnaires and structured observation, analyzing these data statistically.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05061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6502" y="2141974"/>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Multi-method is the branch of multiple methods research that uses more than one quantitative or qualitative method but does not mix them.</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Use of multiple methods has been advocated within entrepreneurship research because it is likely to overcome weaknesses associated with using only a single or mono method, as well as providing scope for a richer approach to data collection,</a:t>
            </a:r>
          </a:p>
          <a:p>
            <a:r>
              <a:rPr lang="en-US" sz="2400" dirty="0">
                <a:solidFill>
                  <a:srgbClr val="2D3956"/>
                </a:solidFill>
                <a:latin typeface="Times New Roman" panose="02020603050405020304" pitchFamily="18" charset="0"/>
                <a:cs typeface="Times New Roman" panose="02020603050405020304" pitchFamily="18" charset="0"/>
              </a:rPr>
              <a:t>analysis and interpretation.</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184055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66800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Research strategies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Quantitative research is principally associated with </a:t>
            </a:r>
            <a:r>
              <a:rPr lang="en-US" sz="2400" b="1" dirty="0">
                <a:solidFill>
                  <a:srgbClr val="2D3956"/>
                </a:solidFill>
                <a:latin typeface="Times New Roman" panose="02020603050405020304" pitchFamily="18" charset="0"/>
                <a:cs typeface="Times New Roman" panose="02020603050405020304" pitchFamily="18" charset="0"/>
              </a:rPr>
              <a:t>experimental and survey research strategies,</a:t>
            </a:r>
            <a:r>
              <a:rPr lang="en-US" sz="2400" dirty="0">
                <a:solidFill>
                  <a:srgbClr val="2D3956"/>
                </a:solidFill>
                <a:latin typeface="Times New Roman" panose="02020603050405020304" pitchFamily="18" charset="0"/>
                <a:cs typeface="Times New Roman" panose="02020603050405020304" pitchFamily="18" charset="0"/>
              </a:rPr>
              <a:t> which will be discussed later. In quantitative research, a survey strategy is normally conducted through the use of questionnaires or structured interviews or, possibly, structured observation.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it is important to note that quantitative data and analysis techniques</a:t>
            </a:r>
          </a:p>
          <a:p>
            <a:r>
              <a:rPr lang="en-US" sz="2400" dirty="0">
                <a:solidFill>
                  <a:srgbClr val="2D3956"/>
                </a:solidFill>
                <a:latin typeface="Times New Roman" panose="02020603050405020304" pitchFamily="18" charset="0"/>
                <a:cs typeface="Times New Roman" panose="02020603050405020304" pitchFamily="18" charset="0"/>
              </a:rPr>
              <a:t>can be and are used in research strategies that are often thought of as being qualitative, such as action research, case study research and grounded theory.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50174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Quantitative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668000" cy="2677656"/>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Techniques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Techniques associated with the use of these particular methods are considered in the coming chapters. Structured observation, the use of questionnaires including structured interviewing; and analyzing data quantitatively will be discussed in more details later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33810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Qualitative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Philosophical assumptions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Qualitative research is often associated with an </a:t>
            </a:r>
            <a:r>
              <a:rPr lang="en-US" sz="2400" b="1" dirty="0">
                <a:solidFill>
                  <a:srgbClr val="2D3956"/>
                </a:solidFill>
                <a:latin typeface="Times New Roman" panose="02020603050405020304" pitchFamily="18" charset="0"/>
                <a:cs typeface="Times New Roman" panose="02020603050405020304" pitchFamily="18" charset="0"/>
              </a:rPr>
              <a:t>interpretive philosophy</a:t>
            </a:r>
            <a:r>
              <a:rPr lang="en-US" sz="2400" dirty="0">
                <a:solidFill>
                  <a:srgbClr val="2D3956"/>
                </a:solidFill>
                <a:latin typeface="Times New Roman" panose="02020603050405020304" pitchFamily="18" charset="0"/>
                <a:cs typeface="Times New Roman" panose="02020603050405020304" pitchFamily="18" charset="0"/>
              </a:rPr>
              <a:t>. It is interpretive because researchers need to make sense of the subjective and socially constructed meanings expressed about the phenomenon being studied. Such research is sometimes referred to as naturalistic since researchers need to operate within</a:t>
            </a:r>
          </a:p>
          <a:p>
            <a:r>
              <a:rPr lang="en-US" sz="2400" dirty="0">
                <a:solidFill>
                  <a:srgbClr val="2D3956"/>
                </a:solidFill>
                <a:latin typeface="Times New Roman" panose="02020603050405020304" pitchFamily="18" charset="0"/>
                <a:cs typeface="Times New Roman" panose="02020603050405020304" pitchFamily="18" charset="0"/>
              </a:rPr>
              <a:t>a natural setting, or research context, in order to establish trust, participation, access to</a:t>
            </a:r>
          </a:p>
          <a:p>
            <a:r>
              <a:rPr lang="en-US" sz="2400" dirty="0">
                <a:solidFill>
                  <a:srgbClr val="2D3956"/>
                </a:solidFill>
                <a:latin typeface="Times New Roman" panose="02020603050405020304" pitchFamily="18" charset="0"/>
                <a:cs typeface="Times New Roman" panose="02020603050405020304" pitchFamily="18" charset="0"/>
              </a:rPr>
              <a:t>meanings and in-depth understanding. Like quantitative research, qualitative research may also be undertaken within realist and pragmatist philosophies (see ‘Mixed methods research design’ later).</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934192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Qualitative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93256"/>
            <a:ext cx="1081272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Approach to theory development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Many varieties of qualitative research commence with an </a:t>
            </a:r>
            <a:r>
              <a:rPr lang="en-US" sz="2400" b="1" dirty="0">
                <a:solidFill>
                  <a:srgbClr val="2D3956"/>
                </a:solidFill>
                <a:latin typeface="Times New Roman" panose="02020603050405020304" pitchFamily="18" charset="0"/>
                <a:cs typeface="Times New Roman" panose="02020603050405020304" pitchFamily="18" charset="0"/>
              </a:rPr>
              <a:t>inductive approach </a:t>
            </a:r>
            <a:r>
              <a:rPr lang="en-US" sz="2400" dirty="0">
                <a:solidFill>
                  <a:srgbClr val="2D3956"/>
                </a:solidFill>
                <a:latin typeface="Times New Roman" panose="02020603050405020304" pitchFamily="18" charset="0"/>
                <a:cs typeface="Times New Roman" panose="02020603050405020304" pitchFamily="18" charset="0"/>
              </a:rPr>
              <a:t>to theory development, where a naturalistic and emergent research design is used to build theory or to develop a richer theoretical perspective than already exists in the literature.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some qualitative research strategies start with a deductive approach, to test an existing theory using qualitative procedures. In practice, much qualitative research also uses an abductive approach to theory development where inductive inferences are developed and deductive ones are tested iteratively throughout the research.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186556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Qualitative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2330" y="1993256"/>
            <a:ext cx="11075048" cy="3416320"/>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Characteristics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Qualitative research studies participants’ meanings and the relationships between them,</a:t>
            </a:r>
          </a:p>
          <a:p>
            <a:r>
              <a:rPr lang="en-US" sz="2400" dirty="0">
                <a:solidFill>
                  <a:srgbClr val="2D3956"/>
                </a:solidFill>
                <a:latin typeface="Times New Roman" panose="02020603050405020304" pitchFamily="18" charset="0"/>
                <a:cs typeface="Times New Roman" panose="02020603050405020304" pitchFamily="18" charset="0"/>
              </a:rPr>
              <a:t>using a variety of data collection techniques and analytical procedures, to develop a conceptual framework and theoretical contribution.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success of the qualitative researcher’s role is dependent not only on gaining physical access to those who take part, but also building rapport and demonstrating sensitivity to gain cognitive access to their data.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110723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Qualitative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2000988"/>
            <a:ext cx="10930576"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Those who consent to take part in qualitative research are therefore not seen</a:t>
            </a:r>
          </a:p>
          <a:p>
            <a:r>
              <a:rPr lang="en-US" sz="2400" dirty="0">
                <a:solidFill>
                  <a:srgbClr val="2D3956"/>
                </a:solidFill>
                <a:latin typeface="Times New Roman" panose="02020603050405020304" pitchFamily="18" charset="0"/>
                <a:cs typeface="Times New Roman" panose="02020603050405020304" pitchFamily="18" charset="0"/>
              </a:rPr>
              <a:t>as mere respondents but as participants in the collection of data. In qualitative research, meanings are derived from words and images, not numbers. Since words and images may have multiple meanings as well as unclear meanings, it is often necessary to explore and clarify these with participants.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Methods used are unstructured or semi-structured, so that questions, procedures and focus may alter or emerge during a research process that is both naturalistic and interactive. Qualitative research is likely to use non-probability sampling techniques. The qualitative data that are collected will be non-standardized and generally require being classified into categories for analysis.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54024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Qualitative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2000988"/>
            <a:ext cx="10930576" cy="83099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characteristics of qualitative research are summarized in the table below.</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a:extLst>
              <a:ext uri="{FF2B5EF4-FFF2-40B4-BE49-F238E27FC236}">
                <a16:creationId xmlns:a16="http://schemas.microsoft.com/office/drawing/2014/main" id="{335B73DF-E146-999B-DFE6-4F279EBFA260}"/>
              </a:ext>
            </a:extLst>
          </p:cNvPr>
          <p:cNvPicPr>
            <a:picLocks noChangeAspect="1"/>
          </p:cNvPicPr>
          <p:nvPr/>
        </p:nvPicPr>
        <p:blipFill>
          <a:blip r:embed="rId3"/>
          <a:stretch>
            <a:fillRect/>
          </a:stretch>
        </p:blipFill>
        <p:spPr>
          <a:xfrm>
            <a:off x="1697293" y="2629698"/>
            <a:ext cx="8327858" cy="3310415"/>
          </a:xfrm>
          <a:prstGeom prst="rect">
            <a:avLst/>
          </a:prstGeom>
        </p:spPr>
      </p:pic>
    </p:spTree>
    <p:extLst>
      <p:ext uri="{BB962C8B-B14F-4D97-AF65-F5344CB8AC3E}">
        <p14:creationId xmlns:p14="http://schemas.microsoft.com/office/powerpoint/2010/main" val="966308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Qualitative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2000988"/>
            <a:ext cx="10930576"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 qualitative research design may use a single data collection technique, such as semi structured interviews, and corresponding qualitative analytical procedure. This is known as a mono method qualitative study. A qualitative research design may also</a:t>
            </a:r>
          </a:p>
          <a:p>
            <a:r>
              <a:rPr lang="en-US" sz="2400" dirty="0">
                <a:solidFill>
                  <a:srgbClr val="2D3956"/>
                </a:solidFill>
                <a:latin typeface="Times New Roman" panose="02020603050405020304" pitchFamily="18" charset="0"/>
                <a:cs typeface="Times New Roman" panose="02020603050405020304" pitchFamily="18" charset="0"/>
              </a:rPr>
              <a:t>use more than one qualitative data collection technique and corresponding analytical</a:t>
            </a:r>
          </a:p>
          <a:p>
            <a:r>
              <a:rPr lang="en-US" sz="2400" dirty="0">
                <a:solidFill>
                  <a:srgbClr val="2D3956"/>
                </a:solidFill>
                <a:latin typeface="Times New Roman" panose="02020603050405020304" pitchFamily="18" charset="0"/>
                <a:cs typeface="Times New Roman" panose="02020603050405020304" pitchFamily="18" charset="0"/>
              </a:rPr>
              <a:t>procedure. This is known as a </a:t>
            </a:r>
            <a:r>
              <a:rPr lang="en-US" sz="2400" b="1" dirty="0">
                <a:solidFill>
                  <a:srgbClr val="2D3956"/>
                </a:solidFill>
                <a:latin typeface="Times New Roman" panose="02020603050405020304" pitchFamily="18" charset="0"/>
                <a:cs typeface="Times New Roman" panose="02020603050405020304" pitchFamily="18" charset="0"/>
              </a:rPr>
              <a:t>multi-method qualitative study.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might, for example, decide to collect qualitative data using in-depth interviews and diary accounts, analyzing these data using qualitative procedures. Example of a multimethod qualitative study is provided in the next slide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103242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42F9D48-0166-2657-381D-C3C9DC581028}"/>
              </a:ext>
            </a:extLst>
          </p:cNvPr>
          <p:cNvPicPr>
            <a:picLocks noChangeAspect="1"/>
          </p:cNvPicPr>
          <p:nvPr/>
        </p:nvPicPr>
        <p:blipFill>
          <a:blip r:embed="rId2"/>
          <a:stretch>
            <a:fillRect/>
          </a:stretch>
        </p:blipFill>
        <p:spPr>
          <a:xfrm>
            <a:off x="1172980" y="1319135"/>
            <a:ext cx="10108367" cy="4332158"/>
          </a:xfrm>
          <a:prstGeom prst="rect">
            <a:avLst/>
          </a:prstGeom>
        </p:spPr>
      </p:pic>
    </p:spTree>
    <p:extLst>
      <p:ext uri="{BB962C8B-B14F-4D97-AF65-F5344CB8AC3E}">
        <p14:creationId xmlns:p14="http://schemas.microsoft.com/office/powerpoint/2010/main" val="2704095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2000988"/>
            <a:ext cx="10930576" cy="3416320"/>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Philosophical assumptions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Mixed methods research is the branch of multiple methods research that integrates the</a:t>
            </a:r>
          </a:p>
          <a:p>
            <a:r>
              <a:rPr lang="en-US" sz="2400" dirty="0">
                <a:solidFill>
                  <a:srgbClr val="2D3956"/>
                </a:solidFill>
                <a:latin typeface="Times New Roman" panose="02020603050405020304" pitchFamily="18" charset="0"/>
                <a:cs typeface="Times New Roman" panose="02020603050405020304" pitchFamily="18" charset="0"/>
              </a:rPr>
              <a:t>use of quantitative and qualitative data collection techniques and analytical procedures in the same research project. It is therefore based on philosophical assumptions</a:t>
            </a:r>
          </a:p>
          <a:p>
            <a:r>
              <a:rPr lang="en-US" sz="2400" dirty="0">
                <a:solidFill>
                  <a:srgbClr val="2D3956"/>
                </a:solidFill>
                <a:latin typeface="Times New Roman" panose="02020603050405020304" pitchFamily="18" charset="0"/>
                <a:cs typeface="Times New Roman" panose="02020603050405020304" pitchFamily="18" charset="0"/>
              </a:rPr>
              <a:t>that guide the collection and analysis of data and the mixing of quantitative and qualitative collection techniques and analysis procedures. Two philosophical positions to be considered that are often associated with mixed methods designs: </a:t>
            </a:r>
            <a:r>
              <a:rPr lang="en-US" sz="2400" b="1" dirty="0">
                <a:solidFill>
                  <a:srgbClr val="2D3956"/>
                </a:solidFill>
                <a:latin typeface="Times New Roman" panose="02020603050405020304" pitchFamily="18" charset="0"/>
                <a:cs typeface="Times New Roman" panose="02020603050405020304" pitchFamily="18" charset="0"/>
              </a:rPr>
              <a:t>pragmatism</a:t>
            </a:r>
          </a:p>
          <a:p>
            <a:r>
              <a:rPr lang="en-US" sz="2400" b="1" dirty="0">
                <a:solidFill>
                  <a:srgbClr val="2D3956"/>
                </a:solidFill>
                <a:latin typeface="Times New Roman" panose="02020603050405020304" pitchFamily="18" charset="0"/>
                <a:cs typeface="Times New Roman" panose="02020603050405020304" pitchFamily="18" charset="0"/>
              </a:rPr>
              <a:t>and critical realism.</a:t>
            </a:r>
            <a:endParaRPr lang="en-US"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1143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As noted earlier, </a:t>
            </a:r>
            <a:r>
              <a:rPr lang="en-US" sz="2400" b="1" dirty="0">
                <a:solidFill>
                  <a:srgbClr val="2D3956"/>
                </a:solidFill>
                <a:latin typeface="Times New Roman" panose="02020603050405020304" pitchFamily="18" charset="0"/>
                <a:cs typeface="Times New Roman" panose="02020603050405020304" pitchFamily="18" charset="0"/>
              </a:rPr>
              <a:t>pragmatists</a:t>
            </a:r>
            <a:r>
              <a:rPr lang="en-US" sz="2400" dirty="0">
                <a:solidFill>
                  <a:srgbClr val="2D3956"/>
                </a:solidFill>
                <a:latin typeface="Times New Roman" panose="02020603050405020304" pitchFamily="18" charset="0"/>
                <a:cs typeface="Times New Roman" panose="02020603050405020304" pitchFamily="18" charset="0"/>
              </a:rPr>
              <a:t> assert that there are many different ways of interpreting the world and that different methods are often appropriate within one research study. This does not mean pragmatists will always use mixed methods, rather that the methods pragmatists use are chosen because they will enable credible reliable and relevant data to be collected to address the research problem.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pragmatists, the nature of the research question, the research context and likely research consequences are driving forces determining the most appropriate methodological choice. Both quantitative and qualitative research are valued by pragmatists and their choice will be contingent on the particular nature of the research. Pragmatism can therefore be seen as informing qualitative and quantitative, as well as mixed methods, research.</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93873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Critical realism</a:t>
            </a:r>
            <a:r>
              <a:rPr lang="en-US" sz="2400" dirty="0">
                <a:solidFill>
                  <a:srgbClr val="2D3956"/>
                </a:solidFill>
                <a:latin typeface="Times New Roman" panose="02020603050405020304" pitchFamily="18" charset="0"/>
                <a:cs typeface="Times New Roman" panose="02020603050405020304" pitchFamily="18" charset="0"/>
              </a:rPr>
              <a:t>, like pragmatism, has implications for research design that may support the use of mixed methods research. To accommodate this realist ontology and</a:t>
            </a:r>
          </a:p>
          <a:p>
            <a:r>
              <a:rPr lang="en-US" sz="2400" dirty="0">
                <a:solidFill>
                  <a:srgbClr val="2D3956"/>
                </a:solidFill>
                <a:latin typeface="Times New Roman" panose="02020603050405020304" pitchFamily="18" charset="0"/>
                <a:cs typeface="Times New Roman" panose="02020603050405020304" pitchFamily="18" charset="0"/>
              </a:rPr>
              <a:t>subjectivist epistemology, researchers may, for example, use initially qualitative research methods to explore perceptions.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could be followed by quantitative analysis of officially published data or documentary sources to conduct a </a:t>
            </a:r>
            <a:r>
              <a:rPr lang="en-US" sz="2400" dirty="0" err="1">
                <a:solidFill>
                  <a:srgbClr val="2D3956"/>
                </a:solidFill>
                <a:latin typeface="Times New Roman" panose="02020603050405020304" pitchFamily="18" charset="0"/>
                <a:cs typeface="Times New Roman" panose="02020603050405020304" pitchFamily="18" charset="0"/>
              </a:rPr>
              <a:t>retroductive</a:t>
            </a:r>
            <a:r>
              <a:rPr lang="en-US" sz="2400" dirty="0">
                <a:solidFill>
                  <a:srgbClr val="2D3956"/>
                </a:solidFill>
                <a:latin typeface="Times New Roman" panose="02020603050405020304" pitchFamily="18" charset="0"/>
                <a:cs typeface="Times New Roman" panose="02020603050405020304" pitchFamily="18" charset="0"/>
              </a:rPr>
              <a:t> analysis to seek to understand the relationship between socially constructed knowledge and possible underlying casual structures, processes and forces. It is also possible to undertake qualitative research within a critical realist philosophy.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5630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Researchers using mixed methods approaches have a </a:t>
            </a:r>
            <a:r>
              <a:rPr lang="en-US" sz="2400" b="1" dirty="0">
                <a:solidFill>
                  <a:srgbClr val="2D3956"/>
                </a:solidFill>
                <a:latin typeface="Times New Roman" panose="02020603050405020304" pitchFamily="18" charset="0"/>
                <a:cs typeface="Times New Roman" panose="02020603050405020304" pitchFamily="18" charset="0"/>
              </a:rPr>
              <a:t>pluralist</a:t>
            </a:r>
            <a:r>
              <a:rPr lang="en-US" sz="2400" dirty="0">
                <a:solidFill>
                  <a:srgbClr val="2D3956"/>
                </a:solidFill>
                <a:latin typeface="Times New Roman" panose="02020603050405020304" pitchFamily="18" charset="0"/>
                <a:cs typeface="Times New Roman" panose="02020603050405020304" pitchFamily="18" charset="0"/>
              </a:rPr>
              <a:t> view of research methodology. This means they believe that flexibility in the selection and use of methods (both quantitative and qualitative) is legitimate and that researchers should be tolerant of others’ preferred methods even when they differ from their own.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views can be contrasted with those who believe there is, or should be, one legitimate method that should be followed. Researchers with this unitarist methodological view are unlikely to be tolerant of others’ preferred methods if they differ from their own.</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546113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Approach to theory development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mixed methods research design may use a deductive, inductive or abductive approach</a:t>
            </a:r>
          </a:p>
          <a:p>
            <a:r>
              <a:rPr lang="en-US" sz="2400" dirty="0">
                <a:solidFill>
                  <a:srgbClr val="2D3956"/>
                </a:solidFill>
                <a:latin typeface="Times New Roman" panose="02020603050405020304" pitchFamily="18" charset="0"/>
                <a:cs typeface="Times New Roman" panose="02020603050405020304" pitchFamily="18" charset="0"/>
              </a:rPr>
              <a:t>to theory development. For example, quantitative or qualitative research may be used to</a:t>
            </a:r>
          </a:p>
          <a:p>
            <a:r>
              <a:rPr lang="en-US" sz="2400" dirty="0">
                <a:solidFill>
                  <a:srgbClr val="2D3956"/>
                </a:solidFill>
                <a:latin typeface="Times New Roman" panose="02020603050405020304" pitchFamily="18" charset="0"/>
                <a:cs typeface="Times New Roman" panose="02020603050405020304" pitchFamily="18" charset="0"/>
              </a:rPr>
              <a:t>test a theoretical proposition or propositions, followed by further quantitative or qualitative research to develop a richer theoretical understanding.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Theory may also be used to provide direction for the research. In this way a particular theory may be used to provide a focus for the research and to provide boundaries to its scope.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858360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Characteristics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Mixed methods research draws from the characteristics of both quantitative research and qualitative research. In mixed methods research, quantitative and qualitative techniques are combined in a variety of ways that range from simple, concurrent</a:t>
            </a:r>
          </a:p>
          <a:p>
            <a:r>
              <a:rPr lang="en-US" sz="2400" dirty="0">
                <a:solidFill>
                  <a:srgbClr val="2D3956"/>
                </a:solidFill>
                <a:latin typeface="Times New Roman" panose="02020603050405020304" pitchFamily="18" charset="0"/>
                <a:cs typeface="Times New Roman" panose="02020603050405020304" pitchFamily="18" charset="0"/>
              </a:rPr>
              <a:t>forms to more complex and sequential forms.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ways in which quantitative and qualitative research may be combined, as well as the extent to which this may occur, have led to the identification of a number of variations of mixed methods research.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965069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2A5F44-5F0D-744A-2009-FFBB1E0B2045}"/>
              </a:ext>
            </a:extLst>
          </p:cNvPr>
          <p:cNvPicPr>
            <a:picLocks noChangeAspect="1"/>
          </p:cNvPicPr>
          <p:nvPr/>
        </p:nvPicPr>
        <p:blipFill>
          <a:blip r:embed="rId2"/>
          <a:stretch>
            <a:fillRect/>
          </a:stretch>
        </p:blipFill>
        <p:spPr>
          <a:xfrm>
            <a:off x="2023670" y="709768"/>
            <a:ext cx="8634333" cy="5711252"/>
          </a:xfrm>
          <a:prstGeom prst="rect">
            <a:avLst/>
          </a:prstGeom>
        </p:spPr>
      </p:pic>
    </p:spTree>
    <p:extLst>
      <p:ext uri="{BB962C8B-B14F-4D97-AF65-F5344CB8AC3E}">
        <p14:creationId xmlns:p14="http://schemas.microsoft.com/office/powerpoint/2010/main" val="1551838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Concurrent mixed methods </a:t>
            </a:r>
            <a:r>
              <a:rPr lang="en-US" sz="2400" dirty="0">
                <a:solidFill>
                  <a:srgbClr val="2D3956"/>
                </a:solidFill>
                <a:latin typeface="Times New Roman" panose="02020603050405020304" pitchFamily="18" charset="0"/>
                <a:cs typeface="Times New Roman" panose="02020603050405020304" pitchFamily="18" charset="0"/>
              </a:rPr>
              <a:t>research involves the separate use of quantitative and</a:t>
            </a:r>
          </a:p>
          <a:p>
            <a:r>
              <a:rPr lang="en-US" sz="2400" dirty="0">
                <a:solidFill>
                  <a:srgbClr val="2D3956"/>
                </a:solidFill>
                <a:latin typeface="Times New Roman" panose="02020603050405020304" pitchFamily="18" charset="0"/>
                <a:cs typeface="Times New Roman" panose="02020603050405020304" pitchFamily="18" charset="0"/>
              </a:rPr>
              <a:t>qualitative methods within a single phase of data collection and analysis (a single-phase</a:t>
            </a:r>
          </a:p>
          <a:p>
            <a:r>
              <a:rPr lang="en-US" sz="2400" dirty="0">
                <a:solidFill>
                  <a:srgbClr val="2D3956"/>
                </a:solidFill>
                <a:latin typeface="Times New Roman" panose="02020603050405020304" pitchFamily="18" charset="0"/>
                <a:cs typeface="Times New Roman" panose="02020603050405020304" pitchFamily="18" charset="0"/>
              </a:rPr>
              <a:t>research design). This allows both sets of results to be interpreted together to provide a richer and more comprehensive response to the research question in comparison</a:t>
            </a:r>
          </a:p>
          <a:p>
            <a:r>
              <a:rPr lang="en-US" sz="2400" dirty="0">
                <a:solidFill>
                  <a:srgbClr val="2D3956"/>
                </a:solidFill>
                <a:latin typeface="Times New Roman" panose="02020603050405020304" pitchFamily="18" charset="0"/>
                <a:cs typeface="Times New Roman" panose="02020603050405020304" pitchFamily="18" charset="0"/>
              </a:rPr>
              <a:t>to the use of a mono method design. Where you collect qualitative and quantitative</a:t>
            </a:r>
          </a:p>
          <a:p>
            <a:r>
              <a:rPr lang="en-US" sz="2400" dirty="0">
                <a:solidFill>
                  <a:srgbClr val="2D3956"/>
                </a:solidFill>
                <a:latin typeface="Times New Roman" panose="02020603050405020304" pitchFamily="18" charset="0"/>
                <a:cs typeface="Times New Roman" panose="02020603050405020304" pitchFamily="18" charset="0"/>
              </a:rPr>
              <a:t>data in the same phase of research in order to compare how these data sets support</a:t>
            </a:r>
          </a:p>
          <a:p>
            <a:r>
              <a:rPr lang="en-US" sz="2400" dirty="0">
                <a:solidFill>
                  <a:srgbClr val="2D3956"/>
                </a:solidFill>
                <a:latin typeface="Times New Roman" panose="02020603050405020304" pitchFamily="18" charset="0"/>
                <a:cs typeface="Times New Roman" panose="02020603050405020304" pitchFamily="18" charset="0"/>
              </a:rPr>
              <a:t>one another, you will be using a concurrent triangulation design. Using a concurrent mixed methods design should provide richer data than a mono method design and be shorter in timescale, as well as more practical to undertake, than a sequential mixed methods design.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52005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Sequential mixed methods </a:t>
            </a:r>
            <a:r>
              <a:rPr lang="en-US" sz="2400" dirty="0">
                <a:solidFill>
                  <a:srgbClr val="2D3956"/>
                </a:solidFill>
                <a:latin typeface="Times New Roman" panose="02020603050405020304" pitchFamily="18" charset="0"/>
                <a:cs typeface="Times New Roman" panose="02020603050405020304" pitchFamily="18" charset="0"/>
              </a:rPr>
              <a:t>research involves more than one phase of data collection</a:t>
            </a:r>
          </a:p>
          <a:p>
            <a:r>
              <a:rPr lang="en-US" sz="2400" dirty="0">
                <a:solidFill>
                  <a:srgbClr val="2D3956"/>
                </a:solidFill>
                <a:latin typeface="Times New Roman" panose="02020603050405020304" pitchFamily="18" charset="0"/>
                <a:cs typeface="Times New Roman" panose="02020603050405020304" pitchFamily="18" charset="0"/>
              </a:rPr>
              <a:t>and analysis. In this design, the researcher will follow the use of one method</a:t>
            </a:r>
          </a:p>
          <a:p>
            <a:r>
              <a:rPr lang="en-US" sz="2400" dirty="0">
                <a:solidFill>
                  <a:srgbClr val="2D3956"/>
                </a:solidFill>
                <a:latin typeface="Times New Roman" panose="02020603050405020304" pitchFamily="18" charset="0"/>
                <a:cs typeface="Times New Roman" panose="02020603050405020304" pitchFamily="18" charset="0"/>
              </a:rPr>
              <a:t>with another in order to expand or elaborate on the initial set of findings. In a </a:t>
            </a:r>
            <a:r>
              <a:rPr lang="en-US" sz="2400" dirty="0" err="1">
                <a:solidFill>
                  <a:srgbClr val="2D3956"/>
                </a:solidFill>
                <a:latin typeface="Times New Roman" panose="02020603050405020304" pitchFamily="18" charset="0"/>
                <a:cs typeface="Times New Roman" panose="02020603050405020304" pitchFamily="18" charset="0"/>
              </a:rPr>
              <a:t>doublephase</a:t>
            </a:r>
            <a:r>
              <a:rPr lang="en-US" sz="2400" dirty="0">
                <a:solidFill>
                  <a:srgbClr val="2D3956"/>
                </a:solidFill>
                <a:latin typeface="Times New Roman" panose="02020603050405020304" pitchFamily="18" charset="0"/>
                <a:cs typeface="Times New Roman" panose="02020603050405020304" pitchFamily="18" charset="0"/>
              </a:rPr>
              <a:t> research design this leads to two alternative mixed methods research strategies, either a sequential exploratory research design (qualitative followed by quantitative) or a sequential explanatory research design (quantitative followed by qualitative). In a more complex, sequential, multi-phase design, mixed methods research will involve multiple phases of data collection and analysis (e.g. qualitative followed by quantitative, then by a further phase of qualitative).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507411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E29A66-59C7-54AB-4E3E-BCFCD8B2F773}"/>
              </a:ext>
            </a:extLst>
          </p:cNvPr>
          <p:cNvPicPr>
            <a:picLocks noChangeAspect="1"/>
          </p:cNvPicPr>
          <p:nvPr/>
        </p:nvPicPr>
        <p:blipFill>
          <a:blip r:embed="rId2"/>
          <a:stretch>
            <a:fillRect/>
          </a:stretch>
        </p:blipFill>
        <p:spPr>
          <a:xfrm>
            <a:off x="1888760" y="616160"/>
            <a:ext cx="8139659" cy="5441944"/>
          </a:xfrm>
          <a:prstGeom prst="rect">
            <a:avLst/>
          </a:prstGeom>
        </p:spPr>
      </p:pic>
    </p:spTree>
    <p:extLst>
      <p:ext uri="{BB962C8B-B14F-4D97-AF65-F5344CB8AC3E}">
        <p14:creationId xmlns:p14="http://schemas.microsoft.com/office/powerpoint/2010/main" val="9132615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1881068"/>
            <a:ext cx="10969296"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Using a double-phase or multi-phase research design suggests a dynamic approach to</a:t>
            </a:r>
          </a:p>
          <a:p>
            <a:r>
              <a:rPr lang="en-US" sz="2400" dirty="0">
                <a:solidFill>
                  <a:srgbClr val="2D3956"/>
                </a:solidFill>
                <a:latin typeface="Times New Roman" panose="02020603050405020304" pitchFamily="18" charset="0"/>
                <a:cs typeface="Times New Roman" panose="02020603050405020304" pitchFamily="18" charset="0"/>
              </a:rPr>
              <a:t>the research process which recognizes that mixed methods research is both interactive and iterative, where one phase subsequently informs and directs the next phase of data collection and analysis.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exact nature of this interaction and iteration in a particular research project may shape the way in which qualitative and quantitative methods are chosen and integrated at each phase of the research.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900023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05424" y="2420712"/>
            <a:ext cx="10969296"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you mix quantitative and qualitative methods at every stage of your research</a:t>
            </a:r>
          </a:p>
          <a:p>
            <a:r>
              <a:rPr lang="en-US" sz="2400" dirty="0">
                <a:solidFill>
                  <a:srgbClr val="2D3956"/>
                </a:solidFill>
                <a:latin typeface="Times New Roman" panose="02020603050405020304" pitchFamily="18" charset="0"/>
                <a:cs typeface="Times New Roman" panose="02020603050405020304" pitchFamily="18" charset="0"/>
              </a:rPr>
              <a:t>(design, data collection and analysis, interpretation and presentation of the research), you will be using a </a:t>
            </a:r>
            <a:r>
              <a:rPr lang="en-US" sz="2400" b="1" dirty="0">
                <a:solidFill>
                  <a:srgbClr val="2D3956"/>
                </a:solidFill>
                <a:latin typeface="Times New Roman" panose="02020603050405020304" pitchFamily="18" charset="0"/>
                <a:cs typeface="Times New Roman" panose="02020603050405020304" pitchFamily="18" charset="0"/>
              </a:rPr>
              <a:t>fully integrated mixed methods research design</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you use quantitative and qualitative methods at only one stage or particular stages of your research, you will be using a </a:t>
            </a:r>
            <a:r>
              <a:rPr lang="en-US" sz="2400" b="1" dirty="0">
                <a:solidFill>
                  <a:srgbClr val="2D3956"/>
                </a:solidFill>
                <a:latin typeface="Times New Roman" panose="02020603050405020304" pitchFamily="18" charset="0"/>
                <a:cs typeface="Times New Roman" panose="02020603050405020304" pitchFamily="18" charset="0"/>
              </a:rPr>
              <a:t>partially integrated mixed methods research approach.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246146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37361" y="2753953"/>
            <a:ext cx="10300331" cy="193899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Mixed methods research may use quantitative research and qualitative research equally or unequally. In this way, the priority or weight given to either quantitative or qualitative research may vary, so that one methodology has a dominant role, while the other plays a supporting role, depending on the purpose of the research project. This prioritization may also reflect the preferences of the researcher.</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22045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102381"/>
            <a:ext cx="10300331"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purpose of the research may emphasize the initial use and prioritization of qualitative research (as in an exploratory study, where qualitative precedes quantitative) or the initial use and prioritization of quantitative research (as in a descriptive study, before the possible use of supporting qualitative research to explain particular findings further).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overall purpose of the research may also emphasize the dominance of either quantitative or qualitative research (e.g. as in a sequential project which commences with a qualitative, exploratory phase, followed by a quantitative, descriptive phase and which is completed by a further qualitative, explanatory phase).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16646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821907"/>
            <a:ext cx="10300331" cy="193899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purpose of other research projects may lead to the more equal use of quantitative and qualitative research methods. The research approach may also lead to the relative prioritization of either quantitative or qualitative methods. In this way, an inductive approach designed to generate theoretical concepts and to build theory may lead to a greater emphasis on the use of qualitative methods.</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216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81487" y="18105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709837"/>
            <a:ext cx="10300331" cy="2677656"/>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Embedded mixed methods research </a:t>
            </a:r>
            <a:r>
              <a:rPr lang="en-US" sz="2400" dirty="0">
                <a:solidFill>
                  <a:srgbClr val="2D3956"/>
                </a:solidFill>
                <a:latin typeface="Times New Roman" panose="02020603050405020304" pitchFamily="18" charset="0"/>
                <a:cs typeface="Times New Roman" panose="02020603050405020304" pitchFamily="18" charset="0"/>
              </a:rPr>
              <a:t>is the term given to the situation where one</a:t>
            </a:r>
          </a:p>
          <a:p>
            <a:r>
              <a:rPr lang="en-US" sz="2400" dirty="0">
                <a:solidFill>
                  <a:srgbClr val="2D3956"/>
                </a:solidFill>
                <a:latin typeface="Times New Roman" panose="02020603050405020304" pitchFamily="18" charset="0"/>
                <a:cs typeface="Times New Roman" panose="02020603050405020304" pitchFamily="18" charset="0"/>
              </a:rPr>
              <a:t>methodology supports the other. During data collection, this may occur in a number of ways. One methodology may be embedded within the other during a single means to collect data (e.g. some quantitative questions are included</a:t>
            </a:r>
          </a:p>
          <a:p>
            <a:r>
              <a:rPr lang="en-US" sz="2400" dirty="0">
                <a:solidFill>
                  <a:srgbClr val="2D3956"/>
                </a:solidFill>
                <a:latin typeface="Times New Roman" panose="02020603050405020304" pitchFamily="18" charset="0"/>
                <a:cs typeface="Times New Roman" panose="02020603050405020304" pitchFamily="18" charset="0"/>
              </a:rPr>
              <a:t>in an interview schedule, or some questions within a questionnaire require a qualitative response). This is known as </a:t>
            </a:r>
            <a:r>
              <a:rPr lang="en-US" sz="2400" b="1" dirty="0">
                <a:solidFill>
                  <a:srgbClr val="2D3956"/>
                </a:solidFill>
                <a:latin typeface="Times New Roman" panose="02020603050405020304" pitchFamily="18" charset="0"/>
                <a:cs typeface="Times New Roman" panose="02020603050405020304" pitchFamily="18" charset="0"/>
              </a:rPr>
              <a:t>a concurrent embedded design</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702050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81487" y="18105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471297"/>
            <a:ext cx="10300331"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characteristics that help to define mixed methods research highlight how quantitative and qualitative methods may be combined in a number of ways to provide you with better opportunities to answer your research question.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table below outlines a number of reasons for and advantages of using a mixed methods design. The specific nature of your mixed methods design will be related to particular reasons and advantages.</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976060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51D282-29E1-F08F-9F36-6E92899A14F4}"/>
              </a:ext>
            </a:extLst>
          </p:cNvPr>
          <p:cNvPicPr>
            <a:picLocks noChangeAspect="1"/>
          </p:cNvPicPr>
          <p:nvPr/>
        </p:nvPicPr>
        <p:blipFill>
          <a:blip r:embed="rId2"/>
          <a:stretch>
            <a:fillRect/>
          </a:stretch>
        </p:blipFill>
        <p:spPr>
          <a:xfrm>
            <a:off x="1663911" y="447595"/>
            <a:ext cx="8994096" cy="5962809"/>
          </a:xfrm>
          <a:prstGeom prst="rect">
            <a:avLst/>
          </a:prstGeom>
        </p:spPr>
      </p:pic>
    </p:spTree>
    <p:extLst>
      <p:ext uri="{BB962C8B-B14F-4D97-AF65-F5344CB8AC3E}">
        <p14:creationId xmlns:p14="http://schemas.microsoft.com/office/powerpoint/2010/main" val="6825793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A52470-2173-D1D5-F009-20A2E02F7177}"/>
              </a:ext>
            </a:extLst>
          </p:cNvPr>
          <p:cNvPicPr>
            <a:picLocks noChangeAspect="1"/>
          </p:cNvPicPr>
          <p:nvPr/>
        </p:nvPicPr>
        <p:blipFill>
          <a:blip r:embed="rId2"/>
          <a:stretch>
            <a:fillRect/>
          </a:stretch>
        </p:blipFill>
        <p:spPr>
          <a:xfrm>
            <a:off x="1633927" y="1051722"/>
            <a:ext cx="9200374" cy="4754556"/>
          </a:xfrm>
          <a:prstGeom prst="rect">
            <a:avLst/>
          </a:prstGeom>
        </p:spPr>
      </p:pic>
    </p:spTree>
    <p:extLst>
      <p:ext uri="{BB962C8B-B14F-4D97-AF65-F5344CB8AC3E}">
        <p14:creationId xmlns:p14="http://schemas.microsoft.com/office/powerpoint/2010/main" val="30403316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B9E700-8EBE-C54D-F11D-8B5EFC99D7D8}"/>
              </a:ext>
            </a:extLst>
          </p:cNvPr>
          <p:cNvPicPr>
            <a:picLocks noChangeAspect="1"/>
          </p:cNvPicPr>
          <p:nvPr/>
        </p:nvPicPr>
        <p:blipFill>
          <a:blip r:embed="rId2"/>
          <a:stretch>
            <a:fillRect/>
          </a:stretch>
        </p:blipFill>
        <p:spPr>
          <a:xfrm>
            <a:off x="1828801" y="732749"/>
            <a:ext cx="8844197" cy="5392502"/>
          </a:xfrm>
          <a:prstGeom prst="rect">
            <a:avLst/>
          </a:prstGeom>
        </p:spPr>
      </p:pic>
    </p:spTree>
    <p:extLst>
      <p:ext uri="{BB962C8B-B14F-4D97-AF65-F5344CB8AC3E}">
        <p14:creationId xmlns:p14="http://schemas.microsoft.com/office/powerpoint/2010/main" val="696299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81487" y="18105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471297"/>
            <a:ext cx="10300331" cy="3046988"/>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Research designs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we have just discussed, different combinations of mixed methods research characteristics lead to various research designs. The principal mixed methods research designs summarized earlier in this section are: concurrent triangulation design, concurrent embedded design, sequential exploratory design, sequential explanatory design and sequential, multi-phase design.</a:t>
            </a:r>
          </a:p>
          <a:p>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115238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8" y="196574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Mixed methods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8" y="2102597"/>
            <a:ext cx="1081272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Techniques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Quantitative data collection techniques and analytical procedures that may be used as part of mixed methods research will be discussed later. Structured observation .the use of questionnaires, including structured interviewing; and the analysis of quantitative data will be discussed later. Qualitative data collection techniques and analytical procedures that may be used as part of mixed methods research will be discussed later. Collecting qualitative data through observation, Internet-mediated observation and observation using videography, collecting qualitative data using semi-structured and in-depth interviews, group interviews, telephone interviews  and Internet-mediated interviews. Techniques to analyze qualitative data are discussed later .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133619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8" y="196574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8" y="1937707"/>
            <a:ext cx="10812720" cy="4524315"/>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Exploratory studies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 exploratory study is a valuable means to ask open questions to discover what is</a:t>
            </a:r>
          </a:p>
          <a:p>
            <a:r>
              <a:rPr lang="en-US" sz="2400" dirty="0">
                <a:solidFill>
                  <a:srgbClr val="2D3956"/>
                </a:solidFill>
                <a:latin typeface="Times New Roman" panose="02020603050405020304" pitchFamily="18" charset="0"/>
                <a:cs typeface="Times New Roman" panose="02020603050405020304" pitchFamily="18" charset="0"/>
              </a:rPr>
              <a:t>happening and gain insights about a topic of interest. Research questions that are exploratory are likely to begin with ‘What’ or ‘How’. Questions that you ask during data collection to explore an issue, problem or phenomenon will also be likely to start with ‘What’ or ‘How’ .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 exploratory study is particularly useful if you wish to clarify your understanding of an issue, problem or phenomenon, such as if you are unsure of its precise nature. It may be that time is well spent on exploratory research, as it might show that the research is not worth pursuing!</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14167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8" y="196574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8" y="2057627"/>
            <a:ext cx="1081272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There are a number of ways to conduct exploratory research. These include a search</a:t>
            </a:r>
          </a:p>
          <a:p>
            <a:r>
              <a:rPr lang="en-US" sz="2400" dirty="0">
                <a:solidFill>
                  <a:srgbClr val="2D3956"/>
                </a:solidFill>
                <a:latin typeface="Times New Roman" panose="02020603050405020304" pitchFamily="18" charset="0"/>
                <a:cs typeface="Times New Roman" panose="02020603050405020304" pitchFamily="18" charset="0"/>
              </a:rPr>
              <a:t>of the literature; interviewing ‘experts’ in the subject; conducting in-depth individual</a:t>
            </a:r>
          </a:p>
          <a:p>
            <a:r>
              <a:rPr lang="en-US" sz="2400" dirty="0">
                <a:solidFill>
                  <a:srgbClr val="2D3956"/>
                </a:solidFill>
                <a:latin typeface="Times New Roman" panose="02020603050405020304" pitchFamily="18" charset="0"/>
                <a:cs typeface="Times New Roman" panose="02020603050405020304" pitchFamily="18" charset="0"/>
              </a:rPr>
              <a:t>interviews or conducting focus group interviews. Because of their exploratory nature, these interviews are likely to be relatively unstructured and to rely on the quality of the contributions from those who participate to help guide the subsequent stage of your research.</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Exploratory research has the advantage that it is flexible and adaptable to change. If</a:t>
            </a:r>
          </a:p>
          <a:p>
            <a:r>
              <a:rPr lang="en-US" sz="2400" dirty="0">
                <a:solidFill>
                  <a:srgbClr val="2D3956"/>
                </a:solidFill>
                <a:latin typeface="Times New Roman" panose="02020603050405020304" pitchFamily="18" charset="0"/>
                <a:cs typeface="Times New Roman" panose="02020603050405020304" pitchFamily="18" charset="0"/>
              </a:rPr>
              <a:t>you are conducting exploratory research, you must be willing to change your direction as a result of new data that appear and new insights that occur to you.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044889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8" y="196574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8" y="1937707"/>
            <a:ext cx="10812720" cy="4524315"/>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Descriptive studies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purpose of descriptive research is to gain an accurate profile of events, persons or</a:t>
            </a:r>
          </a:p>
          <a:p>
            <a:r>
              <a:rPr lang="en-US" sz="2400" dirty="0">
                <a:solidFill>
                  <a:srgbClr val="2D3956"/>
                </a:solidFill>
                <a:latin typeface="Times New Roman" panose="02020603050405020304" pitchFamily="18" charset="0"/>
                <a:cs typeface="Times New Roman" panose="02020603050405020304" pitchFamily="18" charset="0"/>
              </a:rPr>
              <a:t>situations. Research questions that are descriptive are likely to begin with, or include, either ‘Who’, ‘What’, ‘Where’, ‘When’ or ‘How’. Questions that you ask during data collection to gain a description of events, persons or situations will also be likely to start with, or include, ‘Who’, ‘What’, ‘Where’, ‘When’ or ‘How’.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Descriptive research may be an extension of a piece of exploratory research or a forerunner to a piece of explanatory research. It is necessary to have a clear picture of the phenomenon on which you wish to collect data prior to the collection of the</a:t>
            </a:r>
          </a:p>
          <a:p>
            <a:r>
              <a:rPr lang="en-US" sz="2400" dirty="0">
                <a:solidFill>
                  <a:srgbClr val="2D3956"/>
                </a:solidFill>
                <a:latin typeface="Times New Roman" panose="02020603050405020304" pitchFamily="18" charset="0"/>
                <a:cs typeface="Times New Roman" panose="02020603050405020304" pitchFamily="18" charset="0"/>
              </a:rPr>
              <a:t>data.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32916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450907"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Often project supervisor are rather wary of work that is too descriptive. There is a danger of their saying ‘That’s very interesting . . . but so what?’ They will want you to go further and draw conclusions from the data you are describing. They will encourage you to develop the skills of evaluating data and synthesizing ideas. These are higher-order skills than those of accurate description.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Description in entrepreneurship research has a very clear place. However, it should be thought of as a means to an end rather than an end in itself. This means that if your research project utilizes description it is likely to be a precursor to explanation. Such studies are known as </a:t>
            </a:r>
            <a:r>
              <a:rPr lang="en-US" sz="2400" dirty="0" err="1">
                <a:solidFill>
                  <a:srgbClr val="2D3956"/>
                </a:solidFill>
                <a:latin typeface="Times New Roman" panose="02020603050405020304" pitchFamily="18" charset="0"/>
                <a:cs typeface="Times New Roman" panose="02020603050405020304" pitchFamily="18" charset="0"/>
              </a:rPr>
              <a:t>descriptoexplanatory</a:t>
            </a:r>
            <a:r>
              <a:rPr lang="en-US" sz="2400" dirty="0">
                <a:solidFill>
                  <a:srgbClr val="2D3956"/>
                </a:solidFill>
                <a:latin typeface="Times New Roman" panose="02020603050405020304" pitchFamily="18" charset="0"/>
                <a:cs typeface="Times New Roman" panose="02020603050405020304" pitchFamily="18" charset="0"/>
              </a:rPr>
              <a:t> studies.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474723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450907"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Explanatory studies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Studies that establish causal relationships between variables may be termed explanatory</a:t>
            </a:r>
          </a:p>
          <a:p>
            <a:r>
              <a:rPr lang="en-US" sz="2400" dirty="0">
                <a:solidFill>
                  <a:srgbClr val="2D3956"/>
                </a:solidFill>
                <a:latin typeface="Times New Roman" panose="02020603050405020304" pitchFamily="18" charset="0"/>
                <a:cs typeface="Times New Roman" panose="02020603050405020304" pitchFamily="18" charset="0"/>
              </a:rPr>
              <a:t>research. Research questions that seek explanatory answers are likely to begin with, or include, ‘Why’ or ‘How’. Questions that you ask during data collection to gain an explanatory response will also be likely to start with, or include, ‘Why’ or ‘How’.</a:t>
            </a:r>
          </a:p>
          <a:p>
            <a:r>
              <a:rPr lang="en-US" sz="2400" dirty="0">
                <a:solidFill>
                  <a:srgbClr val="2D3956"/>
                </a:solidFill>
                <a:latin typeface="Times New Roman" panose="02020603050405020304" pitchFamily="18" charset="0"/>
                <a:cs typeface="Times New Roman" panose="02020603050405020304" pitchFamily="18" charset="0"/>
              </a:rPr>
              <a:t>The emphasis in explanatory research is to study a situation or a problem in order to</a:t>
            </a:r>
          </a:p>
          <a:p>
            <a:r>
              <a:rPr lang="en-US" sz="2400" dirty="0">
                <a:solidFill>
                  <a:srgbClr val="2D3956"/>
                </a:solidFill>
                <a:latin typeface="Times New Roman" panose="02020603050405020304" pitchFamily="18" charset="0"/>
                <a:cs typeface="Times New Roman" panose="02020603050405020304" pitchFamily="18" charset="0"/>
              </a:rPr>
              <a:t>explain the relationships between variables.  You could </a:t>
            </a:r>
            <a:r>
              <a:rPr lang="en-US" sz="2400" dirty="0" err="1">
                <a:solidFill>
                  <a:srgbClr val="2D3956"/>
                </a:solidFill>
                <a:latin typeface="Times New Roman" panose="02020603050405020304" pitchFamily="18" charset="0"/>
                <a:cs typeface="Times New Roman" panose="02020603050405020304" pitchFamily="18" charset="0"/>
              </a:rPr>
              <a:t>analyse</a:t>
            </a:r>
            <a:r>
              <a:rPr lang="en-US" sz="2400" dirty="0">
                <a:solidFill>
                  <a:srgbClr val="2D3956"/>
                </a:solidFill>
                <a:latin typeface="Times New Roman" panose="02020603050405020304" pitchFamily="18" charset="0"/>
                <a:cs typeface="Times New Roman" panose="02020603050405020304" pitchFamily="18" charset="0"/>
              </a:rPr>
              <a:t> the data using</a:t>
            </a:r>
          </a:p>
          <a:p>
            <a:r>
              <a:rPr lang="en-US" sz="2400" dirty="0">
                <a:solidFill>
                  <a:srgbClr val="2D3956"/>
                </a:solidFill>
                <a:latin typeface="Times New Roman" panose="02020603050405020304" pitchFamily="18" charset="0"/>
                <a:cs typeface="Times New Roman" panose="02020603050405020304" pitchFamily="18" charset="0"/>
              </a:rPr>
              <a:t>a statistical test such as correlation and regression (discussed later) in order to get a clearer</a:t>
            </a:r>
          </a:p>
          <a:p>
            <a:r>
              <a:rPr lang="en-US" sz="2400" dirty="0">
                <a:solidFill>
                  <a:srgbClr val="2D3956"/>
                </a:solidFill>
                <a:latin typeface="Times New Roman" panose="02020603050405020304" pitchFamily="18" charset="0"/>
                <a:cs typeface="Times New Roman" panose="02020603050405020304" pitchFamily="18" charset="0"/>
              </a:rPr>
              <a:t>view of the relationship.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59441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84947" y="2012657"/>
            <a:ext cx="11450907"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Evaluative studies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purpose of evaluative research is to find out how well something works. Research questions that seek to evaluate answers are likely to begin with ‘How’, or include ‘What’, in the form of ‘To what extent’. Evaluative research in entrepreneurship is likely to be concerned with assessing the effectiveness of strategies, policies, </a:t>
            </a:r>
            <a:r>
              <a:rPr lang="en-US" sz="2400" dirty="0" err="1">
                <a:solidFill>
                  <a:srgbClr val="2D3956"/>
                </a:solidFill>
                <a:latin typeface="Times New Roman" panose="02020603050405020304" pitchFamily="18" charset="0"/>
                <a:cs typeface="Times New Roman" panose="02020603050405020304" pitchFamily="18" charset="0"/>
              </a:rPr>
              <a:t>programmes</a:t>
            </a:r>
            <a:r>
              <a:rPr lang="en-US" sz="2400" dirty="0">
                <a:solidFill>
                  <a:srgbClr val="2D3956"/>
                </a:solidFill>
                <a:latin typeface="Times New Roman" panose="02020603050405020304" pitchFamily="18" charset="0"/>
                <a:cs typeface="Times New Roman" panose="02020603050405020304" pitchFamily="18" charset="0"/>
              </a:rPr>
              <a:t>, initiatives or process. For example, evaluating a marketing campaign, a personnel policy, a costing strategy, the delivery of a support service.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Questions that you ask during data collection to seek an evaluative understanding will</a:t>
            </a:r>
          </a:p>
          <a:p>
            <a:r>
              <a:rPr lang="en-US" sz="2400" dirty="0">
                <a:solidFill>
                  <a:srgbClr val="2D3956"/>
                </a:solidFill>
                <a:latin typeface="Times New Roman" panose="02020603050405020304" pitchFamily="18" charset="0"/>
                <a:cs typeface="Times New Roman" panose="02020603050405020304" pitchFamily="18" charset="0"/>
              </a:rPr>
              <a:t>be likely to start with, or include, ‘What’, ‘How’ or ‘Why’.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989692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As part of your evaluative study you may also make comparisons between events, situations, groups, places or periods, so that you ask questions that include ‘Which’, ‘When’, ‘Who’ or ‘Where’.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Asking such questions would help you to compare the effectiveness of, say, an</a:t>
            </a:r>
          </a:p>
          <a:p>
            <a:r>
              <a:rPr lang="en-US" sz="2400" dirty="0">
                <a:solidFill>
                  <a:srgbClr val="2D3956"/>
                </a:solidFill>
                <a:latin typeface="Times New Roman" panose="02020603050405020304" pitchFamily="18" charset="0"/>
                <a:cs typeface="Times New Roman" panose="02020603050405020304" pitchFamily="18" charset="0"/>
              </a:rPr>
              <a:t>advertising campaign in different locations or between different groups of consumers.</a:t>
            </a:r>
          </a:p>
          <a:p>
            <a:r>
              <a:rPr lang="en-US" sz="2400" dirty="0">
                <a:solidFill>
                  <a:srgbClr val="2D3956"/>
                </a:solidFill>
                <a:latin typeface="Times New Roman" panose="02020603050405020304" pitchFamily="18" charset="0"/>
                <a:cs typeface="Times New Roman" panose="02020603050405020304" pitchFamily="18" charset="0"/>
              </a:rPr>
              <a:t>In this way, evaluative research allows you to assess performance and to compare this.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 evaluative study may produce a theoretical contribution where emphasis is placed</a:t>
            </a:r>
          </a:p>
          <a:p>
            <a:r>
              <a:rPr lang="en-US" sz="2400" dirty="0">
                <a:solidFill>
                  <a:srgbClr val="2D3956"/>
                </a:solidFill>
                <a:latin typeface="Times New Roman" panose="02020603050405020304" pitchFamily="18" charset="0"/>
                <a:cs typeface="Times New Roman" panose="02020603050405020304" pitchFamily="18" charset="0"/>
              </a:rPr>
              <a:t>on understanding not only ‘how effective’ something is, but also ‘why’, and then</a:t>
            </a:r>
          </a:p>
          <a:p>
            <a:r>
              <a:rPr lang="en-US" sz="2400" dirty="0">
                <a:solidFill>
                  <a:srgbClr val="2D3956"/>
                </a:solidFill>
                <a:latin typeface="Times New Roman" panose="02020603050405020304" pitchFamily="18" charset="0"/>
                <a:cs typeface="Times New Roman" panose="02020603050405020304" pitchFamily="18" charset="0"/>
              </a:rPr>
              <a:t>comparing this explanation to existing theory.</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566059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Recognizing the purpose of your research</a:t>
            </a:r>
          </a:p>
          <a:p>
            <a:r>
              <a:rPr lang="en-US" sz="2800" b="1" dirty="0">
                <a:solidFill>
                  <a:schemeClr val="bg1"/>
                </a:solidFill>
                <a:latin typeface="Times New Roman" panose="02020603050405020304" pitchFamily="18" charset="0"/>
                <a:cs typeface="Times New Roman" panose="02020603050405020304" pitchFamily="18" charset="0"/>
              </a:rPr>
              <a:t>design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3416320"/>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Combined studies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research study may combine more than one purpose in its design. This may be achieved</a:t>
            </a:r>
          </a:p>
          <a:p>
            <a:r>
              <a:rPr lang="en-US" sz="2400" dirty="0">
                <a:solidFill>
                  <a:srgbClr val="2D3956"/>
                </a:solidFill>
                <a:latin typeface="Times New Roman" panose="02020603050405020304" pitchFamily="18" charset="0"/>
                <a:cs typeface="Times New Roman" panose="02020603050405020304" pitchFamily="18" charset="0"/>
              </a:rPr>
              <a:t>by the use of multiple methods in the research design, to facilitate some combination of exploratory, descriptive, explanatory or evaluative research.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Alternatively, a single method research design may be used in a way that provides scope to</a:t>
            </a:r>
          </a:p>
          <a:p>
            <a:r>
              <a:rPr lang="en-US" sz="2400" dirty="0">
                <a:solidFill>
                  <a:srgbClr val="2D3956"/>
                </a:solidFill>
                <a:latin typeface="Times New Roman" panose="02020603050405020304" pitchFamily="18" charset="0"/>
                <a:cs typeface="Times New Roman" panose="02020603050405020304" pitchFamily="18" charset="0"/>
              </a:rPr>
              <a:t>facilitate more than one purpose. Two examples of multiple methods studies that combine research purposes are provided in the next slide.</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97032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DDCC6A-C79C-279C-0F13-E0CA9FCB1C03}"/>
              </a:ext>
            </a:extLst>
          </p:cNvPr>
          <p:cNvPicPr>
            <a:picLocks noChangeAspect="1"/>
          </p:cNvPicPr>
          <p:nvPr/>
        </p:nvPicPr>
        <p:blipFill>
          <a:blip r:embed="rId2"/>
          <a:stretch>
            <a:fillRect/>
          </a:stretch>
        </p:blipFill>
        <p:spPr>
          <a:xfrm>
            <a:off x="2891073" y="586212"/>
            <a:ext cx="6409853" cy="5685576"/>
          </a:xfrm>
          <a:prstGeom prst="rect">
            <a:avLst/>
          </a:prstGeom>
        </p:spPr>
      </p:pic>
    </p:spTree>
    <p:extLst>
      <p:ext uri="{BB962C8B-B14F-4D97-AF65-F5344CB8AC3E}">
        <p14:creationId xmlns:p14="http://schemas.microsoft.com/office/powerpoint/2010/main" val="11357869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The different research strategies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general terms, a strategy is a plan of action to achieve a goal. A research strategy may</a:t>
            </a:r>
          </a:p>
          <a:p>
            <a:r>
              <a:rPr lang="en-US" sz="2400" dirty="0">
                <a:solidFill>
                  <a:srgbClr val="2D3956"/>
                </a:solidFill>
                <a:latin typeface="Times New Roman" panose="02020603050405020304" pitchFamily="18" charset="0"/>
                <a:cs typeface="Times New Roman" panose="02020603050405020304" pitchFamily="18" charset="0"/>
              </a:rPr>
              <a:t>therefore be defined as a plan of how a researcher will go about answering her or his</a:t>
            </a:r>
          </a:p>
          <a:p>
            <a:r>
              <a:rPr lang="en-US" sz="2400" dirty="0">
                <a:solidFill>
                  <a:srgbClr val="2D3956"/>
                </a:solidFill>
                <a:latin typeface="Times New Roman" panose="02020603050405020304" pitchFamily="18" charset="0"/>
                <a:cs typeface="Times New Roman" panose="02020603050405020304" pitchFamily="18" charset="0"/>
              </a:rPr>
              <a:t>research question. It is the methodological link between your philosophy and subsequent</a:t>
            </a:r>
          </a:p>
          <a:p>
            <a:r>
              <a:rPr lang="en-US" sz="2400" dirty="0">
                <a:solidFill>
                  <a:srgbClr val="2D3956"/>
                </a:solidFill>
                <a:latin typeface="Times New Roman" panose="02020603050405020304" pitchFamily="18" charset="0"/>
                <a:cs typeface="Times New Roman" panose="02020603050405020304" pitchFamily="18" charset="0"/>
              </a:rPr>
              <a:t>choice of methods to collect and analyze data.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Different research traditions have led to the development of a range of research strategies, research strategies are principally linked with quantitative, qualitative and mixed methods research designs, respectively. Particular research strategies may be associated with a particular research philosophy and also a deductive, inductive or abductive approach;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70340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a similar way, a particular research strategy should not be seen as inherently superior</a:t>
            </a:r>
          </a:p>
          <a:p>
            <a:r>
              <a:rPr lang="en-US" sz="2400" dirty="0">
                <a:solidFill>
                  <a:srgbClr val="2D3956"/>
                </a:solidFill>
                <a:latin typeface="Times New Roman" panose="02020603050405020304" pitchFamily="18" charset="0"/>
                <a:cs typeface="Times New Roman" panose="02020603050405020304" pitchFamily="18" charset="0"/>
              </a:rPr>
              <a:t>or inferior to any other. The key to your choice of research strategy or strategies is that you</a:t>
            </a:r>
          </a:p>
          <a:p>
            <a:r>
              <a:rPr lang="en-US" sz="2400" dirty="0">
                <a:solidFill>
                  <a:srgbClr val="2D3956"/>
                </a:solidFill>
                <a:latin typeface="Times New Roman" panose="02020603050405020304" pitchFamily="18" charset="0"/>
                <a:cs typeface="Times New Roman" panose="02020603050405020304" pitchFamily="18" charset="0"/>
              </a:rPr>
              <a:t>achieve a reasonable level of coherence throughout your research design which will enable</a:t>
            </a:r>
          </a:p>
          <a:p>
            <a:r>
              <a:rPr lang="en-US" sz="2400" dirty="0">
                <a:solidFill>
                  <a:srgbClr val="2D3956"/>
                </a:solidFill>
                <a:latin typeface="Times New Roman" panose="02020603050405020304" pitchFamily="18" charset="0"/>
                <a:cs typeface="Times New Roman" panose="02020603050405020304" pitchFamily="18" charset="0"/>
              </a:rPr>
              <a:t>you to answer your particular research question(s) and meet your objectives.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Your choice of research strategy will therefore be guided by your research question(s)</a:t>
            </a:r>
          </a:p>
          <a:p>
            <a:r>
              <a:rPr lang="en-US" sz="2400" dirty="0">
                <a:solidFill>
                  <a:srgbClr val="2D3956"/>
                </a:solidFill>
                <a:latin typeface="Times New Roman" panose="02020603050405020304" pitchFamily="18" charset="0"/>
                <a:cs typeface="Times New Roman" panose="02020603050405020304" pitchFamily="18" charset="0"/>
              </a:rPr>
              <a:t>and objectives, the coherence with which these link to your philosophy, research approach and purpose, and also to more pragmatic concerns including the extent of existing knowledge, the amount of time and other resources you have available and access to potential participants and to other sources of data.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759602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Finally, it must be remembered that these strategies should not be thought of as being mutually exclusive. For example, it is quite possible to use the survey strategy within a case study or combine a number of different strategies within mixed methods.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first two research strategies in the list below are principally or exclusively linked to a quantitative research design. The next two may involve quantitative or qualitative research, or a mixed design combining both. The final four strategies are principally or exclusively linked to a qualitative research design.</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963394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Experiment;</a:t>
            </a:r>
          </a:p>
          <a:p>
            <a:r>
              <a:rPr lang="en-US" sz="2400" dirty="0">
                <a:solidFill>
                  <a:srgbClr val="2D3956"/>
                </a:solidFill>
                <a:latin typeface="Times New Roman" panose="02020603050405020304" pitchFamily="18" charset="0"/>
                <a:cs typeface="Times New Roman" panose="02020603050405020304" pitchFamily="18" charset="0"/>
              </a:rPr>
              <a:t>• Survey;</a:t>
            </a:r>
          </a:p>
          <a:p>
            <a:r>
              <a:rPr lang="en-US" sz="2400" dirty="0">
                <a:solidFill>
                  <a:srgbClr val="2D3956"/>
                </a:solidFill>
                <a:latin typeface="Times New Roman" panose="02020603050405020304" pitchFamily="18" charset="0"/>
                <a:cs typeface="Times New Roman" panose="02020603050405020304" pitchFamily="18" charset="0"/>
              </a:rPr>
              <a:t>• Archival and documentary research;</a:t>
            </a:r>
          </a:p>
          <a:p>
            <a:r>
              <a:rPr lang="en-US" sz="2400" dirty="0">
                <a:solidFill>
                  <a:srgbClr val="2D3956"/>
                </a:solidFill>
                <a:latin typeface="Times New Roman" panose="02020603050405020304" pitchFamily="18" charset="0"/>
                <a:cs typeface="Times New Roman" panose="02020603050405020304" pitchFamily="18" charset="0"/>
              </a:rPr>
              <a:t>• Case study;</a:t>
            </a:r>
          </a:p>
          <a:p>
            <a:r>
              <a:rPr lang="en-US" sz="2400" dirty="0">
                <a:solidFill>
                  <a:srgbClr val="2D3956"/>
                </a:solidFill>
                <a:latin typeface="Times New Roman" panose="02020603050405020304" pitchFamily="18" charset="0"/>
                <a:cs typeface="Times New Roman" panose="02020603050405020304" pitchFamily="18" charset="0"/>
              </a:rPr>
              <a:t>• Ethnography;</a:t>
            </a:r>
          </a:p>
          <a:p>
            <a:r>
              <a:rPr lang="en-US" sz="2400" dirty="0">
                <a:solidFill>
                  <a:srgbClr val="2D3956"/>
                </a:solidFill>
                <a:latin typeface="Times New Roman" panose="02020603050405020304" pitchFamily="18" charset="0"/>
                <a:cs typeface="Times New Roman" panose="02020603050405020304" pitchFamily="18" charset="0"/>
              </a:rPr>
              <a:t>• Action Research;</a:t>
            </a:r>
          </a:p>
          <a:p>
            <a:r>
              <a:rPr lang="en-US" sz="2400" dirty="0">
                <a:solidFill>
                  <a:srgbClr val="2D3956"/>
                </a:solidFill>
                <a:latin typeface="Times New Roman" panose="02020603050405020304" pitchFamily="18" charset="0"/>
                <a:cs typeface="Times New Roman" panose="02020603050405020304" pitchFamily="18" charset="0"/>
              </a:rPr>
              <a:t>• Grounded Theory;</a:t>
            </a:r>
          </a:p>
          <a:p>
            <a:r>
              <a:rPr lang="en-US" sz="2400" dirty="0">
                <a:solidFill>
                  <a:srgbClr val="2D3956"/>
                </a:solidFill>
                <a:latin typeface="Times New Roman" panose="02020603050405020304" pitchFamily="18" charset="0"/>
                <a:cs typeface="Times New Roman" panose="02020603050405020304" pitchFamily="18" charset="0"/>
              </a:rPr>
              <a:t>• Narrative Inquiry.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700526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Experiment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roots of experiment strategy are in natural science, laboratory-based research and the precision required to conduct it mean that the ‘experiment’ is often seen as the ‘gold standard’ against which the </a:t>
            </a:r>
            <a:r>
              <a:rPr lang="en-US" sz="2400" dirty="0" err="1">
                <a:solidFill>
                  <a:srgbClr val="2D3956"/>
                </a:solidFill>
                <a:latin typeface="Times New Roman" panose="02020603050405020304" pitchFamily="18" charset="0"/>
                <a:cs typeface="Times New Roman" panose="02020603050405020304" pitchFamily="18" charset="0"/>
              </a:rPr>
              <a:t>rigour</a:t>
            </a:r>
            <a:r>
              <a:rPr lang="en-US" sz="2400" dirty="0">
                <a:solidFill>
                  <a:srgbClr val="2D3956"/>
                </a:solidFill>
                <a:latin typeface="Times New Roman" panose="02020603050405020304" pitchFamily="18" charset="0"/>
                <a:cs typeface="Times New Roman" panose="02020603050405020304" pitchFamily="18" charset="0"/>
              </a:rPr>
              <a:t> of other strategies is assessed.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Experiment is a form of research that owes much to the natural sciences, although it features strongly in psychological and social science research. The purpose of</a:t>
            </a:r>
          </a:p>
          <a:p>
            <a:r>
              <a:rPr lang="en-US" sz="2400" dirty="0">
                <a:solidFill>
                  <a:srgbClr val="2D3956"/>
                </a:solidFill>
                <a:latin typeface="Times New Roman" panose="02020603050405020304" pitchFamily="18" charset="0"/>
                <a:cs typeface="Times New Roman" panose="02020603050405020304" pitchFamily="18" charset="0"/>
              </a:rPr>
              <a:t>an experiment is to study the probability of a change in an independent variable causing</a:t>
            </a:r>
          </a:p>
          <a:p>
            <a:r>
              <a:rPr lang="en-US" sz="2400" dirty="0">
                <a:solidFill>
                  <a:srgbClr val="2D3956"/>
                </a:solidFill>
                <a:latin typeface="Times New Roman" panose="02020603050405020304" pitchFamily="18" charset="0"/>
                <a:cs typeface="Times New Roman" panose="02020603050405020304" pitchFamily="18" charset="0"/>
              </a:rPr>
              <a:t>a change in another, dependent variable. The table below provides a description of types of</a:t>
            </a:r>
          </a:p>
          <a:p>
            <a:r>
              <a:rPr lang="en-US" sz="2400" dirty="0">
                <a:solidFill>
                  <a:srgbClr val="2D3956"/>
                </a:solidFill>
                <a:latin typeface="Times New Roman" panose="02020603050405020304" pitchFamily="18" charset="0"/>
                <a:cs typeface="Times New Roman" panose="02020603050405020304" pitchFamily="18" charset="0"/>
              </a:rPr>
              <a:t>variable.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39764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DECAD3-62D9-043D-1B84-B41777352F4E}"/>
              </a:ext>
            </a:extLst>
          </p:cNvPr>
          <p:cNvPicPr>
            <a:picLocks noChangeAspect="1"/>
          </p:cNvPicPr>
          <p:nvPr/>
        </p:nvPicPr>
        <p:blipFill>
          <a:blip r:embed="rId2"/>
          <a:stretch>
            <a:fillRect/>
          </a:stretch>
        </p:blipFill>
        <p:spPr>
          <a:xfrm>
            <a:off x="1813810" y="1127687"/>
            <a:ext cx="8859187" cy="4761059"/>
          </a:xfrm>
          <a:prstGeom prst="rect">
            <a:avLst/>
          </a:prstGeom>
        </p:spPr>
      </p:pic>
    </p:spTree>
    <p:extLst>
      <p:ext uri="{BB962C8B-B14F-4D97-AF65-F5344CB8AC3E}">
        <p14:creationId xmlns:p14="http://schemas.microsoft.com/office/powerpoint/2010/main" val="155137202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33216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An experiment uses hypothetical explanations, known as hypotheses, rather than</a:t>
            </a:r>
          </a:p>
          <a:p>
            <a:r>
              <a:rPr lang="en-US" sz="2400" dirty="0">
                <a:solidFill>
                  <a:srgbClr val="2D3956"/>
                </a:solidFill>
                <a:latin typeface="Times New Roman" panose="02020603050405020304" pitchFamily="18" charset="0"/>
                <a:cs typeface="Times New Roman" panose="02020603050405020304" pitchFamily="18" charset="0"/>
              </a:rPr>
              <a:t>research questions. This is because the researcher hypothesizes whether or not a relationship will exist between the variables. Two types of (opposing) hypotheses are formulated in a standard experiment: the </a:t>
            </a:r>
            <a:r>
              <a:rPr lang="en-US" sz="2400" b="1" dirty="0">
                <a:solidFill>
                  <a:srgbClr val="2D3956"/>
                </a:solidFill>
                <a:latin typeface="Times New Roman" panose="02020603050405020304" pitchFamily="18" charset="0"/>
                <a:cs typeface="Times New Roman" panose="02020603050405020304" pitchFamily="18" charset="0"/>
              </a:rPr>
              <a:t>null hypothesis </a:t>
            </a:r>
            <a:r>
              <a:rPr lang="en-US" sz="2400" dirty="0">
                <a:solidFill>
                  <a:srgbClr val="2D3956"/>
                </a:solidFill>
                <a:latin typeface="Times New Roman" panose="02020603050405020304" pitchFamily="18" charset="0"/>
                <a:cs typeface="Times New Roman" panose="02020603050405020304" pitchFamily="18" charset="0"/>
              </a:rPr>
              <a:t>and the hypothesis (also referred to as the </a:t>
            </a:r>
            <a:r>
              <a:rPr lang="en-US" sz="2400" b="1" dirty="0">
                <a:solidFill>
                  <a:srgbClr val="2D3956"/>
                </a:solidFill>
                <a:latin typeface="Times New Roman" panose="02020603050405020304" pitchFamily="18" charset="0"/>
                <a:cs typeface="Times New Roman" panose="02020603050405020304" pitchFamily="18" charset="0"/>
              </a:rPr>
              <a:t>alternative hypothesis</a:t>
            </a:r>
            <a:r>
              <a:rPr lang="en-US" sz="2400" dirty="0">
                <a:solidFill>
                  <a:srgbClr val="2D3956"/>
                </a:solidFill>
                <a:latin typeface="Times New Roman" panose="02020603050405020304" pitchFamily="18" charset="0"/>
                <a:cs typeface="Times New Roman" panose="02020603050405020304" pitchFamily="18" charset="0"/>
              </a:rPr>
              <a:t>). The null hypothesis is the explanation that there is no difference or relationship between the variables. An example of a null hypothesis is:</a:t>
            </a:r>
          </a:p>
          <a:p>
            <a:r>
              <a:rPr lang="en-US" sz="2400" dirty="0">
                <a:solidFill>
                  <a:srgbClr val="2D3956"/>
                </a:solidFill>
                <a:latin typeface="Times New Roman" panose="02020603050405020304" pitchFamily="18" charset="0"/>
                <a:cs typeface="Times New Roman" panose="02020603050405020304" pitchFamily="18" charset="0"/>
              </a:rPr>
              <a:t>User satisfaction of online customer support is not related to the amount of training</a:t>
            </a:r>
          </a:p>
          <a:p>
            <a:r>
              <a:rPr lang="en-US" sz="2400" dirty="0">
                <a:solidFill>
                  <a:srgbClr val="2D3956"/>
                </a:solidFill>
                <a:latin typeface="Times New Roman" panose="02020603050405020304" pitchFamily="18" charset="0"/>
                <a:cs typeface="Times New Roman" panose="02020603050405020304" pitchFamily="18" charset="0"/>
              </a:rPr>
              <a:t>support staff have received.</a:t>
            </a:r>
          </a:p>
          <a:p>
            <a:r>
              <a:rPr lang="en-US" sz="2400" dirty="0">
                <a:solidFill>
                  <a:srgbClr val="2D3956"/>
                </a:solidFill>
                <a:latin typeface="Times New Roman" panose="02020603050405020304" pitchFamily="18" charset="0"/>
                <a:cs typeface="Times New Roman" panose="02020603050405020304" pitchFamily="18" charset="0"/>
              </a:rPr>
              <a:t>The hypothesis is the explanation that there is a difference or relationship between the</a:t>
            </a:r>
          </a:p>
          <a:p>
            <a:r>
              <a:rPr lang="en-US" sz="2400" dirty="0">
                <a:solidFill>
                  <a:srgbClr val="2D3956"/>
                </a:solidFill>
                <a:latin typeface="Times New Roman" panose="02020603050405020304" pitchFamily="18" charset="0"/>
                <a:cs typeface="Times New Roman" panose="02020603050405020304" pitchFamily="18" charset="0"/>
              </a:rPr>
              <a:t>variables. An example of a (directional) hypothesis is:</a:t>
            </a:r>
          </a:p>
          <a:p>
            <a:r>
              <a:rPr lang="en-US" sz="2400" dirty="0">
                <a:solidFill>
                  <a:srgbClr val="2D3956"/>
                </a:solidFill>
                <a:latin typeface="Times New Roman" panose="02020603050405020304" pitchFamily="18" charset="0"/>
                <a:cs typeface="Times New Roman" panose="02020603050405020304" pitchFamily="18" charset="0"/>
              </a:rPr>
              <a:t>User satisfaction of online customer support is related to the amount of training support</a:t>
            </a:r>
          </a:p>
          <a:p>
            <a:r>
              <a:rPr lang="en-US" sz="2400" dirty="0">
                <a:solidFill>
                  <a:srgbClr val="2D3956"/>
                </a:solidFill>
                <a:latin typeface="Times New Roman" panose="02020603050405020304" pitchFamily="18" charset="0"/>
                <a:cs typeface="Times New Roman" panose="02020603050405020304" pitchFamily="18" charset="0"/>
              </a:rPr>
              <a:t>staff have received.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625267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450908"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652155"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an experiment, the compatibility of the data with the null hypothesis is tested statistically.</a:t>
            </a:r>
          </a:p>
          <a:p>
            <a:r>
              <a:rPr lang="en-US" sz="2400" dirty="0">
                <a:solidFill>
                  <a:srgbClr val="2D3956"/>
                </a:solidFill>
                <a:latin typeface="Times New Roman" panose="02020603050405020304" pitchFamily="18" charset="0"/>
                <a:cs typeface="Times New Roman" panose="02020603050405020304" pitchFamily="18" charset="0"/>
              </a:rPr>
              <a:t>The statistical test is based on the probability of these data occurring by chance and in effect measures the probability that the data are compatible with the null hypothesis.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smaller the probability (termed the p-value), the greater the statistical incompatibility of the data with the null hypothesis. This ‘incompatibility’ is interpreted as casting doubt on or providing evidence against the null hypothesis and its associated underlying assumptions.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this probability is greater than a prescribed value (usually p = 0.05), the null hypothesis is usually accepted and the hypothesis is rejected.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164527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9917" y="1965748"/>
            <a:ext cx="11332165"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the probability is less than or equal to the prescribed value (usually p = 0.05), this indicates that the hypothesis can be accepted.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simplest experiments are concerned with whether there is a link between two variables.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More complex experiments also consider the size of the change and the relative importance of</a:t>
            </a:r>
          </a:p>
          <a:p>
            <a:r>
              <a:rPr lang="en-US" sz="2400" dirty="0">
                <a:solidFill>
                  <a:srgbClr val="2D3956"/>
                </a:solidFill>
                <a:latin typeface="Times New Roman" panose="02020603050405020304" pitchFamily="18" charset="0"/>
                <a:cs typeface="Times New Roman" panose="02020603050405020304" pitchFamily="18" charset="0"/>
              </a:rPr>
              <a:t>two or more independent variables.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Experiments therefore tend to be used in exploratory and explanatory research to answer ‘what’, ‘how’ and ‘why’ questions.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47732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2012657"/>
            <a:ext cx="11652155"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Experimental designs include classical experiments, quasi-experiments and within-subject designs.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In a classical experiment</a:t>
            </a:r>
            <a:r>
              <a:rPr lang="en-US" sz="2400" dirty="0">
                <a:solidFill>
                  <a:srgbClr val="2D3956"/>
                </a:solidFill>
                <a:latin typeface="Times New Roman" panose="02020603050405020304" pitchFamily="18" charset="0"/>
                <a:cs typeface="Times New Roman" panose="02020603050405020304" pitchFamily="18" charset="0"/>
              </a:rPr>
              <a:t>, a sample of participants is selected and then randomly assigned to either an experimental group or to the control group. In the experimental group, some form of planned intervention or manipulation will be tested. In the control group, no such intervention is made.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Random assignment means each group should be similar in all aspects relevant to the research other than whether or not they are exposed to the planned intervention or manipulation.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63184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375658"/>
            <a:ext cx="11652155"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assigning the members to the control and experimental groups at random and using a control group, you try to control (that is, remove) the possible effects of an alternative explanation to the planned intervention (manipulation) and eliminate threats to internal validity.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because the control group is subject to exactly the same external influences as the experimental group other than the planned intervention and, consequently, this intervention is the only explanation for any changes to the dependent variable.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341851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375658"/>
            <a:ext cx="11652155"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A quasi-experiment </a:t>
            </a:r>
            <a:r>
              <a:rPr lang="en-US" sz="2400" dirty="0">
                <a:solidFill>
                  <a:srgbClr val="2D3956"/>
                </a:solidFill>
                <a:latin typeface="Times New Roman" panose="02020603050405020304" pitchFamily="18" charset="0"/>
                <a:cs typeface="Times New Roman" panose="02020603050405020304" pitchFamily="18" charset="0"/>
              </a:rPr>
              <a:t>will still use an experimental group(s) and a control group, but</a:t>
            </a:r>
          </a:p>
          <a:p>
            <a:r>
              <a:rPr lang="en-US" sz="2400" dirty="0">
                <a:solidFill>
                  <a:srgbClr val="2D3956"/>
                </a:solidFill>
                <a:latin typeface="Times New Roman" panose="02020603050405020304" pitchFamily="18" charset="0"/>
                <a:cs typeface="Times New Roman" panose="02020603050405020304" pitchFamily="18" charset="0"/>
              </a:rPr>
              <a:t>the researcher will not randomly assign participants to each group, perhaps because participants are only available in pre-formed groups (e.g. existing work groups).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Differences in participants between groups may be minimized by the use of matched pairs. Matched pair analysis leads to a participant in an experimental group being paired with a participant in the control group based on matching factors such as age, gender, occupation,</a:t>
            </a:r>
          </a:p>
          <a:p>
            <a:r>
              <a:rPr lang="en-US" sz="2400" dirty="0">
                <a:solidFill>
                  <a:srgbClr val="2D3956"/>
                </a:solidFill>
                <a:latin typeface="Times New Roman" panose="02020603050405020304" pitchFamily="18" charset="0"/>
                <a:cs typeface="Times New Roman" panose="02020603050405020304" pitchFamily="18" charset="0"/>
              </a:rPr>
              <a:t>length of service, grade etc., to try to minimize the effect of extraneous variables on the</a:t>
            </a:r>
          </a:p>
          <a:p>
            <a:r>
              <a:rPr lang="en-US" sz="2400" dirty="0">
                <a:solidFill>
                  <a:srgbClr val="2D3956"/>
                </a:solidFill>
                <a:latin typeface="Times New Roman" panose="02020603050405020304" pitchFamily="18" charset="0"/>
                <a:cs typeface="Times New Roman" panose="02020603050405020304" pitchFamily="18" charset="0"/>
              </a:rPr>
              <a:t>experiment’s outcomes. Those factors relevant to the nature of the experiment will need</a:t>
            </a:r>
          </a:p>
          <a:p>
            <a:r>
              <a:rPr lang="en-US" sz="2400" dirty="0">
                <a:solidFill>
                  <a:srgbClr val="2D3956"/>
                </a:solidFill>
                <a:latin typeface="Times New Roman" panose="02020603050405020304" pitchFamily="18" charset="0"/>
                <a:cs typeface="Times New Roman" panose="02020603050405020304" pitchFamily="18" charset="0"/>
              </a:rPr>
              <a:t>to be matched.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946014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5DD0AC-8997-B1AC-B5F6-6F545C365272}"/>
              </a:ext>
            </a:extLst>
          </p:cNvPr>
          <p:cNvPicPr>
            <a:picLocks noChangeAspect="1"/>
          </p:cNvPicPr>
          <p:nvPr/>
        </p:nvPicPr>
        <p:blipFill>
          <a:blip r:embed="rId2"/>
          <a:stretch>
            <a:fillRect/>
          </a:stretch>
        </p:blipFill>
        <p:spPr>
          <a:xfrm>
            <a:off x="1674051" y="1768839"/>
            <a:ext cx="9098144" cy="3462727"/>
          </a:xfrm>
          <a:prstGeom prst="rect">
            <a:avLst/>
          </a:prstGeom>
        </p:spPr>
      </p:pic>
    </p:spTree>
    <p:extLst>
      <p:ext uri="{BB962C8B-B14F-4D97-AF65-F5344CB8AC3E}">
        <p14:creationId xmlns:p14="http://schemas.microsoft.com/office/powerpoint/2010/main" val="23568722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98210"/>
            <a:ext cx="11652155"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Let’s illustrate this procedure with an example related to the introduction of a sales promotion.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dependent variable in this example, purchasing behavior, is measured for members of both the experimental group and control group before any intervention occurs.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provides a pre-test measure of purchasing behavior. A planned intervention is then made to members of the experimental group in the form of a ‘buy two, get one free’ promotion.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the control group, no such intervention is made.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42476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98210"/>
            <a:ext cx="11652155"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dependent variable, purchasing behavior, is measured after the manipulation of the independent variable (the use of the ‘buy two, get one free’ promotion) for both the experimental group and the control group, so that a pre-test and post-test comparison can be made.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On the basis of this comparison, any difference between the experimental and control groups for the dependent variable (purchasing behavior) is attributed to the intervention of the ‘buy two, get one free’ promotion.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experimental approach is known as a between-subjects design, where participants belong</a:t>
            </a:r>
          </a:p>
          <a:p>
            <a:r>
              <a:rPr lang="en-US" sz="2400" dirty="0">
                <a:solidFill>
                  <a:srgbClr val="2D3956"/>
                </a:solidFill>
                <a:latin typeface="Times New Roman" panose="02020603050405020304" pitchFamily="18" charset="0"/>
                <a:cs typeface="Times New Roman" panose="02020603050405020304" pitchFamily="18" charset="0"/>
              </a:rPr>
              <a:t>to either the experimental group or control group but not both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690317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98210"/>
            <a:ext cx="1165215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a </a:t>
            </a:r>
            <a:r>
              <a:rPr lang="en-US" sz="2400" b="1" dirty="0">
                <a:solidFill>
                  <a:srgbClr val="2D3956"/>
                </a:solidFill>
                <a:latin typeface="Times New Roman" panose="02020603050405020304" pitchFamily="18" charset="0"/>
                <a:cs typeface="Times New Roman" panose="02020603050405020304" pitchFamily="18" charset="0"/>
              </a:rPr>
              <a:t>between-subjects design</a:t>
            </a:r>
            <a:r>
              <a:rPr lang="en-US" sz="2400" dirty="0">
                <a:solidFill>
                  <a:srgbClr val="2D3956"/>
                </a:solidFill>
                <a:latin typeface="Times New Roman" panose="02020603050405020304" pitchFamily="18" charset="0"/>
                <a:cs typeface="Times New Roman" panose="02020603050405020304" pitchFamily="18" charset="0"/>
              </a:rPr>
              <a:t>, if more than one intervention or manipulation is to be tested, a separate experimental group will be required for each test (known as independent measures). For example, if the experiment was designed to compare two separate interventions, such as a ‘buy one, get one free’ as well as the ‘buy two, get one free’ manipulation, two experimental</a:t>
            </a:r>
          </a:p>
          <a:p>
            <a:r>
              <a:rPr lang="en-US" sz="2400" dirty="0">
                <a:solidFill>
                  <a:srgbClr val="2D3956"/>
                </a:solidFill>
                <a:latin typeface="Times New Roman" panose="02020603050405020304" pitchFamily="18" charset="0"/>
                <a:cs typeface="Times New Roman" panose="02020603050405020304" pitchFamily="18" charset="0"/>
              </a:rPr>
              <a:t>groups would be required alongside the control group.</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 </a:t>
            </a:r>
            <a:r>
              <a:rPr lang="en-US" sz="2400" b="1" dirty="0">
                <a:solidFill>
                  <a:srgbClr val="2D3956"/>
                </a:solidFill>
                <a:latin typeface="Times New Roman" panose="02020603050405020304" pitchFamily="18" charset="0"/>
                <a:cs typeface="Times New Roman" panose="02020603050405020304" pitchFamily="18" charset="0"/>
              </a:rPr>
              <a:t>within-subjects design</a:t>
            </a:r>
            <a:r>
              <a:rPr lang="en-US" sz="2400" dirty="0">
                <a:solidFill>
                  <a:srgbClr val="2D3956"/>
                </a:solidFill>
                <a:latin typeface="Times New Roman" panose="02020603050405020304" pitchFamily="18" charset="0"/>
                <a:cs typeface="Times New Roman" panose="02020603050405020304" pitchFamily="18" charset="0"/>
              </a:rPr>
              <a:t>, or within-group design, there will be only a single group,</a:t>
            </a:r>
          </a:p>
          <a:p>
            <a:r>
              <a:rPr lang="en-US" sz="2400" dirty="0">
                <a:solidFill>
                  <a:srgbClr val="2D3956"/>
                </a:solidFill>
                <a:latin typeface="Times New Roman" panose="02020603050405020304" pitchFamily="18" charset="0"/>
                <a:cs typeface="Times New Roman" panose="02020603050405020304" pitchFamily="18" charset="0"/>
              </a:rPr>
              <a:t>rather than a separation into an experimental group and a control group. In this approach</a:t>
            </a:r>
          </a:p>
          <a:p>
            <a:r>
              <a:rPr lang="en-US" sz="2400" dirty="0">
                <a:solidFill>
                  <a:srgbClr val="2D3956"/>
                </a:solidFill>
                <a:latin typeface="Times New Roman" panose="02020603050405020304" pitchFamily="18" charset="0"/>
                <a:cs typeface="Times New Roman" panose="02020603050405020304" pitchFamily="18" charset="0"/>
              </a:rPr>
              <a:t>every participant is exposed to the planned intervention or series of interventions. For this</a:t>
            </a:r>
          </a:p>
          <a:p>
            <a:r>
              <a:rPr lang="en-US" sz="2400" dirty="0">
                <a:solidFill>
                  <a:srgbClr val="2D3956"/>
                </a:solidFill>
                <a:latin typeface="Times New Roman" panose="02020603050405020304" pitchFamily="18" charset="0"/>
                <a:cs typeface="Times New Roman" panose="02020603050405020304" pitchFamily="18" charset="0"/>
              </a:rPr>
              <a:t>reason, this approach is known as repeated measures. The procedure involves a</a:t>
            </a:r>
          </a:p>
          <a:p>
            <a:r>
              <a:rPr lang="en-US" sz="2400" dirty="0">
                <a:solidFill>
                  <a:srgbClr val="2D3956"/>
                </a:solidFill>
                <a:latin typeface="Times New Roman" panose="02020603050405020304" pitchFamily="18" charset="0"/>
                <a:cs typeface="Times New Roman" panose="02020603050405020304" pitchFamily="18" charset="0"/>
              </a:rPr>
              <a:t>pre-intervention observation or measurement, to establish a baseline (or control for</a:t>
            </a:r>
          </a:p>
          <a:p>
            <a:r>
              <a:rPr lang="en-US" sz="2400" dirty="0">
                <a:solidFill>
                  <a:srgbClr val="2D3956"/>
                </a:solidFill>
                <a:latin typeface="Times New Roman" panose="02020603050405020304" pitchFamily="18" charset="0"/>
                <a:cs typeface="Times New Roman" panose="02020603050405020304" pitchFamily="18" charset="0"/>
              </a:rPr>
              <a:t>the dependent variable).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644444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8"/>
            <a:ext cx="11797259" cy="4571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98210"/>
            <a:ext cx="1165215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is followed by a planned intervention (manipulation of the independent variable) and subsequent observation and measurement (related to the dependent variable).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Following the withdrawal of the intervention and a period of ‘reversal’, to allow a return to the baseline, a further planned intervention may be attempted followed by subsequent observation and measurement.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within-subject design may be more practical than a between-subjects design because it requires fewer participants, but it may lead to carryover effects where familiarity or fatigue with the process distorts the validity of the findings. This may lead to a counterbalanced design, where some of the participants undertake tasks in a different order to see if familiarity or fatigue affects the outcomes.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981210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Often experiments, including those in disciplines closely associated with entrepreneurship such as organizational psychology, are conducted in laboratories rather than in the field (for example in an organization). This means that you have greater control over aspects of the research process such as sample selection and the context within which the experiment occurs.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while this improves the </a:t>
            </a:r>
            <a:r>
              <a:rPr lang="en-US" sz="2400" b="1" dirty="0">
                <a:solidFill>
                  <a:srgbClr val="2D3956"/>
                </a:solidFill>
                <a:latin typeface="Times New Roman" panose="02020603050405020304" pitchFamily="18" charset="0"/>
                <a:cs typeface="Times New Roman" panose="02020603050405020304" pitchFamily="18" charset="0"/>
              </a:rPr>
              <a:t>internal validity </a:t>
            </a:r>
            <a:r>
              <a:rPr lang="en-US" sz="2400" dirty="0">
                <a:solidFill>
                  <a:srgbClr val="2D3956"/>
                </a:solidFill>
                <a:latin typeface="Times New Roman" panose="02020603050405020304" pitchFamily="18" charset="0"/>
                <a:cs typeface="Times New Roman" panose="02020603050405020304" pitchFamily="18" charset="0"/>
              </a:rPr>
              <a:t>of the experiment, that is, the extent to which the findings can be attributed to the interventions rather than any flaws in your research design, </a:t>
            </a:r>
            <a:r>
              <a:rPr lang="en-US" sz="2400" b="1" dirty="0">
                <a:solidFill>
                  <a:srgbClr val="2D3956"/>
                </a:solidFill>
                <a:latin typeface="Times New Roman" panose="02020603050405020304" pitchFamily="18" charset="0"/>
                <a:cs typeface="Times New Roman" panose="02020603050405020304" pitchFamily="18" charset="0"/>
              </a:rPr>
              <a:t>external validity </a:t>
            </a:r>
            <a:r>
              <a:rPr lang="en-US" sz="2400" dirty="0">
                <a:solidFill>
                  <a:srgbClr val="2D3956"/>
                </a:solidFill>
                <a:latin typeface="Times New Roman" panose="02020603050405020304" pitchFamily="18" charset="0"/>
                <a:cs typeface="Times New Roman" panose="02020603050405020304" pitchFamily="18" charset="0"/>
              </a:rPr>
              <a:t>is likely to be more difficult to establish (we discuss issues of validity later). Laboratory settings, by their very nature, are unlikely to be related to the real world of organizations. As a consequence, the extent to which the findings from a laboratory experiment are able to be generalized to all organizations is likely to be lower than for a field-based experiment.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495592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feasibility of using an experimental strategy will depend on the nature of your</a:t>
            </a:r>
          </a:p>
          <a:p>
            <a:r>
              <a:rPr lang="en-US" sz="2400" dirty="0">
                <a:solidFill>
                  <a:srgbClr val="2D3956"/>
                </a:solidFill>
                <a:latin typeface="Times New Roman" panose="02020603050405020304" pitchFamily="18" charset="0"/>
                <a:cs typeface="Times New Roman" panose="02020603050405020304" pitchFamily="18" charset="0"/>
              </a:rPr>
              <a:t>research question. As we noted, an experiment uses predictive hypotheses rather than</a:t>
            </a:r>
          </a:p>
          <a:p>
            <a:r>
              <a:rPr lang="en-US" sz="2400" dirty="0">
                <a:solidFill>
                  <a:srgbClr val="2D3956"/>
                </a:solidFill>
                <a:latin typeface="Times New Roman" panose="02020603050405020304" pitchFamily="18" charset="0"/>
                <a:cs typeface="Times New Roman" panose="02020603050405020304" pitchFamily="18" charset="0"/>
              </a:rPr>
              <a:t>open research questions.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may be appropriate to turn your question into hypotheses where you wish to test for expected relationships between variables. However, most entrepreneurship research questions will be designed to inquire into the relationships between variables, rather than to test a predicted relationship.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indicates the difference between experiments and other research strategies. Within quantitative research designs, it highlights a key difference between an experimental strategy and a survey strategy.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317333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Survey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survey strategy is usually associated with a deductive research approach. It is a popular</a:t>
            </a:r>
          </a:p>
          <a:p>
            <a:r>
              <a:rPr lang="en-US" sz="2400" dirty="0">
                <a:solidFill>
                  <a:srgbClr val="2D3956"/>
                </a:solidFill>
                <a:latin typeface="Times New Roman" panose="02020603050405020304" pitchFamily="18" charset="0"/>
                <a:cs typeface="Times New Roman" panose="02020603050405020304" pitchFamily="18" charset="0"/>
              </a:rPr>
              <a:t>strategy in entrepreneurship research and is most frequently used to answer ‘what’, ‘who’, ‘where’, ‘how much’ and ‘how many’ questions.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therefore tends to be used for exploratory and descriptive research. Survey strategies using questionnaires are popular as they allow the collection of standardized data from a large number of respondents economically, allowing easy comparison. In addition, the survey strategy is perceived as authoritative by people in general and is comparatively easy both to explain and to understand.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498481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survey strategy allows you to collect data which you can analyze quantitatively</a:t>
            </a:r>
          </a:p>
          <a:p>
            <a:r>
              <a:rPr lang="en-US" sz="2400" dirty="0">
                <a:solidFill>
                  <a:srgbClr val="2D3956"/>
                </a:solidFill>
                <a:latin typeface="Times New Roman" panose="02020603050405020304" pitchFamily="18" charset="0"/>
                <a:cs typeface="Times New Roman" panose="02020603050405020304" pitchFamily="18" charset="0"/>
              </a:rPr>
              <a:t>using descriptive and inferential statistics. In addition, data collected using a survey strategy can be used to suggest possible reasons for particular relationships between variables and to produce models of these relationships. Using a survey strategy should give you more control over the research process and, when probability sampling is used, it is possible to generate findings that are statistically representative of the whole population at a lower cost than collecting the data for the whole population.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will need to spend time ensuring that your sample is representative, designing and piloting your data collection instrument and trying to ensure a good response rate. Preparing and analyzing the data will also be time consuming, even with readily available cloud-based data collection and analysis software.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594207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Archival and documentary research</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digitalization of data and the creation of online archives, along with open data initiatives</a:t>
            </a:r>
          </a:p>
          <a:p>
            <a:r>
              <a:rPr lang="en-US" sz="2400" dirty="0">
                <a:solidFill>
                  <a:srgbClr val="2D3956"/>
                </a:solidFill>
                <a:latin typeface="Times New Roman" panose="02020603050405020304" pitchFamily="18" charset="0"/>
                <a:cs typeface="Times New Roman" panose="02020603050405020304" pitchFamily="18" charset="0"/>
              </a:rPr>
              <a:t>by governments and businesses, have increased the scope for you to use an archival</a:t>
            </a:r>
          </a:p>
          <a:p>
            <a:r>
              <a:rPr lang="en-US" sz="2400" dirty="0">
                <a:solidFill>
                  <a:srgbClr val="2D3956"/>
                </a:solidFill>
                <a:latin typeface="Times New Roman" panose="02020603050405020304" pitchFamily="18" charset="0"/>
                <a:cs typeface="Times New Roman" panose="02020603050405020304" pitchFamily="18" charset="0"/>
              </a:rPr>
              <a:t>or documentary research strategy. This means it is now possible to access such sources</a:t>
            </a:r>
          </a:p>
          <a:p>
            <a:r>
              <a:rPr lang="en-US" sz="2400" dirty="0">
                <a:solidFill>
                  <a:srgbClr val="2D3956"/>
                </a:solidFill>
                <a:latin typeface="Times New Roman" panose="02020603050405020304" pitchFamily="18" charset="0"/>
                <a:cs typeface="Times New Roman" panose="02020603050405020304" pitchFamily="18" charset="0"/>
              </a:rPr>
              <a:t>online from around the world. These potentially provide you with considerable scope to</a:t>
            </a:r>
          </a:p>
          <a:p>
            <a:r>
              <a:rPr lang="en-US" sz="2400" dirty="0">
                <a:solidFill>
                  <a:srgbClr val="2D3956"/>
                </a:solidFill>
                <a:latin typeface="Times New Roman" panose="02020603050405020304" pitchFamily="18" charset="0"/>
                <a:cs typeface="Times New Roman" panose="02020603050405020304" pitchFamily="18" charset="0"/>
              </a:rPr>
              <a:t>design a research project that capitalizes on the wide range of secondary data sources.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document is a durable repository for textual, visual and audio representations. This illustrates the wide range of materials encompassed by this definition. Categories of textual documents include: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23156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Categories of textual documents include: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communications between individuals or within groups such as email, letters, social</a:t>
            </a:r>
          </a:p>
          <a:p>
            <a:r>
              <a:rPr lang="en-US" sz="2400" dirty="0">
                <a:solidFill>
                  <a:srgbClr val="2D3956"/>
                </a:solidFill>
                <a:latin typeface="Times New Roman" panose="02020603050405020304" pitchFamily="18" charset="0"/>
                <a:cs typeface="Times New Roman" panose="02020603050405020304" pitchFamily="18" charset="0"/>
              </a:rPr>
              <a:t>media and blog postings;</a:t>
            </a:r>
          </a:p>
          <a:p>
            <a:r>
              <a:rPr lang="en-US" sz="2400" dirty="0">
                <a:solidFill>
                  <a:srgbClr val="2D3956"/>
                </a:solidFill>
                <a:latin typeface="Times New Roman" panose="02020603050405020304" pitchFamily="18" charset="0"/>
                <a:cs typeface="Times New Roman" panose="02020603050405020304" pitchFamily="18" charset="0"/>
              </a:rPr>
              <a:t>• individual records such as diaries, electronic calendars and notes;</a:t>
            </a:r>
          </a:p>
          <a:p>
            <a:r>
              <a:rPr lang="en-US" sz="2400" dirty="0">
                <a:solidFill>
                  <a:srgbClr val="2D3956"/>
                </a:solidFill>
                <a:latin typeface="Times New Roman" panose="02020603050405020304" pitchFamily="18" charset="0"/>
                <a:cs typeface="Times New Roman" panose="02020603050405020304" pitchFamily="18" charset="0"/>
              </a:rPr>
              <a:t>• </a:t>
            </a:r>
            <a:r>
              <a:rPr lang="en-US" sz="2400" dirty="0" err="1">
                <a:solidFill>
                  <a:srgbClr val="2D3956"/>
                </a:solidFill>
                <a:latin typeface="Times New Roman" panose="02020603050405020304" pitchFamily="18" charset="0"/>
                <a:cs typeface="Times New Roman" panose="02020603050405020304" pitchFamily="18" charset="0"/>
              </a:rPr>
              <a:t>organisational</a:t>
            </a:r>
            <a:r>
              <a:rPr lang="en-US" sz="2400" dirty="0">
                <a:solidFill>
                  <a:srgbClr val="2D3956"/>
                </a:solidFill>
                <a:latin typeface="Times New Roman" panose="02020603050405020304" pitchFamily="18" charset="0"/>
                <a:cs typeface="Times New Roman" panose="02020603050405020304" pitchFamily="18" charset="0"/>
              </a:rPr>
              <a:t> documents such as administrative records, agendas and minutes of meetings,</a:t>
            </a:r>
          </a:p>
          <a:p>
            <a:r>
              <a:rPr lang="en-US" sz="2400" dirty="0">
                <a:solidFill>
                  <a:srgbClr val="2D3956"/>
                </a:solidFill>
                <a:latin typeface="Times New Roman" panose="02020603050405020304" pitchFamily="18" charset="0"/>
                <a:cs typeface="Times New Roman" panose="02020603050405020304" pitchFamily="18" charset="0"/>
              </a:rPr>
              <a:t>agreements, contracts, memos, personnel records, plans, policy statements, press releases, reports and strategy statements;</a:t>
            </a:r>
          </a:p>
          <a:p>
            <a:r>
              <a:rPr lang="en-US" sz="2400" dirty="0">
                <a:solidFill>
                  <a:srgbClr val="2D3956"/>
                </a:solidFill>
                <a:latin typeface="Times New Roman" panose="02020603050405020304" pitchFamily="18" charset="0"/>
                <a:cs typeface="Times New Roman" panose="02020603050405020304" pitchFamily="18" charset="0"/>
              </a:rPr>
              <a:t>• government documents such as publications, reports and national statistics data sets;</a:t>
            </a:r>
          </a:p>
          <a:p>
            <a:r>
              <a:rPr lang="en-US" sz="2400" dirty="0">
                <a:solidFill>
                  <a:srgbClr val="2D3956"/>
                </a:solidFill>
                <a:latin typeface="Times New Roman" panose="02020603050405020304" pitchFamily="18" charset="0"/>
                <a:cs typeface="Times New Roman" panose="02020603050405020304" pitchFamily="18" charset="0"/>
              </a:rPr>
              <a:t>• media documents including printed and online articles and other data.</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118017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Visual and audio documents include advertising posters, artefacts, audio recordings,</a:t>
            </a:r>
          </a:p>
          <a:p>
            <a:r>
              <a:rPr lang="en-US" sz="2400" dirty="0">
                <a:solidFill>
                  <a:srgbClr val="2D3956"/>
                </a:solidFill>
                <a:latin typeface="Times New Roman" panose="02020603050405020304" pitchFamily="18" charset="0"/>
                <a:cs typeface="Times New Roman" panose="02020603050405020304" pitchFamily="18" charset="0"/>
              </a:rPr>
              <a:t>audio-visual corporate communications, digital recordings, DVDs, films, photographs,</a:t>
            </a:r>
          </a:p>
          <a:p>
            <a:r>
              <a:rPr lang="en-US" sz="2400" dirty="0">
                <a:solidFill>
                  <a:srgbClr val="2D3956"/>
                </a:solidFill>
                <a:latin typeface="Times New Roman" panose="02020603050405020304" pitchFamily="18" charset="0"/>
                <a:cs typeface="Times New Roman" panose="02020603050405020304" pitchFamily="18" charset="0"/>
              </a:rPr>
              <a:t>products, promotional advertisements and recordings, television and radio </a:t>
            </a:r>
            <a:r>
              <a:rPr lang="en-US" sz="2400" dirty="0" err="1">
                <a:solidFill>
                  <a:srgbClr val="2D3956"/>
                </a:solidFill>
                <a:latin typeface="Times New Roman" panose="02020603050405020304" pitchFamily="18" charset="0"/>
                <a:cs typeface="Times New Roman" panose="02020603050405020304" pitchFamily="18" charset="0"/>
              </a:rPr>
              <a:t>programmes</a:t>
            </a:r>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and web images.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Documents used for research are considered secondary sources because they were</a:t>
            </a:r>
          </a:p>
          <a:p>
            <a:r>
              <a:rPr lang="en-US" sz="2400" dirty="0">
                <a:solidFill>
                  <a:srgbClr val="2D3956"/>
                </a:solidFill>
                <a:latin typeface="Times New Roman" panose="02020603050405020304" pitchFamily="18" charset="0"/>
                <a:cs typeface="Times New Roman" panose="02020603050405020304" pitchFamily="18" charset="0"/>
              </a:rPr>
              <a:t>originally created for a different purpose. Researchers using an archival or documentary research strategy therefore need to be sensitive to the fact that the documents they use were not originally created for a research purpose.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166942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While great care needs to be taken when using documents for research purposes, they</a:t>
            </a:r>
          </a:p>
          <a:p>
            <a:r>
              <a:rPr lang="en-US" sz="2400" dirty="0">
                <a:solidFill>
                  <a:srgbClr val="2D3956"/>
                </a:solidFill>
                <a:latin typeface="Times New Roman" panose="02020603050405020304" pitchFamily="18" charset="0"/>
                <a:cs typeface="Times New Roman" panose="02020603050405020304" pitchFamily="18" charset="0"/>
              </a:rPr>
              <a:t>potentially offer a rich source of data for you to analyze. The data they provide may be</a:t>
            </a:r>
          </a:p>
          <a:p>
            <a:r>
              <a:rPr lang="en-US" sz="2400" dirty="0">
                <a:solidFill>
                  <a:srgbClr val="2D3956"/>
                </a:solidFill>
                <a:latin typeface="Times New Roman" panose="02020603050405020304" pitchFamily="18" charset="0"/>
                <a:cs typeface="Times New Roman" panose="02020603050405020304" pitchFamily="18" charset="0"/>
              </a:rPr>
              <a:t>analyzed quantitatively, qualitatively or both.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Analyzing qualitative documents quantitatively may allow you to generate a rich or ‘thick’ description of key events, the context within which these events occurred, the roles of the actors involved, the influence of external influences such as economic or commercial pressures, as well as outcomes. Your scope to achieve such an outcome will of course depend on the nature of your research question and whether you find suitable documents.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9121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Documents may, for example, allow you to analyze critical incidents or decision-making processes, or evaluate different policy positions or strategies. Using quantitative data in documents such as annual or financial reports will provide you with access to actual data that may, for example, facilitate comparisons between organizations or across reporting periods.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Documents can also be analyzed to reveal:</a:t>
            </a:r>
          </a:p>
          <a:p>
            <a:r>
              <a:rPr lang="en-US" sz="2400" dirty="0">
                <a:solidFill>
                  <a:srgbClr val="2D3956"/>
                </a:solidFill>
                <a:latin typeface="Times New Roman" panose="02020603050405020304" pitchFamily="18" charset="0"/>
                <a:cs typeface="Times New Roman" panose="02020603050405020304" pitchFamily="18" charset="0"/>
              </a:rPr>
              <a:t>• not only what they contain but what is omitted;</a:t>
            </a:r>
          </a:p>
          <a:p>
            <a:r>
              <a:rPr lang="en-US" sz="2400" dirty="0">
                <a:solidFill>
                  <a:srgbClr val="2D3956"/>
                </a:solidFill>
                <a:latin typeface="Times New Roman" panose="02020603050405020304" pitchFamily="18" charset="0"/>
                <a:cs typeface="Times New Roman" panose="02020603050405020304" pitchFamily="18" charset="0"/>
              </a:rPr>
              <a:t>• which facts are used and why these might be emphasized while others are not used;</a:t>
            </a:r>
          </a:p>
          <a:p>
            <a:r>
              <a:rPr lang="en-US" sz="2400" dirty="0">
                <a:solidFill>
                  <a:srgbClr val="2D3956"/>
                </a:solidFill>
                <a:latin typeface="Times New Roman" panose="02020603050405020304" pitchFamily="18" charset="0"/>
                <a:cs typeface="Times New Roman" panose="02020603050405020304" pitchFamily="18" charset="0"/>
              </a:rPr>
              <a:t>• how they are used in an organization and how they are circulated and to whom.</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95767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524315"/>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Case study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case study is an in-depth inquiry into a topic or phenomenon within its real-life setting. The ‘case’ in case study research may refer to a person (e.g. a entrepreneur), a group (e.g. a work team), an organization (e.g. a business), an association (e.g. a joint venture), a change process (e.g. restructuring a company), an event (e.g. an annual general meeting) as well as many other types of case subject.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Choosing the case to be studied and determining the boundaries of the study is a key factor in defining a case study. Once defined, case study research sets out to understand the dynamics</a:t>
            </a:r>
          </a:p>
          <a:p>
            <a:r>
              <a:rPr lang="en-US" sz="2400" dirty="0">
                <a:solidFill>
                  <a:srgbClr val="2D3956"/>
                </a:solidFill>
                <a:latin typeface="Times New Roman" panose="02020603050405020304" pitchFamily="18" charset="0"/>
                <a:cs typeface="Times New Roman" panose="02020603050405020304" pitchFamily="18" charset="0"/>
              </a:rPr>
              <a:t>of the topic being studied within its setting or context. ‘Understanding the dynamics of the topic’ refers to the interactions between the subject of the case and its context.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081055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Understanding context is fundamental to case study research. A case study strategy has the capacity to generate insights from intensive and in-depth research into the study of a phenomenon in its real-life context, leading to rich, empirical descriptions and the development of theory, ‘the interaction between a phenomenon and its context is best understood through in-depth case studies’.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can be designed to identify what is happening and why, and perhaps to understand the effects of the situation and implications for action. To achieve such insights, case study research draws on data, often both qualitative and quantitative, from a range of sources to understand fully the dynamics of the case.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92265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Case studies have been widely used over a long period, but have been criticized by some as a research strategy because of ‘misunderstandings’ about their ability to produce generalizable, reliable and theoretical contributions to knowledge.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largely based on positivist criticisms of using small samples and more generally about</a:t>
            </a:r>
          </a:p>
          <a:p>
            <a:r>
              <a:rPr lang="en-US" sz="2400" dirty="0">
                <a:solidFill>
                  <a:srgbClr val="2D3956"/>
                </a:solidFill>
                <a:latin typeface="Times New Roman" panose="02020603050405020304" pitchFamily="18" charset="0"/>
                <a:cs typeface="Times New Roman" panose="02020603050405020304" pitchFamily="18" charset="0"/>
              </a:rPr>
              <a:t>using interpretive, qualitative research. This type of criticism has been countered in many</a:t>
            </a:r>
          </a:p>
          <a:p>
            <a:r>
              <a:rPr lang="en-US" sz="2400" dirty="0">
                <a:solidFill>
                  <a:srgbClr val="2D3956"/>
                </a:solidFill>
                <a:latin typeface="Times New Roman" panose="02020603050405020304" pitchFamily="18" charset="0"/>
                <a:cs typeface="Times New Roman" panose="02020603050405020304" pitchFamily="18" charset="0"/>
              </a:rPr>
              <a:t>works and is generally losing favor as the value of qualitative and mixed methods research is recognized more widely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567706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978290"/>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long and widespread use of case studies has resulted in them being designed in</a:t>
            </a:r>
          </a:p>
          <a:p>
            <a:r>
              <a:rPr lang="en-US" sz="2400" dirty="0">
                <a:solidFill>
                  <a:srgbClr val="2D3956"/>
                </a:solidFill>
                <a:latin typeface="Times New Roman" panose="02020603050405020304" pitchFamily="18" charset="0"/>
                <a:cs typeface="Times New Roman" panose="02020603050405020304" pitchFamily="18" charset="0"/>
              </a:rPr>
              <a:t>different ways and for different purposes. They have been used by ‘positivist’ as well as</a:t>
            </a:r>
          </a:p>
          <a:p>
            <a:r>
              <a:rPr lang="en-US" sz="2400" dirty="0">
                <a:solidFill>
                  <a:srgbClr val="2D3956"/>
                </a:solidFill>
                <a:latin typeface="Times New Roman" panose="02020603050405020304" pitchFamily="18" charset="0"/>
                <a:cs typeface="Times New Roman" panose="02020603050405020304" pitchFamily="18" charset="0"/>
              </a:rPr>
              <a:t>‘interpretivist’ researchers; deductively as well as inductively; and for descriptive, exploratory</a:t>
            </a:r>
          </a:p>
          <a:p>
            <a:r>
              <a:rPr lang="en-US" sz="2400" dirty="0">
                <a:solidFill>
                  <a:srgbClr val="2D3956"/>
                </a:solidFill>
                <a:latin typeface="Times New Roman" panose="02020603050405020304" pitchFamily="18" charset="0"/>
                <a:cs typeface="Times New Roman" panose="02020603050405020304" pitchFamily="18" charset="0"/>
              </a:rPr>
              <a:t>or explanatory purposes.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Some positivist researchers have also advocated using case studies inductively to build theory and to develop theoretical hypotheses, which can be tested subsequently. In this way, the use of the case study is advocated in the early, exploratory stage of research as a complement to deductive research. This approach has been called ‘</a:t>
            </a:r>
            <a:r>
              <a:rPr lang="en-US" sz="2400" b="1" dirty="0">
                <a:solidFill>
                  <a:srgbClr val="2D3956"/>
                </a:solidFill>
                <a:latin typeface="Times New Roman" panose="02020603050405020304" pitchFamily="18" charset="0"/>
                <a:cs typeface="Times New Roman" panose="02020603050405020304" pitchFamily="18" charset="0"/>
              </a:rPr>
              <a:t>indicative case study research</a:t>
            </a:r>
            <a:r>
              <a:rPr lang="en-US" sz="2400" dirty="0">
                <a:solidFill>
                  <a:srgbClr val="2D3956"/>
                </a:solidFill>
                <a:latin typeface="Times New Roman" panose="02020603050405020304" pitchFamily="18" charset="0"/>
                <a:cs typeface="Times New Roman" panose="02020603050405020304" pitchFamily="18" charset="0"/>
              </a:rPr>
              <a:t>’, designed to reveal ‘specific attributes’ rather than rich description.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861042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1965747"/>
            <a:ext cx="11652155"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Two different research designs: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An orthodox case study strategy </a:t>
            </a:r>
            <a:r>
              <a:rPr lang="en-US" sz="2400" dirty="0">
                <a:solidFill>
                  <a:srgbClr val="2D3956"/>
                </a:solidFill>
                <a:latin typeface="Times New Roman" panose="02020603050405020304" pitchFamily="18" charset="0"/>
                <a:cs typeface="Times New Roman" panose="02020603050405020304" pitchFamily="18" charset="0"/>
              </a:rPr>
              <a:t>involves an approach that is rigorously defined and highly structured before the research commences, with the intention that it will proceed in a linear way. This reflects the rational approach to conducting research where literature is reviewed first, the research question is defined, the research project is designed, preparation for the conduct of the research undertaken, and data are collected, analyzed, interpreted and then reported. This approach to case study strategy is likely to be underpinned by realist philosophical assumptions.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171143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9917" y="1965747"/>
            <a:ext cx="11652155"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An emergent case study strategy </a:t>
            </a:r>
            <a:r>
              <a:rPr lang="en-US" sz="2400" dirty="0">
                <a:solidFill>
                  <a:srgbClr val="2D3956"/>
                </a:solidFill>
                <a:latin typeface="Times New Roman" panose="02020603050405020304" pitchFamily="18" charset="0"/>
                <a:cs typeface="Times New Roman" panose="02020603050405020304" pitchFamily="18" charset="0"/>
              </a:rPr>
              <a:t>involves a researcher strategically choosing a case study</a:t>
            </a:r>
          </a:p>
          <a:p>
            <a:r>
              <a:rPr lang="en-US" sz="2400" dirty="0">
                <a:solidFill>
                  <a:srgbClr val="2D3956"/>
                </a:solidFill>
                <a:latin typeface="Times New Roman" panose="02020603050405020304" pitchFamily="18" charset="0"/>
                <a:cs typeface="Times New Roman" panose="02020603050405020304" pitchFamily="18" charset="0"/>
              </a:rPr>
              <a:t>environment within which research will be conducted but allowing the focus of the</a:t>
            </a:r>
          </a:p>
          <a:p>
            <a:r>
              <a:rPr lang="en-US" sz="2400" dirty="0">
                <a:solidFill>
                  <a:srgbClr val="2D3956"/>
                </a:solidFill>
                <a:latin typeface="Times New Roman" panose="02020603050405020304" pitchFamily="18" charset="0"/>
                <a:cs typeface="Times New Roman" panose="02020603050405020304" pitchFamily="18" charset="0"/>
              </a:rPr>
              <a:t>research to emerge through his or her engagement in this setting (involving different stages</a:t>
            </a:r>
          </a:p>
          <a:p>
            <a:r>
              <a:rPr lang="en-US" sz="2400" dirty="0">
                <a:solidFill>
                  <a:srgbClr val="2D3956"/>
                </a:solidFill>
                <a:latin typeface="Times New Roman" panose="02020603050405020304" pitchFamily="18" charset="0"/>
                <a:cs typeface="Times New Roman" panose="02020603050405020304" pitchFamily="18" charset="0"/>
              </a:rPr>
              <a:t>of data collection and analysis) and with relevant literature. This approach allows the core</a:t>
            </a:r>
          </a:p>
          <a:p>
            <a:r>
              <a:rPr lang="en-US" sz="2400" dirty="0">
                <a:solidFill>
                  <a:srgbClr val="2D3956"/>
                </a:solidFill>
                <a:latin typeface="Times New Roman" panose="02020603050405020304" pitchFamily="18" charset="0"/>
                <a:cs typeface="Times New Roman" panose="02020603050405020304" pitchFamily="18" charset="0"/>
              </a:rPr>
              <a:t>focus to emerge and is likely to be underpinned by interpretivist-constructivist philosophical</a:t>
            </a:r>
          </a:p>
          <a:p>
            <a:r>
              <a:rPr lang="en-US" sz="2400" dirty="0">
                <a:solidFill>
                  <a:srgbClr val="2D3956"/>
                </a:solidFill>
                <a:latin typeface="Times New Roman" panose="02020603050405020304" pitchFamily="18" charset="0"/>
                <a:cs typeface="Times New Roman" panose="02020603050405020304" pitchFamily="18" charset="0"/>
              </a:rPr>
              <a:t>assumptions. In this way it is similar to the constructivist grounded theory strategy that will be discussed later.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852746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168245"/>
            <a:ext cx="1165215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Ways in which case study research may be structured is based upon two discrete dimensions:</a:t>
            </a:r>
          </a:p>
          <a:p>
            <a:r>
              <a:rPr lang="en-US" sz="2400" dirty="0">
                <a:solidFill>
                  <a:srgbClr val="2D3956"/>
                </a:solidFill>
                <a:latin typeface="Times New Roman" panose="02020603050405020304" pitchFamily="18" charset="0"/>
                <a:cs typeface="Times New Roman" panose="02020603050405020304" pitchFamily="18" charset="0"/>
              </a:rPr>
              <a:t>• single case versus multiple cases;</a:t>
            </a:r>
          </a:p>
          <a:p>
            <a:r>
              <a:rPr lang="en-US" sz="2400" dirty="0">
                <a:solidFill>
                  <a:srgbClr val="2D3956"/>
                </a:solidFill>
                <a:latin typeface="Times New Roman" panose="02020603050405020304" pitchFamily="18" charset="0"/>
                <a:cs typeface="Times New Roman" panose="02020603050405020304" pitchFamily="18" charset="0"/>
              </a:rPr>
              <a:t>• holistic case versus embedded case.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A single case</a:t>
            </a:r>
            <a:r>
              <a:rPr lang="en-US" sz="2400" dirty="0">
                <a:solidFill>
                  <a:srgbClr val="2D3956"/>
                </a:solidFill>
                <a:latin typeface="Times New Roman" panose="02020603050405020304" pitchFamily="18" charset="0"/>
                <a:cs typeface="Times New Roman" panose="02020603050405020304" pitchFamily="18" charset="0"/>
              </a:rPr>
              <a:t> is often used where it represents a critical case or, alternatively, an extreme or unique case. Conversely, a single case may be selected purposively because it is typical or because it provides you an opportunity to observe and analyze a phenomenon that few have considered before.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Inevitably, an important aspect of using a single case is defining the actual case. For many students this is the organization for which they work. The key here will be to ensure that this</a:t>
            </a:r>
          </a:p>
          <a:p>
            <a:r>
              <a:rPr lang="en-US" sz="2400" dirty="0">
                <a:solidFill>
                  <a:srgbClr val="2D3956"/>
                </a:solidFill>
                <a:latin typeface="Times New Roman" panose="02020603050405020304" pitchFamily="18" charset="0"/>
                <a:cs typeface="Times New Roman" panose="02020603050405020304" pitchFamily="18" charset="0"/>
              </a:rPr>
              <a:t>approach is suitable for the nature of research question and objectives.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172817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76E4E7-C8B5-9CCF-8327-BDAFC07AFAF4}"/>
              </a:ext>
            </a:extLst>
          </p:cNvPr>
          <p:cNvPicPr>
            <a:picLocks noChangeAspect="1"/>
          </p:cNvPicPr>
          <p:nvPr/>
        </p:nvPicPr>
        <p:blipFill>
          <a:blip r:embed="rId2"/>
          <a:stretch>
            <a:fillRect/>
          </a:stretch>
        </p:blipFill>
        <p:spPr>
          <a:xfrm>
            <a:off x="1141446" y="1439056"/>
            <a:ext cx="10002417" cy="4017364"/>
          </a:xfrm>
          <a:prstGeom prst="rect">
            <a:avLst/>
          </a:prstGeom>
        </p:spPr>
      </p:pic>
    </p:spTree>
    <p:extLst>
      <p:ext uri="{BB962C8B-B14F-4D97-AF65-F5344CB8AC3E}">
        <p14:creationId xmlns:p14="http://schemas.microsoft.com/office/powerpoint/2010/main" val="244712325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168245"/>
            <a:ext cx="11652155"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case study strategy can also incorporate </a:t>
            </a:r>
            <a:r>
              <a:rPr lang="en-US" sz="2400" b="1" dirty="0">
                <a:solidFill>
                  <a:srgbClr val="2D3956"/>
                </a:solidFill>
                <a:latin typeface="Times New Roman" panose="02020603050405020304" pitchFamily="18" charset="0"/>
                <a:cs typeface="Times New Roman" panose="02020603050405020304" pitchFamily="18" charset="0"/>
              </a:rPr>
              <a:t>multiple cases</a:t>
            </a:r>
            <a:r>
              <a:rPr lang="en-US" sz="2400" dirty="0">
                <a:solidFill>
                  <a:srgbClr val="2D3956"/>
                </a:solidFill>
                <a:latin typeface="Times New Roman" panose="02020603050405020304" pitchFamily="18" charset="0"/>
                <a:cs typeface="Times New Roman" panose="02020603050405020304" pitchFamily="18" charset="0"/>
              </a:rPr>
              <a:t>, that is, more than one case.</a:t>
            </a:r>
          </a:p>
          <a:p>
            <a:r>
              <a:rPr lang="en-US" sz="2400" dirty="0">
                <a:solidFill>
                  <a:srgbClr val="2D3956"/>
                </a:solidFill>
                <a:latin typeface="Times New Roman" panose="02020603050405020304" pitchFamily="18" charset="0"/>
                <a:cs typeface="Times New Roman" panose="02020603050405020304" pitchFamily="18" charset="0"/>
              </a:rPr>
              <a:t>The rationale for using multiple cases focuses on whether findings can be replicated across</a:t>
            </a:r>
          </a:p>
          <a:p>
            <a:r>
              <a:rPr lang="en-US" sz="2400" dirty="0">
                <a:solidFill>
                  <a:srgbClr val="2D3956"/>
                </a:solidFill>
                <a:latin typeface="Times New Roman" panose="02020603050405020304" pitchFamily="18" charset="0"/>
                <a:cs typeface="Times New Roman" panose="02020603050405020304" pitchFamily="18" charset="0"/>
              </a:rPr>
              <a:t>cases. Cases will be carefully chosen on the basis that similar results are predicted to be</a:t>
            </a:r>
          </a:p>
          <a:p>
            <a:r>
              <a:rPr lang="en-US" sz="2400" dirty="0">
                <a:solidFill>
                  <a:srgbClr val="2D3956"/>
                </a:solidFill>
                <a:latin typeface="Times New Roman" panose="02020603050405020304" pitchFamily="18" charset="0"/>
                <a:cs typeface="Times New Roman" panose="02020603050405020304" pitchFamily="18" charset="0"/>
              </a:rPr>
              <a:t>produced from each one. Where this is realized, it is termed </a:t>
            </a:r>
            <a:r>
              <a:rPr lang="en-US" sz="2400" b="1" dirty="0">
                <a:solidFill>
                  <a:srgbClr val="2D3956"/>
                </a:solidFill>
                <a:latin typeface="Times New Roman" panose="02020603050405020304" pitchFamily="18" charset="0"/>
                <a:cs typeface="Times New Roman" panose="02020603050405020304" pitchFamily="18" charset="0"/>
              </a:rPr>
              <a:t>literal replication</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Another set of cases may be chosen where a contextual factor is deliberately different. The</a:t>
            </a:r>
          </a:p>
          <a:p>
            <a:r>
              <a:rPr lang="en-US" sz="2400" dirty="0">
                <a:solidFill>
                  <a:srgbClr val="2D3956"/>
                </a:solidFill>
                <a:latin typeface="Times New Roman" panose="02020603050405020304" pitchFamily="18" charset="0"/>
                <a:cs typeface="Times New Roman" panose="02020603050405020304" pitchFamily="18" charset="0"/>
              </a:rPr>
              <a:t>impact of this difference on the anticipated findings is predicted by the researcher. Where</a:t>
            </a:r>
          </a:p>
          <a:p>
            <a:r>
              <a:rPr lang="en-US" sz="2400" dirty="0">
                <a:solidFill>
                  <a:srgbClr val="2D3956"/>
                </a:solidFill>
                <a:latin typeface="Times New Roman" panose="02020603050405020304" pitchFamily="18" charset="0"/>
                <a:cs typeface="Times New Roman" panose="02020603050405020304" pitchFamily="18" charset="0"/>
              </a:rPr>
              <a:t>this predicted variation is realized, it is termed </a:t>
            </a:r>
            <a:r>
              <a:rPr lang="en-US" sz="2400" b="1" dirty="0">
                <a:solidFill>
                  <a:srgbClr val="2D3956"/>
                </a:solidFill>
                <a:latin typeface="Times New Roman" panose="02020603050405020304" pitchFamily="18" charset="0"/>
                <a:cs typeface="Times New Roman" panose="02020603050405020304" pitchFamily="18" charset="0"/>
              </a:rPr>
              <a:t>theoretical replication</a:t>
            </a:r>
            <a:r>
              <a:rPr lang="en-US" sz="2400" dirty="0">
                <a:solidFill>
                  <a:srgbClr val="2D3956"/>
                </a:solidFill>
                <a:latin typeface="Times New Roman" panose="02020603050405020304" pitchFamily="18" charset="0"/>
                <a:cs typeface="Times New Roman" panose="02020603050405020304" pitchFamily="18" charset="0"/>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64560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168245"/>
            <a:ext cx="11652155"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second dimension, </a:t>
            </a:r>
            <a:r>
              <a:rPr lang="en-US" sz="2400" b="1" dirty="0">
                <a:solidFill>
                  <a:srgbClr val="2D3956"/>
                </a:solidFill>
                <a:latin typeface="Times New Roman" panose="02020603050405020304" pitchFamily="18" charset="0"/>
                <a:cs typeface="Times New Roman" panose="02020603050405020304" pitchFamily="18" charset="0"/>
              </a:rPr>
              <a:t>holistic versus embedded</a:t>
            </a:r>
            <a:r>
              <a:rPr lang="en-US" sz="2400" dirty="0">
                <a:solidFill>
                  <a:srgbClr val="2D3956"/>
                </a:solidFill>
                <a:latin typeface="Times New Roman" panose="02020603050405020304" pitchFamily="18" charset="0"/>
                <a:cs typeface="Times New Roman" panose="02020603050405020304" pitchFamily="18" charset="0"/>
              </a:rPr>
              <a:t>, refers to the unit of analysis. For</a:t>
            </a:r>
          </a:p>
          <a:p>
            <a:r>
              <a:rPr lang="en-US" sz="2400" dirty="0">
                <a:solidFill>
                  <a:srgbClr val="2D3956"/>
                </a:solidFill>
                <a:latin typeface="Times New Roman" panose="02020603050405020304" pitchFamily="18" charset="0"/>
                <a:cs typeface="Times New Roman" panose="02020603050405020304" pitchFamily="18" charset="0"/>
              </a:rPr>
              <a:t>example, you may have chosen to use an organization in which you have been employed</a:t>
            </a:r>
          </a:p>
          <a:p>
            <a:r>
              <a:rPr lang="en-US" sz="2400" dirty="0">
                <a:solidFill>
                  <a:srgbClr val="2D3956"/>
                </a:solidFill>
                <a:latin typeface="Times New Roman" panose="02020603050405020304" pitchFamily="18" charset="0"/>
                <a:cs typeface="Times New Roman" panose="02020603050405020304" pitchFamily="18" charset="0"/>
              </a:rPr>
              <a:t>or are currently employed as your case. If your research is concerned only with the organization as a whole, then you are treating the organization as a </a:t>
            </a:r>
            <a:r>
              <a:rPr lang="en-US" sz="2400" b="1" dirty="0">
                <a:solidFill>
                  <a:srgbClr val="2D3956"/>
                </a:solidFill>
                <a:latin typeface="Times New Roman" panose="02020603050405020304" pitchFamily="18" charset="0"/>
                <a:cs typeface="Times New Roman" panose="02020603050405020304" pitchFamily="18" charset="0"/>
              </a:rPr>
              <a:t>holistic case study</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Conversely, even if you are only researching within a single organization, you may wish to</a:t>
            </a:r>
          </a:p>
          <a:p>
            <a:r>
              <a:rPr lang="en-US" sz="2400" dirty="0">
                <a:solidFill>
                  <a:srgbClr val="2D3956"/>
                </a:solidFill>
                <a:latin typeface="Times New Roman" panose="02020603050405020304" pitchFamily="18" charset="0"/>
                <a:cs typeface="Times New Roman" panose="02020603050405020304" pitchFamily="18" charset="0"/>
              </a:rPr>
              <a:t>examine a number of logical sub-units within the organization, such as departments or</a:t>
            </a:r>
          </a:p>
          <a:p>
            <a:r>
              <a:rPr lang="en-US" sz="2400" dirty="0">
                <a:solidFill>
                  <a:srgbClr val="2D3956"/>
                </a:solidFill>
                <a:latin typeface="Times New Roman" panose="02020603050405020304" pitchFamily="18" charset="0"/>
                <a:cs typeface="Times New Roman" panose="02020603050405020304" pitchFamily="18" charset="0"/>
              </a:rPr>
              <a:t>work groups. Your case will inevitably involve more than one unit of analysis and, whichever</a:t>
            </a:r>
          </a:p>
          <a:p>
            <a:r>
              <a:rPr lang="en-US" sz="2400" dirty="0">
                <a:solidFill>
                  <a:srgbClr val="2D3956"/>
                </a:solidFill>
                <a:latin typeface="Times New Roman" panose="02020603050405020304" pitchFamily="18" charset="0"/>
                <a:cs typeface="Times New Roman" panose="02020603050405020304" pitchFamily="18" charset="0"/>
              </a:rPr>
              <a:t>way you select these units, would be called an </a:t>
            </a:r>
            <a:r>
              <a:rPr lang="en-US" sz="2400" b="1" dirty="0">
                <a:solidFill>
                  <a:srgbClr val="2D3956"/>
                </a:solidFill>
                <a:latin typeface="Times New Roman" panose="02020603050405020304" pitchFamily="18" charset="0"/>
                <a:cs typeface="Times New Roman" panose="02020603050405020304" pitchFamily="18" charset="0"/>
              </a:rPr>
              <a:t>embedded case study</a:t>
            </a:r>
            <a:r>
              <a:rPr lang="en-US" sz="2400" dirty="0">
                <a:solidFill>
                  <a:srgbClr val="2D3956"/>
                </a:solidFill>
                <a:latin typeface="Times New Roman" panose="02020603050405020304" pitchFamily="18" charset="0"/>
                <a:cs typeface="Times New Roman" panose="02020603050405020304" pitchFamily="18" charset="0"/>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439224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10519"/>
            <a:ext cx="11652155" cy="4893647"/>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Ethnography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Ethnography is used to study the culture or social world of a group. Ethnography literally</a:t>
            </a:r>
          </a:p>
          <a:p>
            <a:r>
              <a:rPr lang="en-US" sz="2400" dirty="0">
                <a:solidFill>
                  <a:srgbClr val="2D3956"/>
                </a:solidFill>
                <a:latin typeface="Times New Roman" panose="02020603050405020304" pitchFamily="18" charset="0"/>
                <a:cs typeface="Times New Roman" panose="02020603050405020304" pitchFamily="18" charset="0"/>
              </a:rPr>
              <a:t>means a written account of a people or ethnic group. It is the earliest qualitative research</a:t>
            </a:r>
          </a:p>
          <a:p>
            <a:r>
              <a:rPr lang="en-US" sz="2400" dirty="0">
                <a:solidFill>
                  <a:srgbClr val="2D3956"/>
                </a:solidFill>
                <a:latin typeface="Times New Roman" panose="02020603050405020304" pitchFamily="18" charset="0"/>
                <a:cs typeface="Times New Roman" panose="02020603050405020304" pitchFamily="18" charset="0"/>
              </a:rPr>
              <a:t>strategy, with its origins in colonial anthropology. From the 1700s to the early 1900s,</a:t>
            </a:r>
          </a:p>
          <a:p>
            <a:r>
              <a:rPr lang="en-US" sz="2400" dirty="0">
                <a:solidFill>
                  <a:srgbClr val="2D3956"/>
                </a:solidFill>
                <a:latin typeface="Times New Roman" panose="02020603050405020304" pitchFamily="18" charset="0"/>
                <a:cs typeface="Times New Roman" panose="02020603050405020304" pitchFamily="18" charset="0"/>
              </a:rPr>
              <a:t>ethnography was developed to study cultures in so-called ‘primitive’ societies that had</a:t>
            </a:r>
          </a:p>
          <a:p>
            <a:r>
              <a:rPr lang="en-US" sz="2400" dirty="0">
                <a:solidFill>
                  <a:srgbClr val="2D3956"/>
                </a:solidFill>
                <a:latin typeface="Times New Roman" panose="02020603050405020304" pitchFamily="18" charset="0"/>
                <a:cs typeface="Times New Roman" panose="02020603050405020304" pitchFamily="18" charset="0"/>
              </a:rPr>
              <a:t>been brought under the rule of a colonial power, to facilitate imperialist control and administration.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Early anthropologists treated those among whom they lived and conducted their fieldwork as subjects and approached their ethnography in a detached way, believing that they were using a scientific approach, positivism, to produce monographs that were meant to be accurate and timeless accounts of different cultures.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007268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10519"/>
            <a:ext cx="11652155"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From the 1920s the use of ethnography changed through the work of the Chicago School (University of Chicago), which used ethnographic methods to study social and urban problems within cultural groups in the USA.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seminal example of this work is Whyte’s (1993) ‘Street Corner Society’ originally published in 1943, which examined the lives of street gangs in Boston. This approach to</a:t>
            </a:r>
          </a:p>
          <a:p>
            <a:r>
              <a:rPr lang="en-US" sz="2400" dirty="0">
                <a:solidFill>
                  <a:srgbClr val="2D3956"/>
                </a:solidFill>
                <a:latin typeface="Times New Roman" panose="02020603050405020304" pitchFamily="18" charset="0"/>
                <a:cs typeface="Times New Roman" panose="02020603050405020304" pitchFamily="18" charset="0"/>
              </a:rPr>
              <a:t>ethnography involved researchers living among those whom they studied, to observe and</a:t>
            </a:r>
          </a:p>
          <a:p>
            <a:r>
              <a:rPr lang="en-US" sz="2400" dirty="0">
                <a:solidFill>
                  <a:srgbClr val="2D3956"/>
                </a:solidFill>
                <a:latin typeface="Times New Roman" panose="02020603050405020304" pitchFamily="18" charset="0"/>
                <a:cs typeface="Times New Roman" panose="02020603050405020304" pitchFamily="18" charset="0"/>
              </a:rPr>
              <a:t>talk to them in order to produce detailed cultural accounts of their shared beliefs, behaviors,</a:t>
            </a:r>
          </a:p>
          <a:p>
            <a:r>
              <a:rPr lang="en-US" sz="2400" dirty="0">
                <a:solidFill>
                  <a:srgbClr val="2D3956"/>
                </a:solidFill>
                <a:latin typeface="Times New Roman" panose="02020603050405020304" pitchFamily="18" charset="0"/>
                <a:cs typeface="Times New Roman" panose="02020603050405020304" pitchFamily="18" charset="0"/>
              </a:rPr>
              <a:t>interactions, language, rituals and the events that shaped their lives. This use of ethnography adopted a more interpretive and naturalistic focus by using the language of those being studied in writing up cultural accounts. However, the researcher remained the arbiter of how to tell the story and what to include, leading many to question how the socialization and values of this person might affect the account being written.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4148992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2010519"/>
            <a:ext cx="11652155" cy="4524315"/>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Realist ethnography </a:t>
            </a:r>
            <a:r>
              <a:rPr lang="en-US" sz="2400" dirty="0">
                <a:solidFill>
                  <a:srgbClr val="2D3956"/>
                </a:solidFill>
                <a:latin typeface="Times New Roman" panose="02020603050405020304" pitchFamily="18" charset="0"/>
                <a:cs typeface="Times New Roman" panose="02020603050405020304" pitchFamily="18" charset="0"/>
              </a:rPr>
              <a:t>is the closest to the ethnographic strategy described earlier. The</a:t>
            </a:r>
          </a:p>
          <a:p>
            <a:r>
              <a:rPr lang="en-US" sz="2400" dirty="0">
                <a:solidFill>
                  <a:srgbClr val="2D3956"/>
                </a:solidFill>
                <a:latin typeface="Times New Roman" panose="02020603050405020304" pitchFamily="18" charset="0"/>
                <a:cs typeface="Times New Roman" panose="02020603050405020304" pitchFamily="18" charset="0"/>
              </a:rPr>
              <a:t>realist ethnographer believes in objectivity, factual reporting and identifying ‘true’ meanings.</a:t>
            </a:r>
          </a:p>
          <a:p>
            <a:r>
              <a:rPr lang="en-US" sz="2400" dirty="0">
                <a:solidFill>
                  <a:srgbClr val="2D3956"/>
                </a:solidFill>
                <a:latin typeface="Times New Roman" panose="02020603050405020304" pitchFamily="18" charset="0"/>
                <a:cs typeface="Times New Roman" panose="02020603050405020304" pitchFamily="18" charset="0"/>
              </a:rPr>
              <a:t>She or he will report the situation observed through ‘facts’ or data about structures</a:t>
            </a:r>
          </a:p>
          <a:p>
            <a:r>
              <a:rPr lang="en-US" sz="2400" dirty="0">
                <a:solidFill>
                  <a:srgbClr val="2D3956"/>
                </a:solidFill>
                <a:latin typeface="Times New Roman" panose="02020603050405020304" pitchFamily="18" charset="0"/>
                <a:cs typeface="Times New Roman" panose="02020603050405020304" pitchFamily="18" charset="0"/>
              </a:rPr>
              <a:t>and processes, practices and customs, routines and norms, artefacts and symbols. Such</a:t>
            </a:r>
          </a:p>
          <a:p>
            <a:r>
              <a:rPr lang="en-US" sz="2400" dirty="0">
                <a:solidFill>
                  <a:srgbClr val="2D3956"/>
                </a:solidFill>
                <a:latin typeface="Times New Roman" panose="02020603050405020304" pitchFamily="18" charset="0"/>
                <a:cs typeface="Times New Roman" panose="02020603050405020304" pitchFamily="18" charset="0"/>
              </a:rPr>
              <a:t>reporting is likely to use standardized categories that produce quantitative data from</a:t>
            </a:r>
          </a:p>
          <a:p>
            <a:r>
              <a:rPr lang="en-US" sz="2400" dirty="0">
                <a:solidFill>
                  <a:srgbClr val="2D3956"/>
                </a:solidFill>
                <a:latin typeface="Times New Roman" panose="02020603050405020304" pitchFamily="18" charset="0"/>
                <a:cs typeface="Times New Roman" panose="02020603050405020304" pitchFamily="18" charset="0"/>
              </a:rPr>
              <a:t>observations.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realist ethnographer will write up her or his account in the third person, portraying their role as the impersonal reporter of ‘facts’. This account will present a detailed contextual background and the nature of the cultural interactions observed, and identify patterns of behavior and social processes. The realist ethnographer’s final written account is his or her representation of what he or she has observed and heard.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8847242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756188"/>
            <a:ext cx="11652155" cy="489364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a:t>
            </a:r>
            <a:r>
              <a:rPr lang="en-US" sz="2400" b="1" dirty="0">
                <a:solidFill>
                  <a:srgbClr val="2D3956"/>
                </a:solidFill>
                <a:latin typeface="Times New Roman" panose="02020603050405020304" pitchFamily="18" charset="0"/>
                <a:cs typeface="Times New Roman" panose="02020603050405020304" pitchFamily="18" charset="0"/>
              </a:rPr>
              <a:t>interpretive ethnography </a:t>
            </a:r>
            <a:r>
              <a:rPr lang="en-US" sz="2400" dirty="0">
                <a:solidFill>
                  <a:srgbClr val="2D3956"/>
                </a:solidFill>
                <a:latin typeface="Times New Roman" panose="02020603050405020304" pitchFamily="18" charset="0"/>
                <a:cs typeface="Times New Roman" panose="02020603050405020304" pitchFamily="18" charset="0"/>
              </a:rPr>
              <a:t>places much greater stress on subjective impressions</a:t>
            </a:r>
          </a:p>
          <a:p>
            <a:r>
              <a:rPr lang="en-US" sz="2400" dirty="0">
                <a:solidFill>
                  <a:srgbClr val="2D3956"/>
                </a:solidFill>
                <a:latin typeface="Times New Roman" panose="02020603050405020304" pitchFamily="18" charset="0"/>
                <a:cs typeface="Times New Roman" panose="02020603050405020304" pitchFamily="18" charset="0"/>
              </a:rPr>
              <a:t>than on perceived objectivity. The interpretive ethnographer believes in the likelihood</a:t>
            </a:r>
          </a:p>
          <a:p>
            <a:r>
              <a:rPr lang="en-US" sz="2400" dirty="0">
                <a:solidFill>
                  <a:srgbClr val="2D3956"/>
                </a:solidFill>
                <a:latin typeface="Times New Roman" panose="02020603050405020304" pitchFamily="18" charset="0"/>
                <a:cs typeface="Times New Roman" panose="02020603050405020304" pitchFamily="18" charset="0"/>
              </a:rPr>
              <a:t>of multiple meanings rather than being able to identify a single, true meaning. Multiple meanings will be located in the socially constructed interpretations of the different</a:t>
            </a:r>
          </a:p>
          <a:p>
            <a:r>
              <a:rPr lang="en-US" sz="2400" dirty="0">
                <a:solidFill>
                  <a:srgbClr val="2D3956"/>
                </a:solidFill>
                <a:latin typeface="Times New Roman" panose="02020603050405020304" pitchFamily="18" charset="0"/>
                <a:cs typeface="Times New Roman" panose="02020603050405020304" pitchFamily="18" charset="0"/>
              </a:rPr>
              <a:t>participants. This suggests a more pluralistic approach, in which the interpretive ethnographer</a:t>
            </a:r>
          </a:p>
          <a:p>
            <a:r>
              <a:rPr lang="en-US" sz="2400" dirty="0">
                <a:solidFill>
                  <a:srgbClr val="2D3956"/>
                </a:solidFill>
                <a:latin typeface="Times New Roman" panose="02020603050405020304" pitchFamily="18" charset="0"/>
                <a:cs typeface="Times New Roman" panose="02020603050405020304" pitchFamily="18" charset="0"/>
              </a:rPr>
              <a:t>focuses on understanding meanings, with those being observed treated as participants</a:t>
            </a:r>
          </a:p>
          <a:p>
            <a:r>
              <a:rPr lang="en-US" sz="2400" dirty="0">
                <a:solidFill>
                  <a:srgbClr val="2D3956"/>
                </a:solidFill>
                <a:latin typeface="Times New Roman" panose="02020603050405020304" pitchFamily="18" charset="0"/>
                <a:cs typeface="Times New Roman" panose="02020603050405020304" pitchFamily="18" charset="0"/>
              </a:rPr>
              <a:t>rather than subjects.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requires an ethnographic researcher to engage in continuous reflexivity to try to ensure reliability/dependability and validity/credibility/transferability in this research process. The research report will reflect the participation of both the ethnographer (writing in the first person, editing herself into the text, rather than out of it) and those being observed.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6312096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756188"/>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Critical ethnography </a:t>
            </a:r>
            <a:r>
              <a:rPr lang="en-US" sz="2400" dirty="0">
                <a:solidFill>
                  <a:srgbClr val="2D3956"/>
                </a:solidFill>
                <a:latin typeface="Times New Roman" panose="02020603050405020304" pitchFamily="18" charset="0"/>
                <a:cs typeface="Times New Roman" panose="02020603050405020304" pitchFamily="18" charset="0"/>
              </a:rPr>
              <a:t>has a radical purpose, designed to explore and explain the impact</a:t>
            </a:r>
          </a:p>
          <a:p>
            <a:r>
              <a:rPr lang="en-US" sz="2400" dirty="0">
                <a:solidFill>
                  <a:srgbClr val="2D3956"/>
                </a:solidFill>
                <a:latin typeface="Times New Roman" panose="02020603050405020304" pitchFamily="18" charset="0"/>
                <a:cs typeface="Times New Roman" panose="02020603050405020304" pitchFamily="18" charset="0"/>
              </a:rPr>
              <a:t>of power, privilege and authority on those who are subject to these influences or marginalized</a:t>
            </a:r>
          </a:p>
          <a:p>
            <a:r>
              <a:rPr lang="en-US" sz="2400" dirty="0">
                <a:solidFill>
                  <a:srgbClr val="2D3956"/>
                </a:solidFill>
                <a:latin typeface="Times New Roman" panose="02020603050405020304" pitchFamily="18" charset="0"/>
                <a:cs typeface="Times New Roman" panose="02020603050405020304" pitchFamily="18" charset="0"/>
              </a:rPr>
              <a:t>by them. You may therefore ask if it can have any appeal to entrepreneurship research.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Critical ethnographers often adopt an advocacy role in their work to try to bring about change. You may be able to adopt a constrained or bounded version of critical ethnography to</a:t>
            </a:r>
          </a:p>
          <a:p>
            <a:r>
              <a:rPr lang="en-US" sz="2400" dirty="0">
                <a:solidFill>
                  <a:srgbClr val="2D3956"/>
                </a:solidFill>
                <a:latin typeface="Times New Roman" panose="02020603050405020304" pitchFamily="18" charset="0"/>
                <a:cs typeface="Times New Roman" panose="02020603050405020304" pitchFamily="18" charset="0"/>
              </a:rPr>
              <a:t>explore the impact of a problematic issue within an organization or work group, with a</a:t>
            </a:r>
          </a:p>
          <a:p>
            <a:r>
              <a:rPr lang="en-US" sz="2400" dirty="0">
                <a:solidFill>
                  <a:srgbClr val="2D3956"/>
                </a:solidFill>
                <a:latin typeface="Times New Roman" panose="02020603050405020304" pitchFamily="18" charset="0"/>
                <a:cs typeface="Times New Roman" panose="02020603050405020304" pitchFamily="18" charset="0"/>
              </a:rPr>
              <a:t>view to advocating internal or external change. Such an issue might be concerned with</a:t>
            </a:r>
          </a:p>
          <a:p>
            <a:r>
              <a:rPr lang="en-US" sz="2400" dirty="0">
                <a:solidFill>
                  <a:srgbClr val="2D3956"/>
                </a:solidFill>
                <a:latin typeface="Times New Roman" panose="02020603050405020304" pitchFamily="18" charset="0"/>
                <a:cs typeface="Times New Roman" panose="02020603050405020304" pitchFamily="18" charset="0"/>
              </a:rPr>
              <a:t>strategy, decision-making procedures, regulation, governance, organizational treatment,</a:t>
            </a:r>
          </a:p>
          <a:p>
            <a:r>
              <a:rPr lang="en-US" sz="2400" dirty="0">
                <a:solidFill>
                  <a:srgbClr val="2D3956"/>
                </a:solidFill>
                <a:latin typeface="Times New Roman" panose="02020603050405020304" pitchFamily="18" charset="0"/>
                <a:cs typeface="Times New Roman" panose="02020603050405020304" pitchFamily="18" charset="0"/>
              </a:rPr>
              <a:t>reward and promotion, communication and involvement and so forth.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1254725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756188"/>
            <a:ext cx="11652155"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Action Research</a:t>
            </a:r>
          </a:p>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Lewin first used the term Action Research in 1946. It has been interpreted subsequently</a:t>
            </a:r>
          </a:p>
          <a:p>
            <a:r>
              <a:rPr lang="en-US" sz="2400" dirty="0">
                <a:solidFill>
                  <a:srgbClr val="2D3956"/>
                </a:solidFill>
                <a:latin typeface="Times New Roman" panose="02020603050405020304" pitchFamily="18" charset="0"/>
                <a:cs typeface="Times New Roman" panose="02020603050405020304" pitchFamily="18" charset="0"/>
              </a:rPr>
              <a:t>by management researchers in a variety of ways, but a number of common and related</a:t>
            </a:r>
          </a:p>
          <a:p>
            <a:r>
              <a:rPr lang="en-US" sz="2400" dirty="0">
                <a:solidFill>
                  <a:srgbClr val="2D3956"/>
                </a:solidFill>
                <a:latin typeface="Times New Roman" panose="02020603050405020304" pitchFamily="18" charset="0"/>
                <a:cs typeface="Times New Roman" panose="02020603050405020304" pitchFamily="18" charset="0"/>
              </a:rPr>
              <a:t>themes have been identified within the literature. In essence, Action Research is an emergent and iterative process of inquiry that is designed to develop solutions to real </a:t>
            </a:r>
            <a:r>
              <a:rPr lang="en-US" sz="2400" dirty="0" err="1">
                <a:solidFill>
                  <a:srgbClr val="2D3956"/>
                </a:solidFill>
                <a:latin typeface="Times New Roman" panose="02020603050405020304" pitchFamily="18" charset="0"/>
                <a:cs typeface="Times New Roman" panose="02020603050405020304" pitchFamily="18" charset="0"/>
              </a:rPr>
              <a:t>organisational</a:t>
            </a:r>
            <a:r>
              <a:rPr lang="en-US" sz="2400" dirty="0">
                <a:solidFill>
                  <a:srgbClr val="2D3956"/>
                </a:solidFill>
                <a:latin typeface="Times New Roman" panose="02020603050405020304" pitchFamily="18" charset="0"/>
                <a:cs typeface="Times New Roman" panose="02020603050405020304" pitchFamily="18" charset="0"/>
              </a:rPr>
              <a:t> problems through a participative and collaborative approach, which uses different forms of knowledge, and which will have implications for participants and the </a:t>
            </a:r>
            <a:r>
              <a:rPr lang="en-US" sz="2400" dirty="0" err="1">
                <a:solidFill>
                  <a:srgbClr val="2D3956"/>
                </a:solidFill>
                <a:latin typeface="Times New Roman" panose="02020603050405020304" pitchFamily="18" charset="0"/>
                <a:cs typeface="Times New Roman" panose="02020603050405020304" pitchFamily="18" charset="0"/>
              </a:rPr>
              <a:t>organisation</a:t>
            </a:r>
            <a:r>
              <a:rPr lang="en-US" sz="2400" dirty="0">
                <a:solidFill>
                  <a:srgbClr val="2D3956"/>
                </a:solidFill>
                <a:latin typeface="Times New Roman" panose="02020603050405020304" pitchFamily="18" charset="0"/>
                <a:cs typeface="Times New Roman" panose="02020603050405020304" pitchFamily="18" charset="0"/>
              </a:rPr>
              <a:t> beyond the research project.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2332308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756188"/>
            <a:ext cx="11652155"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definition identifies five themes, which we briefly consider in the following order: </a:t>
            </a:r>
            <a:r>
              <a:rPr lang="en-US" sz="2400" b="1" dirty="0">
                <a:solidFill>
                  <a:srgbClr val="2D3956"/>
                </a:solidFill>
                <a:latin typeface="Times New Roman" panose="02020603050405020304" pitchFamily="18" charset="0"/>
                <a:cs typeface="Times New Roman" panose="02020603050405020304" pitchFamily="18" charset="0"/>
              </a:rPr>
              <a:t>purpose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process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participation</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knowledge</a:t>
            </a:r>
            <a:r>
              <a:rPr lang="en-US" sz="2400" dirty="0">
                <a:solidFill>
                  <a:srgbClr val="2D3956"/>
                </a:solidFill>
                <a:latin typeface="Times New Roman" panose="02020603050405020304" pitchFamily="18" charset="0"/>
                <a:cs typeface="Times New Roman" panose="02020603050405020304" pitchFamily="18" charset="0"/>
              </a:rPr>
              <a:t> and </a:t>
            </a:r>
            <a:r>
              <a:rPr lang="en-US" sz="2400" b="1" dirty="0">
                <a:solidFill>
                  <a:srgbClr val="2D3956"/>
                </a:solidFill>
                <a:latin typeface="Times New Roman" panose="02020603050405020304" pitchFamily="18" charset="0"/>
                <a:cs typeface="Times New Roman" panose="02020603050405020304" pitchFamily="18" charset="0"/>
              </a:rPr>
              <a:t>implications</a:t>
            </a:r>
            <a:r>
              <a:rPr lang="en-US" sz="2400" dirty="0">
                <a:solidFill>
                  <a:srgbClr val="2D3956"/>
                </a:solidFill>
                <a:latin typeface="Times New Roman" panose="02020603050405020304" pitchFamily="18" charset="0"/>
                <a:cs typeface="Times New Roman" panose="02020603050405020304" pitchFamily="18" charset="0"/>
              </a:rPr>
              <a:t>. The </a:t>
            </a:r>
            <a:r>
              <a:rPr lang="en-US" sz="2400" b="1" dirty="0">
                <a:solidFill>
                  <a:srgbClr val="2D3956"/>
                </a:solidFill>
                <a:latin typeface="Times New Roman" panose="02020603050405020304" pitchFamily="18" charset="0"/>
                <a:cs typeface="Times New Roman" panose="02020603050405020304" pitchFamily="18" charset="0"/>
              </a:rPr>
              <a:t>purpose</a:t>
            </a:r>
            <a:r>
              <a:rPr lang="en-US" sz="2400" dirty="0">
                <a:solidFill>
                  <a:srgbClr val="2D3956"/>
                </a:solidFill>
                <a:latin typeface="Times New Roman" panose="02020603050405020304" pitchFamily="18" charset="0"/>
                <a:cs typeface="Times New Roman" panose="02020603050405020304" pitchFamily="18" charset="0"/>
              </a:rPr>
              <a:t> of an Action Research strategy is to promote organizational learning to produce practical outcomes through identifying issues, planning action, taking action and evaluating action.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Action Research is about ‘research in action rather than research about action’. This is because Action Research focuses on ‘addressing worthwhile practical purposes’ and resolving</a:t>
            </a:r>
          </a:p>
          <a:p>
            <a:r>
              <a:rPr lang="en-US" sz="2400" dirty="0">
                <a:solidFill>
                  <a:srgbClr val="2D3956"/>
                </a:solidFill>
                <a:latin typeface="Times New Roman" panose="02020603050405020304" pitchFamily="18" charset="0"/>
                <a:cs typeface="Times New Roman" panose="02020603050405020304" pitchFamily="18" charset="0"/>
              </a:rPr>
              <a:t>real organizational issues.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8036223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756188"/>
            <a:ext cx="11652155"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a:t>
            </a:r>
            <a:r>
              <a:rPr lang="en-US" sz="2400" b="1" dirty="0">
                <a:solidFill>
                  <a:srgbClr val="2D3956"/>
                </a:solidFill>
                <a:latin typeface="Times New Roman" panose="02020603050405020304" pitchFamily="18" charset="0"/>
                <a:cs typeface="Times New Roman" panose="02020603050405020304" pitchFamily="18" charset="0"/>
              </a:rPr>
              <a:t>process</a:t>
            </a:r>
            <a:r>
              <a:rPr lang="en-US" sz="2400" dirty="0">
                <a:solidFill>
                  <a:srgbClr val="2D3956"/>
                </a:solidFill>
                <a:latin typeface="Times New Roman" panose="02020603050405020304" pitchFamily="18" charset="0"/>
                <a:cs typeface="Times New Roman" panose="02020603050405020304" pitchFamily="18" charset="0"/>
              </a:rPr>
              <a:t> of Action Research is both emergent and iterative. An Action Research</a:t>
            </a:r>
          </a:p>
          <a:p>
            <a:r>
              <a:rPr lang="en-US" sz="2400" dirty="0">
                <a:solidFill>
                  <a:srgbClr val="2D3956"/>
                </a:solidFill>
                <a:latin typeface="Times New Roman" panose="02020603050405020304" pitchFamily="18" charset="0"/>
                <a:cs typeface="Times New Roman" panose="02020603050405020304" pitchFamily="18" charset="0"/>
              </a:rPr>
              <a:t>strategy commences within a specific context and with a research question but because it</a:t>
            </a:r>
          </a:p>
          <a:p>
            <a:r>
              <a:rPr lang="en-US" sz="2400" dirty="0">
                <a:solidFill>
                  <a:srgbClr val="2D3956"/>
                </a:solidFill>
                <a:latin typeface="Times New Roman" panose="02020603050405020304" pitchFamily="18" charset="0"/>
                <a:cs typeface="Times New Roman" panose="02020603050405020304" pitchFamily="18" charset="0"/>
              </a:rPr>
              <a:t>works through several stages or iterations the focus of the question may change as the</a:t>
            </a:r>
          </a:p>
          <a:p>
            <a:r>
              <a:rPr lang="en-US" sz="2400" dirty="0">
                <a:solidFill>
                  <a:srgbClr val="2D3956"/>
                </a:solidFill>
                <a:latin typeface="Times New Roman" panose="02020603050405020304" pitchFamily="18" charset="0"/>
                <a:cs typeface="Times New Roman" panose="02020603050405020304" pitchFamily="18" charset="0"/>
              </a:rPr>
              <a:t>research develops. Each stage of the research involves a process of diagnosing or constructing</a:t>
            </a:r>
          </a:p>
          <a:p>
            <a:r>
              <a:rPr lang="en-US" sz="2400" dirty="0">
                <a:solidFill>
                  <a:srgbClr val="2D3956"/>
                </a:solidFill>
                <a:latin typeface="Times New Roman" panose="02020603050405020304" pitchFamily="18" charset="0"/>
                <a:cs typeface="Times New Roman" panose="02020603050405020304" pitchFamily="18" charset="0"/>
              </a:rPr>
              <a:t>issues, planning action, taking action and evaluating action ( See the next figure).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877741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ED624B-0D91-4A3E-916C-0C35B9DF5DE2}"/>
              </a:ext>
            </a:extLst>
          </p:cNvPr>
          <p:cNvPicPr>
            <a:picLocks noChangeAspect="1"/>
          </p:cNvPicPr>
          <p:nvPr/>
        </p:nvPicPr>
        <p:blipFill>
          <a:blip r:embed="rId2"/>
          <a:stretch>
            <a:fillRect/>
          </a:stretch>
        </p:blipFill>
        <p:spPr>
          <a:xfrm>
            <a:off x="1993692" y="419724"/>
            <a:ext cx="8019737" cy="5981075"/>
          </a:xfrm>
          <a:prstGeom prst="rect">
            <a:avLst/>
          </a:prstGeom>
        </p:spPr>
      </p:pic>
    </p:spTree>
    <p:extLst>
      <p:ext uri="{BB962C8B-B14F-4D97-AF65-F5344CB8AC3E}">
        <p14:creationId xmlns:p14="http://schemas.microsoft.com/office/powerpoint/2010/main" val="104885720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595021"/>
            <a:ext cx="11652155" cy="5262979"/>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Diagnosing or constructing issues, sometimes referred to as fact finding and analysis, is undertaken to enable action planning and a decision about the actions to be taken. These are then taken and the actions evaluated (cycle 1).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evaluation provides a direction and focus for the next stage of diagnosing or constructing issues, planning action, taking action and evaluating action (cycle 2), demonstrating the iterative nature of the process.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Subsequent cycles (cycle 3 and possibly beyond) involve further diagnosing or constructing of issues, taking into account previous evaluations, planning further actions, taking these actions and evaluating them. In this way, Action Research differs from other research strategies because of its explicit focus on action related to multiple stages, to explore and evaluate solutions to organizational issues and to promote change within the organization.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1306117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595021"/>
            <a:ext cx="11652155" cy="489364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Participation</a:t>
            </a:r>
            <a:r>
              <a:rPr lang="en-US" sz="2400" dirty="0">
                <a:solidFill>
                  <a:srgbClr val="2D3956"/>
                </a:solidFill>
                <a:latin typeface="Times New Roman" panose="02020603050405020304" pitchFamily="18" charset="0"/>
                <a:cs typeface="Times New Roman" panose="02020603050405020304" pitchFamily="18" charset="0"/>
              </a:rPr>
              <a:t> is a critical component of Action Research. Action Research is a social process in which an action researcher works with members in an organization, as a facilitator and teacher, to improve the situation for these participants and their organization. Participation</a:t>
            </a:r>
          </a:p>
          <a:p>
            <a:r>
              <a:rPr lang="en-US" sz="2400" dirty="0">
                <a:solidFill>
                  <a:srgbClr val="2D3956"/>
                </a:solidFill>
                <a:latin typeface="Times New Roman" panose="02020603050405020304" pitchFamily="18" charset="0"/>
                <a:cs typeface="Times New Roman" panose="02020603050405020304" pitchFamily="18" charset="0"/>
              </a:rPr>
              <a:t>by organizational members may take a number of forms.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Firstly, organizational members need to cooperate with the researcher to allow their existing work practices to be studied. The process of Action Research then requires participation in the form of collaboration through its iterative cycles (as described earlier) to facilitate the improvement of organizational practices. Collaboration means building a democratic approach to communication and decision making when constructing, planning, taking and evaluating each Action Research stage or cycle.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486355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806064"/>
            <a:ext cx="11652155"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researcher passes on her or his skills and capabilities to participants so that they effectively become co-researchers in the Action Research process. Without such participation, this approach simply would not be viable, although  creating such participation is likely to be difficult in practice and to meet with resistance at various levels.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nature of Action Research means that it will also be able to incorporate different forms of </a:t>
            </a:r>
            <a:r>
              <a:rPr lang="en-US" sz="2400" b="1" dirty="0">
                <a:solidFill>
                  <a:srgbClr val="2D3956"/>
                </a:solidFill>
                <a:latin typeface="Times New Roman" panose="02020603050405020304" pitchFamily="18" charset="0"/>
                <a:cs typeface="Times New Roman" panose="02020603050405020304" pitchFamily="18" charset="0"/>
              </a:rPr>
              <a:t>knowledge</a:t>
            </a:r>
            <a:r>
              <a:rPr lang="en-US" sz="2400" dirty="0">
                <a:solidFill>
                  <a:srgbClr val="2D3956"/>
                </a:solidFill>
                <a:latin typeface="Times New Roman" panose="02020603050405020304" pitchFamily="18" charset="0"/>
                <a:cs typeface="Times New Roman" panose="02020603050405020304" pitchFamily="18" charset="0"/>
              </a:rPr>
              <a:t>. Action Research will not only be informed by abstract theoretical knowledge, known as propositional knowledge, but also by participants’ everyday lived experiences (their experiential knowledge) and knowing-in-action (knowledge that comes from practical application).</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3957926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806064"/>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Action Research also has </a:t>
            </a:r>
            <a:r>
              <a:rPr lang="en-US" sz="2400" b="1" dirty="0">
                <a:solidFill>
                  <a:srgbClr val="2D3956"/>
                </a:solidFill>
                <a:latin typeface="Times New Roman" panose="02020603050405020304" pitchFamily="18" charset="0"/>
                <a:cs typeface="Times New Roman" panose="02020603050405020304" pitchFamily="18" charset="0"/>
              </a:rPr>
              <a:t>implications</a:t>
            </a:r>
            <a:r>
              <a:rPr lang="en-US" sz="2400" dirty="0">
                <a:solidFill>
                  <a:srgbClr val="2D3956"/>
                </a:solidFill>
                <a:latin typeface="Times New Roman" panose="02020603050405020304" pitchFamily="18" charset="0"/>
                <a:cs typeface="Times New Roman" panose="02020603050405020304" pitchFamily="18" charset="0"/>
              </a:rPr>
              <a:t> beyond the research project. Participants in an</a:t>
            </a:r>
          </a:p>
          <a:p>
            <a:r>
              <a:rPr lang="en-US" sz="2400" dirty="0">
                <a:solidFill>
                  <a:srgbClr val="2D3956"/>
                </a:solidFill>
                <a:latin typeface="Times New Roman" panose="02020603050405020304" pitchFamily="18" charset="0"/>
                <a:cs typeface="Times New Roman" panose="02020603050405020304" pitchFamily="18" charset="0"/>
              </a:rPr>
              <a:t>organization where action research takes place are likely to have their expectations about</a:t>
            </a:r>
          </a:p>
          <a:p>
            <a:r>
              <a:rPr lang="en-US" sz="2400" dirty="0">
                <a:solidFill>
                  <a:srgbClr val="2D3956"/>
                </a:solidFill>
                <a:latin typeface="Times New Roman" panose="02020603050405020304" pitchFamily="18" charset="0"/>
                <a:cs typeface="Times New Roman" panose="02020603050405020304" pitchFamily="18" charset="0"/>
              </a:rPr>
              <a:t>future treatment and involvement in decision making raised.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There are also likely to be consequences for organizational development and culture</a:t>
            </a:r>
          </a:p>
          <a:p>
            <a:r>
              <a:rPr lang="en-US" sz="2400" dirty="0">
                <a:solidFill>
                  <a:srgbClr val="2D3956"/>
                </a:solidFill>
                <a:latin typeface="Times New Roman" panose="02020603050405020304" pitchFamily="18" charset="0"/>
                <a:cs typeface="Times New Roman" panose="02020603050405020304" pitchFamily="18" charset="0"/>
              </a:rPr>
              <a:t>change. Implications from the process may be used to inform other contexts. Academics</a:t>
            </a:r>
          </a:p>
          <a:p>
            <a:r>
              <a:rPr lang="en-US" sz="2400" dirty="0">
                <a:solidFill>
                  <a:srgbClr val="2D3956"/>
                </a:solidFill>
                <a:latin typeface="Times New Roman" panose="02020603050405020304" pitchFamily="18" charset="0"/>
                <a:cs typeface="Times New Roman" panose="02020603050405020304" pitchFamily="18" charset="0"/>
              </a:rPr>
              <a:t>will use the results from undertaking Action Research to develop theory that can be applied</a:t>
            </a:r>
          </a:p>
          <a:p>
            <a:r>
              <a:rPr lang="en-US" sz="2400" dirty="0">
                <a:solidFill>
                  <a:srgbClr val="2D3956"/>
                </a:solidFill>
                <a:latin typeface="Times New Roman" panose="02020603050405020304" pitchFamily="18" charset="0"/>
                <a:cs typeface="Times New Roman" panose="02020603050405020304" pitchFamily="18" charset="0"/>
              </a:rPr>
              <a:t>more widely. Consultants will transfer knowledge gained to inform their work in other</a:t>
            </a:r>
          </a:p>
          <a:p>
            <a:r>
              <a:rPr lang="en-US" sz="2400" dirty="0">
                <a:solidFill>
                  <a:srgbClr val="2D3956"/>
                </a:solidFill>
                <a:latin typeface="Times New Roman" panose="02020603050405020304" pitchFamily="18" charset="0"/>
                <a:cs typeface="Times New Roman" panose="02020603050405020304" pitchFamily="18" charset="0"/>
              </a:rPr>
              <a:t>contexts. Such use of knowledge to inform, we believe, also applies to others undertaking</a:t>
            </a:r>
          </a:p>
          <a:p>
            <a:r>
              <a:rPr lang="en-US" sz="2400" dirty="0">
                <a:solidFill>
                  <a:srgbClr val="2D3956"/>
                </a:solidFill>
                <a:latin typeface="Times New Roman" panose="02020603050405020304" pitchFamily="18" charset="0"/>
                <a:cs typeface="Times New Roman" panose="02020603050405020304" pitchFamily="18" charset="0"/>
              </a:rPr>
              <a:t>Action Research, such as students undertaking research in their own organizations.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2993190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806064"/>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Action Research also has </a:t>
            </a:r>
            <a:r>
              <a:rPr lang="en-US" sz="2400" b="1" dirty="0">
                <a:solidFill>
                  <a:srgbClr val="2D3956"/>
                </a:solidFill>
                <a:latin typeface="Times New Roman" panose="02020603050405020304" pitchFamily="18" charset="0"/>
                <a:cs typeface="Times New Roman" panose="02020603050405020304" pitchFamily="18" charset="0"/>
              </a:rPr>
              <a:t>implications</a:t>
            </a:r>
            <a:r>
              <a:rPr lang="en-US" sz="2400" dirty="0">
                <a:solidFill>
                  <a:srgbClr val="2D3956"/>
                </a:solidFill>
                <a:latin typeface="Times New Roman" panose="02020603050405020304" pitchFamily="18" charset="0"/>
                <a:cs typeface="Times New Roman" panose="02020603050405020304" pitchFamily="18" charset="0"/>
              </a:rPr>
              <a:t> beyond the research project. Participants in an</a:t>
            </a:r>
          </a:p>
          <a:p>
            <a:r>
              <a:rPr lang="en-US" sz="2400" dirty="0">
                <a:solidFill>
                  <a:srgbClr val="2D3956"/>
                </a:solidFill>
                <a:latin typeface="Times New Roman" panose="02020603050405020304" pitchFamily="18" charset="0"/>
                <a:cs typeface="Times New Roman" panose="02020603050405020304" pitchFamily="18" charset="0"/>
              </a:rPr>
              <a:t>organization where action research takes place are likely to have their expectations about</a:t>
            </a:r>
          </a:p>
          <a:p>
            <a:r>
              <a:rPr lang="en-US" sz="2400" dirty="0">
                <a:solidFill>
                  <a:srgbClr val="2D3956"/>
                </a:solidFill>
                <a:latin typeface="Times New Roman" panose="02020603050405020304" pitchFamily="18" charset="0"/>
                <a:cs typeface="Times New Roman" panose="02020603050405020304" pitchFamily="18" charset="0"/>
              </a:rPr>
              <a:t>future treatment and involvement in decision making raised.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There are also likely to be consequences for organizational development and culture</a:t>
            </a:r>
          </a:p>
          <a:p>
            <a:r>
              <a:rPr lang="en-US" sz="2400" dirty="0">
                <a:solidFill>
                  <a:srgbClr val="2D3956"/>
                </a:solidFill>
                <a:latin typeface="Times New Roman" panose="02020603050405020304" pitchFamily="18" charset="0"/>
                <a:cs typeface="Times New Roman" panose="02020603050405020304" pitchFamily="18" charset="0"/>
              </a:rPr>
              <a:t>change. Implications from the process may be used to inform other contexts. Academics</a:t>
            </a:r>
          </a:p>
          <a:p>
            <a:r>
              <a:rPr lang="en-US" sz="2400" dirty="0">
                <a:solidFill>
                  <a:srgbClr val="2D3956"/>
                </a:solidFill>
                <a:latin typeface="Times New Roman" panose="02020603050405020304" pitchFamily="18" charset="0"/>
                <a:cs typeface="Times New Roman" panose="02020603050405020304" pitchFamily="18" charset="0"/>
              </a:rPr>
              <a:t>will use the results from undertaking Action Research to develop theory that can be applied</a:t>
            </a:r>
          </a:p>
          <a:p>
            <a:r>
              <a:rPr lang="en-US" sz="2400" dirty="0">
                <a:solidFill>
                  <a:srgbClr val="2D3956"/>
                </a:solidFill>
                <a:latin typeface="Times New Roman" panose="02020603050405020304" pitchFamily="18" charset="0"/>
                <a:cs typeface="Times New Roman" panose="02020603050405020304" pitchFamily="18" charset="0"/>
              </a:rPr>
              <a:t>more widely. Consultants will transfer knowledge gained to inform their work in other</a:t>
            </a:r>
          </a:p>
          <a:p>
            <a:r>
              <a:rPr lang="en-US" sz="2400" dirty="0">
                <a:solidFill>
                  <a:srgbClr val="2D3956"/>
                </a:solidFill>
                <a:latin typeface="Times New Roman" panose="02020603050405020304" pitchFamily="18" charset="0"/>
                <a:cs typeface="Times New Roman" panose="02020603050405020304" pitchFamily="18" charset="0"/>
              </a:rPr>
              <a:t>contexts. Such use of knowledge to inform, we believe, also applies to others undertaking</a:t>
            </a:r>
          </a:p>
          <a:p>
            <a:r>
              <a:rPr lang="en-US" sz="2400" dirty="0">
                <a:solidFill>
                  <a:srgbClr val="2D3956"/>
                </a:solidFill>
                <a:latin typeface="Times New Roman" panose="02020603050405020304" pitchFamily="18" charset="0"/>
                <a:cs typeface="Times New Roman" panose="02020603050405020304" pitchFamily="18" charset="0"/>
              </a:rPr>
              <a:t>Action Research, such as students undertaking research in their own organizations.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7299454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7364" y="1806064"/>
            <a:ext cx="11652155"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Grounded Theory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‘Grounded theory methodology’ refers to the researcher’s choice of this strategy as a way to conduct research. ‘Grounded theory method’ refers to the data collection techniques and analytic procedures that it uses. ‘Grounded theory’ may be used loosely to incorporate methodology and method but more specifically it refers to a theory that is grounded in or developed inductively from a set of data.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Grounded Theory was developed by Glaser and Strauss (1967) as a process to analyze,</a:t>
            </a:r>
          </a:p>
          <a:p>
            <a:r>
              <a:rPr lang="en-US" sz="2400" dirty="0">
                <a:solidFill>
                  <a:srgbClr val="2D3956"/>
                </a:solidFill>
                <a:latin typeface="Times New Roman" panose="02020603050405020304" pitchFamily="18" charset="0"/>
                <a:cs typeface="Times New Roman" panose="02020603050405020304" pitchFamily="18" charset="0"/>
              </a:rPr>
              <a:t>interpret and explain the meanings that social actors construct to make sense of their</a:t>
            </a:r>
          </a:p>
          <a:p>
            <a:r>
              <a:rPr lang="en-US" sz="2400" dirty="0">
                <a:solidFill>
                  <a:srgbClr val="2D3956"/>
                </a:solidFill>
                <a:latin typeface="Times New Roman" panose="02020603050405020304" pitchFamily="18" charset="0"/>
                <a:cs typeface="Times New Roman" panose="02020603050405020304" pitchFamily="18" charset="0"/>
              </a:rPr>
              <a:t>everyday experiences in specific situations.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2502126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831209"/>
            <a:ext cx="11652155"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They developed a set of principles and guidelines to conduct Grounded Theory. The key elements of Grounded Theory are: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Grounded Theory provides you with a systematic and emergent approach to collect and</a:t>
            </a:r>
          </a:p>
          <a:p>
            <a:r>
              <a:rPr lang="en-US" sz="2400" dirty="0">
                <a:solidFill>
                  <a:srgbClr val="2D3956"/>
                </a:solidFill>
                <a:latin typeface="Times New Roman" panose="02020603050405020304" pitchFamily="18" charset="0"/>
                <a:cs typeface="Times New Roman" panose="02020603050405020304" pitchFamily="18" charset="0"/>
              </a:rPr>
              <a:t>analyze qualitative data. Whereas in quantitative research it is usual to collect a complete</a:t>
            </a:r>
          </a:p>
          <a:p>
            <a:r>
              <a:rPr lang="en-US" sz="2400" dirty="0">
                <a:solidFill>
                  <a:srgbClr val="2D3956"/>
                </a:solidFill>
                <a:latin typeface="Times New Roman" panose="02020603050405020304" pitchFamily="18" charset="0"/>
                <a:cs typeface="Times New Roman" panose="02020603050405020304" pitchFamily="18" charset="0"/>
              </a:rPr>
              <a:t>set of data and then analyze these, in qualitative data it is often useful to analyze data as</a:t>
            </a:r>
          </a:p>
          <a:p>
            <a:r>
              <a:rPr lang="en-US" sz="2400" dirty="0">
                <a:solidFill>
                  <a:srgbClr val="2D3956"/>
                </a:solidFill>
                <a:latin typeface="Times New Roman" panose="02020603050405020304" pitchFamily="18" charset="0"/>
                <a:cs typeface="Times New Roman" panose="02020603050405020304" pitchFamily="18" charset="0"/>
              </a:rPr>
              <a:t>you collect them (e.g. you conduct an interview or observation and analyze it before conducting the next one). Grounded Theory is designed to allow you to do this.</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702162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831209"/>
            <a:ext cx="11652155" cy="489364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Grounded Theory is usually thought of as using an inductive approach, although it may be more appropriate to think of it as abductive, moving between induction and deduction. The</a:t>
            </a:r>
          </a:p>
          <a:p>
            <a:r>
              <a:rPr lang="en-US" sz="2400" dirty="0">
                <a:solidFill>
                  <a:srgbClr val="2D3956"/>
                </a:solidFill>
                <a:latin typeface="Times New Roman" panose="02020603050405020304" pitchFamily="18" charset="0"/>
                <a:cs typeface="Times New Roman" panose="02020603050405020304" pitchFamily="18" charset="0"/>
              </a:rPr>
              <a:t>researcher starts research by collecting data from an initial interview or observation and</a:t>
            </a:r>
          </a:p>
          <a:p>
            <a:r>
              <a:rPr lang="en-US" sz="2400" dirty="0">
                <a:solidFill>
                  <a:srgbClr val="2D3956"/>
                </a:solidFill>
                <a:latin typeface="Times New Roman" panose="02020603050405020304" pitchFamily="18" charset="0"/>
                <a:cs typeface="Times New Roman" panose="02020603050405020304" pitchFamily="18" charset="0"/>
              </a:rPr>
              <a:t>then analyzing this as close in time to the act of conducting it as is possible and before</a:t>
            </a:r>
          </a:p>
          <a:p>
            <a:r>
              <a:rPr lang="en-US" sz="2400" dirty="0">
                <a:solidFill>
                  <a:srgbClr val="2D3956"/>
                </a:solidFill>
                <a:latin typeface="Times New Roman" panose="02020603050405020304" pitchFamily="18" charset="0"/>
                <a:cs typeface="Times New Roman" panose="02020603050405020304" pitchFamily="18" charset="0"/>
              </a:rPr>
              <a:t>collecting more data. This is usually referred to as collecting and analyzing data simultaneously.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researcher commences analysis by identifying analytical codes that emerge from the data in the interview or observation transcript. Each code will be used to label pieces of data with the same or similar meaning. </a:t>
            </a:r>
            <a:r>
              <a:rPr lang="en-US" sz="2400" b="1" dirty="0">
                <a:solidFill>
                  <a:srgbClr val="2D3956"/>
                </a:solidFill>
                <a:latin typeface="Times New Roman" panose="02020603050405020304" pitchFamily="18" charset="0"/>
                <a:cs typeface="Times New Roman" panose="02020603050405020304" pitchFamily="18" charset="0"/>
              </a:rPr>
              <a:t>Coding</a:t>
            </a:r>
            <a:r>
              <a:rPr lang="en-US" sz="2400" dirty="0">
                <a:solidFill>
                  <a:srgbClr val="2D3956"/>
                </a:solidFill>
                <a:latin typeface="Times New Roman" panose="02020603050405020304" pitchFamily="18" charset="0"/>
                <a:cs typeface="Times New Roman" panose="02020603050405020304" pitchFamily="18" charset="0"/>
              </a:rPr>
              <a:t> is therefore the process of labelling related bits of data (such as a line, sentence or paragraph in an interview transcript) using a code that symbolizes or summarizes the meaning of that data.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088030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4813" y="1965747"/>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831209"/>
            <a:ext cx="11652155"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Coding allows related fragments of data from different interviews or observations to be linked together to facilitate the on-going process of analysis by identifying the properties of the data contained in such a data category.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There are three coding stages: the reorganization of data into categories is called </a:t>
            </a:r>
            <a:r>
              <a:rPr lang="en-US" sz="2400" b="1" dirty="0">
                <a:solidFill>
                  <a:srgbClr val="2D3956"/>
                </a:solidFill>
                <a:latin typeface="Times New Roman" panose="02020603050405020304" pitchFamily="18" charset="0"/>
                <a:cs typeface="Times New Roman" panose="02020603050405020304" pitchFamily="18" charset="0"/>
              </a:rPr>
              <a:t>open coding</a:t>
            </a:r>
            <a:r>
              <a:rPr lang="en-US" sz="2400" dirty="0">
                <a:solidFill>
                  <a:srgbClr val="2D3956"/>
                </a:solidFill>
                <a:latin typeface="Times New Roman" panose="02020603050405020304" pitchFamily="18" charset="0"/>
                <a:cs typeface="Times New Roman" panose="02020603050405020304" pitchFamily="18" charset="0"/>
              </a:rPr>
              <a:t>, the process of recognizing relationships between categories is referred to as </a:t>
            </a:r>
            <a:r>
              <a:rPr lang="en-US" sz="2400" b="1" dirty="0">
                <a:solidFill>
                  <a:srgbClr val="2D3956"/>
                </a:solidFill>
                <a:latin typeface="Times New Roman" panose="02020603050405020304" pitchFamily="18" charset="0"/>
                <a:cs typeface="Times New Roman" panose="02020603050405020304" pitchFamily="18" charset="0"/>
              </a:rPr>
              <a:t>axial coding </a:t>
            </a:r>
            <a:r>
              <a:rPr lang="en-US" sz="2400" dirty="0">
                <a:solidFill>
                  <a:srgbClr val="2D3956"/>
                </a:solidFill>
                <a:latin typeface="Times New Roman" panose="02020603050405020304" pitchFamily="18" charset="0"/>
                <a:cs typeface="Times New Roman" panose="02020603050405020304" pitchFamily="18" charset="0"/>
              </a:rPr>
              <a:t>and the integration of categories to produce a theory is labelled </a:t>
            </a:r>
            <a:r>
              <a:rPr lang="en-US" sz="2400" b="1" dirty="0">
                <a:solidFill>
                  <a:srgbClr val="2D3956"/>
                </a:solidFill>
                <a:latin typeface="Times New Roman" panose="02020603050405020304" pitchFamily="18" charset="0"/>
                <a:cs typeface="Times New Roman" panose="02020603050405020304" pitchFamily="18" charset="0"/>
              </a:rPr>
              <a:t>selective coding</a:t>
            </a:r>
            <a:r>
              <a:rPr lang="en-US" sz="2400" dirty="0">
                <a:solidFill>
                  <a:srgbClr val="2D3956"/>
                </a:solidFill>
                <a:latin typeface="Times New Roman" panose="02020603050405020304" pitchFamily="18" charset="0"/>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497317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693454"/>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2061133"/>
            <a:ext cx="11652155"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Key elements of Grounded Theory are (constant comparison, memo writing, theoretical sampling, theoretical sensitivity and theoretical saturation).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Underpinning coding is the process </a:t>
            </a:r>
            <a:r>
              <a:rPr lang="en-US" sz="2400" b="1" dirty="0">
                <a:solidFill>
                  <a:srgbClr val="2D3956"/>
                </a:solidFill>
                <a:latin typeface="Times New Roman" panose="02020603050405020304" pitchFamily="18" charset="0"/>
                <a:cs typeface="Times New Roman" panose="02020603050405020304" pitchFamily="18" charset="0"/>
              </a:rPr>
              <a:t>of constant comparison</a:t>
            </a:r>
            <a:r>
              <a:rPr lang="en-US" sz="2400" dirty="0">
                <a:solidFill>
                  <a:srgbClr val="2D3956"/>
                </a:solidFill>
                <a:latin typeface="Times New Roman" panose="02020603050405020304" pitchFamily="18" charset="0"/>
                <a:cs typeface="Times New Roman" panose="02020603050405020304" pitchFamily="18" charset="0"/>
              </a:rPr>
              <a:t>. Each item of data collected</a:t>
            </a:r>
          </a:p>
          <a:p>
            <a:r>
              <a:rPr lang="en-US" sz="2400" dirty="0">
                <a:solidFill>
                  <a:srgbClr val="2D3956"/>
                </a:solidFill>
                <a:latin typeface="Times New Roman" panose="02020603050405020304" pitchFamily="18" charset="0"/>
                <a:cs typeface="Times New Roman" panose="02020603050405020304" pitchFamily="18" charset="0"/>
              </a:rPr>
              <a:t>is compared with others, as well as against the codes being used to categorize data. This</a:t>
            </a:r>
          </a:p>
          <a:p>
            <a:r>
              <a:rPr lang="en-US" sz="2400" dirty="0">
                <a:solidFill>
                  <a:srgbClr val="2D3956"/>
                </a:solidFill>
                <a:latin typeface="Times New Roman" panose="02020603050405020304" pitchFamily="18" charset="0"/>
                <a:cs typeface="Times New Roman" panose="02020603050405020304" pitchFamily="18" charset="0"/>
              </a:rPr>
              <a:t>is to check for similarities and differences, to promote consistency when coding data and</a:t>
            </a:r>
          </a:p>
          <a:p>
            <a:r>
              <a:rPr lang="en-US" sz="2400" dirty="0">
                <a:solidFill>
                  <a:srgbClr val="2D3956"/>
                </a:solidFill>
                <a:latin typeface="Times New Roman" panose="02020603050405020304" pitchFamily="18" charset="0"/>
                <a:cs typeface="Times New Roman" panose="02020603050405020304" pitchFamily="18" charset="0"/>
              </a:rPr>
              <a:t>to aid the process of analysis. Where appropriate, new codes are created and existing codes</a:t>
            </a:r>
          </a:p>
          <a:p>
            <a:r>
              <a:rPr lang="en-US" sz="2400" dirty="0">
                <a:solidFill>
                  <a:srgbClr val="2D3956"/>
                </a:solidFill>
                <a:latin typeface="Times New Roman" panose="02020603050405020304" pitchFamily="18" charset="0"/>
                <a:cs typeface="Times New Roman" panose="02020603050405020304" pitchFamily="18" charset="0"/>
              </a:rPr>
              <a:t>reanalyzed as new data are collected. Constant comparison promotes the higher levels of</a:t>
            </a:r>
          </a:p>
          <a:p>
            <a:r>
              <a:rPr lang="en-US" sz="2400" dirty="0">
                <a:solidFill>
                  <a:srgbClr val="2D3956"/>
                </a:solidFill>
                <a:latin typeface="Times New Roman" panose="02020603050405020304" pitchFamily="18" charset="0"/>
                <a:cs typeface="Times New Roman" panose="02020603050405020304" pitchFamily="18" charset="0"/>
              </a:rPr>
              <a:t>analytical coding we referred to earlier because it involves moving between inductive and</a:t>
            </a:r>
          </a:p>
          <a:p>
            <a:r>
              <a:rPr lang="en-US" sz="2400" dirty="0">
                <a:solidFill>
                  <a:srgbClr val="2D3956"/>
                </a:solidFill>
                <a:latin typeface="Times New Roman" panose="02020603050405020304" pitchFamily="18" charset="0"/>
                <a:cs typeface="Times New Roman" panose="02020603050405020304" pitchFamily="18" charset="0"/>
              </a:rPr>
              <a:t>deductive thinking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8140816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693454"/>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2061133"/>
            <a:ext cx="11652155"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Another key element that aids the development of grounded theory is </a:t>
            </a:r>
            <a:r>
              <a:rPr lang="en-US" sz="2400" b="1" dirty="0">
                <a:solidFill>
                  <a:srgbClr val="2D3956"/>
                </a:solidFill>
                <a:latin typeface="Times New Roman" panose="02020603050405020304" pitchFamily="18" charset="0"/>
                <a:cs typeface="Times New Roman" panose="02020603050405020304" pitchFamily="18" charset="0"/>
              </a:rPr>
              <a:t>memo writing</a:t>
            </a:r>
            <a:r>
              <a:rPr lang="en-US" sz="2400" dirty="0">
                <a:solidFill>
                  <a:srgbClr val="2D3956"/>
                </a:solidFill>
                <a:latin typeface="Times New Roman" panose="02020603050405020304" pitchFamily="18" charset="0"/>
                <a:cs typeface="Times New Roman" panose="02020603050405020304" pitchFamily="18" charset="0"/>
              </a:rPr>
              <a:t>. Memos are created throughout a research project to define or make notes about:</a:t>
            </a:r>
          </a:p>
          <a:p>
            <a:r>
              <a:rPr lang="en-US" sz="2400" dirty="0">
                <a:solidFill>
                  <a:srgbClr val="2D3956"/>
                </a:solidFill>
                <a:latin typeface="Times New Roman" panose="02020603050405020304" pitchFamily="18" charset="0"/>
                <a:cs typeface="Times New Roman" panose="02020603050405020304" pitchFamily="18" charset="0"/>
              </a:rPr>
              <a:t>• the codes being used;</a:t>
            </a:r>
          </a:p>
          <a:p>
            <a:r>
              <a:rPr lang="en-US" sz="2400" dirty="0">
                <a:solidFill>
                  <a:srgbClr val="2D3956"/>
                </a:solidFill>
                <a:latin typeface="Times New Roman" panose="02020603050405020304" pitchFamily="18" charset="0"/>
                <a:cs typeface="Times New Roman" panose="02020603050405020304" pitchFamily="18" charset="0"/>
              </a:rPr>
              <a:t>• how codes change through the research process;</a:t>
            </a:r>
          </a:p>
          <a:p>
            <a:r>
              <a:rPr lang="en-US" sz="2400" dirty="0">
                <a:solidFill>
                  <a:srgbClr val="2D3956"/>
                </a:solidFill>
                <a:latin typeface="Times New Roman" panose="02020603050405020304" pitchFamily="18" charset="0"/>
                <a:cs typeface="Times New Roman" panose="02020603050405020304" pitchFamily="18" charset="0"/>
              </a:rPr>
              <a:t>• how codes might be related, leading to the identification of theoretical relationships and the emergence of higher-level codes and categories;</a:t>
            </a:r>
          </a:p>
          <a:p>
            <a:r>
              <a:rPr lang="en-US" sz="2400" dirty="0">
                <a:solidFill>
                  <a:srgbClr val="2D3956"/>
                </a:solidFill>
                <a:latin typeface="Times New Roman" panose="02020603050405020304" pitchFamily="18" charset="0"/>
                <a:cs typeface="Times New Roman" panose="02020603050405020304" pitchFamily="18" charset="0"/>
              </a:rPr>
              <a:t>• any other ideas that occur to the researcher that help him or her to develop the research</a:t>
            </a:r>
          </a:p>
          <a:p>
            <a:r>
              <a:rPr lang="en-US" sz="2400" dirty="0">
                <a:solidFill>
                  <a:srgbClr val="2D3956"/>
                </a:solidFill>
                <a:latin typeface="Times New Roman" panose="02020603050405020304" pitchFamily="18" charset="0"/>
                <a:cs typeface="Times New Roman" panose="02020603050405020304" pitchFamily="18" charset="0"/>
              </a:rPr>
              <a:t>process and analyze the data.</a:t>
            </a:r>
          </a:p>
          <a:p>
            <a:r>
              <a:rPr lang="en-US" sz="2400" dirty="0">
                <a:solidFill>
                  <a:srgbClr val="2D3956"/>
                </a:solidFill>
                <a:latin typeface="Times New Roman" panose="02020603050405020304" pitchFamily="18" charset="0"/>
                <a:cs typeface="Times New Roman" panose="02020603050405020304" pitchFamily="18" charset="0"/>
              </a:rPr>
              <a:t>Where you use a Grounded Theory strategy, your collection of self-memos will provide you with a chronological record of the development of your ideas and your project, and show how you arrived at your grounded theory.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315701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693454"/>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2061133"/>
            <a:ext cx="11652155"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When using Grounded Theory you will also need to decide how to select cases for your</a:t>
            </a:r>
          </a:p>
          <a:p>
            <a:r>
              <a:rPr lang="en-US" sz="2400" dirty="0">
                <a:solidFill>
                  <a:srgbClr val="2D3956"/>
                </a:solidFill>
                <a:latin typeface="Times New Roman" panose="02020603050405020304" pitchFamily="18" charset="0"/>
                <a:cs typeface="Times New Roman" panose="02020603050405020304" pitchFamily="18" charset="0"/>
              </a:rPr>
              <a:t>research. As you analyze data, the categories being developed will indicate the type of new</a:t>
            </a:r>
          </a:p>
          <a:p>
            <a:r>
              <a:rPr lang="en-US" sz="2400" dirty="0">
                <a:solidFill>
                  <a:srgbClr val="2D3956"/>
                </a:solidFill>
                <a:latin typeface="Times New Roman" panose="02020603050405020304" pitchFamily="18" charset="0"/>
                <a:cs typeface="Times New Roman" panose="02020603050405020304" pitchFamily="18" charset="0"/>
              </a:rPr>
              <a:t>cases (e.g. new participants) to select for further data collection. The purpose of sampling is therefore to pursue theoretical lines of enquiry rather than to achieve population representativeness.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you identify a core theme, relationship or process around which to focus the research, a particular focus will be provided from which to select new cases to collect and analyze further data. This is a form of purposive sampling, known as </a:t>
            </a:r>
            <a:r>
              <a:rPr lang="en-US" sz="2400" b="1" dirty="0">
                <a:solidFill>
                  <a:srgbClr val="2D3956"/>
                </a:solidFill>
                <a:latin typeface="Times New Roman" panose="02020603050405020304" pitchFamily="18" charset="0"/>
                <a:cs typeface="Times New Roman" panose="02020603050405020304" pitchFamily="18" charset="0"/>
              </a:rPr>
              <a:t>theoretical sampling</a:t>
            </a:r>
            <a:r>
              <a:rPr lang="en-US" sz="2400" dirty="0">
                <a:solidFill>
                  <a:srgbClr val="2D3956"/>
                </a:solidFill>
                <a:latin typeface="Times New Roman" panose="02020603050405020304" pitchFamily="18" charset="0"/>
                <a:cs typeface="Times New Roman" panose="02020603050405020304" pitchFamily="18" charset="0"/>
              </a:rPr>
              <a:t>, which continues until </a:t>
            </a:r>
            <a:r>
              <a:rPr lang="en-US" sz="2400" b="1" dirty="0">
                <a:solidFill>
                  <a:srgbClr val="2D3956"/>
                </a:solidFill>
                <a:latin typeface="Times New Roman" panose="02020603050405020304" pitchFamily="18" charset="0"/>
                <a:cs typeface="Times New Roman" panose="02020603050405020304" pitchFamily="18" charset="0"/>
              </a:rPr>
              <a:t>theoretical saturation </a:t>
            </a:r>
            <a:r>
              <a:rPr lang="en-US" sz="2400" dirty="0">
                <a:solidFill>
                  <a:srgbClr val="2D3956"/>
                </a:solidFill>
                <a:latin typeface="Times New Roman" panose="02020603050405020304" pitchFamily="18" charset="0"/>
                <a:cs typeface="Times New Roman" panose="02020603050405020304" pitchFamily="18" charset="0"/>
              </a:rPr>
              <a:t>is reached. This occurs when data collection ceases to reveal any new properties that are relevant to a category, where categories have become well developed and understood and relationships between categories have been verified.</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981037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48045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2101396"/>
            <a:ext cx="11652155"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Grounded Theory is an emergent strategy and researchers wish to be guided by concepts emerging from the data they collect rather than being sensitized by concepts in existing theory. Using this strategy will mean you should avoid being overly sensitized to pre-existing theoretical concepts, to allow yourself to make sense of participants’ meanings in the data to guide your research. This is known as </a:t>
            </a:r>
            <a:r>
              <a:rPr lang="en-US" sz="2400" b="1" dirty="0">
                <a:solidFill>
                  <a:srgbClr val="2D3956"/>
                </a:solidFill>
                <a:latin typeface="Times New Roman" panose="02020603050405020304" pitchFamily="18" charset="0"/>
                <a:cs typeface="Times New Roman" panose="02020603050405020304" pitchFamily="18" charset="0"/>
              </a:rPr>
              <a:t>theoretical sensitivity</a:t>
            </a:r>
            <a:r>
              <a:rPr lang="en-US" sz="2400" dirty="0">
                <a:solidFill>
                  <a:srgbClr val="2D3956"/>
                </a:solidFill>
                <a:latin typeface="Times New Roman" panose="02020603050405020304" pitchFamily="18" charset="0"/>
                <a:cs typeface="Times New Roman" panose="02020603050405020304" pitchFamily="18" charset="0"/>
              </a:rPr>
              <a:t>, where you focus on interpreting meanings by using in vivo and researcher-generated rather than a priori codes to analyze your data and construct a grounded theory.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Theoretical sensitivity means that you must be sensitive to meanings in your data and orientated towards generating a grounded theory from these data. You will, however, need to allow yourself sufficient time later on to link your grounded theory to published theories as you write your research report!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059455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4893647"/>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Narrative Inquiry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narrative is a story; a personal account which interprets an event or sequence of events. Using the term ‘narrative’ requires a distinction to be drawn between its general meaning and the specific meaning used here. A qualitative research interview inevitably involves a participant in storytelling. In this way, the term ‘narrative’ can be applied generally to describe the nature or outcome of a qualitative interview.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a research strategy, however, Narrative Inquiry has a more specific meaning and purpose.</a:t>
            </a:r>
          </a:p>
          <a:p>
            <a:r>
              <a:rPr lang="en-US" sz="2400" dirty="0">
                <a:solidFill>
                  <a:srgbClr val="2D3956"/>
                </a:solidFill>
                <a:latin typeface="Times New Roman" panose="02020603050405020304" pitchFamily="18" charset="0"/>
                <a:cs typeface="Times New Roman" panose="02020603050405020304" pitchFamily="18" charset="0"/>
              </a:rPr>
              <a:t>There will be research contexts where the researcher believes that the experiences of her or his participants can best be accessed by collecting and analyzing these as complete stories, rather than collecting them as bits of data that flow from specific interview questions and which are then fragmented during data analysis.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756924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4893647"/>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Narrative Inquiry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narrative is a story; a personal account which interprets an event or sequence of events. Using the term ‘narrative’ requires a distinction to be drawn between its general meaning and the specific meaning used here. A qualitative research interview inevitably involves a participant in storytelling. In this way, the term ‘narrative’ can be applied generally to describe the nature or outcome of a qualitative interview.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a research strategy, however, Narrative Inquiry has a more specific meaning and purpose.</a:t>
            </a:r>
          </a:p>
          <a:p>
            <a:r>
              <a:rPr lang="en-US" sz="2400" dirty="0">
                <a:solidFill>
                  <a:srgbClr val="2D3956"/>
                </a:solidFill>
                <a:latin typeface="Times New Roman" panose="02020603050405020304" pitchFamily="18" charset="0"/>
                <a:cs typeface="Times New Roman" panose="02020603050405020304" pitchFamily="18" charset="0"/>
              </a:rPr>
              <a:t>There will be research contexts where the researcher believes that the experiences of her or his participants can best be accessed by collecting and analyzing these as complete stories, rather than collecting them as bits of data that flow from specific interview questions and which are then fragmented during data analysis.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6713725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Narrative Inquiry seeks to preserve chronological connections and the sequencing of</a:t>
            </a:r>
          </a:p>
          <a:p>
            <a:r>
              <a:rPr lang="en-US" sz="2400" dirty="0">
                <a:solidFill>
                  <a:srgbClr val="2D3956"/>
                </a:solidFill>
                <a:latin typeface="Times New Roman" panose="02020603050405020304" pitchFamily="18" charset="0"/>
                <a:cs typeface="Times New Roman" panose="02020603050405020304" pitchFamily="18" charset="0"/>
              </a:rPr>
              <a:t>events as told by the narrator (participant) to enrich understanding and aid analysis.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strategy provides the opportunity to connect events, actions and their consequences over time into a ‘meaningful whole’. Through storytelling the narrator will also provide his or her interpretation of these events, allowing the narrative researcher to analyze the meanings which the narrator places on events.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there is more than one participant providing a personal account of a given context, the narrative researcher will also be able to compare and to triangulate or contrast these narratives.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542876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Choosing a research strategy or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strategy is generally associated with small, purposive samples because of its intensive and time-consuming nature. It is likely to generate large amounts of data in the form of the narrative account, or of interview transcripts or observational notes. The narratives that emerge may not do so in an easy-to-use structural and coherent form.</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structural elements that are useful to facilitate analysis of narratives:</a:t>
            </a:r>
          </a:p>
          <a:p>
            <a:r>
              <a:rPr lang="en-US" sz="2400" dirty="0">
                <a:solidFill>
                  <a:srgbClr val="2D3956"/>
                </a:solidFill>
                <a:latin typeface="Times New Roman" panose="02020603050405020304" pitchFamily="18" charset="0"/>
                <a:cs typeface="Times New Roman" panose="02020603050405020304" pitchFamily="18" charset="0"/>
              </a:rPr>
              <a:t>• What is the story about?</a:t>
            </a:r>
          </a:p>
          <a:p>
            <a:r>
              <a:rPr lang="en-US" sz="2400" dirty="0">
                <a:solidFill>
                  <a:srgbClr val="2D3956"/>
                </a:solidFill>
                <a:latin typeface="Times New Roman" panose="02020603050405020304" pitchFamily="18" charset="0"/>
                <a:cs typeface="Times New Roman" panose="02020603050405020304" pitchFamily="18" charset="0"/>
              </a:rPr>
              <a:t>• What happened, to whom, whereabouts and why?</a:t>
            </a:r>
          </a:p>
          <a:p>
            <a:r>
              <a:rPr lang="en-US" sz="2400" dirty="0">
                <a:solidFill>
                  <a:srgbClr val="2D3956"/>
                </a:solidFill>
                <a:latin typeface="Times New Roman" panose="02020603050405020304" pitchFamily="18" charset="0"/>
                <a:cs typeface="Times New Roman" panose="02020603050405020304" pitchFamily="18" charset="0"/>
              </a:rPr>
              <a:t>• What consequences arose from this?</a:t>
            </a:r>
          </a:p>
          <a:p>
            <a:r>
              <a:rPr lang="en-US" sz="2400" dirty="0">
                <a:solidFill>
                  <a:srgbClr val="2D3956"/>
                </a:solidFill>
                <a:latin typeface="Times New Roman" panose="02020603050405020304" pitchFamily="18" charset="0"/>
                <a:cs typeface="Times New Roman" panose="02020603050405020304" pitchFamily="18" charset="0"/>
              </a:rPr>
              <a:t>• What is the significance of these events?</a:t>
            </a:r>
          </a:p>
          <a:p>
            <a:r>
              <a:rPr lang="en-US" sz="2400" dirty="0">
                <a:solidFill>
                  <a:srgbClr val="2D3956"/>
                </a:solidFill>
                <a:latin typeface="Times New Roman" panose="02020603050405020304" pitchFamily="18" charset="0"/>
                <a:cs typeface="Times New Roman" panose="02020603050405020304" pitchFamily="18" charset="0"/>
              </a:rPr>
              <a:t>• What was the final outcome?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671369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Scientific canons of inquiry: reliability and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Reliability and validity are central to judgements about the quality of research in the natural</a:t>
            </a:r>
          </a:p>
          <a:p>
            <a:r>
              <a:rPr lang="en-US" sz="2400" dirty="0">
                <a:solidFill>
                  <a:srgbClr val="2D3956"/>
                </a:solidFill>
                <a:latin typeface="Times New Roman" panose="02020603050405020304" pitchFamily="18" charset="0"/>
                <a:cs typeface="Times New Roman" panose="02020603050405020304" pitchFamily="18" charset="0"/>
              </a:rPr>
              <a:t>sciences and quantitative research in the social sciences. Their role in relation to qualitative</a:t>
            </a:r>
          </a:p>
          <a:p>
            <a:r>
              <a:rPr lang="en-US" sz="2400" dirty="0">
                <a:solidFill>
                  <a:srgbClr val="2D3956"/>
                </a:solidFill>
                <a:latin typeface="Times New Roman" panose="02020603050405020304" pitchFamily="18" charset="0"/>
                <a:cs typeface="Times New Roman" panose="02020603050405020304" pitchFamily="18" charset="0"/>
              </a:rPr>
              <a:t>research is contested, as we discuss later.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Reliability</a:t>
            </a:r>
            <a:r>
              <a:rPr lang="en-US" sz="2400" dirty="0">
                <a:solidFill>
                  <a:srgbClr val="2D3956"/>
                </a:solidFill>
                <a:latin typeface="Times New Roman" panose="02020603050405020304" pitchFamily="18" charset="0"/>
                <a:cs typeface="Times New Roman" panose="02020603050405020304" pitchFamily="18" charset="0"/>
              </a:rPr>
              <a:t> refers to replication and consistency. If a researcher is able to replicate an earlier research design and achieve the same findings, then that research would be seen as being reliable.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essence, </a:t>
            </a:r>
            <a:r>
              <a:rPr lang="en-US" sz="2400" b="1" dirty="0">
                <a:solidFill>
                  <a:srgbClr val="2D3956"/>
                </a:solidFill>
                <a:latin typeface="Times New Roman" panose="02020603050405020304" pitchFamily="18" charset="0"/>
                <a:cs typeface="Times New Roman" panose="02020603050405020304" pitchFamily="18" charset="0"/>
              </a:rPr>
              <a:t>validity</a:t>
            </a:r>
            <a:r>
              <a:rPr lang="en-US" sz="2400" dirty="0">
                <a:solidFill>
                  <a:srgbClr val="2D3956"/>
                </a:solidFill>
                <a:latin typeface="Times New Roman" panose="02020603050405020304" pitchFamily="18" charset="0"/>
                <a:cs typeface="Times New Roman" panose="02020603050405020304" pitchFamily="18" charset="0"/>
              </a:rPr>
              <a:t> refers to the appropriateness of the measures used, accuracy of the analysis of the results and generalizability of the findings: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11995319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Scientific canons of inquiry: reliability and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Do the measures being used in the research to assess the phenomenon being studied</a:t>
            </a:r>
          </a:p>
          <a:p>
            <a:r>
              <a:rPr lang="en-US" sz="2400" dirty="0">
                <a:solidFill>
                  <a:srgbClr val="2D3956"/>
                </a:solidFill>
                <a:latin typeface="Times New Roman" panose="02020603050405020304" pitchFamily="18" charset="0"/>
                <a:cs typeface="Times New Roman" panose="02020603050405020304" pitchFamily="18" charset="0"/>
              </a:rPr>
              <a:t>actually measure what they are intended to – are they appropriate for their intended</a:t>
            </a:r>
          </a:p>
          <a:p>
            <a:r>
              <a:rPr lang="en-US" sz="2400" dirty="0">
                <a:solidFill>
                  <a:srgbClr val="2D3956"/>
                </a:solidFill>
                <a:latin typeface="Times New Roman" panose="02020603050405020304" pitchFamily="18" charset="0"/>
                <a:cs typeface="Times New Roman" panose="02020603050405020304" pitchFamily="18" charset="0"/>
              </a:rPr>
              <a:t>purpose?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2 Are the analysis of the results and the relationships being advanced accurate?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3 What do the research findings represent: does the claim about how generalizable they</a:t>
            </a:r>
          </a:p>
          <a:p>
            <a:r>
              <a:rPr lang="en-US" sz="2400" dirty="0">
                <a:solidFill>
                  <a:srgbClr val="2D3956"/>
                </a:solidFill>
                <a:latin typeface="Times New Roman" panose="02020603050405020304" pitchFamily="18" charset="0"/>
                <a:cs typeface="Times New Roman" panose="02020603050405020304" pitchFamily="18" charset="0"/>
              </a:rPr>
              <a:t>are stand up?</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2644430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9A847C-F4D1-0D7D-C219-DE24592B3EF9}"/>
              </a:ext>
            </a:extLst>
          </p:cNvPr>
          <p:cNvPicPr>
            <a:picLocks noChangeAspect="1"/>
          </p:cNvPicPr>
          <p:nvPr/>
        </p:nvPicPr>
        <p:blipFill>
          <a:blip r:embed="rId2"/>
          <a:stretch>
            <a:fillRect/>
          </a:stretch>
        </p:blipFill>
        <p:spPr>
          <a:xfrm>
            <a:off x="2158584" y="744954"/>
            <a:ext cx="8049718" cy="5487307"/>
          </a:xfrm>
          <a:prstGeom prst="rect">
            <a:avLst/>
          </a:prstGeom>
        </p:spPr>
      </p:pic>
    </p:spTree>
    <p:extLst>
      <p:ext uri="{BB962C8B-B14F-4D97-AF65-F5344CB8AC3E}">
        <p14:creationId xmlns:p14="http://schemas.microsoft.com/office/powerpoint/2010/main" val="244872035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Scientific canons of inquiry: reliability and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Reliability is a key characteristic of research quality; however, while it is necessary, it</a:t>
            </a:r>
          </a:p>
          <a:p>
            <a:r>
              <a:rPr lang="en-US" sz="2400" dirty="0">
                <a:solidFill>
                  <a:srgbClr val="2D3956"/>
                </a:solidFill>
                <a:latin typeface="Times New Roman" panose="02020603050405020304" pitchFamily="18" charset="0"/>
                <a:cs typeface="Times New Roman" panose="02020603050405020304" pitchFamily="18" charset="0"/>
              </a:rPr>
              <a:t>is not sufficient by itself to ensure good-quality research. As indicated earlier, the quality</a:t>
            </a:r>
          </a:p>
          <a:p>
            <a:r>
              <a:rPr lang="en-US" sz="2400" dirty="0">
                <a:solidFill>
                  <a:srgbClr val="2D3956"/>
                </a:solidFill>
                <a:latin typeface="Times New Roman" panose="02020603050405020304" pitchFamily="18" charset="0"/>
                <a:cs typeface="Times New Roman" panose="02020603050405020304" pitchFamily="18" charset="0"/>
              </a:rPr>
              <a:t>of research depends not only on its reliability but also its validity.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Internal validity </a:t>
            </a:r>
            <a:r>
              <a:rPr lang="en-US" sz="2400" dirty="0">
                <a:solidFill>
                  <a:srgbClr val="2D3956"/>
                </a:solidFill>
                <a:latin typeface="Times New Roman" panose="02020603050405020304" pitchFamily="18" charset="0"/>
                <a:cs typeface="Times New Roman" panose="02020603050405020304" pitchFamily="18" charset="0"/>
              </a:rPr>
              <a:t>refers to the extent your findings can be attributed to the intervention you are researching rather than to flaws in your research design. For example, in an experiment, internal validity would be established where an intervention can be shown statistically to lead to an outcome rather than this having been caused by some other confounding variable acting at the same time. In a questionnaire-based survey, we usually talk about </a:t>
            </a:r>
            <a:r>
              <a:rPr lang="en-US" sz="2400" b="1" dirty="0">
                <a:solidFill>
                  <a:srgbClr val="2D3956"/>
                </a:solidFill>
                <a:latin typeface="Times New Roman" panose="02020603050405020304" pitchFamily="18" charset="0"/>
                <a:cs typeface="Times New Roman" panose="02020603050405020304" pitchFamily="18" charset="0"/>
              </a:rPr>
              <a:t>criterion validity</a:t>
            </a:r>
            <a:r>
              <a:rPr lang="en-US" sz="2400" dirty="0">
                <a:solidFill>
                  <a:srgbClr val="2D3956"/>
                </a:solidFill>
                <a:latin typeface="Times New Roman" panose="02020603050405020304" pitchFamily="18" charset="0"/>
                <a:cs typeface="Times New Roman" panose="02020603050405020304" pitchFamily="18" charset="0"/>
              </a:rPr>
              <a:t>, that is whether the questions are actually measuring what they are intended to measure, thereby allowing accurate statistical predictions to be made.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3743069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Scientific canons of inquiry: reliability and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2677656"/>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concepts are associated with positivist and quantitative research and can be applied to causal or explanatory studies, but not to exploratory or purely descriptive studies.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Your research findings would be seen as invalid when a finding has been arrived at</a:t>
            </a:r>
          </a:p>
          <a:p>
            <a:r>
              <a:rPr lang="en-US" sz="2400" dirty="0">
                <a:solidFill>
                  <a:srgbClr val="2D3956"/>
                </a:solidFill>
                <a:latin typeface="Times New Roman" panose="02020603050405020304" pitchFamily="18" charset="0"/>
                <a:cs typeface="Times New Roman" panose="02020603050405020304" pitchFamily="18" charset="0"/>
              </a:rPr>
              <a:t>falsely or when a reported relationship is inaccurate. There are a number of reasons that</a:t>
            </a:r>
          </a:p>
          <a:p>
            <a:r>
              <a:rPr lang="en-US" sz="2400" dirty="0">
                <a:solidFill>
                  <a:srgbClr val="2D3956"/>
                </a:solidFill>
                <a:latin typeface="Times New Roman" panose="02020603050405020304" pitchFamily="18" charset="0"/>
                <a:cs typeface="Times New Roman" panose="02020603050405020304" pitchFamily="18" charset="0"/>
              </a:rPr>
              <a:t>might threaten the internal validity of your research.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330684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A4B3D8A-F441-58C7-D1AC-8ADFB4AF31DE}"/>
              </a:ext>
            </a:extLst>
          </p:cNvPr>
          <p:cNvPicPr>
            <a:picLocks noChangeAspect="1"/>
          </p:cNvPicPr>
          <p:nvPr/>
        </p:nvPicPr>
        <p:blipFill>
          <a:blip r:embed="rId2"/>
          <a:stretch>
            <a:fillRect/>
          </a:stretch>
        </p:blipFill>
        <p:spPr>
          <a:xfrm>
            <a:off x="2443398" y="116006"/>
            <a:ext cx="7520610" cy="6667044"/>
          </a:xfrm>
          <a:prstGeom prst="rect">
            <a:avLst/>
          </a:prstGeom>
        </p:spPr>
      </p:pic>
    </p:spTree>
    <p:extLst>
      <p:ext uri="{BB962C8B-B14F-4D97-AF65-F5344CB8AC3E}">
        <p14:creationId xmlns:p14="http://schemas.microsoft.com/office/powerpoint/2010/main" val="393710817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9709" y="1768404"/>
            <a:ext cx="11797259" cy="5001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174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Scientific canons of inquiry: reliability and validity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84813" y="1951496"/>
            <a:ext cx="11652155" cy="489364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External validity </a:t>
            </a:r>
            <a:r>
              <a:rPr lang="en-US" sz="2400" dirty="0">
                <a:solidFill>
                  <a:srgbClr val="2D3956"/>
                </a:solidFill>
                <a:latin typeface="Times New Roman" panose="02020603050405020304" pitchFamily="18" charset="0"/>
                <a:cs typeface="Times New Roman" panose="02020603050405020304" pitchFamily="18" charset="0"/>
              </a:rPr>
              <a:t>is concerned with the question: can a study’s research findings be</a:t>
            </a:r>
          </a:p>
          <a:p>
            <a:r>
              <a:rPr lang="en-US" sz="2400" dirty="0">
                <a:solidFill>
                  <a:srgbClr val="2D3956"/>
                </a:solidFill>
                <a:latin typeface="Times New Roman" panose="02020603050405020304" pitchFamily="18" charset="0"/>
                <a:cs typeface="Times New Roman" panose="02020603050405020304" pitchFamily="18" charset="0"/>
              </a:rPr>
              <a:t>generalized to other relevant contexts? For example, an entrepreneur may ask, ‘Can</a:t>
            </a:r>
          </a:p>
          <a:p>
            <a:r>
              <a:rPr lang="en-US" sz="2400" dirty="0">
                <a:solidFill>
                  <a:srgbClr val="2D3956"/>
                </a:solidFill>
                <a:latin typeface="Times New Roman" panose="02020603050405020304" pitchFamily="18" charset="0"/>
                <a:cs typeface="Times New Roman" panose="02020603050405020304" pitchFamily="18" charset="0"/>
              </a:rPr>
              <a:t>the findings from the research study in one organization also be used to inform policy and practice in my organizations?’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Another entrepreneur may ask, ‘Are the findings from the survey in </a:t>
            </a:r>
            <a:r>
              <a:rPr lang="en-US" sz="2400">
                <a:solidFill>
                  <a:srgbClr val="2D3956"/>
                </a:solidFill>
                <a:latin typeface="Times New Roman" panose="02020603050405020304" pitchFamily="18" charset="0"/>
                <a:cs typeface="Times New Roman" panose="02020603050405020304" pitchFamily="18" charset="0"/>
              </a:rPr>
              <a:t>the Finance and </a:t>
            </a:r>
            <a:r>
              <a:rPr lang="en-US" sz="2400" dirty="0">
                <a:solidFill>
                  <a:srgbClr val="2D3956"/>
                </a:solidFill>
                <a:latin typeface="Times New Roman" panose="02020603050405020304" pitchFamily="18" charset="0"/>
                <a:cs typeface="Times New Roman" panose="02020603050405020304" pitchFamily="18" charset="0"/>
              </a:rPr>
              <a:t>Resources Department applicable to other departments in the organization?’ Just as</a:t>
            </a:r>
          </a:p>
          <a:p>
            <a:r>
              <a:rPr lang="en-US" sz="2400" dirty="0">
                <a:solidFill>
                  <a:srgbClr val="2D3956"/>
                </a:solidFill>
                <a:latin typeface="Times New Roman" panose="02020603050405020304" pitchFamily="18" charset="0"/>
                <a:cs typeface="Times New Roman" panose="02020603050405020304" pitchFamily="18" charset="0"/>
              </a:rPr>
              <a:t>researchers take great care when selecting a sample from within a population to make sure</a:t>
            </a:r>
          </a:p>
          <a:p>
            <a:r>
              <a:rPr lang="en-US" sz="2400" dirty="0">
                <a:solidFill>
                  <a:srgbClr val="2D3956"/>
                </a:solidFill>
                <a:latin typeface="Times New Roman" panose="02020603050405020304" pitchFamily="18" charset="0"/>
                <a:cs typeface="Times New Roman" panose="02020603050405020304" pitchFamily="18" charset="0"/>
              </a:rPr>
              <a:t>that it represents that population, researchers and their clients are often concerned to</a:t>
            </a:r>
          </a:p>
          <a:p>
            <a:r>
              <a:rPr lang="en-US" sz="2400" dirty="0">
                <a:solidFill>
                  <a:srgbClr val="2D3956"/>
                </a:solidFill>
                <a:latin typeface="Times New Roman" panose="02020603050405020304" pitchFamily="18" charset="0"/>
                <a:cs typeface="Times New Roman" panose="02020603050405020304" pitchFamily="18" charset="0"/>
              </a:rPr>
              <a:t>establish the generalizability of their findings to other contexts. Even in such cases, however,</a:t>
            </a:r>
          </a:p>
          <a:p>
            <a:r>
              <a:rPr lang="en-US" sz="2400" dirty="0">
                <a:solidFill>
                  <a:srgbClr val="2D3956"/>
                </a:solidFill>
                <a:latin typeface="Times New Roman" panose="02020603050405020304" pitchFamily="18" charset="0"/>
                <a:cs typeface="Times New Roman" panose="02020603050405020304" pitchFamily="18" charset="0"/>
              </a:rPr>
              <a:t>it will be necessary to replicate the study in that other context, or contexts, to be</a:t>
            </a:r>
          </a:p>
          <a:p>
            <a:r>
              <a:rPr lang="en-US" sz="2400" dirty="0">
                <a:solidFill>
                  <a:srgbClr val="2D3956"/>
                </a:solidFill>
                <a:latin typeface="Times New Roman" panose="02020603050405020304" pitchFamily="18" charset="0"/>
                <a:cs typeface="Times New Roman" panose="02020603050405020304" pitchFamily="18" charset="0"/>
              </a:rPr>
              <a:t>able to establish such statistical generalizability.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Tree>
    <p:extLst>
      <p:ext uri="{BB962C8B-B14F-4D97-AF65-F5344CB8AC3E}">
        <p14:creationId xmlns:p14="http://schemas.microsoft.com/office/powerpoint/2010/main" val="26298931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1471</TotalTime>
  <Words>12872</Words>
  <Application>Microsoft Office PowerPoint</Application>
  <PresentationFormat>Widescreen</PresentationFormat>
  <Paragraphs>1100</Paragraphs>
  <Slides>124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124</vt:i4>
      </vt:variant>
    </vt:vector>
  </HeadingPairs>
  <TitlesOfParts>
    <vt:vector size="12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Rageh</cp:lastModifiedBy>
  <cp:revision>138</cp:revision>
  <dcterms:created xsi:type="dcterms:W3CDTF">2023-04-29T09:08:23Z</dcterms:created>
  <dcterms:modified xsi:type="dcterms:W3CDTF">2023-10-25T13:05:38Z</dcterms:modified>
</cp:coreProperties>
</file>