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7"/>
  </p:notesMasterIdLst>
  <p:sldIdLst>
    <p:sldId id="512" r:id="rId5"/>
    <p:sldId id="496" r:id="rId6"/>
    <p:sldId id="313" r:id="rId7"/>
    <p:sldId id="276" r:id="rId8"/>
    <p:sldId id="513" r:id="rId9"/>
    <p:sldId id="256" r:id="rId10"/>
    <p:sldId id="514" r:id="rId11"/>
    <p:sldId id="511" r:id="rId12"/>
    <p:sldId id="306" r:id="rId13"/>
    <p:sldId id="598" r:id="rId14"/>
    <p:sldId id="499" r:id="rId15"/>
    <p:sldId id="500" r:id="rId16"/>
    <p:sldId id="501" r:id="rId17"/>
    <p:sldId id="502" r:id="rId18"/>
    <p:sldId id="503" r:id="rId19"/>
    <p:sldId id="504" r:id="rId20"/>
    <p:sldId id="506" r:id="rId21"/>
    <p:sldId id="505" r:id="rId22"/>
    <p:sldId id="600" r:id="rId23"/>
    <p:sldId id="508" r:id="rId24"/>
    <p:sldId id="509" r:id="rId25"/>
    <p:sldId id="510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12"/>
            <p14:sldId id="496"/>
            <p14:sldId id="313"/>
            <p14:sldId id="276"/>
            <p14:sldId id="513"/>
            <p14:sldId id="256"/>
            <p14:sldId id="514"/>
            <p14:sldId id="511"/>
            <p14:sldId id="306"/>
            <p14:sldId id="598"/>
            <p14:sldId id="499"/>
            <p14:sldId id="500"/>
            <p14:sldId id="501"/>
            <p14:sldId id="502"/>
            <p14:sldId id="503"/>
            <p14:sldId id="504"/>
            <p14:sldId id="506"/>
            <p14:sldId id="505"/>
            <p14:sldId id="600"/>
            <p14:sldId id="508"/>
            <p14:sldId id="509"/>
            <p14:sldId id="51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78"/>
    <p:restoredTop sz="93848" autoAdjust="0"/>
  </p:normalViewPr>
  <p:slideViewPr>
    <p:cSldViewPr snapToGrid="0">
      <p:cViewPr varScale="1">
        <p:scale>
          <a:sx n="114" d="100"/>
          <a:sy n="114" d="100"/>
        </p:scale>
        <p:origin x="288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5/25/25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69343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3" r:id="rId14"/>
    <p:sldLayoutId id="2147483664" r:id="rId15"/>
    <p:sldLayoutId id="2147483666" r:id="rId16"/>
    <p:sldLayoutId id="214748366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61386" y="3794125"/>
            <a:ext cx="5216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b="1" dirty="0">
                <a:latin typeface="Alexandria" charset="0"/>
                <a:cs typeface="Alexandria" charset="0"/>
              </a:rPr>
              <a:t>المحاضر : ا.د/ إيناس عبد الحميد</a:t>
            </a:r>
            <a:endParaRPr lang="en-US" b="1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56979" y="2424037"/>
            <a:ext cx="37224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نظريات العلاقات العامة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التمهيدية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4884321"/>
            <a:ext cx="4366965" cy="7682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rtl="1">
              <a:lnSpc>
                <a:spcPct val="107000"/>
              </a:lnSpc>
              <a:spcAft>
                <a:spcPts val="800"/>
              </a:spcAft>
            </a:pPr>
            <a:r>
              <a:rPr lang="en-US" b="1" dirty="0">
                <a:latin typeface="Alexandria" charset="0"/>
                <a:cs typeface="Alexandria" charset="0"/>
              </a:rPr>
              <a:t>PRL611</a:t>
            </a:r>
            <a:endParaRPr lang="en-EG" b="1" dirty="0">
              <a:latin typeface="Alexandria" charset="0"/>
              <a:cs typeface="Alexandria" charset="0"/>
            </a:endParaRPr>
          </a:p>
          <a:p>
            <a:r>
              <a:rPr lang="ar-SA" b="1" dirty="0">
                <a:latin typeface="Alexandria" charset="0"/>
                <a:cs typeface="Alexandria" charset="0"/>
              </a:rPr>
              <a:t>برنامج الماجستير في العلاقات العامة</a:t>
            </a:r>
            <a:endParaRPr lang="en-US" b="1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/>
          <p:cNvSpPr/>
          <p:nvPr/>
        </p:nvSpPr>
        <p:spPr>
          <a:xfrm>
            <a:off x="2626179" y="568109"/>
            <a:ext cx="667393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310163" y="1259391"/>
            <a:ext cx="4749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المحاضرة التمهيدية</a:t>
            </a:r>
            <a:endParaRPr lang="en-US" sz="20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159577" y="36709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DE8DCB7-ACB8-F34C-A435-53F185B074E7}"/>
              </a:ext>
            </a:extLst>
          </p:cNvPr>
          <p:cNvSpPr txBox="1"/>
          <p:nvPr/>
        </p:nvSpPr>
        <p:spPr>
          <a:xfrm>
            <a:off x="1127760" y="4843453"/>
            <a:ext cx="4962959" cy="18973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ar-SA" sz="1600" b="1" dirty="0">
                <a:latin typeface="Alexandria" pitchFamily="2" charset="-78"/>
                <a:cs typeface="Alexandria" pitchFamily="2" charset="-78"/>
              </a:rPr>
              <a:t>تهدف المحاضرة التمهيدية إلى:</a:t>
            </a:r>
          </a:p>
          <a:p>
            <a:pPr algn="r">
              <a:lnSpc>
                <a:spcPct val="150000"/>
              </a:lnSpc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 - التعريف بالمحاضر. </a:t>
            </a:r>
          </a:p>
          <a:p>
            <a:pPr algn="r">
              <a:lnSpc>
                <a:spcPct val="150000"/>
              </a:lnSpc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- شرح محتويات المقرر.</a:t>
            </a:r>
          </a:p>
          <a:p>
            <a:pPr algn="r">
              <a:lnSpc>
                <a:spcPct val="150000"/>
              </a:lnSpc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- توضيح أساليب التعليم والتعلم. </a:t>
            </a:r>
          </a:p>
          <a:p>
            <a:pPr algn="r">
              <a:lnSpc>
                <a:spcPct val="150000"/>
              </a:lnSpc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- عرض طرق التقييم خلال الترم الدراسي.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2450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1166892"/>
            <a:ext cx="5547685" cy="4406595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775367" y="1227214"/>
            <a:ext cx="41138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التعريف بالمحاضر</a:t>
            </a:r>
            <a:endParaRPr lang="en-US" sz="20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526357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371187" y="2671904"/>
            <a:ext cx="3597279" cy="2266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150000"/>
              </a:lnSpc>
              <a:buFontTx/>
              <a:buChar char="-"/>
            </a:pPr>
            <a:r>
              <a:rPr lang="en-US" sz="1600" dirty="0" err="1">
                <a:latin typeface="Alexandria" charset="0"/>
                <a:cs typeface="Alexandria" charset="0"/>
              </a:rPr>
              <a:t>أ</a:t>
            </a:r>
            <a:r>
              <a:rPr lang="ar-SA" sz="1600" dirty="0">
                <a:latin typeface="Alexandria" charset="0"/>
                <a:cs typeface="Alexandria" charset="0"/>
              </a:rPr>
              <a:t>درس عدد من المقررات في برنامج العلاقات العامة لجامعة ميد أوشن منذ قرابة العامين.</a:t>
            </a:r>
          </a:p>
          <a:p>
            <a:pPr algn="r">
              <a:lnSpc>
                <a:spcPct val="150000"/>
              </a:lnSpc>
            </a:pPr>
            <a:endParaRPr lang="en-US" sz="1600" dirty="0">
              <a:latin typeface="Alexandria" charset="0"/>
              <a:cs typeface="Alexandria" charset="0"/>
            </a:endParaRPr>
          </a:p>
          <a:p>
            <a:pPr>
              <a:lnSpc>
                <a:spcPct val="150000"/>
              </a:lnSpc>
            </a:pPr>
            <a:endParaRPr lang="en-US" sz="1600" dirty="0">
              <a:latin typeface="Alexandria" charset="0"/>
              <a:cs typeface="Alexandria" charset="0"/>
            </a:endParaRPr>
          </a:p>
          <a:p>
            <a:pPr>
              <a:lnSpc>
                <a:spcPct val="150000"/>
              </a:lnSpc>
            </a:pP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58645"/>
            <a:ext cx="1091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محاضرة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437433" y="1788632"/>
            <a:ext cx="1091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تمهيدية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184381" y="35953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41827" y="39361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B6B54C6-C545-1340-99B5-71E9214016C0}"/>
              </a:ext>
            </a:extLst>
          </p:cNvPr>
          <p:cNvSpPr txBox="1"/>
          <p:nvPr/>
        </p:nvSpPr>
        <p:spPr>
          <a:xfrm>
            <a:off x="7019362" y="2043099"/>
            <a:ext cx="5068778" cy="4113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150000"/>
              </a:lnSpc>
              <a:buFontTx/>
              <a:buChar char="-"/>
            </a:pPr>
            <a:r>
              <a:rPr lang="ar-SA" sz="1600" dirty="0">
                <a:latin typeface="Alexandria" charset="0"/>
                <a:cs typeface="Alexandria" charset="0"/>
              </a:rPr>
              <a:t>تخرجت من كلية  الإعلام بجامعة القاهرة – قسم العلاقات العامة والاعلان .</a:t>
            </a:r>
          </a:p>
          <a:p>
            <a:pPr marL="285750" indent="-285750" algn="r" rtl="1">
              <a:lnSpc>
                <a:spcPct val="150000"/>
              </a:lnSpc>
              <a:buFontTx/>
              <a:buChar char="-"/>
            </a:pPr>
            <a:r>
              <a:rPr lang="ar-SA" sz="1600" dirty="0">
                <a:latin typeface="Alexandria" charset="0"/>
                <a:cs typeface="Alexandria" charset="0"/>
              </a:rPr>
              <a:t>حاصلة على درجتي الماجستير والدكتوراه في مجال العلاقات العامة .</a:t>
            </a:r>
          </a:p>
          <a:p>
            <a:pPr marL="285750" indent="-285750" algn="r" rtl="1">
              <a:lnSpc>
                <a:spcPct val="150000"/>
              </a:lnSpc>
              <a:buFontTx/>
              <a:buChar char="-"/>
            </a:pPr>
            <a:r>
              <a:rPr lang="ar-SA" sz="1600" dirty="0">
                <a:latin typeface="Alexandria" charset="0"/>
                <a:cs typeface="Alexandria" charset="0"/>
              </a:rPr>
              <a:t>نشرت عددا كبيرا من البحوث في  مجالات : العلاقات العامة – الاتصال السياسي – الاتصالات التسويقية المتكاملة – اتصالات التنمية المستدامة – الإعلام ودعم ريادة الأعمال – التسويق.</a:t>
            </a:r>
          </a:p>
          <a:p>
            <a:pPr marL="285750" indent="-285750" algn="r" rtl="1">
              <a:lnSpc>
                <a:spcPct val="150000"/>
              </a:lnSpc>
              <a:buFontTx/>
              <a:buChar char="-"/>
            </a:pPr>
            <a:r>
              <a:rPr lang="ar-SA" sz="1600" dirty="0">
                <a:latin typeface="Alexandria" charset="0"/>
                <a:cs typeface="Alexandria" charset="0"/>
              </a:rPr>
              <a:t>أشرفت على العديد من رسائل الماجستير والدكتوراه  وناقشت عددا كبيرا منها في مختلف الجامعات المصرية.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D0139AA-E390-834C-81D3-A43E2DF0173D}"/>
              </a:ext>
            </a:extLst>
          </p:cNvPr>
          <p:cNvSpPr txBox="1"/>
          <p:nvPr/>
        </p:nvSpPr>
        <p:spPr>
          <a:xfrm>
            <a:off x="6570920" y="1642137"/>
            <a:ext cx="338746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A" sz="1600" b="1" dirty="0">
                <a:latin typeface="Alexandria" charset="0"/>
                <a:cs typeface="Alexandria" charset="0"/>
              </a:rPr>
              <a:t> د. ايناس عبد الحميد محمد </a:t>
            </a:r>
            <a:r>
              <a:rPr lang="ar-SA" sz="1600" b="1" dirty="0" err="1">
                <a:latin typeface="Alexandria" charset="0"/>
                <a:cs typeface="Alexandria" charset="0"/>
              </a:rPr>
              <a:t>الخريبي</a:t>
            </a:r>
            <a:endParaRPr lang="en-US" sz="1600" b="1" dirty="0">
              <a:latin typeface="Alexandria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153149" y="10775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محاضرة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7280" y="1714513"/>
            <a:ext cx="10812719" cy="4451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EG" sz="1600" b="1" dirty="0">
                <a:latin typeface="Alexandria" pitchFamily="2" charset="-78"/>
                <a:cs typeface="Alexandria" pitchFamily="2" charset="-78"/>
              </a:rPr>
              <a:t>يهدف مقرر نظريات العلاقات العامة لطلاب مرحلة الماجستير بصفة عامة إلى:</a:t>
            </a:r>
          </a:p>
          <a:p>
            <a:pPr algn="just" rtl="1">
              <a:lnSpc>
                <a:spcPct val="200000"/>
              </a:lnSpc>
            </a:pPr>
            <a:endParaRPr lang="ar-EG" sz="1600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1600" dirty="0">
                <a:latin typeface="Alexandria" pitchFamily="2" charset="-78"/>
                <a:cs typeface="Alexandria" pitchFamily="2" charset="-78"/>
              </a:rPr>
              <a:t> تعميق فهم طلاب الماجستير للأسس النظرية والمفاهيمية التي تشكل مجال العلاقات العامة كممارسة ووظيفة إدارية استراتيجية. </a:t>
            </a:r>
          </a:p>
          <a:p>
            <a:pPr algn="just" rtl="1">
              <a:lnSpc>
                <a:spcPct val="200000"/>
              </a:lnSpc>
            </a:pPr>
            <a:endParaRPr lang="ar-EG" sz="1600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1600" dirty="0">
                <a:latin typeface="Alexandria" pitchFamily="2" charset="-78"/>
                <a:cs typeface="Alexandria" pitchFamily="2" charset="-78"/>
              </a:rPr>
              <a:t>يتجاوز المقرر التعريفات الأساسية لينخرط في دراسة للنماذج والنظريات التي تفسر وتوجه ممارسات العلاقات العامة في بيئات تنظيمية واجتماعية معقدة.</a:t>
            </a:r>
          </a:p>
          <a:p>
            <a:pPr algn="just" rtl="1">
              <a:lnSpc>
                <a:spcPct val="200000"/>
              </a:lnSpc>
            </a:pP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200000"/>
              </a:lnSpc>
            </a:pP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52823" y="31812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579" y="9727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40AF1F4-D46A-46EB-2AE5-6AD5EE6B5B4B}"/>
              </a:ext>
            </a:extLst>
          </p:cNvPr>
          <p:cNvSpPr/>
          <p:nvPr/>
        </p:nvSpPr>
        <p:spPr>
          <a:xfrm>
            <a:off x="2526357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7475344" y="1192480"/>
            <a:ext cx="390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0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وصف المادة:</a:t>
            </a:r>
            <a:endParaRPr lang="en-US" sz="2000" b="1" dirty="0">
              <a:solidFill>
                <a:srgbClr val="00AEE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10775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محاضرة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7280" y="1560315"/>
            <a:ext cx="10812720" cy="54368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1600" dirty="0">
                <a:latin typeface="Alexandria" pitchFamily="2" charset="-78"/>
                <a:cs typeface="Alexandria" pitchFamily="2" charset="-78"/>
              </a:rPr>
              <a:t>سيتناول المقرر النظريات من منظور متعدد الأبعاد، يربطها بتطبيقاتها العملية والتحديات الحديثة التي تواجه ممارسي ودارسي العلاقات العامة. </a:t>
            </a:r>
          </a:p>
          <a:p>
            <a:pPr algn="r" rtl="1">
              <a:lnSpc>
                <a:spcPct val="200000"/>
              </a:lnSpc>
            </a:pPr>
            <a:r>
              <a:rPr lang="ar-EG" sz="1600" dirty="0">
                <a:latin typeface="Alexandria" pitchFamily="2" charset="-78"/>
                <a:cs typeface="Alexandria" pitchFamily="2" charset="-78"/>
              </a:rPr>
              <a:t>سيكتسب الطلاب القدرة على: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1600" dirty="0">
                <a:latin typeface="Alexandria" pitchFamily="2" charset="-78"/>
                <a:cs typeface="Alexandria" pitchFamily="2" charset="-78"/>
              </a:rPr>
              <a:t>تحليل وتصنيف النظريات المختلفة للعلاقات العامة بناءً على افتراضاتها الأساسية ومنهجياتها.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1600" dirty="0">
                <a:latin typeface="Alexandria" pitchFamily="2" charset="-78"/>
                <a:cs typeface="Alexandria" pitchFamily="2" charset="-78"/>
              </a:rPr>
              <a:t>تقييم نقدي لمساهمات وحدود كل نظرية في فهم وإدارة العلاقات بين المنظمات وأصحاب المصلحة المتنوعين.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1600" dirty="0">
                <a:latin typeface="Alexandria" pitchFamily="2" charset="-78"/>
                <a:cs typeface="Alexandria" pitchFamily="2" charset="-78"/>
              </a:rPr>
              <a:t>تطبيق الأطر النظرية على دراسات حالة واقعية لممارسات العلاقات العامة في سياقات مختلفة (مثل إدارة السمعة، اتصالات الأزمات، المسؤولية الاجتماعية، العلاقات الإعلامية).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1600" dirty="0">
                <a:latin typeface="Alexandria" pitchFamily="2" charset="-78"/>
                <a:cs typeface="Alexandria" pitchFamily="2" charset="-78"/>
              </a:rPr>
              <a:t>تطوير القدرة على التفكير النظري وربط الممارسة بالبحث الأكاديمي، بما يؤهلهم لإجراء أبحاث مستقلة في مجال العلاقات العامة.</a:t>
            </a:r>
          </a:p>
          <a:p>
            <a:pPr algn="just" rtl="1">
              <a:lnSpc>
                <a:spcPct val="200000"/>
              </a:lnSpc>
            </a:pP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200000"/>
              </a:lnSpc>
            </a:pP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52823" y="31812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579" y="9727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E934E08-862C-6D50-7EE7-5E7FF4C25EEC}"/>
              </a:ext>
            </a:extLst>
          </p:cNvPr>
          <p:cNvSpPr/>
          <p:nvPr/>
        </p:nvSpPr>
        <p:spPr>
          <a:xfrm>
            <a:off x="2526357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5177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3403655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399496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181063" y="1468531"/>
            <a:ext cx="9138594" cy="39594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sz="1600" b="1" dirty="0">
                <a:latin typeface="Alexandria" pitchFamily="2" charset="-78"/>
                <a:cs typeface="Alexandria" pitchFamily="2" charset="-78"/>
              </a:rPr>
              <a:t>يتوقع من الطالب بعد الانتهاء من دراسة هذا المقرر أن يكون قادراً على تحقيق الأهداف التالية: 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pPr marL="285750" lvl="0" indent="-285750" algn="just" rtl="1">
              <a:lnSpc>
                <a:spcPct val="200000"/>
              </a:lnSpc>
              <a:buFont typeface="Wingdings" pitchFamily="2" charset="2"/>
              <a:buChar char="ü"/>
            </a:pPr>
            <a:r>
              <a:rPr lang="ar-EG" sz="1600" b="1" dirty="0">
                <a:latin typeface="Alexandria" pitchFamily="2" charset="-78"/>
                <a:cs typeface="Alexandria" pitchFamily="2" charset="-78"/>
              </a:rPr>
              <a:t>تحديد وشرح</a:t>
            </a:r>
            <a:r>
              <a:rPr lang="ar-EG" sz="1600" dirty="0">
                <a:latin typeface="Alexandria" pitchFamily="2" charset="-78"/>
                <a:cs typeface="Alexandria" pitchFamily="2" charset="-78"/>
              </a:rPr>
              <a:t> المفاهيم الأساسية والنظريات الكبرى في مجال العلاقات العامة، بما في ذلك نماذج العلاقات العامة الأربعة، ونظرية أصحاب المصلحة، ونظريات إدارة السمعة والأزمات. </a:t>
            </a:r>
          </a:p>
          <a:p>
            <a:pPr marL="285750" lvl="0" indent="-285750" algn="just" rtl="1">
              <a:lnSpc>
                <a:spcPct val="200000"/>
              </a:lnSpc>
              <a:buFont typeface="Wingdings" pitchFamily="2" charset="2"/>
              <a:buChar char="ü"/>
            </a:pPr>
            <a:r>
              <a:rPr lang="ar-EG" sz="1600" b="1" dirty="0">
                <a:latin typeface="Alexandria" pitchFamily="2" charset="-78"/>
                <a:cs typeface="Alexandria" pitchFamily="2" charset="-78"/>
              </a:rPr>
              <a:t>التمييز بين</a:t>
            </a:r>
            <a:r>
              <a:rPr lang="ar-EG" sz="1600" dirty="0">
                <a:latin typeface="Alexandria" pitchFamily="2" charset="-78"/>
                <a:cs typeface="Alexandria" pitchFamily="2" charset="-78"/>
              </a:rPr>
              <a:t> مختلف النظريات والأطر المفاهيمية في العلاقات العامة، وتحديد السياقات التي تكون فيها كل نظرية أكثر ملاءمة وفعالية. </a:t>
            </a:r>
          </a:p>
          <a:p>
            <a:pPr marL="285750" lvl="0" indent="-285750" algn="just" rtl="1">
              <a:lnSpc>
                <a:spcPct val="200000"/>
              </a:lnSpc>
              <a:buFont typeface="Wingdings" pitchFamily="2" charset="2"/>
              <a:buChar char="ü"/>
            </a:pPr>
            <a:r>
              <a:rPr lang="ar-EG" sz="1600" b="1" dirty="0">
                <a:latin typeface="Alexandria" pitchFamily="2" charset="-78"/>
                <a:cs typeface="Alexandria" pitchFamily="2" charset="-78"/>
              </a:rPr>
              <a:t>تطبيق</a:t>
            </a:r>
            <a:r>
              <a:rPr lang="ar-EG" sz="1600" dirty="0">
                <a:latin typeface="Alexandria" pitchFamily="2" charset="-78"/>
                <a:cs typeface="Alexandria" pitchFamily="2" charset="-78"/>
              </a:rPr>
              <a:t> نظرية أو أكثر من نظريات العلاقات العامة لتحليل وتفسير ظاهرة معينة أو قضية عملية في مجال العلاقات العامة. </a:t>
            </a:r>
            <a:endParaRPr lang="en-US" sz="1600" dirty="0">
              <a:solidFill>
                <a:srgbClr val="2D3956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06702BF-8D85-9044-9D65-6D22D2EA7129}"/>
              </a:ext>
            </a:extLst>
          </p:cNvPr>
          <p:cNvSpPr txBox="1"/>
          <p:nvPr/>
        </p:nvSpPr>
        <p:spPr>
          <a:xfrm>
            <a:off x="8301637" y="1019362"/>
            <a:ext cx="355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1" eaLnBrk="1" latinLnBrk="0" hangingPunct="1"/>
            <a:r>
              <a:rPr lang="ar-SA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الأهداف ونتاجات التعلم:</a:t>
            </a:r>
            <a:endParaRPr lang="en-US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358408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399496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181063" y="1468531"/>
            <a:ext cx="9138594" cy="2974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200000"/>
              </a:lnSpc>
              <a:buFont typeface="Wingdings" pitchFamily="2" charset="2"/>
              <a:buChar char="ü"/>
            </a:pPr>
            <a:r>
              <a:rPr lang="ar-EG" sz="1600" b="1" dirty="0">
                <a:latin typeface="Alexandria" pitchFamily="2" charset="-78"/>
                <a:cs typeface="Alexandria" pitchFamily="2" charset="-78"/>
              </a:rPr>
              <a:t>تقييم نقدي</a:t>
            </a:r>
            <a:r>
              <a:rPr lang="ar-EG" sz="1600" dirty="0">
                <a:latin typeface="Alexandria" pitchFamily="2" charset="-78"/>
                <a:cs typeface="Alexandria" pitchFamily="2" charset="-78"/>
              </a:rPr>
              <a:t> للمساهمات النظرية للباحثين البارزين في العلاقات العامة وتأثير أبحاثهم على الممارسة. </a:t>
            </a:r>
          </a:p>
          <a:p>
            <a:pPr marL="285750" indent="-285750" algn="just" rtl="1">
              <a:lnSpc>
                <a:spcPct val="200000"/>
              </a:lnSpc>
              <a:buFont typeface="Wingdings" pitchFamily="2" charset="2"/>
              <a:buChar char="ü"/>
            </a:pPr>
            <a:r>
              <a:rPr lang="ar-EG" sz="1600" b="1" dirty="0">
                <a:latin typeface="Alexandria" pitchFamily="2" charset="-78"/>
                <a:cs typeface="Alexandria" pitchFamily="2" charset="-78"/>
              </a:rPr>
              <a:t>صياغة تساؤلات بحثية</a:t>
            </a:r>
            <a:r>
              <a:rPr lang="ar-EG" sz="1600" dirty="0">
                <a:latin typeface="Alexandria" pitchFamily="2" charset="-78"/>
                <a:cs typeface="Alexandria" pitchFamily="2" charset="-78"/>
              </a:rPr>
              <a:t> مبنية على أسس نظرية قوية في مجال العلاقات العامة، بما يمهد الطريق لمشاريعهم البحثية المستقبلية (رسالة الماجستير). </a:t>
            </a:r>
          </a:p>
          <a:p>
            <a:pPr marL="285750" indent="-285750" algn="just" rtl="1">
              <a:lnSpc>
                <a:spcPct val="200000"/>
              </a:lnSpc>
              <a:buFont typeface="Wingdings" pitchFamily="2" charset="2"/>
              <a:buChar char="ü"/>
            </a:pPr>
            <a:r>
              <a:rPr lang="ar-EG" sz="1600" b="1" dirty="0">
                <a:latin typeface="Alexandria" pitchFamily="2" charset="-78"/>
                <a:cs typeface="Alexandria" pitchFamily="2" charset="-78"/>
              </a:rPr>
              <a:t>عرض ومناقشة</a:t>
            </a:r>
            <a:r>
              <a:rPr lang="ar-EG" sz="1600" dirty="0">
                <a:latin typeface="Alexandria" pitchFamily="2" charset="-78"/>
                <a:cs typeface="Alexandria" pitchFamily="2" charset="-78"/>
              </a:rPr>
              <a:t> القضايا النظرية المعقدة في العلاقات العامة بوضوح وإيجاز، سواء شفهياً أو كتابياً.</a:t>
            </a:r>
            <a:endParaRPr lang="en-US" sz="1600" dirty="0">
              <a:solidFill>
                <a:srgbClr val="2D3956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0688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2378C87-1A42-0641-AC29-A649EEC3E832}"/>
              </a:ext>
            </a:extLst>
          </p:cNvPr>
          <p:cNvSpPr txBox="1"/>
          <p:nvPr/>
        </p:nvSpPr>
        <p:spPr>
          <a:xfrm>
            <a:off x="769046" y="2265739"/>
            <a:ext cx="44589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1600" b="1" dirty="0">
                <a:latin typeface="Alexandria" pitchFamily="2" charset="-78"/>
                <a:cs typeface="Alexandria" pitchFamily="2" charset="-78"/>
              </a:rPr>
              <a:t>أساليب التعليم والتعلم والتقييم خلال الترم الدراسي:</a:t>
            </a:r>
            <a:endParaRPr lang="en-US" sz="16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1C3490A-D622-B44E-9098-C50118F48210}"/>
              </a:ext>
            </a:extLst>
          </p:cNvPr>
          <p:cNvSpPr txBox="1"/>
          <p:nvPr/>
        </p:nvSpPr>
        <p:spPr>
          <a:xfrm>
            <a:off x="80072" y="3256992"/>
            <a:ext cx="6015928" cy="2482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defTabSz="914400" rtl="1" eaLnBrk="1" latinLnBrk="0" hangingPunct="1">
              <a:lnSpc>
                <a:spcPct val="200000"/>
              </a:lnSpc>
              <a:buFontTx/>
              <a:buChar char="-"/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الشرح مع عرض الأمثلة التي تفسر المحتوى. </a:t>
            </a:r>
          </a:p>
          <a:p>
            <a:pPr marL="285750" indent="-285750" algn="r" defTabSz="914400" rtl="1" eaLnBrk="1" latinLnBrk="0" hangingPunct="1">
              <a:lnSpc>
                <a:spcPct val="200000"/>
              </a:lnSpc>
              <a:buFontTx/>
              <a:buChar char="-"/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نماذج من استخدام النظريات في بحوث العلاقات العامة.</a:t>
            </a:r>
          </a:p>
          <a:p>
            <a:pPr marL="285750" indent="-285750" algn="r" defTabSz="914400" rtl="1" eaLnBrk="1" latinLnBrk="0" hangingPunct="1">
              <a:lnSpc>
                <a:spcPct val="200000"/>
              </a:lnSpc>
              <a:buFontTx/>
              <a:buChar char="-"/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حلقة نقاشية كل أسبوع للمناقشة والاجابة على الاستفسارات.</a:t>
            </a:r>
          </a:p>
          <a:p>
            <a:pPr marL="285750" indent="-285750" algn="r" defTabSz="914400" rtl="1" eaLnBrk="1" latinLnBrk="0" hangingPunct="1">
              <a:lnSpc>
                <a:spcPct val="200000"/>
              </a:lnSpc>
              <a:buFontTx/>
              <a:buChar char="-"/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اختبار قصير مع نهاية كل محاضرة للتأكد من الفهم الكامل للمحتوى. 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33205508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/>
          <p:cNvSpPr/>
          <p:nvPr/>
        </p:nvSpPr>
        <p:spPr>
          <a:xfrm>
            <a:off x="1366354" y="2166345"/>
            <a:ext cx="4222539" cy="1989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A" sz="1600" b="1" dirty="0">
                <a:solidFill>
                  <a:srgbClr val="00AEEF"/>
                </a:solidFill>
                <a:latin typeface="Alexandria" pitchFamily="2" charset="-78"/>
                <a:cs typeface="Alexandria" pitchFamily="2" charset="-78"/>
              </a:rPr>
              <a:t>محاضرة تمهيدية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: </a:t>
            </a:r>
          </a:p>
          <a:p>
            <a:pPr marL="285750" indent="-285750" algn="r" rtl="1">
              <a:lnSpc>
                <a:spcPct val="200000"/>
              </a:lnSpc>
              <a:buFontTx/>
              <a:buChar char="-"/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التعريف بالمحاضر والمقرر .</a:t>
            </a:r>
          </a:p>
          <a:p>
            <a:pPr marL="285750" indent="-285750" algn="r" rtl="1">
              <a:lnSpc>
                <a:spcPct val="200000"/>
              </a:lnSpc>
              <a:buFontTx/>
              <a:buChar char="-"/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توضيح أساليب التعليم والتعلم والتقييم خلال الترم الدراسي.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834743" y="702007"/>
            <a:ext cx="5223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SA" b="1" dirty="0">
                <a:latin typeface="Alexandria" pitchFamily="2" charset="-78"/>
                <a:cs typeface="Alexandria" pitchFamily="2" charset="-78"/>
              </a:rPr>
              <a:t>محتوى المادة الدراسية والجدول الزمني لها: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596370" y="3893231"/>
            <a:ext cx="2686147" cy="127440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33634" y="4162985"/>
            <a:ext cx="2686146" cy="11188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>
              <a:lnSpc>
                <a:spcPct val="200000"/>
              </a:lnSpc>
            </a:pPr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 التمهيدية </a:t>
            </a:r>
          </a:p>
          <a:p>
            <a:pPr marL="0" algn="ctr" defTabSz="914400" rtl="1" eaLnBrk="1" latinLnBrk="0" hangingPunct="1">
              <a:lnSpc>
                <a:spcPct val="200000"/>
              </a:lnSpc>
            </a:pP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1414" y="1397680"/>
            <a:ext cx="5644586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8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الفرق بين الاتصالات التكتيكية والاستراتيجية</a:t>
            </a:r>
            <a:r>
              <a:rPr lang="en-EG" dirty="0">
                <a:effectLst/>
              </a:rPr>
              <a:t> </a:t>
            </a:r>
            <a:endParaRPr lang="id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5834743" y="702007"/>
            <a:ext cx="5223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SA" b="1" dirty="0">
                <a:latin typeface="Alexandria" pitchFamily="2" charset="-78"/>
                <a:cs typeface="Alexandria" pitchFamily="2" charset="-78"/>
              </a:rPr>
              <a:t>محتوى المحاضرة الأولى وتحديد أهدافها: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578645" y="3909559"/>
            <a:ext cx="3046806" cy="133977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528595"/>
            <a:ext cx="1091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133538" y="4336704"/>
            <a:ext cx="2014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الأولي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27B3890-F73A-BB44-9FFB-789FD85EB3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081" y="1071339"/>
            <a:ext cx="3871286" cy="355483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2378C87-1A42-0641-AC29-A649EEC3E832}"/>
              </a:ext>
            </a:extLst>
          </p:cNvPr>
          <p:cNvSpPr txBox="1"/>
          <p:nvPr/>
        </p:nvSpPr>
        <p:spPr>
          <a:xfrm>
            <a:off x="416843" y="2174726"/>
            <a:ext cx="2729472" cy="1158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sz="1600" b="1" dirty="0">
                <a:latin typeface="Alexandria" pitchFamily="2" charset="-78"/>
                <a:cs typeface="Alexandria" pitchFamily="2" charset="-78"/>
              </a:rPr>
              <a:t>مقدمة في العلاقات العامة</a:t>
            </a:r>
            <a:endParaRPr lang="en-US" sz="1600" b="1" dirty="0">
              <a:latin typeface="Alexandria" pitchFamily="2" charset="-78"/>
              <a:cs typeface="Alexandria" pitchFamily="2" charset="-78"/>
            </a:endParaRPr>
          </a:p>
          <a:p>
            <a:pPr algn="ctr">
              <a:lnSpc>
                <a:spcPct val="150000"/>
              </a:lnSpc>
            </a:pPr>
            <a:endParaRPr lang="en-US" sz="16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F02AC56-D4C2-1648-97B1-C2B2987F2903}"/>
              </a:ext>
            </a:extLst>
          </p:cNvPr>
          <p:cNvSpPr txBox="1"/>
          <p:nvPr/>
        </p:nvSpPr>
        <p:spPr>
          <a:xfrm>
            <a:off x="4112351" y="1590369"/>
            <a:ext cx="1823168" cy="1528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1600" b="1" dirty="0">
                <a:latin typeface="Alexandria" pitchFamily="2" charset="-78"/>
                <a:cs typeface="Alexandria" pitchFamily="2" charset="-78"/>
              </a:rPr>
              <a:t>تعريف  العلاقات العامة وتمييزها عن التسويق والاعلان</a:t>
            </a:r>
            <a:endParaRPr lang="en-US" sz="16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25AB600-4996-08EE-41FE-73E6602F9D54}"/>
              </a:ext>
            </a:extLst>
          </p:cNvPr>
          <p:cNvSpPr txBox="1"/>
          <p:nvPr/>
        </p:nvSpPr>
        <p:spPr>
          <a:xfrm>
            <a:off x="3714390" y="3182750"/>
            <a:ext cx="2045752" cy="789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1600" b="1" dirty="0">
                <a:latin typeface="Alexandria" pitchFamily="2" charset="-78"/>
                <a:cs typeface="Alexandria" pitchFamily="2" charset="-78"/>
              </a:rPr>
              <a:t>وظائف وممارسات </a:t>
            </a:r>
          </a:p>
          <a:p>
            <a:pPr algn="r" rtl="1">
              <a:lnSpc>
                <a:spcPct val="150000"/>
              </a:lnSpc>
            </a:pPr>
            <a:r>
              <a:rPr lang="ar-SA" sz="1600" b="1" dirty="0">
                <a:latin typeface="Alexandria" pitchFamily="2" charset="-78"/>
                <a:cs typeface="Alexandria" pitchFamily="2" charset="-78"/>
              </a:rPr>
              <a:t>العلاقات العامة</a:t>
            </a:r>
            <a:endParaRPr lang="en-EG" sz="16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27256BC-D465-450D-73BF-FF1A41334441}"/>
              </a:ext>
            </a:extLst>
          </p:cNvPr>
          <p:cNvSpPr txBox="1"/>
          <p:nvPr/>
        </p:nvSpPr>
        <p:spPr>
          <a:xfrm>
            <a:off x="2225779" y="4393826"/>
            <a:ext cx="2515432" cy="789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r" rtl="1">
              <a:lnSpc>
                <a:spcPct val="150000"/>
              </a:lnSpc>
              <a:buSzPts val="1000"/>
              <a:tabLst>
                <a:tab pos="457200" algn="l"/>
              </a:tabLst>
            </a:pPr>
            <a:r>
              <a:rPr lang="ar-SA" sz="1600" b="1" dirty="0">
                <a:latin typeface="Alexandria" pitchFamily="2" charset="-78"/>
                <a:cs typeface="Alexandria" pitchFamily="2" charset="-78"/>
              </a:rPr>
              <a:t>خطوات ممارسة </a:t>
            </a:r>
          </a:p>
          <a:p>
            <a:pPr lvl="0" algn="r" rtl="1">
              <a:lnSpc>
                <a:spcPct val="150000"/>
              </a:lnSpc>
              <a:buSzPts val="1000"/>
              <a:tabLst>
                <a:tab pos="457200" algn="l"/>
              </a:tabLst>
            </a:pPr>
            <a:r>
              <a:rPr lang="ar-SA" sz="1600" b="1" dirty="0">
                <a:latin typeface="Alexandria" pitchFamily="2" charset="-78"/>
                <a:cs typeface="Alexandria" pitchFamily="2" charset="-78"/>
              </a:rPr>
              <a:t>وظائف العلاقات العامة</a:t>
            </a:r>
            <a:endParaRPr lang="en-EG" sz="16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83AE236-1B22-A428-1AC0-46B299903940}"/>
              </a:ext>
            </a:extLst>
          </p:cNvPr>
          <p:cNvSpPr txBox="1"/>
          <p:nvPr/>
        </p:nvSpPr>
        <p:spPr>
          <a:xfrm>
            <a:off x="431932" y="3997305"/>
            <a:ext cx="1824538" cy="789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r" rtl="1">
              <a:lnSpc>
                <a:spcPct val="150000"/>
              </a:lnSpc>
              <a:buSzPts val="1000"/>
              <a:tabLst>
                <a:tab pos="457200" algn="l"/>
              </a:tabLst>
            </a:pPr>
            <a:r>
              <a:rPr lang="ar-SA" sz="1600" b="1" dirty="0">
                <a:latin typeface="Alexandria" pitchFamily="2" charset="-78"/>
                <a:cs typeface="Alexandria" pitchFamily="2" charset="-78"/>
              </a:rPr>
              <a:t>سمات ممارسي</a:t>
            </a:r>
          </a:p>
          <a:p>
            <a:pPr lvl="0" algn="r" rtl="1">
              <a:lnSpc>
                <a:spcPct val="150000"/>
              </a:lnSpc>
              <a:buSzPts val="1000"/>
              <a:tabLst>
                <a:tab pos="457200" algn="l"/>
              </a:tabLst>
            </a:pPr>
            <a:r>
              <a:rPr lang="ar-SA" sz="1600" b="1" dirty="0">
                <a:latin typeface="Alexandria" pitchFamily="2" charset="-78"/>
                <a:cs typeface="Alexandria" pitchFamily="2" charset="-78"/>
              </a:rPr>
              <a:t> العلاقات العامة</a:t>
            </a:r>
            <a:endParaRPr lang="en-EG" sz="1600" b="1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19267762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/>
              <a:t>l</a:t>
            </a: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5834743" y="702007"/>
            <a:ext cx="5223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SA" b="1" dirty="0">
                <a:latin typeface="Alexandria" pitchFamily="2" charset="-78"/>
                <a:cs typeface="Alexandria" pitchFamily="2" charset="-78"/>
              </a:rPr>
              <a:t>محتوى المادة الدراسية والجدول الزمني لها: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582175" y="3909493"/>
            <a:ext cx="2619528" cy="138685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768954" y="4397628"/>
            <a:ext cx="22688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الثانية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  <a:p>
            <a:pPr marL="0" algn="ctr" defTabSz="914400" rtl="1" eaLnBrk="1" latinLnBrk="0" hangingPunct="1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2378C87-1A42-0641-AC29-A649EEC3E832}"/>
              </a:ext>
            </a:extLst>
          </p:cNvPr>
          <p:cNvSpPr txBox="1"/>
          <p:nvPr/>
        </p:nvSpPr>
        <p:spPr>
          <a:xfrm>
            <a:off x="1333001" y="1365088"/>
            <a:ext cx="4458977" cy="789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1600" b="1" dirty="0">
                <a:latin typeface="Alexandria" pitchFamily="2" charset="-78"/>
                <a:cs typeface="Alexandria" pitchFamily="2" charset="-78"/>
              </a:rPr>
              <a:t>مقدمة في نظريات العلاقات العامة: </a:t>
            </a:r>
            <a:endParaRPr lang="en-US" sz="1600" b="1" dirty="0">
              <a:latin typeface="Alexandria" pitchFamily="2" charset="-78"/>
              <a:cs typeface="Alexandria" pitchFamily="2" charset="-78"/>
            </a:endParaRPr>
          </a:p>
          <a:p>
            <a:pPr algn="r">
              <a:lnSpc>
                <a:spcPct val="150000"/>
              </a:lnSpc>
            </a:pPr>
            <a:endParaRPr lang="en-US" sz="1600" b="1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D14C251-09ED-0248-853C-6F317C5B218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848"/>
          <a:stretch/>
        </p:blipFill>
        <p:spPr>
          <a:xfrm>
            <a:off x="2261347" y="2345390"/>
            <a:ext cx="3781188" cy="251913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CAE7748-0351-B241-8347-4A44FDB33023}"/>
              </a:ext>
            </a:extLst>
          </p:cNvPr>
          <p:cNvSpPr txBox="1"/>
          <p:nvPr/>
        </p:nvSpPr>
        <p:spPr>
          <a:xfrm>
            <a:off x="995929" y="2473162"/>
            <a:ext cx="466986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r" rtl="1">
              <a:buSzPts val="1000"/>
              <a:tabLst>
                <a:tab pos="457200" algn="l"/>
              </a:tabLst>
            </a:pPr>
            <a:r>
              <a:rPr lang="ar-SA" sz="1400" b="1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التطور التاريخي لنظريات وممارسات العلاقات العامة</a:t>
            </a:r>
            <a:r>
              <a:rPr lang="en-EG" sz="1400" b="1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C2F5187-4D0F-9445-994B-E52A766F4BE3}"/>
              </a:ext>
            </a:extLst>
          </p:cNvPr>
          <p:cNvSpPr txBox="1"/>
          <p:nvPr/>
        </p:nvSpPr>
        <p:spPr>
          <a:xfrm>
            <a:off x="1333001" y="3438794"/>
            <a:ext cx="3081846" cy="1025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>
              <a:lnSpc>
                <a:spcPct val="150000"/>
              </a:lnSpc>
              <a:buSzPts val="1000"/>
              <a:tabLst>
                <a:tab pos="457200" algn="l"/>
              </a:tabLst>
            </a:pPr>
            <a:r>
              <a:rPr lang="ar-SA" sz="1400" b="1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المفاهيم الأساسية في</a:t>
            </a:r>
            <a:r>
              <a:rPr lang="en-US" sz="1400" b="1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</a:t>
            </a:r>
            <a:r>
              <a:rPr lang="ar-SA" sz="1400" b="1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نظريات العلاقات العامة </a:t>
            </a:r>
          </a:p>
          <a:p>
            <a:pPr lvl="0" algn="r" rtl="1">
              <a:lnSpc>
                <a:spcPct val="150000"/>
              </a:lnSpc>
              <a:buSzPts val="1000"/>
              <a:tabLst>
                <a:tab pos="457200" algn="l"/>
              </a:tabLst>
            </a:pPr>
            <a:endParaRPr lang="en-EG" sz="1400" b="1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AEAC15E-F992-A047-8E99-FC3692F72405}"/>
              </a:ext>
            </a:extLst>
          </p:cNvPr>
          <p:cNvSpPr txBox="1"/>
          <p:nvPr/>
        </p:nvSpPr>
        <p:spPr>
          <a:xfrm>
            <a:off x="1569347" y="5038722"/>
            <a:ext cx="21788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1400" b="1" kern="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نماذج العلاقات العامة </a:t>
            </a:r>
            <a:endParaRPr lang="en-US" sz="1400" b="1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12257647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5834743" y="702007"/>
            <a:ext cx="5223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SA" b="1" dirty="0">
                <a:latin typeface="Alexandria" pitchFamily="2" charset="-78"/>
                <a:cs typeface="Alexandria" pitchFamily="2" charset="-78"/>
              </a:rPr>
              <a:t>محتوى المادة الدراسية والجدول الزمني لها: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834744" y="3892997"/>
            <a:ext cx="2541814" cy="136564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990347" y="4269299"/>
            <a:ext cx="2353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الثالثة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  <a:p>
            <a:pPr marL="0" algn="ctr" defTabSz="914400" rtl="1" eaLnBrk="1" latinLnBrk="0" hangingPunct="1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2378C87-1A42-0641-AC29-A649EEC3E832}"/>
              </a:ext>
            </a:extLst>
          </p:cNvPr>
          <p:cNvSpPr txBox="1"/>
          <p:nvPr/>
        </p:nvSpPr>
        <p:spPr>
          <a:xfrm>
            <a:off x="180431" y="1229622"/>
            <a:ext cx="5654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1800" b="1" kern="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نظريتي أصحاب </a:t>
            </a:r>
            <a:r>
              <a:rPr lang="ar-SA" b="1" kern="0" dirty="0">
                <a:latin typeface="Alexandria" pitchFamily="2" charset="-78"/>
                <a:cs typeface="Alexandria" pitchFamily="2" charset="-78"/>
              </a:rPr>
              <a:t>المصلحة و بناء العلاقات:</a:t>
            </a:r>
            <a:endParaRPr lang="en-US" b="1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A6009B-51ED-6347-B881-44335BA154CC}"/>
              </a:ext>
            </a:extLst>
          </p:cNvPr>
          <p:cNvSpPr txBox="1"/>
          <p:nvPr/>
        </p:nvSpPr>
        <p:spPr>
          <a:xfrm>
            <a:off x="0" y="1896535"/>
            <a:ext cx="5592831" cy="49443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r" rtl="1">
              <a:lnSpc>
                <a:spcPct val="200000"/>
              </a:lnSpc>
              <a:buSzPts val="1000"/>
              <a:buFont typeface="Wingdings" pitchFamily="2" charset="2"/>
              <a:buChar char="ü"/>
              <a:tabLst>
                <a:tab pos="457200" algn="l"/>
              </a:tabLst>
            </a:pP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تحديد وتحليل أصحاب المصلحة وأنواعهم المختلفة</a:t>
            </a:r>
            <a:r>
              <a:rPr lang="en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  <a:p>
            <a:pPr marL="285750" lvl="0" indent="-285750" algn="r" rtl="1">
              <a:lnSpc>
                <a:spcPct val="200000"/>
              </a:lnSpc>
              <a:buSzPts val="1000"/>
              <a:buFont typeface="Wingdings" pitchFamily="2" charset="2"/>
              <a:buChar char="ü"/>
              <a:tabLst>
                <a:tab pos="457200" algn="l"/>
              </a:tabLst>
            </a:pP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مسؤولية المنظمة تجاه أصحاب المصلحة</a:t>
            </a:r>
            <a:r>
              <a:rPr lang="en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  <a:p>
            <a:pPr marL="285750" lvl="0" indent="-285750" algn="r" rtl="1">
              <a:lnSpc>
                <a:spcPct val="200000"/>
              </a:lnSpc>
              <a:buSzPts val="1000"/>
              <a:buFont typeface="Wingdings" pitchFamily="2" charset="2"/>
              <a:buChar char="ü"/>
              <a:tabLst>
                <a:tab pos="457200" algn="l"/>
              </a:tabLst>
            </a:pP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استراتيجيات إدارة علاقات المنظمة مع أصحاب المصلحة</a:t>
            </a:r>
            <a:r>
              <a:rPr lang="en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  <a:p>
            <a:pPr marL="285750" lvl="0" indent="-285750" algn="r" rtl="1">
              <a:lnSpc>
                <a:spcPct val="200000"/>
              </a:lnSpc>
              <a:buSzPts val="1000"/>
              <a:buFont typeface="Wingdings" pitchFamily="2" charset="2"/>
              <a:buChar char="ü"/>
              <a:tabLst>
                <a:tab pos="457200" algn="l"/>
              </a:tabLst>
            </a:pP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دور الاتصالات في بناء والحفاظ على علاقات قوية مع أصحاب المصلحة</a:t>
            </a:r>
            <a:r>
              <a:rPr lang="en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  <a:endParaRPr lang="ar-SA" sz="16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285750" indent="-285750" algn="r" rtl="1">
              <a:lnSpc>
                <a:spcPct val="200000"/>
              </a:lnSpc>
              <a:buFont typeface="Wingdings" pitchFamily="2" charset="2"/>
              <a:buChar char="ü"/>
            </a:pP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العلاقات العامة كعملية بناء علاقات متبادلة المنفعة</a:t>
            </a:r>
          </a:p>
          <a:p>
            <a:pPr algn="r" rtl="1">
              <a:lnSpc>
                <a:spcPct val="200000"/>
              </a:lnSpc>
            </a:pPr>
            <a:r>
              <a:rPr lang="ar-SA" sz="16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   </a:t>
            </a: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بين المنظمة وجمهورها والحفاظ عليها.</a:t>
            </a:r>
            <a:endParaRPr lang="en-EG" sz="16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285750" indent="-285750" algn="r" rtl="1">
              <a:lnSpc>
                <a:spcPct val="200000"/>
              </a:lnSpc>
              <a:buFont typeface="Wingdings" pitchFamily="2" charset="2"/>
              <a:buChar char="ü"/>
            </a:pP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استراتيجيات بناء علاقات قوية وطويلة الأمد</a:t>
            </a:r>
            <a:r>
              <a:rPr lang="en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  <a:p>
            <a:pPr marL="285750" indent="-285750" algn="r" rtl="1">
              <a:lnSpc>
                <a:spcPct val="200000"/>
              </a:lnSpc>
              <a:buFont typeface="Wingdings" pitchFamily="2" charset="2"/>
              <a:buChar char="ü"/>
            </a:pP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دور الاتصالات في تعزيز جودة العلاقات</a:t>
            </a:r>
            <a:r>
              <a:rPr lang="en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  <a:p>
            <a:pPr marL="342900" lvl="0" indent="-342900" algn="r" rtl="1">
              <a:lnSpc>
                <a:spcPct val="200000"/>
              </a:lnSpc>
              <a:buSzPts val="1000"/>
              <a:buFont typeface="Wingdings" pitchFamily="2" charset="2"/>
              <a:buChar char="q"/>
              <a:tabLst>
                <a:tab pos="457200" algn="l"/>
              </a:tabLst>
            </a:pPr>
            <a:endParaRPr lang="en-EG" sz="16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20035995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5834743" y="702007"/>
            <a:ext cx="5223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SA" b="1" dirty="0">
                <a:latin typeface="Alexandria" pitchFamily="2" charset="-78"/>
                <a:cs typeface="Alexandria" pitchFamily="2" charset="-78"/>
              </a:rPr>
              <a:t>محتوى المادة الدراسية والجدول الزمني لها: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834743" y="3893230"/>
            <a:ext cx="2852057" cy="126749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101442" y="4308626"/>
            <a:ext cx="23183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الرابعة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  <a:p>
            <a:pPr marL="0" algn="ctr" defTabSz="914400" rtl="1" eaLnBrk="1" latinLnBrk="0" hangingPunct="1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2378C87-1A42-0641-AC29-A649EEC3E832}"/>
              </a:ext>
            </a:extLst>
          </p:cNvPr>
          <p:cNvSpPr txBox="1"/>
          <p:nvPr/>
        </p:nvSpPr>
        <p:spPr>
          <a:xfrm>
            <a:off x="955313" y="1484357"/>
            <a:ext cx="44589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b="1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مفاهيم ونماذج بناء السمعة: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CC5A609-2188-A148-BE5B-A729EBE6A4A7}"/>
              </a:ext>
            </a:extLst>
          </p:cNvPr>
          <p:cNvSpPr txBox="1"/>
          <p:nvPr/>
        </p:nvSpPr>
        <p:spPr>
          <a:xfrm>
            <a:off x="228604" y="2248062"/>
            <a:ext cx="5592831" cy="2482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r" rtl="1">
              <a:lnSpc>
                <a:spcPct val="200000"/>
              </a:lnSpc>
              <a:buSzPts val="1000"/>
              <a:buFont typeface="Wingdings" pitchFamily="2" charset="2"/>
              <a:buChar char="q"/>
              <a:tabLst>
                <a:tab pos="457200" algn="l"/>
              </a:tabLst>
            </a:pP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مفهوم السمعة المؤسسية وأبعادها المختلفة</a:t>
            </a:r>
            <a:r>
              <a:rPr lang="en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  <a:p>
            <a:pPr marL="285750" lvl="0" indent="-285750" algn="r" rtl="1">
              <a:lnSpc>
                <a:spcPct val="200000"/>
              </a:lnSpc>
              <a:buSzPts val="1000"/>
              <a:buFont typeface="Wingdings" pitchFamily="2" charset="2"/>
              <a:buChar char="q"/>
              <a:tabLst>
                <a:tab pos="457200" algn="l"/>
              </a:tabLst>
            </a:pP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العوامل المؤثرة في بناء وتشكيل السمعة</a:t>
            </a:r>
            <a:r>
              <a:rPr lang="en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  <a:p>
            <a:pPr marL="285750" lvl="0" indent="-285750" algn="r" rtl="1">
              <a:lnSpc>
                <a:spcPct val="200000"/>
              </a:lnSpc>
              <a:buSzPts val="1000"/>
              <a:buFont typeface="Wingdings" pitchFamily="2" charset="2"/>
              <a:buChar char="q"/>
              <a:tabLst>
                <a:tab pos="457200" algn="l"/>
              </a:tabLst>
            </a:pP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استراتيجيات إدارة السمعة في الأوقات العادية وأوقات الأزمات</a:t>
            </a:r>
            <a:r>
              <a:rPr lang="en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  <a:p>
            <a:pPr marL="285750" lvl="0" indent="-285750" algn="r" rtl="1">
              <a:lnSpc>
                <a:spcPct val="200000"/>
              </a:lnSpc>
              <a:buSzPts val="1000"/>
              <a:buFont typeface="Wingdings" pitchFamily="2" charset="2"/>
              <a:buChar char="q"/>
              <a:tabLst>
                <a:tab pos="457200" algn="l"/>
              </a:tabLst>
            </a:pP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قياس وتقييم السمعة المؤسسية</a:t>
            </a:r>
            <a:r>
              <a:rPr lang="en-EG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03396965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5834743" y="702007"/>
            <a:ext cx="5223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SA" b="1" dirty="0">
                <a:latin typeface="Alexandria" pitchFamily="2" charset="-78"/>
                <a:cs typeface="Alexandria" pitchFamily="2" charset="-78"/>
              </a:rPr>
              <a:t>محتوى المادة الدراسية والجدول الزمني لها: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935443" y="3880584"/>
            <a:ext cx="2522760" cy="106697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018996" y="4247055"/>
            <a:ext cx="2471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الخامسة 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2378C87-1A42-0641-AC29-A649EEC3E832}"/>
              </a:ext>
            </a:extLst>
          </p:cNvPr>
          <p:cNvSpPr txBox="1"/>
          <p:nvPr/>
        </p:nvSpPr>
        <p:spPr>
          <a:xfrm>
            <a:off x="955313" y="1484357"/>
            <a:ext cx="44589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1800" b="1" kern="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نظريات وأطر بناء الصورة الذهنية: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6171218-6408-444F-A5B0-599068395538}"/>
              </a:ext>
            </a:extLst>
          </p:cNvPr>
          <p:cNvSpPr txBox="1"/>
          <p:nvPr/>
        </p:nvSpPr>
        <p:spPr>
          <a:xfrm>
            <a:off x="180431" y="2041060"/>
            <a:ext cx="5702932" cy="4451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r" rtl="1">
              <a:lnSpc>
                <a:spcPct val="200000"/>
              </a:lnSpc>
              <a:buSzPts val="1000"/>
              <a:buFont typeface="Wingdings" pitchFamily="2" charset="2"/>
              <a:buChar char="ü"/>
              <a:tabLst>
                <a:tab pos="457200" algn="l"/>
              </a:tabLst>
            </a:pPr>
            <a:r>
              <a:rPr lang="ar-SA" sz="16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مفهوم الصورة الذهنية وكيفية تكوينها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لدى الجمهور</a:t>
            </a:r>
            <a:r>
              <a:rPr lang="en-EG" sz="1600" dirty="0">
                <a:latin typeface="Alexandria" pitchFamily="2" charset="-78"/>
                <a:cs typeface="Alexandria" pitchFamily="2" charset="-78"/>
              </a:rPr>
              <a:t>.</a:t>
            </a:r>
            <a:endParaRPr lang="ar-SA" sz="1600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200000"/>
              </a:lnSpc>
              <a:buSzPts val="1000"/>
              <a:buFont typeface="Wingdings" pitchFamily="2" charset="2"/>
              <a:buChar char="ü"/>
              <a:tabLst>
                <a:tab pos="457200" algn="l"/>
              </a:tabLst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دور الاتصالات في تشكيل وتعديل الصورة الذهنية.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pPr marL="285750" lvl="0" indent="-285750" algn="r" rtl="1">
              <a:lnSpc>
                <a:spcPct val="200000"/>
              </a:lnSpc>
              <a:buSzPts val="1000"/>
              <a:buFont typeface="Wingdings" pitchFamily="2" charset="2"/>
              <a:buChar char="ü"/>
              <a:tabLst>
                <a:tab pos="457200" algn="l"/>
              </a:tabLst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تأثير الصورة الذهنية على سلوك الجمهور وقراراته.</a:t>
            </a:r>
          </a:p>
          <a:p>
            <a:pPr lvl="0" algn="r" rtl="1">
              <a:lnSpc>
                <a:spcPct val="200000"/>
              </a:lnSpc>
              <a:buSzPts val="1000"/>
              <a:tabLst>
                <a:tab pos="457200" algn="l"/>
              </a:tabLst>
            </a:pPr>
            <a:endParaRPr lang="ar-SA" sz="1600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200000"/>
              </a:lnSpc>
              <a:buFont typeface="Wingdings" pitchFamily="2" charset="2"/>
              <a:buChar char="v"/>
            </a:pPr>
            <a:r>
              <a:rPr lang="ar-EG" sz="1600" dirty="0">
                <a:latin typeface="Alexandria" pitchFamily="2" charset="-78"/>
                <a:cs typeface="Alexandria" pitchFamily="2" charset="-78"/>
              </a:rPr>
              <a:t>نظرية تهديد الصورة النمطية</a:t>
            </a:r>
          </a:p>
          <a:p>
            <a:pPr marL="285750" indent="-285750" algn="r" rtl="1">
              <a:lnSpc>
                <a:spcPct val="200000"/>
              </a:lnSpc>
              <a:buFont typeface="Wingdings" pitchFamily="2" charset="2"/>
              <a:buChar char="v"/>
            </a:pPr>
            <a:r>
              <a:rPr lang="ar-EG" sz="1600" dirty="0">
                <a:latin typeface="Alexandria" pitchFamily="2" charset="-78"/>
                <a:cs typeface="Alexandria" pitchFamily="2" charset="-78"/>
              </a:rPr>
              <a:t>دور العلاقات العامة في التقليل من التهديد النمطي، </a:t>
            </a:r>
          </a:p>
          <a:p>
            <a:pPr algn="r" rtl="1">
              <a:lnSpc>
                <a:spcPct val="200000"/>
              </a:lnSpc>
            </a:pPr>
            <a:r>
              <a:rPr lang="ar-EG" sz="1600" dirty="0">
                <a:latin typeface="Alexandria" pitchFamily="2" charset="-78"/>
                <a:cs typeface="Alexandria" pitchFamily="2" charset="-78"/>
              </a:rPr>
              <a:t>     أو للتخفيف من آثاره السلبية</a:t>
            </a:r>
          </a:p>
          <a:p>
            <a:pPr marL="285750" lvl="0" indent="-285750" algn="r" rtl="1">
              <a:lnSpc>
                <a:spcPct val="200000"/>
              </a:lnSpc>
              <a:buSzPts val="1000"/>
              <a:buFont typeface="Wingdings" pitchFamily="2" charset="2"/>
              <a:buChar char="v"/>
              <a:tabLst>
                <a:tab pos="457200" algn="l"/>
              </a:tabLst>
            </a:pPr>
            <a:endParaRPr lang="en-EG" sz="16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marL="285750" indent="-285750" algn="r">
              <a:lnSpc>
                <a:spcPct val="200000"/>
              </a:lnSpc>
              <a:buFont typeface="Wingdings" pitchFamily="2" charset="2"/>
              <a:buChar char="v"/>
            </a:pP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2D8682-D4F6-C342-9792-0C949E2AA76D}"/>
              </a:ext>
            </a:extLst>
          </p:cNvPr>
          <p:cNvSpPr txBox="1"/>
          <p:nvPr/>
        </p:nvSpPr>
        <p:spPr>
          <a:xfrm>
            <a:off x="5127304" y="5188977"/>
            <a:ext cx="2343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r" rtl="1">
              <a:buSzPts val="1000"/>
              <a:tabLst>
                <a:tab pos="457200" algn="l"/>
              </a:tabLst>
            </a:pPr>
            <a:r>
              <a:rPr lang="en-EG" sz="18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04629313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5834743" y="702007"/>
            <a:ext cx="5223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SA" b="1" dirty="0">
                <a:latin typeface="Alexandria" pitchFamily="2" charset="-78"/>
                <a:cs typeface="Alexandria" pitchFamily="2" charset="-78"/>
              </a:rPr>
              <a:t>محتوى المادة الدراسية والجدول الزمني لها: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884636" y="3893230"/>
            <a:ext cx="2900136" cy="121761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133295" y="4247055"/>
            <a:ext cx="26514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السادسة  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2378C87-1A42-0641-AC29-A649EEC3E832}"/>
              </a:ext>
            </a:extLst>
          </p:cNvPr>
          <p:cNvSpPr txBox="1"/>
          <p:nvPr/>
        </p:nvSpPr>
        <p:spPr>
          <a:xfrm>
            <a:off x="955313" y="1484357"/>
            <a:ext cx="4458977" cy="460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1800" b="1" kern="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نظريات وأطر إدارة الأزمات</a:t>
            </a:r>
            <a:endParaRPr lang="en-US" sz="1600" b="1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BBBD64A-39A2-6240-830A-6BE8DC38037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217" b="-711"/>
          <a:stretch/>
        </p:blipFill>
        <p:spPr>
          <a:xfrm>
            <a:off x="1534829" y="2454599"/>
            <a:ext cx="3104904" cy="143863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02AB243-6B81-A847-82A5-A56717F16963}"/>
              </a:ext>
            </a:extLst>
          </p:cNvPr>
          <p:cNvSpPr txBox="1"/>
          <p:nvPr/>
        </p:nvSpPr>
        <p:spPr>
          <a:xfrm>
            <a:off x="3175458" y="3699128"/>
            <a:ext cx="2286001" cy="2082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r" rtl="1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18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نماذج مراحل الأزمة وكيفية التعامل مع كل مرحلة اتصاليًا</a:t>
            </a:r>
            <a:r>
              <a:rPr lang="en-EG" sz="18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  <a:p>
            <a:pPr algn="r" rtl="1">
              <a:lnSpc>
                <a:spcPct val="150000"/>
              </a:lnSpc>
            </a:pP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463AAC-C337-834B-ACD9-2B7EE615D5B3}"/>
              </a:ext>
            </a:extLst>
          </p:cNvPr>
          <p:cNvSpPr txBox="1"/>
          <p:nvPr/>
        </p:nvSpPr>
        <p:spPr>
          <a:xfrm>
            <a:off x="714023" y="3636866"/>
            <a:ext cx="2388810" cy="2122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r" rtl="1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18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استراتيجيات التواصل الفعال مع الجمهور ووسائل الإعلام أثناء الأزمات</a:t>
            </a:r>
            <a:r>
              <a:rPr lang="en-EG" sz="18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46712213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5834743" y="702007"/>
            <a:ext cx="5223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SA" b="1" dirty="0">
                <a:latin typeface="Alexandria" pitchFamily="2" charset="-78"/>
                <a:cs typeface="Alexandria" pitchFamily="2" charset="-78"/>
              </a:rPr>
              <a:t>محتوى المادة الدراسية والجدول الزمني لها: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948483" y="3881015"/>
            <a:ext cx="2620731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937353" y="4116425"/>
            <a:ext cx="2620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السابعة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2378C87-1A42-0641-AC29-A649EEC3E832}"/>
              </a:ext>
            </a:extLst>
          </p:cNvPr>
          <p:cNvSpPr txBox="1"/>
          <p:nvPr/>
        </p:nvSpPr>
        <p:spPr>
          <a:xfrm>
            <a:off x="955313" y="1484357"/>
            <a:ext cx="44589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1800" b="1" kern="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نظرية المسؤولية الاجتماعية للشركات:</a:t>
            </a:r>
            <a:endParaRPr lang="en-US" sz="1600" b="1" dirty="0">
              <a:latin typeface="Alexandria" pitchFamily="2" charset="-78"/>
              <a:cs typeface="Alexandria" pitchFamily="2" charset="-78"/>
            </a:endParaRPr>
          </a:p>
        </p:txBody>
      </p:sp>
      <p:grpSp>
        <p:nvGrpSpPr>
          <p:cNvPr id="11" name="Google Shape;8814;p58">
            <a:extLst>
              <a:ext uri="{FF2B5EF4-FFF2-40B4-BE49-F238E27FC236}">
                <a16:creationId xmlns:a16="http://schemas.microsoft.com/office/drawing/2014/main" id="{104503A9-B220-6049-B373-60866959A3E7}"/>
              </a:ext>
            </a:extLst>
          </p:cNvPr>
          <p:cNvGrpSpPr/>
          <p:nvPr/>
        </p:nvGrpSpPr>
        <p:grpSpPr>
          <a:xfrm>
            <a:off x="5160848" y="2487852"/>
            <a:ext cx="442295" cy="441103"/>
            <a:chOff x="3859600" y="3591950"/>
            <a:chExt cx="296975" cy="296175"/>
          </a:xfrm>
        </p:grpSpPr>
        <p:sp>
          <p:nvSpPr>
            <p:cNvPr id="12" name="Google Shape;8815;p58">
              <a:extLst>
                <a:ext uri="{FF2B5EF4-FFF2-40B4-BE49-F238E27FC236}">
                  <a16:creationId xmlns:a16="http://schemas.microsoft.com/office/drawing/2014/main" id="{A103DF63-2539-994B-ADF6-FBE8282A1D6D}"/>
                </a:ext>
              </a:extLst>
            </p:cNvPr>
            <p:cNvSpPr/>
            <p:nvPr/>
          </p:nvSpPr>
          <p:spPr>
            <a:xfrm>
              <a:off x="4034450" y="3766000"/>
              <a:ext cx="122125" cy="122125"/>
            </a:xfrm>
            <a:custGeom>
              <a:avLst/>
              <a:gdLst/>
              <a:ahLst/>
              <a:cxnLst/>
              <a:rect l="l" t="t" r="r" b="b"/>
              <a:pathLst>
                <a:path w="4885" h="4885" extrusionOk="0">
                  <a:moveTo>
                    <a:pt x="2395" y="1324"/>
                  </a:moveTo>
                  <a:cubicBezTo>
                    <a:pt x="2616" y="1324"/>
                    <a:pt x="2773" y="1482"/>
                    <a:pt x="2773" y="1702"/>
                  </a:cubicBezTo>
                  <a:lnTo>
                    <a:pt x="2773" y="2049"/>
                  </a:lnTo>
                  <a:lnTo>
                    <a:pt x="3120" y="2049"/>
                  </a:lnTo>
                  <a:cubicBezTo>
                    <a:pt x="3309" y="2049"/>
                    <a:pt x="3466" y="2206"/>
                    <a:pt x="3466" y="2395"/>
                  </a:cubicBezTo>
                  <a:cubicBezTo>
                    <a:pt x="3466" y="2584"/>
                    <a:pt x="3309" y="2742"/>
                    <a:pt x="3120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95"/>
                  </a:cubicBezTo>
                  <a:lnTo>
                    <a:pt x="2049" y="1702"/>
                  </a:lnTo>
                  <a:cubicBezTo>
                    <a:pt x="2049" y="1482"/>
                    <a:pt x="2206" y="1324"/>
                    <a:pt x="2395" y="1324"/>
                  </a:cubicBezTo>
                  <a:close/>
                  <a:moveTo>
                    <a:pt x="2458" y="1"/>
                  </a:moveTo>
                  <a:cubicBezTo>
                    <a:pt x="1104" y="1"/>
                    <a:pt x="1" y="1103"/>
                    <a:pt x="1" y="2427"/>
                  </a:cubicBezTo>
                  <a:cubicBezTo>
                    <a:pt x="1" y="3781"/>
                    <a:pt x="1104" y="4884"/>
                    <a:pt x="2458" y="4884"/>
                  </a:cubicBezTo>
                  <a:cubicBezTo>
                    <a:pt x="3782" y="4884"/>
                    <a:pt x="4884" y="3781"/>
                    <a:pt x="4884" y="2427"/>
                  </a:cubicBezTo>
                  <a:cubicBezTo>
                    <a:pt x="4853" y="1072"/>
                    <a:pt x="3782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3" name="Google Shape;8816;p58">
              <a:extLst>
                <a:ext uri="{FF2B5EF4-FFF2-40B4-BE49-F238E27FC236}">
                  <a16:creationId xmlns:a16="http://schemas.microsoft.com/office/drawing/2014/main" id="{FD61675C-9098-9C4D-A434-A3EA20B3C3A3}"/>
                </a:ext>
              </a:extLst>
            </p:cNvPr>
            <p:cNvSpPr/>
            <p:nvPr/>
          </p:nvSpPr>
          <p:spPr>
            <a:xfrm>
              <a:off x="3860400" y="3679375"/>
              <a:ext cx="260725" cy="173300"/>
            </a:xfrm>
            <a:custGeom>
              <a:avLst/>
              <a:gdLst/>
              <a:ahLst/>
              <a:cxnLst/>
              <a:rect l="l" t="t" r="r" b="b"/>
              <a:pathLst>
                <a:path w="10429" h="6932" extrusionOk="0">
                  <a:moveTo>
                    <a:pt x="2426" y="662"/>
                  </a:moveTo>
                  <a:cubicBezTo>
                    <a:pt x="2647" y="662"/>
                    <a:pt x="2804" y="819"/>
                    <a:pt x="2804" y="1008"/>
                  </a:cubicBezTo>
                  <a:cubicBezTo>
                    <a:pt x="2804" y="1197"/>
                    <a:pt x="2647" y="1355"/>
                    <a:pt x="2426" y="1355"/>
                  </a:cubicBezTo>
                  <a:lnTo>
                    <a:pt x="1733" y="1355"/>
                  </a:lnTo>
                  <a:cubicBezTo>
                    <a:pt x="1544" y="1355"/>
                    <a:pt x="1387" y="1197"/>
                    <a:pt x="1387" y="1008"/>
                  </a:cubicBezTo>
                  <a:cubicBezTo>
                    <a:pt x="1387" y="819"/>
                    <a:pt x="1544" y="662"/>
                    <a:pt x="1733" y="662"/>
                  </a:cubicBezTo>
                  <a:close/>
                  <a:moveTo>
                    <a:pt x="4537" y="662"/>
                  </a:moveTo>
                  <a:cubicBezTo>
                    <a:pt x="4726" y="662"/>
                    <a:pt x="4884" y="819"/>
                    <a:pt x="4884" y="1008"/>
                  </a:cubicBezTo>
                  <a:cubicBezTo>
                    <a:pt x="4884" y="1197"/>
                    <a:pt x="4695" y="1355"/>
                    <a:pt x="4537" y="1355"/>
                  </a:cubicBezTo>
                  <a:lnTo>
                    <a:pt x="3812" y="1355"/>
                  </a:lnTo>
                  <a:cubicBezTo>
                    <a:pt x="3623" y="1355"/>
                    <a:pt x="3466" y="1197"/>
                    <a:pt x="3466" y="1008"/>
                  </a:cubicBezTo>
                  <a:cubicBezTo>
                    <a:pt x="3466" y="819"/>
                    <a:pt x="3623" y="662"/>
                    <a:pt x="3812" y="662"/>
                  </a:cubicBezTo>
                  <a:close/>
                  <a:moveTo>
                    <a:pt x="6648" y="662"/>
                  </a:moveTo>
                  <a:cubicBezTo>
                    <a:pt x="6837" y="662"/>
                    <a:pt x="6994" y="819"/>
                    <a:pt x="6994" y="1008"/>
                  </a:cubicBezTo>
                  <a:cubicBezTo>
                    <a:pt x="6994" y="1197"/>
                    <a:pt x="6837" y="1355"/>
                    <a:pt x="6648" y="1355"/>
                  </a:cubicBezTo>
                  <a:lnTo>
                    <a:pt x="5955" y="1355"/>
                  </a:lnTo>
                  <a:cubicBezTo>
                    <a:pt x="5734" y="1355"/>
                    <a:pt x="5577" y="1197"/>
                    <a:pt x="5577" y="1008"/>
                  </a:cubicBezTo>
                  <a:cubicBezTo>
                    <a:pt x="5577" y="819"/>
                    <a:pt x="5734" y="662"/>
                    <a:pt x="5955" y="662"/>
                  </a:cubicBezTo>
                  <a:close/>
                  <a:moveTo>
                    <a:pt x="8727" y="662"/>
                  </a:moveTo>
                  <a:cubicBezTo>
                    <a:pt x="8948" y="662"/>
                    <a:pt x="9105" y="819"/>
                    <a:pt x="9105" y="1008"/>
                  </a:cubicBezTo>
                  <a:cubicBezTo>
                    <a:pt x="9105" y="1197"/>
                    <a:pt x="8948" y="1355"/>
                    <a:pt x="8727" y="1355"/>
                  </a:cubicBezTo>
                  <a:lnTo>
                    <a:pt x="8034" y="1355"/>
                  </a:lnTo>
                  <a:cubicBezTo>
                    <a:pt x="7845" y="1355"/>
                    <a:pt x="7688" y="1197"/>
                    <a:pt x="7688" y="1008"/>
                  </a:cubicBezTo>
                  <a:cubicBezTo>
                    <a:pt x="7688" y="819"/>
                    <a:pt x="7845" y="662"/>
                    <a:pt x="8034" y="662"/>
                  </a:cubicBezTo>
                  <a:close/>
                  <a:moveTo>
                    <a:pt x="2426" y="2080"/>
                  </a:moveTo>
                  <a:cubicBezTo>
                    <a:pt x="2647" y="2080"/>
                    <a:pt x="2804" y="2237"/>
                    <a:pt x="2804" y="2426"/>
                  </a:cubicBezTo>
                  <a:cubicBezTo>
                    <a:pt x="2804" y="2647"/>
                    <a:pt x="2647" y="2773"/>
                    <a:pt x="2426" y="2773"/>
                  </a:cubicBezTo>
                  <a:lnTo>
                    <a:pt x="1733" y="2773"/>
                  </a:lnTo>
                  <a:cubicBezTo>
                    <a:pt x="1544" y="2773"/>
                    <a:pt x="1387" y="2647"/>
                    <a:pt x="1387" y="2426"/>
                  </a:cubicBezTo>
                  <a:cubicBezTo>
                    <a:pt x="1387" y="2206"/>
                    <a:pt x="1544" y="2080"/>
                    <a:pt x="1733" y="2080"/>
                  </a:cubicBezTo>
                  <a:close/>
                  <a:moveTo>
                    <a:pt x="4537" y="2080"/>
                  </a:moveTo>
                  <a:cubicBezTo>
                    <a:pt x="4726" y="2080"/>
                    <a:pt x="4884" y="2237"/>
                    <a:pt x="4884" y="2426"/>
                  </a:cubicBezTo>
                  <a:cubicBezTo>
                    <a:pt x="4884" y="2647"/>
                    <a:pt x="4695" y="2773"/>
                    <a:pt x="4537" y="2773"/>
                  </a:cubicBezTo>
                  <a:lnTo>
                    <a:pt x="3812" y="2773"/>
                  </a:lnTo>
                  <a:cubicBezTo>
                    <a:pt x="3623" y="2773"/>
                    <a:pt x="3466" y="2647"/>
                    <a:pt x="3466" y="2426"/>
                  </a:cubicBezTo>
                  <a:cubicBezTo>
                    <a:pt x="3466" y="2206"/>
                    <a:pt x="3623" y="2080"/>
                    <a:pt x="3812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7"/>
                    <a:pt x="6994" y="2426"/>
                  </a:cubicBezTo>
                  <a:cubicBezTo>
                    <a:pt x="6994" y="2647"/>
                    <a:pt x="6837" y="2773"/>
                    <a:pt x="6648" y="2773"/>
                  </a:cubicBezTo>
                  <a:lnTo>
                    <a:pt x="5955" y="2773"/>
                  </a:lnTo>
                  <a:cubicBezTo>
                    <a:pt x="5734" y="2773"/>
                    <a:pt x="5577" y="2647"/>
                    <a:pt x="5577" y="2426"/>
                  </a:cubicBezTo>
                  <a:cubicBezTo>
                    <a:pt x="5577" y="2206"/>
                    <a:pt x="5734" y="2080"/>
                    <a:pt x="5955" y="2080"/>
                  </a:cubicBezTo>
                  <a:close/>
                  <a:moveTo>
                    <a:pt x="8727" y="2080"/>
                  </a:moveTo>
                  <a:cubicBezTo>
                    <a:pt x="8948" y="2080"/>
                    <a:pt x="9105" y="2237"/>
                    <a:pt x="9105" y="2426"/>
                  </a:cubicBezTo>
                  <a:cubicBezTo>
                    <a:pt x="9105" y="2647"/>
                    <a:pt x="8948" y="2773"/>
                    <a:pt x="8727" y="2773"/>
                  </a:cubicBezTo>
                  <a:lnTo>
                    <a:pt x="8034" y="2773"/>
                  </a:lnTo>
                  <a:cubicBezTo>
                    <a:pt x="7845" y="2773"/>
                    <a:pt x="7688" y="2647"/>
                    <a:pt x="7688" y="2426"/>
                  </a:cubicBezTo>
                  <a:cubicBezTo>
                    <a:pt x="7688" y="2206"/>
                    <a:pt x="7845" y="2080"/>
                    <a:pt x="8034" y="2080"/>
                  </a:cubicBezTo>
                  <a:close/>
                  <a:moveTo>
                    <a:pt x="2426" y="3466"/>
                  </a:moveTo>
                  <a:cubicBezTo>
                    <a:pt x="2647" y="3466"/>
                    <a:pt x="2804" y="3623"/>
                    <a:pt x="2804" y="3812"/>
                  </a:cubicBezTo>
                  <a:cubicBezTo>
                    <a:pt x="2804" y="4001"/>
                    <a:pt x="2647" y="4159"/>
                    <a:pt x="2426" y="4159"/>
                  </a:cubicBezTo>
                  <a:lnTo>
                    <a:pt x="1733" y="4159"/>
                  </a:lnTo>
                  <a:cubicBezTo>
                    <a:pt x="1544" y="4159"/>
                    <a:pt x="1387" y="4001"/>
                    <a:pt x="1387" y="3812"/>
                  </a:cubicBezTo>
                  <a:cubicBezTo>
                    <a:pt x="1387" y="3623"/>
                    <a:pt x="1544" y="3466"/>
                    <a:pt x="1733" y="3466"/>
                  </a:cubicBezTo>
                  <a:close/>
                  <a:moveTo>
                    <a:pt x="4537" y="3466"/>
                  </a:moveTo>
                  <a:cubicBezTo>
                    <a:pt x="4726" y="3466"/>
                    <a:pt x="4884" y="3623"/>
                    <a:pt x="4884" y="3812"/>
                  </a:cubicBezTo>
                  <a:cubicBezTo>
                    <a:pt x="4884" y="4001"/>
                    <a:pt x="4695" y="4159"/>
                    <a:pt x="4537" y="4159"/>
                  </a:cubicBezTo>
                  <a:lnTo>
                    <a:pt x="3812" y="4159"/>
                  </a:lnTo>
                  <a:cubicBezTo>
                    <a:pt x="3623" y="4159"/>
                    <a:pt x="3466" y="4001"/>
                    <a:pt x="3466" y="3812"/>
                  </a:cubicBezTo>
                  <a:cubicBezTo>
                    <a:pt x="3466" y="3623"/>
                    <a:pt x="3623" y="3466"/>
                    <a:pt x="3812" y="3466"/>
                  </a:cubicBezTo>
                  <a:close/>
                  <a:moveTo>
                    <a:pt x="6648" y="3466"/>
                  </a:moveTo>
                  <a:cubicBezTo>
                    <a:pt x="6837" y="3466"/>
                    <a:pt x="6994" y="3623"/>
                    <a:pt x="6994" y="3812"/>
                  </a:cubicBezTo>
                  <a:cubicBezTo>
                    <a:pt x="6994" y="4001"/>
                    <a:pt x="6837" y="4159"/>
                    <a:pt x="6648" y="4159"/>
                  </a:cubicBezTo>
                  <a:lnTo>
                    <a:pt x="5955" y="4159"/>
                  </a:lnTo>
                  <a:cubicBezTo>
                    <a:pt x="5734" y="4159"/>
                    <a:pt x="5577" y="4001"/>
                    <a:pt x="5577" y="3812"/>
                  </a:cubicBezTo>
                  <a:cubicBezTo>
                    <a:pt x="5577" y="3623"/>
                    <a:pt x="5734" y="3466"/>
                    <a:pt x="5955" y="3466"/>
                  </a:cubicBezTo>
                  <a:close/>
                  <a:moveTo>
                    <a:pt x="2426" y="4852"/>
                  </a:moveTo>
                  <a:cubicBezTo>
                    <a:pt x="2647" y="4852"/>
                    <a:pt x="2804" y="5010"/>
                    <a:pt x="2804" y="5199"/>
                  </a:cubicBezTo>
                  <a:cubicBezTo>
                    <a:pt x="2804" y="5388"/>
                    <a:pt x="2647" y="5545"/>
                    <a:pt x="2426" y="5545"/>
                  </a:cubicBezTo>
                  <a:lnTo>
                    <a:pt x="1733" y="5545"/>
                  </a:lnTo>
                  <a:cubicBezTo>
                    <a:pt x="1544" y="5545"/>
                    <a:pt x="1387" y="5388"/>
                    <a:pt x="1387" y="5199"/>
                  </a:cubicBezTo>
                  <a:cubicBezTo>
                    <a:pt x="1387" y="5010"/>
                    <a:pt x="1544" y="4852"/>
                    <a:pt x="1733" y="4852"/>
                  </a:cubicBezTo>
                  <a:close/>
                  <a:moveTo>
                    <a:pt x="4537" y="4852"/>
                  </a:moveTo>
                  <a:cubicBezTo>
                    <a:pt x="4726" y="4852"/>
                    <a:pt x="4884" y="5010"/>
                    <a:pt x="4884" y="5199"/>
                  </a:cubicBezTo>
                  <a:cubicBezTo>
                    <a:pt x="4884" y="5388"/>
                    <a:pt x="4695" y="5545"/>
                    <a:pt x="4537" y="5545"/>
                  </a:cubicBezTo>
                  <a:lnTo>
                    <a:pt x="3812" y="5545"/>
                  </a:lnTo>
                  <a:cubicBezTo>
                    <a:pt x="3623" y="5545"/>
                    <a:pt x="3466" y="5388"/>
                    <a:pt x="3466" y="5199"/>
                  </a:cubicBezTo>
                  <a:cubicBezTo>
                    <a:pt x="3466" y="5010"/>
                    <a:pt x="3623" y="4852"/>
                    <a:pt x="3812" y="4852"/>
                  </a:cubicBezTo>
                  <a:close/>
                  <a:moveTo>
                    <a:pt x="0" y="0"/>
                  </a:moveTo>
                  <a:lnTo>
                    <a:pt x="0" y="5892"/>
                  </a:lnTo>
                  <a:cubicBezTo>
                    <a:pt x="0" y="6459"/>
                    <a:pt x="473" y="6931"/>
                    <a:pt x="1071" y="6931"/>
                  </a:cubicBezTo>
                  <a:lnTo>
                    <a:pt x="6490" y="6931"/>
                  </a:lnTo>
                  <a:cubicBezTo>
                    <a:pt x="6364" y="6616"/>
                    <a:pt x="6301" y="6270"/>
                    <a:pt x="6301" y="5892"/>
                  </a:cubicBezTo>
                  <a:cubicBezTo>
                    <a:pt x="6301" y="5797"/>
                    <a:pt x="6333" y="5671"/>
                    <a:pt x="6333" y="5545"/>
                  </a:cubicBezTo>
                  <a:lnTo>
                    <a:pt x="5955" y="5545"/>
                  </a:lnTo>
                  <a:cubicBezTo>
                    <a:pt x="5734" y="5545"/>
                    <a:pt x="5577" y="5388"/>
                    <a:pt x="5577" y="5199"/>
                  </a:cubicBezTo>
                  <a:cubicBezTo>
                    <a:pt x="5577" y="5010"/>
                    <a:pt x="5734" y="4852"/>
                    <a:pt x="5955" y="4852"/>
                  </a:cubicBezTo>
                  <a:lnTo>
                    <a:pt x="6490" y="4852"/>
                  </a:lnTo>
                  <a:cubicBezTo>
                    <a:pt x="6931" y="3623"/>
                    <a:pt x="8066" y="2741"/>
                    <a:pt x="9420" y="2741"/>
                  </a:cubicBezTo>
                  <a:cubicBezTo>
                    <a:pt x="9767" y="2741"/>
                    <a:pt x="10113" y="2836"/>
                    <a:pt x="10428" y="2962"/>
                  </a:cubicBezTo>
                  <a:lnTo>
                    <a:pt x="104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4" name="Google Shape;8817;p58">
              <a:extLst>
                <a:ext uri="{FF2B5EF4-FFF2-40B4-BE49-F238E27FC236}">
                  <a16:creationId xmlns:a16="http://schemas.microsoft.com/office/drawing/2014/main" id="{E397D72C-DA42-B34E-8ED2-095B0A63841A}"/>
                </a:ext>
              </a:extLst>
            </p:cNvPr>
            <p:cNvSpPr/>
            <p:nvPr/>
          </p:nvSpPr>
          <p:spPr>
            <a:xfrm>
              <a:off x="3859600" y="3591950"/>
              <a:ext cx="261525" cy="70900"/>
            </a:xfrm>
            <a:custGeom>
              <a:avLst/>
              <a:gdLst/>
              <a:ahLst/>
              <a:cxnLst/>
              <a:rect l="l" t="t" r="r" b="b"/>
              <a:pathLst>
                <a:path w="10461" h="2836" extrusionOk="0">
                  <a:moveTo>
                    <a:pt x="1734" y="0"/>
                  </a:moveTo>
                  <a:cubicBezTo>
                    <a:pt x="1513" y="0"/>
                    <a:pt x="1356" y="158"/>
                    <a:pt x="1356" y="347"/>
                  </a:cubicBezTo>
                  <a:lnTo>
                    <a:pt x="1356" y="693"/>
                  </a:lnTo>
                  <a:lnTo>
                    <a:pt x="1009" y="693"/>
                  </a:lnTo>
                  <a:cubicBezTo>
                    <a:pt x="410" y="693"/>
                    <a:pt x="1" y="1166"/>
                    <a:pt x="1" y="1733"/>
                  </a:cubicBezTo>
                  <a:lnTo>
                    <a:pt x="1" y="2836"/>
                  </a:lnTo>
                  <a:lnTo>
                    <a:pt x="10429" y="2836"/>
                  </a:lnTo>
                  <a:lnTo>
                    <a:pt x="10429" y="1733"/>
                  </a:lnTo>
                  <a:lnTo>
                    <a:pt x="10460" y="1733"/>
                  </a:lnTo>
                  <a:cubicBezTo>
                    <a:pt x="10460" y="1134"/>
                    <a:pt x="9988" y="693"/>
                    <a:pt x="9421" y="693"/>
                  </a:cubicBezTo>
                  <a:lnTo>
                    <a:pt x="9074" y="693"/>
                  </a:lnTo>
                  <a:lnTo>
                    <a:pt x="9074" y="347"/>
                  </a:lnTo>
                  <a:cubicBezTo>
                    <a:pt x="9074" y="158"/>
                    <a:pt x="8917" y="0"/>
                    <a:pt x="8728" y="0"/>
                  </a:cubicBezTo>
                  <a:cubicBezTo>
                    <a:pt x="8539" y="0"/>
                    <a:pt x="8381" y="158"/>
                    <a:pt x="8381" y="347"/>
                  </a:cubicBezTo>
                  <a:lnTo>
                    <a:pt x="8381" y="693"/>
                  </a:lnTo>
                  <a:lnTo>
                    <a:pt x="6995" y="693"/>
                  </a:lnTo>
                  <a:lnTo>
                    <a:pt x="6995" y="347"/>
                  </a:lnTo>
                  <a:cubicBezTo>
                    <a:pt x="6995" y="158"/>
                    <a:pt x="6837" y="0"/>
                    <a:pt x="6648" y="0"/>
                  </a:cubicBezTo>
                  <a:cubicBezTo>
                    <a:pt x="6459" y="0"/>
                    <a:pt x="6302" y="158"/>
                    <a:pt x="6302" y="347"/>
                  </a:cubicBezTo>
                  <a:lnTo>
                    <a:pt x="6302" y="693"/>
                  </a:lnTo>
                  <a:lnTo>
                    <a:pt x="4159" y="693"/>
                  </a:lnTo>
                  <a:lnTo>
                    <a:pt x="4159" y="347"/>
                  </a:lnTo>
                  <a:cubicBezTo>
                    <a:pt x="4159" y="158"/>
                    <a:pt x="4002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15" name="Google Shape;8814;p58">
            <a:extLst>
              <a:ext uri="{FF2B5EF4-FFF2-40B4-BE49-F238E27FC236}">
                <a16:creationId xmlns:a16="http://schemas.microsoft.com/office/drawing/2014/main" id="{DA551629-9D34-0148-96EF-59F608A80352}"/>
              </a:ext>
            </a:extLst>
          </p:cNvPr>
          <p:cNvGrpSpPr/>
          <p:nvPr/>
        </p:nvGrpSpPr>
        <p:grpSpPr>
          <a:xfrm>
            <a:off x="5139064" y="3492709"/>
            <a:ext cx="442295" cy="441103"/>
            <a:chOff x="3859600" y="3591950"/>
            <a:chExt cx="296975" cy="296175"/>
          </a:xfrm>
        </p:grpSpPr>
        <p:sp>
          <p:nvSpPr>
            <p:cNvPr id="16" name="Google Shape;8815;p58">
              <a:extLst>
                <a:ext uri="{FF2B5EF4-FFF2-40B4-BE49-F238E27FC236}">
                  <a16:creationId xmlns:a16="http://schemas.microsoft.com/office/drawing/2014/main" id="{2920FE00-C0B7-CB42-9EAF-5E07ED1C72D8}"/>
                </a:ext>
              </a:extLst>
            </p:cNvPr>
            <p:cNvSpPr/>
            <p:nvPr/>
          </p:nvSpPr>
          <p:spPr>
            <a:xfrm>
              <a:off x="4034450" y="3766000"/>
              <a:ext cx="122125" cy="122125"/>
            </a:xfrm>
            <a:custGeom>
              <a:avLst/>
              <a:gdLst/>
              <a:ahLst/>
              <a:cxnLst/>
              <a:rect l="l" t="t" r="r" b="b"/>
              <a:pathLst>
                <a:path w="4885" h="4885" extrusionOk="0">
                  <a:moveTo>
                    <a:pt x="2395" y="1324"/>
                  </a:moveTo>
                  <a:cubicBezTo>
                    <a:pt x="2616" y="1324"/>
                    <a:pt x="2773" y="1482"/>
                    <a:pt x="2773" y="1702"/>
                  </a:cubicBezTo>
                  <a:lnTo>
                    <a:pt x="2773" y="2049"/>
                  </a:lnTo>
                  <a:lnTo>
                    <a:pt x="3120" y="2049"/>
                  </a:lnTo>
                  <a:cubicBezTo>
                    <a:pt x="3309" y="2049"/>
                    <a:pt x="3466" y="2206"/>
                    <a:pt x="3466" y="2395"/>
                  </a:cubicBezTo>
                  <a:cubicBezTo>
                    <a:pt x="3466" y="2584"/>
                    <a:pt x="3309" y="2742"/>
                    <a:pt x="3120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95"/>
                  </a:cubicBezTo>
                  <a:lnTo>
                    <a:pt x="2049" y="1702"/>
                  </a:lnTo>
                  <a:cubicBezTo>
                    <a:pt x="2049" y="1482"/>
                    <a:pt x="2206" y="1324"/>
                    <a:pt x="2395" y="1324"/>
                  </a:cubicBezTo>
                  <a:close/>
                  <a:moveTo>
                    <a:pt x="2458" y="1"/>
                  </a:moveTo>
                  <a:cubicBezTo>
                    <a:pt x="1104" y="1"/>
                    <a:pt x="1" y="1103"/>
                    <a:pt x="1" y="2427"/>
                  </a:cubicBezTo>
                  <a:cubicBezTo>
                    <a:pt x="1" y="3781"/>
                    <a:pt x="1104" y="4884"/>
                    <a:pt x="2458" y="4884"/>
                  </a:cubicBezTo>
                  <a:cubicBezTo>
                    <a:pt x="3782" y="4884"/>
                    <a:pt x="4884" y="3781"/>
                    <a:pt x="4884" y="2427"/>
                  </a:cubicBezTo>
                  <a:cubicBezTo>
                    <a:pt x="4853" y="1072"/>
                    <a:pt x="3782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20" name="Google Shape;8816;p58">
              <a:extLst>
                <a:ext uri="{FF2B5EF4-FFF2-40B4-BE49-F238E27FC236}">
                  <a16:creationId xmlns:a16="http://schemas.microsoft.com/office/drawing/2014/main" id="{427B0F8C-59E6-FF48-BB35-2452B2E37FD3}"/>
                </a:ext>
              </a:extLst>
            </p:cNvPr>
            <p:cNvSpPr/>
            <p:nvPr/>
          </p:nvSpPr>
          <p:spPr>
            <a:xfrm>
              <a:off x="3860400" y="3679375"/>
              <a:ext cx="260725" cy="173300"/>
            </a:xfrm>
            <a:custGeom>
              <a:avLst/>
              <a:gdLst/>
              <a:ahLst/>
              <a:cxnLst/>
              <a:rect l="l" t="t" r="r" b="b"/>
              <a:pathLst>
                <a:path w="10429" h="6932" extrusionOk="0">
                  <a:moveTo>
                    <a:pt x="2426" y="662"/>
                  </a:moveTo>
                  <a:cubicBezTo>
                    <a:pt x="2647" y="662"/>
                    <a:pt x="2804" y="819"/>
                    <a:pt x="2804" y="1008"/>
                  </a:cubicBezTo>
                  <a:cubicBezTo>
                    <a:pt x="2804" y="1197"/>
                    <a:pt x="2647" y="1355"/>
                    <a:pt x="2426" y="1355"/>
                  </a:cubicBezTo>
                  <a:lnTo>
                    <a:pt x="1733" y="1355"/>
                  </a:lnTo>
                  <a:cubicBezTo>
                    <a:pt x="1544" y="1355"/>
                    <a:pt x="1387" y="1197"/>
                    <a:pt x="1387" y="1008"/>
                  </a:cubicBezTo>
                  <a:cubicBezTo>
                    <a:pt x="1387" y="819"/>
                    <a:pt x="1544" y="662"/>
                    <a:pt x="1733" y="662"/>
                  </a:cubicBezTo>
                  <a:close/>
                  <a:moveTo>
                    <a:pt x="4537" y="662"/>
                  </a:moveTo>
                  <a:cubicBezTo>
                    <a:pt x="4726" y="662"/>
                    <a:pt x="4884" y="819"/>
                    <a:pt x="4884" y="1008"/>
                  </a:cubicBezTo>
                  <a:cubicBezTo>
                    <a:pt x="4884" y="1197"/>
                    <a:pt x="4695" y="1355"/>
                    <a:pt x="4537" y="1355"/>
                  </a:cubicBezTo>
                  <a:lnTo>
                    <a:pt x="3812" y="1355"/>
                  </a:lnTo>
                  <a:cubicBezTo>
                    <a:pt x="3623" y="1355"/>
                    <a:pt x="3466" y="1197"/>
                    <a:pt x="3466" y="1008"/>
                  </a:cubicBezTo>
                  <a:cubicBezTo>
                    <a:pt x="3466" y="819"/>
                    <a:pt x="3623" y="662"/>
                    <a:pt x="3812" y="662"/>
                  </a:cubicBezTo>
                  <a:close/>
                  <a:moveTo>
                    <a:pt x="6648" y="662"/>
                  </a:moveTo>
                  <a:cubicBezTo>
                    <a:pt x="6837" y="662"/>
                    <a:pt x="6994" y="819"/>
                    <a:pt x="6994" y="1008"/>
                  </a:cubicBezTo>
                  <a:cubicBezTo>
                    <a:pt x="6994" y="1197"/>
                    <a:pt x="6837" y="1355"/>
                    <a:pt x="6648" y="1355"/>
                  </a:cubicBezTo>
                  <a:lnTo>
                    <a:pt x="5955" y="1355"/>
                  </a:lnTo>
                  <a:cubicBezTo>
                    <a:pt x="5734" y="1355"/>
                    <a:pt x="5577" y="1197"/>
                    <a:pt x="5577" y="1008"/>
                  </a:cubicBezTo>
                  <a:cubicBezTo>
                    <a:pt x="5577" y="819"/>
                    <a:pt x="5734" y="662"/>
                    <a:pt x="5955" y="662"/>
                  </a:cubicBezTo>
                  <a:close/>
                  <a:moveTo>
                    <a:pt x="8727" y="662"/>
                  </a:moveTo>
                  <a:cubicBezTo>
                    <a:pt x="8948" y="662"/>
                    <a:pt x="9105" y="819"/>
                    <a:pt x="9105" y="1008"/>
                  </a:cubicBezTo>
                  <a:cubicBezTo>
                    <a:pt x="9105" y="1197"/>
                    <a:pt x="8948" y="1355"/>
                    <a:pt x="8727" y="1355"/>
                  </a:cubicBezTo>
                  <a:lnTo>
                    <a:pt x="8034" y="1355"/>
                  </a:lnTo>
                  <a:cubicBezTo>
                    <a:pt x="7845" y="1355"/>
                    <a:pt x="7688" y="1197"/>
                    <a:pt x="7688" y="1008"/>
                  </a:cubicBezTo>
                  <a:cubicBezTo>
                    <a:pt x="7688" y="819"/>
                    <a:pt x="7845" y="662"/>
                    <a:pt x="8034" y="662"/>
                  </a:cubicBezTo>
                  <a:close/>
                  <a:moveTo>
                    <a:pt x="2426" y="2080"/>
                  </a:moveTo>
                  <a:cubicBezTo>
                    <a:pt x="2647" y="2080"/>
                    <a:pt x="2804" y="2237"/>
                    <a:pt x="2804" y="2426"/>
                  </a:cubicBezTo>
                  <a:cubicBezTo>
                    <a:pt x="2804" y="2647"/>
                    <a:pt x="2647" y="2773"/>
                    <a:pt x="2426" y="2773"/>
                  </a:cubicBezTo>
                  <a:lnTo>
                    <a:pt x="1733" y="2773"/>
                  </a:lnTo>
                  <a:cubicBezTo>
                    <a:pt x="1544" y="2773"/>
                    <a:pt x="1387" y="2647"/>
                    <a:pt x="1387" y="2426"/>
                  </a:cubicBezTo>
                  <a:cubicBezTo>
                    <a:pt x="1387" y="2206"/>
                    <a:pt x="1544" y="2080"/>
                    <a:pt x="1733" y="2080"/>
                  </a:cubicBezTo>
                  <a:close/>
                  <a:moveTo>
                    <a:pt x="4537" y="2080"/>
                  </a:moveTo>
                  <a:cubicBezTo>
                    <a:pt x="4726" y="2080"/>
                    <a:pt x="4884" y="2237"/>
                    <a:pt x="4884" y="2426"/>
                  </a:cubicBezTo>
                  <a:cubicBezTo>
                    <a:pt x="4884" y="2647"/>
                    <a:pt x="4695" y="2773"/>
                    <a:pt x="4537" y="2773"/>
                  </a:cubicBezTo>
                  <a:lnTo>
                    <a:pt x="3812" y="2773"/>
                  </a:lnTo>
                  <a:cubicBezTo>
                    <a:pt x="3623" y="2773"/>
                    <a:pt x="3466" y="2647"/>
                    <a:pt x="3466" y="2426"/>
                  </a:cubicBezTo>
                  <a:cubicBezTo>
                    <a:pt x="3466" y="2206"/>
                    <a:pt x="3623" y="2080"/>
                    <a:pt x="3812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7"/>
                    <a:pt x="6994" y="2426"/>
                  </a:cubicBezTo>
                  <a:cubicBezTo>
                    <a:pt x="6994" y="2647"/>
                    <a:pt x="6837" y="2773"/>
                    <a:pt x="6648" y="2773"/>
                  </a:cubicBezTo>
                  <a:lnTo>
                    <a:pt x="5955" y="2773"/>
                  </a:lnTo>
                  <a:cubicBezTo>
                    <a:pt x="5734" y="2773"/>
                    <a:pt x="5577" y="2647"/>
                    <a:pt x="5577" y="2426"/>
                  </a:cubicBezTo>
                  <a:cubicBezTo>
                    <a:pt x="5577" y="2206"/>
                    <a:pt x="5734" y="2080"/>
                    <a:pt x="5955" y="2080"/>
                  </a:cubicBezTo>
                  <a:close/>
                  <a:moveTo>
                    <a:pt x="8727" y="2080"/>
                  </a:moveTo>
                  <a:cubicBezTo>
                    <a:pt x="8948" y="2080"/>
                    <a:pt x="9105" y="2237"/>
                    <a:pt x="9105" y="2426"/>
                  </a:cubicBezTo>
                  <a:cubicBezTo>
                    <a:pt x="9105" y="2647"/>
                    <a:pt x="8948" y="2773"/>
                    <a:pt x="8727" y="2773"/>
                  </a:cubicBezTo>
                  <a:lnTo>
                    <a:pt x="8034" y="2773"/>
                  </a:lnTo>
                  <a:cubicBezTo>
                    <a:pt x="7845" y="2773"/>
                    <a:pt x="7688" y="2647"/>
                    <a:pt x="7688" y="2426"/>
                  </a:cubicBezTo>
                  <a:cubicBezTo>
                    <a:pt x="7688" y="2206"/>
                    <a:pt x="7845" y="2080"/>
                    <a:pt x="8034" y="2080"/>
                  </a:cubicBezTo>
                  <a:close/>
                  <a:moveTo>
                    <a:pt x="2426" y="3466"/>
                  </a:moveTo>
                  <a:cubicBezTo>
                    <a:pt x="2647" y="3466"/>
                    <a:pt x="2804" y="3623"/>
                    <a:pt x="2804" y="3812"/>
                  </a:cubicBezTo>
                  <a:cubicBezTo>
                    <a:pt x="2804" y="4001"/>
                    <a:pt x="2647" y="4159"/>
                    <a:pt x="2426" y="4159"/>
                  </a:cubicBezTo>
                  <a:lnTo>
                    <a:pt x="1733" y="4159"/>
                  </a:lnTo>
                  <a:cubicBezTo>
                    <a:pt x="1544" y="4159"/>
                    <a:pt x="1387" y="4001"/>
                    <a:pt x="1387" y="3812"/>
                  </a:cubicBezTo>
                  <a:cubicBezTo>
                    <a:pt x="1387" y="3623"/>
                    <a:pt x="1544" y="3466"/>
                    <a:pt x="1733" y="3466"/>
                  </a:cubicBezTo>
                  <a:close/>
                  <a:moveTo>
                    <a:pt x="4537" y="3466"/>
                  </a:moveTo>
                  <a:cubicBezTo>
                    <a:pt x="4726" y="3466"/>
                    <a:pt x="4884" y="3623"/>
                    <a:pt x="4884" y="3812"/>
                  </a:cubicBezTo>
                  <a:cubicBezTo>
                    <a:pt x="4884" y="4001"/>
                    <a:pt x="4695" y="4159"/>
                    <a:pt x="4537" y="4159"/>
                  </a:cubicBezTo>
                  <a:lnTo>
                    <a:pt x="3812" y="4159"/>
                  </a:lnTo>
                  <a:cubicBezTo>
                    <a:pt x="3623" y="4159"/>
                    <a:pt x="3466" y="4001"/>
                    <a:pt x="3466" y="3812"/>
                  </a:cubicBezTo>
                  <a:cubicBezTo>
                    <a:pt x="3466" y="3623"/>
                    <a:pt x="3623" y="3466"/>
                    <a:pt x="3812" y="3466"/>
                  </a:cubicBezTo>
                  <a:close/>
                  <a:moveTo>
                    <a:pt x="6648" y="3466"/>
                  </a:moveTo>
                  <a:cubicBezTo>
                    <a:pt x="6837" y="3466"/>
                    <a:pt x="6994" y="3623"/>
                    <a:pt x="6994" y="3812"/>
                  </a:cubicBezTo>
                  <a:cubicBezTo>
                    <a:pt x="6994" y="4001"/>
                    <a:pt x="6837" y="4159"/>
                    <a:pt x="6648" y="4159"/>
                  </a:cubicBezTo>
                  <a:lnTo>
                    <a:pt x="5955" y="4159"/>
                  </a:lnTo>
                  <a:cubicBezTo>
                    <a:pt x="5734" y="4159"/>
                    <a:pt x="5577" y="4001"/>
                    <a:pt x="5577" y="3812"/>
                  </a:cubicBezTo>
                  <a:cubicBezTo>
                    <a:pt x="5577" y="3623"/>
                    <a:pt x="5734" y="3466"/>
                    <a:pt x="5955" y="3466"/>
                  </a:cubicBezTo>
                  <a:close/>
                  <a:moveTo>
                    <a:pt x="2426" y="4852"/>
                  </a:moveTo>
                  <a:cubicBezTo>
                    <a:pt x="2647" y="4852"/>
                    <a:pt x="2804" y="5010"/>
                    <a:pt x="2804" y="5199"/>
                  </a:cubicBezTo>
                  <a:cubicBezTo>
                    <a:pt x="2804" y="5388"/>
                    <a:pt x="2647" y="5545"/>
                    <a:pt x="2426" y="5545"/>
                  </a:cubicBezTo>
                  <a:lnTo>
                    <a:pt x="1733" y="5545"/>
                  </a:lnTo>
                  <a:cubicBezTo>
                    <a:pt x="1544" y="5545"/>
                    <a:pt x="1387" y="5388"/>
                    <a:pt x="1387" y="5199"/>
                  </a:cubicBezTo>
                  <a:cubicBezTo>
                    <a:pt x="1387" y="5010"/>
                    <a:pt x="1544" y="4852"/>
                    <a:pt x="1733" y="4852"/>
                  </a:cubicBezTo>
                  <a:close/>
                  <a:moveTo>
                    <a:pt x="4537" y="4852"/>
                  </a:moveTo>
                  <a:cubicBezTo>
                    <a:pt x="4726" y="4852"/>
                    <a:pt x="4884" y="5010"/>
                    <a:pt x="4884" y="5199"/>
                  </a:cubicBezTo>
                  <a:cubicBezTo>
                    <a:pt x="4884" y="5388"/>
                    <a:pt x="4695" y="5545"/>
                    <a:pt x="4537" y="5545"/>
                  </a:cubicBezTo>
                  <a:lnTo>
                    <a:pt x="3812" y="5545"/>
                  </a:lnTo>
                  <a:cubicBezTo>
                    <a:pt x="3623" y="5545"/>
                    <a:pt x="3466" y="5388"/>
                    <a:pt x="3466" y="5199"/>
                  </a:cubicBezTo>
                  <a:cubicBezTo>
                    <a:pt x="3466" y="5010"/>
                    <a:pt x="3623" y="4852"/>
                    <a:pt x="3812" y="4852"/>
                  </a:cubicBezTo>
                  <a:close/>
                  <a:moveTo>
                    <a:pt x="0" y="0"/>
                  </a:moveTo>
                  <a:lnTo>
                    <a:pt x="0" y="5892"/>
                  </a:lnTo>
                  <a:cubicBezTo>
                    <a:pt x="0" y="6459"/>
                    <a:pt x="473" y="6931"/>
                    <a:pt x="1071" y="6931"/>
                  </a:cubicBezTo>
                  <a:lnTo>
                    <a:pt x="6490" y="6931"/>
                  </a:lnTo>
                  <a:cubicBezTo>
                    <a:pt x="6364" y="6616"/>
                    <a:pt x="6301" y="6270"/>
                    <a:pt x="6301" y="5892"/>
                  </a:cubicBezTo>
                  <a:cubicBezTo>
                    <a:pt x="6301" y="5797"/>
                    <a:pt x="6333" y="5671"/>
                    <a:pt x="6333" y="5545"/>
                  </a:cubicBezTo>
                  <a:lnTo>
                    <a:pt x="5955" y="5545"/>
                  </a:lnTo>
                  <a:cubicBezTo>
                    <a:pt x="5734" y="5545"/>
                    <a:pt x="5577" y="5388"/>
                    <a:pt x="5577" y="5199"/>
                  </a:cubicBezTo>
                  <a:cubicBezTo>
                    <a:pt x="5577" y="5010"/>
                    <a:pt x="5734" y="4852"/>
                    <a:pt x="5955" y="4852"/>
                  </a:cubicBezTo>
                  <a:lnTo>
                    <a:pt x="6490" y="4852"/>
                  </a:lnTo>
                  <a:cubicBezTo>
                    <a:pt x="6931" y="3623"/>
                    <a:pt x="8066" y="2741"/>
                    <a:pt x="9420" y="2741"/>
                  </a:cubicBezTo>
                  <a:cubicBezTo>
                    <a:pt x="9767" y="2741"/>
                    <a:pt x="10113" y="2836"/>
                    <a:pt x="10428" y="2962"/>
                  </a:cubicBezTo>
                  <a:lnTo>
                    <a:pt x="104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21" name="Google Shape;8817;p58">
              <a:extLst>
                <a:ext uri="{FF2B5EF4-FFF2-40B4-BE49-F238E27FC236}">
                  <a16:creationId xmlns:a16="http://schemas.microsoft.com/office/drawing/2014/main" id="{5A0B454F-6E6E-EF4E-B879-11CD67CBBDEF}"/>
                </a:ext>
              </a:extLst>
            </p:cNvPr>
            <p:cNvSpPr/>
            <p:nvPr/>
          </p:nvSpPr>
          <p:spPr>
            <a:xfrm>
              <a:off x="3859600" y="3591950"/>
              <a:ext cx="261525" cy="70900"/>
            </a:xfrm>
            <a:custGeom>
              <a:avLst/>
              <a:gdLst/>
              <a:ahLst/>
              <a:cxnLst/>
              <a:rect l="l" t="t" r="r" b="b"/>
              <a:pathLst>
                <a:path w="10461" h="2836" extrusionOk="0">
                  <a:moveTo>
                    <a:pt x="1734" y="0"/>
                  </a:moveTo>
                  <a:cubicBezTo>
                    <a:pt x="1513" y="0"/>
                    <a:pt x="1356" y="158"/>
                    <a:pt x="1356" y="347"/>
                  </a:cubicBezTo>
                  <a:lnTo>
                    <a:pt x="1356" y="693"/>
                  </a:lnTo>
                  <a:lnTo>
                    <a:pt x="1009" y="693"/>
                  </a:lnTo>
                  <a:cubicBezTo>
                    <a:pt x="410" y="693"/>
                    <a:pt x="1" y="1166"/>
                    <a:pt x="1" y="1733"/>
                  </a:cubicBezTo>
                  <a:lnTo>
                    <a:pt x="1" y="2836"/>
                  </a:lnTo>
                  <a:lnTo>
                    <a:pt x="10429" y="2836"/>
                  </a:lnTo>
                  <a:lnTo>
                    <a:pt x="10429" y="1733"/>
                  </a:lnTo>
                  <a:lnTo>
                    <a:pt x="10460" y="1733"/>
                  </a:lnTo>
                  <a:cubicBezTo>
                    <a:pt x="10460" y="1134"/>
                    <a:pt x="9988" y="693"/>
                    <a:pt x="9421" y="693"/>
                  </a:cubicBezTo>
                  <a:lnTo>
                    <a:pt x="9074" y="693"/>
                  </a:lnTo>
                  <a:lnTo>
                    <a:pt x="9074" y="347"/>
                  </a:lnTo>
                  <a:cubicBezTo>
                    <a:pt x="9074" y="158"/>
                    <a:pt x="8917" y="0"/>
                    <a:pt x="8728" y="0"/>
                  </a:cubicBezTo>
                  <a:cubicBezTo>
                    <a:pt x="8539" y="0"/>
                    <a:pt x="8381" y="158"/>
                    <a:pt x="8381" y="347"/>
                  </a:cubicBezTo>
                  <a:lnTo>
                    <a:pt x="8381" y="693"/>
                  </a:lnTo>
                  <a:lnTo>
                    <a:pt x="6995" y="693"/>
                  </a:lnTo>
                  <a:lnTo>
                    <a:pt x="6995" y="347"/>
                  </a:lnTo>
                  <a:cubicBezTo>
                    <a:pt x="6995" y="158"/>
                    <a:pt x="6837" y="0"/>
                    <a:pt x="6648" y="0"/>
                  </a:cubicBezTo>
                  <a:cubicBezTo>
                    <a:pt x="6459" y="0"/>
                    <a:pt x="6302" y="158"/>
                    <a:pt x="6302" y="347"/>
                  </a:cubicBezTo>
                  <a:lnTo>
                    <a:pt x="6302" y="693"/>
                  </a:lnTo>
                  <a:lnTo>
                    <a:pt x="4159" y="693"/>
                  </a:lnTo>
                  <a:lnTo>
                    <a:pt x="4159" y="347"/>
                  </a:lnTo>
                  <a:cubicBezTo>
                    <a:pt x="4159" y="158"/>
                    <a:pt x="4002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DABC0701-B3C3-F34D-8F90-AEFA91B3BD72}"/>
              </a:ext>
            </a:extLst>
          </p:cNvPr>
          <p:cNvSpPr txBox="1"/>
          <p:nvPr/>
        </p:nvSpPr>
        <p:spPr>
          <a:xfrm>
            <a:off x="-70527" y="2557584"/>
            <a:ext cx="5229380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A" sz="18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مفهوم المسؤولية الاجتماعية وأبعادها المختلفة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.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pPr algn="r" rtl="1"/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grpSp>
        <p:nvGrpSpPr>
          <p:cNvPr id="22" name="Google Shape;8814;p58">
            <a:extLst>
              <a:ext uri="{FF2B5EF4-FFF2-40B4-BE49-F238E27FC236}">
                <a16:creationId xmlns:a16="http://schemas.microsoft.com/office/drawing/2014/main" id="{278D16FA-F0A5-3C48-822C-EA38039412FB}"/>
              </a:ext>
            </a:extLst>
          </p:cNvPr>
          <p:cNvGrpSpPr/>
          <p:nvPr/>
        </p:nvGrpSpPr>
        <p:grpSpPr>
          <a:xfrm>
            <a:off x="5156006" y="4440975"/>
            <a:ext cx="442295" cy="441103"/>
            <a:chOff x="3859600" y="3591950"/>
            <a:chExt cx="296975" cy="296175"/>
          </a:xfrm>
        </p:grpSpPr>
        <p:sp>
          <p:nvSpPr>
            <p:cNvPr id="24" name="Google Shape;8815;p58">
              <a:extLst>
                <a:ext uri="{FF2B5EF4-FFF2-40B4-BE49-F238E27FC236}">
                  <a16:creationId xmlns:a16="http://schemas.microsoft.com/office/drawing/2014/main" id="{A3AAA067-7B91-4341-9C10-7009D2E207FF}"/>
                </a:ext>
              </a:extLst>
            </p:cNvPr>
            <p:cNvSpPr/>
            <p:nvPr/>
          </p:nvSpPr>
          <p:spPr>
            <a:xfrm>
              <a:off x="4034450" y="3766000"/>
              <a:ext cx="122125" cy="122125"/>
            </a:xfrm>
            <a:custGeom>
              <a:avLst/>
              <a:gdLst/>
              <a:ahLst/>
              <a:cxnLst/>
              <a:rect l="l" t="t" r="r" b="b"/>
              <a:pathLst>
                <a:path w="4885" h="4885" extrusionOk="0">
                  <a:moveTo>
                    <a:pt x="2395" y="1324"/>
                  </a:moveTo>
                  <a:cubicBezTo>
                    <a:pt x="2616" y="1324"/>
                    <a:pt x="2773" y="1482"/>
                    <a:pt x="2773" y="1702"/>
                  </a:cubicBezTo>
                  <a:lnTo>
                    <a:pt x="2773" y="2049"/>
                  </a:lnTo>
                  <a:lnTo>
                    <a:pt x="3120" y="2049"/>
                  </a:lnTo>
                  <a:cubicBezTo>
                    <a:pt x="3309" y="2049"/>
                    <a:pt x="3466" y="2206"/>
                    <a:pt x="3466" y="2395"/>
                  </a:cubicBezTo>
                  <a:cubicBezTo>
                    <a:pt x="3466" y="2584"/>
                    <a:pt x="3309" y="2742"/>
                    <a:pt x="3120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95"/>
                  </a:cubicBezTo>
                  <a:lnTo>
                    <a:pt x="2049" y="1702"/>
                  </a:lnTo>
                  <a:cubicBezTo>
                    <a:pt x="2049" y="1482"/>
                    <a:pt x="2206" y="1324"/>
                    <a:pt x="2395" y="1324"/>
                  </a:cubicBezTo>
                  <a:close/>
                  <a:moveTo>
                    <a:pt x="2458" y="1"/>
                  </a:moveTo>
                  <a:cubicBezTo>
                    <a:pt x="1104" y="1"/>
                    <a:pt x="1" y="1103"/>
                    <a:pt x="1" y="2427"/>
                  </a:cubicBezTo>
                  <a:cubicBezTo>
                    <a:pt x="1" y="3781"/>
                    <a:pt x="1104" y="4884"/>
                    <a:pt x="2458" y="4884"/>
                  </a:cubicBezTo>
                  <a:cubicBezTo>
                    <a:pt x="3782" y="4884"/>
                    <a:pt x="4884" y="3781"/>
                    <a:pt x="4884" y="2427"/>
                  </a:cubicBezTo>
                  <a:cubicBezTo>
                    <a:pt x="4853" y="1072"/>
                    <a:pt x="3782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25" name="Google Shape;8816;p58">
              <a:extLst>
                <a:ext uri="{FF2B5EF4-FFF2-40B4-BE49-F238E27FC236}">
                  <a16:creationId xmlns:a16="http://schemas.microsoft.com/office/drawing/2014/main" id="{1EC28005-4FA8-1846-9A49-A48BB0C34EF2}"/>
                </a:ext>
              </a:extLst>
            </p:cNvPr>
            <p:cNvSpPr/>
            <p:nvPr/>
          </p:nvSpPr>
          <p:spPr>
            <a:xfrm>
              <a:off x="3860400" y="3679375"/>
              <a:ext cx="260725" cy="173300"/>
            </a:xfrm>
            <a:custGeom>
              <a:avLst/>
              <a:gdLst/>
              <a:ahLst/>
              <a:cxnLst/>
              <a:rect l="l" t="t" r="r" b="b"/>
              <a:pathLst>
                <a:path w="10429" h="6932" extrusionOk="0">
                  <a:moveTo>
                    <a:pt x="2426" y="662"/>
                  </a:moveTo>
                  <a:cubicBezTo>
                    <a:pt x="2647" y="662"/>
                    <a:pt x="2804" y="819"/>
                    <a:pt x="2804" y="1008"/>
                  </a:cubicBezTo>
                  <a:cubicBezTo>
                    <a:pt x="2804" y="1197"/>
                    <a:pt x="2647" y="1355"/>
                    <a:pt x="2426" y="1355"/>
                  </a:cubicBezTo>
                  <a:lnTo>
                    <a:pt x="1733" y="1355"/>
                  </a:lnTo>
                  <a:cubicBezTo>
                    <a:pt x="1544" y="1355"/>
                    <a:pt x="1387" y="1197"/>
                    <a:pt x="1387" y="1008"/>
                  </a:cubicBezTo>
                  <a:cubicBezTo>
                    <a:pt x="1387" y="819"/>
                    <a:pt x="1544" y="662"/>
                    <a:pt x="1733" y="662"/>
                  </a:cubicBezTo>
                  <a:close/>
                  <a:moveTo>
                    <a:pt x="4537" y="662"/>
                  </a:moveTo>
                  <a:cubicBezTo>
                    <a:pt x="4726" y="662"/>
                    <a:pt x="4884" y="819"/>
                    <a:pt x="4884" y="1008"/>
                  </a:cubicBezTo>
                  <a:cubicBezTo>
                    <a:pt x="4884" y="1197"/>
                    <a:pt x="4695" y="1355"/>
                    <a:pt x="4537" y="1355"/>
                  </a:cubicBezTo>
                  <a:lnTo>
                    <a:pt x="3812" y="1355"/>
                  </a:lnTo>
                  <a:cubicBezTo>
                    <a:pt x="3623" y="1355"/>
                    <a:pt x="3466" y="1197"/>
                    <a:pt x="3466" y="1008"/>
                  </a:cubicBezTo>
                  <a:cubicBezTo>
                    <a:pt x="3466" y="819"/>
                    <a:pt x="3623" y="662"/>
                    <a:pt x="3812" y="662"/>
                  </a:cubicBezTo>
                  <a:close/>
                  <a:moveTo>
                    <a:pt x="6648" y="662"/>
                  </a:moveTo>
                  <a:cubicBezTo>
                    <a:pt x="6837" y="662"/>
                    <a:pt x="6994" y="819"/>
                    <a:pt x="6994" y="1008"/>
                  </a:cubicBezTo>
                  <a:cubicBezTo>
                    <a:pt x="6994" y="1197"/>
                    <a:pt x="6837" y="1355"/>
                    <a:pt x="6648" y="1355"/>
                  </a:cubicBezTo>
                  <a:lnTo>
                    <a:pt x="5955" y="1355"/>
                  </a:lnTo>
                  <a:cubicBezTo>
                    <a:pt x="5734" y="1355"/>
                    <a:pt x="5577" y="1197"/>
                    <a:pt x="5577" y="1008"/>
                  </a:cubicBezTo>
                  <a:cubicBezTo>
                    <a:pt x="5577" y="819"/>
                    <a:pt x="5734" y="662"/>
                    <a:pt x="5955" y="662"/>
                  </a:cubicBezTo>
                  <a:close/>
                  <a:moveTo>
                    <a:pt x="8727" y="662"/>
                  </a:moveTo>
                  <a:cubicBezTo>
                    <a:pt x="8948" y="662"/>
                    <a:pt x="9105" y="819"/>
                    <a:pt x="9105" y="1008"/>
                  </a:cubicBezTo>
                  <a:cubicBezTo>
                    <a:pt x="9105" y="1197"/>
                    <a:pt x="8948" y="1355"/>
                    <a:pt x="8727" y="1355"/>
                  </a:cubicBezTo>
                  <a:lnTo>
                    <a:pt x="8034" y="1355"/>
                  </a:lnTo>
                  <a:cubicBezTo>
                    <a:pt x="7845" y="1355"/>
                    <a:pt x="7688" y="1197"/>
                    <a:pt x="7688" y="1008"/>
                  </a:cubicBezTo>
                  <a:cubicBezTo>
                    <a:pt x="7688" y="819"/>
                    <a:pt x="7845" y="662"/>
                    <a:pt x="8034" y="662"/>
                  </a:cubicBezTo>
                  <a:close/>
                  <a:moveTo>
                    <a:pt x="2426" y="2080"/>
                  </a:moveTo>
                  <a:cubicBezTo>
                    <a:pt x="2647" y="2080"/>
                    <a:pt x="2804" y="2237"/>
                    <a:pt x="2804" y="2426"/>
                  </a:cubicBezTo>
                  <a:cubicBezTo>
                    <a:pt x="2804" y="2647"/>
                    <a:pt x="2647" y="2773"/>
                    <a:pt x="2426" y="2773"/>
                  </a:cubicBezTo>
                  <a:lnTo>
                    <a:pt x="1733" y="2773"/>
                  </a:lnTo>
                  <a:cubicBezTo>
                    <a:pt x="1544" y="2773"/>
                    <a:pt x="1387" y="2647"/>
                    <a:pt x="1387" y="2426"/>
                  </a:cubicBezTo>
                  <a:cubicBezTo>
                    <a:pt x="1387" y="2206"/>
                    <a:pt x="1544" y="2080"/>
                    <a:pt x="1733" y="2080"/>
                  </a:cubicBezTo>
                  <a:close/>
                  <a:moveTo>
                    <a:pt x="4537" y="2080"/>
                  </a:moveTo>
                  <a:cubicBezTo>
                    <a:pt x="4726" y="2080"/>
                    <a:pt x="4884" y="2237"/>
                    <a:pt x="4884" y="2426"/>
                  </a:cubicBezTo>
                  <a:cubicBezTo>
                    <a:pt x="4884" y="2647"/>
                    <a:pt x="4695" y="2773"/>
                    <a:pt x="4537" y="2773"/>
                  </a:cubicBezTo>
                  <a:lnTo>
                    <a:pt x="3812" y="2773"/>
                  </a:lnTo>
                  <a:cubicBezTo>
                    <a:pt x="3623" y="2773"/>
                    <a:pt x="3466" y="2647"/>
                    <a:pt x="3466" y="2426"/>
                  </a:cubicBezTo>
                  <a:cubicBezTo>
                    <a:pt x="3466" y="2206"/>
                    <a:pt x="3623" y="2080"/>
                    <a:pt x="3812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7"/>
                    <a:pt x="6994" y="2426"/>
                  </a:cubicBezTo>
                  <a:cubicBezTo>
                    <a:pt x="6994" y="2647"/>
                    <a:pt x="6837" y="2773"/>
                    <a:pt x="6648" y="2773"/>
                  </a:cubicBezTo>
                  <a:lnTo>
                    <a:pt x="5955" y="2773"/>
                  </a:lnTo>
                  <a:cubicBezTo>
                    <a:pt x="5734" y="2773"/>
                    <a:pt x="5577" y="2647"/>
                    <a:pt x="5577" y="2426"/>
                  </a:cubicBezTo>
                  <a:cubicBezTo>
                    <a:pt x="5577" y="2206"/>
                    <a:pt x="5734" y="2080"/>
                    <a:pt x="5955" y="2080"/>
                  </a:cubicBezTo>
                  <a:close/>
                  <a:moveTo>
                    <a:pt x="8727" y="2080"/>
                  </a:moveTo>
                  <a:cubicBezTo>
                    <a:pt x="8948" y="2080"/>
                    <a:pt x="9105" y="2237"/>
                    <a:pt x="9105" y="2426"/>
                  </a:cubicBezTo>
                  <a:cubicBezTo>
                    <a:pt x="9105" y="2647"/>
                    <a:pt x="8948" y="2773"/>
                    <a:pt x="8727" y="2773"/>
                  </a:cubicBezTo>
                  <a:lnTo>
                    <a:pt x="8034" y="2773"/>
                  </a:lnTo>
                  <a:cubicBezTo>
                    <a:pt x="7845" y="2773"/>
                    <a:pt x="7688" y="2647"/>
                    <a:pt x="7688" y="2426"/>
                  </a:cubicBezTo>
                  <a:cubicBezTo>
                    <a:pt x="7688" y="2206"/>
                    <a:pt x="7845" y="2080"/>
                    <a:pt x="8034" y="2080"/>
                  </a:cubicBezTo>
                  <a:close/>
                  <a:moveTo>
                    <a:pt x="2426" y="3466"/>
                  </a:moveTo>
                  <a:cubicBezTo>
                    <a:pt x="2647" y="3466"/>
                    <a:pt x="2804" y="3623"/>
                    <a:pt x="2804" y="3812"/>
                  </a:cubicBezTo>
                  <a:cubicBezTo>
                    <a:pt x="2804" y="4001"/>
                    <a:pt x="2647" y="4159"/>
                    <a:pt x="2426" y="4159"/>
                  </a:cubicBezTo>
                  <a:lnTo>
                    <a:pt x="1733" y="4159"/>
                  </a:lnTo>
                  <a:cubicBezTo>
                    <a:pt x="1544" y="4159"/>
                    <a:pt x="1387" y="4001"/>
                    <a:pt x="1387" y="3812"/>
                  </a:cubicBezTo>
                  <a:cubicBezTo>
                    <a:pt x="1387" y="3623"/>
                    <a:pt x="1544" y="3466"/>
                    <a:pt x="1733" y="3466"/>
                  </a:cubicBezTo>
                  <a:close/>
                  <a:moveTo>
                    <a:pt x="4537" y="3466"/>
                  </a:moveTo>
                  <a:cubicBezTo>
                    <a:pt x="4726" y="3466"/>
                    <a:pt x="4884" y="3623"/>
                    <a:pt x="4884" y="3812"/>
                  </a:cubicBezTo>
                  <a:cubicBezTo>
                    <a:pt x="4884" y="4001"/>
                    <a:pt x="4695" y="4159"/>
                    <a:pt x="4537" y="4159"/>
                  </a:cubicBezTo>
                  <a:lnTo>
                    <a:pt x="3812" y="4159"/>
                  </a:lnTo>
                  <a:cubicBezTo>
                    <a:pt x="3623" y="4159"/>
                    <a:pt x="3466" y="4001"/>
                    <a:pt x="3466" y="3812"/>
                  </a:cubicBezTo>
                  <a:cubicBezTo>
                    <a:pt x="3466" y="3623"/>
                    <a:pt x="3623" y="3466"/>
                    <a:pt x="3812" y="3466"/>
                  </a:cubicBezTo>
                  <a:close/>
                  <a:moveTo>
                    <a:pt x="6648" y="3466"/>
                  </a:moveTo>
                  <a:cubicBezTo>
                    <a:pt x="6837" y="3466"/>
                    <a:pt x="6994" y="3623"/>
                    <a:pt x="6994" y="3812"/>
                  </a:cubicBezTo>
                  <a:cubicBezTo>
                    <a:pt x="6994" y="4001"/>
                    <a:pt x="6837" y="4159"/>
                    <a:pt x="6648" y="4159"/>
                  </a:cubicBezTo>
                  <a:lnTo>
                    <a:pt x="5955" y="4159"/>
                  </a:lnTo>
                  <a:cubicBezTo>
                    <a:pt x="5734" y="4159"/>
                    <a:pt x="5577" y="4001"/>
                    <a:pt x="5577" y="3812"/>
                  </a:cubicBezTo>
                  <a:cubicBezTo>
                    <a:pt x="5577" y="3623"/>
                    <a:pt x="5734" y="3466"/>
                    <a:pt x="5955" y="3466"/>
                  </a:cubicBezTo>
                  <a:close/>
                  <a:moveTo>
                    <a:pt x="2426" y="4852"/>
                  </a:moveTo>
                  <a:cubicBezTo>
                    <a:pt x="2647" y="4852"/>
                    <a:pt x="2804" y="5010"/>
                    <a:pt x="2804" y="5199"/>
                  </a:cubicBezTo>
                  <a:cubicBezTo>
                    <a:pt x="2804" y="5388"/>
                    <a:pt x="2647" y="5545"/>
                    <a:pt x="2426" y="5545"/>
                  </a:cubicBezTo>
                  <a:lnTo>
                    <a:pt x="1733" y="5545"/>
                  </a:lnTo>
                  <a:cubicBezTo>
                    <a:pt x="1544" y="5545"/>
                    <a:pt x="1387" y="5388"/>
                    <a:pt x="1387" y="5199"/>
                  </a:cubicBezTo>
                  <a:cubicBezTo>
                    <a:pt x="1387" y="5010"/>
                    <a:pt x="1544" y="4852"/>
                    <a:pt x="1733" y="4852"/>
                  </a:cubicBezTo>
                  <a:close/>
                  <a:moveTo>
                    <a:pt x="4537" y="4852"/>
                  </a:moveTo>
                  <a:cubicBezTo>
                    <a:pt x="4726" y="4852"/>
                    <a:pt x="4884" y="5010"/>
                    <a:pt x="4884" y="5199"/>
                  </a:cubicBezTo>
                  <a:cubicBezTo>
                    <a:pt x="4884" y="5388"/>
                    <a:pt x="4695" y="5545"/>
                    <a:pt x="4537" y="5545"/>
                  </a:cubicBezTo>
                  <a:lnTo>
                    <a:pt x="3812" y="5545"/>
                  </a:lnTo>
                  <a:cubicBezTo>
                    <a:pt x="3623" y="5545"/>
                    <a:pt x="3466" y="5388"/>
                    <a:pt x="3466" y="5199"/>
                  </a:cubicBezTo>
                  <a:cubicBezTo>
                    <a:pt x="3466" y="5010"/>
                    <a:pt x="3623" y="4852"/>
                    <a:pt x="3812" y="4852"/>
                  </a:cubicBezTo>
                  <a:close/>
                  <a:moveTo>
                    <a:pt x="0" y="0"/>
                  </a:moveTo>
                  <a:lnTo>
                    <a:pt x="0" y="5892"/>
                  </a:lnTo>
                  <a:cubicBezTo>
                    <a:pt x="0" y="6459"/>
                    <a:pt x="473" y="6931"/>
                    <a:pt x="1071" y="6931"/>
                  </a:cubicBezTo>
                  <a:lnTo>
                    <a:pt x="6490" y="6931"/>
                  </a:lnTo>
                  <a:cubicBezTo>
                    <a:pt x="6364" y="6616"/>
                    <a:pt x="6301" y="6270"/>
                    <a:pt x="6301" y="5892"/>
                  </a:cubicBezTo>
                  <a:cubicBezTo>
                    <a:pt x="6301" y="5797"/>
                    <a:pt x="6333" y="5671"/>
                    <a:pt x="6333" y="5545"/>
                  </a:cubicBezTo>
                  <a:lnTo>
                    <a:pt x="5955" y="5545"/>
                  </a:lnTo>
                  <a:cubicBezTo>
                    <a:pt x="5734" y="5545"/>
                    <a:pt x="5577" y="5388"/>
                    <a:pt x="5577" y="5199"/>
                  </a:cubicBezTo>
                  <a:cubicBezTo>
                    <a:pt x="5577" y="5010"/>
                    <a:pt x="5734" y="4852"/>
                    <a:pt x="5955" y="4852"/>
                  </a:cubicBezTo>
                  <a:lnTo>
                    <a:pt x="6490" y="4852"/>
                  </a:lnTo>
                  <a:cubicBezTo>
                    <a:pt x="6931" y="3623"/>
                    <a:pt x="8066" y="2741"/>
                    <a:pt x="9420" y="2741"/>
                  </a:cubicBezTo>
                  <a:cubicBezTo>
                    <a:pt x="9767" y="2741"/>
                    <a:pt x="10113" y="2836"/>
                    <a:pt x="10428" y="2962"/>
                  </a:cubicBezTo>
                  <a:lnTo>
                    <a:pt x="104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26" name="Google Shape;8817;p58">
              <a:extLst>
                <a:ext uri="{FF2B5EF4-FFF2-40B4-BE49-F238E27FC236}">
                  <a16:creationId xmlns:a16="http://schemas.microsoft.com/office/drawing/2014/main" id="{97AC4173-F49A-F041-ACF7-F33E1ED197EE}"/>
                </a:ext>
              </a:extLst>
            </p:cNvPr>
            <p:cNvSpPr/>
            <p:nvPr/>
          </p:nvSpPr>
          <p:spPr>
            <a:xfrm>
              <a:off x="3859600" y="3591950"/>
              <a:ext cx="261525" cy="70900"/>
            </a:xfrm>
            <a:custGeom>
              <a:avLst/>
              <a:gdLst/>
              <a:ahLst/>
              <a:cxnLst/>
              <a:rect l="l" t="t" r="r" b="b"/>
              <a:pathLst>
                <a:path w="10461" h="2836" extrusionOk="0">
                  <a:moveTo>
                    <a:pt x="1734" y="0"/>
                  </a:moveTo>
                  <a:cubicBezTo>
                    <a:pt x="1513" y="0"/>
                    <a:pt x="1356" y="158"/>
                    <a:pt x="1356" y="347"/>
                  </a:cubicBezTo>
                  <a:lnTo>
                    <a:pt x="1356" y="693"/>
                  </a:lnTo>
                  <a:lnTo>
                    <a:pt x="1009" y="693"/>
                  </a:lnTo>
                  <a:cubicBezTo>
                    <a:pt x="410" y="693"/>
                    <a:pt x="1" y="1166"/>
                    <a:pt x="1" y="1733"/>
                  </a:cubicBezTo>
                  <a:lnTo>
                    <a:pt x="1" y="2836"/>
                  </a:lnTo>
                  <a:lnTo>
                    <a:pt x="10429" y="2836"/>
                  </a:lnTo>
                  <a:lnTo>
                    <a:pt x="10429" y="1733"/>
                  </a:lnTo>
                  <a:lnTo>
                    <a:pt x="10460" y="1733"/>
                  </a:lnTo>
                  <a:cubicBezTo>
                    <a:pt x="10460" y="1134"/>
                    <a:pt x="9988" y="693"/>
                    <a:pt x="9421" y="693"/>
                  </a:cubicBezTo>
                  <a:lnTo>
                    <a:pt x="9074" y="693"/>
                  </a:lnTo>
                  <a:lnTo>
                    <a:pt x="9074" y="347"/>
                  </a:lnTo>
                  <a:cubicBezTo>
                    <a:pt x="9074" y="158"/>
                    <a:pt x="8917" y="0"/>
                    <a:pt x="8728" y="0"/>
                  </a:cubicBezTo>
                  <a:cubicBezTo>
                    <a:pt x="8539" y="0"/>
                    <a:pt x="8381" y="158"/>
                    <a:pt x="8381" y="347"/>
                  </a:cubicBezTo>
                  <a:lnTo>
                    <a:pt x="8381" y="693"/>
                  </a:lnTo>
                  <a:lnTo>
                    <a:pt x="6995" y="693"/>
                  </a:lnTo>
                  <a:lnTo>
                    <a:pt x="6995" y="347"/>
                  </a:lnTo>
                  <a:cubicBezTo>
                    <a:pt x="6995" y="158"/>
                    <a:pt x="6837" y="0"/>
                    <a:pt x="6648" y="0"/>
                  </a:cubicBezTo>
                  <a:cubicBezTo>
                    <a:pt x="6459" y="0"/>
                    <a:pt x="6302" y="158"/>
                    <a:pt x="6302" y="347"/>
                  </a:cubicBezTo>
                  <a:lnTo>
                    <a:pt x="6302" y="693"/>
                  </a:lnTo>
                  <a:lnTo>
                    <a:pt x="4159" y="693"/>
                  </a:lnTo>
                  <a:lnTo>
                    <a:pt x="4159" y="347"/>
                  </a:lnTo>
                  <a:cubicBezTo>
                    <a:pt x="4159" y="158"/>
                    <a:pt x="4002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55627CB3-7814-044B-A839-88B3AF3E5C28}"/>
              </a:ext>
            </a:extLst>
          </p:cNvPr>
          <p:cNvSpPr txBox="1"/>
          <p:nvPr/>
        </p:nvSpPr>
        <p:spPr>
          <a:xfrm>
            <a:off x="305312" y="3454400"/>
            <a:ext cx="4801379" cy="16203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18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دور العلاقات العامة في بناء وتوصيل مبادرات</a:t>
            </a:r>
          </a:p>
          <a:p>
            <a:pPr algn="r" rtl="1">
              <a:lnSpc>
                <a:spcPct val="150000"/>
              </a:lnSpc>
            </a:pPr>
            <a:r>
              <a:rPr lang="ar-SA" sz="18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 المسؤولية الاجتماعية</a:t>
            </a:r>
            <a:r>
              <a:rPr lang="en-EG" sz="18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  <a:p>
            <a:pPr algn="r" rtl="1">
              <a:lnSpc>
                <a:spcPct val="150000"/>
              </a:lnSpc>
            </a:pP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pPr algn="r" rtl="1">
              <a:lnSpc>
                <a:spcPct val="150000"/>
              </a:lnSpc>
            </a:pP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720337-74C0-134E-8701-D44DBE635622}"/>
              </a:ext>
            </a:extLst>
          </p:cNvPr>
          <p:cNvSpPr txBox="1"/>
          <p:nvPr/>
        </p:nvSpPr>
        <p:spPr>
          <a:xfrm>
            <a:off x="-9206" y="4402670"/>
            <a:ext cx="5166799" cy="8764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r" rtl="1">
              <a:lnSpc>
                <a:spcPct val="150000"/>
              </a:lnSpc>
              <a:buSzPts val="1000"/>
              <a:tabLst>
                <a:tab pos="457200" algn="l"/>
              </a:tabLst>
            </a:pPr>
            <a:r>
              <a:rPr lang="ar-SA" sz="18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تأثير المسؤولية الاجتماعية على سمعة المنظمة </a:t>
            </a:r>
          </a:p>
          <a:p>
            <a:pPr lvl="0" algn="r" rtl="1">
              <a:lnSpc>
                <a:spcPct val="150000"/>
              </a:lnSpc>
              <a:buSzPts val="1000"/>
              <a:tabLst>
                <a:tab pos="457200" algn="l"/>
              </a:tabLst>
            </a:pPr>
            <a:r>
              <a:rPr lang="ar-SA" sz="18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وعلاقاتها مع أصحاب المصلحة</a:t>
            </a:r>
            <a:r>
              <a:rPr lang="en-EG" sz="18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67246913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5834743" y="702007"/>
            <a:ext cx="5223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SA" b="1" dirty="0">
                <a:latin typeface="Alexandria" pitchFamily="2" charset="-78"/>
                <a:cs typeface="Alexandria" pitchFamily="2" charset="-78"/>
              </a:rPr>
              <a:t>محتوى المادة الدراسية والجدول الزمني لها: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692422" y="3778601"/>
            <a:ext cx="2490103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769427" y="4034785"/>
            <a:ext cx="2347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الثامنة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2378C87-1A42-0641-AC29-A649EEC3E832}"/>
              </a:ext>
            </a:extLst>
          </p:cNvPr>
          <p:cNvSpPr txBox="1"/>
          <p:nvPr/>
        </p:nvSpPr>
        <p:spPr>
          <a:xfrm>
            <a:off x="955313" y="1484357"/>
            <a:ext cx="4458977" cy="666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1600" b="1" dirty="0">
                <a:latin typeface="Alexandria" pitchFamily="2" charset="-78"/>
                <a:cs typeface="Alexandria" pitchFamily="2" charset="-78"/>
              </a:rPr>
              <a:t>نظرية السلوك المخطط:</a:t>
            </a:r>
            <a:endParaRPr lang="en-US" sz="1600" b="1" dirty="0">
              <a:latin typeface="Alexandria" pitchFamily="2" charset="-78"/>
              <a:cs typeface="Alexandria" pitchFamily="2" charset="-78"/>
            </a:endParaRPr>
          </a:p>
          <a:p>
            <a:pPr algn="r">
              <a:lnSpc>
                <a:spcPct val="150000"/>
              </a:lnSpc>
            </a:pPr>
            <a:endParaRPr lang="en-US" sz="16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80970C8-1D68-4A47-8FAE-34536FE0E6E2}"/>
              </a:ext>
            </a:extLst>
          </p:cNvPr>
          <p:cNvSpPr txBox="1"/>
          <p:nvPr/>
        </p:nvSpPr>
        <p:spPr>
          <a:xfrm>
            <a:off x="43245" y="2481941"/>
            <a:ext cx="5548314" cy="1118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 algn="r" rtl="1">
              <a:lnSpc>
                <a:spcPct val="200000"/>
              </a:lnSpc>
              <a:buFont typeface="Wingdings" pitchFamily="2" charset="2"/>
              <a:buChar char="v"/>
            </a:pPr>
            <a:r>
              <a:rPr lang="ar-EG" dirty="0">
                <a:latin typeface="Alexandria" pitchFamily="2" charset="-78"/>
                <a:cs typeface="Alexandria" pitchFamily="2" charset="-78"/>
              </a:rPr>
              <a:t>فهم كيفية تشكيل سلوكيات الجمهور والتأثير عليها.</a:t>
            </a:r>
          </a:p>
          <a:p>
            <a:pPr marL="285750" indent="-285750" algn="r" rtl="1">
              <a:lnSpc>
                <a:spcPct val="200000"/>
              </a:lnSpc>
              <a:buFont typeface="Wingdings" pitchFamily="2" charset="2"/>
              <a:buChar char="v"/>
            </a:pPr>
            <a:r>
              <a:rPr lang="ar-EG" dirty="0">
                <a:latin typeface="Alexandria" pitchFamily="2" charset="-78"/>
                <a:cs typeface="Alexandria" pitchFamily="2" charset="-78"/>
              </a:rPr>
              <a:t>تصميم رسائل وحملات اتصالية فعالة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50450399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5834743" y="702007"/>
            <a:ext cx="5223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SA" b="1" dirty="0">
                <a:latin typeface="Alexandria" pitchFamily="2" charset="-78"/>
                <a:cs typeface="Alexandria" pitchFamily="2" charset="-78"/>
              </a:rPr>
              <a:t>محتوى المادة الدراسية والجدول الزمني لها: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014358" y="3725344"/>
            <a:ext cx="2770414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058907" y="3969468"/>
            <a:ext cx="2301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التاسعة 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2378C87-1A42-0641-AC29-A649EEC3E832}"/>
              </a:ext>
            </a:extLst>
          </p:cNvPr>
          <p:cNvSpPr txBox="1"/>
          <p:nvPr/>
        </p:nvSpPr>
        <p:spPr>
          <a:xfrm>
            <a:off x="955313" y="1264224"/>
            <a:ext cx="44589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1800" b="1" kern="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نظرية دافع الحماية:</a:t>
            </a:r>
            <a:endParaRPr lang="en-US" sz="16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260F532-41AC-1245-8E6E-8E799C430DC1}"/>
              </a:ext>
            </a:extLst>
          </p:cNvPr>
          <p:cNvSpPr txBox="1"/>
          <p:nvPr/>
        </p:nvSpPr>
        <p:spPr>
          <a:xfrm>
            <a:off x="-54849" y="2241376"/>
            <a:ext cx="6101414" cy="21743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 algn="r" rtl="1">
              <a:lnSpc>
                <a:spcPct val="200000"/>
              </a:lnSpc>
              <a:buFont typeface="Wingdings" pitchFamily="2" charset="2"/>
              <a:buChar char="q"/>
            </a:pPr>
            <a:r>
              <a:rPr lang="ar-SA" sz="1800" dirty="0">
                <a:effectLst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العلاقات العامة وإقناع الجمهور بتبني سلوكيات وقائية.</a:t>
            </a:r>
          </a:p>
          <a:p>
            <a:pPr marL="285750" indent="-285750" algn="r" rtl="1">
              <a:lnSpc>
                <a:spcPct val="200000"/>
              </a:lnSpc>
              <a:buFont typeface="Wingdings" pitchFamily="2" charset="2"/>
              <a:buChar char="q"/>
            </a:pPr>
            <a:r>
              <a:rPr lang="ar-EG" dirty="0">
                <a:latin typeface="Alexandria" pitchFamily="2" charset="-78"/>
                <a:cs typeface="Alexandria" pitchFamily="2" charset="-78"/>
              </a:rPr>
              <a:t>توظيف نظرية دافع الحماية في تصميم حملات التوعية،</a:t>
            </a:r>
          </a:p>
          <a:p>
            <a:pPr algn="r" rtl="1">
              <a:lnSpc>
                <a:spcPct val="200000"/>
              </a:lnSpc>
            </a:pPr>
            <a:r>
              <a:rPr lang="ar-EG" dirty="0">
                <a:latin typeface="Alexandria" pitchFamily="2" charset="-78"/>
                <a:cs typeface="Alexandria" pitchFamily="2" charset="-78"/>
              </a:rPr>
              <a:t> التثقيف، والتغيير السلوكي</a:t>
            </a:r>
            <a:endParaRPr lang="en-EG" sz="1800" dirty="0">
              <a:effectLst/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  <a:p>
            <a:pPr algn="r" rtl="1">
              <a:lnSpc>
                <a:spcPct val="200000"/>
              </a:lnSpc>
            </a:pP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615133"/>
      </p:ext>
    </p:extLst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5834743" y="702007"/>
            <a:ext cx="5223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SA" b="1" dirty="0">
                <a:latin typeface="Alexandria" pitchFamily="2" charset="-78"/>
                <a:cs typeface="Alexandria" pitchFamily="2" charset="-78"/>
              </a:rPr>
              <a:t>محتوى المادة الدراسية والجدول الزمني لها: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705281" y="3835946"/>
            <a:ext cx="2720262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868567" y="4118236"/>
            <a:ext cx="23594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العاشرة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2378C87-1A42-0641-AC29-A649EEC3E832}"/>
              </a:ext>
            </a:extLst>
          </p:cNvPr>
          <p:cNvSpPr txBox="1"/>
          <p:nvPr/>
        </p:nvSpPr>
        <p:spPr>
          <a:xfrm>
            <a:off x="1085943" y="1321076"/>
            <a:ext cx="4458977" cy="738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b="1" dirty="0">
                <a:latin typeface="Alexandria" pitchFamily="2" charset="-78"/>
                <a:cs typeface="Alexandria" pitchFamily="2" charset="-78"/>
              </a:rPr>
              <a:t>نظرية الهوية الاجتماعية: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algn="r">
              <a:lnSpc>
                <a:spcPct val="150000"/>
              </a:lnSpc>
            </a:pP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80970C8-1D68-4A47-8FAE-34536FE0E6E2}"/>
              </a:ext>
            </a:extLst>
          </p:cNvPr>
          <p:cNvSpPr txBox="1"/>
          <p:nvPr/>
        </p:nvSpPr>
        <p:spPr>
          <a:xfrm>
            <a:off x="112657" y="1828800"/>
            <a:ext cx="5593198" cy="27808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 algn="r" rtl="1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ar-EG" dirty="0">
                <a:latin typeface="Alexandria" pitchFamily="2" charset="-78"/>
                <a:cs typeface="Alexandria" pitchFamily="2" charset="-78"/>
              </a:rPr>
              <a:t>دور العلاقات العامة </a:t>
            </a:r>
            <a:r>
              <a:rPr lang="ar-SA" dirty="0">
                <a:effectLst/>
                <a:latin typeface="Alexandria" pitchFamily="2" charset="-78"/>
                <a:ea typeface="Arial" panose="020B0604020202020204" pitchFamily="34" charset="0"/>
                <a:cs typeface="Alexandria" pitchFamily="2" charset="-78"/>
              </a:rPr>
              <a:t>في تشكيل تفضيلات الجمهور </a:t>
            </a:r>
          </a:p>
          <a:p>
            <a:pPr algn="r" rtl="1">
              <a:lnSpc>
                <a:spcPct val="200000"/>
              </a:lnSpc>
            </a:pPr>
            <a:r>
              <a:rPr lang="ar-SA" dirty="0">
                <a:effectLst/>
                <a:latin typeface="Alexandria" pitchFamily="2" charset="-78"/>
                <a:ea typeface="Arial" panose="020B0604020202020204" pitchFamily="34" charset="0"/>
                <a:cs typeface="Alexandria" pitchFamily="2" charset="-78"/>
              </a:rPr>
              <a:t>للمنتج المحلي.</a:t>
            </a:r>
          </a:p>
          <a:p>
            <a:pPr marL="285750" indent="-285750" algn="r" rtl="1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ar-EG" dirty="0">
                <a:latin typeface="Alexandria" pitchFamily="2" charset="-78"/>
                <a:cs typeface="Alexandria" pitchFamily="2" charset="-78"/>
              </a:rPr>
              <a:t>دور العلاقات العامة في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بناء النزعة الوطنية وخلق </a:t>
            </a:r>
          </a:p>
          <a:p>
            <a:pPr algn="r" rtl="1">
              <a:lnSpc>
                <a:spcPct val="200000"/>
              </a:lnSpc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ما يُعرف بالمستهلك الوطني. 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200000"/>
              </a:lnSpc>
              <a:buFont typeface="Courier New" panose="02070309020205020404" pitchFamily="49" charset="0"/>
              <a:buChar char="o"/>
            </a:pP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45746151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5834743" y="702007"/>
            <a:ext cx="5223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SA" b="1" dirty="0">
                <a:latin typeface="Alexandria" pitchFamily="2" charset="-78"/>
                <a:cs typeface="Alexandria" pitchFamily="2" charset="-78"/>
              </a:rPr>
              <a:t>محتوى المادة الدراسية والجدول الزمني لها: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491640" y="3713261"/>
            <a:ext cx="3354153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834742" y="4002128"/>
            <a:ext cx="2574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الأخيرة  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2378C87-1A42-0641-AC29-A649EEC3E832}"/>
              </a:ext>
            </a:extLst>
          </p:cNvPr>
          <p:cNvSpPr txBox="1"/>
          <p:nvPr/>
        </p:nvSpPr>
        <p:spPr>
          <a:xfrm>
            <a:off x="955313" y="1484357"/>
            <a:ext cx="4458977" cy="3334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A" b="1" dirty="0">
                <a:latin typeface="Alexandria" pitchFamily="2" charset="-78"/>
                <a:cs typeface="Alexandria" pitchFamily="2" charset="-78"/>
              </a:rPr>
              <a:t>حلقة نقاشية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 :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algn="r" rtl="1">
              <a:lnSpc>
                <a:spcPct val="200000"/>
              </a:lnSpc>
            </a:pP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lvl="0" indent="-285750" algn="r" rtl="1">
              <a:lnSpc>
                <a:spcPct val="200000"/>
              </a:lnSpc>
              <a:buFont typeface="Wingdings" pitchFamily="2" charset="2"/>
              <a:buChar char="v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مراجعة المفاهيم الأساسية والنظريات التي تم تناولها خلال المقرر.</a:t>
            </a:r>
          </a:p>
          <a:p>
            <a:pPr lvl="0" algn="r" rtl="1">
              <a:lnSpc>
                <a:spcPct val="200000"/>
              </a:lnSpc>
            </a:pPr>
            <a:endParaRPr lang="ar-SA" dirty="0">
              <a:latin typeface="Alexandria" pitchFamily="2" charset="-78"/>
              <a:cs typeface="Alexandria" pitchFamily="2" charset="-78"/>
            </a:endParaRPr>
          </a:p>
          <a:p>
            <a:pPr marL="285750" lvl="0" indent="-285750" algn="r" rtl="1">
              <a:lnSpc>
                <a:spcPct val="200000"/>
              </a:lnSpc>
              <a:buFont typeface="Wingdings" pitchFamily="2" charset="2"/>
              <a:buChar char="v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الإجابة على الأسئلة المطروحة.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87226987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5834743" y="702007"/>
            <a:ext cx="5223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SA" b="1" dirty="0">
                <a:latin typeface="Alexandria" pitchFamily="2" charset="-78"/>
                <a:cs typeface="Alexandria" pitchFamily="2" charset="-78"/>
              </a:rPr>
              <a:t>محتوى المادة الدراسية والجدول الزمني لها: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359729" y="3505024"/>
            <a:ext cx="3020785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23013" y="3789854"/>
            <a:ext cx="27921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ar-SA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الأسبوع الأخير 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2378C87-1A42-0641-AC29-A649EEC3E832}"/>
              </a:ext>
            </a:extLst>
          </p:cNvPr>
          <p:cNvSpPr txBox="1"/>
          <p:nvPr/>
        </p:nvSpPr>
        <p:spPr>
          <a:xfrm>
            <a:off x="769046" y="2265739"/>
            <a:ext cx="44589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b="1" dirty="0">
                <a:latin typeface="Alexandria" pitchFamily="2" charset="-78"/>
                <a:cs typeface="Alexandria" pitchFamily="2" charset="-78"/>
              </a:rPr>
              <a:t>الاختبار النهائي 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79591287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880dc9877293ebf2faca7b9d343d34ce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5dfb1ab78987afd1256aa7b970095f3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</ds:schemaRefs>
</ds:datastoreItem>
</file>

<file path=customXml/itemProps3.xml><?xml version="1.0" encoding="utf-8"?>
<ds:datastoreItem xmlns:ds="http://schemas.openxmlformats.org/officeDocument/2006/customXml" ds:itemID="{F412686F-FEE5-4FE5-B326-5CC48F45A83A}"/>
</file>

<file path=docProps/app.xml><?xml version="1.0" encoding="utf-8"?>
<Properties xmlns="http://schemas.openxmlformats.org/officeDocument/2006/extended-properties" xmlns:vt="http://schemas.openxmlformats.org/officeDocument/2006/docPropsVTypes">
  <TotalTime>7228</TotalTime>
  <Words>1082</Words>
  <Application>Microsoft Macintosh PowerPoint</Application>
  <PresentationFormat>Widescreen</PresentationFormat>
  <Paragraphs>168</Paragraphs>
  <Slides>22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0" baseType="lpstr">
      <vt:lpstr>Alexandria</vt:lpstr>
      <vt:lpstr>Arial</vt:lpstr>
      <vt:lpstr>Calibri</vt:lpstr>
      <vt:lpstr>Calibri Light</vt:lpstr>
      <vt:lpstr>Courier New</vt:lpstr>
      <vt:lpstr>Symbol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Inas Abdel Hamid</cp:lastModifiedBy>
  <cp:revision>149</cp:revision>
  <cp:lastPrinted>2024-05-23T18:39:08Z</cp:lastPrinted>
  <dcterms:created xsi:type="dcterms:W3CDTF">2023-04-29T09:08:00Z</dcterms:created>
  <dcterms:modified xsi:type="dcterms:W3CDTF">2025-05-25T11:34:09Z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