
<file path=[Content_Types].xml><?xml version="1.0" encoding="utf-8"?>
<Types xmlns="http://schemas.openxmlformats.org/package/2006/content-types">
  <Default Extension="png" ContentType="image/png"/>
  <Default Extension="svg" ContentType="image/svg+xml"/>
  <Default Extension="jpeg" ContentType="image/jpeg"/>
  <Default Extension="webp"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tags/tag3.xml" ContentType="application/vnd.openxmlformats-officedocument.presentationml.tags+xml"/>
  <Override PartName="/ppt/notesSlides/notesSlide6.xml" ContentType="application/vnd.openxmlformats-officedocument.presentationml.notesSlide+xml"/>
  <Override PartName="/ppt/tags/tag4.xml" ContentType="application/vnd.openxmlformats-officedocument.presentationml.tags+xml"/>
  <Override PartName="/ppt/notesSlides/notesSlide7.xml" ContentType="application/vnd.openxmlformats-officedocument.presentationml.notesSlide+xml"/>
  <Override PartName="/ppt/tags/tag5.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6.xml" ContentType="application/vnd.openxmlformats-officedocument.presentationml.tags+xml"/>
  <Override PartName="/ppt/media/image18.jpg" ContentType="image/png"/>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7.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8.xml" ContentType="application/vnd.openxmlformats-officedocument.presentationml.tags+xml"/>
  <Override PartName="/ppt/notesSlides/notesSlide21.xml" ContentType="application/vnd.openxmlformats-officedocument.presentationml.notesSlide+xml"/>
  <Override PartName="/ppt/tags/tag9.xml" ContentType="application/vnd.openxmlformats-officedocument.presentationml.tags+xml"/>
  <Override PartName="/ppt/notesSlides/notesSlide22.xml" ContentType="application/vnd.openxmlformats-officedocument.presentationml.notesSlide+xml"/>
  <Override PartName="/ppt/tags/tag10.xml" ContentType="application/vnd.openxmlformats-officedocument.presentationml.tags+xml"/>
  <Override PartName="/ppt/notesSlides/notesSlide23.xml" ContentType="application/vnd.openxmlformats-officedocument.presentationml.notesSlide+xml"/>
  <Override PartName="/ppt/tags/tag11.xml" ContentType="application/vnd.openxmlformats-officedocument.presentationml.tags+xml"/>
  <Override PartName="/ppt/notesSlides/notesSlide24.xml" ContentType="application/vnd.openxmlformats-officedocument.presentationml.notesSlide+xml"/>
  <Override PartName="/ppt/tags/tag12.xml" ContentType="application/vnd.openxmlformats-officedocument.presentationml.tags+xml"/>
  <Override PartName="/ppt/notesSlides/notesSlide25.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notesSlides/notesSlide26.xml" ContentType="application/vnd.openxmlformats-officedocument.presentationml.notesSlide+xml"/>
  <Override PartName="/ppt/tags/tag15.xml" ContentType="application/vnd.openxmlformats-officedocument.presentationml.tags+xml"/>
  <Override PartName="/ppt/notesSlides/notesSlide27.xml" ContentType="application/vnd.openxmlformats-officedocument.presentationml.notesSlide+xml"/>
  <Override PartName="/ppt/tags/tag16.xml" ContentType="application/vnd.openxmlformats-officedocument.presentationml.tags+xml"/>
  <Override PartName="/ppt/notesSlides/notesSlide28.xml" ContentType="application/vnd.openxmlformats-officedocument.presentationml.notesSlide+xml"/>
  <Override PartName="/ppt/tags/tag17.xml" ContentType="application/vnd.openxmlformats-officedocument.presentationml.tags+xml"/>
  <Override PartName="/ppt/notesSlides/notesSlide29.xml" ContentType="application/vnd.openxmlformats-officedocument.presentationml.notesSlide+xml"/>
  <Override PartName="/ppt/tags/tag18.xml" ContentType="application/vnd.openxmlformats-officedocument.presentationml.tags+xml"/>
  <Override PartName="/ppt/notesSlides/notesSlide30.xml" ContentType="application/vnd.openxmlformats-officedocument.presentationml.notesSlide+xml"/>
  <Override PartName="/ppt/tags/tag19.xml" ContentType="application/vnd.openxmlformats-officedocument.presentationml.tags+xml"/>
  <Override PartName="/ppt/notesSlides/notesSlide31.xml" ContentType="application/vnd.openxmlformats-officedocument.presentationml.notesSlide+xml"/>
  <Override PartName="/ppt/tags/tag20.xml" ContentType="application/vnd.openxmlformats-officedocument.presentationml.tags+xml"/>
  <Override PartName="/ppt/notesSlides/notesSlide32.xml" ContentType="application/vnd.openxmlformats-officedocument.presentationml.notesSlide+xml"/>
  <Override PartName="/ppt/tags/tag21.xml" ContentType="application/vnd.openxmlformats-officedocument.presentationml.tags+xml"/>
  <Override PartName="/ppt/notesSlides/notesSlide33.xml" ContentType="application/vnd.openxmlformats-officedocument.presentationml.notesSlide+xml"/>
  <Override PartName="/ppt/tags/tag22.xml" ContentType="application/vnd.openxmlformats-officedocument.presentationml.tags+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770" r:id="rId5"/>
    <p:sldId id="720" r:id="rId6"/>
    <p:sldId id="784" r:id="rId7"/>
    <p:sldId id="717" r:id="rId8"/>
    <p:sldId id="718" r:id="rId9"/>
    <p:sldId id="702" r:id="rId10"/>
    <p:sldId id="776" r:id="rId11"/>
    <p:sldId id="789" r:id="rId12"/>
    <p:sldId id="774" r:id="rId13"/>
    <p:sldId id="775" r:id="rId14"/>
    <p:sldId id="794" r:id="rId15"/>
    <p:sldId id="780" r:id="rId16"/>
    <p:sldId id="706" r:id="rId17"/>
    <p:sldId id="777" r:id="rId18"/>
    <p:sldId id="802" r:id="rId19"/>
    <p:sldId id="778" r:id="rId20"/>
    <p:sldId id="808" r:id="rId21"/>
    <p:sldId id="687" r:id="rId22"/>
    <p:sldId id="803" r:id="rId23"/>
    <p:sldId id="804" r:id="rId24"/>
    <p:sldId id="805" r:id="rId25"/>
    <p:sldId id="806" r:id="rId26"/>
    <p:sldId id="809" r:id="rId27"/>
    <p:sldId id="704" r:id="rId28"/>
    <p:sldId id="807" r:id="rId29"/>
    <p:sldId id="772" r:id="rId30"/>
    <p:sldId id="760" r:id="rId31"/>
    <p:sldId id="763" r:id="rId32"/>
    <p:sldId id="796" r:id="rId33"/>
    <p:sldId id="797" r:id="rId34"/>
    <p:sldId id="798" r:id="rId35"/>
    <p:sldId id="795" r:id="rId36"/>
    <p:sldId id="686" r:id="rId37"/>
    <p:sldId id="801" r:id="rId38"/>
    <p:sldId id="726" r:id="rId39"/>
    <p:sldId id="729" r:id="rId40"/>
    <p:sldId id="800" r:id="rId41"/>
    <p:sldId id="799" r:id="rId42"/>
    <p:sldId id="747" r:id="rId43"/>
    <p:sldId id="728" r:id="rId44"/>
    <p:sldId id="731" r:id="rId45"/>
    <p:sldId id="810"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70"/>
            <p14:sldId id="720"/>
            <p14:sldId id="784"/>
            <p14:sldId id="717"/>
            <p14:sldId id="718"/>
            <p14:sldId id="702"/>
            <p14:sldId id="776"/>
            <p14:sldId id="789"/>
            <p14:sldId id="774"/>
            <p14:sldId id="775"/>
            <p14:sldId id="794"/>
            <p14:sldId id="780"/>
            <p14:sldId id="706"/>
            <p14:sldId id="777"/>
            <p14:sldId id="802"/>
            <p14:sldId id="778"/>
            <p14:sldId id="808"/>
            <p14:sldId id="687"/>
            <p14:sldId id="803"/>
            <p14:sldId id="804"/>
            <p14:sldId id="805"/>
            <p14:sldId id="806"/>
            <p14:sldId id="809"/>
            <p14:sldId id="704"/>
            <p14:sldId id="807"/>
            <p14:sldId id="772"/>
            <p14:sldId id="760"/>
            <p14:sldId id="763"/>
            <p14:sldId id="796"/>
            <p14:sldId id="797"/>
            <p14:sldId id="798"/>
            <p14:sldId id="795"/>
            <p14:sldId id="686"/>
            <p14:sldId id="801"/>
            <p14:sldId id="726"/>
            <p14:sldId id="729"/>
            <p14:sldId id="800"/>
            <p14:sldId id="799"/>
            <p14:sldId id="747"/>
            <p14:sldId id="728"/>
            <p14:sldId id="731"/>
            <p14:sldId id="81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59"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3F3F4"/>
    <a:srgbClr val="2D3956"/>
    <a:srgbClr val="0A1F61"/>
    <a:srgbClr val="8E5A6D"/>
    <a:srgbClr val="669BBC"/>
    <a:srgbClr val="FAC748"/>
    <a:srgbClr val="852F4A"/>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4869" autoAdjust="0"/>
    <p:restoredTop sz="93772" autoAdjust="0"/>
  </p:normalViewPr>
  <p:slideViewPr>
    <p:cSldViewPr snapToGrid="0" showGuides="1">
      <p:cViewPr varScale="1">
        <p:scale>
          <a:sx n="87" d="100"/>
          <a:sy n="87" d="100"/>
        </p:scale>
        <p:origin x="72" y="48"/>
      </p:cViewPr>
      <p:guideLst>
        <p:guide orient="horz" pos="2159"/>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11/3/2025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519985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89968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40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41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42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46418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11/3/2025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11/3/2025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11/3/2025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9.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6.png"/><Relationship Id="rId4" Type="http://schemas.openxmlformats.org/officeDocument/2006/relationships/image" Target="../media/image11.jp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2.xml"/><Relationship Id="rId1" Type="http://schemas.openxmlformats.org/officeDocument/2006/relationships/tags" Target="../tags/tag3.xml"/><Relationship Id="rId4" Type="http://schemas.openxmlformats.org/officeDocument/2006/relationships/image" Target="../media/image12.jpg"/></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www.youtube.com/watch?v=S9xxyDlXeZQ" TargetMode="Externa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3.xml"/><Relationship Id="rId1" Type="http://schemas.openxmlformats.org/officeDocument/2006/relationships/tags" Target="../tags/tag4.xml"/><Relationship Id="rId5" Type="http://schemas.openxmlformats.org/officeDocument/2006/relationships/image" Target="../media/image6.png"/><Relationship Id="rId4" Type="http://schemas.openxmlformats.org/officeDocument/2006/relationships/image" Target="../media/image14.webp"/></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3.xml"/><Relationship Id="rId1" Type="http://schemas.openxmlformats.org/officeDocument/2006/relationships/tags" Target="../tags/tag5.xml"/><Relationship Id="rId5" Type="http://schemas.openxmlformats.org/officeDocument/2006/relationships/image" Target="../media/image6.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9.xml"/><Relationship Id="rId1" Type="http://schemas.openxmlformats.org/officeDocument/2006/relationships/slideLayout" Target="../slideLayouts/slideLayout13.xml"/><Relationship Id="rId5" Type="http://schemas.openxmlformats.org/officeDocument/2006/relationships/image" Target="../media/image17.jp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slideLayout" Target="../slideLayouts/slideLayout12.xml"/><Relationship Id="rId1" Type="http://schemas.openxmlformats.org/officeDocument/2006/relationships/tags" Target="../tags/tag6.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14.webp"/><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theproaudiofiles.com/video/bit-depth-2/"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www.m3aarf.com/lesson/131491-video"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5.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www.youtube.com/watch?v=vORMQYdQjQc"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5.webp"/><Relationship Id="rId2" Type="http://schemas.openxmlformats.org/officeDocument/2006/relationships/notesSlide" Target="../notesSlides/notesSlide16.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www.youtube.com/watch?v=2PPihcAHhgU"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7.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www.youtube.com/watch?v=dxKRPtyt4UA"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2.xml"/><Relationship Id="rId1" Type="http://schemas.openxmlformats.org/officeDocument/2006/relationships/tags" Target="../tags/tag7.xml"/><Relationship Id="rId4" Type="http://schemas.openxmlformats.org/officeDocument/2006/relationships/image" Target="../media/image28.jpg"/></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blog.valuemakers.com.tr/"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3.xml"/><Relationship Id="rId1" Type="http://schemas.openxmlformats.org/officeDocument/2006/relationships/tags" Target="../tags/tag8.xml"/><Relationship Id="rId5" Type="http://schemas.openxmlformats.org/officeDocument/2006/relationships/image" Target="../media/image6.png"/><Relationship Id="rId4" Type="http://schemas.openxmlformats.org/officeDocument/2006/relationships/image" Target="../media/image31.jpe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3.xml"/><Relationship Id="rId1" Type="http://schemas.openxmlformats.org/officeDocument/2006/relationships/tags" Target="../tags/tag9.xml"/><Relationship Id="rId5" Type="http://schemas.openxmlformats.org/officeDocument/2006/relationships/image" Target="../media/image6.png"/><Relationship Id="rId4" Type="http://schemas.openxmlformats.org/officeDocument/2006/relationships/image" Target="../media/image32.jp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3.xml"/><Relationship Id="rId1" Type="http://schemas.openxmlformats.org/officeDocument/2006/relationships/tags" Target="../tags/tag10.xml"/><Relationship Id="rId5" Type="http://schemas.openxmlformats.org/officeDocument/2006/relationships/image" Target="../media/image6.png"/><Relationship Id="rId4" Type="http://schemas.openxmlformats.org/officeDocument/2006/relationships/image" Target="../media/image33.webp"/></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3.xml"/><Relationship Id="rId1" Type="http://schemas.openxmlformats.org/officeDocument/2006/relationships/tags" Target="../tags/tag11.xml"/><Relationship Id="rId5" Type="http://schemas.openxmlformats.org/officeDocument/2006/relationships/image" Target="../media/image6.png"/><Relationship Id="rId4" Type="http://schemas.openxmlformats.org/officeDocument/2006/relationships/image" Target="../media/image34.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3.xml"/><Relationship Id="rId1" Type="http://schemas.openxmlformats.org/officeDocument/2006/relationships/tags" Target="../tags/tag12.xml"/><Relationship Id="rId5" Type="http://schemas.openxmlformats.org/officeDocument/2006/relationships/image" Target="../media/image6.png"/><Relationship Id="rId4" Type="http://schemas.openxmlformats.org/officeDocument/2006/relationships/image" Target="../media/image29.png"/></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12.xml"/><Relationship Id="rId1" Type="http://schemas.openxmlformats.org/officeDocument/2006/relationships/tags" Target="../tags/tag13.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3.xml"/><Relationship Id="rId1" Type="http://schemas.openxmlformats.org/officeDocument/2006/relationships/tags" Target="../tags/tag14.xml"/><Relationship Id="rId6" Type="http://schemas.openxmlformats.org/officeDocument/2006/relationships/image" Target="../media/image6.png"/><Relationship Id="rId5" Type="http://schemas.openxmlformats.org/officeDocument/2006/relationships/hyperlink" Target="https://www.youtube.com/watch?v=W9NuSuWYaWg" TargetMode="External"/><Relationship Id="rId4" Type="http://schemas.openxmlformats.org/officeDocument/2006/relationships/image" Target="../media/image35.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3.xml"/><Relationship Id="rId1" Type="http://schemas.openxmlformats.org/officeDocument/2006/relationships/tags" Target="../tags/tag15.xml"/><Relationship Id="rId6" Type="http://schemas.openxmlformats.org/officeDocument/2006/relationships/image" Target="../media/image6.png"/><Relationship Id="rId5" Type="http://schemas.openxmlformats.org/officeDocument/2006/relationships/hyperlink" Target="https://www.audacityteam.org/download" TargetMode="External"/><Relationship Id="rId4" Type="http://schemas.openxmlformats.org/officeDocument/2006/relationships/image" Target="../media/image27.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3.xml"/><Relationship Id="rId1" Type="http://schemas.openxmlformats.org/officeDocument/2006/relationships/tags" Target="../tags/tag16.xml"/><Relationship Id="rId5" Type="http://schemas.openxmlformats.org/officeDocument/2006/relationships/image" Target="../media/image6.png"/><Relationship Id="rId4" Type="http://schemas.openxmlformats.org/officeDocument/2006/relationships/image" Target="../media/image36.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3.xml"/><Relationship Id="rId1" Type="http://schemas.openxmlformats.org/officeDocument/2006/relationships/tags" Target="../tags/tag17.xml"/><Relationship Id="rId5" Type="http://schemas.openxmlformats.org/officeDocument/2006/relationships/image" Target="../media/image6.png"/><Relationship Id="rId4" Type="http://schemas.openxmlformats.org/officeDocument/2006/relationships/image" Target="../media/image37.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3.xml"/><Relationship Id="rId1" Type="http://schemas.openxmlformats.org/officeDocument/2006/relationships/tags" Target="../tags/tag18.xml"/><Relationship Id="rId5" Type="http://schemas.openxmlformats.org/officeDocument/2006/relationships/image" Target="../media/image6.png"/><Relationship Id="rId4" Type="http://schemas.openxmlformats.org/officeDocument/2006/relationships/image" Target="../media/image25.webp"/></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3.xml"/><Relationship Id="rId1" Type="http://schemas.openxmlformats.org/officeDocument/2006/relationships/tags" Target="../tags/tag19.xml"/><Relationship Id="rId5" Type="http://schemas.openxmlformats.org/officeDocument/2006/relationships/image" Target="../media/image6.png"/><Relationship Id="rId4" Type="http://schemas.openxmlformats.org/officeDocument/2006/relationships/image" Target="../media/image27.png"/></Relationships>
</file>

<file path=ppt/slides/_rels/slide3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slideLayout" Target="../slideLayouts/slideLayout12.xml"/><Relationship Id="rId1" Type="http://schemas.openxmlformats.org/officeDocument/2006/relationships/tags" Target="../tags/tag20.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39.webp"/><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3.xml"/><Relationship Id="rId1" Type="http://schemas.openxmlformats.org/officeDocument/2006/relationships/tags" Target="../tags/tag21.xml"/><Relationship Id="rId5" Type="http://schemas.openxmlformats.org/officeDocument/2006/relationships/image" Target="../media/image6.png"/><Relationship Id="rId4" Type="http://schemas.openxmlformats.org/officeDocument/2006/relationships/image" Target="../media/image40.png"/></Relationships>
</file>

<file path=ppt/slides/_rels/slide42.xml.rels><?xml version="1.0" encoding="UTF-8" standalone="yes"?>
<Relationships xmlns="http://schemas.openxmlformats.org/package/2006/relationships"><Relationship Id="rId8" Type="http://schemas.openxmlformats.org/officeDocument/2006/relationships/hyperlink" Target="https://ceur-ws.org/Vol-2654/paper25.pdf?utm_source=chatgpt.com" TargetMode="External"/><Relationship Id="rId3" Type="http://schemas.openxmlformats.org/officeDocument/2006/relationships/notesSlide" Target="../notesSlides/notesSlide34.xml"/><Relationship Id="rId7" Type="http://schemas.openxmlformats.org/officeDocument/2006/relationships/hyperlink" Target="https://blog.valuemakers.com.tr/%d8%b5%d9%86%d8%a7%d8%b9%d8%a9-%d8%a7%d9%84%d8%a8%d9%88%d8%af%d9%83%d8%a7%d8%b3%d8%aa-%d8%a7%d9%84%d8%b9%d8%b1%d8%a8%d9%8a" TargetMode="External"/><Relationship Id="rId2" Type="http://schemas.openxmlformats.org/officeDocument/2006/relationships/slideLayout" Target="../slideLayouts/slideLayout13.xml"/><Relationship Id="rId1" Type="http://schemas.openxmlformats.org/officeDocument/2006/relationships/tags" Target="../tags/tag22.xml"/><Relationship Id="rId6" Type="http://schemas.openxmlformats.org/officeDocument/2006/relationships/hyperlink" Target="https://www.youtube.com/watch?v=2u5XAaIILOE&amp;list=PLBFPAq4FkttrOBY-39M7wRZn5y5QgZHgq" TargetMode="External"/><Relationship Id="rId5" Type="http://schemas.openxmlformats.org/officeDocument/2006/relationships/hyperlink" Target="https://www.youtube.com/watch?v=2k6znW2LdqE&amp;list=PLk_brY7bZNj8IAFhmEJmXMvW-0bKv-4tm" TargetMode="External"/><Relationship Id="rId4" Type="http://schemas.openxmlformats.org/officeDocument/2006/relationships/image" Target="../media/image41.jpeg"/><Relationship Id="rId9"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14.xml"/><Relationship Id="rId6" Type="http://schemas.openxmlformats.org/officeDocument/2006/relationships/image" Target="../media/image45.png"/><Relationship Id="rId5" Type="http://schemas.openxmlformats.org/officeDocument/2006/relationships/image" Target="../media/image44.jpeg"/><Relationship Id="rId4" Type="http://schemas.openxmlformats.org/officeDocument/2006/relationships/image" Target="../media/image5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0" y="5888443"/>
            <a:ext cx="247802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SA" sz="2800" b="1" dirty="0" smtClean="0">
                <a:solidFill>
                  <a:schemeClr val="bg1"/>
                </a:solidFill>
                <a:latin typeface="Alexandria" charset="0"/>
                <a:cs typeface="Alexandria" charset="0"/>
              </a:rPr>
              <a:t>6</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1004315" y="2485591"/>
            <a:ext cx="2257632" cy="707886"/>
          </a:xfrm>
          <a:prstGeom prst="rect">
            <a:avLst/>
          </a:prstGeom>
          <a:noFill/>
        </p:spPr>
        <p:txBody>
          <a:bodyPr wrap="square" rtlCol="0">
            <a:spAutoFit/>
          </a:bodyPr>
          <a:lstStyle/>
          <a:p>
            <a:r>
              <a:rPr lang="ar-SA" sz="4000" b="1" dirty="0" smtClean="0">
                <a:solidFill>
                  <a:srgbClr val="00B0F0"/>
                </a:solidFill>
                <a:latin typeface="Alexandria" charset="0"/>
                <a:cs typeface="Alexandria" charset="0"/>
              </a:rPr>
              <a:t>المونتــــــاج</a:t>
            </a:r>
            <a:endParaRPr lang="ar-EG" sz="4000" b="1" dirty="0">
              <a:solidFill>
                <a:srgbClr val="00B0F0"/>
              </a:solidFill>
              <a:latin typeface="Alexandria" charset="0"/>
              <a:cs typeface="Alexandria" charset="0"/>
            </a:endParaRPr>
          </a:p>
        </p:txBody>
      </p:sp>
      <p:sp>
        <p:nvSpPr>
          <p:cNvPr id="2" name="Rectangle 1"/>
          <p:cNvSpPr/>
          <p:nvPr/>
        </p:nvSpPr>
        <p:spPr>
          <a:xfrm>
            <a:off x="194617" y="4934963"/>
            <a:ext cx="1095172" cy="369332"/>
          </a:xfrm>
          <a:prstGeom prst="rect">
            <a:avLst/>
          </a:prstGeom>
        </p:spPr>
        <p:txBody>
          <a:bodyPr wrap="none">
            <a:spAutoFit/>
          </a:bodyPr>
          <a:lstStyle/>
          <a:p>
            <a:r>
              <a:rPr lang="en-US" b="1" dirty="0">
                <a:solidFill>
                  <a:srgbClr val="111111"/>
                </a:solidFill>
                <a:latin typeface="Times New Roman" panose="02020603050405020304" pitchFamily="18" charset="0"/>
                <a:ea typeface="Calibri" panose="020F0502020204030204" pitchFamily="34" charset="0"/>
              </a:rPr>
              <a:t>DGM331</a:t>
            </a:r>
            <a:endParaRPr lang="en-US" dirty="0"/>
          </a:p>
        </p:txBody>
      </p:sp>
      <p:sp>
        <p:nvSpPr>
          <p:cNvPr id="3" name="Rectangle 2"/>
          <p:cNvSpPr/>
          <p:nvPr/>
        </p:nvSpPr>
        <p:spPr>
          <a:xfrm>
            <a:off x="1" y="5411703"/>
            <a:ext cx="2075688" cy="400110"/>
          </a:xfrm>
          <a:prstGeom prst="rect">
            <a:avLst/>
          </a:prstGeom>
        </p:spPr>
        <p:txBody>
          <a:bodyPr wrap="square">
            <a:spAutoFit/>
          </a:bodyPr>
          <a:lstStyle/>
          <a:p>
            <a:r>
              <a:rPr lang="ar-SA" sz="2000" b="1" dirty="0" smtClean="0">
                <a:solidFill>
                  <a:srgbClr val="111111"/>
                </a:solidFill>
                <a:latin typeface="The Year of Handicrafts Black" pitchFamily="50" charset="-78"/>
                <a:ea typeface="Calibri" panose="020F0502020204030204" pitchFamily="34" charset="0"/>
                <a:cs typeface="The Year of Handicrafts Black" pitchFamily="50" charset="-78"/>
              </a:rPr>
              <a:t>د.أسامة أحمد </a:t>
            </a:r>
            <a:endParaRPr lang="en-US" sz="2000" dirty="0">
              <a:latin typeface="The Year of Handicrafts Black" pitchFamily="50" charset="-78"/>
              <a:cs typeface="The Year of Handicrafts Black" pitchFamily="50"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22353"/>
    </mc:Choice>
    <mc:Fallback xmlns="">
      <p:transition spd="slow" advTm="2235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131" y="-98623"/>
            <a:ext cx="12682891" cy="7053944"/>
          </a:xfrm>
          <a:prstGeom prst="rect">
            <a:avLst/>
          </a:prstGeom>
        </p:spPr>
      </p:pic>
      <p:sp>
        <p:nvSpPr>
          <p:cNvPr id="2" name="Rectangle: Single Corner Rounded 1"/>
          <p:cNvSpPr/>
          <p:nvPr/>
        </p:nvSpPr>
        <p:spPr>
          <a:xfrm flipV="1">
            <a:off x="-79131" y="-43545"/>
            <a:ext cx="1227112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233099" y="3105844"/>
            <a:ext cx="1967205" cy="646331"/>
          </a:xfrm>
          <a:prstGeom prst="rect">
            <a:avLst/>
          </a:prstGeom>
          <a:noFill/>
        </p:spPr>
        <p:txBody>
          <a:bodyPr wrap="none" rtlCol="0">
            <a:spAutoFit/>
          </a:bodyPr>
          <a:lstStyle/>
          <a:p>
            <a:r>
              <a:rPr lang="ar-SA" sz="3600" b="1" dirty="0" smtClean="0">
                <a:solidFill>
                  <a:srgbClr val="00B0F0"/>
                </a:solidFill>
                <a:latin typeface="Alexandria" charset="0"/>
                <a:cs typeface="Alexandria" charset="0"/>
              </a:rPr>
              <a:t>المونتــــــاج</a:t>
            </a:r>
            <a:endParaRPr lang="ar-EG" sz="3600" b="1" dirty="0">
              <a:solidFill>
                <a:srgbClr val="00B0F0"/>
              </a:solidFill>
              <a:latin typeface="Alexandria" charset="0"/>
              <a:cs typeface="Alexandria" charset="0"/>
            </a:endParaRPr>
          </a:p>
        </p:txBody>
      </p:sp>
      <p:sp>
        <p:nvSpPr>
          <p:cNvPr id="10" name="Rectangle: Rounded Corners 9"/>
          <p:cNvSpPr/>
          <p:nvPr/>
        </p:nvSpPr>
        <p:spPr>
          <a:xfrm>
            <a:off x="4584065" y="4001135"/>
            <a:ext cx="6264275" cy="87439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altLang="en-US" sz="3200" dirty="0" smtClean="0">
                <a:solidFill>
                  <a:schemeClr val="tx1"/>
                </a:solidFill>
                <a:latin typeface="Abd Elrady Pro" panose="020F0803030102020204" pitchFamily="34" charset="-78"/>
                <a:cs typeface="Abd Elrady Pro" panose="020F0803030102020204" pitchFamily="34" charset="-78"/>
              </a:rPr>
              <a:t>مونتاج</a:t>
            </a:r>
            <a:r>
              <a:rPr lang="en-US" altLang="en-US" sz="3200" dirty="0" smtClean="0">
                <a:solidFill>
                  <a:schemeClr val="tx1"/>
                </a:solidFill>
                <a:latin typeface="Abd Elrady Pro" panose="020F0803030102020204" pitchFamily="34" charset="-78"/>
                <a:cs typeface="Abd Elrady Pro" panose="020F0803030102020204" pitchFamily="34" charset="-78"/>
              </a:rPr>
              <a:t> </a:t>
            </a:r>
            <a:r>
              <a:rPr lang="ar-SA" altLang="en-US" sz="3200" dirty="0" smtClean="0">
                <a:solidFill>
                  <a:schemeClr val="tx1"/>
                </a:solidFill>
                <a:latin typeface="Abd Elrady Pro" panose="020F0803030102020204" pitchFamily="34" charset="-78"/>
                <a:cs typeface="Abd Elrady Pro" panose="020F0803030102020204" pitchFamily="34" charset="-78"/>
              </a:rPr>
              <a:t>المحتوى</a:t>
            </a:r>
            <a:r>
              <a:rPr lang="en-US" altLang="en-US" sz="3200" dirty="0" smtClean="0">
                <a:solidFill>
                  <a:schemeClr val="tx1"/>
                </a:solidFill>
                <a:latin typeface="Abd Elrady Pro" panose="020F0803030102020204" pitchFamily="34" charset="-78"/>
                <a:cs typeface="Abd Elrady Pro" panose="020F0803030102020204" pitchFamily="34" charset="-78"/>
              </a:rPr>
              <a:t> </a:t>
            </a:r>
            <a:r>
              <a:rPr lang="ar-SA" altLang="en-US" sz="3200" dirty="0" smtClean="0">
                <a:solidFill>
                  <a:schemeClr val="tx1"/>
                </a:solidFill>
                <a:latin typeface="Abd Elrady Pro" panose="020F0803030102020204" pitchFamily="34" charset="-78"/>
                <a:cs typeface="Abd Elrady Pro" panose="020F0803030102020204" pitchFamily="34" charset="-78"/>
              </a:rPr>
              <a:t>الرقمي</a:t>
            </a:r>
            <a:r>
              <a:rPr lang="en-US" altLang="en-US" sz="3200" dirty="0" smtClean="0">
                <a:solidFill>
                  <a:schemeClr val="tx1"/>
                </a:solidFill>
                <a:latin typeface="Abd Elrady Pro" panose="020F0803030102020204" pitchFamily="34" charset="-78"/>
                <a:cs typeface="Abd Elrady Pro" panose="020F0803030102020204" pitchFamily="34" charset="-78"/>
              </a:rPr>
              <a:t> </a:t>
            </a:r>
            <a:r>
              <a:rPr lang="ar-SA" altLang="en-US" sz="3200" dirty="0" smtClean="0">
                <a:solidFill>
                  <a:schemeClr val="tx1"/>
                </a:solidFill>
                <a:latin typeface="Abd Elrady Pro" panose="020F0803030102020204" pitchFamily="34" charset="-78"/>
                <a:cs typeface="Abd Elrady Pro" panose="020F0803030102020204" pitchFamily="34" charset="-78"/>
              </a:rPr>
              <a:t>الصوتي</a:t>
            </a:r>
            <a:r>
              <a:rPr lang="en-US" altLang="en-US" sz="3200" dirty="0" smtClean="0">
                <a:solidFill>
                  <a:schemeClr val="tx1"/>
                </a:solidFill>
                <a:latin typeface="Abd Elrady Pro" panose="020F0803030102020204" pitchFamily="34" charset="-78"/>
                <a:cs typeface="Abd Elrady Pro" panose="020F0803030102020204" pitchFamily="34" charset="-78"/>
              </a:rPr>
              <a:t> </a:t>
            </a:r>
            <a:r>
              <a:rPr lang="ar-SA" altLang="en-US" sz="3200" dirty="0" smtClean="0">
                <a:solidFill>
                  <a:schemeClr val="tx1"/>
                </a:solidFill>
                <a:latin typeface="Abd Elrady Pro" panose="020F0803030102020204" pitchFamily="34" charset="-78"/>
                <a:cs typeface="Abd Elrady Pro" panose="020F0803030102020204" pitchFamily="34" charset="-78"/>
              </a:rPr>
              <a:t>(البودكاست)</a:t>
            </a:r>
            <a:r>
              <a:rPr lang="ar-SA" sz="3200" dirty="0" smtClean="0">
                <a:solidFill>
                  <a:schemeClr val="tx1"/>
                </a:solidFill>
                <a:latin typeface="Abd Elrady Pro" panose="020F0803030102020204" pitchFamily="34" charset="-78"/>
                <a:cs typeface="Abd Elrady Pro" panose="020F0803030102020204" pitchFamily="34" charset="-78"/>
              </a:rPr>
              <a:t> </a:t>
            </a:r>
            <a:endParaRPr lang="ar-SA" sz="3200" dirty="0">
              <a:solidFill>
                <a:schemeClr val="tx1"/>
              </a:solidFill>
              <a:latin typeface="Abd Elrady Pro" panose="020F0803030102020204" pitchFamily="34" charset="-78"/>
              <a:cs typeface="Abd Elrady Pro" panose="020F0803030102020204" pitchFamily="34" charset="-78"/>
            </a:endParaRPr>
          </a:p>
        </p:txBody>
      </p:sp>
      <p:sp>
        <p:nvSpPr>
          <p:cNvPr id="12" name="TextBox 11"/>
          <p:cNvSpPr txBox="1"/>
          <p:nvPr/>
        </p:nvSpPr>
        <p:spPr>
          <a:xfrm>
            <a:off x="382985" y="6225639"/>
            <a:ext cx="2001627" cy="521970"/>
          </a:xfrm>
          <a:prstGeom prst="rect">
            <a:avLst/>
          </a:prstGeom>
          <a:noFill/>
        </p:spPr>
        <p:txBody>
          <a:bodyPr wrap="square" rtlCol="0">
            <a:spAutoFit/>
          </a:bodyPr>
          <a:lstStyle/>
          <a:p>
            <a:r>
              <a:rPr lang="ar-EG" sz="2800" b="1" dirty="0">
                <a:solidFill>
                  <a:srgbClr val="00B0F0"/>
                </a:solidFill>
                <a:latin typeface="Wide Latin" panose="020A0A07050505020404" pitchFamily="18" charset="0"/>
                <a:cs typeface="Alexandria" charset="0"/>
              </a:rPr>
              <a:t>د. </a:t>
            </a:r>
            <a:r>
              <a:rPr lang="ar-SA" sz="2800" b="1" dirty="0" smtClean="0">
                <a:solidFill>
                  <a:srgbClr val="00B0F0"/>
                </a:solidFill>
                <a:latin typeface="Wide Latin" panose="020A0A07050505020404" pitchFamily="18" charset="0"/>
                <a:cs typeface="Alexandria" charset="0"/>
              </a:rPr>
              <a:t>أسامة أحمد</a:t>
            </a:r>
            <a:endParaRPr lang="ar-EG" sz="2800" b="1" dirty="0">
              <a:solidFill>
                <a:srgbClr val="00B0F0"/>
              </a:solidFill>
              <a:latin typeface="Wide Latin" panose="020A0A07050505020404" pitchFamily="18" charset="0"/>
              <a:cs typeface="Alexandria" charset="0"/>
            </a:endParaRPr>
          </a:p>
        </p:txBody>
      </p:sp>
      <p:sp>
        <p:nvSpPr>
          <p:cNvPr id="13" name="TextBox 12"/>
          <p:cNvSpPr txBox="1"/>
          <p:nvPr/>
        </p:nvSpPr>
        <p:spPr>
          <a:xfrm>
            <a:off x="774496" y="5814080"/>
            <a:ext cx="892940" cy="553998"/>
          </a:xfrm>
          <a:prstGeom prst="rect">
            <a:avLst/>
          </a:prstGeom>
          <a:noFill/>
        </p:spPr>
        <p:txBody>
          <a:bodyPr wrap="square" rtlCol="0">
            <a:spAutoFit/>
          </a:bodyPr>
          <a:lstStyle/>
          <a:p>
            <a:r>
              <a:rPr lang="ar-EG" sz="3000" b="1" dirty="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advTm="16783"/>
    </mc:Choice>
    <mc:Fallback xmlns="">
      <p:transition advTm="16783"/>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5474" y="130854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p:cNvSpPr txBox="1"/>
          <p:nvPr/>
        </p:nvSpPr>
        <p:spPr>
          <a:xfrm>
            <a:off x="3454900" y="1414582"/>
            <a:ext cx="1053874" cy="706755"/>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r>
              <a:rPr lang="ar-SA" sz="2000" b="1" dirty="0" smtClean="0">
                <a:solidFill>
                  <a:schemeClr val="bg1"/>
                </a:solidFill>
                <a:latin typeface="Times New Roman" panose="02020603050405020304" pitchFamily="18" charset="0"/>
                <a:cs typeface="Times New Roman" panose="02020603050405020304" pitchFamily="18" charset="0"/>
              </a:rPr>
              <a:t>6</a:t>
            </a:r>
            <a:r>
              <a:rPr lang="en-US" sz="2000" b="1" dirty="0" smtClean="0">
                <a:solidFill>
                  <a:schemeClr val="bg1"/>
                </a:solidFill>
                <a:latin typeface="Times New Roman" panose="02020603050405020304" pitchFamily="18" charset="0"/>
                <a:cs typeface="Times New Roman" panose="02020603050405020304" pitchFamily="18" charset="0"/>
              </a:rPr>
              <a:t> </a:t>
            </a:r>
            <a:endParaRPr lang="en-US" sz="2000" b="1" dirty="0">
              <a:solidFill>
                <a:schemeClr val="bg1"/>
              </a:solidFill>
              <a:latin typeface="Times New Roman" panose="02020603050405020304" pitchFamily="18" charset="0"/>
              <a:cs typeface="Times New Roman" panose="02020603050405020304" pitchFamily="18" charset="0"/>
            </a:endParaRP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307103"/>
            <a:ext cx="3386537" cy="1711702"/>
          </a:xfrm>
          <a:prstGeom prst="rect">
            <a:avLst/>
          </a:prstGeom>
        </p:spPr>
      </p:pic>
      <p:sp>
        <p:nvSpPr>
          <p:cNvPr id="12" name="TextBox 11"/>
          <p:cNvSpPr txBox="1"/>
          <p:nvPr/>
        </p:nvSpPr>
        <p:spPr>
          <a:xfrm>
            <a:off x="6247637" y="1383805"/>
            <a:ext cx="4113898" cy="769441"/>
          </a:xfrm>
          <a:prstGeom prst="rect">
            <a:avLst/>
          </a:prstGeom>
          <a:noFill/>
        </p:spPr>
        <p:txBody>
          <a:bodyPr wrap="square" rtlCol="0">
            <a:spAutoFit/>
          </a:bodyPr>
          <a:lstStyle/>
          <a:p>
            <a:pPr algn="ctr">
              <a:lnSpc>
                <a:spcPct val="150000"/>
              </a:lnSpc>
              <a:spcBef>
                <a:spcPct val="20000"/>
              </a:spcBef>
            </a:pPr>
            <a:r>
              <a:rPr lang="ar-EG" sz="3200" b="1" dirty="0">
                <a:solidFill>
                  <a:srgbClr val="00B0F0"/>
                </a:solidFill>
                <a:latin typeface="Simplified Arabic" panose="02020603050405020304" pitchFamily="18" charset="-78"/>
                <a:cs typeface="Simplified Arabic" panose="02020603050405020304" pitchFamily="18" charset="-78"/>
              </a:rPr>
              <a:t>محتويات المحاضرة</a:t>
            </a:r>
          </a:p>
        </p:txBody>
      </p:sp>
      <p:sp>
        <p:nvSpPr>
          <p:cNvPr id="3" name="Rectangle 2"/>
          <p:cNvSpPr/>
          <p:nvPr/>
        </p:nvSpPr>
        <p:spPr>
          <a:xfrm>
            <a:off x="3454900" y="2296996"/>
            <a:ext cx="8440180" cy="4915705"/>
          </a:xfrm>
          <a:prstGeom prst="rect">
            <a:avLst/>
          </a:prstGeom>
        </p:spPr>
        <p:txBody>
          <a:bodyPr wrap="square">
            <a:spAutoFit/>
          </a:bodyPr>
          <a:lstStyle/>
          <a:p>
            <a:pPr marL="457200" lvl="0" indent="-457200" algn="r" rtl="1" eaLnBrk="0" fontAlgn="base" hangingPunct="0">
              <a:lnSpc>
                <a:spcPct val="200000"/>
              </a:lnSpc>
              <a:spcBef>
                <a:spcPct val="0"/>
              </a:spcBef>
              <a:spcAft>
                <a:spcPct val="0"/>
              </a:spcAft>
              <a:buFont typeface="+mj-lt"/>
              <a:buAutoNum type="arabicPeriod"/>
            </a:pPr>
            <a:r>
              <a:rPr lang="ar-SA" altLang="en-US" sz="2000" b="1" dirty="0">
                <a:solidFill>
                  <a:srgbClr val="00B0F0"/>
                </a:solidFill>
                <a:latin typeface="Bahnschrift Light Condensed" panose="020B0502040204020203" charset="0"/>
                <a:cs typeface="+mj-cs"/>
              </a:rPr>
              <a:t>مقدمة</a:t>
            </a:r>
            <a:r>
              <a:rPr lang="en-US" altLang="en-US" sz="2000" b="1" dirty="0">
                <a:solidFill>
                  <a:srgbClr val="00B0F0"/>
                </a:solidFill>
                <a:latin typeface="Bahnschrift Light Condensed" panose="020B0502040204020203" charset="0"/>
                <a:cs typeface="+mj-cs"/>
              </a:rPr>
              <a:t> </a:t>
            </a:r>
            <a:r>
              <a:rPr lang="ar-SA" altLang="en-US" sz="2000" b="1" dirty="0">
                <a:solidFill>
                  <a:srgbClr val="00B0F0"/>
                </a:solidFill>
                <a:latin typeface="Bahnschrift Light Condensed" panose="020B0502040204020203" charset="0"/>
                <a:cs typeface="+mj-cs"/>
              </a:rPr>
              <a:t>عن</a:t>
            </a:r>
            <a:r>
              <a:rPr lang="en-US" altLang="en-US" sz="2000" b="1" dirty="0">
                <a:solidFill>
                  <a:srgbClr val="00B0F0"/>
                </a:solidFill>
                <a:latin typeface="Bahnschrift Light Condensed" panose="020B0502040204020203" charset="0"/>
                <a:cs typeface="+mj-cs"/>
              </a:rPr>
              <a:t> </a:t>
            </a:r>
            <a:r>
              <a:rPr lang="ar-SA" altLang="en-US" sz="2000" b="1" dirty="0">
                <a:solidFill>
                  <a:srgbClr val="00B0F0"/>
                </a:solidFill>
                <a:latin typeface="Bahnschrift Light Condensed" panose="020B0502040204020203" charset="0"/>
                <a:cs typeface="+mj-cs"/>
              </a:rPr>
              <a:t>الصوت</a:t>
            </a:r>
            <a:r>
              <a:rPr lang="en-US" altLang="en-US" sz="2000" b="1" dirty="0">
                <a:solidFill>
                  <a:srgbClr val="00B0F0"/>
                </a:solidFill>
                <a:latin typeface="Bahnschrift Light Condensed" panose="020B0502040204020203" charset="0"/>
                <a:cs typeface="+mj-cs"/>
              </a:rPr>
              <a:t> </a:t>
            </a:r>
            <a:r>
              <a:rPr lang="ar-SA" altLang="en-US" sz="2000" b="1" dirty="0">
                <a:solidFill>
                  <a:srgbClr val="00B0F0"/>
                </a:solidFill>
                <a:latin typeface="Bahnschrift Light Condensed" panose="020B0502040204020203" charset="0"/>
                <a:cs typeface="+mj-cs"/>
              </a:rPr>
              <a:t>الرقمي </a:t>
            </a:r>
          </a:p>
          <a:p>
            <a:pPr marL="457200" lvl="0" indent="-457200" algn="r" rtl="1" eaLnBrk="0" fontAlgn="base" hangingPunct="0">
              <a:lnSpc>
                <a:spcPct val="200000"/>
              </a:lnSpc>
              <a:spcBef>
                <a:spcPct val="0"/>
              </a:spcBef>
              <a:spcAft>
                <a:spcPct val="0"/>
              </a:spcAft>
              <a:buFont typeface="+mj-lt"/>
              <a:buAutoNum type="arabicPeriod"/>
            </a:pPr>
            <a:r>
              <a:rPr lang="ar-SA" sz="2000" b="1" dirty="0">
                <a:solidFill>
                  <a:srgbClr val="00B0F0"/>
                </a:solidFill>
                <a:latin typeface="Bahnschrift Light Condensed" panose="020B0502040204020203" charset="0"/>
                <a:cs typeface="+mj-cs"/>
              </a:rPr>
              <a:t> </a:t>
            </a:r>
            <a:r>
              <a:rPr lang="ar-SA" altLang="en-US" sz="2000" b="1" dirty="0">
                <a:solidFill>
                  <a:srgbClr val="00B0F0"/>
                </a:solidFill>
                <a:latin typeface="Bahnschrift Light Condensed" panose="020B0502040204020203" charset="0"/>
                <a:cs typeface="+mj-cs"/>
              </a:rPr>
              <a:t>مراحل</a:t>
            </a:r>
            <a:r>
              <a:rPr lang="en-US" altLang="en-US" sz="2000" b="1" dirty="0">
                <a:solidFill>
                  <a:srgbClr val="00B0F0"/>
                </a:solidFill>
                <a:latin typeface="Bahnschrift Light Condensed" panose="020B0502040204020203" charset="0"/>
                <a:cs typeface="+mj-cs"/>
              </a:rPr>
              <a:t> </a:t>
            </a:r>
            <a:r>
              <a:rPr lang="ar-SA" altLang="en-US" sz="2000" b="1" dirty="0">
                <a:solidFill>
                  <a:srgbClr val="00B0F0"/>
                </a:solidFill>
                <a:latin typeface="Bahnschrift Light Condensed" panose="020B0502040204020203" charset="0"/>
                <a:cs typeface="+mj-cs"/>
              </a:rPr>
              <a:t>إنشاء</a:t>
            </a:r>
            <a:r>
              <a:rPr lang="en-US" altLang="en-US" sz="2000" b="1" dirty="0">
                <a:solidFill>
                  <a:srgbClr val="00B0F0"/>
                </a:solidFill>
                <a:latin typeface="Bahnschrift Light Condensed" panose="020B0502040204020203" charset="0"/>
                <a:cs typeface="+mj-cs"/>
              </a:rPr>
              <a:t> </a:t>
            </a:r>
            <a:r>
              <a:rPr lang="ar-SA" altLang="en-US" sz="2000" b="1" dirty="0">
                <a:solidFill>
                  <a:srgbClr val="00B0F0"/>
                </a:solidFill>
                <a:latin typeface="Bahnschrift Light Condensed" panose="020B0502040204020203" charset="0"/>
                <a:cs typeface="+mj-cs"/>
              </a:rPr>
              <a:t>الصوت</a:t>
            </a:r>
          </a:p>
          <a:p>
            <a:pPr marL="457200" lvl="0" indent="-457200" algn="r" rtl="1" eaLnBrk="0" fontAlgn="base" hangingPunct="0">
              <a:lnSpc>
                <a:spcPct val="200000"/>
              </a:lnSpc>
              <a:spcBef>
                <a:spcPct val="0"/>
              </a:spcBef>
              <a:spcAft>
                <a:spcPct val="0"/>
              </a:spcAft>
              <a:buFont typeface="+mj-lt"/>
              <a:buAutoNum type="arabicPeriod"/>
            </a:pPr>
            <a:r>
              <a:rPr lang="ar-SA" altLang="en-US" sz="2000" b="1" dirty="0" smtClean="0">
                <a:solidFill>
                  <a:srgbClr val="00B0F0"/>
                </a:solidFill>
                <a:latin typeface="Bahnschrift Light Condensed" panose="020B0502040204020203" charset="0"/>
                <a:cs typeface="+mj-cs"/>
              </a:rPr>
              <a:t>معالجة</a:t>
            </a:r>
            <a:r>
              <a:rPr lang="en-US" altLang="en-US" sz="2000" b="1" dirty="0" smtClean="0">
                <a:solidFill>
                  <a:srgbClr val="00B0F0"/>
                </a:solidFill>
                <a:latin typeface="Bahnschrift Light Condensed" panose="020B0502040204020203" charset="0"/>
                <a:cs typeface="+mj-cs"/>
              </a:rPr>
              <a:t> </a:t>
            </a:r>
            <a:r>
              <a:rPr lang="ar-SA" altLang="en-US" sz="2000" b="1" dirty="0" smtClean="0">
                <a:solidFill>
                  <a:srgbClr val="00B0F0"/>
                </a:solidFill>
                <a:latin typeface="Bahnschrift Light Condensed" panose="020B0502040204020203" charset="0"/>
                <a:cs typeface="+mj-cs"/>
              </a:rPr>
              <a:t>الصوت</a:t>
            </a:r>
            <a:r>
              <a:rPr lang="en-US" altLang="en-US" sz="2000" b="1" dirty="0" smtClean="0">
                <a:solidFill>
                  <a:srgbClr val="00B0F0"/>
                </a:solidFill>
                <a:latin typeface="Bahnschrift Light Condensed" panose="020B0502040204020203" charset="0"/>
                <a:cs typeface="+mj-cs"/>
              </a:rPr>
              <a:t> (Audio Processing)</a:t>
            </a:r>
          </a:p>
          <a:p>
            <a:pPr marL="457200" lvl="0" indent="-457200" algn="r" rtl="1" eaLnBrk="0" fontAlgn="base" hangingPunct="0">
              <a:lnSpc>
                <a:spcPct val="200000"/>
              </a:lnSpc>
              <a:spcBef>
                <a:spcPct val="0"/>
              </a:spcBef>
              <a:spcAft>
                <a:spcPct val="0"/>
              </a:spcAft>
              <a:buFont typeface="+mj-lt"/>
              <a:buAutoNum type="arabicPeriod"/>
            </a:pPr>
            <a:r>
              <a:rPr lang="ar-SA" sz="2000" b="1" dirty="0" smtClean="0">
                <a:solidFill>
                  <a:srgbClr val="00B0F0"/>
                </a:solidFill>
                <a:latin typeface="Bahnschrift Light Condensed" panose="020B0502040204020203" charset="0"/>
                <a:cs typeface="+mj-cs"/>
              </a:rPr>
              <a:t>أشهر </a:t>
            </a:r>
            <a:r>
              <a:rPr lang="ar-SA" sz="2000" b="1" dirty="0">
                <a:solidFill>
                  <a:srgbClr val="00B0F0"/>
                </a:solidFill>
                <a:latin typeface="Bahnschrift Light Condensed" panose="020B0502040204020203" charset="0"/>
                <a:cs typeface="+mj-cs"/>
              </a:rPr>
              <a:t>برامج </a:t>
            </a:r>
            <a:r>
              <a:rPr lang="ar-SA" altLang="en-US" sz="2000" b="1" dirty="0">
                <a:solidFill>
                  <a:srgbClr val="00B0F0"/>
                </a:solidFill>
                <a:latin typeface="Bahnschrift Light Condensed" panose="020B0502040204020203" charset="0"/>
                <a:cs typeface="+mj-cs"/>
              </a:rPr>
              <a:t>إنشاء</a:t>
            </a:r>
            <a:r>
              <a:rPr lang="en-US" altLang="en-US" sz="2000" b="1" dirty="0">
                <a:solidFill>
                  <a:srgbClr val="00B0F0"/>
                </a:solidFill>
                <a:latin typeface="Bahnschrift Light Condensed" panose="020B0502040204020203" charset="0"/>
                <a:cs typeface="+mj-cs"/>
              </a:rPr>
              <a:t> </a:t>
            </a:r>
            <a:r>
              <a:rPr lang="ar-SA" altLang="en-US" sz="2000" b="1" dirty="0">
                <a:solidFill>
                  <a:srgbClr val="00B0F0"/>
                </a:solidFill>
                <a:latin typeface="Bahnschrift Light Condensed" panose="020B0502040204020203" charset="0"/>
                <a:cs typeface="+mj-cs"/>
              </a:rPr>
              <a:t>ومعالجة</a:t>
            </a:r>
            <a:r>
              <a:rPr lang="en-US" altLang="en-US" sz="2000" b="1" dirty="0">
                <a:solidFill>
                  <a:srgbClr val="00B0F0"/>
                </a:solidFill>
                <a:latin typeface="Bahnschrift Light Condensed" panose="020B0502040204020203" charset="0"/>
                <a:cs typeface="+mj-cs"/>
              </a:rPr>
              <a:t> </a:t>
            </a:r>
            <a:r>
              <a:rPr lang="ar-SA" altLang="en-US" sz="2000" b="1" dirty="0">
                <a:solidFill>
                  <a:srgbClr val="00B0F0"/>
                </a:solidFill>
                <a:latin typeface="Bahnschrift Light Condensed" panose="020B0502040204020203" charset="0"/>
                <a:cs typeface="+mj-cs"/>
              </a:rPr>
              <a:t>الصوت</a:t>
            </a:r>
          </a:p>
          <a:p>
            <a:pPr marL="457200" lvl="0" indent="-457200" algn="r" rtl="1" eaLnBrk="0" fontAlgn="base" hangingPunct="0">
              <a:lnSpc>
                <a:spcPct val="200000"/>
              </a:lnSpc>
              <a:spcBef>
                <a:spcPct val="0"/>
              </a:spcBef>
              <a:spcAft>
                <a:spcPct val="0"/>
              </a:spcAft>
              <a:buFont typeface="+mj-lt"/>
              <a:buAutoNum type="arabicPeriod"/>
            </a:pPr>
            <a:r>
              <a:rPr lang="ar-SA" altLang="en-US" sz="2000" b="1" dirty="0" smtClean="0">
                <a:solidFill>
                  <a:srgbClr val="00B0F0"/>
                </a:solidFill>
                <a:latin typeface="Bahnschrift Light Condensed" panose="020B0502040204020203" charset="0"/>
                <a:cs typeface="+mj-cs"/>
              </a:rPr>
              <a:t>البودكاست </a:t>
            </a:r>
          </a:p>
          <a:p>
            <a:pPr marL="457200" indent="-457200" algn="r" rtl="1" eaLnBrk="0" fontAlgn="base" hangingPunct="0">
              <a:lnSpc>
                <a:spcPct val="200000"/>
              </a:lnSpc>
              <a:spcBef>
                <a:spcPct val="0"/>
              </a:spcBef>
              <a:spcAft>
                <a:spcPct val="0"/>
              </a:spcAft>
              <a:buFont typeface="+mj-lt"/>
              <a:buAutoNum type="arabicPeriod"/>
            </a:pPr>
            <a:r>
              <a:rPr lang="ar-SA" sz="2000" b="1" dirty="0">
                <a:solidFill>
                  <a:srgbClr val="00B0F0"/>
                </a:solidFill>
                <a:latin typeface="Arial" panose="020B0604020202020204" pitchFamily="34" charset="0"/>
                <a:cs typeface="+mj-cs"/>
              </a:rPr>
              <a:t>برنامج </a:t>
            </a:r>
            <a:r>
              <a:rPr lang="en-US" sz="2000" b="1" dirty="0" smtClean="0">
                <a:solidFill>
                  <a:srgbClr val="00B0F0"/>
                </a:solidFill>
                <a:latin typeface="Arial" panose="020B0604020202020204" pitchFamily="34" charset="0"/>
                <a:cs typeface="+mj-cs"/>
              </a:rPr>
              <a:t>Audacity</a:t>
            </a:r>
            <a:endParaRPr lang="ar-SA" sz="2000" b="1" dirty="0" smtClean="0">
              <a:solidFill>
                <a:srgbClr val="00B0F0"/>
              </a:solidFill>
              <a:latin typeface="Arial" panose="020B0604020202020204" pitchFamily="34" charset="0"/>
              <a:cs typeface="+mj-cs"/>
            </a:endParaRPr>
          </a:p>
          <a:p>
            <a:pPr marL="457200" lvl="0" indent="-457200" algn="r" rtl="1" eaLnBrk="0" fontAlgn="base" hangingPunct="0">
              <a:lnSpc>
                <a:spcPct val="200000"/>
              </a:lnSpc>
              <a:spcBef>
                <a:spcPct val="0"/>
              </a:spcBef>
              <a:spcAft>
                <a:spcPct val="0"/>
              </a:spcAft>
              <a:buFont typeface="+mj-lt"/>
              <a:buAutoNum type="arabicPeriod"/>
            </a:pPr>
            <a:r>
              <a:rPr lang="ar-SA" sz="2000" b="1" dirty="0">
                <a:solidFill>
                  <a:srgbClr val="00B0F0"/>
                </a:solidFill>
                <a:latin typeface="Tajawal Medium" panose="00000600000000000000" pitchFamily="2" charset="-78"/>
                <a:cs typeface="+mj-cs"/>
              </a:rPr>
              <a:t>صيغ حفظ الصوت الرقمي </a:t>
            </a:r>
          </a:p>
          <a:p>
            <a:pPr algn="r" rtl="1" eaLnBrk="0" fontAlgn="base" hangingPunct="0">
              <a:lnSpc>
                <a:spcPct val="200000"/>
              </a:lnSpc>
              <a:spcBef>
                <a:spcPct val="0"/>
              </a:spcBef>
              <a:spcAft>
                <a:spcPct val="0"/>
              </a:spcAft>
            </a:pPr>
            <a:endParaRPr lang="en-US" altLang="en-US" sz="2000" b="1" dirty="0">
              <a:solidFill>
                <a:srgbClr val="00B0F0"/>
              </a:solidFill>
              <a:latin typeface="Bahnschrift Light Condensed" panose="020B0502040204020203" charset="0"/>
              <a:cs typeface="+mj-cs"/>
            </a:endParaRPr>
          </a:p>
        </p:txBody>
      </p:sp>
    </p:spTree>
  </p:cSld>
  <p:clrMapOvr>
    <a:masterClrMapping/>
  </p:clrMapOvr>
  <mc:AlternateContent xmlns:mc="http://schemas.openxmlformats.org/markup-compatibility/2006" xmlns:p14="http://schemas.microsoft.com/office/powerpoint/2010/main">
    <mc:Choice Requires="p14">
      <p:transition p14:dur="0" advTm="30275"/>
    </mc:Choice>
    <mc:Fallback xmlns="">
      <p:transition advTm="30275"/>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7985185" y="1749222"/>
            <a:ext cx="968535" cy="584775"/>
          </a:xfrm>
          <a:prstGeom prst="rect">
            <a:avLst/>
          </a:prstGeom>
          <a:noFill/>
        </p:spPr>
        <p:txBody>
          <a:bodyPr wrap="none" rtlCol="0">
            <a:spAutoFit/>
          </a:bodyPr>
          <a:lstStyle/>
          <a:p>
            <a:pPr algn="just" rtl="1"/>
            <a:r>
              <a:rPr lang="ar-EG" sz="3200" b="1" dirty="0" smtClean="0">
                <a:solidFill>
                  <a:srgbClr val="8E5A6D"/>
                </a:solidFill>
                <a:effectLst>
                  <a:outerShdw blurRad="38100" dist="38100" dir="2700000" algn="tl">
                    <a:srgbClr val="000000">
                      <a:alpha val="43137"/>
                    </a:srgbClr>
                  </a:outerShdw>
                </a:effectLst>
                <a:latin typeface="Candara Light" panose="020E0502030303020204" pitchFamily="34" charset="0"/>
                <a:cs typeface="+mj-cs"/>
              </a:rPr>
              <a:t>مقدمة</a:t>
            </a:r>
            <a:endParaRPr lang="ar-EG" sz="3200" b="1" dirty="0">
              <a:solidFill>
                <a:srgbClr val="8E5A6D"/>
              </a:solidFill>
              <a:effectLst>
                <a:outerShdw blurRad="38100" dist="38100" dir="2700000" algn="tl">
                  <a:srgbClr val="000000">
                    <a:alpha val="43137"/>
                  </a:srgbClr>
                </a:outerShdw>
              </a:effectLst>
              <a:latin typeface="Candara Light" panose="020E0502030303020204" pitchFamily="34" charset="0"/>
              <a:cs typeface="+mj-cs"/>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pic>
        <p:nvPicPr>
          <p:cNvPr id="8"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3375498" y="1390898"/>
            <a:ext cx="6079787" cy="5159514"/>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cSld>
  <p:clrMapOvr>
    <a:masterClrMapping/>
  </p:clrMapOvr>
  <mc:AlternateContent xmlns:mc="http://schemas.openxmlformats.org/markup-compatibility/2006" xmlns:p14="http://schemas.microsoft.com/office/powerpoint/2010/main">
    <mc:Choice Requires="p14">
      <p:transition p14:dur="0" advTm="20554"/>
    </mc:Choice>
    <mc:Fallback xmlns="">
      <p:transition advTm="2055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263082" y="1497035"/>
            <a:ext cx="3865656" cy="684803"/>
          </a:xfrm>
          <a:prstGeom prst="rect">
            <a:avLst/>
          </a:prstGeom>
          <a:noFill/>
        </p:spPr>
        <p:txBody>
          <a:bodyPr wrap="square" rtlCol="0">
            <a:spAutoFit/>
          </a:bodyPr>
          <a:lstStyle/>
          <a:p>
            <a:pPr algn="ctr">
              <a:lnSpc>
                <a:spcPct val="150000"/>
              </a:lnSpc>
              <a:spcBef>
                <a:spcPct val="20000"/>
              </a:spcBef>
            </a:pPr>
            <a:r>
              <a:rPr lang="ar-SA" sz="2800" b="1" dirty="0" smtClean="0">
                <a:solidFill>
                  <a:srgbClr val="00B0F0"/>
                </a:solidFill>
                <a:latin typeface="Simplified Arabic" panose="02020603050405020304" pitchFamily="18" charset="-78"/>
                <a:cs typeface="Simplified Arabic" panose="02020603050405020304" pitchFamily="18" charset="-78"/>
              </a:rPr>
              <a:t>المقدمة</a:t>
            </a:r>
            <a:endParaRPr lang="ar-EG" sz="2800" b="1" dirty="0">
              <a:solidFill>
                <a:srgbClr val="00B0F0"/>
              </a:solidFill>
              <a:latin typeface="Simplified Arabic" panose="02020603050405020304" pitchFamily="18" charset="-78"/>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3454900" y="2688677"/>
            <a:ext cx="8486030" cy="3785652"/>
          </a:xfrm>
          <a:prstGeom prst="rect">
            <a:avLst/>
          </a:prstGeom>
          <a:noFill/>
        </p:spPr>
        <p:txBody>
          <a:bodyPr wrap="square" rtlCol="0">
            <a:spAutoFit/>
          </a:bodyPr>
          <a:lstStyle/>
          <a:p>
            <a:pPr algn="just" rtl="1">
              <a:lnSpc>
                <a:spcPct val="150000"/>
              </a:lnSpc>
            </a:pPr>
            <a:r>
              <a:rPr lang="ar-SA" sz="2000" dirty="0">
                <a:cs typeface="+mj-cs"/>
              </a:rPr>
              <a:t>يُعدّ الصوت الرقمي أحد أهم عناصر الوسائط المتعددة في العصر الحديث، حيث يمثل التطور الطبيعي لتكنولوجيا التسجيل والتحرير الصوتي بعد الثورة الرقمية. ومع التحول من التسجيلات التناظرية إلى الرقمية، أصبح بالإمكان تخزين الأصوات بجودة عالية، ومعالجتها بسهولة، ونقلها عبر الوسائط المختلفة دون فقدان في الدقة أو نقاء الصوت.</a:t>
            </a:r>
          </a:p>
          <a:p>
            <a:pPr algn="just" rtl="1">
              <a:lnSpc>
                <a:spcPct val="150000"/>
              </a:lnSpc>
            </a:pPr>
            <a:r>
              <a:rPr lang="ar-SA" sz="2000" dirty="0">
                <a:cs typeface="+mj-cs"/>
              </a:rPr>
              <a:t>يتيح الصوت الرقمي للمحررين والمنتجين التحكم الكامل في الطبقات الصوتية، وإجراء عمليات المونتاج والمؤثرات بدقة متناهية، مما ساهم في تطوير مجالات مثل البودكاست، والإذاعة الرقمية، والمحتوى السمعي المرئي على الإنترنت. كما أسهم في تسهيل عملية إنتاج المواد الإعلامية والتعليمية والترفيهية على نطاق واسع.</a:t>
            </a: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tretch>
            <a:fillRect/>
          </a:stretch>
        </p:blipFill>
        <p:spPr>
          <a:xfrm>
            <a:off x="0" y="1339321"/>
            <a:ext cx="3386537" cy="2105755"/>
          </a:xfrm>
          <a:prstGeom prst="rect">
            <a:avLst/>
          </a:prstGeom>
        </p:spPr>
      </p:pic>
      <p:sp>
        <p:nvSpPr>
          <p:cNvPr id="17" name="Rectangle 16"/>
          <p:cNvSpPr/>
          <p:nvPr/>
        </p:nvSpPr>
        <p:spPr>
          <a:xfrm>
            <a:off x="3385474" y="133932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p:cNvSpPr txBox="1"/>
          <p:nvPr/>
        </p:nvSpPr>
        <p:spPr>
          <a:xfrm>
            <a:off x="3454900" y="1445360"/>
            <a:ext cx="1053874" cy="706755"/>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r>
              <a:rPr lang="ar-SA" sz="2000" b="1" dirty="0" smtClean="0">
                <a:solidFill>
                  <a:schemeClr val="bg1"/>
                </a:solidFill>
                <a:latin typeface="Times New Roman" panose="02020603050405020304" pitchFamily="18" charset="0"/>
                <a:cs typeface="Times New Roman" panose="02020603050405020304" pitchFamily="18" charset="0"/>
              </a:rPr>
              <a:t>6</a:t>
            </a:r>
            <a:endParaRPr lang="ar-SA" sz="2000" b="1" dirty="0">
              <a:solidFill>
                <a:schemeClr val="bg1"/>
              </a:solidFill>
              <a:latin typeface="Times New Roman" panose="02020603050405020304" pitchFamily="18" charset="0"/>
              <a:cs typeface="Times New Roman" panose="02020603050405020304" pitchFamily="18"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146036"/>
    </mc:Choice>
    <mc:Fallback xmlns="">
      <p:transition advTm="14603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626178" y="1789587"/>
            <a:ext cx="7610874" cy="3624225"/>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7526293" y="1748286"/>
            <a:ext cx="2388795" cy="461665"/>
          </a:xfrm>
          <a:prstGeom prst="rect">
            <a:avLst/>
          </a:prstGeom>
          <a:noFill/>
        </p:spPr>
        <p:txBody>
          <a:bodyPr wrap="none" rtlCol="0">
            <a:spAutoFit/>
          </a:bodyPr>
          <a:lstStyle/>
          <a:p>
            <a:pPr algn="just" rtl="1"/>
            <a:r>
              <a:rPr lang="ar-SA" sz="2400" b="1" dirty="0" smtClean="0">
                <a:solidFill>
                  <a:srgbClr val="00B0F0"/>
                </a:solidFill>
              </a:rPr>
              <a:t>تعريف الصوت </a:t>
            </a:r>
            <a:r>
              <a:rPr lang="ar-SA" altLang="en-US" sz="2400" b="1" dirty="0" smtClean="0">
                <a:solidFill>
                  <a:srgbClr val="00B0F0"/>
                </a:solidFill>
                <a:latin typeface="Arial" panose="020B0604020202020204" pitchFamily="34" charset="0"/>
              </a:rPr>
              <a:t>الرقمي</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advTm="12030"/>
    </mc:Choice>
    <mc:Fallback xmlns="">
      <p:transition advTm="1203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35245" y="1315618"/>
            <a:ext cx="3385474" cy="161213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631848" y="2351288"/>
            <a:ext cx="8456292" cy="4401205"/>
          </a:xfrm>
          <a:prstGeom prst="rect">
            <a:avLst/>
          </a:prstGeom>
          <a:noFill/>
        </p:spPr>
        <p:txBody>
          <a:bodyPr wrap="square" rtlCol="0">
            <a:spAutoFit/>
          </a:bodyPr>
          <a:lstStyle/>
          <a:p>
            <a:pPr marL="342900" indent="-342900" algn="just" rtl="1">
              <a:lnSpc>
                <a:spcPct val="200000"/>
              </a:lnSpc>
              <a:buFont typeface="Arial" panose="020B0604020202020204" pitchFamily="34" charset="0"/>
              <a:buChar char="•"/>
            </a:pPr>
            <a:r>
              <a:rPr lang="ar-SA" sz="2000" dirty="0">
                <a:cs typeface="+mj-cs"/>
              </a:rPr>
              <a:t>هو الظاهرة الفيزيائية التي تؤثر في </a:t>
            </a:r>
            <a:r>
              <a:rPr lang="ar-SA" sz="2000" dirty="0" smtClean="0">
                <a:cs typeface="+mj-cs"/>
              </a:rPr>
              <a:t> حاسة السمع  كما </a:t>
            </a:r>
            <a:r>
              <a:rPr lang="ar-SA" sz="2000" dirty="0">
                <a:cs typeface="+mj-cs"/>
              </a:rPr>
              <a:t>أ</a:t>
            </a:r>
            <a:r>
              <a:rPr lang="ar-SA" sz="2000" dirty="0" smtClean="0">
                <a:cs typeface="+mj-cs"/>
              </a:rPr>
              <a:t>نة </a:t>
            </a:r>
            <a:r>
              <a:rPr lang="ar-SA" sz="2000" dirty="0" smtClean="0">
                <a:cs typeface="+mj-cs"/>
              </a:rPr>
              <a:t>نوع من انواع الطالقة الحركية الناتجة عن اهتزاز  جسم مادي </a:t>
            </a:r>
            <a:r>
              <a:rPr lang="ar-SA" sz="2000" dirty="0" smtClean="0">
                <a:cs typeface="+mj-cs"/>
              </a:rPr>
              <a:t>هذه </a:t>
            </a:r>
            <a:r>
              <a:rPr lang="ar-SA" sz="2000" dirty="0" smtClean="0">
                <a:cs typeface="+mj-cs"/>
              </a:rPr>
              <a:t>الاهتزازات لا تؤثر </a:t>
            </a:r>
            <a:r>
              <a:rPr lang="ar-SA" sz="2000" dirty="0">
                <a:cs typeface="+mj-cs"/>
              </a:rPr>
              <a:t>في الأذن </a:t>
            </a:r>
            <a:r>
              <a:rPr lang="ar-SA" sz="2000" dirty="0" smtClean="0">
                <a:cs typeface="+mj-cs"/>
              </a:rPr>
              <a:t>البشرية مالم يكن تواترها محصور بين ( 20 </a:t>
            </a:r>
            <a:r>
              <a:rPr lang="ar-SA" sz="2000" dirty="0">
                <a:cs typeface="+mj-cs"/>
              </a:rPr>
              <a:t>--- </a:t>
            </a:r>
            <a:r>
              <a:rPr lang="ar-SA" sz="2000" dirty="0" smtClean="0">
                <a:cs typeface="+mj-cs"/>
              </a:rPr>
              <a:t>20000) دورة في الثانية  ويطلق على الدورة </a:t>
            </a:r>
            <a:r>
              <a:rPr lang="ar-SA" sz="2000" dirty="0">
                <a:cs typeface="+mj-cs"/>
              </a:rPr>
              <a:t>الواحده في </a:t>
            </a:r>
            <a:r>
              <a:rPr lang="ar-SA" sz="2000" dirty="0" smtClean="0">
                <a:cs typeface="+mj-cs"/>
              </a:rPr>
              <a:t>الثانية مصطلح الهيرتز ويمكن حساب الهيرتز بالكيلو هيرتز فقط .</a:t>
            </a:r>
          </a:p>
          <a:p>
            <a:pPr marL="342900" indent="-342900" algn="just" rtl="1">
              <a:lnSpc>
                <a:spcPct val="200000"/>
              </a:lnSpc>
              <a:buFont typeface="Arial" panose="020B0604020202020204" pitchFamily="34" charset="0"/>
              <a:buChar char="•"/>
            </a:pPr>
            <a:r>
              <a:rPr lang="ar-SA" sz="2000" dirty="0" smtClean="0">
                <a:cs typeface="+mj-cs"/>
              </a:rPr>
              <a:t>هو </a:t>
            </a:r>
            <a:r>
              <a:rPr lang="ar-SA" sz="2000" dirty="0" smtClean="0">
                <a:cs typeface="+mj-cs"/>
              </a:rPr>
              <a:t>اضطراب </a:t>
            </a:r>
            <a:r>
              <a:rPr lang="ar-SA" sz="2000" dirty="0" smtClean="0">
                <a:cs typeface="+mj-cs"/>
              </a:rPr>
              <a:t>تضاغطي ينتقل في المادة بحيث يسبب حركة طبلة الاذن ويؤدي بالتالي الى الاحساس بالسمع، هذا </a:t>
            </a:r>
            <a:r>
              <a:rPr lang="ar-SA" sz="2000" dirty="0" smtClean="0">
                <a:cs typeface="+mj-cs"/>
              </a:rPr>
              <a:t>الاضطراب </a:t>
            </a:r>
            <a:r>
              <a:rPr lang="ar-SA" sz="2000" dirty="0" smtClean="0">
                <a:cs typeface="+mj-cs"/>
              </a:rPr>
              <a:t>التضاغطي لا يحدث الا في وجود وسط مادي للانتشار </a:t>
            </a:r>
            <a:r>
              <a:rPr lang="ar-SA" sz="2000" dirty="0" smtClean="0">
                <a:cs typeface="+mj-cs"/>
              </a:rPr>
              <a:t>فانبعاث </a:t>
            </a:r>
            <a:r>
              <a:rPr lang="ar-SA" sz="2000" dirty="0" smtClean="0">
                <a:cs typeface="+mj-cs"/>
              </a:rPr>
              <a:t>الصوت </a:t>
            </a:r>
            <a:r>
              <a:rPr lang="ar-SA" sz="2000" dirty="0" smtClean="0">
                <a:cs typeface="+mj-cs"/>
              </a:rPr>
              <a:t>وانتشاره </a:t>
            </a:r>
            <a:r>
              <a:rPr lang="ar-SA" sz="2000" dirty="0" smtClean="0">
                <a:cs typeface="+mj-cs"/>
              </a:rPr>
              <a:t>يحتاج لوسط مادي للانتشار.</a:t>
            </a:r>
            <a:endParaRPr lang="ar-SA" sz="2000" dirty="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6</a:t>
            </a: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6826574" y="1445360"/>
            <a:ext cx="3716786" cy="523220"/>
          </a:xfrm>
          <a:prstGeom prst="rect">
            <a:avLst/>
          </a:prstGeom>
          <a:noFill/>
        </p:spPr>
        <p:txBody>
          <a:bodyPr wrap="square" rtlCol="0">
            <a:spAutoFit/>
          </a:bodyPr>
          <a:lstStyle/>
          <a:p>
            <a:pPr algn="just" rtl="1"/>
            <a:r>
              <a:rPr lang="ar-SA" sz="2800" b="1" spc="30" dirty="0" smtClean="0">
                <a:solidFill>
                  <a:srgbClr val="00B0F0"/>
                </a:solidFill>
              </a:rPr>
              <a:t>تعريف الصوت</a:t>
            </a:r>
            <a:endParaRPr lang="ar-EG" sz="2800" b="1" dirty="0">
              <a:solidFill>
                <a:srgbClr val="00B0F0"/>
              </a:solidFill>
              <a:effectLst>
                <a:outerShdw blurRad="38100" dist="38100" dir="2700000" algn="tl">
                  <a:srgbClr val="000000">
                    <a:alpha val="43137"/>
                  </a:srgbClr>
                </a:outerShdw>
              </a:effectLst>
              <a:latin typeface="Tajawal Medium" panose="00000600000000000000" pitchFamily="2" charset="-78"/>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236553"/>
    </mc:Choice>
    <mc:Fallback xmlns="">
      <p:transition advTm="2365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565796" y="1481254"/>
            <a:ext cx="4167554" cy="820417"/>
          </a:xfrm>
          <a:prstGeom prst="rect">
            <a:avLst/>
          </a:prstGeom>
          <a:noFill/>
        </p:spPr>
        <p:txBody>
          <a:bodyPr wrap="square" rtlCol="0">
            <a:spAutoFit/>
          </a:bodyPr>
          <a:lstStyle/>
          <a:p>
            <a:pPr lvl="0" algn="ctr" rtl="1" eaLnBrk="0" fontAlgn="base" hangingPunct="0">
              <a:lnSpc>
                <a:spcPct val="200000"/>
              </a:lnSpc>
              <a:spcBef>
                <a:spcPct val="0"/>
              </a:spcBef>
              <a:spcAft>
                <a:spcPct val="0"/>
              </a:spcAft>
            </a:pPr>
            <a:r>
              <a:rPr lang="ar-SA" sz="2800" b="1" dirty="0">
                <a:solidFill>
                  <a:srgbClr val="00B0F0"/>
                </a:solidFill>
              </a:rPr>
              <a:t>مراحل إنشاء الصوت الرقمي</a:t>
            </a:r>
            <a:endParaRPr lang="ar-SA" sz="2800" b="1" dirty="0">
              <a:solidFill>
                <a:srgbClr val="00B0F0"/>
              </a:solidFill>
              <a:latin typeface="Arial" panose="020B0604020202020204" pitchFamily="34" charset="0"/>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pic>
        <p:nvPicPr>
          <p:cNvPr id="8" name="Picture Placeholder 3"/>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2733785" y="1481254"/>
            <a:ext cx="7849909" cy="5235828"/>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18619"/>
    </mc:Choice>
    <mc:Fallback xmlns="">
      <p:transition advTm="186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6492" y="1335074"/>
            <a:ext cx="3373552" cy="18727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670820" y="2551300"/>
            <a:ext cx="8417320" cy="3785652"/>
          </a:xfrm>
          <a:prstGeom prst="rect">
            <a:avLst/>
          </a:prstGeom>
          <a:noFill/>
        </p:spPr>
        <p:txBody>
          <a:bodyPr wrap="square" rtlCol="0">
            <a:spAutoFit/>
          </a:bodyPr>
          <a:lstStyle/>
          <a:p>
            <a:pPr algn="r" rtl="1">
              <a:lnSpc>
                <a:spcPct val="200000"/>
              </a:lnSpc>
            </a:pPr>
            <a:r>
              <a:rPr lang="ar-SA" sz="2000" b="1" dirty="0" smtClean="0">
                <a:solidFill>
                  <a:srgbClr val="C00000"/>
                </a:solidFill>
                <a:cs typeface="+mj-cs"/>
              </a:rPr>
              <a:t>1. مرحلة </a:t>
            </a:r>
            <a:r>
              <a:rPr lang="ar-SA" sz="2000" b="1" dirty="0">
                <a:solidFill>
                  <a:srgbClr val="C00000"/>
                </a:solidFill>
                <a:cs typeface="+mj-cs"/>
              </a:rPr>
              <a:t>التسجيل </a:t>
            </a:r>
            <a:r>
              <a:rPr lang="en-US" sz="2000" b="1" dirty="0" smtClean="0">
                <a:solidFill>
                  <a:srgbClr val="C00000"/>
                </a:solidFill>
                <a:cs typeface="+mj-cs"/>
              </a:rPr>
              <a:t>Recording Stage)</a:t>
            </a:r>
            <a:r>
              <a:rPr lang="ar-SA" sz="2000" b="1" dirty="0" smtClean="0">
                <a:solidFill>
                  <a:srgbClr val="C00000"/>
                </a:solidFill>
                <a:cs typeface="+mj-cs"/>
              </a:rPr>
              <a:t>)</a:t>
            </a:r>
            <a:endParaRPr lang="en-US" sz="2000" b="1" dirty="0">
              <a:solidFill>
                <a:srgbClr val="C00000"/>
              </a:solidFill>
              <a:cs typeface="+mj-cs"/>
            </a:endParaRPr>
          </a:p>
          <a:p>
            <a:pPr marL="342900" indent="-342900" algn="r" rtl="1">
              <a:lnSpc>
                <a:spcPct val="200000"/>
              </a:lnSpc>
              <a:buFont typeface="Arial" panose="020B0604020202020204" pitchFamily="34" charset="0"/>
              <a:buChar char="•"/>
            </a:pPr>
            <a:r>
              <a:rPr lang="ar-SA" sz="2000" dirty="0">
                <a:cs typeface="+mj-cs"/>
              </a:rPr>
              <a:t>هي الخطوة الأولى في إنتاج الصوت الرقمي.</a:t>
            </a:r>
          </a:p>
          <a:p>
            <a:pPr marL="342900" indent="-342900" algn="r" rtl="1">
              <a:lnSpc>
                <a:spcPct val="200000"/>
              </a:lnSpc>
              <a:buFont typeface="Arial" panose="020B0604020202020204" pitchFamily="34" charset="0"/>
              <a:buChar char="•"/>
            </a:pPr>
            <a:r>
              <a:rPr lang="ar-SA" sz="2000" dirty="0">
                <a:cs typeface="+mj-cs"/>
              </a:rPr>
              <a:t>يتم فيها التقاط الأصوات بواسطة </a:t>
            </a:r>
            <a:r>
              <a:rPr lang="ar-SA" sz="2000" b="1" dirty="0">
                <a:cs typeface="+mj-cs"/>
              </a:rPr>
              <a:t>الميكروفونات</a:t>
            </a:r>
            <a:r>
              <a:rPr lang="ar-SA" sz="2000" dirty="0">
                <a:cs typeface="+mj-cs"/>
              </a:rPr>
              <a:t> أو </a:t>
            </a:r>
            <a:r>
              <a:rPr lang="ar-SA" sz="2000" b="1" dirty="0">
                <a:cs typeface="+mj-cs"/>
              </a:rPr>
              <a:t>الأجهزة الرقمية</a:t>
            </a:r>
            <a:r>
              <a:rPr lang="ar-SA" sz="2000" dirty="0">
                <a:cs typeface="+mj-cs"/>
              </a:rPr>
              <a:t>.</a:t>
            </a:r>
          </a:p>
          <a:p>
            <a:pPr marL="342900" indent="-342900" algn="r" rtl="1">
              <a:lnSpc>
                <a:spcPct val="200000"/>
              </a:lnSpc>
              <a:buFont typeface="Arial" panose="020B0604020202020204" pitchFamily="34" charset="0"/>
              <a:buChar char="•"/>
            </a:pPr>
            <a:r>
              <a:rPr lang="ar-SA" sz="2000" dirty="0">
                <a:cs typeface="+mj-cs"/>
              </a:rPr>
              <a:t>يجب مراعاة البيئة الصوتية (العزل، الضوضاء، نوع الميكروفون).</a:t>
            </a:r>
          </a:p>
          <a:p>
            <a:pPr marL="342900" indent="-342900" algn="r" rtl="1">
              <a:lnSpc>
                <a:spcPct val="200000"/>
              </a:lnSpc>
              <a:buFont typeface="Arial" panose="020B0604020202020204" pitchFamily="34" charset="0"/>
              <a:buChar char="•"/>
            </a:pPr>
            <a:r>
              <a:rPr lang="ar-SA" sz="2000" dirty="0">
                <a:cs typeface="+mj-cs"/>
              </a:rPr>
              <a:t>يُفضل استخدام برامج تسجيل احترافية مثل </a:t>
            </a:r>
            <a:r>
              <a:rPr lang="en-US" sz="2000" i="1" dirty="0">
                <a:cs typeface="+mj-cs"/>
              </a:rPr>
              <a:t>Audacity</a:t>
            </a:r>
            <a:r>
              <a:rPr lang="en-US" sz="2000" dirty="0">
                <a:cs typeface="+mj-cs"/>
              </a:rPr>
              <a:t> </a:t>
            </a:r>
            <a:r>
              <a:rPr lang="ar-SA" sz="2000" dirty="0">
                <a:cs typeface="+mj-cs"/>
              </a:rPr>
              <a:t>أو </a:t>
            </a:r>
            <a:r>
              <a:rPr lang="en-US" sz="2000" i="1" dirty="0" smtClean="0">
                <a:cs typeface="+mj-cs"/>
              </a:rPr>
              <a:t>Adobe Audition</a:t>
            </a:r>
            <a:r>
              <a:rPr lang="ar-SA" sz="2000" i="1" dirty="0" smtClean="0">
                <a:cs typeface="+mj-cs"/>
              </a:rPr>
              <a:t> </a:t>
            </a:r>
          </a:p>
          <a:p>
            <a:pPr marL="342900" indent="-342900" algn="r" rtl="1">
              <a:lnSpc>
                <a:spcPct val="200000"/>
              </a:lnSpc>
              <a:buFont typeface="Arial" panose="020B0604020202020204" pitchFamily="34" charset="0"/>
              <a:buChar char="•"/>
            </a:pPr>
            <a:r>
              <a:rPr lang="en-US" sz="2000" dirty="0">
                <a:cs typeface="+mj-cs"/>
                <a:hlinkClick r:id="rId4"/>
              </a:rPr>
              <a:t>https://</a:t>
            </a:r>
            <a:r>
              <a:rPr lang="en-US" sz="2000" dirty="0" smtClean="0">
                <a:cs typeface="+mj-cs"/>
                <a:hlinkClick r:id="rId4"/>
              </a:rPr>
              <a:t>www.youtube.com/watch?v=S9xxyDlXeZQ</a:t>
            </a:r>
            <a:r>
              <a:rPr lang="ar-SA" sz="2000" dirty="0" smtClean="0">
                <a:cs typeface="+mj-cs"/>
              </a:rPr>
              <a:t> شرح تسجيل الصوت </a:t>
            </a:r>
            <a:endParaRPr lang="en-US" sz="2000" dirty="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5911389" y="1445360"/>
            <a:ext cx="4744673" cy="461665"/>
          </a:xfrm>
          <a:prstGeom prst="rect">
            <a:avLst/>
          </a:prstGeom>
          <a:noFill/>
        </p:spPr>
        <p:txBody>
          <a:bodyPr wrap="square" rtlCol="0">
            <a:spAutoFit/>
          </a:bodyPr>
          <a:lstStyle/>
          <a:p>
            <a:pPr algn="just" rtl="1"/>
            <a:r>
              <a:rPr lang="ar-SA" sz="2400" b="1" spc="30" dirty="0" smtClean="0">
                <a:solidFill>
                  <a:srgbClr val="00B0F0"/>
                </a:solidFill>
              </a:rPr>
              <a:t>مراحل انشاء الصوت الرقمي</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p14:dur="0" advTm="161201"/>
    </mc:Choice>
    <mc:Fallback xmlns="">
      <p:transition advTm="16120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0" y="1377392"/>
            <a:ext cx="3385474" cy="1692737"/>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565313" y="2463911"/>
            <a:ext cx="8417320" cy="3170099"/>
          </a:xfrm>
          <a:prstGeom prst="rect">
            <a:avLst/>
          </a:prstGeom>
          <a:noFill/>
        </p:spPr>
        <p:txBody>
          <a:bodyPr wrap="square" rtlCol="0">
            <a:spAutoFit/>
          </a:bodyPr>
          <a:lstStyle/>
          <a:p>
            <a:pPr algn="r" rtl="1">
              <a:lnSpc>
                <a:spcPct val="200000"/>
              </a:lnSpc>
            </a:pPr>
            <a:r>
              <a:rPr lang="ar-SA" sz="2000" b="1" dirty="0">
                <a:solidFill>
                  <a:srgbClr val="C00000"/>
                </a:solidFill>
                <a:cs typeface="+mj-cs"/>
              </a:rPr>
              <a:t>2. مرحلة التحويل إلى صيغة رقمية (</a:t>
            </a:r>
            <a:r>
              <a:rPr lang="en-US" sz="2000" b="1" dirty="0" smtClean="0">
                <a:solidFill>
                  <a:srgbClr val="C00000"/>
                </a:solidFill>
                <a:cs typeface="+mj-cs"/>
              </a:rPr>
              <a:t>Digitization</a:t>
            </a:r>
            <a:r>
              <a:rPr lang="ar-SA" sz="2000" b="1" dirty="0">
                <a:solidFill>
                  <a:srgbClr val="C00000"/>
                </a:solidFill>
                <a:cs typeface="+mj-cs"/>
              </a:rPr>
              <a:t>)</a:t>
            </a:r>
            <a:endParaRPr lang="en-US" sz="2000" b="1" dirty="0">
              <a:solidFill>
                <a:srgbClr val="C00000"/>
              </a:solidFill>
              <a:cs typeface="+mj-cs"/>
            </a:endParaRPr>
          </a:p>
          <a:p>
            <a:pPr marL="342900" indent="-342900" algn="r" rtl="1">
              <a:lnSpc>
                <a:spcPct val="200000"/>
              </a:lnSpc>
              <a:buFont typeface="Arial" panose="020B0604020202020204" pitchFamily="34" charset="0"/>
              <a:buChar char="•"/>
            </a:pPr>
            <a:r>
              <a:rPr lang="ar-SA" sz="2000" dirty="0">
                <a:cs typeface="+mj-cs"/>
              </a:rPr>
              <a:t>بعد التسجيل، يتم تحويل الإشارات الصوتية التناظرية إلى </a:t>
            </a:r>
            <a:r>
              <a:rPr lang="ar-SA" sz="2000" b="1" dirty="0">
                <a:cs typeface="+mj-cs"/>
              </a:rPr>
              <a:t>بيانات رقمية</a:t>
            </a:r>
            <a:r>
              <a:rPr lang="ar-SA" sz="2000" dirty="0">
                <a:cs typeface="+mj-cs"/>
              </a:rPr>
              <a:t>.</a:t>
            </a:r>
          </a:p>
          <a:p>
            <a:pPr marL="342900" indent="-342900" algn="r" rtl="1">
              <a:lnSpc>
                <a:spcPct val="200000"/>
              </a:lnSpc>
              <a:buFont typeface="Arial" panose="020B0604020202020204" pitchFamily="34" charset="0"/>
              <a:buChar char="•"/>
            </a:pPr>
            <a:r>
              <a:rPr lang="ar-SA" sz="2000" dirty="0">
                <a:cs typeface="+mj-cs"/>
              </a:rPr>
              <a:t>يعتمد ذلك على </a:t>
            </a:r>
            <a:r>
              <a:rPr lang="ar-SA" sz="2000" b="1" dirty="0">
                <a:cs typeface="+mj-cs"/>
              </a:rPr>
              <a:t>معدل العينة </a:t>
            </a:r>
            <a:r>
              <a:rPr lang="en-US" sz="2000" b="1" dirty="0" smtClean="0">
                <a:cs typeface="+mj-cs"/>
              </a:rPr>
              <a:t>Sampling </a:t>
            </a:r>
            <a:r>
              <a:rPr lang="en-US" sz="2000" b="1" dirty="0">
                <a:cs typeface="+mj-cs"/>
              </a:rPr>
              <a:t>Rate)</a:t>
            </a:r>
            <a:r>
              <a:rPr lang="en-US" sz="2000" dirty="0">
                <a:cs typeface="+mj-cs"/>
              </a:rPr>
              <a:t> </a:t>
            </a:r>
            <a:r>
              <a:rPr lang="ar-SA" sz="2000" dirty="0" smtClean="0">
                <a:cs typeface="+mj-cs"/>
              </a:rPr>
              <a:t>)و</a:t>
            </a:r>
            <a:r>
              <a:rPr lang="ar-SA" sz="2000" b="1" dirty="0" smtClean="0">
                <a:cs typeface="+mj-cs"/>
              </a:rPr>
              <a:t>العمق </a:t>
            </a:r>
            <a:r>
              <a:rPr lang="ar-SA" sz="2000" b="1" dirty="0">
                <a:cs typeface="+mj-cs"/>
              </a:rPr>
              <a:t>البتّي (</a:t>
            </a:r>
            <a:r>
              <a:rPr lang="en-US" sz="2000" b="1" dirty="0">
                <a:cs typeface="+mj-cs"/>
              </a:rPr>
              <a:t>Bit </a:t>
            </a:r>
            <a:r>
              <a:rPr lang="en-US" sz="2000" b="1" dirty="0" smtClean="0">
                <a:cs typeface="+mj-cs"/>
              </a:rPr>
              <a:t>Depth</a:t>
            </a:r>
            <a:r>
              <a:rPr lang="ar-SA" sz="2000" b="1" dirty="0" smtClean="0">
                <a:cs typeface="+mj-cs"/>
              </a:rPr>
              <a:t>) </a:t>
            </a:r>
            <a:r>
              <a:rPr lang="en-US" sz="2000" dirty="0" smtClean="0">
                <a:cs typeface="+mj-cs"/>
              </a:rPr>
              <a:t>، </a:t>
            </a:r>
            <a:r>
              <a:rPr lang="ar-SA" sz="2000" dirty="0">
                <a:cs typeface="+mj-cs"/>
              </a:rPr>
              <a:t>اللذان يحددان جودة الصوت.</a:t>
            </a:r>
          </a:p>
          <a:p>
            <a:pPr marL="342900" indent="-342900" algn="r" rtl="1">
              <a:lnSpc>
                <a:spcPct val="200000"/>
              </a:lnSpc>
              <a:buFont typeface="Arial" panose="020B0604020202020204" pitchFamily="34" charset="0"/>
              <a:buChar char="•"/>
            </a:pPr>
            <a:r>
              <a:rPr lang="ar-SA" sz="2000" dirty="0">
                <a:cs typeface="+mj-cs"/>
              </a:rPr>
              <a:t>مثال: 44.1 </a:t>
            </a:r>
            <a:r>
              <a:rPr lang="en-US" sz="2000" dirty="0">
                <a:cs typeface="+mj-cs"/>
              </a:rPr>
              <a:t>kHz / 16-bit </a:t>
            </a:r>
            <a:r>
              <a:rPr lang="ar-SA" sz="2000" dirty="0">
                <a:cs typeface="+mj-cs"/>
              </a:rPr>
              <a:t>هو المعيار المستخدم في الأقراص المدمجة.</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5911389" y="1445360"/>
            <a:ext cx="4744673" cy="461665"/>
          </a:xfrm>
          <a:prstGeom prst="rect">
            <a:avLst/>
          </a:prstGeom>
          <a:noFill/>
        </p:spPr>
        <p:txBody>
          <a:bodyPr wrap="square" rtlCol="0">
            <a:spAutoFit/>
          </a:bodyPr>
          <a:lstStyle/>
          <a:p>
            <a:pPr algn="just" rtl="1"/>
            <a:r>
              <a:rPr lang="ar-SA" sz="2400" b="1" spc="30" dirty="0" smtClean="0">
                <a:solidFill>
                  <a:srgbClr val="00B0F0"/>
                </a:solidFill>
              </a:rPr>
              <a:t>مراحل انشاء الصوت الرقمي</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103379"/>
    </mc:Choice>
    <mc:Fallback xmlns="">
      <p:transition advTm="1033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1" y="1335074"/>
            <a:ext cx="3387039" cy="194338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565313" y="2437534"/>
            <a:ext cx="8417320" cy="4401205"/>
          </a:xfrm>
          <a:prstGeom prst="rect">
            <a:avLst/>
          </a:prstGeom>
          <a:noFill/>
        </p:spPr>
        <p:txBody>
          <a:bodyPr wrap="square" rtlCol="0">
            <a:spAutoFit/>
          </a:bodyPr>
          <a:lstStyle/>
          <a:p>
            <a:pPr algn="r" rtl="1">
              <a:lnSpc>
                <a:spcPct val="200000"/>
              </a:lnSpc>
            </a:pPr>
            <a:r>
              <a:rPr lang="ar-SA" sz="2000" b="1" dirty="0">
                <a:solidFill>
                  <a:srgbClr val="C00000"/>
                </a:solidFill>
                <a:cs typeface="+mj-cs"/>
              </a:rPr>
              <a:t>3. مرحلة التحرير والمعالجة </a:t>
            </a:r>
            <a:r>
              <a:rPr lang="en-US" sz="2000" b="1" dirty="0" smtClean="0">
                <a:solidFill>
                  <a:srgbClr val="C00000"/>
                </a:solidFill>
                <a:cs typeface="+mj-cs"/>
              </a:rPr>
              <a:t>Editing </a:t>
            </a:r>
            <a:r>
              <a:rPr lang="en-US" sz="2000" b="1" dirty="0">
                <a:solidFill>
                  <a:srgbClr val="C00000"/>
                </a:solidFill>
                <a:cs typeface="+mj-cs"/>
              </a:rPr>
              <a:t>&amp; Processing</a:t>
            </a:r>
            <a:r>
              <a:rPr lang="en-US" sz="2000" b="1" dirty="0" smtClean="0">
                <a:solidFill>
                  <a:srgbClr val="C00000"/>
                </a:solidFill>
                <a:cs typeface="+mj-cs"/>
              </a:rPr>
              <a:t>)</a:t>
            </a:r>
            <a:r>
              <a:rPr lang="ar-SA" sz="2000" b="1" dirty="0" smtClean="0">
                <a:solidFill>
                  <a:srgbClr val="C00000"/>
                </a:solidFill>
                <a:cs typeface="+mj-cs"/>
              </a:rPr>
              <a:t>)</a:t>
            </a:r>
            <a:endParaRPr lang="en-US" sz="2000" b="1" dirty="0">
              <a:solidFill>
                <a:srgbClr val="C00000"/>
              </a:solidFill>
              <a:cs typeface="+mj-cs"/>
            </a:endParaRPr>
          </a:p>
          <a:p>
            <a:pPr algn="r" rtl="1">
              <a:lnSpc>
                <a:spcPct val="200000"/>
              </a:lnSpc>
            </a:pPr>
            <a:r>
              <a:rPr lang="ar-SA" sz="2000" dirty="0">
                <a:cs typeface="+mj-cs"/>
              </a:rPr>
              <a:t>يتم في هذه المرحلة تنظيف الصوت من الضوضاء وتصحيح الأخطاء.</a:t>
            </a:r>
          </a:p>
          <a:p>
            <a:pPr algn="r" rtl="1">
              <a:lnSpc>
                <a:spcPct val="200000"/>
              </a:lnSpc>
            </a:pPr>
            <a:r>
              <a:rPr lang="ar-SA" sz="2000" dirty="0">
                <a:cs typeface="+mj-cs"/>
              </a:rPr>
              <a:t>تشمل العمليات:</a:t>
            </a:r>
          </a:p>
          <a:p>
            <a:pPr marL="800100" lvl="1" indent="-342900" algn="r" rtl="1">
              <a:lnSpc>
                <a:spcPct val="200000"/>
              </a:lnSpc>
              <a:buFont typeface="Arial" panose="020B0604020202020204" pitchFamily="34" charset="0"/>
              <a:buChar char="•"/>
            </a:pPr>
            <a:r>
              <a:rPr lang="ar-SA" sz="2000" dirty="0">
                <a:cs typeface="+mj-cs"/>
              </a:rPr>
              <a:t>إزالة الأصوات غير المرغوبة.</a:t>
            </a:r>
          </a:p>
          <a:p>
            <a:pPr marL="800100" lvl="1" indent="-342900" algn="r" rtl="1">
              <a:lnSpc>
                <a:spcPct val="200000"/>
              </a:lnSpc>
              <a:buFont typeface="Arial" panose="020B0604020202020204" pitchFamily="34" charset="0"/>
              <a:buChar char="•"/>
            </a:pPr>
            <a:r>
              <a:rPr lang="ar-SA" sz="2000" dirty="0">
                <a:cs typeface="+mj-cs"/>
              </a:rPr>
              <a:t>ضبط المستويات الصوتية (</a:t>
            </a:r>
            <a:r>
              <a:rPr lang="en-US" sz="2000" dirty="0" smtClean="0">
                <a:cs typeface="+mj-cs"/>
              </a:rPr>
              <a:t>Normalization</a:t>
            </a:r>
            <a:r>
              <a:rPr lang="ar-SA" sz="2000" dirty="0" smtClean="0">
                <a:cs typeface="+mj-cs"/>
              </a:rPr>
              <a:t>)</a:t>
            </a:r>
          </a:p>
          <a:p>
            <a:pPr marL="800100" lvl="1" indent="-342900" algn="r" rtl="1">
              <a:lnSpc>
                <a:spcPct val="200000"/>
              </a:lnSpc>
              <a:buFont typeface="Arial" panose="020B0604020202020204" pitchFamily="34" charset="0"/>
              <a:buChar char="•"/>
            </a:pPr>
            <a:r>
              <a:rPr lang="ar-SA" sz="2000" dirty="0" smtClean="0">
                <a:cs typeface="+mj-cs"/>
              </a:rPr>
              <a:t>إضافة </a:t>
            </a:r>
            <a:r>
              <a:rPr lang="ar-SA" sz="2000" dirty="0">
                <a:cs typeface="+mj-cs"/>
              </a:rPr>
              <a:t>المؤثرات مثل الصدى أو الصدى العكسي </a:t>
            </a:r>
            <a:r>
              <a:rPr lang="ar-SA" sz="2000" dirty="0" smtClean="0">
                <a:cs typeface="+mj-cs"/>
              </a:rPr>
              <a:t>(</a:t>
            </a:r>
            <a:r>
              <a:rPr lang="en-US" sz="2000" dirty="0">
                <a:cs typeface="+mj-cs"/>
              </a:rPr>
              <a:t>Reverb, Echo</a:t>
            </a:r>
            <a:r>
              <a:rPr lang="ar-SA" sz="2000" dirty="0" smtClean="0">
                <a:cs typeface="+mj-cs"/>
              </a:rPr>
              <a:t>)</a:t>
            </a:r>
          </a:p>
          <a:p>
            <a:pPr marL="800100" lvl="1" indent="-342900" algn="r" rtl="1">
              <a:lnSpc>
                <a:spcPct val="200000"/>
              </a:lnSpc>
              <a:buFont typeface="Arial" panose="020B0604020202020204" pitchFamily="34" charset="0"/>
              <a:buChar char="•"/>
            </a:pPr>
            <a:r>
              <a:rPr lang="ar-SA" sz="2000" dirty="0" smtClean="0">
                <a:cs typeface="+mj-cs"/>
              </a:rPr>
              <a:t>دمج </a:t>
            </a:r>
            <a:r>
              <a:rPr lang="ar-SA" sz="2000" dirty="0">
                <a:cs typeface="+mj-cs"/>
              </a:rPr>
              <a:t>المقاطع الصوتية وترتيبها.</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5863493" y="1699735"/>
            <a:ext cx="4200364" cy="461665"/>
          </a:xfrm>
          <a:prstGeom prst="rect">
            <a:avLst/>
          </a:prstGeom>
          <a:noFill/>
        </p:spPr>
        <p:txBody>
          <a:bodyPr wrap="square" rtlCol="0">
            <a:spAutoFit/>
          </a:bodyPr>
          <a:lstStyle/>
          <a:p>
            <a:pPr algn="just" rtl="1"/>
            <a:r>
              <a:rPr lang="ar-SA" sz="2400" b="1" spc="30" dirty="0">
                <a:solidFill>
                  <a:srgbClr val="00B0F0"/>
                </a:solidFill>
              </a:rPr>
              <a:t>مراحل انشاء الصوت الرقمي</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103379"/>
    </mc:Choice>
    <mc:Fallback xmlns="">
      <p:transition advTm="1033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26468"/>
            <a:ext cx="3386537" cy="239107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4908" y="405340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54900" y="2245560"/>
            <a:ext cx="8560670" cy="4847481"/>
          </a:xfrm>
          <a:prstGeom prst="rect">
            <a:avLst/>
          </a:prstGeom>
          <a:noFill/>
        </p:spPr>
        <p:txBody>
          <a:bodyPr wrap="square" rtlCol="0">
            <a:spAutoFit/>
          </a:bodyPr>
          <a:lstStyle/>
          <a:p>
            <a:pPr lvl="0" algn="r" rtl="1" eaLnBrk="0" fontAlgn="base" hangingPunct="0">
              <a:lnSpc>
                <a:spcPct val="150000"/>
              </a:lnSpc>
              <a:spcBef>
                <a:spcPct val="0"/>
              </a:spcBef>
              <a:spcAft>
                <a:spcPct val="0"/>
              </a:spcAft>
            </a:pPr>
            <a:r>
              <a:rPr lang="ar-SA" altLang="en-US" sz="2000" b="1" dirty="0" smtClean="0">
                <a:solidFill>
                  <a:srgbClr val="C00000"/>
                </a:solidFill>
                <a:latin typeface="Arial" panose="020B0604020202020204" pitchFamily="34" charset="0"/>
                <a:cs typeface="+mj-cs"/>
              </a:rPr>
              <a:t>4</a:t>
            </a:r>
            <a:r>
              <a:rPr lang="ar-SA" altLang="en-US" b="1" dirty="0" smtClean="0">
                <a:solidFill>
                  <a:srgbClr val="C00000"/>
                </a:solidFill>
                <a:latin typeface="Arial" panose="020B0604020202020204" pitchFamily="34" charset="0"/>
                <a:cs typeface="+mj-cs"/>
              </a:rPr>
              <a:t>. </a:t>
            </a:r>
            <a:r>
              <a:rPr lang="en-US" altLang="en-US" b="1" dirty="0" smtClean="0">
                <a:solidFill>
                  <a:srgbClr val="C00000"/>
                </a:solidFill>
                <a:latin typeface="Arial" panose="020B0604020202020204" pitchFamily="34" charset="0"/>
                <a:cs typeface="+mj-cs"/>
              </a:rPr>
              <a:t> </a:t>
            </a:r>
            <a:r>
              <a:rPr lang="ar-SA" altLang="en-US" b="1" dirty="0">
                <a:solidFill>
                  <a:srgbClr val="C00000"/>
                </a:solidFill>
                <a:latin typeface="Arial" panose="020B0604020202020204" pitchFamily="34" charset="0"/>
                <a:cs typeface="+mj-cs"/>
              </a:rPr>
              <a:t>مرحلة </a:t>
            </a:r>
            <a:r>
              <a:rPr lang="ar-SA" altLang="en-US" b="1" dirty="0" smtClean="0">
                <a:solidFill>
                  <a:srgbClr val="C00000"/>
                </a:solidFill>
                <a:latin typeface="Arial" panose="020B0604020202020204" pitchFamily="34" charset="0"/>
                <a:cs typeface="+mj-cs"/>
              </a:rPr>
              <a:t>المكساج </a:t>
            </a:r>
            <a:r>
              <a:rPr lang="en-US" altLang="en-US" b="1" dirty="0" smtClean="0">
                <a:solidFill>
                  <a:srgbClr val="C00000"/>
                </a:solidFill>
                <a:latin typeface="Arial" panose="020B0604020202020204" pitchFamily="34" charset="0"/>
                <a:cs typeface="+mj-cs"/>
              </a:rPr>
              <a:t> </a:t>
            </a:r>
            <a:r>
              <a:rPr lang="en-US" altLang="en-US" b="1" dirty="0">
                <a:solidFill>
                  <a:srgbClr val="C00000"/>
                </a:solidFill>
                <a:latin typeface="Arial" panose="020B0604020202020204" pitchFamily="34" charset="0"/>
                <a:cs typeface="+mj-cs"/>
              </a:rPr>
              <a:t>(Mixing)</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تهدف إلى</a:t>
            </a:r>
            <a:r>
              <a:rPr lang="en-US" altLang="en-US" sz="2000" dirty="0">
                <a:latin typeface="Arial" panose="020B0604020202020204" pitchFamily="34" charset="0"/>
                <a:cs typeface="+mj-cs"/>
              </a:rPr>
              <a:t> </a:t>
            </a:r>
            <a:r>
              <a:rPr lang="ar-SA" altLang="en-US" sz="2000" b="1" dirty="0">
                <a:latin typeface="Arial" panose="020B0604020202020204" pitchFamily="34" charset="0"/>
                <a:cs typeface="+mj-cs"/>
              </a:rPr>
              <a:t>مزج</a:t>
            </a:r>
            <a:r>
              <a:rPr lang="en-US" altLang="en-US" sz="2000" dirty="0">
                <a:latin typeface="Arial" panose="020B0604020202020204" pitchFamily="34" charset="0"/>
                <a:cs typeface="+mj-cs"/>
              </a:rPr>
              <a:t> </a:t>
            </a:r>
            <a:r>
              <a:rPr lang="ar-SA" altLang="en-US" sz="2000" dirty="0">
                <a:latin typeface="Arial" panose="020B0604020202020204" pitchFamily="34" charset="0"/>
                <a:cs typeface="+mj-cs"/>
              </a:rPr>
              <a:t>العناصر الصوتية المختلفة (موسيقى، أصوات، مؤثرات، تعليق صوتي)</a:t>
            </a:r>
            <a:r>
              <a:rPr lang="en-US" altLang="en-US" sz="2000" dirty="0">
                <a:latin typeface="Arial" panose="020B0604020202020204" pitchFamily="34" charset="0"/>
                <a:cs typeface="+mj-cs"/>
              </a:rPr>
              <a:t>.</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يتم موازنة الأحجام، وتوزيع الصوت على القنوات (يمين/يسار) للحصول على تجربة استماع متوازنة</a:t>
            </a:r>
            <a:r>
              <a:rPr lang="en-US" altLang="en-US" sz="2000" dirty="0">
                <a:latin typeface="Arial" panose="020B0604020202020204" pitchFamily="34" charset="0"/>
                <a:cs typeface="+mj-cs"/>
              </a:rPr>
              <a:t>.</a:t>
            </a:r>
          </a:p>
          <a:p>
            <a:pPr algn="r" rtl="1">
              <a:lnSpc>
                <a:spcPct val="150000"/>
              </a:lnSpc>
            </a:pPr>
            <a:r>
              <a:rPr lang="ar-SA" b="1" dirty="0">
                <a:solidFill>
                  <a:srgbClr val="C00000"/>
                </a:solidFill>
                <a:cs typeface="+mj-cs"/>
              </a:rPr>
              <a:t>5. مرحلة الإخراج أو التصدير النهائي </a:t>
            </a:r>
            <a:r>
              <a:rPr lang="en-US" b="1" dirty="0" smtClean="0">
                <a:solidFill>
                  <a:srgbClr val="C00000"/>
                </a:solidFill>
                <a:cs typeface="+mj-cs"/>
              </a:rPr>
              <a:t>Mastering </a:t>
            </a:r>
            <a:r>
              <a:rPr lang="en-US" b="1" dirty="0">
                <a:solidFill>
                  <a:srgbClr val="C00000"/>
                </a:solidFill>
                <a:cs typeface="+mj-cs"/>
              </a:rPr>
              <a:t>&amp; Exporting</a:t>
            </a:r>
            <a:r>
              <a:rPr lang="en-US" b="1" dirty="0" smtClean="0">
                <a:solidFill>
                  <a:srgbClr val="C00000"/>
                </a:solidFill>
                <a:cs typeface="+mj-cs"/>
              </a:rPr>
              <a:t>)</a:t>
            </a:r>
            <a:r>
              <a:rPr lang="ar-SA" b="1" dirty="0" smtClean="0">
                <a:solidFill>
                  <a:srgbClr val="C00000"/>
                </a:solidFill>
                <a:cs typeface="+mj-cs"/>
              </a:rPr>
              <a:t>) </a:t>
            </a:r>
            <a:endParaRPr lang="en-US" b="1" dirty="0">
              <a:solidFill>
                <a:srgbClr val="C00000"/>
              </a:solidFill>
              <a:cs typeface="+mj-cs"/>
            </a:endParaRPr>
          </a:p>
          <a:p>
            <a:pPr marL="285750" indent="-285750" algn="r" rtl="1">
              <a:lnSpc>
                <a:spcPct val="150000"/>
              </a:lnSpc>
              <a:buFont typeface="Arial" panose="020B0604020202020204" pitchFamily="34" charset="0"/>
              <a:buChar char="•"/>
            </a:pPr>
            <a:r>
              <a:rPr lang="ar-SA" dirty="0">
                <a:cs typeface="+mj-cs"/>
              </a:rPr>
              <a:t>آخر خطوة في إنتاج الصوت الرقمي.</a:t>
            </a:r>
          </a:p>
          <a:p>
            <a:pPr marL="285750" indent="-285750" algn="r" rtl="1">
              <a:lnSpc>
                <a:spcPct val="150000"/>
              </a:lnSpc>
              <a:buFont typeface="Arial" panose="020B0604020202020204" pitchFamily="34" charset="0"/>
              <a:buChar char="•"/>
            </a:pPr>
            <a:r>
              <a:rPr lang="ar-SA" dirty="0">
                <a:cs typeface="+mj-cs"/>
              </a:rPr>
              <a:t>يتم فيها ضبط جودة الصوت النهائية وفق معايير البث أو النشر.</a:t>
            </a:r>
          </a:p>
          <a:p>
            <a:pPr marL="285750" indent="-285750" algn="r" rtl="1">
              <a:lnSpc>
                <a:spcPct val="150000"/>
              </a:lnSpc>
              <a:buFont typeface="Arial" panose="020B0604020202020204" pitchFamily="34" charset="0"/>
              <a:buChar char="•"/>
            </a:pPr>
            <a:r>
              <a:rPr lang="ar-SA" dirty="0">
                <a:cs typeface="+mj-cs"/>
              </a:rPr>
              <a:t>تُختار الصيغة المناسبة للحفظ مثل:</a:t>
            </a:r>
          </a:p>
          <a:p>
            <a:pPr marL="742950" lvl="1" indent="-285750" algn="r" rtl="1">
              <a:lnSpc>
                <a:spcPct val="150000"/>
              </a:lnSpc>
              <a:buFont typeface="Wingdings" panose="05000000000000000000" pitchFamily="2" charset="2"/>
              <a:buChar char="ü"/>
            </a:pPr>
            <a:r>
              <a:rPr lang="en-US" b="1" dirty="0" smtClean="0">
                <a:cs typeface="+mj-cs"/>
              </a:rPr>
              <a:t>WAV</a:t>
            </a:r>
            <a:r>
              <a:rPr lang="en-US" dirty="0" smtClean="0">
                <a:cs typeface="+mj-cs"/>
              </a:rPr>
              <a:t> </a:t>
            </a:r>
            <a:r>
              <a:rPr lang="ar-SA" dirty="0" smtClean="0">
                <a:cs typeface="+mj-cs"/>
              </a:rPr>
              <a:t>جودة عالية</a:t>
            </a:r>
            <a:endParaRPr lang="ar-SA" dirty="0">
              <a:cs typeface="+mj-cs"/>
            </a:endParaRPr>
          </a:p>
          <a:p>
            <a:pPr marL="742950" lvl="1" indent="-285750" algn="r" rtl="1">
              <a:lnSpc>
                <a:spcPct val="150000"/>
              </a:lnSpc>
              <a:buFont typeface="Wingdings" panose="05000000000000000000" pitchFamily="2" charset="2"/>
              <a:buChar char="ü"/>
            </a:pPr>
            <a:r>
              <a:rPr lang="en-US" b="1" dirty="0">
                <a:cs typeface="+mj-cs"/>
              </a:rPr>
              <a:t>MP3</a:t>
            </a:r>
            <a:r>
              <a:rPr lang="en-US" dirty="0">
                <a:cs typeface="+mj-cs"/>
              </a:rPr>
              <a:t> </a:t>
            </a:r>
            <a:r>
              <a:rPr lang="ar-SA" dirty="0" smtClean="0">
                <a:cs typeface="+mj-cs"/>
              </a:rPr>
              <a:t>ضغط </a:t>
            </a:r>
            <a:r>
              <a:rPr lang="ar-SA" dirty="0">
                <a:cs typeface="+mj-cs"/>
              </a:rPr>
              <a:t>وجودة </a:t>
            </a:r>
            <a:r>
              <a:rPr lang="ar-SA" dirty="0" smtClean="0">
                <a:cs typeface="+mj-cs"/>
              </a:rPr>
              <a:t>متوسطة</a:t>
            </a:r>
            <a:endParaRPr lang="ar-SA" dirty="0">
              <a:cs typeface="+mj-cs"/>
            </a:endParaRPr>
          </a:p>
          <a:p>
            <a:pPr marL="742950" lvl="1" indent="-285750" algn="r" rtl="1">
              <a:lnSpc>
                <a:spcPct val="150000"/>
              </a:lnSpc>
              <a:buFont typeface="Wingdings" panose="05000000000000000000" pitchFamily="2" charset="2"/>
              <a:buChar char="ü"/>
            </a:pPr>
            <a:r>
              <a:rPr lang="en-US" b="1" dirty="0">
                <a:cs typeface="+mj-cs"/>
              </a:rPr>
              <a:t>AAC </a:t>
            </a:r>
            <a:r>
              <a:rPr lang="ar-SA" b="1" dirty="0">
                <a:cs typeface="+mj-cs"/>
              </a:rPr>
              <a:t>أو </a:t>
            </a:r>
            <a:r>
              <a:rPr lang="en-US" b="1" dirty="0">
                <a:cs typeface="+mj-cs"/>
              </a:rPr>
              <a:t>FLAC</a:t>
            </a:r>
            <a:r>
              <a:rPr lang="en-US" dirty="0">
                <a:cs typeface="+mj-cs"/>
              </a:rPr>
              <a:t> </a:t>
            </a:r>
            <a:r>
              <a:rPr lang="ar-SA" dirty="0" smtClean="0">
                <a:cs typeface="+mj-cs"/>
              </a:rPr>
              <a:t>خيارات متقدمة</a:t>
            </a:r>
            <a:endParaRPr lang="ar-SA" dirty="0">
              <a:cs typeface="+mj-cs"/>
            </a:endParaRPr>
          </a:p>
          <a:p>
            <a:pPr marL="342900" lvl="0" indent="-342900" algn="r" rtl="1" eaLnBrk="0" fontAlgn="base" hangingPunct="0">
              <a:lnSpc>
                <a:spcPct val="150000"/>
              </a:lnSpc>
              <a:spcBef>
                <a:spcPct val="0"/>
              </a:spcBef>
              <a:spcAft>
                <a:spcPct val="0"/>
              </a:spcAft>
              <a:buFont typeface="Arial" panose="020B0604020202020204" pitchFamily="34" charset="0"/>
              <a:buChar char="•"/>
            </a:pPr>
            <a:endParaRPr lang="en-US" altLang="en-US" sz="2000" dirty="0">
              <a:latin typeface="Arial" panose="020B0604020202020204" pitchFamily="34" charset="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508774" y="1550934"/>
            <a:ext cx="5636770" cy="523220"/>
          </a:xfrm>
          <a:prstGeom prst="rect">
            <a:avLst/>
          </a:prstGeom>
          <a:noFill/>
        </p:spPr>
        <p:txBody>
          <a:bodyPr wrap="square" rtlCol="0">
            <a:spAutoFit/>
          </a:bodyPr>
          <a:lstStyle/>
          <a:p>
            <a:pPr algn="just" rtl="1"/>
            <a:r>
              <a:rPr lang="ar-SA" sz="2800" b="1" spc="30" dirty="0">
                <a:solidFill>
                  <a:srgbClr val="00B0F0"/>
                </a:solidFill>
              </a:rPr>
              <a:t>مراحل انشاء الصوت الرقمي</a:t>
            </a:r>
            <a:endParaRPr lang="ar-EG" sz="2800" b="1" dirty="0">
              <a:solidFill>
                <a:srgbClr val="00B0F0"/>
              </a:solidFill>
              <a:effectLst>
                <a:outerShdw blurRad="38100" dist="38100" dir="2700000" algn="tl">
                  <a:srgbClr val="000000">
                    <a:alpha val="43137"/>
                  </a:srgbClr>
                </a:outerShdw>
              </a:effectLst>
              <a:latin typeface="Tajawal Medium" panose="00000600000000000000" pitchFamily="2" charset="-78"/>
            </a:endParaRP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117" y="3688317"/>
            <a:ext cx="3689302" cy="316968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274938" y="1622658"/>
            <a:ext cx="7225368" cy="3612684"/>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681011" y="1313091"/>
            <a:ext cx="4273063" cy="820417"/>
          </a:xfrm>
          <a:prstGeom prst="rect">
            <a:avLst/>
          </a:prstGeom>
          <a:noFill/>
        </p:spPr>
        <p:txBody>
          <a:bodyPr wrap="square" rtlCol="0">
            <a:spAutoFit/>
          </a:bodyPr>
          <a:lstStyle/>
          <a:p>
            <a:pPr algn="r" rtl="1" eaLnBrk="0" fontAlgn="base" hangingPunct="0">
              <a:lnSpc>
                <a:spcPct val="200000"/>
              </a:lnSpc>
              <a:spcBef>
                <a:spcPct val="0"/>
              </a:spcBef>
              <a:spcAft>
                <a:spcPct val="0"/>
              </a:spcAft>
            </a:pPr>
            <a:r>
              <a:rPr lang="ar-SA" sz="2800" b="1" dirty="0" smtClean="0">
                <a:solidFill>
                  <a:srgbClr val="00B0F0"/>
                </a:solidFill>
                <a:latin typeface="Arial" panose="020B0604020202020204" pitchFamily="34" charset="0"/>
              </a:rPr>
              <a:t>مصطلحات الصوت الرقمي</a:t>
            </a:r>
            <a:endParaRPr lang="ar-SA" altLang="en-US" sz="2800" b="1" dirty="0">
              <a:solidFill>
                <a:srgbClr val="00B0F0"/>
              </a:solidFill>
              <a:latin typeface="Arial" panose="020B0604020202020204" pitchFamily="34" charset="0"/>
            </a:endParaRPr>
          </a:p>
        </p:txBody>
      </p:sp>
      <p:pic>
        <p:nvPicPr>
          <p:cNvPr id="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12434"/>
    </mc:Choice>
    <mc:Fallback xmlns="">
      <p:transition advTm="1243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7707" y="1311916"/>
            <a:ext cx="3421796" cy="171089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04089" y="2400294"/>
            <a:ext cx="8709662" cy="4755148"/>
          </a:xfrm>
          <a:prstGeom prst="rect">
            <a:avLst/>
          </a:prstGeom>
          <a:noFill/>
        </p:spPr>
        <p:txBody>
          <a:bodyPr wrap="square" rtlCol="0">
            <a:spAutoFit/>
          </a:bodyPr>
          <a:lstStyle/>
          <a:p>
            <a:pPr marL="457200" indent="-457200" algn="just" rtl="1">
              <a:lnSpc>
                <a:spcPct val="150000"/>
              </a:lnSpc>
              <a:buFont typeface="Wingdings" panose="05000000000000000000" pitchFamily="2" charset="2"/>
              <a:buChar char="q"/>
            </a:pPr>
            <a:r>
              <a:rPr lang="ar-SA" sz="2000" b="1" dirty="0" smtClean="0">
                <a:solidFill>
                  <a:srgbClr val="C00000"/>
                </a:solidFill>
                <a:cs typeface="+mj-cs"/>
              </a:rPr>
              <a:t>معدل </a:t>
            </a:r>
            <a:r>
              <a:rPr lang="ar-SA" sz="2000" b="1" dirty="0">
                <a:solidFill>
                  <a:srgbClr val="C00000"/>
                </a:solidFill>
                <a:cs typeface="+mj-cs"/>
              </a:rPr>
              <a:t>أخذ العينات </a:t>
            </a:r>
            <a:r>
              <a:rPr lang="ar-SA" sz="2000" b="1" dirty="0" smtClean="0">
                <a:solidFill>
                  <a:srgbClr val="C00000"/>
                </a:solidFill>
                <a:cs typeface="+mj-cs"/>
              </a:rPr>
              <a:t>(</a:t>
            </a:r>
            <a:r>
              <a:rPr lang="en-US" sz="2000" b="1" dirty="0">
                <a:solidFill>
                  <a:srgbClr val="C00000"/>
                </a:solidFill>
                <a:cs typeface="+mj-cs"/>
              </a:rPr>
              <a:t>Sampling </a:t>
            </a:r>
            <a:r>
              <a:rPr lang="en-US" sz="2000" b="1" dirty="0" smtClean="0">
                <a:solidFill>
                  <a:srgbClr val="C00000"/>
                </a:solidFill>
                <a:cs typeface="+mj-cs"/>
              </a:rPr>
              <a:t>Rate</a:t>
            </a:r>
            <a:r>
              <a:rPr lang="ar-SA" sz="2000" b="1" dirty="0" smtClean="0">
                <a:solidFill>
                  <a:srgbClr val="C00000"/>
                </a:solidFill>
                <a:cs typeface="+mj-cs"/>
              </a:rPr>
              <a:t>)</a:t>
            </a:r>
          </a:p>
          <a:p>
            <a:pPr algn="r" rtl="1">
              <a:lnSpc>
                <a:spcPct val="150000"/>
              </a:lnSpc>
            </a:pPr>
            <a:r>
              <a:rPr lang="ar-SA" dirty="0">
                <a:cs typeface="+mj-cs"/>
              </a:rPr>
              <a:t>معدل أخذ العينات هو عدد المرات التي يتم فيها قياس الإشارة الصوتية في الثانية الواحدة لتحويلها من شكل تماثلي </a:t>
            </a:r>
            <a:r>
              <a:rPr lang="ar-SA" dirty="0" smtClean="0">
                <a:cs typeface="+mj-cs"/>
              </a:rPr>
              <a:t>(</a:t>
            </a:r>
            <a:r>
              <a:rPr lang="en-US" dirty="0">
                <a:cs typeface="+mj-cs"/>
              </a:rPr>
              <a:t>Analog</a:t>
            </a:r>
            <a:r>
              <a:rPr lang="ar-SA" dirty="0" smtClean="0">
                <a:cs typeface="+mj-cs"/>
              </a:rPr>
              <a:t>)</a:t>
            </a:r>
            <a:r>
              <a:rPr lang="en-US" dirty="0" smtClean="0">
                <a:cs typeface="+mj-cs"/>
              </a:rPr>
              <a:t>) </a:t>
            </a:r>
            <a:r>
              <a:rPr lang="ar-SA" dirty="0">
                <a:cs typeface="+mj-cs"/>
              </a:rPr>
              <a:t>إلى شكل رقمي (</a:t>
            </a:r>
            <a:r>
              <a:rPr lang="en-US" dirty="0" smtClean="0">
                <a:cs typeface="+mj-cs"/>
              </a:rPr>
              <a:t>Digital</a:t>
            </a:r>
            <a:r>
              <a:rPr lang="ar-SA" dirty="0" smtClean="0">
                <a:cs typeface="+mj-cs"/>
              </a:rPr>
              <a:t>)</a:t>
            </a:r>
            <a:endParaRPr lang="en-US" dirty="0">
              <a:cs typeface="+mj-cs"/>
            </a:endParaRPr>
          </a:p>
          <a:p>
            <a:pPr algn="r" rtl="1">
              <a:lnSpc>
                <a:spcPct val="150000"/>
              </a:lnSpc>
            </a:pPr>
            <a:r>
              <a:rPr lang="ar-SA" dirty="0">
                <a:cs typeface="+mj-cs"/>
              </a:rPr>
              <a:t>يقاس بوحدة </a:t>
            </a:r>
            <a:r>
              <a:rPr lang="ar-SA" b="1" dirty="0">
                <a:cs typeface="+mj-cs"/>
              </a:rPr>
              <a:t>هرتز </a:t>
            </a:r>
            <a:r>
              <a:rPr lang="ar-SA" dirty="0" smtClean="0">
                <a:cs typeface="+mj-cs"/>
              </a:rPr>
              <a:t>(</a:t>
            </a:r>
            <a:r>
              <a:rPr lang="en-US" b="1" dirty="0">
                <a:cs typeface="+mj-cs"/>
              </a:rPr>
              <a:t>Hz</a:t>
            </a:r>
            <a:r>
              <a:rPr lang="ar-SA" dirty="0" smtClean="0">
                <a:cs typeface="+mj-cs"/>
              </a:rPr>
              <a:t>)</a:t>
            </a:r>
            <a:endParaRPr lang="en-US" dirty="0" smtClean="0">
              <a:cs typeface="+mj-cs"/>
            </a:endParaRPr>
          </a:p>
          <a:p>
            <a:pPr algn="r" rtl="1">
              <a:lnSpc>
                <a:spcPct val="150000"/>
              </a:lnSpc>
            </a:pPr>
            <a:r>
              <a:rPr lang="ar-SA" dirty="0" smtClean="0">
                <a:cs typeface="+mj-cs"/>
              </a:rPr>
              <a:t>على سبيل المثال، معدل 44.1 كيلو هرتز يعني أخذ 44,100 عينة في الثانية.</a:t>
            </a:r>
          </a:p>
          <a:p>
            <a:pPr algn="r" rtl="1">
              <a:lnSpc>
                <a:spcPct val="150000"/>
              </a:lnSpc>
            </a:pPr>
            <a:r>
              <a:rPr lang="ar-SA" dirty="0" smtClean="0">
                <a:cs typeface="+mj-cs"/>
              </a:rPr>
              <a:t>كلما </a:t>
            </a:r>
            <a:r>
              <a:rPr lang="ar-SA" dirty="0">
                <a:cs typeface="+mj-cs"/>
              </a:rPr>
              <a:t>زاد معدل أخذ العينات، كانت النتيجة أقرب إلى الصوت الأصلي وأكثر وضوحًا.</a:t>
            </a:r>
          </a:p>
          <a:p>
            <a:pPr marL="285750" indent="-285750" algn="r" rtl="1">
              <a:lnSpc>
                <a:spcPct val="150000"/>
              </a:lnSpc>
              <a:buFont typeface="Arial" panose="020B0604020202020204" pitchFamily="34" charset="0"/>
              <a:buChar char="•"/>
            </a:pPr>
            <a:r>
              <a:rPr lang="ar-SA" b="1" dirty="0">
                <a:cs typeface="+mj-cs"/>
              </a:rPr>
              <a:t>الاستخدام الشائع:</a:t>
            </a:r>
          </a:p>
          <a:p>
            <a:pPr marL="742950" lvl="1" indent="-285750" algn="r" rtl="1">
              <a:lnSpc>
                <a:spcPct val="150000"/>
              </a:lnSpc>
              <a:buFont typeface="Arial" panose="020B0604020202020204" pitchFamily="34" charset="0"/>
              <a:buChar char="•"/>
            </a:pPr>
            <a:r>
              <a:rPr lang="ar-SA" b="1" dirty="0">
                <a:cs typeface="+mj-cs"/>
              </a:rPr>
              <a:t>44.1 </a:t>
            </a:r>
            <a:r>
              <a:rPr lang="en-US" b="1" dirty="0">
                <a:cs typeface="+mj-cs"/>
              </a:rPr>
              <a:t>kHz</a:t>
            </a:r>
            <a:r>
              <a:rPr lang="en-US" dirty="0">
                <a:cs typeface="+mj-cs"/>
              </a:rPr>
              <a:t>: </a:t>
            </a:r>
            <a:r>
              <a:rPr lang="ar-SA" dirty="0" smtClean="0">
                <a:cs typeface="+mj-cs"/>
              </a:rPr>
              <a:t> صوت </a:t>
            </a:r>
            <a:r>
              <a:rPr lang="en-US" dirty="0">
                <a:cs typeface="+mj-cs"/>
              </a:rPr>
              <a:t>CD.</a:t>
            </a:r>
          </a:p>
          <a:p>
            <a:pPr marL="742950" lvl="1" indent="-285750" algn="r" rtl="1">
              <a:lnSpc>
                <a:spcPct val="150000"/>
              </a:lnSpc>
              <a:buFont typeface="Arial" panose="020B0604020202020204" pitchFamily="34" charset="0"/>
              <a:buChar char="•"/>
            </a:pPr>
            <a:r>
              <a:rPr lang="en-US" b="1" dirty="0">
                <a:cs typeface="+mj-cs"/>
              </a:rPr>
              <a:t>48 kHz</a:t>
            </a:r>
            <a:r>
              <a:rPr lang="en-US" dirty="0">
                <a:cs typeface="+mj-cs"/>
              </a:rPr>
              <a:t>: </a:t>
            </a:r>
            <a:r>
              <a:rPr lang="ar-SA" dirty="0" smtClean="0">
                <a:cs typeface="+mj-cs"/>
              </a:rPr>
              <a:t> صوت </a:t>
            </a:r>
            <a:r>
              <a:rPr lang="ar-SA" dirty="0">
                <a:cs typeface="+mj-cs"/>
              </a:rPr>
              <a:t>الفيديو الاحترافي.</a:t>
            </a:r>
          </a:p>
          <a:p>
            <a:pPr marL="742950" lvl="1" indent="-285750" algn="r" rtl="1">
              <a:lnSpc>
                <a:spcPct val="150000"/>
              </a:lnSpc>
              <a:buFont typeface="Arial" panose="020B0604020202020204" pitchFamily="34" charset="0"/>
              <a:buChar char="•"/>
            </a:pPr>
            <a:r>
              <a:rPr lang="ar-SA" b="1" dirty="0">
                <a:cs typeface="+mj-cs"/>
              </a:rPr>
              <a:t>96 </a:t>
            </a:r>
            <a:r>
              <a:rPr lang="en-US" b="1" dirty="0" smtClean="0">
                <a:cs typeface="+mj-cs"/>
              </a:rPr>
              <a:t>kHz </a:t>
            </a:r>
            <a:r>
              <a:rPr lang="ar-SA" b="1" dirty="0">
                <a:cs typeface="+mj-cs"/>
              </a:rPr>
              <a:t>وما فوق</a:t>
            </a:r>
            <a:r>
              <a:rPr lang="ar-SA" dirty="0">
                <a:cs typeface="+mj-cs"/>
              </a:rPr>
              <a:t>: تسجيلات صوتية عالية الجودة واستوديوهات متقدمة.</a:t>
            </a:r>
          </a:p>
          <a:p>
            <a:pPr algn="just" rtl="1">
              <a:lnSpc>
                <a:spcPct val="150000"/>
              </a:lnSpc>
            </a:pPr>
            <a:endParaRPr lang="ar-SA" sz="2000" dirty="0" smtClean="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5177489" y="1486898"/>
            <a:ext cx="5636770" cy="820417"/>
          </a:xfrm>
          <a:prstGeom prst="rect">
            <a:avLst/>
          </a:prstGeom>
          <a:noFill/>
        </p:spPr>
        <p:txBody>
          <a:bodyPr wrap="square" rtlCol="0">
            <a:spAutoFit/>
          </a:bodyPr>
          <a:lstStyle/>
          <a:p>
            <a:pPr algn="r" rtl="1" eaLnBrk="0" fontAlgn="base" hangingPunct="0">
              <a:lnSpc>
                <a:spcPct val="200000"/>
              </a:lnSpc>
              <a:spcBef>
                <a:spcPct val="0"/>
              </a:spcBef>
              <a:spcAft>
                <a:spcPct val="0"/>
              </a:spcAft>
            </a:pPr>
            <a:r>
              <a:rPr lang="ar-SA" sz="2800" b="1" dirty="0" smtClean="0">
                <a:solidFill>
                  <a:srgbClr val="00B0F0"/>
                </a:solidFill>
                <a:latin typeface="Arial" panose="020B0604020202020204" pitchFamily="34" charset="0"/>
              </a:rPr>
              <a:t>مصطلحات الصوت الرقمي</a:t>
            </a:r>
            <a:endParaRPr lang="ar-SA" altLang="en-US" sz="2800" b="1" dirty="0">
              <a:solidFill>
                <a:srgbClr val="00B0F0"/>
              </a:solidFill>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205165"/>
    </mc:Choice>
    <mc:Fallback xmlns="">
      <p:transition advTm="205165"/>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34713" y="1271901"/>
            <a:ext cx="3386005" cy="177200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5474" y="2245560"/>
            <a:ext cx="8630096" cy="5078313"/>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q"/>
            </a:pPr>
            <a:r>
              <a:rPr lang="ar-SA" b="1" dirty="0">
                <a:solidFill>
                  <a:srgbClr val="C00000"/>
                </a:solidFill>
                <a:cs typeface="+mj-cs"/>
              </a:rPr>
              <a:t>العمق البيتي (</a:t>
            </a:r>
            <a:r>
              <a:rPr lang="en-US" b="1" dirty="0">
                <a:solidFill>
                  <a:srgbClr val="C00000"/>
                </a:solidFill>
                <a:cs typeface="+mj-cs"/>
              </a:rPr>
              <a:t>Bit </a:t>
            </a:r>
            <a:r>
              <a:rPr lang="en-US" b="1" dirty="0" smtClean="0">
                <a:solidFill>
                  <a:srgbClr val="C00000"/>
                </a:solidFill>
                <a:cs typeface="+mj-cs"/>
              </a:rPr>
              <a:t>Depth</a:t>
            </a:r>
            <a:r>
              <a:rPr lang="ar-SA" b="1" dirty="0" smtClean="0">
                <a:solidFill>
                  <a:srgbClr val="C00000"/>
                </a:solidFill>
                <a:cs typeface="+mj-cs"/>
              </a:rPr>
              <a:t>)</a:t>
            </a:r>
            <a:endParaRPr lang="en-US" b="1" dirty="0">
              <a:solidFill>
                <a:srgbClr val="C00000"/>
              </a:solidFill>
              <a:cs typeface="+mj-cs"/>
            </a:endParaRPr>
          </a:p>
          <a:p>
            <a:pPr algn="r" rtl="1">
              <a:lnSpc>
                <a:spcPct val="200000"/>
              </a:lnSpc>
            </a:pPr>
            <a:r>
              <a:rPr lang="ar-SA" dirty="0">
                <a:cs typeface="+mj-cs"/>
              </a:rPr>
              <a:t>العمق البيتي هو عدد البتات المستخدمة لتخزين كل عينة صوتية.</a:t>
            </a:r>
          </a:p>
          <a:p>
            <a:pPr algn="r" rtl="1">
              <a:lnSpc>
                <a:spcPct val="200000"/>
              </a:lnSpc>
            </a:pPr>
            <a:r>
              <a:rPr lang="ar-SA" dirty="0">
                <a:cs typeface="+mj-cs"/>
              </a:rPr>
              <a:t>كلما زاد العمق البيتي، كان الصوت أكثر دقة وأكثر قربًا للصوت الحقيقي.</a:t>
            </a:r>
          </a:p>
          <a:p>
            <a:pPr algn="r" rtl="1">
              <a:lnSpc>
                <a:spcPct val="200000"/>
              </a:lnSpc>
            </a:pPr>
            <a:r>
              <a:rPr lang="ar-SA" dirty="0">
                <a:cs typeface="+mj-cs"/>
              </a:rPr>
              <a:t>العمق البيتي يؤثر على </a:t>
            </a:r>
            <a:r>
              <a:rPr lang="ar-SA" b="1" dirty="0">
                <a:cs typeface="+mj-cs"/>
              </a:rPr>
              <a:t>مدى الديناميكية (</a:t>
            </a:r>
            <a:r>
              <a:rPr lang="en-US" b="1" dirty="0">
                <a:cs typeface="+mj-cs"/>
              </a:rPr>
              <a:t>Dynamic Range)</a:t>
            </a:r>
            <a:r>
              <a:rPr lang="en-US" dirty="0">
                <a:cs typeface="+mj-cs"/>
              </a:rPr>
              <a:t> </a:t>
            </a:r>
            <a:r>
              <a:rPr lang="ar-SA" dirty="0">
                <a:cs typeface="+mj-cs"/>
              </a:rPr>
              <a:t>للصوت: الفرق بين أعلى وأدنى مستوى صوت يمكن تسجيله.</a:t>
            </a:r>
          </a:p>
          <a:p>
            <a:pPr algn="r" rtl="1">
              <a:lnSpc>
                <a:spcPct val="200000"/>
              </a:lnSpc>
            </a:pPr>
            <a:r>
              <a:rPr lang="ar-SA" dirty="0" smtClean="0">
                <a:cs typeface="+mj-cs"/>
              </a:rPr>
              <a:t>أمثلة: </a:t>
            </a:r>
            <a:r>
              <a:rPr lang="ar-SA" b="1" dirty="0" smtClean="0">
                <a:cs typeface="+mj-cs"/>
              </a:rPr>
              <a:t>16-</a:t>
            </a:r>
            <a:r>
              <a:rPr lang="en-US" b="1" dirty="0">
                <a:cs typeface="+mj-cs"/>
              </a:rPr>
              <a:t>bit</a:t>
            </a:r>
            <a:r>
              <a:rPr lang="en-US" dirty="0">
                <a:cs typeface="+mj-cs"/>
              </a:rPr>
              <a:t>: </a:t>
            </a:r>
            <a:r>
              <a:rPr lang="ar-SA" dirty="0">
                <a:cs typeface="+mj-cs"/>
              </a:rPr>
              <a:t>الصوت على </a:t>
            </a:r>
            <a:r>
              <a:rPr lang="en-US" dirty="0">
                <a:cs typeface="+mj-cs"/>
              </a:rPr>
              <a:t>CD.</a:t>
            </a:r>
          </a:p>
          <a:p>
            <a:pPr lvl="1" algn="r" rtl="1">
              <a:lnSpc>
                <a:spcPct val="200000"/>
              </a:lnSpc>
            </a:pPr>
            <a:r>
              <a:rPr lang="en-US" b="1" dirty="0">
                <a:cs typeface="+mj-cs"/>
              </a:rPr>
              <a:t>24-bit</a:t>
            </a:r>
            <a:r>
              <a:rPr lang="en-US" dirty="0">
                <a:cs typeface="+mj-cs"/>
              </a:rPr>
              <a:t>: </a:t>
            </a:r>
            <a:r>
              <a:rPr lang="ar-SA" dirty="0">
                <a:cs typeface="+mj-cs"/>
              </a:rPr>
              <a:t>الصوت في التسجيلات الاستوديو الاحترافية</a:t>
            </a:r>
            <a:r>
              <a:rPr lang="ar-SA" dirty="0" smtClean="0">
                <a:cs typeface="+mj-cs"/>
              </a:rPr>
              <a:t>.</a:t>
            </a:r>
          </a:p>
          <a:p>
            <a:pPr lvl="1" algn="r" rtl="1">
              <a:lnSpc>
                <a:spcPct val="200000"/>
              </a:lnSpc>
            </a:pPr>
            <a:r>
              <a:rPr lang="en-US" dirty="0">
                <a:cs typeface="+mj-cs"/>
                <a:hlinkClick r:id="rId4"/>
              </a:rPr>
              <a:t>https://theproaudiofiles.com/video/bit-depth-2</a:t>
            </a:r>
            <a:r>
              <a:rPr lang="en-US" dirty="0" smtClean="0">
                <a:cs typeface="+mj-cs"/>
                <a:hlinkClick r:id="rId4"/>
              </a:rPr>
              <a:t>/</a:t>
            </a:r>
            <a:r>
              <a:rPr lang="ar-SA" dirty="0" smtClean="0">
                <a:cs typeface="+mj-cs"/>
              </a:rPr>
              <a:t> </a:t>
            </a:r>
            <a:r>
              <a:rPr lang="en-US" dirty="0"/>
              <a:t>What is Bit Depth?</a:t>
            </a:r>
          </a:p>
          <a:p>
            <a:pPr lvl="1" algn="r" rtl="1">
              <a:lnSpc>
                <a:spcPct val="200000"/>
              </a:lnSpc>
            </a:pPr>
            <a:r>
              <a:rPr lang="ar-SA" dirty="0" smtClean="0">
                <a:cs typeface="+mj-cs"/>
              </a:rPr>
              <a:t> </a:t>
            </a:r>
            <a:endParaRPr lang="ar-SA" dirty="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899759" y="1444647"/>
            <a:ext cx="5636770" cy="820417"/>
          </a:xfrm>
          <a:prstGeom prst="rect">
            <a:avLst/>
          </a:prstGeom>
          <a:noFill/>
        </p:spPr>
        <p:txBody>
          <a:bodyPr wrap="square" rtlCol="0">
            <a:spAutoFit/>
          </a:bodyPr>
          <a:lstStyle/>
          <a:p>
            <a:pPr algn="r" rtl="1" eaLnBrk="0" fontAlgn="base" hangingPunct="0">
              <a:lnSpc>
                <a:spcPct val="200000"/>
              </a:lnSpc>
              <a:spcBef>
                <a:spcPct val="0"/>
              </a:spcBef>
              <a:spcAft>
                <a:spcPct val="0"/>
              </a:spcAft>
            </a:pPr>
            <a:r>
              <a:rPr lang="ar-SA" sz="2800" b="1" dirty="0">
                <a:solidFill>
                  <a:srgbClr val="00B0F0"/>
                </a:solidFill>
                <a:latin typeface="Arial" panose="020B0604020202020204" pitchFamily="34" charset="0"/>
              </a:rPr>
              <a:t>مصطلحات الصوت الرقمي</a:t>
            </a:r>
            <a:endParaRPr lang="ar-SA" altLang="en-US" sz="2800" b="1" dirty="0">
              <a:solidFill>
                <a:srgbClr val="00B0F0"/>
              </a:solidFill>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59878"/>
            <a:ext cx="3386536" cy="189500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8759" y="405340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6536" y="2484083"/>
            <a:ext cx="8701604" cy="3785652"/>
          </a:xfrm>
          <a:prstGeom prst="rect">
            <a:avLst/>
          </a:prstGeom>
          <a:noFill/>
        </p:spPr>
        <p:txBody>
          <a:bodyPr wrap="square" rtlCol="0">
            <a:spAutoFit/>
          </a:bodyPr>
          <a:lstStyle/>
          <a:p>
            <a:pPr marL="457200" indent="-457200" algn="r" rtl="1">
              <a:lnSpc>
                <a:spcPct val="200000"/>
              </a:lnSpc>
              <a:buFont typeface="Wingdings" panose="05000000000000000000" pitchFamily="2" charset="2"/>
              <a:buChar char="q"/>
            </a:pPr>
            <a:r>
              <a:rPr lang="ar-SA" sz="2000" b="1" dirty="0">
                <a:solidFill>
                  <a:srgbClr val="C00000"/>
                </a:solidFill>
                <a:cs typeface="+mj-cs"/>
              </a:rPr>
              <a:t>المعالجة </a:t>
            </a:r>
            <a:r>
              <a:rPr lang="en-US" sz="2000" b="1" dirty="0" smtClean="0">
                <a:solidFill>
                  <a:srgbClr val="C00000"/>
                </a:solidFill>
                <a:cs typeface="+mj-cs"/>
              </a:rPr>
              <a:t>Processing)</a:t>
            </a:r>
            <a:r>
              <a:rPr lang="ar-SA" sz="2000" b="1" dirty="0" smtClean="0">
                <a:solidFill>
                  <a:srgbClr val="C00000"/>
                </a:solidFill>
                <a:cs typeface="+mj-cs"/>
              </a:rPr>
              <a:t>)</a:t>
            </a:r>
            <a:endParaRPr lang="en-US" sz="2000" b="1" dirty="0">
              <a:solidFill>
                <a:srgbClr val="C00000"/>
              </a:solidFill>
              <a:cs typeface="+mj-cs"/>
            </a:endParaRPr>
          </a:p>
          <a:p>
            <a:pPr algn="r" rtl="1">
              <a:lnSpc>
                <a:spcPct val="200000"/>
              </a:lnSpc>
            </a:pPr>
            <a:r>
              <a:rPr lang="ar-SA" sz="2000" dirty="0"/>
              <a:t>المعالجة الصوتية هي أي تعديل يُجرى على الصوت بعد تسجيله.</a:t>
            </a:r>
          </a:p>
          <a:p>
            <a:pPr algn="r" rtl="1">
              <a:lnSpc>
                <a:spcPct val="200000"/>
              </a:lnSpc>
            </a:pPr>
            <a:r>
              <a:rPr lang="ar-SA" sz="2000" dirty="0"/>
              <a:t>تشمل </a:t>
            </a:r>
            <a:r>
              <a:rPr lang="ar-SA" sz="2000" b="1" dirty="0"/>
              <a:t>تعديلات على الصوت مثل التوازن، الصدى، إزالة الضوضاء، تعديل النبرة، المونتاج والمزج (</a:t>
            </a:r>
            <a:r>
              <a:rPr lang="en-US" sz="2000" b="1" dirty="0"/>
              <a:t>Mixing &amp; </a:t>
            </a:r>
            <a:r>
              <a:rPr lang="en-US" sz="2000" b="1" dirty="0" smtClean="0"/>
              <a:t>Mastering</a:t>
            </a:r>
            <a:r>
              <a:rPr lang="ar-SA" sz="2000" b="1" dirty="0" smtClean="0"/>
              <a:t>)</a:t>
            </a:r>
            <a:endParaRPr lang="en-US" sz="2000" dirty="0"/>
          </a:p>
          <a:p>
            <a:pPr algn="r" rtl="1">
              <a:lnSpc>
                <a:spcPct val="200000"/>
              </a:lnSpc>
            </a:pPr>
            <a:r>
              <a:rPr lang="ar-SA" sz="2000" dirty="0"/>
              <a:t>الهدف من المعالجة هو تحسين جودة الصوت أو إضافة تأثيرات فنية.</a:t>
            </a:r>
          </a:p>
          <a:p>
            <a:pPr algn="r" rtl="1">
              <a:lnSpc>
                <a:spcPct val="200000"/>
              </a:lnSpc>
            </a:pPr>
            <a:r>
              <a:rPr lang="ar-SA" sz="2000" dirty="0"/>
              <a:t>يتم تنفيذها غالبًا باستخدام برامج مثل </a:t>
            </a:r>
            <a:r>
              <a:rPr lang="en-US" sz="2000" b="1" dirty="0"/>
              <a:t>Audacity، Adobe Audition، Pro Tools</a:t>
            </a:r>
            <a:r>
              <a:rPr lang="en-US" sz="2000" dirty="0"/>
              <a:t>.</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5177489" y="1486898"/>
            <a:ext cx="5636770" cy="716350"/>
          </a:xfrm>
          <a:prstGeom prst="rect">
            <a:avLst/>
          </a:prstGeom>
          <a:noFill/>
        </p:spPr>
        <p:txBody>
          <a:bodyPr wrap="square" rtlCol="0">
            <a:spAutoFit/>
          </a:bodyPr>
          <a:lstStyle/>
          <a:p>
            <a:pPr algn="r" rtl="1" eaLnBrk="0" fontAlgn="base" hangingPunct="0">
              <a:lnSpc>
                <a:spcPct val="200000"/>
              </a:lnSpc>
              <a:spcBef>
                <a:spcPct val="0"/>
              </a:spcBef>
              <a:spcAft>
                <a:spcPct val="0"/>
              </a:spcAft>
            </a:pPr>
            <a:r>
              <a:rPr lang="ar-SA" sz="2400" b="1" dirty="0">
                <a:solidFill>
                  <a:srgbClr val="00B0F0"/>
                </a:solidFill>
                <a:latin typeface="Arial" panose="020B0604020202020204" pitchFamily="34" charset="0"/>
              </a:rPr>
              <a:t>مصطلحات الصوت الرقمي</a:t>
            </a:r>
            <a:endParaRPr lang="ar-SA" altLang="en-US" sz="2400" b="1" dirty="0">
              <a:solidFill>
                <a:srgbClr val="00B0F0"/>
              </a:solidFill>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201167"/>
    </mc:Choice>
    <mc:Fallback xmlns="">
      <p:transition advTm="20116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38604"/>
            <a:ext cx="3435022" cy="238129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8759" y="405340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6536" y="2484083"/>
            <a:ext cx="8701604" cy="3323987"/>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sz="2000" b="1" dirty="0" smtClean="0">
                <a:solidFill>
                  <a:srgbClr val="C00000"/>
                </a:solidFill>
                <a:cs typeface="+mj-cs"/>
              </a:rPr>
              <a:t>الجودة </a:t>
            </a:r>
            <a:r>
              <a:rPr lang="en-US" sz="2000" b="1" dirty="0" smtClean="0">
                <a:solidFill>
                  <a:srgbClr val="C00000"/>
                </a:solidFill>
                <a:cs typeface="+mj-cs"/>
              </a:rPr>
              <a:t>Quality)</a:t>
            </a:r>
            <a:r>
              <a:rPr lang="ar-SA" sz="2000" b="1" dirty="0" smtClean="0">
                <a:solidFill>
                  <a:srgbClr val="C00000"/>
                </a:solidFill>
                <a:cs typeface="+mj-cs"/>
              </a:rPr>
              <a:t>)</a:t>
            </a:r>
            <a:endParaRPr lang="en-US" sz="2000" b="1" dirty="0">
              <a:solidFill>
                <a:srgbClr val="C00000"/>
              </a:solidFill>
              <a:cs typeface="+mj-cs"/>
            </a:endParaRPr>
          </a:p>
          <a:p>
            <a:pPr algn="r" rtl="1">
              <a:lnSpc>
                <a:spcPct val="150000"/>
              </a:lnSpc>
            </a:pPr>
            <a:r>
              <a:rPr lang="ar-SA" sz="2000" dirty="0">
                <a:cs typeface="+mj-cs"/>
              </a:rPr>
              <a:t>الجودة الصوتية تشير إلى مدى وضوح ودقة الصوت الرقمي ومدى قربه من الصوت الأصلي.</a:t>
            </a:r>
          </a:p>
          <a:p>
            <a:pPr marL="342900" indent="-342900" algn="r" rtl="1">
              <a:lnSpc>
                <a:spcPct val="150000"/>
              </a:lnSpc>
              <a:buFont typeface="Arial" panose="020B0604020202020204" pitchFamily="34" charset="0"/>
              <a:buChar char="•"/>
            </a:pPr>
            <a:r>
              <a:rPr lang="ar-SA" sz="2000" dirty="0">
                <a:cs typeface="+mj-cs"/>
              </a:rPr>
              <a:t>تتأثر الجودة بعدة عوامل مثل </a:t>
            </a:r>
            <a:r>
              <a:rPr lang="ar-SA" sz="2000" b="1" dirty="0">
                <a:cs typeface="+mj-cs"/>
              </a:rPr>
              <a:t>معدل أخذ العينات، العمق البيتي، نوع الضغط الصوتي</a:t>
            </a:r>
            <a:r>
              <a:rPr lang="ar-SA" sz="2000" dirty="0">
                <a:cs typeface="+mj-cs"/>
              </a:rPr>
              <a:t>.</a:t>
            </a:r>
          </a:p>
          <a:p>
            <a:pPr marL="342900" indent="-342900" algn="r" rtl="1">
              <a:lnSpc>
                <a:spcPct val="150000"/>
              </a:lnSpc>
              <a:buFont typeface="Arial" panose="020B0604020202020204" pitchFamily="34" charset="0"/>
              <a:buChar char="•"/>
            </a:pPr>
            <a:r>
              <a:rPr lang="ar-SA" sz="2000" dirty="0">
                <a:cs typeface="+mj-cs"/>
              </a:rPr>
              <a:t>ملفات الصوت ذات جودة عالية تحافظ على التفاصيل الدقيقة للصوت، بينما الملفات ذات الجودة المنخفضة قد تظهر ضوضاء أو تشويش.</a:t>
            </a:r>
          </a:p>
          <a:p>
            <a:pPr algn="r" rtl="1">
              <a:lnSpc>
                <a:spcPct val="150000"/>
              </a:lnSpc>
            </a:pPr>
            <a:r>
              <a:rPr lang="ar-SA" sz="2000" dirty="0">
                <a:cs typeface="+mj-cs"/>
              </a:rPr>
              <a:t>من الأمثلة على تنسيقات عالية الجودة: </a:t>
            </a:r>
            <a:r>
              <a:rPr lang="en-US" sz="2000" dirty="0">
                <a:cs typeface="+mj-cs"/>
              </a:rPr>
              <a:t>WAV، FLAC، </a:t>
            </a:r>
            <a:r>
              <a:rPr lang="ar-SA" sz="2000" dirty="0">
                <a:cs typeface="+mj-cs"/>
              </a:rPr>
              <a:t>بينما </a:t>
            </a:r>
            <a:r>
              <a:rPr lang="en-US" sz="2000" dirty="0">
                <a:cs typeface="+mj-cs"/>
              </a:rPr>
              <a:t>MP3 </a:t>
            </a:r>
            <a:r>
              <a:rPr lang="ar-SA" sz="2000" dirty="0">
                <a:cs typeface="+mj-cs"/>
              </a:rPr>
              <a:t>يعتمد على ضغط يفقد بعض البيانات لتقليل الحجم</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5177489" y="1486898"/>
            <a:ext cx="5636770" cy="716350"/>
          </a:xfrm>
          <a:prstGeom prst="rect">
            <a:avLst/>
          </a:prstGeom>
          <a:noFill/>
        </p:spPr>
        <p:txBody>
          <a:bodyPr wrap="square" rtlCol="0">
            <a:spAutoFit/>
          </a:bodyPr>
          <a:lstStyle/>
          <a:p>
            <a:pPr algn="r" rtl="1" eaLnBrk="0" fontAlgn="base" hangingPunct="0">
              <a:lnSpc>
                <a:spcPct val="200000"/>
              </a:lnSpc>
              <a:spcBef>
                <a:spcPct val="0"/>
              </a:spcBef>
              <a:spcAft>
                <a:spcPct val="0"/>
              </a:spcAft>
            </a:pPr>
            <a:r>
              <a:rPr lang="ar-SA" sz="2400" b="1" dirty="0">
                <a:solidFill>
                  <a:srgbClr val="00B0F0"/>
                </a:solidFill>
                <a:latin typeface="Arial" panose="020B0604020202020204" pitchFamily="34" charset="0"/>
              </a:rPr>
              <a:t>مصطلحات الصوت الرقمي</a:t>
            </a:r>
            <a:endParaRPr lang="ar-SA" altLang="en-US" sz="2400" b="1" dirty="0">
              <a:solidFill>
                <a:srgbClr val="00B0F0"/>
              </a:solidFill>
              <a:latin typeface="Arial" panose="020B0604020202020204" pitchFamily="34" charset="0"/>
            </a:endParaRPr>
          </a:p>
        </p:txBody>
      </p:sp>
    </p:spTree>
    <p:extLst>
      <p:ext uri="{BB962C8B-B14F-4D97-AF65-F5344CB8AC3E}">
        <p14:creationId xmlns:p14="http://schemas.microsoft.com/office/powerpoint/2010/main" val="3567426045"/>
      </p:ext>
    </p:extLst>
  </p:cSld>
  <p:clrMapOvr>
    <a:masterClrMapping/>
  </p:clrMapOvr>
  <mc:AlternateContent xmlns:mc="http://schemas.openxmlformats.org/markup-compatibility/2006" xmlns:p14="http://schemas.microsoft.com/office/powerpoint/2010/main">
    <mc:Choice Requires="p14">
      <p:transition p14:dur="0" advTm="201167"/>
    </mc:Choice>
    <mc:Fallback xmlns="">
      <p:transition advTm="201167"/>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626178" y="1622658"/>
            <a:ext cx="7333225" cy="4106606"/>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2" name="Rectangle 1"/>
          <p:cNvSpPr/>
          <p:nvPr/>
        </p:nvSpPr>
        <p:spPr>
          <a:xfrm>
            <a:off x="6733792" y="1424176"/>
            <a:ext cx="4406977" cy="820417"/>
          </a:xfrm>
          <a:prstGeom prst="rect">
            <a:avLst/>
          </a:prstGeom>
        </p:spPr>
        <p:txBody>
          <a:bodyPr wrap="none">
            <a:spAutoFit/>
          </a:bodyPr>
          <a:lstStyle/>
          <a:p>
            <a:pPr lvl="0" algn="r" rtl="1" eaLnBrk="0" fontAlgn="base" hangingPunct="0">
              <a:lnSpc>
                <a:spcPct val="200000"/>
              </a:lnSpc>
              <a:spcBef>
                <a:spcPct val="0"/>
              </a:spcBef>
              <a:spcAft>
                <a:spcPct val="0"/>
              </a:spcAft>
            </a:pPr>
            <a:r>
              <a:rPr lang="ar-SA" sz="2800" b="1" dirty="0" smtClean="0">
                <a:solidFill>
                  <a:srgbClr val="00B0F0"/>
                </a:solidFill>
                <a:latin typeface="Arial" panose="020B0604020202020204" pitchFamily="34" charset="0"/>
              </a:rPr>
              <a:t>اشهر برامج انشاء ومعالجة الصوت </a:t>
            </a:r>
            <a:endParaRPr lang="ar-SA" sz="2800" b="1" dirty="0">
              <a:solidFill>
                <a:srgbClr val="00B0F0"/>
              </a:solidFill>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14527"/>
    </mc:Choice>
    <mc:Fallback xmlns="">
      <p:transition advTm="1452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286147"/>
            <a:ext cx="3418149" cy="2372195"/>
          </a:xfrm>
          <a:prstGeom prst="rect">
            <a:avLst/>
          </a:prstGeom>
        </p:spPr>
      </p:pic>
      <p:sp>
        <p:nvSpPr>
          <p:cNvPr id="2" name="Right Triangle 1"/>
          <p:cNvSpPr/>
          <p:nvPr/>
        </p:nvSpPr>
        <p:spPr>
          <a:xfrm rot="5400000">
            <a:off x="-4175" y="-27012"/>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5474" y="2245560"/>
            <a:ext cx="8630096" cy="4247317"/>
          </a:xfrm>
          <a:prstGeom prst="rect">
            <a:avLst/>
          </a:prstGeom>
          <a:noFill/>
        </p:spPr>
        <p:txBody>
          <a:bodyPr wrap="square" rtlCol="0">
            <a:spAutoFit/>
          </a:bodyPr>
          <a:lstStyle/>
          <a:p>
            <a:pPr algn="r" rtl="1">
              <a:lnSpc>
                <a:spcPct val="150000"/>
              </a:lnSpc>
            </a:pPr>
            <a:r>
              <a:rPr lang="en-US" sz="2000" b="1" dirty="0">
                <a:solidFill>
                  <a:srgbClr val="C00000"/>
                </a:solidFill>
                <a:cs typeface="+mj-cs"/>
              </a:rPr>
              <a:t>Adobe Audition</a:t>
            </a:r>
          </a:p>
          <a:p>
            <a:pPr algn="r" rtl="1">
              <a:lnSpc>
                <a:spcPct val="150000"/>
              </a:lnSpc>
            </a:pPr>
            <a:r>
              <a:rPr lang="ar-SA" sz="2000" b="1" dirty="0" smtClean="0">
                <a:cs typeface="+mj-cs"/>
              </a:rPr>
              <a:t>هو</a:t>
            </a:r>
            <a:r>
              <a:rPr lang="ar-SA" sz="2000" dirty="0" smtClean="0">
                <a:cs typeface="+mj-cs"/>
              </a:rPr>
              <a:t> </a:t>
            </a:r>
            <a:r>
              <a:rPr lang="ar-SA" sz="2000" dirty="0">
                <a:cs typeface="+mj-cs"/>
              </a:rPr>
              <a:t>برنامج احترافي من </a:t>
            </a:r>
            <a:r>
              <a:rPr lang="en-US" sz="2000" dirty="0">
                <a:cs typeface="+mj-cs"/>
              </a:rPr>
              <a:t>Adobe، </a:t>
            </a:r>
            <a:r>
              <a:rPr lang="ar-SA" sz="2000" dirty="0">
                <a:cs typeface="+mj-cs"/>
              </a:rPr>
              <a:t>يُستخدم في الاستوديوهات والإذاعات.</a:t>
            </a:r>
          </a:p>
          <a:p>
            <a:pPr algn="r" rtl="1">
              <a:lnSpc>
                <a:spcPct val="150000"/>
              </a:lnSpc>
            </a:pPr>
            <a:r>
              <a:rPr lang="ar-SA" sz="2000" b="1" dirty="0">
                <a:cs typeface="+mj-cs"/>
              </a:rPr>
              <a:t>مميزاته:</a:t>
            </a:r>
            <a:endParaRPr lang="ar-SA" sz="2000" dirty="0">
              <a:cs typeface="+mj-cs"/>
            </a:endParaRPr>
          </a:p>
          <a:p>
            <a:pPr marL="800100" lvl="1" indent="-342900" algn="r" rtl="1">
              <a:lnSpc>
                <a:spcPct val="150000"/>
              </a:lnSpc>
              <a:buFont typeface="Arial" panose="020B0604020202020204" pitchFamily="34" charset="0"/>
              <a:buChar char="•"/>
            </a:pPr>
            <a:r>
              <a:rPr lang="ar-SA" sz="2000" dirty="0">
                <a:cs typeface="+mj-cs"/>
              </a:rPr>
              <a:t>معالجة صوتية عالية الجودة.</a:t>
            </a:r>
          </a:p>
          <a:p>
            <a:pPr marL="800100" lvl="1" indent="-342900" algn="r" rtl="1">
              <a:lnSpc>
                <a:spcPct val="150000"/>
              </a:lnSpc>
              <a:buFont typeface="Arial" panose="020B0604020202020204" pitchFamily="34" charset="0"/>
              <a:buChar char="•"/>
            </a:pPr>
            <a:r>
              <a:rPr lang="ar-SA" sz="2000" dirty="0">
                <a:cs typeface="+mj-cs"/>
              </a:rPr>
              <a:t>أدوات مزج </a:t>
            </a:r>
            <a:r>
              <a:rPr lang="ar-SA" sz="2000" dirty="0" smtClean="0">
                <a:cs typeface="+mj-cs"/>
              </a:rPr>
              <a:t>(</a:t>
            </a:r>
            <a:r>
              <a:rPr lang="en-US" sz="2000" dirty="0">
                <a:cs typeface="+mj-cs"/>
              </a:rPr>
              <a:t>Mixing</a:t>
            </a:r>
            <a:r>
              <a:rPr lang="ar-SA" sz="2000" dirty="0" smtClean="0">
                <a:cs typeface="+mj-cs"/>
              </a:rPr>
              <a:t>)</a:t>
            </a:r>
            <a:r>
              <a:rPr lang="en-US" sz="2000" dirty="0" smtClean="0">
                <a:cs typeface="+mj-cs"/>
              </a:rPr>
              <a:t> </a:t>
            </a:r>
            <a:r>
              <a:rPr lang="ar-SA" sz="2000" dirty="0">
                <a:cs typeface="+mj-cs"/>
              </a:rPr>
              <a:t>ومونتاج متقدمة.</a:t>
            </a:r>
          </a:p>
          <a:p>
            <a:pPr marL="800100" lvl="1" indent="-342900" algn="r" rtl="1">
              <a:lnSpc>
                <a:spcPct val="150000"/>
              </a:lnSpc>
              <a:buFont typeface="Arial" panose="020B0604020202020204" pitchFamily="34" charset="0"/>
              <a:buChar char="•"/>
            </a:pPr>
            <a:r>
              <a:rPr lang="ar-SA" sz="2000" dirty="0">
                <a:cs typeface="+mj-cs"/>
              </a:rPr>
              <a:t>إزالة الضوضاء والتشويش بدقة.</a:t>
            </a:r>
          </a:p>
          <a:p>
            <a:pPr marL="800100" lvl="1" indent="-342900" algn="r" rtl="1">
              <a:lnSpc>
                <a:spcPct val="150000"/>
              </a:lnSpc>
              <a:buFont typeface="Arial" panose="020B0604020202020204" pitchFamily="34" charset="0"/>
              <a:buChar char="•"/>
            </a:pPr>
            <a:r>
              <a:rPr lang="ar-SA" sz="2000" dirty="0">
                <a:cs typeface="+mj-cs"/>
              </a:rPr>
              <a:t>يدعم العمل مع ملفات صوت وفيديو في نفس المشروع.</a:t>
            </a:r>
          </a:p>
          <a:p>
            <a:pPr marL="800100" lvl="1" indent="-342900" algn="r" rtl="1">
              <a:lnSpc>
                <a:spcPct val="150000"/>
              </a:lnSpc>
              <a:buFont typeface="Arial" panose="020B0604020202020204" pitchFamily="34" charset="0"/>
              <a:buChar char="•"/>
            </a:pPr>
            <a:r>
              <a:rPr lang="ar-SA" sz="2000" dirty="0">
                <a:cs typeface="+mj-cs"/>
              </a:rPr>
              <a:t>مكتبة مؤثرات صوتية واسعة</a:t>
            </a:r>
            <a:r>
              <a:rPr lang="ar-SA" sz="2000" dirty="0" smtClean="0">
                <a:cs typeface="+mj-cs"/>
              </a:rPr>
              <a:t>.</a:t>
            </a:r>
          </a:p>
          <a:p>
            <a:pPr lvl="1" algn="r" rtl="1">
              <a:lnSpc>
                <a:spcPct val="150000"/>
              </a:lnSpc>
            </a:pPr>
            <a:r>
              <a:rPr lang="en-US" sz="2000" dirty="0">
                <a:cs typeface="+mj-cs"/>
                <a:hlinkClick r:id="rId4"/>
              </a:rPr>
              <a:t>https://</a:t>
            </a:r>
            <a:r>
              <a:rPr lang="en-US" sz="2000" dirty="0" smtClean="0">
                <a:cs typeface="+mj-cs"/>
                <a:hlinkClick r:id="rId4"/>
              </a:rPr>
              <a:t>www.m3aarf.com/lesson/131491-video</a:t>
            </a:r>
            <a:r>
              <a:rPr lang="ar-SA" sz="2000" dirty="0" smtClean="0">
                <a:cs typeface="+mj-cs"/>
              </a:rPr>
              <a:t> </a:t>
            </a:r>
            <a:endParaRPr lang="ar-SA" sz="2000" dirty="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595786" y="1307145"/>
            <a:ext cx="5636770" cy="820417"/>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800" b="1" dirty="0">
                <a:solidFill>
                  <a:srgbClr val="00B0F0"/>
                </a:solidFill>
                <a:latin typeface="Arial" panose="020B0604020202020204" pitchFamily="34" charset="0"/>
              </a:rPr>
              <a:t>اشهر برامج انشاء ومعالجة الصوت </a:t>
            </a:r>
          </a:p>
        </p:txBody>
      </p:sp>
    </p:spTree>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5474" y="97578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68094" y="952353"/>
            <a:ext cx="3328112" cy="1741712"/>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550596" y="1842040"/>
            <a:ext cx="8305396" cy="5016758"/>
          </a:xfrm>
          <a:prstGeom prst="rect">
            <a:avLst/>
          </a:prstGeom>
          <a:noFill/>
        </p:spPr>
        <p:txBody>
          <a:bodyPr wrap="square" rtlCol="0">
            <a:spAutoFit/>
          </a:bodyPr>
          <a:lstStyle/>
          <a:p>
            <a:pPr algn="r" rtl="1">
              <a:lnSpc>
                <a:spcPct val="200000"/>
              </a:lnSpc>
            </a:pPr>
            <a:r>
              <a:rPr lang="en-US" sz="2000" b="1" dirty="0">
                <a:solidFill>
                  <a:srgbClr val="C00000"/>
                </a:solidFill>
                <a:cs typeface="+mj-cs"/>
              </a:rPr>
              <a:t>FL Studio</a:t>
            </a:r>
          </a:p>
          <a:p>
            <a:pPr algn="r" rtl="1">
              <a:lnSpc>
                <a:spcPct val="200000"/>
              </a:lnSpc>
            </a:pPr>
            <a:r>
              <a:rPr lang="ar-SA" sz="2000" dirty="0" smtClean="0">
                <a:cs typeface="+mj-cs"/>
              </a:rPr>
              <a:t>مشهور </a:t>
            </a:r>
            <a:r>
              <a:rPr lang="ar-SA" sz="2000" dirty="0">
                <a:cs typeface="+mj-cs"/>
              </a:rPr>
              <a:t>لإنشاء الموسيقى الرقمية (</a:t>
            </a:r>
            <a:r>
              <a:rPr lang="en-US" sz="2000" dirty="0">
                <a:cs typeface="+mj-cs"/>
              </a:rPr>
              <a:t>Digital Audio </a:t>
            </a:r>
            <a:r>
              <a:rPr lang="en-US" sz="2000" dirty="0" smtClean="0">
                <a:cs typeface="+mj-cs"/>
              </a:rPr>
              <a:t>Workstation</a:t>
            </a:r>
            <a:r>
              <a:rPr lang="ar-SA" sz="2000" dirty="0" smtClean="0">
                <a:cs typeface="+mj-cs"/>
              </a:rPr>
              <a:t>)</a:t>
            </a:r>
            <a:endParaRPr lang="en-US" sz="2000" dirty="0" smtClean="0">
              <a:cs typeface="+mj-cs"/>
            </a:endParaRPr>
          </a:p>
          <a:p>
            <a:pPr algn="r" rtl="1">
              <a:lnSpc>
                <a:spcPct val="200000"/>
              </a:lnSpc>
            </a:pPr>
            <a:r>
              <a:rPr lang="ar-SA" sz="2000" b="1" dirty="0" smtClean="0">
                <a:cs typeface="+mj-cs"/>
              </a:rPr>
              <a:t>مميزاته:</a:t>
            </a:r>
            <a:endParaRPr lang="ar-SA" sz="2000" dirty="0" smtClean="0">
              <a:cs typeface="+mj-cs"/>
            </a:endParaRPr>
          </a:p>
          <a:p>
            <a:pPr marL="800100" lvl="1" indent="-342900" algn="r" rtl="1">
              <a:lnSpc>
                <a:spcPct val="200000"/>
              </a:lnSpc>
              <a:buFont typeface="Arial" panose="020B0604020202020204" pitchFamily="34" charset="0"/>
              <a:buChar char="•"/>
            </a:pPr>
            <a:r>
              <a:rPr lang="ar-SA" sz="2000" dirty="0" smtClean="0">
                <a:cs typeface="+mj-cs"/>
              </a:rPr>
              <a:t>إنشاء </a:t>
            </a:r>
            <a:r>
              <a:rPr lang="ar-SA" sz="2000" dirty="0">
                <a:cs typeface="+mj-cs"/>
              </a:rPr>
              <a:t>الموسيقى والإيقاعات بسهولة.</a:t>
            </a:r>
          </a:p>
          <a:p>
            <a:pPr marL="800100" lvl="1" indent="-342900" algn="r" rtl="1">
              <a:lnSpc>
                <a:spcPct val="200000"/>
              </a:lnSpc>
              <a:buFont typeface="Arial" panose="020B0604020202020204" pitchFamily="34" charset="0"/>
              <a:buChar char="•"/>
            </a:pPr>
            <a:r>
              <a:rPr lang="ar-SA" sz="2000" dirty="0">
                <a:cs typeface="+mj-cs"/>
              </a:rPr>
              <a:t>مجموعة كبيرة من الأدوات الافتراضية </a:t>
            </a:r>
            <a:r>
              <a:rPr lang="ar-SA" sz="2000" dirty="0" smtClean="0">
                <a:cs typeface="+mj-cs"/>
              </a:rPr>
              <a:t>(</a:t>
            </a:r>
            <a:r>
              <a:rPr lang="en-US" sz="2000" dirty="0">
                <a:cs typeface="+mj-cs"/>
              </a:rPr>
              <a:t>Virtual Instruments</a:t>
            </a:r>
          </a:p>
          <a:p>
            <a:pPr marL="800100" lvl="1" indent="-342900" algn="r" rtl="1">
              <a:lnSpc>
                <a:spcPct val="200000"/>
              </a:lnSpc>
              <a:buFont typeface="Arial" panose="020B0604020202020204" pitchFamily="34" charset="0"/>
              <a:buChar char="•"/>
            </a:pPr>
            <a:r>
              <a:rPr lang="ar-SA" sz="2000" dirty="0" smtClean="0">
                <a:cs typeface="+mj-cs"/>
              </a:rPr>
              <a:t>يدعم </a:t>
            </a:r>
            <a:r>
              <a:rPr lang="en-US" sz="2000" dirty="0">
                <a:cs typeface="+mj-cs"/>
              </a:rPr>
              <a:t>MIDI </a:t>
            </a:r>
            <a:r>
              <a:rPr lang="ar-SA" sz="2000" dirty="0">
                <a:cs typeface="+mj-cs"/>
              </a:rPr>
              <a:t>و</a:t>
            </a:r>
            <a:r>
              <a:rPr lang="en-US" sz="2000" dirty="0">
                <a:cs typeface="+mj-cs"/>
              </a:rPr>
              <a:t>VST Plugins.</a:t>
            </a:r>
          </a:p>
          <a:p>
            <a:pPr marL="800100" lvl="1" indent="-342900" algn="r" rtl="1">
              <a:lnSpc>
                <a:spcPct val="200000"/>
              </a:lnSpc>
              <a:buFont typeface="Arial" panose="020B0604020202020204" pitchFamily="34" charset="0"/>
              <a:buChar char="•"/>
            </a:pPr>
            <a:r>
              <a:rPr lang="ar-SA" sz="2000" dirty="0">
                <a:cs typeface="+mj-cs"/>
              </a:rPr>
              <a:t>مناسب لإنتاج الأغاني والموسيقى الإلكترونية</a:t>
            </a:r>
            <a:r>
              <a:rPr lang="ar-SA" sz="2000" dirty="0" smtClean="0">
                <a:cs typeface="+mj-cs"/>
              </a:rPr>
              <a:t>.</a:t>
            </a:r>
          </a:p>
          <a:p>
            <a:pPr lvl="1" algn="r" rtl="1">
              <a:lnSpc>
                <a:spcPct val="200000"/>
              </a:lnSpc>
            </a:pPr>
            <a:r>
              <a:rPr lang="en-US" sz="2000" dirty="0">
                <a:cs typeface="+mj-cs"/>
                <a:hlinkClick r:id="rId4"/>
              </a:rPr>
              <a:t>https://</a:t>
            </a:r>
            <a:r>
              <a:rPr lang="en-US" sz="2000" dirty="0" smtClean="0">
                <a:cs typeface="+mj-cs"/>
                <a:hlinkClick r:id="rId4"/>
              </a:rPr>
              <a:t>www.youtube.com/watch?v=vORMQYdQjQc</a:t>
            </a:r>
            <a:r>
              <a:rPr lang="ar-SA" sz="2000" dirty="0" smtClean="0">
                <a:cs typeface="+mj-cs"/>
              </a:rPr>
              <a:t> </a:t>
            </a:r>
            <a:endParaRPr lang="ar-SA" sz="2000" dirty="0">
              <a:cs typeface="+mj-cs"/>
            </a:endParaRPr>
          </a:p>
        </p:txBody>
      </p:sp>
      <p:sp>
        <p:nvSpPr>
          <p:cNvPr id="18" name="TextBox 17"/>
          <p:cNvSpPr txBox="1"/>
          <p:nvPr/>
        </p:nvSpPr>
        <p:spPr>
          <a:xfrm>
            <a:off x="3453837" y="1086072"/>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430416" y="914191"/>
            <a:ext cx="5636770" cy="820417"/>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800" b="1" dirty="0">
                <a:solidFill>
                  <a:srgbClr val="00B0F0"/>
                </a:solidFill>
                <a:latin typeface="Arial" panose="020B0604020202020204" pitchFamily="34" charset="0"/>
              </a:rPr>
              <a:t>اشهر برامج انشاء ومعالجة الصوت </a:t>
            </a:r>
          </a:p>
        </p:txBody>
      </p:sp>
    </p:spTree>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136132"/>
            <a:ext cx="3436251" cy="229198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40375" y="406058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4921" y="1938686"/>
            <a:ext cx="8630096" cy="5016758"/>
          </a:xfrm>
          <a:prstGeom prst="rect">
            <a:avLst/>
          </a:prstGeom>
          <a:noFill/>
        </p:spPr>
        <p:txBody>
          <a:bodyPr wrap="square" rtlCol="0">
            <a:spAutoFit/>
          </a:bodyPr>
          <a:lstStyle/>
          <a:p>
            <a:pPr algn="r" rtl="1">
              <a:lnSpc>
                <a:spcPct val="200000"/>
              </a:lnSpc>
            </a:pPr>
            <a:r>
              <a:rPr lang="en-US" sz="2000" b="1" dirty="0">
                <a:solidFill>
                  <a:srgbClr val="C00000"/>
                </a:solidFill>
              </a:rPr>
              <a:t>Pro Tools</a:t>
            </a:r>
          </a:p>
          <a:p>
            <a:pPr algn="r" rtl="1">
              <a:lnSpc>
                <a:spcPct val="200000"/>
              </a:lnSpc>
            </a:pPr>
            <a:r>
              <a:rPr lang="ar-SA" sz="2000" dirty="0" smtClean="0"/>
              <a:t>معيار </a:t>
            </a:r>
            <a:r>
              <a:rPr lang="ar-SA" sz="2000" dirty="0"/>
              <a:t>صناعي للاستوديوهات الاحترافية.</a:t>
            </a:r>
          </a:p>
          <a:p>
            <a:pPr algn="r" rtl="1">
              <a:lnSpc>
                <a:spcPct val="200000"/>
              </a:lnSpc>
            </a:pPr>
            <a:r>
              <a:rPr lang="ar-SA" sz="2000" b="1" dirty="0"/>
              <a:t>مميزاته:</a:t>
            </a:r>
            <a:endParaRPr lang="ar-SA" sz="2000" dirty="0"/>
          </a:p>
          <a:p>
            <a:pPr marL="800100" lvl="1" indent="-342900" algn="r" rtl="1">
              <a:lnSpc>
                <a:spcPct val="200000"/>
              </a:lnSpc>
              <a:buFont typeface="Arial" panose="020B0604020202020204" pitchFamily="34" charset="0"/>
              <a:buChar char="•"/>
            </a:pPr>
            <a:r>
              <a:rPr lang="ar-SA" sz="2000" dirty="0"/>
              <a:t>جودة صوت عالية جدًا ودقيقة.</a:t>
            </a:r>
          </a:p>
          <a:p>
            <a:pPr marL="800100" lvl="1" indent="-342900" algn="r" rtl="1">
              <a:lnSpc>
                <a:spcPct val="200000"/>
              </a:lnSpc>
              <a:buFont typeface="Arial" panose="020B0604020202020204" pitchFamily="34" charset="0"/>
              <a:buChar char="•"/>
            </a:pPr>
            <a:r>
              <a:rPr lang="ar-SA" sz="2000" dirty="0"/>
              <a:t>أدوات متقدمة لمزج وتحرير الصوت </a:t>
            </a:r>
            <a:r>
              <a:rPr lang="ar-SA" sz="2000" dirty="0" smtClean="0"/>
              <a:t>(</a:t>
            </a:r>
            <a:r>
              <a:rPr lang="en-US" sz="2000" dirty="0"/>
              <a:t>Mixing &amp; Editing</a:t>
            </a:r>
            <a:r>
              <a:rPr lang="ar-SA" sz="2000" dirty="0" smtClean="0"/>
              <a:t>)</a:t>
            </a:r>
          </a:p>
          <a:p>
            <a:pPr marL="800100" lvl="1" indent="-342900" algn="r" rtl="1">
              <a:lnSpc>
                <a:spcPct val="200000"/>
              </a:lnSpc>
              <a:buFont typeface="Arial" panose="020B0604020202020204" pitchFamily="34" charset="0"/>
              <a:buChar char="•"/>
            </a:pPr>
            <a:r>
              <a:rPr lang="ar-SA" sz="2000" dirty="0" smtClean="0"/>
              <a:t>دعم </a:t>
            </a:r>
            <a:r>
              <a:rPr lang="ar-SA" sz="2000" dirty="0"/>
              <a:t>تسجيل متعدد القنوات (</a:t>
            </a:r>
            <a:r>
              <a:rPr lang="en-US" sz="2000" dirty="0"/>
              <a:t>Multitrack </a:t>
            </a:r>
            <a:r>
              <a:rPr lang="en-US" sz="2000" dirty="0" smtClean="0"/>
              <a:t>Recording</a:t>
            </a:r>
            <a:r>
              <a:rPr lang="ar-SA" sz="2000" dirty="0"/>
              <a:t>)</a:t>
            </a:r>
            <a:endParaRPr lang="ar-SA" sz="2000" dirty="0" smtClean="0"/>
          </a:p>
          <a:p>
            <a:pPr marL="800100" lvl="1" indent="-342900" algn="r" rtl="1">
              <a:lnSpc>
                <a:spcPct val="200000"/>
              </a:lnSpc>
              <a:buFont typeface="Arial" panose="020B0604020202020204" pitchFamily="34" charset="0"/>
              <a:buChar char="•"/>
            </a:pPr>
            <a:r>
              <a:rPr lang="ar-SA" sz="2000" dirty="0" smtClean="0"/>
              <a:t>مثالي </a:t>
            </a:r>
            <a:r>
              <a:rPr lang="ar-SA" sz="2000" dirty="0"/>
              <a:t>للأفلام، الإعلانات، والموسيقى الاحترافية</a:t>
            </a:r>
            <a:r>
              <a:rPr lang="ar-SA" sz="2000" dirty="0" smtClean="0"/>
              <a:t>.</a:t>
            </a:r>
            <a:endParaRPr lang="tr-TR" sz="2000" dirty="0" smtClean="0"/>
          </a:p>
          <a:p>
            <a:pPr lvl="1" algn="r" rtl="1">
              <a:lnSpc>
                <a:spcPct val="200000"/>
              </a:lnSpc>
            </a:pPr>
            <a:r>
              <a:rPr lang="en-US" sz="2000" dirty="0">
                <a:hlinkClick r:id="rId4"/>
              </a:rPr>
              <a:t>https://</a:t>
            </a:r>
            <a:r>
              <a:rPr lang="en-US" sz="2000" dirty="0" smtClean="0">
                <a:hlinkClick r:id="rId4"/>
              </a:rPr>
              <a:t>www.youtube.com/watch?v=2PPihcAHhgU</a:t>
            </a:r>
            <a:r>
              <a:rPr lang="tr-TR" sz="2000" dirty="0" smtClean="0"/>
              <a:t> </a:t>
            </a:r>
            <a:endParaRPr lang="ar-SA" sz="2000" dirty="0"/>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1"/>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3"/>
          <p:cNvSpPr>
            <a:spLocks noChangeArrowheads="1"/>
          </p:cNvSpPr>
          <p:nvPr/>
        </p:nvSpPr>
        <p:spPr bwMode="auto">
          <a:xfrm>
            <a:off x="0" y="517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9" name="TextBox 18"/>
          <p:cNvSpPr txBox="1"/>
          <p:nvPr/>
        </p:nvSpPr>
        <p:spPr>
          <a:xfrm>
            <a:off x="4595786" y="1307145"/>
            <a:ext cx="5636770" cy="820417"/>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800" b="1" dirty="0">
                <a:solidFill>
                  <a:srgbClr val="00B0F0"/>
                </a:solidFill>
                <a:latin typeface="Arial" panose="020B0604020202020204" pitchFamily="34" charset="0"/>
              </a:rPr>
              <a:t>اشهر برامج انشاء ومعالجة الصوت </a:t>
            </a:r>
          </a:p>
        </p:txBody>
      </p:sp>
    </p:spTree>
  </p:cSld>
  <p:clrMapOvr>
    <a:masterClrMapping/>
  </p:clrMapOvr>
  <mc:AlternateContent xmlns:mc="http://schemas.openxmlformats.org/markup-compatibility/2006" xmlns:p14="http://schemas.microsoft.com/office/powerpoint/2010/main">
    <mc:Choice Requires="p14">
      <p:transition p14:dur="10" advTm="219124"/>
    </mc:Choice>
    <mc:Fallback xmlns="">
      <p:transition advTm="219124"/>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414585" y="100652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975392"/>
            <a:ext cx="3482948" cy="211395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5474" y="1865379"/>
            <a:ext cx="8630096" cy="5016758"/>
          </a:xfrm>
          <a:prstGeom prst="rect">
            <a:avLst/>
          </a:prstGeom>
          <a:noFill/>
        </p:spPr>
        <p:txBody>
          <a:bodyPr wrap="square" rtlCol="0">
            <a:spAutoFit/>
          </a:bodyPr>
          <a:lstStyle/>
          <a:p>
            <a:pPr algn="r" rtl="1">
              <a:lnSpc>
                <a:spcPct val="200000"/>
              </a:lnSpc>
            </a:pPr>
            <a:r>
              <a:rPr lang="en-US" sz="2000" b="1" dirty="0" smtClean="0">
                <a:solidFill>
                  <a:srgbClr val="C00000"/>
                </a:solidFill>
                <a:cs typeface="+mj-cs"/>
              </a:rPr>
              <a:t>Logic Pro </a:t>
            </a:r>
            <a:r>
              <a:rPr lang="ar-SA" sz="2000" b="1" dirty="0" smtClean="0">
                <a:solidFill>
                  <a:srgbClr val="C00000"/>
                </a:solidFill>
                <a:cs typeface="+mj-cs"/>
              </a:rPr>
              <a:t>لأجهزة </a:t>
            </a:r>
            <a:r>
              <a:rPr lang="en-US" sz="2000" b="1" dirty="0" smtClean="0">
                <a:solidFill>
                  <a:srgbClr val="C00000"/>
                </a:solidFill>
                <a:cs typeface="+mj-cs"/>
              </a:rPr>
              <a:t>Mac </a:t>
            </a:r>
            <a:r>
              <a:rPr lang="ar-SA" sz="2000" b="1" dirty="0" smtClean="0">
                <a:solidFill>
                  <a:srgbClr val="C00000"/>
                </a:solidFill>
                <a:cs typeface="+mj-cs"/>
              </a:rPr>
              <a:t> فقط</a:t>
            </a:r>
            <a:endParaRPr lang="ar-SA" sz="2000" b="1" dirty="0">
              <a:solidFill>
                <a:srgbClr val="C00000"/>
              </a:solidFill>
              <a:cs typeface="+mj-cs"/>
            </a:endParaRPr>
          </a:p>
          <a:p>
            <a:pPr algn="r" rtl="1">
              <a:lnSpc>
                <a:spcPct val="200000"/>
              </a:lnSpc>
            </a:pPr>
            <a:r>
              <a:rPr lang="ar-SA" sz="2000" b="1" dirty="0" smtClean="0">
                <a:cs typeface="+mj-cs"/>
              </a:rPr>
              <a:t>هو </a:t>
            </a:r>
            <a:r>
              <a:rPr lang="ar-SA" sz="2000" dirty="0" smtClean="0">
                <a:cs typeface="+mj-cs"/>
              </a:rPr>
              <a:t>برنامج </a:t>
            </a:r>
            <a:r>
              <a:rPr lang="en-US" sz="2000" dirty="0" smtClean="0">
                <a:cs typeface="+mj-cs"/>
              </a:rPr>
              <a:t>Apple </a:t>
            </a:r>
            <a:r>
              <a:rPr lang="ar-SA" sz="2000" dirty="0" smtClean="0">
                <a:cs typeface="+mj-cs"/>
              </a:rPr>
              <a:t> لإنتاج </a:t>
            </a:r>
            <a:r>
              <a:rPr lang="ar-SA" sz="2000" dirty="0">
                <a:cs typeface="+mj-cs"/>
              </a:rPr>
              <a:t>الموسيقى بشكل احترافي.</a:t>
            </a:r>
          </a:p>
          <a:p>
            <a:pPr algn="r" rtl="1">
              <a:lnSpc>
                <a:spcPct val="200000"/>
              </a:lnSpc>
            </a:pPr>
            <a:r>
              <a:rPr lang="ar-SA" sz="2000" b="1" dirty="0">
                <a:cs typeface="+mj-cs"/>
              </a:rPr>
              <a:t>مميزاته:</a:t>
            </a:r>
            <a:endParaRPr lang="ar-SA" sz="2000" dirty="0">
              <a:cs typeface="+mj-cs"/>
            </a:endParaRPr>
          </a:p>
          <a:p>
            <a:pPr marL="800100" lvl="1" indent="-342900" algn="r" rtl="1">
              <a:lnSpc>
                <a:spcPct val="200000"/>
              </a:lnSpc>
              <a:buFont typeface="Arial" panose="020B0604020202020204" pitchFamily="34" charset="0"/>
              <a:buChar char="•"/>
            </a:pPr>
            <a:r>
              <a:rPr lang="ar-SA" sz="2000" dirty="0">
                <a:cs typeface="+mj-cs"/>
              </a:rPr>
              <a:t>أدوات موسيقية متقدمة ومكتبة أصوات ضخمة.</a:t>
            </a:r>
          </a:p>
          <a:p>
            <a:pPr marL="800100" lvl="1" indent="-342900" algn="r" rtl="1">
              <a:lnSpc>
                <a:spcPct val="200000"/>
              </a:lnSpc>
              <a:buFont typeface="Arial" panose="020B0604020202020204" pitchFamily="34" charset="0"/>
              <a:buChar char="•"/>
            </a:pPr>
            <a:r>
              <a:rPr lang="ar-SA" sz="2000" dirty="0">
                <a:cs typeface="+mj-cs"/>
              </a:rPr>
              <a:t>واجهة سهلة الاستخدام مع دعم </a:t>
            </a:r>
            <a:r>
              <a:rPr lang="en-US" sz="2000" dirty="0">
                <a:cs typeface="+mj-cs"/>
              </a:rPr>
              <a:t>MIDI </a:t>
            </a:r>
            <a:r>
              <a:rPr lang="ar-SA" sz="2000" dirty="0">
                <a:cs typeface="+mj-cs"/>
              </a:rPr>
              <a:t>قوي.</a:t>
            </a:r>
          </a:p>
          <a:p>
            <a:pPr marL="800100" lvl="1" indent="-342900" algn="r" rtl="1">
              <a:lnSpc>
                <a:spcPct val="200000"/>
              </a:lnSpc>
              <a:buFont typeface="Arial" panose="020B0604020202020204" pitchFamily="34" charset="0"/>
              <a:buChar char="•"/>
            </a:pPr>
            <a:r>
              <a:rPr lang="ar-SA" sz="2000" dirty="0">
                <a:cs typeface="+mj-cs"/>
              </a:rPr>
              <a:t>مؤثرات صوتية عالية الجودة.</a:t>
            </a:r>
          </a:p>
          <a:p>
            <a:pPr marL="800100" lvl="1" indent="-342900" algn="r" rtl="1">
              <a:lnSpc>
                <a:spcPct val="200000"/>
              </a:lnSpc>
              <a:buFont typeface="Arial" panose="020B0604020202020204" pitchFamily="34" charset="0"/>
              <a:buChar char="•"/>
            </a:pPr>
            <a:r>
              <a:rPr lang="ar-SA" sz="2000" dirty="0">
                <a:cs typeface="+mj-cs"/>
              </a:rPr>
              <a:t>مثالي لتسجيل وإنتاج الموسيقى والأفلام</a:t>
            </a:r>
            <a:r>
              <a:rPr lang="ar-SA" sz="2000" dirty="0" smtClean="0">
                <a:cs typeface="+mj-cs"/>
              </a:rPr>
              <a:t>.</a:t>
            </a:r>
            <a:endParaRPr lang="tr-TR" sz="2000" dirty="0" smtClean="0">
              <a:cs typeface="+mj-cs"/>
            </a:endParaRPr>
          </a:p>
          <a:p>
            <a:pPr lvl="1" algn="r" rtl="1">
              <a:lnSpc>
                <a:spcPct val="200000"/>
              </a:lnSpc>
            </a:pPr>
            <a:r>
              <a:rPr lang="en-US" sz="2000" dirty="0">
                <a:cs typeface="+mj-cs"/>
                <a:hlinkClick r:id="rId4"/>
              </a:rPr>
              <a:t>https://</a:t>
            </a:r>
            <a:r>
              <a:rPr lang="en-US" sz="2000" dirty="0" smtClean="0">
                <a:cs typeface="+mj-cs"/>
                <a:hlinkClick r:id="rId4"/>
              </a:rPr>
              <a:t>www.youtube.com/watch?v=dxKRPtyt4UA</a:t>
            </a:r>
            <a:r>
              <a:rPr lang="tr-TR" sz="2000" dirty="0" smtClean="0">
                <a:cs typeface="+mj-cs"/>
              </a:rPr>
              <a:t> </a:t>
            </a:r>
            <a:endParaRPr lang="ar-SA" sz="2000" dirty="0">
              <a:cs typeface="+mj-cs"/>
            </a:endParaRPr>
          </a:p>
        </p:txBody>
      </p:sp>
      <p:sp>
        <p:nvSpPr>
          <p:cNvPr id="18" name="TextBox 17"/>
          <p:cNvSpPr txBox="1"/>
          <p:nvPr/>
        </p:nvSpPr>
        <p:spPr>
          <a:xfrm>
            <a:off x="3482948" y="1116815"/>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1"/>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3"/>
          <p:cNvSpPr>
            <a:spLocks noChangeArrowheads="1"/>
          </p:cNvSpPr>
          <p:nvPr/>
        </p:nvSpPr>
        <p:spPr bwMode="auto">
          <a:xfrm>
            <a:off x="0" y="517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9" name="TextBox 18"/>
          <p:cNvSpPr txBox="1"/>
          <p:nvPr/>
        </p:nvSpPr>
        <p:spPr>
          <a:xfrm>
            <a:off x="4563112" y="1021623"/>
            <a:ext cx="5636770" cy="820417"/>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800" b="1" dirty="0">
                <a:solidFill>
                  <a:srgbClr val="00B0F0"/>
                </a:solidFill>
                <a:latin typeface="Arial" panose="020B0604020202020204" pitchFamily="34" charset="0"/>
              </a:rPr>
              <a:t>اشهر برامج انشاء ومعالجة الصوت </a:t>
            </a:r>
          </a:p>
        </p:txBody>
      </p:sp>
    </p:spTree>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5474" y="10614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5070" y="1053302"/>
            <a:ext cx="3414585" cy="134963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5474" y="1977912"/>
            <a:ext cx="8630096" cy="5016758"/>
          </a:xfrm>
          <a:prstGeom prst="rect">
            <a:avLst/>
          </a:prstGeom>
          <a:noFill/>
        </p:spPr>
        <p:txBody>
          <a:bodyPr wrap="square" rtlCol="0">
            <a:spAutoFit/>
          </a:bodyPr>
          <a:lstStyle/>
          <a:p>
            <a:pPr algn="r" rtl="1">
              <a:lnSpc>
                <a:spcPct val="200000"/>
              </a:lnSpc>
            </a:pPr>
            <a:r>
              <a:rPr lang="en-US" sz="2000" b="1" dirty="0">
                <a:solidFill>
                  <a:srgbClr val="C00000"/>
                </a:solidFill>
                <a:cs typeface="+mj-cs"/>
              </a:rPr>
              <a:t>Audacity</a:t>
            </a:r>
          </a:p>
          <a:p>
            <a:pPr algn="r" rtl="1">
              <a:lnSpc>
                <a:spcPct val="200000"/>
              </a:lnSpc>
            </a:pPr>
            <a:r>
              <a:rPr lang="ar-SA" sz="2000" b="1" dirty="0" smtClean="0">
                <a:cs typeface="+mj-cs"/>
              </a:rPr>
              <a:t>هو </a:t>
            </a:r>
            <a:r>
              <a:rPr lang="ar-SA" sz="2000" dirty="0" smtClean="0">
                <a:cs typeface="+mj-cs"/>
              </a:rPr>
              <a:t>برنامج </a:t>
            </a:r>
            <a:r>
              <a:rPr lang="ar-SA" sz="2000" dirty="0">
                <a:cs typeface="+mj-cs"/>
              </a:rPr>
              <a:t>مجاني ومفتوح المصدر، شائع بين المبتدئين والهواة.</a:t>
            </a:r>
          </a:p>
          <a:p>
            <a:pPr algn="r" rtl="1">
              <a:lnSpc>
                <a:spcPct val="200000"/>
              </a:lnSpc>
            </a:pPr>
            <a:r>
              <a:rPr lang="ar-SA" sz="2000" b="1" dirty="0">
                <a:cs typeface="+mj-cs"/>
              </a:rPr>
              <a:t>مميزاته:</a:t>
            </a:r>
            <a:endParaRPr lang="ar-SA" sz="2000" dirty="0">
              <a:cs typeface="+mj-cs"/>
            </a:endParaRPr>
          </a:p>
          <a:p>
            <a:pPr marL="800100" lvl="1" indent="-342900" algn="r" rtl="1">
              <a:lnSpc>
                <a:spcPct val="200000"/>
              </a:lnSpc>
              <a:buFont typeface="Arial" panose="020B0604020202020204" pitchFamily="34" charset="0"/>
              <a:buChar char="•"/>
            </a:pPr>
            <a:r>
              <a:rPr lang="ar-SA" sz="2000" dirty="0">
                <a:cs typeface="+mj-cs"/>
              </a:rPr>
              <a:t>تسجيل الصوت من مصادر متعددة.</a:t>
            </a:r>
          </a:p>
          <a:p>
            <a:pPr marL="800100" lvl="1" indent="-342900" algn="r" rtl="1">
              <a:lnSpc>
                <a:spcPct val="200000"/>
              </a:lnSpc>
              <a:buFont typeface="Arial" panose="020B0604020202020204" pitchFamily="34" charset="0"/>
              <a:buChar char="•"/>
            </a:pPr>
            <a:r>
              <a:rPr lang="ar-SA" sz="2000" dirty="0">
                <a:cs typeface="+mj-cs"/>
              </a:rPr>
              <a:t>تحرير المقاطع الصوتية بسهولة (قص، لصق، نسخ).</a:t>
            </a:r>
          </a:p>
          <a:p>
            <a:pPr marL="800100" lvl="1" indent="-342900" algn="r" rtl="1">
              <a:lnSpc>
                <a:spcPct val="200000"/>
              </a:lnSpc>
              <a:buFont typeface="Arial" panose="020B0604020202020204" pitchFamily="34" charset="0"/>
              <a:buChar char="•"/>
            </a:pPr>
            <a:r>
              <a:rPr lang="ar-SA" sz="2000" dirty="0">
                <a:cs typeface="+mj-cs"/>
              </a:rPr>
              <a:t>يدعم العديد من الصيغ مثل </a:t>
            </a:r>
            <a:r>
              <a:rPr lang="en-US" sz="2000" dirty="0">
                <a:cs typeface="+mj-cs"/>
              </a:rPr>
              <a:t>WAV, MP3, AIFF.</a:t>
            </a:r>
          </a:p>
          <a:p>
            <a:pPr marL="800100" lvl="1" indent="-342900" algn="r" rtl="1">
              <a:lnSpc>
                <a:spcPct val="200000"/>
              </a:lnSpc>
              <a:buFont typeface="Arial" panose="020B0604020202020204" pitchFamily="34" charset="0"/>
              <a:buChar char="•"/>
            </a:pPr>
            <a:r>
              <a:rPr lang="ar-SA" sz="2000" dirty="0">
                <a:cs typeface="+mj-cs"/>
              </a:rPr>
              <a:t>مؤثرات صوتية أساسية مثل الصدى، تقليل الضوضاء، التلاشي (</a:t>
            </a:r>
            <a:r>
              <a:rPr lang="en-US" sz="2000" dirty="0" smtClean="0">
                <a:cs typeface="+mj-cs"/>
              </a:rPr>
              <a:t>Fade</a:t>
            </a:r>
            <a:r>
              <a:rPr lang="ar-SA" sz="2000" dirty="0" smtClean="0">
                <a:cs typeface="+mj-cs"/>
              </a:rPr>
              <a:t>)</a:t>
            </a:r>
            <a:endParaRPr lang="en-US" sz="2000" dirty="0">
              <a:cs typeface="+mj-cs"/>
            </a:endParaRPr>
          </a:p>
          <a:p>
            <a:pPr marL="800100" lvl="1" indent="-342900" algn="r" rtl="1">
              <a:lnSpc>
                <a:spcPct val="200000"/>
              </a:lnSpc>
              <a:buFont typeface="Arial" panose="020B0604020202020204" pitchFamily="34" charset="0"/>
              <a:buChar char="•"/>
            </a:pPr>
            <a:r>
              <a:rPr lang="ar-SA" sz="2000" dirty="0">
                <a:cs typeface="+mj-cs"/>
              </a:rPr>
              <a:t>خفيف على الكمبيوتر وسهل التعلم.</a:t>
            </a:r>
          </a:p>
        </p:txBody>
      </p:sp>
      <p:sp>
        <p:nvSpPr>
          <p:cNvPr id="18" name="TextBox 17"/>
          <p:cNvSpPr txBox="1"/>
          <p:nvPr/>
        </p:nvSpPr>
        <p:spPr>
          <a:xfrm>
            <a:off x="3453837" y="1171709"/>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1"/>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3"/>
          <p:cNvSpPr>
            <a:spLocks noChangeArrowheads="1"/>
          </p:cNvSpPr>
          <p:nvPr/>
        </p:nvSpPr>
        <p:spPr bwMode="auto">
          <a:xfrm>
            <a:off x="0" y="517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3" name="TextBox 12"/>
          <p:cNvSpPr txBox="1"/>
          <p:nvPr/>
        </p:nvSpPr>
        <p:spPr>
          <a:xfrm>
            <a:off x="4595786" y="1307145"/>
            <a:ext cx="5636770" cy="820417"/>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800" b="1" dirty="0">
                <a:solidFill>
                  <a:srgbClr val="00B0F0"/>
                </a:solidFill>
                <a:latin typeface="Arial" panose="020B0604020202020204" pitchFamily="34" charset="0"/>
              </a:rPr>
              <a:t>اشهر برامج انشاء ومعالجة الصوت </a:t>
            </a:r>
          </a:p>
        </p:txBody>
      </p:sp>
    </p:spTree>
    <p:extLst>
      <p:ext uri="{BB962C8B-B14F-4D97-AF65-F5344CB8AC3E}">
        <p14:creationId xmlns:p14="http://schemas.microsoft.com/office/powerpoint/2010/main" val="2853732060"/>
      </p:ext>
    </p:extLst>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8036404" y="1472682"/>
            <a:ext cx="1569660" cy="924420"/>
          </a:xfrm>
          <a:prstGeom prst="rect">
            <a:avLst/>
          </a:prstGeom>
          <a:noFill/>
        </p:spPr>
        <p:txBody>
          <a:bodyPr wrap="none" rtlCol="0">
            <a:spAutoFit/>
          </a:bodyPr>
          <a:lstStyle/>
          <a:p>
            <a:pPr lvl="0" algn="r" rtl="1" eaLnBrk="0" fontAlgn="base" hangingPunct="0">
              <a:lnSpc>
                <a:spcPct val="200000"/>
              </a:lnSpc>
              <a:spcBef>
                <a:spcPct val="0"/>
              </a:spcBef>
              <a:spcAft>
                <a:spcPct val="0"/>
              </a:spcAft>
            </a:pPr>
            <a:r>
              <a:rPr lang="ar-SA" sz="3200" b="1" dirty="0" smtClean="0">
                <a:solidFill>
                  <a:srgbClr val="00B0F0"/>
                </a:solidFill>
              </a:rPr>
              <a:t>البودكاست</a:t>
            </a:r>
            <a:endParaRPr lang="ar-SA" sz="3200" b="1" dirty="0">
              <a:solidFill>
                <a:srgbClr val="00B0F0"/>
              </a:solidFill>
              <a:latin typeface="Arial" panose="020B0604020202020204" pitchFamily="34" charset="0"/>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pic>
        <p:nvPicPr>
          <p:cNvPr id="8" name="Picture Placeholder 3"/>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2100019" y="1475643"/>
            <a:ext cx="8195733"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18619"/>
    </mc:Choice>
    <mc:Fallback xmlns="">
      <p:transition advTm="186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1841"/>
            <a:ext cx="3385474" cy="184801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5474" y="2551300"/>
            <a:ext cx="8630096" cy="3785652"/>
          </a:xfrm>
          <a:prstGeom prst="rect">
            <a:avLst/>
          </a:prstGeom>
          <a:noFill/>
        </p:spPr>
        <p:txBody>
          <a:bodyPr wrap="square" rtlCol="0">
            <a:spAutoFit/>
          </a:bodyPr>
          <a:lstStyle/>
          <a:p>
            <a:pPr algn="r" rtl="1">
              <a:lnSpc>
                <a:spcPct val="150000"/>
              </a:lnSpc>
            </a:pPr>
            <a:r>
              <a:rPr lang="ar-SA" sz="2000" dirty="0"/>
              <a:t>البودكاست </a:t>
            </a:r>
            <a:r>
              <a:rPr lang="en-US" sz="2000" dirty="0" smtClean="0"/>
              <a:t>Podcast</a:t>
            </a:r>
            <a:r>
              <a:rPr lang="en-US" sz="2000" dirty="0"/>
              <a:t>) </a:t>
            </a:r>
            <a:r>
              <a:rPr lang="ar-SA" sz="2000" dirty="0" smtClean="0"/>
              <a:t>) هو </a:t>
            </a:r>
            <a:r>
              <a:rPr lang="ar-SA" sz="2000" dirty="0"/>
              <a:t>شكل من أشكال المحتوى الرقمي الصوتي الذي يُقدَّم على الإنترنت على هيئة حلقات متسلسلة يمكن للمستمعين تحميلها أو الاستماع إليها مباشرة عبر منصات متخصصة مثل </a:t>
            </a:r>
            <a:r>
              <a:rPr lang="en-US" sz="2000" b="1" dirty="0"/>
              <a:t>Spotify</a:t>
            </a:r>
            <a:r>
              <a:rPr lang="en-US" sz="2000" dirty="0"/>
              <a:t> </a:t>
            </a:r>
            <a:r>
              <a:rPr lang="ar-SA" sz="2000" dirty="0"/>
              <a:t>و</a:t>
            </a:r>
            <a:r>
              <a:rPr lang="en-US" sz="2000" b="1" dirty="0"/>
              <a:t>Apple Podcasts</a:t>
            </a:r>
            <a:r>
              <a:rPr lang="en-US" sz="2000" dirty="0"/>
              <a:t> </a:t>
            </a:r>
            <a:r>
              <a:rPr lang="ar-SA" sz="2000" dirty="0" smtClean="0"/>
              <a:t>و</a:t>
            </a:r>
            <a:r>
              <a:rPr lang="tr-TR" sz="2000" dirty="0" smtClean="0"/>
              <a:t> </a:t>
            </a:r>
            <a:r>
              <a:rPr lang="en-US" sz="2000" b="1" dirty="0" smtClean="0"/>
              <a:t>Google </a:t>
            </a:r>
            <a:r>
              <a:rPr lang="en-US" sz="2000" b="1" dirty="0"/>
              <a:t>Podcasts</a:t>
            </a:r>
            <a:r>
              <a:rPr lang="en-US" sz="2000" dirty="0"/>
              <a:t> </a:t>
            </a:r>
            <a:r>
              <a:rPr lang="tr-TR" sz="2000" dirty="0" smtClean="0"/>
              <a:t> z</a:t>
            </a:r>
            <a:r>
              <a:rPr lang="ar-SA" sz="2000" dirty="0" smtClean="0"/>
              <a:t>وغيرها</a:t>
            </a:r>
            <a:r>
              <a:rPr lang="ar-SA" sz="2000" dirty="0"/>
              <a:t>.</a:t>
            </a:r>
            <a:endParaRPr lang="ar-SA" sz="2000" dirty="0" smtClean="0">
              <a:cs typeface="+mj-cs"/>
            </a:endParaRPr>
          </a:p>
          <a:p>
            <a:pPr algn="r" rtl="1">
              <a:lnSpc>
                <a:spcPct val="150000"/>
              </a:lnSpc>
            </a:pPr>
            <a:r>
              <a:rPr lang="ar-SA" sz="2000" dirty="0" smtClean="0">
                <a:cs typeface="+mj-cs"/>
              </a:rPr>
              <a:t>هو </a:t>
            </a:r>
            <a:r>
              <a:rPr lang="ar-SA" sz="2000" dirty="0">
                <a:cs typeface="+mj-cs"/>
              </a:rPr>
              <a:t>برنامج صوتي رقمي يُنشر على الإنترنت بشكل دوري، يتناول مواضيع متنوعة مثل التعليم، والسياسة، والثقافة، والفن، والتكنولوجيا، والتنمية الذاتية، وغيرها. كلمة </a:t>
            </a:r>
            <a:r>
              <a:rPr lang="ar-SA" sz="2000" i="1" dirty="0">
                <a:cs typeface="+mj-cs"/>
              </a:rPr>
              <a:t>بودكاست</a:t>
            </a:r>
            <a:r>
              <a:rPr lang="ar-SA" sz="2000" dirty="0">
                <a:cs typeface="+mj-cs"/>
              </a:rPr>
              <a:t> هي دمج بين كلمتي:</a:t>
            </a:r>
          </a:p>
          <a:p>
            <a:pPr marL="342900" indent="-342900" algn="r" rtl="1">
              <a:lnSpc>
                <a:spcPct val="150000"/>
              </a:lnSpc>
              <a:buFont typeface="Arial" panose="020B0604020202020204" pitchFamily="34" charset="0"/>
              <a:buChar char="•"/>
            </a:pPr>
            <a:r>
              <a:rPr lang="en-US" sz="2000" dirty="0" smtClean="0">
                <a:cs typeface="+mj-cs"/>
              </a:rPr>
              <a:t> </a:t>
            </a:r>
            <a:r>
              <a:rPr lang="ar-SA" sz="2000" dirty="0" smtClean="0">
                <a:cs typeface="+mj-cs"/>
              </a:rPr>
              <a:t>(</a:t>
            </a:r>
            <a:r>
              <a:rPr lang="en-US" sz="2000" b="1" dirty="0">
                <a:cs typeface="+mj-cs"/>
              </a:rPr>
              <a:t>iPod</a:t>
            </a:r>
            <a:r>
              <a:rPr lang="ar-SA" sz="2000" dirty="0" smtClean="0">
                <a:cs typeface="+mj-cs"/>
              </a:rPr>
              <a:t>) جهاز </a:t>
            </a:r>
            <a:r>
              <a:rPr lang="ar-SA" sz="2000" dirty="0">
                <a:cs typeface="+mj-cs"/>
              </a:rPr>
              <a:t>الاستماع من شركة </a:t>
            </a:r>
            <a:r>
              <a:rPr lang="ar-SA" sz="2000" dirty="0" smtClean="0">
                <a:cs typeface="+mj-cs"/>
              </a:rPr>
              <a:t>أبل</a:t>
            </a:r>
            <a:endParaRPr lang="ar-SA" sz="2000" dirty="0">
              <a:cs typeface="+mj-cs"/>
            </a:endParaRPr>
          </a:p>
          <a:p>
            <a:pPr marL="342900" indent="-342900" algn="r" rtl="1">
              <a:lnSpc>
                <a:spcPct val="150000"/>
              </a:lnSpc>
              <a:buFont typeface="Arial" panose="020B0604020202020204" pitchFamily="34" charset="0"/>
              <a:buChar char="•"/>
            </a:pPr>
            <a:r>
              <a:rPr lang="en-US" sz="2000" b="1" dirty="0" smtClean="0">
                <a:cs typeface="+mj-cs"/>
              </a:rPr>
              <a:t>Broadcast</a:t>
            </a:r>
            <a:r>
              <a:rPr lang="en-US" sz="2000" dirty="0" smtClean="0">
                <a:cs typeface="+mj-cs"/>
              </a:rPr>
              <a:t> </a:t>
            </a:r>
            <a:r>
              <a:rPr lang="ar-SA" sz="2000" dirty="0" smtClean="0">
                <a:cs typeface="+mj-cs"/>
              </a:rPr>
              <a:t> بث إذاعي</a:t>
            </a:r>
            <a:r>
              <a:rPr lang="tr-TR" sz="2000" dirty="0" smtClean="0">
                <a:cs typeface="+mj-cs"/>
              </a:rPr>
              <a:t> </a:t>
            </a:r>
          </a:p>
          <a:p>
            <a:pPr algn="r" rtl="1">
              <a:lnSpc>
                <a:spcPct val="150000"/>
              </a:lnSpc>
            </a:pPr>
            <a:r>
              <a:rPr lang="en-US" sz="2000" dirty="0">
                <a:cs typeface="+mj-cs"/>
                <a:hlinkClick r:id="rId4"/>
              </a:rPr>
              <a:t>https://</a:t>
            </a:r>
            <a:r>
              <a:rPr lang="en-US" sz="2000" dirty="0" smtClean="0">
                <a:cs typeface="+mj-cs"/>
                <a:hlinkClick r:id="rId4"/>
              </a:rPr>
              <a:t>blog.valuemakers.com.tr</a:t>
            </a:r>
            <a:r>
              <a:rPr lang="tr-TR" sz="2000" dirty="0">
                <a:cs typeface="+mj-cs"/>
              </a:rPr>
              <a:t> </a:t>
            </a:r>
            <a:endParaRPr lang="ar-SA" sz="2000" dirty="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5177489" y="1486898"/>
            <a:ext cx="5636770" cy="739754"/>
          </a:xfrm>
          <a:prstGeom prst="rect">
            <a:avLst/>
          </a:prstGeom>
          <a:noFill/>
        </p:spPr>
        <p:txBody>
          <a:bodyPr wrap="square" rtlCol="0">
            <a:spAutoFit/>
          </a:bodyPr>
          <a:lstStyle/>
          <a:p>
            <a:pPr lvl="0" algn="ctr">
              <a:lnSpc>
                <a:spcPct val="150000"/>
              </a:lnSpc>
              <a:spcBef>
                <a:spcPct val="20000"/>
              </a:spcBef>
            </a:pPr>
            <a:r>
              <a:rPr lang="ar-SA" sz="3200" b="1" dirty="0">
                <a:solidFill>
                  <a:srgbClr val="00B0F0"/>
                </a:solidFill>
                <a:cs typeface="+mj-cs"/>
              </a:rPr>
              <a:t>تعريف البودكاست</a:t>
            </a:r>
            <a:endParaRPr lang="ar-SA" sz="3200" b="1" dirty="0">
              <a:solidFill>
                <a:srgbClr val="00B0F0"/>
              </a:solidFill>
              <a:latin typeface="Arial" panose="020B0604020202020204" pitchFamily="34" charset="0"/>
              <a:cs typeface="+mj-cs"/>
            </a:endParaRPr>
          </a:p>
        </p:txBody>
      </p:sp>
      <p:sp>
        <p:nvSpPr>
          <p:cNvPr id="3" name="Rectangle 1"/>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3"/>
          <p:cNvSpPr>
            <a:spLocks noChangeArrowheads="1"/>
          </p:cNvSpPr>
          <p:nvPr/>
        </p:nvSpPr>
        <p:spPr bwMode="auto">
          <a:xfrm>
            <a:off x="0" y="517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87084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31010" y="882128"/>
            <a:ext cx="3417547" cy="324239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23160" y="405340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2986391" y="2100977"/>
            <a:ext cx="9101749" cy="3970318"/>
          </a:xfrm>
          <a:prstGeom prst="rect">
            <a:avLst/>
          </a:prstGeom>
          <a:noFill/>
        </p:spPr>
        <p:txBody>
          <a:bodyPr wrap="square" rtlCol="0">
            <a:spAutoFit/>
          </a:bodyPr>
          <a:lstStyle/>
          <a:p>
            <a:pPr algn="r" rtl="1">
              <a:lnSpc>
                <a:spcPct val="200000"/>
              </a:lnSpc>
            </a:pPr>
            <a:r>
              <a:rPr lang="ar-SA" b="1" dirty="0" smtClean="0">
                <a:solidFill>
                  <a:srgbClr val="C00000"/>
                </a:solidFill>
                <a:cs typeface="+mj-cs"/>
              </a:rPr>
              <a:t>المقدمة</a:t>
            </a:r>
            <a:r>
              <a:rPr lang="ar-SA" b="1" dirty="0">
                <a:solidFill>
                  <a:srgbClr val="C00000"/>
                </a:solidFill>
                <a:cs typeface="+mj-cs"/>
              </a:rPr>
              <a:t>:</a:t>
            </a:r>
            <a:r>
              <a:rPr lang="ar-SA" dirty="0">
                <a:solidFill>
                  <a:srgbClr val="C00000"/>
                </a:solidFill>
                <a:cs typeface="+mj-cs"/>
              </a:rPr>
              <a:t> </a:t>
            </a:r>
            <a:r>
              <a:rPr lang="ar-SA" dirty="0">
                <a:cs typeface="+mj-cs"/>
              </a:rPr>
              <a:t>تحتوي على موسيقى تعريفية وتقديم بسيط للموضوع والمُقدّم</a:t>
            </a:r>
            <a:r>
              <a:rPr lang="ar-SA" dirty="0" smtClean="0">
                <a:cs typeface="+mj-cs"/>
              </a:rPr>
              <a:t>.</a:t>
            </a:r>
          </a:p>
          <a:p>
            <a:pPr algn="r" rtl="1">
              <a:lnSpc>
                <a:spcPct val="200000"/>
              </a:lnSpc>
            </a:pPr>
            <a:r>
              <a:rPr lang="ar-SA" dirty="0">
                <a:cs typeface="+mj-cs"/>
              </a:rPr>
              <a:t>تُعد المقدمة أول ما يسمعه المستمع، ولذلك يجب أن تكون قصيرة، مشوقة، وواضحة.</a:t>
            </a:r>
            <a:br>
              <a:rPr lang="ar-SA" dirty="0">
                <a:cs typeface="+mj-cs"/>
              </a:rPr>
            </a:br>
            <a:r>
              <a:rPr lang="ar-SA" dirty="0">
                <a:cs typeface="+mj-cs"/>
              </a:rPr>
              <a:t>تبدأ عادةً </a:t>
            </a:r>
            <a:r>
              <a:rPr lang="ar-SA" b="1" dirty="0">
                <a:cs typeface="+mj-cs"/>
              </a:rPr>
              <a:t>بموسيقى تعريفية </a:t>
            </a:r>
            <a:r>
              <a:rPr lang="en-US" b="1" dirty="0" smtClean="0">
                <a:cs typeface="+mj-cs"/>
              </a:rPr>
              <a:t>Intro </a:t>
            </a:r>
            <a:r>
              <a:rPr lang="en-US" b="1" dirty="0">
                <a:cs typeface="+mj-cs"/>
              </a:rPr>
              <a:t>Music)</a:t>
            </a:r>
            <a:r>
              <a:rPr lang="en-US" dirty="0">
                <a:cs typeface="+mj-cs"/>
              </a:rPr>
              <a:t> </a:t>
            </a:r>
            <a:r>
              <a:rPr lang="ar-SA" dirty="0" smtClean="0">
                <a:cs typeface="+mj-cs"/>
              </a:rPr>
              <a:t>) تُميز </a:t>
            </a:r>
            <a:r>
              <a:rPr lang="ar-SA" dirty="0">
                <a:cs typeface="+mj-cs"/>
              </a:rPr>
              <a:t>البودكاست وتجعله مألوفًا لدى الجمهور، يليها تقديم بسيط يتضمن:</a:t>
            </a:r>
          </a:p>
          <a:p>
            <a:pPr marL="285750" indent="-285750" algn="r" rtl="1">
              <a:lnSpc>
                <a:spcPct val="200000"/>
              </a:lnSpc>
              <a:buFont typeface="Arial" panose="020B0604020202020204" pitchFamily="34" charset="0"/>
              <a:buChar char="•"/>
            </a:pPr>
            <a:r>
              <a:rPr lang="ar-SA" dirty="0">
                <a:cs typeface="+mj-cs"/>
              </a:rPr>
              <a:t>اسم البودكاست والمُقدّم.</a:t>
            </a:r>
          </a:p>
          <a:p>
            <a:pPr marL="285750" indent="-285750" algn="r" rtl="1">
              <a:lnSpc>
                <a:spcPct val="200000"/>
              </a:lnSpc>
              <a:buFont typeface="Arial" panose="020B0604020202020204" pitchFamily="34" charset="0"/>
              <a:buChar char="•"/>
            </a:pPr>
            <a:r>
              <a:rPr lang="ar-SA" dirty="0">
                <a:cs typeface="+mj-cs"/>
              </a:rPr>
              <a:t>عنوان الحلقة أو موضوعها الأساسي.</a:t>
            </a:r>
          </a:p>
          <a:p>
            <a:pPr marL="285750" indent="-285750" algn="r" rtl="1">
              <a:lnSpc>
                <a:spcPct val="200000"/>
              </a:lnSpc>
              <a:buFont typeface="Arial" panose="020B0604020202020204" pitchFamily="34" charset="0"/>
              <a:buChar char="•"/>
            </a:pPr>
            <a:r>
              <a:rPr lang="ar-SA" dirty="0">
                <a:cs typeface="+mj-cs"/>
              </a:rPr>
              <a:t>لمحة سريعة عمّا سيتناوله الحوار أو النقاش.</a:t>
            </a:r>
          </a:p>
          <a:p>
            <a:pPr marL="285750" indent="-285750" algn="r" rtl="1">
              <a:lnSpc>
                <a:spcPct val="200000"/>
              </a:lnSpc>
              <a:buFont typeface="Arial" panose="020B0604020202020204" pitchFamily="34" charset="0"/>
              <a:buChar char="•"/>
            </a:pPr>
            <a:r>
              <a:rPr lang="ar-SA" dirty="0">
                <a:cs typeface="+mj-cs"/>
              </a:rPr>
              <a:t>المقدمة الجيدة تساعد في </a:t>
            </a:r>
            <a:r>
              <a:rPr lang="ar-SA" b="1" dirty="0">
                <a:cs typeface="+mj-cs"/>
              </a:rPr>
              <a:t>جذب انتباه المستمع</a:t>
            </a:r>
            <a:r>
              <a:rPr lang="ar-SA" dirty="0">
                <a:cs typeface="+mj-cs"/>
              </a:rPr>
              <a:t> وتشجّعه على مواصلة الاستماع حتى نهاية الحلقة</a:t>
            </a:r>
            <a:r>
              <a:rPr lang="ar-SA" dirty="0" smtClean="0">
                <a:cs typeface="+mj-cs"/>
              </a:rPr>
              <a:t>.</a:t>
            </a:r>
            <a:endParaRPr lang="ar-SA" dirty="0">
              <a:cs typeface="+mj-cs"/>
            </a:endParaRPr>
          </a:p>
        </p:txBody>
      </p:sp>
      <p:sp>
        <p:nvSpPr>
          <p:cNvPr id="18" name="TextBox 17"/>
          <p:cNvSpPr txBox="1"/>
          <p:nvPr/>
        </p:nvSpPr>
        <p:spPr>
          <a:xfrm>
            <a:off x="3454900" y="981131"/>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5105130" y="973368"/>
            <a:ext cx="5800105" cy="658835"/>
          </a:xfrm>
          <a:prstGeom prst="rect">
            <a:avLst/>
          </a:prstGeom>
          <a:noFill/>
        </p:spPr>
        <p:txBody>
          <a:bodyPr wrap="square" rtlCol="0">
            <a:spAutoFit/>
          </a:bodyPr>
          <a:lstStyle/>
          <a:p>
            <a:pPr algn="ctr">
              <a:lnSpc>
                <a:spcPct val="150000"/>
              </a:lnSpc>
              <a:spcBef>
                <a:spcPct val="20000"/>
              </a:spcBef>
            </a:pPr>
            <a:r>
              <a:rPr lang="ar-SA" sz="2800" b="1" dirty="0">
                <a:solidFill>
                  <a:srgbClr val="00B0F0"/>
                </a:solidFill>
              </a:rPr>
              <a:t>مكونات </a:t>
            </a:r>
            <a:r>
              <a:rPr lang="ar-SA" sz="2800" b="1" dirty="0" smtClean="0">
                <a:solidFill>
                  <a:srgbClr val="00B0F0"/>
                </a:solidFill>
              </a:rPr>
              <a:t>البودكاست</a:t>
            </a:r>
          </a:p>
        </p:txBody>
      </p:sp>
    </p:spTree>
  </p:cSld>
  <p:clrMapOvr>
    <a:masterClrMapping/>
  </p:clrMapOvr>
  <mc:AlternateContent xmlns:mc="http://schemas.openxmlformats.org/markup-compatibility/2006" xmlns:p14="http://schemas.microsoft.com/office/powerpoint/2010/main">
    <mc:Choice Requires="p14">
      <p:transition p14:dur="0" advTm="299295"/>
    </mc:Choice>
    <mc:Fallback xmlns="">
      <p:transition advTm="299295"/>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35735" y="1318003"/>
            <a:ext cx="3395882" cy="226502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560261" y="1951044"/>
            <a:ext cx="8417320" cy="4524315"/>
          </a:xfrm>
          <a:prstGeom prst="rect">
            <a:avLst/>
          </a:prstGeom>
          <a:noFill/>
        </p:spPr>
        <p:txBody>
          <a:bodyPr wrap="square" rtlCol="0">
            <a:spAutoFit/>
          </a:bodyPr>
          <a:lstStyle/>
          <a:p>
            <a:pPr algn="r" rtl="1">
              <a:lnSpc>
                <a:spcPct val="200000"/>
              </a:lnSpc>
            </a:pPr>
            <a:r>
              <a:rPr lang="ar-SA" b="1" dirty="0">
                <a:solidFill>
                  <a:srgbClr val="C00000"/>
                </a:solidFill>
                <a:cs typeface="+mj-cs"/>
              </a:rPr>
              <a:t>2. المحتوى الرئيسي (</a:t>
            </a:r>
            <a:r>
              <a:rPr lang="en-US" b="1" dirty="0">
                <a:solidFill>
                  <a:srgbClr val="C00000"/>
                </a:solidFill>
                <a:cs typeface="+mj-cs"/>
              </a:rPr>
              <a:t>Main </a:t>
            </a:r>
            <a:r>
              <a:rPr lang="en-US" b="1" dirty="0" smtClean="0">
                <a:solidFill>
                  <a:srgbClr val="C00000"/>
                </a:solidFill>
                <a:cs typeface="+mj-cs"/>
              </a:rPr>
              <a:t>Content</a:t>
            </a:r>
            <a:r>
              <a:rPr lang="ar-SA" b="1" dirty="0" smtClean="0">
                <a:solidFill>
                  <a:srgbClr val="C00000"/>
                </a:solidFill>
                <a:cs typeface="+mj-cs"/>
              </a:rPr>
              <a:t>)</a:t>
            </a:r>
            <a:endParaRPr lang="en-US" b="1" dirty="0">
              <a:solidFill>
                <a:srgbClr val="C00000"/>
              </a:solidFill>
              <a:cs typeface="+mj-cs"/>
            </a:endParaRPr>
          </a:p>
          <a:p>
            <a:pPr algn="r" rtl="1">
              <a:lnSpc>
                <a:spcPct val="200000"/>
              </a:lnSpc>
            </a:pPr>
            <a:r>
              <a:rPr lang="ar-SA" dirty="0">
                <a:cs typeface="+mj-cs"/>
              </a:rPr>
              <a:t>هو </a:t>
            </a:r>
            <a:r>
              <a:rPr lang="ar-SA" b="1" dirty="0">
                <a:cs typeface="+mj-cs"/>
              </a:rPr>
              <a:t>القلب النابض للحلقة</a:t>
            </a:r>
            <a:r>
              <a:rPr lang="ar-SA" dirty="0">
                <a:cs typeface="+mj-cs"/>
              </a:rPr>
              <a:t>، حيث يتم عرض الفكرة الأساسية أو مناقشة الموضوع المختار.</a:t>
            </a:r>
            <a:br>
              <a:rPr lang="ar-SA" dirty="0">
                <a:cs typeface="+mj-cs"/>
              </a:rPr>
            </a:br>
            <a:r>
              <a:rPr lang="ar-SA" dirty="0">
                <a:cs typeface="+mj-cs"/>
              </a:rPr>
              <a:t>قد يكون هذا الجزء على شكل </a:t>
            </a:r>
            <a:r>
              <a:rPr lang="ar-SA" b="1" dirty="0">
                <a:cs typeface="+mj-cs"/>
              </a:rPr>
              <a:t>حوار</a:t>
            </a:r>
            <a:r>
              <a:rPr lang="ar-SA" dirty="0">
                <a:cs typeface="+mj-cs"/>
              </a:rPr>
              <a:t> بين المقدم والضيف، أو </a:t>
            </a:r>
            <a:r>
              <a:rPr lang="ar-SA" b="1" dirty="0">
                <a:cs typeface="+mj-cs"/>
              </a:rPr>
              <a:t>سرد قصصي</a:t>
            </a:r>
            <a:r>
              <a:rPr lang="ar-SA" dirty="0">
                <a:cs typeface="+mj-cs"/>
              </a:rPr>
              <a:t>، أو </a:t>
            </a:r>
            <a:r>
              <a:rPr lang="ar-SA" b="1" dirty="0">
                <a:cs typeface="+mj-cs"/>
              </a:rPr>
              <a:t>شرح تعليمي</a:t>
            </a:r>
            <a:r>
              <a:rPr lang="ar-SA" dirty="0">
                <a:cs typeface="+mj-cs"/>
              </a:rPr>
              <a:t>، أو </a:t>
            </a:r>
            <a:r>
              <a:rPr lang="ar-SA" b="1" dirty="0">
                <a:cs typeface="+mj-cs"/>
              </a:rPr>
              <a:t>تحليل خبري</a:t>
            </a:r>
            <a:r>
              <a:rPr lang="ar-SA" dirty="0">
                <a:cs typeface="+mj-cs"/>
              </a:rPr>
              <a:t>.</a:t>
            </a:r>
            <a:br>
              <a:rPr lang="ar-SA" dirty="0">
                <a:cs typeface="+mj-cs"/>
              </a:rPr>
            </a:br>
            <a:r>
              <a:rPr lang="ar-SA" dirty="0">
                <a:cs typeface="+mj-cs"/>
              </a:rPr>
              <a:t>يُفضّل أن يكون المحتوى منظمًا وفق تسلسل منطقي، وأن يُراعى فيه:</a:t>
            </a:r>
          </a:p>
          <a:p>
            <a:pPr marL="285750" indent="-285750" algn="r" rtl="1">
              <a:lnSpc>
                <a:spcPct val="200000"/>
              </a:lnSpc>
              <a:buFont typeface="Arial" panose="020B0604020202020204" pitchFamily="34" charset="0"/>
              <a:buChar char="•"/>
            </a:pPr>
            <a:r>
              <a:rPr lang="ar-SA" dirty="0">
                <a:cs typeface="+mj-cs"/>
              </a:rPr>
              <a:t>وضوح الصوت وجودة التسجيل.</a:t>
            </a:r>
          </a:p>
          <a:p>
            <a:pPr marL="285750" indent="-285750" algn="r" rtl="1">
              <a:lnSpc>
                <a:spcPct val="200000"/>
              </a:lnSpc>
              <a:buFont typeface="Arial" panose="020B0604020202020204" pitchFamily="34" charset="0"/>
              <a:buChar char="•"/>
            </a:pPr>
            <a:r>
              <a:rPr lang="ar-SA" dirty="0">
                <a:cs typeface="+mj-cs"/>
              </a:rPr>
              <a:t>استخدام نبرة صوت مناسبة تشد الانتباه.</a:t>
            </a:r>
          </a:p>
          <a:p>
            <a:pPr marL="285750" indent="-285750" algn="r" rtl="1">
              <a:lnSpc>
                <a:spcPct val="200000"/>
              </a:lnSpc>
              <a:buFont typeface="Arial" panose="020B0604020202020204" pitchFamily="34" charset="0"/>
              <a:buChar char="•"/>
            </a:pPr>
            <a:r>
              <a:rPr lang="ar-SA" dirty="0">
                <a:cs typeface="+mj-cs"/>
              </a:rPr>
              <a:t>الابتعاد عن الإطالة والتكرار غير الضروري.</a:t>
            </a:r>
          </a:p>
          <a:p>
            <a:pPr marL="285750" indent="-285750" algn="r" rtl="1">
              <a:lnSpc>
                <a:spcPct val="200000"/>
              </a:lnSpc>
              <a:buFont typeface="Arial" panose="020B0604020202020204" pitchFamily="34" charset="0"/>
              <a:buChar char="•"/>
            </a:pPr>
            <a:r>
              <a:rPr lang="ar-SA" dirty="0">
                <a:cs typeface="+mj-cs"/>
              </a:rPr>
              <a:t>الهدف من هذا الجزء هو </a:t>
            </a:r>
            <a:r>
              <a:rPr lang="ar-SA" b="1" dirty="0">
                <a:cs typeface="+mj-cs"/>
              </a:rPr>
              <a:t>تقديم قيمة معرفية أو ترفيهية للمستمع</a:t>
            </a:r>
            <a:r>
              <a:rPr lang="ar-SA" dirty="0">
                <a:cs typeface="+mj-cs"/>
              </a:rPr>
              <a:t> بطريقة سلسة ومفهومة.</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393593" y="1318003"/>
            <a:ext cx="5975810" cy="577850"/>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rPr>
              <a:t>مكونات </a:t>
            </a:r>
            <a:r>
              <a:rPr lang="ar-SA" sz="2400" b="1" dirty="0" smtClean="0">
                <a:solidFill>
                  <a:srgbClr val="00B0F0"/>
                </a:solidFill>
              </a:rPr>
              <a:t>البودكاست</a:t>
            </a:r>
            <a:endParaRPr lang="ar-SA" sz="2400" b="1" dirty="0">
              <a:solidFill>
                <a:srgbClr val="00B0F0"/>
              </a:solidFill>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119531"/>
    </mc:Choice>
    <mc:Fallback xmlns="">
      <p:transition advTm="11953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32461" y="1335074"/>
            <a:ext cx="3422439" cy="171121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598250" y="2349028"/>
            <a:ext cx="8417320" cy="4401205"/>
          </a:xfrm>
          <a:prstGeom prst="rect">
            <a:avLst/>
          </a:prstGeom>
          <a:noFill/>
        </p:spPr>
        <p:txBody>
          <a:bodyPr wrap="square" rtlCol="0">
            <a:spAutoFit/>
          </a:bodyPr>
          <a:lstStyle/>
          <a:p>
            <a:pPr algn="r" rtl="1">
              <a:lnSpc>
                <a:spcPct val="200000"/>
              </a:lnSpc>
            </a:pPr>
            <a:r>
              <a:rPr lang="ar-SA" sz="2000" b="1" dirty="0">
                <a:solidFill>
                  <a:srgbClr val="C00000"/>
                </a:solidFill>
              </a:rPr>
              <a:t>3. الخاتمة (</a:t>
            </a:r>
            <a:r>
              <a:rPr lang="en-US" sz="2000" b="1" dirty="0" smtClean="0">
                <a:solidFill>
                  <a:srgbClr val="C00000"/>
                </a:solidFill>
              </a:rPr>
              <a:t>Conclusion</a:t>
            </a:r>
            <a:r>
              <a:rPr lang="ar-SA" sz="2000" b="1" dirty="0" smtClean="0">
                <a:solidFill>
                  <a:srgbClr val="C00000"/>
                </a:solidFill>
              </a:rPr>
              <a:t>)</a:t>
            </a:r>
          </a:p>
          <a:p>
            <a:pPr algn="r" rtl="1">
              <a:lnSpc>
                <a:spcPct val="200000"/>
              </a:lnSpc>
            </a:pPr>
            <a:r>
              <a:rPr lang="ar-SA" sz="2000" dirty="0" smtClean="0"/>
              <a:t>تُعتبر </a:t>
            </a:r>
            <a:r>
              <a:rPr lang="ar-SA" sz="2000" dirty="0"/>
              <a:t>الخاتمة المرحلة الأخيرة في الحلقة، وتهدف إلى </a:t>
            </a:r>
            <a:r>
              <a:rPr lang="ar-SA" sz="2000" b="1" dirty="0"/>
              <a:t>ترك انطباع إيجابي لدى المستمع</a:t>
            </a:r>
            <a:r>
              <a:rPr lang="ar-SA" sz="2000" dirty="0"/>
              <a:t>.</a:t>
            </a:r>
            <a:br>
              <a:rPr lang="ar-SA" sz="2000" dirty="0"/>
            </a:br>
            <a:r>
              <a:rPr lang="ar-SA" sz="2000" dirty="0"/>
              <a:t>تتضمن عادة:</a:t>
            </a:r>
          </a:p>
          <a:p>
            <a:pPr marL="342900" indent="-342900" algn="r" rtl="1">
              <a:lnSpc>
                <a:spcPct val="200000"/>
              </a:lnSpc>
              <a:buFont typeface="Arial" panose="020B0604020202020204" pitchFamily="34" charset="0"/>
              <a:buChar char="•"/>
            </a:pPr>
            <a:r>
              <a:rPr lang="ar-SA" sz="2000" b="1" dirty="0"/>
              <a:t>ملخصًا سريعًا</a:t>
            </a:r>
            <a:r>
              <a:rPr lang="ar-SA" sz="2000" dirty="0"/>
              <a:t> لما تم طرحه في الحلقة.</a:t>
            </a:r>
          </a:p>
          <a:p>
            <a:pPr marL="342900" indent="-342900" algn="r" rtl="1">
              <a:lnSpc>
                <a:spcPct val="200000"/>
              </a:lnSpc>
              <a:buFont typeface="Arial" panose="020B0604020202020204" pitchFamily="34" charset="0"/>
              <a:buChar char="•"/>
            </a:pPr>
            <a:r>
              <a:rPr lang="ar-SA" sz="2000" b="1" dirty="0"/>
              <a:t>رسالة ختامية</a:t>
            </a:r>
            <a:r>
              <a:rPr lang="ar-SA" sz="2000" dirty="0"/>
              <a:t> أو فكرة ملهمة.</a:t>
            </a:r>
          </a:p>
          <a:p>
            <a:pPr marL="342900" indent="-342900" algn="r" rtl="1">
              <a:lnSpc>
                <a:spcPct val="200000"/>
              </a:lnSpc>
              <a:buFont typeface="Arial" panose="020B0604020202020204" pitchFamily="34" charset="0"/>
              <a:buChar char="•"/>
            </a:pPr>
            <a:r>
              <a:rPr lang="ar-SA" sz="2000" b="1" dirty="0"/>
              <a:t>دعوة للمستمعين</a:t>
            </a:r>
            <a:r>
              <a:rPr lang="ar-SA" sz="2000" dirty="0"/>
              <a:t> لمتابعة الحلقات القادمة أو التفاعل عبر وسائل التواصل الاجتماعي.</a:t>
            </a:r>
            <a:br>
              <a:rPr lang="ar-SA" sz="2000" dirty="0"/>
            </a:br>
            <a:r>
              <a:rPr lang="ar-SA" sz="2000" dirty="0"/>
              <a:t>كما يمكن إدراج موسيقى خفيفة أو شارة نهاية قصيرة تُذكّر المستمع بهوية البرنامج.</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5117943" y="1391734"/>
            <a:ext cx="5377933" cy="577850"/>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rPr>
              <a:t>مكونات البودكاست</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137213"/>
    </mc:Choice>
    <mc:Fallback xmlns="">
      <p:transition advTm="1372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1953" y="1335074"/>
            <a:ext cx="3452947" cy="3452947"/>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54900" y="2686087"/>
            <a:ext cx="8417320" cy="3076291"/>
          </a:xfrm>
          <a:prstGeom prst="rect">
            <a:avLst/>
          </a:prstGeom>
          <a:noFill/>
        </p:spPr>
        <p:txBody>
          <a:bodyPr wrap="square" rtlCol="0">
            <a:spAutoFit/>
          </a:bodyPr>
          <a:lstStyle/>
          <a:p>
            <a:pPr marL="342900" indent="-342900" algn="r" rtl="1">
              <a:lnSpc>
                <a:spcPct val="200000"/>
              </a:lnSpc>
              <a:buFont typeface="Wingdings" panose="05000000000000000000" pitchFamily="2" charset="2"/>
              <a:buChar char="v"/>
            </a:pPr>
            <a:r>
              <a:rPr lang="ar-SA" sz="2000" b="1" dirty="0" smtClean="0">
                <a:cs typeface="+mj-cs"/>
              </a:rPr>
              <a:t>البودكاست </a:t>
            </a:r>
            <a:r>
              <a:rPr lang="ar-SA" sz="2000" b="1" dirty="0">
                <a:cs typeface="+mj-cs"/>
              </a:rPr>
              <a:t>الحواري:</a:t>
            </a:r>
            <a:r>
              <a:rPr lang="ar-SA" sz="2000" dirty="0">
                <a:cs typeface="+mj-cs"/>
              </a:rPr>
              <a:t> يجري فيه المقدم مقابلات مع ضيوف.</a:t>
            </a:r>
          </a:p>
          <a:p>
            <a:pPr marL="342900" indent="-342900" algn="r" rtl="1">
              <a:lnSpc>
                <a:spcPct val="200000"/>
              </a:lnSpc>
              <a:buFont typeface="Wingdings" panose="05000000000000000000" pitchFamily="2" charset="2"/>
              <a:buChar char="v"/>
            </a:pPr>
            <a:r>
              <a:rPr lang="ar-SA" sz="2000" b="1" dirty="0">
                <a:cs typeface="+mj-cs"/>
              </a:rPr>
              <a:t>البودكاست القصصي:</a:t>
            </a:r>
            <a:r>
              <a:rPr lang="ar-SA" sz="2000" dirty="0">
                <a:cs typeface="+mj-cs"/>
              </a:rPr>
              <a:t> يروي قصصًا حقيقية أو خيالية بطريقة مشوقة.</a:t>
            </a:r>
          </a:p>
          <a:p>
            <a:pPr marL="342900" indent="-342900" algn="r" rtl="1">
              <a:lnSpc>
                <a:spcPct val="200000"/>
              </a:lnSpc>
              <a:buFont typeface="Wingdings" panose="05000000000000000000" pitchFamily="2" charset="2"/>
              <a:buChar char="v"/>
            </a:pPr>
            <a:r>
              <a:rPr lang="ar-SA" sz="2000" b="1" dirty="0">
                <a:cs typeface="+mj-cs"/>
              </a:rPr>
              <a:t>البودكاست التعليمي:</a:t>
            </a:r>
            <a:r>
              <a:rPr lang="ar-SA" sz="2000" dirty="0">
                <a:cs typeface="+mj-cs"/>
              </a:rPr>
              <a:t> يهدف إلى شرح موضوعات علمية أو معرفية.</a:t>
            </a:r>
          </a:p>
          <a:p>
            <a:pPr marL="342900" indent="-342900" algn="r" rtl="1">
              <a:lnSpc>
                <a:spcPct val="200000"/>
              </a:lnSpc>
              <a:buFont typeface="Wingdings" panose="05000000000000000000" pitchFamily="2" charset="2"/>
              <a:buChar char="v"/>
            </a:pPr>
            <a:r>
              <a:rPr lang="ar-SA" sz="2000" b="1" dirty="0">
                <a:cs typeface="+mj-cs"/>
              </a:rPr>
              <a:t>البودكاست الإخباري:</a:t>
            </a:r>
            <a:r>
              <a:rPr lang="ar-SA" sz="2000" dirty="0">
                <a:cs typeface="+mj-cs"/>
              </a:rPr>
              <a:t> يقدم أخبارًا وتحليلات يومية أو أسبوعية.</a:t>
            </a:r>
          </a:p>
          <a:p>
            <a:pPr marL="342900" indent="-342900" algn="r" rtl="1">
              <a:lnSpc>
                <a:spcPct val="200000"/>
              </a:lnSpc>
              <a:buFont typeface="Wingdings" panose="05000000000000000000" pitchFamily="2" charset="2"/>
              <a:buChar char="v"/>
            </a:pPr>
            <a:r>
              <a:rPr lang="ar-SA" sz="2000" b="1" dirty="0">
                <a:cs typeface="+mj-cs"/>
              </a:rPr>
              <a:t>البودكاست الفردي:</a:t>
            </a:r>
            <a:r>
              <a:rPr lang="ar-SA" sz="2000" dirty="0">
                <a:cs typeface="+mj-cs"/>
              </a:rPr>
              <a:t> يُقدَّم من شخص واحد يناقش مواضيع مختلفة بأسلوبه الخاص.</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0720" y="1231914"/>
            <a:ext cx="5377933" cy="716350"/>
          </a:xfrm>
          <a:prstGeom prst="rect">
            <a:avLst/>
          </a:prstGeom>
          <a:noFill/>
        </p:spPr>
        <p:txBody>
          <a:bodyPr wrap="square" rtlCol="0">
            <a:spAutoFit/>
          </a:bodyPr>
          <a:lstStyle/>
          <a:p>
            <a:pPr algn="r" rtl="1">
              <a:lnSpc>
                <a:spcPct val="200000"/>
              </a:lnSpc>
            </a:pPr>
            <a:r>
              <a:rPr lang="ar-SA" sz="2400" b="1" dirty="0">
                <a:solidFill>
                  <a:srgbClr val="00B0F0"/>
                </a:solidFill>
              </a:rPr>
              <a:t>أنواع </a:t>
            </a:r>
            <a:r>
              <a:rPr lang="ar-SA" sz="2400" b="1" dirty="0" smtClean="0">
                <a:solidFill>
                  <a:srgbClr val="00B0F0"/>
                </a:solidFill>
              </a:rPr>
              <a:t>البودكاست</a:t>
            </a:r>
            <a:endParaRPr lang="ar-SA" sz="2400" b="1" dirty="0">
              <a:solidFill>
                <a:srgbClr val="00B0F0"/>
              </a:solidFill>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137213"/>
    </mc:Choice>
    <mc:Fallback xmlns="">
      <p:transition advTm="1372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306868"/>
            <a:ext cx="3454900" cy="207501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670820" y="2323527"/>
            <a:ext cx="8417320" cy="4247317"/>
          </a:xfrm>
          <a:prstGeom prst="rect">
            <a:avLst/>
          </a:prstGeom>
          <a:noFill/>
        </p:spPr>
        <p:txBody>
          <a:bodyPr wrap="square" rtlCol="0">
            <a:spAutoFit/>
          </a:bodyPr>
          <a:lstStyle/>
          <a:p>
            <a:pPr algn="r" rtl="1">
              <a:lnSpc>
                <a:spcPct val="150000"/>
              </a:lnSpc>
            </a:pPr>
            <a:r>
              <a:rPr lang="ar-SA" sz="2000" b="1" dirty="0">
                <a:solidFill>
                  <a:srgbClr val="C00000"/>
                </a:solidFill>
                <a:cs typeface="+mj-cs"/>
              </a:rPr>
              <a:t>أهمية البودكاست في الإعلام الرقمي:</a:t>
            </a:r>
          </a:p>
          <a:p>
            <a:pPr algn="r" rtl="1">
              <a:lnSpc>
                <a:spcPct val="150000"/>
              </a:lnSpc>
            </a:pPr>
            <a:r>
              <a:rPr lang="ar-SA" sz="2000" dirty="0">
                <a:cs typeface="+mj-cs"/>
              </a:rPr>
              <a:t>أصبح البودكاست اليوم أحد </a:t>
            </a:r>
            <a:r>
              <a:rPr lang="ar-SA" sz="2000" b="1" dirty="0">
                <a:cs typeface="+mj-cs"/>
              </a:rPr>
              <a:t>أهم أدوات الإعلام الرقمي الحديث</a:t>
            </a:r>
            <a:r>
              <a:rPr lang="ar-SA" sz="2000" dirty="0">
                <a:cs typeface="+mj-cs"/>
              </a:rPr>
              <a:t>، لأنه يتيح للأفراد والمؤسسات نشر أفكارهم ومعارفهم دون الحاجة إلى محطة إذاعية تقليدية. كما يسهم في </a:t>
            </a:r>
            <a:r>
              <a:rPr lang="ar-SA" sz="2000" b="1" dirty="0">
                <a:cs typeface="+mj-cs"/>
              </a:rPr>
              <a:t>تعزيز حرية التعبير وتعدد الأصوات الإعلامية</a:t>
            </a:r>
            <a:r>
              <a:rPr lang="ar-SA" sz="2000" dirty="0" smtClean="0">
                <a:cs typeface="+mj-cs"/>
              </a:rPr>
              <a:t>.</a:t>
            </a:r>
          </a:p>
          <a:p>
            <a:pPr algn="r" rtl="1">
              <a:lnSpc>
                <a:spcPct val="150000"/>
              </a:lnSpc>
            </a:pPr>
            <a:r>
              <a:rPr lang="ar-SA" sz="2000" b="1" dirty="0" smtClean="0">
                <a:solidFill>
                  <a:srgbClr val="C00000"/>
                </a:solidFill>
                <a:cs typeface="+mj-cs"/>
              </a:rPr>
              <a:t>مميزاته:</a:t>
            </a:r>
            <a:endParaRPr lang="ar-SA" sz="2000" b="1" dirty="0">
              <a:solidFill>
                <a:srgbClr val="C00000"/>
              </a:solidFill>
              <a:cs typeface="+mj-cs"/>
            </a:endParaRPr>
          </a:p>
          <a:p>
            <a:pPr marL="342900" indent="-342900" algn="r" rtl="1">
              <a:lnSpc>
                <a:spcPct val="150000"/>
              </a:lnSpc>
              <a:buFont typeface="Arial" panose="020B0604020202020204" pitchFamily="34" charset="0"/>
              <a:buChar char="•"/>
            </a:pPr>
            <a:r>
              <a:rPr lang="ar-SA" sz="2000" dirty="0" smtClean="0">
                <a:cs typeface="+mj-cs"/>
              </a:rPr>
              <a:t>سهولة </a:t>
            </a:r>
            <a:r>
              <a:rPr lang="ar-SA" sz="2000" dirty="0">
                <a:cs typeface="+mj-cs"/>
              </a:rPr>
              <a:t>الإنتاج وقلة التكلفة مقارنة بالفيديو.</a:t>
            </a:r>
          </a:p>
          <a:p>
            <a:pPr marL="342900" indent="-342900" algn="r" rtl="1">
              <a:lnSpc>
                <a:spcPct val="150000"/>
              </a:lnSpc>
              <a:buFont typeface="Arial" panose="020B0604020202020204" pitchFamily="34" charset="0"/>
              <a:buChar char="•"/>
            </a:pPr>
            <a:r>
              <a:rPr lang="ar-SA" sz="2000" dirty="0">
                <a:cs typeface="+mj-cs"/>
              </a:rPr>
              <a:t>المرونة في الاستماع.</a:t>
            </a:r>
          </a:p>
          <a:p>
            <a:pPr marL="342900" indent="-342900" algn="r" rtl="1">
              <a:lnSpc>
                <a:spcPct val="150000"/>
              </a:lnSpc>
              <a:buFont typeface="Arial" panose="020B0604020202020204" pitchFamily="34" charset="0"/>
              <a:buChar char="•"/>
            </a:pPr>
            <a:r>
              <a:rPr lang="ar-SA" sz="2000" dirty="0">
                <a:cs typeface="+mj-cs"/>
              </a:rPr>
              <a:t>إمكانية الوصول إلى جمهور واسع عالميًا.</a:t>
            </a:r>
          </a:p>
          <a:p>
            <a:pPr marL="342900" indent="-342900" algn="r" rtl="1">
              <a:lnSpc>
                <a:spcPct val="150000"/>
              </a:lnSpc>
              <a:buFont typeface="Arial" panose="020B0604020202020204" pitchFamily="34" charset="0"/>
              <a:buChar char="•"/>
            </a:pPr>
            <a:r>
              <a:rPr lang="ar-SA" sz="2000" dirty="0">
                <a:cs typeface="+mj-cs"/>
              </a:rPr>
              <a:t>تنمية مهارات التواصل والإلقاء لدى المبدعين.</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5117943" y="1391734"/>
            <a:ext cx="5377933" cy="716350"/>
          </a:xfrm>
          <a:prstGeom prst="rect">
            <a:avLst/>
          </a:prstGeom>
          <a:noFill/>
        </p:spPr>
        <p:txBody>
          <a:bodyPr wrap="square" rtlCol="0">
            <a:spAutoFit/>
          </a:bodyPr>
          <a:lstStyle/>
          <a:p>
            <a:pPr algn="r" rtl="1">
              <a:lnSpc>
                <a:spcPct val="200000"/>
              </a:lnSpc>
            </a:pPr>
            <a:r>
              <a:rPr lang="ar-SA" sz="2400" b="1" dirty="0">
                <a:solidFill>
                  <a:srgbClr val="00B0F0"/>
                </a:solidFill>
              </a:rPr>
              <a:t>مميزات </a:t>
            </a:r>
            <a:r>
              <a:rPr lang="ar-SA" sz="2400" b="1" dirty="0" smtClean="0">
                <a:solidFill>
                  <a:srgbClr val="00B0F0"/>
                </a:solidFill>
              </a:rPr>
              <a:t>البودكاست</a:t>
            </a:r>
            <a:endParaRPr lang="ar-SA" sz="2400" b="1" dirty="0">
              <a:solidFill>
                <a:srgbClr val="00B0F0"/>
              </a:solidFill>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137213"/>
    </mc:Choice>
    <mc:Fallback xmlns="">
      <p:transition advTm="1372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19023" y="1303312"/>
            <a:ext cx="3439741" cy="187763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598249" y="2579129"/>
            <a:ext cx="8417320" cy="3076291"/>
          </a:xfrm>
          <a:prstGeom prst="rect">
            <a:avLst/>
          </a:prstGeom>
          <a:noFill/>
        </p:spPr>
        <p:txBody>
          <a:bodyPr wrap="square" rtlCol="0">
            <a:spAutoFit/>
          </a:bodyPr>
          <a:lstStyle/>
          <a:p>
            <a:pPr marL="342900" indent="-342900" algn="r" rtl="1">
              <a:lnSpc>
                <a:spcPct val="200000"/>
              </a:lnSpc>
              <a:buFont typeface="Wingdings" panose="05000000000000000000" pitchFamily="2" charset="2"/>
              <a:buChar char="v"/>
            </a:pPr>
            <a:r>
              <a:rPr lang="ar-SA" sz="2000" dirty="0" smtClean="0">
                <a:cs typeface="+mj-cs"/>
              </a:rPr>
              <a:t>اختيار </a:t>
            </a:r>
            <a:r>
              <a:rPr lang="ar-SA" sz="2000" dirty="0">
                <a:cs typeface="+mj-cs"/>
              </a:rPr>
              <a:t>الفكرة وتحديد الجمهور المستهدف.</a:t>
            </a:r>
          </a:p>
          <a:p>
            <a:pPr marL="342900" indent="-342900" algn="r" rtl="1">
              <a:lnSpc>
                <a:spcPct val="200000"/>
              </a:lnSpc>
              <a:buFont typeface="Wingdings" panose="05000000000000000000" pitchFamily="2" charset="2"/>
              <a:buChar char="v"/>
            </a:pPr>
            <a:r>
              <a:rPr lang="ar-SA" sz="2000" dirty="0">
                <a:cs typeface="+mj-cs"/>
              </a:rPr>
              <a:t>كتابة النص أو النقاط الأساسية للحلقة.</a:t>
            </a:r>
          </a:p>
          <a:p>
            <a:pPr marL="342900" indent="-342900" algn="r" rtl="1">
              <a:lnSpc>
                <a:spcPct val="200000"/>
              </a:lnSpc>
              <a:buFont typeface="Wingdings" panose="05000000000000000000" pitchFamily="2" charset="2"/>
              <a:buChar char="v"/>
            </a:pPr>
            <a:r>
              <a:rPr lang="ar-SA" sz="2000" dirty="0">
                <a:cs typeface="+mj-cs"/>
              </a:rPr>
              <a:t>التسجيل باستخدام ميكروفون وبرنامج صوتي </a:t>
            </a:r>
            <a:r>
              <a:rPr lang="ar-SA" sz="2000" dirty="0" smtClean="0">
                <a:cs typeface="+mj-cs"/>
              </a:rPr>
              <a:t>مثل(</a:t>
            </a:r>
            <a:r>
              <a:rPr lang="en-US" sz="2000" dirty="0" smtClean="0">
                <a:cs typeface="+mj-cs"/>
              </a:rPr>
              <a:t>Audacity </a:t>
            </a:r>
            <a:r>
              <a:rPr lang="ar-SA" sz="2000" dirty="0" smtClean="0">
                <a:cs typeface="+mj-cs"/>
              </a:rPr>
              <a:t>أو</a:t>
            </a:r>
            <a:r>
              <a:rPr lang="en-US" sz="2000" dirty="0">
                <a:cs typeface="+mj-cs"/>
              </a:rPr>
              <a:t>Adobe </a:t>
            </a:r>
            <a:r>
              <a:rPr lang="en-US" sz="2000" dirty="0" smtClean="0">
                <a:cs typeface="+mj-cs"/>
              </a:rPr>
              <a:t>Audition</a:t>
            </a:r>
            <a:r>
              <a:rPr lang="ar-SA" sz="2000" dirty="0" smtClean="0">
                <a:cs typeface="+mj-cs"/>
              </a:rPr>
              <a:t>)</a:t>
            </a:r>
          </a:p>
          <a:p>
            <a:pPr marL="342900" indent="-342900" algn="r" rtl="1">
              <a:lnSpc>
                <a:spcPct val="200000"/>
              </a:lnSpc>
              <a:buFont typeface="Wingdings" panose="05000000000000000000" pitchFamily="2" charset="2"/>
              <a:buChar char="v"/>
            </a:pPr>
            <a:r>
              <a:rPr lang="en-US" sz="2000" dirty="0" smtClean="0">
                <a:cs typeface="+mj-cs"/>
              </a:rPr>
              <a:t> </a:t>
            </a:r>
            <a:r>
              <a:rPr lang="ar-SA" sz="2000" dirty="0" smtClean="0">
                <a:cs typeface="+mj-cs"/>
              </a:rPr>
              <a:t>تحرير </a:t>
            </a:r>
            <a:r>
              <a:rPr lang="ar-SA" sz="2000" dirty="0">
                <a:cs typeface="+mj-cs"/>
              </a:rPr>
              <a:t>الصوت وإضافة المؤثرات والموسيقى.</a:t>
            </a:r>
          </a:p>
          <a:p>
            <a:pPr marL="342900" indent="-342900" algn="r" rtl="1">
              <a:lnSpc>
                <a:spcPct val="200000"/>
              </a:lnSpc>
              <a:buFont typeface="Wingdings" panose="05000000000000000000" pitchFamily="2" charset="2"/>
              <a:buChar char="v"/>
            </a:pPr>
            <a:r>
              <a:rPr lang="ar-SA" sz="2000" dirty="0">
                <a:cs typeface="+mj-cs"/>
              </a:rPr>
              <a:t>نشر الحلقة على المنصات الصوتية والترويج لها.</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5117943" y="1391734"/>
            <a:ext cx="5377933" cy="716350"/>
          </a:xfrm>
          <a:prstGeom prst="rect">
            <a:avLst/>
          </a:prstGeom>
          <a:noFill/>
        </p:spPr>
        <p:txBody>
          <a:bodyPr wrap="square" rtlCol="0">
            <a:spAutoFit/>
          </a:bodyPr>
          <a:lstStyle/>
          <a:p>
            <a:pPr algn="r" rtl="1">
              <a:lnSpc>
                <a:spcPct val="200000"/>
              </a:lnSpc>
            </a:pPr>
            <a:r>
              <a:rPr lang="ar-SA" sz="2400" b="1" dirty="0">
                <a:solidFill>
                  <a:srgbClr val="00B0F0"/>
                </a:solidFill>
              </a:rPr>
              <a:t>مراحل إنتاج البودكاست</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137213"/>
    </mc:Choice>
    <mc:Fallback xmlns="">
      <p:transition advTm="1372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832750" y="2082912"/>
            <a:ext cx="6811206" cy="2692176"/>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1" name="TextBox 40"/>
          <p:cNvSpPr txBox="1"/>
          <p:nvPr/>
        </p:nvSpPr>
        <p:spPr>
          <a:xfrm>
            <a:off x="6833824" y="1622658"/>
            <a:ext cx="2589171" cy="523220"/>
          </a:xfrm>
          <a:prstGeom prst="rect">
            <a:avLst/>
          </a:prstGeom>
          <a:noFill/>
        </p:spPr>
        <p:txBody>
          <a:bodyPr wrap="none" rtlCol="0">
            <a:spAutoFit/>
          </a:bodyPr>
          <a:lstStyle/>
          <a:p>
            <a:pPr lvl="0" algn="just" rtl="1">
              <a:defRPr/>
            </a:pPr>
            <a:r>
              <a:rPr lang="ar-SA" sz="2800" b="1" noProof="0" dirty="0" smtClean="0">
                <a:solidFill>
                  <a:srgbClr val="00B0F0"/>
                </a:solidFill>
                <a:latin typeface="Arial" panose="020B0604020202020204" pitchFamily="34" charset="0"/>
              </a:rPr>
              <a:t>برنامج </a:t>
            </a:r>
            <a:r>
              <a:rPr lang="en-US" sz="2800" b="1" dirty="0">
                <a:solidFill>
                  <a:srgbClr val="00B0F0"/>
                </a:solidFill>
                <a:latin typeface="Arial" panose="020B0604020202020204" pitchFamily="34" charset="0"/>
              </a:rPr>
              <a:t>Audacity</a:t>
            </a:r>
            <a:endParaRPr lang="ar-SA" sz="2800" b="1" dirty="0">
              <a:solidFill>
                <a:srgbClr val="00B0F0"/>
              </a:solidFill>
              <a:latin typeface="Arial" panose="020B0604020202020204" pitchFamily="34" charset="0"/>
            </a:endParaRPr>
          </a:p>
        </p:txBody>
      </p:sp>
      <p:pic>
        <p:nvPicPr>
          <p:cNvPr id="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8053"/>
    </mc:Choice>
    <mc:Fallback xmlns="">
      <p:transition advTm="80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1" y="1324693"/>
            <a:ext cx="3402974" cy="191417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1747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159980" y="1478540"/>
            <a:ext cx="5175712" cy="523220"/>
          </a:xfrm>
          <a:prstGeom prst="rect">
            <a:avLst/>
          </a:prstGeom>
          <a:noFill/>
        </p:spPr>
        <p:txBody>
          <a:bodyPr wrap="square" rtlCol="0">
            <a:spAutoFit/>
          </a:bodyPr>
          <a:lstStyle/>
          <a:p>
            <a:pPr lvl="0" algn="just" rtl="1">
              <a:defRPr/>
            </a:pPr>
            <a:r>
              <a:rPr lang="ar-SA" sz="2800" b="1" dirty="0">
                <a:solidFill>
                  <a:srgbClr val="00B0F0"/>
                </a:solidFill>
                <a:latin typeface="Arial" panose="020B0604020202020204" pitchFamily="34" charset="0"/>
              </a:rPr>
              <a:t>برنامج </a:t>
            </a:r>
            <a:r>
              <a:rPr lang="en-US" sz="2800" b="1" dirty="0">
                <a:solidFill>
                  <a:srgbClr val="00B0F0"/>
                </a:solidFill>
                <a:latin typeface="Arial" panose="020B0604020202020204" pitchFamily="34" charset="0"/>
              </a:rPr>
              <a:t>Audacity</a:t>
            </a:r>
            <a:endParaRPr lang="ar-SA" sz="2800" b="1" dirty="0">
              <a:solidFill>
                <a:srgbClr val="00B0F0"/>
              </a:solidFill>
              <a:latin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3385474" y="2567450"/>
            <a:ext cx="8702666" cy="3083921"/>
          </a:xfrm>
          <a:prstGeom prst="rect">
            <a:avLst/>
          </a:prstGeom>
          <a:noFill/>
        </p:spPr>
        <p:txBody>
          <a:bodyPr wrap="square" rtlCol="0">
            <a:spAutoFit/>
          </a:bodyPr>
          <a:lstStyle/>
          <a:p>
            <a:pPr algn="r" rtl="1">
              <a:lnSpc>
                <a:spcPct val="200000"/>
              </a:lnSpc>
            </a:pPr>
            <a:r>
              <a:rPr lang="en-US" sz="2000" b="1" dirty="0">
                <a:cs typeface="+mj-cs"/>
              </a:rPr>
              <a:t>Audacity</a:t>
            </a:r>
            <a:r>
              <a:rPr lang="en-US" sz="2000" dirty="0">
                <a:cs typeface="+mj-cs"/>
              </a:rPr>
              <a:t> </a:t>
            </a:r>
            <a:r>
              <a:rPr lang="ar-SA" sz="2000" dirty="0">
                <a:cs typeface="+mj-cs"/>
              </a:rPr>
              <a:t>هو برنامج لتحرير الصوت يسمح للمستخدمين بتسجيل الأصوات من الميكروفون أو من مصادر أخرى، ثم تعديلها من خلال قص، دمج، تحسين الجودة، إضافة مؤثرات صوتية، وضبط مستويات الصوت.</a:t>
            </a:r>
            <a:br>
              <a:rPr lang="ar-SA" sz="2000" dirty="0">
                <a:cs typeface="+mj-cs"/>
              </a:rPr>
            </a:br>
            <a:r>
              <a:rPr lang="ar-SA" sz="2000" dirty="0">
                <a:cs typeface="+mj-cs"/>
              </a:rPr>
              <a:t>تم تطويره عام 2000، ويعمل على أنظمة التشغيل </a:t>
            </a:r>
            <a:r>
              <a:rPr lang="en-US" sz="2000" b="1" dirty="0">
                <a:cs typeface="+mj-cs"/>
              </a:rPr>
              <a:t>Windows</a:t>
            </a:r>
            <a:r>
              <a:rPr lang="en-US" sz="2000" dirty="0">
                <a:cs typeface="+mj-cs"/>
              </a:rPr>
              <a:t> </a:t>
            </a:r>
            <a:r>
              <a:rPr lang="ar-SA" sz="2000" dirty="0" smtClean="0">
                <a:cs typeface="+mj-cs"/>
              </a:rPr>
              <a:t>و</a:t>
            </a:r>
            <a:r>
              <a:rPr lang="en-US" sz="2000" b="1" dirty="0" err="1" smtClean="0">
                <a:cs typeface="+mj-cs"/>
              </a:rPr>
              <a:t>macOS</a:t>
            </a:r>
            <a:r>
              <a:rPr lang="en-US" sz="2000" dirty="0" smtClean="0">
                <a:cs typeface="+mj-cs"/>
              </a:rPr>
              <a:t> </a:t>
            </a:r>
            <a:r>
              <a:rPr lang="ar-SA" sz="2000" dirty="0" smtClean="0">
                <a:cs typeface="+mj-cs"/>
              </a:rPr>
              <a:t> و</a:t>
            </a:r>
            <a:r>
              <a:rPr lang="en-US" sz="2000" b="1" dirty="0" smtClean="0">
                <a:cs typeface="+mj-cs"/>
              </a:rPr>
              <a:t>Linux</a:t>
            </a:r>
            <a:r>
              <a:rPr lang="ar-SA" sz="2000" b="1" dirty="0" smtClean="0">
                <a:cs typeface="+mj-cs"/>
              </a:rPr>
              <a:t>.</a:t>
            </a:r>
            <a:endParaRPr lang="tr-TR" sz="2000" b="1" dirty="0" smtClean="0">
              <a:cs typeface="+mj-cs"/>
            </a:endParaRPr>
          </a:p>
          <a:p>
            <a:pPr algn="r" rtl="1">
              <a:lnSpc>
                <a:spcPct val="200000"/>
              </a:lnSpc>
            </a:pPr>
            <a:r>
              <a:rPr lang="en-US" sz="2000" b="1" dirty="0">
                <a:cs typeface="+mj-cs"/>
                <a:hlinkClick r:id="rId5"/>
              </a:rPr>
              <a:t>https://</a:t>
            </a:r>
            <a:r>
              <a:rPr lang="en-US" sz="2000" b="1" dirty="0" smtClean="0">
                <a:cs typeface="+mj-cs"/>
                <a:hlinkClick r:id="rId5"/>
              </a:rPr>
              <a:t>www.youtube.com/watch?v=W9NuSuWYaWg</a:t>
            </a:r>
            <a:r>
              <a:rPr lang="tr-TR" sz="2000" b="1" dirty="0" smtClean="0">
                <a:cs typeface="+mj-cs"/>
              </a:rPr>
              <a:t> </a:t>
            </a:r>
            <a:endParaRPr lang="ar-SA" sz="2000" b="1" dirty="0" smtClean="0">
              <a:cs typeface="+mj-cs"/>
            </a:endParaRPr>
          </a:p>
          <a:p>
            <a:pPr algn="r" rtl="1">
              <a:lnSpc>
                <a:spcPct val="200000"/>
              </a:lnSpc>
            </a:pPr>
            <a:endParaRPr lang="en-US" sz="2000" dirty="0">
              <a:cs typeface="+mj-cs"/>
            </a:endParaRPr>
          </a:p>
        </p:txBody>
      </p:sp>
      <p:sp>
        <p:nvSpPr>
          <p:cNvPr id="14" name="TextBox 13"/>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 </a:t>
            </a:r>
          </a:p>
        </p:txBody>
      </p:sp>
      <p:sp>
        <p:nvSpPr>
          <p:cNvPr id="16" name="TextBox 15"/>
          <p:cNvSpPr txBox="1"/>
          <p:nvPr/>
        </p:nvSpPr>
        <p:spPr>
          <a:xfrm>
            <a:off x="3510528" y="1691633"/>
            <a:ext cx="942618" cy="400110"/>
          </a:xfrm>
          <a:prstGeom prst="rect">
            <a:avLst/>
          </a:prstGeom>
          <a:noFill/>
        </p:spPr>
        <p:txBody>
          <a:bodyPr wrap="square" rtlCol="0">
            <a:spAutoFit/>
          </a:bodyPr>
          <a:lstStyle/>
          <a:p>
            <a:pPr algn="ctr"/>
            <a:r>
              <a:rPr lang="ar-SA" sz="2000" b="1" dirty="0" smtClean="0">
                <a:solidFill>
                  <a:schemeClr val="bg1"/>
                </a:solidFill>
                <a:latin typeface="Tajawal Medium" panose="00000600000000000000" pitchFamily="2" charset="-78"/>
                <a:cs typeface="Tajawal Medium" panose="00000600000000000000" pitchFamily="2" charset="-78"/>
              </a:rPr>
              <a:t>6</a:t>
            </a:r>
            <a:endParaRPr lang="en-US" sz="7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338485"/>
    </mc:Choice>
    <mc:Fallback xmlns="">
      <p:transition advTm="33848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5">
                                            <p:txEl>
                                              <p:pRg st="0" end="0"/>
                                            </p:txEl>
                                          </p:spTgt>
                                        </p:tgtEl>
                                        <p:attrNameLst>
                                          <p:attrName>style.visibility</p:attrName>
                                        </p:attrNameLst>
                                      </p:cBhvr>
                                      <p:to>
                                        <p:strVal val="visible"/>
                                      </p:to>
                                    </p:set>
                                    <p:animEffect transition="in" filter="fade">
                                      <p:cBhvr>
                                        <p:cTn id="14" dur="1000"/>
                                        <p:tgtEl>
                                          <p:spTgt spid="15">
                                            <p:txEl>
                                              <p:pRg st="0" end="0"/>
                                            </p:txEl>
                                          </p:spTgt>
                                        </p:tgtEl>
                                      </p:cBhvr>
                                    </p:animEffect>
                                    <p:anim calcmode="lin" valueType="num">
                                      <p:cBhvr>
                                        <p:cTn id="15" dur="10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5">
                                            <p:txEl>
                                              <p:pRg st="1" end="1"/>
                                            </p:txEl>
                                          </p:spTgt>
                                        </p:tgtEl>
                                        <p:attrNameLst>
                                          <p:attrName>style.visibility</p:attrName>
                                        </p:attrNameLst>
                                      </p:cBhvr>
                                      <p:to>
                                        <p:strVal val="visible"/>
                                      </p:to>
                                    </p:set>
                                    <p:animEffect transition="in" filter="fade">
                                      <p:cBhvr>
                                        <p:cTn id="21" dur="1000"/>
                                        <p:tgtEl>
                                          <p:spTgt spid="15">
                                            <p:txEl>
                                              <p:pRg st="1" end="1"/>
                                            </p:txEl>
                                          </p:spTgt>
                                        </p:tgtEl>
                                      </p:cBhvr>
                                    </p:animEffect>
                                    <p:anim calcmode="lin" valueType="num">
                                      <p:cBhvr>
                                        <p:cTn id="22" dur="1000" fill="hold"/>
                                        <p:tgtEl>
                                          <p:spTgt spid="15">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15">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5474" y="101718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8780" y="1017180"/>
            <a:ext cx="3419360" cy="13515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19361" y="1897383"/>
            <a:ext cx="8417320" cy="4708981"/>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SA" sz="2000" b="1" dirty="0" smtClean="0">
                <a:cs typeface="+mj-cs"/>
              </a:rPr>
              <a:t>مجاني </a:t>
            </a:r>
            <a:r>
              <a:rPr lang="ar-SA" sz="2000" b="1" dirty="0">
                <a:cs typeface="+mj-cs"/>
              </a:rPr>
              <a:t>ومفتوح المصدر:</a:t>
            </a:r>
            <a:r>
              <a:rPr lang="ar-SA" sz="2000" dirty="0">
                <a:cs typeface="+mj-cs"/>
              </a:rPr>
              <a:t> يمكن لأي شخص استخدامه وتطويره دون رسوم.</a:t>
            </a:r>
          </a:p>
          <a:p>
            <a:pPr marL="342900" indent="-342900" algn="r" rtl="1">
              <a:lnSpc>
                <a:spcPct val="150000"/>
              </a:lnSpc>
              <a:buFont typeface="Arial" panose="020B0604020202020204" pitchFamily="34" charset="0"/>
              <a:buChar char="•"/>
            </a:pPr>
            <a:r>
              <a:rPr lang="ar-SA" sz="2000" b="1" dirty="0">
                <a:cs typeface="+mj-cs"/>
              </a:rPr>
              <a:t>سهولة الاستخدام:</a:t>
            </a:r>
            <a:r>
              <a:rPr lang="ar-SA" sz="2000" dirty="0">
                <a:cs typeface="+mj-cs"/>
              </a:rPr>
              <a:t> واجهته بسيطة وواضحة حتى للمبتدئين.</a:t>
            </a:r>
          </a:p>
          <a:p>
            <a:pPr marL="342900" indent="-342900" algn="r" rtl="1">
              <a:lnSpc>
                <a:spcPct val="150000"/>
              </a:lnSpc>
              <a:buFont typeface="Arial" panose="020B0604020202020204" pitchFamily="34" charset="0"/>
              <a:buChar char="•"/>
            </a:pPr>
            <a:r>
              <a:rPr lang="ar-SA" sz="2000" b="1" dirty="0">
                <a:cs typeface="+mj-cs"/>
              </a:rPr>
              <a:t>دعم تسجيل متعدد المسارات </a:t>
            </a:r>
            <a:r>
              <a:rPr lang="en-US" sz="2000" b="1" dirty="0" smtClean="0">
                <a:cs typeface="+mj-cs"/>
              </a:rPr>
              <a:t>Multi-track)</a:t>
            </a:r>
            <a:r>
              <a:rPr lang="en-US" sz="2000" dirty="0" smtClean="0">
                <a:cs typeface="+mj-cs"/>
              </a:rPr>
              <a:t> </a:t>
            </a:r>
            <a:r>
              <a:rPr lang="ar-SA" sz="2000" dirty="0" smtClean="0">
                <a:cs typeface="+mj-cs"/>
              </a:rPr>
              <a:t>) يمكنك </a:t>
            </a:r>
            <a:r>
              <a:rPr lang="ar-SA" sz="2000" dirty="0">
                <a:cs typeface="+mj-cs"/>
              </a:rPr>
              <a:t>تسجيل أكثر من قناة صوتية في الوقت نفسه.</a:t>
            </a:r>
          </a:p>
          <a:p>
            <a:pPr marL="342900" indent="-342900" algn="r" rtl="1">
              <a:lnSpc>
                <a:spcPct val="150000"/>
              </a:lnSpc>
              <a:buFont typeface="Arial" panose="020B0604020202020204" pitchFamily="34" charset="0"/>
              <a:buChar char="•"/>
            </a:pPr>
            <a:r>
              <a:rPr lang="ar-SA" sz="2000" b="1" dirty="0">
                <a:cs typeface="+mj-cs"/>
              </a:rPr>
              <a:t>تحرير احترافي:</a:t>
            </a:r>
            <a:r>
              <a:rPr lang="ar-SA" sz="2000" dirty="0">
                <a:cs typeface="+mj-cs"/>
              </a:rPr>
              <a:t> قص، نسخ، لصق، حذف المقاطع، وتطبيق التأثيرات بسهولة.</a:t>
            </a:r>
          </a:p>
          <a:p>
            <a:pPr marL="342900" indent="-342900" algn="r" rtl="1">
              <a:lnSpc>
                <a:spcPct val="150000"/>
              </a:lnSpc>
              <a:buFont typeface="Arial" panose="020B0604020202020204" pitchFamily="34" charset="0"/>
              <a:buChar char="•"/>
            </a:pPr>
            <a:r>
              <a:rPr lang="ar-SA" sz="2000" b="1" dirty="0">
                <a:cs typeface="+mj-cs"/>
              </a:rPr>
              <a:t>إضافة المؤثرات الصوتية </a:t>
            </a:r>
            <a:r>
              <a:rPr lang="en-US" sz="2000" b="1" dirty="0" smtClean="0">
                <a:cs typeface="+mj-cs"/>
              </a:rPr>
              <a:t>Effects)</a:t>
            </a:r>
            <a:r>
              <a:rPr lang="en-US" sz="2000" dirty="0" smtClean="0">
                <a:cs typeface="+mj-cs"/>
              </a:rPr>
              <a:t> </a:t>
            </a:r>
            <a:r>
              <a:rPr lang="ar-SA" sz="2000" dirty="0" smtClean="0">
                <a:cs typeface="+mj-cs"/>
              </a:rPr>
              <a:t>) مثل </a:t>
            </a:r>
            <a:r>
              <a:rPr lang="ar-SA" sz="2000" dirty="0">
                <a:cs typeface="+mj-cs"/>
              </a:rPr>
              <a:t>الصدى (</a:t>
            </a:r>
            <a:r>
              <a:rPr lang="en-US" sz="2000" dirty="0">
                <a:cs typeface="+mj-cs"/>
              </a:rPr>
              <a:t>Echo)، </a:t>
            </a:r>
            <a:r>
              <a:rPr lang="ar-SA" sz="2000" dirty="0">
                <a:cs typeface="+mj-cs"/>
              </a:rPr>
              <a:t>والتضخيم </a:t>
            </a:r>
            <a:r>
              <a:rPr lang="en-US" sz="2000" dirty="0" smtClean="0">
                <a:cs typeface="+mj-cs"/>
              </a:rPr>
              <a:t>Amplify)</a:t>
            </a:r>
            <a:r>
              <a:rPr lang="ar-SA" sz="2000" dirty="0" smtClean="0">
                <a:cs typeface="+mj-cs"/>
              </a:rPr>
              <a:t>)</a:t>
            </a:r>
            <a:r>
              <a:rPr lang="en-US" sz="2000" dirty="0" smtClean="0">
                <a:cs typeface="+mj-cs"/>
              </a:rPr>
              <a:t>، </a:t>
            </a:r>
            <a:r>
              <a:rPr lang="ar-SA" sz="2000" dirty="0">
                <a:cs typeface="+mj-cs"/>
              </a:rPr>
              <a:t>وإزالة الضجيج (</a:t>
            </a:r>
            <a:r>
              <a:rPr lang="en-US" sz="2000" dirty="0">
                <a:cs typeface="+mj-cs"/>
              </a:rPr>
              <a:t>Noise </a:t>
            </a:r>
            <a:r>
              <a:rPr lang="en-US" sz="2000" dirty="0" smtClean="0">
                <a:cs typeface="+mj-cs"/>
              </a:rPr>
              <a:t>Reduction</a:t>
            </a:r>
            <a:r>
              <a:rPr lang="ar-SA" sz="2000" dirty="0" smtClean="0">
                <a:cs typeface="+mj-cs"/>
              </a:rPr>
              <a:t>)</a:t>
            </a:r>
          </a:p>
          <a:p>
            <a:pPr marL="342900" indent="-342900" algn="r" rtl="1">
              <a:lnSpc>
                <a:spcPct val="150000"/>
              </a:lnSpc>
              <a:buFont typeface="Arial" panose="020B0604020202020204" pitchFamily="34" charset="0"/>
              <a:buChar char="•"/>
            </a:pPr>
            <a:r>
              <a:rPr lang="ar-SA" sz="2000" b="1" dirty="0" smtClean="0">
                <a:cs typeface="+mj-cs"/>
              </a:rPr>
              <a:t>تصدير </a:t>
            </a:r>
            <a:r>
              <a:rPr lang="ar-SA" sz="2000" b="1" dirty="0">
                <a:cs typeface="+mj-cs"/>
              </a:rPr>
              <a:t>الصوت بعدة صيغ:</a:t>
            </a:r>
            <a:r>
              <a:rPr lang="ar-SA" sz="2000" dirty="0">
                <a:cs typeface="+mj-cs"/>
              </a:rPr>
              <a:t> مثل </a:t>
            </a:r>
            <a:r>
              <a:rPr lang="en-US" sz="2000" dirty="0">
                <a:cs typeface="+mj-cs"/>
              </a:rPr>
              <a:t>MP3، WAV، OGG، </a:t>
            </a:r>
            <a:r>
              <a:rPr lang="ar-SA" sz="2000" dirty="0">
                <a:cs typeface="+mj-cs"/>
              </a:rPr>
              <a:t>وغيرها.</a:t>
            </a:r>
          </a:p>
          <a:p>
            <a:pPr marL="342900" indent="-342900" algn="r" rtl="1">
              <a:lnSpc>
                <a:spcPct val="150000"/>
              </a:lnSpc>
              <a:buFont typeface="Arial" panose="020B0604020202020204" pitchFamily="34" charset="0"/>
              <a:buChar char="•"/>
            </a:pPr>
            <a:r>
              <a:rPr lang="ar-SA" sz="2000" b="1" dirty="0">
                <a:cs typeface="+mj-cs"/>
              </a:rPr>
              <a:t>تحليل الصوت:</a:t>
            </a:r>
            <a:r>
              <a:rPr lang="ar-SA" sz="2000" dirty="0">
                <a:cs typeface="+mj-cs"/>
              </a:rPr>
              <a:t> يوفر أدوات لقياس الترددات ومستويات الصوت.</a:t>
            </a:r>
          </a:p>
          <a:p>
            <a:pPr marL="342900" indent="-342900" algn="r" rtl="1">
              <a:lnSpc>
                <a:spcPct val="150000"/>
              </a:lnSpc>
              <a:buFont typeface="Arial" panose="020B0604020202020204" pitchFamily="34" charset="0"/>
              <a:buChar char="•"/>
            </a:pPr>
            <a:r>
              <a:rPr lang="ar-SA" sz="2000" b="1" dirty="0">
                <a:cs typeface="+mj-cs"/>
              </a:rPr>
              <a:t>دعم إضافات </a:t>
            </a:r>
            <a:r>
              <a:rPr lang="en-US" sz="2000" b="1" dirty="0" smtClean="0">
                <a:cs typeface="+mj-cs"/>
              </a:rPr>
              <a:t>Plug-ins)</a:t>
            </a:r>
            <a:r>
              <a:rPr lang="en-US" sz="2000" dirty="0" smtClean="0">
                <a:cs typeface="+mj-cs"/>
              </a:rPr>
              <a:t> </a:t>
            </a:r>
            <a:r>
              <a:rPr lang="ar-SA" sz="2000" dirty="0" smtClean="0">
                <a:cs typeface="+mj-cs"/>
              </a:rPr>
              <a:t>) يمكن </a:t>
            </a:r>
            <a:r>
              <a:rPr lang="ar-SA" sz="2000" dirty="0">
                <a:cs typeface="+mj-cs"/>
              </a:rPr>
              <a:t>إضافة أدوات وتأثيرات جديدة لتوسيع قدرات البرنامج</a:t>
            </a:r>
            <a:r>
              <a:rPr lang="ar-SA" sz="2000" dirty="0" smtClean="0">
                <a:cs typeface="+mj-cs"/>
              </a:rPr>
              <a:t>.</a:t>
            </a:r>
            <a:endParaRPr lang="tr-TR" sz="2000" dirty="0" smtClean="0">
              <a:cs typeface="+mj-cs"/>
            </a:endParaRPr>
          </a:p>
          <a:p>
            <a:pPr algn="r" rtl="1">
              <a:lnSpc>
                <a:spcPct val="150000"/>
              </a:lnSpc>
            </a:pPr>
            <a:r>
              <a:rPr lang="en-US" sz="2000" dirty="0">
                <a:cs typeface="+mj-cs"/>
                <a:hlinkClick r:id="rId5"/>
              </a:rPr>
              <a:t>https://</a:t>
            </a:r>
            <a:r>
              <a:rPr lang="en-US" sz="2000" dirty="0" smtClean="0">
                <a:cs typeface="+mj-cs"/>
                <a:hlinkClick r:id="rId5"/>
              </a:rPr>
              <a:t>www.audacityteam.org/download</a:t>
            </a:r>
            <a:r>
              <a:rPr lang="tr-TR" sz="2000" dirty="0">
                <a:cs typeface="+mj-cs"/>
              </a:rPr>
              <a:t> </a:t>
            </a:r>
            <a:r>
              <a:rPr lang="tr-TR" sz="2000" dirty="0" smtClean="0">
                <a:cs typeface="+mj-cs"/>
              </a:rPr>
              <a:t> </a:t>
            </a:r>
            <a:r>
              <a:rPr lang="ar-SA" sz="2000" dirty="0">
                <a:cs typeface="+mj-cs"/>
              </a:rPr>
              <a:t> </a:t>
            </a:r>
            <a:r>
              <a:rPr lang="ar-SA" sz="2000" dirty="0" smtClean="0">
                <a:cs typeface="+mj-cs"/>
              </a:rPr>
              <a:t>تحميل البرنامج </a:t>
            </a:r>
            <a:endParaRPr lang="ar-SA" sz="2000" dirty="0">
              <a:cs typeface="+mj-cs"/>
            </a:endParaRPr>
          </a:p>
        </p:txBody>
      </p:sp>
      <p:sp>
        <p:nvSpPr>
          <p:cNvPr id="14" name="TextBox 13"/>
          <p:cNvSpPr txBox="1"/>
          <p:nvPr/>
        </p:nvSpPr>
        <p:spPr>
          <a:xfrm>
            <a:off x="3522200" y="1052924"/>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p>
        </p:txBody>
      </p:sp>
      <p:sp>
        <p:nvSpPr>
          <p:cNvPr id="16" name="TextBox 15"/>
          <p:cNvSpPr txBox="1"/>
          <p:nvPr/>
        </p:nvSpPr>
        <p:spPr>
          <a:xfrm>
            <a:off x="3530798" y="1478487"/>
            <a:ext cx="942618" cy="39878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ar-SA" sz="20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6</a:t>
            </a:r>
            <a:endParaRPr kumimoji="0" lang="en-US" sz="7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p:cNvSpPr/>
          <p:nvPr/>
        </p:nvSpPr>
        <p:spPr>
          <a:xfrm>
            <a:off x="5848314" y="1094811"/>
            <a:ext cx="3299301" cy="586699"/>
          </a:xfrm>
          <a:prstGeom prst="rect">
            <a:avLst/>
          </a:prstGeom>
        </p:spPr>
        <p:txBody>
          <a:bodyPr wrap="none">
            <a:spAutoFit/>
          </a:bodyPr>
          <a:lstStyle/>
          <a:p>
            <a:pPr algn="r" rtl="1">
              <a:lnSpc>
                <a:spcPct val="150000"/>
              </a:lnSpc>
            </a:pPr>
            <a:r>
              <a:rPr lang="ar-SA" sz="2400" b="1" dirty="0">
                <a:solidFill>
                  <a:srgbClr val="00B0F0"/>
                </a:solidFill>
              </a:rPr>
              <a:t>أهم مميزات برنامج </a:t>
            </a:r>
            <a:r>
              <a:rPr lang="en-US" sz="2400" b="1" dirty="0">
                <a:solidFill>
                  <a:srgbClr val="00B0F0"/>
                </a:solidFill>
              </a:rPr>
              <a:t>Audacity</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89717"/>
    </mc:Choice>
    <mc:Fallback xmlns="">
      <p:transition advTm="897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5474" y="101718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023570"/>
            <a:ext cx="3382529" cy="243439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19361" y="1958977"/>
            <a:ext cx="8417320" cy="4401205"/>
          </a:xfrm>
          <a:prstGeom prst="rect">
            <a:avLst/>
          </a:prstGeom>
          <a:noFill/>
        </p:spPr>
        <p:txBody>
          <a:bodyPr wrap="square" rtlCol="0">
            <a:spAutoFit/>
          </a:bodyPr>
          <a:lstStyle/>
          <a:p>
            <a:pPr algn="r" rtl="1">
              <a:lnSpc>
                <a:spcPct val="200000"/>
              </a:lnSpc>
            </a:pPr>
            <a:r>
              <a:rPr lang="ar-SA" sz="2000" dirty="0" smtClean="0">
                <a:cs typeface="+mj-cs"/>
              </a:rPr>
              <a:t>واجهة </a:t>
            </a:r>
            <a:r>
              <a:rPr lang="ar-SA" sz="2000" dirty="0">
                <a:cs typeface="+mj-cs"/>
              </a:rPr>
              <a:t>البرنامج منظمة وسهلة الفهم، وتتكون من عدة أقسام رئيسية:</a:t>
            </a:r>
          </a:p>
          <a:p>
            <a:pPr algn="r" rtl="1">
              <a:lnSpc>
                <a:spcPct val="200000"/>
              </a:lnSpc>
            </a:pPr>
            <a:r>
              <a:rPr lang="ar-SA" sz="2000" b="1" dirty="0" smtClean="0">
                <a:solidFill>
                  <a:srgbClr val="C00000"/>
                </a:solidFill>
                <a:cs typeface="+mj-cs"/>
              </a:rPr>
              <a:t>شريط </a:t>
            </a:r>
            <a:r>
              <a:rPr lang="ar-SA" sz="2000" b="1" dirty="0">
                <a:solidFill>
                  <a:srgbClr val="C00000"/>
                </a:solidFill>
                <a:cs typeface="+mj-cs"/>
              </a:rPr>
              <a:t>القوائم (</a:t>
            </a:r>
            <a:r>
              <a:rPr lang="en-US" sz="2000" b="1" dirty="0">
                <a:solidFill>
                  <a:srgbClr val="C00000"/>
                </a:solidFill>
                <a:cs typeface="+mj-cs"/>
              </a:rPr>
              <a:t>Menu </a:t>
            </a:r>
            <a:r>
              <a:rPr lang="en-US" sz="2000" b="1" dirty="0" smtClean="0">
                <a:solidFill>
                  <a:srgbClr val="C00000"/>
                </a:solidFill>
                <a:cs typeface="+mj-cs"/>
              </a:rPr>
              <a:t>Bar</a:t>
            </a:r>
            <a:r>
              <a:rPr lang="ar-SA" sz="2000" b="1" dirty="0" smtClean="0">
                <a:solidFill>
                  <a:srgbClr val="C00000"/>
                </a:solidFill>
                <a:cs typeface="+mj-cs"/>
              </a:rPr>
              <a:t>)</a:t>
            </a:r>
          </a:p>
          <a:p>
            <a:pPr algn="r" rtl="1">
              <a:lnSpc>
                <a:spcPct val="200000"/>
              </a:lnSpc>
            </a:pPr>
            <a:r>
              <a:rPr lang="ar-SA" sz="2000" dirty="0" smtClean="0">
                <a:cs typeface="+mj-cs"/>
              </a:rPr>
              <a:t>يحتوي </a:t>
            </a:r>
            <a:r>
              <a:rPr lang="ar-SA" sz="2000" dirty="0">
                <a:cs typeface="+mj-cs"/>
              </a:rPr>
              <a:t>على الأوامر الرئيسية مثل:</a:t>
            </a:r>
          </a:p>
          <a:p>
            <a:pPr marL="342900" indent="-342900" algn="r" rtl="1">
              <a:lnSpc>
                <a:spcPct val="200000"/>
              </a:lnSpc>
              <a:buFont typeface="Arial" panose="020B0604020202020204" pitchFamily="34" charset="0"/>
              <a:buChar char="•"/>
            </a:pPr>
            <a:r>
              <a:rPr lang="en-US" sz="2000" b="1" dirty="0">
                <a:cs typeface="+mj-cs"/>
              </a:rPr>
              <a:t>File</a:t>
            </a:r>
            <a:r>
              <a:rPr lang="en-US" sz="2000" dirty="0">
                <a:cs typeface="+mj-cs"/>
              </a:rPr>
              <a:t>: </a:t>
            </a:r>
            <a:r>
              <a:rPr lang="ar-SA" sz="2000" dirty="0">
                <a:cs typeface="+mj-cs"/>
              </a:rPr>
              <a:t>لفتح، حفظ، وتصدير الملفات.</a:t>
            </a:r>
          </a:p>
          <a:p>
            <a:pPr marL="342900" indent="-342900" algn="r" rtl="1">
              <a:lnSpc>
                <a:spcPct val="200000"/>
              </a:lnSpc>
              <a:buFont typeface="Arial" panose="020B0604020202020204" pitchFamily="34" charset="0"/>
              <a:buChar char="•"/>
            </a:pPr>
            <a:r>
              <a:rPr lang="en-US" sz="2000" b="1" dirty="0">
                <a:cs typeface="+mj-cs"/>
              </a:rPr>
              <a:t>Edit</a:t>
            </a:r>
            <a:r>
              <a:rPr lang="en-US" sz="2000" dirty="0">
                <a:cs typeface="+mj-cs"/>
              </a:rPr>
              <a:t>: </a:t>
            </a:r>
            <a:r>
              <a:rPr lang="ar-SA" sz="2000" dirty="0">
                <a:cs typeface="+mj-cs"/>
              </a:rPr>
              <a:t>لتنفيذ عمليات القص والنسخ واللصق.</a:t>
            </a:r>
          </a:p>
          <a:p>
            <a:pPr marL="342900" indent="-342900" algn="r" rtl="1">
              <a:lnSpc>
                <a:spcPct val="200000"/>
              </a:lnSpc>
              <a:buFont typeface="Arial" panose="020B0604020202020204" pitchFamily="34" charset="0"/>
              <a:buChar char="•"/>
            </a:pPr>
            <a:r>
              <a:rPr lang="en-US" sz="2000" b="1" dirty="0">
                <a:cs typeface="+mj-cs"/>
              </a:rPr>
              <a:t>View</a:t>
            </a:r>
            <a:r>
              <a:rPr lang="en-US" sz="2000" dirty="0">
                <a:cs typeface="+mj-cs"/>
              </a:rPr>
              <a:t>: </a:t>
            </a:r>
            <a:r>
              <a:rPr lang="ar-SA" sz="2000" dirty="0">
                <a:cs typeface="+mj-cs"/>
              </a:rPr>
              <a:t>للتحكم في عرض واجهة البرنامج.</a:t>
            </a:r>
          </a:p>
          <a:p>
            <a:pPr marL="342900" indent="-342900" algn="r" rtl="1">
              <a:lnSpc>
                <a:spcPct val="200000"/>
              </a:lnSpc>
              <a:buFont typeface="Arial" panose="020B0604020202020204" pitchFamily="34" charset="0"/>
              <a:buChar char="•"/>
            </a:pPr>
            <a:r>
              <a:rPr lang="en-US" sz="2000" b="1" dirty="0">
                <a:cs typeface="+mj-cs"/>
              </a:rPr>
              <a:t>Effect</a:t>
            </a:r>
            <a:r>
              <a:rPr lang="en-US" sz="2000" dirty="0">
                <a:cs typeface="+mj-cs"/>
              </a:rPr>
              <a:t>: </a:t>
            </a:r>
            <a:r>
              <a:rPr lang="ar-SA" sz="2000" dirty="0">
                <a:cs typeface="+mj-cs"/>
              </a:rPr>
              <a:t>لتطبيق المؤثرات الصوتية المختلفة.</a:t>
            </a:r>
          </a:p>
        </p:txBody>
      </p:sp>
      <p:sp>
        <p:nvSpPr>
          <p:cNvPr id="14" name="TextBox 13"/>
          <p:cNvSpPr txBox="1"/>
          <p:nvPr/>
        </p:nvSpPr>
        <p:spPr>
          <a:xfrm>
            <a:off x="3522200" y="1052924"/>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p>
        </p:txBody>
      </p:sp>
      <p:sp>
        <p:nvSpPr>
          <p:cNvPr id="16" name="TextBox 15"/>
          <p:cNvSpPr txBox="1"/>
          <p:nvPr/>
        </p:nvSpPr>
        <p:spPr>
          <a:xfrm>
            <a:off x="3530798" y="1478487"/>
            <a:ext cx="942618" cy="39878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ar-SA" sz="20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6</a:t>
            </a:r>
            <a:endParaRPr kumimoji="0" lang="en-US" sz="7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p:cNvSpPr/>
          <p:nvPr/>
        </p:nvSpPr>
        <p:spPr>
          <a:xfrm>
            <a:off x="6485510" y="1094811"/>
            <a:ext cx="2787943" cy="461665"/>
          </a:xfrm>
          <a:prstGeom prst="rect">
            <a:avLst/>
          </a:prstGeom>
        </p:spPr>
        <p:txBody>
          <a:bodyPr wrap="none">
            <a:spAutoFit/>
          </a:bodyPr>
          <a:lstStyle/>
          <a:p>
            <a:pPr lvl="0" algn="just" rtl="1">
              <a:defRPr/>
            </a:pPr>
            <a:r>
              <a:rPr lang="ar-SA" sz="2400" b="1" dirty="0" smtClean="0">
                <a:solidFill>
                  <a:srgbClr val="00B0F0"/>
                </a:solidFill>
                <a:latin typeface="Arial" panose="020B0604020202020204" pitchFamily="34" charset="0"/>
              </a:rPr>
              <a:t>واجهة برنامج </a:t>
            </a:r>
            <a:r>
              <a:rPr lang="en-US" sz="2400" b="1" dirty="0">
                <a:solidFill>
                  <a:srgbClr val="00B0F0"/>
                </a:solidFill>
              </a:rPr>
              <a:t>Audacity</a:t>
            </a:r>
            <a:endParaRPr lang="ar-SA"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Times New Roman" panose="02020603050405020304" pitchFamily="18"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89717"/>
    </mc:Choice>
    <mc:Fallback xmlns="">
      <p:transition advTm="897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360690"/>
            <a:ext cx="3385474" cy="139967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670820" y="1970283"/>
            <a:ext cx="8417320" cy="4401205"/>
          </a:xfrm>
          <a:prstGeom prst="rect">
            <a:avLst/>
          </a:prstGeom>
          <a:noFill/>
        </p:spPr>
        <p:txBody>
          <a:bodyPr wrap="square" rtlCol="0">
            <a:spAutoFit/>
          </a:bodyPr>
          <a:lstStyle/>
          <a:p>
            <a:pPr algn="r" rtl="1">
              <a:lnSpc>
                <a:spcPct val="200000"/>
              </a:lnSpc>
            </a:pPr>
            <a:r>
              <a:rPr lang="ar-SA" sz="2000" b="1" dirty="0">
                <a:solidFill>
                  <a:srgbClr val="C00000"/>
                </a:solidFill>
              </a:rPr>
              <a:t>شريط الأدوات (</a:t>
            </a:r>
            <a:r>
              <a:rPr lang="en-US" sz="2000" b="1" dirty="0" smtClean="0">
                <a:solidFill>
                  <a:srgbClr val="C00000"/>
                </a:solidFill>
              </a:rPr>
              <a:t>Toolbars</a:t>
            </a:r>
            <a:r>
              <a:rPr lang="ar-SA" sz="2000" b="1" dirty="0">
                <a:solidFill>
                  <a:srgbClr val="C00000"/>
                </a:solidFill>
              </a:rPr>
              <a:t>)</a:t>
            </a:r>
            <a:endParaRPr lang="ar-SA" sz="2000" b="1" dirty="0" smtClean="0">
              <a:solidFill>
                <a:srgbClr val="C00000"/>
              </a:solidFill>
            </a:endParaRPr>
          </a:p>
          <a:p>
            <a:pPr algn="r" rtl="1">
              <a:lnSpc>
                <a:spcPct val="200000"/>
              </a:lnSpc>
            </a:pPr>
            <a:r>
              <a:rPr lang="ar-SA" sz="2000" dirty="0" smtClean="0"/>
              <a:t>يوجد </a:t>
            </a:r>
            <a:r>
              <a:rPr lang="ar-SA" sz="2000" dirty="0"/>
              <a:t>في الأعلى ويضم أزرار التحكم الأساسية مثل:</a:t>
            </a:r>
          </a:p>
          <a:p>
            <a:pPr algn="r" rtl="1">
              <a:lnSpc>
                <a:spcPct val="200000"/>
              </a:lnSpc>
            </a:pPr>
            <a:r>
              <a:rPr lang="ar-SA" sz="2000" dirty="0"/>
              <a:t>زر التسجيل </a:t>
            </a:r>
            <a:r>
              <a:rPr lang="en-US" sz="2000" dirty="0"/>
              <a:t>🔴</a:t>
            </a:r>
          </a:p>
          <a:p>
            <a:pPr algn="r" rtl="1">
              <a:lnSpc>
                <a:spcPct val="200000"/>
              </a:lnSpc>
            </a:pPr>
            <a:r>
              <a:rPr lang="ar-SA" sz="2000" dirty="0"/>
              <a:t>زر التشغيل ▶️</a:t>
            </a:r>
          </a:p>
          <a:p>
            <a:pPr algn="r" rtl="1">
              <a:lnSpc>
                <a:spcPct val="200000"/>
              </a:lnSpc>
            </a:pPr>
            <a:r>
              <a:rPr lang="ar-SA" sz="2000" dirty="0"/>
              <a:t>زر </a:t>
            </a:r>
            <a:r>
              <a:rPr lang="ar-SA" sz="2000" dirty="0" smtClean="0"/>
              <a:t>الإيقاف  </a:t>
            </a:r>
          </a:p>
          <a:p>
            <a:pPr algn="r" rtl="1">
              <a:lnSpc>
                <a:spcPct val="200000"/>
              </a:lnSpc>
            </a:pPr>
            <a:r>
              <a:rPr lang="ar-SA" sz="2000" dirty="0" smtClean="0"/>
              <a:t>زر </a:t>
            </a:r>
            <a:r>
              <a:rPr lang="ar-SA" sz="2000" dirty="0"/>
              <a:t>الرجوع </a:t>
            </a:r>
            <a:r>
              <a:rPr lang="ar-SA" sz="2000" dirty="0" smtClean="0"/>
              <a:t> و التقدم </a:t>
            </a:r>
          </a:p>
          <a:p>
            <a:pPr algn="r" rtl="1">
              <a:lnSpc>
                <a:spcPct val="200000"/>
              </a:lnSpc>
            </a:pPr>
            <a:r>
              <a:rPr lang="ar-SA" sz="2000" dirty="0" smtClean="0"/>
              <a:t>أزرار </a:t>
            </a:r>
            <a:r>
              <a:rPr lang="ar-SA" sz="2000" dirty="0"/>
              <a:t>لتكبير وتصغير الموجة الصوتية.</a:t>
            </a:r>
          </a:p>
        </p:txBody>
      </p:sp>
      <p:sp>
        <p:nvSpPr>
          <p:cNvPr id="14" name="TextBox 13"/>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p>
        </p:txBody>
      </p:sp>
      <p:sp>
        <p:nvSpPr>
          <p:cNvPr id="16" name="TextBox 15"/>
          <p:cNvSpPr txBox="1"/>
          <p:nvPr/>
        </p:nvSpPr>
        <p:spPr>
          <a:xfrm>
            <a:off x="3510528" y="1770228"/>
            <a:ext cx="942618" cy="39878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ar-SA" sz="20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6</a:t>
            </a:r>
            <a:endParaRPr kumimoji="0" lang="en-US" sz="7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p:cNvSpPr/>
          <p:nvPr/>
        </p:nvSpPr>
        <p:spPr>
          <a:xfrm>
            <a:off x="6258476" y="1524846"/>
            <a:ext cx="2787943" cy="461665"/>
          </a:xfrm>
          <a:prstGeom prst="rect">
            <a:avLst/>
          </a:prstGeom>
        </p:spPr>
        <p:txBody>
          <a:bodyPr wrap="none">
            <a:spAutoFit/>
          </a:bodyPr>
          <a:lstStyle/>
          <a:p>
            <a:pPr lvl="0" algn="just" rtl="1">
              <a:defRPr/>
            </a:pPr>
            <a:r>
              <a:rPr lang="ar-SA" sz="2400" b="1" dirty="0">
                <a:solidFill>
                  <a:srgbClr val="00B0F0"/>
                </a:solidFill>
                <a:latin typeface="Arial" panose="020B0604020202020204" pitchFamily="34" charset="0"/>
              </a:rPr>
              <a:t>واجهة برنامج </a:t>
            </a:r>
            <a:r>
              <a:rPr lang="en-US" sz="2400" b="1" dirty="0">
                <a:solidFill>
                  <a:srgbClr val="00B0F0"/>
                </a:solidFill>
              </a:rPr>
              <a:t>Audacity</a:t>
            </a:r>
            <a:endParaRPr lang="ar-SA"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Times New Roman" panose="02020603050405020304" pitchFamily="18"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79477"/>
    </mc:Choice>
    <mc:Fallback xmlns="">
      <p:transition advTm="794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11672" y="1293767"/>
            <a:ext cx="3385474" cy="225811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1" y="4070307"/>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592999" y="2284302"/>
            <a:ext cx="8417320" cy="2862322"/>
          </a:xfrm>
          <a:prstGeom prst="rect">
            <a:avLst/>
          </a:prstGeom>
          <a:noFill/>
        </p:spPr>
        <p:txBody>
          <a:bodyPr wrap="square" rtlCol="0">
            <a:spAutoFit/>
          </a:bodyPr>
          <a:lstStyle/>
          <a:p>
            <a:pPr algn="r" rtl="1">
              <a:lnSpc>
                <a:spcPct val="150000"/>
              </a:lnSpc>
            </a:pPr>
            <a:r>
              <a:rPr lang="ar-SA" sz="2000" b="1" dirty="0">
                <a:solidFill>
                  <a:srgbClr val="C00000"/>
                </a:solidFill>
              </a:rPr>
              <a:t>منطقة المسارات (</a:t>
            </a:r>
            <a:r>
              <a:rPr lang="en-US" sz="2000" b="1" dirty="0">
                <a:solidFill>
                  <a:srgbClr val="C00000"/>
                </a:solidFill>
              </a:rPr>
              <a:t>Tracks </a:t>
            </a:r>
            <a:r>
              <a:rPr lang="en-US" sz="2000" b="1" dirty="0" smtClean="0">
                <a:solidFill>
                  <a:srgbClr val="C00000"/>
                </a:solidFill>
              </a:rPr>
              <a:t>Area</a:t>
            </a:r>
            <a:r>
              <a:rPr lang="ar-SA" sz="2000" b="1" dirty="0" smtClean="0">
                <a:solidFill>
                  <a:srgbClr val="C00000"/>
                </a:solidFill>
              </a:rPr>
              <a:t>)</a:t>
            </a:r>
            <a:endParaRPr lang="en-US" sz="2000" b="1" dirty="0">
              <a:solidFill>
                <a:srgbClr val="C00000"/>
              </a:solidFill>
            </a:endParaRPr>
          </a:p>
          <a:p>
            <a:pPr algn="r" rtl="1">
              <a:lnSpc>
                <a:spcPct val="150000"/>
              </a:lnSpc>
            </a:pPr>
            <a:r>
              <a:rPr lang="ar-SA" sz="2000" dirty="0"/>
              <a:t>هي المنطقة الوسطى من الواجهة، حيث تظهر </a:t>
            </a:r>
            <a:r>
              <a:rPr lang="ar-SA" sz="2000" b="1" dirty="0"/>
              <a:t>الموجات الصوتية </a:t>
            </a:r>
            <a:r>
              <a:rPr lang="en-US" sz="2000" b="1" dirty="0" smtClean="0"/>
              <a:t>Waveforms</a:t>
            </a:r>
            <a:r>
              <a:rPr lang="en-US" sz="2000" b="1" dirty="0"/>
              <a:t>)</a:t>
            </a:r>
            <a:r>
              <a:rPr lang="en-US" sz="2000" dirty="0"/>
              <a:t> </a:t>
            </a:r>
            <a:r>
              <a:rPr lang="ar-SA" sz="2000" dirty="0" smtClean="0"/>
              <a:t>) لكل </a:t>
            </a:r>
            <a:r>
              <a:rPr lang="ar-SA" sz="2000" dirty="0"/>
              <a:t>مسار صوتي.</a:t>
            </a:r>
            <a:br>
              <a:rPr lang="ar-SA" sz="2000" dirty="0"/>
            </a:br>
            <a:r>
              <a:rPr lang="ar-SA" sz="2000" dirty="0"/>
              <a:t>يمكنك من خلالها:</a:t>
            </a:r>
          </a:p>
          <a:p>
            <a:pPr marL="342900" indent="-342900" algn="r" rtl="1">
              <a:lnSpc>
                <a:spcPct val="150000"/>
              </a:lnSpc>
              <a:buFont typeface="Arial" panose="020B0604020202020204" pitchFamily="34" charset="0"/>
              <a:buChar char="•"/>
            </a:pPr>
            <a:r>
              <a:rPr lang="ar-SA" sz="2000" dirty="0"/>
              <a:t>تحديد جزء من الموجة لتحريره.</a:t>
            </a:r>
          </a:p>
          <a:p>
            <a:pPr marL="342900" indent="-342900" algn="r" rtl="1">
              <a:lnSpc>
                <a:spcPct val="150000"/>
              </a:lnSpc>
              <a:buFont typeface="Arial" panose="020B0604020202020204" pitchFamily="34" charset="0"/>
              <a:buChar char="•"/>
            </a:pPr>
            <a:r>
              <a:rPr lang="ar-SA" sz="2000" dirty="0"/>
              <a:t>قص أو نقل أو دمج المقاطع.</a:t>
            </a:r>
          </a:p>
          <a:p>
            <a:pPr marL="342900" indent="-342900" algn="r" rtl="1">
              <a:lnSpc>
                <a:spcPct val="150000"/>
              </a:lnSpc>
              <a:buFont typeface="Arial" panose="020B0604020202020204" pitchFamily="34" charset="0"/>
              <a:buChar char="•"/>
            </a:pPr>
            <a:r>
              <a:rPr lang="ar-SA" sz="2000" dirty="0"/>
              <a:t>تعديل مستوى الصوت لكل مسار على حدة.</a:t>
            </a:r>
          </a:p>
        </p:txBody>
      </p:sp>
      <p:sp>
        <p:nvSpPr>
          <p:cNvPr id="14" name="TextBox 13"/>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p>
        </p:txBody>
      </p:sp>
      <p:sp>
        <p:nvSpPr>
          <p:cNvPr id="16" name="TextBox 15"/>
          <p:cNvSpPr txBox="1"/>
          <p:nvPr/>
        </p:nvSpPr>
        <p:spPr>
          <a:xfrm>
            <a:off x="3510528" y="1770228"/>
            <a:ext cx="942618" cy="39878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ar-SA" sz="20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6</a:t>
            </a:r>
            <a:endParaRPr kumimoji="0" lang="en-US" sz="7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p:cNvSpPr/>
          <p:nvPr/>
        </p:nvSpPr>
        <p:spPr>
          <a:xfrm>
            <a:off x="6258476" y="1524846"/>
            <a:ext cx="2787943" cy="461665"/>
          </a:xfrm>
          <a:prstGeom prst="rect">
            <a:avLst/>
          </a:prstGeom>
        </p:spPr>
        <p:txBody>
          <a:bodyPr wrap="none">
            <a:spAutoFit/>
          </a:bodyPr>
          <a:lstStyle/>
          <a:p>
            <a:pPr lvl="0" algn="just" rtl="1">
              <a:defRPr/>
            </a:pPr>
            <a:r>
              <a:rPr lang="ar-SA" sz="2400" b="1" dirty="0">
                <a:solidFill>
                  <a:srgbClr val="00B0F0"/>
                </a:solidFill>
                <a:latin typeface="Arial" panose="020B0604020202020204" pitchFamily="34" charset="0"/>
              </a:rPr>
              <a:t>واجهة برنامج </a:t>
            </a:r>
            <a:r>
              <a:rPr lang="en-US" sz="2400" b="1" dirty="0">
                <a:solidFill>
                  <a:srgbClr val="00B0F0"/>
                </a:solidFill>
              </a:rPr>
              <a:t>Audacity</a:t>
            </a:r>
            <a:endParaRPr lang="ar-SA"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Times New Roman" panose="02020603050405020304" pitchFamily="18" charset="0"/>
            </a:endParaRPr>
          </a:p>
        </p:txBody>
      </p:sp>
      <p:sp>
        <p:nvSpPr>
          <p:cNvPr id="3" name="Rectangle 1"/>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Char char="•"/>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4" name="Rectangle 2"/>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Char char="•"/>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79477"/>
    </mc:Choice>
    <mc:Fallback xmlns="">
      <p:transition advTm="794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92284" y="1308351"/>
            <a:ext cx="3531723" cy="139593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523263" y="2323527"/>
            <a:ext cx="8417320" cy="3170099"/>
          </a:xfrm>
          <a:prstGeom prst="rect">
            <a:avLst/>
          </a:prstGeom>
          <a:noFill/>
        </p:spPr>
        <p:txBody>
          <a:bodyPr wrap="square" rtlCol="0">
            <a:spAutoFit/>
          </a:bodyPr>
          <a:lstStyle/>
          <a:p>
            <a:pPr marL="342900" indent="-342900" algn="r" rtl="1">
              <a:lnSpc>
                <a:spcPct val="200000"/>
              </a:lnSpc>
              <a:buFont typeface="Arial" panose="020B0604020202020204" pitchFamily="34" charset="0"/>
              <a:buChar char="•"/>
            </a:pPr>
            <a:r>
              <a:rPr lang="ar-SA" sz="2000" b="1" dirty="0" smtClean="0">
                <a:cs typeface="+mj-cs"/>
              </a:rPr>
              <a:t>فتح </a:t>
            </a:r>
            <a:r>
              <a:rPr lang="ar-SA" sz="2000" b="1" dirty="0">
                <a:cs typeface="+mj-cs"/>
              </a:rPr>
              <a:t>البرنامج</a:t>
            </a:r>
            <a:r>
              <a:rPr lang="ar-SA" sz="2000" dirty="0">
                <a:cs typeface="+mj-cs"/>
              </a:rPr>
              <a:t> واختيار مصدر التسجيل.</a:t>
            </a:r>
          </a:p>
          <a:p>
            <a:pPr marL="342900" indent="-342900" algn="r" rtl="1">
              <a:lnSpc>
                <a:spcPct val="200000"/>
              </a:lnSpc>
              <a:buFont typeface="Arial" panose="020B0604020202020204" pitchFamily="34" charset="0"/>
              <a:buChar char="•"/>
            </a:pPr>
            <a:r>
              <a:rPr lang="ar-SA" sz="2000" b="1" dirty="0">
                <a:cs typeface="+mj-cs"/>
              </a:rPr>
              <a:t>بدء التسجيل</a:t>
            </a:r>
            <a:r>
              <a:rPr lang="ar-SA" sz="2000" dirty="0">
                <a:cs typeface="+mj-cs"/>
              </a:rPr>
              <a:t> عبر الضغط على زر التسجيل الأحمر.</a:t>
            </a:r>
          </a:p>
          <a:p>
            <a:pPr marL="342900" indent="-342900" algn="r" rtl="1">
              <a:lnSpc>
                <a:spcPct val="200000"/>
              </a:lnSpc>
              <a:buFont typeface="Arial" panose="020B0604020202020204" pitchFamily="34" charset="0"/>
              <a:buChar char="•"/>
            </a:pPr>
            <a:r>
              <a:rPr lang="ar-SA" sz="2000" b="1" dirty="0">
                <a:cs typeface="+mj-cs"/>
              </a:rPr>
              <a:t>تحرير الصوت</a:t>
            </a:r>
            <a:r>
              <a:rPr lang="ar-SA" sz="2000" dirty="0">
                <a:cs typeface="+mj-cs"/>
              </a:rPr>
              <a:t> بعد التسجيل (قص، دمج، تنظيف).</a:t>
            </a:r>
          </a:p>
          <a:p>
            <a:pPr marL="342900" indent="-342900" algn="r" rtl="1">
              <a:lnSpc>
                <a:spcPct val="200000"/>
              </a:lnSpc>
              <a:buFont typeface="Arial" panose="020B0604020202020204" pitchFamily="34" charset="0"/>
              <a:buChar char="•"/>
            </a:pPr>
            <a:r>
              <a:rPr lang="ar-SA" sz="2000" b="1" dirty="0">
                <a:cs typeface="+mj-cs"/>
              </a:rPr>
              <a:t>إضافة المؤثرات</a:t>
            </a:r>
            <a:r>
              <a:rPr lang="ar-SA" sz="2000" dirty="0">
                <a:cs typeface="+mj-cs"/>
              </a:rPr>
              <a:t> لتحسين جودة الصوت.</a:t>
            </a:r>
          </a:p>
          <a:p>
            <a:pPr marL="342900" indent="-342900" algn="r" rtl="1">
              <a:lnSpc>
                <a:spcPct val="200000"/>
              </a:lnSpc>
              <a:buFont typeface="Arial" panose="020B0604020202020204" pitchFamily="34" charset="0"/>
              <a:buChar char="•"/>
            </a:pPr>
            <a:r>
              <a:rPr lang="ar-SA" sz="2000" b="1" dirty="0">
                <a:cs typeface="+mj-cs"/>
              </a:rPr>
              <a:t>حفظ المشروع</a:t>
            </a:r>
            <a:r>
              <a:rPr lang="ar-SA" sz="2000" dirty="0">
                <a:cs typeface="+mj-cs"/>
              </a:rPr>
              <a:t> أو تصديره بصيغة صوتية مثل </a:t>
            </a:r>
            <a:r>
              <a:rPr lang="en-US" sz="2000" dirty="0">
                <a:cs typeface="+mj-cs"/>
              </a:rPr>
              <a:t>MP3 </a:t>
            </a:r>
            <a:r>
              <a:rPr lang="ar-SA" sz="2000" dirty="0">
                <a:cs typeface="+mj-cs"/>
              </a:rPr>
              <a:t>أو </a:t>
            </a:r>
            <a:r>
              <a:rPr lang="en-US" sz="2000" dirty="0">
                <a:cs typeface="+mj-cs"/>
              </a:rPr>
              <a:t>WAV.</a:t>
            </a:r>
          </a:p>
        </p:txBody>
      </p:sp>
      <p:sp>
        <p:nvSpPr>
          <p:cNvPr id="14" name="TextBox 13"/>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p>
        </p:txBody>
      </p:sp>
      <p:sp>
        <p:nvSpPr>
          <p:cNvPr id="16" name="TextBox 15"/>
          <p:cNvSpPr txBox="1"/>
          <p:nvPr/>
        </p:nvSpPr>
        <p:spPr>
          <a:xfrm>
            <a:off x="3510528" y="1770228"/>
            <a:ext cx="942618"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ar-SA" sz="20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6</a:t>
            </a:r>
            <a:endParaRPr kumimoji="0" lang="en-US" sz="7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p:cNvSpPr/>
          <p:nvPr/>
        </p:nvSpPr>
        <p:spPr>
          <a:xfrm>
            <a:off x="6216972" y="1345507"/>
            <a:ext cx="3222357" cy="725199"/>
          </a:xfrm>
          <a:prstGeom prst="rect">
            <a:avLst/>
          </a:prstGeom>
        </p:spPr>
        <p:txBody>
          <a:bodyPr wrap="none">
            <a:spAutoFit/>
          </a:bodyPr>
          <a:lstStyle/>
          <a:p>
            <a:pPr algn="r" rtl="1">
              <a:lnSpc>
                <a:spcPct val="200000"/>
              </a:lnSpc>
            </a:pPr>
            <a:r>
              <a:rPr lang="ar-SA" sz="2400" b="1" dirty="0">
                <a:solidFill>
                  <a:srgbClr val="00B0F0"/>
                </a:solidFill>
              </a:rPr>
              <a:t>خطوات العمل على </a:t>
            </a:r>
            <a:r>
              <a:rPr lang="en-US" sz="2400" b="1" dirty="0">
                <a:solidFill>
                  <a:srgbClr val="00B0F0"/>
                </a:solidFill>
              </a:rPr>
              <a:t>Audacity</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79477"/>
    </mc:Choice>
    <mc:Fallback xmlns="">
      <p:transition advTm="794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270161" y="1766698"/>
            <a:ext cx="7586636" cy="3324603"/>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1" name="TextBox 40"/>
          <p:cNvSpPr txBox="1"/>
          <p:nvPr/>
        </p:nvSpPr>
        <p:spPr>
          <a:xfrm>
            <a:off x="6328268" y="1698593"/>
            <a:ext cx="3631122" cy="584775"/>
          </a:xfrm>
          <a:prstGeom prst="rect">
            <a:avLst/>
          </a:prstGeom>
          <a:noFill/>
        </p:spPr>
        <p:txBody>
          <a:bodyPr wrap="none" rtlCol="0">
            <a:spAutoFit/>
          </a:bodyPr>
          <a:lstStyle/>
          <a:p>
            <a:pPr marL="0" marR="0" lvl="0" indent="0" algn="just" defTabSz="914400" rtl="1" eaLnBrk="1" fontAlgn="auto" latinLnBrk="0" hangingPunct="1">
              <a:lnSpc>
                <a:spcPct val="100000"/>
              </a:lnSpc>
              <a:spcBef>
                <a:spcPts val="0"/>
              </a:spcBef>
              <a:spcAft>
                <a:spcPts val="0"/>
              </a:spcAft>
              <a:buClrTx/>
              <a:buSzTx/>
              <a:buFontTx/>
              <a:buNone/>
              <a:defRPr/>
            </a:pPr>
            <a:r>
              <a:rPr kumimoji="0" lang="ar-SA" sz="3200" b="1" i="0" u="none" strike="noStrike" kern="1200" cap="none" spc="0" normalizeH="0" baseline="0" noProof="0" dirty="0" smtClean="0">
                <a:ln>
                  <a:noFill/>
                </a:ln>
                <a:solidFill>
                  <a:srgbClr val="00B0F0"/>
                </a:solidFill>
                <a:uLnTx/>
                <a:uFillTx/>
                <a:latin typeface="Tajawal Medium" panose="00000600000000000000" pitchFamily="2" charset="-78"/>
                <a:ea typeface="+mn-ea"/>
                <a:cs typeface="Times New Roman" panose="02020603050405020304" pitchFamily="18" charset="0"/>
              </a:rPr>
              <a:t>صيغ حفظ الصوت</a:t>
            </a:r>
            <a:r>
              <a:rPr kumimoji="0" lang="ar-SA" sz="3200" b="1" i="0" u="none" strike="noStrike" kern="1200" cap="none" spc="0" normalizeH="0" noProof="0" dirty="0" smtClean="0">
                <a:ln>
                  <a:noFill/>
                </a:ln>
                <a:solidFill>
                  <a:srgbClr val="00B0F0"/>
                </a:solidFill>
                <a:uLnTx/>
                <a:uFillTx/>
                <a:latin typeface="Tajawal Medium" panose="00000600000000000000" pitchFamily="2" charset="-78"/>
                <a:ea typeface="+mn-ea"/>
                <a:cs typeface="Times New Roman" panose="02020603050405020304" pitchFamily="18" charset="0"/>
              </a:rPr>
              <a:t> الرقمي </a:t>
            </a:r>
            <a:endParaRPr kumimoji="0" lang="ar-SA" sz="3200" b="1" i="0" u="none" strike="noStrike" kern="1200" cap="none" spc="0" normalizeH="0" baseline="0" noProof="0" dirty="0">
              <a:ln>
                <a:noFill/>
              </a:ln>
              <a:solidFill>
                <a:srgbClr val="00B0F0"/>
              </a:solidFill>
              <a:uLnTx/>
              <a:uFillTx/>
              <a:latin typeface="Tajawal Medium" panose="00000600000000000000" pitchFamily="2" charset="-78"/>
              <a:ea typeface="+mn-ea"/>
              <a:cs typeface="Times New Roman" panose="02020603050405020304" pitchFamily="18" charset="0"/>
            </a:endParaRPr>
          </a:p>
        </p:txBody>
      </p:sp>
      <p:pic>
        <p:nvPicPr>
          <p:cNvPr id="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8053"/>
    </mc:Choice>
    <mc:Fallback xmlns="">
      <p:transition advTm="80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349"/>
            <a:ext cx="3419656" cy="349659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p:cNvSpPr txBox="1"/>
          <p:nvPr/>
        </p:nvSpPr>
        <p:spPr>
          <a:xfrm>
            <a:off x="4689259" y="1412953"/>
            <a:ext cx="4577404" cy="461665"/>
          </a:xfrm>
          <a:prstGeom prst="rect">
            <a:avLst/>
          </a:prstGeom>
          <a:noFill/>
        </p:spPr>
        <p:txBody>
          <a:bodyPr wrap="square" rtlCol="0">
            <a:spAutoFit/>
          </a:bodyPr>
          <a:lstStyle/>
          <a:p>
            <a:pPr lvl="0" algn="just" rtl="1">
              <a:defRPr/>
            </a:pPr>
            <a:r>
              <a:rPr lang="ar-SA" sz="2400" b="1" dirty="0" smtClean="0">
                <a:solidFill>
                  <a:srgbClr val="00B0F0"/>
                </a:solidFill>
                <a:latin typeface="Tajawal Medium" panose="00000600000000000000" pitchFamily="2" charset="-78"/>
                <a:cs typeface="Times New Roman" panose="02020603050405020304" pitchFamily="18" charset="0"/>
              </a:rPr>
              <a:t>صيغ حفظ </a:t>
            </a:r>
            <a:r>
              <a:rPr lang="ar-SA" sz="2400" b="1" dirty="0">
                <a:solidFill>
                  <a:srgbClr val="00B0F0"/>
                </a:solidFill>
                <a:latin typeface="Tajawal Medium" panose="00000600000000000000" pitchFamily="2" charset="-78"/>
                <a:cs typeface="Times New Roman" panose="02020603050405020304" pitchFamily="18" charset="0"/>
              </a:rPr>
              <a:t>الصوت الرقمي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lvl="0" algn="ctr">
              <a:defRPr/>
            </a:pPr>
            <a:r>
              <a:rPr lang="en-US" sz="2000" dirty="0">
                <a:solidFill>
                  <a:prstClr val="white"/>
                </a:solidFill>
                <a:latin typeface="Times New Roman" panose="02020603050405020304" pitchFamily="18" charset="0"/>
                <a:cs typeface="Times New Roman" panose="02020603050405020304" pitchFamily="18" charset="0"/>
              </a:rPr>
              <a:t>Lecture</a:t>
            </a:r>
            <a:endParaRPr lang="ar-SA" sz="2000" dirty="0">
              <a:solidFill>
                <a:prstClr val="white"/>
              </a:solidFill>
              <a:latin typeface="Times New Roman" panose="02020603050405020304" pitchFamily="18" charset="0"/>
              <a:cs typeface="Times New Roman" panose="02020603050405020304" pitchFamily="18" charset="0"/>
            </a:endParaRPr>
          </a:p>
          <a:p>
            <a:pPr lvl="0" algn="ctr">
              <a:defRPr/>
            </a:pPr>
            <a:r>
              <a:rPr lang="ar-SA" sz="2000" dirty="0" smtClean="0">
                <a:solidFill>
                  <a:prstClr val="white"/>
                </a:solidFill>
                <a:latin typeface="Times New Roman" panose="02020603050405020304" pitchFamily="18" charset="0"/>
                <a:cs typeface="Times New Roman" panose="02020603050405020304" pitchFamily="18" charset="0"/>
              </a:rPr>
              <a:t>6</a:t>
            </a:r>
            <a:r>
              <a:rPr lang="en-US" sz="2000" dirty="0" smtClean="0">
                <a:solidFill>
                  <a:prstClr val="white"/>
                </a:solidFill>
                <a:latin typeface="Times New Roman" panose="02020603050405020304" pitchFamily="18" charset="0"/>
                <a:cs typeface="Times New Roman" panose="02020603050405020304" pitchFamily="18" charset="0"/>
              </a:rPr>
              <a:t> </a:t>
            </a:r>
            <a:endParaRPr lang="en-US" sz="2000" dirty="0">
              <a:solidFill>
                <a:prstClr val="white"/>
              </a:solidFill>
              <a:latin typeface="Times New Roman" panose="02020603050405020304" pitchFamily="18" charset="0"/>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5" name="Table 4"/>
          <p:cNvGraphicFramePr>
            <a:graphicFrameLocks noGrp="1"/>
          </p:cNvGraphicFramePr>
          <p:nvPr>
            <p:extLst>
              <p:ext uri="{D42A27DB-BD31-4B8C-83A1-F6EECF244321}">
                <p14:modId xmlns:p14="http://schemas.microsoft.com/office/powerpoint/2010/main" val="4236260689"/>
              </p:ext>
            </p:extLst>
          </p:nvPr>
        </p:nvGraphicFramePr>
        <p:xfrm>
          <a:off x="3615656" y="2830489"/>
          <a:ext cx="8281271" cy="3229842"/>
        </p:xfrm>
        <a:graphic>
          <a:graphicData uri="http://schemas.openxmlformats.org/drawingml/2006/table">
            <a:tbl>
              <a:tblPr firstRow="1" bandRow="1">
                <a:tableStyleId>{5C22544A-7EE6-4342-B048-85BDC9FD1C3A}</a:tableStyleId>
              </a:tblPr>
              <a:tblGrid>
                <a:gridCol w="2431308">
                  <a:extLst>
                    <a:ext uri="{9D8B030D-6E8A-4147-A177-3AD203B41FA5}">
                      <a16:colId xmlns:a16="http://schemas.microsoft.com/office/drawing/2014/main" val="860510041"/>
                    </a:ext>
                  </a:extLst>
                </a:gridCol>
                <a:gridCol w="1709327">
                  <a:extLst>
                    <a:ext uri="{9D8B030D-6E8A-4147-A177-3AD203B41FA5}">
                      <a16:colId xmlns:a16="http://schemas.microsoft.com/office/drawing/2014/main" val="2090877299"/>
                    </a:ext>
                  </a:extLst>
                </a:gridCol>
                <a:gridCol w="2070318">
                  <a:extLst>
                    <a:ext uri="{9D8B030D-6E8A-4147-A177-3AD203B41FA5}">
                      <a16:colId xmlns:a16="http://schemas.microsoft.com/office/drawing/2014/main" val="1418888144"/>
                    </a:ext>
                  </a:extLst>
                </a:gridCol>
                <a:gridCol w="2070318">
                  <a:extLst>
                    <a:ext uri="{9D8B030D-6E8A-4147-A177-3AD203B41FA5}">
                      <a16:colId xmlns:a16="http://schemas.microsoft.com/office/drawing/2014/main" val="3071709169"/>
                    </a:ext>
                  </a:extLst>
                </a:gridCol>
              </a:tblGrid>
              <a:tr h="538307">
                <a:tc>
                  <a:txBody>
                    <a:bodyPr/>
                    <a:lstStyle/>
                    <a:p>
                      <a:pPr algn="ctr" rtl="1"/>
                      <a:r>
                        <a:rPr lang="ar-SA" dirty="0" smtClean="0"/>
                        <a:t>الاستخدام الشائع</a:t>
                      </a:r>
                      <a:endParaRPr lang="ar-SA" dirty="0"/>
                    </a:p>
                  </a:txBody>
                  <a:tcPr anchor="ctr"/>
                </a:tc>
                <a:tc>
                  <a:txBody>
                    <a:bodyPr/>
                    <a:lstStyle/>
                    <a:p>
                      <a:pPr algn="ctr" rtl="1"/>
                      <a:r>
                        <a:rPr lang="ar-SA" dirty="0" smtClean="0"/>
                        <a:t>حجم الملف</a:t>
                      </a:r>
                      <a:endParaRPr lang="ar-SA" dirty="0"/>
                    </a:p>
                  </a:txBody>
                  <a:tcPr anchor="ctr"/>
                </a:tc>
                <a:tc>
                  <a:txBody>
                    <a:bodyPr/>
                    <a:lstStyle/>
                    <a:p>
                      <a:pPr algn="ctr"/>
                      <a:r>
                        <a:rPr lang="ar-SA" dirty="0" smtClean="0"/>
                        <a:t>الجودة</a:t>
                      </a:r>
                      <a:endParaRPr lang="ar-SA" dirty="0"/>
                    </a:p>
                  </a:txBody>
                  <a:tcPr anchor="ctr"/>
                </a:tc>
                <a:tc>
                  <a:txBody>
                    <a:bodyPr/>
                    <a:lstStyle/>
                    <a:p>
                      <a:pPr algn="ctr"/>
                      <a:r>
                        <a:rPr lang="ar-SA" dirty="0"/>
                        <a:t>التنسيق</a:t>
                      </a:r>
                    </a:p>
                  </a:txBody>
                  <a:tcPr anchor="ctr"/>
                </a:tc>
                <a:extLst>
                  <a:ext uri="{0D108BD9-81ED-4DB2-BD59-A6C34878D82A}">
                    <a16:rowId xmlns:a16="http://schemas.microsoft.com/office/drawing/2014/main" val="1918064092"/>
                  </a:ext>
                </a:extLst>
              </a:tr>
              <a:tr h="538307">
                <a:tc>
                  <a:txBody>
                    <a:bodyPr/>
                    <a:lstStyle/>
                    <a:p>
                      <a:pPr algn="ctr"/>
                      <a:r>
                        <a:rPr lang="ar-SA" dirty="0" smtClean="0"/>
                        <a:t>المونتاج والتسجيل الاحترافي</a:t>
                      </a:r>
                      <a:endParaRPr lang="en-US" dirty="0"/>
                    </a:p>
                  </a:txBody>
                  <a:tcPr/>
                </a:tc>
                <a:tc>
                  <a:txBody>
                    <a:bodyPr/>
                    <a:lstStyle/>
                    <a:p>
                      <a:pPr algn="ctr"/>
                      <a:r>
                        <a:rPr lang="ar-SA" dirty="0" smtClean="0"/>
                        <a:t>كبير</a:t>
                      </a:r>
                      <a:endParaRPr lang="en-US" dirty="0"/>
                    </a:p>
                  </a:txBody>
                  <a:tcPr/>
                </a:tc>
                <a:tc>
                  <a:txBody>
                    <a:bodyPr/>
                    <a:lstStyle/>
                    <a:p>
                      <a:pPr algn="ctr"/>
                      <a:r>
                        <a:rPr lang="ar-SA" dirty="0" smtClean="0"/>
                        <a:t>ممتازة جدًا</a:t>
                      </a:r>
                      <a:endParaRPr lang="en-US" dirty="0"/>
                    </a:p>
                  </a:txBody>
                  <a:tcPr/>
                </a:tc>
                <a:tc>
                  <a:txBody>
                    <a:bodyPr/>
                    <a:lstStyle/>
                    <a:p>
                      <a:pPr algn="ctr"/>
                      <a:r>
                        <a:rPr lang="en-US" dirty="0" smtClean="0"/>
                        <a:t>WAV</a:t>
                      </a:r>
                      <a:endParaRPr lang="en-US" dirty="0"/>
                    </a:p>
                  </a:txBody>
                  <a:tcPr/>
                </a:tc>
                <a:extLst>
                  <a:ext uri="{0D108BD9-81ED-4DB2-BD59-A6C34878D82A}">
                    <a16:rowId xmlns:a16="http://schemas.microsoft.com/office/drawing/2014/main" val="1057816995"/>
                  </a:ext>
                </a:extLst>
              </a:tr>
              <a:tr h="538307">
                <a:tc>
                  <a:txBody>
                    <a:bodyPr/>
                    <a:lstStyle/>
                    <a:p>
                      <a:pPr algn="ctr"/>
                      <a:r>
                        <a:rPr lang="ar-SA" dirty="0" smtClean="0"/>
                        <a:t>البودكاست، الإنترنت</a:t>
                      </a:r>
                      <a:endParaRPr lang="en-US" dirty="0"/>
                    </a:p>
                  </a:txBody>
                  <a:tcPr/>
                </a:tc>
                <a:tc>
                  <a:txBody>
                    <a:bodyPr/>
                    <a:lstStyle/>
                    <a:p>
                      <a:pPr algn="ctr"/>
                      <a:r>
                        <a:rPr lang="ar-SA" dirty="0" smtClean="0"/>
                        <a:t>صغير</a:t>
                      </a:r>
                      <a:endParaRPr lang="en-US" dirty="0"/>
                    </a:p>
                  </a:txBody>
                  <a:tcPr/>
                </a:tc>
                <a:tc>
                  <a:txBody>
                    <a:bodyPr/>
                    <a:lstStyle/>
                    <a:p>
                      <a:pPr algn="ctr"/>
                      <a:r>
                        <a:rPr lang="ar-SA" dirty="0" smtClean="0"/>
                        <a:t>جيدة جدًا</a:t>
                      </a:r>
                      <a:endParaRPr lang="en-US" dirty="0"/>
                    </a:p>
                  </a:txBody>
                  <a:tcPr/>
                </a:tc>
                <a:tc>
                  <a:txBody>
                    <a:bodyPr/>
                    <a:lstStyle/>
                    <a:p>
                      <a:pPr algn="ctr"/>
                      <a:r>
                        <a:rPr lang="en-US" dirty="0" smtClean="0"/>
                        <a:t>MP3</a:t>
                      </a:r>
                      <a:endParaRPr lang="en-US" dirty="0"/>
                    </a:p>
                  </a:txBody>
                  <a:tcPr/>
                </a:tc>
                <a:extLst>
                  <a:ext uri="{0D108BD9-81ED-4DB2-BD59-A6C34878D82A}">
                    <a16:rowId xmlns:a16="http://schemas.microsoft.com/office/drawing/2014/main" val="3953287068"/>
                  </a:ext>
                </a:extLst>
              </a:tr>
              <a:tr h="538307">
                <a:tc>
                  <a:txBody>
                    <a:bodyPr/>
                    <a:lstStyle/>
                    <a:p>
                      <a:pPr algn="ctr"/>
                      <a:r>
                        <a:rPr lang="ar-SA" dirty="0" smtClean="0"/>
                        <a:t>الارشفة والموسيقى</a:t>
                      </a:r>
                      <a:endParaRPr lang="en-US" dirty="0"/>
                    </a:p>
                  </a:txBody>
                  <a:tcPr anchor="ctr"/>
                </a:tc>
                <a:tc>
                  <a:txBody>
                    <a:bodyPr/>
                    <a:lstStyle/>
                    <a:p>
                      <a:pPr algn="ctr"/>
                      <a:r>
                        <a:rPr lang="ar-SA" dirty="0" smtClean="0"/>
                        <a:t>متوسط</a:t>
                      </a:r>
                      <a:endParaRPr lang="en-US" dirty="0"/>
                    </a:p>
                  </a:txBody>
                  <a:tcPr/>
                </a:tc>
                <a:tc>
                  <a:txBody>
                    <a:bodyPr/>
                    <a:lstStyle/>
                    <a:p>
                      <a:pPr algn="ctr"/>
                      <a:r>
                        <a:rPr lang="ar-SA" dirty="0" smtClean="0"/>
                        <a:t>ممتازة</a:t>
                      </a:r>
                      <a:endParaRPr lang="en-US" dirty="0"/>
                    </a:p>
                  </a:txBody>
                  <a:tcPr anchor="ctr"/>
                </a:tc>
                <a:tc>
                  <a:txBody>
                    <a:bodyPr/>
                    <a:lstStyle/>
                    <a:p>
                      <a:pPr algn="ctr"/>
                      <a:r>
                        <a:rPr lang="en-US" dirty="0" smtClean="0"/>
                        <a:t>FLAC</a:t>
                      </a:r>
                      <a:endParaRPr lang="en-US" dirty="0"/>
                    </a:p>
                  </a:txBody>
                  <a:tcPr/>
                </a:tc>
                <a:extLst>
                  <a:ext uri="{0D108BD9-81ED-4DB2-BD59-A6C34878D82A}">
                    <a16:rowId xmlns:a16="http://schemas.microsoft.com/office/drawing/2014/main" val="3940259473"/>
                  </a:ext>
                </a:extLst>
              </a:tr>
              <a:tr h="538307">
                <a:tc>
                  <a:txBody>
                    <a:bodyPr/>
                    <a:lstStyle/>
                    <a:p>
                      <a:pPr algn="ctr"/>
                      <a:r>
                        <a:rPr lang="ar-SA" dirty="0" smtClean="0"/>
                        <a:t>الفيديوهات والبث</a:t>
                      </a:r>
                      <a:endParaRPr lang="en-US" dirty="0"/>
                    </a:p>
                  </a:txBody>
                  <a:tcPr anchor="ctr"/>
                </a:tc>
                <a:tc>
                  <a:txBody>
                    <a:bodyPr/>
                    <a:lstStyle/>
                    <a:p>
                      <a:pPr algn="ctr"/>
                      <a:r>
                        <a:rPr lang="ar-SA" dirty="0" smtClean="0"/>
                        <a:t>صغير</a:t>
                      </a:r>
                      <a:endParaRPr lang="en-US" dirty="0"/>
                    </a:p>
                  </a:txBody>
                  <a:tcPr/>
                </a:tc>
                <a:tc>
                  <a:txBody>
                    <a:bodyPr/>
                    <a:lstStyle/>
                    <a:p>
                      <a:pPr algn="ctr"/>
                      <a:r>
                        <a:rPr lang="ar-SA" dirty="0" smtClean="0"/>
                        <a:t>عالية</a:t>
                      </a:r>
                      <a:endParaRPr lang="en-US" dirty="0"/>
                    </a:p>
                  </a:txBody>
                  <a:tcPr/>
                </a:tc>
                <a:tc>
                  <a:txBody>
                    <a:bodyPr/>
                    <a:lstStyle/>
                    <a:p>
                      <a:pPr algn="ctr"/>
                      <a:r>
                        <a:rPr lang="en-US" dirty="0" smtClean="0"/>
                        <a:t>AAC</a:t>
                      </a:r>
                      <a:endParaRPr lang="en-US" dirty="0"/>
                    </a:p>
                  </a:txBody>
                  <a:tcPr/>
                </a:tc>
                <a:extLst>
                  <a:ext uri="{0D108BD9-81ED-4DB2-BD59-A6C34878D82A}">
                    <a16:rowId xmlns:a16="http://schemas.microsoft.com/office/drawing/2014/main" val="2052690911"/>
                  </a:ext>
                </a:extLst>
              </a:tr>
              <a:tr h="538307">
                <a:tc>
                  <a:txBody>
                    <a:bodyPr/>
                    <a:lstStyle/>
                    <a:p>
                      <a:pPr algn="ctr"/>
                      <a:r>
                        <a:rPr lang="ar-SA" dirty="0" smtClean="0"/>
                        <a:t>الألعاب والمصادر المفتوحة</a:t>
                      </a:r>
                      <a:endParaRPr lang="en-US" dirty="0"/>
                    </a:p>
                  </a:txBody>
                  <a:tcPr/>
                </a:tc>
                <a:tc>
                  <a:txBody>
                    <a:bodyPr/>
                    <a:lstStyle/>
                    <a:p>
                      <a:pPr algn="ctr"/>
                      <a:r>
                        <a:rPr lang="ar-SA" dirty="0" smtClean="0"/>
                        <a:t>صغير</a:t>
                      </a:r>
                      <a:endParaRPr lang="en-US" dirty="0"/>
                    </a:p>
                  </a:txBody>
                  <a:tcPr/>
                </a:tc>
                <a:tc>
                  <a:txBody>
                    <a:bodyPr/>
                    <a:lstStyle/>
                    <a:p>
                      <a:pPr algn="ctr"/>
                      <a:r>
                        <a:rPr lang="ar-SA" dirty="0" smtClean="0"/>
                        <a:t>عالية</a:t>
                      </a:r>
                      <a:endParaRPr lang="en-US" dirty="0"/>
                    </a:p>
                  </a:txBody>
                  <a:tcPr/>
                </a:tc>
                <a:tc>
                  <a:txBody>
                    <a:bodyPr/>
                    <a:lstStyle/>
                    <a:p>
                      <a:pPr algn="ctr"/>
                      <a:r>
                        <a:rPr lang="en-US" dirty="0" smtClean="0"/>
                        <a:t>OGG</a:t>
                      </a:r>
                      <a:endParaRPr lang="en-US" dirty="0"/>
                    </a:p>
                  </a:txBody>
                  <a:tcPr/>
                </a:tc>
                <a:extLst>
                  <a:ext uri="{0D108BD9-81ED-4DB2-BD59-A6C34878D82A}">
                    <a16:rowId xmlns:a16="http://schemas.microsoft.com/office/drawing/2014/main" val="3340195700"/>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p14:dur="0" advTm="59426"/>
    </mc:Choice>
    <mc:Fallback xmlns="">
      <p:transition advTm="59426"/>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307465"/>
            <a:ext cx="3389532" cy="3414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p:cNvSpPr txBox="1"/>
          <p:nvPr/>
        </p:nvSpPr>
        <p:spPr>
          <a:xfrm>
            <a:off x="4689258" y="1412953"/>
            <a:ext cx="482273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defRPr/>
            </a:pPr>
            <a:r>
              <a:rPr lang="ar-SA" sz="2400" b="1" dirty="0" smtClean="0">
                <a:solidFill>
                  <a:srgbClr val="00B0F0"/>
                </a:solidFill>
                <a:latin typeface="Simplified Arabic" panose="02020603050405020304" pitchFamily="18" charset="-78"/>
                <a:cs typeface="Simplified Arabic" panose="02020603050405020304" pitchFamily="18" charset="-78"/>
              </a:rPr>
              <a:t>الخاتمة </a:t>
            </a:r>
            <a:endParaRPr kumimoji="0" lang="ar-EG" sz="2400" b="1" i="0" u="none" strike="noStrike" kern="1200" cap="none" spc="0" normalizeH="0" baseline="0" noProof="0" dirty="0">
              <a:ln>
                <a:noFill/>
              </a:ln>
              <a:solidFill>
                <a:srgbClr val="00B0F0"/>
              </a:solidFill>
              <a:effectLst/>
              <a:uLnTx/>
              <a:uFillTx/>
              <a:latin typeface="Simplified Arabic" panose="02020603050405020304" pitchFamily="18" charset="-78"/>
              <a:ea typeface="+mn-ea"/>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716390" y="2578908"/>
            <a:ext cx="8417320" cy="369332"/>
          </a:xfrm>
          <a:prstGeom prst="rect">
            <a:avLst/>
          </a:prstGeom>
          <a:noFill/>
        </p:spPr>
        <p:txBody>
          <a:bodyPr wrap="square" rtlCol="0">
            <a:spAutoFit/>
          </a:bodyPr>
          <a:lstStyle/>
          <a:p>
            <a:pPr marL="342900" indent="-342900">
              <a:buFont typeface="Arial" panose="020B0604020202020204" pitchFamily="34" charset="0"/>
              <a:buChar char="•"/>
            </a:pPr>
            <a:endParaRPr lang="en-US" dirty="0">
              <a:cs typeface="+mj-cs"/>
            </a:endParaRPr>
          </a:p>
        </p:txBody>
      </p:sp>
      <p:sp>
        <p:nvSpPr>
          <p:cNvPr id="14" name="TextBox 13"/>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p>
        </p:txBody>
      </p:sp>
      <p:sp>
        <p:nvSpPr>
          <p:cNvPr id="16" name="TextBox 15"/>
          <p:cNvSpPr txBox="1"/>
          <p:nvPr/>
        </p:nvSpPr>
        <p:spPr>
          <a:xfrm>
            <a:off x="3493676" y="1699898"/>
            <a:ext cx="9426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ar-SA" sz="24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6</a:t>
            </a:r>
            <a:endParaRPr kumimoji="0" lang="en-US" sz="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3443101" y="2490643"/>
            <a:ext cx="8502465" cy="4247317"/>
          </a:xfrm>
          <a:prstGeom prst="rect">
            <a:avLst/>
          </a:prstGeom>
        </p:spPr>
        <p:txBody>
          <a:bodyPr wrap="square">
            <a:spAutoFit/>
          </a:bodyPr>
          <a:lstStyle/>
          <a:p>
            <a:pPr algn="r" rtl="1">
              <a:lnSpc>
                <a:spcPct val="150000"/>
              </a:lnSpc>
            </a:pPr>
            <a:r>
              <a:rPr lang="ar-SA" sz="2000" dirty="0">
                <a:cs typeface="+mj-cs"/>
              </a:rPr>
              <a:t>في ختام هذه المحاضرة، يمكننا القول إن الصوت الرقمي أصبح عنصرًا أساسيًا في عالم الإعلام الحديث، سواء في إنتاج البرامج، أو صناعة البودكاست، أو المحتوى المرئي والمسموع عبر الإنترنت. وقد تعرّفنا على أهم المفاهيم المتعلقة بالصوت الرقمي، ومراحل إنشائه ومعالجته، وأبرز تنسيقات حفظ الصوت المستخدمة في المجال الاحترافي.</a:t>
            </a:r>
          </a:p>
          <a:p>
            <a:pPr algn="r" rtl="1">
              <a:lnSpc>
                <a:spcPct val="150000"/>
              </a:lnSpc>
            </a:pPr>
            <a:r>
              <a:rPr lang="ar-SA" sz="2000" dirty="0">
                <a:cs typeface="+mj-cs"/>
              </a:rPr>
              <a:t>كما تناولنا بالتفصيل برنامج </a:t>
            </a:r>
            <a:r>
              <a:rPr lang="en-US" sz="2000" dirty="0">
                <a:cs typeface="+mj-cs"/>
              </a:rPr>
              <a:t>Audacity </a:t>
            </a:r>
            <a:r>
              <a:rPr lang="ar-SA" sz="2000" dirty="0">
                <a:cs typeface="+mj-cs"/>
              </a:rPr>
              <a:t>كأداة عملية سهلة وفعّالة لتحرير الصوت وإضافة المؤثرات، وتعرّفنا على مكونات البودكاست وكيفية بناء حلقة متكاملة تجذب المستمع وتقدم محتوى هادفًا.</a:t>
            </a:r>
          </a:p>
          <a:p>
            <a:pPr algn="r" rtl="1">
              <a:lnSpc>
                <a:spcPct val="150000"/>
              </a:lnSpc>
            </a:pPr>
            <a:r>
              <a:rPr lang="ar-SA" sz="2000" dirty="0">
                <a:cs typeface="+mj-cs"/>
              </a:rPr>
              <a:t>ختامًا، يمكن القول إن إتقان مهارات التعامل مع الصوت الرقمي يمثل خطوة مهمة لكل من يسعى للعمل في مجالات الإعلام الرقمي، البودكاست، والإنتاج السمعي. فالجودة في الصوت لا تعتمد فقط على المعدات، بل أيضًا على الإبداع والدقة في المعالجة.</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30101"/>
    </mc:Choice>
    <mc:Fallback xmlns="">
      <p:transition advTm="301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nodePh="1">
                                  <p:stCondLst>
                                    <p:cond delay="0"/>
                                  </p:stCondLst>
                                  <p:endCondLst>
                                    <p:cond evt="begin" delay="0">
                                      <p:tn val="5"/>
                                    </p:cond>
                                  </p:end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61546" y="1335074"/>
            <a:ext cx="3320009" cy="248766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p:cNvSpPr txBox="1"/>
          <p:nvPr/>
        </p:nvSpPr>
        <p:spPr>
          <a:xfrm>
            <a:off x="4689258" y="1412953"/>
            <a:ext cx="482273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defRPr/>
            </a:pPr>
            <a:r>
              <a:rPr lang="ar-SA" sz="2400" b="1" dirty="0" smtClean="0">
                <a:solidFill>
                  <a:srgbClr val="00B0F0"/>
                </a:solidFill>
                <a:latin typeface="Simplified Arabic" panose="02020603050405020304" pitchFamily="18" charset="-78"/>
                <a:cs typeface="Simplified Arabic" panose="02020603050405020304" pitchFamily="18" charset="-78"/>
              </a:rPr>
              <a:t>المراجع  </a:t>
            </a:r>
            <a:endParaRPr kumimoji="0" lang="ar-EG" sz="2400" b="1" i="0" u="none" strike="noStrike" kern="1200" cap="none" spc="0" normalizeH="0" baseline="0" noProof="0" dirty="0">
              <a:ln>
                <a:noFill/>
              </a:ln>
              <a:solidFill>
                <a:srgbClr val="00B0F0"/>
              </a:solidFill>
              <a:effectLst/>
              <a:uLnTx/>
              <a:uFillTx/>
              <a:latin typeface="Simplified Arabic" panose="02020603050405020304" pitchFamily="18" charset="-78"/>
              <a:ea typeface="+mn-ea"/>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716390" y="2578908"/>
            <a:ext cx="8417320" cy="4662815"/>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dirty="0">
                <a:cs typeface="+mj-cs"/>
                <a:hlinkClick r:id="rId5"/>
              </a:rPr>
              <a:t>https://</a:t>
            </a:r>
            <a:r>
              <a:rPr lang="en-US" dirty="0" smtClean="0">
                <a:cs typeface="+mj-cs"/>
                <a:hlinkClick r:id="rId5"/>
              </a:rPr>
              <a:t>www.youtube.com/watch?v=2k6znW2LdqE&amp;list=PLk_brY7bZNj8IAFhmEJmXMvW-0bKv-4tm</a:t>
            </a:r>
            <a:endParaRPr lang="tr-TR" dirty="0" smtClean="0">
              <a:cs typeface="+mj-cs"/>
            </a:endParaRPr>
          </a:p>
          <a:p>
            <a:pPr marL="342900" indent="-342900">
              <a:lnSpc>
                <a:spcPct val="150000"/>
              </a:lnSpc>
              <a:buFont typeface="Arial" panose="020B0604020202020204" pitchFamily="34" charset="0"/>
              <a:buChar char="•"/>
            </a:pPr>
            <a:r>
              <a:rPr lang="en-US" dirty="0">
                <a:cs typeface="+mj-cs"/>
                <a:hlinkClick r:id="rId6"/>
              </a:rPr>
              <a:t>https://</a:t>
            </a:r>
            <a:r>
              <a:rPr lang="en-US" dirty="0" smtClean="0">
                <a:cs typeface="+mj-cs"/>
                <a:hlinkClick r:id="rId6"/>
              </a:rPr>
              <a:t>www.youtube.com/watch?v=2u5XAaIILOE&amp;list=PLBFPAq4FkttrOBY-39M7wRZn5y5QgZHgq</a:t>
            </a:r>
            <a:r>
              <a:rPr lang="tr-TR" dirty="0" smtClean="0">
                <a:cs typeface="+mj-cs"/>
              </a:rPr>
              <a:t> </a:t>
            </a:r>
            <a:endParaRPr lang="ar-SA" dirty="0" smtClean="0">
              <a:cs typeface="+mj-cs"/>
            </a:endParaRPr>
          </a:p>
          <a:p>
            <a:pPr marL="342900" indent="-342900">
              <a:lnSpc>
                <a:spcPct val="150000"/>
              </a:lnSpc>
              <a:buFont typeface="Arial" panose="020B0604020202020204" pitchFamily="34" charset="0"/>
              <a:buChar char="•"/>
            </a:pPr>
            <a:r>
              <a:rPr lang="tr-TR" dirty="0">
                <a:cs typeface="+mj-cs"/>
                <a:hlinkClick r:id="rId7"/>
              </a:rPr>
              <a:t>https://blog.valuemakers.com.tr/%d8%b5%d9%86%d8%a7%d8%b9%d8%a9-%d8%a7%d9%84%d8%a8%d9%88%d8%af%d9%83%d8%a7%d8%b3%d8%aa-%</a:t>
            </a:r>
            <a:r>
              <a:rPr lang="tr-TR" dirty="0" smtClean="0">
                <a:cs typeface="+mj-cs"/>
                <a:hlinkClick r:id="rId7"/>
              </a:rPr>
              <a:t>d8%a7%d9%84%d8%b9%d8%b1%d8%a8%d9%8a</a:t>
            </a:r>
            <a:endParaRPr lang="ar-SA" dirty="0">
              <a:cs typeface="+mj-cs"/>
            </a:endParaRPr>
          </a:p>
          <a:p>
            <a:pPr marL="342900" indent="-342900">
              <a:lnSpc>
                <a:spcPct val="150000"/>
              </a:lnSpc>
              <a:buFont typeface="Arial" panose="020B0604020202020204" pitchFamily="34" charset="0"/>
              <a:buChar char="•"/>
            </a:pPr>
            <a:r>
              <a:rPr lang="tr-TR" dirty="0">
                <a:cs typeface="+mj-cs"/>
                <a:hlinkClick r:id="rId8"/>
              </a:rPr>
              <a:t>https://</a:t>
            </a:r>
            <a:r>
              <a:rPr lang="tr-TR" dirty="0" smtClean="0">
                <a:cs typeface="+mj-cs"/>
                <a:hlinkClick r:id="rId8"/>
              </a:rPr>
              <a:t>ceur-ws.org/Vol-2654/paper25.pdf?utm_source=chatgpt.com</a:t>
            </a:r>
            <a:r>
              <a:rPr lang="ar-SA" dirty="0" smtClean="0">
                <a:cs typeface="+mj-cs"/>
              </a:rPr>
              <a:t> </a:t>
            </a:r>
          </a:p>
          <a:p>
            <a:pPr marL="342900" indent="-342900">
              <a:lnSpc>
                <a:spcPct val="150000"/>
              </a:lnSpc>
              <a:buFont typeface="Arial" panose="020B0604020202020204" pitchFamily="34" charset="0"/>
              <a:buChar char="•"/>
            </a:pPr>
            <a:r>
              <a:rPr lang="nn-NO" dirty="0"/>
              <a:t>Digital signal processing for audio</a:t>
            </a:r>
          </a:p>
          <a:p>
            <a:pPr>
              <a:lnSpc>
                <a:spcPct val="150000"/>
              </a:lnSpc>
            </a:pPr>
            <a:endParaRPr lang="tr-TR" dirty="0" smtClean="0">
              <a:cs typeface="+mj-cs"/>
            </a:endParaRPr>
          </a:p>
          <a:p>
            <a:pPr marL="342900" indent="-342900">
              <a:lnSpc>
                <a:spcPct val="150000"/>
              </a:lnSpc>
              <a:buFont typeface="Arial" panose="020B0604020202020204" pitchFamily="34" charset="0"/>
              <a:buChar char="•"/>
            </a:pPr>
            <a:endParaRPr lang="tr-TR" dirty="0" smtClean="0">
              <a:cs typeface="+mj-cs"/>
            </a:endParaRPr>
          </a:p>
        </p:txBody>
      </p:sp>
      <p:sp>
        <p:nvSpPr>
          <p:cNvPr id="14" name="TextBox 13"/>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p>
        </p:txBody>
      </p:sp>
      <p:sp>
        <p:nvSpPr>
          <p:cNvPr id="16" name="TextBox 15"/>
          <p:cNvSpPr txBox="1"/>
          <p:nvPr/>
        </p:nvSpPr>
        <p:spPr>
          <a:xfrm>
            <a:off x="3493676" y="1699898"/>
            <a:ext cx="9426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ar-SA" sz="24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6</a:t>
            </a:r>
            <a:endParaRPr kumimoji="0" lang="en-US" sz="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117962266"/>
      </p:ext>
    </p:extLst>
  </p:cSld>
  <p:clrMapOvr>
    <a:masterClrMapping/>
  </p:clrMapOvr>
  <mc:AlternateContent xmlns:mc="http://schemas.openxmlformats.org/markup-compatibility/2006" xmlns:p14="http://schemas.microsoft.com/office/powerpoint/2010/main">
    <mc:Choice Requires="p14">
      <p:transition p14:dur="0" advTm="30101"/>
    </mc:Choice>
    <mc:Fallback xmlns="">
      <p:transition advTm="301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15" name="Picture 14"/>
          <p:cNvPicPr>
            <a:picLocks noChangeAspect="1"/>
          </p:cNvPicPr>
          <p:nvPr/>
        </p:nvPicPr>
        <p:blipFill>
          <a:blip r:embed="rId5"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6" name="Right Triangle 15"/>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7"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8" name="Parallelogram 13"/>
          <p:cNvSpPr/>
          <p:nvPr/>
        </p:nvSpPr>
        <p:spPr>
          <a:xfrm rot="16200000" flipV="1">
            <a:off x="-1355388" y="432228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9"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9" name="TextBox 8"/>
          <p:cNvSpPr txBox="1"/>
          <p:nvPr/>
        </p:nvSpPr>
        <p:spPr>
          <a:xfrm>
            <a:off x="73297" y="5565967"/>
            <a:ext cx="7398881" cy="684803"/>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defRPr/>
            </a:pPr>
            <a:r>
              <a:rPr lang="ar-SA" sz="2800" b="1" noProof="0" dirty="0" smtClean="0">
                <a:solidFill>
                  <a:schemeClr val="bg1"/>
                </a:solidFill>
                <a:latin typeface="A Soraya" panose="00000700000000000000" pitchFamily="2" charset="-78"/>
                <a:cs typeface="A Soraya" panose="00000700000000000000" pitchFamily="2" charset="-78"/>
              </a:rPr>
              <a:t>شكراً  لحضوركم</a:t>
            </a:r>
            <a:endParaRPr kumimoji="0" lang="ar-SA" sz="2800" b="1" i="0" u="none" strike="noStrike" kern="1200" cap="none" spc="0" normalizeH="0" baseline="0" noProof="0" dirty="0">
              <a:ln>
                <a:noFill/>
              </a:ln>
              <a:solidFill>
                <a:schemeClr val="bg1"/>
              </a:solidFill>
              <a:effectLst/>
              <a:uLnTx/>
              <a:uFillTx/>
              <a:latin typeface="A Soraya" panose="00000700000000000000" pitchFamily="2" charset="-78"/>
              <a:cs typeface="A Soraya" panose="000007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p14:dur="0" advTm="15831"/>
    </mc:Choice>
    <mc:Fallback xmlns="">
      <p:transition advTm="15831"/>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2"/>
</p:tagLst>
</file>

<file path=ppt/tags/tag2.xml><?xml version="1.0" encoding="utf-8"?>
<p:tagLst xmlns:a="http://schemas.openxmlformats.org/drawingml/2006/main" xmlns:r="http://schemas.openxmlformats.org/officeDocument/2006/relationships" xmlns:p="http://schemas.openxmlformats.org/presentationml/2006/main">
  <p:tag name="TIMING" val="|2.7"/>
</p:tagLst>
</file>

<file path=ppt/tags/tag3.xml><?xml version="1.0" encoding="utf-8"?>
<p:tagLst xmlns:a="http://schemas.openxmlformats.org/drawingml/2006/main" xmlns:r="http://schemas.openxmlformats.org/officeDocument/2006/relationships" xmlns:p="http://schemas.openxmlformats.org/presentationml/2006/main">
  <p:tag name="TIMING" val="|15.8"/>
</p:tagLst>
</file>

<file path=ppt/tags/tag4.xml><?xml version="1.0" encoding="utf-8"?>
<p:tagLst xmlns:a="http://schemas.openxmlformats.org/drawingml/2006/main" xmlns:r="http://schemas.openxmlformats.org/officeDocument/2006/relationships" xmlns:p="http://schemas.openxmlformats.org/presentationml/2006/main">
  <p:tag name="TIMING" val="|2"/>
</p:tagLst>
</file>

<file path=ppt/tags/tag5.xml><?xml version="1.0" encoding="utf-8"?>
<p:tagLst xmlns:a="http://schemas.openxmlformats.org/drawingml/2006/main" xmlns:r="http://schemas.openxmlformats.org/officeDocument/2006/relationships" xmlns:p="http://schemas.openxmlformats.org/presentationml/2006/main">
  <p:tag name="TIMING" val="|2"/>
</p:tagLst>
</file>

<file path=ppt/tags/tag6.xml><?xml version="1.0" encoding="utf-8"?>
<p:tagLst xmlns:a="http://schemas.openxmlformats.org/drawingml/2006/main" xmlns:r="http://schemas.openxmlformats.org/officeDocument/2006/relationships" xmlns:p="http://schemas.openxmlformats.org/presentationml/2006/main">
  <p:tag name="TIMING" val="|8.5"/>
</p:tagLst>
</file>

<file path=ppt/tags/tag7.xml><?xml version="1.0" encoding="utf-8"?>
<p:tagLst xmlns:a="http://schemas.openxmlformats.org/drawingml/2006/main" xmlns:r="http://schemas.openxmlformats.org/officeDocument/2006/relationships" xmlns:p="http://schemas.openxmlformats.org/presentationml/2006/main">
  <p:tag name="TIMING" val="|15.8"/>
</p:tagLst>
</file>

<file path=ppt/tags/tag8.xml><?xml version="1.0" encoding="utf-8"?>
<p:tagLst xmlns:a="http://schemas.openxmlformats.org/drawingml/2006/main" xmlns:r="http://schemas.openxmlformats.org/officeDocument/2006/relationships" xmlns:p="http://schemas.openxmlformats.org/presentationml/2006/main">
  <p:tag name="TIMING" val="|2.4"/>
</p:tagLst>
</file>

<file path=ppt/tags/tag9.xml><?xml version="1.0" encoding="utf-8"?>
<p:tagLst xmlns:a="http://schemas.openxmlformats.org/drawingml/2006/main" xmlns:r="http://schemas.openxmlformats.org/officeDocument/2006/relationships" xmlns:p="http://schemas.openxmlformats.org/presentationml/2006/main">
  <p:tag name="TIMING" val="|1"/>
</p:tagLst>
</file>

<file path=ppt/tags/tag10.xml><?xml version="1.0" encoding="utf-8"?>
<p:tagLst xmlns:a="http://schemas.openxmlformats.org/drawingml/2006/main" xmlns:r="http://schemas.openxmlformats.org/officeDocument/2006/relationships" xmlns:p="http://schemas.openxmlformats.org/presentationml/2006/main">
  <p:tag name="TIMING" val="|1"/>
</p:tagLst>
</file>

<file path=ppt/tags/tag11.xml><?xml version="1.0" encoding="utf-8"?>
<p:tagLst xmlns:a="http://schemas.openxmlformats.org/drawingml/2006/main" xmlns:r="http://schemas.openxmlformats.org/officeDocument/2006/relationships" xmlns:p="http://schemas.openxmlformats.org/presentationml/2006/main">
  <p:tag name="TIMING" val="|1"/>
</p:tagLst>
</file>

<file path=ppt/tags/tag12.xml><?xml version="1.0" encoding="utf-8"?>
<p:tagLst xmlns:a="http://schemas.openxmlformats.org/drawingml/2006/main" xmlns:r="http://schemas.openxmlformats.org/officeDocument/2006/relationships" xmlns:p="http://schemas.openxmlformats.org/presentationml/2006/main">
  <p:tag name="TIMING" val="|1"/>
</p:tagLst>
</file>

<file path=ppt/tags/tag13.xml><?xml version="1.0" encoding="utf-8"?>
<p:tagLst xmlns:a="http://schemas.openxmlformats.org/drawingml/2006/main" xmlns:r="http://schemas.openxmlformats.org/officeDocument/2006/relationships" xmlns:p="http://schemas.openxmlformats.org/presentationml/2006/main">
  <p:tag name="TIMING" val="|8.1"/>
</p:tagLst>
</file>

<file path=ppt/tags/tag14.xml><?xml version="1.0" encoding="utf-8"?>
<p:tagLst xmlns:a="http://schemas.openxmlformats.org/drawingml/2006/main" xmlns:r="http://schemas.openxmlformats.org/officeDocument/2006/relationships" xmlns:p="http://schemas.openxmlformats.org/presentationml/2006/main">
  <p:tag name="TIMING" val="|5.4|1.5|77.2|25.5|32.8|39.4|37.8|26.8|56.2"/>
</p:tagLst>
</file>

<file path=ppt/tags/tag15.xml><?xml version="1.0" encoding="utf-8"?>
<p:tagLst xmlns:a="http://schemas.openxmlformats.org/drawingml/2006/main" xmlns:r="http://schemas.openxmlformats.org/officeDocument/2006/relationships" xmlns:p="http://schemas.openxmlformats.org/presentationml/2006/main">
  <p:tag name="TIMING" val="|0.5"/>
</p:tagLst>
</file>

<file path=ppt/tags/tag16.xml><?xml version="1.0" encoding="utf-8"?>
<p:tagLst xmlns:a="http://schemas.openxmlformats.org/drawingml/2006/main" xmlns:r="http://schemas.openxmlformats.org/officeDocument/2006/relationships" xmlns:p="http://schemas.openxmlformats.org/presentationml/2006/main">
  <p:tag name="TIMING" val="|0.5"/>
</p:tagLst>
</file>

<file path=ppt/tags/tag17.xml><?xml version="1.0" encoding="utf-8"?>
<p:tagLst xmlns:a="http://schemas.openxmlformats.org/drawingml/2006/main" xmlns:r="http://schemas.openxmlformats.org/officeDocument/2006/relationships" xmlns:p="http://schemas.openxmlformats.org/presentationml/2006/main">
  <p:tag name="TIMING" val="|1"/>
</p:tagLst>
</file>

<file path=ppt/tags/tag18.xml><?xml version="1.0" encoding="utf-8"?>
<p:tagLst xmlns:a="http://schemas.openxmlformats.org/drawingml/2006/main" xmlns:r="http://schemas.openxmlformats.org/officeDocument/2006/relationships" xmlns:p="http://schemas.openxmlformats.org/presentationml/2006/main">
  <p:tag name="TIMING" val="|1"/>
</p:tagLst>
</file>

<file path=ppt/tags/tag19.xml><?xml version="1.0" encoding="utf-8"?>
<p:tagLst xmlns:a="http://schemas.openxmlformats.org/drawingml/2006/main" xmlns:r="http://schemas.openxmlformats.org/officeDocument/2006/relationships" xmlns:p="http://schemas.openxmlformats.org/presentationml/2006/main">
  <p:tag name="TIMING" val="|1"/>
</p:tagLst>
</file>

<file path=ppt/tags/tag20.xml><?xml version="1.0" encoding="utf-8"?>
<p:tagLst xmlns:a="http://schemas.openxmlformats.org/drawingml/2006/main" xmlns:r="http://schemas.openxmlformats.org/officeDocument/2006/relationships" xmlns:p="http://schemas.openxmlformats.org/presentationml/2006/main">
  <p:tag name="TIMING" val="|8.1"/>
</p:tagLst>
</file>

<file path=ppt/tags/tag21.xml><?xml version="1.0" encoding="utf-8"?>
<p:tagLst xmlns:a="http://schemas.openxmlformats.org/drawingml/2006/main" xmlns:r="http://schemas.openxmlformats.org/officeDocument/2006/relationships" xmlns:p="http://schemas.openxmlformats.org/presentationml/2006/main">
  <p:tag name="TIMING" val="|0.8|2.5"/>
</p:tagLst>
</file>

<file path=ppt/tags/tag22.xml><?xml version="1.0" encoding="utf-8"?>
<p:tagLst xmlns:a="http://schemas.openxmlformats.org/drawingml/2006/main" xmlns:r="http://schemas.openxmlformats.org/officeDocument/2006/relationships" xmlns:p="http://schemas.openxmlformats.org/presentationml/2006/main">
  <p:tag name="TIMING" val="|0.8|2.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f2262c286379a549d878d6bf2d33b56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9bf670458bf6d37f41c03f5afe839c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8F489A2-DBD6-4160-9924-B654DB4B86E9}">
  <ds:schemaRefs/>
</ds:datastoreItem>
</file>

<file path=customXml/itemProps2.xml><?xml version="1.0" encoding="utf-8"?>
<ds:datastoreItem xmlns:ds="http://schemas.openxmlformats.org/officeDocument/2006/customXml" ds:itemID="{E43B2208-52EF-42CA-B965-3CB7DCC87174}">
  <ds:schemaRefs>
    <ds:schemaRef ds:uri="49100919-8a76-4266-be0c-7dc583902cb4"/>
    <ds:schemaRef ds:uri="http://www.w3.org/XML/1998/namespace"/>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schemas.microsoft.com/office/infopath/2007/PartnerControls"/>
    <ds:schemaRef ds:uri="d13aca44-ef33-4cf4-9980-7f0b00e6eeb9"/>
    <ds:schemaRef ds:uri="http://purl.org/dc/dcmitype/"/>
  </ds:schemaRefs>
</ds:datastoreItem>
</file>

<file path=customXml/itemProps3.xml><?xml version="1.0" encoding="utf-8"?>
<ds:datastoreItem xmlns:ds="http://schemas.openxmlformats.org/officeDocument/2006/customXml" ds:itemID="{7DC4FBF4-9FC8-4265-AC55-54D454D85FA6}"/>
</file>

<file path=docProps/app.xml><?xml version="1.0" encoding="utf-8"?>
<Properties xmlns="http://schemas.openxmlformats.org/officeDocument/2006/extended-properties" xmlns:vt="http://schemas.openxmlformats.org/officeDocument/2006/docPropsVTypes">
  <TotalTime>331</TotalTime>
  <Words>2095</Words>
  <Application>Microsoft Office PowerPoint</Application>
  <PresentationFormat>Widescreen</PresentationFormat>
  <Paragraphs>337</Paragraphs>
  <Slides>43</Slides>
  <Notes>34</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43</vt:i4>
      </vt:variant>
    </vt:vector>
  </HeadingPairs>
  <TitlesOfParts>
    <vt:vector size="59" baseType="lpstr">
      <vt:lpstr>A Soraya</vt:lpstr>
      <vt:lpstr>Abd Elrady Pro</vt:lpstr>
      <vt:lpstr>Alexandria</vt:lpstr>
      <vt:lpstr>Arial</vt:lpstr>
      <vt:lpstr>Bahnschrift Light Condensed</vt:lpstr>
      <vt:lpstr>Calibri</vt:lpstr>
      <vt:lpstr>Calibri Light</vt:lpstr>
      <vt:lpstr>Candara Light</vt:lpstr>
      <vt:lpstr>Roboto Light</vt:lpstr>
      <vt:lpstr>Simplified Arabic</vt:lpstr>
      <vt:lpstr>Tajawal Medium</vt:lpstr>
      <vt:lpstr>The Year of Handicrafts Black</vt:lpstr>
      <vt:lpstr>Times New Roman</vt:lpstr>
      <vt:lpstr>Wide Latin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537</cp:revision>
  <dcterms:created xsi:type="dcterms:W3CDTF">2023-04-29T09:08:00Z</dcterms:created>
  <dcterms:modified xsi:type="dcterms:W3CDTF">2025-11-03T16:20:20Z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ICV">
    <vt:lpwstr>99C2C1F062734C2182AD0C8EE1322D91_12</vt:lpwstr>
  </property>
  <property fmtid="{D5CDD505-2E9C-101B-9397-08002B2CF9AE}" pid="4" name="KSOProductBuildVer">
    <vt:lpwstr>1033-12.2.0.23131</vt:lpwstr>
  </property>
  <property fmtid="{D5CDD505-2E9C-101B-9397-08002B2CF9AE}" pid="5" name="MediaServiceImageTags">
    <vt:lpwstr/>
  </property>
</Properties>
</file>