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271" r:id="rId7"/>
    <p:sldId id="313" r:id="rId8"/>
    <p:sldId id="276" r:id="rId9"/>
    <p:sldId id="481" r:id="rId10"/>
    <p:sldId id="482" r:id="rId11"/>
    <p:sldId id="483" r:id="rId12"/>
    <p:sldId id="256" r:id="rId13"/>
    <p:sldId id="513" r:id="rId14"/>
    <p:sldId id="306" r:id="rId15"/>
    <p:sldId id="485" r:id="rId16"/>
    <p:sldId id="486" r:id="rId17"/>
    <p:sldId id="484" r:id="rId18"/>
    <p:sldId id="487" r:id="rId19"/>
    <p:sldId id="489" r:id="rId20"/>
    <p:sldId id="490" r:id="rId21"/>
    <p:sldId id="491" r:id="rId22"/>
    <p:sldId id="492" r:id="rId23"/>
    <p:sldId id="493" r:id="rId24"/>
    <p:sldId id="494" r:id="rId25"/>
    <p:sldId id="514" r:id="rId26"/>
    <p:sldId id="495" r:id="rId27"/>
    <p:sldId id="515" r:id="rId28"/>
    <p:sldId id="496" r:id="rId29"/>
    <p:sldId id="516" r:id="rId30"/>
    <p:sldId id="497" r:id="rId31"/>
    <p:sldId id="517" r:id="rId32"/>
    <p:sldId id="498" r:id="rId33"/>
    <p:sldId id="518" r:id="rId34"/>
    <p:sldId id="499" r:id="rId35"/>
    <p:sldId id="519" r:id="rId36"/>
    <p:sldId id="500" r:id="rId37"/>
    <p:sldId id="501" r:id="rId38"/>
    <p:sldId id="502" r:id="rId39"/>
    <p:sldId id="503" r:id="rId40"/>
    <p:sldId id="504" r:id="rId41"/>
    <p:sldId id="505" r:id="rId42"/>
    <p:sldId id="506" r:id="rId43"/>
    <p:sldId id="507" r:id="rId44"/>
    <p:sldId id="508" r:id="rId45"/>
    <p:sldId id="509" r:id="rId46"/>
    <p:sldId id="510" r:id="rId47"/>
    <p:sldId id="511" r:id="rId48"/>
    <p:sldId id="512" r:id="rId49"/>
    <p:sldId id="520" r:id="rId50"/>
    <p:sldId id="521" r:id="rId51"/>
    <p:sldId id="522" r:id="rId52"/>
    <p:sldId id="523" r:id="rId53"/>
    <p:sldId id="524" r:id="rId54"/>
    <p:sldId id="525" r:id="rId55"/>
    <p:sldId id="526" r:id="rId56"/>
    <p:sldId id="527" r:id="rId57"/>
    <p:sldId id="528" r:id="rId58"/>
    <p:sldId id="529"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256"/>
            <p14:sldId id="513"/>
            <p14:sldId id="306"/>
            <p14:sldId id="485"/>
            <p14:sldId id="486"/>
            <p14:sldId id="484"/>
            <p14:sldId id="487"/>
            <p14:sldId id="489"/>
            <p14:sldId id="490"/>
            <p14:sldId id="491"/>
            <p14:sldId id="492"/>
            <p14:sldId id="493"/>
            <p14:sldId id="494"/>
            <p14:sldId id="514"/>
            <p14:sldId id="495"/>
            <p14:sldId id="515"/>
            <p14:sldId id="496"/>
            <p14:sldId id="516"/>
            <p14:sldId id="497"/>
            <p14:sldId id="517"/>
            <p14:sldId id="498"/>
            <p14:sldId id="518"/>
            <p14:sldId id="499"/>
            <p14:sldId id="519"/>
            <p14:sldId id="500"/>
            <p14:sldId id="501"/>
            <p14:sldId id="502"/>
            <p14:sldId id="503"/>
            <p14:sldId id="504"/>
            <p14:sldId id="505"/>
            <p14:sldId id="506"/>
            <p14:sldId id="507"/>
            <p14:sldId id="508"/>
            <p14:sldId id="509"/>
            <p14:sldId id="510"/>
            <p14:sldId id="511"/>
            <p14:sldId id="512"/>
            <p14:sldId id="520"/>
            <p14:sldId id="521"/>
            <p14:sldId id="522"/>
            <p14:sldId id="523"/>
            <p14:sldId id="524"/>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2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7510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5172955"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Introduction to Digital Marketing in Real Estate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90581"/>
          </a:xfrm>
          <a:prstGeom prst="rect">
            <a:avLst/>
          </a:prstGeom>
          <a:noFill/>
        </p:spPr>
        <p:txBody>
          <a:bodyPr wrap="square" rtlCol="0">
            <a:spAutoFit/>
          </a:bodyPr>
          <a:lstStyle/>
          <a:p>
            <a:pPr marL="342900" indent="-342900" algn="just">
              <a:lnSpc>
                <a:spcPct val="150000"/>
              </a:lnSpc>
              <a:buFont typeface="+mj-lt"/>
              <a:buAutoNum type="arabicPeriod"/>
            </a:pPr>
            <a:r>
              <a:rPr lang="en-US" sz="1400" dirty="0">
                <a:latin typeface="Alexandria" charset="0"/>
                <a:cs typeface="Alexandria" charset="0"/>
              </a:rPr>
              <a:t>Review the concept of digital marketing.</a:t>
            </a:r>
          </a:p>
          <a:p>
            <a:pPr marL="342900" indent="-342900" algn="just">
              <a:lnSpc>
                <a:spcPct val="150000"/>
              </a:lnSpc>
              <a:buFont typeface="+mj-lt"/>
              <a:buAutoNum type="arabicPeriod"/>
            </a:pPr>
            <a:r>
              <a:rPr lang="en-US" sz="1400" dirty="0">
                <a:latin typeface="Alexandria" charset="0"/>
                <a:cs typeface="Alexandria" charset="0"/>
              </a:rPr>
              <a:t>Highlight the impact of global transformations (such as the COVID-19 pandemic) on digital marketing.</a:t>
            </a:r>
          </a:p>
          <a:p>
            <a:pPr marL="342900" indent="-342900" algn="just">
              <a:lnSpc>
                <a:spcPct val="150000"/>
              </a:lnSpc>
              <a:buFont typeface="+mj-lt"/>
              <a:buAutoNum type="arabicPeriod"/>
            </a:pPr>
            <a:r>
              <a:rPr lang="en-US" sz="1400" dirty="0">
                <a:latin typeface="Alexandria" charset="0"/>
                <a:cs typeface="Alexandria" charset="0"/>
              </a:rPr>
              <a:t>Explain the specific characteristics of the real estate landscape in the digital era.</a:t>
            </a:r>
          </a:p>
          <a:p>
            <a:pPr marL="342900" indent="-342900" algn="just">
              <a:lnSpc>
                <a:spcPct val="150000"/>
              </a:lnSpc>
              <a:buFont typeface="+mj-lt"/>
              <a:buAutoNum type="arabicPeriod"/>
            </a:pPr>
            <a:r>
              <a:rPr lang="en-US" sz="1400" dirty="0">
                <a:latin typeface="Alexandria" charset="0"/>
                <a:cs typeface="Alexandria" charset="0"/>
              </a:rPr>
              <a:t>Present the concept of digital real estate marketing.</a:t>
            </a:r>
          </a:p>
          <a:p>
            <a:pPr marL="342900" indent="-342900" algn="just">
              <a:lnSpc>
                <a:spcPct val="150000"/>
              </a:lnSpc>
              <a:buFont typeface="+mj-lt"/>
              <a:buAutoNum type="arabicPeriod"/>
            </a:pPr>
            <a:r>
              <a:rPr lang="en-US" sz="1400" dirty="0">
                <a:latin typeface="Alexandria" charset="0"/>
                <a:cs typeface="Alexandria" charset="0"/>
              </a:rPr>
              <a:t>Clarify the levels of digital real estate marketing.</a:t>
            </a:r>
          </a:p>
          <a:p>
            <a:pPr marL="342900" indent="-342900" algn="just">
              <a:lnSpc>
                <a:spcPct val="150000"/>
              </a:lnSpc>
              <a:buFont typeface="+mj-lt"/>
              <a:buAutoNum type="arabicPeriod"/>
            </a:pPr>
            <a:r>
              <a:rPr lang="en-US" sz="1400" dirty="0">
                <a:latin typeface="Alexandria" charset="0"/>
                <a:cs typeface="Alexandria" charset="0"/>
              </a:rPr>
              <a:t>Define digital real estate marketing.</a:t>
            </a:r>
          </a:p>
          <a:p>
            <a:pPr marL="342900" indent="-342900" algn="just">
              <a:lnSpc>
                <a:spcPct val="150000"/>
              </a:lnSpc>
              <a:buFont typeface="+mj-lt"/>
              <a:buAutoNum type="arabicPeriod"/>
            </a:pPr>
            <a:r>
              <a:rPr lang="en-US" sz="1400" dirty="0">
                <a:latin typeface="Alexandria" charset="0"/>
                <a:cs typeface="Alexandria" charset="0"/>
              </a:rPr>
              <a:t>Identify the key features of digital real estate marketing.</a:t>
            </a:r>
          </a:p>
          <a:p>
            <a:pPr marL="342900" indent="-342900" algn="just">
              <a:lnSpc>
                <a:spcPct val="150000"/>
              </a:lnSpc>
              <a:buFont typeface="+mj-lt"/>
              <a:buAutoNum type="arabicPeriod"/>
            </a:pPr>
            <a:r>
              <a:rPr lang="en-US" sz="1400" dirty="0">
                <a:latin typeface="Alexandria" charset="0"/>
                <a:cs typeface="Alexandria" charset="0"/>
              </a:rPr>
              <a:t>Emphasize the operational and strategic importance of digital real estate marketing.</a:t>
            </a:r>
          </a:p>
          <a:p>
            <a:pPr marL="342900" indent="-342900" algn="just">
              <a:lnSpc>
                <a:spcPct val="150000"/>
              </a:lnSpc>
              <a:buFont typeface="+mj-lt"/>
              <a:buAutoNum type="arabicPeriod"/>
            </a:pPr>
            <a:r>
              <a:rPr lang="en-US" sz="1400" dirty="0">
                <a:latin typeface="Alexandria" charset="0"/>
                <a:cs typeface="Alexandria" charset="0"/>
              </a:rPr>
              <a:t>Review the elements of the digital real estate marketing mix.</a:t>
            </a:r>
          </a:p>
          <a:p>
            <a:pPr marL="342900" indent="-342900" algn="just">
              <a:lnSpc>
                <a:spcPct val="150000"/>
              </a:lnSpc>
              <a:buFont typeface="+mj-lt"/>
              <a:buAutoNum type="arabicPeriod"/>
            </a:pPr>
            <a:r>
              <a:rPr lang="en-US" sz="1400" dirty="0">
                <a:latin typeface="Alexandria" charset="0"/>
                <a:cs typeface="Alexandria" charset="0"/>
              </a:rPr>
              <a:t>Conduct a practical application on a real estate project.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2636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When people think of digital marketing, they often equate it to social media marketing. However, digital marketing is much broader than social media marketing; it covers a wide range of online marketing activities including: </a:t>
            </a:r>
          </a:p>
          <a:p>
            <a:pPr indent="457200" algn="just">
              <a:lnSpc>
                <a:spcPct val="200000"/>
              </a:lnSpc>
            </a:pPr>
            <a:r>
              <a:rPr lang="en-US" sz="1400" dirty="0">
                <a:latin typeface="Alexandria" charset="0"/>
                <a:cs typeface="Alexandria" charset="0"/>
              </a:rPr>
              <a:t>Content Marketing </a:t>
            </a:r>
          </a:p>
          <a:p>
            <a:pPr indent="457200" algn="just">
              <a:lnSpc>
                <a:spcPct val="200000"/>
              </a:lnSpc>
            </a:pPr>
            <a:r>
              <a:rPr lang="en-US" sz="1400" dirty="0">
                <a:latin typeface="Alexandria" charset="0"/>
                <a:cs typeface="Alexandria" charset="0"/>
              </a:rPr>
              <a:t>Search Engine Optimization (SEO) </a:t>
            </a:r>
          </a:p>
          <a:p>
            <a:pPr indent="457200" algn="just">
              <a:lnSpc>
                <a:spcPct val="200000"/>
              </a:lnSpc>
            </a:pPr>
            <a:r>
              <a:rPr lang="en-US" sz="1400" dirty="0">
                <a:latin typeface="Alexandria" charset="0"/>
                <a:cs typeface="Alexandria" charset="0"/>
              </a:rPr>
              <a:t> Website Management &amp; Optimization </a:t>
            </a:r>
          </a:p>
          <a:p>
            <a:pPr indent="457200" algn="just">
              <a:lnSpc>
                <a:spcPct val="200000"/>
              </a:lnSpc>
            </a:pPr>
            <a:r>
              <a:rPr lang="en-US" sz="1400" dirty="0">
                <a:latin typeface="Alexandria" charset="0"/>
                <a:cs typeface="Alexandria" charset="0"/>
              </a:rPr>
              <a:t> Paid Advertising &amp; Search Engine Marketing (SEM) </a:t>
            </a:r>
          </a:p>
          <a:p>
            <a:pPr indent="457200" algn="just">
              <a:lnSpc>
                <a:spcPct val="200000"/>
              </a:lnSpc>
            </a:pPr>
            <a:r>
              <a:rPr lang="en-US" sz="1400" dirty="0">
                <a:latin typeface="Alexandria" charset="0"/>
                <a:cs typeface="Alexandria" charset="0"/>
              </a:rPr>
              <a:t>  Social Media Marketing </a:t>
            </a:r>
          </a:p>
          <a:p>
            <a:pPr indent="457200" algn="just">
              <a:lnSpc>
                <a:spcPct val="200000"/>
              </a:lnSpc>
            </a:pPr>
            <a:r>
              <a:rPr lang="en-US" sz="1400" dirty="0">
                <a:latin typeface="Alexandria" charset="0"/>
                <a:cs typeface="Alexandria" charset="0"/>
              </a:rPr>
              <a:t>  Mobile Marketing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73145305-4173-A3EC-523D-8A7AC45CA7F9}"/>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7657FD26-B142-E5B6-D66C-A06CB8BEA0A8}"/>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A3F79C95-0299-640F-0DCB-9BC349FD7EFE}"/>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E2E83319-DB43-AF73-C66D-42EF79CDF2BD}"/>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7AD19CC1-BDD6-A756-8FD3-238BBD775472}"/>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349;p57">
            <a:extLst>
              <a:ext uri="{FF2B5EF4-FFF2-40B4-BE49-F238E27FC236}">
                <a16:creationId xmlns:a16="http://schemas.microsoft.com/office/drawing/2014/main" id="{20385F91-9106-5F7A-7AD0-01552845FF91}"/>
              </a:ext>
            </a:extLst>
          </p:cNvPr>
          <p:cNvGrpSpPr/>
          <p:nvPr/>
        </p:nvGrpSpPr>
        <p:grpSpPr>
          <a:xfrm>
            <a:off x="2863690" y="3196312"/>
            <a:ext cx="390557" cy="274633"/>
            <a:chOff x="3476576" y="2633631"/>
            <a:chExt cx="417024" cy="293244"/>
          </a:xfrm>
        </p:grpSpPr>
        <p:sp>
          <p:nvSpPr>
            <p:cNvPr id="13" name="Google Shape;8350;p57">
              <a:extLst>
                <a:ext uri="{FF2B5EF4-FFF2-40B4-BE49-F238E27FC236}">
                  <a16:creationId xmlns:a16="http://schemas.microsoft.com/office/drawing/2014/main" id="{89287940-73EB-80EA-01DC-02B25011C1F8}"/>
                </a:ext>
              </a:extLst>
            </p:cNvPr>
            <p:cNvSpPr/>
            <p:nvPr/>
          </p:nvSpPr>
          <p:spPr>
            <a:xfrm>
              <a:off x="3476576" y="2633631"/>
              <a:ext cx="417024" cy="293244"/>
            </a:xfrm>
            <a:custGeom>
              <a:avLst/>
              <a:gdLst/>
              <a:ahLst/>
              <a:cxnLst/>
              <a:rect l="l" t="t" r="r" b="b"/>
              <a:pathLst>
                <a:path w="19982" h="14051" extrusionOk="0">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351;p57">
              <a:extLst>
                <a:ext uri="{FF2B5EF4-FFF2-40B4-BE49-F238E27FC236}">
                  <a16:creationId xmlns:a16="http://schemas.microsoft.com/office/drawing/2014/main" id="{B2B97D8F-D7F9-5DB5-6027-754BFF237ED6}"/>
                </a:ext>
              </a:extLst>
            </p:cNvPr>
            <p:cNvSpPr/>
            <p:nvPr/>
          </p:nvSpPr>
          <p:spPr>
            <a:xfrm>
              <a:off x="3636206" y="2706945"/>
              <a:ext cx="122194" cy="146633"/>
            </a:xfrm>
            <a:custGeom>
              <a:avLst/>
              <a:gdLst/>
              <a:ahLst/>
              <a:cxnLst/>
              <a:rect l="l" t="t" r="r" b="b"/>
              <a:pathLst>
                <a:path w="5855" h="7026" extrusionOk="0">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0" name="Google Shape;7877;p57">
            <a:extLst>
              <a:ext uri="{FF2B5EF4-FFF2-40B4-BE49-F238E27FC236}">
                <a16:creationId xmlns:a16="http://schemas.microsoft.com/office/drawing/2014/main" id="{03663C8E-009E-FB70-C7AE-B61616CB005A}"/>
              </a:ext>
            </a:extLst>
          </p:cNvPr>
          <p:cNvGrpSpPr/>
          <p:nvPr/>
        </p:nvGrpSpPr>
        <p:grpSpPr>
          <a:xfrm>
            <a:off x="4260836" y="3936382"/>
            <a:ext cx="406659" cy="406659"/>
            <a:chOff x="-4573475" y="2045850"/>
            <a:chExt cx="293800" cy="293800"/>
          </a:xfrm>
        </p:grpSpPr>
        <p:sp>
          <p:nvSpPr>
            <p:cNvPr id="21" name="Google Shape;7878;p57">
              <a:extLst>
                <a:ext uri="{FF2B5EF4-FFF2-40B4-BE49-F238E27FC236}">
                  <a16:creationId xmlns:a16="http://schemas.microsoft.com/office/drawing/2014/main" id="{84678794-B7CB-DED4-1A03-481C1CBF3AF3}"/>
                </a:ext>
              </a:extLst>
            </p:cNvPr>
            <p:cNvSpPr/>
            <p:nvPr/>
          </p:nvSpPr>
          <p:spPr>
            <a:xfrm>
              <a:off x="-4573475" y="2045850"/>
              <a:ext cx="293800" cy="293800"/>
            </a:xfrm>
            <a:custGeom>
              <a:avLst/>
              <a:gdLst/>
              <a:ahLst/>
              <a:cxnLst/>
              <a:rect l="l" t="t" r="r" b="b"/>
              <a:pathLst>
                <a:path w="11752" h="11752" extrusionOk="0">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7879;p57">
              <a:extLst>
                <a:ext uri="{FF2B5EF4-FFF2-40B4-BE49-F238E27FC236}">
                  <a16:creationId xmlns:a16="http://schemas.microsoft.com/office/drawing/2014/main" id="{1E4831AD-6C4E-684C-3D59-DE07A2730E6C}"/>
                </a:ext>
              </a:extLst>
            </p:cNvPr>
            <p:cNvSpPr/>
            <p:nvPr/>
          </p:nvSpPr>
          <p:spPr>
            <a:xfrm>
              <a:off x="-4521500" y="2099400"/>
              <a:ext cx="189050" cy="188275"/>
            </a:xfrm>
            <a:custGeom>
              <a:avLst/>
              <a:gdLst/>
              <a:ahLst/>
              <a:cxnLst/>
              <a:rect l="l" t="t" r="r" b="b"/>
              <a:pathLst>
                <a:path w="7562" h="7531" extrusionOk="0">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3" name="Google Shape;7951;p57">
            <a:extLst>
              <a:ext uri="{FF2B5EF4-FFF2-40B4-BE49-F238E27FC236}">
                <a16:creationId xmlns:a16="http://schemas.microsoft.com/office/drawing/2014/main" id="{51D253D0-AC86-FFCE-FBF6-F571F8BBA300}"/>
              </a:ext>
            </a:extLst>
          </p:cNvPr>
          <p:cNvGrpSpPr/>
          <p:nvPr/>
        </p:nvGrpSpPr>
        <p:grpSpPr>
          <a:xfrm>
            <a:off x="3851963" y="3429000"/>
            <a:ext cx="408873" cy="403405"/>
            <a:chOff x="-5637575" y="2397900"/>
            <a:chExt cx="295400" cy="291450"/>
          </a:xfrm>
        </p:grpSpPr>
        <p:sp>
          <p:nvSpPr>
            <p:cNvPr id="24" name="Google Shape;7952;p57">
              <a:extLst>
                <a:ext uri="{FF2B5EF4-FFF2-40B4-BE49-F238E27FC236}">
                  <a16:creationId xmlns:a16="http://schemas.microsoft.com/office/drawing/2014/main" id="{E5FCC975-C3D5-BD8B-EF84-0AE897BDA9D0}"/>
                </a:ext>
              </a:extLst>
            </p:cNvPr>
            <p:cNvSpPr/>
            <p:nvPr/>
          </p:nvSpPr>
          <p:spPr>
            <a:xfrm>
              <a:off x="-5575350" y="2547550"/>
              <a:ext cx="79575" cy="88250"/>
            </a:xfrm>
            <a:custGeom>
              <a:avLst/>
              <a:gdLst/>
              <a:ahLst/>
              <a:cxnLst/>
              <a:rect l="l" t="t" r="r" b="b"/>
              <a:pathLst>
                <a:path w="3183" h="3530" extrusionOk="0">
                  <a:moveTo>
                    <a:pt x="1088" y="1"/>
                  </a:moveTo>
                  <a:cubicBezTo>
                    <a:pt x="1001" y="1"/>
                    <a:pt x="915" y="32"/>
                    <a:pt x="852" y="95"/>
                  </a:cubicBezTo>
                  <a:lnTo>
                    <a:pt x="379" y="568"/>
                  </a:lnTo>
                  <a:cubicBezTo>
                    <a:pt x="1" y="978"/>
                    <a:pt x="1" y="1639"/>
                    <a:pt x="379" y="2017"/>
                  </a:cubicBezTo>
                  <a:cubicBezTo>
                    <a:pt x="584" y="2222"/>
                    <a:pt x="852" y="2324"/>
                    <a:pt x="1115" y="2324"/>
                  </a:cubicBezTo>
                  <a:cubicBezTo>
                    <a:pt x="1379" y="2324"/>
                    <a:pt x="1639" y="2222"/>
                    <a:pt x="1828" y="2017"/>
                  </a:cubicBezTo>
                  <a:cubicBezTo>
                    <a:pt x="1891" y="1970"/>
                    <a:pt x="1986" y="1946"/>
                    <a:pt x="2076" y="1946"/>
                  </a:cubicBezTo>
                  <a:cubicBezTo>
                    <a:pt x="2167" y="1946"/>
                    <a:pt x="2253" y="1970"/>
                    <a:pt x="2301" y="2017"/>
                  </a:cubicBezTo>
                  <a:cubicBezTo>
                    <a:pt x="2427" y="2143"/>
                    <a:pt x="2427" y="2395"/>
                    <a:pt x="2301" y="2490"/>
                  </a:cubicBezTo>
                  <a:lnTo>
                    <a:pt x="1828" y="2962"/>
                  </a:lnTo>
                  <a:cubicBezTo>
                    <a:pt x="1734" y="3088"/>
                    <a:pt x="1734" y="3340"/>
                    <a:pt x="1828" y="3435"/>
                  </a:cubicBezTo>
                  <a:cubicBezTo>
                    <a:pt x="1891" y="3498"/>
                    <a:pt x="1986" y="3529"/>
                    <a:pt x="2076" y="3529"/>
                  </a:cubicBezTo>
                  <a:cubicBezTo>
                    <a:pt x="2167" y="3529"/>
                    <a:pt x="2253" y="3498"/>
                    <a:pt x="2301" y="3435"/>
                  </a:cubicBezTo>
                  <a:lnTo>
                    <a:pt x="2773" y="2962"/>
                  </a:lnTo>
                  <a:cubicBezTo>
                    <a:pt x="3183" y="2584"/>
                    <a:pt x="3183" y="1923"/>
                    <a:pt x="2773" y="1513"/>
                  </a:cubicBezTo>
                  <a:cubicBezTo>
                    <a:pt x="2569" y="1293"/>
                    <a:pt x="2309" y="1182"/>
                    <a:pt x="2049" y="1182"/>
                  </a:cubicBezTo>
                  <a:cubicBezTo>
                    <a:pt x="1789" y="1182"/>
                    <a:pt x="1529" y="1293"/>
                    <a:pt x="1324" y="1513"/>
                  </a:cubicBezTo>
                  <a:cubicBezTo>
                    <a:pt x="1261" y="1576"/>
                    <a:pt x="1174" y="1608"/>
                    <a:pt x="1088" y="1608"/>
                  </a:cubicBezTo>
                  <a:cubicBezTo>
                    <a:pt x="1001" y="1608"/>
                    <a:pt x="915" y="1576"/>
                    <a:pt x="852" y="1513"/>
                  </a:cubicBezTo>
                  <a:cubicBezTo>
                    <a:pt x="726" y="1387"/>
                    <a:pt x="726" y="1167"/>
                    <a:pt x="852" y="1041"/>
                  </a:cubicBezTo>
                  <a:lnTo>
                    <a:pt x="1324" y="568"/>
                  </a:lnTo>
                  <a:cubicBezTo>
                    <a:pt x="1450" y="442"/>
                    <a:pt x="1450" y="221"/>
                    <a:pt x="1324" y="95"/>
                  </a:cubicBezTo>
                  <a:cubicBezTo>
                    <a:pt x="1261" y="32"/>
                    <a:pt x="1174" y="1"/>
                    <a:pt x="1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7953;p57">
              <a:extLst>
                <a:ext uri="{FF2B5EF4-FFF2-40B4-BE49-F238E27FC236}">
                  <a16:creationId xmlns:a16="http://schemas.microsoft.com/office/drawing/2014/main" id="{A1A36BEB-CEF2-4FBB-D07F-A187F16A1286}"/>
                </a:ext>
              </a:extLst>
            </p:cNvPr>
            <p:cNvSpPr/>
            <p:nvPr/>
          </p:nvSpPr>
          <p:spPr>
            <a:xfrm>
              <a:off x="-5526500" y="2499525"/>
              <a:ext cx="85075" cy="81725"/>
            </a:xfrm>
            <a:custGeom>
              <a:avLst/>
              <a:gdLst/>
              <a:ahLst/>
              <a:cxnLst/>
              <a:rect l="l" t="t" r="r" b="b"/>
              <a:pathLst>
                <a:path w="3403" h="3269" extrusionOk="0">
                  <a:moveTo>
                    <a:pt x="1107" y="0"/>
                  </a:moveTo>
                  <a:cubicBezTo>
                    <a:pt x="1016" y="0"/>
                    <a:pt x="930" y="32"/>
                    <a:pt x="882" y="95"/>
                  </a:cubicBezTo>
                  <a:lnTo>
                    <a:pt x="410" y="567"/>
                  </a:lnTo>
                  <a:cubicBezTo>
                    <a:pt x="0" y="945"/>
                    <a:pt x="0" y="1638"/>
                    <a:pt x="410" y="2016"/>
                  </a:cubicBezTo>
                  <a:lnTo>
                    <a:pt x="882" y="2489"/>
                  </a:lnTo>
                  <a:lnTo>
                    <a:pt x="1355" y="2962"/>
                  </a:lnTo>
                  <a:cubicBezTo>
                    <a:pt x="1544" y="3166"/>
                    <a:pt x="1804" y="3269"/>
                    <a:pt x="2068" y="3269"/>
                  </a:cubicBezTo>
                  <a:cubicBezTo>
                    <a:pt x="2332" y="3269"/>
                    <a:pt x="2599" y="3166"/>
                    <a:pt x="2804" y="2962"/>
                  </a:cubicBezTo>
                  <a:lnTo>
                    <a:pt x="3277" y="2489"/>
                  </a:lnTo>
                  <a:cubicBezTo>
                    <a:pt x="3403" y="2363"/>
                    <a:pt x="3403" y="2142"/>
                    <a:pt x="3277" y="2016"/>
                  </a:cubicBezTo>
                  <a:cubicBezTo>
                    <a:pt x="3178" y="1918"/>
                    <a:pt x="3070" y="1870"/>
                    <a:pt x="2977" y="1870"/>
                  </a:cubicBezTo>
                  <a:cubicBezTo>
                    <a:pt x="2892" y="1870"/>
                    <a:pt x="2818" y="1910"/>
                    <a:pt x="2773" y="1985"/>
                  </a:cubicBezTo>
                  <a:lnTo>
                    <a:pt x="2300" y="2457"/>
                  </a:lnTo>
                  <a:cubicBezTo>
                    <a:pt x="2237" y="2520"/>
                    <a:pt x="2143" y="2552"/>
                    <a:pt x="2052" y="2552"/>
                  </a:cubicBezTo>
                  <a:cubicBezTo>
                    <a:pt x="1961" y="2552"/>
                    <a:pt x="1875" y="2520"/>
                    <a:pt x="1827" y="2457"/>
                  </a:cubicBezTo>
                  <a:lnTo>
                    <a:pt x="1575" y="2205"/>
                  </a:lnTo>
                  <a:lnTo>
                    <a:pt x="2300" y="1512"/>
                  </a:lnTo>
                  <a:cubicBezTo>
                    <a:pt x="2395" y="1386"/>
                    <a:pt x="2395" y="1134"/>
                    <a:pt x="2300" y="1040"/>
                  </a:cubicBezTo>
                  <a:cubicBezTo>
                    <a:pt x="2237" y="977"/>
                    <a:pt x="2143" y="945"/>
                    <a:pt x="2052" y="945"/>
                  </a:cubicBezTo>
                  <a:cubicBezTo>
                    <a:pt x="1961" y="945"/>
                    <a:pt x="1875" y="977"/>
                    <a:pt x="1827" y="1040"/>
                  </a:cubicBezTo>
                  <a:lnTo>
                    <a:pt x="1103" y="1733"/>
                  </a:lnTo>
                  <a:lnTo>
                    <a:pt x="882" y="1512"/>
                  </a:lnTo>
                  <a:cubicBezTo>
                    <a:pt x="756" y="1386"/>
                    <a:pt x="756" y="1166"/>
                    <a:pt x="882" y="1040"/>
                  </a:cubicBezTo>
                  <a:lnTo>
                    <a:pt x="1355" y="567"/>
                  </a:lnTo>
                  <a:cubicBezTo>
                    <a:pt x="1449" y="441"/>
                    <a:pt x="1449" y="221"/>
                    <a:pt x="1355" y="95"/>
                  </a:cubicBezTo>
                  <a:cubicBezTo>
                    <a:pt x="1292" y="32"/>
                    <a:pt x="1197" y="0"/>
                    <a:pt x="110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7954;p57">
              <a:extLst>
                <a:ext uri="{FF2B5EF4-FFF2-40B4-BE49-F238E27FC236}">
                  <a16:creationId xmlns:a16="http://schemas.microsoft.com/office/drawing/2014/main" id="{585F2F56-179B-2DE7-BD41-B7DCFC2EFDD3}"/>
                </a:ext>
              </a:extLst>
            </p:cNvPr>
            <p:cNvSpPr/>
            <p:nvPr/>
          </p:nvSpPr>
          <p:spPr>
            <a:xfrm>
              <a:off x="-5480050" y="2456975"/>
              <a:ext cx="80375" cy="75650"/>
            </a:xfrm>
            <a:custGeom>
              <a:avLst/>
              <a:gdLst/>
              <a:ahLst/>
              <a:cxnLst/>
              <a:rect l="l" t="t" r="r" b="b"/>
              <a:pathLst>
                <a:path w="3215" h="3026" extrusionOk="0">
                  <a:moveTo>
                    <a:pt x="1100" y="686"/>
                  </a:moveTo>
                  <a:cubicBezTo>
                    <a:pt x="1190" y="686"/>
                    <a:pt x="1277" y="710"/>
                    <a:pt x="1324" y="757"/>
                  </a:cubicBezTo>
                  <a:lnTo>
                    <a:pt x="2332" y="1765"/>
                  </a:lnTo>
                  <a:cubicBezTo>
                    <a:pt x="2490" y="1860"/>
                    <a:pt x="2490" y="2112"/>
                    <a:pt x="2332" y="2238"/>
                  </a:cubicBezTo>
                  <a:cubicBezTo>
                    <a:pt x="2269" y="2285"/>
                    <a:pt x="2183" y="2309"/>
                    <a:pt x="2096" y="2309"/>
                  </a:cubicBezTo>
                  <a:cubicBezTo>
                    <a:pt x="2009" y="2309"/>
                    <a:pt x="1923" y="2285"/>
                    <a:pt x="1860" y="2238"/>
                  </a:cubicBezTo>
                  <a:lnTo>
                    <a:pt x="852" y="1229"/>
                  </a:lnTo>
                  <a:cubicBezTo>
                    <a:pt x="757" y="1135"/>
                    <a:pt x="757" y="883"/>
                    <a:pt x="852" y="757"/>
                  </a:cubicBezTo>
                  <a:cubicBezTo>
                    <a:pt x="915" y="710"/>
                    <a:pt x="1009" y="686"/>
                    <a:pt x="1100" y="686"/>
                  </a:cubicBezTo>
                  <a:close/>
                  <a:moveTo>
                    <a:pt x="1119" y="1"/>
                  </a:moveTo>
                  <a:cubicBezTo>
                    <a:pt x="852" y="1"/>
                    <a:pt x="584" y="95"/>
                    <a:pt x="379" y="284"/>
                  </a:cubicBezTo>
                  <a:cubicBezTo>
                    <a:pt x="1" y="694"/>
                    <a:pt x="1" y="1356"/>
                    <a:pt x="379" y="1765"/>
                  </a:cubicBezTo>
                  <a:lnTo>
                    <a:pt x="1387" y="2742"/>
                  </a:lnTo>
                  <a:cubicBezTo>
                    <a:pt x="1576" y="2931"/>
                    <a:pt x="1836" y="3025"/>
                    <a:pt x="2100" y="3025"/>
                  </a:cubicBezTo>
                  <a:cubicBezTo>
                    <a:pt x="2364" y="3025"/>
                    <a:pt x="2632" y="2931"/>
                    <a:pt x="2836" y="2742"/>
                  </a:cubicBezTo>
                  <a:cubicBezTo>
                    <a:pt x="3214" y="2332"/>
                    <a:pt x="3214" y="1671"/>
                    <a:pt x="2836" y="1293"/>
                  </a:cubicBezTo>
                  <a:lnTo>
                    <a:pt x="1860" y="284"/>
                  </a:lnTo>
                  <a:cubicBezTo>
                    <a:pt x="1655" y="95"/>
                    <a:pt x="1387" y="1"/>
                    <a:pt x="1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7955;p57">
              <a:extLst>
                <a:ext uri="{FF2B5EF4-FFF2-40B4-BE49-F238E27FC236}">
                  <a16:creationId xmlns:a16="http://schemas.microsoft.com/office/drawing/2014/main" id="{3E02BB94-A368-8A27-1D81-DFF7D889AA6E}"/>
                </a:ext>
              </a:extLst>
            </p:cNvPr>
            <p:cNvSpPr/>
            <p:nvPr/>
          </p:nvSpPr>
          <p:spPr>
            <a:xfrm>
              <a:off x="-5637575" y="2397900"/>
              <a:ext cx="295400" cy="291450"/>
            </a:xfrm>
            <a:custGeom>
              <a:avLst/>
              <a:gdLst/>
              <a:ahLst/>
              <a:cxnLst/>
              <a:rect l="l" t="t" r="r" b="b"/>
              <a:pathLst>
                <a:path w="11816" h="11658" extrusionOk="0">
                  <a:moveTo>
                    <a:pt x="9185" y="1479"/>
                  </a:moveTo>
                  <a:cubicBezTo>
                    <a:pt x="9245" y="1479"/>
                    <a:pt x="9245" y="1482"/>
                    <a:pt x="9263" y="1482"/>
                  </a:cubicBezTo>
                  <a:cubicBezTo>
                    <a:pt x="9421" y="1482"/>
                    <a:pt x="9579" y="1513"/>
                    <a:pt x="9673" y="1545"/>
                  </a:cubicBezTo>
                  <a:lnTo>
                    <a:pt x="9106" y="2143"/>
                  </a:lnTo>
                  <a:cubicBezTo>
                    <a:pt x="8980" y="2269"/>
                    <a:pt x="8980" y="2490"/>
                    <a:pt x="9106" y="2616"/>
                  </a:cubicBezTo>
                  <a:cubicBezTo>
                    <a:pt x="9153" y="2679"/>
                    <a:pt x="9240" y="2710"/>
                    <a:pt x="9330" y="2710"/>
                  </a:cubicBezTo>
                  <a:cubicBezTo>
                    <a:pt x="9421" y="2710"/>
                    <a:pt x="9515" y="2679"/>
                    <a:pt x="9579" y="2616"/>
                  </a:cubicBezTo>
                  <a:lnTo>
                    <a:pt x="10146" y="2017"/>
                  </a:lnTo>
                  <a:cubicBezTo>
                    <a:pt x="10272" y="2175"/>
                    <a:pt x="10303" y="2332"/>
                    <a:pt x="10303" y="2553"/>
                  </a:cubicBezTo>
                  <a:lnTo>
                    <a:pt x="10146" y="5325"/>
                  </a:lnTo>
                  <a:cubicBezTo>
                    <a:pt x="10114" y="5798"/>
                    <a:pt x="9925" y="6239"/>
                    <a:pt x="9515" y="6554"/>
                  </a:cubicBezTo>
                  <a:lnTo>
                    <a:pt x="9484" y="6585"/>
                  </a:lnTo>
                  <a:lnTo>
                    <a:pt x="8570" y="7499"/>
                  </a:lnTo>
                  <a:cubicBezTo>
                    <a:pt x="5231" y="10902"/>
                    <a:pt x="5829" y="10303"/>
                    <a:pt x="5199" y="10902"/>
                  </a:cubicBezTo>
                  <a:cubicBezTo>
                    <a:pt x="5136" y="10949"/>
                    <a:pt x="5050" y="10972"/>
                    <a:pt x="4963" y="10972"/>
                  </a:cubicBezTo>
                  <a:cubicBezTo>
                    <a:pt x="4876" y="10972"/>
                    <a:pt x="4790" y="10949"/>
                    <a:pt x="4727" y="10902"/>
                  </a:cubicBezTo>
                  <a:lnTo>
                    <a:pt x="820" y="6995"/>
                  </a:lnTo>
                  <a:cubicBezTo>
                    <a:pt x="694" y="6869"/>
                    <a:pt x="694" y="6648"/>
                    <a:pt x="820" y="6522"/>
                  </a:cubicBezTo>
                  <a:lnTo>
                    <a:pt x="5262" y="2112"/>
                  </a:lnTo>
                  <a:cubicBezTo>
                    <a:pt x="5577" y="1797"/>
                    <a:pt x="5987" y="1639"/>
                    <a:pt x="6365" y="1608"/>
                  </a:cubicBezTo>
                  <a:cubicBezTo>
                    <a:pt x="8503" y="1495"/>
                    <a:pt x="9033" y="1479"/>
                    <a:pt x="9185" y="1479"/>
                  </a:cubicBezTo>
                  <a:close/>
                  <a:moveTo>
                    <a:pt x="11422" y="1"/>
                  </a:moveTo>
                  <a:cubicBezTo>
                    <a:pt x="11335" y="1"/>
                    <a:pt x="11248" y="32"/>
                    <a:pt x="11185" y="95"/>
                  </a:cubicBezTo>
                  <a:lnTo>
                    <a:pt x="10240" y="1041"/>
                  </a:lnTo>
                  <a:cubicBezTo>
                    <a:pt x="9958" y="871"/>
                    <a:pt x="9650" y="752"/>
                    <a:pt x="9316" y="752"/>
                  </a:cubicBezTo>
                  <a:cubicBezTo>
                    <a:pt x="9278" y="752"/>
                    <a:pt x="9239" y="754"/>
                    <a:pt x="9200" y="757"/>
                  </a:cubicBezTo>
                  <a:lnTo>
                    <a:pt x="6428" y="883"/>
                  </a:lnTo>
                  <a:cubicBezTo>
                    <a:pt x="5829" y="915"/>
                    <a:pt x="5262" y="1167"/>
                    <a:pt x="4853" y="1608"/>
                  </a:cubicBezTo>
                  <a:lnTo>
                    <a:pt x="379" y="6018"/>
                  </a:lnTo>
                  <a:cubicBezTo>
                    <a:pt x="1" y="6396"/>
                    <a:pt x="1" y="7058"/>
                    <a:pt x="379" y="7468"/>
                  </a:cubicBezTo>
                  <a:lnTo>
                    <a:pt x="4286" y="11374"/>
                  </a:lnTo>
                  <a:cubicBezTo>
                    <a:pt x="4490" y="11563"/>
                    <a:pt x="4758" y="11658"/>
                    <a:pt x="5022" y="11658"/>
                  </a:cubicBezTo>
                  <a:cubicBezTo>
                    <a:pt x="5286" y="11658"/>
                    <a:pt x="5546" y="11563"/>
                    <a:pt x="5735" y="11374"/>
                  </a:cubicBezTo>
                  <a:lnTo>
                    <a:pt x="9137" y="7972"/>
                  </a:lnTo>
                  <a:lnTo>
                    <a:pt x="10051" y="7058"/>
                  </a:lnTo>
                  <a:cubicBezTo>
                    <a:pt x="10555" y="6648"/>
                    <a:pt x="10870" y="6018"/>
                    <a:pt x="10902" y="5388"/>
                  </a:cubicBezTo>
                  <a:lnTo>
                    <a:pt x="11059" y="2584"/>
                  </a:lnTo>
                  <a:cubicBezTo>
                    <a:pt x="11059" y="2238"/>
                    <a:pt x="10996" y="1828"/>
                    <a:pt x="10776" y="1545"/>
                  </a:cubicBezTo>
                  <a:lnTo>
                    <a:pt x="11721" y="600"/>
                  </a:lnTo>
                  <a:cubicBezTo>
                    <a:pt x="11815" y="442"/>
                    <a:pt x="11815" y="221"/>
                    <a:pt x="11658" y="95"/>
                  </a:cubicBezTo>
                  <a:cubicBezTo>
                    <a:pt x="11595" y="32"/>
                    <a:pt x="11508" y="1"/>
                    <a:pt x="1142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2" name="Google Shape;8361;p57">
            <a:extLst>
              <a:ext uri="{FF2B5EF4-FFF2-40B4-BE49-F238E27FC236}">
                <a16:creationId xmlns:a16="http://schemas.microsoft.com/office/drawing/2014/main" id="{318ED71E-8DB5-23E1-14AA-16FB0EBDED69}"/>
              </a:ext>
            </a:extLst>
          </p:cNvPr>
          <p:cNvSpPr/>
          <p:nvPr/>
        </p:nvSpPr>
        <p:spPr>
          <a:xfrm>
            <a:off x="3254247" y="4824678"/>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7969;p57">
            <a:extLst>
              <a:ext uri="{FF2B5EF4-FFF2-40B4-BE49-F238E27FC236}">
                <a16:creationId xmlns:a16="http://schemas.microsoft.com/office/drawing/2014/main" id="{6DE15DDE-DCA7-DFE7-4602-D019BF2CCE3F}"/>
              </a:ext>
            </a:extLst>
          </p:cNvPr>
          <p:cNvSpPr/>
          <p:nvPr/>
        </p:nvSpPr>
        <p:spPr>
          <a:xfrm>
            <a:off x="3013189" y="5317761"/>
            <a:ext cx="404479" cy="403371"/>
          </a:xfrm>
          <a:custGeom>
            <a:avLst/>
            <a:gdLst/>
            <a:ahLst/>
            <a:cxnLst/>
            <a:rect l="l" t="t" r="r" b="b"/>
            <a:pathLst>
              <a:path w="11689" h="11657" extrusionOk="0">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7842;p57">
            <a:extLst>
              <a:ext uri="{FF2B5EF4-FFF2-40B4-BE49-F238E27FC236}">
                <a16:creationId xmlns:a16="http://schemas.microsoft.com/office/drawing/2014/main" id="{1D70229F-D0EA-B6AF-4A3E-CE57925356A2}"/>
              </a:ext>
            </a:extLst>
          </p:cNvPr>
          <p:cNvSpPr/>
          <p:nvPr/>
        </p:nvSpPr>
        <p:spPr>
          <a:xfrm>
            <a:off x="5241589" y="4271100"/>
            <a:ext cx="408873" cy="404479"/>
          </a:xfrm>
          <a:custGeom>
            <a:avLst/>
            <a:gdLst/>
            <a:ahLst/>
            <a:cxnLst/>
            <a:rect l="l" t="t" r="r" b="b"/>
            <a:pathLst>
              <a:path w="11816" h="11689" extrusionOk="0">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7C5A8-3B81-09C5-4188-A4AFBF2AF3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E4AA54-D9A5-15E8-2508-6634876061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E31BC7-FD3C-97A3-9029-2A6F06260109}"/>
              </a:ext>
            </a:extLst>
          </p:cNvPr>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a:extLst>
              <a:ext uri="{FF2B5EF4-FFF2-40B4-BE49-F238E27FC236}">
                <a16:creationId xmlns:a16="http://schemas.microsoft.com/office/drawing/2014/main" id="{64B1E3E9-69B5-D2AD-6832-E0552215E4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63BBEC-FD19-2921-5098-7BA8648E5B4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D22309-9D8B-123C-7ECE-9481CAAFBB6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F264692-4464-8162-6C4C-43D088FD1BFF}"/>
              </a:ext>
            </a:extLst>
          </p:cNvPr>
          <p:cNvSpPr txBox="1"/>
          <p:nvPr/>
        </p:nvSpPr>
        <p:spPr>
          <a:xfrm>
            <a:off x="889000" y="2391844"/>
            <a:ext cx="10541000" cy="272504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At its core, digital marketing builds meaningful relationships with target audiences using digital channels and tools. For many marketers, their target audience will likely be potential or existing customers. But, depending on your organization or the goals of your marketing activities, your target audience could also be: </a:t>
            </a:r>
          </a:p>
          <a:p>
            <a:pPr algn="just">
              <a:lnSpc>
                <a:spcPct val="200000"/>
              </a:lnSpc>
            </a:pPr>
            <a:r>
              <a:rPr lang="en-US" sz="1400" dirty="0">
                <a:latin typeface="Alexandria" charset="0"/>
                <a:cs typeface="Alexandria" charset="0"/>
              </a:rPr>
              <a:t>• Employees (potential or existing) </a:t>
            </a:r>
          </a:p>
          <a:p>
            <a:pPr algn="just">
              <a:lnSpc>
                <a:spcPct val="200000"/>
              </a:lnSpc>
            </a:pPr>
            <a:r>
              <a:rPr lang="en-US" sz="1400" dirty="0">
                <a:latin typeface="Alexandria" charset="0"/>
                <a:cs typeface="Alexandria" charset="0"/>
              </a:rPr>
              <a:t>• Senior leaders in your organization </a:t>
            </a:r>
          </a:p>
          <a:p>
            <a:pPr algn="just">
              <a:lnSpc>
                <a:spcPct val="200000"/>
              </a:lnSpc>
            </a:pPr>
            <a:r>
              <a:rPr lang="en-US" sz="1400" dirty="0">
                <a:latin typeface="Alexandria" charset="0"/>
                <a:cs typeface="Alexandria" charset="0"/>
              </a:rPr>
              <a:t>• Investors / funding agencies </a:t>
            </a:r>
          </a:p>
          <a:p>
            <a:pPr algn="just">
              <a:lnSpc>
                <a:spcPct val="200000"/>
              </a:lnSpc>
            </a:pPr>
            <a:r>
              <a:rPr lang="en-US" sz="1400" dirty="0">
                <a:latin typeface="Alexandria" charset="0"/>
                <a:cs typeface="Alexandria" charset="0"/>
              </a:rPr>
              <a:t>• Strategic partners / alliances</a:t>
            </a:r>
          </a:p>
        </p:txBody>
      </p:sp>
      <p:pic>
        <p:nvPicPr>
          <p:cNvPr id="7" name="Graphic 21">
            <a:extLst>
              <a:ext uri="{FF2B5EF4-FFF2-40B4-BE49-F238E27FC236}">
                <a16:creationId xmlns:a16="http://schemas.microsoft.com/office/drawing/2014/main" id="{C9BC3C21-E4B0-524A-A90B-C7274C0C40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D446AF82-72BD-69D3-3C8A-DCEBB06E4CB8}"/>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004C6B17-9D80-B399-CA91-0D62AB9C9FCD}"/>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F206F2E5-51AA-BDB9-2B88-95851592FC56}"/>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A59FDE53-C7DA-E7CF-AEE7-B738DE37861F}"/>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D2406BB0-DFA9-55B1-18C2-1F3A84E1E39C}"/>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264;p57">
            <a:extLst>
              <a:ext uri="{FF2B5EF4-FFF2-40B4-BE49-F238E27FC236}">
                <a16:creationId xmlns:a16="http://schemas.microsoft.com/office/drawing/2014/main" id="{C9F9766B-8B6B-6E21-B4FD-74A8FC617B81}"/>
              </a:ext>
            </a:extLst>
          </p:cNvPr>
          <p:cNvGrpSpPr/>
          <p:nvPr/>
        </p:nvGrpSpPr>
        <p:grpSpPr>
          <a:xfrm>
            <a:off x="4573770" y="3754364"/>
            <a:ext cx="1079778" cy="701299"/>
            <a:chOff x="6679825" y="2693700"/>
            <a:chExt cx="257875" cy="258575"/>
          </a:xfrm>
        </p:grpSpPr>
        <p:sp>
          <p:nvSpPr>
            <p:cNvPr id="13" name="Google Shape;8265;p57">
              <a:extLst>
                <a:ext uri="{FF2B5EF4-FFF2-40B4-BE49-F238E27FC236}">
                  <a16:creationId xmlns:a16="http://schemas.microsoft.com/office/drawing/2014/main" id="{3BD3BBFD-D5D7-40A0-EE86-6675251FB925}"/>
                </a:ext>
              </a:extLst>
            </p:cNvPr>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266;p57">
              <a:extLst>
                <a:ext uri="{FF2B5EF4-FFF2-40B4-BE49-F238E27FC236}">
                  <a16:creationId xmlns:a16="http://schemas.microsoft.com/office/drawing/2014/main" id="{6893782F-27E6-30A4-44F3-84F101EE86F5}"/>
                </a:ext>
              </a:extLst>
            </p:cNvPr>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5" name="Google Shape;8393;p58">
            <a:extLst>
              <a:ext uri="{FF2B5EF4-FFF2-40B4-BE49-F238E27FC236}">
                <a16:creationId xmlns:a16="http://schemas.microsoft.com/office/drawing/2014/main" id="{2891BF56-AED4-2FDB-5707-3B46751D1228}"/>
              </a:ext>
            </a:extLst>
          </p:cNvPr>
          <p:cNvSpPr/>
          <p:nvPr/>
        </p:nvSpPr>
        <p:spPr>
          <a:xfrm>
            <a:off x="7010400" y="3754364"/>
            <a:ext cx="786581" cy="701299"/>
          </a:xfrm>
          <a:custGeom>
            <a:avLst/>
            <a:gdLst/>
            <a:ahLst/>
            <a:cxnLst/>
            <a:rect l="l" t="t" r="r" b="b"/>
            <a:pathLst>
              <a:path w="11815" h="11846" extrusionOk="0">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6" name="Google Shape;8389;p58">
            <a:extLst>
              <a:ext uri="{FF2B5EF4-FFF2-40B4-BE49-F238E27FC236}">
                <a16:creationId xmlns:a16="http://schemas.microsoft.com/office/drawing/2014/main" id="{C69C7EE5-A31E-145D-9EF2-FD759168C6AC}"/>
              </a:ext>
            </a:extLst>
          </p:cNvPr>
          <p:cNvGrpSpPr/>
          <p:nvPr/>
        </p:nvGrpSpPr>
        <p:grpSpPr>
          <a:xfrm>
            <a:off x="9116593" y="3754364"/>
            <a:ext cx="443449" cy="701299"/>
            <a:chOff x="685475" y="2318350"/>
            <a:chExt cx="297750" cy="296200"/>
          </a:xfrm>
        </p:grpSpPr>
        <p:sp>
          <p:nvSpPr>
            <p:cNvPr id="17" name="Google Shape;8390;p58">
              <a:extLst>
                <a:ext uri="{FF2B5EF4-FFF2-40B4-BE49-F238E27FC236}">
                  <a16:creationId xmlns:a16="http://schemas.microsoft.com/office/drawing/2014/main" id="{5441B332-A90A-2B26-A3AB-910DDC49CBAF}"/>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391;p58">
              <a:extLst>
                <a:ext uri="{FF2B5EF4-FFF2-40B4-BE49-F238E27FC236}">
                  <a16:creationId xmlns:a16="http://schemas.microsoft.com/office/drawing/2014/main" id="{7291CF72-FE06-7D36-8E1B-098653392003}"/>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392;p58">
              <a:extLst>
                <a:ext uri="{FF2B5EF4-FFF2-40B4-BE49-F238E27FC236}">
                  <a16:creationId xmlns:a16="http://schemas.microsoft.com/office/drawing/2014/main" id="{760904E0-FB56-DFE0-55DD-BEF0B806601A}"/>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99293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655B-84CC-51E1-DB70-5DA440D5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6D21C0-C371-04C1-BD78-2A00C7585B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CFFBC9-6D7A-20C7-8928-B7E5EAB4103F}"/>
              </a:ext>
            </a:extLst>
          </p:cNvPr>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a:extLst>
              <a:ext uri="{FF2B5EF4-FFF2-40B4-BE49-F238E27FC236}">
                <a16:creationId xmlns:a16="http://schemas.microsoft.com/office/drawing/2014/main" id="{1B5C19FF-CACA-ECF2-2591-FAA5C413B6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A2C95-7249-DA98-B8AD-2D10BD95C63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86EA88-7E63-DF3C-C6F0-3B1348AEEE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58140B8-B67A-7653-D20A-F13A207A7C6C}"/>
              </a:ext>
            </a:extLst>
          </p:cNvPr>
          <p:cNvSpPr txBox="1"/>
          <p:nvPr/>
        </p:nvSpPr>
        <p:spPr>
          <a:xfrm>
            <a:off x="889000" y="2391844"/>
            <a:ext cx="10541000"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global pandemic has had a significant impact on digital marketing. Since more people have been staying at home and/or working from home, there has been a huge increase in online activity. These large increases in online traffic have provided opportunities for organizations to further engage with their target audiences through digital marketing initiatives. As a result, digital marketing activity has increased exponentially in recent years. According to a recent study by market research firm, Global International Analyst, the global market for digital advertising and marketing was estimated at US$350 Billion in 2020 and is projected to reach a US$786.2 Billion by 2026.1 And more than 75% of consumers took a new interest in online activities in 2020.2 Of those, 21% purchased a product online for the first time. So, the global pandemic has clearly disrupted marketing as we knew it and accelerated the use of new digital marketing practices, which will continue to grow and evolve in the years to come.</a:t>
            </a:r>
          </a:p>
        </p:txBody>
      </p:sp>
      <p:pic>
        <p:nvPicPr>
          <p:cNvPr id="7" name="Graphic 21">
            <a:extLst>
              <a:ext uri="{FF2B5EF4-FFF2-40B4-BE49-F238E27FC236}">
                <a16:creationId xmlns:a16="http://schemas.microsoft.com/office/drawing/2014/main" id="{0BE06B4C-9930-A1C6-A49A-61E7086B5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13376490-E4D5-956A-EEC5-2BD834A9AB64}"/>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840FC73E-822D-F3B9-6EE2-EE28F6058E0F}"/>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43F8E7FD-BA05-222B-6366-3D84EED53B24}"/>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B5C03083-F77A-39C3-CC4F-C58B73414385}"/>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F3CEED30-6B1D-6174-961A-6C76F44D2FE2}"/>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6210;p53">
            <a:extLst>
              <a:ext uri="{FF2B5EF4-FFF2-40B4-BE49-F238E27FC236}">
                <a16:creationId xmlns:a16="http://schemas.microsoft.com/office/drawing/2014/main" id="{EA536381-EFD2-4E12-ACB6-CD82AD2CC0E3}"/>
              </a:ext>
            </a:extLst>
          </p:cNvPr>
          <p:cNvSpPr/>
          <p:nvPr/>
        </p:nvSpPr>
        <p:spPr>
          <a:xfrm>
            <a:off x="6199394" y="5013971"/>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14155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4EBF3-F58C-B641-857F-527C687D11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54A94A-2630-9FF3-0483-9690F3B14C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156398-6F40-BAEF-5384-C1E803130866}"/>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Real Estate Marketing Landscape in the Digital Era</a:t>
            </a:r>
          </a:p>
        </p:txBody>
      </p:sp>
      <p:sp>
        <p:nvSpPr>
          <p:cNvPr id="5" name="Rectangle 4">
            <a:extLst>
              <a:ext uri="{FF2B5EF4-FFF2-40B4-BE49-F238E27FC236}">
                <a16:creationId xmlns:a16="http://schemas.microsoft.com/office/drawing/2014/main" id="{60495BE8-CD70-EDA7-CE55-A04437AB3F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38409F-7DB0-C4B3-EAC3-9171CECDF38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8D8BD3-06F0-DDF4-44C6-B6598DC05C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70002EA-DD04-F4F4-27F5-35F089DB40A6}"/>
              </a:ext>
            </a:extLst>
          </p:cNvPr>
          <p:cNvSpPr txBox="1"/>
          <p:nvPr/>
        </p:nvSpPr>
        <p:spPr>
          <a:xfrm>
            <a:off x="889000" y="2391844"/>
            <a:ext cx="10541000"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Advancements in communication technologies, particularly the Internet, have granted clients and investors in the real estate sector unprecedented authority over the quality, form, timing, and content of their interactions with brokers and properties. Furthermore, these technologies have introduced a diverse array of tools, methodologies, and specialized tactics that have enabled real estate marketers to engage with clients in a more effective and targeted manner. As a result, the real estate marketing landscape has become increasingly complex, dynamic, and multifaceted. This transformation has compelled real estate institutions to develop a comprehensive understanding of the digital property market, to examine how clients employ technology in their property searches, and to determine optimal strategies for leveraging these technologies in ways that foster mutually beneficial and profitable relationships among all stakeholders in the real estate process.</a:t>
            </a:r>
          </a:p>
        </p:txBody>
      </p:sp>
      <p:pic>
        <p:nvPicPr>
          <p:cNvPr id="7" name="Graphic 21">
            <a:extLst>
              <a:ext uri="{FF2B5EF4-FFF2-40B4-BE49-F238E27FC236}">
                <a16:creationId xmlns:a16="http://schemas.microsoft.com/office/drawing/2014/main" id="{E882FE1F-E4EA-9A91-C96F-166A43F872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08;p58">
            <a:extLst>
              <a:ext uri="{FF2B5EF4-FFF2-40B4-BE49-F238E27FC236}">
                <a16:creationId xmlns:a16="http://schemas.microsoft.com/office/drawing/2014/main" id="{106A0A12-C2A1-394A-2EF1-A71C096E399A}"/>
              </a:ext>
            </a:extLst>
          </p:cNvPr>
          <p:cNvSpPr/>
          <p:nvPr/>
        </p:nvSpPr>
        <p:spPr>
          <a:xfrm>
            <a:off x="5469696" y="4979245"/>
            <a:ext cx="443412" cy="441103"/>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91;p58">
            <a:extLst>
              <a:ext uri="{FF2B5EF4-FFF2-40B4-BE49-F238E27FC236}">
                <a16:creationId xmlns:a16="http://schemas.microsoft.com/office/drawing/2014/main" id="{F052D6E0-D013-2344-ABAC-5F840140DB91}"/>
              </a:ext>
            </a:extLst>
          </p:cNvPr>
          <p:cNvGrpSpPr/>
          <p:nvPr/>
        </p:nvGrpSpPr>
        <p:grpSpPr>
          <a:xfrm>
            <a:off x="5469696" y="2027326"/>
            <a:ext cx="442257" cy="283904"/>
            <a:chOff x="5411225" y="2726350"/>
            <a:chExt cx="296950" cy="190625"/>
          </a:xfrm>
        </p:grpSpPr>
        <p:sp>
          <p:nvSpPr>
            <p:cNvPr id="8" name="Google Shape;8492;p58">
              <a:extLst>
                <a:ext uri="{FF2B5EF4-FFF2-40B4-BE49-F238E27FC236}">
                  <a16:creationId xmlns:a16="http://schemas.microsoft.com/office/drawing/2014/main" id="{81562284-9E4C-1DC0-E7CA-57992487D5D6}"/>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493;p58">
              <a:extLst>
                <a:ext uri="{FF2B5EF4-FFF2-40B4-BE49-F238E27FC236}">
                  <a16:creationId xmlns:a16="http://schemas.microsoft.com/office/drawing/2014/main" id="{7D0381EA-FAE4-A481-D78E-3D23D72CBADB}"/>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09374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26375" y="12608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1997919"/>
          </a:xfrm>
          <a:prstGeom prst="rect">
            <a:avLst/>
          </a:prstGeom>
          <a:noFill/>
        </p:spPr>
        <p:txBody>
          <a:bodyPr wrap="square" rtlCol="0">
            <a:spAutoFit/>
          </a:bodyPr>
          <a:lstStyle/>
          <a:p>
            <a:pPr algn="just">
              <a:lnSpc>
                <a:spcPct val="150000"/>
              </a:lnSpc>
            </a:pPr>
            <a:r>
              <a:rPr lang="en-US" sz="1400" dirty="0">
                <a:latin typeface="Alexandria"/>
              </a:rPr>
              <a:t>In today’s highly competitive real estate environment, the mere existence of a website is insufficient. Contemporary homebuyers and sellers are digital natives, conducting approximately 90% of their property searches online. Notably, 51% of buyers rely on online portals, underscoring the critical role of these platforms in reaching potential clients. Failure to capitalize on the power of digital marketing represents a substantial missed opportunity to access a broad spectrum of prospective customers. This assertion is substantiated by the following statistics: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oogle Shape;8682;p58">
            <a:extLst>
              <a:ext uri="{FF2B5EF4-FFF2-40B4-BE49-F238E27FC236}">
                <a16:creationId xmlns:a16="http://schemas.microsoft.com/office/drawing/2014/main" id="{FDF21D7D-805F-14A4-2A63-D4D4B14AF714}"/>
              </a:ext>
            </a:extLst>
          </p:cNvPr>
          <p:cNvGrpSpPr/>
          <p:nvPr/>
        </p:nvGrpSpPr>
        <p:grpSpPr>
          <a:xfrm>
            <a:off x="5325019" y="3349838"/>
            <a:ext cx="443449" cy="443113"/>
            <a:chOff x="1310075" y="3980250"/>
            <a:chExt cx="297750" cy="297525"/>
          </a:xfrm>
        </p:grpSpPr>
        <p:sp>
          <p:nvSpPr>
            <p:cNvPr id="3" name="Google Shape;8683;p58">
              <a:extLst>
                <a:ext uri="{FF2B5EF4-FFF2-40B4-BE49-F238E27FC236}">
                  <a16:creationId xmlns:a16="http://schemas.microsoft.com/office/drawing/2014/main" id="{B9AF22C2-987E-E51B-59CB-8A65C849A9B3}"/>
                </a:ext>
              </a:extLst>
            </p:cNvPr>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684;p58">
              <a:extLst>
                <a:ext uri="{FF2B5EF4-FFF2-40B4-BE49-F238E27FC236}">
                  <a16:creationId xmlns:a16="http://schemas.microsoft.com/office/drawing/2014/main" id="{B387EA9A-9D5A-B23A-AEE6-6C7AF5EE3A5A}"/>
                </a:ext>
              </a:extLst>
            </p:cNvPr>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685;p58">
              <a:extLst>
                <a:ext uri="{FF2B5EF4-FFF2-40B4-BE49-F238E27FC236}">
                  <a16:creationId xmlns:a16="http://schemas.microsoft.com/office/drawing/2014/main" id="{E2745C88-4721-3144-C2D7-E49EE40D8FC8}"/>
                </a:ext>
              </a:extLst>
            </p:cNvPr>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686;p58">
              <a:extLst>
                <a:ext uri="{FF2B5EF4-FFF2-40B4-BE49-F238E27FC236}">
                  <a16:creationId xmlns:a16="http://schemas.microsoft.com/office/drawing/2014/main" id="{B42D7369-B700-F0EF-EE88-9C9F5D3E8ED6}"/>
                </a:ext>
              </a:extLst>
            </p:cNvPr>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73D3D-BA2A-02CC-A7AC-DCB791DC21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2389E3-E4CD-846F-EBEE-A10E367F8B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34692C9-5151-89E2-42B6-572E88377A6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6F4AA2-A9A7-E1FA-CF3E-D230E5C08E0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61776A3-C587-6630-E460-9318E5A0C973}"/>
              </a:ext>
            </a:extLst>
          </p:cNvPr>
          <p:cNvSpPr txBox="1"/>
          <p:nvPr/>
        </p:nvSpPr>
        <p:spPr>
          <a:xfrm>
            <a:off x="1645277" y="2087963"/>
            <a:ext cx="8417320" cy="1997919"/>
          </a:xfrm>
          <a:prstGeom prst="rect">
            <a:avLst/>
          </a:prstGeom>
          <a:noFill/>
        </p:spPr>
        <p:txBody>
          <a:bodyPr wrap="square" rtlCol="0">
            <a:spAutoFit/>
          </a:bodyPr>
          <a:lstStyle/>
          <a:p>
            <a:pPr marL="571500" lvl="0" indent="-285750" algn="just">
              <a:lnSpc>
                <a:spcPct val="150000"/>
              </a:lnSpc>
              <a:buFont typeface="Wingdings" panose="05000000000000000000" pitchFamily="2" charset="2"/>
              <a:buChar char="v"/>
            </a:pPr>
            <a:r>
              <a:rPr lang="en-US" sz="1400" dirty="0">
                <a:latin typeface="Alexandria"/>
              </a:rPr>
              <a:t>44% of homebuyers initiate their property search online.</a:t>
            </a:r>
          </a:p>
          <a:p>
            <a:pPr marL="571500" lvl="0" indent="-285750" algn="just">
              <a:lnSpc>
                <a:spcPct val="150000"/>
              </a:lnSpc>
              <a:buFont typeface="Wingdings" panose="05000000000000000000" pitchFamily="2" charset="2"/>
              <a:buChar char="v"/>
            </a:pPr>
            <a:r>
              <a:rPr lang="en-US" sz="1400" dirty="0">
                <a:latin typeface="Alexandria"/>
              </a:rPr>
              <a:t>50% of homebuyers ultimately purchase a property they discovered through the Internet.</a:t>
            </a:r>
          </a:p>
          <a:p>
            <a:pPr marL="571500" lvl="0" indent="-285750" algn="just">
              <a:lnSpc>
                <a:spcPct val="150000"/>
              </a:lnSpc>
              <a:buFont typeface="Wingdings" panose="05000000000000000000" pitchFamily="2" charset="2"/>
              <a:buChar char="v"/>
            </a:pPr>
            <a:r>
              <a:rPr lang="en-US" sz="1400" dirty="0">
                <a:latin typeface="Alexandria"/>
              </a:rPr>
              <a:t>77% of real estate agents utilize social media for professional purposes.</a:t>
            </a:r>
          </a:p>
          <a:p>
            <a:pPr marL="571500" lvl="0" indent="-285750" algn="just">
              <a:lnSpc>
                <a:spcPct val="150000"/>
              </a:lnSpc>
              <a:buFont typeface="Wingdings" panose="05000000000000000000" pitchFamily="2" charset="2"/>
              <a:buChar char="v"/>
            </a:pPr>
            <a:r>
              <a:rPr lang="en-US" sz="1400" dirty="0">
                <a:latin typeface="Alexandria"/>
              </a:rPr>
              <a:t>Leads generated through digital marketing convert at a rate five times higher than those derived from traditional methods.</a:t>
            </a:r>
          </a:p>
          <a:p>
            <a:pPr marL="571500" lvl="0" indent="-285750" algn="just">
              <a:lnSpc>
                <a:spcPct val="150000"/>
              </a:lnSpc>
              <a:buFont typeface="Wingdings" panose="05000000000000000000" pitchFamily="2" charset="2"/>
              <a:buChar char="v"/>
            </a:pPr>
            <a:r>
              <a:rPr lang="en-US" sz="1400" dirty="0">
                <a:latin typeface="Alexandria"/>
              </a:rPr>
              <a:t>Properties featuring high-quality images sell 32% faster.</a:t>
            </a:r>
          </a:p>
        </p:txBody>
      </p:sp>
      <p:pic>
        <p:nvPicPr>
          <p:cNvPr id="5" name="Graphic 21">
            <a:extLst>
              <a:ext uri="{FF2B5EF4-FFF2-40B4-BE49-F238E27FC236}">
                <a16:creationId xmlns:a16="http://schemas.microsoft.com/office/drawing/2014/main" id="{D2A77F45-17E7-C44A-5B98-2A8AA0B87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DB980DF-85A1-E2A6-E6FE-D36AD0FCF1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9261" y="2365410"/>
            <a:ext cx="3425444" cy="3207398"/>
          </a:xfrm>
          <a:prstGeom prst="rect">
            <a:avLst/>
          </a:prstGeom>
        </p:spPr>
      </p:pic>
    </p:spTree>
    <p:extLst>
      <p:ext uri="{BB962C8B-B14F-4D97-AF65-F5344CB8AC3E}">
        <p14:creationId xmlns:p14="http://schemas.microsoft.com/office/powerpoint/2010/main" val="2681395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7C1673A-387E-D4F7-722F-DAAD5CF900AA}"/>
              </a:ext>
            </a:extLst>
          </p:cNvPr>
          <p:cNvSpPr txBox="1"/>
          <p:nvPr/>
        </p:nvSpPr>
        <p:spPr>
          <a:xfrm>
            <a:off x="1133854" y="1468531"/>
            <a:ext cx="4458977" cy="3936912"/>
          </a:xfrm>
          <a:prstGeom prst="rect">
            <a:avLst/>
          </a:prstGeom>
          <a:noFill/>
        </p:spPr>
        <p:txBody>
          <a:bodyPr wrap="square" rtlCol="0">
            <a:spAutoFit/>
          </a:bodyPr>
          <a:lstStyle/>
          <a:p>
            <a:pPr algn="just">
              <a:lnSpc>
                <a:spcPct val="150000"/>
              </a:lnSpc>
            </a:pPr>
            <a:r>
              <a:rPr lang="en-US" sz="1400" dirty="0">
                <a:latin typeface="Alexandria"/>
              </a:rPr>
              <a:t>When asking about the nature of real estate marketing, most specialists agree that it is the process of creating demand for real estate units offered for sale or rent. If things go well, this demand should be translated into successful real estate transactions that generate profits for companies and real estate agents. To attract clients toward a specific property, that property must outperform competing ones, offer a set of benefits to buyers or tenants, and provide value equal to or greater than the cost of delivering the property to the consumer (the real estate competitive advantage). This leads to building trust and loyalty toward the real estate agency or developer.</a:t>
            </a:r>
          </a:p>
        </p:txBody>
      </p:sp>
      <p:sp>
        <p:nvSpPr>
          <p:cNvPr id="4" name="Google Shape;6210;p53">
            <a:extLst>
              <a:ext uri="{FF2B5EF4-FFF2-40B4-BE49-F238E27FC236}">
                <a16:creationId xmlns:a16="http://schemas.microsoft.com/office/drawing/2014/main" id="{FEDE9D98-2DDE-8E1A-4D90-04E5F70714D7}"/>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8384;p58">
            <a:extLst>
              <a:ext uri="{FF2B5EF4-FFF2-40B4-BE49-F238E27FC236}">
                <a16:creationId xmlns:a16="http://schemas.microsoft.com/office/drawing/2014/main" id="{B3BAD139-A9F8-36C3-C047-F119BF0BEB59}"/>
              </a:ext>
            </a:extLst>
          </p:cNvPr>
          <p:cNvGrpSpPr/>
          <p:nvPr/>
        </p:nvGrpSpPr>
        <p:grpSpPr>
          <a:xfrm>
            <a:off x="5369933" y="994348"/>
            <a:ext cx="445795" cy="438757"/>
            <a:chOff x="683125" y="1955275"/>
            <a:chExt cx="299325" cy="294600"/>
          </a:xfrm>
        </p:grpSpPr>
        <p:sp>
          <p:nvSpPr>
            <p:cNvPr id="7" name="Google Shape;8385;p58">
              <a:extLst>
                <a:ext uri="{FF2B5EF4-FFF2-40B4-BE49-F238E27FC236}">
                  <a16:creationId xmlns:a16="http://schemas.microsoft.com/office/drawing/2014/main" id="{15435B52-CA47-F171-9FBD-92D7C2AA6D79}"/>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6;p58">
              <a:extLst>
                <a:ext uri="{FF2B5EF4-FFF2-40B4-BE49-F238E27FC236}">
                  <a16:creationId xmlns:a16="http://schemas.microsoft.com/office/drawing/2014/main" id="{95795605-AA85-191D-0915-001AE2B177CB}"/>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87;p58">
              <a:extLst>
                <a:ext uri="{FF2B5EF4-FFF2-40B4-BE49-F238E27FC236}">
                  <a16:creationId xmlns:a16="http://schemas.microsoft.com/office/drawing/2014/main" id="{091EF2FA-F35E-DC24-96D9-67DC5C32F34C}"/>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87A96E3B-9ED7-5B19-B6FE-F79D5B153979}"/>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0FD1F-8C2B-393A-7B06-22AA9C91E7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D024905-D919-A009-592D-7BE37A4BEA5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C055421-1094-EA16-4150-2492561A123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9EE0972-8736-1574-3D72-CF07BBC749DF}"/>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76094035-055E-5544-54A2-488018F3597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E27502B-C4B9-A8E8-55B3-E993C3455E1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4B78D9B-EE67-1D0B-EDD6-054A73CBBF76}"/>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8393032E-D8B4-C6B4-71C3-4C268F16E1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E049A06-D49B-D629-4AA2-E8C2B917E7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32F98B2-D8B7-618A-C3C2-073D22DB9916}"/>
              </a:ext>
            </a:extLst>
          </p:cNvPr>
          <p:cNvSpPr txBox="1"/>
          <p:nvPr/>
        </p:nvSpPr>
        <p:spPr>
          <a:xfrm>
            <a:off x="1133854" y="1468531"/>
            <a:ext cx="4458977" cy="4260077"/>
          </a:xfrm>
          <a:prstGeom prst="rect">
            <a:avLst/>
          </a:prstGeom>
          <a:noFill/>
        </p:spPr>
        <p:txBody>
          <a:bodyPr wrap="square" rtlCol="0">
            <a:spAutoFit/>
          </a:bodyPr>
          <a:lstStyle/>
          <a:p>
            <a:pPr algn="just">
              <a:lnSpc>
                <a:spcPct val="150000"/>
              </a:lnSpc>
            </a:pPr>
            <a:r>
              <a:rPr lang="en-US" sz="1400" dirty="0">
                <a:latin typeface="Alexandria"/>
              </a:rPr>
              <a:t>After answering this question, another arises: What is digital real estate marketing? If the main goal of real estate marketing is to create demand for properties, then digital real estate marketing is the driving force behind creating this demand through the interactive power of digital tools—especially the Internet—which allows for wide dissemination of property offers and adds tangible value to real estate institutions and their clients. There are specialized digital tools in real estate marketing that possess their own marketing value, which can increase over time through continuous development and growing customer interest in using them for property search and exploration.</a:t>
            </a:r>
          </a:p>
        </p:txBody>
      </p:sp>
      <p:grpSp>
        <p:nvGrpSpPr>
          <p:cNvPr id="4" name="Google Shape;8384;p58">
            <a:extLst>
              <a:ext uri="{FF2B5EF4-FFF2-40B4-BE49-F238E27FC236}">
                <a16:creationId xmlns:a16="http://schemas.microsoft.com/office/drawing/2014/main" id="{DDDC5157-60DA-A0D4-488F-8CF8342782B1}"/>
              </a:ext>
            </a:extLst>
          </p:cNvPr>
          <p:cNvGrpSpPr/>
          <p:nvPr/>
        </p:nvGrpSpPr>
        <p:grpSpPr>
          <a:xfrm>
            <a:off x="5369933" y="1057396"/>
            <a:ext cx="445795" cy="438757"/>
            <a:chOff x="683125" y="1955275"/>
            <a:chExt cx="299325" cy="294600"/>
          </a:xfrm>
        </p:grpSpPr>
        <p:sp>
          <p:nvSpPr>
            <p:cNvPr id="6" name="Google Shape;8385;p58">
              <a:extLst>
                <a:ext uri="{FF2B5EF4-FFF2-40B4-BE49-F238E27FC236}">
                  <a16:creationId xmlns:a16="http://schemas.microsoft.com/office/drawing/2014/main" id="{687F097A-8DA6-30EF-52D0-CF05D501A494}"/>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386;p58">
              <a:extLst>
                <a:ext uri="{FF2B5EF4-FFF2-40B4-BE49-F238E27FC236}">
                  <a16:creationId xmlns:a16="http://schemas.microsoft.com/office/drawing/2014/main" id="{DC4FB397-4F9F-BA1A-BD2C-F4F7370F6136}"/>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428CCD79-409E-8F4A-C112-EA25F84DF0DF}"/>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88;p58">
              <a:extLst>
                <a:ext uri="{FF2B5EF4-FFF2-40B4-BE49-F238E27FC236}">
                  <a16:creationId xmlns:a16="http://schemas.microsoft.com/office/drawing/2014/main" id="{94BBA7E4-8568-BB21-002A-29756B8423D0}"/>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1" name="Google Shape;6210;p53">
            <a:extLst>
              <a:ext uri="{FF2B5EF4-FFF2-40B4-BE49-F238E27FC236}">
                <a16:creationId xmlns:a16="http://schemas.microsoft.com/office/drawing/2014/main" id="{D2A0FB3E-785A-63A1-7AB9-218190C031E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6810158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9D9E2-1CA2-2A22-7794-2C507DC3EC7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DD18396-14D6-9566-5EBC-95AEAEA6065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21FEABC5-8019-2611-C5B3-90704CE9B98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F8530386-1F8D-3E29-830E-4D870F756F1F}"/>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AB056C03-A7C2-8C8A-F123-CA7BC429AB3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601570F-A890-BB3B-BF69-3DF3B9ED95F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18360E8-79A9-F664-679A-9CD4AFD46339}"/>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784C3335-FEF7-1439-2BEA-65B1FBE806E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9E9E68-4B27-280A-1CFE-2C497C1A1A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4DA0276-F42B-ABC9-70A4-309180A24ECB}"/>
              </a:ext>
            </a:extLst>
          </p:cNvPr>
          <p:cNvSpPr txBox="1"/>
          <p:nvPr/>
        </p:nvSpPr>
        <p:spPr>
          <a:xfrm>
            <a:off x="1140923" y="1313339"/>
            <a:ext cx="4458977" cy="4583242"/>
          </a:xfrm>
          <a:prstGeom prst="rect">
            <a:avLst/>
          </a:prstGeom>
          <a:noFill/>
        </p:spPr>
        <p:txBody>
          <a:bodyPr wrap="square" rtlCol="0">
            <a:spAutoFit/>
          </a:bodyPr>
          <a:lstStyle/>
          <a:p>
            <a:pPr algn="just">
              <a:lnSpc>
                <a:spcPct val="150000"/>
              </a:lnSpc>
            </a:pPr>
            <a:r>
              <a:rPr lang="en-US" sz="1400" dirty="0">
                <a:latin typeface="Alexandria"/>
              </a:rPr>
              <a:t>With the emergence of Web 0.2, social networks and specialized blogs appeared as marketing tools that successfully boosted real estate sales. These tools enabled clients to read reviews and share comments about their personal experiences with agents and developers—academically referred to as a form of digital word-of-mouth. Most real estate institutions adopted this as a primary tool in their digital marketing activities. Virtual communities dedicated to real estate also allowed organizations to connect with thousands of property-interested users regarding offers and projects. Thus, real estate marketers must be knowledgeable about how to effectively use digital marketing tools to engage clients and enhance their property search and investment experience.</a:t>
            </a:r>
          </a:p>
        </p:txBody>
      </p:sp>
      <p:sp>
        <p:nvSpPr>
          <p:cNvPr id="4" name="Google Shape;8320;p57">
            <a:extLst>
              <a:ext uri="{FF2B5EF4-FFF2-40B4-BE49-F238E27FC236}">
                <a16:creationId xmlns:a16="http://schemas.microsoft.com/office/drawing/2014/main" id="{BD13EEC1-860A-E1C7-BF41-3FBA5F50FB9A}"/>
              </a:ext>
            </a:extLst>
          </p:cNvPr>
          <p:cNvSpPr/>
          <p:nvPr/>
        </p:nvSpPr>
        <p:spPr>
          <a:xfrm>
            <a:off x="3370411" y="929755"/>
            <a:ext cx="373772" cy="304849"/>
          </a:xfrm>
          <a:custGeom>
            <a:avLst/>
            <a:gdLst/>
            <a:ahLst/>
            <a:cxnLst/>
            <a:rect l="l" t="t" r="r" b="b"/>
            <a:pathLst>
              <a:path w="19122" h="15596" extrusionOk="0">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210;p53">
            <a:extLst>
              <a:ext uri="{FF2B5EF4-FFF2-40B4-BE49-F238E27FC236}">
                <a16:creationId xmlns:a16="http://schemas.microsoft.com/office/drawing/2014/main" id="{39816C62-C11A-8D35-84C0-F260F11E74E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8321;p57">
            <a:extLst>
              <a:ext uri="{FF2B5EF4-FFF2-40B4-BE49-F238E27FC236}">
                <a16:creationId xmlns:a16="http://schemas.microsoft.com/office/drawing/2014/main" id="{4F95322F-58B5-EC0F-D1A7-A7BE4B1961F6}"/>
              </a:ext>
            </a:extLst>
          </p:cNvPr>
          <p:cNvGrpSpPr/>
          <p:nvPr/>
        </p:nvGrpSpPr>
        <p:grpSpPr>
          <a:xfrm>
            <a:off x="5691753" y="2735317"/>
            <a:ext cx="372517" cy="371891"/>
            <a:chOff x="2408992" y="1722875"/>
            <a:chExt cx="397761" cy="397093"/>
          </a:xfrm>
        </p:grpSpPr>
        <p:sp>
          <p:nvSpPr>
            <p:cNvPr id="9" name="Google Shape;8322;p57">
              <a:extLst>
                <a:ext uri="{FF2B5EF4-FFF2-40B4-BE49-F238E27FC236}">
                  <a16:creationId xmlns:a16="http://schemas.microsoft.com/office/drawing/2014/main" id="{6FF36B5E-A642-A3DB-764C-9AE502AF2B4C}"/>
                </a:ext>
              </a:extLst>
            </p:cNvPr>
            <p:cNvSpPr/>
            <p:nvPr/>
          </p:nvSpPr>
          <p:spPr>
            <a:xfrm>
              <a:off x="2492135" y="1827639"/>
              <a:ext cx="213667" cy="185326"/>
            </a:xfrm>
            <a:custGeom>
              <a:avLst/>
              <a:gdLst/>
              <a:ahLst/>
              <a:cxnLst/>
              <a:rect l="l" t="t" r="r" b="b"/>
              <a:pathLst>
                <a:path w="10238" h="8880" extrusionOk="0">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23;p57">
              <a:extLst>
                <a:ext uri="{FF2B5EF4-FFF2-40B4-BE49-F238E27FC236}">
                  <a16:creationId xmlns:a16="http://schemas.microsoft.com/office/drawing/2014/main" id="{48767869-E8F3-F8E7-1FEF-1AC4FAF87C6C}"/>
                </a:ext>
              </a:extLst>
            </p:cNvPr>
            <p:cNvSpPr/>
            <p:nvPr/>
          </p:nvSpPr>
          <p:spPr>
            <a:xfrm>
              <a:off x="2408992" y="1722875"/>
              <a:ext cx="397761" cy="397093"/>
            </a:xfrm>
            <a:custGeom>
              <a:avLst/>
              <a:gdLst/>
              <a:ahLst/>
              <a:cxnLst/>
              <a:rect l="l" t="t" r="r" b="b"/>
              <a:pathLst>
                <a:path w="19059" h="19027" extrusionOk="0">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1" name="Google Shape;8397;p58">
            <a:extLst>
              <a:ext uri="{FF2B5EF4-FFF2-40B4-BE49-F238E27FC236}">
                <a16:creationId xmlns:a16="http://schemas.microsoft.com/office/drawing/2014/main" id="{A423D1EF-ED85-D1A1-72E9-970CDADFA272}"/>
              </a:ext>
            </a:extLst>
          </p:cNvPr>
          <p:cNvGrpSpPr/>
          <p:nvPr/>
        </p:nvGrpSpPr>
        <p:grpSpPr>
          <a:xfrm>
            <a:off x="5526277" y="5379943"/>
            <a:ext cx="443449" cy="439949"/>
            <a:chOff x="2508825" y="2318350"/>
            <a:chExt cx="297750" cy="295400"/>
          </a:xfrm>
        </p:grpSpPr>
        <p:sp>
          <p:nvSpPr>
            <p:cNvPr id="12" name="Google Shape;8398;p58">
              <a:extLst>
                <a:ext uri="{FF2B5EF4-FFF2-40B4-BE49-F238E27FC236}">
                  <a16:creationId xmlns:a16="http://schemas.microsoft.com/office/drawing/2014/main" id="{7E4FF287-E769-D714-3DF3-284270F8486C}"/>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399;p58">
              <a:extLst>
                <a:ext uri="{FF2B5EF4-FFF2-40B4-BE49-F238E27FC236}">
                  <a16:creationId xmlns:a16="http://schemas.microsoft.com/office/drawing/2014/main" id="{5CD40D8F-29DE-5423-3D13-64DFACCD6659}"/>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305151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84404-1809-A157-2035-55EB50874F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C3551D-2D6F-4FD6-C4A9-935AB1C4D4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501780-CB4D-CFBB-22A9-A8873FBBE0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9119E7-ADC4-6D0C-6C30-AD1FF08325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C3043CE-7A98-ADCC-8399-750C6FC15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4BD0B9A-9507-F4DF-F476-1EF6CA2C3EEC}"/>
              </a:ext>
            </a:extLst>
          </p:cNvPr>
          <p:cNvSpPr txBox="1"/>
          <p:nvPr/>
        </p:nvSpPr>
        <p:spPr>
          <a:xfrm>
            <a:off x="1675976" y="1468531"/>
            <a:ext cx="8417320" cy="3936912"/>
          </a:xfrm>
          <a:prstGeom prst="rect">
            <a:avLst/>
          </a:prstGeom>
          <a:noFill/>
        </p:spPr>
        <p:txBody>
          <a:bodyPr wrap="square" rtlCol="0">
            <a:spAutoFit/>
          </a:bodyPr>
          <a:lstStyle/>
          <a:p>
            <a:pPr algn="just">
              <a:lnSpc>
                <a:spcPct val="150000"/>
              </a:lnSpc>
            </a:pPr>
            <a:r>
              <a:rPr lang="en-US" sz="1400" dirty="0">
                <a:latin typeface="Alexandria"/>
              </a:rPr>
              <a:t>Digital real estate marketing can operate on three different levels, each serving specific objectives through specialized digital tools. These three levels are:</a:t>
            </a:r>
          </a:p>
          <a:p>
            <a:pPr marL="342900" indent="-342900" algn="just">
              <a:lnSpc>
                <a:spcPct val="150000"/>
              </a:lnSpc>
              <a:buFont typeface="+mj-lt"/>
              <a:buAutoNum type="arabicPeriod"/>
            </a:pPr>
            <a:r>
              <a:rPr lang="en-US" sz="1400" dirty="0">
                <a:latin typeface="Alexandria"/>
              </a:rPr>
              <a:t>Real Estate Digital Presence: The foundational level of digital real estate marketing, characterized by one-way communication via the Internet, aligned with the capabilities of Web 1.0. Its purpose is to inform clients about the real estate brand and available properties, similar to traditional real estate marketing.</a:t>
            </a:r>
          </a:p>
          <a:p>
            <a:pPr marL="342900" indent="-342900" algn="just">
              <a:lnSpc>
                <a:spcPct val="150000"/>
              </a:lnSpc>
              <a:buFont typeface="+mj-lt"/>
              <a:buAutoNum type="arabicPeriod"/>
            </a:pPr>
            <a:r>
              <a:rPr lang="en-US" sz="1400" dirty="0">
                <a:latin typeface="Alexandria"/>
              </a:rPr>
              <a:t>Meeting Clients through Digital Real Estate Platforms: This level applies the concept of Web 2.0 and the interactive capabilities of the digital environment through specialized real estate blogs and social networks for agents and developers.</a:t>
            </a:r>
          </a:p>
          <a:p>
            <a:pPr marL="342900" indent="-342900" algn="just">
              <a:lnSpc>
                <a:spcPct val="150000"/>
              </a:lnSpc>
              <a:buFont typeface="+mj-lt"/>
              <a:buAutoNum type="arabicPeriod"/>
            </a:pPr>
            <a:r>
              <a:rPr lang="en-US" sz="1400" dirty="0">
                <a:latin typeface="Alexandria"/>
              </a:rPr>
              <a:t>Customer Service via Smart Real Estate Platforms: This level aims to build customized real estate websites and automate marketing strategies using artificial intelligence technologies, where computers play a central role in two-way communication. The goal is to achieve a practical understanding of real estate clients to deliver the expected service in property search, purchase, and rental.</a:t>
            </a:r>
          </a:p>
        </p:txBody>
      </p:sp>
      <p:grpSp>
        <p:nvGrpSpPr>
          <p:cNvPr id="3" name="Google Shape;8512;p58">
            <a:extLst>
              <a:ext uri="{FF2B5EF4-FFF2-40B4-BE49-F238E27FC236}">
                <a16:creationId xmlns:a16="http://schemas.microsoft.com/office/drawing/2014/main" id="{2CE1EB91-AF7A-EFBB-B60B-2A836C518D90}"/>
              </a:ext>
            </a:extLst>
          </p:cNvPr>
          <p:cNvGrpSpPr/>
          <p:nvPr/>
        </p:nvGrpSpPr>
        <p:grpSpPr>
          <a:xfrm>
            <a:off x="9085565" y="2795195"/>
            <a:ext cx="442295" cy="334356"/>
            <a:chOff x="3962775" y="1990700"/>
            <a:chExt cx="296975" cy="224500"/>
          </a:xfrm>
        </p:grpSpPr>
        <p:sp>
          <p:nvSpPr>
            <p:cNvPr id="4" name="Google Shape;8513;p58">
              <a:extLst>
                <a:ext uri="{FF2B5EF4-FFF2-40B4-BE49-F238E27FC236}">
                  <a16:creationId xmlns:a16="http://schemas.microsoft.com/office/drawing/2014/main" id="{4929A505-3375-D875-92E4-B131436A3A4B}"/>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514;p58">
              <a:extLst>
                <a:ext uri="{FF2B5EF4-FFF2-40B4-BE49-F238E27FC236}">
                  <a16:creationId xmlns:a16="http://schemas.microsoft.com/office/drawing/2014/main" id="{076C571D-3058-184D-6767-188AB8076D75}"/>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15;p58">
              <a:extLst>
                <a:ext uri="{FF2B5EF4-FFF2-40B4-BE49-F238E27FC236}">
                  <a16:creationId xmlns:a16="http://schemas.microsoft.com/office/drawing/2014/main" id="{9162E0D4-163C-7318-D398-6D8146F39DD4}"/>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6;p58">
              <a:extLst>
                <a:ext uri="{FF2B5EF4-FFF2-40B4-BE49-F238E27FC236}">
                  <a16:creationId xmlns:a16="http://schemas.microsoft.com/office/drawing/2014/main" id="{560EEC90-F671-95B0-BD46-817F3D469822}"/>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9" name="Google Shape;8313;p57">
            <a:extLst>
              <a:ext uri="{FF2B5EF4-FFF2-40B4-BE49-F238E27FC236}">
                <a16:creationId xmlns:a16="http://schemas.microsoft.com/office/drawing/2014/main" id="{57065AB2-D1FF-FBA4-0171-45D3C0326A0B}"/>
              </a:ext>
            </a:extLst>
          </p:cNvPr>
          <p:cNvGrpSpPr/>
          <p:nvPr/>
        </p:nvGrpSpPr>
        <p:grpSpPr>
          <a:xfrm>
            <a:off x="4173397" y="3777907"/>
            <a:ext cx="372653" cy="372635"/>
            <a:chOff x="266768" y="1721375"/>
            <a:chExt cx="397907" cy="397887"/>
          </a:xfrm>
        </p:grpSpPr>
        <p:sp>
          <p:nvSpPr>
            <p:cNvPr id="10" name="Google Shape;8314;p57">
              <a:extLst>
                <a:ext uri="{FF2B5EF4-FFF2-40B4-BE49-F238E27FC236}">
                  <a16:creationId xmlns:a16="http://schemas.microsoft.com/office/drawing/2014/main" id="{01E563AA-981E-82F9-36BB-E368873F85E8}"/>
                </a:ext>
              </a:extLst>
            </p:cNvPr>
            <p:cNvSpPr/>
            <p:nvPr/>
          </p:nvSpPr>
          <p:spPr>
            <a:xfrm>
              <a:off x="454843" y="1791037"/>
              <a:ext cx="136218" cy="328222"/>
            </a:xfrm>
            <a:custGeom>
              <a:avLst/>
              <a:gdLst/>
              <a:ahLst/>
              <a:cxnLst/>
              <a:rect l="l" t="t" r="r" b="b"/>
              <a:pathLst>
                <a:path w="6527" h="15727" extrusionOk="0">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15;p57">
              <a:extLst>
                <a:ext uri="{FF2B5EF4-FFF2-40B4-BE49-F238E27FC236}">
                  <a16:creationId xmlns:a16="http://schemas.microsoft.com/office/drawing/2014/main" id="{BE61EFE8-1A92-09F3-528E-88DD8842BB33}"/>
                </a:ext>
              </a:extLst>
            </p:cNvPr>
            <p:cNvSpPr/>
            <p:nvPr/>
          </p:nvSpPr>
          <p:spPr>
            <a:xfrm>
              <a:off x="266768" y="1721375"/>
              <a:ext cx="397907" cy="397887"/>
            </a:xfrm>
            <a:custGeom>
              <a:avLst/>
              <a:gdLst/>
              <a:ahLst/>
              <a:cxnLst/>
              <a:rect l="l" t="t" r="r" b="b"/>
              <a:pathLst>
                <a:path w="19066" h="19065" extrusionOk="0">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308;p57">
            <a:extLst>
              <a:ext uri="{FF2B5EF4-FFF2-40B4-BE49-F238E27FC236}">
                <a16:creationId xmlns:a16="http://schemas.microsoft.com/office/drawing/2014/main" id="{A08B2584-C1E4-6A17-308B-22DD8B889B30}"/>
              </a:ext>
            </a:extLst>
          </p:cNvPr>
          <p:cNvGrpSpPr/>
          <p:nvPr/>
        </p:nvGrpSpPr>
        <p:grpSpPr>
          <a:xfrm>
            <a:off x="4785704" y="3777904"/>
            <a:ext cx="372635" cy="372635"/>
            <a:chOff x="1379798" y="1723250"/>
            <a:chExt cx="397887" cy="397887"/>
          </a:xfrm>
        </p:grpSpPr>
        <p:sp>
          <p:nvSpPr>
            <p:cNvPr id="13" name="Google Shape;8309;p57">
              <a:extLst>
                <a:ext uri="{FF2B5EF4-FFF2-40B4-BE49-F238E27FC236}">
                  <a16:creationId xmlns:a16="http://schemas.microsoft.com/office/drawing/2014/main" id="{E4DAA555-D969-5F7F-34D5-6EB9349C2638}"/>
                </a:ext>
              </a:extLst>
            </p:cNvPr>
            <p:cNvSpPr/>
            <p:nvPr/>
          </p:nvSpPr>
          <p:spPr>
            <a:xfrm>
              <a:off x="1462169" y="1793977"/>
              <a:ext cx="23354" cy="23312"/>
            </a:xfrm>
            <a:custGeom>
              <a:avLst/>
              <a:gdLst/>
              <a:ahLst/>
              <a:cxnLst/>
              <a:rect l="l" t="t" r="r" b="b"/>
              <a:pathLst>
                <a:path w="1119" h="1117" extrusionOk="0">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310;p57">
              <a:extLst>
                <a:ext uri="{FF2B5EF4-FFF2-40B4-BE49-F238E27FC236}">
                  <a16:creationId xmlns:a16="http://schemas.microsoft.com/office/drawing/2014/main" id="{38834330-41AF-EDEB-E735-0620433E5CB7}"/>
                </a:ext>
              </a:extLst>
            </p:cNvPr>
            <p:cNvSpPr/>
            <p:nvPr/>
          </p:nvSpPr>
          <p:spPr>
            <a:xfrm>
              <a:off x="1379798" y="1723250"/>
              <a:ext cx="397887" cy="397887"/>
            </a:xfrm>
            <a:custGeom>
              <a:avLst/>
              <a:gdLst/>
              <a:ahLst/>
              <a:cxnLst/>
              <a:rect l="l" t="t" r="r" b="b"/>
              <a:pathLst>
                <a:path w="19065" h="19065" extrusionOk="0">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311;p57">
              <a:extLst>
                <a:ext uri="{FF2B5EF4-FFF2-40B4-BE49-F238E27FC236}">
                  <a16:creationId xmlns:a16="http://schemas.microsoft.com/office/drawing/2014/main" id="{AF89D6F4-3F6D-6E7E-FA10-974B4FF29CA4}"/>
                </a:ext>
              </a:extLst>
            </p:cNvPr>
            <p:cNvSpPr/>
            <p:nvPr/>
          </p:nvSpPr>
          <p:spPr>
            <a:xfrm>
              <a:off x="1555413" y="1886846"/>
              <a:ext cx="139912" cy="163558"/>
            </a:xfrm>
            <a:custGeom>
              <a:avLst/>
              <a:gdLst/>
              <a:ahLst/>
              <a:cxnLst/>
              <a:rect l="l" t="t" r="r" b="b"/>
              <a:pathLst>
                <a:path w="6704" h="7837" extrusionOk="0">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12;p57">
              <a:extLst>
                <a:ext uri="{FF2B5EF4-FFF2-40B4-BE49-F238E27FC236}">
                  <a16:creationId xmlns:a16="http://schemas.microsoft.com/office/drawing/2014/main" id="{585A2AA4-62DD-2BBC-0A78-BFB663E99D5F}"/>
                </a:ext>
              </a:extLst>
            </p:cNvPr>
            <p:cNvSpPr/>
            <p:nvPr/>
          </p:nvSpPr>
          <p:spPr>
            <a:xfrm>
              <a:off x="1462169" y="1887200"/>
              <a:ext cx="23354" cy="163203"/>
            </a:xfrm>
            <a:custGeom>
              <a:avLst/>
              <a:gdLst/>
              <a:ahLst/>
              <a:cxnLst/>
              <a:rect l="l" t="t" r="r" b="b"/>
              <a:pathLst>
                <a:path w="1119" h="7820" extrusionOk="0">
                  <a:moveTo>
                    <a:pt x="0" y="0"/>
                  </a:moveTo>
                  <a:lnTo>
                    <a:pt x="0" y="7819"/>
                  </a:lnTo>
                  <a:lnTo>
                    <a:pt x="1118" y="7819"/>
                  </a:lnTo>
                  <a:lnTo>
                    <a:pt x="111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7" name="Google Shape;8499;p58">
            <a:extLst>
              <a:ext uri="{FF2B5EF4-FFF2-40B4-BE49-F238E27FC236}">
                <a16:creationId xmlns:a16="http://schemas.microsoft.com/office/drawing/2014/main" id="{B434B099-010C-FCD3-61E3-071B3AE5F773}"/>
              </a:ext>
            </a:extLst>
          </p:cNvPr>
          <p:cNvGrpSpPr/>
          <p:nvPr/>
        </p:nvGrpSpPr>
        <p:grpSpPr>
          <a:xfrm>
            <a:off x="7918162" y="4994836"/>
            <a:ext cx="442295" cy="441103"/>
            <a:chOff x="2141000" y="1954475"/>
            <a:chExt cx="296975" cy="296175"/>
          </a:xfrm>
        </p:grpSpPr>
        <p:sp>
          <p:nvSpPr>
            <p:cNvPr id="19" name="Google Shape;8500;p58">
              <a:extLst>
                <a:ext uri="{FF2B5EF4-FFF2-40B4-BE49-F238E27FC236}">
                  <a16:creationId xmlns:a16="http://schemas.microsoft.com/office/drawing/2014/main" id="{E6CAC8F3-A589-1A69-C1F3-BA87B5FFFEB2}"/>
                </a:ext>
              </a:extLst>
            </p:cNvPr>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501;p58">
              <a:extLst>
                <a:ext uri="{FF2B5EF4-FFF2-40B4-BE49-F238E27FC236}">
                  <a16:creationId xmlns:a16="http://schemas.microsoft.com/office/drawing/2014/main" id="{98BB52F9-80C2-B310-C2A2-6B055AB8847D}"/>
                </a:ext>
              </a:extLst>
            </p:cNvPr>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502;p58">
              <a:extLst>
                <a:ext uri="{FF2B5EF4-FFF2-40B4-BE49-F238E27FC236}">
                  <a16:creationId xmlns:a16="http://schemas.microsoft.com/office/drawing/2014/main" id="{03F963AE-8243-7E8C-D6F1-1D32225275FE}"/>
                </a:ext>
              </a:extLst>
            </p:cNvPr>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503;p58">
              <a:extLst>
                <a:ext uri="{FF2B5EF4-FFF2-40B4-BE49-F238E27FC236}">
                  <a16:creationId xmlns:a16="http://schemas.microsoft.com/office/drawing/2014/main" id="{5632D738-B189-1726-3474-64BA397285ED}"/>
                </a:ext>
              </a:extLst>
            </p:cNvPr>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4" name="Google Shape;8373;p57">
            <a:extLst>
              <a:ext uri="{FF2B5EF4-FFF2-40B4-BE49-F238E27FC236}">
                <a16:creationId xmlns:a16="http://schemas.microsoft.com/office/drawing/2014/main" id="{C8E1C664-8E31-2FE9-D1F5-972FE481394D}"/>
              </a:ext>
            </a:extLst>
          </p:cNvPr>
          <p:cNvGrpSpPr/>
          <p:nvPr/>
        </p:nvGrpSpPr>
        <p:grpSpPr>
          <a:xfrm>
            <a:off x="7391697" y="5030114"/>
            <a:ext cx="391163" cy="390577"/>
            <a:chOff x="2344476" y="2571761"/>
            <a:chExt cx="417671" cy="417045"/>
          </a:xfrm>
        </p:grpSpPr>
        <p:sp>
          <p:nvSpPr>
            <p:cNvPr id="26" name="Google Shape;8374;p57">
              <a:extLst>
                <a:ext uri="{FF2B5EF4-FFF2-40B4-BE49-F238E27FC236}">
                  <a16:creationId xmlns:a16="http://schemas.microsoft.com/office/drawing/2014/main" id="{3274AAE2-9FC5-085F-A7D6-1E0FC9F0CBB3}"/>
                </a:ext>
              </a:extLst>
            </p:cNvPr>
            <p:cNvSpPr/>
            <p:nvPr/>
          </p:nvSpPr>
          <p:spPr>
            <a:xfrm>
              <a:off x="2344476" y="2571761"/>
              <a:ext cx="417671" cy="417045"/>
            </a:xfrm>
            <a:custGeom>
              <a:avLst/>
              <a:gdLst/>
              <a:ahLst/>
              <a:cxnLst/>
              <a:rect l="l" t="t" r="r" b="b"/>
              <a:pathLst>
                <a:path w="20013" h="19983" extrusionOk="0">
                  <a:moveTo>
                    <a:pt x="10022" y="1170"/>
                  </a:moveTo>
                  <a:cubicBezTo>
                    <a:pt x="14886" y="1170"/>
                    <a:pt x="18842" y="5127"/>
                    <a:pt x="18842" y="9990"/>
                  </a:cubicBezTo>
                  <a:cubicBezTo>
                    <a:pt x="18842" y="14855"/>
                    <a:pt x="14886" y="18811"/>
                    <a:pt x="10023" y="18811"/>
                  </a:cubicBezTo>
                  <a:cubicBezTo>
                    <a:pt x="8516" y="18811"/>
                    <a:pt x="7030" y="18423"/>
                    <a:pt x="5726" y="17691"/>
                  </a:cubicBezTo>
                  <a:cubicBezTo>
                    <a:pt x="5638" y="17641"/>
                    <a:pt x="5539" y="17615"/>
                    <a:pt x="5440" y="17615"/>
                  </a:cubicBezTo>
                  <a:cubicBezTo>
                    <a:pt x="5393" y="17615"/>
                    <a:pt x="5345" y="17621"/>
                    <a:pt x="5298" y="17632"/>
                  </a:cubicBezTo>
                  <a:lnTo>
                    <a:pt x="1419" y="18595"/>
                  </a:lnTo>
                  <a:lnTo>
                    <a:pt x="2381" y="14715"/>
                  </a:lnTo>
                  <a:cubicBezTo>
                    <a:pt x="2417" y="14570"/>
                    <a:pt x="2395" y="14416"/>
                    <a:pt x="2323" y="14287"/>
                  </a:cubicBezTo>
                  <a:cubicBezTo>
                    <a:pt x="1590" y="12982"/>
                    <a:pt x="1203" y="11498"/>
                    <a:pt x="1203" y="9990"/>
                  </a:cubicBezTo>
                  <a:cubicBezTo>
                    <a:pt x="1203" y="5127"/>
                    <a:pt x="5159" y="1170"/>
                    <a:pt x="10022" y="1170"/>
                  </a:cubicBezTo>
                  <a:close/>
                  <a:moveTo>
                    <a:pt x="10023" y="1"/>
                  </a:moveTo>
                  <a:cubicBezTo>
                    <a:pt x="4522" y="1"/>
                    <a:pt x="32" y="4491"/>
                    <a:pt x="32" y="9990"/>
                  </a:cubicBezTo>
                  <a:cubicBezTo>
                    <a:pt x="32" y="11620"/>
                    <a:pt x="432" y="13226"/>
                    <a:pt x="1191" y="14655"/>
                  </a:cubicBezTo>
                  <a:lnTo>
                    <a:pt x="50" y="19256"/>
                  </a:lnTo>
                  <a:cubicBezTo>
                    <a:pt x="0" y="19455"/>
                    <a:pt x="58" y="19665"/>
                    <a:pt x="204" y="19810"/>
                  </a:cubicBezTo>
                  <a:cubicBezTo>
                    <a:pt x="313" y="19921"/>
                    <a:pt x="461" y="19982"/>
                    <a:pt x="614" y="19982"/>
                  </a:cubicBezTo>
                  <a:cubicBezTo>
                    <a:pt x="662" y="19982"/>
                    <a:pt x="710" y="19976"/>
                    <a:pt x="757" y="19964"/>
                  </a:cubicBezTo>
                  <a:lnTo>
                    <a:pt x="5358" y="18823"/>
                  </a:lnTo>
                  <a:cubicBezTo>
                    <a:pt x="6788" y="19582"/>
                    <a:pt x="8394" y="19982"/>
                    <a:pt x="10022" y="19982"/>
                  </a:cubicBezTo>
                  <a:cubicBezTo>
                    <a:pt x="12680" y="19982"/>
                    <a:pt x="15187" y="18940"/>
                    <a:pt x="17078" y="17047"/>
                  </a:cubicBezTo>
                  <a:cubicBezTo>
                    <a:pt x="18971" y="15156"/>
                    <a:pt x="20013" y="12649"/>
                    <a:pt x="20013" y="9990"/>
                  </a:cubicBezTo>
                  <a:cubicBezTo>
                    <a:pt x="20013" y="7333"/>
                    <a:pt x="18971" y="4827"/>
                    <a:pt x="17080" y="2934"/>
                  </a:cubicBezTo>
                  <a:cubicBezTo>
                    <a:pt x="15187" y="1043"/>
                    <a:pt x="12680" y="1"/>
                    <a:pt x="1002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8375;p57">
              <a:extLst>
                <a:ext uri="{FF2B5EF4-FFF2-40B4-BE49-F238E27FC236}">
                  <a16:creationId xmlns:a16="http://schemas.microsoft.com/office/drawing/2014/main" id="{2362FDBB-FC6B-3EEF-89FF-82B713FB9617}"/>
                </a:ext>
              </a:extLst>
            </p:cNvPr>
            <p:cNvSpPr/>
            <p:nvPr/>
          </p:nvSpPr>
          <p:spPr>
            <a:xfrm>
              <a:off x="2421672" y="2657388"/>
              <a:ext cx="260625" cy="243636"/>
            </a:xfrm>
            <a:custGeom>
              <a:avLst/>
              <a:gdLst/>
              <a:ahLst/>
              <a:cxnLst/>
              <a:rect l="l" t="t" r="r" b="b"/>
              <a:pathLst>
                <a:path w="12488" h="11674" extrusionOk="0">
                  <a:moveTo>
                    <a:pt x="3164" y="1171"/>
                  </a:moveTo>
                  <a:cubicBezTo>
                    <a:pt x="3352" y="1171"/>
                    <a:pt x="3536" y="1247"/>
                    <a:pt x="3710" y="1424"/>
                  </a:cubicBezTo>
                  <a:lnTo>
                    <a:pt x="3719" y="1433"/>
                  </a:lnTo>
                  <a:cubicBezTo>
                    <a:pt x="4757" y="2473"/>
                    <a:pt x="4683" y="2832"/>
                    <a:pt x="4449" y="3068"/>
                  </a:cubicBezTo>
                  <a:cubicBezTo>
                    <a:pt x="4240" y="3275"/>
                    <a:pt x="3625" y="3692"/>
                    <a:pt x="3427" y="3892"/>
                  </a:cubicBezTo>
                  <a:cubicBezTo>
                    <a:pt x="2960" y="4359"/>
                    <a:pt x="3046" y="5081"/>
                    <a:pt x="3685" y="6039"/>
                  </a:cubicBezTo>
                  <a:cubicBezTo>
                    <a:pt x="4065" y="6611"/>
                    <a:pt x="4568" y="7166"/>
                    <a:pt x="4805" y="7405"/>
                  </a:cubicBezTo>
                  <a:lnTo>
                    <a:pt x="4806" y="7405"/>
                  </a:lnTo>
                  <a:cubicBezTo>
                    <a:pt x="5045" y="7642"/>
                    <a:pt x="5599" y="8146"/>
                    <a:pt x="6172" y="8527"/>
                  </a:cubicBezTo>
                  <a:cubicBezTo>
                    <a:pt x="6727" y="8895"/>
                    <a:pt x="7202" y="9079"/>
                    <a:pt x="7594" y="9079"/>
                  </a:cubicBezTo>
                  <a:cubicBezTo>
                    <a:pt x="7880" y="9079"/>
                    <a:pt x="8123" y="8981"/>
                    <a:pt x="8320" y="8785"/>
                  </a:cubicBezTo>
                  <a:cubicBezTo>
                    <a:pt x="8518" y="8585"/>
                    <a:pt x="8935" y="7971"/>
                    <a:pt x="9144" y="7762"/>
                  </a:cubicBezTo>
                  <a:cubicBezTo>
                    <a:pt x="9238" y="7668"/>
                    <a:pt x="9331" y="7609"/>
                    <a:pt x="9460" y="7609"/>
                  </a:cubicBezTo>
                  <a:cubicBezTo>
                    <a:pt x="9549" y="7609"/>
                    <a:pt x="9655" y="7637"/>
                    <a:pt x="9790" y="7702"/>
                  </a:cubicBezTo>
                  <a:cubicBezTo>
                    <a:pt x="10172" y="7886"/>
                    <a:pt x="10582" y="8297"/>
                    <a:pt x="10779" y="8493"/>
                  </a:cubicBezTo>
                  <a:lnTo>
                    <a:pt x="10788" y="8502"/>
                  </a:lnTo>
                  <a:cubicBezTo>
                    <a:pt x="11239" y="8944"/>
                    <a:pt x="11037" y="9452"/>
                    <a:pt x="10593" y="9898"/>
                  </a:cubicBezTo>
                  <a:cubicBezTo>
                    <a:pt x="10190" y="10300"/>
                    <a:pt x="9680" y="10502"/>
                    <a:pt x="9068" y="10502"/>
                  </a:cubicBezTo>
                  <a:cubicBezTo>
                    <a:pt x="8521" y="10502"/>
                    <a:pt x="7892" y="10341"/>
                    <a:pt x="7184" y="10020"/>
                  </a:cubicBezTo>
                  <a:cubicBezTo>
                    <a:pt x="5868" y="9420"/>
                    <a:pt x="4676" y="8428"/>
                    <a:pt x="4228" y="7984"/>
                  </a:cubicBezTo>
                  <a:cubicBezTo>
                    <a:pt x="3784" y="7536"/>
                    <a:pt x="2792" y="6344"/>
                    <a:pt x="2192" y="5028"/>
                  </a:cubicBezTo>
                  <a:cubicBezTo>
                    <a:pt x="1511" y="3527"/>
                    <a:pt x="1552" y="2381"/>
                    <a:pt x="2314" y="1619"/>
                  </a:cubicBezTo>
                  <a:cubicBezTo>
                    <a:pt x="2583" y="1350"/>
                    <a:pt x="2877" y="1171"/>
                    <a:pt x="3164" y="1171"/>
                  </a:cubicBezTo>
                  <a:close/>
                  <a:moveTo>
                    <a:pt x="3169" y="1"/>
                  </a:moveTo>
                  <a:cubicBezTo>
                    <a:pt x="2619" y="1"/>
                    <a:pt x="2030" y="247"/>
                    <a:pt x="1486" y="791"/>
                  </a:cubicBezTo>
                  <a:cubicBezTo>
                    <a:pt x="701" y="1576"/>
                    <a:pt x="0" y="3034"/>
                    <a:pt x="1127" y="5512"/>
                  </a:cubicBezTo>
                  <a:cubicBezTo>
                    <a:pt x="1794" y="6979"/>
                    <a:pt x="2868" y="8274"/>
                    <a:pt x="3398" y="8810"/>
                  </a:cubicBezTo>
                  <a:lnTo>
                    <a:pt x="3402" y="8813"/>
                  </a:lnTo>
                  <a:cubicBezTo>
                    <a:pt x="3938" y="9344"/>
                    <a:pt x="5235" y="10418"/>
                    <a:pt x="6699" y="11085"/>
                  </a:cubicBezTo>
                  <a:cubicBezTo>
                    <a:pt x="7490" y="11445"/>
                    <a:pt x="8308" y="11674"/>
                    <a:pt x="9088" y="11674"/>
                  </a:cubicBezTo>
                  <a:cubicBezTo>
                    <a:pt x="9940" y="11674"/>
                    <a:pt x="10746" y="11400"/>
                    <a:pt x="11421" y="10726"/>
                  </a:cubicBezTo>
                  <a:cubicBezTo>
                    <a:pt x="12488" y="9657"/>
                    <a:pt x="12399" y="8442"/>
                    <a:pt x="11607" y="7665"/>
                  </a:cubicBezTo>
                  <a:cubicBezTo>
                    <a:pt x="11219" y="7278"/>
                    <a:pt x="10791" y="6885"/>
                    <a:pt x="10297" y="6648"/>
                  </a:cubicBezTo>
                  <a:cubicBezTo>
                    <a:pt x="10009" y="6509"/>
                    <a:pt x="9725" y="6440"/>
                    <a:pt x="9455" y="6440"/>
                  </a:cubicBezTo>
                  <a:cubicBezTo>
                    <a:pt x="9034" y="6440"/>
                    <a:pt x="8646" y="6606"/>
                    <a:pt x="8316" y="6935"/>
                  </a:cubicBezTo>
                  <a:cubicBezTo>
                    <a:pt x="8070" y="7180"/>
                    <a:pt x="7732" y="7665"/>
                    <a:pt x="7538" y="7904"/>
                  </a:cubicBezTo>
                  <a:cubicBezTo>
                    <a:pt x="7035" y="7819"/>
                    <a:pt x="6032" y="6974"/>
                    <a:pt x="5634" y="6577"/>
                  </a:cubicBezTo>
                  <a:cubicBezTo>
                    <a:pt x="5236" y="6179"/>
                    <a:pt x="4393" y="5174"/>
                    <a:pt x="4308" y="4674"/>
                  </a:cubicBezTo>
                  <a:cubicBezTo>
                    <a:pt x="4545" y="4481"/>
                    <a:pt x="5031" y="4141"/>
                    <a:pt x="5277" y="3895"/>
                  </a:cubicBezTo>
                  <a:cubicBezTo>
                    <a:pt x="5817" y="3354"/>
                    <a:pt x="5919" y="2652"/>
                    <a:pt x="5564" y="1914"/>
                  </a:cubicBezTo>
                  <a:cubicBezTo>
                    <a:pt x="5327" y="1421"/>
                    <a:pt x="4934" y="993"/>
                    <a:pt x="4546" y="605"/>
                  </a:cubicBezTo>
                  <a:cubicBezTo>
                    <a:pt x="4165" y="216"/>
                    <a:pt x="3684" y="1"/>
                    <a:pt x="31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465596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5BDCB-B63B-8FC6-C4BF-97B6D4902B0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23C9CA1-6006-B93D-E229-14FE7BBB68A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0F6E6E0-9808-9002-D50E-E0C81C5E4B5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CA78723-FF6D-072C-B6B8-3122A29BE1A5}"/>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20D192CC-8233-AE15-1C6A-F1A31B6FB2E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B29F89A-314C-12D1-5F51-F2734E4F8BC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D1D98A0-C521-8177-C5CC-1AB194697A54}"/>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89FDBF7A-2831-F4CB-4C97-860E62FA25F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5B7E4E-6A22-0757-68A3-B4232A1E52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1EC007B-FDB2-6CF7-E184-853E9FDBE89F}"/>
              </a:ext>
            </a:extLst>
          </p:cNvPr>
          <p:cNvSpPr txBox="1"/>
          <p:nvPr/>
        </p:nvSpPr>
        <p:spPr>
          <a:xfrm>
            <a:off x="1140923" y="1313339"/>
            <a:ext cx="4458977" cy="4260077"/>
          </a:xfrm>
          <a:prstGeom prst="rect">
            <a:avLst/>
          </a:prstGeom>
          <a:noFill/>
        </p:spPr>
        <p:txBody>
          <a:bodyPr wrap="square" rtlCol="0">
            <a:spAutoFit/>
          </a:bodyPr>
          <a:lstStyle/>
          <a:p>
            <a:pPr algn="just">
              <a:lnSpc>
                <a:spcPct val="150000"/>
              </a:lnSpc>
            </a:pPr>
            <a:r>
              <a:rPr lang="en-US" sz="1400" dirty="0">
                <a:latin typeface="Alexandria"/>
              </a:rPr>
              <a:t>In general, the concept of digital real estate marketing refers to a set of activities used to market properties to buyers and tenants through diverse digital tools specialized in the real estate sector. This type of marketing has unique advantages compared to traditional real estate marketing, enabling marketers to exploit opportunities arising from internal and external environmental changes in any real estate organization. Digital real estate marketing is not limited to modern communication technologies; it also includes technological devices used in real estate, such as smartphones, Internet-connected digital screens for property display, and various real estate digital platforms such as websites, social media, and mobile applications.</a:t>
            </a:r>
          </a:p>
        </p:txBody>
      </p:sp>
      <p:sp>
        <p:nvSpPr>
          <p:cNvPr id="4" name="Google Shape;6210;p53">
            <a:extLst>
              <a:ext uri="{FF2B5EF4-FFF2-40B4-BE49-F238E27FC236}">
                <a16:creationId xmlns:a16="http://schemas.microsoft.com/office/drawing/2014/main" id="{2C618E70-7E50-0E50-57BA-6C77C4C5585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7877;p57">
            <a:extLst>
              <a:ext uri="{FF2B5EF4-FFF2-40B4-BE49-F238E27FC236}">
                <a16:creationId xmlns:a16="http://schemas.microsoft.com/office/drawing/2014/main" id="{AB64D869-3715-8CD9-51E9-611F831B8ACC}"/>
              </a:ext>
            </a:extLst>
          </p:cNvPr>
          <p:cNvGrpSpPr/>
          <p:nvPr/>
        </p:nvGrpSpPr>
        <p:grpSpPr>
          <a:xfrm>
            <a:off x="3204990" y="952539"/>
            <a:ext cx="406659" cy="406659"/>
            <a:chOff x="-4573475" y="2045850"/>
            <a:chExt cx="293800" cy="293800"/>
          </a:xfrm>
        </p:grpSpPr>
        <p:sp>
          <p:nvSpPr>
            <p:cNvPr id="7" name="Google Shape;7878;p57">
              <a:extLst>
                <a:ext uri="{FF2B5EF4-FFF2-40B4-BE49-F238E27FC236}">
                  <a16:creationId xmlns:a16="http://schemas.microsoft.com/office/drawing/2014/main" id="{ADF5C4DC-749E-D6A1-8A64-C0F4CF3B6BD0}"/>
                </a:ext>
              </a:extLst>
            </p:cNvPr>
            <p:cNvSpPr/>
            <p:nvPr/>
          </p:nvSpPr>
          <p:spPr>
            <a:xfrm>
              <a:off x="-4573475" y="2045850"/>
              <a:ext cx="293800" cy="293800"/>
            </a:xfrm>
            <a:custGeom>
              <a:avLst/>
              <a:gdLst/>
              <a:ahLst/>
              <a:cxnLst/>
              <a:rect l="l" t="t" r="r" b="b"/>
              <a:pathLst>
                <a:path w="11752" h="11752" extrusionOk="0">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879;p57">
              <a:extLst>
                <a:ext uri="{FF2B5EF4-FFF2-40B4-BE49-F238E27FC236}">
                  <a16:creationId xmlns:a16="http://schemas.microsoft.com/office/drawing/2014/main" id="{D9B546B9-DD9A-6B79-A4CF-699DF0C15EA8}"/>
                </a:ext>
              </a:extLst>
            </p:cNvPr>
            <p:cNvSpPr/>
            <p:nvPr/>
          </p:nvSpPr>
          <p:spPr>
            <a:xfrm>
              <a:off x="-4521500" y="2099400"/>
              <a:ext cx="189050" cy="188275"/>
            </a:xfrm>
            <a:custGeom>
              <a:avLst/>
              <a:gdLst/>
              <a:ahLst/>
              <a:cxnLst/>
              <a:rect l="l" t="t" r="r" b="b"/>
              <a:pathLst>
                <a:path w="7562" h="7531" extrusionOk="0">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5655118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963D7-FC04-FD6C-0A24-5E65C864E4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90B3DD-AE61-B0F1-0D84-26388F79E1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D26B0C-AB91-F65B-8E2E-51B624B9CC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79D3E8A-23D7-74C0-5EA1-57DDF7733FF1}"/>
              </a:ext>
            </a:extLst>
          </p:cNvPr>
          <p:cNvSpPr/>
          <p:nvPr/>
        </p:nvSpPr>
        <p:spPr>
          <a:xfrm>
            <a:off x="117027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A71852-C71B-1905-6ECA-C567611A00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7F31E51-ACA4-8549-93B3-CD00D6F24329}"/>
              </a:ext>
            </a:extLst>
          </p:cNvPr>
          <p:cNvSpPr txBox="1"/>
          <p:nvPr/>
        </p:nvSpPr>
        <p:spPr>
          <a:xfrm>
            <a:off x="1675976" y="1468531"/>
            <a:ext cx="8417320" cy="2967415"/>
          </a:xfrm>
          <a:prstGeom prst="rect">
            <a:avLst/>
          </a:prstGeom>
          <a:noFill/>
        </p:spPr>
        <p:txBody>
          <a:bodyPr wrap="square" rtlCol="0">
            <a:spAutoFit/>
          </a:bodyPr>
          <a:lstStyle/>
          <a:p>
            <a:pPr algn="just">
              <a:lnSpc>
                <a:spcPct val="150000"/>
              </a:lnSpc>
            </a:pPr>
            <a:r>
              <a:rPr lang="en-US" sz="1400" dirty="0">
                <a:latin typeface="Alexandria"/>
              </a:rPr>
              <a:t>Therefore, digital real estate marketing establishes demand through the interactive power of digital tools—especially the Internet—which allows for wide dissemination of property offers and adds value to both the real estate institution and its clients. It is important to note that online real estate marketing is the largest contributor to digital real estate marketing, but it is not synonymous with it. Digital real estate marketing extends beyond online marketing to include all aspects of modern technology in the real estate sector. For example, SMS real estate marketing can be achieved whether or not the phone is connected to the Internet, and it belongs to digital real estate marketing. The same applies to digital or interactive billboards and other advertisements based on digital technologies, all aimed at enhancing the presence of real estate institutions and their offers in the digital environment.</a:t>
            </a:r>
          </a:p>
        </p:txBody>
      </p:sp>
      <p:grpSp>
        <p:nvGrpSpPr>
          <p:cNvPr id="3" name="Google Shape;8014;p57">
            <a:extLst>
              <a:ext uri="{FF2B5EF4-FFF2-40B4-BE49-F238E27FC236}">
                <a16:creationId xmlns:a16="http://schemas.microsoft.com/office/drawing/2014/main" id="{3116D323-EE8C-4901-71C6-F2FC93488026}"/>
              </a:ext>
            </a:extLst>
          </p:cNvPr>
          <p:cNvGrpSpPr/>
          <p:nvPr/>
        </p:nvGrpSpPr>
        <p:grpSpPr>
          <a:xfrm>
            <a:off x="10093296" y="2949914"/>
            <a:ext cx="356519" cy="405585"/>
            <a:chOff x="-919700" y="2420750"/>
            <a:chExt cx="257575" cy="293025"/>
          </a:xfrm>
        </p:grpSpPr>
        <p:sp>
          <p:nvSpPr>
            <p:cNvPr id="4" name="Google Shape;8015;p57">
              <a:extLst>
                <a:ext uri="{FF2B5EF4-FFF2-40B4-BE49-F238E27FC236}">
                  <a16:creationId xmlns:a16="http://schemas.microsoft.com/office/drawing/2014/main" id="{FCC65D06-8B8C-03D8-A886-071C433497A1}"/>
                </a:ext>
              </a:extLst>
            </p:cNvPr>
            <p:cNvSpPr/>
            <p:nvPr/>
          </p:nvSpPr>
          <p:spPr>
            <a:xfrm>
              <a:off x="-884250" y="2490850"/>
              <a:ext cx="84300" cy="51225"/>
            </a:xfrm>
            <a:custGeom>
              <a:avLst/>
              <a:gdLst/>
              <a:ahLst/>
              <a:cxnLst/>
              <a:rect l="l" t="t" r="r" b="b"/>
              <a:pathLst>
                <a:path w="3372" h="2049" extrusionOk="0">
                  <a:moveTo>
                    <a:pt x="977" y="631"/>
                  </a:moveTo>
                  <a:cubicBezTo>
                    <a:pt x="1166" y="631"/>
                    <a:pt x="1324" y="788"/>
                    <a:pt x="1324" y="977"/>
                  </a:cubicBezTo>
                  <a:cubicBezTo>
                    <a:pt x="1324" y="1198"/>
                    <a:pt x="1166" y="1355"/>
                    <a:pt x="977" y="1355"/>
                  </a:cubicBezTo>
                  <a:cubicBezTo>
                    <a:pt x="788" y="1355"/>
                    <a:pt x="631" y="1198"/>
                    <a:pt x="631" y="977"/>
                  </a:cubicBezTo>
                  <a:cubicBezTo>
                    <a:pt x="631" y="788"/>
                    <a:pt x="788" y="631"/>
                    <a:pt x="977" y="631"/>
                  </a:cubicBezTo>
                  <a:close/>
                  <a:moveTo>
                    <a:pt x="2363" y="631"/>
                  </a:moveTo>
                  <a:cubicBezTo>
                    <a:pt x="2552" y="631"/>
                    <a:pt x="2710" y="788"/>
                    <a:pt x="2710" y="977"/>
                  </a:cubicBezTo>
                  <a:cubicBezTo>
                    <a:pt x="2710" y="1198"/>
                    <a:pt x="2552" y="1355"/>
                    <a:pt x="2363" y="1355"/>
                  </a:cubicBezTo>
                  <a:cubicBezTo>
                    <a:pt x="2174" y="1355"/>
                    <a:pt x="2017" y="1198"/>
                    <a:pt x="2017" y="977"/>
                  </a:cubicBezTo>
                  <a:cubicBezTo>
                    <a:pt x="2017" y="788"/>
                    <a:pt x="2174" y="631"/>
                    <a:pt x="2363" y="631"/>
                  </a:cubicBezTo>
                  <a:close/>
                  <a:moveTo>
                    <a:pt x="1009" y="1"/>
                  </a:moveTo>
                  <a:cubicBezTo>
                    <a:pt x="473" y="1"/>
                    <a:pt x="0" y="473"/>
                    <a:pt x="0" y="1040"/>
                  </a:cubicBezTo>
                  <a:cubicBezTo>
                    <a:pt x="0" y="1576"/>
                    <a:pt x="473" y="2048"/>
                    <a:pt x="1009" y="2048"/>
                  </a:cubicBezTo>
                  <a:cubicBezTo>
                    <a:pt x="1292" y="2048"/>
                    <a:pt x="1544" y="1922"/>
                    <a:pt x="1702" y="1765"/>
                  </a:cubicBezTo>
                  <a:cubicBezTo>
                    <a:pt x="1891" y="1922"/>
                    <a:pt x="2111" y="2048"/>
                    <a:pt x="2363" y="2048"/>
                  </a:cubicBezTo>
                  <a:cubicBezTo>
                    <a:pt x="2899" y="2048"/>
                    <a:pt x="3371" y="1576"/>
                    <a:pt x="3371" y="1040"/>
                  </a:cubicBezTo>
                  <a:cubicBezTo>
                    <a:pt x="3371" y="442"/>
                    <a:pt x="2899" y="1"/>
                    <a:pt x="2363" y="1"/>
                  </a:cubicBezTo>
                  <a:cubicBezTo>
                    <a:pt x="2080" y="1"/>
                    <a:pt x="1859" y="127"/>
                    <a:pt x="1702" y="284"/>
                  </a:cubicBezTo>
                  <a:cubicBezTo>
                    <a:pt x="1481" y="127"/>
                    <a:pt x="1261"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016;p57">
              <a:extLst>
                <a:ext uri="{FF2B5EF4-FFF2-40B4-BE49-F238E27FC236}">
                  <a16:creationId xmlns:a16="http://schemas.microsoft.com/office/drawing/2014/main" id="{B260EC37-9A10-777D-847E-9F9096323AAD}"/>
                </a:ext>
              </a:extLst>
            </p:cNvPr>
            <p:cNvSpPr/>
            <p:nvPr/>
          </p:nvSpPr>
          <p:spPr>
            <a:xfrm>
              <a:off x="-919700" y="2420750"/>
              <a:ext cx="257575" cy="293025"/>
            </a:xfrm>
            <a:custGeom>
              <a:avLst/>
              <a:gdLst/>
              <a:ahLst/>
              <a:cxnLst/>
              <a:rect l="l" t="t" r="r" b="b"/>
              <a:pathLst>
                <a:path w="10303" h="11721" extrusionOk="0">
                  <a:moveTo>
                    <a:pt x="7152" y="694"/>
                  </a:moveTo>
                  <a:cubicBezTo>
                    <a:pt x="7373" y="694"/>
                    <a:pt x="7530" y="851"/>
                    <a:pt x="7530" y="1040"/>
                  </a:cubicBezTo>
                  <a:lnTo>
                    <a:pt x="7530" y="1418"/>
                  </a:lnTo>
                  <a:lnTo>
                    <a:pt x="662" y="1418"/>
                  </a:lnTo>
                  <a:lnTo>
                    <a:pt x="662" y="1040"/>
                  </a:lnTo>
                  <a:cubicBezTo>
                    <a:pt x="694" y="851"/>
                    <a:pt x="851" y="694"/>
                    <a:pt x="1009" y="694"/>
                  </a:cubicBezTo>
                  <a:close/>
                  <a:moveTo>
                    <a:pt x="7562" y="2111"/>
                  </a:moveTo>
                  <a:lnTo>
                    <a:pt x="7562" y="3403"/>
                  </a:lnTo>
                  <a:lnTo>
                    <a:pt x="7247" y="3088"/>
                  </a:lnTo>
                  <a:cubicBezTo>
                    <a:pt x="7042" y="2883"/>
                    <a:pt x="6784" y="2792"/>
                    <a:pt x="6528" y="2792"/>
                  </a:cubicBezTo>
                  <a:cubicBezTo>
                    <a:pt x="5999" y="2792"/>
                    <a:pt x="5483" y="3186"/>
                    <a:pt x="5483" y="3781"/>
                  </a:cubicBezTo>
                  <a:cubicBezTo>
                    <a:pt x="5483" y="4065"/>
                    <a:pt x="5577" y="4348"/>
                    <a:pt x="5798" y="4506"/>
                  </a:cubicBezTo>
                  <a:lnTo>
                    <a:pt x="6774" y="5482"/>
                  </a:lnTo>
                  <a:lnTo>
                    <a:pt x="1009" y="5482"/>
                  </a:lnTo>
                  <a:cubicBezTo>
                    <a:pt x="995" y="5485"/>
                    <a:pt x="982" y="5486"/>
                    <a:pt x="968" y="5486"/>
                  </a:cubicBezTo>
                  <a:cubicBezTo>
                    <a:pt x="825" y="5486"/>
                    <a:pt x="694" y="5340"/>
                    <a:pt x="694" y="5167"/>
                  </a:cubicBezTo>
                  <a:lnTo>
                    <a:pt x="694" y="2111"/>
                  </a:lnTo>
                  <a:close/>
                  <a:moveTo>
                    <a:pt x="8160" y="2584"/>
                  </a:moveTo>
                  <a:lnTo>
                    <a:pt x="9200" y="3624"/>
                  </a:lnTo>
                  <a:cubicBezTo>
                    <a:pt x="9421" y="3844"/>
                    <a:pt x="9515" y="4065"/>
                    <a:pt x="9515" y="4348"/>
                  </a:cubicBezTo>
                  <a:lnTo>
                    <a:pt x="9515" y="6900"/>
                  </a:lnTo>
                  <a:cubicBezTo>
                    <a:pt x="9515" y="7373"/>
                    <a:pt x="9358" y="7845"/>
                    <a:pt x="9043" y="8192"/>
                  </a:cubicBezTo>
                  <a:lnTo>
                    <a:pt x="5955" y="8192"/>
                  </a:lnTo>
                  <a:cubicBezTo>
                    <a:pt x="5640" y="7845"/>
                    <a:pt x="5483" y="7373"/>
                    <a:pt x="5483" y="6900"/>
                  </a:cubicBezTo>
                  <a:lnTo>
                    <a:pt x="5483" y="6144"/>
                  </a:lnTo>
                  <a:lnTo>
                    <a:pt x="6837" y="6144"/>
                  </a:lnTo>
                  <a:lnTo>
                    <a:pt x="6837" y="6207"/>
                  </a:lnTo>
                  <a:cubicBezTo>
                    <a:pt x="6837" y="6585"/>
                    <a:pt x="6900" y="6932"/>
                    <a:pt x="7089" y="7373"/>
                  </a:cubicBezTo>
                  <a:cubicBezTo>
                    <a:pt x="7135" y="7487"/>
                    <a:pt x="7263" y="7568"/>
                    <a:pt x="7403" y="7568"/>
                  </a:cubicBezTo>
                  <a:cubicBezTo>
                    <a:pt x="7455" y="7568"/>
                    <a:pt x="7510" y="7556"/>
                    <a:pt x="7562" y="7530"/>
                  </a:cubicBezTo>
                  <a:cubicBezTo>
                    <a:pt x="7719" y="7467"/>
                    <a:pt x="7782" y="7247"/>
                    <a:pt x="7719" y="7058"/>
                  </a:cubicBezTo>
                  <a:cubicBezTo>
                    <a:pt x="7593" y="6774"/>
                    <a:pt x="7530" y="6522"/>
                    <a:pt x="7530" y="6239"/>
                  </a:cubicBezTo>
                  <a:lnTo>
                    <a:pt x="7530" y="5451"/>
                  </a:lnTo>
                  <a:cubicBezTo>
                    <a:pt x="7530" y="5356"/>
                    <a:pt x="7467" y="5262"/>
                    <a:pt x="7404" y="5199"/>
                  </a:cubicBezTo>
                  <a:lnTo>
                    <a:pt x="6207" y="4033"/>
                  </a:lnTo>
                  <a:cubicBezTo>
                    <a:pt x="6018" y="3844"/>
                    <a:pt x="6144" y="3435"/>
                    <a:pt x="6459" y="3435"/>
                  </a:cubicBezTo>
                  <a:cubicBezTo>
                    <a:pt x="6522" y="3435"/>
                    <a:pt x="6648" y="3466"/>
                    <a:pt x="6680" y="3561"/>
                  </a:cubicBezTo>
                  <a:lnTo>
                    <a:pt x="8255" y="5136"/>
                  </a:lnTo>
                  <a:cubicBezTo>
                    <a:pt x="8318" y="5199"/>
                    <a:pt x="8413" y="5230"/>
                    <a:pt x="8503" y="5230"/>
                  </a:cubicBezTo>
                  <a:cubicBezTo>
                    <a:pt x="8594" y="5230"/>
                    <a:pt x="8680" y="5199"/>
                    <a:pt x="8728" y="5136"/>
                  </a:cubicBezTo>
                  <a:cubicBezTo>
                    <a:pt x="8854" y="5010"/>
                    <a:pt x="8854" y="4789"/>
                    <a:pt x="8728" y="4663"/>
                  </a:cubicBezTo>
                  <a:lnTo>
                    <a:pt x="8160" y="4065"/>
                  </a:lnTo>
                  <a:lnTo>
                    <a:pt x="8160" y="2584"/>
                  </a:lnTo>
                  <a:close/>
                  <a:moveTo>
                    <a:pt x="9295" y="8948"/>
                  </a:moveTo>
                  <a:cubicBezTo>
                    <a:pt x="9484" y="8948"/>
                    <a:pt x="9641" y="9105"/>
                    <a:pt x="9641" y="9295"/>
                  </a:cubicBezTo>
                  <a:lnTo>
                    <a:pt x="9641" y="10996"/>
                  </a:lnTo>
                  <a:lnTo>
                    <a:pt x="5514" y="10996"/>
                  </a:lnTo>
                  <a:lnTo>
                    <a:pt x="5514" y="9295"/>
                  </a:lnTo>
                  <a:cubicBezTo>
                    <a:pt x="5514" y="9105"/>
                    <a:pt x="5672" y="8948"/>
                    <a:pt x="5861" y="8948"/>
                  </a:cubicBezTo>
                  <a:close/>
                  <a:moveTo>
                    <a:pt x="1009" y="1"/>
                  </a:moveTo>
                  <a:cubicBezTo>
                    <a:pt x="473" y="1"/>
                    <a:pt x="1" y="473"/>
                    <a:pt x="1" y="1040"/>
                  </a:cubicBezTo>
                  <a:lnTo>
                    <a:pt x="1" y="5167"/>
                  </a:lnTo>
                  <a:cubicBezTo>
                    <a:pt x="1" y="5734"/>
                    <a:pt x="473" y="6207"/>
                    <a:pt x="1009" y="6207"/>
                  </a:cubicBezTo>
                  <a:lnTo>
                    <a:pt x="4789" y="6207"/>
                  </a:lnTo>
                  <a:lnTo>
                    <a:pt x="4789" y="6932"/>
                  </a:lnTo>
                  <a:cubicBezTo>
                    <a:pt x="4789" y="7499"/>
                    <a:pt x="4947" y="8003"/>
                    <a:pt x="5231" y="8444"/>
                  </a:cubicBezTo>
                  <a:cubicBezTo>
                    <a:pt x="4947" y="8633"/>
                    <a:pt x="4789" y="8948"/>
                    <a:pt x="4789" y="9295"/>
                  </a:cubicBezTo>
                  <a:lnTo>
                    <a:pt x="4789" y="11342"/>
                  </a:lnTo>
                  <a:cubicBezTo>
                    <a:pt x="4789" y="11563"/>
                    <a:pt x="4947" y="11720"/>
                    <a:pt x="5168" y="11720"/>
                  </a:cubicBezTo>
                  <a:lnTo>
                    <a:pt x="9956" y="11720"/>
                  </a:lnTo>
                  <a:cubicBezTo>
                    <a:pt x="10145" y="11720"/>
                    <a:pt x="10303" y="11563"/>
                    <a:pt x="10303" y="11342"/>
                  </a:cubicBezTo>
                  <a:lnTo>
                    <a:pt x="10303" y="9295"/>
                  </a:lnTo>
                  <a:cubicBezTo>
                    <a:pt x="10303" y="8948"/>
                    <a:pt x="10114" y="8633"/>
                    <a:pt x="9893" y="8444"/>
                  </a:cubicBezTo>
                  <a:cubicBezTo>
                    <a:pt x="10177" y="8003"/>
                    <a:pt x="10303" y="7499"/>
                    <a:pt x="10303" y="6932"/>
                  </a:cubicBezTo>
                  <a:lnTo>
                    <a:pt x="10303" y="4380"/>
                  </a:lnTo>
                  <a:lnTo>
                    <a:pt x="10271" y="4380"/>
                  </a:lnTo>
                  <a:cubicBezTo>
                    <a:pt x="10271" y="3907"/>
                    <a:pt x="10082" y="3466"/>
                    <a:pt x="9767" y="3151"/>
                  </a:cubicBezTo>
                  <a:lnTo>
                    <a:pt x="8224" y="1639"/>
                  </a:lnTo>
                  <a:lnTo>
                    <a:pt x="8224" y="1040"/>
                  </a:lnTo>
                  <a:cubicBezTo>
                    <a:pt x="8224" y="473"/>
                    <a:pt x="7751" y="1"/>
                    <a:pt x="72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017;p57">
              <a:extLst>
                <a:ext uri="{FF2B5EF4-FFF2-40B4-BE49-F238E27FC236}">
                  <a16:creationId xmlns:a16="http://schemas.microsoft.com/office/drawing/2014/main" id="{96A56186-8027-E528-38B1-21A7D55F3AD4}"/>
                </a:ext>
              </a:extLst>
            </p:cNvPr>
            <p:cNvSpPr/>
            <p:nvPr/>
          </p:nvSpPr>
          <p:spPr>
            <a:xfrm>
              <a:off x="-766100" y="2660975"/>
              <a:ext cx="18125" cy="18150"/>
            </a:xfrm>
            <a:custGeom>
              <a:avLst/>
              <a:gdLst/>
              <a:ahLst/>
              <a:cxnLst/>
              <a:rect l="l" t="t" r="r" b="b"/>
              <a:pathLst>
                <a:path w="725" h="726" extrusionOk="0">
                  <a:moveTo>
                    <a:pt x="347" y="1"/>
                  </a:moveTo>
                  <a:cubicBezTo>
                    <a:pt x="158" y="1"/>
                    <a:pt x="0" y="158"/>
                    <a:pt x="0" y="379"/>
                  </a:cubicBezTo>
                  <a:cubicBezTo>
                    <a:pt x="0" y="568"/>
                    <a:pt x="158" y="725"/>
                    <a:pt x="347" y="725"/>
                  </a:cubicBezTo>
                  <a:cubicBezTo>
                    <a:pt x="536" y="725"/>
                    <a:pt x="725" y="568"/>
                    <a:pt x="725" y="379"/>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 name="Google Shape;7965;p57">
            <a:extLst>
              <a:ext uri="{FF2B5EF4-FFF2-40B4-BE49-F238E27FC236}">
                <a16:creationId xmlns:a16="http://schemas.microsoft.com/office/drawing/2014/main" id="{7583BBA1-B1BD-FB1B-91D3-4A0466B8B591}"/>
              </a:ext>
            </a:extLst>
          </p:cNvPr>
          <p:cNvGrpSpPr/>
          <p:nvPr/>
        </p:nvGrpSpPr>
        <p:grpSpPr>
          <a:xfrm>
            <a:off x="3220011" y="4159717"/>
            <a:ext cx="403405" cy="405551"/>
            <a:chOff x="-3852025" y="2764950"/>
            <a:chExt cx="291450" cy="293000"/>
          </a:xfrm>
        </p:grpSpPr>
        <p:sp>
          <p:nvSpPr>
            <p:cNvPr id="9" name="Google Shape;7966;p57">
              <a:extLst>
                <a:ext uri="{FF2B5EF4-FFF2-40B4-BE49-F238E27FC236}">
                  <a16:creationId xmlns:a16="http://schemas.microsoft.com/office/drawing/2014/main" id="{56365603-2581-777E-15AE-16057E1FD5B6}"/>
                </a:ext>
              </a:extLst>
            </p:cNvPr>
            <p:cNvSpPr/>
            <p:nvPr/>
          </p:nvSpPr>
          <p:spPr>
            <a:xfrm>
              <a:off x="-3852025" y="2764950"/>
              <a:ext cx="291450" cy="293000"/>
            </a:xfrm>
            <a:custGeom>
              <a:avLst/>
              <a:gdLst/>
              <a:ahLst/>
              <a:cxnLst/>
              <a:rect l="l" t="t" r="r" b="b"/>
              <a:pathLst>
                <a:path w="11658" h="11720" extrusionOk="0">
                  <a:moveTo>
                    <a:pt x="4380" y="693"/>
                  </a:moveTo>
                  <a:cubicBezTo>
                    <a:pt x="6774" y="693"/>
                    <a:pt x="8161" y="1355"/>
                    <a:pt x="8161" y="1733"/>
                  </a:cubicBezTo>
                  <a:cubicBezTo>
                    <a:pt x="8161" y="2080"/>
                    <a:pt x="6774" y="2741"/>
                    <a:pt x="4380" y="2741"/>
                  </a:cubicBezTo>
                  <a:cubicBezTo>
                    <a:pt x="1986" y="2741"/>
                    <a:pt x="599" y="2080"/>
                    <a:pt x="599" y="1733"/>
                  </a:cubicBezTo>
                  <a:cubicBezTo>
                    <a:pt x="631" y="1355"/>
                    <a:pt x="2017" y="693"/>
                    <a:pt x="4380" y="693"/>
                  </a:cubicBezTo>
                  <a:close/>
                  <a:moveTo>
                    <a:pt x="8224" y="2710"/>
                  </a:moveTo>
                  <a:lnTo>
                    <a:pt x="8224" y="4190"/>
                  </a:lnTo>
                  <a:lnTo>
                    <a:pt x="7845" y="4190"/>
                  </a:lnTo>
                  <a:cubicBezTo>
                    <a:pt x="7815" y="4189"/>
                    <a:pt x="7784" y="4189"/>
                    <a:pt x="7753" y="4189"/>
                  </a:cubicBezTo>
                  <a:cubicBezTo>
                    <a:pt x="6625" y="4189"/>
                    <a:pt x="5622" y="4748"/>
                    <a:pt x="4947" y="5545"/>
                  </a:cubicBezTo>
                  <a:cubicBezTo>
                    <a:pt x="4743" y="5555"/>
                    <a:pt x="4544" y="5560"/>
                    <a:pt x="4352" y="5560"/>
                  </a:cubicBezTo>
                  <a:cubicBezTo>
                    <a:pt x="2081" y="5560"/>
                    <a:pt x="662" y="4912"/>
                    <a:pt x="662" y="4505"/>
                  </a:cubicBezTo>
                  <a:lnTo>
                    <a:pt x="662" y="2710"/>
                  </a:lnTo>
                  <a:cubicBezTo>
                    <a:pt x="1639" y="3308"/>
                    <a:pt x="3246" y="3466"/>
                    <a:pt x="4443" y="3466"/>
                  </a:cubicBezTo>
                  <a:cubicBezTo>
                    <a:pt x="5577" y="3466"/>
                    <a:pt x="7215" y="3308"/>
                    <a:pt x="8224" y="2710"/>
                  </a:cubicBezTo>
                  <a:close/>
                  <a:moveTo>
                    <a:pt x="631" y="5514"/>
                  </a:moveTo>
                  <a:cubicBezTo>
                    <a:pt x="1639" y="6081"/>
                    <a:pt x="3309" y="6238"/>
                    <a:pt x="4474" y="6238"/>
                  </a:cubicBezTo>
                  <a:cubicBezTo>
                    <a:pt x="4222" y="6711"/>
                    <a:pt x="4065" y="7309"/>
                    <a:pt x="4065" y="7939"/>
                  </a:cubicBezTo>
                  <a:lnTo>
                    <a:pt x="4065" y="8286"/>
                  </a:lnTo>
                  <a:cubicBezTo>
                    <a:pt x="1860" y="8223"/>
                    <a:pt x="631" y="7624"/>
                    <a:pt x="631" y="7278"/>
                  </a:cubicBezTo>
                  <a:lnTo>
                    <a:pt x="631" y="5514"/>
                  </a:lnTo>
                  <a:close/>
                  <a:moveTo>
                    <a:pt x="631" y="8223"/>
                  </a:moveTo>
                  <a:cubicBezTo>
                    <a:pt x="1576" y="8759"/>
                    <a:pt x="3120" y="8979"/>
                    <a:pt x="4222" y="8979"/>
                  </a:cubicBezTo>
                  <a:cubicBezTo>
                    <a:pt x="4474" y="9798"/>
                    <a:pt x="4947" y="10460"/>
                    <a:pt x="5609" y="10964"/>
                  </a:cubicBezTo>
                  <a:cubicBezTo>
                    <a:pt x="5199" y="11005"/>
                    <a:pt x="4802" y="11024"/>
                    <a:pt x="4424" y="11024"/>
                  </a:cubicBezTo>
                  <a:cubicBezTo>
                    <a:pt x="2216" y="11024"/>
                    <a:pt x="631" y="10391"/>
                    <a:pt x="631" y="9987"/>
                  </a:cubicBezTo>
                  <a:lnTo>
                    <a:pt x="631" y="8223"/>
                  </a:lnTo>
                  <a:close/>
                  <a:moveTo>
                    <a:pt x="7814" y="4852"/>
                  </a:moveTo>
                  <a:cubicBezTo>
                    <a:pt x="9515" y="4852"/>
                    <a:pt x="10933" y="6238"/>
                    <a:pt x="10933" y="7939"/>
                  </a:cubicBezTo>
                  <a:cubicBezTo>
                    <a:pt x="10964" y="9641"/>
                    <a:pt x="9547" y="11027"/>
                    <a:pt x="7814" y="11027"/>
                  </a:cubicBezTo>
                  <a:cubicBezTo>
                    <a:pt x="6113" y="11027"/>
                    <a:pt x="4726" y="9641"/>
                    <a:pt x="4726" y="7939"/>
                  </a:cubicBezTo>
                  <a:cubicBezTo>
                    <a:pt x="4726" y="6238"/>
                    <a:pt x="6113" y="4852"/>
                    <a:pt x="7814" y="4852"/>
                  </a:cubicBezTo>
                  <a:close/>
                  <a:moveTo>
                    <a:pt x="4411" y="0"/>
                  </a:moveTo>
                  <a:cubicBezTo>
                    <a:pt x="3277" y="0"/>
                    <a:pt x="2206" y="158"/>
                    <a:pt x="1418" y="410"/>
                  </a:cubicBezTo>
                  <a:cubicBezTo>
                    <a:pt x="253" y="819"/>
                    <a:pt x="1" y="1323"/>
                    <a:pt x="1" y="1733"/>
                  </a:cubicBezTo>
                  <a:lnTo>
                    <a:pt x="1" y="9987"/>
                  </a:lnTo>
                  <a:cubicBezTo>
                    <a:pt x="1" y="10334"/>
                    <a:pt x="253" y="10901"/>
                    <a:pt x="1418" y="11279"/>
                  </a:cubicBezTo>
                  <a:cubicBezTo>
                    <a:pt x="2269" y="11562"/>
                    <a:pt x="3309" y="11720"/>
                    <a:pt x="4411" y="11720"/>
                  </a:cubicBezTo>
                  <a:cubicBezTo>
                    <a:pt x="5199" y="11720"/>
                    <a:pt x="5955" y="11657"/>
                    <a:pt x="6617" y="11531"/>
                  </a:cubicBezTo>
                  <a:cubicBezTo>
                    <a:pt x="7026" y="11657"/>
                    <a:pt x="7404" y="11720"/>
                    <a:pt x="7845" y="11720"/>
                  </a:cubicBezTo>
                  <a:cubicBezTo>
                    <a:pt x="9925" y="11720"/>
                    <a:pt x="11658" y="10019"/>
                    <a:pt x="11658" y="7939"/>
                  </a:cubicBezTo>
                  <a:cubicBezTo>
                    <a:pt x="11626" y="6175"/>
                    <a:pt x="10397" y="4757"/>
                    <a:pt x="8822" y="4316"/>
                  </a:cubicBezTo>
                  <a:lnTo>
                    <a:pt x="8822" y="1733"/>
                  </a:lnTo>
                  <a:cubicBezTo>
                    <a:pt x="8822" y="1355"/>
                    <a:pt x="8602" y="819"/>
                    <a:pt x="7404" y="410"/>
                  </a:cubicBezTo>
                  <a:cubicBezTo>
                    <a:pt x="6585" y="158"/>
                    <a:pt x="5514" y="0"/>
                    <a:pt x="44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7967;p57">
              <a:extLst>
                <a:ext uri="{FF2B5EF4-FFF2-40B4-BE49-F238E27FC236}">
                  <a16:creationId xmlns:a16="http://schemas.microsoft.com/office/drawing/2014/main" id="{4590191A-8647-5EA0-C0F2-D42BD582FBA7}"/>
                </a:ext>
              </a:extLst>
            </p:cNvPr>
            <p:cNvSpPr/>
            <p:nvPr/>
          </p:nvSpPr>
          <p:spPr>
            <a:xfrm>
              <a:off x="-3707100" y="2937425"/>
              <a:ext cx="103200" cy="67775"/>
            </a:xfrm>
            <a:custGeom>
              <a:avLst/>
              <a:gdLst/>
              <a:ahLst/>
              <a:cxnLst/>
              <a:rect l="l" t="t" r="r" b="b"/>
              <a:pathLst>
                <a:path w="4128" h="2711" extrusionOk="0">
                  <a:moveTo>
                    <a:pt x="3785" y="1"/>
                  </a:moveTo>
                  <a:cubicBezTo>
                    <a:pt x="3695" y="1"/>
                    <a:pt x="3608" y="32"/>
                    <a:pt x="3561" y="95"/>
                  </a:cubicBezTo>
                  <a:lnTo>
                    <a:pt x="1733" y="1923"/>
                  </a:lnTo>
                  <a:lnTo>
                    <a:pt x="599" y="757"/>
                  </a:lnTo>
                  <a:cubicBezTo>
                    <a:pt x="536" y="710"/>
                    <a:pt x="450" y="686"/>
                    <a:pt x="363" y="686"/>
                  </a:cubicBezTo>
                  <a:cubicBezTo>
                    <a:pt x="276" y="686"/>
                    <a:pt x="190" y="710"/>
                    <a:pt x="127" y="757"/>
                  </a:cubicBezTo>
                  <a:cubicBezTo>
                    <a:pt x="1" y="883"/>
                    <a:pt x="1" y="1135"/>
                    <a:pt x="127" y="1229"/>
                  </a:cubicBezTo>
                  <a:lnTo>
                    <a:pt x="1513" y="2616"/>
                  </a:lnTo>
                  <a:cubicBezTo>
                    <a:pt x="1560" y="2679"/>
                    <a:pt x="1647" y="2710"/>
                    <a:pt x="1737" y="2710"/>
                  </a:cubicBezTo>
                  <a:cubicBezTo>
                    <a:pt x="1828" y="2710"/>
                    <a:pt x="1922" y="2679"/>
                    <a:pt x="1985" y="2616"/>
                  </a:cubicBezTo>
                  <a:lnTo>
                    <a:pt x="4033" y="568"/>
                  </a:lnTo>
                  <a:cubicBezTo>
                    <a:pt x="4128" y="442"/>
                    <a:pt x="4128" y="221"/>
                    <a:pt x="4033" y="95"/>
                  </a:cubicBezTo>
                  <a:cubicBezTo>
                    <a:pt x="3970" y="32"/>
                    <a:pt x="3876" y="1"/>
                    <a:pt x="37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42489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0A771-813E-749F-01C4-D159D506A52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F6833-CCE8-6AD5-21A8-E70909CF803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071B91F-9193-E19A-BF4E-A609593048D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A255821-4392-FAE8-CF1E-9B7D1BD92276}"/>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233598AF-B616-E2C1-0B5F-ED7E6349837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3A5A7F5-3C06-FF3B-BCB8-9E31FA48658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8E3F74B-C117-4653-40EB-6B2134569F25}"/>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1AC8CD1E-0779-866E-3D6E-EBCDDB6D115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BD6E14-1B68-6E51-47B9-EA5A34FE25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0D76B42-1113-4C27-9DCD-C6C781277808}"/>
              </a:ext>
            </a:extLst>
          </p:cNvPr>
          <p:cNvSpPr txBox="1"/>
          <p:nvPr/>
        </p:nvSpPr>
        <p:spPr>
          <a:xfrm>
            <a:off x="1164466" y="1214955"/>
            <a:ext cx="4451612" cy="4906408"/>
          </a:xfrm>
          <a:prstGeom prst="rect">
            <a:avLst/>
          </a:prstGeom>
          <a:noFill/>
        </p:spPr>
        <p:txBody>
          <a:bodyPr wrap="square" rtlCol="0">
            <a:spAutoFit/>
          </a:bodyPr>
          <a:lstStyle/>
          <a:p>
            <a:pPr algn="just">
              <a:lnSpc>
                <a:spcPct val="150000"/>
              </a:lnSpc>
            </a:pPr>
            <a:r>
              <a:rPr lang="en-US" sz="1400" dirty="0">
                <a:latin typeface="Alexandria"/>
              </a:rPr>
              <a:t>Based on the above, it can be said that digital real estate marketing is the application of general principles of real estate marketing through the use of modern technology and communication tools—especially the Internet. It is a set of strategies and tactics used to transform the digital real estate market into a tangible real estate market. Digital real estate marketing focuses on real estate business processes built on the concept of E-CRM (Electronic Customer Relationship Management), which refers to electronic customer relationship management in the real estate field. This involves studying the real estate market, searching for new clients interested in properties, serving current and former clients, and giving clients the opportunity to participate in developing the real estate offers presented.</a:t>
            </a:r>
          </a:p>
        </p:txBody>
      </p:sp>
      <p:sp>
        <p:nvSpPr>
          <p:cNvPr id="4" name="Google Shape;6210;p53">
            <a:extLst>
              <a:ext uri="{FF2B5EF4-FFF2-40B4-BE49-F238E27FC236}">
                <a16:creationId xmlns:a16="http://schemas.microsoft.com/office/drawing/2014/main" id="{F1E81868-DE4E-571A-4367-5EA7F0E54E38}"/>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205;p53">
            <a:extLst>
              <a:ext uri="{FF2B5EF4-FFF2-40B4-BE49-F238E27FC236}">
                <a16:creationId xmlns:a16="http://schemas.microsoft.com/office/drawing/2014/main" id="{98A28F1C-FF27-D920-C58B-F6B67101DD87}"/>
              </a:ext>
            </a:extLst>
          </p:cNvPr>
          <p:cNvSpPr/>
          <p:nvPr/>
        </p:nvSpPr>
        <p:spPr>
          <a:xfrm>
            <a:off x="701218" y="3275829"/>
            <a:ext cx="426081" cy="447476"/>
          </a:xfrm>
          <a:custGeom>
            <a:avLst/>
            <a:gdLst/>
            <a:ahLst/>
            <a:cxnLst/>
            <a:rect l="l" t="t" r="r" b="b"/>
            <a:pathLst>
              <a:path w="11153" h="11713" extrusionOk="0">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6171;p53">
            <a:extLst>
              <a:ext uri="{FF2B5EF4-FFF2-40B4-BE49-F238E27FC236}">
                <a16:creationId xmlns:a16="http://schemas.microsoft.com/office/drawing/2014/main" id="{2AA94E76-FA06-5AA6-6F42-595A6A3697BA}"/>
              </a:ext>
            </a:extLst>
          </p:cNvPr>
          <p:cNvGrpSpPr/>
          <p:nvPr/>
        </p:nvGrpSpPr>
        <p:grpSpPr>
          <a:xfrm>
            <a:off x="703785" y="3851438"/>
            <a:ext cx="445375" cy="445375"/>
            <a:chOff x="-33673825" y="1916675"/>
            <a:chExt cx="291450" cy="291450"/>
          </a:xfrm>
        </p:grpSpPr>
        <p:sp>
          <p:nvSpPr>
            <p:cNvPr id="9" name="Google Shape;6172;p53">
              <a:extLst>
                <a:ext uri="{FF2B5EF4-FFF2-40B4-BE49-F238E27FC236}">
                  <a16:creationId xmlns:a16="http://schemas.microsoft.com/office/drawing/2014/main" id="{D36EC9C3-70A4-8CED-FE1F-A2362E984CBC}"/>
                </a:ext>
              </a:extLst>
            </p:cNvPr>
            <p:cNvSpPr/>
            <p:nvPr/>
          </p:nvSpPr>
          <p:spPr>
            <a:xfrm>
              <a:off x="-33486375" y="1950550"/>
              <a:ext cx="85875" cy="85075"/>
            </a:xfrm>
            <a:custGeom>
              <a:avLst/>
              <a:gdLst/>
              <a:ahLst/>
              <a:cxnLst/>
              <a:rect l="l" t="t" r="r" b="b"/>
              <a:pathLst>
                <a:path w="3435" h="3403" extrusionOk="0">
                  <a:moveTo>
                    <a:pt x="379" y="0"/>
                  </a:moveTo>
                  <a:cubicBezTo>
                    <a:pt x="158" y="0"/>
                    <a:pt x="1" y="158"/>
                    <a:pt x="1" y="347"/>
                  </a:cubicBezTo>
                  <a:cubicBezTo>
                    <a:pt x="1" y="536"/>
                    <a:pt x="158" y="693"/>
                    <a:pt x="379" y="693"/>
                  </a:cubicBezTo>
                  <a:lnTo>
                    <a:pt x="1072" y="693"/>
                  </a:lnTo>
                  <a:cubicBezTo>
                    <a:pt x="1639" y="693"/>
                    <a:pt x="2111" y="1166"/>
                    <a:pt x="2111" y="1733"/>
                  </a:cubicBezTo>
                  <a:lnTo>
                    <a:pt x="2111" y="2269"/>
                  </a:lnTo>
                  <a:lnTo>
                    <a:pt x="1985" y="2174"/>
                  </a:lnTo>
                  <a:cubicBezTo>
                    <a:pt x="1922" y="2111"/>
                    <a:pt x="1836" y="2080"/>
                    <a:pt x="1749" y="2080"/>
                  </a:cubicBezTo>
                  <a:cubicBezTo>
                    <a:pt x="1663" y="2080"/>
                    <a:pt x="1576" y="2111"/>
                    <a:pt x="1513" y="2174"/>
                  </a:cubicBezTo>
                  <a:cubicBezTo>
                    <a:pt x="1387" y="2269"/>
                    <a:pt x="1387" y="2521"/>
                    <a:pt x="1513" y="2647"/>
                  </a:cubicBezTo>
                  <a:lnTo>
                    <a:pt x="2174" y="3308"/>
                  </a:lnTo>
                  <a:cubicBezTo>
                    <a:pt x="2237" y="3371"/>
                    <a:pt x="2324" y="3403"/>
                    <a:pt x="2411" y="3403"/>
                  </a:cubicBezTo>
                  <a:cubicBezTo>
                    <a:pt x="2497" y="3403"/>
                    <a:pt x="2584" y="3371"/>
                    <a:pt x="2647" y="3308"/>
                  </a:cubicBezTo>
                  <a:lnTo>
                    <a:pt x="3309" y="2647"/>
                  </a:lnTo>
                  <a:cubicBezTo>
                    <a:pt x="3435" y="2521"/>
                    <a:pt x="3435" y="2269"/>
                    <a:pt x="3309" y="2174"/>
                  </a:cubicBezTo>
                  <a:cubicBezTo>
                    <a:pt x="3261" y="2111"/>
                    <a:pt x="3175" y="2080"/>
                    <a:pt x="3084" y="2080"/>
                  </a:cubicBezTo>
                  <a:cubicBezTo>
                    <a:pt x="2994" y="2080"/>
                    <a:pt x="2899" y="2111"/>
                    <a:pt x="2836" y="2174"/>
                  </a:cubicBezTo>
                  <a:lnTo>
                    <a:pt x="2742" y="2269"/>
                  </a:lnTo>
                  <a:lnTo>
                    <a:pt x="2742" y="1733"/>
                  </a:lnTo>
                  <a:cubicBezTo>
                    <a:pt x="2773" y="788"/>
                    <a:pt x="1985"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173;p53">
              <a:extLst>
                <a:ext uri="{FF2B5EF4-FFF2-40B4-BE49-F238E27FC236}">
                  <a16:creationId xmlns:a16="http://schemas.microsoft.com/office/drawing/2014/main" id="{9417D01F-DE3F-A485-CDCC-7CD37623C2EF}"/>
                </a:ext>
              </a:extLst>
            </p:cNvPr>
            <p:cNvSpPr/>
            <p:nvPr/>
          </p:nvSpPr>
          <p:spPr>
            <a:xfrm>
              <a:off x="-33605300" y="2122250"/>
              <a:ext cx="85075" cy="85875"/>
            </a:xfrm>
            <a:custGeom>
              <a:avLst/>
              <a:gdLst/>
              <a:ahLst/>
              <a:cxnLst/>
              <a:rect l="l" t="t" r="r" b="b"/>
              <a:pathLst>
                <a:path w="3403" h="3435" extrusionOk="0">
                  <a:moveTo>
                    <a:pt x="1024" y="0"/>
                  </a:moveTo>
                  <a:cubicBezTo>
                    <a:pt x="938" y="0"/>
                    <a:pt x="851" y="32"/>
                    <a:pt x="788" y="95"/>
                  </a:cubicBezTo>
                  <a:lnTo>
                    <a:pt x="126" y="756"/>
                  </a:lnTo>
                  <a:cubicBezTo>
                    <a:pt x="0" y="882"/>
                    <a:pt x="0" y="1134"/>
                    <a:pt x="126" y="1229"/>
                  </a:cubicBezTo>
                  <a:cubicBezTo>
                    <a:pt x="189" y="1292"/>
                    <a:pt x="276" y="1323"/>
                    <a:pt x="363" y="1323"/>
                  </a:cubicBezTo>
                  <a:cubicBezTo>
                    <a:pt x="449" y="1323"/>
                    <a:pt x="536" y="1292"/>
                    <a:pt x="599" y="1229"/>
                  </a:cubicBezTo>
                  <a:lnTo>
                    <a:pt x="725" y="1134"/>
                  </a:lnTo>
                  <a:lnTo>
                    <a:pt x="725" y="1670"/>
                  </a:lnTo>
                  <a:cubicBezTo>
                    <a:pt x="662" y="2174"/>
                    <a:pt x="820" y="2615"/>
                    <a:pt x="1135" y="2930"/>
                  </a:cubicBezTo>
                  <a:cubicBezTo>
                    <a:pt x="1450" y="3245"/>
                    <a:pt x="1891" y="3434"/>
                    <a:pt x="2363" y="3434"/>
                  </a:cubicBezTo>
                  <a:lnTo>
                    <a:pt x="3025" y="3434"/>
                  </a:lnTo>
                  <a:cubicBezTo>
                    <a:pt x="3245" y="3434"/>
                    <a:pt x="3403" y="3277"/>
                    <a:pt x="3403" y="3088"/>
                  </a:cubicBezTo>
                  <a:cubicBezTo>
                    <a:pt x="3403" y="2899"/>
                    <a:pt x="3245" y="2741"/>
                    <a:pt x="3025" y="2741"/>
                  </a:cubicBezTo>
                  <a:lnTo>
                    <a:pt x="2363" y="2741"/>
                  </a:lnTo>
                  <a:cubicBezTo>
                    <a:pt x="1828" y="2741"/>
                    <a:pt x="1355" y="2269"/>
                    <a:pt x="1355" y="1670"/>
                  </a:cubicBezTo>
                  <a:lnTo>
                    <a:pt x="1355" y="1134"/>
                  </a:lnTo>
                  <a:lnTo>
                    <a:pt x="1450" y="1229"/>
                  </a:lnTo>
                  <a:cubicBezTo>
                    <a:pt x="1513" y="1292"/>
                    <a:pt x="1607" y="1323"/>
                    <a:pt x="1698" y="1323"/>
                  </a:cubicBezTo>
                  <a:cubicBezTo>
                    <a:pt x="1788" y="1323"/>
                    <a:pt x="1875" y="1292"/>
                    <a:pt x="1922" y="1229"/>
                  </a:cubicBezTo>
                  <a:cubicBezTo>
                    <a:pt x="2048" y="1134"/>
                    <a:pt x="2048" y="882"/>
                    <a:pt x="1922" y="756"/>
                  </a:cubicBezTo>
                  <a:lnTo>
                    <a:pt x="1261" y="95"/>
                  </a:lnTo>
                  <a:cubicBezTo>
                    <a:pt x="1198" y="32"/>
                    <a:pt x="1111" y="0"/>
                    <a:pt x="10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74;p53">
              <a:extLst>
                <a:ext uri="{FF2B5EF4-FFF2-40B4-BE49-F238E27FC236}">
                  <a16:creationId xmlns:a16="http://schemas.microsoft.com/office/drawing/2014/main" id="{8E603E76-08EA-4C04-AAAE-A184EB83CDDD}"/>
                </a:ext>
              </a:extLst>
            </p:cNvPr>
            <p:cNvSpPr/>
            <p:nvPr/>
          </p:nvSpPr>
          <p:spPr>
            <a:xfrm>
              <a:off x="-33673825" y="1916675"/>
              <a:ext cx="189050" cy="189050"/>
            </a:xfrm>
            <a:custGeom>
              <a:avLst/>
              <a:gdLst/>
              <a:ahLst/>
              <a:cxnLst/>
              <a:rect l="l" t="t" r="r" b="b"/>
              <a:pathLst>
                <a:path w="7562" h="7562" extrusionOk="0">
                  <a:moveTo>
                    <a:pt x="3718" y="694"/>
                  </a:moveTo>
                  <a:cubicBezTo>
                    <a:pt x="5073" y="694"/>
                    <a:pt x="6144" y="1733"/>
                    <a:pt x="6144" y="3088"/>
                  </a:cubicBezTo>
                  <a:lnTo>
                    <a:pt x="6144" y="3466"/>
                  </a:lnTo>
                  <a:lnTo>
                    <a:pt x="6081" y="3466"/>
                  </a:lnTo>
                  <a:cubicBezTo>
                    <a:pt x="5986" y="2647"/>
                    <a:pt x="5262" y="2048"/>
                    <a:pt x="4411" y="2048"/>
                  </a:cubicBezTo>
                  <a:lnTo>
                    <a:pt x="3025" y="2048"/>
                  </a:lnTo>
                  <a:cubicBezTo>
                    <a:pt x="2143" y="2048"/>
                    <a:pt x="1481" y="2678"/>
                    <a:pt x="1324" y="3466"/>
                  </a:cubicBezTo>
                  <a:lnTo>
                    <a:pt x="1292" y="3466"/>
                  </a:lnTo>
                  <a:lnTo>
                    <a:pt x="1292" y="3088"/>
                  </a:lnTo>
                  <a:cubicBezTo>
                    <a:pt x="1355" y="1733"/>
                    <a:pt x="2426" y="694"/>
                    <a:pt x="3718" y="694"/>
                  </a:cubicBezTo>
                  <a:close/>
                  <a:moveTo>
                    <a:pt x="4380" y="2741"/>
                  </a:moveTo>
                  <a:cubicBezTo>
                    <a:pt x="4915" y="2741"/>
                    <a:pt x="5388" y="3214"/>
                    <a:pt x="5388" y="3750"/>
                  </a:cubicBezTo>
                  <a:lnTo>
                    <a:pt x="5388" y="4096"/>
                  </a:lnTo>
                  <a:lnTo>
                    <a:pt x="5388" y="4096"/>
                  </a:lnTo>
                  <a:cubicBezTo>
                    <a:pt x="5153" y="4096"/>
                    <a:pt x="4907" y="4091"/>
                    <a:pt x="4821" y="4033"/>
                  </a:cubicBezTo>
                  <a:cubicBezTo>
                    <a:pt x="4789" y="4002"/>
                    <a:pt x="4758" y="3876"/>
                    <a:pt x="4758" y="3781"/>
                  </a:cubicBezTo>
                  <a:cubicBezTo>
                    <a:pt x="4758" y="3592"/>
                    <a:pt x="4600" y="3435"/>
                    <a:pt x="4411" y="3435"/>
                  </a:cubicBezTo>
                  <a:cubicBezTo>
                    <a:pt x="4191" y="3435"/>
                    <a:pt x="4033" y="3592"/>
                    <a:pt x="4033" y="3781"/>
                  </a:cubicBezTo>
                  <a:cubicBezTo>
                    <a:pt x="4033" y="3876"/>
                    <a:pt x="4033" y="4002"/>
                    <a:pt x="3970" y="4033"/>
                  </a:cubicBezTo>
                  <a:cubicBezTo>
                    <a:pt x="3907" y="4096"/>
                    <a:pt x="3757" y="4112"/>
                    <a:pt x="3576" y="4112"/>
                  </a:cubicBezTo>
                  <a:cubicBezTo>
                    <a:pt x="3395" y="4112"/>
                    <a:pt x="3182" y="4096"/>
                    <a:pt x="2993" y="4096"/>
                  </a:cubicBezTo>
                  <a:lnTo>
                    <a:pt x="1954" y="4096"/>
                  </a:lnTo>
                  <a:lnTo>
                    <a:pt x="1954" y="3750"/>
                  </a:lnTo>
                  <a:cubicBezTo>
                    <a:pt x="1954" y="3214"/>
                    <a:pt x="2426" y="2741"/>
                    <a:pt x="2993" y="2741"/>
                  </a:cubicBezTo>
                  <a:close/>
                  <a:moveTo>
                    <a:pt x="1009" y="4065"/>
                  </a:moveTo>
                  <a:cubicBezTo>
                    <a:pt x="1198" y="4065"/>
                    <a:pt x="1355" y="4222"/>
                    <a:pt x="1355" y="4411"/>
                  </a:cubicBezTo>
                  <a:lnTo>
                    <a:pt x="1355" y="5104"/>
                  </a:lnTo>
                  <a:cubicBezTo>
                    <a:pt x="1355" y="5293"/>
                    <a:pt x="1198" y="5451"/>
                    <a:pt x="1009" y="5451"/>
                  </a:cubicBezTo>
                  <a:cubicBezTo>
                    <a:pt x="820" y="5451"/>
                    <a:pt x="662" y="5293"/>
                    <a:pt x="662" y="5104"/>
                  </a:cubicBezTo>
                  <a:lnTo>
                    <a:pt x="662" y="4411"/>
                  </a:lnTo>
                  <a:cubicBezTo>
                    <a:pt x="662" y="4222"/>
                    <a:pt x="820" y="4065"/>
                    <a:pt x="1009" y="4065"/>
                  </a:cubicBezTo>
                  <a:close/>
                  <a:moveTo>
                    <a:pt x="6490" y="4096"/>
                  </a:moveTo>
                  <a:cubicBezTo>
                    <a:pt x="6679" y="4096"/>
                    <a:pt x="6837" y="4254"/>
                    <a:pt x="6837" y="4474"/>
                  </a:cubicBezTo>
                  <a:lnTo>
                    <a:pt x="6837" y="5136"/>
                  </a:lnTo>
                  <a:cubicBezTo>
                    <a:pt x="6837" y="5325"/>
                    <a:pt x="6679" y="5482"/>
                    <a:pt x="6490" y="5482"/>
                  </a:cubicBezTo>
                  <a:cubicBezTo>
                    <a:pt x="6301" y="5482"/>
                    <a:pt x="6144" y="5325"/>
                    <a:pt x="6144" y="5136"/>
                  </a:cubicBezTo>
                  <a:lnTo>
                    <a:pt x="6144" y="4474"/>
                  </a:lnTo>
                  <a:cubicBezTo>
                    <a:pt x="6144" y="4254"/>
                    <a:pt x="6301" y="4096"/>
                    <a:pt x="6490" y="4096"/>
                  </a:cubicBezTo>
                  <a:close/>
                  <a:moveTo>
                    <a:pt x="4443" y="4537"/>
                  </a:moveTo>
                  <a:cubicBezTo>
                    <a:pt x="4726" y="4726"/>
                    <a:pt x="5073" y="4789"/>
                    <a:pt x="5451" y="4789"/>
                  </a:cubicBezTo>
                  <a:lnTo>
                    <a:pt x="5451" y="5136"/>
                  </a:lnTo>
                  <a:cubicBezTo>
                    <a:pt x="5451" y="6081"/>
                    <a:pt x="4663" y="6869"/>
                    <a:pt x="3718" y="6869"/>
                  </a:cubicBezTo>
                  <a:cubicBezTo>
                    <a:pt x="2773" y="6869"/>
                    <a:pt x="2048" y="6081"/>
                    <a:pt x="2048" y="5136"/>
                  </a:cubicBezTo>
                  <a:lnTo>
                    <a:pt x="2048" y="4789"/>
                  </a:lnTo>
                  <a:lnTo>
                    <a:pt x="3056" y="4789"/>
                  </a:lnTo>
                  <a:cubicBezTo>
                    <a:pt x="3148" y="4789"/>
                    <a:pt x="3241" y="4790"/>
                    <a:pt x="3333" y="4790"/>
                  </a:cubicBezTo>
                  <a:cubicBezTo>
                    <a:pt x="3749" y="4790"/>
                    <a:pt x="4159" y="4769"/>
                    <a:pt x="4443" y="4537"/>
                  </a:cubicBezTo>
                  <a:close/>
                  <a:moveTo>
                    <a:pt x="3813" y="1"/>
                  </a:moveTo>
                  <a:cubicBezTo>
                    <a:pt x="2111" y="1"/>
                    <a:pt x="725" y="1387"/>
                    <a:pt x="725" y="3088"/>
                  </a:cubicBezTo>
                  <a:lnTo>
                    <a:pt x="725" y="3466"/>
                  </a:lnTo>
                  <a:cubicBezTo>
                    <a:pt x="347" y="3624"/>
                    <a:pt x="63" y="4002"/>
                    <a:pt x="63" y="4474"/>
                  </a:cubicBezTo>
                  <a:lnTo>
                    <a:pt x="63" y="5136"/>
                  </a:lnTo>
                  <a:cubicBezTo>
                    <a:pt x="0" y="5671"/>
                    <a:pt x="473" y="6144"/>
                    <a:pt x="1009" y="6144"/>
                  </a:cubicBezTo>
                  <a:cubicBezTo>
                    <a:pt x="1198" y="6144"/>
                    <a:pt x="1355" y="6112"/>
                    <a:pt x="1513" y="6049"/>
                  </a:cubicBezTo>
                  <a:cubicBezTo>
                    <a:pt x="1891" y="6932"/>
                    <a:pt x="2741" y="7562"/>
                    <a:pt x="3781" y="7562"/>
                  </a:cubicBezTo>
                  <a:cubicBezTo>
                    <a:pt x="4789" y="7562"/>
                    <a:pt x="5671" y="6932"/>
                    <a:pt x="6018" y="6049"/>
                  </a:cubicBezTo>
                  <a:cubicBezTo>
                    <a:pt x="6175" y="6112"/>
                    <a:pt x="6333" y="6144"/>
                    <a:pt x="6522" y="6144"/>
                  </a:cubicBezTo>
                  <a:cubicBezTo>
                    <a:pt x="7089" y="6144"/>
                    <a:pt x="7562" y="5671"/>
                    <a:pt x="7562" y="5136"/>
                  </a:cubicBezTo>
                  <a:lnTo>
                    <a:pt x="7562" y="4474"/>
                  </a:lnTo>
                  <a:cubicBezTo>
                    <a:pt x="7562" y="4033"/>
                    <a:pt x="7278" y="3624"/>
                    <a:pt x="6869" y="3466"/>
                  </a:cubicBezTo>
                  <a:lnTo>
                    <a:pt x="6869" y="3088"/>
                  </a:lnTo>
                  <a:cubicBezTo>
                    <a:pt x="6869" y="1387"/>
                    <a:pt x="5514"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75;p53">
              <a:extLst>
                <a:ext uri="{FF2B5EF4-FFF2-40B4-BE49-F238E27FC236}">
                  <a16:creationId xmlns:a16="http://schemas.microsoft.com/office/drawing/2014/main" id="{14557932-52F5-75CD-6821-44F87288DB5F}"/>
                </a:ext>
              </a:extLst>
            </p:cNvPr>
            <p:cNvSpPr/>
            <p:nvPr/>
          </p:nvSpPr>
          <p:spPr>
            <a:xfrm>
              <a:off x="-33503700" y="2070250"/>
              <a:ext cx="121325" cy="137075"/>
            </a:xfrm>
            <a:custGeom>
              <a:avLst/>
              <a:gdLst/>
              <a:ahLst/>
              <a:cxnLst/>
              <a:rect l="l" t="t" r="r" b="b"/>
              <a:pathLst>
                <a:path w="4853" h="5483" extrusionOk="0">
                  <a:moveTo>
                    <a:pt x="3151" y="726"/>
                  </a:moveTo>
                  <a:cubicBezTo>
                    <a:pt x="3687" y="726"/>
                    <a:pt x="4222" y="1198"/>
                    <a:pt x="4222" y="1734"/>
                  </a:cubicBezTo>
                  <a:lnTo>
                    <a:pt x="4222" y="2112"/>
                  </a:lnTo>
                  <a:cubicBezTo>
                    <a:pt x="3939" y="2112"/>
                    <a:pt x="3655" y="2112"/>
                    <a:pt x="3592" y="1986"/>
                  </a:cubicBezTo>
                  <a:cubicBezTo>
                    <a:pt x="3529" y="1954"/>
                    <a:pt x="3498" y="1828"/>
                    <a:pt x="3498" y="1734"/>
                  </a:cubicBezTo>
                  <a:cubicBezTo>
                    <a:pt x="3498" y="1545"/>
                    <a:pt x="3340" y="1387"/>
                    <a:pt x="3151" y="1387"/>
                  </a:cubicBezTo>
                  <a:cubicBezTo>
                    <a:pt x="2962" y="1387"/>
                    <a:pt x="2804" y="1545"/>
                    <a:pt x="2804" y="1734"/>
                  </a:cubicBezTo>
                  <a:cubicBezTo>
                    <a:pt x="2804" y="1828"/>
                    <a:pt x="2804" y="1954"/>
                    <a:pt x="2710" y="1986"/>
                  </a:cubicBezTo>
                  <a:cubicBezTo>
                    <a:pt x="2636" y="2060"/>
                    <a:pt x="2487" y="2090"/>
                    <a:pt x="2312" y="2090"/>
                  </a:cubicBezTo>
                  <a:cubicBezTo>
                    <a:pt x="2189" y="2090"/>
                    <a:pt x="2053" y="2075"/>
                    <a:pt x="1922" y="2049"/>
                  </a:cubicBezTo>
                  <a:lnTo>
                    <a:pt x="694" y="2049"/>
                  </a:lnTo>
                  <a:lnTo>
                    <a:pt x="694" y="1734"/>
                  </a:lnTo>
                  <a:cubicBezTo>
                    <a:pt x="694" y="1198"/>
                    <a:pt x="1166" y="726"/>
                    <a:pt x="1765" y="726"/>
                  </a:cubicBezTo>
                  <a:close/>
                  <a:moveTo>
                    <a:pt x="3151" y="2521"/>
                  </a:moveTo>
                  <a:cubicBezTo>
                    <a:pt x="3435" y="2742"/>
                    <a:pt x="3813" y="2773"/>
                    <a:pt x="4222" y="2773"/>
                  </a:cubicBezTo>
                  <a:lnTo>
                    <a:pt x="4222" y="3120"/>
                  </a:lnTo>
                  <a:cubicBezTo>
                    <a:pt x="4159" y="4034"/>
                    <a:pt x="3372" y="4853"/>
                    <a:pt x="2426" y="4853"/>
                  </a:cubicBezTo>
                  <a:cubicBezTo>
                    <a:pt x="1481" y="4853"/>
                    <a:pt x="694" y="4065"/>
                    <a:pt x="694" y="3120"/>
                  </a:cubicBezTo>
                  <a:lnTo>
                    <a:pt x="694" y="2773"/>
                  </a:lnTo>
                  <a:lnTo>
                    <a:pt x="1765" y="2773"/>
                  </a:lnTo>
                  <a:cubicBezTo>
                    <a:pt x="1859" y="2773"/>
                    <a:pt x="2836" y="2773"/>
                    <a:pt x="3151" y="2521"/>
                  </a:cubicBezTo>
                  <a:close/>
                  <a:moveTo>
                    <a:pt x="1733" y="1"/>
                  </a:moveTo>
                  <a:cubicBezTo>
                    <a:pt x="788" y="1"/>
                    <a:pt x="1" y="757"/>
                    <a:pt x="1" y="1702"/>
                  </a:cubicBezTo>
                  <a:lnTo>
                    <a:pt x="1" y="3088"/>
                  </a:lnTo>
                  <a:cubicBezTo>
                    <a:pt x="1" y="4412"/>
                    <a:pt x="1103" y="5483"/>
                    <a:pt x="2395" y="5483"/>
                  </a:cubicBezTo>
                  <a:cubicBezTo>
                    <a:pt x="3750" y="5483"/>
                    <a:pt x="4789" y="4380"/>
                    <a:pt x="4789" y="3088"/>
                  </a:cubicBezTo>
                  <a:lnTo>
                    <a:pt x="4789" y="1702"/>
                  </a:lnTo>
                  <a:cubicBezTo>
                    <a:pt x="4852" y="789"/>
                    <a:pt x="4065"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3" name="Google Shape;6271;p53">
            <a:extLst>
              <a:ext uri="{FF2B5EF4-FFF2-40B4-BE49-F238E27FC236}">
                <a16:creationId xmlns:a16="http://schemas.microsoft.com/office/drawing/2014/main" id="{6F0A6F9D-9BD8-CDEB-BD1B-5A695529AC6D}"/>
              </a:ext>
            </a:extLst>
          </p:cNvPr>
          <p:cNvGrpSpPr/>
          <p:nvPr/>
        </p:nvGrpSpPr>
        <p:grpSpPr>
          <a:xfrm>
            <a:off x="2863810" y="5742912"/>
            <a:ext cx="453779" cy="447781"/>
            <a:chOff x="-34418125" y="2271100"/>
            <a:chExt cx="296950" cy="293025"/>
          </a:xfrm>
        </p:grpSpPr>
        <p:sp>
          <p:nvSpPr>
            <p:cNvPr id="14" name="Google Shape;6272;p53">
              <a:extLst>
                <a:ext uri="{FF2B5EF4-FFF2-40B4-BE49-F238E27FC236}">
                  <a16:creationId xmlns:a16="http://schemas.microsoft.com/office/drawing/2014/main" id="{7828F502-B288-3B97-CF7C-E31E9FFEB35F}"/>
                </a:ext>
              </a:extLst>
            </p:cNvPr>
            <p:cNvSpPr/>
            <p:nvPr/>
          </p:nvSpPr>
          <p:spPr>
            <a:xfrm>
              <a:off x="-34418125" y="2271100"/>
              <a:ext cx="296950" cy="293025"/>
            </a:xfrm>
            <a:custGeom>
              <a:avLst/>
              <a:gdLst/>
              <a:ahLst/>
              <a:cxnLst/>
              <a:rect l="l" t="t" r="r" b="b"/>
              <a:pathLst>
                <a:path w="11878" h="11721" extrusionOk="0">
                  <a:moveTo>
                    <a:pt x="6207" y="1229"/>
                  </a:moveTo>
                  <a:lnTo>
                    <a:pt x="7089" y="2080"/>
                  </a:lnTo>
                  <a:lnTo>
                    <a:pt x="6207" y="2080"/>
                  </a:lnTo>
                  <a:lnTo>
                    <a:pt x="6207" y="1229"/>
                  </a:lnTo>
                  <a:close/>
                  <a:moveTo>
                    <a:pt x="7561" y="9074"/>
                  </a:moveTo>
                  <a:lnTo>
                    <a:pt x="7561" y="10366"/>
                  </a:lnTo>
                  <a:lnTo>
                    <a:pt x="6238" y="10366"/>
                  </a:lnTo>
                  <a:lnTo>
                    <a:pt x="7561" y="9074"/>
                  </a:lnTo>
                  <a:close/>
                  <a:moveTo>
                    <a:pt x="5514" y="725"/>
                  </a:moveTo>
                  <a:lnTo>
                    <a:pt x="5514" y="2427"/>
                  </a:lnTo>
                  <a:cubicBezTo>
                    <a:pt x="5514" y="2616"/>
                    <a:pt x="5671" y="2773"/>
                    <a:pt x="5860" y="2773"/>
                  </a:cubicBezTo>
                  <a:lnTo>
                    <a:pt x="7561" y="2773"/>
                  </a:lnTo>
                  <a:lnTo>
                    <a:pt x="7561" y="4222"/>
                  </a:lnTo>
                  <a:cubicBezTo>
                    <a:pt x="6837" y="4947"/>
                    <a:pt x="6742" y="5924"/>
                    <a:pt x="6994" y="6711"/>
                  </a:cubicBezTo>
                  <a:lnTo>
                    <a:pt x="4726" y="8980"/>
                  </a:lnTo>
                  <a:lnTo>
                    <a:pt x="1670" y="8980"/>
                  </a:lnTo>
                  <a:cubicBezTo>
                    <a:pt x="1481" y="8980"/>
                    <a:pt x="1323" y="9137"/>
                    <a:pt x="1323" y="9358"/>
                  </a:cubicBezTo>
                  <a:cubicBezTo>
                    <a:pt x="1323" y="9547"/>
                    <a:pt x="1481" y="9704"/>
                    <a:pt x="1670" y="9704"/>
                  </a:cubicBezTo>
                  <a:lnTo>
                    <a:pt x="4033" y="9704"/>
                  </a:lnTo>
                  <a:lnTo>
                    <a:pt x="3718" y="10019"/>
                  </a:lnTo>
                  <a:cubicBezTo>
                    <a:pt x="3623" y="10145"/>
                    <a:pt x="3529" y="10240"/>
                    <a:pt x="3497" y="10397"/>
                  </a:cubicBezTo>
                  <a:lnTo>
                    <a:pt x="662" y="10397"/>
                  </a:lnTo>
                  <a:lnTo>
                    <a:pt x="662" y="725"/>
                  </a:lnTo>
                  <a:close/>
                  <a:moveTo>
                    <a:pt x="9295" y="4211"/>
                  </a:moveTo>
                  <a:cubicBezTo>
                    <a:pt x="9367" y="4211"/>
                    <a:pt x="9441" y="4215"/>
                    <a:pt x="9515" y="4222"/>
                  </a:cubicBezTo>
                  <a:lnTo>
                    <a:pt x="9042" y="4695"/>
                  </a:lnTo>
                  <a:cubicBezTo>
                    <a:pt x="8664" y="5073"/>
                    <a:pt x="8664" y="5766"/>
                    <a:pt x="9042" y="6144"/>
                  </a:cubicBezTo>
                  <a:cubicBezTo>
                    <a:pt x="9247" y="6349"/>
                    <a:pt x="9515" y="6451"/>
                    <a:pt x="9779" y="6451"/>
                  </a:cubicBezTo>
                  <a:cubicBezTo>
                    <a:pt x="10042" y="6451"/>
                    <a:pt x="10302" y="6349"/>
                    <a:pt x="10491" y="6144"/>
                  </a:cubicBezTo>
                  <a:lnTo>
                    <a:pt x="10964" y="5672"/>
                  </a:lnTo>
                  <a:lnTo>
                    <a:pt x="10964" y="5672"/>
                  </a:lnTo>
                  <a:cubicBezTo>
                    <a:pt x="11058" y="6239"/>
                    <a:pt x="10869" y="6743"/>
                    <a:pt x="10491" y="7089"/>
                  </a:cubicBezTo>
                  <a:cubicBezTo>
                    <a:pt x="10183" y="7418"/>
                    <a:pt x="9741" y="7626"/>
                    <a:pt x="9278" y="7626"/>
                  </a:cubicBezTo>
                  <a:cubicBezTo>
                    <a:pt x="9031" y="7626"/>
                    <a:pt x="8779" y="7567"/>
                    <a:pt x="8538" y="7436"/>
                  </a:cubicBezTo>
                  <a:cubicBezTo>
                    <a:pt x="8496" y="7415"/>
                    <a:pt x="8451" y="7404"/>
                    <a:pt x="8404" y="7404"/>
                  </a:cubicBezTo>
                  <a:cubicBezTo>
                    <a:pt x="8311" y="7404"/>
                    <a:pt x="8213" y="7446"/>
                    <a:pt x="8129" y="7530"/>
                  </a:cubicBezTo>
                  <a:lnTo>
                    <a:pt x="4726" y="10964"/>
                  </a:lnTo>
                  <a:cubicBezTo>
                    <a:pt x="4663" y="11012"/>
                    <a:pt x="4568" y="11035"/>
                    <a:pt x="4478" y="11035"/>
                  </a:cubicBezTo>
                  <a:cubicBezTo>
                    <a:pt x="4387" y="11035"/>
                    <a:pt x="4301" y="11012"/>
                    <a:pt x="4253" y="10964"/>
                  </a:cubicBezTo>
                  <a:cubicBezTo>
                    <a:pt x="4127" y="10838"/>
                    <a:pt x="4127" y="10586"/>
                    <a:pt x="4253" y="10492"/>
                  </a:cubicBezTo>
                  <a:lnTo>
                    <a:pt x="7656" y="7058"/>
                  </a:lnTo>
                  <a:cubicBezTo>
                    <a:pt x="7782" y="6932"/>
                    <a:pt x="7782" y="6774"/>
                    <a:pt x="7750" y="6648"/>
                  </a:cubicBezTo>
                  <a:cubicBezTo>
                    <a:pt x="7467" y="6113"/>
                    <a:pt x="7498" y="5356"/>
                    <a:pt x="7971" y="4821"/>
                  </a:cubicBezTo>
                  <a:cubicBezTo>
                    <a:pt x="8330" y="4407"/>
                    <a:pt x="8785" y="4211"/>
                    <a:pt x="9295" y="4211"/>
                  </a:cubicBezTo>
                  <a:close/>
                  <a:moveTo>
                    <a:pt x="378" y="1"/>
                  </a:moveTo>
                  <a:cubicBezTo>
                    <a:pt x="189" y="1"/>
                    <a:pt x="32" y="158"/>
                    <a:pt x="32" y="347"/>
                  </a:cubicBezTo>
                  <a:lnTo>
                    <a:pt x="32" y="10681"/>
                  </a:lnTo>
                  <a:cubicBezTo>
                    <a:pt x="0" y="10870"/>
                    <a:pt x="158" y="11027"/>
                    <a:pt x="347" y="11027"/>
                  </a:cubicBezTo>
                  <a:lnTo>
                    <a:pt x="3529" y="11027"/>
                  </a:lnTo>
                  <a:cubicBezTo>
                    <a:pt x="3560" y="11185"/>
                    <a:pt x="3655" y="11311"/>
                    <a:pt x="3781" y="11437"/>
                  </a:cubicBezTo>
                  <a:cubicBezTo>
                    <a:pt x="3970" y="11626"/>
                    <a:pt x="4230" y="11720"/>
                    <a:pt x="4494" y="11720"/>
                  </a:cubicBezTo>
                  <a:cubicBezTo>
                    <a:pt x="4758" y="11720"/>
                    <a:pt x="5025" y="11626"/>
                    <a:pt x="5230" y="11437"/>
                  </a:cubicBezTo>
                  <a:lnTo>
                    <a:pt x="5608" y="11027"/>
                  </a:lnTo>
                  <a:lnTo>
                    <a:pt x="7940" y="11027"/>
                  </a:lnTo>
                  <a:cubicBezTo>
                    <a:pt x="8129" y="11027"/>
                    <a:pt x="8286" y="10870"/>
                    <a:pt x="8286" y="10681"/>
                  </a:cubicBezTo>
                  <a:lnTo>
                    <a:pt x="8286" y="8349"/>
                  </a:lnTo>
                  <a:lnTo>
                    <a:pt x="8538" y="8129"/>
                  </a:lnTo>
                  <a:cubicBezTo>
                    <a:pt x="8792" y="8220"/>
                    <a:pt x="9065" y="8269"/>
                    <a:pt x="9344" y="8269"/>
                  </a:cubicBezTo>
                  <a:cubicBezTo>
                    <a:pt x="9929" y="8269"/>
                    <a:pt x="10536" y="8053"/>
                    <a:pt x="11027" y="7562"/>
                  </a:cubicBezTo>
                  <a:cubicBezTo>
                    <a:pt x="11752" y="6806"/>
                    <a:pt x="11878" y="5735"/>
                    <a:pt x="11500" y="4852"/>
                  </a:cubicBezTo>
                  <a:cubicBezTo>
                    <a:pt x="11437" y="4726"/>
                    <a:pt x="11342" y="4695"/>
                    <a:pt x="11248" y="4663"/>
                  </a:cubicBezTo>
                  <a:cubicBezTo>
                    <a:pt x="11122" y="4663"/>
                    <a:pt x="11027" y="4663"/>
                    <a:pt x="10932" y="4726"/>
                  </a:cubicBezTo>
                  <a:lnTo>
                    <a:pt x="10082" y="5609"/>
                  </a:lnTo>
                  <a:cubicBezTo>
                    <a:pt x="10019" y="5656"/>
                    <a:pt x="9924" y="5679"/>
                    <a:pt x="9834" y="5679"/>
                  </a:cubicBezTo>
                  <a:cubicBezTo>
                    <a:pt x="9743" y="5679"/>
                    <a:pt x="9657" y="5656"/>
                    <a:pt x="9609" y="5609"/>
                  </a:cubicBezTo>
                  <a:cubicBezTo>
                    <a:pt x="9483" y="5483"/>
                    <a:pt x="9483" y="5230"/>
                    <a:pt x="9609" y="5136"/>
                  </a:cubicBezTo>
                  <a:lnTo>
                    <a:pt x="10460" y="4254"/>
                  </a:lnTo>
                  <a:cubicBezTo>
                    <a:pt x="10554" y="4191"/>
                    <a:pt x="10586" y="4065"/>
                    <a:pt x="10554" y="3939"/>
                  </a:cubicBezTo>
                  <a:cubicBezTo>
                    <a:pt x="10554" y="3813"/>
                    <a:pt x="10460" y="3750"/>
                    <a:pt x="10334" y="3718"/>
                  </a:cubicBezTo>
                  <a:cubicBezTo>
                    <a:pt x="10003" y="3561"/>
                    <a:pt x="9649" y="3482"/>
                    <a:pt x="9298" y="3482"/>
                  </a:cubicBezTo>
                  <a:cubicBezTo>
                    <a:pt x="8948" y="3482"/>
                    <a:pt x="8601" y="3561"/>
                    <a:pt x="8286" y="3718"/>
                  </a:cubicBezTo>
                  <a:lnTo>
                    <a:pt x="8286" y="2395"/>
                  </a:lnTo>
                  <a:cubicBezTo>
                    <a:pt x="8286" y="2332"/>
                    <a:pt x="8255" y="2206"/>
                    <a:pt x="8192" y="2175"/>
                  </a:cubicBezTo>
                  <a:lnTo>
                    <a:pt x="6144" y="127"/>
                  </a:lnTo>
                  <a:cubicBezTo>
                    <a:pt x="6049" y="64"/>
                    <a:pt x="5986" y="1"/>
                    <a:pt x="58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273;p53">
              <a:extLst>
                <a:ext uri="{FF2B5EF4-FFF2-40B4-BE49-F238E27FC236}">
                  <a16:creationId xmlns:a16="http://schemas.microsoft.com/office/drawing/2014/main" id="{FE79E59F-19FA-6D35-531D-5A997ADB9A4F}"/>
                </a:ext>
              </a:extLst>
            </p:cNvPr>
            <p:cNvSpPr/>
            <p:nvPr/>
          </p:nvSpPr>
          <p:spPr>
            <a:xfrm>
              <a:off x="-34331500" y="2305750"/>
              <a:ext cx="17350" cy="18150"/>
            </a:xfrm>
            <a:custGeom>
              <a:avLst/>
              <a:gdLst/>
              <a:ahLst/>
              <a:cxnLst/>
              <a:rect l="l" t="t" r="r" b="b"/>
              <a:pathLst>
                <a:path w="694" h="726" extrusionOk="0">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274;p53">
              <a:extLst>
                <a:ext uri="{FF2B5EF4-FFF2-40B4-BE49-F238E27FC236}">
                  <a16:creationId xmlns:a16="http://schemas.microsoft.com/office/drawing/2014/main" id="{F29B70C9-A195-806C-4800-6F6B0758D3EC}"/>
                </a:ext>
              </a:extLst>
            </p:cNvPr>
            <p:cNvSpPr/>
            <p:nvPr/>
          </p:nvSpPr>
          <p:spPr>
            <a:xfrm>
              <a:off x="-34331500" y="2341200"/>
              <a:ext cx="17350" cy="69350"/>
            </a:xfrm>
            <a:custGeom>
              <a:avLst/>
              <a:gdLst/>
              <a:ahLst/>
              <a:cxnLst/>
              <a:rect l="l" t="t" r="r" b="b"/>
              <a:pathLst>
                <a:path w="694" h="2774" extrusionOk="0">
                  <a:moveTo>
                    <a:pt x="347" y="1"/>
                  </a:moveTo>
                  <a:cubicBezTo>
                    <a:pt x="158" y="1"/>
                    <a:pt x="1" y="158"/>
                    <a:pt x="1" y="347"/>
                  </a:cubicBezTo>
                  <a:lnTo>
                    <a:pt x="1" y="2395"/>
                  </a:lnTo>
                  <a:cubicBezTo>
                    <a:pt x="1" y="2584"/>
                    <a:pt x="158" y="2773"/>
                    <a:pt x="347" y="2773"/>
                  </a:cubicBezTo>
                  <a:cubicBezTo>
                    <a:pt x="536" y="2773"/>
                    <a:pt x="694" y="2584"/>
                    <a:pt x="694" y="2395"/>
                  </a:cubicBezTo>
                  <a:lnTo>
                    <a:pt x="694" y="347"/>
                  </a:ln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5;p53">
              <a:extLst>
                <a:ext uri="{FF2B5EF4-FFF2-40B4-BE49-F238E27FC236}">
                  <a16:creationId xmlns:a16="http://schemas.microsoft.com/office/drawing/2014/main" id="{97F1F039-EA9C-E426-4547-0C6E6EABE727}"/>
                </a:ext>
              </a:extLst>
            </p:cNvPr>
            <p:cNvSpPr/>
            <p:nvPr/>
          </p:nvSpPr>
          <p:spPr>
            <a:xfrm>
              <a:off x="-34384275" y="2427050"/>
              <a:ext cx="121325" cy="17350"/>
            </a:xfrm>
            <a:custGeom>
              <a:avLst/>
              <a:gdLst/>
              <a:ahLst/>
              <a:cxnLst/>
              <a:rect l="l" t="t" r="r" b="b"/>
              <a:pathLst>
                <a:path w="4853" h="694" extrusionOk="0">
                  <a:moveTo>
                    <a:pt x="379" y="1"/>
                  </a:moveTo>
                  <a:cubicBezTo>
                    <a:pt x="158" y="1"/>
                    <a:pt x="1" y="158"/>
                    <a:pt x="1" y="347"/>
                  </a:cubicBezTo>
                  <a:cubicBezTo>
                    <a:pt x="1" y="536"/>
                    <a:pt x="158" y="694"/>
                    <a:pt x="379" y="694"/>
                  </a:cubicBezTo>
                  <a:lnTo>
                    <a:pt x="4506" y="694"/>
                  </a:lnTo>
                  <a:cubicBezTo>
                    <a:pt x="4695" y="694"/>
                    <a:pt x="4853" y="536"/>
                    <a:pt x="4853" y="347"/>
                  </a:cubicBezTo>
                  <a:cubicBezTo>
                    <a:pt x="4853"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76;p53">
              <a:extLst>
                <a:ext uri="{FF2B5EF4-FFF2-40B4-BE49-F238E27FC236}">
                  <a16:creationId xmlns:a16="http://schemas.microsoft.com/office/drawing/2014/main" id="{00F90951-1F01-1DCE-6F74-7A86C64ABDB4}"/>
                </a:ext>
              </a:extLst>
            </p:cNvPr>
            <p:cNvSpPr/>
            <p:nvPr/>
          </p:nvSpPr>
          <p:spPr>
            <a:xfrm>
              <a:off x="-34384275" y="2460125"/>
              <a:ext cx="88250" cy="18150"/>
            </a:xfrm>
            <a:custGeom>
              <a:avLst/>
              <a:gdLst/>
              <a:ahLst/>
              <a:cxnLst/>
              <a:rect l="l" t="t" r="r" b="b"/>
              <a:pathLst>
                <a:path w="3530" h="726" extrusionOk="0">
                  <a:moveTo>
                    <a:pt x="379" y="1"/>
                  </a:moveTo>
                  <a:cubicBezTo>
                    <a:pt x="158" y="1"/>
                    <a:pt x="1" y="158"/>
                    <a:pt x="1" y="379"/>
                  </a:cubicBezTo>
                  <a:cubicBezTo>
                    <a:pt x="1" y="599"/>
                    <a:pt x="158" y="725"/>
                    <a:pt x="379" y="725"/>
                  </a:cubicBezTo>
                  <a:lnTo>
                    <a:pt x="3151" y="725"/>
                  </a:lnTo>
                  <a:cubicBezTo>
                    <a:pt x="3372" y="725"/>
                    <a:pt x="3530" y="568"/>
                    <a:pt x="3530" y="379"/>
                  </a:cubicBezTo>
                  <a:cubicBezTo>
                    <a:pt x="3530" y="158"/>
                    <a:pt x="3372"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7496088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7FB8C-B041-2638-712E-A12641C84D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052EEF-76FF-CE0A-3E3A-764A1775D2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1DF0B5-34EE-D1D9-09AF-8E4462D314D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Features of Digital Real Estate Marketing</a:t>
            </a:r>
          </a:p>
        </p:txBody>
      </p:sp>
      <p:sp>
        <p:nvSpPr>
          <p:cNvPr id="5" name="Rectangle 4">
            <a:extLst>
              <a:ext uri="{FF2B5EF4-FFF2-40B4-BE49-F238E27FC236}">
                <a16:creationId xmlns:a16="http://schemas.microsoft.com/office/drawing/2014/main" id="{8BA55D73-5ACA-8EB7-DDF3-FFEDF268C1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AA8F7A-6154-CD2E-FF04-15F7D1A54B8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8151B6-8BB4-8249-4FA4-EDBB8365552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D994AD4-E154-57B3-3A13-5CB5EDD7E108}"/>
              </a:ext>
            </a:extLst>
          </p:cNvPr>
          <p:cNvSpPr txBox="1"/>
          <p:nvPr/>
        </p:nvSpPr>
        <p:spPr>
          <a:xfrm>
            <a:off x="825500" y="2268280"/>
            <a:ext cx="10541000"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Digital real estate marketing is characterized by several distinctive features, the most prominent of which are:</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Dynamic and Interactive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Enables client participation in the communication process.</a:t>
            </a:r>
          </a:p>
          <a:p>
            <a:pPr marL="285750" indent="-285750" algn="just">
              <a:lnSpc>
                <a:spcPct val="150000"/>
              </a:lnSpc>
              <a:buFont typeface="Arial" panose="020B0604020202020204" pitchFamily="34" charset="0"/>
              <a:buChar char="•"/>
            </a:pPr>
            <a:r>
              <a:rPr lang="en-US" sz="1400" dirty="0">
                <a:latin typeface="Alexandria" charset="0"/>
                <a:cs typeface="Alexandria" charset="0"/>
              </a:rPr>
              <a:t>Clients can write comments, provide reviews, and join specialized chat rooms.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This participation contributes to improving and developing real estate offers.</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Multimedia-Specialized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Combines high-resolution images, realistic videos, 3D virtual tours, and digital property models.</a:t>
            </a:r>
          </a:p>
          <a:p>
            <a:pPr marL="285750" indent="-285750" algn="just">
              <a:lnSpc>
                <a:spcPct val="150000"/>
              </a:lnSpc>
              <a:buFont typeface="Arial" panose="020B0604020202020204" pitchFamily="34" charset="0"/>
              <a:buChar char="•"/>
            </a:pPr>
            <a:r>
              <a:rPr lang="en-US" sz="1400" dirty="0">
                <a:latin typeface="Alexandria" charset="0"/>
                <a:cs typeface="Alexandria" charset="0"/>
              </a:rPr>
              <a:t>Provides a comprehensive and accurate representation of the property.</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Community-Oriented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Facilitates the creation of virtual communities with shared real estate interests.</a:t>
            </a:r>
          </a:p>
          <a:p>
            <a:pPr marL="285750" indent="-285750" algn="just">
              <a:lnSpc>
                <a:spcPct val="150000"/>
              </a:lnSpc>
              <a:buFont typeface="Arial" panose="020B0604020202020204" pitchFamily="34" charset="0"/>
              <a:buChar char="•"/>
            </a:pPr>
            <a:r>
              <a:rPr lang="en-US" sz="1400" dirty="0">
                <a:latin typeface="Alexandria" charset="0"/>
                <a:cs typeface="Alexandria" charset="0"/>
              </a:rPr>
              <a:t>Examples include groups of first-time buyers or investor communities in specific regions.</a:t>
            </a:r>
          </a:p>
        </p:txBody>
      </p:sp>
      <p:pic>
        <p:nvPicPr>
          <p:cNvPr id="7" name="Graphic 21">
            <a:extLst>
              <a:ext uri="{FF2B5EF4-FFF2-40B4-BE49-F238E27FC236}">
                <a16:creationId xmlns:a16="http://schemas.microsoft.com/office/drawing/2014/main" id="{542576FA-3227-E02E-54A7-820E8C4DB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57;p58">
            <a:extLst>
              <a:ext uri="{FF2B5EF4-FFF2-40B4-BE49-F238E27FC236}">
                <a16:creationId xmlns:a16="http://schemas.microsoft.com/office/drawing/2014/main" id="{7E768D30-D98A-74C9-EB1E-34538DD2B719}"/>
              </a:ext>
            </a:extLst>
          </p:cNvPr>
          <p:cNvSpPr/>
          <p:nvPr/>
        </p:nvSpPr>
        <p:spPr>
          <a:xfrm>
            <a:off x="4735723" y="1826023"/>
            <a:ext cx="246373" cy="442257"/>
          </a:xfrm>
          <a:custGeom>
            <a:avLst/>
            <a:gdLst/>
            <a:ahLst/>
            <a:cxnLst/>
            <a:rect l="l" t="t" r="r" b="b"/>
            <a:pathLst>
              <a:path w="6617" h="11878" extrusionOk="0">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389;p58">
            <a:extLst>
              <a:ext uri="{FF2B5EF4-FFF2-40B4-BE49-F238E27FC236}">
                <a16:creationId xmlns:a16="http://schemas.microsoft.com/office/drawing/2014/main" id="{8403536A-8887-2CE6-28FF-AA7B1FBFC5EB}"/>
              </a:ext>
            </a:extLst>
          </p:cNvPr>
          <p:cNvGrpSpPr/>
          <p:nvPr/>
        </p:nvGrpSpPr>
        <p:grpSpPr>
          <a:xfrm>
            <a:off x="7319395" y="2615462"/>
            <a:ext cx="443449" cy="441140"/>
            <a:chOff x="685475" y="2318350"/>
            <a:chExt cx="297750" cy="296200"/>
          </a:xfrm>
        </p:grpSpPr>
        <p:sp>
          <p:nvSpPr>
            <p:cNvPr id="8" name="Google Shape;8390;p58">
              <a:extLst>
                <a:ext uri="{FF2B5EF4-FFF2-40B4-BE49-F238E27FC236}">
                  <a16:creationId xmlns:a16="http://schemas.microsoft.com/office/drawing/2014/main" id="{BEEEF398-5035-EF44-E1B8-DEA22D1EBB43}"/>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41062908-B9F7-47ED-7A45-4A26D57D3DC5}"/>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2;p58">
              <a:extLst>
                <a:ext uri="{FF2B5EF4-FFF2-40B4-BE49-F238E27FC236}">
                  <a16:creationId xmlns:a16="http://schemas.microsoft.com/office/drawing/2014/main" id="{A3630C11-A43D-1BD4-28E1-C5B6CC894FAB}"/>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8449;p58">
            <a:extLst>
              <a:ext uri="{FF2B5EF4-FFF2-40B4-BE49-F238E27FC236}">
                <a16:creationId xmlns:a16="http://schemas.microsoft.com/office/drawing/2014/main" id="{5D843D58-0602-1CE7-DF05-C8E7D8F17736}"/>
              </a:ext>
            </a:extLst>
          </p:cNvPr>
          <p:cNvSpPr/>
          <p:nvPr/>
        </p:nvSpPr>
        <p:spPr>
          <a:xfrm>
            <a:off x="7327586" y="3854619"/>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3" name="Google Shape;8473;p58">
            <a:extLst>
              <a:ext uri="{FF2B5EF4-FFF2-40B4-BE49-F238E27FC236}">
                <a16:creationId xmlns:a16="http://schemas.microsoft.com/office/drawing/2014/main" id="{8C7632F1-1A77-5414-DAD9-38D89F344620}"/>
              </a:ext>
            </a:extLst>
          </p:cNvPr>
          <p:cNvGrpSpPr/>
          <p:nvPr/>
        </p:nvGrpSpPr>
        <p:grpSpPr>
          <a:xfrm>
            <a:off x="7329932" y="4938402"/>
            <a:ext cx="441103" cy="439949"/>
            <a:chOff x="3599700" y="1954475"/>
            <a:chExt cx="296175" cy="295400"/>
          </a:xfrm>
        </p:grpSpPr>
        <p:sp>
          <p:nvSpPr>
            <p:cNvPr id="14" name="Google Shape;8474;p58">
              <a:extLst>
                <a:ext uri="{FF2B5EF4-FFF2-40B4-BE49-F238E27FC236}">
                  <a16:creationId xmlns:a16="http://schemas.microsoft.com/office/drawing/2014/main" id="{52B02F5B-A1F1-65EB-C86A-98A2F2E30355}"/>
                </a:ext>
              </a:extLst>
            </p:cNvPr>
            <p:cNvSpPr/>
            <p:nvPr/>
          </p:nvSpPr>
          <p:spPr>
            <a:xfrm>
              <a:off x="3599700" y="1954475"/>
              <a:ext cx="296175" cy="295400"/>
            </a:xfrm>
            <a:custGeom>
              <a:avLst/>
              <a:gdLst/>
              <a:ahLst/>
              <a:cxnLst/>
              <a:rect l="l" t="t" r="r" b="b"/>
              <a:pathLst>
                <a:path w="11847" h="11816" extrusionOk="0">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75;p58">
              <a:extLst>
                <a:ext uri="{FF2B5EF4-FFF2-40B4-BE49-F238E27FC236}">
                  <a16:creationId xmlns:a16="http://schemas.microsoft.com/office/drawing/2014/main" id="{A9403C31-A336-9560-9A80-E121A713F94B}"/>
                </a:ext>
              </a:extLst>
            </p:cNvPr>
            <p:cNvSpPr/>
            <p:nvPr/>
          </p:nvSpPr>
          <p:spPr>
            <a:xfrm>
              <a:off x="3825750" y="2075775"/>
              <a:ext cx="35450" cy="17350"/>
            </a:xfrm>
            <a:custGeom>
              <a:avLst/>
              <a:gdLst/>
              <a:ahLst/>
              <a:cxnLst/>
              <a:rect l="l" t="t" r="r" b="b"/>
              <a:pathLst>
                <a:path w="1418" h="694" extrusionOk="0">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476;p58">
              <a:extLst>
                <a:ext uri="{FF2B5EF4-FFF2-40B4-BE49-F238E27FC236}">
                  <a16:creationId xmlns:a16="http://schemas.microsoft.com/office/drawing/2014/main" id="{F5F4A66B-376A-4DD8-02E7-1BA6EF9BF12F}"/>
                </a:ext>
              </a:extLst>
            </p:cNvPr>
            <p:cNvSpPr/>
            <p:nvPr/>
          </p:nvSpPr>
          <p:spPr>
            <a:xfrm>
              <a:off x="3633550" y="2075775"/>
              <a:ext cx="35475" cy="17350"/>
            </a:xfrm>
            <a:custGeom>
              <a:avLst/>
              <a:gdLst/>
              <a:ahLst/>
              <a:cxnLst/>
              <a:rect l="l" t="t" r="r" b="b"/>
              <a:pathLst>
                <a:path w="1419" h="694" extrusionOk="0">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09749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3B7EF-276A-4674-CEE6-AD99CF62B1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8B4325-2B01-D9EB-1CAA-807B980C34D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D7B2607-BA70-A727-0F72-315FD960B71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B7640C5-5BBA-473C-0B07-B65084FCA8F9}"/>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Features of Digital Real Estate Marketing</a:t>
            </a:r>
          </a:p>
        </p:txBody>
      </p:sp>
      <p:sp>
        <p:nvSpPr>
          <p:cNvPr id="18" name="Rectangle 17">
            <a:extLst>
              <a:ext uri="{FF2B5EF4-FFF2-40B4-BE49-F238E27FC236}">
                <a16:creationId xmlns:a16="http://schemas.microsoft.com/office/drawing/2014/main" id="{97995218-9600-6EE3-01D8-860573A6BB3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0ED1CA9-3894-701D-E2C5-65D264B7988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CE9EE18-8CE2-DE48-3132-4DCABBA55CDA}"/>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786CE456-5C25-BF82-8456-B0649F68CC4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36D273-E279-B545-A91F-E04FFDB3E7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122926A-F9D6-9192-7518-04B5B5FA00DC}"/>
              </a:ext>
            </a:extLst>
          </p:cNvPr>
          <p:cNvSpPr txBox="1"/>
          <p:nvPr/>
        </p:nvSpPr>
        <p:spPr>
          <a:xfrm>
            <a:off x="1164466" y="1526062"/>
            <a:ext cx="4451612" cy="296741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v"/>
            </a:pPr>
            <a:r>
              <a:rPr lang="en-US" sz="1400" b="1" dirty="0">
                <a:latin typeface="Alexandria"/>
              </a:rPr>
              <a:t>Wide Reach and Ease of Use:</a:t>
            </a:r>
          </a:p>
          <a:p>
            <a:pPr marL="285750" indent="-285750" algn="just">
              <a:lnSpc>
                <a:spcPct val="150000"/>
              </a:lnSpc>
              <a:buFont typeface="Arial" panose="020B0604020202020204" pitchFamily="34" charset="0"/>
              <a:buChar char="•"/>
            </a:pPr>
            <a:r>
              <a:rPr lang="en-US" sz="1400" dirty="0">
                <a:latin typeface="Alexandria"/>
              </a:rPr>
              <a:t>Accessible to everyone at any time.</a:t>
            </a:r>
          </a:p>
          <a:p>
            <a:pPr marL="285750" indent="-285750" algn="just">
              <a:lnSpc>
                <a:spcPct val="150000"/>
              </a:lnSpc>
              <a:buFont typeface="Arial" panose="020B0604020202020204" pitchFamily="34" charset="0"/>
              <a:buChar char="•"/>
            </a:pPr>
            <a:r>
              <a:rPr lang="en-US" sz="1400" dirty="0">
                <a:latin typeface="Alexandria"/>
              </a:rPr>
              <a:t>Allows users to search for suitable properties and receive tailored offers at the right time.</a:t>
            </a:r>
          </a:p>
          <a:p>
            <a:pPr marL="285750" indent="-285750" algn="just">
              <a:lnSpc>
                <a:spcPct val="150000"/>
              </a:lnSpc>
              <a:buFont typeface="Wingdings" panose="05000000000000000000" pitchFamily="2" charset="2"/>
              <a:buChar char="v"/>
            </a:pPr>
            <a:r>
              <a:rPr lang="en-US" sz="1400" b="1" dirty="0">
                <a:latin typeface="Alexandria"/>
              </a:rPr>
              <a:t>Precision in Geographic and Demographic Targeting:</a:t>
            </a:r>
          </a:p>
          <a:p>
            <a:pPr marL="285750" indent="-285750" algn="just">
              <a:lnSpc>
                <a:spcPct val="150000"/>
              </a:lnSpc>
              <a:buFont typeface="Arial" panose="020B0604020202020204" pitchFamily="34" charset="0"/>
              <a:buChar char="•"/>
            </a:pPr>
            <a:r>
              <a:rPr lang="en-US" sz="1400" dirty="0">
                <a:latin typeface="Alexandria"/>
              </a:rPr>
              <a:t>Property offers can be directed to specific individuals or groups.</a:t>
            </a:r>
          </a:p>
          <a:p>
            <a:pPr marL="285750" indent="-285750" algn="just">
              <a:lnSpc>
                <a:spcPct val="150000"/>
              </a:lnSpc>
              <a:buFont typeface="Arial" panose="020B0604020202020204" pitchFamily="34" charset="0"/>
              <a:buChar char="•"/>
            </a:pPr>
            <a:r>
              <a:rPr lang="en-US" sz="1400" dirty="0">
                <a:latin typeface="Alexandria"/>
              </a:rPr>
              <a:t>Targeting is based on precise geographic location and specific housing or investment needs.</a:t>
            </a:r>
          </a:p>
        </p:txBody>
      </p:sp>
      <p:sp>
        <p:nvSpPr>
          <p:cNvPr id="4" name="Google Shape;8457;p58">
            <a:extLst>
              <a:ext uri="{FF2B5EF4-FFF2-40B4-BE49-F238E27FC236}">
                <a16:creationId xmlns:a16="http://schemas.microsoft.com/office/drawing/2014/main" id="{D2BF3D23-ED30-CAE9-DE99-CC547C209FE3}"/>
              </a:ext>
            </a:extLst>
          </p:cNvPr>
          <p:cNvSpPr/>
          <p:nvPr/>
        </p:nvSpPr>
        <p:spPr>
          <a:xfrm>
            <a:off x="7950872" y="4704637"/>
            <a:ext cx="246373" cy="442257"/>
          </a:xfrm>
          <a:custGeom>
            <a:avLst/>
            <a:gdLst/>
            <a:ahLst/>
            <a:cxnLst/>
            <a:rect l="l" t="t" r="r" b="b"/>
            <a:pathLst>
              <a:path w="6617" h="11878" extrusionOk="0">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6180;p53">
            <a:extLst>
              <a:ext uri="{FF2B5EF4-FFF2-40B4-BE49-F238E27FC236}">
                <a16:creationId xmlns:a16="http://schemas.microsoft.com/office/drawing/2014/main" id="{B833DB93-E204-38B6-08E5-A8C1AD2DEEE9}"/>
              </a:ext>
            </a:extLst>
          </p:cNvPr>
          <p:cNvGrpSpPr/>
          <p:nvPr/>
        </p:nvGrpSpPr>
        <p:grpSpPr>
          <a:xfrm>
            <a:off x="4951293" y="1674244"/>
            <a:ext cx="445375" cy="447171"/>
            <a:chOff x="-33673825" y="2634975"/>
            <a:chExt cx="291450" cy="292625"/>
          </a:xfrm>
        </p:grpSpPr>
        <p:sp>
          <p:nvSpPr>
            <p:cNvPr id="7" name="Google Shape;6181;p53">
              <a:extLst>
                <a:ext uri="{FF2B5EF4-FFF2-40B4-BE49-F238E27FC236}">
                  <a16:creationId xmlns:a16="http://schemas.microsoft.com/office/drawing/2014/main" id="{40C0796F-F501-81C4-6E9C-2CE7D8E42790}"/>
                </a:ext>
              </a:extLst>
            </p:cNvPr>
            <p:cNvSpPr/>
            <p:nvPr/>
          </p:nvSpPr>
          <p:spPr>
            <a:xfrm>
              <a:off x="-33673825" y="2634975"/>
              <a:ext cx="291450" cy="292625"/>
            </a:xfrm>
            <a:custGeom>
              <a:avLst/>
              <a:gdLst/>
              <a:ahLst/>
              <a:cxnLst/>
              <a:rect l="l" t="t" r="r" b="b"/>
              <a:pathLst>
                <a:path w="11658" h="11705" extrusionOk="0">
                  <a:moveTo>
                    <a:pt x="5829" y="662"/>
                  </a:moveTo>
                  <a:cubicBezTo>
                    <a:pt x="6459" y="662"/>
                    <a:pt x="7089" y="1261"/>
                    <a:pt x="7562" y="2238"/>
                  </a:cubicBezTo>
                  <a:cubicBezTo>
                    <a:pt x="7310" y="2364"/>
                    <a:pt x="7152" y="2553"/>
                    <a:pt x="7026" y="2773"/>
                  </a:cubicBezTo>
                  <a:cubicBezTo>
                    <a:pt x="6648" y="2742"/>
                    <a:pt x="6238" y="2710"/>
                    <a:pt x="5860" y="2710"/>
                  </a:cubicBezTo>
                  <a:cubicBezTo>
                    <a:pt x="5451" y="2710"/>
                    <a:pt x="5041" y="2742"/>
                    <a:pt x="4663" y="2773"/>
                  </a:cubicBezTo>
                  <a:cubicBezTo>
                    <a:pt x="4569" y="2553"/>
                    <a:pt x="4348" y="2364"/>
                    <a:pt x="4159" y="2238"/>
                  </a:cubicBezTo>
                  <a:cubicBezTo>
                    <a:pt x="4569" y="1261"/>
                    <a:pt x="5199" y="662"/>
                    <a:pt x="5829" y="662"/>
                  </a:cubicBezTo>
                  <a:close/>
                  <a:moveTo>
                    <a:pt x="3403" y="2742"/>
                  </a:moveTo>
                  <a:cubicBezTo>
                    <a:pt x="3813" y="2742"/>
                    <a:pt x="4096" y="3057"/>
                    <a:pt x="4096" y="3403"/>
                  </a:cubicBezTo>
                  <a:cubicBezTo>
                    <a:pt x="4096" y="3750"/>
                    <a:pt x="3781" y="4097"/>
                    <a:pt x="3403" y="4097"/>
                  </a:cubicBezTo>
                  <a:cubicBezTo>
                    <a:pt x="3025" y="4097"/>
                    <a:pt x="2741" y="3750"/>
                    <a:pt x="2741" y="3403"/>
                  </a:cubicBezTo>
                  <a:cubicBezTo>
                    <a:pt x="2741" y="3057"/>
                    <a:pt x="3025" y="2742"/>
                    <a:pt x="3403" y="2742"/>
                  </a:cubicBezTo>
                  <a:close/>
                  <a:moveTo>
                    <a:pt x="7562" y="946"/>
                  </a:moveTo>
                  <a:cubicBezTo>
                    <a:pt x="9011" y="1482"/>
                    <a:pt x="10145" y="2616"/>
                    <a:pt x="10649" y="4097"/>
                  </a:cubicBezTo>
                  <a:cubicBezTo>
                    <a:pt x="10334" y="3844"/>
                    <a:pt x="9988" y="3655"/>
                    <a:pt x="9609" y="3466"/>
                  </a:cubicBezTo>
                  <a:lnTo>
                    <a:pt x="9609" y="3403"/>
                  </a:lnTo>
                  <a:cubicBezTo>
                    <a:pt x="9609" y="2679"/>
                    <a:pt x="8979" y="2049"/>
                    <a:pt x="8223" y="2049"/>
                  </a:cubicBezTo>
                  <a:lnTo>
                    <a:pt x="8192" y="2049"/>
                  </a:lnTo>
                  <a:cubicBezTo>
                    <a:pt x="7971" y="1608"/>
                    <a:pt x="7782" y="1261"/>
                    <a:pt x="7562" y="946"/>
                  </a:cubicBezTo>
                  <a:close/>
                  <a:moveTo>
                    <a:pt x="4096" y="978"/>
                  </a:moveTo>
                  <a:lnTo>
                    <a:pt x="4096" y="978"/>
                  </a:lnTo>
                  <a:cubicBezTo>
                    <a:pt x="3844" y="1293"/>
                    <a:pt x="3624" y="1639"/>
                    <a:pt x="3466" y="2080"/>
                  </a:cubicBezTo>
                  <a:lnTo>
                    <a:pt x="3403" y="2080"/>
                  </a:lnTo>
                  <a:cubicBezTo>
                    <a:pt x="2678" y="2080"/>
                    <a:pt x="2048" y="2710"/>
                    <a:pt x="2048" y="3466"/>
                  </a:cubicBezTo>
                  <a:lnTo>
                    <a:pt x="2048" y="3498"/>
                  </a:lnTo>
                  <a:cubicBezTo>
                    <a:pt x="1639" y="3687"/>
                    <a:pt x="1292" y="3876"/>
                    <a:pt x="977" y="4128"/>
                  </a:cubicBezTo>
                  <a:cubicBezTo>
                    <a:pt x="1481" y="2616"/>
                    <a:pt x="2615" y="1482"/>
                    <a:pt x="4096" y="978"/>
                  </a:cubicBezTo>
                  <a:close/>
                  <a:moveTo>
                    <a:pt x="8223" y="2773"/>
                  </a:moveTo>
                  <a:cubicBezTo>
                    <a:pt x="8601" y="2773"/>
                    <a:pt x="8885" y="3088"/>
                    <a:pt x="8885" y="3466"/>
                  </a:cubicBezTo>
                  <a:cubicBezTo>
                    <a:pt x="8885" y="3813"/>
                    <a:pt x="8601" y="4128"/>
                    <a:pt x="8223" y="4128"/>
                  </a:cubicBezTo>
                  <a:cubicBezTo>
                    <a:pt x="7814" y="4128"/>
                    <a:pt x="7562" y="3813"/>
                    <a:pt x="7562" y="3466"/>
                  </a:cubicBezTo>
                  <a:cubicBezTo>
                    <a:pt x="7562" y="3088"/>
                    <a:pt x="7877" y="2773"/>
                    <a:pt x="8223" y="2773"/>
                  </a:cubicBezTo>
                  <a:close/>
                  <a:moveTo>
                    <a:pt x="9452" y="4160"/>
                  </a:moveTo>
                  <a:cubicBezTo>
                    <a:pt x="10429" y="4632"/>
                    <a:pt x="11027" y="5262"/>
                    <a:pt x="11027" y="5892"/>
                  </a:cubicBezTo>
                  <a:cubicBezTo>
                    <a:pt x="10964" y="5924"/>
                    <a:pt x="10933" y="6050"/>
                    <a:pt x="10933" y="6176"/>
                  </a:cubicBezTo>
                  <a:cubicBezTo>
                    <a:pt x="10492" y="5735"/>
                    <a:pt x="9925" y="5514"/>
                    <a:pt x="9294" y="5514"/>
                  </a:cubicBezTo>
                  <a:cubicBezTo>
                    <a:pt x="9168" y="5514"/>
                    <a:pt x="9042" y="5514"/>
                    <a:pt x="8916" y="5546"/>
                  </a:cubicBezTo>
                  <a:cubicBezTo>
                    <a:pt x="8916" y="5231"/>
                    <a:pt x="8885" y="4947"/>
                    <a:pt x="8885" y="4664"/>
                  </a:cubicBezTo>
                  <a:cubicBezTo>
                    <a:pt x="9137" y="4569"/>
                    <a:pt x="9326" y="4349"/>
                    <a:pt x="9452" y="4160"/>
                  </a:cubicBezTo>
                  <a:close/>
                  <a:moveTo>
                    <a:pt x="2237" y="4097"/>
                  </a:moveTo>
                  <a:cubicBezTo>
                    <a:pt x="2363" y="4349"/>
                    <a:pt x="2552" y="4506"/>
                    <a:pt x="2773" y="4632"/>
                  </a:cubicBezTo>
                  <a:cubicBezTo>
                    <a:pt x="2741" y="5042"/>
                    <a:pt x="2710" y="5420"/>
                    <a:pt x="2710" y="5829"/>
                  </a:cubicBezTo>
                  <a:cubicBezTo>
                    <a:pt x="2710" y="6207"/>
                    <a:pt x="2741" y="6617"/>
                    <a:pt x="2773" y="6995"/>
                  </a:cubicBezTo>
                  <a:cubicBezTo>
                    <a:pt x="2552" y="7121"/>
                    <a:pt x="2363" y="7310"/>
                    <a:pt x="2237" y="7499"/>
                  </a:cubicBezTo>
                  <a:cubicBezTo>
                    <a:pt x="1261" y="7026"/>
                    <a:pt x="662" y="6459"/>
                    <a:pt x="662" y="5829"/>
                  </a:cubicBezTo>
                  <a:cubicBezTo>
                    <a:pt x="662" y="5199"/>
                    <a:pt x="1261" y="4569"/>
                    <a:pt x="2237" y="4097"/>
                  </a:cubicBezTo>
                  <a:close/>
                  <a:moveTo>
                    <a:pt x="5829" y="3466"/>
                  </a:moveTo>
                  <a:cubicBezTo>
                    <a:pt x="6175" y="3466"/>
                    <a:pt x="6522" y="3466"/>
                    <a:pt x="6869" y="3498"/>
                  </a:cubicBezTo>
                  <a:cubicBezTo>
                    <a:pt x="6932" y="4191"/>
                    <a:pt x="7467" y="4790"/>
                    <a:pt x="8192" y="4790"/>
                  </a:cubicBezTo>
                  <a:cubicBezTo>
                    <a:pt x="8223" y="5105"/>
                    <a:pt x="8223" y="5420"/>
                    <a:pt x="8223" y="5735"/>
                  </a:cubicBezTo>
                  <a:cubicBezTo>
                    <a:pt x="7436" y="6144"/>
                    <a:pt x="6869" y="6963"/>
                    <a:pt x="6869" y="7909"/>
                  </a:cubicBezTo>
                  <a:lnTo>
                    <a:pt x="6869" y="8192"/>
                  </a:lnTo>
                  <a:cubicBezTo>
                    <a:pt x="6522" y="8224"/>
                    <a:pt x="6175" y="8224"/>
                    <a:pt x="5829" y="8224"/>
                  </a:cubicBezTo>
                  <a:cubicBezTo>
                    <a:pt x="5451" y="8224"/>
                    <a:pt x="5104" y="8224"/>
                    <a:pt x="4758" y="8192"/>
                  </a:cubicBezTo>
                  <a:cubicBezTo>
                    <a:pt x="4726" y="7468"/>
                    <a:pt x="4159" y="6869"/>
                    <a:pt x="3466" y="6869"/>
                  </a:cubicBezTo>
                  <a:cubicBezTo>
                    <a:pt x="3403" y="6522"/>
                    <a:pt x="3403" y="6207"/>
                    <a:pt x="3403" y="5861"/>
                  </a:cubicBezTo>
                  <a:cubicBezTo>
                    <a:pt x="3403" y="5483"/>
                    <a:pt x="3403" y="5136"/>
                    <a:pt x="3466" y="4790"/>
                  </a:cubicBezTo>
                  <a:cubicBezTo>
                    <a:pt x="4159" y="4758"/>
                    <a:pt x="4758" y="4191"/>
                    <a:pt x="4758" y="3498"/>
                  </a:cubicBezTo>
                  <a:cubicBezTo>
                    <a:pt x="5104" y="3466"/>
                    <a:pt x="5482" y="3466"/>
                    <a:pt x="5829" y="3466"/>
                  </a:cubicBezTo>
                  <a:close/>
                  <a:moveTo>
                    <a:pt x="3403" y="7562"/>
                  </a:moveTo>
                  <a:cubicBezTo>
                    <a:pt x="3813" y="7562"/>
                    <a:pt x="4096" y="7877"/>
                    <a:pt x="4096" y="8224"/>
                  </a:cubicBezTo>
                  <a:cubicBezTo>
                    <a:pt x="4096" y="8570"/>
                    <a:pt x="3781" y="8885"/>
                    <a:pt x="3403" y="8885"/>
                  </a:cubicBezTo>
                  <a:cubicBezTo>
                    <a:pt x="3025" y="8885"/>
                    <a:pt x="2741" y="8570"/>
                    <a:pt x="2741" y="8224"/>
                  </a:cubicBezTo>
                  <a:cubicBezTo>
                    <a:pt x="2741" y="7877"/>
                    <a:pt x="3025" y="7562"/>
                    <a:pt x="3403" y="7562"/>
                  </a:cubicBezTo>
                  <a:close/>
                  <a:moveTo>
                    <a:pt x="7940" y="10114"/>
                  </a:moveTo>
                  <a:lnTo>
                    <a:pt x="8192" y="10429"/>
                  </a:lnTo>
                  <a:lnTo>
                    <a:pt x="7593" y="10650"/>
                  </a:lnTo>
                  <a:cubicBezTo>
                    <a:pt x="7719" y="10492"/>
                    <a:pt x="7814" y="10303"/>
                    <a:pt x="7940" y="10114"/>
                  </a:cubicBezTo>
                  <a:close/>
                  <a:moveTo>
                    <a:pt x="977" y="7594"/>
                  </a:moveTo>
                  <a:cubicBezTo>
                    <a:pt x="1261" y="7814"/>
                    <a:pt x="1639" y="8035"/>
                    <a:pt x="2048" y="8224"/>
                  </a:cubicBezTo>
                  <a:lnTo>
                    <a:pt x="2048" y="8255"/>
                  </a:lnTo>
                  <a:cubicBezTo>
                    <a:pt x="2048" y="9011"/>
                    <a:pt x="2678" y="9641"/>
                    <a:pt x="3403" y="9641"/>
                  </a:cubicBezTo>
                  <a:lnTo>
                    <a:pt x="3466" y="9641"/>
                  </a:lnTo>
                  <a:cubicBezTo>
                    <a:pt x="3655" y="10019"/>
                    <a:pt x="3844" y="10397"/>
                    <a:pt x="4096" y="10681"/>
                  </a:cubicBezTo>
                  <a:cubicBezTo>
                    <a:pt x="2615" y="10145"/>
                    <a:pt x="1481" y="9011"/>
                    <a:pt x="977" y="7594"/>
                  </a:cubicBezTo>
                  <a:close/>
                  <a:moveTo>
                    <a:pt x="9294" y="6207"/>
                  </a:moveTo>
                  <a:cubicBezTo>
                    <a:pt x="10240" y="6207"/>
                    <a:pt x="10964" y="6963"/>
                    <a:pt x="10964" y="7909"/>
                  </a:cubicBezTo>
                  <a:cubicBezTo>
                    <a:pt x="10964" y="8192"/>
                    <a:pt x="10901" y="8413"/>
                    <a:pt x="10807" y="8665"/>
                  </a:cubicBezTo>
                  <a:cubicBezTo>
                    <a:pt x="10744" y="8759"/>
                    <a:pt x="10177" y="9484"/>
                    <a:pt x="9294" y="10744"/>
                  </a:cubicBezTo>
                  <a:lnTo>
                    <a:pt x="8979" y="10303"/>
                  </a:lnTo>
                  <a:cubicBezTo>
                    <a:pt x="8018" y="9071"/>
                    <a:pt x="8059" y="9043"/>
                    <a:pt x="8038" y="9043"/>
                  </a:cubicBezTo>
                  <a:lnTo>
                    <a:pt x="8038" y="9043"/>
                  </a:lnTo>
                  <a:cubicBezTo>
                    <a:pt x="8037" y="9043"/>
                    <a:pt x="8036" y="9043"/>
                    <a:pt x="8034" y="9043"/>
                  </a:cubicBezTo>
                  <a:cubicBezTo>
                    <a:pt x="7751" y="8728"/>
                    <a:pt x="7593" y="8350"/>
                    <a:pt x="7593" y="7909"/>
                  </a:cubicBezTo>
                  <a:cubicBezTo>
                    <a:pt x="7593" y="6963"/>
                    <a:pt x="8349" y="6207"/>
                    <a:pt x="9294" y="6207"/>
                  </a:cubicBezTo>
                  <a:close/>
                  <a:moveTo>
                    <a:pt x="7026" y="8854"/>
                  </a:moveTo>
                  <a:cubicBezTo>
                    <a:pt x="7152" y="9074"/>
                    <a:pt x="7278" y="9326"/>
                    <a:pt x="7467" y="9515"/>
                  </a:cubicBezTo>
                  <a:cubicBezTo>
                    <a:pt x="7026" y="10429"/>
                    <a:pt x="6459" y="10965"/>
                    <a:pt x="5829" y="10965"/>
                  </a:cubicBezTo>
                  <a:cubicBezTo>
                    <a:pt x="5199" y="10965"/>
                    <a:pt x="4569" y="10397"/>
                    <a:pt x="4096" y="9389"/>
                  </a:cubicBezTo>
                  <a:cubicBezTo>
                    <a:pt x="4317" y="9295"/>
                    <a:pt x="4474" y="9074"/>
                    <a:pt x="4600" y="8854"/>
                  </a:cubicBezTo>
                  <a:cubicBezTo>
                    <a:pt x="4978" y="8885"/>
                    <a:pt x="5388" y="8917"/>
                    <a:pt x="5766" y="8917"/>
                  </a:cubicBezTo>
                  <a:cubicBezTo>
                    <a:pt x="6207" y="8917"/>
                    <a:pt x="6616" y="8885"/>
                    <a:pt x="7026" y="8854"/>
                  </a:cubicBezTo>
                  <a:close/>
                  <a:moveTo>
                    <a:pt x="5829" y="1"/>
                  </a:moveTo>
                  <a:cubicBezTo>
                    <a:pt x="2584" y="1"/>
                    <a:pt x="0" y="2616"/>
                    <a:pt x="0" y="5861"/>
                  </a:cubicBezTo>
                  <a:cubicBezTo>
                    <a:pt x="0" y="9043"/>
                    <a:pt x="2584" y="11689"/>
                    <a:pt x="5829" y="11689"/>
                  </a:cubicBezTo>
                  <a:cubicBezTo>
                    <a:pt x="6806" y="11689"/>
                    <a:pt x="7751" y="11437"/>
                    <a:pt x="8570" y="11028"/>
                  </a:cubicBezTo>
                  <a:lnTo>
                    <a:pt x="8979" y="11563"/>
                  </a:lnTo>
                  <a:cubicBezTo>
                    <a:pt x="9042" y="11658"/>
                    <a:pt x="9145" y="11705"/>
                    <a:pt x="9247" y="11705"/>
                  </a:cubicBezTo>
                  <a:cubicBezTo>
                    <a:pt x="9350" y="11705"/>
                    <a:pt x="9452" y="11658"/>
                    <a:pt x="9515" y="11563"/>
                  </a:cubicBezTo>
                  <a:cubicBezTo>
                    <a:pt x="9515" y="11563"/>
                    <a:pt x="11279" y="9169"/>
                    <a:pt x="11405" y="8980"/>
                  </a:cubicBezTo>
                  <a:cubicBezTo>
                    <a:pt x="11563" y="8665"/>
                    <a:pt x="11657" y="8287"/>
                    <a:pt x="11657" y="7940"/>
                  </a:cubicBezTo>
                  <a:cubicBezTo>
                    <a:pt x="11657" y="7657"/>
                    <a:pt x="11626" y="7405"/>
                    <a:pt x="11531" y="7152"/>
                  </a:cubicBezTo>
                  <a:cubicBezTo>
                    <a:pt x="11594" y="6774"/>
                    <a:pt x="11657" y="6333"/>
                    <a:pt x="11657" y="5892"/>
                  </a:cubicBezTo>
                  <a:cubicBezTo>
                    <a:pt x="11657" y="2616"/>
                    <a:pt x="9042"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82;p53">
              <a:extLst>
                <a:ext uri="{FF2B5EF4-FFF2-40B4-BE49-F238E27FC236}">
                  <a16:creationId xmlns:a16="http://schemas.microsoft.com/office/drawing/2014/main" id="{EB72E8D9-0C27-C7E0-CF12-535FE404CD36}"/>
                </a:ext>
              </a:extLst>
            </p:cNvPr>
            <p:cNvSpPr/>
            <p:nvPr/>
          </p:nvSpPr>
          <p:spPr>
            <a:xfrm>
              <a:off x="-33467475" y="2806675"/>
              <a:ext cx="51225" cy="51225"/>
            </a:xfrm>
            <a:custGeom>
              <a:avLst/>
              <a:gdLst/>
              <a:ahLst/>
              <a:cxnLst/>
              <a:rect l="l" t="t" r="r" b="b"/>
              <a:pathLst>
                <a:path w="2049" h="2049" extrusionOk="0">
                  <a:moveTo>
                    <a:pt x="1040" y="631"/>
                  </a:moveTo>
                  <a:cubicBezTo>
                    <a:pt x="1229" y="631"/>
                    <a:pt x="1387" y="789"/>
                    <a:pt x="1387" y="1009"/>
                  </a:cubicBezTo>
                  <a:cubicBezTo>
                    <a:pt x="1387" y="1198"/>
                    <a:pt x="1198" y="1356"/>
                    <a:pt x="1040" y="1356"/>
                  </a:cubicBezTo>
                  <a:cubicBezTo>
                    <a:pt x="820" y="1356"/>
                    <a:pt x="662" y="1198"/>
                    <a:pt x="662" y="1009"/>
                  </a:cubicBezTo>
                  <a:cubicBezTo>
                    <a:pt x="662" y="789"/>
                    <a:pt x="820" y="631"/>
                    <a:pt x="1040" y="631"/>
                  </a:cubicBezTo>
                  <a:close/>
                  <a:moveTo>
                    <a:pt x="1040" y="1"/>
                  </a:moveTo>
                  <a:cubicBezTo>
                    <a:pt x="473" y="1"/>
                    <a:pt x="1" y="474"/>
                    <a:pt x="1" y="1041"/>
                  </a:cubicBezTo>
                  <a:cubicBezTo>
                    <a:pt x="1" y="1576"/>
                    <a:pt x="473" y="2049"/>
                    <a:pt x="1040" y="2049"/>
                  </a:cubicBezTo>
                  <a:cubicBezTo>
                    <a:pt x="1576" y="2049"/>
                    <a:pt x="2049" y="1576"/>
                    <a:pt x="2049" y="1041"/>
                  </a:cubicBezTo>
                  <a:cubicBezTo>
                    <a:pt x="2049" y="442"/>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0" name="Google Shape;8400;p58">
            <a:extLst>
              <a:ext uri="{FF2B5EF4-FFF2-40B4-BE49-F238E27FC236}">
                <a16:creationId xmlns:a16="http://schemas.microsoft.com/office/drawing/2014/main" id="{DFC8B855-098F-E0E4-15C9-DB2A0DD3E939}"/>
              </a:ext>
            </a:extLst>
          </p:cNvPr>
          <p:cNvSpPr/>
          <p:nvPr/>
        </p:nvSpPr>
        <p:spPr>
          <a:xfrm>
            <a:off x="5602376" y="2881217"/>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941447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60ADF-0FB9-F788-A348-47EB7ADFB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D52B0C-BA28-2F56-53D5-4ED220EAEC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1EF133-2E7F-8D04-243E-4BB8F295E33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3251DA54-92BA-DA4B-E109-CF635D0E4C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42609-5E95-580D-AA34-D758D33B7E2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429942-4FC2-6C63-D8D0-C9E8B1AAC3E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832A6EB-D76C-91FC-7EBB-02F9FA780B82}"/>
              </a:ext>
            </a:extLst>
          </p:cNvPr>
          <p:cNvSpPr txBox="1"/>
          <p:nvPr/>
        </p:nvSpPr>
        <p:spPr>
          <a:xfrm>
            <a:off x="825500" y="2268280"/>
            <a:ext cx="10541000"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While the features of digital real estate marketing may vary and include operational or strategic aspects, its fundamental and overarching advantage—similar to real estate marketing in general—lies in attracting and retaining clients interested in real estate. This contributes to improving the effectiveness and efficiency of real estate marketing activities and targeted operations. Overall, digital marketing brings numerous strategic and operational benefits to real estate institutions, which can be summarized as follows:</a:t>
            </a:r>
          </a:p>
          <a:p>
            <a:pPr algn="just">
              <a:lnSpc>
                <a:spcPct val="150000"/>
              </a:lnSpc>
            </a:pPr>
            <a:r>
              <a:rPr lang="en-US" sz="1400" b="1" dirty="0">
                <a:latin typeface="Alexandria" charset="0"/>
                <a:cs typeface="Alexandria" charset="0"/>
              </a:rPr>
              <a:t>1. Feedback through Digital Real Estate Integration:</a:t>
            </a:r>
          </a:p>
          <a:p>
            <a:pPr algn="just">
              <a:lnSpc>
                <a:spcPct val="150000"/>
              </a:lnSpc>
            </a:pPr>
            <a:r>
              <a:rPr lang="en-US" sz="1400" dirty="0">
                <a:latin typeface="Alexandria" charset="0"/>
                <a:cs typeface="Alexandria" charset="0"/>
              </a:rPr>
              <a:t>Digital real estate marketing represents an advanced form of integrated marketing in the real estate sector. It provides brokers and developers with accurate answers to issues related to social responsibility toward clients, marketing return on investment, and the consistency of the marketing message with real estate market needs. It enables market testing and survey research to improve the quality of property offers and the information required by buyers and tenants.</a:t>
            </a:r>
          </a:p>
          <a:p>
            <a:pPr algn="just">
              <a:lnSpc>
                <a:spcPct val="150000"/>
              </a:lnSpc>
            </a:pPr>
            <a:r>
              <a:rPr lang="en-US" sz="1400" dirty="0">
                <a:latin typeface="Alexandria" charset="0"/>
                <a:cs typeface="Alexandria" charset="0"/>
              </a:rPr>
              <a:t>Example: Using platforms such as </a:t>
            </a:r>
            <a:r>
              <a:rPr lang="en-US" sz="1400" dirty="0" err="1">
                <a:latin typeface="Alexandria" charset="0"/>
                <a:cs typeface="Alexandria" charset="0"/>
              </a:rPr>
              <a:t>Aqar</a:t>
            </a:r>
            <a:r>
              <a:rPr lang="en-US" sz="1400" dirty="0">
                <a:latin typeface="Alexandria" charset="0"/>
                <a:cs typeface="Alexandria" charset="0"/>
              </a:rPr>
              <a:t> and Bayut to collect client interaction data with listed properties and conducting digital surveys to understand market preferences toward a new real estate project before its official launch.</a:t>
            </a:r>
          </a:p>
        </p:txBody>
      </p:sp>
      <p:pic>
        <p:nvPicPr>
          <p:cNvPr id="7" name="Graphic 21">
            <a:extLst>
              <a:ext uri="{FF2B5EF4-FFF2-40B4-BE49-F238E27FC236}">
                <a16:creationId xmlns:a16="http://schemas.microsoft.com/office/drawing/2014/main" id="{70360BAF-6225-875B-B0DA-CC090C382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1A1F741F-FF78-198C-0474-B97CAF4E14E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99;p58">
            <a:extLst>
              <a:ext uri="{FF2B5EF4-FFF2-40B4-BE49-F238E27FC236}">
                <a16:creationId xmlns:a16="http://schemas.microsoft.com/office/drawing/2014/main" id="{95FFDDBA-606B-41D7-C4CA-670C044006A9}"/>
              </a:ext>
            </a:extLst>
          </p:cNvPr>
          <p:cNvGrpSpPr/>
          <p:nvPr/>
        </p:nvGrpSpPr>
        <p:grpSpPr>
          <a:xfrm>
            <a:off x="4756700" y="3548067"/>
            <a:ext cx="442295" cy="441103"/>
            <a:chOff x="2141000" y="1954475"/>
            <a:chExt cx="296975" cy="296175"/>
          </a:xfrm>
        </p:grpSpPr>
        <p:sp>
          <p:nvSpPr>
            <p:cNvPr id="8" name="Google Shape;8500;p58">
              <a:extLst>
                <a:ext uri="{FF2B5EF4-FFF2-40B4-BE49-F238E27FC236}">
                  <a16:creationId xmlns:a16="http://schemas.microsoft.com/office/drawing/2014/main" id="{ED68A1BC-F362-62FE-E7B1-DF03162E8189}"/>
                </a:ext>
              </a:extLst>
            </p:cNvPr>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01;p58">
              <a:extLst>
                <a:ext uri="{FF2B5EF4-FFF2-40B4-BE49-F238E27FC236}">
                  <a16:creationId xmlns:a16="http://schemas.microsoft.com/office/drawing/2014/main" id="{A7190DB5-7A2B-4EE4-5714-AB1A31451D1B}"/>
                </a:ext>
              </a:extLst>
            </p:cNvPr>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02;p58">
              <a:extLst>
                <a:ext uri="{FF2B5EF4-FFF2-40B4-BE49-F238E27FC236}">
                  <a16:creationId xmlns:a16="http://schemas.microsoft.com/office/drawing/2014/main" id="{453DBAC8-5454-A01E-78D1-8529E1171878}"/>
                </a:ext>
              </a:extLst>
            </p:cNvPr>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503;p58">
              <a:extLst>
                <a:ext uri="{FF2B5EF4-FFF2-40B4-BE49-F238E27FC236}">
                  <a16:creationId xmlns:a16="http://schemas.microsoft.com/office/drawing/2014/main" id="{29570E3C-22D9-8087-4286-83DD03B3253B}"/>
                </a:ext>
              </a:extLst>
            </p:cNvPr>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4435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C521B-7196-ED7D-35D7-AD171C13E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8FCC75-B799-FA7F-B5FD-2827E1509B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CA9A68-49C9-95D1-D3E8-58E6B6233108}"/>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3241812A-EB3E-19F4-EAB6-F180217B15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BCC858-8FB7-8666-B596-D1F04CB923A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582E69-85AA-F6A2-DE25-515BF589147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CC5C432-517E-81DB-F934-E95039A7BC9C}"/>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2. Enhancing Real Estate Marketing Effectiveness:</a:t>
            </a:r>
          </a:p>
          <a:p>
            <a:pPr algn="just">
              <a:lnSpc>
                <a:spcPct val="150000"/>
              </a:lnSpc>
            </a:pPr>
            <a:r>
              <a:rPr lang="en-US" sz="1400" dirty="0">
                <a:latin typeface="Alexandria" charset="0"/>
                <a:cs typeface="Alexandria" charset="0"/>
              </a:rPr>
              <a:t>Digital real estate marketing is highly effective because it keeps clients in continuous interaction with property offers on specialized digital platforms. This is achieved through constant updates, instant notifications, and interactive content that captures the attention of property seekers.</a:t>
            </a:r>
          </a:p>
          <a:p>
            <a:pPr algn="just">
              <a:lnSpc>
                <a:spcPct val="150000"/>
              </a:lnSpc>
            </a:pPr>
            <a:r>
              <a:rPr lang="en-US" sz="1400" dirty="0">
                <a:latin typeface="Alexandria" charset="0"/>
                <a:cs typeface="Alexandria" charset="0"/>
              </a:rPr>
              <a:t>Example: Using push notifications in real estate apps to immediately inform users when a new property becomes available in their desired area or when the price of a previously viewed property drops.</a:t>
            </a:r>
          </a:p>
        </p:txBody>
      </p:sp>
      <p:pic>
        <p:nvPicPr>
          <p:cNvPr id="7" name="Graphic 21">
            <a:extLst>
              <a:ext uri="{FF2B5EF4-FFF2-40B4-BE49-F238E27FC236}">
                <a16:creationId xmlns:a16="http://schemas.microsoft.com/office/drawing/2014/main" id="{20A88036-E043-53C3-295D-E6EAE0DC30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53DAE4F-6C84-40F2-DD8C-41C85F81F636}"/>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504;p58">
            <a:extLst>
              <a:ext uri="{FF2B5EF4-FFF2-40B4-BE49-F238E27FC236}">
                <a16:creationId xmlns:a16="http://schemas.microsoft.com/office/drawing/2014/main" id="{BCCBC700-F5B0-47FA-410C-EAD6C9A3DE38}"/>
              </a:ext>
            </a:extLst>
          </p:cNvPr>
          <p:cNvGrpSpPr/>
          <p:nvPr/>
        </p:nvGrpSpPr>
        <p:grpSpPr>
          <a:xfrm>
            <a:off x="5866661" y="4355107"/>
            <a:ext cx="458677" cy="440247"/>
            <a:chOff x="2140225" y="2318650"/>
            <a:chExt cx="307975" cy="295600"/>
          </a:xfrm>
        </p:grpSpPr>
        <p:sp>
          <p:nvSpPr>
            <p:cNvPr id="8" name="Google Shape;8505;p58">
              <a:extLst>
                <a:ext uri="{FF2B5EF4-FFF2-40B4-BE49-F238E27FC236}">
                  <a16:creationId xmlns:a16="http://schemas.microsoft.com/office/drawing/2014/main" id="{F28DA417-A056-913B-0AE3-EDC6EFB2FCA4}"/>
                </a:ext>
              </a:extLst>
            </p:cNvPr>
            <p:cNvSpPr/>
            <p:nvPr/>
          </p:nvSpPr>
          <p:spPr>
            <a:xfrm>
              <a:off x="2281200" y="2353025"/>
              <a:ext cx="104000" cy="121300"/>
            </a:xfrm>
            <a:custGeom>
              <a:avLst/>
              <a:gdLst/>
              <a:ahLst/>
              <a:cxnLst/>
              <a:rect l="l" t="t" r="r" b="b"/>
              <a:pathLst>
                <a:path w="4160" h="4852" extrusionOk="0">
                  <a:moveTo>
                    <a:pt x="2080" y="662"/>
                  </a:moveTo>
                  <a:cubicBezTo>
                    <a:pt x="2490" y="662"/>
                    <a:pt x="2805" y="977"/>
                    <a:pt x="2805" y="1386"/>
                  </a:cubicBezTo>
                  <a:cubicBezTo>
                    <a:pt x="2805" y="1764"/>
                    <a:pt x="2490" y="2079"/>
                    <a:pt x="2080" y="2079"/>
                  </a:cubicBezTo>
                  <a:cubicBezTo>
                    <a:pt x="1702" y="2079"/>
                    <a:pt x="1387" y="1764"/>
                    <a:pt x="1387" y="1386"/>
                  </a:cubicBezTo>
                  <a:cubicBezTo>
                    <a:pt x="1387" y="977"/>
                    <a:pt x="1702" y="662"/>
                    <a:pt x="2080" y="662"/>
                  </a:cubicBezTo>
                  <a:close/>
                  <a:moveTo>
                    <a:pt x="2080" y="2773"/>
                  </a:moveTo>
                  <a:cubicBezTo>
                    <a:pt x="2836" y="2773"/>
                    <a:pt x="3466" y="3403"/>
                    <a:pt x="3466" y="4127"/>
                  </a:cubicBezTo>
                  <a:lnTo>
                    <a:pt x="662" y="4127"/>
                  </a:lnTo>
                  <a:cubicBezTo>
                    <a:pt x="662" y="3403"/>
                    <a:pt x="1293" y="2773"/>
                    <a:pt x="2080" y="2773"/>
                  </a:cubicBezTo>
                  <a:close/>
                  <a:moveTo>
                    <a:pt x="2112" y="0"/>
                  </a:moveTo>
                  <a:cubicBezTo>
                    <a:pt x="1387" y="0"/>
                    <a:pt x="757" y="630"/>
                    <a:pt x="757" y="1386"/>
                  </a:cubicBezTo>
                  <a:cubicBezTo>
                    <a:pt x="757" y="1733"/>
                    <a:pt x="915" y="2079"/>
                    <a:pt x="1135" y="2332"/>
                  </a:cubicBezTo>
                  <a:cubicBezTo>
                    <a:pt x="505" y="2678"/>
                    <a:pt x="64" y="3340"/>
                    <a:pt x="64" y="4127"/>
                  </a:cubicBezTo>
                  <a:lnTo>
                    <a:pt x="64" y="4505"/>
                  </a:lnTo>
                  <a:cubicBezTo>
                    <a:pt x="1" y="4694"/>
                    <a:pt x="158" y="4852"/>
                    <a:pt x="347" y="4852"/>
                  </a:cubicBezTo>
                  <a:lnTo>
                    <a:pt x="3813" y="4852"/>
                  </a:lnTo>
                  <a:cubicBezTo>
                    <a:pt x="4002" y="4852"/>
                    <a:pt x="4160" y="4694"/>
                    <a:pt x="4160" y="4505"/>
                  </a:cubicBezTo>
                  <a:lnTo>
                    <a:pt x="4160" y="4127"/>
                  </a:lnTo>
                  <a:cubicBezTo>
                    <a:pt x="4160" y="3340"/>
                    <a:pt x="3750" y="2678"/>
                    <a:pt x="3120" y="2332"/>
                  </a:cubicBezTo>
                  <a:cubicBezTo>
                    <a:pt x="3340" y="2079"/>
                    <a:pt x="3498" y="1733"/>
                    <a:pt x="3498" y="1386"/>
                  </a:cubicBezTo>
                  <a:cubicBezTo>
                    <a:pt x="3498" y="630"/>
                    <a:pt x="2868" y="0"/>
                    <a:pt x="211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06;p58">
              <a:extLst>
                <a:ext uri="{FF2B5EF4-FFF2-40B4-BE49-F238E27FC236}">
                  <a16:creationId xmlns:a16="http://schemas.microsoft.com/office/drawing/2014/main" id="{BBBD8A66-0629-A409-69A3-55D4496B1733}"/>
                </a:ext>
              </a:extLst>
            </p:cNvPr>
            <p:cNvSpPr/>
            <p:nvPr/>
          </p:nvSpPr>
          <p:spPr>
            <a:xfrm>
              <a:off x="2140225" y="2318650"/>
              <a:ext cx="307975" cy="295600"/>
            </a:xfrm>
            <a:custGeom>
              <a:avLst/>
              <a:gdLst/>
              <a:ahLst/>
              <a:cxnLst/>
              <a:rect l="l" t="t" r="r" b="b"/>
              <a:pathLst>
                <a:path w="12319" h="11824" extrusionOk="0">
                  <a:moveTo>
                    <a:pt x="7712" y="682"/>
                  </a:moveTo>
                  <a:cubicBezTo>
                    <a:pt x="8607" y="682"/>
                    <a:pt x="9499" y="1029"/>
                    <a:pt x="10177" y="1690"/>
                  </a:cubicBezTo>
                  <a:cubicBezTo>
                    <a:pt x="11468" y="2982"/>
                    <a:pt x="11531" y="5187"/>
                    <a:pt x="10177" y="6573"/>
                  </a:cubicBezTo>
                  <a:cubicBezTo>
                    <a:pt x="9500" y="7266"/>
                    <a:pt x="8627" y="7590"/>
                    <a:pt x="7754" y="7590"/>
                  </a:cubicBezTo>
                  <a:cubicBezTo>
                    <a:pt x="6839" y="7590"/>
                    <a:pt x="5923" y="7234"/>
                    <a:pt x="5230" y="6573"/>
                  </a:cubicBezTo>
                  <a:cubicBezTo>
                    <a:pt x="3939" y="5282"/>
                    <a:pt x="3876" y="3045"/>
                    <a:pt x="5325" y="1659"/>
                  </a:cubicBezTo>
                  <a:cubicBezTo>
                    <a:pt x="6001" y="997"/>
                    <a:pt x="6858" y="682"/>
                    <a:pt x="7712" y="682"/>
                  </a:cubicBezTo>
                  <a:close/>
                  <a:moveTo>
                    <a:pt x="4128" y="6258"/>
                  </a:moveTo>
                  <a:cubicBezTo>
                    <a:pt x="4285" y="6573"/>
                    <a:pt x="4537" y="6857"/>
                    <a:pt x="4758" y="7078"/>
                  </a:cubicBezTo>
                  <a:cubicBezTo>
                    <a:pt x="5010" y="7330"/>
                    <a:pt x="5293" y="7550"/>
                    <a:pt x="5577" y="7708"/>
                  </a:cubicBezTo>
                  <a:lnTo>
                    <a:pt x="5136" y="8180"/>
                  </a:lnTo>
                  <a:cubicBezTo>
                    <a:pt x="5073" y="8243"/>
                    <a:pt x="4978" y="8275"/>
                    <a:pt x="4888" y="8275"/>
                  </a:cubicBezTo>
                  <a:cubicBezTo>
                    <a:pt x="4797" y="8275"/>
                    <a:pt x="4710" y="8243"/>
                    <a:pt x="4663" y="8180"/>
                  </a:cubicBezTo>
                  <a:lnTo>
                    <a:pt x="3655" y="7204"/>
                  </a:lnTo>
                  <a:cubicBezTo>
                    <a:pt x="3498" y="7078"/>
                    <a:pt x="3498" y="6857"/>
                    <a:pt x="3655" y="6731"/>
                  </a:cubicBezTo>
                  <a:lnTo>
                    <a:pt x="4128" y="6258"/>
                  </a:lnTo>
                  <a:close/>
                  <a:moveTo>
                    <a:pt x="3403" y="7960"/>
                  </a:moveTo>
                  <a:lnTo>
                    <a:pt x="3876" y="8432"/>
                  </a:lnTo>
                  <a:lnTo>
                    <a:pt x="3309" y="8968"/>
                  </a:lnTo>
                  <a:lnTo>
                    <a:pt x="2836" y="8495"/>
                  </a:lnTo>
                  <a:lnTo>
                    <a:pt x="3403" y="7960"/>
                  </a:lnTo>
                  <a:close/>
                  <a:moveTo>
                    <a:pt x="2363" y="8968"/>
                  </a:moveTo>
                  <a:lnTo>
                    <a:pt x="2836" y="9440"/>
                  </a:lnTo>
                  <a:lnTo>
                    <a:pt x="1292" y="10984"/>
                  </a:lnTo>
                  <a:cubicBezTo>
                    <a:pt x="1245" y="11047"/>
                    <a:pt x="1158" y="11079"/>
                    <a:pt x="1068" y="11079"/>
                  </a:cubicBezTo>
                  <a:cubicBezTo>
                    <a:pt x="977" y="11079"/>
                    <a:pt x="883" y="11047"/>
                    <a:pt x="820" y="10984"/>
                  </a:cubicBezTo>
                  <a:cubicBezTo>
                    <a:pt x="725" y="10858"/>
                    <a:pt x="725" y="10669"/>
                    <a:pt x="820" y="10512"/>
                  </a:cubicBezTo>
                  <a:lnTo>
                    <a:pt x="2363" y="8968"/>
                  </a:lnTo>
                  <a:close/>
                  <a:moveTo>
                    <a:pt x="7731" y="1"/>
                  </a:moveTo>
                  <a:cubicBezTo>
                    <a:pt x="6669" y="1"/>
                    <a:pt x="5604" y="403"/>
                    <a:pt x="4789" y="1218"/>
                  </a:cubicBezTo>
                  <a:cubicBezTo>
                    <a:pt x="3592" y="2446"/>
                    <a:pt x="3309" y="4179"/>
                    <a:pt x="3844" y="5628"/>
                  </a:cubicBezTo>
                  <a:lnTo>
                    <a:pt x="3182" y="6290"/>
                  </a:lnTo>
                  <a:cubicBezTo>
                    <a:pt x="2867" y="6605"/>
                    <a:pt x="2804" y="7078"/>
                    <a:pt x="2993" y="7487"/>
                  </a:cubicBezTo>
                  <a:lnTo>
                    <a:pt x="410" y="10071"/>
                  </a:lnTo>
                  <a:cubicBezTo>
                    <a:pt x="0" y="10480"/>
                    <a:pt x="0" y="11142"/>
                    <a:pt x="410" y="11520"/>
                  </a:cubicBezTo>
                  <a:cubicBezTo>
                    <a:pt x="580" y="11721"/>
                    <a:pt x="826" y="11823"/>
                    <a:pt x="1081" y="11823"/>
                  </a:cubicBezTo>
                  <a:cubicBezTo>
                    <a:pt x="1345" y="11823"/>
                    <a:pt x="1619" y="11713"/>
                    <a:pt x="1828" y="11488"/>
                  </a:cubicBezTo>
                  <a:lnTo>
                    <a:pt x="4411" y="8905"/>
                  </a:lnTo>
                  <a:cubicBezTo>
                    <a:pt x="4565" y="8976"/>
                    <a:pt x="4727" y="9011"/>
                    <a:pt x="4887" y="9011"/>
                  </a:cubicBezTo>
                  <a:cubicBezTo>
                    <a:pt x="5153" y="9011"/>
                    <a:pt x="5411" y="8913"/>
                    <a:pt x="5608" y="8716"/>
                  </a:cubicBezTo>
                  <a:lnTo>
                    <a:pt x="6270" y="8023"/>
                  </a:lnTo>
                  <a:cubicBezTo>
                    <a:pt x="6736" y="8205"/>
                    <a:pt x="7231" y="8296"/>
                    <a:pt x="7729" y="8296"/>
                  </a:cubicBezTo>
                  <a:cubicBezTo>
                    <a:pt x="8781" y="8296"/>
                    <a:pt x="9847" y="7890"/>
                    <a:pt x="10681" y="7078"/>
                  </a:cubicBezTo>
                  <a:cubicBezTo>
                    <a:pt x="12319" y="5439"/>
                    <a:pt x="12287" y="2793"/>
                    <a:pt x="10681" y="1218"/>
                  </a:cubicBezTo>
                  <a:cubicBezTo>
                    <a:pt x="9873" y="410"/>
                    <a:pt x="8804" y="1"/>
                    <a:pt x="77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66751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77933-C348-FA7E-2D6E-E2E4CCABA1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5A56A-9B96-29D3-ECE1-D9312FF262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0F90783-4381-6943-AB69-AB336DF977A7}"/>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EF2BEC1F-FAC7-E3F7-D8D1-DA788CE8E0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CC26B6-E9DA-206F-8589-D82960E2784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68E142-E69A-BB3E-DA23-1868D22AA2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5AA1B24-B00B-2BE5-FDC1-12770601FC7F}"/>
              </a:ext>
            </a:extLst>
          </p:cNvPr>
          <p:cNvSpPr txBox="1"/>
          <p:nvPr/>
        </p:nvSpPr>
        <p:spPr>
          <a:xfrm>
            <a:off x="825500" y="2268280"/>
            <a:ext cx="10541000" cy="1351588"/>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Direct Interaction between Clients and Real Estate Institutions:</a:t>
            </a:r>
          </a:p>
          <a:p>
            <a:pPr algn="just">
              <a:lnSpc>
                <a:spcPct val="150000"/>
              </a:lnSpc>
            </a:pPr>
            <a:r>
              <a:rPr lang="en-US" sz="1400" dirty="0">
                <a:latin typeface="Alexandria" charset="0"/>
                <a:cs typeface="Alexandria" charset="0"/>
              </a:rPr>
              <a:t>Clients can directly express their preferences and evaluations to real estate institutions by interacting with digital property content.</a:t>
            </a:r>
          </a:p>
          <a:p>
            <a:pPr algn="just">
              <a:lnSpc>
                <a:spcPct val="150000"/>
              </a:lnSpc>
            </a:pPr>
            <a:r>
              <a:rPr lang="en-US" sz="1400" dirty="0">
                <a:latin typeface="Alexandria" charset="0"/>
                <a:cs typeface="Alexandria" charset="0"/>
              </a:rPr>
              <a:t>Example: Creating Facebook groups for a residential project where prospective buyers can interact directly with the developer, ask questions, share interests, and even participate in decisions related to interior design or facilities.</a:t>
            </a:r>
          </a:p>
        </p:txBody>
      </p:sp>
      <p:pic>
        <p:nvPicPr>
          <p:cNvPr id="7" name="Graphic 21">
            <a:extLst>
              <a:ext uri="{FF2B5EF4-FFF2-40B4-BE49-F238E27FC236}">
                <a16:creationId xmlns:a16="http://schemas.microsoft.com/office/drawing/2014/main" id="{D6D9FB4D-9DA1-8247-6B4F-CD433D8148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29FC63B1-EC3B-4845-35CF-179749D27AD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389;p58">
            <a:extLst>
              <a:ext uri="{FF2B5EF4-FFF2-40B4-BE49-F238E27FC236}">
                <a16:creationId xmlns:a16="http://schemas.microsoft.com/office/drawing/2014/main" id="{336BE182-94E8-FADC-ADEE-107F28E8063B}"/>
              </a:ext>
            </a:extLst>
          </p:cNvPr>
          <p:cNvGrpSpPr/>
          <p:nvPr/>
        </p:nvGrpSpPr>
        <p:grpSpPr>
          <a:xfrm>
            <a:off x="5580191" y="4149397"/>
            <a:ext cx="443449" cy="441140"/>
            <a:chOff x="685475" y="2318350"/>
            <a:chExt cx="297750" cy="296200"/>
          </a:xfrm>
        </p:grpSpPr>
        <p:sp>
          <p:nvSpPr>
            <p:cNvPr id="8" name="Google Shape;8390;p58">
              <a:extLst>
                <a:ext uri="{FF2B5EF4-FFF2-40B4-BE49-F238E27FC236}">
                  <a16:creationId xmlns:a16="http://schemas.microsoft.com/office/drawing/2014/main" id="{43415318-56A6-63DC-515E-2C49FFA554CF}"/>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3E5A3722-E1C3-8A57-A18A-ED19683CF430}"/>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2;p58">
              <a:extLst>
                <a:ext uri="{FF2B5EF4-FFF2-40B4-BE49-F238E27FC236}">
                  <a16:creationId xmlns:a16="http://schemas.microsoft.com/office/drawing/2014/main" id="{5728C59E-2834-619F-D140-FECDCD72A431}"/>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2046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4770A-1940-2756-5CAF-46B25B5DA8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C3ED4C-FBF3-D635-D3D2-84C22EA4CF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92D228-BF6A-C1A3-2247-2A56DD468414}"/>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C225BE9B-B222-0CDE-0749-ACD93E718B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C85872-14CA-86EF-4C62-732A2539166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F78891-16DA-B67B-9977-E233543B06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829C6F4-2FCD-ADC7-F61F-758FDC5CFC30}"/>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4. Precise Targeting of Real Estate Clients:</a:t>
            </a:r>
          </a:p>
          <a:p>
            <a:pPr algn="just">
              <a:lnSpc>
                <a:spcPct val="150000"/>
              </a:lnSpc>
            </a:pPr>
            <a:r>
              <a:rPr lang="en-US" sz="1400" dirty="0">
                <a:latin typeface="Alexandria" charset="0"/>
                <a:cs typeface="Alexandria" charset="0"/>
              </a:rPr>
              <a:t>Digital real estate marketing provides accurate data about potential clients, enabling institutions to reach their target audience with high precision. Targeting can be based on multiple criteria such as age, gender, marital status, investment interests, geographic location, and income level.</a:t>
            </a:r>
          </a:p>
          <a:p>
            <a:pPr algn="just">
              <a:lnSpc>
                <a:spcPct val="150000"/>
              </a:lnSpc>
            </a:pPr>
            <a:r>
              <a:rPr lang="en-US" sz="1400" dirty="0">
                <a:latin typeface="Alexandria" charset="0"/>
                <a:cs typeface="Alexandria" charset="0"/>
              </a:rPr>
              <a:t>Example: Using Facebook targeted ads to reach young families seeking apartments in specific areas near international schools, with property visuals highlighting child-friendly spaces.</a:t>
            </a:r>
          </a:p>
        </p:txBody>
      </p:sp>
      <p:pic>
        <p:nvPicPr>
          <p:cNvPr id="7" name="Graphic 21">
            <a:extLst>
              <a:ext uri="{FF2B5EF4-FFF2-40B4-BE49-F238E27FC236}">
                <a16:creationId xmlns:a16="http://schemas.microsoft.com/office/drawing/2014/main" id="{8A76205C-2265-31F3-3996-2F09B909E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5972D07E-F7AE-364D-D15B-0594424041D1}"/>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0;p58">
            <a:extLst>
              <a:ext uri="{FF2B5EF4-FFF2-40B4-BE49-F238E27FC236}">
                <a16:creationId xmlns:a16="http://schemas.microsoft.com/office/drawing/2014/main" id="{48B29D26-7011-7D27-3303-287B9C95E8B4}"/>
              </a:ext>
            </a:extLst>
          </p:cNvPr>
          <p:cNvSpPr/>
          <p:nvPr/>
        </p:nvSpPr>
        <p:spPr>
          <a:xfrm>
            <a:off x="4689087" y="4266199"/>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96802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979FF-FDC9-60A2-7814-0B21083DCC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93A6AA-D441-D8E3-5549-7E33BA5F22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9FC412-DD5F-FC0C-830C-2C898C1FBA78}"/>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67FE971F-85F8-E597-FB4A-3BB8F163EB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C7F2D0-DB3C-B334-6D07-22638A544A7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E3CB87-5959-7DD0-45C4-CB120C0403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A0029ED-CDCC-61B2-0B1F-2E24DD217885}"/>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Cost-Effectiveness and Budget Flexibility:</a:t>
            </a:r>
          </a:p>
          <a:p>
            <a:pPr algn="just">
              <a:lnSpc>
                <a:spcPct val="150000"/>
              </a:lnSpc>
            </a:pPr>
            <a:r>
              <a:rPr lang="en-US" sz="1400" dirty="0">
                <a:latin typeface="Alexandria" charset="0"/>
                <a:cs typeface="Alexandria" charset="0"/>
              </a:rPr>
              <a:t>Digital real estate marketing offers fair costs due to its efficiency. Companies can pay per potential client who views promotional property content, instead of spending large amounts on general television ads. Campaigns can start with limited budgets and be adjusted instantly.</a:t>
            </a:r>
          </a:p>
          <a:p>
            <a:pPr algn="just">
              <a:lnSpc>
                <a:spcPct val="150000"/>
              </a:lnSpc>
            </a:pPr>
            <a:r>
              <a:rPr lang="en-US" sz="1400" dirty="0">
                <a:latin typeface="Alexandria" charset="0"/>
                <a:cs typeface="Alexandria" charset="0"/>
              </a:rPr>
              <a:t>Example: Running an Instagram campaign with a budget of 2,000 SAR targeting luxury property seekers in North Riyadh, with the flexibility to adjust or stop the campaign based on daily performance metrics.</a:t>
            </a:r>
          </a:p>
        </p:txBody>
      </p:sp>
      <p:pic>
        <p:nvPicPr>
          <p:cNvPr id="7" name="Graphic 21">
            <a:extLst>
              <a:ext uri="{FF2B5EF4-FFF2-40B4-BE49-F238E27FC236}">
                <a16:creationId xmlns:a16="http://schemas.microsoft.com/office/drawing/2014/main" id="{E481D232-157D-6AD4-6A9B-A65FE0710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3DC90970-30BB-75E6-4AA9-D53F226EBEA0}"/>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5;p58">
            <a:extLst>
              <a:ext uri="{FF2B5EF4-FFF2-40B4-BE49-F238E27FC236}">
                <a16:creationId xmlns:a16="http://schemas.microsoft.com/office/drawing/2014/main" id="{28C6FB97-73F3-9889-FF89-7969E5A29FAD}"/>
              </a:ext>
            </a:extLst>
          </p:cNvPr>
          <p:cNvSpPr/>
          <p:nvPr/>
        </p:nvSpPr>
        <p:spPr>
          <a:xfrm>
            <a:off x="7637865" y="4046165"/>
            <a:ext cx="446987" cy="411801"/>
          </a:xfrm>
          <a:custGeom>
            <a:avLst/>
            <a:gdLst/>
            <a:ahLst/>
            <a:cxnLst/>
            <a:rect l="l" t="t" r="r" b="b"/>
            <a:pathLst>
              <a:path w="12005" h="11060" extrusionOk="0">
                <a:moveTo>
                  <a:pt x="2049" y="2049"/>
                </a:moveTo>
                <a:cubicBezTo>
                  <a:pt x="2238" y="2049"/>
                  <a:pt x="2395" y="2206"/>
                  <a:pt x="2395" y="2395"/>
                </a:cubicBezTo>
                <a:cubicBezTo>
                  <a:pt x="2395" y="2584"/>
                  <a:pt x="2238" y="2742"/>
                  <a:pt x="2049" y="2742"/>
                </a:cubicBezTo>
                <a:cubicBezTo>
                  <a:pt x="1860" y="2742"/>
                  <a:pt x="1702" y="2584"/>
                  <a:pt x="1702" y="2395"/>
                </a:cubicBezTo>
                <a:cubicBezTo>
                  <a:pt x="1734" y="2206"/>
                  <a:pt x="1860" y="2049"/>
                  <a:pt x="2049" y="2049"/>
                </a:cubicBezTo>
                <a:close/>
                <a:moveTo>
                  <a:pt x="9736" y="2049"/>
                </a:moveTo>
                <a:cubicBezTo>
                  <a:pt x="9925" y="2049"/>
                  <a:pt x="10082" y="2206"/>
                  <a:pt x="10082" y="2395"/>
                </a:cubicBezTo>
                <a:cubicBezTo>
                  <a:pt x="10082" y="2584"/>
                  <a:pt x="9925" y="2742"/>
                  <a:pt x="9736" y="2742"/>
                </a:cubicBezTo>
                <a:cubicBezTo>
                  <a:pt x="9515" y="2742"/>
                  <a:pt x="9358" y="2584"/>
                  <a:pt x="9358" y="2395"/>
                </a:cubicBezTo>
                <a:cubicBezTo>
                  <a:pt x="9358" y="2206"/>
                  <a:pt x="9515" y="2049"/>
                  <a:pt x="9736" y="2049"/>
                </a:cubicBezTo>
                <a:close/>
                <a:moveTo>
                  <a:pt x="2049" y="3719"/>
                </a:moveTo>
                <a:lnTo>
                  <a:pt x="3151" y="5514"/>
                </a:lnTo>
                <a:lnTo>
                  <a:pt x="946" y="5514"/>
                </a:lnTo>
                <a:lnTo>
                  <a:pt x="2049" y="3719"/>
                </a:lnTo>
                <a:close/>
                <a:moveTo>
                  <a:pt x="9736" y="3719"/>
                </a:moveTo>
                <a:lnTo>
                  <a:pt x="10838" y="5514"/>
                </a:lnTo>
                <a:lnTo>
                  <a:pt x="8633" y="5514"/>
                </a:lnTo>
                <a:lnTo>
                  <a:pt x="9736" y="3719"/>
                </a:lnTo>
                <a:close/>
                <a:moveTo>
                  <a:pt x="3435" y="6207"/>
                </a:moveTo>
                <a:cubicBezTo>
                  <a:pt x="3466" y="6964"/>
                  <a:pt x="2836" y="7594"/>
                  <a:pt x="2049" y="7594"/>
                </a:cubicBezTo>
                <a:cubicBezTo>
                  <a:pt x="1292" y="7594"/>
                  <a:pt x="662" y="6964"/>
                  <a:pt x="662" y="6207"/>
                </a:cubicBezTo>
                <a:close/>
                <a:moveTo>
                  <a:pt x="11090" y="6207"/>
                </a:moveTo>
                <a:cubicBezTo>
                  <a:pt x="11090" y="6964"/>
                  <a:pt x="10460" y="7594"/>
                  <a:pt x="9736" y="7594"/>
                </a:cubicBezTo>
                <a:cubicBezTo>
                  <a:pt x="8980" y="7594"/>
                  <a:pt x="8350" y="6964"/>
                  <a:pt x="8350" y="6207"/>
                </a:cubicBezTo>
                <a:close/>
                <a:moveTo>
                  <a:pt x="5892" y="663"/>
                </a:moveTo>
                <a:cubicBezTo>
                  <a:pt x="6113" y="663"/>
                  <a:pt x="6270" y="820"/>
                  <a:pt x="6270" y="1009"/>
                </a:cubicBezTo>
                <a:lnTo>
                  <a:pt x="6270" y="8980"/>
                </a:lnTo>
                <a:lnTo>
                  <a:pt x="5546" y="8980"/>
                </a:lnTo>
                <a:lnTo>
                  <a:pt x="5546" y="1009"/>
                </a:lnTo>
                <a:cubicBezTo>
                  <a:pt x="5546" y="820"/>
                  <a:pt x="5703" y="663"/>
                  <a:pt x="5892" y="663"/>
                </a:cubicBezTo>
                <a:close/>
                <a:moveTo>
                  <a:pt x="8003" y="9673"/>
                </a:moveTo>
                <a:cubicBezTo>
                  <a:pt x="8192" y="9673"/>
                  <a:pt x="8350" y="9830"/>
                  <a:pt x="8350" y="10020"/>
                </a:cubicBezTo>
                <a:lnTo>
                  <a:pt x="8350" y="10398"/>
                </a:lnTo>
                <a:lnTo>
                  <a:pt x="3466" y="10398"/>
                </a:lnTo>
                <a:lnTo>
                  <a:pt x="3466" y="10020"/>
                </a:lnTo>
                <a:cubicBezTo>
                  <a:pt x="3466" y="9830"/>
                  <a:pt x="3624" y="9673"/>
                  <a:pt x="3813" y="9673"/>
                </a:cubicBezTo>
                <a:close/>
                <a:moveTo>
                  <a:pt x="5955" y="1"/>
                </a:moveTo>
                <a:cubicBezTo>
                  <a:pt x="5357" y="1"/>
                  <a:pt x="4916" y="474"/>
                  <a:pt x="4916" y="1009"/>
                </a:cubicBezTo>
                <a:lnTo>
                  <a:pt x="4916" y="1167"/>
                </a:lnTo>
                <a:cubicBezTo>
                  <a:pt x="3970" y="1671"/>
                  <a:pt x="3655" y="1891"/>
                  <a:pt x="3057" y="1954"/>
                </a:cubicBezTo>
                <a:cubicBezTo>
                  <a:pt x="2899" y="1608"/>
                  <a:pt x="2553" y="1324"/>
                  <a:pt x="2112" y="1324"/>
                </a:cubicBezTo>
                <a:cubicBezTo>
                  <a:pt x="1734" y="1324"/>
                  <a:pt x="1387" y="1576"/>
                  <a:pt x="1166" y="1923"/>
                </a:cubicBezTo>
                <a:cubicBezTo>
                  <a:pt x="946" y="1891"/>
                  <a:pt x="694" y="1797"/>
                  <a:pt x="505" y="1734"/>
                </a:cubicBezTo>
                <a:cubicBezTo>
                  <a:pt x="454" y="1708"/>
                  <a:pt x="404" y="1697"/>
                  <a:pt x="355" y="1697"/>
                </a:cubicBezTo>
                <a:cubicBezTo>
                  <a:pt x="224" y="1697"/>
                  <a:pt x="110" y="1784"/>
                  <a:pt x="64" y="1923"/>
                </a:cubicBezTo>
                <a:cubicBezTo>
                  <a:pt x="1" y="2112"/>
                  <a:pt x="64" y="2301"/>
                  <a:pt x="284" y="2364"/>
                </a:cubicBezTo>
                <a:cubicBezTo>
                  <a:pt x="536" y="2458"/>
                  <a:pt x="820" y="2553"/>
                  <a:pt x="1135" y="2616"/>
                </a:cubicBezTo>
                <a:cubicBezTo>
                  <a:pt x="1229" y="2899"/>
                  <a:pt x="1387" y="3151"/>
                  <a:pt x="1607" y="3277"/>
                </a:cubicBezTo>
                <a:lnTo>
                  <a:pt x="127" y="5703"/>
                </a:lnTo>
                <a:cubicBezTo>
                  <a:pt x="64" y="5735"/>
                  <a:pt x="64" y="5829"/>
                  <a:pt x="64" y="5892"/>
                </a:cubicBezTo>
                <a:lnTo>
                  <a:pt x="64" y="6239"/>
                </a:lnTo>
                <a:cubicBezTo>
                  <a:pt x="64" y="7405"/>
                  <a:pt x="1009" y="8350"/>
                  <a:pt x="2175" y="8350"/>
                </a:cubicBezTo>
                <a:cubicBezTo>
                  <a:pt x="3309" y="8350"/>
                  <a:pt x="4254" y="7405"/>
                  <a:pt x="4254" y="6239"/>
                </a:cubicBezTo>
                <a:lnTo>
                  <a:pt x="4254" y="5892"/>
                </a:lnTo>
                <a:cubicBezTo>
                  <a:pt x="4254" y="5829"/>
                  <a:pt x="4254" y="5766"/>
                  <a:pt x="4222" y="5703"/>
                </a:cubicBezTo>
                <a:lnTo>
                  <a:pt x="2710" y="3277"/>
                </a:lnTo>
                <a:cubicBezTo>
                  <a:pt x="2962" y="3183"/>
                  <a:pt x="3120" y="2931"/>
                  <a:pt x="3183" y="2647"/>
                </a:cubicBezTo>
                <a:cubicBezTo>
                  <a:pt x="3844" y="2553"/>
                  <a:pt x="4222" y="2332"/>
                  <a:pt x="4947" y="1954"/>
                </a:cubicBezTo>
                <a:lnTo>
                  <a:pt x="4947" y="8980"/>
                </a:lnTo>
                <a:lnTo>
                  <a:pt x="3939" y="8980"/>
                </a:lnTo>
                <a:cubicBezTo>
                  <a:pt x="3340" y="8980"/>
                  <a:pt x="2899" y="9421"/>
                  <a:pt x="2899" y="9988"/>
                </a:cubicBezTo>
                <a:lnTo>
                  <a:pt x="2899" y="10713"/>
                </a:lnTo>
                <a:cubicBezTo>
                  <a:pt x="2899" y="10902"/>
                  <a:pt x="3057" y="11059"/>
                  <a:pt x="3246" y="11059"/>
                </a:cubicBezTo>
                <a:lnTo>
                  <a:pt x="8822" y="11059"/>
                </a:lnTo>
                <a:cubicBezTo>
                  <a:pt x="9011" y="11059"/>
                  <a:pt x="9169" y="10902"/>
                  <a:pt x="9169" y="10713"/>
                </a:cubicBezTo>
                <a:lnTo>
                  <a:pt x="9169" y="9988"/>
                </a:lnTo>
                <a:cubicBezTo>
                  <a:pt x="9169" y="9389"/>
                  <a:pt x="8696" y="8980"/>
                  <a:pt x="8129" y="8980"/>
                </a:cubicBezTo>
                <a:lnTo>
                  <a:pt x="7089" y="8980"/>
                </a:lnTo>
                <a:lnTo>
                  <a:pt x="7089" y="1954"/>
                </a:lnTo>
                <a:cubicBezTo>
                  <a:pt x="7814" y="2332"/>
                  <a:pt x="8224" y="2553"/>
                  <a:pt x="8885" y="2647"/>
                </a:cubicBezTo>
                <a:cubicBezTo>
                  <a:pt x="8980" y="2931"/>
                  <a:pt x="9137" y="3120"/>
                  <a:pt x="9358" y="3277"/>
                </a:cubicBezTo>
                <a:lnTo>
                  <a:pt x="7877" y="5703"/>
                </a:lnTo>
                <a:cubicBezTo>
                  <a:pt x="7814" y="5735"/>
                  <a:pt x="7814" y="5829"/>
                  <a:pt x="7814" y="5892"/>
                </a:cubicBezTo>
                <a:lnTo>
                  <a:pt x="7814" y="6239"/>
                </a:lnTo>
                <a:cubicBezTo>
                  <a:pt x="7814" y="7405"/>
                  <a:pt x="8759" y="8350"/>
                  <a:pt x="9925" y="8350"/>
                </a:cubicBezTo>
                <a:cubicBezTo>
                  <a:pt x="11059" y="8350"/>
                  <a:pt x="12004" y="7405"/>
                  <a:pt x="12004" y="6239"/>
                </a:cubicBezTo>
                <a:lnTo>
                  <a:pt x="12004" y="5892"/>
                </a:lnTo>
                <a:cubicBezTo>
                  <a:pt x="12004" y="5829"/>
                  <a:pt x="12004" y="5766"/>
                  <a:pt x="11973" y="5703"/>
                </a:cubicBezTo>
                <a:lnTo>
                  <a:pt x="10460" y="3277"/>
                </a:lnTo>
                <a:cubicBezTo>
                  <a:pt x="10523" y="3151"/>
                  <a:pt x="10681" y="2899"/>
                  <a:pt x="10744" y="2616"/>
                </a:cubicBezTo>
                <a:cubicBezTo>
                  <a:pt x="11027" y="2553"/>
                  <a:pt x="11343" y="2458"/>
                  <a:pt x="11626" y="2364"/>
                </a:cubicBezTo>
                <a:cubicBezTo>
                  <a:pt x="11815" y="2269"/>
                  <a:pt x="11878" y="2080"/>
                  <a:pt x="11815" y="1923"/>
                </a:cubicBezTo>
                <a:cubicBezTo>
                  <a:pt x="11746" y="1784"/>
                  <a:pt x="11626" y="1697"/>
                  <a:pt x="11505" y="1697"/>
                </a:cubicBezTo>
                <a:cubicBezTo>
                  <a:pt x="11461" y="1697"/>
                  <a:pt x="11416" y="1708"/>
                  <a:pt x="11374" y="1734"/>
                </a:cubicBezTo>
                <a:cubicBezTo>
                  <a:pt x="11122" y="1797"/>
                  <a:pt x="10933" y="1891"/>
                  <a:pt x="10712" y="1923"/>
                </a:cubicBezTo>
                <a:cubicBezTo>
                  <a:pt x="10555" y="1576"/>
                  <a:pt x="10208" y="1324"/>
                  <a:pt x="9767" y="1324"/>
                </a:cubicBezTo>
                <a:cubicBezTo>
                  <a:pt x="9326" y="1324"/>
                  <a:pt x="8980" y="1576"/>
                  <a:pt x="8822" y="1954"/>
                </a:cubicBezTo>
                <a:cubicBezTo>
                  <a:pt x="8224" y="1828"/>
                  <a:pt x="7908" y="1639"/>
                  <a:pt x="6963" y="1167"/>
                </a:cubicBezTo>
                <a:lnTo>
                  <a:pt x="6963" y="1009"/>
                </a:lnTo>
                <a:cubicBezTo>
                  <a:pt x="6963" y="411"/>
                  <a:pt x="6491" y="1"/>
                  <a:pt x="59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 name="Google Shape;8397;p58">
            <a:extLst>
              <a:ext uri="{FF2B5EF4-FFF2-40B4-BE49-F238E27FC236}">
                <a16:creationId xmlns:a16="http://schemas.microsoft.com/office/drawing/2014/main" id="{5A09D313-C2F2-9F49-E6E0-9C69321EA7B0}"/>
              </a:ext>
            </a:extLst>
          </p:cNvPr>
          <p:cNvGrpSpPr/>
          <p:nvPr/>
        </p:nvGrpSpPr>
        <p:grpSpPr>
          <a:xfrm>
            <a:off x="6693724" y="4046165"/>
            <a:ext cx="443449" cy="439949"/>
            <a:chOff x="2508825" y="2318350"/>
            <a:chExt cx="297750" cy="295400"/>
          </a:xfrm>
        </p:grpSpPr>
        <p:sp>
          <p:nvSpPr>
            <p:cNvPr id="9" name="Google Shape;8398;p58">
              <a:extLst>
                <a:ext uri="{FF2B5EF4-FFF2-40B4-BE49-F238E27FC236}">
                  <a16:creationId xmlns:a16="http://schemas.microsoft.com/office/drawing/2014/main" id="{E8299553-88E7-021A-AF84-D00DD19439BD}"/>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9;p58">
              <a:extLst>
                <a:ext uri="{FF2B5EF4-FFF2-40B4-BE49-F238E27FC236}">
                  <a16:creationId xmlns:a16="http://schemas.microsoft.com/office/drawing/2014/main" id="{F354556D-27AE-CDB9-1981-E16761DC5FAF}"/>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838371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32D47-8348-2A5A-CFE3-622693F83A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D9CB5F-9971-0BE2-AACC-C66ED25975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326730-A132-7206-65F2-05ED2FCCDA8D}"/>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A8421637-A7EA-20B7-B425-F03EF56784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E7D1E7-E64F-8D2F-6ACA-7ACDB6C4823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BCB364-3A29-1F6E-B748-3853D0662A0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D2758BB-CDE3-6FA0-2337-DA2381CD0C5D}"/>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6. Collecting and Reusing Real Estate Data:</a:t>
            </a:r>
          </a:p>
          <a:p>
            <a:pPr algn="just">
              <a:lnSpc>
                <a:spcPct val="150000"/>
              </a:lnSpc>
            </a:pPr>
            <a:r>
              <a:rPr lang="en-US" sz="1400" dirty="0">
                <a:latin typeface="Alexandria" charset="0"/>
                <a:cs typeface="Alexandria" charset="0"/>
              </a:rPr>
              <a:t>Advanced digital marketing technologies allow institutions to collect client data, store it in specialized databases, and reuse it for multiple purposes such as developing new projects, creating personalized offers, or conducting advanced market research.</a:t>
            </a:r>
          </a:p>
          <a:p>
            <a:pPr algn="just">
              <a:lnSpc>
                <a:spcPct val="150000"/>
              </a:lnSpc>
            </a:pPr>
            <a:r>
              <a:rPr lang="en-US" sz="1400" dirty="0">
                <a:latin typeface="Alexandria" charset="0"/>
                <a:cs typeface="Alexandria" charset="0"/>
              </a:rPr>
              <a:t>Example: Using real estate CRM systems to track client behavior on websites, identify frequently visited properties, and send personalized email offers based on their interests.</a:t>
            </a:r>
          </a:p>
        </p:txBody>
      </p:sp>
      <p:pic>
        <p:nvPicPr>
          <p:cNvPr id="7" name="Graphic 21">
            <a:extLst>
              <a:ext uri="{FF2B5EF4-FFF2-40B4-BE49-F238E27FC236}">
                <a16:creationId xmlns:a16="http://schemas.microsoft.com/office/drawing/2014/main" id="{8631D57A-3D2A-BC1B-0E96-51D670ADDA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DD6EB760-4267-997E-4E44-33C2F42AE4D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25;p58">
            <a:extLst>
              <a:ext uri="{FF2B5EF4-FFF2-40B4-BE49-F238E27FC236}">
                <a16:creationId xmlns:a16="http://schemas.microsoft.com/office/drawing/2014/main" id="{A9988D4F-28DB-D6BF-E48A-668632EB9DF3}"/>
              </a:ext>
            </a:extLst>
          </p:cNvPr>
          <p:cNvGrpSpPr/>
          <p:nvPr/>
        </p:nvGrpSpPr>
        <p:grpSpPr>
          <a:xfrm>
            <a:off x="5804280" y="3770630"/>
            <a:ext cx="438720" cy="438720"/>
            <a:chOff x="4685050" y="1945825"/>
            <a:chExt cx="294575" cy="294575"/>
          </a:xfrm>
        </p:grpSpPr>
        <p:sp>
          <p:nvSpPr>
            <p:cNvPr id="8" name="Google Shape;8426;p58">
              <a:extLst>
                <a:ext uri="{FF2B5EF4-FFF2-40B4-BE49-F238E27FC236}">
                  <a16:creationId xmlns:a16="http://schemas.microsoft.com/office/drawing/2014/main" id="{4676B176-FEF6-33B9-346C-A0751ACB1CB2}"/>
                </a:ext>
              </a:extLst>
            </p:cNvPr>
            <p:cNvSpPr/>
            <p:nvPr/>
          </p:nvSpPr>
          <p:spPr>
            <a:xfrm>
              <a:off x="4720475" y="2086025"/>
              <a:ext cx="104775" cy="121300"/>
            </a:xfrm>
            <a:custGeom>
              <a:avLst/>
              <a:gdLst/>
              <a:ahLst/>
              <a:cxnLst/>
              <a:rect l="l" t="t" r="r" b="b"/>
              <a:pathLst>
                <a:path w="4191" h="4852" extrusionOk="0">
                  <a:moveTo>
                    <a:pt x="2017" y="693"/>
                  </a:moveTo>
                  <a:cubicBezTo>
                    <a:pt x="2427" y="693"/>
                    <a:pt x="2742" y="1008"/>
                    <a:pt x="2742" y="1386"/>
                  </a:cubicBezTo>
                  <a:cubicBezTo>
                    <a:pt x="2742" y="1796"/>
                    <a:pt x="2427" y="2111"/>
                    <a:pt x="2017" y="2111"/>
                  </a:cubicBezTo>
                  <a:cubicBezTo>
                    <a:pt x="1639" y="2111"/>
                    <a:pt x="1324" y="1796"/>
                    <a:pt x="1324" y="1386"/>
                  </a:cubicBezTo>
                  <a:cubicBezTo>
                    <a:pt x="1324" y="1008"/>
                    <a:pt x="1639" y="693"/>
                    <a:pt x="2017" y="693"/>
                  </a:cubicBezTo>
                  <a:close/>
                  <a:moveTo>
                    <a:pt x="2017" y="2772"/>
                  </a:moveTo>
                  <a:cubicBezTo>
                    <a:pt x="2773" y="2772"/>
                    <a:pt x="3403" y="3403"/>
                    <a:pt x="3403" y="4127"/>
                  </a:cubicBezTo>
                  <a:lnTo>
                    <a:pt x="631" y="4127"/>
                  </a:lnTo>
                  <a:cubicBezTo>
                    <a:pt x="631" y="3403"/>
                    <a:pt x="1261" y="2772"/>
                    <a:pt x="2017" y="2772"/>
                  </a:cubicBezTo>
                  <a:close/>
                  <a:moveTo>
                    <a:pt x="2049" y="0"/>
                  </a:moveTo>
                  <a:cubicBezTo>
                    <a:pt x="1324" y="0"/>
                    <a:pt x="694" y="630"/>
                    <a:pt x="694" y="1386"/>
                  </a:cubicBezTo>
                  <a:cubicBezTo>
                    <a:pt x="694" y="1733"/>
                    <a:pt x="851" y="2111"/>
                    <a:pt x="1072" y="2331"/>
                  </a:cubicBezTo>
                  <a:cubicBezTo>
                    <a:pt x="442" y="2678"/>
                    <a:pt x="1" y="3340"/>
                    <a:pt x="1" y="4127"/>
                  </a:cubicBezTo>
                  <a:lnTo>
                    <a:pt x="1" y="4505"/>
                  </a:lnTo>
                  <a:cubicBezTo>
                    <a:pt x="1" y="4694"/>
                    <a:pt x="158" y="4852"/>
                    <a:pt x="379" y="4852"/>
                  </a:cubicBezTo>
                  <a:lnTo>
                    <a:pt x="3844" y="4852"/>
                  </a:lnTo>
                  <a:cubicBezTo>
                    <a:pt x="4033" y="4852"/>
                    <a:pt x="4191" y="4694"/>
                    <a:pt x="4191" y="4505"/>
                  </a:cubicBezTo>
                  <a:lnTo>
                    <a:pt x="4191" y="4127"/>
                  </a:lnTo>
                  <a:cubicBezTo>
                    <a:pt x="4096" y="3340"/>
                    <a:pt x="3687" y="2678"/>
                    <a:pt x="3057" y="2331"/>
                  </a:cubicBezTo>
                  <a:cubicBezTo>
                    <a:pt x="3277" y="2111"/>
                    <a:pt x="3435" y="1733"/>
                    <a:pt x="3435" y="1386"/>
                  </a:cubicBezTo>
                  <a:cubicBezTo>
                    <a:pt x="3435" y="630"/>
                    <a:pt x="2805" y="0"/>
                    <a:pt x="204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427;p58">
              <a:extLst>
                <a:ext uri="{FF2B5EF4-FFF2-40B4-BE49-F238E27FC236}">
                  <a16:creationId xmlns:a16="http://schemas.microsoft.com/office/drawing/2014/main" id="{C4A9B263-F184-9580-BA0C-7E13E19DA6B8}"/>
                </a:ext>
              </a:extLst>
            </p:cNvPr>
            <p:cNvSpPr/>
            <p:nvPr/>
          </p:nvSpPr>
          <p:spPr>
            <a:xfrm>
              <a:off x="4685050" y="1945825"/>
              <a:ext cx="294575" cy="294575"/>
            </a:xfrm>
            <a:custGeom>
              <a:avLst/>
              <a:gdLst/>
              <a:ahLst/>
              <a:cxnLst/>
              <a:rect l="l" t="t" r="r" b="b"/>
              <a:pathLst>
                <a:path w="11783" h="11783" extrusionOk="0">
                  <a:moveTo>
                    <a:pt x="6900" y="693"/>
                  </a:moveTo>
                  <a:lnTo>
                    <a:pt x="6900" y="1418"/>
                  </a:lnTo>
                  <a:lnTo>
                    <a:pt x="4820" y="1418"/>
                  </a:lnTo>
                  <a:lnTo>
                    <a:pt x="4820" y="693"/>
                  </a:lnTo>
                  <a:close/>
                  <a:moveTo>
                    <a:pt x="7215" y="2111"/>
                  </a:moveTo>
                  <a:cubicBezTo>
                    <a:pt x="7404" y="2111"/>
                    <a:pt x="7561" y="2269"/>
                    <a:pt x="7561" y="2458"/>
                  </a:cubicBezTo>
                  <a:cubicBezTo>
                    <a:pt x="7561" y="2678"/>
                    <a:pt x="7404" y="2836"/>
                    <a:pt x="7215" y="2836"/>
                  </a:cubicBezTo>
                  <a:lnTo>
                    <a:pt x="4474" y="2836"/>
                  </a:lnTo>
                  <a:cubicBezTo>
                    <a:pt x="4253" y="2836"/>
                    <a:pt x="4096" y="2678"/>
                    <a:pt x="4096" y="2458"/>
                  </a:cubicBezTo>
                  <a:cubicBezTo>
                    <a:pt x="4096" y="2269"/>
                    <a:pt x="4316" y="2111"/>
                    <a:pt x="4474" y="2111"/>
                  </a:cubicBezTo>
                  <a:close/>
                  <a:moveTo>
                    <a:pt x="6900" y="3497"/>
                  </a:moveTo>
                  <a:lnTo>
                    <a:pt x="6900" y="4568"/>
                  </a:lnTo>
                  <a:cubicBezTo>
                    <a:pt x="6900" y="4757"/>
                    <a:pt x="6742" y="4915"/>
                    <a:pt x="6553" y="4915"/>
                  </a:cubicBezTo>
                  <a:lnTo>
                    <a:pt x="5167" y="4915"/>
                  </a:lnTo>
                  <a:cubicBezTo>
                    <a:pt x="4978" y="4915"/>
                    <a:pt x="4820" y="4757"/>
                    <a:pt x="4820" y="4568"/>
                  </a:cubicBezTo>
                  <a:lnTo>
                    <a:pt x="4820" y="3497"/>
                  </a:lnTo>
                  <a:close/>
                  <a:moveTo>
                    <a:pt x="10775" y="4883"/>
                  </a:moveTo>
                  <a:cubicBezTo>
                    <a:pt x="10964" y="4883"/>
                    <a:pt x="11121" y="5041"/>
                    <a:pt x="11121" y="5230"/>
                  </a:cubicBezTo>
                  <a:lnTo>
                    <a:pt x="11121" y="10775"/>
                  </a:lnTo>
                  <a:cubicBezTo>
                    <a:pt x="11121" y="10964"/>
                    <a:pt x="10964" y="11121"/>
                    <a:pt x="10775" y="11121"/>
                  </a:cubicBezTo>
                  <a:lnTo>
                    <a:pt x="1008" y="11121"/>
                  </a:lnTo>
                  <a:cubicBezTo>
                    <a:pt x="788" y="11121"/>
                    <a:pt x="630" y="10964"/>
                    <a:pt x="630" y="10775"/>
                  </a:cubicBezTo>
                  <a:lnTo>
                    <a:pt x="630" y="5230"/>
                  </a:lnTo>
                  <a:cubicBezTo>
                    <a:pt x="630" y="5041"/>
                    <a:pt x="788" y="4883"/>
                    <a:pt x="1008" y="4883"/>
                  </a:cubicBezTo>
                  <a:lnTo>
                    <a:pt x="4190" y="4883"/>
                  </a:lnTo>
                  <a:cubicBezTo>
                    <a:pt x="4348" y="5261"/>
                    <a:pt x="4694" y="5577"/>
                    <a:pt x="5167" y="5577"/>
                  </a:cubicBezTo>
                  <a:lnTo>
                    <a:pt x="6553" y="5577"/>
                  </a:lnTo>
                  <a:cubicBezTo>
                    <a:pt x="6994" y="5577"/>
                    <a:pt x="7372" y="5293"/>
                    <a:pt x="7530" y="4883"/>
                  </a:cubicBezTo>
                  <a:close/>
                  <a:moveTo>
                    <a:pt x="4505" y="0"/>
                  </a:moveTo>
                  <a:cubicBezTo>
                    <a:pt x="4316" y="0"/>
                    <a:pt x="4159" y="158"/>
                    <a:pt x="4159" y="347"/>
                  </a:cubicBezTo>
                  <a:lnTo>
                    <a:pt x="4159" y="1449"/>
                  </a:lnTo>
                  <a:cubicBezTo>
                    <a:pt x="3749" y="1607"/>
                    <a:pt x="3434" y="1953"/>
                    <a:pt x="3434" y="2426"/>
                  </a:cubicBezTo>
                  <a:cubicBezTo>
                    <a:pt x="3434" y="2867"/>
                    <a:pt x="3718" y="3245"/>
                    <a:pt x="4159" y="3403"/>
                  </a:cubicBezTo>
                  <a:lnTo>
                    <a:pt x="4159" y="4190"/>
                  </a:lnTo>
                  <a:lnTo>
                    <a:pt x="1040" y="4190"/>
                  </a:lnTo>
                  <a:cubicBezTo>
                    <a:pt x="441" y="4190"/>
                    <a:pt x="0" y="4663"/>
                    <a:pt x="0" y="5230"/>
                  </a:cubicBezTo>
                  <a:lnTo>
                    <a:pt x="0" y="10775"/>
                  </a:lnTo>
                  <a:cubicBezTo>
                    <a:pt x="0" y="11373"/>
                    <a:pt x="473" y="11783"/>
                    <a:pt x="1040" y="11783"/>
                  </a:cubicBezTo>
                  <a:lnTo>
                    <a:pt x="10775" y="11783"/>
                  </a:lnTo>
                  <a:cubicBezTo>
                    <a:pt x="11342" y="11783"/>
                    <a:pt x="11783" y="11310"/>
                    <a:pt x="11783" y="10775"/>
                  </a:cubicBezTo>
                  <a:lnTo>
                    <a:pt x="11783" y="5230"/>
                  </a:lnTo>
                  <a:cubicBezTo>
                    <a:pt x="11783" y="4663"/>
                    <a:pt x="11342" y="4190"/>
                    <a:pt x="10775" y="4190"/>
                  </a:cubicBezTo>
                  <a:lnTo>
                    <a:pt x="7624" y="4190"/>
                  </a:lnTo>
                  <a:lnTo>
                    <a:pt x="7624" y="3403"/>
                  </a:lnTo>
                  <a:cubicBezTo>
                    <a:pt x="8002" y="3245"/>
                    <a:pt x="8317" y="2899"/>
                    <a:pt x="8317" y="2426"/>
                  </a:cubicBezTo>
                  <a:cubicBezTo>
                    <a:pt x="8317" y="1985"/>
                    <a:pt x="8034" y="1607"/>
                    <a:pt x="7624" y="1449"/>
                  </a:cubicBezTo>
                  <a:lnTo>
                    <a:pt x="7624" y="347"/>
                  </a:lnTo>
                  <a:cubicBezTo>
                    <a:pt x="7624"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428;p58">
              <a:extLst>
                <a:ext uri="{FF2B5EF4-FFF2-40B4-BE49-F238E27FC236}">
                  <a16:creationId xmlns:a16="http://schemas.microsoft.com/office/drawing/2014/main" id="{C55D74E3-46EE-1F28-19B7-E03F8B24579D}"/>
                </a:ext>
              </a:extLst>
            </p:cNvPr>
            <p:cNvSpPr/>
            <p:nvPr/>
          </p:nvSpPr>
          <p:spPr>
            <a:xfrm>
              <a:off x="4840200" y="2103350"/>
              <a:ext cx="104775" cy="17350"/>
            </a:xfrm>
            <a:custGeom>
              <a:avLst/>
              <a:gdLst/>
              <a:ahLst/>
              <a:cxnLst/>
              <a:rect l="l" t="t" r="r" b="b"/>
              <a:pathLst>
                <a:path w="4191" h="694" extrusionOk="0">
                  <a:moveTo>
                    <a:pt x="347" y="0"/>
                  </a:moveTo>
                  <a:cubicBezTo>
                    <a:pt x="158" y="0"/>
                    <a:pt x="0" y="158"/>
                    <a:pt x="0" y="347"/>
                  </a:cubicBezTo>
                  <a:cubicBezTo>
                    <a:pt x="0" y="536"/>
                    <a:pt x="158" y="693"/>
                    <a:pt x="347" y="693"/>
                  </a:cubicBezTo>
                  <a:lnTo>
                    <a:pt x="3844" y="693"/>
                  </a:lnTo>
                  <a:cubicBezTo>
                    <a:pt x="4033" y="693"/>
                    <a:pt x="4191" y="536"/>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429;p58">
              <a:extLst>
                <a:ext uri="{FF2B5EF4-FFF2-40B4-BE49-F238E27FC236}">
                  <a16:creationId xmlns:a16="http://schemas.microsoft.com/office/drawing/2014/main" id="{D80DEED5-9D00-258A-BD8A-8A1DFC1F4C37}"/>
                </a:ext>
              </a:extLst>
            </p:cNvPr>
            <p:cNvSpPr/>
            <p:nvPr/>
          </p:nvSpPr>
          <p:spPr>
            <a:xfrm>
              <a:off x="4840200" y="2137200"/>
              <a:ext cx="104775" cy="18150"/>
            </a:xfrm>
            <a:custGeom>
              <a:avLst/>
              <a:gdLst/>
              <a:ahLst/>
              <a:cxnLst/>
              <a:rect l="l" t="t" r="r" b="b"/>
              <a:pathLst>
                <a:path w="4191" h="726" extrusionOk="0">
                  <a:moveTo>
                    <a:pt x="347" y="1"/>
                  </a:moveTo>
                  <a:cubicBezTo>
                    <a:pt x="158" y="1"/>
                    <a:pt x="0" y="158"/>
                    <a:pt x="0" y="379"/>
                  </a:cubicBezTo>
                  <a:cubicBezTo>
                    <a:pt x="0" y="568"/>
                    <a:pt x="158" y="725"/>
                    <a:pt x="347" y="725"/>
                  </a:cubicBezTo>
                  <a:lnTo>
                    <a:pt x="3844" y="725"/>
                  </a:lnTo>
                  <a:cubicBezTo>
                    <a:pt x="4033" y="725"/>
                    <a:pt x="4191" y="568"/>
                    <a:pt x="4191" y="379"/>
                  </a:cubicBezTo>
                  <a:cubicBezTo>
                    <a:pt x="4191" y="158"/>
                    <a:pt x="4033"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30;p58">
              <a:extLst>
                <a:ext uri="{FF2B5EF4-FFF2-40B4-BE49-F238E27FC236}">
                  <a16:creationId xmlns:a16="http://schemas.microsoft.com/office/drawing/2014/main" id="{7FDB5E26-2D1E-3945-839D-640628C67FD0}"/>
                </a:ext>
              </a:extLst>
            </p:cNvPr>
            <p:cNvSpPr/>
            <p:nvPr/>
          </p:nvSpPr>
          <p:spPr>
            <a:xfrm>
              <a:off x="4840200" y="2171875"/>
              <a:ext cx="104775" cy="18125"/>
            </a:xfrm>
            <a:custGeom>
              <a:avLst/>
              <a:gdLst/>
              <a:ahLst/>
              <a:cxnLst/>
              <a:rect l="l" t="t" r="r" b="b"/>
              <a:pathLst>
                <a:path w="4191" h="725" extrusionOk="0">
                  <a:moveTo>
                    <a:pt x="347" y="0"/>
                  </a:moveTo>
                  <a:cubicBezTo>
                    <a:pt x="158" y="0"/>
                    <a:pt x="0" y="158"/>
                    <a:pt x="0" y="347"/>
                  </a:cubicBezTo>
                  <a:cubicBezTo>
                    <a:pt x="0" y="567"/>
                    <a:pt x="158" y="725"/>
                    <a:pt x="347" y="725"/>
                  </a:cubicBezTo>
                  <a:lnTo>
                    <a:pt x="3844" y="725"/>
                  </a:lnTo>
                  <a:cubicBezTo>
                    <a:pt x="4033" y="725"/>
                    <a:pt x="4191" y="567"/>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31139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BD423-36EA-4FDC-C9AD-4EBC6959A2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A5C638-7922-D5EE-AFB9-D9DFBE036C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572855-2079-66B0-EA9D-299C1480163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6A4DC0B1-02BC-C747-5849-1B4D109F20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B7EBAF-C587-5D81-D1CE-ACCFE78B6E8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ADE59D-4F33-D045-6ACB-F672B7B5492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9E3AF1C-D83E-3B92-C3C8-8058C2BC56F1}"/>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7. Accurate Measurement of Results and Continuous Improvement:</a:t>
            </a:r>
          </a:p>
          <a:p>
            <a:pPr algn="just">
              <a:lnSpc>
                <a:spcPct val="150000"/>
              </a:lnSpc>
            </a:pPr>
            <a:r>
              <a:rPr lang="en-US" sz="1400" dirty="0">
                <a:latin typeface="Alexandria" charset="0"/>
                <a:cs typeface="Alexandria" charset="0"/>
              </a:rPr>
              <a:t>Digital real estate marketing enables precise monitoring, recording, and analysis of marketing results. This allows institutions to make data-driven decisions for continuous improvement. Everything is measurable: interaction levels, virtual tour views, page visits, and conversion rates.</a:t>
            </a:r>
          </a:p>
          <a:p>
            <a:pPr algn="just">
              <a:lnSpc>
                <a:spcPct val="150000"/>
              </a:lnSpc>
            </a:pPr>
            <a:r>
              <a:rPr lang="en-US" sz="1400" dirty="0">
                <a:latin typeface="Alexandria" charset="0"/>
                <a:cs typeface="Alexandria" charset="0"/>
              </a:rPr>
              <a:t>Example: Using Google Analytics to measure the performance of property pages, identify which listings attract the most views, and optimize content accordingly.</a:t>
            </a:r>
          </a:p>
        </p:txBody>
      </p:sp>
      <p:pic>
        <p:nvPicPr>
          <p:cNvPr id="7" name="Graphic 21">
            <a:extLst>
              <a:ext uri="{FF2B5EF4-FFF2-40B4-BE49-F238E27FC236}">
                <a16:creationId xmlns:a16="http://schemas.microsoft.com/office/drawing/2014/main" id="{E714F070-668D-91E0-E39F-6B044382AD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EE3C08EB-2B78-CCFB-40B7-AE181B738983}"/>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970;p57">
            <a:extLst>
              <a:ext uri="{FF2B5EF4-FFF2-40B4-BE49-F238E27FC236}">
                <a16:creationId xmlns:a16="http://schemas.microsoft.com/office/drawing/2014/main" id="{628C384D-71F2-F41C-D167-BEAD50C58ACD}"/>
              </a:ext>
            </a:extLst>
          </p:cNvPr>
          <p:cNvGrpSpPr/>
          <p:nvPr/>
        </p:nvGrpSpPr>
        <p:grpSpPr>
          <a:xfrm>
            <a:off x="5821937" y="4080983"/>
            <a:ext cx="403405" cy="404479"/>
            <a:chOff x="-2060175" y="2768875"/>
            <a:chExt cx="291450" cy="292225"/>
          </a:xfrm>
        </p:grpSpPr>
        <p:sp>
          <p:nvSpPr>
            <p:cNvPr id="8" name="Google Shape;7971;p57">
              <a:extLst>
                <a:ext uri="{FF2B5EF4-FFF2-40B4-BE49-F238E27FC236}">
                  <a16:creationId xmlns:a16="http://schemas.microsoft.com/office/drawing/2014/main" id="{D5674355-1354-02CC-ADD6-D8AC756E5480}"/>
                </a:ext>
              </a:extLst>
            </p:cNvPr>
            <p:cNvSpPr/>
            <p:nvPr/>
          </p:nvSpPr>
          <p:spPr>
            <a:xfrm>
              <a:off x="-2060175" y="2768875"/>
              <a:ext cx="291450" cy="292225"/>
            </a:xfrm>
            <a:custGeom>
              <a:avLst/>
              <a:gdLst/>
              <a:ahLst/>
              <a:cxnLst/>
              <a:rect l="l" t="t" r="r" b="b"/>
              <a:pathLst>
                <a:path w="11658" h="11689" extrusionOk="0">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972;p57">
              <a:extLst>
                <a:ext uri="{FF2B5EF4-FFF2-40B4-BE49-F238E27FC236}">
                  <a16:creationId xmlns:a16="http://schemas.microsoft.com/office/drawing/2014/main" id="{A08104FC-DEB9-09C2-A311-B5C7CE100C9A}"/>
                </a:ext>
              </a:extLst>
            </p:cNvPr>
            <p:cNvSpPr/>
            <p:nvPr/>
          </p:nvSpPr>
          <p:spPr>
            <a:xfrm>
              <a:off x="-2008975" y="2855525"/>
              <a:ext cx="189050" cy="84500"/>
            </a:xfrm>
            <a:custGeom>
              <a:avLst/>
              <a:gdLst/>
              <a:ahLst/>
              <a:cxnLst/>
              <a:rect l="l" t="t" r="r" b="b"/>
              <a:pathLst>
                <a:path w="7562" h="3380" extrusionOk="0">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812326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BB0C7-00D3-DFBA-C4B2-FF9CA33F06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2CC25D-3FA9-9C9F-6D38-970D80546D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FADA87-62AE-3F3E-FFA2-7A3DB06E18E5}"/>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1F7B6244-2004-D6F1-21F6-E2C67864D9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C94019-BC58-CE76-A95D-AF91D708BEC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CFFDC1-3DAF-0D3C-5982-5A314167EF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E074E09-EDD8-C801-3D03-C9751BE53182}"/>
              </a:ext>
            </a:extLst>
          </p:cNvPr>
          <p:cNvSpPr txBox="1"/>
          <p:nvPr/>
        </p:nvSpPr>
        <p:spPr>
          <a:xfrm>
            <a:off x="825500" y="2268280"/>
            <a:ext cx="10541000" cy="1351588"/>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8. Speed in Achieving Results:</a:t>
            </a:r>
          </a:p>
          <a:p>
            <a:pPr algn="just">
              <a:lnSpc>
                <a:spcPct val="150000"/>
              </a:lnSpc>
            </a:pPr>
            <a:r>
              <a:rPr lang="en-US" sz="1400" dirty="0">
                <a:latin typeface="Alexandria" charset="0"/>
                <a:cs typeface="Alexandria" charset="0"/>
              </a:rPr>
              <a:t>Digital real estate marketing often delivers quick results, as campaigns can be directed with precision and performance measured instantly.</a:t>
            </a:r>
          </a:p>
          <a:p>
            <a:pPr algn="just">
              <a:lnSpc>
                <a:spcPct val="150000"/>
              </a:lnSpc>
            </a:pPr>
            <a:r>
              <a:rPr lang="en-US" sz="1400" dirty="0">
                <a:latin typeface="Alexandria" charset="0"/>
                <a:cs typeface="Alexandria" charset="0"/>
              </a:rPr>
              <a:t>Example: Launching a promotional campaign for a new property on Twitter with specialized hashtags, measuring engagement within the first 24 hours, and adjusting ads based on immediate feedback.</a:t>
            </a:r>
          </a:p>
        </p:txBody>
      </p:sp>
      <p:pic>
        <p:nvPicPr>
          <p:cNvPr id="7" name="Graphic 21">
            <a:extLst>
              <a:ext uri="{FF2B5EF4-FFF2-40B4-BE49-F238E27FC236}">
                <a16:creationId xmlns:a16="http://schemas.microsoft.com/office/drawing/2014/main" id="{3F90B4F8-FBB3-9D6E-329C-45E60FD7B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BA736F31-C09B-69D0-1A68-E72762C1083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883;p57">
            <a:extLst>
              <a:ext uri="{FF2B5EF4-FFF2-40B4-BE49-F238E27FC236}">
                <a16:creationId xmlns:a16="http://schemas.microsoft.com/office/drawing/2014/main" id="{F43B34F9-72BC-58B7-0553-D2A24CADC06C}"/>
              </a:ext>
            </a:extLst>
          </p:cNvPr>
          <p:cNvGrpSpPr/>
          <p:nvPr/>
        </p:nvGrpSpPr>
        <p:grpSpPr>
          <a:xfrm>
            <a:off x="5384536" y="3870701"/>
            <a:ext cx="405585" cy="405551"/>
            <a:chOff x="-4572700" y="2764950"/>
            <a:chExt cx="293025" cy="293000"/>
          </a:xfrm>
        </p:grpSpPr>
        <p:sp>
          <p:nvSpPr>
            <p:cNvPr id="8" name="Google Shape;7884;p57">
              <a:extLst>
                <a:ext uri="{FF2B5EF4-FFF2-40B4-BE49-F238E27FC236}">
                  <a16:creationId xmlns:a16="http://schemas.microsoft.com/office/drawing/2014/main" id="{83EAA908-E55C-B5D2-FDAF-33CCDC1A358B}"/>
                </a:ext>
              </a:extLst>
            </p:cNvPr>
            <p:cNvSpPr/>
            <p:nvPr/>
          </p:nvSpPr>
          <p:spPr>
            <a:xfrm>
              <a:off x="-4572700" y="2764950"/>
              <a:ext cx="293025" cy="293000"/>
            </a:xfrm>
            <a:custGeom>
              <a:avLst/>
              <a:gdLst/>
              <a:ahLst/>
              <a:cxnLst/>
              <a:rect l="l" t="t" r="r" b="b"/>
              <a:pathLst>
                <a:path w="11721" h="11720" extrusionOk="0">
                  <a:moveTo>
                    <a:pt x="10681" y="2048"/>
                  </a:moveTo>
                  <a:cubicBezTo>
                    <a:pt x="10870" y="2048"/>
                    <a:pt x="11027" y="2206"/>
                    <a:pt x="11027" y="2395"/>
                  </a:cubicBezTo>
                  <a:lnTo>
                    <a:pt x="11027" y="7246"/>
                  </a:lnTo>
                  <a:cubicBezTo>
                    <a:pt x="11027" y="7435"/>
                    <a:pt x="10870" y="7593"/>
                    <a:pt x="10681" y="7593"/>
                  </a:cubicBezTo>
                  <a:lnTo>
                    <a:pt x="1072" y="7593"/>
                  </a:lnTo>
                  <a:cubicBezTo>
                    <a:pt x="883" y="7593"/>
                    <a:pt x="725" y="7435"/>
                    <a:pt x="725" y="7246"/>
                  </a:cubicBezTo>
                  <a:lnTo>
                    <a:pt x="725" y="2395"/>
                  </a:lnTo>
                  <a:cubicBezTo>
                    <a:pt x="725" y="2206"/>
                    <a:pt x="883" y="2048"/>
                    <a:pt x="1072" y="2048"/>
                  </a:cubicBezTo>
                  <a:close/>
                  <a:moveTo>
                    <a:pt x="4821" y="8286"/>
                  </a:moveTo>
                  <a:lnTo>
                    <a:pt x="4821" y="8979"/>
                  </a:lnTo>
                  <a:lnTo>
                    <a:pt x="3435" y="8979"/>
                  </a:lnTo>
                  <a:lnTo>
                    <a:pt x="3435" y="8286"/>
                  </a:lnTo>
                  <a:close/>
                  <a:moveTo>
                    <a:pt x="8287" y="8286"/>
                  </a:moveTo>
                  <a:lnTo>
                    <a:pt x="8287" y="8979"/>
                  </a:lnTo>
                  <a:lnTo>
                    <a:pt x="6869" y="8979"/>
                  </a:lnTo>
                  <a:lnTo>
                    <a:pt x="6869" y="8286"/>
                  </a:lnTo>
                  <a:close/>
                  <a:moveTo>
                    <a:pt x="6207" y="8254"/>
                  </a:moveTo>
                  <a:lnTo>
                    <a:pt x="6207" y="11027"/>
                  </a:lnTo>
                  <a:lnTo>
                    <a:pt x="5514" y="11027"/>
                  </a:lnTo>
                  <a:lnTo>
                    <a:pt x="5514" y="8254"/>
                  </a:lnTo>
                  <a:close/>
                  <a:moveTo>
                    <a:pt x="1733" y="0"/>
                  </a:moveTo>
                  <a:cubicBezTo>
                    <a:pt x="1544" y="0"/>
                    <a:pt x="1387" y="158"/>
                    <a:pt x="1387" y="347"/>
                  </a:cubicBezTo>
                  <a:cubicBezTo>
                    <a:pt x="1387" y="536"/>
                    <a:pt x="1544" y="693"/>
                    <a:pt x="1733" y="693"/>
                  </a:cubicBezTo>
                  <a:lnTo>
                    <a:pt x="2112" y="693"/>
                  </a:lnTo>
                  <a:lnTo>
                    <a:pt x="2112" y="1355"/>
                  </a:lnTo>
                  <a:lnTo>
                    <a:pt x="1072" y="1355"/>
                  </a:lnTo>
                  <a:cubicBezTo>
                    <a:pt x="536" y="1355"/>
                    <a:pt x="64" y="1827"/>
                    <a:pt x="64" y="2395"/>
                  </a:cubicBezTo>
                  <a:lnTo>
                    <a:pt x="64" y="7246"/>
                  </a:lnTo>
                  <a:cubicBezTo>
                    <a:pt x="64" y="7782"/>
                    <a:pt x="536" y="8254"/>
                    <a:pt x="1072" y="8254"/>
                  </a:cubicBezTo>
                  <a:lnTo>
                    <a:pt x="2773" y="8254"/>
                  </a:lnTo>
                  <a:lnTo>
                    <a:pt x="2773" y="8916"/>
                  </a:lnTo>
                  <a:lnTo>
                    <a:pt x="1733" y="8916"/>
                  </a:lnTo>
                  <a:cubicBezTo>
                    <a:pt x="1544" y="8916"/>
                    <a:pt x="1387" y="9074"/>
                    <a:pt x="1387" y="9294"/>
                  </a:cubicBezTo>
                  <a:cubicBezTo>
                    <a:pt x="1387" y="9483"/>
                    <a:pt x="1544" y="9641"/>
                    <a:pt x="1733" y="9641"/>
                  </a:cubicBezTo>
                  <a:lnTo>
                    <a:pt x="4821" y="9641"/>
                  </a:lnTo>
                  <a:lnTo>
                    <a:pt x="4821" y="11027"/>
                  </a:lnTo>
                  <a:lnTo>
                    <a:pt x="379" y="11027"/>
                  </a:lnTo>
                  <a:cubicBezTo>
                    <a:pt x="158" y="11027"/>
                    <a:pt x="1" y="11184"/>
                    <a:pt x="1" y="11373"/>
                  </a:cubicBezTo>
                  <a:cubicBezTo>
                    <a:pt x="1" y="11562"/>
                    <a:pt x="158" y="11720"/>
                    <a:pt x="379" y="11720"/>
                  </a:cubicBezTo>
                  <a:lnTo>
                    <a:pt x="11342" y="11720"/>
                  </a:lnTo>
                  <a:cubicBezTo>
                    <a:pt x="11563" y="11720"/>
                    <a:pt x="11721" y="11562"/>
                    <a:pt x="11721" y="11373"/>
                  </a:cubicBezTo>
                  <a:cubicBezTo>
                    <a:pt x="11721" y="11184"/>
                    <a:pt x="11563" y="11027"/>
                    <a:pt x="11342" y="11027"/>
                  </a:cubicBezTo>
                  <a:lnTo>
                    <a:pt x="6869" y="11027"/>
                  </a:lnTo>
                  <a:lnTo>
                    <a:pt x="6869" y="9641"/>
                  </a:lnTo>
                  <a:lnTo>
                    <a:pt x="9988" y="9641"/>
                  </a:lnTo>
                  <a:cubicBezTo>
                    <a:pt x="10177" y="9641"/>
                    <a:pt x="10334" y="9483"/>
                    <a:pt x="10334" y="9294"/>
                  </a:cubicBezTo>
                  <a:cubicBezTo>
                    <a:pt x="10334" y="9074"/>
                    <a:pt x="10177" y="8916"/>
                    <a:pt x="9988" y="8916"/>
                  </a:cubicBezTo>
                  <a:lnTo>
                    <a:pt x="8948" y="8916"/>
                  </a:lnTo>
                  <a:lnTo>
                    <a:pt x="8948" y="8254"/>
                  </a:lnTo>
                  <a:lnTo>
                    <a:pt x="10681" y="8254"/>
                  </a:lnTo>
                  <a:cubicBezTo>
                    <a:pt x="11248" y="8254"/>
                    <a:pt x="11721" y="7782"/>
                    <a:pt x="11721" y="7246"/>
                  </a:cubicBezTo>
                  <a:lnTo>
                    <a:pt x="11721" y="2395"/>
                  </a:lnTo>
                  <a:cubicBezTo>
                    <a:pt x="11721" y="1827"/>
                    <a:pt x="11248" y="1355"/>
                    <a:pt x="10681" y="1355"/>
                  </a:cubicBezTo>
                  <a:lnTo>
                    <a:pt x="9673" y="1355"/>
                  </a:lnTo>
                  <a:lnTo>
                    <a:pt x="9673" y="693"/>
                  </a:lnTo>
                  <a:lnTo>
                    <a:pt x="10019" y="693"/>
                  </a:lnTo>
                  <a:cubicBezTo>
                    <a:pt x="10208" y="693"/>
                    <a:pt x="10366" y="536"/>
                    <a:pt x="10366" y="347"/>
                  </a:cubicBezTo>
                  <a:cubicBezTo>
                    <a:pt x="10366" y="158"/>
                    <a:pt x="10208" y="0"/>
                    <a:pt x="10019" y="0"/>
                  </a:cubicBezTo>
                  <a:lnTo>
                    <a:pt x="8633" y="0"/>
                  </a:lnTo>
                  <a:cubicBezTo>
                    <a:pt x="8444" y="0"/>
                    <a:pt x="8287" y="158"/>
                    <a:pt x="8287" y="347"/>
                  </a:cubicBezTo>
                  <a:cubicBezTo>
                    <a:pt x="8287" y="536"/>
                    <a:pt x="8444" y="693"/>
                    <a:pt x="8633" y="693"/>
                  </a:cubicBezTo>
                  <a:lnTo>
                    <a:pt x="8980" y="693"/>
                  </a:lnTo>
                  <a:lnTo>
                    <a:pt x="8980" y="1355"/>
                  </a:lnTo>
                  <a:lnTo>
                    <a:pt x="6207" y="1355"/>
                  </a:lnTo>
                  <a:lnTo>
                    <a:pt x="6207" y="693"/>
                  </a:lnTo>
                  <a:lnTo>
                    <a:pt x="6554" y="693"/>
                  </a:lnTo>
                  <a:cubicBezTo>
                    <a:pt x="6743" y="693"/>
                    <a:pt x="6900" y="536"/>
                    <a:pt x="6900" y="347"/>
                  </a:cubicBezTo>
                  <a:cubicBezTo>
                    <a:pt x="6900" y="158"/>
                    <a:pt x="6743" y="0"/>
                    <a:pt x="6554" y="0"/>
                  </a:cubicBezTo>
                  <a:lnTo>
                    <a:pt x="5168" y="0"/>
                  </a:lnTo>
                  <a:cubicBezTo>
                    <a:pt x="4978" y="0"/>
                    <a:pt x="4821" y="158"/>
                    <a:pt x="4821" y="347"/>
                  </a:cubicBezTo>
                  <a:cubicBezTo>
                    <a:pt x="4821" y="536"/>
                    <a:pt x="4978" y="693"/>
                    <a:pt x="5168" y="693"/>
                  </a:cubicBezTo>
                  <a:lnTo>
                    <a:pt x="5514" y="693"/>
                  </a:lnTo>
                  <a:lnTo>
                    <a:pt x="5514" y="1355"/>
                  </a:lnTo>
                  <a:lnTo>
                    <a:pt x="2773" y="1355"/>
                  </a:lnTo>
                  <a:lnTo>
                    <a:pt x="2773" y="693"/>
                  </a:lnTo>
                  <a:lnTo>
                    <a:pt x="3120" y="693"/>
                  </a:lnTo>
                  <a:cubicBezTo>
                    <a:pt x="3309" y="693"/>
                    <a:pt x="3466" y="536"/>
                    <a:pt x="3466" y="347"/>
                  </a:cubicBezTo>
                  <a:cubicBezTo>
                    <a:pt x="3466" y="158"/>
                    <a:pt x="3309" y="0"/>
                    <a:pt x="31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885;p57">
              <a:extLst>
                <a:ext uri="{FF2B5EF4-FFF2-40B4-BE49-F238E27FC236}">
                  <a16:creationId xmlns:a16="http://schemas.microsoft.com/office/drawing/2014/main" id="{DA97C497-61E8-9A00-EC1C-96283E82E104}"/>
                </a:ext>
              </a:extLst>
            </p:cNvPr>
            <p:cNvSpPr/>
            <p:nvPr/>
          </p:nvSpPr>
          <p:spPr>
            <a:xfrm>
              <a:off x="-4538825" y="2833475"/>
              <a:ext cx="86650" cy="104775"/>
            </a:xfrm>
            <a:custGeom>
              <a:avLst/>
              <a:gdLst/>
              <a:ahLst/>
              <a:cxnLst/>
              <a:rect l="l" t="t" r="r" b="b"/>
              <a:pathLst>
                <a:path w="3466" h="4191" extrusionOk="0">
                  <a:moveTo>
                    <a:pt x="2804" y="662"/>
                  </a:moveTo>
                  <a:lnTo>
                    <a:pt x="2804" y="3466"/>
                  </a:lnTo>
                  <a:lnTo>
                    <a:pt x="757" y="3466"/>
                  </a:lnTo>
                  <a:lnTo>
                    <a:pt x="757" y="662"/>
                  </a:lnTo>
                  <a:close/>
                  <a:moveTo>
                    <a:pt x="347" y="0"/>
                  </a:moveTo>
                  <a:cubicBezTo>
                    <a:pt x="158" y="0"/>
                    <a:pt x="0" y="158"/>
                    <a:pt x="0" y="347"/>
                  </a:cubicBezTo>
                  <a:lnTo>
                    <a:pt x="0" y="3812"/>
                  </a:lnTo>
                  <a:cubicBezTo>
                    <a:pt x="0" y="4033"/>
                    <a:pt x="158" y="4190"/>
                    <a:pt x="347" y="4190"/>
                  </a:cubicBezTo>
                  <a:lnTo>
                    <a:pt x="3119" y="4190"/>
                  </a:lnTo>
                  <a:cubicBezTo>
                    <a:pt x="3308" y="4190"/>
                    <a:pt x="3466" y="4033"/>
                    <a:pt x="3466" y="3812"/>
                  </a:cubicBezTo>
                  <a:lnTo>
                    <a:pt x="3466" y="347"/>
                  </a:lnTo>
                  <a:cubicBezTo>
                    <a:pt x="3466" y="158"/>
                    <a:pt x="3308"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7886;p57">
              <a:extLst>
                <a:ext uri="{FF2B5EF4-FFF2-40B4-BE49-F238E27FC236}">
                  <a16:creationId xmlns:a16="http://schemas.microsoft.com/office/drawing/2014/main" id="{22042AC9-B76F-287A-CAC6-88E4E8DF6AEC}"/>
                </a:ext>
              </a:extLst>
            </p:cNvPr>
            <p:cNvSpPr/>
            <p:nvPr/>
          </p:nvSpPr>
          <p:spPr>
            <a:xfrm>
              <a:off x="-4435650" y="2902775"/>
              <a:ext cx="121325" cy="17350"/>
            </a:xfrm>
            <a:custGeom>
              <a:avLst/>
              <a:gdLst/>
              <a:ahLst/>
              <a:cxnLst/>
              <a:rect l="l" t="t" r="r" b="b"/>
              <a:pathLst>
                <a:path w="4853" h="694" extrusionOk="0">
                  <a:moveTo>
                    <a:pt x="347" y="1"/>
                  </a:moveTo>
                  <a:cubicBezTo>
                    <a:pt x="158" y="1"/>
                    <a:pt x="1" y="158"/>
                    <a:pt x="1" y="347"/>
                  </a:cubicBezTo>
                  <a:cubicBezTo>
                    <a:pt x="32" y="536"/>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7887;p57">
              <a:extLst>
                <a:ext uri="{FF2B5EF4-FFF2-40B4-BE49-F238E27FC236}">
                  <a16:creationId xmlns:a16="http://schemas.microsoft.com/office/drawing/2014/main" id="{90316B11-23FA-856C-A080-E230B6A4FBF3}"/>
                </a:ext>
              </a:extLst>
            </p:cNvPr>
            <p:cNvSpPr/>
            <p:nvPr/>
          </p:nvSpPr>
          <p:spPr>
            <a:xfrm>
              <a:off x="-4435650" y="2867325"/>
              <a:ext cx="121325" cy="17350"/>
            </a:xfrm>
            <a:custGeom>
              <a:avLst/>
              <a:gdLst/>
              <a:ahLst/>
              <a:cxnLst/>
              <a:rect l="l" t="t" r="r" b="b"/>
              <a:pathLst>
                <a:path w="4853" h="694" extrusionOk="0">
                  <a:moveTo>
                    <a:pt x="347" y="1"/>
                  </a:moveTo>
                  <a:cubicBezTo>
                    <a:pt x="158" y="1"/>
                    <a:pt x="1" y="158"/>
                    <a:pt x="1" y="347"/>
                  </a:cubicBezTo>
                  <a:cubicBezTo>
                    <a:pt x="32" y="568"/>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7888;p57">
              <a:extLst>
                <a:ext uri="{FF2B5EF4-FFF2-40B4-BE49-F238E27FC236}">
                  <a16:creationId xmlns:a16="http://schemas.microsoft.com/office/drawing/2014/main" id="{5ABC7C61-2CD6-EE3C-012E-5463D666D0B2}"/>
                </a:ext>
              </a:extLst>
            </p:cNvPr>
            <p:cNvSpPr/>
            <p:nvPr/>
          </p:nvSpPr>
          <p:spPr>
            <a:xfrm>
              <a:off x="-4435650" y="2833475"/>
              <a:ext cx="121325" cy="18125"/>
            </a:xfrm>
            <a:custGeom>
              <a:avLst/>
              <a:gdLst/>
              <a:ahLst/>
              <a:cxnLst/>
              <a:rect l="l" t="t" r="r" b="b"/>
              <a:pathLst>
                <a:path w="4853" h="725" extrusionOk="0">
                  <a:moveTo>
                    <a:pt x="347" y="0"/>
                  </a:moveTo>
                  <a:cubicBezTo>
                    <a:pt x="158" y="0"/>
                    <a:pt x="1" y="158"/>
                    <a:pt x="1" y="347"/>
                  </a:cubicBezTo>
                  <a:cubicBezTo>
                    <a:pt x="32" y="567"/>
                    <a:pt x="158" y="725"/>
                    <a:pt x="347" y="725"/>
                  </a:cubicBezTo>
                  <a:lnTo>
                    <a:pt x="4506" y="725"/>
                  </a:lnTo>
                  <a:cubicBezTo>
                    <a:pt x="4695" y="725"/>
                    <a:pt x="4852" y="567"/>
                    <a:pt x="4852" y="347"/>
                  </a:cubicBezTo>
                  <a:cubicBezTo>
                    <a:pt x="4852" y="158"/>
                    <a:pt x="4695" y="0"/>
                    <a:pt x="45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24582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F287B-9E3B-1983-688F-063C0B2351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42AA6E-FB03-E99C-B031-EC82CE9046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4CA59E-0D6B-6780-DB2F-232D35A925B9}"/>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D704BC1B-F7D9-90D5-BD90-FA1212BF6B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CECFFD-46FA-00FD-C5AF-157BB62D1BC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0D426D-E9D7-0F17-1A7F-BFD73F8475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A1FD13F-D559-9EA4-B76B-4F04C2C2BD42}"/>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9. Managing the Digital Reputation of Real Estate Institutions:</a:t>
            </a:r>
          </a:p>
          <a:p>
            <a:pPr algn="just">
              <a:lnSpc>
                <a:spcPct val="150000"/>
              </a:lnSpc>
            </a:pPr>
            <a:r>
              <a:rPr lang="en-US" sz="1400" dirty="0">
                <a:latin typeface="Alexandria" charset="0"/>
                <a:cs typeface="Alexandria" charset="0"/>
              </a:rPr>
              <a:t>Digital marketing helps build a positive brand image, manage expectations, and strengthen trust. This includes professional responses to reviews and comments, as well as showcasing client testimonials.</a:t>
            </a:r>
          </a:p>
          <a:p>
            <a:pPr algn="just">
              <a:lnSpc>
                <a:spcPct val="150000"/>
              </a:lnSpc>
            </a:pPr>
            <a:r>
              <a:rPr lang="en-US" sz="1400" dirty="0">
                <a:latin typeface="Alexandria" charset="0"/>
                <a:cs typeface="Alexandria" charset="0"/>
              </a:rPr>
              <a:t>Example: Adding a testimonials section on the agency’s website with authentic reviews from platforms such as </a:t>
            </a:r>
            <a:r>
              <a:rPr lang="en-US" sz="1400" dirty="0" err="1">
                <a:latin typeface="Alexandria" charset="0"/>
                <a:cs typeface="Alexandria" charset="0"/>
              </a:rPr>
              <a:t>Aqar</a:t>
            </a:r>
            <a:r>
              <a:rPr lang="en-US" sz="1400" dirty="0">
                <a:latin typeface="Alexandria" charset="0"/>
                <a:cs typeface="Alexandria" charset="0"/>
              </a:rPr>
              <a:t> and Google My Business, while responding professionally to both positive and negative feedback.</a:t>
            </a:r>
          </a:p>
        </p:txBody>
      </p:sp>
      <p:pic>
        <p:nvPicPr>
          <p:cNvPr id="7" name="Graphic 21">
            <a:extLst>
              <a:ext uri="{FF2B5EF4-FFF2-40B4-BE49-F238E27FC236}">
                <a16:creationId xmlns:a16="http://schemas.microsoft.com/office/drawing/2014/main" id="{DBE09E8B-67C7-7E12-5696-4E2A5CD5C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6944DA03-A582-5887-A522-02C8CE4A3ABB}"/>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6;p58">
            <a:extLst>
              <a:ext uri="{FF2B5EF4-FFF2-40B4-BE49-F238E27FC236}">
                <a16:creationId xmlns:a16="http://schemas.microsoft.com/office/drawing/2014/main" id="{387BED81-31DD-C6B4-1481-6F85855338B9}"/>
              </a:ext>
            </a:extLst>
          </p:cNvPr>
          <p:cNvSpPr/>
          <p:nvPr/>
        </p:nvSpPr>
        <p:spPr>
          <a:xfrm>
            <a:off x="6361179" y="4209350"/>
            <a:ext cx="445795" cy="439912"/>
          </a:xfrm>
          <a:custGeom>
            <a:avLst/>
            <a:gdLst/>
            <a:ahLst/>
            <a:cxnLst/>
            <a:rect l="l" t="t" r="r" b="b"/>
            <a:pathLst>
              <a:path w="11973" h="11815" extrusionOk="0">
                <a:moveTo>
                  <a:pt x="5986" y="631"/>
                </a:moveTo>
                <a:cubicBezTo>
                  <a:pt x="6396" y="631"/>
                  <a:pt x="6711" y="946"/>
                  <a:pt x="6711" y="1324"/>
                </a:cubicBezTo>
                <a:cubicBezTo>
                  <a:pt x="6711" y="1733"/>
                  <a:pt x="6396" y="2048"/>
                  <a:pt x="5986" y="2048"/>
                </a:cubicBezTo>
                <a:cubicBezTo>
                  <a:pt x="5608" y="2048"/>
                  <a:pt x="5293" y="1733"/>
                  <a:pt x="5293" y="1324"/>
                </a:cubicBezTo>
                <a:cubicBezTo>
                  <a:pt x="5293" y="946"/>
                  <a:pt x="5608" y="631"/>
                  <a:pt x="5986" y="631"/>
                </a:cubicBezTo>
                <a:close/>
                <a:moveTo>
                  <a:pt x="5986" y="2710"/>
                </a:moveTo>
                <a:cubicBezTo>
                  <a:pt x="6931" y="2710"/>
                  <a:pt x="7719" y="3498"/>
                  <a:pt x="7719" y="4443"/>
                </a:cubicBezTo>
                <a:lnTo>
                  <a:pt x="7719" y="4789"/>
                </a:lnTo>
                <a:lnTo>
                  <a:pt x="4253" y="4789"/>
                </a:lnTo>
                <a:lnTo>
                  <a:pt x="4253" y="4443"/>
                </a:lnTo>
                <a:cubicBezTo>
                  <a:pt x="4253" y="3498"/>
                  <a:pt x="5041" y="2710"/>
                  <a:pt x="5986" y="2710"/>
                </a:cubicBezTo>
                <a:close/>
                <a:moveTo>
                  <a:pt x="3245" y="6900"/>
                </a:moveTo>
                <a:cubicBezTo>
                  <a:pt x="3623" y="6900"/>
                  <a:pt x="3938" y="7215"/>
                  <a:pt x="3938" y="7593"/>
                </a:cubicBezTo>
                <a:cubicBezTo>
                  <a:pt x="3938" y="8003"/>
                  <a:pt x="3623" y="8318"/>
                  <a:pt x="3245" y="8318"/>
                </a:cubicBezTo>
                <a:cubicBezTo>
                  <a:pt x="2836" y="8255"/>
                  <a:pt x="2521" y="7940"/>
                  <a:pt x="2521" y="7593"/>
                </a:cubicBezTo>
                <a:cubicBezTo>
                  <a:pt x="2521" y="7215"/>
                  <a:pt x="2836" y="6900"/>
                  <a:pt x="3245" y="6900"/>
                </a:cubicBezTo>
                <a:close/>
                <a:moveTo>
                  <a:pt x="8759" y="6900"/>
                </a:moveTo>
                <a:cubicBezTo>
                  <a:pt x="9137" y="6900"/>
                  <a:pt x="9452" y="7215"/>
                  <a:pt x="9452" y="7593"/>
                </a:cubicBezTo>
                <a:cubicBezTo>
                  <a:pt x="9452" y="8003"/>
                  <a:pt x="9137" y="8318"/>
                  <a:pt x="8759" y="8318"/>
                </a:cubicBezTo>
                <a:cubicBezTo>
                  <a:pt x="8349" y="8318"/>
                  <a:pt x="8034" y="7940"/>
                  <a:pt x="8034" y="7593"/>
                </a:cubicBezTo>
                <a:cubicBezTo>
                  <a:pt x="8034" y="7215"/>
                  <a:pt x="8349" y="6900"/>
                  <a:pt x="8759" y="6900"/>
                </a:cubicBezTo>
                <a:close/>
                <a:moveTo>
                  <a:pt x="10365" y="5545"/>
                </a:moveTo>
                <a:cubicBezTo>
                  <a:pt x="10523" y="5545"/>
                  <a:pt x="10680" y="5672"/>
                  <a:pt x="10712" y="5829"/>
                </a:cubicBezTo>
                <a:lnTo>
                  <a:pt x="11216" y="8570"/>
                </a:lnTo>
                <a:cubicBezTo>
                  <a:pt x="11247" y="8790"/>
                  <a:pt x="11027" y="8980"/>
                  <a:pt x="10838" y="8980"/>
                </a:cubicBezTo>
                <a:lnTo>
                  <a:pt x="10460" y="8980"/>
                </a:lnTo>
                <a:cubicBezTo>
                  <a:pt x="10239" y="8790"/>
                  <a:pt x="10019" y="8633"/>
                  <a:pt x="9767" y="8507"/>
                </a:cubicBezTo>
                <a:cubicBezTo>
                  <a:pt x="10019" y="8255"/>
                  <a:pt x="10145" y="7940"/>
                  <a:pt x="10145" y="7562"/>
                </a:cubicBezTo>
                <a:cubicBezTo>
                  <a:pt x="10145" y="6806"/>
                  <a:pt x="9515" y="6176"/>
                  <a:pt x="8759" y="6176"/>
                </a:cubicBezTo>
                <a:cubicBezTo>
                  <a:pt x="8002" y="6176"/>
                  <a:pt x="7372" y="6806"/>
                  <a:pt x="7372" y="7562"/>
                </a:cubicBezTo>
                <a:cubicBezTo>
                  <a:pt x="7372" y="7908"/>
                  <a:pt x="7498" y="8223"/>
                  <a:pt x="7719" y="8507"/>
                </a:cubicBezTo>
                <a:cubicBezTo>
                  <a:pt x="7498" y="8633"/>
                  <a:pt x="7246" y="8790"/>
                  <a:pt x="7057" y="8980"/>
                </a:cubicBezTo>
                <a:lnTo>
                  <a:pt x="4883" y="8980"/>
                </a:lnTo>
                <a:cubicBezTo>
                  <a:pt x="4694" y="8790"/>
                  <a:pt x="4442" y="8633"/>
                  <a:pt x="4222" y="8507"/>
                </a:cubicBezTo>
                <a:cubicBezTo>
                  <a:pt x="4474" y="8255"/>
                  <a:pt x="4568" y="7940"/>
                  <a:pt x="4568" y="7562"/>
                </a:cubicBezTo>
                <a:cubicBezTo>
                  <a:pt x="4568" y="6806"/>
                  <a:pt x="3938" y="6176"/>
                  <a:pt x="3214" y="6176"/>
                </a:cubicBezTo>
                <a:cubicBezTo>
                  <a:pt x="2458" y="6176"/>
                  <a:pt x="1828" y="6806"/>
                  <a:pt x="1828" y="7562"/>
                </a:cubicBezTo>
                <a:cubicBezTo>
                  <a:pt x="1828" y="7908"/>
                  <a:pt x="1954" y="8223"/>
                  <a:pt x="2174" y="8507"/>
                </a:cubicBezTo>
                <a:cubicBezTo>
                  <a:pt x="1922" y="8633"/>
                  <a:pt x="1701" y="8790"/>
                  <a:pt x="1512" y="8980"/>
                </a:cubicBezTo>
                <a:lnTo>
                  <a:pt x="1103" y="8980"/>
                </a:lnTo>
                <a:cubicBezTo>
                  <a:pt x="882" y="8980"/>
                  <a:pt x="725" y="8790"/>
                  <a:pt x="756" y="8570"/>
                </a:cubicBezTo>
                <a:lnTo>
                  <a:pt x="1260" y="5829"/>
                </a:lnTo>
                <a:cubicBezTo>
                  <a:pt x="1323" y="5672"/>
                  <a:pt x="1418" y="5545"/>
                  <a:pt x="1638" y="5545"/>
                </a:cubicBezTo>
                <a:close/>
                <a:moveTo>
                  <a:pt x="3214" y="8948"/>
                </a:moveTo>
                <a:cubicBezTo>
                  <a:pt x="4127" y="8948"/>
                  <a:pt x="4915" y="9736"/>
                  <a:pt x="4915" y="10712"/>
                </a:cubicBezTo>
                <a:lnTo>
                  <a:pt x="4915" y="11059"/>
                </a:lnTo>
                <a:lnTo>
                  <a:pt x="1481" y="11059"/>
                </a:lnTo>
                <a:lnTo>
                  <a:pt x="1481" y="10712"/>
                </a:lnTo>
                <a:cubicBezTo>
                  <a:pt x="1481" y="9736"/>
                  <a:pt x="2269" y="8948"/>
                  <a:pt x="3214" y="8948"/>
                </a:cubicBezTo>
                <a:close/>
                <a:moveTo>
                  <a:pt x="8759" y="8948"/>
                </a:moveTo>
                <a:cubicBezTo>
                  <a:pt x="9704" y="8948"/>
                  <a:pt x="10491" y="9736"/>
                  <a:pt x="10491" y="10712"/>
                </a:cubicBezTo>
                <a:lnTo>
                  <a:pt x="10491" y="11059"/>
                </a:lnTo>
                <a:lnTo>
                  <a:pt x="7026" y="11059"/>
                </a:lnTo>
                <a:lnTo>
                  <a:pt x="7026" y="10712"/>
                </a:lnTo>
                <a:cubicBezTo>
                  <a:pt x="7026" y="9736"/>
                  <a:pt x="7813" y="8948"/>
                  <a:pt x="8759" y="8948"/>
                </a:cubicBezTo>
                <a:close/>
                <a:moveTo>
                  <a:pt x="5986" y="1"/>
                </a:moveTo>
                <a:cubicBezTo>
                  <a:pt x="5262" y="1"/>
                  <a:pt x="4631" y="631"/>
                  <a:pt x="4631" y="1387"/>
                </a:cubicBezTo>
                <a:cubicBezTo>
                  <a:pt x="4631" y="1733"/>
                  <a:pt x="4726" y="2048"/>
                  <a:pt x="4978" y="2269"/>
                </a:cubicBezTo>
                <a:cubicBezTo>
                  <a:pt x="4127" y="2679"/>
                  <a:pt x="3592" y="3498"/>
                  <a:pt x="3592" y="4474"/>
                </a:cubicBezTo>
                <a:lnTo>
                  <a:pt x="3592" y="4852"/>
                </a:lnTo>
                <a:lnTo>
                  <a:pt x="1670" y="4852"/>
                </a:lnTo>
                <a:cubicBezTo>
                  <a:pt x="1166" y="4852"/>
                  <a:pt x="725" y="5199"/>
                  <a:pt x="630" y="5703"/>
                </a:cubicBezTo>
                <a:lnTo>
                  <a:pt x="126" y="8475"/>
                </a:lnTo>
                <a:cubicBezTo>
                  <a:pt x="0" y="9043"/>
                  <a:pt x="473" y="9610"/>
                  <a:pt x="1071" y="9673"/>
                </a:cubicBezTo>
                <a:cubicBezTo>
                  <a:pt x="914" y="9988"/>
                  <a:pt x="819" y="10366"/>
                  <a:pt x="819" y="10744"/>
                </a:cubicBezTo>
                <a:lnTo>
                  <a:pt x="819" y="11468"/>
                </a:lnTo>
                <a:cubicBezTo>
                  <a:pt x="819" y="11657"/>
                  <a:pt x="977" y="11815"/>
                  <a:pt x="1197" y="11815"/>
                </a:cubicBezTo>
                <a:lnTo>
                  <a:pt x="5356" y="11815"/>
                </a:lnTo>
                <a:cubicBezTo>
                  <a:pt x="5545" y="11815"/>
                  <a:pt x="5703" y="11657"/>
                  <a:pt x="5703" y="11468"/>
                </a:cubicBezTo>
                <a:lnTo>
                  <a:pt x="5703" y="10744"/>
                </a:lnTo>
                <a:cubicBezTo>
                  <a:pt x="5703" y="10366"/>
                  <a:pt x="5640" y="9988"/>
                  <a:pt x="5482" y="9673"/>
                </a:cubicBezTo>
                <a:lnTo>
                  <a:pt x="6648" y="9673"/>
                </a:lnTo>
                <a:cubicBezTo>
                  <a:pt x="6490" y="9988"/>
                  <a:pt x="6427" y="10366"/>
                  <a:pt x="6427" y="10744"/>
                </a:cubicBezTo>
                <a:lnTo>
                  <a:pt x="6427" y="11468"/>
                </a:lnTo>
                <a:cubicBezTo>
                  <a:pt x="6427" y="11657"/>
                  <a:pt x="6585" y="11815"/>
                  <a:pt x="6774" y="11815"/>
                </a:cubicBezTo>
                <a:lnTo>
                  <a:pt x="10838" y="11815"/>
                </a:lnTo>
                <a:cubicBezTo>
                  <a:pt x="11027" y="11815"/>
                  <a:pt x="11184" y="11657"/>
                  <a:pt x="11184" y="11468"/>
                </a:cubicBezTo>
                <a:lnTo>
                  <a:pt x="11184" y="10744"/>
                </a:lnTo>
                <a:cubicBezTo>
                  <a:pt x="11184" y="10366"/>
                  <a:pt x="11121" y="9988"/>
                  <a:pt x="10964" y="9673"/>
                </a:cubicBezTo>
                <a:cubicBezTo>
                  <a:pt x="11563" y="9610"/>
                  <a:pt x="11972" y="9043"/>
                  <a:pt x="11878" y="8475"/>
                </a:cubicBezTo>
                <a:lnTo>
                  <a:pt x="11342" y="5703"/>
                </a:lnTo>
                <a:cubicBezTo>
                  <a:pt x="11279" y="5199"/>
                  <a:pt x="10838" y="4852"/>
                  <a:pt x="10334" y="4852"/>
                </a:cubicBezTo>
                <a:lnTo>
                  <a:pt x="8412" y="4852"/>
                </a:lnTo>
                <a:lnTo>
                  <a:pt x="8412" y="4474"/>
                </a:lnTo>
                <a:cubicBezTo>
                  <a:pt x="8412" y="3498"/>
                  <a:pt x="7845" y="2679"/>
                  <a:pt x="7026" y="2269"/>
                </a:cubicBezTo>
                <a:cubicBezTo>
                  <a:pt x="7246" y="2048"/>
                  <a:pt x="7372" y="1733"/>
                  <a:pt x="7372" y="1387"/>
                </a:cubicBezTo>
                <a:cubicBezTo>
                  <a:pt x="7372" y="631"/>
                  <a:pt x="6742"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0486030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9B4BA-CD1C-1BEC-9F4A-05764B1F19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9D5F41-8287-27D7-5BC8-8369D46F1D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7D295B-1A90-29F1-912E-6B620ECAD1EE}"/>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D25863CA-F091-766C-AEFB-F3CB3EAD1D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93649A-0D97-2D4D-A201-3A81C51C33A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E345B8-AB8E-7A0A-0644-F0283DEF373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BA68FB34-A9FE-52DF-7264-EA4CF13FE942}"/>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10. Building Real Estate Brand Equity:</a:t>
            </a:r>
          </a:p>
          <a:p>
            <a:pPr algn="just">
              <a:lnSpc>
                <a:spcPct val="150000"/>
              </a:lnSpc>
            </a:pPr>
            <a:r>
              <a:rPr lang="en-US" sz="1400" dirty="0">
                <a:latin typeface="Alexandria" charset="0"/>
                <a:cs typeface="Alexandria" charset="0"/>
              </a:rPr>
              <a:t>This advantage is particularly relevant for small and medium-sized agencies, allowing them to compete with larger companies in the digital environment. Clients recognize them through the quality of offers and expertise displayed on digital platforms.</a:t>
            </a:r>
          </a:p>
          <a:p>
            <a:pPr algn="just">
              <a:lnSpc>
                <a:spcPct val="150000"/>
              </a:lnSpc>
            </a:pPr>
            <a:r>
              <a:rPr lang="en-US" sz="1400" dirty="0">
                <a:latin typeface="Alexandria" charset="0"/>
                <a:cs typeface="Alexandria" charset="0"/>
              </a:rPr>
              <a:t>Example: A startup agency specializing in sustainable properties builds strong digital reputation by creating educational content on green real estate investment, becoming a reference in this niche despite its small size.</a:t>
            </a:r>
          </a:p>
        </p:txBody>
      </p:sp>
      <p:pic>
        <p:nvPicPr>
          <p:cNvPr id="7" name="Graphic 21">
            <a:extLst>
              <a:ext uri="{FF2B5EF4-FFF2-40B4-BE49-F238E27FC236}">
                <a16:creationId xmlns:a16="http://schemas.microsoft.com/office/drawing/2014/main" id="{447215DD-4AC4-02F6-A2CF-544AB5ACF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ADAECD8-4D09-83D9-7723-57BDE36BE843}"/>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6187;p53">
            <a:extLst>
              <a:ext uri="{FF2B5EF4-FFF2-40B4-BE49-F238E27FC236}">
                <a16:creationId xmlns:a16="http://schemas.microsoft.com/office/drawing/2014/main" id="{76DEBE4C-05A4-EC36-F210-3AF51E842230}"/>
              </a:ext>
            </a:extLst>
          </p:cNvPr>
          <p:cNvGrpSpPr/>
          <p:nvPr/>
        </p:nvGrpSpPr>
        <p:grpSpPr>
          <a:xfrm>
            <a:off x="6023640" y="4252066"/>
            <a:ext cx="462223" cy="444343"/>
            <a:chOff x="-31889075" y="2658950"/>
            <a:chExt cx="302475" cy="290775"/>
          </a:xfrm>
        </p:grpSpPr>
        <p:sp>
          <p:nvSpPr>
            <p:cNvPr id="8" name="Google Shape;6188;p53">
              <a:extLst>
                <a:ext uri="{FF2B5EF4-FFF2-40B4-BE49-F238E27FC236}">
                  <a16:creationId xmlns:a16="http://schemas.microsoft.com/office/drawing/2014/main" id="{89312797-DAA7-E54D-5F78-714766D33466}"/>
                </a:ext>
              </a:extLst>
            </p:cNvPr>
            <p:cNvSpPr/>
            <p:nvPr/>
          </p:nvSpPr>
          <p:spPr>
            <a:xfrm>
              <a:off x="-31889075" y="2658950"/>
              <a:ext cx="302475" cy="290775"/>
            </a:xfrm>
            <a:custGeom>
              <a:avLst/>
              <a:gdLst/>
              <a:ahLst/>
              <a:cxnLst/>
              <a:rect l="l" t="t" r="r" b="b"/>
              <a:pathLst>
                <a:path w="12099" h="11631" extrusionOk="0">
                  <a:moveTo>
                    <a:pt x="10555" y="712"/>
                  </a:moveTo>
                  <a:lnTo>
                    <a:pt x="11153" y="1310"/>
                  </a:lnTo>
                  <a:lnTo>
                    <a:pt x="10051" y="3138"/>
                  </a:lnTo>
                  <a:lnTo>
                    <a:pt x="8728" y="1814"/>
                  </a:lnTo>
                  <a:lnTo>
                    <a:pt x="10555" y="712"/>
                  </a:lnTo>
                  <a:close/>
                  <a:moveTo>
                    <a:pt x="8665" y="2696"/>
                  </a:moveTo>
                  <a:lnTo>
                    <a:pt x="9137" y="3169"/>
                  </a:lnTo>
                  <a:lnTo>
                    <a:pt x="7278" y="4996"/>
                  </a:lnTo>
                  <a:lnTo>
                    <a:pt x="6806" y="4524"/>
                  </a:lnTo>
                  <a:lnTo>
                    <a:pt x="8665" y="2696"/>
                  </a:lnTo>
                  <a:close/>
                  <a:moveTo>
                    <a:pt x="3022" y="640"/>
                  </a:moveTo>
                  <a:cubicBezTo>
                    <a:pt x="3549" y="640"/>
                    <a:pt x="4066" y="847"/>
                    <a:pt x="4443" y="1247"/>
                  </a:cubicBezTo>
                  <a:cubicBezTo>
                    <a:pt x="5010" y="1783"/>
                    <a:pt x="5199" y="2602"/>
                    <a:pt x="4915" y="3358"/>
                  </a:cubicBezTo>
                  <a:cubicBezTo>
                    <a:pt x="4884" y="3484"/>
                    <a:pt x="4915" y="3642"/>
                    <a:pt x="5010" y="3705"/>
                  </a:cubicBezTo>
                  <a:lnTo>
                    <a:pt x="8160" y="6855"/>
                  </a:lnTo>
                  <a:cubicBezTo>
                    <a:pt x="8208" y="6926"/>
                    <a:pt x="8308" y="6961"/>
                    <a:pt x="8409" y="6961"/>
                  </a:cubicBezTo>
                  <a:cubicBezTo>
                    <a:pt x="8442" y="6961"/>
                    <a:pt x="8476" y="6957"/>
                    <a:pt x="8507" y="6950"/>
                  </a:cubicBezTo>
                  <a:cubicBezTo>
                    <a:pt x="8741" y="6862"/>
                    <a:pt x="8981" y="6819"/>
                    <a:pt x="9217" y="6819"/>
                  </a:cubicBezTo>
                  <a:cubicBezTo>
                    <a:pt x="9743" y="6819"/>
                    <a:pt x="10248" y="7031"/>
                    <a:pt x="10618" y="7422"/>
                  </a:cubicBezTo>
                  <a:cubicBezTo>
                    <a:pt x="11153" y="7926"/>
                    <a:pt x="11342" y="8682"/>
                    <a:pt x="11153" y="9375"/>
                  </a:cubicBezTo>
                  <a:lnTo>
                    <a:pt x="10240" y="8493"/>
                  </a:lnTo>
                  <a:cubicBezTo>
                    <a:pt x="10035" y="8289"/>
                    <a:pt x="9767" y="8186"/>
                    <a:pt x="9503" y="8186"/>
                  </a:cubicBezTo>
                  <a:cubicBezTo>
                    <a:pt x="9240" y="8186"/>
                    <a:pt x="8980" y="8289"/>
                    <a:pt x="8791" y="8493"/>
                  </a:cubicBezTo>
                  <a:cubicBezTo>
                    <a:pt x="8381" y="8871"/>
                    <a:pt x="8381" y="9533"/>
                    <a:pt x="8791" y="9943"/>
                  </a:cubicBezTo>
                  <a:lnTo>
                    <a:pt x="9673" y="10856"/>
                  </a:lnTo>
                  <a:cubicBezTo>
                    <a:pt x="9498" y="10904"/>
                    <a:pt x="9318" y="10928"/>
                    <a:pt x="9140" y="10928"/>
                  </a:cubicBezTo>
                  <a:cubicBezTo>
                    <a:pt x="8614" y="10928"/>
                    <a:pt x="8096" y="10721"/>
                    <a:pt x="7719" y="10321"/>
                  </a:cubicBezTo>
                  <a:cubicBezTo>
                    <a:pt x="7152" y="9785"/>
                    <a:pt x="6963" y="8966"/>
                    <a:pt x="7247" y="8210"/>
                  </a:cubicBezTo>
                  <a:cubicBezTo>
                    <a:pt x="7278" y="8084"/>
                    <a:pt x="7247" y="7926"/>
                    <a:pt x="7152" y="7863"/>
                  </a:cubicBezTo>
                  <a:lnTo>
                    <a:pt x="4002" y="4713"/>
                  </a:lnTo>
                  <a:cubicBezTo>
                    <a:pt x="3960" y="4629"/>
                    <a:pt x="3876" y="4587"/>
                    <a:pt x="3787" y="4587"/>
                  </a:cubicBezTo>
                  <a:cubicBezTo>
                    <a:pt x="3743" y="4587"/>
                    <a:pt x="3697" y="4597"/>
                    <a:pt x="3655" y="4618"/>
                  </a:cubicBezTo>
                  <a:cubicBezTo>
                    <a:pt x="3421" y="4706"/>
                    <a:pt x="3181" y="4749"/>
                    <a:pt x="2945" y="4749"/>
                  </a:cubicBezTo>
                  <a:cubicBezTo>
                    <a:pt x="2419" y="4749"/>
                    <a:pt x="1914" y="4537"/>
                    <a:pt x="1544" y="4146"/>
                  </a:cubicBezTo>
                  <a:cubicBezTo>
                    <a:pt x="1009" y="3642"/>
                    <a:pt x="820" y="2885"/>
                    <a:pt x="1009" y="2192"/>
                  </a:cubicBezTo>
                  <a:lnTo>
                    <a:pt x="1009" y="2192"/>
                  </a:lnTo>
                  <a:lnTo>
                    <a:pt x="1922" y="3075"/>
                  </a:lnTo>
                  <a:cubicBezTo>
                    <a:pt x="2127" y="3279"/>
                    <a:pt x="2395" y="3382"/>
                    <a:pt x="2659" y="3382"/>
                  </a:cubicBezTo>
                  <a:cubicBezTo>
                    <a:pt x="2923" y="3382"/>
                    <a:pt x="3183" y="3279"/>
                    <a:pt x="3372" y="3075"/>
                  </a:cubicBezTo>
                  <a:cubicBezTo>
                    <a:pt x="3781" y="2696"/>
                    <a:pt x="3781" y="2035"/>
                    <a:pt x="3372" y="1625"/>
                  </a:cubicBezTo>
                  <a:lnTo>
                    <a:pt x="2490" y="712"/>
                  </a:lnTo>
                  <a:cubicBezTo>
                    <a:pt x="2665" y="664"/>
                    <a:pt x="2844" y="640"/>
                    <a:pt x="3022" y="640"/>
                  </a:cubicBezTo>
                  <a:close/>
                  <a:moveTo>
                    <a:pt x="4380" y="6036"/>
                  </a:moveTo>
                  <a:lnTo>
                    <a:pt x="5829" y="7485"/>
                  </a:lnTo>
                  <a:lnTo>
                    <a:pt x="2679" y="10636"/>
                  </a:lnTo>
                  <a:cubicBezTo>
                    <a:pt x="2474" y="10840"/>
                    <a:pt x="2206" y="10943"/>
                    <a:pt x="1942" y="10943"/>
                  </a:cubicBezTo>
                  <a:cubicBezTo>
                    <a:pt x="1678" y="10943"/>
                    <a:pt x="1418" y="10840"/>
                    <a:pt x="1229" y="10636"/>
                  </a:cubicBezTo>
                  <a:cubicBezTo>
                    <a:pt x="820" y="10226"/>
                    <a:pt x="820" y="9596"/>
                    <a:pt x="1229" y="9186"/>
                  </a:cubicBezTo>
                  <a:lnTo>
                    <a:pt x="4380" y="6036"/>
                  </a:lnTo>
                  <a:close/>
                  <a:moveTo>
                    <a:pt x="2915" y="1"/>
                  </a:moveTo>
                  <a:cubicBezTo>
                    <a:pt x="2465" y="1"/>
                    <a:pt x="2014" y="112"/>
                    <a:pt x="1607" y="334"/>
                  </a:cubicBezTo>
                  <a:cubicBezTo>
                    <a:pt x="1544" y="365"/>
                    <a:pt x="1450" y="491"/>
                    <a:pt x="1450" y="554"/>
                  </a:cubicBezTo>
                  <a:cubicBezTo>
                    <a:pt x="1450" y="680"/>
                    <a:pt x="1481" y="775"/>
                    <a:pt x="1544" y="838"/>
                  </a:cubicBezTo>
                  <a:lnTo>
                    <a:pt x="2836" y="2129"/>
                  </a:lnTo>
                  <a:cubicBezTo>
                    <a:pt x="2962" y="2255"/>
                    <a:pt x="2962" y="2507"/>
                    <a:pt x="2836" y="2602"/>
                  </a:cubicBezTo>
                  <a:cubicBezTo>
                    <a:pt x="2773" y="2665"/>
                    <a:pt x="2686" y="2696"/>
                    <a:pt x="2600" y="2696"/>
                  </a:cubicBezTo>
                  <a:cubicBezTo>
                    <a:pt x="2513" y="2696"/>
                    <a:pt x="2427" y="2665"/>
                    <a:pt x="2364" y="2602"/>
                  </a:cubicBezTo>
                  <a:lnTo>
                    <a:pt x="1072" y="1310"/>
                  </a:lnTo>
                  <a:cubicBezTo>
                    <a:pt x="1001" y="1239"/>
                    <a:pt x="912" y="1204"/>
                    <a:pt x="846" y="1204"/>
                  </a:cubicBezTo>
                  <a:cubicBezTo>
                    <a:pt x="824" y="1204"/>
                    <a:pt x="804" y="1208"/>
                    <a:pt x="788" y="1216"/>
                  </a:cubicBezTo>
                  <a:cubicBezTo>
                    <a:pt x="662" y="1216"/>
                    <a:pt x="599" y="1310"/>
                    <a:pt x="536" y="1373"/>
                  </a:cubicBezTo>
                  <a:cubicBezTo>
                    <a:pt x="1" y="2413"/>
                    <a:pt x="127" y="3736"/>
                    <a:pt x="1009" y="4618"/>
                  </a:cubicBezTo>
                  <a:cubicBezTo>
                    <a:pt x="1549" y="5135"/>
                    <a:pt x="2230" y="5407"/>
                    <a:pt x="2934" y="5407"/>
                  </a:cubicBezTo>
                  <a:cubicBezTo>
                    <a:pt x="3173" y="5407"/>
                    <a:pt x="3415" y="5375"/>
                    <a:pt x="3655" y="5311"/>
                  </a:cubicBezTo>
                  <a:lnTo>
                    <a:pt x="3907" y="5563"/>
                  </a:lnTo>
                  <a:lnTo>
                    <a:pt x="757" y="8714"/>
                  </a:lnTo>
                  <a:cubicBezTo>
                    <a:pt x="64" y="9344"/>
                    <a:pt x="64" y="10447"/>
                    <a:pt x="757" y="11108"/>
                  </a:cubicBezTo>
                  <a:cubicBezTo>
                    <a:pt x="1088" y="11455"/>
                    <a:pt x="1521" y="11628"/>
                    <a:pt x="1954" y="11628"/>
                  </a:cubicBezTo>
                  <a:cubicBezTo>
                    <a:pt x="2387" y="11628"/>
                    <a:pt x="2820" y="11455"/>
                    <a:pt x="3151" y="11108"/>
                  </a:cubicBezTo>
                  <a:lnTo>
                    <a:pt x="6302" y="7958"/>
                  </a:lnTo>
                  <a:lnTo>
                    <a:pt x="6522" y="8210"/>
                  </a:lnTo>
                  <a:cubicBezTo>
                    <a:pt x="6302" y="9155"/>
                    <a:pt x="6522" y="10132"/>
                    <a:pt x="7247" y="10825"/>
                  </a:cubicBezTo>
                  <a:cubicBezTo>
                    <a:pt x="7765" y="11362"/>
                    <a:pt x="8469" y="11630"/>
                    <a:pt x="9169" y="11630"/>
                  </a:cubicBezTo>
                  <a:cubicBezTo>
                    <a:pt x="9618" y="11630"/>
                    <a:pt x="10066" y="11519"/>
                    <a:pt x="10460" y="11297"/>
                  </a:cubicBezTo>
                  <a:cubicBezTo>
                    <a:pt x="10555" y="11266"/>
                    <a:pt x="10618" y="11140"/>
                    <a:pt x="10618" y="11077"/>
                  </a:cubicBezTo>
                  <a:cubicBezTo>
                    <a:pt x="10618" y="11014"/>
                    <a:pt x="10586" y="10888"/>
                    <a:pt x="10555" y="10793"/>
                  </a:cubicBezTo>
                  <a:lnTo>
                    <a:pt x="9263" y="9501"/>
                  </a:lnTo>
                  <a:cubicBezTo>
                    <a:pt x="9137" y="9375"/>
                    <a:pt x="9137" y="9155"/>
                    <a:pt x="9263" y="9029"/>
                  </a:cubicBezTo>
                  <a:cubicBezTo>
                    <a:pt x="9310" y="8966"/>
                    <a:pt x="9397" y="8934"/>
                    <a:pt x="9488" y="8934"/>
                  </a:cubicBezTo>
                  <a:cubicBezTo>
                    <a:pt x="9578" y="8934"/>
                    <a:pt x="9673" y="8966"/>
                    <a:pt x="9736" y="9029"/>
                  </a:cubicBezTo>
                  <a:lnTo>
                    <a:pt x="11027" y="10321"/>
                  </a:lnTo>
                  <a:cubicBezTo>
                    <a:pt x="11075" y="10392"/>
                    <a:pt x="11157" y="10427"/>
                    <a:pt x="11236" y="10427"/>
                  </a:cubicBezTo>
                  <a:cubicBezTo>
                    <a:pt x="11262" y="10427"/>
                    <a:pt x="11287" y="10423"/>
                    <a:pt x="11311" y="10415"/>
                  </a:cubicBezTo>
                  <a:cubicBezTo>
                    <a:pt x="11405" y="10415"/>
                    <a:pt x="11500" y="10321"/>
                    <a:pt x="11532" y="10258"/>
                  </a:cubicBezTo>
                  <a:cubicBezTo>
                    <a:pt x="12099" y="9218"/>
                    <a:pt x="11973" y="7895"/>
                    <a:pt x="11059" y="7013"/>
                  </a:cubicBezTo>
                  <a:cubicBezTo>
                    <a:pt x="10542" y="6496"/>
                    <a:pt x="9850" y="6224"/>
                    <a:pt x="9139" y="6224"/>
                  </a:cubicBezTo>
                  <a:cubicBezTo>
                    <a:pt x="8897" y="6224"/>
                    <a:pt x="8653" y="6255"/>
                    <a:pt x="8413" y="6320"/>
                  </a:cubicBezTo>
                  <a:lnTo>
                    <a:pt x="7719" y="5595"/>
                  </a:lnTo>
                  <a:lnTo>
                    <a:pt x="9578" y="3736"/>
                  </a:lnTo>
                  <a:lnTo>
                    <a:pt x="9799" y="3988"/>
                  </a:lnTo>
                  <a:cubicBezTo>
                    <a:pt x="9867" y="4056"/>
                    <a:pt x="9958" y="4089"/>
                    <a:pt x="10051" y="4089"/>
                  </a:cubicBezTo>
                  <a:cubicBezTo>
                    <a:pt x="10172" y="4089"/>
                    <a:pt x="10294" y="4032"/>
                    <a:pt x="10366" y="3925"/>
                  </a:cubicBezTo>
                  <a:lnTo>
                    <a:pt x="11815" y="1499"/>
                  </a:lnTo>
                  <a:cubicBezTo>
                    <a:pt x="11878" y="1373"/>
                    <a:pt x="11878" y="1184"/>
                    <a:pt x="11784" y="1090"/>
                  </a:cubicBezTo>
                  <a:lnTo>
                    <a:pt x="10775" y="82"/>
                  </a:lnTo>
                  <a:cubicBezTo>
                    <a:pt x="10723" y="30"/>
                    <a:pt x="10652" y="6"/>
                    <a:pt x="10573" y="6"/>
                  </a:cubicBezTo>
                  <a:cubicBezTo>
                    <a:pt x="10507" y="6"/>
                    <a:pt x="10437" y="22"/>
                    <a:pt x="10366" y="50"/>
                  </a:cubicBezTo>
                  <a:lnTo>
                    <a:pt x="7940" y="1499"/>
                  </a:lnTo>
                  <a:cubicBezTo>
                    <a:pt x="7751" y="1625"/>
                    <a:pt x="7719" y="1909"/>
                    <a:pt x="7877" y="2066"/>
                  </a:cubicBezTo>
                  <a:lnTo>
                    <a:pt x="8097" y="2287"/>
                  </a:lnTo>
                  <a:lnTo>
                    <a:pt x="6270" y="4146"/>
                  </a:lnTo>
                  <a:lnTo>
                    <a:pt x="5546" y="3421"/>
                  </a:lnTo>
                  <a:cubicBezTo>
                    <a:pt x="5798" y="2476"/>
                    <a:pt x="5546" y="1499"/>
                    <a:pt x="4852" y="806"/>
                  </a:cubicBezTo>
                  <a:cubicBezTo>
                    <a:pt x="4315" y="269"/>
                    <a:pt x="3615" y="1"/>
                    <a:pt x="29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89;p53">
              <a:extLst>
                <a:ext uri="{FF2B5EF4-FFF2-40B4-BE49-F238E27FC236}">
                  <a16:creationId xmlns:a16="http://schemas.microsoft.com/office/drawing/2014/main" id="{2F62799E-B6B0-169D-6FF7-5F5CCEAD40C3}"/>
                </a:ext>
              </a:extLst>
            </p:cNvPr>
            <p:cNvSpPr/>
            <p:nvPr/>
          </p:nvSpPr>
          <p:spPr>
            <a:xfrm>
              <a:off x="-31838650" y="2838200"/>
              <a:ext cx="70100" cy="68550"/>
            </a:xfrm>
            <a:custGeom>
              <a:avLst/>
              <a:gdLst/>
              <a:ahLst/>
              <a:cxnLst/>
              <a:rect l="l" t="t" r="r" b="b"/>
              <a:pathLst>
                <a:path w="2804" h="2742" extrusionOk="0">
                  <a:moveTo>
                    <a:pt x="2430" y="0"/>
                  </a:moveTo>
                  <a:cubicBezTo>
                    <a:pt x="2339" y="0"/>
                    <a:pt x="2253" y="32"/>
                    <a:pt x="2205" y="95"/>
                  </a:cubicBezTo>
                  <a:lnTo>
                    <a:pt x="95" y="2174"/>
                  </a:lnTo>
                  <a:cubicBezTo>
                    <a:pt x="0" y="2300"/>
                    <a:pt x="0" y="2521"/>
                    <a:pt x="95" y="2647"/>
                  </a:cubicBezTo>
                  <a:cubicBezTo>
                    <a:pt x="158" y="2710"/>
                    <a:pt x="236" y="2741"/>
                    <a:pt x="319" y="2741"/>
                  </a:cubicBezTo>
                  <a:cubicBezTo>
                    <a:pt x="402" y="2741"/>
                    <a:pt x="488" y="2710"/>
                    <a:pt x="567" y="2647"/>
                  </a:cubicBezTo>
                  <a:lnTo>
                    <a:pt x="2678" y="567"/>
                  </a:lnTo>
                  <a:cubicBezTo>
                    <a:pt x="2804" y="441"/>
                    <a:pt x="2804" y="221"/>
                    <a:pt x="2678" y="95"/>
                  </a:cubicBezTo>
                  <a:cubicBezTo>
                    <a:pt x="2615" y="32"/>
                    <a:pt x="2520" y="0"/>
                    <a:pt x="24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46900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692F5-5752-9DB1-A758-60F31F0149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B1BA13-D33A-9D61-3C4B-3C5C51997B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816B21-79B7-64F1-4FF8-CAC4A7279FC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79B7AAF8-63AC-2143-C4A0-CEBCA3450A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8DAEF5-E12D-5209-8777-26561784305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AEA37B-980D-F9B1-70B8-22CB35A81B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887947E-5204-6EE9-4D6B-75E42E42EB2D}"/>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11. Effective and Continuous Communication (One-to-One Relationship):</a:t>
            </a:r>
          </a:p>
          <a:p>
            <a:pPr algn="just">
              <a:lnSpc>
                <a:spcPct val="150000"/>
              </a:lnSpc>
            </a:pPr>
            <a:r>
              <a:rPr lang="en-US" sz="1400" dirty="0">
                <a:latin typeface="Alexandria" charset="0"/>
                <a:cs typeface="Alexandria" charset="0"/>
              </a:rPr>
              <a:t>Digital real estate marketing provides continuous communication with local and international clients around the clock. It enables personalized interaction through tools such as live chat, customized emails, and online calls.</a:t>
            </a:r>
          </a:p>
          <a:p>
            <a:pPr algn="just">
              <a:lnSpc>
                <a:spcPct val="150000"/>
              </a:lnSpc>
            </a:pPr>
            <a:r>
              <a:rPr lang="en-US" sz="1400" dirty="0">
                <a:latin typeface="Alexandria" charset="0"/>
                <a:cs typeface="Alexandria" charset="0"/>
              </a:rPr>
              <a:t>Example: Using chatbots on real estate websites to answer basic client inquiries 24/7, while forwarding complex questions to human agents during working hours.</a:t>
            </a:r>
          </a:p>
        </p:txBody>
      </p:sp>
      <p:pic>
        <p:nvPicPr>
          <p:cNvPr id="7" name="Graphic 21">
            <a:extLst>
              <a:ext uri="{FF2B5EF4-FFF2-40B4-BE49-F238E27FC236}">
                <a16:creationId xmlns:a16="http://schemas.microsoft.com/office/drawing/2014/main" id="{6F876E90-02BE-58F1-F7F3-977C679B97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280292A-2999-43E6-30AD-1D2C5D8BFDE6}"/>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6161;p53">
            <a:extLst>
              <a:ext uri="{FF2B5EF4-FFF2-40B4-BE49-F238E27FC236}">
                <a16:creationId xmlns:a16="http://schemas.microsoft.com/office/drawing/2014/main" id="{4491CA0D-233E-2107-FDDA-F4E128E2D154}"/>
              </a:ext>
            </a:extLst>
          </p:cNvPr>
          <p:cNvGrpSpPr/>
          <p:nvPr/>
        </p:nvGrpSpPr>
        <p:grpSpPr>
          <a:xfrm>
            <a:off x="5649441" y="3985459"/>
            <a:ext cx="446559" cy="447781"/>
            <a:chOff x="-35495600" y="1912725"/>
            <a:chExt cx="292225" cy="293025"/>
          </a:xfrm>
        </p:grpSpPr>
        <p:sp>
          <p:nvSpPr>
            <p:cNvPr id="8" name="Google Shape;6162;p53">
              <a:extLst>
                <a:ext uri="{FF2B5EF4-FFF2-40B4-BE49-F238E27FC236}">
                  <a16:creationId xmlns:a16="http://schemas.microsoft.com/office/drawing/2014/main" id="{918B7FD3-923E-AB98-D585-8D399B112ADE}"/>
                </a:ext>
              </a:extLst>
            </p:cNvPr>
            <p:cNvSpPr/>
            <p:nvPr/>
          </p:nvSpPr>
          <p:spPr>
            <a:xfrm>
              <a:off x="-35495600" y="1912725"/>
              <a:ext cx="102400" cy="293025"/>
            </a:xfrm>
            <a:custGeom>
              <a:avLst/>
              <a:gdLst/>
              <a:ahLst/>
              <a:cxnLst/>
              <a:rect l="l" t="t" r="r" b="b"/>
              <a:pathLst>
                <a:path w="4096" h="11721" extrusionOk="0">
                  <a:moveTo>
                    <a:pt x="3088" y="726"/>
                  </a:moveTo>
                  <a:cubicBezTo>
                    <a:pt x="3277" y="726"/>
                    <a:pt x="3435" y="883"/>
                    <a:pt x="3435" y="1041"/>
                  </a:cubicBezTo>
                  <a:lnTo>
                    <a:pt x="3435" y="3120"/>
                  </a:lnTo>
                  <a:cubicBezTo>
                    <a:pt x="3435" y="3309"/>
                    <a:pt x="3277" y="3467"/>
                    <a:pt x="3088" y="3467"/>
                  </a:cubicBezTo>
                  <a:lnTo>
                    <a:pt x="2710" y="3467"/>
                  </a:lnTo>
                  <a:lnTo>
                    <a:pt x="2710" y="726"/>
                  </a:lnTo>
                  <a:close/>
                  <a:moveTo>
                    <a:pt x="2080" y="757"/>
                  </a:moveTo>
                  <a:lnTo>
                    <a:pt x="2080" y="3561"/>
                  </a:lnTo>
                  <a:cubicBezTo>
                    <a:pt x="1702" y="3719"/>
                    <a:pt x="1418" y="4065"/>
                    <a:pt x="1418" y="4538"/>
                  </a:cubicBezTo>
                  <a:lnTo>
                    <a:pt x="1418" y="7310"/>
                  </a:lnTo>
                  <a:cubicBezTo>
                    <a:pt x="1418" y="7720"/>
                    <a:pt x="1702" y="8129"/>
                    <a:pt x="2080" y="8287"/>
                  </a:cubicBezTo>
                  <a:lnTo>
                    <a:pt x="2080" y="11028"/>
                  </a:lnTo>
                  <a:cubicBezTo>
                    <a:pt x="1292" y="10870"/>
                    <a:pt x="725" y="10177"/>
                    <a:pt x="725" y="9326"/>
                  </a:cubicBezTo>
                  <a:lnTo>
                    <a:pt x="725" y="2458"/>
                  </a:lnTo>
                  <a:cubicBezTo>
                    <a:pt x="725" y="1639"/>
                    <a:pt x="1292" y="915"/>
                    <a:pt x="2080" y="757"/>
                  </a:cubicBezTo>
                  <a:close/>
                  <a:moveTo>
                    <a:pt x="3136" y="8314"/>
                  </a:moveTo>
                  <a:cubicBezTo>
                    <a:pt x="3303" y="8314"/>
                    <a:pt x="3435" y="8461"/>
                    <a:pt x="3435" y="8633"/>
                  </a:cubicBezTo>
                  <a:lnTo>
                    <a:pt x="3435" y="10681"/>
                  </a:lnTo>
                  <a:cubicBezTo>
                    <a:pt x="3435" y="10870"/>
                    <a:pt x="3277" y="11028"/>
                    <a:pt x="3088" y="11028"/>
                  </a:cubicBezTo>
                  <a:lnTo>
                    <a:pt x="2710" y="11028"/>
                  </a:lnTo>
                  <a:lnTo>
                    <a:pt x="2710" y="8318"/>
                  </a:lnTo>
                  <a:lnTo>
                    <a:pt x="3088" y="8318"/>
                  </a:lnTo>
                  <a:cubicBezTo>
                    <a:pt x="3104" y="8316"/>
                    <a:pt x="3120" y="8314"/>
                    <a:pt x="3136" y="8314"/>
                  </a:cubicBezTo>
                  <a:close/>
                  <a:moveTo>
                    <a:pt x="2395" y="1"/>
                  </a:moveTo>
                  <a:cubicBezTo>
                    <a:pt x="1072" y="1"/>
                    <a:pt x="0" y="1104"/>
                    <a:pt x="0" y="2427"/>
                  </a:cubicBezTo>
                  <a:lnTo>
                    <a:pt x="0" y="9263"/>
                  </a:lnTo>
                  <a:cubicBezTo>
                    <a:pt x="0" y="10618"/>
                    <a:pt x="1072" y="11721"/>
                    <a:pt x="2395" y="11721"/>
                  </a:cubicBezTo>
                  <a:lnTo>
                    <a:pt x="3088" y="11721"/>
                  </a:lnTo>
                  <a:cubicBezTo>
                    <a:pt x="3624" y="11721"/>
                    <a:pt x="4096" y="11248"/>
                    <a:pt x="4096" y="10681"/>
                  </a:cubicBezTo>
                  <a:lnTo>
                    <a:pt x="4096" y="8633"/>
                  </a:lnTo>
                  <a:cubicBezTo>
                    <a:pt x="4096" y="8098"/>
                    <a:pt x="3624" y="7625"/>
                    <a:pt x="3088" y="7625"/>
                  </a:cubicBezTo>
                  <a:lnTo>
                    <a:pt x="2395" y="7625"/>
                  </a:lnTo>
                  <a:cubicBezTo>
                    <a:pt x="2206" y="7625"/>
                    <a:pt x="2048" y="7468"/>
                    <a:pt x="2048" y="7247"/>
                  </a:cubicBezTo>
                  <a:lnTo>
                    <a:pt x="2048" y="4506"/>
                  </a:lnTo>
                  <a:cubicBezTo>
                    <a:pt x="2048" y="4317"/>
                    <a:pt x="2206" y="4160"/>
                    <a:pt x="2395" y="4160"/>
                  </a:cubicBezTo>
                  <a:lnTo>
                    <a:pt x="3088" y="4160"/>
                  </a:lnTo>
                  <a:cubicBezTo>
                    <a:pt x="3624" y="4160"/>
                    <a:pt x="4096" y="3687"/>
                    <a:pt x="4096" y="3120"/>
                  </a:cubicBezTo>
                  <a:lnTo>
                    <a:pt x="4096" y="1041"/>
                  </a:lnTo>
                  <a:cubicBezTo>
                    <a:pt x="4096" y="474"/>
                    <a:pt x="3624"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63;p53">
              <a:extLst>
                <a:ext uri="{FF2B5EF4-FFF2-40B4-BE49-F238E27FC236}">
                  <a16:creationId xmlns:a16="http://schemas.microsoft.com/office/drawing/2014/main" id="{6C868EB8-663D-1B23-2B14-F36BDF9F936D}"/>
                </a:ext>
              </a:extLst>
            </p:cNvPr>
            <p:cNvSpPr/>
            <p:nvPr/>
          </p:nvSpPr>
          <p:spPr>
            <a:xfrm>
              <a:off x="-35305775" y="1912725"/>
              <a:ext cx="102400" cy="292250"/>
            </a:xfrm>
            <a:custGeom>
              <a:avLst/>
              <a:gdLst/>
              <a:ahLst/>
              <a:cxnLst/>
              <a:rect l="l" t="t" r="r" b="b"/>
              <a:pathLst>
                <a:path w="4096" h="11690" extrusionOk="0">
                  <a:moveTo>
                    <a:pt x="1386" y="694"/>
                  </a:moveTo>
                  <a:lnTo>
                    <a:pt x="1386" y="3435"/>
                  </a:lnTo>
                  <a:lnTo>
                    <a:pt x="1040" y="3435"/>
                  </a:lnTo>
                  <a:cubicBezTo>
                    <a:pt x="1023" y="3438"/>
                    <a:pt x="1007" y="3439"/>
                    <a:pt x="992" y="3439"/>
                  </a:cubicBezTo>
                  <a:cubicBezTo>
                    <a:pt x="825" y="3439"/>
                    <a:pt x="693" y="3293"/>
                    <a:pt x="693" y="3120"/>
                  </a:cubicBezTo>
                  <a:lnTo>
                    <a:pt x="693" y="1041"/>
                  </a:lnTo>
                  <a:cubicBezTo>
                    <a:pt x="693" y="852"/>
                    <a:pt x="851" y="694"/>
                    <a:pt x="1040" y="694"/>
                  </a:cubicBezTo>
                  <a:close/>
                  <a:moveTo>
                    <a:pt x="1386" y="8287"/>
                  </a:moveTo>
                  <a:lnTo>
                    <a:pt x="1386" y="10996"/>
                  </a:lnTo>
                  <a:lnTo>
                    <a:pt x="1040" y="10996"/>
                  </a:lnTo>
                  <a:cubicBezTo>
                    <a:pt x="851" y="10996"/>
                    <a:pt x="693" y="10839"/>
                    <a:pt x="693" y="10681"/>
                  </a:cubicBezTo>
                  <a:lnTo>
                    <a:pt x="693" y="8633"/>
                  </a:lnTo>
                  <a:cubicBezTo>
                    <a:pt x="693" y="8444"/>
                    <a:pt x="851" y="8287"/>
                    <a:pt x="1040" y="8287"/>
                  </a:cubicBezTo>
                  <a:close/>
                  <a:moveTo>
                    <a:pt x="2016" y="757"/>
                  </a:moveTo>
                  <a:cubicBezTo>
                    <a:pt x="2804" y="915"/>
                    <a:pt x="3403" y="1639"/>
                    <a:pt x="3403" y="2458"/>
                  </a:cubicBezTo>
                  <a:lnTo>
                    <a:pt x="3403" y="9295"/>
                  </a:lnTo>
                  <a:cubicBezTo>
                    <a:pt x="3403" y="10114"/>
                    <a:pt x="2804" y="10839"/>
                    <a:pt x="2016" y="10996"/>
                  </a:cubicBezTo>
                  <a:lnTo>
                    <a:pt x="2016" y="8255"/>
                  </a:lnTo>
                  <a:cubicBezTo>
                    <a:pt x="2426" y="8098"/>
                    <a:pt x="2678" y="7720"/>
                    <a:pt x="2678" y="7247"/>
                  </a:cubicBezTo>
                  <a:lnTo>
                    <a:pt x="2678" y="4506"/>
                  </a:lnTo>
                  <a:cubicBezTo>
                    <a:pt x="2678" y="4065"/>
                    <a:pt x="2426" y="3687"/>
                    <a:pt x="2016" y="3530"/>
                  </a:cubicBezTo>
                  <a:lnTo>
                    <a:pt x="2016" y="757"/>
                  </a:lnTo>
                  <a:close/>
                  <a:moveTo>
                    <a:pt x="1040" y="1"/>
                  </a:moveTo>
                  <a:cubicBezTo>
                    <a:pt x="473" y="1"/>
                    <a:pt x="0" y="474"/>
                    <a:pt x="0" y="1041"/>
                  </a:cubicBezTo>
                  <a:lnTo>
                    <a:pt x="0" y="3120"/>
                  </a:lnTo>
                  <a:cubicBezTo>
                    <a:pt x="0" y="3687"/>
                    <a:pt x="473" y="4128"/>
                    <a:pt x="1040" y="4128"/>
                  </a:cubicBezTo>
                  <a:lnTo>
                    <a:pt x="1701" y="4128"/>
                  </a:lnTo>
                  <a:cubicBezTo>
                    <a:pt x="1890" y="4128"/>
                    <a:pt x="2048" y="4286"/>
                    <a:pt x="2048" y="4506"/>
                  </a:cubicBezTo>
                  <a:lnTo>
                    <a:pt x="2048" y="7247"/>
                  </a:lnTo>
                  <a:cubicBezTo>
                    <a:pt x="2048" y="7436"/>
                    <a:pt x="1890" y="7625"/>
                    <a:pt x="1701" y="7625"/>
                  </a:cubicBezTo>
                  <a:lnTo>
                    <a:pt x="1040" y="7625"/>
                  </a:lnTo>
                  <a:cubicBezTo>
                    <a:pt x="473" y="7625"/>
                    <a:pt x="0" y="8098"/>
                    <a:pt x="0" y="8633"/>
                  </a:cubicBezTo>
                  <a:lnTo>
                    <a:pt x="0" y="10681"/>
                  </a:lnTo>
                  <a:cubicBezTo>
                    <a:pt x="0" y="11248"/>
                    <a:pt x="473" y="11689"/>
                    <a:pt x="1040" y="11689"/>
                  </a:cubicBezTo>
                  <a:lnTo>
                    <a:pt x="1701" y="11689"/>
                  </a:lnTo>
                  <a:cubicBezTo>
                    <a:pt x="3056" y="11689"/>
                    <a:pt x="4096" y="10650"/>
                    <a:pt x="4096" y="9295"/>
                  </a:cubicBezTo>
                  <a:lnTo>
                    <a:pt x="4096" y="2458"/>
                  </a:lnTo>
                  <a:cubicBezTo>
                    <a:pt x="4096" y="1104"/>
                    <a:pt x="2993" y="1"/>
                    <a:pt x="170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64;p53">
              <a:extLst>
                <a:ext uri="{FF2B5EF4-FFF2-40B4-BE49-F238E27FC236}">
                  <a16:creationId xmlns:a16="http://schemas.microsoft.com/office/drawing/2014/main" id="{DBCB6155-66B5-B820-827E-DE59D31BFD29}"/>
                </a:ext>
              </a:extLst>
            </p:cNvPr>
            <p:cNvSpPr/>
            <p:nvPr/>
          </p:nvSpPr>
          <p:spPr>
            <a:xfrm>
              <a:off x="-35427875" y="2017025"/>
              <a:ext cx="155200" cy="85800"/>
            </a:xfrm>
            <a:custGeom>
              <a:avLst/>
              <a:gdLst/>
              <a:ahLst/>
              <a:cxnLst/>
              <a:rect l="l" t="t" r="r" b="b"/>
              <a:pathLst>
                <a:path w="6208" h="3432" extrusionOk="0">
                  <a:moveTo>
                    <a:pt x="4853" y="1122"/>
                  </a:moveTo>
                  <a:lnTo>
                    <a:pt x="5420" y="1657"/>
                  </a:lnTo>
                  <a:lnTo>
                    <a:pt x="4853" y="2256"/>
                  </a:lnTo>
                  <a:cubicBezTo>
                    <a:pt x="4821" y="2130"/>
                    <a:pt x="4695" y="2035"/>
                    <a:pt x="4538" y="2035"/>
                  </a:cubicBezTo>
                  <a:lnTo>
                    <a:pt x="1734" y="2035"/>
                  </a:lnTo>
                  <a:cubicBezTo>
                    <a:pt x="1576" y="2035"/>
                    <a:pt x="1482" y="2098"/>
                    <a:pt x="1419" y="2256"/>
                  </a:cubicBezTo>
                  <a:lnTo>
                    <a:pt x="883" y="1657"/>
                  </a:lnTo>
                  <a:lnTo>
                    <a:pt x="1419" y="1122"/>
                  </a:lnTo>
                  <a:cubicBezTo>
                    <a:pt x="1482" y="1248"/>
                    <a:pt x="1576" y="1342"/>
                    <a:pt x="1734" y="1342"/>
                  </a:cubicBezTo>
                  <a:lnTo>
                    <a:pt x="4538" y="1342"/>
                  </a:lnTo>
                  <a:cubicBezTo>
                    <a:pt x="4695" y="1342"/>
                    <a:pt x="4821" y="1279"/>
                    <a:pt x="4853" y="1122"/>
                  </a:cubicBezTo>
                  <a:close/>
                  <a:moveTo>
                    <a:pt x="1715" y="0"/>
                  </a:moveTo>
                  <a:cubicBezTo>
                    <a:pt x="1631" y="0"/>
                    <a:pt x="1553" y="22"/>
                    <a:pt x="1513" y="82"/>
                  </a:cubicBezTo>
                  <a:lnTo>
                    <a:pt x="127" y="1468"/>
                  </a:lnTo>
                  <a:cubicBezTo>
                    <a:pt x="1" y="1594"/>
                    <a:pt x="1" y="1783"/>
                    <a:pt x="127" y="1941"/>
                  </a:cubicBezTo>
                  <a:lnTo>
                    <a:pt x="1513" y="3327"/>
                  </a:lnTo>
                  <a:cubicBezTo>
                    <a:pt x="1550" y="3401"/>
                    <a:pt x="1619" y="3432"/>
                    <a:pt x="1696" y="3432"/>
                  </a:cubicBezTo>
                  <a:cubicBezTo>
                    <a:pt x="1750" y="3432"/>
                    <a:pt x="1807" y="3416"/>
                    <a:pt x="1860" y="3390"/>
                  </a:cubicBezTo>
                  <a:cubicBezTo>
                    <a:pt x="1986" y="3359"/>
                    <a:pt x="2049" y="3201"/>
                    <a:pt x="2049" y="3075"/>
                  </a:cubicBezTo>
                  <a:lnTo>
                    <a:pt x="2049" y="2729"/>
                  </a:lnTo>
                  <a:lnTo>
                    <a:pt x="4160" y="2729"/>
                  </a:lnTo>
                  <a:lnTo>
                    <a:pt x="4160" y="3075"/>
                  </a:lnTo>
                  <a:cubicBezTo>
                    <a:pt x="4160" y="3233"/>
                    <a:pt x="4223" y="3359"/>
                    <a:pt x="4349" y="3390"/>
                  </a:cubicBezTo>
                  <a:cubicBezTo>
                    <a:pt x="4401" y="3416"/>
                    <a:pt x="4458" y="3432"/>
                    <a:pt x="4512" y="3432"/>
                  </a:cubicBezTo>
                  <a:cubicBezTo>
                    <a:pt x="4589" y="3432"/>
                    <a:pt x="4658" y="3401"/>
                    <a:pt x="4695" y="3327"/>
                  </a:cubicBezTo>
                  <a:lnTo>
                    <a:pt x="6081" y="1941"/>
                  </a:lnTo>
                  <a:cubicBezTo>
                    <a:pt x="6207" y="1815"/>
                    <a:pt x="6207" y="1594"/>
                    <a:pt x="6081" y="1468"/>
                  </a:cubicBezTo>
                  <a:lnTo>
                    <a:pt x="4695" y="82"/>
                  </a:lnTo>
                  <a:cubicBezTo>
                    <a:pt x="4649" y="36"/>
                    <a:pt x="4552" y="7"/>
                    <a:pt x="4454" y="7"/>
                  </a:cubicBezTo>
                  <a:cubicBezTo>
                    <a:pt x="4418" y="7"/>
                    <a:pt x="4382" y="11"/>
                    <a:pt x="4349" y="19"/>
                  </a:cubicBezTo>
                  <a:cubicBezTo>
                    <a:pt x="4223" y="51"/>
                    <a:pt x="4160" y="208"/>
                    <a:pt x="4160" y="334"/>
                  </a:cubicBezTo>
                  <a:lnTo>
                    <a:pt x="4160" y="681"/>
                  </a:lnTo>
                  <a:lnTo>
                    <a:pt x="2049" y="681"/>
                  </a:lnTo>
                  <a:lnTo>
                    <a:pt x="2049" y="334"/>
                  </a:lnTo>
                  <a:cubicBezTo>
                    <a:pt x="2049" y="177"/>
                    <a:pt x="1986" y="51"/>
                    <a:pt x="1860" y="19"/>
                  </a:cubicBezTo>
                  <a:cubicBezTo>
                    <a:pt x="1814" y="8"/>
                    <a:pt x="1763" y="0"/>
                    <a:pt x="171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3321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0FFAE-FD0B-46A1-0CF0-470E2A2E11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C8AE1A-89F9-D463-35D5-0CC19CD3D0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FEC112B-3FB1-A39C-C732-EEDF28511D3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5FB1EBDE-AF06-421C-227F-4B19BDEB42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A96B-216B-1562-D089-23D311BF47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A053DF-6A84-C0AA-E2D5-B03138129F2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2FF97DB-6863-9365-0297-364CE0FC4389}"/>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12. Providing Comprehensive and Updated Real Estate Information:</a:t>
            </a:r>
          </a:p>
          <a:p>
            <a:pPr algn="just">
              <a:lnSpc>
                <a:spcPct val="150000"/>
              </a:lnSpc>
            </a:pPr>
            <a:r>
              <a:rPr lang="en-US" sz="1400" dirty="0">
                <a:latin typeface="Alexandria" charset="0"/>
                <a:cs typeface="Alexandria" charset="0"/>
              </a:rPr>
              <a:t>Digital platforms must consistently provide essential information such as property types, prices and financing options, exact locations, contact details, required documents, and visiting schedules. This ensures that potential clients can access complete information without searching elsewhere.</a:t>
            </a:r>
          </a:p>
          <a:p>
            <a:pPr algn="just">
              <a:lnSpc>
                <a:spcPct val="150000"/>
              </a:lnSpc>
            </a:pPr>
            <a:r>
              <a:rPr lang="en-US" sz="1400" dirty="0">
                <a:latin typeface="Alexandria" charset="0"/>
                <a:cs typeface="Alexandria" charset="0"/>
              </a:rPr>
              <a:t>Example: Creating an interactive property page with 360° images, virtual tour videos, interactive maps, financing details, payment options, official documents, and FAQs.</a:t>
            </a:r>
          </a:p>
        </p:txBody>
      </p:sp>
      <p:pic>
        <p:nvPicPr>
          <p:cNvPr id="7" name="Graphic 21">
            <a:extLst>
              <a:ext uri="{FF2B5EF4-FFF2-40B4-BE49-F238E27FC236}">
                <a16:creationId xmlns:a16="http://schemas.microsoft.com/office/drawing/2014/main" id="{A3A2727E-8C0C-9F61-FCBD-E4EEDC1BA6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5D692FE0-A20C-7D34-CA5B-DC637AFC04AC}"/>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936;p57">
            <a:extLst>
              <a:ext uri="{FF2B5EF4-FFF2-40B4-BE49-F238E27FC236}">
                <a16:creationId xmlns:a16="http://schemas.microsoft.com/office/drawing/2014/main" id="{0F334A46-E119-F327-3EF3-19116B4AF3FB}"/>
              </a:ext>
            </a:extLst>
          </p:cNvPr>
          <p:cNvGrpSpPr/>
          <p:nvPr/>
        </p:nvGrpSpPr>
        <p:grpSpPr>
          <a:xfrm>
            <a:off x="6128233" y="4532515"/>
            <a:ext cx="403405" cy="403405"/>
            <a:chOff x="-2419325" y="2408150"/>
            <a:chExt cx="291450" cy="291450"/>
          </a:xfrm>
        </p:grpSpPr>
        <p:sp>
          <p:nvSpPr>
            <p:cNvPr id="8" name="Google Shape;7937;p57">
              <a:extLst>
                <a:ext uri="{FF2B5EF4-FFF2-40B4-BE49-F238E27FC236}">
                  <a16:creationId xmlns:a16="http://schemas.microsoft.com/office/drawing/2014/main" id="{A0B01DA3-43FE-FEAC-14EA-A62E764F4615}"/>
                </a:ext>
              </a:extLst>
            </p:cNvPr>
            <p:cNvSpPr/>
            <p:nvPr/>
          </p:nvSpPr>
          <p:spPr>
            <a:xfrm>
              <a:off x="-2419325" y="2408150"/>
              <a:ext cx="291450" cy="291450"/>
            </a:xfrm>
            <a:custGeom>
              <a:avLst/>
              <a:gdLst/>
              <a:ahLst/>
              <a:cxnLst/>
              <a:rect l="l" t="t" r="r" b="b"/>
              <a:pathLst>
                <a:path w="11658" h="11658" extrusionOk="0">
                  <a:moveTo>
                    <a:pt x="8948" y="725"/>
                  </a:moveTo>
                  <a:lnTo>
                    <a:pt x="8948" y="2489"/>
                  </a:lnTo>
                  <a:lnTo>
                    <a:pt x="8948" y="10366"/>
                  </a:lnTo>
                  <a:cubicBezTo>
                    <a:pt x="8948" y="10586"/>
                    <a:pt x="9011" y="10838"/>
                    <a:pt x="9137" y="11027"/>
                  </a:cubicBezTo>
                  <a:lnTo>
                    <a:pt x="1733" y="11027"/>
                  </a:lnTo>
                  <a:cubicBezTo>
                    <a:pt x="1134" y="11027"/>
                    <a:pt x="662" y="10586"/>
                    <a:pt x="662" y="10019"/>
                  </a:cubicBezTo>
                  <a:lnTo>
                    <a:pt x="662" y="725"/>
                  </a:lnTo>
                  <a:close/>
                  <a:moveTo>
                    <a:pt x="11027" y="2836"/>
                  </a:moveTo>
                  <a:lnTo>
                    <a:pt x="11027" y="10366"/>
                  </a:lnTo>
                  <a:lnTo>
                    <a:pt x="10995" y="10366"/>
                  </a:lnTo>
                  <a:cubicBezTo>
                    <a:pt x="10995" y="10744"/>
                    <a:pt x="10680" y="11027"/>
                    <a:pt x="10334" y="11027"/>
                  </a:cubicBezTo>
                  <a:cubicBezTo>
                    <a:pt x="9987" y="11027"/>
                    <a:pt x="9672" y="10712"/>
                    <a:pt x="9672" y="10366"/>
                  </a:cubicBezTo>
                  <a:lnTo>
                    <a:pt x="9672" y="2836"/>
                  </a:lnTo>
                  <a:close/>
                  <a:moveTo>
                    <a:pt x="347" y="1"/>
                  </a:moveTo>
                  <a:cubicBezTo>
                    <a:pt x="158" y="1"/>
                    <a:pt x="0" y="158"/>
                    <a:pt x="0" y="347"/>
                  </a:cubicBezTo>
                  <a:lnTo>
                    <a:pt x="0" y="9956"/>
                  </a:lnTo>
                  <a:cubicBezTo>
                    <a:pt x="0" y="10901"/>
                    <a:pt x="756" y="11657"/>
                    <a:pt x="1702" y="11657"/>
                  </a:cubicBezTo>
                  <a:lnTo>
                    <a:pt x="10302" y="11657"/>
                  </a:lnTo>
                  <a:cubicBezTo>
                    <a:pt x="11027" y="11657"/>
                    <a:pt x="11657" y="11027"/>
                    <a:pt x="11657" y="10271"/>
                  </a:cubicBezTo>
                  <a:lnTo>
                    <a:pt x="11657" y="2395"/>
                  </a:lnTo>
                  <a:cubicBezTo>
                    <a:pt x="11657" y="2300"/>
                    <a:pt x="11500" y="2143"/>
                    <a:pt x="11342" y="2143"/>
                  </a:cubicBezTo>
                  <a:lnTo>
                    <a:pt x="9641" y="2143"/>
                  </a:lnTo>
                  <a:lnTo>
                    <a:pt x="9641" y="347"/>
                  </a:lnTo>
                  <a:cubicBezTo>
                    <a:pt x="9641" y="158"/>
                    <a:pt x="9483" y="1"/>
                    <a:pt x="929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938;p57">
              <a:extLst>
                <a:ext uri="{FF2B5EF4-FFF2-40B4-BE49-F238E27FC236}">
                  <a16:creationId xmlns:a16="http://schemas.microsoft.com/office/drawing/2014/main" id="{87EEAC27-A4A9-29B3-1E57-7FF54D0B9E89}"/>
                </a:ext>
              </a:extLst>
            </p:cNvPr>
            <p:cNvSpPr/>
            <p:nvPr/>
          </p:nvSpPr>
          <p:spPr>
            <a:xfrm>
              <a:off x="-2385475" y="2444375"/>
              <a:ext cx="173325" cy="86675"/>
            </a:xfrm>
            <a:custGeom>
              <a:avLst/>
              <a:gdLst/>
              <a:ahLst/>
              <a:cxnLst/>
              <a:rect l="l" t="t" r="r" b="b"/>
              <a:pathLst>
                <a:path w="6933" h="3467" extrusionOk="0">
                  <a:moveTo>
                    <a:pt x="6207" y="694"/>
                  </a:moveTo>
                  <a:lnTo>
                    <a:pt x="6207" y="2742"/>
                  </a:lnTo>
                  <a:lnTo>
                    <a:pt x="694" y="2742"/>
                  </a:lnTo>
                  <a:lnTo>
                    <a:pt x="694" y="694"/>
                  </a:lnTo>
                  <a:close/>
                  <a:moveTo>
                    <a:pt x="348" y="1"/>
                  </a:moveTo>
                  <a:cubicBezTo>
                    <a:pt x="159" y="1"/>
                    <a:pt x="1" y="158"/>
                    <a:pt x="1" y="379"/>
                  </a:cubicBezTo>
                  <a:lnTo>
                    <a:pt x="1" y="3120"/>
                  </a:lnTo>
                  <a:cubicBezTo>
                    <a:pt x="1" y="3309"/>
                    <a:pt x="159" y="3466"/>
                    <a:pt x="348" y="3466"/>
                  </a:cubicBezTo>
                  <a:lnTo>
                    <a:pt x="6554" y="3466"/>
                  </a:lnTo>
                  <a:cubicBezTo>
                    <a:pt x="6775" y="3466"/>
                    <a:pt x="6932" y="3309"/>
                    <a:pt x="6932" y="3120"/>
                  </a:cubicBezTo>
                  <a:lnTo>
                    <a:pt x="6932" y="379"/>
                  </a:lnTo>
                  <a:cubicBezTo>
                    <a:pt x="6869" y="158"/>
                    <a:pt x="6712" y="1"/>
                    <a:pt x="65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7939;p57">
              <a:extLst>
                <a:ext uri="{FF2B5EF4-FFF2-40B4-BE49-F238E27FC236}">
                  <a16:creationId xmlns:a16="http://schemas.microsoft.com/office/drawing/2014/main" id="{893F2733-C0EE-24C4-1E21-44A4A6A8BBC9}"/>
                </a:ext>
              </a:extLst>
            </p:cNvPr>
            <p:cNvSpPr/>
            <p:nvPr/>
          </p:nvSpPr>
          <p:spPr>
            <a:xfrm>
              <a:off x="-2385475" y="2545975"/>
              <a:ext cx="86675" cy="86675"/>
            </a:xfrm>
            <a:custGeom>
              <a:avLst/>
              <a:gdLst/>
              <a:ahLst/>
              <a:cxnLst/>
              <a:rect l="l" t="t" r="r" b="b"/>
              <a:pathLst>
                <a:path w="3467" h="3467" extrusionOk="0">
                  <a:moveTo>
                    <a:pt x="2742" y="757"/>
                  </a:moveTo>
                  <a:lnTo>
                    <a:pt x="2742" y="2805"/>
                  </a:lnTo>
                  <a:lnTo>
                    <a:pt x="694" y="2805"/>
                  </a:lnTo>
                  <a:lnTo>
                    <a:pt x="694" y="757"/>
                  </a:lnTo>
                  <a:close/>
                  <a:moveTo>
                    <a:pt x="348" y="1"/>
                  </a:moveTo>
                  <a:cubicBezTo>
                    <a:pt x="159" y="1"/>
                    <a:pt x="1" y="158"/>
                    <a:pt x="1" y="347"/>
                  </a:cubicBezTo>
                  <a:lnTo>
                    <a:pt x="1" y="3120"/>
                  </a:lnTo>
                  <a:cubicBezTo>
                    <a:pt x="1" y="3309"/>
                    <a:pt x="159" y="3466"/>
                    <a:pt x="348" y="3466"/>
                  </a:cubicBezTo>
                  <a:lnTo>
                    <a:pt x="3088" y="3466"/>
                  </a:lnTo>
                  <a:cubicBezTo>
                    <a:pt x="3309" y="3466"/>
                    <a:pt x="3467" y="3309"/>
                    <a:pt x="3467" y="3120"/>
                  </a:cubicBezTo>
                  <a:lnTo>
                    <a:pt x="3467" y="347"/>
                  </a:lnTo>
                  <a:cubicBezTo>
                    <a:pt x="3467" y="158"/>
                    <a:pt x="3309"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7940;p57">
              <a:extLst>
                <a:ext uri="{FF2B5EF4-FFF2-40B4-BE49-F238E27FC236}">
                  <a16:creationId xmlns:a16="http://schemas.microsoft.com/office/drawing/2014/main" id="{3839A8D0-8572-79BD-36F4-E616C6AC0323}"/>
                </a:ext>
              </a:extLst>
            </p:cNvPr>
            <p:cNvSpPr/>
            <p:nvPr/>
          </p:nvSpPr>
          <p:spPr>
            <a:xfrm>
              <a:off x="-2281500" y="2546775"/>
              <a:ext cx="69350" cy="18125"/>
            </a:xfrm>
            <a:custGeom>
              <a:avLst/>
              <a:gdLst/>
              <a:ahLst/>
              <a:cxnLst/>
              <a:rect l="l" t="t" r="r" b="b"/>
              <a:pathLst>
                <a:path w="2774" h="725" extrusionOk="0">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553"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7941;p57">
              <a:extLst>
                <a:ext uri="{FF2B5EF4-FFF2-40B4-BE49-F238E27FC236}">
                  <a16:creationId xmlns:a16="http://schemas.microsoft.com/office/drawing/2014/main" id="{EE56ECE1-5FDF-C72E-818A-631FAF178B9B}"/>
                </a:ext>
              </a:extLst>
            </p:cNvPr>
            <p:cNvSpPr/>
            <p:nvPr/>
          </p:nvSpPr>
          <p:spPr>
            <a:xfrm>
              <a:off x="-2281500" y="2581425"/>
              <a:ext cx="69350" cy="18150"/>
            </a:xfrm>
            <a:custGeom>
              <a:avLst/>
              <a:gdLst/>
              <a:ahLst/>
              <a:cxnLst/>
              <a:rect l="l" t="t" r="r" b="b"/>
              <a:pathLst>
                <a:path w="2774" h="726" extrusionOk="0">
                  <a:moveTo>
                    <a:pt x="347" y="1"/>
                  </a:moveTo>
                  <a:cubicBezTo>
                    <a:pt x="158" y="1"/>
                    <a:pt x="1" y="158"/>
                    <a:pt x="1" y="347"/>
                  </a:cubicBezTo>
                  <a:cubicBezTo>
                    <a:pt x="1" y="568"/>
                    <a:pt x="158" y="725"/>
                    <a:pt x="347" y="725"/>
                  </a:cubicBezTo>
                  <a:lnTo>
                    <a:pt x="2395" y="725"/>
                  </a:lnTo>
                  <a:cubicBezTo>
                    <a:pt x="2616" y="725"/>
                    <a:pt x="2773" y="568"/>
                    <a:pt x="2773" y="347"/>
                  </a:cubicBezTo>
                  <a:cubicBezTo>
                    <a:pt x="2710" y="158"/>
                    <a:pt x="2553"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7942;p57">
              <a:extLst>
                <a:ext uri="{FF2B5EF4-FFF2-40B4-BE49-F238E27FC236}">
                  <a16:creationId xmlns:a16="http://schemas.microsoft.com/office/drawing/2014/main" id="{DE9EBC01-BB86-BE37-28E1-601131494194}"/>
                </a:ext>
              </a:extLst>
            </p:cNvPr>
            <p:cNvSpPr/>
            <p:nvPr/>
          </p:nvSpPr>
          <p:spPr>
            <a:xfrm>
              <a:off x="-2281500" y="2616075"/>
              <a:ext cx="69350" cy="17350"/>
            </a:xfrm>
            <a:custGeom>
              <a:avLst/>
              <a:gdLst/>
              <a:ahLst/>
              <a:cxnLst/>
              <a:rect l="l" t="t" r="r" b="b"/>
              <a:pathLst>
                <a:path w="2774" h="694" extrusionOk="0">
                  <a:moveTo>
                    <a:pt x="347" y="1"/>
                  </a:moveTo>
                  <a:cubicBezTo>
                    <a:pt x="158" y="1"/>
                    <a:pt x="1" y="158"/>
                    <a:pt x="1" y="347"/>
                  </a:cubicBezTo>
                  <a:cubicBezTo>
                    <a:pt x="1" y="536"/>
                    <a:pt x="158" y="694"/>
                    <a:pt x="347" y="694"/>
                  </a:cubicBezTo>
                  <a:lnTo>
                    <a:pt x="2395" y="694"/>
                  </a:lnTo>
                  <a:cubicBezTo>
                    <a:pt x="2616" y="694"/>
                    <a:pt x="2773" y="536"/>
                    <a:pt x="2773" y="347"/>
                  </a:cubicBezTo>
                  <a:cubicBezTo>
                    <a:pt x="2710" y="158"/>
                    <a:pt x="2553"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7943;p57">
              <a:extLst>
                <a:ext uri="{FF2B5EF4-FFF2-40B4-BE49-F238E27FC236}">
                  <a16:creationId xmlns:a16="http://schemas.microsoft.com/office/drawing/2014/main" id="{894D28BD-24AB-F0AE-15C0-B36F5CC08045}"/>
                </a:ext>
              </a:extLst>
            </p:cNvPr>
            <p:cNvSpPr/>
            <p:nvPr/>
          </p:nvSpPr>
          <p:spPr>
            <a:xfrm>
              <a:off x="-2385475" y="2649150"/>
              <a:ext cx="173325" cy="18150"/>
            </a:xfrm>
            <a:custGeom>
              <a:avLst/>
              <a:gdLst/>
              <a:ahLst/>
              <a:cxnLst/>
              <a:rect l="l" t="t" r="r" b="b"/>
              <a:pathLst>
                <a:path w="6933" h="726" extrusionOk="0">
                  <a:moveTo>
                    <a:pt x="348" y="1"/>
                  </a:moveTo>
                  <a:cubicBezTo>
                    <a:pt x="159" y="1"/>
                    <a:pt x="1" y="159"/>
                    <a:pt x="1" y="379"/>
                  </a:cubicBezTo>
                  <a:cubicBezTo>
                    <a:pt x="1" y="568"/>
                    <a:pt x="159" y="726"/>
                    <a:pt x="348" y="726"/>
                  </a:cubicBezTo>
                  <a:lnTo>
                    <a:pt x="6554" y="726"/>
                  </a:lnTo>
                  <a:cubicBezTo>
                    <a:pt x="6775" y="726"/>
                    <a:pt x="6932" y="568"/>
                    <a:pt x="6932" y="379"/>
                  </a:cubicBezTo>
                  <a:cubicBezTo>
                    <a:pt x="6869" y="159"/>
                    <a:pt x="6712" y="1"/>
                    <a:pt x="65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338050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B1A5A-6AE6-0F27-CE43-4685BA2827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DDD37F-5958-1FA0-1362-265BD727B2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A336DC-F0F3-CB11-68EA-D4DE70F769C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E0CA58D8-E142-B582-09DA-1CF4C6C588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2955EE-C7F2-25BD-6D39-9FE8ECC9931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36789C-3E5E-3EB4-EC56-2366BD46A11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A6CE9B3-E9DD-18B2-4EA5-608AA7C849F9}"/>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13. Opening Access to Global Real Estate Markets:</a:t>
            </a:r>
          </a:p>
          <a:p>
            <a:pPr algn="just">
              <a:lnSpc>
                <a:spcPct val="150000"/>
              </a:lnSpc>
            </a:pPr>
            <a:r>
              <a:rPr lang="en-US" sz="1400" dirty="0">
                <a:latin typeface="Alexandria" charset="0"/>
                <a:cs typeface="Alexandria" charset="0"/>
              </a:rPr>
              <a:t>Digital real estate marketing is the least costly and risky way to connect with new international markets, especially to attract foreign investors or promote large-scale projects.</a:t>
            </a:r>
          </a:p>
          <a:p>
            <a:pPr algn="just">
              <a:lnSpc>
                <a:spcPct val="150000"/>
              </a:lnSpc>
            </a:pPr>
            <a:r>
              <a:rPr lang="en-US" sz="1400" dirty="0">
                <a:latin typeface="Alexandria" charset="0"/>
                <a:cs typeface="Alexandria" charset="0"/>
              </a:rPr>
              <a:t>Example: Marketing a luxury real estate project in Dubai to clients in China and the UK via specialized international investment platforms, offering translated content and customized virtual tours accessible worldwide.</a:t>
            </a:r>
          </a:p>
        </p:txBody>
      </p:sp>
      <p:pic>
        <p:nvPicPr>
          <p:cNvPr id="7" name="Graphic 21">
            <a:extLst>
              <a:ext uri="{FF2B5EF4-FFF2-40B4-BE49-F238E27FC236}">
                <a16:creationId xmlns:a16="http://schemas.microsoft.com/office/drawing/2014/main" id="{BCD2BEDA-FF79-570C-A262-E4E2CDD9A7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C0034276-7924-81F1-0352-E2D85A73FDC8}"/>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7842;p57">
            <a:extLst>
              <a:ext uri="{FF2B5EF4-FFF2-40B4-BE49-F238E27FC236}">
                <a16:creationId xmlns:a16="http://schemas.microsoft.com/office/drawing/2014/main" id="{C2AAA419-1551-8DDF-2429-101174A4BC49}"/>
              </a:ext>
            </a:extLst>
          </p:cNvPr>
          <p:cNvSpPr/>
          <p:nvPr/>
        </p:nvSpPr>
        <p:spPr>
          <a:xfrm>
            <a:off x="4455009" y="4209350"/>
            <a:ext cx="408873" cy="404479"/>
          </a:xfrm>
          <a:custGeom>
            <a:avLst/>
            <a:gdLst/>
            <a:ahLst/>
            <a:cxnLst/>
            <a:rect l="l" t="t" r="r" b="b"/>
            <a:pathLst>
              <a:path w="11816" h="11689" extrusionOk="0">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9845891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7D21F-8A50-657B-7476-CC04DEEEB2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2574C0-561B-F6FB-ABAE-C545DAC78D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850DDD-7F33-1D31-610F-09ABC6D75940}"/>
              </a:ext>
            </a:extLst>
          </p:cNvPr>
          <p:cNvSpPr txBox="1"/>
          <p:nvPr/>
        </p:nvSpPr>
        <p:spPr>
          <a:xfrm>
            <a:off x="2513149" y="1019069"/>
            <a:ext cx="5913095"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Relative Importance of Digital vs. Traditional Real Estate Marketing</a:t>
            </a:r>
          </a:p>
        </p:txBody>
      </p:sp>
      <p:sp>
        <p:nvSpPr>
          <p:cNvPr id="5" name="Rectangle 4">
            <a:extLst>
              <a:ext uri="{FF2B5EF4-FFF2-40B4-BE49-F238E27FC236}">
                <a16:creationId xmlns:a16="http://schemas.microsoft.com/office/drawing/2014/main" id="{9F3E0A03-5976-0E1D-6F4F-5C7E4DF79D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834CA6-831F-2A41-0D94-B9EA64907B0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3EB9E3-C4A4-DABA-FD2D-CCC70A228E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6D7060BE-E9D9-B443-2A9F-B78DA790BF24}"/>
              </a:ext>
            </a:extLst>
          </p:cNvPr>
          <p:cNvSpPr txBox="1"/>
          <p:nvPr/>
        </p:nvSpPr>
        <p:spPr>
          <a:xfrm>
            <a:off x="825500" y="2135833"/>
            <a:ext cx="10541000"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advantages of digital real estate marketing can be summarized through its relative importance compared to traditional real estate marketing in three main points:</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Speed in Real Estate Transactions:</a:t>
            </a:r>
          </a:p>
          <a:p>
            <a:pPr marL="285750" indent="-285750" algn="just">
              <a:lnSpc>
                <a:spcPct val="150000"/>
              </a:lnSpc>
              <a:buFont typeface="Arial" panose="020B0604020202020204" pitchFamily="34" charset="0"/>
              <a:buChar char="•"/>
            </a:pPr>
            <a:r>
              <a:rPr lang="en-US" sz="1400" dirty="0">
                <a:latin typeface="Alexandria" charset="0"/>
                <a:cs typeface="Alexandria" charset="0"/>
              </a:rPr>
              <a:t>Marketing operations, including negotiation and inquiries, are conducted much faster in the digital environment.</a:t>
            </a:r>
          </a:p>
          <a:p>
            <a:pPr marL="285750" indent="-285750" algn="just">
              <a:lnSpc>
                <a:spcPct val="150000"/>
              </a:lnSpc>
              <a:buFont typeface="Arial" panose="020B0604020202020204" pitchFamily="34" charset="0"/>
              <a:buChar char="•"/>
            </a:pPr>
            <a:r>
              <a:rPr lang="en-US" sz="1400" dirty="0">
                <a:latin typeface="Alexandria" charset="0"/>
                <a:cs typeface="Alexandria" charset="0"/>
              </a:rPr>
              <a:t>Information flows rapidly, responses are immediate, and documents can be shared electronically.</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Constant Change and Information Updates: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The digital real estate market allows quick monitoring of all new developments: price changes, new property listings, and updates to laws and regulations.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This enables brokers and clients to remain continuously informed.</a:t>
            </a:r>
          </a:p>
        </p:txBody>
      </p:sp>
      <p:pic>
        <p:nvPicPr>
          <p:cNvPr id="7" name="Graphic 21">
            <a:extLst>
              <a:ext uri="{FF2B5EF4-FFF2-40B4-BE49-F238E27FC236}">
                <a16:creationId xmlns:a16="http://schemas.microsoft.com/office/drawing/2014/main" id="{09E26BA6-4B8D-01E7-1BA9-34A77E5B5A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3724DB2F-5B27-13B2-5409-528E688B9C95}"/>
              </a:ext>
            </a:extLst>
          </p:cNvPr>
          <p:cNvSpPr/>
          <p:nvPr/>
        </p:nvSpPr>
        <p:spPr>
          <a:xfrm>
            <a:off x="8540459" y="1054179"/>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5453;p51">
            <a:extLst>
              <a:ext uri="{FF2B5EF4-FFF2-40B4-BE49-F238E27FC236}">
                <a16:creationId xmlns:a16="http://schemas.microsoft.com/office/drawing/2014/main" id="{14C551F4-6A10-7989-2476-C87B7E61F2AB}"/>
              </a:ext>
            </a:extLst>
          </p:cNvPr>
          <p:cNvGrpSpPr/>
          <p:nvPr/>
        </p:nvGrpSpPr>
        <p:grpSpPr>
          <a:xfrm>
            <a:off x="4853696" y="2647967"/>
            <a:ext cx="444492" cy="441653"/>
            <a:chOff x="-45665400" y="2703250"/>
            <a:chExt cx="301500" cy="299575"/>
          </a:xfrm>
        </p:grpSpPr>
        <p:sp>
          <p:nvSpPr>
            <p:cNvPr id="8" name="Google Shape;5454;p51">
              <a:extLst>
                <a:ext uri="{FF2B5EF4-FFF2-40B4-BE49-F238E27FC236}">
                  <a16:creationId xmlns:a16="http://schemas.microsoft.com/office/drawing/2014/main" id="{74332623-2F2D-3A38-E781-D4D69F6D10A9}"/>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55;p51">
              <a:extLst>
                <a:ext uri="{FF2B5EF4-FFF2-40B4-BE49-F238E27FC236}">
                  <a16:creationId xmlns:a16="http://schemas.microsoft.com/office/drawing/2014/main" id="{066A5324-98C5-6AE5-3FCA-D2318212CC37}"/>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56;p51">
              <a:extLst>
                <a:ext uri="{FF2B5EF4-FFF2-40B4-BE49-F238E27FC236}">
                  <a16:creationId xmlns:a16="http://schemas.microsoft.com/office/drawing/2014/main" id="{EF7EDC71-9FE6-BAAC-B0FD-4070E6E7B030}"/>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7;p51">
              <a:extLst>
                <a:ext uri="{FF2B5EF4-FFF2-40B4-BE49-F238E27FC236}">
                  <a16:creationId xmlns:a16="http://schemas.microsoft.com/office/drawing/2014/main" id="{8EF5F82D-5AB4-B799-5109-004CB845B19E}"/>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3" name="Google Shape;8438;p58">
            <a:extLst>
              <a:ext uri="{FF2B5EF4-FFF2-40B4-BE49-F238E27FC236}">
                <a16:creationId xmlns:a16="http://schemas.microsoft.com/office/drawing/2014/main" id="{8B13CE8E-5C44-DC73-F525-C629D863BB88}"/>
              </a:ext>
            </a:extLst>
          </p:cNvPr>
          <p:cNvGrpSpPr/>
          <p:nvPr/>
        </p:nvGrpSpPr>
        <p:grpSpPr>
          <a:xfrm>
            <a:off x="6581295" y="4696582"/>
            <a:ext cx="443449" cy="441103"/>
            <a:chOff x="1412450" y="1954475"/>
            <a:chExt cx="297750" cy="296175"/>
          </a:xfrm>
        </p:grpSpPr>
        <p:sp>
          <p:nvSpPr>
            <p:cNvPr id="14" name="Google Shape;8439;p58">
              <a:extLst>
                <a:ext uri="{FF2B5EF4-FFF2-40B4-BE49-F238E27FC236}">
                  <a16:creationId xmlns:a16="http://schemas.microsoft.com/office/drawing/2014/main" id="{D1B36600-1D8F-51DF-0388-5717A50E3697}"/>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40;p58">
              <a:extLst>
                <a:ext uri="{FF2B5EF4-FFF2-40B4-BE49-F238E27FC236}">
                  <a16:creationId xmlns:a16="http://schemas.microsoft.com/office/drawing/2014/main" id="{3660274D-75AD-ABED-91F1-008AD560976F}"/>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106039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6FB63-4F97-CB66-44E3-D5D6547A0C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BAA861F-3257-79B6-CEE3-F998A23865A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20A3993-E063-67BB-5607-6F418DFA6A1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4895" y="1380296"/>
            <a:ext cx="4962146" cy="2495550"/>
          </a:xfrm>
        </p:spPr>
      </p:pic>
      <p:sp>
        <p:nvSpPr>
          <p:cNvPr id="17" name="TextBox 16">
            <a:extLst>
              <a:ext uri="{FF2B5EF4-FFF2-40B4-BE49-F238E27FC236}">
                <a16:creationId xmlns:a16="http://schemas.microsoft.com/office/drawing/2014/main" id="{C02B4607-C9FB-CE4E-6A30-47AD8F0CE94A}"/>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Relative Importance of Digital vs. Traditional Real Estate Marketing</a:t>
            </a:r>
          </a:p>
        </p:txBody>
      </p:sp>
      <p:sp>
        <p:nvSpPr>
          <p:cNvPr id="18" name="Rectangle 17">
            <a:extLst>
              <a:ext uri="{FF2B5EF4-FFF2-40B4-BE49-F238E27FC236}">
                <a16:creationId xmlns:a16="http://schemas.microsoft.com/office/drawing/2014/main" id="{771236E6-63F7-6AF9-CA61-C2924D3C436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33E5B17-D757-20A6-6E0F-D97EFB61254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07E5E97-1793-4990-E7D6-7CA1027FF5A7}"/>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B22BC31B-2F71-34AF-7756-CAE0BC8C014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F1A2CB-3B5F-5CCC-4E55-7141284264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B3F2853-35C9-82A1-B611-6718BC981490}"/>
              </a:ext>
            </a:extLst>
          </p:cNvPr>
          <p:cNvSpPr txBox="1"/>
          <p:nvPr/>
        </p:nvSpPr>
        <p:spPr>
          <a:xfrm>
            <a:off x="1122841" y="2029609"/>
            <a:ext cx="4451612" cy="232108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v"/>
            </a:pPr>
            <a:r>
              <a:rPr lang="en-US" sz="1400" b="1" dirty="0">
                <a:latin typeface="Alexandria"/>
              </a:rPr>
              <a:t>Stronger and Wider Promotion:</a:t>
            </a:r>
          </a:p>
          <a:p>
            <a:pPr marL="285750" indent="-285750" algn="just">
              <a:lnSpc>
                <a:spcPct val="150000"/>
              </a:lnSpc>
              <a:buFont typeface="Arial" panose="020B0604020202020204" pitchFamily="34" charset="0"/>
              <a:buChar char="•"/>
            </a:pPr>
            <a:r>
              <a:rPr lang="en-US" sz="1400" dirty="0">
                <a:latin typeface="Alexandria"/>
              </a:rPr>
              <a:t>The digital real estate market is more powerful in terms of promotion due to its ability to quickly introduce consumers to properties and their features.</a:t>
            </a:r>
          </a:p>
          <a:p>
            <a:pPr marL="285750" indent="-285750" algn="just">
              <a:lnSpc>
                <a:spcPct val="150000"/>
              </a:lnSpc>
              <a:buFont typeface="Arial" panose="020B0604020202020204" pitchFamily="34" charset="0"/>
              <a:buChar char="•"/>
            </a:pPr>
            <a:r>
              <a:rPr lang="en-US" sz="1400" dirty="0">
                <a:latin typeface="Alexandria"/>
              </a:rPr>
              <a:t>It is also broader in scope, functioning as a global marketplace that reaches clients from different countries.</a:t>
            </a:r>
          </a:p>
        </p:txBody>
      </p:sp>
      <p:grpSp>
        <p:nvGrpSpPr>
          <p:cNvPr id="4" name="Google Shape;8512;p58">
            <a:extLst>
              <a:ext uri="{FF2B5EF4-FFF2-40B4-BE49-F238E27FC236}">
                <a16:creationId xmlns:a16="http://schemas.microsoft.com/office/drawing/2014/main" id="{E613DA36-AA81-F49E-4A53-1E1D175EB9BD}"/>
              </a:ext>
            </a:extLst>
          </p:cNvPr>
          <p:cNvGrpSpPr/>
          <p:nvPr/>
        </p:nvGrpSpPr>
        <p:grpSpPr>
          <a:xfrm>
            <a:off x="4415242" y="2029609"/>
            <a:ext cx="442295" cy="334356"/>
            <a:chOff x="3962775" y="1990700"/>
            <a:chExt cx="296975" cy="224500"/>
          </a:xfrm>
        </p:grpSpPr>
        <p:sp>
          <p:nvSpPr>
            <p:cNvPr id="6" name="Google Shape;8513;p58">
              <a:extLst>
                <a:ext uri="{FF2B5EF4-FFF2-40B4-BE49-F238E27FC236}">
                  <a16:creationId xmlns:a16="http://schemas.microsoft.com/office/drawing/2014/main" id="{0B2B02B2-25A4-DF87-9810-6A3B73027CFB}"/>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14;p58">
              <a:extLst>
                <a:ext uri="{FF2B5EF4-FFF2-40B4-BE49-F238E27FC236}">
                  <a16:creationId xmlns:a16="http://schemas.microsoft.com/office/drawing/2014/main" id="{EA8C4260-6DA4-12AE-E802-67E6B82673AE}"/>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3DCC0685-5B41-22DD-5E51-E5F258DF0D34}"/>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516;p58">
              <a:extLst>
                <a:ext uri="{FF2B5EF4-FFF2-40B4-BE49-F238E27FC236}">
                  <a16:creationId xmlns:a16="http://schemas.microsoft.com/office/drawing/2014/main" id="{89CAA6DE-AF4A-F077-B227-2B0FD7A6E087}"/>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3528017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69C41-1270-672A-F0E6-757AB54791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1677AF-F8DB-A1B2-7DA8-21713CFE4F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FD013D-59C9-62D3-4A71-CA1698A21E11}"/>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4459A9B8-705B-5F75-FD36-0D51A6F9F6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580C5B-9F2F-D9F5-B398-3889E830B68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3ED5AB-7E95-5D81-65C7-3169005BE95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D5DA679-1A04-8F48-17FC-459C02ED9D68}"/>
              </a:ext>
            </a:extLst>
          </p:cNvPr>
          <p:cNvSpPr txBox="1"/>
          <p:nvPr/>
        </p:nvSpPr>
        <p:spPr>
          <a:xfrm>
            <a:off x="825500" y="2135833"/>
            <a:ext cx="10541000" cy="3170933"/>
          </a:xfrm>
          <a:prstGeom prst="rect">
            <a:avLst/>
          </a:prstGeom>
          <a:noFill/>
        </p:spPr>
        <p:txBody>
          <a:bodyPr wrap="square" rtlCol="0">
            <a:spAutoFit/>
          </a:bodyPr>
          <a:lstStyle/>
          <a:p>
            <a:pPr algn="just" rtl="0">
              <a:lnSpc>
                <a:spcPct val="115000"/>
              </a:lnSpc>
              <a:spcAft>
                <a:spcPts val="800"/>
              </a:spcAft>
              <a:buNone/>
            </a:pPr>
            <a:r>
              <a:rPr lang="en-US" sz="1400" dirty="0">
                <a:latin typeface="Alexandria" charset="0"/>
                <a:cs typeface="Alexandria" charset="0"/>
              </a:rPr>
              <a:t>The marketing mix in the real estate sector has gone through several stages according to the development of real estate marketing practices and research. The digital real estate marketing mix represents the third stage, consisting of ten essential elements:</a:t>
            </a:r>
          </a:p>
          <a:p>
            <a:pPr algn="just" rtl="0">
              <a:lnSpc>
                <a:spcPct val="115000"/>
              </a:lnSpc>
              <a:spcAft>
                <a:spcPts val="800"/>
              </a:spcAft>
              <a:buNone/>
            </a:pPr>
            <a:r>
              <a:rPr lang="en-US" sz="1400" b="1" dirty="0">
                <a:latin typeface="Alexandria" charset="0"/>
                <a:cs typeface="Alexandria" charset="0"/>
              </a:rPr>
              <a:t>1. Site Design:</a:t>
            </a:r>
          </a:p>
          <a:p>
            <a:pPr algn="just" rtl="0">
              <a:lnSpc>
                <a:spcPct val="115000"/>
              </a:lnSpc>
              <a:spcAft>
                <a:spcPts val="800"/>
              </a:spcAft>
              <a:buNone/>
            </a:pPr>
            <a:r>
              <a:rPr lang="en-US" sz="1400" dirty="0">
                <a:latin typeface="Alexandria" charset="0"/>
                <a:cs typeface="Alexandria" charset="0"/>
              </a:rPr>
              <a:t>The design of the real estate website is one of the most important elements of the digital marketing mix. It serves as the true virtual space for real estate marketing activities, acting as the digital distribution channel for property offers, technical details, and preliminary contracts. Its technical programming and visual design are crucial for attracting users and enhancing the property search experience.</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err="1">
                <a:latin typeface="Alexandria" charset="0"/>
                <a:cs typeface="Alexandria" charset="0"/>
              </a:rPr>
              <a:t>Aqar</a:t>
            </a:r>
            <a:r>
              <a:rPr lang="en-US" sz="1400" dirty="0">
                <a:latin typeface="Alexandria" charset="0"/>
                <a:cs typeface="Alexandria" charset="0"/>
              </a:rPr>
              <a:t> (Saudi Arabia): simplified interface with interactive property maps.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Property Finder (UAE): advanced filtering and multiple search options.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Dar Al Arkan (Saudi developer): full virtual tours of projects.</a:t>
            </a:r>
          </a:p>
        </p:txBody>
      </p:sp>
      <p:pic>
        <p:nvPicPr>
          <p:cNvPr id="7" name="Graphic 21">
            <a:extLst>
              <a:ext uri="{FF2B5EF4-FFF2-40B4-BE49-F238E27FC236}">
                <a16:creationId xmlns:a16="http://schemas.microsoft.com/office/drawing/2014/main" id="{A95B6A2C-3271-D72B-7A75-8A8D464EC6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5347;p51">
            <a:extLst>
              <a:ext uri="{FF2B5EF4-FFF2-40B4-BE49-F238E27FC236}">
                <a16:creationId xmlns:a16="http://schemas.microsoft.com/office/drawing/2014/main" id="{A5B1C238-1942-E770-1B52-F7D4E6A6AAAF}"/>
              </a:ext>
            </a:extLst>
          </p:cNvPr>
          <p:cNvSpPr/>
          <p:nvPr/>
        </p:nvSpPr>
        <p:spPr>
          <a:xfrm>
            <a:off x="7291990" y="4503140"/>
            <a:ext cx="442428" cy="44360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49508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E3C04-FFF1-C67B-277F-A7BD3B3E0E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06F98D-9C28-5732-E5DB-CE9D4D9244DE}"/>
              </a:ext>
            </a:extLst>
          </p:cNvPr>
          <p:cNvSpPr/>
          <p:nvPr/>
        </p:nvSpPr>
        <p:spPr>
          <a:xfrm>
            <a:off x="556665" y="14734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1D0BEF-1E62-3835-8F93-F5B57B19C82C}"/>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797050CE-5BBE-58BC-1A08-7430580D01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B2740D-60F0-70D8-9804-B44A5D719F0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B449C2-0EBC-3496-97F9-315D484696B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E7D35CE-C86F-847C-5FCF-29B30A06E613}"/>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2. Digital Security:</a:t>
            </a:r>
          </a:p>
          <a:p>
            <a:pPr algn="just" rtl="0">
              <a:lnSpc>
                <a:spcPct val="115000"/>
              </a:lnSpc>
              <a:spcAft>
                <a:spcPts val="800"/>
              </a:spcAft>
              <a:buNone/>
            </a:pPr>
            <a:r>
              <a:rPr lang="en-US" sz="1400" dirty="0">
                <a:latin typeface="Alexandria" charset="0"/>
                <a:cs typeface="Alexandria" charset="0"/>
              </a:rPr>
              <a:t>This refers to the security and confidentiality of sensitive real estate data and information on digital platforms, as well as protecting platforms themselves from cyberattacks. Ensuring client and property data confidentiality is essential.</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Blockchain technology for property ownership and transaction records.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Two-factor authentication for broker accounts.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Advanced encryption systems for client databases.</a:t>
            </a:r>
          </a:p>
        </p:txBody>
      </p:sp>
      <p:pic>
        <p:nvPicPr>
          <p:cNvPr id="7" name="Graphic 21">
            <a:extLst>
              <a:ext uri="{FF2B5EF4-FFF2-40B4-BE49-F238E27FC236}">
                <a16:creationId xmlns:a16="http://schemas.microsoft.com/office/drawing/2014/main" id="{B2BF50FE-578F-8D74-0465-CA6CF84F5A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4;p51">
            <a:extLst>
              <a:ext uri="{FF2B5EF4-FFF2-40B4-BE49-F238E27FC236}">
                <a16:creationId xmlns:a16="http://schemas.microsoft.com/office/drawing/2014/main" id="{54ED458B-A156-0518-CB5C-92A9DDFF965B}"/>
              </a:ext>
            </a:extLst>
          </p:cNvPr>
          <p:cNvGrpSpPr/>
          <p:nvPr/>
        </p:nvGrpSpPr>
        <p:grpSpPr>
          <a:xfrm>
            <a:off x="7576738" y="2000139"/>
            <a:ext cx="443607" cy="443607"/>
            <a:chOff x="-46772025" y="2701925"/>
            <a:chExt cx="300900" cy="300900"/>
          </a:xfrm>
        </p:grpSpPr>
        <p:sp>
          <p:nvSpPr>
            <p:cNvPr id="4" name="Google Shape;5345;p51">
              <a:extLst>
                <a:ext uri="{FF2B5EF4-FFF2-40B4-BE49-F238E27FC236}">
                  <a16:creationId xmlns:a16="http://schemas.microsoft.com/office/drawing/2014/main" id="{8E1459D7-F306-E41D-0A0A-B939BD30686D}"/>
                </a:ext>
              </a:extLst>
            </p:cNvPr>
            <p:cNvSpPr/>
            <p:nvPr/>
          </p:nvSpPr>
          <p:spPr>
            <a:xfrm>
              <a:off x="-46647575" y="2826375"/>
              <a:ext cx="53575" cy="53575"/>
            </a:xfrm>
            <a:custGeom>
              <a:avLst/>
              <a:gdLst/>
              <a:ahLst/>
              <a:cxnLst/>
              <a:rect l="l" t="t" r="r" b="b"/>
              <a:pathLst>
                <a:path w="2143" h="2143" extrusionOk="0">
                  <a:moveTo>
                    <a:pt x="1072" y="694"/>
                  </a:moveTo>
                  <a:cubicBezTo>
                    <a:pt x="1261" y="694"/>
                    <a:pt x="1418" y="851"/>
                    <a:pt x="1418" y="1040"/>
                  </a:cubicBezTo>
                  <a:cubicBezTo>
                    <a:pt x="1418" y="1229"/>
                    <a:pt x="1261" y="1387"/>
                    <a:pt x="1072" y="1387"/>
                  </a:cubicBezTo>
                  <a:cubicBezTo>
                    <a:pt x="883" y="1387"/>
                    <a:pt x="725" y="1229"/>
                    <a:pt x="725" y="1040"/>
                  </a:cubicBezTo>
                  <a:cubicBezTo>
                    <a:pt x="725" y="851"/>
                    <a:pt x="883" y="694"/>
                    <a:pt x="1072" y="694"/>
                  </a:cubicBezTo>
                  <a:close/>
                  <a:moveTo>
                    <a:pt x="1072" y="1"/>
                  </a:moveTo>
                  <a:cubicBezTo>
                    <a:pt x="473" y="1"/>
                    <a:pt x="1" y="473"/>
                    <a:pt x="1" y="1072"/>
                  </a:cubicBezTo>
                  <a:cubicBezTo>
                    <a:pt x="1" y="1670"/>
                    <a:pt x="473" y="2143"/>
                    <a:pt x="1072" y="2143"/>
                  </a:cubicBezTo>
                  <a:cubicBezTo>
                    <a:pt x="1670" y="2143"/>
                    <a:pt x="2143" y="1670"/>
                    <a:pt x="2143" y="1072"/>
                  </a:cubicBezTo>
                  <a:cubicBezTo>
                    <a:pt x="2112" y="473"/>
                    <a:pt x="163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46;p51">
              <a:extLst>
                <a:ext uri="{FF2B5EF4-FFF2-40B4-BE49-F238E27FC236}">
                  <a16:creationId xmlns:a16="http://schemas.microsoft.com/office/drawing/2014/main" id="{EF906113-E003-9649-8E0F-E44E85D60ABC}"/>
                </a:ext>
              </a:extLst>
            </p:cNvPr>
            <p:cNvSpPr/>
            <p:nvPr/>
          </p:nvSpPr>
          <p:spPr>
            <a:xfrm>
              <a:off x="-46772025" y="2701925"/>
              <a:ext cx="300900" cy="300900"/>
            </a:xfrm>
            <a:custGeom>
              <a:avLst/>
              <a:gdLst/>
              <a:ahLst/>
              <a:cxnLst/>
              <a:rect l="l" t="t" r="r" b="b"/>
              <a:pathLst>
                <a:path w="12036" h="12036" extrusionOk="0">
                  <a:moveTo>
                    <a:pt x="6365" y="1482"/>
                  </a:moveTo>
                  <a:cubicBezTo>
                    <a:pt x="8602" y="1639"/>
                    <a:pt x="10429" y="3466"/>
                    <a:pt x="10587" y="5672"/>
                  </a:cubicBezTo>
                  <a:lnTo>
                    <a:pt x="9862" y="5672"/>
                  </a:lnTo>
                  <a:cubicBezTo>
                    <a:pt x="9704" y="3813"/>
                    <a:pt x="8224" y="2301"/>
                    <a:pt x="6365" y="2143"/>
                  </a:cubicBezTo>
                  <a:lnTo>
                    <a:pt x="6365" y="1482"/>
                  </a:lnTo>
                  <a:close/>
                  <a:moveTo>
                    <a:pt x="5703" y="1482"/>
                  </a:moveTo>
                  <a:lnTo>
                    <a:pt x="5703" y="2206"/>
                  </a:lnTo>
                  <a:cubicBezTo>
                    <a:pt x="3845" y="2364"/>
                    <a:pt x="2364" y="3844"/>
                    <a:pt x="2206" y="5703"/>
                  </a:cubicBezTo>
                  <a:lnTo>
                    <a:pt x="1482" y="5703"/>
                  </a:lnTo>
                  <a:cubicBezTo>
                    <a:pt x="1639" y="3466"/>
                    <a:pt x="3466" y="1639"/>
                    <a:pt x="5703" y="1482"/>
                  </a:cubicBezTo>
                  <a:close/>
                  <a:moveTo>
                    <a:pt x="6365" y="2868"/>
                  </a:moveTo>
                  <a:cubicBezTo>
                    <a:pt x="7814" y="3025"/>
                    <a:pt x="9011" y="4191"/>
                    <a:pt x="9169" y="5672"/>
                  </a:cubicBezTo>
                  <a:lnTo>
                    <a:pt x="8854" y="5672"/>
                  </a:lnTo>
                  <a:cubicBezTo>
                    <a:pt x="8665" y="5672"/>
                    <a:pt x="8507" y="5829"/>
                    <a:pt x="8507" y="6018"/>
                  </a:cubicBezTo>
                  <a:cubicBezTo>
                    <a:pt x="8507" y="6207"/>
                    <a:pt x="8665" y="6365"/>
                    <a:pt x="8854" y="6365"/>
                  </a:cubicBezTo>
                  <a:lnTo>
                    <a:pt x="9169" y="6365"/>
                  </a:lnTo>
                  <a:cubicBezTo>
                    <a:pt x="9011" y="7814"/>
                    <a:pt x="7846" y="9011"/>
                    <a:pt x="6365" y="9169"/>
                  </a:cubicBezTo>
                  <a:lnTo>
                    <a:pt x="6365" y="8854"/>
                  </a:lnTo>
                  <a:cubicBezTo>
                    <a:pt x="6365" y="8665"/>
                    <a:pt x="6207" y="8507"/>
                    <a:pt x="6018" y="8507"/>
                  </a:cubicBezTo>
                  <a:cubicBezTo>
                    <a:pt x="5829" y="8507"/>
                    <a:pt x="5672" y="8665"/>
                    <a:pt x="5672" y="8854"/>
                  </a:cubicBezTo>
                  <a:lnTo>
                    <a:pt x="5672" y="9169"/>
                  </a:lnTo>
                  <a:cubicBezTo>
                    <a:pt x="4223" y="9011"/>
                    <a:pt x="3025" y="7814"/>
                    <a:pt x="2868" y="6365"/>
                  </a:cubicBezTo>
                  <a:lnTo>
                    <a:pt x="3183" y="6365"/>
                  </a:lnTo>
                  <a:cubicBezTo>
                    <a:pt x="3372" y="6365"/>
                    <a:pt x="3529" y="6207"/>
                    <a:pt x="3529" y="6018"/>
                  </a:cubicBezTo>
                  <a:cubicBezTo>
                    <a:pt x="3529" y="5829"/>
                    <a:pt x="3372" y="5672"/>
                    <a:pt x="3183" y="5672"/>
                  </a:cubicBezTo>
                  <a:lnTo>
                    <a:pt x="2868" y="5672"/>
                  </a:lnTo>
                  <a:cubicBezTo>
                    <a:pt x="3025" y="4191"/>
                    <a:pt x="4191" y="3025"/>
                    <a:pt x="5672" y="2868"/>
                  </a:cubicBezTo>
                  <a:lnTo>
                    <a:pt x="5672" y="3183"/>
                  </a:lnTo>
                  <a:cubicBezTo>
                    <a:pt x="5672" y="3372"/>
                    <a:pt x="5829" y="3529"/>
                    <a:pt x="6018" y="3529"/>
                  </a:cubicBezTo>
                  <a:cubicBezTo>
                    <a:pt x="6207" y="3529"/>
                    <a:pt x="6365" y="3372"/>
                    <a:pt x="6365" y="3183"/>
                  </a:cubicBezTo>
                  <a:lnTo>
                    <a:pt x="6365" y="2868"/>
                  </a:lnTo>
                  <a:close/>
                  <a:moveTo>
                    <a:pt x="2206" y="6365"/>
                  </a:moveTo>
                  <a:cubicBezTo>
                    <a:pt x="2364" y="8224"/>
                    <a:pt x="3845" y="9704"/>
                    <a:pt x="5703" y="9862"/>
                  </a:cubicBezTo>
                  <a:lnTo>
                    <a:pt x="5703" y="10586"/>
                  </a:lnTo>
                  <a:cubicBezTo>
                    <a:pt x="3466" y="10429"/>
                    <a:pt x="1639" y="8602"/>
                    <a:pt x="1482" y="6365"/>
                  </a:cubicBezTo>
                  <a:close/>
                  <a:moveTo>
                    <a:pt x="10618" y="6365"/>
                  </a:moveTo>
                  <a:cubicBezTo>
                    <a:pt x="10429" y="8602"/>
                    <a:pt x="8602" y="10429"/>
                    <a:pt x="6396" y="10586"/>
                  </a:cubicBezTo>
                  <a:lnTo>
                    <a:pt x="6396" y="9862"/>
                  </a:lnTo>
                  <a:cubicBezTo>
                    <a:pt x="8255" y="9704"/>
                    <a:pt x="9767" y="8224"/>
                    <a:pt x="9925" y="6365"/>
                  </a:cubicBezTo>
                  <a:close/>
                  <a:moveTo>
                    <a:pt x="6018" y="1"/>
                  </a:moveTo>
                  <a:cubicBezTo>
                    <a:pt x="5829" y="1"/>
                    <a:pt x="5672" y="158"/>
                    <a:pt x="5672" y="347"/>
                  </a:cubicBezTo>
                  <a:lnTo>
                    <a:pt x="5672" y="725"/>
                  </a:lnTo>
                  <a:cubicBezTo>
                    <a:pt x="4412" y="820"/>
                    <a:pt x="3183" y="1356"/>
                    <a:pt x="2269" y="2269"/>
                  </a:cubicBezTo>
                  <a:cubicBezTo>
                    <a:pt x="1387" y="3183"/>
                    <a:pt x="820" y="4348"/>
                    <a:pt x="757" y="5672"/>
                  </a:cubicBezTo>
                  <a:lnTo>
                    <a:pt x="347" y="5672"/>
                  </a:lnTo>
                  <a:cubicBezTo>
                    <a:pt x="158" y="5672"/>
                    <a:pt x="1" y="5829"/>
                    <a:pt x="1" y="6018"/>
                  </a:cubicBezTo>
                  <a:cubicBezTo>
                    <a:pt x="1" y="6207"/>
                    <a:pt x="158" y="6365"/>
                    <a:pt x="347" y="6365"/>
                  </a:cubicBezTo>
                  <a:lnTo>
                    <a:pt x="757" y="6365"/>
                  </a:lnTo>
                  <a:cubicBezTo>
                    <a:pt x="820" y="7625"/>
                    <a:pt x="1387" y="8854"/>
                    <a:pt x="2269" y="9767"/>
                  </a:cubicBezTo>
                  <a:cubicBezTo>
                    <a:pt x="3183" y="10649"/>
                    <a:pt x="4380" y="11217"/>
                    <a:pt x="5672" y="11280"/>
                  </a:cubicBezTo>
                  <a:lnTo>
                    <a:pt x="5672" y="11689"/>
                  </a:lnTo>
                  <a:cubicBezTo>
                    <a:pt x="5672" y="11878"/>
                    <a:pt x="5829" y="12036"/>
                    <a:pt x="6018" y="12036"/>
                  </a:cubicBezTo>
                  <a:cubicBezTo>
                    <a:pt x="6207" y="12036"/>
                    <a:pt x="6365" y="11878"/>
                    <a:pt x="6365" y="11689"/>
                  </a:cubicBezTo>
                  <a:lnTo>
                    <a:pt x="6365" y="11280"/>
                  </a:lnTo>
                  <a:cubicBezTo>
                    <a:pt x="7625" y="11217"/>
                    <a:pt x="8854" y="10649"/>
                    <a:pt x="9767" y="9767"/>
                  </a:cubicBezTo>
                  <a:cubicBezTo>
                    <a:pt x="10681" y="8854"/>
                    <a:pt x="11217" y="7656"/>
                    <a:pt x="11280" y="6365"/>
                  </a:cubicBezTo>
                  <a:lnTo>
                    <a:pt x="11689" y="6365"/>
                  </a:lnTo>
                  <a:cubicBezTo>
                    <a:pt x="11878" y="6365"/>
                    <a:pt x="12036" y="6207"/>
                    <a:pt x="12036" y="6018"/>
                  </a:cubicBezTo>
                  <a:cubicBezTo>
                    <a:pt x="12036" y="5829"/>
                    <a:pt x="11878" y="5672"/>
                    <a:pt x="11689" y="5672"/>
                  </a:cubicBezTo>
                  <a:lnTo>
                    <a:pt x="11280" y="5672"/>
                  </a:lnTo>
                  <a:cubicBezTo>
                    <a:pt x="11217" y="4411"/>
                    <a:pt x="10650" y="3183"/>
                    <a:pt x="9767" y="2269"/>
                  </a:cubicBezTo>
                  <a:cubicBezTo>
                    <a:pt x="8854" y="1356"/>
                    <a:pt x="7688" y="820"/>
                    <a:pt x="6365" y="725"/>
                  </a:cubicBezTo>
                  <a:lnTo>
                    <a:pt x="6365" y="347"/>
                  </a:lnTo>
                  <a:cubicBezTo>
                    <a:pt x="6365" y="158"/>
                    <a:pt x="6207"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20262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C234D-CA55-B666-E78A-3A585D1C3C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F8143C-0DC4-2116-BBE4-31A3BDC76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69BB77-4EE3-F068-1D72-E0D70707CFB5}"/>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3EE7D7A6-6479-0E53-3A1A-CF676431DF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005D3C-6A86-8C65-D547-DDE83B8C981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6F2D38-0616-31FF-FC23-0E9374EE980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67D7B3D6-F9E8-BB8E-998F-A089695B3DE5}"/>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3. The Digital Real Estate Product:</a:t>
            </a:r>
          </a:p>
          <a:p>
            <a:pPr algn="just" rtl="0">
              <a:lnSpc>
                <a:spcPct val="115000"/>
              </a:lnSpc>
              <a:spcAft>
                <a:spcPts val="800"/>
              </a:spcAft>
              <a:buNone/>
            </a:pPr>
            <a:r>
              <a:rPr lang="en-US" sz="1400" dirty="0">
                <a:latin typeface="Alexandria" charset="0"/>
                <a:cs typeface="Alexandria" charset="0"/>
              </a:rPr>
              <a:t>The property itself, as a digital product, is the core of the marketing process and the foundation of all mix elements. Properties presented digitally have specific features related to how they are displayed and communicated.</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Interactive 3D property tours.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Augmented reality (AR) for property modifications.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Digital simulations of under-construction projects.</a:t>
            </a:r>
          </a:p>
        </p:txBody>
      </p:sp>
      <p:pic>
        <p:nvPicPr>
          <p:cNvPr id="7" name="Graphic 21">
            <a:extLst>
              <a:ext uri="{FF2B5EF4-FFF2-40B4-BE49-F238E27FC236}">
                <a16:creationId xmlns:a16="http://schemas.microsoft.com/office/drawing/2014/main" id="{ED8C09E8-3F97-28C6-ECD7-D9310FDF5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424;p51">
            <a:extLst>
              <a:ext uri="{FF2B5EF4-FFF2-40B4-BE49-F238E27FC236}">
                <a16:creationId xmlns:a16="http://schemas.microsoft.com/office/drawing/2014/main" id="{9C903EA3-4B69-F3D9-F33F-8456CE7EC2AB}"/>
              </a:ext>
            </a:extLst>
          </p:cNvPr>
          <p:cNvGrpSpPr/>
          <p:nvPr/>
        </p:nvGrpSpPr>
        <p:grpSpPr>
          <a:xfrm>
            <a:off x="3970059" y="2000139"/>
            <a:ext cx="389023" cy="445929"/>
            <a:chOff x="-49398750" y="2684600"/>
            <a:chExt cx="263875" cy="302475"/>
          </a:xfrm>
        </p:grpSpPr>
        <p:sp>
          <p:nvSpPr>
            <p:cNvPr id="4" name="Google Shape;5425;p51">
              <a:extLst>
                <a:ext uri="{FF2B5EF4-FFF2-40B4-BE49-F238E27FC236}">
                  <a16:creationId xmlns:a16="http://schemas.microsoft.com/office/drawing/2014/main" id="{ED3009FA-3E8C-2531-44D5-B161AC6183CF}"/>
                </a:ext>
              </a:extLst>
            </p:cNvPr>
            <p:cNvSpPr/>
            <p:nvPr/>
          </p:nvSpPr>
          <p:spPr>
            <a:xfrm>
              <a:off x="-49294775" y="2684600"/>
              <a:ext cx="73275" cy="299325"/>
            </a:xfrm>
            <a:custGeom>
              <a:avLst/>
              <a:gdLst/>
              <a:ahLst/>
              <a:cxnLst/>
              <a:rect l="l" t="t" r="r" b="b"/>
              <a:pathLst>
                <a:path w="2931" h="11973" extrusionOk="0">
                  <a:moveTo>
                    <a:pt x="1481" y="1387"/>
                  </a:moveTo>
                  <a:lnTo>
                    <a:pt x="2017" y="2836"/>
                  </a:lnTo>
                  <a:lnTo>
                    <a:pt x="914" y="2836"/>
                  </a:lnTo>
                  <a:lnTo>
                    <a:pt x="1481" y="1387"/>
                  </a:lnTo>
                  <a:close/>
                  <a:moveTo>
                    <a:pt x="2174" y="3529"/>
                  </a:moveTo>
                  <a:lnTo>
                    <a:pt x="2174" y="9893"/>
                  </a:lnTo>
                  <a:lnTo>
                    <a:pt x="757" y="9893"/>
                  </a:lnTo>
                  <a:lnTo>
                    <a:pt x="757" y="3529"/>
                  </a:lnTo>
                  <a:close/>
                  <a:moveTo>
                    <a:pt x="2174" y="10586"/>
                  </a:moveTo>
                  <a:lnTo>
                    <a:pt x="2174" y="10964"/>
                  </a:lnTo>
                  <a:cubicBezTo>
                    <a:pt x="2143" y="11153"/>
                    <a:pt x="1985" y="11311"/>
                    <a:pt x="1828" y="11311"/>
                  </a:cubicBezTo>
                  <a:lnTo>
                    <a:pt x="1103" y="11311"/>
                  </a:lnTo>
                  <a:cubicBezTo>
                    <a:pt x="914" y="11311"/>
                    <a:pt x="757" y="11153"/>
                    <a:pt x="757" y="10964"/>
                  </a:cubicBezTo>
                  <a:lnTo>
                    <a:pt x="757" y="10586"/>
                  </a:lnTo>
                  <a:close/>
                  <a:moveTo>
                    <a:pt x="1450" y="1"/>
                  </a:moveTo>
                  <a:cubicBezTo>
                    <a:pt x="1355" y="1"/>
                    <a:pt x="1198" y="95"/>
                    <a:pt x="1135" y="253"/>
                  </a:cubicBezTo>
                  <a:cubicBezTo>
                    <a:pt x="1" y="3246"/>
                    <a:pt x="95" y="3088"/>
                    <a:pt x="95" y="3151"/>
                  </a:cubicBezTo>
                  <a:lnTo>
                    <a:pt x="95" y="10933"/>
                  </a:lnTo>
                  <a:cubicBezTo>
                    <a:pt x="95" y="11500"/>
                    <a:pt x="568" y="11973"/>
                    <a:pt x="1135" y="11973"/>
                  </a:cubicBezTo>
                  <a:lnTo>
                    <a:pt x="1859" y="11973"/>
                  </a:lnTo>
                  <a:cubicBezTo>
                    <a:pt x="2458" y="11973"/>
                    <a:pt x="2931" y="11500"/>
                    <a:pt x="2931" y="10933"/>
                  </a:cubicBezTo>
                  <a:lnTo>
                    <a:pt x="2931" y="3120"/>
                  </a:lnTo>
                  <a:cubicBezTo>
                    <a:pt x="2836" y="3088"/>
                    <a:pt x="2931" y="3277"/>
                    <a:pt x="1765" y="253"/>
                  </a:cubicBezTo>
                  <a:cubicBezTo>
                    <a:pt x="1733" y="127"/>
                    <a:pt x="1576"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426;p51">
              <a:extLst>
                <a:ext uri="{FF2B5EF4-FFF2-40B4-BE49-F238E27FC236}">
                  <a16:creationId xmlns:a16="http://schemas.microsoft.com/office/drawing/2014/main" id="{7E4AF87E-4C9E-849E-E58A-D75F5F5322F2}"/>
                </a:ext>
              </a:extLst>
            </p:cNvPr>
            <p:cNvSpPr/>
            <p:nvPr/>
          </p:nvSpPr>
          <p:spPr>
            <a:xfrm>
              <a:off x="-49398750" y="2684600"/>
              <a:ext cx="87450" cy="300900"/>
            </a:xfrm>
            <a:custGeom>
              <a:avLst/>
              <a:gdLst/>
              <a:ahLst/>
              <a:cxnLst/>
              <a:rect l="l" t="t" r="r" b="b"/>
              <a:pathLst>
                <a:path w="3498" h="12036" extrusionOk="0">
                  <a:moveTo>
                    <a:pt x="2773" y="662"/>
                  </a:moveTo>
                  <a:lnTo>
                    <a:pt x="2773" y="11311"/>
                  </a:lnTo>
                  <a:lnTo>
                    <a:pt x="662" y="11311"/>
                  </a:lnTo>
                  <a:lnTo>
                    <a:pt x="662" y="10586"/>
                  </a:lnTo>
                  <a:lnTo>
                    <a:pt x="1734" y="10586"/>
                  </a:lnTo>
                  <a:cubicBezTo>
                    <a:pt x="1923" y="10586"/>
                    <a:pt x="2080" y="10429"/>
                    <a:pt x="2080" y="10240"/>
                  </a:cubicBezTo>
                  <a:cubicBezTo>
                    <a:pt x="2080" y="10051"/>
                    <a:pt x="1923" y="9893"/>
                    <a:pt x="1734" y="9893"/>
                  </a:cubicBezTo>
                  <a:lnTo>
                    <a:pt x="662" y="9893"/>
                  </a:lnTo>
                  <a:lnTo>
                    <a:pt x="662" y="9169"/>
                  </a:lnTo>
                  <a:lnTo>
                    <a:pt x="1009" y="9169"/>
                  </a:lnTo>
                  <a:cubicBezTo>
                    <a:pt x="1198" y="9169"/>
                    <a:pt x="1356" y="9011"/>
                    <a:pt x="1356" y="8822"/>
                  </a:cubicBezTo>
                  <a:cubicBezTo>
                    <a:pt x="1356" y="8633"/>
                    <a:pt x="1198" y="8475"/>
                    <a:pt x="1009" y="8475"/>
                  </a:cubicBezTo>
                  <a:lnTo>
                    <a:pt x="662" y="8475"/>
                  </a:lnTo>
                  <a:lnTo>
                    <a:pt x="662" y="7751"/>
                  </a:lnTo>
                  <a:lnTo>
                    <a:pt x="1734" y="7751"/>
                  </a:lnTo>
                  <a:cubicBezTo>
                    <a:pt x="1923" y="7751"/>
                    <a:pt x="2080" y="7593"/>
                    <a:pt x="2080" y="7404"/>
                  </a:cubicBezTo>
                  <a:cubicBezTo>
                    <a:pt x="2080" y="7215"/>
                    <a:pt x="1923" y="7058"/>
                    <a:pt x="1734" y="7058"/>
                  </a:cubicBezTo>
                  <a:lnTo>
                    <a:pt x="662" y="7058"/>
                  </a:lnTo>
                  <a:lnTo>
                    <a:pt x="662" y="6333"/>
                  </a:lnTo>
                  <a:lnTo>
                    <a:pt x="1009" y="6333"/>
                  </a:lnTo>
                  <a:cubicBezTo>
                    <a:pt x="1198" y="6333"/>
                    <a:pt x="1356" y="6176"/>
                    <a:pt x="1356" y="5987"/>
                  </a:cubicBezTo>
                  <a:cubicBezTo>
                    <a:pt x="1356" y="5798"/>
                    <a:pt x="1198" y="5640"/>
                    <a:pt x="1009" y="5640"/>
                  </a:cubicBezTo>
                  <a:lnTo>
                    <a:pt x="662" y="5640"/>
                  </a:lnTo>
                  <a:lnTo>
                    <a:pt x="662" y="4947"/>
                  </a:lnTo>
                  <a:lnTo>
                    <a:pt x="1734" y="4947"/>
                  </a:lnTo>
                  <a:cubicBezTo>
                    <a:pt x="1923" y="4947"/>
                    <a:pt x="2080" y="4789"/>
                    <a:pt x="2080" y="4569"/>
                  </a:cubicBezTo>
                  <a:cubicBezTo>
                    <a:pt x="2080" y="4380"/>
                    <a:pt x="1923" y="4222"/>
                    <a:pt x="1734" y="4222"/>
                  </a:cubicBezTo>
                  <a:lnTo>
                    <a:pt x="662" y="4222"/>
                  </a:lnTo>
                  <a:lnTo>
                    <a:pt x="662" y="3498"/>
                  </a:lnTo>
                  <a:lnTo>
                    <a:pt x="1009" y="3498"/>
                  </a:lnTo>
                  <a:cubicBezTo>
                    <a:pt x="1198" y="3498"/>
                    <a:pt x="1356" y="3340"/>
                    <a:pt x="1356" y="3151"/>
                  </a:cubicBezTo>
                  <a:cubicBezTo>
                    <a:pt x="1356" y="2962"/>
                    <a:pt x="1198" y="2805"/>
                    <a:pt x="1009" y="2805"/>
                  </a:cubicBezTo>
                  <a:lnTo>
                    <a:pt x="662" y="2805"/>
                  </a:lnTo>
                  <a:lnTo>
                    <a:pt x="662" y="2080"/>
                  </a:lnTo>
                  <a:lnTo>
                    <a:pt x="1734" y="2080"/>
                  </a:lnTo>
                  <a:cubicBezTo>
                    <a:pt x="1923" y="2080"/>
                    <a:pt x="2080" y="1922"/>
                    <a:pt x="2080" y="1733"/>
                  </a:cubicBezTo>
                  <a:cubicBezTo>
                    <a:pt x="2080" y="1544"/>
                    <a:pt x="1923" y="1387"/>
                    <a:pt x="1734" y="1387"/>
                  </a:cubicBezTo>
                  <a:lnTo>
                    <a:pt x="662" y="1387"/>
                  </a:lnTo>
                  <a:lnTo>
                    <a:pt x="662" y="662"/>
                  </a:lnTo>
                  <a:close/>
                  <a:moveTo>
                    <a:pt x="347" y="1"/>
                  </a:moveTo>
                  <a:cubicBezTo>
                    <a:pt x="158" y="1"/>
                    <a:pt x="1" y="158"/>
                    <a:pt x="1" y="379"/>
                  </a:cubicBezTo>
                  <a:lnTo>
                    <a:pt x="1" y="11657"/>
                  </a:lnTo>
                  <a:cubicBezTo>
                    <a:pt x="1" y="11878"/>
                    <a:pt x="158" y="12036"/>
                    <a:pt x="347" y="12036"/>
                  </a:cubicBezTo>
                  <a:lnTo>
                    <a:pt x="3151" y="12036"/>
                  </a:lnTo>
                  <a:cubicBezTo>
                    <a:pt x="3340" y="12036"/>
                    <a:pt x="3498" y="11878"/>
                    <a:pt x="3498" y="11657"/>
                  </a:cubicBez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27;p51">
              <a:extLst>
                <a:ext uri="{FF2B5EF4-FFF2-40B4-BE49-F238E27FC236}">
                  <a16:creationId xmlns:a16="http://schemas.microsoft.com/office/drawing/2014/main" id="{3E665860-E946-A004-239D-2FC62A3904F1}"/>
                </a:ext>
              </a:extLst>
            </p:cNvPr>
            <p:cNvSpPr/>
            <p:nvPr/>
          </p:nvSpPr>
          <p:spPr>
            <a:xfrm>
              <a:off x="-49207350" y="2686175"/>
              <a:ext cx="72475" cy="300900"/>
            </a:xfrm>
            <a:custGeom>
              <a:avLst/>
              <a:gdLst/>
              <a:ahLst/>
              <a:cxnLst/>
              <a:rect l="l" t="t" r="r" b="b"/>
              <a:pathLst>
                <a:path w="2899" h="12036" extrusionOk="0">
                  <a:moveTo>
                    <a:pt x="1859" y="694"/>
                  </a:moveTo>
                  <a:lnTo>
                    <a:pt x="1859" y="694"/>
                  </a:lnTo>
                  <a:cubicBezTo>
                    <a:pt x="1828" y="820"/>
                    <a:pt x="1796" y="946"/>
                    <a:pt x="1796" y="1040"/>
                  </a:cubicBezTo>
                  <a:cubicBezTo>
                    <a:pt x="1733" y="1418"/>
                    <a:pt x="1828" y="1765"/>
                    <a:pt x="2111" y="2112"/>
                  </a:cubicBezTo>
                  <a:cubicBezTo>
                    <a:pt x="2143" y="2143"/>
                    <a:pt x="2174" y="2238"/>
                    <a:pt x="2143" y="2301"/>
                  </a:cubicBezTo>
                  <a:cubicBezTo>
                    <a:pt x="2017" y="2584"/>
                    <a:pt x="1796" y="2773"/>
                    <a:pt x="1481" y="2773"/>
                  </a:cubicBezTo>
                  <a:cubicBezTo>
                    <a:pt x="1072" y="2773"/>
                    <a:pt x="757" y="2458"/>
                    <a:pt x="757" y="2080"/>
                  </a:cubicBezTo>
                  <a:cubicBezTo>
                    <a:pt x="757" y="1670"/>
                    <a:pt x="914" y="1324"/>
                    <a:pt x="1166" y="1103"/>
                  </a:cubicBezTo>
                  <a:cubicBezTo>
                    <a:pt x="1387" y="851"/>
                    <a:pt x="1576" y="788"/>
                    <a:pt x="1859" y="694"/>
                  </a:cubicBezTo>
                  <a:close/>
                  <a:moveTo>
                    <a:pt x="1450" y="3466"/>
                  </a:moveTo>
                  <a:cubicBezTo>
                    <a:pt x="1513" y="3529"/>
                    <a:pt x="1702" y="3781"/>
                    <a:pt x="1859" y="4600"/>
                  </a:cubicBezTo>
                  <a:cubicBezTo>
                    <a:pt x="1954" y="4726"/>
                    <a:pt x="1954" y="4789"/>
                    <a:pt x="1954" y="4884"/>
                  </a:cubicBezTo>
                  <a:lnTo>
                    <a:pt x="946" y="4884"/>
                  </a:lnTo>
                  <a:cubicBezTo>
                    <a:pt x="946" y="4789"/>
                    <a:pt x="1009" y="4726"/>
                    <a:pt x="1009" y="4600"/>
                  </a:cubicBezTo>
                  <a:cubicBezTo>
                    <a:pt x="1198" y="3781"/>
                    <a:pt x="1355" y="3529"/>
                    <a:pt x="1450" y="3466"/>
                  </a:cubicBezTo>
                  <a:close/>
                  <a:moveTo>
                    <a:pt x="2111" y="5546"/>
                  </a:moveTo>
                  <a:cubicBezTo>
                    <a:pt x="2174" y="6081"/>
                    <a:pt x="2237" y="6680"/>
                    <a:pt x="2237" y="7310"/>
                  </a:cubicBezTo>
                  <a:cubicBezTo>
                    <a:pt x="2174" y="9389"/>
                    <a:pt x="1796" y="10901"/>
                    <a:pt x="1481" y="11216"/>
                  </a:cubicBezTo>
                  <a:cubicBezTo>
                    <a:pt x="1387" y="11122"/>
                    <a:pt x="1198" y="10901"/>
                    <a:pt x="1040" y="10082"/>
                  </a:cubicBezTo>
                  <a:cubicBezTo>
                    <a:pt x="883" y="9326"/>
                    <a:pt x="757" y="8349"/>
                    <a:pt x="757" y="7310"/>
                  </a:cubicBezTo>
                  <a:cubicBezTo>
                    <a:pt x="757" y="6680"/>
                    <a:pt x="788" y="6081"/>
                    <a:pt x="883" y="5546"/>
                  </a:cubicBezTo>
                  <a:close/>
                  <a:moveTo>
                    <a:pt x="2489" y="1"/>
                  </a:moveTo>
                  <a:cubicBezTo>
                    <a:pt x="1796" y="1"/>
                    <a:pt x="1229" y="32"/>
                    <a:pt x="662" y="631"/>
                  </a:cubicBezTo>
                  <a:cubicBezTo>
                    <a:pt x="253" y="1009"/>
                    <a:pt x="1" y="1576"/>
                    <a:pt x="1" y="2112"/>
                  </a:cubicBezTo>
                  <a:cubicBezTo>
                    <a:pt x="1" y="2616"/>
                    <a:pt x="284" y="3088"/>
                    <a:pt x="725" y="3340"/>
                  </a:cubicBezTo>
                  <a:cubicBezTo>
                    <a:pt x="190" y="4285"/>
                    <a:pt x="1" y="6302"/>
                    <a:pt x="1" y="7436"/>
                  </a:cubicBezTo>
                  <a:cubicBezTo>
                    <a:pt x="1" y="8539"/>
                    <a:pt x="127" y="10555"/>
                    <a:pt x="725" y="11531"/>
                  </a:cubicBezTo>
                  <a:cubicBezTo>
                    <a:pt x="914" y="11878"/>
                    <a:pt x="1166" y="12036"/>
                    <a:pt x="1450" y="12036"/>
                  </a:cubicBezTo>
                  <a:cubicBezTo>
                    <a:pt x="1702" y="12036"/>
                    <a:pt x="1954" y="11878"/>
                    <a:pt x="2143" y="11531"/>
                  </a:cubicBezTo>
                  <a:cubicBezTo>
                    <a:pt x="2710" y="10586"/>
                    <a:pt x="2868" y="8570"/>
                    <a:pt x="2868" y="7436"/>
                  </a:cubicBezTo>
                  <a:cubicBezTo>
                    <a:pt x="2836" y="6239"/>
                    <a:pt x="2742" y="4254"/>
                    <a:pt x="2174" y="3309"/>
                  </a:cubicBezTo>
                  <a:cubicBezTo>
                    <a:pt x="2458" y="3151"/>
                    <a:pt x="2710" y="2868"/>
                    <a:pt x="2773" y="2553"/>
                  </a:cubicBezTo>
                  <a:cubicBezTo>
                    <a:pt x="2899" y="2238"/>
                    <a:pt x="2805" y="1923"/>
                    <a:pt x="2616" y="1670"/>
                  </a:cubicBezTo>
                  <a:cubicBezTo>
                    <a:pt x="2426" y="1450"/>
                    <a:pt x="2300" y="1135"/>
                    <a:pt x="2773" y="536"/>
                  </a:cubicBezTo>
                  <a:cubicBezTo>
                    <a:pt x="2836" y="410"/>
                    <a:pt x="2899" y="316"/>
                    <a:pt x="2805" y="190"/>
                  </a:cubicBezTo>
                  <a:cubicBezTo>
                    <a:pt x="2773" y="64"/>
                    <a:pt x="261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358588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C5D71-35D2-06BE-ACB4-D5968637FB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28D8A-F02A-92C8-A1E9-E475A8E724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4C0CD97-D06B-3159-4E70-2260958D9C84}"/>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2E6ECBB8-9C52-009D-632F-212E5660FF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35590A-D1F5-2C85-52AC-F5F6597569D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6FCD1F-6951-16EB-4B6F-FE8A47A9A77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929028A-E123-BEBA-75F4-A1089ADF0FB0}"/>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4. Virtual Communities:</a:t>
            </a:r>
          </a:p>
          <a:p>
            <a:pPr algn="just" rtl="0">
              <a:lnSpc>
                <a:spcPct val="115000"/>
              </a:lnSpc>
              <a:spcAft>
                <a:spcPts val="800"/>
              </a:spcAft>
              <a:buNone/>
            </a:pPr>
            <a:r>
              <a:rPr lang="en-US" sz="1400" dirty="0">
                <a:latin typeface="Alexandria" charset="0"/>
                <a:cs typeface="Alexandria" charset="0"/>
              </a:rPr>
              <a:t>Virtual real estate communities are the online equivalent of traditional property communities, characterized by inclusiveness and diversity of participants. They may consist of investors, residents of a specific project, or real estate brokers.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Facebook groups such as Saudi Real Estate Market or UAE Properties.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Bayut forums for Gulf real estate discussions.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LinkedIn communities for professional brokers and developers.</a:t>
            </a:r>
          </a:p>
        </p:txBody>
      </p:sp>
      <p:pic>
        <p:nvPicPr>
          <p:cNvPr id="7" name="Graphic 21">
            <a:extLst>
              <a:ext uri="{FF2B5EF4-FFF2-40B4-BE49-F238E27FC236}">
                <a16:creationId xmlns:a16="http://schemas.microsoft.com/office/drawing/2014/main" id="{4376156D-A0E8-EE8E-00BA-CCB86007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62;p57">
            <a:extLst>
              <a:ext uri="{FF2B5EF4-FFF2-40B4-BE49-F238E27FC236}">
                <a16:creationId xmlns:a16="http://schemas.microsoft.com/office/drawing/2014/main" id="{015CBF3C-2D4C-7E5C-2880-E48A19A81604}"/>
              </a:ext>
            </a:extLst>
          </p:cNvPr>
          <p:cNvGrpSpPr/>
          <p:nvPr/>
        </p:nvGrpSpPr>
        <p:grpSpPr>
          <a:xfrm>
            <a:off x="4067914" y="2135833"/>
            <a:ext cx="390596" cy="390557"/>
            <a:chOff x="812101" y="2571761"/>
            <a:chExt cx="417066" cy="417024"/>
          </a:xfrm>
        </p:grpSpPr>
        <p:sp>
          <p:nvSpPr>
            <p:cNvPr id="4" name="Google Shape;8363;p57">
              <a:extLst>
                <a:ext uri="{FF2B5EF4-FFF2-40B4-BE49-F238E27FC236}">
                  <a16:creationId xmlns:a16="http://schemas.microsoft.com/office/drawing/2014/main" id="{FD384724-E159-F9FD-7993-724E2D46F79E}"/>
                </a:ext>
              </a:extLst>
            </p:cNvPr>
            <p:cNvSpPr/>
            <p:nvPr/>
          </p:nvSpPr>
          <p:spPr>
            <a:xfrm>
              <a:off x="935084" y="2694744"/>
              <a:ext cx="171071" cy="171071"/>
            </a:xfrm>
            <a:custGeom>
              <a:avLst/>
              <a:gdLst/>
              <a:ahLst/>
              <a:cxnLst/>
              <a:rect l="l" t="t" r="r" b="b"/>
              <a:pathLst>
                <a:path w="8197" h="8197" extrusionOk="0">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64;p57">
              <a:extLst>
                <a:ext uri="{FF2B5EF4-FFF2-40B4-BE49-F238E27FC236}">
                  <a16:creationId xmlns:a16="http://schemas.microsoft.com/office/drawing/2014/main" id="{40FC4B9A-4613-E541-F3D6-B37276024498}"/>
                </a:ext>
              </a:extLst>
            </p:cNvPr>
            <p:cNvSpPr/>
            <p:nvPr/>
          </p:nvSpPr>
          <p:spPr>
            <a:xfrm>
              <a:off x="860977" y="2620616"/>
              <a:ext cx="319311" cy="319290"/>
            </a:xfrm>
            <a:custGeom>
              <a:avLst/>
              <a:gdLst/>
              <a:ahLst/>
              <a:cxnLst/>
              <a:rect l="l" t="t" r="r" b="b"/>
              <a:pathLst>
                <a:path w="15300" h="15299" extrusionOk="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65;p57">
              <a:extLst>
                <a:ext uri="{FF2B5EF4-FFF2-40B4-BE49-F238E27FC236}">
                  <a16:creationId xmlns:a16="http://schemas.microsoft.com/office/drawing/2014/main" id="{4AEF7358-F51E-D869-811D-C73E4953E8B3}"/>
                </a:ext>
              </a:extLst>
            </p:cNvPr>
            <p:cNvSpPr/>
            <p:nvPr/>
          </p:nvSpPr>
          <p:spPr>
            <a:xfrm>
              <a:off x="812101" y="2571761"/>
              <a:ext cx="417066" cy="417024"/>
            </a:xfrm>
            <a:custGeom>
              <a:avLst/>
              <a:gdLst/>
              <a:ahLst/>
              <a:cxnLst/>
              <a:rect l="l" t="t" r="r" b="b"/>
              <a:pathLst>
                <a:path w="19984" h="19982" extrusionOk="0">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66;p57">
              <a:extLst>
                <a:ext uri="{FF2B5EF4-FFF2-40B4-BE49-F238E27FC236}">
                  <a16:creationId xmlns:a16="http://schemas.microsoft.com/office/drawing/2014/main" id="{29DE339D-B83C-01CC-011A-CCB760B9E87A}"/>
                </a:ext>
              </a:extLst>
            </p:cNvPr>
            <p:cNvSpPr/>
            <p:nvPr/>
          </p:nvSpPr>
          <p:spPr>
            <a:xfrm>
              <a:off x="1081712" y="2670306"/>
              <a:ext cx="48878" cy="48898"/>
            </a:xfrm>
            <a:custGeom>
              <a:avLst/>
              <a:gdLst/>
              <a:ahLst/>
              <a:cxnLst/>
              <a:rect l="l" t="t" r="r" b="b"/>
              <a:pathLst>
                <a:path w="2342" h="2343" extrusionOk="0">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8361;p57">
            <a:extLst>
              <a:ext uri="{FF2B5EF4-FFF2-40B4-BE49-F238E27FC236}">
                <a16:creationId xmlns:a16="http://schemas.microsoft.com/office/drawing/2014/main" id="{23A6A3FF-2A15-EE98-91F0-244227F6EA84}"/>
              </a:ext>
            </a:extLst>
          </p:cNvPr>
          <p:cNvSpPr/>
          <p:nvPr/>
        </p:nvSpPr>
        <p:spPr>
          <a:xfrm>
            <a:off x="5348518" y="2135833"/>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9872327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47062-A29B-49A3-19E0-A6C4F64401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EFBDAF-55BE-D73B-A7D9-1BEC1BE12C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B53261-0034-A9FB-C7C7-72ADA4B3990C}"/>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50724F61-5914-B795-8295-AD21ABA337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990C19-4F05-1846-D821-849DDC553DE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2DCE7C-57A3-2108-7246-13FB9E0354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91F3DC2-CCE6-791A-EDDC-FB0D1AD3938C}"/>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5. Digital Customer Service:</a:t>
            </a:r>
          </a:p>
          <a:p>
            <a:pPr algn="just" rtl="0">
              <a:lnSpc>
                <a:spcPct val="115000"/>
              </a:lnSpc>
              <a:spcAft>
                <a:spcPts val="800"/>
              </a:spcAft>
              <a:buNone/>
            </a:pPr>
            <a:r>
              <a:rPr lang="en-US" sz="1400" dirty="0">
                <a:latin typeface="Alexandria" charset="0"/>
                <a:cs typeface="Alexandria" charset="0"/>
              </a:rPr>
              <a:t>Digital customer service aims to retain existing clients and attract new ones. Communication and responsiveness now occur in real time through networks.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Chatbots on property websites for 24/7 inquiries.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Live video support for real estate consultations.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Smart scheduling systems for property visits.</a:t>
            </a:r>
          </a:p>
        </p:txBody>
      </p:sp>
      <p:pic>
        <p:nvPicPr>
          <p:cNvPr id="7" name="Graphic 21">
            <a:extLst>
              <a:ext uri="{FF2B5EF4-FFF2-40B4-BE49-F238E27FC236}">
                <a16:creationId xmlns:a16="http://schemas.microsoft.com/office/drawing/2014/main" id="{95839C34-4119-C95E-1B64-9EC3590EEB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B0FE798F-A322-A6AA-8423-1014EB29BE5A}"/>
              </a:ext>
            </a:extLst>
          </p:cNvPr>
          <p:cNvGrpSpPr/>
          <p:nvPr/>
        </p:nvGrpSpPr>
        <p:grpSpPr>
          <a:xfrm>
            <a:off x="3553641" y="1996116"/>
            <a:ext cx="443449" cy="441140"/>
            <a:chOff x="685475" y="2318350"/>
            <a:chExt cx="297750" cy="296200"/>
          </a:xfrm>
        </p:grpSpPr>
        <p:sp>
          <p:nvSpPr>
            <p:cNvPr id="4" name="Google Shape;8390;p58">
              <a:extLst>
                <a:ext uri="{FF2B5EF4-FFF2-40B4-BE49-F238E27FC236}">
                  <a16:creationId xmlns:a16="http://schemas.microsoft.com/office/drawing/2014/main" id="{BB1699A5-F671-ACDC-0977-1349BC0902A9}"/>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3ACEA351-5D7D-35AF-023B-89FFCE808F54}"/>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8F7C2F67-55CB-6FAB-1B02-4CEDE3BB9E85}"/>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049558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B62B1-5039-C8BB-6A1B-4452F811C3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FB60F9-8BA1-D675-3D04-9A0CADE83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22C72B-0996-32E0-3145-326C3FC4E29E}"/>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323D4BF3-99C6-4E95-6680-5131AAE93D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79DFAA-94F1-3991-C52A-485E9478C0A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C114A0-9A9C-8882-53C0-E48A152EAE9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7B8C490-D7C5-A5E4-7E74-60D50222CBD1}"/>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6. Pricing:</a:t>
            </a:r>
          </a:p>
          <a:p>
            <a:pPr algn="just" rtl="0">
              <a:lnSpc>
                <a:spcPct val="115000"/>
              </a:lnSpc>
              <a:spcAft>
                <a:spcPts val="800"/>
              </a:spcAft>
              <a:buNone/>
            </a:pPr>
            <a:r>
              <a:rPr lang="en-US" sz="1400" dirty="0">
                <a:latin typeface="Alexandria" charset="0"/>
                <a:cs typeface="Alexandria" charset="0"/>
              </a:rPr>
              <a:t>Digital marketing provides flexibility in pricing strategies. Platforms can display property prices and price per square meter, enabling users to compare options easily.</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Price comparison tools on platforms like Bayut and </a:t>
            </a:r>
            <a:r>
              <a:rPr lang="en-US" sz="1400" dirty="0" err="1">
                <a:latin typeface="Alexandria" charset="0"/>
                <a:cs typeface="Alexandria" charset="0"/>
              </a:rPr>
              <a:t>Aqar</a:t>
            </a:r>
            <a:r>
              <a:rPr lang="en-US" sz="1400" dirty="0">
                <a:latin typeface="Alexandria" charset="0"/>
                <a:cs typeface="Alexandria" charset="0"/>
              </a:rPr>
              <a:t>.</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Interactive mortgage calculators.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Heat maps showing property price trends.</a:t>
            </a:r>
          </a:p>
        </p:txBody>
      </p:sp>
      <p:pic>
        <p:nvPicPr>
          <p:cNvPr id="7" name="Graphic 21">
            <a:extLst>
              <a:ext uri="{FF2B5EF4-FFF2-40B4-BE49-F238E27FC236}">
                <a16:creationId xmlns:a16="http://schemas.microsoft.com/office/drawing/2014/main" id="{E16BA7B3-F444-EFE7-BADB-13BF2F9C6F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7;p58">
            <a:extLst>
              <a:ext uri="{FF2B5EF4-FFF2-40B4-BE49-F238E27FC236}">
                <a16:creationId xmlns:a16="http://schemas.microsoft.com/office/drawing/2014/main" id="{D237EEC4-7DFA-5E53-0125-A6D8F2433173}"/>
              </a:ext>
            </a:extLst>
          </p:cNvPr>
          <p:cNvGrpSpPr/>
          <p:nvPr/>
        </p:nvGrpSpPr>
        <p:grpSpPr>
          <a:xfrm>
            <a:off x="3340924" y="1915858"/>
            <a:ext cx="443449" cy="439949"/>
            <a:chOff x="2508825" y="2318350"/>
            <a:chExt cx="297750" cy="295400"/>
          </a:xfrm>
        </p:grpSpPr>
        <p:sp>
          <p:nvSpPr>
            <p:cNvPr id="4" name="Google Shape;8398;p58">
              <a:extLst>
                <a:ext uri="{FF2B5EF4-FFF2-40B4-BE49-F238E27FC236}">
                  <a16:creationId xmlns:a16="http://schemas.microsoft.com/office/drawing/2014/main" id="{601C3A78-DFC8-B3C4-5C70-E876928AC832}"/>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9;p58">
              <a:extLst>
                <a:ext uri="{FF2B5EF4-FFF2-40B4-BE49-F238E27FC236}">
                  <a16:creationId xmlns:a16="http://schemas.microsoft.com/office/drawing/2014/main" id="{81A27895-1B46-3576-FC98-D2FB73055A7D}"/>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46114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69A64-DE46-D764-FA02-61AF013B06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81EF0-CB06-341D-542F-A26A14B171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35098B-B4DF-97BE-1259-B028C0867AE7}"/>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A3B947EB-97D5-FEDE-C643-F9C454C8AA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233183-0A0D-5908-44C8-774B8C8BC79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62386B-2EA8-C17F-3EC6-6BDDB111AC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BB16CCE-7ADC-95D6-EDE7-3B1EFD9A94A4}"/>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7. Digital Promotion Strategy:</a:t>
            </a:r>
          </a:p>
          <a:p>
            <a:pPr algn="just" rtl="0">
              <a:lnSpc>
                <a:spcPct val="115000"/>
              </a:lnSpc>
              <a:spcAft>
                <a:spcPts val="800"/>
              </a:spcAft>
              <a:buNone/>
            </a:pPr>
            <a:r>
              <a:rPr lang="en-US" sz="1400" dirty="0">
                <a:latin typeface="Alexandria" charset="0"/>
                <a:cs typeface="Alexandria" charset="0"/>
              </a:rPr>
              <a:t>Promotion is one of the most influential elements in digital real estate marketing. It has evolved into direct digital marketing, encompassing all activities that generate communication and responses with current and potential clients.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Targeted Instagram campaigns for luxury properties.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Influencer marketing with real estate experts.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Live-streamed property tours.</a:t>
            </a:r>
          </a:p>
        </p:txBody>
      </p:sp>
      <p:pic>
        <p:nvPicPr>
          <p:cNvPr id="7" name="Graphic 21">
            <a:extLst>
              <a:ext uri="{FF2B5EF4-FFF2-40B4-BE49-F238E27FC236}">
                <a16:creationId xmlns:a16="http://schemas.microsoft.com/office/drawing/2014/main" id="{0C580FC8-BD60-67C9-E034-BF07522F5D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512;p58">
            <a:extLst>
              <a:ext uri="{FF2B5EF4-FFF2-40B4-BE49-F238E27FC236}">
                <a16:creationId xmlns:a16="http://schemas.microsoft.com/office/drawing/2014/main" id="{C49A6DDF-B3B3-9631-FB18-684ED6FDCF15}"/>
              </a:ext>
            </a:extLst>
          </p:cNvPr>
          <p:cNvGrpSpPr/>
          <p:nvPr/>
        </p:nvGrpSpPr>
        <p:grpSpPr>
          <a:xfrm>
            <a:off x="2671793" y="1882330"/>
            <a:ext cx="442295" cy="334356"/>
            <a:chOff x="3962775" y="1990700"/>
            <a:chExt cx="296975" cy="224500"/>
          </a:xfrm>
        </p:grpSpPr>
        <p:sp>
          <p:nvSpPr>
            <p:cNvPr id="4" name="Google Shape;8513;p58">
              <a:extLst>
                <a:ext uri="{FF2B5EF4-FFF2-40B4-BE49-F238E27FC236}">
                  <a16:creationId xmlns:a16="http://schemas.microsoft.com/office/drawing/2014/main" id="{36CA6826-F5EE-0A41-0C87-355500B055D7}"/>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4;p58">
              <a:extLst>
                <a:ext uri="{FF2B5EF4-FFF2-40B4-BE49-F238E27FC236}">
                  <a16:creationId xmlns:a16="http://schemas.microsoft.com/office/drawing/2014/main" id="{559D7174-A1F4-C796-E51C-3359EF7C416D}"/>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997BAF5E-0D7F-2F9E-CD78-8AB927ECC969}"/>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16;p58">
              <a:extLst>
                <a:ext uri="{FF2B5EF4-FFF2-40B4-BE49-F238E27FC236}">
                  <a16:creationId xmlns:a16="http://schemas.microsoft.com/office/drawing/2014/main" id="{52E9E3DE-E95D-492F-C491-7353B39BD424}"/>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079325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58AA7-8FEB-DC45-BC35-2663B253B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C9F95-6F7C-A210-E786-F130E7088B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A05EAA-7644-E9F8-B8BD-5D10DD861920}"/>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8C60DC5B-4DA3-6293-FB82-42DBF7FB9F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18220C-1CFE-4894-986C-08FCD94A326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25D71A-6033-D3BE-245A-98B1B5AFD5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36860CA-D87F-665B-6421-CC2D31D0D7C4}"/>
              </a:ext>
            </a:extLst>
          </p:cNvPr>
          <p:cNvSpPr txBox="1"/>
          <p:nvPr/>
        </p:nvSpPr>
        <p:spPr>
          <a:xfrm>
            <a:off x="825500" y="2135833"/>
            <a:ext cx="10541000" cy="207730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8. Digital Distribution System:</a:t>
            </a:r>
          </a:p>
          <a:p>
            <a:pPr algn="just" rtl="0">
              <a:lnSpc>
                <a:spcPct val="115000"/>
              </a:lnSpc>
              <a:spcAft>
                <a:spcPts val="800"/>
              </a:spcAft>
              <a:buNone/>
            </a:pPr>
            <a:r>
              <a:rPr lang="en-US" sz="1400" dirty="0">
                <a:latin typeface="Alexandria" charset="0"/>
                <a:cs typeface="Alexandria" charset="0"/>
              </a:rPr>
              <a:t>Most real estate service deliveries are now digital, with websites playing a central role in distributing property information and services.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Secure digital platforms for preliminary contracts.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Electronic signature services for property agreements.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Digital key delivery systems for new properties.</a:t>
            </a:r>
          </a:p>
        </p:txBody>
      </p:sp>
      <p:pic>
        <p:nvPicPr>
          <p:cNvPr id="7" name="Graphic 21">
            <a:extLst>
              <a:ext uri="{FF2B5EF4-FFF2-40B4-BE49-F238E27FC236}">
                <a16:creationId xmlns:a16="http://schemas.microsoft.com/office/drawing/2014/main" id="{FC7847EF-C36E-C23C-20A6-4D9ADD76B2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9;p58">
            <a:extLst>
              <a:ext uri="{FF2B5EF4-FFF2-40B4-BE49-F238E27FC236}">
                <a16:creationId xmlns:a16="http://schemas.microsoft.com/office/drawing/2014/main" id="{D07E2C2B-A2BF-CF8E-A626-E4EDBAA42B04}"/>
              </a:ext>
            </a:extLst>
          </p:cNvPr>
          <p:cNvSpPr/>
          <p:nvPr/>
        </p:nvSpPr>
        <p:spPr>
          <a:xfrm>
            <a:off x="3422613" y="1880862"/>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574171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AD422-F349-93CC-E50E-4D8B9CC0A7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B09E2F-67CD-EA3F-4405-EDD30C6B1B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D4D99D-859E-AB53-B884-15BB419C3051}"/>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A05BA6D6-AE72-E4D1-CCD8-FBC69C05F8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2DA839-15B6-4A46-090E-89FA47AF88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2D7519-5AF4-F78F-F8A7-D65289DC53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87B2ADF-2CC9-88D2-3A89-7337080BEE3B}"/>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9. Privacy:</a:t>
            </a:r>
          </a:p>
          <a:p>
            <a:pPr algn="just" rtl="0">
              <a:lnSpc>
                <a:spcPct val="115000"/>
              </a:lnSpc>
              <a:spcAft>
                <a:spcPts val="800"/>
              </a:spcAft>
              <a:buNone/>
            </a:pPr>
            <a:r>
              <a:rPr lang="en-US" sz="1400" dirty="0">
                <a:latin typeface="Alexandria" charset="0"/>
                <a:cs typeface="Alexandria" charset="0"/>
              </a:rPr>
              <a:t>This concerns the privacy of real estate users and their personal data. Platforms must guarantee confidentiality and protect sensitive property-related information.</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Advanced privacy policies in real estate apps.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Anonymous client identity systems.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Data protection technologies for ownership records.</a:t>
            </a:r>
          </a:p>
        </p:txBody>
      </p:sp>
      <p:pic>
        <p:nvPicPr>
          <p:cNvPr id="7" name="Graphic 21">
            <a:extLst>
              <a:ext uri="{FF2B5EF4-FFF2-40B4-BE49-F238E27FC236}">
                <a16:creationId xmlns:a16="http://schemas.microsoft.com/office/drawing/2014/main" id="{C22ADBA3-CA2B-C09C-6916-B6FED613E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4;p58">
            <a:extLst>
              <a:ext uri="{FF2B5EF4-FFF2-40B4-BE49-F238E27FC236}">
                <a16:creationId xmlns:a16="http://schemas.microsoft.com/office/drawing/2014/main" id="{5A7BF08A-C5EA-F566-4453-2960ECF1E787}"/>
              </a:ext>
            </a:extLst>
          </p:cNvPr>
          <p:cNvGrpSpPr/>
          <p:nvPr/>
        </p:nvGrpSpPr>
        <p:grpSpPr>
          <a:xfrm>
            <a:off x="2954349" y="1997009"/>
            <a:ext cx="390689" cy="439353"/>
            <a:chOff x="2523000" y="1954875"/>
            <a:chExt cx="262325" cy="295000"/>
          </a:xfrm>
        </p:grpSpPr>
        <p:sp>
          <p:nvSpPr>
            <p:cNvPr id="4" name="Google Shape;8395;p58">
              <a:extLst>
                <a:ext uri="{FF2B5EF4-FFF2-40B4-BE49-F238E27FC236}">
                  <a16:creationId xmlns:a16="http://schemas.microsoft.com/office/drawing/2014/main" id="{9D1FAA59-1FF7-E9A9-C539-3AACA4F9CFD2}"/>
                </a:ext>
              </a:extLst>
            </p:cNvPr>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6;p58">
              <a:extLst>
                <a:ext uri="{FF2B5EF4-FFF2-40B4-BE49-F238E27FC236}">
                  <a16:creationId xmlns:a16="http://schemas.microsoft.com/office/drawing/2014/main" id="{54D52FFC-BC6E-B1BB-8531-A3CD080D3F5B}"/>
                </a:ext>
              </a:extLst>
            </p:cNvPr>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75425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E497D-789D-BDA5-CC49-5B837A8B45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FBBEA-708E-A16F-8D50-7DBA6BB674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9336A4-471E-A4DC-14CE-7C4A4DF5B170}"/>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F3F20FCC-0A56-9E04-1801-832F261347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B4BF30-86C2-1453-47F9-8B486E17A66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171ADA-DE6A-8FD0-88D8-C722111CCAD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4E49546-0C8C-8497-C878-4F7F6685E31A}"/>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10. Personalization:</a:t>
            </a:r>
          </a:p>
          <a:p>
            <a:pPr algn="just" rtl="0">
              <a:lnSpc>
                <a:spcPct val="115000"/>
              </a:lnSpc>
              <a:spcAft>
                <a:spcPts val="800"/>
              </a:spcAft>
              <a:buNone/>
            </a:pPr>
            <a:r>
              <a:rPr lang="en-US" sz="1400" dirty="0">
                <a:latin typeface="Alexandria" charset="0"/>
                <a:cs typeface="Alexandria" charset="0"/>
              </a:rPr>
              <a:t>Personalization means tailoring the digital real estate experience to each user’s expectations and needs, based on collected data and preferences.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Personalized property recommendations based on search history.</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Customized offers aligned with client interests.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User experiences tailored to different profiles (investor, homebuyer, tenant).</a:t>
            </a:r>
          </a:p>
        </p:txBody>
      </p:sp>
      <p:pic>
        <p:nvPicPr>
          <p:cNvPr id="7" name="Graphic 21">
            <a:extLst>
              <a:ext uri="{FF2B5EF4-FFF2-40B4-BE49-F238E27FC236}">
                <a16:creationId xmlns:a16="http://schemas.microsoft.com/office/drawing/2014/main" id="{975C0587-1A03-0D36-9593-C4F8237653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D7DAE582-75D3-B75C-7EFA-012A26233081}"/>
              </a:ext>
            </a:extLst>
          </p:cNvPr>
          <p:cNvGrpSpPr/>
          <p:nvPr/>
        </p:nvGrpSpPr>
        <p:grpSpPr>
          <a:xfrm>
            <a:off x="3543808" y="2101396"/>
            <a:ext cx="443449" cy="441140"/>
            <a:chOff x="685475" y="2318350"/>
            <a:chExt cx="297750" cy="296200"/>
          </a:xfrm>
        </p:grpSpPr>
        <p:sp>
          <p:nvSpPr>
            <p:cNvPr id="4" name="Google Shape;8390;p58">
              <a:extLst>
                <a:ext uri="{FF2B5EF4-FFF2-40B4-BE49-F238E27FC236}">
                  <a16:creationId xmlns:a16="http://schemas.microsoft.com/office/drawing/2014/main" id="{C4946538-CBEE-2A97-B23D-0A2B16991FCD}"/>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5970AACA-DBA5-2FE2-0926-56E26EA61A44}"/>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8E4A4387-746D-72CB-0592-BA2CFC7FD147}"/>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758915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1ADB2-4E23-C896-6AE6-2928F24445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5249F5-ED8C-476F-54F3-45625C9E1F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5A96EF-7873-3F18-26B8-CF7D556EDE4D}"/>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E04C4FF2-813D-7E76-18C6-D80CEFD35C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220FE6-174D-69EE-C94C-1AA403AB35C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C657C8-DA91-0A82-DB6C-44958E5E9C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51683B4-54B7-10AC-55DF-CD1FF6932395}"/>
              </a:ext>
            </a:extLst>
          </p:cNvPr>
          <p:cNvSpPr txBox="1"/>
          <p:nvPr/>
        </p:nvSpPr>
        <p:spPr>
          <a:xfrm>
            <a:off x="825500" y="2135833"/>
            <a:ext cx="10541000" cy="3829062"/>
          </a:xfrm>
          <a:prstGeom prst="rect">
            <a:avLst/>
          </a:prstGeom>
          <a:noFill/>
        </p:spPr>
        <p:txBody>
          <a:bodyPr wrap="square" rtlCol="0">
            <a:spAutoFit/>
          </a:bodyPr>
          <a:lstStyle/>
          <a:p>
            <a:pPr algn="just" rtl="0">
              <a:lnSpc>
                <a:spcPct val="115000"/>
              </a:lnSpc>
              <a:spcAft>
                <a:spcPts val="800"/>
              </a:spcAft>
              <a:buNone/>
            </a:pPr>
            <a:r>
              <a:rPr lang="en-US" sz="1400" dirty="0">
                <a:latin typeface="Alexandria" charset="0"/>
                <a:cs typeface="Alexandria" charset="0"/>
              </a:rPr>
              <a:t>Project Example: “Riyadh Residential Front”</a:t>
            </a:r>
          </a:p>
          <a:p>
            <a:pPr marL="342900" indent="-342900" algn="just" rtl="0">
              <a:lnSpc>
                <a:spcPct val="115000"/>
              </a:lnSpc>
              <a:spcAft>
                <a:spcPts val="800"/>
              </a:spcAft>
              <a:buFont typeface="+mj-lt"/>
              <a:buAutoNum type="arabicPeriod"/>
            </a:pPr>
            <a:r>
              <a:rPr lang="en-US" sz="1400" dirty="0">
                <a:latin typeface="Alexandria" charset="0"/>
                <a:cs typeface="Alexandria" charset="0"/>
              </a:rPr>
              <a:t>Site Design: Interactive website with 360° virtual tours.</a:t>
            </a:r>
          </a:p>
          <a:p>
            <a:pPr marL="342900" indent="-342900" algn="just" rtl="0">
              <a:lnSpc>
                <a:spcPct val="115000"/>
              </a:lnSpc>
              <a:spcAft>
                <a:spcPts val="800"/>
              </a:spcAft>
              <a:buFont typeface="+mj-lt"/>
              <a:buAutoNum type="arabicPeriod"/>
            </a:pPr>
            <a:r>
              <a:rPr lang="en-US" sz="1400" dirty="0">
                <a:latin typeface="Alexandria" charset="0"/>
                <a:cs typeface="Alexandria" charset="0"/>
              </a:rPr>
              <a:t>Security: Multi-stage verification system to protect buyer data.</a:t>
            </a:r>
          </a:p>
          <a:p>
            <a:pPr marL="342900" indent="-342900" algn="just" rtl="0">
              <a:lnSpc>
                <a:spcPct val="115000"/>
              </a:lnSpc>
              <a:spcAft>
                <a:spcPts val="800"/>
              </a:spcAft>
              <a:buFont typeface="+mj-lt"/>
              <a:buAutoNum type="arabicPeriod"/>
            </a:pPr>
            <a:r>
              <a:rPr lang="en-US" sz="1400" dirty="0">
                <a:latin typeface="Alexandria" charset="0"/>
                <a:cs typeface="Alexandria" charset="0"/>
              </a:rPr>
              <a:t>Product: Full digital presentations of apartments with customization options.</a:t>
            </a:r>
          </a:p>
          <a:p>
            <a:pPr marL="342900" indent="-342900" algn="just" rtl="0">
              <a:lnSpc>
                <a:spcPct val="115000"/>
              </a:lnSpc>
              <a:spcAft>
                <a:spcPts val="800"/>
              </a:spcAft>
              <a:buFont typeface="+mj-lt"/>
              <a:buAutoNum type="arabicPeriod"/>
            </a:pPr>
            <a:r>
              <a:rPr lang="en-US" sz="1400" dirty="0">
                <a:latin typeface="Alexandria" charset="0"/>
                <a:cs typeface="Alexandria" charset="0"/>
              </a:rPr>
              <a:t>Communities: Dedicated Facebook group for project buyers.</a:t>
            </a:r>
          </a:p>
          <a:p>
            <a:pPr marL="342900" indent="-342900" algn="just" rtl="0">
              <a:lnSpc>
                <a:spcPct val="115000"/>
              </a:lnSpc>
              <a:spcAft>
                <a:spcPts val="800"/>
              </a:spcAft>
              <a:buFont typeface="+mj-lt"/>
              <a:buAutoNum type="arabicPeriod"/>
            </a:pPr>
            <a:r>
              <a:rPr lang="en-US" sz="1400" dirty="0">
                <a:latin typeface="Alexandria" charset="0"/>
                <a:cs typeface="Alexandria" charset="0"/>
              </a:rPr>
              <a:t>Customer Service: Live chat and personalized email support.</a:t>
            </a:r>
          </a:p>
          <a:p>
            <a:pPr marL="342900" indent="-342900" algn="just" rtl="0">
              <a:lnSpc>
                <a:spcPct val="115000"/>
              </a:lnSpc>
              <a:spcAft>
                <a:spcPts val="800"/>
              </a:spcAft>
              <a:buFont typeface="+mj-lt"/>
              <a:buAutoNum type="arabicPeriod"/>
            </a:pPr>
            <a:r>
              <a:rPr lang="en-US" sz="1400" dirty="0">
                <a:latin typeface="Alexandria" charset="0"/>
                <a:cs typeface="Alexandria" charset="0"/>
              </a:rPr>
              <a:t>Pricing: Interactive financing calculator with transparent pricing.</a:t>
            </a:r>
          </a:p>
          <a:p>
            <a:pPr marL="342900" indent="-342900" algn="just" rtl="0">
              <a:lnSpc>
                <a:spcPct val="115000"/>
              </a:lnSpc>
              <a:spcAft>
                <a:spcPts val="800"/>
              </a:spcAft>
              <a:buFont typeface="+mj-lt"/>
              <a:buAutoNum type="arabicPeriod"/>
            </a:pPr>
            <a:r>
              <a:rPr lang="en-US" sz="1400" dirty="0">
                <a:latin typeface="Alexandria" charset="0"/>
                <a:cs typeface="Alexandria" charset="0"/>
              </a:rPr>
              <a:t>Promotion: Instagram campaign with influencers and specialized video content.</a:t>
            </a:r>
          </a:p>
          <a:p>
            <a:pPr marL="342900" indent="-342900" algn="just" rtl="0">
              <a:lnSpc>
                <a:spcPct val="115000"/>
              </a:lnSpc>
              <a:spcAft>
                <a:spcPts val="800"/>
              </a:spcAft>
              <a:buFont typeface="+mj-lt"/>
              <a:buAutoNum type="arabicPeriod"/>
            </a:pPr>
            <a:r>
              <a:rPr lang="en-US" sz="1400" dirty="0">
                <a:latin typeface="Alexandria" charset="0"/>
                <a:cs typeface="Alexandria" charset="0"/>
              </a:rPr>
              <a:t>Distribution: Digital platform for reservations and document delivery.</a:t>
            </a:r>
          </a:p>
          <a:p>
            <a:pPr marL="342900" indent="-342900" algn="just" rtl="0">
              <a:lnSpc>
                <a:spcPct val="115000"/>
              </a:lnSpc>
              <a:spcAft>
                <a:spcPts val="800"/>
              </a:spcAft>
              <a:buFont typeface="+mj-lt"/>
              <a:buAutoNum type="arabicPeriod"/>
            </a:pPr>
            <a:r>
              <a:rPr lang="en-US" sz="1400" dirty="0">
                <a:latin typeface="Alexandria" charset="0"/>
                <a:cs typeface="Alexandria" charset="0"/>
              </a:rPr>
              <a:t>Privacy: Complete protection of buyer data and confidentiality.</a:t>
            </a:r>
          </a:p>
          <a:p>
            <a:pPr marL="342900" indent="-342900" algn="just" rtl="0">
              <a:lnSpc>
                <a:spcPct val="115000"/>
              </a:lnSpc>
              <a:spcAft>
                <a:spcPts val="800"/>
              </a:spcAft>
              <a:buFont typeface="+mj-lt"/>
              <a:buAutoNum type="arabicPeriod"/>
            </a:pPr>
            <a:r>
              <a:rPr lang="en-US" sz="1400" dirty="0">
                <a:latin typeface="Alexandria" charset="0"/>
                <a:cs typeface="Alexandria" charset="0"/>
              </a:rPr>
              <a:t>Personalization: Tailored offers based on each client’s interests.</a:t>
            </a:r>
          </a:p>
        </p:txBody>
      </p:sp>
      <p:pic>
        <p:nvPicPr>
          <p:cNvPr id="7" name="Graphic 21">
            <a:extLst>
              <a:ext uri="{FF2B5EF4-FFF2-40B4-BE49-F238E27FC236}">
                <a16:creationId xmlns:a16="http://schemas.microsoft.com/office/drawing/2014/main" id="{5EA89F08-E5D3-0100-E2B9-E48463EC28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8;p51">
            <a:extLst>
              <a:ext uri="{FF2B5EF4-FFF2-40B4-BE49-F238E27FC236}">
                <a16:creationId xmlns:a16="http://schemas.microsoft.com/office/drawing/2014/main" id="{5B9C2445-38B4-E406-4246-68AD24971040}"/>
              </a:ext>
            </a:extLst>
          </p:cNvPr>
          <p:cNvGrpSpPr/>
          <p:nvPr/>
        </p:nvGrpSpPr>
        <p:grpSpPr>
          <a:xfrm>
            <a:off x="4419041" y="1947474"/>
            <a:ext cx="442428" cy="443607"/>
            <a:chOff x="-50154075" y="1948175"/>
            <a:chExt cx="300100" cy="300900"/>
          </a:xfrm>
        </p:grpSpPr>
        <p:sp>
          <p:nvSpPr>
            <p:cNvPr id="4" name="Google Shape;5349;p51">
              <a:extLst>
                <a:ext uri="{FF2B5EF4-FFF2-40B4-BE49-F238E27FC236}">
                  <a16:creationId xmlns:a16="http://schemas.microsoft.com/office/drawing/2014/main" id="{F88DBE87-842A-D2E9-4771-95595CBB0F3D}"/>
                </a:ext>
              </a:extLst>
            </p:cNvPr>
            <p:cNvSpPr/>
            <p:nvPr/>
          </p:nvSpPr>
          <p:spPr>
            <a:xfrm>
              <a:off x="-50154075" y="1948175"/>
              <a:ext cx="300100" cy="300900"/>
            </a:xfrm>
            <a:custGeom>
              <a:avLst/>
              <a:gdLst/>
              <a:ahLst/>
              <a:cxnLst/>
              <a:rect l="l" t="t" r="r" b="b"/>
              <a:pathLst>
                <a:path w="12004" h="12036" extrusionOk="0">
                  <a:moveTo>
                    <a:pt x="2805" y="694"/>
                  </a:moveTo>
                  <a:lnTo>
                    <a:pt x="2805" y="2805"/>
                  </a:lnTo>
                  <a:lnTo>
                    <a:pt x="662" y="2805"/>
                  </a:lnTo>
                  <a:lnTo>
                    <a:pt x="662" y="694"/>
                  </a:lnTo>
                  <a:close/>
                  <a:moveTo>
                    <a:pt x="2805" y="3466"/>
                  </a:moveTo>
                  <a:lnTo>
                    <a:pt x="2805" y="5609"/>
                  </a:lnTo>
                  <a:lnTo>
                    <a:pt x="662" y="5609"/>
                  </a:lnTo>
                  <a:lnTo>
                    <a:pt x="662" y="3466"/>
                  </a:lnTo>
                  <a:close/>
                  <a:moveTo>
                    <a:pt x="7908" y="2521"/>
                  </a:moveTo>
                  <a:lnTo>
                    <a:pt x="9421" y="4033"/>
                  </a:lnTo>
                  <a:lnTo>
                    <a:pt x="7782" y="5640"/>
                  </a:lnTo>
                  <a:lnTo>
                    <a:pt x="6302" y="4128"/>
                  </a:lnTo>
                  <a:lnTo>
                    <a:pt x="7908" y="2521"/>
                  </a:lnTo>
                  <a:close/>
                  <a:moveTo>
                    <a:pt x="5798" y="4663"/>
                  </a:moveTo>
                  <a:lnTo>
                    <a:pt x="7278" y="6144"/>
                  </a:lnTo>
                  <a:lnTo>
                    <a:pt x="5766" y="7688"/>
                  </a:lnTo>
                  <a:lnTo>
                    <a:pt x="4254" y="6207"/>
                  </a:lnTo>
                  <a:lnTo>
                    <a:pt x="5798" y="4663"/>
                  </a:lnTo>
                  <a:close/>
                  <a:moveTo>
                    <a:pt x="2805" y="6302"/>
                  </a:moveTo>
                  <a:lnTo>
                    <a:pt x="2805" y="8791"/>
                  </a:lnTo>
                  <a:cubicBezTo>
                    <a:pt x="2521" y="8570"/>
                    <a:pt x="2111" y="8444"/>
                    <a:pt x="1733" y="8444"/>
                  </a:cubicBezTo>
                  <a:cubicBezTo>
                    <a:pt x="1324" y="8444"/>
                    <a:pt x="977" y="8570"/>
                    <a:pt x="662" y="8791"/>
                  </a:cubicBezTo>
                  <a:lnTo>
                    <a:pt x="662" y="6302"/>
                  </a:lnTo>
                  <a:close/>
                  <a:moveTo>
                    <a:pt x="3750" y="6711"/>
                  </a:moveTo>
                  <a:lnTo>
                    <a:pt x="5230" y="8192"/>
                  </a:lnTo>
                  <a:lnTo>
                    <a:pt x="3498" y="9925"/>
                  </a:lnTo>
                  <a:lnTo>
                    <a:pt x="3498" y="6932"/>
                  </a:lnTo>
                  <a:lnTo>
                    <a:pt x="3750" y="6711"/>
                  </a:lnTo>
                  <a:close/>
                  <a:moveTo>
                    <a:pt x="1733" y="9137"/>
                  </a:moveTo>
                  <a:cubicBezTo>
                    <a:pt x="2332" y="9137"/>
                    <a:pt x="2805" y="9610"/>
                    <a:pt x="2805" y="10208"/>
                  </a:cubicBezTo>
                  <a:cubicBezTo>
                    <a:pt x="2805" y="10807"/>
                    <a:pt x="2332" y="11279"/>
                    <a:pt x="1733" y="11279"/>
                  </a:cubicBezTo>
                  <a:cubicBezTo>
                    <a:pt x="1135" y="11279"/>
                    <a:pt x="662" y="10807"/>
                    <a:pt x="662" y="10208"/>
                  </a:cubicBezTo>
                  <a:cubicBezTo>
                    <a:pt x="662" y="9610"/>
                    <a:pt x="1135" y="9137"/>
                    <a:pt x="1733" y="9137"/>
                  </a:cubicBezTo>
                  <a:close/>
                  <a:moveTo>
                    <a:pt x="5640" y="9137"/>
                  </a:moveTo>
                  <a:lnTo>
                    <a:pt x="5640" y="11279"/>
                  </a:lnTo>
                  <a:lnTo>
                    <a:pt x="3183" y="11279"/>
                  </a:lnTo>
                  <a:lnTo>
                    <a:pt x="5262" y="9137"/>
                  </a:lnTo>
                  <a:close/>
                  <a:moveTo>
                    <a:pt x="8412" y="9137"/>
                  </a:moveTo>
                  <a:lnTo>
                    <a:pt x="8412" y="11279"/>
                  </a:lnTo>
                  <a:lnTo>
                    <a:pt x="6333" y="11279"/>
                  </a:lnTo>
                  <a:lnTo>
                    <a:pt x="6333" y="9137"/>
                  </a:lnTo>
                  <a:close/>
                  <a:moveTo>
                    <a:pt x="11248" y="9137"/>
                  </a:moveTo>
                  <a:lnTo>
                    <a:pt x="11248" y="11279"/>
                  </a:lnTo>
                  <a:lnTo>
                    <a:pt x="9106" y="11279"/>
                  </a:lnTo>
                  <a:lnTo>
                    <a:pt x="9106" y="9137"/>
                  </a:lnTo>
                  <a:close/>
                  <a:moveTo>
                    <a:pt x="347" y="1"/>
                  </a:moveTo>
                  <a:cubicBezTo>
                    <a:pt x="158" y="1"/>
                    <a:pt x="1" y="158"/>
                    <a:pt x="1" y="379"/>
                  </a:cubicBezTo>
                  <a:lnTo>
                    <a:pt x="1" y="10240"/>
                  </a:lnTo>
                  <a:cubicBezTo>
                    <a:pt x="1" y="11248"/>
                    <a:pt x="788" y="12036"/>
                    <a:pt x="1765" y="12036"/>
                  </a:cubicBezTo>
                  <a:lnTo>
                    <a:pt x="11657" y="12036"/>
                  </a:lnTo>
                  <a:cubicBezTo>
                    <a:pt x="11846" y="12036"/>
                    <a:pt x="12004" y="11878"/>
                    <a:pt x="12004" y="11657"/>
                  </a:cubicBezTo>
                  <a:lnTo>
                    <a:pt x="12004" y="8791"/>
                  </a:lnTo>
                  <a:cubicBezTo>
                    <a:pt x="11973" y="8602"/>
                    <a:pt x="11815" y="8444"/>
                    <a:pt x="11626" y="8444"/>
                  </a:cubicBezTo>
                  <a:lnTo>
                    <a:pt x="5987" y="8444"/>
                  </a:lnTo>
                  <a:lnTo>
                    <a:pt x="10177" y="4254"/>
                  </a:lnTo>
                  <a:cubicBezTo>
                    <a:pt x="10240" y="4191"/>
                    <a:pt x="10271" y="4096"/>
                    <a:pt x="10271" y="4033"/>
                  </a:cubicBezTo>
                  <a:cubicBezTo>
                    <a:pt x="10271" y="3939"/>
                    <a:pt x="10240" y="3844"/>
                    <a:pt x="10177" y="3781"/>
                  </a:cubicBezTo>
                  <a:lnTo>
                    <a:pt x="8192" y="1828"/>
                  </a:lnTo>
                  <a:cubicBezTo>
                    <a:pt x="8129" y="1765"/>
                    <a:pt x="8042" y="1733"/>
                    <a:pt x="7952" y="1733"/>
                  </a:cubicBezTo>
                  <a:cubicBezTo>
                    <a:pt x="7861" y="1733"/>
                    <a:pt x="7767" y="1765"/>
                    <a:pt x="7688" y="1828"/>
                  </a:cubicBezTo>
                  <a:lnTo>
                    <a:pt x="3498" y="5987"/>
                  </a:ln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50;p51">
              <a:extLst>
                <a:ext uri="{FF2B5EF4-FFF2-40B4-BE49-F238E27FC236}">
                  <a16:creationId xmlns:a16="http://schemas.microsoft.com/office/drawing/2014/main" id="{380ABE93-827A-DF0D-7772-3DF945CD7850}"/>
                </a:ext>
              </a:extLst>
            </p:cNvPr>
            <p:cNvSpPr/>
            <p:nvPr/>
          </p:nvSpPr>
          <p:spPr>
            <a:xfrm>
              <a:off x="-50119425" y="21947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04434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4A74C-C123-87B6-FED1-B1D2ACCF9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4EE306-5713-B85D-5409-0AC5867D10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838D6E-2257-BBED-89AF-82DCD7124AF7}"/>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92FC7564-3297-D76C-F5C6-735E5EA589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C0D7FE-F7ED-70E4-5FBC-2A0D76B3ED1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97DDFC-6FA0-67D0-E380-A9AE23B372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D0CCFF2-490A-F777-A1BA-DAA1A4AC3C6F}"/>
              </a:ext>
            </a:extLst>
          </p:cNvPr>
          <p:cNvSpPr txBox="1"/>
          <p:nvPr/>
        </p:nvSpPr>
        <p:spPr>
          <a:xfrm>
            <a:off x="825500" y="2053369"/>
            <a:ext cx="10541000" cy="3964099"/>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 Website Design: </a:t>
            </a:r>
          </a:p>
          <a:p>
            <a:pPr algn="just" rtl="0">
              <a:lnSpc>
                <a:spcPct val="150000"/>
              </a:lnSpc>
              <a:spcAft>
                <a:spcPts val="800"/>
              </a:spcAft>
              <a:buNone/>
            </a:pPr>
            <a:r>
              <a:rPr lang="en-US" sz="1400" dirty="0">
                <a:latin typeface="Alexandria" charset="0"/>
                <a:cs typeface="Alexandria" charset="0"/>
              </a:rPr>
              <a:t>In our project “Riyadh Residential Front”, we did not perceive the website as a conventional webpage, but rather as a comprehensive digital interface for the project. The website serves as the primary gateway through which clients first encounter the development, functioning as the operational hub that integrates all other digital marketing elements. We designed a modern, interactive platform aligned with the project’s luxurious visual identity. More important than its aesthetic appeal, however, is the interactive content. We incorporated 360-degree virtual tours for each residential unit, not as static images but as immersive experiences that allow clients to “live” in the unit before construction. For instance, a client from Abha considering an apartment in Riyadh can virtually walk through the property, view the scenery from the windows, measure room dimensions, and imagine furnishing the space. Such experiences foster emotional attachment to the unit prior to its physical realization. Additionally, we developed a three-dimensional platform enabling virtual navigation throughout the entire project, including corridors, swimming pools, and communal gardens. The website was optimized for responsiveness across mobile devices, tablets, and laptops, acknowledging that most visitors access digital environments via smartphones. The outcome was not a mere electronic catalog, but a fully interactive experiential platform that builds trust and facilitates purchasing decisions.</a:t>
            </a:r>
          </a:p>
        </p:txBody>
      </p:sp>
      <p:pic>
        <p:nvPicPr>
          <p:cNvPr id="7" name="Graphic 21">
            <a:extLst>
              <a:ext uri="{FF2B5EF4-FFF2-40B4-BE49-F238E27FC236}">
                <a16:creationId xmlns:a16="http://schemas.microsoft.com/office/drawing/2014/main" id="{FD5D8AEC-365F-12A0-6618-87DE65427C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9D342D75-48BC-2D07-006B-AA1936DCB329}"/>
              </a:ext>
            </a:extLst>
          </p:cNvPr>
          <p:cNvSpPr/>
          <p:nvPr/>
        </p:nvSpPr>
        <p:spPr>
          <a:xfrm>
            <a:off x="5874786" y="2000139"/>
            <a:ext cx="442428" cy="44360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137929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1E485-6AAA-E2BD-B6F9-E615B333DF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8A18A6-DD94-31C8-3D65-8A74F37F9C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DCC1E0-0E79-8789-011D-ED018DED1736}"/>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60404C59-4E34-5009-C94B-F9356A6D77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6D8A30-E90D-1C14-9159-A07F9B41012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388294-F322-663E-AD32-62C2A87E1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FFB1958B-4404-632A-C069-AD46445D722F}"/>
              </a:ext>
            </a:extLst>
          </p:cNvPr>
          <p:cNvSpPr txBox="1"/>
          <p:nvPr/>
        </p:nvSpPr>
        <p:spPr>
          <a:xfrm>
            <a:off x="825500" y="2135833"/>
            <a:ext cx="10541000" cy="3317768"/>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2. Digital Security: </a:t>
            </a:r>
          </a:p>
          <a:p>
            <a:pPr algn="just" rtl="0">
              <a:lnSpc>
                <a:spcPct val="150000"/>
              </a:lnSpc>
              <a:spcAft>
                <a:spcPts val="800"/>
              </a:spcAft>
              <a:buNone/>
            </a:pPr>
            <a:r>
              <a:rPr lang="en-US" sz="1400" dirty="0">
                <a:latin typeface="Alexandria" charset="0"/>
                <a:cs typeface="Alexandria" charset="0"/>
              </a:rPr>
              <a:t>In the real estate sector, data is highly sensitive, encompassing financial, personal, and familial information. Without robust security, digital trust cannot be established. Accordingly, in “Riyadh Residential Front” we implemented a multi-layered authentication system comparable to advanced digital banking protocols. Our system relies on three factors: something the client knows (password), something the client possesses (smartphone for verification codes), and something the client is (biometric fingerprint or facial recognition). These three layers ensure that even if one is compromised, the others remain intact. Furthermore, we applied advanced end-to-end encryption, ensuring that data remains encrypted from the client’s device until it reaches our servers. Special encryption was assigned to contracts and official documents, with each contract protected individually. Beyond software, we trained a specialized cybersecurity team to monitor the system continuously, detect intrusion attempts, and respond immediately. When clients perceive their data as safeguarded at this level, their trust in the project and developer increases, transforming digital apprehension into reassurance.</a:t>
            </a:r>
          </a:p>
        </p:txBody>
      </p:sp>
      <p:pic>
        <p:nvPicPr>
          <p:cNvPr id="7" name="Graphic 21">
            <a:extLst>
              <a:ext uri="{FF2B5EF4-FFF2-40B4-BE49-F238E27FC236}">
                <a16:creationId xmlns:a16="http://schemas.microsoft.com/office/drawing/2014/main" id="{6D8C4646-1645-5026-527A-78338973B0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4;p51">
            <a:extLst>
              <a:ext uri="{FF2B5EF4-FFF2-40B4-BE49-F238E27FC236}">
                <a16:creationId xmlns:a16="http://schemas.microsoft.com/office/drawing/2014/main" id="{29DDEE17-84D7-1CCE-8881-96BB19A7B090}"/>
              </a:ext>
            </a:extLst>
          </p:cNvPr>
          <p:cNvGrpSpPr/>
          <p:nvPr/>
        </p:nvGrpSpPr>
        <p:grpSpPr>
          <a:xfrm>
            <a:off x="10172454" y="1997432"/>
            <a:ext cx="443607" cy="443607"/>
            <a:chOff x="-46772025" y="2701925"/>
            <a:chExt cx="300900" cy="300900"/>
          </a:xfrm>
        </p:grpSpPr>
        <p:sp>
          <p:nvSpPr>
            <p:cNvPr id="4" name="Google Shape;5345;p51">
              <a:extLst>
                <a:ext uri="{FF2B5EF4-FFF2-40B4-BE49-F238E27FC236}">
                  <a16:creationId xmlns:a16="http://schemas.microsoft.com/office/drawing/2014/main" id="{5A19AF6A-E206-2CFF-C6F5-FE9C39450FE1}"/>
                </a:ext>
              </a:extLst>
            </p:cNvPr>
            <p:cNvSpPr/>
            <p:nvPr/>
          </p:nvSpPr>
          <p:spPr>
            <a:xfrm>
              <a:off x="-46647575" y="2826375"/>
              <a:ext cx="53575" cy="53575"/>
            </a:xfrm>
            <a:custGeom>
              <a:avLst/>
              <a:gdLst/>
              <a:ahLst/>
              <a:cxnLst/>
              <a:rect l="l" t="t" r="r" b="b"/>
              <a:pathLst>
                <a:path w="2143" h="2143" extrusionOk="0">
                  <a:moveTo>
                    <a:pt x="1072" y="694"/>
                  </a:moveTo>
                  <a:cubicBezTo>
                    <a:pt x="1261" y="694"/>
                    <a:pt x="1418" y="851"/>
                    <a:pt x="1418" y="1040"/>
                  </a:cubicBezTo>
                  <a:cubicBezTo>
                    <a:pt x="1418" y="1229"/>
                    <a:pt x="1261" y="1387"/>
                    <a:pt x="1072" y="1387"/>
                  </a:cubicBezTo>
                  <a:cubicBezTo>
                    <a:pt x="883" y="1387"/>
                    <a:pt x="725" y="1229"/>
                    <a:pt x="725" y="1040"/>
                  </a:cubicBezTo>
                  <a:cubicBezTo>
                    <a:pt x="725" y="851"/>
                    <a:pt x="883" y="694"/>
                    <a:pt x="1072" y="694"/>
                  </a:cubicBezTo>
                  <a:close/>
                  <a:moveTo>
                    <a:pt x="1072" y="1"/>
                  </a:moveTo>
                  <a:cubicBezTo>
                    <a:pt x="473" y="1"/>
                    <a:pt x="1" y="473"/>
                    <a:pt x="1" y="1072"/>
                  </a:cubicBezTo>
                  <a:cubicBezTo>
                    <a:pt x="1" y="1670"/>
                    <a:pt x="473" y="2143"/>
                    <a:pt x="1072" y="2143"/>
                  </a:cubicBezTo>
                  <a:cubicBezTo>
                    <a:pt x="1670" y="2143"/>
                    <a:pt x="2143" y="1670"/>
                    <a:pt x="2143" y="1072"/>
                  </a:cubicBezTo>
                  <a:cubicBezTo>
                    <a:pt x="2112" y="473"/>
                    <a:pt x="163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46;p51">
              <a:extLst>
                <a:ext uri="{FF2B5EF4-FFF2-40B4-BE49-F238E27FC236}">
                  <a16:creationId xmlns:a16="http://schemas.microsoft.com/office/drawing/2014/main" id="{46E54929-9DBD-4075-F614-5655EC33817A}"/>
                </a:ext>
              </a:extLst>
            </p:cNvPr>
            <p:cNvSpPr/>
            <p:nvPr/>
          </p:nvSpPr>
          <p:spPr>
            <a:xfrm>
              <a:off x="-46772025" y="2701925"/>
              <a:ext cx="300900" cy="300900"/>
            </a:xfrm>
            <a:custGeom>
              <a:avLst/>
              <a:gdLst/>
              <a:ahLst/>
              <a:cxnLst/>
              <a:rect l="l" t="t" r="r" b="b"/>
              <a:pathLst>
                <a:path w="12036" h="12036" extrusionOk="0">
                  <a:moveTo>
                    <a:pt x="6365" y="1482"/>
                  </a:moveTo>
                  <a:cubicBezTo>
                    <a:pt x="8602" y="1639"/>
                    <a:pt x="10429" y="3466"/>
                    <a:pt x="10587" y="5672"/>
                  </a:cubicBezTo>
                  <a:lnTo>
                    <a:pt x="9862" y="5672"/>
                  </a:lnTo>
                  <a:cubicBezTo>
                    <a:pt x="9704" y="3813"/>
                    <a:pt x="8224" y="2301"/>
                    <a:pt x="6365" y="2143"/>
                  </a:cubicBezTo>
                  <a:lnTo>
                    <a:pt x="6365" y="1482"/>
                  </a:lnTo>
                  <a:close/>
                  <a:moveTo>
                    <a:pt x="5703" y="1482"/>
                  </a:moveTo>
                  <a:lnTo>
                    <a:pt x="5703" y="2206"/>
                  </a:lnTo>
                  <a:cubicBezTo>
                    <a:pt x="3845" y="2364"/>
                    <a:pt x="2364" y="3844"/>
                    <a:pt x="2206" y="5703"/>
                  </a:cubicBezTo>
                  <a:lnTo>
                    <a:pt x="1482" y="5703"/>
                  </a:lnTo>
                  <a:cubicBezTo>
                    <a:pt x="1639" y="3466"/>
                    <a:pt x="3466" y="1639"/>
                    <a:pt x="5703" y="1482"/>
                  </a:cubicBezTo>
                  <a:close/>
                  <a:moveTo>
                    <a:pt x="6365" y="2868"/>
                  </a:moveTo>
                  <a:cubicBezTo>
                    <a:pt x="7814" y="3025"/>
                    <a:pt x="9011" y="4191"/>
                    <a:pt x="9169" y="5672"/>
                  </a:cubicBezTo>
                  <a:lnTo>
                    <a:pt x="8854" y="5672"/>
                  </a:lnTo>
                  <a:cubicBezTo>
                    <a:pt x="8665" y="5672"/>
                    <a:pt x="8507" y="5829"/>
                    <a:pt x="8507" y="6018"/>
                  </a:cubicBezTo>
                  <a:cubicBezTo>
                    <a:pt x="8507" y="6207"/>
                    <a:pt x="8665" y="6365"/>
                    <a:pt x="8854" y="6365"/>
                  </a:cubicBezTo>
                  <a:lnTo>
                    <a:pt x="9169" y="6365"/>
                  </a:lnTo>
                  <a:cubicBezTo>
                    <a:pt x="9011" y="7814"/>
                    <a:pt x="7846" y="9011"/>
                    <a:pt x="6365" y="9169"/>
                  </a:cubicBezTo>
                  <a:lnTo>
                    <a:pt x="6365" y="8854"/>
                  </a:lnTo>
                  <a:cubicBezTo>
                    <a:pt x="6365" y="8665"/>
                    <a:pt x="6207" y="8507"/>
                    <a:pt x="6018" y="8507"/>
                  </a:cubicBezTo>
                  <a:cubicBezTo>
                    <a:pt x="5829" y="8507"/>
                    <a:pt x="5672" y="8665"/>
                    <a:pt x="5672" y="8854"/>
                  </a:cubicBezTo>
                  <a:lnTo>
                    <a:pt x="5672" y="9169"/>
                  </a:lnTo>
                  <a:cubicBezTo>
                    <a:pt x="4223" y="9011"/>
                    <a:pt x="3025" y="7814"/>
                    <a:pt x="2868" y="6365"/>
                  </a:cubicBezTo>
                  <a:lnTo>
                    <a:pt x="3183" y="6365"/>
                  </a:lnTo>
                  <a:cubicBezTo>
                    <a:pt x="3372" y="6365"/>
                    <a:pt x="3529" y="6207"/>
                    <a:pt x="3529" y="6018"/>
                  </a:cubicBezTo>
                  <a:cubicBezTo>
                    <a:pt x="3529" y="5829"/>
                    <a:pt x="3372" y="5672"/>
                    <a:pt x="3183" y="5672"/>
                  </a:cubicBezTo>
                  <a:lnTo>
                    <a:pt x="2868" y="5672"/>
                  </a:lnTo>
                  <a:cubicBezTo>
                    <a:pt x="3025" y="4191"/>
                    <a:pt x="4191" y="3025"/>
                    <a:pt x="5672" y="2868"/>
                  </a:cubicBezTo>
                  <a:lnTo>
                    <a:pt x="5672" y="3183"/>
                  </a:lnTo>
                  <a:cubicBezTo>
                    <a:pt x="5672" y="3372"/>
                    <a:pt x="5829" y="3529"/>
                    <a:pt x="6018" y="3529"/>
                  </a:cubicBezTo>
                  <a:cubicBezTo>
                    <a:pt x="6207" y="3529"/>
                    <a:pt x="6365" y="3372"/>
                    <a:pt x="6365" y="3183"/>
                  </a:cubicBezTo>
                  <a:lnTo>
                    <a:pt x="6365" y="2868"/>
                  </a:lnTo>
                  <a:close/>
                  <a:moveTo>
                    <a:pt x="2206" y="6365"/>
                  </a:moveTo>
                  <a:cubicBezTo>
                    <a:pt x="2364" y="8224"/>
                    <a:pt x="3845" y="9704"/>
                    <a:pt x="5703" y="9862"/>
                  </a:cubicBezTo>
                  <a:lnTo>
                    <a:pt x="5703" y="10586"/>
                  </a:lnTo>
                  <a:cubicBezTo>
                    <a:pt x="3466" y="10429"/>
                    <a:pt x="1639" y="8602"/>
                    <a:pt x="1482" y="6365"/>
                  </a:cubicBezTo>
                  <a:close/>
                  <a:moveTo>
                    <a:pt x="10618" y="6365"/>
                  </a:moveTo>
                  <a:cubicBezTo>
                    <a:pt x="10429" y="8602"/>
                    <a:pt x="8602" y="10429"/>
                    <a:pt x="6396" y="10586"/>
                  </a:cubicBezTo>
                  <a:lnTo>
                    <a:pt x="6396" y="9862"/>
                  </a:lnTo>
                  <a:cubicBezTo>
                    <a:pt x="8255" y="9704"/>
                    <a:pt x="9767" y="8224"/>
                    <a:pt x="9925" y="6365"/>
                  </a:cubicBezTo>
                  <a:close/>
                  <a:moveTo>
                    <a:pt x="6018" y="1"/>
                  </a:moveTo>
                  <a:cubicBezTo>
                    <a:pt x="5829" y="1"/>
                    <a:pt x="5672" y="158"/>
                    <a:pt x="5672" y="347"/>
                  </a:cubicBezTo>
                  <a:lnTo>
                    <a:pt x="5672" y="725"/>
                  </a:lnTo>
                  <a:cubicBezTo>
                    <a:pt x="4412" y="820"/>
                    <a:pt x="3183" y="1356"/>
                    <a:pt x="2269" y="2269"/>
                  </a:cubicBezTo>
                  <a:cubicBezTo>
                    <a:pt x="1387" y="3183"/>
                    <a:pt x="820" y="4348"/>
                    <a:pt x="757" y="5672"/>
                  </a:cubicBezTo>
                  <a:lnTo>
                    <a:pt x="347" y="5672"/>
                  </a:lnTo>
                  <a:cubicBezTo>
                    <a:pt x="158" y="5672"/>
                    <a:pt x="1" y="5829"/>
                    <a:pt x="1" y="6018"/>
                  </a:cubicBezTo>
                  <a:cubicBezTo>
                    <a:pt x="1" y="6207"/>
                    <a:pt x="158" y="6365"/>
                    <a:pt x="347" y="6365"/>
                  </a:cubicBezTo>
                  <a:lnTo>
                    <a:pt x="757" y="6365"/>
                  </a:lnTo>
                  <a:cubicBezTo>
                    <a:pt x="820" y="7625"/>
                    <a:pt x="1387" y="8854"/>
                    <a:pt x="2269" y="9767"/>
                  </a:cubicBezTo>
                  <a:cubicBezTo>
                    <a:pt x="3183" y="10649"/>
                    <a:pt x="4380" y="11217"/>
                    <a:pt x="5672" y="11280"/>
                  </a:cubicBezTo>
                  <a:lnTo>
                    <a:pt x="5672" y="11689"/>
                  </a:lnTo>
                  <a:cubicBezTo>
                    <a:pt x="5672" y="11878"/>
                    <a:pt x="5829" y="12036"/>
                    <a:pt x="6018" y="12036"/>
                  </a:cubicBezTo>
                  <a:cubicBezTo>
                    <a:pt x="6207" y="12036"/>
                    <a:pt x="6365" y="11878"/>
                    <a:pt x="6365" y="11689"/>
                  </a:cubicBezTo>
                  <a:lnTo>
                    <a:pt x="6365" y="11280"/>
                  </a:lnTo>
                  <a:cubicBezTo>
                    <a:pt x="7625" y="11217"/>
                    <a:pt x="8854" y="10649"/>
                    <a:pt x="9767" y="9767"/>
                  </a:cubicBezTo>
                  <a:cubicBezTo>
                    <a:pt x="10681" y="8854"/>
                    <a:pt x="11217" y="7656"/>
                    <a:pt x="11280" y="6365"/>
                  </a:cubicBezTo>
                  <a:lnTo>
                    <a:pt x="11689" y="6365"/>
                  </a:lnTo>
                  <a:cubicBezTo>
                    <a:pt x="11878" y="6365"/>
                    <a:pt x="12036" y="6207"/>
                    <a:pt x="12036" y="6018"/>
                  </a:cubicBezTo>
                  <a:cubicBezTo>
                    <a:pt x="12036" y="5829"/>
                    <a:pt x="11878" y="5672"/>
                    <a:pt x="11689" y="5672"/>
                  </a:cubicBezTo>
                  <a:lnTo>
                    <a:pt x="11280" y="5672"/>
                  </a:lnTo>
                  <a:cubicBezTo>
                    <a:pt x="11217" y="4411"/>
                    <a:pt x="10650" y="3183"/>
                    <a:pt x="9767" y="2269"/>
                  </a:cubicBezTo>
                  <a:cubicBezTo>
                    <a:pt x="8854" y="1356"/>
                    <a:pt x="7688" y="820"/>
                    <a:pt x="6365" y="725"/>
                  </a:cubicBezTo>
                  <a:lnTo>
                    <a:pt x="6365" y="347"/>
                  </a:lnTo>
                  <a:cubicBezTo>
                    <a:pt x="6365" y="158"/>
                    <a:pt x="6207"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796943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24E8E-4A58-DBFF-F6F2-AFACC0967C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C76B52-6076-56EA-2D27-C69F5E64B6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89B720D-A91A-4C79-C52F-D7220E19D5B1}"/>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CFE4D8A5-84A7-57E4-8352-8B9F44B83D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4FBF74-9F8E-D0D5-5E2A-691D23C378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850814-31B0-8D3B-B6D9-BAD3A1F55E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0DA1FCC-EF7A-CF06-1241-AEF33C00BB39}"/>
              </a:ext>
            </a:extLst>
          </p:cNvPr>
          <p:cNvSpPr txBox="1"/>
          <p:nvPr/>
        </p:nvSpPr>
        <p:spPr>
          <a:xfrm>
            <a:off x="825500" y="2135833"/>
            <a:ext cx="10541000" cy="299460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3. The Digital Real Estate Product: </a:t>
            </a:r>
          </a:p>
          <a:p>
            <a:pPr algn="just" rtl="0">
              <a:lnSpc>
                <a:spcPct val="150000"/>
              </a:lnSpc>
              <a:spcAft>
                <a:spcPts val="800"/>
              </a:spcAft>
              <a:buNone/>
            </a:pPr>
            <a:r>
              <a:rPr lang="en-US" sz="1400" dirty="0">
                <a:latin typeface="Alexandria" charset="0"/>
                <a:cs typeface="Alexandria" charset="0"/>
              </a:rPr>
              <a:t>At the core of the project lies the digital real estate product. We redefined the traditional philosophy: real estate is no longer confined to four walls and a roof, but has evolved into a package of experiences and services. We developed an interactive product viewer showcasing all apartment options and layouts attractively. The true innovation, however, was the digital customization tool for interior design. Clients can select wall colors, tile types, kitchen layouts, and even lighting switches, viewing the results instantly through realistic digital simulations. We also integrated augmented reality features, enabling clients to point their smartphone cameras at empty spaces in their current homes and visualize how the new apartment would appear. Each unit is accompanied by intelligent, detailed information: technical specifications, material sources, energy efficiency ratings, and construction progress documented through images. Thus, the product has transformed from a static commodity into a personalized interactive experience.</a:t>
            </a:r>
          </a:p>
        </p:txBody>
      </p:sp>
      <p:pic>
        <p:nvPicPr>
          <p:cNvPr id="7" name="Graphic 21">
            <a:extLst>
              <a:ext uri="{FF2B5EF4-FFF2-40B4-BE49-F238E27FC236}">
                <a16:creationId xmlns:a16="http://schemas.microsoft.com/office/drawing/2014/main" id="{ABDAC9B4-E365-9CF7-D0B9-4CD46BB72B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424;p51">
            <a:extLst>
              <a:ext uri="{FF2B5EF4-FFF2-40B4-BE49-F238E27FC236}">
                <a16:creationId xmlns:a16="http://schemas.microsoft.com/office/drawing/2014/main" id="{E3C20B3F-D927-832D-977A-20FB24072090}"/>
              </a:ext>
            </a:extLst>
          </p:cNvPr>
          <p:cNvGrpSpPr/>
          <p:nvPr/>
        </p:nvGrpSpPr>
        <p:grpSpPr>
          <a:xfrm>
            <a:off x="8709208" y="1951145"/>
            <a:ext cx="389023" cy="445929"/>
            <a:chOff x="-49398750" y="2684600"/>
            <a:chExt cx="263875" cy="302475"/>
          </a:xfrm>
        </p:grpSpPr>
        <p:sp>
          <p:nvSpPr>
            <p:cNvPr id="4" name="Google Shape;5425;p51">
              <a:extLst>
                <a:ext uri="{FF2B5EF4-FFF2-40B4-BE49-F238E27FC236}">
                  <a16:creationId xmlns:a16="http://schemas.microsoft.com/office/drawing/2014/main" id="{C3CAE890-C02C-6782-DB51-C46C37682707}"/>
                </a:ext>
              </a:extLst>
            </p:cNvPr>
            <p:cNvSpPr/>
            <p:nvPr/>
          </p:nvSpPr>
          <p:spPr>
            <a:xfrm>
              <a:off x="-49294775" y="2684600"/>
              <a:ext cx="73275" cy="299325"/>
            </a:xfrm>
            <a:custGeom>
              <a:avLst/>
              <a:gdLst/>
              <a:ahLst/>
              <a:cxnLst/>
              <a:rect l="l" t="t" r="r" b="b"/>
              <a:pathLst>
                <a:path w="2931" h="11973" extrusionOk="0">
                  <a:moveTo>
                    <a:pt x="1481" y="1387"/>
                  </a:moveTo>
                  <a:lnTo>
                    <a:pt x="2017" y="2836"/>
                  </a:lnTo>
                  <a:lnTo>
                    <a:pt x="914" y="2836"/>
                  </a:lnTo>
                  <a:lnTo>
                    <a:pt x="1481" y="1387"/>
                  </a:lnTo>
                  <a:close/>
                  <a:moveTo>
                    <a:pt x="2174" y="3529"/>
                  </a:moveTo>
                  <a:lnTo>
                    <a:pt x="2174" y="9893"/>
                  </a:lnTo>
                  <a:lnTo>
                    <a:pt x="757" y="9893"/>
                  </a:lnTo>
                  <a:lnTo>
                    <a:pt x="757" y="3529"/>
                  </a:lnTo>
                  <a:close/>
                  <a:moveTo>
                    <a:pt x="2174" y="10586"/>
                  </a:moveTo>
                  <a:lnTo>
                    <a:pt x="2174" y="10964"/>
                  </a:lnTo>
                  <a:cubicBezTo>
                    <a:pt x="2143" y="11153"/>
                    <a:pt x="1985" y="11311"/>
                    <a:pt x="1828" y="11311"/>
                  </a:cubicBezTo>
                  <a:lnTo>
                    <a:pt x="1103" y="11311"/>
                  </a:lnTo>
                  <a:cubicBezTo>
                    <a:pt x="914" y="11311"/>
                    <a:pt x="757" y="11153"/>
                    <a:pt x="757" y="10964"/>
                  </a:cubicBezTo>
                  <a:lnTo>
                    <a:pt x="757" y="10586"/>
                  </a:lnTo>
                  <a:close/>
                  <a:moveTo>
                    <a:pt x="1450" y="1"/>
                  </a:moveTo>
                  <a:cubicBezTo>
                    <a:pt x="1355" y="1"/>
                    <a:pt x="1198" y="95"/>
                    <a:pt x="1135" y="253"/>
                  </a:cubicBezTo>
                  <a:cubicBezTo>
                    <a:pt x="1" y="3246"/>
                    <a:pt x="95" y="3088"/>
                    <a:pt x="95" y="3151"/>
                  </a:cubicBezTo>
                  <a:lnTo>
                    <a:pt x="95" y="10933"/>
                  </a:lnTo>
                  <a:cubicBezTo>
                    <a:pt x="95" y="11500"/>
                    <a:pt x="568" y="11973"/>
                    <a:pt x="1135" y="11973"/>
                  </a:cubicBezTo>
                  <a:lnTo>
                    <a:pt x="1859" y="11973"/>
                  </a:lnTo>
                  <a:cubicBezTo>
                    <a:pt x="2458" y="11973"/>
                    <a:pt x="2931" y="11500"/>
                    <a:pt x="2931" y="10933"/>
                  </a:cubicBezTo>
                  <a:lnTo>
                    <a:pt x="2931" y="3120"/>
                  </a:lnTo>
                  <a:cubicBezTo>
                    <a:pt x="2836" y="3088"/>
                    <a:pt x="2931" y="3277"/>
                    <a:pt x="1765" y="253"/>
                  </a:cubicBezTo>
                  <a:cubicBezTo>
                    <a:pt x="1733" y="127"/>
                    <a:pt x="1576"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426;p51">
              <a:extLst>
                <a:ext uri="{FF2B5EF4-FFF2-40B4-BE49-F238E27FC236}">
                  <a16:creationId xmlns:a16="http://schemas.microsoft.com/office/drawing/2014/main" id="{2572DCB6-4DA6-9AE7-F136-04AD23003922}"/>
                </a:ext>
              </a:extLst>
            </p:cNvPr>
            <p:cNvSpPr/>
            <p:nvPr/>
          </p:nvSpPr>
          <p:spPr>
            <a:xfrm>
              <a:off x="-49398750" y="2684600"/>
              <a:ext cx="87450" cy="300900"/>
            </a:xfrm>
            <a:custGeom>
              <a:avLst/>
              <a:gdLst/>
              <a:ahLst/>
              <a:cxnLst/>
              <a:rect l="l" t="t" r="r" b="b"/>
              <a:pathLst>
                <a:path w="3498" h="12036" extrusionOk="0">
                  <a:moveTo>
                    <a:pt x="2773" y="662"/>
                  </a:moveTo>
                  <a:lnTo>
                    <a:pt x="2773" y="11311"/>
                  </a:lnTo>
                  <a:lnTo>
                    <a:pt x="662" y="11311"/>
                  </a:lnTo>
                  <a:lnTo>
                    <a:pt x="662" y="10586"/>
                  </a:lnTo>
                  <a:lnTo>
                    <a:pt x="1734" y="10586"/>
                  </a:lnTo>
                  <a:cubicBezTo>
                    <a:pt x="1923" y="10586"/>
                    <a:pt x="2080" y="10429"/>
                    <a:pt x="2080" y="10240"/>
                  </a:cubicBezTo>
                  <a:cubicBezTo>
                    <a:pt x="2080" y="10051"/>
                    <a:pt x="1923" y="9893"/>
                    <a:pt x="1734" y="9893"/>
                  </a:cubicBezTo>
                  <a:lnTo>
                    <a:pt x="662" y="9893"/>
                  </a:lnTo>
                  <a:lnTo>
                    <a:pt x="662" y="9169"/>
                  </a:lnTo>
                  <a:lnTo>
                    <a:pt x="1009" y="9169"/>
                  </a:lnTo>
                  <a:cubicBezTo>
                    <a:pt x="1198" y="9169"/>
                    <a:pt x="1356" y="9011"/>
                    <a:pt x="1356" y="8822"/>
                  </a:cubicBezTo>
                  <a:cubicBezTo>
                    <a:pt x="1356" y="8633"/>
                    <a:pt x="1198" y="8475"/>
                    <a:pt x="1009" y="8475"/>
                  </a:cubicBezTo>
                  <a:lnTo>
                    <a:pt x="662" y="8475"/>
                  </a:lnTo>
                  <a:lnTo>
                    <a:pt x="662" y="7751"/>
                  </a:lnTo>
                  <a:lnTo>
                    <a:pt x="1734" y="7751"/>
                  </a:lnTo>
                  <a:cubicBezTo>
                    <a:pt x="1923" y="7751"/>
                    <a:pt x="2080" y="7593"/>
                    <a:pt x="2080" y="7404"/>
                  </a:cubicBezTo>
                  <a:cubicBezTo>
                    <a:pt x="2080" y="7215"/>
                    <a:pt x="1923" y="7058"/>
                    <a:pt x="1734" y="7058"/>
                  </a:cubicBezTo>
                  <a:lnTo>
                    <a:pt x="662" y="7058"/>
                  </a:lnTo>
                  <a:lnTo>
                    <a:pt x="662" y="6333"/>
                  </a:lnTo>
                  <a:lnTo>
                    <a:pt x="1009" y="6333"/>
                  </a:lnTo>
                  <a:cubicBezTo>
                    <a:pt x="1198" y="6333"/>
                    <a:pt x="1356" y="6176"/>
                    <a:pt x="1356" y="5987"/>
                  </a:cubicBezTo>
                  <a:cubicBezTo>
                    <a:pt x="1356" y="5798"/>
                    <a:pt x="1198" y="5640"/>
                    <a:pt x="1009" y="5640"/>
                  </a:cubicBezTo>
                  <a:lnTo>
                    <a:pt x="662" y="5640"/>
                  </a:lnTo>
                  <a:lnTo>
                    <a:pt x="662" y="4947"/>
                  </a:lnTo>
                  <a:lnTo>
                    <a:pt x="1734" y="4947"/>
                  </a:lnTo>
                  <a:cubicBezTo>
                    <a:pt x="1923" y="4947"/>
                    <a:pt x="2080" y="4789"/>
                    <a:pt x="2080" y="4569"/>
                  </a:cubicBezTo>
                  <a:cubicBezTo>
                    <a:pt x="2080" y="4380"/>
                    <a:pt x="1923" y="4222"/>
                    <a:pt x="1734" y="4222"/>
                  </a:cubicBezTo>
                  <a:lnTo>
                    <a:pt x="662" y="4222"/>
                  </a:lnTo>
                  <a:lnTo>
                    <a:pt x="662" y="3498"/>
                  </a:lnTo>
                  <a:lnTo>
                    <a:pt x="1009" y="3498"/>
                  </a:lnTo>
                  <a:cubicBezTo>
                    <a:pt x="1198" y="3498"/>
                    <a:pt x="1356" y="3340"/>
                    <a:pt x="1356" y="3151"/>
                  </a:cubicBezTo>
                  <a:cubicBezTo>
                    <a:pt x="1356" y="2962"/>
                    <a:pt x="1198" y="2805"/>
                    <a:pt x="1009" y="2805"/>
                  </a:cubicBezTo>
                  <a:lnTo>
                    <a:pt x="662" y="2805"/>
                  </a:lnTo>
                  <a:lnTo>
                    <a:pt x="662" y="2080"/>
                  </a:lnTo>
                  <a:lnTo>
                    <a:pt x="1734" y="2080"/>
                  </a:lnTo>
                  <a:cubicBezTo>
                    <a:pt x="1923" y="2080"/>
                    <a:pt x="2080" y="1922"/>
                    <a:pt x="2080" y="1733"/>
                  </a:cubicBezTo>
                  <a:cubicBezTo>
                    <a:pt x="2080" y="1544"/>
                    <a:pt x="1923" y="1387"/>
                    <a:pt x="1734" y="1387"/>
                  </a:cubicBezTo>
                  <a:lnTo>
                    <a:pt x="662" y="1387"/>
                  </a:lnTo>
                  <a:lnTo>
                    <a:pt x="662" y="662"/>
                  </a:lnTo>
                  <a:close/>
                  <a:moveTo>
                    <a:pt x="347" y="1"/>
                  </a:moveTo>
                  <a:cubicBezTo>
                    <a:pt x="158" y="1"/>
                    <a:pt x="1" y="158"/>
                    <a:pt x="1" y="379"/>
                  </a:cubicBezTo>
                  <a:lnTo>
                    <a:pt x="1" y="11657"/>
                  </a:lnTo>
                  <a:cubicBezTo>
                    <a:pt x="1" y="11878"/>
                    <a:pt x="158" y="12036"/>
                    <a:pt x="347" y="12036"/>
                  </a:cubicBezTo>
                  <a:lnTo>
                    <a:pt x="3151" y="12036"/>
                  </a:lnTo>
                  <a:cubicBezTo>
                    <a:pt x="3340" y="12036"/>
                    <a:pt x="3498" y="11878"/>
                    <a:pt x="3498" y="11657"/>
                  </a:cubicBez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27;p51">
              <a:extLst>
                <a:ext uri="{FF2B5EF4-FFF2-40B4-BE49-F238E27FC236}">
                  <a16:creationId xmlns:a16="http://schemas.microsoft.com/office/drawing/2014/main" id="{72E2B05A-658A-130D-50F3-D0AD0463246A}"/>
                </a:ext>
              </a:extLst>
            </p:cNvPr>
            <p:cNvSpPr/>
            <p:nvPr/>
          </p:nvSpPr>
          <p:spPr>
            <a:xfrm>
              <a:off x="-49207350" y="2686175"/>
              <a:ext cx="72475" cy="300900"/>
            </a:xfrm>
            <a:custGeom>
              <a:avLst/>
              <a:gdLst/>
              <a:ahLst/>
              <a:cxnLst/>
              <a:rect l="l" t="t" r="r" b="b"/>
              <a:pathLst>
                <a:path w="2899" h="12036" extrusionOk="0">
                  <a:moveTo>
                    <a:pt x="1859" y="694"/>
                  </a:moveTo>
                  <a:lnTo>
                    <a:pt x="1859" y="694"/>
                  </a:lnTo>
                  <a:cubicBezTo>
                    <a:pt x="1828" y="820"/>
                    <a:pt x="1796" y="946"/>
                    <a:pt x="1796" y="1040"/>
                  </a:cubicBezTo>
                  <a:cubicBezTo>
                    <a:pt x="1733" y="1418"/>
                    <a:pt x="1828" y="1765"/>
                    <a:pt x="2111" y="2112"/>
                  </a:cubicBezTo>
                  <a:cubicBezTo>
                    <a:pt x="2143" y="2143"/>
                    <a:pt x="2174" y="2238"/>
                    <a:pt x="2143" y="2301"/>
                  </a:cubicBezTo>
                  <a:cubicBezTo>
                    <a:pt x="2017" y="2584"/>
                    <a:pt x="1796" y="2773"/>
                    <a:pt x="1481" y="2773"/>
                  </a:cubicBezTo>
                  <a:cubicBezTo>
                    <a:pt x="1072" y="2773"/>
                    <a:pt x="757" y="2458"/>
                    <a:pt x="757" y="2080"/>
                  </a:cubicBezTo>
                  <a:cubicBezTo>
                    <a:pt x="757" y="1670"/>
                    <a:pt x="914" y="1324"/>
                    <a:pt x="1166" y="1103"/>
                  </a:cubicBezTo>
                  <a:cubicBezTo>
                    <a:pt x="1387" y="851"/>
                    <a:pt x="1576" y="788"/>
                    <a:pt x="1859" y="694"/>
                  </a:cubicBezTo>
                  <a:close/>
                  <a:moveTo>
                    <a:pt x="1450" y="3466"/>
                  </a:moveTo>
                  <a:cubicBezTo>
                    <a:pt x="1513" y="3529"/>
                    <a:pt x="1702" y="3781"/>
                    <a:pt x="1859" y="4600"/>
                  </a:cubicBezTo>
                  <a:cubicBezTo>
                    <a:pt x="1954" y="4726"/>
                    <a:pt x="1954" y="4789"/>
                    <a:pt x="1954" y="4884"/>
                  </a:cubicBezTo>
                  <a:lnTo>
                    <a:pt x="946" y="4884"/>
                  </a:lnTo>
                  <a:cubicBezTo>
                    <a:pt x="946" y="4789"/>
                    <a:pt x="1009" y="4726"/>
                    <a:pt x="1009" y="4600"/>
                  </a:cubicBezTo>
                  <a:cubicBezTo>
                    <a:pt x="1198" y="3781"/>
                    <a:pt x="1355" y="3529"/>
                    <a:pt x="1450" y="3466"/>
                  </a:cubicBezTo>
                  <a:close/>
                  <a:moveTo>
                    <a:pt x="2111" y="5546"/>
                  </a:moveTo>
                  <a:cubicBezTo>
                    <a:pt x="2174" y="6081"/>
                    <a:pt x="2237" y="6680"/>
                    <a:pt x="2237" y="7310"/>
                  </a:cubicBezTo>
                  <a:cubicBezTo>
                    <a:pt x="2174" y="9389"/>
                    <a:pt x="1796" y="10901"/>
                    <a:pt x="1481" y="11216"/>
                  </a:cubicBezTo>
                  <a:cubicBezTo>
                    <a:pt x="1387" y="11122"/>
                    <a:pt x="1198" y="10901"/>
                    <a:pt x="1040" y="10082"/>
                  </a:cubicBezTo>
                  <a:cubicBezTo>
                    <a:pt x="883" y="9326"/>
                    <a:pt x="757" y="8349"/>
                    <a:pt x="757" y="7310"/>
                  </a:cubicBezTo>
                  <a:cubicBezTo>
                    <a:pt x="757" y="6680"/>
                    <a:pt x="788" y="6081"/>
                    <a:pt x="883" y="5546"/>
                  </a:cubicBezTo>
                  <a:close/>
                  <a:moveTo>
                    <a:pt x="2489" y="1"/>
                  </a:moveTo>
                  <a:cubicBezTo>
                    <a:pt x="1796" y="1"/>
                    <a:pt x="1229" y="32"/>
                    <a:pt x="662" y="631"/>
                  </a:cubicBezTo>
                  <a:cubicBezTo>
                    <a:pt x="253" y="1009"/>
                    <a:pt x="1" y="1576"/>
                    <a:pt x="1" y="2112"/>
                  </a:cubicBezTo>
                  <a:cubicBezTo>
                    <a:pt x="1" y="2616"/>
                    <a:pt x="284" y="3088"/>
                    <a:pt x="725" y="3340"/>
                  </a:cubicBezTo>
                  <a:cubicBezTo>
                    <a:pt x="190" y="4285"/>
                    <a:pt x="1" y="6302"/>
                    <a:pt x="1" y="7436"/>
                  </a:cubicBezTo>
                  <a:cubicBezTo>
                    <a:pt x="1" y="8539"/>
                    <a:pt x="127" y="10555"/>
                    <a:pt x="725" y="11531"/>
                  </a:cubicBezTo>
                  <a:cubicBezTo>
                    <a:pt x="914" y="11878"/>
                    <a:pt x="1166" y="12036"/>
                    <a:pt x="1450" y="12036"/>
                  </a:cubicBezTo>
                  <a:cubicBezTo>
                    <a:pt x="1702" y="12036"/>
                    <a:pt x="1954" y="11878"/>
                    <a:pt x="2143" y="11531"/>
                  </a:cubicBezTo>
                  <a:cubicBezTo>
                    <a:pt x="2710" y="10586"/>
                    <a:pt x="2868" y="8570"/>
                    <a:pt x="2868" y="7436"/>
                  </a:cubicBezTo>
                  <a:cubicBezTo>
                    <a:pt x="2836" y="6239"/>
                    <a:pt x="2742" y="4254"/>
                    <a:pt x="2174" y="3309"/>
                  </a:cubicBezTo>
                  <a:cubicBezTo>
                    <a:pt x="2458" y="3151"/>
                    <a:pt x="2710" y="2868"/>
                    <a:pt x="2773" y="2553"/>
                  </a:cubicBezTo>
                  <a:cubicBezTo>
                    <a:pt x="2899" y="2238"/>
                    <a:pt x="2805" y="1923"/>
                    <a:pt x="2616" y="1670"/>
                  </a:cubicBezTo>
                  <a:cubicBezTo>
                    <a:pt x="2426" y="1450"/>
                    <a:pt x="2300" y="1135"/>
                    <a:pt x="2773" y="536"/>
                  </a:cubicBezTo>
                  <a:cubicBezTo>
                    <a:pt x="2836" y="410"/>
                    <a:pt x="2899" y="316"/>
                    <a:pt x="2805" y="190"/>
                  </a:cubicBezTo>
                  <a:cubicBezTo>
                    <a:pt x="2773" y="64"/>
                    <a:pt x="261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6689846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BBAFE-617C-7281-675A-4F29DF198E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20B59C-B7B0-4FB0-4ACF-6D9A82D248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796B45C-34BA-4BFF-F960-2F395BEA5827}"/>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50F718E0-656C-BA45-68EB-D08AACD326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65B364-28C4-E526-C253-621D1217625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F3ED6E-7037-EBEE-9ACD-171FBFBB43A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531A3B3-F47C-F771-D57D-80D676C964A9}"/>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4. Virtual Communities: </a:t>
            </a:r>
          </a:p>
          <a:p>
            <a:pPr algn="just" rtl="0">
              <a:lnSpc>
                <a:spcPct val="150000"/>
              </a:lnSpc>
              <a:spcAft>
                <a:spcPts val="800"/>
              </a:spcAft>
              <a:buNone/>
            </a:pPr>
            <a:r>
              <a:rPr lang="en-US" sz="1400" dirty="0">
                <a:latin typeface="Alexandria" charset="0"/>
                <a:cs typeface="Alexandria" charset="0"/>
              </a:rPr>
              <a:t>Recognizing that property acquisition is not merely a transaction but the beginning of a long-term relationship, we prioritized the creation of virtual communities. We established a closed Facebook group exclusively for buyers upon reservation. This group became a genuine forum for dialogue between developers and buyers, as well as among buyers themselves. Daily photos and videos from the construction site foster a sense of participation in the building journey. Monthly virtual meetings with the chief engineer address buyer inquiries, while sessions with the interior designer provide complimentary advice. Moreover, we introduced a community evaluation system, allowing buyers to vote on shared services such as pool or clubhouse designs. This approach builds not only physical structures but cohesive communities united by shared aspirations.</a:t>
            </a:r>
          </a:p>
        </p:txBody>
      </p:sp>
      <p:pic>
        <p:nvPicPr>
          <p:cNvPr id="7" name="Graphic 21">
            <a:extLst>
              <a:ext uri="{FF2B5EF4-FFF2-40B4-BE49-F238E27FC236}">
                <a16:creationId xmlns:a16="http://schemas.microsoft.com/office/drawing/2014/main" id="{5D382C80-185C-AD76-F1DD-E8FF116E12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361;p57">
            <a:extLst>
              <a:ext uri="{FF2B5EF4-FFF2-40B4-BE49-F238E27FC236}">
                <a16:creationId xmlns:a16="http://schemas.microsoft.com/office/drawing/2014/main" id="{805DAFB8-C6F0-EEC9-CF04-9149834006D7}"/>
              </a:ext>
            </a:extLst>
          </p:cNvPr>
          <p:cNvSpPr/>
          <p:nvPr/>
        </p:nvSpPr>
        <p:spPr>
          <a:xfrm>
            <a:off x="4375125" y="2101396"/>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690890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5D52F-4372-564D-B4A1-262689E19B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916FCF-004C-964E-0188-BD7107158E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60D018-4A82-8C06-C0C3-B615262CCDC1}"/>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90E20101-839B-ED8D-025D-7ADA391635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F186E1-EC79-B7B3-764C-69CF299EB2F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402AD1-D8F0-34F4-572A-D2BF2AAC08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10898C5-6C9A-3C21-4FD3-1C6C5CFE1449}"/>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5. Digital Customer Service: </a:t>
            </a:r>
          </a:p>
          <a:p>
            <a:pPr algn="just" rtl="0">
              <a:lnSpc>
                <a:spcPct val="150000"/>
              </a:lnSpc>
              <a:spcAft>
                <a:spcPts val="800"/>
              </a:spcAft>
              <a:buNone/>
            </a:pPr>
            <a:r>
              <a:rPr lang="en-US" sz="1400" dirty="0">
                <a:latin typeface="Alexandria" charset="0"/>
                <a:cs typeface="Alexandria" charset="0"/>
              </a:rPr>
              <a:t>Parallel to community-building, we developed a comprehensive digital customer service system. Real estate customer service extends across decades, not merely until the point of sale. We implemented a live chat system available 24/7, staffed by specialized sales and technical support representatives. Each client receives a dedicated project-domain email address (e.g., Ahmed.Mohammed@RiyadhFrontResidential), serving as their digital identity within our system. Automated tracking provides clients with updates on construction progress, supplemented by monthly project-wide reports. Each client is assigned a dedicated virtual support team: a personal account manager as the sole contact point, backed by a full team of sales, technical, and legal experts. This ensures that clients feel central to the process rather than reduced to mere database entries.</a:t>
            </a:r>
          </a:p>
        </p:txBody>
      </p:sp>
      <p:pic>
        <p:nvPicPr>
          <p:cNvPr id="7" name="Graphic 21">
            <a:extLst>
              <a:ext uri="{FF2B5EF4-FFF2-40B4-BE49-F238E27FC236}">
                <a16:creationId xmlns:a16="http://schemas.microsoft.com/office/drawing/2014/main" id="{40632576-2743-0403-B515-A32DE4938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862E8909-4988-7999-78BF-6677DAA964B7}"/>
              </a:ext>
            </a:extLst>
          </p:cNvPr>
          <p:cNvGrpSpPr/>
          <p:nvPr/>
        </p:nvGrpSpPr>
        <p:grpSpPr>
          <a:xfrm>
            <a:off x="3553641" y="1996116"/>
            <a:ext cx="443449" cy="441140"/>
            <a:chOff x="685475" y="2318350"/>
            <a:chExt cx="297750" cy="296200"/>
          </a:xfrm>
        </p:grpSpPr>
        <p:sp>
          <p:nvSpPr>
            <p:cNvPr id="4" name="Google Shape;8390;p58">
              <a:extLst>
                <a:ext uri="{FF2B5EF4-FFF2-40B4-BE49-F238E27FC236}">
                  <a16:creationId xmlns:a16="http://schemas.microsoft.com/office/drawing/2014/main" id="{16D82A09-9214-2AF9-58D5-557E96792FC0}"/>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1DE6067E-E891-33B1-DB82-6C3A65BFD457}"/>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DD34317C-A5B7-17DE-0229-63ABFCDE2EAD}"/>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6609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692AB-8283-02B4-8397-216DA617BB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3ADBFE-8FC4-1A8C-6EFC-3C0A15E7B6F3}"/>
              </a:ext>
            </a:extLst>
          </p:cNvPr>
          <p:cNvSpPr/>
          <p:nvPr/>
        </p:nvSpPr>
        <p:spPr>
          <a:xfrm>
            <a:off x="553780" y="17444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184FE7-CE7D-03E3-F68F-0D2F3D9F05DA}"/>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2F898CBB-9522-8136-E117-EDDB110F2D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1DEFE6-BF34-B510-7744-46593FF1C6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90E7EE-2E4A-6B59-2554-EA13513E43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2E86599-8549-061D-CB17-DA8C7436BC72}"/>
              </a:ext>
            </a:extLst>
          </p:cNvPr>
          <p:cNvSpPr txBox="1"/>
          <p:nvPr/>
        </p:nvSpPr>
        <p:spPr>
          <a:xfrm>
            <a:off x="825500" y="2135833"/>
            <a:ext cx="10541000" cy="2025106"/>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6. Pricing: </a:t>
            </a:r>
          </a:p>
          <a:p>
            <a:pPr algn="just" rtl="0">
              <a:lnSpc>
                <a:spcPct val="150000"/>
              </a:lnSpc>
              <a:spcAft>
                <a:spcPts val="800"/>
              </a:spcAft>
              <a:buNone/>
            </a:pPr>
            <a:r>
              <a:rPr lang="en-US" sz="1400" dirty="0">
                <a:latin typeface="Alexandria" charset="0"/>
                <a:cs typeface="Alexandria" charset="0"/>
              </a:rPr>
              <a:t>Pricing was approached with complete digital transparency. We developed an interactive financing calculator encompassing all local banks—approximately fifteen institutions. Clients input their data once and receive comprehensive comparisons of financing offers, including monthly installments, duration, total cost, and conditions. More importantly, we deconstructed the price structure clearly: land cost, construction materials, architectural design, communal facilities, and profit margin. This transparency fosters trust and minimizes negotiation concerns. For investors, we added a dedicated return-on-investment calculator with rental yield projections and future value growth estimates.</a:t>
            </a:r>
          </a:p>
        </p:txBody>
      </p:sp>
      <p:pic>
        <p:nvPicPr>
          <p:cNvPr id="7" name="Graphic 21">
            <a:extLst>
              <a:ext uri="{FF2B5EF4-FFF2-40B4-BE49-F238E27FC236}">
                <a16:creationId xmlns:a16="http://schemas.microsoft.com/office/drawing/2014/main" id="{5992EE73-0000-AFD8-00FF-801C47495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7;p58">
            <a:extLst>
              <a:ext uri="{FF2B5EF4-FFF2-40B4-BE49-F238E27FC236}">
                <a16:creationId xmlns:a16="http://schemas.microsoft.com/office/drawing/2014/main" id="{522AD289-9B16-DC43-2F79-3E356EBF3757}"/>
              </a:ext>
            </a:extLst>
          </p:cNvPr>
          <p:cNvGrpSpPr/>
          <p:nvPr/>
        </p:nvGrpSpPr>
        <p:grpSpPr>
          <a:xfrm>
            <a:off x="3340924" y="1915858"/>
            <a:ext cx="443449" cy="439949"/>
            <a:chOff x="2508825" y="2318350"/>
            <a:chExt cx="297750" cy="295400"/>
          </a:xfrm>
        </p:grpSpPr>
        <p:sp>
          <p:nvSpPr>
            <p:cNvPr id="4" name="Google Shape;8398;p58">
              <a:extLst>
                <a:ext uri="{FF2B5EF4-FFF2-40B4-BE49-F238E27FC236}">
                  <a16:creationId xmlns:a16="http://schemas.microsoft.com/office/drawing/2014/main" id="{6B3B5235-08C7-E585-CAA3-9E90F5D8AFB2}"/>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9;p58">
              <a:extLst>
                <a:ext uri="{FF2B5EF4-FFF2-40B4-BE49-F238E27FC236}">
                  <a16:creationId xmlns:a16="http://schemas.microsoft.com/office/drawing/2014/main" id="{DBE59AD3-A8A7-D378-D871-6B67C5F698A3}"/>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166103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327B5-93A5-FDB6-0E32-6E0B198354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FC50F6-815A-9010-C08D-0CD438D7270C}"/>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3432C9-45DA-A1FF-A16C-8D634253BCD6}"/>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CE99902E-28BB-034C-0868-08CD299C94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2ADEEB-27C6-38CD-8889-5580B4F8815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E5996C-2C52-7750-98A8-4A41A1CD88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C720E42B-857F-F81A-F649-CD950A763170}"/>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7. Digital Promotion Strategy: </a:t>
            </a:r>
          </a:p>
          <a:p>
            <a:pPr algn="just" rtl="0">
              <a:lnSpc>
                <a:spcPct val="150000"/>
              </a:lnSpc>
              <a:spcAft>
                <a:spcPts val="800"/>
              </a:spcAft>
              <a:buNone/>
            </a:pPr>
            <a:r>
              <a:rPr lang="en-US" sz="1400" dirty="0">
                <a:latin typeface="Alexandria" charset="0"/>
                <a:cs typeface="Alexandria" charset="0"/>
              </a:rPr>
              <a:t>To attract suitable clients, we adopted a sophisticated digital promotion strategy. We launched an integrated Instagram campaign in collaboration with ten carefully selected influencers specializing in interior design, real estate investment, and family lifestyle. Rather than mere advertisements, they shared authentic experiences of living in similar units. Concurrently, we produced a four-episode documentary series covering concept and vision, architectural design, construction phases, and buyer interviews. Our advertisements were precisely targeted geographically (within a 5 km radius of the project), demographically (age, income, marital status), and behaviorally (real estate interests, housing searches). We also leveraged short-form viral content on Reels and TikTok, presenting distinctive ideas in 60-second clips. Weekly educational webinars addressed topics such as “How to Choose Your First Apartment”, featuring experts from diverse fields.</a:t>
            </a:r>
          </a:p>
        </p:txBody>
      </p:sp>
      <p:pic>
        <p:nvPicPr>
          <p:cNvPr id="7" name="Graphic 21">
            <a:extLst>
              <a:ext uri="{FF2B5EF4-FFF2-40B4-BE49-F238E27FC236}">
                <a16:creationId xmlns:a16="http://schemas.microsoft.com/office/drawing/2014/main" id="{CBD79DDF-213F-0034-A8D9-D3A4F90FF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512;p58">
            <a:extLst>
              <a:ext uri="{FF2B5EF4-FFF2-40B4-BE49-F238E27FC236}">
                <a16:creationId xmlns:a16="http://schemas.microsoft.com/office/drawing/2014/main" id="{90DC9672-F972-C43C-212E-0A811B2BA9C7}"/>
              </a:ext>
            </a:extLst>
          </p:cNvPr>
          <p:cNvGrpSpPr/>
          <p:nvPr/>
        </p:nvGrpSpPr>
        <p:grpSpPr>
          <a:xfrm>
            <a:off x="5960140" y="2101396"/>
            <a:ext cx="442295" cy="334356"/>
            <a:chOff x="3962775" y="1990700"/>
            <a:chExt cx="296975" cy="224500"/>
          </a:xfrm>
        </p:grpSpPr>
        <p:sp>
          <p:nvSpPr>
            <p:cNvPr id="4" name="Google Shape;8513;p58">
              <a:extLst>
                <a:ext uri="{FF2B5EF4-FFF2-40B4-BE49-F238E27FC236}">
                  <a16:creationId xmlns:a16="http://schemas.microsoft.com/office/drawing/2014/main" id="{5169FE36-1CC1-F9EE-DDC4-37BE2E8A6B24}"/>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4;p58">
              <a:extLst>
                <a:ext uri="{FF2B5EF4-FFF2-40B4-BE49-F238E27FC236}">
                  <a16:creationId xmlns:a16="http://schemas.microsoft.com/office/drawing/2014/main" id="{374EA540-E626-ECD8-B7A1-79781842B697}"/>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7753F984-52B9-695C-12F2-B799E049F1BA}"/>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16;p58">
              <a:extLst>
                <a:ext uri="{FF2B5EF4-FFF2-40B4-BE49-F238E27FC236}">
                  <a16:creationId xmlns:a16="http://schemas.microsoft.com/office/drawing/2014/main" id="{3969F7B6-E64A-5766-A94B-296A490425F2}"/>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060434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891C3-0224-76FF-C19E-0A9739D100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BC84F-E908-C6BE-710D-F36DDF4600A7}"/>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E98BE3-2E21-C8CF-4205-6757AFA12C63}"/>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7E5EB0E9-EB44-F0FF-0828-C19B694BD3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2F9E2E-565E-D951-410B-B362B32B635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2B4B8B-43B3-8372-06BC-3C9781F0F3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E077921A-5084-BFDB-5434-D1071EDD4DFB}"/>
              </a:ext>
            </a:extLst>
          </p:cNvPr>
          <p:cNvSpPr txBox="1"/>
          <p:nvPr/>
        </p:nvSpPr>
        <p:spPr>
          <a:xfrm>
            <a:off x="825500" y="2135833"/>
            <a:ext cx="10541000" cy="234827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8. Digital Distribution System: </a:t>
            </a:r>
          </a:p>
          <a:p>
            <a:pPr algn="just" rtl="0">
              <a:lnSpc>
                <a:spcPct val="150000"/>
              </a:lnSpc>
              <a:spcAft>
                <a:spcPts val="800"/>
              </a:spcAft>
              <a:buNone/>
            </a:pPr>
            <a:r>
              <a:rPr lang="en-US" sz="1400" dirty="0">
                <a:latin typeface="Alexandria" charset="0"/>
                <a:cs typeface="Alexandria" charset="0"/>
              </a:rPr>
              <a:t>To convert visitors into buyers, we established an integrated digital distribution system. The reservation platform was designed with six clear steps, guided intelligently at each stage. A major innovation was the legally recognized electronic signature: clients no longer need to attend in person, as contracts can be signed remotely with official government approval. All documents are delivered via a secure electronic portal, with each client granted a personal space containing contracts, unit plans, and warranties. Even reservations for additional facilities such as parking or storage are processed through the platform. At final delivery, a digital checklist ensures that clients tour their units with representatives and electronically confirm receipt after verifying all items.</a:t>
            </a:r>
          </a:p>
        </p:txBody>
      </p:sp>
      <p:pic>
        <p:nvPicPr>
          <p:cNvPr id="7" name="Graphic 21">
            <a:extLst>
              <a:ext uri="{FF2B5EF4-FFF2-40B4-BE49-F238E27FC236}">
                <a16:creationId xmlns:a16="http://schemas.microsoft.com/office/drawing/2014/main" id="{CF1B5BA2-B7CF-C44E-2EFD-D372D9127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9;p58">
            <a:extLst>
              <a:ext uri="{FF2B5EF4-FFF2-40B4-BE49-F238E27FC236}">
                <a16:creationId xmlns:a16="http://schemas.microsoft.com/office/drawing/2014/main" id="{4FD93F49-C773-63BC-C9DC-F9DADB3F1879}"/>
              </a:ext>
            </a:extLst>
          </p:cNvPr>
          <p:cNvSpPr/>
          <p:nvPr/>
        </p:nvSpPr>
        <p:spPr>
          <a:xfrm>
            <a:off x="5641262" y="1915299"/>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1938089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2FD7F-1142-A05D-1495-6A5B0322C1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68694-17CD-273E-3687-E2CA0501394C}"/>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B2DF6C-2F18-6F91-EE6F-2AD10D924858}"/>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FF7C0C97-F9F6-D895-C2AE-B785B400EA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1CB8E5-AF60-7030-07E8-CC73697C4FE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1BD196-EBAA-DEF4-1FA5-DF43069176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C5841125-804E-4DD4-D196-BEA9DD9D82B7}"/>
              </a:ext>
            </a:extLst>
          </p:cNvPr>
          <p:cNvSpPr txBox="1"/>
          <p:nvPr/>
        </p:nvSpPr>
        <p:spPr>
          <a:xfrm>
            <a:off x="825500" y="2135833"/>
            <a:ext cx="10541000" cy="2025106"/>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9. Privacy: </a:t>
            </a:r>
          </a:p>
          <a:p>
            <a:pPr algn="just" rtl="0">
              <a:lnSpc>
                <a:spcPct val="150000"/>
              </a:lnSpc>
              <a:spcAft>
                <a:spcPts val="800"/>
              </a:spcAft>
              <a:buNone/>
            </a:pPr>
            <a:r>
              <a:rPr lang="en-US" sz="1400" dirty="0">
                <a:latin typeface="Alexandria" charset="0"/>
                <a:cs typeface="Alexandria" charset="0"/>
              </a:rPr>
              <a:t>In the era of data, privacy protection was paramount. We implemented a transparent privacy policy written in accessible language, explicitly clarifying what data is collected and why. Clients are granted full control through a dedicated dashboard, enabling them to determine which data to share, request complete deletion (“right to be forgotten”), and access all stored information. Data is hosted on local servers within the Kingdom, segmented to prevent full aggregation in one location, with encrypted backups. Continuous compliance with Saudi and international data protection regulations is ensured.</a:t>
            </a:r>
          </a:p>
        </p:txBody>
      </p:sp>
      <p:pic>
        <p:nvPicPr>
          <p:cNvPr id="7" name="Graphic 21">
            <a:extLst>
              <a:ext uri="{FF2B5EF4-FFF2-40B4-BE49-F238E27FC236}">
                <a16:creationId xmlns:a16="http://schemas.microsoft.com/office/drawing/2014/main" id="{809AF51C-045D-7A89-5762-CD7928D5D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4;p58">
            <a:extLst>
              <a:ext uri="{FF2B5EF4-FFF2-40B4-BE49-F238E27FC236}">
                <a16:creationId xmlns:a16="http://schemas.microsoft.com/office/drawing/2014/main" id="{666E1481-0F46-B030-D5DB-6F46E4370ADD}"/>
              </a:ext>
            </a:extLst>
          </p:cNvPr>
          <p:cNvGrpSpPr/>
          <p:nvPr/>
        </p:nvGrpSpPr>
        <p:grpSpPr>
          <a:xfrm>
            <a:off x="2954349" y="1997009"/>
            <a:ext cx="390689" cy="439353"/>
            <a:chOff x="2523000" y="1954875"/>
            <a:chExt cx="262325" cy="295000"/>
          </a:xfrm>
        </p:grpSpPr>
        <p:sp>
          <p:nvSpPr>
            <p:cNvPr id="4" name="Google Shape;8395;p58">
              <a:extLst>
                <a:ext uri="{FF2B5EF4-FFF2-40B4-BE49-F238E27FC236}">
                  <a16:creationId xmlns:a16="http://schemas.microsoft.com/office/drawing/2014/main" id="{3E727057-1118-8C14-0E1F-4EB419AE34EC}"/>
                </a:ext>
              </a:extLst>
            </p:cNvPr>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6;p58">
              <a:extLst>
                <a:ext uri="{FF2B5EF4-FFF2-40B4-BE49-F238E27FC236}">
                  <a16:creationId xmlns:a16="http://schemas.microsoft.com/office/drawing/2014/main" id="{F6A40C68-A086-1CB3-3619-6572C521A5F9}"/>
                </a:ext>
              </a:extLst>
            </p:cNvPr>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937392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02A91-5DD9-93D1-514D-4E3D76F85B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AC7AD3-2FB2-8561-A607-5D305B9ACE25}"/>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3EF7E2-C371-03BF-9712-4544CC1FFC85}"/>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5EEC930E-9578-9FEE-6AA7-3FD4466E5F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51BB84-D995-D2B2-95D7-42BB0E9CB0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F9B8D5-A0B0-7C48-D572-E928ADFBB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D5364A1-80E6-10F9-3855-B4DE16E6C60E}"/>
              </a:ext>
            </a:extLst>
          </p:cNvPr>
          <p:cNvSpPr txBox="1"/>
          <p:nvPr/>
        </p:nvSpPr>
        <p:spPr>
          <a:xfrm>
            <a:off x="825500" y="2135833"/>
            <a:ext cx="10541000" cy="234827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10. Personalization: </a:t>
            </a:r>
          </a:p>
          <a:p>
            <a:pPr algn="just" rtl="0">
              <a:lnSpc>
                <a:spcPct val="150000"/>
              </a:lnSpc>
              <a:spcAft>
                <a:spcPts val="800"/>
              </a:spcAft>
              <a:buNone/>
            </a:pPr>
            <a:r>
              <a:rPr lang="en-US" sz="1400" dirty="0">
                <a:latin typeface="Alexandria" charset="0"/>
                <a:cs typeface="Alexandria" charset="0"/>
              </a:rPr>
              <a:t>Finally, we crowned all efforts with precise personalization. Each client represents a unique world that must be understood. We developed personalized dashboards that adapt interfaces according to client interests, with content tailored to prior behavior. The system analyzes which units were viewed most frequently and provides timely offers when purchase intent is evident. Notifications are delivered at times when clients are typically online, in language and format appropriate to their age and culture. Even content becomes individualized: videos showcasing the client’s specific unit, personalized messages from the project manager, and intelligent recommendations based on circumstances (e.g., nearby schools for families with children). Each client thus perceives the project as designed exclusively for them.</a:t>
            </a:r>
          </a:p>
        </p:txBody>
      </p:sp>
      <p:pic>
        <p:nvPicPr>
          <p:cNvPr id="7" name="Graphic 21">
            <a:extLst>
              <a:ext uri="{FF2B5EF4-FFF2-40B4-BE49-F238E27FC236}">
                <a16:creationId xmlns:a16="http://schemas.microsoft.com/office/drawing/2014/main" id="{852396CD-6B84-AF61-3869-34EA8A7446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4" name="Google Shape;8389;p58">
            <a:extLst>
              <a:ext uri="{FF2B5EF4-FFF2-40B4-BE49-F238E27FC236}">
                <a16:creationId xmlns:a16="http://schemas.microsoft.com/office/drawing/2014/main" id="{2C7EC2D3-F8D3-9366-73C0-197DE891890E}"/>
              </a:ext>
            </a:extLst>
          </p:cNvPr>
          <p:cNvGrpSpPr/>
          <p:nvPr/>
        </p:nvGrpSpPr>
        <p:grpSpPr>
          <a:xfrm>
            <a:off x="4605692" y="1978205"/>
            <a:ext cx="443449" cy="441140"/>
            <a:chOff x="685475" y="2318350"/>
            <a:chExt cx="297750" cy="296200"/>
          </a:xfrm>
        </p:grpSpPr>
        <p:sp>
          <p:nvSpPr>
            <p:cNvPr id="8" name="Google Shape;8390;p58">
              <a:extLst>
                <a:ext uri="{FF2B5EF4-FFF2-40B4-BE49-F238E27FC236}">
                  <a16:creationId xmlns:a16="http://schemas.microsoft.com/office/drawing/2014/main" id="{5315ED96-3865-A5FF-DBA9-08E68966EDD7}"/>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00FD7659-14E6-3764-E65B-AE561731A981}"/>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8392;p58">
              <a:extLst>
                <a:ext uri="{FF2B5EF4-FFF2-40B4-BE49-F238E27FC236}">
                  <a16:creationId xmlns:a16="http://schemas.microsoft.com/office/drawing/2014/main" id="{889FB3F7-0F48-0968-C494-A15C043E1A8F}"/>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442946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899</TotalTime>
  <Words>5968</Words>
  <Application>Microsoft Office PowerPoint</Application>
  <PresentationFormat>Widescreen</PresentationFormat>
  <Paragraphs>364</Paragraphs>
  <Slides>56</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12</cp:revision>
  <dcterms:created xsi:type="dcterms:W3CDTF">2023-04-29T09:08:00Z</dcterms:created>
  <dcterms:modified xsi:type="dcterms:W3CDTF">2026-01-14T22:40:48Z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