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35" r:id="rId39"/>
    <p:sldId id="532" r:id="rId40"/>
    <p:sldId id="536" r:id="rId41"/>
    <p:sldId id="538" r:id="rId42"/>
    <p:sldId id="539" r:id="rId43"/>
    <p:sldId id="53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35"/>
            <p14:sldId id="532"/>
            <p14:sldId id="536"/>
            <p14:sldId id="538"/>
            <p14:sldId id="539"/>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263C"/>
    <a:srgbClr val="852F4A"/>
    <a:srgbClr val="669BBC"/>
    <a:srgbClr val="9C898F"/>
    <a:srgbClr val="4472C4"/>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10" Type="http://schemas.microsoft.com/office/2007/relationships/hdphoto" Target="../media/hdphoto1.wdp"/><Relationship Id="rId4" Type="http://schemas.openxmlformats.org/officeDocument/2006/relationships/image" Target="../media/image3.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0.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1.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3.png"/><Relationship Id="rId7"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332157" y="1464662"/>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a:p>
            <a:pPr algn="ctr">
              <a:lnSpc>
                <a:spcPct val="200000"/>
              </a:lnSpc>
            </a:pPr>
            <a:r>
              <a:rPr lang="ar-EG" sz="2800" dirty="0">
                <a:solidFill>
                  <a:srgbClr val="C00000"/>
                </a:solidFill>
                <a:cs typeface="mohammad bold art 1" pitchFamily="2" charset="-78"/>
              </a:rPr>
              <a:t>النظريات الاتصالية المفسرة للعنف الإعلامي</a:t>
            </a:r>
          </a:p>
          <a:p>
            <a:pPr algn="ctr" rtl="1">
              <a:lnSpc>
                <a:spcPct val="107000"/>
              </a:lnSpc>
              <a:spcAft>
                <a:spcPts val="800"/>
              </a:spcAft>
            </a:pP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Communication Theories Explaining Media Violence</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ctr"/>
            <a:endParaRPr lang="ar-EG" sz="2800" dirty="0">
              <a:solidFill>
                <a:srgbClr val="C00000"/>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05928" y="3310539"/>
            <a:ext cx="4588978" cy="88670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dirty="0">
                <a:solidFill>
                  <a:srgbClr val="C00000"/>
                </a:solidFill>
                <a:cs typeface="mohammad bold art 1" pitchFamily="2" charset="-78"/>
              </a:rPr>
              <a:t>مقرر نظريات الاتصال الإعلامي</a:t>
            </a:r>
          </a:p>
          <a:p>
            <a:pPr algn="ctr"/>
            <a:r>
              <a:rPr lang="ar-EG" sz="2400" dirty="0">
                <a:solidFill>
                  <a:srgbClr val="0070C0"/>
                </a:solidFill>
                <a:cs typeface="mohammad bold art 1" pitchFamily="2" charset="-78"/>
              </a:rPr>
              <a:t>المحاضرة الثامنة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7" y="1428063"/>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052190" y="2211941"/>
            <a:ext cx="9409471" cy="2154498"/>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a:t>
            </a:r>
            <a:r>
              <a:rPr lang="ar-EG" sz="2800" dirty="0">
                <a:solidFill>
                  <a:schemeClr val="bg1"/>
                </a:solidFill>
                <a:cs typeface="mohammad bold art 1" pitchFamily="2" charset="-78"/>
              </a:rPr>
              <a:t>المحاضرة الثامنة</a:t>
            </a:r>
            <a:r>
              <a:rPr lang="ar-EG" sz="2800" b="1" dirty="0">
                <a:solidFill>
                  <a:srgbClr val="FFFFFF"/>
                </a:solidFill>
                <a:latin typeface="Simplified Arabic" panose="02020603050405020304" pitchFamily="18" charset="-78"/>
                <a:cs typeface="Simplified Arabic" panose="02020603050405020304" pitchFamily="18" charset="-78"/>
              </a:rPr>
              <a:t>"</a:t>
            </a:r>
            <a:endParaRPr lang="en-US" sz="2800" b="1" dirty="0">
              <a:solidFill>
                <a:srgbClr val="FFFFFF"/>
              </a:solidFill>
              <a:latin typeface="Simplified Arabic" panose="02020603050405020304" pitchFamily="18" charset="-78"/>
              <a:cs typeface="Simplified Arabic" panose="02020603050405020304" pitchFamily="18" charset="-78"/>
            </a:endParaRPr>
          </a:p>
          <a:p>
            <a:pPr lvl="0" algn="ctr">
              <a:lnSpc>
                <a:spcPct val="150000"/>
              </a:lnSpc>
            </a:pPr>
            <a:r>
              <a:rPr lang="ar-EG" sz="2800" dirty="0">
                <a:solidFill>
                  <a:schemeClr val="bg1"/>
                </a:solidFill>
                <a:cs typeface="mohammad bold art 1" pitchFamily="2" charset="-78"/>
              </a:rPr>
              <a:t>النظريات الاتصالية المفسرة للعنف الإعلامي</a:t>
            </a:r>
            <a:endParaRPr lang="ar-EG" sz="2800" b="1" dirty="0">
              <a:solidFill>
                <a:schemeClr val="bg1"/>
              </a:solidFill>
              <a:latin typeface="Simplified Arabic" panose="02020603050405020304" pitchFamily="18" charset="-78"/>
              <a:cs typeface="Simplified Arabic" panose="02020603050405020304" pitchFamily="18" charset="-78"/>
            </a:endParaRPr>
          </a:p>
          <a:p>
            <a:pPr lvl="0" algn="ctr" rtl="1">
              <a:lnSpc>
                <a:spcPct val="107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Communication theories Explaining Media Violence</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الثامنة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944471" y="899652"/>
            <a:ext cx="9141046" cy="5408732"/>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prstClr val="white"/>
                </a:solidFill>
                <a:ea typeface="Calibri"/>
                <a:cs typeface="Simplified Arabic"/>
              </a:rPr>
              <a:t>المحاضرة السابقة (السابعة) تحدثنا فيها بشكل مفصل حول النقاط التالية:</a:t>
            </a:r>
            <a:endParaRPr lang="ar-EG" sz="2400" b="1" dirty="0">
              <a:solidFill>
                <a:schemeClr val="bg1"/>
              </a:solidFill>
              <a:ea typeface="Calibri"/>
              <a:cs typeface="Simplified Arabic"/>
            </a:endParaRPr>
          </a:p>
          <a:p>
            <a:pPr lvl="0" algn="just" rtl="1">
              <a:lnSpc>
                <a:spcPct val="107000"/>
              </a:lnSpc>
            </a:pPr>
            <a:endPar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r" rtl="1">
              <a:lnSpc>
                <a:spcPct val="150000"/>
              </a:lnSpc>
              <a:buFont typeface="Times New Roman" panose="02020603050405020304" pitchFamily="18" charset="0"/>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نظرية فجوة المعرفة.                </a:t>
            </a:r>
            <a:r>
              <a:rPr lang="en-US" sz="2400" b="1" dirty="0">
                <a:solidFill>
                  <a:schemeClr val="bg1"/>
                </a:solidFill>
                <a:latin typeface="Times New Roman" panose="02020603050405020304" pitchFamily="18" charset="0"/>
                <a:ea typeface="Calibri" panose="020F0502020204030204" pitchFamily="34" charset="0"/>
              </a:rPr>
              <a:t>Knowledge Gab Theory</a:t>
            </a:r>
            <a:r>
              <a:rPr lang="ar-EG" sz="1600" b="1" dirty="0">
                <a:solidFill>
                  <a:schemeClr val="bg1"/>
                </a:solidFill>
                <a:latin typeface="Times New Roman" panose="02020603050405020304" pitchFamily="18" charset="0"/>
                <a:ea typeface="Calibri" panose="020F0502020204030204" pitchFamily="34" charset="0"/>
              </a:rPr>
              <a:t>   </a:t>
            </a:r>
            <a:endParaRPr lang="en-US" sz="1600" dirty="0">
              <a:solidFill>
                <a:schemeClr val="bg1"/>
              </a:solidFill>
              <a:latin typeface="Bauhaus 93" panose="04030905020B02020C02" pitchFamily="82" charset="0"/>
              <a:ea typeface="Calibri" panose="020F0502020204030204" pitchFamily="34" charset="0"/>
            </a:endParaRPr>
          </a:p>
          <a:p>
            <a:pPr marL="342900" lvl="0" indent="-342900" algn="r" rtl="1">
              <a:lnSpc>
                <a:spcPct val="150000"/>
              </a:lnSpc>
              <a:buFont typeface="Times New Roman" panose="02020603050405020304" pitchFamily="18" charset="0"/>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نظرية التماس المعلومات.       </a:t>
            </a:r>
            <a:r>
              <a:rPr lang="en-US" sz="1600" b="1" dirty="0">
                <a:solidFill>
                  <a:schemeClr val="bg1"/>
                </a:solidFill>
                <a:latin typeface="Times New Roman" panose="02020603050405020304" pitchFamily="18" charset="0"/>
                <a:ea typeface="Calibri" panose="020F0502020204030204" pitchFamily="34" charset="0"/>
              </a:rPr>
              <a:t> </a:t>
            </a:r>
            <a:r>
              <a:rPr lang="en-US" sz="2400" b="1" dirty="0">
                <a:solidFill>
                  <a:schemeClr val="bg1"/>
                </a:solidFill>
                <a:latin typeface="Times New Roman" panose="02020603050405020304" pitchFamily="18" charset="0"/>
                <a:ea typeface="Calibri" panose="020F0502020204030204" pitchFamily="34" charset="0"/>
              </a:rPr>
              <a:t>Information Seeking Theory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Times New Roman" panose="02020603050405020304" pitchFamily="18" charset="0"/>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نظرية الإطار الإعلامي.              </a:t>
            </a:r>
            <a:r>
              <a:rPr lang="en-US" sz="2400" b="1" dirty="0">
                <a:solidFill>
                  <a:schemeClr val="bg1"/>
                </a:solidFill>
                <a:latin typeface="Times New Roman" panose="02020603050405020304" pitchFamily="18" charset="0"/>
                <a:ea typeface="Calibri" panose="020F0502020204030204" pitchFamily="34" charset="0"/>
              </a:rPr>
              <a:t>Framing Theory </a:t>
            </a:r>
            <a:endPar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lvl="0" algn="r" rtl="1">
              <a:lnSpc>
                <a:spcPct val="107000"/>
              </a:lnSpc>
            </a:pPr>
            <a:endParaRPr lang="ar-EG" sz="2800" b="1" dirty="0">
              <a:solidFill>
                <a:schemeClr val="bg1"/>
              </a:solidFill>
              <a:ea typeface="Calibri"/>
              <a:cs typeface="Simplified Arabic"/>
            </a:endParaRPr>
          </a:p>
          <a:p>
            <a:pPr lvl="0" algn="r" rtl="1">
              <a:lnSpc>
                <a:spcPct val="107000"/>
              </a:lnSpc>
            </a:pPr>
            <a:endParaRPr lang="ar-EG" sz="2800" b="1" dirty="0">
              <a:solidFill>
                <a:schemeClr val="bg1"/>
              </a:solidFill>
              <a:ea typeface="Calibri"/>
              <a:cs typeface="Simplified Arabic"/>
            </a:endParaRPr>
          </a:p>
          <a:p>
            <a:pPr lvl="0" algn="r" rtl="1">
              <a:lnSpc>
                <a:spcPct val="107000"/>
              </a:lnSpc>
            </a:pPr>
            <a:endParaRPr lang="ar-EG" sz="2800" b="1" dirty="0">
              <a:solidFill>
                <a:prstClr val="white"/>
              </a:solidFill>
              <a:ea typeface="Calibri"/>
              <a:cs typeface="Simplified Arabic"/>
            </a:endParaRPr>
          </a:p>
          <a:p>
            <a:pPr lvl="0" algn="r" rtl="1">
              <a:lnSpc>
                <a:spcPct val="107000"/>
              </a:lnSpc>
            </a:pPr>
            <a:endParaRPr lang="ar-EG" sz="24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Picture 3"/>
          <p:cNvPicPr>
            <a:picLocks noChangeAspect="1"/>
          </p:cNvPicPr>
          <p:nvPr/>
        </p:nvPicPr>
        <p:blipFill>
          <a:blip r:embed="rId9">
            <a:extLst>
              <a:ext uri="{BEBA8EAE-BF5A-486C-A8C5-ECC9F3942E4B}">
                <a14:imgProps xmlns:a14="http://schemas.microsoft.com/office/drawing/2010/main">
                  <a14:imgLayer r:embed="rId10">
                    <a14:imgEffect>
                      <a14:brightnessContrast bright="20000" contrast="-40000"/>
                    </a14:imgEffect>
                  </a14:imgLayer>
                </a14:imgProps>
              </a:ext>
            </a:extLst>
          </a:blip>
          <a:stretch>
            <a:fillRect/>
          </a:stretch>
        </p:blipFill>
        <p:spPr>
          <a:xfrm>
            <a:off x="10188336" y="2099878"/>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16420" y="736143"/>
            <a:ext cx="10932554" cy="555814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28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مفهوم العنف.</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دور وسائل الإعلام في انتشار العنف   </a:t>
            </a:r>
            <a:r>
              <a:rPr lang="en-US"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Media Violence </a:t>
            </a:r>
            <a:endPar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نظريات مفسرة للعنف الإعلامي، نظرية </a:t>
            </a:r>
            <a:r>
              <a:rPr lang="ar-EG" sz="2400" b="1" dirty="0">
                <a:solidFill>
                  <a:srgbClr val="6C263C"/>
                </a:solidFill>
                <a:latin typeface="Times New Roman" panose="02020603050405020304" pitchFamily="18" charset="0"/>
                <a:ea typeface="Calibri" panose="020F0502020204030204" pitchFamily="34" charset="0"/>
              </a:rPr>
              <a:t>(</a:t>
            </a: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التنفيس، الاستثارة، التدعيم، التعليم " التعلم بالملاحظة، التوحد، التحفيز، التعزيز</a:t>
            </a:r>
            <a:r>
              <a:rPr lang="ar-EG" sz="2400" b="1" dirty="0">
                <a:solidFill>
                  <a:srgbClr val="6C263C"/>
                </a:solidFill>
                <a:latin typeface="Times New Roman" panose="02020603050405020304" pitchFamily="18" charset="0"/>
                <a:ea typeface="Calibri" panose="020F0502020204030204" pitchFamily="34" charset="0"/>
              </a:rPr>
              <a:t>)</a:t>
            </a: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عوامل انتشار العنف الإعلامي، وحُجج المسوقين له.</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عوامل مواجهة العنف الإعلامي.</a:t>
            </a:r>
          </a:p>
          <a:p>
            <a:pPr marL="342900" lvl="0" indent="-342900" algn="justLow" rtl="1">
              <a:lnSpc>
                <a:spcPct val="107000"/>
              </a:lnSpc>
              <a:spcAft>
                <a:spcPts val="800"/>
              </a:spcAft>
              <a:buFontTx/>
              <a:buChar char="-"/>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404457"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32582" y="27126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66592"/>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59959"/>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14203" y="625699"/>
            <a:ext cx="10678469" cy="568568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sz="2800" b="1" dirty="0">
              <a:solidFill>
                <a:srgbClr val="FFFFFF"/>
              </a:solidFill>
              <a:latin typeface="Simplified Arabic" panose="02020603050405020304" pitchFamily="18" charset="-78"/>
              <a:cs typeface="Simplified Arabic" panose="02020603050405020304" pitchFamily="18" charset="-78"/>
            </a:endParaRPr>
          </a:p>
          <a:p>
            <a:pPr lvl="0" algn="ctr">
              <a:lnSpc>
                <a:spcPct val="150000"/>
              </a:lnSpc>
            </a:pPr>
            <a:r>
              <a:rPr lang="ar-EG" sz="2400" dirty="0">
                <a:solidFill>
                  <a:srgbClr val="0070C0"/>
                </a:solidFill>
                <a:cs typeface="mohammad bold art 1" pitchFamily="2" charset="-78"/>
              </a:rPr>
              <a:t>النظريات الاتصالية المفسرة للعنف الإعلامي</a:t>
            </a:r>
            <a:endParaRPr lang="ar-EG" sz="2400" b="1" dirty="0">
              <a:solidFill>
                <a:srgbClr val="0070C0"/>
              </a:solidFill>
              <a:latin typeface="Simplified Arabic" panose="02020603050405020304" pitchFamily="18" charset="-78"/>
              <a:cs typeface="Simplified Arabic" panose="02020603050405020304" pitchFamily="18" charset="-78"/>
            </a:endParaRPr>
          </a:p>
          <a:p>
            <a:pPr lvl="0" algn="ctr" rtl="1">
              <a:lnSpc>
                <a:spcPct val="107000"/>
              </a:lnSpc>
              <a:spcAft>
                <a:spcPts val="800"/>
              </a:spcAft>
            </a:pP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Communication theories Explaining Media Violence</a:t>
            </a:r>
            <a:endParaRPr lang="ar-EG" sz="2400" b="1" dirty="0">
              <a:solidFill>
                <a:schemeClr val="tx1"/>
              </a:solidFill>
              <a:latin typeface="Calibri" panose="020F0502020204030204" pitchFamily="34" charset="0"/>
              <a:ea typeface="Calibri" panose="020F0502020204030204" pitchFamily="34" charset="0"/>
            </a:endParaRPr>
          </a:p>
          <a:p>
            <a:pPr marL="342900" lvl="0" indent="-342900" algn="justLow" rtl="1">
              <a:spcAft>
                <a:spcPts val="800"/>
              </a:spcAft>
              <a:buFont typeface="Wingdings" panose="05000000000000000000" pitchFamily="2" charset="2"/>
              <a:buChar char=""/>
              <a:tabLst>
                <a:tab pos="1131570" algn="l"/>
              </a:tabLst>
            </a:pPr>
            <a:r>
              <a:rPr lang="ar-EG" sz="2400" b="1" dirty="0">
                <a:solidFill>
                  <a:srgbClr val="852F4A"/>
                </a:solidFill>
                <a:latin typeface="Calibri" panose="020F0502020204030204" pitchFamily="34" charset="0"/>
                <a:ea typeface="Calibri" panose="020F0502020204030204" pitchFamily="34" charset="0"/>
              </a:rPr>
              <a:t>تمهيد:</a:t>
            </a:r>
          </a:p>
          <a:p>
            <a:pPr lvl="0" algn="justLow" rtl="1">
              <a:lnSpc>
                <a:spcPct val="150000"/>
              </a:lnSpc>
              <a:spcAft>
                <a:spcPts val="800"/>
              </a:spcAft>
              <a:tabLst>
                <a:tab pos="1131570" algn="l"/>
              </a:tabLst>
            </a:pPr>
            <a:r>
              <a:rPr lang="ar-EG" sz="2800" b="1" dirty="0">
                <a:solidFill>
                  <a:srgbClr val="852F4A"/>
                </a:solidFill>
                <a:latin typeface="Calibri" panose="020F0502020204030204" pitchFamily="34" charset="0"/>
                <a:ea typeface="Calibri" panose="020F0502020204030204" pitchFamily="34" charset="0"/>
              </a:rPr>
              <a:t>     </a:t>
            </a:r>
            <a:r>
              <a:rPr lang="ar-EG" sz="2400" b="1" dirty="0">
                <a:solidFill>
                  <a:srgbClr val="852F4A"/>
                </a:solidFill>
                <a:latin typeface="Calibri" panose="020F0502020204030204" pitchFamily="34" charset="0"/>
                <a:ea typeface="Calibri" panose="020F0502020204030204" pitchFamily="34" charset="0"/>
              </a:rPr>
              <a:t>ارتبط العنف بكل وسيلة ترفيهية عرفها الإنسان، وبكل وسيلة اتصال جماهيري أقبل عليها الجمهور، ولكن اقترن العنف بشكل أساسي بالمضمون التلفزيوني، وتحديداً بالمضمون الدرامي والإخباري؛ لما تحتويه هذه المضامين من صراع.</a:t>
            </a:r>
          </a:p>
          <a:p>
            <a:pPr lvl="0" algn="justLow" rtl="1">
              <a:lnSpc>
                <a:spcPct val="150000"/>
              </a:lnSpc>
              <a:spcAft>
                <a:spcPts val="800"/>
              </a:spcAft>
              <a:tabLst>
                <a:tab pos="1131570" algn="l"/>
              </a:tabLst>
            </a:pPr>
            <a:r>
              <a:rPr lang="ar-EG" sz="2400" b="1" dirty="0">
                <a:solidFill>
                  <a:srgbClr val="852F4A"/>
                </a:solidFill>
                <a:latin typeface="Calibri" panose="020F0502020204030204" pitchFamily="34" charset="0"/>
                <a:ea typeface="Calibri" panose="020F0502020204030204" pitchFamily="34" charset="0"/>
              </a:rPr>
              <a:t>     وقد استحوذ هذا الموضوع على انتباه العديد من الباحثين في مجال الإعلام في الولايات المتحدة الأمريكية، فوجد الباحثون الكثير من المضامين العنيفة في التلفزة الأمريكية، فعلى سبيل المثال، وجد الباحثون أن الأطفال حتى نهاية المرحلة الابتدائية يشاهدون أكثر من 20.000 عملية قتل في التلفاز، وحوالي 100.000 عمل عنيف آخر.</a:t>
            </a:r>
            <a:endParaRPr lang="ar-EG" sz="2800" b="1" dirty="0">
              <a:solidFill>
                <a:srgbClr val="852F4A"/>
              </a:solidFill>
              <a:latin typeface="Calibri" panose="020F0502020204030204" pitchFamily="34" charset="0"/>
              <a:ea typeface="Calibri" panose="020F050202020403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الثامنة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44136" y="-85670"/>
            <a:ext cx="2649477"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25942" y="1119019"/>
            <a:ext cx="7007217" cy="4515362"/>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indent="-342900" algn="justLow" rtl="1">
              <a:lnSpc>
                <a:spcPct val="150000"/>
              </a:lnSpc>
              <a:spcAft>
                <a:spcPts val="800"/>
              </a:spcAft>
              <a:buFont typeface="Wingdings" panose="05000000000000000000" pitchFamily="2" charset="2"/>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مفهوم العنف.</a:t>
            </a:r>
            <a:r>
              <a:rPr lang="en-US"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Violence Concept </a:t>
            </a:r>
            <a:r>
              <a:rPr lang="ar-EG" sz="24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a:t>
            </a:r>
            <a:r>
              <a:rPr lang="ar-EG" sz="2400" b="1" u="sng" dirty="0">
                <a:latin typeface="Calibri" panose="020F0502020204030204" pitchFamily="34" charset="0"/>
                <a:ea typeface="Calibri" panose="020F0502020204030204" pitchFamily="34" charset="0"/>
                <a:cs typeface="Times New Roman" panose="02020603050405020304" pitchFamily="18" charset="0"/>
              </a:rPr>
              <a:t> </a:t>
            </a:r>
          </a:p>
          <a:p>
            <a:pPr algn="justLow" rtl="1">
              <a:lnSpc>
                <a:spcPct val="150000"/>
              </a:lnSpc>
              <a:spcAft>
                <a:spcPts val="800"/>
              </a:spcAft>
            </a:pPr>
            <a:r>
              <a:rPr lang="ar-EG" sz="2400" b="1" u="sng" dirty="0">
                <a:latin typeface="Calibri" panose="020F0502020204030204" pitchFamily="34" charset="0"/>
                <a:ea typeface="Calibri" panose="020F0502020204030204" pitchFamily="34" charset="0"/>
                <a:cs typeface="Times New Roman" panose="02020603050405020304" pitchFamily="18" charset="0"/>
              </a:rPr>
              <a:t>عرف كثير من الباحثين العنف بعدة تعريفات وكان منها:</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استخدام القوة كسلوك فعلي أو لفظي"، أو " التهديد بها من قبل فرد أو أكثر ضد الآخرين أو ضد أنفسهم لتحقيق أهداف معينة، وتظهر نتيجة إيقاع الأذى أما بشكل مادي أو معنوي".</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الثامنة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5" name="Picture 4">
            <a:extLst>
              <a:ext uri="{FF2B5EF4-FFF2-40B4-BE49-F238E27FC236}">
                <a16:creationId xmlns:a16="http://schemas.microsoft.com/office/drawing/2014/main" id="{2220BC32-E216-44F1-A3C8-98E99AA1677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2735" y="1881667"/>
            <a:ext cx="4364300" cy="325195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1847" y="65491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60875" y="827794"/>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4059" y="-665329"/>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010754" y="1054934"/>
            <a:ext cx="10908864" cy="5234949"/>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Ø"/>
            </a:pPr>
            <a:r>
              <a:rPr lang="ar-EG" sz="2400" b="1" dirty="0">
                <a:latin typeface="Calibri" panose="020F0502020204030204" pitchFamily="34" charset="0"/>
                <a:ea typeface="Calibri" panose="020F0502020204030204" pitchFamily="34" charset="0"/>
                <a:cs typeface="Times New Roman" panose="02020603050405020304" pitchFamily="18" charset="0"/>
              </a:rPr>
              <a:t>دور وسائل الإعلام في انتشار العنف   </a:t>
            </a:r>
            <a:r>
              <a:rPr lang="en-US" sz="2400" b="1" dirty="0">
                <a:latin typeface="Times New Roman" panose="02020603050405020304" pitchFamily="18" charset="0"/>
                <a:ea typeface="Calibri" panose="020F0502020204030204" pitchFamily="34" charset="0"/>
                <a:cs typeface="Arial" panose="020B0604020202020204" pitchFamily="34" charset="0"/>
              </a:rPr>
              <a:t>Media Violence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شغلت وسائل العنف في وسائل الإعلام اهتمام الباحثين والممارسين الإعلاميين، وخصوصاً تأثير وسائل الإعلام وتحديداً التلفزيون على شريحة الأطفال والمراهقين الأكثر استعداداً للتأثير بتأثيرات وسائل الإعلام.</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وخلال العشرين سنة الأخيرة، استخدم العديد من الصغار العنف بادعاء أن تلك التصرفات العنيفة التي قاموا بها مُستقاة من البرامج التلفزيونية التي يشاهدونها؛ مما استدعى العديد من الباحثين لفحص صحة هذه الادعاءات، وهل حقاً العنف في التلفاز يؤثر على الناس في الواقع، وبحثت تلك الظاهرة على وجه الخصوص على المستوى السلوكي وليس الإدراكي، وذلك للأسباب التالية: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latin typeface="Calibri" panose="020F0502020204030204" pitchFamily="34" charset="0"/>
                <a:ea typeface="Calibri" panose="020F0502020204030204" pitchFamily="34" charset="0"/>
                <a:cs typeface="Times New Roman" panose="02020603050405020304" pitchFamily="18" charset="0"/>
              </a:rPr>
              <a:t>تأثير المستوى السلوكي أسهل في القياس والفحص.</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latin typeface="Calibri" panose="020F0502020204030204" pitchFamily="34" charset="0"/>
                <a:ea typeface="Calibri" panose="020F0502020204030204" pitchFamily="34" charset="0"/>
                <a:cs typeface="Times New Roman" panose="02020603050405020304" pitchFamily="18" charset="0"/>
              </a:rPr>
              <a:t>التأثير السلوكي مستخدم بشكل أكبر.</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7"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124263" y="674557"/>
            <a:ext cx="10678532" cy="5289849"/>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والسؤال المركزي الذي اعتمد عليه الباحثون هنا هو: هل الإعلام يعكس بواسطة تلك المضامين العنيفة التي يمررها الواقع كما هو، أم أنه يبني واقعا مُغاير أكثر عنفاً منه في الواقع؟</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فالأبحاث التي فحصت نسبة العنف في المجتمع، مقابل نسبته في وسائل الإعلام، وجدت أن وسائل الإعلام تبالغ في إظهار العنف، ومن هنا، تم طرح سؤال آخر: هل العنف هو ميزة هامة وإجبارية في البرامج التلفزيونية؟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SA" sz="2400" b="1" dirty="0">
                <a:latin typeface="Calibri" panose="020F0502020204030204" pitchFamily="34" charset="0"/>
                <a:ea typeface="Calibri" panose="020F0502020204030204" pitchFamily="34" charset="0"/>
                <a:cs typeface="Times New Roman" panose="02020603050405020304" pitchFamily="18" charset="0"/>
              </a:rPr>
              <a:t>وقد وجدت تفسيرات عديدة لكثرة انتشار العنف في التلفزيون من أهمها:</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latin typeface="Calibri" panose="020F0502020204030204" pitchFamily="34" charset="0"/>
                <a:ea typeface="Calibri" panose="020F0502020204030204" pitchFamily="34" charset="0"/>
                <a:cs typeface="Times New Roman" panose="02020603050405020304" pitchFamily="18" charset="0"/>
              </a:rPr>
              <a:t>الواقع عنيف، والتلفزيون يعكس في نهاية الأمر الواقع العنيف الذي هو جزء منه.</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1000"/>
              </a:spcAft>
              <a:buFont typeface="+mj-lt"/>
              <a:buAutoNum type="arabicPeriod"/>
            </a:pPr>
            <a:r>
              <a:rPr lang="ar-SA" sz="2400" dirty="0">
                <a:latin typeface="Calibri" panose="020F0502020204030204" pitchFamily="34" charset="0"/>
                <a:ea typeface="Calibri" panose="020F0502020204030204" pitchFamily="34" charset="0"/>
                <a:cs typeface="Times New Roman" panose="02020603050405020304" pitchFamily="18" charset="0"/>
              </a:rPr>
              <a:t>منتجي البرامج محكومون باعتبارات اقتصادية، والمحرك الأساسي لهم هو مقياس نسبة المُشاهدة </a:t>
            </a:r>
            <a:r>
              <a:rPr lang="en-US" sz="2400" dirty="0">
                <a:latin typeface="Times New Roman" panose="02020603050405020304" pitchFamily="18" charset="0"/>
                <a:ea typeface="Calibri" panose="020F0502020204030204" pitchFamily="34" charset="0"/>
                <a:cs typeface="Arial" panose="020B0604020202020204" pitchFamily="34" charset="0"/>
              </a:rPr>
              <a:t>(Rating)</a:t>
            </a:r>
            <a:r>
              <a:rPr lang="ar-SA" sz="2400"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الثامنة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08879" y="840198"/>
            <a:ext cx="10079078" cy="540396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1000"/>
              </a:spcAft>
            </a:pPr>
            <a:r>
              <a:rPr lang="ar-EG" sz="2800" dirty="0">
                <a:latin typeface="Calibri" panose="020F0502020204030204" pitchFamily="34" charset="0"/>
                <a:ea typeface="Calibri" panose="020F0502020204030204" pitchFamily="34" charset="0"/>
                <a:cs typeface="Times New Roman" panose="02020603050405020304" pitchFamily="18" charset="0"/>
              </a:rPr>
              <a:t>3. </a:t>
            </a:r>
            <a:r>
              <a:rPr lang="ar-SA" sz="2800" dirty="0">
                <a:latin typeface="Calibri" panose="020F0502020204030204" pitchFamily="34" charset="0"/>
                <a:ea typeface="Calibri" panose="020F0502020204030204" pitchFamily="34" charset="0"/>
                <a:cs typeface="Times New Roman" panose="02020603050405020304" pitchFamily="18" charset="0"/>
              </a:rPr>
              <a:t>العنف له قوة جذب كبيرة للمشاهدين، خاصة أن المشاهد يتعاطف عادة مع القوي.</a:t>
            </a:r>
            <a:endParaRPr lang="en-US" sz="28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1000"/>
              </a:spcAft>
            </a:pPr>
            <a:r>
              <a:rPr lang="ar-EG" sz="2800" dirty="0">
                <a:latin typeface="Calibri" panose="020F0502020204030204" pitchFamily="34" charset="0"/>
                <a:ea typeface="Calibri" panose="020F0502020204030204" pitchFamily="34" charset="0"/>
                <a:cs typeface="Times New Roman" panose="02020603050405020304" pitchFamily="18" charset="0"/>
              </a:rPr>
              <a:t>4. </a:t>
            </a:r>
            <a:r>
              <a:rPr lang="ar-SA" sz="2800" dirty="0">
                <a:latin typeface="Calibri" panose="020F0502020204030204" pitchFamily="34" charset="0"/>
                <a:ea typeface="Calibri" panose="020F0502020204030204" pitchFamily="34" charset="0"/>
                <a:cs typeface="Times New Roman" panose="02020603050405020304" pitchFamily="18" charset="0"/>
              </a:rPr>
              <a:t>في كثير من القصص العنف يعكس الطريق الأبسط والأنجح لحل المشاكل.</a:t>
            </a:r>
            <a:endParaRPr lang="en-US" sz="28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1000"/>
              </a:spcAft>
            </a:pPr>
            <a:r>
              <a:rPr lang="ar-EG" sz="2800" dirty="0">
                <a:latin typeface="Calibri" panose="020F0502020204030204" pitchFamily="34" charset="0"/>
                <a:ea typeface="Calibri" panose="020F0502020204030204" pitchFamily="34" charset="0"/>
                <a:cs typeface="Times New Roman" panose="02020603050405020304" pitchFamily="18" charset="0"/>
              </a:rPr>
              <a:t>5. </a:t>
            </a:r>
            <a:r>
              <a:rPr lang="ar-SA" sz="2800" dirty="0">
                <a:latin typeface="Calibri" panose="020F0502020204030204" pitchFamily="34" charset="0"/>
                <a:ea typeface="Calibri" panose="020F0502020204030204" pitchFamily="34" charset="0"/>
                <a:cs typeface="Times New Roman" panose="02020603050405020304" pitchFamily="18" charset="0"/>
              </a:rPr>
              <a:t>العنف يُميز بين الأشرار مقابل الأخيار، وبالتالي نستطيع أن نتعاطف مع الطيب الذي هو بشكل عام الجميل، القوي، المستقيم..... إلخ</a:t>
            </a:r>
            <a:r>
              <a:rPr lang="ar-SA" sz="1600" dirty="0">
                <a:latin typeface="Calibri" panose="020F0502020204030204" pitchFamily="34" charset="0"/>
                <a:ea typeface="Calibri" panose="020F0502020204030204" pitchFamily="34" charset="0"/>
                <a:cs typeface="Times New Roman" panose="02020603050405020304" pitchFamily="18" charset="0"/>
              </a:rPr>
              <a:t>.</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0"/>
              </a:spcAft>
              <a:buFont typeface="Wingdings" panose="05000000000000000000" pitchFamily="2" charset="2"/>
              <a:buChar char=""/>
            </a:pPr>
            <a:r>
              <a:rPr lang="ar-EG" sz="2800" b="1" dirty="0">
                <a:latin typeface="Calibri" panose="020F0502020204030204" pitchFamily="34" charset="0"/>
                <a:ea typeface="Calibri" panose="020F0502020204030204" pitchFamily="34" charset="0"/>
                <a:cs typeface="Times New Roman" panose="02020603050405020304" pitchFamily="18" charset="0"/>
              </a:rPr>
              <a:t>للعنف عدة آثار ارتبطت بفروض ونظريات مختلفة:</a:t>
            </a:r>
            <a:endParaRPr lang="en-US" sz="28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b="1" dirty="0">
                <a:latin typeface="Calibri" panose="020F0502020204030204" pitchFamily="34" charset="0"/>
                <a:ea typeface="Calibri" panose="020F0502020204030204" pitchFamily="34" charset="0"/>
                <a:cs typeface="Times New Roman" panose="02020603050405020304" pitchFamily="18" charset="0"/>
              </a:rPr>
              <a:t>الآثار المعرفية:</a:t>
            </a:r>
            <a:r>
              <a:rPr lang="ar-EG" sz="2400" dirty="0">
                <a:latin typeface="Calibri" panose="020F0502020204030204" pitchFamily="34" charset="0"/>
                <a:ea typeface="Calibri" panose="020F0502020204030204" pitchFamily="34" charset="0"/>
                <a:cs typeface="Times New Roman" panose="02020603050405020304" pitchFamily="18" charset="0"/>
              </a:rPr>
              <a:t> وتُعبر عنها نظرية الغرس الثقافي، والتهيئة المعرفية التي تم تناولها في محاضرات سابقة.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400" b="1" dirty="0">
                <a:latin typeface="Calibri" panose="020F0502020204030204" pitchFamily="34" charset="0"/>
                <a:ea typeface="Calibri" panose="020F0502020204030204" pitchFamily="34" charset="0"/>
                <a:cs typeface="Times New Roman" panose="02020603050405020304" pitchFamily="18" charset="0"/>
              </a:rPr>
              <a:t>الآثار الوجدانية:</a:t>
            </a:r>
            <a:r>
              <a:rPr lang="ar-EG" sz="2400" dirty="0">
                <a:latin typeface="Calibri" panose="020F0502020204030204" pitchFamily="34" charset="0"/>
                <a:ea typeface="Calibri" panose="020F0502020204030204" pitchFamily="34" charset="0"/>
                <a:cs typeface="Times New Roman" panose="02020603050405020304" pitchFamily="18" charset="0"/>
              </a:rPr>
              <a:t> وتمثلها نظريتي اللعب والترفيه  </a:t>
            </a:r>
            <a:r>
              <a:rPr lang="en-US" sz="2400" dirty="0">
                <a:latin typeface="Times New Roman" panose="02020603050405020304" pitchFamily="18" charset="0"/>
                <a:ea typeface="Calibri" panose="020F0502020204030204" pitchFamily="34" charset="0"/>
                <a:cs typeface="Arial" panose="020B0604020202020204" pitchFamily="34" charset="0"/>
              </a:rPr>
              <a:t>Play Theory &amp; Entertainment Theory   </a:t>
            </a:r>
            <a:r>
              <a:rPr lang="ar-EG" sz="2400" dirty="0">
                <a:latin typeface="Times New Roman" panose="02020603050405020304" pitchFamily="18" charset="0"/>
                <a:ea typeface="Calibri" panose="020F0502020204030204" pitchFamily="34" charset="0"/>
              </a:rPr>
              <a:t>وفرضية الفتور العاطفي </a:t>
            </a:r>
            <a:r>
              <a:rPr lang="en-US" sz="2400" dirty="0">
                <a:latin typeface="Times New Roman" panose="02020603050405020304" pitchFamily="18" charset="0"/>
                <a:ea typeface="Calibri" panose="020F0502020204030204" pitchFamily="34" charset="0"/>
                <a:cs typeface="Arial" panose="020B0604020202020204" pitchFamily="34" charset="0"/>
              </a:rPr>
              <a:t>Desensitization</a:t>
            </a:r>
            <a:r>
              <a:rPr lang="ar-EG" sz="2400" dirty="0">
                <a:latin typeface="Calibri" panose="020F0502020204030204" pitchFamily="34" charset="0"/>
                <a:ea typeface="Calibri" panose="020F0502020204030204" pitchFamily="34" charset="0"/>
                <a:cs typeface="Times New Roman" panose="02020603050405020304" pitchFamily="18" charset="0"/>
              </a:rPr>
              <a:t> في نظرية الاعتماد على وسائل الإعلام.</a:t>
            </a:r>
            <a:endParaRPr lang="en-US" sz="1600" dirty="0">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0"/>
              </a:spcAft>
            </a:pPr>
            <a:r>
              <a:rPr lang="en-US" sz="400" dirty="0">
                <a:latin typeface="Times New Roman" panose="02020603050405020304" pitchFamily="18" charset="0"/>
                <a:ea typeface="Calibri" panose="020F0502020204030204" pitchFamily="34" charset="0"/>
                <a:cs typeface="Arial" panose="020B0604020202020204" pitchFamily="34"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3. الآثار السلوكية:</a:t>
            </a:r>
            <a:r>
              <a:rPr lang="ar-EG" sz="2400" dirty="0">
                <a:latin typeface="Calibri" panose="020F0502020204030204" pitchFamily="34" charset="0"/>
                <a:ea typeface="Calibri" panose="020F0502020204030204" pitchFamily="34" charset="0"/>
                <a:cs typeface="Times New Roman" panose="02020603050405020304" pitchFamily="18" charset="0"/>
              </a:rPr>
              <a:t> ويفسرها عدد من النظريات منها نظريات تناولت تأثير وسائل الإعلام على ظهور وانتشار العنف عند الأفراد والجماعات وتشمل: نظرية التنفيس (التطهير)، نظرية التمريض (الاستثارة)، نظرية التدعيم، نظرية التعلم بالملاحظة (النموذج)، نموذج التوحد (التقمص الوجداني).</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الثامنة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03157" y="964652"/>
            <a:ext cx="9765030" cy="5564521"/>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457200" lvl="0" indent="-457200" algn="justLow" rtl="1">
              <a:lnSpc>
                <a:spcPct val="115000"/>
              </a:lnSpc>
              <a:spcAft>
                <a:spcPts val="800"/>
              </a:spcAft>
              <a:buFont typeface="Wingdings" panose="05000000000000000000" pitchFamily="2" charset="2"/>
              <a:buChar char="§"/>
            </a:pPr>
            <a:r>
              <a:rPr lang="ar-EG" sz="2800" b="1" dirty="0">
                <a:latin typeface="Calibri" panose="020F0502020204030204" pitchFamily="34" charset="0"/>
                <a:ea typeface="Calibri" panose="020F0502020204030204" pitchFamily="34" charset="0"/>
                <a:cs typeface="Times New Roman" panose="02020603050405020304" pitchFamily="18" charset="0"/>
              </a:rPr>
              <a:t>النظريات الاتصالية المفسرة للعنف الإعلامي.</a:t>
            </a:r>
          </a:p>
          <a:p>
            <a:pPr marL="342900" lvl="0" indent="-342900" algn="justLow" rtl="1">
              <a:lnSpc>
                <a:spcPct val="115000"/>
              </a:lnSpc>
              <a:spcAft>
                <a:spcPts val="800"/>
              </a:spcAft>
              <a:buFont typeface="+mj-lt"/>
              <a:buAutoNum type="arabicPeriod"/>
            </a:pPr>
            <a:r>
              <a:rPr lang="ar-EG" sz="2800" b="1" dirty="0">
                <a:latin typeface="Calibri" panose="020F0502020204030204" pitchFamily="34" charset="0"/>
                <a:ea typeface="Calibri" panose="020F0502020204030204" pitchFamily="34" charset="0"/>
                <a:cs typeface="Times New Roman" panose="02020603050405020304" pitchFamily="18" charset="0"/>
              </a:rPr>
              <a:t>نظرية التنفيس (التطهير)     </a:t>
            </a:r>
            <a:r>
              <a:rPr lang="en-US" sz="2800" b="1" dirty="0">
                <a:latin typeface="Times New Roman" panose="02020603050405020304" pitchFamily="18" charset="0"/>
                <a:ea typeface="Calibri" panose="020F0502020204030204" pitchFamily="34" charset="0"/>
                <a:cs typeface="Arial" panose="020B0604020202020204" pitchFamily="34" charset="0"/>
              </a:rPr>
              <a:t>Catharsis Theory </a:t>
            </a:r>
            <a:endParaRPr lang="en-US" sz="28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latin typeface="Calibri" panose="020F0502020204030204" pitchFamily="34" charset="0"/>
                <a:ea typeface="Calibri" panose="020F0502020204030204" pitchFamily="34" charset="0"/>
                <a:cs typeface="Times New Roman" panose="02020603050405020304" pitchFamily="18" charset="0"/>
              </a:rPr>
              <a:t>      تعتمد نظرية التنفيس (التطهير) على مبدأ تطهير العواطف والمشاعر عبر التجربة غير المباشرة، وتذهب هذه النظرية إلى أن الفرد إذا شعر بالكبت والغضب، فارتكب عملاً عدوانياً، بدد هذا العمل غضبه، ونقله إلى حالة من الهدوء. والمرحلة الثانية من هذه النظرية هي إمكانية تصريف غضب الفرد تدريجياً عن طريق مشاهدة معركة في التلفزيون.</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77758" y="6529173"/>
            <a:ext cx="1879649" cy="309233"/>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الثامنة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9529" y="920126"/>
            <a:ext cx="10824440"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r" rtl="1">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 -  التنفيس أو التطهير يتأسس على معطيات علمية محددة</a:t>
            </a:r>
            <a:r>
              <a:rPr lang="ar-EG" sz="2400" b="1" dirty="0">
                <a:latin typeface="Calibri" panose="020F0502020204030204" pitchFamily="34" charset="0"/>
                <a:ea typeface="Calibri" panose="020F0502020204030204" pitchFamily="34" charset="0"/>
                <a:cs typeface="Times New Roman" panose="02020603050405020304" pitchFamily="18" charset="0"/>
              </a:rPr>
              <a:t> ومنها: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التجارب غير المباشرة التي تظهر في التلفزيون أو الفيديوهات تقوم بدور التنفيس الذاتي كما لو كان الفرد مارسها بشكل مباشر</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الشخص عندئذٍ يصرف غضبه (كما فعل البطل مثلاً) وبالتالي تقل شُحنات العدوانية بشكل تدريجي مما يقلل رغبات الرذيلة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الإعلام يقدم بدائل تخفض حاجة المشاهد لممارسة أعمال عدوانية فالمعايشة الخيالية عبر الشاشة تغنيه عن الفعل العدواني في الواقع</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 rtl="1">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التطهير عبر الإعلام يفيد مع رجال الأعمال الذين يشاهدون المادة الفيلمية للتعافي من الإحباط، كما يفيد الطبقة الدنيا من الفقراء والمحتاجين، بعكس الطبقة المتوسطة التي تستخدم وضعها المادي والاجتماعي في</a:t>
            </a:r>
            <a:r>
              <a:rPr lang="ar-EG" sz="1600" dirty="0">
                <a:latin typeface="Calibri" panose="020F0502020204030204" pitchFamily="34" charset="0"/>
                <a:ea typeface="Calibri" panose="020F0502020204030204" pitchFamily="34" charset="0"/>
                <a:cs typeface="Arial" panose="020B0604020202020204" pitchFamily="34"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علاج الإحباط بعيداً نسبياً عن الأعمال الدرامية</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89153" y="914400"/>
            <a:ext cx="10513639" cy="5396981"/>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a:latin typeface="Calibri" panose="020F0502020204030204" pitchFamily="34" charset="0"/>
                <a:ea typeface="Calibri" panose="020F0502020204030204" pitchFamily="34" charset="0"/>
                <a:cs typeface="Times New Roman" panose="02020603050405020304" pitchFamily="18" charset="0"/>
              </a:rPr>
              <a:t>العمل الدرامي -عندئذِ- يمثل مصدراً صحياً لتدريب المشاهد على التنشئة الإصلاحية. فالعدوان يكون نهايته هي الخسارة والعقوبة وهو ما يرسخ مبدأ " أن الجريمة لا تفيد". رغم أن كثيراً من الجرائم كما تبدو عند المشاهد - كما تقول الباحثة هملويت</a:t>
            </a:r>
            <a:r>
              <a:rPr lang="en-US" sz="2400">
                <a:latin typeface="Times New Roman" panose="02020603050405020304" pitchFamily="18" charset="0"/>
                <a:ea typeface="Calibri" panose="020F0502020204030204" pitchFamily="34" charset="0"/>
                <a:cs typeface="Arial" panose="020B0604020202020204" pitchFamily="34" charset="0"/>
              </a:rPr>
              <a:t> Himmelweit - </a:t>
            </a:r>
            <a:r>
              <a:rPr lang="ar-SA" sz="2400">
                <a:latin typeface="Calibri" panose="020F0502020204030204" pitchFamily="34" charset="0"/>
                <a:ea typeface="Calibri" panose="020F0502020204030204" pitchFamily="34" charset="0"/>
                <a:cs typeface="Times New Roman" panose="02020603050405020304" pitchFamily="18" charset="0"/>
              </a:rPr>
              <a:t>كأنها تفيد جداً</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وبذلك تفترض هذه النظرية وجود آثار إيجابية للعنف، إذ أن مشاهدة الأفراد لممثل في دور عنيف وعدواني تجعلهم يشاركون في أعمال العنف العدوانية، ويؤدي ذلك إلى خفض حاجة المشاهد إلى الانخراط في أعمال عدوانية حقيقية.</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a:latin typeface="Calibri" panose="020F0502020204030204" pitchFamily="34" charset="0"/>
                <a:ea typeface="Calibri" panose="020F0502020204030204" pitchFamily="34" charset="0"/>
                <a:cs typeface="Times New Roman" panose="02020603050405020304" pitchFamily="18" charset="0"/>
              </a:rPr>
              <a:t>ولعل الدفاع عن دراما العنف من قبل بعض المنتجين وأصحاب المصالح هو الذي جعل نظرية التطهير محل انتقاد واضح</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4361" y="1090452"/>
            <a:ext cx="10508309" cy="4677096"/>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2. نظرية الاستثارة          </a:t>
            </a:r>
            <a:r>
              <a:rPr lang="en-US" sz="2400" b="1" dirty="0">
                <a:latin typeface="Times New Roman" panose="02020603050405020304" pitchFamily="18" charset="0"/>
                <a:ea typeface="Calibri" panose="020F0502020204030204" pitchFamily="34" charset="0"/>
                <a:cs typeface="Arial" panose="020B0604020202020204" pitchFamily="34" charset="0"/>
              </a:rPr>
              <a:t> Stimulation</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تبدو هذه النظرية في المقابل لنظرية التنفيس، حيث يرى العلماء أن العنف والعدوان عبر الشاشات يزيد دوافع العنف ويحفزه</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نظرية الاستثارة تقوم على عدد من الفرضيات العلمية من أهمها ما يلي: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 </a:t>
            </a:r>
            <a:r>
              <a:rPr lang="ar-SA" sz="2400" dirty="0">
                <a:latin typeface="Calibri" panose="020F0502020204030204" pitchFamily="34" charset="0"/>
                <a:ea typeface="Calibri" panose="020F0502020204030204" pitchFamily="34" charset="0"/>
                <a:cs typeface="Times New Roman" panose="02020603050405020304" pitchFamily="18" charset="0"/>
              </a:rPr>
              <a:t>يُعد التعرض لدراما العنف حافزاً يزيد احتمالية وقوع السلوك العدواني</a:t>
            </a:r>
            <a:r>
              <a:rPr lang="en-US" sz="2400" dirty="0">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dirty="0">
                <a:latin typeface="Times New Roman" panose="02020603050405020304" pitchFamily="18" charset="0"/>
                <a:ea typeface="Calibri" panose="020F0502020204030204" pitchFamily="34" charset="0"/>
                <a:cs typeface="Arial" panose="020B0604020202020204" pitchFamily="34" charset="0"/>
              </a:rPr>
              <a:t> - </a:t>
            </a:r>
            <a:r>
              <a:rPr lang="ar-SA" sz="2400" dirty="0">
                <a:latin typeface="Calibri" panose="020F0502020204030204" pitchFamily="34" charset="0"/>
                <a:ea typeface="Calibri" panose="020F0502020204030204" pitchFamily="34" charset="0"/>
                <a:cs typeface="Times New Roman" panose="02020603050405020304" pitchFamily="18" charset="0"/>
              </a:rPr>
              <a:t>الأسلحة والجريمة التي يتم عرضها تهيئ المواطن للنفسية العدوانية بل وتدفعه لممارسة نفس الفعل بالأسلحة والطريقة التي شاهدها</a:t>
            </a:r>
            <a:r>
              <a:rPr lang="ar-SA" sz="2400" i="1" dirty="0">
                <a:latin typeface="Calibri" panose="020F0502020204030204" pitchFamily="34" charset="0"/>
                <a:ea typeface="Calibri" panose="020F0502020204030204" pitchFamily="34" charset="0"/>
                <a:cs typeface="Times New Roman" panose="02020603050405020304" pitchFamily="18" charset="0"/>
              </a:rPr>
              <a:t> </a:t>
            </a:r>
            <a:r>
              <a:rPr lang="ar-SA" sz="2400" dirty="0">
                <a:latin typeface="Calibri" panose="020F0502020204030204" pitchFamily="34" charset="0"/>
                <a:ea typeface="Calibri" panose="020F0502020204030204" pitchFamily="34" charset="0"/>
                <a:cs typeface="Times New Roman" panose="02020603050405020304" pitchFamily="18" charset="0"/>
              </a:rPr>
              <a:t>في التعامل مع الواقع.</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9734861" y="403347"/>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الثامنة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44577" y="975858"/>
            <a:ext cx="10837888" cy="506805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a:latin typeface="Times New Roman" panose="02020603050405020304" pitchFamily="18" charset="0"/>
                <a:ea typeface="Calibri" panose="020F0502020204030204" pitchFamily="34" charset="0"/>
                <a:cs typeface="Arial" panose="020B0604020202020204" pitchFamily="34" charset="0"/>
              </a:rPr>
              <a:t>-  </a:t>
            </a:r>
            <a:r>
              <a:rPr lang="ar-SA" sz="2400">
                <a:latin typeface="Times New Roman" panose="02020603050405020304" pitchFamily="18" charset="0"/>
                <a:ea typeface="Calibri" panose="020F0502020204030204" pitchFamily="34" charset="0"/>
              </a:rPr>
              <a:t>في ضوء مفهوم التحريض</a:t>
            </a:r>
            <a:r>
              <a:rPr lang="en-US" sz="2400">
                <a:latin typeface="Times New Roman" panose="02020603050405020304" pitchFamily="18" charset="0"/>
                <a:ea typeface="Calibri" panose="020F0502020204030204" pitchFamily="34" charset="0"/>
                <a:cs typeface="Arial" panose="020B0604020202020204" pitchFamily="34" charset="0"/>
              </a:rPr>
              <a:t> Instigation </a:t>
            </a:r>
            <a:r>
              <a:rPr lang="ar-SA" sz="2400">
                <a:latin typeface="Calibri" panose="020F0502020204030204" pitchFamily="34" charset="0"/>
                <a:ea typeface="Calibri" panose="020F0502020204030204" pitchFamily="34" charset="0"/>
                <a:cs typeface="Times New Roman" panose="02020603050405020304" pitchFamily="18" charset="0"/>
              </a:rPr>
              <a:t>الثابت واقعياً فإن مشاهد العنف تحرض المتلقي على الفهم والتصرف العدواني تزيد مساحة التحريض مع الأطفال والشباب الأقل من العشرين</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a:latin typeface="Times New Roman" panose="02020603050405020304" pitchFamily="18" charset="0"/>
                <a:ea typeface="Calibri" panose="020F0502020204030204" pitchFamily="34" charset="0"/>
                <a:cs typeface="Arial" panose="020B0604020202020204" pitchFamily="34" charset="0"/>
              </a:rPr>
              <a:t>- </a:t>
            </a:r>
            <a:r>
              <a:rPr lang="ar-SA" sz="2400">
                <a:latin typeface="Calibri" panose="020F0502020204030204" pitchFamily="34" charset="0"/>
                <a:ea typeface="Calibri" panose="020F0502020204030204" pitchFamily="34" charset="0"/>
                <a:cs typeface="Times New Roman" panose="02020603050405020304" pitchFamily="18" charset="0"/>
              </a:rPr>
              <a:t>الطبيعة العضوية للاستثارة تؤكد دور المشاهدات في تحفيز العنف، بدليل أن إثارة الكراهية أو القتل تنعكس في أفعال عضوية مثل احمرار البشرة أو دقات القلب أو الضرب باليد أو ذرف الدموع أو إفراز مادة الأدرينالين في الدم</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a:latin typeface="Calibri" panose="020F0502020204030204" pitchFamily="34" charset="0"/>
                <a:ea typeface="Calibri" panose="020F0502020204030204" pitchFamily="34" charset="0"/>
                <a:cs typeface="Times New Roman" panose="02020603050405020304" pitchFamily="18" charset="0"/>
              </a:rPr>
              <a:t>- التشابه بين ما يقدمه العمل الفني وبين الظروف المثيرة للغضب تساهم في الاستثارة. وهذا يعنى لو أن "البلطجي" الذي مارس الإجرام على الشاشة تشابه اسمه أو مهنته أو ملامح وجهه أو الحي الشعبي الذي يعيش فيه " الآخر" كان هذا " الآخر" أكثر قابلية للاستجابات العدوانية</a:t>
            </a:r>
            <a:r>
              <a:rPr lang="en-US" sz="2400">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93044" y="3579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3207895" y="1105277"/>
            <a:ext cx="8594900" cy="4939156"/>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SA" sz="2400" b="1"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3. نظرية التدعيم</a:t>
            </a:r>
            <a:r>
              <a:rPr lang="en-US" sz="2400" b="1" dirty="0">
                <a:solidFill>
                  <a:schemeClr val="tx1">
                    <a:lumMod val="95000"/>
                    <a:lumOff val="5000"/>
                  </a:schemeClr>
                </a:solidFill>
                <a:latin typeface="Times New Roman" panose="02020603050405020304" pitchFamily="18" charset="0"/>
                <a:ea typeface="Calibri" panose="020F0502020204030204" pitchFamily="34" charset="0"/>
                <a:cs typeface="Arial" panose="020B0604020202020204" pitchFamily="34" charset="0"/>
              </a:rPr>
              <a:t> Reinforcement           </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هذه النظرية قد تكون حلاً وسطاً بين نظريتي التنفيس (تقليل العنف</a:t>
            </a: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a:t>
            </a:r>
            <a:r>
              <a:rPr lang="en-US" sz="2400">
                <a:solidFill>
                  <a:schemeClr val="tx1">
                    <a:lumMod val="95000"/>
                    <a:lumOff val="5000"/>
                  </a:schemeClr>
                </a:solidFill>
                <a:latin typeface="Times New Roman" panose="02020603050405020304" pitchFamily="18" charset="0"/>
                <a:ea typeface="Calibri" panose="020F0502020204030204" pitchFamily="34" charset="0"/>
                <a:cs typeface="Arial" panose="020B0604020202020204" pitchFamily="34" charset="0"/>
              </a:rPr>
              <a:t> </a:t>
            </a:r>
            <a:r>
              <a:rPr lang="ar-SA" sz="240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والاستثارة </a:t>
            </a:r>
            <a:r>
              <a:rPr lang="ar-SA"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(زيادته)، فنظرية التدعيم تقوم على نفى وجود علاقة - سلبية أو إيجابية بين جرعات العنف المشاهد وجرعات العنف في الواقع. وفى حالة وجود علاقة فهي مرتبطة بشكل مباشر - كما يقول كلابر – بالأشخاص الذين لديهم اتجاهات عدوانية، والتلفزيون هنا يصبح عاملاً ضمن عشرات العوامل الأخرى. </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90805" y="1032357"/>
            <a:ext cx="10064131" cy="501155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b="1" dirty="0">
                <a:solidFill>
                  <a:srgbClr val="6C263C"/>
                </a:solidFill>
                <a:latin typeface="Calibri" panose="020F0502020204030204" pitchFamily="34" charset="0"/>
                <a:ea typeface="Calibri" panose="020F0502020204030204" pitchFamily="34" charset="0"/>
                <a:cs typeface="+mj-cs"/>
              </a:rPr>
              <a:t>هناك عدة عناصر تقوم عليها هذه النظرية</a:t>
            </a:r>
            <a:r>
              <a:rPr lang="en-US" sz="2400" b="1" dirty="0">
                <a:solidFill>
                  <a:srgbClr val="6C263C"/>
                </a:solidFill>
                <a:latin typeface="Times New Roman" panose="02020603050405020304" pitchFamily="18" charset="0"/>
                <a:ea typeface="Calibri" panose="020F0502020204030204" pitchFamily="34" charset="0"/>
                <a:cs typeface="+mj-cs"/>
              </a:rPr>
              <a:t>: </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 </a:t>
            </a:r>
            <a:r>
              <a:rPr lang="ar-SA" sz="2400" dirty="0">
                <a:solidFill>
                  <a:srgbClr val="6C263C"/>
                </a:solidFill>
                <a:latin typeface="Calibri" panose="020F0502020204030204" pitchFamily="34" charset="0"/>
                <a:ea typeface="Calibri" panose="020F0502020204030204" pitchFamily="34" charset="0"/>
                <a:cs typeface="+mj-cs"/>
              </a:rPr>
              <a:t>مشاهدة الإعلام تدعم ما هو موجود بالفعل عند المتلقي</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Times New Roman" panose="02020603050405020304" pitchFamily="18" charset="0"/>
                <a:ea typeface="Calibri" panose="020F0502020204030204" pitchFamily="34" charset="0"/>
                <a:cs typeface="+mj-cs"/>
              </a:rPr>
              <a:t>برامج التلفزيون والفيديو ليست بالقوة والتأثير الذى يتصوره بعض العامة أو الخبراء. </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400" dirty="0">
                <a:solidFill>
                  <a:srgbClr val="6C263C"/>
                </a:solidFill>
                <a:latin typeface="Calibri" panose="020F0502020204030204" pitchFamily="34" charset="0"/>
                <a:ea typeface="Calibri" panose="020F0502020204030204" pitchFamily="34" charset="0"/>
                <a:cs typeface="+mj-cs"/>
              </a:rPr>
              <a:t>- الدراما متغير تابع لمتغيرات أخرى</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Calibri" panose="020F0502020204030204" pitchFamily="34" charset="0"/>
                <a:ea typeface="Calibri" panose="020F0502020204030204" pitchFamily="34" charset="0"/>
                <a:cs typeface="+mj-cs"/>
              </a:rPr>
              <a:t>الإعلام قد يؤثر على المدى القصير وليس على المدى البعيد</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Calibri" panose="020F0502020204030204" pitchFamily="34" charset="0"/>
                <a:ea typeface="Calibri" panose="020F0502020204030204" pitchFamily="34" charset="0"/>
                <a:cs typeface="+mj-cs"/>
              </a:rPr>
              <a:t>الأطفال والمراهقون يرتفع عندهم عامل المشاهدة أما الكبار فترتفع عندهم العوامل الأخرى</a:t>
            </a:r>
            <a:r>
              <a:rPr lang="en-US" sz="2400" dirty="0">
                <a:solidFill>
                  <a:srgbClr val="6C263C"/>
                </a:solidFill>
                <a:latin typeface="Times New Roman" panose="02020603050405020304" pitchFamily="18" charset="0"/>
                <a:ea typeface="Calibri" panose="020F0502020204030204" pitchFamily="34" charset="0"/>
                <a:cs typeface="+mj-cs"/>
              </a:rPr>
              <a:t>.</a:t>
            </a:r>
            <a:endParaRPr lang="en-US" sz="1600" dirty="0">
              <a:solidFill>
                <a:srgbClr val="6C263C"/>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6C263C"/>
                </a:solidFill>
                <a:latin typeface="Times New Roman" panose="02020603050405020304" pitchFamily="18" charset="0"/>
                <a:ea typeface="Calibri" panose="020F0502020204030204" pitchFamily="34" charset="0"/>
                <a:cs typeface="+mj-cs"/>
              </a:rPr>
              <a:t>- </a:t>
            </a:r>
            <a:r>
              <a:rPr lang="ar-SA" sz="2400" dirty="0">
                <a:solidFill>
                  <a:srgbClr val="6C263C"/>
                </a:solidFill>
                <a:latin typeface="Calibri" panose="020F0502020204030204" pitchFamily="34" charset="0"/>
                <a:ea typeface="Calibri" panose="020F0502020204030204" pitchFamily="34" charset="0"/>
                <a:cs typeface="+mj-cs"/>
              </a:rPr>
              <a:t>الخصائص الشخصية والمناخ الاجتماعي والموقف الاتصال</a:t>
            </a:r>
            <a:r>
              <a:rPr lang="ar-EG" sz="2400" dirty="0">
                <a:solidFill>
                  <a:srgbClr val="6C263C"/>
                </a:solidFill>
                <a:latin typeface="Calibri" panose="020F0502020204030204" pitchFamily="34" charset="0"/>
                <a:ea typeface="Calibri" panose="020F0502020204030204" pitchFamily="34" charset="0"/>
                <a:cs typeface="+mj-cs"/>
              </a:rPr>
              <a:t>ي</a:t>
            </a:r>
            <a:r>
              <a:rPr lang="ar-SA" sz="2400" dirty="0">
                <a:solidFill>
                  <a:srgbClr val="6C263C"/>
                </a:solidFill>
                <a:latin typeface="Calibri" panose="020F0502020204030204" pitchFamily="34" charset="0"/>
                <a:ea typeface="Calibri" panose="020F0502020204030204" pitchFamily="34" charset="0"/>
                <a:cs typeface="+mj-cs"/>
              </a:rPr>
              <a:t> الذى تتم فيه عملية المشاهدة. من أبرز مكونات نظرية التدعيم.</a:t>
            </a:r>
            <a:endParaRPr lang="en-US" sz="1600" dirty="0">
              <a:solidFill>
                <a:srgbClr val="6C263C"/>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11031" y="-39566"/>
            <a:ext cx="2649477"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6285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783830" y="919622"/>
            <a:ext cx="10040704" cy="5391758"/>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4. نظرية التعليم بالملاحظة (النموذج) </a:t>
            </a:r>
            <a:r>
              <a:rPr lang="en-US" sz="2400" b="1" dirty="0">
                <a:latin typeface="Times New Roman" panose="02020603050405020304" pitchFamily="18" charset="0"/>
                <a:ea typeface="Calibri" panose="020F0502020204030204" pitchFamily="34" charset="0"/>
                <a:cs typeface="Arial" panose="020B0604020202020204" pitchFamily="34" charset="0"/>
              </a:rPr>
              <a:t>Modeling Theory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توجد صلة قوية بين التعلم كظاهرة والاتصال، لأن القائم بالاتصال (المرسل) عادة يقوم بمهمة تغيير سلوك المتلقي، في رغبته أن يتعلم، بصفة عامة يمكن تعريف التعلم أنه كل تغير يطرأ على العلاقة بين منبه يدركه الفرد واستجابة يقوم بها، وتتضمن عملية التعلم مجموعة من العناصر:</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SA" sz="2400" dirty="0">
                <a:latin typeface="Calibri" panose="020F0502020204030204" pitchFamily="34" charset="0"/>
                <a:ea typeface="Calibri" panose="020F0502020204030204" pitchFamily="34" charset="0"/>
                <a:cs typeface="Times New Roman" panose="02020603050405020304" pitchFamily="18" charset="0"/>
              </a:rPr>
              <a:t>تقديم منبه </a:t>
            </a:r>
            <a:r>
              <a:rPr lang="en-US" sz="2400" dirty="0">
                <a:latin typeface="Times New Roman" panose="02020603050405020304" pitchFamily="18" charset="0"/>
                <a:ea typeface="Calibri" panose="020F0502020204030204" pitchFamily="34" charset="0"/>
                <a:cs typeface="Arial" panose="020B0604020202020204" pitchFamily="34" charset="0"/>
              </a:rPr>
              <a:t>Stimulus </a:t>
            </a:r>
            <a:r>
              <a:rPr lang="ar-EG" sz="2400" dirty="0">
                <a:latin typeface="Calibri" panose="020F0502020204030204" pitchFamily="34" charset="0"/>
                <a:ea typeface="Calibri" panose="020F0502020204030204" pitchFamily="34" charset="0"/>
                <a:cs typeface="Times New Roman" panose="02020603050405020304" pitchFamily="18" charset="0"/>
              </a:rPr>
              <a:t>أو مثير (الرسالة)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latin typeface="Calibri" panose="020F0502020204030204" pitchFamily="34" charset="0"/>
                <a:ea typeface="Calibri" panose="020F0502020204030204" pitchFamily="34" charset="0"/>
                <a:cs typeface="Times New Roman" panose="02020603050405020304" pitchFamily="18" charset="0"/>
              </a:rPr>
              <a:t>إدراك الفرد المتلقي لهذا المنبه (الرسالة)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latin typeface="Calibri" panose="020F0502020204030204" pitchFamily="34" charset="0"/>
                <a:ea typeface="Calibri" panose="020F0502020204030204" pitchFamily="34" charset="0"/>
                <a:cs typeface="Times New Roman" panose="02020603050405020304" pitchFamily="18" charset="0"/>
              </a:rPr>
              <a:t>تفسير الفرد للمنبه (الرسالة)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latin typeface="Calibri" panose="020F0502020204030204" pitchFamily="34" charset="0"/>
                <a:ea typeface="Calibri" panose="020F0502020204030204" pitchFamily="34" charset="0"/>
                <a:cs typeface="Times New Roman" panose="02020603050405020304" pitchFamily="18" charset="0"/>
              </a:rPr>
              <a:t>الإقدام على استجابة أولية تجريبية.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latin typeface="Calibri" panose="020F0502020204030204" pitchFamily="34" charset="0"/>
                <a:ea typeface="Calibri" panose="020F0502020204030204" pitchFamily="34" charset="0"/>
                <a:cs typeface="Times New Roman" panose="02020603050405020304" pitchFamily="18" charset="0"/>
              </a:rPr>
              <a:t>تقييم نتائج الاستجابة الأولية.</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Wingdings" panose="05000000000000000000" pitchFamily="2" charset="2"/>
              <a:buChar char="§"/>
            </a:pPr>
            <a:r>
              <a:rPr lang="ar-EG" sz="2400" dirty="0">
                <a:latin typeface="Calibri" panose="020F0502020204030204" pitchFamily="34" charset="0"/>
                <a:ea typeface="Calibri" panose="020F0502020204030204" pitchFamily="34" charset="0"/>
                <a:cs typeface="Times New Roman" panose="02020603050405020304" pitchFamily="18" charset="0"/>
              </a:rPr>
              <a:t>التأكد من جدوى الاستجابة </a:t>
            </a:r>
            <a:r>
              <a:rPr lang="en-US" sz="2400" dirty="0">
                <a:latin typeface="Times New Roman" panose="02020603050405020304" pitchFamily="18" charset="0"/>
                <a:ea typeface="Calibri" panose="020F0502020204030204" pitchFamily="34" charset="0"/>
                <a:cs typeface="Arial" panose="020B0604020202020204" pitchFamily="34" charset="0"/>
              </a:rPr>
              <a:t>Response</a:t>
            </a:r>
            <a:r>
              <a:rPr lang="ar-EG" sz="2400" dirty="0">
                <a:latin typeface="Calibri" panose="020F0502020204030204" pitchFamily="34" charset="0"/>
                <a:ea typeface="Calibri" panose="020F0502020204030204" pitchFamily="34" charset="0"/>
                <a:cs typeface="Times New Roman" panose="02020603050405020304" pitchFamily="18" charset="0"/>
              </a:rPr>
              <a:t>، أو القيام باستجابات أخرى.</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Wingdings" panose="05000000000000000000" pitchFamily="2" charset="2"/>
              <a:buChar char="§"/>
            </a:pPr>
            <a:r>
              <a:rPr lang="ar-EG" sz="2400" dirty="0">
                <a:latin typeface="Calibri" panose="020F0502020204030204" pitchFamily="34" charset="0"/>
                <a:ea typeface="Calibri" panose="020F0502020204030204" pitchFamily="34" charset="0"/>
                <a:cs typeface="Times New Roman" panose="02020603050405020304" pitchFamily="18" charset="0"/>
              </a:rPr>
              <a:t>تطوير علاقة ثابتة بين المنبه والاستجابة، أي تطوير عادة.</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08216" y="844515"/>
            <a:ext cx="9646110" cy="465687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2400" dirty="0">
                <a:solidFill>
                  <a:srgbClr val="6C263C"/>
                </a:solidFill>
              </a:rPr>
              <a:t>تُعد نظرية التعلم بالملاحظة </a:t>
            </a:r>
            <a:r>
              <a:rPr lang="en-US" sz="2400" dirty="0">
                <a:solidFill>
                  <a:srgbClr val="6C263C"/>
                </a:solidFill>
              </a:rPr>
              <a:t>Observational Learning </a:t>
            </a:r>
            <a:r>
              <a:rPr lang="ar-EG" sz="2400" dirty="0">
                <a:solidFill>
                  <a:srgbClr val="6C263C"/>
                </a:solidFill>
              </a:rPr>
              <a:t>التي قدمها " ألبرت باندورا" وزملاءه </a:t>
            </a:r>
            <a:r>
              <a:rPr lang="ar-SA" sz="2400" dirty="0">
                <a:solidFill>
                  <a:srgbClr val="6C263C"/>
                </a:solidFill>
              </a:rPr>
              <a:t>في الستينات من أهم نظريات تفسير اكتساب الأنماط السلوكية من خلال التعرض لوسائل الإعلام، وتُشير هذه النظرية إلى أنه يمكن أن يتعلم الفرد سلوك العنف من مراقبة، أو مشاهدة برامج العنف والرعب والإثارة، فالأفراد يتعلمون سلوك العدوان والعنف من خلال مشاهدتهم للتليفزيون بتنميط سلوكهم حسب الشخصيات التي تعرضها برامج التلفزيون.</a:t>
            </a:r>
            <a:endParaRPr lang="en-US" sz="2400" dirty="0">
              <a:solidFill>
                <a:srgbClr val="6C263C"/>
              </a:solidFill>
            </a:endParaRPr>
          </a:p>
          <a:p>
            <a:pPr marL="342900" lvl="0" indent="-342900" algn="just" rtl="1">
              <a:lnSpc>
                <a:spcPct val="150000"/>
              </a:lnSpc>
              <a:spcAft>
                <a:spcPts val="0"/>
              </a:spcAft>
              <a:buFont typeface="Wingdings" panose="05000000000000000000" pitchFamily="2" charset="2"/>
              <a:buChar char=""/>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12934" y="162641"/>
            <a:ext cx="2649477"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53317" y="0"/>
            <a:ext cx="2649477"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214203" y="546620"/>
            <a:ext cx="10835230" cy="5764761"/>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عناصر نظرية التعليم بالملاحظة: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cs"/>
              <a:buAutoNum type="arabic1Minus"/>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المحاكاة:</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هي أن يلاحظ أحد الأفراد المتلقين (قارئ، مستمع، مشاهد) أن شخصاً آخر (أنموذجاً) يقدم في محتوى إعلامي ( دراما أو أخبار غالباً) فيتعرف الفرد على سلوك ( النموذج)، ويتماثل معه ( يتوحد معه)، أو يرى النموذج جذاباً وجديراً بأن يقلد.</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cs"/>
              <a:buAutoNum type="arabic1Minus"/>
            </a:pPr>
            <a:r>
              <a:rPr lang="ar-SA"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التدعيم:</a:t>
            </a:r>
            <a:r>
              <a:rPr lang="ar-SA"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أي أن يدرك الفرد وهو واعِ أو غير واعِ أن الشخص الذي يقلده مرغوب وجذاب، أو أن السلوك الذي يظهر به الشخص المقلد سيكون مفيداً له وإلى نتائج مرغوب بها، وعندما يتعرض الفرد لموقف مشابه يتصرف كما تصرف الشخص في المضمون الإعلامي، ما يؤدي إلى شعور الفرد بالراحة والرضا والمكافأة، وهكذا تتكون علاقة إيجابية بين المؤثر والاستجابة المستوحاة من النموذج، ويتحقق التدعيم.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75622" y="809962"/>
            <a:ext cx="10245213" cy="501155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0"/>
              </a:spcAft>
            </a:pPr>
            <a:r>
              <a:rPr lang="ar-SA"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ج. </a:t>
            </a:r>
            <a:r>
              <a:rPr lang="ar-SA"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التعلم:</a:t>
            </a:r>
            <a:r>
              <a:rPr lang="ar-SA"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عندما يتكرر الدعم الإيجابي من احتمال قيام الفرد بهذا النشاط السلوكي يصبح عادة يتصرف بها الفرد كلما تعرض لمواقف مشابهة.</a:t>
            </a:r>
            <a:r>
              <a:rPr lang="ar-EG" sz="28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SA"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وحديثاً تم تطوير هذه النظرية في علمي النفس الاجتماعي والمعرفي إلى نظرية سميت (نظرية المعرفة الاجتماعية) </a:t>
            </a:r>
            <a:r>
              <a:rPr lang="en-US" sz="2800" dirty="0">
                <a:solidFill>
                  <a:srgbClr val="6C263C"/>
                </a:solidFill>
                <a:latin typeface="Times New Roman" panose="02020603050405020304" pitchFamily="18" charset="0"/>
                <a:ea typeface="Calibri" panose="020F0502020204030204" pitchFamily="34" charset="0"/>
                <a:cs typeface="Arial" panose="020B0604020202020204" pitchFamily="34" charset="0"/>
              </a:rPr>
              <a:t>Social Cognitive Theory of Mass Communication </a:t>
            </a:r>
            <a:r>
              <a:rPr lang="ar-EG"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وتُشير هذه النظرية إلى قيام الفرد بإعادة بناء معارفه تبعاً للسلوك الملاحظ من خلال تقييم السلوك أو تبريره، كما يتعلم الفرد من خلال هذه الوسائل أشكالاً جديدة للسلوك.</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51007" y="-75425"/>
            <a:ext cx="2649477"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82954" y="-7171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2265500" y="1027676"/>
            <a:ext cx="9783932" cy="5283704"/>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5. نظرية التوحد </a:t>
            </a:r>
            <a:r>
              <a:rPr lang="en-US" sz="24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Identification Theory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تُعد نظرية التوحد امتداداً لنظرية التقمص الوجداني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Empathy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في علاقتها بوسائل الإعلام، ويُشير باران وديفيس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Baran &amp;Davis</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إلى أن مفهوم التوحد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Identification</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يُعد شكلاً من أشكال المحاكاة ولكنه لا يقتصر فقط على إعادة تقييم السلوك بطريقة مباشرة كما قدمه النموذج الذي عرضته وسائل الإعلام، ولكنه في بعض الأحيان يتم نسخ النموذج </a:t>
            </a:r>
            <a:r>
              <a:rPr lang="en-US" sz="2400" dirty="0">
                <a:solidFill>
                  <a:srgbClr val="6C263C"/>
                </a:solidFill>
                <a:latin typeface="Times New Roman" panose="02020603050405020304" pitchFamily="18" charset="0"/>
                <a:ea typeface="Calibri" panose="020F0502020204030204" pitchFamily="34" charset="0"/>
                <a:cs typeface="Arial" panose="020B0604020202020204" pitchFamily="34" charset="0"/>
              </a:rPr>
              <a:t>Copying A Model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أي التشبه به في كثير من خصائصه التي تجدها جديرة بالاحترام، وهذا التوحد مع النماذج الإعلامية هو الذي يوضح مدى التأثير الإعلامي في الفرد المتلقي.</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238381" y="972109"/>
            <a:ext cx="9564410" cy="4998229"/>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b="1" dirty="0">
                <a:latin typeface="Calibri" panose="020F0502020204030204" pitchFamily="34" charset="0"/>
                <a:ea typeface="Calibri" panose="020F0502020204030204" pitchFamily="34" charset="0"/>
                <a:cs typeface="Times New Roman" panose="02020603050405020304" pitchFamily="18" charset="0"/>
              </a:rPr>
              <a:t>6. </a:t>
            </a:r>
            <a:r>
              <a:rPr lang="ar-SA" sz="2400" b="1" dirty="0">
                <a:latin typeface="Calibri" panose="020F0502020204030204" pitchFamily="34" charset="0"/>
                <a:ea typeface="Calibri" panose="020F0502020204030204" pitchFamily="34" charset="0"/>
                <a:cs typeface="Times New Roman" panose="02020603050405020304" pitchFamily="18" charset="0"/>
              </a:rPr>
              <a:t>نظرية التحفيز      </a:t>
            </a:r>
            <a:r>
              <a:rPr lang="en-US" sz="2400" b="1" dirty="0">
                <a:latin typeface="Times New Roman" panose="02020603050405020304" pitchFamily="18" charset="0"/>
                <a:ea typeface="Calibri" panose="020F0502020204030204" pitchFamily="34" charset="0"/>
                <a:cs typeface="Arial" panose="020B0604020202020204" pitchFamily="34" charset="0"/>
              </a:rPr>
              <a:t>Motivation Theory </a:t>
            </a:r>
            <a:r>
              <a:rPr lang="ar-SA" sz="2400" b="1" dirty="0">
                <a:latin typeface="Calibri" panose="020F0502020204030204" pitchFamily="34" charset="0"/>
                <a:ea typeface="Calibri" panose="020F0502020204030204" pitchFamily="34" charset="0"/>
                <a:cs typeface="Times New Roman" panose="02020603050405020304" pitchFamily="18"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1000"/>
              </a:spcAft>
            </a:pPr>
            <a:r>
              <a:rPr lang="ar-SA" sz="2400" dirty="0">
                <a:latin typeface="Calibri" panose="020F0502020204030204" pitchFamily="34" charset="0"/>
                <a:ea typeface="Calibri" panose="020F0502020204030204" pitchFamily="34" charset="0"/>
                <a:cs typeface="Times New Roman" panose="02020603050405020304" pitchFamily="18" charset="0"/>
              </a:rPr>
              <a:t>     هذه النظرية تختلف عن سابقتها بادعائها أن التعرض لمضامين عنيفة في التلفاز تحفز (توقظ) مشاعر قد تقود إلى استخدام العنف، فكثرة التعرض للعنف في وسائل الإعلام يُحفِّز المشاهدين على التصرف العنيف، حيث تزيد من ضغوطاته النفسية وتشحنه بطاقة سلبية كبيرة وأفكار عنيفة، وبالتالي التصرف العنيف الذي قد ينتج عن المشاهد سيكون سببه التحفيز على العنف وليس تقليداً له.</a:t>
            </a:r>
            <a:endParaRPr lang="ar-EG" sz="2400" dirty="0">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1000"/>
              </a:spcAf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943607"/>
            <a:ext cx="9694497" cy="473766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2800" b="1" dirty="0">
              <a:solidFill>
                <a:srgbClr val="6C263C"/>
              </a:solidFill>
              <a:cs typeface="+mj-cs"/>
            </a:endParaRPr>
          </a:p>
          <a:p>
            <a:pPr lvl="0" algn="just" rtl="1">
              <a:lnSpc>
                <a:spcPct val="150000"/>
              </a:lnSpc>
            </a:pPr>
            <a:r>
              <a:rPr lang="ar-EG" sz="2800" b="1" dirty="0">
                <a:solidFill>
                  <a:srgbClr val="6C263C"/>
                </a:solidFill>
                <a:cs typeface="+mj-cs"/>
              </a:rPr>
              <a:t>7</a:t>
            </a:r>
            <a:r>
              <a:rPr lang="ar-EG" sz="2400" b="1" dirty="0">
                <a:solidFill>
                  <a:srgbClr val="6C263C"/>
                </a:solidFill>
                <a:cs typeface="+mj-cs"/>
              </a:rPr>
              <a:t>. </a:t>
            </a:r>
            <a:r>
              <a:rPr lang="ar-SA" sz="2400" b="1" dirty="0">
                <a:solidFill>
                  <a:srgbClr val="6C263C"/>
                </a:solidFill>
                <a:cs typeface="+mj-cs"/>
              </a:rPr>
              <a:t>نظرية التعزيز</a:t>
            </a:r>
            <a:r>
              <a:rPr lang="ar-EG" sz="2400" b="1" dirty="0">
                <a:solidFill>
                  <a:srgbClr val="6C263C"/>
                </a:solidFill>
                <a:cs typeface="+mj-cs"/>
              </a:rPr>
              <a:t>   </a:t>
            </a:r>
            <a:r>
              <a:rPr lang="en-US" sz="2400" b="1" dirty="0">
                <a:solidFill>
                  <a:srgbClr val="6C263C"/>
                </a:solidFill>
                <a:cs typeface="+mj-cs"/>
              </a:rPr>
              <a:t>Reinforcement Theory </a:t>
            </a:r>
            <a:r>
              <a:rPr lang="ar-SA" sz="2400" b="1" dirty="0">
                <a:solidFill>
                  <a:srgbClr val="6C263C"/>
                </a:solidFill>
                <a:cs typeface="+mj-cs"/>
              </a:rPr>
              <a:t>:</a:t>
            </a:r>
            <a:endParaRPr lang="en-US" sz="2400" dirty="0">
              <a:solidFill>
                <a:srgbClr val="6C263C"/>
              </a:solidFill>
              <a:cs typeface="+mj-cs"/>
            </a:endParaRPr>
          </a:p>
          <a:p>
            <a:pPr algn="just" rtl="1">
              <a:lnSpc>
                <a:spcPct val="150000"/>
              </a:lnSpc>
            </a:pPr>
            <a:r>
              <a:rPr lang="ar-SA" sz="2400" dirty="0">
                <a:solidFill>
                  <a:srgbClr val="6C263C"/>
                </a:solidFill>
                <a:cs typeface="+mj-cs"/>
              </a:rPr>
              <a:t>تدعي هذه النظرية بخلاف النظريات الأخرى، أن العنف في وسائل الإعلام يُعزز من التصرف العنيف عند بعض المشاهدين أثناء التعرض لمشاهد عنيفة. لأن هؤلاء بطبيعتهم يميلون إلى الطبع العنيف، بينما المشاهدين الغير عنيفين بطبعهم أثناء تعرضهم للمشاهد العنيفة فلا يؤثر في تصرفاتهم ولا يجعلهم يتصرفون بعنف. فحسب هذه النظرية العنف لا ينفجر بعد مشاهدة التلفاز ولكن هو نتيجة للبيئة التي تربى بها المشاهد. وهذا متعلق بالتقاليد الاجتماعية والأفكار التي ترعرعوا عليها. مثال: رجل يضرب زوجته أو آباء يضربون أبناءهم- هم كانوا قبلا مضروبين </a:t>
            </a:r>
            <a:r>
              <a:rPr lang="ar-SA" sz="2400" dirty="0"/>
              <a:t>وليست </a:t>
            </a:r>
            <a:r>
              <a:rPr lang="ar-SA" dirty="0"/>
              <a:t>مش</a:t>
            </a:r>
            <a:endParaRPr lang="ar-EG" dirty="0"/>
          </a:p>
          <a:p>
            <a:pPr algn="just" rtl="1">
              <a:lnSpc>
                <a:spcPct val="150000"/>
              </a:lnSpc>
            </a:pPr>
            <a:endParaRPr lang="ar-EG" dirty="0"/>
          </a:p>
          <a:p>
            <a:pPr algn="just" rtl="1">
              <a:lnSpc>
                <a:spcPct val="150000"/>
              </a:lnSpc>
            </a:pPr>
            <a:r>
              <a:rPr lang="ar-SA" dirty="0" err="1"/>
              <a:t>اهدة</a:t>
            </a:r>
            <a:r>
              <a:rPr lang="ar-SA" dirty="0"/>
              <a:t> التلفاز هي التي علمتهم التصرفات العنيفة.</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53317" y="124256"/>
            <a:ext cx="2649477"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38230" y="-43541"/>
            <a:ext cx="2649477"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923082" y="639970"/>
            <a:ext cx="9264625" cy="5671410"/>
          </a:xfrm>
          <a:prstGeom prst="roundRect">
            <a:avLst/>
          </a:prstGeom>
          <a:solidFill>
            <a:schemeClr val="tx2">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SA" sz="2400" b="1" dirty="0">
                <a:latin typeface="Calibri" panose="020F0502020204030204" pitchFamily="34" charset="0"/>
                <a:ea typeface="Calibri" panose="020F0502020204030204" pitchFamily="34" charset="0"/>
                <a:cs typeface="Times New Roman" panose="02020603050405020304" pitchFamily="18" charset="0"/>
              </a:rPr>
              <a:t>عوامل انتشار العنف الإعلامي وحُجج المسوقين له:</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dirty="0">
                <a:latin typeface="Calibri" panose="020F0502020204030204" pitchFamily="34" charset="0"/>
                <a:ea typeface="Calibri" panose="020F0502020204030204" pitchFamily="34" charset="0"/>
                <a:cs typeface="Times New Roman" panose="02020603050405020304" pitchFamily="18" charset="0"/>
              </a:rPr>
              <a:t>أولاً: العوامل الاقتصادية:</a:t>
            </a:r>
            <a:r>
              <a:rPr lang="ar-SA" sz="2400" dirty="0">
                <a:latin typeface="Calibri" panose="020F0502020204030204" pitchFamily="34" charset="0"/>
                <a:ea typeface="Calibri" panose="020F0502020204030204" pitchFamily="34" charset="0"/>
                <a:cs typeface="Times New Roman" panose="02020603050405020304" pitchFamily="18" charset="0"/>
              </a:rPr>
              <a:t> </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latin typeface="Calibri" panose="020F0502020204030204" pitchFamily="34" charset="0"/>
                <a:ea typeface="Calibri" panose="020F0502020204030204" pitchFamily="34" charset="0"/>
                <a:cs typeface="Times New Roman" panose="02020603050405020304" pitchFamily="18" charset="0"/>
              </a:rPr>
              <a:t>    تعتبر صناعة الترفيه في نظر البعض العجلة المحركة للاقتصاد العالمي الجديد، بحيث بلغت قيمة معاملات صناعتها </a:t>
            </a:r>
            <a:r>
              <a:rPr lang="ar-EG" sz="2400" dirty="0">
                <a:latin typeface="Calibri" panose="020F0502020204030204" pitchFamily="34" charset="0"/>
                <a:ea typeface="Calibri" panose="020F0502020204030204" pitchFamily="34" charset="0"/>
                <a:cs typeface="Times New Roman" panose="02020603050405020304" pitchFamily="18" charset="0"/>
              </a:rPr>
              <a:t>أكثر</a:t>
            </a:r>
            <a:r>
              <a:rPr lang="ar-SA" sz="2400" dirty="0">
                <a:latin typeface="Calibri" panose="020F0502020204030204" pitchFamily="34" charset="0"/>
                <a:ea typeface="Calibri" panose="020F0502020204030204" pitchFamily="34" charset="0"/>
                <a:cs typeface="Times New Roman" panose="02020603050405020304" pitchFamily="18" charset="0"/>
              </a:rPr>
              <a:t> من تريليون ونصف عام 2006، وهذا يؤكد ما ذهب إليه </a:t>
            </a:r>
            <a:r>
              <a:rPr lang="en-US" sz="2400" dirty="0">
                <a:latin typeface="Times New Roman" panose="02020603050405020304" pitchFamily="18" charset="0"/>
                <a:ea typeface="Calibri" panose="020F0502020204030204" pitchFamily="34" charset="0"/>
                <a:cs typeface="Arial" panose="020B0604020202020204" pitchFamily="34" charset="0"/>
              </a:rPr>
              <a:t>Zillmann&amp;Vorderer2000</a:t>
            </a:r>
            <a:r>
              <a:rPr lang="ar-EG" sz="2400" dirty="0">
                <a:latin typeface="Calibri" panose="020F0502020204030204" pitchFamily="34" charset="0"/>
                <a:ea typeface="Calibri" panose="020F0502020204030204" pitchFamily="34" charset="0"/>
                <a:cs typeface="Times New Roman" panose="02020603050405020304" pitchFamily="18" charset="0"/>
              </a:rPr>
              <a:t> من أن تاريخ البشرية لم يعرف من قبل هذا الحجم من الترفيه وبهذه السهولة في التعرض والإقبال، وبهذا القدر من السعة الزمنية في الترفيه، وذلك بفضل وسائل الاتصال.</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فهذه الوسائل الترفيهية تعتبر مربحة جداً، مما جعلها تتقدم قائمة السلع المصدرة في أمريكا. ففيها تحصل مؤسساتها الضخمة على الأقل على نصف فوائدها من المبيعات إلى الخارج. حيث توزع الأفلام الأمريكية في أكثر من 150 دولة والبرامج التليفزيونية في أكثر من 125 دولة مع ملاحظة ارتفاع واضح لأفلام الحركة (الأكشن) المفضلة في الأسواق العالمية، فهذا النوع سهل التصدير لأنه سهل الأداء فهو يحتاج إلى عدد قليل من الكلمات مما يقلل كثيراً من كُلفة الترجمة والدبلجة، كما أنه لا يحتاج إلى سيناريوهات معقدة ولا إلى شخصيات جدية لجلب الجمهور، بل إلى سلسلة متواصلة من المعارك، الجرائم، التفجيرات والمثيرات السمعية البصرية الخاصة، وذلك بخلاف الأفلام الهزلية والدرامية.</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99955" y="-33635"/>
            <a:ext cx="26494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959370" y="862524"/>
            <a:ext cx="10843423" cy="5448856"/>
          </a:xfrm>
          <a:prstGeom prst="roundRect">
            <a:avLst/>
          </a:prstGeom>
          <a:solidFill>
            <a:schemeClr val="accent5">
              <a:lumMod val="75000"/>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وهو أمر مغري جداً للصناعة السمعية البصرية ويجعلها أقرب إلى التخلي عن الأفلام المعقدة والاجتماعية لصالح أفلام الحركة وملحقاتها الإنتاجية.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كما يمثل الشباب سوقاً ضخمة بالنسبة للصناعة التسويقية وذلك بالنظر إلى قدرتهم الشرائية الذاتية وإلى تأثيرهم على طبيعة مصاريف أوليائهم. وهو ما دفع بالقائمين على هذه الصناعة باستهداف الأطفال والمراهقين في حملاتهم التسويقية. وقد أكد تقرير اللجنة الفيدرالية للتجارة الأمريكية أن الصناعة الأمريكية للوسائل الترفيهية لا تحترم تصنيفاتها الذاتية الخاصة بالجمهور، فتقوم بترويج نشط لألعاب وحصص وأفلام ذات محتوى عنيف مخصصة للأطفال والمراهقين. كما أوضحت الدراسة أن 80% من الأفلام و70% من ألعاب الفيديو المخصصة للبالغين و100% من الأسطوانات ذات المحتويات الصريحة موجهة إلى سوق القُصر (المراهقين) في حملاتها الترويجية.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2968052" y="930140"/>
            <a:ext cx="9047516" cy="518184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ثانياً: العوامل النفسية الاجتماعية: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    وهنا تعتبر وسائل الإعلام الترفيهية مربحة جداً لأنها مغرية جداً ولا تكاد تخضع لضوابط جدية ومسؤولة. فطول مدة غياب الوالدين وقلة مرافقتهما للأولاد، مع ندرة وجود العائلات الممتدة إلى الجدين مثلاً وانعدام دورهم في توجيه وقت ونوعية تعرض الأطفال لوسائل الإعلام والتفكك الأسري، بالإضافة إلى الآراء النفسية للمشاهد، والسمعيات العنيفة وخيالتها المُثيرة للتعرض، تمنع الأطفال من محاولة السيطرة على مشاعرهم والتي عادة ما تُثيرها هذه المشاهد المخيفة، المرعبة، والمثيرة للتحدي.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81968" y="-195113"/>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300798"/>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ثالثاً: حُجج المروجين (المسوقين) لأعمال العنف الإعلامية: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بعض نتائج  الدراسات تقر بوجود علاقة ارتباط ضعيفة بين العنف في وسائل الإعلام والعنف في الحياة الواقعية. ويرى أصحاب هذه الدراسات:</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الحملة ضد العنف الإعلامي هي نوع من أنواع الرقابة المعوقة للتعبير الفني والمفقرة له، بينما الشائع أن معظم مظاهر العنف الإعلامي غير هادفة وبعضها مجاني وفظ ودون أدنى لمسة فنية، فمعظم دواعيه تسويقية اقتصادية وليست فنية ولا تربوية.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حماية العنف الإعلامي يعتبر شكلاً من أشكال حرية التعبير، وفى المقابل يرى آخرون أن ذلك قد يكون على حساب حريات أخرى من الفضاء العام ومنها المساس مثلاً بعزة وكرامة الإنسان، كما قد يؤدي إلى غُلبة الفوضى وسيطرة قانون الغاب وغياب المسؤولية الاجتماعية.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582649"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0944" y="142694"/>
            <a:ext cx="2649477"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079292" y="546621"/>
            <a:ext cx="10723502"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indent="-342900" algn="justLow" rtl="1">
              <a:lnSpc>
                <a:spcPct val="150000"/>
              </a:lnSpc>
              <a:spcAft>
                <a:spcPts val="0"/>
              </a:spcAft>
              <a:buFont typeface="Times New Roman" panose="02020603050405020304" pitchFamily="18" charset="0"/>
              <a:buChar char="-"/>
            </a:pPr>
            <a:r>
              <a:rPr lang="en-US" sz="1600" dirty="0">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الرقابة لن تغير شيئا في الأسباب العميقة للعنف المجتمعي، وهناك من يرى العكس، أي أنها تخفف من حدته وسعة انتشاره وعلى الأقل من سوء توظيفه.</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الاختيار بين ما هو مقبول وغير مقبول إعلامياً يعتبر بالضرورة ممارسة ذاتية وغير موضوعية. وهذا ليس دائما صحيحاً فهناك حدود دنيا متفق عليها عالمياً، وأخرى إقليمياً وثالثة محلياً.</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العديد من المسرحيات والكتب والأفلام التي كانت ممنوعة أصبحت تعتبر الآن إنتاجا كلاسيكياً تحظى برضا البعض، ولكنه كذلك عند غيرهم من الذين يعتبرونها فجوة ناتجة عن التراخي اللاحق وذيوع العنف وابتذاله.</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أن للأفراد الحق في تقرير ما يناسبهم ويناسب أطفالهم وليس للحكومات حق التدخل في ذلك (وبعضهم يجرد الأولياء من هذا الحق) نعم... ولكن ألا يحق لنا أن نتساءل: أين المسؤولية الاجتماعية والمصلحة العامة والكرامة الإنسانية وحقوق الآخرين من ذلك؟</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29587" y="737893"/>
            <a:ext cx="11173204" cy="575284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latin typeface="Calibri" panose="020F0502020204030204" pitchFamily="34" charset="0"/>
                <a:ea typeface="Calibri" panose="020F0502020204030204" pitchFamily="34" charset="0"/>
                <a:cs typeface="Times New Roman" panose="02020603050405020304" pitchFamily="18" charset="0"/>
              </a:rPr>
              <a:t>أن العنف الإعلامي يختلف كمياً عن العنف الممارس واقعياً، فهو أقل منه.... إذا كان الأمر كذلك فالعنف المعروض أنموذجي وعدد مشاهديه أكبر، ولكن الأرجح غير ذلك، فباحثين أمريكيين لفتوا النظر بقوة إلى أن ما يشاهد على التلفزيون ليس تصويراً صادقاً للحياة الواقعية؛ ففي المسلسل البوليسي الأمريكي مثلاً يتم إطلاق النار مرة في الحلقة الواحدة على الأقل، في حين أن ضابط الشرطة العادي في مدينة شيكاغو لا يطلق النار من مسدسه إلا مرة واحدة كل 27 سنة في المتوسط.</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latin typeface="Calibri" panose="020F0502020204030204" pitchFamily="34" charset="0"/>
                <a:ea typeface="Calibri" panose="020F0502020204030204" pitchFamily="34" charset="0"/>
                <a:cs typeface="Times New Roman" panose="02020603050405020304" pitchFamily="18" charset="0"/>
              </a:rPr>
              <a:t>أن العنف الإعلامي يساعد الناس على التخلص من العديد من الفخاخ العاطفية والانفعالية، حيث يصبح بإمكانهم إدراج العناصر الأكثر إرهاباً وتخزيناً في اللاشعور في إطار نظرة أشمل لتكوين شخصيتهم، وذلك من خلال مشاهدتهم لمعارك وهمية غير إنسانية وتهديمية.... وفى الأمر هنا خلاف بين، لأن ردود الفعل تختلف باختلاف الفوارق الفردية للمعرضين للوسائل الإعلامية.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19134" y="899652"/>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latin typeface="Calibri" panose="020F0502020204030204" pitchFamily="34" charset="0"/>
                <a:ea typeface="Calibri" panose="020F0502020204030204" pitchFamily="34" charset="0"/>
                <a:cs typeface="Times New Roman" panose="02020603050405020304" pitchFamily="18" charset="0"/>
              </a:rPr>
              <a:t>والشيء نفسه يمكن قوله للذين يرون بأن التعرض للعنف الإعلامي يسمح للشباب بمقاومة غير خطرة (وهمية) ضد الشعور بالعجز والخوف. فالخوف والترغيب والترهيب والغضب والتطلع إلى القوة.. تعتبر كلها من مظاهر شخصيتنا التي نحاول إبعادها عن حياتنا اليومية، بالرغم من حاجتنا إلى تجربتها بطريقة غير مباشرة من خلال ما يحدث للآخرين، وذلك حتى نتمكن من تطوير شخصية أكثر شمولية وتعقيد وصلابة.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latin typeface="Calibri" panose="020F0502020204030204" pitchFamily="34" charset="0"/>
                <a:ea typeface="Calibri" panose="020F0502020204030204" pitchFamily="34" charset="0"/>
                <a:cs typeface="Times New Roman" panose="02020603050405020304" pitchFamily="18" charset="0"/>
              </a:rPr>
              <a:t>أن السياسيين يستعملون مسألة العنف الإعلامي لتحويل الأنظار عن المشاكل الاجتماعية الحقيقية مثل الفقر، التسلح، التفكك الأسري.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214222" y="745205"/>
            <a:ext cx="10483660"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latin typeface="Calibri" panose="020F0502020204030204" pitchFamily="34" charset="0"/>
                <a:ea typeface="Calibri" panose="020F0502020204030204" pitchFamily="34" charset="0"/>
                <a:cs typeface="Times New Roman" panose="02020603050405020304" pitchFamily="18" charset="0"/>
              </a:rPr>
              <a:t>طرق مواجهة العنف الإعلامي : -</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يمكن مواجهة العنف في وسائل الإعلام المختلفة وفق المنطق العلمي، الأخلاقي والسياسي والاقتصادي والاجتماعي بالإجراءات الآتية: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dirty="0">
                <a:latin typeface="Calibri" panose="020F0502020204030204" pitchFamily="34" charset="0"/>
                <a:ea typeface="Calibri" panose="020F0502020204030204" pitchFamily="34" charset="0"/>
                <a:cs typeface="Times New Roman" panose="02020603050405020304" pitchFamily="18" charset="0"/>
              </a:rPr>
              <a:t>التشريعات الحكومية، الالتزامات الإرادية الفردية، الأسرية، المجتمعية، البرامج التربوية، الإجراءات التقنية الوقائية.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أولاً: المواجهة القانونية الرسمية: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400" b="1" dirty="0">
                <a:latin typeface="Calibri" panose="020F0502020204030204" pitchFamily="34" charset="0"/>
                <a:ea typeface="Calibri" panose="020F0502020204030204" pitchFamily="34" charset="0"/>
                <a:cs typeface="Times New Roman" panose="02020603050405020304" pitchFamily="18" charset="0"/>
              </a:rPr>
              <a:t>أ. اتباع منطق الوقاية</a:t>
            </a:r>
            <a:r>
              <a:rPr lang="ar-EG" sz="2400" dirty="0">
                <a:latin typeface="Calibri" panose="020F0502020204030204" pitchFamily="34" charset="0"/>
                <a:ea typeface="Calibri" panose="020F0502020204030204" pitchFamily="34" charset="0"/>
                <a:cs typeface="Times New Roman" panose="02020603050405020304" pitchFamily="18" charset="0"/>
              </a:rPr>
              <a:t>: مهما كانت طبيعة الارتباط بين العنف في وسائل الإعلام والعنف في الحياة الواقعية ضعيفة أم قوية ارتأت الكثير من الحكومات معاملة العنف الإعلامي على الأقل كمشكلة " صحة عمومية" محتملة الخطر وذلك على غرار التدخين والخمر والمخدرات.. فهي لم تنتظر الإجماع العلمي اليقيني حتى تتدخل لحماية الناس ضد مخاطر التدخين وشرب الخمر وتناول المخدرات، حيث اكتفت بحقيقة احتمال وجود خطر </a:t>
            </a:r>
            <a:r>
              <a:rPr lang="en-US" sz="2400" dirty="0">
                <a:latin typeface="Times New Roman" panose="02020603050405020304" pitchFamily="18" charset="0"/>
                <a:ea typeface="Calibri" panose="020F0502020204030204" pitchFamily="34" charset="0"/>
                <a:cs typeface="Arial" panose="020B0604020202020204" pitchFamily="34" charset="0"/>
              </a:rPr>
              <a:t>Real Risk</a:t>
            </a:r>
            <a:r>
              <a:rPr lang="ar-EG" sz="2400" dirty="0">
                <a:latin typeface="Calibri" panose="020F0502020204030204" pitchFamily="34" charset="0"/>
                <a:ea typeface="Calibri" panose="020F0502020204030204" pitchFamily="34" charset="0"/>
                <a:cs typeface="Times New Roman" panose="02020603050405020304" pitchFamily="18" charset="0"/>
              </a:rPr>
              <a:t>.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079292" y="899652"/>
            <a:ext cx="10723502"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b="1">
                <a:latin typeface="Calibri" panose="020F0502020204030204" pitchFamily="34" charset="0"/>
                <a:ea typeface="Calibri" panose="020F0502020204030204" pitchFamily="34" charset="0"/>
                <a:cs typeface="Times New Roman" panose="02020603050405020304" pitchFamily="18" charset="0"/>
              </a:rPr>
              <a:t>ب. تشريع قوانين وضوابط أخلاقية</a:t>
            </a:r>
            <a:r>
              <a:rPr lang="ar-EG" sz="2400">
                <a:latin typeface="Calibri" panose="020F0502020204030204" pitchFamily="34" charset="0"/>
                <a:ea typeface="Calibri" panose="020F0502020204030204" pitchFamily="34" charset="0"/>
                <a:cs typeface="Times New Roman" panose="02020603050405020304" pitchFamily="18" charset="0"/>
              </a:rPr>
              <a:t>: انطلاقاً من روح المسؤولية الاجتماعية التي يجب أن تتحلى بها وسائل الإعلام شرعت عدة حكومات قوانين غير إلزامية للحد من العنف الإعلامي في وسائل الإعلام السمعية البصرية خاصة، ومنها:</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 منع بث حصص تتضمن مشاهد عنف مجاني أو مدح له.</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 منع بث حصص عنيفة مخصصة عادة للكبار قبل الساعة التاسعة ليلاً.</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 تطوير نظام تصنيفي خاص بالحصص التلفزيونية (أشكال هندسية، ملاحظات تحذيرية... الخ</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latin typeface="Calibri" panose="020F0502020204030204" pitchFamily="34" charset="0"/>
                <a:ea typeface="Calibri" panose="020F0502020204030204" pitchFamily="34" charset="0"/>
                <a:cs typeface="Times New Roman" panose="02020603050405020304" pitchFamily="18" charset="0"/>
              </a:rPr>
              <a:t>- القيام بمتابعة خاصة للعنف الممارس ضد فئات خاصة مثل النساء والأطفال وكبار السن والأقليات.</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a:latin typeface="Calibri" panose="020F0502020204030204" pitchFamily="34" charset="0"/>
                <a:ea typeface="Calibri" panose="020F0502020204030204" pitchFamily="34" charset="0"/>
                <a:cs typeface="Times New Roman" panose="02020603050405020304" pitchFamily="18" charset="0"/>
              </a:rPr>
              <a:t>منع تقديم العنف كأحسن وسيلة لحسم الخلافات وفض النزاعات في حصص الأطفال، أو جعل العنف الموضوع الرئيسي لهذه الحصص، أو حث الشباب على تبني أو تقليد سلوكيات خطيرة.</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038661" y="659567"/>
            <a:ext cx="9837847" cy="555973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mj-cs"/>
              <a:buAutoNum type="arabic1Minus" startAt="5"/>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إنشاء مجالس وهيئات تنظيمية</a:t>
            </a:r>
            <a:r>
              <a:rPr lang="ar-EG" sz="28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حتى تتمكن من متابعة أنشطة القطاع السمعي البصري واستقبال شكاوى الجمهور المتعلقة بالعنف المتلفز والتي تؤخذ بعين الاعتبار عند تجديد رخصة المحطات والشبكات الإعلامية.  كما يمكن لهذه الهيئات أن تمارس الرقابة على دخول الأعمال السمعية البصرية الأجنبية والعربية المخصصة للأطفال.</a:t>
            </a:r>
            <a:endParaRPr lang="en-US" sz="28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08113" y="-157552"/>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4519" y="569627"/>
            <a:ext cx="11218606"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ثانياً: المواجهة التكنولوجية:</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وتتمثل في تزويد أجهزة التلفزيونات قبل عرضها في الأسواق برقاقة إلكترونية مضادة لعرض أعمال العنف، بحيث يمكن لأولياء الأمور استخدامها لمنع مشاهدة الأطفال البرامج العنيفة. وهي تعتمد على نظام تصنيفي للبرامج متفق عليه مسبقاً ومتبني من طرف الصناعيين.</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ولكن هناك من ينتقد هذه الوسيلة التكنولوجية قائلا بأنها تحمي هؤلاء من الأولياء وليس العكس، لأنها تضمن استمرارية إنتاج البرامج العنيفة والفاحشة مع توفير وسيلة اختيار أمام إغراءات صعبة المقاومة. فلا يكفي تصنيف البرامج بل يجب تنويعها مع تغليب كفة البرامج الهادفة وتدعيمها قانونياً ومادياً.</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وهناك في مجال المعلوماتية برامج وقائية تُتيح إمكانية الترميز والرقابة للأولياء فيما يتعلق بمشاهدة القنوات والبرامج والمواقع الإلكترونية العنيفة.</a:t>
            </a:r>
            <a:r>
              <a:rPr lang="ar-EG" sz="16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كما يمكنهم تشغيل ساعات التليفزيون التي تغلق الجهاز بعد فترة محددة مسبقاً من التشغيل بشكل آلي، ومعلوم أنه كلما تقلصت ساعات التشغيل انخفضت نسبة مشاهدة العنف.</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1358" y="-2674"/>
            <a:ext cx="2649477"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59174" y="755775"/>
            <a:ext cx="10418969" cy="555560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800" b="1" dirty="0">
                <a:solidFill>
                  <a:srgbClr val="6C263C"/>
                </a:solidFill>
              </a:rPr>
              <a:t>ثالثاً: المواجهة الشعبية:</a:t>
            </a:r>
            <a:endParaRPr lang="en-US" sz="2800" dirty="0">
              <a:solidFill>
                <a:srgbClr val="6C263C"/>
              </a:solidFill>
            </a:endParaRPr>
          </a:p>
          <a:p>
            <a:pPr algn="justLow" rtl="1">
              <a:lnSpc>
                <a:spcPct val="150000"/>
              </a:lnSpc>
            </a:pPr>
            <a:r>
              <a:rPr lang="ar-EG" sz="2800" dirty="0">
                <a:solidFill>
                  <a:srgbClr val="6C263C"/>
                </a:solidFill>
              </a:rPr>
              <a:t>    يمكن تجسيدها بعدة طرق منها: جمع توقيعات وتوجيه عرائض شعبية للسلطات الرسمية ولوسائل الإعلام، فمثلاً بعد أحداث عنف مأساوية في بعض البلدان الغربية، وجهت للسلطات توقيعات مطلبية جماهيرية (عريضة شعبية) ضد العنف، ومنها العريضة التي وقعها 1.3 مليون كندي ووجهت للوزير الأول. بالإضافة إلى أنشطة جمعيات المستهلكين الوقائية والتحسسية والتوعوية والنشطة جداً في المجتمعات المتقدمة والتي قد تضغط بفعالية على السياسيين والصناعيين معاً. كما أنه بإمكانها أن تقوم بتوعية الجمهور من خلال وسائل التنشئة الاجتماعية التقليدية والحديثة بماهية وأهداف وتصنيفات البرامج والتشريعات والقوانين والوسائل التكنولوجية المضادة للعنف.</a:t>
            </a:r>
            <a:endParaRPr lang="en-US" sz="2800" dirty="0">
              <a:solidFill>
                <a:srgbClr val="6C263C"/>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85595" y="-157552"/>
            <a:ext cx="2649477" cy="861479"/>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65784" y="502805"/>
            <a:ext cx="10704749" cy="585239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رابعاً: المواجهة العائلية: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يجب على الأولياء معرفة أن الأطفال الصغار لا يفرقون جيداً بين الواقع والخيال، ولذلك فإن مشاهد العنف قد تغذي عدوانيتهم وخاصة منها تلك التي تبقى دون عقاب وبقدرة قادر لا تلحق أدني ضرر بالضحايا.</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ونظراً لتواجد مشاهد العنف في معظم القنوات والبرامج، بما في ذلك نشرات الأخبار فإنه يصعب على الأولياء تجنبها بمجرد استعمال جهاز التحكم عن بعد لتغيير القنوات. كما أنه لا يمكن للأولياء الثقة فعلا بنظام تصنيف البرامج ومن ثم باستعمال الرقاقة الإلكترونية المضادة للعنف، لتحديد إمكانية وجود محتويات غير مناسبة، وذلك بسبب التراخي المتزايد للمصنفين (وخاصة الأمريكيين المهيمنين على السوق) حيث أصبحت الأفلام التي كانت في السابق تمنع على غير البالغين أقل من 18 سنة، تصنف وينصح برقابة الوالدين في مشاهدتها لأقل من 13 سنة، لذا وجب وضع تصنيف محلي خاص. </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85595" y="-157552"/>
            <a:ext cx="2649477" cy="861479"/>
          </a:xfrm>
          <a:prstGeom prst="rect">
            <a:avLst/>
          </a:prstGeom>
        </p:spPr>
      </p:pic>
    </p:spTree>
    <p:extLst>
      <p:ext uri="{BB962C8B-B14F-4D97-AF65-F5344CB8AC3E}">
        <p14:creationId xmlns:p14="http://schemas.microsoft.com/office/powerpoint/2010/main" val="36566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cs typeface="+mj-cs"/>
              </a:rPr>
              <a:t> ومن جهة أخرى يمكن للأطفال تجاوز رقابة الوالدين المفروضة على برامج البالغين باللجوء إلى ألعاب الفيديو المخصصة للبالغين في القاعات والنوادي التجارية التي لا يهم أصحابها إلا الفوائد التي يجنوها من تعاملهم (غير القانوني) مع القُصر. فمثلا لوحظ في أمريكا أن تجار التجزئة سمحوا في ديسمبر 2001 لــ 78 % من الشباب 13- 16 سنة من غير المرافقين بشراء ألعاب فيديو مخصصة للبالغين.</a:t>
            </a:r>
          </a:p>
          <a:p>
            <a:pPr algn="just" rtl="1">
              <a:lnSpc>
                <a:spcPct val="150000"/>
              </a:lnSpc>
              <a:spcAft>
                <a:spcPts val="800"/>
              </a:spcAft>
              <a:tabLst>
                <a:tab pos="1131570" algn="l"/>
              </a:tabLst>
            </a:pPr>
            <a:r>
              <a:rPr lang="ar-EG" sz="2400" b="1" dirty="0">
                <a:solidFill>
                  <a:srgbClr val="002060"/>
                </a:solidFill>
                <a:latin typeface="Calibri" panose="020F0502020204030204" pitchFamily="34" charset="0"/>
                <a:ea typeface="Calibri" panose="020F0502020204030204" pitchFamily="34" charset="0"/>
                <a:cs typeface="+mj-cs"/>
              </a:rPr>
              <a:t>      كما قد تصعب المراقبة الوالدية نتيجة توفر الكثير من الشباب على أجهزة سمعية بصرية خاصة (تلفزيون، فيديو، كمبيوتر، ألعاب...الخ بغرفهم التي تحولت من غرف أسرة نوم إلى غرف تواصل وسيلي، والغياب الطويل للوالدين عن البيت، لذا وجب على الأولياء تجنب ذلك بمحاولة التواجد أكثر بالبيت أو بمعية الأولاد حتى خارج البيت وبـــ</a:t>
            </a:r>
            <a:r>
              <a:rPr lang="ar-EG" sz="2800" b="1" dirty="0">
                <a:solidFill>
                  <a:srgbClr val="002060"/>
                </a:solidFill>
                <a:latin typeface="Calibri" panose="020F0502020204030204" pitchFamily="34" charset="0"/>
                <a:ea typeface="Calibri" panose="020F0502020204030204" pitchFamily="34" charset="0"/>
                <a:cs typeface="+mj-cs"/>
              </a:rPr>
              <a:t>:</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1032357"/>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وضع التلفزيون في مكان من البيت كثير الحركة (مشترك) بين أفراد الأسرة (الصالون مثلاً).</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مرافقة مشاهدة الأطفال بالتعليق الهادف على المضامين وبتعريفهم بالتقنيات السمعية البصرية في بعدها الخيالي بغية تخفيف الأثر المحتمل لما يشاهدونه.</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اقتراح أنشطة أخرى بديلة مسلية ومثقفة (القراءة، المرافقة، الملاعبة، التنزه...الخ</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العمل على التقليل من تعرضهم عموماً لوسائل الإعلام السمعية البصرية لأنه كلما زاد تعرضهم لها كلما زادت نسبة احتمال مشاهدتهم للعنف، باعتبار قوة إغرائه للأطفال وارتفاع نسبة تواجده في الأفلام، التحقيقات، الصور المتحركة مثلا في نشرات الأخبار) هي نسبة كبيرة.</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دفعهم نحو جماعة الصحبة والصداقة من ذوي السلوك الحسن.</a:t>
            </a:r>
            <a:endParaRPr lang="en-US" sz="16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4114498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761567"/>
            <a:ext cx="10938297" cy="579587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800"/>
              </a:spcAft>
            </a:pPr>
            <a:endPar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endParaRPr>
          </a:p>
          <a:p>
            <a:pPr algn="justLow" rtl="1">
              <a:spcAft>
                <a:spcPts val="800"/>
              </a:spcAft>
            </a:pPr>
            <a:r>
              <a:rPr lang="ar-EG" sz="24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خامساً: المواجهة التربوية:</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توعية الجمهور من خلال وسائل التنشئة الاجتماعية التقليدية والحديثة بماهية وأهداف وتصنيفات البرامج والتشريعات والقوانين والوسائل التكنولوجية المضادة للعنف.</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إدراج برنامج تعليمي في المدارس يساعد الأطفال على تغيير نظرتهم للعنف مع عدم الاندماج والاستغراق في البرامج العنيفة والتجرد منها فيقل تأثيرها.</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تعويد الأطفال على التفكير النقدي حول وسائل الإعلام مما قد يؤدي بهم إلى التساؤل عن كيفية استغلال العنف في وسائل الإعلام وعن أسباب هيمنته فيها وهل يستعمل لمجرد الإثارة وهل المشاهد خيالية ولا تأخذ بعين الاعتبار الآثار النفسية للعنف؟</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كما يجب أن يعرفوا أنه بوصفهم جمهور فلهم كلمتهم بإيصال انتقاداتهم للمنتجين والمبرمجين، كما لهم حرية الاختيار في نوع ومدة التعرض لوسائل الإعلام</a:t>
            </a:r>
            <a:r>
              <a:rPr lang="ar-EG" sz="2800" dirty="0">
                <a:latin typeface="Calibri" panose="020F0502020204030204" pitchFamily="34" charset="0"/>
                <a:ea typeface="Calibri" panose="020F0502020204030204" pitchFamily="34" charset="0"/>
                <a:cs typeface="Times New Roman" panose="02020603050405020304" pitchFamily="18" charset="0"/>
              </a:rPr>
              <a:t>..</a:t>
            </a:r>
            <a:endParaRPr lang="ar-EG" sz="2800" b="1" dirty="0">
              <a:solidFill>
                <a:srgbClr val="002060"/>
              </a:solidFill>
              <a:latin typeface="Calibri" panose="020F0502020204030204" pitchFamily="34" charset="0"/>
              <a:ea typeface="Calibri" panose="020F0502020204030204" pitchFamily="34" charset="0"/>
            </a:endParaRPr>
          </a:p>
          <a:p>
            <a:pPr algn="just"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4"/>
            <a:ext cx="2649477" cy="607934"/>
          </a:xfrm>
          <a:prstGeom prst="rect">
            <a:avLst/>
          </a:prstGeom>
        </p:spPr>
      </p:pic>
    </p:spTree>
    <p:extLst>
      <p:ext uri="{BB962C8B-B14F-4D97-AF65-F5344CB8AC3E}">
        <p14:creationId xmlns:p14="http://schemas.microsoft.com/office/powerpoint/2010/main" val="69037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5" y="704831"/>
            <a:ext cx="10581542" cy="56032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rtl="1">
              <a:spcAft>
                <a:spcPts val="800"/>
              </a:spcAft>
              <a:buFont typeface="Wingdings" panose="05000000000000000000" pitchFamily="2" charset="2"/>
              <a:buChar char="Ø"/>
              <a:tabLst>
                <a:tab pos="1131570" algn="l"/>
              </a:tabLst>
            </a:pPr>
            <a:r>
              <a:rPr lang="ar-EG" sz="2800" b="1" dirty="0">
                <a:solidFill>
                  <a:srgbClr val="6C263C"/>
                </a:solidFill>
                <a:latin typeface="Calibri" panose="020F0502020204030204" pitchFamily="34" charset="0"/>
                <a:ea typeface="Calibri" panose="020F0502020204030204" pitchFamily="34" charset="0"/>
              </a:rPr>
              <a:t>خاتمة:</a:t>
            </a: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شغلت وسائل العنف في وسائل الإعلام اهتمام الباحثين والممارسين الإعلاميين، وخصوصاً تأثير وسائل الإعلام وتحديداً التلفزيون على شريحة الأطفال والمراهقين الأكثر استعداداً للتأثير بتأثيرات وسائل الإعلام.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وقد عرف كثير من الباحثين العنف منها تعريف " استخدام القوة كسلوك فعلي أو لفظي، أو التهديد بها من قبل فرد أو أكثر ضد الآخرين أو ضد أنفسهم لتحقيق أهداف معينة، وتكون نتيجة إيقاع الأذى سواء كان مادياً أو معنوياً.</a:t>
            </a:r>
            <a:r>
              <a:rPr lang="ar-EG" sz="2400" dirty="0">
                <a:solidFill>
                  <a:srgbClr val="6C263C"/>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وتبلورت عدة نظريات حاولت تقديم لماذا يحدث العنف وما دور التلفزيون في ذلك منها: نظرية التطهير، ونظرية الاستثارة، ونظرية التدعيم، ونظرية التوحد، ونظرية التعلم.</a:t>
            </a:r>
            <a:endParaRPr lang="en-US" sz="2400"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6C263C"/>
                </a:solidFill>
                <a:latin typeface="Calibri" panose="020F0502020204030204" pitchFamily="34" charset="0"/>
                <a:ea typeface="Calibri" panose="020F0502020204030204" pitchFamily="34" charset="0"/>
                <a:cs typeface="Times New Roman" panose="02020603050405020304" pitchFamily="18" charset="0"/>
              </a:rPr>
              <a:t>   كما تم توضيح عوامل انتشار العنف الإعلامي، وحُجج المسوقين له، وكذلك طرق مواجهته سواء من الناحية التشريعية والتكنولوجية والتربوية.</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الثامنة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698167"/>
          </a:xfrm>
          <a:prstGeom prst="rect">
            <a:avLst/>
          </a:prstGeom>
        </p:spPr>
      </p:pic>
    </p:spTree>
    <p:extLst>
      <p:ext uri="{BB962C8B-B14F-4D97-AF65-F5344CB8AC3E}">
        <p14:creationId xmlns:p14="http://schemas.microsoft.com/office/powerpoint/2010/main" val="2043804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algn="r" rtl="1">
              <a:lnSpc>
                <a:spcPct val="150000"/>
              </a:lnSpc>
            </a:pPr>
            <a:r>
              <a:rPr lang="ar-SA" sz="2400" b="1" dirty="0">
                <a:solidFill>
                  <a:srgbClr val="002060"/>
                </a:solidFill>
                <a:cs typeface="+mj-cs"/>
              </a:rPr>
              <a:t>- كمال الحاج، نظريات الإعلام والاتصال، الجامعة الافتراضية السورية، 2020.</a:t>
            </a:r>
            <a:endParaRPr lang="en-US" sz="2400" b="1" dirty="0">
              <a:solidFill>
                <a:srgbClr val="002060"/>
              </a:solidFill>
              <a:cs typeface="+mj-cs"/>
            </a:endParaRPr>
          </a:p>
          <a:p>
            <a:pPr marL="342900" indent="-342900" algn="r" rtl="1">
              <a:lnSpc>
                <a:spcPct val="150000"/>
              </a:lnSpc>
              <a:buFontTx/>
              <a:buChar char="-"/>
            </a:pPr>
            <a:r>
              <a:rPr lang="ar-EG" sz="2400" b="1" dirty="0">
                <a:solidFill>
                  <a:srgbClr val="002060"/>
                </a:solidFill>
                <a:cs typeface="+mj-cs"/>
              </a:rPr>
              <a:t>فضيل دليو، العنف في وسائل الإعلام، مظاهره وطرق مواجهته، مجلة علوم الإنسان والمجتمع، كلية العلوم الإنسانية والاجتماعية، العدد 14، جامعة بسكرة 2015</a:t>
            </a:r>
          </a:p>
          <a:p>
            <a:pPr lvl="0" algn="r" rtl="1">
              <a:lnSpc>
                <a:spcPct val="150000"/>
              </a:lnSpc>
            </a:pPr>
            <a:r>
              <a:rPr lang="ar-SA" sz="2400" b="1" dirty="0">
                <a:solidFill>
                  <a:srgbClr val="002060"/>
                </a:solidFill>
                <a:cs typeface="Times New Roman" panose="02020603050405020304" pitchFamily="18" charset="0"/>
              </a:rPr>
              <a:t>حسن عماد مكاوي، عاطف عدلي العبد، نظريات الإعلام، جامعة القاهرة، مركز دراسات الرأي العام، 2007.</a:t>
            </a:r>
            <a:endParaRPr lang="en-US" sz="2400" b="1" dirty="0">
              <a:solidFill>
                <a:srgbClr val="002060"/>
              </a:solidFill>
            </a:endParaRPr>
          </a:p>
          <a:p>
            <a:pPr marL="342900" lvl="0" indent="-342900" algn="just" rtl="1">
              <a:lnSpc>
                <a:spcPct val="150000"/>
              </a:lnSpc>
              <a:buFontTx/>
              <a:buChar char="-"/>
            </a:pPr>
            <a:r>
              <a:rPr lang="ar-SA" sz="2400" b="1" dirty="0">
                <a:solidFill>
                  <a:srgbClr val="002060"/>
                </a:solidFill>
                <a:cs typeface="Times New Roman" panose="02020603050405020304" pitchFamily="18" charset="0"/>
              </a:rPr>
              <a:t>محمد عبد الحميد، نظريات الإعلام واتجاهات التأثير، عالم الكتب، ط3، 2004.</a:t>
            </a:r>
            <a:endParaRPr lang="ar-EG" sz="2400" b="1" dirty="0">
              <a:solidFill>
                <a:srgbClr val="002060"/>
              </a:solidFill>
              <a:latin typeface="Calibri" panose="020F0502020204030204" pitchFamily="34" charset="0"/>
              <a:ea typeface="Calibri" panose="020F0502020204030204" pitchFamily="34" charset="0"/>
              <a:cs typeface="+mj-cs"/>
            </a:endParaRPr>
          </a:p>
          <a:p>
            <a:pPr marL="457200" lvl="0" indent="-457200" algn="r" rtl="1">
              <a:lnSpc>
                <a:spcPct val="115000"/>
              </a:lnSpc>
              <a:buFontTx/>
              <a:buChar char="-"/>
            </a:pPr>
            <a:endParaRPr lang="ar-EG"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السابعة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2345</TotalTime>
  <Words>4193</Words>
  <Application>Microsoft Office PowerPoint</Application>
  <PresentationFormat>Widescreen</PresentationFormat>
  <Paragraphs>220</Paragraphs>
  <Slides>44</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Arial</vt:lpstr>
      <vt:lpstr>Bauhaus 93</vt:lpstr>
      <vt:lpstr>Calibri</vt:lpstr>
      <vt:lpstr>Calibri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172</cp:revision>
  <dcterms:created xsi:type="dcterms:W3CDTF">2023-04-29T09:08:23Z</dcterms:created>
  <dcterms:modified xsi:type="dcterms:W3CDTF">2023-08-01T17:43:41Z</dcterms:modified>
</cp:coreProperties>
</file>