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4" r:id="rId2"/>
    <p:sldId id="495" r:id="rId3"/>
    <p:sldId id="496" r:id="rId4"/>
    <p:sldId id="571" r:id="rId5"/>
    <p:sldId id="525" r:id="rId6"/>
    <p:sldId id="526" r:id="rId7"/>
    <p:sldId id="557" r:id="rId8"/>
    <p:sldId id="530" r:id="rId9"/>
    <p:sldId id="558" r:id="rId10"/>
    <p:sldId id="563" r:id="rId11"/>
    <p:sldId id="565" r:id="rId12"/>
    <p:sldId id="528" r:id="rId13"/>
    <p:sldId id="529" r:id="rId14"/>
    <p:sldId id="531" r:id="rId15"/>
    <p:sldId id="572" r:id="rId16"/>
    <p:sldId id="532" r:id="rId17"/>
    <p:sldId id="533" r:id="rId18"/>
    <p:sldId id="573" r:id="rId19"/>
    <p:sldId id="535" r:id="rId20"/>
    <p:sldId id="574" r:id="rId21"/>
    <p:sldId id="537" r:id="rId22"/>
    <p:sldId id="538" r:id="rId23"/>
    <p:sldId id="540" r:id="rId24"/>
    <p:sldId id="575" r:id="rId25"/>
    <p:sldId id="542" r:id="rId26"/>
    <p:sldId id="543" r:id="rId27"/>
    <p:sldId id="545" r:id="rId28"/>
    <p:sldId id="546" r:id="rId29"/>
    <p:sldId id="547" r:id="rId30"/>
    <p:sldId id="548" r:id="rId31"/>
    <p:sldId id="549" r:id="rId32"/>
    <p:sldId id="550" r:id="rId33"/>
    <p:sldId id="257" r:id="rId34"/>
    <p:sldId id="258" r:id="rId35"/>
    <p:sldId id="576" r:id="rId36"/>
    <p:sldId id="569" r:id="rId37"/>
    <p:sldId id="570" r:id="rId38"/>
    <p:sldId id="551" r:id="rId39"/>
    <p:sldId id="578" r:id="rId40"/>
    <p:sldId id="579" r:id="rId41"/>
    <p:sldId id="585" r:id="rId42"/>
    <p:sldId id="527" r:id="rId43"/>
    <p:sldId id="581" r:id="rId44"/>
    <p:sldId id="584" r:id="rId45"/>
    <p:sldId id="583" r:id="rId46"/>
    <p:sldId id="580"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FF00"/>
    <a:srgbClr val="FF0066"/>
    <a:srgbClr val="66FF66"/>
    <a:srgbClr val="FF99FF"/>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en-US" sz="2800" b="1" i="0" dirty="0">
              <a:solidFill>
                <a:schemeClr val="tx1"/>
              </a:solidFill>
              <a:effectLst/>
              <a:latin typeface="+mn-lt"/>
            </a:rPr>
            <a:t>III- The Project Closure Elements</a:t>
          </a:r>
          <a:endParaRPr lang="en-US" sz="28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07F34548-1890-422B-BDEB-4B233323A7CB}">
      <dgm:prSet/>
      <dgm:spPr>
        <a:solidFill>
          <a:srgbClr val="29EF29"/>
        </a:solidFill>
      </dgm:spPr>
      <dgm:t>
        <a:bodyPr/>
        <a:lstStyle/>
        <a:p>
          <a:r>
            <a:rPr lang="fr-FR" b="1" i="0" dirty="0">
              <a:solidFill>
                <a:schemeClr val="tx1"/>
              </a:solidFill>
              <a:effectLst/>
              <a:latin typeface="+mn-lt"/>
            </a:rPr>
            <a:t>II- The 3 phases of the Project Closure</a:t>
          </a:r>
          <a:endParaRPr lang="fr-FR" dirty="0">
            <a:solidFill>
              <a:schemeClr val="tx1"/>
            </a:solidFill>
          </a:endParaRPr>
        </a:p>
      </dgm:t>
    </dgm:pt>
    <dgm:pt modelId="{901E9DFA-4D9E-446B-B668-6895E592B61D}" type="parTrans" cxnId="{380CF9B3-E123-4FD9-8856-253E5CC3E527}">
      <dgm:prSet/>
      <dgm:spPr/>
      <dgm:t>
        <a:bodyPr/>
        <a:lstStyle/>
        <a:p>
          <a:endParaRPr lang="fr-FR"/>
        </a:p>
      </dgm:t>
    </dgm:pt>
    <dgm:pt modelId="{A828B06E-4853-4FAA-A187-373A03056D83}" type="sibTrans" cxnId="{380CF9B3-E123-4FD9-8856-253E5CC3E527}">
      <dgm:prSet/>
      <dgm:spPr/>
      <dgm:t>
        <a:bodyPr/>
        <a:lstStyle/>
        <a:p>
          <a:endParaRPr lang="fr-FR"/>
        </a:p>
      </dgm:t>
    </dgm:pt>
    <dgm:pt modelId="{B42E19ED-313E-4B9D-96B1-B477820E80B3}">
      <dgm:prSet custT="1"/>
      <dgm:spPr>
        <a:solidFill>
          <a:srgbClr val="F50B6F"/>
        </a:solidFill>
      </dgm:spPr>
      <dgm:t>
        <a:bodyPr/>
        <a:lstStyle/>
        <a:p>
          <a:r>
            <a:rPr lang="en-US" sz="2800" b="1" dirty="0">
              <a:solidFill>
                <a:schemeClr val="tx1"/>
              </a:solidFill>
            </a:rPr>
            <a:t>I- What is the Project Closure? </a:t>
          </a: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custT="1"/>
      <dgm:spPr/>
      <dgm:t>
        <a:bodyPr/>
        <a:lstStyle/>
        <a:p>
          <a:r>
            <a:rPr lang="en-US" sz="2800" b="1" i="0" dirty="0">
              <a:solidFill>
                <a:schemeClr val="tx1"/>
              </a:solidFill>
              <a:effectLst/>
              <a:latin typeface="+mn-lt"/>
            </a:rPr>
            <a:t>IV- The Project Closure Objectives and Scope</a:t>
          </a:r>
          <a:endParaRPr lang="fr-FR" sz="2800"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dgm:spPr>
        <a:solidFill>
          <a:srgbClr val="FF9900"/>
        </a:solidFill>
      </dgm:spPr>
      <dgm:t>
        <a:bodyPr/>
        <a:lstStyle/>
        <a:p>
          <a:r>
            <a:rPr lang="en-US" b="1" i="0" dirty="0">
              <a:solidFill>
                <a:schemeClr val="tx1"/>
              </a:solidFill>
              <a:effectLst/>
              <a:latin typeface="+mn-lt"/>
            </a:rPr>
            <a:t>V- Project Closure Best </a:t>
          </a:r>
          <a:r>
            <a:rPr lang="en-US" b="1" i="0" dirty="0" err="1">
              <a:solidFill>
                <a:schemeClr val="tx1"/>
              </a:solidFill>
              <a:effectLst/>
              <a:latin typeface="+mn-lt"/>
            </a:rPr>
            <a:t>Practicies</a:t>
          </a:r>
          <a:endParaRPr lang="fr-FR" dirty="0">
            <a:solidFill>
              <a:schemeClr val="tx1"/>
            </a:solidFill>
          </a:endParaRP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56473" custLinFactNeighborX="6198" custLinFactNeighborY="-36815">
        <dgm:presLayoutVars>
          <dgm:chMax/>
          <dgm:chPref val="3"/>
          <dgm:bulletEnabled val="1"/>
        </dgm:presLayoutVars>
      </dgm:prSet>
      <dgm:spPr/>
    </dgm:pt>
    <dgm:pt modelId="{4A204052-9386-4869-8FC4-AF225CDE6203}" type="pres">
      <dgm:prSet presAssocID="{07F34548-1890-422B-BDEB-4B233323A7CB}" presName="parentText2" presStyleLbl="node1" presStyleIdx="1" presStyleCnt="5" custScaleX="98828" custLinFactNeighborX="11045" custLinFactNeighborY="-25778">
        <dgm:presLayoutVars>
          <dgm:chMax/>
          <dgm:chPref val="3"/>
          <dgm:bulletEnabled val="1"/>
        </dgm:presLayoutVars>
      </dgm:prSet>
      <dgm:spPr/>
    </dgm:pt>
    <dgm:pt modelId="{58B34557-31BD-4870-80AF-40D2015E9E6B}" type="pres">
      <dgm:prSet presAssocID="{0CB3D2F5-CB3E-4731-B8D7-B2D102F14CDC}" presName="parentText3" presStyleLbl="node1" presStyleIdx="2" presStyleCnt="5" custScaleX="125955" custLinFactNeighborX="-4203" custLinFactNeighborY="-7433">
        <dgm:presLayoutVars>
          <dgm:chMax/>
          <dgm:chPref val="3"/>
          <dgm:bulletEnabled val="1"/>
        </dgm:presLayoutVars>
      </dgm:prSet>
      <dgm:spPr/>
    </dgm:pt>
    <dgm:pt modelId="{B75CEB36-2A22-46B1-9B18-029BEDD37EAA}" type="pres">
      <dgm:prSet presAssocID="{83240874-F30D-414D-833E-7524754D9CB0}" presName="parentText4" presStyleLbl="node1" presStyleIdx="3" presStyleCnt="5" custScaleX="193171" custLinFactNeighborX="-16256" custLinFactNeighborY="5480">
        <dgm:presLayoutVars>
          <dgm:chMax/>
          <dgm:chPref val="3"/>
          <dgm:bulletEnabled val="1"/>
        </dgm:presLayoutVars>
      </dgm:prSet>
      <dgm:spPr/>
    </dgm:pt>
    <dgm:pt modelId="{AF09C4AC-03D2-4554-8068-D831913F9F39}" type="pres">
      <dgm:prSet presAssocID="{85B43819-2CBA-4A54-BCCB-CBABC70212E0}" presName="parentText5" presStyleLbl="node1" presStyleIdx="4" presStyleCnt="5" custScaleX="383583" custLinFactNeighborX="-34536" custLinFactNeighborY="20880">
        <dgm:presLayoutVars>
          <dgm:chMax/>
          <dgm:chPref val="3"/>
          <dgm:bulletEnabled val="1"/>
        </dgm:presLayoutVars>
      </dgm:prSet>
      <dgm:spPr/>
    </dgm:pt>
  </dgm:ptLst>
  <dgm:cxnLst>
    <dgm:cxn modelId="{C06C651F-C143-4347-825A-29869EF31E83}" srcId="{6141646F-D791-4CA2-A717-C4D765645C71}" destId="{83240874-F30D-414D-833E-7524754D9CB0}" srcOrd="3" destOrd="0" parTransId="{0120E6D9-1865-4CA2-AB2E-63D4203F1A4A}" sibTransId="{AFB5E336-56ED-400A-BC45-384DBCBA6289}"/>
    <dgm:cxn modelId="{8E8DE01F-A675-4E44-8217-82CDC2DF07AD}" type="presOf" srcId="{83240874-F30D-414D-833E-7524754D9CB0}" destId="{B75CEB36-2A22-46B1-9B18-029BEDD37EAA}" srcOrd="0" destOrd="0" presId="urn:microsoft.com/office/officeart/2009/3/layout/IncreasingArrowsProcess"/>
    <dgm:cxn modelId="{5DDA4933-3FF6-433B-927D-1FCB42A77F79}" type="presOf" srcId="{0CB3D2F5-CB3E-4731-B8D7-B2D102F14CDC}" destId="{58B34557-31BD-4870-80AF-40D2015E9E6B}"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4" destOrd="0" parTransId="{06B53000-5F6D-445E-9F0A-997AE2D3A1BC}" sibTransId="{920369BC-0ABA-43E9-AA9D-3EA70EDF3621}"/>
    <dgm:cxn modelId="{5896B283-3339-46E1-B3FC-C09378934C1A}" srcId="{6141646F-D791-4CA2-A717-C4D765645C71}" destId="{0CB3D2F5-CB3E-4731-B8D7-B2D102F14CDC}" srcOrd="2"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80CF9B3-E123-4FD9-8856-253E5CC3E527}" srcId="{6141646F-D791-4CA2-A717-C4D765645C71}" destId="{07F34548-1890-422B-BDEB-4B233323A7CB}" srcOrd="1" destOrd="0" parTransId="{901E9DFA-4D9E-446B-B668-6895E592B61D}" sibTransId="{A828B06E-4853-4FAA-A187-373A03056D83}"/>
    <dgm:cxn modelId="{9F08A8B5-56ED-4E21-8A32-32AB898D3724}" type="presOf" srcId="{85B43819-2CBA-4A54-BCCB-CBABC70212E0}" destId="{AF09C4AC-03D2-4554-8068-D831913F9F39}" srcOrd="0" destOrd="0" presId="urn:microsoft.com/office/officeart/2009/3/layout/IncreasingArrowsProcess"/>
    <dgm:cxn modelId="{250576D5-7D85-4A16-9801-E6C77DC10D97}" type="presOf" srcId="{07F34548-1890-422B-BDEB-4B233323A7CB}" destId="{4A204052-9386-4869-8FC4-AF225CDE6203}"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EECBFE3B-DA86-4893-86FF-19F0A9D39834}" type="presParOf" srcId="{60F79489-D152-44F6-8459-445B4DDC4CAB}" destId="{4A204052-9386-4869-8FC4-AF225CDE6203}" srcOrd="1" destOrd="0" presId="urn:microsoft.com/office/officeart/2009/3/layout/IncreasingArrowsProcess"/>
    <dgm:cxn modelId="{E25ACB8B-9BD2-4278-B371-B7F4405A8DFE}" type="presParOf" srcId="{60F79489-D152-44F6-8459-445B4DDC4CAB}" destId="{58B34557-31BD-4870-80AF-40D2015E9E6B}" srcOrd="2" destOrd="0" presId="urn:microsoft.com/office/officeart/2009/3/layout/IncreasingArrowsProcess"/>
    <dgm:cxn modelId="{91A4D34F-AF41-4F5D-B2DD-9E14E7FD24FA}" type="presParOf" srcId="{60F79489-D152-44F6-8459-445B4DDC4CAB}" destId="{B75CEB36-2A22-46B1-9B18-029BEDD37EAA}" srcOrd="3" destOrd="0" presId="urn:microsoft.com/office/officeart/2009/3/layout/IncreasingArrowsProcess"/>
    <dgm:cxn modelId="{58919A89-BDA4-44C4-A5FC-83F639BE0903}" type="presParOf" srcId="{60F79489-D152-44F6-8459-445B4DDC4CAB}" destId="{AF09C4AC-03D2-4554-8068-D831913F9F39}"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13" y="0"/>
          <a:ext cx="5906199"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schemeClr val="tx1"/>
              </a:solidFill>
            </a:rPr>
            <a:t>I- What is the Project Closure? </a:t>
          </a:r>
        </a:p>
      </dsp:txBody>
      <dsp:txXfrm>
        <a:off x="13" y="380260"/>
        <a:ext cx="5525939" cy="760521"/>
      </dsp:txXfrm>
    </dsp:sp>
    <dsp:sp modelId="{4A204052-9386-4869-8FC4-AF225CDE6203}">
      <dsp:nvSpPr>
        <dsp:cNvPr id="0" name=""/>
        <dsp:cNvSpPr/>
      </dsp:nvSpPr>
      <dsp:spPr>
        <a:xfrm>
          <a:off x="22" y="647709"/>
          <a:ext cx="8425806" cy="1521041"/>
        </a:xfrm>
        <a:prstGeom prst="rightArrow">
          <a:avLst>
            <a:gd name="adj1" fmla="val 50000"/>
            <a:gd name="adj2" fmla="val 50000"/>
          </a:avLst>
        </a:prstGeom>
        <a:solidFill>
          <a:srgbClr val="29EF2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II- The 3 phases of the Project Closure</a:t>
          </a:r>
          <a:endParaRPr lang="fr-FR" sz="2800" kern="1200" dirty="0">
            <a:solidFill>
              <a:schemeClr val="tx1"/>
            </a:solidFill>
          </a:endParaRPr>
        </a:p>
      </dsp:txBody>
      <dsp:txXfrm>
        <a:off x="22" y="1027969"/>
        <a:ext cx="8045546" cy="760521"/>
      </dsp:txXfrm>
    </dsp:sp>
    <dsp:sp modelId="{58B34557-31BD-4870-80AF-40D2015E9E6B}">
      <dsp:nvSpPr>
        <dsp:cNvPr id="0" name=""/>
        <dsp:cNvSpPr/>
      </dsp:nvSpPr>
      <dsp:spPr>
        <a:xfrm>
          <a:off x="0" y="1433995"/>
          <a:ext cx="8304221"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chemeClr val="tx1"/>
              </a:solidFill>
              <a:effectLst/>
              <a:latin typeface="+mn-lt"/>
            </a:rPr>
            <a:t>III- The Project Closure Elements</a:t>
          </a:r>
          <a:endParaRPr lang="en-US" sz="2800" b="1" kern="1200" dirty="0">
            <a:solidFill>
              <a:schemeClr val="tx1"/>
            </a:solidFill>
          </a:endParaRPr>
        </a:p>
      </dsp:txBody>
      <dsp:txXfrm>
        <a:off x="0" y="1814255"/>
        <a:ext cx="7923961" cy="760521"/>
      </dsp:txXfrm>
    </dsp:sp>
    <dsp:sp modelId="{B75CEB36-2A22-46B1-9B18-029BEDD37EAA}">
      <dsp:nvSpPr>
        <dsp:cNvPr id="0" name=""/>
        <dsp:cNvSpPr/>
      </dsp:nvSpPr>
      <dsp:spPr>
        <a:xfrm>
          <a:off x="0" y="2137303"/>
          <a:ext cx="9000298" cy="1521041"/>
        </a:xfrm>
        <a:prstGeom prst="rightArrow">
          <a:avLst>
            <a:gd name="adj1" fmla="val 50000"/>
            <a:gd name="adj2" fmla="val 5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chemeClr val="tx1"/>
              </a:solidFill>
              <a:effectLst/>
              <a:latin typeface="+mn-lt"/>
            </a:rPr>
            <a:t>IV- The Project Closure Objectives and Scope</a:t>
          </a:r>
          <a:endParaRPr lang="fr-FR" sz="2800" kern="1200" dirty="0">
            <a:solidFill>
              <a:schemeClr val="tx1"/>
            </a:solidFill>
          </a:endParaRPr>
        </a:p>
      </dsp:txBody>
      <dsp:txXfrm>
        <a:off x="0" y="2517563"/>
        <a:ext cx="8620038" cy="760521"/>
      </dsp:txXfrm>
    </dsp:sp>
    <dsp:sp modelId="{AF09C4AC-03D2-4554-8068-D831913F9F39}">
      <dsp:nvSpPr>
        <dsp:cNvPr id="0" name=""/>
        <dsp:cNvSpPr/>
      </dsp:nvSpPr>
      <dsp:spPr>
        <a:xfrm>
          <a:off x="4" y="2878794"/>
          <a:ext cx="10458458" cy="1521041"/>
        </a:xfrm>
        <a:prstGeom prst="rightArrow">
          <a:avLst>
            <a:gd name="adj1" fmla="val 50000"/>
            <a:gd name="adj2" fmla="val 50000"/>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chemeClr val="tx1"/>
              </a:solidFill>
              <a:effectLst/>
              <a:latin typeface="+mn-lt"/>
            </a:rPr>
            <a:t>V- Project Closure Best </a:t>
          </a:r>
          <a:r>
            <a:rPr lang="en-US" sz="2800" b="1" i="0" kern="1200" dirty="0" err="1">
              <a:solidFill>
                <a:schemeClr val="tx1"/>
              </a:solidFill>
              <a:effectLst/>
              <a:latin typeface="+mn-lt"/>
            </a:rPr>
            <a:t>Practicies</a:t>
          </a:r>
          <a:endParaRPr lang="fr-FR" sz="2800" kern="1200" dirty="0">
            <a:solidFill>
              <a:schemeClr val="tx1"/>
            </a:solidFill>
          </a:endParaRPr>
        </a:p>
      </dsp:txBody>
      <dsp:txXfrm>
        <a:off x="4" y="3259054"/>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88A361-7077-4CAF-B394-E8EE683E6D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8314301-61D6-4667-92EA-BCCDFE0C42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7F0BD79-8167-45F5-8EE2-6FC920C2198C}"/>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5" name="Espace réservé du pied de page 4">
            <a:extLst>
              <a:ext uri="{FF2B5EF4-FFF2-40B4-BE49-F238E27FC236}">
                <a16:creationId xmlns:a16="http://schemas.microsoft.com/office/drawing/2014/main" id="{274433FE-6877-4342-AD52-E07DD006E0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0B7AB6-5BE1-4176-ACEF-9ED518960765}"/>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152047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1AEE5E-262D-477A-AD1C-E3379702BB1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C190C7-3017-4D62-845D-9E8337F83AD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5245DD-9EF1-4CE2-9E03-3CB4D766D87F}"/>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5" name="Espace réservé du pied de page 4">
            <a:extLst>
              <a:ext uri="{FF2B5EF4-FFF2-40B4-BE49-F238E27FC236}">
                <a16:creationId xmlns:a16="http://schemas.microsoft.com/office/drawing/2014/main" id="{D58D57AA-5164-4612-BF4B-E6D27D7A57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B3A581-CF83-47AA-AC75-80E8133A9B50}"/>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4263799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9F124E-179F-4B9C-8EDD-51A96966107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C7CBE6A-2F03-4B4B-9041-9AF8892727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8954AA7-B31E-41E6-B7FB-14648C810E01}"/>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5" name="Espace réservé du pied de page 4">
            <a:extLst>
              <a:ext uri="{FF2B5EF4-FFF2-40B4-BE49-F238E27FC236}">
                <a16:creationId xmlns:a16="http://schemas.microsoft.com/office/drawing/2014/main" id="{F858AB8F-11D6-40E1-ADB1-38027B60B9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3628AE-FD44-4371-A4D8-FD46F3755D9A}"/>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600021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85F4DE-CB1C-4501-954E-E023D5217A3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86D09BF-4262-4336-99B2-9E92E0B507B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874FD5D-EB25-423B-8948-409E74AFB06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420C0A8-40EA-4C0B-B76D-0ABA37E82352}"/>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6" name="Espace réservé du pied de page 5">
            <a:extLst>
              <a:ext uri="{FF2B5EF4-FFF2-40B4-BE49-F238E27FC236}">
                <a16:creationId xmlns:a16="http://schemas.microsoft.com/office/drawing/2014/main" id="{77989B5A-BD39-4846-83D4-25655A053EE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8A2D69D-251F-4512-A9D5-B97A800E5DE2}"/>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1281716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0EA940-A1A8-4D4F-9326-28D70C8EC2E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A85C67E-8C2F-4547-A1B4-C78BA1DCAC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E11F59-0991-4613-B675-E9C29907DC9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5CA20B4-F70D-4D63-84FA-687A5E6EB4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78B551-C422-4962-9165-4DD15EF6E2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95A3E42-AD6A-4FEC-BD3C-69D88E047F03}"/>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8" name="Espace réservé du pied de page 7">
            <a:extLst>
              <a:ext uri="{FF2B5EF4-FFF2-40B4-BE49-F238E27FC236}">
                <a16:creationId xmlns:a16="http://schemas.microsoft.com/office/drawing/2014/main" id="{BB07D8D3-1AF6-413C-82EB-767F527C433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E4D28C-9246-424D-BA51-4AEF3A368E3F}"/>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634518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DBDC0B-D02D-43FA-AADE-5D5ECCD0D1E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204EB0F-AED0-4D8C-BA24-E117D581519A}"/>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4" name="Espace réservé du pied de page 3">
            <a:extLst>
              <a:ext uri="{FF2B5EF4-FFF2-40B4-BE49-F238E27FC236}">
                <a16:creationId xmlns:a16="http://schemas.microsoft.com/office/drawing/2014/main" id="{2B560309-2102-42FA-B741-1CC5C3B278D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EED8633-0752-4801-8553-2A18FCDE8709}"/>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2589684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0CA61A6-D367-4F8A-B6DD-BB5C66BA1546}"/>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3" name="Espace réservé du pied de page 2">
            <a:extLst>
              <a:ext uri="{FF2B5EF4-FFF2-40B4-BE49-F238E27FC236}">
                <a16:creationId xmlns:a16="http://schemas.microsoft.com/office/drawing/2014/main" id="{813FDA97-26A3-4039-8C43-012BCB10190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334DAB5-BA30-4EB4-BA73-9B2960B4A3E6}"/>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56614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582D23-DAE9-46DB-B42A-991A6BE3BA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D3292BB-2B80-4610-9CD5-C83876467A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5B5C3D-A00F-4AE6-931B-FC48240559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23E239A-F9B1-4C43-AD2A-C48CB49F3DBA}"/>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6" name="Espace réservé du pied de page 5">
            <a:extLst>
              <a:ext uri="{FF2B5EF4-FFF2-40B4-BE49-F238E27FC236}">
                <a16:creationId xmlns:a16="http://schemas.microsoft.com/office/drawing/2014/main" id="{EFCB0D7C-DF03-45B4-B319-4BE3D73A899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A675B6B-BA56-4E3E-81A4-8F56AAF6A54B}"/>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567442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623A31-938C-40D2-9BA7-A335DB9D7D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284A42F-EC62-45D5-91B1-AD779FE29A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9F2149-9A32-4DB0-B733-1089C0B31C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2AB141-7CFF-4558-A695-833221B98000}"/>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6" name="Espace réservé du pied de page 5">
            <a:extLst>
              <a:ext uri="{FF2B5EF4-FFF2-40B4-BE49-F238E27FC236}">
                <a16:creationId xmlns:a16="http://schemas.microsoft.com/office/drawing/2014/main" id="{A765B40E-9670-432B-8C20-20A2A3D0779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E854E2-DEFA-4A19-9645-2F4641A33246}"/>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987065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60D3F1-5E29-42B3-B2BA-42862DECD0D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8F74E94-83DC-4E97-A39F-4A7CECF62A3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F5A95AF-4C57-490A-B1D4-FD881BBE02F6}"/>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5" name="Espace réservé du pied de page 4">
            <a:extLst>
              <a:ext uri="{FF2B5EF4-FFF2-40B4-BE49-F238E27FC236}">
                <a16:creationId xmlns:a16="http://schemas.microsoft.com/office/drawing/2014/main" id="{8F594C71-4A56-41BA-BAA8-E87D4DCB8C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B38B09-94C4-4146-8FEC-2F3B0410ED1B}"/>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050593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D9B7EB2-8FCA-4233-8418-3D6859AA45F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C59794C-A8A2-4C10-A7EE-534E66877B0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281012-09DB-4F24-BA41-4745BC2A5D82}"/>
              </a:ext>
            </a:extLst>
          </p:cNvPr>
          <p:cNvSpPr>
            <a:spLocks noGrp="1"/>
          </p:cNvSpPr>
          <p:nvPr>
            <p:ph type="dt" sz="half" idx="10"/>
          </p:nvPr>
        </p:nvSpPr>
        <p:spPr/>
        <p:txBody>
          <a:bodyPr/>
          <a:lstStyle/>
          <a:p>
            <a:fld id="{0D8E4EB8-4E6C-4D2E-967C-B51D29D8F3EE}" type="datetimeFigureOut">
              <a:rPr lang="fr-FR" smtClean="0"/>
              <a:t>07/04/2022</a:t>
            </a:fld>
            <a:endParaRPr lang="fr-FR"/>
          </a:p>
        </p:txBody>
      </p:sp>
      <p:sp>
        <p:nvSpPr>
          <p:cNvPr id="5" name="Espace réservé du pied de page 4">
            <a:extLst>
              <a:ext uri="{FF2B5EF4-FFF2-40B4-BE49-F238E27FC236}">
                <a16:creationId xmlns:a16="http://schemas.microsoft.com/office/drawing/2014/main" id="{7C059F73-1837-48FC-88AB-DFF7393E6A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431754-A1D4-4EEF-8F4E-9FDA660287FF}"/>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1708257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F7A6A15-86AF-4E12-B7E4-70720E1901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2D53E97-763E-4DE4-A5AF-B24A69ACD9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3CE18C-B531-4B87-A757-F28DB0576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8E4EB8-4E6C-4D2E-967C-B51D29D8F3EE}" type="datetimeFigureOut">
              <a:rPr lang="fr-FR" smtClean="0"/>
              <a:t>07/04/2022</a:t>
            </a:fld>
            <a:endParaRPr lang="fr-FR"/>
          </a:p>
        </p:txBody>
      </p:sp>
      <p:sp>
        <p:nvSpPr>
          <p:cNvPr id="5" name="Espace réservé du pied de page 4">
            <a:extLst>
              <a:ext uri="{FF2B5EF4-FFF2-40B4-BE49-F238E27FC236}">
                <a16:creationId xmlns:a16="http://schemas.microsoft.com/office/drawing/2014/main" id="{77DB0D85-5FB8-472D-98EB-A2521E8890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6428A1A-AD1E-4A2B-BF1A-8364A2EB16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3B23F-F8CE-4682-87EF-23EE003A7F79}" type="slidenum">
              <a:rPr lang="fr-FR" smtClean="0"/>
              <a:t>‹N°›</a:t>
            </a:fld>
            <a:endParaRPr lang="fr-FR"/>
          </a:p>
        </p:txBody>
      </p:sp>
    </p:spTree>
    <p:extLst>
      <p:ext uri="{BB962C8B-B14F-4D97-AF65-F5344CB8AC3E}">
        <p14:creationId xmlns:p14="http://schemas.microsoft.com/office/powerpoint/2010/main" val="3382064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154913" y="2522952"/>
            <a:ext cx="4411801" cy="1610718"/>
          </a:xfrm>
          <a:prstGeom prst="rect">
            <a:avLst/>
          </a:prstGeom>
        </p:spPr>
      </p:pic>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523220"/>
          </a:xfrm>
          <a:prstGeom prst="rect">
            <a:avLst/>
          </a:prstGeom>
          <a:noFill/>
        </p:spPr>
        <p:txBody>
          <a:bodyPr wrap="square">
            <a:spAutoFit/>
          </a:bodyPr>
          <a:lstStyle/>
          <a:p>
            <a:pPr algn="ctr"/>
            <a:r>
              <a:rPr lang="fr-FR" sz="2800" b="1" dirty="0"/>
              <a:t>Project Closure</a:t>
            </a:r>
            <a:endParaRPr lang="fr-FR" sz="2800" b="1" i="0" dirty="0">
              <a:effectLst/>
            </a:endParaRPr>
          </a:p>
        </p:txBody>
      </p:sp>
      <p:sp>
        <p:nvSpPr>
          <p:cNvPr id="19" name="ZoneTexte 18">
            <a:extLst>
              <a:ext uri="{FF2B5EF4-FFF2-40B4-BE49-F238E27FC236}">
                <a16:creationId xmlns:a16="http://schemas.microsoft.com/office/drawing/2014/main" id="{BBD818CE-05B2-4A0E-8DD6-9C578F76E564}"/>
              </a:ext>
            </a:extLst>
          </p:cNvPr>
          <p:cNvSpPr txBox="1"/>
          <p:nvPr/>
        </p:nvSpPr>
        <p:spPr>
          <a:xfrm>
            <a:off x="312497" y="2632076"/>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III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Closing</a:t>
            </a:r>
            <a:r>
              <a:rPr lang="fr-FR" sz="2000" b="1" i="0" dirty="0">
                <a:effectLst/>
                <a:latin typeface="Montserrat" panose="00000500000000000000" pitchFamily="2" charset="0"/>
              </a:rPr>
              <a:t> Phase</a:t>
            </a:r>
            <a:endParaRPr lang="fr-FR" sz="20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B45D30-535A-4201-B03A-F5607492B1D8}"/>
              </a:ext>
            </a:extLst>
          </p:cNvPr>
          <p:cNvSpPr>
            <a:spLocks noGrp="1"/>
          </p:cNvSpPr>
          <p:nvPr>
            <p:ph idx="1"/>
          </p:nvPr>
        </p:nvSpPr>
        <p:spPr>
          <a:xfrm>
            <a:off x="167054" y="1834417"/>
            <a:ext cx="10278208" cy="4351338"/>
          </a:xfrm>
        </p:spPr>
        <p:txBody>
          <a:bodyPr>
            <a:normAutofit/>
          </a:bodyPr>
          <a:lstStyle/>
          <a:p>
            <a:pPr algn="just"/>
            <a:r>
              <a:rPr lang="en-US" sz="2600" b="0" i="0" dirty="0">
                <a:effectLst/>
              </a:rPr>
              <a:t>The project life cycle includes the steps required for Project Managers to successfully manage a Project from start to finish. There are </a:t>
            </a:r>
            <a:r>
              <a:rPr lang="en-US" sz="2600" b="1" i="0" dirty="0">
                <a:effectLst/>
              </a:rPr>
              <a:t>5 phases to the</a:t>
            </a:r>
            <a:r>
              <a:rPr lang="en-US" sz="2600" b="0" i="0" dirty="0">
                <a:effectLst/>
              </a:rPr>
              <a:t> </a:t>
            </a:r>
            <a:r>
              <a:rPr lang="en-US" sz="2600" b="1" i="0" dirty="0">
                <a:effectLst/>
              </a:rPr>
              <a:t>Project Life Cycle </a:t>
            </a:r>
            <a:r>
              <a:rPr lang="en-US" sz="2600" b="0" i="0" dirty="0">
                <a:effectLst/>
              </a:rPr>
              <a:t>(also called the </a:t>
            </a:r>
            <a:r>
              <a:rPr lang="en-US" sz="2600" b="1" i="0" dirty="0">
                <a:effectLst/>
              </a:rPr>
              <a:t>5 Process Groups</a:t>
            </a:r>
            <a:r>
              <a:rPr lang="en-US" sz="2600" b="0" i="0" dirty="0">
                <a:effectLst/>
              </a:rPr>
              <a:t>)—Initiating, Planning, Executing, Monitoring/Controlling, and Closing. Each of these Project phases represents a group of interrelated processes that must take place:</a:t>
            </a:r>
          </a:p>
          <a:p>
            <a:r>
              <a:rPr lang="en-US" sz="2600" b="1" dirty="0">
                <a:solidFill>
                  <a:srgbClr val="FF0000"/>
                </a:solidFill>
              </a:rPr>
              <a:t>The Initiating Phase</a:t>
            </a:r>
            <a:r>
              <a:rPr lang="en-US" sz="2600" dirty="0">
                <a:solidFill>
                  <a:srgbClr val="2C2C2C"/>
                </a:solidFill>
              </a:rPr>
              <a:t>: </a:t>
            </a:r>
            <a:r>
              <a:rPr lang="en-US" sz="2600" b="0" i="0" dirty="0">
                <a:solidFill>
                  <a:srgbClr val="2C2C2C"/>
                </a:solidFill>
                <a:effectLst/>
              </a:rPr>
              <a:t>consists of just two separate processes: the </a:t>
            </a:r>
            <a:r>
              <a:rPr lang="en-US" sz="2600" b="1" i="0" dirty="0">
                <a:solidFill>
                  <a:srgbClr val="7030A0"/>
                </a:solidFill>
                <a:effectLst/>
              </a:rPr>
              <a:t>Project charter </a:t>
            </a:r>
            <a:r>
              <a:rPr lang="en-US" sz="2600" b="0" i="0" dirty="0">
                <a:solidFill>
                  <a:srgbClr val="2C2C2C"/>
                </a:solidFill>
                <a:effectLst/>
              </a:rPr>
              <a:t>and </a:t>
            </a:r>
            <a:r>
              <a:rPr lang="en-US" sz="2600" b="1" i="0" dirty="0">
                <a:solidFill>
                  <a:srgbClr val="7030A0"/>
                </a:solidFill>
                <a:effectLst/>
              </a:rPr>
              <a:t>Stakeholder Register</a:t>
            </a:r>
            <a:r>
              <a:rPr lang="en-US" sz="2600" b="0" i="0" dirty="0">
                <a:solidFill>
                  <a:srgbClr val="2C2C2C"/>
                </a:solidFill>
                <a:effectLst/>
              </a:rPr>
              <a:t>. The point of this phase is to determine the </a:t>
            </a:r>
            <a:r>
              <a:rPr lang="en-US" sz="2600" b="1" i="0" dirty="0">
                <a:solidFill>
                  <a:srgbClr val="00B050"/>
                </a:solidFill>
                <a:effectLst/>
              </a:rPr>
              <a:t>vision</a:t>
            </a:r>
            <a:r>
              <a:rPr lang="en-US" sz="2600" b="0" i="0" dirty="0">
                <a:solidFill>
                  <a:srgbClr val="2C2C2C"/>
                </a:solidFill>
                <a:effectLst/>
              </a:rPr>
              <a:t> for your Project, document what you hope to accomplish, and secure approvals from a sanctioning Stakeholder</a:t>
            </a:r>
            <a:r>
              <a:rPr lang="en-US" b="0" i="0" dirty="0">
                <a:solidFill>
                  <a:srgbClr val="2C2C2C"/>
                </a:solidFill>
                <a:effectLst/>
                <a:latin typeface="adobe-clean"/>
              </a:rPr>
              <a:t>.</a:t>
            </a:r>
          </a:p>
          <a:p>
            <a:endParaRPr lang="fr-FR" dirty="0"/>
          </a:p>
        </p:txBody>
      </p:sp>
      <p:sp>
        <p:nvSpPr>
          <p:cNvPr id="4" name="Titre 1">
            <a:extLst>
              <a:ext uri="{FF2B5EF4-FFF2-40B4-BE49-F238E27FC236}">
                <a16:creationId xmlns:a16="http://schemas.microsoft.com/office/drawing/2014/main" id="{B5FD1FC1-F3B0-4E24-A17C-4E166D824967}"/>
              </a:ext>
            </a:extLst>
          </p:cNvPr>
          <p:cNvSpPr>
            <a:spLocks noGrp="1"/>
          </p:cNvSpPr>
          <p:nvPr>
            <p:ph type="title"/>
          </p:nvPr>
        </p:nvSpPr>
        <p:spPr>
          <a:xfrm>
            <a:off x="2423160" y="365125"/>
            <a:ext cx="7123176" cy="979043"/>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
        <p:nvSpPr>
          <p:cNvPr id="5" name="TextBox 15">
            <a:extLst>
              <a:ext uri="{FF2B5EF4-FFF2-40B4-BE49-F238E27FC236}">
                <a16:creationId xmlns:a16="http://schemas.microsoft.com/office/drawing/2014/main" id="{DD1FB787-E56A-490A-86CE-45BF39D917F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a:t>
            </a:r>
          </a:p>
        </p:txBody>
      </p:sp>
    </p:spTree>
    <p:extLst>
      <p:ext uri="{BB962C8B-B14F-4D97-AF65-F5344CB8AC3E}">
        <p14:creationId xmlns:p14="http://schemas.microsoft.com/office/powerpoint/2010/main" val="2400050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A48CE36-DF08-471C-A80E-AE1E31AA2197}"/>
              </a:ext>
            </a:extLst>
          </p:cNvPr>
          <p:cNvSpPr>
            <a:spLocks noGrp="1"/>
          </p:cNvSpPr>
          <p:nvPr>
            <p:ph idx="1"/>
          </p:nvPr>
        </p:nvSpPr>
        <p:spPr>
          <a:xfrm>
            <a:off x="155800" y="1825625"/>
            <a:ext cx="10278207" cy="4351338"/>
          </a:xfrm>
        </p:spPr>
        <p:txBody>
          <a:bodyPr>
            <a:normAutofit/>
          </a:bodyPr>
          <a:lstStyle/>
          <a:p>
            <a:pPr algn="just" fontAlgn="base"/>
            <a:r>
              <a:rPr lang="en-US" sz="2600" b="1" i="0" dirty="0">
                <a:solidFill>
                  <a:srgbClr val="FF0000"/>
                </a:solidFill>
                <a:effectLst/>
              </a:rPr>
              <a:t>The Planning Phase </a:t>
            </a:r>
            <a:r>
              <a:rPr lang="en-US" sz="2600" b="0" i="0" dirty="0">
                <a:solidFill>
                  <a:srgbClr val="2C2C2C"/>
                </a:solidFill>
                <a:effectLst/>
              </a:rPr>
              <a:t>process group is where you build the project infrastructure that will enable you to achieve your </a:t>
            </a:r>
            <a:r>
              <a:rPr lang="en-US" sz="2600" b="1" i="0" dirty="0">
                <a:solidFill>
                  <a:srgbClr val="2C2C2C"/>
                </a:solidFill>
                <a:effectLst/>
              </a:rPr>
              <a:t>Goal </a:t>
            </a:r>
            <a:r>
              <a:rPr lang="en-US" sz="2600" b="0" i="0" dirty="0">
                <a:solidFill>
                  <a:srgbClr val="2C2C2C"/>
                </a:solidFill>
                <a:effectLst/>
              </a:rPr>
              <a:t>within your predetermined time and budget constraints, starting with a </a:t>
            </a:r>
            <a:r>
              <a:rPr lang="en-US" sz="2600" b="1" i="0" dirty="0">
                <a:solidFill>
                  <a:srgbClr val="7030A0"/>
                </a:solidFill>
                <a:effectLst/>
              </a:rPr>
              <a:t>Project Management Plan</a:t>
            </a:r>
            <a:r>
              <a:rPr lang="en-US" sz="2600" b="0" i="0" dirty="0">
                <a:solidFill>
                  <a:srgbClr val="2C2C2C"/>
                </a:solidFill>
                <a:effectLst/>
              </a:rPr>
              <a:t>, </a:t>
            </a:r>
            <a:r>
              <a:rPr lang="en-US" sz="2600" b="1" i="0" dirty="0">
                <a:solidFill>
                  <a:srgbClr val="7030A0"/>
                </a:solidFill>
                <a:effectLst/>
              </a:rPr>
              <a:t>Project Scope</a:t>
            </a:r>
            <a:r>
              <a:rPr lang="en-US" sz="2600" b="0" i="0" dirty="0">
                <a:solidFill>
                  <a:srgbClr val="2C2C2C"/>
                </a:solidFill>
                <a:effectLst/>
              </a:rPr>
              <a:t>, </a:t>
            </a:r>
            <a:r>
              <a:rPr lang="en-US" sz="2600" b="1" i="0" dirty="0">
                <a:solidFill>
                  <a:srgbClr val="7030A0"/>
                </a:solidFill>
                <a:effectLst/>
              </a:rPr>
              <a:t>Work Breakdown Structure </a:t>
            </a:r>
            <a:r>
              <a:rPr lang="en-US" sz="2600" b="0" i="0" dirty="0">
                <a:solidFill>
                  <a:srgbClr val="2C2C2C"/>
                </a:solidFill>
                <a:effectLst/>
              </a:rPr>
              <a:t>and more—and wrapping up with qualitative and quantitative </a:t>
            </a:r>
            <a:r>
              <a:rPr lang="en-US" sz="2600" b="1" i="0" dirty="0">
                <a:solidFill>
                  <a:srgbClr val="7030A0"/>
                </a:solidFill>
                <a:effectLst/>
              </a:rPr>
              <a:t>Risk Analyses </a:t>
            </a:r>
            <a:r>
              <a:rPr lang="en-US" sz="2600" b="0" i="0" dirty="0">
                <a:solidFill>
                  <a:srgbClr val="2C2C2C"/>
                </a:solidFill>
                <a:effectLst/>
              </a:rPr>
              <a:t>and </a:t>
            </a:r>
            <a:r>
              <a:rPr lang="en-US" sz="2600" b="1" i="0" dirty="0">
                <a:solidFill>
                  <a:srgbClr val="7030A0"/>
                </a:solidFill>
                <a:effectLst/>
              </a:rPr>
              <a:t>Risk Responses</a:t>
            </a:r>
            <a:r>
              <a:rPr lang="en-US" sz="2600" b="0" i="0" dirty="0">
                <a:solidFill>
                  <a:srgbClr val="2C2C2C"/>
                </a:solidFill>
                <a:effectLst/>
              </a:rPr>
              <a:t>. </a:t>
            </a:r>
            <a:r>
              <a:rPr lang="en-US" sz="2600" b="0" i="0" dirty="0">
                <a:effectLst/>
              </a:rPr>
              <a:t>	</a:t>
            </a:r>
          </a:p>
          <a:p>
            <a:pPr algn="just" fontAlgn="base"/>
            <a:r>
              <a:rPr lang="en-US" sz="2600" b="1" i="0" dirty="0">
                <a:solidFill>
                  <a:srgbClr val="FF0000"/>
                </a:solidFill>
                <a:effectLst/>
              </a:rPr>
              <a:t>The Executing Phase </a:t>
            </a:r>
            <a:r>
              <a:rPr lang="en-US" sz="2600" b="0" i="0" dirty="0">
                <a:solidFill>
                  <a:srgbClr val="2C2C2C"/>
                </a:solidFill>
                <a:effectLst/>
              </a:rPr>
              <a:t>is where the rubber hits the road—where most of the </a:t>
            </a:r>
            <a:r>
              <a:rPr lang="en-US" sz="2600" b="1" i="0" dirty="0">
                <a:solidFill>
                  <a:srgbClr val="7030A0"/>
                </a:solidFill>
                <a:effectLst/>
              </a:rPr>
              <a:t>Budget</a:t>
            </a:r>
            <a:r>
              <a:rPr lang="en-US" sz="2600" b="0" i="0" dirty="0">
                <a:solidFill>
                  <a:srgbClr val="2C2C2C"/>
                </a:solidFill>
                <a:effectLst/>
              </a:rPr>
              <a:t> is allocated and most of the </a:t>
            </a:r>
            <a:r>
              <a:rPr lang="en-US" sz="2600" b="1" i="0" dirty="0">
                <a:solidFill>
                  <a:srgbClr val="7030A0"/>
                </a:solidFill>
                <a:effectLst/>
              </a:rPr>
              <a:t>Project Deliverables </a:t>
            </a:r>
            <a:r>
              <a:rPr lang="en-US" sz="2600" b="0" i="0" dirty="0">
                <a:solidFill>
                  <a:srgbClr val="2C2C2C"/>
                </a:solidFill>
                <a:effectLst/>
              </a:rPr>
              <a:t>are produced. </a:t>
            </a:r>
          </a:p>
          <a:p>
            <a:pPr algn="just" fontAlgn="base"/>
            <a:r>
              <a:rPr lang="en-US" sz="2600" b="0" i="0" dirty="0">
                <a:solidFill>
                  <a:srgbClr val="2C2C2C"/>
                </a:solidFill>
                <a:effectLst/>
              </a:rPr>
              <a:t>You take your </a:t>
            </a:r>
            <a:r>
              <a:rPr lang="en-US" sz="2600" b="1" i="0" dirty="0">
                <a:solidFill>
                  <a:srgbClr val="7030A0"/>
                </a:solidFill>
                <a:effectLst/>
              </a:rPr>
              <a:t>Project Plan </a:t>
            </a:r>
            <a:r>
              <a:rPr lang="en-US" sz="2600" b="0" i="0" dirty="0">
                <a:solidFill>
                  <a:srgbClr val="2C2C2C"/>
                </a:solidFill>
                <a:effectLst/>
              </a:rPr>
              <a:t>and put it into action, whether that takes weeks, months, or even years. </a:t>
            </a:r>
            <a:endParaRPr lang="fr-FR" sz="2600" dirty="0"/>
          </a:p>
        </p:txBody>
      </p:sp>
      <p:sp>
        <p:nvSpPr>
          <p:cNvPr id="4" name="TextBox 15">
            <a:extLst>
              <a:ext uri="{FF2B5EF4-FFF2-40B4-BE49-F238E27FC236}">
                <a16:creationId xmlns:a16="http://schemas.microsoft.com/office/drawing/2014/main" id="{07FFEB06-5EC9-44A8-99FC-6E87D6AE87FD}"/>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a:t>
            </a:r>
          </a:p>
        </p:txBody>
      </p:sp>
      <p:sp>
        <p:nvSpPr>
          <p:cNvPr id="7" name="Titre 1">
            <a:extLst>
              <a:ext uri="{FF2B5EF4-FFF2-40B4-BE49-F238E27FC236}">
                <a16:creationId xmlns:a16="http://schemas.microsoft.com/office/drawing/2014/main" id="{627AE4D3-04E3-47C9-AD7C-95EB366D6944}"/>
              </a:ext>
            </a:extLst>
          </p:cNvPr>
          <p:cNvSpPr>
            <a:spLocks noGrp="1"/>
          </p:cNvSpPr>
          <p:nvPr>
            <p:ph type="title"/>
          </p:nvPr>
        </p:nvSpPr>
        <p:spPr>
          <a:xfrm>
            <a:off x="2340864" y="365125"/>
            <a:ext cx="7278624" cy="896747"/>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Tree>
    <p:extLst>
      <p:ext uri="{BB962C8B-B14F-4D97-AF65-F5344CB8AC3E}">
        <p14:creationId xmlns:p14="http://schemas.microsoft.com/office/powerpoint/2010/main" val="2381548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18ACA18-9785-45DD-88AD-F40DADF6B5E7}"/>
              </a:ext>
            </a:extLst>
          </p:cNvPr>
          <p:cNvSpPr>
            <a:spLocks noGrp="1"/>
          </p:cNvSpPr>
          <p:nvPr>
            <p:ph idx="1"/>
          </p:nvPr>
        </p:nvSpPr>
        <p:spPr>
          <a:xfrm>
            <a:off x="118872" y="1825625"/>
            <a:ext cx="10259568" cy="4351338"/>
          </a:xfrm>
        </p:spPr>
        <p:txBody>
          <a:bodyPr/>
          <a:lstStyle/>
          <a:p>
            <a:r>
              <a:rPr lang="en-US" b="1" i="0" dirty="0">
                <a:solidFill>
                  <a:srgbClr val="FF0000"/>
                </a:solidFill>
                <a:effectLst/>
                <a:latin typeface="adobe-clean"/>
              </a:rPr>
              <a:t>The Monitoring and Controlling Phase </a:t>
            </a:r>
            <a:r>
              <a:rPr lang="en-US" b="0" i="0" dirty="0">
                <a:solidFill>
                  <a:srgbClr val="2C2C2C"/>
                </a:solidFill>
                <a:effectLst/>
                <a:latin typeface="adobe-clean"/>
              </a:rPr>
              <a:t>involves keeping an eye on the actual progress of the project against your plan and taking corrective action where necessary. No amount of perfect planning will exempt you from the need to be constantly vigilant with tracking and reporting.</a:t>
            </a:r>
          </a:p>
          <a:p>
            <a:r>
              <a:rPr lang="en-US" dirty="0">
                <a:solidFill>
                  <a:srgbClr val="2C2C2C"/>
                </a:solidFill>
                <a:latin typeface="adobe-clean"/>
              </a:rPr>
              <a:t>We reach the last phase of the Project Life Cycle……</a:t>
            </a:r>
            <a:endParaRPr lang="fr-FR" dirty="0"/>
          </a:p>
        </p:txBody>
      </p:sp>
      <p:sp>
        <p:nvSpPr>
          <p:cNvPr id="4" name="Titre 1">
            <a:extLst>
              <a:ext uri="{FF2B5EF4-FFF2-40B4-BE49-F238E27FC236}">
                <a16:creationId xmlns:a16="http://schemas.microsoft.com/office/drawing/2014/main" id="{166A23C9-8FAF-4279-9E98-4ED009955A69}"/>
              </a:ext>
            </a:extLst>
          </p:cNvPr>
          <p:cNvSpPr>
            <a:spLocks noGrp="1"/>
          </p:cNvSpPr>
          <p:nvPr>
            <p:ph type="title"/>
          </p:nvPr>
        </p:nvSpPr>
        <p:spPr>
          <a:xfrm>
            <a:off x="2459736" y="365125"/>
            <a:ext cx="7168896" cy="924179"/>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Tree>
    <p:extLst>
      <p:ext uri="{BB962C8B-B14F-4D97-AF65-F5344CB8AC3E}">
        <p14:creationId xmlns:p14="http://schemas.microsoft.com/office/powerpoint/2010/main" val="354658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3018551822"/>
              </p:ext>
            </p:extLst>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 </a:t>
            </a:r>
          </a:p>
        </p:txBody>
      </p:sp>
    </p:spTree>
    <p:extLst>
      <p:ext uri="{BB962C8B-B14F-4D97-AF65-F5344CB8AC3E}">
        <p14:creationId xmlns:p14="http://schemas.microsoft.com/office/powerpoint/2010/main" val="1103373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2468D0-5B23-44E2-88EA-B807F6FE77AA}"/>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
        <p:nvSpPr>
          <p:cNvPr id="3" name="Espace réservé du contenu 2">
            <a:extLst>
              <a:ext uri="{FF2B5EF4-FFF2-40B4-BE49-F238E27FC236}">
                <a16:creationId xmlns:a16="http://schemas.microsoft.com/office/drawing/2014/main" id="{5B15F693-3098-4562-9F46-A810DC6CF340}"/>
              </a:ext>
            </a:extLst>
          </p:cNvPr>
          <p:cNvSpPr>
            <a:spLocks noGrp="1"/>
          </p:cNvSpPr>
          <p:nvPr>
            <p:ph idx="1"/>
          </p:nvPr>
        </p:nvSpPr>
        <p:spPr>
          <a:xfrm>
            <a:off x="100584" y="1690688"/>
            <a:ext cx="10314432" cy="4486275"/>
          </a:xfrm>
        </p:spPr>
        <p:txBody>
          <a:bodyPr>
            <a:normAutofit fontScale="92500"/>
          </a:bodyPr>
          <a:lstStyle/>
          <a:p>
            <a:pPr algn="just"/>
            <a:r>
              <a:rPr lang="en-US" sz="3100" b="0" i="0" dirty="0">
                <a:effectLst/>
              </a:rPr>
              <a:t>Many practitioners overlook the </a:t>
            </a:r>
            <a:r>
              <a:rPr lang="en-US" sz="3100" b="1" i="0" dirty="0">
                <a:solidFill>
                  <a:srgbClr val="FF0000"/>
                </a:solidFill>
                <a:effectLst/>
              </a:rPr>
              <a:t>Project Closing </a:t>
            </a:r>
            <a:r>
              <a:rPr lang="en-US" sz="3100" b="0" i="0" dirty="0">
                <a:effectLst/>
              </a:rPr>
              <a:t>Process group. </a:t>
            </a:r>
          </a:p>
          <a:p>
            <a:pPr marL="0" indent="0" algn="just">
              <a:buNone/>
            </a:pPr>
            <a:r>
              <a:rPr lang="en-US" sz="3100" b="0" i="0" dirty="0">
                <a:effectLst/>
              </a:rPr>
              <a:t>To them, successful </a:t>
            </a:r>
            <a:r>
              <a:rPr lang="en-US" sz="3100" b="1" i="0" dirty="0">
                <a:solidFill>
                  <a:srgbClr val="FF0000"/>
                </a:solidFill>
                <a:effectLst/>
              </a:rPr>
              <a:t>Project Closing</a:t>
            </a:r>
            <a:r>
              <a:rPr lang="en-US" sz="3100" b="0" i="0" dirty="0">
                <a:effectLst/>
              </a:rPr>
              <a:t>, also called </a:t>
            </a:r>
            <a:r>
              <a:rPr lang="en-US" sz="3100" b="1" i="0" dirty="0">
                <a:solidFill>
                  <a:srgbClr val="FF0000"/>
                </a:solidFill>
                <a:effectLst/>
              </a:rPr>
              <a:t>Project Delivery, </a:t>
            </a:r>
            <a:r>
              <a:rPr lang="en-US" sz="3100" b="0" i="0" dirty="0">
                <a:effectLst/>
              </a:rPr>
              <a:t>is defined by the </a:t>
            </a:r>
            <a:r>
              <a:rPr lang="en-US" sz="3100" b="1" i="0" dirty="0">
                <a:effectLst/>
              </a:rPr>
              <a:t>completion of Deliverables </a:t>
            </a:r>
            <a:r>
              <a:rPr lang="en-US" sz="3100" b="0" i="0" dirty="0">
                <a:effectLst/>
              </a:rPr>
              <a:t>as per the Objectives of time and cost. </a:t>
            </a:r>
          </a:p>
          <a:p>
            <a:pPr algn="just"/>
            <a:r>
              <a:rPr lang="en-US" sz="3100" b="0" i="0" dirty="0">
                <a:effectLst/>
              </a:rPr>
              <a:t>Little do these practitioners know that the Project Closing Process Group is as impactful and significant as the Initiation, Planning, Executing, and Monitoring and Controlling Process Groups. </a:t>
            </a:r>
          </a:p>
          <a:p>
            <a:pPr algn="just"/>
            <a:r>
              <a:rPr lang="en-US" sz="3100" b="0" i="0" dirty="0">
                <a:effectLst/>
              </a:rPr>
              <a:t>As further explained in this lesson, the impact of Project Closing can be extensive, both to the Project and to the Organization. </a:t>
            </a:r>
          </a:p>
          <a:p>
            <a:pPr marL="0" indent="0" algn="l" fontAlgn="base">
              <a:buNone/>
            </a:pPr>
            <a:endParaRPr lang="fr-FR" dirty="0"/>
          </a:p>
        </p:txBody>
      </p:sp>
    </p:spTree>
    <p:extLst>
      <p:ext uri="{BB962C8B-B14F-4D97-AF65-F5344CB8AC3E}">
        <p14:creationId xmlns:p14="http://schemas.microsoft.com/office/powerpoint/2010/main" val="3414798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B15F693-3098-4562-9F46-A810DC6CF340}"/>
              </a:ext>
            </a:extLst>
          </p:cNvPr>
          <p:cNvSpPr>
            <a:spLocks noGrp="1"/>
          </p:cNvSpPr>
          <p:nvPr>
            <p:ph idx="1"/>
          </p:nvPr>
        </p:nvSpPr>
        <p:spPr>
          <a:xfrm>
            <a:off x="118872" y="1825625"/>
            <a:ext cx="10296144" cy="4351338"/>
          </a:xfrm>
        </p:spPr>
        <p:txBody>
          <a:bodyPr>
            <a:normAutofit/>
          </a:bodyPr>
          <a:lstStyle/>
          <a:p>
            <a:pPr marL="0" indent="0" algn="l" fontAlgn="base">
              <a:buNone/>
            </a:pPr>
            <a:r>
              <a:rPr lang="en-US" b="0" i="0" dirty="0">
                <a:effectLst/>
                <a:latin typeface="robotoregular"/>
              </a:rPr>
              <a:t>	</a:t>
            </a:r>
            <a:r>
              <a:rPr lang="en-US" b="1" i="0" dirty="0">
                <a:effectLst/>
                <a:latin typeface="robotoregular"/>
              </a:rPr>
              <a:t>I-1-Definition</a:t>
            </a:r>
          </a:p>
          <a:p>
            <a:pPr marL="0" indent="0" algn="just">
              <a:buNone/>
            </a:pPr>
            <a:r>
              <a:rPr lang="en-US" sz="2600" b="0" i="0" dirty="0">
                <a:effectLst/>
              </a:rPr>
              <a:t>According to A Guide To </a:t>
            </a:r>
            <a:r>
              <a:rPr lang="en-US" sz="2600" b="1" i="0" dirty="0">
                <a:solidFill>
                  <a:srgbClr val="0070C0"/>
                </a:solidFill>
                <a:effectLst/>
              </a:rPr>
              <a:t>The Project Management Body of Knowledge </a:t>
            </a:r>
            <a:r>
              <a:rPr lang="en-US" sz="2600" b="0" i="0" dirty="0">
                <a:effectLst/>
              </a:rPr>
              <a:t>(</a:t>
            </a:r>
            <a:r>
              <a:rPr lang="en-US" sz="2600" b="1" i="0" dirty="0">
                <a:solidFill>
                  <a:srgbClr val="0070C0"/>
                </a:solidFill>
                <a:effectLst/>
              </a:rPr>
              <a:t>PMBOK</a:t>
            </a:r>
            <a:r>
              <a:rPr lang="en-US" sz="2600" b="1" i="0" baseline="30000" dirty="0">
                <a:solidFill>
                  <a:srgbClr val="0070C0"/>
                </a:solidFill>
                <a:effectLst/>
              </a:rPr>
              <a:t>®</a:t>
            </a:r>
            <a:r>
              <a:rPr lang="en-US" sz="2600" b="1" i="0" dirty="0">
                <a:solidFill>
                  <a:srgbClr val="0070C0"/>
                </a:solidFill>
                <a:effectLst/>
              </a:rPr>
              <a:t> Guide</a:t>
            </a:r>
            <a:r>
              <a:rPr lang="en-US" sz="2600" b="0" i="0" dirty="0">
                <a:effectLst/>
              </a:rPr>
              <a:t>) – Fifth Edition, </a:t>
            </a:r>
          </a:p>
          <a:p>
            <a:pPr marL="0" indent="0" algn="just">
              <a:buNone/>
            </a:pPr>
            <a:r>
              <a:rPr lang="en-US" sz="2600" b="0" i="0" dirty="0">
                <a:effectLst/>
              </a:rPr>
              <a:t>“</a:t>
            </a:r>
            <a:r>
              <a:rPr lang="en-US" sz="2600" b="1" i="1" dirty="0">
                <a:effectLst/>
              </a:rPr>
              <a:t>The Project Closing Process Group consists of those processes performed to conclude all activities across all Project Management Process Groups to formally complete the project, phase, or contractual obligations. </a:t>
            </a:r>
          </a:p>
          <a:p>
            <a:pPr marL="0" indent="0" algn="just">
              <a:buNone/>
            </a:pPr>
            <a:r>
              <a:rPr lang="en-US" sz="2600" b="1" i="1" dirty="0">
                <a:effectLst/>
              </a:rPr>
              <a:t>This Process Group, when completed, verifies that the defined processes are completed within all of the Process Groups to close the Project of Phase, as appropriate, and formally establishes that the Project or Project Phase is complete</a:t>
            </a:r>
            <a:r>
              <a:rPr lang="en-US" sz="2600" b="0" i="0" dirty="0">
                <a:effectLst/>
              </a:rPr>
              <a:t>” (2013, p. 57).</a:t>
            </a:r>
          </a:p>
          <a:p>
            <a:pPr marL="0" indent="0">
              <a:buNone/>
            </a:pPr>
            <a:endParaRPr lang="fr-FR" dirty="0"/>
          </a:p>
        </p:txBody>
      </p:sp>
      <p:sp>
        <p:nvSpPr>
          <p:cNvPr id="7" name="Titre 1">
            <a:extLst>
              <a:ext uri="{FF2B5EF4-FFF2-40B4-BE49-F238E27FC236}">
                <a16:creationId xmlns:a16="http://schemas.microsoft.com/office/drawing/2014/main" id="{A02B5AE0-CDF8-473B-ADF2-A6F7C408C0CF}"/>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805058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1835C89-C4EC-4C4F-ADCC-8F19A037A545}"/>
              </a:ext>
            </a:extLst>
          </p:cNvPr>
          <p:cNvSpPr>
            <a:spLocks noGrp="1"/>
          </p:cNvSpPr>
          <p:nvPr>
            <p:ph idx="1"/>
          </p:nvPr>
        </p:nvSpPr>
        <p:spPr>
          <a:xfrm>
            <a:off x="280416" y="1834769"/>
            <a:ext cx="10515600" cy="4351338"/>
          </a:xfrm>
        </p:spPr>
        <p:txBody>
          <a:bodyPr/>
          <a:lstStyle/>
          <a:p>
            <a:pPr algn="l" fontAlgn="base"/>
            <a:r>
              <a:rPr lang="en-US" b="0" i="0" dirty="0">
                <a:effectLst/>
                <a:latin typeface="robotoregular"/>
              </a:rPr>
              <a:t>Project closure defines a project’s success.</a:t>
            </a:r>
          </a:p>
          <a:p>
            <a:pPr algn="l" fontAlgn="base"/>
            <a:r>
              <a:rPr lang="en-US" b="0" i="0" dirty="0">
                <a:effectLst/>
                <a:latin typeface="robotoregular"/>
              </a:rPr>
              <a:t>Project closure is the critical last phase in the project management lifecycle. During project closure, the team reviews the deliverables, then compares and tests its quality to the intended project outcome. Then they share the deliverables with the project’s client. </a:t>
            </a:r>
          </a:p>
          <a:p>
            <a:pPr algn="l" fontAlgn="base"/>
            <a:endParaRPr lang="en-US" b="0" i="0" dirty="0">
              <a:effectLst/>
              <a:latin typeface="robotoregular"/>
            </a:endParaRPr>
          </a:p>
          <a:p>
            <a:r>
              <a:rPr lang="en-US" b="0" i="0" dirty="0">
                <a:effectLst/>
              </a:rPr>
              <a:t>In other words, Project Closing is the combination of the following when applied to a project:</a:t>
            </a:r>
          </a:p>
          <a:p>
            <a:endParaRPr lang="fr-FR" dirty="0"/>
          </a:p>
        </p:txBody>
      </p:sp>
      <p:sp>
        <p:nvSpPr>
          <p:cNvPr id="4" name="Titre 1">
            <a:extLst>
              <a:ext uri="{FF2B5EF4-FFF2-40B4-BE49-F238E27FC236}">
                <a16:creationId xmlns:a16="http://schemas.microsoft.com/office/drawing/2014/main" id="{F8EF0652-EA29-401A-B6E2-1FE019EC753E}"/>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08015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182F9CA-8AAA-4F00-AC3F-EB81519C09CB}"/>
              </a:ext>
            </a:extLst>
          </p:cNvPr>
          <p:cNvSpPr>
            <a:spLocks noGrp="1"/>
          </p:cNvSpPr>
          <p:nvPr>
            <p:ph idx="1"/>
          </p:nvPr>
        </p:nvSpPr>
        <p:spPr>
          <a:xfrm>
            <a:off x="188976" y="1816481"/>
            <a:ext cx="10515600" cy="4351338"/>
          </a:xfrm>
        </p:spPr>
        <p:txBody>
          <a:bodyPr>
            <a:normAutofit lnSpcReduction="10000"/>
          </a:bodyPr>
          <a:lstStyle/>
          <a:p>
            <a:pPr algn="just">
              <a:buFont typeface="+mj-lt"/>
              <a:buAutoNum type="arabicPeriod"/>
            </a:pPr>
            <a:r>
              <a:rPr lang="en-US" b="0" i="0" dirty="0">
                <a:effectLst/>
              </a:rPr>
              <a:t>Assurance that all the work has been completed,</a:t>
            </a:r>
          </a:p>
          <a:p>
            <a:pPr algn="just">
              <a:buFont typeface="+mj-lt"/>
              <a:buAutoNum type="arabicPeriod"/>
            </a:pPr>
            <a:r>
              <a:rPr lang="en-US" b="0" i="0" dirty="0">
                <a:effectLst/>
              </a:rPr>
              <a:t>Assurance that all agreed upon project management processes have been executed, and</a:t>
            </a:r>
          </a:p>
          <a:p>
            <a:pPr algn="just">
              <a:buFont typeface="+mj-lt"/>
              <a:buAutoNum type="arabicPeriod"/>
            </a:pPr>
            <a:r>
              <a:rPr lang="en-US" b="0" i="0" dirty="0">
                <a:effectLst/>
              </a:rPr>
              <a:t>Formal recognition of the completion of a project—everyone agrees that it is completed.</a:t>
            </a:r>
          </a:p>
          <a:p>
            <a:pPr marL="0" indent="0" algn="just">
              <a:buNone/>
            </a:pPr>
            <a:r>
              <a:rPr lang="en-US" sz="2800" b="0" i="0" dirty="0">
                <a:effectLst/>
              </a:rPr>
              <a:t>4.   Making sure all the work that needed to be has been done.</a:t>
            </a:r>
          </a:p>
          <a:p>
            <a:pPr marL="0" indent="0" algn="just">
              <a:buNone/>
            </a:pPr>
            <a:r>
              <a:rPr lang="en-US" sz="2800" b="0" i="0" dirty="0">
                <a:effectLst/>
              </a:rPr>
              <a:t>5.   Obtaining approval by the project's sponsor and customer (whether internal or external) for the work completed.</a:t>
            </a:r>
          </a:p>
          <a:p>
            <a:pPr marL="0" indent="0" algn="just">
              <a:buNone/>
            </a:pPr>
            <a:r>
              <a:rPr lang="en-US" sz="2800" b="0" i="0" dirty="0">
                <a:effectLst/>
              </a:rPr>
              <a:t>6.   Reviewing whether or not all organizational governance processes have been executed.</a:t>
            </a:r>
          </a:p>
          <a:p>
            <a:pPr marL="0" indent="0">
              <a:buNone/>
            </a:pPr>
            <a:endParaRPr lang="fr-FR" dirty="0"/>
          </a:p>
        </p:txBody>
      </p:sp>
      <p:sp>
        <p:nvSpPr>
          <p:cNvPr id="4" name="Titre 1">
            <a:extLst>
              <a:ext uri="{FF2B5EF4-FFF2-40B4-BE49-F238E27FC236}">
                <a16:creationId xmlns:a16="http://schemas.microsoft.com/office/drawing/2014/main" id="{B962588D-14D6-4743-B0F8-068A2F997325}"/>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678624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CAFCFA-24BF-4D93-91EF-2C20EDDEA8AC}"/>
              </a:ext>
            </a:extLst>
          </p:cNvPr>
          <p:cNvSpPr>
            <a:spLocks noGrp="1"/>
          </p:cNvSpPr>
          <p:nvPr>
            <p:ph idx="1"/>
          </p:nvPr>
        </p:nvSpPr>
        <p:spPr>
          <a:xfrm>
            <a:off x="207264" y="1862201"/>
            <a:ext cx="10162032" cy="4351338"/>
          </a:xfrm>
        </p:spPr>
        <p:txBody>
          <a:bodyPr>
            <a:normAutofit/>
          </a:bodyPr>
          <a:lstStyle/>
          <a:p>
            <a:pPr marL="0" indent="0" algn="l">
              <a:buNone/>
            </a:pPr>
            <a:r>
              <a:rPr lang="en-US" sz="2800" b="0" i="0" dirty="0">
                <a:effectLst/>
              </a:rPr>
              <a:t>7</a:t>
            </a:r>
            <a:r>
              <a:rPr lang="en-US" sz="2600" b="0" i="0" dirty="0">
                <a:effectLst/>
              </a:rPr>
              <a:t>.   Assessing whether or not the necessary project management processes have been applied.</a:t>
            </a:r>
          </a:p>
          <a:p>
            <a:pPr marL="0" indent="0" algn="l">
              <a:buNone/>
            </a:pPr>
            <a:r>
              <a:rPr lang="en-US" sz="2600" b="0" i="0" dirty="0">
                <a:effectLst/>
              </a:rPr>
              <a:t>8.   Administrative closing of any and all procurements, reviewing that all work on the contract has been completed and that both parties have completed their contractual obligations toward each other.</a:t>
            </a:r>
          </a:p>
          <a:p>
            <a:pPr marL="0" indent="0" algn="l">
              <a:buNone/>
            </a:pPr>
            <a:r>
              <a:rPr lang="en-US" sz="2600" b="0" i="0" dirty="0">
                <a:effectLst/>
              </a:rPr>
              <a:t>9.   Formally recognizing the completion of a project and its transition to operations.</a:t>
            </a:r>
          </a:p>
          <a:p>
            <a:pPr marL="0" indent="0" algn="l">
              <a:buNone/>
            </a:pPr>
            <a:r>
              <a:rPr lang="en-US" sz="2600" b="0" i="0" dirty="0">
                <a:effectLst/>
              </a:rPr>
              <a:t>10. Validating that the project achieved benefits identified in the business case.</a:t>
            </a:r>
          </a:p>
          <a:p>
            <a:endParaRPr lang="fr-FR" dirty="0"/>
          </a:p>
        </p:txBody>
      </p:sp>
      <p:sp>
        <p:nvSpPr>
          <p:cNvPr id="4" name="Titre 1">
            <a:extLst>
              <a:ext uri="{FF2B5EF4-FFF2-40B4-BE49-F238E27FC236}">
                <a16:creationId xmlns:a16="http://schemas.microsoft.com/office/drawing/2014/main" id="{9867D1C0-7296-4AC9-B9E0-8F090CF9C614}"/>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86546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F255687-1501-4CF7-ABAC-07956718B15F}"/>
              </a:ext>
            </a:extLst>
          </p:cNvPr>
          <p:cNvSpPr>
            <a:spLocks noGrp="1"/>
          </p:cNvSpPr>
          <p:nvPr>
            <p:ph idx="1"/>
          </p:nvPr>
        </p:nvSpPr>
        <p:spPr>
          <a:xfrm>
            <a:off x="134112" y="1853057"/>
            <a:ext cx="10180320" cy="4351338"/>
          </a:xfrm>
        </p:spPr>
        <p:txBody>
          <a:bodyPr>
            <a:normAutofit/>
          </a:bodyPr>
          <a:lstStyle/>
          <a:p>
            <a:pPr marL="0" indent="0" algn="l">
              <a:buNone/>
            </a:pPr>
            <a:r>
              <a:rPr lang="en-US" b="0" i="0" dirty="0">
                <a:effectLst/>
              </a:rPr>
              <a:t>11. Capturing of lessons learned: What was done well, and should be documented so it can be repeated in the future? What could have been done better? And if so, how can it have been done better?</a:t>
            </a:r>
          </a:p>
          <a:p>
            <a:pPr marL="0" indent="0" algn="l">
              <a:buNone/>
            </a:pPr>
            <a:r>
              <a:rPr lang="en-US" b="0" i="0" dirty="0">
                <a:effectLst/>
              </a:rPr>
              <a:t>12. Disbanding project resources, freeing them to perform other projects and undertake other tasks as required within the organization.</a:t>
            </a:r>
          </a:p>
          <a:p>
            <a:pPr marL="0" indent="0" algn="l">
              <a:buNone/>
            </a:pPr>
            <a:r>
              <a:rPr lang="en-US" b="0" i="0" dirty="0">
                <a:effectLst/>
              </a:rPr>
              <a:t>13. Transitioning project deliverables to the customer organization in a manner that warrants seamless operations and support.</a:t>
            </a:r>
          </a:p>
          <a:p>
            <a:pPr marL="0" indent="0">
              <a:buNone/>
            </a:pPr>
            <a:endParaRPr lang="fr-FR" dirty="0"/>
          </a:p>
        </p:txBody>
      </p:sp>
      <p:sp>
        <p:nvSpPr>
          <p:cNvPr id="4" name="Titre 1">
            <a:extLst>
              <a:ext uri="{FF2B5EF4-FFF2-40B4-BE49-F238E27FC236}">
                <a16:creationId xmlns:a16="http://schemas.microsoft.com/office/drawing/2014/main" id="{27C6F29C-35B6-487F-90B4-048B95DB5EF3}"/>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320428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85127AF-D427-4775-B34D-719757DD2FEC}"/>
              </a:ext>
            </a:extLst>
          </p:cNvPr>
          <p:cNvSpPr>
            <a:spLocks noGrp="1"/>
          </p:cNvSpPr>
          <p:nvPr>
            <p:ph idx="1"/>
          </p:nvPr>
        </p:nvSpPr>
        <p:spPr>
          <a:xfrm>
            <a:off x="164592" y="1825625"/>
            <a:ext cx="10296144" cy="4351338"/>
          </a:xfrm>
        </p:spPr>
        <p:txBody>
          <a:bodyPr/>
          <a:lstStyle/>
          <a:p>
            <a:pPr fontAlgn="base"/>
            <a:r>
              <a:rPr lang="en-US" b="0" i="0" dirty="0">
                <a:solidFill>
                  <a:srgbClr val="212936"/>
                </a:solidFill>
                <a:effectLst/>
                <a:latin typeface="robotoregular"/>
              </a:rPr>
              <a:t>A Project Manager will close a Project for many reasons.</a:t>
            </a:r>
          </a:p>
          <a:p>
            <a:pPr fontAlgn="base"/>
            <a:r>
              <a:rPr lang="en-US" b="0" i="0" dirty="0">
                <a:solidFill>
                  <a:srgbClr val="212936"/>
                </a:solidFill>
                <a:effectLst/>
                <a:latin typeface="robotoregular"/>
              </a:rPr>
              <a:t> Those include completing a Project on time and finishing it early.</a:t>
            </a:r>
          </a:p>
          <a:p>
            <a:pPr fontAlgn="base"/>
            <a:r>
              <a:rPr lang="en-US" b="0" i="0" dirty="0">
                <a:solidFill>
                  <a:srgbClr val="212936"/>
                </a:solidFill>
                <a:effectLst/>
                <a:latin typeface="robotoregular"/>
              </a:rPr>
              <a:t> Projects can also get cancelled or fail completely.</a:t>
            </a:r>
          </a:p>
          <a:p>
            <a:endParaRPr lang="fr-FR" dirty="0"/>
          </a:p>
        </p:txBody>
      </p:sp>
      <p:sp>
        <p:nvSpPr>
          <p:cNvPr id="4" name="Titre 1">
            <a:extLst>
              <a:ext uri="{FF2B5EF4-FFF2-40B4-BE49-F238E27FC236}">
                <a16:creationId xmlns:a16="http://schemas.microsoft.com/office/drawing/2014/main" id="{9046E452-E611-4ACA-BABE-ABC077531A35}"/>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40997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B8AF1B8-5B9C-457F-84A0-FAD6BF5E91CE}"/>
              </a:ext>
            </a:extLst>
          </p:cNvPr>
          <p:cNvSpPr>
            <a:spLocks noGrp="1"/>
          </p:cNvSpPr>
          <p:nvPr>
            <p:ph idx="1"/>
          </p:nvPr>
        </p:nvSpPr>
        <p:spPr>
          <a:xfrm>
            <a:off x="198120" y="1690688"/>
            <a:ext cx="10079736" cy="4351338"/>
          </a:xfrm>
        </p:spPr>
        <p:txBody>
          <a:bodyPr>
            <a:normAutofit fontScale="92500" lnSpcReduction="10000"/>
          </a:bodyPr>
          <a:lstStyle/>
          <a:p>
            <a:pPr marL="0" indent="0" algn="l" fontAlgn="base">
              <a:buNone/>
            </a:pPr>
            <a:r>
              <a:rPr lang="en-US" b="1" i="0" dirty="0">
                <a:effectLst/>
              </a:rPr>
              <a:t>I-2-Why Is Project Closure Important?</a:t>
            </a:r>
          </a:p>
          <a:p>
            <a:pPr algn="l" fontAlgn="base"/>
            <a:r>
              <a:rPr lang="en-US" b="0" i="0" dirty="0">
                <a:effectLst/>
              </a:rPr>
              <a:t>Just as any of the other project Life Cycle Phases (Initiation, Planning, Execution, Monitoring and Controlling), Project Closing serves an important purpose for the organization and helps it avoid unfavorable and adverse scenarios.</a:t>
            </a:r>
          </a:p>
          <a:p>
            <a:pPr algn="l" fontAlgn="base"/>
            <a:r>
              <a:rPr lang="en-US" b="0" i="0" dirty="0">
                <a:effectLst/>
              </a:rPr>
              <a:t>Effective project closure helps define a team’s and an organization’s culture. Approaching project closure as fundamental to building success leads to better-quality work and makes clients happy. </a:t>
            </a:r>
          </a:p>
          <a:p>
            <a:pPr algn="l" fontAlgn="base"/>
            <a:r>
              <a:rPr lang="en-US" b="0" i="0" dirty="0">
                <a:effectLst/>
              </a:rPr>
              <a:t>Learning is a critical outcome of project closure. </a:t>
            </a:r>
          </a:p>
          <a:p>
            <a:pPr algn="l" fontAlgn="base"/>
            <a:r>
              <a:rPr lang="en-US" b="0" i="0" dirty="0">
                <a:effectLst/>
              </a:rPr>
              <a:t>The process sets the stage for m</a:t>
            </a:r>
            <a:r>
              <a:rPr lang="en-US" sz="3100" b="0" i="0" dirty="0">
                <a:effectLst/>
              </a:rPr>
              <a:t>ore successful and satisfying projects in the future.</a:t>
            </a:r>
          </a:p>
        </p:txBody>
      </p:sp>
      <p:sp>
        <p:nvSpPr>
          <p:cNvPr id="4" name="Titre 1">
            <a:extLst>
              <a:ext uri="{FF2B5EF4-FFF2-40B4-BE49-F238E27FC236}">
                <a16:creationId xmlns:a16="http://schemas.microsoft.com/office/drawing/2014/main" id="{0708B77A-CB7C-41D5-95C9-D0E24FE80E9A}"/>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745980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3C2CE89-15BA-4B4C-99C1-1BA735073DAC}"/>
              </a:ext>
            </a:extLst>
          </p:cNvPr>
          <p:cNvSpPr>
            <a:spLocks noGrp="1"/>
          </p:cNvSpPr>
          <p:nvPr>
            <p:ph idx="1"/>
          </p:nvPr>
        </p:nvSpPr>
        <p:spPr>
          <a:xfrm>
            <a:off x="164592" y="1825625"/>
            <a:ext cx="10222992" cy="4351338"/>
          </a:xfrm>
        </p:spPr>
        <p:txBody>
          <a:bodyPr>
            <a:normAutofit/>
          </a:bodyPr>
          <a:lstStyle/>
          <a:p>
            <a:pPr algn="just" fontAlgn="base"/>
            <a:r>
              <a:rPr lang="en-US" sz="2600" b="0" i="0" dirty="0">
                <a:effectLst/>
              </a:rPr>
              <a:t>It’s essential to review what you’ve done and what you’ve learned.</a:t>
            </a:r>
          </a:p>
          <a:p>
            <a:pPr algn="just" fontAlgn="base"/>
            <a:r>
              <a:rPr lang="en-US" sz="2600" b="0" i="0" dirty="0">
                <a:effectLst/>
              </a:rPr>
              <a:t>Determine how that learning could benefit the Team, </a:t>
            </a:r>
            <a:r>
              <a:rPr lang="en-US" sz="2600" dirty="0"/>
              <a:t>so </a:t>
            </a:r>
            <a:r>
              <a:rPr lang="en-US" sz="2600" b="0" i="0" dirty="0">
                <a:effectLst/>
              </a:rPr>
              <a:t>you don’t limit the growth of each individual team member or the Organization as a whole. </a:t>
            </a:r>
          </a:p>
          <a:p>
            <a:pPr algn="just" fontAlgn="base"/>
            <a:endParaRPr lang="en-US" sz="2600" b="0" i="0" dirty="0">
              <a:effectLst/>
            </a:endParaRPr>
          </a:p>
          <a:p>
            <a:pPr algn="just" fontAlgn="base"/>
            <a:r>
              <a:rPr lang="en-US" sz="2600" b="1" i="0" dirty="0">
                <a:solidFill>
                  <a:srgbClr val="FF0000"/>
                </a:solidFill>
                <a:effectLst/>
              </a:rPr>
              <a:t>Project Closure </a:t>
            </a:r>
            <a:r>
              <a:rPr lang="en-US" sz="2600" b="0" i="0" dirty="0">
                <a:effectLst/>
              </a:rPr>
              <a:t>is important because the process allows you to:</a:t>
            </a:r>
          </a:p>
          <a:p>
            <a:endParaRPr lang="fr-FR" dirty="0"/>
          </a:p>
        </p:txBody>
      </p:sp>
      <p:sp>
        <p:nvSpPr>
          <p:cNvPr id="4" name="Titre 1">
            <a:extLst>
              <a:ext uri="{FF2B5EF4-FFF2-40B4-BE49-F238E27FC236}">
                <a16:creationId xmlns:a16="http://schemas.microsoft.com/office/drawing/2014/main" id="{CFC1E93A-2EB0-4DB7-90E4-25AC0043B87A}"/>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468121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A3B6B5-9697-4462-9FA9-D9AEA6A4B650}"/>
              </a:ext>
            </a:extLst>
          </p:cNvPr>
          <p:cNvSpPr>
            <a:spLocks noGrp="1"/>
          </p:cNvSpPr>
          <p:nvPr>
            <p:ph idx="1"/>
          </p:nvPr>
        </p:nvSpPr>
        <p:spPr>
          <a:xfrm>
            <a:off x="152400" y="1690688"/>
            <a:ext cx="10253472" cy="4351338"/>
          </a:xfrm>
        </p:spPr>
        <p:txBody>
          <a:bodyPr>
            <a:normAutofit lnSpcReduction="10000"/>
          </a:bodyPr>
          <a:lstStyle/>
          <a:p>
            <a:pPr marL="0" indent="0" algn="just">
              <a:buNone/>
            </a:pPr>
            <a:r>
              <a:rPr lang="en-US" sz="2600" b="1" i="0" dirty="0">
                <a:solidFill>
                  <a:srgbClr val="0070C0"/>
                </a:solidFill>
                <a:effectLst/>
              </a:rPr>
              <a:t>Tie Up Loose Ends:</a:t>
            </a:r>
          </a:p>
          <a:p>
            <a:pPr algn="just"/>
            <a:r>
              <a:rPr lang="en-US" sz="2600" b="0" i="0" dirty="0">
                <a:effectLst/>
              </a:rPr>
              <a:t> You’ve already delivered project outcomes to the client, but be sure to report all outcomes internally. </a:t>
            </a:r>
          </a:p>
          <a:p>
            <a:pPr algn="just"/>
            <a:r>
              <a:rPr lang="en-US" sz="2600" b="0" i="0" dirty="0">
                <a:effectLst/>
              </a:rPr>
              <a:t>Make sure all contracts are signed, paid, and finalized, and clean up your files. </a:t>
            </a:r>
          </a:p>
          <a:p>
            <a:pPr algn="just"/>
            <a:r>
              <a:rPr lang="en-US" sz="2600" b="0" i="0" dirty="0">
                <a:effectLst/>
              </a:rPr>
              <a:t>Ensure you’ve reviewed your progress and determined if you delivered the project on time and on budget.</a:t>
            </a:r>
          </a:p>
          <a:p>
            <a:pPr algn="just"/>
            <a:r>
              <a:rPr lang="en-US" sz="2600" b="0" i="0" dirty="0">
                <a:effectLst/>
              </a:rPr>
              <a:t> You’ll also want to attend to logistics details, as well as relinquished physical space, digital equipment, and resources to responsible departments. These technical aspects of project closure allow you to close the project cleanly.</a:t>
            </a:r>
            <a:endParaRPr lang="fr-FR" dirty="0"/>
          </a:p>
        </p:txBody>
      </p:sp>
      <p:sp>
        <p:nvSpPr>
          <p:cNvPr id="4" name="Titre 1">
            <a:extLst>
              <a:ext uri="{FF2B5EF4-FFF2-40B4-BE49-F238E27FC236}">
                <a16:creationId xmlns:a16="http://schemas.microsoft.com/office/drawing/2014/main" id="{F3AF11BB-E507-485F-ADF6-DD3FCBFE7F35}"/>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957785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EAF3037-6990-49CC-8566-891C06EF37E5}"/>
              </a:ext>
            </a:extLst>
          </p:cNvPr>
          <p:cNvSpPr>
            <a:spLocks noGrp="1"/>
          </p:cNvSpPr>
          <p:nvPr>
            <p:ph idx="1"/>
          </p:nvPr>
        </p:nvSpPr>
        <p:spPr>
          <a:xfrm>
            <a:off x="179832" y="1690688"/>
            <a:ext cx="10189464" cy="4351338"/>
          </a:xfrm>
        </p:spPr>
        <p:txBody>
          <a:bodyPr/>
          <a:lstStyle/>
          <a:p>
            <a:pPr marL="0" indent="0" algn="just">
              <a:buNone/>
            </a:pPr>
            <a:r>
              <a:rPr lang="en-US" sz="2600" b="1" i="0" dirty="0">
                <a:solidFill>
                  <a:srgbClr val="0070C0"/>
                </a:solidFill>
                <a:effectLst/>
              </a:rPr>
              <a:t>Take Stock of Lessons Learned:</a:t>
            </a:r>
            <a:r>
              <a:rPr lang="en-US" sz="2600" b="1" i="0" dirty="0">
                <a:effectLst/>
              </a:rPr>
              <a:t> </a:t>
            </a:r>
          </a:p>
          <a:p>
            <a:pPr algn="just"/>
            <a:r>
              <a:rPr lang="en-US" sz="2600" b="0" i="0" dirty="0">
                <a:effectLst/>
              </a:rPr>
              <a:t>Take the time to have an open discussion about </a:t>
            </a:r>
            <a:r>
              <a:rPr lang="en-US" sz="2600" b="1" i="1" dirty="0">
                <a:effectLst/>
              </a:rPr>
              <a:t>lessons you learned </a:t>
            </a:r>
            <a:r>
              <a:rPr lang="en-US" sz="2600" b="0" i="0" dirty="0">
                <a:effectLst/>
              </a:rPr>
              <a:t>throughout the Project’s Lifecycle. </a:t>
            </a:r>
          </a:p>
          <a:p>
            <a:pPr algn="just"/>
            <a:r>
              <a:rPr lang="en-US" sz="2600" b="0" i="0" dirty="0">
                <a:effectLst/>
              </a:rPr>
              <a:t>Make a </a:t>
            </a:r>
            <a:r>
              <a:rPr lang="en-US" sz="2600" b="1" i="0" dirty="0">
                <a:effectLst/>
              </a:rPr>
              <a:t>list</a:t>
            </a:r>
            <a:r>
              <a:rPr lang="en-US" sz="2600" b="0" i="0" dirty="0">
                <a:effectLst/>
              </a:rPr>
              <a:t>, a </a:t>
            </a:r>
            <a:r>
              <a:rPr lang="en-US" sz="2600" b="1" i="0" dirty="0">
                <a:effectLst/>
              </a:rPr>
              <a:t>Timeline</a:t>
            </a:r>
            <a:r>
              <a:rPr lang="en-US" sz="2600" b="0" i="0" dirty="0">
                <a:effectLst/>
              </a:rPr>
              <a:t>, or a </a:t>
            </a:r>
            <a:r>
              <a:rPr lang="en-US" sz="2600" b="1" i="0" dirty="0">
                <a:effectLst/>
              </a:rPr>
              <a:t>visual</a:t>
            </a:r>
            <a:r>
              <a:rPr lang="en-US" sz="2600" b="0" i="0" dirty="0">
                <a:effectLst/>
              </a:rPr>
              <a:t> that helps to spark ideas and refresh Team Members’ memory of the Project from Initiation to the transfer to </a:t>
            </a:r>
            <a:r>
              <a:rPr lang="en-US" sz="2600" b="1" i="0" dirty="0">
                <a:effectLst/>
              </a:rPr>
              <a:t>Project Deliverables </a:t>
            </a:r>
            <a:r>
              <a:rPr lang="en-US" sz="2600" b="0" i="0" dirty="0">
                <a:effectLst/>
              </a:rPr>
              <a:t>to the </a:t>
            </a:r>
            <a:r>
              <a:rPr lang="en-US" sz="2600" b="1" i="0" dirty="0">
                <a:effectLst/>
              </a:rPr>
              <a:t>Client</a:t>
            </a:r>
            <a:r>
              <a:rPr lang="en-US" sz="2600" b="0" i="0" dirty="0">
                <a:effectLst/>
              </a:rPr>
              <a:t>.</a:t>
            </a:r>
          </a:p>
          <a:p>
            <a:pPr algn="just"/>
            <a:r>
              <a:rPr lang="en-US" sz="2600" b="0" i="0" dirty="0">
                <a:effectLst/>
              </a:rPr>
              <a:t> This Process should include a review of the </a:t>
            </a:r>
            <a:r>
              <a:rPr lang="en-US" sz="2600" b="1" i="0" dirty="0">
                <a:effectLst/>
              </a:rPr>
              <a:t>Project Budget </a:t>
            </a:r>
            <a:r>
              <a:rPr lang="en-US" sz="2600" b="0" i="0" dirty="0">
                <a:effectLst/>
              </a:rPr>
              <a:t>and actual expenses. </a:t>
            </a:r>
          </a:p>
          <a:p>
            <a:pPr algn="just"/>
            <a:r>
              <a:rPr lang="en-US" sz="2600" b="0" i="0" dirty="0">
                <a:effectLst/>
              </a:rPr>
              <a:t>Find tips on how to run a meeting on </a:t>
            </a:r>
            <a:r>
              <a:rPr lang="en-US" sz="2600" b="1" i="0" dirty="0">
                <a:effectLst/>
              </a:rPr>
              <a:t>Lessons Learned</a:t>
            </a:r>
            <a:r>
              <a:rPr lang="en-US" sz="2600" b="0" i="0" dirty="0">
                <a:effectLst/>
              </a:rPr>
              <a:t>. </a:t>
            </a:r>
          </a:p>
          <a:p>
            <a:endParaRPr lang="fr-FR" dirty="0"/>
          </a:p>
        </p:txBody>
      </p:sp>
      <p:sp>
        <p:nvSpPr>
          <p:cNvPr id="4" name="Titre 1">
            <a:extLst>
              <a:ext uri="{FF2B5EF4-FFF2-40B4-BE49-F238E27FC236}">
                <a16:creationId xmlns:a16="http://schemas.microsoft.com/office/drawing/2014/main" id="{49831727-7BA6-4E52-B46C-0DB32EF6009F}"/>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4143946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A57393F-37F2-4403-96F9-3DED53CC5A2D}"/>
              </a:ext>
            </a:extLst>
          </p:cNvPr>
          <p:cNvSpPr>
            <a:spLocks noGrp="1"/>
          </p:cNvSpPr>
          <p:nvPr>
            <p:ph idx="1"/>
          </p:nvPr>
        </p:nvSpPr>
        <p:spPr>
          <a:xfrm>
            <a:off x="143256" y="1761617"/>
            <a:ext cx="10134600" cy="4575176"/>
          </a:xfrm>
        </p:spPr>
        <p:txBody>
          <a:bodyPr>
            <a:normAutofit/>
          </a:bodyPr>
          <a:lstStyle/>
          <a:p>
            <a:pPr marL="0" indent="0" algn="just">
              <a:buNone/>
            </a:pPr>
            <a:r>
              <a:rPr lang="en-US" sz="2600" b="1" i="0" dirty="0">
                <a:solidFill>
                  <a:srgbClr val="0070C0"/>
                </a:solidFill>
                <a:effectLst/>
              </a:rPr>
              <a:t>Move On with a Clear Sense of Accomplishment:</a:t>
            </a:r>
          </a:p>
          <a:p>
            <a:pPr marL="0" indent="0" algn="just">
              <a:buNone/>
            </a:pPr>
            <a:r>
              <a:rPr lang="en-US" sz="2600" b="0" i="0" dirty="0">
                <a:effectLst/>
              </a:rPr>
              <a:t>When done well, project closure signals to each Team Member that the Project was meaningful and, simply, the job is complete. </a:t>
            </a:r>
          </a:p>
          <a:p>
            <a:pPr algn="just"/>
            <a:r>
              <a:rPr lang="en-US" sz="2600" b="1" i="0" dirty="0">
                <a:effectLst/>
              </a:rPr>
              <a:t>Project Closure </a:t>
            </a:r>
            <a:r>
              <a:rPr lang="en-US" sz="2600" b="0" i="0" dirty="0">
                <a:effectLst/>
              </a:rPr>
              <a:t>provides a technical stoppage to any loose ends and enables you to inventory the </a:t>
            </a:r>
            <a:r>
              <a:rPr lang="en-US" sz="2600" b="1" i="0" dirty="0">
                <a:effectLst/>
              </a:rPr>
              <a:t>Lessons learned</a:t>
            </a:r>
            <a:r>
              <a:rPr lang="en-US" sz="2600" b="0" i="0" dirty="0">
                <a:effectLst/>
              </a:rPr>
              <a:t>. </a:t>
            </a:r>
          </a:p>
          <a:p>
            <a:pPr algn="just"/>
            <a:r>
              <a:rPr lang="en-US" sz="2600" b="0" i="0" dirty="0">
                <a:effectLst/>
              </a:rPr>
              <a:t>These steps also provide an </a:t>
            </a:r>
            <a:r>
              <a:rPr lang="en-US" sz="2600" b="1" i="0" dirty="0">
                <a:effectLst/>
              </a:rPr>
              <a:t>emotional Closure </a:t>
            </a:r>
            <a:r>
              <a:rPr lang="en-US" sz="2600" b="0" i="0" dirty="0">
                <a:effectLst/>
              </a:rPr>
              <a:t>for each Team Member, including the Project Manager. </a:t>
            </a:r>
          </a:p>
          <a:p>
            <a:pPr algn="just"/>
            <a:r>
              <a:rPr lang="en-US" sz="2600" b="0" i="0" dirty="0">
                <a:effectLst/>
              </a:rPr>
              <a:t>Focus on </a:t>
            </a:r>
            <a:r>
              <a:rPr lang="en-US" sz="2600" b="1" i="0" dirty="0">
                <a:effectLst/>
              </a:rPr>
              <a:t>individual and team learning processes</a:t>
            </a:r>
            <a:r>
              <a:rPr lang="en-US" sz="2600" b="0" i="0" dirty="0">
                <a:effectLst/>
              </a:rPr>
              <a:t>, and move on to the next great thing in store for each of you.</a:t>
            </a:r>
          </a:p>
          <a:p>
            <a:pPr algn="just"/>
            <a:r>
              <a:rPr lang="en-US" sz="2600" b="0" i="0" dirty="0">
                <a:effectLst/>
              </a:rPr>
              <a:t> Celebrate your team, too.</a:t>
            </a:r>
          </a:p>
          <a:p>
            <a:endParaRPr lang="fr-FR" dirty="0"/>
          </a:p>
        </p:txBody>
      </p:sp>
      <p:sp>
        <p:nvSpPr>
          <p:cNvPr id="4" name="Titre 1">
            <a:extLst>
              <a:ext uri="{FF2B5EF4-FFF2-40B4-BE49-F238E27FC236}">
                <a16:creationId xmlns:a16="http://schemas.microsoft.com/office/drawing/2014/main" id="{9EE57980-F943-4A0F-A4BC-9384B301C911}"/>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811451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D5E77C8-172C-414B-8F13-8C60D0AE0057}"/>
              </a:ext>
            </a:extLst>
          </p:cNvPr>
          <p:cNvSpPr>
            <a:spLocks noGrp="1"/>
          </p:cNvSpPr>
          <p:nvPr>
            <p:ph idx="1"/>
          </p:nvPr>
        </p:nvSpPr>
        <p:spPr>
          <a:xfrm>
            <a:off x="179832" y="1807337"/>
            <a:ext cx="10235184" cy="4351338"/>
          </a:xfrm>
        </p:spPr>
        <p:txBody>
          <a:bodyPr/>
          <a:lstStyle/>
          <a:p>
            <a:pPr marL="0" indent="0">
              <a:buNone/>
            </a:pPr>
            <a:r>
              <a:rPr lang="en-US" sz="2600" b="1" i="0" dirty="0">
                <a:solidFill>
                  <a:srgbClr val="0070C0"/>
                </a:solidFill>
                <a:effectLst/>
              </a:rPr>
              <a:t>Archive the Project’s Learning for the Benefit of the Team and Organization:</a:t>
            </a:r>
            <a:r>
              <a:rPr lang="en-US" sz="2600" b="0" i="0" dirty="0">
                <a:solidFill>
                  <a:srgbClr val="0070C0"/>
                </a:solidFill>
                <a:effectLst/>
              </a:rPr>
              <a:t> </a:t>
            </a:r>
          </a:p>
          <a:p>
            <a:pPr algn="just"/>
            <a:r>
              <a:rPr lang="en-US" sz="2600" b="0" i="0" dirty="0">
                <a:effectLst/>
              </a:rPr>
              <a:t>The </a:t>
            </a:r>
            <a:r>
              <a:rPr lang="en-US" sz="2600" b="1" i="0" dirty="0">
                <a:effectLst/>
              </a:rPr>
              <a:t>final step in Project Closure </a:t>
            </a:r>
            <a:r>
              <a:rPr lang="en-US" sz="2600" b="0" i="0" dirty="0">
                <a:effectLst/>
              </a:rPr>
              <a:t>is to finalize the </a:t>
            </a:r>
            <a:r>
              <a:rPr lang="en-US" sz="2600" b="1" i="0" dirty="0">
                <a:solidFill>
                  <a:srgbClr val="FF0000"/>
                </a:solidFill>
                <a:effectLst/>
              </a:rPr>
              <a:t>Project Closure Report </a:t>
            </a:r>
            <a:r>
              <a:rPr lang="en-US" sz="2600" b="0" i="0" dirty="0">
                <a:effectLst/>
              </a:rPr>
              <a:t>and archive it so that it’s accessible to all </a:t>
            </a:r>
            <a:r>
              <a:rPr lang="en-US" sz="2600" b="1" i="0" dirty="0">
                <a:effectLst/>
              </a:rPr>
              <a:t>Relevant Parties</a:t>
            </a:r>
            <a:r>
              <a:rPr lang="en-US" sz="2600" b="0" i="0" dirty="0">
                <a:effectLst/>
              </a:rPr>
              <a:t>.</a:t>
            </a:r>
          </a:p>
          <a:p>
            <a:pPr algn="just"/>
            <a:r>
              <a:rPr lang="en-US" sz="2600" b="0" i="0" dirty="0">
                <a:effectLst/>
              </a:rPr>
              <a:t> It’s important to notify Team Members on where to find the Report for formal presentation to </a:t>
            </a:r>
            <a:r>
              <a:rPr lang="en-US" sz="2600" b="1" i="0" dirty="0">
                <a:effectLst/>
              </a:rPr>
              <a:t>Upper Management</a:t>
            </a:r>
            <a:r>
              <a:rPr lang="en-US" sz="2600" b="0" i="0" dirty="0">
                <a:effectLst/>
              </a:rPr>
              <a:t>. </a:t>
            </a:r>
          </a:p>
          <a:p>
            <a:endParaRPr lang="fr-FR" dirty="0"/>
          </a:p>
        </p:txBody>
      </p:sp>
      <p:sp>
        <p:nvSpPr>
          <p:cNvPr id="4" name="Titre 1">
            <a:extLst>
              <a:ext uri="{FF2B5EF4-FFF2-40B4-BE49-F238E27FC236}">
                <a16:creationId xmlns:a16="http://schemas.microsoft.com/office/drawing/2014/main" id="{EA07043A-50A7-426D-AE1C-E891F1DFE2F3}"/>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841338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5A669F9-59F1-4DE2-B012-2195147A171A}"/>
              </a:ext>
            </a:extLst>
          </p:cNvPr>
          <p:cNvSpPr>
            <a:spLocks noGrp="1"/>
          </p:cNvSpPr>
          <p:nvPr>
            <p:ph idx="1"/>
          </p:nvPr>
        </p:nvSpPr>
        <p:spPr>
          <a:xfrm>
            <a:off x="179832" y="1533016"/>
            <a:ext cx="10253472" cy="4858639"/>
          </a:xfrm>
        </p:spPr>
        <p:txBody>
          <a:bodyPr>
            <a:normAutofit lnSpcReduction="10000"/>
          </a:bodyPr>
          <a:lstStyle/>
          <a:p>
            <a:pPr marL="0" indent="0" algn="just" fontAlgn="base">
              <a:buNone/>
            </a:pPr>
            <a:r>
              <a:rPr lang="fr-FR" sz="2600" b="1" dirty="0"/>
              <a:t>	I-3</a:t>
            </a:r>
            <a:r>
              <a:rPr lang="fr-FR" sz="2600" dirty="0"/>
              <a:t>- </a:t>
            </a:r>
            <a:r>
              <a:rPr lang="en-US" sz="2600" b="1" i="0" dirty="0">
                <a:effectLst/>
              </a:rPr>
              <a:t>What Happens if a Project Isn’t Closed Properly</a:t>
            </a:r>
          </a:p>
          <a:p>
            <a:pPr algn="just" fontAlgn="base"/>
            <a:r>
              <a:rPr lang="en-US" sz="2600" b="0" i="0" dirty="0">
                <a:effectLst/>
              </a:rPr>
              <a:t>When you don’t properly close a Project, you lose the potential to learn from the current Project’s Process and </a:t>
            </a:r>
            <a:r>
              <a:rPr lang="en-US" sz="2600" dirty="0"/>
              <a:t>O</a:t>
            </a:r>
            <a:r>
              <a:rPr lang="en-US" sz="2600" b="0" i="0" dirty="0">
                <a:effectLst/>
              </a:rPr>
              <a:t>utcomes. </a:t>
            </a:r>
          </a:p>
          <a:p>
            <a:pPr algn="just" fontAlgn="base"/>
            <a:r>
              <a:rPr lang="en-US" sz="2600" b="0" i="0" dirty="0">
                <a:effectLst/>
              </a:rPr>
              <a:t>The next time you start a Project, you’re more likely to encounter the same Issues and potentially less motivated Teams. </a:t>
            </a:r>
          </a:p>
          <a:p>
            <a:pPr algn="just" fontAlgn="base"/>
            <a:r>
              <a:rPr lang="en-US" sz="2600" b="0" i="0" dirty="0">
                <a:effectLst/>
              </a:rPr>
              <a:t>When you don’t close a Project correctly, Lessons aren’t learned and </a:t>
            </a:r>
            <a:r>
              <a:rPr lang="en-US" sz="2600" dirty="0"/>
              <a:t>T</a:t>
            </a:r>
            <a:r>
              <a:rPr lang="en-US" sz="2600" b="0" i="0" dirty="0">
                <a:effectLst/>
              </a:rPr>
              <a:t>eam contributions are not acknowledged and celebrated.</a:t>
            </a:r>
          </a:p>
          <a:p>
            <a:pPr algn="just" fontAlgn="base"/>
            <a:r>
              <a:rPr lang="en-US" sz="2600" b="0" i="0" dirty="0">
                <a:effectLst/>
              </a:rPr>
              <a:t>Whether the Project is for an in-house audience or an outside organization, it’s also possible that your client will be less satisfied with the Results. </a:t>
            </a:r>
          </a:p>
          <a:p>
            <a:pPr algn="just" fontAlgn="base"/>
            <a:r>
              <a:rPr lang="en-US" sz="2600" b="0" i="0" dirty="0">
                <a:effectLst/>
              </a:rPr>
              <a:t>This is true regardless of how well it may meet </a:t>
            </a:r>
            <a:r>
              <a:rPr lang="en-US" sz="2600" dirty="0"/>
              <a:t>P</a:t>
            </a:r>
            <a:r>
              <a:rPr lang="en-US" sz="2600" b="0" i="0" dirty="0">
                <a:effectLst/>
              </a:rPr>
              <a:t>roject Specifications and how timely your </a:t>
            </a:r>
            <a:r>
              <a:rPr lang="en-US" sz="2600" b="1" i="0" dirty="0">
                <a:effectLst/>
              </a:rPr>
              <a:t>Deliverables</a:t>
            </a:r>
            <a:r>
              <a:rPr lang="en-US" sz="2600" b="0" i="0" dirty="0">
                <a:effectLst/>
              </a:rPr>
              <a:t> reach the hands of your </a:t>
            </a:r>
            <a:r>
              <a:rPr lang="en-US" sz="2600" b="1" i="0" dirty="0">
                <a:effectLst/>
              </a:rPr>
              <a:t>Client</a:t>
            </a:r>
            <a:r>
              <a:rPr lang="en-US" sz="2600" b="0" i="0" dirty="0">
                <a:effectLst/>
              </a:rPr>
              <a:t>. </a:t>
            </a:r>
          </a:p>
          <a:p>
            <a:pPr marL="0" indent="0">
              <a:buNone/>
            </a:pPr>
            <a:endParaRPr lang="fr-FR" dirty="0"/>
          </a:p>
        </p:txBody>
      </p:sp>
      <p:sp>
        <p:nvSpPr>
          <p:cNvPr id="6" name="Titre 1">
            <a:extLst>
              <a:ext uri="{FF2B5EF4-FFF2-40B4-BE49-F238E27FC236}">
                <a16:creationId xmlns:a16="http://schemas.microsoft.com/office/drawing/2014/main" id="{BAFBBF6F-1584-41ED-8112-633CDCF9954E}"/>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4238286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F946ED1-94D6-40F2-8FFB-7A9D04165066}"/>
              </a:ext>
            </a:extLst>
          </p:cNvPr>
          <p:cNvSpPr>
            <a:spLocks noGrp="1"/>
          </p:cNvSpPr>
          <p:nvPr>
            <p:ph idx="1"/>
          </p:nvPr>
        </p:nvSpPr>
        <p:spPr>
          <a:xfrm>
            <a:off x="179832" y="1690688"/>
            <a:ext cx="10207752" cy="4351338"/>
          </a:xfrm>
        </p:spPr>
        <p:txBody>
          <a:bodyPr/>
          <a:lstStyle/>
          <a:p>
            <a:pPr algn="just"/>
            <a:r>
              <a:rPr lang="en-US" sz="2800" b="1" i="0" dirty="0">
                <a:effectLst/>
              </a:rPr>
              <a:t>Failure</a:t>
            </a:r>
            <a:r>
              <a:rPr lang="en-US" sz="2800" b="0" i="0" dirty="0">
                <a:effectLst/>
              </a:rPr>
              <a:t> to conduct thorough </a:t>
            </a:r>
            <a:r>
              <a:rPr lang="en-US" sz="2800" b="1" i="0" dirty="0">
                <a:effectLst/>
              </a:rPr>
              <a:t>Project Close </a:t>
            </a:r>
            <a:r>
              <a:rPr lang="en-US" sz="2800" b="0" i="0" dirty="0">
                <a:effectLst/>
              </a:rPr>
              <a:t>out could potentially:</a:t>
            </a:r>
          </a:p>
          <a:p>
            <a:pPr algn="just"/>
            <a:endParaRPr lang="en-US" sz="2800" b="0" i="0" dirty="0">
              <a:effectLst/>
            </a:endParaRPr>
          </a:p>
          <a:p>
            <a:pPr marL="0" indent="0" algn="just">
              <a:buNone/>
            </a:pPr>
            <a:r>
              <a:rPr lang="en-US" sz="2800" b="0" i="0" dirty="0">
                <a:effectLst/>
              </a:rPr>
              <a:t> (a) put the organization at a considerable amount of </a:t>
            </a:r>
            <a:r>
              <a:rPr lang="en-US" sz="2800" b="1" i="0" dirty="0">
                <a:effectLst/>
              </a:rPr>
              <a:t>Risk</a:t>
            </a:r>
            <a:r>
              <a:rPr lang="en-US" sz="2800" b="0" i="0" dirty="0">
                <a:effectLst/>
              </a:rPr>
              <a:t>, </a:t>
            </a:r>
          </a:p>
          <a:p>
            <a:pPr marL="0" indent="0" algn="just">
              <a:buNone/>
            </a:pPr>
            <a:r>
              <a:rPr lang="en-US" sz="2800" b="0" i="0" dirty="0">
                <a:effectLst/>
              </a:rPr>
              <a:t>(b) prevent the organization from realizing the anticipated benefits from the deliverables of the project, 	</a:t>
            </a:r>
          </a:p>
          <a:p>
            <a:pPr marL="0" indent="0" algn="just">
              <a:buNone/>
            </a:pPr>
            <a:r>
              <a:rPr lang="en-US" sz="2800" b="0" i="0" dirty="0">
                <a:effectLst/>
              </a:rPr>
              <a:t>(c) result in significant losses to the organization, and </a:t>
            </a:r>
          </a:p>
          <a:p>
            <a:pPr marL="0" indent="0" algn="just">
              <a:buNone/>
            </a:pPr>
            <a:r>
              <a:rPr lang="en-US" sz="2800" b="0" i="0" dirty="0">
                <a:effectLst/>
              </a:rPr>
              <a:t>(d) undermine the project manager and project management team's credibility</a:t>
            </a:r>
          </a:p>
          <a:p>
            <a:endParaRPr lang="fr-FR" dirty="0"/>
          </a:p>
        </p:txBody>
      </p:sp>
      <p:sp>
        <p:nvSpPr>
          <p:cNvPr id="4" name="Titre 1">
            <a:extLst>
              <a:ext uri="{FF2B5EF4-FFF2-40B4-BE49-F238E27FC236}">
                <a16:creationId xmlns:a16="http://schemas.microsoft.com/office/drawing/2014/main" id="{3F80DCEC-A6CE-43AB-81DB-5297E67E9A1E}"/>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3760553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4E85D0B-CC29-41F5-8D2C-6187C12257E0}"/>
              </a:ext>
            </a:extLst>
          </p:cNvPr>
          <p:cNvSpPr>
            <a:spLocks noGrp="1"/>
          </p:cNvSpPr>
          <p:nvPr>
            <p:ph idx="1"/>
          </p:nvPr>
        </p:nvSpPr>
        <p:spPr>
          <a:xfrm>
            <a:off x="198120" y="1615313"/>
            <a:ext cx="10198608" cy="4351338"/>
          </a:xfrm>
        </p:spPr>
        <p:txBody>
          <a:bodyPr>
            <a:normAutofit/>
          </a:bodyPr>
          <a:lstStyle/>
          <a:p>
            <a:pPr marL="0" indent="0" algn="just">
              <a:buNone/>
            </a:pPr>
            <a:r>
              <a:rPr lang="en-US" sz="2800" b="1" dirty="0">
                <a:latin typeface="+mn-lt"/>
              </a:rPr>
              <a:t>	</a:t>
            </a:r>
            <a:endParaRPr lang="en-US" b="0" i="0" dirty="0">
              <a:effectLst/>
              <a:latin typeface="robotoregular"/>
            </a:endParaRPr>
          </a:p>
          <a:p>
            <a:pPr algn="just"/>
            <a:r>
              <a:rPr lang="en-US" sz="2600" b="0" i="0" dirty="0">
                <a:effectLst/>
              </a:rPr>
              <a:t>The three phases of project closure are technical, learning, and people.</a:t>
            </a:r>
          </a:p>
          <a:p>
            <a:pPr algn="just"/>
            <a:r>
              <a:rPr lang="en-US" sz="2600" b="0" i="0" dirty="0">
                <a:effectLst/>
              </a:rPr>
              <a:t> During the technical phase, clean up loose ends. For the learning phase, evaluate what did and didn’t work, as well as how to improve. In the people phase, appreciate team members.</a:t>
            </a:r>
          </a:p>
          <a:p>
            <a:pPr algn="just"/>
            <a:r>
              <a:rPr lang="en-US" sz="2600" b="0" i="0" dirty="0">
                <a:effectLst/>
              </a:rPr>
              <a:t>Take these steps during each phase of closing a project. </a:t>
            </a:r>
          </a:p>
          <a:p>
            <a:pPr algn="just"/>
            <a:r>
              <a:rPr lang="en-US" sz="2600" b="0" i="0" dirty="0">
                <a:effectLst/>
              </a:rPr>
              <a:t>By following this quick and easy guide to project closure steps and related activities, you’re building a stronger future for yourself, your team, and your organization.</a:t>
            </a:r>
            <a:endParaRPr lang="fr-FR" sz="2600" dirty="0"/>
          </a:p>
        </p:txBody>
      </p:sp>
      <p:sp>
        <p:nvSpPr>
          <p:cNvPr id="6" name="Titre 1">
            <a:extLst>
              <a:ext uri="{FF2B5EF4-FFF2-40B4-BE49-F238E27FC236}">
                <a16:creationId xmlns:a16="http://schemas.microsoft.com/office/drawing/2014/main" id="{C51A1F59-556F-41F8-9AD1-0218B6643CA9}"/>
              </a:ext>
            </a:extLst>
          </p:cNvPr>
          <p:cNvSpPr txBox="1">
            <a:spLocks/>
          </p:cNvSpPr>
          <p:nvPr/>
        </p:nvSpPr>
        <p:spPr>
          <a:xfrm>
            <a:off x="838200" y="1489837"/>
            <a:ext cx="7242048" cy="132556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b="1" dirty="0">
                <a:latin typeface="MontserratBold"/>
              </a:rPr>
            </a:br>
            <a:br>
              <a:rPr lang="en-US" b="1" dirty="0">
                <a:latin typeface="MontserratBold"/>
              </a:rPr>
            </a:br>
            <a:endParaRPr lang="fr-FR" dirty="0"/>
          </a:p>
        </p:txBody>
      </p:sp>
      <p:sp>
        <p:nvSpPr>
          <p:cNvPr id="8" name="Titre 7">
            <a:extLst>
              <a:ext uri="{FF2B5EF4-FFF2-40B4-BE49-F238E27FC236}">
                <a16:creationId xmlns:a16="http://schemas.microsoft.com/office/drawing/2014/main" id="{C842CE08-458A-41B3-BE3A-888C259AD29F}"/>
              </a:ext>
            </a:extLst>
          </p:cNvPr>
          <p:cNvSpPr>
            <a:spLocks noGrp="1"/>
          </p:cNvSpPr>
          <p:nvPr>
            <p:ph type="title"/>
          </p:nvPr>
        </p:nvSpPr>
        <p:spPr>
          <a:xfrm>
            <a:off x="2340864" y="475488"/>
            <a:ext cx="7370064" cy="877824"/>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a:t>
            </a:r>
            <a:r>
              <a:rPr lang="fr-FR" sz="3800" b="1" dirty="0" err="1">
                <a:solidFill>
                  <a:srgbClr val="00FF00"/>
                </a:solidFill>
                <a:latin typeface="+mn-lt"/>
              </a:rPr>
              <a:t>Closure</a:t>
            </a:r>
            <a:r>
              <a:rPr lang="fr-FR" sz="3800" b="1" dirty="0">
                <a:solidFill>
                  <a:srgbClr val="00FF00"/>
                </a:solidFill>
                <a:latin typeface="+mn-lt"/>
              </a:rPr>
              <a:t> Process</a:t>
            </a:r>
            <a:endParaRPr lang="fr-FR" sz="3800" dirty="0">
              <a:solidFill>
                <a:srgbClr val="00FF00"/>
              </a:solidFill>
            </a:endParaRPr>
          </a:p>
        </p:txBody>
      </p:sp>
    </p:spTree>
    <p:extLst>
      <p:ext uri="{BB962C8B-B14F-4D97-AF65-F5344CB8AC3E}">
        <p14:creationId xmlns:p14="http://schemas.microsoft.com/office/powerpoint/2010/main" val="28888138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2789482-7A79-4DDF-AF02-7F8C99BA6A1A}"/>
              </a:ext>
            </a:extLst>
          </p:cNvPr>
          <p:cNvSpPr>
            <a:spLocks noGrp="1"/>
          </p:cNvSpPr>
          <p:nvPr>
            <p:ph idx="1"/>
          </p:nvPr>
        </p:nvSpPr>
        <p:spPr>
          <a:xfrm>
            <a:off x="170688" y="1825625"/>
            <a:ext cx="10271760" cy="4351338"/>
          </a:xfrm>
        </p:spPr>
        <p:txBody>
          <a:bodyPr numCol="2"/>
          <a:lstStyle/>
          <a:p>
            <a:pPr marL="0" indent="0" algn="l" fontAlgn="base">
              <a:buNone/>
            </a:pPr>
            <a:r>
              <a:rPr lang="en-US" b="1" i="0" dirty="0">
                <a:effectLst/>
                <a:latin typeface="MontserratBold"/>
              </a:rPr>
              <a:t>	</a:t>
            </a:r>
            <a:r>
              <a:rPr lang="en-US" sz="2600" b="1" i="0" dirty="0">
                <a:effectLst/>
              </a:rPr>
              <a:t>II-1-Technical Phase</a:t>
            </a:r>
          </a:p>
          <a:p>
            <a:pPr algn="l" fontAlgn="base"/>
            <a:r>
              <a:rPr lang="en-US" sz="2600" b="0" i="0" dirty="0">
                <a:solidFill>
                  <a:srgbClr val="212936"/>
                </a:solidFill>
                <a:effectLst/>
              </a:rPr>
              <a:t>The technical phase, while a bit on a bureaucratic side, creates a true sense of finality (and success) among the team and for the organization. A great project lifecycle enables you to do the following:</a:t>
            </a:r>
          </a:p>
          <a:p>
            <a:endParaRPr lang="fr-FR" dirty="0"/>
          </a:p>
        </p:txBody>
      </p:sp>
      <p:pic>
        <p:nvPicPr>
          <p:cNvPr id="5" name="Image 4">
            <a:extLst>
              <a:ext uri="{FF2B5EF4-FFF2-40B4-BE49-F238E27FC236}">
                <a16:creationId xmlns:a16="http://schemas.microsoft.com/office/drawing/2014/main" id="{8E713BEC-FA90-4D2A-8A11-4DAA49B22CEB}"/>
              </a:ext>
            </a:extLst>
          </p:cNvPr>
          <p:cNvPicPr>
            <a:picLocks noChangeAspect="1"/>
          </p:cNvPicPr>
          <p:nvPr/>
        </p:nvPicPr>
        <p:blipFill>
          <a:blip r:embed="rId2"/>
          <a:stretch>
            <a:fillRect/>
          </a:stretch>
        </p:blipFill>
        <p:spPr>
          <a:xfrm>
            <a:off x="5440680" y="1298448"/>
            <a:ext cx="6751320" cy="5559551"/>
          </a:xfrm>
          <a:prstGeom prst="rect">
            <a:avLst/>
          </a:prstGeom>
        </p:spPr>
      </p:pic>
      <p:sp>
        <p:nvSpPr>
          <p:cNvPr id="4" name="Titre 7">
            <a:extLst>
              <a:ext uri="{FF2B5EF4-FFF2-40B4-BE49-F238E27FC236}">
                <a16:creationId xmlns:a16="http://schemas.microsoft.com/office/drawing/2014/main" id="{61BF521C-B4E4-4A74-BDB3-518CA63034CA}"/>
              </a:ext>
            </a:extLst>
          </p:cNvPr>
          <p:cNvSpPr>
            <a:spLocks noGrp="1"/>
          </p:cNvSpPr>
          <p:nvPr>
            <p:ph type="title"/>
          </p:nvPr>
        </p:nvSpPr>
        <p:spPr>
          <a:xfrm>
            <a:off x="2340864" y="475488"/>
            <a:ext cx="7370064" cy="758952"/>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a:t>
            </a:r>
            <a:r>
              <a:rPr lang="fr-FR" sz="3800" b="1" dirty="0" err="1">
                <a:solidFill>
                  <a:srgbClr val="00FF00"/>
                </a:solidFill>
                <a:latin typeface="+mn-lt"/>
              </a:rPr>
              <a:t>Closure</a:t>
            </a:r>
            <a:r>
              <a:rPr lang="fr-FR" sz="3800" b="1" dirty="0">
                <a:solidFill>
                  <a:srgbClr val="00FF00"/>
                </a:solidFill>
                <a:latin typeface="+mn-lt"/>
              </a:rPr>
              <a:t> Process</a:t>
            </a:r>
            <a:endParaRPr lang="fr-FR" sz="3800" dirty="0">
              <a:solidFill>
                <a:srgbClr val="00FF00"/>
              </a:solidFill>
            </a:endParaRPr>
          </a:p>
        </p:txBody>
      </p:sp>
    </p:spTree>
    <p:extLst>
      <p:ext uri="{BB962C8B-B14F-4D97-AF65-F5344CB8AC3E}">
        <p14:creationId xmlns:p14="http://schemas.microsoft.com/office/powerpoint/2010/main" val="33643421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ABD891E-2225-48BB-AF39-925B4B2AFBCE}"/>
              </a:ext>
            </a:extLst>
          </p:cNvPr>
          <p:cNvSpPr>
            <a:spLocks noGrp="1"/>
          </p:cNvSpPr>
          <p:nvPr>
            <p:ph idx="1"/>
          </p:nvPr>
        </p:nvSpPr>
        <p:spPr>
          <a:xfrm>
            <a:off x="155448" y="1825625"/>
            <a:ext cx="10213848" cy="4351338"/>
          </a:xfrm>
        </p:spPr>
        <p:txBody>
          <a:bodyPr numCol="2">
            <a:normAutofit fontScale="92500" lnSpcReduction="10000"/>
          </a:bodyPr>
          <a:lstStyle/>
          <a:p>
            <a:pPr marL="0" indent="0" algn="l" fontAlgn="base">
              <a:buNone/>
            </a:pPr>
            <a:r>
              <a:rPr lang="fr-FR" b="1" i="0" dirty="0">
                <a:effectLst/>
                <a:latin typeface="MontserratBold"/>
              </a:rPr>
              <a:t>	II-2-</a:t>
            </a:r>
            <a:r>
              <a:rPr lang="en-US" b="1" i="0" dirty="0">
                <a:effectLst/>
                <a:latin typeface="MontserratBold"/>
              </a:rPr>
              <a:t>Learning Phase</a:t>
            </a:r>
          </a:p>
          <a:p>
            <a:pPr algn="just" fontAlgn="base"/>
            <a:r>
              <a:rPr lang="en-US" b="0" i="0" dirty="0">
                <a:effectLst/>
              </a:rPr>
              <a:t>We want all projects to be both challenging and manageable, but sometimes not everything goes as planned. Occasionally you encounter a glitch along the way. </a:t>
            </a:r>
          </a:p>
          <a:p>
            <a:pPr algn="just" fontAlgn="base"/>
            <a:r>
              <a:rPr lang="en-US" b="0" i="0" dirty="0">
                <a:effectLst/>
              </a:rPr>
              <a:t>No matter what happens during a project’s lifecycle, learning is always present. </a:t>
            </a:r>
          </a:p>
          <a:p>
            <a:pPr algn="just" fontAlgn="base"/>
            <a:r>
              <a:rPr lang="en-US" b="0" i="0" dirty="0">
                <a:effectLst/>
              </a:rPr>
              <a:t>The learning phase of project closure is time dedicated to team reflection on what you’ve done, how you’ve done it, and what you’ve learned now that the project is complete. </a:t>
            </a:r>
          </a:p>
          <a:p>
            <a:r>
              <a:rPr lang="en-US" b="0" i="0" dirty="0">
                <a:effectLst/>
              </a:rPr>
              <a:t>There are multiple ways to focus project closure on learning and growth, both for the organization as a whole and for individual team members. Doing so will likely lead to greater satisfaction and meaning associated with doing project work. </a:t>
            </a:r>
            <a:endParaRPr lang="fr-FR" dirty="0"/>
          </a:p>
        </p:txBody>
      </p:sp>
      <p:sp>
        <p:nvSpPr>
          <p:cNvPr id="4" name="Titre 7">
            <a:extLst>
              <a:ext uri="{FF2B5EF4-FFF2-40B4-BE49-F238E27FC236}">
                <a16:creationId xmlns:a16="http://schemas.microsoft.com/office/drawing/2014/main" id="{1F8944E6-BC71-471E-92CB-B0961B7E3751}"/>
              </a:ext>
            </a:extLst>
          </p:cNvPr>
          <p:cNvSpPr>
            <a:spLocks noGrp="1"/>
          </p:cNvSpPr>
          <p:nvPr>
            <p:ph type="title"/>
          </p:nvPr>
        </p:nvSpPr>
        <p:spPr>
          <a:xfrm>
            <a:off x="2340864" y="475488"/>
            <a:ext cx="7370064" cy="877824"/>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a:t>
            </a:r>
            <a:r>
              <a:rPr lang="fr-FR" sz="3800" b="1" dirty="0" err="1">
                <a:solidFill>
                  <a:srgbClr val="00FF00"/>
                </a:solidFill>
                <a:latin typeface="+mn-lt"/>
              </a:rPr>
              <a:t>Closure</a:t>
            </a:r>
            <a:r>
              <a:rPr lang="fr-FR" sz="3800" b="1" dirty="0">
                <a:solidFill>
                  <a:srgbClr val="00FF00"/>
                </a:solidFill>
                <a:latin typeface="+mn-lt"/>
              </a:rPr>
              <a:t> Process</a:t>
            </a:r>
            <a:endParaRPr lang="fr-FR" sz="3800" dirty="0">
              <a:solidFill>
                <a:srgbClr val="00FF00"/>
              </a:solidFill>
            </a:endParaRPr>
          </a:p>
        </p:txBody>
      </p:sp>
    </p:spTree>
    <p:extLst>
      <p:ext uri="{BB962C8B-B14F-4D97-AF65-F5344CB8AC3E}">
        <p14:creationId xmlns:p14="http://schemas.microsoft.com/office/powerpoint/2010/main" val="16686282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4">
            <a:extLst>
              <a:ext uri="{FF2B5EF4-FFF2-40B4-BE49-F238E27FC236}">
                <a16:creationId xmlns:a16="http://schemas.microsoft.com/office/drawing/2014/main" id="{5C523C2B-77B5-4CC4-BB91-9CD005FC8809}"/>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280331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CE38D6F-A306-413F-89D8-2FE3670EB5C7}"/>
              </a:ext>
            </a:extLst>
          </p:cNvPr>
          <p:cNvSpPr>
            <a:spLocks noGrp="1"/>
          </p:cNvSpPr>
          <p:nvPr>
            <p:ph idx="1"/>
          </p:nvPr>
        </p:nvSpPr>
        <p:spPr>
          <a:xfrm>
            <a:off x="188976" y="1690688"/>
            <a:ext cx="10088880" cy="4351338"/>
          </a:xfrm>
        </p:spPr>
        <p:txBody>
          <a:bodyPr>
            <a:normAutofit/>
          </a:bodyPr>
          <a:lstStyle/>
          <a:p>
            <a:pPr marL="0" indent="0" algn="l" fontAlgn="base">
              <a:buNone/>
            </a:pPr>
            <a:r>
              <a:rPr lang="fr-FR" b="1" i="0" dirty="0">
                <a:effectLst/>
                <a:latin typeface="MontserratBold"/>
              </a:rPr>
              <a:t>	II-3- </a:t>
            </a:r>
            <a:r>
              <a:rPr lang="en-US" b="1" i="0" dirty="0">
                <a:effectLst/>
                <a:latin typeface="MontserratBold"/>
              </a:rPr>
              <a:t>People Phase</a:t>
            </a:r>
          </a:p>
          <a:p>
            <a:pPr algn="just" fontAlgn="base"/>
            <a:r>
              <a:rPr lang="en-US" b="0" i="0" dirty="0">
                <a:solidFill>
                  <a:srgbClr val="212936"/>
                </a:solidFill>
                <a:effectLst/>
              </a:rPr>
              <a:t>Take the time to commemorate what you’ve accomplished as a team. You’ve come to know the team well and have a good sense of the team’s personality. </a:t>
            </a:r>
          </a:p>
          <a:p>
            <a:pPr algn="just" fontAlgn="base"/>
            <a:r>
              <a:rPr lang="en-US" b="0" i="0" dirty="0">
                <a:solidFill>
                  <a:srgbClr val="212936"/>
                </a:solidFill>
                <a:effectLst/>
              </a:rPr>
              <a:t>Make the most of the camaraderie you’ve developed to celebrate in a way that’s right for your team within your organization. </a:t>
            </a:r>
          </a:p>
          <a:p>
            <a:pPr algn="just" fontAlgn="base"/>
            <a:r>
              <a:rPr lang="en-US" b="0" i="0" dirty="0">
                <a:solidFill>
                  <a:srgbClr val="212936"/>
                </a:solidFill>
                <a:effectLst/>
              </a:rPr>
              <a:t>Remember, the team made the project deliverables possible, and recognizing those efforts and the need for emotional closure will leave everyone feeling good and ready to move on, whatever comes next. </a:t>
            </a:r>
            <a:endParaRPr lang="fr-FR" dirty="0"/>
          </a:p>
        </p:txBody>
      </p:sp>
      <p:sp>
        <p:nvSpPr>
          <p:cNvPr id="4" name="Titre 7">
            <a:extLst>
              <a:ext uri="{FF2B5EF4-FFF2-40B4-BE49-F238E27FC236}">
                <a16:creationId xmlns:a16="http://schemas.microsoft.com/office/drawing/2014/main" id="{96C853A4-B32C-40F0-8469-6887A67A0E58}"/>
              </a:ext>
            </a:extLst>
          </p:cNvPr>
          <p:cNvSpPr>
            <a:spLocks noGrp="1"/>
          </p:cNvSpPr>
          <p:nvPr>
            <p:ph type="title"/>
          </p:nvPr>
        </p:nvSpPr>
        <p:spPr>
          <a:xfrm>
            <a:off x="2286000" y="438912"/>
            <a:ext cx="7370064" cy="822960"/>
          </a:xfrm>
        </p:spPr>
        <p:txBody>
          <a:bodyPr>
            <a:noAutofit/>
          </a:bodyPr>
          <a:lstStyle/>
          <a:p>
            <a:pPr algn="ctr"/>
            <a:br>
              <a:rPr lang="en-US" sz="3600" b="1" dirty="0">
                <a:solidFill>
                  <a:srgbClr val="00FF00"/>
                </a:solidFill>
                <a:latin typeface="+mn-lt"/>
              </a:rPr>
            </a:br>
            <a:r>
              <a:rPr lang="en-US" sz="3600" b="1" dirty="0">
                <a:solidFill>
                  <a:srgbClr val="00FF00"/>
                </a:solidFill>
                <a:latin typeface="+mn-lt"/>
              </a:rPr>
              <a:t>II- The 3 Phases of the </a:t>
            </a:r>
            <a:r>
              <a:rPr lang="fr-FR" sz="3600" b="1" dirty="0">
                <a:solidFill>
                  <a:srgbClr val="00FF00"/>
                </a:solidFill>
                <a:latin typeface="+mn-lt"/>
              </a:rPr>
              <a:t>Project 	</a:t>
            </a:r>
            <a:r>
              <a:rPr lang="fr-FR" sz="3600" b="1" dirty="0" err="1">
                <a:solidFill>
                  <a:srgbClr val="00FF00"/>
                </a:solidFill>
                <a:latin typeface="+mn-lt"/>
              </a:rPr>
              <a:t>Closure</a:t>
            </a:r>
            <a:r>
              <a:rPr lang="fr-FR" sz="3600" b="1" dirty="0">
                <a:solidFill>
                  <a:srgbClr val="00FF00"/>
                </a:solidFill>
                <a:latin typeface="+mn-lt"/>
              </a:rPr>
              <a:t> Process</a:t>
            </a:r>
            <a:br>
              <a:rPr lang="en-US" sz="3600" b="1" dirty="0">
                <a:solidFill>
                  <a:srgbClr val="00FF00"/>
                </a:solidFill>
                <a:latin typeface="+mn-lt"/>
              </a:rPr>
            </a:br>
            <a:endParaRPr lang="fr-FR" sz="3600" dirty="0">
              <a:solidFill>
                <a:srgbClr val="00FF00"/>
              </a:solidFill>
            </a:endParaRPr>
          </a:p>
        </p:txBody>
      </p:sp>
    </p:spTree>
    <p:extLst>
      <p:ext uri="{BB962C8B-B14F-4D97-AF65-F5344CB8AC3E}">
        <p14:creationId xmlns:p14="http://schemas.microsoft.com/office/powerpoint/2010/main" val="3949936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01F77EB-EF03-46DD-8213-B92589D3FEEE}"/>
              </a:ext>
            </a:extLst>
          </p:cNvPr>
          <p:cNvSpPr>
            <a:spLocks noGrp="1"/>
          </p:cNvSpPr>
          <p:nvPr>
            <p:ph idx="1"/>
          </p:nvPr>
        </p:nvSpPr>
        <p:spPr>
          <a:xfrm>
            <a:off x="246888" y="1825625"/>
            <a:ext cx="10113264" cy="4351338"/>
          </a:xfrm>
        </p:spPr>
        <p:txBody>
          <a:bodyPr>
            <a:normAutofit/>
          </a:bodyPr>
          <a:lstStyle/>
          <a:p>
            <a:pPr algn="just"/>
            <a:r>
              <a:rPr lang="en-US" sz="2600" b="0" i="0" dirty="0">
                <a:effectLst/>
              </a:rPr>
              <a:t>Depending on the context, it may be appropriate to invite the </a:t>
            </a:r>
            <a:r>
              <a:rPr lang="en-US" sz="2600" b="1" i="0" dirty="0">
                <a:effectLst/>
              </a:rPr>
              <a:t>Upper-Level Supervisor</a:t>
            </a:r>
            <a:r>
              <a:rPr lang="en-US" sz="2600" b="0" i="0" dirty="0">
                <a:effectLst/>
              </a:rPr>
              <a:t> who gave the green light for the Project to participate, too. </a:t>
            </a:r>
          </a:p>
          <a:p>
            <a:pPr algn="just"/>
            <a:r>
              <a:rPr lang="en-US" sz="2600" b="0" i="0" dirty="0">
                <a:effectLst/>
              </a:rPr>
              <a:t>Each </a:t>
            </a:r>
            <a:r>
              <a:rPr lang="en-US" sz="2600" b="1" i="0" dirty="0">
                <a:effectLst/>
              </a:rPr>
              <a:t>Project Closure </a:t>
            </a:r>
            <a:r>
              <a:rPr lang="en-US" sz="2600" b="0" i="0" dirty="0">
                <a:effectLst/>
              </a:rPr>
              <a:t>phase helps to create an </a:t>
            </a:r>
            <a:r>
              <a:rPr lang="en-US" sz="2600" b="1" i="0" dirty="0">
                <a:effectLst/>
              </a:rPr>
              <a:t>Organizational Culture </a:t>
            </a:r>
            <a:r>
              <a:rPr lang="en-US" sz="2600" b="0" i="0" dirty="0">
                <a:effectLst/>
              </a:rPr>
              <a:t>of </a:t>
            </a:r>
            <a:r>
              <a:rPr lang="en-US" sz="2600" b="1" i="0" dirty="0">
                <a:effectLst/>
              </a:rPr>
              <a:t>appreciation</a:t>
            </a:r>
            <a:r>
              <a:rPr lang="en-US" sz="2600" b="0" i="0" dirty="0">
                <a:effectLst/>
              </a:rPr>
              <a:t>, </a:t>
            </a:r>
            <a:r>
              <a:rPr lang="en-US" sz="2600" b="1" i="0" dirty="0">
                <a:effectLst/>
              </a:rPr>
              <a:t>gratitude</a:t>
            </a:r>
            <a:r>
              <a:rPr lang="en-US" sz="2600" b="0" i="0" dirty="0">
                <a:effectLst/>
              </a:rPr>
              <a:t>, and </a:t>
            </a:r>
            <a:r>
              <a:rPr lang="en-US" sz="2600" b="1" i="0" dirty="0">
                <a:effectLst/>
              </a:rPr>
              <a:t>accomplishment</a:t>
            </a:r>
            <a:r>
              <a:rPr lang="en-US" sz="2600" b="0" i="0" dirty="0">
                <a:effectLst/>
              </a:rPr>
              <a:t>. </a:t>
            </a:r>
          </a:p>
          <a:p>
            <a:pPr algn="just"/>
            <a:r>
              <a:rPr lang="en-US" sz="2600" b="0" i="0" dirty="0">
                <a:effectLst/>
              </a:rPr>
              <a:t>Take the time to do this right, in ways meaningful to your specific circumstances, and you’ve set the stage not just to move on but also to take a step forward.</a:t>
            </a:r>
            <a:endParaRPr lang="fr-FR" sz="2600" dirty="0"/>
          </a:p>
        </p:txBody>
      </p:sp>
      <p:sp>
        <p:nvSpPr>
          <p:cNvPr id="4" name="Titre 7">
            <a:extLst>
              <a:ext uri="{FF2B5EF4-FFF2-40B4-BE49-F238E27FC236}">
                <a16:creationId xmlns:a16="http://schemas.microsoft.com/office/drawing/2014/main" id="{A66B7317-BECB-494B-97C4-9122F1ED6E01}"/>
              </a:ext>
            </a:extLst>
          </p:cNvPr>
          <p:cNvSpPr>
            <a:spLocks noGrp="1"/>
          </p:cNvSpPr>
          <p:nvPr>
            <p:ph type="title"/>
          </p:nvPr>
        </p:nvSpPr>
        <p:spPr>
          <a:xfrm>
            <a:off x="2340864" y="475488"/>
            <a:ext cx="7370064" cy="877824"/>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a:t>
            </a:r>
            <a:r>
              <a:rPr lang="fr-FR" sz="3800" b="1" dirty="0" err="1">
                <a:solidFill>
                  <a:srgbClr val="00FF00"/>
                </a:solidFill>
                <a:latin typeface="+mn-lt"/>
              </a:rPr>
              <a:t>Closure</a:t>
            </a:r>
            <a:r>
              <a:rPr lang="fr-FR" sz="3800" b="1" dirty="0">
                <a:solidFill>
                  <a:srgbClr val="00FF00"/>
                </a:solidFill>
                <a:latin typeface="+mn-lt"/>
              </a:rPr>
              <a:t> Process</a:t>
            </a:r>
            <a:endParaRPr lang="fr-FR" sz="3800" dirty="0">
              <a:solidFill>
                <a:srgbClr val="00FF00"/>
              </a:solidFill>
            </a:endParaRPr>
          </a:p>
        </p:txBody>
      </p:sp>
    </p:spTree>
    <p:extLst>
      <p:ext uri="{BB962C8B-B14F-4D97-AF65-F5344CB8AC3E}">
        <p14:creationId xmlns:p14="http://schemas.microsoft.com/office/powerpoint/2010/main" val="875284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C83809-1219-44D3-B0E0-4BA02B50CB7F}"/>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5D5550F9-B3D0-4D93-8012-B9F33E763873}"/>
              </a:ext>
            </a:extLst>
          </p:cNvPr>
          <p:cNvSpPr>
            <a:spLocks noGrp="1"/>
          </p:cNvSpPr>
          <p:nvPr>
            <p:ph idx="1"/>
          </p:nvPr>
        </p:nvSpPr>
        <p:spPr>
          <a:xfrm>
            <a:off x="137160" y="1591056"/>
            <a:ext cx="10204704" cy="4745736"/>
          </a:xfrm>
        </p:spPr>
        <p:txBody>
          <a:bodyPr>
            <a:normAutofit/>
          </a:bodyPr>
          <a:lstStyle/>
          <a:p>
            <a:pPr marL="0" indent="0" algn="l" fontAlgn="base">
              <a:buNone/>
            </a:pPr>
            <a:r>
              <a:rPr lang="en-US" sz="2800" b="1" i="0" dirty="0">
                <a:effectLst/>
              </a:rPr>
              <a:t>III-1- The Project Closure Activities</a:t>
            </a:r>
            <a:endParaRPr lang="en-US" b="0" i="0" dirty="0">
              <a:effectLst/>
            </a:endParaRPr>
          </a:p>
          <a:p>
            <a:pPr algn="just" fontAlgn="base"/>
            <a:r>
              <a:rPr lang="en-US" i="0" dirty="0">
                <a:effectLst/>
              </a:rPr>
              <a:t>Project Closure activities are things you do to seal the professional tone of your work. These also include celebrating accomplishments and identifying ways to build toward the future.</a:t>
            </a:r>
          </a:p>
          <a:p>
            <a:pPr algn="just" fontAlgn="base"/>
            <a:r>
              <a:rPr lang="en-US" i="0" dirty="0">
                <a:effectLst/>
              </a:rPr>
              <a:t>Project Closure activities are based on the three phases and include these options:</a:t>
            </a:r>
          </a:p>
          <a:p>
            <a:pPr algn="just"/>
            <a:r>
              <a:rPr lang="en-US" i="0" dirty="0">
                <a:effectLst/>
              </a:rPr>
              <a:t>Facilitate Team meetings both to tie up loose ends and review lessons learned. You’ve been working as a team to produce high-quality deliverables. Now, you’ve come back as a Team to close out your work in a clear, productive manner</a:t>
            </a:r>
            <a:r>
              <a:rPr lang="en-US" i="0" dirty="0">
                <a:solidFill>
                  <a:srgbClr val="212936"/>
                </a:solidFill>
                <a:effectLst/>
              </a:rPr>
              <a:t>.</a:t>
            </a:r>
          </a:p>
          <a:p>
            <a:endParaRPr lang="fr-FR" dirty="0"/>
          </a:p>
        </p:txBody>
      </p:sp>
      <p:sp>
        <p:nvSpPr>
          <p:cNvPr id="4" name="Titre 1">
            <a:extLst>
              <a:ext uri="{FF2B5EF4-FFF2-40B4-BE49-F238E27FC236}">
                <a16:creationId xmlns:a16="http://schemas.microsoft.com/office/drawing/2014/main" id="{679BA60F-7AFC-4EAA-8A0F-638C32F7A2DD}"/>
              </a:ext>
            </a:extLst>
          </p:cNvPr>
          <p:cNvSpPr txBox="1">
            <a:spLocks/>
          </p:cNvSpPr>
          <p:nvPr/>
        </p:nvSpPr>
        <p:spPr>
          <a:xfrm rot="5400000">
            <a:off x="7510099" y="2990265"/>
            <a:ext cx="7672164"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Tree>
    <p:extLst>
      <p:ext uri="{BB962C8B-B14F-4D97-AF65-F5344CB8AC3E}">
        <p14:creationId xmlns:p14="http://schemas.microsoft.com/office/powerpoint/2010/main" val="967158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CEC814D-795C-4CE5-84F9-5E8346F2E3F8}"/>
              </a:ext>
            </a:extLst>
          </p:cNvPr>
          <p:cNvSpPr>
            <a:spLocks noGrp="1"/>
          </p:cNvSpPr>
          <p:nvPr>
            <p:ph idx="1"/>
          </p:nvPr>
        </p:nvSpPr>
        <p:spPr>
          <a:xfrm>
            <a:off x="54865" y="1789048"/>
            <a:ext cx="10390631" cy="5068951"/>
          </a:xfrm>
        </p:spPr>
        <p:txBody>
          <a:bodyPr/>
          <a:lstStyle/>
          <a:p>
            <a:pPr algn="just" fontAlgn="base">
              <a:buFont typeface="Arial" panose="020B0604020202020204" pitchFamily="34" charset="0"/>
              <a:buChar char="•"/>
            </a:pPr>
            <a:r>
              <a:rPr lang="en-US" b="1" i="0" dirty="0">
                <a:effectLst/>
              </a:rPr>
              <a:t>Schedule</a:t>
            </a:r>
            <a:r>
              <a:rPr lang="en-US" b="0" i="0" dirty="0">
                <a:effectLst/>
              </a:rPr>
              <a:t> one-on-one Team Member meetings to identify individual </a:t>
            </a:r>
            <a:r>
              <a:rPr lang="en-US" b="1" i="0" dirty="0">
                <a:effectLst/>
              </a:rPr>
              <a:t>learning and professional development</a:t>
            </a:r>
            <a:r>
              <a:rPr lang="en-US" b="0" i="0" dirty="0">
                <a:effectLst/>
              </a:rPr>
              <a:t>.</a:t>
            </a:r>
          </a:p>
          <a:p>
            <a:pPr algn="just" fontAlgn="base">
              <a:buFont typeface="Arial" panose="020B0604020202020204" pitchFamily="34" charset="0"/>
              <a:buChar char="•"/>
            </a:pPr>
            <a:r>
              <a:rPr lang="en-US" b="0" i="0" dirty="0">
                <a:effectLst/>
              </a:rPr>
              <a:t>Review contracts and human talent-related duties to ensure all vendor contracts are fulfilled and all people are paid. </a:t>
            </a:r>
          </a:p>
          <a:p>
            <a:pPr algn="just" fontAlgn="base">
              <a:buFont typeface="Arial" panose="020B0604020202020204" pitchFamily="34" charset="0"/>
              <a:buChar char="•"/>
            </a:pPr>
            <a:r>
              <a:rPr lang="en-US" b="0" i="0" dirty="0">
                <a:effectLst/>
              </a:rPr>
              <a:t>Hold </a:t>
            </a:r>
            <a:r>
              <a:rPr lang="en-US" b="1" i="0" dirty="0">
                <a:effectLst/>
              </a:rPr>
              <a:t>Team Meetings </a:t>
            </a:r>
            <a:r>
              <a:rPr lang="en-US" b="0" i="0" dirty="0">
                <a:effectLst/>
              </a:rPr>
              <a:t>to review the Project’s learning arc and overall learning outcomes of benefit to the Team and to future project Teams. </a:t>
            </a:r>
          </a:p>
          <a:p>
            <a:pPr marL="0" indent="0">
              <a:buNone/>
            </a:pPr>
            <a:endParaRPr lang="fr-FR" dirty="0"/>
          </a:p>
        </p:txBody>
      </p:sp>
      <p:sp>
        <p:nvSpPr>
          <p:cNvPr id="4" name="Titre 1">
            <a:extLst>
              <a:ext uri="{FF2B5EF4-FFF2-40B4-BE49-F238E27FC236}">
                <a16:creationId xmlns:a16="http://schemas.microsoft.com/office/drawing/2014/main" id="{77F223FD-0B80-4838-8AF1-E1E2A485BCA0}"/>
              </a:ext>
            </a:extLst>
          </p:cNvPr>
          <p:cNvSpPr txBox="1">
            <a:spLocks/>
          </p:cNvSpPr>
          <p:nvPr/>
        </p:nvSpPr>
        <p:spPr>
          <a:xfrm rot="5400000">
            <a:off x="7930895" y="2514601"/>
            <a:ext cx="6720841"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5" name="Titre 1">
            <a:extLst>
              <a:ext uri="{FF2B5EF4-FFF2-40B4-BE49-F238E27FC236}">
                <a16:creationId xmlns:a16="http://schemas.microsoft.com/office/drawing/2014/main" id="{485DC0BC-940E-49C4-8739-65FE87EB7001}"/>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4026010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20E5C6-55D9-4320-9790-FA367CD46FE4}"/>
              </a:ext>
            </a:extLst>
          </p:cNvPr>
          <p:cNvSpPr>
            <a:spLocks noGrp="1"/>
          </p:cNvSpPr>
          <p:nvPr>
            <p:ph idx="1"/>
          </p:nvPr>
        </p:nvSpPr>
        <p:spPr>
          <a:xfrm>
            <a:off x="225552" y="1761617"/>
            <a:ext cx="10143744" cy="4351338"/>
          </a:xfrm>
        </p:spPr>
        <p:txBody>
          <a:bodyPr>
            <a:normAutofit fontScale="92500" lnSpcReduction="10000"/>
          </a:bodyPr>
          <a:lstStyle/>
          <a:p>
            <a:pPr algn="just" fontAlgn="base">
              <a:buFont typeface="Arial" panose="020B0604020202020204" pitchFamily="34" charset="0"/>
              <a:buChar char="•"/>
            </a:pPr>
            <a:r>
              <a:rPr lang="en-US" b="0" i="0" dirty="0">
                <a:effectLst/>
              </a:rPr>
              <a:t>Conduct a project manager meeting with the upper-level supervisor to bring the project to a formal close from an organizational perspective. This meeting may also be a good time to share specific contributions and skill sets identified among team members. </a:t>
            </a:r>
          </a:p>
          <a:p>
            <a:pPr algn="just" fontAlgn="base">
              <a:buFont typeface="Arial" panose="020B0604020202020204" pitchFamily="34" charset="0"/>
              <a:buChar char="•"/>
            </a:pPr>
            <a:r>
              <a:rPr lang="en-US" b="0" i="0" dirty="0">
                <a:effectLst/>
              </a:rPr>
              <a:t>Delegate responsibilities for tying up loose ends and provide clear instructions about how to report back.</a:t>
            </a:r>
          </a:p>
          <a:p>
            <a:pPr algn="just" fontAlgn="base">
              <a:buFont typeface="Arial" panose="020B0604020202020204" pitchFamily="34" charset="0"/>
              <a:buChar char="•"/>
            </a:pPr>
            <a:r>
              <a:rPr lang="en-US" b="0" i="0" dirty="0">
                <a:effectLst/>
              </a:rPr>
              <a:t>Host a celebratory gathering to acknowledge and show gratitude to team members for their accomplishments. Be sure to have fun in a manner that is appropriate for your team and in alignment with the organization’s culture. Now is the time to acknowledge contributions of each team member and those of supporting departments or supervisors. </a:t>
            </a:r>
          </a:p>
          <a:p>
            <a:endParaRPr lang="fr-FR" dirty="0"/>
          </a:p>
        </p:txBody>
      </p:sp>
      <p:sp>
        <p:nvSpPr>
          <p:cNvPr id="4" name="Titre 1">
            <a:extLst>
              <a:ext uri="{FF2B5EF4-FFF2-40B4-BE49-F238E27FC236}">
                <a16:creationId xmlns:a16="http://schemas.microsoft.com/office/drawing/2014/main" id="{1484BE9F-4D9D-4C0F-8EEA-320EC15F617F}"/>
              </a:ext>
            </a:extLst>
          </p:cNvPr>
          <p:cNvSpPr txBox="1">
            <a:spLocks/>
          </p:cNvSpPr>
          <p:nvPr/>
        </p:nvSpPr>
        <p:spPr>
          <a:xfrm rot="5400000">
            <a:off x="7930895" y="2514601"/>
            <a:ext cx="6720841"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5" name="Titre 1">
            <a:extLst>
              <a:ext uri="{FF2B5EF4-FFF2-40B4-BE49-F238E27FC236}">
                <a16:creationId xmlns:a16="http://schemas.microsoft.com/office/drawing/2014/main" id="{87B362EB-6D1E-4D48-88A5-F29D20DD47D7}"/>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10451248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3A9F6BE-7CAA-4E0B-9ABC-A19949B0CF9F}"/>
              </a:ext>
            </a:extLst>
          </p:cNvPr>
          <p:cNvSpPr>
            <a:spLocks noGrp="1"/>
          </p:cNvSpPr>
          <p:nvPr>
            <p:ph idx="1"/>
          </p:nvPr>
        </p:nvSpPr>
        <p:spPr>
          <a:xfrm>
            <a:off x="182880" y="1690688"/>
            <a:ext cx="10213848" cy="4351338"/>
          </a:xfrm>
        </p:spPr>
        <p:txBody>
          <a:bodyPr>
            <a:normAutofit lnSpcReduction="10000"/>
          </a:bodyPr>
          <a:lstStyle/>
          <a:p>
            <a:pPr algn="just"/>
            <a:r>
              <a:rPr lang="en-US" b="0" i="0" dirty="0">
                <a:effectLst/>
              </a:rPr>
              <a:t>Prepare the project closure report that incorporates text from each phase of the project, from initiation to closure, with an emphasis on process, deliverables, lessons learned, and overall outcomes. While the project manager prepares this report, it’s important to include team feedback.</a:t>
            </a:r>
            <a:br>
              <a:rPr lang="en-US" b="0" i="0" dirty="0">
                <a:effectLst/>
              </a:rPr>
            </a:br>
            <a:br>
              <a:rPr lang="en-US" b="0" i="0" dirty="0">
                <a:effectLst/>
              </a:rPr>
            </a:br>
            <a:r>
              <a:rPr lang="en-US" b="0" i="0" dirty="0">
                <a:effectLst/>
              </a:rPr>
              <a:t>This document serves as a critical reference for the immediate project supervisor who gave the green light; for the current project manager if any questions about the project arise; for team members and for future project managers to review before initiating a new project. Archive this document in an accessible location for the benefit of the organization.</a:t>
            </a:r>
          </a:p>
          <a:p>
            <a:endParaRPr lang="fr-FR" dirty="0"/>
          </a:p>
        </p:txBody>
      </p:sp>
      <p:sp>
        <p:nvSpPr>
          <p:cNvPr id="4" name="Titre 1">
            <a:extLst>
              <a:ext uri="{FF2B5EF4-FFF2-40B4-BE49-F238E27FC236}">
                <a16:creationId xmlns:a16="http://schemas.microsoft.com/office/drawing/2014/main" id="{03BF4094-F57A-4E9F-8F9B-DD1DD55ABCD4}"/>
              </a:ext>
            </a:extLst>
          </p:cNvPr>
          <p:cNvSpPr txBox="1">
            <a:spLocks/>
          </p:cNvSpPr>
          <p:nvPr/>
        </p:nvSpPr>
        <p:spPr>
          <a:xfrm rot="5400000">
            <a:off x="7930895" y="2514601"/>
            <a:ext cx="6720841"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5" name="Titre 1">
            <a:extLst>
              <a:ext uri="{FF2B5EF4-FFF2-40B4-BE49-F238E27FC236}">
                <a16:creationId xmlns:a16="http://schemas.microsoft.com/office/drawing/2014/main" id="{6820BFF3-321C-4763-9620-DAF0940FA77D}"/>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3073797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96CBF77-7E1F-4D38-95FF-5E7DC8C9DEEF}"/>
              </a:ext>
            </a:extLst>
          </p:cNvPr>
          <p:cNvSpPr>
            <a:spLocks noGrp="1"/>
          </p:cNvSpPr>
          <p:nvPr>
            <p:ph idx="1"/>
          </p:nvPr>
        </p:nvSpPr>
        <p:spPr>
          <a:xfrm>
            <a:off x="164592" y="1690688"/>
            <a:ext cx="10296144" cy="4351338"/>
          </a:xfrm>
        </p:spPr>
        <p:txBody>
          <a:bodyPr>
            <a:normAutofit lnSpcReduction="10000"/>
          </a:bodyPr>
          <a:lstStyle/>
          <a:p>
            <a:pPr marL="0" indent="0" algn="just" fontAlgn="base">
              <a:buNone/>
            </a:pPr>
            <a:r>
              <a:rPr lang="en-US" b="0" i="0" dirty="0">
                <a:effectLst/>
                <a:latin typeface="robotoregular"/>
              </a:rPr>
              <a:t>	</a:t>
            </a:r>
            <a:r>
              <a:rPr lang="en-US" b="1" i="0" dirty="0">
                <a:effectLst/>
              </a:rPr>
              <a:t>III-2- Project Closure Deliverables</a:t>
            </a:r>
          </a:p>
          <a:p>
            <a:pPr algn="just" fontAlgn="base"/>
            <a:r>
              <a:rPr lang="en-US" b="0" i="0" dirty="0">
                <a:effectLst/>
              </a:rPr>
              <a:t>Project closure deliverables are items identified as the outputs of the project. Deliverables may take many forms, depending on the project at hand, including the following:</a:t>
            </a:r>
          </a:p>
          <a:p>
            <a:pPr algn="just" fontAlgn="base">
              <a:buFont typeface="Arial" panose="020B0604020202020204" pitchFamily="34" charset="0"/>
              <a:buChar char="•"/>
            </a:pPr>
            <a:r>
              <a:rPr lang="en-US" b="0" i="0" dirty="0">
                <a:effectLst/>
              </a:rPr>
              <a:t>Competitor market share analysis, including opportunities for growth</a:t>
            </a:r>
          </a:p>
          <a:p>
            <a:pPr algn="just" fontAlgn="base">
              <a:buFont typeface="Arial" panose="020B0604020202020204" pitchFamily="34" charset="0"/>
              <a:buChar char="•"/>
            </a:pPr>
            <a:r>
              <a:rPr lang="en-US" b="0" i="0" dirty="0">
                <a:effectLst/>
              </a:rPr>
              <a:t>New, streamlined team or resource management processes</a:t>
            </a:r>
          </a:p>
          <a:p>
            <a:pPr algn="just" fontAlgn="base">
              <a:buFont typeface="Arial" panose="020B0604020202020204" pitchFamily="34" charset="0"/>
              <a:buChar char="•"/>
            </a:pPr>
            <a:r>
              <a:rPr lang="en-US" b="0" i="0" dirty="0">
                <a:effectLst/>
              </a:rPr>
              <a:t>Processes for matching and maximizing talent and organizational needs</a:t>
            </a:r>
          </a:p>
          <a:p>
            <a:pPr algn="just" fontAlgn="base">
              <a:buFont typeface="Arial" panose="020B0604020202020204" pitchFamily="34" charset="0"/>
              <a:buChar char="•"/>
            </a:pPr>
            <a:r>
              <a:rPr lang="en-US" b="0" i="0" dirty="0">
                <a:effectLst/>
              </a:rPr>
              <a:t>Software for tracking new leads and existing client contacts</a:t>
            </a:r>
            <a:endParaRPr lang="fr-FR" dirty="0"/>
          </a:p>
        </p:txBody>
      </p:sp>
      <p:sp>
        <p:nvSpPr>
          <p:cNvPr id="7" name="Titre 1">
            <a:extLst>
              <a:ext uri="{FF2B5EF4-FFF2-40B4-BE49-F238E27FC236}">
                <a16:creationId xmlns:a16="http://schemas.microsoft.com/office/drawing/2014/main" id="{CF141787-4E9A-4E1C-858A-3A628CB242C9}"/>
              </a:ext>
            </a:extLst>
          </p:cNvPr>
          <p:cNvSpPr txBox="1">
            <a:spLocks/>
          </p:cNvSpPr>
          <p:nvPr/>
        </p:nvSpPr>
        <p:spPr>
          <a:xfrm rot="5400000">
            <a:off x="7510099" y="2990265"/>
            <a:ext cx="7672164"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8" name="Titre 1">
            <a:extLst>
              <a:ext uri="{FF2B5EF4-FFF2-40B4-BE49-F238E27FC236}">
                <a16:creationId xmlns:a16="http://schemas.microsoft.com/office/drawing/2014/main" id="{F3C4688F-917C-472C-A912-6D8A59D0BE74}"/>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1047527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2ACAC3-C8BC-4B56-9FAE-010010459393}"/>
              </a:ext>
            </a:extLst>
          </p:cNvPr>
          <p:cNvSpPr>
            <a:spLocks noGrp="1"/>
          </p:cNvSpPr>
          <p:nvPr>
            <p:ph idx="1"/>
          </p:nvPr>
        </p:nvSpPr>
        <p:spPr>
          <a:xfrm>
            <a:off x="182881" y="1679321"/>
            <a:ext cx="3941064" cy="5160392"/>
          </a:xfrm>
        </p:spPr>
        <p:txBody>
          <a:bodyPr>
            <a:normAutofit/>
          </a:bodyPr>
          <a:lstStyle/>
          <a:p>
            <a:pPr marL="0" indent="0" algn="just" fontAlgn="base">
              <a:buNone/>
            </a:pPr>
            <a:r>
              <a:rPr lang="en-US" sz="2600" b="1" i="0" dirty="0">
                <a:effectLst/>
              </a:rPr>
              <a:t>III-3- Project Closure Checklist</a:t>
            </a:r>
          </a:p>
          <a:p>
            <a:pPr marL="0" indent="0" algn="just" fontAlgn="base">
              <a:buNone/>
            </a:pPr>
            <a:r>
              <a:rPr lang="en-US" sz="2600" b="0" i="0" dirty="0">
                <a:effectLst/>
              </a:rPr>
              <a:t>A Project Closure checklist is a tool to help Project Managers verify that the Project fulfilled its outcomes before they close the Project. </a:t>
            </a:r>
          </a:p>
          <a:p>
            <a:pPr marL="0" indent="0" algn="just" fontAlgn="base">
              <a:buNone/>
            </a:pPr>
            <a:r>
              <a:rPr lang="en-US" sz="2600" b="0" i="0" dirty="0">
                <a:effectLst/>
              </a:rPr>
              <a:t>They can document any </a:t>
            </a:r>
            <a:r>
              <a:rPr lang="en-US" sz="2600" b="1" i="0" dirty="0">
                <a:effectLst/>
              </a:rPr>
              <a:t>challenges</a:t>
            </a:r>
            <a:r>
              <a:rPr lang="en-US" sz="2600" b="0" i="0" dirty="0">
                <a:effectLst/>
              </a:rPr>
              <a:t>, </a:t>
            </a:r>
            <a:r>
              <a:rPr lang="en-US" sz="2600" b="1" i="0" dirty="0">
                <a:effectLst/>
              </a:rPr>
              <a:t>lessons learned</a:t>
            </a:r>
            <a:r>
              <a:rPr lang="en-US" sz="2600" b="0" i="0" dirty="0">
                <a:effectLst/>
              </a:rPr>
              <a:t>, and any </a:t>
            </a:r>
            <a:r>
              <a:rPr lang="en-US" sz="2600" b="1" i="0" dirty="0">
                <a:effectLst/>
              </a:rPr>
              <a:t>outstanding deliverables</a:t>
            </a:r>
            <a:r>
              <a:rPr lang="en-US" sz="2600" b="0" i="0" dirty="0">
                <a:effectLst/>
              </a:rPr>
              <a:t>.</a:t>
            </a:r>
          </a:p>
          <a:p>
            <a:endParaRPr lang="fr-FR" dirty="0"/>
          </a:p>
        </p:txBody>
      </p:sp>
      <p:pic>
        <p:nvPicPr>
          <p:cNvPr id="4098" name="Picture 2" descr="Checklist to Close a Project | Modèles de gestion de projet, Modele de  planning, Management de projet">
            <a:extLst>
              <a:ext uri="{FF2B5EF4-FFF2-40B4-BE49-F238E27FC236}">
                <a16:creationId xmlns:a16="http://schemas.microsoft.com/office/drawing/2014/main" id="{0E6360E0-C2BB-4B53-AD2C-6BC5D03D7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4466" y="1290002"/>
            <a:ext cx="6025895" cy="5549711"/>
          </a:xfrm>
          <a:prstGeom prst="rect">
            <a:avLst/>
          </a:prstGeom>
          <a:noFill/>
          <a:extLst>
            <a:ext uri="{909E8E84-426E-40DD-AFC4-6F175D3DCCD1}">
              <a14:hiddenFill xmlns:a14="http://schemas.microsoft.com/office/drawing/2010/main">
                <a:solidFill>
                  <a:srgbClr val="FFFFFF"/>
                </a:solidFill>
              </a14:hiddenFill>
            </a:ext>
          </a:extLst>
        </p:spPr>
      </p:pic>
      <p:sp>
        <p:nvSpPr>
          <p:cNvPr id="11" name="Titre 1">
            <a:extLst>
              <a:ext uri="{FF2B5EF4-FFF2-40B4-BE49-F238E27FC236}">
                <a16:creationId xmlns:a16="http://schemas.microsoft.com/office/drawing/2014/main" id="{9385D9EA-42BF-4ECE-AB48-E0D409A984A7}"/>
              </a:ext>
            </a:extLst>
          </p:cNvPr>
          <p:cNvSpPr txBox="1">
            <a:spLocks/>
          </p:cNvSpPr>
          <p:nvPr/>
        </p:nvSpPr>
        <p:spPr>
          <a:xfrm rot="5400000">
            <a:off x="7510099" y="2990265"/>
            <a:ext cx="7672164"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8" name="Titre 1">
            <a:extLst>
              <a:ext uri="{FF2B5EF4-FFF2-40B4-BE49-F238E27FC236}">
                <a16:creationId xmlns:a16="http://schemas.microsoft.com/office/drawing/2014/main" id="{65E10907-2826-43F3-8C2C-B5B62A3AD0C6}"/>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3411630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3823467-19E6-46D3-A0ED-499BF9BCB68C}"/>
              </a:ext>
            </a:extLst>
          </p:cNvPr>
          <p:cNvSpPr>
            <a:spLocks noGrp="1"/>
          </p:cNvSpPr>
          <p:nvPr>
            <p:ph idx="1"/>
          </p:nvPr>
        </p:nvSpPr>
        <p:spPr>
          <a:xfrm>
            <a:off x="153892" y="1699753"/>
            <a:ext cx="10169684" cy="5057663"/>
          </a:xfrm>
        </p:spPr>
        <p:txBody>
          <a:bodyPr/>
          <a:lstStyle/>
          <a:p>
            <a:pPr marL="0" indent="0" algn="just">
              <a:buNone/>
            </a:pPr>
            <a:r>
              <a:rPr lang="en-US" b="1" i="0" dirty="0">
                <a:effectLst/>
              </a:rPr>
              <a:t>	IV-1- The objectives of the Project Closing process</a:t>
            </a:r>
            <a:r>
              <a:rPr lang="en-US" b="0" i="0" dirty="0">
                <a:effectLst/>
              </a:rPr>
              <a:t> are to:</a:t>
            </a:r>
          </a:p>
          <a:p>
            <a:pPr algn="just">
              <a:buFont typeface="Arial" panose="020B0604020202020204" pitchFamily="34" charset="0"/>
              <a:buChar char="•"/>
            </a:pPr>
            <a:r>
              <a:rPr lang="en-US" b="0" i="0" dirty="0">
                <a:effectLst/>
              </a:rPr>
              <a:t>Ensure project deliverables are approved and transferred to the assigning party.</a:t>
            </a:r>
          </a:p>
          <a:p>
            <a:pPr algn="just">
              <a:buFont typeface="Arial" panose="020B0604020202020204" pitchFamily="34" charset="0"/>
              <a:buChar char="•"/>
            </a:pPr>
            <a:r>
              <a:rPr lang="en-US" b="0" i="0" dirty="0">
                <a:effectLst/>
              </a:rPr>
              <a:t>Assess whether the project was done in accordance with the plan</a:t>
            </a:r>
          </a:p>
          <a:p>
            <a:pPr algn="just">
              <a:buFont typeface="Arial" panose="020B0604020202020204" pitchFamily="34" charset="0"/>
              <a:buChar char="•"/>
            </a:pPr>
            <a:r>
              <a:rPr lang="en-US" b="0" i="0" dirty="0">
                <a:effectLst/>
              </a:rPr>
              <a:t>Make sure that all project plans and documentation are transferred to the client and archived</a:t>
            </a:r>
          </a:p>
          <a:p>
            <a:pPr algn="just">
              <a:buFont typeface="Arial" panose="020B0604020202020204" pitchFamily="34" charset="0"/>
              <a:buChar char="•"/>
            </a:pPr>
            <a:r>
              <a:rPr lang="en-US" b="0" i="0" dirty="0">
                <a:effectLst/>
              </a:rPr>
              <a:t>Release project team members involved in the project</a:t>
            </a:r>
          </a:p>
          <a:p>
            <a:pPr algn="just">
              <a:buFont typeface="Arial" panose="020B0604020202020204" pitchFamily="34" charset="0"/>
              <a:buChar char="•"/>
            </a:pPr>
            <a:r>
              <a:rPr lang="en-US" b="0" i="0" dirty="0">
                <a:effectLst/>
              </a:rPr>
              <a:t>Determine the lessons learned throughout the project</a:t>
            </a:r>
          </a:p>
          <a:p>
            <a:pPr marL="0" indent="0">
              <a:buNone/>
            </a:pPr>
            <a:endParaRPr lang="fr-FR" dirty="0"/>
          </a:p>
        </p:txBody>
      </p:sp>
      <p:sp>
        <p:nvSpPr>
          <p:cNvPr id="4" name="ZoneTexte 3">
            <a:extLst>
              <a:ext uri="{FF2B5EF4-FFF2-40B4-BE49-F238E27FC236}">
                <a16:creationId xmlns:a16="http://schemas.microsoft.com/office/drawing/2014/main" id="{A380C8AA-FC97-4605-AC63-ADA01B8C5CDB}"/>
              </a:ext>
            </a:extLst>
          </p:cNvPr>
          <p:cNvSpPr txBox="1"/>
          <p:nvPr/>
        </p:nvSpPr>
        <p:spPr>
          <a:xfrm>
            <a:off x="2370582" y="519422"/>
            <a:ext cx="7267194" cy="646331"/>
          </a:xfrm>
          <a:prstGeom prst="rect">
            <a:avLst/>
          </a:prstGeom>
          <a:noFill/>
        </p:spPr>
        <p:txBody>
          <a:bodyPr wrap="square">
            <a:spAutoFit/>
          </a:bodyPr>
          <a:lstStyle/>
          <a:p>
            <a:r>
              <a:rPr lang="en-US" sz="3600" b="1" i="0" dirty="0">
                <a:solidFill>
                  <a:srgbClr val="00FFFF"/>
                </a:solidFill>
                <a:effectLst/>
              </a:rPr>
              <a:t>IV- The project Objectives and Scope </a:t>
            </a:r>
            <a:endParaRPr lang="fr-FR" sz="3600" dirty="0">
              <a:solidFill>
                <a:srgbClr val="00FFFF"/>
              </a:solidFill>
            </a:endParaRPr>
          </a:p>
        </p:txBody>
      </p:sp>
    </p:spTree>
    <p:extLst>
      <p:ext uri="{BB962C8B-B14F-4D97-AF65-F5344CB8AC3E}">
        <p14:creationId xmlns:p14="http://schemas.microsoft.com/office/powerpoint/2010/main" val="30025075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99FE0D0-46B5-4D8F-9DF0-F785C1166E16}"/>
              </a:ext>
            </a:extLst>
          </p:cNvPr>
          <p:cNvSpPr>
            <a:spLocks noGrp="1"/>
          </p:cNvSpPr>
          <p:nvPr>
            <p:ph idx="1"/>
          </p:nvPr>
        </p:nvSpPr>
        <p:spPr>
          <a:xfrm>
            <a:off x="199644" y="1635803"/>
            <a:ext cx="10032492" cy="4554685"/>
          </a:xfrm>
        </p:spPr>
        <p:txBody>
          <a:bodyPr/>
          <a:lstStyle/>
          <a:p>
            <a:pPr marL="0" indent="0">
              <a:buNone/>
            </a:pPr>
            <a:r>
              <a:rPr lang="en-US" sz="2600" b="1" i="0" dirty="0">
                <a:effectLst/>
              </a:rPr>
              <a:t>	IV-2- The Scope of the Project Closing Process  </a:t>
            </a:r>
            <a:r>
              <a:rPr lang="en-US" sz="2600" b="0" i="0" dirty="0">
                <a:effectLst/>
              </a:rPr>
              <a:t>includes:</a:t>
            </a:r>
          </a:p>
          <a:p>
            <a:pPr algn="just">
              <a:buFont typeface="+mj-lt"/>
              <a:buAutoNum type="alphaLcPeriod"/>
            </a:pPr>
            <a:r>
              <a:rPr lang="en-US" sz="2600" b="0" i="0" dirty="0">
                <a:effectLst/>
              </a:rPr>
              <a:t>Approval and acceptance of Project Deliverables and reviewing if they meet the Requirements.</a:t>
            </a:r>
          </a:p>
          <a:p>
            <a:pPr algn="just">
              <a:buFont typeface="+mj-lt"/>
              <a:buAutoNum type="alphaLcPeriod"/>
            </a:pPr>
            <a:r>
              <a:rPr lang="en-US" sz="2600" b="0" i="0" dirty="0">
                <a:effectLst/>
              </a:rPr>
              <a:t>Transferring </a:t>
            </a:r>
            <a:r>
              <a:rPr lang="en-US" sz="2600" b="1" i="0" dirty="0">
                <a:effectLst/>
              </a:rPr>
              <a:t>Project Documentation </a:t>
            </a:r>
            <a:r>
              <a:rPr lang="en-US" sz="2600" b="0" i="0" dirty="0">
                <a:effectLst/>
              </a:rPr>
              <a:t>and plans to the assigning partly for archiving.</a:t>
            </a:r>
          </a:p>
          <a:p>
            <a:pPr algn="just">
              <a:buFont typeface="+mj-lt"/>
              <a:buAutoNum type="alphaLcPeriod"/>
            </a:pPr>
            <a:r>
              <a:rPr lang="en-US" sz="2600" b="1" i="0" dirty="0">
                <a:effectLst/>
              </a:rPr>
              <a:t>Issue Management</a:t>
            </a:r>
            <a:r>
              <a:rPr lang="en-US" sz="2600" b="0" i="0" dirty="0">
                <a:effectLst/>
              </a:rPr>
              <a:t>, </a:t>
            </a:r>
            <a:r>
              <a:rPr lang="en-US" sz="2600" b="1" i="0" dirty="0">
                <a:effectLst/>
              </a:rPr>
              <a:t>financial</a:t>
            </a:r>
            <a:r>
              <a:rPr lang="en-US" sz="2600" b="0" i="0" dirty="0">
                <a:effectLst/>
              </a:rPr>
              <a:t>, and </a:t>
            </a:r>
            <a:r>
              <a:rPr lang="en-US" sz="2600" b="1" i="0" dirty="0">
                <a:effectLst/>
              </a:rPr>
              <a:t>Risk Management Closure.</a:t>
            </a:r>
          </a:p>
          <a:p>
            <a:pPr algn="just">
              <a:buFont typeface="+mj-lt"/>
              <a:buAutoNum type="alphaLcPeriod"/>
            </a:pPr>
            <a:r>
              <a:rPr lang="en-US" sz="2600" b="0" i="0" dirty="0">
                <a:effectLst/>
              </a:rPr>
              <a:t>Gathering the </a:t>
            </a:r>
            <a:r>
              <a:rPr lang="en-US" sz="2600" b="1" i="0" dirty="0">
                <a:effectLst/>
              </a:rPr>
              <a:t>Lessons Learned </a:t>
            </a:r>
            <a:r>
              <a:rPr lang="en-US" sz="2600" b="0" i="0" dirty="0">
                <a:effectLst/>
              </a:rPr>
              <a:t>from the Project.</a:t>
            </a:r>
          </a:p>
          <a:p>
            <a:pPr algn="just">
              <a:buFont typeface="+mj-lt"/>
              <a:buAutoNum type="alphaLcPeriod"/>
            </a:pPr>
            <a:r>
              <a:rPr lang="en-US" sz="2600" b="0" i="0" dirty="0">
                <a:effectLst/>
              </a:rPr>
              <a:t>Conducting </a:t>
            </a:r>
            <a:r>
              <a:rPr lang="en-US" sz="2600" b="1" i="0" dirty="0">
                <a:effectLst/>
              </a:rPr>
              <a:t>Project Closure meeting </a:t>
            </a:r>
            <a:r>
              <a:rPr lang="en-US" sz="2600" b="0" i="0" dirty="0">
                <a:effectLst/>
              </a:rPr>
              <a:t>and </a:t>
            </a:r>
            <a:r>
              <a:rPr lang="en-US" sz="2600" b="1" i="0" dirty="0">
                <a:effectLst/>
              </a:rPr>
              <a:t>releasing the Project Team</a:t>
            </a:r>
            <a:r>
              <a:rPr lang="en-US" sz="2600" b="0" i="0" dirty="0">
                <a:effectLst/>
              </a:rPr>
              <a:t>.</a:t>
            </a:r>
          </a:p>
          <a:p>
            <a:pPr marL="0" indent="0">
              <a:buNone/>
            </a:pPr>
            <a:endParaRPr lang="fr-FR" dirty="0"/>
          </a:p>
          <a:p>
            <a:pPr marL="0" indent="0">
              <a:buNone/>
            </a:pPr>
            <a:endParaRPr lang="fr-FR" dirty="0"/>
          </a:p>
        </p:txBody>
      </p:sp>
      <p:sp>
        <p:nvSpPr>
          <p:cNvPr id="4" name="ZoneTexte 3">
            <a:extLst>
              <a:ext uri="{FF2B5EF4-FFF2-40B4-BE49-F238E27FC236}">
                <a16:creationId xmlns:a16="http://schemas.microsoft.com/office/drawing/2014/main" id="{75561622-BA96-42C5-AD2C-5BE91FD1BD39}"/>
              </a:ext>
            </a:extLst>
          </p:cNvPr>
          <p:cNvSpPr txBox="1"/>
          <p:nvPr/>
        </p:nvSpPr>
        <p:spPr>
          <a:xfrm>
            <a:off x="2370582" y="519422"/>
            <a:ext cx="7267194" cy="646331"/>
          </a:xfrm>
          <a:prstGeom prst="rect">
            <a:avLst/>
          </a:prstGeom>
          <a:noFill/>
        </p:spPr>
        <p:txBody>
          <a:bodyPr wrap="square">
            <a:spAutoFit/>
          </a:bodyPr>
          <a:lstStyle/>
          <a:p>
            <a:r>
              <a:rPr lang="en-US" sz="3600" b="1" i="0" dirty="0">
                <a:solidFill>
                  <a:srgbClr val="00FFFF"/>
                </a:solidFill>
                <a:effectLst/>
              </a:rPr>
              <a:t>IV- The project Objectives and Scope </a:t>
            </a:r>
            <a:endParaRPr lang="fr-FR" sz="3600" dirty="0">
              <a:solidFill>
                <a:srgbClr val="00FFFF"/>
              </a:solidFill>
            </a:endParaRPr>
          </a:p>
        </p:txBody>
      </p:sp>
    </p:spTree>
    <p:extLst>
      <p:ext uri="{BB962C8B-B14F-4D97-AF65-F5344CB8AC3E}">
        <p14:creationId xmlns:p14="http://schemas.microsoft.com/office/powerpoint/2010/main" val="28725335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E1E130-E960-4C75-B15D-731A3B85D2BD}"/>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1A29AC73-132D-4B70-B496-35D30DE891C8}"/>
              </a:ext>
            </a:extLst>
          </p:cNvPr>
          <p:cNvPicPr>
            <a:picLocks noGrp="1" noChangeAspect="1"/>
          </p:cNvPicPr>
          <p:nvPr>
            <p:ph idx="1"/>
          </p:nvPr>
        </p:nvPicPr>
        <p:blipFill>
          <a:blip r:embed="rId2"/>
          <a:stretch>
            <a:fillRect/>
          </a:stretch>
        </p:blipFill>
        <p:spPr>
          <a:xfrm>
            <a:off x="0" y="0"/>
            <a:ext cx="12191999" cy="6858000"/>
          </a:xfrm>
        </p:spPr>
      </p:pic>
    </p:spTree>
    <p:extLst>
      <p:ext uri="{BB962C8B-B14F-4D97-AF65-F5344CB8AC3E}">
        <p14:creationId xmlns:p14="http://schemas.microsoft.com/office/powerpoint/2010/main" val="18052758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88427D4-83C2-4159-BDF9-BB653391FEB7}"/>
              </a:ext>
            </a:extLst>
          </p:cNvPr>
          <p:cNvSpPr>
            <a:spLocks noGrp="1"/>
          </p:cNvSpPr>
          <p:nvPr>
            <p:ph idx="1"/>
          </p:nvPr>
        </p:nvSpPr>
        <p:spPr>
          <a:xfrm>
            <a:off x="280416" y="1761617"/>
            <a:ext cx="9887712" cy="4351338"/>
          </a:xfrm>
        </p:spPr>
        <p:txBody>
          <a:bodyPr>
            <a:normAutofit fontScale="92500" lnSpcReduction="10000"/>
          </a:bodyPr>
          <a:lstStyle/>
          <a:p>
            <a:pPr marL="0" indent="0" algn="just">
              <a:buNone/>
            </a:pPr>
            <a:r>
              <a:rPr lang="en-US" b="0" i="0" dirty="0">
                <a:effectLst/>
              </a:rPr>
              <a:t>	Below is a </a:t>
            </a:r>
            <a:r>
              <a:rPr lang="en-US" b="0" i="0" dirty="0" err="1">
                <a:effectLst/>
              </a:rPr>
              <a:t>G</a:t>
            </a:r>
            <a:r>
              <a:rPr lang="en-US" b="1" i="0" dirty="0" err="1">
                <a:effectLst/>
              </a:rPr>
              <a:t>guideline</a:t>
            </a:r>
            <a:r>
              <a:rPr lang="en-US" b="0" i="0" dirty="0">
                <a:effectLst/>
              </a:rPr>
              <a:t> that Project Managers could use to close their Projects comprehensively:</a:t>
            </a:r>
          </a:p>
          <a:p>
            <a:pPr algn="just">
              <a:buFont typeface="+mj-lt"/>
              <a:buAutoNum type="arabicPeriod"/>
            </a:pPr>
            <a:r>
              <a:rPr lang="en-US" b="0" i="0" dirty="0">
                <a:effectLst/>
              </a:rPr>
              <a:t>Ensure those operations and any and all other </a:t>
            </a:r>
            <a:r>
              <a:rPr lang="en-US" b="1" i="0" dirty="0">
                <a:effectLst/>
              </a:rPr>
              <a:t>departments</a:t>
            </a:r>
            <a:r>
              <a:rPr lang="en-US" b="0" i="0" dirty="0">
                <a:effectLst/>
              </a:rPr>
              <a:t>/</a:t>
            </a:r>
            <a:r>
              <a:rPr lang="en-US" b="1" i="0" dirty="0">
                <a:effectLst/>
              </a:rPr>
              <a:t>units</a:t>
            </a:r>
            <a:r>
              <a:rPr lang="en-US" b="0" i="0" dirty="0">
                <a:effectLst/>
              </a:rPr>
              <a:t>/</a:t>
            </a:r>
            <a:r>
              <a:rPr lang="en-US" b="1" i="0" dirty="0">
                <a:effectLst/>
              </a:rPr>
              <a:t>parties who will use the product(s)</a:t>
            </a:r>
            <a:r>
              <a:rPr lang="en-US" b="0" i="0" dirty="0">
                <a:effectLst/>
              </a:rPr>
              <a:t> of the project have the necessary </a:t>
            </a:r>
            <a:r>
              <a:rPr lang="en-US" b="1" i="0" dirty="0">
                <a:effectLst/>
              </a:rPr>
              <a:t>training,</a:t>
            </a:r>
            <a:r>
              <a:rPr lang="en-US" b="0" i="0" dirty="0">
                <a:effectLst/>
              </a:rPr>
              <a:t> </a:t>
            </a:r>
            <a:r>
              <a:rPr lang="en-US" b="1" i="0" dirty="0">
                <a:effectLst/>
              </a:rPr>
              <a:t>tools</a:t>
            </a:r>
            <a:r>
              <a:rPr lang="en-US" b="0" i="0" dirty="0">
                <a:effectLst/>
              </a:rPr>
              <a:t>, </a:t>
            </a:r>
            <a:r>
              <a:rPr lang="en-US" b="1" i="0" dirty="0">
                <a:effectLst/>
              </a:rPr>
              <a:t>documentation</a:t>
            </a:r>
            <a:r>
              <a:rPr lang="en-US" b="0" i="0" dirty="0">
                <a:effectLst/>
              </a:rPr>
              <a:t>, and </a:t>
            </a:r>
            <a:r>
              <a:rPr lang="en-US" b="1" i="0" dirty="0">
                <a:effectLst/>
              </a:rPr>
              <a:t>capability to perform their role</a:t>
            </a:r>
            <a:r>
              <a:rPr lang="en-US" b="0" i="0" dirty="0">
                <a:effectLst/>
              </a:rPr>
              <a:t>.</a:t>
            </a:r>
          </a:p>
          <a:p>
            <a:pPr algn="just">
              <a:buFont typeface="+mj-lt"/>
              <a:buAutoNum type="arabicPeriod"/>
            </a:pPr>
            <a:r>
              <a:rPr lang="en-US" b="0" i="0" dirty="0">
                <a:effectLst/>
              </a:rPr>
              <a:t>Ensure that the Project has satisfied the </a:t>
            </a:r>
            <a:r>
              <a:rPr lang="en-US" b="1" i="0" dirty="0">
                <a:effectLst/>
              </a:rPr>
              <a:t>Strategic Goal(s) </a:t>
            </a:r>
            <a:r>
              <a:rPr lang="en-US" b="0" i="0" dirty="0">
                <a:effectLst/>
              </a:rPr>
              <a:t>for which it was undertaken.</a:t>
            </a:r>
          </a:p>
          <a:p>
            <a:pPr algn="just">
              <a:buFont typeface="+mj-lt"/>
              <a:buAutoNum type="arabicPeriod"/>
            </a:pPr>
            <a:r>
              <a:rPr lang="en-US" b="0" i="0" dirty="0">
                <a:effectLst/>
              </a:rPr>
              <a:t>Ensure that the whole </a:t>
            </a:r>
            <a:r>
              <a:rPr lang="en-US" b="1" i="0" dirty="0">
                <a:effectLst/>
              </a:rPr>
              <a:t>Scope of Work </a:t>
            </a:r>
            <a:r>
              <a:rPr lang="en-US" b="0" i="0" dirty="0">
                <a:effectLst/>
              </a:rPr>
              <a:t>has been completed, and make sure to receive formal documented acceptance from the </a:t>
            </a:r>
            <a:r>
              <a:rPr lang="en-US" b="1" i="0" dirty="0">
                <a:effectLst/>
              </a:rPr>
              <a:t>Client</a:t>
            </a:r>
            <a:r>
              <a:rPr lang="en-US" b="0" i="0" dirty="0">
                <a:effectLst/>
              </a:rPr>
              <a:t> and </a:t>
            </a:r>
            <a:r>
              <a:rPr lang="en-US" b="1" i="0" dirty="0">
                <a:effectLst/>
              </a:rPr>
              <a:t>Sponsor</a:t>
            </a:r>
            <a:r>
              <a:rPr lang="en-US" b="0" i="0" dirty="0">
                <a:effectLst/>
              </a:rPr>
              <a:t>.</a:t>
            </a:r>
          </a:p>
          <a:p>
            <a:pPr marL="0" indent="0">
              <a:buNone/>
            </a:pPr>
            <a:endParaRPr lang="fr-FR" dirty="0"/>
          </a:p>
        </p:txBody>
      </p:sp>
      <p:sp>
        <p:nvSpPr>
          <p:cNvPr id="6" name="Titre 1">
            <a:extLst>
              <a:ext uri="{FF2B5EF4-FFF2-40B4-BE49-F238E27FC236}">
                <a16:creationId xmlns:a16="http://schemas.microsoft.com/office/drawing/2014/main" id="{28260238-BA66-43C4-AF87-8A929B310D0D}"/>
              </a:ext>
            </a:extLst>
          </p:cNvPr>
          <p:cNvSpPr>
            <a:spLocks noGrp="1"/>
          </p:cNvSpPr>
          <p:nvPr>
            <p:ph type="title"/>
          </p:nvPr>
        </p:nvSpPr>
        <p:spPr>
          <a:xfrm>
            <a:off x="2414016" y="521208"/>
            <a:ext cx="7205472" cy="649224"/>
          </a:xfrm>
        </p:spPr>
        <p:txBody>
          <a:bodyPr>
            <a:normAutofit fontScale="90000"/>
          </a:bodyPr>
          <a:lstStyle/>
          <a:p>
            <a:br>
              <a:rPr lang="fr-FR" sz="4000" b="1" dirty="0">
                <a:solidFill>
                  <a:schemeClr val="bg1"/>
                </a:solidFill>
                <a:latin typeface="+mn-lt"/>
              </a:rPr>
            </a:br>
            <a:r>
              <a:rPr lang="fr-FR" b="1" dirty="0">
                <a:solidFill>
                  <a:srgbClr val="FFC000"/>
                </a:solidFill>
                <a:latin typeface="+mn-lt"/>
              </a:rPr>
              <a:t>V-</a:t>
            </a:r>
            <a:r>
              <a:rPr lang="fr-FR" b="1" i="0" dirty="0">
                <a:solidFill>
                  <a:srgbClr val="FFC000"/>
                </a:solidFill>
                <a:effectLst/>
                <a:latin typeface="+mn-lt"/>
              </a:rPr>
              <a:t>Project Closure Best Practices</a:t>
            </a:r>
            <a:br>
              <a:rPr lang="fr-FR" b="1" i="0" dirty="0">
                <a:effectLst/>
                <a:latin typeface="MontserratBold"/>
              </a:rPr>
            </a:br>
            <a:endParaRPr lang="fr-FR" dirty="0"/>
          </a:p>
        </p:txBody>
      </p:sp>
    </p:spTree>
    <p:extLst>
      <p:ext uri="{BB962C8B-B14F-4D97-AF65-F5344CB8AC3E}">
        <p14:creationId xmlns:p14="http://schemas.microsoft.com/office/powerpoint/2010/main" val="3140489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D247BBB-1128-4678-B1D4-3BF3FB346DE3}"/>
              </a:ext>
            </a:extLst>
          </p:cNvPr>
          <p:cNvSpPr>
            <a:spLocks noGrp="1"/>
          </p:cNvSpPr>
          <p:nvPr>
            <p:ph idx="1"/>
          </p:nvPr>
        </p:nvSpPr>
        <p:spPr>
          <a:xfrm>
            <a:off x="225552" y="1779905"/>
            <a:ext cx="10216896" cy="4351338"/>
          </a:xfrm>
        </p:spPr>
        <p:txBody>
          <a:bodyPr>
            <a:normAutofit fontScale="92500" lnSpcReduction="10000"/>
          </a:bodyPr>
          <a:lstStyle/>
          <a:p>
            <a:pPr marL="0" indent="0" algn="just">
              <a:buNone/>
            </a:pPr>
            <a:r>
              <a:rPr lang="en-US" b="0" i="0" dirty="0">
                <a:effectLst/>
              </a:rPr>
              <a:t>4-Review all </a:t>
            </a:r>
            <a:r>
              <a:rPr lang="en-US" b="1" i="0" dirty="0">
                <a:solidFill>
                  <a:srgbClr val="0070C0"/>
                </a:solidFill>
                <a:effectLst/>
              </a:rPr>
              <a:t>Contracts</a:t>
            </a:r>
            <a:r>
              <a:rPr lang="en-US" b="0" i="0" dirty="0">
                <a:effectLst/>
              </a:rPr>
              <a:t> with the </a:t>
            </a:r>
            <a:r>
              <a:rPr lang="en-US" b="1" i="0" dirty="0">
                <a:effectLst/>
              </a:rPr>
              <a:t>Project Team </a:t>
            </a:r>
            <a:r>
              <a:rPr lang="en-US" b="0" i="0" dirty="0">
                <a:effectLst/>
              </a:rPr>
              <a:t>and </a:t>
            </a:r>
            <a:r>
              <a:rPr lang="en-US" b="1" i="0" dirty="0">
                <a:effectLst/>
              </a:rPr>
              <a:t>Suppliers</a:t>
            </a:r>
            <a:r>
              <a:rPr lang="en-US" b="0" i="0" dirty="0">
                <a:effectLst/>
              </a:rPr>
              <a:t>. Make sure that all parties have satisfied their </a:t>
            </a:r>
            <a:r>
              <a:rPr lang="en-US" b="1" i="0" dirty="0">
                <a:effectLst/>
              </a:rPr>
              <a:t>contractual obligations</a:t>
            </a:r>
            <a:r>
              <a:rPr lang="en-US" b="0" i="0" dirty="0">
                <a:effectLst/>
              </a:rPr>
              <a:t>—that the Suppliers have delivered all of the products or services required of them and that the Organization has made all </a:t>
            </a:r>
            <a:r>
              <a:rPr lang="en-US" b="1" i="0" dirty="0">
                <a:effectLst/>
              </a:rPr>
              <a:t>pertinent payments</a:t>
            </a:r>
            <a:r>
              <a:rPr lang="en-US" b="0" i="0" dirty="0">
                <a:effectLst/>
              </a:rPr>
              <a:t>. Release bonds if necessary, and make sure the Supplier provides all supplementary Deliverables, which may include, but may not be limited to </a:t>
            </a:r>
            <a:r>
              <a:rPr lang="en-US" b="1" i="0" dirty="0">
                <a:effectLst/>
              </a:rPr>
              <a:t>Product Documentation</a:t>
            </a:r>
            <a:r>
              <a:rPr lang="en-US" b="0" i="0" dirty="0">
                <a:effectLst/>
              </a:rPr>
              <a:t>, </a:t>
            </a:r>
            <a:r>
              <a:rPr lang="en-US" b="1" i="0" dirty="0">
                <a:effectLst/>
              </a:rPr>
              <a:t>Drawings</a:t>
            </a:r>
            <a:r>
              <a:rPr lang="en-US" b="0" i="0" dirty="0">
                <a:effectLst/>
              </a:rPr>
              <a:t>, </a:t>
            </a:r>
            <a:r>
              <a:rPr lang="en-US" b="1" i="0" dirty="0">
                <a:effectLst/>
              </a:rPr>
              <a:t>Warranties</a:t>
            </a:r>
            <a:r>
              <a:rPr lang="en-US" b="0" i="0" dirty="0">
                <a:effectLst/>
              </a:rPr>
              <a:t>, </a:t>
            </a:r>
            <a:r>
              <a:rPr lang="en-US" b="1" i="0" dirty="0">
                <a:effectLst/>
              </a:rPr>
              <a:t>Service Contracts</a:t>
            </a:r>
            <a:r>
              <a:rPr lang="en-US" b="0" i="0" dirty="0">
                <a:effectLst/>
              </a:rPr>
              <a:t>, </a:t>
            </a:r>
            <a:r>
              <a:rPr lang="en-US" b="1" i="0" dirty="0">
                <a:effectLst/>
              </a:rPr>
              <a:t>Lien Waivers</a:t>
            </a:r>
            <a:r>
              <a:rPr lang="en-US" b="0" i="0" dirty="0">
                <a:effectLst/>
              </a:rPr>
              <a:t>, and so forth.</a:t>
            </a:r>
          </a:p>
          <a:p>
            <a:pPr marL="0" indent="0" algn="just">
              <a:buNone/>
            </a:pPr>
            <a:r>
              <a:rPr lang="en-US" b="0" i="0" dirty="0">
                <a:effectLst/>
              </a:rPr>
              <a:t>5- Review </a:t>
            </a:r>
            <a:r>
              <a:rPr lang="en-US" b="1" i="0" dirty="0">
                <a:effectLst/>
              </a:rPr>
              <a:t>Project Management Practices</a:t>
            </a:r>
            <a:r>
              <a:rPr lang="en-US" b="0" i="0" dirty="0">
                <a:effectLst/>
              </a:rPr>
              <a:t>.</a:t>
            </a:r>
          </a:p>
          <a:p>
            <a:pPr marL="0" indent="0" algn="just">
              <a:buNone/>
            </a:pPr>
            <a:r>
              <a:rPr lang="en-US" b="0" i="0" dirty="0">
                <a:effectLst/>
              </a:rPr>
              <a:t>6- Document </a:t>
            </a:r>
            <a:r>
              <a:rPr lang="en-US" b="1" i="0" dirty="0">
                <a:effectLst/>
              </a:rPr>
              <a:t>Lessons Learned </a:t>
            </a:r>
            <a:r>
              <a:rPr lang="en-US" b="0" i="0" dirty="0">
                <a:effectLst/>
              </a:rPr>
              <a:t>for future reference.</a:t>
            </a:r>
          </a:p>
          <a:p>
            <a:pPr marL="0" indent="0" algn="just">
              <a:buNone/>
            </a:pPr>
            <a:r>
              <a:rPr lang="en-US" b="0" i="0" dirty="0">
                <a:effectLst/>
              </a:rPr>
              <a:t>7- Disband the </a:t>
            </a:r>
            <a:r>
              <a:rPr lang="en-US" b="1" i="0" dirty="0">
                <a:effectLst/>
              </a:rPr>
              <a:t>Project Team </a:t>
            </a:r>
            <a:r>
              <a:rPr lang="en-US" b="0" i="0" dirty="0">
                <a:effectLst/>
              </a:rPr>
              <a:t>and officially return </a:t>
            </a:r>
            <a:r>
              <a:rPr lang="en-US" b="1" i="0" dirty="0">
                <a:effectLst/>
              </a:rPr>
              <a:t>Resources</a:t>
            </a:r>
            <a:r>
              <a:rPr lang="en-US" b="0" i="0" dirty="0">
                <a:effectLst/>
              </a:rPr>
              <a:t> to their functional locations.</a:t>
            </a:r>
          </a:p>
          <a:p>
            <a:pPr marL="0" indent="0">
              <a:buNone/>
            </a:pPr>
            <a:endParaRPr lang="fr-FR" dirty="0"/>
          </a:p>
        </p:txBody>
      </p:sp>
      <p:sp>
        <p:nvSpPr>
          <p:cNvPr id="7" name="Titre 1">
            <a:extLst>
              <a:ext uri="{FF2B5EF4-FFF2-40B4-BE49-F238E27FC236}">
                <a16:creationId xmlns:a16="http://schemas.microsoft.com/office/drawing/2014/main" id="{C52DD450-66BB-45BB-AFFE-8E9B361A6A45}"/>
              </a:ext>
            </a:extLst>
          </p:cNvPr>
          <p:cNvSpPr>
            <a:spLocks noGrp="1"/>
          </p:cNvSpPr>
          <p:nvPr>
            <p:ph type="title"/>
          </p:nvPr>
        </p:nvSpPr>
        <p:spPr>
          <a:xfrm>
            <a:off x="2414016" y="521208"/>
            <a:ext cx="7205472" cy="649224"/>
          </a:xfrm>
        </p:spPr>
        <p:txBody>
          <a:bodyPr>
            <a:normAutofit fontScale="90000"/>
          </a:bodyPr>
          <a:lstStyle/>
          <a:p>
            <a:br>
              <a:rPr lang="fr-FR" sz="4000" b="1" dirty="0">
                <a:solidFill>
                  <a:schemeClr val="bg1"/>
                </a:solidFill>
                <a:latin typeface="+mn-lt"/>
              </a:rPr>
            </a:br>
            <a:r>
              <a:rPr lang="fr-FR" b="1" dirty="0">
                <a:solidFill>
                  <a:srgbClr val="FFC000"/>
                </a:solidFill>
                <a:latin typeface="+mn-lt"/>
              </a:rPr>
              <a:t>V-</a:t>
            </a:r>
            <a:r>
              <a:rPr lang="fr-FR" b="1" i="0" dirty="0">
                <a:solidFill>
                  <a:srgbClr val="FFC000"/>
                </a:solidFill>
                <a:effectLst/>
                <a:latin typeface="+mn-lt"/>
              </a:rPr>
              <a:t>Project Closure Best Practices</a:t>
            </a:r>
            <a:br>
              <a:rPr lang="fr-FR" b="1" i="0" dirty="0">
                <a:effectLst/>
                <a:latin typeface="MontserratBold"/>
              </a:rPr>
            </a:br>
            <a:endParaRPr lang="fr-FR" dirty="0"/>
          </a:p>
        </p:txBody>
      </p:sp>
    </p:spTree>
    <p:extLst>
      <p:ext uri="{BB962C8B-B14F-4D97-AF65-F5344CB8AC3E}">
        <p14:creationId xmlns:p14="http://schemas.microsoft.com/office/powerpoint/2010/main" val="41297444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F97CD1-D5BD-46F0-B661-51F84A8B50B0}"/>
              </a:ext>
            </a:extLst>
          </p:cNvPr>
          <p:cNvSpPr>
            <a:spLocks noGrp="1"/>
          </p:cNvSpPr>
          <p:nvPr>
            <p:ph type="title"/>
          </p:nvPr>
        </p:nvSpPr>
        <p:spPr>
          <a:xfrm>
            <a:off x="2414016" y="521208"/>
            <a:ext cx="7205472" cy="649224"/>
          </a:xfrm>
        </p:spPr>
        <p:txBody>
          <a:bodyPr>
            <a:normAutofit fontScale="90000"/>
          </a:bodyPr>
          <a:lstStyle/>
          <a:p>
            <a:br>
              <a:rPr lang="fr-FR" sz="4000" b="1" dirty="0">
                <a:solidFill>
                  <a:schemeClr val="bg1"/>
                </a:solidFill>
                <a:latin typeface="+mn-lt"/>
              </a:rPr>
            </a:br>
            <a:r>
              <a:rPr lang="fr-FR" b="1" dirty="0">
                <a:solidFill>
                  <a:srgbClr val="FFC000"/>
                </a:solidFill>
                <a:latin typeface="+mn-lt"/>
              </a:rPr>
              <a:t>V-</a:t>
            </a:r>
            <a:r>
              <a:rPr lang="fr-FR" b="1" i="0" dirty="0">
                <a:solidFill>
                  <a:srgbClr val="FFC000"/>
                </a:solidFill>
                <a:effectLst/>
                <a:latin typeface="+mn-lt"/>
              </a:rPr>
              <a:t>Project Closure Best Practices</a:t>
            </a:r>
            <a:br>
              <a:rPr lang="fr-FR"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AABFF4EA-2883-479E-9D92-24EC884CC5FE}"/>
              </a:ext>
            </a:extLst>
          </p:cNvPr>
          <p:cNvSpPr>
            <a:spLocks noGrp="1"/>
          </p:cNvSpPr>
          <p:nvPr>
            <p:ph idx="1"/>
          </p:nvPr>
        </p:nvSpPr>
        <p:spPr>
          <a:xfrm>
            <a:off x="207264" y="1578737"/>
            <a:ext cx="10134600" cy="4351338"/>
          </a:xfrm>
        </p:spPr>
        <p:txBody>
          <a:bodyPr/>
          <a:lstStyle/>
          <a:p>
            <a:pPr algn="just" fontAlgn="base"/>
            <a:r>
              <a:rPr lang="en-US" sz="2600" b="1" i="0" dirty="0">
                <a:effectLst/>
              </a:rPr>
              <a:t>Successful </a:t>
            </a:r>
            <a:r>
              <a:rPr lang="en-US" sz="2600" b="1" dirty="0"/>
              <a:t>P</a:t>
            </a:r>
            <a:r>
              <a:rPr lang="en-US" sz="2600" b="1" i="0" dirty="0">
                <a:effectLst/>
              </a:rPr>
              <a:t>roject Closure </a:t>
            </a:r>
            <a:r>
              <a:rPr lang="en-US" sz="2600" b="0" i="0" dirty="0">
                <a:effectLst/>
              </a:rPr>
              <a:t>ties every aspect together: </a:t>
            </a:r>
          </a:p>
          <a:p>
            <a:pPr marL="0" indent="0" algn="just" fontAlgn="base">
              <a:buNone/>
            </a:pPr>
            <a:r>
              <a:rPr lang="en-US" sz="2600" b="0" i="0" dirty="0">
                <a:effectLst/>
              </a:rPr>
              <a:t>	</a:t>
            </a:r>
            <a:endParaRPr lang="en-US" sz="2600" dirty="0"/>
          </a:p>
          <a:p>
            <a:pPr marL="0" indent="0" algn="just" fontAlgn="base">
              <a:buNone/>
            </a:pPr>
            <a:endParaRPr lang="en-US" sz="2600" b="0" i="0" dirty="0">
              <a:effectLst/>
            </a:endParaRPr>
          </a:p>
          <a:p>
            <a:pPr marL="0" indent="0" algn="just" fontAlgn="base">
              <a:buNone/>
            </a:pPr>
            <a:endParaRPr lang="en-US" sz="2600" dirty="0"/>
          </a:p>
          <a:p>
            <a:pPr marL="0" indent="0" algn="just" fontAlgn="base">
              <a:buNone/>
            </a:pPr>
            <a:endParaRPr lang="en-US" sz="2600" b="0" i="0" dirty="0">
              <a:effectLst/>
            </a:endParaRPr>
          </a:p>
          <a:p>
            <a:pPr marL="0" indent="0" algn="just" fontAlgn="base">
              <a:buNone/>
            </a:pPr>
            <a:endParaRPr lang="en-US" sz="2600" b="0" i="0" dirty="0">
              <a:effectLst/>
            </a:endParaRPr>
          </a:p>
          <a:p>
            <a:pPr algn="just" fontAlgn="base"/>
            <a:r>
              <a:rPr lang="en-US" sz="2600" b="0" i="0" dirty="0">
                <a:effectLst/>
              </a:rPr>
              <a:t>Don’t be shy about tapping into your best </a:t>
            </a:r>
            <a:r>
              <a:rPr lang="en-US" sz="2600" b="1" i="0" dirty="0">
                <a:effectLst/>
              </a:rPr>
              <a:t>technical expertise </a:t>
            </a:r>
            <a:r>
              <a:rPr lang="en-US" sz="2600" b="0" i="0" dirty="0">
                <a:effectLst/>
              </a:rPr>
              <a:t>and </a:t>
            </a:r>
            <a:r>
              <a:rPr lang="en-US" sz="2600" b="1" i="0" dirty="0">
                <a:effectLst/>
              </a:rPr>
              <a:t>human-centered,</a:t>
            </a:r>
            <a:r>
              <a:rPr lang="en-US" sz="2600" b="0" i="0" dirty="0">
                <a:effectLst/>
              </a:rPr>
              <a:t> celebratory self to this critical phase of every project.</a:t>
            </a:r>
          </a:p>
          <a:p>
            <a:pPr algn="just" fontAlgn="base"/>
            <a:r>
              <a:rPr lang="en-US" sz="2600" b="0" i="0" dirty="0">
                <a:effectLst/>
              </a:rPr>
              <a:t>Here’s a handy list of </a:t>
            </a:r>
            <a:r>
              <a:rPr lang="en-US" sz="2600" b="1" i="0" dirty="0">
                <a:effectLst/>
              </a:rPr>
              <a:t>Project Closure best practices</a:t>
            </a:r>
            <a:r>
              <a:rPr lang="en-US" sz="2600" b="0" i="0" dirty="0">
                <a:effectLst/>
              </a:rPr>
              <a:t>:</a:t>
            </a:r>
          </a:p>
          <a:p>
            <a:endParaRPr lang="fr-FR" dirty="0"/>
          </a:p>
        </p:txBody>
      </p:sp>
      <p:pic>
        <p:nvPicPr>
          <p:cNvPr id="5" name="Image 4">
            <a:extLst>
              <a:ext uri="{FF2B5EF4-FFF2-40B4-BE49-F238E27FC236}">
                <a16:creationId xmlns:a16="http://schemas.microsoft.com/office/drawing/2014/main" id="{B2C94F10-6B9D-4630-BCD5-DF5E05A162F8}"/>
              </a:ext>
            </a:extLst>
          </p:cNvPr>
          <p:cNvPicPr>
            <a:picLocks noChangeAspect="1"/>
          </p:cNvPicPr>
          <p:nvPr/>
        </p:nvPicPr>
        <p:blipFill>
          <a:blip r:embed="rId2"/>
          <a:stretch>
            <a:fillRect/>
          </a:stretch>
        </p:blipFill>
        <p:spPr>
          <a:xfrm>
            <a:off x="2029968" y="2002537"/>
            <a:ext cx="6985445" cy="1975104"/>
          </a:xfrm>
          <a:prstGeom prst="rect">
            <a:avLst/>
          </a:prstGeom>
        </p:spPr>
      </p:pic>
    </p:spTree>
    <p:extLst>
      <p:ext uri="{BB962C8B-B14F-4D97-AF65-F5344CB8AC3E}">
        <p14:creationId xmlns:p14="http://schemas.microsoft.com/office/powerpoint/2010/main" val="3946804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2AE179-035A-4ED6-8A58-7F1F84F69019}"/>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C95BA1DA-0A1C-4DC7-96B7-9259FDA8D67F}"/>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9199257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5F5430-2B14-4D46-B62C-A8E72F48C866}"/>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129DD913-2AD5-4CCE-B84D-AEE7735F736F}"/>
              </a:ext>
            </a:extLst>
          </p:cNvPr>
          <p:cNvPicPr>
            <a:picLocks noGrp="1" noChangeAspect="1"/>
          </p:cNvPicPr>
          <p:nvPr>
            <p:ph idx="1"/>
          </p:nvPr>
        </p:nvPicPr>
        <p:blipFill>
          <a:blip r:embed="rId2"/>
          <a:stretch>
            <a:fillRect/>
          </a:stretch>
        </p:blipFill>
        <p:spPr>
          <a:xfrm>
            <a:off x="0" y="0"/>
            <a:ext cx="12191999" cy="6858000"/>
          </a:xfrm>
        </p:spPr>
      </p:pic>
    </p:spTree>
    <p:extLst>
      <p:ext uri="{BB962C8B-B14F-4D97-AF65-F5344CB8AC3E}">
        <p14:creationId xmlns:p14="http://schemas.microsoft.com/office/powerpoint/2010/main" val="403640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6">
            <a:extLst>
              <a:ext uri="{FF2B5EF4-FFF2-40B4-BE49-F238E27FC236}">
                <a16:creationId xmlns:a16="http://schemas.microsoft.com/office/drawing/2014/main" id="{98808C7F-8D1E-44C0-A4D2-599B8022FFD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079443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8071959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9899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C9B4B7-F29D-43C1-9F18-A72DE74775CB}"/>
              </a:ext>
            </a:extLst>
          </p:cNvPr>
          <p:cNvSpPr>
            <a:spLocks noGrp="1"/>
          </p:cNvSpPr>
          <p:nvPr>
            <p:ph type="title"/>
          </p:nvPr>
        </p:nvSpPr>
        <p:spPr/>
        <p:txBody>
          <a:bodyPr/>
          <a:lstStyle/>
          <a:p>
            <a:endParaRPr lang="fr-FR"/>
          </a:p>
        </p:txBody>
      </p:sp>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8016"/>
            <a:ext cx="12192000" cy="657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7841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4689</TotalTime>
  <Words>3196</Words>
  <Application>Microsoft Office PowerPoint</Application>
  <PresentationFormat>Grand écran</PresentationFormat>
  <Paragraphs>200</Paragraphs>
  <Slides>46</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46</vt:i4>
      </vt:variant>
    </vt:vector>
  </HeadingPairs>
  <TitlesOfParts>
    <vt:vector size="57" baseType="lpstr">
      <vt:lpstr>adobe-clean</vt:lpstr>
      <vt:lpstr>Arial</vt:lpstr>
      <vt:lpstr>Arial Black</vt:lpstr>
      <vt:lpstr>Brush Script MT</vt:lpstr>
      <vt:lpstr>Calibri</vt:lpstr>
      <vt:lpstr>Calibri Light</vt:lpstr>
      <vt:lpstr>Montserrat</vt:lpstr>
      <vt:lpstr>MontserratBold</vt:lpstr>
      <vt:lpstr>robotoregular</vt:lpstr>
      <vt:lpstr>Tajawal Medium</vt:lpstr>
      <vt:lpstr>Thème Office</vt:lpstr>
      <vt:lpstr>Présentation PowerPoint</vt:lpstr>
      <vt:lpstr>In the previous lessons…</vt:lpstr>
      <vt:lpstr>In the previous lessons…</vt:lpstr>
      <vt:lpstr>In the previous lessons…</vt:lpstr>
      <vt:lpstr>     Syllabus .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II- The 3 Phases of the Project  Closure Process</vt:lpstr>
      <vt:lpstr>II- The 3 Phases of the Project  Closure Process</vt:lpstr>
      <vt:lpstr>II- The 3 Phases of the Project  Closure Process</vt:lpstr>
      <vt:lpstr>Présentation PowerPoint</vt:lpstr>
      <vt:lpstr> II- The 3 Phases of the Project  Closure Process </vt:lpstr>
      <vt:lpstr>II- The 3 Phases of the Project  Closure Process</vt:lpstr>
      <vt:lpstr> III- The Project Closure Elements </vt:lpstr>
      <vt:lpstr> III- The Project Closure Elements </vt:lpstr>
      <vt:lpstr> III- The Project Closure Elements </vt:lpstr>
      <vt:lpstr> III- The Project Closure Elements </vt:lpstr>
      <vt:lpstr> III- The Project Closure Elements </vt:lpstr>
      <vt:lpstr> III- The Project Closure Elements </vt:lpstr>
      <vt:lpstr>Présentation PowerPoint</vt:lpstr>
      <vt:lpstr>Présentation PowerPoint</vt:lpstr>
      <vt:lpstr>Présentation PowerPoint</vt:lpstr>
      <vt:lpstr> V-Project Closure Best Practices </vt:lpstr>
      <vt:lpstr> V-Project Closure Best Practices </vt:lpstr>
      <vt:lpstr> V-Project Closure Best Practices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11</cp:revision>
  <dcterms:created xsi:type="dcterms:W3CDTF">2022-04-04T05:32:02Z</dcterms:created>
  <dcterms:modified xsi:type="dcterms:W3CDTF">2022-04-07T15:11:54Z</dcterms:modified>
</cp:coreProperties>
</file>