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369" r:id="rId3"/>
    <p:sldId id="380" r:id="rId4"/>
    <p:sldId id="365" r:id="rId5"/>
    <p:sldId id="371" r:id="rId6"/>
    <p:sldId id="370" r:id="rId7"/>
    <p:sldId id="366" r:id="rId8"/>
    <p:sldId id="367" r:id="rId9"/>
    <p:sldId id="373" r:id="rId10"/>
    <p:sldId id="379" r:id="rId11"/>
    <p:sldId id="382" r:id="rId12"/>
    <p:sldId id="383" r:id="rId13"/>
    <p:sldId id="381" r:id="rId1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 showGuides="1">
      <p:cViewPr varScale="1">
        <p:scale>
          <a:sx n="68" d="100"/>
          <a:sy n="68" d="100"/>
        </p:scale>
        <p:origin x="1162" y="53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t>9/29/2023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t>9/29/2023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t>13</a:t>
            </a:fld>
            <a:endParaRPr 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44328"/>
            <a:ext cx="12180711" cy="67374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79326" y="381000"/>
            <a:ext cx="1748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705600" y="2971800"/>
            <a:ext cx="413918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Second </a:t>
            </a:r>
            <a:r>
              <a:rPr lang="en-US" sz="3600" b="1" dirty="0" err="1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600200"/>
            <a:ext cx="3210238" cy="41775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826541"/>
            <a:ext cx="12192000" cy="952500"/>
          </a:xfrm>
          <a:prstGeom prst="rect">
            <a:avLst/>
          </a:prstGeom>
        </p:spPr>
      </p:pic>
      <p:sp>
        <p:nvSpPr>
          <p:cNvPr id="2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</a:p>
        </p:txBody>
      </p:sp>
      <p:sp>
        <p:nvSpPr>
          <p:cNvPr id="2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43364" y="3657600"/>
            <a:ext cx="4658036" cy="5145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2"/>
    </mc:Choice>
    <mc:Fallback xmlns="">
      <p:transition spd="slow" advTm="13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000" y="1728384"/>
            <a:ext cx="8576121" cy="409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Israa Lewaa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Lecturer in Statistics and Mathematics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Statistical data integration Using A latent Class Model”.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Faculty of Economics and Political Science, Cairo University, Statistics Department.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747" y="5905500"/>
            <a:ext cx="12192000" cy="952500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Am I ? </a:t>
            </a: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65"/>
    </mc:Choice>
    <mc:Fallback xmlns="">
      <p:transition spd="slow" advTm="45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2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5838260"/>
            <a:ext cx="12192000" cy="952500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45728"/>
            <a:ext cx="2033245" cy="1798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21"/>
    </mc:Choice>
    <mc:Fallback xmlns="">
      <p:transition spd="slow" advTm="34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88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Linear Algebra,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Matrices,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System of linear Equations,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Vector Space,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Linear Algebra by Spreadsheet,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5881758"/>
            <a:ext cx="12192000" cy="952500"/>
          </a:xfrm>
          <a:prstGeom prst="rect">
            <a:avLst/>
          </a:prstGeom>
        </p:spPr>
      </p:pic>
      <p:sp>
        <p:nvSpPr>
          <p:cNvPr id="16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47"/>
    </mc:Choice>
    <mc:Fallback xmlns="">
      <p:transition spd="slow" advTm="142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2020612"/>
            <a:ext cx="769299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</a:p>
          <a:p>
            <a:endParaRPr lang="en-US" sz="1600" dirty="0"/>
          </a:p>
          <a:p>
            <a:pPr marL="446405" indent="-446405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rgbClr val="FF0000"/>
              </a:solidFill>
            </a:endParaRPr>
          </a:p>
          <a:p>
            <a:pPr marL="0" lvl="1">
              <a:defRPr/>
            </a:pPr>
            <a:r>
              <a:rPr lang="en-US" dirty="0" err="1"/>
              <a:t>Strang</a:t>
            </a:r>
            <a:r>
              <a:rPr lang="en-US" dirty="0"/>
              <a:t>, G. (2006). Linear algebra and its applications. Belmont, CA: Thomson, Brooks/Cole.</a:t>
            </a:r>
            <a:r>
              <a:rPr lang="ar-SA" dirty="0"/>
              <a:t>‏</a:t>
            </a: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754555"/>
            <a:ext cx="12192000" cy="952500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Learning Resources </a:t>
            </a: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992"/>
    </mc:Choice>
    <mc:Fallback xmlns="">
      <p:transition spd="slow" advTm="67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81100" y="1147088"/>
            <a:ext cx="98128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with and recognize properties of particular matrices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Formulate, solve, apply, and interpret properties of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row operations on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transpose of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Gaussian elimination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systems of linear equations using the inverse of the coefficient matrix when possible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common matrix operations such as addition, scalar multiplication, multiplication, and transposition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and use equivalent forms to identify matrices and solve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467" y="5905500"/>
            <a:ext cx="12192000" cy="952500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28"/>
    </mc:Choice>
    <mc:Fallback xmlns="">
      <p:transition spd="slow" advTm="116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054555" y="1231949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 Lecture_1_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Lecture_2_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Scalar and vector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Lecture_3_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matrix algebra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Lecture_4_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Operations on matrices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Lecture_5_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matrix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Lecture_6_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Determinants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Lecture_7_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System of linear equations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Lecture_8_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Lecture_9_Vector Space</a:t>
                      </a:r>
                      <a:r>
                        <a:rPr lang="en-US" sz="1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Lecture_10_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Linear</a:t>
                      </a:r>
                      <a:r>
                        <a:rPr lang="en-US" sz="1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Algebra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Spreadsheet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8623" y="378251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530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44" y="5797550"/>
            <a:ext cx="12192000" cy="952500"/>
          </a:xfrm>
          <a:prstGeom prst="rect">
            <a:avLst/>
          </a:prstGeom>
        </p:spPr>
      </p:pic>
      <p:sp>
        <p:nvSpPr>
          <p:cNvPr id="15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Structure </a:t>
            </a: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60"/>
    </mc:Choice>
    <mc:Fallback xmlns="">
      <p:transition spd="slow" advTm="211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67400"/>
            <a:ext cx="12192000" cy="952500"/>
          </a:xfrm>
          <a:prstGeom prst="rect">
            <a:avLst/>
          </a:prstGeom>
        </p:spPr>
      </p:pic>
      <p:sp>
        <p:nvSpPr>
          <p:cNvPr id="10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 </a:t>
            </a:r>
          </a:p>
        </p:txBody>
      </p:sp>
      <p:sp>
        <p:nvSpPr>
          <p:cNvPr id="16" name="Rectangle 15"/>
          <p:cNvSpPr>
            <a:spLocks noGrp="1" noChangeArrowheads="1"/>
          </p:cNvSpPr>
          <p:nvPr/>
        </p:nvSpPr>
        <p:spPr>
          <a:xfrm>
            <a:off x="5410200" y="2058682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</a:p>
        </p:txBody>
      </p:sp>
      <p:pic>
        <p:nvPicPr>
          <p:cNvPr id="18" name="Picture 2" descr="EXAM | University of Lapla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65"/>
    </mc:Choice>
    <mc:Fallback xmlns="">
      <p:transition spd="slow" advTm="49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684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/>
          <p:cNvSpPr txBox="1"/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en-US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pic>
        <p:nvPicPr>
          <p:cNvPr id="1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01" y="1304627"/>
            <a:ext cx="4340900" cy="424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867400"/>
            <a:ext cx="12192000" cy="952500"/>
          </a:xfrm>
          <a:prstGeom prst="rect">
            <a:avLst/>
          </a:prstGeom>
        </p:spPr>
      </p:pic>
      <p:sp>
        <p:nvSpPr>
          <p:cNvPr id="11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2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0000" y="1304627"/>
            <a:ext cx="533400" cy="6003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810000" y="1304627"/>
            <a:ext cx="3429000" cy="6003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50"/>
    </mc:Choice>
    <mc:Fallback xmlns="">
      <p:transition spd="slow" advTm="57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6914818" y="2053302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sp>
        <p:nvSpPr>
          <p:cNvPr id="10" name="Title 1"/>
          <p:cNvSpPr txBox="1"/>
          <p:nvPr/>
        </p:nvSpPr>
        <p:spPr>
          <a:xfrm>
            <a:off x="188259" y="220981"/>
            <a:ext cx="9085743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3683" y="1226492"/>
            <a:ext cx="7760320" cy="4531403"/>
          </a:xfrm>
          <a:prstGeom prst="rect">
            <a:avLst/>
          </a:prstGeom>
        </p:spPr>
      </p:pic>
      <p:sp>
        <p:nvSpPr>
          <p:cNvPr id="18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5838260"/>
            <a:ext cx="12192000" cy="952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20098" y="1223365"/>
            <a:ext cx="1704102" cy="45345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00"/>
    </mc:Choice>
    <mc:Fallback xmlns="">
      <p:transition spd="slow" advTm="57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en-US" sz="2400" dirty="0">
                <a:cs typeface="Bader" pitchFamily="2" charset="-78"/>
              </a:rPr>
              <a:t>سيتم تثبيت رابط حلقة النقاش على صفحة المقرر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>
            <a:fillRect/>
          </a:stretch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ym typeface="+mn-ea"/>
              </a:rPr>
              <a:t>رابط حلقة النقاش وموعدها مرفوع على صفحة المودل ستكون حلقة وحيدة كل أسبوع  </a:t>
            </a:r>
            <a:endParaRPr lang="en-US" sz="4000" b="1" dirty="0"/>
          </a:p>
          <a:p>
            <a:pPr algn="ctr" rtl="1"/>
            <a:endParaRPr lang="en-US" sz="4000" b="1" dirty="0"/>
          </a:p>
        </p:txBody>
      </p:sp>
      <p:sp>
        <p:nvSpPr>
          <p:cNvPr id="1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</a:p>
        </p:txBody>
      </p:sp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5838260"/>
            <a:ext cx="12192000" cy="952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837"/>
    </mc:Choice>
    <mc:Fallback xmlns="">
      <p:transition spd="slow" advTm="59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t>13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3719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514</Words>
  <Application>Microsoft Office PowerPoint</Application>
  <PresentationFormat>Widescreen</PresentationFormat>
  <Paragraphs>130</Paragraphs>
  <Slides>13</Slides>
  <Notes>3</Notes>
  <HiddenSlides>0</HiddenSlides>
  <MMClips>13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Aardvark Cafe</vt:lpstr>
      <vt:lpstr>Arial</vt:lpstr>
      <vt:lpstr>Bahnschrift Condensed</vt:lpstr>
      <vt:lpstr>Calibri</vt:lpstr>
      <vt:lpstr>Constantia</vt:lpstr>
      <vt:lpstr>Sakkal Majalla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Israa.Lewaa</cp:lastModifiedBy>
  <cp:revision>192</cp:revision>
  <dcterms:created xsi:type="dcterms:W3CDTF">2012-10-04T04:34:00Z</dcterms:created>
  <dcterms:modified xsi:type="dcterms:W3CDTF">2023-09-29T15:03:26Z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E6A77385FDCB49E085C761A22D48927F_12</vt:lpwstr>
  </property>
  <property fmtid="{D5CDD505-2E9C-101B-9397-08002B2CF9AE}" pid="3" name="KSOProductBuildVer">
    <vt:lpwstr>1033-12.2.0.13215</vt:lpwstr>
  </property>
</Properties>
</file>