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9"/>
  </p:notesMasterIdLst>
  <p:sldIdLst>
    <p:sldId id="634" r:id="rId5"/>
    <p:sldId id="635" r:id="rId6"/>
    <p:sldId id="586" r:id="rId7"/>
    <p:sldId id="587" r:id="rId8"/>
    <p:sldId id="637" r:id="rId9"/>
    <p:sldId id="588" r:id="rId10"/>
    <p:sldId id="550" r:id="rId11"/>
    <p:sldId id="589" r:id="rId12"/>
    <p:sldId id="556" r:id="rId13"/>
    <p:sldId id="590" r:id="rId14"/>
    <p:sldId id="592" r:id="rId15"/>
    <p:sldId id="618" r:id="rId16"/>
    <p:sldId id="596" r:id="rId17"/>
    <p:sldId id="597" r:id="rId18"/>
    <p:sldId id="593" r:id="rId19"/>
    <p:sldId id="631" r:id="rId20"/>
    <p:sldId id="617" r:id="rId21"/>
    <p:sldId id="598" r:id="rId22"/>
    <p:sldId id="619" r:id="rId23"/>
    <p:sldId id="599" r:id="rId24"/>
    <p:sldId id="594" r:id="rId25"/>
    <p:sldId id="630" r:id="rId26"/>
    <p:sldId id="620" r:id="rId27"/>
    <p:sldId id="600" r:id="rId28"/>
    <p:sldId id="601" r:id="rId29"/>
    <p:sldId id="595" r:id="rId30"/>
    <p:sldId id="632" r:id="rId31"/>
    <p:sldId id="621" r:id="rId32"/>
    <p:sldId id="602" r:id="rId33"/>
    <p:sldId id="603" r:id="rId34"/>
    <p:sldId id="633" r:id="rId35"/>
    <p:sldId id="604" r:id="rId36"/>
    <p:sldId id="559" r:id="rId37"/>
    <p:sldId id="605" r:id="rId38"/>
    <p:sldId id="622" r:id="rId39"/>
    <p:sldId id="624" r:id="rId40"/>
    <p:sldId id="606" r:id="rId41"/>
    <p:sldId id="625" r:id="rId42"/>
    <p:sldId id="608" r:id="rId43"/>
    <p:sldId id="628" r:id="rId44"/>
    <p:sldId id="629" r:id="rId45"/>
    <p:sldId id="639" r:id="rId46"/>
    <p:sldId id="640" r:id="rId47"/>
    <p:sldId id="63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4"/>
            <p14:sldId id="635"/>
            <p14:sldId id="586"/>
            <p14:sldId id="587"/>
            <p14:sldId id="637"/>
            <p14:sldId id="588"/>
            <p14:sldId id="550"/>
            <p14:sldId id="589"/>
            <p14:sldId id="556"/>
            <p14:sldId id="590"/>
            <p14:sldId id="592"/>
            <p14:sldId id="618"/>
            <p14:sldId id="596"/>
            <p14:sldId id="597"/>
            <p14:sldId id="593"/>
            <p14:sldId id="631"/>
            <p14:sldId id="617"/>
            <p14:sldId id="598"/>
            <p14:sldId id="619"/>
            <p14:sldId id="599"/>
            <p14:sldId id="594"/>
            <p14:sldId id="630"/>
            <p14:sldId id="620"/>
            <p14:sldId id="600"/>
            <p14:sldId id="601"/>
            <p14:sldId id="595"/>
            <p14:sldId id="632"/>
            <p14:sldId id="621"/>
            <p14:sldId id="602"/>
            <p14:sldId id="603"/>
            <p14:sldId id="633"/>
            <p14:sldId id="604"/>
            <p14:sldId id="559"/>
            <p14:sldId id="605"/>
            <p14:sldId id="622"/>
            <p14:sldId id="624"/>
            <p14:sldId id="606"/>
            <p14:sldId id="625"/>
            <p14:sldId id="608"/>
            <p14:sldId id="628"/>
            <p14:sldId id="629"/>
            <p14:sldId id="639"/>
            <p14:sldId id="640"/>
            <p14:sldId id="63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48" autoAdjust="0"/>
  </p:normalViewPr>
  <p:slideViewPr>
    <p:cSldViewPr snapToGrid="0">
      <p:cViewPr varScale="1">
        <p:scale>
          <a:sx n="70" d="100"/>
          <a:sy n="70" d="100"/>
        </p:scale>
        <p:origin x="268" y="3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0470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68049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12104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3717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1654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34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7552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82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2805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727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96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16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878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185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0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138729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6895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99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2908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5666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5923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1838282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en.wikipedia.org/wiki/Kurt_Lewin" TargetMode="External"/><Relationship Id="rId1" Type="http://schemas.openxmlformats.org/officeDocument/2006/relationships/slideLayout" Target="../slideLayouts/slideLayout16.xml"/><Relationship Id="rId4" Type="http://schemas.openxmlformats.org/officeDocument/2006/relationships/image" Target="../media/image16.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a:solidFill>
                  <a:schemeClr val="bg2">
                    <a:lumMod val="25000"/>
                  </a:schemeClr>
                </a:solidFill>
                <a:latin typeface="Alexandria" charset="0"/>
                <a:cs typeface="Alexandria" charset="0"/>
              </a:rPr>
              <a:t>Ranya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472654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768595"/>
            <a:ext cx="351660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a:p>
            <a:pPr algn="ctr"/>
            <a:r>
              <a:rPr lang="en-US" sz="2400" b="1" dirty="0">
                <a:solidFill>
                  <a:srgbClr val="E7E6E6">
                    <a:lumMod val="25000"/>
                  </a:srgbClr>
                </a:solidFill>
                <a:latin typeface="Times New Roman" pitchFamily="18" charset="0"/>
                <a:cs typeface="Times New Roman" pitchFamily="18" charset="0"/>
              </a:rPr>
              <a:t>Organizational change</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707306" y="5088051"/>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Mahfouz</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12619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667538" y="1401274"/>
            <a:ext cx="9902228" cy="21236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p>
          <a:p>
            <a:pPr marL="457200" indent="-457200">
              <a:buFont typeface="Wingdings" panose="05000000000000000000" pitchFamily="2" charset="2"/>
              <a:buChar char="Ø"/>
            </a:pPr>
            <a:r>
              <a:rPr lang="en-US" sz="3200" b="1" dirty="0">
                <a:solidFill>
                  <a:schemeClr val="bg2">
                    <a:lumMod val="25000"/>
                  </a:schemeClr>
                </a:solidFill>
              </a:rPr>
              <a:t>Summary and conclusions</a:t>
            </a:r>
            <a:r>
              <a:rPr lang="en-US" sz="3600" b="1" dirty="0">
                <a:solidFill>
                  <a:schemeClr val="bg2">
                    <a:lumMod val="25000"/>
                  </a:schemeClr>
                </a:solidFill>
              </a:rPr>
              <a:t>.</a:t>
            </a:r>
            <a:endParaRPr lang="en-US" sz="3200" b="1"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1938992"/>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Models 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Summary 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50279932"/>
      </p:ext>
    </p:extLst>
  </p:cSld>
  <p:clrMapOvr>
    <a:masterClrMapping/>
  </p:clrMapOvr>
  <mc:AlternateContent xmlns:mc="http://schemas.openxmlformats.org/markup-compatibility/2006" xmlns:p14="http://schemas.microsoft.com/office/powerpoint/2010/main">
    <mc:Choice Requires="p14">
      <p:transition spd="slow" p14:dur="2000" advTm="84728"/>
    </mc:Choice>
    <mc:Fallback xmlns="">
      <p:transition spd="slow" advTm="847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943412958"/>
      </p:ext>
    </p:extLst>
  </p:cSld>
  <p:clrMapOvr>
    <a:masterClrMapping/>
  </p:clrMapOvr>
  <mc:AlternateContent xmlns:mc="http://schemas.openxmlformats.org/markup-compatibility/2006" xmlns:p14="http://schemas.microsoft.com/office/powerpoint/2010/main">
    <mc:Choice Requires="p14">
      <p:transition spd="slow" p14:dur="2000" advTm="143119"/>
    </mc:Choice>
    <mc:Fallback xmlns="">
      <p:transition spd="slow" advTm="14311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Models 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Summary 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91683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786744"/>
            <a:ext cx="8417320" cy="1692771"/>
          </a:xfrm>
          <a:prstGeom prst="rect">
            <a:avLst/>
          </a:prstGeom>
          <a:noFill/>
        </p:spPr>
        <p:txBody>
          <a:bodyPr wrap="square" rtlCol="0">
            <a:spAutoFit/>
          </a:bodyPr>
          <a:lstStyle/>
          <a:p>
            <a:r>
              <a:rPr lang="en-US" sz="2400" dirty="0">
                <a:solidFill>
                  <a:schemeClr val="bg2">
                    <a:lumMod val="25000"/>
                  </a:schemeClr>
                </a:solidFill>
              </a:rPr>
              <a:t>We all have our own assumptions about how organizations work, developed through a combination of </a:t>
            </a:r>
            <a:r>
              <a:rPr lang="en-US" sz="2800" b="1" u="sng" dirty="0">
                <a:solidFill>
                  <a:schemeClr val="bg2">
                    <a:lumMod val="25000"/>
                  </a:schemeClr>
                </a:solidFill>
                <a:effectLst>
                  <a:outerShdw blurRad="38100" dist="38100" dir="2700000" algn="tl">
                    <a:srgbClr val="000000">
                      <a:alpha val="43137"/>
                    </a:srgbClr>
                  </a:outerShdw>
                </a:effectLst>
              </a:rPr>
              <a:t>experience</a:t>
            </a:r>
            <a:r>
              <a:rPr lang="en-US" sz="2800" dirty="0">
                <a:solidFill>
                  <a:schemeClr val="bg2">
                    <a:lumMod val="25000"/>
                  </a:schemeClr>
                </a:solidFill>
                <a:effectLst>
                  <a:outerShdw blurRad="38100" dist="38100" dir="2700000" algn="tl">
                    <a:srgbClr val="000000">
                      <a:alpha val="43137"/>
                    </a:srgbClr>
                  </a:outerShdw>
                </a:effectLst>
              </a:rPr>
              <a:t> </a:t>
            </a:r>
            <a:r>
              <a:rPr lang="en-US" sz="2400" dirty="0">
                <a:solidFill>
                  <a:schemeClr val="bg2">
                    <a:lumMod val="25000"/>
                  </a:schemeClr>
                </a:solidFill>
              </a:rPr>
              <a:t>and </a:t>
            </a:r>
            <a:r>
              <a:rPr lang="en-US" sz="2800" b="1" u="sng" dirty="0">
                <a:solidFill>
                  <a:schemeClr val="bg2">
                    <a:lumMod val="25000"/>
                  </a:schemeClr>
                </a:solidFill>
                <a:effectLst>
                  <a:outerShdw blurRad="38100" dist="38100" dir="2700000" algn="tl">
                    <a:srgbClr val="000000">
                      <a:alpha val="43137"/>
                    </a:srgbClr>
                  </a:outerShdw>
                </a:effectLst>
              </a:rPr>
              <a:t>education</a:t>
            </a:r>
            <a:r>
              <a:rPr lang="en-US" sz="2400" dirty="0">
                <a:solidFill>
                  <a:schemeClr val="bg2">
                    <a:lumMod val="25000"/>
                  </a:schemeClr>
                </a:solidFill>
              </a:rPr>
              <a:t>. The use of metaphor is an important way in which we express these assumptions. </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546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84340"/>
            <a:ext cx="8417320" cy="3539430"/>
          </a:xfrm>
          <a:prstGeom prst="rect">
            <a:avLst/>
          </a:prstGeom>
          <a:noFill/>
        </p:spPr>
        <p:txBody>
          <a:bodyPr wrap="square" rtlCol="0">
            <a:spAutoFit/>
          </a:bodyPr>
          <a:lstStyle/>
          <a:p>
            <a:r>
              <a:rPr lang="en-US" sz="2800" dirty="0">
                <a:solidFill>
                  <a:schemeClr val="bg2">
                    <a:lumMod val="25000"/>
                  </a:schemeClr>
                </a:solidFill>
              </a:rPr>
              <a:t>Some people talk about organizations as if they were machines. This metaphor leads to talk of organizational structures, job design and process reengineering. Others describe organizations as political systems.</a:t>
            </a:r>
          </a:p>
          <a:p>
            <a:r>
              <a:rPr lang="en-US" sz="2800" dirty="0">
                <a:solidFill>
                  <a:schemeClr val="bg2">
                    <a:lumMod val="25000"/>
                  </a:schemeClr>
                </a:solidFill>
              </a:rPr>
              <a:t>They describe the organization as a seething web of political tricks where coalitions are formed and power rules supreme. They talk about hidden agendas, opposing factions and political maneuvering.</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670007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These are the four that its seen in use most often by managers, writers and consultants, and that appear to us to provide the most useful insights into the process of organizational change. These are:</a:t>
            </a:r>
          </a:p>
          <a:p>
            <a:endParaRPr lang="en-US" sz="2800" dirty="0">
              <a:solidFill>
                <a:schemeClr val="tx1"/>
              </a:solidFill>
            </a:endParaRPr>
          </a:p>
          <a:p>
            <a:r>
              <a:rPr lang="en-US" sz="2800" dirty="0">
                <a:solidFill>
                  <a:schemeClr val="tx1"/>
                </a:solidFill>
              </a:rPr>
              <a:t>• organizations as machines;</a:t>
            </a:r>
          </a:p>
          <a:p>
            <a:r>
              <a:rPr lang="en-US" sz="2800" dirty="0">
                <a:solidFill>
                  <a:schemeClr val="tx1"/>
                </a:solidFill>
              </a:rPr>
              <a:t>• organizations as political systems;</a:t>
            </a:r>
          </a:p>
          <a:p>
            <a:r>
              <a:rPr lang="en-US" sz="2800" dirty="0">
                <a:solidFill>
                  <a:schemeClr val="tx1"/>
                </a:solidFill>
              </a:rPr>
              <a:t>• organizations as organisms;</a:t>
            </a:r>
          </a:p>
          <a:p>
            <a:r>
              <a:rPr lang="en-US" sz="2800" dirty="0">
                <a:solidFill>
                  <a:schemeClr val="tx1"/>
                </a:solidFill>
              </a:rPr>
              <a:t>• organizations as flux and transformation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8120" y="3800387"/>
            <a:ext cx="3611880" cy="2255520"/>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rPr>
              <a:t>1- Organizations as machines;</a:t>
            </a:r>
          </a:p>
          <a:p>
            <a:r>
              <a:rPr lang="en-US" sz="2800" dirty="0">
                <a:solidFill>
                  <a:schemeClr val="tx1"/>
                </a:solidFill>
                <a:latin typeface="Times New Roman" panose="02020603050405020304" pitchFamily="18" charset="0"/>
                <a:cs typeface="Times New Roman" panose="02020603050405020304" pitchFamily="18" charset="0"/>
              </a:rPr>
              <a:t> Gareth Morgan says, ‘When we think of organizations as machines, we begin to see them as rational enterprises designed and structured to achieve predetermined ends.’ This picture of an organization implies routine operations, well-defined structure and job roles, and efficient working inside and between the working parts of the machine (the functional areas).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08013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9447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How change is tackled</a:t>
            </a:r>
          </a:p>
          <a:p>
            <a:r>
              <a:rPr lang="en-US" sz="2400" dirty="0">
                <a:solidFill>
                  <a:schemeClr val="tx1"/>
                </a:solidFill>
              </a:rPr>
              <a:t>Senior managers define targets and timescales. Consultants advise on techniques. The change </a:t>
            </a:r>
            <a:r>
              <a:rPr lang="en-US" sz="2400" dirty="0" err="1">
                <a:solidFill>
                  <a:schemeClr val="tx1"/>
                </a:solidFill>
              </a:rPr>
              <a:t>programme</a:t>
            </a:r>
            <a:r>
              <a:rPr lang="en-US" sz="2400" dirty="0">
                <a:solidFill>
                  <a:schemeClr val="tx1"/>
                </a:solidFill>
              </a:rPr>
              <a:t> is rolled out from the top down. Training is given to bridge the </a:t>
            </a:r>
            <a:r>
              <a:rPr lang="en-US" sz="2400" dirty="0" err="1">
                <a:solidFill>
                  <a:schemeClr val="tx1"/>
                </a:solidFill>
              </a:rPr>
              <a:t>behaviour</a:t>
            </a:r>
            <a:r>
              <a:rPr lang="en-US" sz="2400" dirty="0">
                <a:solidFill>
                  <a:schemeClr val="tx1"/>
                </a:solidFill>
              </a:rPr>
              <a:t> gap.</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8546" y="3984102"/>
            <a:ext cx="2868118" cy="2141529"/>
          </a:xfrm>
          <a:prstGeom prst="rect">
            <a:avLst/>
          </a:prstGeom>
        </p:spPr>
      </p:pic>
    </p:spTree>
    <p:extLst>
      <p:ext uri="{BB962C8B-B14F-4D97-AF65-F5344CB8AC3E}">
        <p14:creationId xmlns:p14="http://schemas.microsoft.com/office/powerpoint/2010/main" val="534273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Who is responsible</a:t>
            </a:r>
          </a:p>
          <a:p>
            <a:r>
              <a:rPr lang="en-US" sz="2400" dirty="0">
                <a:solidFill>
                  <a:schemeClr val="tx1"/>
                </a:solidFill>
              </a:rPr>
              <a:t>Senior Management</a:t>
            </a:r>
          </a:p>
          <a:p>
            <a:r>
              <a:rPr lang="en-US" sz="2800" b="1" dirty="0">
                <a:solidFill>
                  <a:schemeClr val="tx1"/>
                </a:solidFill>
              </a:rPr>
              <a:t>Guiding Principles</a:t>
            </a:r>
          </a:p>
          <a:p>
            <a:r>
              <a:rPr lang="en-US" sz="2400" dirty="0">
                <a:solidFill>
                  <a:schemeClr val="tx1"/>
                </a:solidFill>
              </a:rPr>
              <a:t>Change must be driven. Resistance can be managed. Targets set at the start of the process define the direction.</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0727" y="2278229"/>
            <a:ext cx="2857500" cy="1971675"/>
          </a:xfrm>
          <a:prstGeom prst="rect">
            <a:avLst/>
          </a:prstGeom>
        </p:spPr>
      </p:pic>
    </p:spTree>
    <p:extLst>
      <p:ext uri="{BB962C8B-B14F-4D97-AF65-F5344CB8AC3E}">
        <p14:creationId xmlns:p14="http://schemas.microsoft.com/office/powerpoint/2010/main" val="18681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 The key beliefs are:</a:t>
            </a:r>
          </a:p>
          <a:p>
            <a:r>
              <a:rPr lang="en-US" sz="2800" b="1" dirty="0">
                <a:solidFill>
                  <a:schemeClr val="tx1"/>
                </a:solidFill>
              </a:rPr>
              <a:t>• </a:t>
            </a:r>
            <a:r>
              <a:rPr lang="en-US" sz="2800" dirty="0">
                <a:solidFill>
                  <a:schemeClr val="tx1"/>
                </a:solidFill>
              </a:rPr>
              <a:t>each employee should have only one line manager;</a:t>
            </a:r>
          </a:p>
          <a:p>
            <a:r>
              <a:rPr lang="en-US" sz="2800" dirty="0">
                <a:solidFill>
                  <a:schemeClr val="tx1"/>
                </a:solidFill>
              </a:rPr>
              <a:t>• </a:t>
            </a:r>
            <a:r>
              <a:rPr lang="en-US" sz="2800" dirty="0" err="1">
                <a:solidFill>
                  <a:schemeClr val="tx1"/>
                </a:solidFill>
              </a:rPr>
              <a:t>labour</a:t>
            </a:r>
            <a:r>
              <a:rPr lang="en-US" sz="2800" dirty="0">
                <a:solidFill>
                  <a:schemeClr val="tx1"/>
                </a:solidFill>
              </a:rPr>
              <a:t> should be divided into specific roles;</a:t>
            </a:r>
          </a:p>
          <a:p>
            <a:r>
              <a:rPr lang="en-US" sz="2800" dirty="0">
                <a:solidFill>
                  <a:schemeClr val="tx1"/>
                </a:solidFill>
              </a:rPr>
              <a:t>• each individual should be managed by objectives;</a:t>
            </a:r>
          </a:p>
          <a:p>
            <a:r>
              <a:rPr lang="en-US" sz="2800" dirty="0">
                <a:solidFill>
                  <a:schemeClr val="tx1"/>
                </a:solidFill>
              </a:rPr>
              <a:t>• teams represent no more than the summation of individual efforts;</a:t>
            </a:r>
          </a:p>
          <a:p>
            <a:r>
              <a:rPr lang="en-US" sz="2800" dirty="0">
                <a:solidFill>
                  <a:schemeClr val="tx1"/>
                </a:solidFill>
              </a:rPr>
              <a:t>• management should control and there should be employee discipline.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6601" y="1985841"/>
            <a:ext cx="3063135" cy="1835296"/>
          </a:xfrm>
          <a:prstGeom prst="rect">
            <a:avLst/>
          </a:prstGeom>
        </p:spPr>
      </p:pic>
    </p:spTree>
    <p:extLst>
      <p:ext uri="{BB962C8B-B14F-4D97-AF65-F5344CB8AC3E}">
        <p14:creationId xmlns:p14="http://schemas.microsoft.com/office/powerpoint/2010/main" val="1900689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 This leads to the following assumptions about organizational change:</a:t>
            </a:r>
          </a:p>
          <a:p>
            <a:r>
              <a:rPr lang="en-US" sz="2800" dirty="0">
                <a:solidFill>
                  <a:schemeClr val="tx1"/>
                </a:solidFill>
              </a:rPr>
              <a:t>• The organization can be changed to an agreed end state by those in</a:t>
            </a:r>
          </a:p>
          <a:p>
            <a:r>
              <a:rPr lang="en-US" sz="2800" dirty="0">
                <a:solidFill>
                  <a:schemeClr val="tx1"/>
                </a:solidFill>
              </a:rPr>
              <a:t>positions of authority.</a:t>
            </a:r>
          </a:p>
          <a:p>
            <a:r>
              <a:rPr lang="en-US" sz="2800" dirty="0">
                <a:solidFill>
                  <a:schemeClr val="tx1"/>
                </a:solidFill>
              </a:rPr>
              <a:t>• There will be resistance, and this needs to be managed.</a:t>
            </a:r>
          </a:p>
          <a:p>
            <a:r>
              <a:rPr lang="en-US" sz="2800" dirty="0">
                <a:solidFill>
                  <a:schemeClr val="tx1"/>
                </a:solidFill>
              </a:rPr>
              <a:t>• Change can be executed well if it is well planned and well controlled.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6568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a:t>
            </a:r>
          </a:p>
          <a:p>
            <a:r>
              <a:rPr lang="en-US" sz="3200" b="1" dirty="0">
                <a:solidFill>
                  <a:schemeClr val="tx1"/>
                </a:solidFill>
              </a:rPr>
              <a:t> </a:t>
            </a:r>
            <a:r>
              <a:rPr lang="en-US" sz="2800" b="1" dirty="0">
                <a:solidFill>
                  <a:schemeClr val="tx1"/>
                </a:solidFill>
              </a:rPr>
              <a:t>How change is tackled</a:t>
            </a:r>
          </a:p>
          <a:p>
            <a:r>
              <a:rPr lang="en-US" sz="2400" dirty="0">
                <a:solidFill>
                  <a:schemeClr val="tx1"/>
                </a:solidFill>
              </a:rPr>
              <a:t>A powerful group of individuals builds a new coalition with new guiding principles. There are debates, </a:t>
            </a:r>
            <a:r>
              <a:rPr lang="en-US" sz="2400" dirty="0" err="1">
                <a:solidFill>
                  <a:schemeClr val="tx1"/>
                </a:solidFill>
              </a:rPr>
              <a:t>manoeuvrings</a:t>
            </a:r>
            <a:r>
              <a:rPr lang="en-US" sz="2400" dirty="0">
                <a:solidFill>
                  <a:schemeClr val="tx1"/>
                </a:solidFill>
              </a:rPr>
              <a:t> and negotiations which eventually lead to the new coalition either winning or losing.</a:t>
            </a:r>
          </a:p>
          <a:p>
            <a:r>
              <a:rPr lang="en-US" sz="2400" dirty="0">
                <a:solidFill>
                  <a:schemeClr val="tx1"/>
                </a:solidFill>
              </a:rPr>
              <a:t>Change then ensues as new people are in power with new views and new ways of allocating scarce resources. Those around them position themselves to be winners rather than losers.</a:t>
            </a:r>
            <a:endParaRPr lang="en-US" sz="24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2802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a:t>
            </a:r>
          </a:p>
          <a:p>
            <a:r>
              <a:rPr lang="en-US" sz="3200" b="1" dirty="0">
                <a:solidFill>
                  <a:schemeClr val="tx1"/>
                </a:solidFill>
              </a:rPr>
              <a:t> </a:t>
            </a:r>
            <a:r>
              <a:rPr lang="en-US" sz="2800" b="1" dirty="0">
                <a:solidFill>
                  <a:schemeClr val="tx1"/>
                </a:solidFill>
              </a:rPr>
              <a:t>How change is tackled</a:t>
            </a:r>
          </a:p>
          <a:p>
            <a:r>
              <a:rPr lang="en-US" sz="2400" dirty="0">
                <a:solidFill>
                  <a:schemeClr val="tx1"/>
                </a:solidFill>
              </a:rPr>
              <a:t>The political metaphor views organizations as arenas in which different groups compete for power and influence. In this type of organization, employees are encouraged to form alliances and coalitions to achieve their goals, and there is a constant struggle for control. The political metaphor is useful for organizations that operate in highly competitive environments, such as politics or the media.</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4528" y="1798896"/>
            <a:ext cx="2855955" cy="14942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8565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a:t>
            </a:r>
            <a:endParaRPr lang="en-US" sz="2800" b="1" dirty="0">
              <a:solidFill>
                <a:schemeClr val="tx1"/>
              </a:solidFill>
            </a:endParaRPr>
          </a:p>
          <a:p>
            <a:r>
              <a:rPr lang="en-US" sz="2800" b="1" dirty="0">
                <a:solidFill>
                  <a:schemeClr val="tx1"/>
                </a:solidFill>
              </a:rPr>
              <a:t>Who is responsible</a:t>
            </a:r>
          </a:p>
          <a:p>
            <a:r>
              <a:rPr lang="en-US" sz="2400" dirty="0">
                <a:solidFill>
                  <a:schemeClr val="tx1"/>
                </a:solidFill>
              </a:rPr>
              <a:t>Those with Power</a:t>
            </a:r>
          </a:p>
          <a:p>
            <a:r>
              <a:rPr lang="en-US" sz="2800" b="1" dirty="0">
                <a:solidFill>
                  <a:schemeClr val="tx1"/>
                </a:solidFill>
              </a:rPr>
              <a:t>Guiding Principles</a:t>
            </a:r>
          </a:p>
          <a:p>
            <a:r>
              <a:rPr lang="en-US" sz="2400" dirty="0">
                <a:solidFill>
                  <a:schemeClr val="tx1"/>
                </a:solidFill>
              </a:rPr>
              <a:t>There will be winners and losers. Change requires new coalitions and new negotiations.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9158" y="1985841"/>
            <a:ext cx="4413523" cy="2310203"/>
          </a:xfrm>
          <a:prstGeom prst="rect">
            <a:avLst/>
          </a:prstGeom>
        </p:spPr>
      </p:pic>
    </p:spTree>
    <p:extLst>
      <p:ext uri="{BB962C8B-B14F-4D97-AF65-F5344CB8AC3E}">
        <p14:creationId xmlns:p14="http://schemas.microsoft.com/office/powerpoint/2010/main" val="2903972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 </a:t>
            </a:r>
          </a:p>
          <a:p>
            <a:r>
              <a:rPr lang="en-US" sz="2800" dirty="0">
                <a:solidFill>
                  <a:schemeClr val="tx1"/>
                </a:solidFill>
              </a:rPr>
              <a:t>The key beliefs are:</a:t>
            </a:r>
          </a:p>
          <a:p>
            <a:r>
              <a:rPr lang="en-US" sz="2800" dirty="0">
                <a:solidFill>
                  <a:schemeClr val="tx1"/>
                </a:solidFill>
              </a:rPr>
              <a:t>• You can’t stay out of organizational politics: you’re already in it.</a:t>
            </a:r>
          </a:p>
          <a:p>
            <a:r>
              <a:rPr lang="en-US" sz="2800" dirty="0">
                <a:solidFill>
                  <a:schemeClr val="tx1"/>
                </a:solidFill>
              </a:rPr>
              <a:t>• Building support for your approach is essential if you want to make</a:t>
            </a:r>
          </a:p>
          <a:p>
            <a:r>
              <a:rPr lang="en-US" sz="2800" dirty="0">
                <a:solidFill>
                  <a:schemeClr val="tx1"/>
                </a:solidFill>
              </a:rPr>
              <a:t>anything happen.</a:t>
            </a:r>
          </a:p>
          <a:p>
            <a:r>
              <a:rPr lang="en-US" sz="2800" dirty="0">
                <a:solidFill>
                  <a:schemeClr val="tx1"/>
                </a:solidFill>
              </a:rPr>
              <a:t>• You need to know who is powerful, and who they are close to.</a:t>
            </a:r>
          </a:p>
          <a:p>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342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 </a:t>
            </a:r>
          </a:p>
          <a:p>
            <a:r>
              <a:rPr lang="en-US" sz="2800" dirty="0">
                <a:solidFill>
                  <a:schemeClr val="tx1"/>
                </a:solidFill>
              </a:rPr>
              <a:t>The key beliefs are:</a:t>
            </a:r>
          </a:p>
          <a:p>
            <a:r>
              <a:rPr lang="en-US" sz="2800" dirty="0">
                <a:solidFill>
                  <a:schemeClr val="tx1"/>
                </a:solidFill>
              </a:rPr>
              <a:t>• There is an important political map that overrides the published</a:t>
            </a:r>
          </a:p>
          <a:p>
            <a:r>
              <a:rPr lang="en-US" sz="2800" dirty="0">
                <a:solidFill>
                  <a:schemeClr val="tx1"/>
                </a:solidFill>
              </a:rPr>
              <a:t>organizational structure.</a:t>
            </a:r>
          </a:p>
          <a:p>
            <a:r>
              <a:rPr lang="en-US" sz="2800" dirty="0">
                <a:solidFill>
                  <a:schemeClr val="tx1"/>
                </a:solidFill>
              </a:rPr>
              <a:t>• Coalitions between individuals are more important than work teams.</a:t>
            </a:r>
          </a:p>
          <a:p>
            <a:r>
              <a:rPr lang="en-US" sz="2800" dirty="0">
                <a:solidFill>
                  <a:schemeClr val="tx1"/>
                </a:solidFill>
              </a:rPr>
              <a:t>• The most important decisions in an organization concern the allocation of scarce resources, that is: who gets what, and these are reached through bargaining, negotiating and vying for position.</a:t>
            </a:r>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89475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 </a:t>
            </a:r>
            <a:r>
              <a:rPr lang="en-US" sz="2800" b="1" dirty="0">
                <a:solidFill>
                  <a:schemeClr val="tx1"/>
                </a:solidFill>
              </a:rPr>
              <a:t>How change is tackled</a:t>
            </a:r>
          </a:p>
          <a:p>
            <a:r>
              <a:rPr lang="en-US" sz="2800" b="1" dirty="0">
                <a:solidFill>
                  <a:schemeClr val="tx1"/>
                </a:solidFill>
              </a:rPr>
              <a:t>This leads to the following assumptions about organizational change:</a:t>
            </a:r>
          </a:p>
          <a:p>
            <a:r>
              <a:rPr lang="en-US" sz="2800" dirty="0">
                <a:solidFill>
                  <a:schemeClr val="tx1"/>
                </a:solidFill>
              </a:rPr>
              <a:t>• The change will not work unless it’s supported by a powerful</a:t>
            </a:r>
          </a:p>
          <a:p>
            <a:r>
              <a:rPr lang="en-US" sz="2800" dirty="0">
                <a:solidFill>
                  <a:schemeClr val="tx1"/>
                </a:solidFill>
              </a:rPr>
              <a:t>person.</a:t>
            </a:r>
          </a:p>
          <a:p>
            <a:r>
              <a:rPr lang="en-US" sz="2800" dirty="0">
                <a:solidFill>
                  <a:schemeClr val="tx1"/>
                </a:solidFill>
              </a:rPr>
              <a:t>• The wider the support for this change, the better.</a:t>
            </a:r>
          </a:p>
          <a:p>
            <a:r>
              <a:rPr lang="en-US" sz="2800" dirty="0">
                <a:solidFill>
                  <a:schemeClr val="tx1"/>
                </a:solidFill>
              </a:rPr>
              <a:t>• It is important to understand the political map, and to understand</a:t>
            </a:r>
          </a:p>
          <a:p>
            <a:r>
              <a:rPr lang="en-US" sz="2800" dirty="0">
                <a:solidFill>
                  <a:schemeClr val="tx1"/>
                </a:solidFill>
              </a:rPr>
              <a:t>who will be winners and losers as a result of this change.</a:t>
            </a:r>
          </a:p>
          <a:p>
            <a:r>
              <a:rPr lang="en-US" sz="2800" dirty="0">
                <a:solidFill>
                  <a:schemeClr val="tx1"/>
                </a:solidFill>
              </a:rPr>
              <a:t>• Positive strategies include creating new coalitions and renegotiating</a:t>
            </a:r>
          </a:p>
          <a:p>
            <a:r>
              <a:rPr lang="en-US" sz="2800" dirty="0">
                <a:solidFill>
                  <a:schemeClr val="tx1"/>
                </a:solidFill>
              </a:rPr>
              <a:t>issues.</a:t>
            </a:r>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89783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There is first a research phase where data is gathered on the relevant issue (customer feedback, employee survey </a:t>
            </a:r>
            <a:r>
              <a:rPr lang="en-US" sz="2400" dirty="0" err="1">
                <a:solidFill>
                  <a:schemeClr val="tx1"/>
                </a:solidFill>
              </a:rPr>
              <a:t>etc</a:t>
            </a:r>
            <a:r>
              <a:rPr lang="en-US" sz="2400" dirty="0">
                <a:solidFill>
                  <a:schemeClr val="tx1"/>
                </a:solidFill>
              </a:rPr>
              <a:t>). Next, the data is presented to those responsible for making changes. There is discussion about what the data means, and then what needs to be done.</a:t>
            </a:r>
          </a:p>
          <a:p>
            <a:r>
              <a:rPr lang="en-US" sz="2400" dirty="0">
                <a:solidFill>
                  <a:schemeClr val="tx1"/>
                </a:solidFill>
              </a:rPr>
              <a:t>A solution is collaboratively designed and moved towards,</a:t>
            </a:r>
          </a:p>
          <a:p>
            <a:r>
              <a:rPr lang="en-US" sz="2400" dirty="0">
                <a:solidFill>
                  <a:schemeClr val="tx1"/>
                </a:solidFill>
              </a:rPr>
              <a:t>with maximum participation. Training and support are given to those who need to make significant changes.</a:t>
            </a:r>
            <a:endParaRPr lang="en-US" sz="24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59141"/>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92911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 organism metaphor views organizations as living entities that must adapt to their environment to survive. In this type of organization, employees are encouraged to be creative and flexible, and roles are less clearly defined. This metaphor is useful for organizations that need to be adaptable to changing circumstances, such as startups or companies operating in fast-paced industries.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99382"/>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919926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2800" b="1" dirty="0">
                <a:solidFill>
                  <a:schemeClr val="tx1"/>
                </a:solidFill>
              </a:rPr>
              <a:t>Who is responsible</a:t>
            </a:r>
          </a:p>
          <a:p>
            <a:r>
              <a:rPr lang="en-US" sz="2400" dirty="0">
                <a:solidFill>
                  <a:schemeClr val="tx1"/>
                </a:solidFill>
              </a:rPr>
              <a:t>Business improvement/ HR managers</a:t>
            </a:r>
          </a:p>
          <a:p>
            <a:r>
              <a:rPr lang="en-US" sz="2800" b="1" dirty="0">
                <a:solidFill>
                  <a:schemeClr val="tx1"/>
                </a:solidFill>
              </a:rPr>
              <a:t>Guiding Principles</a:t>
            </a:r>
          </a:p>
          <a:p>
            <a:r>
              <a:rPr lang="en-US" sz="2400" dirty="0">
                <a:solidFill>
                  <a:schemeClr val="tx1"/>
                </a:solidFill>
              </a:rPr>
              <a:t>There must be participation and involvement, and an awareness of the need for change. The change is collaboratively designed as a response to changes in the environment. People need to be supported through change.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325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049193" y="1969005"/>
            <a:ext cx="3429479" cy="261021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2020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2400" b="1" dirty="0">
                <a:solidFill>
                  <a:schemeClr val="tx1"/>
                </a:solidFill>
              </a:rPr>
              <a:t>The key beliefs are:</a:t>
            </a:r>
          </a:p>
          <a:p>
            <a:r>
              <a:rPr lang="en-US" sz="2400" dirty="0">
                <a:solidFill>
                  <a:schemeClr val="tx1"/>
                </a:solidFill>
              </a:rPr>
              <a:t>• There is no ‘one best way’ to design or manage an organization.</a:t>
            </a:r>
          </a:p>
          <a:p>
            <a:r>
              <a:rPr lang="en-US" sz="2400" dirty="0">
                <a:solidFill>
                  <a:schemeClr val="tx1"/>
                </a:solidFill>
              </a:rPr>
              <a:t>• The flow of information between different parts of the systems and its</a:t>
            </a:r>
          </a:p>
          <a:p>
            <a:r>
              <a:rPr lang="en-US" sz="2400" dirty="0">
                <a:solidFill>
                  <a:schemeClr val="tx1"/>
                </a:solidFill>
              </a:rPr>
              <a:t>environment is key to the organization’s success.</a:t>
            </a:r>
          </a:p>
          <a:p>
            <a:r>
              <a:rPr lang="en-US" sz="2400" dirty="0">
                <a:solidFill>
                  <a:schemeClr val="tx1"/>
                </a:solidFill>
              </a:rPr>
              <a:t>• It is important to maximize the fit between individual, team and</a:t>
            </a:r>
          </a:p>
          <a:p>
            <a:r>
              <a:rPr lang="en-US" sz="2400" dirty="0">
                <a:solidFill>
                  <a:schemeClr val="tx1"/>
                </a:solidFill>
              </a:rPr>
              <a:t>organizational needs.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48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361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2400" b="1" dirty="0">
                <a:solidFill>
                  <a:schemeClr val="tx1"/>
                </a:solidFill>
              </a:rPr>
              <a:t>This leads to the following assumptions about organizational change:</a:t>
            </a:r>
          </a:p>
          <a:p>
            <a:r>
              <a:rPr lang="en-US" sz="2400" dirty="0">
                <a:solidFill>
                  <a:schemeClr val="tx1"/>
                </a:solidFill>
              </a:rPr>
              <a:t>• Changes are made only in response to changes in the external environment</a:t>
            </a:r>
          </a:p>
          <a:p>
            <a:r>
              <a:rPr lang="en-US" sz="2400" dirty="0">
                <a:solidFill>
                  <a:schemeClr val="tx1"/>
                </a:solidFill>
              </a:rPr>
              <a:t>(rather than using an internal focus).</a:t>
            </a:r>
          </a:p>
          <a:p>
            <a:r>
              <a:rPr lang="en-US" sz="2400" dirty="0">
                <a:solidFill>
                  <a:schemeClr val="tx1"/>
                </a:solidFill>
              </a:rPr>
              <a:t>• Individuals and groups need to be psychologically aware of the need</a:t>
            </a:r>
          </a:p>
          <a:p>
            <a:r>
              <a:rPr lang="en-US" sz="2400" dirty="0">
                <a:solidFill>
                  <a:schemeClr val="tx1"/>
                </a:solidFill>
              </a:rPr>
              <a:t>for change in order to adapt.</a:t>
            </a:r>
          </a:p>
          <a:p>
            <a:r>
              <a:rPr lang="en-US" sz="2400" dirty="0">
                <a:solidFill>
                  <a:schemeClr val="tx1"/>
                </a:solidFill>
              </a:rPr>
              <a:t>• The response to a change in the environment can be designed and</a:t>
            </a:r>
          </a:p>
          <a:p>
            <a:r>
              <a:rPr lang="en-US" sz="2400" dirty="0">
                <a:solidFill>
                  <a:schemeClr val="tx1"/>
                </a:solidFill>
              </a:rPr>
              <a:t>worked towards.</a:t>
            </a:r>
          </a:p>
          <a:p>
            <a:r>
              <a:rPr lang="en-US" sz="2400" dirty="0">
                <a:solidFill>
                  <a:schemeClr val="tx1"/>
                </a:solidFill>
              </a:rPr>
              <a:t>• Participation and psychological support are necessary strategies for</a:t>
            </a:r>
          </a:p>
          <a:p>
            <a:r>
              <a:rPr lang="en-US" sz="2400" dirty="0">
                <a:solidFill>
                  <a:schemeClr val="tx1"/>
                </a:solidFill>
              </a:rPr>
              <a:t>success.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1284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2">
                  <a:lumMod val="25000"/>
                </a:schemeClr>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7593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 initial spark of change is an emerging topic. This is a topic that is starting to appear on everyone’s agenda or is being talked about over coffee.</a:t>
            </a:r>
          </a:p>
          <a:p>
            <a:r>
              <a:rPr lang="en-US" sz="2400" dirty="0">
                <a:solidFill>
                  <a:schemeClr val="tx1"/>
                </a:solidFill>
              </a:rPr>
              <a:t>Someone with authority takes the initiative to create a discussion forum. The discussion is initially fairly unstructured, but well facilitated. Questions asked might be ‘Why have you come?’ ‘What is the real issue?’, ‘How would we like things to be?’ The discussion involves anyone who has the energy to be interested. </a:t>
            </a: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35734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 flux and transformation metaphor sees organizations as constantly evolving and changing entities. In this type of organization, change is viewed as a natural part of the organization's life cycle, and employees are encouraged to embrace new ideas and perspectives. This metaphor is useful for organizations that are undergoing significant change or transformation, such as those undergoing a merger or restructuring.</a:t>
            </a: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75905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0749" y="21542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2800" b="1" dirty="0">
                <a:solidFill>
                  <a:schemeClr val="tx1"/>
                </a:solidFill>
              </a:rPr>
              <a:t>Who is responsible</a:t>
            </a:r>
          </a:p>
          <a:p>
            <a:r>
              <a:rPr lang="en-US" sz="2400" dirty="0">
                <a:solidFill>
                  <a:schemeClr val="tx1"/>
                </a:solidFill>
              </a:rPr>
              <a:t>Someone with authority to act</a:t>
            </a:r>
          </a:p>
          <a:p>
            <a:r>
              <a:rPr lang="en-US" sz="2800" b="1" dirty="0">
                <a:solidFill>
                  <a:schemeClr val="tx1"/>
                </a:solidFill>
              </a:rPr>
              <a:t>Guiding Principles</a:t>
            </a:r>
          </a:p>
          <a:p>
            <a:r>
              <a:rPr lang="en-US" sz="2400" dirty="0">
                <a:solidFill>
                  <a:schemeClr val="tx1"/>
                </a:solidFill>
              </a:rPr>
              <a:t>Change cannot be managed; it emerges. Conflict and tension give rise to change. Managers are part of the process. Their job is to highlight gaps and contradictions.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17524" y="2230409"/>
            <a:ext cx="3334215" cy="2514951"/>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11653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2400" b="1" dirty="0">
                <a:solidFill>
                  <a:schemeClr val="tx1"/>
                </a:solidFill>
              </a:rPr>
              <a:t>The key beliefs are:</a:t>
            </a:r>
          </a:p>
          <a:p>
            <a:r>
              <a:rPr lang="en-US" sz="2400" dirty="0">
                <a:solidFill>
                  <a:schemeClr val="tx1"/>
                </a:solidFill>
              </a:rPr>
              <a:t>• Order naturally emerges out of mess.</a:t>
            </a:r>
          </a:p>
          <a:p>
            <a:r>
              <a:rPr lang="en-US" sz="2400" dirty="0">
                <a:solidFill>
                  <a:schemeClr val="tx1"/>
                </a:solidFill>
              </a:rPr>
              <a:t>• Organizations have a natural capacity to self-renew.</a:t>
            </a:r>
          </a:p>
          <a:p>
            <a:r>
              <a:rPr lang="en-US" sz="2400" dirty="0">
                <a:solidFill>
                  <a:schemeClr val="tx1"/>
                </a:solidFill>
              </a:rPr>
              <a:t>• Organizational life is not governed by the rules of cause and effect.</a:t>
            </a:r>
          </a:p>
          <a:p>
            <a:r>
              <a:rPr lang="en-US" sz="2400" dirty="0">
                <a:solidFill>
                  <a:schemeClr val="tx1"/>
                </a:solidFill>
              </a:rPr>
              <a:t>• Key tensions are important in the emergence of new ways of doing</a:t>
            </a:r>
          </a:p>
          <a:p>
            <a:r>
              <a:rPr lang="en-US" sz="2400" dirty="0">
                <a:solidFill>
                  <a:schemeClr val="tx1"/>
                </a:solidFill>
              </a:rPr>
              <a:t>things.</a:t>
            </a:r>
          </a:p>
          <a:p>
            <a:r>
              <a:rPr lang="en-US" sz="2400" dirty="0">
                <a:solidFill>
                  <a:schemeClr val="tx1"/>
                </a:solidFill>
              </a:rPr>
              <a:t>• The formal organizational structure (teams, hierarchies) only represents one of many dimensions of organizational life..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7237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2400" b="1" dirty="0">
                <a:solidFill>
                  <a:schemeClr val="tx1"/>
                </a:solidFill>
              </a:rPr>
              <a:t>This leads to the following assumptions about organizational change:</a:t>
            </a:r>
          </a:p>
          <a:p>
            <a:r>
              <a:rPr lang="en-US" sz="2400" dirty="0">
                <a:solidFill>
                  <a:schemeClr val="tx1"/>
                </a:solidFill>
              </a:rPr>
              <a:t>• Change cannot be managed. It emerges.</a:t>
            </a:r>
          </a:p>
          <a:p>
            <a:r>
              <a:rPr lang="en-US" sz="2400" dirty="0">
                <a:solidFill>
                  <a:schemeClr val="tx1"/>
                </a:solidFill>
              </a:rPr>
              <a:t>• Managers are not outside the systems they manage. They are part</a:t>
            </a:r>
          </a:p>
          <a:p>
            <a:r>
              <a:rPr lang="en-US" sz="2400" dirty="0">
                <a:solidFill>
                  <a:schemeClr val="tx1"/>
                </a:solidFill>
              </a:rPr>
              <a:t>of the whole environment.</a:t>
            </a:r>
          </a:p>
          <a:p>
            <a:r>
              <a:rPr lang="en-US" sz="2400" dirty="0">
                <a:solidFill>
                  <a:schemeClr val="tx1"/>
                </a:solidFill>
              </a:rPr>
              <a:t>• Tensions and conflicts are an important feature of emerging change.</a:t>
            </a:r>
          </a:p>
          <a:p>
            <a:r>
              <a:rPr lang="en-US" sz="2400" dirty="0">
                <a:solidFill>
                  <a:schemeClr val="tx1"/>
                </a:solidFill>
              </a:rPr>
              <a:t>• Managers act as enablers. They enable people to exchange views and</a:t>
            </a:r>
          </a:p>
          <a:p>
            <a:r>
              <a:rPr lang="en-US" sz="2400" dirty="0">
                <a:solidFill>
                  <a:schemeClr val="tx1"/>
                </a:solidFill>
              </a:rPr>
              <a:t>focus on significant differences.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6171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7581"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endParaRPr lang="ar-EG" sz="2800" dirty="0">
              <a:solidFill>
                <a:schemeClr val="tx1"/>
              </a:solidFill>
            </a:endParaRPr>
          </a:p>
          <a:p>
            <a:pPr fontAlgn="auto"/>
            <a:r>
              <a:rPr lang="en-US" sz="2800" dirty="0">
                <a:solidFill>
                  <a:schemeClr val="tx1"/>
                </a:solidFill>
              </a:rPr>
              <a:t>In conclusion, understanding the different metaphors that underpin organizational structures can be a useful tool for analyzing and interpreting the behavior of different organizations. By applying these metaphors, managers and employees can gain a deeper understanding of their organization's strengths and weaknesses and make more informed decisions about how to improve their performance. Whether your organization operates like a machine or an organism, a brain or a culture, or a political arena, understanding the underlying metaphor can help you unlock its potential and achieve greater success.</a:t>
            </a:r>
          </a:p>
          <a:p>
            <a:br>
              <a:rPr lang="en-US" sz="2800" dirty="0">
                <a:solidFill>
                  <a:schemeClr val="tx1"/>
                </a:solidFill>
              </a:rPr>
            </a:br>
            <a:endParaRPr lang="en-US" sz="20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4928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endParaRPr lang="en-US" sz="2800" dirty="0">
              <a:solidFill>
                <a:schemeClr val="bg2">
                  <a:lumMod val="25000"/>
                </a:schemeClr>
              </a:solidFill>
            </a:endParaRPr>
          </a:p>
          <a:p>
            <a:pPr marL="457200" indent="-457200">
              <a:buFont typeface="Wingdings" panose="05000000000000000000" pitchFamily="2" charset="2"/>
              <a:buChar char="Ø"/>
            </a:pPr>
            <a:r>
              <a:rPr lang="en-US" sz="2800" dirty="0">
                <a:solidFill>
                  <a:schemeClr val="bg2">
                    <a:lumMod val="25000"/>
                  </a:schemeClr>
                </a:solidFill>
              </a:rPr>
              <a:t>Summary 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86806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26312" cy="523220"/>
          </a:xfrm>
          <a:prstGeom prst="rect">
            <a:avLst/>
          </a:prstGeom>
          <a:noFill/>
        </p:spPr>
        <p:txBody>
          <a:bodyPr wrap="square" rtlCol="0">
            <a:spAutoFit/>
          </a:bodyPr>
          <a:lstStyle/>
          <a:p>
            <a:r>
              <a:rPr lang="en-US" sz="2800" dirty="0">
                <a:solidFill>
                  <a:schemeClr val="bg2">
                    <a:lumMod val="25000"/>
                  </a:schemeClr>
                </a:solidFill>
              </a:rPr>
              <a:t>Models and methods of organizational change</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00780"/>
            <a:ext cx="8417320" cy="341632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Models of organizations as open, interconnected, interdependent sub-systems sit within the organism metaphor. This model is very prevalent in the human resource world, as it support much of the thinking that drove the creation of the HR function in organizations. The organism metaphor views change as a process of adapting to changes in the environment. The focus is on designing interventions to decrease resistance to change and increase the forces for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839089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4800" y="178137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a:t>
            </a:r>
            <a:r>
              <a:rPr lang="en-US" sz="2800" b="1" dirty="0" err="1">
                <a:solidFill>
                  <a:schemeClr val="tx1"/>
                </a:solidFill>
              </a:rPr>
              <a:t>Lewin</a:t>
            </a:r>
            <a:r>
              <a:rPr lang="en-US" sz="2800" b="1" dirty="0">
                <a:solidFill>
                  <a:schemeClr val="tx1"/>
                </a:solidFill>
              </a:rPr>
              <a:t>, three-steps model</a:t>
            </a:r>
          </a:p>
          <a:p>
            <a:r>
              <a:rPr lang="en-US" sz="2800" dirty="0">
                <a:solidFill>
                  <a:schemeClr val="tx1"/>
                </a:solidFill>
              </a:rPr>
              <a:t>Lewin’s Change Model was developed by </a:t>
            </a:r>
            <a:r>
              <a:rPr lang="en-US" sz="2800" b="1" dirty="0">
                <a:solidFill>
                  <a:schemeClr val="tx1"/>
                </a:solidFill>
                <a:hlinkClick r:id="rId2"/>
              </a:rPr>
              <a:t>Kurt </a:t>
            </a:r>
            <a:r>
              <a:rPr lang="en-US" sz="2800" b="1" dirty="0" err="1">
                <a:solidFill>
                  <a:schemeClr val="tx1"/>
                </a:solidFill>
                <a:hlinkClick r:id="rId2"/>
              </a:rPr>
              <a:t>Lewin</a:t>
            </a:r>
            <a:r>
              <a:rPr lang="en-US" sz="2800" dirty="0">
                <a:solidFill>
                  <a:schemeClr val="tx1"/>
                </a:solidFill>
              </a:rPr>
              <a:t>, a German American psychologist who studied human social </a:t>
            </a:r>
            <a:r>
              <a:rPr lang="en-US" sz="2800" dirty="0" err="1">
                <a:solidFill>
                  <a:schemeClr val="tx1"/>
                </a:solidFill>
              </a:rPr>
              <a:t>behaviour</a:t>
            </a:r>
            <a:r>
              <a:rPr lang="en-US" sz="2800" dirty="0">
                <a:solidFill>
                  <a:schemeClr val="tx1"/>
                </a:solidFill>
              </a:rPr>
              <a:t> and group dynamics.</a:t>
            </a:r>
          </a:p>
          <a:p>
            <a:r>
              <a:rPr lang="en-US" sz="2800" dirty="0">
                <a:solidFill>
                  <a:schemeClr val="tx1"/>
                </a:solidFill>
              </a:rPr>
              <a:t>Lewin’s model features three stages that illustrate how people react when they’re faced with change — including changes in the way their workplace runs. The three stages are as follows:</a:t>
            </a:r>
          </a:p>
          <a:p>
            <a:r>
              <a:rPr lang="en-US" sz="2800" b="1" dirty="0">
                <a:solidFill>
                  <a:schemeClr val="tx1"/>
                </a:solidFill>
              </a:rPr>
              <a:t>Unfreeze:</a:t>
            </a:r>
            <a:r>
              <a:rPr lang="en-US" sz="2800" dirty="0">
                <a:solidFill>
                  <a:schemeClr val="tx1"/>
                </a:solidFill>
              </a:rPr>
              <a:t> A person is in their existing state</a:t>
            </a:r>
          </a:p>
          <a:p>
            <a:r>
              <a:rPr lang="en-US" sz="2800" b="1" dirty="0">
                <a:solidFill>
                  <a:schemeClr val="tx1"/>
                </a:solidFill>
              </a:rPr>
              <a:t>Change:</a:t>
            </a:r>
            <a:r>
              <a:rPr lang="en-US" sz="2800" dirty="0">
                <a:solidFill>
                  <a:schemeClr val="tx1"/>
                </a:solidFill>
              </a:rPr>
              <a:t> They move or change into a new state</a:t>
            </a:r>
          </a:p>
          <a:p>
            <a:r>
              <a:rPr lang="en-US" sz="2800" b="1" dirty="0">
                <a:solidFill>
                  <a:schemeClr val="tx1"/>
                </a:solidFill>
              </a:rPr>
              <a:t>Refreeze:</a:t>
            </a:r>
            <a:r>
              <a:rPr lang="en-US" sz="2800" dirty="0">
                <a:solidFill>
                  <a:schemeClr val="tx1"/>
                </a:solidFill>
              </a:rPr>
              <a:t> They refreeze into and solidify the new state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38035" y="4392120"/>
            <a:ext cx="2999687" cy="149984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56508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a:t>
            </a:r>
            <a:r>
              <a:rPr lang="en-US" sz="2800" b="1" dirty="0" err="1">
                <a:solidFill>
                  <a:schemeClr val="tx1"/>
                </a:solidFill>
              </a:rPr>
              <a:t>Lewin</a:t>
            </a:r>
            <a:r>
              <a:rPr lang="en-US" sz="2800" b="1" dirty="0">
                <a:solidFill>
                  <a:schemeClr val="tx1"/>
                </a:solidFill>
              </a:rPr>
              <a:t>, three-step model</a:t>
            </a:r>
          </a:p>
          <a:p>
            <a:r>
              <a:rPr lang="en-US" sz="2800" b="1" dirty="0">
                <a:solidFill>
                  <a:schemeClr val="tx1"/>
                </a:solidFill>
              </a:rPr>
              <a:t>Advantages of Lewin’s Change Management Model</a:t>
            </a:r>
          </a:p>
          <a:p>
            <a:r>
              <a:rPr lang="en-US" sz="2800" dirty="0">
                <a:solidFill>
                  <a:schemeClr val="tx1"/>
                </a:solidFill>
              </a:rPr>
              <a:t>1. Easy to Understand</a:t>
            </a:r>
          </a:p>
          <a:p>
            <a:r>
              <a:rPr lang="en-US" sz="2800" dirty="0">
                <a:solidFill>
                  <a:schemeClr val="tx1"/>
                </a:solidFill>
              </a:rPr>
              <a:t>2. Based on Psychology</a:t>
            </a:r>
          </a:p>
          <a:p>
            <a:r>
              <a:rPr lang="en-US" sz="2800" dirty="0">
                <a:solidFill>
                  <a:schemeClr val="tx1"/>
                </a:solidFill>
              </a:rPr>
              <a:t>3. Creates Sustainable Change</a:t>
            </a:r>
          </a:p>
          <a:p>
            <a:r>
              <a:rPr lang="en-US" sz="2800" dirty="0">
                <a:solidFill>
                  <a:schemeClr val="tx1"/>
                </a:solidFill>
              </a:rPr>
              <a:t>4. Puts People First</a:t>
            </a:r>
          </a:p>
          <a:p>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297837" y="4636227"/>
            <a:ext cx="3348887" cy="162428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8719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a:t>
            </a:r>
            <a:r>
              <a:rPr lang="en-US" sz="2800" b="1" dirty="0" err="1">
                <a:solidFill>
                  <a:schemeClr val="tx1"/>
                </a:solidFill>
              </a:rPr>
              <a:t>Lewin</a:t>
            </a:r>
            <a:r>
              <a:rPr lang="en-US" sz="2800" b="1" dirty="0">
                <a:solidFill>
                  <a:schemeClr val="tx1"/>
                </a:solidFill>
              </a:rPr>
              <a:t>, three-step model</a:t>
            </a:r>
          </a:p>
          <a:p>
            <a:r>
              <a:rPr lang="en-US" sz="2800" b="1" dirty="0">
                <a:solidFill>
                  <a:schemeClr val="tx1"/>
                </a:solidFill>
              </a:rPr>
              <a:t>Disadvantages of Lewin’s Change Management Model</a:t>
            </a:r>
          </a:p>
          <a:p>
            <a:r>
              <a:rPr lang="en-US" sz="2800" dirty="0">
                <a:solidFill>
                  <a:schemeClr val="tx1"/>
                </a:solidFill>
              </a:rPr>
              <a:t>1. It May Be Too Simple for Some</a:t>
            </a:r>
          </a:p>
          <a:p>
            <a:r>
              <a:rPr lang="en-US" sz="2800" dirty="0">
                <a:solidFill>
                  <a:schemeClr val="tx1"/>
                </a:solidFill>
              </a:rPr>
              <a:t>2. It May Be Too Strict</a:t>
            </a:r>
            <a:endParaRPr lang="ar-EG" sz="2800" dirty="0">
              <a:solidFill>
                <a:schemeClr val="tx1"/>
              </a:solidFill>
            </a:endParaRPr>
          </a:p>
          <a:p>
            <a:r>
              <a:rPr lang="en-US" sz="2800" dirty="0">
                <a:solidFill>
                  <a:schemeClr val="tx1"/>
                </a:solidFill>
              </a:rPr>
              <a:t>3. It Can Be Seen as Combative</a:t>
            </a:r>
          </a:p>
          <a:p>
            <a:r>
              <a:rPr lang="en-US" sz="2800" dirty="0">
                <a:solidFill>
                  <a:schemeClr val="tx1"/>
                </a:solidFill>
              </a:rPr>
              <a:t>4. Works Best for Long-Term Projects</a:t>
            </a:r>
          </a:p>
          <a:p>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404100" y="4201512"/>
            <a:ext cx="3348887" cy="162428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422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862" y="1693454"/>
            <a:ext cx="1079472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Bullock and Batten, planned change</a:t>
            </a:r>
          </a:p>
          <a:p>
            <a:r>
              <a:rPr lang="en-US" sz="2800" dirty="0">
                <a:solidFill>
                  <a:schemeClr val="tx1"/>
                </a:solidFill>
              </a:rPr>
              <a:t>According to Bullock and Batten (1985), a phase refers to an organizational state and a process refers to the mechanisms needed to move from one state to another.</a:t>
            </a:r>
          </a:p>
          <a:p>
            <a:r>
              <a:rPr lang="en-US" sz="2800" dirty="0">
                <a:solidFill>
                  <a:schemeClr val="tx1"/>
                </a:solidFill>
              </a:rPr>
              <a:t> Bullock and Batten (1985) obtained their theories from </a:t>
            </a:r>
            <a:r>
              <a:rPr lang="en-US" sz="2800" dirty="0">
                <a:solidFill>
                  <a:schemeClr val="tx1"/>
                </a:solidFill>
                <a:highlight>
                  <a:srgbClr val="FFFF00"/>
                </a:highlight>
              </a:rPr>
              <a:t>project management </a:t>
            </a:r>
            <a:r>
              <a:rPr lang="en-US" sz="2800" dirty="0">
                <a:solidFill>
                  <a:schemeClr val="tx1"/>
                </a:solidFill>
              </a:rPr>
              <a:t>and they suggested utilizing four-phase model to change, namely; Exploration, Planning, Action, and integration for planned change.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7272" y="4976931"/>
            <a:ext cx="2886465" cy="16238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87961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43749" y="1793617"/>
            <a:ext cx="4808776" cy="400110"/>
          </a:xfrm>
          <a:prstGeom prst="rect">
            <a:avLst/>
          </a:prstGeom>
          <a:noFill/>
        </p:spPr>
        <p:txBody>
          <a:bodyPr wrap="square" rtlCol="0">
            <a:spAutoFit/>
          </a:bodyPr>
          <a:lstStyle/>
          <a:p>
            <a:pPr lvl="0"/>
            <a:r>
              <a:rPr lang="en-US" sz="2000" b="1" dirty="0">
                <a:solidFill>
                  <a:prstClr val="black"/>
                </a:solidFill>
              </a:rPr>
              <a:t>2- Bullock and Batten, planned change</a:t>
            </a:r>
          </a:p>
        </p:txBody>
      </p:sp>
      <p:pic>
        <p:nvPicPr>
          <p:cNvPr id="4" name="Picture 3"/>
          <p:cNvPicPr>
            <a:picLocks noChangeAspect="1"/>
          </p:cNvPicPr>
          <p:nvPr/>
        </p:nvPicPr>
        <p:blipFill>
          <a:blip r:embed="rId2"/>
          <a:stretch>
            <a:fillRect/>
          </a:stretch>
        </p:blipFill>
        <p:spPr>
          <a:xfrm>
            <a:off x="8707272" y="4975378"/>
            <a:ext cx="3173553" cy="1846546"/>
          </a:xfrm>
          <a:prstGeom prst="rect">
            <a:avLst/>
          </a:prstGeom>
        </p:spPr>
      </p:pic>
      <p:pic>
        <p:nvPicPr>
          <p:cNvPr id="7" name="Picture 6"/>
          <p:cNvPicPr>
            <a:picLocks noChangeAspect="1"/>
          </p:cNvPicPr>
          <p:nvPr/>
        </p:nvPicPr>
        <p:blipFill>
          <a:blip r:embed="rId3"/>
          <a:stretch>
            <a:fillRect/>
          </a:stretch>
        </p:blipFill>
        <p:spPr>
          <a:xfrm>
            <a:off x="1602988" y="2229638"/>
            <a:ext cx="7207202" cy="3669013"/>
          </a:xfrm>
          <a:prstGeom prst="rect">
            <a:avLst/>
          </a:prstGeom>
        </p:spPr>
      </p:pic>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6740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a:t>
            </a:r>
            <a:r>
              <a:rPr lang="en-US" sz="2800" b="1" dirty="0" err="1">
                <a:solidFill>
                  <a:schemeClr val="tx1"/>
                </a:solidFill>
              </a:rPr>
              <a:t>Beckhard</a:t>
            </a:r>
            <a:r>
              <a:rPr lang="en-US" sz="2800" b="1" dirty="0">
                <a:solidFill>
                  <a:schemeClr val="tx1"/>
                </a:solidFill>
              </a:rPr>
              <a:t> and Harris, change formula</a:t>
            </a:r>
          </a:p>
          <a:p>
            <a:r>
              <a:rPr lang="en-US" sz="2800" dirty="0">
                <a:solidFill>
                  <a:schemeClr val="tx1"/>
                </a:solidFill>
              </a:rPr>
              <a:t>The change formula is simple but highly effective. </a:t>
            </a:r>
          </a:p>
          <a:p>
            <a:pPr fontAlgn="base"/>
            <a:r>
              <a:rPr lang="en-US" sz="2800" dirty="0">
                <a:solidFill>
                  <a:schemeClr val="tx1"/>
                </a:solidFill>
              </a:rPr>
              <a:t>It is expressed as follows:</a:t>
            </a:r>
          </a:p>
          <a:p>
            <a:pPr fontAlgn="base"/>
            <a:r>
              <a:rPr lang="en-US" sz="2800" dirty="0">
                <a:solidFill>
                  <a:schemeClr val="tx1"/>
                </a:solidFill>
              </a:rPr>
              <a:t>D x V x FS &gt; R</a:t>
            </a:r>
          </a:p>
          <a:p>
            <a:pPr fontAlgn="base"/>
            <a:r>
              <a:rPr lang="en-US" sz="2800" dirty="0">
                <a:solidFill>
                  <a:schemeClr val="tx1"/>
                </a:solidFill>
              </a:rPr>
              <a:t>Where:</a:t>
            </a:r>
          </a:p>
          <a:p>
            <a:pPr fontAlgn="base"/>
            <a:r>
              <a:rPr lang="en-US" sz="2800" dirty="0">
                <a:solidFill>
                  <a:schemeClr val="tx1"/>
                </a:solidFill>
              </a:rPr>
              <a:t>D = Dissatisfaction with the status quo</a:t>
            </a:r>
          </a:p>
          <a:p>
            <a:pPr fontAlgn="base"/>
            <a:r>
              <a:rPr lang="en-US" sz="2800" dirty="0">
                <a:solidFill>
                  <a:schemeClr val="tx1"/>
                </a:solidFill>
              </a:rPr>
              <a:t>V = Vision of a desired future state</a:t>
            </a:r>
          </a:p>
          <a:p>
            <a:pPr fontAlgn="base"/>
            <a:r>
              <a:rPr lang="en-US" sz="2800" dirty="0">
                <a:solidFill>
                  <a:schemeClr val="tx1"/>
                </a:solidFill>
              </a:rPr>
              <a:t>FS = First Steps towards achieving the vision</a:t>
            </a:r>
          </a:p>
          <a:p>
            <a:pPr fontAlgn="base"/>
            <a:r>
              <a:rPr lang="en-US" sz="2800" dirty="0">
                <a:solidFill>
                  <a:schemeClr val="tx1"/>
                </a:solidFill>
              </a:rPr>
              <a:t>R = Resistance towards change</a:t>
            </a:r>
          </a:p>
          <a:p>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256786"/>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2771" y="2878921"/>
            <a:ext cx="4163933" cy="25033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79582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7585" y="2002678"/>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a:t>
            </a:r>
            <a:r>
              <a:rPr lang="en-US" sz="2800" b="1" dirty="0" err="1">
                <a:solidFill>
                  <a:schemeClr val="tx1"/>
                </a:solidFill>
              </a:rPr>
              <a:t>Beckhard</a:t>
            </a:r>
            <a:r>
              <a:rPr lang="en-US" sz="2800" b="1" dirty="0">
                <a:solidFill>
                  <a:schemeClr val="tx1"/>
                </a:solidFill>
              </a:rPr>
              <a:t> and Harris, change formula</a:t>
            </a:r>
          </a:p>
          <a:p>
            <a:r>
              <a:rPr lang="en-US" sz="2800" dirty="0">
                <a:solidFill>
                  <a:schemeClr val="tx1"/>
                </a:solidFill>
              </a:rPr>
              <a:t>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Provides a structured approach</a:t>
            </a:r>
          </a:p>
          <a:p>
            <a:pPr marL="514350" indent="-514350">
              <a:buFont typeface="+mj-lt"/>
              <a:buAutoNum type="arabicPeriod"/>
            </a:pPr>
            <a:r>
              <a:rPr lang="en-US" sz="2800" dirty="0">
                <a:solidFill>
                  <a:schemeClr val="tx1"/>
                </a:solidFill>
              </a:rPr>
              <a:t>Focuses on critical factors</a:t>
            </a:r>
          </a:p>
          <a:p>
            <a:pPr marL="514350" indent="-514350">
              <a:buFont typeface="+mj-lt"/>
              <a:buAutoNum type="arabicPeriod"/>
            </a:pPr>
            <a:r>
              <a:rPr lang="en-US" sz="2800" dirty="0">
                <a:solidFill>
                  <a:schemeClr val="tx1"/>
                </a:solidFill>
              </a:rPr>
              <a:t>Helps identify potential barriers</a:t>
            </a:r>
          </a:p>
          <a:p>
            <a:pPr marL="514350" indent="-514350">
              <a:buFont typeface="+mj-lt"/>
              <a:buAutoNum type="arabicPeriod"/>
            </a:pPr>
            <a:r>
              <a:rPr lang="en-US" sz="2800" dirty="0">
                <a:solidFill>
                  <a:schemeClr val="tx1"/>
                </a:solidFill>
              </a:rPr>
              <a:t>Facilitates communication</a:t>
            </a:r>
          </a:p>
          <a:p>
            <a:pPr marL="514350" indent="-514350">
              <a:buFont typeface="+mj-lt"/>
              <a:buAutoNum type="arabicPeriod"/>
            </a:pPr>
            <a:r>
              <a:rPr lang="en-US" sz="2800" dirty="0">
                <a:solidFill>
                  <a:schemeClr val="tx1"/>
                </a:solidFill>
              </a:rPr>
              <a:t>Helps evaluate the potential success of a change initiative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1488" y="1195942"/>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6806769" y="3780430"/>
            <a:ext cx="3801005" cy="1452457"/>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4311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a:t>
            </a:r>
            <a:r>
              <a:rPr lang="en-US" sz="2800" b="1" dirty="0" err="1">
                <a:solidFill>
                  <a:schemeClr val="tx1"/>
                </a:solidFill>
              </a:rPr>
              <a:t>Beckhard</a:t>
            </a:r>
            <a:r>
              <a:rPr lang="en-US" sz="2800" b="1" dirty="0">
                <a:solidFill>
                  <a:schemeClr val="tx1"/>
                </a:solidFill>
              </a:rPr>
              <a:t> and Harris, change formula</a:t>
            </a:r>
          </a:p>
          <a:p>
            <a:r>
              <a:rPr lang="en-US" sz="2800" dirty="0">
                <a:solidFill>
                  <a:schemeClr val="tx1"/>
                </a:solidFill>
              </a:rPr>
              <a:t>disadvantages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Simplistic approach</a:t>
            </a:r>
          </a:p>
          <a:p>
            <a:pPr marL="514350" indent="-514350">
              <a:buFont typeface="+mj-lt"/>
              <a:buAutoNum type="arabicPeriod"/>
            </a:pPr>
            <a:r>
              <a:rPr lang="en-US" sz="2800" dirty="0">
                <a:solidFill>
                  <a:schemeClr val="tx1"/>
                </a:solidFill>
              </a:rPr>
              <a:t>Limited applicability</a:t>
            </a:r>
          </a:p>
          <a:p>
            <a:pPr marL="514350" indent="-514350">
              <a:buFont typeface="+mj-lt"/>
              <a:buAutoNum type="arabicPeriod"/>
            </a:pPr>
            <a:r>
              <a:rPr lang="en-US" sz="2800" dirty="0">
                <a:solidFill>
                  <a:schemeClr val="tx1"/>
                </a:solidFill>
              </a:rPr>
              <a:t>Lack of context</a:t>
            </a:r>
          </a:p>
          <a:p>
            <a:pPr marL="514350" indent="-514350">
              <a:buFont typeface="+mj-lt"/>
              <a:buAutoNum type="arabicPeriod"/>
            </a:pPr>
            <a:r>
              <a:rPr lang="en-US" sz="2800" dirty="0">
                <a:solidFill>
                  <a:schemeClr val="tx1"/>
                </a:solidFill>
              </a:rPr>
              <a:t>Overemphasis on early stages</a:t>
            </a:r>
          </a:p>
          <a:p>
            <a:pPr marL="514350" indent="-514350">
              <a:buFont typeface="+mj-lt"/>
              <a:buAutoNum type="arabicPeriod"/>
            </a:pPr>
            <a:r>
              <a:rPr lang="en-US" sz="2800" dirty="0">
                <a:solidFill>
                  <a:schemeClr val="tx1"/>
                </a:solidFill>
              </a:rPr>
              <a:t>Ignores feedback</a:t>
            </a:r>
          </a:p>
          <a:p>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179437"/>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5546" y="3942412"/>
            <a:ext cx="4142283" cy="2330034"/>
          </a:xfrm>
          <a:prstGeom prst="rect">
            <a:avLst/>
          </a:prstGeom>
        </p:spPr>
      </p:pic>
    </p:spTree>
    <p:extLst>
      <p:ext uri="{BB962C8B-B14F-4D97-AF65-F5344CB8AC3E}">
        <p14:creationId xmlns:p14="http://schemas.microsoft.com/office/powerpoint/2010/main" val="355704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C877330-1F13-4BBD-A855-F23DC8B85372}"/>
              </a:ext>
            </a:extLst>
          </p:cNvPr>
          <p:cNvSpPr>
            <a:spLocks noGrp="1"/>
          </p:cNvSpPr>
          <p:nvPr>
            <p:ph type="ctrTitle"/>
          </p:nvPr>
        </p:nvSpPr>
        <p:spPr>
          <a:xfrm>
            <a:off x="923108" y="313507"/>
            <a:ext cx="9461864" cy="6165669"/>
          </a:xfrm>
        </p:spPr>
        <p:txBody>
          <a:bodyPr>
            <a:noAutofit/>
          </a:bodyPr>
          <a:lstStyle/>
          <a:p>
            <a:pPr algn="l"/>
            <a:r>
              <a:rPr lang="en-US" sz="2000" b="1" dirty="0"/>
              <a:t>🌍 Case Study: Organizational Change at </a:t>
            </a:r>
            <a:r>
              <a:rPr lang="en-US" sz="3200" b="1" dirty="0">
                <a:solidFill>
                  <a:srgbClr val="FF0000"/>
                </a:solidFill>
              </a:rPr>
              <a:t>Netflix</a:t>
            </a:r>
            <a:br>
              <a:rPr lang="ar-EG" sz="2000" b="1" dirty="0"/>
            </a:br>
            <a:br>
              <a:rPr lang="en-US" sz="2000" b="1" dirty="0"/>
            </a:br>
            <a:r>
              <a:rPr lang="ar-EG" sz="2000" b="1" dirty="0"/>
              <a:t> </a:t>
            </a:r>
            <a:r>
              <a:rPr lang="en-US" sz="2000" b="1" dirty="0"/>
              <a:t>Background:</a:t>
            </a:r>
            <a:br>
              <a:rPr lang="en-US" sz="2000" dirty="0"/>
            </a:br>
            <a:r>
              <a:rPr lang="en-US" sz="2000" dirty="0"/>
              <a:t>Netflix began in 1997 as a DVD rental service by mail. By 2010, it faced a massive technological disruption: streaming services were growing, and DVDs were becoming obsolete. To survive, Netflix had to completely </a:t>
            </a:r>
            <a:r>
              <a:rPr lang="en-US" sz="2000" b="1" dirty="0"/>
              <a:t>transform its business model</a:t>
            </a:r>
            <a:r>
              <a:rPr lang="en-US" sz="2000" dirty="0"/>
              <a:t>.</a:t>
            </a:r>
            <a:br>
              <a:rPr lang="ar-EG" sz="2000" dirty="0"/>
            </a:br>
            <a:br>
              <a:rPr lang="en-US" sz="2000" dirty="0"/>
            </a:br>
            <a:r>
              <a:rPr lang="en-US" sz="2000" b="1" dirty="0"/>
              <a:t>The Change Process:</a:t>
            </a:r>
            <a:br>
              <a:rPr lang="en-US" sz="2000" dirty="0"/>
            </a:br>
            <a:r>
              <a:rPr lang="en-US" sz="2000" b="1" dirty="0"/>
              <a:t>Unfreeze (Lewin’s Model)</a:t>
            </a:r>
            <a:br>
              <a:rPr lang="en-US" sz="2000" dirty="0"/>
            </a:br>
            <a:r>
              <a:rPr lang="en-US" sz="2000" dirty="0"/>
              <a:t>Netflix realized that the DVD market was dying. Management shared transparent data about declining rentals and rising competition, creating </a:t>
            </a:r>
            <a:r>
              <a:rPr lang="en-US" sz="2000" b="1" dirty="0"/>
              <a:t>dissatisfaction with the status quo (D)</a:t>
            </a:r>
            <a:r>
              <a:rPr lang="en-US" sz="2000" dirty="0"/>
              <a:t>.</a:t>
            </a:r>
            <a:br>
              <a:rPr lang="ar-EG" sz="2000" dirty="0"/>
            </a:br>
            <a:br>
              <a:rPr lang="en-US" sz="2000" dirty="0"/>
            </a:br>
            <a:r>
              <a:rPr lang="en-US" sz="2000" b="1" dirty="0"/>
              <a:t>Change:</a:t>
            </a:r>
            <a:br>
              <a:rPr lang="en-US" sz="2000" dirty="0"/>
            </a:br>
            <a:r>
              <a:rPr lang="en-US" sz="2000" dirty="0"/>
              <a:t>The company shifted from physical rentals to online streaming. Employees were trained in new digital systems, engineers were hired, and partnerships with studios were built. This was the </a:t>
            </a:r>
            <a:r>
              <a:rPr lang="en-US" sz="2000" b="1" dirty="0"/>
              <a:t>first step (FS)</a:t>
            </a:r>
            <a:r>
              <a:rPr lang="en-US" sz="2000" dirty="0"/>
              <a:t> toward the new </a:t>
            </a:r>
            <a:r>
              <a:rPr lang="en-US" sz="2000" b="1" dirty="0"/>
              <a:t>vision (V)</a:t>
            </a:r>
            <a:r>
              <a:rPr lang="en-US" sz="2000" dirty="0"/>
              <a:t> of becoming a global digital platform.</a:t>
            </a:r>
            <a:br>
              <a:rPr lang="en-US" sz="2000" dirty="0"/>
            </a:br>
            <a:r>
              <a:rPr lang="en-US" sz="2000" b="1" dirty="0"/>
              <a:t>Refreeze:</a:t>
            </a:r>
            <a:br>
              <a:rPr lang="en-US" sz="2000" dirty="0"/>
            </a:br>
            <a:r>
              <a:rPr lang="en-US" sz="2000" dirty="0"/>
              <a:t>Netflix stabilized the new model by embedding a </a:t>
            </a:r>
            <a:r>
              <a:rPr lang="en-US" sz="2000" b="1" dirty="0"/>
              <a:t>culture of innovation</a:t>
            </a:r>
            <a:r>
              <a:rPr lang="en-US" sz="2000" dirty="0"/>
              <a:t>—encouraging experimentation, flexibility, and continuous adaptation (Organism Metaphor).</a:t>
            </a:r>
            <a:endParaRPr lang="en-US" sz="6600" dirty="0"/>
          </a:p>
        </p:txBody>
      </p:sp>
    </p:spTree>
    <p:extLst>
      <p:ext uri="{BB962C8B-B14F-4D97-AF65-F5344CB8AC3E}">
        <p14:creationId xmlns:p14="http://schemas.microsoft.com/office/powerpoint/2010/main" val="22309527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3CA60C-DC6D-46F9-BF4A-2A9EF3455EB8}"/>
              </a:ext>
            </a:extLst>
          </p:cNvPr>
          <p:cNvSpPr>
            <a:spLocks noGrp="1"/>
          </p:cNvSpPr>
          <p:nvPr>
            <p:ph idx="1"/>
          </p:nvPr>
        </p:nvSpPr>
        <p:spPr>
          <a:xfrm>
            <a:off x="838200" y="313509"/>
            <a:ext cx="10515600" cy="5863454"/>
          </a:xfrm>
        </p:spPr>
        <p:txBody>
          <a:bodyPr>
            <a:normAutofit fontScale="92500" lnSpcReduction="10000"/>
          </a:bodyPr>
          <a:lstStyle/>
          <a:p>
            <a:r>
              <a:rPr lang="en-US" b="1" dirty="0">
                <a:solidFill>
                  <a:srgbClr val="FF0000"/>
                </a:solidFill>
              </a:rPr>
              <a:t>Metaphors in Action:</a:t>
            </a:r>
            <a:endParaRPr lang="en-US" dirty="0">
              <a:solidFill>
                <a:srgbClr val="FF0000"/>
              </a:solidFill>
            </a:endParaRPr>
          </a:p>
          <a:p>
            <a:pPr>
              <a:buFont typeface="Arial" panose="020B0604020202020204" pitchFamily="34" charset="0"/>
              <a:buChar char="•"/>
            </a:pPr>
            <a:r>
              <a:rPr lang="en-US" b="1" dirty="0"/>
              <a:t>Machine:</a:t>
            </a:r>
            <a:r>
              <a:rPr lang="en-US" dirty="0"/>
              <a:t> In the beginning, Netflix operated with structured processes—warehouse operations, logistics, and inventory management.</a:t>
            </a:r>
          </a:p>
          <a:p>
            <a:pPr>
              <a:buFont typeface="Arial" panose="020B0604020202020204" pitchFamily="34" charset="0"/>
              <a:buChar char="•"/>
            </a:pPr>
            <a:r>
              <a:rPr lang="en-US" b="1" dirty="0"/>
              <a:t>Political System:</a:t>
            </a:r>
            <a:r>
              <a:rPr lang="en-US" dirty="0"/>
              <a:t> Some executives resisted the shift to streaming. CEO Reed Hastings built </a:t>
            </a:r>
            <a:r>
              <a:rPr lang="en-US" b="1" dirty="0"/>
              <a:t>coalitions</a:t>
            </a:r>
            <a:r>
              <a:rPr lang="en-US" dirty="0"/>
              <a:t> to support the vision and overcame internal resistance.</a:t>
            </a:r>
          </a:p>
          <a:p>
            <a:pPr>
              <a:buFont typeface="Arial" panose="020B0604020202020204" pitchFamily="34" charset="0"/>
              <a:buChar char="•"/>
            </a:pPr>
            <a:r>
              <a:rPr lang="en-US" b="1" dirty="0"/>
              <a:t>Organism:</a:t>
            </a:r>
            <a:r>
              <a:rPr lang="en-US" dirty="0"/>
              <a:t> As the environment changed, Netflix adapted dynamically, launching original content and AI-driven recommendations.</a:t>
            </a:r>
          </a:p>
          <a:p>
            <a:pPr>
              <a:buFont typeface="Arial" panose="020B0604020202020204" pitchFamily="34" charset="0"/>
              <a:buChar char="•"/>
            </a:pPr>
            <a:r>
              <a:rPr lang="en-US" b="1" dirty="0"/>
              <a:t>Flux &amp; Transformation:</a:t>
            </a:r>
            <a:r>
              <a:rPr lang="en-US" dirty="0"/>
              <a:t> Netflix today embraces constant change—each year, it experiments with new formats, technologies, and markets. Change has become part of its DNA.</a:t>
            </a:r>
          </a:p>
          <a:p>
            <a:r>
              <a:rPr lang="en-US" b="1" dirty="0"/>
              <a:t>Outcome:</a:t>
            </a:r>
            <a:br>
              <a:rPr lang="en-US" dirty="0"/>
            </a:br>
            <a:r>
              <a:rPr lang="en-US" dirty="0"/>
              <a:t>Netflix transformed from a DVD mail service into one of the world’s most powerful entertainment platforms. The company’s </a:t>
            </a:r>
            <a:r>
              <a:rPr lang="en-US" b="1" dirty="0"/>
              <a:t>adaptive culture</a:t>
            </a:r>
            <a:r>
              <a:rPr lang="en-US" dirty="0"/>
              <a:t> became a global model of successful change management.</a:t>
            </a:r>
          </a:p>
          <a:p>
            <a:endParaRPr lang="en-US" dirty="0"/>
          </a:p>
        </p:txBody>
      </p:sp>
    </p:spTree>
    <p:extLst>
      <p:ext uri="{BB962C8B-B14F-4D97-AF65-F5344CB8AC3E}">
        <p14:creationId xmlns:p14="http://schemas.microsoft.com/office/powerpoint/2010/main" val="29375015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9419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5" name="TextBox 4">
            <a:extLst>
              <a:ext uri="{FF2B5EF4-FFF2-40B4-BE49-F238E27FC236}">
                <a16:creationId xmlns:a16="http://schemas.microsoft.com/office/drawing/2014/main" id="{2C2209B7-A564-4A7C-687E-49DE198161B1}"/>
              </a:ext>
            </a:extLst>
          </p:cNvPr>
          <p:cNvSpPr txBox="1"/>
          <p:nvPr/>
        </p:nvSpPr>
        <p:spPr>
          <a:xfrm>
            <a:off x="534379" y="5864752"/>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2" name="TextBox 1"/>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Tree>
    <p:extLst>
      <p:ext uri="{BB962C8B-B14F-4D97-AF65-F5344CB8AC3E}">
        <p14:creationId xmlns:p14="http://schemas.microsoft.com/office/powerpoint/2010/main" val="936826364"/>
      </p:ext>
    </p:extLst>
  </p:cSld>
  <p:clrMapOvr>
    <a:masterClrMapping/>
  </p:clrMapOvr>
  <mc:AlternateContent xmlns:mc="http://schemas.openxmlformats.org/markup-compatibility/2006" xmlns:p14="http://schemas.microsoft.com/office/powerpoint/2010/main">
    <mc:Choice Requires="p14">
      <p:transition spd="slow" p14:dur="2000" advTm="14643"/>
    </mc:Choice>
    <mc:Fallback xmlns="">
      <p:transition spd="slow" advTm="14643"/>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338D3F-D45D-4421-BE7C-0832FC91BD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969F06A-D76D-4997-BF31-188EBBE7FC4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7754C14C-E974-4BDE-9E67-AEE2C15AB18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8821</TotalTime>
  <Words>2842</Words>
  <Application>Microsoft Office PowerPoint</Application>
  <PresentationFormat>Widescreen</PresentationFormat>
  <Paragraphs>333</Paragraphs>
  <Slides>44</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Tajawal Medium</vt:lpstr>
      <vt:lpstr>Times New Roman</vt:lpstr>
      <vt:lpstr>Wingdings</vt:lpstr>
      <vt:lpstr>WordVisi_MSFontService</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Case Study: Organizational Change at Netflix   Background: Netflix began in 1997 as a DVD rental service by mail. By 2010, it faced a massive technological disruption: streaming services were growing, and DVDs were becoming obsolete. To survive, Netflix had to completely transform its business model.  The Change Process: Unfreeze (Lewin’s Model) Netflix realized that the DVD market was dying. Management shared transparent data about declining rentals and rising competition, creating dissatisfaction with the status quo (D).  Change: The company shifted from physical rentals to online streaming. Employees were trained in new digital systems, engineers were hired, and partnerships with studios were built. This was the first step (FS) toward the new vision (V) of becoming a global digital platform. Refreeze: Netflix stabilized the new model by embedding a culture of innovation—encouraging experimentation, flexibility, and continuous adaptation (Organism Metaphor).</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152</cp:revision>
  <dcterms:created xsi:type="dcterms:W3CDTF">2023-04-29T09:08:23Z</dcterms:created>
  <dcterms:modified xsi:type="dcterms:W3CDTF">2026-04-06T10:00:44Z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