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8" r:id="rId3"/>
    <p:sldId id="259" r:id="rId4"/>
    <p:sldId id="260" r:id="rId5"/>
    <p:sldId id="261" r:id="rId6"/>
    <p:sldId id="262" r:id="rId7"/>
    <p:sldId id="263" r:id="rId8"/>
    <p:sldId id="265" r:id="rId9"/>
    <p:sldId id="266" r:id="rId10"/>
    <p:sldId id="267" r:id="rId11"/>
    <p:sldId id="264"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02948A-EC52-4AE5-B273-21735D611829}" type="datetimeFigureOut">
              <a:rPr lang="en-US" smtClean="0"/>
              <a:t>10/1/2022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DB8FCB-093B-4216-B196-6F8C73CFED4D}" type="slidenum">
              <a:rPr lang="en-US" smtClean="0"/>
              <a:t>‹#›</a:t>
            </a:fld>
            <a:endParaRPr lang="en-US"/>
          </a:p>
        </p:txBody>
      </p:sp>
    </p:spTree>
    <p:extLst>
      <p:ext uri="{BB962C8B-B14F-4D97-AF65-F5344CB8AC3E}">
        <p14:creationId xmlns:p14="http://schemas.microsoft.com/office/powerpoint/2010/main" val="807361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DF3AB-40B0-EB4E-6F00-96BDE4C746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95ADD0-F385-7A24-C7C5-C1A708DD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F2A3D9-3259-07BB-E78F-31C5F4E6DF19}"/>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C7455010-3B97-579D-4D45-4D2056731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F9579-3043-527C-DCAE-98630E788077}"/>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20349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B8DE-02AA-6BA9-3E73-572006944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FA2940-728F-640C-1F3B-B9A7E1EB44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A977-289C-839E-4BA2-E07554A3004C}"/>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71138022-DEF0-B98E-A804-749DCFE3A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396A6-ED30-3EAF-8538-3E8ABC8DE3CF}"/>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225198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B69D-EB5B-EA38-0D87-E76D2AD50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86D4D-79B7-0BE1-D2E8-61CB6EA60E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1AF06D-0EB6-0304-10CC-8A4F2EB2BFEC}"/>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DC60A2AC-0793-D4F2-097C-7220D62E5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8AAD9-979D-3841-FA77-85EA5B7B1489}"/>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8241448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1ABC-640F-3B00-2891-ECA1A9361E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51299C-9ED4-290D-6B17-0EF1D68618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49C57-6C97-4193-6A41-A833BD57A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FD5246-CB67-C750-C5EC-287D720E5039}"/>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6" name="Footer Placeholder 5">
            <a:extLst>
              <a:ext uri="{FF2B5EF4-FFF2-40B4-BE49-F238E27FC236}">
                <a16:creationId xmlns:a16="http://schemas.microsoft.com/office/drawing/2014/main" id="{C1605385-F12B-4CA6-2465-E299AB444C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AA1246-F502-8688-595C-EB27AA414B0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088330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26F9-DD30-4E8A-0510-83FB4C5C4A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E97712-E25F-E3B7-EA77-78D5F5F5B4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6F2B58-5BE6-D2AB-F1E8-84F82F76C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CD025A-803B-1FD1-5501-33A3E625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94F6A2-D06C-044E-4645-DA608313F5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0DD3A3-AC4E-9EBC-63A6-B51B62406BEB}"/>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8" name="Footer Placeholder 7">
            <a:extLst>
              <a:ext uri="{FF2B5EF4-FFF2-40B4-BE49-F238E27FC236}">
                <a16:creationId xmlns:a16="http://schemas.microsoft.com/office/drawing/2014/main" id="{8B71CB01-711D-C16C-589D-A4BCA4C565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8F9D4C-DEF6-2EC3-BA8C-075BAA28B36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733538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63DA-416D-2785-7597-8EAE42ECB7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683C4-65B4-7BF5-5A11-A03E2953F731}"/>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4" name="Footer Placeholder 3">
            <a:extLst>
              <a:ext uri="{FF2B5EF4-FFF2-40B4-BE49-F238E27FC236}">
                <a16:creationId xmlns:a16="http://schemas.microsoft.com/office/drawing/2014/main" id="{BEDCD1D6-46EA-67F8-2B92-DA44F301F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520E2A-55BB-3A0E-BAD4-53F67AF57BE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166902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08892E-E4F7-7978-93EB-639C06F839B6}"/>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3" name="Footer Placeholder 2">
            <a:extLst>
              <a:ext uri="{FF2B5EF4-FFF2-40B4-BE49-F238E27FC236}">
                <a16:creationId xmlns:a16="http://schemas.microsoft.com/office/drawing/2014/main" id="{08E93148-8FEE-3D02-AAE3-21164E3BB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34710D-C827-2DAD-6200-CF2A75740ED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348476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C057-0DC8-2167-9006-982E1DD970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DA182-EC3D-9409-EAE1-9E50C68642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E32050-0562-9D1A-E924-571F790F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F5153A-F7F3-889E-5F52-9834E475C43F}"/>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6" name="Footer Placeholder 5">
            <a:extLst>
              <a:ext uri="{FF2B5EF4-FFF2-40B4-BE49-F238E27FC236}">
                <a16:creationId xmlns:a16="http://schemas.microsoft.com/office/drawing/2014/main" id="{AE6BF969-871A-7ADB-C6F7-A5ADDD57BB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6A2B9E-04D2-0C80-C26D-48A96A551C2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4184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FB1-C783-88E4-C261-E3F1540D3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9F98C4C-1AE0-8A76-14C4-F114A8A29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0F95E-F519-696A-B09F-F1FDEDE0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286CE0-8C7C-34F6-F64B-D483A0D50F6B}"/>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6" name="Footer Placeholder 5">
            <a:extLst>
              <a:ext uri="{FF2B5EF4-FFF2-40B4-BE49-F238E27FC236}">
                <a16:creationId xmlns:a16="http://schemas.microsoft.com/office/drawing/2014/main" id="{C064E1D9-D2B7-6CB0-2124-3440C04A8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59603-8E56-A1EC-27AD-B988CA751E9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80155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A09C-C330-9ECF-0610-082B84FF1D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BD4CA-0FDE-6990-AD80-0E40D70816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6BD9A7-306D-A9C9-2209-6B66CA511FA9}"/>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AF0665F9-8CD8-573A-8285-F83916BC8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6F109B-D1C4-7BDA-C3A0-D49F6C600572}"/>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477387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D90E-FC6E-2E30-53F8-66308A51AD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BC34D0-3914-5E04-D853-36B95154D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8AD0E2-35F1-FE39-3A4E-6BA01111008C}"/>
              </a:ext>
            </a:extLst>
          </p:cNvPr>
          <p:cNvSpPr>
            <a:spLocks noGrp="1"/>
          </p:cNvSpPr>
          <p:nvPr>
            <p:ph type="dt" sz="half" idx="10"/>
          </p:nvPr>
        </p:nvSpPr>
        <p:spPr/>
        <p:txBody>
          <a:body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C3B6098F-406E-5191-2DE6-18DBA7800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91E8F-A604-ECAB-492E-10E2A2F588BD}"/>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734927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5AAC5-C40A-EA56-E41A-5BBC3DDE2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654915E-C2E9-A292-6C91-DD5D67E31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94212F-5259-4165-5C85-81C5DBF91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A30FD-7C72-4B2A-964A-F9196605CBD6}" type="datetimeFigureOut">
              <a:rPr lang="en-US" smtClean="0"/>
              <a:t>10/1/2022</a:t>
            </a:fld>
            <a:endParaRPr lang="en-US"/>
          </a:p>
        </p:txBody>
      </p:sp>
      <p:sp>
        <p:nvSpPr>
          <p:cNvPr id="5" name="Footer Placeholder 4">
            <a:extLst>
              <a:ext uri="{FF2B5EF4-FFF2-40B4-BE49-F238E27FC236}">
                <a16:creationId xmlns:a16="http://schemas.microsoft.com/office/drawing/2014/main" id="{29B5DBA1-AB5F-FBB4-1E28-9C732D1A7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1D903E-47E4-A83D-6CA8-56D791EED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1E89B-2868-4DD8-BFFF-5224C57D665E}" type="slidenum">
              <a:rPr lang="en-US" smtClean="0"/>
              <a:t>‹#›</a:t>
            </a:fld>
            <a:endParaRPr lang="en-US"/>
          </a:p>
        </p:txBody>
      </p:sp>
    </p:spTree>
    <p:extLst>
      <p:ext uri="{BB962C8B-B14F-4D97-AF65-F5344CB8AC3E}">
        <p14:creationId xmlns:p14="http://schemas.microsoft.com/office/powerpoint/2010/main" val="1162322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s://ar.wikipedia.org/wiki/%D8%B2%D8%B1%D8%A7%D8%B9%D8%A9" TargetMode="External"/><Relationship Id="rId3" Type="http://schemas.openxmlformats.org/officeDocument/2006/relationships/hyperlink" Target="https://ar.wikipedia.org/wiki/%D9%82%D8%B1%D8%B6" TargetMode="External"/><Relationship Id="rId7" Type="http://schemas.openxmlformats.org/officeDocument/2006/relationships/hyperlink" Target="https://ar.wikipedia.org/wiki/%D8%B5%D9%86%D8%A7%D8%B9%D8%A9" TargetMode="External"/><Relationship Id="rId2" Type="http://schemas.openxmlformats.org/officeDocument/2006/relationships/hyperlink" Target="https://ar.wikipedia.org/wiki/%D9%85%D8%B5%D8%B1%D9%81_%D8%A5%D8%B3%D9%84%D8%A7%D9%85%D9%8A" TargetMode="External"/><Relationship Id="rId1" Type="http://schemas.openxmlformats.org/officeDocument/2006/relationships/slideLayout" Target="../slideLayouts/slideLayout2.xml"/><Relationship Id="rId6" Type="http://schemas.openxmlformats.org/officeDocument/2006/relationships/hyperlink" Target="https://ar.wikipedia.org/wiki/%D8%AA%D8%AC%D8%A7%D8%B1%D8%A9" TargetMode="External"/><Relationship Id="rId5" Type="http://schemas.openxmlformats.org/officeDocument/2006/relationships/hyperlink" Target="https://ar.wikipedia.org/wiki/%D8%B1%D8%A8%D8%A7" TargetMode="External"/><Relationship Id="rId4" Type="http://schemas.openxmlformats.org/officeDocument/2006/relationships/hyperlink" Target="https://ar.wikipedia.org/wiki/%D9%81%D8%A7%D8%A6%D8%AF%D8%A9" TargetMode="External"/><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30828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Introductory lecture </a:t>
            </a: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a:lnSpc>
                <a:spcPct val="150000"/>
              </a:lnSpc>
            </a:pPr>
            <a:r>
              <a:rPr lang="en-US" sz="2800" dirty="0">
                <a:solidFill>
                  <a:srgbClr val="24A9E1"/>
                </a:solidFill>
                <a:latin typeface="Tajawal Medium"/>
                <a:ea typeface="Tajawal Medium"/>
                <a:cs typeface="Tajawal Medium"/>
                <a:sym typeface="Tajawal Medium"/>
              </a:rPr>
              <a:t>Prepared by Dr. Walaa Mohamed</a:t>
            </a:r>
            <a:endParaRPr lang="en-US" sz="2800" dirty="0"/>
          </a:p>
          <a:p>
            <a:pPr marL="0" marR="0" lvl="0" indent="0" algn="l" rtl="0">
              <a:lnSpc>
                <a:spcPct val="150000"/>
              </a:lnSpc>
              <a:spcBef>
                <a:spcPts val="0"/>
              </a:spcBef>
              <a:spcAft>
                <a:spcPts val="0"/>
              </a:spcAft>
              <a:buNone/>
            </a:pPr>
            <a:endParaRPr lang="en-US" sz="2800" dirty="0">
              <a:solidFill>
                <a:srgbClr val="FF9518"/>
              </a:solidFill>
              <a:latin typeface="Tajawal Medium"/>
              <a:ea typeface="Tajawal Medium"/>
              <a:cs typeface="Tajawal Medium"/>
              <a:sym typeface="Tajawal Medium"/>
            </a:endParaRPr>
          </a:p>
          <a:p>
            <a:pPr marL="0" marR="0" lvl="0" indent="0" algn="l" rtl="0">
              <a:spcBef>
                <a:spcPts val="0"/>
              </a:spcBef>
              <a:spcAft>
                <a:spcPts val="0"/>
              </a:spcAft>
              <a:buNone/>
            </a:pPr>
            <a:endParaRPr dirty="0"/>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MGM 237</a:t>
            </a:r>
          </a:p>
          <a:p>
            <a:r>
              <a:rPr lang="en-US" sz="2800" b="0" i="0" u="none" strike="noStrike" cap="none" dirty="0">
                <a:solidFill>
                  <a:schemeClr val="lt1"/>
                </a:solidFill>
                <a:latin typeface="Tajawal Medium"/>
                <a:ea typeface="Tajawal Medium"/>
                <a:cs typeface="Tajawal Medium"/>
                <a:sym typeface="Tajawal Medium"/>
              </a:rPr>
              <a:t>Introduction to Finance</a:t>
            </a:r>
            <a:endParaRPr lang="en-US" sz="2800" dirty="0"/>
          </a:p>
          <a:p>
            <a:pPr marL="0" marR="0" lvl="0" indent="0" algn="l" rtl="0">
              <a:spcBef>
                <a:spcPts val="0"/>
              </a:spcBef>
              <a:spcAft>
                <a:spcPts val="0"/>
              </a:spcAft>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r>
              <a:rPr lang="en-US" sz="3200" b="1" i="0" dirty="0">
                <a:solidFill>
                  <a:schemeClr val="accent1">
                    <a:lumMod val="50000"/>
                  </a:schemeClr>
                </a:solidFill>
                <a:effectLst/>
                <a:latin typeface="Calibri Light" panose="020F0302020204030204" pitchFamily="34" charset="0"/>
              </a:rPr>
              <a:t>Finance: The Science and art of money management</a:t>
            </a:r>
            <a:r>
              <a:rPr lang="en-US" sz="3200" b="1" dirty="0">
                <a:solidFill>
                  <a:schemeClr val="accent1">
                    <a:lumMod val="50000"/>
                  </a:schemeClr>
                </a:solidFill>
              </a:rPr>
              <a:t> </a:t>
            </a:r>
            <a:br>
              <a:rPr lang="en-US" sz="2000" dirty="0"/>
            </a:br>
            <a:endParaRPr lang="en-US" sz="3200" b="1" dirty="0">
              <a:solidFill>
                <a:srgbClr val="FF0000"/>
              </a:solidFill>
            </a:endParaRPr>
          </a:p>
          <a:p>
            <a:pPr marL="0" indent="0" algn="ctr">
              <a:buNone/>
            </a:pPr>
            <a:r>
              <a:rPr lang="en-US" sz="3200" b="1" dirty="0">
                <a:solidFill>
                  <a:srgbClr val="FF0000"/>
                </a:solidFill>
              </a:rPr>
              <a:t>What is finance? </a:t>
            </a:r>
          </a:p>
          <a:p>
            <a:pPr marL="0" indent="0">
              <a:buNone/>
            </a:pPr>
            <a:endParaRPr lang="en-US" dirty="0"/>
          </a:p>
          <a:p>
            <a:pPr marL="0" indent="0" algn="just">
              <a:lnSpc>
                <a:spcPct val="150000"/>
              </a:lnSpc>
              <a:buNone/>
            </a:pPr>
            <a:r>
              <a:rPr lang="en-US" dirty="0"/>
              <a:t>Finance is concerned with the study of operations, institutions, markets and various financial instruments associated with the transfer of funds in the form of individuals, companies and governments.</a:t>
            </a:r>
          </a:p>
        </p:txBody>
      </p:sp>
    </p:spTree>
    <p:extLst>
      <p:ext uri="{BB962C8B-B14F-4D97-AF65-F5344CB8AC3E}">
        <p14:creationId xmlns:p14="http://schemas.microsoft.com/office/powerpoint/2010/main" val="3090607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r>
              <a:rPr lang="en-US" sz="3200" b="1" dirty="0">
                <a:solidFill>
                  <a:srgbClr val="FF0000"/>
                </a:solidFill>
              </a:rPr>
              <a:t>Financing for individuals</a:t>
            </a:r>
          </a:p>
          <a:p>
            <a:pPr marL="0" indent="0" algn="ctr">
              <a:buNone/>
            </a:pPr>
            <a:endParaRPr lang="en-US" sz="3200" b="1" dirty="0">
              <a:solidFill>
                <a:srgbClr val="FF0000"/>
              </a:solidFill>
            </a:endParaRPr>
          </a:p>
          <a:p>
            <a:pPr marL="0" indent="0">
              <a:lnSpc>
                <a:spcPct val="150000"/>
              </a:lnSpc>
              <a:buNone/>
            </a:pPr>
            <a:r>
              <a:rPr lang="en-US" sz="3200" dirty="0">
                <a:solidFill>
                  <a:schemeClr val="tx1">
                    <a:lumMod val="95000"/>
                    <a:lumOff val="5000"/>
                  </a:schemeClr>
                </a:solidFill>
              </a:rPr>
              <a:t>Finance is concerned with studying the decisions of individuals to invest their wealth in the following:</a:t>
            </a:r>
          </a:p>
          <a:p>
            <a:pPr marL="0" indent="0">
              <a:lnSpc>
                <a:spcPct val="150000"/>
              </a:lnSpc>
              <a:buNone/>
            </a:pPr>
            <a:r>
              <a:rPr lang="en-US" sz="3200" dirty="0">
                <a:solidFill>
                  <a:schemeClr val="tx1">
                    <a:lumMod val="95000"/>
                    <a:lumOff val="5000"/>
                  </a:schemeClr>
                </a:solidFill>
              </a:rPr>
              <a:t>• Amount of spending</a:t>
            </a:r>
          </a:p>
          <a:p>
            <a:pPr marL="0" indent="0">
              <a:lnSpc>
                <a:spcPct val="150000"/>
              </a:lnSpc>
              <a:buNone/>
            </a:pPr>
            <a:r>
              <a:rPr lang="en-US" sz="3200" dirty="0">
                <a:solidFill>
                  <a:schemeClr val="tx1">
                    <a:lumMod val="95000"/>
                    <a:lumOff val="5000"/>
                  </a:schemeClr>
                </a:solidFill>
              </a:rPr>
              <a:t>• the amount of savings</a:t>
            </a:r>
          </a:p>
          <a:p>
            <a:pPr marL="0" indent="0">
              <a:lnSpc>
                <a:spcPct val="150000"/>
              </a:lnSpc>
              <a:buNone/>
            </a:pPr>
            <a:r>
              <a:rPr lang="en-US" sz="3200" dirty="0">
                <a:solidFill>
                  <a:schemeClr val="tx1">
                    <a:lumMod val="95000"/>
                    <a:lumOff val="5000"/>
                  </a:schemeClr>
                </a:solidFill>
              </a:rPr>
              <a:t>• How to invest their savings</a:t>
            </a:r>
          </a:p>
        </p:txBody>
      </p:sp>
    </p:spTree>
    <p:extLst>
      <p:ext uri="{BB962C8B-B14F-4D97-AF65-F5344CB8AC3E}">
        <p14:creationId xmlns:p14="http://schemas.microsoft.com/office/powerpoint/2010/main" val="4753303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lnSpc>
                <a:spcPct val="150000"/>
              </a:lnSpc>
              <a:buNone/>
            </a:pPr>
            <a:r>
              <a:rPr lang="en-US" sz="3200" b="1" dirty="0">
                <a:solidFill>
                  <a:srgbClr val="FF0000"/>
                </a:solidFill>
              </a:rPr>
              <a:t>Financing for companies</a:t>
            </a:r>
          </a:p>
          <a:p>
            <a:pPr marL="0" indent="0" algn="just">
              <a:lnSpc>
                <a:spcPct val="150000"/>
              </a:lnSpc>
              <a:buNone/>
            </a:pPr>
            <a:r>
              <a:rPr lang="en-US" sz="3200" dirty="0">
                <a:solidFill>
                  <a:schemeClr val="tx1">
                    <a:lumMod val="95000"/>
                    <a:lumOff val="5000"/>
                  </a:schemeClr>
                </a:solidFill>
              </a:rPr>
              <a:t>Finance is concerned with studying the decisions of companies to invest their wealth in the following:</a:t>
            </a:r>
          </a:p>
          <a:p>
            <a:pPr marL="0" indent="0" algn="just">
              <a:lnSpc>
                <a:spcPct val="150000"/>
              </a:lnSpc>
              <a:buNone/>
            </a:pPr>
            <a:r>
              <a:rPr lang="en-US" sz="3200" dirty="0">
                <a:solidFill>
                  <a:schemeClr val="tx1">
                    <a:lumMod val="95000"/>
                    <a:lumOff val="5000"/>
                  </a:schemeClr>
                </a:solidFill>
              </a:rPr>
              <a:t>• How does the company provide the necessary funding?</a:t>
            </a:r>
          </a:p>
          <a:p>
            <a:pPr marL="0" indent="0" algn="just">
              <a:lnSpc>
                <a:spcPct val="150000"/>
              </a:lnSpc>
              <a:buNone/>
            </a:pPr>
            <a:r>
              <a:rPr lang="en-US" sz="3200" dirty="0">
                <a:solidFill>
                  <a:schemeClr val="tx1">
                    <a:lumMod val="95000"/>
                    <a:lumOff val="5000"/>
                  </a:schemeClr>
                </a:solidFill>
              </a:rPr>
              <a:t>• How does the company invest the funds available to it to achieve the largest possible profit?</a:t>
            </a:r>
          </a:p>
          <a:p>
            <a:pPr marL="0" indent="0" algn="just">
              <a:lnSpc>
                <a:spcPct val="150000"/>
              </a:lnSpc>
              <a:buNone/>
            </a:pPr>
            <a:r>
              <a:rPr lang="en-US" sz="3200" dirty="0">
                <a:solidFill>
                  <a:schemeClr val="tx1">
                    <a:lumMod val="95000"/>
                    <a:lumOff val="5000"/>
                  </a:schemeClr>
                </a:solidFill>
              </a:rPr>
              <a:t>• How to take a decision to reinvest the profits of the company or distribute it to the investors?</a:t>
            </a:r>
          </a:p>
        </p:txBody>
      </p:sp>
    </p:spTree>
    <p:extLst>
      <p:ext uri="{BB962C8B-B14F-4D97-AF65-F5344CB8AC3E}">
        <p14:creationId xmlns:p14="http://schemas.microsoft.com/office/powerpoint/2010/main" val="34967656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r>
              <a:rPr lang="en-US" sz="3200" b="1" dirty="0">
                <a:solidFill>
                  <a:srgbClr val="FF0000"/>
                </a:solidFill>
              </a:rPr>
              <a:t>Definition of Financial system</a:t>
            </a:r>
          </a:p>
          <a:p>
            <a:pPr marL="0" indent="0" algn="just">
              <a:lnSpc>
                <a:spcPct val="150000"/>
              </a:lnSpc>
              <a:buNone/>
            </a:pPr>
            <a:r>
              <a:rPr lang="en-US" sz="3200" dirty="0">
                <a:solidFill>
                  <a:schemeClr val="tx1">
                    <a:lumMod val="95000"/>
                    <a:lumOff val="5000"/>
                  </a:schemeClr>
                </a:solidFill>
              </a:rPr>
              <a:t>Financial system is a system that facilitates the movement of capital in the form of individuals and institutions within the economy through providing various financial means and mechanisms for exchanging money, such as investors, lenders, and debtors. </a:t>
            </a:r>
          </a:p>
        </p:txBody>
      </p:sp>
    </p:spTree>
    <p:extLst>
      <p:ext uri="{BB962C8B-B14F-4D97-AF65-F5344CB8AC3E}">
        <p14:creationId xmlns:p14="http://schemas.microsoft.com/office/powerpoint/2010/main" val="26917352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r>
              <a:rPr lang="en-US" sz="3200" b="1" dirty="0">
                <a:solidFill>
                  <a:srgbClr val="FF0000"/>
                </a:solidFill>
              </a:rPr>
              <a:t>Financial system elements</a:t>
            </a:r>
          </a:p>
          <a:p>
            <a:pPr marL="0" indent="0" algn="ctr">
              <a:buNone/>
            </a:pPr>
            <a:endParaRPr lang="en-US" sz="3200" b="1" dirty="0">
              <a:solidFill>
                <a:srgbClr val="FF0000"/>
              </a:solidFill>
            </a:endParaRPr>
          </a:p>
          <a:p>
            <a:pPr marL="0" indent="0">
              <a:lnSpc>
                <a:spcPct val="150000"/>
              </a:lnSpc>
              <a:buNone/>
            </a:pPr>
            <a:r>
              <a:rPr lang="en-US" sz="3200" b="1" dirty="0">
                <a:solidFill>
                  <a:schemeClr val="tx1">
                    <a:lumMod val="95000"/>
                    <a:lumOff val="5000"/>
                  </a:schemeClr>
                </a:solidFill>
              </a:rPr>
              <a:t>•</a:t>
            </a:r>
            <a:r>
              <a:rPr lang="en-US" sz="3200" b="1" dirty="0">
                <a:solidFill>
                  <a:srgbClr val="FF0000"/>
                </a:solidFill>
              </a:rPr>
              <a:t> </a:t>
            </a:r>
            <a:r>
              <a:rPr lang="en-US" sz="3200" dirty="0">
                <a:solidFill>
                  <a:schemeClr val="tx1">
                    <a:lumMod val="95000"/>
                    <a:lumOff val="5000"/>
                  </a:schemeClr>
                </a:solidFill>
              </a:rPr>
              <a:t>Financial institutions</a:t>
            </a:r>
          </a:p>
          <a:p>
            <a:pPr marL="0" indent="0">
              <a:lnSpc>
                <a:spcPct val="150000"/>
              </a:lnSpc>
              <a:buNone/>
            </a:pPr>
            <a:r>
              <a:rPr lang="en-US" sz="3200" dirty="0">
                <a:solidFill>
                  <a:schemeClr val="tx1">
                    <a:lumMod val="95000"/>
                    <a:lumOff val="5000"/>
                  </a:schemeClr>
                </a:solidFill>
              </a:rPr>
              <a:t>• Financial Markets</a:t>
            </a:r>
          </a:p>
          <a:p>
            <a:pPr marL="0" indent="0">
              <a:lnSpc>
                <a:spcPct val="150000"/>
              </a:lnSpc>
              <a:buNone/>
            </a:pPr>
            <a:r>
              <a:rPr lang="en-US" sz="3200" dirty="0">
                <a:solidFill>
                  <a:schemeClr val="tx1">
                    <a:lumMod val="95000"/>
                    <a:lumOff val="5000"/>
                  </a:schemeClr>
                </a:solidFill>
              </a:rPr>
              <a:t>• Financial Instruments</a:t>
            </a:r>
          </a:p>
        </p:txBody>
      </p:sp>
    </p:spTree>
    <p:extLst>
      <p:ext uri="{BB962C8B-B14F-4D97-AF65-F5344CB8AC3E}">
        <p14:creationId xmlns:p14="http://schemas.microsoft.com/office/powerpoint/2010/main" val="3726127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normAutofit/>
          </a:bodyPr>
          <a:lstStyle/>
          <a:p>
            <a:pPr marL="0" indent="0" algn="ctr">
              <a:buNone/>
            </a:pPr>
            <a:endParaRPr lang="en-US" sz="3200" dirty="0">
              <a:solidFill>
                <a:schemeClr val="tx1">
                  <a:lumMod val="95000"/>
                  <a:lumOff val="5000"/>
                </a:schemeClr>
              </a:solidFill>
            </a:endParaRPr>
          </a:p>
          <a:p>
            <a:pPr algn="just">
              <a:lnSpc>
                <a:spcPct val="150000"/>
              </a:lnSpc>
            </a:pPr>
            <a:r>
              <a:rPr lang="en-US" dirty="0">
                <a:solidFill>
                  <a:schemeClr val="tx1">
                    <a:lumMod val="95000"/>
                    <a:lumOff val="5000"/>
                  </a:schemeClr>
                </a:solidFill>
              </a:rPr>
              <a:t>These elements work together to facilitate the transfer of capital in the various components of the financial system, the financial system exists at the local, regional and state levels, and the financial system plays an effective role in the process of economic development by connecting savers with investors, which contributes to the creation and maximization of capital gains.</a:t>
            </a:r>
          </a:p>
          <a:p>
            <a:pPr marL="0" indent="0" algn="just">
              <a:lnSpc>
                <a:spcPct val="150000"/>
              </a:lnSpc>
              <a:buNone/>
            </a:pPr>
            <a:r>
              <a:rPr lang="en-US" dirty="0">
                <a:solidFill>
                  <a:schemeClr val="tx1">
                    <a:lumMod val="95000"/>
                    <a:lumOff val="5000"/>
                  </a:schemeClr>
                </a:solidFill>
              </a:rPr>
              <a:t>• The money system provides tools to transfer money from savers who have idle money and redistribute them effectively to investors who are able to create investments and achieve profits.</a:t>
            </a:r>
          </a:p>
        </p:txBody>
      </p:sp>
    </p:spTree>
    <p:extLst>
      <p:ext uri="{BB962C8B-B14F-4D97-AF65-F5344CB8AC3E}">
        <p14:creationId xmlns:p14="http://schemas.microsoft.com/office/powerpoint/2010/main" val="13262812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r>
              <a:rPr lang="en-US" sz="3600" b="1" dirty="0">
                <a:solidFill>
                  <a:srgbClr val="FF0000"/>
                </a:solidFill>
              </a:rPr>
              <a:t>Risk</a:t>
            </a:r>
          </a:p>
          <a:p>
            <a:pPr marL="0" indent="0" algn="ctr">
              <a:buNone/>
            </a:pPr>
            <a:endParaRPr lang="en-US" sz="3200" b="1" dirty="0">
              <a:solidFill>
                <a:srgbClr val="FF0000"/>
              </a:solidFill>
            </a:endParaRPr>
          </a:p>
          <a:p>
            <a:pPr marL="0" indent="0" algn="just">
              <a:lnSpc>
                <a:spcPct val="150000"/>
              </a:lnSpc>
              <a:buNone/>
            </a:pPr>
            <a:r>
              <a:rPr lang="en-US" b="0" i="0" dirty="0">
                <a:solidFill>
                  <a:srgbClr val="222222"/>
                </a:solidFill>
                <a:effectLst/>
              </a:rPr>
              <a:t>There is always a risk incorporated in every investment like shares or debentures. The two major components of risk systematic risk and unsystematic risk, which when combined results in total risk. The </a:t>
            </a:r>
            <a:r>
              <a:rPr lang="en-US" b="1" i="0" dirty="0">
                <a:solidFill>
                  <a:srgbClr val="222222"/>
                </a:solidFill>
                <a:effectLst/>
                <a:highlight>
                  <a:srgbClr val="FFFF00"/>
                </a:highlight>
              </a:rPr>
              <a:t>systematic risk</a:t>
            </a:r>
            <a:r>
              <a:rPr lang="en-US" b="0" i="0" dirty="0">
                <a:solidFill>
                  <a:srgbClr val="222222"/>
                </a:solidFill>
                <a:effectLst/>
                <a:highlight>
                  <a:srgbClr val="FFFF00"/>
                </a:highlight>
              </a:rPr>
              <a:t> </a:t>
            </a:r>
            <a:r>
              <a:rPr lang="en-US" b="0" i="0" dirty="0">
                <a:solidFill>
                  <a:srgbClr val="222222"/>
                </a:solidFill>
                <a:effectLst/>
              </a:rPr>
              <a:t>is a result of external and uncontrollable variables, which are not industry or security specific and affects the entire market leading to the fluctuation in prices of all the securities.</a:t>
            </a:r>
            <a:endParaRPr lang="en-US" b="1" dirty="0">
              <a:solidFill>
                <a:srgbClr val="FF0000"/>
              </a:solidFill>
            </a:endParaRPr>
          </a:p>
        </p:txBody>
      </p:sp>
    </p:spTree>
    <p:extLst>
      <p:ext uri="{BB962C8B-B14F-4D97-AF65-F5344CB8AC3E}">
        <p14:creationId xmlns:p14="http://schemas.microsoft.com/office/powerpoint/2010/main" val="3922619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450166"/>
            <a:ext cx="11788725" cy="6274191"/>
          </a:xfrm>
        </p:spPr>
        <p:txBody>
          <a:bodyPr/>
          <a:lstStyle/>
          <a:p>
            <a:pPr marL="0" indent="0" algn="just">
              <a:lnSpc>
                <a:spcPct val="150000"/>
              </a:lnSpc>
              <a:buNone/>
            </a:pPr>
            <a:r>
              <a:rPr lang="en-US" b="0" i="0" dirty="0">
                <a:solidFill>
                  <a:srgbClr val="222222"/>
                </a:solidFill>
                <a:effectLst/>
                <a:latin typeface="Calibri "/>
              </a:rPr>
              <a:t>On the other hand, </a:t>
            </a:r>
            <a:r>
              <a:rPr lang="en-US" b="1" i="0" dirty="0">
                <a:solidFill>
                  <a:srgbClr val="222222"/>
                </a:solidFill>
                <a:effectLst/>
                <a:highlight>
                  <a:srgbClr val="FFFF00"/>
                </a:highlight>
                <a:latin typeface="Calibri "/>
              </a:rPr>
              <a:t>unsystematic risk</a:t>
            </a:r>
            <a:r>
              <a:rPr lang="en-US" b="0" i="0" dirty="0">
                <a:solidFill>
                  <a:srgbClr val="222222"/>
                </a:solidFill>
                <a:effectLst/>
                <a:highlight>
                  <a:srgbClr val="FFFF00"/>
                </a:highlight>
                <a:latin typeface="Calibri "/>
              </a:rPr>
              <a:t> </a:t>
            </a:r>
            <a:r>
              <a:rPr lang="en-US" b="0" i="0" dirty="0">
                <a:solidFill>
                  <a:srgbClr val="222222"/>
                </a:solidFill>
                <a:effectLst/>
                <a:latin typeface="Calibri "/>
              </a:rPr>
              <a:t>refers to the risk which emerges out of controlled and known variables, that are industry or security specific.</a:t>
            </a:r>
          </a:p>
          <a:p>
            <a:pPr marL="0" indent="0" algn="just">
              <a:lnSpc>
                <a:spcPct val="150000"/>
              </a:lnSpc>
              <a:buNone/>
            </a:pPr>
            <a:endParaRPr lang="en-US" b="0" i="0" dirty="0">
              <a:solidFill>
                <a:srgbClr val="222222"/>
              </a:solidFill>
              <a:effectLst/>
              <a:latin typeface="Calibri "/>
            </a:endParaRPr>
          </a:p>
          <a:p>
            <a:pPr marL="0" indent="0" algn="just">
              <a:lnSpc>
                <a:spcPct val="150000"/>
              </a:lnSpc>
              <a:buNone/>
            </a:pPr>
            <a:r>
              <a:rPr lang="en-US" b="0" i="0" dirty="0">
                <a:solidFill>
                  <a:srgbClr val="222222"/>
                </a:solidFill>
                <a:effectLst/>
                <a:latin typeface="Calibri "/>
              </a:rPr>
              <a:t>Systematic risk cannot be eliminated by diversification of portfolio, whereas the diversification proves helpful in avoiding unsystematic risk. Take a full read of this article to know about the differences between systematic and unsystematic risk.</a:t>
            </a:r>
          </a:p>
          <a:p>
            <a:pPr marL="0" indent="0" algn="just">
              <a:lnSpc>
                <a:spcPct val="150000"/>
              </a:lnSpc>
              <a:buNone/>
            </a:pPr>
            <a:endParaRPr lang="en-US" sz="3200" b="1" dirty="0">
              <a:solidFill>
                <a:srgbClr val="FF0000"/>
              </a:solidFill>
            </a:endParaRPr>
          </a:p>
        </p:txBody>
      </p:sp>
    </p:spTree>
    <p:extLst>
      <p:ext uri="{BB962C8B-B14F-4D97-AF65-F5344CB8AC3E}">
        <p14:creationId xmlns:p14="http://schemas.microsoft.com/office/powerpoint/2010/main" val="17206626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normAutofit/>
          </a:bodyPr>
          <a:lstStyle/>
          <a:p>
            <a:pPr marL="0" indent="0" algn="ctr">
              <a:buNone/>
            </a:pPr>
            <a:endParaRPr lang="en-US" sz="2400" b="1" i="0" dirty="0">
              <a:solidFill>
                <a:schemeClr val="accent1">
                  <a:lumMod val="75000"/>
                </a:schemeClr>
              </a:solidFill>
              <a:effectLst/>
              <a:latin typeface="Roboto" panose="02000000000000000000" pitchFamily="2" charset="0"/>
            </a:endParaRPr>
          </a:p>
          <a:p>
            <a:pPr marL="0" indent="0" algn="ctr">
              <a:buNone/>
            </a:pPr>
            <a:r>
              <a:rPr lang="en-US" sz="2400" b="1" dirty="0">
                <a:solidFill>
                  <a:srgbClr val="FF0000"/>
                </a:solidFill>
                <a:latin typeface="Roboto" panose="02000000000000000000" pitchFamily="2" charset="0"/>
              </a:rPr>
              <a:t>Portfolio Diversification </a:t>
            </a:r>
          </a:p>
          <a:p>
            <a:pPr marL="0" indent="0" algn="ctr">
              <a:buNone/>
            </a:pPr>
            <a:endParaRPr lang="en-US" sz="2400" b="1" dirty="0">
              <a:solidFill>
                <a:srgbClr val="FF0000"/>
              </a:solidFill>
              <a:latin typeface="Roboto" panose="02000000000000000000" pitchFamily="2" charset="0"/>
            </a:endParaRPr>
          </a:p>
          <a:p>
            <a:pPr marL="0" indent="0" algn="ctr">
              <a:buNone/>
            </a:pPr>
            <a:r>
              <a:rPr lang="en-US" sz="2400" b="1" i="0" dirty="0">
                <a:solidFill>
                  <a:schemeClr val="accent1">
                    <a:lumMod val="75000"/>
                  </a:schemeClr>
                </a:solidFill>
                <a:effectLst/>
                <a:latin typeface="Roboto" panose="02000000000000000000" pitchFamily="2" charset="0"/>
              </a:rPr>
              <a:t>Most people have heard the old saying, "Don't put all your eggs in one basket.</a:t>
            </a:r>
          </a:p>
          <a:p>
            <a:pPr marL="0" indent="0" algn="ctr">
              <a:buNone/>
            </a:pPr>
            <a:endParaRPr lang="en-US" sz="2400" b="1" dirty="0">
              <a:solidFill>
                <a:schemeClr val="accent1">
                  <a:lumMod val="75000"/>
                </a:schemeClr>
              </a:solidFill>
              <a:latin typeface="Roboto" panose="02000000000000000000" pitchFamily="2" charset="0"/>
            </a:endParaRPr>
          </a:p>
          <a:p>
            <a:pPr marL="0" indent="0" algn="just">
              <a:lnSpc>
                <a:spcPct val="150000"/>
              </a:lnSpc>
              <a:buNone/>
            </a:pPr>
            <a:r>
              <a:rPr lang="en-US" sz="2400" dirty="0">
                <a:solidFill>
                  <a:schemeClr val="bg2">
                    <a:lumMod val="10000"/>
                  </a:schemeClr>
                </a:solidFill>
              </a:rPr>
              <a:t>Diversification is a risk management strategy that mixes a wide variety of investments within a portfolio. A diversified portfolio contains a mix of distinct asset types and investment vehicles in an attempt at limiting exposure to any single asset or risk.</a:t>
            </a:r>
          </a:p>
          <a:p>
            <a:pPr marL="0" indent="0" algn="just">
              <a:lnSpc>
                <a:spcPct val="150000"/>
              </a:lnSpc>
              <a:buNone/>
            </a:pPr>
            <a:endParaRPr lang="en-US" sz="2400" dirty="0">
              <a:solidFill>
                <a:schemeClr val="bg2">
                  <a:lumMod val="10000"/>
                </a:schemeClr>
              </a:solidFill>
            </a:endParaRPr>
          </a:p>
          <a:p>
            <a:pPr marL="0" indent="0" algn="just">
              <a:lnSpc>
                <a:spcPct val="150000"/>
              </a:lnSpc>
              <a:buNone/>
            </a:pPr>
            <a:r>
              <a:rPr lang="en-US" sz="2400" dirty="0">
                <a:solidFill>
                  <a:schemeClr val="bg2">
                    <a:lumMod val="10000"/>
                  </a:schemeClr>
                </a:solidFill>
              </a:rPr>
              <a:t>The rationale behind this technique is that a portfolio constructed of different kinds of assets will, on average, yield higher long-term returns and lower the risk of any individual holding or security.</a:t>
            </a:r>
          </a:p>
        </p:txBody>
      </p:sp>
    </p:spTree>
    <p:extLst>
      <p:ext uri="{BB962C8B-B14F-4D97-AF65-F5344CB8AC3E}">
        <p14:creationId xmlns:p14="http://schemas.microsoft.com/office/powerpoint/2010/main" val="2144377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FBC0AC-DB0E-250D-10CD-FC77B249D143}"/>
              </a:ext>
            </a:extLst>
          </p:cNvPr>
          <p:cNvSpPr>
            <a:spLocks noGrp="1"/>
          </p:cNvSpPr>
          <p:nvPr>
            <p:ph idx="1"/>
          </p:nvPr>
        </p:nvSpPr>
        <p:spPr>
          <a:xfrm>
            <a:off x="154745" y="168812"/>
            <a:ext cx="11788725" cy="6555545"/>
          </a:xfrm>
        </p:spPr>
        <p:txBody>
          <a:bodyPr/>
          <a:lstStyle/>
          <a:p>
            <a:pPr marL="0" indent="0" algn="ctr">
              <a:buNone/>
            </a:pPr>
            <a:endParaRPr lang="ar-EG" sz="3200" b="1" dirty="0">
              <a:solidFill>
                <a:srgbClr val="FF0000"/>
              </a:solidFill>
            </a:endParaRPr>
          </a:p>
          <a:p>
            <a:pPr marL="0" indent="0" algn="just" rtl="1">
              <a:lnSpc>
                <a:spcPct val="150000"/>
              </a:lnSpc>
              <a:buNone/>
            </a:pPr>
            <a:endParaRPr lang="ar-EG" sz="3200" b="1" dirty="0">
              <a:solidFill>
                <a:srgbClr val="FF0000"/>
              </a:solidFill>
            </a:endParaRPr>
          </a:p>
          <a:p>
            <a:pPr algn="just" rtl="1">
              <a:lnSpc>
                <a:spcPct val="150000"/>
              </a:lnSpc>
            </a:pPr>
            <a:endParaRPr lang="ar-EG" sz="2000" b="1" i="0" dirty="0">
              <a:solidFill>
                <a:srgbClr val="202122"/>
              </a:solidFill>
              <a:effectLst/>
              <a:latin typeface="Arial" panose="020B0604020202020204" pitchFamily="34" charset="0"/>
            </a:endParaRPr>
          </a:p>
          <a:p>
            <a:pPr algn="just" rtl="1">
              <a:lnSpc>
                <a:spcPct val="150000"/>
              </a:lnSpc>
            </a:pPr>
            <a:endParaRPr lang="ar-EG" sz="2000" b="1" dirty="0">
              <a:solidFill>
                <a:srgbClr val="202122"/>
              </a:solidFill>
              <a:latin typeface="Arial" panose="020B0604020202020204" pitchFamily="34" charset="0"/>
            </a:endParaRPr>
          </a:p>
          <a:p>
            <a:pPr algn="just" rtl="1">
              <a:lnSpc>
                <a:spcPct val="150000"/>
              </a:lnSpc>
            </a:pPr>
            <a:r>
              <a:rPr lang="ar-EG" sz="2000" b="1" i="0" dirty="0">
                <a:solidFill>
                  <a:srgbClr val="202122"/>
                </a:solidFill>
                <a:effectLst/>
                <a:latin typeface="Arial" panose="020B0604020202020204" pitchFamily="34" charset="0"/>
              </a:rPr>
              <a:t>صيغ التمويل في </a:t>
            </a:r>
            <a:r>
              <a:rPr lang="ar-EG" sz="2000" b="1" i="0" u="none" strike="noStrike" dirty="0">
                <a:solidFill>
                  <a:srgbClr val="0645AD"/>
                </a:solidFill>
                <a:effectLst/>
                <a:latin typeface="Arial" panose="020B0604020202020204" pitchFamily="34" charset="0"/>
                <a:hlinkClick r:id="rId2" tooltip="مصرف إسلامي"/>
              </a:rPr>
              <a:t>المصارف الإسلامية</a:t>
            </a:r>
            <a:endParaRPr lang="ar-EG" sz="2000" b="0" i="0" dirty="0">
              <a:solidFill>
                <a:srgbClr val="202122"/>
              </a:solidFill>
              <a:effectLst/>
              <a:latin typeface="Arial" panose="020B0604020202020204" pitchFamily="34" charset="0"/>
            </a:endParaRPr>
          </a:p>
          <a:p>
            <a:pPr algn="just" rtl="1">
              <a:lnSpc>
                <a:spcPct val="150000"/>
              </a:lnSpc>
            </a:pPr>
            <a:r>
              <a:rPr lang="ar-EG" sz="2000" b="0" i="0" dirty="0">
                <a:solidFill>
                  <a:srgbClr val="202122"/>
                </a:solidFill>
                <a:effectLst/>
                <a:latin typeface="Arial" panose="020B0604020202020204" pitchFamily="34" charset="0"/>
              </a:rPr>
              <a:t>تقوم المصارف التجارية بعمليات </a:t>
            </a:r>
            <a:r>
              <a:rPr lang="ar-EG" sz="2000" b="0" i="0" u="none" strike="noStrike" dirty="0">
                <a:solidFill>
                  <a:srgbClr val="0645AD"/>
                </a:solidFill>
                <a:effectLst/>
                <a:latin typeface="Arial" panose="020B0604020202020204" pitchFamily="34" charset="0"/>
                <a:hlinkClick r:id="rId3" tooltip="قرض"/>
              </a:rPr>
              <a:t>القروض</a:t>
            </a:r>
            <a:r>
              <a:rPr lang="ar-EG" sz="2000" b="0" i="0" dirty="0">
                <a:solidFill>
                  <a:srgbClr val="202122"/>
                </a:solidFill>
                <a:effectLst/>
                <a:latin typeface="Arial" panose="020B0604020202020204" pitchFamily="34" charset="0"/>
              </a:rPr>
              <a:t> والسلفيات لعملائها مقابل </a:t>
            </a:r>
            <a:r>
              <a:rPr lang="ar-EG" sz="2000" b="0" i="0" u="none" strike="noStrike" dirty="0">
                <a:solidFill>
                  <a:srgbClr val="0645AD"/>
                </a:solidFill>
                <a:effectLst/>
                <a:latin typeface="Arial" panose="020B0604020202020204" pitchFamily="34" charset="0"/>
                <a:hlinkClick r:id="rId4" tooltip="فائدة"/>
              </a:rPr>
              <a:t>فائدة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5" tooltip="ربا"/>
              </a:rPr>
              <a:t>ربوية</a:t>
            </a:r>
            <a:r>
              <a:rPr lang="ar-EG" sz="2000" b="0" i="0" dirty="0">
                <a:solidFill>
                  <a:srgbClr val="202122"/>
                </a:solidFill>
                <a:effectLst/>
                <a:latin typeface="Arial" panose="020B0604020202020204" pitchFamily="34" charset="0"/>
              </a:rPr>
              <a:t> محددة مقدماً. أما في </a:t>
            </a:r>
            <a:r>
              <a:rPr lang="ar-EG" sz="2000" b="0" i="0" u="none" strike="noStrike" dirty="0">
                <a:solidFill>
                  <a:srgbClr val="0645AD"/>
                </a:solidFill>
                <a:effectLst/>
                <a:latin typeface="Arial" panose="020B0604020202020204" pitchFamily="34" charset="0"/>
                <a:hlinkClick r:id="rId2" tooltip="مصرف إسلامي"/>
              </a:rPr>
              <a:t>المصارف الإسلامية</a:t>
            </a:r>
            <a:r>
              <a:rPr lang="ar-EG" sz="2000" b="0" i="0" dirty="0">
                <a:solidFill>
                  <a:srgbClr val="202122"/>
                </a:solidFill>
                <a:effectLst/>
                <a:latin typeface="Arial" panose="020B0604020202020204" pitchFamily="34" charset="0"/>
              </a:rPr>
              <a:t> فيتم استخدام الأموال عن طريق صيغ التمويل المتعددة والمشروعة والتي تناسب كافة الأنشطة سواء أكانت </a:t>
            </a:r>
            <a:r>
              <a:rPr lang="ar-EG" sz="2000" b="0" i="0" u="none" strike="noStrike" dirty="0">
                <a:solidFill>
                  <a:srgbClr val="0645AD"/>
                </a:solidFill>
                <a:effectLst/>
                <a:latin typeface="Arial" panose="020B0604020202020204" pitchFamily="34" charset="0"/>
                <a:hlinkClick r:id="rId6" tooltip="تجارة"/>
              </a:rPr>
              <a:t>تجارية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7" tooltip="صناعة"/>
              </a:rPr>
              <a:t>صناعية</a:t>
            </a:r>
            <a:r>
              <a:rPr lang="ar-EG" sz="2000" b="0" i="0" dirty="0">
                <a:solidFill>
                  <a:srgbClr val="202122"/>
                </a:solidFill>
                <a:effectLst/>
                <a:latin typeface="Arial" panose="020B0604020202020204" pitchFamily="34" charset="0"/>
              </a:rPr>
              <a:t>، </a:t>
            </a:r>
            <a:r>
              <a:rPr lang="ar-EG" sz="2000" b="0" i="0" u="none" strike="noStrike" dirty="0">
                <a:solidFill>
                  <a:srgbClr val="0645AD"/>
                </a:solidFill>
                <a:effectLst/>
                <a:latin typeface="Arial" panose="020B0604020202020204" pitchFamily="34" charset="0"/>
                <a:hlinkClick r:id="rId8" tooltip="زراعة"/>
              </a:rPr>
              <a:t>زراعية</a:t>
            </a:r>
            <a:r>
              <a:rPr lang="ar-EG" sz="2000" b="0" i="0" dirty="0">
                <a:solidFill>
                  <a:srgbClr val="202122"/>
                </a:solidFill>
                <a:effectLst/>
                <a:latin typeface="Arial" panose="020B0604020202020204" pitchFamily="34" charset="0"/>
              </a:rPr>
              <a:t>، عقارية، مهنية، حرفية. ويعد نشاط التمويل من أهم الأنشطة بالمصارف الإسلامية حيث تمثل عوائده أهم مصدر للأرباح.</a:t>
            </a:r>
          </a:p>
          <a:p>
            <a:pPr algn="just" rtl="1">
              <a:lnSpc>
                <a:spcPct val="150000"/>
              </a:lnSpc>
            </a:pPr>
            <a:r>
              <a:rPr lang="ar-EG" sz="2000" b="0" i="0" dirty="0">
                <a:solidFill>
                  <a:srgbClr val="202122"/>
                </a:solidFill>
                <a:effectLst/>
                <a:latin typeface="Arial" panose="020B0604020202020204" pitchFamily="34" charset="0"/>
              </a:rPr>
              <a:t>وهناك العديد من صيغ التمويل الإسلامية، منها: التمويل بالمرابحة، والتمويل بالمشاركة، والتمويل بالمضاربة، والتمويل </a:t>
            </a:r>
            <a:r>
              <a:rPr lang="ar-EG" sz="2000" b="0" i="0" dirty="0" err="1">
                <a:solidFill>
                  <a:srgbClr val="202122"/>
                </a:solidFill>
                <a:effectLst/>
                <a:latin typeface="Arial" panose="020B0604020202020204" pitchFamily="34" charset="0"/>
              </a:rPr>
              <a:t>بالاستصناع</a:t>
            </a:r>
            <a:r>
              <a:rPr lang="ar-EG" sz="2000" b="0" i="0" dirty="0">
                <a:solidFill>
                  <a:srgbClr val="202122"/>
                </a:solidFill>
                <a:effectLst/>
                <a:latin typeface="Arial" panose="020B0604020202020204" pitchFamily="34" charset="0"/>
              </a:rPr>
              <a:t>، والتمويل بالسَلَم، والتمويل بالإجارة والتمويل بالبيع الآجل.</a:t>
            </a:r>
          </a:p>
          <a:p>
            <a:pPr marL="0" indent="0" algn="ctr">
              <a:buNone/>
            </a:pPr>
            <a:endParaRPr lang="en-US" sz="3200" b="1" dirty="0">
              <a:solidFill>
                <a:srgbClr val="FF0000"/>
              </a:solidFill>
            </a:endParaRPr>
          </a:p>
        </p:txBody>
      </p:sp>
      <p:pic>
        <p:nvPicPr>
          <p:cNvPr id="4" name="Picture 3">
            <a:extLst>
              <a:ext uri="{FF2B5EF4-FFF2-40B4-BE49-F238E27FC236}">
                <a16:creationId xmlns:a16="http://schemas.microsoft.com/office/drawing/2014/main" id="{7BFBE836-18E0-9E1E-3950-13AF05268187}"/>
              </a:ext>
            </a:extLst>
          </p:cNvPr>
          <p:cNvPicPr>
            <a:picLocks noChangeAspect="1"/>
          </p:cNvPicPr>
          <p:nvPr/>
        </p:nvPicPr>
        <p:blipFill>
          <a:blip r:embed="rId9"/>
          <a:stretch>
            <a:fillRect/>
          </a:stretch>
        </p:blipFill>
        <p:spPr>
          <a:xfrm>
            <a:off x="1" y="1"/>
            <a:ext cx="12192000" cy="2588454"/>
          </a:xfrm>
          <a:prstGeom prst="rect">
            <a:avLst/>
          </a:prstGeom>
        </p:spPr>
      </p:pic>
    </p:spTree>
    <p:extLst>
      <p:ext uri="{BB962C8B-B14F-4D97-AF65-F5344CB8AC3E}">
        <p14:creationId xmlns:p14="http://schemas.microsoft.com/office/powerpoint/2010/main" val="926122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Graphical user interface, website&#10;&#10;Description automatically generated">
            <a:extLst>
              <a:ext uri="{FF2B5EF4-FFF2-40B4-BE49-F238E27FC236}">
                <a16:creationId xmlns:a16="http://schemas.microsoft.com/office/drawing/2014/main" id="{9B47CD74-4E40-3DFF-3313-4C14884B6C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3467" y="112543"/>
            <a:ext cx="10905066" cy="5022165"/>
          </a:xfrm>
          <a:prstGeom prst="rect">
            <a:avLst/>
          </a:prstGeom>
          <a:ln>
            <a:noFill/>
          </a:ln>
        </p:spPr>
      </p:pic>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BDD6CA7-96F1-F6E8-BD34-4779DF83DC47}"/>
              </a:ext>
            </a:extLst>
          </p:cNvPr>
          <p:cNvSpPr txBox="1"/>
          <p:nvPr/>
        </p:nvSpPr>
        <p:spPr>
          <a:xfrm>
            <a:off x="174172" y="6032044"/>
            <a:ext cx="9971313"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اللينك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pic>
        <p:nvPicPr>
          <p:cNvPr id="7" name="Picture 6">
            <a:extLst>
              <a:ext uri="{FF2B5EF4-FFF2-40B4-BE49-F238E27FC236}">
                <a16:creationId xmlns:a16="http://schemas.microsoft.com/office/drawing/2014/main" id="{91275A0A-FCB1-C920-4B29-DC47A33A8456}"/>
              </a:ext>
            </a:extLst>
          </p:cNvPr>
          <p:cNvPicPr>
            <a:picLocks noChangeAspect="1"/>
          </p:cNvPicPr>
          <p:nvPr/>
        </p:nvPicPr>
        <p:blipFill>
          <a:blip r:embed="rId3"/>
          <a:stretch>
            <a:fillRect/>
          </a:stretch>
        </p:blipFill>
        <p:spPr>
          <a:xfrm>
            <a:off x="7304005" y="5247251"/>
            <a:ext cx="4105275" cy="743064"/>
          </a:xfrm>
          <a:prstGeom prst="rect">
            <a:avLst/>
          </a:prstGeom>
        </p:spPr>
      </p:pic>
    </p:spTree>
    <p:extLst>
      <p:ext uri="{BB962C8B-B14F-4D97-AF65-F5344CB8AC3E}">
        <p14:creationId xmlns:p14="http://schemas.microsoft.com/office/powerpoint/2010/main" val="24567480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657</Words>
  <Application>Microsoft Office PowerPoint</Application>
  <PresentationFormat>Widescreen</PresentationFormat>
  <Paragraphs>52</Paragraphs>
  <Slides>12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vt:lpstr>
      <vt:lpstr>Calibri Light</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3</cp:revision>
  <dcterms:created xsi:type="dcterms:W3CDTF">2022-09-24T00:14:40Z</dcterms:created>
  <dcterms:modified xsi:type="dcterms:W3CDTF">2022-10-01T00:40:59Z</dcterms:modified>
</cp:coreProperties>
</file>