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4.xml" ContentType="application/vnd.openxmlformats-officedocument.presentationml.notesSlide+xml"/>
  <Override PartName="/ppt/notesSlides/notesSlide3.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slideLayouts/slideLayout9.xml" ContentType="application/vnd.openxmlformats-officedocument.presentationml.slideLayout+xml"/>
  <Override PartName="/ppt/notesMasters/notesMaster1.xml" ContentType="application/vnd.openxmlformats-officedocument.presentationml.notesMaster+xml"/>
  <Override PartName="/ppt/theme/theme1.xml" ContentType="application/vnd.openxmlformats-officedocument.theme+xml"/>
  <Override PartName="/ppt/theme/theme2.xml" ContentType="application/vnd.openxmlformats-officedocument.theme+xml"/>
  <Override PartName="/ppt/presProps.xml" ContentType="application/vnd.openxmlformats-officedocument.presentationml.presProps+xml"/>
  <Override PartName="/ppt/viewProps.xml" ContentType="application/vnd.openxmlformats-officedocument.presentationml.viewProps+xml"/>
  <Override PartName="/ppt/tableStyles.xml" ContentType="application/vnd.openxmlformats-officedocument.presentationml.tableStyles+xml"/>
  <Override PartName="/docProps/app.xml" ContentType="application/vnd.openxmlformats-officedocument.extended-properties+xml"/>
  <Override PartName="/docProps/custom.xml" ContentType="application/vnd.openxmlformats-officedocument.custom-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bookmarkIdSeed="2">
  <p:sldMasterIdLst>
    <p:sldMasterId id="2147483648" r:id="rId1"/>
  </p:sldMasterIdLst>
  <p:notesMasterIdLst>
    <p:notesMasterId r:id="rId48"/>
  </p:notesMasterIdLst>
  <p:sldIdLst>
    <p:sldId id="543" r:id="rId2"/>
    <p:sldId id="544" r:id="rId3"/>
    <p:sldId id="276" r:id="rId4"/>
    <p:sldId id="498" r:id="rId5"/>
    <p:sldId id="501" r:id="rId6"/>
    <p:sldId id="557" r:id="rId7"/>
    <p:sldId id="502" r:id="rId8"/>
    <p:sldId id="503" r:id="rId9"/>
    <p:sldId id="549" r:id="rId10"/>
    <p:sldId id="511" r:id="rId11"/>
    <p:sldId id="512" r:id="rId12"/>
    <p:sldId id="513" r:id="rId13"/>
    <p:sldId id="514" r:id="rId14"/>
    <p:sldId id="556" r:id="rId15"/>
    <p:sldId id="515" r:id="rId16"/>
    <p:sldId id="516" r:id="rId17"/>
    <p:sldId id="517" r:id="rId18"/>
    <p:sldId id="518" r:id="rId19"/>
    <p:sldId id="519" r:id="rId20"/>
    <p:sldId id="520" r:id="rId21"/>
    <p:sldId id="521" r:id="rId22"/>
    <p:sldId id="522" r:id="rId23"/>
    <p:sldId id="523" r:id="rId24"/>
    <p:sldId id="524" r:id="rId25"/>
    <p:sldId id="525" r:id="rId26"/>
    <p:sldId id="530" r:id="rId27"/>
    <p:sldId id="555" r:id="rId28"/>
    <p:sldId id="534" r:id="rId29"/>
    <p:sldId id="535" r:id="rId30"/>
    <p:sldId id="558" r:id="rId31"/>
    <p:sldId id="559" r:id="rId32"/>
    <p:sldId id="562" r:id="rId33"/>
    <p:sldId id="564" r:id="rId34"/>
    <p:sldId id="561" r:id="rId35"/>
    <p:sldId id="536" r:id="rId36"/>
    <p:sldId id="566" r:id="rId37"/>
    <p:sldId id="567" r:id="rId38"/>
    <p:sldId id="568" r:id="rId39"/>
    <p:sldId id="570" r:id="rId40"/>
    <p:sldId id="571" r:id="rId41"/>
    <p:sldId id="573" r:id="rId42"/>
    <p:sldId id="576" r:id="rId43"/>
    <p:sldId id="574" r:id="rId44"/>
    <p:sldId id="577" r:id="rId45"/>
    <p:sldId id="579" r:id="rId46"/>
    <p:sldId id="349" r:id="rId47"/>
  </p:sldIdLst>
  <p:sldSz cx="12192000" cy="6858000"/>
  <p:notesSz cx="7102475" cy="102314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543"/>
            <p14:sldId id="544"/>
            <p14:sldId id="276"/>
            <p14:sldId id="498"/>
            <p14:sldId id="501"/>
            <p14:sldId id="557"/>
            <p14:sldId id="502"/>
            <p14:sldId id="503"/>
            <p14:sldId id="549"/>
            <p14:sldId id="511"/>
            <p14:sldId id="512"/>
            <p14:sldId id="513"/>
            <p14:sldId id="514"/>
            <p14:sldId id="556"/>
            <p14:sldId id="515"/>
            <p14:sldId id="516"/>
            <p14:sldId id="517"/>
            <p14:sldId id="518"/>
            <p14:sldId id="519"/>
            <p14:sldId id="520"/>
            <p14:sldId id="521"/>
            <p14:sldId id="522"/>
            <p14:sldId id="523"/>
            <p14:sldId id="524"/>
            <p14:sldId id="525"/>
            <p14:sldId id="530"/>
            <p14:sldId id="555"/>
            <p14:sldId id="534"/>
            <p14:sldId id="535"/>
            <p14:sldId id="558"/>
            <p14:sldId id="559"/>
            <p14:sldId id="562"/>
            <p14:sldId id="564"/>
            <p14:sldId id="561"/>
            <p14:sldId id="536"/>
            <p14:sldId id="566"/>
            <p14:sldId id="567"/>
            <p14:sldId id="568"/>
            <p14:sldId id="570"/>
            <p14:sldId id="571"/>
            <p14:sldId id="573"/>
            <p14:sldId id="576"/>
            <p14:sldId id="574"/>
            <p14:sldId id="577"/>
            <p14:sldId id="579"/>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D3956"/>
    <a:srgbClr val="203E5F"/>
    <a:srgbClr val="F58221"/>
    <a:srgbClr val="000000"/>
    <a:srgbClr val="669BBC"/>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88" autoAdjust="0"/>
    <p:restoredTop sz="93783" autoAdjust="0"/>
  </p:normalViewPr>
  <p:slideViewPr>
    <p:cSldViewPr snapToGrid="0">
      <p:cViewPr varScale="1">
        <p:scale>
          <a:sx n="68" d="100"/>
          <a:sy n="68" d="100"/>
        </p:scale>
        <p:origin x="792" y="66"/>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55" Type="http://schemas.openxmlformats.org/officeDocument/2006/relationships/customXml" Target="../customXml/item3.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customXml" Target="../customXml/item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2.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513349"/>
          </a:xfrm>
          <a:prstGeom prst="rect">
            <a:avLst/>
          </a:prstGeom>
        </p:spPr>
        <p:txBody>
          <a:bodyPr vert="horz" lIns="99048" tIns="49524" rIns="99048" bIns="49524" rtlCol="0"/>
          <a:lstStyle>
            <a:lvl1pPr algn="l">
              <a:defRPr sz="1300"/>
            </a:lvl1pPr>
          </a:lstStyle>
          <a:p>
            <a:endParaRPr lang="en-US"/>
          </a:p>
        </p:txBody>
      </p:sp>
      <p:sp>
        <p:nvSpPr>
          <p:cNvPr id="3" name="Date Placeholder 2"/>
          <p:cNvSpPr>
            <a:spLocks noGrp="1"/>
          </p:cNvSpPr>
          <p:nvPr>
            <p:ph type="dt" idx="1"/>
          </p:nvPr>
        </p:nvSpPr>
        <p:spPr>
          <a:xfrm>
            <a:off x="4023092" y="0"/>
            <a:ext cx="3077739" cy="513349"/>
          </a:xfrm>
          <a:prstGeom prst="rect">
            <a:avLst/>
          </a:prstGeom>
        </p:spPr>
        <p:txBody>
          <a:bodyPr vert="horz" lIns="99048" tIns="49524" rIns="99048" bIns="49524" rtlCol="0"/>
          <a:lstStyle>
            <a:lvl1pPr algn="r">
              <a:defRPr sz="1300"/>
            </a:lvl1pPr>
          </a:lstStyle>
          <a:p>
            <a:fld id="{7E8DF744-AB4A-4A0F-92CE-6DEBABF2DA97}" type="datetimeFigureOut">
              <a:rPr lang="en-US" smtClean="0"/>
              <a:t>2/6/2024</a:t>
            </a:fld>
            <a:endParaRPr lang="en-US"/>
          </a:p>
        </p:txBody>
      </p:sp>
      <p:sp>
        <p:nvSpPr>
          <p:cNvPr id="4" name="Slide Image Placeholder 3"/>
          <p:cNvSpPr>
            <a:spLocks noGrp="1" noRot="1" noChangeAspect="1"/>
          </p:cNvSpPr>
          <p:nvPr>
            <p:ph type="sldImg" idx="2"/>
          </p:nvPr>
        </p:nvSpPr>
        <p:spPr>
          <a:xfrm>
            <a:off x="482600" y="1279525"/>
            <a:ext cx="6137275" cy="3452813"/>
          </a:xfrm>
          <a:prstGeom prst="rect">
            <a:avLst/>
          </a:prstGeom>
          <a:noFill/>
          <a:ln w="12700">
            <a:solidFill>
              <a:prstClr val="black"/>
            </a:solidFill>
          </a:ln>
        </p:spPr>
        <p:txBody>
          <a:bodyPr vert="horz" lIns="99048" tIns="49524" rIns="99048" bIns="49524" rtlCol="0" anchor="ctr"/>
          <a:lstStyle/>
          <a:p>
            <a:endParaRPr lang="en-US"/>
          </a:p>
        </p:txBody>
      </p:sp>
      <p:sp>
        <p:nvSpPr>
          <p:cNvPr id="5" name="Notes Placeholder 4"/>
          <p:cNvSpPr>
            <a:spLocks noGrp="1"/>
          </p:cNvSpPr>
          <p:nvPr>
            <p:ph type="body" sz="quarter" idx="3"/>
          </p:nvPr>
        </p:nvSpPr>
        <p:spPr>
          <a:xfrm>
            <a:off x="710248" y="4923879"/>
            <a:ext cx="5681980" cy="4028629"/>
          </a:xfrm>
          <a:prstGeom prst="rect">
            <a:avLst/>
          </a:prstGeom>
        </p:spPr>
        <p:txBody>
          <a:bodyPr vert="horz" lIns="99048" tIns="49524" rIns="99048" bIns="4952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718091"/>
            <a:ext cx="3077739" cy="513348"/>
          </a:xfrm>
          <a:prstGeom prst="rect">
            <a:avLst/>
          </a:prstGeom>
        </p:spPr>
        <p:txBody>
          <a:bodyPr vert="horz" lIns="99048" tIns="49524" rIns="99048" bIns="49524" rtlCol="0" anchor="b"/>
          <a:lstStyle>
            <a:lvl1pPr algn="l">
              <a:defRPr sz="1300"/>
            </a:lvl1pPr>
          </a:lstStyle>
          <a:p>
            <a:endParaRPr lang="en-US"/>
          </a:p>
        </p:txBody>
      </p:sp>
      <p:sp>
        <p:nvSpPr>
          <p:cNvPr id="7" name="Slide Number Placeholder 6"/>
          <p:cNvSpPr>
            <a:spLocks noGrp="1"/>
          </p:cNvSpPr>
          <p:nvPr>
            <p:ph type="sldNum" sz="quarter" idx="5"/>
          </p:nvPr>
        </p:nvSpPr>
        <p:spPr>
          <a:xfrm>
            <a:off x="4023092" y="9718091"/>
            <a:ext cx="3077739" cy="513348"/>
          </a:xfrm>
          <a:prstGeom prst="rect">
            <a:avLst/>
          </a:prstGeom>
        </p:spPr>
        <p:txBody>
          <a:bodyPr vert="horz" lIns="99048" tIns="49524" rIns="99048" bIns="49524" rtlCol="0" anchor="b"/>
          <a:lstStyle>
            <a:lvl1pPr algn="r">
              <a:defRPr sz="1300"/>
            </a:lvl1pPr>
          </a:lstStyle>
          <a:p>
            <a:fld id="{E88088B5-5D3D-41C5-9929-9FAB3A249D9E}" type="slidenum">
              <a:rPr lang="en-US" smtClean="0"/>
              <a:t>‹#›</a:t>
            </a:fld>
            <a:endParaRPr lang="en-US"/>
          </a:p>
        </p:txBody>
      </p:sp>
    </p:spTree>
    <p:extLst>
      <p:ext uri="{BB962C8B-B14F-4D97-AF65-F5344CB8AC3E}">
        <p14:creationId xmlns:p14="http://schemas.microsoft.com/office/powerpoint/2010/main" val="42517774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29</a:t>
            </a:fld>
            <a:endParaRPr lang="en-US"/>
          </a:p>
        </p:txBody>
      </p:sp>
    </p:spTree>
    <p:extLst>
      <p:ext uri="{BB962C8B-B14F-4D97-AF65-F5344CB8AC3E}">
        <p14:creationId xmlns:p14="http://schemas.microsoft.com/office/powerpoint/2010/main" val="1974253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30</a:t>
            </a:fld>
            <a:endParaRPr lang="en-US"/>
          </a:p>
        </p:txBody>
      </p:sp>
    </p:spTree>
    <p:extLst>
      <p:ext uri="{BB962C8B-B14F-4D97-AF65-F5344CB8AC3E}">
        <p14:creationId xmlns:p14="http://schemas.microsoft.com/office/powerpoint/2010/main" val="19742532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19742532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ar-EG" dirty="0"/>
          </a:p>
        </p:txBody>
      </p:sp>
      <p:sp>
        <p:nvSpPr>
          <p:cNvPr id="4" name="Slide Number Placeholder 3"/>
          <p:cNvSpPr>
            <a:spLocks noGrp="1"/>
          </p:cNvSpPr>
          <p:nvPr>
            <p:ph type="sldNum" sz="quarter" idx="10"/>
          </p:nvPr>
        </p:nvSpPr>
        <p:spPr/>
        <p:txBody>
          <a:bodyPr/>
          <a:lstStyle/>
          <a:p>
            <a:fld id="{E88088B5-5D3D-41C5-9929-9FAB3A249D9E}" type="slidenum">
              <a:rPr lang="en-US" smtClean="0"/>
              <a:t>37</a:t>
            </a:fld>
            <a:endParaRPr lang="en-US"/>
          </a:p>
        </p:txBody>
      </p:sp>
    </p:spTree>
    <p:extLst>
      <p:ext uri="{BB962C8B-B14F-4D97-AF65-F5344CB8AC3E}">
        <p14:creationId xmlns:p14="http://schemas.microsoft.com/office/powerpoint/2010/main" val="14922795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2/6/2024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2/6/2024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2/6/2024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2/6/2024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2/6/2024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2/6/2024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1" r:id="rId12"/>
    <p:sldLayoutId id="2147483663" r:id="rId13"/>
    <p:sldLayoutId id="2147483664"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3" Type="http://schemas.openxmlformats.org/officeDocument/2006/relationships/image" Target="../media/image11.png"/><Relationship Id="rId7" Type="http://schemas.openxmlformats.org/officeDocument/2006/relationships/image" Target="../media/image5.svg"/><Relationship Id="rId2" Type="http://schemas.openxmlformats.org/officeDocument/2006/relationships/image" Target="../media/image10.jpeg"/><Relationship Id="rId1" Type="http://schemas.openxmlformats.org/officeDocument/2006/relationships/slideLayout" Target="../slideLayouts/slideLayout15.xml"/><Relationship Id="rId6" Type="http://schemas.openxmlformats.org/officeDocument/2006/relationships/image" Target="../media/image4.png"/><Relationship Id="rId5" Type="http://schemas.openxmlformats.org/officeDocument/2006/relationships/image" Target="../media/image13.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10" name="Rectangle: Rounded Corners 9"/>
          <p:cNvSpPr/>
          <p:nvPr/>
        </p:nvSpPr>
        <p:spPr>
          <a:xfrm>
            <a:off x="6384739" y="3573016"/>
            <a:ext cx="5026944" cy="1728192"/>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200" b="1" dirty="0">
                <a:solidFill>
                  <a:schemeClr val="tx1"/>
                </a:solidFill>
                <a:latin typeface="Alexandria" charset="0"/>
                <a:cs typeface="Alexandria" charset="0"/>
              </a:rPr>
              <a:t>المحاضرة الثانية</a:t>
            </a:r>
          </a:p>
          <a:p>
            <a:pPr algn="ctr"/>
            <a:r>
              <a:rPr lang="ar-EG" sz="2800" b="1" dirty="0">
                <a:solidFill>
                  <a:schemeClr val="tx1"/>
                </a:solidFill>
                <a:latin typeface="Alexandria" charset="0"/>
                <a:cs typeface="Alexandria" charset="0"/>
              </a:rPr>
              <a:t> </a:t>
            </a:r>
          </a:p>
          <a:p>
            <a:pPr algn="ctr"/>
            <a:r>
              <a:rPr lang="ar-EG" sz="2800" b="1" dirty="0">
                <a:solidFill>
                  <a:schemeClr val="tx1"/>
                </a:solidFill>
              </a:rPr>
              <a:t>القيادة والثقافة التنظيمية</a:t>
            </a:r>
            <a:endParaRPr lang="en-US" sz="2800" b="1" dirty="0">
              <a:solidFill>
                <a:schemeClr val="tx1"/>
              </a:solidFill>
              <a:latin typeface="Alexandria" charset="0"/>
              <a:cs typeface="Alexandria" charset="0"/>
            </a:endParaRPr>
          </a:p>
        </p:txBody>
      </p:sp>
      <p:sp>
        <p:nvSpPr>
          <p:cNvPr id="12" name="TextBox 11"/>
          <p:cNvSpPr txBox="1"/>
          <p:nvPr/>
        </p:nvSpPr>
        <p:spPr>
          <a:xfrm>
            <a:off x="2046770" y="6187541"/>
            <a:ext cx="4886463" cy="430887"/>
          </a:xfrm>
          <a:prstGeom prst="rect">
            <a:avLst/>
          </a:prstGeom>
          <a:noFill/>
        </p:spPr>
        <p:txBody>
          <a:bodyPr wrap="square" rtlCol="0">
            <a:spAutoFit/>
          </a:bodyPr>
          <a:lstStyle/>
          <a:p>
            <a:r>
              <a:rPr lang="ar-EG" sz="2200" b="1" dirty="0">
                <a:solidFill>
                  <a:srgbClr val="00B0F0"/>
                </a:solidFill>
                <a:latin typeface="Alexandria" charset="0"/>
                <a:cs typeface="Alexandria" charset="0"/>
              </a:rPr>
              <a:t>إعداد : د.هند علي</a:t>
            </a:r>
            <a:endParaRPr lang="en-US" sz="2200" b="1" dirty="0">
              <a:solidFill>
                <a:srgbClr val="00B0F0"/>
              </a:solidFill>
              <a:latin typeface="Alexandria" charset="0"/>
              <a:cs typeface="Alexandria" charset="0"/>
            </a:endParaRPr>
          </a:p>
        </p:txBody>
      </p:sp>
      <p:pic>
        <p:nvPicPr>
          <p:cNvPr id="22" name="Graphic 21"/>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1197903" y="211557"/>
            <a:ext cx="2457656" cy="670874"/>
          </a:xfrm>
          <a:prstGeom prst="rect">
            <a:avLst/>
          </a:prstGeom>
        </p:spPr>
      </p:pic>
      <p:sp>
        <p:nvSpPr>
          <p:cNvPr id="3" name="TextBox 2"/>
          <p:cNvSpPr txBox="1"/>
          <p:nvPr/>
        </p:nvSpPr>
        <p:spPr>
          <a:xfrm>
            <a:off x="8774251" y="6292631"/>
            <a:ext cx="3096527"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29880" y="59791"/>
            <a:ext cx="2305141" cy="1076343"/>
          </a:xfrm>
          <a:prstGeom prst="rect">
            <a:avLst/>
          </a:prstGeom>
        </p:spPr>
      </p:pic>
      <p:sp>
        <p:nvSpPr>
          <p:cNvPr id="9" name="TextBox 8"/>
          <p:cNvSpPr txBox="1"/>
          <p:nvPr/>
        </p:nvSpPr>
        <p:spPr>
          <a:xfrm>
            <a:off x="7585888" y="2907192"/>
            <a:ext cx="2446549" cy="553998"/>
          </a:xfrm>
          <a:prstGeom prst="rect">
            <a:avLst/>
          </a:prstGeom>
          <a:noFill/>
        </p:spPr>
        <p:txBody>
          <a:bodyPr wrap="square" rtlCol="0">
            <a:spAutoFit/>
          </a:bodyPr>
          <a:lstStyle/>
          <a:p>
            <a:pPr algn="ctr" rtl="0"/>
            <a:r>
              <a:rPr lang="ar-EG" sz="3000" dirty="0">
                <a:latin typeface="Alexandria" charset="0"/>
                <a:cs typeface="Alexandria" charset="0"/>
              </a:rPr>
              <a:t>القيادة </a:t>
            </a:r>
            <a:endParaRPr lang="en-US" sz="3000" dirty="0">
              <a:latin typeface="Alexandria" charset="0"/>
              <a:cs typeface="Alexandria" charset="0"/>
            </a:endParaRPr>
          </a:p>
        </p:txBody>
      </p:sp>
    </p:spTree>
    <p:extLst>
      <p:ext uri="{BB962C8B-B14F-4D97-AF65-F5344CB8AC3E}">
        <p14:creationId xmlns:p14="http://schemas.microsoft.com/office/powerpoint/2010/main" val="42686434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a:fillRect/>
          </a:stretch>
        </p:blipFill>
        <p:spPr>
          <a:xfrm>
            <a:off x="2808" y="0"/>
            <a:ext cx="5547685" cy="5573488"/>
          </a:xfrm>
        </p:spPr>
      </p:pic>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639822" y="4099490"/>
            <a:ext cx="5573486" cy="2477107"/>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p:cNvSpPr txBox="1"/>
          <p:nvPr/>
        </p:nvSpPr>
        <p:spPr>
          <a:xfrm>
            <a:off x="4879393" y="1412954"/>
            <a:ext cx="6975360" cy="400110"/>
          </a:xfrm>
          <a:prstGeom prst="rect">
            <a:avLst/>
          </a:prstGeom>
          <a:noFill/>
        </p:spPr>
        <p:txBody>
          <a:bodyPr wrap="square" rtlCol="0">
            <a:spAutoFit/>
          </a:bodyPr>
          <a:lstStyle/>
          <a:p>
            <a:pPr algn="ctr" rtl="0"/>
            <a:r>
              <a:rPr lang="ar-EG" sz="2000" b="1" dirty="0">
                <a:latin typeface="Alexandria" pitchFamily="2" charset="-78"/>
                <a:cs typeface="Alexandria" pitchFamily="2" charset="-78"/>
              </a:rPr>
              <a:t>القيادة والثقافة التنظيمية</a:t>
            </a:r>
            <a:endParaRPr lang="en-US" sz="2000" b="1" dirty="0">
              <a:latin typeface="Alexandria" pitchFamily="2" charset="-78"/>
              <a:cs typeface="Alexandria" pitchFamily="2" charset="-78"/>
            </a:endParaRPr>
          </a:p>
        </p:txBody>
      </p:sp>
      <p:sp>
        <p:nvSpPr>
          <p:cNvPr id="28" name="Rectangle 27"/>
          <p:cNvSpPr/>
          <p:nvPr/>
        </p:nvSpPr>
        <p:spPr>
          <a:xfrm>
            <a:off x="2487655" y="583449"/>
            <a:ext cx="6516915"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p:cNvSpPr/>
          <p:nvPr/>
        </p:nvSpPr>
        <p:spPr>
          <a:xfrm>
            <a:off x="3386537" y="133507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33" name="TextBox 32"/>
          <p:cNvSpPr txBox="1"/>
          <p:nvPr/>
        </p:nvSpPr>
        <p:spPr>
          <a:xfrm>
            <a:off x="3149402" y="1329619"/>
            <a:ext cx="1602449" cy="307777"/>
          </a:xfrm>
          <a:prstGeom prst="rect">
            <a:avLst/>
          </a:prstGeom>
          <a:noFill/>
        </p:spPr>
        <p:txBody>
          <a:bodyPr wrap="square" rtlCol="0">
            <a:spAutoFit/>
          </a:bodyPr>
          <a:lstStyle/>
          <a:p>
            <a:pPr algn="ctr"/>
            <a:r>
              <a:rPr lang="ar-EG" sz="1400" dirty="0">
                <a:solidFill>
                  <a:schemeClr val="bg1"/>
                </a:solidFill>
                <a:latin typeface="Alexandria" charset="0"/>
                <a:cs typeface="Alexandria" charset="0"/>
              </a:rPr>
              <a:t>الفصل</a:t>
            </a:r>
            <a:endParaRPr lang="en-US" sz="1600" dirty="0">
              <a:solidFill>
                <a:schemeClr val="bg1"/>
              </a:solidFill>
              <a:latin typeface="Alexandria" charset="0"/>
              <a:cs typeface="Alexandria" charset="0"/>
            </a:endParaRPr>
          </a:p>
        </p:txBody>
      </p:sp>
      <p:sp>
        <p:nvSpPr>
          <p:cNvPr id="34" name="TextBox 33"/>
          <p:cNvSpPr txBox="1"/>
          <p:nvPr/>
        </p:nvSpPr>
        <p:spPr>
          <a:xfrm>
            <a:off x="3407702" y="1599947"/>
            <a:ext cx="1276281" cy="707886"/>
          </a:xfrm>
          <a:prstGeom prst="rect">
            <a:avLst/>
          </a:prstGeom>
          <a:noFill/>
        </p:spPr>
        <p:txBody>
          <a:bodyPr wrap="square" rtlCol="0">
            <a:spAutoFit/>
          </a:bodyPr>
          <a:lstStyle/>
          <a:p>
            <a:pPr algn="ctr"/>
            <a:r>
              <a:rPr lang="ar-EG" sz="4000" b="1" dirty="0">
                <a:solidFill>
                  <a:schemeClr val="bg1"/>
                </a:solidFill>
                <a:latin typeface="Alexandria" charset="0"/>
                <a:cs typeface="Alexandria" charset="0"/>
              </a:rPr>
              <a:t>2</a:t>
            </a:r>
            <a:endParaRPr lang="en-US" sz="4000" b="1" dirty="0">
              <a:solidFill>
                <a:schemeClr val="bg1"/>
              </a:solidFill>
              <a:latin typeface="Alexandria" charset="0"/>
              <a:cs typeface="Alexandria" charset="0"/>
            </a:endParaRPr>
          </a:p>
        </p:txBody>
      </p:sp>
      <p:sp>
        <p:nvSpPr>
          <p:cNvPr id="3" name="TextBox 2"/>
          <p:cNvSpPr txBox="1"/>
          <p:nvPr/>
        </p:nvSpPr>
        <p:spPr>
          <a:xfrm>
            <a:off x="9200769" y="6365201"/>
            <a:ext cx="3384559" cy="400110"/>
          </a:xfrm>
          <a:prstGeom prst="rect">
            <a:avLst/>
          </a:prstGeom>
          <a:noFill/>
        </p:spPr>
        <p:txBody>
          <a:bodyPr wrap="square" rtlCol="0">
            <a:spAutoFit/>
          </a:bodyPr>
          <a:lstStyle/>
          <a:p>
            <a:pPr algn="ctr"/>
            <a:r>
              <a:rPr lang="en-US" sz="2000" b="1" dirty="0"/>
              <a:t>www.midocean.ae</a:t>
            </a:r>
          </a:p>
        </p:txBody>
      </p:sp>
      <p:pic>
        <p:nvPicPr>
          <p:cNvPr id="6"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868632" y="59791"/>
            <a:ext cx="2305141" cy="1076343"/>
          </a:xfrm>
          <a:prstGeom prst="rect">
            <a:avLst/>
          </a:prstGeom>
        </p:spPr>
      </p:pic>
      <p:sp>
        <p:nvSpPr>
          <p:cNvPr id="16" name="TextBox 15"/>
          <p:cNvSpPr txBox="1"/>
          <p:nvPr/>
        </p:nvSpPr>
        <p:spPr>
          <a:xfrm>
            <a:off x="2555745" y="2420888"/>
            <a:ext cx="9299008" cy="646331"/>
          </a:xfrm>
          <a:prstGeom prst="rect">
            <a:avLst/>
          </a:prstGeom>
          <a:noFill/>
        </p:spPr>
        <p:txBody>
          <a:bodyPr wrap="square" rtlCol="0">
            <a:spAutoFit/>
          </a:bodyPr>
          <a:lstStyle/>
          <a:p>
            <a:pPr algn="l" rtl="0"/>
            <a:endParaRPr lang="en-US" dirty="0">
              <a:latin typeface="Alexandria" charset="0"/>
              <a:cs typeface="Alexandria" charset="0"/>
            </a:endParaRPr>
          </a:p>
          <a:p>
            <a:pPr algn="r"/>
            <a:endParaRPr lang="en-US" dirty="0">
              <a:latin typeface="Alexandria" charset="0"/>
              <a:cs typeface="Alexandria" charset="0"/>
            </a:endParaRPr>
          </a:p>
        </p:txBody>
      </p:sp>
      <p:sp>
        <p:nvSpPr>
          <p:cNvPr id="4" name="Rectangle 3"/>
          <p:cNvSpPr/>
          <p:nvPr/>
        </p:nvSpPr>
        <p:spPr>
          <a:xfrm>
            <a:off x="4577137" y="2021888"/>
            <a:ext cx="6096000" cy="5509200"/>
          </a:xfrm>
          <a:prstGeom prst="rect">
            <a:avLst/>
          </a:prstGeom>
        </p:spPr>
        <p:txBody>
          <a:bodyPr>
            <a:spAutoFit/>
          </a:bodyPr>
          <a:lstStyle/>
          <a:p>
            <a:pPr marL="465750" indent="-285750" algn="r" rtl="1">
              <a:buFont typeface="Wingdings" pitchFamily="2" charset="2"/>
              <a:buChar char="§"/>
            </a:pPr>
            <a:r>
              <a:rPr lang="ar-EG" sz="1600" dirty="0">
                <a:latin typeface="Alexandria" pitchFamily="2" charset="-78"/>
                <a:cs typeface="Alexandria" pitchFamily="2" charset="-78"/>
              </a:rPr>
              <a:t>أهمية الثقافة التنظيمية.</a:t>
            </a:r>
          </a:p>
          <a:p>
            <a:pPr marL="465750" indent="-285750" algn="r" rtl="1">
              <a:buFont typeface="Wingdings" pitchFamily="2" charset="2"/>
              <a:buChar char="§"/>
            </a:pPr>
            <a:endParaRPr lang="en-US" sz="1600" dirty="0">
              <a:latin typeface="Alexandria" pitchFamily="2" charset="-78"/>
              <a:cs typeface="Alexandria" pitchFamily="2" charset="-78"/>
            </a:endParaRPr>
          </a:p>
          <a:p>
            <a:pPr marL="465750" indent="-285750" algn="r" rtl="1">
              <a:buFont typeface="Wingdings" pitchFamily="2" charset="2"/>
              <a:buChar char="§"/>
            </a:pPr>
            <a:r>
              <a:rPr lang="ar-EG" sz="1600" dirty="0">
                <a:latin typeface="Alexandria" pitchFamily="2" charset="-78"/>
                <a:cs typeface="Alexandria" pitchFamily="2" charset="-78"/>
              </a:rPr>
              <a:t>وظائف الثقافة التنظيمية .</a:t>
            </a:r>
          </a:p>
          <a:p>
            <a:pPr marL="465750" indent="-285750" algn="r" rtl="1">
              <a:buFont typeface="Wingdings" pitchFamily="2" charset="2"/>
              <a:buChar char="§"/>
            </a:pPr>
            <a:endParaRPr lang="en-US" sz="1600" dirty="0">
              <a:latin typeface="Alexandria" pitchFamily="2" charset="-78"/>
              <a:cs typeface="Alexandria" pitchFamily="2" charset="-78"/>
            </a:endParaRPr>
          </a:p>
          <a:p>
            <a:pPr marL="465750" indent="-285750" algn="r" rtl="1">
              <a:buFont typeface="Wingdings" pitchFamily="2" charset="2"/>
              <a:buChar char="§"/>
            </a:pPr>
            <a:r>
              <a:rPr lang="ar-EG" sz="1600" dirty="0">
                <a:latin typeface="Alexandria" pitchFamily="2" charset="-78"/>
                <a:cs typeface="Alexandria" pitchFamily="2" charset="-78"/>
              </a:rPr>
              <a:t>تعريف الثقافة التنظيمية.</a:t>
            </a:r>
          </a:p>
          <a:p>
            <a:pPr marL="465750" indent="-285750" algn="r" rtl="1">
              <a:buFont typeface="Wingdings" pitchFamily="2" charset="2"/>
              <a:buChar char="§"/>
            </a:pPr>
            <a:endParaRPr lang="en-US" sz="1600" dirty="0">
              <a:latin typeface="Alexandria" pitchFamily="2" charset="-78"/>
              <a:cs typeface="Alexandria" pitchFamily="2" charset="-78"/>
            </a:endParaRPr>
          </a:p>
          <a:p>
            <a:pPr marL="465750" indent="-285750" algn="r" rtl="1">
              <a:buFont typeface="Wingdings" pitchFamily="2" charset="2"/>
              <a:buChar char="§"/>
            </a:pPr>
            <a:r>
              <a:rPr lang="ar-EG" sz="1600" dirty="0">
                <a:latin typeface="Alexandria" pitchFamily="2" charset="-78"/>
                <a:cs typeface="Alexandria" pitchFamily="2" charset="-78"/>
              </a:rPr>
              <a:t>العلاقة بين نمط القيادة والثقافة التنظيمية</a:t>
            </a:r>
          </a:p>
          <a:p>
            <a:pPr marL="465750" indent="-285750" algn="r" rtl="1">
              <a:buFont typeface="Wingdings" pitchFamily="2" charset="2"/>
              <a:buChar char="§"/>
            </a:pPr>
            <a:endParaRPr lang="en-US" sz="1600" dirty="0">
              <a:latin typeface="Alexandria" pitchFamily="2" charset="-78"/>
              <a:cs typeface="Alexandria" pitchFamily="2" charset="-78"/>
            </a:endParaRPr>
          </a:p>
          <a:p>
            <a:pPr marL="465750" indent="-285750" algn="r" rtl="1">
              <a:buFont typeface="Wingdings" pitchFamily="2" charset="2"/>
              <a:buChar char="§"/>
            </a:pPr>
            <a:r>
              <a:rPr lang="ar-EG" sz="1600" dirty="0">
                <a:latin typeface="Alexandria" pitchFamily="2" charset="-78"/>
                <a:cs typeface="Alexandria" pitchFamily="2" charset="-78"/>
              </a:rPr>
              <a:t>تصنيفات الثقافة التنظيمية</a:t>
            </a:r>
          </a:p>
          <a:p>
            <a:pPr marL="465750" indent="-285750" algn="r" rtl="1">
              <a:buFont typeface="Wingdings" pitchFamily="2" charset="2"/>
              <a:buChar char="§"/>
            </a:pPr>
            <a:endParaRPr lang="en-US" sz="1600" dirty="0">
              <a:latin typeface="Alexandria" pitchFamily="2" charset="-78"/>
              <a:cs typeface="Alexandria" pitchFamily="2" charset="-78"/>
            </a:endParaRPr>
          </a:p>
          <a:p>
            <a:pPr marL="465750" indent="-285750" algn="r" rtl="1">
              <a:buFont typeface="Wingdings" pitchFamily="2" charset="2"/>
              <a:buChar char="§"/>
            </a:pPr>
            <a:r>
              <a:rPr lang="ar-EG" sz="1600" dirty="0">
                <a:latin typeface="Alexandria" pitchFamily="2" charset="-78"/>
                <a:cs typeface="Alexandria" pitchFamily="2" charset="-78"/>
              </a:rPr>
              <a:t>أنماط الثقافة التنظيمية الموقفية .</a:t>
            </a:r>
          </a:p>
          <a:p>
            <a:pPr marL="465750" indent="-285750" algn="r" rtl="1">
              <a:buFont typeface="Wingdings" pitchFamily="2" charset="2"/>
              <a:buChar char="§"/>
            </a:pPr>
            <a:endParaRPr lang="ar-EG" sz="1600" dirty="0">
              <a:latin typeface="Alexandria" pitchFamily="2" charset="-78"/>
              <a:cs typeface="Alexandria" pitchFamily="2" charset="-78"/>
            </a:endParaRPr>
          </a:p>
          <a:p>
            <a:pPr marL="465750" indent="-285750" algn="r" rtl="1">
              <a:buFont typeface="Wingdings" pitchFamily="2" charset="2"/>
              <a:buChar char="§"/>
            </a:pPr>
            <a:r>
              <a:rPr lang="ar-EG" sz="1600" dirty="0">
                <a:latin typeface="Alexandria" pitchFamily="2" charset="-78"/>
                <a:cs typeface="Alexandria" pitchFamily="2" charset="-78"/>
              </a:rPr>
              <a:t>تأثير ثقافة المنظمة على السلوكيات الإتصالية للقادة.</a:t>
            </a:r>
          </a:p>
          <a:p>
            <a:pPr marL="180000" algn="r" rtl="1"/>
            <a:r>
              <a:rPr lang="ar-EG" sz="1600" dirty="0">
                <a:latin typeface="Alexandria" pitchFamily="2" charset="-78"/>
                <a:cs typeface="Alexandria" pitchFamily="2" charset="-78"/>
              </a:rPr>
              <a:t> </a:t>
            </a:r>
          </a:p>
          <a:p>
            <a:pPr marL="465750" indent="-285750" algn="r" rtl="1">
              <a:buFont typeface="Wingdings" pitchFamily="2" charset="2"/>
              <a:buChar char="§"/>
            </a:pPr>
            <a:r>
              <a:rPr lang="ar-SA" sz="1600" dirty="0">
                <a:latin typeface="Alexandria" pitchFamily="2" charset="-78"/>
                <a:cs typeface="Alexandria" pitchFamily="2" charset="-78"/>
              </a:rPr>
              <a:t>تأثير ثقافة القيادة على القوى الموقفية للمنظمة</a:t>
            </a:r>
            <a:r>
              <a:rPr lang="ar-EG" sz="1600" dirty="0">
                <a:latin typeface="Alexandria" pitchFamily="2" charset="-78"/>
                <a:cs typeface="Alexandria" pitchFamily="2" charset="-78"/>
              </a:rPr>
              <a:t>.</a:t>
            </a:r>
          </a:p>
          <a:p>
            <a:pPr marL="465750" indent="-285750" algn="r" rtl="1">
              <a:buFont typeface="Wingdings" pitchFamily="2" charset="2"/>
              <a:buChar char="§"/>
            </a:pPr>
            <a:r>
              <a:rPr lang="ar-EG" sz="1600" dirty="0">
                <a:latin typeface="Alexandria" pitchFamily="2" charset="-78"/>
                <a:cs typeface="Alexandria" pitchFamily="2" charset="-78"/>
              </a:rPr>
              <a:t> </a:t>
            </a:r>
          </a:p>
          <a:p>
            <a:pPr marL="465750" indent="-285750" algn="r" rtl="1">
              <a:buFont typeface="Wingdings" pitchFamily="2" charset="2"/>
              <a:buChar char="§"/>
            </a:pPr>
            <a:r>
              <a:rPr lang="ar-EG" sz="1600" dirty="0">
                <a:latin typeface="Alexandria" pitchFamily="2" charset="-78"/>
                <a:cs typeface="Alexandria" pitchFamily="2" charset="-78"/>
              </a:rPr>
              <a:t>القيادة و الاتصال صناعة القرار التنظيمي.</a:t>
            </a:r>
            <a:endParaRPr lang="en-US" sz="1600" dirty="0">
              <a:latin typeface="Alexandria" pitchFamily="2" charset="-78"/>
              <a:cs typeface="Alexandria" pitchFamily="2" charset="-78"/>
            </a:endParaRPr>
          </a:p>
          <a:p>
            <a:pPr marL="465750" indent="-285750" algn="r" rtl="1">
              <a:buFont typeface="Wingdings" pitchFamily="2" charset="2"/>
              <a:buChar char="§"/>
            </a:pPr>
            <a:endParaRPr lang="en-US" sz="1600" dirty="0">
              <a:latin typeface="Alexandria" pitchFamily="2" charset="-78"/>
              <a:cs typeface="Alexandria" pitchFamily="2" charset="-78"/>
            </a:endParaRPr>
          </a:p>
          <a:p>
            <a:pPr marL="465750" indent="-285750" algn="r" rtl="1">
              <a:buFont typeface="Wingdings" pitchFamily="2" charset="2"/>
              <a:buChar char="§"/>
            </a:pPr>
            <a:endParaRPr lang="ar-EG" sz="1600" b="1" dirty="0">
              <a:latin typeface="Alexandria" pitchFamily="2" charset="-78"/>
              <a:cs typeface="Alexandria" pitchFamily="2" charset="-78"/>
            </a:endParaRPr>
          </a:p>
          <a:p>
            <a:pPr marL="465750" indent="-285750" algn="r" rtl="1">
              <a:buFont typeface="Wingdings" pitchFamily="2" charset="2"/>
              <a:buChar char="§"/>
            </a:pPr>
            <a:endParaRPr lang="en-US" sz="1600" b="1" dirty="0">
              <a:latin typeface="Alexandria" pitchFamily="2" charset="-78"/>
              <a:cs typeface="Alexandria" pitchFamily="2" charset="-78"/>
            </a:endParaRPr>
          </a:p>
          <a:p>
            <a:pPr marL="465750" indent="-285750" algn="r" rtl="1">
              <a:buFont typeface="Wingdings" pitchFamily="2" charset="2"/>
              <a:buChar char="§"/>
            </a:pPr>
            <a:endParaRPr lang="ar-EG" sz="1600" dirty="0">
              <a:latin typeface="Alexandria" pitchFamily="2" charset="-78"/>
              <a:cs typeface="Alexandria" pitchFamily="2" charset="-78"/>
            </a:endParaRPr>
          </a:p>
          <a:p>
            <a:pPr marL="465750" indent="-285750" algn="r" rtl="1">
              <a:buFont typeface="Wingdings" pitchFamily="2" charset="2"/>
              <a:buChar char="§"/>
            </a:pPr>
            <a:endParaRPr lang="en-US" sz="1600" dirty="0">
              <a:latin typeface="Alexandria" pitchFamily="2" charset="-78"/>
              <a:cs typeface="Alexandria" pitchFamily="2" charset="-78"/>
            </a:endParaRPr>
          </a:p>
        </p:txBody>
      </p:sp>
    </p:spTree>
    <p:extLst>
      <p:ext uri="{BB962C8B-B14F-4D97-AF65-F5344CB8AC3E}">
        <p14:creationId xmlns:p14="http://schemas.microsoft.com/office/powerpoint/2010/main" val="3893644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Box 9"/>
          <p:cNvSpPr txBox="1"/>
          <p:nvPr/>
        </p:nvSpPr>
        <p:spPr>
          <a:xfrm>
            <a:off x="1214179" y="1231789"/>
            <a:ext cx="966228" cy="768350"/>
          </a:xfrm>
          <a:prstGeom prst="rect">
            <a:avLst/>
          </a:prstGeom>
          <a:noFill/>
        </p:spPr>
        <p:txBody>
          <a:bodyPr wrap="square" rtlCol="0">
            <a:spAutoFit/>
          </a:bodyPr>
          <a:lstStyle/>
          <a:p>
            <a:pPr algn="ctr"/>
            <a:r>
              <a:rPr lang="en-US" sz="4400" b="1" dirty="0">
                <a:solidFill>
                  <a:schemeClr val="bg1"/>
                </a:solidFill>
                <a:latin typeface="Alexandria" charset="0"/>
                <a:cs typeface="Alexandria" charset="0"/>
              </a:rPr>
              <a:t>02</a:t>
            </a:r>
          </a:p>
        </p:txBody>
      </p:sp>
      <p:sp>
        <p:nvSpPr>
          <p:cNvPr id="48" name="TextBox 47"/>
          <p:cNvSpPr txBox="1"/>
          <p:nvPr/>
        </p:nvSpPr>
        <p:spPr>
          <a:xfrm>
            <a:off x="889000" y="2391844"/>
            <a:ext cx="10541000" cy="4276725"/>
          </a:xfrm>
          <a:prstGeom prst="rect">
            <a:avLst/>
          </a:prstGeom>
          <a:noFill/>
        </p:spPr>
        <p:txBody>
          <a:bodyPr wrap="square" rtlCol="0">
            <a:spAutoFit/>
          </a:bodyPr>
          <a:lstStyle/>
          <a:p>
            <a:r>
              <a:rPr lang="en-US" sz="1600" dirty="0">
                <a:latin typeface="Alexandria" charset="0"/>
                <a:cs typeface="Alexandria" charset="0"/>
              </a:rPr>
              <a:t>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a:t>
            </a:r>
          </a:p>
          <a:p>
            <a:r>
              <a:rPr lang="en-US" sz="1600" dirty="0">
                <a:latin typeface="Alexandria" charset="0"/>
                <a:cs typeface="Alexandria" charset="0"/>
              </a:rPr>
              <a:t>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a:t>
            </a:r>
          </a:p>
          <a:p>
            <a:r>
              <a:rPr lang="en-US" sz="1600" dirty="0">
                <a:latin typeface="Alexandria" charset="0"/>
                <a:cs typeface="Alexandria" charset="0"/>
              </a:rPr>
              <a:t>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a:t>
            </a:r>
          </a:p>
          <a:p>
            <a:r>
              <a:rPr lang="en-US" sz="1600" dirty="0">
                <a:latin typeface="Alexandria" charset="0"/>
                <a:cs typeface="Alexandria" charset="0"/>
              </a:rPr>
              <a:t>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a:t>
            </a:r>
          </a:p>
          <a:p>
            <a:r>
              <a:rPr lang="en-US" sz="1600" dirty="0">
                <a:latin typeface="Alexandria" charset="0"/>
                <a:cs typeface="Alexandria" charset="0"/>
              </a:rPr>
              <a:t>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a:t>
            </a:r>
          </a:p>
          <a:p>
            <a:r>
              <a:rPr lang="en-US" sz="1600" dirty="0">
                <a:latin typeface="Alexandria" charset="0"/>
                <a:cs typeface="Alexandria" charset="0"/>
              </a:rPr>
              <a:t>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 Lorem ipsum dolor sit </a:t>
            </a:r>
            <a:r>
              <a:rPr lang="en-US" sz="1600" dirty="0" err="1">
                <a:latin typeface="Alexandria" charset="0"/>
                <a:cs typeface="Alexandria" charset="0"/>
              </a:rPr>
              <a:t>amet</a:t>
            </a:r>
            <a:r>
              <a:rPr lang="en-US" sz="1600" dirty="0">
                <a:latin typeface="Alexandria" charset="0"/>
                <a:cs typeface="Alexandria" charset="0"/>
              </a:rPr>
              <a:t>, </a:t>
            </a:r>
            <a:r>
              <a:rPr lang="en-US" sz="1600" dirty="0" err="1">
                <a:latin typeface="Alexandria" charset="0"/>
                <a:cs typeface="Alexandria" charset="0"/>
              </a:rPr>
              <a:t>consectetur</a:t>
            </a:r>
            <a:r>
              <a:rPr lang="en-US" sz="1600" dirty="0">
                <a:latin typeface="Alexandria" charset="0"/>
                <a:cs typeface="Alexandria" charset="0"/>
              </a:rPr>
              <a:t> </a:t>
            </a:r>
            <a:r>
              <a:rPr lang="en-US" sz="1600" dirty="0" err="1">
                <a:latin typeface="Alexandria" charset="0"/>
                <a:cs typeface="Alexandria" charset="0"/>
              </a:rPr>
              <a:t>adipiscing</a:t>
            </a:r>
            <a:r>
              <a:rPr lang="en-US" sz="1600" dirty="0">
                <a:latin typeface="Alexandria" charset="0"/>
                <a:cs typeface="Alexandria" charset="0"/>
              </a:rPr>
              <a:t> </a:t>
            </a:r>
            <a:r>
              <a:rPr lang="en-US" sz="1600" dirty="0" err="1">
                <a:latin typeface="Alexandria" charset="0"/>
                <a:cs typeface="Alexandria" charset="0"/>
              </a:rPr>
              <a:t>elit</a:t>
            </a:r>
            <a:r>
              <a:rPr lang="en-US" sz="1600" dirty="0">
                <a:latin typeface="Alexandria" charset="0"/>
                <a:cs typeface="Alexandria" charset="0"/>
              </a:rPr>
              <a:t>,</a:t>
            </a:r>
          </a:p>
          <a:p>
            <a:endParaRPr lang="en-US" sz="1600" dirty="0">
              <a:latin typeface="Alexandria" charset="0"/>
              <a:cs typeface="Alexandria" charset="0"/>
            </a:endParaRPr>
          </a:p>
          <a:p>
            <a:endParaRPr lang="en-US" sz="1600" dirty="0">
              <a:latin typeface="Alexandria" charset="0"/>
              <a:cs typeface="Alexandria" charset="0"/>
            </a:endParaRPr>
          </a:p>
          <a:p>
            <a:endParaRPr lang="en-US" sz="1600" dirty="0">
              <a:latin typeface="Alexandria" charset="0"/>
              <a:cs typeface="Alexandria" charset="0"/>
            </a:endParaRPr>
          </a:p>
        </p:txBody>
      </p:sp>
      <p:grpSp>
        <p:nvGrpSpPr>
          <p:cNvPr id="8" name="Group 7"/>
          <p:cNvGrpSpPr/>
          <p:nvPr/>
        </p:nvGrpSpPr>
        <p:grpSpPr>
          <a:xfrm>
            <a:off x="640514" y="383263"/>
            <a:ext cx="10911865" cy="6423778"/>
            <a:chOff x="697664" y="268963"/>
            <a:chExt cx="10911865" cy="6423778"/>
          </a:xfrm>
        </p:grpSpPr>
        <p:sp>
          <p:nvSpPr>
            <p:cNvPr id="25" name="Rectangle: Rounded Corners 24"/>
            <p:cNvSpPr/>
            <p:nvPr/>
          </p:nvSpPr>
          <p:spPr>
            <a:xfrm>
              <a:off x="697664"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180000" algn="just" rtl="1">
                <a:lnSpc>
                  <a:spcPct val="150000"/>
                </a:lnSpc>
              </a:pPr>
              <a:endParaRPr lang="ar-EG" sz="1400" dirty="0">
                <a:solidFill>
                  <a:schemeClr val="tx1"/>
                </a:solidFill>
                <a:latin typeface="Alexandria" pitchFamily="2" charset="-78"/>
                <a:cs typeface="Alexandria" pitchFamily="2" charset="-78"/>
              </a:endParaRPr>
            </a:p>
            <a:p>
              <a:pPr marL="180000" algn="just" rtl="1">
                <a:lnSpc>
                  <a:spcPct val="150000"/>
                </a:lnSpc>
              </a:pPr>
              <a:endParaRPr lang="ar-EG" sz="1400" dirty="0">
                <a:solidFill>
                  <a:schemeClr val="tx1"/>
                </a:solidFill>
                <a:latin typeface="Alexandria" pitchFamily="2" charset="-78"/>
                <a:cs typeface="Alexandria" pitchFamily="2" charset="-78"/>
              </a:endParaRPr>
            </a:p>
            <a:p>
              <a:pPr marL="180000" algn="just" rtl="1">
                <a:lnSpc>
                  <a:spcPct val="150000"/>
                </a:lnSpc>
              </a:pPr>
              <a:endParaRPr lang="ar-EG" sz="1400" dirty="0">
                <a:solidFill>
                  <a:schemeClr val="tx1"/>
                </a:solidFill>
                <a:latin typeface="Alexandria" pitchFamily="2" charset="-78"/>
                <a:cs typeface="Alexandria" pitchFamily="2" charset="-78"/>
              </a:endParaRPr>
            </a:p>
          </p:txBody>
        </p:sp>
        <p:grpSp>
          <p:nvGrpSpPr>
            <p:cNvPr id="2" name="Group 1"/>
            <p:cNvGrpSpPr/>
            <p:nvPr/>
          </p:nvGrpSpPr>
          <p:grpSpPr>
            <a:xfrm>
              <a:off x="2513150" y="268963"/>
              <a:ext cx="9096379" cy="6423778"/>
              <a:chOff x="2513150" y="268963"/>
              <a:chExt cx="9096379" cy="6423778"/>
            </a:xfrm>
          </p:grpSpPr>
          <p:sp>
            <p:nvSpPr>
              <p:cNvPr id="3" name="TextBox 2"/>
              <p:cNvSpPr txBox="1"/>
              <p:nvPr/>
            </p:nvSpPr>
            <p:spPr>
              <a:xfrm>
                <a:off x="2513150" y="1019069"/>
                <a:ext cx="8631100" cy="369332"/>
              </a:xfrm>
              <a:prstGeom prst="rect">
                <a:avLst/>
              </a:prstGeom>
              <a:noFill/>
            </p:spPr>
            <p:txBody>
              <a:bodyPr wrap="square" rtlCol="0">
                <a:spAutoFit/>
              </a:bodyPr>
              <a:lstStyle/>
              <a:p>
                <a:pPr algn="ctr"/>
                <a:endParaRPr lang="en-US" b="1" dirty="0">
                  <a:latin typeface="Alexandria" charset="0"/>
                  <a:cs typeface="Alexandria" charset="0"/>
                </a:endParaRPr>
              </a:p>
            </p:txBody>
          </p:sp>
          <p:sp>
            <p:nvSpPr>
              <p:cNvPr id="4" name="TextBox 3"/>
              <p:cNvSpPr txBox="1"/>
              <p:nvPr/>
            </p:nvSpPr>
            <p:spPr>
              <a:xfrm>
                <a:off x="8993329" y="6292631"/>
                <a:ext cx="2616200" cy="400110"/>
              </a:xfrm>
              <a:prstGeom prst="rect">
                <a:avLst/>
              </a:prstGeom>
              <a:noFill/>
            </p:spPr>
            <p:txBody>
              <a:bodyPr wrap="square" rtlCol="0">
                <a:spAutoFit/>
              </a:bodyPr>
              <a:lstStyle/>
              <a:p>
                <a:pPr algn="ctr"/>
                <a:r>
                  <a:rPr lang="en-US" sz="2000" b="1" dirty="0"/>
                  <a:t>www.midocean.ae</a:t>
                </a:r>
              </a:p>
            </p:txBody>
          </p:sp>
          <p:pic>
            <p:nvPicPr>
              <p:cNvPr id="7"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65922" y="268963"/>
                <a:ext cx="2305141" cy="1076343"/>
              </a:xfrm>
              <a:prstGeom prst="rect">
                <a:avLst/>
              </a:prstGeom>
            </p:spPr>
          </p:pic>
        </p:grpSp>
      </p:grpSp>
      <p:sp>
        <p:nvSpPr>
          <p:cNvPr id="5" name="Rectangle 4"/>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الفصل</a:t>
            </a:r>
            <a:endParaRPr lang="en-US" sz="20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9" name="Rectangle 8"/>
          <p:cNvSpPr/>
          <p:nvPr/>
        </p:nvSpPr>
        <p:spPr>
          <a:xfrm>
            <a:off x="4705233" y="1099709"/>
            <a:ext cx="2781532" cy="369332"/>
          </a:xfrm>
          <a:prstGeom prst="rect">
            <a:avLst/>
          </a:prstGeom>
        </p:spPr>
        <p:txBody>
          <a:bodyPr wrap="none">
            <a:spAutoFit/>
          </a:bodyPr>
          <a:lstStyle/>
          <a:p>
            <a:pPr algn="ctr" rtl="1"/>
            <a:r>
              <a:rPr lang="ar-EG" b="1" dirty="0">
                <a:latin typeface="Alexandria" pitchFamily="2" charset="-78"/>
                <a:cs typeface="Alexandria" pitchFamily="2" charset="-78"/>
              </a:rPr>
              <a:t> أهمية الثقافة التنظيمية</a:t>
            </a:r>
            <a:endParaRPr lang="en-US" dirty="0">
              <a:latin typeface="Alexandria" pitchFamily="2" charset="-78"/>
              <a:cs typeface="Alexandria" pitchFamily="2" charset="-78"/>
            </a:endParaRPr>
          </a:p>
        </p:txBody>
      </p:sp>
      <p:sp>
        <p:nvSpPr>
          <p:cNvPr id="13" name="Rectangle 12"/>
          <p:cNvSpPr/>
          <p:nvPr/>
        </p:nvSpPr>
        <p:spPr>
          <a:xfrm>
            <a:off x="1756229" y="2274837"/>
            <a:ext cx="9330870" cy="1994905"/>
          </a:xfrm>
          <a:prstGeom prst="rect">
            <a:avLst/>
          </a:prstGeom>
        </p:spPr>
        <p:txBody>
          <a:bodyPr wrap="square">
            <a:spAutoFit/>
          </a:bodyPr>
          <a:lstStyle/>
          <a:p>
            <a:pPr algn="just" rtl="1">
              <a:lnSpc>
                <a:spcPct val="150000"/>
              </a:lnSpc>
            </a:pPr>
            <a:r>
              <a:rPr lang="ar-EG" sz="1400" dirty="0">
                <a:latin typeface="Alexandria" pitchFamily="2" charset="-78"/>
                <a:cs typeface="Alexandria" pitchFamily="2" charset="-78"/>
              </a:rPr>
              <a:t>الثقافة المؤسسية والقيادة وجهان لعملة واحدة، حيث تخلق الإدارة العليا للمنظمة ثقافة تنظيمية تعكس قيمها ومعتقداتها المتفردة، وبمرور الوقت ومع تطور المنظمة تتطور الثقافة التنظيمية لتصبح ثقافة ضمنية من خلال عملية التنشئة الاجتماعية </a:t>
            </a:r>
            <a:r>
              <a:rPr lang="en-US" sz="1400" dirty="0">
                <a:latin typeface="Alexandria" pitchFamily="2" charset="-78"/>
                <a:cs typeface="Alexandria" pitchFamily="2" charset="-78"/>
              </a:rPr>
              <a:t>Socialization</a:t>
            </a:r>
            <a:r>
              <a:rPr lang="ar-EG" sz="1400" dirty="0">
                <a:latin typeface="Alexandria" pitchFamily="2" charset="-78"/>
                <a:cs typeface="Alexandria" pitchFamily="2" charset="-78"/>
              </a:rPr>
              <a:t>  حيث يتقبل الأعضاء الجدد القيم والافتراضات الأساسية المعتنقة ، والتي تمثل رؤية الكيان التنظيمي ، ومن ثم فإن العلاقة بين القيادة والثقافة التنظيمية هي عملية ديناميكية، تبادلية، ثابتة، مستمرة ومتوازية التأثير أي أنه بمجرد أن تتطور ثقافة المنظمة فإن تلك الثقافة تحدد نمط اتصالات القيادة، وعمليات صناعة القرار، وكيفية إدارة التغيير.</a:t>
            </a:r>
            <a:endParaRPr lang="en-US" sz="1400" dirty="0">
              <a:latin typeface="Alexandria" pitchFamily="2" charset="-78"/>
              <a:cs typeface="Alexandria" pitchFamily="2" charset="-78"/>
            </a:endParaRPr>
          </a:p>
        </p:txBody>
      </p:sp>
    </p:spTree>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a:spLocks noGrp="1"/>
          </p:cNvSpPr>
          <p:nvPr>
            <p:ph type="pic" sz="quarter" idx="11"/>
          </p:nvPr>
        </p:nvSpPr>
        <p:spPr>
          <a:xfrm>
            <a:off x="8117624" y="1289870"/>
            <a:ext cx="3701847" cy="51840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45" name="Group 44"/>
          <p:cNvGrpSpPr/>
          <p:nvPr/>
        </p:nvGrpSpPr>
        <p:grpSpPr>
          <a:xfrm>
            <a:off x="665187" y="273454"/>
            <a:ext cx="10861625" cy="6584546"/>
            <a:chOff x="617280" y="108195"/>
            <a:chExt cx="10861625" cy="6584546"/>
          </a:xfrm>
        </p:grpSpPr>
        <p:sp>
          <p:nvSpPr>
            <p:cNvPr id="46"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dirty="0">
                <a:solidFill>
                  <a:schemeClr val="tx1"/>
                </a:solidFill>
              </a:endParaRPr>
            </a:p>
          </p:txBody>
        </p:sp>
        <p:grpSp>
          <p:nvGrpSpPr>
            <p:cNvPr id="47" name="Group 46"/>
            <p:cNvGrpSpPr/>
            <p:nvPr/>
          </p:nvGrpSpPr>
          <p:grpSpPr>
            <a:xfrm>
              <a:off x="2513150" y="108195"/>
              <a:ext cx="8965755" cy="6584546"/>
              <a:chOff x="2513150" y="108195"/>
              <a:chExt cx="8965755" cy="6584546"/>
            </a:xfrm>
          </p:grpSpPr>
          <p:sp>
            <p:nvSpPr>
              <p:cNvPr id="48" name="TextBox 47"/>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49" name="TextBox 48"/>
              <p:cNvSpPr txBox="1"/>
              <p:nvPr/>
            </p:nvSpPr>
            <p:spPr>
              <a:xfrm>
                <a:off x="8862705" y="6292631"/>
                <a:ext cx="2616200" cy="400110"/>
              </a:xfrm>
              <a:prstGeom prst="rect">
                <a:avLst/>
              </a:prstGeom>
              <a:noFill/>
            </p:spPr>
            <p:txBody>
              <a:bodyPr wrap="square" rtlCol="0">
                <a:spAutoFit/>
              </a:bodyPr>
              <a:lstStyle/>
              <a:p>
                <a:pPr algn="ctr"/>
                <a:r>
                  <a:rPr lang="en-US" sz="2000" b="1" dirty="0"/>
                  <a:t>www.midocean.ae</a:t>
                </a:r>
              </a:p>
            </p:txBody>
          </p:sp>
          <p:pic>
            <p:nvPicPr>
              <p:cNvPr id="50"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44386" y="108195"/>
                <a:ext cx="2305141" cy="1076343"/>
              </a:xfrm>
              <a:prstGeom prst="rect">
                <a:avLst/>
              </a:prstGeom>
            </p:spPr>
          </p:pic>
        </p:grpSp>
      </p:grpSp>
      <p:sp>
        <p:nvSpPr>
          <p:cNvPr id="51" name="Rectangle 50"/>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a:solidFill>
                  <a:schemeClr val="bg1"/>
                </a:solidFill>
                <a:ea typeface="Roboto Light" panose="02000000000000000000" pitchFamily="2" charset="0"/>
              </a:rPr>
              <a:t>الفصل</a:t>
            </a:r>
            <a:endParaRPr lang="en-US" sz="20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2" name="Rectangle 1"/>
          <p:cNvSpPr/>
          <p:nvPr/>
        </p:nvSpPr>
        <p:spPr>
          <a:xfrm>
            <a:off x="3048000" y="931039"/>
            <a:ext cx="6096000" cy="369332"/>
          </a:xfrm>
          <a:prstGeom prst="rect">
            <a:avLst/>
          </a:prstGeom>
        </p:spPr>
        <p:txBody>
          <a:bodyPr>
            <a:spAutoFit/>
          </a:bodyPr>
          <a:lstStyle/>
          <a:p>
            <a:pPr lvl="0"/>
            <a:r>
              <a:rPr lang="ar-EG" dirty="0">
                <a:latin typeface="Alexandria" pitchFamily="2" charset="-78"/>
                <a:cs typeface="Alexandria" pitchFamily="2" charset="-78"/>
              </a:rPr>
              <a:t>.</a:t>
            </a:r>
          </a:p>
        </p:txBody>
      </p:sp>
      <p:sp>
        <p:nvSpPr>
          <p:cNvPr id="3" name="Rectangle 2"/>
          <p:cNvSpPr/>
          <p:nvPr/>
        </p:nvSpPr>
        <p:spPr>
          <a:xfrm>
            <a:off x="1534077" y="2020110"/>
            <a:ext cx="9661847" cy="4857227"/>
          </a:xfrm>
          <a:prstGeom prst="rect">
            <a:avLst/>
          </a:prstGeom>
        </p:spPr>
        <p:txBody>
          <a:bodyPr wrap="square">
            <a:spAutoFit/>
          </a:bodyPr>
          <a:lstStyle/>
          <a:p>
            <a:pPr lvl="0" algn="just" rtl="1">
              <a:lnSpc>
                <a:spcPct val="150000"/>
              </a:lnSpc>
            </a:pPr>
            <a:r>
              <a:rPr lang="ar-EG" sz="1400" dirty="0">
                <a:latin typeface="Alexandria" pitchFamily="2" charset="-78"/>
                <a:cs typeface="Alexandria" pitchFamily="2" charset="-78"/>
              </a:rPr>
              <a:t>تحقق الثقافة التنظيمية القوية أربع وظائف هامة هي  :</a:t>
            </a:r>
          </a:p>
          <a:p>
            <a:pPr lvl="0" algn="just" rtl="1">
              <a:lnSpc>
                <a:spcPct val="150000"/>
              </a:lnSpc>
            </a:pPr>
            <a:endParaRPr lang="ar-EG" sz="1400" i="1" dirty="0">
              <a:latin typeface="Alexandria" pitchFamily="2" charset="-78"/>
              <a:cs typeface="Alexandria" pitchFamily="2" charset="-78"/>
            </a:endParaRPr>
          </a:p>
          <a:p>
            <a:pPr marL="342900" lvl="0" indent="-342900" algn="just" rtl="1">
              <a:lnSpc>
                <a:spcPct val="150000"/>
              </a:lnSpc>
              <a:buFont typeface="+mj-lt"/>
              <a:buAutoNum type="arabicPeriod"/>
            </a:pPr>
            <a:r>
              <a:rPr lang="ar-EG" sz="1400" b="1" dirty="0">
                <a:latin typeface="Alexandria" pitchFamily="2" charset="-78"/>
                <a:cs typeface="Alexandria" pitchFamily="2" charset="-78"/>
              </a:rPr>
              <a:t>التعبئة نحو الأهداف</a:t>
            </a:r>
            <a:r>
              <a:rPr lang="en-US" sz="1400" b="1" dirty="0">
                <a:latin typeface="Alexandria" pitchFamily="2" charset="-78"/>
                <a:cs typeface="Alexandria" pitchFamily="2" charset="-78"/>
              </a:rPr>
              <a:t> </a:t>
            </a:r>
            <a:r>
              <a:rPr lang="ar-EG" sz="1400" b="1" dirty="0">
                <a:latin typeface="Alexandria" pitchFamily="2" charset="-78"/>
                <a:cs typeface="Alexandria" pitchFamily="2" charset="-78"/>
              </a:rPr>
              <a:t>: </a:t>
            </a:r>
            <a:r>
              <a:rPr lang="ar-EG" sz="1400" dirty="0">
                <a:latin typeface="Alexandria" pitchFamily="2" charset="-78"/>
                <a:cs typeface="Alexandria" pitchFamily="2" charset="-78"/>
              </a:rPr>
              <a:t>توجه العاملين للسعى لتحقيق الأهداف المؤسسية المطلوبة، حيث توفر الثقافة التنظيمية إطاراً ممتازاً لتنظيم وترجمة السلوك التنظيمي.</a:t>
            </a:r>
            <a:endParaRPr lang="en-US" sz="1400" dirty="0">
              <a:latin typeface="Alexandria" pitchFamily="2" charset="-78"/>
              <a:cs typeface="Alexandria" pitchFamily="2" charset="-78"/>
            </a:endParaRPr>
          </a:p>
          <a:p>
            <a:pPr marL="342900" lvl="0" indent="-342900" algn="just" rtl="1">
              <a:lnSpc>
                <a:spcPct val="150000"/>
              </a:lnSpc>
              <a:buFont typeface="+mj-lt"/>
              <a:buAutoNum type="arabicPeriod"/>
            </a:pPr>
            <a:endParaRPr lang="en-US" sz="1200" dirty="0">
              <a:latin typeface="Alexandria" pitchFamily="2" charset="-78"/>
              <a:cs typeface="Alexandria" pitchFamily="2" charset="-78"/>
            </a:endParaRPr>
          </a:p>
          <a:p>
            <a:pPr marL="342900" lvl="0" indent="-342900" algn="just" rtl="1">
              <a:lnSpc>
                <a:spcPct val="150000"/>
              </a:lnSpc>
              <a:buFont typeface="+mj-lt"/>
              <a:buAutoNum type="arabicPeriod"/>
            </a:pPr>
            <a:r>
              <a:rPr lang="ar-EG" sz="1400" b="1" dirty="0">
                <a:latin typeface="Alexandria" pitchFamily="2" charset="-78"/>
                <a:cs typeface="Alexandria" pitchFamily="2" charset="-78"/>
              </a:rPr>
              <a:t>التحفيز الذاتى للعاملين </a:t>
            </a:r>
            <a:r>
              <a:rPr lang="ar-EG" sz="1400" dirty="0">
                <a:latin typeface="Alexandria" pitchFamily="2" charset="-78"/>
                <a:cs typeface="Alexandria" pitchFamily="2" charset="-78"/>
              </a:rPr>
              <a:t>: الثقافة المؤسسية بما تتضمنه من قناعات وقيم مشتركة تجعل العاملين يشعرون بأهمية الإلتزام بقيم العمل والإخلاص فيه،كونها تخفر أوتثبط أنواعاً محددة من السلوك الفردي والجماعي داخل المنظمات.</a:t>
            </a:r>
            <a:endParaRPr lang="en-US" sz="1400" dirty="0">
              <a:latin typeface="Alexandria" pitchFamily="2" charset="-78"/>
              <a:cs typeface="Alexandria" pitchFamily="2" charset="-78"/>
            </a:endParaRPr>
          </a:p>
          <a:p>
            <a:pPr marL="342900" lvl="0" indent="-342900" algn="just" rtl="1">
              <a:lnSpc>
                <a:spcPct val="150000"/>
              </a:lnSpc>
              <a:buFont typeface="+mj-lt"/>
              <a:buAutoNum type="arabicPeriod"/>
            </a:pPr>
            <a:endParaRPr lang="en-US" sz="1400" b="1" dirty="0">
              <a:latin typeface="Alexandria" pitchFamily="2" charset="-78"/>
              <a:cs typeface="Alexandria" pitchFamily="2" charset="-78"/>
            </a:endParaRPr>
          </a:p>
          <a:p>
            <a:pPr marL="342900" lvl="0" indent="-342900" algn="just" rtl="1">
              <a:lnSpc>
                <a:spcPct val="150000"/>
              </a:lnSpc>
              <a:buFont typeface="+mj-lt"/>
              <a:buAutoNum type="arabicPeriod"/>
            </a:pPr>
            <a:r>
              <a:rPr lang="ar-EG" sz="1400" b="1" dirty="0">
                <a:latin typeface="Alexandria" pitchFamily="2" charset="-78"/>
                <a:cs typeface="Alexandria" pitchFamily="2" charset="-78"/>
              </a:rPr>
              <a:t>الرقابة الذاتية</a:t>
            </a:r>
            <a:r>
              <a:rPr lang="ar-EG" sz="1400" dirty="0">
                <a:latin typeface="Alexandria" pitchFamily="2" charset="-78"/>
                <a:cs typeface="Alexandria" pitchFamily="2" charset="-78"/>
              </a:rPr>
              <a:t> : تصبح القيم والقناعات المؤسسية بمثابة قوى دافعة للالتزام الذاتي والرقابة الذاتية.</a:t>
            </a:r>
          </a:p>
          <a:p>
            <a:pPr marL="342900" lvl="0" indent="-342900" algn="just" rtl="1">
              <a:lnSpc>
                <a:spcPct val="150000"/>
              </a:lnSpc>
              <a:buFont typeface="+mj-lt"/>
              <a:buAutoNum type="arabicPeriod"/>
            </a:pPr>
            <a:endParaRPr lang="ar-EG" sz="1400" dirty="0">
              <a:latin typeface="Alexandria" pitchFamily="2" charset="-78"/>
              <a:cs typeface="Alexandria" pitchFamily="2" charset="-78"/>
            </a:endParaRPr>
          </a:p>
          <a:p>
            <a:pPr marL="342900" lvl="0" indent="-342900" algn="just" rtl="1">
              <a:lnSpc>
                <a:spcPct val="150000"/>
              </a:lnSpc>
              <a:buFont typeface="+mj-lt"/>
              <a:buAutoNum type="arabicPeriod"/>
            </a:pPr>
            <a:r>
              <a:rPr lang="ar-EG" sz="1400" b="1" dirty="0">
                <a:latin typeface="Alexandria" pitchFamily="2" charset="-78"/>
                <a:cs typeface="Alexandria" pitchFamily="2" charset="-78"/>
              </a:rPr>
              <a:t>ترسيخ قواعد ثقافية تقبل التغيير و التطور التنظيمي </a:t>
            </a:r>
            <a:r>
              <a:rPr lang="ar-EG" sz="1400" dirty="0">
                <a:latin typeface="Alexandria" pitchFamily="2" charset="-78"/>
                <a:cs typeface="Alexandria" pitchFamily="2" charset="-78"/>
              </a:rPr>
              <a:t>: تزيد من قدرة قوى العمل على التغيير و التكيف مع أي تغير طارئ.</a:t>
            </a:r>
            <a:endParaRPr lang="en-US" sz="1400" dirty="0">
              <a:latin typeface="Alexandria" pitchFamily="2" charset="-78"/>
              <a:cs typeface="Alexandria" pitchFamily="2" charset="-78"/>
            </a:endParaRPr>
          </a:p>
          <a:p>
            <a:pPr algn="just" rtl="1">
              <a:lnSpc>
                <a:spcPct val="150000"/>
              </a:lnSpc>
            </a:pPr>
            <a:r>
              <a:rPr lang="en-US" sz="1400" dirty="0">
                <a:latin typeface="Alexandria" pitchFamily="2" charset="-78"/>
                <a:cs typeface="Alexandria" pitchFamily="2" charset="-78"/>
              </a:rPr>
              <a:t> </a:t>
            </a:r>
          </a:p>
          <a:p>
            <a:pPr lvl="0" algn="just" rtl="1">
              <a:lnSpc>
                <a:spcPct val="150000"/>
              </a:lnSpc>
            </a:pPr>
            <a:endParaRPr lang="ar-EG" sz="1400" i="1" dirty="0">
              <a:latin typeface="Alexandria" pitchFamily="2" charset="-78"/>
              <a:cs typeface="Alexandria" pitchFamily="2" charset="-78"/>
            </a:endParaRPr>
          </a:p>
          <a:p>
            <a:pPr lvl="0" algn="just" rtl="1">
              <a:lnSpc>
                <a:spcPct val="150000"/>
              </a:lnSpc>
            </a:pPr>
            <a:endParaRPr lang="ar-EG" sz="1400" dirty="0">
              <a:latin typeface="Alexandria" pitchFamily="2" charset="-78"/>
              <a:cs typeface="Alexandria" pitchFamily="2" charset="-78"/>
            </a:endParaRPr>
          </a:p>
        </p:txBody>
      </p:sp>
      <p:sp>
        <p:nvSpPr>
          <p:cNvPr id="13" name="Rectangle 12"/>
          <p:cNvSpPr/>
          <p:nvPr/>
        </p:nvSpPr>
        <p:spPr>
          <a:xfrm>
            <a:off x="4605046" y="983334"/>
            <a:ext cx="2981907" cy="369332"/>
          </a:xfrm>
          <a:prstGeom prst="rect">
            <a:avLst/>
          </a:prstGeom>
        </p:spPr>
        <p:txBody>
          <a:bodyPr wrap="none">
            <a:spAutoFit/>
          </a:bodyPr>
          <a:lstStyle/>
          <a:p>
            <a:pPr algn="ctr" rtl="1"/>
            <a:r>
              <a:rPr lang="ar-EG" b="1" dirty="0">
                <a:latin typeface="Alexandria" pitchFamily="2" charset="-78"/>
                <a:cs typeface="Alexandria" pitchFamily="2" charset="-78"/>
              </a:rPr>
              <a:t>وظائف الثقافة التنظيمية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7169132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a:spLocks noGrp="1"/>
          </p:cNvSpPr>
          <p:nvPr>
            <p:ph type="pic" sz="quarter" idx="11"/>
          </p:nvPr>
        </p:nvSpPr>
        <p:spPr>
          <a:xfrm>
            <a:off x="8117624" y="1289870"/>
            <a:ext cx="3701847" cy="51840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51330" y="62457"/>
            <a:ext cx="10962192" cy="6644834"/>
            <a:chOff x="757952" y="47907"/>
            <a:chExt cx="10812720" cy="6644834"/>
          </a:xfrm>
        </p:grpSpPr>
        <p:sp>
          <p:nvSpPr>
            <p:cNvPr id="4" name="Rectangle: Rounded Corners 24"/>
            <p:cNvSpPr/>
            <p:nvPr/>
          </p:nvSpPr>
          <p:spPr>
            <a:xfrm>
              <a:off x="757952" y="1567011"/>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ar-EG" sz="1400" dirty="0">
                <a:solidFill>
                  <a:schemeClr val="tx1"/>
                </a:solidFill>
                <a:latin typeface="Alexandria" pitchFamily="2" charset="-78"/>
                <a:cs typeface="Alexandria" pitchFamily="2" charset="-78"/>
              </a:endParaRPr>
            </a:p>
            <a:p>
              <a:pPr algn="just" rtl="1">
                <a:lnSpc>
                  <a:spcPct val="150000"/>
                </a:lnSpc>
              </a:pPr>
              <a:endParaRPr lang="ar-EG" sz="1400" dirty="0">
                <a:solidFill>
                  <a:schemeClr val="tx1"/>
                </a:solidFill>
                <a:latin typeface="Alexandria" pitchFamily="2" charset="-78"/>
                <a:cs typeface="Alexandria" pitchFamily="2" charset="-78"/>
              </a:endParaRPr>
            </a:p>
            <a:p>
              <a:pPr algn="just" rtl="1">
                <a:lnSpc>
                  <a:spcPct val="150000"/>
                </a:lnSpc>
              </a:pPr>
              <a:endParaRPr lang="ar-EG" sz="1400" dirty="0">
                <a:solidFill>
                  <a:schemeClr val="tx1"/>
                </a:solidFill>
                <a:latin typeface="Alexandria" pitchFamily="2" charset="-78"/>
                <a:cs typeface="Alexandria" pitchFamily="2" charset="-78"/>
              </a:endParaRPr>
            </a:p>
            <a:p>
              <a:pPr algn="just" rtl="1">
                <a:lnSpc>
                  <a:spcPct val="150000"/>
                </a:lnSpc>
              </a:pPr>
              <a:endParaRPr lang="ar-EG" sz="1400" dirty="0">
                <a:solidFill>
                  <a:schemeClr val="tx1"/>
                </a:solidFill>
                <a:latin typeface="Alexandria" pitchFamily="2" charset="-78"/>
                <a:cs typeface="Alexandria" pitchFamily="2" charset="-78"/>
              </a:endParaRPr>
            </a:p>
            <a:p>
              <a:pPr algn="just" rtl="1">
                <a:lnSpc>
                  <a:spcPct val="150000"/>
                </a:lnSpc>
              </a:pPr>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47907"/>
              <a:ext cx="8915515" cy="6644834"/>
              <a:chOff x="2513150" y="47907"/>
              <a:chExt cx="8915515" cy="6644834"/>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81246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814722" y="47907"/>
                <a:ext cx="2305141" cy="1076343"/>
              </a:xfrm>
              <a:prstGeom prst="rect">
                <a:avLst/>
              </a:prstGeom>
            </p:spPr>
          </p:pic>
        </p:grpSp>
      </p:grpSp>
      <p:sp>
        <p:nvSpPr>
          <p:cNvPr id="9" name="Rectangle 8"/>
          <p:cNvSpPr/>
          <p:nvPr/>
        </p:nvSpPr>
        <p:spPr>
          <a:xfrm>
            <a:off x="831850" y="61236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2" name="Rectangle 1"/>
          <p:cNvSpPr/>
          <p:nvPr/>
        </p:nvSpPr>
        <p:spPr>
          <a:xfrm>
            <a:off x="2372250" y="902468"/>
            <a:ext cx="6611105" cy="369332"/>
          </a:xfrm>
          <a:prstGeom prst="rect">
            <a:avLst/>
          </a:prstGeom>
        </p:spPr>
        <p:txBody>
          <a:bodyPr wrap="none">
            <a:spAutoFit/>
          </a:bodyPr>
          <a:lstStyle/>
          <a:p>
            <a:pPr algn="ctr" rtl="1"/>
            <a:r>
              <a:rPr lang="ar-EG" b="1" dirty="0">
                <a:latin typeface="Alexandria" pitchFamily="2" charset="-78"/>
                <a:cs typeface="Alexandria" pitchFamily="2" charset="-78"/>
              </a:rPr>
              <a:t>تعريفات الثقافة التنظيمية وفقا للمدخلين السلوكى والإتصالى </a:t>
            </a:r>
            <a:endParaRPr lang="en-US" dirty="0">
              <a:latin typeface="Alexandria" pitchFamily="2" charset="-78"/>
              <a:cs typeface="Alexandria" pitchFamily="2" charset="-78"/>
            </a:endParaRPr>
          </a:p>
        </p:txBody>
      </p:sp>
      <p:sp>
        <p:nvSpPr>
          <p:cNvPr id="14" name="Rectangle 13"/>
          <p:cNvSpPr/>
          <p:nvPr/>
        </p:nvSpPr>
        <p:spPr>
          <a:xfrm>
            <a:off x="1667435" y="1153467"/>
            <a:ext cx="9711148" cy="5033557"/>
          </a:xfrm>
          <a:prstGeom prst="rect">
            <a:avLst/>
          </a:prstGeom>
        </p:spPr>
        <p:txBody>
          <a:bodyPr wrap="square">
            <a:spAutoFit/>
          </a:bodyPr>
          <a:lstStyle/>
          <a:p>
            <a:pPr algn="just" rtl="1">
              <a:lnSpc>
                <a:spcPct val="150000"/>
              </a:lnSpc>
            </a:pPr>
            <a:r>
              <a:rPr lang="ar-EG" b="1" i="1" dirty="0"/>
              <a:t> </a:t>
            </a:r>
          </a:p>
          <a:p>
            <a:pPr algn="just" rtl="1">
              <a:lnSpc>
                <a:spcPct val="150000"/>
              </a:lnSpc>
            </a:pPr>
            <a:endParaRPr lang="en-US" b="1" dirty="0">
              <a:solidFill>
                <a:srgbClr val="00B0F0"/>
              </a:solidFill>
              <a:latin typeface="Alexandria" pitchFamily="2" charset="-78"/>
              <a:cs typeface="Alexandria" pitchFamily="2" charset="-78"/>
            </a:endParaRPr>
          </a:p>
          <a:p>
            <a:pPr algn="just" rtl="1">
              <a:lnSpc>
                <a:spcPct val="150000"/>
              </a:lnSpc>
            </a:pPr>
            <a:r>
              <a:rPr lang="ar-EG" b="1" dirty="0">
                <a:solidFill>
                  <a:srgbClr val="00B0F0"/>
                </a:solidFill>
                <a:latin typeface="Alexandria" pitchFamily="2" charset="-78"/>
                <a:cs typeface="Alexandria" pitchFamily="2" charset="-78"/>
              </a:rPr>
              <a:t>تعريفات المدخل السلوكي </a:t>
            </a:r>
            <a:r>
              <a:rPr lang="ar-EG" sz="1600" dirty="0">
                <a:latin typeface="Alexandria" pitchFamily="2" charset="-78"/>
                <a:cs typeface="Alexandria" pitchFamily="2" charset="-78"/>
              </a:rPr>
              <a:t>:  </a:t>
            </a:r>
          </a:p>
          <a:p>
            <a:pPr algn="just" rtl="1">
              <a:lnSpc>
                <a:spcPct val="150000"/>
              </a:lnSpc>
            </a:pPr>
            <a:endParaRPr lang="ar-EG" sz="1100" b="1" i="1" dirty="0"/>
          </a:p>
          <a:p>
            <a:pPr algn="just" rtl="1">
              <a:lnSpc>
                <a:spcPct val="150000"/>
              </a:lnSpc>
            </a:pPr>
            <a:r>
              <a:rPr lang="ar-EG" dirty="0">
                <a:latin typeface="Alexandria" pitchFamily="2" charset="-78"/>
                <a:cs typeface="Alexandria" pitchFamily="2" charset="-78"/>
              </a:rPr>
              <a:t>الثقافة التنظيمــية - وفقا للمدخـــــل السلوكى - تخـــلق القـــيــــــــم و المعايــير المفهومـــــة التى توجــــــــه و تنظـــــم ممارســــــات و سلوكيات أفراد المنظمة الخاصة بإجراءات</a:t>
            </a:r>
            <a:r>
              <a:rPr lang="en-US" dirty="0">
                <a:latin typeface="Alexandria" pitchFamily="2" charset="-78"/>
                <a:cs typeface="Alexandria" pitchFamily="2" charset="-78"/>
              </a:rPr>
              <a:t> </a:t>
            </a:r>
            <a:r>
              <a:rPr lang="ar-EG" dirty="0">
                <a:latin typeface="Alexandria" pitchFamily="2" charset="-78"/>
                <a:cs typeface="Alexandria" pitchFamily="2" charset="-78"/>
              </a:rPr>
              <a:t>و مهام العمـل و منها تعريفات :</a:t>
            </a:r>
            <a:endParaRPr lang="en-US" dirty="0">
              <a:latin typeface="Alexandria" pitchFamily="2" charset="-78"/>
              <a:cs typeface="Alexandria" pitchFamily="2" charset="-78"/>
            </a:endParaRPr>
          </a:p>
          <a:p>
            <a:pPr algn="just" rtl="1">
              <a:lnSpc>
                <a:spcPct val="150000"/>
              </a:lnSpc>
            </a:pPr>
            <a:r>
              <a:rPr lang="en-US" i="1" dirty="0">
                <a:latin typeface="Alexandria" pitchFamily="2" charset="-78"/>
                <a:cs typeface="Alexandria" pitchFamily="2" charset="-78"/>
              </a:rPr>
              <a:t> </a:t>
            </a:r>
            <a:endParaRPr lang="en-US" dirty="0">
              <a:latin typeface="Alexandria" pitchFamily="2" charset="-78"/>
              <a:cs typeface="Alexandria" pitchFamily="2" charset="-78"/>
            </a:endParaRPr>
          </a:p>
          <a:p>
            <a:pPr lvl="0" algn="just" rtl="1">
              <a:lnSpc>
                <a:spcPct val="150000"/>
              </a:lnSpc>
            </a:pPr>
            <a:r>
              <a:rPr lang="ar-SA" dirty="0">
                <a:latin typeface="Alexandria" pitchFamily="2" charset="-78"/>
                <a:cs typeface="Alexandria" pitchFamily="2" charset="-78"/>
              </a:rPr>
              <a:t>" هى نمط الا</a:t>
            </a:r>
            <a:r>
              <a:rPr lang="ar-EG" dirty="0">
                <a:latin typeface="Alexandria" pitchFamily="2" charset="-78"/>
                <a:cs typeface="Alexandria" pitchFamily="2" charset="-78"/>
              </a:rPr>
              <a:t>فتراضات </a:t>
            </a:r>
            <a:r>
              <a:rPr lang="ar-SA" dirty="0">
                <a:latin typeface="Alexandria" pitchFamily="2" charset="-78"/>
                <a:cs typeface="Alexandria" pitchFamily="2" charset="-78"/>
              </a:rPr>
              <a:t>الأساسیة التي تبتكرها القیادة، و تكتسبها  جماعات العمل لتستفید منها في تحقیق عملیات التكیف الخارجي والتكامل الداخلي، وتكون ملزمة لكل أعضاء الجماعة، باعتبارها الأسلوب السلیم للإدارة والتفكیر والشعور في التعامل مع مواقف العمل المختلفة" .</a:t>
            </a:r>
            <a:endParaRPr lang="en-US" dirty="0">
              <a:latin typeface="Alexandria" pitchFamily="2" charset="-78"/>
              <a:cs typeface="Alexandria" pitchFamily="2" charset="-78"/>
            </a:endParaRPr>
          </a:p>
          <a:p>
            <a:pPr lvl="0" rtl="1">
              <a:lnSpc>
                <a:spcPct val="150000"/>
              </a:lnSpc>
            </a:pPr>
            <a:r>
              <a:rPr lang="ar-EG" dirty="0"/>
              <a:t>".</a:t>
            </a:r>
            <a:r>
              <a:rPr lang="en-US" dirty="0"/>
              <a:t> </a:t>
            </a:r>
            <a:r>
              <a:rPr lang="ar-EG" dirty="0"/>
              <a:t> </a:t>
            </a:r>
            <a:endParaRPr lang="en-US" dirty="0"/>
          </a:p>
        </p:txBody>
      </p:sp>
    </p:spTree>
    <p:extLst>
      <p:ext uri="{BB962C8B-B14F-4D97-AF65-F5344CB8AC3E}">
        <p14:creationId xmlns:p14="http://schemas.microsoft.com/office/powerpoint/2010/main" val="255892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a:spLocks noGrp="1"/>
          </p:cNvSpPr>
          <p:nvPr>
            <p:ph type="pic" sz="quarter" idx="11"/>
          </p:nvPr>
        </p:nvSpPr>
        <p:spPr>
          <a:xfrm>
            <a:off x="8117624" y="1289870"/>
            <a:ext cx="3701847" cy="51840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82303"/>
            <a:ext cx="10812720" cy="6624738"/>
            <a:chOff x="617280" y="68003"/>
            <a:chExt cx="10812720" cy="662473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lnSpc>
                  <a:spcPct val="150000"/>
                </a:lnSpc>
              </a:pPr>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68003"/>
              <a:ext cx="8845179" cy="6624738"/>
              <a:chOff x="2513150" y="68003"/>
              <a:chExt cx="8845179" cy="6624738"/>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742129"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774530" y="68003"/>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2" name="Rectangle 1"/>
          <p:cNvSpPr/>
          <p:nvPr/>
        </p:nvSpPr>
        <p:spPr>
          <a:xfrm>
            <a:off x="1395880" y="2500590"/>
            <a:ext cx="9516970" cy="3000821"/>
          </a:xfrm>
          <a:prstGeom prst="rect">
            <a:avLst/>
          </a:prstGeom>
        </p:spPr>
        <p:txBody>
          <a:bodyPr wrap="square">
            <a:spAutoFit/>
          </a:bodyPr>
          <a:lstStyle/>
          <a:p>
            <a:pPr lvl="0" algn="just" rtl="1">
              <a:lnSpc>
                <a:spcPct val="150000"/>
              </a:lnSpc>
            </a:pPr>
            <a:r>
              <a:rPr lang="ar-EG" sz="1400" dirty="0">
                <a:latin typeface="Alexandria" pitchFamily="2" charset="-78"/>
                <a:cs typeface="Alexandria" pitchFamily="2" charset="-78"/>
              </a:rPr>
              <a:t>" إجمـــــــــــــالى القيـــــــــــــــــــــــــــــــم ، و الـــــرمـــــــــــــوز ، و المعانـــــــــــــــــــــى ، و المعتــــقـــــــــــــــــــــــــدات ، و الافتراضــــــــات ، و التوقعات المشتركة التى تنظـــــــم جماعــــــــات العمــــــــل و تحقق الإندماج بينها "</a:t>
            </a:r>
            <a:endParaRPr lang="en-US" sz="1400" dirty="0">
              <a:latin typeface="Alexandria" pitchFamily="2" charset="-78"/>
              <a:cs typeface="Alexandria" pitchFamily="2" charset="-78"/>
            </a:endParaRPr>
          </a:p>
          <a:p>
            <a:pPr algn="just">
              <a:lnSpc>
                <a:spcPct val="150000"/>
              </a:lnSpc>
            </a:pPr>
            <a:r>
              <a:rPr lang="ar-EG" sz="1400" dirty="0">
                <a:latin typeface="Alexandria" pitchFamily="2" charset="-78"/>
                <a:cs typeface="Alexandria" pitchFamily="2" charset="-78"/>
              </a:rPr>
              <a:t> </a:t>
            </a:r>
            <a:endParaRPr lang="en-US" sz="1400" dirty="0">
              <a:latin typeface="Alexandria" pitchFamily="2" charset="-78"/>
              <a:cs typeface="Alexandria" pitchFamily="2" charset="-78"/>
            </a:endParaRPr>
          </a:p>
          <a:p>
            <a:pPr lvl="0" algn="just" rtl="1">
              <a:lnSpc>
                <a:spcPct val="150000"/>
              </a:lnSpc>
            </a:pPr>
            <a:r>
              <a:rPr lang="ar-SA" sz="1400" dirty="0">
                <a:latin typeface="Alexandria" pitchFamily="2" charset="-78"/>
                <a:cs typeface="Alexandria" pitchFamily="2" charset="-78"/>
              </a:rPr>
              <a:t>"الثقافة التنظيمية تعبرعن أفكار مشتركة حول طبیعة العمل والحیاة الأجتماعیة في بیئة العمل وكیفیة انجاز العمل والمهام التنظيمیة</a:t>
            </a:r>
            <a:r>
              <a:rPr lang="en-US" sz="1400" dirty="0">
                <a:latin typeface="Alexandria" pitchFamily="2" charset="-78"/>
                <a:cs typeface="Alexandria" pitchFamily="2" charset="-78"/>
              </a:rPr>
              <a:t> « </a:t>
            </a:r>
            <a:endParaRPr lang="ar-EG" sz="1400" dirty="0">
              <a:latin typeface="Alexandria" pitchFamily="2" charset="-78"/>
              <a:cs typeface="Alexandria" pitchFamily="2" charset="-78"/>
            </a:endParaRPr>
          </a:p>
          <a:p>
            <a:pPr lvl="0" algn="just" rtl="1">
              <a:lnSpc>
                <a:spcPct val="150000"/>
              </a:lnSpc>
            </a:pPr>
            <a:endParaRPr lang="ar-EG" sz="1400" dirty="0">
              <a:latin typeface="Alexandria" pitchFamily="2" charset="-78"/>
              <a:cs typeface="Alexandria" pitchFamily="2" charset="-78"/>
            </a:endParaRPr>
          </a:p>
          <a:p>
            <a:pPr lvl="0" algn="just" rtl="1">
              <a:lnSpc>
                <a:spcPct val="150000"/>
              </a:lnSpc>
            </a:pPr>
            <a:endParaRPr lang="ar-EG" sz="1400" dirty="0">
              <a:latin typeface="Alexandria" pitchFamily="2" charset="-78"/>
              <a:cs typeface="Alexandria" pitchFamily="2" charset="-78"/>
            </a:endParaRPr>
          </a:p>
          <a:p>
            <a:pPr lvl="0" algn="just" rtl="1">
              <a:lnSpc>
                <a:spcPct val="150000"/>
              </a:lnSpc>
            </a:pPr>
            <a:endParaRPr lang="ar-EG" sz="1400" dirty="0">
              <a:latin typeface="Alexandria" pitchFamily="2" charset="-78"/>
              <a:cs typeface="Alexandria" pitchFamily="2" charset="-78"/>
            </a:endParaRPr>
          </a:p>
          <a:p>
            <a:pPr lvl="0" algn="just"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521180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32063"/>
            <a:ext cx="11072633" cy="6674978"/>
            <a:chOff x="617280" y="17763"/>
            <a:chExt cx="11072633" cy="667497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sz="1400" b="1" dirty="0">
                <a:solidFill>
                  <a:schemeClr val="tx2"/>
                </a:solidFill>
                <a:latin typeface="Alexandria" pitchFamily="2" charset="-78"/>
                <a:cs typeface="Alexandria" pitchFamily="2" charset="-78"/>
              </a:endParaRPr>
            </a:p>
          </p:txBody>
        </p:sp>
        <p:grpSp>
          <p:nvGrpSpPr>
            <p:cNvPr id="5" name="Group 4"/>
            <p:cNvGrpSpPr/>
            <p:nvPr/>
          </p:nvGrpSpPr>
          <p:grpSpPr>
            <a:xfrm>
              <a:off x="2513150" y="17763"/>
              <a:ext cx="9176763" cy="6674978"/>
              <a:chOff x="2513150" y="17763"/>
              <a:chExt cx="9176763" cy="6674978"/>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9073713"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6066" y="17763"/>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2" name="Rectangle 11"/>
          <p:cNvSpPr/>
          <p:nvPr/>
        </p:nvSpPr>
        <p:spPr>
          <a:xfrm>
            <a:off x="3048000" y="2263497"/>
            <a:ext cx="6096000" cy="369332"/>
          </a:xfrm>
          <a:prstGeom prst="rect">
            <a:avLst/>
          </a:prstGeom>
        </p:spPr>
        <p:txBody>
          <a:bodyPr>
            <a:spAutoFit/>
          </a:bodyPr>
          <a:lstStyle/>
          <a:p>
            <a:pPr lvl="0" rtl="1"/>
            <a:r>
              <a:rPr lang="ar-EG" dirty="0"/>
              <a:t>.</a:t>
            </a:r>
            <a:endParaRPr lang="en-US" dirty="0"/>
          </a:p>
        </p:txBody>
      </p:sp>
      <p:sp>
        <p:nvSpPr>
          <p:cNvPr id="13" name="Rectangle 12"/>
          <p:cNvSpPr/>
          <p:nvPr/>
        </p:nvSpPr>
        <p:spPr>
          <a:xfrm>
            <a:off x="1406768" y="2005432"/>
            <a:ext cx="9841099" cy="3610732"/>
          </a:xfrm>
          <a:prstGeom prst="rect">
            <a:avLst/>
          </a:prstGeom>
        </p:spPr>
        <p:txBody>
          <a:bodyPr wrap="square">
            <a:spAutoFit/>
          </a:bodyPr>
          <a:lstStyle/>
          <a:p>
            <a:pPr algn="just" rtl="1">
              <a:lnSpc>
                <a:spcPct val="150000"/>
              </a:lnSpc>
            </a:pPr>
            <a:r>
              <a:rPr lang="ar-EG" sz="1400" b="1" dirty="0">
                <a:solidFill>
                  <a:srgbClr val="00B0F0"/>
                </a:solidFill>
                <a:latin typeface="Alexandria" pitchFamily="2" charset="-78"/>
                <a:cs typeface="Alexandria" pitchFamily="2" charset="-78"/>
              </a:rPr>
              <a:t>الثقافة التنظيمية- وفقا للمدخل الاتصالى</a:t>
            </a:r>
          </a:p>
          <a:p>
            <a:pPr algn="just" rtl="1">
              <a:lnSpc>
                <a:spcPct val="150000"/>
              </a:lnSpc>
            </a:pPr>
            <a:endParaRPr lang="ar-EG" sz="1400" b="1"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 -  تُشكــــل  و تنظــــــــــم و توجـــــه الاتصـــــــــالات الداخليـــــــة الـــتى تتم بين القــــــــــادة و المرؤوسيين بما يسهل إتمام مهام العمل من ناحــــــــية ، و بناء و صيانة العلاقات التنظيميية الداخلية من ناحية أخرى ، و منها تعريفات:</a:t>
            </a: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 </a:t>
            </a:r>
            <a:endParaRPr lang="en-US" sz="1400" dirty="0">
              <a:latin typeface="Alexandria" pitchFamily="2" charset="-78"/>
              <a:cs typeface="Alexandria" pitchFamily="2" charset="-78"/>
            </a:endParaRPr>
          </a:p>
          <a:p>
            <a:pPr lvl="0" algn="just" rtl="1">
              <a:lnSpc>
                <a:spcPct val="150000"/>
              </a:lnSpc>
            </a:pPr>
            <a:r>
              <a:rPr lang="ar-EG" sz="1400" dirty="0">
                <a:latin typeface="Alexandria" pitchFamily="2" charset="-78"/>
                <a:cs typeface="Alexandria" pitchFamily="2" charset="-78"/>
              </a:rPr>
              <a:t>الثقافة المؤسسية هى " نتاج توافق أشخاص مختلفين فى المؤسسة حــــــــــــــــول التفسيرات و المعانى التى تحقق الروابط الاتصاليــــــــــــــــــة بين الادارة و السلوك فى المنظمة ، و عادة ما تركز على طريقة تفكير و تفاعل العاملين عند أداء وظائفهم فى المنظمة .</a:t>
            </a:r>
            <a:endParaRPr lang="en-US" sz="1400" dirty="0">
              <a:latin typeface="Alexandria" pitchFamily="2" charset="-78"/>
              <a:cs typeface="Alexandria" pitchFamily="2" charset="-78"/>
            </a:endParaRPr>
          </a:p>
          <a:p>
            <a:pPr algn="just" rtl="1">
              <a:lnSpc>
                <a:spcPct val="150000"/>
              </a:lnSpc>
            </a:pPr>
            <a:r>
              <a:rPr lang="en-US" sz="1400" dirty="0">
                <a:latin typeface="Alexandria" pitchFamily="2" charset="-78"/>
                <a:cs typeface="Alexandria" pitchFamily="2" charset="-78"/>
              </a:rPr>
              <a:t> </a:t>
            </a:r>
          </a:p>
          <a:p>
            <a:pPr algn="just" rtl="1">
              <a:lnSpc>
                <a:spcPct val="150000"/>
              </a:lnSpc>
            </a:pPr>
            <a:r>
              <a:rPr lang="ar-EG" sz="1400" b="1" dirty="0">
                <a:latin typeface="Alexandria" pitchFamily="2" charset="-78"/>
                <a:cs typeface="Alexandria" pitchFamily="2" charset="-78"/>
              </a:rPr>
              <a:t>الثقافة التنظيمية بأنها"</a:t>
            </a:r>
            <a:r>
              <a:rPr lang="ar-EG" sz="1400" dirty="0">
                <a:latin typeface="Alexandria" pitchFamily="2" charset="-78"/>
                <a:cs typeface="Alexandria" pitchFamily="2" charset="-78"/>
              </a:rPr>
              <a:t> هى مجموعة  القيم و المعايير المشتركة  لأعضاء المنظمة ، و التى تتحكم فى النهاية فى الطريقة التى يتصلون من خلالها ببعضهم البعض من ناحيـــــــــة ، و بمجموعات المصالح خارج المنظمة من ناحية أخرى</a:t>
            </a:r>
            <a:r>
              <a:rPr lang="ar-EG" sz="1400" b="1" dirty="0">
                <a:latin typeface="Alexandria" pitchFamily="2" charset="-78"/>
                <a:cs typeface="Alexandria" pitchFamily="2" charset="-78"/>
              </a:rPr>
              <a:t> </a:t>
            </a:r>
            <a:r>
              <a:rPr lang="ar-EG" sz="1400" dirty="0">
                <a:latin typeface="Alexandria" pitchFamily="2" charset="-78"/>
                <a:cs typeface="Alexandria" pitchFamily="2" charset="-78"/>
              </a:rPr>
              <a:t>"</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723481" y="173301"/>
            <a:ext cx="10808802" cy="6614690"/>
            <a:chOff x="617280" y="78051"/>
            <a:chExt cx="10972153" cy="6614690"/>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556910" y="78051"/>
              <a:ext cx="10032523" cy="6614690"/>
              <a:chOff x="1556910" y="78051"/>
              <a:chExt cx="10032523" cy="6614690"/>
            </a:xfrm>
          </p:grpSpPr>
          <p:sp>
            <p:nvSpPr>
              <p:cNvPr id="6" name="TextBox 5"/>
              <p:cNvSpPr txBox="1"/>
              <p:nvPr/>
            </p:nvSpPr>
            <p:spPr>
              <a:xfrm>
                <a:off x="1556910" y="1099453"/>
                <a:ext cx="8631100" cy="369332"/>
              </a:xfrm>
              <a:prstGeom prst="rect">
                <a:avLst/>
              </a:prstGeom>
              <a:noFill/>
            </p:spPr>
            <p:txBody>
              <a:bodyPr wrap="square" rtlCol="0">
                <a:spAutoFit/>
              </a:bodyPr>
              <a:lstStyle/>
              <a:p>
                <a:pPr algn="ctr"/>
                <a:r>
                  <a:rPr lang="ar-EG" b="1" dirty="0">
                    <a:solidFill>
                      <a:srgbClr val="00B0F0"/>
                    </a:solidFill>
                    <a:latin typeface="Alexandria" pitchFamily="2" charset="-78"/>
                    <a:cs typeface="Alexandria" pitchFamily="2" charset="-78"/>
                  </a:rPr>
                  <a:t>تعريف الثقافة التنظيمية</a:t>
                </a:r>
                <a:endParaRPr lang="en-US" b="1" dirty="0">
                  <a:solidFill>
                    <a:srgbClr val="00B0F0"/>
                  </a:solidFill>
                  <a:latin typeface="Alexandria" pitchFamily="2" charset="-78"/>
                  <a:cs typeface="Alexandria" pitchFamily="2" charset="-78"/>
                </a:endParaRPr>
              </a:p>
            </p:txBody>
          </p:sp>
          <p:sp>
            <p:nvSpPr>
              <p:cNvPr id="7" name="TextBox 6"/>
              <p:cNvSpPr txBox="1"/>
              <p:nvPr/>
            </p:nvSpPr>
            <p:spPr>
              <a:xfrm>
                <a:off x="8973233"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46306" y="78051"/>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233770" y="2115741"/>
            <a:ext cx="9942419" cy="2318070"/>
          </a:xfrm>
          <a:prstGeom prst="rect">
            <a:avLst/>
          </a:prstGeom>
        </p:spPr>
        <p:txBody>
          <a:bodyPr wrap="square">
            <a:spAutoFit/>
          </a:bodyPr>
          <a:lstStyle/>
          <a:p>
            <a:pPr algn="just" rtl="1">
              <a:lnSpc>
                <a:spcPct val="150000"/>
              </a:lnSpc>
            </a:pPr>
            <a:r>
              <a:rPr lang="ar-EG" sz="1400" dirty="0">
                <a:latin typeface="Alexandria" pitchFamily="2" charset="-78"/>
                <a:cs typeface="Alexandria" pitchFamily="2" charset="-78"/>
              </a:rPr>
              <a:t>ينبغى الدمج بين المدخلين لوضع تعريف أكثر شمولية وقابلية للتنفيذ والقياس للثقافــــــــة التنظيميــة ، و يمكن تعريفها بانها :</a:t>
            </a:r>
          </a:p>
          <a:p>
            <a:pPr algn="just" rtl="1">
              <a:lnSpc>
                <a:spcPct val="150000"/>
              </a:lnSpc>
            </a:pPr>
            <a:endParaRPr lang="ar-EG"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 هى تلك الرموز و القيم و المعايير و المفاهيم  و المعانى التى تضعها القيادة العليا للمؤسسسة و تعمل على إقناع أفراد المؤسسة بها و ذلك بهدف تنظيم و توجيه سلوكيات و إجراءات العمل من ناحية ، و تنظيم الممارسات الاتصالية و بـــــــناء و صيانة العلاقات الإيجابية مع جماهيرها الداخلية و الخارجية من ناحية أخرى " </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
        <p:nvSpPr>
          <p:cNvPr id="12" name="Rectangle 11"/>
          <p:cNvSpPr/>
          <p:nvPr/>
        </p:nvSpPr>
        <p:spPr>
          <a:xfrm>
            <a:off x="5287926" y="958334"/>
            <a:ext cx="184731" cy="369332"/>
          </a:xfrm>
          <a:prstGeom prst="rect">
            <a:avLst/>
          </a:prstGeom>
        </p:spPr>
        <p:txBody>
          <a:bodyPr wrap="none">
            <a:spAutoFit/>
          </a:bodyPr>
          <a:lstStyle/>
          <a:p>
            <a:endParaRPr lang="ar-EG"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Rounded Corners 22"/>
          <p:cNvSpPr/>
          <p:nvPr/>
        </p:nvSpPr>
        <p:spPr>
          <a:xfrm>
            <a:off x="858886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31583"/>
            <a:ext cx="10911865" cy="6775458"/>
            <a:chOff x="617280" y="-82717"/>
            <a:chExt cx="10911865" cy="677545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rtl="1"/>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82717"/>
              <a:ext cx="9015995" cy="6775458"/>
              <a:chOff x="2513150" y="-82717"/>
              <a:chExt cx="9015995" cy="6775458"/>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91294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6066" y="-8271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6" name="Rectangle 15"/>
          <p:cNvSpPr/>
          <p:nvPr/>
        </p:nvSpPr>
        <p:spPr>
          <a:xfrm>
            <a:off x="1541782" y="1816325"/>
            <a:ext cx="9715500" cy="4185761"/>
          </a:xfrm>
          <a:prstGeom prst="rect">
            <a:avLst/>
          </a:prstGeom>
        </p:spPr>
        <p:txBody>
          <a:bodyPr wrap="square">
            <a:spAutoFit/>
          </a:bodyPr>
          <a:lstStyle/>
          <a:p>
            <a:pPr algn="just" rtl="1">
              <a:lnSpc>
                <a:spcPct val="150000"/>
              </a:lnSpc>
            </a:pPr>
            <a:r>
              <a:rPr lang="ar-SA" sz="1400" b="1" i="1" dirty="0">
                <a:latin typeface="Alexandria" pitchFamily="2" charset="-78"/>
                <a:cs typeface="Alexandria" pitchFamily="2" charset="-78"/>
              </a:rPr>
              <a:t>ويحدد “</a:t>
            </a:r>
            <a:r>
              <a:rPr lang="en-US" sz="1400" b="1" i="1" dirty="0">
                <a:latin typeface="Alexandria" pitchFamily="2" charset="-78"/>
                <a:cs typeface="Alexandria" pitchFamily="2" charset="-78"/>
              </a:rPr>
              <a:t> “ Schein  </a:t>
            </a:r>
            <a:r>
              <a:rPr lang="ar-EG" sz="1400" b="1" i="1" dirty="0">
                <a:latin typeface="Alexandria" pitchFamily="2" charset="-78"/>
                <a:cs typeface="Alexandria" pitchFamily="2" charset="-78"/>
              </a:rPr>
              <a:t>عناصر ثقافة المنظمة فى ثلاثة مستويات هى  : </a:t>
            </a:r>
          </a:p>
          <a:p>
            <a:pPr marL="285750" indent="-285750" algn="just" rtl="1">
              <a:lnSpc>
                <a:spcPct val="150000"/>
              </a:lnSpc>
              <a:buFont typeface="Wingdings" pitchFamily="2" charset="2"/>
              <a:buChar char="¨"/>
            </a:pPr>
            <a:endParaRPr lang="en-US" sz="1400" dirty="0">
              <a:latin typeface="Alexandria" pitchFamily="2" charset="-78"/>
              <a:cs typeface="Alexandria" pitchFamily="2" charset="-78"/>
            </a:endParaRPr>
          </a:p>
          <a:p>
            <a:pPr algn="just" rtl="1">
              <a:lnSpc>
                <a:spcPct val="150000"/>
              </a:lnSpc>
            </a:pPr>
            <a:r>
              <a:rPr lang="ar-EG" sz="1400" b="1" dirty="0">
                <a:latin typeface="Alexandria" pitchFamily="2" charset="-78"/>
                <a:cs typeface="Alexandria" pitchFamily="2" charset="-78"/>
              </a:rPr>
              <a:t>المستوى الأول: الماديات أو ما يصنعه الأفراد: </a:t>
            </a:r>
            <a:r>
              <a:rPr lang="ar-EG" sz="1400" dirty="0">
                <a:latin typeface="Alexandria" pitchFamily="2" charset="-78"/>
                <a:cs typeface="Alexandria" pitchFamily="2" charset="-78"/>
              </a:rPr>
              <a:t>وهو أكثر مستويات الثقافة ظهوراً و وضوحاً ويمكن ملاحظته ورؤيته بسهولة من خلال البيئة المادية والاجتماعية المتمثلة في العناصر المادية و التكنولوجية للمنظمة ، واللغة المستخدمة ،و الإنتاج الإعلامى والسلوك العلنى لأفراد المنظمة. </a:t>
            </a: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 </a:t>
            </a:r>
            <a:endParaRPr lang="en-US" sz="1400" dirty="0">
              <a:latin typeface="Alexandria" pitchFamily="2" charset="-78"/>
              <a:cs typeface="Alexandria" pitchFamily="2" charset="-78"/>
            </a:endParaRPr>
          </a:p>
          <a:p>
            <a:pPr algn="just" rtl="1">
              <a:lnSpc>
                <a:spcPct val="150000"/>
              </a:lnSpc>
            </a:pPr>
            <a:r>
              <a:rPr lang="ar-EG" sz="1400" b="1" dirty="0">
                <a:latin typeface="Alexandria" pitchFamily="2" charset="-78"/>
                <a:cs typeface="Alexandria" pitchFamily="2" charset="-78"/>
              </a:rPr>
              <a:t>المستوى الثاني: القيم: </a:t>
            </a:r>
            <a:r>
              <a:rPr lang="ar-EG" sz="1400" dirty="0">
                <a:latin typeface="Alexandria" pitchFamily="2" charset="-78"/>
                <a:cs typeface="Alexandria" pitchFamily="2" charset="-78"/>
              </a:rPr>
              <a:t>تمثل القيم قلب ثقافة المنظمة وجوهرها، ويعتبر هذا المستوى درجة أكبر من وعي و إدراك أفراد المنظمة ، لما هو مقبول وما هو غير مقبول وما هو مفضل وما هو غير مفضل فى سلوكياتهم الوظيفية .</a:t>
            </a: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 </a:t>
            </a:r>
            <a:endParaRPr lang="en-US" sz="1400" dirty="0">
              <a:latin typeface="Alexandria" pitchFamily="2" charset="-78"/>
              <a:cs typeface="Alexandria" pitchFamily="2" charset="-78"/>
            </a:endParaRPr>
          </a:p>
          <a:p>
            <a:pPr algn="just" rtl="1">
              <a:lnSpc>
                <a:spcPct val="150000"/>
              </a:lnSpc>
            </a:pPr>
            <a:r>
              <a:rPr lang="ar-EG" sz="1400" b="1" dirty="0">
                <a:latin typeface="Alexandria" pitchFamily="2" charset="-78"/>
                <a:cs typeface="Alexandria" pitchFamily="2" charset="-78"/>
              </a:rPr>
              <a:t>المستوى الثالث: الافتراضات الأساسية: </a:t>
            </a:r>
            <a:r>
              <a:rPr lang="ar-EG" sz="1400" dirty="0">
                <a:latin typeface="Alexandria" pitchFamily="2" charset="-78"/>
                <a:cs typeface="Alexandria" pitchFamily="2" charset="-78"/>
              </a:rPr>
              <a:t>وهي مجموعة </a:t>
            </a:r>
            <a:r>
              <a:rPr lang="ar-SA" sz="1400" dirty="0">
                <a:latin typeface="Alexandria" pitchFamily="2" charset="-78"/>
                <a:cs typeface="Alexandria" pitchFamily="2" charset="-78"/>
              </a:rPr>
              <a:t>الاعتقادات الراسخة والتي تؤخذ كمسلمات لا تقبل التشكيك فيــــــــها و يعتبر هذا المستوى بمثابة الأسس الثقافية ويعتبره (</a:t>
            </a:r>
            <a:r>
              <a:rPr lang="en-US" sz="1400" dirty="0">
                <a:latin typeface="Alexandria" pitchFamily="2" charset="-78"/>
                <a:cs typeface="Alexandria" pitchFamily="2" charset="-78"/>
              </a:rPr>
              <a:t>Schein 91</a:t>
            </a:r>
            <a:r>
              <a:rPr lang="ar-EG" sz="1400" dirty="0">
                <a:latin typeface="Alexandria" pitchFamily="2" charset="-78"/>
                <a:cs typeface="Alexandria" pitchFamily="2" charset="-78"/>
              </a:rPr>
              <a:t>) المقدمة المنطقية أو القاعدة التي تبني  القيم على أساسها .</a:t>
            </a:r>
            <a:endParaRPr lang="en-US" sz="1400" dirty="0">
              <a:latin typeface="Alexandria" pitchFamily="2" charset="-78"/>
              <a:cs typeface="Alexandria" pitchFamily="2" charset="-78"/>
            </a:endParaRPr>
          </a:p>
          <a:p>
            <a:pPr algn="just" rtl="1"/>
            <a:endParaRPr lang="ar-EG" sz="1400" dirty="0">
              <a:latin typeface="Alexandria" pitchFamily="2" charset="-78"/>
              <a:cs typeface="Alexandria" pitchFamily="2" charset="-78"/>
            </a:endParaRPr>
          </a:p>
        </p:txBody>
      </p:sp>
    </p:spTree>
    <p:extLst>
      <p:ext uri="{BB962C8B-B14F-4D97-AF65-F5344CB8AC3E}">
        <p14:creationId xmlns:p14="http://schemas.microsoft.com/office/powerpoint/2010/main" val="23573105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829772" y="-118232"/>
            <a:ext cx="10812720" cy="6867636"/>
            <a:chOff x="617280" y="-32477"/>
            <a:chExt cx="10812720" cy="6867636"/>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32477"/>
              <a:ext cx="8847865" cy="6867636"/>
              <a:chOff x="2513150" y="-32477"/>
              <a:chExt cx="8847865" cy="6867636"/>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528050" y="6435049"/>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55874" y="-32477"/>
                <a:ext cx="2305141" cy="1076343"/>
              </a:xfrm>
              <a:prstGeom prst="rect">
                <a:avLst/>
              </a:prstGeom>
            </p:spPr>
          </p:pic>
        </p:grpSp>
      </p:grpSp>
      <p:sp>
        <p:nvSpPr>
          <p:cNvPr id="9" name="Rectangle 8"/>
          <p:cNvSpPr/>
          <p:nvPr/>
        </p:nvSpPr>
        <p:spPr>
          <a:xfrm>
            <a:off x="831850" y="480464"/>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2961912" y="894546"/>
            <a:ext cx="5787162" cy="646331"/>
          </a:xfrm>
          <a:prstGeom prst="rect">
            <a:avLst/>
          </a:prstGeom>
        </p:spPr>
        <p:txBody>
          <a:bodyPr wrap="none">
            <a:spAutoFit/>
          </a:bodyPr>
          <a:lstStyle/>
          <a:p>
            <a:pPr algn="ctr" rtl="1"/>
            <a:r>
              <a:rPr lang="ar-EG" b="1" dirty="0">
                <a:latin typeface="Alexandria" pitchFamily="2" charset="-78"/>
                <a:cs typeface="Alexandria" pitchFamily="2" charset="-78"/>
              </a:rPr>
              <a:t> العلاقة بين نمط القيادة ،وثقافة المنظمة القوية :</a:t>
            </a:r>
            <a:endParaRPr lang="en-US" dirty="0">
              <a:latin typeface="Alexandria" pitchFamily="2" charset="-78"/>
              <a:cs typeface="Alexandria" pitchFamily="2" charset="-78"/>
            </a:endParaRPr>
          </a:p>
          <a:p>
            <a:pPr algn="ctr" rtl="1"/>
            <a:endParaRPr lang="ar-EG" dirty="0">
              <a:latin typeface="Alexandria" pitchFamily="2" charset="-78"/>
              <a:cs typeface="Alexandria" pitchFamily="2" charset="-78"/>
            </a:endParaRPr>
          </a:p>
        </p:txBody>
      </p:sp>
      <p:sp>
        <p:nvSpPr>
          <p:cNvPr id="11" name="Rectangle 10"/>
          <p:cNvSpPr/>
          <p:nvPr/>
        </p:nvSpPr>
        <p:spPr>
          <a:xfrm>
            <a:off x="1197030" y="1255214"/>
            <a:ext cx="10057049" cy="3933897"/>
          </a:xfrm>
          <a:prstGeom prst="rect">
            <a:avLst/>
          </a:prstGeom>
        </p:spPr>
        <p:txBody>
          <a:bodyPr wrap="square">
            <a:spAutoFit/>
          </a:bodyPr>
          <a:lstStyle/>
          <a:p>
            <a:pPr algn="just" rtl="1">
              <a:lnSpc>
                <a:spcPct val="150000"/>
              </a:lnSpc>
            </a:pPr>
            <a:endParaRPr lang="ar-EG" sz="1400" b="1" i="1"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تختلف ثقافة المنظمة، </a:t>
            </a:r>
            <a:r>
              <a:rPr lang="ar-EG" sz="1400" b="1" dirty="0">
                <a:solidFill>
                  <a:srgbClr val="00B0F0"/>
                </a:solidFill>
                <a:latin typeface="Alexandria" pitchFamily="2" charset="-78"/>
                <a:cs typeface="Alexandria" pitchFamily="2" charset="-78"/>
              </a:rPr>
              <a:t>بإختلاف المرحلة التي تمر بها المنظمة من دورة حياتها فالشركات الصغيرة و النامية </a:t>
            </a:r>
            <a:r>
              <a:rPr lang="ar-EG" sz="1400" dirty="0">
                <a:latin typeface="Alexandria" pitchFamily="2" charset="-78"/>
                <a:cs typeface="Alexandria" pitchFamily="2" charset="-78"/>
              </a:rPr>
              <a:t>تعكس معتقدات المؤسس قبل كل شيء، وبالتالي تصبح خصائص القائد جزءاً لا يتجزأ داخل المنظمة. أما المنظمات في منتصف العمر فإنها بصفة عامة تكون في جيلها الثاني من القيادة وتسعى للحفاظ على عناصر</a:t>
            </a:r>
            <a:r>
              <a:rPr lang="en-US" sz="1400" dirty="0">
                <a:latin typeface="Alexandria" pitchFamily="2" charset="-78"/>
                <a:cs typeface="Alexandria" pitchFamily="2" charset="-78"/>
              </a:rPr>
              <a:t> </a:t>
            </a:r>
            <a:r>
              <a:rPr lang="ar-EG" sz="1400" dirty="0">
                <a:latin typeface="Alexandria" pitchFamily="2" charset="-78"/>
                <a:cs typeface="Alexandria" pitchFamily="2" charset="-78"/>
              </a:rPr>
              <a:t>الثقافة لمواصلة النجاح </a:t>
            </a:r>
            <a:r>
              <a:rPr lang="ar-EG" sz="1400" i="1" dirty="0">
                <a:latin typeface="Alexandria" pitchFamily="2" charset="-78"/>
                <a:cs typeface="Alexandria" pitchFamily="2" charset="-78"/>
              </a:rPr>
              <a:t>.</a:t>
            </a:r>
            <a:r>
              <a:rPr lang="en-US" sz="1400" dirty="0">
                <a:latin typeface="Alexandria" pitchFamily="2" charset="-78"/>
                <a:cs typeface="Alexandria" pitchFamily="2" charset="-78"/>
              </a:rPr>
              <a:t> </a:t>
            </a:r>
          </a:p>
          <a:p>
            <a:pPr algn="just" rtl="1">
              <a:lnSpc>
                <a:spcPct val="150000"/>
              </a:lnSpc>
            </a:pPr>
            <a:endParaRPr lang="en-US" sz="1400" dirty="0">
              <a:solidFill>
                <a:srgbClr val="00B0F0"/>
              </a:solidFill>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كما أن نمط القيادة يؤثر على مدى قوة الثقافة، وهي الثقافة التي تعتمد على </a:t>
            </a:r>
            <a:r>
              <a:rPr lang="ar-EG" sz="1400" b="1" dirty="0">
                <a:solidFill>
                  <a:srgbClr val="00B0F0"/>
                </a:solidFill>
                <a:latin typeface="Alexandria" pitchFamily="2" charset="-78"/>
                <a:cs typeface="Alexandria" pitchFamily="2" charset="-78"/>
              </a:rPr>
              <a:t>الهياكل التنظيمية اللامركزية </a:t>
            </a:r>
            <a:r>
              <a:rPr lang="ar-EG" sz="1400" dirty="0">
                <a:latin typeface="Alexandria" pitchFamily="2" charset="-78"/>
                <a:cs typeface="Alexandria" pitchFamily="2" charset="-78"/>
              </a:rPr>
              <a:t>، حيث يتمتع العاملون بدرجة عالية من الاستقلالية ، كما أنها ثقافة تتسم </a:t>
            </a:r>
            <a:r>
              <a:rPr lang="ar-EG" sz="1400" b="1" dirty="0">
                <a:solidFill>
                  <a:srgbClr val="00B0F0"/>
                </a:solidFill>
                <a:latin typeface="Alexandria" pitchFamily="2" charset="-78"/>
                <a:cs typeface="Alexandria" pitchFamily="2" charset="-78"/>
              </a:rPr>
              <a:t>بالانفتاح والاتصالات الفعالة</a:t>
            </a:r>
            <a:r>
              <a:rPr lang="ar-EG" sz="1400" dirty="0">
                <a:latin typeface="Alexandria" pitchFamily="2" charset="-78"/>
                <a:cs typeface="Alexandria" pitchFamily="2" charset="-78"/>
              </a:rPr>
              <a:t> مع العاملين التي تسمح بالتدفق الحر للمعلومات بين العاملين فى كافة خـــــــطوط الهيكل التنظيمى.</a:t>
            </a:r>
            <a:endParaRPr lang="en-US" sz="1400" dirty="0">
              <a:latin typeface="Alexandria" pitchFamily="2" charset="-78"/>
              <a:cs typeface="Alexandria" pitchFamily="2" charset="-78"/>
            </a:endParaRPr>
          </a:p>
          <a:p>
            <a:pPr algn="just" rtl="1">
              <a:lnSpc>
                <a:spcPct val="150000"/>
              </a:lnSpc>
            </a:pPr>
            <a:endParaRPr lang="ar-EG"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و تقوم الثقافة القوية على </a:t>
            </a:r>
            <a:r>
              <a:rPr lang="ar-EG" sz="1400" b="1" dirty="0">
                <a:solidFill>
                  <a:srgbClr val="00B0F0"/>
                </a:solidFill>
                <a:latin typeface="Alexandria" pitchFamily="2" charset="-78"/>
                <a:cs typeface="Alexandria" pitchFamily="2" charset="-78"/>
              </a:rPr>
              <a:t>أسس أخلاقية </a:t>
            </a:r>
            <a:r>
              <a:rPr lang="ar-EG" sz="1400" dirty="0">
                <a:latin typeface="Alexandria" pitchFamily="2" charset="-78"/>
                <a:cs typeface="Alexandria" pitchFamily="2" charset="-78"/>
              </a:rPr>
              <a:t>، فقد يؤدى تبنى القادة فى مستويات الإدارة العليا قيم و مواقف غير أخلاقــــــــية إلى خلق مناخ تنظيمى هادم للمعايير الأخلاقية فى إدارة مواقف العمل  </a:t>
            </a:r>
            <a:r>
              <a:rPr lang="en-US" sz="1400" dirty="0">
                <a:latin typeface="Alexandria" pitchFamily="2" charset="-78"/>
                <a:cs typeface="Alexandria" pitchFamily="2" charset="-78"/>
              </a:rPr>
              <a:t>Self – destructive ethical climate</a:t>
            </a:r>
            <a:r>
              <a:rPr lang="ar-EG" sz="1400" dirty="0">
                <a:latin typeface="Alexandria" pitchFamily="2" charset="-78"/>
                <a:cs typeface="Alexandria" pitchFamily="2" charset="-78"/>
              </a:rPr>
              <a:t>.</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439"/>
            <a:ext cx="10992249" cy="6805602"/>
            <a:chOff x="617280" y="-112861"/>
            <a:chExt cx="10992249" cy="680560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p:txBody>
        </p:sp>
        <p:grpSp>
          <p:nvGrpSpPr>
            <p:cNvPr id="5" name="Group 4"/>
            <p:cNvGrpSpPr/>
            <p:nvPr/>
          </p:nvGrpSpPr>
          <p:grpSpPr>
            <a:xfrm>
              <a:off x="8993329" y="-112861"/>
              <a:ext cx="2616200" cy="6805602"/>
              <a:chOff x="8993329" y="-112861"/>
              <a:chExt cx="2616200" cy="6805602"/>
            </a:xfrm>
          </p:grpSpPr>
          <p:sp>
            <p:nvSpPr>
              <p:cNvPr id="7" name="TextBox 6"/>
              <p:cNvSpPr txBox="1"/>
              <p:nvPr/>
            </p:nvSpPr>
            <p:spPr>
              <a:xfrm>
                <a:off x="8993329"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6066" y="-112861"/>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2" name="Rectangle 1"/>
          <p:cNvSpPr/>
          <p:nvPr/>
        </p:nvSpPr>
        <p:spPr>
          <a:xfrm>
            <a:off x="3858413" y="1080152"/>
            <a:ext cx="4163320" cy="369332"/>
          </a:xfrm>
          <a:prstGeom prst="rect">
            <a:avLst/>
          </a:prstGeom>
        </p:spPr>
        <p:txBody>
          <a:bodyPr wrap="none">
            <a:spAutoFit/>
          </a:bodyPr>
          <a:lstStyle/>
          <a:p>
            <a:pPr algn="just" rtl="1"/>
            <a:r>
              <a:rPr lang="ar-EG" b="1" dirty="0">
                <a:solidFill>
                  <a:srgbClr val="00B0F0"/>
                </a:solidFill>
                <a:latin typeface="Alexandria" pitchFamily="2" charset="-78"/>
                <a:cs typeface="Alexandria" pitchFamily="2" charset="-78"/>
              </a:rPr>
              <a:t>تصنيف أنماط الثقافات التنظيمية  : </a:t>
            </a:r>
            <a:endParaRPr lang="en-US" dirty="0">
              <a:solidFill>
                <a:srgbClr val="00B0F0"/>
              </a:solidFill>
              <a:latin typeface="Alexandria" pitchFamily="2" charset="-78"/>
              <a:cs typeface="Alexandria" pitchFamily="2" charset="-78"/>
            </a:endParaRPr>
          </a:p>
        </p:txBody>
      </p:sp>
      <p:sp>
        <p:nvSpPr>
          <p:cNvPr id="6" name="Rectangle 5"/>
          <p:cNvSpPr/>
          <p:nvPr/>
        </p:nvSpPr>
        <p:spPr>
          <a:xfrm>
            <a:off x="1730326" y="2919680"/>
            <a:ext cx="9275724" cy="1661993"/>
          </a:xfrm>
          <a:prstGeom prst="rect">
            <a:avLst/>
          </a:prstGeom>
        </p:spPr>
        <p:txBody>
          <a:bodyPr wrap="square">
            <a:spAutoFit/>
          </a:bodyPr>
          <a:lstStyle/>
          <a:p>
            <a:pPr algn="just" rtl="1">
              <a:lnSpc>
                <a:spcPct val="150000"/>
              </a:lnSpc>
            </a:pPr>
            <a:r>
              <a:rPr lang="ar-EG" sz="1400" dirty="0">
                <a:latin typeface="Alexandria" pitchFamily="2" charset="-78"/>
                <a:cs typeface="Alexandria" pitchFamily="2" charset="-78"/>
              </a:rPr>
              <a:t>تتعدد أنماط الثقافات التنظيمية التى تناولتها الدراسات والبحوث العلمية ،و يتباين تأثير تلك الثقافات التنظيمية المختلفة بإختلاف نمط القيادة ،وأيضاً يتباين تأثيرها على الأداء التنظيمى ككل ،حيث أن بعضها له مردود إيجابى ،والبعض الآخر مردوده سلبى على  مناخ العمل ،وعلى الأداء التنظيمي بالتبعية ،لذا تم تصنيفها  وفقاً لعدد من المداخل.</a:t>
            </a:r>
            <a:endParaRPr lang="en-US" sz="1400" dirty="0">
              <a:latin typeface="Alexandria" pitchFamily="2" charset="-78"/>
              <a:cs typeface="Alexandria" pitchFamily="2" charset="-78"/>
            </a:endParaRPr>
          </a:p>
          <a:p>
            <a:pPr rtl="1"/>
            <a:r>
              <a:rPr lang="ar-EG" dirty="0">
                <a:latin typeface="Alexandria" pitchFamily="2" charset="-78"/>
                <a:cs typeface="Alexandria" pitchFamily="2" charset="-78"/>
              </a:rPr>
              <a:t>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629315" y="162207"/>
            <a:ext cx="10933112" cy="6644834"/>
            <a:chOff x="686465" y="47907"/>
            <a:chExt cx="10933112" cy="6644834"/>
          </a:xfrm>
        </p:grpSpPr>
        <p:sp>
          <p:nvSpPr>
            <p:cNvPr id="4" name="Rectangle: Rounded Corners 24"/>
            <p:cNvSpPr/>
            <p:nvPr/>
          </p:nvSpPr>
          <p:spPr>
            <a:xfrm>
              <a:off x="686465"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114150" y="47907"/>
              <a:ext cx="9505427" cy="6644834"/>
              <a:chOff x="2114150" y="47907"/>
              <a:chExt cx="9505427" cy="6644834"/>
            </a:xfrm>
          </p:grpSpPr>
          <p:sp>
            <p:nvSpPr>
              <p:cNvPr id="6" name="TextBox 5"/>
              <p:cNvSpPr txBox="1"/>
              <p:nvPr/>
            </p:nvSpPr>
            <p:spPr>
              <a:xfrm>
                <a:off x="2114150" y="1068944"/>
                <a:ext cx="8631100" cy="369332"/>
              </a:xfrm>
              <a:prstGeom prst="rect">
                <a:avLst/>
              </a:prstGeom>
              <a:noFill/>
            </p:spPr>
            <p:txBody>
              <a:bodyPr wrap="square" rtlCol="0">
                <a:spAutoFit/>
              </a:bodyPr>
              <a:lstStyle/>
              <a:p>
                <a:pPr algn="ctr"/>
                <a:r>
                  <a:rPr lang="ar-EG" b="1" dirty="0">
                    <a:latin typeface="Alexandria" charset="0"/>
                    <a:cs typeface="Alexandria" charset="0"/>
                  </a:rPr>
                  <a:t>ثقافة تنظيمية إيجابية/ سلبية</a:t>
                </a:r>
                <a:endParaRPr lang="en-US" b="1" dirty="0">
                  <a:latin typeface="Alexandria" charset="0"/>
                  <a:cs typeface="Alexandria" charset="0"/>
                </a:endParaRPr>
              </a:p>
            </p:txBody>
          </p:sp>
          <p:sp>
            <p:nvSpPr>
              <p:cNvPr id="7" name="TextBox 6"/>
              <p:cNvSpPr txBox="1"/>
              <p:nvPr/>
            </p:nvSpPr>
            <p:spPr>
              <a:xfrm>
                <a:off x="9003377"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970" y="4790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831850" y="1929088"/>
            <a:ext cx="10407650" cy="2677656"/>
          </a:xfrm>
          <a:prstGeom prst="rect">
            <a:avLst/>
          </a:prstGeom>
        </p:spPr>
        <p:txBody>
          <a:bodyPr wrap="square">
            <a:spAutoFit/>
          </a:bodyPr>
          <a:lstStyle/>
          <a:p>
            <a:pPr algn="r" rtl="1">
              <a:lnSpc>
                <a:spcPct val="150000"/>
              </a:lnSpc>
            </a:pPr>
            <a:r>
              <a:rPr lang="ar-EG" sz="1400" b="1" dirty="0">
                <a:solidFill>
                  <a:srgbClr val="00B0F0"/>
                </a:solidFill>
                <a:latin typeface="Alexandria" pitchFamily="2" charset="-78"/>
                <a:cs typeface="Alexandria" pitchFamily="2" charset="-78"/>
              </a:rPr>
              <a:t>ثقافات تنظيمية إيجابية :</a:t>
            </a:r>
          </a:p>
          <a:p>
            <a:pPr algn="r" rtl="1">
              <a:lnSpc>
                <a:spcPct val="150000"/>
              </a:lnSpc>
            </a:pPr>
            <a:endParaRPr lang="ar-EG" sz="1400" b="1" dirty="0">
              <a:latin typeface="Alexandria" pitchFamily="2" charset="-78"/>
              <a:cs typeface="Alexandria" pitchFamily="2" charset="-78"/>
            </a:endParaRPr>
          </a:p>
          <a:p>
            <a:pPr algn="r" rtl="1">
              <a:lnSpc>
                <a:spcPct val="150000"/>
              </a:lnSpc>
            </a:pPr>
            <a:r>
              <a:rPr lang="ar-EG" sz="1400" b="1" dirty="0">
                <a:latin typeface="Alexandria" pitchFamily="2" charset="-78"/>
                <a:cs typeface="Alexandria" pitchFamily="2" charset="-78"/>
              </a:rPr>
              <a:t>ثقافات التغيير/ الابتكار / المخاطرة </a:t>
            </a:r>
            <a:r>
              <a:rPr lang="ar-EG" sz="1400" dirty="0">
                <a:latin typeface="Alexandria" pitchFamily="2" charset="-78"/>
                <a:cs typeface="Alexandria" pitchFamily="2" charset="-78"/>
              </a:rPr>
              <a:t>: تتسم بالمرونة حيث تسعى للابتكار وتاخذ بالمخاطرة العالية  لمواكبة التغييرات البيئية .</a:t>
            </a:r>
          </a:p>
          <a:p>
            <a:pPr algn="r" rtl="1">
              <a:lnSpc>
                <a:spcPct val="150000"/>
              </a:lnSpc>
            </a:pPr>
            <a:endParaRPr lang="ar-EG" sz="1400" dirty="0">
              <a:latin typeface="Alexandria" pitchFamily="2" charset="-78"/>
              <a:cs typeface="Alexandria" pitchFamily="2" charset="-78"/>
            </a:endParaRPr>
          </a:p>
          <a:p>
            <a:pPr algn="r" rtl="1">
              <a:lnSpc>
                <a:spcPct val="150000"/>
              </a:lnSpc>
            </a:pPr>
            <a:endParaRPr lang="ar-EG" sz="1400" dirty="0">
              <a:latin typeface="Alexandria" pitchFamily="2" charset="-78"/>
              <a:cs typeface="Alexandria" pitchFamily="2" charset="-78"/>
            </a:endParaRPr>
          </a:p>
          <a:p>
            <a:pPr algn="r" rtl="1">
              <a:lnSpc>
                <a:spcPct val="150000"/>
              </a:lnSpc>
            </a:pPr>
            <a:r>
              <a:rPr lang="ar-EG" sz="1400" b="1" dirty="0">
                <a:solidFill>
                  <a:srgbClr val="00B0F0"/>
                </a:solidFill>
                <a:latin typeface="Alexandria" pitchFamily="2" charset="-78"/>
                <a:cs typeface="Alexandria" pitchFamily="2" charset="-78"/>
              </a:rPr>
              <a:t>ثقافات تنظيمية سلبية:</a:t>
            </a:r>
          </a:p>
          <a:p>
            <a:pPr algn="r" rtl="1">
              <a:lnSpc>
                <a:spcPct val="150000"/>
              </a:lnSpc>
            </a:pPr>
            <a:endParaRPr lang="ar-EG" sz="1400" b="1" dirty="0">
              <a:latin typeface="Alexandria" pitchFamily="2" charset="-78"/>
              <a:cs typeface="Alexandria" pitchFamily="2" charset="-78"/>
            </a:endParaRPr>
          </a:p>
          <a:p>
            <a:pPr algn="r" rtl="1">
              <a:lnSpc>
                <a:spcPct val="150000"/>
              </a:lnSpc>
            </a:pPr>
            <a:r>
              <a:rPr lang="ar-EG" sz="1400" b="1" dirty="0">
                <a:latin typeface="Alexandria" pitchFamily="2" charset="-78"/>
                <a:cs typeface="Alexandria" pitchFamily="2" charset="-78"/>
              </a:rPr>
              <a:t>ثقافات الثبات/ التقليدية/المغلقة </a:t>
            </a:r>
            <a:r>
              <a:rPr lang="ar-EG" sz="1400" dirty="0">
                <a:latin typeface="Alexandria" pitchFamily="2" charset="-78"/>
                <a:cs typeface="Alexandria" pitchFamily="2" charset="-78"/>
              </a:rPr>
              <a:t>: ترفض الابتكار   و التغيير ، وتتمسك بالقوانين و اللوائح و اجراءات العمل كما تم تحديدها.</a:t>
            </a:r>
          </a:p>
        </p:txBody>
      </p:sp>
    </p:spTree>
    <p:extLst>
      <p:ext uri="{BB962C8B-B14F-4D97-AF65-F5344CB8AC3E}">
        <p14:creationId xmlns:p14="http://schemas.microsoft.com/office/powerpoint/2010/main" val="2558922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52159"/>
            <a:ext cx="11002297" cy="6654882"/>
            <a:chOff x="617280" y="37859"/>
            <a:chExt cx="11002297"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964444" y="37859"/>
              <a:ext cx="10655133" cy="6654882"/>
              <a:chOff x="964444" y="37859"/>
              <a:chExt cx="10655133" cy="6654882"/>
            </a:xfrm>
          </p:grpSpPr>
          <p:sp>
            <p:nvSpPr>
              <p:cNvPr id="6" name="TextBox 5"/>
              <p:cNvSpPr txBox="1"/>
              <p:nvPr/>
            </p:nvSpPr>
            <p:spPr>
              <a:xfrm>
                <a:off x="964444" y="1035694"/>
                <a:ext cx="8631100" cy="369332"/>
              </a:xfrm>
              <a:prstGeom prst="rect">
                <a:avLst/>
              </a:prstGeom>
              <a:noFill/>
            </p:spPr>
            <p:txBody>
              <a:bodyPr wrap="square" rtlCol="0">
                <a:spAutoFit/>
              </a:bodyPr>
              <a:lstStyle/>
              <a:p>
                <a:pPr algn="ctr"/>
                <a:r>
                  <a:rPr lang="ar-EG" b="1" dirty="0">
                    <a:latin typeface="Alexandria" charset="0"/>
                    <a:cs typeface="Alexandria" charset="0"/>
                  </a:rPr>
                  <a:t>الثقافة التنظيمية الموجهة بالخارج /الموجهة بالداخل</a:t>
                </a:r>
                <a:endParaRPr lang="en-US" b="1" dirty="0">
                  <a:latin typeface="Alexandria" charset="0"/>
                  <a:cs typeface="Alexandria" charset="0"/>
                </a:endParaRPr>
              </a:p>
            </p:txBody>
          </p:sp>
          <p:sp>
            <p:nvSpPr>
              <p:cNvPr id="7" name="TextBox 6"/>
              <p:cNvSpPr txBox="1"/>
              <p:nvPr/>
            </p:nvSpPr>
            <p:spPr>
              <a:xfrm>
                <a:off x="9003377"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6066" y="37859"/>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1" name="Rectangle 10"/>
          <p:cNvSpPr/>
          <p:nvPr/>
        </p:nvSpPr>
        <p:spPr>
          <a:xfrm>
            <a:off x="1364566" y="2536285"/>
            <a:ext cx="9923494" cy="2354491"/>
          </a:xfrm>
          <a:prstGeom prst="rect">
            <a:avLst/>
          </a:prstGeom>
        </p:spPr>
        <p:txBody>
          <a:bodyPr wrap="square">
            <a:spAutoFit/>
          </a:bodyPr>
          <a:lstStyle/>
          <a:p>
            <a:pPr algn="r" rtl="1">
              <a:lnSpc>
                <a:spcPct val="150000"/>
              </a:lnSpc>
            </a:pPr>
            <a:endParaRPr lang="ar-EG" sz="1400" b="1" dirty="0">
              <a:latin typeface="Alexandria" pitchFamily="2" charset="-78"/>
              <a:cs typeface="Alexandria" pitchFamily="2" charset="-78"/>
            </a:endParaRPr>
          </a:p>
          <a:p>
            <a:pPr algn="r" rtl="1">
              <a:lnSpc>
                <a:spcPct val="150000"/>
              </a:lnSpc>
            </a:pPr>
            <a:endParaRPr lang="ar-EG" sz="1400" b="1" dirty="0">
              <a:latin typeface="Alexandria" pitchFamily="2" charset="-78"/>
              <a:cs typeface="Alexandria" pitchFamily="2" charset="-78"/>
            </a:endParaRPr>
          </a:p>
          <a:p>
            <a:pPr algn="r" rtl="1">
              <a:lnSpc>
                <a:spcPct val="150000"/>
              </a:lnSpc>
            </a:pPr>
            <a:r>
              <a:rPr lang="ar-EG" sz="1400" b="1" dirty="0">
                <a:solidFill>
                  <a:srgbClr val="00B0F0"/>
                </a:solidFill>
                <a:latin typeface="Alexandria" pitchFamily="2" charset="-78"/>
                <a:cs typeface="Alexandria" pitchFamily="2" charset="-78"/>
              </a:rPr>
              <a:t>التوجه بالخارج </a:t>
            </a:r>
            <a:r>
              <a:rPr lang="ar-EG" sz="1400" dirty="0">
                <a:latin typeface="Alexandria" pitchFamily="2" charset="-78"/>
                <a:cs typeface="Alexandria" pitchFamily="2" charset="-78"/>
              </a:rPr>
              <a:t>: تركز على ظروف السوق و تحركات المنافسين، متطلبات المستهلكين ،الابتكار، الرؤية المستقبلية ، و استخدام الربط الشبكى من خلال تكنولوجيا الاتصالات الحديثة.</a:t>
            </a:r>
          </a:p>
          <a:p>
            <a:pPr algn="r" rtl="1">
              <a:lnSpc>
                <a:spcPct val="150000"/>
              </a:lnSpc>
            </a:pPr>
            <a:endParaRPr lang="ar-EG" sz="1400" dirty="0">
              <a:latin typeface="Alexandria" pitchFamily="2" charset="-78"/>
              <a:cs typeface="Alexandria" pitchFamily="2" charset="-78"/>
            </a:endParaRPr>
          </a:p>
          <a:p>
            <a:pPr algn="r" rtl="1">
              <a:lnSpc>
                <a:spcPct val="150000"/>
              </a:lnSpc>
            </a:pPr>
            <a:endParaRPr lang="ar-EG" sz="1400" dirty="0">
              <a:latin typeface="Alexandria" pitchFamily="2" charset="-78"/>
              <a:cs typeface="Alexandria" pitchFamily="2" charset="-78"/>
            </a:endParaRPr>
          </a:p>
          <a:p>
            <a:pPr algn="r" rtl="1">
              <a:lnSpc>
                <a:spcPct val="150000"/>
              </a:lnSpc>
            </a:pPr>
            <a:r>
              <a:rPr lang="ar-EG" sz="1400" b="1" dirty="0">
                <a:solidFill>
                  <a:srgbClr val="00B0F0"/>
                </a:solidFill>
                <a:latin typeface="Alexandria" pitchFamily="2" charset="-78"/>
                <a:cs typeface="Alexandria" pitchFamily="2" charset="-78"/>
              </a:rPr>
              <a:t>التوجه بالداخل</a:t>
            </a:r>
            <a:r>
              <a:rPr lang="ar-EG" sz="1400" dirty="0">
                <a:solidFill>
                  <a:srgbClr val="00B0F0"/>
                </a:solidFill>
                <a:latin typeface="Alexandria" pitchFamily="2" charset="-78"/>
                <a:cs typeface="Alexandria" pitchFamily="2" charset="-78"/>
              </a:rPr>
              <a:t> </a:t>
            </a:r>
            <a:r>
              <a:rPr lang="ar-EG" sz="1400" dirty="0">
                <a:latin typeface="Alexandria" pitchFamily="2" charset="-78"/>
                <a:cs typeface="Alexandria" pitchFamily="2" charset="-78"/>
              </a:rPr>
              <a:t>: التركيز على فرق العمل ، الالتزام باللوائح  و القوانين  واجراءات العمل.</a:t>
            </a:r>
          </a:p>
        </p:txBody>
      </p:sp>
    </p:spTree>
    <p:extLst>
      <p:ext uri="{BB962C8B-B14F-4D97-AF65-F5344CB8AC3E}">
        <p14:creationId xmlns:p14="http://schemas.microsoft.com/office/powerpoint/2010/main" val="2558922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38753"/>
            <a:ext cx="11042489" cy="6845794"/>
            <a:chOff x="617280" y="-153053"/>
            <a:chExt cx="11042489" cy="6845794"/>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355825" y="-153053"/>
              <a:ext cx="9303944" cy="6845794"/>
              <a:chOff x="2355825" y="-153053"/>
              <a:chExt cx="9303944" cy="6845794"/>
            </a:xfrm>
          </p:grpSpPr>
          <p:sp>
            <p:nvSpPr>
              <p:cNvPr id="6" name="TextBox 5"/>
              <p:cNvSpPr txBox="1"/>
              <p:nvPr/>
            </p:nvSpPr>
            <p:spPr>
              <a:xfrm>
                <a:off x="2355825" y="948729"/>
                <a:ext cx="8631100" cy="369332"/>
              </a:xfrm>
              <a:prstGeom prst="rect">
                <a:avLst/>
              </a:prstGeom>
              <a:noFill/>
            </p:spPr>
            <p:txBody>
              <a:bodyPr wrap="square" rtlCol="0">
                <a:spAutoFit/>
              </a:bodyPr>
              <a:lstStyle/>
              <a:p>
                <a:r>
                  <a:rPr lang="ar-EG" b="1" dirty="0">
                    <a:latin typeface="Alexandria" charset="0"/>
                    <a:cs typeface="Alexandria" charset="0"/>
                  </a:rPr>
                  <a:t>الثقافة التنظيمية الموجهة بالعلاقات/  الموجهة بالعمل</a:t>
                </a:r>
                <a:endParaRPr lang="en-US" b="1" dirty="0">
                  <a:latin typeface="Alexandria" charset="0"/>
                  <a:cs typeface="Alexandria" charset="0"/>
                </a:endParaRPr>
              </a:p>
            </p:txBody>
          </p:sp>
          <p:sp>
            <p:nvSpPr>
              <p:cNvPr id="7" name="TextBox 6"/>
              <p:cNvSpPr txBox="1"/>
              <p:nvPr/>
            </p:nvSpPr>
            <p:spPr>
              <a:xfrm>
                <a:off x="9043569"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46306" y="-153053"/>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1" name="Rectangle 10"/>
          <p:cNvSpPr/>
          <p:nvPr/>
        </p:nvSpPr>
        <p:spPr>
          <a:xfrm>
            <a:off x="1243818" y="2824013"/>
            <a:ext cx="9942420" cy="1061829"/>
          </a:xfrm>
          <a:prstGeom prst="rect">
            <a:avLst/>
          </a:prstGeom>
        </p:spPr>
        <p:txBody>
          <a:bodyPr wrap="square">
            <a:spAutoFit/>
          </a:bodyPr>
          <a:lstStyle/>
          <a:p>
            <a:pPr algn="r" rtl="1">
              <a:lnSpc>
                <a:spcPct val="150000"/>
              </a:lnSpc>
            </a:pPr>
            <a:r>
              <a:rPr lang="ar-EG" sz="1400" b="1" dirty="0">
                <a:solidFill>
                  <a:srgbClr val="00B0F0"/>
                </a:solidFill>
                <a:latin typeface="Alexandria" pitchFamily="2" charset="-78"/>
                <a:cs typeface="Alexandria" pitchFamily="2" charset="-78"/>
              </a:rPr>
              <a:t>التوجه بالعلاقات / الأفراد </a:t>
            </a:r>
            <a:r>
              <a:rPr lang="ar-EG" sz="1400" dirty="0">
                <a:latin typeface="Alexandria" pitchFamily="2" charset="-78"/>
                <a:cs typeface="Alexandria" pitchFamily="2" charset="-78"/>
              </a:rPr>
              <a:t>: الاهتمام باحتياجات العاملين اكثر من اهتمامها بمخرجات العمل .</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a:p>
            <a:pPr algn="r" rtl="1">
              <a:lnSpc>
                <a:spcPct val="150000"/>
              </a:lnSpc>
            </a:pPr>
            <a:r>
              <a:rPr lang="ar-EG" sz="1400" b="1" dirty="0">
                <a:solidFill>
                  <a:srgbClr val="00B0F0"/>
                </a:solidFill>
                <a:latin typeface="Alexandria" pitchFamily="2" charset="-78"/>
                <a:cs typeface="Alexandria" pitchFamily="2" charset="-78"/>
              </a:rPr>
              <a:t>التوجه بالعمل</a:t>
            </a:r>
            <a:r>
              <a:rPr lang="ar-EG" sz="1400" dirty="0">
                <a:solidFill>
                  <a:srgbClr val="00B0F0"/>
                </a:solidFill>
                <a:latin typeface="Alexandria" pitchFamily="2" charset="-78"/>
                <a:cs typeface="Alexandria" pitchFamily="2" charset="-78"/>
              </a:rPr>
              <a:t> </a:t>
            </a:r>
            <a:r>
              <a:rPr lang="ar-EG" sz="1400" dirty="0">
                <a:latin typeface="Alexandria" pitchFamily="2" charset="-78"/>
                <a:cs typeface="Alexandria" pitchFamily="2" charset="-78"/>
              </a:rPr>
              <a:t>: الاهتمام بالعمل و الانجاز على حساب احتياجات العاملين.</a:t>
            </a:r>
          </a:p>
        </p:txBody>
      </p:sp>
    </p:spTree>
    <p:extLst>
      <p:ext uri="{BB962C8B-B14F-4D97-AF65-F5344CB8AC3E}">
        <p14:creationId xmlns:p14="http://schemas.microsoft.com/office/powerpoint/2010/main" val="5783255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439"/>
            <a:ext cx="10911865" cy="6805602"/>
            <a:chOff x="617280" y="-112861"/>
            <a:chExt cx="10911865" cy="680560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864775" y="-112861"/>
              <a:ext cx="9664370" cy="6805602"/>
              <a:chOff x="1864775" y="-112861"/>
              <a:chExt cx="9664370" cy="6805602"/>
            </a:xfrm>
          </p:grpSpPr>
          <p:sp>
            <p:nvSpPr>
              <p:cNvPr id="6" name="TextBox 5"/>
              <p:cNvSpPr txBox="1"/>
              <p:nvPr/>
            </p:nvSpPr>
            <p:spPr>
              <a:xfrm>
                <a:off x="1864775" y="1019069"/>
                <a:ext cx="8631100" cy="369332"/>
              </a:xfrm>
              <a:prstGeom prst="rect">
                <a:avLst/>
              </a:prstGeom>
              <a:noFill/>
            </p:spPr>
            <p:txBody>
              <a:bodyPr wrap="square" rtlCol="0">
                <a:spAutoFit/>
              </a:bodyPr>
              <a:lstStyle/>
              <a:p>
                <a:pPr algn="ctr"/>
                <a:r>
                  <a:rPr lang="ar-EG" b="1" dirty="0">
                    <a:latin typeface="Alexandria" charset="0"/>
                    <a:cs typeface="Alexandria" charset="0"/>
                  </a:rPr>
                  <a:t>ثقافة المشاركة/السلطوية</a:t>
                </a:r>
                <a:endParaRPr lang="en-US" b="1" dirty="0">
                  <a:latin typeface="Alexandria" charset="0"/>
                  <a:cs typeface="Alexandria" charset="0"/>
                </a:endParaRPr>
              </a:p>
            </p:txBody>
          </p:sp>
          <p:sp>
            <p:nvSpPr>
              <p:cNvPr id="7" name="TextBox 6"/>
              <p:cNvSpPr txBox="1"/>
              <p:nvPr/>
            </p:nvSpPr>
            <p:spPr>
              <a:xfrm>
                <a:off x="891294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25730" y="-112861"/>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294228" y="2929594"/>
            <a:ext cx="9953640" cy="1671740"/>
          </a:xfrm>
          <a:prstGeom prst="rect">
            <a:avLst/>
          </a:prstGeom>
        </p:spPr>
        <p:txBody>
          <a:bodyPr wrap="square">
            <a:spAutoFit/>
          </a:bodyPr>
          <a:lstStyle/>
          <a:p>
            <a:pPr algn="r" rtl="1">
              <a:lnSpc>
                <a:spcPct val="150000"/>
              </a:lnSpc>
            </a:pPr>
            <a:r>
              <a:rPr lang="ar-EG" sz="1400" b="1" dirty="0">
                <a:solidFill>
                  <a:srgbClr val="00B0F0"/>
                </a:solidFill>
                <a:latin typeface="Alexandria" pitchFamily="2" charset="-78"/>
                <a:cs typeface="Alexandria" pitchFamily="2" charset="-78"/>
              </a:rPr>
              <a:t>المشاركة / المرنة/ العضوية </a:t>
            </a:r>
            <a:r>
              <a:rPr lang="ar-EG" sz="1400" dirty="0">
                <a:latin typeface="Alexandria" pitchFamily="2" charset="-78"/>
                <a:cs typeface="Alexandria" pitchFamily="2" charset="-78"/>
              </a:rPr>
              <a:t>: قلة عدد المستويات الادارية</a:t>
            </a:r>
            <a:r>
              <a:rPr lang="en-US" sz="1400" dirty="0">
                <a:latin typeface="Alexandria" pitchFamily="2" charset="-78"/>
                <a:cs typeface="Alexandria" pitchFamily="2" charset="-78"/>
              </a:rPr>
              <a:t> </a:t>
            </a:r>
            <a:r>
              <a:rPr lang="ar-EG" sz="1400" dirty="0">
                <a:latin typeface="Alexandria" pitchFamily="2" charset="-78"/>
                <a:cs typeface="Alexandria" pitchFamily="2" charset="-78"/>
              </a:rPr>
              <a:t>، لا مركزية فى صناعة القرارات تمكين العاملين من المشاركة فى صنع القرارات المؤسسية ،اتصالات مفتوحة و متوازنة.</a:t>
            </a:r>
            <a:endParaRPr lang="en-US" sz="1400" dirty="0">
              <a:latin typeface="Alexandria" pitchFamily="2" charset="-78"/>
              <a:cs typeface="Alexandria" pitchFamily="2" charset="-78"/>
            </a:endParaRPr>
          </a:p>
          <a:p>
            <a:pPr algn="r" rtl="1">
              <a:lnSpc>
                <a:spcPct val="150000"/>
              </a:lnSpc>
            </a:pPr>
            <a:endParaRPr lang="en-US" sz="1400" dirty="0">
              <a:latin typeface="Alexandria" pitchFamily="2" charset="-78"/>
              <a:cs typeface="Alexandria" pitchFamily="2" charset="-78"/>
            </a:endParaRPr>
          </a:p>
          <a:p>
            <a:pPr algn="r" rtl="1">
              <a:lnSpc>
                <a:spcPct val="150000"/>
              </a:lnSpc>
            </a:pPr>
            <a:r>
              <a:rPr lang="ar-EG" sz="1400" b="1" dirty="0">
                <a:solidFill>
                  <a:srgbClr val="00B0F0"/>
                </a:solidFill>
                <a:latin typeface="Alexandria" pitchFamily="2" charset="-78"/>
                <a:cs typeface="Alexandria" pitchFamily="2" charset="-78"/>
              </a:rPr>
              <a:t>السلطوية / المسيطرة/ الميكانيكية</a:t>
            </a:r>
            <a:r>
              <a:rPr lang="ar-EG" sz="1400" dirty="0">
                <a:latin typeface="Alexandria" pitchFamily="2" charset="-78"/>
                <a:cs typeface="Alexandria" pitchFamily="2" charset="-78"/>
              </a:rPr>
              <a:t> : تعدد المستويات الادارية</a:t>
            </a:r>
            <a:r>
              <a:rPr lang="en-US" sz="1400" dirty="0">
                <a:latin typeface="Alexandria" pitchFamily="2" charset="-78"/>
                <a:cs typeface="Alexandria" pitchFamily="2" charset="-78"/>
              </a:rPr>
              <a:t> </a:t>
            </a:r>
            <a:r>
              <a:rPr lang="ar-EG" sz="1400" dirty="0">
                <a:latin typeface="Alexandria" pitchFamily="2" charset="-78"/>
                <a:cs typeface="Alexandria" pitchFamily="2" charset="-78"/>
              </a:rPr>
              <a:t>، هيكل رسمى معقد، المركزية فى صناعة القرارات</a:t>
            </a:r>
            <a:r>
              <a:rPr lang="en-US" sz="1400" dirty="0">
                <a:latin typeface="Alexandria" pitchFamily="2" charset="-78"/>
                <a:cs typeface="Alexandria" pitchFamily="2" charset="-78"/>
              </a:rPr>
              <a:t> </a:t>
            </a:r>
            <a:r>
              <a:rPr lang="ar-EG" sz="1400" dirty="0">
                <a:latin typeface="Alexandria" pitchFamily="2" charset="-78"/>
                <a:cs typeface="Alexandria" pitchFamily="2" charset="-78"/>
              </a:rPr>
              <a:t>، و عدم اشراك العاملين</a:t>
            </a:r>
            <a:r>
              <a:rPr lang="en-US" sz="1400" dirty="0">
                <a:latin typeface="Alexandria" pitchFamily="2" charset="-78"/>
                <a:cs typeface="Alexandria" pitchFamily="2" charset="-78"/>
              </a:rPr>
              <a:t> </a:t>
            </a:r>
            <a:r>
              <a:rPr lang="ar-EG" sz="1400" dirty="0">
                <a:latin typeface="Alexandria" pitchFamily="2" charset="-78"/>
                <a:cs typeface="Alexandria" pitchFamily="2" charset="-78"/>
              </a:rPr>
              <a:t>، الاتصالات رأسية من أعلى فى الغالب (اتصالات غير متوازنة).</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30830" y="52398"/>
            <a:ext cx="11052537" cy="6755362"/>
            <a:chOff x="617280" y="-112861"/>
            <a:chExt cx="11052537" cy="675536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600" b="1" dirty="0">
                <a:solidFill>
                  <a:srgbClr val="00B0F0"/>
                </a:solidFill>
                <a:latin typeface="Alexandria" pitchFamily="2" charset="-78"/>
                <a:cs typeface="Alexandria" pitchFamily="2" charset="-78"/>
              </a:endParaRPr>
            </a:p>
          </p:txBody>
        </p:sp>
        <p:grpSp>
          <p:nvGrpSpPr>
            <p:cNvPr id="5" name="Group 4"/>
            <p:cNvGrpSpPr/>
            <p:nvPr/>
          </p:nvGrpSpPr>
          <p:grpSpPr>
            <a:xfrm>
              <a:off x="1515650" y="-112861"/>
              <a:ext cx="10154167" cy="6755362"/>
              <a:chOff x="1515650" y="-112861"/>
              <a:chExt cx="10154167" cy="6755362"/>
            </a:xfrm>
          </p:grpSpPr>
          <p:sp>
            <p:nvSpPr>
              <p:cNvPr id="6" name="TextBox 5"/>
              <p:cNvSpPr txBox="1"/>
              <p:nvPr/>
            </p:nvSpPr>
            <p:spPr>
              <a:xfrm>
                <a:off x="1515650" y="1019069"/>
                <a:ext cx="8631100" cy="369332"/>
              </a:xfrm>
              <a:prstGeom prst="rect">
                <a:avLst/>
              </a:prstGeom>
              <a:noFill/>
            </p:spPr>
            <p:txBody>
              <a:bodyPr wrap="square" rtlCol="0">
                <a:spAutoFit/>
              </a:bodyPr>
              <a:lstStyle/>
              <a:p>
                <a:pPr algn="ctr"/>
                <a:r>
                  <a:rPr lang="ar-EG" b="1" dirty="0">
                    <a:latin typeface="Alexandria" charset="0"/>
                    <a:cs typeface="Alexandria" charset="0"/>
                  </a:rPr>
                  <a:t>الثقافة التنظيمية الموجهة بالنتائج/ العمليات</a:t>
                </a:r>
                <a:endParaRPr lang="en-US" b="1" dirty="0">
                  <a:latin typeface="Alexandria" charset="0"/>
                  <a:cs typeface="Alexandria" charset="0"/>
                </a:endParaRPr>
              </a:p>
            </p:txBody>
          </p:sp>
          <p:sp>
            <p:nvSpPr>
              <p:cNvPr id="7" name="TextBox 6"/>
              <p:cNvSpPr txBox="1"/>
              <p:nvPr/>
            </p:nvSpPr>
            <p:spPr>
              <a:xfrm>
                <a:off x="9053617" y="624239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56834" y="-112861"/>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1" name="Rectangle 10"/>
          <p:cNvSpPr/>
          <p:nvPr/>
        </p:nvSpPr>
        <p:spPr>
          <a:xfrm>
            <a:off x="786840" y="2795954"/>
            <a:ext cx="10511700" cy="1061829"/>
          </a:xfrm>
          <a:prstGeom prst="rect">
            <a:avLst/>
          </a:prstGeom>
        </p:spPr>
        <p:txBody>
          <a:bodyPr wrap="square">
            <a:spAutoFit/>
          </a:bodyPr>
          <a:lstStyle/>
          <a:p>
            <a:pPr algn="just" rtl="1">
              <a:lnSpc>
                <a:spcPct val="150000"/>
              </a:lnSpc>
            </a:pPr>
            <a:r>
              <a:rPr lang="ar-EG" sz="1400" b="1" dirty="0">
                <a:solidFill>
                  <a:srgbClr val="00B0F0"/>
                </a:solidFill>
                <a:latin typeface="Alexandria" pitchFamily="2" charset="-78"/>
                <a:cs typeface="Alexandria" pitchFamily="2" charset="-78"/>
              </a:rPr>
              <a:t>التوجه بالنتائج</a:t>
            </a:r>
            <a:r>
              <a:rPr lang="ar-EG" sz="1400" dirty="0">
                <a:solidFill>
                  <a:srgbClr val="00B0F0"/>
                </a:solidFill>
                <a:latin typeface="Alexandria" pitchFamily="2" charset="-78"/>
                <a:cs typeface="Alexandria" pitchFamily="2" charset="-78"/>
              </a:rPr>
              <a:t> </a:t>
            </a:r>
            <a:r>
              <a:rPr lang="ar-EG" sz="1400" dirty="0">
                <a:latin typeface="Alexandria" pitchFamily="2" charset="-78"/>
                <a:cs typeface="Alexandria" pitchFamily="2" charset="-78"/>
              </a:rPr>
              <a:t>: عدم الانشغال بالتفاصيل و التركيز على المخرجات النهائية.</a:t>
            </a:r>
          </a:p>
          <a:p>
            <a:pPr algn="just" rtl="1">
              <a:lnSpc>
                <a:spcPct val="150000"/>
              </a:lnSpc>
            </a:pPr>
            <a:endParaRPr lang="ar-EG" sz="1400" dirty="0">
              <a:latin typeface="Alexandria" pitchFamily="2" charset="-78"/>
              <a:cs typeface="Alexandria" pitchFamily="2" charset="-78"/>
            </a:endParaRPr>
          </a:p>
          <a:p>
            <a:pPr algn="just" rtl="1">
              <a:lnSpc>
                <a:spcPct val="150000"/>
              </a:lnSpc>
            </a:pPr>
            <a:r>
              <a:rPr lang="ar-EG" sz="1400" b="1" dirty="0">
                <a:solidFill>
                  <a:srgbClr val="00B0F0"/>
                </a:solidFill>
                <a:latin typeface="Alexandria" pitchFamily="2" charset="-78"/>
                <a:cs typeface="Alexandria" pitchFamily="2" charset="-78"/>
              </a:rPr>
              <a:t>التوجه بالعمليات </a:t>
            </a:r>
            <a:r>
              <a:rPr lang="ar-EG" sz="1400" dirty="0">
                <a:latin typeface="Alexandria" pitchFamily="2" charset="-78"/>
                <a:cs typeface="Alexandria" pitchFamily="2" charset="-78"/>
              </a:rPr>
              <a:t>: التركيز على تفاصيل العمل .</a:t>
            </a:r>
          </a:p>
        </p:txBody>
      </p:sp>
    </p:spTree>
    <p:extLst>
      <p:ext uri="{BB962C8B-B14F-4D97-AF65-F5344CB8AC3E}">
        <p14:creationId xmlns:p14="http://schemas.microsoft.com/office/powerpoint/2010/main" val="2558922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242591"/>
            <a:ext cx="10911865" cy="6564450"/>
            <a:chOff x="617280" y="128291"/>
            <a:chExt cx="10911865" cy="6564450"/>
          </a:xfrm>
        </p:grpSpPr>
        <p:sp>
          <p:nvSpPr>
            <p:cNvPr id="4" name="Rectangle: Rounded Corners 24"/>
            <p:cNvSpPr/>
            <p:nvPr/>
          </p:nvSpPr>
          <p:spPr>
            <a:xfrm>
              <a:off x="617280" y="162834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dirty="0">
                <a:solidFill>
                  <a:schemeClr val="tx1"/>
                </a:solidFill>
              </a:endParaRPr>
            </a:p>
          </p:txBody>
        </p:sp>
        <p:grpSp>
          <p:nvGrpSpPr>
            <p:cNvPr id="5" name="Group 4"/>
            <p:cNvGrpSpPr/>
            <p:nvPr/>
          </p:nvGrpSpPr>
          <p:grpSpPr>
            <a:xfrm>
              <a:off x="2213900" y="128291"/>
              <a:ext cx="9315245" cy="6564450"/>
              <a:chOff x="2213900" y="128291"/>
              <a:chExt cx="9315245" cy="6564450"/>
            </a:xfrm>
          </p:grpSpPr>
          <p:sp>
            <p:nvSpPr>
              <p:cNvPr id="6" name="TextBox 5"/>
              <p:cNvSpPr txBox="1"/>
              <p:nvPr/>
            </p:nvSpPr>
            <p:spPr>
              <a:xfrm>
                <a:off x="2213900" y="1019069"/>
                <a:ext cx="8631100" cy="369332"/>
              </a:xfrm>
              <a:prstGeom prst="rect">
                <a:avLst/>
              </a:prstGeom>
              <a:noFill/>
            </p:spPr>
            <p:txBody>
              <a:bodyPr wrap="square" rtlCol="0">
                <a:spAutoFit/>
              </a:bodyPr>
              <a:lstStyle/>
              <a:p>
                <a:pPr algn="ctr"/>
                <a:r>
                  <a:rPr lang="ar-EG" b="1" dirty="0">
                    <a:latin typeface="Alexandria" pitchFamily="2" charset="-78"/>
                    <a:cs typeface="Alexandria" pitchFamily="2" charset="-78"/>
                  </a:rPr>
                  <a:t>الثقافة  التنظيمية القوية/الضعيفة</a:t>
                </a:r>
                <a:endParaRPr lang="en-US" b="1" dirty="0">
                  <a:latin typeface="Alexandria" pitchFamily="2" charset="-78"/>
                  <a:cs typeface="Alexandria" pitchFamily="2" charset="-78"/>
                </a:endParaRPr>
              </a:p>
            </p:txBody>
          </p:sp>
          <p:sp>
            <p:nvSpPr>
              <p:cNvPr id="7" name="TextBox 6"/>
              <p:cNvSpPr txBox="1"/>
              <p:nvPr/>
            </p:nvSpPr>
            <p:spPr>
              <a:xfrm>
                <a:off x="891294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970" y="128291"/>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706322" y="2453045"/>
            <a:ext cx="9459820" cy="2318070"/>
          </a:xfrm>
          <a:prstGeom prst="rect">
            <a:avLst/>
          </a:prstGeom>
        </p:spPr>
        <p:txBody>
          <a:bodyPr wrap="square">
            <a:spAutoFit/>
          </a:bodyPr>
          <a:lstStyle/>
          <a:p>
            <a:pPr algn="just" rtl="1">
              <a:lnSpc>
                <a:spcPct val="150000"/>
              </a:lnSpc>
            </a:pPr>
            <a:r>
              <a:rPr lang="ar-EG" sz="1400" b="1" dirty="0">
                <a:solidFill>
                  <a:srgbClr val="00B0F0"/>
                </a:solidFill>
                <a:latin typeface="Alexandria" pitchFamily="2" charset="-78"/>
                <a:cs typeface="Alexandria" pitchFamily="2" charset="-78"/>
              </a:rPr>
              <a:t>الثقافة القوية </a:t>
            </a:r>
            <a:r>
              <a:rPr lang="ar-EG" sz="1400" dirty="0">
                <a:latin typeface="Alexandria" pitchFamily="2" charset="-78"/>
                <a:cs typeface="Alexandria" pitchFamily="2" charset="-78"/>
              </a:rPr>
              <a:t>: التماسك و التجانس ( بين القيادة و العاملين فى ادراك قيم و اهداف المنظمة) ، جماعية العمل (المساواة،التفاهم،المودة،الانتماء،المشاركة) ،الابتكار و تحمل المخاطر   ( حرية التعبير ، تحمل مسئولية التجارب الفاشلة) ، القدرة على التكيف ( الاعتقاد فى حتمية التغيير، الاعلام الداخلى للأفراد ).</a:t>
            </a:r>
          </a:p>
          <a:p>
            <a:pPr algn="just" rtl="1">
              <a:lnSpc>
                <a:spcPct val="150000"/>
              </a:lnSpc>
            </a:pPr>
            <a:endParaRPr lang="ar-EG" sz="1400" dirty="0">
              <a:latin typeface="Alexandria" pitchFamily="2" charset="-78"/>
              <a:cs typeface="Alexandria" pitchFamily="2" charset="-78"/>
            </a:endParaRPr>
          </a:p>
          <a:p>
            <a:pPr algn="just" rtl="1">
              <a:lnSpc>
                <a:spcPct val="150000"/>
              </a:lnSpc>
            </a:pPr>
            <a:r>
              <a:rPr lang="ar-EG" sz="1400" b="1" dirty="0">
                <a:solidFill>
                  <a:srgbClr val="00B0F0"/>
                </a:solidFill>
                <a:latin typeface="Alexandria" pitchFamily="2" charset="-78"/>
                <a:cs typeface="Alexandria" pitchFamily="2" charset="-78"/>
              </a:rPr>
              <a:t>الثقافة الضعيفة </a:t>
            </a:r>
            <a:r>
              <a:rPr lang="ar-EG" sz="1400" dirty="0">
                <a:latin typeface="Alexandria" pitchFamily="2" charset="-78"/>
                <a:cs typeface="Alexandria" pitchFamily="2" charset="-78"/>
              </a:rPr>
              <a:t>: فروق جوهرية فى الادراك بين القيادة و العاملين، سيادة الأنا و عدم المساواة و عدم المشاركة و روح التفرقة ، إهمال التفكير الإبداعى، التهرب و التخلى عن المسئولية ، البيروقراطية و عدم احترام الرأى الآخر، ضعف الإعلام الداخلى للمنشأة ، مقاومة التغيير ، اهمال متطلبات المستهلك.</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41631"/>
            <a:ext cx="12355720" cy="6673077"/>
            <a:chOff x="617280" y="-72669"/>
            <a:chExt cx="12355720" cy="6673077"/>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4341900" y="-72669"/>
              <a:ext cx="8631100" cy="6673077"/>
              <a:chOff x="4341900" y="-72669"/>
              <a:chExt cx="8631100" cy="6673077"/>
            </a:xfrm>
          </p:grpSpPr>
          <p:sp>
            <p:nvSpPr>
              <p:cNvPr id="6" name="TextBox 5"/>
              <p:cNvSpPr txBox="1"/>
              <p:nvPr/>
            </p:nvSpPr>
            <p:spPr>
              <a:xfrm>
                <a:off x="4341900" y="1102194"/>
                <a:ext cx="8631100" cy="307777"/>
              </a:xfrm>
              <a:prstGeom prst="rect">
                <a:avLst/>
              </a:prstGeom>
              <a:noFill/>
            </p:spPr>
            <p:txBody>
              <a:bodyPr wrap="square" rtlCol="0">
                <a:spAutoFit/>
              </a:bodyPr>
              <a:lstStyle/>
              <a:p>
                <a:r>
                  <a:rPr lang="ar-EG" sz="1400" b="1" dirty="0">
                    <a:latin typeface="Alexandria" pitchFamily="2" charset="-78"/>
                    <a:cs typeface="Alexandria" pitchFamily="2" charset="-78"/>
                  </a:rPr>
                  <a:t>الثقافة الرسمية / غير الرسمية</a:t>
                </a:r>
                <a:endParaRPr lang="en-US" sz="1400" b="1" dirty="0">
                  <a:latin typeface="Alexandria" pitchFamily="2" charset="-78"/>
                  <a:cs typeface="Alexandria" pitchFamily="2" charset="-78"/>
                </a:endParaRPr>
              </a:p>
            </p:txBody>
          </p:sp>
          <p:sp>
            <p:nvSpPr>
              <p:cNvPr id="7" name="TextBox 6"/>
              <p:cNvSpPr txBox="1"/>
              <p:nvPr/>
            </p:nvSpPr>
            <p:spPr>
              <a:xfrm>
                <a:off x="8822513" y="6292631"/>
                <a:ext cx="2616200" cy="307777"/>
              </a:xfrm>
              <a:prstGeom prst="rect">
                <a:avLst/>
              </a:prstGeom>
              <a:noFill/>
            </p:spPr>
            <p:txBody>
              <a:bodyPr wrap="square" rtlCol="0">
                <a:spAutoFit/>
              </a:bodyPr>
              <a:lstStyle/>
              <a:p>
                <a:pPr algn="ctr"/>
                <a:r>
                  <a:rPr lang="en-US" sz="1400" b="1" dirty="0">
                    <a:latin typeface="Alexandria" pitchFamily="2" charset="-78"/>
                    <a:cs typeface="Alexandria" pitchFamily="2" charset="-78"/>
                  </a:rPr>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55874" y="-72669"/>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2" name="Rectangle 1"/>
          <p:cNvSpPr/>
          <p:nvPr/>
        </p:nvSpPr>
        <p:spPr>
          <a:xfrm>
            <a:off x="1856934" y="2856479"/>
            <a:ext cx="9298691" cy="1025409"/>
          </a:xfrm>
          <a:prstGeom prst="rect">
            <a:avLst/>
          </a:prstGeom>
        </p:spPr>
        <p:txBody>
          <a:bodyPr wrap="square">
            <a:spAutoFit/>
          </a:bodyPr>
          <a:lstStyle/>
          <a:p>
            <a:pPr algn="just" rtl="1">
              <a:lnSpc>
                <a:spcPct val="150000"/>
              </a:lnSpc>
            </a:pPr>
            <a:r>
              <a:rPr lang="ar-EG" sz="1400" b="1" dirty="0">
                <a:solidFill>
                  <a:srgbClr val="00B0F0"/>
                </a:solidFill>
                <a:latin typeface="Alexandria" pitchFamily="2" charset="-78"/>
                <a:cs typeface="Alexandria" pitchFamily="2" charset="-78"/>
              </a:rPr>
              <a:t>ثقافة النظام غير الرسمي</a:t>
            </a:r>
            <a:r>
              <a:rPr lang="ar-EG" sz="1400" dirty="0">
                <a:solidFill>
                  <a:srgbClr val="00B0F0"/>
                </a:solidFill>
                <a:latin typeface="Alexandria" pitchFamily="2" charset="-78"/>
                <a:cs typeface="Alexandria" pitchFamily="2" charset="-78"/>
              </a:rPr>
              <a:t> </a:t>
            </a:r>
            <a:r>
              <a:rPr lang="ar-EG" sz="1400" dirty="0">
                <a:latin typeface="Alexandria" pitchFamily="2" charset="-78"/>
                <a:cs typeface="Alexandria" pitchFamily="2" charset="-78"/>
              </a:rPr>
              <a:t>: ثقافة الجماعات غير الرسمية داخل المنظمة ( ثقافة الاتصالات و العلاقات غير الرسمية ).</a:t>
            </a:r>
          </a:p>
          <a:p>
            <a:pPr algn="just" rtl="1">
              <a:lnSpc>
                <a:spcPct val="150000"/>
              </a:lnSpc>
            </a:pPr>
            <a:endParaRPr lang="ar-EG" sz="1400" dirty="0">
              <a:latin typeface="Alexandria" pitchFamily="2" charset="-78"/>
              <a:cs typeface="Alexandria" pitchFamily="2" charset="-78"/>
            </a:endParaRPr>
          </a:p>
          <a:p>
            <a:pPr algn="just" rtl="1">
              <a:lnSpc>
                <a:spcPct val="150000"/>
              </a:lnSpc>
            </a:pPr>
            <a:r>
              <a:rPr lang="ar-EG" sz="1400" b="1" dirty="0">
                <a:solidFill>
                  <a:srgbClr val="00B0F0"/>
                </a:solidFill>
                <a:latin typeface="Alexandria" pitchFamily="2" charset="-78"/>
                <a:cs typeface="Alexandria" pitchFamily="2" charset="-78"/>
              </a:rPr>
              <a:t>ثقافة النظام الرسمي </a:t>
            </a:r>
            <a:r>
              <a:rPr lang="ar-EG" sz="1400" dirty="0">
                <a:latin typeface="Alexandria" pitchFamily="2" charset="-78"/>
                <a:cs typeface="Alexandria" pitchFamily="2" charset="-78"/>
              </a:rPr>
              <a:t>: ثقافة الجماعات الرسمية داخل المنظمة ( الاتصالات و العلاقات الرسمية) .</a:t>
            </a:r>
          </a:p>
        </p:txBody>
      </p:sp>
    </p:spTree>
    <p:extLst>
      <p:ext uri="{BB962C8B-B14F-4D97-AF65-F5344CB8AC3E}">
        <p14:creationId xmlns:p14="http://schemas.microsoft.com/office/powerpoint/2010/main" val="2558922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81823"/>
            <a:ext cx="11012345" cy="6725218"/>
            <a:chOff x="617280" y="-32477"/>
            <a:chExt cx="11012345" cy="672521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864775" y="-32477"/>
              <a:ext cx="9764850" cy="6725218"/>
              <a:chOff x="1864775" y="-32477"/>
              <a:chExt cx="9764850" cy="6725218"/>
            </a:xfrm>
          </p:grpSpPr>
          <p:sp>
            <p:nvSpPr>
              <p:cNvPr id="6" name="TextBox 5"/>
              <p:cNvSpPr txBox="1"/>
              <p:nvPr/>
            </p:nvSpPr>
            <p:spPr>
              <a:xfrm>
                <a:off x="1864775" y="1102194"/>
                <a:ext cx="8631100" cy="369332"/>
              </a:xfrm>
              <a:prstGeom prst="rect">
                <a:avLst/>
              </a:prstGeom>
              <a:noFill/>
            </p:spPr>
            <p:txBody>
              <a:bodyPr wrap="square" rtlCol="0">
                <a:spAutoFit/>
              </a:bodyPr>
              <a:lstStyle/>
              <a:p>
                <a:pPr algn="ctr"/>
                <a:r>
                  <a:rPr lang="ar-EG" b="1" dirty="0">
                    <a:latin typeface="Alexandria" charset="0"/>
                    <a:cs typeface="Alexandria" charset="0"/>
                  </a:rPr>
                  <a:t>الثقافة التحويلية/ التبادبية</a:t>
                </a:r>
                <a:endParaRPr lang="en-US" b="1" dirty="0">
                  <a:latin typeface="Alexandria" charset="0"/>
                  <a:cs typeface="Alexandria" charset="0"/>
                </a:endParaRPr>
              </a:p>
            </p:txBody>
          </p:sp>
          <p:sp>
            <p:nvSpPr>
              <p:cNvPr id="7" name="TextBox 6"/>
              <p:cNvSpPr txBox="1"/>
              <p:nvPr/>
            </p:nvSpPr>
            <p:spPr>
              <a:xfrm>
                <a:off x="901342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16642" y="-3247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1" name="Rectangle 10"/>
          <p:cNvSpPr/>
          <p:nvPr/>
        </p:nvSpPr>
        <p:spPr>
          <a:xfrm>
            <a:off x="1477108" y="2795368"/>
            <a:ext cx="9895741" cy="1348574"/>
          </a:xfrm>
          <a:prstGeom prst="rect">
            <a:avLst/>
          </a:prstGeom>
        </p:spPr>
        <p:txBody>
          <a:bodyPr wrap="square">
            <a:spAutoFit/>
          </a:bodyPr>
          <a:lstStyle/>
          <a:p>
            <a:pPr algn="r" rtl="1">
              <a:lnSpc>
                <a:spcPct val="150000"/>
              </a:lnSpc>
            </a:pPr>
            <a:r>
              <a:rPr lang="ar-EG" sz="1400" b="1" dirty="0">
                <a:latin typeface="Alexandria" pitchFamily="2" charset="-78"/>
                <a:cs typeface="Alexandria" pitchFamily="2" charset="-78"/>
              </a:rPr>
              <a:t>الثقافة التحويلية </a:t>
            </a:r>
            <a:r>
              <a:rPr lang="ar-EG" sz="1400" dirty="0">
                <a:latin typeface="Alexandria" pitchFamily="2" charset="-78"/>
                <a:cs typeface="Alexandria" pitchFamily="2" charset="-78"/>
              </a:rPr>
              <a:t>: احساس عام بالهدف ، العائلة ، الالتزام، اشتراك العاملين مع القادة فى الرسالة و الأهداف .</a:t>
            </a:r>
          </a:p>
          <a:p>
            <a:pPr algn="r" rtl="1">
              <a:lnSpc>
                <a:spcPct val="150000"/>
              </a:lnSpc>
            </a:pPr>
            <a:endParaRPr lang="ar-EG" sz="1400" dirty="0">
              <a:latin typeface="Alexandria" pitchFamily="2" charset="-78"/>
              <a:cs typeface="Alexandria" pitchFamily="2" charset="-78"/>
            </a:endParaRPr>
          </a:p>
          <a:p>
            <a:pPr algn="r" rtl="1">
              <a:lnSpc>
                <a:spcPct val="150000"/>
              </a:lnSpc>
            </a:pPr>
            <a:r>
              <a:rPr lang="ar-EG" sz="1400" b="1" dirty="0">
                <a:latin typeface="Alexandria" pitchFamily="2" charset="-78"/>
                <a:cs typeface="Alexandria" pitchFamily="2" charset="-78"/>
              </a:rPr>
              <a:t>الثقافة التبادلية </a:t>
            </a:r>
            <a:r>
              <a:rPr lang="ar-EG" sz="1400" dirty="0">
                <a:latin typeface="Alexandria" pitchFamily="2" charset="-78"/>
                <a:cs typeface="Alexandria" pitchFamily="2" charset="-78"/>
              </a:rPr>
              <a:t>: تركز على السلوكيات و المعايير التى تحدد ضمناً العلاقات التعاقدية ، و تكون مسئوليات العمل شرط التوظيف.</a:t>
            </a:r>
          </a:p>
        </p:txBody>
      </p:sp>
    </p:spTree>
    <p:extLst>
      <p:ext uri="{BB962C8B-B14F-4D97-AF65-F5344CB8AC3E}">
        <p14:creationId xmlns:p14="http://schemas.microsoft.com/office/powerpoint/2010/main" val="2558922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41631"/>
            <a:ext cx="10911865" cy="6765410"/>
            <a:chOff x="617280" y="-72669"/>
            <a:chExt cx="10911865" cy="6765410"/>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848150" y="-72669"/>
              <a:ext cx="9680995" cy="6765410"/>
              <a:chOff x="1848150" y="-72669"/>
              <a:chExt cx="9680995" cy="6765410"/>
            </a:xfrm>
          </p:grpSpPr>
          <p:sp>
            <p:nvSpPr>
              <p:cNvPr id="6" name="TextBox 5"/>
              <p:cNvSpPr txBox="1"/>
              <p:nvPr/>
            </p:nvSpPr>
            <p:spPr>
              <a:xfrm>
                <a:off x="1848150" y="1118819"/>
                <a:ext cx="8631100" cy="369332"/>
              </a:xfrm>
              <a:prstGeom prst="rect">
                <a:avLst/>
              </a:prstGeom>
              <a:noFill/>
            </p:spPr>
            <p:txBody>
              <a:bodyPr wrap="square" rtlCol="0">
                <a:spAutoFit/>
              </a:bodyPr>
              <a:lstStyle/>
              <a:p>
                <a:pPr algn="ctr"/>
                <a:r>
                  <a:rPr lang="ar-EG" b="1" dirty="0">
                    <a:latin typeface="Alexandria" charset="0"/>
                    <a:cs typeface="Alexandria" charset="0"/>
                  </a:rPr>
                  <a:t>تداخل التعريفات والمداخل</a:t>
                </a:r>
                <a:endParaRPr lang="en-US" b="1" dirty="0">
                  <a:latin typeface="Alexandria" charset="0"/>
                  <a:cs typeface="Alexandria" charset="0"/>
                </a:endParaRPr>
              </a:p>
            </p:txBody>
          </p:sp>
          <p:sp>
            <p:nvSpPr>
              <p:cNvPr id="7" name="TextBox 6"/>
              <p:cNvSpPr txBox="1"/>
              <p:nvPr/>
            </p:nvSpPr>
            <p:spPr>
              <a:xfrm>
                <a:off x="891294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96546" y="-72669"/>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2" name="Rectangle 1"/>
          <p:cNvSpPr/>
          <p:nvPr/>
        </p:nvSpPr>
        <p:spPr>
          <a:xfrm>
            <a:off x="2236307" y="2041633"/>
            <a:ext cx="8850792" cy="3287567"/>
          </a:xfrm>
          <a:prstGeom prst="rect">
            <a:avLst/>
          </a:prstGeom>
        </p:spPr>
        <p:txBody>
          <a:bodyPr wrap="square">
            <a:spAutoFit/>
          </a:bodyPr>
          <a:lstStyle/>
          <a:p>
            <a:pPr algn="just" rtl="1">
              <a:lnSpc>
                <a:spcPct val="150000"/>
              </a:lnSpc>
            </a:pPr>
            <a:r>
              <a:rPr lang="ar-EG" sz="1400" dirty="0">
                <a:latin typeface="Alexandria" pitchFamily="2" charset="-78"/>
                <a:cs typeface="Alexandria" pitchFamily="2" charset="-78"/>
              </a:rPr>
              <a:t>مما سبق يمكن استخلاص أن هناك </a:t>
            </a:r>
            <a:r>
              <a:rPr lang="ar-EG" sz="1400" b="1" dirty="0">
                <a:latin typeface="Alexandria" pitchFamily="2" charset="-78"/>
                <a:cs typeface="Alexandria" pitchFamily="2" charset="-78"/>
              </a:rPr>
              <a:t>تداخلاً و اضحا ً بين المداخل السابقة لأنماط الثقافات التنظيمية </a:t>
            </a:r>
            <a:r>
              <a:rPr lang="ar-EG" sz="1400" dirty="0">
                <a:latin typeface="Alexandria" pitchFamily="2" charset="-78"/>
                <a:cs typeface="Alexandria" pitchFamily="2" charset="-78"/>
              </a:rPr>
              <a:t>، فالثقافة التنظيمية التى تتسم بالثبات تكون غالباً ثقافة سلطوية لا تؤمن بالتمكين ، كما أن الثقافة التى تتسم بالتغيير تكون غالباً  ثقافة مشاركة. و كذلك فإن الثقافة المتمركزة على الداخل قد تكون ثقافة ثابتة أو متغيرة ،ويجمع مدخل الثقافة التنظيمية التبادلية – التحويلية بين جميع المداخل السابقة . فالثقافة التنظيمية التبادلية هى ثقافة تتتسم بالثبات و مقاومة التغيير، التركيز على الداخل ، سلطوية ذات هيكل ميكانيكى ، تتوجه بالتفاصيل الفرعية للعمل ، ثقافة رسمية تعتمد الاتصالات و العلاقات الرسمية ، و قد تتسم بوجود فروق فى ادراك قيم المنظمة بين القيادة و العاملين  ، وتعتمد العمل الفردى و بالتالى قد تكون ثقافة ضعيـــفة و يتوقف ذلك على الفروق النسبية بين قائد تبادلى و آخر .بينما تجمع الثقافة المؤسسية التحويلية بين الثقافات التى تتسم بالتغيير، التوجه بالخارج  ، مشاركة ذات هيكل عضوى ، تتوجــــــــه بالمخرجات النهائية ، تغــــــلب عليها الاتصــــــــالات و العلاقات غير الرسمية ، تعتمد على العمل الجماعى و بالتالى هى ثقافة قوية .</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72494"/>
            <a:ext cx="10911865" cy="6745314"/>
            <a:chOff x="617280" y="-92765"/>
            <a:chExt cx="10911865" cy="6745314"/>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197275" y="-92765"/>
              <a:ext cx="9331870" cy="6745314"/>
              <a:chOff x="2197275" y="-92765"/>
              <a:chExt cx="9331870" cy="6745314"/>
            </a:xfrm>
          </p:grpSpPr>
          <p:sp>
            <p:nvSpPr>
              <p:cNvPr id="6" name="TextBox 5"/>
              <p:cNvSpPr txBox="1"/>
              <p:nvPr/>
            </p:nvSpPr>
            <p:spPr>
              <a:xfrm>
                <a:off x="2197275"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912945" y="6252439"/>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06594" y="-9276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4458023" y="1182084"/>
            <a:ext cx="3241593" cy="369332"/>
          </a:xfrm>
          <a:prstGeom prst="rect">
            <a:avLst/>
          </a:prstGeom>
        </p:spPr>
        <p:txBody>
          <a:bodyPr wrap="none">
            <a:spAutoFit/>
          </a:bodyPr>
          <a:lstStyle/>
          <a:p>
            <a:r>
              <a:rPr lang="ar-EG" b="1" dirty="0">
                <a:latin typeface="Alexandria" pitchFamily="2" charset="-78"/>
                <a:cs typeface="Alexandria" pitchFamily="2" charset="-78"/>
              </a:rPr>
              <a:t>الثقافات التنظيمية الموقفية </a:t>
            </a:r>
            <a:endParaRPr lang="ar-EG" u="sng" dirty="0">
              <a:latin typeface="Alexandria" pitchFamily="2" charset="-78"/>
              <a:cs typeface="Alexandria" pitchFamily="2" charset="-78"/>
            </a:endParaRPr>
          </a:p>
        </p:txBody>
      </p:sp>
      <p:sp>
        <p:nvSpPr>
          <p:cNvPr id="11" name="Rectangle 10"/>
          <p:cNvSpPr/>
          <p:nvPr/>
        </p:nvSpPr>
        <p:spPr>
          <a:xfrm>
            <a:off x="1575582" y="1929088"/>
            <a:ext cx="9650848" cy="4580228"/>
          </a:xfrm>
          <a:prstGeom prst="rect">
            <a:avLst/>
          </a:prstGeom>
        </p:spPr>
        <p:txBody>
          <a:bodyPr wrap="square">
            <a:spAutoFit/>
          </a:bodyPr>
          <a:lstStyle/>
          <a:p>
            <a:pPr algn="just" rtl="1">
              <a:lnSpc>
                <a:spcPct val="150000"/>
              </a:lnSpc>
            </a:pPr>
            <a:r>
              <a:rPr lang="ar-EG" sz="1400" dirty="0">
                <a:latin typeface="Alexandria" pitchFamily="2" charset="-78"/>
                <a:cs typeface="Alexandria" pitchFamily="2" charset="-78"/>
              </a:rPr>
              <a:t> دمج</a:t>
            </a:r>
            <a:r>
              <a:rPr lang="en-US" sz="1400" dirty="0">
                <a:latin typeface="Alexandria" pitchFamily="2" charset="-78"/>
                <a:cs typeface="Alexandria" pitchFamily="2" charset="-78"/>
              </a:rPr>
              <a:t>Cameron &amp;Quinn 2006</a:t>
            </a:r>
            <a:r>
              <a:rPr lang="ar-EG" sz="1400" dirty="0">
                <a:latin typeface="Alexandria" pitchFamily="2" charset="-78"/>
                <a:cs typeface="Alexandria" pitchFamily="2" charset="-78"/>
              </a:rPr>
              <a:t> أول مدخلين و هما : مدخل الثبات مقابل التغيير ، و مدخل التوجه بالداخل مقابل التوجه بالخارج ، ليضع النموذج الأكثر حداثة و الأكثر قبولاً  للثقافات المؤسسية ، و الذى يوضح كيف تختلف أنماط الثقافات التنظيمية باختلاف أنماط قيادتها،وبإختلاف المواقف والظروف البيئية الداخلية والخارجية المؤثرة على المنظــــــمة، و  يتكون هذا  النموذج من أربعة أنماط رئيسية للثقافات التنظيمية على النحو التالي :</a:t>
            </a:r>
          </a:p>
          <a:p>
            <a:pPr algn="just" rtl="1">
              <a:lnSpc>
                <a:spcPct val="150000"/>
              </a:lnSpc>
            </a:pPr>
            <a:endParaRPr lang="ar-EG" sz="1400" dirty="0">
              <a:latin typeface="Alexandria" pitchFamily="2" charset="-78"/>
              <a:cs typeface="Alexandria" pitchFamily="2" charset="-78"/>
            </a:endParaRPr>
          </a:p>
          <a:p>
            <a:pPr marL="342900" lvl="0" indent="-342900" algn="just" rtl="1">
              <a:lnSpc>
                <a:spcPct val="150000"/>
              </a:lnSpc>
              <a:buFont typeface="+mj-lt"/>
              <a:buAutoNum type="arabicPeriod"/>
            </a:pPr>
            <a:r>
              <a:rPr lang="ar-EG" sz="1400" b="1" u="sng" dirty="0">
                <a:latin typeface="Alexandria" pitchFamily="2" charset="-78"/>
                <a:cs typeface="Alexandria" pitchFamily="2" charset="-78"/>
              </a:rPr>
              <a:t>الثقافة الهرمية / السلطوية</a:t>
            </a:r>
            <a:r>
              <a:rPr lang="en-US" sz="1400" b="1" u="sng" dirty="0">
                <a:latin typeface="Alexandria" pitchFamily="2" charset="-78"/>
                <a:cs typeface="Alexandria" pitchFamily="2" charset="-78"/>
              </a:rPr>
              <a:t>Hierarchy culture</a:t>
            </a:r>
            <a:r>
              <a:rPr lang="ar-EG" sz="1400" dirty="0">
                <a:latin typeface="Alexandria" pitchFamily="2" charset="-78"/>
                <a:cs typeface="Alexandria" pitchFamily="2" charset="-78"/>
              </a:rPr>
              <a:t>:</a:t>
            </a:r>
          </a:p>
          <a:p>
            <a:pPr lvl="0" algn="just" rtl="1">
              <a:lnSpc>
                <a:spcPct val="150000"/>
              </a:lnSpc>
            </a:pP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وتتوجه بالسياسات والتعليمات لتحقيق الكفاءة وتتسم بسيادة العلاقات الرسمية بين القادة والمرؤوسين ويكون القائد الفعال وفقاً لهذه الثقافة هو القائد الذي لديه قدرة كبيرة على التنظيم ، السيطرة، الرقابة ، الإدارة ، التنسيق، وصيانة الكفاءة.وتميز هذه الثقافات المنظمات الحكومية الرسمية ، ومنظمات القطاع العام، والتكتلات الضخمة مثل شركة </a:t>
            </a:r>
            <a:r>
              <a:rPr lang="en-US" sz="1400" dirty="0">
                <a:latin typeface="Alexandria" pitchFamily="2" charset="-78"/>
                <a:cs typeface="Alexandria" pitchFamily="2" charset="-78"/>
              </a:rPr>
              <a:t>Ford</a:t>
            </a:r>
            <a:r>
              <a:rPr lang="ar-EG" sz="1400" dirty="0">
                <a:latin typeface="Alexandria" pitchFamily="2" charset="-78"/>
                <a:cs typeface="Alexandria" pitchFamily="2" charset="-78"/>
              </a:rPr>
              <a:t> العالمية لصناعة السيارات، وكذلك مطاعم الوجبات السريعة مثـــــــــل </a:t>
            </a:r>
          </a:p>
          <a:p>
            <a:pPr algn="just" rtl="1">
              <a:lnSpc>
                <a:spcPct val="150000"/>
              </a:lnSpc>
            </a:pPr>
            <a:r>
              <a:rPr lang="en-US" sz="1400" dirty="0">
                <a:latin typeface="Alexandria" pitchFamily="2" charset="-78"/>
                <a:cs typeface="Alexandria" pitchFamily="2" charset="-78"/>
              </a:rPr>
              <a:t>Mc</a:t>
            </a:r>
            <a:r>
              <a:rPr lang="en-GB" sz="1400" dirty="0">
                <a:latin typeface="Alexandria" pitchFamily="2" charset="-78"/>
                <a:cs typeface="Alexandria" pitchFamily="2" charset="-78"/>
              </a:rPr>
              <a:t>-</a:t>
            </a:r>
            <a:r>
              <a:rPr lang="en-US" sz="1400" dirty="0">
                <a:latin typeface="Alexandria" pitchFamily="2" charset="-78"/>
                <a:cs typeface="Alexandria" pitchFamily="2" charset="-78"/>
              </a:rPr>
              <a:t>Donald’s</a:t>
            </a:r>
            <a:r>
              <a:rPr lang="ar-EG" sz="1400" dirty="0">
                <a:latin typeface="Alexandria" pitchFamily="2" charset="-78"/>
                <a:cs typeface="Alexandria" pitchFamily="2" charset="-78"/>
              </a:rPr>
              <a:t> ، </a:t>
            </a:r>
            <a:r>
              <a:rPr lang="ar-EG" sz="1400" b="1" dirty="0">
                <a:solidFill>
                  <a:srgbClr val="00B0F0"/>
                </a:solidFill>
                <a:latin typeface="Alexandria" pitchFamily="2" charset="-78"/>
                <a:cs typeface="Alexandria" pitchFamily="2" charset="-78"/>
              </a:rPr>
              <a:t>و هى الثقافة الأكثر ملائمة للقيادة التبادلية .</a:t>
            </a:r>
            <a:endParaRPr lang="en-US" sz="1400" b="1" dirty="0">
              <a:solidFill>
                <a:srgbClr val="00B0F0"/>
              </a:solidFill>
              <a:latin typeface="Alexandria" pitchFamily="2" charset="-78"/>
              <a:cs typeface="Alexandria" pitchFamily="2" charset="-78"/>
            </a:endParaRPr>
          </a:p>
          <a:p>
            <a:pPr algn="just" rtl="1">
              <a:lnSpc>
                <a:spcPct val="150000"/>
              </a:lnSpc>
            </a:pPr>
            <a:r>
              <a:rPr lang="ar-EG" sz="1400" dirty="0">
                <a:solidFill>
                  <a:srgbClr val="00B0F0"/>
                </a:solidFill>
                <a:latin typeface="Alexandria" pitchFamily="2" charset="-78"/>
                <a:cs typeface="Alexandria" pitchFamily="2" charset="-78"/>
              </a:rPr>
              <a:t> </a:t>
            </a:r>
            <a:endParaRPr lang="en-US" sz="1400" dirty="0">
              <a:solidFill>
                <a:srgbClr val="00B0F0"/>
              </a:solidFill>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4603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1487"/>
            <a:ext cx="10964791" cy="6795554"/>
            <a:chOff x="617280" y="-102813"/>
            <a:chExt cx="10964791" cy="6795554"/>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102813"/>
              <a:ext cx="9068921" cy="6795554"/>
              <a:chOff x="2513150" y="-102813"/>
              <a:chExt cx="9068921" cy="6795554"/>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933041"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76930" y="-102813"/>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1" name="Rectangle 10"/>
          <p:cNvSpPr/>
          <p:nvPr/>
        </p:nvSpPr>
        <p:spPr>
          <a:xfrm>
            <a:off x="1322362" y="1767202"/>
            <a:ext cx="9893345" cy="4903394"/>
          </a:xfrm>
          <a:prstGeom prst="rect">
            <a:avLst/>
          </a:prstGeom>
        </p:spPr>
        <p:txBody>
          <a:bodyPr wrap="square">
            <a:spAutoFit/>
          </a:bodyPr>
          <a:lstStyle/>
          <a:p>
            <a:pPr lvl="0" algn="just" rtl="1">
              <a:lnSpc>
                <a:spcPct val="150000"/>
              </a:lnSpc>
            </a:pPr>
            <a:r>
              <a:rPr lang="ar-EG" sz="1400" b="1" u="sng" dirty="0">
                <a:latin typeface="Alexandria" pitchFamily="2" charset="-78"/>
                <a:cs typeface="Alexandria" pitchFamily="2" charset="-78"/>
              </a:rPr>
              <a:t>2- ثقافة السوق    </a:t>
            </a:r>
            <a:r>
              <a:rPr lang="en-US" sz="1400" b="1" u="sng" dirty="0">
                <a:latin typeface="Alexandria" pitchFamily="2" charset="-78"/>
                <a:cs typeface="Alexandria" pitchFamily="2" charset="-78"/>
              </a:rPr>
              <a:t>Market Culture</a:t>
            </a:r>
            <a:r>
              <a:rPr lang="ar-EG" sz="1400" b="1" dirty="0">
                <a:latin typeface="Alexandria" pitchFamily="2" charset="-78"/>
                <a:cs typeface="Alexandria" pitchFamily="2" charset="-78"/>
              </a:rPr>
              <a:t>:</a:t>
            </a: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وهي الثقافة التي تتوجه بإنجاز الأهداف والمنافسة من خلال سعيها لتقليل تكاليف الصفقات والتركيز على مطالب المستهلك وجماهير المصالح الخارجية مثل الممولين، العملاء، والاتحادات، بينما تهمل الجماهير الداخلية.حيث توصف القيادة بأنها قاسية</a:t>
            </a:r>
            <a:r>
              <a:rPr lang="en-US" sz="1400" dirty="0">
                <a:latin typeface="Alexandria" pitchFamily="2" charset="-78"/>
                <a:cs typeface="Alexandria" pitchFamily="2" charset="-78"/>
              </a:rPr>
              <a:t>Heavy – handed</a:t>
            </a:r>
            <a:r>
              <a:rPr lang="ar-EG" sz="1400" dirty="0">
                <a:latin typeface="Alexandria" pitchFamily="2" charset="-78"/>
                <a:cs typeface="Alexandria" pitchFamily="2" charset="-78"/>
              </a:rPr>
              <a:t> وذلك لأنها تستخدم الشدة في غرس الأهداف التنظيمية وتضع توقعات عالية للعاملين وتدفعهم للعمل الشاق </a:t>
            </a:r>
            <a:r>
              <a:rPr lang="en-US" sz="1400" dirty="0">
                <a:latin typeface="Alexandria" pitchFamily="2" charset="-78"/>
                <a:cs typeface="Alexandria" pitchFamily="2" charset="-78"/>
              </a:rPr>
              <a:t>Hard –Working</a:t>
            </a:r>
            <a:r>
              <a:rPr lang="ar-EG" sz="1400" dirty="0">
                <a:latin typeface="Alexandria" pitchFamily="2" charset="-78"/>
                <a:cs typeface="Alexandria" pitchFamily="2" charset="-78"/>
              </a:rPr>
              <a:t> مع قليل من الاهتمام باحتياجاتهم الفردية،فهي ثقافة تتوجه بالتنافس والربحية في الأساسي.</a:t>
            </a:r>
            <a:r>
              <a:rPr lang="en-US" sz="1400" dirty="0">
                <a:latin typeface="Alexandria" pitchFamily="2" charset="-78"/>
                <a:cs typeface="Alexandria" pitchFamily="2" charset="-78"/>
              </a:rPr>
              <a:t>" Competition and profit – Orientation Culture "</a:t>
            </a:r>
            <a:r>
              <a:rPr lang="ar-EG" sz="1400" dirty="0">
                <a:latin typeface="Alexandria" pitchFamily="2" charset="-78"/>
                <a:cs typeface="Alexandria" pitchFamily="2" charset="-78"/>
              </a:rPr>
              <a:t> ،</a:t>
            </a:r>
            <a:r>
              <a:rPr lang="ar-EG" sz="1400" i="1" dirty="0">
                <a:latin typeface="Alexandria" pitchFamily="2" charset="-78"/>
                <a:cs typeface="Alexandria" pitchFamily="2" charset="-78"/>
              </a:rPr>
              <a:t>هى </a:t>
            </a:r>
            <a:r>
              <a:rPr lang="ar-EG" sz="1400" b="1" dirty="0">
                <a:solidFill>
                  <a:srgbClr val="00B0F0"/>
                </a:solidFill>
                <a:latin typeface="Alexandria" pitchFamily="2" charset="-78"/>
                <a:cs typeface="Alexandria" pitchFamily="2" charset="-78"/>
              </a:rPr>
              <a:t>ثقافة تلائم القيادة  التبادلية </a:t>
            </a:r>
            <a:r>
              <a:rPr lang="ar-EG" sz="1400" i="1" dirty="0">
                <a:latin typeface="Alexandria" pitchFamily="2" charset="-78"/>
                <a:cs typeface="Alexandria" pitchFamily="2" charset="-78"/>
              </a:rPr>
              <a:t>.</a:t>
            </a:r>
          </a:p>
          <a:p>
            <a:pPr algn="just" rtl="1">
              <a:lnSpc>
                <a:spcPct val="150000"/>
              </a:lnSpc>
            </a:pPr>
            <a:endParaRPr lang="ar-EG" sz="1400" i="1" dirty="0">
              <a:latin typeface="Alexandria" pitchFamily="2" charset="-78"/>
              <a:cs typeface="Alexandria" pitchFamily="2" charset="-78"/>
            </a:endParaRPr>
          </a:p>
          <a:p>
            <a:pPr lvl="0" algn="just" rtl="1">
              <a:lnSpc>
                <a:spcPct val="150000"/>
              </a:lnSpc>
            </a:pPr>
            <a:r>
              <a:rPr lang="ar-EG" sz="1400" b="1" u="sng" dirty="0">
                <a:latin typeface="Alexandria" pitchFamily="2" charset="-78"/>
                <a:cs typeface="Alexandria" pitchFamily="2" charset="-78"/>
              </a:rPr>
              <a:t>3- ثقافة الجماعة / العائلة </a:t>
            </a:r>
            <a:r>
              <a:rPr lang="en-US" sz="1400" b="1" dirty="0">
                <a:latin typeface="Alexandria" pitchFamily="2" charset="-78"/>
                <a:cs typeface="Alexandria" pitchFamily="2" charset="-78"/>
              </a:rPr>
              <a:t>:</a:t>
            </a:r>
            <a:r>
              <a:rPr lang="en-US" sz="1400" b="1" u="sng" dirty="0">
                <a:latin typeface="Alexandria" pitchFamily="2" charset="-78"/>
                <a:cs typeface="Alexandria" pitchFamily="2" charset="-78"/>
              </a:rPr>
              <a:t> Clan Culture   </a:t>
            </a:r>
            <a:r>
              <a:rPr lang="ar-EG" sz="1400" b="1" u="sng" dirty="0">
                <a:latin typeface="Alexandria" pitchFamily="2" charset="-78"/>
                <a:cs typeface="Alexandria" pitchFamily="2" charset="-78"/>
              </a:rPr>
              <a:t>-</a:t>
            </a: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وهي الثقافة التي تؤكد أهمية الاستثمار ف</a:t>
            </a:r>
            <a:r>
              <a:rPr lang="ar-EG" sz="1400" dirty="0">
                <a:latin typeface="Alexandria" pitchFamily="2" charset="-78"/>
                <a:cs typeface="Alexandria" pitchFamily="2" charset="-78"/>
              </a:rPr>
              <a:t>ى تنمية</a:t>
            </a:r>
            <a:r>
              <a:rPr lang="ar-SA" sz="1400" dirty="0">
                <a:latin typeface="Alexandria" pitchFamily="2" charset="-78"/>
                <a:cs typeface="Alexandria" pitchFamily="2" charset="-78"/>
              </a:rPr>
              <a:t> الموارد البشرية، وكذا تنمية المبادئ الأخلاقية والولاء لدى المرؤوسين، حيث</a:t>
            </a:r>
            <a:r>
              <a:rPr lang="ar-SA" sz="1400" b="1" dirty="0">
                <a:latin typeface="Alexandria" pitchFamily="2" charset="-78"/>
                <a:cs typeface="Alexandria" pitchFamily="2" charset="-78"/>
              </a:rPr>
              <a:t> </a:t>
            </a:r>
            <a:r>
              <a:rPr lang="ar-SA" sz="1400" dirty="0">
                <a:latin typeface="Alexandria" pitchFamily="2" charset="-78"/>
                <a:cs typeface="Alexandria" pitchFamily="2" charset="-78"/>
              </a:rPr>
              <a:t>تسعى القيادة الأبوية </a:t>
            </a:r>
            <a:r>
              <a:rPr lang="en-US" sz="1400" dirty="0">
                <a:latin typeface="Alexandria" pitchFamily="2" charset="-78"/>
                <a:cs typeface="Alexandria" pitchFamily="2" charset="-78"/>
              </a:rPr>
              <a:t>Paternalistic</a:t>
            </a:r>
            <a:r>
              <a:rPr lang="ar-EG" sz="1400" dirty="0">
                <a:latin typeface="Alexandria" pitchFamily="2" charset="-78"/>
                <a:cs typeface="Alexandria" pitchFamily="2" charset="-78"/>
              </a:rPr>
              <a:t> والميسرة </a:t>
            </a:r>
            <a:r>
              <a:rPr lang="en-US" sz="1400" dirty="0">
                <a:latin typeface="Alexandria" pitchFamily="2" charset="-78"/>
                <a:cs typeface="Alexandria" pitchFamily="2" charset="-78"/>
              </a:rPr>
              <a:t>Facilitator</a:t>
            </a:r>
            <a:r>
              <a:rPr lang="ar-EG" sz="1400" dirty="0">
                <a:latin typeface="Alexandria" pitchFamily="2" charset="-78"/>
                <a:cs typeface="Alexandria" pitchFamily="2" charset="-78"/>
              </a:rPr>
              <a:t> والمربية </a:t>
            </a:r>
            <a:r>
              <a:rPr lang="en-US" sz="1400" dirty="0">
                <a:latin typeface="Alexandria" pitchFamily="2" charset="-78"/>
                <a:cs typeface="Alexandria" pitchFamily="2" charset="-78"/>
              </a:rPr>
              <a:t>Nurturer</a:t>
            </a:r>
            <a:r>
              <a:rPr lang="ar-EG" sz="1400" dirty="0">
                <a:latin typeface="Alexandria" pitchFamily="2" charset="-78"/>
                <a:cs typeface="Alexandria" pitchFamily="2" charset="-78"/>
              </a:rPr>
              <a:t> إلى مراقبة وتدعيم وتشجيع وتمكين المرؤوسين وتحقيق تماسك الفريق والولاء من جانب العاملين لزيادة الكفاءة والفعالية ، فالقادة هنا يعملون كنماذج دور </a:t>
            </a:r>
            <a:r>
              <a:rPr lang="en-US" sz="1400" dirty="0">
                <a:latin typeface="Alexandria" pitchFamily="2" charset="-78"/>
                <a:cs typeface="Alexandria" pitchFamily="2" charset="-78"/>
              </a:rPr>
              <a:t>Role Models</a:t>
            </a:r>
            <a:r>
              <a:rPr lang="ar-EG" sz="1400" dirty="0">
                <a:latin typeface="Alexandria" pitchFamily="2" charset="-78"/>
                <a:cs typeface="Alexandria" pitchFamily="2" charset="-78"/>
              </a:rPr>
              <a:t> وتعتبر هذه الثقافة الشركات العائلية </a:t>
            </a:r>
            <a:r>
              <a:rPr lang="en-US" sz="1400" dirty="0">
                <a:latin typeface="Alexandria" pitchFamily="2" charset="-78"/>
                <a:cs typeface="Alexandria" pitchFamily="2" charset="-78"/>
              </a:rPr>
              <a:t>Organizations</a:t>
            </a:r>
            <a:r>
              <a:rPr lang="ar-EG" sz="1400" dirty="0">
                <a:latin typeface="Alexandria" pitchFamily="2" charset="-78"/>
                <a:cs typeface="Alexandria" pitchFamily="2" charset="-78"/>
              </a:rPr>
              <a:t>–</a:t>
            </a:r>
            <a:r>
              <a:rPr lang="en-US" sz="1400" dirty="0">
                <a:latin typeface="Alexandria" pitchFamily="2" charset="-78"/>
                <a:cs typeface="Alexandria" pitchFamily="2" charset="-78"/>
              </a:rPr>
              <a:t>Family</a:t>
            </a:r>
            <a:r>
              <a:rPr lang="ar-EG" sz="1400" dirty="0">
                <a:latin typeface="Alexandria" pitchFamily="2" charset="-78"/>
                <a:cs typeface="Alexandria" pitchFamily="2" charset="-78"/>
              </a:rPr>
              <a:t> التي تتسم ببيئة عمل ودودة </a:t>
            </a:r>
            <a:r>
              <a:rPr lang="en-US" sz="1400" dirty="0">
                <a:latin typeface="Alexandria" pitchFamily="2" charset="-78"/>
                <a:cs typeface="Alexandria" pitchFamily="2" charset="-78"/>
              </a:rPr>
              <a:t>Friendly</a:t>
            </a:r>
            <a:r>
              <a:rPr lang="ar-EG" sz="1400" dirty="0">
                <a:latin typeface="Alexandria" pitchFamily="2" charset="-78"/>
                <a:cs typeface="Alexandria" pitchFamily="2" charset="-78"/>
              </a:rPr>
              <a:t> حيث يحب الأفراد أن يعملوا ويشتركوا في الآراء والأفكار، و تعد هذه الثقافة هى </a:t>
            </a:r>
            <a:r>
              <a:rPr lang="ar-EG" sz="1400" b="1" dirty="0">
                <a:solidFill>
                  <a:srgbClr val="00B0F0"/>
                </a:solidFill>
                <a:latin typeface="Alexandria" pitchFamily="2" charset="-78"/>
                <a:cs typeface="Alexandria" pitchFamily="2" charset="-78"/>
              </a:rPr>
              <a:t>ثقافة ملائمة للقيادة التحويلية </a:t>
            </a:r>
            <a:r>
              <a:rPr lang="ar-EG" sz="1400" i="1" dirty="0">
                <a:latin typeface="Alexandria" pitchFamily="2" charset="-78"/>
                <a:cs typeface="Alexandria" pitchFamily="2" charset="-78"/>
              </a:rPr>
              <a:t>. </a:t>
            </a: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a:p>
            <a:pPr algn="just"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8609"/>
            <a:ext cx="10861625" cy="6815650"/>
            <a:chOff x="617280" y="-122909"/>
            <a:chExt cx="10861625" cy="6815650"/>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122909"/>
              <a:ext cx="8965755" cy="6815650"/>
              <a:chOff x="2513150" y="-122909"/>
              <a:chExt cx="8965755" cy="6815650"/>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86270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96066" y="-122909"/>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526916" y="1972202"/>
            <a:ext cx="9810750" cy="2677656"/>
          </a:xfrm>
          <a:prstGeom prst="rect">
            <a:avLst/>
          </a:prstGeom>
        </p:spPr>
        <p:txBody>
          <a:bodyPr wrap="square">
            <a:spAutoFit/>
          </a:bodyPr>
          <a:lstStyle/>
          <a:p>
            <a:pPr lvl="0" algn="just" rtl="1">
              <a:lnSpc>
                <a:spcPct val="150000"/>
              </a:lnSpc>
            </a:pPr>
            <a:r>
              <a:rPr lang="ar-EG" sz="1400" b="1" u="sng" dirty="0">
                <a:latin typeface="Alexandria" pitchFamily="2" charset="-78"/>
                <a:cs typeface="Alexandria" pitchFamily="2" charset="-78"/>
              </a:rPr>
              <a:t>4- الثقافة المرنة </a:t>
            </a:r>
            <a:r>
              <a:rPr lang="en-US" sz="1400" b="1" u="sng" dirty="0">
                <a:latin typeface="Alexandria" pitchFamily="2" charset="-78"/>
                <a:cs typeface="Alexandria" pitchFamily="2" charset="-78"/>
              </a:rPr>
              <a:t>Adhocracy Culture  </a:t>
            </a:r>
            <a:r>
              <a:rPr lang="ar-EG" sz="1400" b="1" dirty="0">
                <a:latin typeface="Alexandria" pitchFamily="2" charset="-78"/>
                <a:cs typeface="Alexandria" pitchFamily="2" charset="-78"/>
              </a:rPr>
              <a:t>:</a:t>
            </a:r>
          </a:p>
          <a:p>
            <a:pPr lvl="0" algn="just" rtl="1">
              <a:lnSpc>
                <a:spcPct val="150000"/>
              </a:lnSpc>
            </a:pP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هي الثقافة التي تهتم بتقديم المنتجات الجديدة، والحلول المبتكرة للمشكلات، وكذا تهتم بالتكنولوجيا والنمو الاستراتيجي في الأسواق الجديدة ( البحث عن الفرص الجديدة ) والقادة هنا هم ذوي رؤية</a:t>
            </a:r>
            <a:r>
              <a:rPr lang="ar-EG" sz="1400" dirty="0">
                <a:latin typeface="Alexandria" pitchFamily="2" charset="-78"/>
                <a:cs typeface="Alexandria" pitchFamily="2" charset="-78"/>
              </a:rPr>
              <a:t> </a:t>
            </a:r>
            <a:r>
              <a:rPr lang="ar-SA" sz="1400" dirty="0">
                <a:latin typeface="Alexandria" pitchFamily="2" charset="-78"/>
                <a:cs typeface="Alexandria" pitchFamily="2" charset="-78"/>
              </a:rPr>
              <a:t>، مبدعين، مبتكرين ويتوجهون بالمخاطرة </a:t>
            </a:r>
            <a:r>
              <a:rPr lang="en-US" sz="1400" dirty="0">
                <a:latin typeface="Alexandria" pitchFamily="2" charset="-78"/>
                <a:cs typeface="Alexandria" pitchFamily="2" charset="-78"/>
              </a:rPr>
              <a:t>Risk –Oriented</a:t>
            </a:r>
            <a:r>
              <a:rPr lang="ar-EG" sz="1400" dirty="0">
                <a:latin typeface="Alexandria" pitchFamily="2" charset="-78"/>
                <a:cs typeface="Alexandria" pitchFamily="2" charset="-78"/>
              </a:rPr>
              <a:t> ، فهم يكسرون القواعد ويدعمون الإبداع والابتكار، وموجهين بالمهمة </a:t>
            </a:r>
            <a:r>
              <a:rPr lang="en-US" sz="1400" dirty="0">
                <a:latin typeface="Alexandria" pitchFamily="2" charset="-78"/>
                <a:cs typeface="Alexandria" pitchFamily="2" charset="-78"/>
              </a:rPr>
              <a:t>Task –Oriented </a:t>
            </a:r>
            <a:r>
              <a:rPr lang="ar-EG" sz="1400" dirty="0">
                <a:latin typeface="Alexandria" pitchFamily="2" charset="-78"/>
                <a:cs typeface="Alexandria" pitchFamily="2" charset="-78"/>
              </a:rPr>
              <a:t> ، مثل شركات صناعة الأفلام ، والشركات الاستثمارية. </a:t>
            </a:r>
            <a:r>
              <a:rPr lang="ar-EG" sz="1400" b="1" dirty="0">
                <a:solidFill>
                  <a:srgbClr val="00B0F0"/>
                </a:solidFill>
                <a:latin typeface="Alexandria" pitchFamily="2" charset="-78"/>
                <a:cs typeface="Alexandria" pitchFamily="2" charset="-78"/>
              </a:rPr>
              <a:t>وهذه الثقافة الأكثر ملائمة للقيادة التحويلية .</a:t>
            </a:r>
            <a:endParaRPr lang="en-US" sz="1400" b="1" dirty="0">
              <a:solidFill>
                <a:srgbClr val="00B0F0"/>
              </a:solidFill>
              <a:latin typeface="Alexandria" pitchFamily="2" charset="-78"/>
              <a:cs typeface="Alexandria" pitchFamily="2" charset="-78"/>
            </a:endParaRPr>
          </a:p>
          <a:p>
            <a:pPr algn="just" rtl="1">
              <a:lnSpc>
                <a:spcPct val="150000"/>
              </a:lnSpc>
            </a:pPr>
            <a:r>
              <a:rPr lang="en-US" sz="1400" i="1" dirty="0">
                <a:latin typeface="Alexandria" pitchFamily="2" charset="-78"/>
                <a:cs typeface="Alexandria" pitchFamily="2" charset="-78"/>
              </a:rPr>
              <a:t> </a:t>
            </a:r>
            <a:endParaRPr lang="en-US" sz="1400" dirty="0">
              <a:latin typeface="Alexandria" pitchFamily="2" charset="-78"/>
              <a:cs typeface="Alexandria" pitchFamily="2" charset="-78"/>
            </a:endParaRPr>
          </a:p>
          <a:p>
            <a:pPr lvl="0" algn="just"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8657"/>
            <a:ext cx="10921913" cy="6825698"/>
            <a:chOff x="617280" y="-132957"/>
            <a:chExt cx="10921913" cy="682569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132957"/>
              <a:ext cx="9026043" cy="6825698"/>
              <a:chOff x="2513150" y="-132957"/>
              <a:chExt cx="9026043" cy="6825698"/>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922993"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75970" y="-13295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24202" y="1929090"/>
            <a:ext cx="9942420" cy="3970318"/>
          </a:xfrm>
          <a:prstGeom prst="rect">
            <a:avLst/>
          </a:prstGeom>
        </p:spPr>
        <p:txBody>
          <a:bodyPr wrap="square">
            <a:spAutoFit/>
          </a:bodyPr>
          <a:lstStyle/>
          <a:p>
            <a:pPr algn="just" rtl="1">
              <a:lnSpc>
                <a:spcPct val="150000"/>
              </a:lnSpc>
            </a:pPr>
            <a:r>
              <a:rPr lang="ar-EG" sz="1400" b="1" dirty="0">
                <a:latin typeface="Alexandria" pitchFamily="2" charset="-78"/>
                <a:cs typeface="Alexandria" pitchFamily="2" charset="-78"/>
              </a:rPr>
              <a:t>خصائص الثقافة التنظيمية الفاعلة :</a:t>
            </a:r>
            <a:r>
              <a:rPr lang="ar-SA" sz="1400" b="1" baseline="30000" dirty="0">
                <a:latin typeface="Alexandria" pitchFamily="2" charset="-78"/>
                <a:cs typeface="Alexandria" pitchFamily="2" charset="-78"/>
              </a:rPr>
              <a:t> </a:t>
            </a:r>
            <a:endParaRPr lang="ar-EG" sz="1400" b="1" baseline="30000" dirty="0">
              <a:latin typeface="Alexandria" pitchFamily="2" charset="-78"/>
              <a:cs typeface="Alexandria" pitchFamily="2" charset="-78"/>
            </a:endParaRPr>
          </a:p>
          <a:p>
            <a:pPr algn="just" rtl="1">
              <a:lnSpc>
                <a:spcPct val="150000"/>
              </a:lnSpc>
            </a:pPr>
            <a:endParaRPr lang="en-US" sz="1200" dirty="0">
              <a:latin typeface="Alexandria" pitchFamily="2" charset="-78"/>
              <a:cs typeface="Alexandria" pitchFamily="2" charset="-78"/>
            </a:endParaRPr>
          </a:p>
          <a:p>
            <a:pPr marL="285750" lvl="0" indent="-285750" algn="just" rtl="1">
              <a:lnSpc>
                <a:spcPct val="150000"/>
              </a:lnSpc>
              <a:buFont typeface="Wingdings" pitchFamily="2" charset="2"/>
              <a:buChar char="§"/>
            </a:pPr>
            <a:r>
              <a:rPr lang="ar-EG" sz="1400" b="1" dirty="0">
                <a:latin typeface="Alexandria" pitchFamily="2" charset="-78"/>
                <a:cs typeface="Alexandria" pitchFamily="2" charset="-78"/>
              </a:rPr>
              <a:t>المرونــــة</a:t>
            </a:r>
            <a:r>
              <a:rPr lang="ar-EG" sz="1400" dirty="0">
                <a:latin typeface="Alexandria" pitchFamily="2" charset="-78"/>
                <a:cs typeface="Alexandria" pitchFamily="2" charset="-78"/>
              </a:rPr>
              <a:t>:	إدارك العاملين للقواعد والإجراءات التى يجب إتباعها،مع إمكانية الموافقة على افكارهم الجديدة.</a:t>
            </a:r>
            <a:endParaRPr lang="en-US" sz="1400" dirty="0">
              <a:latin typeface="Alexandria" pitchFamily="2" charset="-78"/>
              <a:cs typeface="Alexandria" pitchFamily="2" charset="-78"/>
            </a:endParaRPr>
          </a:p>
          <a:p>
            <a:pPr marL="285750" lvl="0" indent="-285750" algn="just" rtl="1">
              <a:lnSpc>
                <a:spcPct val="150000"/>
              </a:lnSpc>
              <a:buFont typeface="Wingdings" pitchFamily="2" charset="2"/>
              <a:buChar char="§"/>
            </a:pPr>
            <a:r>
              <a:rPr lang="ar-EG" sz="1400" b="1" dirty="0">
                <a:latin typeface="Alexandria" pitchFamily="2" charset="-78"/>
                <a:cs typeface="Alexandria" pitchFamily="2" charset="-78"/>
              </a:rPr>
              <a:t>المسئــولية</a:t>
            </a:r>
            <a:r>
              <a:rPr lang="ar-EG" sz="1400" dirty="0">
                <a:latin typeface="Alexandria" pitchFamily="2" charset="-78"/>
                <a:cs typeface="Alexandria" pitchFamily="2" charset="-78"/>
              </a:rPr>
              <a:t>:	أن يشعر العاملون بالحرية في العمل دون الرجوع إلى مرؤوسيهم لأخذ التوجيه في كل شيء.</a:t>
            </a:r>
            <a:endParaRPr lang="en-US" sz="1400" dirty="0">
              <a:latin typeface="Alexandria" pitchFamily="2" charset="-78"/>
              <a:cs typeface="Alexandria" pitchFamily="2" charset="-78"/>
            </a:endParaRPr>
          </a:p>
          <a:p>
            <a:pPr marL="285750" lvl="0" indent="-285750" algn="just" rtl="1">
              <a:lnSpc>
                <a:spcPct val="150000"/>
              </a:lnSpc>
              <a:buFont typeface="Wingdings" pitchFamily="2" charset="2"/>
              <a:buChar char="§"/>
            </a:pPr>
            <a:r>
              <a:rPr lang="ar-EG" sz="1400" b="1" dirty="0">
                <a:latin typeface="Alexandria" pitchFamily="2" charset="-78"/>
                <a:cs typeface="Alexandria" pitchFamily="2" charset="-78"/>
              </a:rPr>
              <a:t>المعـــايير</a:t>
            </a:r>
            <a:r>
              <a:rPr lang="ar-EG" sz="1400" dirty="0">
                <a:latin typeface="Alexandria" pitchFamily="2" charset="-78"/>
                <a:cs typeface="Alexandria" pitchFamily="2" charset="-78"/>
              </a:rPr>
              <a:t>:	أن يدرك العاملون أن المنظمة تؤكد الامتياز ، وتدفع العاملين للشعور بالمسئولية لبذل أقصى جهد.</a:t>
            </a:r>
            <a:endParaRPr lang="en-US" sz="1400" dirty="0">
              <a:latin typeface="Alexandria" pitchFamily="2" charset="-78"/>
              <a:cs typeface="Alexandria" pitchFamily="2" charset="-78"/>
            </a:endParaRPr>
          </a:p>
          <a:p>
            <a:pPr marL="285750" lvl="0" indent="-285750" algn="just" rtl="1">
              <a:lnSpc>
                <a:spcPct val="150000"/>
              </a:lnSpc>
              <a:buFont typeface="Wingdings" pitchFamily="2" charset="2"/>
              <a:buChar char="§"/>
            </a:pPr>
            <a:r>
              <a:rPr lang="ar-EG" sz="1400" b="1" dirty="0">
                <a:latin typeface="Alexandria" pitchFamily="2" charset="-78"/>
                <a:cs typeface="Alexandria" pitchFamily="2" charset="-78"/>
              </a:rPr>
              <a:t>المكافـــأة</a:t>
            </a:r>
            <a:r>
              <a:rPr lang="ar-EG" sz="1400" dirty="0">
                <a:latin typeface="Alexandria" pitchFamily="2" charset="-78"/>
                <a:cs typeface="Alexandria" pitchFamily="2" charset="-78"/>
              </a:rPr>
              <a:t>:	إدراك العاملين أنهم يكافؤا بانتظام ويحصلون على رجع صدى موضوعي.</a:t>
            </a:r>
            <a:endParaRPr lang="en-US" sz="1400" dirty="0">
              <a:latin typeface="Alexandria" pitchFamily="2" charset="-78"/>
              <a:cs typeface="Alexandria" pitchFamily="2" charset="-78"/>
            </a:endParaRPr>
          </a:p>
          <a:p>
            <a:pPr marL="285750" lvl="0" indent="-285750" algn="just" rtl="1">
              <a:lnSpc>
                <a:spcPct val="150000"/>
              </a:lnSpc>
              <a:buFont typeface="Wingdings" pitchFamily="2" charset="2"/>
              <a:buChar char="§"/>
            </a:pPr>
            <a:r>
              <a:rPr lang="ar-EG" sz="1400" b="1" dirty="0">
                <a:latin typeface="Alexandria" pitchFamily="2" charset="-78"/>
                <a:cs typeface="Alexandria" pitchFamily="2" charset="-78"/>
              </a:rPr>
              <a:t>الوضـــوح</a:t>
            </a:r>
            <a:r>
              <a:rPr lang="ar-EG" sz="1400" dirty="0">
                <a:latin typeface="Alexandria" pitchFamily="2" charset="-78"/>
                <a:cs typeface="Alexandria" pitchFamily="2" charset="-78"/>
              </a:rPr>
              <a:t>:	أن يعلم الأفراد ما هو المتوقع منهم ويفهمون جيداً كيف تتعلق جهودهم بالأهداف التنظيمية.</a:t>
            </a:r>
            <a:endParaRPr lang="en-US" sz="1400" dirty="0">
              <a:latin typeface="Alexandria" pitchFamily="2" charset="-78"/>
              <a:cs typeface="Alexandria" pitchFamily="2" charset="-78"/>
            </a:endParaRPr>
          </a:p>
          <a:p>
            <a:pPr marL="285750" lvl="0" indent="-285750" algn="just" rtl="1">
              <a:lnSpc>
                <a:spcPct val="150000"/>
              </a:lnSpc>
              <a:buFont typeface="Wingdings" pitchFamily="2" charset="2"/>
              <a:buChar char="§"/>
            </a:pPr>
            <a:r>
              <a:rPr lang="ar-EG" sz="1400" b="1" dirty="0">
                <a:latin typeface="Alexandria" pitchFamily="2" charset="-78"/>
                <a:cs typeface="Alexandria" pitchFamily="2" charset="-78"/>
              </a:rPr>
              <a:t>الإلتزام بالعمل كفريق</a:t>
            </a:r>
            <a:r>
              <a:rPr lang="ar-EG" sz="1400" dirty="0">
                <a:latin typeface="Alexandria" pitchFamily="2" charset="-78"/>
                <a:cs typeface="Alexandria" pitchFamily="2" charset="-78"/>
              </a:rPr>
              <a:t>: شعور الأفراد بالفخر بالإنتماء إلى الفريق والمنظمة وأنهم جميعاً يعملون تجاه الأهداف ذاتها.</a:t>
            </a:r>
            <a:endParaRPr lang="en-US" sz="1400" dirty="0">
              <a:latin typeface="Alexandria" pitchFamily="2" charset="-78"/>
              <a:cs typeface="Alexandria" pitchFamily="2" charset="-78"/>
            </a:endParaRPr>
          </a:p>
          <a:p>
            <a:pPr marL="285750" indent="-285750" algn="just" rtl="1">
              <a:lnSpc>
                <a:spcPct val="150000"/>
              </a:lnSpc>
              <a:buFont typeface="Wingdings" pitchFamily="2" charset="2"/>
              <a:buChar char="§"/>
            </a:pP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ويؤكد </a:t>
            </a:r>
            <a:r>
              <a:rPr lang="en-GB" sz="1400" dirty="0">
                <a:latin typeface="Alexandria" pitchFamily="2" charset="-78"/>
                <a:cs typeface="Alexandria" pitchFamily="2" charset="-78"/>
              </a:rPr>
              <a:t>‘Rooney Kasey’ </a:t>
            </a:r>
            <a:r>
              <a:rPr lang="ar-EG" sz="1400" dirty="0">
                <a:latin typeface="Alexandria" pitchFamily="2" charset="-78"/>
                <a:cs typeface="Alexandria" pitchFamily="2" charset="-78"/>
              </a:rPr>
              <a:t>أن مخرجات الأداء التنظيمي الإيجابية بما تؤدى إليه من تحقيق الأهداف التنظيمية،وزيادة الأرباح تساهم في رفع مستوى التقدير الذاتي للأفراد من العاملين، وأن ذلك يُعد من المؤشرات الإيجابية للعلاقات الناجحة الفعالة بين القيادة والمرؤوسين</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8657"/>
            <a:ext cx="10894455" cy="6825698"/>
            <a:chOff x="617280" y="-132957"/>
            <a:chExt cx="10894455" cy="682569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132957"/>
              <a:ext cx="8998585" cy="6825698"/>
              <a:chOff x="2513150" y="-132957"/>
              <a:chExt cx="8998585" cy="6825698"/>
            </a:xfrm>
          </p:grpSpPr>
          <p:sp>
            <p:nvSpPr>
              <p:cNvPr id="6" name="TextBox 5"/>
              <p:cNvSpPr txBox="1"/>
              <p:nvPr/>
            </p:nvSpPr>
            <p:spPr>
              <a:xfrm>
                <a:off x="2513150" y="1019069"/>
                <a:ext cx="8631100" cy="523220"/>
              </a:xfrm>
              <a:prstGeom prst="rect">
                <a:avLst/>
              </a:prstGeom>
              <a:noFill/>
            </p:spPr>
            <p:txBody>
              <a:bodyPr wrap="square" rtlCol="0">
                <a:spAutoFit/>
              </a:bodyPr>
              <a:lstStyle/>
              <a:p>
                <a:endParaRPr lang="en-US" sz="2800" b="1" dirty="0">
                  <a:latin typeface="Alexandria" charset="0"/>
                  <a:cs typeface="Alexandria" charset="0"/>
                </a:endParaRPr>
              </a:p>
            </p:txBody>
          </p:sp>
          <p:sp>
            <p:nvSpPr>
              <p:cNvPr id="7" name="TextBox 6"/>
              <p:cNvSpPr txBox="1"/>
              <p:nvPr/>
            </p:nvSpPr>
            <p:spPr>
              <a:xfrm>
                <a:off x="8842609"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206594" y="-13295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1" name="Rectangle 10"/>
          <p:cNvSpPr/>
          <p:nvPr/>
        </p:nvSpPr>
        <p:spPr>
          <a:xfrm>
            <a:off x="1308586" y="2019857"/>
            <a:ext cx="9848850" cy="3323987"/>
          </a:xfrm>
          <a:prstGeom prst="rect">
            <a:avLst/>
          </a:prstGeom>
        </p:spPr>
        <p:txBody>
          <a:bodyPr wrap="square">
            <a:spAutoFit/>
          </a:bodyPr>
          <a:lstStyle/>
          <a:p>
            <a:pPr lvl="0" algn="just" rtl="1">
              <a:lnSpc>
                <a:spcPct val="150000"/>
              </a:lnSpc>
            </a:pPr>
            <a:r>
              <a:rPr lang="ar-EG" sz="1400" dirty="0">
                <a:latin typeface="Alexandria" pitchFamily="2" charset="-78"/>
                <a:cs typeface="Alexandria" pitchFamily="2" charset="-78"/>
              </a:rPr>
              <a:t>يتضح من العرض السابق للأنماط الثقافية وفقاً </a:t>
            </a:r>
            <a:r>
              <a:rPr lang="ar-EG" sz="1400" b="1" dirty="0">
                <a:latin typeface="Alexandria" pitchFamily="2" charset="-78"/>
                <a:cs typeface="Alexandria" pitchFamily="2" charset="-78"/>
              </a:rPr>
              <a:t>لنموذج </a:t>
            </a:r>
            <a:r>
              <a:rPr lang="en-US" sz="1400" b="1" dirty="0">
                <a:latin typeface="Alexandria" pitchFamily="2" charset="-78"/>
                <a:cs typeface="Alexandria" pitchFamily="2" charset="-78"/>
              </a:rPr>
              <a:t>Cameron &amp; Quinn</a:t>
            </a:r>
            <a:r>
              <a:rPr lang="ar-EG" sz="1400" dirty="0">
                <a:latin typeface="Alexandria" pitchFamily="2" charset="-78"/>
                <a:cs typeface="Alexandria" pitchFamily="2" charset="-78"/>
              </a:rPr>
              <a:t> أن الثقافة التبادلية تتضمن نمطي ثقافة ( السوق، الهرمية)،كما تتضمن الثقافة التحويلية النمطين ( العائلة ،المرنة )،وهو ما يتفق مع نموذج </a:t>
            </a:r>
            <a:r>
              <a:rPr lang="en-US" sz="1400" dirty="0">
                <a:latin typeface="Alexandria" pitchFamily="2" charset="-78"/>
                <a:cs typeface="Alexandria" pitchFamily="2" charset="-78"/>
              </a:rPr>
              <a:t>Avolio93 </a:t>
            </a:r>
            <a:r>
              <a:rPr lang="ar-EG" sz="1400" dirty="0">
                <a:latin typeface="Alexandria" pitchFamily="2" charset="-78"/>
                <a:cs typeface="Alexandria" pitchFamily="2" charset="-78"/>
              </a:rPr>
              <a:t>&amp; </a:t>
            </a:r>
            <a:r>
              <a:rPr lang="en-US" sz="1400" dirty="0">
                <a:latin typeface="Alexandria" pitchFamily="2" charset="-78"/>
                <a:cs typeface="Alexandria" pitchFamily="2" charset="-78"/>
              </a:rPr>
              <a:t>Bas</a:t>
            </a:r>
            <a:r>
              <a:rPr lang="en-GB" sz="1400" dirty="0">
                <a:latin typeface="Alexandria" pitchFamily="2" charset="-78"/>
                <a:cs typeface="Alexandria" pitchFamily="2" charset="-78"/>
              </a:rPr>
              <a:t>s</a:t>
            </a:r>
            <a:r>
              <a:rPr lang="ar-EG" sz="1400" dirty="0">
                <a:latin typeface="Alexandria" pitchFamily="2" charset="-78"/>
                <a:cs typeface="Alexandria" pitchFamily="2" charset="-78"/>
              </a:rPr>
              <a:t> فى وجود نمطين للثقافات التنظيمية هما: الثقافة التبادلية ، والثقافة التحويلية      و ذلك على النحو التالى :</a:t>
            </a:r>
          </a:p>
          <a:p>
            <a:pPr lvl="0" algn="just" rtl="1">
              <a:lnSpc>
                <a:spcPct val="150000"/>
              </a:lnSpc>
            </a:pPr>
            <a:endParaRPr lang="ar-EG"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تميل </a:t>
            </a:r>
            <a:r>
              <a:rPr lang="ar-EG" sz="1400" b="1" dirty="0">
                <a:latin typeface="Alexandria" pitchFamily="2" charset="-78"/>
                <a:cs typeface="Alexandria" pitchFamily="2" charset="-78"/>
              </a:rPr>
              <a:t>الثقافات التبادلية </a:t>
            </a:r>
            <a:r>
              <a:rPr lang="ar-EG" sz="1400" dirty="0">
                <a:latin typeface="Alexandria" pitchFamily="2" charset="-78"/>
                <a:cs typeface="Alexandria" pitchFamily="2" charset="-78"/>
              </a:rPr>
              <a:t>إلى صيانة الأوضاع الراهنة من خلال التأكيد على التفاعلات التعاقدية، فهذه الثقافات الأنتاجية تستخدم المكافأة في مقابل كل شيء، ولكنها تهمل تفاعلات الفريق وبالتالي يصبح هناك تبنياً محدوداً لرؤية المنظمة وكذا التزاماً محدوداً نحو المنظمة. ولا يعترف قادة هذه الثقافات بالإبداع أو الابتكار أو المخاطرة.فالثقافات التبادلية أكثر اهتماما بالمصالح الذاتية الخاصة، والتوجيهات،وتوحيد إجراءات العمل، والأهداف قصيرة الأجل، كما تتبنى الهيكل المركزي المستقر والاتصالات الأحادية من أعلى لأسفل والتي تتمثل في الأوامر وإجراءات الرقابة.</a:t>
            </a:r>
            <a:endParaRPr lang="en-US" sz="1400" dirty="0">
              <a:latin typeface="Alexandria" pitchFamily="2" charset="-78"/>
              <a:cs typeface="Alexandria" pitchFamily="2" charset="-78"/>
            </a:endParaRPr>
          </a:p>
          <a:p>
            <a:pPr lvl="0" algn="just" rtl="1">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2558922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22"/>
          <p:cNvSpPr/>
          <p:nvPr/>
        </p:nvSpPr>
        <p:spPr>
          <a:xfrm>
            <a:off x="8607914" y="1212739"/>
            <a:ext cx="3272911" cy="519419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914400" y="11487"/>
            <a:ext cx="10812720" cy="6795554"/>
            <a:chOff x="971550" y="-102813"/>
            <a:chExt cx="10812720" cy="6795554"/>
          </a:xfrm>
        </p:grpSpPr>
        <p:grpSp>
          <p:nvGrpSpPr>
            <p:cNvPr id="5" name="Group 4"/>
            <p:cNvGrpSpPr/>
            <p:nvPr/>
          </p:nvGrpSpPr>
          <p:grpSpPr>
            <a:xfrm>
              <a:off x="1695450" y="-102813"/>
              <a:ext cx="9956957" cy="6795554"/>
              <a:chOff x="1695450" y="-102813"/>
              <a:chExt cx="9956957" cy="6795554"/>
            </a:xfrm>
          </p:grpSpPr>
          <p:sp>
            <p:nvSpPr>
              <p:cNvPr id="6" name="TextBox 5"/>
              <p:cNvSpPr txBox="1"/>
              <p:nvPr/>
            </p:nvSpPr>
            <p:spPr>
              <a:xfrm>
                <a:off x="1695450" y="407192"/>
                <a:ext cx="8953500" cy="707886"/>
              </a:xfrm>
              <a:prstGeom prst="rect">
                <a:avLst/>
              </a:prstGeom>
              <a:noFill/>
            </p:spPr>
            <p:txBody>
              <a:bodyPr wrap="square" rtlCol="0">
                <a:spAutoFit/>
              </a:bodyPr>
              <a:lstStyle/>
              <a:p>
                <a:pPr algn="ctr"/>
                <a:endParaRPr lang="ar-EG" sz="2000" b="1" i="1" dirty="0">
                  <a:solidFill>
                    <a:srgbClr val="00B0F0"/>
                  </a:solidFill>
                  <a:latin typeface="Alexandria" pitchFamily="2" charset="-78"/>
                  <a:ea typeface="Times New Roman" pitchFamily="18" charset="0"/>
                  <a:cs typeface="Alexandria" pitchFamily="2" charset="-78"/>
                </a:endParaRPr>
              </a:p>
              <a:p>
                <a:pPr algn="ctr"/>
                <a:endParaRPr lang="en-US" sz="2000" b="1" dirty="0">
                  <a:solidFill>
                    <a:srgbClr val="00B0F0"/>
                  </a:solidFill>
                  <a:latin typeface="Alexandria" pitchFamily="2" charset="-78"/>
                  <a:cs typeface="Alexandria" pitchFamily="2" charset="-78"/>
                </a:endParaRPr>
              </a:p>
            </p:txBody>
          </p:sp>
          <p:sp>
            <p:nvSpPr>
              <p:cNvPr id="7" name="TextBox 6"/>
              <p:cNvSpPr txBox="1"/>
              <p:nvPr/>
            </p:nvSpPr>
            <p:spPr>
              <a:xfrm>
                <a:off x="8973233"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47266" y="-102813"/>
                <a:ext cx="2305141" cy="1076343"/>
              </a:xfrm>
              <a:prstGeom prst="rect">
                <a:avLst/>
              </a:prstGeom>
            </p:spPr>
          </p:pic>
        </p:grpSp>
        <p:sp>
          <p:nvSpPr>
            <p:cNvPr id="4" name="Rectangle: Rounded Corners 24"/>
            <p:cNvSpPr/>
            <p:nvPr/>
          </p:nvSpPr>
          <p:spPr>
            <a:xfrm>
              <a:off x="971550" y="1261630"/>
              <a:ext cx="10812720" cy="473712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b="1" dirty="0">
                <a:solidFill>
                  <a:schemeClr val="tx1"/>
                </a:solidFill>
                <a:latin typeface="Alexandria" pitchFamily="2" charset="-78"/>
                <a:cs typeface="Alexandria" pitchFamily="2" charset="-78"/>
              </a:endParaRPr>
            </a:p>
          </p:txBody>
        </p:sp>
      </p:grpSp>
      <p:sp>
        <p:nvSpPr>
          <p:cNvPr id="9" name="Rectangle 8"/>
          <p:cNvSpPr/>
          <p:nvPr/>
        </p:nvSpPr>
        <p:spPr>
          <a:xfrm>
            <a:off x="560130" y="536043"/>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1" name="Rectangle 10"/>
          <p:cNvSpPr/>
          <p:nvPr/>
        </p:nvSpPr>
        <p:spPr>
          <a:xfrm>
            <a:off x="1964586" y="2461696"/>
            <a:ext cx="9419135" cy="2031325"/>
          </a:xfrm>
          <a:prstGeom prst="rect">
            <a:avLst/>
          </a:prstGeom>
        </p:spPr>
        <p:txBody>
          <a:bodyPr wrap="square">
            <a:spAutoFit/>
          </a:bodyPr>
          <a:lstStyle/>
          <a:p>
            <a:pPr lvl="0" algn="just" rtl="1">
              <a:lnSpc>
                <a:spcPct val="150000"/>
              </a:lnSpc>
            </a:pPr>
            <a:r>
              <a:rPr lang="ar-EG" sz="1400" dirty="0">
                <a:latin typeface="Alexandria" pitchFamily="2" charset="-78"/>
                <a:cs typeface="Alexandria" pitchFamily="2" charset="-78"/>
              </a:rPr>
              <a:t>في حين تميل الثقافات التحويلية إلى </a:t>
            </a:r>
            <a:r>
              <a:rPr lang="ar-EG" sz="1400" b="1" dirty="0">
                <a:latin typeface="Alexandria" pitchFamily="2" charset="-78"/>
                <a:cs typeface="Alexandria" pitchFamily="2" charset="-78"/>
              </a:rPr>
              <a:t>بناء ثقة متبادلة</a:t>
            </a:r>
            <a:r>
              <a:rPr lang="ar-EG" sz="1400" dirty="0">
                <a:latin typeface="Alexandria" pitchFamily="2" charset="-78"/>
                <a:cs typeface="Alexandria" pitchFamily="2" charset="-78"/>
              </a:rPr>
              <a:t> مع المرؤوسين من خلال العمل </a:t>
            </a:r>
            <a:r>
              <a:rPr lang="ar-EG" sz="1400" b="1" dirty="0">
                <a:latin typeface="Alexandria" pitchFamily="2" charset="-78"/>
                <a:cs typeface="Alexandria" pitchFamily="2" charset="-78"/>
              </a:rPr>
              <a:t>كنماذج للدور</a:t>
            </a:r>
            <a:r>
              <a:rPr lang="ar-EG" sz="1400" dirty="0">
                <a:latin typeface="Alexandria" pitchFamily="2" charset="-78"/>
                <a:cs typeface="Alexandria" pitchFamily="2" charset="-78"/>
              </a:rPr>
              <a:t> وكمراقبين أيضاً، فهذه الثقافة تتسم </a:t>
            </a:r>
            <a:r>
              <a:rPr lang="ar-EG" sz="1400" b="1" dirty="0">
                <a:latin typeface="Alexandria" pitchFamily="2" charset="-78"/>
                <a:cs typeface="Alexandria" pitchFamily="2" charset="-78"/>
              </a:rPr>
              <a:t>بالإحساس العام بالهدف</a:t>
            </a:r>
            <a:r>
              <a:rPr lang="ar-EG" sz="1400" dirty="0">
                <a:latin typeface="Alexandria" pitchFamily="2" charset="-78"/>
                <a:cs typeface="Alexandria" pitchFamily="2" charset="-78"/>
              </a:rPr>
              <a:t>، العائلة، والالتزام حيث يشترك القادة والمرؤوسون معاً في الاهتمامات والرسالة.</a:t>
            </a:r>
            <a:r>
              <a:rPr lang="ar-EG" sz="1400" b="1" dirty="0">
                <a:latin typeface="Alexandria" pitchFamily="2" charset="-78"/>
                <a:cs typeface="Alexandria" pitchFamily="2" charset="-78"/>
              </a:rPr>
              <a:t>والجدير بالذكر</a:t>
            </a:r>
            <a:r>
              <a:rPr lang="ar-EG" sz="1400" dirty="0">
                <a:latin typeface="Alexandria" pitchFamily="2" charset="-78"/>
                <a:cs typeface="Alexandria" pitchFamily="2" charset="-78"/>
              </a:rPr>
              <a:t> أن الثقافة التحويلية الناجحة يجب أن تبنى على أساس من الثقافة التبادلية، فالثقافة التحويلية لا تهمل المكافآت ولكنها تؤكد الاهتمامات الفردية للعاملين.وتبنى الثقافة التحويلية الهيكل المركزي المنبسط ، وتبنى الإبداع والابتكار في سبيل تحقيق النمو وتخاطب التحديات التنظيمية بطريقة فعالة، فالقادة التحويليون يسعون إلى تغيير ثقافة المنظمة لجعلها أكثر نجاحاً وتكيفاً.</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93503414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22"/>
          <p:cNvSpPr>
            <a:spLocks noGrp="1"/>
          </p:cNvSpPr>
          <p:nvPr>
            <p:ph type="pic" sz="quarter" idx="11"/>
          </p:nvPr>
        </p:nvSpPr>
        <p:spPr>
          <a:xfrm>
            <a:off x="8117624" y="1289870"/>
            <a:ext cx="3701847" cy="518405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41631"/>
            <a:ext cx="10812720" cy="6765410"/>
            <a:chOff x="617280" y="-72669"/>
            <a:chExt cx="10812720" cy="6765410"/>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rtl="1"/>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636850" y="-72669"/>
              <a:ext cx="9751623" cy="6765410"/>
              <a:chOff x="1636850" y="-72669"/>
              <a:chExt cx="9751623" cy="6765410"/>
            </a:xfrm>
          </p:grpSpPr>
          <p:sp>
            <p:nvSpPr>
              <p:cNvPr id="6" name="TextBox 5"/>
              <p:cNvSpPr txBox="1"/>
              <p:nvPr/>
            </p:nvSpPr>
            <p:spPr>
              <a:xfrm>
                <a:off x="1636850" y="771419"/>
                <a:ext cx="8631100" cy="369332"/>
              </a:xfrm>
              <a:prstGeom prst="rect">
                <a:avLst/>
              </a:prstGeom>
              <a:noFill/>
            </p:spPr>
            <p:txBody>
              <a:bodyPr wrap="square" rtlCol="0">
                <a:spAutoFit/>
              </a:bodyPr>
              <a:lstStyle/>
              <a:p>
                <a:pPr algn="ctr"/>
                <a:endParaRPr lang="en-US" b="1" dirty="0">
                  <a:latin typeface="Alexandria" pitchFamily="2" charset="-78"/>
                  <a:cs typeface="Alexandria" pitchFamily="2" charset="-78"/>
                </a:endParaRPr>
              </a:p>
            </p:txBody>
          </p:sp>
          <p:sp>
            <p:nvSpPr>
              <p:cNvPr id="7" name="TextBox 6"/>
              <p:cNvSpPr txBox="1"/>
              <p:nvPr/>
            </p:nvSpPr>
            <p:spPr>
              <a:xfrm>
                <a:off x="8772273"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065922" y="-72669"/>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2" name="Rectangle 1"/>
          <p:cNvSpPr/>
          <p:nvPr/>
        </p:nvSpPr>
        <p:spPr>
          <a:xfrm>
            <a:off x="1744393" y="1616097"/>
            <a:ext cx="9095403" cy="4464812"/>
          </a:xfrm>
          <a:prstGeom prst="rect">
            <a:avLst/>
          </a:prstGeom>
        </p:spPr>
        <p:txBody>
          <a:bodyPr wrap="square">
            <a:spAutoFit/>
          </a:bodyPr>
          <a:lstStyle/>
          <a:p>
            <a:pPr algn="just" rtl="1">
              <a:lnSpc>
                <a:spcPct val="150000"/>
              </a:lnSpc>
            </a:pPr>
            <a:r>
              <a:rPr lang="ar-EG" sz="1400" i="1" dirty="0">
                <a:latin typeface="Alexandria" pitchFamily="2" charset="-78"/>
                <a:cs typeface="Alexandria" pitchFamily="2" charset="-78"/>
              </a:rPr>
              <a:t> </a:t>
            </a:r>
            <a:endParaRPr lang="en-US" sz="14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إنتقدت دراسات عديدة النظريات الكلاسيكية التقليدية لأنماط القيادة لنزوعها نحو التبسيط الشديد و إتخاذها المداخل ثنائية الأبعاد </a:t>
            </a:r>
            <a:r>
              <a:rPr lang="en-US" sz="1400" dirty="0">
                <a:latin typeface="Alexandria" pitchFamily="2" charset="-78"/>
                <a:cs typeface="Alexandria" pitchFamily="2" charset="-78"/>
              </a:rPr>
              <a:t>Two-Dimensional Approach</a:t>
            </a:r>
            <a:r>
              <a:rPr lang="ar-EG" sz="1400" dirty="0">
                <a:latin typeface="Alexandria" pitchFamily="2" charset="-78"/>
                <a:cs typeface="Alexandria" pitchFamily="2" charset="-78"/>
              </a:rPr>
              <a:t> ، إلى جانب أن الاتصال لم يكن مكوناً رئيسياً فى معظم تلك النظريات.و على النقيض من هذه المداخل التقليدية نجد أن النظريات الحديثة للقيادة قد إتخذت مداخل أكثر شمولية و فنية </a:t>
            </a:r>
            <a:r>
              <a:rPr lang="en-US" sz="1400" dirty="0">
                <a:latin typeface="Alexandria" pitchFamily="2" charset="-78"/>
                <a:cs typeface="Alexandria" pitchFamily="2" charset="-78"/>
              </a:rPr>
              <a:t>more Holistic and Artistic</a:t>
            </a:r>
            <a:r>
              <a:rPr lang="ar-EG" sz="1400" dirty="0">
                <a:latin typeface="Alexandria" pitchFamily="2" charset="-78"/>
                <a:cs typeface="Alexandria" pitchFamily="2" charset="-78"/>
              </a:rPr>
              <a:t> لأنماط القيادة ، </a:t>
            </a:r>
          </a:p>
          <a:p>
            <a:pPr algn="just" rtl="1">
              <a:lnSpc>
                <a:spcPct val="150000"/>
              </a:lnSpc>
            </a:pPr>
            <a:endParaRPr lang="ar-EG" sz="900" dirty="0">
              <a:latin typeface="Alexandria" pitchFamily="2" charset="-78"/>
              <a:cs typeface="Alexandria" pitchFamily="2" charset="-78"/>
            </a:endParaRPr>
          </a:p>
          <a:p>
            <a:pPr algn="just" rtl="1">
              <a:lnSpc>
                <a:spcPct val="150000"/>
              </a:lnSpc>
            </a:pPr>
            <a:r>
              <a:rPr lang="ar-EG" sz="1400" dirty="0">
                <a:latin typeface="Alexandria" pitchFamily="2" charset="-78"/>
                <a:cs typeface="Alexandria" pitchFamily="2" charset="-78"/>
              </a:rPr>
              <a:t>و من تلك النظريات نظرية القيادة التحويلية ، و القيادة الكاريزمية ، و القيادة الخادمة كونها نظريات  تعطى أهمية للتفاعلات المباشرة ، فهى تركز بدرجة أقل على العلاقة السببية الى تُقاس من خلال المتغيرات التحليلية وتهتم بدرجة أكبر بالجوانب غير الملموسة فى الإتصالات بين القادة و التابعين حيث تركز على الأخلاقيات العامة للقائد . كما تعطى مزيداً من الإهتمام بالإتصال الإقناعى ، و التأثير المتبادل ، و المعانى الإجتماعية للاتصال . </a:t>
            </a:r>
            <a:r>
              <a:rPr lang="ar-EG" sz="1400" i="1" dirty="0">
                <a:latin typeface="Alexandria" pitchFamily="2" charset="-78"/>
                <a:cs typeface="Alexandria" pitchFamily="2" charset="-78"/>
              </a:rPr>
              <a:t>و قد أثبتت العديد من الدراسات السابقة وجود إرتباط إيجابى بين سلوكيات القيادة التحويلية و فعالية و كفاءة الاتصالات ، فالقادة التحويليين يسعون من خلال عمليات الاتصال إلى خلق علاقات مع تابعيهم تساعدهم على تحقيق أهدافهم و أهداف منظماتهم ، بينما على الجانب الآخر لم تُدعم سلوكيات القيادة التبادلية الاتصالات الفعالة المؤثرة فى سلوكيات تابعيهم</a:t>
            </a:r>
            <a:r>
              <a:rPr lang="en-US" sz="1400" dirty="0">
                <a:latin typeface="Alexandria" pitchFamily="2" charset="-78"/>
                <a:cs typeface="Alexandria" pitchFamily="2" charset="-78"/>
              </a:rPr>
              <a:t> -</a:t>
            </a:r>
          </a:p>
        </p:txBody>
      </p:sp>
      <p:sp>
        <p:nvSpPr>
          <p:cNvPr id="12" name="Rectangle 11"/>
          <p:cNvSpPr/>
          <p:nvPr/>
        </p:nvSpPr>
        <p:spPr>
          <a:xfrm>
            <a:off x="2342070" y="915166"/>
            <a:ext cx="6096000" cy="369332"/>
          </a:xfrm>
          <a:prstGeom prst="rect">
            <a:avLst/>
          </a:prstGeom>
        </p:spPr>
        <p:txBody>
          <a:bodyPr>
            <a:spAutoFit/>
          </a:bodyPr>
          <a:lstStyle/>
          <a:p>
            <a:pPr rtl="1"/>
            <a:r>
              <a:rPr lang="ar-EG" b="1" dirty="0">
                <a:latin typeface="Alexandria" pitchFamily="2" charset="-78"/>
                <a:cs typeface="Alexandria" pitchFamily="2" charset="-78"/>
              </a:rPr>
              <a:t>تأثير ثقافة المنظمة على السلوكيات الإتصالية للقادة :</a:t>
            </a:r>
            <a:endParaRPr lang="en-US" b="1" dirty="0">
              <a:latin typeface="Alexandria" pitchFamily="2" charset="-78"/>
              <a:cs typeface="Alexandria" pitchFamily="2" charset="-78"/>
            </a:endParaRPr>
          </a:p>
        </p:txBody>
      </p:sp>
    </p:spTree>
    <p:extLst>
      <p:ext uri="{BB962C8B-B14F-4D97-AF65-F5344CB8AC3E}">
        <p14:creationId xmlns:p14="http://schemas.microsoft.com/office/powerpoint/2010/main" val="268726408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11967"/>
            <a:ext cx="10962105" cy="6695074"/>
            <a:chOff x="617280" y="-2333"/>
            <a:chExt cx="10962105" cy="6695074"/>
          </a:xfrm>
        </p:grpSpPr>
        <p:sp>
          <p:nvSpPr>
            <p:cNvPr id="4" name="Rectangle: Rounded Corners 24"/>
            <p:cNvSpPr/>
            <p:nvPr/>
          </p:nvSpPr>
          <p:spPr>
            <a:xfrm>
              <a:off x="617280" y="159024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Wingdings" pitchFamily="2" charset="2"/>
                <a:buChar char="§"/>
              </a:pPr>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979750" y="-2333"/>
              <a:ext cx="9599635" cy="6695074"/>
              <a:chOff x="1979750" y="-2333"/>
              <a:chExt cx="9599635" cy="6695074"/>
            </a:xfrm>
          </p:grpSpPr>
          <p:sp>
            <p:nvSpPr>
              <p:cNvPr id="6" name="TextBox 5"/>
              <p:cNvSpPr txBox="1"/>
              <p:nvPr/>
            </p:nvSpPr>
            <p:spPr>
              <a:xfrm>
                <a:off x="1979750" y="1057169"/>
                <a:ext cx="8631100" cy="369332"/>
              </a:xfrm>
              <a:prstGeom prst="rect">
                <a:avLst/>
              </a:prstGeom>
              <a:noFill/>
            </p:spPr>
            <p:txBody>
              <a:bodyPr wrap="square" rtlCol="0">
                <a:spAutoFit/>
              </a:bodyPr>
              <a:lstStyle/>
              <a:p>
                <a:pPr algn="ctr"/>
                <a:endParaRPr lang="en-US" b="1" dirty="0">
                  <a:latin typeface="Alexandria" pitchFamily="2" charset="-78"/>
                  <a:cs typeface="Alexandria" pitchFamily="2" charset="-78"/>
                </a:endParaRPr>
              </a:p>
            </p:txBody>
          </p:sp>
          <p:sp>
            <p:nvSpPr>
              <p:cNvPr id="7" name="TextBox 6"/>
              <p:cNvSpPr txBox="1"/>
              <p:nvPr/>
            </p:nvSpPr>
            <p:spPr>
              <a:xfrm>
                <a:off x="8963185"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2333"/>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graphicFrame>
        <p:nvGraphicFramePr>
          <p:cNvPr id="11" name="Table 10"/>
          <p:cNvGraphicFramePr>
            <a:graphicFrameLocks noGrp="1"/>
          </p:cNvGraphicFramePr>
          <p:nvPr>
            <p:extLst>
              <p:ext uri="{D42A27DB-BD31-4B8C-83A1-F6EECF244321}">
                <p14:modId xmlns:p14="http://schemas.microsoft.com/office/powerpoint/2010/main" val="1418059831"/>
              </p:ext>
            </p:extLst>
          </p:nvPr>
        </p:nvGraphicFramePr>
        <p:xfrm>
          <a:off x="1922600" y="2186249"/>
          <a:ext cx="8128000" cy="3626612"/>
        </p:xfrm>
        <a:graphic>
          <a:graphicData uri="http://schemas.openxmlformats.org/drawingml/2006/table">
            <a:tbl>
              <a:tblPr rtl="1" firstRow="1" bandRow="1">
                <a:tableStyleId>{5C22544A-7EE6-4342-B048-85BDC9FD1C3A}</a:tableStyleId>
              </a:tblPr>
              <a:tblGrid>
                <a:gridCol w="4008582">
                  <a:extLst>
                    <a:ext uri="{9D8B030D-6E8A-4147-A177-3AD203B41FA5}">
                      <a16:colId xmlns:a16="http://schemas.microsoft.com/office/drawing/2014/main" val="20000"/>
                    </a:ext>
                  </a:extLst>
                </a:gridCol>
                <a:gridCol w="4119418">
                  <a:extLst>
                    <a:ext uri="{9D8B030D-6E8A-4147-A177-3AD203B41FA5}">
                      <a16:colId xmlns:a16="http://schemas.microsoft.com/office/drawing/2014/main" val="20001"/>
                    </a:ext>
                  </a:extLst>
                </a:gridCol>
              </a:tblGrid>
              <a:tr h="370840">
                <a:tc>
                  <a:txBody>
                    <a:bodyPr/>
                    <a:lstStyle/>
                    <a:p>
                      <a:pPr algn="ctr" rtl="1"/>
                      <a:r>
                        <a:rPr lang="ar-EG" dirty="0">
                          <a:latin typeface="Alexandria" pitchFamily="2" charset="-78"/>
                          <a:cs typeface="Alexandria" pitchFamily="2" charset="-78"/>
                        </a:rPr>
                        <a:t>القيادة التحويلية</a:t>
                      </a:r>
                    </a:p>
                  </a:txBody>
                  <a:tcPr/>
                </a:tc>
                <a:tc>
                  <a:txBody>
                    <a:bodyPr/>
                    <a:lstStyle/>
                    <a:p>
                      <a:pPr algn="ctr" rtl="1"/>
                      <a:r>
                        <a:rPr lang="ar-EG" dirty="0">
                          <a:latin typeface="Alexandria" pitchFamily="2" charset="-78"/>
                          <a:cs typeface="Alexandria" pitchFamily="2" charset="-78"/>
                        </a:rPr>
                        <a:t>القيادة التبادلية </a:t>
                      </a:r>
                    </a:p>
                  </a:txBody>
                  <a:tcPr/>
                </a:tc>
                <a:extLst>
                  <a:ext uri="{0D108BD9-81ED-4DB2-BD59-A6C34878D82A}">
                    <a16:rowId xmlns:a16="http://schemas.microsoft.com/office/drawing/2014/main" val="10000"/>
                  </a:ext>
                </a:extLst>
              </a:tr>
              <a:tr h="402242">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ar-EG" sz="1800" b="1" dirty="0">
                          <a:latin typeface="Alexandria" pitchFamily="2" charset="-78"/>
                          <a:cs typeface="Alexandria" pitchFamily="2" charset="-78"/>
                        </a:rPr>
                        <a:t>اتصالات إيجابية للقيادة  </a:t>
                      </a:r>
                    </a:p>
                  </a:txBody>
                  <a:tcPr/>
                </a:tc>
                <a:tc>
                  <a:txBody>
                    <a:bodyPr/>
                    <a:lstStyle/>
                    <a:p>
                      <a:pPr marL="0" marR="0" indent="0" algn="ctr" defTabSz="914400" rtl="1" eaLnBrk="1" fontAlgn="auto" latinLnBrk="0" hangingPunct="1">
                        <a:lnSpc>
                          <a:spcPct val="100000"/>
                        </a:lnSpc>
                        <a:spcBef>
                          <a:spcPts val="0"/>
                        </a:spcBef>
                        <a:spcAft>
                          <a:spcPts val="0"/>
                        </a:spcAft>
                        <a:buClrTx/>
                        <a:buSzTx/>
                        <a:buFontTx/>
                        <a:buNone/>
                        <a:tabLst/>
                        <a:defRPr/>
                      </a:pPr>
                      <a:r>
                        <a:rPr lang="ar-EG" sz="1800" b="1" dirty="0">
                          <a:latin typeface="Alexandria" pitchFamily="2" charset="-78"/>
                          <a:cs typeface="Alexandria" pitchFamily="2" charset="-78"/>
                        </a:rPr>
                        <a:t>اتصالات سلبية للقيادة  </a:t>
                      </a:r>
                    </a:p>
                    <a:p>
                      <a:pPr algn="ctr" rtl="1"/>
                      <a:endParaRPr lang="ar-EG" dirty="0">
                        <a:latin typeface="Alexandria" pitchFamily="2" charset="-78"/>
                        <a:cs typeface="Alexandria" pitchFamily="2" charset="-78"/>
                      </a:endParaRPr>
                    </a:p>
                  </a:txBody>
                  <a:tcPr/>
                </a:tc>
                <a:extLst>
                  <a:ext uri="{0D108BD9-81ED-4DB2-BD59-A6C34878D82A}">
                    <a16:rowId xmlns:a16="http://schemas.microsoft.com/office/drawing/2014/main" val="10001"/>
                  </a:ext>
                </a:extLst>
              </a:tr>
              <a:tr h="370840">
                <a:tc>
                  <a:txBody>
                    <a:bodyPr/>
                    <a:lstStyle/>
                    <a:p>
                      <a:pPr algn="just" rtl="1">
                        <a:lnSpc>
                          <a:spcPct val="150000"/>
                        </a:lnSpc>
                      </a:pPr>
                      <a:r>
                        <a:rPr lang="ar-EG" sz="1400" b="1" dirty="0">
                          <a:latin typeface="Alexandria" pitchFamily="2" charset="-78"/>
                          <a:cs typeface="Alexandria" pitchFamily="2" charset="-78"/>
                        </a:rPr>
                        <a:t>الإتجاهات : </a:t>
                      </a:r>
                      <a:r>
                        <a:rPr lang="ar-EG" sz="1400" dirty="0">
                          <a:latin typeface="Alexandria" pitchFamily="2" charset="-78"/>
                          <a:cs typeface="Alexandria" pitchFamily="2" charset="-78"/>
                        </a:rPr>
                        <a:t>اتصالات ثنائية (صاعدة وهابطة)</a:t>
                      </a:r>
                    </a:p>
                    <a:p>
                      <a:pPr algn="just" rtl="1">
                        <a:lnSpc>
                          <a:spcPct val="150000"/>
                        </a:lnSpc>
                      </a:pPr>
                      <a:endParaRPr lang="ar-EG" sz="1400" b="1" dirty="0">
                        <a:latin typeface="Alexandria" pitchFamily="2" charset="-78"/>
                        <a:cs typeface="Alexandria" pitchFamily="2" charset="-78"/>
                      </a:endParaRPr>
                    </a:p>
                    <a:p>
                      <a:pPr algn="just" rtl="1">
                        <a:lnSpc>
                          <a:spcPct val="150000"/>
                        </a:lnSpc>
                      </a:pPr>
                      <a:r>
                        <a:rPr lang="ar-EG" sz="1400" b="1" dirty="0">
                          <a:latin typeface="Alexandria" pitchFamily="2" charset="-78"/>
                          <a:cs typeface="Alexandria" pitchFamily="2" charset="-78"/>
                        </a:rPr>
                        <a:t>الأسلوب : </a:t>
                      </a:r>
                      <a:r>
                        <a:rPr lang="ar-EG" sz="1400" dirty="0">
                          <a:latin typeface="Alexandria" pitchFamily="2" charset="-78"/>
                          <a:cs typeface="Alexandria" pitchFamily="2" charset="-78"/>
                        </a:rPr>
                        <a:t>يمارس سلوكيات تشجع الإستماع للعاملين</a:t>
                      </a:r>
                    </a:p>
                    <a:p>
                      <a:pPr algn="just" rtl="1">
                        <a:lnSpc>
                          <a:spcPct val="150000"/>
                        </a:lnSpc>
                      </a:pPr>
                      <a:endParaRPr lang="ar-EG" sz="1400" b="1" dirty="0">
                        <a:latin typeface="Alexandria" pitchFamily="2" charset="-78"/>
                        <a:cs typeface="Alexandria" pitchFamily="2" charset="-78"/>
                      </a:endParaRPr>
                    </a:p>
                    <a:p>
                      <a:pPr algn="just" rtl="1">
                        <a:lnSpc>
                          <a:spcPct val="150000"/>
                        </a:lnSpc>
                      </a:pPr>
                      <a:r>
                        <a:rPr lang="ar-EG" sz="1400" b="1" dirty="0">
                          <a:latin typeface="Alexandria" pitchFamily="2" charset="-78"/>
                          <a:cs typeface="Alexandria" pitchFamily="2" charset="-78"/>
                        </a:rPr>
                        <a:t>الهدف :</a:t>
                      </a:r>
                      <a:r>
                        <a:rPr lang="ar-EG" sz="1400" dirty="0">
                          <a:latin typeface="Alexandria" pitchFamily="2" charset="-78"/>
                          <a:cs typeface="Alexandria" pitchFamily="2" charset="-78"/>
                        </a:rPr>
                        <a:t>تحقيق أهداف مشتركة هى بناء و صيانة  علاقات مستدامة تتسم بدفء التواصل الاجتماعى مع العاملين</a:t>
                      </a:r>
                      <a:endParaRPr lang="ar-EG" sz="1400" b="1" dirty="0">
                        <a:latin typeface="Alexandria" pitchFamily="2" charset="-78"/>
                        <a:cs typeface="Alexandria" pitchFamily="2" charset="-78"/>
                      </a:endParaRPr>
                    </a:p>
                  </a:txBody>
                  <a:tcPr/>
                </a:tc>
                <a:tc>
                  <a:txBody>
                    <a:bodyPr/>
                    <a:lstStyle/>
                    <a:p>
                      <a:pPr marL="0" algn="just" defTabSz="914400" rtl="1" eaLnBrk="1" latinLnBrk="0" hangingPunct="1">
                        <a:lnSpc>
                          <a:spcPct val="150000"/>
                        </a:lnSpc>
                        <a:spcAft>
                          <a:spcPts val="0"/>
                        </a:spcAft>
                      </a:pPr>
                      <a:r>
                        <a:rPr lang="ar-EG" sz="1400" b="1" kern="1200" dirty="0">
                          <a:solidFill>
                            <a:schemeClr val="dk1"/>
                          </a:solidFill>
                          <a:latin typeface="Alexandria" pitchFamily="2" charset="-78"/>
                          <a:ea typeface="+mn-ea"/>
                          <a:cs typeface="Alexandria" pitchFamily="2" charset="-78"/>
                        </a:rPr>
                        <a:t>الإتجاهات : </a:t>
                      </a:r>
                      <a:r>
                        <a:rPr lang="ar-EG" sz="1400" b="0" kern="1200" dirty="0">
                          <a:solidFill>
                            <a:schemeClr val="dk1"/>
                          </a:solidFill>
                          <a:latin typeface="Alexandria" pitchFamily="2" charset="-78"/>
                          <a:ea typeface="+mn-ea"/>
                          <a:cs typeface="Alexandria" pitchFamily="2" charset="-78"/>
                        </a:rPr>
                        <a:t>فى إتجاه واحد هابط غالباً .</a:t>
                      </a:r>
                    </a:p>
                    <a:p>
                      <a:pPr marL="0" algn="just" defTabSz="914400" rtl="1" eaLnBrk="1" latinLnBrk="0" hangingPunct="1">
                        <a:lnSpc>
                          <a:spcPct val="150000"/>
                        </a:lnSpc>
                        <a:spcAft>
                          <a:spcPts val="0"/>
                        </a:spcAft>
                      </a:pPr>
                      <a:endParaRPr lang="en-US" sz="1400" b="1" kern="1200" dirty="0">
                        <a:solidFill>
                          <a:schemeClr val="dk1"/>
                        </a:solidFill>
                        <a:latin typeface="Alexandria" pitchFamily="2" charset="-78"/>
                        <a:ea typeface="+mn-ea"/>
                        <a:cs typeface="Alexandria" pitchFamily="2" charset="-78"/>
                      </a:endParaRPr>
                    </a:p>
                    <a:p>
                      <a:pPr marL="0" algn="just" defTabSz="914400" rtl="1" eaLnBrk="1" latinLnBrk="0" hangingPunct="1">
                        <a:lnSpc>
                          <a:spcPct val="150000"/>
                        </a:lnSpc>
                        <a:spcAft>
                          <a:spcPts val="0"/>
                        </a:spcAft>
                      </a:pPr>
                      <a:r>
                        <a:rPr lang="ar-EG" sz="1400" b="1" kern="1200" dirty="0">
                          <a:solidFill>
                            <a:schemeClr val="dk1"/>
                          </a:solidFill>
                          <a:latin typeface="Alexandria" pitchFamily="2" charset="-78"/>
                          <a:ea typeface="+mn-ea"/>
                          <a:cs typeface="Alexandria" pitchFamily="2" charset="-78"/>
                        </a:rPr>
                        <a:t>الأسلوب : </a:t>
                      </a:r>
                      <a:r>
                        <a:rPr lang="ar-EG" sz="1400" b="0" kern="1200" dirty="0">
                          <a:solidFill>
                            <a:schemeClr val="dk1"/>
                          </a:solidFill>
                          <a:latin typeface="Alexandria" pitchFamily="2" charset="-78"/>
                          <a:ea typeface="+mn-ea"/>
                          <a:cs typeface="Alexandria" pitchFamily="2" charset="-78"/>
                        </a:rPr>
                        <a:t>يهيمن المتصل ( القائد) على المسمتع ( المرؤوس).</a:t>
                      </a:r>
                    </a:p>
                    <a:p>
                      <a:pPr marL="0" algn="just" defTabSz="914400" rtl="1" eaLnBrk="1" latinLnBrk="0" hangingPunct="1">
                        <a:lnSpc>
                          <a:spcPct val="150000"/>
                        </a:lnSpc>
                        <a:spcAft>
                          <a:spcPts val="0"/>
                        </a:spcAft>
                      </a:pPr>
                      <a:endParaRPr lang="ar-EG" sz="1400" b="1" kern="1200" dirty="0">
                        <a:solidFill>
                          <a:schemeClr val="dk1"/>
                        </a:solidFill>
                        <a:latin typeface="Alexandria" pitchFamily="2" charset="-78"/>
                        <a:ea typeface="+mn-ea"/>
                        <a:cs typeface="Alexandria" pitchFamily="2" charset="-78"/>
                      </a:endParaRPr>
                    </a:p>
                    <a:p>
                      <a:pPr marL="0" algn="just" defTabSz="914400" rtl="1" eaLnBrk="1" latinLnBrk="0" hangingPunct="1">
                        <a:lnSpc>
                          <a:spcPct val="150000"/>
                        </a:lnSpc>
                        <a:spcAft>
                          <a:spcPts val="0"/>
                        </a:spcAft>
                      </a:pPr>
                      <a:r>
                        <a:rPr lang="ar-EG" sz="1400" b="1" kern="1200" dirty="0">
                          <a:solidFill>
                            <a:schemeClr val="dk1"/>
                          </a:solidFill>
                          <a:latin typeface="Alexandria" pitchFamily="2" charset="-78"/>
                          <a:ea typeface="+mn-ea"/>
                          <a:cs typeface="Alexandria" pitchFamily="2" charset="-78"/>
                        </a:rPr>
                        <a:t>الهدف :  </a:t>
                      </a:r>
                      <a:r>
                        <a:rPr lang="ar-EG" sz="1400" b="0" kern="1200" dirty="0">
                          <a:solidFill>
                            <a:schemeClr val="dk1"/>
                          </a:solidFill>
                          <a:latin typeface="Alexandria" pitchFamily="2" charset="-78"/>
                          <a:ea typeface="+mn-ea"/>
                          <a:cs typeface="Alexandria" pitchFamily="2" charset="-78"/>
                        </a:rPr>
                        <a:t>تأمين و صيانة السيطرة علي المرؤوسين</a:t>
                      </a:r>
                      <a:r>
                        <a:rPr lang="ar-EG" sz="1200" b="0" dirty="0">
                          <a:effectLst/>
                          <a:latin typeface="Times New Roman"/>
                          <a:ea typeface="Times New Roman"/>
                          <a:cs typeface="Simplified Arabic"/>
                        </a:rPr>
                        <a:t>.</a:t>
                      </a:r>
                      <a:endParaRPr lang="en-US" sz="1100" b="0" dirty="0">
                        <a:effectLst/>
                        <a:latin typeface="Times New Roman"/>
                        <a:ea typeface="Times New Roman"/>
                        <a:cs typeface="Simplified Arabic"/>
                      </a:endParaRPr>
                    </a:p>
                  </a:txBody>
                  <a:tcPr marL="114300" marR="114300" marT="0" marB="0"/>
                </a:tc>
                <a:extLst>
                  <a:ext uri="{0D108BD9-81ED-4DB2-BD59-A6C34878D82A}">
                    <a16:rowId xmlns:a16="http://schemas.microsoft.com/office/drawing/2014/main" val="10002"/>
                  </a:ext>
                </a:extLst>
              </a:tr>
            </a:tbl>
          </a:graphicData>
        </a:graphic>
      </p:graphicFrame>
      <p:sp>
        <p:nvSpPr>
          <p:cNvPr id="12" name="Rectangle 11"/>
          <p:cNvSpPr/>
          <p:nvPr/>
        </p:nvSpPr>
        <p:spPr>
          <a:xfrm>
            <a:off x="2331883" y="932012"/>
            <a:ext cx="6309741" cy="369332"/>
          </a:xfrm>
          <a:prstGeom prst="rect">
            <a:avLst/>
          </a:prstGeom>
        </p:spPr>
        <p:txBody>
          <a:bodyPr wrap="none">
            <a:spAutoFit/>
          </a:bodyPr>
          <a:lstStyle/>
          <a:p>
            <a:pPr rtl="1"/>
            <a:r>
              <a:rPr lang="ar-EG" b="1" dirty="0">
                <a:latin typeface="Alexandria" pitchFamily="2" charset="-78"/>
                <a:cs typeface="Alexandria" pitchFamily="2" charset="-78"/>
              </a:rPr>
              <a:t>« مقارنة السلوكيات الاتصالية للقادة التحويليين و التبادليين "</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8413990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48208"/>
            <a:ext cx="11035127" cy="6775458"/>
            <a:chOff x="617280" y="-82717"/>
            <a:chExt cx="11035127" cy="677545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943100" y="-82717"/>
              <a:ext cx="9709307" cy="6775458"/>
              <a:chOff x="1943100" y="-82717"/>
              <a:chExt cx="9709307" cy="6775458"/>
            </a:xfrm>
          </p:grpSpPr>
          <p:sp>
            <p:nvSpPr>
              <p:cNvPr id="6" name="TextBox 5"/>
              <p:cNvSpPr txBox="1"/>
              <p:nvPr/>
            </p:nvSpPr>
            <p:spPr>
              <a:xfrm>
                <a:off x="1943100" y="1019070"/>
                <a:ext cx="8458200" cy="369332"/>
              </a:xfrm>
              <a:prstGeom prst="rect">
                <a:avLst/>
              </a:prstGeom>
              <a:noFill/>
            </p:spPr>
            <p:txBody>
              <a:bodyPr wrap="square" rtlCol="0">
                <a:spAutoFit/>
              </a:bodyPr>
              <a:lstStyle/>
              <a:p>
                <a:pPr algn="ctr"/>
                <a:endParaRPr lang="en-US" b="1" dirty="0">
                  <a:latin typeface="Alexandria" charset="0"/>
                  <a:cs typeface="Alexandria" charset="0"/>
                </a:endParaRPr>
              </a:p>
            </p:txBody>
          </p:sp>
          <p:sp>
            <p:nvSpPr>
              <p:cNvPr id="7" name="TextBox 6"/>
              <p:cNvSpPr txBox="1"/>
              <p:nvPr/>
            </p:nvSpPr>
            <p:spPr>
              <a:xfrm>
                <a:off x="8953137"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47266" y="-8271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310946435"/>
              </p:ext>
            </p:extLst>
          </p:nvPr>
        </p:nvGraphicFramePr>
        <p:xfrm>
          <a:off x="2032000" y="1900041"/>
          <a:ext cx="8128000" cy="3997325"/>
        </p:xfrm>
        <a:graphic>
          <a:graphicData uri="http://schemas.openxmlformats.org/drawingml/2006/table">
            <a:tbl>
              <a:tblPr rtl="1"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algn="ctr" rtl="1"/>
                      <a:r>
                        <a:rPr lang="ar-EG" dirty="0">
                          <a:latin typeface="Alexandria" pitchFamily="2" charset="-78"/>
                          <a:cs typeface="Alexandria" pitchFamily="2" charset="-78"/>
                        </a:rPr>
                        <a:t>القيادة التحويلية</a:t>
                      </a:r>
                    </a:p>
                  </a:txBody>
                  <a:tcPr/>
                </a:tc>
                <a:tc>
                  <a:txBody>
                    <a:bodyPr/>
                    <a:lstStyle/>
                    <a:p>
                      <a:pPr algn="ctr" rtl="1"/>
                      <a:r>
                        <a:rPr lang="ar-EG" dirty="0">
                          <a:latin typeface="Alexandria" pitchFamily="2" charset="-78"/>
                          <a:cs typeface="Alexandria" pitchFamily="2" charset="-78"/>
                        </a:rPr>
                        <a:t>القيادة التبادلية </a:t>
                      </a:r>
                    </a:p>
                  </a:txBody>
                  <a:tcPr/>
                </a:tc>
                <a:extLst>
                  <a:ext uri="{0D108BD9-81ED-4DB2-BD59-A6C34878D82A}">
                    <a16:rowId xmlns:a16="http://schemas.microsoft.com/office/drawing/2014/main" val="10000"/>
                  </a:ext>
                </a:extLst>
              </a:tr>
              <a:tr h="370840">
                <a:tc>
                  <a:txBody>
                    <a:bodyPr/>
                    <a:lstStyle/>
                    <a:p>
                      <a:pPr algn="just" rtl="1"/>
                      <a:r>
                        <a:rPr lang="ar-EG" sz="1400" b="1" kern="1200" dirty="0">
                          <a:solidFill>
                            <a:schemeClr val="dk1"/>
                          </a:solidFill>
                          <a:effectLst/>
                          <a:latin typeface="Alexandria" pitchFamily="2" charset="-78"/>
                          <a:ea typeface="+mn-ea"/>
                          <a:cs typeface="Alexandria" pitchFamily="2" charset="-78"/>
                        </a:rPr>
                        <a:t>اتصالات تهتمم بالبشر (العلاقات) و العمل معاً : يهتمون ببناء علاقات قوية مع المرؤوسيين، و اشباع حاجاتهم العالية كوسيلة لتحقيق أهداف العمل </a:t>
                      </a:r>
                      <a:endParaRPr lang="ar-EG" sz="1400" dirty="0">
                        <a:latin typeface="Alexandria" pitchFamily="2" charset="-78"/>
                        <a:cs typeface="Alexandria" pitchFamily="2" charset="-78"/>
                      </a:endParaRPr>
                    </a:p>
                  </a:txBody>
                  <a:tcPr/>
                </a:tc>
                <a:tc>
                  <a:txBody>
                    <a:bodyPr/>
                    <a:lstStyle/>
                    <a:p>
                      <a:pPr algn="just" rtl="1"/>
                      <a:r>
                        <a:rPr lang="ar-EG" sz="1400" b="1" kern="1200" dirty="0">
                          <a:solidFill>
                            <a:schemeClr val="dk1"/>
                          </a:solidFill>
                          <a:effectLst/>
                          <a:latin typeface="Alexandria" pitchFamily="2" charset="-78"/>
                          <a:ea typeface="+mn-ea"/>
                          <a:cs typeface="Alexandria" pitchFamily="2" charset="-78"/>
                        </a:rPr>
                        <a:t>اتصالات تهتم بالعمل على حساب الإهتمام بالبشر، يهتمون بتحققيق النتائج المنشودة بغض النظر عن الاحتياجات الداخلية العالية للمرؤوسيين </a:t>
                      </a:r>
                      <a:endParaRPr lang="ar-EG" sz="1400" dirty="0">
                        <a:latin typeface="Alexandria" pitchFamily="2" charset="-78"/>
                        <a:cs typeface="Alexandria" pitchFamily="2" charset="-78"/>
                      </a:endParaRPr>
                    </a:p>
                  </a:txBody>
                  <a:tcPr/>
                </a:tc>
                <a:extLst>
                  <a:ext uri="{0D108BD9-81ED-4DB2-BD59-A6C34878D82A}">
                    <a16:rowId xmlns:a16="http://schemas.microsoft.com/office/drawing/2014/main" val="10001"/>
                  </a:ext>
                </a:extLst>
              </a:tr>
              <a:tr h="370840">
                <a:tc>
                  <a:txBody>
                    <a:bodyPr/>
                    <a:lstStyle/>
                    <a:p>
                      <a:pPr marL="342900" lvl="0" indent="-342900" algn="just" rtl="1">
                        <a:lnSpc>
                          <a:spcPct val="115000"/>
                        </a:lnSpc>
                        <a:spcAft>
                          <a:spcPts val="0"/>
                        </a:spcAft>
                        <a:buFont typeface="+mj-cs"/>
                        <a:buAutoNum type="arabic2Minus"/>
                      </a:pPr>
                      <a:r>
                        <a:rPr lang="ar-EG" sz="1400" b="1" dirty="0">
                          <a:effectLst/>
                          <a:latin typeface="Alexandria" pitchFamily="2" charset="-78"/>
                          <a:ea typeface="Times New Roman"/>
                          <a:cs typeface="Alexandria" pitchFamily="2" charset="-78"/>
                        </a:rPr>
                        <a:t>الاتصالات المحفزة ، أو الحماسية </a:t>
                      </a:r>
                      <a:r>
                        <a:rPr lang="en-US" sz="1400" dirty="0">
                          <a:effectLst/>
                          <a:latin typeface="Alexandria" pitchFamily="2" charset="-78"/>
                          <a:ea typeface="Times New Roman"/>
                          <a:cs typeface="Alexandria" pitchFamily="2" charset="-78"/>
                        </a:rPr>
                        <a:t>Expressive or  </a:t>
                      </a:r>
                      <a:r>
                        <a:rPr lang="ar-EG" sz="1400" dirty="0">
                          <a:effectLst/>
                          <a:latin typeface="Alexandria" pitchFamily="2" charset="-78"/>
                          <a:ea typeface="Times New Roman"/>
                          <a:cs typeface="Alexandria" pitchFamily="2" charset="-78"/>
                        </a:rPr>
                        <a:t>    </a:t>
                      </a:r>
                      <a:r>
                        <a:rPr lang="en-US" sz="1400" dirty="0">
                          <a:effectLst/>
                          <a:latin typeface="Alexandria" pitchFamily="2" charset="-78"/>
                          <a:ea typeface="Times New Roman"/>
                          <a:cs typeface="Alexandria" pitchFamily="2" charset="-78"/>
                        </a:rPr>
                        <a:t> Spirited</a:t>
                      </a:r>
                      <a:r>
                        <a:rPr lang="ar-EG" sz="1400" dirty="0">
                          <a:effectLst/>
                          <a:latin typeface="Alexandria" pitchFamily="2" charset="-78"/>
                          <a:ea typeface="Times New Roman"/>
                          <a:cs typeface="Alexandria" pitchFamily="2" charset="-78"/>
                        </a:rPr>
                        <a:t>: و هونمط اتصال القائد المتحمس و المتفائـــــــــل الذى يتحــــــــــدث بسرعـــــــــة ، و بعاطفة ، و يستخدم كافة جسده للمساعدة فى العملية الاتصالية ، و يهتم بالصورة الكلية بدلاً من التفاصيل الدقيقة ، و يخلق تقافة ايجابية تعرض درجة عالية من الاهتــــمام بالعاملين و العلاقــــــــــات و تحفيز المرؤسيين لإحداث التغيير ، مما يساهم فى مزيد من تورط العاملين فى المنظمة .</a:t>
                      </a:r>
                      <a:endParaRPr lang="en-US" sz="1400" dirty="0">
                        <a:effectLst/>
                        <a:latin typeface="Alexandria" pitchFamily="2" charset="-78"/>
                        <a:ea typeface="Times New Roman"/>
                        <a:cs typeface="Alexandria" pitchFamily="2" charset="-78"/>
                      </a:endParaRPr>
                    </a:p>
                  </a:txBody>
                  <a:tcPr marL="114300" marR="114300" marT="0" marB="0"/>
                </a:tc>
                <a:tc>
                  <a:txBody>
                    <a:bodyPr/>
                    <a:lstStyle/>
                    <a:p>
                      <a:pPr marL="342900" lvl="0" indent="-342900" algn="just" rtl="1">
                        <a:lnSpc>
                          <a:spcPct val="115000"/>
                        </a:lnSpc>
                        <a:spcAft>
                          <a:spcPts val="0"/>
                        </a:spcAft>
                        <a:buFont typeface="+mj-cs"/>
                        <a:buAutoNum type="arabic2Minus"/>
                      </a:pPr>
                      <a:r>
                        <a:rPr lang="ar-EG" sz="1400" b="1" dirty="0">
                          <a:effectLst/>
                          <a:latin typeface="Alexandria" pitchFamily="2" charset="-78"/>
                          <a:ea typeface="Times New Roman"/>
                          <a:cs typeface="Alexandria" pitchFamily="2" charset="-78"/>
                        </a:rPr>
                        <a:t>النمط المنهجى/ الاتصالات الفنية </a:t>
                      </a:r>
                      <a:r>
                        <a:rPr lang="en-US" sz="1400" dirty="0">
                          <a:effectLst/>
                          <a:latin typeface="Alexandria" pitchFamily="2" charset="-78"/>
                          <a:ea typeface="Times New Roman"/>
                          <a:cs typeface="Alexandria" pitchFamily="2" charset="-78"/>
                        </a:rPr>
                        <a:t>Systematic</a:t>
                      </a:r>
                      <a:r>
                        <a:rPr lang="ar-EG" sz="1400" dirty="0">
                          <a:effectLst/>
                          <a:latin typeface="Alexandria" pitchFamily="2" charset="-78"/>
                          <a:ea typeface="Times New Roman"/>
                          <a:cs typeface="Alexandria" pitchFamily="2" charset="-78"/>
                        </a:rPr>
                        <a:t>/ </a:t>
                      </a:r>
                      <a:r>
                        <a:rPr lang="en-US" sz="1400" dirty="0">
                          <a:effectLst/>
                          <a:latin typeface="Alexandria" pitchFamily="2" charset="-78"/>
                          <a:ea typeface="Times New Roman"/>
                          <a:cs typeface="Alexandria" pitchFamily="2" charset="-78"/>
                        </a:rPr>
                        <a:t> Technical</a:t>
                      </a:r>
                      <a:r>
                        <a:rPr lang="ar-EG" sz="1400" dirty="0">
                          <a:effectLst/>
                          <a:latin typeface="Alexandria" pitchFamily="2" charset="-78"/>
                          <a:ea typeface="Times New Roman"/>
                          <a:cs typeface="Alexandria" pitchFamily="2" charset="-78"/>
                        </a:rPr>
                        <a:t>: وهو نمط اتصال القائد الذى  يركز على الوقائع و التفاصيل الجزئية لأجل إنجاز المهام ، فهم يركزون على النتائج بدرجة أكبر من البشر و المشاعـــــــــــــــر. لا يقبلون التغيير بسهولــــــــــة و غالباً يحتاجون إلى جهود اقناعية لقبول التغيير.</a:t>
                      </a:r>
                      <a:endParaRPr lang="en-US" sz="1400" dirty="0">
                        <a:effectLst/>
                        <a:latin typeface="Alexandria" pitchFamily="2" charset="-78"/>
                        <a:ea typeface="Times New Roman"/>
                        <a:cs typeface="Alexandria" pitchFamily="2" charset="-78"/>
                      </a:endParaRPr>
                    </a:p>
                    <a:p>
                      <a:pPr algn="just" rtl="1">
                        <a:lnSpc>
                          <a:spcPct val="115000"/>
                        </a:lnSpc>
                        <a:spcAft>
                          <a:spcPts val="0"/>
                        </a:spcAft>
                      </a:pPr>
                      <a:r>
                        <a:rPr lang="en-US" sz="1400" dirty="0">
                          <a:effectLst/>
                          <a:latin typeface="Alexandria" pitchFamily="2" charset="-78"/>
                          <a:ea typeface="Times New Roman"/>
                          <a:cs typeface="Alexandria" pitchFamily="2" charset="-78"/>
                        </a:rPr>
                        <a:t> </a:t>
                      </a:r>
                    </a:p>
                  </a:txBody>
                  <a:tcPr marL="114300" marR="11430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38413990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48208"/>
            <a:ext cx="11035127" cy="6775458"/>
            <a:chOff x="617280" y="-82717"/>
            <a:chExt cx="11035127" cy="677545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943100" y="-82717"/>
              <a:ext cx="9709307" cy="6775458"/>
              <a:chOff x="1943100" y="-82717"/>
              <a:chExt cx="9709307" cy="6775458"/>
            </a:xfrm>
          </p:grpSpPr>
          <p:sp>
            <p:nvSpPr>
              <p:cNvPr id="6" name="TextBox 5"/>
              <p:cNvSpPr txBox="1"/>
              <p:nvPr/>
            </p:nvSpPr>
            <p:spPr>
              <a:xfrm>
                <a:off x="1943100" y="1019070"/>
                <a:ext cx="8458200" cy="369332"/>
              </a:xfrm>
              <a:prstGeom prst="rect">
                <a:avLst/>
              </a:prstGeom>
              <a:noFill/>
            </p:spPr>
            <p:txBody>
              <a:bodyPr wrap="square" rtlCol="0">
                <a:spAutoFit/>
              </a:bodyPr>
              <a:lstStyle/>
              <a:p>
                <a:pPr algn="ctr"/>
                <a:endParaRPr lang="en-US" b="1" dirty="0">
                  <a:latin typeface="Alexandria" charset="0"/>
                  <a:cs typeface="Alexandria" charset="0"/>
                </a:endParaRPr>
              </a:p>
            </p:txBody>
          </p:sp>
          <p:sp>
            <p:nvSpPr>
              <p:cNvPr id="7" name="TextBox 6"/>
              <p:cNvSpPr txBox="1"/>
              <p:nvPr/>
            </p:nvSpPr>
            <p:spPr>
              <a:xfrm>
                <a:off x="8953137"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47266" y="-8271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1401461446"/>
              </p:ext>
            </p:extLst>
          </p:nvPr>
        </p:nvGraphicFramePr>
        <p:xfrm>
          <a:off x="2032000" y="1900041"/>
          <a:ext cx="8128000" cy="3543173"/>
        </p:xfrm>
        <a:graphic>
          <a:graphicData uri="http://schemas.openxmlformats.org/drawingml/2006/table">
            <a:tbl>
              <a:tblPr rtl="1"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algn="ctr" rtl="1"/>
                      <a:r>
                        <a:rPr lang="ar-EG" sz="1400" dirty="0">
                          <a:latin typeface="Alexandria" pitchFamily="2" charset="-78"/>
                          <a:cs typeface="Alexandria" pitchFamily="2" charset="-78"/>
                        </a:rPr>
                        <a:t>القيادة التحويلية</a:t>
                      </a:r>
                    </a:p>
                  </a:txBody>
                  <a:tcPr/>
                </a:tc>
                <a:tc>
                  <a:txBody>
                    <a:bodyPr/>
                    <a:lstStyle/>
                    <a:p>
                      <a:pPr algn="ctr" rtl="1"/>
                      <a:r>
                        <a:rPr lang="ar-EG" sz="1400" dirty="0">
                          <a:latin typeface="Alexandria" pitchFamily="2" charset="-78"/>
                          <a:cs typeface="Alexandria" pitchFamily="2" charset="-78"/>
                        </a:rPr>
                        <a:t>القيادة التبادلية </a:t>
                      </a:r>
                    </a:p>
                  </a:txBody>
                  <a:tcPr/>
                </a:tc>
                <a:extLst>
                  <a:ext uri="{0D108BD9-81ED-4DB2-BD59-A6C34878D82A}">
                    <a16:rowId xmlns:a16="http://schemas.microsoft.com/office/drawing/2014/main" val="10000"/>
                  </a:ext>
                </a:extLst>
              </a:tr>
              <a:tr h="370840">
                <a:tc>
                  <a:txBody>
                    <a:bodyPr/>
                    <a:lstStyle/>
                    <a:p>
                      <a:pPr marL="342900" lvl="0" indent="-342900" algn="just" rtl="1">
                        <a:lnSpc>
                          <a:spcPct val="115000"/>
                        </a:lnSpc>
                        <a:spcAft>
                          <a:spcPts val="0"/>
                        </a:spcAft>
                        <a:buFont typeface="+mj-cs"/>
                        <a:buAutoNum type="arabic2Minus"/>
                      </a:pPr>
                      <a:r>
                        <a:rPr lang="ar-EG" sz="1400" b="1" dirty="0">
                          <a:effectLst/>
                          <a:latin typeface="Alexandria" pitchFamily="2" charset="-78"/>
                          <a:ea typeface="Times New Roman"/>
                          <a:cs typeface="Alexandria" pitchFamily="2" charset="-78"/>
                        </a:rPr>
                        <a:t>الاتصــــــــــــــــــــــــــالاتالمعنيـــــــــة ببنـــــاء و صيانــــــة العلاقات </a:t>
                      </a:r>
                      <a:r>
                        <a:rPr lang="en-US" sz="1400" dirty="0">
                          <a:effectLst/>
                          <a:latin typeface="Alexandria" pitchFamily="2" charset="-78"/>
                          <a:ea typeface="Times New Roman"/>
                          <a:cs typeface="Alexandria" pitchFamily="2" charset="-78"/>
                        </a:rPr>
                        <a:t>Sympathetic or Considerate</a:t>
                      </a:r>
                      <a:r>
                        <a:rPr lang="ar-EG" sz="1400" dirty="0">
                          <a:effectLst/>
                          <a:latin typeface="Alexandria" pitchFamily="2" charset="-78"/>
                          <a:ea typeface="Times New Roman"/>
                          <a:cs typeface="Alexandria" pitchFamily="2" charset="-78"/>
                        </a:rPr>
                        <a:t> : و يستخدمه القائد الذى يتمتع بأداء مهام الآخرين ، يؤكد على أهمية العلاقات ، و يُعد الاستماع النشط هو القوة الرئيسية للقائد المتعاطف / المراعى فهم يستطلعون أراء كل فرد قبل إتخاذ أى تصرف أو قرار تجنباً للنزاع أو شعور الأفراد بعدم الراحة . فالقائد العاطفى يفكر بحرص قبل تنفيذ التغيير لأن ردود أفعال الأفرد فى المنظمة حاسمة بالنسبة لهمة، و يفضلون صيانة الأوضاع الحالية و يقل احتمال خلقهم لتغييرات ثقافية هامة .</a:t>
                      </a:r>
                      <a:endParaRPr lang="en-US" sz="1400" dirty="0">
                        <a:effectLst/>
                        <a:latin typeface="Alexandria" pitchFamily="2" charset="-78"/>
                        <a:ea typeface="Times New Roman"/>
                        <a:cs typeface="Alexandria" pitchFamily="2" charset="-78"/>
                      </a:endParaRPr>
                    </a:p>
                  </a:txBody>
                  <a:tcPr marL="114300" marR="114300" marT="0" marB="0"/>
                </a:tc>
                <a:tc>
                  <a:txBody>
                    <a:bodyPr/>
                    <a:lstStyle/>
                    <a:p>
                      <a:pPr marL="342900" lvl="0" indent="-342900" algn="just" rtl="1">
                        <a:lnSpc>
                          <a:spcPct val="115000"/>
                        </a:lnSpc>
                        <a:spcAft>
                          <a:spcPts val="0"/>
                        </a:spcAft>
                        <a:buFont typeface="+mj-cs"/>
                        <a:buAutoNum type="arabic2Minus"/>
                      </a:pPr>
                      <a:r>
                        <a:rPr lang="ar-EG" sz="1400" b="1" dirty="0">
                          <a:effectLst/>
                          <a:latin typeface="Alexandria" pitchFamily="2" charset="-78"/>
                          <a:ea typeface="Times New Roman"/>
                          <a:cs typeface="Alexandria" pitchFamily="2" charset="-78"/>
                        </a:rPr>
                        <a:t>النمط الجرئ </a:t>
                      </a:r>
                      <a:r>
                        <a:rPr lang="en-US" sz="1400" dirty="0">
                          <a:effectLst/>
                          <a:latin typeface="Alexandria" pitchFamily="2" charset="-78"/>
                          <a:ea typeface="Times New Roman"/>
                          <a:cs typeface="Alexandria" pitchFamily="2" charset="-78"/>
                        </a:rPr>
                        <a:t>Audacious </a:t>
                      </a:r>
                      <a:r>
                        <a:rPr lang="ar-EG" sz="1400" dirty="0">
                          <a:effectLst/>
                          <a:latin typeface="Alexandria" pitchFamily="2" charset="-78"/>
                          <a:ea typeface="Times New Roman"/>
                          <a:cs typeface="Alexandria" pitchFamily="2" charset="-78"/>
                        </a:rPr>
                        <a:t> : هو نمط يتسم بالصراحة و المباشرة ، عاطفى و سريع الغضب، يستخدم الاتصالات اللفظية غالباً ، يركز على الأنشطة و النتائج على حساب احتياجات الناس ، و لأنه لديه طاقة و نشاط كبير، يستطيع تخويف الآخرين ، مبتكر يسعى إلى التغيير المستمر .</a:t>
                      </a:r>
                      <a:endParaRPr lang="en-US" sz="1400" dirty="0">
                        <a:effectLst/>
                        <a:latin typeface="Alexandria" pitchFamily="2" charset="-78"/>
                        <a:ea typeface="Times New Roman"/>
                        <a:cs typeface="Alexandria" pitchFamily="2" charset="-78"/>
                      </a:endParaRPr>
                    </a:p>
                  </a:txBody>
                  <a:tcPr marL="114300" marR="114300"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80706512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46062" y="48208"/>
            <a:ext cx="11035127" cy="6775458"/>
            <a:chOff x="617280" y="-82717"/>
            <a:chExt cx="11035127" cy="6775458"/>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943100" y="-82717"/>
              <a:ext cx="9709307" cy="6775458"/>
              <a:chOff x="1943100" y="-82717"/>
              <a:chExt cx="9709307" cy="6775458"/>
            </a:xfrm>
          </p:grpSpPr>
          <p:sp>
            <p:nvSpPr>
              <p:cNvPr id="6" name="TextBox 5"/>
              <p:cNvSpPr txBox="1"/>
              <p:nvPr/>
            </p:nvSpPr>
            <p:spPr>
              <a:xfrm>
                <a:off x="1943100" y="1019070"/>
                <a:ext cx="8458200" cy="369332"/>
              </a:xfrm>
              <a:prstGeom prst="rect">
                <a:avLst/>
              </a:prstGeom>
              <a:noFill/>
            </p:spPr>
            <p:txBody>
              <a:bodyPr wrap="square" rtlCol="0">
                <a:spAutoFit/>
              </a:bodyPr>
              <a:lstStyle/>
              <a:p>
                <a:pPr algn="ctr"/>
                <a:endParaRPr lang="en-US" b="1" dirty="0">
                  <a:latin typeface="Alexandria" charset="0"/>
                  <a:cs typeface="Alexandria" charset="0"/>
                </a:endParaRPr>
              </a:p>
            </p:txBody>
          </p:sp>
          <p:sp>
            <p:nvSpPr>
              <p:cNvPr id="7" name="TextBox 6"/>
              <p:cNvSpPr txBox="1"/>
              <p:nvPr/>
            </p:nvSpPr>
            <p:spPr>
              <a:xfrm>
                <a:off x="8953137"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347266" y="-82717"/>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graphicFrame>
        <p:nvGraphicFramePr>
          <p:cNvPr id="12" name="Table 11"/>
          <p:cNvGraphicFramePr>
            <a:graphicFrameLocks noGrp="1"/>
          </p:cNvGraphicFramePr>
          <p:nvPr>
            <p:extLst>
              <p:ext uri="{D42A27DB-BD31-4B8C-83A1-F6EECF244321}">
                <p14:modId xmlns:p14="http://schemas.microsoft.com/office/powerpoint/2010/main" val="2923986392"/>
              </p:ext>
            </p:extLst>
          </p:nvPr>
        </p:nvGraphicFramePr>
        <p:xfrm>
          <a:off x="2032000" y="2232541"/>
          <a:ext cx="8128000" cy="2738501"/>
        </p:xfrm>
        <a:graphic>
          <a:graphicData uri="http://schemas.openxmlformats.org/drawingml/2006/table">
            <a:tbl>
              <a:tblPr rtl="1" firstRow="1" bandRow="1">
                <a:tableStyleId>{5C22544A-7EE6-4342-B048-85BDC9FD1C3A}</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pPr algn="ctr" rtl="1"/>
                      <a:r>
                        <a:rPr lang="ar-EG" sz="1400" dirty="0">
                          <a:latin typeface="Alexandria" pitchFamily="2" charset="-78"/>
                          <a:cs typeface="Alexandria" pitchFamily="2" charset="-78"/>
                        </a:rPr>
                        <a:t>القيادة التحويلية</a:t>
                      </a:r>
                    </a:p>
                  </a:txBody>
                  <a:tcPr/>
                </a:tc>
                <a:tc>
                  <a:txBody>
                    <a:bodyPr/>
                    <a:lstStyle/>
                    <a:p>
                      <a:pPr algn="ctr" rtl="1"/>
                      <a:r>
                        <a:rPr lang="ar-EG" sz="1400" dirty="0">
                          <a:latin typeface="Alexandria" pitchFamily="2" charset="-78"/>
                          <a:cs typeface="Alexandria" pitchFamily="2" charset="-78"/>
                        </a:rPr>
                        <a:t>القيادة التبادلية </a:t>
                      </a:r>
                    </a:p>
                  </a:txBody>
                  <a:tcPr/>
                </a:tc>
                <a:extLst>
                  <a:ext uri="{0D108BD9-81ED-4DB2-BD59-A6C34878D82A}">
                    <a16:rowId xmlns:a16="http://schemas.microsoft.com/office/drawing/2014/main" val="10000"/>
                  </a:ext>
                </a:extLst>
              </a:tr>
              <a:tr h="370840">
                <a:tc>
                  <a:txBody>
                    <a:bodyPr/>
                    <a:lstStyle/>
                    <a:p>
                      <a:pPr marL="0" lvl="0" indent="0" algn="just" rtl="1">
                        <a:lnSpc>
                          <a:spcPct val="115000"/>
                        </a:lnSpc>
                        <a:spcAft>
                          <a:spcPts val="0"/>
                        </a:spcAft>
                        <a:buFont typeface="+mj-cs"/>
                        <a:buNone/>
                      </a:pPr>
                      <a:r>
                        <a:rPr lang="ar-EG" sz="1400" b="1" dirty="0">
                          <a:effectLst/>
                          <a:latin typeface="Alexandria" pitchFamily="2" charset="-78"/>
                          <a:ea typeface="Times New Roman"/>
                          <a:cs typeface="Alexandria" pitchFamily="2" charset="-78"/>
                        </a:rPr>
                        <a:t>اتصالات تنظيم و حشد قوى العمل</a:t>
                      </a:r>
                      <a:r>
                        <a:rPr lang="en-US" sz="1400" dirty="0">
                          <a:effectLst/>
                          <a:latin typeface="Alexandria" pitchFamily="2" charset="-78"/>
                          <a:ea typeface="Times New Roman"/>
                          <a:cs typeface="Alexandria" pitchFamily="2" charset="-78"/>
                        </a:rPr>
                        <a:t>Aligning </a:t>
                      </a:r>
                      <a:r>
                        <a:rPr lang="ar-EG" sz="1400" dirty="0">
                          <a:effectLst/>
                          <a:latin typeface="Alexandria" pitchFamily="2" charset="-78"/>
                          <a:ea typeface="Times New Roman"/>
                          <a:cs typeface="Alexandria" pitchFamily="2" charset="-78"/>
                        </a:rPr>
                        <a:t> : يستخدمها القادة عندما يتعرضون لمشكلات غير متوقعة ، أو لتدعيم العلاقات مع المــــــــرؤوسيين ، و السلوكيات التى تدعم القيم و الثقافة .</a:t>
                      </a:r>
                      <a:r>
                        <a:rPr lang="ar-EG" sz="1400" b="1" dirty="0">
                          <a:effectLst/>
                          <a:latin typeface="Alexandria" pitchFamily="2" charset="-78"/>
                          <a:ea typeface="Times New Roman"/>
                          <a:cs typeface="Alexandria" pitchFamily="2" charset="-78"/>
                        </a:rPr>
                        <a:t> </a:t>
                      </a:r>
                      <a:endParaRPr lang="en-US" sz="1400" dirty="0">
                        <a:effectLst/>
                        <a:latin typeface="Alexandria" pitchFamily="2" charset="-78"/>
                        <a:ea typeface="Times New Roman"/>
                        <a:cs typeface="Alexandria" pitchFamily="2" charset="-78"/>
                      </a:endParaRPr>
                    </a:p>
                  </a:txBody>
                  <a:tcPr marL="114300" marR="114300" marT="0" marB="0"/>
                </a:tc>
                <a:tc>
                  <a:txBody>
                    <a:bodyPr/>
                    <a:lstStyle/>
                    <a:p>
                      <a:pPr algn="just" rtl="1"/>
                      <a:r>
                        <a:rPr lang="ar-EG" sz="1400" b="1" kern="1200" dirty="0">
                          <a:solidFill>
                            <a:schemeClr val="dk1"/>
                          </a:solidFill>
                          <a:effectLst/>
                          <a:latin typeface="Alexandria" pitchFamily="2" charset="-78"/>
                          <a:ea typeface="+mn-ea"/>
                          <a:cs typeface="Alexandria" pitchFamily="2" charset="-78"/>
                        </a:rPr>
                        <a:t>النمط الاستقطابى</a:t>
                      </a:r>
                      <a:r>
                        <a:rPr lang="en-US" sz="1400" kern="1200" dirty="0">
                          <a:solidFill>
                            <a:schemeClr val="dk1"/>
                          </a:solidFill>
                          <a:effectLst/>
                          <a:latin typeface="Alexandria" pitchFamily="2" charset="-78"/>
                          <a:ea typeface="+mn-ea"/>
                          <a:cs typeface="Alexandria" pitchFamily="2" charset="-78"/>
                        </a:rPr>
                        <a:t>Polarizing :</a:t>
                      </a:r>
                      <a:r>
                        <a:rPr lang="ar-EG" sz="1400" kern="1200" dirty="0">
                          <a:solidFill>
                            <a:schemeClr val="dk1"/>
                          </a:solidFill>
                          <a:effectLst/>
                          <a:latin typeface="Alexandria" pitchFamily="2" charset="-78"/>
                          <a:ea typeface="+mn-ea"/>
                          <a:cs typeface="Alexandria" pitchFamily="2" charset="-78"/>
                        </a:rPr>
                        <a:t> : يستخدمه القادة الذين يؤكدون المسافات الإجتماعية، فهم يمارسون سلطتهم من خلال الأنشطة التى تدعم النفوذو التخويف. و بذا فإنهم يمتلكون علاقات شخصية فقيرة مع مرؤوسييهم  فى المنظمة </a:t>
                      </a:r>
                      <a:endParaRPr lang="ar-EG" sz="1400" dirty="0">
                        <a:latin typeface="Alexandria" pitchFamily="2" charset="-78"/>
                        <a:cs typeface="Alexandria" pitchFamily="2" charset="-78"/>
                      </a:endParaRPr>
                    </a:p>
                  </a:txBody>
                  <a:tcPr/>
                </a:tc>
                <a:extLst>
                  <a:ext uri="{0D108BD9-81ED-4DB2-BD59-A6C34878D82A}">
                    <a16:rowId xmlns:a16="http://schemas.microsoft.com/office/drawing/2014/main" val="10001"/>
                  </a:ext>
                </a:extLst>
              </a:tr>
              <a:tr h="370840">
                <a:tc>
                  <a:txBody>
                    <a:bodyPr/>
                    <a:lstStyle/>
                    <a:p>
                      <a:pPr marL="0" lvl="0" indent="0" algn="just" rtl="1">
                        <a:lnSpc>
                          <a:spcPct val="115000"/>
                        </a:lnSpc>
                        <a:spcAft>
                          <a:spcPts val="0"/>
                        </a:spcAft>
                        <a:buFont typeface="+mj-cs"/>
                        <a:buNone/>
                      </a:pPr>
                      <a:r>
                        <a:rPr lang="ar-EG" sz="1400" b="1" dirty="0">
                          <a:effectLst/>
                          <a:latin typeface="Alexandria" pitchFamily="2" charset="-78"/>
                          <a:ea typeface="Times New Roman"/>
                          <a:cs typeface="Alexandria" pitchFamily="2" charset="-78"/>
                        </a:rPr>
                        <a:t>الاتصالات التوافقية / التكيفية  </a:t>
                      </a:r>
                      <a:r>
                        <a:rPr lang="en-US" sz="1400" dirty="0">
                          <a:effectLst/>
                          <a:latin typeface="Alexandria" pitchFamily="2" charset="-78"/>
                          <a:ea typeface="Times New Roman"/>
                          <a:cs typeface="Alexandria" pitchFamily="2" charset="-78"/>
                        </a:rPr>
                        <a:t>Accommodation :</a:t>
                      </a:r>
                      <a:r>
                        <a:rPr lang="ar-EG" sz="1400" dirty="0">
                          <a:effectLst/>
                          <a:latin typeface="Alexandria" pitchFamily="2" charset="-78"/>
                          <a:ea typeface="Times New Roman"/>
                          <a:cs typeface="Alexandria" pitchFamily="2" charset="-78"/>
                        </a:rPr>
                        <a:t>  هو نمط القادة الذين يستجيبون للأدوار القابلة للتفاوض ، يختلفون بأحترام مع مرؤوسيهم ، و يعدلون من أنماط اتصالاتهم طبقاً لتفاعلاتهم  .</a:t>
                      </a:r>
                      <a:endParaRPr lang="en-US" sz="1400" dirty="0">
                        <a:effectLst/>
                        <a:latin typeface="Alexandria" pitchFamily="2" charset="-78"/>
                        <a:ea typeface="Times New Roman"/>
                        <a:cs typeface="Alexandria" pitchFamily="2" charset="-78"/>
                      </a:endParaRPr>
                    </a:p>
                  </a:txBody>
                  <a:tcPr marL="114300" marR="114300" marT="0" marB="0"/>
                </a:tc>
                <a:tc>
                  <a:txBody>
                    <a:bodyPr/>
                    <a:lstStyle/>
                    <a:p>
                      <a:pPr marL="0" lvl="0" indent="0" algn="just" rtl="1">
                        <a:lnSpc>
                          <a:spcPct val="115000"/>
                        </a:lnSpc>
                        <a:spcAft>
                          <a:spcPts val="0"/>
                        </a:spcAft>
                        <a:buFont typeface="+mj-cs"/>
                        <a:buNone/>
                      </a:pPr>
                      <a:endParaRPr lang="en-US" sz="1400" dirty="0">
                        <a:effectLst/>
                        <a:latin typeface="Alexandria" pitchFamily="2" charset="-78"/>
                        <a:ea typeface="Times New Roman"/>
                        <a:cs typeface="Alexandria" pitchFamily="2" charset="-78"/>
                      </a:endParaRPr>
                    </a:p>
                    <a:p>
                      <a:pPr algn="just" rtl="1">
                        <a:lnSpc>
                          <a:spcPct val="115000"/>
                        </a:lnSpc>
                        <a:spcAft>
                          <a:spcPts val="0"/>
                        </a:spcAft>
                      </a:pPr>
                      <a:r>
                        <a:rPr lang="en-US" sz="1400" dirty="0">
                          <a:effectLst/>
                          <a:latin typeface="Alexandria" pitchFamily="2" charset="-78"/>
                          <a:ea typeface="Times New Roman"/>
                          <a:cs typeface="Alexandria" pitchFamily="2" charset="-78"/>
                        </a:rPr>
                        <a:t> </a:t>
                      </a:r>
                    </a:p>
                  </a:txBody>
                  <a:tcPr marL="114300" marR="114300" marT="0" marB="0"/>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8070651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41631"/>
            <a:ext cx="11002297" cy="6765410"/>
            <a:chOff x="617280" y="-72669"/>
            <a:chExt cx="11002297" cy="6765410"/>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228674" y="-72669"/>
              <a:ext cx="10390903" cy="6765410"/>
              <a:chOff x="1228674" y="-72669"/>
              <a:chExt cx="10390903" cy="6765410"/>
            </a:xfrm>
          </p:grpSpPr>
          <p:sp>
            <p:nvSpPr>
              <p:cNvPr id="6" name="TextBox 5"/>
              <p:cNvSpPr txBox="1"/>
              <p:nvPr/>
            </p:nvSpPr>
            <p:spPr>
              <a:xfrm>
                <a:off x="1228674" y="1019069"/>
                <a:ext cx="8631100" cy="400110"/>
              </a:xfrm>
              <a:prstGeom prst="rect">
                <a:avLst/>
              </a:prstGeom>
              <a:noFill/>
            </p:spPr>
            <p:txBody>
              <a:bodyPr wrap="square" rtlCol="0">
                <a:spAutoFit/>
              </a:bodyPr>
              <a:lstStyle/>
              <a:p>
                <a:pPr algn="ctr"/>
                <a:endParaRPr lang="en-US" sz="2000" b="1" dirty="0">
                  <a:latin typeface="Alexandria" pitchFamily="2" charset="-78"/>
                  <a:cs typeface="Alexandria" pitchFamily="2" charset="-78"/>
                </a:endParaRPr>
              </a:p>
            </p:txBody>
          </p:sp>
          <p:sp>
            <p:nvSpPr>
              <p:cNvPr id="7" name="TextBox 6"/>
              <p:cNvSpPr txBox="1"/>
              <p:nvPr/>
            </p:nvSpPr>
            <p:spPr>
              <a:xfrm>
                <a:off x="9003377"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76450" y="-72669"/>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857641" y="1999429"/>
            <a:ext cx="9240192" cy="3241400"/>
          </a:xfrm>
          <a:prstGeom prst="rect">
            <a:avLst/>
          </a:prstGeom>
        </p:spPr>
        <p:txBody>
          <a:bodyPr wrap="square">
            <a:spAutoFit/>
          </a:bodyPr>
          <a:lstStyle/>
          <a:p>
            <a:pPr algn="just" rtl="1">
              <a:lnSpc>
                <a:spcPct val="150000"/>
              </a:lnSpc>
            </a:pPr>
            <a:r>
              <a:rPr lang="ar-SA" sz="1400" b="1" dirty="0">
                <a:latin typeface="Alexandria" pitchFamily="2" charset="-78"/>
                <a:cs typeface="Alexandria" pitchFamily="2" charset="-78"/>
              </a:rPr>
              <a:t>القوى الموقفية هى المواقف المختلفة التى يمكن أن تعرقل أو </a:t>
            </a:r>
            <a:r>
              <a:rPr lang="ar-EG" sz="1400" b="1" dirty="0">
                <a:latin typeface="Alexandria" pitchFamily="2" charset="-78"/>
                <a:cs typeface="Alexandria" pitchFamily="2" charset="-78"/>
              </a:rPr>
              <a:t>تيسر</a:t>
            </a:r>
            <a:r>
              <a:rPr lang="ar-SA" sz="1400" b="1" dirty="0">
                <a:latin typeface="Alexandria" pitchFamily="2" charset="-78"/>
                <a:cs typeface="Alexandria" pitchFamily="2" charset="-78"/>
              </a:rPr>
              <a:t> عمل القيادة ، وفى المقابل يستطيع القائد أن يغير بعض جوانب الموقف ليكون الأداء التنظيمي أكثر فاعلية.</a:t>
            </a:r>
            <a:endParaRPr lang="ar-EG" sz="1400" b="1" dirty="0">
              <a:latin typeface="Alexandria" pitchFamily="2" charset="-78"/>
              <a:cs typeface="Alexandria" pitchFamily="2" charset="-78"/>
            </a:endParaRPr>
          </a:p>
          <a:p>
            <a:pPr algn="just" rtl="1">
              <a:lnSpc>
                <a:spcPct val="150000"/>
              </a:lnSpc>
            </a:pPr>
            <a:endParaRPr lang="en-US" sz="1200" dirty="0">
              <a:latin typeface="Alexandria" pitchFamily="2" charset="-78"/>
              <a:cs typeface="Alexandria" pitchFamily="2" charset="-78"/>
            </a:endParaRPr>
          </a:p>
          <a:p>
            <a:pPr algn="just" rtl="1">
              <a:lnSpc>
                <a:spcPct val="150000"/>
              </a:lnSpc>
            </a:pPr>
            <a:r>
              <a:rPr lang="ar-EG" sz="1400" b="1" dirty="0">
                <a:latin typeface="Alexandria" pitchFamily="2" charset="-78"/>
                <a:cs typeface="Alexandria" pitchFamily="2" charset="-78"/>
                <a:sym typeface="Wingdings"/>
              </a:rPr>
              <a:t>  </a:t>
            </a:r>
            <a:r>
              <a:rPr lang="en-US" sz="1400" b="1" dirty="0">
                <a:latin typeface="Alexandria" pitchFamily="2" charset="-78"/>
                <a:cs typeface="Alexandria" pitchFamily="2" charset="-78"/>
                <a:sym typeface="Wingdings"/>
              </a:rPr>
              <a:t></a:t>
            </a:r>
            <a:r>
              <a:rPr lang="en-US" sz="1400" b="1" dirty="0">
                <a:latin typeface="Alexandria" pitchFamily="2" charset="-78"/>
                <a:cs typeface="Alexandria" pitchFamily="2" charset="-78"/>
              </a:rPr>
              <a:t> </a:t>
            </a:r>
            <a:r>
              <a:rPr lang="ar-EG" sz="1400" b="1" dirty="0">
                <a:latin typeface="Alexandria" pitchFamily="2" charset="-78"/>
                <a:cs typeface="Alexandria" pitchFamily="2" charset="-78"/>
              </a:rPr>
              <a:t>  </a:t>
            </a:r>
            <a:r>
              <a:rPr lang="ar-SA" sz="1400" b="1" i="1" dirty="0">
                <a:latin typeface="Alexandria" pitchFamily="2" charset="-78"/>
                <a:cs typeface="Alexandria" pitchFamily="2" charset="-78"/>
              </a:rPr>
              <a:t>مواقف القوة </a:t>
            </a:r>
            <a:r>
              <a:rPr lang="en-US" sz="1400" b="1" i="1" dirty="0">
                <a:latin typeface="Alexandria" pitchFamily="2" charset="-78"/>
                <a:cs typeface="Alexandria" pitchFamily="2" charset="-78"/>
              </a:rPr>
              <a:t>Strong Situations</a:t>
            </a:r>
            <a:r>
              <a:rPr lang="ar-SA" sz="1400" b="1" dirty="0">
                <a:latin typeface="Alexandria" pitchFamily="2" charset="-78"/>
                <a:cs typeface="Alexandria" pitchFamily="2" charset="-78"/>
              </a:rPr>
              <a:t> :</a:t>
            </a:r>
            <a:r>
              <a:rPr lang="ar-SA" sz="1400" dirty="0">
                <a:latin typeface="Alexandria" pitchFamily="2" charset="-78"/>
                <a:cs typeface="Alexandria" pitchFamily="2" charset="-78"/>
              </a:rPr>
              <a:t>  يدير فيها القائد الموقف بطريقة تحقق نتائج تستجيب للموقف بشكل ملائم ، حيث تظهر العوامل الموقفيه السائدة الفروق الفردية بين القادة ،ومدى قدرتهم على اتخاذ القرارات الخاصة بالعمل ، وهذا يتطلب نظام اتصالى مفتوح وكفء.</a:t>
            </a:r>
            <a:endParaRPr lang="en-US"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 </a:t>
            </a:r>
            <a:endParaRPr lang="en-US" sz="1400" dirty="0">
              <a:latin typeface="Alexandria" pitchFamily="2" charset="-78"/>
              <a:cs typeface="Alexandria" pitchFamily="2" charset="-78"/>
            </a:endParaRPr>
          </a:p>
          <a:p>
            <a:pPr algn="just" rtl="1">
              <a:lnSpc>
                <a:spcPct val="150000"/>
              </a:lnSpc>
            </a:pPr>
            <a:r>
              <a:rPr lang="ar-SA" sz="1400" b="1" dirty="0">
                <a:latin typeface="Alexandria" pitchFamily="2" charset="-78"/>
                <a:cs typeface="Alexandria" pitchFamily="2" charset="-78"/>
              </a:rPr>
              <a:t>  </a:t>
            </a:r>
            <a:r>
              <a:rPr lang="en-US" sz="1400" b="1" dirty="0">
                <a:latin typeface="Alexandria" pitchFamily="2" charset="-78"/>
                <a:cs typeface="Alexandria" pitchFamily="2" charset="-78"/>
                <a:sym typeface="Wingdings"/>
              </a:rPr>
              <a:t></a:t>
            </a:r>
            <a:r>
              <a:rPr lang="ar-EG" sz="1400" b="1" dirty="0">
                <a:latin typeface="Alexandria" pitchFamily="2" charset="-78"/>
                <a:cs typeface="Alexandria" pitchFamily="2" charset="-78"/>
                <a:sym typeface="Wingdings"/>
              </a:rPr>
              <a:t>  </a:t>
            </a:r>
            <a:r>
              <a:rPr lang="ar-SA" sz="1400" b="1" i="1" dirty="0">
                <a:latin typeface="Alexandria" pitchFamily="2" charset="-78"/>
                <a:cs typeface="Alexandria" pitchFamily="2" charset="-78"/>
              </a:rPr>
              <a:t>مواقف الضعف </a:t>
            </a:r>
            <a:r>
              <a:rPr lang="en-US" sz="1400" b="1" i="1" dirty="0">
                <a:latin typeface="Alexandria" pitchFamily="2" charset="-78"/>
                <a:cs typeface="Alexandria" pitchFamily="2" charset="-78"/>
              </a:rPr>
              <a:t>Weak Situations</a:t>
            </a:r>
            <a:r>
              <a:rPr lang="ar-SA" sz="1400" b="1" dirty="0">
                <a:latin typeface="Alexandria" pitchFamily="2" charset="-78"/>
                <a:cs typeface="Alexandria" pitchFamily="2" charset="-78"/>
              </a:rPr>
              <a:t> :</a:t>
            </a:r>
            <a:r>
              <a:rPr lang="ar-SA" sz="1400" dirty="0">
                <a:latin typeface="Alexandria" pitchFamily="2" charset="-78"/>
                <a:cs typeface="Alexandria" pitchFamily="2" charset="-78"/>
              </a:rPr>
              <a:t> يدير فيها القائد الموقف باسلوب يتسم بالغموض ، ولا يستطيع اختبار مدى ملاءمة الاستجابات المختلفة كبدائل لمعالجة الموقف .</a:t>
            </a:r>
            <a:endParaRPr lang="ar-EG" sz="1400" dirty="0">
              <a:latin typeface="Alexandria" pitchFamily="2" charset="-78"/>
              <a:cs typeface="Alexandria" pitchFamily="2" charset="-78"/>
            </a:endParaRPr>
          </a:p>
          <a:p>
            <a:pPr algn="just" rtl="1">
              <a:lnSpc>
                <a:spcPct val="150000"/>
              </a:lnSpc>
            </a:pPr>
            <a:endParaRPr lang="ar-EG" sz="1400" dirty="0">
              <a:latin typeface="Alexandria" pitchFamily="2" charset="-78"/>
              <a:cs typeface="Alexandria" pitchFamily="2" charset="-78"/>
            </a:endParaRPr>
          </a:p>
        </p:txBody>
      </p:sp>
      <p:sp>
        <p:nvSpPr>
          <p:cNvPr id="2" name="Rectangle 1"/>
          <p:cNvSpPr/>
          <p:nvPr/>
        </p:nvSpPr>
        <p:spPr>
          <a:xfrm>
            <a:off x="2919248" y="1013835"/>
            <a:ext cx="5426486" cy="461024"/>
          </a:xfrm>
          <a:prstGeom prst="rect">
            <a:avLst/>
          </a:prstGeom>
        </p:spPr>
        <p:txBody>
          <a:bodyPr wrap="none">
            <a:spAutoFit/>
          </a:bodyPr>
          <a:lstStyle/>
          <a:p>
            <a:pPr algn="r" rtl="1">
              <a:lnSpc>
                <a:spcPct val="150000"/>
              </a:lnSpc>
            </a:pPr>
            <a:r>
              <a:rPr lang="ar-SA" b="1" dirty="0">
                <a:latin typeface="Alexandria" pitchFamily="2" charset="-78"/>
                <a:cs typeface="Alexandria" pitchFamily="2" charset="-78"/>
              </a:rPr>
              <a:t>تأثير ثقافة القيادة على القوى الموقفية للمنظمة</a:t>
            </a:r>
            <a:r>
              <a:rPr lang="ar-EG" b="1" dirty="0">
                <a:latin typeface="Alexandria" pitchFamily="2" charset="-78"/>
                <a:cs typeface="Alexandria" pitchFamily="2" charset="-78"/>
              </a:rPr>
              <a:t> </a:t>
            </a:r>
            <a:r>
              <a:rPr lang="ar-SA" b="1" dirty="0">
                <a:latin typeface="Alexandria" pitchFamily="2" charset="-78"/>
                <a:cs typeface="Alexandria" pitchFamily="2" charset="-78"/>
              </a:rPr>
              <a:t>:</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55267209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41631"/>
            <a:ext cx="11002297" cy="6765410"/>
            <a:chOff x="617280" y="-72669"/>
            <a:chExt cx="11002297" cy="6765410"/>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1228674" y="-72669"/>
              <a:ext cx="10390903" cy="6765410"/>
              <a:chOff x="1228674" y="-72669"/>
              <a:chExt cx="10390903" cy="6765410"/>
            </a:xfrm>
          </p:grpSpPr>
          <p:sp>
            <p:nvSpPr>
              <p:cNvPr id="6" name="TextBox 5"/>
              <p:cNvSpPr txBox="1"/>
              <p:nvPr/>
            </p:nvSpPr>
            <p:spPr>
              <a:xfrm>
                <a:off x="1228674" y="1019069"/>
                <a:ext cx="8631100" cy="400110"/>
              </a:xfrm>
              <a:prstGeom prst="rect">
                <a:avLst/>
              </a:prstGeom>
              <a:noFill/>
            </p:spPr>
            <p:txBody>
              <a:bodyPr wrap="square" rtlCol="0">
                <a:spAutoFit/>
              </a:bodyPr>
              <a:lstStyle/>
              <a:p>
                <a:pPr algn="ctr"/>
                <a:endParaRPr lang="en-US" sz="2000" b="1" dirty="0">
                  <a:latin typeface="Alexandria" pitchFamily="2" charset="-78"/>
                  <a:cs typeface="Alexandria" pitchFamily="2" charset="-78"/>
                </a:endParaRPr>
              </a:p>
            </p:txBody>
          </p:sp>
          <p:sp>
            <p:nvSpPr>
              <p:cNvPr id="7" name="TextBox 6"/>
              <p:cNvSpPr txBox="1"/>
              <p:nvPr/>
            </p:nvSpPr>
            <p:spPr>
              <a:xfrm>
                <a:off x="9003377" y="6292631"/>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76450" y="-72669"/>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a:t>
            </a:r>
            <a:endParaRPr lang="en-US" sz="1600" b="1" dirty="0">
              <a:solidFill>
                <a:schemeClr val="bg1"/>
              </a:solidFill>
              <a:ea typeface="Roboto Light" panose="02000000000000000000" pitchFamily="2" charset="0"/>
            </a:endParaRP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46662" y="1929089"/>
            <a:ext cx="9427608" cy="1431161"/>
          </a:xfrm>
          <a:prstGeom prst="rect">
            <a:avLst/>
          </a:prstGeom>
        </p:spPr>
        <p:txBody>
          <a:bodyPr wrap="square">
            <a:spAutoFit/>
          </a:bodyPr>
          <a:lstStyle/>
          <a:p>
            <a:pPr algn="just" rtl="1">
              <a:lnSpc>
                <a:spcPct val="150000"/>
              </a:lnSpc>
            </a:pPr>
            <a:endParaRPr lang="ar-EG" sz="1400" dirty="0">
              <a:latin typeface="Alexandria" pitchFamily="2" charset="-78"/>
              <a:cs typeface="Alexandria" pitchFamily="2" charset="-78"/>
            </a:endParaRPr>
          </a:p>
          <a:p>
            <a:pPr algn="just" rtl="1">
              <a:lnSpc>
                <a:spcPct val="150000"/>
              </a:lnSpc>
            </a:pPr>
            <a:r>
              <a:rPr lang="ar-SA" sz="1400" dirty="0">
                <a:latin typeface="Alexandria" pitchFamily="2" charset="-78"/>
                <a:cs typeface="Alexandria" pitchFamily="2" charset="-78"/>
              </a:rPr>
              <a:t>وهنا يظهر تأثير الفروق الفردية بين القادة </a:t>
            </a:r>
            <a:r>
              <a:rPr lang="ar-SA" sz="1400" i="1" dirty="0">
                <a:latin typeface="Alexandria" pitchFamily="2" charset="-78"/>
                <a:cs typeface="Alexandria" pitchFamily="2" charset="-78"/>
              </a:rPr>
              <a:t>"</a:t>
            </a:r>
            <a:r>
              <a:rPr lang="ar-SA" sz="1400" b="1" i="1" dirty="0">
                <a:latin typeface="Alexandria" pitchFamily="2" charset="-78"/>
                <a:cs typeface="Alexandria" pitchFamily="2" charset="-78"/>
              </a:rPr>
              <a:t>السمات المميزة للقائد </a:t>
            </a:r>
            <a:r>
              <a:rPr lang="en-US" sz="1400" b="1" i="1" dirty="0">
                <a:latin typeface="Alexandria" pitchFamily="2" charset="-78"/>
                <a:cs typeface="Alexandria" pitchFamily="2" charset="-78"/>
              </a:rPr>
              <a:t>The trait approach</a:t>
            </a:r>
            <a:r>
              <a:rPr lang="ar-SA" sz="1400" b="1" i="1" dirty="0">
                <a:latin typeface="Alexandria" pitchFamily="2" charset="-78"/>
                <a:cs typeface="Alexandria" pitchFamily="2" charset="-78"/>
              </a:rPr>
              <a:t>"</a:t>
            </a:r>
            <a:r>
              <a:rPr lang="ar-SA" sz="1400" dirty="0">
                <a:latin typeface="Alexandria" pitchFamily="2" charset="-78"/>
                <a:cs typeface="Alexandria" pitchFamily="2" charset="-78"/>
              </a:rPr>
              <a:t> أى تأثير سمات القائد على سلوكه الإدارى </a:t>
            </a:r>
            <a:r>
              <a:rPr lang="ar-SA" sz="1600" dirty="0">
                <a:latin typeface="Alexandria" pitchFamily="2" charset="-78"/>
                <a:cs typeface="Alexandria" pitchFamily="2" charset="-78"/>
              </a:rPr>
              <a:t>والإتصالى</a:t>
            </a:r>
            <a:r>
              <a:rPr lang="ar-SA" sz="1400" dirty="0">
                <a:latin typeface="Alexandria" pitchFamily="2" charset="-78"/>
                <a:cs typeface="Alexandria" pitchFamily="2" charset="-78"/>
              </a:rPr>
              <a:t> فى حالة المواقف الغامضة (مواقف الضعف </a:t>
            </a:r>
            <a:r>
              <a:rPr lang="en-US" sz="1400" dirty="0">
                <a:latin typeface="Alexandria" pitchFamily="2" charset="-78"/>
                <a:cs typeface="Alexandria" pitchFamily="2" charset="-78"/>
              </a:rPr>
              <a:t>weak situations</a:t>
            </a:r>
            <a:r>
              <a:rPr lang="ar-SA" sz="1400" dirty="0">
                <a:latin typeface="Alexandria" pitchFamily="2" charset="-78"/>
                <a:cs typeface="Alexandria" pitchFamily="2" charset="-78"/>
              </a:rPr>
              <a:t>)، وفى المقابل تقل مواقف القوة </a:t>
            </a:r>
            <a:r>
              <a:rPr lang="en-US" sz="1400" dirty="0">
                <a:latin typeface="Alexandria" pitchFamily="2" charset="-78"/>
                <a:cs typeface="Alexandria" pitchFamily="2" charset="-78"/>
              </a:rPr>
              <a:t>strong situations</a:t>
            </a:r>
            <a:r>
              <a:rPr lang="ar-SA" sz="1400" dirty="0">
                <a:latin typeface="Alexandria" pitchFamily="2" charset="-78"/>
                <a:cs typeface="Alexandria" pitchFamily="2" charset="-78"/>
              </a:rPr>
              <a:t> المحكومة بقواعد تنظيمية واضحة ومحددة من تأثير السمات الشخصية للقيادة التنظيمية. </a:t>
            </a:r>
            <a:endParaRPr lang="en-US" sz="1400" dirty="0">
              <a:latin typeface="Alexandria" pitchFamily="2" charset="-78"/>
              <a:cs typeface="Alexandria" pitchFamily="2" charset="-78"/>
            </a:endParaRPr>
          </a:p>
        </p:txBody>
      </p:sp>
      <p:sp>
        <p:nvSpPr>
          <p:cNvPr id="2" name="Rectangle 1"/>
          <p:cNvSpPr/>
          <p:nvPr/>
        </p:nvSpPr>
        <p:spPr>
          <a:xfrm>
            <a:off x="2919248" y="1013835"/>
            <a:ext cx="5426486" cy="461024"/>
          </a:xfrm>
          <a:prstGeom prst="rect">
            <a:avLst/>
          </a:prstGeom>
        </p:spPr>
        <p:txBody>
          <a:bodyPr wrap="none">
            <a:spAutoFit/>
          </a:bodyPr>
          <a:lstStyle/>
          <a:p>
            <a:pPr algn="r" rtl="1">
              <a:lnSpc>
                <a:spcPct val="150000"/>
              </a:lnSpc>
            </a:pPr>
            <a:r>
              <a:rPr lang="ar-SA" b="1" dirty="0">
                <a:latin typeface="Alexandria" pitchFamily="2" charset="-78"/>
                <a:cs typeface="Alexandria" pitchFamily="2" charset="-78"/>
              </a:rPr>
              <a:t>تأثير ثقافة القيادة على القوى الموقفية للمنظمة</a:t>
            </a:r>
            <a:r>
              <a:rPr lang="ar-EG" b="1" dirty="0">
                <a:latin typeface="Alexandria" pitchFamily="2" charset="-78"/>
                <a:cs typeface="Alexandria" pitchFamily="2" charset="-78"/>
              </a:rPr>
              <a:t> </a:t>
            </a:r>
            <a:r>
              <a:rPr lang="ar-SA" b="1" dirty="0">
                <a:latin typeface="Alexandria" pitchFamily="2" charset="-78"/>
                <a:cs typeface="Alexandria" pitchFamily="2" charset="-78"/>
              </a:rPr>
              <a:t>:</a:t>
            </a:r>
            <a:endParaRPr lang="en-US" dirty="0">
              <a:latin typeface="Alexandria" pitchFamily="2" charset="-78"/>
              <a:cs typeface="Alexandria" pitchFamily="2" charset="-78"/>
            </a:endParaRPr>
          </a:p>
        </p:txBody>
      </p:sp>
    </p:spTree>
    <p:extLst>
      <p:ext uri="{BB962C8B-B14F-4D97-AF65-F5344CB8AC3E}">
        <p14:creationId xmlns:p14="http://schemas.microsoft.com/office/powerpoint/2010/main" val="383855278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118" name="Rectangle 38"/>
          <p:cNvSpPr>
            <a:spLocks noChangeArrowheads="1"/>
          </p:cNvSpPr>
          <p:nvPr/>
        </p:nvSpPr>
        <p:spPr bwMode="auto">
          <a:xfrm>
            <a:off x="624418" y="85725"/>
            <a:ext cx="11135783" cy="1231900"/>
          </a:xfrm>
          <a:prstGeom prst="rect">
            <a:avLst/>
          </a:prstGeom>
          <a:solidFill>
            <a:schemeClr val="accent3">
              <a:lumMod val="75000"/>
            </a:schemeClr>
          </a:solidFill>
          <a:ln w="9525">
            <a:noFill/>
            <a:miter lim="800000"/>
            <a:headEnd/>
            <a:tailEnd/>
          </a:ln>
          <a:effectLst/>
        </p:spPr>
        <p:txBody>
          <a:bodyPr anchor="ctr">
            <a:spAutoFit/>
          </a:bodyPr>
          <a:lstStyle/>
          <a:p>
            <a:pPr algn="ctr" rtl="1">
              <a:defRPr/>
            </a:pPr>
            <a:r>
              <a:rPr lang="ar-SA" sz="2800" b="1" i="1">
                <a:solidFill>
                  <a:srgbClr val="FF6600"/>
                </a:solidFill>
                <a:latin typeface="Arial" charset="0"/>
                <a:cs typeface="Times New Roman" pitchFamily="18" charset="0"/>
              </a:rPr>
              <a:t>تأثير نمط القيادة </a:t>
            </a:r>
            <a:endParaRPr lang="ar-EG" sz="2800" b="1" i="1">
              <a:solidFill>
                <a:srgbClr val="FF6600"/>
              </a:solidFill>
              <a:latin typeface="Arial" charset="0"/>
              <a:cs typeface="Times New Roman" pitchFamily="18" charset="0"/>
            </a:endParaRPr>
          </a:p>
          <a:p>
            <a:pPr algn="ctr" rtl="1">
              <a:defRPr/>
            </a:pPr>
            <a:r>
              <a:rPr lang="ar-SA" sz="2800" b="1" i="1">
                <a:solidFill>
                  <a:srgbClr val="FF6600"/>
                </a:solidFill>
                <a:latin typeface="Arial" charset="0"/>
                <a:cs typeface="Times New Roman" pitchFamily="18" charset="0"/>
              </a:rPr>
              <a:t>على درجة إستقلالية المرؤوسين </a:t>
            </a:r>
            <a:r>
              <a:rPr lang="ar-EG" sz="2800" b="1" i="1">
                <a:solidFill>
                  <a:srgbClr val="FF6600"/>
                </a:solidFill>
                <a:latin typeface="Arial" charset="0"/>
                <a:cs typeface="Times New Roman" pitchFamily="18" charset="0"/>
              </a:rPr>
              <a:t>فى</a:t>
            </a:r>
            <a:r>
              <a:rPr lang="ar-SA" sz="2800" b="1" i="1">
                <a:solidFill>
                  <a:srgbClr val="FF6600"/>
                </a:solidFill>
                <a:latin typeface="Arial" charset="0"/>
                <a:cs typeface="Times New Roman" pitchFamily="18" charset="0"/>
              </a:rPr>
              <a:t> المواقـف المختلفة</a:t>
            </a:r>
            <a:endParaRPr lang="en-US" sz="2800">
              <a:solidFill>
                <a:srgbClr val="FF6600"/>
              </a:solidFill>
              <a:latin typeface="Arial" charset="0"/>
              <a:cs typeface="Arial" charset="0"/>
            </a:endParaRPr>
          </a:p>
          <a:p>
            <a:pPr eaLnBrk="0" hangingPunct="0">
              <a:defRPr/>
            </a:pPr>
            <a:endParaRPr lang="en-US">
              <a:latin typeface="Arial" charset="0"/>
              <a:cs typeface="Arial" charset="0"/>
            </a:endParaRPr>
          </a:p>
        </p:txBody>
      </p:sp>
      <p:grpSp>
        <p:nvGrpSpPr>
          <p:cNvPr id="35843" name="Group 1"/>
          <p:cNvGrpSpPr>
            <a:grpSpLocks/>
          </p:cNvGrpSpPr>
          <p:nvPr/>
        </p:nvGrpSpPr>
        <p:grpSpPr bwMode="auto">
          <a:xfrm>
            <a:off x="624418" y="1196975"/>
            <a:ext cx="10943167" cy="5184775"/>
            <a:chOff x="2909" y="5459"/>
            <a:chExt cx="5647" cy="5187"/>
          </a:xfrm>
        </p:grpSpPr>
        <p:sp>
          <p:nvSpPr>
            <p:cNvPr id="35845" name="Oval 37"/>
            <p:cNvSpPr>
              <a:spLocks noChangeArrowheads="1"/>
            </p:cNvSpPr>
            <p:nvPr/>
          </p:nvSpPr>
          <p:spPr bwMode="auto">
            <a:xfrm>
              <a:off x="2909" y="5459"/>
              <a:ext cx="5647" cy="4896"/>
            </a:xfrm>
            <a:prstGeom prst="ellipse">
              <a:avLst/>
            </a:prstGeom>
            <a:solidFill>
              <a:srgbClr val="FFFFFF"/>
            </a:solidFill>
            <a:ln w="9525">
              <a:solidFill>
                <a:srgbClr val="000000"/>
              </a:solidFill>
              <a:round/>
              <a:headEnd/>
              <a:tailEnd/>
            </a:ln>
          </p:spPr>
          <p:txBody>
            <a:bodyPr/>
            <a:lstStyle/>
            <a:p>
              <a:endParaRPr lang="ar-EG">
                <a:latin typeface="Verdana" pitchFamily="34" charset="0"/>
              </a:endParaRPr>
            </a:p>
          </p:txBody>
        </p:sp>
        <p:sp>
          <p:nvSpPr>
            <p:cNvPr id="35846" name="Oval 36"/>
            <p:cNvSpPr>
              <a:spLocks noChangeArrowheads="1"/>
            </p:cNvSpPr>
            <p:nvPr/>
          </p:nvSpPr>
          <p:spPr bwMode="auto">
            <a:xfrm>
              <a:off x="3083" y="7723"/>
              <a:ext cx="2443" cy="2680"/>
            </a:xfrm>
            <a:prstGeom prst="ellipse">
              <a:avLst/>
            </a:prstGeom>
            <a:solidFill>
              <a:srgbClr val="FFFFFF"/>
            </a:solidFill>
            <a:ln w="9525">
              <a:solidFill>
                <a:srgbClr val="000000"/>
              </a:solidFill>
              <a:round/>
              <a:headEnd/>
              <a:tailEnd/>
            </a:ln>
          </p:spPr>
          <p:txBody>
            <a:bodyPr/>
            <a:lstStyle/>
            <a:p>
              <a:endParaRPr lang="ar-EG">
                <a:latin typeface="Verdana" pitchFamily="34" charset="0"/>
              </a:endParaRPr>
            </a:p>
          </p:txBody>
        </p:sp>
        <p:sp>
          <p:nvSpPr>
            <p:cNvPr id="35847" name="Oval 35"/>
            <p:cNvSpPr>
              <a:spLocks noChangeArrowheads="1"/>
            </p:cNvSpPr>
            <p:nvPr/>
          </p:nvSpPr>
          <p:spPr bwMode="auto">
            <a:xfrm>
              <a:off x="5921" y="7955"/>
              <a:ext cx="2448" cy="2448"/>
            </a:xfrm>
            <a:prstGeom prst="ellipse">
              <a:avLst/>
            </a:prstGeom>
            <a:solidFill>
              <a:srgbClr val="FFFFFF"/>
            </a:solidFill>
            <a:ln w="9525">
              <a:solidFill>
                <a:srgbClr val="000000"/>
              </a:solidFill>
              <a:round/>
              <a:headEnd/>
              <a:tailEnd/>
            </a:ln>
          </p:spPr>
          <p:txBody>
            <a:bodyPr/>
            <a:lstStyle/>
            <a:p>
              <a:endParaRPr lang="ar-EG">
                <a:latin typeface="Verdana" pitchFamily="34" charset="0"/>
              </a:endParaRPr>
            </a:p>
          </p:txBody>
        </p:sp>
        <p:sp>
          <p:nvSpPr>
            <p:cNvPr id="35848" name="Text Box 34"/>
            <p:cNvSpPr txBox="1">
              <a:spLocks noChangeArrowheads="1"/>
            </p:cNvSpPr>
            <p:nvPr/>
          </p:nvSpPr>
          <p:spPr bwMode="auto">
            <a:xfrm>
              <a:off x="4686" y="10106"/>
              <a:ext cx="1800" cy="54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eaLnBrk="1" hangingPunct="1"/>
              <a:r>
                <a:rPr lang="ar-SA" sz="2800" b="1">
                  <a:latin typeface="Simplified Arabic" pitchFamily="18" charset="-78"/>
                  <a:ea typeface="Times New Roman" pitchFamily="18" charset="0"/>
                  <a:cs typeface="Simplified Arabic" pitchFamily="18" charset="-78"/>
                </a:rPr>
                <a:t>نظم إدارية مستقلة</a:t>
              </a:r>
              <a:endParaRPr lang="en-US" sz="2800">
                <a:ea typeface="Times New Roman" pitchFamily="18" charset="0"/>
                <a:cs typeface="Simplified Arabic" pitchFamily="18" charset="-78"/>
              </a:endParaRPr>
            </a:p>
          </p:txBody>
        </p:sp>
        <p:sp>
          <p:nvSpPr>
            <p:cNvPr id="35849" name="Freeform 33"/>
            <p:cNvSpPr>
              <a:spLocks/>
            </p:cNvSpPr>
            <p:nvPr/>
          </p:nvSpPr>
          <p:spPr bwMode="auto">
            <a:xfrm rot="-466121">
              <a:off x="5921" y="7955"/>
              <a:ext cx="565" cy="715"/>
            </a:xfrm>
            <a:custGeom>
              <a:avLst/>
              <a:gdLst>
                <a:gd name="T0" fmla="*/ 0 w 490"/>
                <a:gd name="T1" fmla="*/ 266 h 843"/>
                <a:gd name="T2" fmla="*/ 1328 w 490"/>
                <a:gd name="T3" fmla="*/ 0 h 843"/>
                <a:gd name="T4" fmla="*/ 0 60000 65536"/>
                <a:gd name="T5" fmla="*/ 0 60000 65536"/>
                <a:gd name="T6" fmla="*/ 0 w 490"/>
                <a:gd name="T7" fmla="*/ 0 h 843"/>
                <a:gd name="T8" fmla="*/ 490 w 490"/>
                <a:gd name="T9" fmla="*/ 843 h 843"/>
              </a:gdLst>
              <a:ahLst/>
              <a:cxnLst>
                <a:cxn ang="T4">
                  <a:pos x="T0" y="T1"/>
                </a:cxn>
                <a:cxn ang="T5">
                  <a:pos x="T2" y="T3"/>
                </a:cxn>
              </a:cxnLst>
              <a:rect l="T6" t="T7" r="T8" b="T9"/>
              <a:pathLst>
                <a:path w="490" h="843">
                  <a:moveTo>
                    <a:pt x="0" y="843"/>
                  </a:moveTo>
                  <a:lnTo>
                    <a:pt x="490" y="0"/>
                  </a:lnTo>
                </a:path>
              </a:pathLst>
            </a:custGeom>
            <a:noFill/>
            <a:ln w="952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ar-EG"/>
            </a:p>
          </p:txBody>
        </p:sp>
        <p:sp>
          <p:nvSpPr>
            <p:cNvPr id="35850" name="Freeform 32"/>
            <p:cNvSpPr>
              <a:spLocks/>
            </p:cNvSpPr>
            <p:nvPr/>
          </p:nvSpPr>
          <p:spPr bwMode="auto">
            <a:xfrm rot="-155555">
              <a:off x="5242" y="7956"/>
              <a:ext cx="356" cy="734"/>
            </a:xfrm>
            <a:custGeom>
              <a:avLst/>
              <a:gdLst>
                <a:gd name="T0" fmla="*/ 107 w 435"/>
                <a:gd name="T1" fmla="*/ 246 h 880"/>
                <a:gd name="T2" fmla="*/ 0 w 435"/>
                <a:gd name="T3" fmla="*/ 0 h 880"/>
                <a:gd name="T4" fmla="*/ 0 60000 65536"/>
                <a:gd name="T5" fmla="*/ 0 60000 65536"/>
                <a:gd name="T6" fmla="*/ 0 w 435"/>
                <a:gd name="T7" fmla="*/ 0 h 880"/>
                <a:gd name="T8" fmla="*/ 435 w 435"/>
                <a:gd name="T9" fmla="*/ 880 h 880"/>
              </a:gdLst>
              <a:ahLst/>
              <a:cxnLst>
                <a:cxn ang="T4">
                  <a:pos x="T0" y="T1"/>
                </a:cxn>
                <a:cxn ang="T5">
                  <a:pos x="T2" y="T3"/>
                </a:cxn>
              </a:cxnLst>
              <a:rect l="T6" t="T7" r="T8" b="T9"/>
              <a:pathLst>
                <a:path w="435" h="880">
                  <a:moveTo>
                    <a:pt x="435" y="880"/>
                  </a:moveTo>
                  <a:lnTo>
                    <a:pt x="0" y="0"/>
                  </a:lnTo>
                </a:path>
              </a:pathLst>
            </a:custGeom>
            <a:noFill/>
            <a:ln w="9525">
              <a:solidFill>
                <a:srgbClr val="000000"/>
              </a:solidFill>
              <a:round/>
              <a:headEnd/>
              <a:tailEnd type="triangle" w="med" len="med"/>
            </a:ln>
            <a:extLst>
              <a:ext uri="{909E8E84-426E-40DD-AFC4-6F175D3DCCD1}">
                <a14:hiddenFill xmlns:a14="http://schemas.microsoft.com/office/drawing/2010/main">
                  <a:solidFill>
                    <a:srgbClr val="FFFFFF"/>
                  </a:solidFill>
                </a14:hiddenFill>
              </a:ext>
            </a:extLst>
          </p:spPr>
          <p:txBody>
            <a:bodyPr/>
            <a:lstStyle/>
            <a:p>
              <a:endParaRPr lang="ar-EG"/>
            </a:p>
          </p:txBody>
        </p:sp>
        <p:grpSp>
          <p:nvGrpSpPr>
            <p:cNvPr id="35851" name="Group 22"/>
            <p:cNvGrpSpPr>
              <a:grpSpLocks/>
            </p:cNvGrpSpPr>
            <p:nvPr/>
          </p:nvGrpSpPr>
          <p:grpSpPr bwMode="auto">
            <a:xfrm>
              <a:off x="3791" y="6151"/>
              <a:ext cx="3130" cy="4202"/>
              <a:chOff x="3791" y="6151"/>
              <a:chExt cx="3130" cy="4202"/>
            </a:xfrm>
          </p:grpSpPr>
          <p:grpSp>
            <p:nvGrpSpPr>
              <p:cNvPr id="35870" name="Group 27"/>
              <p:cNvGrpSpPr>
                <a:grpSpLocks/>
              </p:cNvGrpSpPr>
              <p:nvPr/>
            </p:nvGrpSpPr>
            <p:grpSpPr bwMode="auto">
              <a:xfrm>
                <a:off x="4741" y="6151"/>
                <a:ext cx="2180" cy="1620"/>
                <a:chOff x="5830" y="10070"/>
                <a:chExt cx="3970" cy="2890"/>
              </a:xfrm>
            </p:grpSpPr>
            <p:sp>
              <p:nvSpPr>
                <p:cNvPr id="35875" name="Text Box 31"/>
                <p:cNvSpPr txBox="1">
                  <a:spLocks noChangeArrowheads="1"/>
                </p:cNvSpPr>
                <p:nvPr/>
              </p:nvSpPr>
              <p:spPr bwMode="auto">
                <a:xfrm>
                  <a:off x="5830" y="10070"/>
                  <a:ext cx="1980" cy="1440"/>
                </a:xfrm>
                <a:prstGeom prst="rect">
                  <a:avLst/>
                </a:prstGeom>
                <a:solidFill>
                  <a:srgbClr val="8DB3E2"/>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600" b="1">
                      <a:cs typeface="Times New Roman" pitchFamily="18" charset="0"/>
                    </a:rPr>
                    <a:t>                          </a:t>
                  </a:r>
                  <a:endParaRPr lang="en-US" sz="800">
                    <a:cs typeface="Times New Roman" pitchFamily="18" charset="0"/>
                  </a:endParaRPr>
                </a:p>
                <a:p>
                  <a:pPr algn="ctr" rtl="1"/>
                  <a:r>
                    <a:rPr lang="ar-SA" sz="600" b="1">
                      <a:cs typeface="Times New Roman" pitchFamily="18" charset="0"/>
                    </a:rPr>
                    <a:t>                         </a:t>
                  </a:r>
                  <a:endParaRPr lang="en-US" sz="800"/>
                </a:p>
                <a:p>
                  <a:pPr algn="ctr" rtl="1"/>
                  <a:r>
                    <a:rPr lang="ar-SA" sz="600" b="1"/>
                    <a:t>                              (2)</a:t>
                  </a:r>
                  <a:endParaRPr lang="ar-SA"/>
                </a:p>
              </p:txBody>
            </p:sp>
            <p:sp>
              <p:nvSpPr>
                <p:cNvPr id="35876" name="Text Box 30"/>
                <p:cNvSpPr txBox="1">
                  <a:spLocks noChangeArrowheads="1"/>
                </p:cNvSpPr>
                <p:nvPr/>
              </p:nvSpPr>
              <p:spPr bwMode="auto">
                <a:xfrm>
                  <a:off x="7820" y="10070"/>
                  <a:ext cx="1980" cy="1440"/>
                </a:xfrm>
                <a:prstGeom prst="rect">
                  <a:avLst/>
                </a:prstGeom>
                <a:solidFill>
                  <a:srgbClr val="8DB3E2"/>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2800" b="1">
                      <a:cs typeface="Times New Roman" pitchFamily="18" charset="0"/>
                    </a:rPr>
                    <a:t>قوى موقفية ضعيفة</a:t>
                  </a:r>
                  <a:endParaRPr lang="en-US" sz="2800">
                    <a:cs typeface="Times New Roman" pitchFamily="18" charset="0"/>
                  </a:endParaRPr>
                </a:p>
                <a:p>
                  <a:pPr algn="ctr" rtl="1"/>
                  <a:r>
                    <a:rPr lang="ar-SA" sz="600" b="1">
                      <a:cs typeface="Times New Roman" pitchFamily="18" charset="0"/>
                    </a:rPr>
                    <a:t>              </a:t>
                  </a:r>
                  <a:endParaRPr lang="en-US" sz="800"/>
                </a:p>
                <a:p>
                  <a:pPr algn="justLow" rtl="1"/>
                  <a:r>
                    <a:rPr lang="ar-SA" sz="600" b="1"/>
                    <a:t>                                    </a:t>
                  </a:r>
                  <a:endParaRPr lang="en-US" sz="800"/>
                </a:p>
                <a:p>
                  <a:pPr algn="justLow" rtl="1"/>
                  <a:r>
                    <a:rPr lang="ar-SA" sz="600" b="1"/>
                    <a:t>  (1) </a:t>
                  </a:r>
                  <a:endParaRPr lang="ar-SA"/>
                </a:p>
              </p:txBody>
            </p:sp>
            <p:sp>
              <p:nvSpPr>
                <p:cNvPr id="35877" name="Text Box 29"/>
                <p:cNvSpPr txBox="1">
                  <a:spLocks noChangeArrowheads="1"/>
                </p:cNvSpPr>
                <p:nvPr/>
              </p:nvSpPr>
              <p:spPr bwMode="auto">
                <a:xfrm>
                  <a:off x="7810" y="11520"/>
                  <a:ext cx="1980" cy="1440"/>
                </a:xfrm>
                <a:prstGeom prst="rect">
                  <a:avLst/>
                </a:prstGeom>
                <a:solidFill>
                  <a:srgbClr val="8DB3E2"/>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justLow" rtl="1" eaLnBrk="1" hangingPunct="1"/>
                  <a:r>
                    <a:rPr lang="ar-SA" sz="600" b="1">
                      <a:cs typeface="Times New Roman" pitchFamily="18" charset="0"/>
                    </a:rPr>
                    <a:t>  (3)</a:t>
                  </a:r>
                  <a:endParaRPr lang="ar-SA">
                    <a:cs typeface="Times New Roman" pitchFamily="18" charset="0"/>
                  </a:endParaRPr>
                </a:p>
              </p:txBody>
            </p:sp>
            <p:sp>
              <p:nvSpPr>
                <p:cNvPr id="35878" name="Text Box 28"/>
                <p:cNvSpPr txBox="1">
                  <a:spLocks noChangeArrowheads="1"/>
                </p:cNvSpPr>
                <p:nvPr/>
              </p:nvSpPr>
              <p:spPr bwMode="auto">
                <a:xfrm>
                  <a:off x="5830" y="11520"/>
                  <a:ext cx="1980" cy="1440"/>
                </a:xfrm>
                <a:prstGeom prst="rect">
                  <a:avLst/>
                </a:prstGeom>
                <a:solidFill>
                  <a:srgbClr val="8DB3E2"/>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2800" b="1">
                      <a:cs typeface="Times New Roman" pitchFamily="18" charset="0"/>
                    </a:rPr>
                    <a:t>قوى موقفية قوية</a:t>
                  </a:r>
                  <a:endParaRPr lang="en-US" sz="2800">
                    <a:cs typeface="Times New Roman" pitchFamily="18" charset="0"/>
                  </a:endParaRPr>
                </a:p>
                <a:p>
                  <a:pPr algn="ctr" rtl="1"/>
                  <a:r>
                    <a:rPr lang="ar-SA" sz="2800" b="1">
                      <a:cs typeface="Times New Roman" pitchFamily="18" charset="0"/>
                    </a:rPr>
                    <a:t>                           </a:t>
                  </a:r>
                  <a:r>
                    <a:rPr lang="ar-SA" sz="600" b="1">
                      <a:cs typeface="Times New Roman" pitchFamily="18" charset="0"/>
                    </a:rPr>
                    <a:t>(4)</a:t>
                  </a:r>
                  <a:endParaRPr lang="ar-SA"/>
                </a:p>
              </p:txBody>
            </p:sp>
          </p:grpSp>
          <p:sp>
            <p:nvSpPr>
              <p:cNvPr id="35871" name="Text Box 26"/>
              <p:cNvSpPr txBox="1">
                <a:spLocks noChangeArrowheads="1"/>
              </p:cNvSpPr>
              <p:nvPr/>
            </p:nvSpPr>
            <p:spPr bwMode="auto">
              <a:xfrm>
                <a:off x="3841" y="8903"/>
                <a:ext cx="900" cy="3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1000" b="1">
                    <a:cs typeface="Times New Roman" pitchFamily="18" charset="0"/>
                  </a:rPr>
                  <a:t>جماعية</a:t>
                </a:r>
                <a:endParaRPr lang="ar-SA">
                  <a:cs typeface="Times New Roman" pitchFamily="18" charset="0"/>
                </a:endParaRPr>
              </a:p>
            </p:txBody>
          </p:sp>
          <p:sp>
            <p:nvSpPr>
              <p:cNvPr id="35872" name="Text Box 25"/>
              <p:cNvSpPr txBox="1">
                <a:spLocks noChangeArrowheads="1"/>
              </p:cNvSpPr>
              <p:nvPr/>
            </p:nvSpPr>
            <p:spPr bwMode="auto">
              <a:xfrm>
                <a:off x="3791" y="9953"/>
                <a:ext cx="900"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900" b="1">
                    <a:cs typeface="Times New Roman" pitchFamily="18" charset="0"/>
                  </a:rPr>
                  <a:t>هيراركيه </a:t>
                </a:r>
                <a:endParaRPr lang="en-US" sz="800">
                  <a:cs typeface="Times New Roman" pitchFamily="18" charset="0"/>
                </a:endParaRPr>
              </a:p>
              <a:p>
                <a:pPr algn="ctr" rtl="1"/>
                <a:r>
                  <a:rPr lang="ar-SA" sz="900" b="1">
                    <a:cs typeface="Times New Roman" pitchFamily="18" charset="0"/>
                  </a:rPr>
                  <a:t>سوقيه</a:t>
                </a:r>
                <a:endParaRPr lang="ar-SA"/>
              </a:p>
            </p:txBody>
          </p:sp>
          <p:sp>
            <p:nvSpPr>
              <p:cNvPr id="35873" name="Text Box 24"/>
              <p:cNvSpPr txBox="1">
                <a:spLocks noChangeArrowheads="1"/>
              </p:cNvSpPr>
              <p:nvPr/>
            </p:nvSpPr>
            <p:spPr bwMode="auto">
              <a:xfrm>
                <a:off x="4321" y="8913"/>
                <a:ext cx="310" cy="14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600" b="1">
                    <a:cs typeface="Times New Roman" pitchFamily="18" charset="0"/>
                  </a:rPr>
                  <a:t>ثقافة المنظمة</a:t>
                </a:r>
                <a:endParaRPr lang="en-US" sz="800">
                  <a:cs typeface="Times New Roman" pitchFamily="18" charset="0"/>
                </a:endParaRPr>
              </a:p>
              <a:p>
                <a:endParaRPr lang="en-US">
                  <a:cs typeface="Times New Roman" pitchFamily="18" charset="0"/>
                </a:endParaRPr>
              </a:p>
            </p:txBody>
          </p:sp>
          <p:sp>
            <p:nvSpPr>
              <p:cNvPr id="35874" name="Text Box 23"/>
              <p:cNvSpPr txBox="1">
                <a:spLocks noChangeArrowheads="1"/>
              </p:cNvSpPr>
              <p:nvPr/>
            </p:nvSpPr>
            <p:spPr bwMode="auto">
              <a:xfrm>
                <a:off x="4816" y="7759"/>
                <a:ext cx="2100" cy="1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1000" b="1">
                    <a:cs typeface="Times New Roman" pitchFamily="18" charset="0"/>
                  </a:rPr>
                  <a:t>     </a:t>
                </a:r>
                <a:r>
                  <a:rPr lang="ar-SA" sz="2400" b="1">
                    <a:cs typeface="Times New Roman" pitchFamily="18" charset="0"/>
                  </a:rPr>
                  <a:t>تبادليه          تحويلية          </a:t>
                </a:r>
                <a:endParaRPr lang="ar-SA" sz="2400">
                  <a:cs typeface="Times New Roman" pitchFamily="18" charset="0"/>
                </a:endParaRPr>
              </a:p>
            </p:txBody>
          </p:sp>
        </p:grpSp>
        <p:grpSp>
          <p:nvGrpSpPr>
            <p:cNvPr id="35852" name="Group 12"/>
            <p:cNvGrpSpPr>
              <a:grpSpLocks/>
            </p:cNvGrpSpPr>
            <p:nvPr/>
          </p:nvGrpSpPr>
          <p:grpSpPr bwMode="auto">
            <a:xfrm>
              <a:off x="6157" y="8689"/>
              <a:ext cx="2236" cy="1417"/>
              <a:chOff x="6157" y="8689"/>
              <a:chExt cx="2236" cy="1417"/>
            </a:xfrm>
          </p:grpSpPr>
          <p:grpSp>
            <p:nvGrpSpPr>
              <p:cNvPr id="35863" name="Group 17"/>
              <p:cNvGrpSpPr>
                <a:grpSpLocks/>
              </p:cNvGrpSpPr>
              <p:nvPr/>
            </p:nvGrpSpPr>
            <p:grpSpPr bwMode="auto">
              <a:xfrm>
                <a:off x="6157" y="8689"/>
                <a:ext cx="1957" cy="1264"/>
                <a:chOff x="5830" y="10070"/>
                <a:chExt cx="3970" cy="2890"/>
              </a:xfrm>
            </p:grpSpPr>
            <p:sp>
              <p:nvSpPr>
                <p:cNvPr id="35866" name="Text Box 21"/>
                <p:cNvSpPr txBox="1">
                  <a:spLocks noChangeArrowheads="1"/>
                </p:cNvSpPr>
                <p:nvPr/>
              </p:nvSpPr>
              <p:spPr bwMode="auto">
                <a:xfrm>
                  <a:off x="5830" y="1007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r" rtl="1" eaLnBrk="1" hangingPunct="1"/>
                  <a:r>
                    <a:rPr lang="ar-SA" sz="600" b="1">
                      <a:cs typeface="Times New Roman" pitchFamily="18" charset="0"/>
                    </a:rPr>
                    <a:t>                                            (2)</a:t>
                  </a:r>
                  <a:endParaRPr lang="ar-SA">
                    <a:cs typeface="Times New Roman" pitchFamily="18" charset="0"/>
                  </a:endParaRPr>
                </a:p>
              </p:txBody>
            </p:sp>
            <p:sp>
              <p:nvSpPr>
                <p:cNvPr id="35867" name="Text Box 20"/>
                <p:cNvSpPr txBox="1">
                  <a:spLocks noChangeArrowheads="1"/>
                </p:cNvSpPr>
                <p:nvPr/>
              </p:nvSpPr>
              <p:spPr bwMode="auto">
                <a:xfrm>
                  <a:off x="7820" y="1007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400" b="1">
                      <a:cs typeface="Times New Roman" pitchFamily="18" charset="0"/>
                    </a:rPr>
                    <a:t>قوى موقفية ضعيفة</a:t>
                  </a:r>
                  <a:endParaRPr lang="en-US" sz="800">
                    <a:cs typeface="Times New Roman" pitchFamily="18" charset="0"/>
                  </a:endParaRPr>
                </a:p>
                <a:p>
                  <a:pPr algn="justLow" rtl="1"/>
                  <a:r>
                    <a:rPr lang="ar-SA" sz="600" b="1">
                      <a:cs typeface="Times New Roman" pitchFamily="18" charset="0"/>
                    </a:rPr>
                    <a:t> (1) </a:t>
                  </a:r>
                  <a:endParaRPr lang="ar-SA"/>
                </a:p>
              </p:txBody>
            </p:sp>
            <p:sp>
              <p:nvSpPr>
                <p:cNvPr id="35868" name="Text Box 19"/>
                <p:cNvSpPr txBox="1">
                  <a:spLocks noChangeArrowheads="1"/>
                </p:cNvSpPr>
                <p:nvPr/>
              </p:nvSpPr>
              <p:spPr bwMode="auto">
                <a:xfrm>
                  <a:off x="7810" y="1152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justLow" rtl="1" eaLnBrk="1" hangingPunct="1"/>
                  <a:r>
                    <a:rPr lang="ar-SA" sz="600" b="1">
                      <a:cs typeface="Times New Roman" pitchFamily="18" charset="0"/>
                    </a:rPr>
                    <a:t>  (3)</a:t>
                  </a:r>
                  <a:endParaRPr lang="ar-SA">
                    <a:cs typeface="Times New Roman" pitchFamily="18" charset="0"/>
                  </a:endParaRPr>
                </a:p>
              </p:txBody>
            </p:sp>
            <p:sp>
              <p:nvSpPr>
                <p:cNvPr id="35869" name="Text Box 18"/>
                <p:cNvSpPr txBox="1">
                  <a:spLocks noChangeArrowheads="1"/>
                </p:cNvSpPr>
                <p:nvPr/>
              </p:nvSpPr>
              <p:spPr bwMode="auto">
                <a:xfrm>
                  <a:off x="5830" y="1152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400" b="1">
                      <a:cs typeface="Times New Roman" pitchFamily="18" charset="0"/>
                    </a:rPr>
                    <a:t>قوى موقفية قوية</a:t>
                  </a:r>
                  <a:endParaRPr lang="en-US" sz="800">
                    <a:cs typeface="Times New Roman" pitchFamily="18" charset="0"/>
                  </a:endParaRPr>
                </a:p>
                <a:p>
                  <a:pPr algn="ctr" rtl="1"/>
                  <a:r>
                    <a:rPr lang="ar-SA" sz="600" b="1">
                      <a:cs typeface="Times New Roman" pitchFamily="18" charset="0"/>
                    </a:rPr>
                    <a:t>             (4)</a:t>
                  </a:r>
                  <a:endParaRPr lang="ar-SA"/>
                </a:p>
              </p:txBody>
            </p:sp>
          </p:grpSp>
          <p:sp>
            <p:nvSpPr>
              <p:cNvPr id="35864" name="Text Box 14"/>
              <p:cNvSpPr txBox="1">
                <a:spLocks noChangeArrowheads="1"/>
              </p:cNvSpPr>
              <p:nvPr/>
            </p:nvSpPr>
            <p:spPr bwMode="auto">
              <a:xfrm>
                <a:off x="8114" y="8689"/>
                <a:ext cx="279" cy="11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600" b="1">
                    <a:cs typeface="Times New Roman" pitchFamily="18" charset="0"/>
                  </a:rPr>
                  <a:t>ثقافة المنظمة</a:t>
                </a:r>
                <a:endParaRPr lang="en-US" sz="800">
                  <a:cs typeface="Times New Roman" pitchFamily="18" charset="0"/>
                </a:endParaRPr>
              </a:p>
              <a:p>
                <a:endParaRPr lang="en-US">
                  <a:cs typeface="Times New Roman" pitchFamily="18" charset="0"/>
                </a:endParaRPr>
              </a:p>
            </p:txBody>
          </p:sp>
          <p:sp>
            <p:nvSpPr>
              <p:cNvPr id="35865" name="Text Box 13"/>
              <p:cNvSpPr txBox="1">
                <a:spLocks noChangeArrowheads="1"/>
              </p:cNvSpPr>
              <p:nvPr/>
            </p:nvSpPr>
            <p:spPr bwMode="auto">
              <a:xfrm>
                <a:off x="6157" y="9953"/>
                <a:ext cx="1884" cy="1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400" b="1">
                    <a:cs typeface="Times New Roman" pitchFamily="18" charset="0"/>
                  </a:rPr>
                  <a:t>     تبادليه          القيادة          تحويلية</a:t>
                </a:r>
                <a:endParaRPr lang="ar-SA">
                  <a:cs typeface="Times New Roman" pitchFamily="18" charset="0"/>
                </a:endParaRPr>
              </a:p>
            </p:txBody>
          </p:sp>
        </p:grpSp>
        <p:grpSp>
          <p:nvGrpSpPr>
            <p:cNvPr id="35853" name="Group 2"/>
            <p:cNvGrpSpPr>
              <a:grpSpLocks/>
            </p:cNvGrpSpPr>
            <p:nvPr/>
          </p:nvGrpSpPr>
          <p:grpSpPr bwMode="auto">
            <a:xfrm>
              <a:off x="3083" y="8137"/>
              <a:ext cx="2573" cy="1675"/>
              <a:chOff x="3083" y="8137"/>
              <a:chExt cx="2573" cy="1675"/>
            </a:xfrm>
          </p:grpSpPr>
          <p:grpSp>
            <p:nvGrpSpPr>
              <p:cNvPr id="35854" name="Group 7"/>
              <p:cNvGrpSpPr>
                <a:grpSpLocks/>
              </p:cNvGrpSpPr>
              <p:nvPr/>
            </p:nvGrpSpPr>
            <p:grpSpPr bwMode="auto">
              <a:xfrm>
                <a:off x="3531" y="8137"/>
                <a:ext cx="1507" cy="1488"/>
                <a:chOff x="5830" y="10070"/>
                <a:chExt cx="3970" cy="2890"/>
              </a:xfrm>
            </p:grpSpPr>
            <p:sp>
              <p:nvSpPr>
                <p:cNvPr id="35859" name="Text Box 11"/>
                <p:cNvSpPr txBox="1">
                  <a:spLocks noChangeArrowheads="1"/>
                </p:cNvSpPr>
                <p:nvPr/>
              </p:nvSpPr>
              <p:spPr bwMode="auto">
                <a:xfrm>
                  <a:off x="5830" y="1007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r" rtl="1" eaLnBrk="1" hangingPunct="1"/>
                  <a:r>
                    <a:rPr lang="ar-SA" sz="600" b="1">
                      <a:cs typeface="Times New Roman" pitchFamily="18" charset="0"/>
                    </a:rPr>
                    <a:t>                                            (2)</a:t>
                  </a:r>
                  <a:endParaRPr lang="ar-SA">
                    <a:cs typeface="Times New Roman" pitchFamily="18" charset="0"/>
                  </a:endParaRPr>
                </a:p>
              </p:txBody>
            </p:sp>
            <p:sp>
              <p:nvSpPr>
                <p:cNvPr id="35860" name="Text Box 10"/>
                <p:cNvSpPr txBox="1">
                  <a:spLocks noChangeArrowheads="1"/>
                </p:cNvSpPr>
                <p:nvPr/>
              </p:nvSpPr>
              <p:spPr bwMode="auto">
                <a:xfrm>
                  <a:off x="7820" y="1007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400" b="1">
                      <a:cs typeface="Times New Roman" pitchFamily="18" charset="0"/>
                    </a:rPr>
                    <a:t>قوى موقفية ضعيفة</a:t>
                  </a:r>
                  <a:endParaRPr lang="en-US" sz="800">
                    <a:cs typeface="Times New Roman" pitchFamily="18" charset="0"/>
                  </a:endParaRPr>
                </a:p>
                <a:p>
                  <a:pPr algn="justLow" rtl="1"/>
                  <a:r>
                    <a:rPr lang="ar-SA" sz="600" b="1">
                      <a:cs typeface="Times New Roman" pitchFamily="18" charset="0"/>
                    </a:rPr>
                    <a:t> (1) </a:t>
                  </a:r>
                  <a:endParaRPr lang="ar-SA"/>
                </a:p>
              </p:txBody>
            </p:sp>
            <p:sp>
              <p:nvSpPr>
                <p:cNvPr id="35861" name="Text Box 9"/>
                <p:cNvSpPr txBox="1">
                  <a:spLocks noChangeArrowheads="1"/>
                </p:cNvSpPr>
                <p:nvPr/>
              </p:nvSpPr>
              <p:spPr bwMode="auto">
                <a:xfrm>
                  <a:off x="7810" y="1152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justLow" rtl="1" eaLnBrk="1" hangingPunct="1"/>
                  <a:r>
                    <a:rPr lang="ar-SA" sz="600" b="1">
                      <a:cs typeface="Times New Roman" pitchFamily="18" charset="0"/>
                    </a:rPr>
                    <a:t>  (3)</a:t>
                  </a:r>
                  <a:endParaRPr lang="ar-SA">
                    <a:cs typeface="Times New Roman" pitchFamily="18" charset="0"/>
                  </a:endParaRPr>
                </a:p>
              </p:txBody>
            </p:sp>
            <p:sp>
              <p:nvSpPr>
                <p:cNvPr id="35862" name="Text Box 8"/>
                <p:cNvSpPr txBox="1">
                  <a:spLocks noChangeArrowheads="1"/>
                </p:cNvSpPr>
                <p:nvPr/>
              </p:nvSpPr>
              <p:spPr bwMode="auto">
                <a:xfrm>
                  <a:off x="5830" y="11520"/>
                  <a:ext cx="1980" cy="1440"/>
                </a:xfrm>
                <a:prstGeom prst="rect">
                  <a:avLst/>
                </a:prstGeom>
                <a:solidFill>
                  <a:srgbClr val="FFFFFF"/>
                </a:solidFill>
                <a:ln w="9525">
                  <a:solidFill>
                    <a:srgbClr val="000000"/>
                  </a:solidFill>
                  <a:miter lim="800000"/>
                  <a:headEnd/>
                  <a:tailEnd/>
                </a:ln>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400" b="1">
                      <a:cs typeface="Times New Roman" pitchFamily="18" charset="0"/>
                    </a:rPr>
                    <a:t>قوى موقفية قوية</a:t>
                  </a:r>
                  <a:endParaRPr lang="en-US" sz="800">
                    <a:cs typeface="Times New Roman" pitchFamily="18" charset="0"/>
                  </a:endParaRPr>
                </a:p>
                <a:p>
                  <a:pPr algn="ctr" rtl="1"/>
                  <a:r>
                    <a:rPr lang="ar-SA" sz="600" b="1">
                      <a:cs typeface="Times New Roman" pitchFamily="18" charset="0"/>
                    </a:rPr>
                    <a:t>             (4)</a:t>
                  </a:r>
                  <a:endParaRPr lang="ar-SA"/>
                </a:p>
              </p:txBody>
            </p:sp>
          </p:grpSp>
          <p:sp>
            <p:nvSpPr>
              <p:cNvPr id="35855" name="Text Box 6"/>
              <p:cNvSpPr txBox="1">
                <a:spLocks noChangeArrowheads="1"/>
              </p:cNvSpPr>
              <p:nvPr/>
            </p:nvSpPr>
            <p:spPr bwMode="auto">
              <a:xfrm>
                <a:off x="5034" y="8431"/>
                <a:ext cx="622" cy="33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600" b="1">
                    <a:cs typeface="Times New Roman" pitchFamily="18" charset="0"/>
                  </a:rPr>
                  <a:t>جماعية</a:t>
                </a:r>
                <a:endParaRPr lang="ar-SA">
                  <a:cs typeface="Times New Roman" pitchFamily="18" charset="0"/>
                </a:endParaRPr>
              </a:p>
            </p:txBody>
          </p:sp>
          <p:sp>
            <p:nvSpPr>
              <p:cNvPr id="35856" name="Text Box 5"/>
              <p:cNvSpPr txBox="1">
                <a:spLocks noChangeArrowheads="1"/>
              </p:cNvSpPr>
              <p:nvPr/>
            </p:nvSpPr>
            <p:spPr bwMode="auto">
              <a:xfrm>
                <a:off x="3083" y="9157"/>
                <a:ext cx="622" cy="3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600" b="1">
                    <a:cs typeface="Times New Roman" pitchFamily="18" charset="0"/>
                  </a:rPr>
                  <a:t>هيراركيه </a:t>
                </a:r>
                <a:endParaRPr lang="en-US" sz="800">
                  <a:cs typeface="Times New Roman" pitchFamily="18" charset="0"/>
                </a:endParaRPr>
              </a:p>
              <a:p>
                <a:pPr algn="ctr" rtl="1"/>
                <a:r>
                  <a:rPr lang="ar-SA" sz="600" b="1">
                    <a:cs typeface="Times New Roman" pitchFamily="18" charset="0"/>
                  </a:rPr>
                  <a:t>سوقيه</a:t>
                </a:r>
                <a:endParaRPr lang="ar-SA"/>
              </a:p>
            </p:txBody>
          </p:sp>
          <p:sp>
            <p:nvSpPr>
              <p:cNvPr id="35857" name="Text Box 4"/>
              <p:cNvSpPr txBox="1">
                <a:spLocks noChangeArrowheads="1"/>
              </p:cNvSpPr>
              <p:nvPr/>
            </p:nvSpPr>
            <p:spPr bwMode="auto">
              <a:xfrm>
                <a:off x="3316" y="8137"/>
                <a:ext cx="215" cy="13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600" b="1">
                    <a:cs typeface="Times New Roman" pitchFamily="18" charset="0"/>
                  </a:rPr>
                  <a:t>ثقافة المنظمة</a:t>
                </a:r>
                <a:endParaRPr lang="en-US" sz="800">
                  <a:cs typeface="Times New Roman" pitchFamily="18" charset="0"/>
                </a:endParaRPr>
              </a:p>
              <a:p>
                <a:endParaRPr lang="en-US">
                  <a:cs typeface="Times New Roman" pitchFamily="18" charset="0"/>
                </a:endParaRPr>
              </a:p>
            </p:txBody>
          </p:sp>
          <p:sp>
            <p:nvSpPr>
              <p:cNvPr id="35858" name="Text Box 3"/>
              <p:cNvSpPr txBox="1">
                <a:spLocks noChangeArrowheads="1"/>
              </p:cNvSpPr>
              <p:nvPr/>
            </p:nvSpPr>
            <p:spPr bwMode="auto">
              <a:xfrm>
                <a:off x="3530" y="9632"/>
                <a:ext cx="1452" cy="1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lstStyle>
                <a:lvl1pPr eaLnBrk="0" hangingPunct="0">
                  <a:defRPr>
                    <a:solidFill>
                      <a:schemeClr val="tx1"/>
                    </a:solidFill>
                    <a:latin typeface="Arial" pitchFamily="34" charset="0"/>
                    <a:cs typeface="Arial" pitchFamily="34" charset="0"/>
                  </a:defRPr>
                </a:lvl1pPr>
                <a:lvl2pPr marL="742950" indent="-285750" eaLnBrk="0" hangingPunct="0">
                  <a:defRPr>
                    <a:solidFill>
                      <a:schemeClr val="tx1"/>
                    </a:solidFill>
                    <a:latin typeface="Arial" pitchFamily="34" charset="0"/>
                    <a:cs typeface="Arial" pitchFamily="34" charset="0"/>
                  </a:defRPr>
                </a:lvl2pPr>
                <a:lvl3pPr marL="1143000" indent="-228600" eaLnBrk="0" hangingPunct="0">
                  <a:defRPr>
                    <a:solidFill>
                      <a:schemeClr val="tx1"/>
                    </a:solidFill>
                    <a:latin typeface="Arial" pitchFamily="34" charset="0"/>
                    <a:cs typeface="Arial" pitchFamily="34" charset="0"/>
                  </a:defRPr>
                </a:lvl3pPr>
                <a:lvl4pPr marL="1600200" indent="-228600" eaLnBrk="0" hangingPunct="0">
                  <a:defRPr>
                    <a:solidFill>
                      <a:schemeClr val="tx1"/>
                    </a:solidFill>
                    <a:latin typeface="Arial" pitchFamily="34" charset="0"/>
                    <a:cs typeface="Arial" pitchFamily="34" charset="0"/>
                  </a:defRPr>
                </a:lvl4pPr>
                <a:lvl5pPr marL="2057400" indent="-228600" eaLnBrk="0" hangingPunct="0">
                  <a:defRPr>
                    <a:solidFill>
                      <a:schemeClr val="tx1"/>
                    </a:solidFill>
                    <a:latin typeface="Arial" pitchFamily="34" charset="0"/>
                    <a:cs typeface="Arial" pitchFamily="34" charset="0"/>
                  </a:defRPr>
                </a:lvl5pPr>
                <a:lvl6pPr marL="2514600" indent="-228600" algn="l" rtl="0" eaLnBrk="0" fontAlgn="base" hangingPunct="0">
                  <a:spcBef>
                    <a:spcPct val="0"/>
                  </a:spcBef>
                  <a:spcAft>
                    <a:spcPct val="0"/>
                  </a:spcAft>
                  <a:defRPr>
                    <a:solidFill>
                      <a:schemeClr val="tx1"/>
                    </a:solidFill>
                    <a:latin typeface="Arial" pitchFamily="34" charset="0"/>
                    <a:cs typeface="Arial" pitchFamily="34" charset="0"/>
                  </a:defRPr>
                </a:lvl6pPr>
                <a:lvl7pPr marL="2971800" indent="-228600" algn="l" rtl="0" eaLnBrk="0" fontAlgn="base" hangingPunct="0">
                  <a:spcBef>
                    <a:spcPct val="0"/>
                  </a:spcBef>
                  <a:spcAft>
                    <a:spcPct val="0"/>
                  </a:spcAft>
                  <a:defRPr>
                    <a:solidFill>
                      <a:schemeClr val="tx1"/>
                    </a:solidFill>
                    <a:latin typeface="Arial" pitchFamily="34" charset="0"/>
                    <a:cs typeface="Arial" pitchFamily="34" charset="0"/>
                  </a:defRPr>
                </a:lvl7pPr>
                <a:lvl8pPr marL="3429000" indent="-228600" algn="l" rtl="0" eaLnBrk="0" fontAlgn="base" hangingPunct="0">
                  <a:spcBef>
                    <a:spcPct val="0"/>
                  </a:spcBef>
                  <a:spcAft>
                    <a:spcPct val="0"/>
                  </a:spcAft>
                  <a:defRPr>
                    <a:solidFill>
                      <a:schemeClr val="tx1"/>
                    </a:solidFill>
                    <a:latin typeface="Arial" pitchFamily="34" charset="0"/>
                    <a:cs typeface="Arial" pitchFamily="34" charset="0"/>
                  </a:defRPr>
                </a:lvl8pPr>
                <a:lvl9pPr marL="3886200" indent="-228600" algn="l" rtl="0" eaLnBrk="0" fontAlgn="base" hangingPunct="0">
                  <a:spcBef>
                    <a:spcPct val="0"/>
                  </a:spcBef>
                  <a:spcAft>
                    <a:spcPct val="0"/>
                  </a:spcAft>
                  <a:defRPr>
                    <a:solidFill>
                      <a:schemeClr val="tx1"/>
                    </a:solidFill>
                    <a:latin typeface="Arial" pitchFamily="34" charset="0"/>
                    <a:cs typeface="Arial" pitchFamily="34" charset="0"/>
                  </a:defRPr>
                </a:lvl9pPr>
              </a:lstStyle>
              <a:p>
                <a:pPr algn="ctr" rtl="1" eaLnBrk="1" hangingPunct="1"/>
                <a:r>
                  <a:rPr lang="ar-SA" sz="400" b="1">
                    <a:cs typeface="Times New Roman" pitchFamily="18" charset="0"/>
                  </a:rPr>
                  <a:t>     تبادليه          القيادة          تحويلية</a:t>
                </a:r>
                <a:endParaRPr lang="ar-SA">
                  <a:cs typeface="Times New Roman" pitchFamily="18" charset="0"/>
                </a:endParaRPr>
              </a:p>
            </p:txBody>
          </p:sp>
        </p:grpSp>
      </p:grpSp>
      <p:sp>
        <p:nvSpPr>
          <p:cNvPr id="35844" name="Rectangle 64"/>
          <p:cNvSpPr>
            <a:spLocks noChangeArrowheads="1"/>
          </p:cNvSpPr>
          <p:nvPr/>
        </p:nvSpPr>
        <p:spPr bwMode="auto">
          <a:xfrm>
            <a:off x="0" y="501134"/>
            <a:ext cx="1847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endParaRPr lang="ar-EG"/>
          </a:p>
        </p:txBody>
      </p:sp>
    </p:spTree>
    <p:extLst>
      <p:ext uri="{BB962C8B-B14F-4D97-AF65-F5344CB8AC3E}">
        <p14:creationId xmlns:p14="http://schemas.microsoft.com/office/powerpoint/2010/main" val="240273087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2" name="Rectangle 1"/>
          <p:cNvSpPr/>
          <p:nvPr/>
        </p:nvSpPr>
        <p:spPr>
          <a:xfrm>
            <a:off x="3651455" y="1186934"/>
            <a:ext cx="4851008" cy="369332"/>
          </a:xfrm>
          <a:prstGeom prst="rect">
            <a:avLst/>
          </a:prstGeom>
        </p:spPr>
        <p:txBody>
          <a:bodyPr wrap="none">
            <a:spAutoFit/>
          </a:bodyPr>
          <a:lstStyle/>
          <a:p>
            <a:pPr algn="ctr"/>
            <a:r>
              <a:rPr lang="ar-EG" b="1" dirty="0">
                <a:latin typeface="Alexandria" pitchFamily="2" charset="-78"/>
                <a:cs typeface="Alexandria" pitchFamily="2" charset="-78"/>
              </a:rPr>
              <a:t>القيادة و الاتصال و صناعة القرار التنظيمي</a:t>
            </a:r>
            <a:endParaRPr lang="en-US" b="1" dirty="0">
              <a:latin typeface="Alexandria" pitchFamily="2" charset="-78"/>
              <a:cs typeface="Alexandria" pitchFamily="2" charset="-78"/>
            </a:endParaRPr>
          </a:p>
        </p:txBody>
      </p:sp>
      <p:sp>
        <p:nvSpPr>
          <p:cNvPr id="12" name="Rectangle 11"/>
          <p:cNvSpPr/>
          <p:nvPr/>
        </p:nvSpPr>
        <p:spPr>
          <a:xfrm>
            <a:off x="1534078" y="1761694"/>
            <a:ext cx="9553022" cy="3924151"/>
          </a:xfrm>
          <a:prstGeom prst="rect">
            <a:avLst/>
          </a:prstGeom>
        </p:spPr>
        <p:txBody>
          <a:bodyPr wrap="square">
            <a:spAutoFit/>
          </a:bodyPr>
          <a:lstStyle/>
          <a:p>
            <a:pPr marL="265176" indent="-265176" algn="r" rtl="1">
              <a:lnSpc>
                <a:spcPct val="150000"/>
              </a:lnSpc>
              <a:buFont typeface="Wingdings 2"/>
              <a:buChar char=""/>
              <a:defRPr/>
            </a:pPr>
            <a:r>
              <a:rPr lang="ar-SA" sz="1400" i="1" dirty="0">
                <a:latin typeface="Alexandria" pitchFamily="2" charset="-78"/>
                <a:cs typeface="Alexandria" pitchFamily="2" charset="-78"/>
              </a:rPr>
              <a:t>من أول مهام القيادة </a:t>
            </a:r>
            <a:r>
              <a:rPr lang="ar-EG" sz="1400" i="1" dirty="0">
                <a:latin typeface="Alexandria" pitchFamily="2" charset="-78"/>
                <a:cs typeface="Alexandria" pitchFamily="2" charset="-78"/>
              </a:rPr>
              <a:t>صناعة</a:t>
            </a:r>
            <a:r>
              <a:rPr lang="ar-SA" sz="1400" i="1" dirty="0">
                <a:latin typeface="Alexandria" pitchFamily="2" charset="-78"/>
                <a:cs typeface="Alexandria" pitchFamily="2" charset="-78"/>
              </a:rPr>
              <a:t> القرارات</a:t>
            </a:r>
            <a:r>
              <a:rPr lang="ar-EG" sz="1400" i="1" dirty="0">
                <a:latin typeface="Alexandria" pitchFamily="2" charset="-78"/>
                <a:cs typeface="Alexandria" pitchFamily="2" charset="-78"/>
              </a:rPr>
              <a:t> </a:t>
            </a:r>
          </a:p>
          <a:p>
            <a:pPr algn="r" rtl="1">
              <a:lnSpc>
                <a:spcPct val="150000"/>
              </a:lnSpc>
              <a:defRPr/>
            </a:pPr>
            <a:endParaRPr lang="ar-EG" sz="1200" i="1" dirty="0">
              <a:latin typeface="Alexandria" pitchFamily="2" charset="-78"/>
              <a:cs typeface="Alexandria" pitchFamily="2" charset="-78"/>
            </a:endParaRPr>
          </a:p>
          <a:p>
            <a:pPr marL="265176" indent="-265176" algn="r" rtl="1">
              <a:lnSpc>
                <a:spcPct val="150000"/>
              </a:lnSpc>
              <a:buFont typeface="Wingdings 2"/>
              <a:buChar char=""/>
              <a:defRPr/>
            </a:pPr>
            <a:r>
              <a:rPr lang="ar-EG" sz="1400" i="1" dirty="0">
                <a:latin typeface="Alexandria" pitchFamily="2" charset="-78"/>
                <a:cs typeface="Alexandria" pitchFamily="2" charset="-78"/>
              </a:rPr>
              <a:t>صناعة</a:t>
            </a:r>
            <a:r>
              <a:rPr lang="ar-SA" sz="1400" i="1" dirty="0">
                <a:latin typeface="Alexandria" pitchFamily="2" charset="-78"/>
                <a:cs typeface="Alexandria" pitchFamily="2" charset="-78"/>
              </a:rPr>
              <a:t> القرار عملية عقلية منطقية </a:t>
            </a:r>
            <a:r>
              <a:rPr lang="ar-EG" sz="1400" i="1" dirty="0">
                <a:latin typeface="Alexandria" pitchFamily="2" charset="-78"/>
                <a:cs typeface="Alexandria" pitchFamily="2" charset="-78"/>
              </a:rPr>
              <a:t>معقدة.</a:t>
            </a:r>
          </a:p>
          <a:p>
            <a:pPr algn="r" rtl="1">
              <a:lnSpc>
                <a:spcPct val="150000"/>
              </a:lnSpc>
              <a:defRPr/>
            </a:pPr>
            <a:endParaRPr lang="ar-EG" sz="1400" i="1" dirty="0">
              <a:latin typeface="Alexandria" pitchFamily="2" charset="-78"/>
              <a:cs typeface="Alexandria" pitchFamily="2" charset="-78"/>
            </a:endParaRPr>
          </a:p>
          <a:p>
            <a:pPr marL="265176" indent="-265176" algn="r" rtl="1">
              <a:lnSpc>
                <a:spcPct val="150000"/>
              </a:lnSpc>
              <a:buFont typeface="Wingdings 2"/>
              <a:buChar char=""/>
              <a:defRPr/>
            </a:pPr>
            <a:r>
              <a:rPr lang="ar-EG" sz="1400" i="1" dirty="0">
                <a:latin typeface="Alexandria" pitchFamily="2" charset="-78"/>
                <a:cs typeface="Alexandria" pitchFamily="2" charset="-78"/>
              </a:rPr>
              <a:t>تتطلب صناعة القرار </a:t>
            </a:r>
            <a:r>
              <a:rPr lang="ar-SA" sz="1400" i="1" dirty="0">
                <a:latin typeface="Alexandria" pitchFamily="2" charset="-78"/>
                <a:cs typeface="Alexandria" pitchFamily="2" charset="-78"/>
              </a:rPr>
              <a:t>تحديد المشكلة </a:t>
            </a:r>
            <a:r>
              <a:rPr lang="ar-EG" sz="1400" i="1" dirty="0">
                <a:latin typeface="Alexandria" pitchFamily="2" charset="-78"/>
                <a:cs typeface="Alexandria" pitchFamily="2" charset="-78"/>
              </a:rPr>
              <a:t> من خلال ب</a:t>
            </a:r>
            <a:r>
              <a:rPr lang="ar-SA" sz="1400" i="1" dirty="0">
                <a:latin typeface="Alexandria" pitchFamily="2" charset="-78"/>
                <a:cs typeface="Alexandria" pitchFamily="2" charset="-78"/>
              </a:rPr>
              <a:t>حث متخذ القرار عن المعلومات</a:t>
            </a:r>
            <a:r>
              <a:rPr lang="ar-EG" sz="1400" i="1" dirty="0">
                <a:latin typeface="Alexandria" pitchFamily="2" charset="-78"/>
                <a:cs typeface="Alexandria" pitchFamily="2" charset="-78"/>
              </a:rPr>
              <a:t>.</a:t>
            </a:r>
          </a:p>
          <a:p>
            <a:pPr algn="r" rtl="1">
              <a:lnSpc>
                <a:spcPct val="150000"/>
              </a:lnSpc>
              <a:defRPr/>
            </a:pPr>
            <a:endParaRPr lang="ar-EG" sz="1400" i="1" dirty="0">
              <a:latin typeface="Alexandria" pitchFamily="2" charset="-78"/>
              <a:cs typeface="Alexandria" pitchFamily="2" charset="-78"/>
            </a:endParaRPr>
          </a:p>
          <a:p>
            <a:pPr marL="265176" indent="-265176" algn="r" rtl="1">
              <a:lnSpc>
                <a:spcPct val="150000"/>
              </a:lnSpc>
              <a:buFont typeface="Wingdings 2"/>
              <a:buChar char=""/>
              <a:defRPr/>
            </a:pPr>
            <a:r>
              <a:rPr lang="ar-SA" sz="1400" i="1" dirty="0">
                <a:latin typeface="Alexandria" pitchFamily="2" charset="-78"/>
                <a:cs typeface="Alexandria" pitchFamily="2" charset="-78"/>
              </a:rPr>
              <a:t>يعمل </a:t>
            </a:r>
            <a:r>
              <a:rPr lang="ar-EG" sz="1400" i="1" dirty="0">
                <a:latin typeface="Alexandria" pitchFamily="2" charset="-78"/>
                <a:cs typeface="Alexandria" pitchFamily="2" charset="-78"/>
              </a:rPr>
              <a:t>صانع القرار </a:t>
            </a:r>
            <a:r>
              <a:rPr lang="ar-SA" sz="1400" i="1" dirty="0">
                <a:latin typeface="Alexandria" pitchFamily="2" charset="-78"/>
                <a:cs typeface="Alexandria" pitchFamily="2" charset="-78"/>
              </a:rPr>
              <a:t>على تقييم</a:t>
            </a:r>
            <a:r>
              <a:rPr lang="ar-EG" sz="1400" i="1" dirty="0">
                <a:latin typeface="Alexandria" pitchFamily="2" charset="-78"/>
                <a:cs typeface="Alexandria" pitchFamily="2" charset="-78"/>
              </a:rPr>
              <a:t> المعلومات </a:t>
            </a:r>
            <a:r>
              <a:rPr lang="ar-SA" sz="1400" i="1" dirty="0">
                <a:latin typeface="Alexandria" pitchFamily="2" charset="-78"/>
                <a:cs typeface="Alexandria" pitchFamily="2" charset="-78"/>
              </a:rPr>
              <a:t>طبقا لمعايير موضوعية</a:t>
            </a:r>
            <a:r>
              <a:rPr lang="ar-EG" sz="1400" i="1" dirty="0">
                <a:latin typeface="Alexandria" pitchFamily="2" charset="-78"/>
                <a:cs typeface="Alexandria" pitchFamily="2" charset="-78"/>
              </a:rPr>
              <a:t> تتضمن </a:t>
            </a:r>
            <a:r>
              <a:rPr lang="ar-SA" sz="1400" i="1" dirty="0">
                <a:latin typeface="Alexandria" pitchFamily="2" charset="-78"/>
                <a:cs typeface="Alexandria" pitchFamily="2" charset="-78"/>
              </a:rPr>
              <a:t>الظروف والعوامل النفسية والبيئية والاجتماعية المؤثرة فيها.</a:t>
            </a:r>
            <a:r>
              <a:rPr lang="ar-SA" sz="1400" b="1" i="1" dirty="0">
                <a:latin typeface="Alexandria" pitchFamily="2" charset="-78"/>
                <a:cs typeface="Alexandria" pitchFamily="2" charset="-78"/>
              </a:rPr>
              <a:t> </a:t>
            </a:r>
            <a:endParaRPr lang="ar-EG" sz="1400" b="1" i="1" dirty="0">
              <a:latin typeface="Alexandria" pitchFamily="2" charset="-78"/>
              <a:cs typeface="Alexandria" pitchFamily="2" charset="-78"/>
            </a:endParaRPr>
          </a:p>
          <a:p>
            <a:pPr marL="265176" indent="-265176" algn="r" rtl="1">
              <a:lnSpc>
                <a:spcPct val="150000"/>
              </a:lnSpc>
              <a:defRPr/>
            </a:pPr>
            <a:endParaRPr lang="ar-EG" sz="1400" b="1" dirty="0">
              <a:latin typeface="Alexandria" pitchFamily="2" charset="-78"/>
              <a:cs typeface="Alexandria" pitchFamily="2" charset="-78"/>
            </a:endParaRPr>
          </a:p>
          <a:p>
            <a:pPr marL="265176" indent="-265176" algn="justLow" rtl="1">
              <a:lnSpc>
                <a:spcPct val="150000"/>
              </a:lnSpc>
              <a:buFont typeface="Wingdings 2"/>
              <a:buChar char=""/>
              <a:defRPr/>
            </a:pPr>
            <a:r>
              <a:rPr lang="ar-SA" sz="1400" b="1" dirty="0">
                <a:latin typeface="Alexandria" pitchFamily="2" charset="-78"/>
                <a:cs typeface="Alexandria" pitchFamily="2" charset="-78"/>
              </a:rPr>
              <a:t>هناك توجها قويا فى المنظمات المعاصرة نحو إحلال صناعة القرار على أسس موضوعية قائمة على دقة البيانات محل الخبرة والحدس، وت</a:t>
            </a:r>
            <a:r>
              <a:rPr lang="ar-EG" sz="1400" b="1" dirty="0">
                <a:latin typeface="Alexandria" pitchFamily="2" charset="-78"/>
                <a:cs typeface="Alexandria" pitchFamily="2" charset="-78"/>
              </a:rPr>
              <a:t>وفر</a:t>
            </a:r>
            <a:r>
              <a:rPr lang="ar-SA" sz="1400" b="1" dirty="0">
                <a:latin typeface="Alexandria" pitchFamily="2" charset="-78"/>
                <a:cs typeface="Alexandria" pitchFamily="2" charset="-78"/>
              </a:rPr>
              <a:t>المصادر الالكترونية كماً هائلاً من المعلومات والبيانات، إلى جانب إمكانية تحليلها من خلال عمليات حسابية معقدة مما يساعد فى صنع القرارات الإدارية فى المجالات المختلفة. </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38413990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2" name="Rectangle 1"/>
          <p:cNvSpPr/>
          <p:nvPr/>
        </p:nvSpPr>
        <p:spPr>
          <a:xfrm>
            <a:off x="4335136" y="1186934"/>
            <a:ext cx="3483646" cy="369332"/>
          </a:xfrm>
          <a:prstGeom prst="rect">
            <a:avLst/>
          </a:prstGeom>
        </p:spPr>
        <p:txBody>
          <a:bodyPr wrap="none">
            <a:spAutoFit/>
          </a:bodyPr>
          <a:lstStyle/>
          <a:p>
            <a:pPr algn="ctr"/>
            <a:r>
              <a:rPr lang="ar-EG" dirty="0">
                <a:solidFill>
                  <a:schemeClr val="accent1">
                    <a:tint val="88000"/>
                    <a:satMod val="150000"/>
                  </a:schemeClr>
                </a:solidFill>
                <a:latin typeface="Alexandria" pitchFamily="2" charset="-78"/>
                <a:cs typeface="Alexandria" pitchFamily="2" charset="-78"/>
              </a:rPr>
              <a:t>ال</a:t>
            </a:r>
            <a:r>
              <a:rPr lang="ar-SA" dirty="0">
                <a:solidFill>
                  <a:schemeClr val="accent1">
                    <a:tint val="88000"/>
                    <a:satMod val="150000"/>
                  </a:schemeClr>
                </a:solidFill>
                <a:latin typeface="Alexandria" pitchFamily="2" charset="-78"/>
                <a:cs typeface="Alexandria" pitchFamily="2" charset="-78"/>
              </a:rPr>
              <a:t>نموذج المعيارى </a:t>
            </a:r>
            <a:r>
              <a:rPr lang="ar-EG" dirty="0">
                <a:solidFill>
                  <a:schemeClr val="accent1">
                    <a:tint val="88000"/>
                    <a:satMod val="150000"/>
                  </a:schemeClr>
                </a:solidFill>
                <a:latin typeface="Alexandria" pitchFamily="2" charset="-78"/>
                <a:cs typeface="Alexandria" pitchFamily="2" charset="-78"/>
              </a:rPr>
              <a:t>لصناعة القرار :</a:t>
            </a:r>
            <a:endParaRPr lang="en-US" b="1" dirty="0">
              <a:latin typeface="Alexandria" pitchFamily="2" charset="-78"/>
              <a:cs typeface="Alexandria" pitchFamily="2" charset="-78"/>
            </a:endParaRPr>
          </a:p>
        </p:txBody>
      </p:sp>
      <p:sp>
        <p:nvSpPr>
          <p:cNvPr id="13" name="Content Placeholder 2"/>
          <p:cNvSpPr txBox="1">
            <a:spLocks/>
          </p:cNvSpPr>
          <p:nvPr/>
        </p:nvSpPr>
        <p:spPr>
          <a:xfrm>
            <a:off x="503238" y="1951233"/>
            <a:ext cx="10583862" cy="443051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rtl="1">
              <a:buFont typeface="Wingdings 2" pitchFamily="18" charset="2"/>
              <a:buNone/>
            </a:pPr>
            <a:r>
              <a:rPr lang="ar-EG" sz="1400" dirty="0">
                <a:latin typeface="Alexandria" pitchFamily="2" charset="-78"/>
                <a:cs typeface="Alexandria" pitchFamily="2" charset="-78"/>
              </a:rPr>
              <a:t>1</a:t>
            </a:r>
            <a:r>
              <a:rPr lang="ar-SA" sz="1400" b="1" dirty="0">
                <a:latin typeface="Alexandria" pitchFamily="2" charset="-78"/>
                <a:cs typeface="Alexandria" pitchFamily="2" charset="-78"/>
              </a:rPr>
              <a:t>- مرحلة تشكيل القرار </a:t>
            </a:r>
            <a:r>
              <a:rPr lang="en-US" sz="1400" b="1" dirty="0">
                <a:latin typeface="Alexandria" pitchFamily="2" charset="-78"/>
                <a:cs typeface="Alexandria" pitchFamily="2" charset="-78"/>
              </a:rPr>
              <a:t>Formulation </a:t>
            </a:r>
            <a:r>
              <a:rPr lang="ar-EG" sz="1400" b="1" dirty="0">
                <a:latin typeface="Alexandria" pitchFamily="2" charset="-78"/>
                <a:cs typeface="Alexandria" pitchFamily="2" charset="-78"/>
              </a:rPr>
              <a:t> </a:t>
            </a:r>
            <a:r>
              <a:rPr lang="ar-EG" sz="1400" dirty="0">
                <a:latin typeface="Alexandria" pitchFamily="2" charset="-78"/>
                <a:cs typeface="Alexandria" pitchFamily="2" charset="-78"/>
              </a:rPr>
              <a:t>(تحليل المعلومات عن الموقف) </a:t>
            </a:r>
            <a:endParaRPr lang="ar-EG" sz="1400" b="1" dirty="0">
              <a:latin typeface="Alexandria" pitchFamily="2" charset="-78"/>
              <a:cs typeface="Alexandria" pitchFamily="2" charset="-78"/>
            </a:endParaRPr>
          </a:p>
          <a:p>
            <a:pPr algn="r" rtl="1">
              <a:buFont typeface="Wingdings 2" pitchFamily="18" charset="2"/>
              <a:buNone/>
            </a:pPr>
            <a:endParaRPr lang="en-US" sz="1400" b="1" dirty="0">
              <a:latin typeface="Alexandria" pitchFamily="2" charset="-78"/>
              <a:cs typeface="Alexandria" pitchFamily="2" charset="-78"/>
            </a:endParaRPr>
          </a:p>
          <a:p>
            <a:pPr algn="r" rtl="1">
              <a:buFont typeface="Wingdings 2" pitchFamily="18" charset="2"/>
              <a:buNone/>
            </a:pPr>
            <a:r>
              <a:rPr lang="ar-EG" sz="1400" b="1" dirty="0">
                <a:latin typeface="Alexandria" pitchFamily="2" charset="-78"/>
                <a:cs typeface="Alexandria" pitchFamily="2" charset="-78"/>
              </a:rPr>
              <a:t>2</a:t>
            </a:r>
            <a:r>
              <a:rPr lang="ar-SA" sz="1400" b="1" dirty="0">
                <a:latin typeface="Alexandria" pitchFamily="2" charset="-78"/>
                <a:cs typeface="Alexandria" pitchFamily="2" charset="-78"/>
              </a:rPr>
              <a:t>-  مرحلة تطوير وصياغة المفاهيم </a:t>
            </a:r>
            <a:r>
              <a:rPr lang="en-US" sz="1400" b="1" dirty="0">
                <a:latin typeface="Alexandria" pitchFamily="2" charset="-78"/>
                <a:cs typeface="Alexandria" pitchFamily="2" charset="-78"/>
              </a:rPr>
              <a:t>Developing</a:t>
            </a:r>
            <a:endParaRPr lang="ar-EG" sz="1400" b="1" dirty="0">
              <a:latin typeface="Alexandria" pitchFamily="2" charset="-78"/>
              <a:cs typeface="Alexandria" pitchFamily="2" charset="-78"/>
            </a:endParaRPr>
          </a:p>
          <a:p>
            <a:pPr algn="r" rtl="1">
              <a:buFont typeface="Wingdings 2" pitchFamily="18" charset="2"/>
              <a:buNone/>
            </a:pPr>
            <a:endParaRPr lang="en-US" sz="1400" b="1" dirty="0">
              <a:latin typeface="Alexandria" pitchFamily="2" charset="-78"/>
              <a:cs typeface="Alexandria" pitchFamily="2" charset="-78"/>
            </a:endParaRPr>
          </a:p>
          <a:p>
            <a:pPr algn="r" rtl="1">
              <a:buFont typeface="Wingdings 2" pitchFamily="18" charset="2"/>
              <a:buNone/>
            </a:pPr>
            <a:r>
              <a:rPr lang="ar-EG" sz="1400" b="1" dirty="0">
                <a:latin typeface="Alexandria" pitchFamily="2" charset="-78"/>
                <a:cs typeface="Alexandria" pitchFamily="2" charset="-78"/>
              </a:rPr>
              <a:t>3</a:t>
            </a:r>
            <a:r>
              <a:rPr lang="ar-SA" sz="1400" b="1" dirty="0">
                <a:latin typeface="Alexandria" pitchFamily="2" charset="-78"/>
                <a:cs typeface="Alexandria" pitchFamily="2" charset="-78"/>
              </a:rPr>
              <a:t>- مرحلة تفصيل</a:t>
            </a:r>
            <a:r>
              <a:rPr lang="ar-EG" sz="1400" b="1" dirty="0">
                <a:latin typeface="Alexandria" pitchFamily="2" charset="-78"/>
                <a:cs typeface="Alexandria" pitchFamily="2" charset="-78"/>
              </a:rPr>
              <a:t> </a:t>
            </a:r>
            <a:r>
              <a:rPr lang="ar-SA" sz="1400" b="1" dirty="0">
                <a:latin typeface="Alexandria" pitchFamily="2" charset="-78"/>
                <a:cs typeface="Alexandria" pitchFamily="2" charset="-78"/>
              </a:rPr>
              <a:t>الحلول</a:t>
            </a:r>
            <a:r>
              <a:rPr lang="ar-EG" sz="1400" b="1" dirty="0">
                <a:latin typeface="Alexandria" pitchFamily="2" charset="-78"/>
                <a:cs typeface="Alexandria" pitchFamily="2" charset="-78"/>
              </a:rPr>
              <a:t>        </a:t>
            </a:r>
            <a:r>
              <a:rPr lang="en-GB" sz="1400" b="1" dirty="0">
                <a:latin typeface="Alexandria" pitchFamily="2" charset="-78"/>
                <a:cs typeface="Alexandria" pitchFamily="2" charset="-78"/>
              </a:rPr>
              <a:t>Customization</a:t>
            </a:r>
            <a:r>
              <a:rPr lang="ar-EG" sz="1400" b="1" dirty="0">
                <a:latin typeface="Alexandria" pitchFamily="2" charset="-78"/>
                <a:cs typeface="Alexandria" pitchFamily="2" charset="-78"/>
              </a:rPr>
              <a:t> </a:t>
            </a:r>
          </a:p>
          <a:p>
            <a:pPr algn="r" rtl="1">
              <a:buFont typeface="Wingdings 2" pitchFamily="18" charset="2"/>
              <a:buNone/>
            </a:pPr>
            <a:r>
              <a:rPr lang="ar-EG" sz="1400" b="1" dirty="0">
                <a:latin typeface="Alexandria" pitchFamily="2" charset="-78"/>
                <a:cs typeface="Alexandria" pitchFamily="2" charset="-78"/>
              </a:rPr>
              <a:t>    </a:t>
            </a:r>
            <a:endParaRPr lang="en-US" sz="1400" b="1" dirty="0">
              <a:latin typeface="Alexandria" pitchFamily="2" charset="-78"/>
              <a:cs typeface="Alexandria" pitchFamily="2" charset="-78"/>
            </a:endParaRPr>
          </a:p>
          <a:p>
            <a:pPr algn="r" rtl="1">
              <a:buFont typeface="Wingdings 2" pitchFamily="18" charset="2"/>
              <a:buNone/>
            </a:pPr>
            <a:r>
              <a:rPr lang="ar-EG" sz="1400" b="1" dirty="0">
                <a:latin typeface="Alexandria" pitchFamily="2" charset="-78"/>
                <a:cs typeface="Alexandria" pitchFamily="2" charset="-78"/>
              </a:rPr>
              <a:t>4</a:t>
            </a:r>
            <a:r>
              <a:rPr lang="ar-SA" sz="1400" b="1" dirty="0">
                <a:latin typeface="Alexandria" pitchFamily="2" charset="-78"/>
                <a:cs typeface="Alexandria" pitchFamily="2" charset="-78"/>
              </a:rPr>
              <a:t>- مرحلة تقييم البدائل </a:t>
            </a:r>
            <a:r>
              <a:rPr lang="ar-EG" sz="1400" b="1" dirty="0">
                <a:latin typeface="Alexandria" pitchFamily="2" charset="-78"/>
                <a:cs typeface="Alexandria" pitchFamily="2" charset="-78"/>
              </a:rPr>
              <a:t>                </a:t>
            </a:r>
            <a:r>
              <a:rPr lang="en-US" sz="1400" b="1" dirty="0">
                <a:latin typeface="Alexandria" pitchFamily="2" charset="-78"/>
                <a:cs typeface="Alexandria" pitchFamily="2" charset="-78"/>
              </a:rPr>
              <a:t>Evaluation</a:t>
            </a:r>
            <a:endParaRPr lang="ar-EG" sz="1400" b="1" dirty="0">
              <a:latin typeface="Alexandria" pitchFamily="2" charset="-78"/>
              <a:cs typeface="Alexandria" pitchFamily="2" charset="-78"/>
            </a:endParaRPr>
          </a:p>
          <a:p>
            <a:pPr algn="r" rtl="1">
              <a:buFont typeface="Wingdings 2" pitchFamily="18" charset="2"/>
              <a:buNone/>
            </a:pPr>
            <a:endParaRPr lang="en-US" sz="1400" b="1" dirty="0">
              <a:latin typeface="Alexandria" pitchFamily="2" charset="-78"/>
              <a:cs typeface="Alexandria" pitchFamily="2" charset="-78"/>
            </a:endParaRPr>
          </a:p>
          <a:p>
            <a:pPr algn="r" rtl="1">
              <a:buFont typeface="Wingdings 2" pitchFamily="18" charset="2"/>
              <a:buNone/>
            </a:pPr>
            <a:r>
              <a:rPr lang="ar-EG" sz="1400" b="1" dirty="0">
                <a:latin typeface="Alexandria" pitchFamily="2" charset="-78"/>
                <a:cs typeface="Alexandria" pitchFamily="2" charset="-78"/>
              </a:rPr>
              <a:t>5-</a:t>
            </a:r>
            <a:r>
              <a:rPr lang="ar-SA" sz="1400" b="1" dirty="0">
                <a:latin typeface="Alexandria" pitchFamily="2" charset="-78"/>
                <a:cs typeface="Alexandria" pitchFamily="2" charset="-78"/>
              </a:rPr>
              <a:t>مرحلة تنفيذ القرار</a:t>
            </a:r>
            <a:r>
              <a:rPr lang="ar-EG" sz="1400" b="1" dirty="0">
                <a:latin typeface="Alexandria" pitchFamily="2" charset="-78"/>
                <a:cs typeface="Alexandria" pitchFamily="2" charset="-78"/>
              </a:rPr>
              <a:t>                    </a:t>
            </a:r>
            <a:r>
              <a:rPr lang="en-US" sz="1400" b="1" dirty="0">
                <a:latin typeface="Alexandria" pitchFamily="2" charset="-78"/>
                <a:cs typeface="Alexandria" pitchFamily="2" charset="-78"/>
              </a:rPr>
              <a:t>Executives</a:t>
            </a:r>
          </a:p>
          <a:p>
            <a:pPr algn="r" rtl="1">
              <a:buFont typeface="Wingdings 2" pitchFamily="18" charset="2"/>
              <a:buNone/>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144780369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2" name="Rectangle 1"/>
          <p:cNvSpPr/>
          <p:nvPr/>
        </p:nvSpPr>
        <p:spPr>
          <a:xfrm>
            <a:off x="2337116" y="987434"/>
            <a:ext cx="6814686" cy="369332"/>
          </a:xfrm>
          <a:prstGeom prst="rect">
            <a:avLst/>
          </a:prstGeom>
        </p:spPr>
        <p:txBody>
          <a:bodyPr wrap="none">
            <a:spAutoFit/>
          </a:bodyPr>
          <a:lstStyle/>
          <a:p>
            <a:pPr algn="ctr"/>
            <a:r>
              <a:rPr lang="ar-SA" b="1" dirty="0">
                <a:solidFill>
                  <a:schemeClr val="accent1">
                    <a:tint val="88000"/>
                    <a:satMod val="150000"/>
                  </a:schemeClr>
                </a:solidFill>
                <a:latin typeface="Alexandria" pitchFamily="2" charset="-78"/>
                <a:cs typeface="Alexandria" pitchFamily="2" charset="-78"/>
              </a:rPr>
              <a:t>العوامل المؤثرة على مشاركة مجموعات العمل فى صناعة القرار :</a:t>
            </a:r>
            <a:endParaRPr lang="en-US" b="1" dirty="0">
              <a:latin typeface="Alexandria" pitchFamily="2" charset="-78"/>
              <a:cs typeface="Alexandria" pitchFamily="2" charset="-78"/>
            </a:endParaRPr>
          </a:p>
        </p:txBody>
      </p:sp>
      <p:sp>
        <p:nvSpPr>
          <p:cNvPr id="12" name="Rectangle 11"/>
          <p:cNvSpPr/>
          <p:nvPr/>
        </p:nvSpPr>
        <p:spPr>
          <a:xfrm>
            <a:off x="1534078" y="1761694"/>
            <a:ext cx="9553022" cy="379078"/>
          </a:xfrm>
          <a:prstGeom prst="rect">
            <a:avLst/>
          </a:prstGeom>
        </p:spPr>
        <p:txBody>
          <a:bodyPr wrap="square">
            <a:spAutoFit/>
          </a:bodyPr>
          <a:lstStyle/>
          <a:p>
            <a:pPr marL="265176" indent="-265176" algn="r" rtl="1">
              <a:lnSpc>
                <a:spcPct val="150000"/>
              </a:lnSpc>
              <a:buFont typeface="Wingdings 2"/>
              <a:buChar char=""/>
              <a:defRPr/>
            </a:pPr>
            <a:endParaRPr lang="en-US" sz="1400" dirty="0">
              <a:latin typeface="Alexandria" pitchFamily="2" charset="-78"/>
              <a:cs typeface="Alexandria" pitchFamily="2" charset="-78"/>
            </a:endParaRPr>
          </a:p>
        </p:txBody>
      </p:sp>
      <p:sp>
        <p:nvSpPr>
          <p:cNvPr id="13" name="Content Placeholder 2"/>
          <p:cNvSpPr txBox="1">
            <a:spLocks/>
          </p:cNvSpPr>
          <p:nvPr/>
        </p:nvSpPr>
        <p:spPr>
          <a:xfrm>
            <a:off x="0" y="1944650"/>
            <a:ext cx="11087100" cy="4824413"/>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r" rtl="1">
              <a:lnSpc>
                <a:spcPct val="100000"/>
              </a:lnSpc>
            </a:pPr>
            <a:r>
              <a:rPr lang="ar-EG" sz="1400" b="1" dirty="0">
                <a:latin typeface="Alexandria" pitchFamily="2" charset="-78"/>
                <a:cs typeface="Alexandria" pitchFamily="2" charset="-78"/>
              </a:rPr>
              <a:t>1</a:t>
            </a:r>
            <a:r>
              <a:rPr lang="ar-SA" sz="1400" dirty="0">
                <a:latin typeface="Alexandria" pitchFamily="2" charset="-78"/>
                <a:cs typeface="Alexandria" pitchFamily="2" charset="-78"/>
              </a:rPr>
              <a:t>-</a:t>
            </a:r>
            <a:r>
              <a:rPr lang="ar-SA" sz="1400" b="1" dirty="0">
                <a:latin typeface="Alexandria" pitchFamily="2" charset="-78"/>
                <a:cs typeface="Alexandria" pitchFamily="2" charset="-78"/>
              </a:rPr>
              <a:t>درجة ترابط جماعة العمل</a:t>
            </a:r>
            <a:r>
              <a:rPr lang="ar-EG" sz="1400" dirty="0">
                <a:latin typeface="Alexandria" pitchFamily="2" charset="-78"/>
                <a:cs typeface="Alexandria" pitchFamily="2" charset="-78"/>
              </a:rPr>
              <a:t>: تخاذ القرار من قبل جماعة مترابطة يؤدى الى التقييم السيئ للموقف والأهداف.</a:t>
            </a:r>
          </a:p>
          <a:p>
            <a:pPr algn="r" rtl="1">
              <a:lnSpc>
                <a:spcPct val="100000"/>
              </a:lnSpc>
            </a:pPr>
            <a:endParaRPr lang="ar-EG" sz="1400" dirty="0">
              <a:latin typeface="Alexandria" pitchFamily="2" charset="-78"/>
              <a:cs typeface="Alexandria" pitchFamily="2" charset="-78"/>
            </a:endParaRPr>
          </a:p>
          <a:p>
            <a:pPr algn="r" rtl="1">
              <a:lnSpc>
                <a:spcPct val="100000"/>
              </a:lnSpc>
            </a:pPr>
            <a:r>
              <a:rPr lang="ar-SA" sz="1400" b="1" dirty="0">
                <a:latin typeface="Alexandria" pitchFamily="2" charset="-78"/>
                <a:cs typeface="Alexandria" pitchFamily="2" charset="-78"/>
              </a:rPr>
              <a:t> 2-التنوع المعرفى لأفراد الجماعة</a:t>
            </a:r>
            <a:endParaRPr lang="ar-EG" sz="1400" b="1" dirty="0">
              <a:latin typeface="Alexandria" pitchFamily="2" charset="-78"/>
              <a:cs typeface="Alexandria" pitchFamily="2" charset="-78"/>
            </a:endParaRPr>
          </a:p>
          <a:p>
            <a:pPr algn="r" rtl="1">
              <a:lnSpc>
                <a:spcPct val="100000"/>
              </a:lnSpc>
            </a:pPr>
            <a:endParaRPr lang="ar-EG" sz="1400" b="1" dirty="0">
              <a:latin typeface="Alexandria" pitchFamily="2" charset="-78"/>
              <a:cs typeface="Alexandria" pitchFamily="2" charset="-78"/>
            </a:endParaRPr>
          </a:p>
          <a:p>
            <a:pPr algn="r" rtl="1">
              <a:lnSpc>
                <a:spcPct val="100000"/>
              </a:lnSpc>
            </a:pPr>
            <a:r>
              <a:rPr lang="ar-SA" sz="1400" dirty="0">
                <a:latin typeface="Alexandria" pitchFamily="2" charset="-78"/>
                <a:cs typeface="Alexandria" pitchFamily="2" charset="-78"/>
              </a:rPr>
              <a:t> </a:t>
            </a:r>
            <a:r>
              <a:rPr lang="ar-SA" sz="1400" b="1" dirty="0">
                <a:latin typeface="Alexandria" pitchFamily="2" charset="-78"/>
                <a:cs typeface="Alexandria" pitchFamily="2" charset="-78"/>
              </a:rPr>
              <a:t>3-العلاقات الإنسانية والإجتماعية</a:t>
            </a:r>
            <a:r>
              <a:rPr lang="ar-EG" sz="1400" b="1" dirty="0">
                <a:latin typeface="Alexandria" pitchFamily="2" charset="-78"/>
                <a:cs typeface="Alexandria" pitchFamily="2" charset="-78"/>
              </a:rPr>
              <a:t> بين </a:t>
            </a:r>
            <a:r>
              <a:rPr lang="ar-SA" sz="1400" b="1" dirty="0">
                <a:latin typeface="Alexandria" pitchFamily="2" charset="-78"/>
                <a:cs typeface="Alexandria" pitchFamily="2" charset="-78"/>
              </a:rPr>
              <a:t>أعضاء الجماعة</a:t>
            </a:r>
            <a:r>
              <a:rPr lang="ar-SA" sz="1400" dirty="0">
                <a:latin typeface="Alexandria" pitchFamily="2" charset="-78"/>
                <a:cs typeface="Alexandria" pitchFamily="2" charset="-78"/>
              </a:rPr>
              <a:t> </a:t>
            </a:r>
            <a:r>
              <a:rPr lang="ar-EG" sz="1400" dirty="0">
                <a:latin typeface="Alexandria" pitchFamily="2" charset="-78"/>
                <a:cs typeface="Alexandria" pitchFamily="2" charset="-78"/>
              </a:rPr>
              <a:t>: أسلوب الأطراف المتنازعة له تأثير سلبى على صناعة القرار</a:t>
            </a:r>
          </a:p>
          <a:p>
            <a:pPr algn="r" rtl="1">
              <a:lnSpc>
                <a:spcPct val="100000"/>
              </a:lnSpc>
            </a:pPr>
            <a:endParaRPr lang="ar-EG" sz="1400" dirty="0">
              <a:latin typeface="Alexandria" pitchFamily="2" charset="-78"/>
              <a:cs typeface="Alexandria" pitchFamily="2" charset="-78"/>
            </a:endParaRPr>
          </a:p>
          <a:p>
            <a:pPr algn="r" rtl="1">
              <a:lnSpc>
                <a:spcPct val="100000"/>
              </a:lnSpc>
            </a:pPr>
            <a:r>
              <a:rPr lang="ar-EG" sz="1400" b="1" dirty="0">
                <a:latin typeface="Alexandria" pitchFamily="2" charset="-78"/>
                <a:cs typeface="Alexandria" pitchFamily="2" charset="-78"/>
              </a:rPr>
              <a:t>4</a:t>
            </a:r>
            <a:r>
              <a:rPr lang="ar-SA" sz="1400" b="1" dirty="0">
                <a:latin typeface="Alexandria" pitchFamily="2" charset="-78"/>
                <a:cs typeface="Alexandria" pitchFamily="2" charset="-78"/>
              </a:rPr>
              <a:t>- طبيعة إتصالات الجماعة</a:t>
            </a:r>
            <a:r>
              <a:rPr lang="ar-SA" sz="1400" dirty="0">
                <a:latin typeface="Alexandria" pitchFamily="2" charset="-78"/>
                <a:cs typeface="Alexandria" pitchFamily="2" charset="-78"/>
              </a:rPr>
              <a:t> </a:t>
            </a:r>
            <a:r>
              <a:rPr lang="ar-EG" sz="1400" dirty="0">
                <a:latin typeface="Alexandria" pitchFamily="2" charset="-78"/>
                <a:cs typeface="Alexandria" pitchFamily="2" charset="-78"/>
              </a:rPr>
              <a:t>: حضور أفراد الجماعة ومشاركتهم فى أنشطة إتخاذ القرار</a:t>
            </a:r>
          </a:p>
          <a:p>
            <a:pPr algn="r" rtl="1">
              <a:lnSpc>
                <a:spcPct val="100000"/>
              </a:lnSpc>
            </a:pPr>
            <a:endParaRPr lang="ar-EG" sz="1400" dirty="0">
              <a:latin typeface="Alexandria" pitchFamily="2" charset="-78"/>
              <a:cs typeface="Alexandria" pitchFamily="2" charset="-78"/>
            </a:endParaRPr>
          </a:p>
          <a:p>
            <a:pPr algn="r" rtl="1">
              <a:lnSpc>
                <a:spcPct val="100000"/>
              </a:lnSpc>
            </a:pPr>
            <a:r>
              <a:rPr lang="ar-SA" sz="1400" b="1" dirty="0">
                <a:latin typeface="Alexandria" pitchFamily="2" charset="-78"/>
                <a:cs typeface="Alexandria" pitchFamily="2" charset="-78"/>
              </a:rPr>
              <a:t>5-مدى توافر تكنولوجيا المعلومات ونظم دعم القرار </a:t>
            </a: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144780369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2" name="Rectangle 1"/>
          <p:cNvSpPr/>
          <p:nvPr/>
        </p:nvSpPr>
        <p:spPr>
          <a:xfrm>
            <a:off x="4341547" y="1186934"/>
            <a:ext cx="3470823" cy="369332"/>
          </a:xfrm>
          <a:prstGeom prst="rect">
            <a:avLst/>
          </a:prstGeom>
        </p:spPr>
        <p:txBody>
          <a:bodyPr wrap="none">
            <a:spAutoFit/>
          </a:bodyPr>
          <a:lstStyle/>
          <a:p>
            <a:pPr algn="ctr"/>
            <a:r>
              <a:rPr lang="ar-EG" b="1" dirty="0">
                <a:solidFill>
                  <a:schemeClr val="accent1">
                    <a:tint val="88000"/>
                    <a:satMod val="150000"/>
                  </a:schemeClr>
                </a:solidFill>
                <a:latin typeface="Alexandria" pitchFamily="2" charset="-78"/>
                <a:cs typeface="Alexandria" pitchFamily="2" charset="-78"/>
              </a:rPr>
              <a:t>د</a:t>
            </a:r>
            <a:r>
              <a:rPr lang="ar-SA" b="1" dirty="0">
                <a:solidFill>
                  <a:schemeClr val="accent1">
                    <a:tint val="88000"/>
                    <a:satMod val="150000"/>
                  </a:schemeClr>
                </a:solidFill>
                <a:latin typeface="Alexandria" pitchFamily="2" charset="-78"/>
                <a:cs typeface="Alexandria" pitchFamily="2" charset="-78"/>
              </a:rPr>
              <a:t>ور الإتصال فى تعزيز جودة القرار</a:t>
            </a:r>
            <a:endParaRPr lang="en-US" b="1" dirty="0">
              <a:latin typeface="Alexandria" pitchFamily="2" charset="-78"/>
              <a:cs typeface="Alexandria" pitchFamily="2" charset="-78"/>
            </a:endParaRPr>
          </a:p>
        </p:txBody>
      </p:sp>
      <p:sp>
        <p:nvSpPr>
          <p:cNvPr id="13" name="Content Placeholder 2"/>
          <p:cNvSpPr txBox="1">
            <a:spLocks/>
          </p:cNvSpPr>
          <p:nvPr/>
        </p:nvSpPr>
        <p:spPr>
          <a:xfrm>
            <a:off x="827762" y="1947205"/>
            <a:ext cx="10327899" cy="46799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r" rtl="1">
              <a:lnSpc>
                <a:spcPct val="150000"/>
              </a:lnSpc>
              <a:buNone/>
            </a:pPr>
            <a:endParaRPr lang="ar-EG" sz="1400" b="1" dirty="0">
              <a:latin typeface="Alexandria" pitchFamily="2" charset="-78"/>
              <a:cs typeface="Alexandria" pitchFamily="2" charset="-78"/>
            </a:endParaRPr>
          </a:p>
          <a:p>
            <a:pPr marL="0" indent="0" algn="r" rtl="1">
              <a:lnSpc>
                <a:spcPct val="150000"/>
              </a:lnSpc>
              <a:buNone/>
            </a:pPr>
            <a:r>
              <a:rPr lang="ar-EG" sz="1400" b="1" dirty="0">
                <a:latin typeface="Alexandria" pitchFamily="2" charset="-78"/>
                <a:cs typeface="Alexandria" pitchFamily="2" charset="-78"/>
              </a:rPr>
              <a:t>اعتماد إتخاذ القرار فى</a:t>
            </a:r>
            <a:r>
              <a:rPr lang="ar-SA" sz="1400" b="1" dirty="0">
                <a:latin typeface="Alexandria" pitchFamily="2" charset="-78"/>
                <a:cs typeface="Alexandria" pitchFamily="2" charset="-78"/>
              </a:rPr>
              <a:t>"النظرية الوظيفية </a:t>
            </a:r>
            <a:r>
              <a:rPr lang="ar-EG" sz="1400" b="1" dirty="0">
                <a:latin typeface="Alexandria" pitchFamily="2" charset="-78"/>
                <a:cs typeface="Alexandria" pitchFamily="2" charset="-78"/>
              </a:rPr>
              <a:t>”</a:t>
            </a:r>
            <a:r>
              <a:rPr lang="ar-SA" sz="1400" b="1" dirty="0">
                <a:latin typeface="Alexandria" pitchFamily="2" charset="-78"/>
                <a:cs typeface="Alexandria" pitchFamily="2" charset="-78"/>
              </a:rPr>
              <a:t>على </a:t>
            </a:r>
            <a:r>
              <a:rPr lang="ar-EG" sz="1400" b="1" dirty="0">
                <a:latin typeface="Alexandria" pitchFamily="2" charset="-78"/>
                <a:cs typeface="Alexandria" pitchFamily="2" charset="-78"/>
              </a:rPr>
              <a:t>مشاركة </a:t>
            </a:r>
            <a:r>
              <a:rPr lang="ar-SA" sz="1400" b="1" dirty="0">
                <a:latin typeface="Alexandria" pitchFamily="2" charset="-78"/>
                <a:cs typeface="Alexandria" pitchFamily="2" charset="-78"/>
              </a:rPr>
              <a:t>مجموعات </a:t>
            </a:r>
            <a:r>
              <a:rPr lang="ar-EG" sz="1400" b="1" dirty="0">
                <a:latin typeface="Alexandria" pitchFamily="2" charset="-78"/>
                <a:cs typeface="Alexandria" pitchFamily="2" charset="-78"/>
              </a:rPr>
              <a:t>العمل فى إت</a:t>
            </a:r>
            <a:r>
              <a:rPr lang="ar-SA" sz="1400" b="1" dirty="0">
                <a:latin typeface="Alexandria" pitchFamily="2" charset="-78"/>
                <a:cs typeface="Alexandria" pitchFamily="2" charset="-78"/>
              </a:rPr>
              <a:t>خاذ القرارات </a:t>
            </a:r>
            <a:r>
              <a:rPr lang="ar-EG" sz="1400" b="1" dirty="0">
                <a:latin typeface="Alexandria" pitchFamily="2" charset="-78"/>
                <a:cs typeface="Alexandria" pitchFamily="2" charset="-78"/>
              </a:rPr>
              <a:t>:</a:t>
            </a:r>
          </a:p>
          <a:p>
            <a:pPr algn="r" rtl="1">
              <a:lnSpc>
                <a:spcPct val="150000"/>
              </a:lnSpc>
              <a:buFont typeface="Wingdings 2" pitchFamily="18" charset="2"/>
              <a:buNone/>
            </a:pPr>
            <a:endParaRPr lang="en-US" sz="1400" b="1"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الفهم الصحيح للقضايا التى يتعين عليهم حلها.</a:t>
            </a:r>
            <a:endParaRPr lang="en-US" sz="1400" dirty="0">
              <a:latin typeface="Alexandria" pitchFamily="2" charset="-78"/>
              <a:cs typeface="Alexandria" pitchFamily="2" charset="-78"/>
            </a:endParaRPr>
          </a:p>
          <a:p>
            <a:pPr algn="r" rtl="1">
              <a:lnSpc>
                <a:spcPct val="150000"/>
              </a:lnSpc>
            </a:pPr>
            <a:r>
              <a:rPr lang="ar-EG" sz="1400" dirty="0">
                <a:latin typeface="Alexandria" pitchFamily="2" charset="-78"/>
                <a:cs typeface="Alexandria" pitchFamily="2" charset="-78"/>
              </a:rPr>
              <a:t>أن </a:t>
            </a:r>
            <a:r>
              <a:rPr lang="ar-SA" sz="1400" dirty="0">
                <a:latin typeface="Alexandria" pitchFamily="2" charset="-78"/>
                <a:cs typeface="Alexandria" pitchFamily="2" charset="-78"/>
              </a:rPr>
              <a:t>تحدد المجموعة الحد الأدنى</a:t>
            </a:r>
            <a:r>
              <a:rPr lang="ar-EG" sz="1400" dirty="0">
                <a:latin typeface="Alexandria" pitchFamily="2" charset="-78"/>
                <a:cs typeface="Alexandria" pitchFamily="2" charset="-78"/>
              </a:rPr>
              <a:t> ل</a:t>
            </a:r>
            <a:r>
              <a:rPr lang="ar-SA" sz="1400" dirty="0">
                <a:latin typeface="Alexandria" pitchFamily="2" charset="-78"/>
                <a:cs typeface="Alexandria" pitchFamily="2" charset="-78"/>
              </a:rPr>
              <a:t>قبول </a:t>
            </a:r>
            <a:r>
              <a:rPr lang="ar-EG" sz="1400" dirty="0">
                <a:latin typeface="Alexandria" pitchFamily="2" charset="-78"/>
                <a:cs typeface="Alexandria" pitchFamily="2" charset="-78"/>
              </a:rPr>
              <a:t>أو رفض </a:t>
            </a:r>
            <a:r>
              <a:rPr lang="ar-SA" sz="1400" dirty="0">
                <a:latin typeface="Alexandria" pitchFamily="2" charset="-78"/>
                <a:cs typeface="Alexandria" pitchFamily="2" charset="-78"/>
              </a:rPr>
              <a:t>أى بديل </a:t>
            </a:r>
            <a:endParaRPr lang="en-US" sz="1400" dirty="0">
              <a:latin typeface="Alexandria" pitchFamily="2" charset="-78"/>
              <a:cs typeface="Alexandria" pitchFamily="2" charset="-78"/>
            </a:endParaRPr>
          </a:p>
          <a:p>
            <a:pPr algn="r" rtl="1">
              <a:lnSpc>
                <a:spcPct val="150000"/>
              </a:lnSpc>
            </a:pPr>
            <a:r>
              <a:rPr lang="ar-SA" sz="1400" dirty="0">
                <a:latin typeface="Alexandria" pitchFamily="2" charset="-78"/>
                <a:cs typeface="Alexandria" pitchFamily="2" charset="-78"/>
              </a:rPr>
              <a:t> تحد</a:t>
            </a:r>
            <a:r>
              <a:rPr lang="ar-EG" sz="1400" dirty="0">
                <a:latin typeface="Alexandria" pitchFamily="2" charset="-78"/>
                <a:cs typeface="Alexandria" pitchFamily="2" charset="-78"/>
              </a:rPr>
              <a:t>ي</a:t>
            </a:r>
            <a:r>
              <a:rPr lang="ar-SA" sz="1400" dirty="0">
                <a:latin typeface="Alexandria" pitchFamily="2" charset="-78"/>
                <a:cs typeface="Alexandria" pitchFamily="2" charset="-78"/>
              </a:rPr>
              <a:t>د البدائل الواقعية ذات الصلة بالموضوع.</a:t>
            </a:r>
            <a:endParaRPr lang="en-US" sz="1400" dirty="0">
              <a:latin typeface="Alexandria" pitchFamily="2" charset="-78"/>
              <a:cs typeface="Alexandria" pitchFamily="2" charset="-78"/>
            </a:endParaRPr>
          </a:p>
          <a:p>
            <a:pPr algn="r" rtl="1">
              <a:lnSpc>
                <a:spcPct val="150000"/>
              </a:lnSpc>
            </a:pPr>
            <a:r>
              <a:rPr lang="ar-EG" sz="1400" dirty="0">
                <a:latin typeface="Alexandria" pitchFamily="2" charset="-78"/>
                <a:cs typeface="Alexandria" pitchFamily="2" charset="-78"/>
              </a:rPr>
              <a:t>ف</a:t>
            </a:r>
            <a:r>
              <a:rPr lang="ar-SA" sz="1400" dirty="0">
                <a:latin typeface="Alexandria" pitchFamily="2" charset="-78"/>
                <a:cs typeface="Alexandria" pitchFamily="2" charset="-78"/>
              </a:rPr>
              <a:t>حص علاقة البدائل ببعضها البعض وفق</a:t>
            </a:r>
            <a:r>
              <a:rPr lang="ar-EG" sz="1400" dirty="0">
                <a:latin typeface="Alexandria" pitchFamily="2" charset="-78"/>
                <a:cs typeface="Alexandria" pitchFamily="2" charset="-78"/>
              </a:rPr>
              <a:t>ـ</a:t>
            </a:r>
            <a:r>
              <a:rPr lang="ar-SA" sz="1400" dirty="0">
                <a:latin typeface="Alexandria" pitchFamily="2" charset="-78"/>
                <a:cs typeface="Alexandria" pitchFamily="2" charset="-78"/>
              </a:rPr>
              <a:t>اً لخصائص يتتفق عليها مسبقا.</a:t>
            </a:r>
            <a:endParaRPr lang="en-US" sz="1400" dirty="0">
              <a:latin typeface="Alexandria" pitchFamily="2" charset="-78"/>
              <a:cs typeface="Alexandria" pitchFamily="2" charset="-78"/>
            </a:endParaRPr>
          </a:p>
          <a:p>
            <a:pPr algn="r" rtl="1">
              <a:lnSpc>
                <a:spcPct val="150000"/>
              </a:lnSpc>
            </a:pPr>
            <a:r>
              <a:rPr lang="ar-EG" sz="1400" dirty="0">
                <a:latin typeface="Alexandria" pitchFamily="2" charset="-78"/>
                <a:cs typeface="Alexandria" pitchFamily="2" charset="-78"/>
              </a:rPr>
              <a:t>إ</a:t>
            </a:r>
            <a:r>
              <a:rPr lang="ar-SA" sz="1400" dirty="0">
                <a:latin typeface="Alexandria" pitchFamily="2" charset="-78"/>
                <a:cs typeface="Alexandria" pitchFamily="2" charset="-78"/>
              </a:rPr>
              <a:t>خت</a:t>
            </a:r>
            <a:r>
              <a:rPr lang="ar-EG" sz="1400" dirty="0">
                <a:latin typeface="Alexandria" pitchFamily="2" charset="-78"/>
                <a:cs typeface="Alexandria" pitchFamily="2" charset="-78"/>
              </a:rPr>
              <a:t>ي</a:t>
            </a:r>
            <a:r>
              <a:rPr lang="ar-SA" sz="1400" dirty="0">
                <a:latin typeface="Alexandria" pitchFamily="2" charset="-78"/>
                <a:cs typeface="Alexandria" pitchFamily="2" charset="-78"/>
              </a:rPr>
              <a:t>ار البديل الذى </a:t>
            </a:r>
            <a:r>
              <a:rPr lang="ar-EG" sz="1400" dirty="0">
                <a:latin typeface="Alexandria" pitchFamily="2" charset="-78"/>
                <a:cs typeface="Alexandria" pitchFamily="2" charset="-78"/>
              </a:rPr>
              <a:t>ي</a:t>
            </a:r>
            <a:r>
              <a:rPr lang="ar-SA" sz="1400" dirty="0">
                <a:latin typeface="Alexandria" pitchFamily="2" charset="-78"/>
                <a:cs typeface="Alexandria" pitchFamily="2" charset="-78"/>
              </a:rPr>
              <a:t>حقق الخصائص المرغوبة.</a:t>
            </a:r>
            <a:endParaRPr lang="en-US" sz="1400" dirty="0">
              <a:latin typeface="Alexandria" pitchFamily="2" charset="-78"/>
              <a:cs typeface="Alexandria" pitchFamily="2" charset="-78"/>
            </a:endParaRPr>
          </a:p>
          <a:p>
            <a:pPr algn="r">
              <a:lnSpc>
                <a:spcPct val="150000"/>
              </a:lnSpc>
            </a:pP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144780369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13" name="Content Placeholder 2"/>
          <p:cNvSpPr txBox="1">
            <a:spLocks/>
          </p:cNvSpPr>
          <p:nvPr/>
        </p:nvSpPr>
        <p:spPr>
          <a:xfrm>
            <a:off x="827762" y="1961275"/>
            <a:ext cx="10327899" cy="46799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lnSpc>
                <a:spcPct val="150000"/>
              </a:lnSpc>
              <a:buNone/>
            </a:pPr>
            <a:endParaRPr lang="ar-EG" sz="1600" b="1" dirty="0">
              <a:latin typeface="Alexandria" pitchFamily="2" charset="-78"/>
              <a:cs typeface="Alexandria" pitchFamily="2" charset="-78"/>
            </a:endParaRPr>
          </a:p>
          <a:p>
            <a:pPr marL="0" indent="0" algn="ctr" rtl="1">
              <a:lnSpc>
                <a:spcPct val="150000"/>
              </a:lnSpc>
              <a:buNone/>
            </a:pPr>
            <a:endParaRPr lang="ar-EG" sz="1600" b="1" dirty="0">
              <a:latin typeface="Alexandria" pitchFamily="2" charset="-78"/>
              <a:cs typeface="Alexandria" pitchFamily="2" charset="-78"/>
            </a:endParaRPr>
          </a:p>
          <a:p>
            <a:pPr marL="0" indent="0" algn="ctr" rtl="1">
              <a:lnSpc>
                <a:spcPct val="150000"/>
              </a:lnSpc>
              <a:buNone/>
            </a:pPr>
            <a:endParaRPr lang="ar-EG" sz="1600" b="1" dirty="0">
              <a:latin typeface="Alexandria" pitchFamily="2" charset="-78"/>
              <a:cs typeface="Alexandria" pitchFamily="2" charset="-78"/>
            </a:endParaRPr>
          </a:p>
          <a:p>
            <a:pPr marL="0" indent="0" algn="ctr" rtl="1">
              <a:lnSpc>
                <a:spcPct val="150000"/>
              </a:lnSpc>
              <a:buNone/>
            </a:pPr>
            <a:r>
              <a:rPr lang="ar-EG" sz="1600" b="1" dirty="0">
                <a:latin typeface="Alexandria" pitchFamily="2" charset="-78"/>
                <a:cs typeface="Alexandria" pitchFamily="2" charset="-78"/>
              </a:rPr>
              <a:t>هل صناعة القرار عن طريق تكنولوجيا المعلومات أفضل أم عن طريق الإتصال الشخصى ؟؟</a:t>
            </a:r>
            <a:endParaRPr lang="en-US" sz="1600" b="1" dirty="0">
              <a:latin typeface="Alexandria" pitchFamily="2" charset="-78"/>
              <a:cs typeface="Alexandria" pitchFamily="2" charset="-78"/>
            </a:endParaRPr>
          </a:p>
        </p:txBody>
      </p:sp>
    </p:spTree>
    <p:extLst>
      <p:ext uri="{BB962C8B-B14F-4D97-AF65-F5344CB8AC3E}">
        <p14:creationId xmlns:p14="http://schemas.microsoft.com/office/powerpoint/2010/main" val="238838310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13" name="Content Placeholder 2"/>
          <p:cNvSpPr txBox="1">
            <a:spLocks/>
          </p:cNvSpPr>
          <p:nvPr/>
        </p:nvSpPr>
        <p:spPr>
          <a:xfrm>
            <a:off x="1352550" y="1961275"/>
            <a:ext cx="9803111" cy="46799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lnSpc>
                <a:spcPct val="150000"/>
              </a:lnSpc>
              <a:buNone/>
            </a:pPr>
            <a:endParaRPr lang="ar-EG" sz="1600" b="1" dirty="0">
              <a:latin typeface="Alexandria" pitchFamily="2" charset="-78"/>
              <a:cs typeface="Alexandria" pitchFamily="2" charset="-78"/>
            </a:endParaRPr>
          </a:p>
          <a:p>
            <a:pPr marL="0" indent="0" algn="ctr" rtl="1">
              <a:lnSpc>
                <a:spcPct val="150000"/>
              </a:lnSpc>
              <a:buNone/>
            </a:pPr>
            <a:endParaRPr lang="ar-EG" sz="1600" b="1" dirty="0">
              <a:latin typeface="Alexandria" pitchFamily="2" charset="-78"/>
              <a:cs typeface="Alexandria" pitchFamily="2" charset="-78"/>
            </a:endParaRPr>
          </a:p>
          <a:p>
            <a:pPr algn="justLow" rtl="1">
              <a:lnSpc>
                <a:spcPct val="150000"/>
              </a:lnSpc>
              <a:buNone/>
              <a:defRPr/>
            </a:pPr>
            <a:r>
              <a:rPr lang="ar-SA" sz="1400" b="1" i="1" dirty="0">
                <a:latin typeface="Alexandria" pitchFamily="2" charset="-78"/>
                <a:cs typeface="Alexandria" pitchFamily="2" charset="-78"/>
              </a:rPr>
              <a:t>الجماعات التى تستخدم تكنولوجيا المعلومات فى إتصالاتها يتم التواصل بينهم بشكل أكثر كفاءة وجودة عن الجماعات التى تتواصل وجها لوجه، كون الإتصالات التكنولوجية تمنع الإحساس بالملل أثناء تواصل الأفراد</a:t>
            </a:r>
            <a:r>
              <a:rPr lang="ar-SA" sz="1400" i="1" dirty="0">
                <a:latin typeface="Alexandria" pitchFamily="2" charset="-78"/>
                <a:cs typeface="Alexandria" pitchFamily="2" charset="-78"/>
              </a:rPr>
              <a:t>.</a:t>
            </a:r>
            <a:endParaRPr lang="ar-EG" sz="1400" i="1" dirty="0">
              <a:latin typeface="Alexandria" pitchFamily="2" charset="-78"/>
              <a:cs typeface="Alexandria" pitchFamily="2" charset="-78"/>
            </a:endParaRPr>
          </a:p>
          <a:p>
            <a:pPr algn="justLow" rtl="1">
              <a:lnSpc>
                <a:spcPct val="150000"/>
              </a:lnSpc>
              <a:buNone/>
              <a:defRPr/>
            </a:pPr>
            <a:br>
              <a:rPr lang="en-US" sz="1400" dirty="0">
                <a:latin typeface="Alexandria" pitchFamily="2" charset="-78"/>
                <a:cs typeface="Alexandria" pitchFamily="2" charset="-78"/>
              </a:rPr>
            </a:br>
            <a:r>
              <a:rPr lang="ar-SA" sz="1400" i="1" dirty="0">
                <a:solidFill>
                  <a:srgbClr val="0070C0"/>
                </a:solidFill>
                <a:latin typeface="Alexandria" pitchFamily="2" charset="-78"/>
                <a:cs typeface="Alexandria" pitchFamily="2" charset="-78"/>
              </a:rPr>
              <a:t>بعض الباحثين </a:t>
            </a:r>
            <a:r>
              <a:rPr lang="ar-EG" sz="1400" i="1" dirty="0">
                <a:solidFill>
                  <a:srgbClr val="0070C0"/>
                </a:solidFill>
                <a:latin typeface="Alexandria" pitchFamily="2" charset="-78"/>
                <a:cs typeface="Alexandria" pitchFamily="2" charset="-78"/>
              </a:rPr>
              <a:t>ينتقد </a:t>
            </a:r>
            <a:r>
              <a:rPr lang="ar-SA" sz="1400" i="1" dirty="0">
                <a:solidFill>
                  <a:srgbClr val="0070C0"/>
                </a:solidFill>
                <a:latin typeface="Alexandria" pitchFamily="2" charset="-78"/>
                <a:cs typeface="Alexandria" pitchFamily="2" charset="-78"/>
              </a:rPr>
              <a:t>تأثير الإعتماد على تكنولوجيا المعلومات فى عمليات صنع القرار ، حيث أشار</a:t>
            </a:r>
            <a:r>
              <a:rPr lang="ar-EG" sz="1400" i="1" dirty="0">
                <a:solidFill>
                  <a:srgbClr val="0070C0"/>
                </a:solidFill>
                <a:latin typeface="Alexandria" pitchFamily="2" charset="-78"/>
                <a:cs typeface="Alexandria" pitchFamily="2" charset="-78"/>
              </a:rPr>
              <a:t> البعض</a:t>
            </a:r>
            <a:r>
              <a:rPr lang="ar-SA" sz="1400" i="1" dirty="0">
                <a:solidFill>
                  <a:srgbClr val="0070C0"/>
                </a:solidFill>
                <a:latin typeface="Alexandria" pitchFamily="2" charset="-78"/>
                <a:cs typeface="Alexandria" pitchFamily="2" charset="-78"/>
              </a:rPr>
              <a:t> إلى أن هذا النظام يتجاهل التفاعل الاجتماعى والعاطفى بين أفراد الجماعة ،وأنه يقتصر على الحوار الرسمى بينهم </a:t>
            </a:r>
            <a:r>
              <a:rPr lang="ar-EG" sz="1400" i="1" dirty="0">
                <a:solidFill>
                  <a:srgbClr val="0070C0"/>
                </a:solidFill>
                <a:latin typeface="Alexandria" pitchFamily="2" charset="-78"/>
                <a:cs typeface="Alexandria" pitchFamily="2" charset="-78"/>
              </a:rPr>
              <a:t>،بينما</a:t>
            </a:r>
            <a:r>
              <a:rPr lang="ar-SA" sz="1400" i="1" dirty="0">
                <a:solidFill>
                  <a:srgbClr val="0070C0"/>
                </a:solidFill>
                <a:latin typeface="Alexandria" pitchFamily="2" charset="-78"/>
                <a:cs typeface="Alexandria" pitchFamily="2" charset="-78"/>
              </a:rPr>
              <a:t> التواصل الاجتماعى شكل من أشكال التقارب </a:t>
            </a:r>
            <a:r>
              <a:rPr lang="ar-EG" sz="1400" i="1" dirty="0">
                <a:solidFill>
                  <a:srgbClr val="0070C0"/>
                </a:solidFill>
                <a:latin typeface="Alexandria" pitchFamily="2" charset="-78"/>
                <a:cs typeface="Alexandria" pitchFamily="2" charset="-78"/>
              </a:rPr>
              <a:t>الذى له</a:t>
            </a:r>
            <a:r>
              <a:rPr lang="ar-SA" sz="1400" i="1" dirty="0">
                <a:solidFill>
                  <a:srgbClr val="0070C0"/>
                </a:solidFill>
                <a:latin typeface="Alexandria" pitchFamily="2" charset="-78"/>
                <a:cs typeface="Alexandria" pitchFamily="2" charset="-78"/>
              </a:rPr>
              <a:t> تأثير المناخ غـير الرسمى( القصص والنكات)  الذى يدعم الإحساس بالانتماء للجماعة </a:t>
            </a:r>
            <a:r>
              <a:rPr lang="ar-EG" sz="1400" i="1" dirty="0">
                <a:solidFill>
                  <a:srgbClr val="0070C0"/>
                </a:solidFill>
                <a:latin typeface="Alexandria" pitchFamily="2" charset="-78"/>
                <a:cs typeface="Alexandria" pitchFamily="2" charset="-78"/>
              </a:rPr>
              <a:t>.</a:t>
            </a:r>
            <a:br>
              <a:rPr lang="en-US" sz="1400" dirty="0">
                <a:solidFill>
                  <a:srgbClr val="0070C0"/>
                </a:solidFill>
                <a:latin typeface="Alexandria" pitchFamily="2" charset="-78"/>
                <a:cs typeface="Alexandria" pitchFamily="2" charset="-78"/>
              </a:rPr>
            </a:br>
            <a:endParaRPr lang="en-US" sz="1400" dirty="0">
              <a:latin typeface="Alexandria" pitchFamily="2" charset="-78"/>
              <a:cs typeface="Alexandria" pitchFamily="2" charset="-78"/>
            </a:endParaRPr>
          </a:p>
        </p:txBody>
      </p:sp>
    </p:spTree>
    <p:extLst>
      <p:ext uri="{BB962C8B-B14F-4D97-AF65-F5344CB8AC3E}">
        <p14:creationId xmlns:p14="http://schemas.microsoft.com/office/powerpoint/2010/main" val="35477705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13" name="Content Placeholder 2"/>
          <p:cNvSpPr txBox="1">
            <a:spLocks/>
          </p:cNvSpPr>
          <p:nvPr/>
        </p:nvSpPr>
        <p:spPr>
          <a:xfrm>
            <a:off x="1352550" y="1961275"/>
            <a:ext cx="9803111" cy="46799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rtl="1">
              <a:lnSpc>
                <a:spcPct val="150000"/>
              </a:lnSpc>
              <a:buNone/>
            </a:pPr>
            <a:endParaRPr lang="ar-EG" sz="1800" b="1" dirty="0">
              <a:solidFill>
                <a:srgbClr val="00B0F0"/>
              </a:solidFill>
              <a:latin typeface="Alexandria" pitchFamily="2" charset="-78"/>
              <a:cs typeface="Alexandria" pitchFamily="2" charset="-78"/>
            </a:endParaRPr>
          </a:p>
          <a:p>
            <a:pPr marL="0" indent="0" algn="ctr" rtl="1">
              <a:lnSpc>
                <a:spcPct val="150000"/>
              </a:lnSpc>
              <a:buNone/>
            </a:pPr>
            <a:endParaRPr lang="ar-EG" sz="1800" b="1" dirty="0">
              <a:solidFill>
                <a:srgbClr val="00B0F0"/>
              </a:solidFill>
              <a:latin typeface="Alexandria" pitchFamily="2" charset="-78"/>
              <a:cs typeface="Alexandria" pitchFamily="2" charset="-78"/>
            </a:endParaRPr>
          </a:p>
          <a:p>
            <a:pPr marL="0" indent="0" algn="ctr" rtl="1">
              <a:lnSpc>
                <a:spcPct val="150000"/>
              </a:lnSpc>
              <a:buNone/>
            </a:pPr>
            <a:r>
              <a:rPr lang="ar-EG" sz="1800" b="1" dirty="0">
                <a:solidFill>
                  <a:srgbClr val="00B0F0"/>
                </a:solidFill>
                <a:latin typeface="Alexandria" pitchFamily="2" charset="-78"/>
                <a:cs typeface="Alexandria" pitchFamily="2" charset="-78"/>
              </a:rPr>
              <a:t>تأثيرات سياسة المشاركة في صنع القرارات </a:t>
            </a:r>
            <a:endParaRPr lang="en-US" sz="1800"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304163075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13"/>
          <p:cNvSpPr>
            <a:spLocks noChangeArrowheads="1"/>
          </p:cNvSpPr>
          <p:nvPr/>
        </p:nvSpPr>
        <p:spPr bwMode="auto">
          <a:xfrm>
            <a:off x="719667" y="321380"/>
            <a:ext cx="10752667" cy="1200329"/>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indent="457200" algn="ctr" rtl="1" eaLnBrk="0" hangingPunct="0"/>
            <a:endParaRPr lang="ar-EG" b="1" dirty="0">
              <a:solidFill>
                <a:srgbClr val="FF6600"/>
              </a:solidFill>
              <a:latin typeface="Alexandria" pitchFamily="2" charset="-78"/>
              <a:cs typeface="Alexandria" pitchFamily="2" charset="-78"/>
            </a:endParaRPr>
          </a:p>
          <a:p>
            <a:pPr indent="457200" algn="ctr" rtl="1" eaLnBrk="0" hangingPunct="0"/>
            <a:r>
              <a:rPr lang="ar-SA" b="1" dirty="0">
                <a:solidFill>
                  <a:srgbClr val="FF6600"/>
                </a:solidFill>
                <a:latin typeface="Alexandria" pitchFamily="2" charset="-78"/>
                <a:cs typeface="Alexandria" pitchFamily="2" charset="-78"/>
              </a:rPr>
              <a:t>النموذج  المعرفى لتأثير المشاركة فى صنع القرارات المؤسسية</a:t>
            </a:r>
            <a:endParaRPr lang="en-US" b="1" dirty="0">
              <a:solidFill>
                <a:srgbClr val="FF6600"/>
              </a:solidFill>
              <a:latin typeface="Alexandria" pitchFamily="2" charset="-78"/>
              <a:cs typeface="Alexandria" pitchFamily="2" charset="-78"/>
            </a:endParaRPr>
          </a:p>
          <a:p>
            <a:pPr indent="457200" algn="ctr" rtl="1" eaLnBrk="0" hangingPunct="0"/>
            <a:r>
              <a:rPr lang="en-US" b="1" dirty="0">
                <a:solidFill>
                  <a:srgbClr val="FF6600"/>
                </a:solidFill>
                <a:latin typeface="Alexandria" pitchFamily="2" charset="-78"/>
                <a:cs typeface="Alexandria" pitchFamily="2" charset="-78"/>
              </a:rPr>
              <a:t> Miller</a:t>
            </a:r>
            <a:r>
              <a:rPr lang="ar-SA" b="1" dirty="0">
                <a:solidFill>
                  <a:srgbClr val="FF6600"/>
                </a:solidFill>
                <a:latin typeface="Alexandria" pitchFamily="2" charset="-78"/>
                <a:cs typeface="Alexandria" pitchFamily="2" charset="-78"/>
              </a:rPr>
              <a:t> &amp;</a:t>
            </a:r>
            <a:r>
              <a:rPr lang="en-US" b="1" dirty="0">
                <a:solidFill>
                  <a:srgbClr val="FF6600"/>
                </a:solidFill>
                <a:latin typeface="Alexandria" pitchFamily="2" charset="-78"/>
                <a:cs typeface="Alexandria" pitchFamily="2" charset="-78"/>
              </a:rPr>
              <a:t> </a:t>
            </a:r>
            <a:r>
              <a:rPr lang="en-US" b="1" dirty="0" err="1">
                <a:solidFill>
                  <a:srgbClr val="FF6600"/>
                </a:solidFill>
                <a:latin typeface="Alexandria" pitchFamily="2" charset="-78"/>
                <a:cs typeface="Alexandria" pitchFamily="2" charset="-78"/>
              </a:rPr>
              <a:t>Monge</a:t>
            </a:r>
            <a:r>
              <a:rPr lang="ar-EG" b="1" dirty="0">
                <a:solidFill>
                  <a:srgbClr val="FF6600"/>
                </a:solidFill>
                <a:latin typeface="Alexandria" pitchFamily="2" charset="-78"/>
                <a:cs typeface="Alexandria" pitchFamily="2" charset="-78"/>
              </a:rPr>
              <a:t> </a:t>
            </a:r>
            <a:r>
              <a:rPr lang="ar-SA" b="1" dirty="0">
                <a:solidFill>
                  <a:srgbClr val="FF6600"/>
                </a:solidFill>
                <a:latin typeface="Alexandria" pitchFamily="2" charset="-78"/>
                <a:cs typeface="Alexandria" pitchFamily="2" charset="-78"/>
              </a:rPr>
              <a:t> 1986</a:t>
            </a:r>
            <a:endParaRPr lang="en-US" b="1" dirty="0">
              <a:solidFill>
                <a:srgbClr val="FF6600"/>
              </a:solidFill>
              <a:latin typeface="Alexandria" pitchFamily="2" charset="-78"/>
              <a:cs typeface="Alexandria" pitchFamily="2" charset="-78"/>
            </a:endParaRPr>
          </a:p>
          <a:p>
            <a:pPr indent="457200" eaLnBrk="0" hangingPunct="0"/>
            <a:endParaRPr lang="en-US" dirty="0"/>
          </a:p>
        </p:txBody>
      </p:sp>
      <p:grpSp>
        <p:nvGrpSpPr>
          <p:cNvPr id="2" name="Group 1"/>
          <p:cNvGrpSpPr>
            <a:grpSpLocks/>
          </p:cNvGrpSpPr>
          <p:nvPr/>
        </p:nvGrpSpPr>
        <p:grpSpPr bwMode="auto">
          <a:xfrm>
            <a:off x="912284" y="1700214"/>
            <a:ext cx="9889067" cy="4321175"/>
            <a:chOff x="2770" y="10177"/>
            <a:chExt cx="5310" cy="2340"/>
          </a:xfrm>
          <a:scene3d>
            <a:camera prst="orthographicFront">
              <a:rot lat="0" lon="0" rev="0"/>
            </a:camera>
            <a:lightRig rig="balanced" dir="t">
              <a:rot lat="0" lon="0" rev="8700000"/>
            </a:lightRig>
          </a:scene3d>
        </p:grpSpPr>
        <p:sp>
          <p:nvSpPr>
            <p:cNvPr id="3084" name="Text Box 12"/>
            <p:cNvSpPr txBox="1">
              <a:spLocks noChangeArrowheads="1"/>
            </p:cNvSpPr>
            <p:nvPr/>
          </p:nvSpPr>
          <p:spPr bwMode="auto">
            <a:xfrm>
              <a:off x="5470" y="10177"/>
              <a:ext cx="1540" cy="550"/>
            </a:xfrm>
            <a:prstGeom prst="rect">
              <a:avLst/>
            </a:prstGeom>
            <a:solidFill>
              <a:srgbClr val="8DB3E2"/>
            </a:solidFill>
            <a:ln w="9525">
              <a:noFill/>
              <a:miter lim="800000"/>
              <a:headEnd/>
              <a:tailEnd/>
            </a:ln>
            <a:effectLst>
              <a:outerShdw blurRad="44450" dist="27940" dir="5400000" algn="ctr">
                <a:srgbClr val="000000">
                  <a:alpha val="32000"/>
                </a:srgbClr>
              </a:outerShdw>
            </a:effectLst>
            <a:sp3d>
              <a:bevelT w="190500" h="38100"/>
            </a:sp3d>
          </p:spPr>
          <p:txBody>
            <a:bodyPr lIns="0" tIns="0" rIns="0" bIns="0"/>
            <a:lstStyle/>
            <a:p>
              <a:pPr algn="ctr" rtl="1">
                <a:defRPr/>
              </a:pPr>
              <a:endParaRPr lang="ar-EG" sz="1600" b="1" dirty="0">
                <a:latin typeface="Alexandria" pitchFamily="2" charset="-78"/>
                <a:ea typeface="Times New Roman" pitchFamily="18" charset="0"/>
                <a:cs typeface="Alexandria" pitchFamily="2" charset="-78"/>
              </a:endParaRPr>
            </a:p>
            <a:p>
              <a:pPr algn="ctr" rtl="1">
                <a:defRPr/>
              </a:pPr>
              <a:r>
                <a:rPr lang="ar-SA" sz="1600" b="1" dirty="0">
                  <a:latin typeface="Alexandria" pitchFamily="2" charset="-78"/>
                  <a:ea typeface="Times New Roman" pitchFamily="18" charset="0"/>
                  <a:cs typeface="Alexandria" pitchFamily="2" charset="-78"/>
                </a:rPr>
                <a:t>توفير </a:t>
              </a:r>
              <a:endParaRPr lang="en-US" sz="1600" dirty="0">
                <a:latin typeface="Alexandria" pitchFamily="2" charset="-78"/>
                <a:cs typeface="Alexandria" pitchFamily="2" charset="-78"/>
              </a:endParaRPr>
            </a:p>
            <a:p>
              <a:pPr algn="ctr" rtl="1" eaLnBrk="0" hangingPunct="0">
                <a:defRPr/>
              </a:pPr>
              <a:r>
                <a:rPr lang="ar-SA" sz="1600" b="1" dirty="0">
                  <a:latin typeface="Alexandria" pitchFamily="2" charset="-78"/>
                  <a:ea typeface="Times New Roman" pitchFamily="18" charset="0"/>
                  <a:cs typeface="Alexandria" pitchFamily="2" charset="-78"/>
                </a:rPr>
                <a:t>المعلومات الصاعدة</a:t>
              </a:r>
              <a:endParaRPr lang="ar-SA" sz="1600" dirty="0">
                <a:latin typeface="Alexandria" pitchFamily="2" charset="-78"/>
                <a:cs typeface="Alexandria" pitchFamily="2" charset="-78"/>
              </a:endParaRPr>
            </a:p>
          </p:txBody>
        </p:sp>
        <p:sp>
          <p:nvSpPr>
            <p:cNvPr id="3083" name="Text Box 11"/>
            <p:cNvSpPr txBox="1">
              <a:spLocks noChangeArrowheads="1"/>
            </p:cNvSpPr>
            <p:nvPr/>
          </p:nvSpPr>
          <p:spPr bwMode="auto">
            <a:xfrm>
              <a:off x="2770" y="11117"/>
              <a:ext cx="719" cy="541"/>
            </a:xfrm>
            <a:prstGeom prst="rect">
              <a:avLst/>
            </a:prstGeom>
            <a:solidFill>
              <a:srgbClr val="92D050"/>
            </a:solidFill>
            <a:ln w="9525">
              <a:noFill/>
              <a:miter lim="800000"/>
              <a:headEnd/>
              <a:tailEnd/>
            </a:ln>
            <a:effectLst>
              <a:outerShdw blurRad="44450" dist="27940" dir="5400000" algn="ctr">
                <a:srgbClr val="000000">
                  <a:alpha val="32000"/>
                </a:srgbClr>
              </a:outerShdw>
            </a:effectLst>
            <a:sp3d>
              <a:bevelT w="190500" h="38100"/>
            </a:sp3d>
          </p:spPr>
          <p:txBody>
            <a:bodyPr lIns="0" tIns="0" rIns="0" bIns="0"/>
            <a:lstStyle/>
            <a:p>
              <a:pPr algn="ctr" rtl="1">
                <a:defRPr/>
              </a:pPr>
              <a:r>
                <a:rPr lang="ar-SA" sz="2800" b="1" dirty="0">
                  <a:latin typeface="Simplified Arabic" pitchFamily="18" charset="-78"/>
                  <a:ea typeface="Times New Roman" pitchFamily="18" charset="0"/>
                  <a:cs typeface="Simplified Arabic" pitchFamily="18" charset="-78"/>
                </a:rPr>
                <a:t>ا</a:t>
              </a:r>
              <a:r>
                <a:rPr lang="ar-SA" sz="1600" b="1" dirty="0">
                  <a:latin typeface="Alexandria" pitchFamily="2" charset="-78"/>
                  <a:ea typeface="Times New Roman" pitchFamily="18" charset="0"/>
                  <a:cs typeface="Alexandria" pitchFamily="2" charset="-78"/>
                </a:rPr>
                <a:t>لرضا</a:t>
              </a:r>
              <a:endParaRPr lang="ar-EG" sz="1600" b="1" dirty="0">
                <a:latin typeface="Alexandria" pitchFamily="2" charset="-78"/>
                <a:ea typeface="Times New Roman" pitchFamily="18" charset="0"/>
                <a:cs typeface="Alexandria" pitchFamily="2" charset="-78"/>
              </a:endParaRPr>
            </a:p>
            <a:p>
              <a:pPr algn="ctr" rtl="1">
                <a:defRPr/>
              </a:pPr>
              <a:r>
                <a:rPr lang="ar-EG" sz="1600" b="1" dirty="0">
                  <a:latin typeface="Alexandria" pitchFamily="2" charset="-78"/>
                  <a:ea typeface="Times New Roman" pitchFamily="18" charset="0"/>
                  <a:cs typeface="Alexandria" pitchFamily="2" charset="-78"/>
                </a:rPr>
                <a:t>الوظيفى</a:t>
              </a:r>
              <a:r>
                <a:rPr lang="ar-SA" sz="1600" b="1" dirty="0">
                  <a:latin typeface="Alexandria" pitchFamily="2" charset="-78"/>
                  <a:ea typeface="Times New Roman" pitchFamily="18" charset="0"/>
                  <a:cs typeface="Alexandria" pitchFamily="2" charset="-78"/>
                </a:rPr>
                <a:t> </a:t>
              </a:r>
              <a:endParaRPr lang="ar-SA" sz="1600" dirty="0">
                <a:latin typeface="Alexandria" pitchFamily="2" charset="-78"/>
                <a:cs typeface="Alexandria" pitchFamily="2" charset="-78"/>
              </a:endParaRPr>
            </a:p>
          </p:txBody>
        </p:sp>
        <p:sp>
          <p:nvSpPr>
            <p:cNvPr id="3082" name="Text Box 10"/>
            <p:cNvSpPr txBox="1">
              <a:spLocks noChangeArrowheads="1"/>
            </p:cNvSpPr>
            <p:nvPr/>
          </p:nvSpPr>
          <p:spPr bwMode="auto">
            <a:xfrm>
              <a:off x="4210" y="11127"/>
              <a:ext cx="719" cy="540"/>
            </a:xfrm>
            <a:prstGeom prst="rect">
              <a:avLst/>
            </a:prstGeom>
            <a:solidFill>
              <a:schemeClr val="accent1">
                <a:lumMod val="60000"/>
                <a:lumOff val="40000"/>
              </a:schemeClr>
            </a:solidFill>
            <a:ln w="9525">
              <a:noFill/>
              <a:miter lim="800000"/>
              <a:headEnd/>
              <a:tailEnd/>
            </a:ln>
            <a:effectLst>
              <a:outerShdw blurRad="44450" dist="27940" dir="5400000" algn="ctr">
                <a:srgbClr val="000000">
                  <a:alpha val="32000"/>
                </a:srgbClr>
              </a:outerShdw>
            </a:effectLst>
            <a:sp3d>
              <a:bevelT w="190500" h="38100"/>
            </a:sp3d>
          </p:spPr>
          <p:txBody>
            <a:bodyPr lIns="0" tIns="0" rIns="0" bIns="0"/>
            <a:lstStyle/>
            <a:p>
              <a:pPr algn="ctr" rtl="1">
                <a:defRPr/>
              </a:pPr>
              <a:endParaRPr lang="en-US" sz="2800" b="1" dirty="0">
                <a:latin typeface="Simplified Arabic" pitchFamily="18" charset="-78"/>
                <a:ea typeface="Times New Roman" pitchFamily="18" charset="0"/>
                <a:cs typeface="Simplified Arabic" pitchFamily="18" charset="-78"/>
              </a:endParaRPr>
            </a:p>
            <a:p>
              <a:pPr algn="ctr" rtl="1">
                <a:defRPr/>
              </a:pPr>
              <a:r>
                <a:rPr lang="ar-SA" sz="1600" b="1" dirty="0">
                  <a:latin typeface="Alexandria" pitchFamily="2" charset="-78"/>
                  <a:ea typeface="Times New Roman" pitchFamily="18" charset="0"/>
                  <a:cs typeface="Alexandria" pitchFamily="2" charset="-78"/>
                </a:rPr>
                <a:t>الإنتاجية</a:t>
              </a:r>
              <a:endParaRPr lang="ar-SA" sz="1600" dirty="0">
                <a:latin typeface="Alexandria" pitchFamily="2" charset="-78"/>
                <a:cs typeface="Alexandria" pitchFamily="2" charset="-78"/>
              </a:endParaRPr>
            </a:p>
          </p:txBody>
        </p:sp>
        <p:sp>
          <p:nvSpPr>
            <p:cNvPr id="3081" name="Text Box 9"/>
            <p:cNvSpPr txBox="1">
              <a:spLocks noChangeArrowheads="1"/>
            </p:cNvSpPr>
            <p:nvPr/>
          </p:nvSpPr>
          <p:spPr bwMode="auto">
            <a:xfrm>
              <a:off x="7358" y="11113"/>
              <a:ext cx="722" cy="702"/>
            </a:xfrm>
            <a:prstGeom prst="rect">
              <a:avLst/>
            </a:prstGeom>
            <a:solidFill>
              <a:srgbClr val="FFFFFF"/>
            </a:solidFill>
            <a:ln w="9525">
              <a:noFill/>
              <a:miter lim="800000"/>
              <a:headEnd/>
              <a:tailEnd/>
            </a:ln>
            <a:effectLst>
              <a:outerShdw blurRad="44450" dist="27940" dir="5400000" algn="ctr">
                <a:srgbClr val="000000">
                  <a:alpha val="32000"/>
                </a:srgbClr>
              </a:outerShdw>
            </a:effectLst>
            <a:sp3d>
              <a:bevelT w="190500" h="38100"/>
            </a:sp3d>
          </p:spPr>
          <p:txBody>
            <a:bodyPr lIns="0" tIns="0" rIns="0" bIns="0"/>
            <a:lstStyle/>
            <a:p>
              <a:pPr algn="ctr" rtl="1">
                <a:defRPr/>
              </a:pPr>
              <a:r>
                <a:rPr lang="en-US" sz="1600" b="1" dirty="0">
                  <a:solidFill>
                    <a:srgbClr val="FF0000"/>
                  </a:solidFill>
                  <a:latin typeface="Alexandria" pitchFamily="2" charset="-78"/>
                  <a:ea typeface="Times New Roman" pitchFamily="18" charset="0"/>
                  <a:cs typeface="Alexandria" pitchFamily="2" charset="-78"/>
                </a:rPr>
                <a:t>PDM</a:t>
              </a:r>
              <a:endParaRPr lang="ar-EG" sz="1600" b="1" dirty="0">
                <a:solidFill>
                  <a:srgbClr val="FF0000"/>
                </a:solidFill>
                <a:latin typeface="Alexandria" pitchFamily="2" charset="-78"/>
                <a:ea typeface="Times New Roman" pitchFamily="18" charset="0"/>
                <a:cs typeface="Alexandria" pitchFamily="2" charset="-78"/>
              </a:endParaRPr>
            </a:p>
            <a:p>
              <a:pPr algn="ctr" rtl="1">
                <a:defRPr/>
              </a:pPr>
              <a:r>
                <a:rPr lang="ar-EG" sz="1600" b="1" dirty="0">
                  <a:solidFill>
                    <a:srgbClr val="FF0000"/>
                  </a:solidFill>
                  <a:latin typeface="Alexandria" pitchFamily="2" charset="-78"/>
                  <a:ea typeface="Times New Roman" pitchFamily="18" charset="0"/>
                  <a:cs typeface="Alexandria" pitchFamily="2" charset="-78"/>
                </a:rPr>
                <a:t>المشاركة </a:t>
              </a:r>
            </a:p>
            <a:p>
              <a:pPr algn="ctr" rtl="1">
                <a:defRPr/>
              </a:pPr>
              <a:r>
                <a:rPr lang="ar-EG" sz="1600" b="1" dirty="0">
                  <a:solidFill>
                    <a:srgbClr val="FF0000"/>
                  </a:solidFill>
                  <a:latin typeface="Alexandria" pitchFamily="2" charset="-78"/>
                  <a:ea typeface="Times New Roman" pitchFamily="18" charset="0"/>
                  <a:cs typeface="Alexandria" pitchFamily="2" charset="-78"/>
                </a:rPr>
                <a:t>فى صناعة القرارات</a:t>
              </a:r>
            </a:p>
            <a:p>
              <a:pPr algn="ctr" rtl="1">
                <a:defRPr/>
              </a:pPr>
              <a:endParaRPr lang="ar-EG" sz="1600" b="1" dirty="0">
                <a:latin typeface="Alexandria" pitchFamily="2" charset="-78"/>
                <a:ea typeface="Times New Roman" pitchFamily="18" charset="0"/>
                <a:cs typeface="Alexandria" pitchFamily="2" charset="-78"/>
              </a:endParaRPr>
            </a:p>
            <a:p>
              <a:pPr algn="ctr" rtl="1">
                <a:defRPr/>
              </a:pPr>
              <a:endParaRPr lang="ar-EG" sz="1600" b="1" dirty="0">
                <a:latin typeface="Alexandria" pitchFamily="2" charset="-78"/>
                <a:ea typeface="Times New Roman" pitchFamily="18" charset="0"/>
                <a:cs typeface="Alexandria" pitchFamily="2" charset="-78"/>
              </a:endParaRPr>
            </a:p>
            <a:p>
              <a:pPr algn="ctr" rtl="1">
                <a:defRPr/>
              </a:pPr>
              <a:endParaRPr lang="en-US" sz="1600" b="1" dirty="0">
                <a:latin typeface="Alexandria" pitchFamily="2" charset="-78"/>
                <a:ea typeface="Times New Roman" pitchFamily="18" charset="0"/>
                <a:cs typeface="Alexandria" pitchFamily="2" charset="-78"/>
              </a:endParaRPr>
            </a:p>
            <a:p>
              <a:pPr algn="ctr" rtl="1">
                <a:defRPr/>
              </a:pPr>
              <a:endParaRPr lang="en-GB" sz="1600" b="1" dirty="0">
                <a:latin typeface="Alexandria" pitchFamily="2" charset="-78"/>
                <a:ea typeface="Times New Roman" pitchFamily="18" charset="0"/>
                <a:cs typeface="Alexandria" pitchFamily="2" charset="-78"/>
              </a:endParaRPr>
            </a:p>
            <a:p>
              <a:pPr algn="ctr" rtl="1">
                <a:defRPr/>
              </a:pPr>
              <a:endParaRPr lang="en-GB" sz="1600" b="1" dirty="0">
                <a:latin typeface="Alexandria" pitchFamily="2" charset="-78"/>
                <a:ea typeface="Times New Roman" pitchFamily="18" charset="0"/>
                <a:cs typeface="Alexandria" pitchFamily="2" charset="-78"/>
              </a:endParaRPr>
            </a:p>
            <a:p>
              <a:pPr algn="ctr" rtl="1">
                <a:defRPr/>
              </a:pPr>
              <a:endParaRPr lang="en-GB" sz="1600" b="1" dirty="0">
                <a:latin typeface="Alexandria" pitchFamily="2" charset="-78"/>
                <a:ea typeface="Times New Roman" pitchFamily="18" charset="0"/>
                <a:cs typeface="Alexandria" pitchFamily="2" charset="-78"/>
              </a:endParaRPr>
            </a:p>
            <a:p>
              <a:pPr algn="ctr" rtl="1">
                <a:defRPr/>
              </a:pPr>
              <a:endParaRPr lang="ar-EG" sz="1600" b="1" dirty="0">
                <a:latin typeface="Alexandria" pitchFamily="2" charset="-78"/>
                <a:ea typeface="Times New Roman" pitchFamily="18" charset="0"/>
                <a:cs typeface="Alexandria" pitchFamily="2" charset="-78"/>
              </a:endParaRPr>
            </a:p>
            <a:p>
              <a:pPr algn="ctr" rtl="1">
                <a:defRPr/>
              </a:pPr>
              <a:endParaRPr lang="ar-EG" sz="1600" b="1" dirty="0">
                <a:latin typeface="Alexandria" pitchFamily="2" charset="-78"/>
                <a:ea typeface="Times New Roman" pitchFamily="18" charset="0"/>
                <a:cs typeface="Alexandria" pitchFamily="2" charset="-78"/>
              </a:endParaRPr>
            </a:p>
            <a:p>
              <a:pPr algn="ctr" rtl="1">
                <a:defRPr/>
              </a:pPr>
              <a:endParaRPr lang="ar-EG" sz="1600" b="1" dirty="0">
                <a:latin typeface="Alexandria" pitchFamily="2" charset="-78"/>
                <a:cs typeface="Alexandria" pitchFamily="2" charset="-78"/>
              </a:endParaRPr>
            </a:p>
            <a:p>
              <a:pPr algn="ctr" rtl="1">
                <a:defRPr/>
              </a:pPr>
              <a:endParaRPr lang="en-US" sz="1600" dirty="0">
                <a:latin typeface="Alexandria" pitchFamily="2" charset="-78"/>
                <a:cs typeface="Alexandria" pitchFamily="2" charset="-78"/>
              </a:endParaRPr>
            </a:p>
            <a:p>
              <a:pPr eaLnBrk="0" hangingPunct="0">
                <a:defRPr/>
              </a:pPr>
              <a:endParaRPr lang="en-US" sz="1600" dirty="0">
                <a:latin typeface="Alexandria" pitchFamily="2" charset="-78"/>
                <a:cs typeface="Alexandria" pitchFamily="2" charset="-78"/>
              </a:endParaRPr>
            </a:p>
          </p:txBody>
        </p:sp>
        <p:sp>
          <p:nvSpPr>
            <p:cNvPr id="3080" name="Text Box 8"/>
            <p:cNvSpPr txBox="1">
              <a:spLocks noChangeArrowheads="1"/>
            </p:cNvSpPr>
            <p:nvPr/>
          </p:nvSpPr>
          <p:spPr bwMode="auto">
            <a:xfrm>
              <a:off x="5510" y="11977"/>
              <a:ext cx="1440" cy="540"/>
            </a:xfrm>
            <a:prstGeom prst="rect">
              <a:avLst/>
            </a:prstGeom>
            <a:solidFill>
              <a:srgbClr val="8DB3E2"/>
            </a:solidFill>
            <a:ln w="9525">
              <a:noFill/>
              <a:miter lim="800000"/>
              <a:headEnd/>
              <a:tailEnd/>
            </a:ln>
            <a:effectLst>
              <a:outerShdw blurRad="44450" dist="27940" dir="5400000" algn="ctr">
                <a:srgbClr val="000000">
                  <a:alpha val="32000"/>
                </a:srgbClr>
              </a:outerShdw>
            </a:effectLst>
            <a:sp3d>
              <a:bevelT w="190500" h="38100"/>
            </a:sp3d>
          </p:spPr>
          <p:txBody>
            <a:bodyPr lIns="0" tIns="0" rIns="0" bIns="0"/>
            <a:lstStyle/>
            <a:p>
              <a:pPr algn="ctr" rtl="1">
                <a:defRPr/>
              </a:pPr>
              <a:endParaRPr lang="ar-EG" sz="1600" b="1" dirty="0">
                <a:latin typeface="Alexandria" pitchFamily="2" charset="-78"/>
                <a:ea typeface="Times New Roman" pitchFamily="18" charset="0"/>
                <a:cs typeface="Alexandria" pitchFamily="2" charset="-78"/>
              </a:endParaRPr>
            </a:p>
            <a:p>
              <a:pPr algn="ctr" rtl="1">
                <a:defRPr/>
              </a:pPr>
              <a:r>
                <a:rPr lang="ar-SA" sz="1600" b="1" dirty="0">
                  <a:latin typeface="Alexandria" pitchFamily="2" charset="-78"/>
                  <a:ea typeface="Times New Roman" pitchFamily="18" charset="0"/>
                  <a:cs typeface="Alexandria" pitchFamily="2" charset="-78"/>
                </a:rPr>
                <a:t>تدفق </a:t>
              </a:r>
              <a:endParaRPr lang="en-US" sz="1600" dirty="0">
                <a:latin typeface="Alexandria" pitchFamily="2" charset="-78"/>
                <a:cs typeface="Alexandria" pitchFamily="2" charset="-78"/>
              </a:endParaRPr>
            </a:p>
            <a:p>
              <a:pPr algn="ctr" rtl="1" eaLnBrk="0" hangingPunct="0">
                <a:defRPr/>
              </a:pPr>
              <a:r>
                <a:rPr lang="ar-SA" sz="1600" b="1" dirty="0">
                  <a:latin typeface="Alexandria" pitchFamily="2" charset="-78"/>
                  <a:ea typeface="Times New Roman" pitchFamily="18" charset="0"/>
                  <a:cs typeface="Alexandria" pitchFamily="2" charset="-78"/>
                </a:rPr>
                <a:t>المعلومات الهابطة</a:t>
              </a:r>
              <a:endParaRPr lang="ar-SA" sz="1600" dirty="0">
                <a:latin typeface="Alexandria" pitchFamily="2" charset="-78"/>
                <a:cs typeface="Alexandria" pitchFamily="2" charset="-78"/>
              </a:endParaRPr>
            </a:p>
          </p:txBody>
        </p:sp>
        <p:sp>
          <p:nvSpPr>
            <p:cNvPr id="57354" name="Line 7"/>
            <p:cNvSpPr>
              <a:spLocks noChangeShapeType="1"/>
            </p:cNvSpPr>
            <p:nvPr/>
          </p:nvSpPr>
          <p:spPr bwMode="auto">
            <a:xfrm>
              <a:off x="7010" y="10387"/>
              <a:ext cx="720" cy="720"/>
            </a:xfrm>
            <a:prstGeom prst="line">
              <a:avLst/>
            </a:prstGeom>
            <a:noFill/>
            <a:ln w="28575">
              <a:noFill/>
              <a:round/>
              <a:headEnd type="triangle" w="med" len="med"/>
              <a:tailEnd/>
            </a:ln>
            <a:effectLst>
              <a:outerShdw blurRad="44450" dist="27940" dir="5400000" algn="ctr">
                <a:srgbClr val="000000">
                  <a:alpha val="32000"/>
                </a:srgbClr>
              </a:outerShdw>
            </a:effectLst>
            <a:sp3d>
              <a:bevelT w="190500" h="38100"/>
            </a:sp3d>
          </p:spPr>
          <p:txBody>
            <a:bodyPr/>
            <a:lstStyle/>
            <a:p>
              <a:pPr>
                <a:defRPr/>
              </a:pPr>
              <a:endParaRPr lang="en-US">
                <a:latin typeface="Arial" charset="0"/>
                <a:cs typeface="Arial" charset="0"/>
              </a:endParaRPr>
            </a:p>
          </p:txBody>
        </p:sp>
        <p:sp>
          <p:nvSpPr>
            <p:cNvPr id="57355" name="Freeform 6"/>
            <p:cNvSpPr>
              <a:spLocks/>
            </p:cNvSpPr>
            <p:nvPr/>
          </p:nvSpPr>
          <p:spPr bwMode="auto">
            <a:xfrm>
              <a:off x="6950" y="11667"/>
              <a:ext cx="760" cy="613"/>
            </a:xfrm>
            <a:custGeom>
              <a:avLst/>
              <a:gdLst>
                <a:gd name="T0" fmla="*/ 0 w 760"/>
                <a:gd name="T1" fmla="*/ 613 h 613"/>
                <a:gd name="T2" fmla="*/ 760 w 760"/>
                <a:gd name="T3" fmla="*/ 0 h 613"/>
                <a:gd name="T4" fmla="*/ 0 60000 65536"/>
                <a:gd name="T5" fmla="*/ 0 60000 65536"/>
                <a:gd name="T6" fmla="*/ 0 w 760"/>
                <a:gd name="T7" fmla="*/ 0 h 613"/>
                <a:gd name="T8" fmla="*/ 760 w 760"/>
                <a:gd name="T9" fmla="*/ 613 h 613"/>
              </a:gdLst>
              <a:ahLst/>
              <a:cxnLst>
                <a:cxn ang="T4">
                  <a:pos x="T0" y="T1"/>
                </a:cxn>
                <a:cxn ang="T5">
                  <a:pos x="T2" y="T3"/>
                </a:cxn>
              </a:cxnLst>
              <a:rect l="T6" t="T7" r="T8" b="T9"/>
              <a:pathLst>
                <a:path w="760" h="613">
                  <a:moveTo>
                    <a:pt x="0" y="613"/>
                  </a:moveTo>
                  <a:lnTo>
                    <a:pt x="760" y="0"/>
                  </a:lnTo>
                </a:path>
              </a:pathLst>
            </a:custGeom>
            <a:noFill/>
            <a:ln w="28575">
              <a:noFill/>
              <a:round/>
              <a:headEnd type="triangle" w="med" len="med"/>
              <a:tailEnd/>
            </a:ln>
            <a:effectLst>
              <a:outerShdw blurRad="44450" dist="27940" dir="5400000" algn="ctr">
                <a:srgbClr val="000000">
                  <a:alpha val="32000"/>
                </a:srgbClr>
              </a:outerShdw>
            </a:effectLst>
            <a:sp3d>
              <a:bevelT w="190500" h="38100"/>
            </a:sp3d>
          </p:spPr>
          <p:txBody>
            <a:bodyPr/>
            <a:lstStyle/>
            <a:p>
              <a:pPr>
                <a:defRPr/>
              </a:pPr>
              <a:endParaRPr lang="en-US">
                <a:latin typeface="Arial" charset="0"/>
                <a:cs typeface="Arial" charset="0"/>
              </a:endParaRPr>
            </a:p>
          </p:txBody>
        </p:sp>
        <p:sp>
          <p:nvSpPr>
            <p:cNvPr id="57356" name="Freeform 5"/>
            <p:cNvSpPr>
              <a:spLocks/>
            </p:cNvSpPr>
            <p:nvPr/>
          </p:nvSpPr>
          <p:spPr bwMode="auto">
            <a:xfrm>
              <a:off x="4590" y="10436"/>
              <a:ext cx="882" cy="674"/>
            </a:xfrm>
            <a:custGeom>
              <a:avLst/>
              <a:gdLst>
                <a:gd name="T0" fmla="*/ 0 w 882"/>
                <a:gd name="T1" fmla="*/ 674 h 674"/>
                <a:gd name="T2" fmla="*/ 882 w 882"/>
                <a:gd name="T3" fmla="*/ 0 h 674"/>
                <a:gd name="T4" fmla="*/ 0 60000 65536"/>
                <a:gd name="T5" fmla="*/ 0 60000 65536"/>
                <a:gd name="T6" fmla="*/ 0 w 882"/>
                <a:gd name="T7" fmla="*/ 0 h 674"/>
                <a:gd name="T8" fmla="*/ 882 w 882"/>
                <a:gd name="T9" fmla="*/ 674 h 674"/>
              </a:gdLst>
              <a:ahLst/>
              <a:cxnLst>
                <a:cxn ang="T4">
                  <a:pos x="T0" y="T1"/>
                </a:cxn>
                <a:cxn ang="T5">
                  <a:pos x="T2" y="T3"/>
                </a:cxn>
              </a:cxnLst>
              <a:rect l="T6" t="T7" r="T8" b="T9"/>
              <a:pathLst>
                <a:path w="882" h="674">
                  <a:moveTo>
                    <a:pt x="0" y="674"/>
                  </a:moveTo>
                  <a:lnTo>
                    <a:pt x="882" y="0"/>
                  </a:lnTo>
                </a:path>
              </a:pathLst>
            </a:custGeom>
            <a:noFill/>
            <a:ln w="28575">
              <a:noFill/>
              <a:round/>
              <a:headEnd type="triangle" w="med" len="med"/>
              <a:tailEnd/>
            </a:ln>
            <a:effectLst>
              <a:outerShdw blurRad="44450" dist="27940" dir="5400000" algn="ctr">
                <a:srgbClr val="000000">
                  <a:alpha val="32000"/>
                </a:srgbClr>
              </a:outerShdw>
            </a:effectLst>
            <a:sp3d>
              <a:bevelT w="190500" h="38100"/>
            </a:sp3d>
          </p:spPr>
          <p:txBody>
            <a:bodyPr/>
            <a:lstStyle/>
            <a:p>
              <a:pPr>
                <a:defRPr/>
              </a:pPr>
              <a:endParaRPr lang="en-US">
                <a:latin typeface="Arial" charset="0"/>
                <a:cs typeface="Arial" charset="0"/>
              </a:endParaRPr>
            </a:p>
          </p:txBody>
        </p:sp>
        <p:sp>
          <p:nvSpPr>
            <p:cNvPr id="57357" name="Freeform 4"/>
            <p:cNvSpPr>
              <a:spLocks/>
            </p:cNvSpPr>
            <p:nvPr/>
          </p:nvSpPr>
          <p:spPr bwMode="auto">
            <a:xfrm>
              <a:off x="4570" y="11660"/>
              <a:ext cx="942" cy="593"/>
            </a:xfrm>
            <a:custGeom>
              <a:avLst/>
              <a:gdLst>
                <a:gd name="T0" fmla="*/ 0 w 942"/>
                <a:gd name="T1" fmla="*/ 0 h 593"/>
                <a:gd name="T2" fmla="*/ 942 w 942"/>
                <a:gd name="T3" fmla="*/ 593 h 593"/>
                <a:gd name="T4" fmla="*/ 0 60000 65536"/>
                <a:gd name="T5" fmla="*/ 0 60000 65536"/>
                <a:gd name="T6" fmla="*/ 0 w 942"/>
                <a:gd name="T7" fmla="*/ 0 h 593"/>
                <a:gd name="T8" fmla="*/ 942 w 942"/>
                <a:gd name="T9" fmla="*/ 593 h 593"/>
              </a:gdLst>
              <a:ahLst/>
              <a:cxnLst>
                <a:cxn ang="T4">
                  <a:pos x="T0" y="T1"/>
                </a:cxn>
                <a:cxn ang="T5">
                  <a:pos x="T2" y="T3"/>
                </a:cxn>
              </a:cxnLst>
              <a:rect l="T6" t="T7" r="T8" b="T9"/>
              <a:pathLst>
                <a:path w="942" h="593">
                  <a:moveTo>
                    <a:pt x="0" y="0"/>
                  </a:moveTo>
                  <a:lnTo>
                    <a:pt x="942" y="593"/>
                  </a:lnTo>
                </a:path>
              </a:pathLst>
            </a:custGeom>
            <a:noFill/>
            <a:ln w="28575">
              <a:noFill/>
              <a:round/>
              <a:headEnd type="triangle" w="med" len="med"/>
              <a:tailEnd/>
            </a:ln>
            <a:effectLst>
              <a:outerShdw blurRad="44450" dist="27940" dir="5400000" algn="ctr">
                <a:srgbClr val="000000">
                  <a:alpha val="32000"/>
                </a:srgbClr>
              </a:outerShdw>
            </a:effectLst>
            <a:sp3d>
              <a:bevelT w="190500" h="38100"/>
            </a:sp3d>
          </p:spPr>
          <p:txBody>
            <a:bodyPr/>
            <a:lstStyle/>
            <a:p>
              <a:pPr>
                <a:defRPr/>
              </a:pPr>
              <a:endParaRPr lang="en-US">
                <a:latin typeface="Arial" charset="0"/>
                <a:cs typeface="Arial" charset="0"/>
              </a:endParaRPr>
            </a:p>
          </p:txBody>
        </p:sp>
        <p:sp>
          <p:nvSpPr>
            <p:cNvPr id="57358" name="Line 3"/>
            <p:cNvSpPr>
              <a:spLocks noChangeShapeType="1"/>
            </p:cNvSpPr>
            <p:nvPr/>
          </p:nvSpPr>
          <p:spPr bwMode="auto">
            <a:xfrm flipH="1">
              <a:off x="3490" y="11377"/>
              <a:ext cx="720" cy="0"/>
            </a:xfrm>
            <a:prstGeom prst="line">
              <a:avLst/>
            </a:prstGeom>
            <a:noFill/>
            <a:ln w="28575">
              <a:noFill/>
              <a:round/>
              <a:headEnd/>
              <a:tailEnd type="triangle" w="med" len="med"/>
            </a:ln>
            <a:effectLst>
              <a:outerShdw blurRad="44450" dist="27940" dir="5400000" algn="ctr">
                <a:srgbClr val="000000">
                  <a:alpha val="32000"/>
                </a:srgbClr>
              </a:outerShdw>
            </a:effectLst>
            <a:sp3d>
              <a:bevelT w="190500" h="38100"/>
            </a:sp3d>
          </p:spPr>
          <p:txBody>
            <a:bodyPr/>
            <a:lstStyle/>
            <a:p>
              <a:pPr>
                <a:defRPr/>
              </a:pPr>
              <a:endParaRPr lang="en-US">
                <a:latin typeface="Arial" charset="0"/>
                <a:cs typeface="Arial" charset="0"/>
              </a:endParaRPr>
            </a:p>
          </p:txBody>
        </p:sp>
        <p:sp>
          <p:nvSpPr>
            <p:cNvPr id="57359" name="WordArt 2"/>
            <p:cNvSpPr>
              <a:spLocks noChangeArrowheads="1" noChangeShapeType="1" noTextEdit="1"/>
            </p:cNvSpPr>
            <p:nvPr/>
          </p:nvSpPr>
          <p:spPr bwMode="auto">
            <a:xfrm rot="2908667">
              <a:off x="7209" y="10642"/>
              <a:ext cx="710" cy="200"/>
            </a:xfrm>
            <a:prstGeom prst="rect">
              <a:avLst/>
            </a:prstGeom>
            <a:ln>
              <a:noFill/>
            </a:ln>
            <a:effectLst>
              <a:outerShdw blurRad="44450" dist="27940" dir="5400000" algn="ctr">
                <a:srgbClr val="000000">
                  <a:alpha val="32000"/>
                </a:srgbClr>
              </a:outerShdw>
            </a:effectLst>
            <a:sp3d>
              <a:bevelT w="190500" h="38100"/>
            </a:sp3d>
          </p:spPr>
          <p:txBody>
            <a:bodyPr wrap="none" fromWordArt="1">
              <a:prstTxWarp prst="textPlain">
                <a:avLst>
                  <a:gd name="adj" fmla="val 50000"/>
                </a:avLst>
              </a:prstTxWarp>
            </a:bodyPr>
            <a:lstStyle/>
            <a:p>
              <a:pPr algn="ctr" rtl="1">
                <a:defRPr/>
              </a:pPr>
              <a:r>
                <a:rPr lang="ar-EG" sz="2800" kern="10" dirty="0">
                  <a:ln w="9525">
                    <a:solidFill>
                      <a:srgbClr val="000000"/>
                    </a:solidFill>
                    <a:round/>
                    <a:headEnd/>
                    <a:tailEnd/>
                  </a:ln>
                  <a:solidFill>
                    <a:srgbClr val="000000"/>
                  </a:solidFill>
                  <a:latin typeface="Alexandria" pitchFamily="2" charset="-78"/>
                  <a:cs typeface="Alexandria" pitchFamily="2" charset="-78"/>
                </a:rPr>
                <a:t>تصاعدى</a:t>
              </a:r>
              <a:endParaRPr lang="en-US" sz="2400" kern="10" dirty="0">
                <a:ln w="9525">
                  <a:solidFill>
                    <a:srgbClr val="000000"/>
                  </a:solidFill>
                  <a:round/>
                  <a:headEnd/>
                  <a:tailEnd/>
                </a:ln>
                <a:solidFill>
                  <a:srgbClr val="000000"/>
                </a:solidFill>
                <a:latin typeface="Alexandria" pitchFamily="2" charset="-78"/>
                <a:cs typeface="Alexandria" pitchFamily="2" charset="-78"/>
              </a:endParaRPr>
            </a:p>
          </p:txBody>
        </p:sp>
      </p:grpSp>
      <p:cxnSp>
        <p:nvCxnSpPr>
          <p:cNvPr id="17" name="Straight Arrow Connector 16"/>
          <p:cNvCxnSpPr/>
          <p:nvPr/>
        </p:nvCxnSpPr>
        <p:spPr>
          <a:xfrm flipH="1" flipV="1">
            <a:off x="8879418" y="2708275"/>
            <a:ext cx="960967" cy="649288"/>
          </a:xfrm>
          <a:prstGeom prst="straightConnector1">
            <a:avLst/>
          </a:prstGeom>
          <a:ln w="63500" cmpd="sng">
            <a:tailEnd type="arrow"/>
          </a:ln>
        </p:spPr>
        <p:style>
          <a:lnRef idx="1">
            <a:schemeClr val="accent1"/>
          </a:lnRef>
          <a:fillRef idx="0">
            <a:schemeClr val="accent1"/>
          </a:fillRef>
          <a:effectRef idx="0">
            <a:schemeClr val="accent1"/>
          </a:effectRef>
          <a:fontRef idx="minor">
            <a:schemeClr val="tx1"/>
          </a:fontRef>
        </p:style>
      </p:cxnSp>
      <p:cxnSp>
        <p:nvCxnSpPr>
          <p:cNvPr id="19" name="Straight Arrow Connector 18"/>
          <p:cNvCxnSpPr/>
          <p:nvPr/>
        </p:nvCxnSpPr>
        <p:spPr>
          <a:xfrm flipH="1">
            <a:off x="4464051" y="2276476"/>
            <a:ext cx="1439333" cy="1152525"/>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3080" idx="3"/>
          </p:cNvCxnSpPr>
          <p:nvPr/>
        </p:nvCxnSpPr>
        <p:spPr>
          <a:xfrm flipH="1">
            <a:off x="8697384" y="4581525"/>
            <a:ext cx="855133" cy="941388"/>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H="1" flipV="1">
            <a:off x="4464051" y="4508500"/>
            <a:ext cx="1536700" cy="1081088"/>
          </a:xfrm>
          <a:prstGeom prst="straightConnector1">
            <a:avLst/>
          </a:prstGeom>
          <a:ln w="63500">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p:nvPr/>
        </p:nvCxnSpPr>
        <p:spPr>
          <a:xfrm flipH="1">
            <a:off x="2256367" y="4005263"/>
            <a:ext cx="1246717" cy="0"/>
          </a:xfrm>
          <a:prstGeom prst="straightConnector1">
            <a:avLst/>
          </a:prstGeom>
          <a:ln w="66675">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9484065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13" name="Content Placeholder 2"/>
          <p:cNvSpPr txBox="1">
            <a:spLocks/>
          </p:cNvSpPr>
          <p:nvPr/>
        </p:nvSpPr>
        <p:spPr>
          <a:xfrm>
            <a:off x="1575582" y="2194025"/>
            <a:ext cx="9580079" cy="46799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Low" rtl="1">
              <a:lnSpc>
                <a:spcPct val="150000"/>
              </a:lnSpc>
            </a:pPr>
            <a:r>
              <a:rPr lang="ar-SA" sz="1400" b="1" dirty="0">
                <a:latin typeface="Alexandria" pitchFamily="2" charset="-78"/>
                <a:cs typeface="Alexandria" pitchFamily="2" charset="-78"/>
              </a:rPr>
              <a:t>فهم أكبر من الموظفين لقرارات المنظمة </a:t>
            </a:r>
            <a:r>
              <a:rPr lang="ar-EG" sz="1400" dirty="0">
                <a:latin typeface="Alexandria" pitchFamily="2" charset="-78"/>
                <a:cs typeface="Alexandria" pitchFamily="2" charset="-78"/>
              </a:rPr>
              <a:t>نتيجة </a:t>
            </a:r>
            <a:r>
              <a:rPr lang="ar-SA" sz="1400" dirty="0">
                <a:latin typeface="Alexandria" pitchFamily="2" charset="-78"/>
                <a:cs typeface="Alexandria" pitchFamily="2" charset="-78"/>
              </a:rPr>
              <a:t>تعزيز استخدام المعلومات على نطاق واسع من أعضاء المنظمة</a:t>
            </a:r>
            <a:r>
              <a:rPr lang="ar-EG" sz="1400" dirty="0">
                <a:latin typeface="Alexandria" pitchFamily="2" charset="-78"/>
                <a:cs typeface="Alexandria" pitchFamily="2" charset="-78"/>
              </a:rPr>
              <a:t> </a:t>
            </a:r>
            <a:r>
              <a:rPr lang="ar-SA" sz="1400" dirty="0">
                <a:latin typeface="Alexandria" pitchFamily="2" charset="-78"/>
                <a:cs typeface="Alexandria" pitchFamily="2" charset="-78"/>
              </a:rPr>
              <a:t>. </a:t>
            </a:r>
            <a:endParaRPr lang="en-US" sz="1400" dirty="0">
              <a:latin typeface="Alexandria" pitchFamily="2" charset="-78"/>
              <a:cs typeface="Alexandria" pitchFamily="2" charset="-78"/>
            </a:endParaRPr>
          </a:p>
          <a:p>
            <a:pPr algn="justLow" rtl="1">
              <a:lnSpc>
                <a:spcPct val="150000"/>
              </a:lnSpc>
            </a:pPr>
            <a:r>
              <a:rPr lang="ar-SA" sz="1400" b="1" dirty="0">
                <a:latin typeface="Alexandria" pitchFamily="2" charset="-78"/>
                <a:cs typeface="Alexandria" pitchFamily="2" charset="-78"/>
              </a:rPr>
              <a:t>تحسين تدفق الإتصالات وإنتقال المعلومات فى الإتجاهين الصاعد والهابط</a:t>
            </a:r>
            <a:r>
              <a:rPr lang="ar-EG" sz="1400" dirty="0">
                <a:latin typeface="Alexandria" pitchFamily="2" charset="-78"/>
                <a:cs typeface="Alexandria" pitchFamily="2" charset="-78"/>
              </a:rPr>
              <a:t> </a:t>
            </a:r>
            <a:r>
              <a:rPr lang="ar-SA" sz="1400" dirty="0">
                <a:latin typeface="Alexandria" pitchFamily="2" charset="-78"/>
                <a:cs typeface="Alexandria" pitchFamily="2" charset="-78"/>
              </a:rPr>
              <a:t>يتيح للأفراد أسفل الهرم الوظيفى معرفة معلومات  أكثر عن كيفية إتمام العمل،وبالتالى يشاركو</a:t>
            </a:r>
            <a:r>
              <a:rPr lang="ar-EG" sz="1400" dirty="0">
                <a:latin typeface="Alexandria" pitchFamily="2" charset="-78"/>
                <a:cs typeface="Alexandria" pitchFamily="2" charset="-78"/>
              </a:rPr>
              <a:t>ن فى</a:t>
            </a:r>
            <a:r>
              <a:rPr lang="ar-SA" sz="1400" dirty="0">
                <a:latin typeface="Alexandria" pitchFamily="2" charset="-78"/>
                <a:cs typeface="Alexandria" pitchFamily="2" charset="-78"/>
              </a:rPr>
              <a:t> صناعة قرار عالي الجودة</a:t>
            </a:r>
            <a:r>
              <a:rPr lang="ar-EG" sz="1400" dirty="0">
                <a:latin typeface="Alexandria" pitchFamily="2" charset="-78"/>
                <a:cs typeface="Alexandria" pitchFamily="2" charset="-78"/>
              </a:rPr>
              <a:t>.</a:t>
            </a:r>
            <a:r>
              <a:rPr lang="ar-SA" sz="1400" dirty="0">
                <a:latin typeface="Alexandria" pitchFamily="2" charset="-78"/>
                <a:cs typeface="Alexandria" pitchFamily="2" charset="-78"/>
              </a:rPr>
              <a:t> </a:t>
            </a:r>
            <a:endParaRPr lang="ar-EG" sz="1400" dirty="0">
              <a:latin typeface="Alexandria" pitchFamily="2" charset="-78"/>
              <a:cs typeface="Alexandria" pitchFamily="2" charset="-78"/>
            </a:endParaRPr>
          </a:p>
          <a:p>
            <a:pPr algn="justLow" rtl="1">
              <a:lnSpc>
                <a:spcPct val="150000"/>
              </a:lnSpc>
            </a:pPr>
            <a:r>
              <a:rPr lang="ar-SA" sz="1400" dirty="0">
                <a:latin typeface="Alexandria" pitchFamily="2" charset="-78"/>
                <a:cs typeface="Alexandria" pitchFamily="2" charset="-78"/>
              </a:rPr>
              <a:t> </a:t>
            </a:r>
            <a:r>
              <a:rPr lang="ar-SA" sz="1400" b="1" dirty="0">
                <a:latin typeface="Alexandria" pitchFamily="2" charset="-78"/>
                <a:cs typeface="Alexandria" pitchFamily="2" charset="-78"/>
              </a:rPr>
              <a:t>أن تدفق المعلومات الصاعدة </a:t>
            </a:r>
            <a:r>
              <a:rPr lang="ar-SA" sz="1400" dirty="0">
                <a:latin typeface="Alexandria" pitchFamily="2" charset="-78"/>
                <a:cs typeface="Alexandria" pitchFamily="2" charset="-78"/>
              </a:rPr>
              <a:t>فى المستويات التنظيمية العليا والوسطى يُمكنهم من تحسين القدرة على صناعة وتنفيذ القرارات</a:t>
            </a:r>
            <a:r>
              <a:rPr lang="ar-EG" sz="1400" dirty="0">
                <a:latin typeface="Alexandria" pitchFamily="2" charset="-78"/>
                <a:cs typeface="Alexandria" pitchFamily="2" charset="-78"/>
              </a:rPr>
              <a:t>،و</a:t>
            </a:r>
            <a:r>
              <a:rPr lang="ar-SA" sz="1400" dirty="0">
                <a:latin typeface="Alexandria" pitchFamily="2" charset="-78"/>
                <a:cs typeface="Alexandria" pitchFamily="2" charset="-78"/>
              </a:rPr>
              <a:t> تكون النتيجة إرتفاع الإنتاجية، ثم يتحقق رضا العاملين</a:t>
            </a:r>
            <a:r>
              <a:rPr lang="ar-EG" sz="1400" dirty="0">
                <a:latin typeface="Alexandria" pitchFamily="2" charset="-78"/>
                <a:cs typeface="Alexandria" pitchFamily="2" charset="-78"/>
              </a:rPr>
              <a:t>.</a:t>
            </a:r>
            <a:endParaRPr lang="en-US" sz="1400" dirty="0">
              <a:latin typeface="Alexandria" pitchFamily="2" charset="-78"/>
              <a:cs typeface="Alexandria" pitchFamily="2" charset="-78"/>
            </a:endParaRPr>
          </a:p>
        </p:txBody>
      </p:sp>
      <p:sp>
        <p:nvSpPr>
          <p:cNvPr id="2" name="Rectangle 1"/>
          <p:cNvSpPr/>
          <p:nvPr/>
        </p:nvSpPr>
        <p:spPr>
          <a:xfrm>
            <a:off x="2205382" y="896089"/>
            <a:ext cx="6096000" cy="646331"/>
          </a:xfrm>
          <a:prstGeom prst="rect">
            <a:avLst/>
          </a:prstGeom>
        </p:spPr>
        <p:txBody>
          <a:bodyPr>
            <a:spAutoFit/>
          </a:bodyPr>
          <a:lstStyle/>
          <a:p>
            <a:pPr algn="r" rtl="1">
              <a:buNone/>
            </a:pPr>
            <a:r>
              <a:rPr lang="ar-SA" b="1" dirty="0">
                <a:solidFill>
                  <a:srgbClr val="00B0F0"/>
                </a:solidFill>
                <a:latin typeface="Alexandria" pitchFamily="2" charset="-78"/>
                <a:cs typeface="Alexandria" pitchFamily="2" charset="-78"/>
              </a:rPr>
              <a:t>أولاً: التأثيرات المعرفية للمشاركة فى صنع القرار</a:t>
            </a:r>
            <a:r>
              <a:rPr lang="ar-EG" dirty="0">
                <a:solidFill>
                  <a:srgbClr val="00B0F0"/>
                </a:solidFill>
                <a:latin typeface="Alexandria" pitchFamily="2" charset="-78"/>
                <a:cs typeface="Alexandria" pitchFamily="2" charset="-78"/>
              </a:rPr>
              <a:t> </a:t>
            </a:r>
          </a:p>
          <a:p>
            <a:pPr algn="r" rtl="1">
              <a:buNone/>
            </a:pPr>
            <a:r>
              <a:rPr lang="ar-EG" dirty="0">
                <a:solidFill>
                  <a:srgbClr val="00B0F0"/>
                </a:solidFill>
                <a:latin typeface="Alexandria" pitchFamily="2" charset="-78"/>
                <a:cs typeface="Alexandria" pitchFamily="2" charset="-78"/>
              </a:rPr>
              <a:t>                 </a:t>
            </a:r>
            <a:r>
              <a:rPr lang="ar-EG" b="1" dirty="0">
                <a:solidFill>
                  <a:srgbClr val="00B0F0"/>
                </a:solidFill>
                <a:latin typeface="Alexandria" pitchFamily="2" charset="-78"/>
                <a:cs typeface="Alexandria" pitchFamily="2" charset="-78"/>
              </a:rPr>
              <a:t>نظرية الموارد البشرية</a:t>
            </a:r>
            <a:endParaRPr lang="en-US" b="1"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220010576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Rounded Corners 22"/>
          <p:cNvSpPr/>
          <p:nvPr/>
        </p:nvSpPr>
        <p:spPr>
          <a:xfrm>
            <a:off x="8607914" y="1346089"/>
            <a:ext cx="3272911" cy="5073761"/>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3" name="Group 2"/>
          <p:cNvGrpSpPr/>
          <p:nvPr/>
        </p:nvGrpSpPr>
        <p:grpSpPr>
          <a:xfrm>
            <a:off x="560130" y="122015"/>
            <a:ext cx="10874359" cy="6654882"/>
            <a:chOff x="617280" y="7715"/>
            <a:chExt cx="10874359" cy="6654882"/>
          </a:xfrm>
        </p:grpSpPr>
        <p:sp>
          <p:nvSpPr>
            <p:cNvPr id="4" name="Rectangle: Rounded Corners 24"/>
            <p:cNvSpPr/>
            <p:nvPr/>
          </p:nvSpPr>
          <p:spPr>
            <a:xfrm>
              <a:off x="617280" y="1647395"/>
              <a:ext cx="10812720"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US" sz="1400" dirty="0">
                <a:solidFill>
                  <a:schemeClr val="tx1"/>
                </a:solidFill>
                <a:latin typeface="Alexandria" pitchFamily="2" charset="-78"/>
                <a:cs typeface="Alexandria" pitchFamily="2" charset="-78"/>
              </a:endParaRPr>
            </a:p>
          </p:txBody>
        </p:sp>
        <p:grpSp>
          <p:nvGrpSpPr>
            <p:cNvPr id="5" name="Group 4"/>
            <p:cNvGrpSpPr/>
            <p:nvPr/>
          </p:nvGrpSpPr>
          <p:grpSpPr>
            <a:xfrm>
              <a:off x="2513150" y="7715"/>
              <a:ext cx="8978489" cy="6654882"/>
              <a:chOff x="2513150" y="7715"/>
              <a:chExt cx="8978489" cy="6654882"/>
            </a:xfrm>
          </p:grpSpPr>
          <p:sp>
            <p:nvSpPr>
              <p:cNvPr id="6" name="TextBox 5"/>
              <p:cNvSpPr txBox="1"/>
              <p:nvPr/>
            </p:nvSpPr>
            <p:spPr>
              <a:xfrm>
                <a:off x="2513150" y="734408"/>
                <a:ext cx="8631100" cy="400110"/>
              </a:xfrm>
              <a:prstGeom prst="rect">
                <a:avLst/>
              </a:prstGeom>
              <a:noFill/>
            </p:spPr>
            <p:txBody>
              <a:bodyPr wrap="square" rtlCol="0">
                <a:spAutoFit/>
              </a:bodyPr>
              <a:lstStyle/>
              <a:p>
                <a:endParaRPr lang="en-US" sz="2000" b="1" dirty="0">
                  <a:latin typeface="Alexandria" charset="0"/>
                  <a:cs typeface="Alexandria" charset="0"/>
                </a:endParaRPr>
              </a:p>
            </p:txBody>
          </p:sp>
          <p:sp>
            <p:nvSpPr>
              <p:cNvPr id="7" name="TextBox 6"/>
              <p:cNvSpPr txBox="1"/>
              <p:nvPr/>
            </p:nvSpPr>
            <p:spPr>
              <a:xfrm>
                <a:off x="8802417" y="6262487"/>
                <a:ext cx="2616200" cy="400110"/>
              </a:xfrm>
              <a:prstGeom prst="rect">
                <a:avLst/>
              </a:prstGeom>
              <a:noFill/>
            </p:spPr>
            <p:txBody>
              <a:bodyPr wrap="square" rtlCol="0">
                <a:spAutoFit/>
              </a:bodyPr>
              <a:lstStyle/>
              <a:p>
                <a:pPr algn="ctr"/>
                <a:r>
                  <a:rPr lang="en-US" sz="2000" b="1" dirty="0"/>
                  <a:t>www.midocean.ae</a:t>
                </a:r>
              </a:p>
            </p:txBody>
          </p:sp>
          <p:pic>
            <p:nvPicPr>
              <p:cNvPr id="8"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186498" y="7715"/>
                <a:ext cx="2305141" cy="1076343"/>
              </a:xfrm>
              <a:prstGeom prst="rect">
                <a:avLst/>
              </a:prstGeom>
            </p:spPr>
          </p:pic>
        </p:grpSp>
      </p:grpSp>
      <p:sp>
        <p:nvSpPr>
          <p:cNvPr id="9" name="Rectangle 8"/>
          <p:cNvSpPr/>
          <p:nvPr/>
        </p:nvSpPr>
        <p:spPr>
          <a:xfrm>
            <a:off x="831850" y="763089"/>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600" b="1" dirty="0">
                <a:solidFill>
                  <a:schemeClr val="bg1"/>
                </a:solidFill>
                <a:ea typeface="Roboto Light" panose="02000000000000000000" pitchFamily="2" charset="0"/>
              </a:rPr>
              <a:t>الفصل </a:t>
            </a:r>
          </a:p>
          <a:p>
            <a:pPr algn="ctr"/>
            <a:r>
              <a:rPr lang="ar-EG" sz="4000" b="1" dirty="0">
                <a:solidFill>
                  <a:schemeClr val="bg1"/>
                </a:solidFill>
                <a:ea typeface="Roboto Light" panose="02000000000000000000" pitchFamily="2" charset="0"/>
              </a:rPr>
              <a:t>2</a:t>
            </a:r>
            <a:endParaRPr lang="en-US" sz="4000" b="1" dirty="0">
              <a:solidFill>
                <a:schemeClr val="bg1"/>
              </a:solidFill>
              <a:ea typeface="Roboto Light" panose="02000000000000000000" pitchFamily="2" charset="0"/>
            </a:endParaRPr>
          </a:p>
        </p:txBody>
      </p:sp>
      <p:sp>
        <p:nvSpPr>
          <p:cNvPr id="10" name="Rectangle 9"/>
          <p:cNvSpPr/>
          <p:nvPr/>
        </p:nvSpPr>
        <p:spPr>
          <a:xfrm>
            <a:off x="1352550" y="1929088"/>
            <a:ext cx="9421720" cy="379078"/>
          </a:xfrm>
          <a:prstGeom prst="rect">
            <a:avLst/>
          </a:prstGeom>
        </p:spPr>
        <p:txBody>
          <a:bodyPr wrap="square">
            <a:spAutoFit/>
          </a:bodyPr>
          <a:lstStyle/>
          <a:p>
            <a:pPr algn="r" rtl="1" fontAlgn="auto">
              <a:lnSpc>
                <a:spcPct val="150000"/>
              </a:lnSpc>
              <a:spcBef>
                <a:spcPts val="0"/>
              </a:spcBef>
              <a:spcAft>
                <a:spcPts val="0"/>
              </a:spcAft>
              <a:defRPr/>
            </a:pPr>
            <a:endParaRPr lang="ar-EG" sz="1400" dirty="0">
              <a:latin typeface="Alexandria" pitchFamily="2" charset="-78"/>
              <a:cs typeface="Alexandria" pitchFamily="2" charset="-78"/>
            </a:endParaRPr>
          </a:p>
        </p:txBody>
      </p:sp>
      <p:sp>
        <p:nvSpPr>
          <p:cNvPr id="13" name="Content Placeholder 2"/>
          <p:cNvSpPr txBox="1">
            <a:spLocks/>
          </p:cNvSpPr>
          <p:nvPr/>
        </p:nvSpPr>
        <p:spPr>
          <a:xfrm>
            <a:off x="1352550" y="2194025"/>
            <a:ext cx="9803111" cy="467995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65176" indent="-265176" algn="just" rtl="1">
              <a:lnSpc>
                <a:spcPct val="150000"/>
              </a:lnSpc>
              <a:buFont typeface="Wingdings 2"/>
              <a:buChar char=""/>
              <a:defRPr/>
            </a:pPr>
            <a:r>
              <a:rPr lang="ar-SA" sz="1400" dirty="0">
                <a:latin typeface="Alexandria" pitchFamily="2" charset="-78"/>
                <a:cs typeface="Alexandria" pitchFamily="2" charset="-78"/>
              </a:rPr>
              <a:t>المشاركة فى صنع القرار عبارة عن نشاط تنظيمى يُرضـى الاحتياجات عالية المستوى لدى الموظفين مثل</a:t>
            </a:r>
            <a:r>
              <a:rPr lang="ar-EG" sz="1400" dirty="0">
                <a:latin typeface="Alexandria" pitchFamily="2" charset="-78"/>
                <a:cs typeface="Alexandria" pitchFamily="2" charset="-78"/>
              </a:rPr>
              <a:t> </a:t>
            </a:r>
            <a:r>
              <a:rPr lang="ar-SA" sz="1400" dirty="0">
                <a:latin typeface="Alexandria" pitchFamily="2" charset="-78"/>
                <a:cs typeface="Alexandria" pitchFamily="2" charset="-78"/>
              </a:rPr>
              <a:t>: الحاجة للثقة بالنفس ،والحاجة لتحقيق الذات ،وأنه عند إشباع هذه الحاجات يظهر الرضا الوظيفى الذى يؤدى الى الالتزام الوظيفى والتنظيمى نتيجة لذلك .</a:t>
            </a:r>
            <a:endParaRPr lang="ar-EG" sz="1400" dirty="0">
              <a:latin typeface="Alexandria" pitchFamily="2" charset="-78"/>
              <a:cs typeface="Alexandria" pitchFamily="2" charset="-78"/>
            </a:endParaRPr>
          </a:p>
          <a:p>
            <a:pPr marL="265176" indent="-265176" algn="just" rtl="1">
              <a:lnSpc>
                <a:spcPct val="150000"/>
              </a:lnSpc>
              <a:buNone/>
              <a:defRPr/>
            </a:pPr>
            <a:endParaRPr lang="ar-EG" sz="1400" dirty="0">
              <a:latin typeface="Alexandria" pitchFamily="2" charset="-78"/>
              <a:cs typeface="Alexandria" pitchFamily="2" charset="-78"/>
            </a:endParaRPr>
          </a:p>
          <a:p>
            <a:pPr marL="265176" indent="-265176" algn="just" rtl="1">
              <a:lnSpc>
                <a:spcPct val="150000"/>
              </a:lnSpc>
              <a:buFont typeface="Wingdings 2"/>
              <a:buChar char=""/>
              <a:defRPr/>
            </a:pPr>
            <a:r>
              <a:rPr lang="ar-SA" sz="1400" dirty="0">
                <a:latin typeface="Alexandria" pitchFamily="2" charset="-78"/>
                <a:cs typeface="Alexandria" pitchFamily="2" charset="-78"/>
              </a:rPr>
              <a:t>أكد كلا من ميلز</a:t>
            </a:r>
            <a:r>
              <a:rPr lang="ar-EG" sz="1400" dirty="0">
                <a:latin typeface="Alexandria" pitchFamily="2" charset="-78"/>
                <a:cs typeface="Alexandria" pitchFamily="2" charset="-78"/>
              </a:rPr>
              <a:t> </a:t>
            </a:r>
            <a:r>
              <a:rPr lang="ar-SA" sz="1400" dirty="0">
                <a:latin typeface="Alexandria" pitchFamily="2" charset="-78"/>
                <a:cs typeface="Alexandria" pitchFamily="2" charset="-78"/>
              </a:rPr>
              <a:t>و</a:t>
            </a:r>
            <a:r>
              <a:rPr lang="ar-EG" sz="1400" dirty="0">
                <a:latin typeface="Alexandria" pitchFamily="2" charset="-78"/>
                <a:cs typeface="Alexandria" pitchFamily="2" charset="-78"/>
              </a:rPr>
              <a:t> </a:t>
            </a:r>
            <a:r>
              <a:rPr lang="ar-SA" sz="1400" dirty="0">
                <a:latin typeface="Alexandria" pitchFamily="2" charset="-78"/>
                <a:cs typeface="Alexandria" pitchFamily="2" charset="-78"/>
              </a:rPr>
              <a:t>رتشى</a:t>
            </a:r>
            <a:r>
              <a:rPr lang="ar-EG" sz="1400" dirty="0">
                <a:latin typeface="Alexandria" pitchFamily="2" charset="-78"/>
                <a:cs typeface="Alexandria" pitchFamily="2" charset="-78"/>
              </a:rPr>
              <a:t> </a:t>
            </a:r>
            <a:r>
              <a:rPr lang="ar-SA" sz="1400" dirty="0">
                <a:latin typeface="Alexandria" pitchFamily="2" charset="-78"/>
                <a:cs typeface="Alexandria" pitchFamily="2" charset="-78"/>
              </a:rPr>
              <a:t>أن شعور المرؤوسين بأنهم يشاركون ،ويتم التشاور معهم يشبع حاجاتهم للشعور بالذات، وبالتالى يكونون أكثر تعاونا.</a:t>
            </a:r>
            <a:endParaRPr lang="en-US" sz="1400" dirty="0">
              <a:latin typeface="Alexandria" pitchFamily="2" charset="-78"/>
              <a:cs typeface="Alexandria" pitchFamily="2" charset="-78"/>
            </a:endParaRPr>
          </a:p>
        </p:txBody>
      </p:sp>
      <p:sp>
        <p:nvSpPr>
          <p:cNvPr id="2" name="Rectangle 1"/>
          <p:cNvSpPr/>
          <p:nvPr/>
        </p:nvSpPr>
        <p:spPr>
          <a:xfrm>
            <a:off x="2205382" y="563589"/>
            <a:ext cx="6096000" cy="1200329"/>
          </a:xfrm>
          <a:prstGeom prst="rect">
            <a:avLst/>
          </a:prstGeom>
        </p:spPr>
        <p:txBody>
          <a:bodyPr>
            <a:spAutoFit/>
          </a:bodyPr>
          <a:lstStyle/>
          <a:p>
            <a:pPr algn="ctr" rtl="1"/>
            <a:br>
              <a:rPr lang="ar-EG" b="1" dirty="0">
                <a:solidFill>
                  <a:srgbClr val="00B0F0"/>
                </a:solidFill>
                <a:latin typeface="Alexandria" pitchFamily="2" charset="-78"/>
                <a:cs typeface="Alexandria" pitchFamily="2" charset="-78"/>
              </a:rPr>
            </a:br>
            <a:r>
              <a:rPr lang="ar-SA" b="1" dirty="0">
                <a:solidFill>
                  <a:srgbClr val="00B0F0"/>
                </a:solidFill>
                <a:latin typeface="Alexandria" pitchFamily="2" charset="-78"/>
                <a:cs typeface="Alexandria" pitchFamily="2" charset="-78"/>
              </a:rPr>
              <a:t>ثانياُ : التأثيرات النفسية للمشاركة فى صنع القرار</a:t>
            </a:r>
            <a:endParaRPr lang="ar-EG" b="1" dirty="0">
              <a:solidFill>
                <a:srgbClr val="00B0F0"/>
              </a:solidFill>
              <a:latin typeface="Alexandria" pitchFamily="2" charset="-78"/>
              <a:cs typeface="Alexandria" pitchFamily="2" charset="-78"/>
            </a:endParaRPr>
          </a:p>
          <a:p>
            <a:pPr algn="ctr" rtl="1"/>
            <a:br>
              <a:rPr lang="ar-EG" b="1" dirty="0">
                <a:solidFill>
                  <a:srgbClr val="00B0F0"/>
                </a:solidFill>
                <a:latin typeface="Alexandria" pitchFamily="2" charset="-78"/>
                <a:cs typeface="Alexandria" pitchFamily="2" charset="-78"/>
              </a:rPr>
            </a:br>
            <a:r>
              <a:rPr lang="ar-EG" b="1" dirty="0">
                <a:solidFill>
                  <a:srgbClr val="00B0F0"/>
                </a:solidFill>
                <a:latin typeface="Alexandria" pitchFamily="2" charset="-78"/>
                <a:cs typeface="Alexandria" pitchFamily="2" charset="-78"/>
              </a:rPr>
              <a:t>«نظرية العلاقات الإنسانية </a:t>
            </a:r>
            <a:r>
              <a:rPr lang="ar-EG" b="1" dirty="0">
                <a:solidFill>
                  <a:srgbClr val="00B0F0"/>
                </a:solidFill>
                <a:latin typeface="Alexandria" pitchFamily="2" charset="-78"/>
                <a:cs typeface="Alexandria" pitchFamily="2" charset="-78"/>
                <a:sym typeface="Wingdings"/>
              </a:rPr>
              <a:t>»</a:t>
            </a:r>
            <a:endParaRPr lang="en-US" b="1" dirty="0">
              <a:solidFill>
                <a:srgbClr val="00B0F0"/>
              </a:solidFill>
              <a:latin typeface="Alexandria" pitchFamily="2" charset="-78"/>
              <a:cs typeface="Alexandria" pitchFamily="2" charset="-78"/>
            </a:endParaRPr>
          </a:p>
        </p:txBody>
      </p:sp>
    </p:spTree>
    <p:extLst>
      <p:ext uri="{BB962C8B-B14F-4D97-AF65-F5344CB8AC3E}">
        <p14:creationId xmlns:p14="http://schemas.microsoft.com/office/powerpoint/2010/main" val="241959557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719668" y="272534"/>
            <a:ext cx="10911417" cy="1184791"/>
          </a:xfrm>
          <a:solidFill>
            <a:srgbClr val="002060"/>
          </a:solidFill>
        </p:spPr>
        <p:txBody>
          <a:bodyPr>
            <a:normAutofit/>
          </a:bodyPr>
          <a:lstStyle/>
          <a:p>
            <a:pPr algn="ctr" eaLnBrk="1" fontAlgn="auto" hangingPunct="1">
              <a:spcAft>
                <a:spcPts val="0"/>
              </a:spcAft>
              <a:defRPr/>
            </a:pPr>
            <a:r>
              <a:rPr lang="ar-SA" sz="2000" dirty="0">
                <a:solidFill>
                  <a:schemeClr val="accent1">
                    <a:tint val="88000"/>
                    <a:satMod val="150000"/>
                  </a:schemeClr>
                </a:solidFill>
                <a:latin typeface="Alexandria" pitchFamily="2" charset="-78"/>
                <a:cs typeface="Alexandria" pitchFamily="2" charset="-78"/>
              </a:rPr>
              <a:t>ثالثاً:</a:t>
            </a:r>
            <a:r>
              <a:rPr lang="ar-EG" sz="2000" dirty="0">
                <a:solidFill>
                  <a:schemeClr val="accent1">
                    <a:tint val="88000"/>
                    <a:satMod val="150000"/>
                  </a:schemeClr>
                </a:solidFill>
                <a:latin typeface="Alexandria" pitchFamily="2" charset="-78"/>
                <a:cs typeface="Alexandria" pitchFamily="2" charset="-78"/>
              </a:rPr>
              <a:t> </a:t>
            </a:r>
            <a:r>
              <a:rPr lang="ar-SA" sz="2000" dirty="0">
                <a:solidFill>
                  <a:schemeClr val="accent1">
                    <a:tint val="88000"/>
                    <a:satMod val="150000"/>
                  </a:schemeClr>
                </a:solidFill>
                <a:latin typeface="Alexandria" pitchFamily="2" charset="-78"/>
                <a:cs typeface="Alexandria" pitchFamily="2" charset="-78"/>
              </a:rPr>
              <a:t>التأثيرات السلوكية للمشاركة</a:t>
            </a:r>
            <a:br>
              <a:rPr lang="ar-EG" sz="2000" dirty="0">
                <a:solidFill>
                  <a:schemeClr val="accent1">
                    <a:tint val="88000"/>
                    <a:satMod val="150000"/>
                  </a:schemeClr>
                </a:solidFill>
                <a:latin typeface="Alexandria" pitchFamily="2" charset="-78"/>
                <a:cs typeface="Alexandria" pitchFamily="2" charset="-78"/>
              </a:rPr>
            </a:br>
            <a:r>
              <a:rPr lang="ar-SA" sz="2000" dirty="0">
                <a:solidFill>
                  <a:schemeClr val="accent1">
                    <a:tint val="88000"/>
                    <a:satMod val="150000"/>
                  </a:schemeClr>
                </a:solidFill>
                <a:latin typeface="Alexandria" pitchFamily="2" charset="-78"/>
                <a:cs typeface="Alexandria" pitchFamily="2" charset="-78"/>
              </a:rPr>
              <a:t> </a:t>
            </a:r>
            <a:br>
              <a:rPr lang="ar-EG" sz="2000" dirty="0">
                <a:solidFill>
                  <a:schemeClr val="accent1">
                    <a:tint val="88000"/>
                    <a:satMod val="150000"/>
                  </a:schemeClr>
                </a:solidFill>
                <a:latin typeface="Alexandria" pitchFamily="2" charset="-78"/>
                <a:cs typeface="Alexandria" pitchFamily="2" charset="-78"/>
              </a:rPr>
            </a:br>
            <a:r>
              <a:rPr lang="ar-EG" sz="2000" dirty="0">
                <a:solidFill>
                  <a:schemeClr val="accent1">
                    <a:tint val="88000"/>
                    <a:satMod val="150000"/>
                  </a:schemeClr>
                </a:solidFill>
                <a:latin typeface="Alexandria" pitchFamily="2" charset="-78"/>
                <a:cs typeface="Alexandria" pitchFamily="2" charset="-78"/>
              </a:rPr>
              <a:t>         </a:t>
            </a:r>
            <a:r>
              <a:rPr lang="ar-SA" sz="2000" dirty="0">
                <a:solidFill>
                  <a:schemeClr val="accent1">
                    <a:tint val="88000"/>
                    <a:satMod val="150000"/>
                  </a:schemeClr>
                </a:solidFill>
                <a:latin typeface="Alexandria" pitchFamily="2" charset="-78"/>
                <a:cs typeface="Alexandria" pitchFamily="2" charset="-78"/>
              </a:rPr>
              <a:t>فى صنع القرار ( الإنتاجية )</a:t>
            </a:r>
            <a:endParaRPr lang="en-US" dirty="0">
              <a:solidFill>
                <a:schemeClr val="accent1">
                  <a:tint val="88000"/>
                  <a:satMod val="150000"/>
                </a:schemeClr>
              </a:solidFill>
            </a:endParaRPr>
          </a:p>
        </p:txBody>
      </p:sp>
      <p:sp>
        <p:nvSpPr>
          <p:cNvPr id="54275" name="Rectangle 11"/>
          <p:cNvSpPr>
            <a:spLocks noChangeArrowheads="1"/>
          </p:cNvSpPr>
          <p:nvPr/>
        </p:nvSpPr>
        <p:spPr bwMode="auto">
          <a:xfrm>
            <a:off x="814918" y="1931234"/>
            <a:ext cx="10274300" cy="1107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spAutoFit/>
          </a:bodyPr>
          <a:lstStyle/>
          <a:p>
            <a:pPr indent="457200" algn="just" rtl="1">
              <a:lnSpc>
                <a:spcPct val="150000"/>
              </a:lnSpc>
            </a:pPr>
            <a:r>
              <a:rPr lang="ar-SA" sz="1400" b="1" dirty="0">
                <a:latin typeface="Alexandria" pitchFamily="2" charset="-78"/>
                <a:ea typeface="Times New Roman" pitchFamily="18" charset="0"/>
                <a:cs typeface="Alexandria" pitchFamily="2" charset="-78"/>
              </a:rPr>
              <a:t>تشير إستخلاصات الباحثين إلى أن إشباع إحتياجات العاملين النفسية هى عامل تحفيز يُعزز من الرضا عن العمل ، وبالتالى زيادة الدافعية والإنتاجية تباعا لذلك  كما يتضح من الشكل التالى</a:t>
            </a:r>
            <a:r>
              <a:rPr lang="ar-EG" sz="1400" b="1" i="1" dirty="0">
                <a:latin typeface="Alexandria" pitchFamily="2" charset="-78"/>
                <a:ea typeface="Times New Roman" pitchFamily="18" charset="0"/>
                <a:cs typeface="Alexandria" pitchFamily="2" charset="-78"/>
              </a:rPr>
              <a:t> : </a:t>
            </a:r>
            <a:endParaRPr lang="en-US" sz="1400" b="1" dirty="0">
              <a:latin typeface="Alexandria" pitchFamily="2" charset="-78"/>
              <a:ea typeface="Times New Roman" pitchFamily="18" charset="0"/>
              <a:cs typeface="Alexandria" pitchFamily="2" charset="-78"/>
            </a:endParaRPr>
          </a:p>
          <a:p>
            <a:pPr indent="457200" algn="r" eaLnBrk="0" hangingPunct="0"/>
            <a:endParaRPr lang="en-US" sz="2400" b="1" dirty="0">
              <a:ea typeface="Times New Roman" pitchFamily="18" charset="0"/>
              <a:cs typeface="Simplified Arabic" pitchFamily="18" charset="-78"/>
            </a:endParaRPr>
          </a:p>
        </p:txBody>
      </p:sp>
      <p:grpSp>
        <p:nvGrpSpPr>
          <p:cNvPr id="54276" name="Group 1"/>
          <p:cNvGrpSpPr>
            <a:grpSpLocks/>
          </p:cNvGrpSpPr>
          <p:nvPr/>
        </p:nvGrpSpPr>
        <p:grpSpPr bwMode="auto">
          <a:xfrm>
            <a:off x="624418" y="3284538"/>
            <a:ext cx="10655300" cy="2520950"/>
            <a:chOff x="2468" y="6747"/>
            <a:chExt cx="6782" cy="730"/>
          </a:xfrm>
        </p:grpSpPr>
        <p:sp>
          <p:nvSpPr>
            <p:cNvPr id="66570" name="Text Box 10"/>
            <p:cNvSpPr txBox="1">
              <a:spLocks noChangeArrowheads="1"/>
            </p:cNvSpPr>
            <p:nvPr/>
          </p:nvSpPr>
          <p:spPr bwMode="auto">
            <a:xfrm>
              <a:off x="6021" y="6747"/>
              <a:ext cx="1800" cy="720"/>
            </a:xfrm>
            <a:prstGeom prst="rect">
              <a:avLst/>
            </a:prstGeom>
            <a:solidFill>
              <a:schemeClr val="accent4">
                <a:lumMod val="60000"/>
                <a:lumOff val="40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0" tIns="0" rIns="0" bIns="0"/>
            <a:lstStyle/>
            <a:p>
              <a:pPr algn="ctr" rtl="1">
                <a:defRPr/>
              </a:pPr>
              <a:endParaRPr lang="ar-EG" sz="2800" b="1" dirty="0">
                <a:latin typeface="Simplified Arabic" pitchFamily="18" charset="-78"/>
                <a:ea typeface="Times New Roman" pitchFamily="18" charset="0"/>
                <a:cs typeface="Simplified Arabic" pitchFamily="18" charset="-78"/>
              </a:endParaRPr>
            </a:p>
            <a:p>
              <a:pPr algn="ctr" rtl="1">
                <a:defRPr/>
              </a:pPr>
              <a:endParaRPr lang="ar-EG" sz="1600" b="1" dirty="0">
                <a:latin typeface="Alexandria" pitchFamily="2" charset="-78"/>
                <a:ea typeface="Times New Roman" pitchFamily="18" charset="0"/>
                <a:cs typeface="Alexandria" pitchFamily="2" charset="-78"/>
              </a:endParaRPr>
            </a:p>
            <a:p>
              <a:pPr algn="ctr" rtl="1">
                <a:defRPr/>
              </a:pPr>
              <a:endParaRPr lang="ar-EG" sz="1600" b="1" dirty="0">
                <a:latin typeface="Alexandria" pitchFamily="2" charset="-78"/>
                <a:ea typeface="Times New Roman" pitchFamily="18" charset="0"/>
                <a:cs typeface="Alexandria" pitchFamily="2" charset="-78"/>
              </a:endParaRPr>
            </a:p>
            <a:p>
              <a:pPr algn="ctr" rtl="1">
                <a:defRPr/>
              </a:pPr>
              <a:r>
                <a:rPr lang="ar-SA" sz="1600" b="1" dirty="0">
                  <a:latin typeface="Alexandria" pitchFamily="2" charset="-78"/>
                  <a:ea typeface="Times New Roman" pitchFamily="18" charset="0"/>
                  <a:cs typeface="Alexandria" pitchFamily="2" charset="-78"/>
                </a:rPr>
                <a:t>الرضا عن الاحتياجات عالية المستوى</a:t>
              </a:r>
              <a:endParaRPr lang="ar-SA" sz="1600" dirty="0">
                <a:latin typeface="Alexandria" pitchFamily="2" charset="-78"/>
                <a:cs typeface="Alexandria" pitchFamily="2" charset="-78"/>
              </a:endParaRPr>
            </a:p>
          </p:txBody>
        </p:sp>
        <p:sp>
          <p:nvSpPr>
            <p:cNvPr id="66569" name="Text Box 9"/>
            <p:cNvSpPr txBox="1">
              <a:spLocks noChangeArrowheads="1"/>
            </p:cNvSpPr>
            <p:nvPr/>
          </p:nvSpPr>
          <p:spPr bwMode="auto">
            <a:xfrm>
              <a:off x="4750" y="6757"/>
              <a:ext cx="900" cy="720"/>
            </a:xfrm>
            <a:prstGeom prst="rect">
              <a:avLst/>
            </a:prstGeom>
            <a:ln>
              <a:headEnd/>
              <a:tailEnd/>
            </a:ln>
          </p:spPr>
          <p:style>
            <a:lnRef idx="0">
              <a:schemeClr val="accent3"/>
            </a:lnRef>
            <a:fillRef idx="3">
              <a:schemeClr val="accent3"/>
            </a:fillRef>
            <a:effectRef idx="3">
              <a:schemeClr val="accent3"/>
            </a:effectRef>
            <a:fontRef idx="minor">
              <a:schemeClr val="lt1"/>
            </a:fontRef>
          </p:style>
          <p:txBody>
            <a:bodyPr lIns="0" tIns="0" rIns="0" bIns="0"/>
            <a:lstStyle/>
            <a:p>
              <a:pPr algn="ctr" rtl="1">
                <a:defRPr/>
              </a:pPr>
              <a:endParaRPr lang="ar-EG" sz="1600" b="1" dirty="0">
                <a:latin typeface="Alexandria" pitchFamily="2" charset="-78"/>
                <a:ea typeface="Times New Roman" pitchFamily="18" charset="0"/>
                <a:cs typeface="Alexandria" pitchFamily="2" charset="-78"/>
              </a:endParaRPr>
            </a:p>
            <a:p>
              <a:pPr algn="ctr" rtl="1">
                <a:defRPr/>
              </a:pPr>
              <a:endParaRPr lang="ar-EG" sz="1600" b="1" dirty="0">
                <a:latin typeface="Alexandria" pitchFamily="2" charset="-78"/>
                <a:ea typeface="Times New Roman" pitchFamily="18" charset="0"/>
                <a:cs typeface="Alexandria" pitchFamily="2" charset="-78"/>
              </a:endParaRPr>
            </a:p>
            <a:p>
              <a:pPr algn="ctr" rtl="1">
                <a:defRPr/>
              </a:pPr>
              <a:endParaRPr lang="ar-EG" sz="1600" b="1" dirty="0">
                <a:latin typeface="Alexandria" pitchFamily="2" charset="-78"/>
                <a:ea typeface="Times New Roman" pitchFamily="18" charset="0"/>
                <a:cs typeface="Alexandria" pitchFamily="2" charset="-78"/>
              </a:endParaRPr>
            </a:p>
            <a:p>
              <a:pPr algn="ctr" rtl="1">
                <a:defRPr/>
              </a:pPr>
              <a:r>
                <a:rPr lang="ar-SA" sz="1600" b="1" dirty="0">
                  <a:latin typeface="Alexandria" pitchFamily="2" charset="-78"/>
                  <a:ea typeface="Times New Roman" pitchFamily="18" charset="0"/>
                  <a:cs typeface="Alexandria" pitchFamily="2" charset="-78"/>
                </a:rPr>
                <a:t>الرضا عن</a:t>
              </a:r>
              <a:endParaRPr lang="en-US" sz="1600" dirty="0">
                <a:latin typeface="Alexandria" pitchFamily="2" charset="-78"/>
                <a:cs typeface="Alexandria" pitchFamily="2" charset="-78"/>
              </a:endParaRPr>
            </a:p>
            <a:p>
              <a:pPr algn="ctr" rtl="1" eaLnBrk="0" hangingPunct="0">
                <a:defRPr/>
              </a:pPr>
              <a:r>
                <a:rPr lang="ar-SA" sz="1600" b="1" dirty="0">
                  <a:latin typeface="Alexandria" pitchFamily="2" charset="-78"/>
                  <a:ea typeface="Times New Roman" pitchFamily="18" charset="0"/>
                  <a:cs typeface="Alexandria" pitchFamily="2" charset="-78"/>
                </a:rPr>
                <a:t> العمل</a:t>
              </a:r>
              <a:endParaRPr lang="ar-SA" sz="1600" dirty="0">
                <a:latin typeface="Alexandria" pitchFamily="2" charset="-78"/>
                <a:cs typeface="Alexandria" pitchFamily="2" charset="-78"/>
              </a:endParaRPr>
            </a:p>
          </p:txBody>
        </p:sp>
        <p:sp>
          <p:nvSpPr>
            <p:cNvPr id="66568" name="Text Box 8"/>
            <p:cNvSpPr txBox="1">
              <a:spLocks noChangeArrowheads="1"/>
            </p:cNvSpPr>
            <p:nvPr/>
          </p:nvSpPr>
          <p:spPr bwMode="auto">
            <a:xfrm>
              <a:off x="3567" y="6757"/>
              <a:ext cx="823" cy="720"/>
            </a:xfrm>
            <a:prstGeom prst="rect">
              <a:avLst/>
            </a:prstGeom>
            <a:solidFill>
              <a:schemeClr val="accent1">
                <a:lumMod val="60000"/>
                <a:lumOff val="40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0" tIns="0" rIns="0" bIns="0"/>
            <a:lstStyle/>
            <a:p>
              <a:pPr algn="ctr" rtl="1">
                <a:defRPr/>
              </a:pPr>
              <a:endParaRPr lang="ar-EG" sz="2800" b="1" dirty="0">
                <a:latin typeface="Simplified Arabic" pitchFamily="18" charset="-78"/>
                <a:ea typeface="Times New Roman" pitchFamily="18" charset="0"/>
                <a:cs typeface="Simplified Arabic" pitchFamily="18" charset="-78"/>
              </a:endParaRPr>
            </a:p>
            <a:p>
              <a:pPr algn="ctr" rtl="1">
                <a:defRPr/>
              </a:pPr>
              <a:endParaRPr lang="ar-EG" sz="2800" b="1" dirty="0">
                <a:latin typeface="Simplified Arabic" pitchFamily="18" charset="-78"/>
                <a:ea typeface="Times New Roman" pitchFamily="18" charset="0"/>
                <a:cs typeface="Simplified Arabic" pitchFamily="18" charset="-78"/>
              </a:endParaRPr>
            </a:p>
            <a:p>
              <a:pPr algn="ctr" rtl="1">
                <a:defRPr/>
              </a:pPr>
              <a:r>
                <a:rPr lang="ar-SA" sz="1600" b="1" dirty="0">
                  <a:latin typeface="Alexandria" pitchFamily="2" charset="-78"/>
                  <a:ea typeface="Times New Roman" pitchFamily="18" charset="0"/>
                  <a:cs typeface="Alexandria" pitchFamily="2" charset="-78"/>
                </a:rPr>
                <a:t>الدافعية</a:t>
              </a:r>
              <a:endParaRPr lang="ar-SA" sz="1600" dirty="0">
                <a:latin typeface="Alexandria" pitchFamily="2" charset="-78"/>
                <a:cs typeface="Alexandria" pitchFamily="2" charset="-78"/>
              </a:endParaRPr>
            </a:p>
          </p:txBody>
        </p:sp>
        <p:sp>
          <p:nvSpPr>
            <p:cNvPr id="66567" name="Text Box 7"/>
            <p:cNvSpPr txBox="1">
              <a:spLocks noChangeArrowheads="1"/>
            </p:cNvSpPr>
            <p:nvPr/>
          </p:nvSpPr>
          <p:spPr bwMode="auto">
            <a:xfrm>
              <a:off x="2468" y="6757"/>
              <a:ext cx="842" cy="720"/>
            </a:xfrm>
            <a:prstGeom prst="rect">
              <a:avLst/>
            </a:prstGeom>
            <a:ln>
              <a:headEnd/>
              <a:tailEnd/>
            </a:ln>
          </p:spPr>
          <p:style>
            <a:lnRef idx="1">
              <a:schemeClr val="accent5"/>
            </a:lnRef>
            <a:fillRef idx="3">
              <a:schemeClr val="accent5"/>
            </a:fillRef>
            <a:effectRef idx="2">
              <a:schemeClr val="accent5"/>
            </a:effectRef>
            <a:fontRef idx="minor">
              <a:schemeClr val="lt1"/>
            </a:fontRef>
          </p:style>
          <p:txBody>
            <a:bodyPr lIns="0" tIns="0" rIns="0" bIns="0"/>
            <a:lstStyle/>
            <a:p>
              <a:pPr algn="ctr" rtl="1">
                <a:defRPr/>
              </a:pPr>
              <a:endParaRPr lang="ar-EG" sz="2800" b="1" dirty="0">
                <a:latin typeface="Simplified Arabic" pitchFamily="18" charset="-78"/>
                <a:ea typeface="Times New Roman" pitchFamily="18" charset="0"/>
                <a:cs typeface="Simplified Arabic" pitchFamily="18" charset="-78"/>
              </a:endParaRPr>
            </a:p>
            <a:p>
              <a:pPr algn="ctr" rtl="1">
                <a:defRPr/>
              </a:pPr>
              <a:endParaRPr lang="ar-EG" sz="2800" b="1" dirty="0">
                <a:latin typeface="Simplified Arabic" pitchFamily="18" charset="-78"/>
                <a:ea typeface="Times New Roman" pitchFamily="18" charset="0"/>
                <a:cs typeface="Simplified Arabic" pitchFamily="18" charset="-78"/>
              </a:endParaRPr>
            </a:p>
            <a:p>
              <a:pPr algn="ctr" rtl="1">
                <a:defRPr/>
              </a:pPr>
              <a:r>
                <a:rPr lang="ar-SA" sz="1600" b="1" dirty="0">
                  <a:latin typeface="Alexandria" pitchFamily="2" charset="-78"/>
                  <a:ea typeface="Times New Roman" pitchFamily="18" charset="0"/>
                  <a:cs typeface="Alexandria" pitchFamily="2" charset="-78"/>
                </a:rPr>
                <a:t>الإنتاجية</a:t>
              </a:r>
              <a:endParaRPr lang="ar-SA" sz="1600" dirty="0">
                <a:latin typeface="Alexandria" pitchFamily="2" charset="-78"/>
                <a:cs typeface="Alexandria" pitchFamily="2" charset="-78"/>
              </a:endParaRPr>
            </a:p>
          </p:txBody>
        </p:sp>
        <p:sp>
          <p:nvSpPr>
            <p:cNvPr id="66566" name="Text Box 6"/>
            <p:cNvSpPr txBox="1">
              <a:spLocks noChangeArrowheads="1"/>
            </p:cNvSpPr>
            <p:nvPr/>
          </p:nvSpPr>
          <p:spPr bwMode="auto">
            <a:xfrm>
              <a:off x="8170" y="6747"/>
              <a:ext cx="1080" cy="720"/>
            </a:xfrm>
            <a:prstGeom prst="rect">
              <a:avLst/>
            </a:prstGeom>
            <a:solidFill>
              <a:schemeClr val="accent6">
                <a:lumMod val="75000"/>
              </a:schemeClr>
            </a:solidFill>
            <a:ln w="9525">
              <a:noFill/>
              <a:miter lim="800000"/>
              <a:headEnd/>
              <a:tailEnd/>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txBody>
            <a:bodyPr lIns="0" tIns="0" rIns="0" bIns="0"/>
            <a:lstStyle/>
            <a:p>
              <a:pPr algn="ctr" rtl="1">
                <a:defRPr/>
              </a:pPr>
              <a:endParaRPr lang="ar-EG" sz="3200" b="1" dirty="0">
                <a:latin typeface="Simplified Arabic" pitchFamily="18" charset="-78"/>
                <a:ea typeface="Times New Roman" pitchFamily="18" charset="0"/>
                <a:cs typeface="Simplified Arabic" pitchFamily="18" charset="-78"/>
              </a:endParaRPr>
            </a:p>
            <a:p>
              <a:pPr algn="ctr" rtl="1">
                <a:defRPr/>
              </a:pPr>
              <a:endParaRPr lang="ar-EG" sz="3200" b="1" dirty="0">
                <a:latin typeface="Simplified Arabic" pitchFamily="18" charset="-78"/>
                <a:ea typeface="Times New Roman" pitchFamily="18" charset="0"/>
                <a:cs typeface="Simplified Arabic" pitchFamily="18" charset="-78"/>
              </a:endParaRPr>
            </a:p>
            <a:p>
              <a:pPr algn="ctr" rtl="1">
                <a:defRPr/>
              </a:pPr>
              <a:r>
                <a:rPr lang="ar-SA" sz="1600" b="1" dirty="0">
                  <a:latin typeface="Alexandria" pitchFamily="2" charset="-78"/>
                  <a:ea typeface="Times New Roman" pitchFamily="18" charset="0"/>
                  <a:cs typeface="Alexandria" pitchFamily="2" charset="-78"/>
                </a:rPr>
                <a:t>المشاركة</a:t>
              </a:r>
              <a:endParaRPr lang="ar-SA" sz="1600" dirty="0">
                <a:latin typeface="Alexandria" pitchFamily="2" charset="-78"/>
                <a:cs typeface="Alexandria" pitchFamily="2" charset="-78"/>
              </a:endParaRPr>
            </a:p>
          </p:txBody>
        </p:sp>
        <p:sp>
          <p:nvSpPr>
            <p:cNvPr id="54291" name="Line 5"/>
            <p:cNvSpPr>
              <a:spLocks noChangeShapeType="1"/>
            </p:cNvSpPr>
            <p:nvPr/>
          </p:nvSpPr>
          <p:spPr bwMode="auto">
            <a:xfrm flipH="1">
              <a:off x="7810" y="7117"/>
              <a:ext cx="360" cy="0"/>
            </a:xfrm>
            <a:prstGeom prst="line">
              <a:avLst/>
            </a:prstGeom>
            <a:noFill/>
            <a:ln w="2857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ar-EG"/>
            </a:p>
          </p:txBody>
        </p:sp>
        <p:sp>
          <p:nvSpPr>
            <p:cNvPr id="54292" name="Line 4"/>
            <p:cNvSpPr>
              <a:spLocks noChangeShapeType="1"/>
            </p:cNvSpPr>
            <p:nvPr/>
          </p:nvSpPr>
          <p:spPr bwMode="auto">
            <a:xfrm flipH="1">
              <a:off x="5650" y="7117"/>
              <a:ext cx="360" cy="0"/>
            </a:xfrm>
            <a:prstGeom prst="line">
              <a:avLst/>
            </a:prstGeom>
            <a:noFill/>
            <a:ln w="2857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ar-EG"/>
            </a:p>
          </p:txBody>
        </p:sp>
        <p:sp>
          <p:nvSpPr>
            <p:cNvPr id="54293" name="Line 3"/>
            <p:cNvSpPr>
              <a:spLocks noChangeShapeType="1"/>
            </p:cNvSpPr>
            <p:nvPr/>
          </p:nvSpPr>
          <p:spPr bwMode="auto">
            <a:xfrm flipH="1">
              <a:off x="4390" y="7117"/>
              <a:ext cx="360" cy="0"/>
            </a:xfrm>
            <a:prstGeom prst="line">
              <a:avLst/>
            </a:prstGeom>
            <a:noFill/>
            <a:ln w="2857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ar-EG"/>
            </a:p>
          </p:txBody>
        </p:sp>
        <p:sp>
          <p:nvSpPr>
            <p:cNvPr id="54294" name="Line 2"/>
            <p:cNvSpPr>
              <a:spLocks noChangeShapeType="1"/>
            </p:cNvSpPr>
            <p:nvPr/>
          </p:nvSpPr>
          <p:spPr bwMode="auto">
            <a:xfrm flipH="1">
              <a:off x="3310" y="7117"/>
              <a:ext cx="360" cy="0"/>
            </a:xfrm>
            <a:prstGeom prst="line">
              <a:avLst/>
            </a:prstGeom>
            <a:noFill/>
            <a:ln w="28575">
              <a:solidFill>
                <a:srgbClr val="000000"/>
              </a:solidFill>
              <a:round/>
              <a:headEnd/>
              <a:tailEnd type="triangle" w="med" len="med"/>
            </a:ln>
            <a:extLst>
              <a:ext uri="{909E8E84-426E-40DD-AFC4-6F175D3DCCD1}">
                <a14:hiddenFill xmlns:a14="http://schemas.microsoft.com/office/drawing/2010/main">
                  <a:noFill/>
                </a14:hiddenFill>
              </a:ext>
            </a:extLst>
          </p:spPr>
          <p:txBody>
            <a:bodyPr/>
            <a:lstStyle/>
            <a:p>
              <a:endParaRPr lang="ar-EG"/>
            </a:p>
          </p:txBody>
        </p:sp>
      </p:grpSp>
      <p:sp>
        <p:nvSpPr>
          <p:cNvPr id="54277" name="Rectangle 17"/>
          <p:cNvSpPr>
            <a:spLocks noChangeArrowheads="1"/>
          </p:cNvSpPr>
          <p:nvPr/>
        </p:nvSpPr>
        <p:spPr bwMode="auto">
          <a:xfrm>
            <a:off x="0" y="272534"/>
            <a:ext cx="646331"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p>
            <a:pPr indent="457200"/>
            <a:endParaRPr lang="ar-EG"/>
          </a:p>
        </p:txBody>
      </p:sp>
    </p:spTree>
    <p:extLst>
      <p:ext uri="{BB962C8B-B14F-4D97-AF65-F5344CB8AC3E}">
        <p14:creationId xmlns:p14="http://schemas.microsoft.com/office/powerpoint/2010/main" val="35571165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19050" y="17160"/>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1335044" y="365846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847125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68426" y="462181"/>
            <a:ext cx="2758843" cy="75309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b69ce7a49db56c7ed276051354650032">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d7f54842b1d4dd5996fa5a2e205f42e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DD03C3B-8B8F-4004-B9E1-B2B456D9B55E}"/>
</file>

<file path=customXml/itemProps2.xml><?xml version="1.0" encoding="utf-8"?>
<ds:datastoreItem xmlns:ds="http://schemas.openxmlformats.org/officeDocument/2006/customXml" ds:itemID="{4B29FAFB-10EB-4946-883E-2E9CD705785E}"/>
</file>

<file path=customXml/itemProps3.xml><?xml version="1.0" encoding="utf-8"?>
<ds:datastoreItem xmlns:ds="http://schemas.openxmlformats.org/officeDocument/2006/customXml" ds:itemID="{7D78755A-8844-4C85-8453-A7E270FCD18A}"/>
</file>

<file path=docProps/app.xml><?xml version="1.0" encoding="utf-8"?>
<Properties xmlns="http://schemas.openxmlformats.org/officeDocument/2006/extended-properties" xmlns:vt="http://schemas.openxmlformats.org/officeDocument/2006/docPropsVTypes">
  <TotalTime>1604</TotalTime>
  <Words>4493</Words>
  <Application>Microsoft Office PowerPoint</Application>
  <PresentationFormat>Widescreen</PresentationFormat>
  <Paragraphs>490</Paragraphs>
  <Slides>46</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46</vt:i4>
      </vt:variant>
    </vt:vector>
  </HeadingPairs>
  <TitlesOfParts>
    <vt:vector size="56" baseType="lpstr">
      <vt:lpstr>Alexandria</vt:lpstr>
      <vt:lpstr>Arial</vt:lpstr>
      <vt:lpstr>Calibri</vt:lpstr>
      <vt:lpstr>Calibri Light</vt:lpstr>
      <vt:lpstr>Simplified Arabic</vt:lpstr>
      <vt:lpstr>Times New Roman</vt:lpstr>
      <vt:lpstr>Verdana</vt:lpstr>
      <vt:lpstr>Wingdings</vt:lpstr>
      <vt:lpstr>Wingdings 2</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ثالثاً: التأثيرات السلوكية للمشاركة            فى صنع القرار ( الإنتاجية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TOSHIBA.SX402</cp:lastModifiedBy>
  <cp:revision>528</cp:revision>
  <cp:lastPrinted>2024-02-06T18:04:53Z</cp:lastPrinted>
  <dcterms:created xsi:type="dcterms:W3CDTF">2023-04-29T09:08:00Z</dcterms:created>
  <dcterms:modified xsi:type="dcterms:W3CDTF">2024-02-06T18:10:24Z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ies>
</file>