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ppt/tags/tag9.xml" ContentType="application/vnd.openxmlformats-officedocument.presentationml.tags+xml"/>
  <Override PartName="/ppt/tags/tag10.xml" ContentType="application/vnd.openxmlformats-officedocument.presentationml.tags+xml"/>
  <Override PartName="/docProps/app.xml" ContentType="application/vnd.openxmlformats-officedocument.extended-properties+xml"/>
  <Override PartName="/ppt/tags/tag7.xml" ContentType="application/vnd.openxmlformats-officedocument.presentationml.tags+xml"/>
  <Override PartName="/ppt/tags/tag11.xml" ContentType="application/vnd.openxmlformats-officedocument.presentationml.tags+xml"/>
  <Override PartName="/ppt/tags/tag3.xml" ContentType="application/vnd.openxmlformats-officedocument.presentationml.tags+xml"/>
  <Override PartName="/ppt/tags/tag12.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8.xml" ContentType="application/vnd.openxmlformats-officedocument.presentationml.tags+xml"/>
  <Override PartName="/ppt/tags/tag6.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9" r:id="rId3"/>
    <p:sldId id="277" r:id="rId4"/>
    <p:sldId id="260" r:id="rId5"/>
    <p:sldId id="274" r:id="rId6"/>
    <p:sldId id="276" r:id="rId7"/>
    <p:sldId id="261" r:id="rId8"/>
    <p:sldId id="262" r:id="rId9"/>
    <p:sldId id="263" r:id="rId10"/>
    <p:sldId id="264" r:id="rId11"/>
    <p:sldId id="265" r:id="rId12"/>
    <p:sldId id="266" r:id="rId13"/>
    <p:sldId id="267" r:id="rId14"/>
    <p:sldId id="268" r:id="rId15"/>
    <p:sldId id="275" r:id="rId16"/>
    <p:sldId id="25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72FB1D-3A1D-4BDD-ACD0-122DBC692DA1}" type="datetimeFigureOut">
              <a:rPr lang="en-GB" smtClean="0"/>
              <a:t>19/09/2024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D04B47-7348-47AE-B08A-974492E7B413}" type="slidenum">
              <a:rPr lang="en-GB" smtClean="0"/>
              <a:t>‹#›</a:t>
            </a:fld>
            <a:endParaRPr lang="en-GB"/>
          </a:p>
        </p:txBody>
      </p:sp>
    </p:spTree>
    <p:extLst>
      <p:ext uri="{BB962C8B-B14F-4D97-AF65-F5344CB8AC3E}">
        <p14:creationId xmlns:p14="http://schemas.microsoft.com/office/powerpoint/2010/main" val="14835315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5D04B47-7348-47AE-B08A-974492E7B413}" type="slidenum">
              <a:rPr lang="en-GB" smtClean="0"/>
              <a:t>1</a:t>
            </a:fld>
            <a:endParaRPr lang="en-GB"/>
          </a:p>
        </p:txBody>
      </p:sp>
    </p:spTree>
    <p:extLst>
      <p:ext uri="{BB962C8B-B14F-4D97-AF65-F5344CB8AC3E}">
        <p14:creationId xmlns:p14="http://schemas.microsoft.com/office/powerpoint/2010/main" val="20339722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xml"/></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3" name="Picture 12"/>
          <p:cNvPicPr>
            <a:picLocks noChangeAspect="1"/>
          </p:cNvPicPr>
          <p:nvPr/>
        </p:nvPicPr>
        <p:blipFill>
          <a:blip r:embed="rId4"/>
          <a:stretch>
            <a:fillRect/>
          </a:stretch>
        </p:blipFill>
        <p:spPr>
          <a:xfrm>
            <a:off x="266233" y="5467733"/>
            <a:ext cx="5468100" cy="1034667"/>
          </a:xfrm>
          <a:prstGeom prst="rect">
            <a:avLst/>
          </a:prstGeom>
        </p:spPr>
      </p:pic>
      <p:sp>
        <p:nvSpPr>
          <p:cNvPr id="14" name="TextBox 13"/>
          <p:cNvSpPr txBox="1"/>
          <p:nvPr/>
        </p:nvSpPr>
        <p:spPr>
          <a:xfrm>
            <a:off x="142686" y="1182332"/>
            <a:ext cx="5468100" cy="3970318"/>
          </a:xfrm>
          <a:prstGeom prst="rect">
            <a:avLst/>
          </a:prstGeom>
          <a:noFill/>
        </p:spPr>
        <p:txBody>
          <a:bodyPr wrap="none" rtlCol="0">
            <a:spAutoFit/>
          </a:bodyPr>
          <a:lstStyle/>
          <a:p>
            <a:pPr algn="ctr"/>
            <a:r>
              <a:rPr kumimoji="0" lang="ar-EG" sz="2800" b="1"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ajawal Medium" panose="00000600000000000000" pitchFamily="2" charset="-78"/>
                <a:cs typeface="Simple Bold Jut Out" panose="02010401010101010101" pitchFamily="2" charset="-78"/>
              </a:rPr>
              <a:t>مادة </a:t>
            </a:r>
          </a:p>
          <a:p>
            <a:pPr algn="ctr"/>
            <a:r>
              <a:rPr kumimoji="0" lang="ar-EG" sz="2800" b="1"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ajawal Medium" panose="00000600000000000000" pitchFamily="2" charset="-78"/>
                <a:cs typeface="Simple Bold Jut Out" panose="02010401010101010101" pitchFamily="2" charset="-78"/>
              </a:rPr>
              <a:t>مهارات العرض والكتابة </a:t>
            </a:r>
            <a:endParaRPr lang="en-US" sz="2800" b="1"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a:p>
            <a:r>
              <a:rPr lang="en-US" sz="2800" b="1"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Presentation and Writing Skills</a:t>
            </a:r>
            <a:endParaRPr lang="ar-EG" sz="2800" b="1"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a:p>
            <a:endParaRPr lang="en-US" sz="2800" b="1"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a:p>
            <a:r>
              <a:rPr lang="en-US" sz="2800" b="1"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a:t>
            </a:r>
            <a:endParaRPr lang="ar-EG" sz="2800" b="1"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a:p>
            <a:r>
              <a:rPr lang="en-US" sz="2800" b="1"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Dr. Manal El-Sayed</a:t>
            </a:r>
          </a:p>
          <a:p>
            <a:pPr algn="ctr"/>
            <a:r>
              <a:rPr lang="ar-EG"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المحاضرة الأولى</a:t>
            </a:r>
          </a:p>
          <a:p>
            <a:pPr algn="ctr"/>
            <a:r>
              <a:rPr lang="ar-EG"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مقدمة للكورس </a:t>
            </a:r>
          </a:p>
          <a:p>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Introduction to the course</a:t>
            </a:r>
          </a:p>
        </p:txBody>
      </p:sp>
      <p:sp>
        <p:nvSpPr>
          <p:cNvPr id="16" name="TextBox 15"/>
          <p:cNvSpPr txBox="1"/>
          <p:nvPr/>
        </p:nvSpPr>
        <p:spPr>
          <a:xfrm>
            <a:off x="1205907" y="5675668"/>
            <a:ext cx="3174450" cy="584775"/>
          </a:xfrm>
          <a:prstGeom prst="rect">
            <a:avLst/>
          </a:prstGeom>
          <a:noFill/>
        </p:spPr>
        <p:txBody>
          <a:bodyPr wrap="square" rtlCol="0">
            <a:spAutoFit/>
          </a:bodyPr>
          <a:lstStyle/>
          <a:p>
            <a:pPr algn="ctr"/>
            <a:r>
              <a:rPr lang="ar-EG" sz="32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32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MGM223</a:t>
            </a:r>
          </a:p>
        </p:txBody>
      </p:sp>
      <p:sp>
        <p:nvSpPr>
          <p:cNvPr id="3" name="Rectangle 2">
            <a:extLst>
              <a:ext uri="{FF2B5EF4-FFF2-40B4-BE49-F238E27FC236}">
                <a16:creationId xmlns:a16="http://schemas.microsoft.com/office/drawing/2014/main" id="{AC5C7B18-66BD-7BE7-F1FC-ACF3BDA7862A}"/>
              </a:ext>
            </a:extLst>
          </p:cNvPr>
          <p:cNvSpPr/>
          <p:nvPr/>
        </p:nvSpPr>
        <p:spPr>
          <a:xfrm>
            <a:off x="2582779" y="78003"/>
            <a:ext cx="9494243" cy="705153"/>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highlight>
                <a:srgbClr val="C0C0C0"/>
              </a:highlight>
            </a:endParaRPr>
          </a:p>
        </p:txBody>
      </p:sp>
      <p:sp>
        <p:nvSpPr>
          <p:cNvPr id="5" name="Oval 4">
            <a:extLst>
              <a:ext uri="{FF2B5EF4-FFF2-40B4-BE49-F238E27FC236}">
                <a16:creationId xmlns:a16="http://schemas.microsoft.com/office/drawing/2014/main" id="{B256C03D-7AC6-E6F1-FE82-5D020B9A4C06}"/>
              </a:ext>
            </a:extLst>
          </p:cNvPr>
          <p:cNvSpPr/>
          <p:nvPr/>
        </p:nvSpPr>
        <p:spPr>
          <a:xfrm>
            <a:off x="5806546" y="-873125"/>
            <a:ext cx="7782357" cy="7578725"/>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7" name="Oval 6">
            <a:extLst>
              <a:ext uri="{FF2B5EF4-FFF2-40B4-BE49-F238E27FC236}">
                <a16:creationId xmlns:a16="http://schemas.microsoft.com/office/drawing/2014/main" id="{1164EA9F-2197-9976-4708-FB4981CD4971}"/>
              </a:ext>
            </a:extLst>
          </p:cNvPr>
          <p:cNvSpPr/>
          <p:nvPr/>
        </p:nvSpPr>
        <p:spPr>
          <a:xfrm>
            <a:off x="5806546" y="-276225"/>
            <a:ext cx="7410450" cy="7410450"/>
          </a:xfrm>
          <a:prstGeom prst="ellipse">
            <a:avLst/>
          </a:prstGeom>
          <a:blipFill>
            <a:blip r:embed="rId5"/>
            <a:stretch>
              <a:fillRect t="-1000"/>
            </a:stretch>
          </a:blipFill>
          <a:ln w="12700" cap="flat" cmpd="sng" algn="ctr">
            <a:solidFill>
              <a:srgbClr val="4472C4">
                <a:shade val="1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3079594" y="1437169"/>
            <a:ext cx="6513944" cy="523220"/>
          </a:xfrm>
          <a:prstGeom prst="rect">
            <a:avLst/>
          </a:prstGeom>
          <a:noFill/>
        </p:spPr>
        <p:txBody>
          <a:bodyPr wrap="square" rtlCol="0">
            <a:spAutoFit/>
          </a:bodyPr>
          <a:lstStyle/>
          <a:p>
            <a:r>
              <a:rPr lang="en-US" sz="2800" dirty="0">
                <a:latin typeface="Tajawal Medium" panose="00000600000000000000" pitchFamily="2" charset="-78"/>
                <a:cs typeface="Tajawal Medium" panose="00000600000000000000" pitchFamily="2" charset="-78"/>
              </a:rPr>
              <a:t>ABOUT THE INSTRUCTOR  </a:t>
            </a:r>
          </a:p>
        </p:txBody>
      </p:sp>
      <p:sp>
        <p:nvSpPr>
          <p:cNvPr id="9" name="TextBox 8"/>
          <p:cNvSpPr txBox="1"/>
          <p:nvPr/>
        </p:nvSpPr>
        <p:spPr>
          <a:xfrm>
            <a:off x="3535681" y="2204822"/>
            <a:ext cx="5695406" cy="2776401"/>
          </a:xfrm>
          <a:prstGeom prst="rect">
            <a:avLst/>
          </a:prstGeom>
          <a:noFill/>
        </p:spPr>
        <p:txBody>
          <a:bodyPr wrap="square" rtlCol="0">
            <a:spAutoFit/>
          </a:bodyPr>
          <a:lstStyle/>
          <a:p>
            <a:pPr marL="285750" indent="-285750">
              <a:lnSpc>
                <a:spcPct val="200000"/>
              </a:lnSpc>
              <a:buFont typeface="Wingdings" panose="05000000000000000000" pitchFamily="2" charset="2"/>
              <a:buChar char="q"/>
            </a:pPr>
            <a:r>
              <a:rPr lang="ar-EG"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دكتوراه الفلسفة في الإدارة العامة </a:t>
            </a:r>
            <a:endPar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q"/>
            </a:pPr>
            <a:r>
              <a:rPr lang="ar-EG"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عضو هيئة التدريس بالجامعة المصرية الصينية </a:t>
            </a:r>
            <a:endPar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q"/>
            </a:pPr>
            <a:r>
              <a:rPr lang="ar-EG"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استشاري التطوير الإداري والمؤسسي </a:t>
            </a:r>
          </a:p>
          <a:p>
            <a:pPr marL="285750" indent="-285750">
              <a:lnSpc>
                <a:spcPct val="200000"/>
              </a:lnSpc>
              <a:buFont typeface="Wingdings" panose="05000000000000000000" pitchFamily="2" charset="2"/>
              <a:buChar char="q"/>
            </a:pPr>
            <a:r>
              <a:rPr lang="en-GB"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Reviewer </a:t>
            </a:r>
            <a:r>
              <a:rPr lang="ar-EG"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في العديد من المجلات العلمية</a:t>
            </a:r>
          </a:p>
          <a:p>
            <a:pPr marL="285750" indent="-285750">
              <a:lnSpc>
                <a:spcPct val="200000"/>
              </a:lnSpc>
              <a:buFont typeface="Wingdings" panose="05000000000000000000" pitchFamily="2" charset="2"/>
              <a:buChar char="q"/>
            </a:pPr>
            <a:r>
              <a:rPr lang="ar-EG"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مشرف على رسائل الدكتوراه بعدد من الأكاديميات والجامعات </a:t>
            </a:r>
            <a:endParaRPr lang="en-US"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endParaRPr>
          </a:p>
        </p:txBody>
      </p:sp>
      <p:pic>
        <p:nvPicPr>
          <p:cNvPr id="11" name="Picture 10">
            <a:extLst>
              <a:ext uri="{FF2B5EF4-FFF2-40B4-BE49-F238E27FC236}">
                <a16:creationId xmlns:a16="http://schemas.microsoft.com/office/drawing/2014/main" id="{6518318E-C17C-6C8D-A667-DDEF8558B209}"/>
              </a:ext>
            </a:extLst>
          </p:cNvPr>
          <p:cNvPicPr>
            <a:picLocks noChangeAspect="1"/>
          </p:cNvPicPr>
          <p:nvPr/>
        </p:nvPicPr>
        <p:blipFill rotWithShape="1">
          <a:blip r:embed="rId4"/>
          <a:srcRect l="13049" t="9605" r="9895" b="27625"/>
          <a:stretch/>
        </p:blipFill>
        <p:spPr>
          <a:xfrm>
            <a:off x="829362" y="1872972"/>
            <a:ext cx="2571051" cy="3547859"/>
          </a:xfrm>
          <a:prstGeom prst="rect">
            <a:avLst/>
          </a:prstGeom>
        </p:spPr>
      </p:pic>
      <p:sp>
        <p:nvSpPr>
          <p:cNvPr id="13" name="TextBox 12">
            <a:extLst>
              <a:ext uri="{FF2B5EF4-FFF2-40B4-BE49-F238E27FC236}">
                <a16:creationId xmlns:a16="http://schemas.microsoft.com/office/drawing/2014/main" id="{3E66E961-C4A3-49BF-CA4E-AB0D7FFFF83B}"/>
              </a:ext>
            </a:extLst>
          </p:cNvPr>
          <p:cNvSpPr txBox="1"/>
          <p:nvPr/>
        </p:nvSpPr>
        <p:spPr>
          <a:xfrm>
            <a:off x="2900680" y="628877"/>
            <a:ext cx="6228080" cy="523220"/>
          </a:xfrm>
          <a:prstGeom prst="rect">
            <a:avLst/>
          </a:prstGeom>
          <a:noFill/>
        </p:spPr>
        <p:txBody>
          <a:bodyPr wrap="square">
            <a:spAutoFit/>
          </a:bodyPr>
          <a:lstStyle/>
          <a:p>
            <a:r>
              <a:rPr lang="en-GB" sz="2800" dirty="0">
                <a:cs typeface="Tajawal Medium" panose="00000600000000000000" pitchFamily="2" charset="-78"/>
              </a:rPr>
              <a:t>BREIF BIO </a:t>
            </a:r>
          </a:p>
        </p:txBody>
      </p:sp>
    </p:spTree>
    <p:custDataLst>
      <p:tags r:id="rId1"/>
    </p:custDataLst>
    <p:extLst>
      <p:ext uri="{BB962C8B-B14F-4D97-AF65-F5344CB8AC3E}">
        <p14:creationId xmlns:p14="http://schemas.microsoft.com/office/powerpoint/2010/main" val="105714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 calcmode="lin" valueType="num">
                                      <p:cBhvr additive="base">
                                        <p:cTn id="7"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7AA9233-12C5-2A4F-EEB7-F1A2581412F9}"/>
              </a:ext>
            </a:extLst>
          </p:cNvPr>
          <p:cNvSpPr/>
          <p:nvPr/>
        </p:nvSpPr>
        <p:spPr>
          <a:xfrm>
            <a:off x="2165684" y="1364915"/>
            <a:ext cx="7138737" cy="213360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sz="4000" dirty="0">
                <a:cs typeface="PT Bold Heading" panose="02010400000000000000" pitchFamily="2" charset="-78"/>
              </a:rPr>
              <a:t>مواعيد المحاضرات الخاصة بالكورس </a:t>
            </a:r>
            <a:endParaRPr lang="en-GB" sz="4000" dirty="0">
              <a:cs typeface="PT Bold Heading" panose="02010400000000000000" pitchFamily="2" charset="-78"/>
            </a:endParaRPr>
          </a:p>
        </p:txBody>
      </p:sp>
      <p:pic>
        <p:nvPicPr>
          <p:cNvPr id="9" name="Picture 8" descr="Business woman raising hand">
            <a:extLst>
              <a:ext uri="{FF2B5EF4-FFF2-40B4-BE49-F238E27FC236}">
                <a16:creationId xmlns:a16="http://schemas.microsoft.com/office/drawing/2014/main" id="{81281526-876A-6689-F4CB-454D580F560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1007" y="1673727"/>
            <a:ext cx="3329354" cy="4828673"/>
          </a:xfrm>
          <a:prstGeom prst="rect">
            <a:avLst/>
          </a:prstGeom>
        </p:spPr>
      </p:pic>
    </p:spTree>
    <p:custDataLst>
      <p:tags r:id="rId1"/>
    </p:custDataLst>
    <p:extLst>
      <p:ext uri="{BB962C8B-B14F-4D97-AF65-F5344CB8AC3E}">
        <p14:creationId xmlns:p14="http://schemas.microsoft.com/office/powerpoint/2010/main" val="13184634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303384" y="718058"/>
            <a:ext cx="4280018" cy="369332"/>
          </a:xfrm>
          <a:prstGeom prst="rect">
            <a:avLst/>
          </a:prstGeom>
          <a:noFill/>
        </p:spPr>
        <p:txBody>
          <a:bodyPr wrap="none" rtlCol="0">
            <a:spAutoFit/>
          </a:bodyPr>
          <a:lstStyle/>
          <a:p>
            <a:r>
              <a:rPr lang="en-US" dirty="0">
                <a:latin typeface="Tajawal Medium" panose="00000600000000000000" pitchFamily="2" charset="-78"/>
                <a:cs typeface="Tajawal Medium" panose="00000600000000000000" pitchFamily="2" charset="-78"/>
              </a:rPr>
              <a:t>GO THROUGH YOUR COURSE PLAN </a:t>
            </a:r>
          </a:p>
        </p:txBody>
      </p:sp>
      <p:sp>
        <p:nvSpPr>
          <p:cNvPr id="11" name="Subtitle 10">
            <a:extLst>
              <a:ext uri="{FF2B5EF4-FFF2-40B4-BE49-F238E27FC236}">
                <a16:creationId xmlns:a16="http://schemas.microsoft.com/office/drawing/2014/main" id="{8DC26B77-E12F-6826-9C31-6287AD848011}"/>
              </a:ext>
            </a:extLst>
          </p:cNvPr>
          <p:cNvSpPr>
            <a:spLocks noGrp="1"/>
          </p:cNvSpPr>
          <p:nvPr>
            <p:ph type="subTitle" idx="1"/>
          </p:nvPr>
        </p:nvSpPr>
        <p:spPr>
          <a:xfrm>
            <a:off x="2560734" y="2169160"/>
            <a:ext cx="7768718" cy="2519680"/>
          </a:xfrm>
        </p:spPr>
        <p:txBody>
          <a:bodyPr/>
          <a:lstStyle/>
          <a:p>
            <a:r>
              <a:rPr lang="en-US" sz="3600" b="1" dirty="0">
                <a:solidFill>
                  <a:srgbClr val="FF0000"/>
                </a:solidFill>
                <a:effectLst>
                  <a:outerShdw blurRad="38100" dist="38100" dir="2700000" algn="tl">
                    <a:srgbClr val="000000">
                      <a:alpha val="43137"/>
                    </a:srgbClr>
                  </a:outerShdw>
                </a:effectLst>
              </a:rPr>
              <a:t>YOUR COURSE TITTLE IS</a:t>
            </a:r>
          </a:p>
          <a:p>
            <a:pPr algn="l"/>
            <a:endParaRPr lang="en-US" sz="3600" dirty="0"/>
          </a:p>
          <a:p>
            <a:r>
              <a:rPr lang="ar-EG" sz="3600" dirty="0"/>
              <a:t>مهارات العرض والكتابة </a:t>
            </a:r>
          </a:p>
          <a:p>
            <a:r>
              <a:rPr lang="en-US" sz="3600" dirty="0"/>
              <a:t> </a:t>
            </a:r>
            <a:r>
              <a:rPr lang="en-US" sz="3600" b="1" u="sng" dirty="0">
                <a:effectLst>
                  <a:outerShdw blurRad="38100" dist="38100" dir="2700000" algn="tl">
                    <a:srgbClr val="000000">
                      <a:alpha val="43137"/>
                    </a:srgbClr>
                  </a:outerShdw>
                </a:effectLst>
              </a:rPr>
              <a:t>PRESENTATIONS AND WRITING SKILLS </a:t>
            </a:r>
          </a:p>
          <a:p>
            <a:pPr algn="l"/>
            <a:endParaRPr lang="en-US" dirty="0"/>
          </a:p>
          <a:p>
            <a:pPr algn="l"/>
            <a:endParaRPr lang="en-GB" dirty="0"/>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85467CD8-452A-41BD-02DF-7323DDD749FC}"/>
              </a:ext>
            </a:extLst>
          </p:cNvPr>
          <p:cNvSpPr txBox="1"/>
          <p:nvPr/>
        </p:nvSpPr>
        <p:spPr>
          <a:xfrm>
            <a:off x="2202873" y="1875241"/>
            <a:ext cx="7786254" cy="2802690"/>
          </a:xfrm>
          <a:prstGeom prst="rect">
            <a:avLst/>
          </a:prstGeom>
          <a:noFill/>
        </p:spPr>
        <p:txBody>
          <a:bodyPr wrap="square">
            <a:spAutoFit/>
          </a:bodyPr>
          <a:lstStyle/>
          <a:p>
            <a:pPr algn="r" rtl="1">
              <a:lnSpc>
                <a:spcPct val="150000"/>
              </a:lnSpc>
            </a:pPr>
            <a:r>
              <a:rPr lang="ar-EG" sz="2400" b="1" dirty="0">
                <a:solidFill>
                  <a:srgbClr val="002060"/>
                </a:solidFill>
                <a:effectLst>
                  <a:outerShdw blurRad="38100" dist="38100" dir="2700000" algn="tl">
                    <a:srgbClr val="000000">
                      <a:alpha val="43137"/>
                    </a:srgbClr>
                  </a:outerShdw>
                </a:effectLst>
              </a:rPr>
              <a:t>يساعد هذا المساق الطلاب على اكتشاف كيفية صياغة العروض التقديمية حول الأهداف الأساسية ، وتقديم المفاهيم والأفكار الأساسية بقوة وحماس ، وتصميم وتقديم مرئيات فعالة ، وتوظيف تقنيات لصقل وإتقان تقديم العروض التقديمية. سيعزز المديرون التنفيذيون والمديرون والموظفون على حد سواء أداء العرض التقديمي من خلال هذه الكورس</a:t>
            </a:r>
            <a:r>
              <a:rPr lang="en-US" sz="2400" b="1" dirty="0">
                <a:solidFill>
                  <a:srgbClr val="002060"/>
                </a:solidFill>
                <a:effectLst>
                  <a:outerShdw blurRad="38100" dist="38100" dir="2700000" algn="tl">
                    <a:srgbClr val="000000">
                      <a:alpha val="43137"/>
                    </a:srgbClr>
                  </a:outerShdw>
                </a:effectLst>
              </a:rPr>
              <a:t>.</a:t>
            </a:r>
          </a:p>
        </p:txBody>
      </p:sp>
      <p:sp>
        <p:nvSpPr>
          <p:cNvPr id="8" name="TextBox 7">
            <a:extLst>
              <a:ext uri="{FF2B5EF4-FFF2-40B4-BE49-F238E27FC236}">
                <a16:creationId xmlns:a16="http://schemas.microsoft.com/office/drawing/2014/main" id="{19307087-BCF6-FADF-26CB-C1F21C190588}"/>
              </a:ext>
            </a:extLst>
          </p:cNvPr>
          <p:cNvSpPr txBox="1"/>
          <p:nvPr/>
        </p:nvSpPr>
        <p:spPr>
          <a:xfrm>
            <a:off x="130614" y="1125756"/>
            <a:ext cx="2946400" cy="369332"/>
          </a:xfrm>
          <a:prstGeom prst="rect">
            <a:avLst/>
          </a:prstGeom>
          <a:noFill/>
        </p:spPr>
        <p:txBody>
          <a:bodyPr wrap="square" rtlCol="0">
            <a:spAutoFit/>
          </a:bodyPr>
          <a:lstStyle/>
          <a:p>
            <a:endParaRPr lang="en-GB" dirty="0">
              <a:highlight>
                <a:srgbClr val="C0C0C0"/>
              </a:highlight>
            </a:endParaRPr>
          </a:p>
        </p:txBody>
      </p:sp>
    </p:spTree>
    <p:custDataLst>
      <p:tags r:id="rId1"/>
    </p:custDataLst>
    <p:extLst>
      <p:ext uri="{BB962C8B-B14F-4D97-AF65-F5344CB8AC3E}">
        <p14:creationId xmlns:p14="http://schemas.microsoft.com/office/powerpoint/2010/main" val="1712226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mph" presetSubtype="0" fill="hold" nodeType="clickEffect">
                                  <p:stCondLst>
                                    <p:cond delay="0"/>
                                  </p:stCondLst>
                                  <p:iterate type="lt">
                                    <p:tmPct val="4000"/>
                                  </p:iterate>
                                  <p:childTnLst>
                                    <p:set>
                                      <p:cBhvr override="childStyle">
                                        <p:cTn id="6" dur="500" fill="hold"/>
                                        <p:tgtEl>
                                          <p:spTgt spid="10">
                                            <p:txEl>
                                              <p:pRg st="0" end="0"/>
                                            </p:txEl>
                                          </p:spTgt>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22EF6DD4-6826-B579-15A6-C7620363C389}"/>
              </a:ext>
            </a:extLst>
          </p:cNvPr>
          <p:cNvSpPr txBox="1"/>
          <p:nvPr/>
        </p:nvSpPr>
        <p:spPr>
          <a:xfrm>
            <a:off x="1386570" y="1433582"/>
            <a:ext cx="3984441" cy="3990836"/>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800"/>
              </a:spcAft>
              <a:buClrTx/>
              <a:buSzTx/>
              <a:buFontTx/>
              <a:buNone/>
              <a:tabLst/>
              <a:defRPr/>
            </a:pPr>
            <a:r>
              <a:rPr kumimoji="0" lang="en-US" sz="2000" b="1" i="0" u="sng" strike="noStrike" kern="1200" cap="none" spc="0" normalizeH="0" baseline="0" noProof="0" dirty="0">
                <a:ln>
                  <a:noFill/>
                </a:ln>
                <a:solidFill>
                  <a:srgbClr val="1F497D"/>
                </a:solidFill>
                <a:effectLst>
                  <a:outerShdw blurRad="38100" dist="38100" dir="2700000" algn="tl">
                    <a:srgbClr val="000000">
                      <a:alpha val="43137"/>
                    </a:srgbClr>
                  </a:outerShdw>
                </a:effectLst>
                <a:uLnTx/>
                <a:uFillTx/>
                <a:latin typeface="Calibri" panose="020F0502020204030204" pitchFamily="34" charset="0"/>
                <a:ea typeface="+mn-ea"/>
                <a:cs typeface="+mn-cs"/>
              </a:rPr>
              <a:t>Topics:</a:t>
            </a:r>
            <a:endPar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Communication Types.</a:t>
            </a:r>
            <a:r>
              <a:rPr kumimoji="0" lang="ar-EG"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أنواع الاتصالات </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Types of Audience.</a:t>
            </a:r>
            <a:r>
              <a:rPr kumimoji="0" lang="ar-EG"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 أنواع الجمهور</a:t>
            </a:r>
            <a:r>
              <a:rPr kumimoji="0" lang="ar-EG" sz="2000" b="1" i="0" u="none" strike="noStrike" kern="1200" cap="none" spc="0" normalizeH="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 </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The main Types of writing. </a:t>
            </a:r>
            <a:r>
              <a:rPr kumimoji="0" lang="ar-EG"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أنواع الرسائل المكتوبة </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Effective Persuasive content.</a:t>
            </a:r>
            <a:endParaRPr kumimoji="0" lang="ar-EG"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endParaRPr>
          </a:p>
          <a:p>
            <a:pPr marL="0" marR="0" lvl="0" indent="0" algn="just" defTabSz="914400" rtl="0" eaLnBrk="1" fontAlgn="base" latinLnBrk="0" hangingPunct="1">
              <a:lnSpc>
                <a:spcPct val="100000"/>
              </a:lnSpc>
              <a:spcBef>
                <a:spcPts val="0"/>
              </a:spcBef>
              <a:spcAft>
                <a:spcPts val="0"/>
              </a:spcAft>
              <a:buClrTx/>
              <a:buSzTx/>
              <a:tabLst/>
              <a:defRPr/>
            </a:pPr>
            <a:r>
              <a:rPr lang="ar-EG" sz="2000" b="1" dirty="0">
                <a:solidFill>
                  <a:srgbClr val="000000"/>
                </a:solidFill>
                <a:effectLst>
                  <a:outerShdw blurRad="38100" dist="38100" dir="2700000" algn="tl">
                    <a:srgbClr val="000000">
                      <a:alpha val="43137"/>
                    </a:srgbClr>
                  </a:outerShdw>
                </a:effectLst>
                <a:latin typeface="Calibri" panose="020F0502020204030204" pitchFamily="34" charset="0"/>
              </a:rPr>
              <a:t>المحتوى المقنع </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0" marR="0" lvl="0" indent="0" algn="just" defTabSz="914400" rtl="0" eaLnBrk="1" fontAlgn="base" latinLnBrk="0" hangingPunct="1">
              <a:lnSpc>
                <a:spcPct val="100000"/>
              </a:lnSpc>
              <a:spcBef>
                <a:spcPts val="0"/>
              </a:spcBef>
              <a:spcAft>
                <a:spcPts val="80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Essentials for Dynamic Presentations</a:t>
            </a:r>
            <a:r>
              <a:rPr kumimoji="0" lang="ar-EG"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 العروض الديناميكية </a:t>
            </a:r>
            <a:r>
              <a:rPr kumimoji="0" lang="ar-EG" sz="2000" b="1" i="0" u="none" strike="noStrike" kern="1200" cap="none" spc="0" normalizeH="0" baseline="0" noProof="0" dirty="0" err="1">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اأساسيات</a:t>
            </a:r>
            <a:endParaRPr kumimoji="0" lang="ar-EG"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endParaRPr>
          </a:p>
          <a:p>
            <a:pPr marL="0" marR="0" lvl="0" indent="0" algn="just" defTabSz="914400" rtl="0" eaLnBrk="1" fontAlgn="base" latinLnBrk="0" hangingPunct="1">
              <a:lnSpc>
                <a:spcPct val="100000"/>
              </a:lnSpc>
              <a:spcBef>
                <a:spcPts val="0"/>
              </a:spcBef>
              <a:spcAft>
                <a:spcPts val="800"/>
              </a:spcAft>
              <a:buClrTx/>
              <a:buSzTx/>
              <a:buFont typeface="Arial" panose="020B0604020202020204" pitchFamily="34" charset="0"/>
              <a:buChar char="•"/>
              <a:tabLst/>
              <a:defRPr/>
            </a:pPr>
            <a:r>
              <a:rPr kumimoji="0" lang="ar-EG"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 </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p:txBody>
      </p:sp>
      <p:sp>
        <p:nvSpPr>
          <p:cNvPr id="7" name="TextBox 6">
            <a:extLst>
              <a:ext uri="{FF2B5EF4-FFF2-40B4-BE49-F238E27FC236}">
                <a16:creationId xmlns:a16="http://schemas.microsoft.com/office/drawing/2014/main" id="{CB60D804-2D49-0953-AF3E-2A2B11592F06}"/>
              </a:ext>
            </a:extLst>
          </p:cNvPr>
          <p:cNvSpPr txBox="1"/>
          <p:nvPr/>
        </p:nvSpPr>
        <p:spPr>
          <a:xfrm>
            <a:off x="5629918" y="1638766"/>
            <a:ext cx="4807656" cy="3272691"/>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800"/>
              </a:spcAft>
              <a:buClrTx/>
              <a:buSzTx/>
              <a:buFontTx/>
              <a:buNone/>
              <a:tabLst/>
              <a:defRPr/>
            </a:pPr>
            <a:r>
              <a:rPr kumimoji="0" lang="en-US" sz="2000" b="1" i="0" u="sng" strike="noStrike" kern="1200" cap="none" spc="0" normalizeH="0" baseline="0" noProof="0" dirty="0">
                <a:ln>
                  <a:noFill/>
                </a:ln>
                <a:solidFill>
                  <a:srgbClr val="1F497D"/>
                </a:solidFill>
                <a:effectLst>
                  <a:outerShdw blurRad="38100" dist="38100" dir="2700000" algn="tl">
                    <a:srgbClr val="000000">
                      <a:alpha val="43137"/>
                    </a:srgbClr>
                  </a:outerShdw>
                </a:effectLst>
                <a:uLnTx/>
                <a:uFillTx/>
                <a:latin typeface="Calibri" panose="020F0502020204030204" pitchFamily="34" charset="0"/>
                <a:ea typeface="+mn-ea"/>
                <a:cs typeface="+mn-cs"/>
              </a:rPr>
              <a:t>Learning Outcomes:</a:t>
            </a:r>
            <a:r>
              <a:rPr kumimoji="0" lang="ar-EG" sz="2000" b="1" i="0" u="sng" strike="noStrike" kern="1200" cap="none" spc="0" normalizeH="0" baseline="0" noProof="0" dirty="0">
                <a:ln>
                  <a:noFill/>
                </a:ln>
                <a:solidFill>
                  <a:srgbClr val="1F497D"/>
                </a:solidFill>
                <a:effectLst>
                  <a:outerShdw blurRad="38100" dist="38100" dir="2700000" algn="tl">
                    <a:srgbClr val="000000">
                      <a:alpha val="43137"/>
                    </a:srgbClr>
                  </a:outerShdw>
                </a:effectLst>
                <a:uLnTx/>
                <a:uFillTx/>
                <a:latin typeface="Calibri" panose="020F0502020204030204" pitchFamily="34" charset="0"/>
                <a:ea typeface="+mn-ea"/>
                <a:cs typeface="+mn-cs"/>
              </a:rPr>
              <a:t> الأهداف التعليمية </a:t>
            </a:r>
            <a:endPar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342900" lvl="0" indent="-342900" algn="just" fontAlgn="base">
              <a:buFont typeface="Wingdings" panose="05000000000000000000" pitchFamily="2" charset="2"/>
              <a:buChar char="§"/>
              <a:defRPr/>
            </a:pPr>
            <a:r>
              <a:rPr lang="ar-EG" sz="2000" b="1" dirty="0">
                <a:solidFill>
                  <a:srgbClr val="000000"/>
                </a:solidFill>
                <a:effectLst>
                  <a:outerShdw blurRad="38100" dist="38100" dir="2700000" algn="tl">
                    <a:srgbClr val="000000">
                      <a:alpha val="43137"/>
                    </a:srgbClr>
                  </a:outerShdw>
                </a:effectLst>
                <a:latin typeface="Noto Sans Symbols"/>
              </a:rPr>
              <a:t>استكشف كيفية عمل العرض التقديمي والكتابة.</a:t>
            </a:r>
          </a:p>
          <a:p>
            <a:pPr marL="342900" lvl="0" indent="-342900" algn="just" fontAlgn="base">
              <a:buFont typeface="Wingdings" panose="05000000000000000000" pitchFamily="2" charset="2"/>
              <a:buChar char="§"/>
              <a:defRPr/>
            </a:pPr>
            <a:r>
              <a:rPr lang="ar-EG" sz="2000" b="1" dirty="0">
                <a:solidFill>
                  <a:srgbClr val="000000"/>
                </a:solidFill>
                <a:effectLst>
                  <a:outerShdw blurRad="38100" dist="38100" dir="2700000" algn="tl">
                    <a:srgbClr val="000000">
                      <a:alpha val="43137"/>
                    </a:srgbClr>
                  </a:outerShdw>
                </a:effectLst>
                <a:latin typeface="Noto Sans Symbols"/>
              </a:rPr>
              <a:t> افهم ما يحدث أمام الجمهور.</a:t>
            </a:r>
          </a:p>
          <a:p>
            <a:pPr marL="342900" lvl="0" indent="-342900" algn="just" fontAlgn="base">
              <a:buFont typeface="Wingdings" panose="05000000000000000000" pitchFamily="2" charset="2"/>
              <a:buChar char="§"/>
              <a:defRPr/>
            </a:pPr>
            <a:r>
              <a:rPr lang="ar-EG" sz="2000" b="1" dirty="0">
                <a:solidFill>
                  <a:srgbClr val="000000"/>
                </a:solidFill>
                <a:effectLst>
                  <a:outerShdw blurRad="38100" dist="38100" dir="2700000" algn="tl">
                    <a:srgbClr val="000000">
                      <a:alpha val="43137"/>
                    </a:srgbClr>
                  </a:outerShdw>
                </a:effectLst>
                <a:latin typeface="Noto Sans Symbols"/>
              </a:rPr>
              <a:t>ممارسة مجموعة كاملة من التقنيات.</a:t>
            </a:r>
          </a:p>
          <a:p>
            <a:pPr marL="342900" lvl="0" indent="-342900" algn="just" fontAlgn="base">
              <a:buFont typeface="Wingdings" panose="05000000000000000000" pitchFamily="2" charset="2"/>
              <a:buChar char="§"/>
              <a:defRPr/>
            </a:pPr>
            <a:r>
              <a:rPr lang="ar-EG" sz="2000" b="1" dirty="0">
                <a:solidFill>
                  <a:srgbClr val="000000"/>
                </a:solidFill>
                <a:effectLst>
                  <a:outerShdw blurRad="38100" dist="38100" dir="2700000" algn="tl">
                    <a:srgbClr val="000000">
                      <a:alpha val="43137"/>
                    </a:srgbClr>
                  </a:outerShdw>
                </a:effectLst>
                <a:latin typeface="Noto Sans Symbols"/>
              </a:rPr>
              <a:t> تعرف على التلميحات والنصائح لتقديم عرض تقديمي فعال.</a:t>
            </a:r>
          </a:p>
          <a:p>
            <a:pPr marL="342900" lvl="0" indent="-342900" algn="just" fontAlgn="base">
              <a:buFont typeface="Wingdings" panose="05000000000000000000" pitchFamily="2" charset="2"/>
              <a:buChar char="§"/>
              <a:defRPr/>
            </a:pPr>
            <a:r>
              <a:rPr lang="ar-EG" sz="2000" b="1" dirty="0">
                <a:solidFill>
                  <a:srgbClr val="000000"/>
                </a:solidFill>
                <a:effectLst>
                  <a:outerShdw blurRad="38100" dist="38100" dir="2700000" algn="tl">
                    <a:srgbClr val="000000">
                      <a:alpha val="43137"/>
                    </a:srgbClr>
                  </a:outerShdw>
                </a:effectLst>
                <a:latin typeface="Noto Sans Symbols"/>
              </a:rPr>
              <a:t> قم بتوسيع قدرتك على التقديم.</a:t>
            </a:r>
          </a:p>
          <a:p>
            <a:pPr marL="342900" lvl="0" indent="-342900" algn="just" fontAlgn="base">
              <a:buFont typeface="Wingdings" panose="05000000000000000000" pitchFamily="2" charset="2"/>
              <a:buChar char="§"/>
              <a:defRPr/>
            </a:pPr>
            <a:r>
              <a:rPr lang="ar-EG" sz="2000" b="1" dirty="0">
                <a:solidFill>
                  <a:srgbClr val="000000"/>
                </a:solidFill>
                <a:effectLst>
                  <a:outerShdw blurRad="38100" dist="38100" dir="2700000" algn="tl">
                    <a:srgbClr val="000000">
                      <a:alpha val="43137"/>
                    </a:srgbClr>
                  </a:outerShdw>
                </a:effectLst>
                <a:latin typeface="Noto Sans Symbols"/>
              </a:rPr>
              <a:t>قدم الحاضر بأناقة وحضور.</a:t>
            </a:r>
          </a:p>
          <a:p>
            <a:pPr marL="342900" lvl="0" indent="-342900" algn="just" fontAlgn="base">
              <a:buFont typeface="Wingdings" panose="05000000000000000000" pitchFamily="2" charset="2"/>
              <a:buChar char="§"/>
              <a:defRPr/>
            </a:pPr>
            <a:r>
              <a:rPr lang="ar-EG" sz="2000" b="1" dirty="0">
                <a:solidFill>
                  <a:srgbClr val="000000"/>
                </a:solidFill>
                <a:effectLst>
                  <a:outerShdw blurRad="38100" dist="38100" dir="2700000" algn="tl">
                    <a:srgbClr val="000000">
                      <a:alpha val="43137"/>
                    </a:srgbClr>
                  </a:outerShdw>
                </a:effectLst>
                <a:latin typeface="Noto Sans Symbols"/>
              </a:rPr>
              <a:t>استخدام مواد الدعم.</a:t>
            </a:r>
          </a:p>
          <a:p>
            <a:pPr marR="0" lvl="0" algn="just" defTabSz="914400" eaLnBrk="1" fontAlgn="base" latinLnBrk="0" hangingPunct="1">
              <a:lnSpc>
                <a:spcPct val="100000"/>
              </a:lnSpc>
              <a:spcBef>
                <a:spcPts val="0"/>
              </a:spcBef>
              <a:spcAft>
                <a:spcPts val="0"/>
              </a:spcAft>
              <a:buClrTx/>
              <a:buSzTx/>
              <a:tabLst/>
              <a:defRPr/>
            </a:pP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p:txBody>
      </p:sp>
    </p:spTree>
    <p:custDataLst>
      <p:tags r:id="rId1"/>
    </p:custDataLst>
    <p:extLst>
      <p:ext uri="{BB962C8B-B14F-4D97-AF65-F5344CB8AC3E}">
        <p14:creationId xmlns:p14="http://schemas.microsoft.com/office/powerpoint/2010/main" val="1750133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xEl>
                                              <p:pRg st="1" end="1"/>
                                            </p:txEl>
                                          </p:spTgt>
                                        </p:tgtEl>
                                        <p:attrNameLst>
                                          <p:attrName>style.visibility</p:attrName>
                                        </p:attrNameLst>
                                      </p:cBhvr>
                                      <p:to>
                                        <p:strVal val="visible"/>
                                      </p:to>
                                    </p:set>
                                    <p:anim calcmode="lin" valueType="num">
                                      <p:cBhvr additive="base">
                                        <p:cTn id="7"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2" end="2"/>
                                            </p:txEl>
                                          </p:spTgt>
                                        </p:tgtEl>
                                        <p:attrNameLst>
                                          <p:attrName>style.visibility</p:attrName>
                                        </p:attrNameLst>
                                      </p:cBhvr>
                                      <p:to>
                                        <p:strVal val="visible"/>
                                      </p:to>
                                    </p:set>
                                    <p:anim calcmode="lin" valueType="num">
                                      <p:cBhvr additive="base">
                                        <p:cTn id="13"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xEl>
                                              <p:pRg st="3" end="3"/>
                                            </p:txEl>
                                          </p:spTgt>
                                        </p:tgtEl>
                                        <p:attrNameLst>
                                          <p:attrName>style.visibility</p:attrName>
                                        </p:attrNameLst>
                                      </p:cBhvr>
                                      <p:to>
                                        <p:strVal val="visible"/>
                                      </p:to>
                                    </p:set>
                                    <p:anim calcmode="lin" valueType="num">
                                      <p:cBhvr additive="base">
                                        <p:cTn id="19"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4">
                                            <p:txEl>
                                              <p:pRg st="4" end="4"/>
                                            </p:txEl>
                                          </p:spTgt>
                                        </p:tgtEl>
                                        <p:attrNameLst>
                                          <p:attrName>style.visibility</p:attrName>
                                        </p:attrNameLst>
                                      </p:cBhvr>
                                      <p:to>
                                        <p:strVal val="visible"/>
                                      </p:to>
                                    </p:set>
                                    <p:anim calcmode="lin" valueType="num">
                                      <p:cBhvr additive="base">
                                        <p:cTn id="25" dur="500" fill="hold"/>
                                        <p:tgtEl>
                                          <p:spTgt spid="14">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4">
                                            <p:txEl>
                                              <p:pRg st="5" end="5"/>
                                            </p:txEl>
                                          </p:spTgt>
                                        </p:tgtEl>
                                        <p:attrNameLst>
                                          <p:attrName>style.visibility</p:attrName>
                                        </p:attrNameLst>
                                      </p:cBhvr>
                                      <p:to>
                                        <p:strVal val="visible"/>
                                      </p:to>
                                    </p:set>
                                    <p:anim calcmode="lin" valueType="num">
                                      <p:cBhvr additive="base">
                                        <p:cTn id="31" dur="500" fill="hold"/>
                                        <p:tgtEl>
                                          <p:spTgt spid="14">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4">
                                            <p:txEl>
                                              <p:pRg st="6" end="6"/>
                                            </p:txEl>
                                          </p:spTgt>
                                        </p:tgtEl>
                                        <p:attrNameLst>
                                          <p:attrName>style.visibility</p:attrName>
                                        </p:attrNameLst>
                                      </p:cBhvr>
                                      <p:to>
                                        <p:strVal val="visible"/>
                                      </p:to>
                                    </p:set>
                                    <p:anim calcmode="lin" valueType="num">
                                      <p:cBhvr additive="base">
                                        <p:cTn id="37" dur="500" fill="hold"/>
                                        <p:tgtEl>
                                          <p:spTgt spid="14">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4">
                                            <p:txEl>
                                              <p:pRg st="7" end="7"/>
                                            </p:txEl>
                                          </p:spTgt>
                                        </p:tgtEl>
                                        <p:attrNameLst>
                                          <p:attrName>style.visibility</p:attrName>
                                        </p:attrNameLst>
                                      </p:cBhvr>
                                      <p:to>
                                        <p:strVal val="visible"/>
                                      </p:to>
                                    </p:set>
                                    <p:anim calcmode="lin" valueType="num">
                                      <p:cBhvr additive="base">
                                        <p:cTn id="43" dur="500" fill="hold"/>
                                        <p:tgtEl>
                                          <p:spTgt spid="14">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7">
                                            <p:txEl>
                                              <p:pRg st="1" end="1"/>
                                            </p:txEl>
                                          </p:spTgt>
                                        </p:tgtEl>
                                        <p:attrNameLst>
                                          <p:attrName>style.visibility</p:attrName>
                                        </p:attrNameLst>
                                      </p:cBhvr>
                                      <p:to>
                                        <p:strVal val="visible"/>
                                      </p:to>
                                    </p:set>
                                    <p:anim calcmode="lin" valueType="num">
                                      <p:cBhvr additive="base">
                                        <p:cTn id="49"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7">
                                            <p:txEl>
                                              <p:pRg st="2" end="2"/>
                                            </p:txEl>
                                          </p:spTgt>
                                        </p:tgtEl>
                                        <p:attrNameLst>
                                          <p:attrName>style.visibility</p:attrName>
                                        </p:attrNameLst>
                                      </p:cBhvr>
                                      <p:to>
                                        <p:strVal val="visible"/>
                                      </p:to>
                                    </p:set>
                                    <p:anim calcmode="lin" valueType="num">
                                      <p:cBhvr additive="base">
                                        <p:cTn id="55"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7">
                                            <p:txEl>
                                              <p:pRg st="3" end="3"/>
                                            </p:txEl>
                                          </p:spTgt>
                                        </p:tgtEl>
                                        <p:attrNameLst>
                                          <p:attrName>style.visibility</p:attrName>
                                        </p:attrNameLst>
                                      </p:cBhvr>
                                      <p:to>
                                        <p:strVal val="visible"/>
                                      </p:to>
                                    </p:set>
                                    <p:anim calcmode="lin" valueType="num">
                                      <p:cBhvr additive="base">
                                        <p:cTn id="61"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7">
                                            <p:txEl>
                                              <p:pRg st="4" end="4"/>
                                            </p:txEl>
                                          </p:spTgt>
                                        </p:tgtEl>
                                        <p:attrNameLst>
                                          <p:attrName>style.visibility</p:attrName>
                                        </p:attrNameLst>
                                      </p:cBhvr>
                                      <p:to>
                                        <p:strVal val="visible"/>
                                      </p:to>
                                    </p:set>
                                    <p:anim calcmode="lin" valueType="num">
                                      <p:cBhvr additive="base">
                                        <p:cTn id="67"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7">
                                            <p:txEl>
                                              <p:pRg st="5" end="5"/>
                                            </p:txEl>
                                          </p:spTgt>
                                        </p:tgtEl>
                                        <p:attrNameLst>
                                          <p:attrName>style.visibility</p:attrName>
                                        </p:attrNameLst>
                                      </p:cBhvr>
                                      <p:to>
                                        <p:strVal val="visible"/>
                                      </p:to>
                                    </p:set>
                                    <p:anim calcmode="lin" valueType="num">
                                      <p:cBhvr additive="base">
                                        <p:cTn id="73"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7">
                                            <p:txEl>
                                              <p:pRg st="6" end="6"/>
                                            </p:txEl>
                                          </p:spTgt>
                                        </p:tgtEl>
                                        <p:attrNameLst>
                                          <p:attrName>style.visibility</p:attrName>
                                        </p:attrNameLst>
                                      </p:cBhvr>
                                      <p:to>
                                        <p:strVal val="visible"/>
                                      </p:to>
                                    </p:set>
                                    <p:anim calcmode="lin" valueType="num">
                                      <p:cBhvr additive="base">
                                        <p:cTn id="79" dur="500" fill="hold"/>
                                        <p:tgtEl>
                                          <p:spTgt spid="7">
                                            <p:txEl>
                                              <p:pRg st="6" end="6"/>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7">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nodeType="clickEffect">
                                  <p:stCondLst>
                                    <p:cond delay="0"/>
                                  </p:stCondLst>
                                  <p:childTnLst>
                                    <p:set>
                                      <p:cBhvr>
                                        <p:cTn id="84" dur="1" fill="hold">
                                          <p:stCondLst>
                                            <p:cond delay="0"/>
                                          </p:stCondLst>
                                        </p:cTn>
                                        <p:tgtEl>
                                          <p:spTgt spid="7">
                                            <p:txEl>
                                              <p:pRg st="7" end="7"/>
                                            </p:txEl>
                                          </p:spTgt>
                                        </p:tgtEl>
                                        <p:attrNameLst>
                                          <p:attrName>style.visibility</p:attrName>
                                        </p:attrNameLst>
                                      </p:cBhvr>
                                      <p:to>
                                        <p:strVal val="visible"/>
                                      </p:to>
                                    </p:set>
                                    <p:anim calcmode="lin" valueType="num">
                                      <p:cBhvr additive="base">
                                        <p:cTn id="85" dur="500" fill="hold"/>
                                        <p:tgtEl>
                                          <p:spTgt spid="7">
                                            <p:txEl>
                                              <p:pRg st="7" end="7"/>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7">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823848" y="103753"/>
            <a:ext cx="5904565" cy="1569660"/>
          </a:xfrm>
          <a:prstGeom prst="rect">
            <a:avLst/>
          </a:prstGeom>
          <a:noFill/>
        </p:spPr>
        <p:txBody>
          <a:bodyPr wrap="none" rtlCol="0">
            <a:spAutoFit/>
          </a:bodyPr>
          <a:lstStyle/>
          <a:p>
            <a:pPr>
              <a:defRPr/>
            </a:pPr>
            <a:r>
              <a:rPr kumimoji="0" lang="en-US" sz="2000" b="1" i="0" u="none" strike="noStrike" kern="1200" cap="none" spc="0" normalizeH="0" baseline="0" noProof="0" dirty="0">
                <a:ln>
                  <a:noFill/>
                </a:ln>
                <a:effectLst>
                  <a:outerShdw blurRad="38100" dist="38100" dir="2700000" algn="tl">
                    <a:srgbClr val="000000">
                      <a:alpha val="43137"/>
                    </a:srgbClr>
                  </a:outerShdw>
                </a:effectLst>
                <a:uLnTx/>
                <a:uFillTx/>
                <a:latin typeface="Tajawal Medium" panose="00000600000000000000" pitchFamily="2" charset="-78"/>
                <a:ea typeface="+mn-ea"/>
                <a:cs typeface="Tajawal Medium" panose="00000600000000000000" pitchFamily="2" charset="-78"/>
              </a:rPr>
              <a:t>THE FOLLOWING TOPICS WILL BE COVERED</a:t>
            </a:r>
            <a:r>
              <a:rPr kumimoji="0" lang="en-US" sz="2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a:t>
            </a:r>
            <a:endParaRPr kumimoji="0" lang="ar-EG" sz="2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a:p>
            <a:pPr>
              <a:defRPr/>
            </a:pPr>
            <a:endParaRPr kumimoji="0" lang="ar-EG" sz="2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a:p>
            <a:pPr>
              <a:defRPr/>
            </a:pPr>
            <a:r>
              <a:rPr kumimoji="0" lang="en-US" sz="2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 </a:t>
            </a:r>
            <a:r>
              <a:rPr lang="en-US" sz="2400" b="1" dirty="0">
                <a:solidFill>
                  <a:srgbClr val="0A1F61"/>
                </a:solidFill>
                <a:effectLst>
                  <a:outerShdw blurRad="38100" dist="38100" dir="2700000" algn="tl">
                    <a:srgbClr val="000000">
                      <a:alpha val="43137"/>
                    </a:srgbClr>
                  </a:outerShdw>
                </a:effectLst>
                <a:cs typeface="Tajawal ExtraBold" panose="00000800000000000000" pitchFamily="2" charset="-78"/>
              </a:rPr>
              <a:t>THE MAIN TOPICS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sp>
        <p:nvSpPr>
          <p:cNvPr id="19" name="TextBox 18"/>
          <p:cNvSpPr txBox="1"/>
          <p:nvPr/>
        </p:nvSpPr>
        <p:spPr>
          <a:xfrm>
            <a:off x="1903477" y="1673413"/>
            <a:ext cx="3872653" cy="2828147"/>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lang="en-US" sz="1200"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CHAPTER 1: </a:t>
            </a:r>
            <a:r>
              <a:rPr lang="en-US" sz="1200" b="1"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UNDERSTANDING BUSINESS COMMUNICATION IN TODAY’S WORKPLACE.</a:t>
            </a:r>
          </a:p>
          <a:p>
            <a:pPr marL="0" marR="0" lvl="0" indent="0" algn="l" defTabSz="914400" rtl="0" eaLnBrk="1" fontAlgn="auto" latinLnBrk="0" hangingPunct="1">
              <a:lnSpc>
                <a:spcPct val="200000"/>
              </a:lnSpc>
              <a:spcBef>
                <a:spcPts val="0"/>
              </a:spcBef>
              <a:spcAft>
                <a:spcPts val="0"/>
              </a:spcAft>
              <a:buClrTx/>
              <a:buSzTx/>
              <a:buFontTx/>
              <a:buNone/>
              <a:tabLst/>
              <a:defRPr/>
            </a:pPr>
            <a:r>
              <a:rPr lang="en-US" sz="1200" b="1" u="sng"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Which will cover:</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2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Understanding Why Communication Matters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2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Communicating in Today’s Global Business Environment.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2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Exploring the Communication Process.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2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Committing to Ethical Communication.</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2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Communicating in a World of Diversity. </a:t>
            </a:r>
          </a:p>
        </p:txBody>
      </p:sp>
      <p:sp>
        <p:nvSpPr>
          <p:cNvPr id="2" name="Rectangle 1">
            <a:extLst>
              <a:ext uri="{FF2B5EF4-FFF2-40B4-BE49-F238E27FC236}">
                <a16:creationId xmlns:a16="http://schemas.microsoft.com/office/drawing/2014/main" id="{0BBC330F-CF76-9994-B069-F1E2B720232C}"/>
              </a:ext>
            </a:extLst>
          </p:cNvPr>
          <p:cNvSpPr/>
          <p:nvPr/>
        </p:nvSpPr>
        <p:spPr>
          <a:xfrm>
            <a:off x="5933440" y="1673413"/>
            <a:ext cx="4114800" cy="326627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r"/>
            <a:r>
              <a:rPr lang="ar-EG" b="1" u="sng" dirty="0">
                <a:solidFill>
                  <a:srgbClr val="FF0000"/>
                </a:solidFill>
              </a:rPr>
              <a:t>الفصل 1: فهم الاتصالات التجارية في مكان العمل اليوم.</a:t>
            </a:r>
          </a:p>
          <a:p>
            <a:pPr algn="r"/>
            <a:r>
              <a:rPr lang="ar-EG" sz="2400" dirty="0"/>
              <a:t>والتي سوف تغطي:</a:t>
            </a:r>
          </a:p>
          <a:p>
            <a:pPr algn="r"/>
            <a:r>
              <a:rPr lang="ar-EG" sz="2400" dirty="0"/>
              <a:t>فهم سبب أهمية التواصل</a:t>
            </a:r>
          </a:p>
          <a:p>
            <a:pPr algn="r"/>
            <a:r>
              <a:rPr lang="ar-EG" sz="2400" dirty="0"/>
              <a:t>التواصل في بيئة الأعمال العالمية اليوم.</a:t>
            </a:r>
          </a:p>
          <a:p>
            <a:pPr algn="r"/>
            <a:r>
              <a:rPr lang="ar-EG" sz="2400" dirty="0"/>
              <a:t>استكشاف عملية الاتصال.</a:t>
            </a:r>
          </a:p>
          <a:p>
            <a:pPr algn="r"/>
            <a:r>
              <a:rPr lang="ar-EG" sz="2400" dirty="0"/>
              <a:t>الالتزام بالتواصل الأخلاقي.</a:t>
            </a:r>
          </a:p>
          <a:p>
            <a:pPr algn="r"/>
            <a:r>
              <a:rPr lang="ar-EG" sz="2400" dirty="0"/>
              <a:t>التواصل في عالم من التنوع. </a:t>
            </a:r>
          </a:p>
        </p:txBody>
      </p:sp>
    </p:spTree>
    <p:custDataLst>
      <p:tags r:id="rId1"/>
    </p:custDataLst>
    <p:extLst>
      <p:ext uri="{BB962C8B-B14F-4D97-AF65-F5344CB8AC3E}">
        <p14:creationId xmlns:p14="http://schemas.microsoft.com/office/powerpoint/2010/main" val="3951451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4" end="4"/>
                                            </p:txEl>
                                          </p:spTgt>
                                        </p:tgtEl>
                                        <p:attrNameLst>
                                          <p:attrName>style.visibility</p:attrName>
                                        </p:attrNameLst>
                                      </p:cBhvr>
                                      <p:to>
                                        <p:strVal val="visible"/>
                                      </p:to>
                                    </p:set>
                                    <p:anim calcmode="lin" valueType="num">
                                      <p:cBhvr additive="base">
                                        <p:cTn id="19"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5" end="5"/>
                                            </p:txEl>
                                          </p:spTgt>
                                        </p:tgtEl>
                                        <p:attrNameLst>
                                          <p:attrName>style.visibility</p:attrName>
                                        </p:attrNameLst>
                                      </p:cBhvr>
                                      <p:to>
                                        <p:strVal val="visible"/>
                                      </p:to>
                                    </p:set>
                                    <p:anim calcmode="lin" valueType="num">
                                      <p:cBhvr additive="base">
                                        <p:cTn id="25"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9">
                                            <p:txEl>
                                              <p:pRg st="6" end="6"/>
                                            </p:txEl>
                                          </p:spTgt>
                                        </p:tgtEl>
                                        <p:attrNameLst>
                                          <p:attrName>style.visibility</p:attrName>
                                        </p:attrNameLst>
                                      </p:cBhvr>
                                      <p:to>
                                        <p:strVal val="visible"/>
                                      </p:to>
                                    </p:set>
                                    <p:anim calcmode="lin" valueType="num">
                                      <p:cBhvr additive="base">
                                        <p:cTn id="31" dur="500" fill="hold"/>
                                        <p:tgtEl>
                                          <p:spTgt spid="19">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115182" y="770768"/>
            <a:ext cx="434766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following topics will be covered: </a:t>
            </a:r>
          </a:p>
        </p:txBody>
      </p:sp>
      <p:sp>
        <p:nvSpPr>
          <p:cNvPr id="19" name="TextBox 18"/>
          <p:cNvSpPr txBox="1"/>
          <p:nvPr/>
        </p:nvSpPr>
        <p:spPr>
          <a:xfrm>
            <a:off x="1416186" y="1292376"/>
            <a:ext cx="5290912" cy="4026743"/>
          </a:xfrm>
          <a:prstGeom prst="rect">
            <a:avLst/>
          </a:prstGeom>
          <a:noFill/>
        </p:spPr>
        <p:txBody>
          <a:bodyPr wrap="square" rtlCol="0">
            <a:spAutoFit/>
          </a:bodyPr>
          <a:lstStyle/>
          <a:p>
            <a:pPr marL="0" marR="0" lvl="0" indent="0" algn="ctr" defTabSz="914400" rtl="0" eaLnBrk="1" fontAlgn="auto" latinLnBrk="0" hangingPunct="1">
              <a:spcBef>
                <a:spcPts val="0"/>
              </a:spcBef>
              <a:spcAft>
                <a:spcPts val="0"/>
              </a:spcAft>
              <a:buClrTx/>
              <a:buSzTx/>
              <a:buFontTx/>
              <a:buNone/>
              <a:tabLst/>
              <a:defRPr/>
            </a:pPr>
            <a:endParaRPr kumimoji="0" lang="en-US" sz="16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0" marR="0" lvl="0" indent="0" defTabSz="914400" rtl="0" eaLnBrk="1" fontAlgn="auto" latinLnBrk="0" hangingPunct="1">
              <a:spcBef>
                <a:spcPts val="0"/>
              </a:spcBef>
              <a:spcAft>
                <a:spcPts val="0"/>
              </a:spcAft>
              <a:buClrTx/>
              <a:buSzTx/>
              <a:buFontTx/>
              <a:buNone/>
              <a:tabLst/>
              <a:defRPr/>
            </a:pPr>
            <a:endParaRPr kumimoji="0" lang="en-US" sz="16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0" marR="0" lvl="0" indent="0" defTabSz="914400" rtl="0" eaLnBrk="1" fontAlgn="auto" latinLnBrk="0" hangingPunct="1">
              <a:spcBef>
                <a:spcPts val="0"/>
              </a:spcBef>
              <a:spcAft>
                <a:spcPts val="0"/>
              </a:spcAft>
              <a:buClrTx/>
              <a:buSzTx/>
              <a:buFontTx/>
              <a:buNone/>
              <a:tabLst/>
              <a:defRPr/>
            </a:pPr>
            <a:r>
              <a:rPr kumimoji="0" lang="en-US" sz="1600" b="1"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CHAPTER 2: MASTERING TEAM SKILLS INTERPERSONAL COMMUNICATION.</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4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Communicating Effectively in Teams</a:t>
            </a:r>
            <a:r>
              <a:rPr lang="en-US" sz="14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4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Collaborating on Communication Efforts.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4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Making Your Meetings More Productive</a:t>
            </a:r>
            <a:endParaRPr lang="en-US" sz="14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4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Improving Your Listening Skills.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4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Improving Your Nonverbal Communication Skills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4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Developing Your Business Etiquette.</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4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Advantages and Disadvantages of Teams</a:t>
            </a:r>
            <a:r>
              <a:rPr lang="en-US" sz="14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4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The most effective teams share the following characteristics</a:t>
            </a:r>
            <a:r>
              <a:rPr kumimoji="0" lang="en-US" sz="16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a:t>
            </a:r>
            <a:endParaRPr kumimoji="0" lang="en-US" sz="16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id="{692F765B-E8F1-D5E1-FD3A-D0240595B48C}"/>
              </a:ext>
            </a:extLst>
          </p:cNvPr>
          <p:cNvSpPr txBox="1"/>
          <p:nvPr/>
        </p:nvSpPr>
        <p:spPr>
          <a:xfrm>
            <a:off x="5874792" y="1720699"/>
            <a:ext cx="4347666" cy="3170099"/>
          </a:xfrm>
          <a:prstGeom prst="rect">
            <a:avLst/>
          </a:prstGeom>
          <a:noFill/>
        </p:spPr>
        <p:txBody>
          <a:bodyPr wrap="square" rtlCol="0">
            <a:spAutoFit/>
          </a:bodyPr>
          <a:lstStyle/>
          <a:p>
            <a:pPr lvl="0" algn="r" rtl="1">
              <a:defRPr/>
            </a:pPr>
            <a:r>
              <a:rPr lang="ar-EG" sz="2000" b="1" dirty="0">
                <a:solidFill>
                  <a:srgbClr val="002060"/>
                </a:solidFill>
                <a:latin typeface="Tajawal ExtraBold" panose="00000800000000000000" pitchFamily="2" charset="-78"/>
                <a:cs typeface="Tajawal ExtraBold" panose="00000800000000000000" pitchFamily="2" charset="-78"/>
              </a:rPr>
              <a:t>الفصل 2: إتقان مهارات الفريق التواصل بين الأشخاص.</a:t>
            </a:r>
            <a:r>
              <a:rPr lang="ar-EG" sz="2000" b="1" dirty="0">
                <a:solidFill>
                  <a:srgbClr val="FF0000"/>
                </a:solidFill>
                <a:latin typeface="Tajawal ExtraBold" panose="00000800000000000000" pitchFamily="2" charset="-78"/>
                <a:cs typeface="Tajawal ExtraBold" panose="00000800000000000000" pitchFamily="2" charset="-78"/>
              </a:rPr>
              <a:t>
</a:t>
            </a:r>
            <a:r>
              <a:rPr lang="ar-EG" sz="2000" b="1" dirty="0">
                <a:latin typeface="Tajawal ExtraBold" panose="00000800000000000000" pitchFamily="2" charset="-78"/>
                <a:cs typeface="Tajawal ExtraBold" panose="00000800000000000000" pitchFamily="2" charset="-78"/>
              </a:rPr>
              <a:t>التواصل الفعال في فرق.
التعاون في جهود الاتصال.
جعل اجتماعاتك أكثر إنتاجية
تحسين مهارات الاستماع لديك.
تحسين مهارات الاتصال غير اللفظي لديك
تطوير آداب عملك.
مزايا وعيوب الفرق.
تشترك الفرق الأكثر فعالية في الخصائص التالية.</a:t>
            </a:r>
            <a:endParaRPr kumimoji="0" lang="en-US" sz="2000" b="1" i="0" u="none" strike="noStrike" kern="1200" cap="none" spc="0" normalizeH="0" baseline="0" noProof="0" dirty="0">
              <a:ln>
                <a:noFill/>
              </a:ln>
              <a:effectLst/>
              <a:uLnTx/>
              <a:uFillTx/>
              <a:latin typeface="Tajawal ExtraBold" panose="00000800000000000000" pitchFamily="2" charset="-78"/>
              <a:cs typeface="Tajawal ExtraBold" panose="00000800000000000000" pitchFamily="2" charset="-78"/>
            </a:endParaRPr>
          </a:p>
        </p:txBody>
      </p:sp>
    </p:spTree>
    <p:custDataLst>
      <p:tags r:id="rId1"/>
    </p:custDataLst>
    <p:extLst>
      <p:ext uri="{BB962C8B-B14F-4D97-AF65-F5344CB8AC3E}">
        <p14:creationId xmlns:p14="http://schemas.microsoft.com/office/powerpoint/2010/main" val="3740687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3" end="3"/>
                                            </p:txEl>
                                          </p:spTgt>
                                        </p:tgtEl>
                                        <p:attrNameLst>
                                          <p:attrName>style.visibility</p:attrName>
                                        </p:attrNameLst>
                                      </p:cBhvr>
                                      <p:to>
                                        <p:strVal val="visible"/>
                                      </p:to>
                                    </p:set>
                                    <p:anim calcmode="lin" valueType="num">
                                      <p:cBhvr additive="base">
                                        <p:cTn id="7"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4" end="4"/>
                                            </p:txEl>
                                          </p:spTgt>
                                        </p:tgtEl>
                                        <p:attrNameLst>
                                          <p:attrName>style.visibility</p:attrName>
                                        </p:attrNameLst>
                                      </p:cBhvr>
                                      <p:to>
                                        <p:strVal val="visible"/>
                                      </p:to>
                                    </p:set>
                                    <p:anim calcmode="lin" valueType="num">
                                      <p:cBhvr additive="base">
                                        <p:cTn id="13"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5" end="5"/>
                                            </p:txEl>
                                          </p:spTgt>
                                        </p:tgtEl>
                                        <p:attrNameLst>
                                          <p:attrName>style.visibility</p:attrName>
                                        </p:attrNameLst>
                                      </p:cBhvr>
                                      <p:to>
                                        <p:strVal val="visible"/>
                                      </p:to>
                                    </p:set>
                                    <p:anim calcmode="lin" valueType="num">
                                      <p:cBhvr additive="base">
                                        <p:cTn id="19"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6" end="6"/>
                                            </p:txEl>
                                          </p:spTgt>
                                        </p:tgtEl>
                                        <p:attrNameLst>
                                          <p:attrName>style.visibility</p:attrName>
                                        </p:attrNameLst>
                                      </p:cBhvr>
                                      <p:to>
                                        <p:strVal val="visible"/>
                                      </p:to>
                                    </p:set>
                                    <p:anim calcmode="lin" valueType="num">
                                      <p:cBhvr additive="base">
                                        <p:cTn id="25" dur="500" fill="hold"/>
                                        <p:tgtEl>
                                          <p:spTgt spid="19">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9">
                                            <p:txEl>
                                              <p:pRg st="7" end="7"/>
                                            </p:txEl>
                                          </p:spTgt>
                                        </p:tgtEl>
                                        <p:attrNameLst>
                                          <p:attrName>style.visibility</p:attrName>
                                        </p:attrNameLst>
                                      </p:cBhvr>
                                      <p:to>
                                        <p:strVal val="visible"/>
                                      </p:to>
                                    </p:set>
                                    <p:anim calcmode="lin" valueType="num">
                                      <p:cBhvr additive="base">
                                        <p:cTn id="31" dur="500" fill="hold"/>
                                        <p:tgtEl>
                                          <p:spTgt spid="19">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9">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9">
                                            <p:txEl>
                                              <p:pRg st="8" end="8"/>
                                            </p:txEl>
                                          </p:spTgt>
                                        </p:tgtEl>
                                        <p:attrNameLst>
                                          <p:attrName>style.visibility</p:attrName>
                                        </p:attrNameLst>
                                      </p:cBhvr>
                                      <p:to>
                                        <p:strVal val="visible"/>
                                      </p:to>
                                    </p:set>
                                    <p:anim calcmode="lin" valueType="num">
                                      <p:cBhvr additive="base">
                                        <p:cTn id="37" dur="500" fill="hold"/>
                                        <p:tgtEl>
                                          <p:spTgt spid="19">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9">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9">
                                            <p:txEl>
                                              <p:pRg st="9" end="9"/>
                                            </p:txEl>
                                          </p:spTgt>
                                        </p:tgtEl>
                                        <p:attrNameLst>
                                          <p:attrName>style.visibility</p:attrName>
                                        </p:attrNameLst>
                                      </p:cBhvr>
                                      <p:to>
                                        <p:strVal val="visible"/>
                                      </p:to>
                                    </p:set>
                                    <p:anim calcmode="lin" valueType="num">
                                      <p:cBhvr additive="base">
                                        <p:cTn id="43" dur="500" fill="hold"/>
                                        <p:tgtEl>
                                          <p:spTgt spid="19">
                                            <p:txEl>
                                              <p:pRg st="9" end="9"/>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9">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9">
                                            <p:txEl>
                                              <p:pRg st="10" end="10"/>
                                            </p:txEl>
                                          </p:spTgt>
                                        </p:tgtEl>
                                        <p:attrNameLst>
                                          <p:attrName>style.visibility</p:attrName>
                                        </p:attrNameLst>
                                      </p:cBhvr>
                                      <p:to>
                                        <p:strVal val="visible"/>
                                      </p:to>
                                    </p:set>
                                    <p:anim calcmode="lin" valueType="num">
                                      <p:cBhvr additive="base">
                                        <p:cTn id="49" dur="500" fill="hold"/>
                                        <p:tgtEl>
                                          <p:spTgt spid="19">
                                            <p:txEl>
                                              <p:pRg st="10" end="1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9">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819301" y="635291"/>
            <a:ext cx="655339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following topics will be covered: </a:t>
            </a:r>
          </a:p>
        </p:txBody>
      </p:sp>
      <p:sp>
        <p:nvSpPr>
          <p:cNvPr id="19" name="TextBox 18"/>
          <p:cNvSpPr txBox="1"/>
          <p:nvPr/>
        </p:nvSpPr>
        <p:spPr>
          <a:xfrm>
            <a:off x="1520942" y="1896335"/>
            <a:ext cx="5457526" cy="2314544"/>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400" b="1" i="0" strike="noStrike" kern="1200" cap="none" spc="0" normalizeH="0" baseline="0" noProof="0" dirty="0">
                <a:ln>
                  <a:noFill/>
                </a:ln>
                <a:solidFill>
                  <a:srgbClr val="C00000"/>
                </a:solidFill>
                <a:uLnTx/>
                <a:uFillTx/>
                <a:latin typeface="Tajawal ExtraBold" panose="00000800000000000000" pitchFamily="2" charset="-78"/>
                <a:ea typeface="+mn-ea"/>
                <a:cs typeface="Tajawal ExtraBold" panose="00000800000000000000" pitchFamily="2" charset="-78"/>
              </a:rPr>
              <a:t>CHAPTER 3: PLANNING BUSINESS MESSAGES</a:t>
            </a:r>
          </a:p>
          <a:p>
            <a:pPr>
              <a:lnSpc>
                <a:spcPct val="200000"/>
              </a:lnSpc>
            </a:pPr>
            <a:r>
              <a:rPr kumimoji="0" lang="en-US" sz="14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 </a:t>
            </a:r>
            <a:r>
              <a:rPr kumimoji="0" lang="en-US" sz="1400" b="1" i="0" u="sng"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Which will cover:</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4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Understanding the Three-Step Writing Process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4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Planning business messages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4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Writing business messages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4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Completing business messages</a:t>
            </a:r>
          </a:p>
        </p:txBody>
      </p:sp>
      <p:sp>
        <p:nvSpPr>
          <p:cNvPr id="2" name="Rectangle 1">
            <a:extLst>
              <a:ext uri="{FF2B5EF4-FFF2-40B4-BE49-F238E27FC236}">
                <a16:creationId xmlns:a16="http://schemas.microsoft.com/office/drawing/2014/main" id="{C2A697ED-33DC-F4BA-2222-3FDA81181513}"/>
              </a:ext>
            </a:extLst>
          </p:cNvPr>
          <p:cNvSpPr/>
          <p:nvPr/>
        </p:nvSpPr>
        <p:spPr>
          <a:xfrm>
            <a:off x="6664959" y="1968252"/>
            <a:ext cx="3537857" cy="2677656"/>
          </a:xfrm>
          <a:prstGeom prst="rect">
            <a:avLst/>
          </a:prstGeom>
        </p:spPr>
        <p:txBody>
          <a:bodyPr wrap="square">
            <a:spAutoFit/>
          </a:bodyPr>
          <a:lstStyle/>
          <a:p>
            <a:pPr algn="r" rtl="1"/>
            <a:r>
              <a:rPr lang="en-GB" sz="2400" b="1" u="sng" dirty="0" err="1"/>
              <a:t>الفصل</a:t>
            </a:r>
            <a:r>
              <a:rPr lang="en-GB" sz="2400" b="1" u="sng" dirty="0"/>
              <a:t> </a:t>
            </a:r>
            <a:r>
              <a:rPr lang="ar-EG" sz="2400" b="1" u="sng" dirty="0"/>
              <a:t>3: </a:t>
            </a:r>
            <a:r>
              <a:rPr lang="en-GB" sz="2400" b="1" u="sng" dirty="0"/>
              <a:t> </a:t>
            </a:r>
            <a:r>
              <a:rPr lang="en-GB" sz="2400" b="1" u="sng" dirty="0" err="1"/>
              <a:t>تخطيط</a:t>
            </a:r>
            <a:r>
              <a:rPr lang="en-GB" sz="2400" b="1" u="sng" dirty="0"/>
              <a:t> </a:t>
            </a:r>
            <a:r>
              <a:rPr lang="en-GB" sz="2400" b="1" u="sng" dirty="0" err="1"/>
              <a:t>رسائل</a:t>
            </a:r>
            <a:r>
              <a:rPr lang="en-GB" sz="2400" b="1" u="sng" dirty="0"/>
              <a:t> </a:t>
            </a:r>
            <a:r>
              <a:rPr lang="en-GB" sz="2400" b="1" u="sng" dirty="0" err="1"/>
              <a:t>العمل</a:t>
            </a:r>
            <a:r>
              <a:rPr lang="ar-EG" sz="2400" b="1" u="sng" dirty="0"/>
              <a:t> </a:t>
            </a:r>
            <a:r>
              <a:rPr lang="en-GB" sz="2400" b="1" u="sng" dirty="0" err="1"/>
              <a:t>والتي</a:t>
            </a:r>
            <a:r>
              <a:rPr lang="en-GB" sz="2400" b="1" u="sng" dirty="0"/>
              <a:t> </a:t>
            </a:r>
            <a:r>
              <a:rPr lang="en-GB" sz="2400" b="1" u="sng" dirty="0" err="1"/>
              <a:t>سوف</a:t>
            </a:r>
            <a:r>
              <a:rPr lang="en-GB" sz="2400" b="1" u="sng" dirty="0"/>
              <a:t> </a:t>
            </a:r>
            <a:r>
              <a:rPr lang="en-GB" sz="2400" b="1" u="sng" dirty="0" err="1"/>
              <a:t>تغطي</a:t>
            </a:r>
            <a:r>
              <a:rPr lang="en-GB" sz="2400" b="1" u="sng" dirty="0"/>
              <a:t>:</a:t>
            </a:r>
            <a:endParaRPr lang="ar-EG" sz="2400" b="1" u="sng" dirty="0"/>
          </a:p>
          <a:p>
            <a:pPr algn="r" rtl="1"/>
            <a:r>
              <a:rPr lang="en-GB" sz="2400" b="1" dirty="0" err="1"/>
              <a:t>فهم</a:t>
            </a:r>
            <a:r>
              <a:rPr lang="en-GB" sz="2400" b="1" dirty="0"/>
              <a:t> </a:t>
            </a:r>
            <a:r>
              <a:rPr lang="en-GB" sz="2400" b="1" dirty="0" err="1"/>
              <a:t>عملية</a:t>
            </a:r>
            <a:r>
              <a:rPr lang="en-GB" sz="2400" b="1" dirty="0"/>
              <a:t> </a:t>
            </a:r>
            <a:r>
              <a:rPr lang="en-GB" sz="2400" b="1" dirty="0" err="1"/>
              <a:t>الكتابة</a:t>
            </a:r>
            <a:r>
              <a:rPr lang="en-GB" sz="2400" b="1" dirty="0"/>
              <a:t> </a:t>
            </a:r>
            <a:r>
              <a:rPr lang="en-GB" sz="2400" b="1" dirty="0" err="1"/>
              <a:t>المكونة</a:t>
            </a:r>
            <a:r>
              <a:rPr lang="en-GB" sz="2400" b="1" dirty="0"/>
              <a:t> من </a:t>
            </a:r>
            <a:r>
              <a:rPr lang="en-GB" sz="2400" b="1" dirty="0" err="1"/>
              <a:t>ثلاث</a:t>
            </a:r>
            <a:r>
              <a:rPr lang="en-GB" sz="2400" b="1" dirty="0"/>
              <a:t> </a:t>
            </a:r>
            <a:r>
              <a:rPr lang="en-GB" sz="2400" b="1" dirty="0" err="1"/>
              <a:t>خطوات</a:t>
            </a:r>
            <a:r>
              <a:rPr lang="en-GB" sz="2400" b="1" dirty="0"/>
              <a:t>
</a:t>
            </a:r>
            <a:r>
              <a:rPr lang="en-GB" sz="2400" b="1" dirty="0" err="1"/>
              <a:t>تخطيط</a:t>
            </a:r>
            <a:r>
              <a:rPr lang="en-GB" sz="2400" b="1" dirty="0"/>
              <a:t> </a:t>
            </a:r>
            <a:r>
              <a:rPr lang="en-GB" sz="2400" b="1" dirty="0" err="1"/>
              <a:t>رسائل</a:t>
            </a:r>
            <a:r>
              <a:rPr lang="en-GB" sz="2400" b="1" dirty="0"/>
              <a:t> </a:t>
            </a:r>
            <a:r>
              <a:rPr lang="en-GB" sz="2400" b="1" dirty="0" err="1"/>
              <a:t>العمل</a:t>
            </a:r>
            <a:r>
              <a:rPr lang="en-GB" sz="2400" b="1" dirty="0"/>
              <a:t>
</a:t>
            </a:r>
            <a:r>
              <a:rPr lang="en-GB" sz="2400" b="1" dirty="0" err="1"/>
              <a:t>كتابة</a:t>
            </a:r>
            <a:r>
              <a:rPr lang="en-GB" sz="2400" b="1" dirty="0"/>
              <a:t> </a:t>
            </a:r>
            <a:r>
              <a:rPr lang="en-GB" sz="2400" b="1" dirty="0" err="1"/>
              <a:t>رسائل</a:t>
            </a:r>
            <a:r>
              <a:rPr lang="en-GB" sz="2400" b="1" dirty="0"/>
              <a:t> </a:t>
            </a:r>
            <a:r>
              <a:rPr lang="en-GB" sz="2400" b="1" dirty="0" err="1"/>
              <a:t>العمل</a:t>
            </a:r>
            <a:r>
              <a:rPr lang="en-GB" sz="2400" b="1" dirty="0"/>
              <a:t>
</a:t>
            </a:r>
            <a:r>
              <a:rPr lang="en-GB" sz="2400" b="1" dirty="0" err="1"/>
              <a:t>إكمال</a:t>
            </a:r>
            <a:r>
              <a:rPr lang="en-GB" sz="2400" b="1" dirty="0"/>
              <a:t> </a:t>
            </a:r>
            <a:r>
              <a:rPr lang="en-GB" sz="2400" b="1" dirty="0" err="1"/>
              <a:t>رسائل</a:t>
            </a:r>
            <a:r>
              <a:rPr lang="en-GB" sz="2400" b="1" dirty="0"/>
              <a:t> </a:t>
            </a:r>
            <a:r>
              <a:rPr lang="en-GB" sz="2400" b="1" dirty="0" err="1"/>
              <a:t>العمل</a:t>
            </a:r>
            <a:endParaRPr lang="en-GB" sz="2400" b="1" dirty="0"/>
          </a:p>
        </p:txBody>
      </p:sp>
    </p:spTree>
    <p:custDataLst>
      <p:tags r:id="rId1"/>
    </p:custDataLst>
    <p:extLst>
      <p:ext uri="{BB962C8B-B14F-4D97-AF65-F5344CB8AC3E}">
        <p14:creationId xmlns:p14="http://schemas.microsoft.com/office/powerpoint/2010/main" val="2356449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4" end="4"/>
                                            </p:txEl>
                                          </p:spTgt>
                                        </p:tgtEl>
                                        <p:attrNameLst>
                                          <p:attrName>style.visibility</p:attrName>
                                        </p:attrNameLst>
                                      </p:cBhvr>
                                      <p:to>
                                        <p:strVal val="visible"/>
                                      </p:to>
                                    </p:set>
                                    <p:anim calcmode="lin" valueType="num">
                                      <p:cBhvr additive="base">
                                        <p:cTn id="19"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5" end="5"/>
                                            </p:txEl>
                                          </p:spTgt>
                                        </p:tgtEl>
                                        <p:attrNameLst>
                                          <p:attrName>style.visibility</p:attrName>
                                        </p:attrNameLst>
                                      </p:cBhvr>
                                      <p:to>
                                        <p:strVal val="visible"/>
                                      </p:to>
                                    </p:set>
                                    <p:anim calcmode="lin" valueType="num">
                                      <p:cBhvr additive="base">
                                        <p:cTn id="25"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sp>
        <p:nvSpPr>
          <p:cNvPr id="7" name="TextBox 6"/>
          <p:cNvSpPr txBox="1"/>
          <p:nvPr/>
        </p:nvSpPr>
        <p:spPr>
          <a:xfrm>
            <a:off x="2936922" y="703918"/>
            <a:ext cx="5630067"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following topics will be covered: </a:t>
            </a:r>
          </a:p>
        </p:txBody>
      </p:sp>
      <p:sp>
        <p:nvSpPr>
          <p:cNvPr id="19" name="TextBox 18"/>
          <p:cNvSpPr txBox="1"/>
          <p:nvPr/>
        </p:nvSpPr>
        <p:spPr>
          <a:xfrm>
            <a:off x="1386239" y="1739731"/>
            <a:ext cx="4949247" cy="3139321"/>
          </a:xfrm>
          <a:prstGeom prst="rect">
            <a:avLst/>
          </a:prstGeom>
          <a:noFill/>
        </p:spPr>
        <p:txBody>
          <a:bodyPr wrap="square" rtlCol="0">
            <a:spAutoFit/>
          </a:bodyPr>
          <a:lstStyle/>
          <a:p>
            <a:pPr marL="0" marR="0" lvl="0" indent="0" algn="l" defTabSz="914400" rtl="0" eaLnBrk="1" fontAlgn="auto" latinLnBrk="0" hangingPunct="1">
              <a:spcBef>
                <a:spcPts val="0"/>
              </a:spcBef>
              <a:spcAft>
                <a:spcPts val="0"/>
              </a:spcAft>
              <a:buClrTx/>
              <a:buSzTx/>
              <a:buFontTx/>
              <a:buNone/>
              <a:tabLst/>
              <a:defRPr/>
            </a:pPr>
            <a:r>
              <a:rPr kumimoji="0" lang="en-US" b="1" i="0" u="none" strike="noStrike" kern="1200" cap="none" spc="0" normalizeH="0" baseline="0" noProof="0">
                <a:ln>
                  <a:noFill/>
                </a:ln>
                <a:solidFill>
                  <a:srgbClr val="C00000"/>
                </a:solidFill>
                <a:effectLst/>
                <a:uLnTx/>
                <a:uFillTx/>
                <a:latin typeface="Tajawal ExtraBold" panose="00000800000000000000" pitchFamily="2" charset="-78"/>
                <a:cs typeface="Tajawal ExtraBold" panose="00000800000000000000" pitchFamily="2" charset="-78"/>
              </a:rPr>
              <a:t>CHAPTER 4: WRITING BUSINESS MESSAGES</a:t>
            </a:r>
          </a:p>
          <a:p>
            <a:pPr marL="0" marR="0" lvl="0" indent="0" algn="l" defTabSz="914400" rtl="0" eaLnBrk="1" fontAlgn="auto" latinLnBrk="0" hangingPunct="1">
              <a:spcBef>
                <a:spcPts val="0"/>
              </a:spcBef>
              <a:spcAft>
                <a:spcPts val="0"/>
              </a:spcAft>
              <a:buClrTx/>
              <a:buSzTx/>
              <a:buFontTx/>
              <a:buNone/>
              <a:tabLst/>
              <a:defRPr/>
            </a:pPr>
            <a:r>
              <a:rPr kumimoji="0" lang="en-US" b="1" i="0" u="sng" strike="noStrike" kern="1200" cap="none" spc="0" normalizeH="0" baseline="0" noProof="0">
                <a:ln>
                  <a:noFill/>
                </a:ln>
                <a:solidFill>
                  <a:srgbClr val="0A1F61"/>
                </a:solidFill>
                <a:effectLst/>
                <a:uLnTx/>
                <a:uFillTx/>
                <a:latin typeface="Tajawal ExtraBold" panose="00000800000000000000" pitchFamily="2" charset="-78"/>
                <a:cs typeface="Tajawal ExtraBold" panose="00000800000000000000" pitchFamily="2" charset="-78"/>
              </a:rPr>
              <a:t>WHICH WILL COVER: </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kumimoji="0" lang="en-US" b="1" i="0" u="none" strike="noStrike" kern="1200" cap="none" spc="0" normalizeH="0" baseline="0" noProof="0">
                <a:ln>
                  <a:noFill/>
                </a:ln>
                <a:solidFill>
                  <a:srgbClr val="0A1F61"/>
                </a:solidFill>
                <a:effectLst/>
                <a:uLnTx/>
                <a:uFillTx/>
                <a:latin typeface="Tajawal ExtraBold" panose="00000800000000000000" pitchFamily="2" charset="-78"/>
                <a:cs typeface="Tajawal ExtraBold" panose="00000800000000000000" pitchFamily="2" charset="-78"/>
              </a:rPr>
              <a:t>Being Sensitive to Your Audience’s Needs</a:t>
            </a:r>
            <a:r>
              <a:rPr lang="en-US" b="1">
                <a:solidFill>
                  <a:srgbClr val="0A1F61"/>
                </a:solidFill>
                <a:latin typeface="Tajawal ExtraBold" panose="00000800000000000000" pitchFamily="2" charset="-78"/>
                <a:cs typeface="Tajawal ExtraBold" panose="00000800000000000000" pitchFamily="2" charset="-78"/>
              </a:rPr>
              <a:t>.</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kumimoji="0" lang="en-US" b="1" i="0" u="none" strike="noStrike" kern="1200" cap="none" spc="0" normalizeH="0" baseline="0" noProof="0">
                <a:ln>
                  <a:noFill/>
                </a:ln>
                <a:solidFill>
                  <a:srgbClr val="0A1F61"/>
                </a:solidFill>
                <a:effectLst/>
                <a:uLnTx/>
                <a:uFillTx/>
                <a:latin typeface="Tajawal ExtraBold" panose="00000800000000000000" pitchFamily="2" charset="-78"/>
                <a:cs typeface="Tajawal ExtraBold" panose="00000800000000000000" pitchFamily="2" charset="-78"/>
              </a:rPr>
              <a:t>Building Strong Relationships with Your Audience.</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kumimoji="0" lang="en-US" b="1" i="0" u="none" strike="noStrike" kern="1200" cap="none" spc="0" normalizeH="0" baseline="0" noProof="0">
                <a:ln>
                  <a:noFill/>
                </a:ln>
                <a:solidFill>
                  <a:srgbClr val="0A1F61"/>
                </a:solidFill>
                <a:effectLst/>
                <a:uLnTx/>
                <a:uFillTx/>
                <a:latin typeface="Tajawal ExtraBold" panose="00000800000000000000" pitchFamily="2" charset="-78"/>
                <a:cs typeface="Tajawal ExtraBold" panose="00000800000000000000" pitchFamily="2" charset="-78"/>
              </a:rPr>
              <a:t>Composing Your Message: Choosing Strong Words</a:t>
            </a:r>
            <a:r>
              <a:rPr lang="en-US" b="1">
                <a:solidFill>
                  <a:srgbClr val="0A1F61"/>
                </a:solidFill>
                <a:latin typeface="Tajawal ExtraBold" panose="00000800000000000000" pitchFamily="2" charset="-78"/>
                <a:cs typeface="Tajawal ExtraBold" panose="00000800000000000000" pitchFamily="2" charset="-78"/>
              </a:rPr>
              <a:t>.</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kumimoji="0" lang="en-US" b="1" i="0" u="none" strike="noStrike" kern="1200" cap="none" spc="0" normalizeH="0" baseline="0" noProof="0">
                <a:ln>
                  <a:noFill/>
                </a:ln>
                <a:solidFill>
                  <a:srgbClr val="0A1F61"/>
                </a:solidFill>
                <a:effectLst/>
                <a:uLnTx/>
                <a:uFillTx/>
                <a:latin typeface="Tajawal ExtraBold" panose="00000800000000000000" pitchFamily="2" charset="-78"/>
                <a:cs typeface="Tajawal ExtraBold" panose="00000800000000000000" pitchFamily="2" charset="-78"/>
              </a:rPr>
              <a:t>Composing Your Message: Creating Effective Sentences </a:t>
            </a:r>
            <a:endParaRPr kumimoji="0" lang="en-US" b="1"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EEE4EF39-AB31-D15B-3D74-9BA9C871CF71}"/>
              </a:ext>
            </a:extLst>
          </p:cNvPr>
          <p:cNvSpPr/>
          <p:nvPr/>
        </p:nvSpPr>
        <p:spPr>
          <a:xfrm>
            <a:off x="6411686" y="1713311"/>
            <a:ext cx="3657600" cy="300888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342900" indent="-342900" algn="just" rtl="1">
              <a:buFont typeface="Wingdings" panose="05000000000000000000" pitchFamily="2" charset="2"/>
              <a:buChar char="ü"/>
            </a:pPr>
            <a:r>
              <a:rPr lang="ar-EG" sz="2400" b="1" dirty="0">
                <a:solidFill>
                  <a:srgbClr val="C00000"/>
                </a:solidFill>
              </a:rPr>
              <a:t>الفصل 4: كتابة رسائل العمل
</a:t>
            </a:r>
            <a:r>
              <a:rPr lang="ar-EG" sz="2400" b="1" u="sng" dirty="0">
                <a:solidFill>
                  <a:srgbClr val="C00000"/>
                </a:solidFill>
              </a:rPr>
              <a:t>والتي سوف تغطي: </a:t>
            </a:r>
            <a:r>
              <a:rPr lang="ar-EG" sz="2400" dirty="0"/>
              <a:t>
أن تكون حساسا لاحتياجات جمهورك.
بناء علاقات قوية مع جمهورك.
كتابة رسالتك: اختيار كلمات قوية.
تأليف رسالتك: إنشاء جمل فعالة</a:t>
            </a:r>
            <a:endParaRPr lang="en-GB" sz="2400" dirty="0"/>
          </a:p>
        </p:txBody>
      </p:sp>
    </p:spTree>
    <p:custDataLst>
      <p:tags r:id="rId1"/>
    </p:custDataLst>
    <p:extLst>
      <p:ext uri="{BB962C8B-B14F-4D97-AF65-F5344CB8AC3E}">
        <p14:creationId xmlns:p14="http://schemas.microsoft.com/office/powerpoint/2010/main" val="2940261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4" end="4"/>
                                            </p:txEl>
                                          </p:spTgt>
                                        </p:tgtEl>
                                        <p:attrNameLst>
                                          <p:attrName>style.visibility</p:attrName>
                                        </p:attrNameLst>
                                      </p:cBhvr>
                                      <p:to>
                                        <p:strVal val="visible"/>
                                      </p:to>
                                    </p:set>
                                    <p:anim calcmode="lin" valueType="num">
                                      <p:cBhvr additive="base">
                                        <p:cTn id="19"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5" end="5"/>
                                            </p:txEl>
                                          </p:spTgt>
                                        </p:tgtEl>
                                        <p:attrNameLst>
                                          <p:attrName>style.visibility</p:attrName>
                                        </p:attrNameLst>
                                      </p:cBhvr>
                                      <p:to>
                                        <p:strVal val="visible"/>
                                      </p:to>
                                    </p:set>
                                    <p:anim calcmode="lin" valueType="num">
                                      <p:cBhvr additive="base">
                                        <p:cTn id="25"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838880" y="718539"/>
            <a:ext cx="472276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following topics will be covered: </a:t>
            </a:r>
          </a:p>
        </p:txBody>
      </p:sp>
      <p:sp>
        <p:nvSpPr>
          <p:cNvPr id="19" name="TextBox 18"/>
          <p:cNvSpPr txBox="1"/>
          <p:nvPr/>
        </p:nvSpPr>
        <p:spPr>
          <a:xfrm>
            <a:off x="1256757" y="1288315"/>
            <a:ext cx="5361757" cy="4057521"/>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HAPTER 5: WRITING PERSUASIVE MESSAGES.</a:t>
            </a:r>
          </a:p>
          <a:p>
            <a:pPr lvl="0">
              <a:lnSpc>
                <a:spcPct val="200000"/>
              </a:lnSpc>
              <a:defRPr/>
            </a:pPr>
            <a:r>
              <a:rPr kumimoji="0" lang="en-US" sz="1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WHICH WILL COVER: </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Using the Three-Step Writing Process for Persuasive Messages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Step 1: Planning Persuasive Messages</a:t>
            </a:r>
            <a:endParaRPr lang="en-US" b="1" dirty="0">
              <a:solidFill>
                <a:srgbClr val="0A1F61"/>
              </a:solidFill>
              <a:latin typeface="Tajawal ExtraBold" panose="00000800000000000000" pitchFamily="2" charset="-78"/>
              <a:cs typeface="Tajawal ExtraBold" panose="00000800000000000000" pitchFamily="2" charset="-78"/>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Step 2: Writing Persuasive Messages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Step 3: Completing Persuasive Messages</a:t>
            </a:r>
          </a:p>
        </p:txBody>
      </p:sp>
      <p:sp>
        <p:nvSpPr>
          <p:cNvPr id="2" name="Rectangle 1">
            <a:extLst>
              <a:ext uri="{FF2B5EF4-FFF2-40B4-BE49-F238E27FC236}">
                <a16:creationId xmlns:a16="http://schemas.microsoft.com/office/drawing/2014/main" id="{AA5A6FD3-561C-883C-584B-2218E024C3D7}"/>
              </a:ext>
            </a:extLst>
          </p:cNvPr>
          <p:cNvSpPr/>
          <p:nvPr/>
        </p:nvSpPr>
        <p:spPr>
          <a:xfrm>
            <a:off x="6272348" y="1632807"/>
            <a:ext cx="3918857" cy="3046988"/>
          </a:xfrm>
          <a:prstGeom prst="rect">
            <a:avLst/>
          </a:prstGeom>
        </p:spPr>
        <p:txBody>
          <a:bodyPr wrap="square">
            <a:spAutoFit/>
          </a:bodyPr>
          <a:lstStyle/>
          <a:p>
            <a:pPr algn="r" rtl="1"/>
            <a:r>
              <a:rPr lang="ar-EG" sz="2400" b="1" u="sng" dirty="0">
                <a:solidFill>
                  <a:srgbClr val="C00000"/>
                </a:solidFill>
              </a:rPr>
              <a:t>الفصل الخامس:  </a:t>
            </a:r>
            <a:r>
              <a:rPr lang="en-GB" sz="2400" b="1" u="sng" dirty="0" err="1">
                <a:solidFill>
                  <a:srgbClr val="C00000"/>
                </a:solidFill>
              </a:rPr>
              <a:t>كتابة</a:t>
            </a:r>
            <a:r>
              <a:rPr lang="en-GB" sz="2400" b="1" u="sng" dirty="0">
                <a:solidFill>
                  <a:srgbClr val="C00000"/>
                </a:solidFill>
              </a:rPr>
              <a:t> </a:t>
            </a:r>
            <a:r>
              <a:rPr lang="en-GB" sz="2400" b="1" u="sng" dirty="0" err="1">
                <a:solidFill>
                  <a:srgbClr val="C00000"/>
                </a:solidFill>
              </a:rPr>
              <a:t>رسائل</a:t>
            </a:r>
            <a:r>
              <a:rPr lang="en-GB" sz="2400" b="1" u="sng" dirty="0">
                <a:solidFill>
                  <a:srgbClr val="C00000"/>
                </a:solidFill>
              </a:rPr>
              <a:t> </a:t>
            </a:r>
            <a:r>
              <a:rPr lang="en-GB" sz="2400" b="1" u="sng" dirty="0" err="1">
                <a:solidFill>
                  <a:srgbClr val="C00000"/>
                </a:solidFill>
              </a:rPr>
              <a:t>مقنعة</a:t>
            </a:r>
            <a:r>
              <a:rPr lang="en-GB" sz="2400" b="1" u="sng" dirty="0">
                <a:solidFill>
                  <a:srgbClr val="C00000"/>
                </a:solidFill>
              </a:rPr>
              <a:t>.
</a:t>
            </a:r>
            <a:r>
              <a:rPr lang="en-GB" sz="2400" b="1" u="sng" dirty="0" err="1">
                <a:solidFill>
                  <a:srgbClr val="C00000"/>
                </a:solidFill>
              </a:rPr>
              <a:t>الذي</a:t>
            </a:r>
            <a:r>
              <a:rPr lang="en-GB" sz="2400" b="1" u="sng" dirty="0">
                <a:solidFill>
                  <a:srgbClr val="C00000"/>
                </a:solidFill>
              </a:rPr>
              <a:t> </a:t>
            </a:r>
            <a:r>
              <a:rPr lang="en-GB" sz="2400" b="1" u="sng" dirty="0" err="1">
                <a:solidFill>
                  <a:srgbClr val="C00000"/>
                </a:solidFill>
              </a:rPr>
              <a:t>يغطي</a:t>
            </a:r>
            <a:r>
              <a:rPr lang="ar-EG" sz="2400" b="1" u="sng" dirty="0">
                <a:solidFill>
                  <a:srgbClr val="C00000"/>
                </a:solidFill>
              </a:rPr>
              <a:t> ما يلي </a:t>
            </a:r>
            <a:r>
              <a:rPr lang="en-GB" sz="2400" b="1" u="sng" dirty="0">
                <a:solidFill>
                  <a:srgbClr val="C00000"/>
                </a:solidFill>
              </a:rPr>
              <a:t>: </a:t>
            </a:r>
            <a:endParaRPr lang="ar-EG" sz="2400" b="1" u="sng" dirty="0">
              <a:solidFill>
                <a:srgbClr val="C00000"/>
              </a:solidFill>
            </a:endParaRPr>
          </a:p>
          <a:p>
            <a:pPr algn="r" rtl="1"/>
            <a:r>
              <a:rPr lang="en-GB" sz="2400" dirty="0"/>
              <a:t>
استخدام </a:t>
            </a:r>
            <a:r>
              <a:rPr lang="en-GB" sz="2400" dirty="0" err="1"/>
              <a:t>عملية</a:t>
            </a:r>
            <a:r>
              <a:rPr lang="en-GB" sz="2400" dirty="0"/>
              <a:t> </a:t>
            </a:r>
            <a:r>
              <a:rPr lang="en-GB" sz="2400" dirty="0" err="1"/>
              <a:t>الكتابة</a:t>
            </a:r>
            <a:r>
              <a:rPr lang="en-GB" sz="2400" dirty="0"/>
              <a:t> </a:t>
            </a:r>
            <a:r>
              <a:rPr lang="en-GB" sz="2400" dirty="0" err="1"/>
              <a:t>المكونة</a:t>
            </a:r>
            <a:r>
              <a:rPr lang="en-GB" sz="2400" dirty="0"/>
              <a:t> من </a:t>
            </a:r>
            <a:r>
              <a:rPr lang="en-GB" sz="2400" dirty="0" err="1"/>
              <a:t>ثلاث</a:t>
            </a:r>
            <a:r>
              <a:rPr lang="en-GB" sz="2400" dirty="0"/>
              <a:t> </a:t>
            </a:r>
            <a:r>
              <a:rPr lang="en-GB" sz="2400" dirty="0" err="1"/>
              <a:t>خطوات</a:t>
            </a:r>
            <a:r>
              <a:rPr lang="en-GB" sz="2400" dirty="0"/>
              <a:t> </a:t>
            </a:r>
            <a:r>
              <a:rPr lang="en-GB" sz="2400" dirty="0" err="1"/>
              <a:t>للرسائل</a:t>
            </a:r>
            <a:r>
              <a:rPr lang="en-GB" sz="2400" dirty="0"/>
              <a:t> </a:t>
            </a:r>
            <a:r>
              <a:rPr lang="en-GB" sz="2400" dirty="0" err="1"/>
              <a:t>المقنعة</a:t>
            </a:r>
            <a:r>
              <a:rPr lang="en-GB" sz="2400" dirty="0"/>
              <a:t>
</a:t>
            </a:r>
            <a:r>
              <a:rPr lang="en-GB" sz="2400" dirty="0" err="1"/>
              <a:t>الخطوة</a:t>
            </a:r>
            <a:r>
              <a:rPr lang="en-GB" sz="2400" dirty="0"/>
              <a:t> 1 </a:t>
            </a:r>
            <a:r>
              <a:rPr lang="ar-EG" sz="2400" dirty="0"/>
              <a:t> </a:t>
            </a:r>
            <a:r>
              <a:rPr lang="en-GB" sz="2400" dirty="0" err="1"/>
              <a:t>التخطيط</a:t>
            </a:r>
            <a:r>
              <a:rPr lang="en-GB" sz="2400" dirty="0"/>
              <a:t> </a:t>
            </a:r>
            <a:r>
              <a:rPr lang="en-GB" sz="2400" dirty="0" err="1"/>
              <a:t>لرسائل</a:t>
            </a:r>
            <a:r>
              <a:rPr lang="en-GB" sz="2400" dirty="0"/>
              <a:t> </a:t>
            </a:r>
            <a:r>
              <a:rPr lang="en-GB" sz="2400" dirty="0" err="1"/>
              <a:t>مقنعة</a:t>
            </a:r>
            <a:r>
              <a:rPr lang="en-GB" sz="2400" dirty="0"/>
              <a:t>
</a:t>
            </a:r>
            <a:r>
              <a:rPr lang="en-GB" sz="2400" dirty="0" err="1"/>
              <a:t>الخطوة</a:t>
            </a:r>
            <a:r>
              <a:rPr lang="en-GB" sz="2400" dirty="0"/>
              <a:t> </a:t>
            </a:r>
            <a:r>
              <a:rPr lang="ar-EG" sz="2400" dirty="0"/>
              <a:t>2 </a:t>
            </a:r>
            <a:r>
              <a:rPr lang="en-GB" sz="2400" dirty="0" err="1"/>
              <a:t>كتابة</a:t>
            </a:r>
            <a:r>
              <a:rPr lang="en-GB" sz="2400" dirty="0"/>
              <a:t> </a:t>
            </a:r>
            <a:r>
              <a:rPr lang="en-GB" sz="2400" dirty="0" err="1"/>
              <a:t>رسائل</a:t>
            </a:r>
            <a:r>
              <a:rPr lang="en-GB" sz="2400" dirty="0"/>
              <a:t> </a:t>
            </a:r>
            <a:r>
              <a:rPr lang="en-GB" sz="2400" dirty="0" err="1"/>
              <a:t>مقنعة</a:t>
            </a:r>
            <a:r>
              <a:rPr lang="en-GB" sz="2400" dirty="0"/>
              <a:t>
</a:t>
            </a:r>
            <a:r>
              <a:rPr lang="en-GB" sz="2400" dirty="0" err="1"/>
              <a:t>الخطوة</a:t>
            </a:r>
            <a:r>
              <a:rPr lang="en-GB" sz="2400" dirty="0"/>
              <a:t> </a:t>
            </a:r>
            <a:r>
              <a:rPr lang="ar-EG" sz="2400" dirty="0"/>
              <a:t>3 </a:t>
            </a:r>
            <a:r>
              <a:rPr lang="en-GB" sz="2400" dirty="0"/>
              <a:t> </a:t>
            </a:r>
            <a:r>
              <a:rPr lang="en-GB" sz="2400" dirty="0" err="1"/>
              <a:t>إكمال</a:t>
            </a:r>
            <a:r>
              <a:rPr lang="en-GB" sz="2400" dirty="0"/>
              <a:t> </a:t>
            </a:r>
            <a:r>
              <a:rPr lang="en-GB" sz="2400" dirty="0" err="1"/>
              <a:t>الرسائل</a:t>
            </a:r>
            <a:r>
              <a:rPr lang="en-GB" sz="2400" dirty="0"/>
              <a:t> </a:t>
            </a:r>
            <a:r>
              <a:rPr lang="en-GB" sz="2400" dirty="0" err="1"/>
              <a:t>المقنعة</a:t>
            </a:r>
            <a:endParaRPr lang="en-GB" sz="2400" dirty="0"/>
          </a:p>
        </p:txBody>
      </p:sp>
    </p:spTree>
    <p:extLst>
      <p:ext uri="{BB962C8B-B14F-4D97-AF65-F5344CB8AC3E}">
        <p14:creationId xmlns:p14="http://schemas.microsoft.com/office/powerpoint/2010/main" val="23704691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806795" y="643229"/>
            <a:ext cx="472276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following topics will be covered: </a:t>
            </a:r>
          </a:p>
        </p:txBody>
      </p:sp>
      <p:sp>
        <p:nvSpPr>
          <p:cNvPr id="19" name="TextBox 18"/>
          <p:cNvSpPr txBox="1"/>
          <p:nvPr/>
        </p:nvSpPr>
        <p:spPr>
          <a:xfrm>
            <a:off x="1259048" y="1432171"/>
            <a:ext cx="4722768" cy="3993657"/>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CHAPTER 6: UNDERSTANDING AND PLANNING REPORTS AND PROPOSALS.</a:t>
            </a:r>
          </a:p>
          <a:p>
            <a:pPr>
              <a:lnSpc>
                <a:spcPct val="200000"/>
              </a:lnSpc>
            </a:pPr>
            <a:r>
              <a:rPr kumimoji="0" lang="en-US" b="1" i="0" u="sng"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WHICH WILL COVER: </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lang="en-US" b="1" dirty="0">
                <a:solidFill>
                  <a:srgbClr val="0A1F61"/>
                </a:solidFill>
                <a:cs typeface="Tajawal ExtraBold" panose="00000800000000000000" pitchFamily="2" charset="-78"/>
              </a:rPr>
              <a:t>The Types Of Reports. </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lang="en-US" b="1" dirty="0">
                <a:solidFill>
                  <a:srgbClr val="0A1F61"/>
                </a:solidFill>
                <a:cs typeface="Tajawal ExtraBold" panose="00000800000000000000" pitchFamily="2" charset="-78"/>
              </a:rPr>
              <a:t>Applying the Three-Step Writing Process to Reports and Proposals.</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lang="en-US" b="1" dirty="0">
                <a:solidFill>
                  <a:srgbClr val="0A1F61"/>
                </a:solidFill>
                <a:cs typeface="Tajawal ExtraBold" panose="00000800000000000000" pitchFamily="2" charset="-78"/>
              </a:rPr>
              <a:t>Supporting Your Messages with Reliable Information.</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lang="en-US" b="1" dirty="0">
                <a:solidFill>
                  <a:srgbClr val="0A1F61"/>
                </a:solidFill>
                <a:cs typeface="Tajawal ExtraBold" panose="00000800000000000000" pitchFamily="2" charset="-78"/>
              </a:rPr>
              <a:t>Conducting Secondary Research.</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lang="en-US" b="1" dirty="0">
                <a:solidFill>
                  <a:srgbClr val="0A1F61"/>
                </a:solidFill>
                <a:cs typeface="Tajawal ExtraBold" panose="00000800000000000000" pitchFamily="2" charset="-78"/>
              </a:rPr>
              <a:t>Documenting Your Sources</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endParaRPr lang="en-US" sz="1600" b="1" dirty="0">
              <a:solidFill>
                <a:srgbClr val="0A1F61"/>
              </a:solidFill>
              <a:cs typeface="Tajawal ExtraBold" panose="00000800000000000000" pitchFamily="2" charset="-78"/>
            </a:endParaRPr>
          </a:p>
        </p:txBody>
      </p:sp>
      <p:sp>
        <p:nvSpPr>
          <p:cNvPr id="2" name="Rectangle 1">
            <a:extLst>
              <a:ext uri="{FF2B5EF4-FFF2-40B4-BE49-F238E27FC236}">
                <a16:creationId xmlns:a16="http://schemas.microsoft.com/office/drawing/2014/main" id="{F4CE57CC-2E42-05B5-A891-CB8ED695B7DC}"/>
              </a:ext>
            </a:extLst>
          </p:cNvPr>
          <p:cNvSpPr/>
          <p:nvPr/>
        </p:nvSpPr>
        <p:spPr>
          <a:xfrm>
            <a:off x="6096000" y="1662224"/>
            <a:ext cx="4169230" cy="3416320"/>
          </a:xfrm>
          <a:prstGeom prst="rect">
            <a:avLst/>
          </a:prstGeom>
        </p:spPr>
        <p:txBody>
          <a:bodyPr wrap="square">
            <a:spAutoFit/>
          </a:bodyPr>
          <a:lstStyle/>
          <a:p>
            <a:pPr algn="r" rtl="1"/>
            <a:r>
              <a:rPr lang="en-GB" sz="2400" b="1" u="sng" dirty="0" err="1">
                <a:solidFill>
                  <a:srgbClr val="C00000"/>
                </a:solidFill>
              </a:rPr>
              <a:t>الفصل</a:t>
            </a:r>
            <a:r>
              <a:rPr lang="en-GB" sz="2400" b="1" u="sng" dirty="0">
                <a:solidFill>
                  <a:srgbClr val="C00000"/>
                </a:solidFill>
              </a:rPr>
              <a:t> </a:t>
            </a:r>
            <a:r>
              <a:rPr lang="ar-EG" sz="2400" b="1" u="sng" dirty="0">
                <a:solidFill>
                  <a:srgbClr val="C00000"/>
                </a:solidFill>
              </a:rPr>
              <a:t>6: </a:t>
            </a:r>
            <a:r>
              <a:rPr lang="en-GB" sz="2400" b="1" u="sng" dirty="0" err="1">
                <a:solidFill>
                  <a:srgbClr val="C00000"/>
                </a:solidFill>
              </a:rPr>
              <a:t>فهم</a:t>
            </a:r>
            <a:r>
              <a:rPr lang="en-GB" sz="2400" b="1" u="sng" dirty="0">
                <a:solidFill>
                  <a:srgbClr val="C00000"/>
                </a:solidFill>
              </a:rPr>
              <a:t> وتخطيط التقارير </a:t>
            </a:r>
            <a:r>
              <a:rPr lang="en-GB" sz="2400" b="1" u="sng" dirty="0" err="1">
                <a:solidFill>
                  <a:srgbClr val="C00000"/>
                </a:solidFill>
              </a:rPr>
              <a:t>والمقترحات</a:t>
            </a:r>
            <a:r>
              <a:rPr lang="en-GB" sz="2400" b="1" u="sng" dirty="0">
                <a:solidFill>
                  <a:srgbClr val="C00000"/>
                </a:solidFill>
              </a:rPr>
              <a:t>.</a:t>
            </a:r>
            <a:endParaRPr lang="ar-EG" sz="2400" b="1" u="sng" dirty="0">
              <a:solidFill>
                <a:srgbClr val="C00000"/>
              </a:solidFill>
            </a:endParaRPr>
          </a:p>
          <a:p>
            <a:pPr algn="r" rtl="1"/>
            <a:endParaRPr lang="ar-EG" sz="2400" b="1" u="sng" dirty="0">
              <a:solidFill>
                <a:srgbClr val="C00000"/>
              </a:solidFill>
            </a:endParaRPr>
          </a:p>
          <a:p>
            <a:pPr algn="r" rtl="1"/>
            <a:r>
              <a:rPr lang="en-GB" sz="2400" b="1" u="sng" dirty="0" err="1">
                <a:solidFill>
                  <a:srgbClr val="C00000"/>
                </a:solidFill>
              </a:rPr>
              <a:t>والتي</a:t>
            </a:r>
            <a:r>
              <a:rPr lang="en-GB" sz="2400" b="1" u="sng" dirty="0">
                <a:solidFill>
                  <a:srgbClr val="C00000"/>
                </a:solidFill>
              </a:rPr>
              <a:t> </a:t>
            </a:r>
            <a:r>
              <a:rPr lang="en-GB" sz="2400" b="1" u="sng" dirty="0" err="1">
                <a:solidFill>
                  <a:srgbClr val="C00000"/>
                </a:solidFill>
              </a:rPr>
              <a:t>سوف</a:t>
            </a:r>
            <a:r>
              <a:rPr lang="en-GB" sz="2400" b="1" u="sng" dirty="0">
                <a:solidFill>
                  <a:srgbClr val="C00000"/>
                </a:solidFill>
              </a:rPr>
              <a:t> </a:t>
            </a:r>
            <a:r>
              <a:rPr lang="en-GB" sz="2400" b="1" u="sng" dirty="0" err="1">
                <a:solidFill>
                  <a:srgbClr val="C00000"/>
                </a:solidFill>
              </a:rPr>
              <a:t>تغطي</a:t>
            </a:r>
            <a:r>
              <a:rPr lang="en-GB" sz="2400" b="1" u="sng" dirty="0">
                <a:solidFill>
                  <a:srgbClr val="C00000"/>
                </a:solidFill>
              </a:rPr>
              <a:t>: </a:t>
            </a:r>
            <a:r>
              <a:rPr lang="en-GB" sz="2400" dirty="0"/>
              <a:t>
</a:t>
            </a:r>
            <a:r>
              <a:rPr lang="en-GB" sz="2000" dirty="0" err="1"/>
              <a:t>أنواع</a:t>
            </a:r>
            <a:r>
              <a:rPr lang="en-GB" sz="2000" dirty="0"/>
              <a:t> التقارير. 
</a:t>
            </a:r>
            <a:r>
              <a:rPr lang="en-GB" sz="2000" dirty="0" err="1"/>
              <a:t>تطبيق</a:t>
            </a:r>
            <a:r>
              <a:rPr lang="en-GB" sz="2000" dirty="0"/>
              <a:t> </a:t>
            </a:r>
            <a:r>
              <a:rPr lang="en-GB" sz="2000" dirty="0" err="1"/>
              <a:t>عملية</a:t>
            </a:r>
            <a:r>
              <a:rPr lang="en-GB" sz="2000" dirty="0"/>
              <a:t> </a:t>
            </a:r>
            <a:r>
              <a:rPr lang="en-GB" sz="2000" dirty="0" err="1"/>
              <a:t>الكتابة</a:t>
            </a:r>
            <a:r>
              <a:rPr lang="en-GB" sz="2000" dirty="0"/>
              <a:t> </a:t>
            </a:r>
            <a:r>
              <a:rPr lang="en-GB" sz="2000" dirty="0" err="1"/>
              <a:t>المكونة</a:t>
            </a:r>
            <a:r>
              <a:rPr lang="en-GB" sz="2000" dirty="0"/>
              <a:t> من </a:t>
            </a:r>
            <a:r>
              <a:rPr lang="en-GB" sz="2000" dirty="0" err="1"/>
              <a:t>ثلاث</a:t>
            </a:r>
            <a:r>
              <a:rPr lang="en-GB" sz="2000" dirty="0"/>
              <a:t> </a:t>
            </a:r>
            <a:r>
              <a:rPr lang="en-GB" sz="2000" dirty="0" err="1"/>
              <a:t>خطوات</a:t>
            </a:r>
            <a:r>
              <a:rPr lang="en-GB" sz="2000" dirty="0"/>
              <a:t> </a:t>
            </a:r>
            <a:r>
              <a:rPr lang="en-GB" sz="2000" dirty="0" err="1"/>
              <a:t>على</a:t>
            </a:r>
            <a:r>
              <a:rPr lang="en-GB" sz="2000" dirty="0"/>
              <a:t> التقارير </a:t>
            </a:r>
            <a:r>
              <a:rPr lang="en-GB" sz="2000" dirty="0" err="1"/>
              <a:t>والمقترحات</a:t>
            </a:r>
            <a:r>
              <a:rPr lang="en-GB" sz="2000" dirty="0"/>
              <a:t>.
</a:t>
            </a:r>
            <a:r>
              <a:rPr lang="en-GB" sz="2000" dirty="0" err="1"/>
              <a:t>دعم</a:t>
            </a:r>
            <a:r>
              <a:rPr lang="en-GB" sz="2000" dirty="0"/>
              <a:t> </a:t>
            </a:r>
            <a:r>
              <a:rPr lang="en-GB" sz="2000" dirty="0" err="1"/>
              <a:t>رسائلك</a:t>
            </a:r>
            <a:r>
              <a:rPr lang="en-GB" sz="2000" dirty="0"/>
              <a:t> </a:t>
            </a:r>
            <a:r>
              <a:rPr lang="en-GB" sz="2000" dirty="0" err="1"/>
              <a:t>بمعلومات</a:t>
            </a:r>
            <a:r>
              <a:rPr lang="en-GB" sz="2000" dirty="0"/>
              <a:t> </a:t>
            </a:r>
            <a:r>
              <a:rPr lang="en-GB" sz="2000" dirty="0" err="1"/>
              <a:t>موثوقة</a:t>
            </a:r>
            <a:r>
              <a:rPr lang="en-GB" sz="2000" dirty="0"/>
              <a:t>.
</a:t>
            </a:r>
            <a:r>
              <a:rPr lang="en-GB" sz="2000" dirty="0" err="1"/>
              <a:t>إجراء</a:t>
            </a:r>
            <a:r>
              <a:rPr lang="en-GB" sz="2000" dirty="0"/>
              <a:t> </a:t>
            </a:r>
            <a:r>
              <a:rPr lang="en-GB" sz="2000" dirty="0" err="1"/>
              <a:t>البحوث</a:t>
            </a:r>
            <a:r>
              <a:rPr lang="en-GB" sz="2000" dirty="0"/>
              <a:t> </a:t>
            </a:r>
            <a:r>
              <a:rPr lang="en-GB" sz="2000" dirty="0" err="1"/>
              <a:t>الثانوية</a:t>
            </a:r>
            <a:r>
              <a:rPr lang="en-GB" sz="2000" dirty="0"/>
              <a:t>.
</a:t>
            </a:r>
            <a:r>
              <a:rPr lang="en-GB" sz="2000" dirty="0" err="1"/>
              <a:t>توثيق</a:t>
            </a:r>
            <a:r>
              <a:rPr lang="en-GB" sz="2000" dirty="0"/>
              <a:t> </a:t>
            </a:r>
            <a:r>
              <a:rPr lang="en-GB" sz="2000" dirty="0" err="1"/>
              <a:t>مصادرك</a:t>
            </a:r>
            <a:endParaRPr lang="en-GB" sz="2400" dirty="0"/>
          </a:p>
        </p:txBody>
      </p:sp>
    </p:spTree>
    <p:custDataLst>
      <p:tags r:id="rId1"/>
    </p:custDataLst>
    <p:extLst>
      <p:ext uri="{BB962C8B-B14F-4D97-AF65-F5344CB8AC3E}">
        <p14:creationId xmlns:p14="http://schemas.microsoft.com/office/powerpoint/2010/main" val="953583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4" end="4"/>
                                            </p:txEl>
                                          </p:spTgt>
                                        </p:tgtEl>
                                        <p:attrNameLst>
                                          <p:attrName>style.visibility</p:attrName>
                                        </p:attrNameLst>
                                      </p:cBhvr>
                                      <p:to>
                                        <p:strVal val="visible"/>
                                      </p:to>
                                    </p:set>
                                    <p:anim calcmode="lin" valueType="num">
                                      <p:cBhvr additive="base">
                                        <p:cTn id="19"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5" end="5"/>
                                            </p:txEl>
                                          </p:spTgt>
                                        </p:tgtEl>
                                        <p:attrNameLst>
                                          <p:attrName>style.visibility</p:attrName>
                                        </p:attrNameLst>
                                      </p:cBhvr>
                                      <p:to>
                                        <p:strVal val="visible"/>
                                      </p:to>
                                    </p:set>
                                    <p:anim calcmode="lin" valueType="num">
                                      <p:cBhvr additive="base">
                                        <p:cTn id="25"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9">
                                            <p:txEl>
                                              <p:pRg st="6" end="6"/>
                                            </p:txEl>
                                          </p:spTgt>
                                        </p:tgtEl>
                                        <p:attrNameLst>
                                          <p:attrName>style.visibility</p:attrName>
                                        </p:attrNameLst>
                                      </p:cBhvr>
                                      <p:to>
                                        <p:strVal val="visible"/>
                                      </p:to>
                                    </p:set>
                                    <p:anim calcmode="lin" valueType="num">
                                      <p:cBhvr additive="base">
                                        <p:cTn id="31" dur="500" fill="hold"/>
                                        <p:tgtEl>
                                          <p:spTgt spid="19">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3622028" y="75802"/>
            <a:ext cx="6198451" cy="840667"/>
          </a:xfrm>
          <a:prstGeom prst="rect">
            <a:avLst/>
          </a:prstGeom>
        </p:spPr>
      </p:pic>
      <p:sp>
        <p:nvSpPr>
          <p:cNvPr id="7" name="TextBox 6"/>
          <p:cNvSpPr txBox="1"/>
          <p:nvPr/>
        </p:nvSpPr>
        <p:spPr>
          <a:xfrm>
            <a:off x="4053180" y="296080"/>
            <a:ext cx="434766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following topics will be covered: </a:t>
            </a:r>
            <a:endParaRPr kumimoji="0" lang="en-US" sz="2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9" name="TextBox 18"/>
          <p:cNvSpPr txBox="1"/>
          <p:nvPr/>
        </p:nvSpPr>
        <p:spPr>
          <a:xfrm>
            <a:off x="1277067" y="1700319"/>
            <a:ext cx="4689921" cy="3457357"/>
          </a:xfrm>
          <a:prstGeom prst="rect">
            <a:avLst/>
          </a:prstGeom>
          <a:noFill/>
        </p:spPr>
        <p:txBody>
          <a:bodyPr wrap="square" rtlCol="0">
            <a:spAutoFit/>
          </a:bodyPr>
          <a:lstStyle/>
          <a:p>
            <a:pPr>
              <a:lnSpc>
                <a:spcPct val="150000"/>
              </a:lnSpc>
            </a:pPr>
            <a:r>
              <a:rPr lang="en-US" sz="2000" b="1" dirty="0">
                <a:solidFill>
                  <a:srgbClr val="C00000"/>
                </a:solidFill>
                <a:effectLst>
                  <a:outerShdw blurRad="38100" dist="38100" dir="2700000" algn="tl">
                    <a:srgbClr val="000000">
                      <a:alpha val="43137"/>
                    </a:srgbClr>
                  </a:outerShdw>
                </a:effectLst>
                <a:cs typeface="Tajawal ExtraBold" panose="00000800000000000000" pitchFamily="2" charset="-78"/>
              </a:rPr>
              <a:t>CHAPTER 7 : WRITING AND COMPLETING REPORTS AND PROPOSALS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WHICH WILL COVER: </a:t>
            </a:r>
            <a:endParaRPr lang="en-US" sz="2000" b="1" dirty="0">
              <a:solidFill>
                <a:srgbClr val="C00000"/>
              </a:solidFill>
              <a:effectLst>
                <a:outerShdw blurRad="38100" dist="38100" dir="2700000" algn="tl">
                  <a:srgbClr val="000000">
                    <a:alpha val="43137"/>
                  </a:srgbClr>
                </a:outerShdw>
              </a:effectLst>
              <a:cs typeface="Tajawal ExtraBold" panose="00000800000000000000" pitchFamily="2" charset="-78"/>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 </a:t>
            </a:r>
            <a:r>
              <a:rPr kumimoji="0" lang="en-US" b="1"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Adapting to Your Audience.</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1"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Drafting Proposal Content</a:t>
            </a:r>
            <a:r>
              <a:rPr lang="en-US" b="1" dirty="0">
                <a:solidFill>
                  <a:srgbClr val="0A1F61"/>
                </a:solidFill>
                <a:latin typeface="Tajawal ExtraBold" panose="00000800000000000000" pitchFamily="2" charset="-78"/>
                <a:cs typeface="Tajawal ExtraBold" panose="00000800000000000000" pitchFamily="2" charset="-78"/>
              </a:rPr>
              <a: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1"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Helping Readers Find Their Way.</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1"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Designing Effective Visuals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1"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Completing Reports and Proposals</a:t>
            </a:r>
          </a:p>
        </p:txBody>
      </p:sp>
      <p:sp>
        <p:nvSpPr>
          <p:cNvPr id="2" name="TextBox 1">
            <a:extLst>
              <a:ext uri="{FF2B5EF4-FFF2-40B4-BE49-F238E27FC236}">
                <a16:creationId xmlns:a16="http://schemas.microsoft.com/office/drawing/2014/main" id="{C95706D4-6A81-DC0B-D1CF-AEA6945FCF1F}"/>
              </a:ext>
            </a:extLst>
          </p:cNvPr>
          <p:cNvSpPr txBox="1"/>
          <p:nvPr/>
        </p:nvSpPr>
        <p:spPr>
          <a:xfrm>
            <a:off x="5966988" y="1700319"/>
            <a:ext cx="4111105" cy="3735959"/>
          </a:xfrm>
          <a:prstGeom prst="rect">
            <a:avLst/>
          </a:prstGeom>
          <a:noFill/>
        </p:spPr>
        <p:txBody>
          <a:bodyPr wrap="square" rtlCol="0">
            <a:spAutoFit/>
          </a:bodyPr>
          <a:lstStyle/>
          <a:p>
            <a:pPr algn="r" rtl="1">
              <a:lnSpc>
                <a:spcPct val="150000"/>
              </a:lnSpc>
            </a:pPr>
            <a:r>
              <a:rPr lang="ar-EG" sz="2000" b="1" u="sng" dirty="0">
                <a:solidFill>
                  <a:srgbClr val="C00000"/>
                </a:solidFill>
                <a:effectLst>
                  <a:outerShdw blurRad="38100" dist="38100" dir="2700000" algn="tl">
                    <a:srgbClr val="000000">
                      <a:alpha val="43137"/>
                    </a:srgbClr>
                  </a:outerShdw>
                </a:effectLst>
                <a:cs typeface="Tajawal ExtraBold" panose="00000800000000000000" pitchFamily="2" charset="-78"/>
              </a:rPr>
              <a:t>الفصل 7: كتابة واستكمال التقارير والمقترحات
والتي سوف تغطي: </a:t>
            </a:r>
          </a:p>
          <a:p>
            <a:pPr algn="r" rtl="1">
              <a:lnSpc>
                <a:spcPct val="150000"/>
              </a:lnSpc>
            </a:pPr>
            <a:r>
              <a:rPr lang="ar-EG" sz="2000" b="1" dirty="0">
                <a:solidFill>
                  <a:srgbClr val="C00000"/>
                </a:solidFill>
                <a:effectLst>
                  <a:outerShdw blurRad="38100" dist="38100" dir="2700000" algn="tl">
                    <a:srgbClr val="000000">
                      <a:alpha val="43137"/>
                    </a:srgbClr>
                  </a:outerShdw>
                </a:effectLst>
                <a:cs typeface="Tajawal ExtraBold" panose="00000800000000000000" pitchFamily="2" charset="-78"/>
              </a:rPr>
              <a:t>
 </a:t>
            </a:r>
            <a:r>
              <a:rPr lang="ar-EG" sz="2000" b="1" dirty="0">
                <a:effectLst>
                  <a:outerShdw blurRad="38100" dist="38100" dir="2700000" algn="tl">
                    <a:srgbClr val="000000">
                      <a:alpha val="43137"/>
                    </a:srgbClr>
                  </a:outerShdw>
                </a:effectLst>
                <a:cs typeface="Tajawal ExtraBold" panose="00000800000000000000" pitchFamily="2" charset="-78"/>
              </a:rPr>
              <a:t>التكيف مع جمهورك.
صياغة محتوى المقترح.
مساعدة القراء في العثور على طريقهم.
تصميم مرئيات فعالة
استكمال التقارير والمقترحات.</a:t>
            </a:r>
            <a:endParaRPr kumimoji="0" lang="en-US" b="1" i="0" u="none" strike="noStrike" kern="1200" cap="none" spc="0" normalizeH="0" baseline="0" noProof="0" dirty="0">
              <a:ln>
                <a:noFill/>
              </a:ln>
              <a:effectLst/>
              <a:uLnTx/>
              <a:uFillTx/>
              <a:latin typeface="Tajawal ExtraBold" panose="00000800000000000000" pitchFamily="2" charset="-78"/>
              <a:cs typeface="Tajawal ExtraBold" panose="00000800000000000000" pitchFamily="2" charset="-78"/>
            </a:endParaRPr>
          </a:p>
        </p:txBody>
      </p:sp>
    </p:spTree>
    <p:custDataLst>
      <p:tags r:id="rId1"/>
    </p:custDataLst>
    <p:extLst>
      <p:ext uri="{BB962C8B-B14F-4D97-AF65-F5344CB8AC3E}">
        <p14:creationId xmlns:p14="http://schemas.microsoft.com/office/powerpoint/2010/main" val="2043317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4" end="4"/>
                                            </p:txEl>
                                          </p:spTgt>
                                        </p:tgtEl>
                                        <p:attrNameLst>
                                          <p:attrName>style.visibility</p:attrName>
                                        </p:attrNameLst>
                                      </p:cBhvr>
                                      <p:to>
                                        <p:strVal val="visible"/>
                                      </p:to>
                                    </p:set>
                                    <p:anim calcmode="lin" valueType="num">
                                      <p:cBhvr additive="base">
                                        <p:cTn id="19"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5" end="5"/>
                                            </p:txEl>
                                          </p:spTgt>
                                        </p:tgtEl>
                                        <p:attrNameLst>
                                          <p:attrName>style.visibility</p:attrName>
                                        </p:attrNameLst>
                                      </p:cBhvr>
                                      <p:to>
                                        <p:strVal val="visible"/>
                                      </p:to>
                                    </p:set>
                                    <p:anim calcmode="lin" valueType="num">
                                      <p:cBhvr additive="base">
                                        <p:cTn id="25"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9">
                                            <p:txEl>
                                              <p:pRg st="6" end="6"/>
                                            </p:txEl>
                                          </p:spTgt>
                                        </p:tgtEl>
                                        <p:attrNameLst>
                                          <p:attrName>style.visibility</p:attrName>
                                        </p:attrNameLst>
                                      </p:cBhvr>
                                      <p:to>
                                        <p:strVal val="visible"/>
                                      </p:to>
                                    </p:set>
                                    <p:anim calcmode="lin" valueType="num">
                                      <p:cBhvr additive="base">
                                        <p:cTn id="31" dur="500" fill="hold"/>
                                        <p:tgtEl>
                                          <p:spTgt spid="19">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 name="TextBox 18"/>
          <p:cNvSpPr txBox="1"/>
          <p:nvPr/>
        </p:nvSpPr>
        <p:spPr>
          <a:xfrm>
            <a:off x="1748335" y="1486801"/>
            <a:ext cx="4347665" cy="3884397"/>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CHAPTER 8 : BULDING CAREERS AND WRITING RESUMES</a:t>
            </a:r>
          </a:p>
          <a:p>
            <a:pPr>
              <a:lnSpc>
                <a:spcPct val="200000"/>
              </a:lnSpc>
            </a:pPr>
            <a:r>
              <a:rPr kumimoji="0" lang="en-US" sz="1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WHICH WILL COVER: </a:t>
            </a:r>
            <a:endParaRPr lang="en-US" sz="2000" b="1" dirty="0">
              <a:solidFill>
                <a:srgbClr val="C00000"/>
              </a:solidFill>
              <a:effectLst>
                <a:outerShdw blurRad="38100" dist="38100" dir="2700000" algn="tl">
                  <a:srgbClr val="000000">
                    <a:alpha val="43137"/>
                  </a:srgbClr>
                </a:outerShdw>
              </a:effectLst>
              <a:cs typeface="Tajawal ExtraBold" panose="00000800000000000000" pitchFamily="2" charset="-78"/>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b="1" dirty="0">
                <a:solidFill>
                  <a:srgbClr val="00206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how to find the ideal opportunity in today’s job market.</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b="1" dirty="0">
                <a:solidFill>
                  <a:srgbClr val="00206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building an effective LinkedIn profile.</a:t>
            </a:r>
          </a:p>
        </p:txBody>
      </p:sp>
      <p:sp>
        <p:nvSpPr>
          <p:cNvPr id="2" name="Rectangle 1">
            <a:extLst>
              <a:ext uri="{FF2B5EF4-FFF2-40B4-BE49-F238E27FC236}">
                <a16:creationId xmlns:a16="http://schemas.microsoft.com/office/drawing/2014/main" id="{0141D2C5-0325-EC08-EA0A-9A2E5D6DA95B}"/>
              </a:ext>
            </a:extLst>
          </p:cNvPr>
          <p:cNvSpPr/>
          <p:nvPr/>
        </p:nvSpPr>
        <p:spPr>
          <a:xfrm>
            <a:off x="6352814" y="1732487"/>
            <a:ext cx="3810000" cy="3108543"/>
          </a:xfrm>
          <a:prstGeom prst="rect">
            <a:avLst/>
          </a:prstGeom>
        </p:spPr>
        <p:txBody>
          <a:bodyPr wrap="square">
            <a:spAutoFit/>
          </a:bodyPr>
          <a:lstStyle/>
          <a:p>
            <a:pPr algn="r" rtl="1"/>
            <a:r>
              <a:rPr lang="en-GB" sz="2800" b="1" u="sng" dirty="0" err="1">
                <a:solidFill>
                  <a:srgbClr val="C00000"/>
                </a:solidFill>
              </a:rPr>
              <a:t>الفصل</a:t>
            </a:r>
            <a:r>
              <a:rPr lang="en-GB" sz="2800" b="1" u="sng" dirty="0">
                <a:solidFill>
                  <a:srgbClr val="C00000"/>
                </a:solidFill>
              </a:rPr>
              <a:t> </a:t>
            </a:r>
            <a:r>
              <a:rPr lang="ar-EG" sz="2800" b="1" u="sng" dirty="0">
                <a:solidFill>
                  <a:srgbClr val="C00000"/>
                </a:solidFill>
              </a:rPr>
              <a:t>8: </a:t>
            </a:r>
            <a:r>
              <a:rPr lang="en-GB" sz="2800" b="1" u="sng" dirty="0" err="1">
                <a:solidFill>
                  <a:srgbClr val="C00000"/>
                </a:solidFill>
              </a:rPr>
              <a:t>بناء</a:t>
            </a:r>
            <a:r>
              <a:rPr lang="en-GB" sz="2800" b="1" u="sng" dirty="0">
                <a:solidFill>
                  <a:srgbClr val="C00000"/>
                </a:solidFill>
              </a:rPr>
              <a:t> </a:t>
            </a:r>
            <a:r>
              <a:rPr lang="en-GB" sz="2800" b="1" u="sng" dirty="0" err="1">
                <a:solidFill>
                  <a:srgbClr val="C00000"/>
                </a:solidFill>
              </a:rPr>
              <a:t>المهن</a:t>
            </a:r>
            <a:r>
              <a:rPr lang="en-GB" sz="2800" b="1" u="sng" dirty="0">
                <a:solidFill>
                  <a:srgbClr val="C00000"/>
                </a:solidFill>
              </a:rPr>
              <a:t> </a:t>
            </a:r>
            <a:r>
              <a:rPr lang="en-GB" sz="2800" b="1" u="sng" dirty="0" err="1">
                <a:solidFill>
                  <a:srgbClr val="C00000"/>
                </a:solidFill>
              </a:rPr>
              <a:t>وكتابة</a:t>
            </a:r>
            <a:r>
              <a:rPr lang="en-GB" sz="2800" b="1" u="sng" dirty="0">
                <a:solidFill>
                  <a:srgbClr val="C00000"/>
                </a:solidFill>
              </a:rPr>
              <a:t> </a:t>
            </a:r>
            <a:r>
              <a:rPr lang="en-GB" sz="2800" b="1" u="sng" dirty="0" err="1">
                <a:solidFill>
                  <a:srgbClr val="C00000"/>
                </a:solidFill>
              </a:rPr>
              <a:t>السير</a:t>
            </a:r>
            <a:r>
              <a:rPr lang="en-GB" sz="2800" b="1" u="sng" dirty="0">
                <a:solidFill>
                  <a:srgbClr val="C00000"/>
                </a:solidFill>
              </a:rPr>
              <a:t> </a:t>
            </a:r>
            <a:r>
              <a:rPr lang="en-GB" sz="2800" b="1" u="sng" dirty="0" err="1">
                <a:solidFill>
                  <a:srgbClr val="C00000"/>
                </a:solidFill>
              </a:rPr>
              <a:t>الذاتية</a:t>
            </a:r>
            <a:r>
              <a:rPr lang="en-GB" sz="2800" dirty="0"/>
              <a:t>
</a:t>
            </a:r>
            <a:r>
              <a:rPr lang="en-GB" sz="2800" dirty="0" err="1"/>
              <a:t>التي</a:t>
            </a:r>
            <a:r>
              <a:rPr lang="en-GB" sz="2800" dirty="0"/>
              <a:t> </a:t>
            </a:r>
            <a:r>
              <a:rPr lang="en-GB" sz="2800" dirty="0" err="1"/>
              <a:t>سوف</a:t>
            </a:r>
            <a:r>
              <a:rPr lang="en-GB" sz="2800" dirty="0"/>
              <a:t> </a:t>
            </a:r>
            <a:r>
              <a:rPr lang="en-GB" sz="2800" dirty="0" err="1"/>
              <a:t>تغطي</a:t>
            </a:r>
            <a:r>
              <a:rPr lang="en-GB" sz="2800" dirty="0"/>
              <a:t>: 
</a:t>
            </a:r>
            <a:r>
              <a:rPr lang="ar-EG" sz="2800" dirty="0"/>
              <a:t> </a:t>
            </a:r>
            <a:r>
              <a:rPr lang="en-GB" sz="2800" dirty="0" err="1"/>
              <a:t>كيف</a:t>
            </a:r>
            <a:r>
              <a:rPr lang="en-GB" sz="2800" dirty="0"/>
              <a:t> </a:t>
            </a:r>
            <a:r>
              <a:rPr lang="en-GB" sz="2800" dirty="0" err="1"/>
              <a:t>تجد</a:t>
            </a:r>
            <a:r>
              <a:rPr lang="en-GB" sz="2800" dirty="0"/>
              <a:t> </a:t>
            </a:r>
            <a:r>
              <a:rPr lang="en-GB" sz="2800" dirty="0" err="1"/>
              <a:t>الفرصة</a:t>
            </a:r>
            <a:r>
              <a:rPr lang="en-GB" sz="2800" dirty="0"/>
              <a:t> </a:t>
            </a:r>
            <a:r>
              <a:rPr lang="en-GB" sz="2800" dirty="0" err="1"/>
              <a:t>المثالية</a:t>
            </a:r>
            <a:r>
              <a:rPr lang="en-GB" sz="2800" dirty="0"/>
              <a:t> </a:t>
            </a:r>
            <a:r>
              <a:rPr lang="en-GB" sz="2800" dirty="0" err="1"/>
              <a:t>في</a:t>
            </a:r>
            <a:r>
              <a:rPr lang="en-GB" sz="2800" dirty="0"/>
              <a:t> </a:t>
            </a:r>
            <a:r>
              <a:rPr lang="en-GB" sz="2800" dirty="0" err="1"/>
              <a:t>سوق</a:t>
            </a:r>
            <a:r>
              <a:rPr lang="en-GB" sz="2800" dirty="0"/>
              <a:t> </a:t>
            </a:r>
            <a:r>
              <a:rPr lang="en-GB" sz="2800" dirty="0" err="1"/>
              <a:t>العمل</a:t>
            </a:r>
            <a:r>
              <a:rPr lang="en-GB" sz="2800" dirty="0"/>
              <a:t> </a:t>
            </a:r>
            <a:r>
              <a:rPr lang="en-GB" sz="2800" dirty="0" err="1"/>
              <a:t>اليوم</a:t>
            </a:r>
            <a:r>
              <a:rPr lang="en-GB" sz="2800" dirty="0"/>
              <a:t>.
</a:t>
            </a:r>
            <a:r>
              <a:rPr lang="en-GB" sz="2800" dirty="0" err="1"/>
              <a:t>بناء</a:t>
            </a:r>
            <a:r>
              <a:rPr lang="en-GB" sz="2800" dirty="0"/>
              <a:t> </a:t>
            </a:r>
            <a:r>
              <a:rPr lang="en-GB" sz="2800" dirty="0" err="1"/>
              <a:t>ملف</a:t>
            </a:r>
            <a:r>
              <a:rPr lang="en-GB" sz="2800" dirty="0"/>
              <a:t> </a:t>
            </a:r>
            <a:r>
              <a:rPr lang="en-GB" sz="2800" dirty="0" err="1"/>
              <a:t>تعريف</a:t>
            </a:r>
            <a:r>
              <a:rPr lang="en-GB" sz="2800" dirty="0"/>
              <a:t> </a:t>
            </a:r>
            <a:r>
              <a:rPr lang="en-GB" sz="2800" dirty="0" err="1"/>
              <a:t>فعال</a:t>
            </a:r>
            <a:r>
              <a:rPr lang="en-GB" sz="2800" dirty="0"/>
              <a:t> </a:t>
            </a:r>
            <a:r>
              <a:rPr lang="en-GB" sz="2800" dirty="0" err="1"/>
              <a:t>على</a:t>
            </a:r>
            <a:r>
              <a:rPr lang="en-GB" sz="2800" dirty="0"/>
              <a:t> LinkedIn.</a:t>
            </a:r>
          </a:p>
        </p:txBody>
      </p:sp>
    </p:spTree>
    <p:custDataLst>
      <p:tags r:id="rId1"/>
    </p:custDataLst>
    <p:extLst>
      <p:ext uri="{BB962C8B-B14F-4D97-AF65-F5344CB8AC3E}">
        <p14:creationId xmlns:p14="http://schemas.microsoft.com/office/powerpoint/2010/main" val="336135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186907" y="664179"/>
            <a:ext cx="472276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effectLst>
                  <a:outerShdw blurRad="38100" dist="38100" dir="2700000" algn="tl">
                    <a:srgbClr val="000000">
                      <a:alpha val="43137"/>
                    </a:srgbClr>
                  </a:outerShdw>
                </a:effectLst>
                <a:uLnTx/>
                <a:uFillTx/>
                <a:latin typeface="Tajawal Medium" panose="00000600000000000000" pitchFamily="2" charset="-78"/>
                <a:ea typeface="+mn-ea"/>
                <a:cs typeface="Tajawal Medium" panose="00000600000000000000" pitchFamily="2" charset="-78"/>
              </a:rPr>
              <a:t>The following topics will be covered: </a:t>
            </a:r>
          </a:p>
        </p:txBody>
      </p:sp>
      <p:sp>
        <p:nvSpPr>
          <p:cNvPr id="19" name="TextBox 18"/>
          <p:cNvSpPr txBox="1"/>
          <p:nvPr/>
        </p:nvSpPr>
        <p:spPr>
          <a:xfrm>
            <a:off x="1610548" y="1678129"/>
            <a:ext cx="4722768" cy="3091616"/>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CHAPTER 9 : APPLYING AND INTERVIEWING FOR EMPLOYMENT.</a:t>
            </a:r>
            <a:endParaRPr kumimoji="0" lang="ar-EG" sz="18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endParaRPr>
          </a:p>
          <a:p>
            <a:pPr>
              <a:lnSpc>
                <a:spcPct val="200000"/>
              </a:lnSpc>
              <a:defRPr/>
            </a:pPr>
            <a:r>
              <a:rPr kumimoji="0" lang="en-US" sz="1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WHICH WILL COVER: </a:t>
            </a:r>
            <a:endParaRPr kumimoji="0" lang="ar-EG" sz="1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342900" indent="-342900">
              <a:lnSpc>
                <a:spcPct val="150000"/>
              </a:lnSpc>
              <a:buFont typeface="Wingdings" panose="05000000000000000000" pitchFamily="2" charset="2"/>
              <a:buChar char="§"/>
              <a:defRPr/>
            </a:pPr>
            <a:r>
              <a:rPr lang="en-US" sz="2000" b="1" dirty="0">
                <a:solidFill>
                  <a:srgbClr val="0A1F61"/>
                </a:solidFill>
                <a:effectLst>
                  <a:outerShdw blurRad="38100" dist="38100" dir="2700000" algn="tl">
                    <a:srgbClr val="000000">
                      <a:alpha val="43137"/>
                    </a:srgbClr>
                  </a:outerShdw>
                </a:effectLst>
                <a:cs typeface="Tajawal ExtraBold" panose="00000800000000000000" pitchFamily="2" charset="-78"/>
              </a:rPr>
              <a:t>PREPARING FOR A JOB INTERVIEW</a:t>
            </a:r>
          </a:p>
          <a:p>
            <a:pPr marL="342900" indent="-342900">
              <a:lnSpc>
                <a:spcPct val="150000"/>
              </a:lnSpc>
              <a:buFont typeface="Wingdings" panose="05000000000000000000" pitchFamily="2" charset="2"/>
              <a:buChar char="§"/>
              <a:defRPr/>
            </a:pPr>
            <a:r>
              <a:rPr lang="en-US" sz="2000" b="1" dirty="0">
                <a:solidFill>
                  <a:srgbClr val="0A1F61"/>
                </a:solidFill>
                <a:effectLst>
                  <a:outerShdw blurRad="38100" dist="38100" dir="2700000" algn="tl">
                    <a:srgbClr val="000000">
                      <a:alpha val="43137"/>
                    </a:srgbClr>
                  </a:outerShdw>
                </a:effectLst>
                <a:cs typeface="Tajawal ExtraBold" panose="00000800000000000000" pitchFamily="2" charset="-78"/>
              </a:rPr>
              <a:t>INTERVIEWING FOR SUCCESS</a:t>
            </a:r>
          </a:p>
          <a:p>
            <a:pPr marL="342900" indent="-342900">
              <a:lnSpc>
                <a:spcPct val="150000"/>
              </a:lnSpc>
              <a:buFont typeface="Wingdings" panose="05000000000000000000" pitchFamily="2" charset="2"/>
              <a:buChar char="§"/>
              <a:defRPr/>
            </a:pPr>
            <a:r>
              <a:rPr lang="en-US" sz="2000" b="1" dirty="0">
                <a:solidFill>
                  <a:srgbClr val="0A1F61"/>
                </a:solidFill>
                <a:effectLst>
                  <a:outerShdw blurRad="38100" dist="38100" dir="2700000" algn="tl">
                    <a:srgbClr val="000000">
                      <a:alpha val="43137"/>
                    </a:srgbClr>
                  </a:outerShdw>
                </a:effectLst>
                <a:cs typeface="Tajawal ExtraBold" panose="00000800000000000000" pitchFamily="2" charset="-78"/>
              </a:rPr>
              <a:t>FOLLOWING UP AFTER AN INTERVIEW. </a:t>
            </a:r>
          </a:p>
        </p:txBody>
      </p:sp>
      <p:sp>
        <p:nvSpPr>
          <p:cNvPr id="2" name="TextBox 1">
            <a:extLst>
              <a:ext uri="{FF2B5EF4-FFF2-40B4-BE49-F238E27FC236}">
                <a16:creationId xmlns:a16="http://schemas.microsoft.com/office/drawing/2014/main" id="{576C8348-4641-3F5A-8810-3D3F39E56866}"/>
              </a:ext>
            </a:extLst>
          </p:cNvPr>
          <p:cNvSpPr txBox="1"/>
          <p:nvPr/>
        </p:nvSpPr>
        <p:spPr>
          <a:xfrm>
            <a:off x="5548291" y="1589073"/>
            <a:ext cx="4722768" cy="3679854"/>
          </a:xfrm>
          <a:prstGeom prst="rect">
            <a:avLst/>
          </a:prstGeom>
          <a:noFill/>
        </p:spPr>
        <p:txBody>
          <a:bodyPr wrap="square" rtlCol="0">
            <a:spAutoFit/>
          </a:bodyPr>
          <a:lstStyle/>
          <a:p>
            <a:pPr lvl="0" algn="r" rtl="1">
              <a:lnSpc>
                <a:spcPct val="200000"/>
              </a:lnSpc>
              <a:defRPr/>
            </a:pPr>
            <a:r>
              <a:rPr lang="ar-EG" sz="2400" b="1" dirty="0">
                <a:solidFill>
                  <a:srgbClr val="C0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الفصل 9: التقديم وإجراء المقابلات للعمل.
والتي سوف تغطي: 
</a:t>
            </a:r>
            <a:r>
              <a:rPr lang="en-GB" sz="2400" b="1" dirty="0">
                <a:solidFill>
                  <a:srgbClr val="C0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 </a:t>
            </a:r>
            <a:r>
              <a:rPr lang="ar-EG" sz="2400" b="1" dirty="0">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التحضير لمقابلة عمل
</a:t>
            </a:r>
            <a:r>
              <a:rPr lang="en-GB" sz="2400" b="1" dirty="0">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 </a:t>
            </a:r>
            <a:r>
              <a:rPr lang="ar-EG" sz="2400" b="1" dirty="0">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إجراء المقابلات من أجل النجاح
</a:t>
            </a:r>
            <a:r>
              <a:rPr lang="en-GB" sz="2400" b="1" dirty="0">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 </a:t>
            </a:r>
            <a:r>
              <a:rPr lang="ar-EG" sz="2400" b="1" dirty="0">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المتابعة بعد المقابلة.</a:t>
            </a:r>
            <a:endParaRPr lang="en-US" sz="2800" b="1" dirty="0">
              <a:effectLst>
                <a:outerShdw blurRad="38100" dist="38100" dir="2700000" algn="tl">
                  <a:srgbClr val="000000">
                    <a:alpha val="43137"/>
                  </a:srgbClr>
                </a:outerShdw>
              </a:effectLst>
              <a:cs typeface="Tajawal ExtraBold" panose="00000800000000000000" pitchFamily="2" charset="-78"/>
            </a:endParaRPr>
          </a:p>
        </p:txBody>
      </p:sp>
    </p:spTree>
    <p:custDataLst>
      <p:tags r:id="rId1"/>
    </p:custDataLst>
    <p:extLst>
      <p:ext uri="{BB962C8B-B14F-4D97-AF65-F5344CB8AC3E}">
        <p14:creationId xmlns:p14="http://schemas.microsoft.com/office/powerpoint/2010/main" val="329850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3" end="3"/>
                                            </p:txEl>
                                          </p:spTgt>
                                        </p:tgtEl>
                                        <p:attrNameLst>
                                          <p:attrName>style.visibility</p:attrName>
                                        </p:attrNameLst>
                                      </p:cBhvr>
                                      <p:to>
                                        <p:strVal val="visible"/>
                                      </p:to>
                                    </p:set>
                                    <p:anim calcmode="lin" valueType="num">
                                      <p:cBhvr additive="base">
                                        <p:cTn id="13"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4" end="4"/>
                                            </p:txEl>
                                          </p:spTgt>
                                        </p:tgtEl>
                                        <p:attrNameLst>
                                          <p:attrName>style.visibility</p:attrName>
                                        </p:attrNameLst>
                                      </p:cBhvr>
                                      <p:to>
                                        <p:strVal val="visible"/>
                                      </p:to>
                                    </p:set>
                                    <p:anim calcmode="lin" valueType="num">
                                      <p:cBhvr additive="base">
                                        <p:cTn id="19"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Box 13"/>
          <p:cNvSpPr txBox="1"/>
          <p:nvPr/>
        </p:nvSpPr>
        <p:spPr>
          <a:xfrm>
            <a:off x="0" y="1905110"/>
            <a:ext cx="4872119" cy="1015663"/>
          </a:xfrm>
          <a:prstGeom prst="rect">
            <a:avLst/>
          </a:prstGeom>
          <a:noFill/>
        </p:spPr>
        <p:txBody>
          <a:bodyPr wrap="square" rtlCol="0">
            <a:spAutoFit/>
          </a:bodyPr>
          <a:lstStyle/>
          <a:p>
            <a:pPr algn="ctr"/>
            <a:r>
              <a:rPr lang="ar-EG" sz="6000" b="1" dirty="0">
                <a:solidFill>
                  <a:schemeClr val="bg1"/>
                </a:solidFill>
                <a:effectLst>
                  <a:outerShdw blurRad="38100" dist="38100" dir="2700000" algn="tl">
                    <a:srgbClr val="000000">
                      <a:alpha val="43137"/>
                    </a:srgbClr>
                  </a:outerShdw>
                </a:effectLst>
                <a:latin typeface="Traditional Arabic" panose="02020603050405020304" pitchFamily="18" charset="-78"/>
                <a:cs typeface="Traditional Arabic" panose="02020603050405020304" pitchFamily="18" charset="-78"/>
              </a:rPr>
              <a:t>شكرًا جزيلًا</a:t>
            </a:r>
            <a:endParaRPr lang="en-US" sz="6000" b="1" dirty="0">
              <a:solidFill>
                <a:schemeClr val="bg1"/>
              </a:solidFill>
              <a:effectLst>
                <a:outerShdw blurRad="38100" dist="38100" dir="2700000" algn="tl">
                  <a:srgbClr val="000000">
                    <a:alpha val="43137"/>
                  </a:srgbClr>
                </a:outerShdw>
              </a:effectLst>
              <a:latin typeface="Traditional Arabic" panose="02020603050405020304" pitchFamily="18" charset="-78"/>
              <a:cs typeface="Traditional Arabic" panose="02020603050405020304" pitchFamily="18" charset="-78"/>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558" y="3791664"/>
            <a:ext cx="2338034" cy="1918256"/>
          </a:xfrm>
          <a:prstGeom prst="rect">
            <a:avLst/>
          </a:prstGeom>
        </p:spPr>
      </p:pic>
    </p:spTree>
    <p:extLst>
      <p:ext uri="{BB962C8B-B14F-4D97-AF65-F5344CB8AC3E}">
        <p14:creationId xmlns:p14="http://schemas.microsoft.com/office/powerpoint/2010/main" val="113456308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5.4|14.5|8.5|8.5|6.9"/>
</p:tagLst>
</file>

<file path=ppt/tags/tag2.xml><?xml version="1.0" encoding="utf-8"?>
<p:tagLst xmlns:a="http://schemas.openxmlformats.org/drawingml/2006/main" xmlns:r="http://schemas.openxmlformats.org/officeDocument/2006/relationships" xmlns:p="http://schemas.openxmlformats.org/presentationml/2006/main">
  <p:tag name="TIMING" val="|10.2|7.9|8.2|11.8|12.7"/>
</p:tagLst>
</file>

<file path=ppt/tags/tag3.xml><?xml version="1.0" encoding="utf-8"?>
<p:tagLst xmlns:a="http://schemas.openxmlformats.org/drawingml/2006/main" xmlns:r="http://schemas.openxmlformats.org/officeDocument/2006/relationships" xmlns:p="http://schemas.openxmlformats.org/presentationml/2006/main">
  <p:tag name="TIMING" val="|115.6"/>
</p:tagLst>
</file>

<file path=ppt/tags/tag4.xml><?xml version="1.0" encoding="utf-8"?>
<p:tagLst xmlns:a="http://schemas.openxmlformats.org/drawingml/2006/main" xmlns:r="http://schemas.openxmlformats.org/officeDocument/2006/relationships" xmlns:p="http://schemas.openxmlformats.org/presentationml/2006/main">
  <p:tag name="TIMING" val="|63.4|8.2|34.2|43|28.9|33.2|38.2|41.3|35.6|12.2|17.8|8.6"/>
</p:tagLst>
</file>

<file path=ppt/tags/tag5.xml><?xml version="1.0" encoding="utf-8"?>
<p:tagLst xmlns:a="http://schemas.openxmlformats.org/drawingml/2006/main" xmlns:r="http://schemas.openxmlformats.org/officeDocument/2006/relationships" xmlns:p="http://schemas.openxmlformats.org/presentationml/2006/main">
  <p:tag name="TIMING" val="|93.3|17.8|59.7|24.2|12.3"/>
</p:tagLst>
</file>

<file path=ppt/tags/tag6.xml><?xml version="1.0" encoding="utf-8"?>
<p:tagLst xmlns:a="http://schemas.openxmlformats.org/drawingml/2006/main" xmlns:r="http://schemas.openxmlformats.org/officeDocument/2006/relationships" xmlns:p="http://schemas.openxmlformats.org/presentationml/2006/main">
  <p:tag name="TIMING" val="|48.9|4.5|9.6|18.8|33.5|37.6|2.2|25.5"/>
</p:tagLst>
</file>

<file path=ppt/tags/tag7.xml><?xml version="1.0" encoding="utf-8"?>
<p:tagLst xmlns:a="http://schemas.openxmlformats.org/drawingml/2006/main" xmlns:r="http://schemas.openxmlformats.org/officeDocument/2006/relationships" xmlns:p="http://schemas.openxmlformats.org/presentationml/2006/main">
  <p:tag name="TIMING" val="|39.2|17.5|7.4|1.4"/>
</p:tagLst>
</file>

<file path=ppt/tags/tag8.xml><?xml version="1.0" encoding="utf-8"?>
<p:tagLst xmlns:a="http://schemas.openxmlformats.org/drawingml/2006/main" xmlns:r="http://schemas.openxmlformats.org/officeDocument/2006/relationships" xmlns:p="http://schemas.openxmlformats.org/presentationml/2006/main">
  <p:tag name="TIMING" val="|9.9|43.2|27.5|17.6"/>
</p:tagLst>
</file>

<file path=ppt/tags/tag9.xml><?xml version="1.0" encoding="utf-8"?>
<p:tagLst xmlns:a="http://schemas.openxmlformats.org/drawingml/2006/main" xmlns:r="http://schemas.openxmlformats.org/officeDocument/2006/relationships" xmlns:p="http://schemas.openxmlformats.org/presentationml/2006/main">
  <p:tag name="TIMING" val="|40.1|38.6|12.1|21.1|35.4"/>
</p:tagLst>
</file>

<file path=ppt/tags/tag10.xml><?xml version="1.0" encoding="utf-8"?>
<p:tagLst xmlns:a="http://schemas.openxmlformats.org/drawingml/2006/main" xmlns:r="http://schemas.openxmlformats.org/officeDocument/2006/relationships" xmlns:p="http://schemas.openxmlformats.org/presentationml/2006/main">
  <p:tag name="TIMING" val="|10.9|25.7|13.3|51.7|15.3"/>
</p:tagLst>
</file>

<file path=ppt/tags/tag11.xml><?xml version="1.0" encoding="utf-8"?>
<p:tagLst xmlns:a="http://schemas.openxmlformats.org/drawingml/2006/main" xmlns:r="http://schemas.openxmlformats.org/officeDocument/2006/relationships" xmlns:p="http://schemas.openxmlformats.org/presentationml/2006/main">
  <p:tag name="TIMING" val="|65.9|38.7"/>
</p:tagLst>
</file>

<file path=ppt/tags/tag12.xml><?xml version="1.0" encoding="utf-8"?>
<p:tagLst xmlns:a="http://schemas.openxmlformats.org/drawingml/2006/main" xmlns:r="http://schemas.openxmlformats.org/officeDocument/2006/relationships" xmlns:p="http://schemas.openxmlformats.org/presentationml/2006/main">
  <p:tag name="TIMING" val="|58.2|14.8|11.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E7A0B0D-8315-4F0A-8494-B08A71BAE75B}"/>
</file>

<file path=customXml/itemProps2.xml><?xml version="1.0" encoding="utf-8"?>
<ds:datastoreItem xmlns:ds="http://schemas.openxmlformats.org/officeDocument/2006/customXml" ds:itemID="{2F0DB00D-0871-4B13-9FEF-F5136235C864}"/>
</file>

<file path=customXml/itemProps3.xml><?xml version="1.0" encoding="utf-8"?>
<ds:datastoreItem xmlns:ds="http://schemas.openxmlformats.org/officeDocument/2006/customXml" ds:itemID="{4BDE31C1-69F7-49B2-A88A-F8FC50DF53FB}"/>
</file>

<file path=docProps/app.xml><?xml version="1.0" encoding="utf-8"?>
<Properties xmlns="http://schemas.openxmlformats.org/officeDocument/2006/extended-properties" xmlns:vt="http://schemas.openxmlformats.org/officeDocument/2006/docPropsVTypes">
  <TotalTime>664</TotalTime>
  <Words>966</Words>
  <Application>Microsoft Office PowerPoint</Application>
  <PresentationFormat>Widescreen</PresentationFormat>
  <Paragraphs>131</Paragraphs>
  <Slides>16</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16</vt:i4>
      </vt:variant>
    </vt:vector>
  </HeadingPairs>
  <TitlesOfParts>
    <vt:vector size="26" baseType="lpstr">
      <vt:lpstr>Arial</vt:lpstr>
      <vt:lpstr>Calibri</vt:lpstr>
      <vt:lpstr>Calibri Light</vt:lpstr>
      <vt:lpstr>Noto Sans Symbols</vt:lpstr>
      <vt:lpstr>PT Bold Heading</vt:lpstr>
      <vt:lpstr>Tajawal ExtraBold</vt:lpstr>
      <vt:lpstr>Tajawal Medium</vt:lpstr>
      <vt:lpstr>Traditional 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Elsayed Abdelhamid Shabat</cp:lastModifiedBy>
  <cp:revision>25</cp:revision>
  <dcterms:created xsi:type="dcterms:W3CDTF">2021-08-03T13:03:26Z</dcterms:created>
  <dcterms:modified xsi:type="dcterms:W3CDTF">2024-09-19T06:44:34Z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