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536" r:id="rId5"/>
    <p:sldId id="544" r:id="rId6"/>
    <p:sldId id="619" r:id="rId7"/>
    <p:sldId id="545" r:id="rId8"/>
    <p:sldId id="598" r:id="rId9"/>
    <p:sldId id="537" r:id="rId10"/>
    <p:sldId id="620" r:id="rId11"/>
    <p:sldId id="622" r:id="rId12"/>
    <p:sldId id="623" r:id="rId13"/>
    <p:sldId id="633" r:id="rId14"/>
    <p:sldId id="658" r:id="rId15"/>
    <p:sldId id="606" r:id="rId16"/>
    <p:sldId id="546" r:id="rId17"/>
    <p:sldId id="634" r:id="rId18"/>
    <p:sldId id="635" r:id="rId19"/>
    <p:sldId id="636" r:id="rId20"/>
    <p:sldId id="637" r:id="rId21"/>
    <p:sldId id="638" r:id="rId22"/>
    <p:sldId id="639" r:id="rId23"/>
    <p:sldId id="640" r:id="rId24"/>
    <p:sldId id="653" r:id="rId25"/>
    <p:sldId id="654" r:id="rId26"/>
    <p:sldId id="655" r:id="rId27"/>
    <p:sldId id="656" r:id="rId28"/>
    <p:sldId id="657" r:id="rId29"/>
    <p:sldId id="581" r:id="rId30"/>
    <p:sldId id="624" r:id="rId31"/>
    <p:sldId id="641" r:id="rId32"/>
    <p:sldId id="642" r:id="rId33"/>
    <p:sldId id="600" r:id="rId34"/>
    <p:sldId id="582" r:id="rId35"/>
    <p:sldId id="555" r:id="rId36"/>
    <p:sldId id="659" r:id="rId37"/>
    <p:sldId id="592" r:id="rId38"/>
    <p:sldId id="644" r:id="rId39"/>
    <p:sldId id="645" r:id="rId40"/>
    <p:sldId id="646" r:id="rId41"/>
    <p:sldId id="647" r:id="rId42"/>
    <p:sldId id="648" r:id="rId43"/>
    <p:sldId id="649" r:id="rId44"/>
    <p:sldId id="650" r:id="rId45"/>
    <p:sldId id="652" r:id="rId46"/>
    <p:sldId id="651" r:id="rId47"/>
    <p:sldId id="618" r:id="rId48"/>
    <p:sldId id="63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44"/>
            <p14:sldId id="619"/>
            <p14:sldId id="545"/>
            <p14:sldId id="598"/>
            <p14:sldId id="537"/>
            <p14:sldId id="620"/>
            <p14:sldId id="622"/>
            <p14:sldId id="623"/>
            <p14:sldId id="633"/>
            <p14:sldId id="658"/>
            <p14:sldId id="606"/>
            <p14:sldId id="546"/>
            <p14:sldId id="634"/>
            <p14:sldId id="635"/>
            <p14:sldId id="636"/>
            <p14:sldId id="637"/>
            <p14:sldId id="638"/>
            <p14:sldId id="639"/>
            <p14:sldId id="640"/>
            <p14:sldId id="653"/>
            <p14:sldId id="654"/>
            <p14:sldId id="655"/>
            <p14:sldId id="656"/>
            <p14:sldId id="657"/>
            <p14:sldId id="581"/>
            <p14:sldId id="624"/>
            <p14:sldId id="641"/>
            <p14:sldId id="642"/>
            <p14:sldId id="600"/>
            <p14:sldId id="582"/>
            <p14:sldId id="555"/>
            <p14:sldId id="659"/>
            <p14:sldId id="592"/>
            <p14:sldId id="644"/>
            <p14:sldId id="645"/>
            <p14:sldId id="646"/>
            <p14:sldId id="647"/>
            <p14:sldId id="648"/>
            <p14:sldId id="649"/>
            <p14:sldId id="650"/>
            <p14:sldId id="652"/>
            <p14:sldId id="651"/>
            <p14:sldId id="618"/>
            <p14:sldId id="63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D200"/>
    <a:srgbClr val="00AEEF"/>
    <a:srgbClr val="0000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1985" autoAdjust="0"/>
  </p:normalViewPr>
  <p:slideViewPr>
    <p:cSldViewPr snapToGrid="0">
      <p:cViewPr varScale="1">
        <p:scale>
          <a:sx n="67" d="100"/>
          <a:sy n="67" d="100"/>
        </p:scale>
        <p:origin x="768" y="78"/>
      </p:cViewPr>
      <p:guideLst/>
    </p:cSldViewPr>
  </p:slideViewPr>
  <p:outlineViewPr>
    <p:cViewPr>
      <p:scale>
        <a:sx n="33" d="100"/>
        <a:sy n="33" d="100"/>
      </p:scale>
      <p:origin x="0" y="-3018"/>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13D7F1-2284-4423-8D1C-C002417699FB}"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MY"/>
        </a:p>
      </dgm:t>
    </dgm:pt>
    <dgm:pt modelId="{183E8B16-6494-4246-96C4-09B8298A9F3C}">
      <dgm:prSet phldrT="[Text]">
        <dgm:style>
          <a:lnRef idx="2">
            <a:schemeClr val="dk1">
              <a:shade val="50000"/>
            </a:schemeClr>
          </a:lnRef>
          <a:fillRef idx="1">
            <a:schemeClr val="dk1"/>
          </a:fillRef>
          <a:effectRef idx="0">
            <a:schemeClr val="dk1"/>
          </a:effectRef>
          <a:fontRef idx="minor">
            <a:schemeClr val="lt1"/>
          </a:fontRef>
        </dgm:style>
      </dgm:prSet>
      <dgm:spPr/>
      <dgm:t>
        <a:bodyPr/>
        <a:lstStyle/>
        <a:p>
          <a:r>
            <a:rPr lang="ar-EG" b="0" i="0" dirty="0" smtClean="0"/>
            <a:t>التحديد</a:t>
          </a:r>
          <a:endParaRPr lang="en-MY" dirty="0"/>
        </a:p>
      </dgm:t>
    </dgm:pt>
    <dgm:pt modelId="{D9DAE2D9-34B7-493D-8EC5-EEAE65140AFC}" type="parTrans" cxnId="{A1E338AB-1D3C-448D-9615-611C919F3D83}">
      <dgm:prSet/>
      <dgm:spPr/>
      <dgm:t>
        <a:bodyPr/>
        <a:lstStyle/>
        <a:p>
          <a:endParaRPr lang="en-MY"/>
        </a:p>
      </dgm:t>
    </dgm:pt>
    <dgm:pt modelId="{18DE3D7D-1810-4BE6-A743-43A671EE43EF}" type="sibTrans" cxnId="{A1E338AB-1D3C-448D-9615-611C919F3D83}">
      <dgm:prSet/>
      <dgm:spPr/>
      <dgm:t>
        <a:bodyPr/>
        <a:lstStyle/>
        <a:p>
          <a:endParaRPr lang="en-MY"/>
        </a:p>
      </dgm:t>
    </dgm:pt>
    <dgm:pt modelId="{42FD2957-4B75-4A71-8F81-979EB9BBBC58}">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r-EG" b="0" i="0" dirty="0" smtClean="0"/>
            <a:t>الجمع</a:t>
          </a:r>
          <a:endParaRPr lang="en-MY" dirty="0"/>
        </a:p>
      </dgm:t>
    </dgm:pt>
    <dgm:pt modelId="{848A1B61-80DE-41A6-BF80-33C9DC32E5F2}" type="parTrans" cxnId="{9A0B22CD-B981-490C-AB15-AE6B6C270BE9}">
      <dgm:prSet/>
      <dgm:spPr/>
      <dgm:t>
        <a:bodyPr/>
        <a:lstStyle/>
        <a:p>
          <a:endParaRPr lang="en-MY"/>
        </a:p>
      </dgm:t>
    </dgm:pt>
    <dgm:pt modelId="{2E3FDD81-4FCA-4B66-AAAC-38A4B9CD0B51}" type="sibTrans" cxnId="{9A0B22CD-B981-490C-AB15-AE6B6C270BE9}">
      <dgm:prSet/>
      <dgm:spPr/>
      <dgm:t>
        <a:bodyPr/>
        <a:lstStyle/>
        <a:p>
          <a:endParaRPr lang="en-MY"/>
        </a:p>
      </dgm:t>
    </dgm:pt>
    <dgm:pt modelId="{476131F7-2625-4C5D-BAF2-B2BA8071788F}">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ar-EG" b="0" i="0" dirty="0" smtClean="0"/>
            <a:t>التنظيم</a:t>
          </a:r>
          <a:endParaRPr lang="en-MY" dirty="0"/>
        </a:p>
      </dgm:t>
    </dgm:pt>
    <dgm:pt modelId="{21FF0C23-E3C5-4258-8D93-F39E72E44CB6}" type="parTrans" cxnId="{93F2853D-2E6F-4E34-A465-7C74DC2A1F08}">
      <dgm:prSet/>
      <dgm:spPr/>
      <dgm:t>
        <a:bodyPr/>
        <a:lstStyle/>
        <a:p>
          <a:endParaRPr lang="en-MY"/>
        </a:p>
      </dgm:t>
    </dgm:pt>
    <dgm:pt modelId="{6C749AB1-F4AD-4777-BF6A-4C9145B8CAF4}" type="sibTrans" cxnId="{93F2853D-2E6F-4E34-A465-7C74DC2A1F08}">
      <dgm:prSet/>
      <dgm:spPr/>
      <dgm:t>
        <a:bodyPr/>
        <a:lstStyle/>
        <a:p>
          <a:endParaRPr lang="en-MY"/>
        </a:p>
      </dgm:t>
    </dgm:pt>
    <dgm:pt modelId="{39AB58A4-3986-416E-A6AE-8EE371EA7C3D}">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ar-EG" b="0" i="0" dirty="0" smtClean="0"/>
            <a:t>التحليل</a:t>
          </a:r>
          <a:endParaRPr lang="en-MY" dirty="0"/>
        </a:p>
      </dgm:t>
    </dgm:pt>
    <dgm:pt modelId="{9BEE5AFA-117E-4833-BB31-576D6CE74C3D}" type="parTrans" cxnId="{01120D9D-A4E9-4503-B5AE-E3EE18EDD678}">
      <dgm:prSet/>
      <dgm:spPr/>
      <dgm:t>
        <a:bodyPr/>
        <a:lstStyle/>
        <a:p>
          <a:endParaRPr lang="en-MY"/>
        </a:p>
      </dgm:t>
    </dgm:pt>
    <dgm:pt modelId="{12D55A9E-4C22-473A-B5F8-B9FEF2A52CB4}" type="sibTrans" cxnId="{01120D9D-A4E9-4503-B5AE-E3EE18EDD678}">
      <dgm:prSet/>
      <dgm:spPr/>
      <dgm:t>
        <a:bodyPr/>
        <a:lstStyle/>
        <a:p>
          <a:endParaRPr lang="en-MY"/>
        </a:p>
      </dgm:t>
    </dgm:pt>
    <dgm:pt modelId="{6C334806-DB20-4855-8E9B-D496866CD041}">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ar-EG" b="0" i="0" dirty="0" smtClean="0"/>
            <a:t>اتخاذ الإجراءات</a:t>
          </a:r>
          <a:endParaRPr lang="en-MY" dirty="0"/>
        </a:p>
      </dgm:t>
    </dgm:pt>
    <dgm:pt modelId="{334181EB-AD23-478B-8133-93F924CDE5C0}" type="parTrans" cxnId="{BD215481-50AF-491F-89FA-7D911958187A}">
      <dgm:prSet/>
      <dgm:spPr/>
      <dgm:t>
        <a:bodyPr/>
        <a:lstStyle/>
        <a:p>
          <a:endParaRPr lang="en-MY"/>
        </a:p>
      </dgm:t>
    </dgm:pt>
    <dgm:pt modelId="{A0838CC4-0F1B-4CB1-812C-EC0BE3D2E720}" type="sibTrans" cxnId="{BD215481-50AF-491F-89FA-7D911958187A}">
      <dgm:prSet/>
      <dgm:spPr/>
      <dgm:t>
        <a:bodyPr/>
        <a:lstStyle/>
        <a:p>
          <a:endParaRPr lang="en-MY"/>
        </a:p>
      </dgm:t>
    </dgm:pt>
    <dgm:pt modelId="{C3F4A74E-986F-468C-8FAA-0DDCB9E55809}" type="pres">
      <dgm:prSet presAssocID="{6C13D7F1-2284-4423-8D1C-C002417699FB}" presName="diagram" presStyleCnt="0">
        <dgm:presLayoutVars>
          <dgm:dir/>
          <dgm:resizeHandles val="exact"/>
        </dgm:presLayoutVars>
      </dgm:prSet>
      <dgm:spPr/>
      <dgm:t>
        <a:bodyPr/>
        <a:lstStyle/>
        <a:p>
          <a:endParaRPr lang="en-MY"/>
        </a:p>
      </dgm:t>
    </dgm:pt>
    <dgm:pt modelId="{AB18A799-995E-4C93-B66A-E91708C00087}" type="pres">
      <dgm:prSet presAssocID="{183E8B16-6494-4246-96C4-09B8298A9F3C}" presName="node" presStyleLbl="node1" presStyleIdx="0" presStyleCnt="5">
        <dgm:presLayoutVars>
          <dgm:bulletEnabled val="1"/>
        </dgm:presLayoutVars>
      </dgm:prSet>
      <dgm:spPr/>
      <dgm:t>
        <a:bodyPr/>
        <a:lstStyle/>
        <a:p>
          <a:endParaRPr lang="en-MY"/>
        </a:p>
      </dgm:t>
    </dgm:pt>
    <dgm:pt modelId="{E82D4FE3-5B1D-4C51-A622-854C54A3830D}" type="pres">
      <dgm:prSet presAssocID="{18DE3D7D-1810-4BE6-A743-43A671EE43EF}" presName="sibTrans" presStyleLbl="sibTrans2D1" presStyleIdx="0" presStyleCnt="4"/>
      <dgm:spPr/>
      <dgm:t>
        <a:bodyPr/>
        <a:lstStyle/>
        <a:p>
          <a:endParaRPr lang="en-MY"/>
        </a:p>
      </dgm:t>
    </dgm:pt>
    <dgm:pt modelId="{95346575-45F3-4590-97C8-B339400C583F}" type="pres">
      <dgm:prSet presAssocID="{18DE3D7D-1810-4BE6-A743-43A671EE43EF}" presName="connectorText" presStyleLbl="sibTrans2D1" presStyleIdx="0" presStyleCnt="4"/>
      <dgm:spPr/>
      <dgm:t>
        <a:bodyPr/>
        <a:lstStyle/>
        <a:p>
          <a:endParaRPr lang="en-MY"/>
        </a:p>
      </dgm:t>
    </dgm:pt>
    <dgm:pt modelId="{D17B1B77-D93D-46FD-861E-DF0F806BB116}" type="pres">
      <dgm:prSet presAssocID="{42FD2957-4B75-4A71-8F81-979EB9BBBC58}" presName="node" presStyleLbl="node1" presStyleIdx="1" presStyleCnt="5">
        <dgm:presLayoutVars>
          <dgm:bulletEnabled val="1"/>
        </dgm:presLayoutVars>
      </dgm:prSet>
      <dgm:spPr/>
      <dgm:t>
        <a:bodyPr/>
        <a:lstStyle/>
        <a:p>
          <a:endParaRPr lang="en-MY"/>
        </a:p>
      </dgm:t>
    </dgm:pt>
    <dgm:pt modelId="{DF78EA17-C56E-45CE-8F49-20DD26A1F727}" type="pres">
      <dgm:prSet presAssocID="{2E3FDD81-4FCA-4B66-AAAC-38A4B9CD0B51}" presName="sibTrans" presStyleLbl="sibTrans2D1" presStyleIdx="1" presStyleCnt="4"/>
      <dgm:spPr/>
      <dgm:t>
        <a:bodyPr/>
        <a:lstStyle/>
        <a:p>
          <a:endParaRPr lang="en-MY"/>
        </a:p>
      </dgm:t>
    </dgm:pt>
    <dgm:pt modelId="{C8AB2A6B-2677-412F-BF3C-E0AEBFD99551}" type="pres">
      <dgm:prSet presAssocID="{2E3FDD81-4FCA-4B66-AAAC-38A4B9CD0B51}" presName="connectorText" presStyleLbl="sibTrans2D1" presStyleIdx="1" presStyleCnt="4"/>
      <dgm:spPr/>
      <dgm:t>
        <a:bodyPr/>
        <a:lstStyle/>
        <a:p>
          <a:endParaRPr lang="en-MY"/>
        </a:p>
      </dgm:t>
    </dgm:pt>
    <dgm:pt modelId="{C9266450-7B8F-47D5-A0F5-4B6F5F46D439}" type="pres">
      <dgm:prSet presAssocID="{476131F7-2625-4C5D-BAF2-B2BA8071788F}" presName="node" presStyleLbl="node1" presStyleIdx="2" presStyleCnt="5">
        <dgm:presLayoutVars>
          <dgm:bulletEnabled val="1"/>
        </dgm:presLayoutVars>
      </dgm:prSet>
      <dgm:spPr/>
      <dgm:t>
        <a:bodyPr/>
        <a:lstStyle/>
        <a:p>
          <a:endParaRPr lang="en-MY"/>
        </a:p>
      </dgm:t>
    </dgm:pt>
    <dgm:pt modelId="{3459CC51-5865-417D-BDEC-0ECB627CB0E0}" type="pres">
      <dgm:prSet presAssocID="{6C749AB1-F4AD-4777-BF6A-4C9145B8CAF4}" presName="sibTrans" presStyleLbl="sibTrans2D1" presStyleIdx="2" presStyleCnt="4"/>
      <dgm:spPr/>
      <dgm:t>
        <a:bodyPr/>
        <a:lstStyle/>
        <a:p>
          <a:endParaRPr lang="en-MY"/>
        </a:p>
      </dgm:t>
    </dgm:pt>
    <dgm:pt modelId="{27A68C83-9E8C-4422-A0D6-91144598B06A}" type="pres">
      <dgm:prSet presAssocID="{6C749AB1-F4AD-4777-BF6A-4C9145B8CAF4}" presName="connectorText" presStyleLbl="sibTrans2D1" presStyleIdx="2" presStyleCnt="4"/>
      <dgm:spPr/>
      <dgm:t>
        <a:bodyPr/>
        <a:lstStyle/>
        <a:p>
          <a:endParaRPr lang="en-MY"/>
        </a:p>
      </dgm:t>
    </dgm:pt>
    <dgm:pt modelId="{0A408ECD-F41E-4202-A666-D5C3E4C79AA5}" type="pres">
      <dgm:prSet presAssocID="{39AB58A4-3986-416E-A6AE-8EE371EA7C3D}" presName="node" presStyleLbl="node1" presStyleIdx="3" presStyleCnt="5">
        <dgm:presLayoutVars>
          <dgm:bulletEnabled val="1"/>
        </dgm:presLayoutVars>
      </dgm:prSet>
      <dgm:spPr/>
      <dgm:t>
        <a:bodyPr/>
        <a:lstStyle/>
        <a:p>
          <a:endParaRPr lang="en-MY"/>
        </a:p>
      </dgm:t>
    </dgm:pt>
    <dgm:pt modelId="{2714A960-BE72-4A80-B703-13B7F0F3316A}" type="pres">
      <dgm:prSet presAssocID="{12D55A9E-4C22-473A-B5F8-B9FEF2A52CB4}" presName="sibTrans" presStyleLbl="sibTrans2D1" presStyleIdx="3" presStyleCnt="4"/>
      <dgm:spPr/>
      <dgm:t>
        <a:bodyPr/>
        <a:lstStyle/>
        <a:p>
          <a:endParaRPr lang="en-MY"/>
        </a:p>
      </dgm:t>
    </dgm:pt>
    <dgm:pt modelId="{B6CA4256-3226-4E51-B447-6DAD53CAC63D}" type="pres">
      <dgm:prSet presAssocID="{12D55A9E-4C22-473A-B5F8-B9FEF2A52CB4}" presName="connectorText" presStyleLbl="sibTrans2D1" presStyleIdx="3" presStyleCnt="4"/>
      <dgm:spPr/>
      <dgm:t>
        <a:bodyPr/>
        <a:lstStyle/>
        <a:p>
          <a:endParaRPr lang="en-MY"/>
        </a:p>
      </dgm:t>
    </dgm:pt>
    <dgm:pt modelId="{D73BE71A-D443-4BB3-A876-A849A4D9D8CD}" type="pres">
      <dgm:prSet presAssocID="{6C334806-DB20-4855-8E9B-D496866CD041}" presName="node" presStyleLbl="node1" presStyleIdx="4" presStyleCnt="5">
        <dgm:presLayoutVars>
          <dgm:bulletEnabled val="1"/>
        </dgm:presLayoutVars>
      </dgm:prSet>
      <dgm:spPr/>
      <dgm:t>
        <a:bodyPr/>
        <a:lstStyle/>
        <a:p>
          <a:endParaRPr lang="en-MY"/>
        </a:p>
      </dgm:t>
    </dgm:pt>
  </dgm:ptLst>
  <dgm:cxnLst>
    <dgm:cxn modelId="{BD215481-50AF-491F-89FA-7D911958187A}" srcId="{6C13D7F1-2284-4423-8D1C-C002417699FB}" destId="{6C334806-DB20-4855-8E9B-D496866CD041}" srcOrd="4" destOrd="0" parTransId="{334181EB-AD23-478B-8133-93F924CDE5C0}" sibTransId="{A0838CC4-0F1B-4CB1-812C-EC0BE3D2E720}"/>
    <dgm:cxn modelId="{A8390DF0-9309-44EA-8881-3FC40BA985A5}" type="presOf" srcId="{2E3FDD81-4FCA-4B66-AAAC-38A4B9CD0B51}" destId="{DF78EA17-C56E-45CE-8F49-20DD26A1F727}" srcOrd="0" destOrd="0" presId="urn:microsoft.com/office/officeart/2005/8/layout/process5"/>
    <dgm:cxn modelId="{F4C753CF-5B86-4F85-87B3-FA39BD888B8D}" type="presOf" srcId="{18DE3D7D-1810-4BE6-A743-43A671EE43EF}" destId="{95346575-45F3-4590-97C8-B339400C583F}" srcOrd="1" destOrd="0" presId="urn:microsoft.com/office/officeart/2005/8/layout/process5"/>
    <dgm:cxn modelId="{DBF9A5BF-0E79-443C-B0F0-35E7523DE0DC}" type="presOf" srcId="{6C749AB1-F4AD-4777-BF6A-4C9145B8CAF4}" destId="{27A68C83-9E8C-4422-A0D6-91144598B06A}" srcOrd="1" destOrd="0" presId="urn:microsoft.com/office/officeart/2005/8/layout/process5"/>
    <dgm:cxn modelId="{1794DB7C-E155-4436-8779-C76BB11EAB6B}" type="presOf" srcId="{183E8B16-6494-4246-96C4-09B8298A9F3C}" destId="{AB18A799-995E-4C93-B66A-E91708C00087}" srcOrd="0" destOrd="0" presId="urn:microsoft.com/office/officeart/2005/8/layout/process5"/>
    <dgm:cxn modelId="{ED6A6969-DD6D-4892-926A-B79E4FCD8B55}" type="presOf" srcId="{42FD2957-4B75-4A71-8F81-979EB9BBBC58}" destId="{D17B1B77-D93D-46FD-861E-DF0F806BB116}" srcOrd="0" destOrd="0" presId="urn:microsoft.com/office/officeart/2005/8/layout/process5"/>
    <dgm:cxn modelId="{B5B2049F-8D3A-4816-A9BE-A9EBCE390C24}" type="presOf" srcId="{6C13D7F1-2284-4423-8D1C-C002417699FB}" destId="{C3F4A74E-986F-468C-8FAA-0DDCB9E55809}" srcOrd="0" destOrd="0" presId="urn:microsoft.com/office/officeart/2005/8/layout/process5"/>
    <dgm:cxn modelId="{93F2853D-2E6F-4E34-A465-7C74DC2A1F08}" srcId="{6C13D7F1-2284-4423-8D1C-C002417699FB}" destId="{476131F7-2625-4C5D-BAF2-B2BA8071788F}" srcOrd="2" destOrd="0" parTransId="{21FF0C23-E3C5-4258-8D93-F39E72E44CB6}" sibTransId="{6C749AB1-F4AD-4777-BF6A-4C9145B8CAF4}"/>
    <dgm:cxn modelId="{164AC099-00CA-490B-A88B-2C16FA03B0AB}" type="presOf" srcId="{39AB58A4-3986-416E-A6AE-8EE371EA7C3D}" destId="{0A408ECD-F41E-4202-A666-D5C3E4C79AA5}" srcOrd="0" destOrd="0" presId="urn:microsoft.com/office/officeart/2005/8/layout/process5"/>
    <dgm:cxn modelId="{2BB98844-74C6-4501-811C-D972AB6BBA4A}" type="presOf" srcId="{18DE3D7D-1810-4BE6-A743-43A671EE43EF}" destId="{E82D4FE3-5B1D-4C51-A622-854C54A3830D}" srcOrd="0" destOrd="0" presId="urn:microsoft.com/office/officeart/2005/8/layout/process5"/>
    <dgm:cxn modelId="{CA19BD17-39AE-4809-838F-A162C139F9D4}" type="presOf" srcId="{476131F7-2625-4C5D-BAF2-B2BA8071788F}" destId="{C9266450-7B8F-47D5-A0F5-4B6F5F46D439}" srcOrd="0" destOrd="0" presId="urn:microsoft.com/office/officeart/2005/8/layout/process5"/>
    <dgm:cxn modelId="{BB4F1DE4-4D36-4944-94D1-47082D57F4F2}" type="presOf" srcId="{12D55A9E-4C22-473A-B5F8-B9FEF2A52CB4}" destId="{B6CA4256-3226-4E51-B447-6DAD53CAC63D}" srcOrd="1" destOrd="0" presId="urn:microsoft.com/office/officeart/2005/8/layout/process5"/>
    <dgm:cxn modelId="{01120D9D-A4E9-4503-B5AE-E3EE18EDD678}" srcId="{6C13D7F1-2284-4423-8D1C-C002417699FB}" destId="{39AB58A4-3986-416E-A6AE-8EE371EA7C3D}" srcOrd="3" destOrd="0" parTransId="{9BEE5AFA-117E-4833-BB31-576D6CE74C3D}" sibTransId="{12D55A9E-4C22-473A-B5F8-B9FEF2A52CB4}"/>
    <dgm:cxn modelId="{A1E338AB-1D3C-448D-9615-611C919F3D83}" srcId="{6C13D7F1-2284-4423-8D1C-C002417699FB}" destId="{183E8B16-6494-4246-96C4-09B8298A9F3C}" srcOrd="0" destOrd="0" parTransId="{D9DAE2D9-34B7-493D-8EC5-EEAE65140AFC}" sibTransId="{18DE3D7D-1810-4BE6-A743-43A671EE43EF}"/>
    <dgm:cxn modelId="{01DFD903-A2FA-4DFD-B53D-2E541D00A819}" type="presOf" srcId="{2E3FDD81-4FCA-4B66-AAAC-38A4B9CD0B51}" destId="{C8AB2A6B-2677-412F-BF3C-E0AEBFD99551}" srcOrd="1" destOrd="0" presId="urn:microsoft.com/office/officeart/2005/8/layout/process5"/>
    <dgm:cxn modelId="{9A0B22CD-B981-490C-AB15-AE6B6C270BE9}" srcId="{6C13D7F1-2284-4423-8D1C-C002417699FB}" destId="{42FD2957-4B75-4A71-8F81-979EB9BBBC58}" srcOrd="1" destOrd="0" parTransId="{848A1B61-80DE-41A6-BF80-33C9DC32E5F2}" sibTransId="{2E3FDD81-4FCA-4B66-AAAC-38A4B9CD0B51}"/>
    <dgm:cxn modelId="{49792576-32DC-4B24-9966-29624B5DC926}" type="presOf" srcId="{6C749AB1-F4AD-4777-BF6A-4C9145B8CAF4}" destId="{3459CC51-5865-417D-BDEC-0ECB627CB0E0}" srcOrd="0" destOrd="0" presId="urn:microsoft.com/office/officeart/2005/8/layout/process5"/>
    <dgm:cxn modelId="{4238455B-7464-445B-88B2-ECCAC327B6D7}" type="presOf" srcId="{12D55A9E-4C22-473A-B5F8-B9FEF2A52CB4}" destId="{2714A960-BE72-4A80-B703-13B7F0F3316A}" srcOrd="0" destOrd="0" presId="urn:microsoft.com/office/officeart/2005/8/layout/process5"/>
    <dgm:cxn modelId="{31F3EAE6-7A63-4690-A099-B10A10079329}" type="presOf" srcId="{6C334806-DB20-4855-8E9B-D496866CD041}" destId="{D73BE71A-D443-4BB3-A876-A849A4D9D8CD}" srcOrd="0" destOrd="0" presId="urn:microsoft.com/office/officeart/2005/8/layout/process5"/>
    <dgm:cxn modelId="{A9A2DA31-8E6E-42E2-8AE6-705A200CCEBF}" type="presParOf" srcId="{C3F4A74E-986F-468C-8FAA-0DDCB9E55809}" destId="{AB18A799-995E-4C93-B66A-E91708C00087}" srcOrd="0" destOrd="0" presId="urn:microsoft.com/office/officeart/2005/8/layout/process5"/>
    <dgm:cxn modelId="{8907FDB2-DF9D-45FF-A50D-48A349DCC5EC}" type="presParOf" srcId="{C3F4A74E-986F-468C-8FAA-0DDCB9E55809}" destId="{E82D4FE3-5B1D-4C51-A622-854C54A3830D}" srcOrd="1" destOrd="0" presId="urn:microsoft.com/office/officeart/2005/8/layout/process5"/>
    <dgm:cxn modelId="{2006769B-CCF9-4FE2-8B55-C197C0DA84B6}" type="presParOf" srcId="{E82D4FE3-5B1D-4C51-A622-854C54A3830D}" destId="{95346575-45F3-4590-97C8-B339400C583F}" srcOrd="0" destOrd="0" presId="urn:microsoft.com/office/officeart/2005/8/layout/process5"/>
    <dgm:cxn modelId="{C1D4B941-F68E-480F-8CF6-BE14F153FFF8}" type="presParOf" srcId="{C3F4A74E-986F-468C-8FAA-0DDCB9E55809}" destId="{D17B1B77-D93D-46FD-861E-DF0F806BB116}" srcOrd="2" destOrd="0" presId="urn:microsoft.com/office/officeart/2005/8/layout/process5"/>
    <dgm:cxn modelId="{A2B54775-4D9F-41AE-99D0-C94010EF6006}" type="presParOf" srcId="{C3F4A74E-986F-468C-8FAA-0DDCB9E55809}" destId="{DF78EA17-C56E-45CE-8F49-20DD26A1F727}" srcOrd="3" destOrd="0" presId="urn:microsoft.com/office/officeart/2005/8/layout/process5"/>
    <dgm:cxn modelId="{9D51A3F1-263D-4F8D-9EDB-45C2C3F875D0}" type="presParOf" srcId="{DF78EA17-C56E-45CE-8F49-20DD26A1F727}" destId="{C8AB2A6B-2677-412F-BF3C-E0AEBFD99551}" srcOrd="0" destOrd="0" presId="urn:microsoft.com/office/officeart/2005/8/layout/process5"/>
    <dgm:cxn modelId="{FDE2688F-225E-48D6-B6FC-6E8FFBFD993D}" type="presParOf" srcId="{C3F4A74E-986F-468C-8FAA-0DDCB9E55809}" destId="{C9266450-7B8F-47D5-A0F5-4B6F5F46D439}" srcOrd="4" destOrd="0" presId="urn:microsoft.com/office/officeart/2005/8/layout/process5"/>
    <dgm:cxn modelId="{428355B4-3EAB-4263-B535-017C56732A10}" type="presParOf" srcId="{C3F4A74E-986F-468C-8FAA-0DDCB9E55809}" destId="{3459CC51-5865-417D-BDEC-0ECB627CB0E0}" srcOrd="5" destOrd="0" presId="urn:microsoft.com/office/officeart/2005/8/layout/process5"/>
    <dgm:cxn modelId="{AF2B1A6F-1211-433F-B7C8-47738B8F6AE5}" type="presParOf" srcId="{3459CC51-5865-417D-BDEC-0ECB627CB0E0}" destId="{27A68C83-9E8C-4422-A0D6-91144598B06A}" srcOrd="0" destOrd="0" presId="urn:microsoft.com/office/officeart/2005/8/layout/process5"/>
    <dgm:cxn modelId="{7D1AA64E-F131-46E1-88F6-AAB0373AB9B0}" type="presParOf" srcId="{C3F4A74E-986F-468C-8FAA-0DDCB9E55809}" destId="{0A408ECD-F41E-4202-A666-D5C3E4C79AA5}" srcOrd="6" destOrd="0" presId="urn:microsoft.com/office/officeart/2005/8/layout/process5"/>
    <dgm:cxn modelId="{B1E40988-7A03-4C96-BD24-10EA70A51FF7}" type="presParOf" srcId="{C3F4A74E-986F-468C-8FAA-0DDCB9E55809}" destId="{2714A960-BE72-4A80-B703-13B7F0F3316A}" srcOrd="7" destOrd="0" presId="urn:microsoft.com/office/officeart/2005/8/layout/process5"/>
    <dgm:cxn modelId="{C15EDD6C-8868-4549-906F-4C84076CA0BD}" type="presParOf" srcId="{2714A960-BE72-4A80-B703-13B7F0F3316A}" destId="{B6CA4256-3226-4E51-B447-6DAD53CAC63D}" srcOrd="0" destOrd="0" presId="urn:microsoft.com/office/officeart/2005/8/layout/process5"/>
    <dgm:cxn modelId="{8B1091B0-4FF4-4508-8CDB-0A9CF5C99D46}" type="presParOf" srcId="{C3F4A74E-986F-468C-8FAA-0DDCB9E55809}" destId="{D73BE71A-D443-4BB3-A876-A849A4D9D8CD}"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71863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98954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www.ibm.com/sa-ar/think/topics/customer-journey-map"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hyperlink" Target="https://www.ibm.com/sa-ar/topics/customer-retention" TargetMode="External"/><Relationship Id="rId4" Type="http://schemas.openxmlformats.org/officeDocument/2006/relationships/hyperlink" Target="https://www.ibm.com/sa-ar/think/topics/customer-acquisition"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ibm.com/sa-ar/think/topics/ai-in-marketing"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ibm.com/sa-ar/topics/machine-learning"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newsroom.ibm.com/2024-07-30-ibm-report-escalating-data-breach-disruption-pushes-costs-to-new-highs"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30899" y="2644460"/>
            <a:ext cx="4538361" cy="646331"/>
          </a:xfrm>
          <a:prstGeom prst="rect">
            <a:avLst/>
          </a:prstGeom>
          <a:noFill/>
        </p:spPr>
        <p:txBody>
          <a:bodyPr wrap="square" rtlCol="0">
            <a:spAutoFit/>
          </a:bodyPr>
          <a:lstStyle/>
          <a:p>
            <a:pPr algn="ctr"/>
            <a:r>
              <a:rPr lang="ar-EG" sz="3600" b="1" dirty="0" smtClean="0">
                <a:solidFill>
                  <a:srgbClr val="00AEEF"/>
                </a:solidFill>
                <a:latin typeface="Times New Roman"/>
                <a:cs typeface="Times New Roman"/>
              </a:rPr>
              <a:t>تحليلات العملاء</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التاسعة</a:t>
            </a:r>
            <a:endParaRPr lang="en-US" sz="2800" b="1" dirty="0">
              <a:solidFill>
                <a:schemeClr val="bg1"/>
              </a:solidFill>
              <a:latin typeface="Times New Roman"/>
              <a:cs typeface="Times New Roman"/>
            </a:endParaRPr>
          </a:p>
        </p:txBody>
      </p:sp>
      <p:sp>
        <p:nvSpPr>
          <p:cNvPr id="46" name="TextBox 45"/>
          <p:cNvSpPr txBox="1"/>
          <p:nvPr/>
        </p:nvSpPr>
        <p:spPr>
          <a:xfrm>
            <a:off x="1475065" y="4887664"/>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166713" y="384478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29343" y="1242056"/>
            <a:ext cx="7709789" cy="3970318"/>
          </a:xfrm>
          <a:prstGeom prst="rect">
            <a:avLst/>
          </a:prstGeom>
          <a:noFill/>
        </p:spPr>
        <p:txBody>
          <a:bodyPr wrap="square" rtlCol="0">
            <a:spAutoFit/>
          </a:bodyPr>
          <a:lstStyle/>
          <a:p>
            <a:pPr algn="r" rtl="1"/>
            <a:r>
              <a:rPr lang="ar-EG" sz="2800" b="1" dirty="0">
                <a:latin typeface="Calibri" panose="020F0502020204030204" pitchFamily="34" charset="0"/>
                <a:cs typeface="Calibri" panose="020F0502020204030204" pitchFamily="34" charset="0"/>
              </a:rPr>
              <a:t>في المحاضرة السابقة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مقدمة </a:t>
            </a:r>
            <a:r>
              <a:rPr lang="ar-SA" sz="2800" b="1" dirty="0" smtClean="0">
                <a:latin typeface="Calibri" panose="020F0502020204030204" pitchFamily="34" charset="0"/>
                <a:cs typeface="Calibri" panose="020F0502020204030204" pitchFamily="34" charset="0"/>
              </a:rPr>
              <a:t>حول</a:t>
            </a:r>
            <a:r>
              <a:rPr lang="ar-EG" sz="2800" b="1" dirty="0" smtClean="0">
                <a:latin typeface="Calibri" panose="020F0502020204030204" pitchFamily="34" charset="0"/>
                <a:cs typeface="Calibri" panose="020F0502020204030204" pitchFamily="34" charset="0"/>
              </a:rPr>
              <a:t> تحليلات</a:t>
            </a:r>
            <a:r>
              <a:rPr lang="ar-SA"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التجزئة</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 </a:t>
            </a:r>
            <a:r>
              <a:rPr lang="ar-SA" sz="2800" b="1" dirty="0" smtClean="0">
                <a:latin typeface="Calibri" panose="020F0502020204030204" pitchFamily="34" charset="0"/>
                <a:cs typeface="Calibri" panose="020F0502020204030204" pitchFamily="34" charset="0"/>
              </a:rPr>
              <a:t>مقاييس</a:t>
            </a:r>
            <a:r>
              <a:rPr lang="ar-EG" sz="2800" b="1" dirty="0" smtClean="0">
                <a:latin typeface="Calibri" panose="020F0502020204030204" pitchFamily="34" charset="0"/>
                <a:cs typeface="Calibri" panose="020F0502020204030204" pitchFamily="34" charset="0"/>
              </a:rPr>
              <a:t> تحليلات</a:t>
            </a:r>
            <a:r>
              <a:rPr lang="ar-SA"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التجزئة</a:t>
            </a:r>
            <a:r>
              <a:rPr lang="ar-EG" sz="2800" b="1" dirty="0">
                <a:latin typeface="Calibri" panose="020F0502020204030204" pitchFamily="34" charset="0"/>
                <a:cs typeface="Calibri" panose="020F0502020204030204" pitchFamily="34" charset="0"/>
              </a:rPr>
              <a:t>.</a:t>
            </a: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روابط الإحالة. </a:t>
            </a:r>
            <a:endParaRPr lang="ar-EG"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صفحات الهبوط</a:t>
            </a:r>
            <a:r>
              <a:rPr lang="ar-EG" sz="2800" b="1" dirty="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سرعة الاتصال ونظام التشغيل والمتصفح. </a:t>
            </a:r>
            <a:endParaRPr lang="ar-EG"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الموقع الجغرافي</a:t>
            </a:r>
            <a:r>
              <a:rPr lang="ar-EG" sz="2800" b="1" dirty="0">
                <a:latin typeface="Calibri" panose="020F0502020204030204" pitchFamily="34" charset="0"/>
                <a:cs typeface="Calibri" panose="020F0502020204030204" pitchFamily="34" charset="0"/>
              </a:rPr>
              <a:t> .</a:t>
            </a:r>
            <a:endParaRPr lang="en-MY"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الزوار لأول مرة</a:t>
            </a:r>
            <a:r>
              <a:rPr lang="ar-EG" sz="2800" b="1" dirty="0">
                <a:latin typeface="Calibri" panose="020F0502020204030204" pitchFamily="34" charset="0"/>
                <a:cs typeface="Calibri" panose="020F0502020204030204" pitchFamily="34" charset="0"/>
              </a:rPr>
              <a:t> .</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3108543"/>
          </a:xfrm>
          <a:prstGeom prst="rect">
            <a:avLst/>
          </a:prstGeom>
          <a:noFill/>
        </p:spPr>
        <p:txBody>
          <a:bodyPr wrap="square" rtlCol="0">
            <a:spAutoFit/>
          </a:bodyPr>
          <a:lstStyle/>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مقدمة حول تحليلات </a:t>
            </a:r>
            <a:r>
              <a:rPr lang="ar-EG" sz="2800" b="1" dirty="0">
                <a:latin typeface="Calibri" panose="020F0502020204030204" pitchFamily="34" charset="0"/>
                <a:cs typeface="Calibri" panose="020F0502020204030204" pitchFamily="34" charset="0"/>
              </a:rPr>
              <a:t>العملاء </a:t>
            </a:r>
          </a:p>
          <a:p>
            <a:pPr marL="514350" indent="-514350" algn="r" rtl="1">
              <a:buFont typeface="+mj-lt"/>
              <a:buAutoNum type="arabicPeriod"/>
            </a:pPr>
            <a:r>
              <a:rPr lang="ar-EG" sz="2800" b="1" dirty="0" smtClean="0">
                <a:latin typeface="Calibri" panose="020F0502020204030204" pitchFamily="34" charset="0"/>
                <a:cs typeface="Calibri" panose="020F0502020204030204" pitchFamily="34" charset="0"/>
              </a:rPr>
              <a:t> أدوات </a:t>
            </a:r>
            <a:r>
              <a:rPr lang="ar-EG" sz="2800" b="1" dirty="0">
                <a:latin typeface="Calibri" panose="020F0502020204030204" pitchFamily="34" charset="0"/>
                <a:cs typeface="Calibri" panose="020F0502020204030204" pitchFamily="34" charset="0"/>
              </a:rPr>
              <a:t>لجمع بيانات حول العملاء</a:t>
            </a:r>
          </a:p>
          <a:p>
            <a:pPr marL="514350" lvl="0" indent="-514350" algn="r" rtl="1">
              <a:buFont typeface="+mj-lt"/>
              <a:buAutoNum type="arabicPeriod"/>
            </a:pPr>
            <a:r>
              <a:rPr lang="ar-EG" sz="2800" b="1" dirty="0">
                <a:latin typeface="Calibri" panose="020F0502020204030204" pitchFamily="34" charset="0"/>
                <a:cs typeface="Calibri" panose="020F0502020204030204" pitchFamily="34" charset="0"/>
              </a:rPr>
              <a:t>ممارسة تحليلات العملاء الحديثة </a:t>
            </a:r>
            <a:endParaRPr lang="ar-EG" sz="2800" b="1" dirty="0" smtClean="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تحديات تحليلات العملاء</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دراسة حالة </a:t>
            </a:r>
            <a:r>
              <a:rPr lang="ar-EG" sz="2800" b="1" dirty="0">
                <a:latin typeface="Calibri" panose="020F0502020204030204" pitchFamily="34" charset="0"/>
                <a:cs typeface="Calibri" panose="020F0502020204030204" pitchFamily="34" charset="0"/>
              </a:rPr>
              <a:t>شركة </a:t>
            </a:r>
            <a:r>
              <a:rPr lang="en-MY" sz="2800" b="1" dirty="0" err="1" smtClean="0">
                <a:latin typeface="Calibri" panose="020F0502020204030204" pitchFamily="34" charset="0"/>
                <a:cs typeface="Calibri" panose="020F0502020204030204" pitchFamily="34" charset="0"/>
              </a:rPr>
              <a:t>Airbnb</a:t>
            </a:r>
            <a:endParaRPr lang="ar-EG" sz="2800" b="1" dirty="0" smtClean="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تكليف نشاط</a:t>
            </a:r>
            <a:endParaRPr lang="ar-EG"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780121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  </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3060" y="4524019"/>
            <a:ext cx="4747323" cy="1040285"/>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algn="ctr" rtl="1"/>
            <a:r>
              <a:rPr lang="ar-SA" sz="2800" b="1" dirty="0">
                <a:latin typeface="Calibri" panose="020F0502020204030204" pitchFamily="34" charset="0"/>
                <a:cs typeface="Calibri" panose="020F0502020204030204" pitchFamily="34" charset="0"/>
              </a:rPr>
              <a:t>مقدمة حول </a:t>
            </a:r>
            <a:r>
              <a:rPr lang="ar-EG" sz="2800" b="1" dirty="0" smtClean="0">
                <a:latin typeface="Calibri" panose="020F0502020204030204" pitchFamily="34" charset="0"/>
                <a:cs typeface="Calibri" panose="020F0502020204030204" pitchFamily="34" charset="0"/>
              </a:rPr>
              <a:t> تحليلات العملاء</a:t>
            </a:r>
            <a:endParaRPr lang="en-MY"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700214" y="1595804"/>
            <a:ext cx="883723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25345" y="1595804"/>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SA" sz="2800" b="1" dirty="0" smtClean="0">
                <a:latin typeface="Calibri" panose="020F0502020204030204" pitchFamily="34" charset="0"/>
                <a:cs typeface="Calibri" panose="020F0502020204030204" pitchFamily="34" charset="0"/>
              </a:rPr>
              <a:t>مقدمة </a:t>
            </a:r>
            <a:r>
              <a:rPr lang="ar-SA" sz="2800" b="1" dirty="0">
                <a:latin typeface="Calibri" panose="020F0502020204030204" pitchFamily="34" charset="0"/>
                <a:cs typeface="Calibri" panose="020F0502020204030204" pitchFamily="34" charset="0"/>
              </a:rPr>
              <a:t>حول </a:t>
            </a:r>
            <a:r>
              <a:rPr lang="ar-EG" sz="2800" b="1" dirty="0" smtClean="0">
                <a:latin typeface="Calibri" panose="020F0502020204030204" pitchFamily="34" charset="0"/>
                <a:cs typeface="Calibri" panose="020F0502020204030204" pitchFamily="34" charset="0"/>
              </a:rPr>
              <a:t>تحليلات العملاء</a:t>
            </a:r>
            <a:endParaRPr lang="en-MY" sz="2800" b="1"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 xmlns:a16="http://schemas.microsoft.com/office/drawing/2014/main" id="{1F1DEFC3-BEA6-CDDA-9BBC-16A061B61A73}"/>
              </a:ext>
            </a:extLst>
          </p:cNvPr>
          <p:cNvSpPr txBox="1"/>
          <p:nvPr/>
        </p:nvSpPr>
        <p:spPr>
          <a:xfrm>
            <a:off x="1812378" y="2034497"/>
            <a:ext cx="8533204" cy="3785652"/>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تحليلات العملاء أو تحليلات بيانات العملاء هي استخدام بيانات العملاء لتتبع العملاء، </a:t>
            </a:r>
            <a:r>
              <a:rPr lang="ar-EG" sz="2400" b="1" dirty="0">
                <a:latin typeface="Calibri" panose="020F0502020204030204" pitchFamily="34" charset="0"/>
                <a:cs typeface="Calibri" panose="020F0502020204030204" pitchFamily="34" charset="0"/>
              </a:rPr>
              <a:t>وتحليل بياناتهم واتخاذ قرارات مستنيرة حول احتياجاتهم وتوقعاتهم</a:t>
            </a:r>
            <a:r>
              <a:rPr lang="ar-EG" sz="2400" dirty="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q"/>
            </a:pPr>
            <a:endParaRPr lang="en-US"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تساهم هذه البيانات في تشكيل كل ما تقوم به الشركة، بدءًا من كيفية تنفيذ </a:t>
            </a:r>
            <a:r>
              <a:rPr lang="ar-EG" sz="2400" b="1" dirty="0">
                <a:latin typeface="Calibri" panose="020F0502020204030204" pitchFamily="34" charset="0"/>
                <a:cs typeface="Calibri" panose="020F0502020204030204" pitchFamily="34" charset="0"/>
              </a:rPr>
              <a:t>الحملات التسويقية إلى القرارات التجارية التي تتخذها</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وصولًا إلى أولويات تطوير المنتجات. </a:t>
            </a:r>
            <a:endParaRPr lang="en-US" sz="2400" u="sng"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endParaRPr lang="en-US"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يهدف تحليل العملاء إلى </a:t>
            </a:r>
            <a:r>
              <a:rPr lang="ar-EG" sz="2400" b="1" u="sng" dirty="0">
                <a:latin typeface="Calibri" panose="020F0502020204030204" pitchFamily="34" charset="0"/>
                <a:cs typeface="Calibri" panose="020F0502020204030204" pitchFamily="34" charset="0"/>
              </a:rPr>
              <a:t>تحسين تجربة العملاء وزيادة ولائهم</a:t>
            </a:r>
            <a:r>
              <a:rPr lang="ar-EG" sz="2400" dirty="0">
                <a:latin typeface="Calibri" panose="020F0502020204030204" pitchFamily="34" charset="0"/>
                <a:cs typeface="Calibri" panose="020F0502020204030204" pitchFamily="34" charset="0"/>
              </a:rPr>
              <a:t>، فضلاً عن تحسين استراتيجيات التسويق والمبيعات</a:t>
            </a:r>
            <a:r>
              <a:rPr lang="en-US" sz="2400" dirty="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lvl="0" algn="just" rtl="1"/>
            <a:endParaRPr lang="ar-EG"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5"/>
          <a:stretch>
            <a:fillRect/>
          </a:stretch>
        </p:blipFill>
        <p:spPr>
          <a:xfrm>
            <a:off x="-112163" y="3030078"/>
            <a:ext cx="1812378" cy="2502042"/>
          </a:xfrm>
          <a:prstGeom prst="rect">
            <a:avLst/>
          </a:prstGeom>
        </p:spPr>
      </p:pic>
    </p:spTree>
    <p:extLst>
      <p:ext uri="{BB962C8B-B14F-4D97-AF65-F5344CB8AC3E}">
        <p14:creationId xmlns:p14="http://schemas.microsoft.com/office/powerpoint/2010/main" val="13331402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92065" y="1600776"/>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1.1</a:t>
            </a:r>
            <a:r>
              <a:rPr lang="en-US"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أهمية تحليلات العملاء</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857251" y="2059217"/>
            <a:ext cx="9141673" cy="3724096"/>
          </a:xfrm>
          <a:prstGeom prst="rect">
            <a:avLst/>
          </a:prstGeom>
          <a:noFill/>
        </p:spPr>
        <p:txBody>
          <a:bodyPr wrap="square" rtlCol="0">
            <a:spAutoFit/>
          </a:bodyPr>
          <a:lstStyle/>
          <a:p>
            <a:pPr marL="457200" indent="-457200" algn="r" rtl="1">
              <a:buFontTx/>
              <a:buAutoNum type="arabicPeriod"/>
            </a:pPr>
            <a:r>
              <a:rPr lang="ar-EG" sz="2200" b="1" dirty="0" smtClean="0">
                <a:latin typeface="Calibri" panose="020F0502020204030204" pitchFamily="34" charset="0"/>
                <a:cs typeface="Calibri" panose="020F0502020204030204" pitchFamily="34" charset="0"/>
              </a:rPr>
              <a:t>تحسين </a:t>
            </a:r>
            <a:r>
              <a:rPr lang="ar-EG" sz="2200" b="1" dirty="0">
                <a:latin typeface="Calibri" panose="020F0502020204030204" pitchFamily="34" charset="0"/>
                <a:cs typeface="Calibri" panose="020F0502020204030204" pitchFamily="34" charset="0"/>
              </a:rPr>
              <a:t>التجربة الشخصية: </a:t>
            </a:r>
            <a:r>
              <a:rPr lang="ar-EG" sz="2200" dirty="0">
                <a:latin typeface="Calibri" panose="020F0502020204030204" pitchFamily="34" charset="0"/>
                <a:cs typeface="Calibri" panose="020F0502020204030204" pitchFamily="34" charset="0"/>
              </a:rPr>
              <a:t>من خلال فهم احتياجات العملاء وتفضيلاتهم، يمكن للشركات تقديم تجارب مخصصة تلبي توقعاتهم بشكل أفضل. يمكن أن يساعد تحليل بيانات العملاء الشركات في تحسين جميع جوانب تجربة العملاء، بدءًا من </a:t>
            </a:r>
            <a:r>
              <a:rPr lang="ar-EG" sz="2200" dirty="0">
                <a:latin typeface="Calibri" panose="020F0502020204030204" pitchFamily="34" charset="0"/>
                <a:cs typeface="Calibri" panose="020F0502020204030204" pitchFamily="34" charset="0"/>
                <a:hlinkClick r:id="rId3"/>
              </a:rPr>
              <a:t>رحلة العملاء</a:t>
            </a:r>
            <a:r>
              <a:rPr lang="ar-EG" sz="2200" dirty="0">
                <a:latin typeface="Calibri" panose="020F0502020204030204" pitchFamily="34" charset="0"/>
                <a:cs typeface="Calibri" panose="020F0502020204030204" pitchFamily="34" charset="0"/>
              </a:rPr>
              <a:t> مع الشركة من مرحلة </a:t>
            </a:r>
            <a:r>
              <a:rPr lang="ar-EG" sz="2200" dirty="0">
                <a:latin typeface="Calibri" panose="020F0502020204030204" pitchFamily="34" charset="0"/>
                <a:cs typeface="Calibri" panose="020F0502020204030204" pitchFamily="34" charset="0"/>
                <a:hlinkClick r:id="rId4"/>
              </a:rPr>
              <a:t>اكتساب العملاء</a:t>
            </a:r>
            <a:r>
              <a:rPr lang="ar-EG" sz="2200" dirty="0">
                <a:latin typeface="Calibri" panose="020F0502020204030204" pitchFamily="34" charset="0"/>
                <a:cs typeface="Calibri" panose="020F0502020204030204" pitchFamily="34" charset="0"/>
              </a:rPr>
              <a:t> مرورًا بمرحلة </a:t>
            </a:r>
            <a:r>
              <a:rPr lang="ar-EG" sz="2200" dirty="0">
                <a:latin typeface="Calibri" panose="020F0502020204030204" pitchFamily="34" charset="0"/>
                <a:cs typeface="Calibri" panose="020F0502020204030204" pitchFamily="34" charset="0"/>
                <a:hlinkClick r:id="rId5"/>
              </a:rPr>
              <a:t>الحفاظ عليهم</a:t>
            </a:r>
            <a:r>
              <a:rPr lang="ar-EG" sz="2200" dirty="0">
                <a:latin typeface="Calibri" panose="020F0502020204030204" pitchFamily="34" charset="0"/>
                <a:cs typeface="Calibri" panose="020F0502020204030204" pitchFamily="34" charset="0"/>
              </a:rPr>
              <a:t> ووصولًا إلى </a:t>
            </a:r>
            <a:r>
              <a:rPr lang="ar-EG" sz="2200" u="sng" dirty="0">
                <a:latin typeface="Calibri" panose="020F0502020204030204" pitchFamily="34" charset="0"/>
                <a:cs typeface="Calibri" panose="020F0502020204030204" pitchFamily="34" charset="0"/>
              </a:rPr>
              <a:t>تحسين الأداء المالي للشركة</a:t>
            </a:r>
            <a:r>
              <a:rPr lang="ar-EG" sz="2200" i="1" dirty="0" smtClean="0">
                <a:latin typeface="Calibri" panose="020F0502020204030204" pitchFamily="34" charset="0"/>
                <a:cs typeface="Calibri" panose="020F0502020204030204" pitchFamily="34" charset="0"/>
              </a:rPr>
              <a:t>.</a:t>
            </a:r>
            <a:endParaRPr lang="ar-EG" sz="2200" dirty="0" smtClean="0">
              <a:latin typeface="Calibri" panose="020F0502020204030204" pitchFamily="34" charset="0"/>
              <a:cs typeface="Calibri" panose="020F0502020204030204" pitchFamily="34" charset="0"/>
            </a:endParaRPr>
          </a:p>
          <a:p>
            <a:pPr marL="457200" indent="-457200" algn="r" rtl="1">
              <a:buAutoNum type="arabicPeriod"/>
            </a:pPr>
            <a:r>
              <a:rPr lang="ar-EG" sz="2200" b="1" dirty="0" smtClean="0">
                <a:latin typeface="Calibri" panose="020F0502020204030204" pitchFamily="34" charset="0"/>
                <a:cs typeface="Calibri" panose="020F0502020204030204" pitchFamily="34" charset="0"/>
              </a:rPr>
              <a:t>اتخاذ قرارات استراتيجية</a:t>
            </a:r>
            <a:r>
              <a:rPr lang="ar-EG" sz="2200" b="1" dirty="0" smtClean="0"/>
              <a:t>:</a:t>
            </a:r>
            <a:r>
              <a:rPr lang="ar-EG" sz="2200" dirty="0" smtClean="0"/>
              <a:t> </a:t>
            </a:r>
            <a:r>
              <a:rPr lang="ar-EG" sz="2200" dirty="0">
                <a:latin typeface="Calibri" panose="020F0502020204030204" pitchFamily="34" charset="0"/>
                <a:cs typeface="Calibri" panose="020F0502020204030204" pitchFamily="34" charset="0"/>
              </a:rPr>
              <a:t>تساعد تحليلات العملاء الشركات في اتخاذ قرارات مستنيرة بشأن المنتجات والخدمات وتخصيص الموارد بشكل أكثر </a:t>
            </a:r>
            <a:r>
              <a:rPr lang="ar-EG" sz="2200" dirty="0" smtClean="0">
                <a:latin typeface="Calibri" panose="020F0502020204030204" pitchFamily="34" charset="0"/>
                <a:cs typeface="Calibri" panose="020F0502020204030204" pitchFamily="34" charset="0"/>
              </a:rPr>
              <a:t>فعالية</a:t>
            </a:r>
            <a:r>
              <a:rPr lang="ar-EG" sz="2200" dirty="0" smtClean="0"/>
              <a:t>.</a:t>
            </a:r>
            <a:endParaRPr lang="ar-EG" sz="2200" dirty="0">
              <a:latin typeface="Calibri" panose="020F0502020204030204" pitchFamily="34" charset="0"/>
              <a:cs typeface="Calibri" panose="020F0502020204030204" pitchFamily="34" charset="0"/>
            </a:endParaRPr>
          </a:p>
          <a:p>
            <a:pPr marL="457200" indent="-457200" algn="r" rtl="1">
              <a:buAutoNum type="arabicPeriod"/>
            </a:pPr>
            <a:r>
              <a:rPr lang="ar-EG" sz="2200" b="1" dirty="0">
                <a:latin typeface="Calibri" panose="020F0502020204030204" pitchFamily="34" charset="0"/>
                <a:cs typeface="Calibri" panose="020F0502020204030204" pitchFamily="34" charset="0"/>
              </a:rPr>
              <a:t>تحقيق التميز التنافسي: </a:t>
            </a:r>
            <a:r>
              <a:rPr lang="ar-EG" sz="2200" dirty="0">
                <a:latin typeface="Calibri" panose="020F0502020204030204" pitchFamily="34" charset="0"/>
                <a:cs typeface="Calibri" panose="020F0502020204030204" pitchFamily="34" charset="0"/>
              </a:rPr>
              <a:t>تعمل تجربة العملاء على إنشاء رابطة عاطفية مع قاعدة العملاء وتساعد الشركات على بناء ميزة تنافسية من خلال جذب مزيد من العملاء وزيادة المبيعات وترسيخ ولاء العملاء.</a:t>
            </a:r>
            <a:endParaRPr lang="en-US" sz="2200" dirty="0">
              <a:latin typeface="Calibri" panose="020F0502020204030204" pitchFamily="34" charset="0"/>
              <a:cs typeface="Calibri" panose="020F0502020204030204" pitchFamily="34" charset="0"/>
            </a:endParaRPr>
          </a:p>
          <a:p>
            <a:pPr algn="r" rtl="1"/>
            <a:endParaRPr lang="en-MY" sz="2400"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pic>
        <p:nvPicPr>
          <p:cNvPr id="3" name="Picture 2"/>
          <p:cNvPicPr>
            <a:picLocks noChangeAspect="1"/>
          </p:cNvPicPr>
          <p:nvPr/>
        </p:nvPicPr>
        <p:blipFill>
          <a:blip r:embed="rId6"/>
          <a:stretch>
            <a:fillRect/>
          </a:stretch>
        </p:blipFill>
        <p:spPr>
          <a:xfrm>
            <a:off x="10333409" y="3911302"/>
            <a:ext cx="1920406" cy="1542422"/>
          </a:xfrm>
          <a:prstGeom prst="rect">
            <a:avLst/>
          </a:prstGeom>
        </p:spPr>
      </p:pic>
    </p:spTree>
    <p:extLst>
      <p:ext uri="{BB962C8B-B14F-4D97-AF65-F5344CB8AC3E}">
        <p14:creationId xmlns:p14="http://schemas.microsoft.com/office/powerpoint/2010/main" val="4115581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81726" y="1606587"/>
            <a:ext cx="8466655" cy="523220"/>
          </a:xfrm>
          <a:prstGeom prst="rect">
            <a:avLst/>
          </a:prstGeom>
          <a:noFill/>
        </p:spPr>
        <p:txBody>
          <a:bodyPr wrap="square" rtlCol="0">
            <a:spAutoFit/>
          </a:bodyPr>
          <a:lstStyle>
            <a:defPPr>
              <a:defRPr lang="en-US"/>
            </a:defPPr>
            <a:lvl1pPr algn="ctr" rtl="1">
              <a:defRPr sz="2800" b="1">
                <a:latin typeface="Calibri" panose="020F0502020204030204" pitchFamily="34" charset="0"/>
                <a:cs typeface="Calibri" panose="020F0502020204030204" pitchFamily="34" charset="0"/>
              </a:defRPr>
            </a:lvl1pPr>
          </a:lstStyle>
          <a:p>
            <a:r>
              <a:rPr lang="ar-EG" dirty="0" smtClean="0"/>
              <a:t>1.2</a:t>
            </a:r>
            <a:r>
              <a:rPr lang="en-US" dirty="0" smtClean="0"/>
              <a:t> </a:t>
            </a:r>
            <a:r>
              <a:rPr lang="ar-EG" dirty="0" smtClean="0"/>
              <a:t>أهمية تحليلات العملاء</a:t>
            </a:r>
            <a:endParaRPr lang="en-MY"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185863" y="2129807"/>
            <a:ext cx="8934329" cy="3447098"/>
          </a:xfrm>
          <a:prstGeom prst="rect">
            <a:avLst/>
          </a:prstGeom>
          <a:noFill/>
        </p:spPr>
        <p:txBody>
          <a:bodyPr wrap="square" rtlCol="0">
            <a:spAutoFit/>
          </a:bodyPr>
          <a:lstStyle/>
          <a:p>
            <a:pPr algn="r"/>
            <a:r>
              <a:rPr lang="en-US"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 </a:t>
            </a:r>
            <a:r>
              <a:rPr lang="ar-EG" sz="2400" b="1" dirty="0" smtClean="0">
                <a:latin typeface="Calibri" panose="020F0502020204030204" pitchFamily="34" charset="0"/>
                <a:cs typeface="Calibri" panose="020F0502020204030204" pitchFamily="34" charset="0"/>
              </a:rPr>
              <a:t>4. </a:t>
            </a:r>
            <a:r>
              <a:rPr lang="ar-EG" sz="2200" b="1" dirty="0">
                <a:latin typeface="Calibri" panose="020F0502020204030204" pitchFamily="34" charset="0"/>
                <a:cs typeface="Calibri" panose="020F0502020204030204" pitchFamily="34" charset="0"/>
              </a:rPr>
              <a:t>يمكن للشركات استخدام مقاييس </a:t>
            </a:r>
            <a:r>
              <a:rPr lang="ar-EG" sz="2200" dirty="0">
                <a:latin typeface="Calibri" panose="020F0502020204030204" pitchFamily="34" charset="0"/>
                <a:cs typeface="Calibri" panose="020F0502020204030204" pitchFamily="34" charset="0"/>
              </a:rPr>
              <a:t>مثل تاريخ الشراء وبيانات الاستطلاع لفهم عادات العملاء وتصوراتهم بشكل </a:t>
            </a:r>
            <a:r>
              <a:rPr lang="ar-EG" sz="2200" dirty="0" smtClean="0">
                <a:latin typeface="Calibri" panose="020F0502020204030204" pitchFamily="34" charset="0"/>
                <a:cs typeface="Calibri" panose="020F0502020204030204" pitchFamily="34" charset="0"/>
              </a:rPr>
              <a:t>أفضل.</a:t>
            </a:r>
          </a:p>
          <a:p>
            <a:pPr algn="r"/>
            <a:endParaRPr lang="ar-EG" sz="2200" dirty="0">
              <a:latin typeface="Calibri" panose="020F0502020204030204" pitchFamily="34" charset="0"/>
              <a:cs typeface="Calibri" panose="020F0502020204030204" pitchFamily="34" charset="0"/>
            </a:endParaRPr>
          </a:p>
          <a:p>
            <a:pPr algn="r"/>
            <a:r>
              <a:rPr lang="ar-EG" sz="2200" b="1" dirty="0">
                <a:latin typeface="Calibri" panose="020F0502020204030204" pitchFamily="34" charset="0"/>
                <a:cs typeface="Calibri" panose="020F0502020204030204" pitchFamily="34" charset="0"/>
              </a:rPr>
              <a:t>5.فهم العائد على الاستثمار: </a:t>
            </a:r>
            <a:r>
              <a:rPr lang="ar-EG" sz="2200" dirty="0">
                <a:latin typeface="Calibri" panose="020F0502020204030204" pitchFamily="34" charset="0"/>
                <a:cs typeface="Calibri" panose="020F0502020204030204" pitchFamily="34" charset="0"/>
              </a:rPr>
              <a:t>تساعد تحليلات العملاء أيضًا على فهم العائد على الاستثمار لجهود التسويق وقرارات تصميم المنتج. على سبيل المثال، يمكن أن تكشف دراسة معلومات العملاء عن المعلومات الديموغرافية ذات الصلة، مثل شرائح العملاء الذين يشترون معظم المنتجات</a:t>
            </a:r>
            <a:r>
              <a:rPr lang="ar-EG" sz="2200" dirty="0" smtClean="0">
                <a:latin typeface="Calibri" panose="020F0502020204030204" pitchFamily="34" charset="0"/>
                <a:cs typeface="Calibri" panose="020F0502020204030204" pitchFamily="34" charset="0"/>
              </a:rPr>
              <a:t>.</a:t>
            </a:r>
          </a:p>
          <a:p>
            <a:pPr algn="r"/>
            <a:endParaRPr lang="ar-EG" sz="2200" dirty="0" smtClean="0">
              <a:latin typeface="Calibri" panose="020F0502020204030204" pitchFamily="34" charset="0"/>
              <a:cs typeface="Calibri" panose="020F0502020204030204" pitchFamily="34" charset="0"/>
            </a:endParaRPr>
          </a:p>
          <a:p>
            <a:pPr algn="r"/>
            <a:r>
              <a:rPr lang="ar-EG" sz="2200" dirty="0" smtClean="0">
                <a:latin typeface="Calibri" panose="020F0502020204030204" pitchFamily="34" charset="0"/>
                <a:cs typeface="Calibri" panose="020F0502020204030204" pitchFamily="34" charset="0"/>
              </a:rPr>
              <a:t>6</a:t>
            </a:r>
            <a:r>
              <a:rPr lang="ar-EG" sz="2400" b="1" dirty="0" smtClean="0"/>
              <a:t>. </a:t>
            </a:r>
            <a:r>
              <a:rPr lang="ar-EG" sz="2200" b="1" dirty="0">
                <a:latin typeface="Calibri" panose="020F0502020204030204" pitchFamily="34" charset="0"/>
                <a:cs typeface="Calibri" panose="020F0502020204030204" pitchFamily="34" charset="0"/>
              </a:rPr>
              <a:t>تعزيز الربحية : </a:t>
            </a:r>
            <a:r>
              <a:rPr lang="ar-EG" sz="2200" dirty="0">
                <a:latin typeface="Calibri" panose="020F0502020204030204" pitchFamily="34" charset="0"/>
                <a:cs typeface="Calibri" panose="020F0502020204030204" pitchFamily="34" charset="0"/>
              </a:rPr>
              <a:t>يساعد استخدام التحليلات في تحسين تحويل العملاء والاحتفاظ بهم على تعزيز الربحية ومن الممكن أن يدفع لزيادة الإيرادات من خلال التوصيات الإيجابية الشفوية. </a:t>
            </a:r>
            <a:endParaRPr lang="en-MY" sz="2200"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spTree>
    <p:extLst>
      <p:ext uri="{BB962C8B-B14F-4D97-AF65-F5344CB8AC3E}">
        <p14:creationId xmlns:p14="http://schemas.microsoft.com/office/powerpoint/2010/main" val="15422959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2069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82457" y="1600776"/>
            <a:ext cx="8466655" cy="892552"/>
          </a:xfrm>
          <a:prstGeom prst="rect">
            <a:avLst/>
          </a:prstGeom>
          <a:noFill/>
        </p:spPr>
        <p:txBody>
          <a:bodyPr wrap="square" rtlCol="0">
            <a:spAutoFit/>
          </a:bodyPr>
          <a:lstStyle/>
          <a:p>
            <a:pPr algn="ctr" rtl="1"/>
            <a:r>
              <a:rPr lang="ar-EG" sz="2400" b="1" dirty="0" smtClean="0">
                <a:latin typeface="Calibri" panose="020F0502020204030204" pitchFamily="34" charset="0"/>
                <a:cs typeface="Calibri" panose="020F0502020204030204" pitchFamily="34" charset="0"/>
              </a:rPr>
              <a:t>  1.3      خطوات كيفية </a:t>
            </a:r>
            <a:r>
              <a:rPr lang="ar-EG" sz="2400" b="1" dirty="0">
                <a:latin typeface="Calibri" panose="020F0502020204030204" pitchFamily="34" charset="0"/>
                <a:cs typeface="Calibri" panose="020F0502020204030204" pitchFamily="34" charset="0"/>
              </a:rPr>
              <a:t>عمل تحليلات العملاء</a:t>
            </a:r>
          </a:p>
          <a:p>
            <a:pPr algn="ctr" rtl="1"/>
            <a:endParaRPr lang="en-MY" sz="2800" dirty="0"/>
          </a:p>
        </p:txBody>
      </p:sp>
      <p:graphicFrame>
        <p:nvGraphicFramePr>
          <p:cNvPr id="6" name="Diagram 5"/>
          <p:cNvGraphicFramePr/>
          <p:nvPr>
            <p:extLst>
              <p:ext uri="{D42A27DB-BD31-4B8C-83A1-F6EECF244321}">
                <p14:modId xmlns:p14="http://schemas.microsoft.com/office/powerpoint/2010/main" val="3535670548"/>
              </p:ext>
            </p:extLst>
          </p:nvPr>
        </p:nvGraphicFramePr>
        <p:xfrm>
          <a:off x="1984799" y="119550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15872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25345" y="1600776"/>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  1.3  </a:t>
            </a:r>
            <a:r>
              <a:rPr lang="ar-EG" sz="2800" b="1" dirty="0"/>
              <a:t>خطوات كيفية </a:t>
            </a:r>
            <a:r>
              <a:rPr lang="ar-EG" sz="2800" b="1" dirty="0" smtClean="0"/>
              <a:t>عمل تحليلات العملاء</a:t>
            </a:r>
            <a:endParaRPr lang="en-MY" sz="2800"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257300" y="1964245"/>
            <a:ext cx="8653523" cy="3231654"/>
          </a:xfrm>
          <a:prstGeom prst="rect">
            <a:avLst/>
          </a:prstGeom>
          <a:noFill/>
        </p:spPr>
        <p:txBody>
          <a:bodyPr wrap="square" rtlCol="0">
            <a:spAutoFit/>
          </a:bodyPr>
          <a:lstStyle/>
          <a:p>
            <a:pPr algn="r" rtl="1"/>
            <a:r>
              <a:rPr lang="ar-EG" sz="2400" b="1" dirty="0" smtClean="0">
                <a:latin typeface="Calibri" panose="020F0502020204030204" pitchFamily="34" charset="0"/>
                <a:cs typeface="Calibri" panose="020F0502020204030204" pitchFamily="34" charset="0"/>
              </a:rPr>
              <a:t>1</a:t>
            </a:r>
            <a:r>
              <a:rPr lang="ar-EG" sz="2000" dirty="0" smtClean="0">
                <a:latin typeface="Calibri" panose="020F0502020204030204" pitchFamily="34" charset="0"/>
                <a:cs typeface="Calibri" panose="020F0502020204030204" pitchFamily="34" charset="0"/>
              </a:rPr>
              <a:t>. </a:t>
            </a:r>
            <a:r>
              <a:rPr lang="en-US" sz="2000" dirty="0" smtClean="0">
                <a:latin typeface="Calibri" panose="020F0502020204030204" pitchFamily="34" charset="0"/>
                <a:cs typeface="Calibri" panose="020F0502020204030204" pitchFamily="34" charset="0"/>
              </a:rPr>
              <a:t> </a:t>
            </a:r>
            <a:r>
              <a:rPr lang="ar-EG" sz="2000" b="1" dirty="0" smtClean="0">
                <a:latin typeface="Calibri" panose="020F0502020204030204" pitchFamily="34" charset="0"/>
                <a:cs typeface="Calibri" panose="020F0502020204030204" pitchFamily="34" charset="0"/>
              </a:rPr>
              <a:t>التحديد:تحديد </a:t>
            </a:r>
            <a:r>
              <a:rPr lang="ar-EG" sz="2000" b="1" dirty="0">
                <a:latin typeface="Calibri" panose="020F0502020204030204" pitchFamily="34" charset="0"/>
                <a:cs typeface="Calibri" panose="020F0502020204030204" pitchFamily="34" charset="0"/>
              </a:rPr>
              <a:t>ما تريد تحقيقه من خلال تحليلات العملاء</a:t>
            </a:r>
            <a:r>
              <a:rPr lang="ar-EG" sz="2000" dirty="0">
                <a:latin typeface="Calibri" panose="020F0502020204030204" pitchFamily="34" charset="0"/>
                <a:cs typeface="Calibri" panose="020F0502020204030204" pitchFamily="34" charset="0"/>
              </a:rPr>
              <a:t>. هل الهدف هو تحسين تجربة العميل؟ أم </a:t>
            </a:r>
            <a:r>
              <a:rPr lang="ar-EG" sz="2000" dirty="0" smtClean="0">
                <a:latin typeface="Calibri" panose="020F0502020204030204" pitchFamily="34" charset="0"/>
                <a:cs typeface="Calibri" panose="020F0502020204030204" pitchFamily="34" charset="0"/>
              </a:rPr>
              <a:t>زيادة </a:t>
            </a:r>
            <a:r>
              <a:rPr lang="ar-EG" sz="2000" dirty="0">
                <a:latin typeface="Calibri" panose="020F0502020204030204" pitchFamily="34" charset="0"/>
                <a:cs typeface="Calibri" panose="020F0502020204030204" pitchFamily="34" charset="0"/>
              </a:rPr>
              <a:t>المبيعات؟ أم فهم سلوك العملاء بشكل أعمق؟ من ثم  تحتاج الشركات ً إلى تحديد بيانات العملاء التي تريد جمعها وكيفية جمعها بناءا على  الاهداف</a:t>
            </a:r>
            <a:r>
              <a:rPr lang="ar-EG" sz="2000" dirty="0" smtClean="0">
                <a:latin typeface="Calibri" panose="020F0502020204030204" pitchFamily="34" charset="0"/>
                <a:cs typeface="Calibri" panose="020F0502020204030204" pitchFamily="34" charset="0"/>
              </a:rPr>
              <a:t>.</a:t>
            </a:r>
            <a:endParaRPr lang="en-MY" sz="2000" dirty="0">
              <a:latin typeface="Calibri" panose="020F0502020204030204" pitchFamily="34" charset="0"/>
              <a:cs typeface="Calibri" panose="020F0502020204030204" pitchFamily="34" charset="0"/>
            </a:endParaRPr>
          </a:p>
          <a:p>
            <a:pPr algn="r" rtl="1"/>
            <a:r>
              <a:rPr lang="ar-EG" sz="2000" b="1" dirty="0" smtClean="0">
                <a:latin typeface="Calibri" panose="020F0502020204030204" pitchFamily="34" charset="0"/>
                <a:cs typeface="Calibri" panose="020F0502020204030204" pitchFamily="34" charset="0"/>
              </a:rPr>
              <a:t>2</a:t>
            </a:r>
            <a:r>
              <a:rPr lang="ar-EG" sz="2000" b="1" dirty="0">
                <a:latin typeface="Calibri" panose="020F0502020204030204" pitchFamily="34" charset="0"/>
                <a:cs typeface="Calibri" panose="020F0502020204030204" pitchFamily="34" charset="0"/>
              </a:rPr>
              <a:t>. الجمع</a:t>
            </a:r>
            <a:r>
              <a:rPr lang="ar-EG" sz="2000" b="1"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بعد تحديد الأهداف، يجب جمع البيانات من مصادر </a:t>
            </a:r>
            <a:r>
              <a:rPr lang="ar-EG" sz="2000" dirty="0" smtClean="0">
                <a:latin typeface="Calibri" panose="020F0502020204030204" pitchFamily="34" charset="0"/>
                <a:cs typeface="Calibri" panose="020F0502020204030204" pitchFamily="34" charset="0"/>
              </a:rPr>
              <a:t>مختلفة.</a:t>
            </a:r>
            <a:endParaRPr lang="ar-EG" sz="2000" dirty="0">
              <a:latin typeface="Calibri" panose="020F0502020204030204" pitchFamily="34" charset="0"/>
              <a:cs typeface="Calibri" panose="020F0502020204030204" pitchFamily="34" charset="0"/>
            </a:endParaRPr>
          </a:p>
          <a:p>
            <a:pPr marL="514350" indent="-514350" algn="r" rtl="1">
              <a:buFont typeface="+mj-lt"/>
              <a:buAutoNum type="romanLcPeriod"/>
            </a:pPr>
            <a:r>
              <a:rPr lang="ar-EG" sz="2000" b="1" dirty="0">
                <a:latin typeface="Calibri" panose="020F0502020204030204" pitchFamily="34" charset="0"/>
                <a:cs typeface="Calibri" panose="020F0502020204030204" pitchFamily="34" charset="0"/>
              </a:rPr>
              <a:t>البيانات الداخلية: </a:t>
            </a:r>
            <a:r>
              <a:rPr lang="ar-EG" sz="2000" dirty="0">
                <a:latin typeface="Calibri" panose="020F0502020204030204" pitchFamily="34" charset="0"/>
                <a:cs typeface="Calibri" panose="020F0502020204030204" pitchFamily="34" charset="0"/>
              </a:rPr>
              <a:t>مثل المبيعات، التفاعل مع خدمة العملاء، سجلات </a:t>
            </a:r>
            <a:r>
              <a:rPr lang="ar-EG" sz="2000" dirty="0" smtClean="0">
                <a:latin typeface="Calibri" panose="020F0502020204030204" pitchFamily="34" charset="0"/>
                <a:cs typeface="Calibri" panose="020F0502020204030204" pitchFamily="34" charset="0"/>
              </a:rPr>
              <a:t>الشراء.</a:t>
            </a:r>
          </a:p>
          <a:p>
            <a:pPr marL="514350" indent="-514350" algn="r" rtl="1">
              <a:buFont typeface="+mj-lt"/>
              <a:buAutoNum type="romanLcPeriod"/>
            </a:pPr>
            <a:r>
              <a:rPr lang="ar-EG" sz="2000" b="1" dirty="0" smtClean="0">
                <a:latin typeface="Calibri" panose="020F0502020204030204" pitchFamily="34" charset="0"/>
                <a:cs typeface="Calibri" panose="020F0502020204030204" pitchFamily="34" charset="0"/>
              </a:rPr>
              <a:t>البيانات </a:t>
            </a:r>
            <a:r>
              <a:rPr lang="ar-EG" sz="2000" b="1" dirty="0">
                <a:latin typeface="Calibri" panose="020F0502020204030204" pitchFamily="34" charset="0"/>
                <a:cs typeface="Calibri" panose="020F0502020204030204" pitchFamily="34" charset="0"/>
              </a:rPr>
              <a:t>الخارجية: </a:t>
            </a:r>
            <a:r>
              <a:rPr lang="ar-EG" sz="2000" dirty="0">
                <a:latin typeface="Calibri" panose="020F0502020204030204" pitchFamily="34" charset="0"/>
                <a:cs typeface="Calibri" panose="020F0502020204030204" pitchFamily="34" charset="0"/>
              </a:rPr>
              <a:t>مثل استطلاعات العملاء، التعليقات على وسائل التواصل الاجتماعي، تحليلات السوق</a:t>
            </a:r>
            <a:r>
              <a:rPr lang="ar-EG" sz="2000" dirty="0" smtClean="0">
                <a:latin typeface="Calibri" panose="020F0502020204030204" pitchFamily="34" charset="0"/>
                <a:cs typeface="Calibri" panose="020F0502020204030204" pitchFamily="34" charset="0"/>
              </a:rPr>
              <a:t>.</a:t>
            </a:r>
          </a:p>
          <a:p>
            <a:pPr marL="514350" indent="-514350" algn="r" rtl="1">
              <a:buFont typeface="+mj-lt"/>
              <a:buAutoNum type="romanLcPeriod"/>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البيانات السلوكية: </a:t>
            </a:r>
            <a:r>
              <a:rPr lang="ar-EG" sz="2000" dirty="0">
                <a:latin typeface="Calibri" panose="020F0502020204030204" pitchFamily="34" charset="0"/>
                <a:cs typeface="Calibri" panose="020F0502020204030204" pitchFamily="34" charset="0"/>
              </a:rPr>
              <a:t>تتضمن تتبع كيفية تصفح العملاء للموقع الإلكتروني أو استخدام التطبيقات</a:t>
            </a:r>
            <a:r>
              <a:rPr lang="ar-EG" sz="2000" dirty="0" smtClean="0">
                <a:latin typeface="Calibri" panose="020F0502020204030204" pitchFamily="34" charset="0"/>
                <a:cs typeface="Calibri" panose="020F0502020204030204" pitchFamily="34" charset="0"/>
              </a:rPr>
              <a:t>.</a:t>
            </a:r>
          </a:p>
          <a:p>
            <a:pPr marL="514350" indent="-514350" algn="r" rtl="1">
              <a:buFont typeface="+mj-lt"/>
              <a:buAutoNum type="romanLcPeriod"/>
            </a:pPr>
            <a:r>
              <a:rPr lang="ar-EG" sz="2000" b="1" dirty="0" smtClean="0">
                <a:latin typeface="Calibri" panose="020F0502020204030204" pitchFamily="34" charset="0"/>
                <a:cs typeface="Calibri" panose="020F0502020204030204" pitchFamily="34" charset="0"/>
              </a:rPr>
              <a:t>الأدوات</a:t>
            </a:r>
            <a:r>
              <a:rPr lang="ar-EG"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يمكن استخدام أدوات مثل </a:t>
            </a:r>
            <a:r>
              <a:rPr lang="en-MY" sz="2000" dirty="0">
                <a:latin typeface="Calibri" panose="020F0502020204030204" pitchFamily="34" charset="0"/>
                <a:cs typeface="Calibri" panose="020F0502020204030204" pitchFamily="34" charset="0"/>
              </a:rPr>
              <a:t>Google Analytics، CRM systems، </a:t>
            </a:r>
            <a:r>
              <a:rPr lang="ar-EG" sz="2000" dirty="0">
                <a:latin typeface="Calibri" panose="020F0502020204030204" pitchFamily="34" charset="0"/>
                <a:cs typeface="Calibri" panose="020F0502020204030204" pitchFamily="34" charset="0"/>
              </a:rPr>
              <a:t>أو منصات الوسائط الاجتماعية لجمع البيانات</a:t>
            </a:r>
            <a:r>
              <a:rPr lang="ar-EG" sz="2000" dirty="0" smtClean="0">
                <a:latin typeface="Calibri" panose="020F0502020204030204" pitchFamily="34" charset="0"/>
                <a:cs typeface="Calibri" panose="020F0502020204030204" pitchFamily="34" charset="0"/>
              </a:rPr>
              <a:t>.</a:t>
            </a:r>
            <a:endParaRPr lang="en-MY" sz="2000" dirty="0">
              <a:solidFill>
                <a:srgbClr val="C00000"/>
              </a:solidFill>
              <a:latin typeface="+mj-lt"/>
            </a:endParaRPr>
          </a:p>
        </p:txBody>
      </p:sp>
    </p:spTree>
    <p:extLst>
      <p:ext uri="{BB962C8B-B14F-4D97-AF65-F5344CB8AC3E}">
        <p14:creationId xmlns:p14="http://schemas.microsoft.com/office/powerpoint/2010/main" val="3816321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92015" y="1600776"/>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1.3 </a:t>
            </a:r>
            <a:r>
              <a:rPr lang="ar-EG" sz="2800" b="1" dirty="0"/>
              <a:t>خطوات كيفية عمل تحليلات </a:t>
            </a:r>
            <a:r>
              <a:rPr lang="ar-EG" sz="2800" b="1" dirty="0" smtClean="0"/>
              <a:t>العملاء</a:t>
            </a:r>
            <a:endParaRPr lang="en-MY" sz="2800"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407055" y="1980194"/>
            <a:ext cx="8715374" cy="3600986"/>
          </a:xfrm>
          <a:prstGeom prst="rect">
            <a:avLst/>
          </a:prstGeom>
          <a:noFill/>
        </p:spPr>
        <p:txBody>
          <a:bodyPr wrap="square" rtlCol="0">
            <a:spAutoFit/>
          </a:bodyPr>
          <a:lstStyle/>
          <a:p>
            <a:pPr algn="r" rtl="1"/>
            <a:r>
              <a:rPr lang="en-US" sz="2000" b="1" dirty="0" smtClean="0">
                <a:latin typeface="Calibri" panose="020F0502020204030204" pitchFamily="34" charset="0"/>
                <a:cs typeface="Calibri" panose="020F0502020204030204" pitchFamily="34" charset="0"/>
              </a:rPr>
              <a:t> .</a:t>
            </a:r>
            <a:r>
              <a:rPr lang="en-US" sz="2200" b="1" dirty="0" smtClean="0">
                <a:latin typeface="Calibri" panose="020F0502020204030204" pitchFamily="34" charset="0"/>
                <a:cs typeface="Calibri" panose="020F0502020204030204" pitchFamily="34" charset="0"/>
              </a:rPr>
              <a:t>3</a:t>
            </a:r>
            <a:r>
              <a:rPr lang="ar-EG" sz="2200" b="1" dirty="0" smtClean="0">
                <a:latin typeface="Calibri" panose="020F0502020204030204" pitchFamily="34" charset="0"/>
                <a:cs typeface="Calibri" panose="020F0502020204030204" pitchFamily="34" charset="0"/>
              </a:rPr>
              <a:t>التنظيم </a:t>
            </a:r>
            <a:r>
              <a:rPr lang="ar-EG" sz="2200" dirty="0" smtClean="0">
                <a:latin typeface="Calibri" panose="020F0502020204030204" pitchFamily="34" charset="0"/>
                <a:cs typeface="Calibri" panose="020F0502020204030204" pitchFamily="34" charset="0"/>
              </a:rPr>
              <a:t>:</a:t>
            </a:r>
            <a:r>
              <a:rPr lang="ar-EG" sz="2200" dirty="0">
                <a:latin typeface="Calibri" panose="020F0502020204030204" pitchFamily="34" charset="0"/>
                <a:cs typeface="Calibri" panose="020F0502020204030204" pitchFamily="34" charset="0"/>
              </a:rPr>
              <a:t>تمتلك العديد من الشركات منصة بيانات العملاء (</a:t>
            </a:r>
            <a:r>
              <a:rPr lang="en-MY" sz="2200" dirty="0" err="1">
                <a:latin typeface="Calibri" panose="020F0502020204030204" pitchFamily="34" charset="0"/>
                <a:cs typeface="Calibri" panose="020F0502020204030204" pitchFamily="34" charset="0"/>
              </a:rPr>
              <a:t>CDP</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التي يمكن أن تساعدها في تنظيم بياناتها. هذا مهم بشكل خاص في تصنيف البيانات في مجموعات بناءً على فئات مثل </a:t>
            </a:r>
            <a:r>
              <a:rPr lang="ar-EG" sz="2200" b="1" u="sng" dirty="0">
                <a:latin typeface="Calibri" panose="020F0502020204030204" pitchFamily="34" charset="0"/>
                <a:cs typeface="Calibri" panose="020F0502020204030204" pitchFamily="34" charset="0"/>
              </a:rPr>
              <a:t>العمر، الموقع الجغرافي، أو سلوك الشراء</a:t>
            </a:r>
            <a:r>
              <a:rPr lang="ar-EG" sz="2200" dirty="0">
                <a:latin typeface="Calibri" panose="020F0502020204030204" pitchFamily="34" charset="0"/>
                <a:cs typeface="Calibri" panose="020F0502020204030204" pitchFamily="34" charset="0"/>
              </a:rPr>
              <a:t>. قد يتطلب هذا استخدام قواعد بيانات أو جداول بيانات</a:t>
            </a:r>
            <a:r>
              <a:rPr lang="ar-EG" sz="22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algn="r"/>
            <a:r>
              <a:rPr lang="ar-EG" sz="2000" b="1" dirty="0">
                <a:latin typeface="Calibri" panose="020F0502020204030204" pitchFamily="34" charset="0"/>
                <a:cs typeface="Calibri" panose="020F0502020204030204" pitchFamily="34" charset="0"/>
              </a:rPr>
              <a:t> 4. تحليل البيانات</a:t>
            </a:r>
          </a:p>
          <a:p>
            <a:pPr algn="r"/>
            <a:r>
              <a:rPr lang="ar-EG" sz="2000" dirty="0">
                <a:latin typeface="Calibri" panose="020F0502020204030204" pitchFamily="34" charset="0"/>
                <a:cs typeface="Calibri" panose="020F0502020204030204" pitchFamily="34" charset="0"/>
              </a:rPr>
              <a:t>استخدم أدوات التحليل لفهم الأنماط والاتجاهات في سلوك </a:t>
            </a:r>
            <a:r>
              <a:rPr lang="ar-EG" sz="2000" dirty="0" smtClean="0">
                <a:latin typeface="Calibri" panose="020F0502020204030204" pitchFamily="34" charset="0"/>
                <a:cs typeface="Calibri" panose="020F0502020204030204" pitchFamily="34" charset="0"/>
              </a:rPr>
              <a:t>العملاء.</a:t>
            </a:r>
            <a:endParaRPr lang="ar-EG" sz="2000" dirty="0">
              <a:latin typeface="Calibri" panose="020F0502020204030204" pitchFamily="34" charset="0"/>
              <a:cs typeface="Calibri" panose="020F0502020204030204" pitchFamily="34" charset="0"/>
            </a:endParaRPr>
          </a:p>
          <a:p>
            <a:pPr algn="r"/>
            <a:r>
              <a:rPr lang="ar-EG" sz="2000" b="1" dirty="0">
                <a:latin typeface="Calibri" panose="020F0502020204030204" pitchFamily="34" charset="0"/>
                <a:cs typeface="Calibri" panose="020F0502020204030204" pitchFamily="34" charset="0"/>
              </a:rPr>
              <a:t>التحليل الوصفي: </a:t>
            </a:r>
            <a:r>
              <a:rPr lang="ar-EG" sz="2000" dirty="0">
                <a:latin typeface="Calibri" panose="020F0502020204030204" pitchFamily="34" charset="0"/>
                <a:cs typeface="Calibri" panose="020F0502020204030204" pitchFamily="34" charset="0"/>
              </a:rPr>
              <a:t>لتحليل ما حدث بالفعل، مثل تحديد أكثر المنتجات مبيعًا أو معرفة الفترات التي يزداد فيها الشراء.</a:t>
            </a:r>
          </a:p>
          <a:p>
            <a:pPr algn="r"/>
            <a:r>
              <a:rPr lang="ar-EG" sz="2000" b="1" dirty="0">
                <a:latin typeface="Calibri" panose="020F0502020204030204" pitchFamily="34" charset="0"/>
                <a:cs typeface="Calibri" panose="020F0502020204030204" pitchFamily="34" charset="0"/>
              </a:rPr>
              <a:t>التحليل التنبؤي: </a:t>
            </a:r>
            <a:r>
              <a:rPr lang="ar-EG" sz="2000" dirty="0">
                <a:latin typeface="Calibri" panose="020F0502020204030204" pitchFamily="34" charset="0"/>
                <a:cs typeface="Calibri" panose="020F0502020204030204" pitchFamily="34" charset="0"/>
              </a:rPr>
              <a:t>لتوقع ما قد يحدث في المستقبل، مثل استخدام النماذج للتنبؤ بالعملاء الذين من المحتمل أن يشتروا منتجًا معينًا.</a:t>
            </a:r>
          </a:p>
          <a:p>
            <a:pPr algn="r"/>
            <a:r>
              <a:rPr lang="ar-EG" sz="2000" b="1" dirty="0">
                <a:latin typeface="Calibri" panose="020F0502020204030204" pitchFamily="34" charset="0"/>
                <a:cs typeface="Calibri" panose="020F0502020204030204" pitchFamily="34" charset="0"/>
              </a:rPr>
              <a:t>تحليل البيانات التفاعلية</a:t>
            </a:r>
            <a:r>
              <a:rPr lang="ar-EG" sz="2000" dirty="0">
                <a:latin typeface="Calibri" panose="020F0502020204030204" pitchFamily="34" charset="0"/>
                <a:cs typeface="Calibri" panose="020F0502020204030204" pitchFamily="34" charset="0"/>
              </a:rPr>
              <a:t>: مثل مراقبة كيفية تفاعل العملاء مع العروض الترويجية</a:t>
            </a:r>
            <a:r>
              <a:rPr lang="ar-EG" sz="2000" dirty="0"/>
              <a:t>.</a:t>
            </a:r>
          </a:p>
        </p:txBody>
      </p:sp>
    </p:spTree>
    <p:extLst>
      <p:ext uri="{BB962C8B-B14F-4D97-AF65-F5344CB8AC3E}">
        <p14:creationId xmlns:p14="http://schemas.microsoft.com/office/powerpoint/2010/main" val="15953568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00175" y="1600776"/>
            <a:ext cx="8993506"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81651" y="1631554"/>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1.3 خطوات </a:t>
            </a:r>
            <a:r>
              <a:rPr lang="ar-EG" sz="2800" b="1" dirty="0" smtClean="0"/>
              <a:t>كيفية عمل تحليلات العملاء</a:t>
            </a:r>
            <a:endParaRPr lang="en-MY" sz="2800" dirty="0"/>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43051" y="2060829"/>
            <a:ext cx="8646554" cy="3046988"/>
          </a:xfrm>
          <a:prstGeom prst="rect">
            <a:avLst/>
          </a:prstGeom>
          <a:noFill/>
        </p:spPr>
        <p:txBody>
          <a:bodyPr wrap="square" rtlCol="0">
            <a:spAutoFit/>
          </a:bodyPr>
          <a:lstStyle/>
          <a:p>
            <a:pPr algn="r" rtl="1"/>
            <a:r>
              <a:rPr lang="ar-EG" sz="2000" b="1" dirty="0" smtClean="0">
                <a:latin typeface="Calibri" panose="020F0502020204030204" pitchFamily="34" charset="0"/>
                <a:cs typeface="Calibri" panose="020F0502020204030204" pitchFamily="34" charset="0"/>
              </a:rPr>
              <a:t>5</a:t>
            </a:r>
            <a:r>
              <a:rPr lang="ar-EG" sz="2400" b="1"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تفسير النتائج واتخاذ القرارات</a:t>
            </a:r>
          </a:p>
          <a:p>
            <a:pPr algn="r"/>
            <a:r>
              <a:rPr lang="ar-EG" sz="2400" dirty="0">
                <a:latin typeface="Calibri" panose="020F0502020204030204" pitchFamily="34" charset="0"/>
                <a:cs typeface="Calibri" panose="020F0502020204030204" pitchFamily="34" charset="0"/>
              </a:rPr>
              <a:t>بناءً على التحليل، حدد الأنماط والرؤى المهمة التي قد تؤثر على استراتيجية التسويق أو تحسين المنتج:</a:t>
            </a:r>
          </a:p>
          <a:p>
            <a:pPr marL="342900" indent="-34290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تخصيص العروض: </a:t>
            </a:r>
            <a:r>
              <a:rPr lang="ar-EG" sz="2400" dirty="0">
                <a:latin typeface="Calibri" panose="020F0502020204030204" pitchFamily="34" charset="0"/>
                <a:cs typeface="Calibri" panose="020F0502020204030204" pitchFamily="34" charset="0"/>
              </a:rPr>
              <a:t>تخصيص العروض أو المنتجات حسب سلوك كل فئة من العملاء.</a:t>
            </a:r>
          </a:p>
          <a:p>
            <a:pPr marL="342900" indent="-342900" algn="r"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تحسين تجربة العميل: </a:t>
            </a:r>
            <a:r>
              <a:rPr lang="ar-EG" sz="2400" dirty="0">
                <a:latin typeface="Calibri" panose="020F0502020204030204" pitchFamily="34" charset="0"/>
                <a:cs typeface="Calibri" panose="020F0502020204030204" pitchFamily="34" charset="0"/>
              </a:rPr>
              <a:t>تقديم تجربة أكثر تخصيصًا بناءً على تفضيلات العميل.</a:t>
            </a:r>
          </a:p>
          <a:p>
            <a:pPr marL="342900" indent="-342900" algn="r"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تطوير علاقات مع العملاء: </a:t>
            </a:r>
            <a:r>
              <a:rPr lang="ar-EG" sz="2400" dirty="0">
                <a:latin typeface="Calibri" panose="020F0502020204030204" pitchFamily="34" charset="0"/>
                <a:cs typeface="Calibri" panose="020F0502020204030204" pitchFamily="34" charset="0"/>
              </a:rPr>
              <a:t>تحسين العلاقات مع العملاء المخلصين أو جذب عملاء جدد بناءً على الفئات </a:t>
            </a:r>
            <a:r>
              <a:rPr lang="ar-EG" sz="2400" dirty="0" smtClean="0">
                <a:latin typeface="Calibri" panose="020F0502020204030204" pitchFamily="34" charset="0"/>
                <a:cs typeface="Calibri" panose="020F0502020204030204" pitchFamily="34" charset="0"/>
              </a:rPr>
              <a:t>المستهدفة</a:t>
            </a:r>
            <a:r>
              <a:rPr lang="ar-EG" sz="24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3893532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3060" y="4524019"/>
            <a:ext cx="4747323" cy="1471172"/>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algn="ctr" rtl="1"/>
            <a:r>
              <a:rPr lang="ar-EG" sz="2800" b="1" dirty="0">
                <a:latin typeface="Calibri" panose="020F0502020204030204" pitchFamily="34" charset="0"/>
                <a:cs typeface="Calibri" panose="020F0502020204030204" pitchFamily="34" charset="0"/>
              </a:rPr>
              <a:t>أدوات لجمع </a:t>
            </a:r>
            <a:r>
              <a:rPr lang="ar-EG" sz="2800" b="1" dirty="0" smtClean="0">
                <a:latin typeface="Calibri" panose="020F0502020204030204" pitchFamily="34" charset="0"/>
                <a:cs typeface="Calibri" panose="020F0502020204030204" pitchFamily="34" charset="0"/>
              </a:rPr>
              <a:t>بيانات </a:t>
            </a:r>
            <a:r>
              <a:rPr lang="ar-EG" sz="2800" b="1" dirty="0">
                <a:latin typeface="Calibri" panose="020F0502020204030204" pitchFamily="34" charset="0"/>
                <a:cs typeface="Calibri" panose="020F0502020204030204" pitchFamily="34" charset="0"/>
              </a:rPr>
              <a:t>حول العملاء</a:t>
            </a:r>
          </a:p>
          <a:p>
            <a:pPr lvl="0" algn="ctr" rtl="1"/>
            <a:endParaRPr lang="ar-EG" sz="2800" b="1"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2787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231338" y="1595804"/>
            <a:ext cx="7497800" cy="1015663"/>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 2. </a:t>
            </a:r>
            <a:r>
              <a:rPr lang="ar-EG" sz="3200" b="1" dirty="0">
                <a:latin typeface="Calibri" panose="020F0502020204030204" pitchFamily="34" charset="0"/>
                <a:cs typeface="Calibri" panose="020F0502020204030204" pitchFamily="34" charset="0"/>
              </a:rPr>
              <a:t>أدوات لجمع </a:t>
            </a:r>
            <a:r>
              <a:rPr lang="ar-EG" sz="3200" b="1" dirty="0" smtClean="0">
                <a:latin typeface="Calibri" panose="020F0502020204030204" pitchFamily="34" charset="0"/>
                <a:cs typeface="Calibri" panose="020F0502020204030204" pitchFamily="34" charset="0"/>
              </a:rPr>
              <a:t>بيانات </a:t>
            </a:r>
            <a:r>
              <a:rPr lang="ar-EG" sz="3200" b="1" dirty="0">
                <a:latin typeface="Calibri" panose="020F0502020204030204" pitchFamily="34" charset="0"/>
                <a:cs typeface="Calibri" panose="020F0502020204030204" pitchFamily="34" charset="0"/>
              </a:rPr>
              <a:t>حول العملاء</a:t>
            </a: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14513" y="2115800"/>
            <a:ext cx="8290047" cy="3170099"/>
          </a:xfrm>
          <a:prstGeom prst="rect">
            <a:avLst/>
          </a:prstGeom>
          <a:noFill/>
        </p:spPr>
        <p:txBody>
          <a:bodyPr wrap="square" rtlCol="0">
            <a:spAutoFit/>
          </a:bodyPr>
          <a:lstStyle/>
          <a:p>
            <a:pPr algn="r" fontAlgn="base"/>
            <a:r>
              <a:rPr lang="ar-EG" sz="2000" dirty="0">
                <a:latin typeface="Calibri" panose="020F0502020204030204" pitchFamily="34" charset="0"/>
                <a:cs typeface="Calibri" panose="020F0502020204030204" pitchFamily="34" charset="0"/>
              </a:rPr>
              <a:t>يُعد جمع بيانات العملاء جزءًا مهمًا من أي ممارسة لتحليلات العملاء. وفي ما يلي بعض المجالات التي يمكن للشركات الوصول إلى المعارف فيها لاتخاذ مزيد من القرارات المستندة إلى البيانات</a:t>
            </a:r>
            <a:r>
              <a:rPr lang="ar-EG" sz="2000" dirty="0" smtClean="0">
                <a:latin typeface="Calibri" panose="020F0502020204030204" pitchFamily="34" charset="0"/>
                <a:cs typeface="Calibri" panose="020F0502020204030204" pitchFamily="34" charset="0"/>
              </a:rPr>
              <a:t>.</a:t>
            </a:r>
          </a:p>
          <a:p>
            <a:pPr algn="r" fontAlgn="base"/>
            <a:endParaRPr lang="ar-EG" sz="2000" dirty="0">
              <a:latin typeface="Calibri" panose="020F0502020204030204" pitchFamily="34" charset="0"/>
              <a:cs typeface="Calibri" panose="020F0502020204030204" pitchFamily="34" charset="0"/>
            </a:endParaRPr>
          </a:p>
          <a:p>
            <a:pPr marL="342900" indent="-342900" algn="r" rtl="1" fontAlgn="base">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ملفات تعريف </a:t>
            </a:r>
            <a:r>
              <a:rPr lang="ar-EG" sz="2000" b="1" dirty="0" smtClean="0">
                <a:latin typeface="Calibri" panose="020F0502020204030204" pitchFamily="34" charset="0"/>
                <a:cs typeface="Calibri" panose="020F0502020204030204" pitchFamily="34" charset="0"/>
              </a:rPr>
              <a:t>الارتباط </a:t>
            </a:r>
            <a:r>
              <a:rPr lang="ar-EG" sz="2000" dirty="0" smtClean="0">
                <a:latin typeface="Calibri" panose="020F0502020204030204" pitchFamily="34" charset="0"/>
                <a:cs typeface="Calibri" panose="020F0502020204030204" pitchFamily="34" charset="0"/>
              </a:rPr>
              <a:t>:</a:t>
            </a:r>
            <a:r>
              <a:rPr lang="ar-EG" sz="2000" dirty="0" smtClean="0"/>
              <a:t>يمكن </a:t>
            </a:r>
            <a:r>
              <a:rPr lang="ar-EG" sz="2000" dirty="0"/>
              <a:t>استخدامها لتتبع سلوك المستخدم على </a:t>
            </a:r>
            <a:r>
              <a:rPr lang="ar-EG" sz="2000" dirty="0" smtClean="0"/>
              <a:t>الموقع.</a:t>
            </a:r>
            <a:endParaRPr lang="ar-EG" sz="2000" dirty="0">
              <a:latin typeface="Calibri" panose="020F0502020204030204" pitchFamily="34" charset="0"/>
              <a:cs typeface="Calibri" panose="020F0502020204030204" pitchFamily="34" charset="0"/>
            </a:endParaRPr>
          </a:p>
          <a:p>
            <a:pPr marL="342900" indent="-342900" algn="r" rtl="1" fontAlgn="base">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لوحات معلومات </a:t>
            </a:r>
            <a:r>
              <a:rPr lang="ar-EG" sz="2000" b="1" dirty="0" smtClean="0">
                <a:latin typeface="Calibri" panose="020F0502020204030204" pitchFamily="34" charset="0"/>
                <a:cs typeface="Calibri" panose="020F0502020204030204" pitchFamily="34" charset="0"/>
              </a:rPr>
              <a:t>:</a:t>
            </a:r>
            <a:r>
              <a:rPr lang="ar-EG" sz="2000" dirty="0" smtClean="0">
                <a:latin typeface="Calibri" panose="020F0502020204030204" pitchFamily="34" charset="0"/>
                <a:cs typeface="Calibri" panose="020F0502020204030204" pitchFamily="34" charset="0"/>
              </a:rPr>
              <a:t>إدارة </a:t>
            </a:r>
            <a:r>
              <a:rPr lang="ar-EG" sz="2000" dirty="0">
                <a:latin typeface="Calibri" panose="020F0502020204030204" pitchFamily="34" charset="0"/>
                <a:cs typeface="Calibri" panose="020F0502020204030204" pitchFamily="34" charset="0"/>
              </a:rPr>
              <a:t>علاقات العملاءتوفر لك نظرة شاملة عن </a:t>
            </a:r>
            <a:r>
              <a:rPr lang="ar-EG" sz="2000" dirty="0" smtClean="0">
                <a:latin typeface="Calibri" panose="020F0502020204030204" pitchFamily="34" charset="0"/>
                <a:cs typeface="Calibri" panose="020F0502020204030204" pitchFamily="34" charset="0"/>
              </a:rPr>
              <a:t>تفاعلات </a:t>
            </a:r>
            <a:r>
              <a:rPr lang="ar-EG" sz="2000" dirty="0">
                <a:latin typeface="Calibri" panose="020F0502020204030204" pitchFamily="34" charset="0"/>
                <a:cs typeface="Calibri" panose="020F0502020204030204" pitchFamily="34" charset="0"/>
              </a:rPr>
              <a:t>العملاء مع </a:t>
            </a:r>
            <a:r>
              <a:rPr lang="ar-EG" sz="2000" dirty="0" smtClean="0">
                <a:latin typeface="Calibri" panose="020F0502020204030204" pitchFamily="34" charset="0"/>
                <a:cs typeface="Calibri" panose="020F0502020204030204" pitchFamily="34" charset="0"/>
              </a:rPr>
              <a:t>منتجاتك. </a:t>
            </a:r>
          </a:p>
          <a:p>
            <a:pPr marL="342900" indent="-342900" algn="r" rtl="1" fontAlgn="base">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البريد الإلكتروني :</a:t>
            </a:r>
            <a:r>
              <a:rPr lang="ar-EG" sz="2000" dirty="0">
                <a:latin typeface="Calibri" panose="020F0502020204030204" pitchFamily="34" charset="0"/>
                <a:cs typeface="Calibri" panose="020F0502020204030204" pitchFamily="34" charset="0"/>
              </a:rPr>
              <a:t>يمكن أن يكون أداة لجمع آراء العملاء من خلال استبيانات أو عروض خاصة</a:t>
            </a:r>
            <a:r>
              <a:rPr lang="ar-EG" sz="2000" dirty="0"/>
              <a:t>.</a:t>
            </a:r>
            <a:endParaRPr lang="ar-EG" sz="2000" dirty="0">
              <a:latin typeface="Calibri" panose="020F0502020204030204" pitchFamily="34" charset="0"/>
              <a:cs typeface="Calibri" panose="020F0502020204030204" pitchFamily="34" charset="0"/>
            </a:endParaRPr>
          </a:p>
          <a:p>
            <a:pPr marL="342900" indent="-342900" algn="r" rtl="1" fontAlgn="base">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وسائل التواصل </a:t>
            </a:r>
            <a:r>
              <a:rPr lang="ar-EG" sz="2000" b="1" dirty="0" smtClean="0">
                <a:latin typeface="Calibri" panose="020F0502020204030204" pitchFamily="34" charset="0"/>
                <a:cs typeface="Calibri" panose="020F0502020204030204" pitchFamily="34" charset="0"/>
              </a:rPr>
              <a:t>الاجتماعي :</a:t>
            </a:r>
            <a:r>
              <a:rPr lang="ar-EG" sz="2000" dirty="0">
                <a:latin typeface="Calibri" panose="020F0502020204030204" pitchFamily="34" charset="0"/>
                <a:cs typeface="Calibri" panose="020F0502020204030204" pitchFamily="34" charset="0"/>
              </a:rPr>
              <a:t>تساعد في فهم المشاعر العامة للعملاء وآرائهم حول العلامة التجارية.</a:t>
            </a:r>
          </a:p>
          <a:p>
            <a:pPr marL="342900" indent="-342900" algn="r" rtl="1" fontAlgn="base">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الاستطلاعات</a:t>
            </a: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:تعد أداة مباشرة لجمع معلومات تفصيلية عن تفضيلات واحتياجات العملاء</a:t>
            </a:r>
            <a:r>
              <a:rPr lang="ar-EG" sz="2000" dirty="0" smtClean="0"/>
              <a:t>.</a:t>
            </a:r>
            <a:endParaRPr lang="ar-EG" sz="2000" dirty="0">
              <a:latin typeface="Calibri" panose="020F0502020204030204" pitchFamily="34" charset="0"/>
              <a:cs typeface="Calibri" panose="020F0502020204030204" pitchFamily="34" charset="0"/>
            </a:endParaRPr>
          </a:p>
          <a:p>
            <a:pPr marL="342900" indent="-342900" algn="r" rtl="1" fontAlgn="base">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مواقع </a:t>
            </a:r>
            <a:r>
              <a:rPr lang="ar-EG" sz="2000" b="1" dirty="0" smtClean="0">
                <a:latin typeface="Calibri" panose="020F0502020204030204" pitchFamily="34" charset="0"/>
                <a:cs typeface="Calibri" panose="020F0502020204030204" pitchFamily="34" charset="0"/>
              </a:rPr>
              <a:t>الويب :</a:t>
            </a:r>
            <a:r>
              <a:rPr lang="ar-EG" sz="2000" dirty="0">
                <a:latin typeface="Calibri" panose="020F0502020204030204" pitchFamily="34" charset="0"/>
                <a:cs typeface="Calibri" panose="020F0502020204030204" pitchFamily="34" charset="0"/>
              </a:rPr>
              <a:t>تمنحك بيانات </a:t>
            </a:r>
            <a:r>
              <a:rPr lang="ar-EG" sz="2000" dirty="0" smtClean="0">
                <a:latin typeface="Calibri" panose="020F0502020204030204" pitchFamily="34" charset="0"/>
                <a:cs typeface="Calibri" panose="020F0502020204030204" pitchFamily="34" charset="0"/>
              </a:rPr>
              <a:t>واقعية </a:t>
            </a:r>
            <a:r>
              <a:rPr lang="ar-EG" sz="2000" dirty="0">
                <a:latin typeface="Calibri" panose="020F0502020204030204" pitchFamily="34" charset="0"/>
                <a:cs typeface="Calibri" panose="020F0502020204030204" pitchFamily="34" charset="0"/>
              </a:rPr>
              <a:t>حول كيفية تفاعل الزوار مع موقعك.</a:t>
            </a:r>
          </a:p>
        </p:txBody>
      </p:sp>
      <p:pic>
        <p:nvPicPr>
          <p:cNvPr id="3" name="Picture 2"/>
          <p:cNvPicPr>
            <a:picLocks noChangeAspect="1"/>
          </p:cNvPicPr>
          <p:nvPr/>
        </p:nvPicPr>
        <p:blipFill>
          <a:blip r:embed="rId3"/>
          <a:stretch>
            <a:fillRect/>
          </a:stretch>
        </p:blipFill>
        <p:spPr>
          <a:xfrm>
            <a:off x="-50885" y="4759174"/>
            <a:ext cx="2539103" cy="1637033"/>
          </a:xfrm>
          <a:prstGeom prst="rect">
            <a:avLst/>
          </a:prstGeom>
        </p:spPr>
      </p:pic>
    </p:spTree>
    <p:extLst>
      <p:ext uri="{BB962C8B-B14F-4D97-AF65-F5344CB8AC3E}">
        <p14:creationId xmlns:p14="http://schemas.microsoft.com/office/powerpoint/2010/main" val="5609111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76775" y="1535346"/>
            <a:ext cx="7497800" cy="1015663"/>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2.1</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أدوات لجمع </a:t>
            </a:r>
            <a:r>
              <a:rPr lang="ar-EG" sz="3200" b="1" dirty="0" smtClean="0">
                <a:latin typeface="Calibri" panose="020F0502020204030204" pitchFamily="34" charset="0"/>
                <a:cs typeface="Calibri" panose="020F0502020204030204" pitchFamily="34" charset="0"/>
              </a:rPr>
              <a:t>بيانات </a:t>
            </a:r>
            <a:r>
              <a:rPr lang="ar-EG" sz="3200" b="1" dirty="0">
                <a:latin typeface="Calibri" panose="020F0502020204030204" pitchFamily="34" charset="0"/>
                <a:cs typeface="Calibri" panose="020F0502020204030204" pitchFamily="34" charset="0"/>
              </a:rPr>
              <a:t>حول العملاء</a:t>
            </a: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100389" y="2115800"/>
            <a:ext cx="7004172" cy="3231654"/>
          </a:xfrm>
          <a:prstGeom prst="rect">
            <a:avLst/>
          </a:prstGeom>
          <a:noFill/>
        </p:spPr>
        <p:txBody>
          <a:bodyPr wrap="square" rtlCol="0">
            <a:spAutoFit/>
          </a:bodyPr>
          <a:lstStyle/>
          <a:p>
            <a:pPr algn="just" rtl="1"/>
            <a:r>
              <a:rPr lang="ar-EG" sz="2400" b="1" dirty="0"/>
              <a:t>1</a:t>
            </a:r>
            <a:r>
              <a:rPr lang="ar-EG" sz="2000" b="1" dirty="0">
                <a:latin typeface="Calibri" panose="020F0502020204030204" pitchFamily="34" charset="0"/>
                <a:cs typeface="Calibri" panose="020F0502020204030204" pitchFamily="34" charset="0"/>
              </a:rPr>
              <a:t>. ملفات تعريف الارتباط (</a:t>
            </a:r>
            <a:r>
              <a:rPr lang="en-US" sz="2000" b="1" dirty="0">
                <a:latin typeface="Calibri" panose="020F0502020204030204" pitchFamily="34" charset="0"/>
                <a:cs typeface="Calibri" panose="020F0502020204030204" pitchFamily="34" charset="0"/>
              </a:rPr>
              <a:t>(</a:t>
            </a:r>
            <a:r>
              <a:rPr lang="en-MY" sz="2000" b="1" dirty="0">
                <a:latin typeface="Calibri" panose="020F0502020204030204" pitchFamily="34" charset="0"/>
                <a:cs typeface="Calibri" panose="020F0502020204030204" pitchFamily="34" charset="0"/>
              </a:rPr>
              <a:t>Cookies</a:t>
            </a:r>
          </a:p>
          <a:p>
            <a:pPr marL="342900" indent="-34290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التعريف: </a:t>
            </a:r>
            <a:r>
              <a:rPr lang="ar-EG" sz="2000" dirty="0">
                <a:latin typeface="Calibri" panose="020F0502020204030204" pitchFamily="34" charset="0"/>
                <a:cs typeface="Calibri" panose="020F0502020204030204" pitchFamily="34" charset="0"/>
              </a:rPr>
              <a:t>هي ملفات صغيرة يتم تخزينها على جهاز العميل عند زيارته لموقع إلكتروني. تستخدم لتخزين تفضيلات المستخدم وتتبع سلوكه على الإنترنت</a:t>
            </a:r>
            <a:r>
              <a:rPr lang="ar-EG" sz="2000" dirty="0" smtClean="0">
                <a:latin typeface="Calibri" panose="020F0502020204030204" pitchFamily="34" charset="0"/>
                <a:cs typeface="Calibri" panose="020F0502020204030204" pitchFamily="34" charset="0"/>
              </a:rPr>
              <a:t>.</a:t>
            </a:r>
            <a:endParaRPr lang="en-US"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كيف تُستخدم: </a:t>
            </a:r>
            <a:r>
              <a:rPr lang="ar-EG" sz="2000" dirty="0">
                <a:latin typeface="Calibri" panose="020F0502020204030204" pitchFamily="34" charset="0"/>
                <a:cs typeface="Calibri" panose="020F0502020204030204" pitchFamily="34" charset="0"/>
              </a:rPr>
              <a:t>تساعد الشركات في فهم كيفية تفاعل المستخدم مع مواقعها الإلكترونية. يمكن من خلالها جمع بيانات حول الصفحات التي يزورها العميل، المنتجات التي ينظر إليها، وعوامل أخرى تتعلق بسلوكه</a:t>
            </a:r>
            <a:r>
              <a:rPr lang="ar-EG" sz="2000" dirty="0" smtClean="0">
                <a:latin typeface="Calibri" panose="020F0502020204030204" pitchFamily="34" charset="0"/>
                <a:cs typeface="Calibri" panose="020F0502020204030204" pitchFamily="34" charset="0"/>
              </a:rPr>
              <a:t>.</a:t>
            </a:r>
            <a:endParaRPr lang="en-US"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التطبيقات: </a:t>
            </a:r>
            <a:r>
              <a:rPr lang="ar-EG" sz="2000" dirty="0">
                <a:latin typeface="Calibri" panose="020F0502020204030204" pitchFamily="34" charset="0"/>
                <a:cs typeface="Calibri" panose="020F0502020204030204" pitchFamily="34" charset="0"/>
              </a:rPr>
              <a:t>تستخدم لتحسين تجربة المستخدم، تخصيص الإعلانات، وتحليل سلوك الزوار.</a:t>
            </a:r>
          </a:p>
        </p:txBody>
      </p:sp>
      <p:pic>
        <p:nvPicPr>
          <p:cNvPr id="3" name="Picture 2"/>
          <p:cNvPicPr>
            <a:picLocks noChangeAspect="1"/>
          </p:cNvPicPr>
          <p:nvPr/>
        </p:nvPicPr>
        <p:blipFill>
          <a:blip r:embed="rId3"/>
          <a:stretch>
            <a:fillRect/>
          </a:stretch>
        </p:blipFill>
        <p:spPr>
          <a:xfrm>
            <a:off x="0" y="4423683"/>
            <a:ext cx="2280834" cy="1684495"/>
          </a:xfrm>
          <a:prstGeom prst="rect">
            <a:avLst/>
          </a:prstGeom>
        </p:spPr>
      </p:pic>
    </p:spTree>
    <p:extLst>
      <p:ext uri="{BB962C8B-B14F-4D97-AF65-F5344CB8AC3E}">
        <p14:creationId xmlns:p14="http://schemas.microsoft.com/office/powerpoint/2010/main" val="32263185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039644" y="1622962"/>
            <a:ext cx="7497800"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1.1</a:t>
            </a:r>
            <a:r>
              <a:rPr lang="en-US" sz="3200" b="1" dirty="0" smtClean="0">
                <a:latin typeface="Calibri" panose="020F0502020204030204" pitchFamily="34" charset="0"/>
                <a:cs typeface="Calibri" panose="020F0502020204030204" pitchFamily="34" charset="0"/>
              </a:rPr>
              <a:t>2.</a:t>
            </a:r>
            <a:r>
              <a:rPr lang="ar-EG" sz="3200" b="1" dirty="0" smtClean="0">
                <a:latin typeface="Calibri" panose="020F0502020204030204" pitchFamily="34" charset="0"/>
                <a:cs typeface="Calibri" panose="020F0502020204030204" pitchFamily="34" charset="0"/>
              </a:rPr>
              <a:t>  </a:t>
            </a:r>
            <a:r>
              <a:rPr lang="ar-EG" sz="3200" b="1" dirty="0"/>
              <a:t>مثال عملي ملفات تعريف الارتباط (</a:t>
            </a:r>
            <a:r>
              <a:rPr lang="en-US" sz="3200" b="1" dirty="0"/>
              <a:t>(</a:t>
            </a:r>
            <a:r>
              <a:rPr lang="en-MY" sz="3200" b="1" dirty="0"/>
              <a:t>Cookies</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100214"/>
            <a:ext cx="8661522" cy="3539430"/>
          </a:xfrm>
          <a:prstGeom prst="rect">
            <a:avLst/>
          </a:prstGeom>
          <a:noFill/>
        </p:spPr>
        <p:txBody>
          <a:bodyPr wrap="square" rtlCol="0">
            <a:spAutoFit/>
          </a:bodyPr>
          <a:lstStyle/>
          <a:p>
            <a:pPr algn="r" rtl="1"/>
            <a:r>
              <a:rPr lang="ar-EG" sz="2400" b="1" dirty="0"/>
              <a:t>1</a:t>
            </a:r>
            <a:r>
              <a:rPr lang="ar-EG" sz="2400" b="1" dirty="0" smtClean="0"/>
              <a:t>.</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تخصيص التجربة </a:t>
            </a:r>
            <a:r>
              <a:rPr lang="ar-EG" sz="2400" b="1" dirty="0" smtClean="0">
                <a:latin typeface="Calibri" panose="020F0502020204030204" pitchFamily="34" charset="0"/>
                <a:cs typeface="Calibri" panose="020F0502020204030204" pitchFamily="34" charset="0"/>
              </a:rPr>
              <a:t>للعميل</a:t>
            </a:r>
            <a:endParaRPr lang="en-MY" sz="2000" b="1"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000" b="1" u="sng" dirty="0">
                <a:latin typeface="Calibri" panose="020F0502020204030204" pitchFamily="34" charset="0"/>
                <a:cs typeface="Calibri" panose="020F0502020204030204" pitchFamily="34" charset="0"/>
              </a:rPr>
              <a:t>متجر إلكتروني لبيع الملابس </a:t>
            </a:r>
            <a:r>
              <a:rPr lang="en-US" sz="2000" b="1" u="sng" dirty="0" smtClean="0">
                <a:latin typeface="Calibri" panose="020F0502020204030204" pitchFamily="34" charset="0"/>
                <a:cs typeface="Calibri" panose="020F0502020204030204" pitchFamily="34" charset="0"/>
              </a:rPr>
              <a:t>: </a:t>
            </a:r>
            <a:r>
              <a:rPr lang="ar-EG" sz="2000" dirty="0" smtClean="0">
                <a:latin typeface="Calibri" panose="020F0502020204030204" pitchFamily="34" charset="0"/>
                <a:cs typeface="Calibri" panose="020F0502020204030204" pitchFamily="34" charset="0"/>
              </a:rPr>
              <a:t>عند </a:t>
            </a:r>
            <a:r>
              <a:rPr lang="ar-EG" sz="2000" dirty="0">
                <a:latin typeface="Calibri" panose="020F0502020204030204" pitchFamily="34" charset="0"/>
                <a:cs typeface="Calibri" panose="020F0502020204030204" pitchFamily="34" charset="0"/>
              </a:rPr>
              <a:t>زيارة العميل لموقعك الإلكتروني لأول مرة، يتم تخزين ملف تعريف ارتباط يحتوي على معلومات عن الجلسة الحالية للعميل. </a:t>
            </a:r>
            <a:endParaRPr lang="en-US"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endParaRPr lang="en-US"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000" dirty="0" smtClean="0">
                <a:latin typeface="Calibri" panose="020F0502020204030204" pitchFamily="34" charset="0"/>
                <a:cs typeface="Calibri" panose="020F0502020204030204" pitchFamily="34" charset="0"/>
              </a:rPr>
              <a:t>يحتوي </a:t>
            </a:r>
            <a:r>
              <a:rPr lang="ar-EG" sz="2000" dirty="0">
                <a:latin typeface="Calibri" panose="020F0502020204030204" pitchFamily="34" charset="0"/>
                <a:cs typeface="Calibri" panose="020F0502020204030204" pitchFamily="34" charset="0"/>
              </a:rPr>
              <a:t>على </a:t>
            </a:r>
            <a:r>
              <a:rPr lang="ar-EG" sz="2000" b="1" u="sng" dirty="0">
                <a:latin typeface="Calibri" panose="020F0502020204030204" pitchFamily="34" charset="0"/>
                <a:cs typeface="Calibri" panose="020F0502020204030204" pitchFamily="34" charset="0"/>
              </a:rPr>
              <a:t>تفاصيل مثل نوع المنتجات </a:t>
            </a:r>
            <a:r>
              <a:rPr lang="ar-EG" sz="2000" dirty="0">
                <a:latin typeface="Calibri" panose="020F0502020204030204" pitchFamily="34" charset="0"/>
                <a:cs typeface="Calibri" panose="020F0502020204030204" pitchFamily="34" charset="0"/>
              </a:rPr>
              <a:t>التي تم البحث عنها أو إضافتها إلى السلة. هذا الملف يساعد الموقع على تذكر العميل عند زيارته مرة أخرى</a:t>
            </a:r>
            <a:r>
              <a:rPr lang="ar-EG" sz="2000" dirty="0" smtClean="0">
                <a:latin typeface="Calibri" panose="020F0502020204030204" pitchFamily="34" charset="0"/>
                <a:cs typeface="Calibri" panose="020F0502020204030204" pitchFamily="34" charset="0"/>
              </a:rPr>
              <a:t>.</a:t>
            </a:r>
            <a:endParaRPr lang="en-US"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endParaRPr lang="en-US"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عند </a:t>
            </a:r>
            <a:r>
              <a:rPr lang="ar-EG" sz="2000" b="1" u="sng" dirty="0">
                <a:latin typeface="Calibri" panose="020F0502020204030204" pitchFamily="34" charset="0"/>
                <a:cs typeface="Calibri" panose="020F0502020204030204" pitchFamily="34" charset="0"/>
              </a:rPr>
              <a:t>عودته إلى الموقع لاحقًا</a:t>
            </a:r>
            <a:r>
              <a:rPr lang="ar-EG" sz="2000" dirty="0">
                <a:latin typeface="Calibri" panose="020F0502020204030204" pitchFamily="34" charset="0"/>
                <a:cs typeface="Calibri" panose="020F0502020204030204" pitchFamily="34" charset="0"/>
              </a:rPr>
              <a:t>، يُعرض له محتوى مخصص استنادًا إلى هذه البيانات، مما يزيد من فرصة إجراء عملية </a:t>
            </a:r>
            <a:r>
              <a:rPr lang="ar-EG" sz="2000" dirty="0" smtClean="0">
                <a:latin typeface="Calibri" panose="020F0502020204030204" pitchFamily="34" charset="0"/>
                <a:cs typeface="Calibri" panose="020F0502020204030204" pitchFamily="34" charset="0"/>
              </a:rPr>
              <a:t>شراء.</a:t>
            </a:r>
          </a:p>
          <a:p>
            <a:pPr marL="342900" indent="-342900" algn="r" rtl="1">
              <a:buFont typeface="Wingdings" panose="05000000000000000000" pitchFamily="2" charset="2"/>
              <a:buChar char="v"/>
            </a:pPr>
            <a:r>
              <a:rPr lang="ar-EG" sz="2000" dirty="0" smtClean="0">
                <a:latin typeface="Calibri" panose="020F0502020204030204" pitchFamily="34" charset="0"/>
                <a:cs typeface="Calibri" panose="020F0502020204030204" pitchFamily="34" charset="0"/>
              </a:rPr>
              <a:t>يمكن </a:t>
            </a:r>
            <a:r>
              <a:rPr lang="ar-EG" sz="2000" dirty="0">
                <a:latin typeface="Calibri" panose="020F0502020204030204" pitchFamily="34" charset="0"/>
                <a:cs typeface="Calibri" panose="020F0502020204030204" pitchFamily="34" charset="0"/>
              </a:rPr>
              <a:t>أن يتم استخدام هذه البيانات </a:t>
            </a:r>
            <a:r>
              <a:rPr lang="ar-EG" sz="2000" b="1" u="sng" dirty="0">
                <a:latin typeface="Calibri" panose="020F0502020204030204" pitchFamily="34" charset="0"/>
                <a:cs typeface="Calibri" panose="020F0502020204030204" pitchFamily="34" charset="0"/>
              </a:rPr>
              <a:t>لتحليل كيفية تفاعل العملاء مع الموقع</a:t>
            </a:r>
            <a:r>
              <a:rPr lang="ar-EG" sz="2000" dirty="0">
                <a:latin typeface="Calibri" panose="020F0502020204030204" pitchFamily="34" charset="0"/>
                <a:cs typeface="Calibri" panose="020F0502020204030204" pitchFamily="34" charset="0"/>
              </a:rPr>
              <a:t>، وتوجيه الحملات التسويقية استنادًا إلى تفضيلاتهم.</a:t>
            </a:r>
          </a:p>
        </p:txBody>
      </p:sp>
    </p:spTree>
    <p:extLst>
      <p:ext uri="{BB962C8B-B14F-4D97-AF65-F5344CB8AC3E}">
        <p14:creationId xmlns:p14="http://schemas.microsoft.com/office/powerpoint/2010/main" val="20375305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98606" y="1622962"/>
            <a:ext cx="9345751" cy="461665"/>
          </a:xfrm>
          <a:prstGeom prst="rect">
            <a:avLst/>
          </a:prstGeom>
          <a:noFill/>
        </p:spPr>
        <p:txBody>
          <a:bodyPr wrap="square" rtlCol="0">
            <a:spAutoFit/>
          </a:bodyPr>
          <a:lstStyle/>
          <a:p>
            <a:pPr algn="ctr" rtl="1"/>
            <a:r>
              <a:rPr lang="ar-EG" sz="2400" b="1" dirty="0">
                <a:latin typeface="Calibri" panose="020F0502020204030204" pitchFamily="34" charset="0"/>
                <a:cs typeface="Calibri" panose="020F0502020204030204" pitchFamily="34" charset="0"/>
              </a:rPr>
              <a:t>2</a:t>
            </a:r>
            <a:r>
              <a:rPr lang="en-US" sz="2400" b="1" dirty="0" smtClean="0">
                <a:latin typeface="Calibri" panose="020F0502020204030204" pitchFamily="34" charset="0"/>
                <a:cs typeface="Calibri" panose="020F0502020204030204" pitchFamily="34" charset="0"/>
              </a:rPr>
              <a:t>2</a:t>
            </a:r>
            <a:r>
              <a:rPr lang="en-US" sz="2400" b="1" dirty="0">
                <a:latin typeface="Calibri" panose="020F0502020204030204" pitchFamily="34" charset="0"/>
                <a:cs typeface="Calibri" panose="020F0502020204030204" pitchFamily="34" charset="0"/>
              </a:rPr>
              <a:t>.</a:t>
            </a:r>
            <a:r>
              <a:rPr lang="ar-EG" sz="2400" b="1" dirty="0">
                <a:latin typeface="Calibri" panose="020F0502020204030204" pitchFamily="34" charset="0"/>
                <a:cs typeface="Calibri" panose="020F0502020204030204" pitchFamily="34" charset="0"/>
              </a:rPr>
              <a:t> لوحات معلومات إدارة علاقات العملاء (</a:t>
            </a:r>
            <a:r>
              <a:rPr lang="en-MY" sz="2400" b="1" dirty="0">
                <a:latin typeface="Calibri" panose="020F0502020204030204" pitchFamily="34" charset="0"/>
                <a:cs typeface="Calibri" panose="020F0502020204030204" pitchFamily="34" charset="0"/>
              </a:rPr>
              <a:t>CRM Dashboards)</a:t>
            </a:r>
            <a:endParaRPr lang="en-US" sz="24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286689"/>
            <a:ext cx="8661522" cy="3170099"/>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التعريف</a:t>
            </a: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هي أدوات أو منصات تحتوي على بيانات </a:t>
            </a:r>
            <a:r>
              <a:rPr lang="ar-EG" sz="2000" b="1" dirty="0" smtClean="0">
                <a:latin typeface="Calibri" panose="020F0502020204030204" pitchFamily="34" charset="0"/>
                <a:cs typeface="Calibri" panose="020F0502020204030204" pitchFamily="34" charset="0"/>
              </a:rPr>
              <a:t>فعلية </a:t>
            </a:r>
            <a:r>
              <a:rPr lang="ar-EG" sz="2000" b="1" dirty="0">
                <a:latin typeface="Calibri" panose="020F0502020204030204" pitchFamily="34" charset="0"/>
                <a:cs typeface="Calibri" panose="020F0502020204030204" pitchFamily="34" charset="0"/>
              </a:rPr>
              <a:t>وشاملة حول عملائك </a:t>
            </a:r>
            <a:r>
              <a:rPr lang="ar-EG" sz="2000" dirty="0">
                <a:latin typeface="Calibri" panose="020F0502020204030204" pitchFamily="34" charset="0"/>
                <a:cs typeface="Calibri" panose="020F0502020204030204" pitchFamily="34" charset="0"/>
              </a:rPr>
              <a:t>مثل سجل المبيعات، التفاعلات السابقة، تفضيلات العملاء، والتوجهات المستقبلية. </a:t>
            </a:r>
            <a:endParaRPr lang="ar-EG" sz="2000" dirty="0" smtClean="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كيف </a:t>
            </a:r>
            <a:r>
              <a:rPr lang="ar-EG" sz="2000" dirty="0">
                <a:latin typeface="Calibri" panose="020F0502020204030204" pitchFamily="34" charset="0"/>
                <a:cs typeface="Calibri" panose="020F0502020204030204" pitchFamily="34" charset="0"/>
              </a:rPr>
              <a:t>تُستخدم: </a:t>
            </a:r>
            <a:r>
              <a:rPr lang="ar-EG" sz="2000" b="1" dirty="0">
                <a:latin typeface="Calibri" panose="020F0502020204030204" pitchFamily="34" charset="0"/>
                <a:cs typeface="Calibri" panose="020F0502020204030204" pitchFamily="34" charset="0"/>
              </a:rPr>
              <a:t>تُستخدم لوحات المعلومات لتحليل البيانات المتعلقة بالعملاء </a:t>
            </a:r>
            <a:r>
              <a:rPr lang="ar-EG" sz="2000" dirty="0">
                <a:latin typeface="Calibri" panose="020F0502020204030204" pitchFamily="34" charset="0"/>
                <a:cs typeface="Calibri" panose="020F0502020204030204" pitchFamily="34" charset="0"/>
              </a:rPr>
              <a:t>في الوقت الفعلي، مما يساعد الشركات على تخصيص الخدمات والمنتجات بناءً على المعلومات المتاحة</a:t>
            </a:r>
            <a:r>
              <a:rPr lang="ar-EG" sz="2000" dirty="0" smtClean="0">
                <a:latin typeface="Calibri" panose="020F0502020204030204" pitchFamily="34" charset="0"/>
                <a:cs typeface="Calibri" panose="020F0502020204030204" pitchFamily="34" charset="0"/>
              </a:rPr>
              <a:t>.</a:t>
            </a:r>
          </a:p>
          <a:p>
            <a:pPr marL="457200" indent="-457200" algn="r"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تُعتبر مفيدة جداً في إدارة العلاقات مع العملاء وتحسين استراتيجيات التسويق</a:t>
            </a:r>
            <a:r>
              <a:rPr lang="ar-EG" sz="2000" dirty="0" smtClean="0">
                <a:latin typeface="Calibri" panose="020F0502020204030204" pitchFamily="34" charset="0"/>
                <a:cs typeface="Calibri" panose="020F0502020204030204" pitchFamily="34" charset="0"/>
              </a:rPr>
              <a:t>.</a:t>
            </a:r>
          </a:p>
          <a:p>
            <a:pPr marL="457200" indent="-457200" algn="r"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التطبيقات: تساعد </a:t>
            </a:r>
            <a:r>
              <a:rPr lang="ar-EG" sz="2000" b="1" dirty="0">
                <a:latin typeface="Calibri" panose="020F0502020204030204" pitchFamily="34" charset="0"/>
                <a:cs typeface="Calibri" panose="020F0502020204030204" pitchFamily="34" charset="0"/>
              </a:rPr>
              <a:t>في تتبع المبيعات، دعم العملاء، وإدارة الحسابات لضمان تجربة أفضل للعملاء</a:t>
            </a:r>
            <a:r>
              <a:rPr lang="ar-EG"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5560703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97212" y="1630702"/>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3</a:t>
            </a:r>
            <a:r>
              <a:rPr lang="en-US" sz="3200" b="1" dirty="0">
                <a:latin typeface="Calibri" panose="020F0502020204030204" pitchFamily="34" charset="0"/>
                <a:cs typeface="Calibri" panose="020F0502020204030204" pitchFamily="34" charset="0"/>
              </a:rPr>
              <a:t>2</a:t>
            </a:r>
            <a:r>
              <a:rPr lang="en-US" sz="3200" b="1" dirty="0" smtClean="0">
                <a:latin typeface="Calibri" panose="020F0502020204030204" pitchFamily="34" charset="0"/>
                <a:cs typeface="Calibri" panose="020F0502020204030204" pitchFamily="34" charset="0"/>
              </a:rPr>
              <a:t>.</a:t>
            </a:r>
            <a:r>
              <a:rPr lang="ar-EG" sz="2800" dirty="0"/>
              <a:t> </a:t>
            </a:r>
            <a:r>
              <a:rPr lang="ar-EG" sz="3200" b="1" dirty="0">
                <a:latin typeface="Calibri" panose="020F0502020204030204" pitchFamily="34" charset="0"/>
                <a:cs typeface="Calibri" panose="020F0502020204030204" pitchFamily="34" charset="0"/>
              </a:rPr>
              <a:t>البريد الإلكتروني </a:t>
            </a:r>
            <a:r>
              <a:rPr lang="en-MY" sz="3200" b="1" dirty="0" smtClean="0">
                <a:latin typeface="Calibri" panose="020F0502020204030204" pitchFamily="34" charset="0"/>
                <a:cs typeface="Calibri" panose="020F0502020204030204" pitchFamily="34" charset="0"/>
              </a:rPr>
              <a:t>Email</a:t>
            </a:r>
            <a:r>
              <a:rPr lang="ar-EG" sz="3200" b="1" dirty="0" smtClean="0">
                <a:latin typeface="Calibri" panose="020F0502020204030204" pitchFamily="34" charset="0"/>
                <a:cs typeface="Calibri" panose="020F0502020204030204" pitchFamily="34" charset="0"/>
              </a:rPr>
              <a:t> </a:t>
            </a:r>
            <a:r>
              <a:rPr lang="ar-EG" sz="2800" dirty="0" smtClean="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286689"/>
            <a:ext cx="8661522" cy="3170099"/>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البريد الإلكتروني </a:t>
            </a:r>
            <a:r>
              <a:rPr lang="ar-EG" sz="2000" dirty="0">
                <a:latin typeface="Calibri" panose="020F0502020204030204" pitchFamily="34" charset="0"/>
                <a:cs typeface="Calibri" panose="020F0502020204030204" pitchFamily="34" charset="0"/>
              </a:rPr>
              <a:t>(</a:t>
            </a:r>
            <a:r>
              <a:rPr lang="en-MY" sz="2000" dirty="0">
                <a:latin typeface="Calibri" panose="020F0502020204030204" pitchFamily="34" charset="0"/>
                <a:cs typeface="Calibri" panose="020F0502020204030204" pitchFamily="34" charset="0"/>
              </a:rPr>
              <a:t>Email) </a:t>
            </a:r>
            <a:r>
              <a:rPr lang="ar-EG" sz="2000" dirty="0">
                <a:latin typeface="Calibri" panose="020F0502020204030204" pitchFamily="34" charset="0"/>
                <a:cs typeface="Calibri" panose="020F0502020204030204" pitchFamily="34" charset="0"/>
              </a:rPr>
              <a:t>التعريف: هو أداة تواصل تستخدم للتفاعل مع العملاء، سواء من خلال حملات تسويقية أو رسائل تفاعلية مخصصة</a:t>
            </a:r>
            <a:r>
              <a:rPr lang="ar-EG" sz="2000" dirty="0" smtClean="0">
                <a:latin typeface="Calibri" panose="020F0502020204030204" pitchFamily="34" charset="0"/>
                <a:cs typeface="Calibri" panose="020F0502020204030204" pitchFamily="34" charset="0"/>
              </a:rPr>
              <a:t>.</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كيف تُستخدم</a:t>
            </a:r>
            <a:r>
              <a:rPr lang="ar-EG" sz="2000" dirty="0">
                <a:latin typeface="Calibri" panose="020F0502020204030204" pitchFamily="34" charset="0"/>
                <a:cs typeface="Calibri" panose="020F0502020204030204" pitchFamily="34" charset="0"/>
              </a:rPr>
              <a:t>: يمكن استخدام البريد الإلكتروني لجمع معلومات حول اهتمامات العملاء من خلال روابط، استبيانات، أو عروض ترويجية</a:t>
            </a:r>
            <a:r>
              <a:rPr lang="ar-EG" sz="2000" dirty="0" smtClean="0">
                <a:latin typeface="Calibri" panose="020F0502020204030204" pitchFamily="34" charset="0"/>
                <a:cs typeface="Calibri" panose="020F0502020204030204" pitchFamily="34" charset="0"/>
              </a:rPr>
              <a:t>.</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كما يمكن متابعة تفاعلات العملاء عبر البريد الإلكتروني </a:t>
            </a:r>
            <a:r>
              <a:rPr lang="ar-EG" sz="2000" dirty="0">
                <a:latin typeface="Calibri" panose="020F0502020204030204" pitchFamily="34" charset="0"/>
                <a:cs typeface="Calibri" panose="020F0502020204030204" pitchFamily="34" charset="0"/>
              </a:rPr>
              <a:t>(</a:t>
            </a:r>
            <a:r>
              <a:rPr lang="ar-EG" sz="2000" u="sng" dirty="0">
                <a:latin typeface="Calibri" panose="020F0502020204030204" pitchFamily="34" charset="0"/>
                <a:cs typeface="Calibri" panose="020F0502020204030204" pitchFamily="34" charset="0"/>
              </a:rPr>
              <a:t>مثل معدل الفتح والنقر</a:t>
            </a:r>
            <a:r>
              <a:rPr lang="ar-EG" sz="2000" dirty="0" smtClean="0">
                <a:latin typeface="Calibri" panose="020F0502020204030204" pitchFamily="34" charset="0"/>
                <a:cs typeface="Calibri" panose="020F0502020204030204" pitchFamily="34" charset="0"/>
              </a:rPr>
              <a:t>).</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التطبيقات: تستخدم لإرسال رسائل مخصصة، نشر العروض الترويجية، استفسارات حول تجارب العملاء، أو لتذكيرهم بالعروض الجديدة</a:t>
            </a:r>
          </a:p>
        </p:txBody>
      </p:sp>
    </p:spTree>
    <p:extLst>
      <p:ext uri="{BB962C8B-B14F-4D97-AF65-F5344CB8AC3E}">
        <p14:creationId xmlns:p14="http://schemas.microsoft.com/office/powerpoint/2010/main" val="28993863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97212" y="1675900"/>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4</a:t>
            </a:r>
            <a:r>
              <a:rPr lang="en-US" sz="3200" b="1" dirty="0" smtClean="0">
                <a:latin typeface="Calibri" panose="020F0502020204030204" pitchFamily="34" charset="0"/>
                <a:cs typeface="Calibri" panose="020F0502020204030204" pitchFamily="34" charset="0"/>
              </a:rPr>
              <a:t>2.</a:t>
            </a:r>
            <a:r>
              <a:rPr lang="ar-EG" sz="2800" dirty="0"/>
              <a:t> </a:t>
            </a:r>
            <a:r>
              <a:rPr lang="ar-EG" sz="3200" b="1" dirty="0">
                <a:latin typeface="Calibri" panose="020F0502020204030204" pitchFamily="34" charset="0"/>
                <a:cs typeface="Calibri" panose="020F0502020204030204" pitchFamily="34" charset="0"/>
              </a:rPr>
              <a:t>وسائل التواصل الاجتماعي</a:t>
            </a:r>
            <a:r>
              <a:rPr lang="ar-EG" sz="2800" dirty="0" smtClean="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250375"/>
            <a:ext cx="8661522" cy="3170099"/>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وسائل </a:t>
            </a:r>
            <a:r>
              <a:rPr lang="ar-EG" sz="2000" b="1" dirty="0">
                <a:latin typeface="Calibri" panose="020F0502020204030204" pitchFamily="34" charset="0"/>
                <a:cs typeface="Calibri" panose="020F0502020204030204" pitchFamily="34" charset="0"/>
              </a:rPr>
              <a:t>التواصل الاجتماعي (</a:t>
            </a:r>
            <a:r>
              <a:rPr lang="en-MY" sz="2000" b="1" dirty="0">
                <a:latin typeface="Calibri" panose="020F0502020204030204" pitchFamily="34" charset="0"/>
                <a:cs typeface="Calibri" panose="020F0502020204030204" pitchFamily="34" charset="0"/>
              </a:rPr>
              <a:t>Social Media) </a:t>
            </a:r>
            <a:r>
              <a:rPr lang="ar-EG" sz="2000" b="1" dirty="0">
                <a:latin typeface="Calibri" panose="020F0502020204030204" pitchFamily="34" charset="0"/>
                <a:cs typeface="Calibri" panose="020F0502020204030204" pitchFamily="34" charset="0"/>
              </a:rPr>
              <a:t>التعريف: </a:t>
            </a:r>
            <a:r>
              <a:rPr lang="ar-EG" sz="2000" dirty="0">
                <a:latin typeface="Calibri" panose="020F0502020204030204" pitchFamily="34" charset="0"/>
                <a:cs typeface="Calibri" panose="020F0502020204030204" pitchFamily="34" charset="0"/>
              </a:rPr>
              <a:t>منصات التواصل الاجتماعي مثل فيسبوك، تويتر، وإنستغرام، وغيرها، حيث يشارك العملاء أفكارهم ومشاعرهم حول المنتجات </a:t>
            </a:r>
            <a:r>
              <a:rPr lang="ar-EG" sz="2000" dirty="0" smtClean="0">
                <a:latin typeface="Calibri" panose="020F0502020204030204" pitchFamily="34" charset="0"/>
                <a:cs typeface="Calibri" panose="020F0502020204030204" pitchFamily="34" charset="0"/>
              </a:rPr>
              <a:t>والخدمات.</a:t>
            </a: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كيف </a:t>
            </a:r>
            <a:r>
              <a:rPr lang="ar-EG" sz="2000" b="1" dirty="0">
                <a:latin typeface="Calibri" panose="020F0502020204030204" pitchFamily="34" charset="0"/>
                <a:cs typeface="Calibri" panose="020F0502020204030204" pitchFamily="34" charset="0"/>
              </a:rPr>
              <a:t>تُستخدم: </a:t>
            </a:r>
            <a:r>
              <a:rPr lang="ar-EG" sz="2000" dirty="0">
                <a:latin typeface="Calibri" panose="020F0502020204030204" pitchFamily="34" charset="0"/>
                <a:cs typeface="Calibri" panose="020F0502020204030204" pitchFamily="34" charset="0"/>
              </a:rPr>
              <a:t>من خلال </a:t>
            </a:r>
            <a:r>
              <a:rPr lang="ar-EG" sz="2000" u="sng" dirty="0">
                <a:latin typeface="Calibri" panose="020F0502020204030204" pitchFamily="34" charset="0"/>
                <a:cs typeface="Calibri" panose="020F0502020204030204" pitchFamily="34" charset="0"/>
              </a:rPr>
              <a:t>تحليل المشاركات، التعليقات، والرسائل الخاصة على وسائل التواصل </a:t>
            </a:r>
            <a:r>
              <a:rPr lang="ar-EG" sz="2000" dirty="0">
                <a:latin typeface="Calibri" panose="020F0502020204030204" pitchFamily="34" charset="0"/>
                <a:cs typeface="Calibri" panose="020F0502020204030204" pitchFamily="34" charset="0"/>
              </a:rPr>
              <a:t>الاجتماعي، يمكن جمع معارف حول كيفية تعامل العملاء مع العلامة التجارية وآرائهم.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التطبيقات</a:t>
            </a:r>
            <a:r>
              <a:rPr lang="ar-EG"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تستخدم هذه </a:t>
            </a:r>
            <a:r>
              <a:rPr lang="ar-EG" sz="2000" b="1" dirty="0">
                <a:latin typeface="Calibri" panose="020F0502020204030204" pitchFamily="34" charset="0"/>
                <a:cs typeface="Calibri" panose="020F0502020204030204" pitchFamily="34" charset="0"/>
              </a:rPr>
              <a:t>الأدوات لفهم شعور العملاء تجاه العلامة التجارية</a:t>
            </a:r>
            <a:r>
              <a:rPr lang="ar-EG" sz="2000" dirty="0">
                <a:latin typeface="Calibri" panose="020F0502020204030204" pitchFamily="34" charset="0"/>
                <a:cs typeface="Calibri" panose="020F0502020204030204" pitchFamily="34" charset="0"/>
              </a:rPr>
              <a:t>، وتحليل اتجاهات السوق، والتفاعل مع العملاء على مدار الساعة. كما تتيح لك التفاعل المباشر مع العملاء للحصول على ملاحظات فورية.</a:t>
            </a:r>
          </a:p>
        </p:txBody>
      </p:sp>
    </p:spTree>
    <p:extLst>
      <p:ext uri="{BB962C8B-B14F-4D97-AF65-F5344CB8AC3E}">
        <p14:creationId xmlns:p14="http://schemas.microsoft.com/office/powerpoint/2010/main" val="28973003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183025" y="1595804"/>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5</a:t>
            </a:r>
            <a:r>
              <a:rPr lang="en-US" sz="3200" b="1" dirty="0" smtClean="0">
                <a:latin typeface="Calibri" panose="020F0502020204030204" pitchFamily="34" charset="0"/>
                <a:cs typeface="Calibri" panose="020F0502020204030204" pitchFamily="34" charset="0"/>
              </a:rPr>
              <a:t>2.</a:t>
            </a:r>
            <a:r>
              <a:rPr lang="ar-EG" sz="2800" dirty="0"/>
              <a:t> </a:t>
            </a:r>
            <a:r>
              <a:rPr lang="ar-EG" sz="3200" b="1" dirty="0" smtClean="0">
                <a:latin typeface="Calibri" panose="020F0502020204030204" pitchFamily="34" charset="0"/>
                <a:cs typeface="Calibri" panose="020F0502020204030204" pitchFamily="34" charset="0"/>
              </a:rPr>
              <a:t>الاستطلاعات</a:t>
            </a:r>
            <a:r>
              <a:rPr lang="ar-EG" sz="2800" dirty="0" smtClean="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714500" y="2250375"/>
            <a:ext cx="8358188" cy="255454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الاستطلاعات </a:t>
            </a:r>
            <a:r>
              <a:rPr lang="ar-EG" sz="2000" b="1" dirty="0">
                <a:latin typeface="Calibri" panose="020F0502020204030204" pitchFamily="34" charset="0"/>
                <a:cs typeface="Calibri" panose="020F0502020204030204" pitchFamily="34" charset="0"/>
              </a:rPr>
              <a:t>(</a:t>
            </a:r>
            <a:r>
              <a:rPr lang="en-MY" sz="2000" b="1" dirty="0">
                <a:latin typeface="Calibri" panose="020F0502020204030204" pitchFamily="34" charset="0"/>
                <a:cs typeface="Calibri" panose="020F0502020204030204" pitchFamily="34" charset="0"/>
              </a:rPr>
              <a:t>Surveys) </a:t>
            </a:r>
            <a:r>
              <a:rPr lang="ar-EG" sz="2000" b="1" dirty="0">
                <a:latin typeface="Calibri" panose="020F0502020204030204" pitchFamily="34" charset="0"/>
                <a:cs typeface="Calibri" panose="020F0502020204030204" pitchFamily="34" charset="0"/>
              </a:rPr>
              <a:t>التعريف</a:t>
            </a:r>
            <a:r>
              <a:rPr lang="ar-EG" sz="2000" dirty="0">
                <a:latin typeface="Calibri" panose="020F0502020204030204" pitchFamily="34" charset="0"/>
                <a:cs typeface="Calibri" panose="020F0502020204030204" pitchFamily="34" charset="0"/>
              </a:rPr>
              <a:t>: هي استبيانات موجهة للعملاء، يمكن أن تكون إلكترونية أو ورقية، لقياس آرائهم ومواقفهم تجاه المنتج أو الخدمة.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كيف </a:t>
            </a:r>
            <a:r>
              <a:rPr lang="ar-EG" sz="2000" b="1" dirty="0">
                <a:latin typeface="Calibri" panose="020F0502020204030204" pitchFamily="34" charset="0"/>
                <a:cs typeface="Calibri" panose="020F0502020204030204" pitchFamily="34" charset="0"/>
              </a:rPr>
              <a:t>تُستخدم</a:t>
            </a:r>
            <a:r>
              <a:rPr lang="ar-EG" sz="2000" dirty="0">
                <a:latin typeface="Calibri" panose="020F0502020204030204" pitchFamily="34" charset="0"/>
                <a:cs typeface="Calibri" panose="020F0502020204030204" pitchFamily="34" charset="0"/>
              </a:rPr>
              <a:t>: يتم توزيع الاستطلاعات عبر البريد الإلكتروني، مواقع الويب، أو شبكات التواصل الاجتماعي لجمع معلومات حول رضا العملاء وتوقعاتهم.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من </a:t>
            </a:r>
            <a:r>
              <a:rPr lang="ar-EG" sz="2000" dirty="0">
                <a:latin typeface="Calibri" panose="020F0502020204030204" pitchFamily="34" charset="0"/>
                <a:cs typeface="Calibri" panose="020F0502020204030204" pitchFamily="34" charset="0"/>
              </a:rPr>
              <a:t>خلال الاستطلاعات، يمكن جمع بيانات حول التفضيلات، سلوكيات الشراء، أو الآراء حول جودة المنتج.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التطبيقات</a:t>
            </a:r>
            <a:r>
              <a:rPr lang="ar-EG"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تستخدم لقياس رضا العملاء، فهم احتياجاتهم، وجمع البيانات التي تساعد في تحسين المنتجات أو الخدمات.</a:t>
            </a:r>
          </a:p>
        </p:txBody>
      </p:sp>
    </p:spTree>
    <p:extLst>
      <p:ext uri="{BB962C8B-B14F-4D97-AF65-F5344CB8AC3E}">
        <p14:creationId xmlns:p14="http://schemas.microsoft.com/office/powerpoint/2010/main" val="19749858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54437" y="1595804"/>
            <a:ext cx="9345751" cy="584775"/>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6</a:t>
            </a:r>
            <a:r>
              <a:rPr lang="en-US" sz="3200" b="1" dirty="0" smtClean="0">
                <a:latin typeface="Calibri" panose="020F0502020204030204" pitchFamily="34" charset="0"/>
                <a:cs typeface="Calibri" panose="020F0502020204030204" pitchFamily="34" charset="0"/>
              </a:rPr>
              <a:t>2.</a:t>
            </a:r>
            <a:r>
              <a:rPr lang="ar-EG" sz="2800" dirty="0"/>
              <a:t> </a:t>
            </a:r>
            <a:r>
              <a:rPr lang="ar-EG" sz="2800" b="1" dirty="0" smtClean="0">
                <a:latin typeface="Calibri" panose="020F0502020204030204" pitchFamily="34" charset="0"/>
                <a:cs typeface="Calibri" panose="020F0502020204030204" pitchFamily="34" charset="0"/>
              </a:rPr>
              <a:t>مواقع </a:t>
            </a:r>
            <a:r>
              <a:rPr lang="ar-EG" sz="2800" b="1" dirty="0">
                <a:latin typeface="Calibri" panose="020F0502020204030204" pitchFamily="34" charset="0"/>
                <a:cs typeface="Calibri" panose="020F0502020204030204" pitchFamily="34" charset="0"/>
              </a:rPr>
              <a:t>الويب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33808" y="2250375"/>
            <a:ext cx="8661522" cy="2862322"/>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مواقع </a:t>
            </a:r>
            <a:r>
              <a:rPr lang="ar-EG" sz="2000" b="1" dirty="0">
                <a:latin typeface="Calibri" panose="020F0502020204030204" pitchFamily="34" charset="0"/>
                <a:cs typeface="Calibri" panose="020F0502020204030204" pitchFamily="34" charset="0"/>
              </a:rPr>
              <a:t>الويب (</a:t>
            </a:r>
            <a:r>
              <a:rPr lang="en-MY" sz="2000" b="1" dirty="0">
                <a:latin typeface="Calibri" panose="020F0502020204030204" pitchFamily="34" charset="0"/>
                <a:cs typeface="Calibri" panose="020F0502020204030204" pitchFamily="34" charset="0"/>
              </a:rPr>
              <a:t>Websites) </a:t>
            </a:r>
            <a:r>
              <a:rPr lang="ar-EG" sz="2000" b="1" dirty="0">
                <a:latin typeface="Calibri" panose="020F0502020204030204" pitchFamily="34" charset="0"/>
                <a:cs typeface="Calibri" panose="020F0502020204030204" pitchFamily="34" charset="0"/>
              </a:rPr>
              <a:t>التعريف: </a:t>
            </a:r>
            <a:r>
              <a:rPr lang="ar-EG" sz="2000" dirty="0">
                <a:latin typeface="Calibri" panose="020F0502020204030204" pitchFamily="34" charset="0"/>
                <a:cs typeface="Calibri" panose="020F0502020204030204" pitchFamily="34" charset="0"/>
              </a:rPr>
              <a:t>الموقع الإلكتروني الخاص بالعلامة التجارية حيث يتفاعل العملاء مع محتوى الموقع (الشراء، التسجيل، قراءة المقالات، إلخ).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b="1" dirty="0" smtClean="0">
                <a:latin typeface="Calibri" panose="020F0502020204030204" pitchFamily="34" charset="0"/>
                <a:cs typeface="Calibri" panose="020F0502020204030204" pitchFamily="34" charset="0"/>
              </a:rPr>
              <a:t>كيف </a:t>
            </a:r>
            <a:r>
              <a:rPr lang="ar-EG" sz="2000" b="1" dirty="0">
                <a:latin typeface="Calibri" panose="020F0502020204030204" pitchFamily="34" charset="0"/>
                <a:cs typeface="Calibri" panose="020F0502020204030204" pitchFamily="34" charset="0"/>
              </a:rPr>
              <a:t>تُستخدم: </a:t>
            </a:r>
            <a:r>
              <a:rPr lang="ar-EG" sz="2000" dirty="0">
                <a:latin typeface="Calibri" panose="020F0502020204030204" pitchFamily="34" charset="0"/>
                <a:cs typeface="Calibri" panose="020F0502020204030204" pitchFamily="34" charset="0"/>
              </a:rPr>
              <a:t>من خلال تتبع تفاعل المستخدم مع الموقع عبر أدوات تحليلات مثل </a:t>
            </a:r>
            <a:r>
              <a:rPr lang="en-MY" sz="2000" b="1" dirty="0">
                <a:latin typeface="Calibri" panose="020F0502020204030204" pitchFamily="34" charset="0"/>
                <a:cs typeface="Calibri" panose="020F0502020204030204" pitchFamily="34" charset="0"/>
              </a:rPr>
              <a:t>Google Analytics،</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يمكن جمع </a:t>
            </a:r>
            <a:r>
              <a:rPr lang="ar-EG" sz="2000" dirty="0" smtClean="0">
                <a:latin typeface="Calibri" panose="020F0502020204030204" pitchFamily="34" charset="0"/>
                <a:cs typeface="Calibri" panose="020F0502020204030204" pitchFamily="34" charset="0"/>
              </a:rPr>
              <a:t>معلومات، </a:t>
            </a:r>
            <a:r>
              <a:rPr lang="ar-EG" sz="2000" dirty="0">
                <a:latin typeface="Calibri" panose="020F0502020204030204" pitchFamily="34" charset="0"/>
                <a:cs typeface="Calibri" panose="020F0502020204030204" pitchFamily="34" charset="0"/>
              </a:rPr>
              <a:t>المدة التي يقضونها، وما إذا كانوا يتخذون أي إجراءات معينة (مثل </a:t>
            </a:r>
            <a:r>
              <a:rPr lang="ar-EG" sz="2000" dirty="0" smtClean="0">
                <a:latin typeface="Calibri" panose="020F0502020204030204" pitchFamily="34" charset="0"/>
                <a:cs typeface="Calibri" panose="020F0502020204030204" pitchFamily="34" charset="0"/>
              </a:rPr>
              <a:t>شراء</a:t>
            </a:r>
            <a:r>
              <a:rPr lang="ar-EG" sz="2000" b="1" dirty="0">
                <a:latin typeface="Calibri" panose="020F0502020204030204" pitchFamily="34" charset="0"/>
                <a:cs typeface="Calibri" panose="020F0502020204030204" pitchFamily="34" charset="0"/>
              </a:rPr>
              <a:t>حول الصفحات التي يزورونها</a:t>
            </a: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منتج أو الاشتراك في النشرة الإخبارية). </a:t>
            </a: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endParaRPr lang="ar-EG" sz="2000" dirty="0" smtClean="0">
              <a:latin typeface="Calibri" panose="020F0502020204030204" pitchFamily="34" charset="0"/>
              <a:cs typeface="Calibri" panose="020F0502020204030204" pitchFamily="34" charset="0"/>
            </a:endParaRPr>
          </a:p>
          <a:p>
            <a:pPr marL="457200" indent="-457200" algn="just" rtl="1">
              <a:buFont typeface="Wingdings" panose="05000000000000000000" pitchFamily="2" charset="2"/>
              <a:buChar char="§"/>
            </a:pPr>
            <a:r>
              <a:rPr lang="ar-EG" sz="2000" dirty="0" smtClean="0">
                <a:latin typeface="Calibri" panose="020F0502020204030204" pitchFamily="34" charset="0"/>
                <a:cs typeface="Calibri" panose="020F0502020204030204" pitchFamily="34" charset="0"/>
              </a:rPr>
              <a:t>التطبيقات</a:t>
            </a:r>
            <a:r>
              <a:rPr lang="ar-EG" sz="2000" dirty="0">
                <a:latin typeface="Calibri" panose="020F0502020204030204" pitchFamily="34" charset="0"/>
                <a:cs typeface="Calibri" panose="020F0502020204030204" pitchFamily="34" charset="0"/>
              </a:rPr>
              <a:t>: تساعد في تحسين </a:t>
            </a:r>
            <a:r>
              <a:rPr lang="ar-EG" sz="2000" b="1" dirty="0">
                <a:latin typeface="Calibri" panose="020F0502020204030204" pitchFamily="34" charset="0"/>
                <a:cs typeface="Calibri" panose="020F0502020204030204" pitchFamily="34" charset="0"/>
              </a:rPr>
              <a:t>تجربة المستخدم على الموقع الإلكتروني</a:t>
            </a:r>
            <a:r>
              <a:rPr lang="ar-EG" sz="2000" dirty="0">
                <a:latin typeface="Calibri" panose="020F0502020204030204" pitchFamily="34" charset="0"/>
                <a:cs typeface="Calibri" panose="020F0502020204030204" pitchFamily="34" charset="0"/>
              </a:rPr>
              <a:t>، تتبع سلوك العملاء، وتحليل أداء المحتوى أو العروض المتاحة على الموقع</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68734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014413" y="5024297"/>
            <a:ext cx="5103081" cy="1101840"/>
          </a:xfrm>
          <a:prstGeom prst="rect">
            <a:avLst/>
          </a:prstGeom>
          <a:noFill/>
        </p:spPr>
        <p:txBody>
          <a:bodyPr wrap="square">
            <a:spAutoFit/>
          </a:bodyPr>
          <a:lstStyle/>
          <a:p>
            <a:pPr fontAlgn="base"/>
            <a:r>
              <a:rPr lang="ar-EG" sz="2800" b="1" dirty="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ممارسة تحليلات العملاء الحديثة</a:t>
            </a:r>
          </a:p>
          <a:p>
            <a:pPr algn="ctr" rtl="1">
              <a:lnSpc>
                <a:spcPct val="120000"/>
              </a:lnSpc>
            </a:pPr>
            <a:r>
              <a:rPr lang="ar-EG" sz="2800" b="1"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 </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50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88176" y="8439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03578" y="130307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91761" y="1334552"/>
            <a:ext cx="8466655" cy="1077218"/>
          </a:xfrm>
          <a:prstGeom prst="rect">
            <a:avLst/>
          </a:prstGeom>
          <a:noFill/>
        </p:spPr>
        <p:txBody>
          <a:bodyPr wrap="square" rtlCol="0">
            <a:spAutoFit/>
          </a:bodyPr>
          <a:lstStyle/>
          <a:p>
            <a:pPr algn="r" rtl="1"/>
            <a:r>
              <a:rPr lang="ar-EG" sz="3200" b="1" dirty="0" smtClean="0"/>
              <a:t>3</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smtClean="0">
                <a:latin typeface="Calibri" panose="020F0502020204030204" pitchFamily="34" charset="0"/>
                <a:cs typeface="Calibri" panose="020F0502020204030204" pitchFamily="34" charset="0"/>
              </a:rPr>
              <a:t>ممارسة </a:t>
            </a:r>
            <a:r>
              <a:rPr lang="ar-EG" sz="3200" b="1" dirty="0">
                <a:latin typeface="Calibri" panose="020F0502020204030204" pitchFamily="34" charset="0"/>
                <a:cs typeface="Calibri" panose="020F0502020204030204" pitchFamily="34" charset="0"/>
              </a:rPr>
              <a:t>تحليلات العملاء الحديثة</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991761" y="1918789"/>
            <a:ext cx="8251529" cy="347787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في عصر </a:t>
            </a:r>
            <a:r>
              <a:rPr lang="ar-EG" sz="2000" b="1" dirty="0">
                <a:latin typeface="Calibri" panose="020F0502020204030204" pitchFamily="34" charset="0"/>
                <a:cs typeface="Calibri" panose="020F0502020204030204" pitchFamily="34" charset="0"/>
              </a:rPr>
              <a:t>البيانات </a:t>
            </a:r>
            <a:r>
              <a:rPr lang="ar-EG" sz="2000" b="1" dirty="0" smtClean="0">
                <a:latin typeface="Calibri" panose="020F0502020204030204" pitchFamily="34" charset="0"/>
                <a:cs typeface="Calibri" panose="020F0502020204030204" pitchFamily="34" charset="0"/>
              </a:rPr>
              <a:t>الكبيرة </a:t>
            </a:r>
            <a:r>
              <a:rPr lang="ar-EG" sz="2000" b="1" dirty="0">
                <a:latin typeface="Calibri" panose="020F0502020204030204" pitchFamily="34" charset="0"/>
                <a:cs typeface="Calibri" panose="020F0502020204030204" pitchFamily="34" charset="0"/>
              </a:rPr>
              <a:t>(</a:t>
            </a:r>
            <a:r>
              <a:rPr lang="en-MY" sz="2000" b="1" dirty="0">
                <a:latin typeface="Calibri" panose="020F0502020204030204" pitchFamily="34" charset="0"/>
                <a:cs typeface="Calibri" panose="020F0502020204030204" pitchFamily="34" charset="0"/>
              </a:rPr>
              <a:t>Big Data) </a:t>
            </a:r>
            <a:r>
              <a:rPr lang="ar-EG" sz="2000" b="1" dirty="0">
                <a:latin typeface="Calibri" panose="020F0502020204030204" pitchFamily="34" charset="0"/>
                <a:cs typeface="Calibri" panose="020F0502020204030204" pitchFamily="34" charset="0"/>
              </a:rPr>
              <a:t>والذكاء الاصطناعي (</a:t>
            </a:r>
            <a:r>
              <a:rPr lang="en-MY" sz="2000" b="1" dirty="0">
                <a:latin typeface="Calibri" panose="020F0502020204030204" pitchFamily="34" charset="0"/>
                <a:cs typeface="Calibri" panose="020F0502020204030204" pitchFamily="34" charset="0"/>
              </a:rPr>
              <a:t>AI)</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أصبحت تحليلات العملاء </a:t>
            </a:r>
            <a:r>
              <a:rPr lang="ar-EG" sz="2000" u="sng" dirty="0">
                <a:latin typeface="Calibri" panose="020F0502020204030204" pitchFamily="34" charset="0"/>
                <a:cs typeface="Calibri" panose="020F0502020204030204" pitchFamily="34" charset="0"/>
              </a:rPr>
              <a:t>الحديثة أكثر تقدمًا</a:t>
            </a:r>
            <a:r>
              <a:rPr lang="ar-EG" sz="2000" dirty="0">
                <a:latin typeface="Calibri" panose="020F0502020204030204" pitchFamily="34" charset="0"/>
                <a:cs typeface="Calibri" panose="020F0502020204030204" pitchFamily="34" charset="0"/>
              </a:rPr>
              <a:t>، مما يساعد الشركات على اتخاذ قرارات مستنيرة وتعزيز استراتيجيات التسويق وخدمة العملاء.</a:t>
            </a:r>
          </a:p>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 هناك العديد من السمات المميزة التي تميز ممارسات تحليلات العملاء الحديثة، التي تساهم في تقديم رؤى استراتيجية وتخصيص الخدمات. من أبرز هذه السمات:.</a:t>
            </a:r>
          </a:p>
          <a:p>
            <a:pPr algn="r" fontAlgn="base"/>
            <a:endParaRPr lang="ar-EG" sz="2000" dirty="0">
              <a:latin typeface="Calibri" panose="020F0502020204030204" pitchFamily="34" charset="0"/>
              <a:cs typeface="Calibri" panose="020F0502020204030204" pitchFamily="34" charset="0"/>
            </a:endParaRPr>
          </a:p>
          <a:p>
            <a:pPr marL="342900" indent="-342900" algn="r" rtl="1" fontAlgn="base">
              <a:buFont typeface="Arial" panose="020B0604020202020204" pitchFamily="34" charset="0"/>
              <a:buChar char="•"/>
            </a:pPr>
            <a:r>
              <a:rPr lang="ar-EG" sz="2000" dirty="0">
                <a:latin typeface="Calibri" panose="020F0502020204030204" pitchFamily="34" charset="0"/>
                <a:cs typeface="Calibri" panose="020F0502020204030204" pitchFamily="34" charset="0"/>
              </a:rPr>
              <a:t>معارف مستندة إلى الذكاء الاصطناعي</a:t>
            </a:r>
          </a:p>
          <a:p>
            <a:pPr marL="342900" indent="-342900" algn="r" rtl="1" fontAlgn="base">
              <a:buFont typeface="Arial" panose="020B0604020202020204" pitchFamily="34" charset="0"/>
              <a:buChar char="•"/>
            </a:pPr>
            <a:r>
              <a:rPr lang="ar-EG" sz="2000" dirty="0">
                <a:latin typeface="Calibri" panose="020F0502020204030204" pitchFamily="34" charset="0"/>
                <a:cs typeface="Calibri" panose="020F0502020204030204" pitchFamily="34" charset="0"/>
              </a:rPr>
              <a:t>التكامل مع تطوير المنتجات</a:t>
            </a:r>
          </a:p>
          <a:p>
            <a:pPr marL="342900" indent="-342900" algn="r" rtl="1" fontAlgn="base">
              <a:buFont typeface="Arial" panose="020B0604020202020204" pitchFamily="34" charset="0"/>
              <a:buChar char="•"/>
            </a:pPr>
            <a:r>
              <a:rPr lang="ar-EG" sz="2000" dirty="0">
                <a:latin typeface="Calibri" panose="020F0502020204030204" pitchFamily="34" charset="0"/>
                <a:cs typeface="Calibri" panose="020F0502020204030204" pitchFamily="34" charset="0"/>
              </a:rPr>
              <a:t>التحليل في الوقت الفعلي</a:t>
            </a:r>
          </a:p>
          <a:p>
            <a:pPr marL="285750" indent="-285750" algn="just" rtl="1">
              <a:buFont typeface="Wingdings" panose="05000000000000000000" pitchFamily="2" charset="2"/>
              <a:buChar char="q"/>
            </a:pPr>
            <a:endParaRPr lang="ar-EG" sz="2000" b="1"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84784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03376" y="1667703"/>
            <a:ext cx="8466655" cy="1508105"/>
          </a:xfrm>
          <a:prstGeom prst="rect">
            <a:avLst/>
          </a:prstGeom>
          <a:noFill/>
        </p:spPr>
        <p:txBody>
          <a:bodyPr wrap="square" rtlCol="0">
            <a:spAutoFit/>
          </a:bodyPr>
          <a:lstStyle/>
          <a:p>
            <a:pPr algn="r" rtl="1"/>
            <a:r>
              <a:rPr lang="ar-EG" sz="3200" b="1" dirty="0" smtClean="0">
                <a:latin typeface="Calibri" panose="020F0502020204030204" pitchFamily="34" charset="0"/>
                <a:cs typeface="Calibri" panose="020F0502020204030204" pitchFamily="34" charset="0"/>
              </a:rPr>
              <a:t>3.1. معارف </a:t>
            </a:r>
            <a:r>
              <a:rPr lang="ar-EG" sz="3200" b="1" dirty="0">
                <a:latin typeface="Calibri" panose="020F0502020204030204" pitchFamily="34" charset="0"/>
                <a:cs typeface="Calibri" panose="020F0502020204030204" pitchFamily="34" charset="0"/>
              </a:rPr>
              <a:t>مستندة إلى الذكاء الاصطناعي</a:t>
            </a:r>
          </a:p>
          <a:p>
            <a:pPr lvl="0" algn="r" rtl="1"/>
            <a:r>
              <a:rPr lang="ar-EG" sz="3200" b="1" dirty="0" smtClean="0">
                <a:latin typeface="Calibri" panose="020F0502020204030204" pitchFamily="34" charset="0"/>
                <a:cs typeface="Calibri" panose="020F0502020204030204" pitchFamily="34" charset="0"/>
              </a:rPr>
              <a:t>:</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14475" y="2175534"/>
            <a:ext cx="8505969" cy="3970318"/>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400" b="1" dirty="0" smtClean="0"/>
              <a:t> </a:t>
            </a:r>
            <a:r>
              <a:rPr lang="ar-EG" sz="2400" dirty="0" smtClean="0"/>
              <a:t> </a:t>
            </a:r>
            <a:r>
              <a:rPr lang="ar-EG" dirty="0">
                <a:latin typeface="Calibri" panose="020F0502020204030204" pitchFamily="34" charset="0"/>
                <a:cs typeface="Calibri" panose="020F0502020204030204" pitchFamily="34" charset="0"/>
              </a:rPr>
              <a:t>يمكن للشركات استخدام </a:t>
            </a:r>
            <a:r>
              <a:rPr lang="ar-EG" dirty="0">
                <a:latin typeface="Calibri" panose="020F0502020204030204" pitchFamily="34" charset="0"/>
                <a:cs typeface="Calibri" panose="020F0502020204030204" pitchFamily="34" charset="0"/>
                <a:hlinkClick r:id="rId3"/>
              </a:rPr>
              <a:t>أدوات الذكاء الاصطناعي </a:t>
            </a:r>
            <a:r>
              <a:rPr lang="ar-EG" dirty="0">
                <a:latin typeface="Calibri" panose="020F0502020204030204" pitchFamily="34" charset="0"/>
                <a:cs typeface="Calibri" panose="020F0502020204030204" pitchFamily="34" charset="0"/>
              </a:rPr>
              <a:t>مثل </a:t>
            </a:r>
            <a:r>
              <a:rPr lang="ar-EG" dirty="0">
                <a:latin typeface="Calibri" panose="020F0502020204030204" pitchFamily="34" charset="0"/>
                <a:cs typeface="Calibri" panose="020F0502020204030204" pitchFamily="34" charset="0"/>
                <a:hlinkClick r:id="rId4"/>
              </a:rPr>
              <a:t>التعلم الآلي</a:t>
            </a:r>
            <a:r>
              <a:rPr lang="ar-EG" dirty="0">
                <a:latin typeface="Calibri" panose="020F0502020204030204" pitchFamily="34" charset="0"/>
                <a:cs typeface="Calibri" panose="020F0502020204030204" pitchFamily="34" charset="0"/>
              </a:rPr>
              <a:t> لتحليل بيانات العملاء لإنتاج معارف أكثر ثراءً. يمكن للتعلم الآلي تحليل المزيد من نقاط البيانات بشكل أسرع للكشف عن المعارف الرئيسية. </a:t>
            </a:r>
            <a:endParaRPr lang="ar-EG"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dirty="0" smtClean="0">
                <a:latin typeface="Calibri" panose="020F0502020204030204" pitchFamily="34" charset="0"/>
                <a:cs typeface="Calibri" panose="020F0502020204030204" pitchFamily="34" charset="0"/>
              </a:rPr>
              <a:t>الذكاء </a:t>
            </a:r>
            <a:r>
              <a:rPr lang="ar-EG" dirty="0">
                <a:latin typeface="Calibri" panose="020F0502020204030204" pitchFamily="34" charset="0"/>
                <a:cs typeface="Calibri" panose="020F0502020204030204" pitchFamily="34" charset="0"/>
              </a:rPr>
              <a:t>الاصطناعي يمكنه التعامل مع البيانات غير المنظمة (</a:t>
            </a:r>
            <a:r>
              <a:rPr lang="ar-EG" b="1" dirty="0">
                <a:latin typeface="Calibri" panose="020F0502020204030204" pitchFamily="34" charset="0"/>
                <a:cs typeface="Calibri" panose="020F0502020204030204" pitchFamily="34" charset="0"/>
              </a:rPr>
              <a:t>مثل النصوص، الصور، أو الصوت</a:t>
            </a:r>
            <a:r>
              <a:rPr lang="ar-EG" dirty="0">
                <a:latin typeface="Calibri" panose="020F0502020204030204" pitchFamily="34" charset="0"/>
                <a:cs typeface="Calibri" panose="020F0502020204030204" pitchFamily="34" charset="0"/>
              </a:rPr>
              <a:t>) وتحويلها إلى معلومات قابلة للاستخدام. </a:t>
            </a:r>
          </a:p>
          <a:p>
            <a:pPr marL="285750" indent="-285750" algn="just" rtl="1">
              <a:buFont typeface="Wingdings" panose="05000000000000000000" pitchFamily="2" charset="2"/>
              <a:buChar char="q"/>
            </a:pPr>
            <a:r>
              <a:rPr lang="ar-EG" b="1" dirty="0">
                <a:latin typeface="Calibri" panose="020F0502020204030204" pitchFamily="34" charset="0"/>
                <a:cs typeface="Calibri" panose="020F0502020204030204" pitchFamily="34" charset="0"/>
              </a:rPr>
              <a:t>أمثلة على التطبيق: </a:t>
            </a:r>
            <a:r>
              <a:rPr lang="ar-EG" dirty="0">
                <a:latin typeface="Calibri" panose="020F0502020204030204" pitchFamily="34" charset="0"/>
                <a:cs typeface="Calibri" panose="020F0502020204030204" pitchFamily="34" charset="0"/>
              </a:rPr>
              <a:t>التوصيات المخصصة: مثل خوارزميات التوصية التي تستخدمها شركات مثل أمازون ونتفليكس لتقديم منتجات أو محتوى مخصص بناءً على سلوك المستخدم. </a:t>
            </a:r>
            <a:endParaRPr lang="ar-EG"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b="1" dirty="0" smtClean="0">
                <a:latin typeface="Calibri" panose="020F0502020204030204" pitchFamily="34" charset="0"/>
                <a:cs typeface="Calibri" panose="020F0502020204030204" pitchFamily="34" charset="0"/>
              </a:rPr>
              <a:t>التحليل التنبؤي: يمكن استخدام الذكاء الاصطناعي </a:t>
            </a:r>
            <a:r>
              <a:rPr lang="ar-EG" dirty="0" smtClean="0">
                <a:latin typeface="Calibri" panose="020F0502020204030204" pitchFamily="34" charset="0"/>
                <a:cs typeface="Calibri" panose="020F0502020204030204" pitchFamily="34" charset="0"/>
              </a:rPr>
              <a:t>لتحليل بيانات العملاء السابقة والتنبؤ بسلوكهم في المستقبل، </a:t>
            </a:r>
            <a:r>
              <a:rPr lang="ar-EG" dirty="0">
                <a:latin typeface="Calibri" panose="020F0502020204030204" pitchFamily="34" charset="0"/>
                <a:cs typeface="Calibri" panose="020F0502020204030204" pitchFamily="34" charset="0"/>
              </a:rPr>
              <a:t>مثل التنبؤ </a:t>
            </a:r>
            <a:r>
              <a:rPr lang="ar-EG" dirty="0" smtClean="0">
                <a:latin typeface="Calibri" panose="020F0502020204030204" pitchFamily="34" charset="0"/>
                <a:cs typeface="Calibri" panose="020F0502020204030204" pitchFamily="34" charset="0"/>
              </a:rPr>
              <a:t>باحتمالية </a:t>
            </a:r>
            <a:r>
              <a:rPr lang="ar-EG" dirty="0">
                <a:latin typeface="Calibri" panose="020F0502020204030204" pitchFamily="34" charset="0"/>
                <a:cs typeface="Calibri" panose="020F0502020204030204" pitchFamily="34" charset="0"/>
              </a:rPr>
              <a:t>الشراء أو احتمالية ترك الخدمة</a:t>
            </a:r>
            <a:r>
              <a:rPr lang="ar-EG"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r>
              <a:rPr lang="ar-EG" dirty="0" smtClean="0">
                <a:latin typeface="Calibri" panose="020F0502020204030204" pitchFamily="34" charset="0"/>
                <a:cs typeface="Calibri" panose="020F0502020204030204" pitchFamily="34" charset="0"/>
              </a:rPr>
              <a:t> </a:t>
            </a:r>
            <a:r>
              <a:rPr lang="ar-EG" b="1" dirty="0">
                <a:latin typeface="Calibri" panose="020F0502020204030204" pitchFamily="34" charset="0"/>
                <a:cs typeface="Calibri" panose="020F0502020204030204" pitchFamily="34" charset="0"/>
              </a:rPr>
              <a:t>الفائدة: </a:t>
            </a:r>
            <a:r>
              <a:rPr lang="ar-EG" dirty="0">
                <a:latin typeface="Calibri" panose="020F0502020204030204" pitchFamily="34" charset="0"/>
                <a:cs typeface="Calibri" panose="020F0502020204030204" pitchFamily="34" charset="0"/>
              </a:rPr>
              <a:t>تحسين التخصيص في العروض التسويقية وتحسين التجربة العميل، ما يعزز من ولاء العملاء وزيادة الإيرادات.</a:t>
            </a:r>
          </a:p>
          <a:p>
            <a:pPr algn="r" rtl="1"/>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algn="r"/>
            <a:endParaRPr lang="ar-EG" dirty="0"/>
          </a:p>
          <a:p>
            <a:pPr lvl="0" algn="just" rtl="1"/>
            <a:endParaRPr lang="ar-EG" sz="24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748150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85336" y="1422605"/>
            <a:ext cx="8466655" cy="1077218"/>
          </a:xfrm>
          <a:prstGeom prst="rect">
            <a:avLst/>
          </a:prstGeom>
          <a:noFill/>
        </p:spPr>
        <p:txBody>
          <a:bodyPr wrap="square" rtlCol="0">
            <a:spAutoFit/>
          </a:bodyPr>
          <a:lstStyle/>
          <a:p>
            <a:pPr lvl="0" algn="r" rtl="1"/>
            <a:r>
              <a:rPr lang="ar-EG" sz="3200" b="1" dirty="0" smtClean="0"/>
              <a:t>3.3</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التكامل مع تطوير </a:t>
            </a:r>
            <a:r>
              <a:rPr lang="ar-EG" sz="3200" b="1" dirty="0" smtClean="0">
                <a:latin typeface="Calibri" panose="020F0502020204030204" pitchFamily="34" charset="0"/>
                <a:cs typeface="Calibri" panose="020F0502020204030204" pitchFamily="34" charset="0"/>
              </a:rPr>
              <a:t>المنتجات</a:t>
            </a:r>
            <a:endParaRPr lang="en-US" sz="3200" b="1" dirty="0">
              <a:latin typeface="Calibri" panose="020F0502020204030204" pitchFamily="34" charset="0"/>
              <a:cs typeface="Calibri" panose="020F0502020204030204" pitchFamily="34" charset="0"/>
            </a:endParaRP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14475" y="1983305"/>
            <a:ext cx="8637517" cy="3170099"/>
          </a:xfrm>
          <a:prstGeom prst="rect">
            <a:avLst/>
          </a:prstGeom>
          <a:noFill/>
        </p:spPr>
        <p:txBody>
          <a:bodyPr wrap="square" rtlCol="0">
            <a:spAutoFit/>
          </a:bodyPr>
          <a:lstStyle/>
          <a:p>
            <a:pPr algn="just" rtl="1"/>
            <a:r>
              <a:rPr lang="en-US"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لم يعد تحليل بيانات العملاء يقتصر على تحسين خدمة العملاء أو تحسين العمليات التسويقية فقط. بل أصبح جزءًا من دورة تطوير المنتجات نفسها. </a:t>
            </a:r>
            <a:r>
              <a:rPr lang="ar-EG" sz="2000" b="1" dirty="0">
                <a:latin typeface="Calibri" panose="020F0502020204030204" pitchFamily="34" charset="0"/>
                <a:cs typeface="Calibri" panose="020F0502020204030204" pitchFamily="34" charset="0"/>
              </a:rPr>
              <a:t>الشركات تستخدم بيانات العملاء لتحسين وتخصيص </a:t>
            </a:r>
            <a:r>
              <a:rPr lang="ar-EG" sz="2000" dirty="0">
                <a:latin typeface="Calibri" panose="020F0502020204030204" pitchFamily="34" charset="0"/>
                <a:cs typeface="Calibri" panose="020F0502020204030204" pitchFamily="34" charset="0"/>
              </a:rPr>
              <a:t>المنتجات والخدمات لتلبية احتياجات السوق بشكل أفضل.</a:t>
            </a:r>
          </a:p>
          <a:p>
            <a:pPr algn="r" rtl="1"/>
            <a:r>
              <a:rPr lang="ar-EG" sz="2000" dirty="0">
                <a:latin typeface="Calibri" panose="020F0502020204030204" pitchFamily="34" charset="0"/>
                <a:cs typeface="Calibri" panose="020F0502020204030204" pitchFamily="34" charset="0"/>
              </a:rPr>
              <a:t> أمثلة على التطبيق: ابتكار المنتجات</a:t>
            </a:r>
            <a:r>
              <a:rPr lang="ar-EG" sz="2000" dirty="0" smtClean="0">
                <a:latin typeface="Calibri" panose="020F0502020204030204" pitchFamily="34" charset="0"/>
                <a:cs typeface="Calibri" panose="020F0502020204030204" pitchFamily="34" charset="0"/>
              </a:rPr>
              <a:t>: </a:t>
            </a:r>
            <a:r>
              <a:rPr lang="en-MY" sz="2000" dirty="0" smtClean="0">
                <a:latin typeface="Calibri" panose="020F0502020204030204" pitchFamily="34" charset="0"/>
                <a:cs typeface="Calibri" panose="020F0502020204030204" pitchFamily="34" charset="0"/>
              </a:rPr>
              <a:t>Apple</a:t>
            </a:r>
            <a:r>
              <a:rPr lang="ar-EG" sz="2000" dirty="0" smtClean="0">
                <a:latin typeface="Calibri" panose="020F0502020204030204" pitchFamily="34" charset="0"/>
                <a:cs typeface="Calibri" panose="020F0502020204030204" pitchFamily="34" charset="0"/>
              </a:rPr>
              <a:t> </a:t>
            </a:r>
            <a:r>
              <a:rPr lang="en-MY" sz="2000" dirty="0" smtClean="0">
                <a:latin typeface="Calibri" panose="020F0502020204030204" pitchFamily="34" charset="0"/>
                <a:cs typeface="Calibri" panose="020F0502020204030204" pitchFamily="34" charset="0"/>
              </a:rPr>
              <a:t>، </a:t>
            </a:r>
            <a:r>
              <a:rPr lang="ar-EG" sz="2000" b="1" dirty="0" smtClean="0">
                <a:latin typeface="Calibri" panose="020F0502020204030204" pitchFamily="34" charset="0"/>
                <a:cs typeface="Calibri" panose="020F0502020204030204" pitchFamily="34" charset="0"/>
              </a:rPr>
              <a:t>على </a:t>
            </a:r>
            <a:r>
              <a:rPr lang="ar-EG" sz="2000" b="1" dirty="0">
                <a:latin typeface="Calibri" panose="020F0502020204030204" pitchFamily="34" charset="0"/>
                <a:cs typeface="Calibri" panose="020F0502020204030204" pitchFamily="34" charset="0"/>
              </a:rPr>
              <a:t>سبيل </a:t>
            </a:r>
            <a:r>
              <a:rPr lang="ar-EG" sz="2000" b="1" dirty="0" smtClean="0">
                <a:latin typeface="Calibri" panose="020F0502020204030204" pitchFamily="34" charset="0"/>
                <a:cs typeface="Calibri" panose="020F0502020204030204" pitchFamily="34" charset="0"/>
              </a:rPr>
              <a:t>المثال:</a:t>
            </a:r>
          </a:p>
          <a:p>
            <a:pPr marL="342900" indent="-342900" algn="r"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 تستخدم تحليل بيانات العملاء </a:t>
            </a:r>
            <a:r>
              <a:rPr lang="ar-EG" sz="2000" dirty="0" smtClean="0">
                <a:latin typeface="Calibri" panose="020F0502020204030204" pitchFamily="34" charset="0"/>
                <a:cs typeface="Calibri" panose="020F0502020204030204" pitchFamily="34" charset="0"/>
              </a:rPr>
              <a:t>لتحديد ميزات المنتجات المطلوبة، مثل تحسين تجربة المستخدم في استنادًا </a:t>
            </a:r>
            <a:r>
              <a:rPr lang="en-MY" sz="2000" dirty="0">
                <a:latin typeface="Calibri" panose="020F0502020204030204" pitchFamily="34" charset="0"/>
                <a:cs typeface="Calibri" panose="020F0502020204030204" pitchFamily="34" charset="0"/>
              </a:rPr>
              <a:t>iPhone</a:t>
            </a:r>
            <a:r>
              <a:rPr lang="ar-EG" sz="2000" dirty="0" smtClean="0">
                <a:latin typeface="Calibri" panose="020F0502020204030204" pitchFamily="34" charset="0"/>
                <a:cs typeface="Calibri" panose="020F0502020204030204" pitchFamily="34" charset="0"/>
              </a:rPr>
              <a:t> إلى ملاحظات العملاء.</a:t>
            </a:r>
          </a:p>
          <a:p>
            <a:pPr marL="342900" indent="-342900" algn="r"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التحسين المستمر: </a:t>
            </a:r>
            <a:r>
              <a:rPr lang="ar-EG" sz="2000" dirty="0">
                <a:latin typeface="Calibri" panose="020F0502020204030204" pitchFamily="34" charset="0"/>
                <a:cs typeface="Calibri" panose="020F0502020204030204" pitchFamily="34" charset="0"/>
              </a:rPr>
              <a:t>الشركات </a:t>
            </a:r>
            <a:r>
              <a:rPr lang="ar-EG" sz="2000" dirty="0" smtClean="0">
                <a:latin typeface="Calibri" panose="020F0502020204030204" pitchFamily="34" charset="0"/>
                <a:cs typeface="Calibri" panose="020F0502020204030204" pitchFamily="34" charset="0"/>
              </a:rPr>
              <a:t>تقوم </a:t>
            </a:r>
            <a:r>
              <a:rPr lang="ar-EG" sz="2000" b="1" dirty="0">
                <a:latin typeface="Calibri" panose="020F0502020204030204" pitchFamily="34" charset="0"/>
                <a:cs typeface="Calibri" panose="020F0502020204030204" pitchFamily="34" charset="0"/>
              </a:rPr>
              <a:t>بتحليل آراء ومراجعات العملاء </a:t>
            </a:r>
            <a:r>
              <a:rPr lang="ar-EG" sz="2000" dirty="0">
                <a:latin typeface="Calibri" panose="020F0502020204030204" pitchFamily="34" charset="0"/>
                <a:cs typeface="Calibri" panose="020F0502020204030204" pitchFamily="34" charset="0"/>
              </a:rPr>
              <a:t>لتحسين الجوانب المختلفة للمنتج مثل الأداء أو التصميم. </a:t>
            </a:r>
            <a:endParaRPr lang="ar-EG"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الفائدة</a:t>
            </a:r>
            <a:r>
              <a:rPr lang="ar-EG"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تمكين الشركات من </a:t>
            </a:r>
            <a:r>
              <a:rPr lang="ar-EG" sz="2000" b="1" dirty="0">
                <a:latin typeface="Calibri" panose="020F0502020204030204" pitchFamily="34" charset="0"/>
                <a:cs typeface="Calibri" panose="020F0502020204030204" pitchFamily="34" charset="0"/>
              </a:rPr>
              <a:t>الابتكار المستمر وتقديم منتجات تتماشى </a:t>
            </a:r>
            <a:r>
              <a:rPr lang="ar-EG" sz="2000" dirty="0">
                <a:latin typeface="Calibri" panose="020F0502020204030204" pitchFamily="34" charset="0"/>
                <a:cs typeface="Calibri" panose="020F0502020204030204" pitchFamily="34" charset="0"/>
              </a:rPr>
              <a:t>مع احتياجات العملاء المتغيرة، ما يعزز التنافسية في السوق.</a:t>
            </a:r>
          </a:p>
        </p:txBody>
      </p:sp>
    </p:spTree>
    <p:extLst>
      <p:ext uri="{BB962C8B-B14F-4D97-AF65-F5344CB8AC3E}">
        <p14:creationId xmlns:p14="http://schemas.microsoft.com/office/powerpoint/2010/main" val="351964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85336" y="1346522"/>
            <a:ext cx="8466655" cy="1077218"/>
          </a:xfrm>
          <a:prstGeom prst="rect">
            <a:avLst/>
          </a:prstGeom>
          <a:noFill/>
        </p:spPr>
        <p:txBody>
          <a:bodyPr wrap="square" rtlCol="0">
            <a:spAutoFit/>
          </a:bodyPr>
          <a:lstStyle/>
          <a:p>
            <a:pPr algn="r" rtl="1"/>
            <a:r>
              <a:rPr lang="ar-EG" sz="3200" b="1" dirty="0" smtClean="0"/>
              <a:t>3.4</a:t>
            </a:r>
            <a:r>
              <a:rPr lang="ar-EG" sz="3200" b="1" dirty="0" smtClean="0">
                <a:latin typeface="Calibri" panose="020F0502020204030204" pitchFamily="34" charset="0"/>
                <a:cs typeface="Calibri" panose="020F0502020204030204" pitchFamily="34" charset="0"/>
              </a:rPr>
              <a:t>  التحليل </a:t>
            </a:r>
            <a:r>
              <a:rPr lang="ar-EG" sz="3200" b="1" dirty="0">
                <a:latin typeface="Calibri" panose="020F0502020204030204" pitchFamily="34" charset="0"/>
                <a:cs typeface="Calibri" panose="020F0502020204030204" pitchFamily="34" charset="0"/>
              </a:rPr>
              <a:t>في الوقت الفعلي</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85336" y="1885131"/>
            <a:ext cx="8549336" cy="3477875"/>
          </a:xfrm>
          <a:prstGeom prst="rect">
            <a:avLst/>
          </a:prstGeom>
          <a:noFill/>
        </p:spPr>
        <p:txBody>
          <a:bodyPr wrap="square" rtlCol="0">
            <a:spAutoFit/>
          </a:bodyPr>
          <a:lstStyle/>
          <a:p>
            <a:pPr algn="just" rtl="1"/>
            <a:r>
              <a:rPr lang="en-US"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تحتاج الشركات إلى اتخاذ المزيد من القرارات بشكل أسرع، حتى تتمكن من تكييف الإستراتيجية سريعًا لتلبية احتياجات العملاء المتغيرة. توفر عملية جمع التحليلات في الوقت الفعلي أو شبه الفعلي معارف قيّمة يمكن أن تخلق ميزة تنافسية.</a:t>
            </a:r>
          </a:p>
          <a:p>
            <a:pPr algn="r" rtl="1"/>
            <a:r>
              <a:rPr lang="ar-EG" sz="2000" dirty="0">
                <a:latin typeface="Calibri" panose="020F0502020204030204" pitchFamily="34" charset="0"/>
                <a:cs typeface="Calibri" panose="020F0502020204030204" pitchFamily="34" charset="0"/>
              </a:rPr>
              <a:t> أمثلة على التطبيق: </a:t>
            </a:r>
            <a:r>
              <a:rPr lang="ar-EG" sz="2000" dirty="0" smtClean="0">
                <a:latin typeface="Calibri" panose="020F0502020204030204" pitchFamily="34" charset="0"/>
                <a:cs typeface="Calibri" panose="020F0502020204030204" pitchFamily="34" charset="0"/>
              </a:rPr>
              <a:t> </a:t>
            </a:r>
            <a:endParaRPr lang="ar-EG" sz="2000" b="1"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  إعلانات مستهدفة في الوقت الفعلي: </a:t>
            </a:r>
            <a:r>
              <a:rPr lang="ar-EG" sz="2000" dirty="0">
                <a:latin typeface="Calibri" panose="020F0502020204030204" pitchFamily="34" charset="0"/>
                <a:cs typeface="Calibri" panose="020F0502020204030204" pitchFamily="34" charset="0"/>
              </a:rPr>
              <a:t>مثلما تستخدم </a:t>
            </a:r>
            <a:r>
              <a:rPr lang="en-MY" sz="2000" dirty="0">
                <a:latin typeface="Calibri" panose="020F0502020204030204" pitchFamily="34" charset="0"/>
                <a:cs typeface="Calibri" panose="020F0502020204030204" pitchFamily="34" charset="0"/>
              </a:rPr>
              <a:t>Facebook </a:t>
            </a:r>
            <a:r>
              <a:rPr lang="ar-EG" sz="2000" dirty="0">
                <a:latin typeface="Calibri" panose="020F0502020204030204" pitchFamily="34" charset="0"/>
                <a:cs typeface="Calibri" panose="020F0502020204030204" pitchFamily="34" charset="0"/>
              </a:rPr>
              <a:t>و </a:t>
            </a:r>
            <a:r>
              <a:rPr lang="en-MY" sz="2000" dirty="0">
                <a:latin typeface="Calibri" panose="020F0502020204030204" pitchFamily="34" charset="0"/>
                <a:cs typeface="Calibri" panose="020F0502020204030204" pitchFamily="34" charset="0"/>
              </a:rPr>
              <a:t>Google </a:t>
            </a:r>
            <a:r>
              <a:rPr lang="ar-EG" sz="2000" dirty="0">
                <a:latin typeface="Calibri" panose="020F0502020204030204" pitchFamily="34" charset="0"/>
                <a:cs typeface="Calibri" panose="020F0502020204030204" pitchFamily="34" charset="0"/>
              </a:rPr>
              <a:t>بيانات العملاء في الوقت الفعلي لعرض إعلانات مستهدفة بناءً على سلوك المستخدم الحالي (مثل زيارة موقع معين أو البحث عن منتج</a:t>
            </a:r>
            <a:r>
              <a:rPr lang="ar-EG" sz="20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التفاعل مع العملاء في الوقت الفعلي: </a:t>
            </a:r>
            <a:r>
              <a:rPr lang="ar-EG" sz="2000" dirty="0">
                <a:latin typeface="Calibri" panose="020F0502020204030204" pitchFamily="34" charset="0"/>
                <a:cs typeface="Calibri" panose="020F0502020204030204" pitchFamily="34" charset="0"/>
              </a:rPr>
              <a:t>في منصات مثل </a:t>
            </a:r>
            <a:r>
              <a:rPr lang="en-MY" sz="2000" dirty="0" err="1">
                <a:latin typeface="Calibri" panose="020F0502020204030204" pitchFamily="34" charset="0"/>
                <a:cs typeface="Calibri" panose="020F0502020204030204" pitchFamily="34" charset="0"/>
              </a:rPr>
              <a:t>Zappos</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أو </a:t>
            </a:r>
            <a:r>
              <a:rPr lang="en-MY" sz="2000" dirty="0">
                <a:latin typeface="Calibri" panose="020F0502020204030204" pitchFamily="34" charset="0"/>
                <a:cs typeface="Calibri" panose="020F0502020204030204" pitchFamily="34" charset="0"/>
              </a:rPr>
              <a:t>Netflix، </a:t>
            </a:r>
            <a:r>
              <a:rPr lang="ar-EG" sz="2000" dirty="0">
                <a:latin typeface="Calibri" panose="020F0502020204030204" pitchFamily="34" charset="0"/>
                <a:cs typeface="Calibri" panose="020F0502020204030204" pitchFamily="34" charset="0"/>
              </a:rPr>
              <a:t>حيث يتم استخدام تحليلات البيانات فورًا لتحسين التفاعل مع العميل عبر الشات أو العروض المخصصة. </a:t>
            </a:r>
            <a:endParaRPr lang="ar-EG" sz="20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الفائدة</a:t>
            </a:r>
            <a:r>
              <a:rPr lang="ar-EG"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يوفر قرارات فورية واستجابات سريعة لاحتياجات العملاء، مما يعزز التفاعل والرضا ويُحسن الولاء.</a:t>
            </a:r>
          </a:p>
        </p:txBody>
      </p:sp>
    </p:spTree>
    <p:extLst>
      <p:ext uri="{BB962C8B-B14F-4D97-AF65-F5344CB8AC3E}">
        <p14:creationId xmlns:p14="http://schemas.microsoft.com/office/powerpoint/2010/main" val="2003863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4192763"/>
            <a:ext cx="4747323" cy="2456057"/>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en-MY" sz="2800" b="1" dirty="0" smtClean="0">
                <a:latin typeface="Calibri" panose="020F0502020204030204" pitchFamily="34" charset="0"/>
                <a:cs typeface="Calibri" panose="020F0502020204030204" pitchFamily="34" charset="0"/>
              </a:rPr>
              <a:t> </a:t>
            </a:r>
          </a:p>
          <a:p>
            <a:pPr algn="ctr" rtl="1">
              <a:lnSpc>
                <a:spcPct val="120000"/>
              </a:lnSpc>
            </a:pPr>
            <a:r>
              <a:rPr lang="ar-EG" sz="2800" b="1" dirty="0">
                <a:latin typeface="Calibri" panose="020F0502020204030204" pitchFamily="34" charset="0"/>
                <a:cs typeface="Calibri" panose="020F0502020204030204" pitchFamily="34" charset="0"/>
              </a:rPr>
              <a:t>تحديات تحليلات العملاء</a:t>
            </a:r>
          </a:p>
          <a:p>
            <a:pPr algn="ctr" rtl="1">
              <a:lnSpc>
                <a:spcPct val="120000"/>
              </a:lnSpc>
            </a:pPr>
            <a:r>
              <a:rPr lang="ar-EG"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14576" y="1595804"/>
            <a:ext cx="822286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127069" y="1563414"/>
            <a:ext cx="7893595" cy="2000548"/>
          </a:xfrm>
          <a:prstGeom prst="rect">
            <a:avLst/>
          </a:prstGeom>
          <a:noFill/>
        </p:spPr>
        <p:txBody>
          <a:bodyPr wrap="square" rtlCol="0">
            <a:spAutoFit/>
          </a:bodyPr>
          <a:lstStyle/>
          <a:p>
            <a:pPr algn="ctr" rtl="1"/>
            <a:r>
              <a:rPr lang="ar-EG" sz="3200" b="1" dirty="0" smtClean="0"/>
              <a:t>4</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تحديات </a:t>
            </a:r>
            <a:r>
              <a:rPr lang="ar-EG" sz="3200" b="1" dirty="0">
                <a:latin typeface="Calibri" panose="020F0502020204030204" pitchFamily="34" charset="0"/>
                <a:cs typeface="Calibri" panose="020F0502020204030204" pitchFamily="34" charset="0"/>
              </a:rPr>
              <a:t>تحليلات العملاء</a:t>
            </a: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2157237"/>
            <a:ext cx="7546523" cy="3046988"/>
          </a:xfrm>
          <a:prstGeom prst="rect">
            <a:avLst/>
          </a:prstGeom>
          <a:noFill/>
        </p:spPr>
        <p:txBody>
          <a:bodyPr wrap="square" rtlCol="0">
            <a:spAutoFit/>
          </a:bodyPr>
          <a:lstStyle/>
          <a:p>
            <a:pPr algn="just" rtl="1" fontAlgn="base"/>
            <a:r>
              <a:rPr lang="ar-EG" sz="2400" b="1" dirty="0">
                <a:latin typeface="Calibri" panose="020F0502020204030204" pitchFamily="34" charset="0"/>
                <a:cs typeface="Calibri" panose="020F0502020204030204" pitchFamily="34" charset="0"/>
              </a:rPr>
              <a:t>تحليلات العملاء </a:t>
            </a:r>
            <a:r>
              <a:rPr lang="ar-EG" sz="2400" dirty="0">
                <a:latin typeface="Calibri" panose="020F0502020204030204" pitchFamily="34" charset="0"/>
                <a:cs typeface="Calibri" panose="020F0502020204030204" pitchFamily="34" charset="0"/>
              </a:rPr>
              <a:t>توفر فوائد كبيرة في تحسين تجربة العميل واتخاذ قرارات استراتيجية، </a:t>
            </a:r>
            <a:r>
              <a:rPr lang="ar-EG" sz="2400" b="1" u="sng" dirty="0">
                <a:latin typeface="Calibri" panose="020F0502020204030204" pitchFamily="34" charset="0"/>
                <a:cs typeface="Calibri" panose="020F0502020204030204" pitchFamily="34" charset="0"/>
              </a:rPr>
              <a:t>لكن هناك العديد من التحديات التي يمكن أن تواجه الشركات أثناء استخدام هذه التحليلات</a:t>
            </a:r>
            <a:r>
              <a:rPr lang="ar-EG" sz="2400" dirty="0">
                <a:latin typeface="Calibri" panose="020F0502020204030204" pitchFamily="34" charset="0"/>
                <a:cs typeface="Calibri" panose="020F0502020204030204" pitchFamily="34" charset="0"/>
              </a:rPr>
              <a:t>. إليك بعض التحديات الرئيسية التي قد تواجه الشركات في تطبيق تحليلات </a:t>
            </a:r>
            <a:r>
              <a:rPr lang="ar-EG" sz="2400" dirty="0" smtClean="0">
                <a:latin typeface="Calibri" panose="020F0502020204030204" pitchFamily="34" charset="0"/>
                <a:cs typeface="Calibri" panose="020F0502020204030204" pitchFamily="34" charset="0"/>
              </a:rPr>
              <a:t>العملاء.</a:t>
            </a:r>
            <a:endParaRPr lang="ar-EG" sz="2400" dirty="0">
              <a:latin typeface="Calibri" panose="020F0502020204030204" pitchFamily="34" charset="0"/>
              <a:cs typeface="Calibri" panose="020F0502020204030204" pitchFamily="34" charset="0"/>
            </a:endParaRPr>
          </a:p>
          <a:p>
            <a:pPr marL="514350" indent="-514350" algn="r" rtl="1" fontAlgn="base">
              <a:buFont typeface="+mj-lt"/>
              <a:buAutoNum type="romanLcPeriod"/>
            </a:pPr>
            <a:r>
              <a:rPr lang="ar-EG" sz="2400" dirty="0">
                <a:latin typeface="Calibri" panose="020F0502020204030204" pitchFamily="34" charset="0"/>
                <a:cs typeface="Calibri" panose="020F0502020204030204" pitchFamily="34" charset="0"/>
              </a:rPr>
              <a:t>تكلفة التخزين</a:t>
            </a:r>
          </a:p>
          <a:p>
            <a:pPr marL="514350" indent="-514350" algn="r" rtl="1" fontAlgn="base">
              <a:buFont typeface="+mj-lt"/>
              <a:buAutoNum type="romanLcPeriod"/>
            </a:pPr>
            <a:r>
              <a:rPr lang="ar-EG" sz="2400" dirty="0">
                <a:latin typeface="Calibri" panose="020F0502020204030204" pitchFamily="34" charset="0"/>
                <a:cs typeface="Calibri" panose="020F0502020204030204" pitchFamily="34" charset="0"/>
              </a:rPr>
              <a:t>عدم ارتياح العملاء</a:t>
            </a:r>
          </a:p>
          <a:p>
            <a:pPr marL="514350" indent="-514350" algn="r" rtl="1" fontAlgn="base">
              <a:buFont typeface="+mj-lt"/>
              <a:buAutoNum type="romanLcPeriod"/>
            </a:pPr>
            <a:r>
              <a:rPr lang="ar-EG" sz="2400" dirty="0">
                <a:latin typeface="Calibri" panose="020F0502020204030204" pitchFamily="34" charset="0"/>
                <a:cs typeface="Calibri" panose="020F0502020204030204" pitchFamily="34" charset="0"/>
              </a:rPr>
              <a:t>احتمالية سرقة البيانات</a:t>
            </a:r>
          </a:p>
          <a:p>
            <a:pPr marL="514350" indent="-514350" algn="r" rtl="1" fontAlgn="base">
              <a:buFont typeface="+mj-lt"/>
              <a:buAutoNum type="romanLcPeriod"/>
            </a:pPr>
            <a:r>
              <a:rPr lang="ar-EG" sz="2400" dirty="0">
                <a:latin typeface="Calibri" panose="020F0502020204030204" pitchFamily="34" charset="0"/>
                <a:cs typeface="Calibri" panose="020F0502020204030204" pitchFamily="34" charset="0"/>
              </a:rPr>
              <a:t>تفسير البيانات بشكل صحيح</a:t>
            </a:r>
          </a:p>
        </p:txBody>
      </p:sp>
    </p:spTree>
    <p:extLst>
      <p:ext uri="{BB962C8B-B14F-4D97-AF65-F5344CB8AC3E}">
        <p14:creationId xmlns:p14="http://schemas.microsoft.com/office/powerpoint/2010/main" val="22897477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14576" y="1595804"/>
            <a:ext cx="822286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908831" y="1581179"/>
            <a:ext cx="7893595" cy="2492990"/>
          </a:xfrm>
          <a:prstGeom prst="rect">
            <a:avLst/>
          </a:prstGeom>
          <a:noFill/>
        </p:spPr>
        <p:txBody>
          <a:bodyPr wrap="square" rtlCol="0">
            <a:spAutoFit/>
          </a:bodyPr>
          <a:lstStyle/>
          <a:p>
            <a:pPr algn="ctr" rtl="1"/>
            <a:r>
              <a:rPr lang="ar-EG" sz="3200" b="1" dirty="0" smtClean="0"/>
              <a:t>4.1</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تكلفة </a:t>
            </a:r>
            <a:r>
              <a:rPr lang="ar-EG" sz="3200" b="1" dirty="0">
                <a:latin typeface="Calibri" panose="020F0502020204030204" pitchFamily="34" charset="0"/>
                <a:cs typeface="Calibri" panose="020F0502020204030204" pitchFamily="34" charset="0"/>
              </a:rPr>
              <a:t>التخزين</a:t>
            </a:r>
          </a:p>
          <a:p>
            <a:pPr algn="ctr" rtl="1"/>
            <a:endParaRPr lang="ar-EG" sz="32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086100" y="2157237"/>
            <a:ext cx="7086601" cy="3170099"/>
          </a:xfrm>
          <a:prstGeom prst="rect">
            <a:avLst/>
          </a:prstGeom>
          <a:noFill/>
        </p:spPr>
        <p:txBody>
          <a:bodyPr wrap="square" rtlCol="0">
            <a:spAutoFit/>
          </a:bodyPr>
          <a:lstStyle/>
          <a:p>
            <a:pPr marL="342900" indent="-342900" algn="just" rtl="1" fontAlgn="base">
              <a:buFont typeface="Wingdings" panose="05000000000000000000" pitchFamily="2" charset="2"/>
              <a:buChar char="v"/>
            </a:pPr>
            <a:r>
              <a:rPr lang="ar-EG" sz="2000" b="1" dirty="0">
                <a:latin typeface="Calibri" panose="020F0502020204030204" pitchFamily="34" charset="0"/>
                <a:cs typeface="Calibri" panose="020F0502020204030204" pitchFamily="34" charset="0"/>
              </a:rPr>
              <a:t>تحليلات العملاء </a:t>
            </a:r>
            <a:r>
              <a:rPr lang="ar-EG" sz="2000" dirty="0" smtClean="0">
                <a:latin typeface="Calibri" panose="020F0502020204030204" pitchFamily="34" charset="0"/>
                <a:cs typeface="Calibri" panose="020F0502020204030204" pitchFamily="34" charset="0"/>
              </a:rPr>
              <a:t>تتطلب </a:t>
            </a:r>
            <a:r>
              <a:rPr lang="ar-EG" sz="2000" dirty="0">
                <a:latin typeface="Calibri" panose="020F0502020204030204" pitchFamily="34" charset="0"/>
                <a:cs typeface="Calibri" panose="020F0502020204030204" pitchFamily="34" charset="0"/>
              </a:rPr>
              <a:t>القدرة على التعامل مع كمية هائلة من البيانات (</a:t>
            </a:r>
            <a:r>
              <a:rPr lang="en-MY" sz="2000" dirty="0">
                <a:latin typeface="Calibri" panose="020F0502020204030204" pitchFamily="34" charset="0"/>
                <a:cs typeface="Calibri" panose="020F0502020204030204" pitchFamily="34" charset="0"/>
              </a:rPr>
              <a:t>Big Data)، </a:t>
            </a:r>
            <a:r>
              <a:rPr lang="ar-EG" sz="2000" dirty="0">
                <a:latin typeface="Calibri" panose="020F0502020204030204" pitchFamily="34" charset="0"/>
                <a:cs typeface="Calibri" panose="020F0502020204030204" pitchFamily="34" charset="0"/>
              </a:rPr>
              <a:t>وهي يمكن أن تكون صعبة التحليل دون وجود الأدوات الصحيحة</a:t>
            </a:r>
            <a:r>
              <a:rPr lang="ar-EG" sz="2000" b="1" dirty="0" smtClean="0">
                <a:latin typeface="Calibri" panose="020F0502020204030204" pitchFamily="34" charset="0"/>
                <a:cs typeface="Calibri" panose="020F0502020204030204" pitchFamily="34" charset="0"/>
              </a:rPr>
              <a:t>.</a:t>
            </a:r>
          </a:p>
          <a:p>
            <a:pPr marL="342900" indent="-342900" algn="just" rtl="1" fontAlgn="base">
              <a:buFont typeface="Wingdings" panose="05000000000000000000" pitchFamily="2" charset="2"/>
              <a:buChar char="v"/>
            </a:pPr>
            <a:r>
              <a:rPr lang="ar-EG" sz="2000" b="1"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العديد من الشركات لا تملك البنية التحتية اللازمة لتخزينها بأمن وأمان وتحليل البيانات بشكل فعال</a:t>
            </a:r>
            <a:r>
              <a:rPr lang="ar-EG" sz="2000" dirty="0" smtClean="0">
                <a:latin typeface="Calibri" panose="020F0502020204030204" pitchFamily="34" charset="0"/>
                <a:cs typeface="Calibri" panose="020F0502020204030204" pitchFamily="34" charset="0"/>
              </a:rPr>
              <a:t>.</a:t>
            </a:r>
          </a:p>
          <a:p>
            <a:pPr marL="342900" indent="-342900" algn="just" rtl="1" fontAlgn="base">
              <a:buFont typeface="Wingdings" panose="05000000000000000000" pitchFamily="2" charset="2"/>
              <a:buChar char="v"/>
            </a:pPr>
            <a:endParaRPr lang="ar-EG" sz="2000" dirty="0" smtClean="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r>
              <a:rPr lang="ar-EG" sz="2000" b="1" dirty="0">
                <a:latin typeface="Calibri" panose="020F0502020204030204" pitchFamily="34" charset="0"/>
                <a:cs typeface="Calibri" panose="020F0502020204030204" pitchFamily="34" charset="0"/>
              </a:rPr>
              <a:t>يجب على الشركات تقييم </a:t>
            </a:r>
            <a:r>
              <a:rPr lang="ar-EG" sz="2000" dirty="0">
                <a:latin typeface="Calibri" panose="020F0502020204030204" pitchFamily="34" charset="0"/>
                <a:cs typeface="Calibri" panose="020F0502020204030204" pitchFamily="34" charset="0"/>
              </a:rPr>
              <a:t>كيفية جمع بيانات عملائها وتخزينها باستمرار، وتحسين بنيتها التحتية، واعتماد حلول قابلة للتوسع توازن بين التكلفة والأداء</a:t>
            </a:r>
            <a:r>
              <a:rPr lang="ar-EG" sz="2000" dirty="0" smtClean="0">
                <a:latin typeface="Calibri" panose="020F0502020204030204" pitchFamily="34" charset="0"/>
                <a:cs typeface="Calibri" panose="020F0502020204030204" pitchFamily="34" charset="0"/>
              </a:rPr>
              <a:t>.</a:t>
            </a:r>
          </a:p>
          <a:p>
            <a:pPr marL="342900" indent="-342900" algn="just" rtl="1" fontAlgn="base">
              <a:buFont typeface="Wingdings" panose="05000000000000000000" pitchFamily="2" charset="2"/>
              <a:buChar char="v"/>
            </a:pPr>
            <a:endParaRPr lang="ar-EG" sz="2000" dirty="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r>
              <a:rPr lang="ar-EG" sz="2000" dirty="0">
                <a:latin typeface="Calibri" panose="020F0502020204030204" pitchFamily="34" charset="0"/>
                <a:cs typeface="Calibri" panose="020F0502020204030204" pitchFamily="34" charset="0"/>
              </a:rPr>
              <a:t>الحل: استخدام </a:t>
            </a:r>
            <a:r>
              <a:rPr lang="ar-EG" sz="2000" u="sng" dirty="0">
                <a:latin typeface="Calibri" panose="020F0502020204030204" pitchFamily="34" charset="0"/>
                <a:cs typeface="Calibri" panose="020F0502020204030204" pitchFamily="34" charset="0"/>
              </a:rPr>
              <a:t>تقنيات الحوسبة السحابية وأدوات تحليل البيانات المتقدمة </a:t>
            </a:r>
            <a:r>
              <a:rPr lang="ar-EG" sz="2000" dirty="0">
                <a:latin typeface="Calibri" panose="020F0502020204030204" pitchFamily="34" charset="0"/>
                <a:cs typeface="Calibri" panose="020F0502020204030204" pitchFamily="34" charset="0"/>
              </a:rPr>
              <a:t>مثل </a:t>
            </a:r>
            <a:r>
              <a:rPr lang="ar-EG" sz="2000" b="1" dirty="0">
                <a:latin typeface="Calibri" panose="020F0502020204030204" pitchFamily="34" charset="0"/>
                <a:cs typeface="Calibri" panose="020F0502020204030204" pitchFamily="34" charset="0"/>
              </a:rPr>
              <a:t>الذكاء الاصطناعي والتعلم الآلي </a:t>
            </a:r>
            <a:r>
              <a:rPr lang="ar-EG" sz="2000" dirty="0">
                <a:latin typeface="Calibri" panose="020F0502020204030204" pitchFamily="34" charset="0"/>
                <a:cs typeface="Calibri" panose="020F0502020204030204" pitchFamily="34" charset="0"/>
              </a:rPr>
              <a:t>لمعالجة كميات ضخمة من البيانات</a:t>
            </a:r>
            <a:r>
              <a:rPr lang="ar-EG" sz="2000" dirty="0"/>
              <a:t>.</a:t>
            </a:r>
            <a:endParaRPr lang="ar-EG" sz="2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0455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21468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14576" y="1595804"/>
            <a:ext cx="822286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511911" y="1581179"/>
            <a:ext cx="7893595" cy="2985433"/>
          </a:xfrm>
          <a:prstGeom prst="rect">
            <a:avLst/>
          </a:prstGeom>
          <a:noFill/>
        </p:spPr>
        <p:txBody>
          <a:bodyPr wrap="square" rtlCol="0">
            <a:spAutoFit/>
          </a:bodyPr>
          <a:lstStyle/>
          <a:p>
            <a:pPr algn="ctr" rtl="1"/>
            <a:r>
              <a:rPr lang="ar-EG" sz="3200" b="1" dirty="0" smtClean="0"/>
              <a:t>4.2</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عدم </a:t>
            </a:r>
            <a:r>
              <a:rPr lang="ar-EG" sz="3200" b="1" dirty="0">
                <a:latin typeface="Calibri" panose="020F0502020204030204" pitchFamily="34" charset="0"/>
                <a:cs typeface="Calibri" panose="020F0502020204030204" pitchFamily="34" charset="0"/>
              </a:rPr>
              <a:t>ارتياح العملاء</a:t>
            </a:r>
          </a:p>
          <a:p>
            <a:pPr algn="ctr" rtl="1"/>
            <a:endParaRPr lang="ar-EG" sz="3200" b="1" dirty="0">
              <a:latin typeface="Calibri" panose="020F0502020204030204" pitchFamily="34" charset="0"/>
              <a:cs typeface="Calibri" panose="020F0502020204030204" pitchFamily="34" charset="0"/>
            </a:endParaRPr>
          </a:p>
          <a:p>
            <a:pPr algn="ctr" rtl="1"/>
            <a:endParaRPr lang="ar-EG" sz="32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028950" y="2157237"/>
            <a:ext cx="7143751" cy="3046988"/>
          </a:xfrm>
          <a:prstGeom prst="rect">
            <a:avLst/>
          </a:prstGeom>
          <a:noFill/>
        </p:spPr>
        <p:txBody>
          <a:bodyPr wrap="square" rtlCol="0">
            <a:spAutoFit/>
          </a:bodyPr>
          <a:lstStyle/>
          <a:p>
            <a:pPr marL="342900" indent="-342900" algn="just" rtl="1" fontAlgn="base">
              <a:buFont typeface="Wingdings" panose="05000000000000000000" pitchFamily="2" charset="2"/>
              <a:buChar char="v"/>
            </a:pPr>
            <a:r>
              <a:rPr lang="ar-EG" sz="2400" dirty="0">
                <a:latin typeface="Calibri" panose="020F0502020204030204" pitchFamily="34" charset="0"/>
                <a:cs typeface="Calibri" panose="020F0502020204030204" pitchFamily="34" charset="0"/>
              </a:rPr>
              <a:t>تتعقب ملفات تعريف الارتباط العملاء </a:t>
            </a:r>
            <a:r>
              <a:rPr lang="ar-EG" sz="2400" b="1" dirty="0">
                <a:latin typeface="Calibri" panose="020F0502020204030204" pitchFamily="34" charset="0"/>
                <a:cs typeface="Calibri" panose="020F0502020204030204" pitchFamily="34" charset="0"/>
              </a:rPr>
              <a:t>عبر الويب المفتوح</a:t>
            </a:r>
            <a:r>
              <a:rPr lang="ar-EG" sz="2400" dirty="0">
                <a:latin typeface="Calibri" panose="020F0502020204030204" pitchFamily="34" charset="0"/>
                <a:cs typeface="Calibri" panose="020F0502020204030204" pitchFamily="34" charset="0"/>
              </a:rPr>
              <a:t>، ما يجعل بعض العملاء غير مرتاحين. </a:t>
            </a:r>
            <a:endParaRPr lang="ar-EG" sz="2400" dirty="0" smtClean="0">
              <a:latin typeface="Calibri" panose="020F0502020204030204" pitchFamily="34" charset="0"/>
              <a:cs typeface="Calibri" panose="020F0502020204030204" pitchFamily="34" charset="0"/>
            </a:endParaRPr>
          </a:p>
          <a:p>
            <a:pPr marL="342900" indent="-342900" algn="just" rtl="1" fontAlgn="base">
              <a:buFont typeface="Wingdings" panose="05000000000000000000" pitchFamily="2" charset="2"/>
              <a:buChar char="v"/>
            </a:pPr>
            <a:r>
              <a:rPr lang="ar-EG" sz="2400" dirty="0" smtClean="0">
                <a:latin typeface="Calibri" panose="020F0502020204030204" pitchFamily="34" charset="0"/>
                <a:cs typeface="Calibri" panose="020F0502020204030204" pitchFamily="34" charset="0"/>
              </a:rPr>
              <a:t>قد </a:t>
            </a:r>
            <a:r>
              <a:rPr lang="ar-EG" sz="2400" dirty="0">
                <a:latin typeface="Calibri" panose="020F0502020204030204" pitchFamily="34" charset="0"/>
                <a:cs typeface="Calibri" panose="020F0502020204030204" pitchFamily="34" charset="0"/>
              </a:rPr>
              <a:t>يشعر العميل الذي يلاحظ أن </a:t>
            </a:r>
            <a:r>
              <a:rPr lang="ar-EG" sz="2400" b="1" dirty="0">
                <a:latin typeface="Calibri" panose="020F0502020204030204" pitchFamily="34" charset="0"/>
                <a:cs typeface="Calibri" panose="020F0502020204030204" pitchFamily="34" charset="0"/>
              </a:rPr>
              <a:t>الإعلانات تتبعه عبر المواقع </a:t>
            </a:r>
            <a:r>
              <a:rPr lang="ar-EG" sz="2400" dirty="0">
                <a:latin typeface="Calibri" panose="020F0502020204030204" pitchFamily="34" charset="0"/>
                <a:cs typeface="Calibri" panose="020F0502020204030204" pitchFamily="34" charset="0"/>
              </a:rPr>
              <a:t>الإلكترونية </a:t>
            </a:r>
            <a:r>
              <a:rPr lang="ar-EG" sz="2400" b="1" u="sng" dirty="0">
                <a:latin typeface="Calibri" panose="020F0502020204030204" pitchFamily="34" charset="0"/>
                <a:cs typeface="Calibri" panose="020F0502020204030204" pitchFamily="34" charset="0"/>
              </a:rPr>
              <a:t>بعدم الارتياح لهذا التعقب</a:t>
            </a:r>
            <a:r>
              <a:rPr lang="ar-EG" sz="2400" dirty="0">
                <a:latin typeface="Calibri" panose="020F0502020204030204" pitchFamily="34" charset="0"/>
                <a:cs typeface="Calibri" panose="020F0502020204030204" pitchFamily="34" charset="0"/>
              </a:rPr>
              <a:t>.</a:t>
            </a:r>
          </a:p>
          <a:p>
            <a:pPr marL="342900" indent="-342900" algn="just" rtl="1" fontAlgn="base">
              <a:buFont typeface="Wingdings" panose="05000000000000000000" pitchFamily="2" charset="2"/>
              <a:buChar char="v"/>
            </a:pPr>
            <a:r>
              <a:rPr lang="ar-EG" sz="2400" dirty="0"/>
              <a:t> </a:t>
            </a:r>
            <a:r>
              <a:rPr lang="ar-EG" sz="2400" dirty="0">
                <a:latin typeface="Calibri" panose="020F0502020204030204" pitchFamily="34" charset="0"/>
                <a:cs typeface="Calibri" panose="020F0502020204030204" pitchFamily="34" charset="0"/>
              </a:rPr>
              <a:t>تدرك الشركات أنه قد لا يكون لديها الكثير من</a:t>
            </a:r>
            <a:r>
              <a:rPr lang="ar-EG" sz="2400" b="1" dirty="0">
                <a:latin typeface="Calibri" panose="020F0502020204030204" pitchFamily="34" charset="0"/>
                <a:cs typeface="Calibri" panose="020F0502020204030204" pitchFamily="34" charset="0"/>
              </a:rPr>
              <a:t> بيانات ملفات تعريف </a:t>
            </a:r>
            <a:r>
              <a:rPr lang="ar-EG" sz="2400" dirty="0">
                <a:latin typeface="Calibri" panose="020F0502020204030204" pitchFamily="34" charset="0"/>
                <a:cs typeface="Calibri" panose="020F0502020204030204" pitchFamily="34" charset="0"/>
              </a:rPr>
              <a:t>الارتباط الخاصة </a:t>
            </a:r>
            <a:r>
              <a:rPr lang="ar-EG" sz="2400" b="1" dirty="0">
                <a:latin typeface="Calibri" panose="020F0502020204030204" pitchFamily="34" charset="0"/>
                <a:cs typeface="Calibri" panose="020F0502020204030204" pitchFamily="34" charset="0"/>
              </a:rPr>
              <a:t>بالطرف الثالث </a:t>
            </a:r>
            <a:r>
              <a:rPr lang="ar-EG" sz="2400" dirty="0">
                <a:latin typeface="Calibri" panose="020F0502020204030204" pitchFamily="34" charset="0"/>
                <a:cs typeface="Calibri" panose="020F0502020204030204" pitchFamily="34" charset="0"/>
              </a:rPr>
              <a:t>كما كان الحال من قبل، وتحتاج إلى الاعتماد على </a:t>
            </a:r>
            <a:r>
              <a:rPr lang="ar-EG" sz="2400" b="1" dirty="0">
                <a:latin typeface="Calibri" panose="020F0502020204030204" pitchFamily="34" charset="0"/>
                <a:cs typeface="Calibri" panose="020F0502020204030204" pitchFamily="34" charset="0"/>
              </a:rPr>
              <a:t>بيانات الطرف الأول </a:t>
            </a:r>
            <a:r>
              <a:rPr lang="ar-EG" sz="2400" dirty="0">
                <a:latin typeface="Calibri" panose="020F0502020204030204" pitchFamily="34" charset="0"/>
                <a:cs typeface="Calibri" panose="020F0502020204030204" pitchFamily="34" charset="0"/>
              </a:rPr>
              <a:t>والإشارات الأخرى لفهم عملائها واستهدافهم بنجاح.</a:t>
            </a:r>
          </a:p>
        </p:txBody>
      </p:sp>
    </p:spTree>
    <p:extLst>
      <p:ext uri="{BB962C8B-B14F-4D97-AF65-F5344CB8AC3E}">
        <p14:creationId xmlns:p14="http://schemas.microsoft.com/office/powerpoint/2010/main" val="42750998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203165" y="1595804"/>
            <a:ext cx="10054519" cy="1508105"/>
          </a:xfrm>
          <a:prstGeom prst="rect">
            <a:avLst/>
          </a:prstGeom>
          <a:noFill/>
        </p:spPr>
        <p:txBody>
          <a:bodyPr wrap="square" rtlCol="0">
            <a:spAutoFit/>
          </a:bodyPr>
          <a:lstStyle/>
          <a:p>
            <a:pPr algn="ctr" rtl="1"/>
            <a:r>
              <a:rPr lang="ar-EG" sz="3200" b="1" dirty="0" smtClean="0"/>
              <a:t>4.3</a:t>
            </a:r>
            <a:r>
              <a:rPr lang="ar-EG" sz="3200" b="1" dirty="0" smtClean="0">
                <a:latin typeface="Calibri" panose="020F0502020204030204" pitchFamily="34" charset="0"/>
                <a:cs typeface="Calibri" panose="020F0502020204030204" pitchFamily="34" charset="0"/>
              </a:rPr>
              <a:t>.</a:t>
            </a:r>
            <a:r>
              <a:rPr lang="ar-SA"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احتمالية </a:t>
            </a:r>
            <a:r>
              <a:rPr lang="ar-EG" sz="3200" b="1" dirty="0">
                <a:latin typeface="Calibri" panose="020F0502020204030204" pitchFamily="34" charset="0"/>
                <a:cs typeface="Calibri" panose="020F0502020204030204" pitchFamily="34" charset="0"/>
              </a:rPr>
              <a:t>سرقة البيانات</a:t>
            </a:r>
          </a:p>
          <a:p>
            <a:pPr algn="ctr" rtl="1"/>
            <a:r>
              <a:rPr lang="ar-EG" sz="3200" b="1" dirty="0" smtClean="0">
                <a:latin typeface="Calibri" panose="020F0502020204030204" pitchFamily="34" charset="0"/>
                <a:cs typeface="Calibri" panose="020F0502020204030204" pitchFamily="34" charset="0"/>
              </a:rPr>
              <a:t> </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574875" y="2281998"/>
            <a:ext cx="8579388" cy="2862322"/>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يحاول </a:t>
            </a:r>
            <a:r>
              <a:rPr lang="ar-EG" sz="2000" b="1" dirty="0" smtClean="0">
                <a:latin typeface="Calibri" panose="020F0502020204030204" pitchFamily="34" charset="0"/>
                <a:cs typeface="Calibri" panose="020F0502020204030204" pitchFamily="34" charset="0"/>
              </a:rPr>
              <a:t>المجرمون او المحتالون </a:t>
            </a:r>
            <a:r>
              <a:rPr lang="ar-EG" sz="2000" dirty="0">
                <a:latin typeface="Calibri" panose="020F0502020204030204" pitchFamily="34" charset="0"/>
                <a:cs typeface="Calibri" panose="020F0502020204030204" pitchFamily="34" charset="0"/>
              </a:rPr>
              <a:t>سرقة بيانات العملاء من الشركات على مستوى العالم. وجد </a:t>
            </a:r>
            <a:r>
              <a:rPr lang="ar-EG" sz="2000" dirty="0">
                <a:latin typeface="Calibri" panose="020F0502020204030204" pitchFamily="34" charset="0"/>
                <a:cs typeface="Calibri" panose="020F0502020204030204" pitchFamily="34" charset="0"/>
                <a:hlinkClick r:id="rId3"/>
              </a:rPr>
              <a:t>تقرير ®</a:t>
            </a:r>
            <a:r>
              <a:rPr lang="en-MY" sz="2000" dirty="0">
                <a:latin typeface="Calibri" panose="020F0502020204030204" pitchFamily="34" charset="0"/>
                <a:cs typeface="Calibri" panose="020F0502020204030204" pitchFamily="34" charset="0"/>
                <a:hlinkClick r:id="rId3"/>
              </a:rPr>
              <a:t>IBM</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أن متوسط التكلفة العالمية لاختراق أمن البيانات في </a:t>
            </a:r>
            <a:r>
              <a:rPr lang="ar-EG" sz="2000" b="1" u="sng" dirty="0">
                <a:latin typeface="Calibri" panose="020F0502020204030204" pitchFamily="34" charset="0"/>
                <a:cs typeface="Calibri" panose="020F0502020204030204" pitchFamily="34" charset="0"/>
              </a:rPr>
              <a:t>عام 2024 قد وصل إلى 4,88</a:t>
            </a:r>
            <a:r>
              <a:rPr lang="ar-EG" sz="2000" dirty="0">
                <a:latin typeface="Calibri" panose="020F0502020204030204" pitchFamily="34" charset="0"/>
                <a:cs typeface="Calibri" panose="020F0502020204030204" pitchFamily="34" charset="0"/>
              </a:rPr>
              <a:t> ملايين دولار أمريكي في عام 2024</a:t>
            </a:r>
            <a:r>
              <a:rPr lang="ar-EG" sz="2000" dirty="0" smtClean="0"/>
              <a:t>.</a:t>
            </a:r>
          </a:p>
          <a:p>
            <a:pPr marL="342900" lvl="0" indent="-342900" algn="just" rtl="1">
              <a:buFont typeface="Arial" panose="020B0604020202020204" pitchFamily="34" charset="0"/>
              <a:buChar char="•"/>
            </a:pPr>
            <a:endParaRPr lang="ar-EG" sz="2000" dirty="0" smtClean="0"/>
          </a:p>
          <a:p>
            <a:pPr marL="342900" lvl="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ومن ثَمَّ تحتاج الشركات إلى العمل على </a:t>
            </a:r>
            <a:r>
              <a:rPr lang="ar-EG" sz="2000" b="1" dirty="0">
                <a:latin typeface="Calibri" panose="020F0502020204030204" pitchFamily="34" charset="0"/>
                <a:cs typeface="Calibri" panose="020F0502020204030204" pitchFamily="34" charset="0"/>
              </a:rPr>
              <a:t>حماية بيانات العملاء </a:t>
            </a:r>
            <a:r>
              <a:rPr lang="ar-EG" sz="2000" dirty="0">
                <a:latin typeface="Calibri" panose="020F0502020204030204" pitchFamily="34" charset="0"/>
                <a:cs typeface="Calibri" panose="020F0502020204030204" pitchFamily="34" charset="0"/>
              </a:rPr>
              <a:t>التي يملكونها باستخدام أدوات وتدابير الأمن الإلكتروني</a:t>
            </a:r>
            <a:r>
              <a:rPr lang="ar-EG" sz="2000" dirty="0" smtClean="0">
                <a:latin typeface="Calibri" panose="020F0502020204030204" pitchFamily="34" charset="0"/>
                <a:cs typeface="Calibri" panose="020F0502020204030204" pitchFamily="34" charset="0"/>
              </a:rPr>
              <a:t>.</a:t>
            </a:r>
          </a:p>
          <a:p>
            <a:pPr marL="342900" lvl="0" indent="-342900" algn="just" rtl="1">
              <a:buFont typeface="Arial" panose="020B0604020202020204" pitchFamily="34" charset="0"/>
              <a:buChar char="•"/>
            </a:pPr>
            <a:endParaRPr lang="en-MY"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000" dirty="0">
                <a:latin typeface="Calibri" panose="020F0502020204030204" pitchFamily="34" charset="0"/>
                <a:cs typeface="Calibri" panose="020F0502020204030204" pitchFamily="34" charset="0"/>
              </a:rPr>
              <a:t>الحل: تطوير سياسات </a:t>
            </a:r>
            <a:r>
              <a:rPr lang="ar-EG" sz="2000" b="1" u="sng" dirty="0">
                <a:latin typeface="Calibri" panose="020F0502020204030204" pitchFamily="34" charset="0"/>
                <a:cs typeface="Calibri" panose="020F0502020204030204" pitchFamily="34" charset="0"/>
              </a:rPr>
              <a:t>واضحة لحماية البيانات وضمان الامتثال للقوانين المحلية والدولية </a:t>
            </a:r>
            <a:r>
              <a:rPr lang="ar-EG" sz="2000" dirty="0">
                <a:latin typeface="Calibri" panose="020F0502020204030204" pitchFamily="34" charset="0"/>
                <a:cs typeface="Calibri" panose="020F0502020204030204" pitchFamily="34" charset="0"/>
              </a:rPr>
              <a:t>من خلال تقنيات تشفير البيانات وتخزينها بشكل آمن</a:t>
            </a:r>
            <a:r>
              <a:rPr lang="ar-EG" sz="2000" dirty="0"/>
              <a:t>.</a:t>
            </a:r>
            <a:endParaRPr lang="en-MY"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63549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smtClean="0"/>
              <a:t>النتائج:</a:t>
            </a:r>
          </a:p>
          <a:p>
            <a:pPr>
              <a:buFont typeface="Arial" panose="020B0604020202020204" pitchFamily="34" charset="0"/>
              <a:buChar char="•"/>
            </a:pPr>
            <a:r>
              <a:rPr lang="ar-EG" b="1" dirty="0" smtClean="0"/>
              <a:t>قيمة </a:t>
            </a:r>
            <a:r>
              <a:rPr lang="ar-EG" b="1" dirty="0"/>
              <a:t>عمر العميل (</a:t>
            </a:r>
            <a:r>
              <a:rPr lang="en-MY" b="1" dirty="0"/>
              <a:t>CLV)</a:t>
            </a:r>
            <a:r>
              <a:rPr lang="en-MY" dirty="0"/>
              <a:t> </a:t>
            </a:r>
            <a:r>
              <a:rPr lang="ar-EG" dirty="0"/>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96378" y="1580413"/>
            <a:ext cx="9063970" cy="584775"/>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4.4 تفسير </a:t>
            </a:r>
            <a:r>
              <a:rPr lang="ar-EG" sz="3200" b="1" dirty="0">
                <a:latin typeface="Calibri" panose="020F0502020204030204" pitchFamily="34" charset="0"/>
                <a:cs typeface="Calibri" panose="020F0502020204030204" pitchFamily="34" charset="0"/>
              </a:rPr>
              <a:t>البيانات بشكل </a:t>
            </a:r>
            <a:r>
              <a:rPr lang="ar-EG" sz="3200" b="1" dirty="0" smtClean="0">
                <a:latin typeface="Calibri" panose="020F0502020204030204" pitchFamily="34" charset="0"/>
                <a:cs typeface="Calibri" panose="020F0502020204030204" pitchFamily="34" charset="0"/>
              </a:rPr>
              <a:t>صحيح</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43088" y="2163578"/>
            <a:ext cx="8694356" cy="3293209"/>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التحدي: </a:t>
            </a:r>
            <a:r>
              <a:rPr lang="ar-EG" sz="2400" b="1" dirty="0">
                <a:latin typeface="Calibri" panose="020F0502020204030204" pitchFamily="34" charset="0"/>
                <a:cs typeface="Calibri" panose="020F0502020204030204" pitchFamily="34" charset="0"/>
              </a:rPr>
              <a:t>تحليل </a:t>
            </a:r>
            <a:r>
              <a:rPr lang="ar-EG" sz="2400" b="1" dirty="0" smtClean="0">
                <a:latin typeface="Calibri" panose="020F0502020204030204" pitchFamily="34" charset="0"/>
                <a:cs typeface="Calibri" panose="020F0502020204030204" pitchFamily="34" charset="0"/>
              </a:rPr>
              <a:t>بيانات العملاء </a:t>
            </a:r>
            <a:r>
              <a:rPr lang="ar-EG" sz="2400" b="1" dirty="0">
                <a:latin typeface="Calibri" panose="020F0502020204030204" pitchFamily="34" charset="0"/>
                <a:cs typeface="Calibri" panose="020F0502020204030204" pitchFamily="34" charset="0"/>
              </a:rPr>
              <a:t>يمكن أن يكون معقدًا</a:t>
            </a:r>
            <a:r>
              <a:rPr lang="ar-EG" sz="2400" dirty="0">
                <a:latin typeface="Calibri" panose="020F0502020204030204" pitchFamily="34" charset="0"/>
                <a:cs typeface="Calibri" panose="020F0502020204030204" pitchFamily="34" charset="0"/>
              </a:rPr>
              <a:t>، ويتطلب مهارات تحليلية متقدمة. سوء تفسير البيانات أو اتخاذ قرارات بناءً على تحليلات غير دقيقة يمكن أن يؤدي إلى نتائج خاطئة ويضر بالسمعة التجارية. </a:t>
            </a:r>
            <a:endParaRPr lang="ar-EG" sz="24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endParaRPr lang="ar-EG" sz="24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الحل</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تدريب فرق العمل على مهارات التحليل </a:t>
            </a:r>
            <a:r>
              <a:rPr lang="ar-EG" sz="2400" dirty="0">
                <a:latin typeface="Calibri" panose="020F0502020204030204" pitchFamily="34" charset="0"/>
                <a:cs typeface="Calibri" panose="020F0502020204030204" pitchFamily="34" charset="0"/>
              </a:rPr>
              <a:t>وفهم السياق الكامل للبيانات</a:t>
            </a:r>
            <a:r>
              <a:rPr lang="ar-EG" sz="24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الاستعانة بمختصين في تحليل البيانات واستخدام أدوات تحليل دقيقة لزيادة الدقة</a:t>
            </a:r>
            <a:r>
              <a:rPr lang="ar-EG" sz="2400" dirty="0" smtClean="0"/>
              <a:t>فئة</a:t>
            </a:r>
            <a:r>
              <a:rPr lang="ar-EG" sz="1600" dirty="0"/>
              <a:t>.</a:t>
            </a:r>
          </a:p>
          <a:p>
            <a:pPr algn="r" rtl="1"/>
            <a:endParaRPr lang="ar-EG"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228004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5128404"/>
            <a:ext cx="4747323" cy="584775"/>
          </a:xfrm>
          <a:prstGeom prst="rect">
            <a:avLst/>
          </a:prstGeom>
          <a:noFill/>
        </p:spPr>
        <p:txBody>
          <a:bodyPr wrap="square">
            <a:spAutoFit/>
          </a:bodyPr>
          <a:lstStyle/>
          <a:p>
            <a:pPr algn="ctr" rtl="1"/>
            <a:r>
              <a:rPr lang="ar-EG" sz="3200" b="1" dirty="0" smtClean="0">
                <a:latin typeface="Calibri" panose="020F0502020204030204" pitchFamily="34" charset="0"/>
                <a:cs typeface="Calibri" panose="020F0502020204030204" pitchFamily="34" charset="0"/>
              </a:rPr>
              <a:t> حالة </a:t>
            </a:r>
            <a:r>
              <a:rPr lang="ar-EG" sz="3200" b="1" dirty="0">
                <a:latin typeface="Calibri" panose="020F0502020204030204" pitchFamily="34" charset="0"/>
                <a:cs typeface="Calibri" panose="020F0502020204030204" pitchFamily="34" charset="0"/>
              </a:rPr>
              <a:t>دراسية </a:t>
            </a:r>
            <a:r>
              <a:rPr lang="ar-EG" sz="3200" b="1" dirty="0" smtClean="0">
                <a:latin typeface="Calibri" panose="020F0502020204030204" pitchFamily="34" charset="0"/>
                <a:cs typeface="Calibri" panose="020F0502020204030204" pitchFamily="34" charset="0"/>
              </a:rPr>
              <a:t> </a:t>
            </a:r>
            <a:endParaRPr lang="ar-EG"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https://www.airbnb.ie/?locale=en&amp;_set_bev_on_new_domain=1732486506_EAYzFlZDU5MWJmZD</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71039" y="920144"/>
            <a:ext cx="9335034" cy="4031873"/>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smtClean="0">
                <a:latin typeface="Calibri" panose="020F0502020204030204" pitchFamily="34" charset="0"/>
                <a:cs typeface="Calibri" panose="020F0502020204030204" pitchFamily="34" charset="0"/>
              </a:rPr>
              <a:t>Air</a:t>
            </a:r>
            <a:r>
              <a:rPr lang="en-MY" sz="3200" b="1" dirty="0" err="1" smtClean="0"/>
              <a:t>bnb</a:t>
            </a:r>
            <a:r>
              <a:rPr lang="en-MY" sz="3200" dirty="0" smtClean="0"/>
              <a:t> </a:t>
            </a:r>
            <a:endParaRPr lang="ar-EG" sz="3200" dirty="0" smtClean="0"/>
          </a:p>
          <a:p>
            <a:pPr algn="ctr" rtl="1"/>
            <a:endParaRPr lang="ar-EG" sz="3200" dirty="0" smtClean="0"/>
          </a:p>
          <a:p>
            <a:pPr algn="ctr" rtl="1"/>
            <a:endParaRPr lang="ar-EG" sz="3200" dirty="0"/>
          </a:p>
          <a:p>
            <a:pPr algn="ctr" rtl="1"/>
            <a:endParaRPr lang="ar-EG" sz="3200" dirty="0" smtClean="0"/>
          </a:p>
          <a:p>
            <a:pPr algn="ctr" rtl="1"/>
            <a:endParaRPr lang="ar-EG" sz="3200" dirty="0"/>
          </a:p>
          <a:p>
            <a:pPr algn="ctr" rtl="1"/>
            <a:endParaRPr lang="ar-EG" sz="3200" dirty="0" smtClean="0"/>
          </a:p>
          <a:p>
            <a:pPr algn="ctr" rtl="1"/>
            <a:endParaRPr lang="ar-EG" sz="3200" dirty="0"/>
          </a:p>
          <a:p>
            <a:pPr algn="ctr" rtl="1"/>
            <a:endParaRPr lang="ar-EG" sz="2000" dirty="0" smtClean="0"/>
          </a:p>
          <a:p>
            <a:pPr algn="ctr" rtl="1"/>
            <a:r>
              <a:rPr lang="en-MY" sz="1200" b="1" dirty="0">
                <a:latin typeface="Calibri" panose="020F0502020204030204" pitchFamily="34" charset="0"/>
                <a:cs typeface="Calibri" panose="020F0502020204030204" pitchFamily="34" charset="0"/>
              </a:rPr>
              <a:t>https://</a:t>
            </a:r>
            <a:r>
              <a:rPr lang="en-MY" sz="1200" b="1" dirty="0" err="1">
                <a:latin typeface="Calibri" panose="020F0502020204030204" pitchFamily="34" charset="0"/>
                <a:cs typeface="Calibri" panose="020F0502020204030204" pitchFamily="34" charset="0"/>
              </a:rPr>
              <a:t>www.airbnb.ie</a:t>
            </a:r>
            <a:r>
              <a:rPr lang="en-MY" sz="1200" b="1" dirty="0">
                <a:latin typeface="Calibri" panose="020F0502020204030204" pitchFamily="34" charset="0"/>
                <a:cs typeface="Calibri" panose="020F0502020204030204" pitchFamily="34" charset="0"/>
              </a:rPr>
              <a:t>/?locale=en&amp;_</a:t>
            </a:r>
            <a:r>
              <a:rPr lang="en-MY" sz="1200" b="1" dirty="0" err="1">
                <a:latin typeface="Calibri" panose="020F0502020204030204" pitchFamily="34" charset="0"/>
                <a:cs typeface="Calibri" panose="020F0502020204030204" pitchFamily="34" charset="0"/>
              </a:rPr>
              <a:t>set_bev_on_new_domain</a:t>
            </a:r>
            <a:r>
              <a:rPr lang="en-MY" sz="1200" b="1" dirty="0">
                <a:latin typeface="Calibri" panose="020F0502020204030204" pitchFamily="34" charset="0"/>
                <a:cs typeface="Calibri" panose="020F0502020204030204" pitchFamily="34" charset="0"/>
              </a:rPr>
              <a:t>=</a:t>
            </a:r>
            <a:r>
              <a:rPr lang="en-MY" sz="1200" b="1" dirty="0" err="1">
                <a:latin typeface="Calibri" panose="020F0502020204030204" pitchFamily="34" charset="0"/>
                <a:cs typeface="Calibri" panose="020F0502020204030204" pitchFamily="34" charset="0"/>
              </a:rPr>
              <a:t>1732486506_EAYzFlZDU5MWJmZD</a:t>
            </a:r>
            <a:endParaRPr lang="ar-EG" sz="1200" b="1"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696707" y="1833580"/>
            <a:ext cx="8443913" cy="2683661"/>
          </a:xfrm>
          <a:prstGeom prst="rect">
            <a:avLst/>
          </a:prstGeom>
        </p:spPr>
      </p:pic>
    </p:spTree>
    <p:extLst>
      <p:ext uri="{BB962C8B-B14F-4D97-AF65-F5344CB8AC3E}">
        <p14:creationId xmlns:p14="http://schemas.microsoft.com/office/powerpoint/2010/main" val="35652500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1415306"/>
            <a:ext cx="7401296" cy="3170099"/>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شركة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هي منصة حجز أماكن الإقامة عبر الإنترنت التي تربط بين المضيفين (الأشخاص الذين يقدمون أماكن للإقامة) والمسافرين (الذين يبحثون عن أماكن للإقامة).  </a:t>
            </a: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يحتوي </a:t>
            </a:r>
            <a:r>
              <a:rPr lang="ar-EG" sz="2000" dirty="0">
                <a:latin typeface="Calibri" panose="020F0502020204030204" pitchFamily="34" charset="0"/>
                <a:cs typeface="Calibri" panose="020F0502020204030204" pitchFamily="34" charset="0"/>
              </a:rPr>
              <a:t>موقع الشركة على أكثر من 800 ألف إعلان موزعة على 33 ألف مدينة في 192 دولة.</a:t>
            </a:r>
          </a:p>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منذ تأسيسها، أصبحت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واحدة من أبرز الشركات في مجال السفر والسياحة، وذلك </a:t>
            </a:r>
            <a:r>
              <a:rPr lang="ar-EG" sz="2000" b="1" dirty="0">
                <a:latin typeface="Calibri" panose="020F0502020204030204" pitchFamily="34" charset="0"/>
                <a:cs typeface="Calibri" panose="020F0502020204030204" pitchFamily="34" charset="0"/>
              </a:rPr>
              <a:t>بفضل استخدام تحليلات البيانات لتحسين تجربة العملاء وتحقيق رضاهم</a:t>
            </a:r>
            <a:r>
              <a:rPr lang="ar-EG" sz="2000"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كان التحدي الرئيسي </a:t>
            </a:r>
            <a:r>
              <a:rPr lang="ar-EG" sz="2000" b="1" dirty="0">
                <a:latin typeface="Calibri" panose="020F0502020204030204" pitchFamily="34" charset="0"/>
                <a:cs typeface="Calibri" panose="020F0502020204030204" pitchFamily="34" charset="0"/>
              </a:rPr>
              <a:t>لشركة </a:t>
            </a:r>
            <a:r>
              <a:rPr lang="en-MY" sz="2000" b="1"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هو كيفية تحسين تجربة العملاء سواء بالنسبة للمسافرين أو المضيفين، بالإضافة إلى ضمان رضا الطرفين عن كل عملية </a:t>
            </a:r>
            <a:r>
              <a:rPr lang="ar-EG" sz="2000" dirty="0" smtClean="0">
                <a:latin typeface="Calibri" panose="020F0502020204030204" pitchFamily="34" charset="0"/>
                <a:cs typeface="Calibri" panose="020F0502020204030204" pitchFamily="34" charset="0"/>
              </a:rPr>
              <a:t>حجز.</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718876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1415306"/>
            <a:ext cx="7401296" cy="3170099"/>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قررت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استخدام تحليلات البيانات لتقديم تجربة مخصصة للمستخدمين وتحسين عملية اتخاذ القرارات عبر نظامها. </a:t>
            </a:r>
            <a:r>
              <a:rPr lang="ar-EG" sz="2000" dirty="0" smtClean="0">
                <a:latin typeface="Calibri" panose="020F0502020204030204" pitchFamily="34" charset="0"/>
                <a:cs typeface="Calibri" panose="020F0502020204030204" pitchFamily="34" charset="0"/>
              </a:rPr>
              <a:t>تضمنت </a:t>
            </a:r>
            <a:r>
              <a:rPr lang="ar-EG" sz="2000" dirty="0">
                <a:latin typeface="Calibri" panose="020F0502020204030204" pitchFamily="34" charset="0"/>
                <a:cs typeface="Calibri" panose="020F0502020204030204" pitchFamily="34" charset="0"/>
              </a:rPr>
              <a:t>الخطوات الرئيسية التي </a:t>
            </a:r>
            <a:r>
              <a:rPr lang="ar-EG" sz="2000" dirty="0" smtClean="0">
                <a:latin typeface="Calibri" panose="020F0502020204030204" pitchFamily="34" charset="0"/>
                <a:cs typeface="Calibri" panose="020F0502020204030204" pitchFamily="34" charset="0"/>
              </a:rPr>
              <a:t>اتخذتها.</a:t>
            </a:r>
          </a:p>
          <a:p>
            <a:pPr algn="just" rtl="1"/>
            <a:r>
              <a:rPr lang="ar-EG" sz="2000" b="1" dirty="0" smtClean="0">
                <a:latin typeface="Calibri" panose="020F0502020204030204" pitchFamily="34" charset="0"/>
                <a:cs typeface="Calibri" panose="020F0502020204030204" pitchFamily="34" charset="0"/>
              </a:rPr>
              <a:t>1. تحليل </a:t>
            </a:r>
            <a:r>
              <a:rPr lang="ar-EG" sz="2000" b="1" dirty="0">
                <a:latin typeface="Calibri" panose="020F0502020204030204" pitchFamily="34" charset="0"/>
                <a:cs typeface="Calibri" panose="020F0502020204030204" pitchFamily="34" charset="0"/>
              </a:rPr>
              <a:t>سلوك العملاء:</a:t>
            </a:r>
          </a:p>
          <a:p>
            <a:pPr algn="just" rtl="1"/>
            <a:r>
              <a:rPr lang="ar-EG" sz="2000" dirty="0">
                <a:latin typeface="Calibri" panose="020F0502020204030204" pitchFamily="34" charset="0"/>
                <a:cs typeface="Calibri" panose="020F0502020204030204" pitchFamily="34" charset="0"/>
              </a:rPr>
              <a:t>تخصيص التوصيات: </a:t>
            </a:r>
            <a:r>
              <a:rPr lang="ar-EG" sz="2000" b="1" dirty="0">
                <a:latin typeface="Calibri" panose="020F0502020204030204" pitchFamily="34" charset="0"/>
                <a:cs typeface="Calibri" panose="020F0502020204030204" pitchFamily="34" charset="0"/>
              </a:rPr>
              <a:t>من خلال تحليل سلوك البحث للمسافرين</a:t>
            </a:r>
            <a:r>
              <a:rPr lang="ar-EG" sz="2000" dirty="0">
                <a:latin typeface="Calibri" panose="020F0502020204030204" pitchFamily="34" charset="0"/>
                <a:cs typeface="Calibri" panose="020F0502020204030204" pitchFamily="34" charset="0"/>
              </a:rPr>
              <a:t>، مثل أنواع الإقامات التي يفضلونها أو المواقع التي يبحثون عنها، قامت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باستخدام تقنيات التعلم الآلي لتحليل هذه </a:t>
            </a:r>
            <a:r>
              <a:rPr lang="ar-EG" sz="2000" b="1" dirty="0">
                <a:latin typeface="Calibri" panose="020F0502020204030204" pitchFamily="34" charset="0"/>
                <a:cs typeface="Calibri" panose="020F0502020204030204" pitchFamily="34" charset="0"/>
              </a:rPr>
              <a:t>البيانات وتقديم توصيات مخصصة</a:t>
            </a:r>
            <a:r>
              <a:rPr lang="ar-EG" sz="2000" dirty="0" smtClean="0">
                <a:latin typeface="Calibri" panose="020F0502020204030204" pitchFamily="34" charset="0"/>
                <a:cs typeface="Calibri" panose="020F0502020204030204" pitchFamily="34" charset="0"/>
              </a:rPr>
              <a:t>.</a:t>
            </a:r>
          </a:p>
          <a:p>
            <a:pPr algn="just" rtl="1"/>
            <a:endParaRPr lang="ar-EG" sz="20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تحديد </a:t>
            </a:r>
            <a:r>
              <a:rPr lang="ar-EG" sz="2000" b="1" dirty="0">
                <a:latin typeface="Calibri" panose="020F0502020204030204" pitchFamily="34" charset="0"/>
                <a:cs typeface="Calibri" panose="020F0502020204030204" pitchFamily="34" charset="0"/>
              </a:rPr>
              <a:t>احتياجات المسافرين: من خلال مراقبة تفاعلات المستخدمين مع التطبيق، </a:t>
            </a:r>
            <a:r>
              <a:rPr lang="ar-EG" sz="2000" dirty="0">
                <a:latin typeface="Calibri" panose="020F0502020204030204" pitchFamily="34" charset="0"/>
                <a:cs typeface="Calibri" panose="020F0502020204030204" pitchFamily="34" charset="0"/>
              </a:rPr>
              <a:t>مثل تسجيلات الدخول وعمليات البحث والمراجعات، استطاعت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تحديد احتياجات كل مسافر بشكل أكثر دقة</a:t>
            </a:r>
            <a:r>
              <a:rPr lang="ar-EG" sz="2000" b="1"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2583464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2" y="1415306"/>
            <a:ext cx="7401296" cy="2862322"/>
          </a:xfrm>
          <a:prstGeom prst="rect">
            <a:avLst/>
          </a:prstGeom>
          <a:noFill/>
        </p:spPr>
        <p:txBody>
          <a:bodyPr wrap="square" rtlCol="0">
            <a:spAutoFit/>
          </a:bodyPr>
          <a:lstStyle/>
          <a:p>
            <a:pPr algn="just" rtl="1"/>
            <a:r>
              <a:rPr lang="ar-EG" sz="2000" b="1" dirty="0" smtClean="0"/>
              <a:t>2</a:t>
            </a:r>
            <a:r>
              <a:rPr lang="ar-EG" sz="2000" dirty="0" smtClean="0"/>
              <a:t>. </a:t>
            </a:r>
            <a:r>
              <a:rPr lang="ar-EG" sz="2000" b="1" dirty="0" smtClean="0">
                <a:latin typeface="Calibri" panose="020F0502020204030204" pitchFamily="34" charset="0"/>
                <a:cs typeface="Calibri" panose="020F0502020204030204" pitchFamily="34" charset="0"/>
              </a:rPr>
              <a:t>تحليل </a:t>
            </a:r>
            <a:r>
              <a:rPr lang="ar-EG" sz="2000" b="1" dirty="0">
                <a:latin typeface="Calibri" panose="020F0502020204030204" pitchFamily="34" charset="0"/>
                <a:cs typeface="Calibri" panose="020F0502020204030204" pitchFamily="34" charset="0"/>
              </a:rPr>
              <a:t>تقييمات العملاء (المراجعات):</a:t>
            </a: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استخدمت </a:t>
            </a:r>
            <a:r>
              <a:rPr lang="en-MY" sz="2000" b="1" dirty="0" err="1">
                <a:latin typeface="Calibri" panose="020F0502020204030204" pitchFamily="34" charset="0"/>
                <a:cs typeface="Calibri" panose="020F0502020204030204" pitchFamily="34" charset="0"/>
              </a:rPr>
              <a:t>Airbnb</a:t>
            </a:r>
            <a:r>
              <a:rPr lang="en-MY"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تحليل النصوص لاستخراج المشاعر والآراء من التقييمات التي يتركها المسافرون والمضيفون بعد كل تجربة. من خلال تحليل هذه النصوص، تمكنت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من تحديد المشكلات الشائعة مثل عدم وضوح التعليمات من المضيفين أو غياب وسائل الراحة الأساسية</a:t>
            </a:r>
            <a:r>
              <a:rPr lang="ar-EG" sz="2000" b="1" dirty="0">
                <a:latin typeface="Calibri" panose="020F0502020204030204" pitchFamily="34" charset="0"/>
                <a:cs typeface="Calibri" panose="020F0502020204030204" pitchFamily="34" charset="0"/>
              </a:rPr>
              <a:t>.</a:t>
            </a:r>
          </a:p>
          <a:p>
            <a:pPr algn="just" rtl="1"/>
            <a:endParaRPr lang="ar-EG" sz="2000" b="1"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تحسين تقديم الخدمة: </a:t>
            </a:r>
            <a:r>
              <a:rPr lang="ar-EG" sz="2000" dirty="0">
                <a:latin typeface="Calibri" panose="020F0502020204030204" pitchFamily="34" charset="0"/>
                <a:cs typeface="Calibri" panose="020F0502020204030204" pitchFamily="34" charset="0"/>
              </a:rPr>
              <a:t>بناءً على هذه التحليلات، قامت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بتحديث نظام التقييمات وجعلته أكثر دقة، حيث يمكن للمسافرين والمضيفين الآن تقديم تقييمات شاملة لمختلف جوانب الإقامة مثل النظافة، الموقع، التواصل مع المضيف، وغيرها</a:t>
            </a:r>
            <a:r>
              <a:rPr lang="ar-EG" sz="2000" dirty="0"/>
              <a:t>.</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6815509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218015" y="1512620"/>
            <a:ext cx="7768947" cy="3046988"/>
          </a:xfrm>
          <a:prstGeom prst="rect">
            <a:avLst/>
          </a:prstGeom>
          <a:noFill/>
        </p:spPr>
        <p:txBody>
          <a:bodyPr wrap="square" rtlCol="0">
            <a:spAutoFit/>
          </a:bodyPr>
          <a:lstStyle/>
          <a:p>
            <a:pPr algn="just" rtl="1"/>
            <a:r>
              <a:rPr lang="ar-EG" sz="2000" dirty="0" smtClean="0"/>
              <a:t>3. </a:t>
            </a:r>
            <a:r>
              <a:rPr lang="ar-EG" sz="2400" b="1" dirty="0" smtClean="0">
                <a:latin typeface="Calibri" panose="020F0502020204030204" pitchFamily="34" charset="0"/>
                <a:cs typeface="Calibri" panose="020F0502020204030204" pitchFamily="34" charset="0"/>
              </a:rPr>
              <a:t>تحليل </a:t>
            </a:r>
            <a:r>
              <a:rPr lang="ar-EG" sz="2400" b="1" dirty="0">
                <a:latin typeface="Calibri" panose="020F0502020204030204" pitchFamily="34" charset="0"/>
                <a:cs typeface="Calibri" panose="020F0502020204030204" pitchFamily="34" charset="0"/>
              </a:rPr>
              <a:t>البيانات الاجتماعية:</a:t>
            </a:r>
          </a:p>
          <a:p>
            <a:pPr marL="285750" indent="-285750" algn="just" rtl="1">
              <a:buFont typeface="Wingdings" panose="05000000000000000000" pitchFamily="2" charset="2"/>
              <a:buChar char="q"/>
            </a:pPr>
            <a:r>
              <a:rPr lang="ar-EG" sz="2400" b="1" dirty="0" smtClean="0">
                <a:latin typeface="Calibri" panose="020F0502020204030204" pitchFamily="34" charset="0"/>
                <a:cs typeface="Calibri" panose="020F0502020204030204" pitchFamily="34" charset="0"/>
              </a:rPr>
              <a:t>  </a:t>
            </a:r>
            <a:r>
              <a:rPr lang="en-MY" sz="2400" dirty="0" err="1">
                <a:latin typeface="Calibri" panose="020F0502020204030204" pitchFamily="34" charset="0"/>
                <a:cs typeface="Calibri" panose="020F0502020204030204" pitchFamily="34" charset="0"/>
              </a:rPr>
              <a:t>Airbnb</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قامت بتحليل البيانات المتاحة على وسائل التواصل الاجتماعي </a:t>
            </a:r>
            <a:r>
              <a:rPr lang="ar-EG" sz="2400" u="sng" dirty="0">
                <a:latin typeface="Calibri" panose="020F0502020204030204" pitchFamily="34" charset="0"/>
                <a:cs typeface="Calibri" panose="020F0502020204030204" pitchFamily="34" charset="0"/>
              </a:rPr>
              <a:t>لفهم تصورات العملاء عن الشركة وتحليل المحادثات المرتبطة </a:t>
            </a:r>
            <a:r>
              <a:rPr lang="ar-EG" sz="2400" dirty="0">
                <a:latin typeface="Calibri" panose="020F0502020204030204" pitchFamily="34" charset="0"/>
                <a:cs typeface="Calibri" panose="020F0502020204030204" pitchFamily="34" charset="0"/>
              </a:rPr>
              <a:t>بالعلامة التجارية. هذا سمح لها بالاستجابة بسرعة لأي مشكلات أو شكاوى قد تطرأ على منصتها</a:t>
            </a:r>
            <a:r>
              <a:rPr lang="ar-EG" sz="2400"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كما ساعد هذا التحليل في تحديد الاتجاهات الرائجة في السفر، مثل الطلب المتزايد على الإقامات في وجهات غير تقليدية أو السفر بشكل جماعي، مما ساعد الشركة في توجيه استراتيجيات التسويق الخاصة بها.</a:t>
            </a:r>
          </a:p>
        </p:txBody>
      </p:sp>
    </p:spTree>
    <p:extLst>
      <p:ext uri="{BB962C8B-B14F-4D97-AF65-F5344CB8AC3E}">
        <p14:creationId xmlns:p14="http://schemas.microsoft.com/office/powerpoint/2010/main" val="2062077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485900" y="1415306"/>
            <a:ext cx="8758238" cy="3785652"/>
          </a:xfrm>
          <a:prstGeom prst="rect">
            <a:avLst/>
          </a:prstGeom>
          <a:noFill/>
        </p:spPr>
        <p:txBody>
          <a:bodyPr wrap="square" rtlCol="0">
            <a:spAutoFit/>
          </a:bodyPr>
          <a:lstStyle/>
          <a:p>
            <a:pPr algn="just" rtl="1"/>
            <a:r>
              <a:rPr lang="ar-EG" sz="2000" dirty="0" smtClean="0"/>
              <a:t>4. </a:t>
            </a: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استخدام تحليل البيانات لتحسين تجربة المضيفين: </a:t>
            </a:r>
            <a:endParaRPr lang="ar-EG" sz="2000" b="1"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دعم </a:t>
            </a:r>
            <a:r>
              <a:rPr lang="ar-EG" sz="2000" b="1" dirty="0">
                <a:latin typeface="Calibri" panose="020F0502020204030204" pitchFamily="34" charset="0"/>
                <a:cs typeface="Calibri" panose="020F0502020204030204" pitchFamily="34" charset="0"/>
              </a:rPr>
              <a:t>المضيفين</a:t>
            </a:r>
            <a:r>
              <a:rPr lang="ar-EG" sz="2000" dirty="0">
                <a:latin typeface="Calibri" panose="020F0502020204030204" pitchFamily="34" charset="0"/>
                <a:cs typeface="Calibri" panose="020F0502020204030204" pitchFamily="34" charset="0"/>
              </a:rPr>
              <a:t>: قامت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باستخدام البيانات لتحسين مستوى الدعم المقدم للمضيفين. من خلال تحليل البيانات حول كيفية أداء المضيفين في استضافة الزوار، قامت الشركة بتقديم توصيات حول كيفية تحسين وصف الإقامة أو تصوير الغرف بشكل أفضل</a:t>
            </a:r>
            <a:r>
              <a:rPr lang="ar-EG" sz="2000"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توقع الطلب: </a:t>
            </a:r>
            <a:r>
              <a:rPr lang="ar-EG" sz="2000" dirty="0">
                <a:latin typeface="Calibri" panose="020F0502020204030204" pitchFamily="34" charset="0"/>
                <a:cs typeface="Calibri" panose="020F0502020204030204" pitchFamily="34" charset="0"/>
              </a:rPr>
              <a:t>استخدمت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بيانات حجز الإقامات السابقة لتقديم تنبؤات للمضيفين حول الأيام أو الفترات التي قد تكون أكثر طلبًا، مما يساعدهم على تحسين أسعارهم وملء تقاويمهم بكفاءة أكبر</a:t>
            </a:r>
            <a:r>
              <a:rPr lang="ar-EG" sz="2000" dirty="0" smtClean="0">
                <a:latin typeface="Calibri" panose="020F0502020204030204" pitchFamily="34" charset="0"/>
                <a:cs typeface="Calibri" panose="020F0502020204030204" pitchFamily="34" charset="0"/>
              </a:rPr>
              <a:t>..</a:t>
            </a:r>
          </a:p>
          <a:p>
            <a:pPr algn="just" rtl="1"/>
            <a:r>
              <a:rPr lang="ar-EG" sz="2000" b="1" dirty="0">
                <a:latin typeface="Calibri" panose="020F0502020204030204" pitchFamily="34" charset="0"/>
                <a:cs typeface="Calibri" panose="020F0502020204030204" pitchFamily="34" charset="0"/>
              </a:rPr>
              <a:t>تخصيص العروض الترويجية:</a:t>
            </a:r>
          </a:p>
          <a:p>
            <a:pPr algn="just" rtl="1"/>
            <a:r>
              <a:rPr lang="ar-EG" sz="2000" dirty="0">
                <a:latin typeface="Calibri" panose="020F0502020204030204" pitchFamily="34" charset="0"/>
                <a:cs typeface="Calibri" panose="020F0502020204030204" pitchFamily="34" charset="0"/>
              </a:rPr>
              <a:t>بناءً على تحليل سلوك العملاء والمراجعات، قامت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بتخصيص العروض الترويجية. على سبيل المثال، إذا كان أحد المسافرين قد حجز إقامة في مدينة معينة، فسيتم إرسال عروض خاصة على الإقامات المستقبلية في نفس المدينة أو في مناطق مشابهة</a:t>
            </a:r>
          </a:p>
          <a:p>
            <a:pPr marL="285750" indent="-28575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49196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898668" y="1330509"/>
            <a:ext cx="8029493" cy="3539430"/>
          </a:xfrm>
          <a:prstGeom prst="rect">
            <a:avLst/>
          </a:prstGeom>
          <a:noFill/>
        </p:spPr>
        <p:txBody>
          <a:bodyPr wrap="square" rtlCol="0">
            <a:spAutoFit/>
          </a:bodyPr>
          <a:lstStyle/>
          <a:p>
            <a:pPr algn="just" rtl="1"/>
            <a:r>
              <a:rPr lang="ar-EG" sz="2000" dirty="0" smtClean="0"/>
              <a:t>5</a:t>
            </a:r>
            <a:r>
              <a:rPr lang="ar-EG" sz="2400" b="1" dirty="0">
                <a:latin typeface="Calibri" panose="020F0502020204030204" pitchFamily="34" charset="0"/>
                <a:cs typeface="Calibri" panose="020F0502020204030204" pitchFamily="34" charset="0"/>
              </a:rPr>
              <a:t>.  النتائج: </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 زيادة رضا العملاء: </a:t>
            </a:r>
            <a:r>
              <a:rPr lang="ar-EG" sz="2000" dirty="0">
                <a:latin typeface="Calibri" panose="020F0502020204030204" pitchFamily="34" charset="0"/>
                <a:cs typeface="Calibri" panose="020F0502020204030204" pitchFamily="34" charset="0"/>
              </a:rPr>
              <a:t>باستخدام تحليلات البيانات لتخصيص التوصيات وتحسين خدمة العملاء، شهدت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زيادة في معدل رضا العملاء. حيث أكدت تقارير الشركة أن المسافرين الذين تلقوا توصيات مخصصة من النظام كانوا أكثر رضا عن تجربتهم. </a:t>
            </a: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تحسين </a:t>
            </a:r>
            <a:r>
              <a:rPr lang="ar-EG" sz="2000" b="1" dirty="0">
                <a:latin typeface="Calibri" panose="020F0502020204030204" pitchFamily="34" charset="0"/>
                <a:cs typeface="Calibri" panose="020F0502020204030204" pitchFamily="34" charset="0"/>
              </a:rPr>
              <a:t>تجربة المضيفين</a:t>
            </a:r>
            <a:r>
              <a:rPr lang="ar-EG" sz="2000" dirty="0">
                <a:latin typeface="Calibri" panose="020F0502020204030204" pitchFamily="34" charset="0"/>
                <a:cs typeface="Calibri" panose="020F0502020204030204" pitchFamily="34" charset="0"/>
              </a:rPr>
              <a:t>: بفضل التحليلات المتقدمة، تمكن المضيفون من تحسين عروضهم وزيادة معدلات إشغال العقارات الخاصة بهم. </a:t>
            </a: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زيادة </a:t>
            </a:r>
            <a:r>
              <a:rPr lang="ar-EG" sz="2000" b="1" dirty="0">
                <a:latin typeface="Calibri" panose="020F0502020204030204" pitchFamily="34" charset="0"/>
                <a:cs typeface="Calibri" panose="020F0502020204030204" pitchFamily="34" charset="0"/>
              </a:rPr>
              <a:t>في الإيرادات: </a:t>
            </a:r>
            <a:r>
              <a:rPr lang="ar-EG" sz="2000" dirty="0">
                <a:latin typeface="Calibri" panose="020F0502020204030204" pitchFamily="34" charset="0"/>
                <a:cs typeface="Calibri" panose="020F0502020204030204" pitchFamily="34" charset="0"/>
              </a:rPr>
              <a:t>من خلال تحسين تخصيص العروض والتوصيات، تمكنت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من زيادة العوائد للمضيفين والعملاء على حد سواء</a:t>
            </a:r>
            <a:r>
              <a:rPr lang="ar-EG" sz="2000"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تعزيز الولاء والاحتفاظ بالعملاء: </a:t>
            </a:r>
            <a:r>
              <a:rPr lang="ar-EG" sz="2000" dirty="0">
                <a:latin typeface="Calibri" panose="020F0502020204030204" pitchFamily="34" charset="0"/>
                <a:cs typeface="Calibri" panose="020F0502020204030204" pitchFamily="34" charset="0"/>
              </a:rPr>
              <a:t>تحليلات البيانات سمحت لـ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بتحديد العوامل التي تؤثر على ولاء العملاء وبالتالي تقديم عروض وخدمات تلبي احتياجاتهم بشكل أفضل، مما ساهم في تعزيز الاحتفاظ بالعملاء</a:t>
            </a:r>
            <a:r>
              <a:rPr lang="ar-EG" sz="2000" b="1" dirty="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60459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103667" y="1197143"/>
            <a:ext cx="8029493" cy="3477875"/>
          </a:xfrm>
          <a:prstGeom prst="rect">
            <a:avLst/>
          </a:prstGeom>
          <a:noFill/>
        </p:spPr>
        <p:txBody>
          <a:bodyPr wrap="square" rtlCol="0">
            <a:spAutoFit/>
          </a:bodyPr>
          <a:lstStyle/>
          <a:p>
            <a:pPr algn="just" rtl="1"/>
            <a:endParaRPr lang="ar-EG" sz="2000" dirty="0" smtClean="0">
              <a:latin typeface="Calibri" panose="020F0502020204030204" pitchFamily="34" charset="0"/>
              <a:cs typeface="Calibri" panose="020F0502020204030204" pitchFamily="34" charset="0"/>
            </a:endParaRPr>
          </a:p>
          <a:p>
            <a:pPr algn="just" rtl="1"/>
            <a:r>
              <a:rPr lang="ar-EG" sz="2000" b="1" dirty="0" smtClean="0">
                <a:latin typeface="Calibri" panose="020F0502020204030204" pitchFamily="34" charset="0"/>
                <a:cs typeface="Calibri" panose="020F0502020204030204" pitchFamily="34" charset="0"/>
              </a:rPr>
              <a:t>6. التحديات </a:t>
            </a:r>
            <a:r>
              <a:rPr lang="ar-EG" sz="2000" b="1" dirty="0">
                <a:latin typeface="Calibri" panose="020F0502020204030204" pitchFamily="34" charset="0"/>
                <a:cs typeface="Calibri" panose="020F0502020204030204" pitchFamily="34" charset="0"/>
              </a:rPr>
              <a:t>التي واجهتها </a:t>
            </a:r>
            <a:r>
              <a:rPr lang="en-MY" sz="2000" b="1" dirty="0" err="1">
                <a:latin typeface="Calibri" panose="020F0502020204030204" pitchFamily="34" charset="0"/>
                <a:cs typeface="Calibri" panose="020F0502020204030204" pitchFamily="34" charset="0"/>
              </a:rPr>
              <a:t>Airbnb</a:t>
            </a:r>
            <a:r>
              <a:rPr lang="en-MY" sz="2000" b="1" dirty="0">
                <a:latin typeface="Calibri" panose="020F0502020204030204" pitchFamily="34" charset="0"/>
                <a:cs typeface="Calibri" panose="020F0502020204030204" pitchFamily="34" charset="0"/>
              </a:rPr>
              <a:t>: </a:t>
            </a:r>
            <a:endParaRPr lang="ar-EG" sz="2000" b="1"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حجم </a:t>
            </a:r>
            <a:r>
              <a:rPr lang="ar-EG" sz="2000" b="1" dirty="0">
                <a:latin typeface="Calibri" panose="020F0502020204030204" pitchFamily="34" charset="0"/>
                <a:cs typeface="Calibri" panose="020F0502020204030204" pitchFamily="34" charset="0"/>
              </a:rPr>
              <a:t>البيانات الكبير: </a:t>
            </a:r>
            <a:r>
              <a:rPr lang="ar-EG" sz="2000" dirty="0">
                <a:latin typeface="Calibri" panose="020F0502020204030204" pitchFamily="34" charset="0"/>
                <a:cs typeface="Calibri" panose="020F0502020204030204" pitchFamily="34" charset="0"/>
              </a:rPr>
              <a:t>كانت المشكلة الكبيرة التي واجهتها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هي التعامل مع الكم الهائل من البيانات التي يتم جمعها من المستخدمين حول العالم. </a:t>
            </a: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endParaRPr lang="ar-EG" sz="2000"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كان </a:t>
            </a:r>
            <a:r>
              <a:rPr lang="ar-EG" sz="2000" b="1" dirty="0">
                <a:latin typeface="Calibri" panose="020F0502020204030204" pitchFamily="34" charset="0"/>
                <a:cs typeface="Calibri" panose="020F0502020204030204" pitchFamily="34" charset="0"/>
              </a:rPr>
              <a:t>من الضروري تحليل هذه البيانات بشكل سريع وفعّال باستخدام تقنيات متقدمة في التعلم الآلي. </a:t>
            </a:r>
            <a:endParaRPr lang="ar-EG" sz="2000" b="1"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endParaRPr lang="ar-EG" sz="2000" b="1"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smtClean="0">
                <a:latin typeface="Calibri" panose="020F0502020204030204" pitchFamily="34" charset="0"/>
                <a:cs typeface="Calibri" panose="020F0502020204030204" pitchFamily="34" charset="0"/>
              </a:rPr>
              <a:t>الخصوصية </a:t>
            </a:r>
            <a:r>
              <a:rPr lang="ar-EG" sz="2000" b="1" dirty="0">
                <a:latin typeface="Calibri" panose="020F0502020204030204" pitchFamily="34" charset="0"/>
                <a:cs typeface="Calibri" panose="020F0502020204030204" pitchFamily="34" charset="0"/>
              </a:rPr>
              <a:t>والامتثال: </a:t>
            </a:r>
            <a:r>
              <a:rPr lang="ar-EG" sz="2000" dirty="0">
                <a:latin typeface="Calibri" panose="020F0502020204030204" pitchFamily="34" charset="0"/>
                <a:cs typeface="Calibri" panose="020F0502020204030204" pitchFamily="34" charset="0"/>
              </a:rPr>
              <a:t>كما كان من الضروري أن تتعامل </a:t>
            </a:r>
            <a:r>
              <a:rPr lang="en-MY" sz="2000" dirty="0" err="1">
                <a:latin typeface="Calibri" panose="020F0502020204030204" pitchFamily="34" charset="0"/>
                <a:cs typeface="Calibri" panose="020F0502020204030204" pitchFamily="34" charset="0"/>
              </a:rPr>
              <a:t>Airbnb</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مع التحديات المتعلقة بالخصوصية وحماية بيانات العملاء، خاصةً مع تزايد القوانين واللوائح المتعلقة بحماية </a:t>
            </a:r>
            <a:r>
              <a:rPr lang="ar-EG" sz="2000" dirty="0" smtClean="0">
                <a:latin typeface="Calibri" panose="020F0502020204030204" pitchFamily="34" charset="0"/>
                <a:cs typeface="Calibri" panose="020F0502020204030204" pitchFamily="34" charset="0"/>
              </a:rPr>
              <a:t>البيانات</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519188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53951" y="856767"/>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103667" y="1417753"/>
            <a:ext cx="8029493" cy="3600986"/>
          </a:xfrm>
          <a:prstGeom prst="rect">
            <a:avLst/>
          </a:prstGeom>
          <a:noFill/>
        </p:spPr>
        <p:txBody>
          <a:bodyPr wrap="square" rtlCol="0">
            <a:spAutoFit/>
          </a:bodyPr>
          <a:lstStyle/>
          <a:p>
            <a:pPr algn="ctr" rtl="1"/>
            <a:r>
              <a:rPr lang="ar-EG" sz="2800" b="1" dirty="0">
                <a:latin typeface="Calibri" panose="020F0502020204030204" pitchFamily="34" charset="0"/>
                <a:cs typeface="Calibri" panose="020F0502020204030204" pitchFamily="34" charset="0"/>
              </a:rPr>
              <a:t>الدروس المستفادة</a:t>
            </a:r>
            <a:r>
              <a:rPr lang="ar-EG" sz="2800" b="1"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التحليل المتقدم يساعد على التخصيص</a:t>
            </a:r>
            <a:r>
              <a:rPr lang="ar-EG" sz="2000" dirty="0">
                <a:latin typeface="Calibri" panose="020F0502020204030204" pitchFamily="34" charset="0"/>
                <a:cs typeface="Calibri" panose="020F0502020204030204" pitchFamily="34" charset="0"/>
              </a:rPr>
              <a:t>: </a:t>
            </a:r>
            <a:r>
              <a:rPr lang="ar-EG" sz="2000" u="sng" dirty="0">
                <a:latin typeface="Calibri" panose="020F0502020204030204" pitchFamily="34" charset="0"/>
                <a:cs typeface="Calibri" panose="020F0502020204030204" pitchFamily="34" charset="0"/>
              </a:rPr>
              <a:t>تخصيص الخدمات والمنتجات استنادًا </a:t>
            </a:r>
            <a:r>
              <a:rPr lang="ar-EG" sz="2000" dirty="0">
                <a:latin typeface="Calibri" panose="020F0502020204030204" pitchFamily="34" charset="0"/>
                <a:cs typeface="Calibri" panose="020F0502020204030204" pitchFamily="34" charset="0"/>
              </a:rPr>
              <a:t>إلى تحليلات البيانات يمكن أن يؤدي إلى تحسين تجربة العميل بشكل كبير، مما يعزز من الولاء والرضا. </a:t>
            </a:r>
            <a:endParaRPr lang="ar-EG"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استخدام </a:t>
            </a:r>
            <a:r>
              <a:rPr lang="ar-EG" sz="2000" b="1" dirty="0">
                <a:latin typeface="Calibri" panose="020F0502020204030204" pitchFamily="34" charset="0"/>
                <a:cs typeface="Calibri" panose="020F0502020204030204" pitchFamily="34" charset="0"/>
              </a:rPr>
              <a:t>التحليلات لتحسين دعم العملاء</a:t>
            </a:r>
            <a:r>
              <a:rPr lang="ar-EG" sz="2000" dirty="0">
                <a:latin typeface="Calibri" panose="020F0502020204030204" pitchFamily="34" charset="0"/>
                <a:cs typeface="Calibri" panose="020F0502020204030204" pitchFamily="34" charset="0"/>
              </a:rPr>
              <a:t>: من خلال تحليل بيانات العملاء، يمكن تحسين نظام خدمة العملاء من خلال الاستجابة بشكل أسرع وأدق لاحتياجاتهم. </a:t>
            </a:r>
            <a:endParaRPr lang="ar-EG"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ü"/>
            </a:pPr>
            <a:endParaRPr lang="ar-EG"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تحليل </a:t>
            </a:r>
            <a:r>
              <a:rPr lang="ar-EG" sz="2000" b="1" dirty="0">
                <a:latin typeface="Calibri" panose="020F0502020204030204" pitchFamily="34" charset="0"/>
                <a:cs typeface="Calibri" panose="020F0502020204030204" pitchFamily="34" charset="0"/>
              </a:rPr>
              <a:t>المراجعات يعد أداة قيمة</a:t>
            </a:r>
            <a:r>
              <a:rPr lang="ar-EG" sz="2000" dirty="0">
                <a:latin typeface="Calibri" panose="020F0502020204030204" pitchFamily="34" charset="0"/>
                <a:cs typeface="Calibri" panose="020F0502020204030204" pitchFamily="34" charset="0"/>
              </a:rPr>
              <a:t>: الاستفادة من المراجعات والتحليلات النصية لاستخلاص الرؤى يمكن أن يوفر معلومات دقيقة حول تحسين الخدمات. </a:t>
            </a:r>
            <a:endParaRPr lang="ar-EG" sz="20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ü"/>
            </a:pPr>
            <a:r>
              <a:rPr lang="ar-EG" sz="2000" b="1" dirty="0" smtClean="0">
                <a:latin typeface="Calibri" panose="020F0502020204030204" pitchFamily="34" charset="0"/>
                <a:cs typeface="Calibri" panose="020F0502020204030204" pitchFamily="34" charset="0"/>
              </a:rPr>
              <a:t>الاستفادة </a:t>
            </a:r>
            <a:r>
              <a:rPr lang="ar-EG" sz="2000" b="1" dirty="0">
                <a:latin typeface="Calibri" panose="020F0502020204030204" pitchFamily="34" charset="0"/>
                <a:cs typeface="Calibri" panose="020F0502020204030204" pitchFamily="34" charset="0"/>
              </a:rPr>
              <a:t>من وسائل التواصل الاجتماعي: </a:t>
            </a:r>
            <a:r>
              <a:rPr lang="ar-EG" sz="2000" dirty="0">
                <a:latin typeface="Calibri" panose="020F0502020204030204" pitchFamily="34" charset="0"/>
                <a:cs typeface="Calibri" panose="020F0502020204030204" pitchFamily="34" charset="0"/>
              </a:rPr>
              <a:t>تحليل البيانات الاجتماعية يمكن أن يساعد الشركات على فهم اتجاهات السوق والاتصال بالعملاء بشكل أكثر فعالية.</a:t>
            </a:r>
          </a:p>
        </p:txBody>
      </p:sp>
    </p:spTree>
    <p:extLst>
      <p:ext uri="{BB962C8B-B14F-4D97-AF65-F5344CB8AC3E}">
        <p14:creationId xmlns:p14="http://schemas.microsoft.com/office/powerpoint/2010/main" val="11330061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341256" y="61769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364559" y="740559"/>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دراسة حالة : شركة </a:t>
            </a:r>
            <a:r>
              <a:rPr lang="en-MY" sz="3200" b="1" dirty="0" err="1">
                <a:latin typeface="Calibri" panose="020F0502020204030204" pitchFamily="34" charset="0"/>
                <a:cs typeface="Calibri" panose="020F0502020204030204" pitchFamily="34" charset="0"/>
              </a:rPr>
              <a:t>Air</a:t>
            </a:r>
            <a:r>
              <a:rPr lang="en-MY" sz="3200" b="1" dirty="0" err="1"/>
              <a:t>bnb</a:t>
            </a:r>
            <a:r>
              <a:rPr lang="en-MY" sz="3200" dirty="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103667" y="1224331"/>
            <a:ext cx="8029493" cy="4647426"/>
          </a:xfrm>
          <a:prstGeom prst="rect">
            <a:avLst/>
          </a:prstGeom>
          <a:noFill/>
        </p:spPr>
        <p:txBody>
          <a:bodyPr wrap="square" rtlCol="0">
            <a:spAutoFit/>
          </a:bodyPr>
          <a:lstStyle/>
          <a:p>
            <a:pPr algn="r" rtl="1"/>
            <a:r>
              <a:rPr lang="ar-EG" sz="3200" dirty="0">
                <a:latin typeface="Calibri" panose="020F0502020204030204" pitchFamily="34" charset="0"/>
                <a:cs typeface="Calibri" panose="020F0502020204030204" pitchFamily="34" charset="0"/>
              </a:rPr>
              <a:t>الخلاصة</a:t>
            </a:r>
            <a:r>
              <a:rPr lang="ar-EG" sz="20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r>
              <a:rPr lang="ar-EG" sz="2000" dirty="0" smtClean="0">
                <a:latin typeface="Calibri" panose="020F0502020204030204" pitchFamily="34" charset="0"/>
                <a:cs typeface="Calibri" panose="020F0502020204030204" pitchFamily="34" charset="0"/>
              </a:rPr>
              <a:t> </a:t>
            </a:r>
            <a:r>
              <a:rPr lang="ar-EG" sz="3200" dirty="0">
                <a:latin typeface="Calibri" panose="020F0502020204030204" pitchFamily="34" charset="0"/>
                <a:cs typeface="Calibri" panose="020F0502020204030204" pitchFamily="34" charset="0"/>
              </a:rPr>
              <a:t>من خلال استخدام تحليلات البيانات، </a:t>
            </a:r>
            <a:r>
              <a:rPr lang="ar-EG" sz="3200" b="1" dirty="0">
                <a:latin typeface="Calibri" panose="020F0502020204030204" pitchFamily="34" charset="0"/>
                <a:cs typeface="Calibri" panose="020F0502020204030204" pitchFamily="34" charset="0"/>
              </a:rPr>
              <a:t>استطاعت </a:t>
            </a:r>
            <a:r>
              <a:rPr lang="en-MY" sz="3200" b="1" dirty="0" err="1">
                <a:latin typeface="Calibri" panose="020F0502020204030204" pitchFamily="34" charset="0"/>
                <a:cs typeface="Calibri" panose="020F0502020204030204" pitchFamily="34" charset="0"/>
              </a:rPr>
              <a:t>Airbnb</a:t>
            </a:r>
            <a:r>
              <a:rPr lang="en-MY" sz="3200" b="1" dirty="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تحسين </a:t>
            </a:r>
            <a:r>
              <a:rPr lang="ar-EG" sz="3200" dirty="0">
                <a:latin typeface="Calibri" panose="020F0502020204030204" pitchFamily="34" charset="0"/>
                <a:cs typeface="Calibri" panose="020F0502020204030204" pitchFamily="34" charset="0"/>
              </a:rPr>
              <a:t>تجربة العملاء والمضيفين بشكل كبير. </a:t>
            </a:r>
            <a:endParaRPr lang="ar-EG" sz="32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3200" dirty="0" smtClean="0">
                <a:latin typeface="Calibri" panose="020F0502020204030204" pitchFamily="34" charset="0"/>
                <a:cs typeface="Calibri" panose="020F0502020204030204" pitchFamily="34" charset="0"/>
              </a:rPr>
              <a:t>التخصيص </a:t>
            </a:r>
            <a:r>
              <a:rPr lang="ar-EG" sz="3200" dirty="0">
                <a:latin typeface="Calibri" panose="020F0502020204030204" pitchFamily="34" charset="0"/>
                <a:cs typeface="Calibri" panose="020F0502020204030204" pitchFamily="34" charset="0"/>
              </a:rPr>
              <a:t>باستخدام البيانات يساعد في </a:t>
            </a:r>
            <a:r>
              <a:rPr lang="ar-EG" sz="3200" b="1" dirty="0">
                <a:latin typeface="Calibri" panose="020F0502020204030204" pitchFamily="34" charset="0"/>
                <a:cs typeface="Calibri" panose="020F0502020204030204" pitchFamily="34" charset="0"/>
              </a:rPr>
              <a:t>تحسين عملية الحجز، زيادة رضا العملاء</a:t>
            </a:r>
            <a:r>
              <a:rPr lang="ar-EG" sz="3200" dirty="0">
                <a:latin typeface="Calibri" panose="020F0502020204030204" pitchFamily="34" charset="0"/>
                <a:cs typeface="Calibri" panose="020F0502020204030204" pitchFamily="34" charset="0"/>
              </a:rPr>
              <a:t>، وتعزيز استراتيجيات التسويق</a:t>
            </a:r>
            <a:r>
              <a:rPr lang="ar-EG" sz="32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r>
              <a:rPr lang="ar-EG" sz="3200" dirty="0" smtClean="0">
                <a:latin typeface="Calibri" panose="020F0502020204030204" pitchFamily="34" charset="0"/>
                <a:cs typeface="Calibri" panose="020F0502020204030204" pitchFamily="34" charset="0"/>
              </a:rPr>
              <a:t> </a:t>
            </a:r>
            <a:r>
              <a:rPr lang="ar-EG" sz="3200" dirty="0">
                <a:latin typeface="Calibri" panose="020F0502020204030204" pitchFamily="34" charset="0"/>
                <a:cs typeface="Calibri" panose="020F0502020204030204" pitchFamily="34" charset="0"/>
              </a:rPr>
              <a:t>كانت هذه المبادرات بمثابة خطوة حاسمة </a:t>
            </a:r>
            <a:r>
              <a:rPr lang="ar-EG" sz="3200" b="1" dirty="0">
                <a:latin typeface="Calibri" panose="020F0502020204030204" pitchFamily="34" charset="0"/>
                <a:cs typeface="Calibri" panose="020F0502020204030204" pitchFamily="34" charset="0"/>
              </a:rPr>
              <a:t>نحو تحسين كفاءة الشركة في تقديم خدماتها </a:t>
            </a:r>
            <a:r>
              <a:rPr lang="ar-EG" sz="3200" dirty="0">
                <a:latin typeface="Calibri" panose="020F0502020204030204" pitchFamily="34" charset="0"/>
                <a:cs typeface="Calibri" panose="020F0502020204030204" pitchFamily="34" charset="0"/>
              </a:rPr>
              <a:t>ونجاحها في السوق العالمية.</a:t>
            </a:r>
          </a:p>
          <a:p>
            <a:pPr algn="r" rtl="1"/>
            <a:endParaRPr lang="ar-EG" sz="2000" dirty="0" smtClean="0">
              <a:latin typeface="Calibri" panose="020F0502020204030204" pitchFamily="34" charset="0"/>
              <a:cs typeface="Calibri" panose="020F0502020204030204" pitchFamily="34" charset="0"/>
            </a:endParaRPr>
          </a:p>
          <a:p>
            <a:pPr algn="r" rtl="1"/>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795100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55829" y="1155869"/>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234289" y="817146"/>
            <a:ext cx="9345750" cy="435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114384" y="928542"/>
            <a:ext cx="8466655" cy="584775"/>
          </a:xfrm>
          <a:prstGeom prst="rect">
            <a:avLst/>
          </a:prstGeom>
          <a:noFill/>
        </p:spPr>
        <p:txBody>
          <a:bodyPr wrap="square" rtlCol="0">
            <a:spAutoFit/>
          </a:bodyPr>
          <a:lstStyle/>
          <a:p>
            <a:pPr algn="ctr" rtl="1"/>
            <a:r>
              <a:rPr lang="ar-EG" sz="3200" b="1" dirty="0" smtClean="0"/>
              <a:t>5. تكليف </a:t>
            </a:r>
            <a:r>
              <a:rPr lang="ar-EG" sz="3200" b="1" dirty="0" smtClean="0">
                <a:latin typeface="Calibri" panose="020F0502020204030204" pitchFamily="34" charset="0"/>
                <a:cs typeface="Calibri" panose="020F0502020204030204" pitchFamily="34" charset="0"/>
              </a:rPr>
              <a:t>نشاط</a:t>
            </a:r>
            <a:r>
              <a:rPr lang="en-MY" sz="3200" dirty="0" smtClean="0"/>
              <a:t> </a:t>
            </a:r>
            <a:endParaRPr lang="ar-EG"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485571" y="1155869"/>
            <a:ext cx="8963629" cy="4339650"/>
          </a:xfrm>
          <a:prstGeom prst="rect">
            <a:avLst/>
          </a:prstGeom>
          <a:noFill/>
        </p:spPr>
        <p:txBody>
          <a:bodyPr wrap="square" rtlCol="0">
            <a:spAutoFit/>
          </a:bodyPr>
          <a:lstStyle/>
          <a:p>
            <a:pPr algn="r" rtl="1"/>
            <a:r>
              <a:rPr lang="ar-EG" sz="3200" dirty="0">
                <a:latin typeface="Calibri" panose="020F0502020204030204" pitchFamily="34" charset="0"/>
                <a:cs typeface="Calibri" panose="020F0502020204030204" pitchFamily="34" charset="0"/>
              </a:rPr>
              <a:t/>
            </a:r>
            <a:br>
              <a:rPr lang="ar-EG" sz="3200" dirty="0">
                <a:latin typeface="Calibri" panose="020F0502020204030204" pitchFamily="34" charset="0"/>
                <a:cs typeface="Calibri" panose="020F0502020204030204" pitchFamily="34" charset="0"/>
              </a:rPr>
            </a:br>
            <a:r>
              <a:rPr lang="ar-EG" sz="3200" dirty="0">
                <a:latin typeface="Calibri" panose="020F0502020204030204" pitchFamily="34" charset="0"/>
                <a:cs typeface="Calibri" panose="020F0502020204030204" pitchFamily="34" charset="0"/>
              </a:rPr>
              <a:t>"استفد من تجربة شركة </a:t>
            </a:r>
            <a:r>
              <a:rPr lang="en-MY" sz="3200" dirty="0" err="1">
                <a:latin typeface="Calibri" panose="020F0502020204030204" pitchFamily="34" charset="0"/>
                <a:cs typeface="Calibri" panose="020F0502020204030204" pitchFamily="34" charset="0"/>
              </a:rPr>
              <a:t>Airbnb</a:t>
            </a:r>
            <a:r>
              <a:rPr lang="en-MY" sz="3200" dirty="0">
                <a:latin typeface="Calibri" panose="020F0502020204030204" pitchFamily="34" charset="0"/>
                <a:cs typeface="Calibri" panose="020F0502020204030204" pitchFamily="34" charset="0"/>
              </a:rPr>
              <a:t> </a:t>
            </a:r>
            <a:r>
              <a:rPr lang="ar-EG" sz="3200" dirty="0">
                <a:latin typeface="Calibri" panose="020F0502020204030204" pitchFamily="34" charset="0"/>
                <a:cs typeface="Calibri" panose="020F0502020204030204" pitchFamily="34" charset="0"/>
              </a:rPr>
              <a:t>في استخدام تحليلات العملاء لتحسين تجربتهم واتخاذ قرارات استراتيجية. قم بإعداد دراسة حالة مشابهة، حيث تقوم بتحليل بيانات العملاء لشركة معينة (يمكن أن </a:t>
            </a:r>
            <a:r>
              <a:rPr lang="ar-EG" sz="3200" b="1" u="sng" dirty="0">
                <a:latin typeface="Calibri" panose="020F0502020204030204" pitchFamily="34" charset="0"/>
                <a:cs typeface="Calibri" panose="020F0502020204030204" pitchFamily="34" charset="0"/>
              </a:rPr>
              <a:t>تكون شركة خيالية أو حقيقية</a:t>
            </a:r>
            <a:r>
              <a:rPr lang="ar-EG" sz="3200" dirty="0">
                <a:latin typeface="Calibri" panose="020F0502020204030204" pitchFamily="34" charset="0"/>
                <a:cs typeface="Calibri" panose="020F0502020204030204" pitchFamily="34" charset="0"/>
              </a:rPr>
              <a:t>)، </a:t>
            </a:r>
            <a:r>
              <a:rPr lang="ar-EG" sz="3200" u="sng" dirty="0">
                <a:latin typeface="Calibri" panose="020F0502020204030204" pitchFamily="34" charset="0"/>
                <a:cs typeface="Calibri" panose="020F0502020204030204" pitchFamily="34" charset="0"/>
              </a:rPr>
              <a:t>وعرض ذلك في برزنتيشن مكون من 5 </a:t>
            </a:r>
            <a:r>
              <a:rPr lang="ar-EG" sz="3200" u="sng" dirty="0" smtClean="0">
                <a:latin typeface="Calibri" panose="020F0502020204030204" pitchFamily="34" charset="0"/>
                <a:cs typeface="Calibri" panose="020F0502020204030204" pitchFamily="34" charset="0"/>
              </a:rPr>
              <a:t>شرائح في الحلقة النقاشية التاسعة، </a:t>
            </a:r>
            <a:r>
              <a:rPr lang="ar-EG" sz="3200" dirty="0">
                <a:latin typeface="Calibri" panose="020F0502020204030204" pitchFamily="34" charset="0"/>
                <a:cs typeface="Calibri" panose="020F0502020204030204" pitchFamily="34" charset="0"/>
              </a:rPr>
              <a:t>مع التركيز على كيفية استخدام تحليلات البيانات لتحسين تجربة العملاء واتخاذ قرارات استراتيجية</a:t>
            </a:r>
            <a:r>
              <a:rPr lang="ar-EG" sz="2000" dirty="0" smtClean="0"/>
              <a:t>.«</a:t>
            </a:r>
          </a:p>
          <a:p>
            <a:pPr algn="r" rtl="1"/>
            <a:endParaRPr lang="ar-EG"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38332" y="4228954"/>
            <a:ext cx="2557463" cy="2114550"/>
          </a:xfrm>
          <a:prstGeom prst="rect">
            <a:avLst/>
          </a:prstGeom>
        </p:spPr>
      </p:pic>
    </p:spTree>
    <p:extLst>
      <p:ext uri="{BB962C8B-B14F-4D97-AF65-F5344CB8AC3E}">
        <p14:creationId xmlns:p14="http://schemas.microsoft.com/office/powerpoint/2010/main" val="23209525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942975" y="1631124"/>
            <a:ext cx="9337995" cy="1138773"/>
          </a:xfrm>
          <a:prstGeom prst="rect">
            <a:avLst/>
          </a:prstGeom>
          <a:noFill/>
        </p:spPr>
        <p:txBody>
          <a:bodyPr wrap="square" rtlCol="0">
            <a:spAutoFit/>
          </a:bodyPr>
          <a:lstStyle/>
          <a:p>
            <a:pPr lvl="0" algn="r" rtl="1"/>
            <a:r>
              <a:rPr lang="ar-EG" sz="3200" b="1" dirty="0" smtClean="0"/>
              <a:t>8</a:t>
            </a:r>
            <a:r>
              <a:rPr lang="ar-EG" sz="3200" b="1" dirty="0" smtClean="0">
                <a:latin typeface="Calibri" panose="020F0502020204030204" pitchFamily="34" charset="0"/>
                <a:cs typeface="Calibri" panose="020F0502020204030204" pitchFamily="34" charset="0"/>
              </a:rPr>
              <a:t>. الخلاصة</a:t>
            </a:r>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F9C65F96-7E46-51F3-3626-DE7ADC66DE5B}"/>
              </a:ext>
            </a:extLst>
          </p:cNvPr>
          <p:cNvPicPr>
            <a:picLocks noChangeAspect="1"/>
          </p:cNvPicPr>
          <p:nvPr/>
        </p:nvPicPr>
        <p:blipFill>
          <a:blip r:embed="rId3"/>
          <a:stretch>
            <a:fillRect/>
          </a:stretch>
        </p:blipFill>
        <p:spPr>
          <a:xfrm>
            <a:off x="1141074" y="3074044"/>
            <a:ext cx="1740207" cy="1622210"/>
          </a:xfrm>
          <a:prstGeom prst="rect">
            <a:avLst/>
          </a:prstGeom>
        </p:spPr>
      </p:pic>
      <p:sp>
        <p:nvSpPr>
          <p:cNvPr id="3" name="TextBox 2">
            <a:extLst>
              <a:ext uri="{FF2B5EF4-FFF2-40B4-BE49-F238E27FC236}">
                <a16:creationId xmlns="" xmlns:a16="http://schemas.microsoft.com/office/drawing/2014/main" id="{4E17B397-19E8-153F-BE0A-C74B1ECAF1D5}"/>
              </a:ext>
            </a:extLst>
          </p:cNvPr>
          <p:cNvSpPr txBox="1"/>
          <p:nvPr/>
        </p:nvSpPr>
        <p:spPr>
          <a:xfrm>
            <a:off x="3130000" y="2322746"/>
            <a:ext cx="6810444" cy="2677656"/>
          </a:xfrm>
          <a:prstGeom prst="rect">
            <a:avLst/>
          </a:prstGeom>
          <a:noFill/>
        </p:spPr>
        <p:txBody>
          <a:bodyPr wrap="square" rtlCol="0">
            <a:spAutoFit/>
          </a:bodyPr>
          <a:lstStyle/>
          <a:p>
            <a:pPr lvl="0" algn="just" rtl="1"/>
            <a:r>
              <a:rPr lang="ar-EG" sz="2600"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تحليلات العملاء </a:t>
            </a:r>
            <a:r>
              <a:rPr lang="ar-EG" sz="2800" dirty="0">
                <a:latin typeface="Calibri" panose="020F0502020204030204" pitchFamily="34" charset="0"/>
                <a:cs typeface="Calibri" panose="020F0502020204030204" pitchFamily="34" charset="0"/>
              </a:rPr>
              <a:t>هي أداة استراتيجية حاسمة تساعد الشركات على فهم سلوك العملاء واحتياجاتهم، مما يساهم في تحسين تجربة العملاء وزيادة كفاءة الأعمال. من خلال جمع وتحليل البيانات المتعلقة بتفاعلات العملاء مع المنتجات والخدمات، يمكن للشركات تخصيص العروض وتحسين استراتيجيات التسويق..</a:t>
            </a:r>
            <a:endParaRPr lang="en-MY"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77611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ar-EG" sz="3200" b="1" dirty="0" smtClean="0">
                <a:latin typeface="Calibri" panose="020F0502020204030204" pitchFamily="34" charset="0"/>
                <a:cs typeface="Calibri" panose="020F0502020204030204" pitchFamily="34" charset="0"/>
              </a:rPr>
              <a:t>شكرا لحسن استماعكم</a:t>
            </a:r>
            <a:endParaRPr lang="en-MY" sz="3200" b="1" dirty="0">
              <a:latin typeface="+mj-lt"/>
            </a:endParaRPr>
          </a:p>
        </p:txBody>
      </p:sp>
    </p:spTree>
    <p:extLst>
      <p:ext uri="{BB962C8B-B14F-4D97-AF65-F5344CB8AC3E}">
        <p14:creationId xmlns:p14="http://schemas.microsoft.com/office/powerpoint/2010/main" val="33543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www.w3.org/XML/1998/namespace"/>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688354b5-287c-4cda-825e-1d7935aea40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6390</TotalTime>
  <Words>2956</Words>
  <Application>Microsoft Office PowerPoint</Application>
  <PresentationFormat>Widescreen</PresentationFormat>
  <Paragraphs>277</Paragraphs>
  <Slides>45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374</cp:revision>
  <dcterms:created xsi:type="dcterms:W3CDTF">2023-04-29T09:08:00Z</dcterms:created>
  <dcterms:modified xsi:type="dcterms:W3CDTF">2024-11-24T22:17:25Z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