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ppt/notesSlides/notesSlide38.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howSpecialPlsOnTitleSld="0" embedTrueTypeFonts="1">
  <p:sldMasterIdLst>
    <p:sldMasterId id="2147483648" r:id="rId4"/>
  </p:sldMasterIdLst>
  <p:notesMasterIdLst>
    <p:notesMasterId r:id="rId47"/>
  </p:notesMasterIdLst>
  <p:sldIdLst>
    <p:sldId id="754" r:id="rId5"/>
    <p:sldId id="553" r:id="rId6"/>
    <p:sldId id="756" r:id="rId7"/>
    <p:sldId id="772" r:id="rId8"/>
    <p:sldId id="820" r:id="rId9"/>
    <p:sldId id="900" r:id="rId10"/>
    <p:sldId id="901" r:id="rId11"/>
    <p:sldId id="902" r:id="rId12"/>
    <p:sldId id="903" r:id="rId13"/>
    <p:sldId id="906" r:id="rId14"/>
    <p:sldId id="899" r:id="rId15"/>
    <p:sldId id="907" r:id="rId16"/>
    <p:sldId id="908" r:id="rId17"/>
    <p:sldId id="909" r:id="rId18"/>
    <p:sldId id="910" r:id="rId19"/>
    <p:sldId id="911" r:id="rId20"/>
    <p:sldId id="912" r:id="rId21"/>
    <p:sldId id="913" r:id="rId22"/>
    <p:sldId id="914" r:id="rId23"/>
    <p:sldId id="915" r:id="rId24"/>
    <p:sldId id="916" r:id="rId25"/>
    <p:sldId id="917" r:id="rId26"/>
    <p:sldId id="918" r:id="rId27"/>
    <p:sldId id="919" r:id="rId28"/>
    <p:sldId id="920" r:id="rId29"/>
    <p:sldId id="921" r:id="rId30"/>
    <p:sldId id="922" r:id="rId31"/>
    <p:sldId id="923" r:id="rId32"/>
    <p:sldId id="924" r:id="rId33"/>
    <p:sldId id="925" r:id="rId34"/>
    <p:sldId id="926" r:id="rId35"/>
    <p:sldId id="927" r:id="rId36"/>
    <p:sldId id="928" r:id="rId37"/>
    <p:sldId id="929" r:id="rId38"/>
    <p:sldId id="930" r:id="rId39"/>
    <p:sldId id="931" r:id="rId40"/>
    <p:sldId id="932" r:id="rId41"/>
    <p:sldId id="933" r:id="rId42"/>
    <p:sldId id="934" r:id="rId43"/>
    <p:sldId id="935" r:id="rId44"/>
    <p:sldId id="936" r:id="rId45"/>
    <p:sldId id="753" r:id="rId46"/>
  </p:sldIdLst>
  <p:sldSz cx="12192000" cy="6858000"/>
  <p:notesSz cx="6858000" cy="9144000"/>
  <p:embeddedFontLst>
    <p:embeddedFont>
      <p:font typeface="Alexandria" pitchFamily="2" charset="-78"/>
      <p:regular r:id="rId48"/>
      <p:bold r:id="rId49"/>
    </p:embeddedFont>
    <p:embeddedFont>
      <p:font typeface="Alexandria Light" pitchFamily="2" charset="-78"/>
      <p:regular r:id="rId50"/>
    </p:embeddedFont>
  </p:embeddedFontLst>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754"/>
            <p14:sldId id="553"/>
            <p14:sldId id="756"/>
            <p14:sldId id="772"/>
            <p14:sldId id="820"/>
            <p14:sldId id="900"/>
            <p14:sldId id="901"/>
            <p14:sldId id="902"/>
            <p14:sldId id="903"/>
            <p14:sldId id="906"/>
            <p14:sldId id="899"/>
            <p14:sldId id="907"/>
            <p14:sldId id="908"/>
            <p14:sldId id="909"/>
            <p14:sldId id="910"/>
            <p14:sldId id="911"/>
            <p14:sldId id="912"/>
            <p14:sldId id="913"/>
            <p14:sldId id="914"/>
            <p14:sldId id="915"/>
            <p14:sldId id="916"/>
            <p14:sldId id="917"/>
            <p14:sldId id="918"/>
            <p14:sldId id="919"/>
            <p14:sldId id="920"/>
            <p14:sldId id="921"/>
            <p14:sldId id="922"/>
            <p14:sldId id="923"/>
            <p14:sldId id="924"/>
            <p14:sldId id="925"/>
            <p14:sldId id="926"/>
            <p14:sldId id="927"/>
            <p14:sldId id="928"/>
            <p14:sldId id="929"/>
            <p14:sldId id="930"/>
            <p14:sldId id="931"/>
            <p14:sldId id="932"/>
            <p14:sldId id="933"/>
            <p14:sldId id="934"/>
            <p14:sldId id="935"/>
            <p14:sldId id="936"/>
            <p14:sldId id="753"/>
          </p14:sldIdLst>
        </p14:section>
        <p14:section name="Untitled Section" id="{2F6AD2C2-46A9-4BC4-94FF-3A698A8E8EFB}">
          <p14:sldIdLst/>
        </p14:section>
      </p14:sectionLst>
    </p:ex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2D3956"/>
    <a:srgbClr val="F58221"/>
    <a:srgbClr val="259F6C"/>
    <a:srgbClr val="00AEEF"/>
    <a:srgbClr val="FFD200"/>
    <a:srgbClr val="203E5F"/>
    <a:srgbClr val="000000"/>
    <a:srgbClr val="669BBC"/>
    <a:srgbClr val="8E5A6D"/>
    <a:srgbClr val="FAC748"/>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AAB95B99-0F72-5DA0-87AE-3ED0F10E3E86}" v="11" dt="2024-08-03T22:11:52.769"/>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7E9639D4-E3E2-4D34-9284-5A2195B3D0D7}" styleName="Light Style 2">
    <a:wholeTbl>
      <a:tcTxStyle>
        <a:fontRef idx="minor">
          <a:scrgbClr r="0" g="0" b="0"/>
        </a:fontRef>
        <a:schemeClr val="tx1"/>
      </a:tcTxStyle>
      <a:tcStyle>
        <a:tcBdr>
          <a:left>
            <a:lnRef idx="1">
              <a:schemeClr val="tx1"/>
            </a:lnRef>
          </a:left>
          <a:right>
            <a:lnRef idx="1">
              <a:schemeClr val="tx1"/>
            </a:lnRef>
          </a:right>
          <a:top>
            <a:lnRef idx="1">
              <a:schemeClr val="tx1"/>
            </a:lnRef>
          </a:top>
          <a:bottom>
            <a:lnRef idx="1">
              <a:schemeClr val="tx1"/>
            </a:lnRef>
          </a:bottom>
          <a:insideH>
            <a:ln>
              <a:noFill/>
            </a:ln>
          </a:insideH>
          <a:insideV>
            <a:ln>
              <a:noFill/>
            </a:ln>
          </a:insideV>
        </a:tcBdr>
        <a:fill>
          <a:noFill/>
        </a:fill>
      </a:tcStyle>
    </a:wholeTbl>
    <a:band1H>
      <a:tcStyle>
        <a:tcBdr>
          <a:top>
            <a:lnRef idx="1">
              <a:schemeClr val="tx1"/>
            </a:lnRef>
          </a:top>
          <a:bottom>
            <a:lnRef idx="1">
              <a:schemeClr val="tx1"/>
            </a:lnRef>
          </a:bottom>
        </a:tcBdr>
      </a:tcStyle>
    </a:band1H>
    <a:band1V>
      <a:tcStyle>
        <a:tcBdr>
          <a:left>
            <a:lnRef idx="1">
              <a:schemeClr val="tx1"/>
            </a:lnRef>
          </a:left>
          <a:right>
            <a:lnRef idx="1">
              <a:schemeClr val="tx1"/>
            </a:lnRef>
          </a:right>
        </a:tcBdr>
      </a:tcStyle>
    </a:band1V>
    <a:band2V>
      <a:tcStyle>
        <a:tcBdr>
          <a:left>
            <a:lnRef idx="1">
              <a:schemeClr val="tx1"/>
            </a:lnRef>
          </a:left>
          <a:right>
            <a:lnRef idx="1">
              <a:schemeClr val="tx1"/>
            </a:lnRef>
          </a:right>
        </a:tcBdr>
      </a:tcStyle>
    </a:band2V>
    <a:lastCol>
      <a:tcTxStyle b="on"/>
      <a:tcStyle>
        <a:tcBdr/>
      </a:tcStyle>
    </a:lastCol>
    <a:firstCol>
      <a:tcTxStyle b="on"/>
      <a:tcStyle>
        <a:tcBdr/>
      </a:tcStyle>
    </a:firstCol>
    <a:lastRow>
      <a:tcTxStyle b="on"/>
      <a:tcStyle>
        <a:tcBdr>
          <a:top>
            <a:ln w="50800" cmpd="dbl">
              <a:solidFill>
                <a:schemeClr val="tx1"/>
              </a:solidFill>
            </a:ln>
          </a:top>
        </a:tcBdr>
      </a:tcStyle>
    </a:lastRow>
    <a:firstRow>
      <a:tcTxStyle b="on">
        <a:fontRef idx="minor">
          <a:scrgbClr r="0" g="0" b="0"/>
        </a:fontRef>
        <a:schemeClr val="bg1"/>
      </a:tcTxStyle>
      <a:tcStyle>
        <a:tcBdr/>
        <a:fillRef idx="1">
          <a:schemeClr val="tx1"/>
        </a:fillRef>
      </a:tcStyle>
    </a:firstRow>
  </a:tblStyle>
  <a:tblStyle styleId="{5A111915-BE36-4E01-A7E5-04B1672EAD32}" styleName="Light Style 2 - Accent 5">
    <a:wholeTbl>
      <a:tcTxStyle>
        <a:fontRef idx="minor">
          <a:scrgbClr r="0" g="0" b="0"/>
        </a:fontRef>
        <a:schemeClr val="tx1"/>
      </a:tcTxStyle>
      <a:tcStyle>
        <a:tcBdr>
          <a:left>
            <a:lnRef idx="1">
              <a:schemeClr val="accent5"/>
            </a:lnRef>
          </a:left>
          <a:right>
            <a:lnRef idx="1">
              <a:schemeClr val="accent5"/>
            </a:lnRef>
          </a:right>
          <a:top>
            <a:lnRef idx="1">
              <a:schemeClr val="accent5"/>
            </a:lnRef>
          </a:top>
          <a:bottom>
            <a:lnRef idx="1">
              <a:schemeClr val="accent5"/>
            </a:lnRef>
          </a:bottom>
          <a:insideH>
            <a:ln>
              <a:noFill/>
            </a:ln>
          </a:insideH>
          <a:insideV>
            <a:ln>
              <a:noFill/>
            </a:ln>
          </a:insideV>
        </a:tcBdr>
        <a:fill>
          <a:noFill/>
        </a:fill>
      </a:tcStyle>
    </a:wholeTbl>
    <a:band1H>
      <a:tcStyle>
        <a:tcBdr>
          <a:top>
            <a:lnRef idx="1">
              <a:schemeClr val="accent5"/>
            </a:lnRef>
          </a:top>
          <a:bottom>
            <a:lnRef idx="1">
              <a:schemeClr val="accent5"/>
            </a:lnRef>
          </a:bottom>
        </a:tcBdr>
      </a:tcStyle>
    </a:band1H>
    <a:band1V>
      <a:tcStyle>
        <a:tcBdr>
          <a:left>
            <a:lnRef idx="1">
              <a:schemeClr val="accent5"/>
            </a:lnRef>
          </a:left>
          <a:right>
            <a:lnRef idx="1">
              <a:schemeClr val="accent5"/>
            </a:lnRef>
          </a:right>
        </a:tcBdr>
      </a:tcStyle>
    </a:band1V>
    <a:band2V>
      <a:tcStyle>
        <a:tcBdr>
          <a:left>
            <a:lnRef idx="1">
              <a:schemeClr val="accent5"/>
            </a:lnRef>
          </a:left>
          <a:right>
            <a:lnRef idx="1">
              <a:schemeClr val="accent5"/>
            </a:lnRef>
          </a:right>
        </a:tcBdr>
      </a:tcStyle>
    </a:band2V>
    <a:lastCol>
      <a:tcTxStyle b="on"/>
      <a:tcStyle>
        <a:tcBdr/>
      </a:tcStyle>
    </a:lastCol>
    <a:firstCol>
      <a:tcTxStyle b="on"/>
      <a:tcStyle>
        <a:tcBdr/>
      </a:tcStyle>
    </a:firstCol>
    <a:lastRow>
      <a:tcTxStyle b="on"/>
      <a:tcStyle>
        <a:tcBdr>
          <a:top>
            <a:ln w="50800" cmpd="dbl">
              <a:solidFill>
                <a:schemeClr val="accent5"/>
              </a:solidFill>
            </a:ln>
          </a:top>
        </a:tcBdr>
      </a:tcStyle>
    </a:lastRow>
    <a:firstRow>
      <a:tcTxStyle b="on">
        <a:fontRef idx="minor">
          <a:scrgbClr r="0" g="0" b="0"/>
        </a:fontRef>
        <a:schemeClr val="bg1"/>
      </a:tcTxStyle>
      <a:tcStyle>
        <a:tcBdr/>
        <a:fillRef idx="1">
          <a:schemeClr val="accent5"/>
        </a:fillRef>
      </a:tcStyle>
    </a:firstRow>
  </a:tblStyle>
  <a:tblStyle styleId="{5940675A-B579-460E-94D1-54222C63F5DA}" styleName="No Style, Table Grid">
    <a:wholeTbl>
      <a:tcTxStyle>
        <a:fontRef idx="minor">
          <a:scrgbClr r="0" g="0" b="0"/>
        </a:fontRef>
        <a:schemeClr val="tx1"/>
      </a:tcTxStyle>
      <a:tcStyle>
        <a:tcBdr>
          <a:left>
            <a:ln w="12700" cmpd="sng">
              <a:solidFill>
                <a:schemeClr val="tx1"/>
              </a:solidFill>
            </a:ln>
          </a:left>
          <a:right>
            <a:ln w="12700" cmpd="sng">
              <a:solidFill>
                <a:schemeClr val="tx1"/>
              </a:solidFill>
            </a:ln>
          </a:right>
          <a:top>
            <a:ln w="12700" cmpd="sng">
              <a:solidFill>
                <a:schemeClr val="tx1"/>
              </a:solidFill>
            </a:ln>
          </a:top>
          <a:bottom>
            <a:ln w="12700" cmpd="sng">
              <a:solidFill>
                <a:schemeClr val="tx1"/>
              </a:solidFill>
            </a:ln>
          </a:bottom>
          <a:insideH>
            <a:ln w="12700" cmpd="sng">
              <a:solidFill>
                <a:schemeClr val="tx1"/>
              </a:solidFill>
            </a:ln>
          </a:insideH>
          <a:insideV>
            <a:ln w="12700" cmpd="sng">
              <a:solidFill>
                <a:schemeClr val="tx1"/>
              </a:solidFill>
            </a:ln>
          </a:insideV>
        </a:tcBdr>
        <a:fill>
          <a:noFill/>
        </a:fill>
      </a:tcStyle>
    </a:wholeTbl>
  </a:tblStyle>
</a:tblStyleLst>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9106" autoAdjust="0"/>
    <p:restoredTop sz="94660"/>
  </p:normalViewPr>
  <p:slideViewPr>
    <p:cSldViewPr snapToGrid="0">
      <p:cViewPr>
        <p:scale>
          <a:sx n="66" d="100"/>
          <a:sy n="66" d="100"/>
        </p:scale>
        <p:origin x="288" y="317"/>
      </p:cViewPr>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notesMaster" Target="notesMasters/notesMaster1.xml"/><Relationship Id="rId50" Type="http://schemas.openxmlformats.org/officeDocument/2006/relationships/font" Target="fonts/font3.fntdata"/><Relationship Id="rId55" Type="http://schemas.microsoft.com/office/2015/10/relationships/revisionInfo" Target="revisionInfo.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theme" Target="theme/theme1.xml"/><Relationship Id="rId5" Type="http://schemas.openxmlformats.org/officeDocument/2006/relationships/slide" Target="slides/slide1.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viewProps" Target="view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font" Target="fonts/font1.fntdata"/><Relationship Id="rId8" Type="http://schemas.openxmlformats.org/officeDocument/2006/relationships/slide" Target="slides/slide4.xml"/><Relationship Id="rId51" Type="http://schemas.openxmlformats.org/officeDocument/2006/relationships/presProps" Target="presProps.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tableStyles" Target="tableStyles.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font" Target="fonts/font2.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7/21/2026</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8.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40.xml"/><Relationship Id="rId1" Type="http://schemas.openxmlformats.org/officeDocument/2006/relationships/notesMaster" Target="../notesMasters/notesMaster1.xml"/></Relationships>
</file>

<file path=ppt/notesSlides/_rels/notesSlide38.xml.rels><?xml version="1.0" encoding="UTF-8" standalone="yes"?>
<Relationships xmlns="http://schemas.openxmlformats.org/package/2006/relationships"><Relationship Id="rId2" Type="http://schemas.openxmlformats.org/officeDocument/2006/relationships/slide" Target="../slides/slide41.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a:t>
            </a:fld>
            <a:endParaRPr lang="en-US"/>
          </a:p>
        </p:txBody>
      </p:sp>
    </p:spTree>
    <p:extLst>
      <p:ext uri="{BB962C8B-B14F-4D97-AF65-F5344CB8AC3E}">
        <p14:creationId xmlns:p14="http://schemas.microsoft.com/office/powerpoint/2010/main" val="4050572326"/>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5</a:t>
            </a:fld>
            <a:endParaRPr lang="en-US"/>
          </a:p>
        </p:txBody>
      </p:sp>
    </p:spTree>
    <p:extLst>
      <p:ext uri="{BB962C8B-B14F-4D97-AF65-F5344CB8AC3E}">
        <p14:creationId xmlns:p14="http://schemas.microsoft.com/office/powerpoint/2010/main" val="1501457631"/>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6</a:t>
            </a:fld>
            <a:endParaRPr lang="en-US"/>
          </a:p>
        </p:txBody>
      </p:sp>
    </p:spTree>
    <p:extLst>
      <p:ext uri="{BB962C8B-B14F-4D97-AF65-F5344CB8AC3E}">
        <p14:creationId xmlns:p14="http://schemas.microsoft.com/office/powerpoint/2010/main" val="7851813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7</a:t>
            </a:fld>
            <a:endParaRPr lang="en-US"/>
          </a:p>
        </p:txBody>
      </p:sp>
    </p:spTree>
    <p:extLst>
      <p:ext uri="{BB962C8B-B14F-4D97-AF65-F5344CB8AC3E}">
        <p14:creationId xmlns:p14="http://schemas.microsoft.com/office/powerpoint/2010/main" val="160267147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8</a:t>
            </a:fld>
            <a:endParaRPr lang="en-US"/>
          </a:p>
        </p:txBody>
      </p:sp>
    </p:spTree>
    <p:extLst>
      <p:ext uri="{BB962C8B-B14F-4D97-AF65-F5344CB8AC3E}">
        <p14:creationId xmlns:p14="http://schemas.microsoft.com/office/powerpoint/2010/main" val="3756217920"/>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9</a:t>
            </a:fld>
            <a:endParaRPr lang="en-US"/>
          </a:p>
        </p:txBody>
      </p:sp>
    </p:spTree>
    <p:extLst>
      <p:ext uri="{BB962C8B-B14F-4D97-AF65-F5344CB8AC3E}">
        <p14:creationId xmlns:p14="http://schemas.microsoft.com/office/powerpoint/2010/main" val="3478406076"/>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10</a:t>
            </a:fld>
            <a:endParaRPr lang="en-US"/>
          </a:p>
        </p:txBody>
      </p:sp>
    </p:spTree>
    <p:extLst>
      <p:ext uri="{BB962C8B-B14F-4D97-AF65-F5344CB8AC3E}">
        <p14:creationId xmlns:p14="http://schemas.microsoft.com/office/powerpoint/2010/main" val="2877978095"/>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11</a:t>
            </a:fld>
            <a:endParaRPr lang="en-US"/>
          </a:p>
        </p:txBody>
      </p:sp>
    </p:spTree>
    <p:extLst>
      <p:ext uri="{BB962C8B-B14F-4D97-AF65-F5344CB8AC3E}">
        <p14:creationId xmlns:p14="http://schemas.microsoft.com/office/powerpoint/2010/main" val="183037733"/>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12</a:t>
            </a:fld>
            <a:endParaRPr lang="en-US"/>
          </a:p>
        </p:txBody>
      </p:sp>
    </p:spTree>
    <p:extLst>
      <p:ext uri="{BB962C8B-B14F-4D97-AF65-F5344CB8AC3E}">
        <p14:creationId xmlns:p14="http://schemas.microsoft.com/office/powerpoint/2010/main" val="1675335333"/>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13</a:t>
            </a:fld>
            <a:endParaRPr lang="en-US"/>
          </a:p>
        </p:txBody>
      </p:sp>
    </p:spTree>
    <p:extLst>
      <p:ext uri="{BB962C8B-B14F-4D97-AF65-F5344CB8AC3E}">
        <p14:creationId xmlns:p14="http://schemas.microsoft.com/office/powerpoint/2010/main" val="155895557"/>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14</a:t>
            </a:fld>
            <a:endParaRPr lang="en-US"/>
          </a:p>
        </p:txBody>
      </p:sp>
    </p:spTree>
    <p:extLst>
      <p:ext uri="{BB962C8B-B14F-4D97-AF65-F5344CB8AC3E}">
        <p14:creationId xmlns:p14="http://schemas.microsoft.com/office/powerpoint/2010/main" val="879469294"/>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15</a:t>
            </a:fld>
            <a:endParaRPr lang="en-US"/>
          </a:p>
        </p:txBody>
      </p:sp>
    </p:spTree>
    <p:extLst>
      <p:ext uri="{BB962C8B-B14F-4D97-AF65-F5344CB8AC3E}">
        <p14:creationId xmlns:p14="http://schemas.microsoft.com/office/powerpoint/2010/main" val="4159945545"/>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16</a:t>
            </a:fld>
            <a:endParaRPr lang="en-US"/>
          </a:p>
        </p:txBody>
      </p:sp>
    </p:spTree>
    <p:extLst>
      <p:ext uri="{BB962C8B-B14F-4D97-AF65-F5344CB8AC3E}">
        <p14:creationId xmlns:p14="http://schemas.microsoft.com/office/powerpoint/2010/main" val="3696784679"/>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17</a:t>
            </a:fld>
            <a:endParaRPr lang="en-US"/>
          </a:p>
        </p:txBody>
      </p:sp>
    </p:spTree>
    <p:extLst>
      <p:ext uri="{BB962C8B-B14F-4D97-AF65-F5344CB8AC3E}">
        <p14:creationId xmlns:p14="http://schemas.microsoft.com/office/powerpoint/2010/main" val="418620567"/>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18</a:t>
            </a:fld>
            <a:endParaRPr lang="en-US"/>
          </a:p>
        </p:txBody>
      </p:sp>
    </p:spTree>
    <p:extLst>
      <p:ext uri="{BB962C8B-B14F-4D97-AF65-F5344CB8AC3E}">
        <p14:creationId xmlns:p14="http://schemas.microsoft.com/office/powerpoint/2010/main" val="2386363471"/>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19</a:t>
            </a:fld>
            <a:endParaRPr lang="en-US"/>
          </a:p>
        </p:txBody>
      </p:sp>
    </p:spTree>
    <p:extLst>
      <p:ext uri="{BB962C8B-B14F-4D97-AF65-F5344CB8AC3E}">
        <p14:creationId xmlns:p14="http://schemas.microsoft.com/office/powerpoint/2010/main" val="2746236062"/>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20</a:t>
            </a:fld>
            <a:endParaRPr lang="en-US"/>
          </a:p>
        </p:txBody>
      </p:sp>
    </p:spTree>
    <p:extLst>
      <p:ext uri="{BB962C8B-B14F-4D97-AF65-F5344CB8AC3E}">
        <p14:creationId xmlns:p14="http://schemas.microsoft.com/office/powerpoint/2010/main" val="1425698639"/>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21</a:t>
            </a:fld>
            <a:endParaRPr lang="en-US"/>
          </a:p>
        </p:txBody>
      </p:sp>
    </p:spTree>
    <p:extLst>
      <p:ext uri="{BB962C8B-B14F-4D97-AF65-F5344CB8AC3E}">
        <p14:creationId xmlns:p14="http://schemas.microsoft.com/office/powerpoint/2010/main" val="402684465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22</a:t>
            </a:fld>
            <a:endParaRPr lang="en-US"/>
          </a:p>
        </p:txBody>
      </p:sp>
    </p:spTree>
    <p:extLst>
      <p:ext uri="{BB962C8B-B14F-4D97-AF65-F5344CB8AC3E}">
        <p14:creationId xmlns:p14="http://schemas.microsoft.com/office/powerpoint/2010/main" val="192999600"/>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23</a:t>
            </a:fld>
            <a:endParaRPr lang="en-US"/>
          </a:p>
        </p:txBody>
      </p:sp>
    </p:spTree>
    <p:extLst>
      <p:ext uri="{BB962C8B-B14F-4D97-AF65-F5344CB8AC3E}">
        <p14:creationId xmlns:p14="http://schemas.microsoft.com/office/powerpoint/2010/main" val="3931045845"/>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24</a:t>
            </a:fld>
            <a:endParaRPr lang="en-US"/>
          </a:p>
        </p:txBody>
      </p:sp>
    </p:spTree>
    <p:extLst>
      <p:ext uri="{BB962C8B-B14F-4D97-AF65-F5344CB8AC3E}">
        <p14:creationId xmlns:p14="http://schemas.microsoft.com/office/powerpoint/2010/main" val="340941766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25</a:t>
            </a:fld>
            <a:endParaRPr lang="en-US"/>
          </a:p>
        </p:txBody>
      </p:sp>
    </p:spTree>
    <p:extLst>
      <p:ext uri="{BB962C8B-B14F-4D97-AF65-F5344CB8AC3E}">
        <p14:creationId xmlns:p14="http://schemas.microsoft.com/office/powerpoint/2010/main" val="982053387"/>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27</a:t>
            </a:fld>
            <a:endParaRPr lang="en-US"/>
          </a:p>
        </p:txBody>
      </p:sp>
    </p:spTree>
    <p:extLst>
      <p:ext uri="{BB962C8B-B14F-4D97-AF65-F5344CB8AC3E}">
        <p14:creationId xmlns:p14="http://schemas.microsoft.com/office/powerpoint/2010/main" val="2456837798"/>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28</a:t>
            </a:fld>
            <a:endParaRPr lang="en-US"/>
          </a:p>
        </p:txBody>
      </p:sp>
    </p:spTree>
    <p:extLst>
      <p:ext uri="{BB962C8B-B14F-4D97-AF65-F5344CB8AC3E}">
        <p14:creationId xmlns:p14="http://schemas.microsoft.com/office/powerpoint/2010/main" val="3978372892"/>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29</a:t>
            </a:fld>
            <a:endParaRPr lang="en-US"/>
          </a:p>
        </p:txBody>
      </p:sp>
    </p:spTree>
    <p:extLst>
      <p:ext uri="{BB962C8B-B14F-4D97-AF65-F5344CB8AC3E}">
        <p14:creationId xmlns:p14="http://schemas.microsoft.com/office/powerpoint/2010/main" val="1564208754"/>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30</a:t>
            </a:fld>
            <a:endParaRPr lang="en-US"/>
          </a:p>
        </p:txBody>
      </p:sp>
    </p:spTree>
    <p:extLst>
      <p:ext uri="{BB962C8B-B14F-4D97-AF65-F5344CB8AC3E}">
        <p14:creationId xmlns:p14="http://schemas.microsoft.com/office/powerpoint/2010/main" val="1424618720"/>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31</a:t>
            </a:fld>
            <a:endParaRPr lang="en-US"/>
          </a:p>
        </p:txBody>
      </p:sp>
    </p:spTree>
    <p:extLst>
      <p:ext uri="{BB962C8B-B14F-4D97-AF65-F5344CB8AC3E}">
        <p14:creationId xmlns:p14="http://schemas.microsoft.com/office/powerpoint/2010/main" val="2509546471"/>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32</a:t>
            </a:fld>
            <a:endParaRPr lang="en-US"/>
          </a:p>
        </p:txBody>
      </p:sp>
    </p:spTree>
    <p:extLst>
      <p:ext uri="{BB962C8B-B14F-4D97-AF65-F5344CB8AC3E}">
        <p14:creationId xmlns:p14="http://schemas.microsoft.com/office/powerpoint/2010/main" val="394255804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33</a:t>
            </a:fld>
            <a:endParaRPr lang="en-US"/>
          </a:p>
        </p:txBody>
      </p:sp>
    </p:spTree>
    <p:extLst>
      <p:ext uri="{BB962C8B-B14F-4D97-AF65-F5344CB8AC3E}">
        <p14:creationId xmlns:p14="http://schemas.microsoft.com/office/powerpoint/2010/main" val="2008395985"/>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34</a:t>
            </a:fld>
            <a:endParaRPr lang="en-US"/>
          </a:p>
        </p:txBody>
      </p:sp>
    </p:spTree>
    <p:extLst>
      <p:ext uri="{BB962C8B-B14F-4D97-AF65-F5344CB8AC3E}">
        <p14:creationId xmlns:p14="http://schemas.microsoft.com/office/powerpoint/2010/main" val="443800148"/>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35</a:t>
            </a:fld>
            <a:endParaRPr lang="en-US"/>
          </a:p>
        </p:txBody>
      </p:sp>
    </p:spTree>
    <p:extLst>
      <p:ext uri="{BB962C8B-B14F-4D97-AF65-F5344CB8AC3E}">
        <p14:creationId xmlns:p14="http://schemas.microsoft.com/office/powerpoint/2010/main" val="2930108001"/>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36</a:t>
            </a:fld>
            <a:endParaRPr lang="en-US"/>
          </a:p>
        </p:txBody>
      </p:sp>
    </p:spTree>
    <p:extLst>
      <p:ext uri="{BB962C8B-B14F-4D97-AF65-F5344CB8AC3E}">
        <p14:creationId xmlns:p14="http://schemas.microsoft.com/office/powerpoint/2010/main" val="1127081814"/>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37</a:t>
            </a:fld>
            <a:endParaRPr lang="en-US"/>
          </a:p>
        </p:txBody>
      </p:sp>
    </p:spTree>
    <p:extLst>
      <p:ext uri="{BB962C8B-B14F-4D97-AF65-F5344CB8AC3E}">
        <p14:creationId xmlns:p14="http://schemas.microsoft.com/office/powerpoint/2010/main" val="263892663"/>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38</a:t>
            </a:fld>
            <a:endParaRPr lang="en-US"/>
          </a:p>
        </p:txBody>
      </p:sp>
    </p:spTree>
    <p:extLst>
      <p:ext uri="{BB962C8B-B14F-4D97-AF65-F5344CB8AC3E}">
        <p14:creationId xmlns:p14="http://schemas.microsoft.com/office/powerpoint/2010/main" val="238871703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39</a:t>
            </a:fld>
            <a:endParaRPr lang="en-US"/>
          </a:p>
        </p:txBody>
      </p:sp>
    </p:spTree>
    <p:extLst>
      <p:ext uri="{BB962C8B-B14F-4D97-AF65-F5344CB8AC3E}">
        <p14:creationId xmlns:p14="http://schemas.microsoft.com/office/powerpoint/2010/main" val="2709039481"/>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40</a:t>
            </a:fld>
            <a:endParaRPr lang="en-US"/>
          </a:p>
        </p:txBody>
      </p:sp>
    </p:spTree>
    <p:extLst>
      <p:ext uri="{BB962C8B-B14F-4D97-AF65-F5344CB8AC3E}">
        <p14:creationId xmlns:p14="http://schemas.microsoft.com/office/powerpoint/2010/main" val="3840752255"/>
      </p:ext>
    </p:extLst>
  </p:cSld>
  <p:clrMapOvr>
    <a:masterClrMapping/>
  </p:clrMapOvr>
</p:notes>
</file>

<file path=ppt/notesSlides/notesSlide3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41</a:t>
            </a:fld>
            <a:endParaRPr lang="en-US"/>
          </a:p>
        </p:txBody>
      </p:sp>
    </p:spTree>
    <p:extLst>
      <p:ext uri="{BB962C8B-B14F-4D97-AF65-F5344CB8AC3E}">
        <p14:creationId xmlns:p14="http://schemas.microsoft.com/office/powerpoint/2010/main" val="171485107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C30ED74A-02F9-4812-981B-7E94DA09C056}" type="datetime1">
              <a:rPr lang="en-US" smtClean="0"/>
              <a:t>7/21/2026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81653091-39BA-4F6F-9260-EA67511F4023}" type="datetime1">
              <a:rPr lang="en-US" smtClean="0"/>
              <a:t>7/21/2026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BE0E2CF6-150A-45B7-87DA-D7E1F8D38519}" type="datetime1">
              <a:rPr lang="en-US" smtClean="0"/>
              <a:t>7/21/2026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B5D42C5-0B19-4652-8AE0-D357E48741C0}" type="datetime1">
              <a:rPr lang="en-US" smtClean="0"/>
              <a:t>7/21/2026</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18D45EB5-5D0D-42E6-9A5C-73EDE542F604}" type="datetime1">
              <a:rPr lang="en-US" smtClean="0"/>
              <a:t>7/21/2026</a:t>
            </a:fld>
            <a:endParaRPr lang="en-US"/>
          </a:p>
        </p:txBody>
      </p:sp>
      <p:sp>
        <p:nvSpPr>
          <p:cNvPr id="8" name="Footer Placeholder 7"/>
          <p:cNvSpPr>
            <a:spLocks noGrp="1"/>
          </p:cNvSpPr>
          <p:nvPr>
            <p:ph type="ftr" sz="quarter" idx="11"/>
          </p:nvPr>
        </p:nvSpPr>
        <p:spPr/>
        <p:txBody>
          <a:bodyPr/>
          <a:lstStyle/>
          <a:p>
            <a:r>
              <a:rPr lang="en-US"/>
              <a:t>Dr. Raef Baraka</a:t>
            </a:r>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8EBD82C-2922-409E-A08B-5FDAA6FA1F19}" type="datetime1">
              <a:rPr lang="en-US" smtClean="0"/>
              <a:t>7/21/2026</a:t>
            </a:fld>
            <a:endParaRPr lang="en-US"/>
          </a:p>
        </p:txBody>
      </p:sp>
      <p:sp>
        <p:nvSpPr>
          <p:cNvPr id="4" name="Footer Placeholder 3"/>
          <p:cNvSpPr>
            <a:spLocks noGrp="1"/>
          </p:cNvSpPr>
          <p:nvPr>
            <p:ph type="ftr" sz="quarter" idx="11"/>
          </p:nvPr>
        </p:nvSpPr>
        <p:spPr/>
        <p:txBody>
          <a:bodyPr/>
          <a:lstStyle/>
          <a:p>
            <a:r>
              <a:rPr lang="en-US"/>
              <a:t>Dr. Raef Baraka</a:t>
            </a:r>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B2CEDE-81A6-40F0-A901-5E12100B8FA4}" type="datetime1">
              <a:rPr lang="en-US" smtClean="0"/>
              <a:t>7/21/2026</a:t>
            </a:fld>
            <a:endParaRPr lang="en-US"/>
          </a:p>
        </p:txBody>
      </p:sp>
      <p:sp>
        <p:nvSpPr>
          <p:cNvPr id="3" name="Footer Placeholder 2"/>
          <p:cNvSpPr>
            <a:spLocks noGrp="1"/>
          </p:cNvSpPr>
          <p:nvPr>
            <p:ph type="ftr" sz="quarter" idx="11"/>
          </p:nvPr>
        </p:nvSpPr>
        <p:spPr/>
        <p:txBody>
          <a:bodyPr/>
          <a:lstStyle/>
          <a:p>
            <a:r>
              <a:rPr lang="en-US"/>
              <a:t>Dr. Raef Baraka</a:t>
            </a:r>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12D4D39C-F991-405F-B361-545F5D400DA1}" type="datetime1">
              <a:rPr lang="en-US" smtClean="0"/>
              <a:t>7/21/2026</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47996CFB-BCBE-48E6-8AAD-499571C3583B}" type="datetime1">
              <a:rPr lang="en-US" smtClean="0"/>
              <a:t>7/21/2026</a:t>
            </a:fld>
            <a:endParaRPr lang="en-US"/>
          </a:p>
        </p:txBody>
      </p:sp>
      <p:sp>
        <p:nvSpPr>
          <p:cNvPr id="6" name="Footer Placeholder 5"/>
          <p:cNvSpPr>
            <a:spLocks noGrp="1"/>
          </p:cNvSpPr>
          <p:nvPr>
            <p:ph type="ftr" sz="quarter" idx="11"/>
          </p:nvPr>
        </p:nvSpPr>
        <p:spPr/>
        <p:txBody>
          <a:bodyPr/>
          <a:lstStyle/>
          <a:p>
            <a:r>
              <a:rPr lang="en-US"/>
              <a:t>Dr. Raef Baraka</a:t>
            </a:r>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D7420592-0DBF-41DC-8BF2-641C72270DA6}" type="datetime1">
              <a:rPr lang="en-US" smtClean="0"/>
              <a:t>7/21/2026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0FA938AF-C03B-4151-AA77-8C48B4F2EE09}" type="datetime1">
              <a:rPr lang="en-US" smtClean="0"/>
              <a:t>7/21/2026</a:t>
            </a:fld>
            <a:endParaRPr lang="en-US"/>
          </a:p>
        </p:txBody>
      </p:sp>
      <p:sp>
        <p:nvSpPr>
          <p:cNvPr id="5" name="Footer Placeholder 4"/>
          <p:cNvSpPr>
            <a:spLocks noGrp="1"/>
          </p:cNvSpPr>
          <p:nvPr>
            <p:ph type="ftr" sz="quarter" idx="11"/>
          </p:nvPr>
        </p:nvSpPr>
        <p:spPr/>
        <p:txBody>
          <a:bodyPr/>
          <a:lstStyle/>
          <a:p>
            <a:r>
              <a:rPr lang="en-US"/>
              <a:t>Dr. Raef Baraka</a:t>
            </a:r>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image" Target="../media/image1.png"/><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theme" Target="../theme/theme1.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5">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077842B1-895C-4605-A96A-7E0CB315FE58}" type="datetime1">
              <a:rPr lang="en-US" smtClean="0"/>
              <a:t>7/21/2026</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en-US"/>
              <a:t>Dr. Raef Baraka</a:t>
            </a:r>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5" r:id="rId13"/>
  </p:sldLayoutIdLst>
  <p:hf hdr="0" dt="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5.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6.jpe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7.jpeg"/></Relationships>
</file>

<file path=ppt/slides/_rels/slide1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4.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7.xml"/><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8.xml"/><Relationship Id="rId1" Type="http://schemas.openxmlformats.org/officeDocument/2006/relationships/slideLayout" Target="../slideLayouts/slideLayout1.xml"/><Relationship Id="rId4" Type="http://schemas.openxmlformats.org/officeDocument/2006/relationships/image" Target="../media/image9.jpeg"/></Relationships>
</file>

<file path=ppt/slides/_rels/slide3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9.xml"/><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0.xml"/><Relationship Id="rId1" Type="http://schemas.openxmlformats.org/officeDocument/2006/relationships/slideLayout" Target="../slideLayouts/slideLayout1.xml"/><Relationship Id="rId5" Type="http://schemas.openxmlformats.org/officeDocument/2006/relationships/image" Target="../media/image11.png"/><Relationship Id="rId4" Type="http://schemas.openxmlformats.org/officeDocument/2006/relationships/image" Target="../media/image10.png"/></Relationships>
</file>

<file path=ppt/slides/_rels/slide34.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1.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2.xml"/><Relationship Id="rId1" Type="http://schemas.openxmlformats.org/officeDocument/2006/relationships/slideLayout" Target="../slideLayouts/slideLayout1.xml"/><Relationship Id="rId4" Type="http://schemas.openxmlformats.org/officeDocument/2006/relationships/image" Target="../media/image12.jpeg"/></Relationships>
</file>

<file path=ppt/slides/_rels/slide36.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4.xml"/><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5.xml"/><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6.xml"/><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7.xml"/><Relationship Id="rId1" Type="http://schemas.openxmlformats.org/officeDocument/2006/relationships/slideLayout" Target="../slideLayouts/slideLayout1.xml"/><Relationship Id="rId5" Type="http://schemas.openxmlformats.org/officeDocument/2006/relationships/image" Target="../media/image14.png"/><Relationship Id="rId4" Type="http://schemas.openxmlformats.org/officeDocument/2006/relationships/image" Target="../media/image13.png"/></Relationships>
</file>

<file path=ppt/slides/_rels/slide41.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38.xml"/><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15.jpeg"/><Relationship Id="rId1" Type="http://schemas.openxmlformats.org/officeDocument/2006/relationships/slideLayout" Target="../slideLayouts/slideLayout13.xml"/><Relationship Id="rId5" Type="http://schemas.openxmlformats.org/officeDocument/2006/relationships/image" Target="../media/image18.png"/><Relationship Id="rId4" Type="http://schemas.openxmlformats.org/officeDocument/2006/relationships/image" Target="../media/image17.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797864" y="4312305"/>
            <a:ext cx="5216525" cy="461665"/>
          </a:xfrm>
          <a:prstGeom prst="rect">
            <a:avLst/>
          </a:prstGeom>
          <a:noFill/>
        </p:spPr>
        <p:txBody>
          <a:bodyPr wrap="square" rtlCol="0">
            <a:spAutoFit/>
          </a:bodyPr>
          <a:lstStyle/>
          <a:p>
            <a:r>
              <a:rPr lang="en-US" sz="2400" b="1">
                <a:solidFill>
                  <a:srgbClr val="002060"/>
                </a:solidFill>
                <a:latin typeface="Alexandria" charset="0"/>
                <a:cs typeface="Alexandria" charset="0"/>
              </a:rPr>
              <a:t>Lecturer: </a:t>
            </a:r>
            <a:r>
              <a:rPr lang="en-US" sz="2400" b="1" dirty="0">
                <a:solidFill>
                  <a:srgbClr val="002060"/>
                </a:solidFill>
                <a:latin typeface="Alexandria" charset="0"/>
                <a:cs typeface="Alexandria" charset="0"/>
              </a:rPr>
              <a:t>Dr. Raef Baraka</a:t>
            </a:r>
          </a:p>
        </p:txBody>
      </p:sp>
      <p:sp>
        <p:nvSpPr>
          <p:cNvPr id="31" name="TextBox 30"/>
          <p:cNvSpPr txBox="1"/>
          <p:nvPr/>
        </p:nvSpPr>
        <p:spPr>
          <a:xfrm>
            <a:off x="0" y="1609916"/>
            <a:ext cx="5875165" cy="2491644"/>
          </a:xfrm>
          <a:prstGeom prst="rect">
            <a:avLst/>
          </a:prstGeom>
          <a:noFill/>
        </p:spPr>
        <p:txBody>
          <a:bodyPr wrap="square" rtlCol="0">
            <a:spAutoFit/>
          </a:bodyPr>
          <a:lstStyle/>
          <a:p>
            <a:pPr algn="ctr">
              <a:lnSpc>
                <a:spcPct val="150000"/>
              </a:lnSpc>
            </a:pPr>
            <a:r>
              <a:rPr lang="en-US" sz="3600" b="1" dirty="0">
                <a:solidFill>
                  <a:srgbClr val="002060"/>
                </a:solidFill>
                <a:latin typeface="Alexandria" charset="0"/>
                <a:cs typeface="Alexandria" charset="0"/>
              </a:rPr>
              <a:t>College of Management</a:t>
            </a:r>
          </a:p>
          <a:p>
            <a:pPr algn="ctr">
              <a:lnSpc>
                <a:spcPct val="150000"/>
              </a:lnSpc>
            </a:pPr>
            <a:r>
              <a:rPr lang="en-US" sz="3600" b="1" dirty="0">
                <a:solidFill>
                  <a:srgbClr val="00B0F0"/>
                </a:solidFill>
                <a:latin typeface="Alexandria" charset="0"/>
                <a:cs typeface="Alexandria" charset="0"/>
              </a:rPr>
              <a:t>Introduction to Research Methods</a:t>
            </a:r>
          </a:p>
        </p:txBody>
      </p:sp>
      <p:sp>
        <p:nvSpPr>
          <p:cNvPr id="34" name="Rectangle: Rounded Corners 33"/>
          <p:cNvSpPr/>
          <p:nvPr/>
        </p:nvSpPr>
        <p:spPr>
          <a:xfrm>
            <a:off x="99185" y="5537508"/>
            <a:ext cx="4502666" cy="529167"/>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sz="2800" b="1" dirty="0">
                <a:solidFill>
                  <a:schemeClr val="bg1"/>
                </a:solidFill>
                <a:latin typeface="Alexandria" charset="0"/>
                <a:cs typeface="Alexandria" charset="0"/>
              </a:rPr>
              <a:t>Lecture 08</a:t>
            </a:r>
          </a:p>
        </p:txBody>
      </p:sp>
      <p:sp>
        <p:nvSpPr>
          <p:cNvPr id="46" name="TextBox 45"/>
          <p:cNvSpPr txBox="1"/>
          <p:nvPr/>
        </p:nvSpPr>
        <p:spPr>
          <a:xfrm>
            <a:off x="329269" y="5104240"/>
            <a:ext cx="1447832" cy="400110"/>
          </a:xfrm>
          <a:prstGeom prst="rect">
            <a:avLst/>
          </a:prstGeom>
          <a:noFill/>
        </p:spPr>
        <p:txBody>
          <a:bodyPr wrap="none" rtlCol="0">
            <a:spAutoFit/>
          </a:bodyPr>
          <a:lstStyle/>
          <a:p>
            <a:r>
              <a:rPr lang="en-US" sz="2000" dirty="0">
                <a:latin typeface="Alexandria" charset="0"/>
                <a:cs typeface="Alexandria" charset="0"/>
              </a:rPr>
              <a:t>MGM 333 </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528386" y="582391"/>
            <a:ext cx="6720388" cy="584775"/>
          </a:xfrm>
          <a:prstGeom prst="rect">
            <a:avLst/>
          </a:prstGeom>
        </p:spPr>
        <p:txBody>
          <a:bodyPr wrap="square">
            <a:spAutoFit/>
          </a:bodyPr>
          <a:lstStyle/>
          <a:p>
            <a:r>
              <a:rPr lang="en-US" sz="3200" b="1" dirty="0">
                <a:solidFill>
                  <a:srgbClr val="00B0F0"/>
                </a:solidFill>
                <a:latin typeface="Alexandria" charset="0"/>
                <a:cs typeface="Alexandria" charset="0"/>
              </a:rPr>
              <a:t>Research methods</a:t>
            </a:r>
          </a:p>
        </p:txBody>
      </p:sp>
      <p:sp>
        <p:nvSpPr>
          <p:cNvPr id="9" name="TextBox 8">
            <a:extLst>
              <a:ext uri="{FF2B5EF4-FFF2-40B4-BE49-F238E27FC236}">
                <a16:creationId xmlns:a16="http://schemas.microsoft.com/office/drawing/2014/main" id="{CC73CAEB-81CC-95A9-5DB9-4859C314AF89}"/>
              </a:ext>
            </a:extLst>
          </p:cNvPr>
          <p:cNvSpPr txBox="1"/>
          <p:nvPr/>
        </p:nvSpPr>
        <p:spPr>
          <a:xfrm>
            <a:off x="6729323" y="572779"/>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طرق البحث</a:t>
            </a:r>
            <a:endParaRPr lang="en-US" sz="32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b="1" dirty="0">
                <a:solidFill>
                  <a:schemeClr val="accent6">
                    <a:lumMod val="50000"/>
                  </a:schemeClr>
                </a:solidFill>
                <a:latin typeface="Alexandria" pitchFamily="2" charset="-78"/>
                <a:ea typeface="Times New Roman" panose="02020603050405020304" pitchFamily="18" charset="0"/>
                <a:cs typeface="Alexandria" pitchFamily="2" charset="-78"/>
              </a:rPr>
              <a:t>Part </a:t>
            </a:r>
            <a:r>
              <a:rPr lang="ar-SA" sz="2800" b="1" dirty="0">
                <a:solidFill>
                  <a:schemeClr val="accent6">
                    <a:lumMod val="50000"/>
                  </a:schemeClr>
                </a:solidFill>
                <a:latin typeface="Alexandria" pitchFamily="2" charset="-78"/>
                <a:ea typeface="Times New Roman" panose="02020603050405020304" pitchFamily="18" charset="0"/>
                <a:cs typeface="Alexandria" pitchFamily="2" charset="-78"/>
              </a:rPr>
              <a:t>2</a:t>
            </a:r>
            <a:r>
              <a:rPr lang="en-US" sz="2800" b="1" dirty="0">
                <a:latin typeface="Alexandria" pitchFamily="2" charset="-78"/>
                <a:ea typeface="Times New Roman" panose="02020603050405020304" pitchFamily="18" charset="0"/>
                <a:cs typeface="Alexandria" pitchFamily="2" charset="-78"/>
              </a:rPr>
              <a:t>: </a:t>
            </a:r>
            <a:r>
              <a:rPr lang="en-US" sz="2800" b="1" dirty="0">
                <a:solidFill>
                  <a:srgbClr val="002060"/>
                </a:solidFill>
                <a:latin typeface="Alexandria" pitchFamily="2" charset="-78"/>
                <a:ea typeface="Times New Roman" panose="02020603050405020304" pitchFamily="18" charset="0"/>
                <a:cs typeface="Alexandria" pitchFamily="2" charset="-78"/>
              </a:rPr>
              <a:t>Research methods</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523220"/>
          </a:xfrm>
          <a:prstGeom prst="rect">
            <a:avLst/>
          </a:prstGeom>
        </p:spPr>
        <p:txBody>
          <a:bodyPr wrap="square">
            <a:spAutoFit/>
          </a:bodyPr>
          <a:lstStyle/>
          <a:p>
            <a:pPr algn="r" rtl="1">
              <a:spcBef>
                <a:spcPts val="1800"/>
              </a:spcBef>
              <a:spcAft>
                <a:spcPts val="1500"/>
              </a:spcAft>
            </a:pPr>
            <a:r>
              <a:rPr lang="ar-SA" sz="2400" b="1" dirty="0">
                <a:solidFill>
                  <a:schemeClr val="accent6">
                    <a:lumMod val="50000"/>
                  </a:schemeClr>
                </a:solidFill>
                <a:latin typeface="Alexandria" pitchFamily="2" charset="-78"/>
                <a:ea typeface="Times New Roman" panose="02020603050405020304" pitchFamily="18" charset="0"/>
                <a:cs typeface="Alexandria" pitchFamily="2" charset="-78"/>
              </a:rPr>
              <a:t>الجزء الثاني</a:t>
            </a:r>
            <a:r>
              <a:rPr lang="ar-SA" sz="2400" b="1" dirty="0">
                <a:solidFill>
                  <a:srgbClr val="002060"/>
                </a:solidFill>
                <a:latin typeface="Alexandria" pitchFamily="2" charset="-78"/>
                <a:ea typeface="Times New Roman" panose="02020603050405020304" pitchFamily="18" charset="0"/>
                <a:cs typeface="Alexandria" pitchFamily="2" charset="-78"/>
              </a:rPr>
              <a:t>: </a:t>
            </a:r>
            <a:r>
              <a:rPr lang="ar-SA" sz="2800" b="1" dirty="0">
                <a:solidFill>
                  <a:srgbClr val="002060"/>
                </a:solidFill>
                <a:latin typeface="Alexandria" pitchFamily="2" charset="-78"/>
                <a:ea typeface="Times New Roman" panose="02020603050405020304" pitchFamily="18" charset="0"/>
                <a:cs typeface="Alexandria" pitchFamily="2" charset="-78"/>
              </a:rPr>
              <a:t>طرق البحث</a:t>
            </a:r>
          </a:p>
        </p:txBody>
      </p:sp>
      <p:pic>
        <p:nvPicPr>
          <p:cNvPr id="1026" name="Picture 2" descr="What is Research - Definition, Types, Methods &amp; Examples">
            <a:extLst>
              <a:ext uri="{FF2B5EF4-FFF2-40B4-BE49-F238E27FC236}">
                <a16:creationId xmlns:a16="http://schemas.microsoft.com/office/drawing/2014/main" id="{E1325017-DA4D-AC66-9B8E-07E8888AB706}"/>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351580" y="1395417"/>
            <a:ext cx="8949821" cy="2930472"/>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7118103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34335"/>
            <a:ext cx="6595226" cy="461665"/>
          </a:xfrm>
          <a:prstGeom prst="rect">
            <a:avLst/>
          </a:prstGeom>
        </p:spPr>
        <p:txBody>
          <a:bodyPr wrap="square">
            <a:spAutoFit/>
          </a:bodyPr>
          <a:lstStyle/>
          <a:p>
            <a:r>
              <a:rPr lang="en-US" sz="2400" b="1" dirty="0">
                <a:solidFill>
                  <a:srgbClr val="00B0F0"/>
                </a:solidFill>
                <a:latin typeface="Alexandria" charset="0"/>
                <a:cs typeface="Alexandria" charset="0"/>
              </a:rPr>
              <a:t>Research methods</a:t>
            </a:r>
          </a:p>
        </p:txBody>
      </p:sp>
      <p:sp>
        <p:nvSpPr>
          <p:cNvPr id="9" name="TextBox 8"/>
          <p:cNvSpPr txBox="1"/>
          <p:nvPr/>
        </p:nvSpPr>
        <p:spPr>
          <a:xfrm>
            <a:off x="6725265" y="671192"/>
            <a:ext cx="4828492" cy="461665"/>
          </a:xfrm>
          <a:prstGeom prst="rect">
            <a:avLst/>
          </a:prstGeom>
          <a:noFill/>
        </p:spPr>
        <p:txBody>
          <a:bodyPr wrap="square" rtlCol="0">
            <a:spAutoFit/>
          </a:bodyPr>
          <a:lstStyle/>
          <a:p>
            <a:pPr algn="r"/>
            <a:r>
              <a:rPr lang="ar-SA" sz="2400" b="1" dirty="0">
                <a:solidFill>
                  <a:srgbClr val="00B0F0"/>
                </a:solidFill>
                <a:latin typeface="Alexandria" charset="0"/>
                <a:cs typeface="Alexandria" charset="0"/>
              </a:rPr>
              <a:t>طرق البحث</a:t>
            </a:r>
            <a:endParaRPr lang="en-US" sz="24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897054"/>
            <a:ext cx="5457757"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440129" y="1897054"/>
            <a:ext cx="5113628" cy="479747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6" name="Rectangle 5">
            <a:extLst>
              <a:ext uri="{FF2B5EF4-FFF2-40B4-BE49-F238E27FC236}">
                <a16:creationId xmlns:a16="http://schemas.microsoft.com/office/drawing/2014/main" id="{B66F66FA-49DE-AB81-8658-B3E15A627C92}"/>
              </a:ext>
            </a:extLst>
          </p:cNvPr>
          <p:cNvSpPr/>
          <p:nvPr/>
        </p:nvSpPr>
        <p:spPr>
          <a:xfrm>
            <a:off x="845574" y="1356215"/>
            <a:ext cx="4906298" cy="461665"/>
          </a:xfrm>
          <a:prstGeom prst="rect">
            <a:avLst/>
          </a:prstGeom>
        </p:spPr>
        <p:txBody>
          <a:bodyPr wrap="square">
            <a:spAutoFit/>
          </a:bodyPr>
          <a:lstStyle/>
          <a:p>
            <a:pPr algn="ctr"/>
            <a:r>
              <a:rPr lang="en-US" sz="2400" b="1" dirty="0">
                <a:solidFill>
                  <a:srgbClr val="00B0F0"/>
                </a:solidFill>
                <a:latin typeface="Alexandria" charset="0"/>
                <a:cs typeface="Alexandria" charset="0"/>
              </a:rPr>
              <a:t>Intended Learning Outcomes</a:t>
            </a:r>
          </a:p>
        </p:txBody>
      </p:sp>
      <p:sp>
        <p:nvSpPr>
          <p:cNvPr id="7" name="Rectangle 6">
            <a:extLst>
              <a:ext uri="{FF2B5EF4-FFF2-40B4-BE49-F238E27FC236}">
                <a16:creationId xmlns:a16="http://schemas.microsoft.com/office/drawing/2014/main" id="{81F11100-025D-F5A1-5964-5F4D287037E5}"/>
              </a:ext>
            </a:extLst>
          </p:cNvPr>
          <p:cNvSpPr/>
          <p:nvPr/>
        </p:nvSpPr>
        <p:spPr>
          <a:xfrm>
            <a:off x="6614160" y="1390178"/>
            <a:ext cx="4582160" cy="400110"/>
          </a:xfrm>
          <a:prstGeom prst="rect">
            <a:avLst/>
          </a:prstGeom>
        </p:spPr>
        <p:txBody>
          <a:bodyPr wrap="square">
            <a:spAutoFit/>
          </a:bodyPr>
          <a:lstStyle/>
          <a:p>
            <a:pPr algn="ctr" rtl="1"/>
            <a:r>
              <a:rPr lang="ar-SA" sz="2000" b="1" dirty="0">
                <a:solidFill>
                  <a:srgbClr val="00B0F0"/>
                </a:solidFill>
                <a:latin typeface="Alexandria" charset="0"/>
                <a:cs typeface="Alexandria" charset="0"/>
              </a:rPr>
              <a:t>المخرجات التعليمية المقصودة</a:t>
            </a:r>
            <a:endParaRPr lang="en-US" sz="2000" b="1" dirty="0">
              <a:solidFill>
                <a:srgbClr val="00B0F0"/>
              </a:solidFill>
              <a:latin typeface="Alexandria" charset="0"/>
              <a:cs typeface="Alexandria" charset="0"/>
            </a:endParaRPr>
          </a:p>
        </p:txBody>
      </p:sp>
      <p:sp>
        <p:nvSpPr>
          <p:cNvPr id="8" name="Rectangle 7">
            <a:extLst>
              <a:ext uri="{FF2B5EF4-FFF2-40B4-BE49-F238E27FC236}">
                <a16:creationId xmlns:a16="http://schemas.microsoft.com/office/drawing/2014/main" id="{B647F0E2-601F-E548-FA90-ED8C15E00BA3}"/>
              </a:ext>
            </a:extLst>
          </p:cNvPr>
          <p:cNvSpPr/>
          <p:nvPr/>
        </p:nvSpPr>
        <p:spPr>
          <a:xfrm>
            <a:off x="760001" y="1892206"/>
            <a:ext cx="5041031" cy="4867294"/>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1900" b="1" dirty="0">
                <a:latin typeface="Alexandria Light" pitchFamily="2" charset="-78"/>
                <a:cs typeface="Alexandria Light" pitchFamily="2" charset="-78"/>
              </a:rPr>
              <a:t>Part </a:t>
            </a:r>
            <a:r>
              <a:rPr lang="ar-SA" sz="1900" b="1" dirty="0">
                <a:latin typeface="Alexandria Light" pitchFamily="2" charset="-78"/>
                <a:cs typeface="Alexandria Light" pitchFamily="2" charset="-78"/>
              </a:rPr>
              <a:t>2</a:t>
            </a:r>
            <a:r>
              <a:rPr lang="en-US" sz="1900" b="1" dirty="0">
                <a:latin typeface="Alexandria Light" pitchFamily="2" charset="-78"/>
                <a:cs typeface="Alexandria Light" pitchFamily="2" charset="-78"/>
              </a:rPr>
              <a:t> </a:t>
            </a:r>
            <a:r>
              <a:rPr lang="en-US" sz="1900" dirty="0">
                <a:solidFill>
                  <a:srgbClr val="002060"/>
                </a:solidFill>
                <a:latin typeface="Alexandria Light" pitchFamily="2" charset="-78"/>
                <a:cs typeface="Alexandria Light" pitchFamily="2" charset="-78"/>
              </a:rPr>
              <a:t>focuses on research methods and the variety of potential approaches available to the researcher. </a:t>
            </a:r>
          </a:p>
          <a:p>
            <a:pPr marL="457200" indent="-457200" algn="just">
              <a:lnSpc>
                <a:spcPct val="150000"/>
              </a:lnSpc>
              <a:buFont typeface="Arial" panose="020B0604020202020204" pitchFamily="34" charset="0"/>
              <a:buChar char="•"/>
            </a:pPr>
            <a:r>
              <a:rPr lang="en-US" sz="1900" dirty="0">
                <a:solidFill>
                  <a:srgbClr val="002060"/>
                </a:solidFill>
                <a:latin typeface="Alexandria Light" pitchFamily="2" charset="-78"/>
                <a:cs typeface="Alexandria Light" pitchFamily="2" charset="-78"/>
              </a:rPr>
              <a:t>Each chapter describes a research method, and gives examples of the type of question the method responds well to (this does not mean it cannot be tried on something new), and instructions on designing that method.</a:t>
            </a:r>
            <a:endParaRPr lang="en-US" sz="1900" dirty="0">
              <a:latin typeface="Alexandria Light" pitchFamily="2" charset="-78"/>
              <a:cs typeface="Alexandria Light"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6476541" y="2010190"/>
            <a:ext cx="4955458" cy="4310667"/>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b="1" dirty="0">
                <a:solidFill>
                  <a:schemeClr val="accent6">
                    <a:lumMod val="50000"/>
                  </a:schemeClr>
                </a:solidFill>
                <a:latin typeface="Alexandria Light" pitchFamily="2" charset="-78"/>
                <a:cs typeface="Alexandria Light" pitchFamily="2" charset="-78"/>
              </a:rPr>
              <a:t>يركز الجزء الثاني </a:t>
            </a:r>
            <a:r>
              <a:rPr lang="ar-SA" sz="2000" dirty="0">
                <a:solidFill>
                  <a:srgbClr val="002060"/>
                </a:solidFill>
                <a:latin typeface="Alexandria Light" pitchFamily="2" charset="-78"/>
                <a:cs typeface="Alexandria Light" pitchFamily="2" charset="-78"/>
              </a:rPr>
              <a:t>على طرق البحث وتنوع الأساليب المتاحة للباحث. </a:t>
            </a:r>
          </a:p>
          <a:p>
            <a:pPr marL="342900" indent="-342900" algn="just" rtl="1">
              <a:lnSpc>
                <a:spcPct val="200000"/>
              </a:lnSpc>
              <a:buFont typeface="Arial" panose="020B0604020202020204" pitchFamily="34" charset="0"/>
              <a:buChar char="•"/>
            </a:pPr>
            <a:r>
              <a:rPr lang="ar-SA" sz="2000" dirty="0">
                <a:solidFill>
                  <a:srgbClr val="002060"/>
                </a:solidFill>
                <a:latin typeface="Alexandria Light" pitchFamily="2" charset="-78"/>
                <a:cs typeface="Alexandria Light" pitchFamily="2" charset="-78"/>
              </a:rPr>
              <a:t>يصف كل فصل طريقة بحث، ويعطي أمثلة على نوع السؤال الذي تستجيب له الطريقة بشكل جيد (وهذا لا يعني أنه لا يمكن تجربتها على شيء جديد)، وتعليمات حول تصميم تلك الطريقة.</a:t>
            </a:r>
            <a:endParaRPr lang="ar-SA" sz="2000" dirty="0">
              <a:latin typeface="Alexandria Light" pitchFamily="2" charset="-78"/>
              <a:cs typeface="Alexandria Light" pitchFamily="2" charset="-78"/>
            </a:endParaRPr>
          </a:p>
        </p:txBody>
      </p:sp>
    </p:spTree>
    <p:extLst>
      <p:ext uri="{BB962C8B-B14F-4D97-AF65-F5344CB8AC3E}">
        <p14:creationId xmlns:p14="http://schemas.microsoft.com/office/powerpoint/2010/main" val="251339590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9" y="634335"/>
            <a:ext cx="6720388" cy="584775"/>
          </a:xfrm>
          <a:prstGeom prst="rect">
            <a:avLst/>
          </a:prstGeom>
        </p:spPr>
        <p:txBody>
          <a:bodyPr wrap="square">
            <a:spAutoFit/>
          </a:bodyPr>
          <a:lstStyle/>
          <a:p>
            <a:r>
              <a:rPr lang="en-US" sz="3200" b="1" dirty="0">
                <a:solidFill>
                  <a:srgbClr val="00B0F0"/>
                </a:solidFill>
                <a:latin typeface="Alexandria" charset="0"/>
                <a:cs typeface="Alexandria" charset="0"/>
              </a:rPr>
              <a:t>Case studies</a:t>
            </a:r>
          </a:p>
        </p:txBody>
      </p:sp>
      <p:sp>
        <p:nvSpPr>
          <p:cNvPr id="9" name="TextBox 8">
            <a:extLst>
              <a:ext uri="{FF2B5EF4-FFF2-40B4-BE49-F238E27FC236}">
                <a16:creationId xmlns:a16="http://schemas.microsoft.com/office/drawing/2014/main" id="{CC73CAEB-81CC-95A9-5DB9-4859C314AF89}"/>
              </a:ext>
            </a:extLst>
          </p:cNvPr>
          <p:cNvSpPr txBox="1"/>
          <p:nvPr/>
        </p:nvSpPr>
        <p:spPr>
          <a:xfrm>
            <a:off x="6725265" y="60336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دراسات الحالة</a:t>
            </a:r>
            <a:endParaRPr lang="en-US" sz="32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b="1" dirty="0">
                <a:solidFill>
                  <a:schemeClr val="accent6">
                    <a:lumMod val="50000"/>
                  </a:schemeClr>
                </a:solidFill>
                <a:latin typeface="Alexandria" pitchFamily="2" charset="-78"/>
                <a:ea typeface="Times New Roman" panose="02020603050405020304" pitchFamily="18" charset="0"/>
                <a:cs typeface="Alexandria" pitchFamily="2" charset="-78"/>
              </a:rPr>
              <a:t>Chapter 8</a:t>
            </a:r>
            <a:r>
              <a:rPr lang="en-US" sz="2800" b="1" dirty="0">
                <a:latin typeface="Alexandria" pitchFamily="2" charset="-78"/>
                <a:ea typeface="Times New Roman" panose="02020603050405020304" pitchFamily="18" charset="0"/>
                <a:cs typeface="Alexandria" pitchFamily="2" charset="-78"/>
              </a:rPr>
              <a:t>: </a:t>
            </a:r>
            <a:r>
              <a:rPr lang="en-US" sz="2800" b="1" dirty="0">
                <a:solidFill>
                  <a:srgbClr val="002060"/>
                </a:solidFill>
                <a:latin typeface="Alexandria" pitchFamily="2" charset="-78"/>
                <a:ea typeface="Times New Roman" panose="02020603050405020304" pitchFamily="18" charset="0"/>
                <a:cs typeface="Alexandria" pitchFamily="2" charset="-78"/>
              </a:rPr>
              <a:t>Case studies</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523220"/>
          </a:xfrm>
          <a:prstGeom prst="rect">
            <a:avLst/>
          </a:prstGeom>
        </p:spPr>
        <p:txBody>
          <a:bodyPr wrap="square">
            <a:spAutoFit/>
          </a:bodyPr>
          <a:lstStyle/>
          <a:p>
            <a:pPr algn="r" rtl="1">
              <a:spcBef>
                <a:spcPts val="1800"/>
              </a:spcBef>
              <a:spcAft>
                <a:spcPts val="1500"/>
              </a:spcAft>
            </a:pPr>
            <a:r>
              <a:rPr lang="ar-SA" sz="2400" b="1" dirty="0">
                <a:solidFill>
                  <a:schemeClr val="accent6">
                    <a:lumMod val="50000"/>
                  </a:schemeClr>
                </a:solidFill>
                <a:latin typeface="Alexandria" pitchFamily="2" charset="-78"/>
                <a:ea typeface="Times New Roman" panose="02020603050405020304" pitchFamily="18" charset="0"/>
                <a:cs typeface="Alexandria" pitchFamily="2" charset="-78"/>
              </a:rPr>
              <a:t>الفصل الثامن</a:t>
            </a:r>
            <a:r>
              <a:rPr lang="ar-SA" sz="2400" b="1" dirty="0">
                <a:solidFill>
                  <a:srgbClr val="002060"/>
                </a:solidFill>
                <a:latin typeface="Alexandria" pitchFamily="2" charset="-78"/>
                <a:ea typeface="Times New Roman" panose="02020603050405020304" pitchFamily="18" charset="0"/>
                <a:cs typeface="Alexandria" pitchFamily="2" charset="-78"/>
              </a:rPr>
              <a:t>: </a:t>
            </a:r>
            <a:r>
              <a:rPr lang="ar-SA" sz="2800" b="1" dirty="0">
                <a:solidFill>
                  <a:srgbClr val="002060"/>
                </a:solidFill>
                <a:latin typeface="Alexandria" pitchFamily="2" charset="-78"/>
                <a:ea typeface="Times New Roman" panose="02020603050405020304" pitchFamily="18" charset="0"/>
                <a:cs typeface="Alexandria" pitchFamily="2" charset="-78"/>
              </a:rPr>
              <a:t>دراسات الحالة</a:t>
            </a:r>
          </a:p>
        </p:txBody>
      </p:sp>
      <p:pic>
        <p:nvPicPr>
          <p:cNvPr id="2050" name="Picture 2" descr="What is case study and how to conduct case study research">
            <a:extLst>
              <a:ext uri="{FF2B5EF4-FFF2-40B4-BE49-F238E27FC236}">
                <a16:creationId xmlns:a16="http://schemas.microsoft.com/office/drawing/2014/main" id="{FCB573B2-32AD-3067-42EF-8B1EADBCFF31}"/>
              </a:ext>
            </a:extLst>
          </p:cNvPr>
          <p:cNvPicPr>
            <a:picLocks noChangeAspect="1" noChangeArrowheads="1"/>
          </p:cNvPicPr>
          <p:nvPr/>
        </p:nvPicPr>
        <p:blipFill rotWithShape="1">
          <a:blip r:embed="rId3">
            <a:extLst>
              <a:ext uri="{28A0092B-C50C-407E-A947-70E740481C1C}">
                <a14:useLocalDpi xmlns:a14="http://schemas.microsoft.com/office/drawing/2010/main" val="0"/>
              </a:ext>
            </a:extLst>
          </a:blip>
          <a:srcRect l="17791" t="7172" r="23343" b="9250"/>
          <a:stretch/>
        </p:blipFill>
        <p:spPr bwMode="auto">
          <a:xfrm>
            <a:off x="2672316" y="1378050"/>
            <a:ext cx="6847367" cy="2889421"/>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73521628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Case studies</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دراسات الحالة</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271648"/>
          </a:xfrm>
          <a:prstGeom prst="rect">
            <a:avLst/>
          </a:prstGeom>
        </p:spPr>
        <p:txBody>
          <a:bodyPr wrap="square">
            <a:spAutoFit/>
          </a:bodyPr>
          <a:lstStyle/>
          <a:p>
            <a:pPr marL="457200" indent="-457200" algn="just">
              <a:lnSpc>
                <a:spcPct val="250000"/>
              </a:lnSpc>
              <a:buFont typeface="Arial" panose="020B0604020202020204" pitchFamily="34" charset="0"/>
              <a:buChar char="•"/>
            </a:pPr>
            <a:r>
              <a:rPr lang="en-US" sz="2000" dirty="0">
                <a:solidFill>
                  <a:srgbClr val="FF0000"/>
                </a:solidFill>
                <a:latin typeface="Alexandria" pitchFamily="2" charset="-78"/>
                <a:cs typeface="Alexandria" pitchFamily="2" charset="-78"/>
              </a:rPr>
              <a:t>The case study method </a:t>
            </a:r>
            <a:r>
              <a:rPr lang="en-US" sz="2000" dirty="0">
                <a:solidFill>
                  <a:srgbClr val="002060"/>
                </a:solidFill>
                <a:latin typeface="Alexandria" pitchFamily="2" charset="-78"/>
                <a:cs typeface="Alexandria" pitchFamily="2" charset="-78"/>
              </a:rPr>
              <a:t>is a kind of research that concentrates on one thing, looking at it in detail, not seeking to generalize from it. </a:t>
            </a:r>
          </a:p>
          <a:p>
            <a:pPr algn="ctr">
              <a:lnSpc>
                <a:spcPct val="250000"/>
              </a:lnSpc>
            </a:pPr>
            <a:r>
              <a:rPr lang="en-US" sz="2000" dirty="0">
                <a:solidFill>
                  <a:schemeClr val="accent6">
                    <a:lumMod val="50000"/>
                  </a:schemeClr>
                </a:solidFill>
                <a:latin typeface="Alexandria" pitchFamily="2" charset="-78"/>
                <a:cs typeface="Alexandria" pitchFamily="2" charset="-78"/>
              </a:rPr>
              <a:t>When you do a case study, you are interested in that thing in itself, as a whole</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1848455"/>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طريقة </a:t>
            </a:r>
            <a:r>
              <a:rPr lang="ar-SA" sz="2000" dirty="0">
                <a:solidFill>
                  <a:srgbClr val="FF0000"/>
                </a:solidFill>
                <a:latin typeface="Alexandria" pitchFamily="2" charset="-78"/>
                <a:cs typeface="Alexandria" pitchFamily="2" charset="-78"/>
              </a:rPr>
              <a:t>دراسة الحالة </a:t>
            </a:r>
            <a:r>
              <a:rPr lang="ar-SA" sz="2000" dirty="0">
                <a:solidFill>
                  <a:srgbClr val="002060"/>
                </a:solidFill>
                <a:latin typeface="Alexandria" pitchFamily="2" charset="-78"/>
                <a:cs typeface="Alexandria" pitchFamily="2" charset="-78"/>
              </a:rPr>
              <a:t>هي نوع من البحوث الذي يركز على شيء واحد، ينظر إليه بالتفصيل، وليس السعي للتعميم منه. </a:t>
            </a:r>
          </a:p>
          <a:p>
            <a:pPr algn="ctr" rtl="1">
              <a:lnSpc>
                <a:spcPct val="200000"/>
              </a:lnSpc>
            </a:pPr>
            <a:r>
              <a:rPr lang="ar-SA" sz="2000" dirty="0">
                <a:solidFill>
                  <a:schemeClr val="accent6">
                    <a:lumMod val="50000"/>
                  </a:schemeClr>
                </a:solidFill>
                <a:latin typeface="Alexandria" pitchFamily="2" charset="-78"/>
                <a:cs typeface="Alexandria" pitchFamily="2" charset="-78"/>
              </a:rPr>
              <a:t>عندما تقوم بدراسة حالة، فأنت مهتم بذلك الأمر بحد ذاته، ككل</a:t>
            </a:r>
          </a:p>
        </p:txBody>
      </p:sp>
    </p:spTree>
    <p:extLst>
      <p:ext uri="{BB962C8B-B14F-4D97-AF65-F5344CB8AC3E}">
        <p14:creationId xmlns:p14="http://schemas.microsoft.com/office/powerpoint/2010/main" val="37579528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Case studies</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دراسات الحالة</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2000" dirty="0">
                <a:solidFill>
                  <a:srgbClr val="FF0000"/>
                </a:solidFill>
                <a:latin typeface="Alexandria" pitchFamily="2" charset="-78"/>
                <a:cs typeface="Alexandria" pitchFamily="2" charset="-78"/>
              </a:rPr>
              <a:t>A case study </a:t>
            </a:r>
            <a:r>
              <a:rPr lang="en-US" sz="2000" dirty="0">
                <a:solidFill>
                  <a:srgbClr val="002060"/>
                </a:solidFill>
                <a:latin typeface="Alexandria" pitchFamily="2" charset="-78"/>
                <a:cs typeface="Alexandria" pitchFamily="2" charset="-78"/>
              </a:rPr>
              <a:t>can be both the process engaged in to investigate a phenomenon and the written output of that investigation. </a:t>
            </a:r>
          </a:p>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The study is both the fieldwork and the report of that fieldwork.</a:t>
            </a:r>
          </a:p>
          <a:p>
            <a:pPr marL="457200" indent="-457200" algn="just">
              <a:lnSpc>
                <a:spcPct val="150000"/>
              </a:lnSpc>
              <a:buFont typeface="Arial" panose="020B0604020202020204" pitchFamily="34" charset="0"/>
              <a:buChar char="•"/>
            </a:pPr>
            <a:r>
              <a:rPr lang="en-US" sz="2000" dirty="0">
                <a:solidFill>
                  <a:schemeClr val="accent6">
                    <a:lumMod val="50000"/>
                  </a:schemeClr>
                </a:solidFill>
                <a:latin typeface="Alexandria" pitchFamily="2" charset="-78"/>
                <a:cs typeface="Alexandria" pitchFamily="2" charset="-78"/>
              </a:rPr>
              <a:t>Leaving aside the written output for now, we shall focus on the method of investigation.</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يمكن أن تكون </a:t>
            </a:r>
            <a:r>
              <a:rPr lang="ar-SA" sz="2000" dirty="0">
                <a:solidFill>
                  <a:srgbClr val="FF0000"/>
                </a:solidFill>
                <a:latin typeface="Alexandria" pitchFamily="2" charset="-78"/>
                <a:cs typeface="Alexandria" pitchFamily="2" charset="-78"/>
              </a:rPr>
              <a:t>دراسة الحالة العملية </a:t>
            </a:r>
            <a:r>
              <a:rPr lang="ar-SA" sz="2000" dirty="0">
                <a:solidFill>
                  <a:srgbClr val="002060"/>
                </a:solidFill>
                <a:latin typeface="Alexandria" pitchFamily="2" charset="-78"/>
                <a:cs typeface="Alexandria" pitchFamily="2" charset="-78"/>
              </a:rPr>
              <a:t>التي يتم إجراؤها للتحقيق في ظاهرة ما والإنتاج المكتوب لتلك التحقيق. </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الدراسة هي العمل الميداني وتقرير ذلك العمل الميداني.</a:t>
            </a:r>
          </a:p>
          <a:p>
            <a:pPr marL="342900" indent="-342900" algn="just" rtl="1">
              <a:lnSpc>
                <a:spcPct val="200000"/>
              </a:lnSpc>
              <a:buFont typeface="Arial" panose="020B0604020202020204" pitchFamily="34" charset="0"/>
              <a:buChar char="•"/>
            </a:pPr>
            <a:r>
              <a:rPr lang="ar-SA" sz="2000" dirty="0">
                <a:solidFill>
                  <a:schemeClr val="accent6">
                    <a:lumMod val="50000"/>
                  </a:schemeClr>
                </a:solidFill>
                <a:latin typeface="Alexandria" pitchFamily="2" charset="-78"/>
                <a:cs typeface="Alexandria" pitchFamily="2" charset="-78"/>
              </a:rPr>
              <a:t>وبغض النظر عن النتائج المكتوبة في الوقت الحالي، سنركز على </a:t>
            </a:r>
            <a:r>
              <a:rPr lang="ar-SA" sz="2000">
                <a:solidFill>
                  <a:schemeClr val="accent6">
                    <a:lumMod val="50000"/>
                  </a:schemeClr>
                </a:solidFill>
                <a:latin typeface="Alexandria" pitchFamily="2" charset="-78"/>
                <a:cs typeface="Alexandria" pitchFamily="2" charset="-78"/>
              </a:rPr>
              <a:t>طريقة إجرائها.</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48691259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Case studies</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دراسات الحالة</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A case study is an in-depth, empirical investigation of a specific phenomenon  (a person, group, organization, event, or situation) within its real-world context, using multiple sources of evidence. </a:t>
            </a:r>
          </a:p>
          <a:p>
            <a:pPr algn="ctr">
              <a:lnSpc>
                <a:spcPct val="150000"/>
              </a:lnSpc>
            </a:pPr>
            <a:r>
              <a:rPr lang="en-US" dirty="0">
                <a:solidFill>
                  <a:schemeClr val="accent6">
                    <a:lumMod val="50000"/>
                  </a:schemeClr>
                </a:solidFill>
                <a:latin typeface="Alexandria" pitchFamily="2" charset="-78"/>
                <a:cs typeface="Alexandria" pitchFamily="2" charset="-78"/>
              </a:rPr>
              <a:t>Rather than studying many instances at a shallow level, the case study method examines one or a small number of cases in considerable detail, capturing nuances that surveys, experiments, or large-scale quantitative studies would miss.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35805"/>
          </a:xfrm>
          <a:prstGeom prst="rect">
            <a:avLst/>
          </a:prstGeom>
        </p:spPr>
        <p:txBody>
          <a:bodyPr wrap="square">
            <a:spAutoFit/>
          </a:bodyPr>
          <a:lstStyle/>
          <a:p>
            <a:pPr marL="342900" indent="-342900" algn="just" rtl="1">
              <a:lnSpc>
                <a:spcPct val="150000"/>
              </a:lnSpc>
              <a:buFont typeface="Arial" panose="020B0604020202020204" pitchFamily="34" charset="0"/>
              <a:buChar char="•"/>
            </a:pPr>
            <a:r>
              <a:rPr lang="ar-SA" sz="1900" dirty="0">
                <a:solidFill>
                  <a:srgbClr val="002060"/>
                </a:solidFill>
                <a:latin typeface="Alexandria" pitchFamily="2" charset="-78"/>
                <a:cs typeface="Alexandria" pitchFamily="2" charset="-78"/>
              </a:rPr>
              <a:t>دراسة الحالة هي تحقيق تجريبي معمق في ظاهرة محددة (شخص، مجموعة، منظمة، حدث، أو موقف) ضمن سياقها الواقعي، باستخدام مصادر أدلة متعددة. </a:t>
            </a:r>
          </a:p>
          <a:p>
            <a:pPr algn="ctr" rtl="1">
              <a:lnSpc>
                <a:spcPct val="150000"/>
              </a:lnSpc>
            </a:pPr>
            <a:r>
              <a:rPr lang="ar-SA" sz="1900" dirty="0">
                <a:solidFill>
                  <a:schemeClr val="accent6">
                    <a:lumMod val="50000"/>
                  </a:schemeClr>
                </a:solidFill>
                <a:latin typeface="Alexandria" pitchFamily="2" charset="-78"/>
                <a:cs typeface="Alexandria" pitchFamily="2" charset="-78"/>
              </a:rPr>
              <a:t>بدلا من دراسة العديد من الحالات على مستوى سطحي، تفحص طريقة دراسة الحالة حالة حالة أو عدد قليل من الحالات بتفصيل كبير، تلتقط فروقا قد تفوتها الدراسات المسحية أو التجريبية أو الدراسات الكمية واسعة النطاق.</a:t>
            </a:r>
          </a:p>
        </p:txBody>
      </p:sp>
    </p:spTree>
    <p:extLst>
      <p:ext uri="{BB962C8B-B14F-4D97-AF65-F5344CB8AC3E}">
        <p14:creationId xmlns:p14="http://schemas.microsoft.com/office/powerpoint/2010/main" val="63199134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Case studies</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دراسات الحالة</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algn="just">
              <a:lnSpc>
                <a:spcPct val="150000"/>
              </a:lnSpc>
            </a:pPr>
            <a:r>
              <a:rPr lang="en-US" dirty="0">
                <a:solidFill>
                  <a:schemeClr val="accent6">
                    <a:lumMod val="50000"/>
                  </a:schemeClr>
                </a:solidFill>
                <a:latin typeface="Alexandria" pitchFamily="2" charset="-78"/>
                <a:cs typeface="Alexandria" pitchFamily="2" charset="-78"/>
              </a:rPr>
              <a:t>The key characteristics that define a case study are:</a:t>
            </a:r>
          </a:p>
          <a:p>
            <a:pPr marL="457200" indent="-457200" algn="just">
              <a:lnSpc>
                <a:spcPct val="150000"/>
              </a:lnSpc>
              <a:buFont typeface="+mj-lt"/>
              <a:buAutoNum type="arabicPeriod"/>
            </a:pPr>
            <a:r>
              <a:rPr lang="en-US" dirty="0">
                <a:solidFill>
                  <a:srgbClr val="FF0000"/>
                </a:solidFill>
                <a:latin typeface="Alexandria" pitchFamily="2" charset="-78"/>
                <a:cs typeface="Alexandria" pitchFamily="2" charset="-78"/>
              </a:rPr>
              <a:t>Focus on a bounded unit</a:t>
            </a:r>
            <a:r>
              <a:rPr lang="en-US" dirty="0">
                <a:solidFill>
                  <a:srgbClr val="002060"/>
                </a:solidFill>
                <a:latin typeface="Alexandria" pitchFamily="2" charset="-78"/>
                <a:cs typeface="Alexandria" pitchFamily="2" charset="-78"/>
              </a:rPr>
              <a:t>: one person, one organization, one event, or one time period</a:t>
            </a:r>
          </a:p>
          <a:p>
            <a:pPr marL="457200" indent="-457200" algn="just">
              <a:lnSpc>
                <a:spcPct val="150000"/>
              </a:lnSpc>
              <a:buFont typeface="+mj-lt"/>
              <a:buAutoNum type="arabicPeriod"/>
            </a:pPr>
            <a:r>
              <a:rPr lang="en-US" dirty="0">
                <a:solidFill>
                  <a:srgbClr val="FF0000"/>
                </a:solidFill>
                <a:latin typeface="Alexandria" pitchFamily="2" charset="-78"/>
                <a:cs typeface="Alexandria" pitchFamily="2" charset="-78"/>
              </a:rPr>
              <a:t>Real-world context</a:t>
            </a:r>
            <a:r>
              <a:rPr lang="en-US" dirty="0">
                <a:solidFill>
                  <a:srgbClr val="002060"/>
                </a:solidFill>
                <a:latin typeface="Alexandria" pitchFamily="2" charset="-78"/>
                <a:cs typeface="Alexandria" pitchFamily="2" charset="-78"/>
              </a:rPr>
              <a:t>: the phenomenon is studied as it naturally occurs, not in a laboratory</a:t>
            </a:r>
          </a:p>
          <a:p>
            <a:pPr marL="457200" indent="-457200" algn="just">
              <a:lnSpc>
                <a:spcPct val="150000"/>
              </a:lnSpc>
              <a:buFont typeface="+mj-lt"/>
              <a:buAutoNum type="arabicPeriod"/>
            </a:pPr>
            <a:r>
              <a:rPr lang="en-US" dirty="0">
                <a:solidFill>
                  <a:srgbClr val="FF0000"/>
                </a:solidFill>
                <a:latin typeface="Alexandria" pitchFamily="2" charset="-78"/>
                <a:cs typeface="Alexandria" pitchFamily="2" charset="-78"/>
              </a:rPr>
              <a:t>Multiple data sources</a:t>
            </a:r>
            <a:r>
              <a:rPr lang="en-US" dirty="0">
                <a:solidFill>
                  <a:srgbClr val="002060"/>
                </a:solidFill>
                <a:latin typeface="Alexandria" pitchFamily="2" charset="-78"/>
                <a:cs typeface="Alexandria" pitchFamily="2" charset="-78"/>
              </a:rPr>
              <a:t>: interviews, observations, documents, and artifacts are combined</a:t>
            </a:r>
          </a:p>
          <a:p>
            <a:pPr marL="457200" indent="-457200" algn="just">
              <a:lnSpc>
                <a:spcPct val="150000"/>
              </a:lnSpc>
              <a:buFont typeface="+mj-lt"/>
              <a:buAutoNum type="arabicPeriod"/>
            </a:pPr>
            <a:r>
              <a:rPr lang="en-US" dirty="0">
                <a:solidFill>
                  <a:srgbClr val="FF0000"/>
                </a:solidFill>
                <a:latin typeface="Alexandria" pitchFamily="2" charset="-78"/>
                <a:cs typeface="Alexandria" pitchFamily="2" charset="-78"/>
              </a:rPr>
              <a:t>Holistic description</a:t>
            </a:r>
            <a:r>
              <a:rPr lang="en-US" dirty="0">
                <a:solidFill>
                  <a:srgbClr val="002060"/>
                </a:solidFill>
                <a:latin typeface="Alexandria" pitchFamily="2" charset="-78"/>
                <a:cs typeface="Alexandria" pitchFamily="2" charset="-78"/>
              </a:rPr>
              <a:t>: the aim is to understand the whole picture, not isolate one variable</a:t>
            </a:r>
          </a:p>
          <a:p>
            <a:pPr marL="457200" indent="-457200" algn="just">
              <a:lnSpc>
                <a:spcPct val="150000"/>
              </a:lnSpc>
              <a:buFont typeface="+mj-lt"/>
              <a:buAutoNum type="arabicPeriod"/>
            </a:pPr>
            <a:r>
              <a:rPr lang="en-US" dirty="0">
                <a:solidFill>
                  <a:srgbClr val="FF0000"/>
                </a:solidFill>
                <a:latin typeface="Alexandria" pitchFamily="2" charset="-78"/>
                <a:cs typeface="Alexandria" pitchFamily="2" charset="-78"/>
              </a:rPr>
              <a:t>Flexible design</a:t>
            </a:r>
            <a:r>
              <a:rPr lang="en-US" dirty="0">
                <a:solidFill>
                  <a:srgbClr val="002060"/>
                </a:solidFill>
                <a:latin typeface="Alexandria" pitchFamily="2" charset="-78"/>
                <a:cs typeface="Alexandria" pitchFamily="2" charset="-78"/>
              </a:rPr>
              <a:t>: methods adapt to the emerging findings throughout the study</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538515"/>
          </a:xfrm>
          <a:prstGeom prst="rect">
            <a:avLst/>
          </a:prstGeom>
        </p:spPr>
        <p:txBody>
          <a:bodyPr wrap="square">
            <a:spAutoFit/>
          </a:bodyPr>
          <a:lstStyle/>
          <a:p>
            <a:pPr algn="just" rtl="1">
              <a:lnSpc>
                <a:spcPct val="150000"/>
              </a:lnSpc>
            </a:pPr>
            <a:r>
              <a:rPr lang="ar-SA" dirty="0">
                <a:solidFill>
                  <a:schemeClr val="accent6">
                    <a:lumMod val="50000"/>
                  </a:schemeClr>
                </a:solidFill>
                <a:latin typeface="Alexandria" pitchFamily="2" charset="-78"/>
                <a:cs typeface="Alexandria" pitchFamily="2" charset="-78"/>
              </a:rPr>
              <a:t>الخصائص الرئيسية التي تحدد دراسة الحالة هي:</a:t>
            </a:r>
          </a:p>
          <a:p>
            <a:pPr marL="342900" indent="-342900" algn="just" rtl="1">
              <a:lnSpc>
                <a:spcPct val="150000"/>
              </a:lnSpc>
              <a:buFont typeface="Arial" panose="020B0604020202020204" pitchFamily="34" charset="0"/>
              <a:buChar char="•"/>
            </a:pPr>
            <a:r>
              <a:rPr lang="ar-SA" dirty="0">
                <a:solidFill>
                  <a:srgbClr val="FF0000"/>
                </a:solidFill>
                <a:latin typeface="Alexandria" pitchFamily="2" charset="-78"/>
                <a:cs typeface="Alexandria" pitchFamily="2" charset="-78"/>
              </a:rPr>
              <a:t>تركز على وحدة محددة</a:t>
            </a:r>
            <a:r>
              <a:rPr lang="ar-SA" dirty="0">
                <a:solidFill>
                  <a:srgbClr val="002060"/>
                </a:solidFill>
                <a:latin typeface="Alexandria" pitchFamily="2" charset="-78"/>
                <a:cs typeface="Alexandria" pitchFamily="2" charset="-78"/>
              </a:rPr>
              <a:t>: شخص واحد، منظمة واحدة، حدث واحد، أو فترة زمنية واحدة</a:t>
            </a:r>
          </a:p>
          <a:p>
            <a:pPr marL="342900" indent="-342900" algn="just" rtl="1">
              <a:lnSpc>
                <a:spcPct val="150000"/>
              </a:lnSpc>
              <a:buFont typeface="Arial" panose="020B0604020202020204" pitchFamily="34" charset="0"/>
              <a:buChar char="•"/>
            </a:pPr>
            <a:r>
              <a:rPr lang="ar-SA" dirty="0">
                <a:solidFill>
                  <a:srgbClr val="FF0000"/>
                </a:solidFill>
                <a:latin typeface="Alexandria" pitchFamily="2" charset="-78"/>
                <a:cs typeface="Alexandria" pitchFamily="2" charset="-78"/>
              </a:rPr>
              <a:t>السياق الواقعي</a:t>
            </a:r>
            <a:r>
              <a:rPr lang="ar-SA" dirty="0">
                <a:solidFill>
                  <a:srgbClr val="002060"/>
                </a:solidFill>
                <a:latin typeface="Alexandria" pitchFamily="2" charset="-78"/>
                <a:cs typeface="Alexandria" pitchFamily="2" charset="-78"/>
              </a:rPr>
              <a:t>: تدرس الظاهرة كما تحدث بشكل طبيعي، وليس في المختبر</a:t>
            </a:r>
          </a:p>
          <a:p>
            <a:pPr marL="342900" indent="-342900" algn="just" rtl="1">
              <a:lnSpc>
                <a:spcPct val="150000"/>
              </a:lnSpc>
              <a:buFont typeface="Arial" panose="020B0604020202020204" pitchFamily="34" charset="0"/>
              <a:buChar char="•"/>
            </a:pPr>
            <a:r>
              <a:rPr lang="ar-SA" dirty="0">
                <a:solidFill>
                  <a:srgbClr val="FF0000"/>
                </a:solidFill>
                <a:latin typeface="Alexandria" pitchFamily="2" charset="-78"/>
                <a:cs typeface="Alexandria" pitchFamily="2" charset="-78"/>
              </a:rPr>
              <a:t>مصادر بيانات متعددة</a:t>
            </a:r>
            <a:r>
              <a:rPr lang="ar-SA" dirty="0">
                <a:solidFill>
                  <a:srgbClr val="002060"/>
                </a:solidFill>
                <a:latin typeface="Alexandria" pitchFamily="2" charset="-78"/>
                <a:cs typeface="Alexandria" pitchFamily="2" charset="-78"/>
              </a:rPr>
              <a:t>: مقابلات، ملاحظات، وثائق، وقطع أثرية مجتمعة</a:t>
            </a:r>
          </a:p>
          <a:p>
            <a:pPr marL="342900" indent="-342900" algn="just" rtl="1">
              <a:lnSpc>
                <a:spcPct val="150000"/>
              </a:lnSpc>
              <a:buFont typeface="Arial" panose="020B0604020202020204" pitchFamily="34" charset="0"/>
              <a:buChar char="•"/>
            </a:pPr>
            <a:r>
              <a:rPr lang="ar-SA" dirty="0">
                <a:solidFill>
                  <a:srgbClr val="FF0000"/>
                </a:solidFill>
                <a:latin typeface="Alexandria" pitchFamily="2" charset="-78"/>
                <a:cs typeface="Alexandria" pitchFamily="2" charset="-78"/>
              </a:rPr>
              <a:t>الوصف الشامل</a:t>
            </a:r>
            <a:r>
              <a:rPr lang="ar-SA" dirty="0">
                <a:solidFill>
                  <a:srgbClr val="002060"/>
                </a:solidFill>
                <a:latin typeface="Alexandria" pitchFamily="2" charset="-78"/>
                <a:cs typeface="Alexandria" pitchFamily="2" charset="-78"/>
              </a:rPr>
              <a:t>: الهدف هو فهم الصورة الكاملة، وليس عزل متغير واحد</a:t>
            </a:r>
          </a:p>
          <a:p>
            <a:pPr marL="342900" indent="-342900" algn="just" rtl="1">
              <a:lnSpc>
                <a:spcPct val="150000"/>
              </a:lnSpc>
              <a:buFont typeface="Arial" panose="020B0604020202020204" pitchFamily="34" charset="0"/>
              <a:buChar char="•"/>
            </a:pPr>
            <a:r>
              <a:rPr lang="ar-SA" dirty="0">
                <a:solidFill>
                  <a:srgbClr val="FF0000"/>
                </a:solidFill>
                <a:latin typeface="Alexandria" pitchFamily="2" charset="-78"/>
                <a:cs typeface="Alexandria" pitchFamily="2" charset="-78"/>
              </a:rPr>
              <a:t>التصميم المرن</a:t>
            </a:r>
            <a:r>
              <a:rPr lang="ar-SA" dirty="0">
                <a:solidFill>
                  <a:srgbClr val="002060"/>
                </a:solidFill>
                <a:latin typeface="Alexandria" pitchFamily="2" charset="-78"/>
                <a:cs typeface="Alexandria" pitchFamily="2" charset="-78"/>
              </a:rPr>
              <a:t>: تتكيف الطرق مع النتائج الناشئة طوال الدراسة</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293167661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Case studies</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دراسات الحالة</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053767"/>
          </a:xfrm>
          <a:prstGeom prst="rect">
            <a:avLst/>
          </a:prstGeom>
        </p:spPr>
        <p:txBody>
          <a:bodyPr wrap="square">
            <a:spAutoFit/>
          </a:bodyPr>
          <a:lstStyle/>
          <a:p>
            <a:pPr algn="ctr">
              <a:lnSpc>
                <a:spcPct val="250000"/>
              </a:lnSpc>
            </a:pPr>
            <a:r>
              <a:rPr lang="en-US" dirty="0">
                <a:solidFill>
                  <a:srgbClr val="002060"/>
                </a:solidFill>
                <a:latin typeface="Alexandria" pitchFamily="2" charset="-78"/>
                <a:cs typeface="Alexandria" pitchFamily="2" charset="-78"/>
              </a:rPr>
              <a:t>A useful way to think about Case </a:t>
            </a:r>
            <a:r>
              <a:rPr lang="ar-SA" dirty="0">
                <a:solidFill>
                  <a:srgbClr val="002060"/>
                </a:solidFill>
                <a:latin typeface="Alexandria" pitchFamily="2" charset="-78"/>
                <a:cs typeface="Alexandria" pitchFamily="2" charset="-78"/>
              </a:rPr>
              <a:t>Study</a:t>
            </a:r>
            <a:r>
              <a:rPr lang="en-US" dirty="0">
                <a:solidFill>
                  <a:srgbClr val="002060"/>
                </a:solidFill>
                <a:latin typeface="Alexandria" pitchFamily="2" charset="-78"/>
                <a:cs typeface="Alexandria" pitchFamily="2" charset="-78"/>
              </a:rPr>
              <a:t>: whereas a survey asks </a:t>
            </a:r>
            <a:r>
              <a:rPr lang="en-US" dirty="0">
                <a:solidFill>
                  <a:srgbClr val="FF0000"/>
                </a:solidFill>
                <a:latin typeface="Alexandria" pitchFamily="2" charset="-78"/>
                <a:cs typeface="Alexandria" pitchFamily="2" charset="-78"/>
              </a:rPr>
              <a:t>“how many?” </a:t>
            </a:r>
            <a:r>
              <a:rPr lang="en-US" dirty="0">
                <a:solidFill>
                  <a:srgbClr val="002060"/>
                </a:solidFill>
                <a:latin typeface="Alexandria" pitchFamily="2" charset="-78"/>
                <a:cs typeface="Alexandria" pitchFamily="2" charset="-78"/>
              </a:rPr>
              <a:t>and an experiment asks “</a:t>
            </a:r>
            <a:r>
              <a:rPr lang="en-US" dirty="0">
                <a:solidFill>
                  <a:srgbClr val="FF0000"/>
                </a:solidFill>
                <a:latin typeface="Alexandria" pitchFamily="2" charset="-78"/>
                <a:cs typeface="Alexandria" pitchFamily="2" charset="-78"/>
              </a:rPr>
              <a:t>does X cause Y</a:t>
            </a:r>
            <a:r>
              <a:rPr lang="en-US" dirty="0">
                <a:solidFill>
                  <a:srgbClr val="002060"/>
                </a:solidFill>
                <a:latin typeface="Alexandria" pitchFamily="2" charset="-78"/>
                <a:cs typeface="Alexandria" pitchFamily="2" charset="-78"/>
              </a:rPr>
              <a:t> under controlled conditions?”, a case study asks “</a:t>
            </a:r>
            <a:r>
              <a:rPr lang="en-US" dirty="0">
                <a:solidFill>
                  <a:srgbClr val="FF0000"/>
                </a:solidFill>
                <a:latin typeface="Alexandria" pitchFamily="2" charset="-78"/>
                <a:cs typeface="Alexandria" pitchFamily="2" charset="-78"/>
              </a:rPr>
              <a:t>how and why </a:t>
            </a:r>
            <a:r>
              <a:rPr lang="en-US" dirty="0">
                <a:solidFill>
                  <a:srgbClr val="002060"/>
                </a:solidFill>
                <a:latin typeface="Alexandria" pitchFamily="2" charset="-78"/>
                <a:cs typeface="Alexandria" pitchFamily="2" charset="-78"/>
              </a:rPr>
              <a:t>did this happen here, in this context, with these people?”</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162708"/>
          </a:xfrm>
          <a:prstGeom prst="rect">
            <a:avLst/>
          </a:prstGeom>
        </p:spPr>
        <p:txBody>
          <a:bodyPr wrap="square">
            <a:spAutoFit/>
          </a:bodyPr>
          <a:lstStyle/>
          <a:p>
            <a:pPr algn="ctr" rtl="1">
              <a:lnSpc>
                <a:spcPct val="250000"/>
              </a:lnSpc>
            </a:pPr>
            <a:r>
              <a:rPr lang="ar-SA" sz="1900" dirty="0">
                <a:solidFill>
                  <a:srgbClr val="002060"/>
                </a:solidFill>
                <a:latin typeface="Alexandria" pitchFamily="2" charset="-78"/>
                <a:cs typeface="Alexandria" pitchFamily="2" charset="-78"/>
              </a:rPr>
              <a:t>طريقة مفيدة للتفكير في دراسة الحالة: بينما يسأل الاستطلاع المسحية </a:t>
            </a:r>
            <a:r>
              <a:rPr lang="ar-SA" sz="1900" dirty="0">
                <a:solidFill>
                  <a:srgbClr val="FF0000"/>
                </a:solidFill>
                <a:latin typeface="Alexandria" pitchFamily="2" charset="-78"/>
                <a:cs typeface="Alexandria" pitchFamily="2" charset="-78"/>
              </a:rPr>
              <a:t>"كم عددهم؟" </a:t>
            </a:r>
            <a:r>
              <a:rPr lang="ar-SA" sz="1900" dirty="0">
                <a:solidFill>
                  <a:srgbClr val="002060"/>
                </a:solidFill>
                <a:latin typeface="Alexandria" pitchFamily="2" charset="-78"/>
                <a:cs typeface="Alexandria" pitchFamily="2" charset="-78"/>
              </a:rPr>
              <a:t>وتسأل التجربة "</a:t>
            </a:r>
            <a:r>
              <a:rPr lang="ar-SA" sz="1900" dirty="0">
                <a:solidFill>
                  <a:srgbClr val="FF0000"/>
                </a:solidFill>
                <a:latin typeface="Alexandria" pitchFamily="2" charset="-78"/>
                <a:cs typeface="Alexandria" pitchFamily="2" charset="-78"/>
              </a:rPr>
              <a:t>هل </a:t>
            </a:r>
            <a:r>
              <a:rPr lang="en-US" sz="1900" dirty="0">
                <a:solidFill>
                  <a:srgbClr val="FF0000"/>
                </a:solidFill>
                <a:latin typeface="Alexandria" pitchFamily="2" charset="-78"/>
                <a:cs typeface="Alexandria" pitchFamily="2" charset="-78"/>
              </a:rPr>
              <a:t> X</a:t>
            </a:r>
            <a:r>
              <a:rPr lang="ar-SA" sz="1900" dirty="0">
                <a:solidFill>
                  <a:srgbClr val="FF0000"/>
                </a:solidFill>
                <a:latin typeface="Alexandria" pitchFamily="2" charset="-78"/>
                <a:cs typeface="Alexandria" pitchFamily="2" charset="-78"/>
              </a:rPr>
              <a:t> يسبب</a:t>
            </a:r>
            <a:r>
              <a:rPr lang="en-US" sz="1900" dirty="0">
                <a:solidFill>
                  <a:srgbClr val="FF0000"/>
                </a:solidFill>
                <a:latin typeface="Alexandria" pitchFamily="2" charset="-78"/>
                <a:cs typeface="Alexandria" pitchFamily="2" charset="-78"/>
              </a:rPr>
              <a:t>Y </a:t>
            </a:r>
            <a:r>
              <a:rPr lang="ar-SA" sz="1900" dirty="0">
                <a:solidFill>
                  <a:srgbClr val="FF0000"/>
                </a:solidFill>
                <a:latin typeface="Alexandria" pitchFamily="2" charset="-78"/>
                <a:cs typeface="Alexandria" pitchFamily="2" charset="-78"/>
              </a:rPr>
              <a:t> </a:t>
            </a:r>
            <a:r>
              <a:rPr lang="ar-SA" sz="1900" dirty="0">
                <a:solidFill>
                  <a:srgbClr val="002060"/>
                </a:solidFill>
                <a:latin typeface="Alexandria" pitchFamily="2" charset="-78"/>
                <a:cs typeface="Alexandria" pitchFamily="2" charset="-78"/>
              </a:rPr>
              <a:t>تحت ظروف مضبوطة؟"، تسأل دراسة حالة "</a:t>
            </a:r>
            <a:r>
              <a:rPr lang="ar-SA" sz="1900" dirty="0">
                <a:solidFill>
                  <a:srgbClr val="FF0000"/>
                </a:solidFill>
                <a:latin typeface="Alexandria" pitchFamily="2" charset="-78"/>
                <a:cs typeface="Alexandria" pitchFamily="2" charset="-78"/>
              </a:rPr>
              <a:t>كيف ولماذا </a:t>
            </a:r>
            <a:r>
              <a:rPr lang="ar-SA" sz="1900" dirty="0">
                <a:solidFill>
                  <a:srgbClr val="002060"/>
                </a:solidFill>
                <a:latin typeface="Alexandria" pitchFamily="2" charset="-78"/>
                <a:cs typeface="Alexandria" pitchFamily="2" charset="-78"/>
              </a:rPr>
              <a:t>حدث هذا هنا، في هذا السياق، مع هؤلاء الأشخاص؟"</a:t>
            </a:r>
            <a:endParaRPr lang="ar-SA" sz="19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38964992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7" name="Rectangle 6">
            <a:extLst>
              <a:ext uri="{FF2B5EF4-FFF2-40B4-BE49-F238E27FC236}">
                <a16:creationId xmlns:a16="http://schemas.microsoft.com/office/drawing/2014/main" id="{4D1BB61A-9891-9DA2-966D-97D91D8E7A53}"/>
              </a:ext>
            </a:extLst>
          </p:cNvPr>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Case studies</a:t>
            </a:r>
          </a:p>
        </p:txBody>
      </p:sp>
      <p:sp>
        <p:nvSpPr>
          <p:cNvPr id="10" name="TextBox 9">
            <a:extLst>
              <a:ext uri="{FF2B5EF4-FFF2-40B4-BE49-F238E27FC236}">
                <a16:creationId xmlns:a16="http://schemas.microsoft.com/office/drawing/2014/main" id="{02377749-5072-DB0F-91D5-2600B216A811}"/>
              </a:ext>
            </a:extLst>
          </p:cNvPr>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دراسات الحالة</a:t>
            </a:r>
            <a:endParaRPr lang="en-US" sz="3200" b="1" dirty="0">
              <a:solidFill>
                <a:srgbClr val="00B0F0"/>
              </a:solidFill>
              <a:latin typeface="Alexandria" charset="0"/>
              <a:cs typeface="Alexandria" charset="0"/>
            </a:endParaRPr>
          </a:p>
        </p:txBody>
      </p:sp>
      <p:graphicFrame>
        <p:nvGraphicFramePr>
          <p:cNvPr id="12" name="Table 11">
            <a:extLst>
              <a:ext uri="{FF2B5EF4-FFF2-40B4-BE49-F238E27FC236}">
                <a16:creationId xmlns:a16="http://schemas.microsoft.com/office/drawing/2014/main" id="{FAE22FAB-9BF9-474B-8A3D-C8B75D8FD06D}"/>
              </a:ext>
            </a:extLst>
          </p:cNvPr>
          <p:cNvGraphicFramePr>
            <a:graphicFrameLocks noGrp="1"/>
          </p:cNvGraphicFramePr>
          <p:nvPr>
            <p:extLst>
              <p:ext uri="{D42A27DB-BD31-4B8C-83A1-F6EECF244321}">
                <p14:modId xmlns:p14="http://schemas.microsoft.com/office/powerpoint/2010/main" val="294083637"/>
              </p:ext>
            </p:extLst>
          </p:nvPr>
        </p:nvGraphicFramePr>
        <p:xfrm>
          <a:off x="180432" y="1277042"/>
          <a:ext cx="11876890" cy="5405120"/>
        </p:xfrm>
        <a:graphic>
          <a:graphicData uri="http://schemas.openxmlformats.org/drawingml/2006/table">
            <a:tbl>
              <a:tblPr firstRow="1" bandRow="1">
                <a:tableStyleId>{5940675A-B579-460E-94D1-54222C63F5DA}</a:tableStyleId>
              </a:tblPr>
              <a:tblGrid>
                <a:gridCol w="6337326">
                  <a:extLst>
                    <a:ext uri="{9D8B030D-6E8A-4147-A177-3AD203B41FA5}">
                      <a16:colId xmlns:a16="http://schemas.microsoft.com/office/drawing/2014/main" val="152657065"/>
                    </a:ext>
                  </a:extLst>
                </a:gridCol>
                <a:gridCol w="5539564">
                  <a:extLst>
                    <a:ext uri="{9D8B030D-6E8A-4147-A177-3AD203B41FA5}">
                      <a16:colId xmlns:a16="http://schemas.microsoft.com/office/drawing/2014/main" val="1736753510"/>
                    </a:ext>
                  </a:extLst>
                </a:gridCol>
              </a:tblGrid>
              <a:tr h="0">
                <a:tc>
                  <a:txBody>
                    <a:bodyPr/>
                    <a:lstStyle/>
                    <a:p>
                      <a:pPr algn="ctr">
                        <a:lnSpc>
                          <a:spcPct val="150000"/>
                        </a:lnSpc>
                      </a:pPr>
                      <a:r>
                        <a:rPr lang="en-US" b="1" dirty="0">
                          <a:solidFill>
                            <a:srgbClr val="FF0000"/>
                          </a:solidFill>
                          <a:latin typeface="Alexandria" pitchFamily="2" charset="-78"/>
                          <a:cs typeface="Alexandria" pitchFamily="2" charset="-78"/>
                        </a:rPr>
                        <a:t>When Should You Use a Case Study?</a:t>
                      </a:r>
                      <a:endParaRPr lang="ar-SA" b="1" dirty="0">
                        <a:solidFill>
                          <a:srgbClr val="FF0000"/>
                        </a:solidFill>
                        <a:latin typeface="Alexandria" pitchFamily="2" charset="-78"/>
                        <a:cs typeface="Alexandria" pitchFamily="2" charset="-78"/>
                      </a:endParaRPr>
                    </a:p>
                  </a:txBody>
                  <a:tcPr anchor="ctr">
                    <a:solidFill>
                      <a:schemeClr val="bg1"/>
                    </a:solidFill>
                  </a:tcPr>
                </a:tc>
                <a:tc>
                  <a:txBody>
                    <a:bodyPr/>
                    <a:lstStyle/>
                    <a:p>
                      <a:pPr algn="ctr" rtl="1">
                        <a:lnSpc>
                          <a:spcPct val="150000"/>
                        </a:lnSpc>
                      </a:pPr>
                      <a:r>
                        <a:rPr lang="ar-SA" b="1" dirty="0">
                          <a:solidFill>
                            <a:srgbClr val="FF0000"/>
                          </a:solidFill>
                          <a:latin typeface="Alexandria" pitchFamily="2" charset="-78"/>
                          <a:cs typeface="Alexandria" pitchFamily="2" charset="-78"/>
                        </a:rPr>
                        <a:t>متى يجب أن تستخدم دراسة حالة؟</a:t>
                      </a:r>
                    </a:p>
                  </a:txBody>
                  <a:tcPr anchor="ctr">
                    <a:solidFill>
                      <a:schemeClr val="bg1"/>
                    </a:solidFill>
                  </a:tcPr>
                </a:tc>
                <a:extLst>
                  <a:ext uri="{0D108BD9-81ED-4DB2-BD59-A6C34878D82A}">
                    <a16:rowId xmlns:a16="http://schemas.microsoft.com/office/drawing/2014/main" val="526437400"/>
                  </a:ext>
                </a:extLst>
              </a:tr>
              <a:tr h="1939072">
                <a:tc>
                  <a:txBody>
                    <a:bodyPr/>
                    <a:lstStyle/>
                    <a:p>
                      <a:pPr marL="285750" indent="-285750" algn="just">
                        <a:lnSpc>
                          <a:spcPct val="200000"/>
                        </a:lnSpc>
                        <a:buFont typeface="Arial" panose="020B0604020202020204" pitchFamily="34" charset="0"/>
                        <a:buChar char="•"/>
                      </a:pPr>
                      <a:r>
                        <a:rPr lang="en-US" sz="1800" kern="1200" dirty="0">
                          <a:solidFill>
                            <a:srgbClr val="002060"/>
                          </a:solidFill>
                          <a:latin typeface="Alexandria" pitchFamily="2" charset="-78"/>
                          <a:ea typeface="+mn-ea"/>
                          <a:cs typeface="Alexandria" pitchFamily="2" charset="-78"/>
                        </a:rPr>
                        <a:t>You want to explore a new or understudied phenomenon.</a:t>
                      </a:r>
                    </a:p>
                    <a:p>
                      <a:pPr marL="285750" indent="-285750" algn="just">
                        <a:lnSpc>
                          <a:spcPct val="200000"/>
                        </a:lnSpc>
                        <a:buFont typeface="Arial" panose="020B0604020202020204" pitchFamily="34" charset="0"/>
                        <a:buChar char="•"/>
                      </a:pPr>
                      <a:r>
                        <a:rPr lang="en-US" sz="1800" kern="1200" dirty="0">
                          <a:solidFill>
                            <a:srgbClr val="002060"/>
                          </a:solidFill>
                          <a:latin typeface="Alexandria" pitchFamily="2" charset="-78"/>
                          <a:ea typeface="+mn-ea"/>
                          <a:cs typeface="Alexandria" pitchFamily="2" charset="-78"/>
                        </a:rPr>
                        <a:t>You need to explain “how” or “why” something occurred.</a:t>
                      </a:r>
                    </a:p>
                    <a:p>
                      <a:pPr marL="285750" indent="-285750" algn="just">
                        <a:lnSpc>
                          <a:spcPct val="200000"/>
                        </a:lnSpc>
                        <a:buFont typeface="Arial" panose="020B0604020202020204" pitchFamily="34" charset="0"/>
                        <a:buChar char="•"/>
                      </a:pPr>
                      <a:r>
                        <a:rPr lang="en-US" sz="1800" kern="1200" dirty="0">
                          <a:solidFill>
                            <a:srgbClr val="002060"/>
                          </a:solidFill>
                          <a:latin typeface="Alexandria" pitchFamily="2" charset="-78"/>
                          <a:ea typeface="+mn-ea"/>
                          <a:cs typeface="Alexandria" pitchFamily="2" charset="-78"/>
                        </a:rPr>
                        <a:t>Your research question begins with “how” or “why”.</a:t>
                      </a:r>
                    </a:p>
                    <a:p>
                      <a:pPr marL="285750" indent="-285750" algn="just">
                        <a:lnSpc>
                          <a:spcPct val="200000"/>
                        </a:lnSpc>
                        <a:buFont typeface="Arial" panose="020B0604020202020204" pitchFamily="34" charset="0"/>
                        <a:buChar char="•"/>
                      </a:pPr>
                      <a:r>
                        <a:rPr lang="en-US" sz="1800" kern="1200" dirty="0">
                          <a:solidFill>
                            <a:srgbClr val="002060"/>
                          </a:solidFill>
                          <a:latin typeface="Alexandria" pitchFamily="2" charset="-78"/>
                          <a:ea typeface="+mn-ea"/>
                          <a:cs typeface="Alexandria" pitchFamily="2" charset="-78"/>
                        </a:rPr>
                        <a:t>The case is unique, rare, or extreme.</a:t>
                      </a:r>
                    </a:p>
                    <a:p>
                      <a:pPr marL="285750" indent="-285750" algn="just">
                        <a:lnSpc>
                          <a:spcPct val="200000"/>
                        </a:lnSpc>
                        <a:buFont typeface="Arial" panose="020B0604020202020204" pitchFamily="34" charset="0"/>
                        <a:buChar char="•"/>
                      </a:pPr>
                      <a:r>
                        <a:rPr lang="en-US" sz="1800" kern="1200" dirty="0">
                          <a:solidFill>
                            <a:srgbClr val="002060"/>
                          </a:solidFill>
                          <a:latin typeface="Alexandria" pitchFamily="2" charset="-78"/>
                          <a:ea typeface="+mn-ea"/>
                          <a:cs typeface="Alexandria" pitchFamily="2" charset="-78"/>
                        </a:rPr>
                        <a:t>You want to test or refine an existing theory.</a:t>
                      </a:r>
                    </a:p>
                    <a:p>
                      <a:pPr marL="285750" indent="-285750" algn="just">
                        <a:lnSpc>
                          <a:spcPct val="200000"/>
                        </a:lnSpc>
                        <a:buFont typeface="Arial" panose="020B0604020202020204" pitchFamily="34" charset="0"/>
                        <a:buChar char="•"/>
                      </a:pPr>
                      <a:r>
                        <a:rPr lang="en-US" sz="1800" kern="1200" dirty="0">
                          <a:solidFill>
                            <a:srgbClr val="002060"/>
                          </a:solidFill>
                          <a:latin typeface="Alexandria" pitchFamily="2" charset="-78"/>
                          <a:ea typeface="+mn-ea"/>
                          <a:cs typeface="Alexandria" pitchFamily="2" charset="-78"/>
                        </a:rPr>
                        <a:t>You are evaluating a program or intervention.</a:t>
                      </a:r>
                    </a:p>
                    <a:p>
                      <a:pPr marL="285750" indent="-285750" algn="just">
                        <a:lnSpc>
                          <a:spcPct val="200000"/>
                        </a:lnSpc>
                        <a:buFont typeface="Arial" panose="020B0604020202020204" pitchFamily="34" charset="0"/>
                        <a:buChar char="•"/>
                      </a:pPr>
                      <a:r>
                        <a:rPr lang="en-US" sz="1800" kern="1200" dirty="0">
                          <a:solidFill>
                            <a:srgbClr val="002060"/>
                          </a:solidFill>
                          <a:latin typeface="Alexandria" pitchFamily="2" charset="-78"/>
                          <a:ea typeface="+mn-ea"/>
                          <a:cs typeface="Alexandria" pitchFamily="2" charset="-78"/>
                        </a:rPr>
                        <a:t>You want to compare across contexts.</a:t>
                      </a:r>
                      <a:endParaRPr lang="tr-TR" sz="1800" kern="1200" dirty="0">
                        <a:solidFill>
                          <a:srgbClr val="002060"/>
                        </a:solidFill>
                        <a:latin typeface="Alexandria" pitchFamily="2" charset="-78"/>
                        <a:ea typeface="+mn-ea"/>
                        <a:cs typeface="Alexandria" pitchFamily="2" charset="-78"/>
                      </a:endParaRPr>
                    </a:p>
                  </a:txBody>
                  <a:tcPr anchor="ctr">
                    <a:solidFill>
                      <a:schemeClr val="accent4">
                        <a:lumMod val="40000"/>
                        <a:lumOff val="60000"/>
                      </a:schemeClr>
                    </a:solidFill>
                  </a:tcPr>
                </a:tc>
                <a:tc>
                  <a:txBody>
                    <a:bodyPr/>
                    <a:lstStyle/>
                    <a:p>
                      <a:pPr marL="285750" marR="0" lvl="0" indent="-285750" algn="just" defTabSz="91440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SA" sz="1800" b="0"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تريد استكشاف ظاهرة جديدة أو غير مدروسة بشكل كاف.</a:t>
                      </a:r>
                    </a:p>
                    <a:p>
                      <a:pPr marL="285750" marR="0" lvl="0" indent="-285750" algn="just" defTabSz="91440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SA" sz="1800" b="0"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تحتاج إلى شرح "كيف" أو "لماذا" حدث شيء ما.</a:t>
                      </a:r>
                    </a:p>
                    <a:p>
                      <a:pPr marL="285750" marR="0" lvl="0" indent="-285750" algn="just" defTabSz="91440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SA" sz="1800" b="0"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سؤال بحثك يبدأ ب "كيف" أو "لماذا".</a:t>
                      </a:r>
                    </a:p>
                    <a:p>
                      <a:pPr marL="285750" marR="0" lvl="0" indent="-285750" algn="just" defTabSz="91440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SA" sz="1800" b="0"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الحالة فريدة أو نادرة أو متطرفة.</a:t>
                      </a:r>
                    </a:p>
                    <a:p>
                      <a:pPr marL="285750" marR="0" lvl="0" indent="-285750" algn="just" defTabSz="91440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SA" sz="1800" b="0"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تريد اختبار أو تحسين نظرية موجودة.</a:t>
                      </a:r>
                    </a:p>
                    <a:p>
                      <a:pPr marL="285750" marR="0" lvl="0" indent="-285750" algn="just" defTabSz="91440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SA" sz="1800" b="0"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أنت تقيم برنامجا أو تدخلا.</a:t>
                      </a:r>
                    </a:p>
                    <a:p>
                      <a:pPr marL="285750" marR="0" lvl="0" indent="-285750" algn="just" defTabSz="914400" rtl="1" eaLnBrk="1" fontAlgn="auto" latinLnBrk="0" hangingPunct="1">
                        <a:lnSpc>
                          <a:spcPct val="200000"/>
                        </a:lnSpc>
                        <a:spcBef>
                          <a:spcPts val="0"/>
                        </a:spcBef>
                        <a:spcAft>
                          <a:spcPts val="0"/>
                        </a:spcAft>
                        <a:buClrTx/>
                        <a:buSzTx/>
                        <a:buFont typeface="Arial" panose="020B0604020202020204" pitchFamily="34" charset="0"/>
                        <a:buChar char="•"/>
                        <a:tabLst/>
                        <a:defRPr/>
                      </a:pPr>
                      <a:r>
                        <a:rPr kumimoji="0" lang="ar-SA" sz="1800" b="0"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rPr>
                        <a:t>تريد المقارنة عبر السياقات.</a:t>
                      </a:r>
                      <a:endParaRPr kumimoji="0" lang="en-US" sz="1800" b="0" i="0" u="none" strike="noStrike" kern="1200" cap="none" spc="0" normalizeH="0" baseline="0" noProof="0" dirty="0">
                        <a:ln>
                          <a:noFill/>
                        </a:ln>
                        <a:solidFill>
                          <a:srgbClr val="002060"/>
                        </a:solidFill>
                        <a:effectLst/>
                        <a:uLnTx/>
                        <a:uFillTx/>
                        <a:latin typeface="Alexandria" pitchFamily="2" charset="-78"/>
                        <a:ea typeface="+mn-ea"/>
                        <a:cs typeface="Alexandria" pitchFamily="2" charset="-78"/>
                      </a:endParaRPr>
                    </a:p>
                  </a:txBody>
                  <a:tcPr>
                    <a:solidFill>
                      <a:schemeClr val="accent4">
                        <a:lumMod val="40000"/>
                        <a:lumOff val="60000"/>
                      </a:schemeClr>
                    </a:solidFill>
                  </a:tcPr>
                </a:tc>
                <a:extLst>
                  <a:ext uri="{0D108BD9-81ED-4DB2-BD59-A6C34878D82A}">
                    <a16:rowId xmlns:a16="http://schemas.microsoft.com/office/drawing/2014/main" val="2244760583"/>
                  </a:ext>
                </a:extLst>
              </a:tr>
            </a:tbl>
          </a:graphicData>
        </a:graphic>
      </p:graphicFrame>
    </p:spTree>
    <p:extLst>
      <p:ext uri="{BB962C8B-B14F-4D97-AF65-F5344CB8AC3E}">
        <p14:creationId xmlns:p14="http://schemas.microsoft.com/office/powerpoint/2010/main" val="42128802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4" name="Rectangle: Rounded Corners 3">
            <a:extLst>
              <a:ext uri="{FF2B5EF4-FFF2-40B4-BE49-F238E27FC236}">
                <a16:creationId xmlns:a16="http://schemas.microsoft.com/office/drawing/2014/main" id="{14052305-870C-4E1A-7379-F63C27249C5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02A0343-E990-1721-EC1B-DC051AA332CB}"/>
              </a:ext>
            </a:extLst>
          </p:cNvPr>
          <p:cNvSpPr/>
          <p:nvPr/>
        </p:nvSpPr>
        <p:spPr>
          <a:xfrm>
            <a:off x="516484" y="1379431"/>
            <a:ext cx="10915515"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Types of Case Studies:  </a:t>
            </a:r>
            <a:r>
              <a:rPr lang="ar-SA" sz="2000" b="1" dirty="0">
                <a:solidFill>
                  <a:srgbClr val="FF0000"/>
                </a:solidFill>
                <a:latin typeface="Alexandria" pitchFamily="2" charset="-78"/>
                <a:cs typeface="Alexandria" pitchFamily="2" charset="-78"/>
              </a:rPr>
              <a:t>	</a:t>
            </a:r>
            <a:r>
              <a:rPr lang="en-US" sz="2000" b="1" dirty="0">
                <a:solidFill>
                  <a:srgbClr val="FF0000"/>
                </a:solidFill>
                <a:latin typeface="Alexandria" pitchFamily="2" charset="-78"/>
                <a:cs typeface="Alexandria" pitchFamily="2" charset="-78"/>
              </a:rPr>
              <a:t>  </a:t>
            </a:r>
            <a:r>
              <a:rPr lang="ar-SA" sz="2000" b="1" dirty="0">
                <a:solidFill>
                  <a:srgbClr val="FF0000"/>
                </a:solidFill>
                <a:latin typeface="Alexandria" pitchFamily="2" charset="-78"/>
                <a:cs typeface="Alexandria" pitchFamily="2" charset="-78"/>
              </a:rPr>
              <a:t>     		 </a:t>
            </a:r>
            <a:r>
              <a:rPr lang="en-US" sz="2000" b="1" dirty="0">
                <a:solidFill>
                  <a:srgbClr val="FF0000"/>
                </a:solidFill>
                <a:latin typeface="Alexandria" pitchFamily="2" charset="-78"/>
                <a:cs typeface="Alexandria" pitchFamily="2" charset="-78"/>
              </a:rPr>
              <a:t> </a:t>
            </a:r>
            <a:r>
              <a:rPr lang="ar-SA" sz="2000" b="1" dirty="0">
                <a:solidFill>
                  <a:srgbClr val="FF0000"/>
                </a:solidFill>
                <a:latin typeface="Alexandria" pitchFamily="2" charset="-78"/>
                <a:cs typeface="Alexandria" pitchFamily="2" charset="-78"/>
              </a:rPr>
              <a:t>أنواع دراسات الحالة:</a:t>
            </a:r>
          </a:p>
        </p:txBody>
      </p:sp>
      <p:sp>
        <p:nvSpPr>
          <p:cNvPr id="7" name="Rectangle 6">
            <a:extLst>
              <a:ext uri="{FF2B5EF4-FFF2-40B4-BE49-F238E27FC236}">
                <a16:creationId xmlns:a16="http://schemas.microsoft.com/office/drawing/2014/main" id="{4D1BB61A-9891-9DA2-966D-97D91D8E7A53}"/>
              </a:ext>
            </a:extLst>
          </p:cNvPr>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Case studies</a:t>
            </a:r>
          </a:p>
        </p:txBody>
      </p:sp>
      <p:sp>
        <p:nvSpPr>
          <p:cNvPr id="10" name="TextBox 9">
            <a:extLst>
              <a:ext uri="{FF2B5EF4-FFF2-40B4-BE49-F238E27FC236}">
                <a16:creationId xmlns:a16="http://schemas.microsoft.com/office/drawing/2014/main" id="{02377749-5072-DB0F-91D5-2600B216A811}"/>
              </a:ext>
            </a:extLst>
          </p:cNvPr>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دراسات الحالة</a:t>
            </a:r>
            <a:endParaRPr lang="en-US" sz="3200" b="1" dirty="0">
              <a:solidFill>
                <a:srgbClr val="00B0F0"/>
              </a:solidFill>
              <a:latin typeface="Alexandria" charset="0"/>
              <a:cs typeface="Alexandria" charset="0"/>
            </a:endParaRPr>
          </a:p>
        </p:txBody>
      </p:sp>
      <p:pic>
        <p:nvPicPr>
          <p:cNvPr id="1026" name="Picture 2" descr="What is a Case Study: A Complete Guide of Case Study Basics">
            <a:extLst>
              <a:ext uri="{FF2B5EF4-FFF2-40B4-BE49-F238E27FC236}">
                <a16:creationId xmlns:a16="http://schemas.microsoft.com/office/drawing/2014/main" id="{9D63AAC1-BA11-6DE2-E08E-178494E2B704}"/>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t="37354"/>
          <a:stretch/>
        </p:blipFill>
        <p:spPr bwMode="auto">
          <a:xfrm>
            <a:off x="2445488" y="1983752"/>
            <a:ext cx="6974959" cy="4764144"/>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3624163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4" name="Rectangle: Rounded Corners 3">
            <a:extLst>
              <a:ext uri="{FF2B5EF4-FFF2-40B4-BE49-F238E27FC236}">
                <a16:creationId xmlns:a16="http://schemas.microsoft.com/office/drawing/2014/main" id="{14052305-870C-4E1A-7379-F63C27249C5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02A0343-E990-1721-EC1B-DC051AA332CB}"/>
              </a:ext>
            </a:extLst>
          </p:cNvPr>
          <p:cNvSpPr/>
          <p:nvPr/>
        </p:nvSpPr>
        <p:spPr>
          <a:xfrm>
            <a:off x="516484" y="1379431"/>
            <a:ext cx="10915515" cy="501932"/>
          </a:xfrm>
          <a:prstGeom prst="rect">
            <a:avLst/>
          </a:prstGeom>
        </p:spPr>
        <p:txBody>
          <a:bodyPr wrap="square">
            <a:spAutoFit/>
          </a:bodyPr>
          <a:lstStyle/>
          <a:p>
            <a:pPr algn="ctr">
              <a:lnSpc>
                <a:spcPct val="150000"/>
              </a:lnSpc>
            </a:pPr>
            <a:r>
              <a:rPr lang="en-US" sz="2000" b="1" dirty="0">
                <a:solidFill>
                  <a:srgbClr val="FF0000"/>
                </a:solidFill>
                <a:latin typeface="Alexandria" pitchFamily="2" charset="-78"/>
                <a:cs typeface="Alexandria" pitchFamily="2" charset="-78"/>
              </a:rPr>
              <a:t>Types of Case Studies by research purpose:  </a:t>
            </a:r>
            <a:r>
              <a:rPr lang="ar-SA" sz="2000" b="1" dirty="0">
                <a:solidFill>
                  <a:srgbClr val="FF0000"/>
                </a:solidFill>
                <a:latin typeface="Alexandria" pitchFamily="2" charset="-78"/>
                <a:cs typeface="Alexandria" pitchFamily="2" charset="-78"/>
              </a:rPr>
              <a:t>  أنواع دراسات الحالة حسب غرض البحث:</a:t>
            </a:r>
          </a:p>
        </p:txBody>
      </p:sp>
      <p:sp>
        <p:nvSpPr>
          <p:cNvPr id="7" name="Rectangle 6">
            <a:extLst>
              <a:ext uri="{FF2B5EF4-FFF2-40B4-BE49-F238E27FC236}">
                <a16:creationId xmlns:a16="http://schemas.microsoft.com/office/drawing/2014/main" id="{4D1BB61A-9891-9DA2-966D-97D91D8E7A53}"/>
              </a:ext>
            </a:extLst>
          </p:cNvPr>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Case studies</a:t>
            </a:r>
          </a:p>
        </p:txBody>
      </p:sp>
      <p:sp>
        <p:nvSpPr>
          <p:cNvPr id="10" name="TextBox 9">
            <a:extLst>
              <a:ext uri="{FF2B5EF4-FFF2-40B4-BE49-F238E27FC236}">
                <a16:creationId xmlns:a16="http://schemas.microsoft.com/office/drawing/2014/main" id="{02377749-5072-DB0F-91D5-2600B216A811}"/>
              </a:ext>
            </a:extLst>
          </p:cNvPr>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دراسات الحالة</a:t>
            </a:r>
            <a:endParaRPr lang="en-US" sz="3200" b="1" dirty="0">
              <a:solidFill>
                <a:srgbClr val="00B0F0"/>
              </a:solidFill>
              <a:latin typeface="Alexandria" charset="0"/>
              <a:cs typeface="Alexandria" charset="0"/>
            </a:endParaRPr>
          </a:p>
        </p:txBody>
      </p:sp>
      <p:sp>
        <p:nvSpPr>
          <p:cNvPr id="2" name="Rectangle: Rounded Corners 1">
            <a:extLst>
              <a:ext uri="{FF2B5EF4-FFF2-40B4-BE49-F238E27FC236}">
                <a16:creationId xmlns:a16="http://schemas.microsoft.com/office/drawing/2014/main" id="{502874D4-AA9A-925E-9FA9-E4BD17FF8B4B}"/>
              </a:ext>
            </a:extLst>
          </p:cNvPr>
          <p:cNvSpPr/>
          <p:nvPr/>
        </p:nvSpPr>
        <p:spPr>
          <a:xfrm>
            <a:off x="425300" y="2612372"/>
            <a:ext cx="11145049" cy="32249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3" name="Rectangle 2">
            <a:extLst>
              <a:ext uri="{FF2B5EF4-FFF2-40B4-BE49-F238E27FC236}">
                <a16:creationId xmlns:a16="http://schemas.microsoft.com/office/drawing/2014/main" id="{6A1C03E2-FEC8-9378-EA17-5B04A900BFEC}"/>
              </a:ext>
            </a:extLst>
          </p:cNvPr>
          <p:cNvSpPr/>
          <p:nvPr/>
        </p:nvSpPr>
        <p:spPr>
          <a:xfrm>
            <a:off x="425300" y="2570105"/>
            <a:ext cx="10932107" cy="3041089"/>
          </a:xfrm>
          <a:prstGeom prst="rect">
            <a:avLst/>
          </a:prstGeom>
        </p:spPr>
        <p:txBody>
          <a:bodyPr wrap="square">
            <a:spAutoFit/>
          </a:bodyPr>
          <a:lstStyle/>
          <a:p>
            <a:pPr algn="just">
              <a:lnSpc>
                <a:spcPct val="250000"/>
              </a:lnSpc>
            </a:pPr>
            <a:r>
              <a:rPr lang="en-US" sz="2000" dirty="0">
                <a:solidFill>
                  <a:srgbClr val="FF0000"/>
                </a:solidFill>
                <a:latin typeface="Alexandria" pitchFamily="2" charset="-78"/>
                <a:cs typeface="Alexandria" pitchFamily="2" charset="-78"/>
              </a:rPr>
              <a:t>Types of Case Studies by </a:t>
            </a:r>
            <a:r>
              <a:rPr lang="en-US" sz="2000" dirty="0">
                <a:solidFill>
                  <a:schemeClr val="accent6">
                    <a:lumMod val="50000"/>
                  </a:schemeClr>
                </a:solidFill>
                <a:latin typeface="Alexandria" pitchFamily="2" charset="-78"/>
                <a:cs typeface="Alexandria" pitchFamily="2" charset="-78"/>
              </a:rPr>
              <a:t>research</a:t>
            </a:r>
            <a:r>
              <a:rPr lang="en-US" sz="2000" dirty="0">
                <a:solidFill>
                  <a:srgbClr val="FF0000"/>
                </a:solidFill>
                <a:latin typeface="Alexandria" pitchFamily="2" charset="-78"/>
                <a:cs typeface="Alexandria" pitchFamily="2" charset="-78"/>
              </a:rPr>
              <a:t> </a:t>
            </a:r>
            <a:r>
              <a:rPr lang="en-US" sz="2000" dirty="0">
                <a:solidFill>
                  <a:schemeClr val="accent6">
                    <a:lumMod val="50000"/>
                  </a:schemeClr>
                </a:solidFill>
                <a:latin typeface="Alexandria" pitchFamily="2" charset="-78"/>
                <a:cs typeface="Alexandria" pitchFamily="2" charset="-78"/>
              </a:rPr>
              <a:t>purpose</a:t>
            </a:r>
            <a:r>
              <a:rPr lang="en-US" sz="2000" dirty="0">
                <a:solidFill>
                  <a:srgbClr val="FF0000"/>
                </a:solidFill>
                <a:latin typeface="Alexandria" pitchFamily="2" charset="-78"/>
                <a:cs typeface="Alexandria" pitchFamily="2" charset="-78"/>
              </a:rPr>
              <a:t>: </a:t>
            </a:r>
            <a:r>
              <a:rPr lang="ar-SA" sz="2000" dirty="0">
                <a:solidFill>
                  <a:srgbClr val="FF0000"/>
                </a:solidFill>
                <a:latin typeface="Alexandria" pitchFamily="2" charset="-78"/>
                <a:cs typeface="Alexandria" pitchFamily="2" charset="-78"/>
              </a:rPr>
              <a:t>أنواع دراسات الحالة حسب </a:t>
            </a:r>
            <a:r>
              <a:rPr lang="ar-SA" sz="2000" dirty="0">
                <a:solidFill>
                  <a:schemeClr val="accent6">
                    <a:lumMod val="50000"/>
                  </a:schemeClr>
                </a:solidFill>
                <a:latin typeface="Alexandria" pitchFamily="2" charset="-78"/>
                <a:cs typeface="Alexandria" pitchFamily="2" charset="-78"/>
              </a:rPr>
              <a:t>غرض</a:t>
            </a:r>
            <a:r>
              <a:rPr lang="ar-SA" sz="2000" dirty="0">
                <a:solidFill>
                  <a:srgbClr val="FF0000"/>
                </a:solidFill>
                <a:latin typeface="Alexandria" pitchFamily="2" charset="-78"/>
                <a:cs typeface="Alexandria" pitchFamily="2" charset="-78"/>
              </a:rPr>
              <a:t> </a:t>
            </a:r>
            <a:r>
              <a:rPr lang="ar-SA" sz="2000" dirty="0">
                <a:solidFill>
                  <a:schemeClr val="accent6">
                    <a:lumMod val="50000"/>
                  </a:schemeClr>
                </a:solidFill>
                <a:latin typeface="Alexandria" pitchFamily="2" charset="-78"/>
                <a:cs typeface="Alexandria" pitchFamily="2" charset="-78"/>
              </a:rPr>
              <a:t>البحث</a:t>
            </a:r>
            <a:r>
              <a:rPr lang="ar-SA" sz="2000" dirty="0">
                <a:solidFill>
                  <a:srgbClr val="FF0000"/>
                </a:solidFill>
                <a:latin typeface="Alexandria" pitchFamily="2" charset="-78"/>
                <a:cs typeface="Alexandria" pitchFamily="2" charset="-78"/>
              </a:rPr>
              <a:t>                </a:t>
            </a:r>
            <a:endParaRPr lang="en-US" sz="2000" dirty="0">
              <a:solidFill>
                <a:srgbClr val="FF0000"/>
              </a:solidFill>
              <a:latin typeface="Alexandria" pitchFamily="2" charset="-78"/>
              <a:cs typeface="Alexandria" pitchFamily="2" charset="-78"/>
            </a:endParaRPr>
          </a:p>
          <a:p>
            <a:pPr marL="342900" indent="-342900" algn="just">
              <a:lnSpc>
                <a:spcPct val="250000"/>
              </a:lnSpc>
              <a:buFont typeface="+mj-lt"/>
              <a:buAutoNum type="arabicPeriod"/>
            </a:pPr>
            <a:r>
              <a:rPr lang="en-US" sz="2000" dirty="0">
                <a:solidFill>
                  <a:schemeClr val="accent6">
                    <a:lumMod val="50000"/>
                  </a:schemeClr>
                </a:solidFill>
                <a:latin typeface="Alexandria" pitchFamily="2" charset="-78"/>
                <a:cs typeface="Alexandria" pitchFamily="2" charset="-78"/>
              </a:rPr>
              <a:t>Exploratory</a:t>
            </a:r>
            <a:r>
              <a:rPr lang="en-US" sz="2000" dirty="0">
                <a:solidFill>
                  <a:srgbClr val="002060"/>
                </a:solidFill>
                <a:latin typeface="Alexandria" pitchFamily="2" charset="-78"/>
                <a:cs typeface="Alexandria" pitchFamily="2" charset="-78"/>
              </a:rPr>
              <a:t> case study		</a:t>
            </a:r>
            <a:r>
              <a:rPr lang="ar-SA" sz="2000" dirty="0">
                <a:solidFill>
                  <a:srgbClr val="002060"/>
                </a:solidFill>
                <a:latin typeface="Alexandria" pitchFamily="2" charset="-78"/>
                <a:cs typeface="Alexandria" pitchFamily="2" charset="-78"/>
              </a:rPr>
              <a:t>	</a:t>
            </a:r>
            <a:r>
              <a:rPr lang="en-US" sz="2000" dirty="0">
                <a:solidFill>
                  <a:srgbClr val="002060"/>
                </a:solidFill>
                <a:latin typeface="Alexandria" pitchFamily="2" charset="-78"/>
                <a:cs typeface="Alexandria" pitchFamily="2" charset="-78"/>
              </a:rPr>
              <a:t>		</a:t>
            </a:r>
            <a:r>
              <a:rPr lang="ar-SA" sz="2000" dirty="0">
                <a:solidFill>
                  <a:schemeClr val="accent6">
                    <a:lumMod val="50000"/>
                  </a:schemeClr>
                </a:solidFill>
                <a:latin typeface="Alexandria" pitchFamily="2" charset="-78"/>
                <a:cs typeface="Alexandria" pitchFamily="2" charset="-78"/>
              </a:rPr>
              <a:t>1.</a:t>
            </a:r>
            <a:r>
              <a:rPr lang="ar-SA" sz="2000" dirty="0">
                <a:solidFill>
                  <a:srgbClr val="002060"/>
                </a:solidFill>
                <a:latin typeface="Alexandria" pitchFamily="2" charset="-78"/>
                <a:cs typeface="Alexandria" pitchFamily="2" charset="-78"/>
              </a:rPr>
              <a:t> دراسة الحالة </a:t>
            </a:r>
            <a:r>
              <a:rPr lang="ar-SA" sz="2000" dirty="0">
                <a:solidFill>
                  <a:schemeClr val="accent6">
                    <a:lumMod val="50000"/>
                  </a:schemeClr>
                </a:solidFill>
                <a:latin typeface="Alexandria" pitchFamily="2" charset="-78"/>
                <a:cs typeface="Alexandria" pitchFamily="2" charset="-78"/>
              </a:rPr>
              <a:t>الاستكشافية</a:t>
            </a:r>
            <a:endParaRPr lang="en-US" sz="2000" dirty="0">
              <a:solidFill>
                <a:schemeClr val="accent6">
                  <a:lumMod val="50000"/>
                </a:schemeClr>
              </a:solidFill>
              <a:latin typeface="Alexandria" pitchFamily="2" charset="-78"/>
              <a:cs typeface="Alexandria" pitchFamily="2" charset="-78"/>
            </a:endParaRPr>
          </a:p>
          <a:p>
            <a:pPr marL="342900" indent="-342900" algn="just">
              <a:lnSpc>
                <a:spcPct val="250000"/>
              </a:lnSpc>
              <a:buFont typeface="+mj-lt"/>
              <a:buAutoNum type="arabicPeriod"/>
            </a:pPr>
            <a:r>
              <a:rPr lang="en-US" sz="2000" dirty="0">
                <a:solidFill>
                  <a:schemeClr val="accent6">
                    <a:lumMod val="50000"/>
                  </a:schemeClr>
                </a:solidFill>
                <a:latin typeface="Alexandria" pitchFamily="2" charset="-78"/>
                <a:cs typeface="Alexandria" pitchFamily="2" charset="-78"/>
              </a:rPr>
              <a:t>Descriptive</a:t>
            </a:r>
            <a:r>
              <a:rPr lang="en-US" sz="2000" dirty="0">
                <a:solidFill>
                  <a:srgbClr val="002060"/>
                </a:solidFill>
                <a:latin typeface="Alexandria" pitchFamily="2" charset="-78"/>
                <a:cs typeface="Alexandria" pitchFamily="2" charset="-78"/>
              </a:rPr>
              <a:t> case study		</a:t>
            </a:r>
            <a:r>
              <a:rPr lang="ar-SA" sz="2000" dirty="0">
                <a:solidFill>
                  <a:srgbClr val="002060"/>
                </a:solidFill>
                <a:latin typeface="Alexandria" pitchFamily="2" charset="-78"/>
                <a:cs typeface="Alexandria" pitchFamily="2" charset="-78"/>
              </a:rPr>
              <a:t>	</a:t>
            </a:r>
            <a:r>
              <a:rPr lang="en-US" sz="2000" dirty="0">
                <a:solidFill>
                  <a:srgbClr val="002060"/>
                </a:solidFill>
                <a:latin typeface="Alexandria" pitchFamily="2" charset="-78"/>
                <a:cs typeface="Alexandria" pitchFamily="2" charset="-78"/>
              </a:rPr>
              <a:t>		</a:t>
            </a:r>
            <a:r>
              <a:rPr lang="ar-SA" sz="2000" dirty="0">
                <a:solidFill>
                  <a:schemeClr val="accent6">
                    <a:lumMod val="50000"/>
                  </a:schemeClr>
                </a:solidFill>
                <a:latin typeface="Alexandria" pitchFamily="2" charset="-78"/>
                <a:cs typeface="Alexandria" pitchFamily="2" charset="-78"/>
              </a:rPr>
              <a:t>2. </a:t>
            </a:r>
            <a:r>
              <a:rPr lang="ar-SA" sz="2000" dirty="0">
                <a:solidFill>
                  <a:srgbClr val="002060"/>
                </a:solidFill>
                <a:latin typeface="Alexandria" pitchFamily="2" charset="-78"/>
                <a:cs typeface="Alexandria" pitchFamily="2" charset="-78"/>
              </a:rPr>
              <a:t>دراسة الحالـــة </a:t>
            </a:r>
            <a:r>
              <a:rPr lang="ar-SA" sz="2000" dirty="0">
                <a:solidFill>
                  <a:schemeClr val="accent6">
                    <a:lumMod val="50000"/>
                  </a:schemeClr>
                </a:solidFill>
                <a:latin typeface="Alexandria" pitchFamily="2" charset="-78"/>
                <a:cs typeface="Alexandria" pitchFamily="2" charset="-78"/>
              </a:rPr>
              <a:t>الوصفيــــــة</a:t>
            </a:r>
            <a:endParaRPr lang="en-US" sz="2000" dirty="0">
              <a:solidFill>
                <a:schemeClr val="accent6">
                  <a:lumMod val="50000"/>
                </a:schemeClr>
              </a:solidFill>
              <a:latin typeface="Alexandria" pitchFamily="2" charset="-78"/>
              <a:cs typeface="Alexandria" pitchFamily="2" charset="-78"/>
            </a:endParaRPr>
          </a:p>
          <a:p>
            <a:pPr marL="342900" indent="-342900" algn="just">
              <a:lnSpc>
                <a:spcPct val="250000"/>
              </a:lnSpc>
              <a:buFont typeface="+mj-lt"/>
              <a:buAutoNum type="arabicPeriod"/>
            </a:pPr>
            <a:r>
              <a:rPr lang="en-US" sz="2000" dirty="0">
                <a:solidFill>
                  <a:schemeClr val="accent6">
                    <a:lumMod val="50000"/>
                  </a:schemeClr>
                </a:solidFill>
                <a:latin typeface="Alexandria" pitchFamily="2" charset="-78"/>
                <a:cs typeface="Alexandria" pitchFamily="2" charset="-78"/>
              </a:rPr>
              <a:t>Explanatory</a:t>
            </a:r>
            <a:r>
              <a:rPr lang="en-US" sz="2000" dirty="0">
                <a:solidFill>
                  <a:srgbClr val="002060"/>
                </a:solidFill>
                <a:latin typeface="Alexandria" pitchFamily="2" charset="-78"/>
                <a:cs typeface="Alexandria" pitchFamily="2" charset="-78"/>
              </a:rPr>
              <a:t> case study		</a:t>
            </a:r>
            <a:r>
              <a:rPr lang="ar-SA" sz="2000" dirty="0">
                <a:solidFill>
                  <a:srgbClr val="002060"/>
                </a:solidFill>
                <a:latin typeface="Alexandria" pitchFamily="2" charset="-78"/>
                <a:cs typeface="Alexandria" pitchFamily="2" charset="-78"/>
              </a:rPr>
              <a:t>	 </a:t>
            </a:r>
            <a:r>
              <a:rPr lang="en-US" sz="2000" dirty="0">
                <a:solidFill>
                  <a:srgbClr val="002060"/>
                </a:solidFill>
                <a:latin typeface="Alexandria" pitchFamily="2" charset="-78"/>
                <a:cs typeface="Alexandria" pitchFamily="2" charset="-78"/>
              </a:rPr>
              <a:t>		</a:t>
            </a:r>
            <a:r>
              <a:rPr lang="ar-SA" sz="2000" dirty="0">
                <a:solidFill>
                  <a:srgbClr val="002060"/>
                </a:solidFill>
                <a:latin typeface="Alexandria" pitchFamily="2" charset="-78"/>
                <a:cs typeface="Alexandria" pitchFamily="2" charset="-78"/>
              </a:rPr>
              <a:t>   </a:t>
            </a:r>
            <a:r>
              <a:rPr lang="ar-SA" sz="2000" dirty="0">
                <a:solidFill>
                  <a:schemeClr val="accent6">
                    <a:lumMod val="50000"/>
                  </a:schemeClr>
                </a:solidFill>
                <a:latin typeface="Alexandria" pitchFamily="2" charset="-78"/>
                <a:cs typeface="Alexandria" pitchFamily="2" charset="-78"/>
              </a:rPr>
              <a:t>3. </a:t>
            </a:r>
            <a:r>
              <a:rPr lang="ar-SA" sz="2000" dirty="0">
                <a:solidFill>
                  <a:srgbClr val="002060"/>
                </a:solidFill>
                <a:latin typeface="Alexandria" pitchFamily="2" charset="-78"/>
                <a:cs typeface="Alexandria" pitchFamily="2" charset="-78"/>
              </a:rPr>
              <a:t>دراسة الحالـــة </a:t>
            </a:r>
            <a:r>
              <a:rPr lang="ar-SA" sz="2000" dirty="0">
                <a:solidFill>
                  <a:schemeClr val="accent6">
                    <a:lumMod val="50000"/>
                  </a:schemeClr>
                </a:solidFill>
                <a:latin typeface="Alexandria" pitchFamily="2" charset="-78"/>
                <a:cs typeface="Alexandria" pitchFamily="2" charset="-78"/>
              </a:rPr>
              <a:t>التفسيريــــة</a:t>
            </a:r>
            <a:endParaRPr lang="en-US"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253701681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Case studies</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دراسات الحالة</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464008"/>
          </a:xfrm>
          <a:prstGeom prst="rect">
            <a:avLst/>
          </a:prstGeom>
        </p:spPr>
        <p:txBody>
          <a:bodyPr wrap="square">
            <a:spAutoFit/>
          </a:bodyPr>
          <a:lstStyle/>
          <a:p>
            <a:pPr algn="ctr">
              <a:lnSpc>
                <a:spcPct val="200000"/>
              </a:lnSpc>
            </a:pPr>
            <a:r>
              <a:rPr lang="en-US" sz="2000" dirty="0">
                <a:solidFill>
                  <a:srgbClr val="FF0000"/>
                </a:solidFill>
                <a:latin typeface="Alexandria" pitchFamily="2" charset="-78"/>
                <a:cs typeface="Alexandria" pitchFamily="2" charset="-78"/>
              </a:rPr>
              <a:t>1. Exploratory case study</a:t>
            </a:r>
          </a:p>
          <a:p>
            <a:pPr marL="457200" indent="-45720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An exploratory case study is conducted when little is already known about a topic. The goal is to define questions, identify variables, and develop hypotheses for future research: not to draw firm conclusions.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345450"/>
          </a:xfrm>
          <a:prstGeom prst="rect">
            <a:avLst/>
          </a:prstGeom>
        </p:spPr>
        <p:txBody>
          <a:bodyPr wrap="square">
            <a:spAutoFit/>
          </a:bodyPr>
          <a:lstStyle/>
          <a:p>
            <a:pPr algn="ctr" rtl="1">
              <a:lnSpc>
                <a:spcPct val="200000"/>
              </a:lnSpc>
            </a:pPr>
            <a:r>
              <a:rPr lang="ar-SA" sz="1900" dirty="0">
                <a:solidFill>
                  <a:srgbClr val="FF0000"/>
                </a:solidFill>
                <a:latin typeface="Alexandria" pitchFamily="2" charset="-78"/>
                <a:cs typeface="Alexandria" pitchFamily="2" charset="-78"/>
              </a:rPr>
              <a:t>1. دراسة حالة استكشافية</a:t>
            </a:r>
          </a:p>
          <a:p>
            <a:pPr marL="342900" indent="-342900" algn="just" rtl="1">
              <a:lnSpc>
                <a:spcPct val="200000"/>
              </a:lnSpc>
              <a:buFont typeface="Arial" panose="020B0604020202020204" pitchFamily="34" charset="0"/>
              <a:buChar char="•"/>
            </a:pPr>
            <a:r>
              <a:rPr lang="ar-SA" sz="1900" dirty="0">
                <a:solidFill>
                  <a:srgbClr val="002060"/>
                </a:solidFill>
                <a:latin typeface="Alexandria" pitchFamily="2" charset="-78"/>
                <a:cs typeface="Alexandria" pitchFamily="2" charset="-78"/>
              </a:rPr>
              <a:t>تجرى دراسة حالة استكشافية عندما يكون هناك القليل من المعرفة بالفعل عن موضوع ما. الهدف هو تحديد الأسئلة، وتحديد المتغيرات، وتطوير فرضيات للأبحاث المستقبلية: وليس استخلاص استنتاجات حاسمة.</a:t>
            </a:r>
            <a:endParaRPr lang="ar-SA" sz="19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42872988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Case studies</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دراسات الحالة</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11664"/>
            <a:ext cx="11145049" cy="24933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149212"/>
            <a:ext cx="11145049" cy="2574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algn="ctr">
              <a:lnSpc>
                <a:spcPct val="150000"/>
              </a:lnSpc>
            </a:pPr>
            <a:r>
              <a:rPr lang="en-US" dirty="0">
                <a:solidFill>
                  <a:srgbClr val="FF0000"/>
                </a:solidFill>
                <a:latin typeface="Alexandria" pitchFamily="2" charset="-78"/>
                <a:cs typeface="Alexandria" pitchFamily="2" charset="-78"/>
              </a:rPr>
              <a:t>1. Exploratory case study</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Used in the early stages of inquiry.</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Focuses on discovery and question generation.</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Often serves as a pilot for a larger study.</a:t>
            </a:r>
          </a:p>
          <a:p>
            <a:pPr marL="457200" indent="-457200" algn="just">
              <a:lnSpc>
                <a:spcPct val="150000"/>
              </a:lnSpc>
              <a:buFont typeface="Arial" panose="020B0604020202020204" pitchFamily="34" charset="0"/>
              <a:buChar char="•"/>
            </a:pPr>
            <a:r>
              <a:rPr lang="en-US" dirty="0">
                <a:solidFill>
                  <a:srgbClr val="FF0000"/>
                </a:solidFill>
                <a:latin typeface="Alexandria" pitchFamily="2" charset="-78"/>
                <a:cs typeface="Alexandria" pitchFamily="2" charset="-78"/>
              </a:rPr>
              <a:t>Example</a:t>
            </a:r>
            <a:r>
              <a:rPr lang="en-US" dirty="0">
                <a:solidFill>
                  <a:srgbClr val="002060"/>
                </a:solidFill>
                <a:latin typeface="Alexandria" pitchFamily="2" charset="-78"/>
                <a:cs typeface="Alexandria" pitchFamily="2" charset="-78"/>
              </a:rPr>
              <a:t>: Examining how a newly remote-first company manages team cohesion when no prior research exists on that specific organizational context.</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538515"/>
          </a:xfrm>
          <a:prstGeom prst="rect">
            <a:avLst/>
          </a:prstGeom>
        </p:spPr>
        <p:txBody>
          <a:bodyPr wrap="square">
            <a:spAutoFit/>
          </a:bodyPr>
          <a:lstStyle/>
          <a:p>
            <a:pPr algn="ctr" rtl="1">
              <a:lnSpc>
                <a:spcPct val="150000"/>
              </a:lnSpc>
            </a:pPr>
            <a:r>
              <a:rPr lang="ar-SA" dirty="0">
                <a:solidFill>
                  <a:srgbClr val="FF0000"/>
                </a:solidFill>
                <a:latin typeface="Alexandria" pitchFamily="2" charset="-78"/>
                <a:cs typeface="Alexandria" pitchFamily="2" charset="-78"/>
              </a:rPr>
              <a:t>1. دراسة حالة استكشافية</a:t>
            </a:r>
          </a:p>
          <a:p>
            <a:pPr marL="342900" indent="-342900" algn="just" rtl="1">
              <a:lnSpc>
                <a:spcPct val="150000"/>
              </a:lnSpc>
              <a:buFont typeface="Arial" panose="020B0604020202020204" pitchFamily="34" charset="0"/>
              <a:buChar char="•"/>
            </a:pPr>
            <a:r>
              <a:rPr lang="ar-SA" dirty="0">
                <a:solidFill>
                  <a:schemeClr val="accent6">
                    <a:lumMod val="50000"/>
                  </a:schemeClr>
                </a:solidFill>
                <a:latin typeface="Alexandria" pitchFamily="2" charset="-78"/>
                <a:cs typeface="Alexandria" pitchFamily="2" charset="-78"/>
              </a:rPr>
              <a:t>يستخدم في المراحل الأولى من البحث.</a:t>
            </a:r>
          </a:p>
          <a:p>
            <a:pPr marL="342900" indent="-342900" algn="just" rtl="1">
              <a:lnSpc>
                <a:spcPct val="150000"/>
              </a:lnSpc>
              <a:buFont typeface="Arial" panose="020B0604020202020204" pitchFamily="34" charset="0"/>
              <a:buChar char="•"/>
            </a:pPr>
            <a:r>
              <a:rPr lang="ar-SA" dirty="0">
                <a:solidFill>
                  <a:schemeClr val="accent6">
                    <a:lumMod val="50000"/>
                  </a:schemeClr>
                </a:solidFill>
                <a:latin typeface="Alexandria" pitchFamily="2" charset="-78"/>
                <a:cs typeface="Alexandria" pitchFamily="2" charset="-78"/>
              </a:rPr>
              <a:t>يركز على الاكتشاف وتوليد الأسئلة.</a:t>
            </a:r>
          </a:p>
          <a:p>
            <a:pPr marL="342900" indent="-342900" algn="just" rtl="1">
              <a:lnSpc>
                <a:spcPct val="150000"/>
              </a:lnSpc>
              <a:buFont typeface="Arial" panose="020B0604020202020204" pitchFamily="34" charset="0"/>
              <a:buChar char="•"/>
            </a:pPr>
            <a:r>
              <a:rPr lang="ar-SA" dirty="0">
                <a:solidFill>
                  <a:schemeClr val="accent6">
                    <a:lumMod val="50000"/>
                  </a:schemeClr>
                </a:solidFill>
                <a:latin typeface="Alexandria" pitchFamily="2" charset="-78"/>
                <a:cs typeface="Alexandria" pitchFamily="2" charset="-78"/>
              </a:rPr>
              <a:t>غالبا ما يكون بمثابة حلقة تجريبية لدراسة أكبر.</a:t>
            </a:r>
          </a:p>
          <a:p>
            <a:pPr marL="342900" indent="-342900" algn="just" rtl="1">
              <a:lnSpc>
                <a:spcPct val="150000"/>
              </a:lnSpc>
              <a:buFont typeface="Arial" panose="020B0604020202020204" pitchFamily="34" charset="0"/>
              <a:buChar char="•"/>
            </a:pPr>
            <a:r>
              <a:rPr lang="ar-SA" dirty="0">
                <a:solidFill>
                  <a:srgbClr val="FF0000"/>
                </a:solidFill>
                <a:latin typeface="Alexandria" pitchFamily="2" charset="-78"/>
                <a:cs typeface="Alexandria" pitchFamily="2" charset="-78"/>
              </a:rPr>
              <a:t>مثال</a:t>
            </a:r>
            <a:r>
              <a:rPr lang="ar-SA" dirty="0">
                <a:solidFill>
                  <a:srgbClr val="002060"/>
                </a:solidFill>
                <a:latin typeface="Alexandria" pitchFamily="2" charset="-78"/>
                <a:cs typeface="Alexandria" pitchFamily="2" charset="-78"/>
              </a:rPr>
              <a:t>: دراسة كيفية إدارة شركة جديدة تعتمد على العمل عن بعد لتماسك الفريق عندما لا يوجد بحث سابق في ذلك السياق التنظيمي المحدد.</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5678980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Case studies</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دراسات الحالة</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464008"/>
          </a:xfrm>
          <a:prstGeom prst="rect">
            <a:avLst/>
          </a:prstGeom>
        </p:spPr>
        <p:txBody>
          <a:bodyPr wrap="square">
            <a:spAutoFit/>
          </a:bodyPr>
          <a:lstStyle/>
          <a:p>
            <a:pPr algn="ctr">
              <a:lnSpc>
                <a:spcPct val="200000"/>
              </a:lnSpc>
            </a:pPr>
            <a:r>
              <a:rPr lang="en-US" sz="2000" dirty="0">
                <a:solidFill>
                  <a:srgbClr val="FF0000"/>
                </a:solidFill>
                <a:latin typeface="Alexandria" pitchFamily="2" charset="-78"/>
                <a:cs typeface="Alexandria" pitchFamily="2" charset="-78"/>
              </a:rPr>
              <a:t>2. Descriptive case study</a:t>
            </a:r>
          </a:p>
          <a:p>
            <a:pPr marL="457200" indent="-45720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A descriptive case study provides a complete, detailed account of a phenomenon within its context. The researcher is not trying to explain why something happened but to document what happened fully and accurately.</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1848455"/>
          </a:xfrm>
          <a:prstGeom prst="rect">
            <a:avLst/>
          </a:prstGeom>
        </p:spPr>
        <p:txBody>
          <a:bodyPr wrap="square">
            <a:spAutoFit/>
          </a:bodyPr>
          <a:lstStyle/>
          <a:p>
            <a:pPr algn="ctr" rtl="1">
              <a:lnSpc>
                <a:spcPct val="200000"/>
              </a:lnSpc>
            </a:pPr>
            <a:r>
              <a:rPr lang="en-US" sz="2000" dirty="0">
                <a:solidFill>
                  <a:srgbClr val="FF0000"/>
                </a:solidFill>
                <a:latin typeface="Alexandria" pitchFamily="2" charset="-78"/>
                <a:cs typeface="Alexandria" pitchFamily="2" charset="-78"/>
              </a:rPr>
              <a:t>2</a:t>
            </a:r>
            <a:r>
              <a:rPr lang="ar-SA" sz="2000" dirty="0">
                <a:solidFill>
                  <a:srgbClr val="FF0000"/>
                </a:solidFill>
                <a:latin typeface="Alexandria" pitchFamily="2" charset="-78"/>
                <a:cs typeface="Alexandria" pitchFamily="2" charset="-78"/>
              </a:rPr>
              <a:t>. دراسة حالة وصفية</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توفر دراسة حالة وصفية وصفا كاملا ومفصلا لظاهرة ما ضمن سياقها. الباحث لا يحاول شرح سبب حدوث شيء ما، بل توثيق ما حدث بشكل كامل ودقيق.</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5291820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Case studies</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دراسات الحالة</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11664"/>
            <a:ext cx="11145049" cy="24933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149212"/>
            <a:ext cx="11145049" cy="2574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algn="ctr">
              <a:lnSpc>
                <a:spcPct val="150000"/>
              </a:lnSpc>
            </a:pPr>
            <a:r>
              <a:rPr lang="en-US" dirty="0">
                <a:solidFill>
                  <a:srgbClr val="FF0000"/>
                </a:solidFill>
                <a:latin typeface="Alexandria" pitchFamily="2" charset="-78"/>
                <a:cs typeface="Alexandria" pitchFamily="2" charset="-78"/>
              </a:rPr>
              <a:t>2. Descriptive case study</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Based on an established theoretical framework</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Focuses on the “what” rather than the “why”</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Produces rich, contextually detailed documentation.</a:t>
            </a:r>
          </a:p>
          <a:p>
            <a:pPr marL="457200" indent="-457200" algn="just">
              <a:lnSpc>
                <a:spcPct val="150000"/>
              </a:lnSpc>
              <a:buFont typeface="Arial" panose="020B0604020202020204" pitchFamily="34" charset="0"/>
              <a:buChar char="•"/>
            </a:pPr>
            <a:r>
              <a:rPr lang="en-US" dirty="0">
                <a:solidFill>
                  <a:srgbClr val="FF0000"/>
                </a:solidFill>
                <a:latin typeface="Alexandria" pitchFamily="2" charset="-78"/>
                <a:cs typeface="Alexandria" pitchFamily="2" charset="-78"/>
              </a:rPr>
              <a:t>Example</a:t>
            </a:r>
            <a:r>
              <a:rPr lang="en-US" dirty="0">
                <a:solidFill>
                  <a:srgbClr val="002060"/>
                </a:solidFill>
                <a:latin typeface="Alexandria" pitchFamily="2" charset="-78"/>
                <a:cs typeface="Alexandria" pitchFamily="2" charset="-78"/>
              </a:rPr>
              <a:t>: Documenting the full process of a hospital’s transition from paper records to electronic health records, including all stakeholder responses and operational changes.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538515"/>
          </a:xfrm>
          <a:prstGeom prst="rect">
            <a:avLst/>
          </a:prstGeom>
        </p:spPr>
        <p:txBody>
          <a:bodyPr wrap="square">
            <a:spAutoFit/>
          </a:bodyPr>
          <a:lstStyle/>
          <a:p>
            <a:pPr algn="ctr" rtl="1">
              <a:lnSpc>
                <a:spcPct val="150000"/>
              </a:lnSpc>
            </a:pPr>
            <a:r>
              <a:rPr lang="en-US" dirty="0">
                <a:solidFill>
                  <a:srgbClr val="FF0000"/>
                </a:solidFill>
                <a:latin typeface="Alexandria" pitchFamily="2" charset="-78"/>
                <a:cs typeface="Alexandria" pitchFamily="2" charset="-78"/>
              </a:rPr>
              <a:t>2</a:t>
            </a:r>
            <a:r>
              <a:rPr lang="ar-SA" dirty="0">
                <a:solidFill>
                  <a:srgbClr val="FF0000"/>
                </a:solidFill>
                <a:latin typeface="Alexandria" pitchFamily="2" charset="-78"/>
                <a:cs typeface="Alexandria" pitchFamily="2" charset="-78"/>
              </a:rPr>
              <a:t>. دراسة حالة وصفية</a:t>
            </a:r>
          </a:p>
          <a:p>
            <a:pPr marL="342900" indent="-342900" algn="just" rtl="1">
              <a:lnSpc>
                <a:spcPct val="150000"/>
              </a:lnSpc>
              <a:buFont typeface="Arial" panose="020B0604020202020204" pitchFamily="34" charset="0"/>
              <a:buChar char="•"/>
            </a:pPr>
            <a:r>
              <a:rPr lang="ar-SA" dirty="0">
                <a:solidFill>
                  <a:schemeClr val="accent6">
                    <a:lumMod val="50000"/>
                  </a:schemeClr>
                </a:solidFill>
                <a:latin typeface="Alexandria" pitchFamily="2" charset="-78"/>
                <a:cs typeface="Alexandria" pitchFamily="2" charset="-78"/>
              </a:rPr>
              <a:t>استنادا إلى إطار نظري راسخ</a:t>
            </a:r>
          </a:p>
          <a:p>
            <a:pPr marL="342900" indent="-342900" algn="just" rtl="1">
              <a:lnSpc>
                <a:spcPct val="150000"/>
              </a:lnSpc>
              <a:buFont typeface="Arial" panose="020B0604020202020204" pitchFamily="34" charset="0"/>
              <a:buChar char="•"/>
            </a:pPr>
            <a:r>
              <a:rPr lang="ar-SA" dirty="0">
                <a:solidFill>
                  <a:schemeClr val="accent6">
                    <a:lumMod val="50000"/>
                  </a:schemeClr>
                </a:solidFill>
                <a:latin typeface="Alexandria" pitchFamily="2" charset="-78"/>
                <a:cs typeface="Alexandria" pitchFamily="2" charset="-78"/>
              </a:rPr>
              <a:t>يركز على "ماذا" بدلا من "لماذا"</a:t>
            </a:r>
          </a:p>
          <a:p>
            <a:pPr marL="342900" indent="-342900" algn="just" rtl="1">
              <a:lnSpc>
                <a:spcPct val="150000"/>
              </a:lnSpc>
              <a:buFont typeface="Arial" panose="020B0604020202020204" pitchFamily="34" charset="0"/>
              <a:buChar char="•"/>
            </a:pPr>
            <a:r>
              <a:rPr lang="ar-SA" dirty="0">
                <a:solidFill>
                  <a:schemeClr val="accent6">
                    <a:lumMod val="50000"/>
                  </a:schemeClr>
                </a:solidFill>
                <a:latin typeface="Alexandria" pitchFamily="2" charset="-78"/>
                <a:cs typeface="Alexandria" pitchFamily="2" charset="-78"/>
              </a:rPr>
              <a:t>ينتج توثيقا غنيا ومفصلا في سياقه.</a:t>
            </a:r>
          </a:p>
          <a:p>
            <a:pPr marL="342900" indent="-342900" algn="just" rtl="1">
              <a:lnSpc>
                <a:spcPct val="150000"/>
              </a:lnSpc>
              <a:buFont typeface="Arial" panose="020B0604020202020204" pitchFamily="34" charset="0"/>
              <a:buChar char="•"/>
            </a:pPr>
            <a:r>
              <a:rPr lang="ar-SA" dirty="0">
                <a:solidFill>
                  <a:srgbClr val="FF0000"/>
                </a:solidFill>
                <a:latin typeface="Alexandria" pitchFamily="2" charset="-78"/>
                <a:cs typeface="Alexandria" pitchFamily="2" charset="-78"/>
              </a:rPr>
              <a:t>مثال</a:t>
            </a:r>
            <a:r>
              <a:rPr lang="ar-SA" dirty="0">
                <a:solidFill>
                  <a:srgbClr val="002060"/>
                </a:solidFill>
                <a:latin typeface="Alexandria" pitchFamily="2" charset="-78"/>
                <a:cs typeface="Alexandria" pitchFamily="2" charset="-78"/>
              </a:rPr>
              <a:t>: توثيق العملية الكاملة لانتقال المستشفى من السجلات الورقية إلى السجلات الصحية الإلكترونية، بما في ذلك جميع ردود أصحاب المصلحة والتغييرات التشغيلية.</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2607965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Case studies</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دراسات الحالة</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464008"/>
          </a:xfrm>
          <a:prstGeom prst="rect">
            <a:avLst/>
          </a:prstGeom>
        </p:spPr>
        <p:txBody>
          <a:bodyPr wrap="square">
            <a:spAutoFit/>
          </a:bodyPr>
          <a:lstStyle/>
          <a:p>
            <a:pPr algn="ctr">
              <a:lnSpc>
                <a:spcPct val="200000"/>
              </a:lnSpc>
            </a:pPr>
            <a:r>
              <a:rPr lang="en-US" sz="2000" dirty="0">
                <a:solidFill>
                  <a:srgbClr val="FF0000"/>
                </a:solidFill>
                <a:latin typeface="Alexandria" pitchFamily="2" charset="-78"/>
                <a:cs typeface="Alexandria" pitchFamily="2" charset="-78"/>
              </a:rPr>
              <a:t>3. Explanatory case study</a:t>
            </a:r>
          </a:p>
          <a:p>
            <a:pPr marL="457200" indent="-45720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An explanatory case study aims to establish causal relationships: to explain how or why a particular outcome occurred. This is the most analytically demanding type and is frequently used in social sciences.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algn="ctr" rtl="1">
              <a:lnSpc>
                <a:spcPct val="200000"/>
              </a:lnSpc>
            </a:pPr>
            <a:r>
              <a:rPr lang="en-US" sz="2000" dirty="0">
                <a:solidFill>
                  <a:srgbClr val="FF0000"/>
                </a:solidFill>
                <a:latin typeface="Alexandria" pitchFamily="2" charset="-78"/>
                <a:cs typeface="Alexandria" pitchFamily="2" charset="-78"/>
              </a:rPr>
              <a:t>3</a:t>
            </a:r>
            <a:r>
              <a:rPr lang="ar-SA" sz="2000" dirty="0">
                <a:solidFill>
                  <a:srgbClr val="FF0000"/>
                </a:solidFill>
                <a:latin typeface="Alexandria" pitchFamily="2" charset="-78"/>
                <a:cs typeface="Alexandria" pitchFamily="2" charset="-78"/>
              </a:rPr>
              <a:t>. دراسة حالة التفسيريــــة</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تهدف دراسة الحالة التفسيرية إلى إثبات العلاقات السببية: لشرح كيف أو لماذا حدثت نتيجة معينة. </a:t>
            </a:r>
            <a:endParaRPr lang="en-US" sz="2000" dirty="0">
              <a:solidFill>
                <a:srgbClr val="002060"/>
              </a:solidFill>
              <a:latin typeface="Alexandria" pitchFamily="2" charset="-78"/>
              <a:cs typeface="Alexandria" pitchFamily="2" charset="-78"/>
            </a:endParaRP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هذا النوع هو الأكثر تطلبا تحليليا ويستخدم كثيرا في العلوم الاجتماعية.</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16764097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Case studies</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دراسات الحالة</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11664"/>
            <a:ext cx="11145049" cy="24933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149212"/>
            <a:ext cx="11145049" cy="2574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426600"/>
            <a:ext cx="10932107" cy="2635978"/>
          </a:xfrm>
          <a:prstGeom prst="rect">
            <a:avLst/>
          </a:prstGeom>
        </p:spPr>
        <p:txBody>
          <a:bodyPr wrap="square">
            <a:spAutoFit/>
          </a:bodyPr>
          <a:lstStyle/>
          <a:p>
            <a:pPr algn="ctr">
              <a:lnSpc>
                <a:spcPct val="150000"/>
              </a:lnSpc>
            </a:pPr>
            <a:r>
              <a:rPr lang="en-US" sz="1600" dirty="0">
                <a:solidFill>
                  <a:srgbClr val="FF0000"/>
                </a:solidFill>
                <a:latin typeface="Alexandria" pitchFamily="2" charset="-78"/>
                <a:cs typeface="Alexandria" pitchFamily="2" charset="-78"/>
              </a:rPr>
              <a:t>3. Explanatory case study</a:t>
            </a:r>
          </a:p>
          <a:p>
            <a:pPr marL="457200" indent="-457200" algn="just">
              <a:lnSpc>
                <a:spcPct val="150000"/>
              </a:lnSpc>
              <a:buFont typeface="Arial" panose="020B0604020202020204" pitchFamily="34" charset="0"/>
              <a:buChar char="•"/>
            </a:pPr>
            <a:r>
              <a:rPr lang="en-US" sz="1600" dirty="0">
                <a:solidFill>
                  <a:schemeClr val="accent6">
                    <a:lumMod val="50000"/>
                  </a:schemeClr>
                </a:solidFill>
                <a:latin typeface="Alexandria" pitchFamily="2" charset="-78"/>
                <a:cs typeface="Alexandria" pitchFamily="2" charset="-78"/>
              </a:rPr>
              <a:t>Useful for causal analysis in complex real-world settings</a:t>
            </a:r>
          </a:p>
          <a:p>
            <a:pPr marL="457200" indent="-457200" algn="just">
              <a:lnSpc>
                <a:spcPct val="150000"/>
              </a:lnSpc>
              <a:buFont typeface="Arial" panose="020B0604020202020204" pitchFamily="34" charset="0"/>
              <a:buChar char="•"/>
            </a:pPr>
            <a:r>
              <a:rPr lang="en-US" sz="1600" dirty="0">
                <a:solidFill>
                  <a:schemeClr val="accent6">
                    <a:lumMod val="50000"/>
                  </a:schemeClr>
                </a:solidFill>
                <a:latin typeface="Alexandria" pitchFamily="2" charset="-78"/>
                <a:cs typeface="Alexandria" pitchFamily="2" charset="-78"/>
              </a:rPr>
              <a:t>Seeks to identify mechanisms and processes</a:t>
            </a:r>
          </a:p>
          <a:p>
            <a:pPr marL="457200" indent="-457200" algn="just">
              <a:lnSpc>
                <a:spcPct val="150000"/>
              </a:lnSpc>
              <a:buFont typeface="Arial" panose="020B0604020202020204" pitchFamily="34" charset="0"/>
              <a:buChar char="•"/>
            </a:pPr>
            <a:r>
              <a:rPr lang="en-US" sz="1600" dirty="0">
                <a:solidFill>
                  <a:schemeClr val="accent6">
                    <a:lumMod val="50000"/>
                  </a:schemeClr>
                </a:solidFill>
                <a:latin typeface="Alexandria" pitchFamily="2" charset="-78"/>
                <a:cs typeface="Alexandria" pitchFamily="2" charset="-78"/>
              </a:rPr>
              <a:t>Often involves theory testing.</a:t>
            </a:r>
          </a:p>
          <a:p>
            <a:pPr marL="457200" indent="-457200" algn="just">
              <a:lnSpc>
                <a:spcPct val="150000"/>
              </a:lnSpc>
              <a:buFont typeface="Arial" panose="020B0604020202020204" pitchFamily="34" charset="0"/>
              <a:buChar char="•"/>
            </a:pPr>
            <a:r>
              <a:rPr lang="en-US" sz="1600" dirty="0">
                <a:solidFill>
                  <a:srgbClr val="FF0000"/>
                </a:solidFill>
                <a:latin typeface="Alexandria" pitchFamily="2" charset="-78"/>
                <a:cs typeface="Alexandria" pitchFamily="2" charset="-78"/>
              </a:rPr>
              <a:t>Example</a:t>
            </a:r>
            <a:r>
              <a:rPr lang="en-US" sz="1600" dirty="0">
                <a:solidFill>
                  <a:srgbClr val="002060"/>
                </a:solidFill>
                <a:latin typeface="Alexandria" pitchFamily="2" charset="-78"/>
                <a:cs typeface="Alexandria" pitchFamily="2" charset="-78"/>
              </a:rPr>
              <a:t>: Investigating why a particular school’s standardized test scores improved significantly after adopting a new pedagogical method, while neighboring schools using the same method saw no change.</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538515"/>
          </a:xfrm>
          <a:prstGeom prst="rect">
            <a:avLst/>
          </a:prstGeom>
        </p:spPr>
        <p:txBody>
          <a:bodyPr wrap="square">
            <a:spAutoFit/>
          </a:bodyPr>
          <a:lstStyle/>
          <a:p>
            <a:pPr algn="ctr" rtl="1">
              <a:lnSpc>
                <a:spcPct val="150000"/>
              </a:lnSpc>
            </a:pPr>
            <a:r>
              <a:rPr lang="en-US" dirty="0">
                <a:solidFill>
                  <a:srgbClr val="FF0000"/>
                </a:solidFill>
                <a:latin typeface="Alexandria" pitchFamily="2" charset="-78"/>
                <a:cs typeface="Alexandria" pitchFamily="2" charset="-78"/>
              </a:rPr>
              <a:t>3</a:t>
            </a:r>
            <a:r>
              <a:rPr lang="ar-SA" dirty="0">
                <a:solidFill>
                  <a:srgbClr val="FF0000"/>
                </a:solidFill>
                <a:latin typeface="Alexandria" pitchFamily="2" charset="-78"/>
                <a:cs typeface="Alexandria" pitchFamily="2" charset="-78"/>
              </a:rPr>
              <a:t>. دراسة حالة التفسيريــــة</a:t>
            </a:r>
          </a:p>
          <a:p>
            <a:pPr marL="342900" indent="-342900" algn="just" rtl="1">
              <a:lnSpc>
                <a:spcPct val="150000"/>
              </a:lnSpc>
              <a:buFont typeface="Arial" panose="020B0604020202020204" pitchFamily="34" charset="0"/>
              <a:buChar char="•"/>
            </a:pPr>
            <a:r>
              <a:rPr lang="ar-SA" dirty="0">
                <a:solidFill>
                  <a:schemeClr val="accent6">
                    <a:lumMod val="50000"/>
                  </a:schemeClr>
                </a:solidFill>
                <a:latin typeface="Alexandria" pitchFamily="2" charset="-78"/>
                <a:cs typeface="Alexandria" pitchFamily="2" charset="-78"/>
              </a:rPr>
              <a:t>مفيد للتحليل السببي في بيئات واقعية معقدة</a:t>
            </a:r>
          </a:p>
          <a:p>
            <a:pPr marL="342900" indent="-342900" algn="just" rtl="1">
              <a:lnSpc>
                <a:spcPct val="150000"/>
              </a:lnSpc>
              <a:buFont typeface="Arial" panose="020B0604020202020204" pitchFamily="34" charset="0"/>
              <a:buChar char="•"/>
            </a:pPr>
            <a:r>
              <a:rPr lang="ar-SA" dirty="0">
                <a:solidFill>
                  <a:schemeClr val="accent6">
                    <a:lumMod val="50000"/>
                  </a:schemeClr>
                </a:solidFill>
                <a:latin typeface="Alexandria" pitchFamily="2" charset="-78"/>
                <a:cs typeface="Alexandria" pitchFamily="2" charset="-78"/>
              </a:rPr>
              <a:t>يسعى إلى تحديد الآليات والعمليات</a:t>
            </a:r>
          </a:p>
          <a:p>
            <a:pPr marL="342900" indent="-342900" algn="just" rtl="1">
              <a:lnSpc>
                <a:spcPct val="150000"/>
              </a:lnSpc>
              <a:buFont typeface="Arial" panose="020B0604020202020204" pitchFamily="34" charset="0"/>
              <a:buChar char="•"/>
            </a:pPr>
            <a:r>
              <a:rPr lang="ar-SA" dirty="0">
                <a:solidFill>
                  <a:schemeClr val="accent6">
                    <a:lumMod val="50000"/>
                  </a:schemeClr>
                </a:solidFill>
                <a:latin typeface="Alexandria" pitchFamily="2" charset="-78"/>
                <a:cs typeface="Alexandria" pitchFamily="2" charset="-78"/>
              </a:rPr>
              <a:t>غالبا ما يتضمن اختبارات نظرية..</a:t>
            </a:r>
          </a:p>
          <a:p>
            <a:pPr marL="342900" indent="-342900" algn="just" rtl="1">
              <a:lnSpc>
                <a:spcPct val="150000"/>
              </a:lnSpc>
              <a:buFont typeface="Arial" panose="020B0604020202020204" pitchFamily="34" charset="0"/>
              <a:buChar char="•"/>
            </a:pPr>
            <a:r>
              <a:rPr lang="ar-SA" dirty="0">
                <a:solidFill>
                  <a:srgbClr val="FF0000"/>
                </a:solidFill>
                <a:latin typeface="Alexandria" pitchFamily="2" charset="-78"/>
                <a:cs typeface="Alexandria" pitchFamily="2" charset="-78"/>
              </a:rPr>
              <a:t>مثال</a:t>
            </a:r>
            <a:r>
              <a:rPr lang="ar-SA" dirty="0">
                <a:solidFill>
                  <a:srgbClr val="002060"/>
                </a:solidFill>
                <a:latin typeface="Alexandria" pitchFamily="2" charset="-78"/>
                <a:cs typeface="Alexandria" pitchFamily="2" charset="-78"/>
              </a:rPr>
              <a:t>: دراسة سبب تحسن نتائج الاختبارات الموحدة لمدرسة معينة بشكل كبير بعد اعتماد طريقة تربوية جديدة، بينما لم تشهد المدارس المجاورة التي تستخدم نفس الطريقة أي تغيير.</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124555585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4" name="Rectangle: Rounded Corners 3">
            <a:extLst>
              <a:ext uri="{FF2B5EF4-FFF2-40B4-BE49-F238E27FC236}">
                <a16:creationId xmlns:a16="http://schemas.microsoft.com/office/drawing/2014/main" id="{14052305-870C-4E1A-7379-F63C27249C5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02A0343-E990-1721-EC1B-DC051AA332CB}"/>
              </a:ext>
            </a:extLst>
          </p:cNvPr>
          <p:cNvSpPr/>
          <p:nvPr/>
        </p:nvSpPr>
        <p:spPr>
          <a:xfrm>
            <a:off x="516484" y="1379431"/>
            <a:ext cx="10915515" cy="461024"/>
          </a:xfrm>
          <a:prstGeom prst="rect">
            <a:avLst/>
          </a:prstGeom>
        </p:spPr>
        <p:txBody>
          <a:bodyPr wrap="square">
            <a:spAutoFit/>
          </a:bodyPr>
          <a:lstStyle/>
          <a:p>
            <a:pPr algn="ctr">
              <a:lnSpc>
                <a:spcPct val="150000"/>
              </a:lnSpc>
            </a:pPr>
            <a:r>
              <a:rPr lang="en-US" b="1" dirty="0">
                <a:solidFill>
                  <a:srgbClr val="FF0000"/>
                </a:solidFill>
                <a:latin typeface="Alexandria" pitchFamily="2" charset="-78"/>
                <a:cs typeface="Alexandria" pitchFamily="2" charset="-78"/>
              </a:rPr>
              <a:t>Types of Case Studies by nature of the case itself:  </a:t>
            </a:r>
            <a:r>
              <a:rPr lang="ar-SA" b="1" dirty="0">
                <a:solidFill>
                  <a:srgbClr val="FF0000"/>
                </a:solidFill>
                <a:latin typeface="Alexandria" pitchFamily="2" charset="-78"/>
                <a:cs typeface="Alexandria" pitchFamily="2" charset="-78"/>
              </a:rPr>
              <a:t>  </a:t>
            </a:r>
            <a:r>
              <a:rPr lang="ar-SA" sz="1600" b="1" dirty="0">
                <a:solidFill>
                  <a:srgbClr val="FF0000"/>
                </a:solidFill>
                <a:latin typeface="Alexandria" pitchFamily="2" charset="-78"/>
                <a:cs typeface="Alexandria" pitchFamily="2" charset="-78"/>
              </a:rPr>
              <a:t>أنواع دراسات الحالة حسب طبيعة الحالة نفسها</a:t>
            </a:r>
            <a:r>
              <a:rPr lang="ar-SA" b="1" dirty="0">
                <a:solidFill>
                  <a:srgbClr val="FF0000"/>
                </a:solidFill>
                <a:latin typeface="Alexandria" pitchFamily="2" charset="-78"/>
                <a:cs typeface="Alexandria" pitchFamily="2" charset="-78"/>
              </a:rPr>
              <a:t>:</a:t>
            </a:r>
          </a:p>
        </p:txBody>
      </p:sp>
      <p:sp>
        <p:nvSpPr>
          <p:cNvPr id="7" name="Rectangle 6">
            <a:extLst>
              <a:ext uri="{FF2B5EF4-FFF2-40B4-BE49-F238E27FC236}">
                <a16:creationId xmlns:a16="http://schemas.microsoft.com/office/drawing/2014/main" id="{4D1BB61A-9891-9DA2-966D-97D91D8E7A53}"/>
              </a:ext>
            </a:extLst>
          </p:cNvPr>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Case studies</a:t>
            </a:r>
          </a:p>
        </p:txBody>
      </p:sp>
      <p:sp>
        <p:nvSpPr>
          <p:cNvPr id="10" name="TextBox 9">
            <a:extLst>
              <a:ext uri="{FF2B5EF4-FFF2-40B4-BE49-F238E27FC236}">
                <a16:creationId xmlns:a16="http://schemas.microsoft.com/office/drawing/2014/main" id="{02377749-5072-DB0F-91D5-2600B216A811}"/>
              </a:ext>
            </a:extLst>
          </p:cNvPr>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دراسات الحالة</a:t>
            </a:r>
            <a:endParaRPr lang="en-US" sz="3200" b="1" dirty="0">
              <a:solidFill>
                <a:srgbClr val="00B0F0"/>
              </a:solidFill>
              <a:latin typeface="Alexandria" charset="0"/>
              <a:cs typeface="Alexandria" charset="0"/>
            </a:endParaRPr>
          </a:p>
        </p:txBody>
      </p:sp>
      <p:sp>
        <p:nvSpPr>
          <p:cNvPr id="2" name="Rectangle: Rounded Corners 1">
            <a:extLst>
              <a:ext uri="{FF2B5EF4-FFF2-40B4-BE49-F238E27FC236}">
                <a16:creationId xmlns:a16="http://schemas.microsoft.com/office/drawing/2014/main" id="{502874D4-AA9A-925E-9FA9-E4BD17FF8B4B}"/>
              </a:ext>
            </a:extLst>
          </p:cNvPr>
          <p:cNvSpPr/>
          <p:nvPr/>
        </p:nvSpPr>
        <p:spPr>
          <a:xfrm>
            <a:off x="425300" y="2612372"/>
            <a:ext cx="11145049" cy="322490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sz="2000" dirty="0"/>
          </a:p>
        </p:txBody>
      </p:sp>
      <p:sp>
        <p:nvSpPr>
          <p:cNvPr id="3" name="Rectangle 2">
            <a:extLst>
              <a:ext uri="{FF2B5EF4-FFF2-40B4-BE49-F238E27FC236}">
                <a16:creationId xmlns:a16="http://schemas.microsoft.com/office/drawing/2014/main" id="{6A1C03E2-FEC8-9378-EA17-5B04A900BFEC}"/>
              </a:ext>
            </a:extLst>
          </p:cNvPr>
          <p:cNvSpPr/>
          <p:nvPr/>
        </p:nvSpPr>
        <p:spPr>
          <a:xfrm>
            <a:off x="425300" y="2570105"/>
            <a:ext cx="10932107" cy="2925673"/>
          </a:xfrm>
          <a:prstGeom prst="rect">
            <a:avLst/>
          </a:prstGeom>
        </p:spPr>
        <p:txBody>
          <a:bodyPr wrap="square">
            <a:spAutoFit/>
          </a:bodyPr>
          <a:lstStyle/>
          <a:p>
            <a:pPr algn="just">
              <a:lnSpc>
                <a:spcPct val="250000"/>
              </a:lnSpc>
            </a:pPr>
            <a:r>
              <a:rPr lang="en-US" sz="1700" dirty="0">
                <a:solidFill>
                  <a:srgbClr val="FF0000"/>
                </a:solidFill>
                <a:latin typeface="Alexandria" pitchFamily="2" charset="-78"/>
                <a:cs typeface="Alexandria" pitchFamily="2" charset="-78"/>
              </a:rPr>
              <a:t>Types of Case Studies </a:t>
            </a:r>
            <a:r>
              <a:rPr lang="en-US" sz="1700" dirty="0">
                <a:solidFill>
                  <a:schemeClr val="accent6">
                    <a:lumMod val="50000"/>
                  </a:schemeClr>
                </a:solidFill>
                <a:latin typeface="Alexandria" pitchFamily="2" charset="-78"/>
                <a:cs typeface="Alexandria" pitchFamily="2" charset="-78"/>
              </a:rPr>
              <a:t>by nature of the case itself</a:t>
            </a:r>
            <a:r>
              <a:rPr lang="en-US" sz="1700" dirty="0">
                <a:solidFill>
                  <a:srgbClr val="FF0000"/>
                </a:solidFill>
                <a:latin typeface="Alexandria" pitchFamily="2" charset="-78"/>
                <a:cs typeface="Alexandria" pitchFamily="2" charset="-78"/>
              </a:rPr>
              <a:t>:</a:t>
            </a:r>
            <a:r>
              <a:rPr lang="ar-SA" sz="1700" dirty="0">
                <a:solidFill>
                  <a:srgbClr val="FF0000"/>
                </a:solidFill>
                <a:latin typeface="Alexandria" pitchFamily="2" charset="-78"/>
                <a:cs typeface="Alexandria" pitchFamily="2" charset="-78"/>
              </a:rPr>
              <a:t>أنواع دراسات الحالة </a:t>
            </a:r>
            <a:r>
              <a:rPr lang="ar-SA" sz="1600" dirty="0">
                <a:solidFill>
                  <a:schemeClr val="accent6">
                    <a:lumMod val="50000"/>
                  </a:schemeClr>
                </a:solidFill>
                <a:latin typeface="Alexandria" pitchFamily="2" charset="-78"/>
                <a:cs typeface="Alexandria" pitchFamily="2" charset="-78"/>
              </a:rPr>
              <a:t>حسب طبيعة الحالة نفسها                   </a:t>
            </a:r>
            <a:endParaRPr lang="en-US" sz="2000" dirty="0">
              <a:solidFill>
                <a:schemeClr val="accent6">
                  <a:lumMod val="50000"/>
                </a:schemeClr>
              </a:solidFill>
              <a:latin typeface="Alexandria" pitchFamily="2" charset="-78"/>
              <a:cs typeface="Alexandria" pitchFamily="2" charset="-78"/>
            </a:endParaRPr>
          </a:p>
          <a:p>
            <a:pPr marL="342900" indent="-342900" algn="just">
              <a:lnSpc>
                <a:spcPct val="250000"/>
              </a:lnSpc>
              <a:buFont typeface="+mj-lt"/>
              <a:buAutoNum type="arabicPeriod"/>
            </a:pPr>
            <a:r>
              <a:rPr lang="en-US" sz="2000" dirty="0">
                <a:solidFill>
                  <a:schemeClr val="accent6">
                    <a:lumMod val="50000"/>
                  </a:schemeClr>
                </a:solidFill>
                <a:latin typeface="Alexandria" pitchFamily="2" charset="-78"/>
                <a:cs typeface="Alexandria" pitchFamily="2" charset="-78"/>
              </a:rPr>
              <a:t>Intrinsic </a:t>
            </a:r>
            <a:r>
              <a:rPr lang="en-US" sz="2000" dirty="0">
                <a:solidFill>
                  <a:srgbClr val="002060"/>
                </a:solidFill>
                <a:latin typeface="Alexandria" pitchFamily="2" charset="-78"/>
                <a:cs typeface="Alexandria" pitchFamily="2" charset="-78"/>
              </a:rPr>
              <a:t>case study		</a:t>
            </a:r>
            <a:r>
              <a:rPr lang="ar-SA" sz="2000" dirty="0">
                <a:solidFill>
                  <a:srgbClr val="002060"/>
                </a:solidFill>
                <a:latin typeface="Alexandria" pitchFamily="2" charset="-78"/>
                <a:cs typeface="Alexandria" pitchFamily="2" charset="-78"/>
              </a:rPr>
              <a:t>	</a:t>
            </a:r>
            <a:r>
              <a:rPr lang="en-US" sz="2000" dirty="0">
                <a:solidFill>
                  <a:srgbClr val="002060"/>
                </a:solidFill>
                <a:latin typeface="Alexandria" pitchFamily="2" charset="-78"/>
                <a:cs typeface="Alexandria" pitchFamily="2" charset="-78"/>
              </a:rPr>
              <a:t>		</a:t>
            </a:r>
            <a:r>
              <a:rPr lang="ar-SA" sz="2000" dirty="0">
                <a:solidFill>
                  <a:schemeClr val="accent6">
                    <a:lumMod val="50000"/>
                  </a:schemeClr>
                </a:solidFill>
                <a:latin typeface="Alexandria" pitchFamily="2" charset="-78"/>
                <a:cs typeface="Alexandria" pitchFamily="2" charset="-78"/>
              </a:rPr>
              <a:t>1.</a:t>
            </a:r>
            <a:r>
              <a:rPr lang="ar-SA" sz="2000" dirty="0">
                <a:solidFill>
                  <a:srgbClr val="002060"/>
                </a:solidFill>
                <a:latin typeface="Alexandria" pitchFamily="2" charset="-78"/>
                <a:cs typeface="Alexandria" pitchFamily="2" charset="-78"/>
              </a:rPr>
              <a:t> دراسة الحالــــــة </a:t>
            </a:r>
            <a:r>
              <a:rPr lang="ar-SA" sz="2000" dirty="0">
                <a:solidFill>
                  <a:schemeClr val="accent6">
                    <a:lumMod val="50000"/>
                  </a:schemeClr>
                </a:solidFill>
                <a:latin typeface="Alexandria" pitchFamily="2" charset="-78"/>
                <a:cs typeface="Alexandria" pitchFamily="2" charset="-78"/>
              </a:rPr>
              <a:t>الجوهريـــــة</a:t>
            </a:r>
            <a:endParaRPr lang="en-US" sz="2000" dirty="0">
              <a:solidFill>
                <a:schemeClr val="accent6">
                  <a:lumMod val="50000"/>
                </a:schemeClr>
              </a:solidFill>
              <a:latin typeface="Alexandria" pitchFamily="2" charset="-78"/>
              <a:cs typeface="Alexandria" pitchFamily="2" charset="-78"/>
            </a:endParaRPr>
          </a:p>
          <a:p>
            <a:pPr marL="342900" indent="-342900" algn="just">
              <a:lnSpc>
                <a:spcPct val="250000"/>
              </a:lnSpc>
              <a:buFont typeface="+mj-lt"/>
              <a:buAutoNum type="arabicPeriod"/>
            </a:pPr>
            <a:r>
              <a:rPr lang="en-US" sz="2000" dirty="0">
                <a:solidFill>
                  <a:schemeClr val="accent6">
                    <a:lumMod val="50000"/>
                  </a:schemeClr>
                </a:solidFill>
                <a:latin typeface="Alexandria" pitchFamily="2" charset="-78"/>
                <a:cs typeface="Alexandria" pitchFamily="2" charset="-78"/>
              </a:rPr>
              <a:t>Instrumental</a:t>
            </a:r>
            <a:r>
              <a:rPr lang="en-US" sz="2000" dirty="0">
                <a:solidFill>
                  <a:srgbClr val="002060"/>
                </a:solidFill>
                <a:latin typeface="Alexandria" pitchFamily="2" charset="-78"/>
                <a:cs typeface="Alexandria" pitchFamily="2" charset="-78"/>
              </a:rPr>
              <a:t> case study		</a:t>
            </a:r>
            <a:r>
              <a:rPr lang="ar-SA" sz="2000" dirty="0">
                <a:solidFill>
                  <a:srgbClr val="002060"/>
                </a:solidFill>
                <a:latin typeface="Alexandria" pitchFamily="2" charset="-78"/>
                <a:cs typeface="Alexandria" pitchFamily="2" charset="-78"/>
              </a:rPr>
              <a:t>	</a:t>
            </a:r>
            <a:r>
              <a:rPr lang="en-US" sz="2000" dirty="0">
                <a:solidFill>
                  <a:srgbClr val="002060"/>
                </a:solidFill>
                <a:latin typeface="Alexandria" pitchFamily="2" charset="-78"/>
                <a:cs typeface="Alexandria" pitchFamily="2" charset="-78"/>
              </a:rPr>
              <a:t>		</a:t>
            </a:r>
            <a:r>
              <a:rPr lang="ar-SA" sz="2000" dirty="0">
                <a:solidFill>
                  <a:schemeClr val="accent6">
                    <a:lumMod val="50000"/>
                  </a:schemeClr>
                </a:solidFill>
                <a:latin typeface="Alexandria" pitchFamily="2" charset="-78"/>
                <a:cs typeface="Alexandria" pitchFamily="2" charset="-78"/>
              </a:rPr>
              <a:t>2. </a:t>
            </a:r>
            <a:r>
              <a:rPr lang="ar-SA" sz="2000" dirty="0">
                <a:solidFill>
                  <a:srgbClr val="002060"/>
                </a:solidFill>
                <a:latin typeface="Alexandria" pitchFamily="2" charset="-78"/>
                <a:cs typeface="Alexandria" pitchFamily="2" charset="-78"/>
              </a:rPr>
              <a:t>دراسة الحالــــــــة </a:t>
            </a:r>
            <a:r>
              <a:rPr lang="ar-SA" sz="2000" dirty="0">
                <a:solidFill>
                  <a:schemeClr val="accent6">
                    <a:lumMod val="50000"/>
                  </a:schemeClr>
                </a:solidFill>
                <a:latin typeface="Alexandria" pitchFamily="2" charset="-78"/>
                <a:cs typeface="Alexandria" pitchFamily="2" charset="-78"/>
              </a:rPr>
              <a:t>الآليــــــــــــة</a:t>
            </a:r>
            <a:endParaRPr lang="en-US" sz="2000" dirty="0">
              <a:solidFill>
                <a:schemeClr val="accent6">
                  <a:lumMod val="50000"/>
                </a:schemeClr>
              </a:solidFill>
              <a:latin typeface="Alexandria" pitchFamily="2" charset="-78"/>
              <a:cs typeface="Alexandria" pitchFamily="2" charset="-78"/>
            </a:endParaRPr>
          </a:p>
          <a:p>
            <a:pPr marL="342900" indent="-342900" algn="just">
              <a:lnSpc>
                <a:spcPct val="250000"/>
              </a:lnSpc>
              <a:buFont typeface="+mj-lt"/>
              <a:buAutoNum type="arabicPeriod"/>
            </a:pPr>
            <a:r>
              <a:rPr lang="en-US" sz="2000" dirty="0">
                <a:solidFill>
                  <a:schemeClr val="accent6">
                    <a:lumMod val="50000"/>
                  </a:schemeClr>
                </a:solidFill>
                <a:latin typeface="Alexandria" pitchFamily="2" charset="-78"/>
                <a:cs typeface="Alexandria" pitchFamily="2" charset="-78"/>
              </a:rPr>
              <a:t>Collective (multiple) </a:t>
            </a:r>
            <a:r>
              <a:rPr lang="en-US" sz="2000" dirty="0">
                <a:solidFill>
                  <a:srgbClr val="002060"/>
                </a:solidFill>
                <a:latin typeface="Alexandria" pitchFamily="2" charset="-78"/>
                <a:cs typeface="Alexandria" pitchFamily="2" charset="-78"/>
              </a:rPr>
              <a:t>case study</a:t>
            </a:r>
            <a:r>
              <a:rPr lang="ar-SA" sz="2000" dirty="0">
                <a:solidFill>
                  <a:srgbClr val="002060"/>
                </a:solidFill>
                <a:latin typeface="Alexandria" pitchFamily="2" charset="-78"/>
                <a:cs typeface="Alexandria" pitchFamily="2" charset="-78"/>
              </a:rPr>
              <a:t> </a:t>
            </a:r>
            <a:r>
              <a:rPr lang="en-US" sz="2000" dirty="0">
                <a:solidFill>
                  <a:srgbClr val="002060"/>
                </a:solidFill>
                <a:latin typeface="Alexandria" pitchFamily="2" charset="-78"/>
                <a:cs typeface="Alexandria" pitchFamily="2" charset="-78"/>
              </a:rPr>
              <a:t>			</a:t>
            </a:r>
            <a:r>
              <a:rPr lang="ar-SA" sz="2000" dirty="0">
                <a:solidFill>
                  <a:srgbClr val="002060"/>
                </a:solidFill>
                <a:latin typeface="Alexandria" pitchFamily="2" charset="-78"/>
                <a:cs typeface="Alexandria" pitchFamily="2" charset="-78"/>
              </a:rPr>
              <a:t>   </a:t>
            </a:r>
            <a:r>
              <a:rPr lang="ar-SA" sz="2000" dirty="0">
                <a:solidFill>
                  <a:schemeClr val="accent6">
                    <a:lumMod val="50000"/>
                  </a:schemeClr>
                </a:solidFill>
                <a:latin typeface="Alexandria" pitchFamily="2" charset="-78"/>
                <a:cs typeface="Alexandria" pitchFamily="2" charset="-78"/>
              </a:rPr>
              <a:t>3. </a:t>
            </a:r>
            <a:r>
              <a:rPr lang="ar-SA" sz="2000" dirty="0">
                <a:solidFill>
                  <a:srgbClr val="002060"/>
                </a:solidFill>
                <a:latin typeface="Alexandria" pitchFamily="2" charset="-78"/>
                <a:cs typeface="Alexandria" pitchFamily="2" charset="-78"/>
              </a:rPr>
              <a:t>دراسة الحالـــة </a:t>
            </a:r>
            <a:r>
              <a:rPr lang="ar-SA" sz="2000" dirty="0">
                <a:solidFill>
                  <a:schemeClr val="accent6">
                    <a:lumMod val="50000"/>
                  </a:schemeClr>
                </a:solidFill>
                <a:latin typeface="Alexandria" pitchFamily="2" charset="-78"/>
                <a:cs typeface="Alexandria" pitchFamily="2" charset="-78"/>
              </a:rPr>
              <a:t>الجماعيــة (متعددة)</a:t>
            </a:r>
            <a:endParaRPr lang="en-US"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11458417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3"/>
                                        </p:tgtEl>
                                        <p:attrNameLst>
                                          <p:attrName>style.visibility</p:attrName>
                                        </p:attrNameLst>
                                      </p:cBhvr>
                                      <p:to>
                                        <p:strVal val="visible"/>
                                      </p:to>
                                    </p:set>
                                    <p:anim calcmode="lin" valueType="num">
                                      <p:cBhvr additive="base">
                                        <p:cTn id="13" dur="500" fill="hold"/>
                                        <p:tgtEl>
                                          <p:spTgt spid="3"/>
                                        </p:tgtEl>
                                        <p:attrNameLst>
                                          <p:attrName>ppt_x</p:attrName>
                                        </p:attrNameLst>
                                      </p:cBhvr>
                                      <p:tavLst>
                                        <p:tav tm="0">
                                          <p:val>
                                            <p:strVal val="#ppt_x"/>
                                          </p:val>
                                        </p:tav>
                                        <p:tav tm="100000">
                                          <p:val>
                                            <p:strVal val="#ppt_x"/>
                                          </p:val>
                                        </p:tav>
                                      </p:tavLst>
                                    </p:anim>
                                    <p:anim calcmode="lin" valueType="num">
                                      <p:cBhvr additive="base">
                                        <p:cTn id="14"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3"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Case studies</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دراسات الحالة</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464008"/>
          </a:xfrm>
          <a:prstGeom prst="rect">
            <a:avLst/>
          </a:prstGeom>
        </p:spPr>
        <p:txBody>
          <a:bodyPr wrap="square">
            <a:spAutoFit/>
          </a:bodyPr>
          <a:lstStyle/>
          <a:p>
            <a:pPr algn="ctr">
              <a:lnSpc>
                <a:spcPct val="200000"/>
              </a:lnSpc>
            </a:pPr>
            <a:r>
              <a:rPr lang="en-US" sz="2000" dirty="0">
                <a:solidFill>
                  <a:srgbClr val="FF0000"/>
                </a:solidFill>
                <a:latin typeface="Alexandria" pitchFamily="2" charset="-78"/>
                <a:cs typeface="Alexandria" pitchFamily="2" charset="-78"/>
              </a:rPr>
              <a:t>1. Intrinsic case study</a:t>
            </a:r>
          </a:p>
          <a:p>
            <a:pPr marL="457200" indent="-45720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In an intrinsic case study, the researcher’s primary interest is in the case itself: not because it represents something broader, but because of its own inherent interest or importance.</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71648"/>
          </a:xfrm>
          <a:prstGeom prst="rect">
            <a:avLst/>
          </a:prstGeom>
        </p:spPr>
        <p:txBody>
          <a:bodyPr wrap="square">
            <a:spAutoFit/>
          </a:bodyPr>
          <a:lstStyle/>
          <a:p>
            <a:pPr algn="ctr" rtl="1">
              <a:lnSpc>
                <a:spcPct val="250000"/>
              </a:lnSpc>
            </a:pPr>
            <a:r>
              <a:rPr lang="ar-SA" sz="2000" dirty="0">
                <a:solidFill>
                  <a:srgbClr val="FF0000"/>
                </a:solidFill>
                <a:latin typeface="Alexandria" pitchFamily="2" charset="-78"/>
                <a:cs typeface="Alexandria" pitchFamily="2" charset="-78"/>
              </a:rPr>
              <a:t>1. دراسة الحالة الجوهريـــــة</a:t>
            </a:r>
          </a:p>
          <a:p>
            <a:pPr marL="342900" indent="-342900" algn="just" rtl="1">
              <a:lnSpc>
                <a:spcPct val="250000"/>
              </a:lnSpc>
              <a:buFont typeface="Arial" panose="020B0604020202020204" pitchFamily="34" charset="0"/>
              <a:buChar char="•"/>
            </a:pPr>
            <a:r>
              <a:rPr lang="ar-SA" sz="2000" dirty="0">
                <a:solidFill>
                  <a:srgbClr val="002060"/>
                </a:solidFill>
                <a:latin typeface="Alexandria" pitchFamily="2" charset="-78"/>
                <a:cs typeface="Alexandria" pitchFamily="2" charset="-78"/>
              </a:rPr>
              <a:t>في دراسة الحالة الجوهرية، يكون الاهتمام الأساسي للباحث في الحالة نفسها: ليس لأنها تمثل شيئا أوسع، بل بسبب اهتمامها أو أهميتها الجوهرية.</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26474414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Case studies</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دراسات الحالة</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11664"/>
            <a:ext cx="11145049" cy="24933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149212"/>
            <a:ext cx="11145049" cy="2574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algn="ctr">
              <a:lnSpc>
                <a:spcPct val="150000"/>
              </a:lnSpc>
            </a:pPr>
            <a:r>
              <a:rPr lang="en-US" dirty="0">
                <a:solidFill>
                  <a:srgbClr val="FF0000"/>
                </a:solidFill>
                <a:latin typeface="Alexandria" pitchFamily="2" charset="-78"/>
                <a:cs typeface="Alexandria" pitchFamily="2" charset="-78"/>
              </a:rPr>
              <a:t>1. Intrinsic case study</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Driven by the unique value of the specific case</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Not designed to generalize to other contexts</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Common in biography, history, and clinical research.</a:t>
            </a:r>
          </a:p>
          <a:p>
            <a:pPr marL="457200" indent="-457200" algn="just">
              <a:lnSpc>
                <a:spcPct val="150000"/>
              </a:lnSpc>
              <a:buFont typeface="Arial" panose="020B0604020202020204" pitchFamily="34" charset="0"/>
              <a:buChar char="•"/>
            </a:pPr>
            <a:r>
              <a:rPr lang="en-US" dirty="0">
                <a:solidFill>
                  <a:srgbClr val="FF0000"/>
                </a:solidFill>
                <a:latin typeface="Alexandria" pitchFamily="2" charset="-78"/>
                <a:cs typeface="Alexandria" pitchFamily="2" charset="-78"/>
              </a:rPr>
              <a:t>Example</a:t>
            </a:r>
            <a:r>
              <a:rPr lang="en-US" dirty="0">
                <a:solidFill>
                  <a:srgbClr val="002060"/>
                </a:solidFill>
                <a:latin typeface="Alexandria" pitchFamily="2" charset="-78"/>
                <a:cs typeface="Alexandria" pitchFamily="2" charset="-78"/>
              </a:rPr>
              <a:t>: Studying the leadership style of a particularly unconventional CEO because that individual’s approach is itself fascinating and significant.</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538515"/>
          </a:xfrm>
          <a:prstGeom prst="rect">
            <a:avLst/>
          </a:prstGeom>
        </p:spPr>
        <p:txBody>
          <a:bodyPr wrap="square">
            <a:spAutoFit/>
          </a:bodyPr>
          <a:lstStyle/>
          <a:p>
            <a:pPr algn="ctr" rtl="1">
              <a:lnSpc>
                <a:spcPct val="150000"/>
              </a:lnSpc>
            </a:pPr>
            <a:r>
              <a:rPr lang="ar-SA" dirty="0">
                <a:solidFill>
                  <a:srgbClr val="FF0000"/>
                </a:solidFill>
                <a:latin typeface="Alexandria" pitchFamily="2" charset="-78"/>
                <a:cs typeface="Alexandria" pitchFamily="2" charset="-78"/>
              </a:rPr>
              <a:t>1. دراسة الحالة الجوهريـــــة</a:t>
            </a:r>
          </a:p>
          <a:p>
            <a:pPr marL="342900" indent="-342900" algn="just" rtl="1">
              <a:lnSpc>
                <a:spcPct val="150000"/>
              </a:lnSpc>
              <a:buFont typeface="Arial" panose="020B0604020202020204" pitchFamily="34" charset="0"/>
              <a:buChar char="•"/>
            </a:pPr>
            <a:r>
              <a:rPr lang="ar-SA" dirty="0">
                <a:solidFill>
                  <a:schemeClr val="accent6">
                    <a:lumMod val="50000"/>
                  </a:schemeClr>
                </a:solidFill>
                <a:latin typeface="Alexandria" pitchFamily="2" charset="-78"/>
                <a:cs typeface="Alexandria" pitchFamily="2" charset="-78"/>
              </a:rPr>
              <a:t>مدفوعة بالقيمة الفريدة للحالة المحددة</a:t>
            </a:r>
          </a:p>
          <a:p>
            <a:pPr marL="342900" indent="-342900" algn="just" rtl="1">
              <a:lnSpc>
                <a:spcPct val="150000"/>
              </a:lnSpc>
              <a:buFont typeface="Arial" panose="020B0604020202020204" pitchFamily="34" charset="0"/>
              <a:buChar char="•"/>
            </a:pPr>
            <a:r>
              <a:rPr lang="ar-SA" dirty="0">
                <a:solidFill>
                  <a:schemeClr val="accent6">
                    <a:lumMod val="50000"/>
                  </a:schemeClr>
                </a:solidFill>
                <a:latin typeface="Alexandria" pitchFamily="2" charset="-78"/>
                <a:cs typeface="Alexandria" pitchFamily="2" charset="-78"/>
              </a:rPr>
              <a:t>ليس مصمما للتعميم على سياقات أخرى</a:t>
            </a:r>
          </a:p>
          <a:p>
            <a:pPr marL="342900" indent="-342900" algn="just" rtl="1">
              <a:lnSpc>
                <a:spcPct val="150000"/>
              </a:lnSpc>
              <a:buFont typeface="Arial" panose="020B0604020202020204" pitchFamily="34" charset="0"/>
              <a:buChar char="•"/>
            </a:pPr>
            <a:r>
              <a:rPr lang="ar-SA" dirty="0">
                <a:solidFill>
                  <a:schemeClr val="accent6">
                    <a:lumMod val="50000"/>
                  </a:schemeClr>
                </a:solidFill>
                <a:latin typeface="Alexandria" pitchFamily="2" charset="-78"/>
                <a:cs typeface="Alexandria" pitchFamily="2" charset="-78"/>
              </a:rPr>
              <a:t>شائع في السيرة الذاتية والتاريخ والأبحاث السريرية.</a:t>
            </a:r>
          </a:p>
          <a:p>
            <a:pPr marL="342900" indent="-342900" algn="just" rtl="1">
              <a:lnSpc>
                <a:spcPct val="150000"/>
              </a:lnSpc>
              <a:buFont typeface="Arial" panose="020B0604020202020204" pitchFamily="34" charset="0"/>
              <a:buChar char="•"/>
            </a:pPr>
            <a:r>
              <a:rPr lang="ar-SA" dirty="0">
                <a:solidFill>
                  <a:srgbClr val="FF0000"/>
                </a:solidFill>
                <a:latin typeface="Alexandria" pitchFamily="2" charset="-78"/>
                <a:cs typeface="Alexandria" pitchFamily="2" charset="-78"/>
              </a:rPr>
              <a:t>مثال</a:t>
            </a:r>
            <a:r>
              <a:rPr lang="ar-SA" dirty="0">
                <a:solidFill>
                  <a:srgbClr val="002060"/>
                </a:solidFill>
                <a:latin typeface="Alexandria" pitchFamily="2" charset="-78"/>
                <a:cs typeface="Alexandria" pitchFamily="2" charset="-78"/>
              </a:rPr>
              <a:t>: دراسة أسلوب القيادة لمدير تنفيذي غير تقليدي بشكل خاص لأن نهجه هو بحد ذاته أمر مثير للاهتمام ومهم.</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41348578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Case studies</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دراسات الحالة</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464008"/>
          </a:xfrm>
          <a:prstGeom prst="rect">
            <a:avLst/>
          </a:prstGeom>
        </p:spPr>
        <p:txBody>
          <a:bodyPr wrap="square">
            <a:spAutoFit/>
          </a:bodyPr>
          <a:lstStyle/>
          <a:p>
            <a:pPr algn="ctr">
              <a:lnSpc>
                <a:spcPct val="200000"/>
              </a:lnSpc>
            </a:pPr>
            <a:r>
              <a:rPr lang="en-US" sz="2000" dirty="0">
                <a:solidFill>
                  <a:srgbClr val="FF0000"/>
                </a:solidFill>
                <a:latin typeface="Alexandria" pitchFamily="2" charset="-78"/>
                <a:cs typeface="Alexandria" pitchFamily="2" charset="-78"/>
              </a:rPr>
              <a:t>2. Instrumental case study</a:t>
            </a:r>
          </a:p>
          <a:p>
            <a:pPr marL="457200" indent="-45720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An instrumental case study uses a specific case as a vehicle for understanding a broader issue or refining a theory. The case is secondary; the insight it enables is primary.</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1848455"/>
          </a:xfrm>
          <a:prstGeom prst="rect">
            <a:avLst/>
          </a:prstGeom>
        </p:spPr>
        <p:txBody>
          <a:bodyPr wrap="square">
            <a:spAutoFit/>
          </a:bodyPr>
          <a:lstStyle/>
          <a:p>
            <a:pPr algn="ctr" rtl="1">
              <a:lnSpc>
                <a:spcPct val="200000"/>
              </a:lnSpc>
            </a:pPr>
            <a:r>
              <a:rPr lang="en-US" sz="2000" dirty="0">
                <a:solidFill>
                  <a:srgbClr val="FF0000"/>
                </a:solidFill>
                <a:latin typeface="Alexandria" pitchFamily="2" charset="-78"/>
                <a:cs typeface="Alexandria" pitchFamily="2" charset="-78"/>
              </a:rPr>
              <a:t>2</a:t>
            </a:r>
            <a:r>
              <a:rPr lang="ar-SA" sz="2000" dirty="0">
                <a:solidFill>
                  <a:srgbClr val="FF0000"/>
                </a:solidFill>
                <a:latin typeface="Alexandria" pitchFamily="2" charset="-78"/>
                <a:cs typeface="Alexandria" pitchFamily="2" charset="-78"/>
              </a:rPr>
              <a:t>. دراسة الحالــــــــة الآليــــــــــــة</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تستخدم دراسة الحالة الأداتية حالة محددة كوسيلة لفهم قضية أوسع أو تحسين نظرية. القضية ثانوية؛ الرؤية التي يوفرها هي الأهمية.</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71189889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Case studies</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دراسات الحالة</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11664"/>
            <a:ext cx="11145049" cy="24933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149212"/>
            <a:ext cx="11145049" cy="2574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algn="ctr">
              <a:lnSpc>
                <a:spcPct val="150000"/>
              </a:lnSpc>
            </a:pPr>
            <a:r>
              <a:rPr lang="en-US" dirty="0">
                <a:solidFill>
                  <a:srgbClr val="FF0000"/>
                </a:solidFill>
                <a:latin typeface="Alexandria" pitchFamily="2" charset="-78"/>
                <a:cs typeface="Alexandria" pitchFamily="2" charset="-78"/>
              </a:rPr>
              <a:t>2. Instrumental case study</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The case serves as a tool for broader understanding</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Findings are intended to apply beyond the specific case</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Used for theory building and theory testing.</a:t>
            </a:r>
          </a:p>
          <a:p>
            <a:pPr marL="457200" indent="-457200" algn="just">
              <a:lnSpc>
                <a:spcPct val="150000"/>
              </a:lnSpc>
              <a:buFont typeface="Arial" panose="020B0604020202020204" pitchFamily="34" charset="0"/>
              <a:buChar char="•"/>
            </a:pPr>
            <a:r>
              <a:rPr lang="en-US" dirty="0">
                <a:solidFill>
                  <a:srgbClr val="FF0000"/>
                </a:solidFill>
                <a:latin typeface="Alexandria" pitchFamily="2" charset="-78"/>
                <a:cs typeface="Alexandria" pitchFamily="2" charset="-78"/>
              </a:rPr>
              <a:t>Example</a:t>
            </a:r>
            <a:r>
              <a:rPr lang="en-US" dirty="0">
                <a:solidFill>
                  <a:srgbClr val="002060"/>
                </a:solidFill>
                <a:latin typeface="Alexandria" pitchFamily="2" charset="-78"/>
                <a:cs typeface="Alexandria" pitchFamily="2" charset="-78"/>
              </a:rPr>
              <a:t>: Studying one city’s response to a flooding event to understand general principles of municipal crisis management.</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348592"/>
          </a:xfrm>
          <a:prstGeom prst="rect">
            <a:avLst/>
          </a:prstGeom>
        </p:spPr>
        <p:txBody>
          <a:bodyPr wrap="square">
            <a:spAutoFit/>
          </a:bodyPr>
          <a:lstStyle/>
          <a:p>
            <a:pPr algn="ctr" rtl="1">
              <a:lnSpc>
                <a:spcPct val="150000"/>
              </a:lnSpc>
            </a:pPr>
            <a:r>
              <a:rPr lang="en-US" sz="2000" dirty="0">
                <a:solidFill>
                  <a:srgbClr val="FF0000"/>
                </a:solidFill>
                <a:latin typeface="Alexandria" pitchFamily="2" charset="-78"/>
                <a:cs typeface="Alexandria" pitchFamily="2" charset="-78"/>
              </a:rPr>
              <a:t>2</a:t>
            </a:r>
            <a:r>
              <a:rPr lang="ar-SA" sz="2000" dirty="0">
                <a:solidFill>
                  <a:srgbClr val="FF0000"/>
                </a:solidFill>
                <a:latin typeface="Alexandria" pitchFamily="2" charset="-78"/>
                <a:cs typeface="Alexandria" pitchFamily="2" charset="-78"/>
              </a:rPr>
              <a:t>. دراسة الحالــــــــة الآليــــــــــــة</a:t>
            </a:r>
          </a:p>
          <a:p>
            <a:pPr marL="342900" indent="-342900" algn="just" rtl="1">
              <a:lnSpc>
                <a:spcPct val="150000"/>
              </a:lnSpc>
              <a:buFont typeface="Arial" panose="020B0604020202020204" pitchFamily="34" charset="0"/>
              <a:buChar char="•"/>
            </a:pPr>
            <a:r>
              <a:rPr lang="ar-SA" sz="2000" dirty="0">
                <a:solidFill>
                  <a:schemeClr val="accent6">
                    <a:lumMod val="50000"/>
                  </a:schemeClr>
                </a:solidFill>
                <a:latin typeface="Alexandria" pitchFamily="2" charset="-78"/>
                <a:cs typeface="Alexandria" pitchFamily="2" charset="-78"/>
              </a:rPr>
              <a:t>تعد القضية أداة لفهم أوسع.</a:t>
            </a:r>
          </a:p>
          <a:p>
            <a:pPr marL="342900" indent="-342900" algn="just" rtl="1">
              <a:lnSpc>
                <a:spcPct val="150000"/>
              </a:lnSpc>
              <a:buFont typeface="Arial" panose="020B0604020202020204" pitchFamily="34" charset="0"/>
              <a:buChar char="•"/>
            </a:pPr>
            <a:r>
              <a:rPr lang="ar-SA" sz="2000" dirty="0">
                <a:solidFill>
                  <a:schemeClr val="accent6">
                    <a:lumMod val="50000"/>
                  </a:schemeClr>
                </a:solidFill>
                <a:latin typeface="Alexandria" pitchFamily="2" charset="-78"/>
                <a:cs typeface="Alexandria" pitchFamily="2" charset="-78"/>
              </a:rPr>
              <a:t>تهدف النتائج إلى أن تنطبق خارج القضية المحددة.</a:t>
            </a:r>
          </a:p>
          <a:p>
            <a:pPr marL="342900" indent="-342900" algn="just" rtl="1">
              <a:lnSpc>
                <a:spcPct val="150000"/>
              </a:lnSpc>
              <a:buFont typeface="Arial" panose="020B0604020202020204" pitchFamily="34" charset="0"/>
              <a:buChar char="•"/>
            </a:pPr>
            <a:r>
              <a:rPr lang="ar-SA" sz="2000" dirty="0">
                <a:solidFill>
                  <a:schemeClr val="accent6">
                    <a:lumMod val="50000"/>
                  </a:schemeClr>
                </a:solidFill>
                <a:latin typeface="Alexandria" pitchFamily="2" charset="-78"/>
                <a:cs typeface="Alexandria" pitchFamily="2" charset="-78"/>
              </a:rPr>
              <a:t>يستخدم لبناء النظريات واختبار النظريات.</a:t>
            </a:r>
          </a:p>
          <a:p>
            <a:pPr marL="342900" indent="-342900" algn="just" rtl="1">
              <a:lnSpc>
                <a:spcPct val="150000"/>
              </a:lnSpc>
              <a:buFont typeface="Arial" panose="020B0604020202020204" pitchFamily="34" charset="0"/>
              <a:buChar char="•"/>
            </a:pPr>
            <a:r>
              <a:rPr lang="ar-SA" sz="2000" dirty="0">
                <a:solidFill>
                  <a:srgbClr val="FF0000"/>
                </a:solidFill>
                <a:latin typeface="Alexandria" pitchFamily="2" charset="-78"/>
                <a:cs typeface="Alexandria" pitchFamily="2" charset="-78"/>
              </a:rPr>
              <a:t>مثال</a:t>
            </a:r>
            <a:r>
              <a:rPr lang="ar-SA" sz="2000" dirty="0">
                <a:solidFill>
                  <a:srgbClr val="002060"/>
                </a:solidFill>
                <a:latin typeface="Alexandria" pitchFamily="2" charset="-78"/>
                <a:cs typeface="Alexandria" pitchFamily="2" charset="-78"/>
              </a:rPr>
              <a:t>: دراسة استجابة مدينة واحدة لحدث فيضان لفهم المبادئ العامة لإدارة الأزمات البلدية.</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42028227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Case studies</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دراسات الحالة</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464008"/>
          </a:xfrm>
          <a:prstGeom prst="rect">
            <a:avLst/>
          </a:prstGeom>
        </p:spPr>
        <p:txBody>
          <a:bodyPr wrap="square">
            <a:spAutoFit/>
          </a:bodyPr>
          <a:lstStyle/>
          <a:p>
            <a:pPr algn="ctr">
              <a:lnSpc>
                <a:spcPct val="200000"/>
              </a:lnSpc>
            </a:pPr>
            <a:r>
              <a:rPr lang="en-US" sz="2000" dirty="0">
                <a:solidFill>
                  <a:srgbClr val="FF0000"/>
                </a:solidFill>
                <a:latin typeface="Alexandria" pitchFamily="2" charset="-78"/>
                <a:cs typeface="Alexandria" pitchFamily="2" charset="-78"/>
              </a:rPr>
              <a:t>3. Collective (multiple) case study</a:t>
            </a:r>
          </a:p>
          <a:p>
            <a:pPr marL="457200" indent="-45720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A collective or multiple case study involves studying several cases simultaneously or sequentially to investigate a general phenomenon. The cases may be similar (replication logic) or contrasting (maximizing variation).</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algn="ctr" rtl="1">
              <a:lnSpc>
                <a:spcPct val="200000"/>
              </a:lnSpc>
            </a:pPr>
            <a:r>
              <a:rPr lang="en-US" sz="2000" dirty="0">
                <a:solidFill>
                  <a:srgbClr val="FF0000"/>
                </a:solidFill>
                <a:latin typeface="Alexandria" pitchFamily="2" charset="-78"/>
                <a:cs typeface="Alexandria" pitchFamily="2" charset="-78"/>
              </a:rPr>
              <a:t>3</a:t>
            </a:r>
            <a:r>
              <a:rPr lang="ar-SA" sz="2000" dirty="0">
                <a:solidFill>
                  <a:srgbClr val="FF0000"/>
                </a:solidFill>
                <a:latin typeface="Alexandria" pitchFamily="2" charset="-78"/>
                <a:cs typeface="Alexandria" pitchFamily="2" charset="-78"/>
              </a:rPr>
              <a:t>. دراسة الحالـــة الجماعيــة (متعددة)</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تشمل دراسة الحالة الجماعية أو المتعددة دراسة عدة حالات في آن واحد أو بشكل متسلسل للتحقيق في ظاهرة عامة. قد تكون الحالات متشابهة (منطق التكرار) أو متباينة (تعظيم التباين).</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9302114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Case studies</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دراسات الحالة</a:t>
            </a:r>
            <a:endParaRPr lang="en-US" sz="3200" b="1" dirty="0">
              <a:solidFill>
                <a:srgbClr val="00B0F0"/>
              </a:solidFill>
              <a:latin typeface="Alexandria" charset="0"/>
              <a:cs typeface="Alexandria" charset="0"/>
            </a:endParaRP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11664"/>
            <a:ext cx="11145049" cy="2493363"/>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149212"/>
            <a:ext cx="11145049" cy="257498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426600"/>
            <a:ext cx="10932107" cy="2538515"/>
          </a:xfrm>
          <a:prstGeom prst="rect">
            <a:avLst/>
          </a:prstGeom>
        </p:spPr>
        <p:txBody>
          <a:bodyPr wrap="square">
            <a:spAutoFit/>
          </a:bodyPr>
          <a:lstStyle/>
          <a:p>
            <a:pPr algn="ctr">
              <a:lnSpc>
                <a:spcPct val="150000"/>
              </a:lnSpc>
            </a:pPr>
            <a:r>
              <a:rPr lang="ar-SA" dirty="0">
                <a:solidFill>
                  <a:srgbClr val="FF0000"/>
                </a:solidFill>
                <a:latin typeface="Alexandria" pitchFamily="2" charset="-78"/>
                <a:cs typeface="Alexandria" pitchFamily="2" charset="-78"/>
              </a:rPr>
              <a:t>3</a:t>
            </a:r>
            <a:r>
              <a:rPr lang="en-US" dirty="0">
                <a:solidFill>
                  <a:srgbClr val="FF0000"/>
                </a:solidFill>
                <a:latin typeface="Alexandria" pitchFamily="2" charset="-78"/>
                <a:cs typeface="Alexandria" pitchFamily="2" charset="-78"/>
              </a:rPr>
              <a:t>. Collective (multiple) case study</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Produces more robust and generalizable findings than a single case</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Cases can be analyzed individually then compared</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Stronger basis for theoretical conclusions.</a:t>
            </a:r>
          </a:p>
          <a:p>
            <a:pPr marL="457200" indent="-457200" algn="just">
              <a:lnSpc>
                <a:spcPct val="150000"/>
              </a:lnSpc>
              <a:buFont typeface="Arial" panose="020B0604020202020204" pitchFamily="34" charset="0"/>
              <a:buChar char="•"/>
            </a:pPr>
            <a:r>
              <a:rPr lang="en-US" dirty="0">
                <a:solidFill>
                  <a:srgbClr val="FF0000"/>
                </a:solidFill>
                <a:latin typeface="Alexandria" pitchFamily="2" charset="-78"/>
                <a:cs typeface="Alexandria" pitchFamily="2" charset="-78"/>
              </a:rPr>
              <a:t>Example</a:t>
            </a:r>
            <a:r>
              <a:rPr lang="en-US" dirty="0">
                <a:solidFill>
                  <a:srgbClr val="002060"/>
                </a:solidFill>
                <a:latin typeface="Alexandria" pitchFamily="2" charset="-78"/>
                <a:cs typeface="Alexandria" pitchFamily="2" charset="-78"/>
              </a:rPr>
              <a:t>: Studying five different schools that implemented the same reading intervention to determine which contextual factors predict success or failure.</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538515"/>
          </a:xfrm>
          <a:prstGeom prst="rect">
            <a:avLst/>
          </a:prstGeom>
        </p:spPr>
        <p:txBody>
          <a:bodyPr wrap="square">
            <a:spAutoFit/>
          </a:bodyPr>
          <a:lstStyle/>
          <a:p>
            <a:pPr algn="ctr" rtl="1">
              <a:lnSpc>
                <a:spcPct val="150000"/>
              </a:lnSpc>
            </a:pPr>
            <a:r>
              <a:rPr lang="en-US" dirty="0">
                <a:solidFill>
                  <a:srgbClr val="FF0000"/>
                </a:solidFill>
                <a:latin typeface="Alexandria" pitchFamily="2" charset="-78"/>
                <a:cs typeface="Alexandria" pitchFamily="2" charset="-78"/>
              </a:rPr>
              <a:t>3</a:t>
            </a:r>
            <a:r>
              <a:rPr lang="ar-SA" dirty="0">
                <a:solidFill>
                  <a:srgbClr val="FF0000"/>
                </a:solidFill>
                <a:latin typeface="Alexandria" pitchFamily="2" charset="-78"/>
                <a:cs typeface="Alexandria" pitchFamily="2" charset="-78"/>
              </a:rPr>
              <a:t>. دراسة الحالـــة الجماعيــة (متعددة)</a:t>
            </a:r>
          </a:p>
          <a:p>
            <a:pPr marL="342900" indent="-342900" algn="just" rtl="1">
              <a:lnSpc>
                <a:spcPct val="150000"/>
              </a:lnSpc>
              <a:buFont typeface="Arial" panose="020B0604020202020204" pitchFamily="34" charset="0"/>
              <a:buChar char="•"/>
            </a:pPr>
            <a:r>
              <a:rPr lang="ar-SA" dirty="0">
                <a:solidFill>
                  <a:schemeClr val="accent6">
                    <a:lumMod val="50000"/>
                  </a:schemeClr>
                </a:solidFill>
                <a:latin typeface="Alexandria" pitchFamily="2" charset="-78"/>
                <a:cs typeface="Alexandria" pitchFamily="2" charset="-78"/>
              </a:rPr>
              <a:t>تنتج نتائج أكثر قوة وقابلية للتعميم من حالة واحدة</a:t>
            </a:r>
          </a:p>
          <a:p>
            <a:pPr marL="342900" indent="-342900" algn="just" rtl="1">
              <a:lnSpc>
                <a:spcPct val="150000"/>
              </a:lnSpc>
              <a:buFont typeface="Arial" panose="020B0604020202020204" pitchFamily="34" charset="0"/>
              <a:buChar char="•"/>
            </a:pPr>
            <a:r>
              <a:rPr lang="ar-SA" dirty="0">
                <a:solidFill>
                  <a:schemeClr val="accent6">
                    <a:lumMod val="50000"/>
                  </a:schemeClr>
                </a:solidFill>
                <a:latin typeface="Alexandria" pitchFamily="2" charset="-78"/>
                <a:cs typeface="Alexandria" pitchFamily="2" charset="-78"/>
              </a:rPr>
              <a:t>يمكن تحليل الحالات بشكل فردي ثم مقارنتها</a:t>
            </a:r>
          </a:p>
          <a:p>
            <a:pPr marL="342900" indent="-342900" algn="just" rtl="1">
              <a:lnSpc>
                <a:spcPct val="150000"/>
              </a:lnSpc>
              <a:buFont typeface="Arial" panose="020B0604020202020204" pitchFamily="34" charset="0"/>
              <a:buChar char="•"/>
            </a:pPr>
            <a:r>
              <a:rPr lang="ar-SA" dirty="0">
                <a:solidFill>
                  <a:schemeClr val="accent6">
                    <a:lumMod val="50000"/>
                  </a:schemeClr>
                </a:solidFill>
                <a:latin typeface="Alexandria" pitchFamily="2" charset="-78"/>
                <a:cs typeface="Alexandria" pitchFamily="2" charset="-78"/>
              </a:rPr>
              <a:t>أساس أقوى للاستنتاجات النظرية..</a:t>
            </a:r>
          </a:p>
          <a:p>
            <a:pPr marL="342900" indent="-342900" algn="just" rtl="1">
              <a:lnSpc>
                <a:spcPct val="150000"/>
              </a:lnSpc>
              <a:buFont typeface="Arial" panose="020B0604020202020204" pitchFamily="34" charset="0"/>
              <a:buChar char="•"/>
            </a:pPr>
            <a:r>
              <a:rPr lang="ar-SA" dirty="0">
                <a:solidFill>
                  <a:srgbClr val="FF0000"/>
                </a:solidFill>
                <a:latin typeface="Alexandria" pitchFamily="2" charset="-78"/>
                <a:cs typeface="Alexandria" pitchFamily="2" charset="-78"/>
              </a:rPr>
              <a:t>مثال</a:t>
            </a:r>
            <a:r>
              <a:rPr lang="ar-SA" dirty="0">
                <a:solidFill>
                  <a:srgbClr val="002060"/>
                </a:solidFill>
                <a:latin typeface="Alexandria" pitchFamily="2" charset="-78"/>
                <a:cs typeface="Alexandria" pitchFamily="2" charset="-78"/>
              </a:rPr>
              <a:t>: دراسة خمس مدارس مختلفة نفذت نفس تدخل القراءة لتحديد العوامل السياقية التي تتنبأ بالنجاح أو الفشل.</a:t>
            </a:r>
            <a:endParaRPr lang="ar-SA"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296133526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1728C13D-74EC-9371-3E99-33C24A2A63B5}"/>
            </a:ext>
          </a:extLst>
        </p:cNvPr>
        <p:cNvGrpSpPr/>
        <p:nvPr/>
      </p:nvGrpSpPr>
      <p:grpSpPr>
        <a:xfrm>
          <a:off x="0" y="0"/>
          <a:ext cx="0" cy="0"/>
          <a:chOff x="0" y="0"/>
          <a:chExt cx="0" cy="0"/>
        </a:xfrm>
      </p:grpSpPr>
      <p:sp>
        <p:nvSpPr>
          <p:cNvPr id="18" name="Rectangle 17">
            <a:extLst>
              <a:ext uri="{FF2B5EF4-FFF2-40B4-BE49-F238E27FC236}">
                <a16:creationId xmlns:a16="http://schemas.microsoft.com/office/drawing/2014/main" id="{82B01B52-D079-8EF4-5C05-37255CCD5804}"/>
              </a:ext>
            </a:extLst>
          </p:cNvPr>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a:extLst>
              <a:ext uri="{FF2B5EF4-FFF2-40B4-BE49-F238E27FC236}">
                <a16:creationId xmlns:a16="http://schemas.microsoft.com/office/drawing/2014/main" id="{0B8FA58D-5F81-A303-57B1-F9D1893C3016}"/>
              </a:ext>
            </a:extLst>
          </p:cNvPr>
          <p:cNvSpPr/>
          <p:nvPr/>
        </p:nvSpPr>
        <p:spPr>
          <a:xfrm>
            <a:off x="187286" y="4457382"/>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a:extLst>
              <a:ext uri="{FF2B5EF4-FFF2-40B4-BE49-F238E27FC236}">
                <a16:creationId xmlns:a16="http://schemas.microsoft.com/office/drawing/2014/main" id="{9676834F-601E-D5D1-7EC8-62C15CA47FEE}"/>
              </a:ext>
            </a:extLst>
          </p:cNvPr>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a:extLst>
              <a:ext uri="{FF2B5EF4-FFF2-40B4-BE49-F238E27FC236}">
                <a16:creationId xmlns:a16="http://schemas.microsoft.com/office/drawing/2014/main" id="{82DDCA59-BFEA-80C6-8E53-13579A63A8D9}"/>
              </a:ext>
            </a:extLst>
          </p:cNvPr>
          <p:cNvSpPr/>
          <p:nvPr/>
        </p:nvSpPr>
        <p:spPr>
          <a:xfrm>
            <a:off x="496489" y="634335"/>
            <a:ext cx="6720388" cy="584775"/>
          </a:xfrm>
          <a:prstGeom prst="rect">
            <a:avLst/>
          </a:prstGeom>
        </p:spPr>
        <p:txBody>
          <a:bodyPr wrap="square">
            <a:spAutoFit/>
          </a:bodyPr>
          <a:lstStyle/>
          <a:p>
            <a:r>
              <a:rPr lang="en-US" sz="3200" b="1" dirty="0">
                <a:solidFill>
                  <a:srgbClr val="00B0F0"/>
                </a:solidFill>
                <a:latin typeface="Alexandria" charset="0"/>
                <a:cs typeface="Alexandria" charset="0"/>
              </a:rPr>
              <a:t>Surveys</a:t>
            </a:r>
          </a:p>
        </p:txBody>
      </p:sp>
      <p:sp>
        <p:nvSpPr>
          <p:cNvPr id="9" name="TextBox 8">
            <a:extLst>
              <a:ext uri="{FF2B5EF4-FFF2-40B4-BE49-F238E27FC236}">
                <a16:creationId xmlns:a16="http://schemas.microsoft.com/office/drawing/2014/main" id="{CC73CAEB-81CC-95A9-5DB9-4859C314AF89}"/>
              </a:ext>
            </a:extLst>
          </p:cNvPr>
          <p:cNvSpPr txBox="1"/>
          <p:nvPr/>
        </p:nvSpPr>
        <p:spPr>
          <a:xfrm>
            <a:off x="6725265" y="60336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الدراسات المسحية</a:t>
            </a:r>
            <a:endParaRPr lang="en-US" sz="3200" b="1" dirty="0">
              <a:solidFill>
                <a:srgbClr val="00B0F0"/>
              </a:solidFill>
              <a:latin typeface="Alexandria" charset="0"/>
              <a:cs typeface="Alexandria" charset="0"/>
            </a:endParaRPr>
          </a:p>
        </p:txBody>
      </p:sp>
      <p:sp>
        <p:nvSpPr>
          <p:cNvPr id="4" name="Rectangle 3">
            <a:extLst>
              <a:ext uri="{FF2B5EF4-FFF2-40B4-BE49-F238E27FC236}">
                <a16:creationId xmlns:a16="http://schemas.microsoft.com/office/drawing/2014/main" id="{B06BA39A-55BC-36A9-1760-42C725D41BD9}"/>
              </a:ext>
            </a:extLst>
          </p:cNvPr>
          <p:cNvSpPr/>
          <p:nvPr/>
        </p:nvSpPr>
        <p:spPr>
          <a:xfrm>
            <a:off x="323773" y="4707250"/>
            <a:ext cx="11238959" cy="523220"/>
          </a:xfrm>
          <a:prstGeom prst="rect">
            <a:avLst/>
          </a:prstGeom>
        </p:spPr>
        <p:txBody>
          <a:bodyPr wrap="square">
            <a:spAutoFit/>
          </a:bodyPr>
          <a:lstStyle/>
          <a:p>
            <a:pPr>
              <a:spcBef>
                <a:spcPts val="1800"/>
              </a:spcBef>
              <a:spcAft>
                <a:spcPts val="1500"/>
              </a:spcAft>
            </a:pPr>
            <a:r>
              <a:rPr lang="en-US" sz="2800" b="1" dirty="0">
                <a:solidFill>
                  <a:schemeClr val="accent6">
                    <a:lumMod val="50000"/>
                  </a:schemeClr>
                </a:solidFill>
                <a:latin typeface="Alexandria" pitchFamily="2" charset="-78"/>
                <a:ea typeface="Times New Roman" panose="02020603050405020304" pitchFamily="18" charset="0"/>
                <a:cs typeface="Alexandria" pitchFamily="2" charset="-78"/>
              </a:rPr>
              <a:t>Chapter 9</a:t>
            </a:r>
            <a:r>
              <a:rPr lang="en-US" sz="2800" b="1" dirty="0">
                <a:latin typeface="Alexandria" pitchFamily="2" charset="-78"/>
                <a:ea typeface="Times New Roman" panose="02020603050405020304" pitchFamily="18" charset="0"/>
                <a:cs typeface="Alexandria" pitchFamily="2" charset="-78"/>
              </a:rPr>
              <a:t>: </a:t>
            </a:r>
            <a:r>
              <a:rPr lang="en-US" sz="2800" b="1" dirty="0">
                <a:solidFill>
                  <a:srgbClr val="002060"/>
                </a:solidFill>
                <a:latin typeface="Alexandria" pitchFamily="2" charset="-78"/>
                <a:ea typeface="Times New Roman" panose="02020603050405020304" pitchFamily="18" charset="0"/>
                <a:cs typeface="Alexandria" pitchFamily="2" charset="-78"/>
              </a:rPr>
              <a:t>Surveys</a:t>
            </a:r>
          </a:p>
        </p:txBody>
      </p:sp>
      <p:sp>
        <p:nvSpPr>
          <p:cNvPr id="8" name="Rectangle: Rounded Corners 7">
            <a:extLst>
              <a:ext uri="{FF2B5EF4-FFF2-40B4-BE49-F238E27FC236}">
                <a16:creationId xmlns:a16="http://schemas.microsoft.com/office/drawing/2014/main" id="{5E3B2B59-F993-507B-1C1A-92F8EE14A356}"/>
              </a:ext>
            </a:extLst>
          </p:cNvPr>
          <p:cNvSpPr/>
          <p:nvPr/>
        </p:nvSpPr>
        <p:spPr>
          <a:xfrm>
            <a:off x="187286" y="5661833"/>
            <a:ext cx="11511935" cy="881536"/>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2" name="Rectangle 11">
            <a:extLst>
              <a:ext uri="{FF2B5EF4-FFF2-40B4-BE49-F238E27FC236}">
                <a16:creationId xmlns:a16="http://schemas.microsoft.com/office/drawing/2014/main" id="{A9A8FF78-68BA-F8EE-086B-1758155EB5CE}"/>
              </a:ext>
            </a:extLst>
          </p:cNvPr>
          <p:cNvSpPr/>
          <p:nvPr/>
        </p:nvSpPr>
        <p:spPr>
          <a:xfrm>
            <a:off x="318856" y="5842876"/>
            <a:ext cx="11238959" cy="523220"/>
          </a:xfrm>
          <a:prstGeom prst="rect">
            <a:avLst/>
          </a:prstGeom>
        </p:spPr>
        <p:txBody>
          <a:bodyPr wrap="square">
            <a:spAutoFit/>
          </a:bodyPr>
          <a:lstStyle/>
          <a:p>
            <a:pPr algn="r" rtl="1">
              <a:spcBef>
                <a:spcPts val="1800"/>
              </a:spcBef>
              <a:spcAft>
                <a:spcPts val="1500"/>
              </a:spcAft>
            </a:pPr>
            <a:r>
              <a:rPr lang="ar-SA" sz="2400" b="1" dirty="0">
                <a:solidFill>
                  <a:schemeClr val="accent6">
                    <a:lumMod val="50000"/>
                  </a:schemeClr>
                </a:solidFill>
                <a:latin typeface="Alexandria" pitchFamily="2" charset="-78"/>
                <a:ea typeface="Times New Roman" panose="02020603050405020304" pitchFamily="18" charset="0"/>
                <a:cs typeface="Alexandria" pitchFamily="2" charset="-78"/>
              </a:rPr>
              <a:t>الفصل التاسع</a:t>
            </a:r>
            <a:r>
              <a:rPr lang="ar-SA" sz="2400" b="1" dirty="0">
                <a:solidFill>
                  <a:srgbClr val="002060"/>
                </a:solidFill>
                <a:latin typeface="Alexandria" pitchFamily="2" charset="-78"/>
                <a:ea typeface="Times New Roman" panose="02020603050405020304" pitchFamily="18" charset="0"/>
                <a:cs typeface="Alexandria" pitchFamily="2" charset="-78"/>
              </a:rPr>
              <a:t>: </a:t>
            </a:r>
            <a:r>
              <a:rPr lang="ar-SA" sz="2800" b="1" dirty="0">
                <a:solidFill>
                  <a:srgbClr val="002060"/>
                </a:solidFill>
                <a:latin typeface="Alexandria" pitchFamily="2" charset="-78"/>
                <a:ea typeface="Times New Roman" panose="02020603050405020304" pitchFamily="18" charset="0"/>
                <a:cs typeface="Alexandria" pitchFamily="2" charset="-78"/>
              </a:rPr>
              <a:t>الدراسات المسحية</a:t>
            </a:r>
          </a:p>
        </p:txBody>
      </p:sp>
      <p:pic>
        <p:nvPicPr>
          <p:cNvPr id="3" name="Picture 2" descr="Survey Data Collection Methods">
            <a:extLst>
              <a:ext uri="{FF2B5EF4-FFF2-40B4-BE49-F238E27FC236}">
                <a16:creationId xmlns:a16="http://schemas.microsoft.com/office/drawing/2014/main" id="{28B9D336-8AAF-F1CF-B265-584E59518142}"/>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2677690" y="1277042"/>
            <a:ext cx="6581442" cy="3122408"/>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01246345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6" presetClass="entr" presetSubtype="21"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Effect transition="in" filter="barn(inVertical)">
                                      <p:cBhvr>
                                        <p:cTn id="7" dur="500"/>
                                        <p:tgtEl>
                                          <p:spTgt spid="4"/>
                                        </p:tgtEl>
                                      </p:cBhvr>
                                    </p:animEffect>
                                  </p:childTnLst>
                                </p:cTn>
                              </p:par>
                              <p:par>
                                <p:cTn id="8" presetID="16" presetClass="entr" presetSubtype="21" fill="hold" grpId="0" nodeType="withEffect">
                                  <p:stCondLst>
                                    <p:cond delay="0"/>
                                  </p:stCondLst>
                                  <p:childTnLst>
                                    <p:set>
                                      <p:cBhvr>
                                        <p:cTn id="9" dur="1" fill="hold">
                                          <p:stCondLst>
                                            <p:cond delay="0"/>
                                          </p:stCondLst>
                                        </p:cTn>
                                        <p:tgtEl>
                                          <p:spTgt spid="12"/>
                                        </p:tgtEl>
                                        <p:attrNameLst>
                                          <p:attrName>style.visibility</p:attrName>
                                        </p:attrNameLst>
                                      </p:cBhvr>
                                      <p:to>
                                        <p:strVal val="visible"/>
                                      </p:to>
                                    </p:set>
                                    <p:animEffect transition="in" filter="barn(inVertical)">
                                      <p:cBhvr>
                                        <p:cTn id="10" dur="500"/>
                                        <p:tgtEl>
                                          <p:spTgt spid="1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12" grpId="0"/>
    </p:bld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Surveys</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الدراسات المسحية</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The purpose of survey research is to gather and analyze information by questioning individuals who are either representative of the research population or are the entire research population.</a:t>
            </a:r>
          </a:p>
          <a:p>
            <a:pPr marL="457200" indent="-457200" algn="just">
              <a:lnSpc>
                <a:spcPct val="150000"/>
              </a:lnSpc>
              <a:buFont typeface="Arial" panose="020B0604020202020204" pitchFamily="34" charset="0"/>
              <a:buChar char="•"/>
            </a:pPr>
            <a:r>
              <a:rPr lang="en-US" sz="2000" dirty="0">
                <a:solidFill>
                  <a:schemeClr val="accent6">
                    <a:lumMod val="50000"/>
                  </a:schemeClr>
                </a:solidFill>
                <a:latin typeface="Alexandria" pitchFamily="2" charset="-78"/>
                <a:cs typeface="Alexandria" pitchFamily="2" charset="-78"/>
              </a:rPr>
              <a:t>The term ‘</a:t>
            </a:r>
            <a:r>
              <a:rPr lang="en-US" sz="2000" dirty="0">
                <a:solidFill>
                  <a:srgbClr val="FF0000"/>
                </a:solidFill>
                <a:latin typeface="Alexandria" pitchFamily="2" charset="-78"/>
                <a:cs typeface="Alexandria" pitchFamily="2" charset="-78"/>
              </a:rPr>
              <a:t>survey</a:t>
            </a:r>
            <a:r>
              <a:rPr lang="en-US" sz="2000" dirty="0">
                <a:solidFill>
                  <a:schemeClr val="accent6">
                    <a:lumMod val="50000"/>
                  </a:schemeClr>
                </a:solidFill>
                <a:latin typeface="Alexandria" pitchFamily="2" charset="-78"/>
                <a:cs typeface="Alexandria" pitchFamily="2" charset="-78"/>
              </a:rPr>
              <a:t>’ usually refers to a study that has used a representative sample; if the entire population is involved in the study it is a ‘</a:t>
            </a:r>
            <a:r>
              <a:rPr lang="en-US" sz="2000" dirty="0">
                <a:solidFill>
                  <a:srgbClr val="FF0000"/>
                </a:solidFill>
                <a:latin typeface="Alexandria" pitchFamily="2" charset="-78"/>
                <a:cs typeface="Alexandria" pitchFamily="2" charset="-78"/>
              </a:rPr>
              <a:t>census</a:t>
            </a:r>
            <a:r>
              <a:rPr lang="en-US" sz="2000" dirty="0">
                <a:solidFill>
                  <a:schemeClr val="accent6">
                    <a:lumMod val="50000"/>
                  </a:schemeClr>
                </a:solidFill>
                <a:latin typeface="Alexandria" pitchFamily="2" charset="-78"/>
                <a:cs typeface="Alexandria" pitchFamily="2" charset="-78"/>
              </a:rPr>
              <a:t>’.</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الغرض من البحث الاستبياني هو جمع وتحليل المعلومات من خلال استجواب الأفراد الذين يمثلون مجتمع البحث أو يشكلون كامل مجموعة البحث.</a:t>
            </a:r>
          </a:p>
          <a:p>
            <a:pPr marL="342900" indent="-342900" algn="just" rtl="1">
              <a:lnSpc>
                <a:spcPct val="200000"/>
              </a:lnSpc>
              <a:buFont typeface="Arial" panose="020B0604020202020204" pitchFamily="34" charset="0"/>
              <a:buChar char="•"/>
            </a:pPr>
            <a:r>
              <a:rPr lang="ar-SA" sz="2000" dirty="0">
                <a:solidFill>
                  <a:schemeClr val="accent6">
                    <a:lumMod val="50000"/>
                  </a:schemeClr>
                </a:solidFill>
                <a:latin typeface="Alexandria" pitchFamily="2" charset="-78"/>
                <a:cs typeface="Alexandria" pitchFamily="2" charset="-78"/>
              </a:rPr>
              <a:t>عادة ما يشير مصطلح </a:t>
            </a:r>
            <a:r>
              <a:rPr lang="ar-SA" sz="2000" dirty="0">
                <a:solidFill>
                  <a:srgbClr val="FF0000"/>
                </a:solidFill>
                <a:latin typeface="Alexandria" pitchFamily="2" charset="-78"/>
                <a:cs typeface="Alexandria" pitchFamily="2" charset="-78"/>
              </a:rPr>
              <a:t>'مسح</a:t>
            </a:r>
            <a:r>
              <a:rPr lang="ar-SA" sz="2000" dirty="0">
                <a:solidFill>
                  <a:schemeClr val="accent6">
                    <a:lumMod val="50000"/>
                  </a:schemeClr>
                </a:solidFill>
                <a:latin typeface="Alexandria" pitchFamily="2" charset="-78"/>
                <a:cs typeface="Alexandria" pitchFamily="2" charset="-78"/>
              </a:rPr>
              <a:t>' إلى دراسة استخدمت عينة تمثيلية؛ إذا شارك جميع السكان في الدراسة، فهذا يعتبر </a:t>
            </a:r>
            <a:r>
              <a:rPr lang="ar-SA" sz="2000" dirty="0">
                <a:solidFill>
                  <a:srgbClr val="FF0000"/>
                </a:solidFill>
                <a:latin typeface="Alexandria" pitchFamily="2" charset="-78"/>
                <a:cs typeface="Alexandria" pitchFamily="2" charset="-78"/>
              </a:rPr>
              <a:t>'تعدادا</a:t>
            </a:r>
            <a:r>
              <a:rPr lang="ar-SA" sz="2000" dirty="0">
                <a:solidFill>
                  <a:schemeClr val="accent6">
                    <a:lumMod val="50000"/>
                  </a:schemeClr>
                </a:solidFill>
                <a:latin typeface="Alexandria" pitchFamily="2" charset="-78"/>
                <a:cs typeface="Alexandria" pitchFamily="2" charset="-78"/>
              </a:rPr>
              <a:t>'.</a:t>
            </a:r>
          </a:p>
        </p:txBody>
      </p:sp>
    </p:spTree>
    <p:extLst>
      <p:ext uri="{BB962C8B-B14F-4D97-AF65-F5344CB8AC3E}">
        <p14:creationId xmlns:p14="http://schemas.microsoft.com/office/powerpoint/2010/main" val="7903712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Surveys</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الدراسات المسحية</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Questions must be asked using a standardized questioning procedure applied equally and consistently to all research participants.</a:t>
            </a:r>
          </a:p>
          <a:p>
            <a:pPr algn="ctr">
              <a:lnSpc>
                <a:spcPct val="150000"/>
              </a:lnSpc>
            </a:pPr>
            <a:r>
              <a:rPr lang="en-US" sz="2000" dirty="0">
                <a:solidFill>
                  <a:schemeClr val="accent6">
                    <a:lumMod val="50000"/>
                  </a:schemeClr>
                </a:solidFill>
                <a:latin typeface="Alexandria" pitchFamily="2" charset="-78"/>
                <a:cs typeface="Alexandria" pitchFamily="2" charset="-78"/>
              </a:rPr>
              <a:t>The aim of survey research is to study relationships between specific variables, which are identified at the outset of the research and stated as either a hypothesis or a research question, or to describe certain characteristics of the population.</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يجب طرح الأسئلة باستخدام إجراء استقصاء موحد يطبق على جميع المشاركين في الأبحاث بشكل متساو ومتسق.</a:t>
            </a:r>
          </a:p>
          <a:p>
            <a:pPr algn="ctr" rtl="1">
              <a:lnSpc>
                <a:spcPct val="200000"/>
              </a:lnSpc>
            </a:pPr>
            <a:r>
              <a:rPr lang="ar-SA" sz="2000" dirty="0">
                <a:solidFill>
                  <a:schemeClr val="accent6">
                    <a:lumMod val="50000"/>
                  </a:schemeClr>
                </a:solidFill>
                <a:latin typeface="Alexandria" pitchFamily="2" charset="-78"/>
                <a:cs typeface="Alexandria" pitchFamily="2" charset="-78"/>
              </a:rPr>
              <a:t>الهدف من البحث المسحي هو دراسة العلاقات بين المتغيرات المحددة، التي يتم تحديدها في بداية البحث والتعبير عنها كفرضية أو سؤال بحثي، أو لوصف خصائص معينة للمجتمع.</a:t>
            </a:r>
          </a:p>
        </p:txBody>
      </p:sp>
    </p:spTree>
    <p:extLst>
      <p:ext uri="{BB962C8B-B14F-4D97-AF65-F5344CB8AC3E}">
        <p14:creationId xmlns:p14="http://schemas.microsoft.com/office/powerpoint/2010/main" val="1630994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Surveys</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الدراسات المسحية</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464008"/>
          </a:xfrm>
          <a:prstGeom prst="rect">
            <a:avLst/>
          </a:prstGeom>
        </p:spPr>
        <p:txBody>
          <a:bodyPr wrap="square">
            <a:spAutoFit/>
          </a:bodyPr>
          <a:lstStyle/>
          <a:p>
            <a:pPr marL="457200" indent="-45720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The findings from the survey can then be generalized to the wider population.</a:t>
            </a:r>
          </a:p>
          <a:p>
            <a:pPr marL="457200" indent="-45720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Survey research can include qualitative and quantitative research, but is usually quantitative with a limited qualitative element, which is more likely to be anecdotal than truly qualitative.</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1848455"/>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يمكن بعد ذلك تعميم نتائج المسح على السكان الأوسع.</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يمكن أن يشمل البحث المسحي البحث النوعي والكمي، لكنه عادة ما يكون كميا مع عنصر نوعي محدود، وهو ما يكون أكثر قصصية منه نوعيا حقيقيا.</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268363074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Surveys</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الدراسات المسحية</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024080"/>
          </a:xfrm>
          <a:prstGeom prst="rect">
            <a:avLst/>
          </a:prstGeom>
        </p:spPr>
        <p:txBody>
          <a:bodyPr wrap="square">
            <a:spAutoFit/>
          </a:bodyPr>
          <a:lstStyle/>
          <a:p>
            <a:pPr marL="457200" indent="-457200" algn="just">
              <a:lnSpc>
                <a:spcPct val="200000"/>
              </a:lnSpc>
              <a:buFont typeface="Arial" panose="020B0604020202020204" pitchFamily="34" charset="0"/>
              <a:buChar char="•"/>
            </a:pPr>
            <a:r>
              <a:rPr lang="en-US" sz="2200" dirty="0">
                <a:solidFill>
                  <a:srgbClr val="002060"/>
                </a:solidFill>
                <a:latin typeface="Alexandria" pitchFamily="2" charset="-78"/>
                <a:cs typeface="Alexandria" pitchFamily="2" charset="-78"/>
              </a:rPr>
              <a:t>There are two types of survey: </a:t>
            </a:r>
            <a:r>
              <a:rPr lang="en-US" sz="2200" dirty="0">
                <a:solidFill>
                  <a:srgbClr val="FF0000"/>
                </a:solidFill>
                <a:latin typeface="Alexandria" pitchFamily="2" charset="-78"/>
                <a:cs typeface="Alexandria" pitchFamily="2" charset="-78"/>
              </a:rPr>
              <a:t>descriptive</a:t>
            </a:r>
            <a:r>
              <a:rPr lang="en-US" sz="2200" dirty="0">
                <a:solidFill>
                  <a:srgbClr val="002060"/>
                </a:solidFill>
                <a:latin typeface="Alexandria" pitchFamily="2" charset="-78"/>
                <a:cs typeface="Alexandria" pitchFamily="2" charset="-78"/>
              </a:rPr>
              <a:t> surveys and </a:t>
            </a:r>
            <a:r>
              <a:rPr lang="en-US" sz="2200" dirty="0">
                <a:solidFill>
                  <a:srgbClr val="FF0000"/>
                </a:solidFill>
                <a:latin typeface="Alexandria" pitchFamily="2" charset="-78"/>
                <a:cs typeface="Alexandria" pitchFamily="2" charset="-78"/>
              </a:rPr>
              <a:t>explanatory</a:t>
            </a:r>
            <a:r>
              <a:rPr lang="en-US" sz="2200" dirty="0">
                <a:solidFill>
                  <a:srgbClr val="002060"/>
                </a:solidFill>
                <a:latin typeface="Alexandria" pitchFamily="2" charset="-78"/>
                <a:cs typeface="Alexandria" pitchFamily="2" charset="-78"/>
              </a:rPr>
              <a:t> surveys. </a:t>
            </a:r>
          </a:p>
          <a:p>
            <a:pPr marL="457200" indent="-457200" algn="just">
              <a:lnSpc>
                <a:spcPct val="200000"/>
              </a:lnSpc>
              <a:buFont typeface="Arial" panose="020B0604020202020204" pitchFamily="34" charset="0"/>
              <a:buChar char="•"/>
            </a:pPr>
            <a:r>
              <a:rPr lang="en-US" sz="2200" dirty="0">
                <a:solidFill>
                  <a:srgbClr val="002060"/>
                </a:solidFill>
                <a:latin typeface="Alexandria" pitchFamily="2" charset="-78"/>
                <a:cs typeface="Alexandria" pitchFamily="2" charset="-78"/>
              </a:rPr>
              <a:t>It is possible to apply both methods in the same study, as will become apparent when examining the nature of the two approaches.</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024080"/>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200" dirty="0">
                <a:solidFill>
                  <a:srgbClr val="002060"/>
                </a:solidFill>
                <a:latin typeface="Alexandria" pitchFamily="2" charset="-78"/>
                <a:cs typeface="Alexandria" pitchFamily="2" charset="-78"/>
              </a:rPr>
              <a:t>هناك نوعان من المسح: المسوحات </a:t>
            </a:r>
            <a:r>
              <a:rPr lang="ar-SA" sz="2200" dirty="0">
                <a:solidFill>
                  <a:srgbClr val="FF0000"/>
                </a:solidFill>
                <a:latin typeface="Alexandria" pitchFamily="2" charset="-78"/>
                <a:cs typeface="Alexandria" pitchFamily="2" charset="-78"/>
              </a:rPr>
              <a:t>الوصفية</a:t>
            </a:r>
            <a:r>
              <a:rPr lang="ar-SA" sz="2200" dirty="0">
                <a:solidFill>
                  <a:srgbClr val="002060"/>
                </a:solidFill>
                <a:latin typeface="Alexandria" pitchFamily="2" charset="-78"/>
                <a:cs typeface="Alexandria" pitchFamily="2" charset="-78"/>
              </a:rPr>
              <a:t> والمسوحات </a:t>
            </a:r>
            <a:r>
              <a:rPr lang="ar-SA" sz="2200" dirty="0">
                <a:solidFill>
                  <a:srgbClr val="FF0000"/>
                </a:solidFill>
                <a:latin typeface="Alexandria" pitchFamily="2" charset="-78"/>
                <a:cs typeface="Alexandria" pitchFamily="2" charset="-78"/>
              </a:rPr>
              <a:t>التفسيرية</a:t>
            </a:r>
            <a:r>
              <a:rPr lang="ar-SA" sz="2200" dirty="0">
                <a:solidFill>
                  <a:srgbClr val="002060"/>
                </a:solidFill>
                <a:latin typeface="Alexandria" pitchFamily="2" charset="-78"/>
                <a:cs typeface="Alexandria" pitchFamily="2" charset="-78"/>
              </a:rPr>
              <a:t>. </a:t>
            </a:r>
          </a:p>
          <a:p>
            <a:pPr marL="342900" indent="-342900" algn="just" rtl="1">
              <a:lnSpc>
                <a:spcPct val="200000"/>
              </a:lnSpc>
              <a:buFont typeface="Arial" panose="020B0604020202020204" pitchFamily="34" charset="0"/>
              <a:buChar char="•"/>
            </a:pPr>
            <a:r>
              <a:rPr lang="ar-SA" sz="2200" dirty="0">
                <a:solidFill>
                  <a:srgbClr val="002060"/>
                </a:solidFill>
                <a:latin typeface="Alexandria" pitchFamily="2" charset="-78"/>
                <a:cs typeface="Alexandria" pitchFamily="2" charset="-78"/>
              </a:rPr>
              <a:t>من الممكن تطبيق كلا الطريقتين في نفس الدراسة، كما يتضح عند فحص طبيعة النهجين.</a:t>
            </a:r>
            <a:endParaRPr lang="ar-SA" sz="22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28960413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4" name="Rectangle: Rounded Corners 3">
            <a:extLst>
              <a:ext uri="{FF2B5EF4-FFF2-40B4-BE49-F238E27FC236}">
                <a16:creationId xmlns:a16="http://schemas.microsoft.com/office/drawing/2014/main" id="{14052305-870C-4E1A-7379-F63C27249C5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02A0343-E990-1721-EC1B-DC051AA332CB}"/>
              </a:ext>
            </a:extLst>
          </p:cNvPr>
          <p:cNvSpPr/>
          <p:nvPr/>
        </p:nvSpPr>
        <p:spPr>
          <a:xfrm>
            <a:off x="516484" y="1315633"/>
            <a:ext cx="10915515" cy="583878"/>
          </a:xfrm>
          <a:prstGeom prst="rect">
            <a:avLst/>
          </a:prstGeom>
        </p:spPr>
        <p:txBody>
          <a:bodyPr wrap="square">
            <a:spAutoFit/>
          </a:bodyPr>
          <a:lstStyle/>
          <a:p>
            <a:pPr algn="ctr">
              <a:lnSpc>
                <a:spcPct val="150000"/>
              </a:lnSpc>
            </a:pPr>
            <a:r>
              <a:rPr lang="en-US" sz="2400" b="1" dirty="0">
                <a:solidFill>
                  <a:srgbClr val="FF0000"/>
                </a:solidFill>
                <a:latin typeface="Alexandria" pitchFamily="2" charset="-78"/>
                <a:cs typeface="Alexandria" pitchFamily="2" charset="-78"/>
              </a:rPr>
              <a:t>Descriptive surveys:  </a:t>
            </a:r>
            <a:r>
              <a:rPr lang="ar-SA" sz="2400" b="1" dirty="0">
                <a:solidFill>
                  <a:srgbClr val="FF0000"/>
                </a:solidFill>
                <a:latin typeface="Alexandria" pitchFamily="2" charset="-78"/>
                <a:cs typeface="Alexandria" pitchFamily="2" charset="-78"/>
              </a:rPr>
              <a:t>	</a:t>
            </a:r>
            <a:r>
              <a:rPr lang="en-US" sz="2400" b="1" dirty="0">
                <a:solidFill>
                  <a:srgbClr val="FF0000"/>
                </a:solidFill>
                <a:latin typeface="Alexandria" pitchFamily="2" charset="-78"/>
                <a:cs typeface="Alexandria" pitchFamily="2" charset="-78"/>
              </a:rPr>
              <a:t>  </a:t>
            </a:r>
            <a:r>
              <a:rPr lang="ar-SA" sz="2400" b="1" dirty="0">
                <a:solidFill>
                  <a:srgbClr val="FF0000"/>
                </a:solidFill>
                <a:latin typeface="Alexandria" pitchFamily="2" charset="-78"/>
                <a:cs typeface="Alexandria" pitchFamily="2" charset="-78"/>
              </a:rPr>
              <a:t>     		 </a:t>
            </a:r>
            <a:r>
              <a:rPr lang="en-US" sz="2400" b="1" dirty="0">
                <a:solidFill>
                  <a:srgbClr val="FF0000"/>
                </a:solidFill>
                <a:latin typeface="Alexandria" pitchFamily="2" charset="-78"/>
                <a:cs typeface="Alexandria" pitchFamily="2" charset="-78"/>
              </a:rPr>
              <a:t> </a:t>
            </a:r>
            <a:r>
              <a:rPr lang="ar-SA" sz="2400" b="1" dirty="0">
                <a:solidFill>
                  <a:srgbClr val="FF0000"/>
                </a:solidFill>
                <a:latin typeface="Alexandria" pitchFamily="2" charset="-78"/>
                <a:cs typeface="Alexandria" pitchFamily="2" charset="-78"/>
              </a:rPr>
              <a:t>المسوحات الوصفية:</a:t>
            </a:r>
          </a:p>
        </p:txBody>
      </p:sp>
      <p:sp>
        <p:nvSpPr>
          <p:cNvPr id="7" name="Rectangle 6">
            <a:extLst>
              <a:ext uri="{FF2B5EF4-FFF2-40B4-BE49-F238E27FC236}">
                <a16:creationId xmlns:a16="http://schemas.microsoft.com/office/drawing/2014/main" id="{4D1BB61A-9891-9DA2-966D-97D91D8E7A53}"/>
              </a:ext>
            </a:extLst>
          </p:cNvPr>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Surveys</a:t>
            </a:r>
          </a:p>
        </p:txBody>
      </p:sp>
      <p:sp>
        <p:nvSpPr>
          <p:cNvPr id="10" name="TextBox 9">
            <a:extLst>
              <a:ext uri="{FF2B5EF4-FFF2-40B4-BE49-F238E27FC236}">
                <a16:creationId xmlns:a16="http://schemas.microsoft.com/office/drawing/2014/main" id="{02377749-5072-DB0F-91D5-2600B216A811}"/>
              </a:ext>
            </a:extLst>
          </p:cNvPr>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الدراسات المسحية</a:t>
            </a:r>
            <a:endParaRPr lang="en-US" sz="3200" b="1" dirty="0">
              <a:solidFill>
                <a:srgbClr val="00B0F0"/>
              </a:solidFill>
              <a:latin typeface="Alexandria" charset="0"/>
              <a:cs typeface="Alexandria" charset="0"/>
            </a:endParaRPr>
          </a:p>
        </p:txBody>
      </p:sp>
      <p:pic>
        <p:nvPicPr>
          <p:cNvPr id="5122" name="Picture 2" descr="Descriptive Research Explained: Types, Steps and Examples">
            <a:extLst>
              <a:ext uri="{FF2B5EF4-FFF2-40B4-BE49-F238E27FC236}">
                <a16:creationId xmlns:a16="http://schemas.microsoft.com/office/drawing/2014/main" id="{D8482642-C08C-8029-AA7A-C3C28CFE3DD8}"/>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9437" t="11938" r="11166" b="12060"/>
          <a:stretch/>
        </p:blipFill>
        <p:spPr bwMode="auto">
          <a:xfrm>
            <a:off x="1851948" y="2128305"/>
            <a:ext cx="8171727" cy="4400090"/>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79447667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Surveys</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الدراسات المسحية</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The purpose of a descriptive survey (see Example) is to describe a situation and/or look for trends and patterns within the sample group that can be generalized to the defined population of the study.</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The data gathered in this type of survey is usually a combination of measurements, counts and brief narratives, which are then analyzed using descriptive statistics such as measures of central tendency and standard deviation.</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35805"/>
          </a:xfrm>
          <a:prstGeom prst="rect">
            <a:avLst/>
          </a:prstGeom>
        </p:spPr>
        <p:txBody>
          <a:bodyPr wrap="square">
            <a:spAutoFit/>
          </a:bodyPr>
          <a:lstStyle/>
          <a:p>
            <a:pPr marL="342900" indent="-342900" algn="just" rtl="1">
              <a:lnSpc>
                <a:spcPct val="150000"/>
              </a:lnSpc>
              <a:buFont typeface="Arial" panose="020B0604020202020204" pitchFamily="34" charset="0"/>
              <a:buChar char="•"/>
            </a:pPr>
            <a:r>
              <a:rPr lang="ar-SA" sz="1900" dirty="0">
                <a:solidFill>
                  <a:srgbClr val="002060"/>
                </a:solidFill>
                <a:latin typeface="Alexandria" pitchFamily="2" charset="-78"/>
                <a:cs typeface="Alexandria" pitchFamily="2" charset="-78"/>
              </a:rPr>
              <a:t>الغرض من المسح الوصفي (انظر المثال) هو وصف موقف و/أو البحث عن اتجاهات وأنماط داخل مجموعة العينة يمكن تعميمها على السكان المعرفة في الدراسة.</a:t>
            </a:r>
          </a:p>
          <a:p>
            <a:pPr marL="342900" indent="-342900" algn="just" rtl="1">
              <a:lnSpc>
                <a:spcPct val="150000"/>
              </a:lnSpc>
              <a:buFont typeface="Arial" panose="020B0604020202020204" pitchFamily="34" charset="0"/>
              <a:buChar char="•"/>
            </a:pPr>
            <a:r>
              <a:rPr lang="ar-SA" sz="1900" dirty="0">
                <a:solidFill>
                  <a:schemeClr val="accent6">
                    <a:lumMod val="50000"/>
                  </a:schemeClr>
                </a:solidFill>
                <a:latin typeface="Alexandria" pitchFamily="2" charset="-78"/>
                <a:cs typeface="Alexandria" pitchFamily="2" charset="-78"/>
              </a:rPr>
              <a:t>البيانات التي يتم جمعها في هذا النوع من الاستطلاعات عادة ما تكون مزيجا من القياسات، والعد، والسرد الموجز، ثم يتم تحليلها باستخدام إحصاءات وصفية مثل مقاييس الميل المركزي والانحراف المعياري.</a:t>
            </a:r>
          </a:p>
        </p:txBody>
      </p:sp>
    </p:spTree>
    <p:extLst>
      <p:ext uri="{BB962C8B-B14F-4D97-AF65-F5344CB8AC3E}">
        <p14:creationId xmlns:p14="http://schemas.microsoft.com/office/powerpoint/2010/main" val="33678865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3" name="Picture 2">
            <a:extLst>
              <a:ext uri="{FF2B5EF4-FFF2-40B4-BE49-F238E27FC236}">
                <a16:creationId xmlns:a16="http://schemas.microsoft.com/office/drawing/2014/main" id="{C123C28C-F060-007F-FAB8-3B44864F0473}"/>
              </a:ext>
            </a:extLst>
          </p:cNvPr>
          <p:cNvPicPr>
            <a:picLocks noChangeAspect="1"/>
          </p:cNvPicPr>
          <p:nvPr/>
        </p:nvPicPr>
        <p:blipFill>
          <a:blip r:embed="rId4"/>
          <a:srcRect l="2503" r="1627"/>
          <a:stretch/>
        </p:blipFill>
        <p:spPr>
          <a:xfrm>
            <a:off x="11572" y="0"/>
            <a:ext cx="8866203" cy="5202097"/>
          </a:xfrm>
          <a:prstGeom prst="rect">
            <a:avLst/>
          </a:prstGeom>
        </p:spPr>
      </p:pic>
      <p:pic>
        <p:nvPicPr>
          <p:cNvPr id="9" name="Picture 8">
            <a:extLst>
              <a:ext uri="{FF2B5EF4-FFF2-40B4-BE49-F238E27FC236}">
                <a16:creationId xmlns:a16="http://schemas.microsoft.com/office/drawing/2014/main" id="{9E6C7B32-5076-9F53-33E3-2DC2BAE349D7}"/>
              </a:ext>
            </a:extLst>
          </p:cNvPr>
          <p:cNvPicPr>
            <a:picLocks noChangeAspect="1"/>
          </p:cNvPicPr>
          <p:nvPr/>
        </p:nvPicPr>
        <p:blipFill>
          <a:blip r:embed="rId5"/>
          <a:stretch>
            <a:fillRect/>
          </a:stretch>
        </p:blipFill>
        <p:spPr>
          <a:xfrm>
            <a:off x="3710905" y="5202097"/>
            <a:ext cx="8481095" cy="1655903"/>
          </a:xfrm>
          <a:prstGeom prst="rect">
            <a:avLst/>
          </a:prstGeom>
          <a:ln w="28575">
            <a:solidFill>
              <a:srgbClr val="FF0000"/>
            </a:solidFill>
          </a:ln>
        </p:spPr>
      </p:pic>
    </p:spTree>
    <p:extLst>
      <p:ext uri="{BB962C8B-B14F-4D97-AF65-F5344CB8AC3E}">
        <p14:creationId xmlns:p14="http://schemas.microsoft.com/office/powerpoint/2010/main" val="968726907"/>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Surveys</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الدراسات المسحية</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Because of the approach to sampling (</a:t>
            </a:r>
            <a:r>
              <a:rPr lang="en-US" sz="2000" dirty="0">
                <a:solidFill>
                  <a:srgbClr val="FF0000"/>
                </a:solidFill>
                <a:latin typeface="Alexandria" pitchFamily="2" charset="-78"/>
                <a:cs typeface="Alexandria" pitchFamily="2" charset="-78"/>
              </a:rPr>
              <a:t>usually random sampling</a:t>
            </a:r>
            <a:r>
              <a:rPr lang="en-US" sz="2000" dirty="0">
                <a:solidFill>
                  <a:srgbClr val="002060"/>
                </a:solidFill>
                <a:latin typeface="Alexandria" pitchFamily="2" charset="-78"/>
                <a:cs typeface="Alexandria" pitchFamily="2" charset="-78"/>
              </a:rPr>
              <a:t>) and the nature of the data gathered, this method does not lend itself to more sophisticated statistical analysis, indeed this is not its purpose. </a:t>
            </a:r>
          </a:p>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It is usual for researchers to put some interpretation on the results based on a combination of the current facts gathered and previous research.</a:t>
            </a:r>
            <a:endParaRPr lang="en-US" sz="2000" dirty="0">
              <a:solidFill>
                <a:schemeClr val="accent6">
                  <a:lumMod val="50000"/>
                </a:schemeClr>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464008"/>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نظرا لنهج أخذ العينات (</a:t>
            </a:r>
            <a:r>
              <a:rPr lang="ar-SA" sz="2000" dirty="0">
                <a:solidFill>
                  <a:srgbClr val="FF0000"/>
                </a:solidFill>
                <a:latin typeface="Alexandria" pitchFamily="2" charset="-78"/>
                <a:cs typeface="Alexandria" pitchFamily="2" charset="-78"/>
              </a:rPr>
              <a:t>عادة العينة العشوائية</a:t>
            </a:r>
            <a:r>
              <a:rPr lang="ar-SA" sz="2000" dirty="0">
                <a:solidFill>
                  <a:srgbClr val="002060"/>
                </a:solidFill>
                <a:latin typeface="Alexandria" pitchFamily="2" charset="-78"/>
                <a:cs typeface="Alexandria" pitchFamily="2" charset="-78"/>
              </a:rPr>
              <a:t>) وطبيعة البيانات المجمعة، فإن هذه الطريقة لا تناسب التحليل الإحصائي الأكثر تعقيدا، وهذا ليس هدفها. </a:t>
            </a:r>
          </a:p>
          <a:p>
            <a:pPr marL="342900" indent="-342900" algn="just" rtl="1">
              <a:lnSpc>
                <a:spcPct val="200000"/>
              </a:lnSpc>
              <a:buFont typeface="Arial" panose="020B0604020202020204" pitchFamily="34" charset="0"/>
              <a:buChar char="•"/>
            </a:pPr>
            <a:r>
              <a:rPr lang="ar-SA" sz="2000" dirty="0">
                <a:solidFill>
                  <a:srgbClr val="002060"/>
                </a:solidFill>
                <a:latin typeface="Alexandria" pitchFamily="2" charset="-78"/>
                <a:cs typeface="Alexandria" pitchFamily="2" charset="-78"/>
              </a:rPr>
              <a:t>من المعتاد أن يقدم الباحثون تفسيرا للنتائج بناء على مزيج من الحقائق الحالية التي جمعت والأبحاث السابقة</a:t>
            </a:r>
            <a:r>
              <a:rPr lang="en-US" sz="2000" dirty="0">
                <a:solidFill>
                  <a:srgbClr val="002060"/>
                </a:solidFill>
                <a:latin typeface="Alexandria" pitchFamily="2" charset="-78"/>
                <a:cs typeface="Alexandria" pitchFamily="2" charset="-78"/>
              </a:rPr>
              <a:t>.</a:t>
            </a:r>
            <a:endParaRPr lang="ar-SA" sz="2000" dirty="0">
              <a:solidFill>
                <a:schemeClr val="accent6">
                  <a:lumMod val="50000"/>
                </a:schemeClr>
              </a:solidFill>
              <a:latin typeface="Alexandria" pitchFamily="2" charset="-78"/>
              <a:cs typeface="Alexandria" pitchFamily="2" charset="-78"/>
            </a:endParaRPr>
          </a:p>
        </p:txBody>
      </p:sp>
    </p:spTree>
    <p:extLst>
      <p:ext uri="{BB962C8B-B14F-4D97-AF65-F5344CB8AC3E}">
        <p14:creationId xmlns:p14="http://schemas.microsoft.com/office/powerpoint/2010/main" val="361606070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4" name="Rectangle: Rounded Corners 3">
            <a:extLst>
              <a:ext uri="{FF2B5EF4-FFF2-40B4-BE49-F238E27FC236}">
                <a16:creationId xmlns:a16="http://schemas.microsoft.com/office/drawing/2014/main" id="{14052305-870C-4E1A-7379-F63C27249C50}"/>
              </a:ext>
            </a:extLst>
          </p:cNvPr>
          <p:cNvSpPr/>
          <p:nvPr/>
        </p:nvSpPr>
        <p:spPr>
          <a:xfrm>
            <a:off x="516484" y="1379431"/>
            <a:ext cx="10915515" cy="56964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6" name="Rectangle 5">
            <a:extLst>
              <a:ext uri="{FF2B5EF4-FFF2-40B4-BE49-F238E27FC236}">
                <a16:creationId xmlns:a16="http://schemas.microsoft.com/office/drawing/2014/main" id="{302A0343-E990-1721-EC1B-DC051AA332CB}"/>
              </a:ext>
            </a:extLst>
          </p:cNvPr>
          <p:cNvSpPr/>
          <p:nvPr/>
        </p:nvSpPr>
        <p:spPr>
          <a:xfrm>
            <a:off x="516484" y="1315633"/>
            <a:ext cx="10915515" cy="583878"/>
          </a:xfrm>
          <a:prstGeom prst="rect">
            <a:avLst/>
          </a:prstGeom>
        </p:spPr>
        <p:txBody>
          <a:bodyPr wrap="square">
            <a:spAutoFit/>
          </a:bodyPr>
          <a:lstStyle/>
          <a:p>
            <a:pPr algn="ctr">
              <a:lnSpc>
                <a:spcPct val="150000"/>
              </a:lnSpc>
            </a:pPr>
            <a:r>
              <a:rPr lang="en-US" sz="2400" b="1" dirty="0">
                <a:solidFill>
                  <a:srgbClr val="FF0000"/>
                </a:solidFill>
                <a:latin typeface="Alexandria" pitchFamily="2" charset="-78"/>
                <a:cs typeface="Alexandria" pitchFamily="2" charset="-78"/>
              </a:rPr>
              <a:t>Explanatory surveys:  </a:t>
            </a:r>
            <a:r>
              <a:rPr lang="ar-SA" sz="2400" b="1" dirty="0">
                <a:solidFill>
                  <a:srgbClr val="FF0000"/>
                </a:solidFill>
                <a:latin typeface="Alexandria" pitchFamily="2" charset="-78"/>
                <a:cs typeface="Alexandria" pitchFamily="2" charset="-78"/>
              </a:rPr>
              <a:t>	</a:t>
            </a:r>
            <a:r>
              <a:rPr lang="en-US" sz="2400" b="1" dirty="0">
                <a:solidFill>
                  <a:srgbClr val="FF0000"/>
                </a:solidFill>
                <a:latin typeface="Alexandria" pitchFamily="2" charset="-78"/>
                <a:cs typeface="Alexandria" pitchFamily="2" charset="-78"/>
              </a:rPr>
              <a:t>  </a:t>
            </a:r>
            <a:r>
              <a:rPr lang="ar-SA" sz="2400" b="1" dirty="0">
                <a:solidFill>
                  <a:srgbClr val="FF0000"/>
                </a:solidFill>
                <a:latin typeface="Alexandria" pitchFamily="2" charset="-78"/>
                <a:cs typeface="Alexandria" pitchFamily="2" charset="-78"/>
              </a:rPr>
              <a:t>     		 </a:t>
            </a:r>
            <a:r>
              <a:rPr lang="en-US" sz="2400" b="1" dirty="0">
                <a:solidFill>
                  <a:srgbClr val="FF0000"/>
                </a:solidFill>
                <a:latin typeface="Alexandria" pitchFamily="2" charset="-78"/>
                <a:cs typeface="Alexandria" pitchFamily="2" charset="-78"/>
              </a:rPr>
              <a:t> </a:t>
            </a:r>
            <a:r>
              <a:rPr lang="ar-SA" sz="2400" b="1" dirty="0">
                <a:solidFill>
                  <a:srgbClr val="FF0000"/>
                </a:solidFill>
                <a:latin typeface="Alexandria" pitchFamily="2" charset="-78"/>
                <a:cs typeface="Alexandria" pitchFamily="2" charset="-78"/>
              </a:rPr>
              <a:t>المسوحات التفسيرية:</a:t>
            </a:r>
          </a:p>
        </p:txBody>
      </p:sp>
      <p:sp>
        <p:nvSpPr>
          <p:cNvPr id="7" name="Rectangle 6">
            <a:extLst>
              <a:ext uri="{FF2B5EF4-FFF2-40B4-BE49-F238E27FC236}">
                <a16:creationId xmlns:a16="http://schemas.microsoft.com/office/drawing/2014/main" id="{4D1BB61A-9891-9DA2-966D-97D91D8E7A53}"/>
              </a:ext>
            </a:extLst>
          </p:cNvPr>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Surveys</a:t>
            </a:r>
          </a:p>
        </p:txBody>
      </p:sp>
      <p:sp>
        <p:nvSpPr>
          <p:cNvPr id="10" name="TextBox 9">
            <a:extLst>
              <a:ext uri="{FF2B5EF4-FFF2-40B4-BE49-F238E27FC236}">
                <a16:creationId xmlns:a16="http://schemas.microsoft.com/office/drawing/2014/main" id="{02377749-5072-DB0F-91D5-2600B216A811}"/>
              </a:ext>
            </a:extLst>
          </p:cNvPr>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الدراسات المسحية</a:t>
            </a:r>
            <a:endParaRPr lang="en-US" sz="3200" b="1" dirty="0">
              <a:solidFill>
                <a:srgbClr val="00B0F0"/>
              </a:solidFill>
              <a:latin typeface="Alexandria" charset="0"/>
              <a:cs typeface="Alexandria" charset="0"/>
            </a:endParaRPr>
          </a:p>
        </p:txBody>
      </p:sp>
      <p:pic>
        <p:nvPicPr>
          <p:cNvPr id="6146" name="Picture 2" descr="Explanatory Research - MethodologyHub.com">
            <a:extLst>
              <a:ext uri="{FF2B5EF4-FFF2-40B4-BE49-F238E27FC236}">
                <a16:creationId xmlns:a16="http://schemas.microsoft.com/office/drawing/2014/main" id="{529FE3E1-60BE-7154-77FC-83C0151E73C3}"/>
              </a:ext>
            </a:extLst>
          </p:cNvPr>
          <p:cNvPicPr>
            <a:picLocks noChangeAspect="1" noChangeArrowheads="1"/>
          </p:cNvPicPr>
          <p:nvPr/>
        </p:nvPicPr>
        <p:blipFill rotWithShape="1">
          <a:blip r:embed="rId4">
            <a:extLst>
              <a:ext uri="{28A0092B-C50C-407E-A947-70E740481C1C}">
                <a14:useLocalDpi xmlns:a14="http://schemas.microsoft.com/office/drawing/2010/main" val="0"/>
              </a:ext>
            </a:extLst>
          </a:blip>
          <a:srcRect l="11203" t="11646" r="12848" b="11560"/>
          <a:stretch/>
        </p:blipFill>
        <p:spPr bwMode="auto">
          <a:xfrm>
            <a:off x="2230056" y="2099081"/>
            <a:ext cx="7731888" cy="4397513"/>
          </a:xfrm>
          <a:prstGeom prst="rect">
            <a:avLst/>
          </a:prstGeom>
          <a:ln>
            <a:noFill/>
          </a:ln>
          <a:effectLst>
            <a:softEdge rad="112500"/>
          </a:effectLst>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25352395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6"/>
                                        </p:tgtEl>
                                        <p:attrNameLst>
                                          <p:attrName>style.visibility</p:attrName>
                                        </p:attrNameLst>
                                      </p:cBhvr>
                                      <p:to>
                                        <p:strVal val="visible"/>
                                      </p:to>
                                    </p:set>
                                    <p:anim calcmode="lin" valueType="num">
                                      <p:cBhvr additive="base">
                                        <p:cTn id="7" dur="500" fill="hold"/>
                                        <p:tgtEl>
                                          <p:spTgt spid="6"/>
                                        </p:tgtEl>
                                        <p:attrNameLst>
                                          <p:attrName>ppt_x</p:attrName>
                                        </p:attrNameLst>
                                      </p:cBhvr>
                                      <p:tavLst>
                                        <p:tav tm="0">
                                          <p:val>
                                            <p:strVal val="#ppt_x"/>
                                          </p:val>
                                        </p:tav>
                                        <p:tav tm="100000">
                                          <p:val>
                                            <p:strVal val="#ppt_x"/>
                                          </p:val>
                                        </p:tav>
                                      </p:tavLst>
                                    </p:anim>
                                    <p:anim calcmode="lin" valueType="num">
                                      <p:cBhvr additive="base">
                                        <p:cTn id="8" dur="500" fill="hold"/>
                                        <p:tgtEl>
                                          <p:spTgt spid="6"/>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Surveys</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الدراسات المسحية</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538515"/>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dirty="0">
                <a:solidFill>
                  <a:srgbClr val="002060"/>
                </a:solidFill>
                <a:latin typeface="Alexandria" pitchFamily="2" charset="-78"/>
                <a:cs typeface="Alexandria" pitchFamily="2" charset="-78"/>
              </a:rPr>
              <a:t>The explanatory survey seeks to establish cause and effect relationships but without experimental manipulation; for example, the effects on teachers’ motivation of merit schemes, the effects of social climate on adolescent values.</a:t>
            </a:r>
          </a:p>
          <a:p>
            <a:pPr marL="457200" indent="-457200" algn="just">
              <a:lnSpc>
                <a:spcPct val="150000"/>
              </a:lnSpc>
              <a:buFont typeface="Arial" panose="020B0604020202020204" pitchFamily="34" charset="0"/>
              <a:buChar char="•"/>
            </a:pPr>
            <a:r>
              <a:rPr lang="en-US" dirty="0">
                <a:solidFill>
                  <a:schemeClr val="accent6">
                    <a:lumMod val="50000"/>
                  </a:schemeClr>
                </a:solidFill>
                <a:latin typeface="Alexandria" pitchFamily="2" charset="-78"/>
                <a:cs typeface="Alexandria" pitchFamily="2" charset="-78"/>
              </a:rPr>
              <a:t>The definition offered here by Burns talks about </a:t>
            </a:r>
            <a:r>
              <a:rPr lang="en-US" dirty="0" err="1">
                <a:solidFill>
                  <a:schemeClr val="accent6">
                    <a:lumMod val="50000"/>
                  </a:schemeClr>
                </a:solidFill>
                <a:latin typeface="Alexandria" pitchFamily="2" charset="-78"/>
                <a:cs typeface="Alexandria" pitchFamily="2" charset="-78"/>
              </a:rPr>
              <a:t>‘</a:t>
            </a:r>
            <a:r>
              <a:rPr lang="en-US" dirty="0" err="1">
                <a:solidFill>
                  <a:srgbClr val="FF0000"/>
                </a:solidFill>
                <a:latin typeface="Alexandria" pitchFamily="2" charset="-78"/>
                <a:cs typeface="Alexandria" pitchFamily="2" charset="-78"/>
              </a:rPr>
              <a:t>cause</a:t>
            </a:r>
            <a:r>
              <a:rPr lang="en-US" dirty="0">
                <a:solidFill>
                  <a:srgbClr val="FF0000"/>
                </a:solidFill>
                <a:latin typeface="Alexandria" pitchFamily="2" charset="-78"/>
                <a:cs typeface="Alexandria" pitchFamily="2" charset="-78"/>
              </a:rPr>
              <a:t> and effect</a:t>
            </a:r>
            <a:r>
              <a:rPr lang="en-US" dirty="0">
                <a:solidFill>
                  <a:schemeClr val="accent6">
                    <a:lumMod val="50000"/>
                  </a:schemeClr>
                </a:solidFill>
                <a:latin typeface="Alexandria" pitchFamily="2" charset="-78"/>
                <a:cs typeface="Alexandria" pitchFamily="2" charset="-78"/>
              </a:rPr>
              <a:t>’ when in reality any attempt to demonstrate causation within the natural human condition is fundamentally flawed.</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35805"/>
          </a:xfrm>
          <a:prstGeom prst="rect">
            <a:avLst/>
          </a:prstGeom>
        </p:spPr>
        <p:txBody>
          <a:bodyPr wrap="square">
            <a:spAutoFit/>
          </a:bodyPr>
          <a:lstStyle/>
          <a:p>
            <a:pPr marL="342900" indent="-342900" algn="just" rtl="1">
              <a:lnSpc>
                <a:spcPct val="150000"/>
              </a:lnSpc>
              <a:buFont typeface="Arial" panose="020B0604020202020204" pitchFamily="34" charset="0"/>
              <a:buChar char="•"/>
            </a:pPr>
            <a:r>
              <a:rPr lang="ar-SA" sz="1900" dirty="0">
                <a:solidFill>
                  <a:srgbClr val="002060"/>
                </a:solidFill>
                <a:latin typeface="Alexandria" pitchFamily="2" charset="-78"/>
                <a:cs typeface="Alexandria" pitchFamily="2" charset="-78"/>
              </a:rPr>
              <a:t>يسعى المسح التفسيري إلى إثبات علاقات </a:t>
            </a:r>
            <a:r>
              <a:rPr lang="ar-SA" sz="1900" dirty="0">
                <a:solidFill>
                  <a:srgbClr val="FF0000"/>
                </a:solidFill>
                <a:latin typeface="Alexandria" pitchFamily="2" charset="-78"/>
                <a:cs typeface="Alexandria" pitchFamily="2" charset="-78"/>
              </a:rPr>
              <a:t>السبب والنتيجة </a:t>
            </a:r>
            <a:r>
              <a:rPr lang="ar-SA" sz="1900" dirty="0">
                <a:solidFill>
                  <a:srgbClr val="002060"/>
                </a:solidFill>
                <a:latin typeface="Alexandria" pitchFamily="2" charset="-78"/>
                <a:cs typeface="Alexandria" pitchFamily="2" charset="-78"/>
              </a:rPr>
              <a:t>ولكن دون التلاعب التجريبي؛ على سبيل المثال، تأثيرات برامج الجدارة على دوافع المعلمين، وتأثيرات المناخ الاجتماعي على قيم المراهقين.</a:t>
            </a:r>
          </a:p>
          <a:p>
            <a:pPr marL="342900" indent="-342900" algn="just" rtl="1">
              <a:lnSpc>
                <a:spcPct val="150000"/>
              </a:lnSpc>
              <a:buFont typeface="Arial" panose="020B0604020202020204" pitchFamily="34" charset="0"/>
              <a:buChar char="•"/>
            </a:pPr>
            <a:r>
              <a:rPr lang="ar-SA" sz="1900" dirty="0">
                <a:solidFill>
                  <a:schemeClr val="accent6">
                    <a:lumMod val="50000"/>
                  </a:schemeClr>
                </a:solidFill>
                <a:latin typeface="Alexandria" pitchFamily="2" charset="-78"/>
                <a:cs typeface="Alexandria" pitchFamily="2" charset="-78"/>
              </a:rPr>
              <a:t>التعريف الذي قدمه بيرنز هنا يتحدث عن "السبب والنتيجة" بينما في الواقع أي محاولة لإثبات السببية ضمن الحالة البشرية الطبيعية هي معيبة جوهرية.</a:t>
            </a:r>
          </a:p>
        </p:txBody>
      </p:sp>
    </p:spTree>
    <p:extLst>
      <p:ext uri="{BB962C8B-B14F-4D97-AF65-F5344CB8AC3E}">
        <p14:creationId xmlns:p14="http://schemas.microsoft.com/office/powerpoint/2010/main" val="3294454577"/>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Surveys</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الدراسات المسحية</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The closest we can hope to come to examining relationships between variables in a natural setting is not actually causation, it is covariance or correlation. </a:t>
            </a:r>
          </a:p>
          <a:p>
            <a:pPr algn="ctr">
              <a:lnSpc>
                <a:spcPct val="150000"/>
              </a:lnSpc>
            </a:pPr>
            <a:r>
              <a:rPr lang="en-US" sz="2000" dirty="0">
                <a:solidFill>
                  <a:schemeClr val="accent6">
                    <a:lumMod val="50000"/>
                  </a:schemeClr>
                </a:solidFill>
                <a:latin typeface="Alexandria" pitchFamily="2" charset="-78"/>
                <a:cs typeface="Alexandria" pitchFamily="2" charset="-78"/>
              </a:rPr>
              <a:t>Surveys always take place in a natural setting and under these conditions it is impossible to establish definitive cause and effect relationships; at best we can demonstrate a probable link between variables in a study.</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345450"/>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1900" dirty="0">
                <a:solidFill>
                  <a:srgbClr val="002060"/>
                </a:solidFill>
                <a:latin typeface="Alexandria" pitchFamily="2" charset="-78"/>
                <a:cs typeface="Alexandria" pitchFamily="2" charset="-78"/>
              </a:rPr>
              <a:t>أقرب ما يمكننا أن نأمل في الوصول إليه لفحص العلاقات بين المتغيرات في السياق الطبيعي ليس السببية الفعلية، بل هو التباين أو الارتباط. </a:t>
            </a:r>
          </a:p>
          <a:p>
            <a:pPr algn="ctr" rtl="1">
              <a:lnSpc>
                <a:spcPct val="200000"/>
              </a:lnSpc>
            </a:pPr>
            <a:r>
              <a:rPr lang="ar-SA" sz="1900" dirty="0">
                <a:solidFill>
                  <a:schemeClr val="accent6">
                    <a:lumMod val="50000"/>
                  </a:schemeClr>
                </a:solidFill>
                <a:latin typeface="Alexandria" pitchFamily="2" charset="-78"/>
                <a:cs typeface="Alexandria" pitchFamily="2" charset="-78"/>
              </a:rPr>
              <a:t>تجرى المسوحات دائما في بيئة طبيعية وتحت هذه الظروف من المستحيل تحديد علاقات السبب والنتيجة النهائية؛ في أفضل الأحوال يمكننا إثبات وجود ارتباط محتمل بين المتغيرات في دراسة.</a:t>
            </a:r>
          </a:p>
        </p:txBody>
      </p:sp>
    </p:spTree>
    <p:extLst>
      <p:ext uri="{BB962C8B-B14F-4D97-AF65-F5344CB8AC3E}">
        <p14:creationId xmlns:p14="http://schemas.microsoft.com/office/powerpoint/2010/main" val="6759231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Surveys</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الدراسات المسحية</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348592"/>
          </a:xfrm>
          <a:prstGeom prst="rect">
            <a:avLst/>
          </a:prstGeom>
        </p:spPr>
        <p:txBody>
          <a:bodyPr wrap="square">
            <a:spAutoFit/>
          </a:bodyPr>
          <a:lstStyle/>
          <a:p>
            <a:pPr marL="457200" indent="-457200" algn="just">
              <a:lnSpc>
                <a:spcPct val="150000"/>
              </a:lnSpc>
              <a:buFont typeface="Arial" panose="020B0604020202020204" pitchFamily="34" charset="0"/>
              <a:buChar char="•"/>
            </a:pPr>
            <a:r>
              <a:rPr lang="en-US" sz="2000" dirty="0">
                <a:solidFill>
                  <a:srgbClr val="002060"/>
                </a:solidFill>
                <a:latin typeface="Alexandria" pitchFamily="2" charset="-78"/>
                <a:cs typeface="Alexandria" pitchFamily="2" charset="-78"/>
              </a:rPr>
              <a:t>The closest we can hope to come to examining relationships between variables in a natural setting is not actually causation, it is covariance or correlation. </a:t>
            </a:r>
          </a:p>
          <a:p>
            <a:pPr algn="ctr">
              <a:lnSpc>
                <a:spcPct val="150000"/>
              </a:lnSpc>
            </a:pPr>
            <a:r>
              <a:rPr lang="en-US" sz="2000" dirty="0">
                <a:solidFill>
                  <a:schemeClr val="accent6">
                    <a:lumMod val="50000"/>
                  </a:schemeClr>
                </a:solidFill>
                <a:latin typeface="Alexandria" pitchFamily="2" charset="-78"/>
                <a:cs typeface="Alexandria" pitchFamily="2" charset="-78"/>
              </a:rPr>
              <a:t>Surveys always take place in a natural setting and under these conditions it is impossible to establish definitive cause and effect relationships; at best we can demonstrate a probable link between variables in a study.</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345450"/>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1900" dirty="0">
                <a:solidFill>
                  <a:srgbClr val="002060"/>
                </a:solidFill>
                <a:latin typeface="Alexandria" pitchFamily="2" charset="-78"/>
                <a:cs typeface="Alexandria" pitchFamily="2" charset="-78"/>
              </a:rPr>
              <a:t>أقرب ما يمكننا أن نأمل في الوصول إليه لفحص العلاقات بين المتغيرات في السياق الطبيعي ليس السببية الفعلية، بل هو التباين أو الارتباط. </a:t>
            </a:r>
          </a:p>
          <a:p>
            <a:pPr algn="ctr" rtl="1">
              <a:lnSpc>
                <a:spcPct val="200000"/>
              </a:lnSpc>
            </a:pPr>
            <a:r>
              <a:rPr lang="ar-SA" sz="1900" dirty="0">
                <a:solidFill>
                  <a:schemeClr val="accent6">
                    <a:lumMod val="50000"/>
                  </a:schemeClr>
                </a:solidFill>
                <a:latin typeface="Alexandria" pitchFamily="2" charset="-78"/>
                <a:cs typeface="Alexandria" pitchFamily="2" charset="-78"/>
              </a:rPr>
              <a:t>تجرى المسوحات دائما في بيئة طبيعية وتحت هذه الظروف من المستحيل تحديد علاقات السبب والنتيجة النهائية؛ في أفضل الأحوال يمكننا إثبات وجود ارتباط محتمل بين المتغيرات في دراسة.</a:t>
            </a:r>
          </a:p>
        </p:txBody>
      </p:sp>
    </p:spTree>
    <p:extLst>
      <p:ext uri="{BB962C8B-B14F-4D97-AF65-F5344CB8AC3E}">
        <p14:creationId xmlns:p14="http://schemas.microsoft.com/office/powerpoint/2010/main" val="374861304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Surveys</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الدراسات المسحية</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464008"/>
          </a:xfrm>
          <a:prstGeom prst="rect">
            <a:avLst/>
          </a:prstGeom>
        </p:spPr>
        <p:txBody>
          <a:bodyPr wrap="square">
            <a:spAutoFit/>
          </a:bodyPr>
          <a:lstStyle/>
          <a:p>
            <a:pPr marL="457200" indent="-45720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Explanatory surveys (see Example) apply inferential statistical techniques to numerical data to establish relationship between variables. </a:t>
            </a:r>
          </a:p>
          <a:p>
            <a:pPr marL="457200" indent="-457200" algn="just">
              <a:lnSpc>
                <a:spcPct val="200000"/>
              </a:lnSpc>
              <a:buFont typeface="Arial" panose="020B0604020202020204" pitchFamily="34" charset="0"/>
              <a:buChar char="•"/>
            </a:pPr>
            <a:r>
              <a:rPr lang="en-US" sz="2000" dirty="0">
                <a:solidFill>
                  <a:srgbClr val="FF0000"/>
                </a:solidFill>
                <a:latin typeface="Alexandria" pitchFamily="2" charset="-78"/>
                <a:cs typeface="Alexandria" pitchFamily="2" charset="-78"/>
              </a:rPr>
              <a:t>This does not mean that all the data gathered must be in numerical form; it means that all data must be coded in order to allow for statistical manipulation.</a:t>
            </a: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345450"/>
          </a:xfrm>
          <a:prstGeom prst="rect">
            <a:avLst/>
          </a:prstGeom>
        </p:spPr>
        <p:txBody>
          <a:bodyPr wrap="square">
            <a:spAutoFit/>
          </a:bodyPr>
          <a:lstStyle/>
          <a:p>
            <a:pPr marL="342900" indent="-342900" algn="just" rtl="1">
              <a:lnSpc>
                <a:spcPct val="200000"/>
              </a:lnSpc>
              <a:buFont typeface="Arial" panose="020B0604020202020204" pitchFamily="34" charset="0"/>
              <a:buChar char="•"/>
            </a:pPr>
            <a:r>
              <a:rPr lang="ar-SA" sz="1900" dirty="0">
                <a:solidFill>
                  <a:srgbClr val="002060"/>
                </a:solidFill>
                <a:latin typeface="Alexandria" pitchFamily="2" charset="-78"/>
                <a:cs typeface="Alexandria" pitchFamily="2" charset="-78"/>
              </a:rPr>
              <a:t>تطبق المسوحات التفسيرية (انظر المثال) تقنيات إحصائية استدلالية على البيانات العددية لإثبات العلاقة بين المتغيرات. </a:t>
            </a:r>
          </a:p>
          <a:p>
            <a:pPr marL="342900" indent="-342900" algn="just" rtl="1">
              <a:lnSpc>
                <a:spcPct val="200000"/>
              </a:lnSpc>
              <a:buFont typeface="Arial" panose="020B0604020202020204" pitchFamily="34" charset="0"/>
              <a:buChar char="•"/>
            </a:pPr>
            <a:r>
              <a:rPr lang="ar-SA" sz="1900" dirty="0">
                <a:solidFill>
                  <a:srgbClr val="FF0000"/>
                </a:solidFill>
                <a:latin typeface="Alexandria" pitchFamily="2" charset="-78"/>
                <a:cs typeface="Alexandria" pitchFamily="2" charset="-78"/>
              </a:rPr>
              <a:t>هذا لا يعني أن جميع البيانات التي تم جمعها يجب أن تكون في شكل رقمي؛ يعني أنه يجب ترميز جميع البيانات للسماح بالتلاعب الإحصائي.</a:t>
            </a:r>
          </a:p>
        </p:txBody>
      </p:sp>
    </p:spTree>
    <p:extLst>
      <p:ext uri="{BB962C8B-B14F-4D97-AF65-F5344CB8AC3E}">
        <p14:creationId xmlns:p14="http://schemas.microsoft.com/office/powerpoint/2010/main" val="183564255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pic>
        <p:nvPicPr>
          <p:cNvPr id="4" name="Picture 3">
            <a:extLst>
              <a:ext uri="{FF2B5EF4-FFF2-40B4-BE49-F238E27FC236}">
                <a16:creationId xmlns:a16="http://schemas.microsoft.com/office/drawing/2014/main" id="{F459A08C-2AEE-D7EF-A152-15B2040DCE65}"/>
              </a:ext>
            </a:extLst>
          </p:cNvPr>
          <p:cNvPicPr>
            <a:picLocks noChangeAspect="1"/>
          </p:cNvPicPr>
          <p:nvPr/>
        </p:nvPicPr>
        <p:blipFill>
          <a:blip r:embed="rId4"/>
          <a:stretch>
            <a:fillRect/>
          </a:stretch>
        </p:blipFill>
        <p:spPr>
          <a:xfrm>
            <a:off x="0" y="0"/>
            <a:ext cx="8878539" cy="5613722"/>
          </a:xfrm>
          <a:prstGeom prst="rect">
            <a:avLst/>
          </a:prstGeom>
        </p:spPr>
      </p:pic>
      <p:pic>
        <p:nvPicPr>
          <p:cNvPr id="7" name="Picture 6">
            <a:extLst>
              <a:ext uri="{FF2B5EF4-FFF2-40B4-BE49-F238E27FC236}">
                <a16:creationId xmlns:a16="http://schemas.microsoft.com/office/drawing/2014/main" id="{57A3BEDA-1E5D-5275-C9FD-63295D746F8A}"/>
              </a:ext>
            </a:extLst>
          </p:cNvPr>
          <p:cNvPicPr>
            <a:picLocks noChangeAspect="1"/>
          </p:cNvPicPr>
          <p:nvPr/>
        </p:nvPicPr>
        <p:blipFill>
          <a:blip r:embed="rId5"/>
          <a:stretch>
            <a:fillRect/>
          </a:stretch>
        </p:blipFill>
        <p:spPr>
          <a:xfrm>
            <a:off x="4282632" y="5698072"/>
            <a:ext cx="7909367" cy="1159928"/>
          </a:xfrm>
          <a:prstGeom prst="rect">
            <a:avLst/>
          </a:prstGeom>
          <a:ln w="28575">
            <a:solidFill>
              <a:srgbClr val="FF0000"/>
            </a:solidFill>
          </a:ln>
        </p:spPr>
      </p:pic>
    </p:spTree>
    <p:extLst>
      <p:ext uri="{BB962C8B-B14F-4D97-AF65-F5344CB8AC3E}">
        <p14:creationId xmlns:p14="http://schemas.microsoft.com/office/powerpoint/2010/main" val="1609577959"/>
      </p:ext>
    </p:extLst>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621650" y="1167166"/>
            <a:ext cx="10810349" cy="109876"/>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1567089" cy="568895"/>
          </a:xfrm>
          <a:prstGeom prst="rect">
            <a:avLst/>
          </a:prstGeom>
        </p:spPr>
      </p:pic>
      <p:sp>
        <p:nvSpPr>
          <p:cNvPr id="2" name="Rectangle 1"/>
          <p:cNvSpPr/>
          <p:nvPr/>
        </p:nvSpPr>
        <p:spPr>
          <a:xfrm>
            <a:off x="621651" y="614671"/>
            <a:ext cx="6595226" cy="584775"/>
          </a:xfrm>
          <a:prstGeom prst="rect">
            <a:avLst/>
          </a:prstGeom>
        </p:spPr>
        <p:txBody>
          <a:bodyPr wrap="square">
            <a:spAutoFit/>
          </a:bodyPr>
          <a:lstStyle/>
          <a:p>
            <a:r>
              <a:rPr lang="en-US" sz="3200" b="1" dirty="0">
                <a:solidFill>
                  <a:srgbClr val="00B0F0"/>
                </a:solidFill>
                <a:latin typeface="Alexandria" charset="0"/>
                <a:cs typeface="Alexandria" charset="0"/>
              </a:rPr>
              <a:t>Surveys</a:t>
            </a:r>
          </a:p>
        </p:txBody>
      </p:sp>
      <p:sp>
        <p:nvSpPr>
          <p:cNvPr id="9" name="TextBox 8"/>
          <p:cNvSpPr txBox="1"/>
          <p:nvPr/>
        </p:nvSpPr>
        <p:spPr>
          <a:xfrm>
            <a:off x="6741857" y="611304"/>
            <a:ext cx="4828492" cy="584775"/>
          </a:xfrm>
          <a:prstGeom prst="rect">
            <a:avLst/>
          </a:prstGeom>
          <a:noFill/>
        </p:spPr>
        <p:txBody>
          <a:bodyPr wrap="square" rtlCol="0">
            <a:spAutoFit/>
          </a:bodyPr>
          <a:lstStyle/>
          <a:p>
            <a:pPr algn="r"/>
            <a:r>
              <a:rPr lang="ar-SA" sz="3200" b="1" dirty="0">
                <a:solidFill>
                  <a:srgbClr val="00B0F0"/>
                </a:solidFill>
                <a:latin typeface="Alexandria" charset="0"/>
                <a:cs typeface="Alexandria" charset="0"/>
              </a:rPr>
              <a:t>الدراسات المسحية</a:t>
            </a:r>
          </a:p>
        </p:txBody>
      </p:sp>
      <p:sp>
        <p:nvSpPr>
          <p:cNvPr id="3" name="Rectangle: Rounded Corners 2">
            <a:extLst>
              <a:ext uri="{FF2B5EF4-FFF2-40B4-BE49-F238E27FC236}">
                <a16:creationId xmlns:a16="http://schemas.microsoft.com/office/drawing/2014/main" id="{9885DD0A-52EB-11AA-BA36-1F71B791710C}"/>
              </a:ext>
            </a:extLst>
          </p:cNvPr>
          <p:cNvSpPr/>
          <p:nvPr/>
        </p:nvSpPr>
        <p:spPr>
          <a:xfrm>
            <a:off x="638242" y="1543299"/>
            <a:ext cx="11145049" cy="2461728"/>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a:t>of survey is to identify and offer explanations for relationships between variables.</a:t>
            </a:r>
          </a:p>
          <a:p>
            <a:pPr algn="ctr"/>
            <a:r>
              <a:rPr lang="en-US"/>
              <a:t>Sampling is vitally important in this type of survey as it has major implications for</a:t>
            </a:r>
          </a:p>
          <a:p>
            <a:pPr algn="ctr"/>
            <a:r>
              <a:rPr lang="en-US"/>
              <a:t>the generalizability of the findings</a:t>
            </a:r>
            <a:endParaRPr lang="en-US" dirty="0"/>
          </a:p>
        </p:txBody>
      </p:sp>
      <p:sp>
        <p:nvSpPr>
          <p:cNvPr id="4" name="Rectangle: Rounded Corners 24">
            <a:extLst>
              <a:ext uri="{FF2B5EF4-FFF2-40B4-BE49-F238E27FC236}">
                <a16:creationId xmlns:a16="http://schemas.microsoft.com/office/drawing/2014/main" id="{3DD9DFCA-4B1B-0B72-57ED-962D5FA1AAE0}"/>
              </a:ext>
            </a:extLst>
          </p:cNvPr>
          <p:cNvSpPr/>
          <p:nvPr/>
        </p:nvSpPr>
        <p:spPr>
          <a:xfrm>
            <a:off x="621650" y="4218004"/>
            <a:ext cx="11145049" cy="2424571"/>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t>حل النزاعات: يمكن أن يكون التواصل وجهاً لوجه فعالاً في حل النزاعات، لأنه يسمح بالتفاعل في الوقت الفعلي، والاستماع النشط، والفرصة لمعالجة المخاوف بشكل مباشر.</a:t>
            </a:r>
            <a:endParaRPr lang="en-US" dirty="0"/>
          </a:p>
        </p:txBody>
      </p:sp>
      <p:sp>
        <p:nvSpPr>
          <p:cNvPr id="8" name="Rectangle 7">
            <a:extLst>
              <a:ext uri="{FF2B5EF4-FFF2-40B4-BE49-F238E27FC236}">
                <a16:creationId xmlns:a16="http://schemas.microsoft.com/office/drawing/2014/main" id="{B647F0E2-601F-E548-FA90-ED8C15E00BA3}"/>
              </a:ext>
            </a:extLst>
          </p:cNvPr>
          <p:cNvSpPr/>
          <p:nvPr/>
        </p:nvSpPr>
        <p:spPr>
          <a:xfrm>
            <a:off x="638242" y="1501031"/>
            <a:ext cx="10932107" cy="2464008"/>
          </a:xfrm>
          <a:prstGeom prst="rect">
            <a:avLst/>
          </a:prstGeom>
        </p:spPr>
        <p:txBody>
          <a:bodyPr wrap="square">
            <a:spAutoFit/>
          </a:bodyPr>
          <a:lstStyle/>
          <a:p>
            <a:pPr algn="ctr">
              <a:lnSpc>
                <a:spcPct val="200000"/>
              </a:lnSpc>
            </a:pPr>
            <a:r>
              <a:rPr lang="en-US" sz="2000" dirty="0">
                <a:solidFill>
                  <a:schemeClr val="accent6">
                    <a:lumMod val="50000"/>
                  </a:schemeClr>
                </a:solidFill>
                <a:latin typeface="Alexandria" pitchFamily="2" charset="-78"/>
                <a:cs typeface="Alexandria" pitchFamily="2" charset="-78"/>
              </a:rPr>
              <a:t>The purpose of this type of survey is to identify and offer explanations for relationships between variables. </a:t>
            </a:r>
          </a:p>
          <a:p>
            <a:pPr marL="457200" indent="-457200" algn="just">
              <a:lnSpc>
                <a:spcPct val="200000"/>
              </a:lnSpc>
              <a:buFont typeface="Arial" panose="020B0604020202020204" pitchFamily="34" charset="0"/>
              <a:buChar char="•"/>
            </a:pPr>
            <a:r>
              <a:rPr lang="en-US" sz="2000" dirty="0">
                <a:solidFill>
                  <a:srgbClr val="002060"/>
                </a:solidFill>
                <a:latin typeface="Alexandria" pitchFamily="2" charset="-78"/>
                <a:cs typeface="Alexandria" pitchFamily="2" charset="-78"/>
              </a:rPr>
              <a:t>Sampling is vitally important in this type of survey as it has major implications for the generalizability of the findings.</a:t>
            </a:r>
            <a:endParaRPr lang="en-US" sz="2000" dirty="0">
              <a:solidFill>
                <a:srgbClr val="FF0000"/>
              </a:solidFill>
              <a:latin typeface="Alexandria" pitchFamily="2" charset="-78"/>
              <a:cs typeface="Alexandria" pitchFamily="2" charset="-78"/>
            </a:endParaRPr>
          </a:p>
        </p:txBody>
      </p:sp>
      <p:sp>
        <p:nvSpPr>
          <p:cNvPr id="11" name="TextBox 10">
            <a:extLst>
              <a:ext uri="{FF2B5EF4-FFF2-40B4-BE49-F238E27FC236}">
                <a16:creationId xmlns:a16="http://schemas.microsoft.com/office/drawing/2014/main" id="{E9CC582A-C8AF-CFB3-53C2-2A863A49ECD8}"/>
              </a:ext>
            </a:extLst>
          </p:cNvPr>
          <p:cNvSpPr txBox="1"/>
          <p:nvPr/>
        </p:nvSpPr>
        <p:spPr>
          <a:xfrm>
            <a:off x="0" y="6646605"/>
            <a:ext cx="1747520" cy="261610"/>
          </a:xfrm>
          <a:prstGeom prst="rect">
            <a:avLst/>
          </a:prstGeom>
          <a:noFill/>
          <a:ln>
            <a:solidFill>
              <a:schemeClr val="bg1"/>
            </a:solidFill>
          </a:ln>
        </p:spPr>
        <p:txBody>
          <a:bodyPr wrap="square" rtlCol="0">
            <a:spAutoFit/>
          </a:bodyPr>
          <a:lstStyle/>
          <a:p>
            <a:r>
              <a:rPr lang="en-US" sz="1100" dirty="0">
                <a:latin typeface="Alexandria" pitchFamily="2" charset="-78"/>
                <a:cs typeface="Alexandria" pitchFamily="2" charset="-78"/>
              </a:rPr>
              <a:t>Dr. Raef Baraka</a:t>
            </a:r>
          </a:p>
        </p:txBody>
      </p:sp>
      <p:sp>
        <p:nvSpPr>
          <p:cNvPr id="10" name="Rectangle 9">
            <a:extLst>
              <a:ext uri="{FF2B5EF4-FFF2-40B4-BE49-F238E27FC236}">
                <a16:creationId xmlns:a16="http://schemas.microsoft.com/office/drawing/2014/main" id="{9B9BABB7-8146-6ABB-E470-05D5A89BFE29}"/>
              </a:ext>
            </a:extLst>
          </p:cNvPr>
          <p:cNvSpPr/>
          <p:nvPr/>
        </p:nvSpPr>
        <p:spPr>
          <a:xfrm>
            <a:off x="717328" y="4149212"/>
            <a:ext cx="10714671" cy="2271648"/>
          </a:xfrm>
          <a:prstGeom prst="rect">
            <a:avLst/>
          </a:prstGeom>
        </p:spPr>
        <p:txBody>
          <a:bodyPr wrap="square">
            <a:spAutoFit/>
          </a:bodyPr>
          <a:lstStyle/>
          <a:p>
            <a:pPr algn="ctr" rtl="1">
              <a:lnSpc>
                <a:spcPct val="250000"/>
              </a:lnSpc>
            </a:pPr>
            <a:r>
              <a:rPr lang="ar-SA" sz="2000" dirty="0">
                <a:solidFill>
                  <a:schemeClr val="accent6">
                    <a:lumMod val="50000"/>
                  </a:schemeClr>
                </a:solidFill>
                <a:latin typeface="Alexandria" pitchFamily="2" charset="-78"/>
                <a:cs typeface="Alexandria" pitchFamily="2" charset="-78"/>
              </a:rPr>
              <a:t>الغرض من هذا النوع من الاستطلاعات هو تحديد وتقديم تفسيرات للعلاقات بين المتغيرات. </a:t>
            </a:r>
          </a:p>
          <a:p>
            <a:pPr marL="342900" indent="-342900" algn="just" rtl="1">
              <a:lnSpc>
                <a:spcPct val="250000"/>
              </a:lnSpc>
              <a:buFont typeface="Arial" panose="020B0604020202020204" pitchFamily="34" charset="0"/>
              <a:buChar char="•"/>
            </a:pPr>
            <a:r>
              <a:rPr lang="ar-SA" sz="2000" dirty="0">
                <a:solidFill>
                  <a:srgbClr val="002060"/>
                </a:solidFill>
                <a:latin typeface="Alexandria" pitchFamily="2" charset="-78"/>
                <a:cs typeface="Alexandria" pitchFamily="2" charset="-78"/>
              </a:rPr>
              <a:t>تعد العينة مهمة جدا في هذا النوع من الاستطلاعات لأنها تحمل تداعيات كبيرة على قابلية تعميم النتائج.</a:t>
            </a:r>
            <a:endParaRPr lang="ar-SA" sz="2000" dirty="0">
              <a:solidFill>
                <a:srgbClr val="FF0000"/>
              </a:solidFill>
              <a:latin typeface="Alexandria" pitchFamily="2" charset="-78"/>
              <a:cs typeface="Alexandria" pitchFamily="2" charset="-78"/>
            </a:endParaRPr>
          </a:p>
        </p:txBody>
      </p:sp>
    </p:spTree>
    <p:extLst>
      <p:ext uri="{BB962C8B-B14F-4D97-AF65-F5344CB8AC3E}">
        <p14:creationId xmlns:p14="http://schemas.microsoft.com/office/powerpoint/2010/main" val="148637237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2" presetClass="entr" presetSubtype="4"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anim calcmode="lin" valueType="num">
                                      <p:cBhvr additive="base">
                                        <p:cTn id="7" dur="500" fill="hold"/>
                                        <p:tgtEl>
                                          <p:spTgt spid="8"/>
                                        </p:tgtEl>
                                        <p:attrNameLst>
                                          <p:attrName>ppt_x</p:attrName>
                                        </p:attrNameLst>
                                      </p:cBhvr>
                                      <p:tavLst>
                                        <p:tav tm="0">
                                          <p:val>
                                            <p:strVal val="#ppt_x"/>
                                          </p:val>
                                        </p:tav>
                                        <p:tav tm="100000">
                                          <p:val>
                                            <p:strVal val="#ppt_x"/>
                                          </p:val>
                                        </p:tav>
                                      </p:tavLst>
                                    </p:anim>
                                    <p:anim calcmode="lin" valueType="num">
                                      <p:cBhvr additive="base">
                                        <p:cTn id="8" dur="500" fill="hold"/>
                                        <p:tgtEl>
                                          <p:spTgt spid="8"/>
                                        </p:tgtEl>
                                        <p:attrNameLst>
                                          <p:attrName>ppt_y</p:attrName>
                                        </p:attrNameLst>
                                      </p:cBhvr>
                                      <p:tavLst>
                                        <p:tav tm="0">
                                          <p:val>
                                            <p:strVal val="1+#ppt_h/2"/>
                                          </p:val>
                                        </p:tav>
                                        <p:tav tm="100000">
                                          <p:val>
                                            <p:strVal val="#ppt_y"/>
                                          </p:val>
                                        </p:tav>
                                      </p:tavLst>
                                    </p:anim>
                                  </p:childTnLst>
                                </p:cTn>
                              </p:par>
                            </p:childTnLst>
                          </p:cTn>
                        </p:par>
                      </p:childTnLst>
                    </p:cTn>
                  </p:par>
                  <p:par>
                    <p:cTn id="9" fill="hold">
                      <p:stCondLst>
                        <p:cond delay="indefinite"/>
                      </p:stCondLst>
                      <p:childTnLst>
                        <p:par>
                          <p:cTn id="10" fill="hold">
                            <p:stCondLst>
                              <p:cond delay="0"/>
                            </p:stCondLst>
                            <p:childTnLst>
                              <p:par>
                                <p:cTn id="11" presetID="2" presetClass="entr" presetSubtype="4" fill="hold" grpId="0" nodeType="clickEffect">
                                  <p:stCondLst>
                                    <p:cond delay="0"/>
                                  </p:stCondLst>
                                  <p:childTnLst>
                                    <p:set>
                                      <p:cBhvr>
                                        <p:cTn id="12" dur="1" fill="hold">
                                          <p:stCondLst>
                                            <p:cond delay="0"/>
                                          </p:stCondLst>
                                        </p:cTn>
                                        <p:tgtEl>
                                          <p:spTgt spid="10"/>
                                        </p:tgtEl>
                                        <p:attrNameLst>
                                          <p:attrName>style.visibility</p:attrName>
                                        </p:attrNameLst>
                                      </p:cBhvr>
                                      <p:to>
                                        <p:strVal val="visible"/>
                                      </p:to>
                                    </p:set>
                                    <p:anim calcmode="lin" valueType="num">
                                      <p:cBhvr additive="base">
                                        <p:cTn id="13" dur="500" fill="hold"/>
                                        <p:tgtEl>
                                          <p:spTgt spid="10"/>
                                        </p:tgtEl>
                                        <p:attrNameLst>
                                          <p:attrName>ppt_x</p:attrName>
                                        </p:attrNameLst>
                                      </p:cBhvr>
                                      <p:tavLst>
                                        <p:tav tm="0">
                                          <p:val>
                                            <p:strVal val="#ppt_x"/>
                                          </p:val>
                                        </p:tav>
                                        <p:tav tm="100000">
                                          <p:val>
                                            <p:strVal val="#ppt_x"/>
                                          </p:val>
                                        </p:tav>
                                      </p:tavLst>
                                    </p:anim>
                                    <p:anim calcmode="lin" valueType="num">
                                      <p:cBhvr additive="base">
                                        <p:cTn id="14" dur="500" fill="hold"/>
                                        <p:tgtEl>
                                          <p:spTgt spid="10"/>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p:bldP spid="10"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a:extLst>
            <a:ext uri="{FF2B5EF4-FFF2-40B4-BE49-F238E27FC236}">
              <a16:creationId xmlns:a16="http://schemas.microsoft.com/office/drawing/2014/main" id="{AD16F75B-386F-F6D0-261D-2FC7AB6965F7}"/>
            </a:ext>
          </a:extLst>
        </p:cNvPr>
        <p:cNvGrpSpPr/>
        <p:nvPr/>
      </p:nvGrpSpPr>
      <p:grpSpPr>
        <a:xfrm>
          <a:off x="0" y="0"/>
          <a:ext cx="0" cy="0"/>
          <a:chOff x="0" y="0"/>
          <a:chExt cx="0" cy="0"/>
        </a:xfrm>
      </p:grpSpPr>
      <p:pic>
        <p:nvPicPr>
          <p:cNvPr id="9" name="Picture 8">
            <a:extLst>
              <a:ext uri="{FF2B5EF4-FFF2-40B4-BE49-F238E27FC236}">
                <a16:creationId xmlns:a16="http://schemas.microsoft.com/office/drawing/2014/main" id="{0D6006B7-1566-7A23-D5A1-F88989F7F8CC}"/>
              </a:ext>
            </a:extLst>
          </p:cNvPr>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a:extLst>
              <a:ext uri="{FF2B5EF4-FFF2-40B4-BE49-F238E27FC236}">
                <a16:creationId xmlns:a16="http://schemas.microsoft.com/office/drawing/2014/main" id="{595E2D4D-B0D9-9292-265B-5E2E9FFF0168}"/>
              </a:ext>
            </a:extLst>
          </p:cNvPr>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a:extLst>
              <a:ext uri="{FF2B5EF4-FFF2-40B4-BE49-F238E27FC236}">
                <a16:creationId xmlns:a16="http://schemas.microsoft.com/office/drawing/2014/main" id="{F42F40A2-B3A4-63BA-B311-8C9223CEA481}"/>
              </a:ext>
            </a:extLst>
          </p:cNvPr>
          <p:cNvSpPr txBox="1"/>
          <p:nvPr/>
        </p:nvSpPr>
        <p:spPr>
          <a:xfrm>
            <a:off x="705831" y="5707075"/>
            <a:ext cx="4524565" cy="829945"/>
          </a:xfrm>
          <a:prstGeom prst="rect">
            <a:avLst/>
          </a:prstGeom>
          <a:noFill/>
        </p:spPr>
        <p:txBody>
          <a:bodyPr wrap="square" rtlCol="0">
            <a:spAutoFit/>
          </a:bodyPr>
          <a:lstStyle/>
          <a:p>
            <a:r>
              <a:rPr lang="en-US" sz="4800" b="1">
                <a:solidFill>
                  <a:schemeClr val="bg1"/>
                </a:solidFill>
                <a:latin typeface="Alexandria" charset="0"/>
                <a:cs typeface="Alexandria" charset="0"/>
              </a:rPr>
              <a:t>Thank You</a:t>
            </a:r>
          </a:p>
        </p:txBody>
      </p:sp>
      <p:pic>
        <p:nvPicPr>
          <p:cNvPr id="13" name="Graphic 12">
            <a:extLst>
              <a:ext uri="{FF2B5EF4-FFF2-40B4-BE49-F238E27FC236}">
                <a16:creationId xmlns:a16="http://schemas.microsoft.com/office/drawing/2014/main" id="{9527B082-662D-F42E-04DD-FED2AE0054FE}"/>
              </a:ext>
            </a:extLst>
          </p:cNvPr>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a:extLst>
              <a:ext uri="{FF2B5EF4-FFF2-40B4-BE49-F238E27FC236}">
                <a16:creationId xmlns:a16="http://schemas.microsoft.com/office/drawing/2014/main" id="{05584B13-21CC-7FBD-3C7B-D8034B044B40}"/>
              </a:ext>
            </a:extLst>
          </p:cNvPr>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a:extLst>
              <a:ext uri="{FF2B5EF4-FFF2-40B4-BE49-F238E27FC236}">
                <a16:creationId xmlns:a16="http://schemas.microsoft.com/office/drawing/2014/main" id="{0FCD72C7-F94E-083B-0E08-E1FF8426A0A4}"/>
              </a:ext>
            </a:extLst>
          </p:cNvPr>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extLst>
      <p:ext uri="{BB962C8B-B14F-4D97-AF65-F5344CB8AC3E}">
        <p14:creationId xmlns:p14="http://schemas.microsoft.com/office/powerpoint/2010/main" val="3304996787"/>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d13aca44-ef33-4cf4-9980-7f0b00e6eeb9">
      <Terms xmlns="http://schemas.microsoft.com/office/infopath/2007/PartnerControls"/>
    </lcf76f155ced4ddcb4097134ff3c332f>
    <TaxCatchAll xmlns="49100919-8a76-4266-be0c-7dc583902cb4" xsi:nil="true"/>
  </documentManagement>
</p:properties>
</file>

<file path=customXml/item2.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7e97f5759b239d09901a6c3e6d044424">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ff6c873fd4150f862f394d9ad33a2f1b"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GenerationTime" minOccurs="0"/>
                <xsd:element ref="ns2:MediaServiceEventHashCode" minOccurs="0"/>
                <xsd:element ref="ns2:MediaLengthInSeconds" minOccurs="0"/>
                <xsd:element ref="ns2:MediaServiceDateTaken"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GenerationTime" ma:index="12" nillable="true" ma:displayName="MediaServiceGenerationTime" ma:hidden="true" ma:internalName="MediaServiceGenerationTime" ma:readOnly="true">
      <xsd:simpleType>
        <xsd:restriction base="dms:Text"/>
      </xsd:simpleType>
    </xsd:element>
    <xsd:element name="MediaServiceEventHashCode" ma:index="13" nillable="true" ma:displayName="MediaServiceEventHashCode" ma:hidden="true" ma:internalName="MediaServiceEventHashCode" ma:readOnly="true">
      <xsd:simpleType>
        <xsd:restriction base="dms:Text"/>
      </xsd:simpleType>
    </xsd:element>
    <xsd:element name="MediaLengthInSeconds" ma:index="14" nillable="true" ma:displayName="MediaLengthInSeconds" ma:hidden="true" ma:internalName="MediaLengthInSeconds" ma:readOnly="true">
      <xsd:simpleType>
        <xsd:restriction base="dms:Unknown"/>
      </xsd:simpleType>
    </xsd:element>
    <xsd:element name="MediaServiceDateTaken" ma:index="15" nillable="true" ma:displayName="MediaServiceDateTaken" ma:hidden="true" ma:indexed="true" ma:internalName="MediaServiceDateTaken" ma:readOnly="true">
      <xsd:simpleType>
        <xsd:restriction base="dms:Text"/>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b5d792bc-7973-4ea0-b250-91ea47055511}"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ACC9A911-23AF-4D6B-960B-1A780C58D828}">
  <ds:schemaRefs>
    <ds:schemaRef ds:uri="688354b5-287c-4cda-825e-1d7935aea40e"/>
    <ds:schemaRef ds:uri="http://schemas.microsoft.com/office/2006/documentManagement/types"/>
    <ds:schemaRef ds:uri="http://purl.org/dc/elements/1.1/"/>
    <ds:schemaRef ds:uri="http://schemas.microsoft.com/office/infopath/2007/PartnerControls"/>
    <ds:schemaRef ds:uri="http://schemas.openxmlformats.org/package/2006/metadata/core-properties"/>
    <ds:schemaRef ds:uri="http://purl.org/dc/dcmitype/"/>
    <ds:schemaRef ds:uri="aca13214-df29-4e3c-a050-857c0bf7bd8e"/>
    <ds:schemaRef ds:uri="http://schemas.microsoft.com/office/2006/metadata/properties"/>
    <ds:schemaRef ds:uri="http://www.w3.org/XML/1998/namespace"/>
    <ds:schemaRef ds:uri="http://purl.org/dc/terms/"/>
    <ds:schemaRef ds:uri="d13aca44-ef33-4cf4-9980-7f0b00e6eeb9"/>
    <ds:schemaRef ds:uri="49100919-8a76-4266-be0c-7dc583902cb4"/>
  </ds:schemaRefs>
</ds:datastoreItem>
</file>

<file path=customXml/itemProps2.xml><?xml version="1.0" encoding="utf-8"?>
<ds:datastoreItem xmlns:ds="http://schemas.openxmlformats.org/officeDocument/2006/customXml" ds:itemID="{66A3A0CA-AE0A-46E1-A548-442811F3A1D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B6922925-B650-4EA1-A7DB-D7297A7637D2}">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16238</TotalTime>
  <Words>4484</Words>
  <Application>Microsoft Office PowerPoint</Application>
  <PresentationFormat>Widescreen</PresentationFormat>
  <Paragraphs>387</Paragraphs>
  <Slides>42</Slides>
  <Notes>38</Notes>
  <HiddenSlides>0</HiddenSlides>
  <MMClips>0</MMClips>
  <ScaleCrop>false</ScaleCrop>
  <HeadingPairs>
    <vt:vector size="6" baseType="variant">
      <vt:variant>
        <vt:lpstr>Fonts Used</vt:lpstr>
      </vt:variant>
      <vt:variant>
        <vt:i4>5</vt:i4>
      </vt:variant>
      <vt:variant>
        <vt:lpstr>Theme</vt:lpstr>
      </vt:variant>
      <vt:variant>
        <vt:i4>1</vt:i4>
      </vt:variant>
      <vt:variant>
        <vt:lpstr>Slide Titles</vt:lpstr>
      </vt:variant>
      <vt:variant>
        <vt:i4>42</vt:i4>
      </vt:variant>
    </vt:vector>
  </HeadingPairs>
  <TitlesOfParts>
    <vt:vector size="48" baseType="lpstr">
      <vt:lpstr>Alexandria</vt:lpstr>
      <vt:lpstr>Calibri Light</vt:lpstr>
      <vt:lpstr>Alexandria Light</vt:lpstr>
      <vt:lpstr>Arial</vt:lpstr>
      <vt:lpstr>Calibri</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raef baraka</cp:lastModifiedBy>
  <cp:revision>1421</cp:revision>
  <dcterms:created xsi:type="dcterms:W3CDTF">2023-04-29T09:08:00Z</dcterms:created>
  <dcterms:modified xsi:type="dcterms:W3CDTF">2026-07-21T17:57:33Z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1033-12.2.0.13359</vt:lpwstr>
  </property>
  <property fmtid="{D5CDD505-2E9C-101B-9397-08002B2CF9AE}" pid="4" name="ContentTypeId">
    <vt:lpwstr>0x0101006A254F5D6A14094B8840E79896A2F150</vt:lpwstr>
  </property>
  <property fmtid="{D5CDD505-2E9C-101B-9397-08002B2CF9AE}" pid="5" name="MediaServiceImageTags">
    <vt:lpwstr/>
  </property>
</Properties>
</file>