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94" r:id="rId6"/>
    <p:sldId id="555" r:id="rId7"/>
    <p:sldId id="556" r:id="rId8"/>
    <p:sldId id="557" r:id="rId9"/>
    <p:sldId id="558" r:id="rId10"/>
    <p:sldId id="559" r:id="rId11"/>
    <p:sldId id="560" r:id="rId12"/>
    <p:sldId id="561" r:id="rId13"/>
    <p:sldId id="606" r:id="rId14"/>
    <p:sldId id="562" r:id="rId15"/>
    <p:sldId id="563" r:id="rId16"/>
    <p:sldId id="564" r:id="rId17"/>
    <p:sldId id="567" r:id="rId18"/>
    <p:sldId id="565" r:id="rId19"/>
    <p:sldId id="568" r:id="rId20"/>
    <p:sldId id="569" r:id="rId21"/>
    <p:sldId id="570" r:id="rId22"/>
    <p:sldId id="571" r:id="rId23"/>
    <p:sldId id="573" r:id="rId24"/>
    <p:sldId id="574" r:id="rId25"/>
    <p:sldId id="575" r:id="rId26"/>
    <p:sldId id="576" r:id="rId27"/>
    <p:sldId id="577" r:id="rId28"/>
    <p:sldId id="579" r:id="rId29"/>
    <p:sldId id="580" r:id="rId30"/>
    <p:sldId id="584" r:id="rId31"/>
    <p:sldId id="588" r:id="rId32"/>
    <p:sldId id="590" r:id="rId33"/>
    <p:sldId id="593" r:id="rId34"/>
    <p:sldId id="594" r:id="rId35"/>
    <p:sldId id="595" r:id="rId36"/>
    <p:sldId id="596" r:id="rId37"/>
    <p:sldId id="597" r:id="rId38"/>
    <p:sldId id="599" r:id="rId39"/>
    <p:sldId id="600" r:id="rId40"/>
    <p:sldId id="601" r:id="rId41"/>
    <p:sldId id="603" r:id="rId42"/>
    <p:sldId id="605" r:id="rId43"/>
    <p:sldId id="554" r:id="rId44"/>
    <p:sldId id="607" r:id="rId45"/>
    <p:sldId id="608" r:id="rId46"/>
    <p:sldId id="60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8B93FFA-9AD7-3842-8B78-3455B2E310C8}">
          <p14:sldIdLst>
            <p14:sldId id="480"/>
          </p14:sldIdLst>
        </p14:section>
        <p14:section name="Default Section" id="{1DD1E957-8C02-0640-A003-870B85353287}">
          <p14:sldIdLst>
            <p14:sldId id="494"/>
            <p14:sldId id="555"/>
            <p14:sldId id="556"/>
            <p14:sldId id="557"/>
            <p14:sldId id="558"/>
            <p14:sldId id="559"/>
            <p14:sldId id="560"/>
            <p14:sldId id="561"/>
            <p14:sldId id="606"/>
            <p14:sldId id="562"/>
            <p14:sldId id="563"/>
            <p14:sldId id="564"/>
            <p14:sldId id="567"/>
            <p14:sldId id="565"/>
            <p14:sldId id="568"/>
            <p14:sldId id="569"/>
            <p14:sldId id="570"/>
            <p14:sldId id="571"/>
            <p14:sldId id="573"/>
            <p14:sldId id="574"/>
            <p14:sldId id="575"/>
            <p14:sldId id="576"/>
            <p14:sldId id="577"/>
            <p14:sldId id="579"/>
            <p14:sldId id="580"/>
            <p14:sldId id="584"/>
            <p14:sldId id="588"/>
            <p14:sldId id="590"/>
            <p14:sldId id="593"/>
            <p14:sldId id="594"/>
            <p14:sldId id="595"/>
            <p14:sldId id="596"/>
            <p14:sldId id="597"/>
            <p14:sldId id="599"/>
            <p14:sldId id="600"/>
            <p14:sldId id="601"/>
            <p14:sldId id="603"/>
            <p14:sldId id="605"/>
            <p14:sldId id="554"/>
            <p14:sldId id="607"/>
            <p14:sldId id="608"/>
            <p14:sldId id="609"/>
          </p14:sldIdLst>
        </p14:section>
        <p14:section name="Untitled Section" id="{518C2381-37E4-0243-880D-E0999443D33B}">
          <p14:sldIdLst/>
        </p14:section>
        <p14:section name="Default Section" id="{73925AE7-E9D8-48BC-A988-41815CE32A48}">
          <p14:sldIdLst/>
        </p14:section>
        <p14:section name="Default Section" id="{2C365367-C9E1-5C42-B0DE-76C8E0420EC8}">
          <p14:sldIdLst/>
        </p14:section>
        <p14:section name="Untitled Section" id="{460A3ED7-C0B0-5045-B6E1-A04626BDBA3B}">
          <p14:sldIdLst/>
        </p14:section>
        <p14:section name="Untitled Section" id="{2F6AD2C2-46A9-4BC4-94FF-3A698A8E8EFB}">
          <p14:sldIdLst/>
        </p14:section>
        <p14:section name="Untitled Section" id="{5633989F-2401-534B-9DA0-66F82743A7D0}">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616C6A-4F65-2097-23DE-EE5C72EB3C0C}" v="3" dt="2025-11-27T12:47:07.3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40"/>
    <p:restoredTop sz="93810" autoAdjust="0"/>
  </p:normalViewPr>
  <p:slideViewPr>
    <p:cSldViewPr snapToGrid="0">
      <p:cViewPr varScale="1">
        <p:scale>
          <a:sx n="115" d="100"/>
          <a:sy n="115" d="100"/>
        </p:scale>
        <p:origin x="121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i Samara" userId="S::husnisamara@midocean.edu.km::da87f59a-6d7b-41f5-941f-efd14f894eb3" providerId="AD" clId="Web-{8E616C6A-4F65-2097-23DE-EE5C72EB3C0C}"/>
    <pc:docChg chg="delSection">
      <pc:chgData name="Husni Samara" userId="S::husnisamara@midocean.edu.km::da87f59a-6d7b-41f5-941f-efd14f894eb3" providerId="AD" clId="Web-{8E616C6A-4F65-2097-23DE-EE5C72EB3C0C}" dt="2025-11-27T12:47:07.325" v="2"/>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32296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1540226"/>
            <a:ext cx="6137571" cy="47053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1540226"/>
            <a:ext cx="5715829" cy="4429254"/>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8</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7200" dirty="0"/>
              <a:t>Cryptocurrency</a:t>
            </a:r>
          </a:p>
        </p:txBody>
      </p:sp>
    </p:spTree>
    <p:extLst>
      <p:ext uri="{BB962C8B-B14F-4D97-AF65-F5344CB8AC3E}">
        <p14:creationId xmlns:p14="http://schemas.microsoft.com/office/powerpoint/2010/main" val="3808467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42E4C-DE6E-D09F-AF68-929387185FA0}"/>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9F756544-A931-2C93-898C-F46F7B21896C}"/>
              </a:ext>
            </a:extLst>
          </p:cNvPr>
          <p:cNvSpPr>
            <a:spLocks noGrp="1"/>
          </p:cNvSpPr>
          <p:nvPr>
            <p:ph idx="1"/>
          </p:nvPr>
        </p:nvSpPr>
        <p:spPr/>
        <p:txBody>
          <a:bodyPr/>
          <a:lstStyle/>
          <a:p>
            <a:r>
              <a:rPr lang="en-US" sz="1800" dirty="0">
                <a:solidFill>
                  <a:srgbClr val="4C4C4F"/>
                </a:solidFill>
                <a:latin typeface="PTSerif" panose="020A0603040505020204" pitchFamily="18" charset="77"/>
              </a:rPr>
              <a:t>To understand cryptocurrencies, we need to distinguish between what they were envisioned to be and what they currently are. </a:t>
            </a:r>
          </a:p>
          <a:p>
            <a:r>
              <a:rPr lang="en-US" sz="1800" dirty="0">
                <a:solidFill>
                  <a:srgbClr val="4C4C4F"/>
                </a:solidFill>
                <a:latin typeface="PTSerif" panose="020A0603040505020204" pitchFamily="18" charset="77"/>
              </a:rPr>
              <a:t>the ambition in Nakamoto (2008) was to create a fair, borderless, and secure currency that can be trans- acted in a secure way across a network of anonymous participants.</a:t>
            </a:r>
          </a:p>
          <a:p>
            <a:r>
              <a:rPr lang="en-US" sz="1800" dirty="0">
                <a:solidFill>
                  <a:srgbClr val="4C4C4F"/>
                </a:solidFill>
                <a:latin typeface="PTSerif" panose="020A0603040505020204" pitchFamily="18" charset="77"/>
              </a:rPr>
              <a:t> this stood on the shoulders of decades of innovation in databases, cryptography and network protocols, which all combined to give the innovation of blockchain technology. </a:t>
            </a:r>
          </a:p>
          <a:p>
            <a:r>
              <a:rPr lang="en-US" sz="1800" dirty="0">
                <a:solidFill>
                  <a:srgbClr val="4C4C4F"/>
                </a:solidFill>
                <a:latin typeface="PTSerif" panose="020A0603040505020204" pitchFamily="18" charset="77"/>
              </a:rPr>
              <a:t>From a technical perspective, the real achievement of Bitcoin relies on the coordination of the underlying features of blockchain technology, embedded with a pre-programmed economic incentive scheme (akin to a monetary policy). </a:t>
            </a:r>
          </a:p>
          <a:p>
            <a:endParaRPr lang="en-EG" dirty="0"/>
          </a:p>
        </p:txBody>
      </p:sp>
    </p:spTree>
    <p:extLst>
      <p:ext uri="{BB962C8B-B14F-4D97-AF65-F5344CB8AC3E}">
        <p14:creationId xmlns:p14="http://schemas.microsoft.com/office/powerpoint/2010/main" val="1110549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8955E-093A-DBF1-86E6-B623459ADE0A}"/>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F61E8788-F47A-C42B-3342-C85B32C7773D}"/>
              </a:ext>
            </a:extLst>
          </p:cNvPr>
          <p:cNvSpPr>
            <a:spLocks noGrp="1"/>
          </p:cNvSpPr>
          <p:nvPr>
            <p:ph idx="1"/>
          </p:nvPr>
        </p:nvSpPr>
        <p:spPr/>
        <p:txBody>
          <a:bodyPr/>
          <a:lstStyle/>
          <a:p>
            <a:r>
              <a:rPr lang="en-US" sz="1800" dirty="0">
                <a:solidFill>
                  <a:srgbClr val="4C4C4F"/>
                </a:solidFill>
                <a:latin typeface="PTSerif" panose="020A0603040505020204" pitchFamily="18" charset="77"/>
              </a:rPr>
              <a:t>Blockchain technology enables an exchange of trust via a tamperproof, publicly auditable record of transactions between parties with no requirement of a pre-existing trust in each other or need for a central authority to govern and manage the network. </a:t>
            </a:r>
          </a:p>
          <a:p>
            <a:r>
              <a:rPr lang="en-US" sz="1800" dirty="0">
                <a:solidFill>
                  <a:srgbClr val="4C4C4F"/>
                </a:solidFill>
                <a:latin typeface="PTSerif" panose="020A0603040505020204" pitchFamily="18" charset="77"/>
              </a:rPr>
              <a:t>The initial underlying philosophy behind the Bitcoin system (or broadly any ‘</a:t>
            </a:r>
            <a:r>
              <a:rPr lang="en-US" sz="1800" dirty="0" err="1">
                <a:solidFill>
                  <a:srgbClr val="4C4C4F"/>
                </a:solidFill>
                <a:latin typeface="PTSerif" panose="020A0603040505020204" pitchFamily="18" charset="77"/>
              </a:rPr>
              <a:t>decentralised</a:t>
            </a:r>
            <a:r>
              <a:rPr lang="en-US" sz="1800" dirty="0">
                <a:solidFill>
                  <a:srgbClr val="4C4C4F"/>
                </a:solidFill>
                <a:latin typeface="PTSerif" panose="020A0603040505020204" pitchFamily="18" charset="77"/>
              </a:rPr>
              <a:t>’ network) was to ensure that no one entity can act to censor transactions or prevent per- son(s) from joining the network. Rather, each participant in the network has a ‘voting’ right given they have computational processing power. </a:t>
            </a:r>
          </a:p>
          <a:p>
            <a:r>
              <a:rPr lang="en-US" sz="1800" dirty="0">
                <a:solidFill>
                  <a:srgbClr val="4C4C4F"/>
                </a:solidFill>
                <a:latin typeface="PTSerif" panose="020A0603040505020204" pitchFamily="18" charset="77"/>
              </a:rPr>
              <a:t>In the context of this chapter, cryptocurrencies are any form of currency that only exists digitally as part of a payment system that has no central issuing or regulating authority and uses a </a:t>
            </a:r>
            <a:r>
              <a:rPr lang="en-US" sz="1800" dirty="0" err="1">
                <a:solidFill>
                  <a:srgbClr val="4C4C4F"/>
                </a:solidFill>
                <a:latin typeface="PTSerif" panose="020A0603040505020204" pitchFamily="18" charset="77"/>
              </a:rPr>
              <a:t>decentralised</a:t>
            </a:r>
            <a:r>
              <a:rPr lang="en-US" sz="1800" dirty="0">
                <a:solidFill>
                  <a:srgbClr val="4C4C4F"/>
                </a:solidFill>
                <a:latin typeface="PTSerif" panose="020A0603040505020204" pitchFamily="18" charset="77"/>
              </a:rPr>
              <a:t> system to record transactions and manage the issuance of new units/tokens, and that relies on cryptography to prevent counterfeiting and fraudulent transactions. This definition excludes ‘Central Bank Digital Currencies’ (CBDCs), </a:t>
            </a:r>
          </a:p>
          <a:p>
            <a:endParaRPr lang="en-EG" dirty="0"/>
          </a:p>
        </p:txBody>
      </p:sp>
    </p:spTree>
    <p:extLst>
      <p:ext uri="{BB962C8B-B14F-4D97-AF65-F5344CB8AC3E}">
        <p14:creationId xmlns:p14="http://schemas.microsoft.com/office/powerpoint/2010/main" val="3974168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7586B-0CB7-E684-3872-00E0E3655B14}"/>
              </a:ext>
            </a:extLst>
          </p:cNvPr>
          <p:cNvSpPr>
            <a:spLocks noGrp="1"/>
          </p:cNvSpPr>
          <p:nvPr>
            <p:ph type="title"/>
          </p:nvPr>
        </p:nvSpPr>
        <p:spPr/>
        <p:txBody>
          <a:bodyPr/>
          <a:lstStyle/>
          <a:p>
            <a:r>
              <a:rPr lang="en-US" sz="2000" b="1" dirty="0">
                <a:solidFill>
                  <a:srgbClr val="00429B"/>
                </a:solidFill>
                <a:effectLst/>
                <a:latin typeface="Montserrat" pitchFamily="2" charset="77"/>
              </a:rPr>
              <a:t>Permissionless and Permissioned Blockchains</a:t>
            </a:r>
            <a:br>
              <a:rPr lang="en-US" dirty="0"/>
            </a:br>
            <a:endParaRPr lang="en-EG" dirty="0"/>
          </a:p>
        </p:txBody>
      </p:sp>
      <p:sp>
        <p:nvSpPr>
          <p:cNvPr id="3" name="Content Placeholder 2">
            <a:extLst>
              <a:ext uri="{FF2B5EF4-FFF2-40B4-BE49-F238E27FC236}">
                <a16:creationId xmlns:a16="http://schemas.microsoft.com/office/drawing/2014/main" id="{C7C0AE62-DF7C-1C93-C2FD-49F3080D173C}"/>
              </a:ext>
            </a:extLst>
          </p:cNvPr>
          <p:cNvSpPr>
            <a:spLocks noGrp="1"/>
          </p:cNvSpPr>
          <p:nvPr>
            <p:ph idx="1"/>
          </p:nvPr>
        </p:nvSpPr>
        <p:spPr>
          <a:xfrm>
            <a:off x="285307" y="2038276"/>
            <a:ext cx="10515600" cy="4351338"/>
          </a:xfrm>
        </p:spPr>
        <p:txBody>
          <a:bodyPr/>
          <a:lstStyle/>
          <a:p>
            <a:r>
              <a:rPr lang="en-US" sz="1800" dirty="0">
                <a:solidFill>
                  <a:srgbClr val="4C4C4F"/>
                </a:solidFill>
                <a:effectLst/>
                <a:latin typeface="PTSerif" panose="020A0603040505020204" pitchFamily="18" charset="77"/>
              </a:rPr>
              <a:t>To understand the difference between permission-less and permissioned blockchains, it is important to understand how the source code of the software applications is managed (that is to view code, copy it, learn from it, alter it, or share it). </a:t>
            </a:r>
          </a:p>
          <a:p>
            <a:r>
              <a:rPr lang="en-US" sz="1800" dirty="0">
                <a:solidFill>
                  <a:srgbClr val="4C4C4F"/>
                </a:solidFill>
                <a:effectLst/>
                <a:latin typeface="PTSerif" panose="020A0603040505020204" pitchFamily="18" charset="77"/>
              </a:rPr>
              <a:t>Most cryptocurrencies are based on decentralized permission-less blockchains, including Bitcoin and Ethereum, whose transparency is built on open-source code (accessible to everyone on the network). Permission-less blockchain-based cryptocurrencies allow anyone to access the Bitcoin code, inspect it, copy it and improve it. </a:t>
            </a:r>
            <a:endParaRPr lang="en-US" dirty="0"/>
          </a:p>
          <a:p>
            <a:endParaRPr lang="en-EG" dirty="0"/>
          </a:p>
        </p:txBody>
      </p:sp>
    </p:spTree>
    <p:extLst>
      <p:ext uri="{BB962C8B-B14F-4D97-AF65-F5344CB8AC3E}">
        <p14:creationId xmlns:p14="http://schemas.microsoft.com/office/powerpoint/2010/main" val="1031502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44098-56B8-E005-247B-8B07F0F996E9}"/>
              </a:ext>
            </a:extLst>
          </p:cNvPr>
          <p:cNvSpPr>
            <a:spLocks noGrp="1"/>
          </p:cNvSpPr>
          <p:nvPr>
            <p:ph type="title"/>
          </p:nvPr>
        </p:nvSpPr>
        <p:spPr/>
        <p:txBody>
          <a:bodyPr/>
          <a:lstStyle/>
          <a:p>
            <a:r>
              <a:rPr lang="en-US" sz="2000" b="1" dirty="0">
                <a:solidFill>
                  <a:srgbClr val="00429B"/>
                </a:solidFill>
                <a:effectLst/>
                <a:latin typeface="Montserrat" pitchFamily="2" charset="77"/>
              </a:rPr>
              <a:t>Permissionless and Permissioned Blockchains</a:t>
            </a:r>
            <a:endParaRPr lang="en-EG" dirty="0"/>
          </a:p>
        </p:txBody>
      </p:sp>
      <p:sp>
        <p:nvSpPr>
          <p:cNvPr id="3" name="Content Placeholder 2">
            <a:extLst>
              <a:ext uri="{FF2B5EF4-FFF2-40B4-BE49-F238E27FC236}">
                <a16:creationId xmlns:a16="http://schemas.microsoft.com/office/drawing/2014/main" id="{47E2EB9F-DA1B-B2DE-5061-7CC99CA1850E}"/>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Permissioned blockchains on the other hand are typically more centralized, closed systems, whereby there is a known custodian of the blockchain network who qualifies participants based on certain pre-defined criteria in order to access and use the blockchain data. </a:t>
            </a:r>
          </a:p>
          <a:p>
            <a:r>
              <a:rPr lang="en-US" sz="1800" dirty="0">
                <a:solidFill>
                  <a:srgbClr val="4C4C4F"/>
                </a:solidFill>
                <a:effectLst/>
                <a:latin typeface="PTSerif" panose="020A0603040505020204" pitchFamily="18" charset="77"/>
              </a:rPr>
              <a:t>Permissioned blockchains are typically used by large, private groups of enterprise </a:t>
            </a:r>
            <a:r>
              <a:rPr lang="en-US" sz="1800" dirty="0" err="1">
                <a:solidFill>
                  <a:srgbClr val="4C4C4F"/>
                </a:solidFill>
                <a:effectLst/>
                <a:latin typeface="PTSerif" panose="020A0603040505020204" pitchFamily="18" charset="77"/>
              </a:rPr>
              <a:t>organisations</a:t>
            </a:r>
            <a:r>
              <a:rPr lang="en-US" sz="1800" dirty="0">
                <a:solidFill>
                  <a:srgbClr val="4C4C4F"/>
                </a:solidFill>
                <a:effectLst/>
                <a:latin typeface="PTSerif" panose="020A0603040505020204" pitchFamily="18" charset="77"/>
              </a:rPr>
              <a:t> who require a great deal of trust, as they are likely to be using the blockchain for its technological efficiency gains in specific use cases, as opposed to its economic digital currency features and capabilities. </a:t>
            </a:r>
            <a:endParaRPr lang="en-US" dirty="0"/>
          </a:p>
          <a:p>
            <a:endParaRPr lang="en-EG" dirty="0"/>
          </a:p>
        </p:txBody>
      </p:sp>
    </p:spTree>
    <p:extLst>
      <p:ext uri="{BB962C8B-B14F-4D97-AF65-F5344CB8AC3E}">
        <p14:creationId xmlns:p14="http://schemas.microsoft.com/office/powerpoint/2010/main" val="638074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9987BD5-AE6D-A3D4-2AD7-A43304F31F1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50928" t="19981" r="31187" b="22507"/>
          <a:stretch/>
        </p:blipFill>
        <p:spPr>
          <a:xfrm>
            <a:off x="3040912" y="744278"/>
            <a:ext cx="5582093" cy="4798083"/>
          </a:xfrm>
        </p:spPr>
      </p:pic>
    </p:spTree>
    <p:extLst>
      <p:ext uri="{BB962C8B-B14F-4D97-AF65-F5344CB8AC3E}">
        <p14:creationId xmlns:p14="http://schemas.microsoft.com/office/powerpoint/2010/main" val="668207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85275-B5FC-EBC2-9EC7-3393B62C1525}"/>
              </a:ext>
            </a:extLst>
          </p:cNvPr>
          <p:cNvSpPr>
            <a:spLocks noGrp="1"/>
          </p:cNvSpPr>
          <p:nvPr>
            <p:ph type="title"/>
          </p:nvPr>
        </p:nvSpPr>
        <p:spPr/>
        <p:txBody>
          <a:bodyPr/>
          <a:lstStyle/>
          <a:p>
            <a:r>
              <a:rPr lang="en-US" dirty="0"/>
              <a:t>Ledgers</a:t>
            </a:r>
            <a:endParaRPr lang="en-EG" dirty="0"/>
          </a:p>
        </p:txBody>
      </p:sp>
      <p:sp>
        <p:nvSpPr>
          <p:cNvPr id="3" name="Content Placeholder 2">
            <a:extLst>
              <a:ext uri="{FF2B5EF4-FFF2-40B4-BE49-F238E27FC236}">
                <a16:creationId xmlns:a16="http://schemas.microsoft.com/office/drawing/2014/main" id="{5255028D-97BF-0A3F-F1BC-0744F2FA3566}"/>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Ledgers have existed and evolved as a form of accounting for over a millennium. For example, ledgers were found to be used by Mesopotamian’s (modern day Iraq) as far back as 3200 BC to record expenditures, traded goods and record accounts payable on Clay Tablets (kept safe in temples, considered banks of the time). </a:t>
            </a:r>
          </a:p>
          <a:p>
            <a:r>
              <a:rPr lang="en-US" sz="1800" dirty="0">
                <a:solidFill>
                  <a:srgbClr val="4C4C4F"/>
                </a:solidFill>
                <a:effectLst/>
                <a:latin typeface="PTSerif" panose="020A0603040505020204" pitchFamily="18" charset="77"/>
              </a:rPr>
              <a:t>Then ledgers were used in 633 BC by Persian civilizations as an auditing tool to regulate the collection of alms (wealth tax). </a:t>
            </a:r>
          </a:p>
          <a:p>
            <a:r>
              <a:rPr lang="en-US" sz="1800" dirty="0">
                <a:solidFill>
                  <a:srgbClr val="4C4C4F"/>
                </a:solidFill>
                <a:effectLst/>
                <a:latin typeface="PTSerif" panose="020A0603040505020204" pitchFamily="18" charset="77"/>
              </a:rPr>
              <a:t>During the Middle Ages, there was a scarcity in gold across Britain, which caused a decline in circulation of coins; as a result the Exchequer introduced tally sticks as a physical proof of payment, whereby the stick would be split in half. </a:t>
            </a:r>
          </a:p>
          <a:p>
            <a:r>
              <a:rPr lang="en-US" sz="1800" dirty="0">
                <a:solidFill>
                  <a:srgbClr val="4C4C4F"/>
                </a:solidFill>
                <a:effectLst/>
                <a:latin typeface="PTSerif" panose="020A0603040505020204" pitchFamily="18" charset="77"/>
              </a:rPr>
              <a:t>One half was kept as stock by the payer (contract), and the other half as debt retained by the Exchequer. Hence, when accounts were audited, the pieces were fitted together to check they ‘tallied’. </a:t>
            </a:r>
          </a:p>
          <a:p>
            <a:endParaRPr lang="en-EG" dirty="0"/>
          </a:p>
        </p:txBody>
      </p:sp>
    </p:spTree>
    <p:extLst>
      <p:ext uri="{BB962C8B-B14F-4D97-AF65-F5344CB8AC3E}">
        <p14:creationId xmlns:p14="http://schemas.microsoft.com/office/powerpoint/2010/main" val="3978848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85275-B5FC-EBC2-9EC7-3393B62C1525}"/>
              </a:ext>
            </a:extLst>
          </p:cNvPr>
          <p:cNvSpPr>
            <a:spLocks noGrp="1"/>
          </p:cNvSpPr>
          <p:nvPr>
            <p:ph type="title"/>
          </p:nvPr>
        </p:nvSpPr>
        <p:spPr/>
        <p:txBody>
          <a:bodyPr/>
          <a:lstStyle/>
          <a:p>
            <a:r>
              <a:rPr lang="en-US" dirty="0"/>
              <a:t>Ledgers</a:t>
            </a:r>
            <a:endParaRPr lang="en-EG" dirty="0"/>
          </a:p>
        </p:txBody>
      </p:sp>
      <p:sp>
        <p:nvSpPr>
          <p:cNvPr id="3" name="Content Placeholder 2">
            <a:extLst>
              <a:ext uri="{FF2B5EF4-FFF2-40B4-BE49-F238E27FC236}">
                <a16:creationId xmlns:a16="http://schemas.microsoft.com/office/drawing/2014/main" id="{5255028D-97BF-0A3F-F1BC-0744F2FA3566}"/>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By the 14th century, tally sticks had spread across Europe, fundamentally acknowledging the emergence of debt and contracts, which were used to pay wages to workers and taxes to the state, and also traded to buy and sell items, similar to coins. </a:t>
            </a:r>
          </a:p>
          <a:p>
            <a:r>
              <a:rPr lang="en-US" sz="1800" dirty="0">
                <a:solidFill>
                  <a:srgbClr val="4C4C4F"/>
                </a:solidFill>
                <a:effectLst/>
                <a:latin typeface="PTSerif" panose="020A0603040505020204" pitchFamily="18" charset="77"/>
              </a:rPr>
              <a:t>They were different in that they also acted as an ‘IOU’ pledge, whereby whoever issued the stock was liable to pay in gold who- ever owned the other half of the stick. </a:t>
            </a:r>
          </a:p>
          <a:p>
            <a:r>
              <a:rPr lang="en-US" sz="1800" dirty="0">
                <a:solidFill>
                  <a:srgbClr val="4C4C4F"/>
                </a:solidFill>
                <a:effectLst/>
                <a:latin typeface="PTSerif" panose="020A0603040505020204" pitchFamily="18" charset="77"/>
              </a:rPr>
              <a:t>Thus, the stock had a value in gold, and could be spent accordingly to the same value of actual gold. </a:t>
            </a:r>
          </a:p>
          <a:p>
            <a:r>
              <a:rPr lang="en-US" sz="1800" dirty="0">
                <a:solidFill>
                  <a:srgbClr val="4C4C4F"/>
                </a:solidFill>
                <a:effectLst/>
                <a:latin typeface="PTSerif" panose="020A0603040505020204" pitchFamily="18" charset="77"/>
              </a:rPr>
              <a:t>Thus far, a ‘ledger’ is defined as an information store that keeps a final and definitive records of transactions, and a ‘transaction’ is defined as a smallest unit of work process resulting in a state change </a:t>
            </a:r>
            <a:endParaRPr lang="en-US" dirty="0"/>
          </a:p>
          <a:p>
            <a:endParaRPr lang="en-EG" dirty="0"/>
          </a:p>
        </p:txBody>
      </p:sp>
    </p:spTree>
    <p:extLst>
      <p:ext uri="{BB962C8B-B14F-4D97-AF65-F5344CB8AC3E}">
        <p14:creationId xmlns:p14="http://schemas.microsoft.com/office/powerpoint/2010/main" val="211760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F903F-53C0-4C58-DAF6-966A70BCD58A}"/>
              </a:ext>
            </a:extLst>
          </p:cNvPr>
          <p:cNvSpPr>
            <a:spLocks noGrp="1"/>
          </p:cNvSpPr>
          <p:nvPr>
            <p:ph type="title"/>
          </p:nvPr>
        </p:nvSpPr>
        <p:spPr>
          <a:xfrm>
            <a:off x="838200" y="329031"/>
            <a:ext cx="10515600" cy="1325563"/>
          </a:xfrm>
        </p:spPr>
        <p:txBody>
          <a:bodyPr/>
          <a:lstStyle/>
          <a:p>
            <a:r>
              <a:rPr lang="en-US" dirty="0"/>
              <a:t>Ledgers</a:t>
            </a:r>
            <a:endParaRPr lang="en-EG" dirty="0"/>
          </a:p>
        </p:txBody>
      </p:sp>
      <p:sp>
        <p:nvSpPr>
          <p:cNvPr id="3" name="Content Placeholder 2">
            <a:extLst>
              <a:ext uri="{FF2B5EF4-FFF2-40B4-BE49-F238E27FC236}">
                <a16:creationId xmlns:a16="http://schemas.microsoft.com/office/drawing/2014/main" id="{1A827EAD-5CB1-D462-C24F-D3C2FF514AA3}"/>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By 1497 Merchants in Venice had advanced accounting systems to create a new financial services industry. This was captured by the Italian church father and mathematician Luca </a:t>
            </a:r>
            <a:r>
              <a:rPr lang="en-US" sz="1800" dirty="0" err="1">
                <a:solidFill>
                  <a:srgbClr val="4C4C4F"/>
                </a:solidFill>
                <a:effectLst/>
                <a:latin typeface="PTSerif" panose="020A0603040505020204" pitchFamily="18" charset="77"/>
              </a:rPr>
              <a:t>Bartolomes</a:t>
            </a:r>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Pacioli</a:t>
            </a:r>
            <a:r>
              <a:rPr lang="en-US" sz="1800" dirty="0">
                <a:solidFill>
                  <a:srgbClr val="4C4C4F"/>
                </a:solidFill>
                <a:effectLst/>
                <a:latin typeface="PTSerif" panose="020A0603040505020204" pitchFamily="18" charset="77"/>
              </a:rPr>
              <a:t>, who published the first book on double entry system of accounting, highlighting that any given new transaction fundamentally changes either the debit or credit position of the account, to give an actual value of a business. </a:t>
            </a:r>
          </a:p>
          <a:p>
            <a:r>
              <a:rPr lang="en-US" sz="1800" dirty="0">
                <a:solidFill>
                  <a:srgbClr val="4C4C4F"/>
                </a:solidFill>
                <a:effectLst/>
                <a:latin typeface="PTSerif" panose="020A0603040505020204" pitchFamily="18" charset="77"/>
              </a:rPr>
              <a:t>Other than advancements in technology and general </a:t>
            </a:r>
            <a:r>
              <a:rPr lang="en-US" sz="1800" dirty="0" err="1">
                <a:solidFill>
                  <a:srgbClr val="4C4C4F"/>
                </a:solidFill>
                <a:effectLst/>
                <a:latin typeface="PTSerif" panose="020A0603040505020204" pitchFamily="18" charset="77"/>
              </a:rPr>
              <a:t>digitalisation</a:t>
            </a:r>
            <a:r>
              <a:rPr lang="en-US" sz="1800" dirty="0">
                <a:solidFill>
                  <a:srgbClr val="4C4C4F"/>
                </a:solidFill>
                <a:effectLst/>
                <a:latin typeface="PTSerif" panose="020A0603040505020204" pitchFamily="18" charset="77"/>
              </a:rPr>
              <a:t>, accounting and bookkeeping have not really progressed beyond Excel spreadsheets and have become more complex, which requires qualified professionals to maintain accounting re- cords across multiple accounts (ledgers). </a:t>
            </a:r>
            <a:endParaRPr lang="en-US" dirty="0"/>
          </a:p>
          <a:p>
            <a:r>
              <a:rPr lang="en-US" sz="1800" dirty="0">
                <a:solidFill>
                  <a:srgbClr val="4C4C4F"/>
                </a:solidFill>
                <a:effectLst/>
                <a:latin typeface="PTSerif" panose="020A0603040505020204" pitchFamily="18" charset="77"/>
              </a:rPr>
              <a:t>From an accounting perspective, key advancements in blockchain technology are the abilities for participants to share one single </a:t>
            </a:r>
            <a:r>
              <a:rPr lang="en-US" sz="1800" dirty="0" err="1">
                <a:solidFill>
                  <a:srgbClr val="4C4C4F"/>
                </a:solidFill>
                <a:effectLst/>
                <a:latin typeface="PTSerif" panose="020A0603040505020204" pitchFamily="18" charset="77"/>
              </a:rPr>
              <a:t>synchronised</a:t>
            </a:r>
            <a:r>
              <a:rPr lang="en-US" sz="1800" dirty="0">
                <a:solidFill>
                  <a:srgbClr val="4C4C4F"/>
                </a:solidFill>
                <a:effectLst/>
                <a:latin typeface="PTSerif" panose="020A0603040505020204" pitchFamily="18" charset="77"/>
              </a:rPr>
              <a:t>, distributed ledger of transactions, and for the underlying consensus protocol (a set of rules) to successfully ensure each node on a network agrees on the data being shared on the ledger. </a:t>
            </a:r>
            <a:endParaRPr lang="en-US" dirty="0"/>
          </a:p>
          <a:p>
            <a:endParaRPr lang="en-EG" dirty="0"/>
          </a:p>
        </p:txBody>
      </p:sp>
    </p:spTree>
    <p:extLst>
      <p:ext uri="{BB962C8B-B14F-4D97-AF65-F5344CB8AC3E}">
        <p14:creationId xmlns:p14="http://schemas.microsoft.com/office/powerpoint/2010/main" val="50270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974F4-AC06-B359-C018-EC31E021602A}"/>
              </a:ext>
            </a:extLst>
          </p:cNvPr>
          <p:cNvSpPr>
            <a:spLocks noGrp="1"/>
          </p:cNvSpPr>
          <p:nvPr>
            <p:ph type="title"/>
          </p:nvPr>
        </p:nvSpPr>
        <p:spPr/>
        <p:txBody>
          <a:bodyPr/>
          <a:lstStyle/>
          <a:p>
            <a:r>
              <a:rPr lang="en-US" dirty="0"/>
              <a:t>Ledgers</a:t>
            </a:r>
            <a:endParaRPr lang="en-EG" dirty="0"/>
          </a:p>
        </p:txBody>
      </p:sp>
      <p:pic>
        <p:nvPicPr>
          <p:cNvPr id="5" name="Content Placeholder 4">
            <a:extLst>
              <a:ext uri="{FF2B5EF4-FFF2-40B4-BE49-F238E27FC236}">
                <a16:creationId xmlns:a16="http://schemas.microsoft.com/office/drawing/2014/main" id="{73ED16FF-D75C-5398-522F-F06CBEEF3E6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259" t="18857" r="31278" b="57954"/>
          <a:stretch/>
        </p:blipFill>
        <p:spPr>
          <a:xfrm>
            <a:off x="926430" y="1690688"/>
            <a:ext cx="10515600" cy="4126832"/>
          </a:xfrm>
        </p:spPr>
      </p:pic>
    </p:spTree>
    <p:extLst>
      <p:ext uri="{BB962C8B-B14F-4D97-AF65-F5344CB8AC3E}">
        <p14:creationId xmlns:p14="http://schemas.microsoft.com/office/powerpoint/2010/main" val="2001594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EF1EC-F805-134E-60B6-835698D2251C}"/>
              </a:ext>
            </a:extLst>
          </p:cNvPr>
          <p:cNvSpPr>
            <a:spLocks noGrp="1"/>
          </p:cNvSpPr>
          <p:nvPr>
            <p:ph type="title"/>
          </p:nvPr>
        </p:nvSpPr>
        <p:spPr/>
        <p:txBody>
          <a:bodyPr/>
          <a:lstStyle/>
          <a:p>
            <a:r>
              <a:rPr lang="en-EG" dirty="0"/>
              <a:t>Networks</a:t>
            </a:r>
          </a:p>
        </p:txBody>
      </p:sp>
      <p:sp>
        <p:nvSpPr>
          <p:cNvPr id="3" name="Content Placeholder 2">
            <a:extLst>
              <a:ext uri="{FF2B5EF4-FFF2-40B4-BE49-F238E27FC236}">
                <a16:creationId xmlns:a16="http://schemas.microsoft.com/office/drawing/2014/main" id="{CB5A6551-0BC4-B0EA-5D91-A0BDB49E275D}"/>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Blockchains, or DLTs, consist of a network of nodes, where a network is defined as an interconnected system of things. </a:t>
            </a:r>
          </a:p>
          <a:p>
            <a:r>
              <a:rPr lang="en-US" sz="1800" dirty="0">
                <a:solidFill>
                  <a:srgbClr val="4C4C4F"/>
                </a:solidFill>
                <a:effectLst/>
                <a:latin typeface="PTSerif" panose="020A0603040505020204" pitchFamily="18" charset="77"/>
              </a:rPr>
              <a:t>The best way to understand the relationship between nodes and networks is a </a:t>
            </a:r>
            <a:r>
              <a:rPr lang="en-US" sz="1800" i="1" dirty="0">
                <a:solidFill>
                  <a:srgbClr val="4C4C4F"/>
                </a:solidFill>
                <a:effectLst/>
                <a:latin typeface="PTSerif" panose="020A0603040505020204" pitchFamily="18" charset="77"/>
              </a:rPr>
              <a:t>visual representation </a:t>
            </a:r>
            <a:r>
              <a:rPr lang="en-US" sz="1800" dirty="0">
                <a:solidFill>
                  <a:srgbClr val="4C4C4F"/>
                </a:solidFill>
                <a:effectLst/>
                <a:latin typeface="PTSerif" panose="020A0603040505020204" pitchFamily="18" charset="77"/>
              </a:rPr>
              <a:t>seen in Figure 11 where decentralized networks have multiple sources of control and distributed networks distribute control equally across all participants in that network, whereas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networks have one central source of control. </a:t>
            </a:r>
          </a:p>
          <a:p>
            <a:r>
              <a:rPr lang="en-US" sz="1800" dirty="0">
                <a:solidFill>
                  <a:srgbClr val="4C4C4F"/>
                </a:solidFill>
                <a:effectLst/>
                <a:latin typeface="PTSerif" panose="020A0603040505020204" pitchFamily="18" charset="77"/>
              </a:rPr>
              <a:t>The Rand Corporation described these networks back in the 1960s (</a:t>
            </a:r>
            <a:r>
              <a:rPr lang="en-US" sz="1800" dirty="0" err="1">
                <a:solidFill>
                  <a:srgbClr val="4C4C4F"/>
                </a:solidFill>
                <a:effectLst/>
                <a:latin typeface="PTSerif" panose="020A0603040505020204" pitchFamily="18" charset="77"/>
              </a:rPr>
              <a:t>Barand</a:t>
            </a:r>
            <a:r>
              <a:rPr lang="en-US" sz="1800" dirty="0">
                <a:solidFill>
                  <a:srgbClr val="4C4C4F"/>
                </a:solidFill>
                <a:effectLst/>
                <a:latin typeface="PTSerif" panose="020A0603040505020204" pitchFamily="18" charset="77"/>
              </a:rPr>
              <a:t>, 1964), describing the type of interconnection between the nodes and the type of information flow between them for transaction and/or the purpose of validation. </a:t>
            </a:r>
          </a:p>
          <a:p>
            <a:r>
              <a:rPr lang="en-US" sz="1800" dirty="0">
                <a:solidFill>
                  <a:srgbClr val="4C4C4F"/>
                </a:solidFill>
                <a:effectLst/>
                <a:latin typeface="PTSerif" panose="020A0603040505020204" pitchFamily="18" charset="77"/>
              </a:rPr>
              <a:t>For efficiency reasons, systems have historically been designed in a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manner. This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dramatically lowers the costs for system configuration, maintenance, adjustment (and the costs of arbitration in case of conflict) as this work must be performed only once in a central place. </a:t>
            </a:r>
          </a:p>
          <a:p>
            <a:r>
              <a:rPr lang="en-US" sz="1800" dirty="0">
                <a:solidFill>
                  <a:srgbClr val="4C4C4F"/>
                </a:solidFill>
                <a:effectLst/>
                <a:latin typeface="PTSerif" panose="020A0603040505020204" pitchFamily="18" charset="77"/>
              </a:rPr>
              <a:t>While highly efficient in many situations, this kind of systems induce a single (or very limited set of) point(s) of failure and suffers from scalability issues (</a:t>
            </a:r>
            <a:r>
              <a:rPr lang="en-US" sz="1800" dirty="0" err="1">
                <a:solidFill>
                  <a:srgbClr val="4C4C4F"/>
                </a:solidFill>
                <a:effectLst/>
                <a:latin typeface="PTSerif" panose="020A0603040505020204" pitchFamily="18" charset="77"/>
              </a:rPr>
              <a:t>Tasca</a:t>
            </a:r>
            <a:r>
              <a:rPr lang="en-US" sz="1800" dirty="0">
                <a:solidFill>
                  <a:srgbClr val="4C4C4F"/>
                </a:solidFill>
                <a:effectLst/>
                <a:latin typeface="PTSerif" panose="020A0603040505020204" pitchFamily="18" charset="77"/>
              </a:rPr>
              <a:t> and </a:t>
            </a:r>
            <a:r>
              <a:rPr lang="en-US" sz="1800" dirty="0" err="1">
                <a:solidFill>
                  <a:srgbClr val="4C4C4F"/>
                </a:solidFill>
                <a:effectLst/>
                <a:latin typeface="PTSerif" panose="020A0603040505020204" pitchFamily="18" charset="77"/>
              </a:rPr>
              <a:t>Tessone</a:t>
            </a:r>
            <a:r>
              <a:rPr lang="en-US" sz="1800" dirty="0">
                <a:solidFill>
                  <a:srgbClr val="4C4C4F"/>
                </a:solidFill>
                <a:effectLst/>
                <a:latin typeface="PTSerif" panose="020A0603040505020204" pitchFamily="18" charset="77"/>
              </a:rPr>
              <a:t>, 2018). </a:t>
            </a:r>
            <a:endParaRPr lang="en-US" dirty="0"/>
          </a:p>
          <a:p>
            <a:endParaRPr lang="en-US" dirty="0"/>
          </a:p>
          <a:p>
            <a:endParaRPr lang="en-EG" dirty="0"/>
          </a:p>
        </p:txBody>
      </p:sp>
    </p:spTree>
    <p:extLst>
      <p:ext uri="{BB962C8B-B14F-4D97-AF65-F5344CB8AC3E}">
        <p14:creationId xmlns:p14="http://schemas.microsoft.com/office/powerpoint/2010/main" val="4221938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904454-6F85-FC5D-9F5B-0CF10F660C1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0967" t="49166" r="35779" b="32947"/>
          <a:stretch/>
        </p:blipFill>
        <p:spPr>
          <a:xfrm>
            <a:off x="838199" y="1679331"/>
            <a:ext cx="10387263" cy="4456774"/>
          </a:xfrm>
        </p:spPr>
      </p:pic>
    </p:spTree>
    <p:extLst>
      <p:ext uri="{BB962C8B-B14F-4D97-AF65-F5344CB8AC3E}">
        <p14:creationId xmlns:p14="http://schemas.microsoft.com/office/powerpoint/2010/main" val="2663535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909F-9025-869A-C0CB-855C012DEF54}"/>
              </a:ext>
            </a:extLst>
          </p:cNvPr>
          <p:cNvSpPr>
            <a:spLocks noGrp="1"/>
          </p:cNvSpPr>
          <p:nvPr>
            <p:ph type="title"/>
          </p:nvPr>
        </p:nvSpPr>
        <p:spPr/>
        <p:txBody>
          <a:bodyPr/>
          <a:lstStyle/>
          <a:p>
            <a:r>
              <a:rPr lang="en-EG" dirty="0"/>
              <a:t>Networks</a:t>
            </a:r>
          </a:p>
        </p:txBody>
      </p:sp>
      <p:sp>
        <p:nvSpPr>
          <p:cNvPr id="3" name="Content Placeholder 2">
            <a:extLst>
              <a:ext uri="{FF2B5EF4-FFF2-40B4-BE49-F238E27FC236}">
                <a16:creationId xmlns:a16="http://schemas.microsoft.com/office/drawing/2014/main" id="{8CB9AEBC-DDAE-4020-A71C-8EBBBCEF3591}"/>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In a highly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 all the nodes (and all the users on a node) are connected to the central node (a ‘dictator’ model). Most social and monetary networks are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systems, where all participants have relationships with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hubs (i.e. a central bank). </a:t>
            </a:r>
          </a:p>
          <a:p>
            <a:r>
              <a:rPr lang="en-US" sz="1800" dirty="0">
                <a:solidFill>
                  <a:srgbClr val="4C4C4F"/>
                </a:solidFill>
                <a:effectLst/>
                <a:latin typeface="PTSerif" panose="020A0603040505020204" pitchFamily="18" charset="77"/>
              </a:rPr>
              <a:t>However, the Internet was not really designed to be like that (i.e. for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business models), rather, for information to be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and accessible and not controlled by one central hub. </a:t>
            </a:r>
          </a:p>
          <a:p>
            <a:r>
              <a:rPr lang="en-US" sz="1800" dirty="0">
                <a:solidFill>
                  <a:srgbClr val="4C4C4F"/>
                </a:solidFill>
                <a:effectLst/>
                <a:latin typeface="PTSerif" panose="020A0603040505020204" pitchFamily="18" charset="77"/>
              </a:rPr>
              <a:t>The distributed network on the other hand, maintains a strong sense of locality with no tiered hierarchy, critically meaning if one node falters, the whole network will not be taken out. </a:t>
            </a:r>
            <a:endParaRPr lang="en-US" dirty="0"/>
          </a:p>
          <a:p>
            <a:r>
              <a:rPr lang="en-US" sz="1800" dirty="0">
                <a:solidFill>
                  <a:srgbClr val="4C4C4F"/>
                </a:solidFill>
                <a:effectLst/>
                <a:latin typeface="PTSerif" panose="020A0603040505020204" pitchFamily="18" charset="77"/>
              </a:rPr>
              <a:t>Both have advantages and disadvantages, making it hard to prescribe a relative value to each extreme end. </a:t>
            </a:r>
          </a:p>
          <a:p>
            <a:r>
              <a:rPr lang="en-US" sz="1800" dirty="0">
                <a:solidFill>
                  <a:srgbClr val="4C4C4F"/>
                </a:solidFill>
                <a:effectLst/>
                <a:latin typeface="PTSerif" panose="020A0603040505020204" pitchFamily="18" charset="77"/>
              </a:rPr>
              <a:t>The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 is very efficient but more susceptible to single-point failure whereas a distributed system is robust with no reliance on a central authority, however it could take a long time for data to pass across </a:t>
            </a:r>
            <a:endParaRPr lang="en-US" dirty="0"/>
          </a:p>
          <a:p>
            <a:endParaRPr lang="en-EG" dirty="0"/>
          </a:p>
        </p:txBody>
      </p:sp>
    </p:spTree>
    <p:extLst>
      <p:ext uri="{BB962C8B-B14F-4D97-AF65-F5344CB8AC3E}">
        <p14:creationId xmlns:p14="http://schemas.microsoft.com/office/powerpoint/2010/main" val="3888501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77F1B-BF52-01D8-09FA-3DF6E187163B}"/>
              </a:ext>
            </a:extLst>
          </p:cNvPr>
          <p:cNvSpPr>
            <a:spLocks noGrp="1"/>
          </p:cNvSpPr>
          <p:nvPr>
            <p:ph type="title"/>
          </p:nvPr>
        </p:nvSpPr>
        <p:spPr/>
        <p:txBody>
          <a:bodyPr/>
          <a:lstStyle/>
          <a:p>
            <a:r>
              <a:rPr lang="en-EG" dirty="0"/>
              <a:t>BITCOIN Motivation</a:t>
            </a:r>
          </a:p>
        </p:txBody>
      </p:sp>
      <p:sp>
        <p:nvSpPr>
          <p:cNvPr id="3" name="Content Placeholder 2">
            <a:extLst>
              <a:ext uri="{FF2B5EF4-FFF2-40B4-BE49-F238E27FC236}">
                <a16:creationId xmlns:a16="http://schemas.microsoft.com/office/drawing/2014/main" id="{93C9CE24-E24A-13E5-FFDA-5724FB329976}"/>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The motivation behind Bitcoin and other DLT apparatuses involves the application of cryptography to monetary networks in order to eliminate trusted third parties across messaging systems. </a:t>
            </a:r>
          </a:p>
          <a:p>
            <a:r>
              <a:rPr lang="en-US" sz="1800" dirty="0">
                <a:solidFill>
                  <a:srgbClr val="4C4C4F"/>
                </a:solidFill>
                <a:effectLst/>
                <a:latin typeface="PTSerif" panose="020A0603040505020204" pitchFamily="18" charset="77"/>
              </a:rPr>
              <a:t>Most people already use cryptography when using internet applications, in sending or signing off on packets of data or messages (e.g. the https protocol for internet browsing or </a:t>
            </a:r>
            <a:r>
              <a:rPr lang="en-US" sz="1800" dirty="0" err="1">
                <a:solidFill>
                  <a:srgbClr val="4C4C4F"/>
                </a:solidFill>
                <a:effectLst/>
                <a:latin typeface="PTSerif" panose="020A0603040505020204" pitchFamily="18" charset="77"/>
              </a:rPr>
              <a:t>Whatsapp</a:t>
            </a:r>
            <a:r>
              <a:rPr lang="en-US" sz="1800" dirty="0">
                <a:solidFill>
                  <a:srgbClr val="4C4C4F"/>
                </a:solidFill>
                <a:effectLst/>
                <a:latin typeface="PTSerif" panose="020A0603040505020204" pitchFamily="18" charset="77"/>
              </a:rPr>
              <a:t> for secure peer-to-peer messaging).</a:t>
            </a:r>
          </a:p>
          <a:p>
            <a:r>
              <a:rPr lang="en-US" sz="1800" dirty="0">
                <a:solidFill>
                  <a:srgbClr val="4C4C4F"/>
                </a:solidFill>
                <a:effectLst/>
                <a:latin typeface="PTSerif" panose="020A0603040505020204" pitchFamily="18" charset="77"/>
              </a:rPr>
              <a:t> </a:t>
            </a:r>
            <a:r>
              <a:rPr lang="en-US" sz="1800" i="1" dirty="0">
                <a:solidFill>
                  <a:srgbClr val="4C4C4F"/>
                </a:solidFill>
                <a:effectLst/>
                <a:latin typeface="PTSerif" panose="020A0603040505020204" pitchFamily="18" charset="77"/>
              </a:rPr>
              <a:t>Encrypted </a:t>
            </a:r>
            <a:r>
              <a:rPr lang="en-US" sz="1800" dirty="0">
                <a:solidFill>
                  <a:srgbClr val="4C4C4F"/>
                </a:solidFill>
                <a:effectLst/>
                <a:latin typeface="PTSerif" panose="020A0603040505020204" pitchFamily="18" charset="77"/>
              </a:rPr>
              <a:t>messages prevent observations from an intermediary and </a:t>
            </a:r>
            <a:r>
              <a:rPr lang="en-US" sz="1800" i="1" dirty="0">
                <a:solidFill>
                  <a:srgbClr val="4C4C4F"/>
                </a:solidFill>
                <a:effectLst/>
                <a:latin typeface="PTSerif" panose="020A0603040505020204" pitchFamily="18" charset="77"/>
              </a:rPr>
              <a:t>signing </a:t>
            </a:r>
            <a:r>
              <a:rPr lang="en-US" sz="1800" dirty="0">
                <a:solidFill>
                  <a:srgbClr val="4C4C4F"/>
                </a:solidFill>
                <a:effectLst/>
                <a:latin typeface="PTSerif" panose="020A0603040505020204" pitchFamily="18" charset="77"/>
              </a:rPr>
              <a:t>preventing tampering of data have eliminated the need to trust a third party to carry the message, for example SMSs where data packets go through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data exchanges usually administered by Telcom service providers. </a:t>
            </a:r>
          </a:p>
          <a:p>
            <a:r>
              <a:rPr lang="en-US" sz="1800" dirty="0">
                <a:solidFill>
                  <a:srgbClr val="4C4C4F"/>
                </a:solidFill>
                <a:effectLst/>
                <a:latin typeface="PTSerif" panose="020A0603040505020204" pitchFamily="18" charset="77"/>
              </a:rPr>
              <a:t>When considering the innovation of blockchain, it allows the same, the elimination of third parties in financial transactions through the use of payment tokens. </a:t>
            </a:r>
            <a:endParaRPr lang="en-US" dirty="0"/>
          </a:p>
          <a:p>
            <a:endParaRPr lang="en-EG" dirty="0"/>
          </a:p>
        </p:txBody>
      </p:sp>
    </p:spTree>
    <p:extLst>
      <p:ext uri="{BB962C8B-B14F-4D97-AF65-F5344CB8AC3E}">
        <p14:creationId xmlns:p14="http://schemas.microsoft.com/office/powerpoint/2010/main" val="4163223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DDEBA-BA27-B100-D489-44E0AB6F3131}"/>
              </a:ext>
            </a:extLst>
          </p:cNvPr>
          <p:cNvSpPr>
            <a:spLocks noGrp="1"/>
          </p:cNvSpPr>
          <p:nvPr>
            <p:ph type="title"/>
          </p:nvPr>
        </p:nvSpPr>
        <p:spPr/>
        <p:txBody>
          <a:bodyPr/>
          <a:lstStyle/>
          <a:p>
            <a:r>
              <a:rPr lang="en-EG" dirty="0"/>
              <a:t>BITCOIN Motivation</a:t>
            </a:r>
          </a:p>
        </p:txBody>
      </p:sp>
      <p:sp>
        <p:nvSpPr>
          <p:cNvPr id="3" name="Content Placeholder 2">
            <a:extLst>
              <a:ext uri="{FF2B5EF4-FFF2-40B4-BE49-F238E27FC236}">
                <a16:creationId xmlns:a16="http://schemas.microsoft.com/office/drawing/2014/main" id="{B6E39E93-5490-941E-A89B-2C1022BC0D65}"/>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Some of the benefits of blockchain technology applied to monetary systems are: </a:t>
            </a:r>
            <a:endParaRPr lang="en-US" dirty="0"/>
          </a:p>
          <a:p>
            <a:pPr>
              <a:buFont typeface="Arial" panose="020B0604020202020204" pitchFamily="34" charset="0"/>
              <a:buChar char="•"/>
            </a:pPr>
            <a:r>
              <a:rPr lang="en-US" sz="1800" b="1" dirty="0">
                <a:effectLst/>
                <a:latin typeface="Montserrat" pitchFamily="2" charset="77"/>
              </a:rPr>
              <a:t>▷  </a:t>
            </a:r>
            <a:r>
              <a:rPr lang="en-US" sz="1800" b="1" dirty="0" err="1">
                <a:effectLst/>
                <a:latin typeface="PTSerif" panose="020A0603040505020204" pitchFamily="18" charset="77"/>
              </a:rPr>
              <a:t>Decentralisation</a:t>
            </a:r>
            <a:r>
              <a:rPr lang="en-US" sz="1800" b="1" dirty="0">
                <a:effectLst/>
                <a:latin typeface="PTSerif" panose="020A0603040505020204" pitchFamily="18" charset="77"/>
              </a:rPr>
              <a:t> </a:t>
            </a:r>
            <a:r>
              <a:rPr lang="en-US" sz="1800" dirty="0">
                <a:effectLst/>
                <a:latin typeface="PTSerif" panose="020A0603040505020204" pitchFamily="18" charset="77"/>
              </a:rPr>
              <a:t>– no single point of trust, no single point of control (no central authority), no single point of failure </a:t>
            </a:r>
            <a:endParaRPr lang="en-US" dirty="0">
              <a:effectLst/>
            </a:endParaRPr>
          </a:p>
          <a:p>
            <a:pPr>
              <a:buFont typeface="Arial" panose="020B0604020202020204" pitchFamily="34" charset="0"/>
              <a:buChar char="•"/>
            </a:pPr>
            <a:r>
              <a:rPr lang="en-US" sz="1800" b="1" dirty="0">
                <a:effectLst/>
                <a:latin typeface="Montserrat" pitchFamily="2" charset="77"/>
              </a:rPr>
              <a:t>▷  </a:t>
            </a:r>
            <a:r>
              <a:rPr lang="en-US" sz="1800" b="1" dirty="0">
                <a:effectLst/>
                <a:latin typeface="PTSerif" panose="020A0603040505020204" pitchFamily="18" charset="77"/>
              </a:rPr>
              <a:t>Security and Anonymity </a:t>
            </a:r>
            <a:r>
              <a:rPr lang="en-US" sz="1800" dirty="0">
                <a:effectLst/>
                <a:latin typeface="PTSerif" panose="020A0603040505020204" pitchFamily="18" charset="77"/>
              </a:rPr>
              <a:t>– non-repudiation and irreversibility of records with pseudo-anonymous transactions. </a:t>
            </a:r>
            <a:endParaRPr lang="en-US" dirty="0">
              <a:effectLst/>
            </a:endParaRPr>
          </a:p>
          <a:p>
            <a:pPr>
              <a:buFont typeface="Arial" panose="020B0604020202020204" pitchFamily="34" charset="0"/>
              <a:buChar char="•"/>
            </a:pPr>
            <a:r>
              <a:rPr lang="en-US" sz="1800" b="1" dirty="0">
                <a:effectLst/>
                <a:latin typeface="Montserrat" pitchFamily="2" charset="77"/>
              </a:rPr>
              <a:t>▷  </a:t>
            </a:r>
            <a:r>
              <a:rPr lang="en-US" sz="1800" b="1" dirty="0">
                <a:effectLst/>
                <a:latin typeface="PTSerif" panose="020A0603040505020204" pitchFamily="18" charset="77"/>
              </a:rPr>
              <a:t>Transparency, Auditability, and Governance </a:t>
            </a:r>
            <a:r>
              <a:rPr lang="en-US" sz="1800" dirty="0">
                <a:effectLst/>
                <a:latin typeface="PTSerif" panose="020A0603040505020204" pitchFamily="18" charset="77"/>
              </a:rPr>
              <a:t>– anyone can join participants can verify the veracity of records directly, without external querying. </a:t>
            </a:r>
            <a:endParaRPr lang="en-US" dirty="0">
              <a:effectLst/>
            </a:endParaRPr>
          </a:p>
          <a:p>
            <a:endParaRPr lang="en-EG" dirty="0"/>
          </a:p>
        </p:txBody>
      </p:sp>
    </p:spTree>
    <p:extLst>
      <p:ext uri="{BB962C8B-B14F-4D97-AF65-F5344CB8AC3E}">
        <p14:creationId xmlns:p14="http://schemas.microsoft.com/office/powerpoint/2010/main" val="886082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A941D-C53C-6B44-0F2B-1BA23CCAFED1}"/>
              </a:ext>
            </a:extLst>
          </p:cNvPr>
          <p:cNvSpPr>
            <a:spLocks noGrp="1"/>
          </p:cNvSpPr>
          <p:nvPr>
            <p:ph type="title"/>
          </p:nvPr>
        </p:nvSpPr>
        <p:spPr/>
        <p:txBody>
          <a:bodyPr/>
          <a:lstStyle/>
          <a:p>
            <a:r>
              <a:rPr lang="en-EG" dirty="0"/>
              <a:t>BITCOIN Motivation</a:t>
            </a:r>
          </a:p>
        </p:txBody>
      </p:sp>
      <p:sp>
        <p:nvSpPr>
          <p:cNvPr id="3" name="Content Placeholder 2">
            <a:extLst>
              <a:ext uri="{FF2B5EF4-FFF2-40B4-BE49-F238E27FC236}">
                <a16:creationId xmlns:a16="http://schemas.microsoft.com/office/drawing/2014/main" id="{E7369811-A81E-3B1A-27D9-DAF9092518B5}"/>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The focal point here is not money itself, but the way money is used and managed (system of payments), specifically with no intermediation. </a:t>
            </a:r>
          </a:p>
          <a:p>
            <a:r>
              <a:rPr lang="en-US" sz="1800" dirty="0">
                <a:solidFill>
                  <a:srgbClr val="4C4C4F"/>
                </a:solidFill>
                <a:effectLst/>
                <a:latin typeface="PTSerif" panose="020A0603040505020204" pitchFamily="18" charset="77"/>
              </a:rPr>
              <a:t>In fact, cryptocurrencies have several similar characteristics to cash (low transaction cost, quasi-anonymity). </a:t>
            </a:r>
          </a:p>
          <a:p>
            <a:r>
              <a:rPr lang="en-US" sz="1800" dirty="0">
                <a:solidFill>
                  <a:srgbClr val="4C4C4F"/>
                </a:solidFill>
                <a:effectLst/>
                <a:latin typeface="PTSerif" panose="020A0603040505020204" pitchFamily="18" charset="77"/>
              </a:rPr>
              <a:t>The key difference envisioned by Nakamoto was the stripping out of a centralized authority and clearing house for money, instead having transactions verified by a global group of participants using blockchain technology </a:t>
            </a:r>
            <a:endParaRPr lang="en-US" dirty="0"/>
          </a:p>
          <a:p>
            <a:endParaRPr lang="en-EG" dirty="0"/>
          </a:p>
        </p:txBody>
      </p:sp>
    </p:spTree>
    <p:extLst>
      <p:ext uri="{BB962C8B-B14F-4D97-AF65-F5344CB8AC3E}">
        <p14:creationId xmlns:p14="http://schemas.microsoft.com/office/powerpoint/2010/main" val="27462634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FB1FAF6-2783-F203-497D-B403127C785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9666" t="18046" r="50000" b="10893"/>
          <a:stretch/>
        </p:blipFill>
        <p:spPr>
          <a:xfrm>
            <a:off x="701226" y="427121"/>
            <a:ext cx="8319682" cy="6003757"/>
          </a:xfrm>
        </p:spPr>
      </p:pic>
    </p:spTree>
    <p:extLst>
      <p:ext uri="{BB962C8B-B14F-4D97-AF65-F5344CB8AC3E}">
        <p14:creationId xmlns:p14="http://schemas.microsoft.com/office/powerpoint/2010/main" val="813184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A9998-C092-C4C4-F718-3C3193D8CB51}"/>
              </a:ext>
            </a:extLst>
          </p:cNvPr>
          <p:cNvSpPr>
            <a:spLocks noGrp="1"/>
          </p:cNvSpPr>
          <p:nvPr>
            <p:ph type="title"/>
          </p:nvPr>
        </p:nvSpPr>
        <p:spPr/>
        <p:txBody>
          <a:bodyPr/>
          <a:lstStyle/>
          <a:p>
            <a:r>
              <a:rPr lang="en-EG" dirty="0"/>
              <a:t>Why Decentralize?</a:t>
            </a:r>
          </a:p>
        </p:txBody>
      </p:sp>
      <p:sp>
        <p:nvSpPr>
          <p:cNvPr id="3" name="Content Placeholder 2">
            <a:extLst>
              <a:ext uri="{FF2B5EF4-FFF2-40B4-BE49-F238E27FC236}">
                <a16:creationId xmlns:a16="http://schemas.microsoft.com/office/drawing/2014/main" id="{8C05CD53-C5BE-1F3A-B540-A1A90F88D4E8}"/>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When considering existing (digital) business models, which are all predominantly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there are certain risks involved to network users. </a:t>
            </a:r>
            <a:endParaRPr lang="en-US" sz="1800" dirty="0">
              <a:solidFill>
                <a:srgbClr val="2D63AA"/>
              </a:solidFill>
              <a:latin typeface="Montserrat" pitchFamily="2" charset="77"/>
            </a:endParaRPr>
          </a:p>
          <a:p>
            <a:r>
              <a:rPr lang="en-US" sz="1800" dirty="0">
                <a:solidFill>
                  <a:srgbClr val="4C4C4F"/>
                </a:solidFill>
                <a:effectLst/>
                <a:latin typeface="PTSerif" panose="020A0603040505020204" pitchFamily="18" charset="77"/>
              </a:rPr>
              <a:t>Some of these risks include: </a:t>
            </a:r>
            <a:endParaRPr lang="en-US" dirty="0"/>
          </a:p>
          <a:p>
            <a:pPr>
              <a:buFont typeface="Arial" panose="020B0604020202020204" pitchFamily="34" charset="0"/>
              <a:buChar char="•"/>
            </a:pPr>
            <a:r>
              <a:rPr lang="en-US" sz="1800" b="1" dirty="0">
                <a:solidFill>
                  <a:srgbClr val="00429B"/>
                </a:solidFill>
                <a:effectLst/>
                <a:latin typeface="Montserrat" pitchFamily="2" charset="77"/>
              </a:rPr>
              <a:t>▷  </a:t>
            </a:r>
            <a:r>
              <a:rPr lang="en-US" sz="1800" b="1" dirty="0">
                <a:solidFill>
                  <a:srgbClr val="00429B"/>
                </a:solidFill>
                <a:effectLst/>
                <a:latin typeface="PTSerif" panose="020A0603040505020204" pitchFamily="18" charset="77"/>
              </a:rPr>
              <a:t>Single-point failure </a:t>
            </a:r>
            <a:endParaRPr lang="en-US" dirty="0">
              <a:effectLst/>
            </a:endParaRPr>
          </a:p>
          <a:p>
            <a:pPr>
              <a:buFont typeface="Arial" panose="020B0604020202020204" pitchFamily="34" charset="0"/>
              <a:buChar char="•"/>
            </a:pPr>
            <a:r>
              <a:rPr lang="en-US" sz="1800" b="1" dirty="0">
                <a:solidFill>
                  <a:srgbClr val="00429B"/>
                </a:solidFill>
                <a:effectLst/>
                <a:latin typeface="Montserrat" pitchFamily="2" charset="77"/>
              </a:rPr>
              <a:t>▷  </a:t>
            </a:r>
            <a:r>
              <a:rPr lang="en-US" sz="1800" b="1" dirty="0">
                <a:solidFill>
                  <a:srgbClr val="00429B"/>
                </a:solidFill>
                <a:effectLst/>
                <a:latin typeface="PTSerif" panose="020A0603040505020204" pitchFamily="18" charset="77"/>
              </a:rPr>
              <a:t>Exclusion, abuse, and </a:t>
            </a:r>
            <a:r>
              <a:rPr lang="en-US" dirty="0"/>
              <a:t> </a:t>
            </a:r>
            <a:r>
              <a:rPr lang="en-US" sz="1800" b="1" dirty="0">
                <a:solidFill>
                  <a:srgbClr val="00429B"/>
                </a:solidFill>
                <a:effectLst/>
                <a:latin typeface="PTSerif" panose="020A0603040505020204" pitchFamily="18" charset="77"/>
              </a:rPr>
              <a:t>mistrust </a:t>
            </a:r>
            <a:endParaRPr lang="en-US" dirty="0">
              <a:effectLst/>
            </a:endParaRPr>
          </a:p>
          <a:p>
            <a:pPr>
              <a:buFont typeface="Arial" panose="020B0604020202020204" pitchFamily="34" charset="0"/>
              <a:buChar char="•"/>
            </a:pPr>
            <a:r>
              <a:rPr lang="en-US" sz="1800" b="1" dirty="0">
                <a:solidFill>
                  <a:srgbClr val="00429B"/>
                </a:solidFill>
                <a:effectLst/>
                <a:latin typeface="Montserrat" pitchFamily="2" charset="77"/>
              </a:rPr>
              <a:t>▷  </a:t>
            </a:r>
            <a:r>
              <a:rPr lang="en-US" sz="1800" b="1" dirty="0">
                <a:solidFill>
                  <a:srgbClr val="00429B"/>
                </a:solidFill>
                <a:effectLst/>
                <a:latin typeface="PTSerif" panose="020A0603040505020204" pitchFamily="18" charset="77"/>
              </a:rPr>
              <a:t>Low Transparency and high transaction fees </a:t>
            </a:r>
            <a:endParaRPr lang="en-US" dirty="0">
              <a:effectLst/>
            </a:endParaRPr>
          </a:p>
          <a:p>
            <a:endParaRPr lang="en-EG" dirty="0"/>
          </a:p>
        </p:txBody>
      </p:sp>
    </p:spTree>
    <p:extLst>
      <p:ext uri="{BB962C8B-B14F-4D97-AF65-F5344CB8AC3E}">
        <p14:creationId xmlns:p14="http://schemas.microsoft.com/office/powerpoint/2010/main" val="28930133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48400-A97D-5DF5-AB56-C09C6E326C05}"/>
              </a:ext>
            </a:extLst>
          </p:cNvPr>
          <p:cNvSpPr>
            <a:spLocks noGrp="1"/>
          </p:cNvSpPr>
          <p:nvPr>
            <p:ph type="title"/>
          </p:nvPr>
        </p:nvSpPr>
        <p:spPr/>
        <p:txBody>
          <a:bodyPr/>
          <a:lstStyle/>
          <a:p>
            <a:r>
              <a:rPr lang="en-EG" dirty="0"/>
              <a:t>Single Points of Failure</a:t>
            </a:r>
          </a:p>
        </p:txBody>
      </p:sp>
      <p:sp>
        <p:nvSpPr>
          <p:cNvPr id="3" name="Content Placeholder 2">
            <a:extLst>
              <a:ext uri="{FF2B5EF4-FFF2-40B4-BE49-F238E27FC236}">
                <a16:creationId xmlns:a16="http://schemas.microsoft.com/office/drawing/2014/main" id="{85340CE7-FBCB-0685-7C3B-1BC8C57E5997}"/>
              </a:ext>
            </a:extLst>
          </p:cNvPr>
          <p:cNvSpPr>
            <a:spLocks noGrp="1"/>
          </p:cNvSpPr>
          <p:nvPr>
            <p:ph idx="1"/>
          </p:nvPr>
        </p:nvSpPr>
        <p:spPr/>
        <p:txBody>
          <a:bodyPr>
            <a:normAutofit/>
          </a:bodyPr>
          <a:lstStyle/>
          <a:p>
            <a:r>
              <a:rPr lang="en-US" sz="1800" dirty="0">
                <a:solidFill>
                  <a:srgbClr val="4C4C4F"/>
                </a:solidFill>
                <a:latin typeface="PTSerif" panose="020A0603040505020204" pitchFamily="18" charset="77"/>
              </a:rPr>
              <a:t>P</a:t>
            </a:r>
            <a:r>
              <a:rPr lang="en-US" sz="1800" dirty="0">
                <a:solidFill>
                  <a:srgbClr val="4C4C4F"/>
                </a:solidFill>
                <a:effectLst/>
                <a:latin typeface="PTSerif" panose="020A0603040505020204" pitchFamily="18" charset="77"/>
              </a:rPr>
              <a:t>eer-to-peer decentralized payment system is inherently more robust than a payment system requiring an intermediary or clearing house. </a:t>
            </a:r>
          </a:p>
          <a:p>
            <a:r>
              <a:rPr lang="en-US" sz="1800" dirty="0">
                <a:solidFill>
                  <a:srgbClr val="4C4C4F"/>
                </a:solidFill>
                <a:effectLst/>
                <a:latin typeface="PTSerif" panose="020A0603040505020204" pitchFamily="18" charset="77"/>
              </a:rPr>
              <a:t>Bitcoin achieves this by using a blockchain-based consensus mechanism to manage an agreement on the state of a distributed database. While the network relies on the underlying Internet connectivity (which is itself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there is no single entity whose failure would disrupt the network. </a:t>
            </a:r>
          </a:p>
          <a:p>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payment systems are exposed to failures of hardware and breaches of security procedures which, in the worst cases, can bring the whole payment network down (as was the case for Visa in Europe on 1 June 2018). </a:t>
            </a:r>
          </a:p>
          <a:p>
            <a:r>
              <a:rPr lang="en-US" sz="1800" dirty="0">
                <a:solidFill>
                  <a:srgbClr val="4C4C4F"/>
                </a:solidFill>
                <a:effectLst/>
                <a:latin typeface="PTSerif" panose="020A0603040505020204" pitchFamily="18" charset="77"/>
              </a:rPr>
              <a:t>Having a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network ensures that the failure or break down of any node cannot disrupt the entire system. </a:t>
            </a:r>
          </a:p>
          <a:p>
            <a:r>
              <a:rPr lang="en-US" sz="1800" dirty="0">
                <a:solidFill>
                  <a:srgbClr val="4C4C4F"/>
                </a:solidFill>
                <a:effectLst/>
                <a:latin typeface="PTSerif" panose="020A0603040505020204" pitchFamily="18" charset="77"/>
              </a:rPr>
              <a:t>For example, if a central clearing house (say the central bank) was to suffer an attack, this would prevent the entire monetary system from functioning in a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 whereas, an attack on a server in the Bitcoin network would have no effect on the functioning of the system (i.e. users could still make transactions using Bitcoin). </a:t>
            </a:r>
            <a:endParaRPr lang="en-US" dirty="0"/>
          </a:p>
          <a:p>
            <a:endParaRPr lang="en-EG" dirty="0"/>
          </a:p>
        </p:txBody>
      </p:sp>
    </p:spTree>
    <p:extLst>
      <p:ext uri="{BB962C8B-B14F-4D97-AF65-F5344CB8AC3E}">
        <p14:creationId xmlns:p14="http://schemas.microsoft.com/office/powerpoint/2010/main" val="1657838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FD95A-4D5A-2E84-3049-5A7961048DBC}"/>
              </a:ext>
            </a:extLst>
          </p:cNvPr>
          <p:cNvSpPr>
            <a:spLocks noGrp="1"/>
          </p:cNvSpPr>
          <p:nvPr>
            <p:ph type="title"/>
          </p:nvPr>
        </p:nvSpPr>
        <p:spPr/>
        <p:txBody>
          <a:bodyPr>
            <a:normAutofit/>
          </a:bodyPr>
          <a:lstStyle/>
          <a:p>
            <a:r>
              <a:rPr lang="en-US" dirty="0"/>
              <a:t>Exclusion, abuse and mistrust </a:t>
            </a:r>
            <a:endParaRPr lang="en-EG" dirty="0"/>
          </a:p>
        </p:txBody>
      </p:sp>
      <p:sp>
        <p:nvSpPr>
          <p:cNvPr id="3" name="Content Placeholder 2">
            <a:extLst>
              <a:ext uri="{FF2B5EF4-FFF2-40B4-BE49-F238E27FC236}">
                <a16:creationId xmlns:a16="http://schemas.microsoft.com/office/drawing/2014/main" id="{6F4EFBC9-0EA5-D28B-4438-4BB146525ED6}"/>
              </a:ext>
            </a:extLst>
          </p:cNvPr>
          <p:cNvSpPr>
            <a:spLocks noGrp="1"/>
          </p:cNvSpPr>
          <p:nvPr>
            <p:ph idx="1"/>
          </p:nvPr>
        </p:nvSpPr>
        <p:spPr/>
        <p:txBody>
          <a:bodyPr/>
          <a:lstStyle/>
          <a:p>
            <a:r>
              <a:rPr lang="en-US" dirty="0">
                <a:solidFill>
                  <a:srgbClr val="4C4C4F"/>
                </a:solidFill>
              </a:rPr>
              <a:t>Blockchain-based permissionless cryptocurrencies have, by design, a uniquely low barrier for entry – any individual can participate in the payment system as long as they have access to an Internet connection. </a:t>
            </a:r>
          </a:p>
          <a:p>
            <a:r>
              <a:rPr lang="en-US" dirty="0">
                <a:solidFill>
                  <a:srgbClr val="4C4C4F"/>
                </a:solidFill>
              </a:rPr>
              <a:t>This makes it possible for anyone to actively participate in the system and ensure the accountability of others in the network. </a:t>
            </a:r>
          </a:p>
          <a:p>
            <a:r>
              <a:rPr lang="en-US" dirty="0">
                <a:solidFill>
                  <a:srgbClr val="4C4C4F"/>
                </a:solidFill>
              </a:rPr>
              <a:t>With 1.7bn people in the world without access to a bank account, regular payment providers have often failed to provide access to an effective payments system. </a:t>
            </a:r>
          </a:p>
          <a:p>
            <a:r>
              <a:rPr lang="en-US" dirty="0">
                <a:solidFill>
                  <a:srgbClr val="4C4C4F"/>
                </a:solidFill>
              </a:rPr>
              <a:t>This is especially true in the midst of a worldwide surge in access to the Internet and secure internet servers as can be seen in the Figure 14 below. </a:t>
            </a:r>
          </a:p>
          <a:p>
            <a:r>
              <a:rPr lang="en-US" dirty="0">
                <a:solidFill>
                  <a:srgbClr val="4C4C4F"/>
                </a:solidFill>
              </a:rPr>
              <a:t>The decentralized network also prevents a centralized authority from excluding members participation or abusing their unique position as the only group with access to a private ledger. </a:t>
            </a:r>
          </a:p>
          <a:p>
            <a:r>
              <a:rPr lang="en-US" dirty="0">
                <a:solidFill>
                  <a:srgbClr val="4C4C4F"/>
                </a:solidFill>
              </a:rPr>
              <a:t>This lack of transparency in a centralized system can lead to popular mistrust, which is remedied by allowing all participants access to a common decentralized ledger. </a:t>
            </a:r>
          </a:p>
          <a:p>
            <a:endParaRPr lang="en-US" dirty="0"/>
          </a:p>
          <a:p>
            <a:endParaRPr lang="en-EG" dirty="0"/>
          </a:p>
        </p:txBody>
      </p:sp>
    </p:spTree>
    <p:extLst>
      <p:ext uri="{BB962C8B-B14F-4D97-AF65-F5344CB8AC3E}">
        <p14:creationId xmlns:p14="http://schemas.microsoft.com/office/powerpoint/2010/main" val="40883608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F8F08-FAFD-1DD3-E482-673357DC8F00}"/>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BED3445D-2493-7D4D-D03C-A284820CE56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4359" t="11616" r="31021" b="44567"/>
          <a:stretch/>
        </p:blipFill>
        <p:spPr>
          <a:xfrm>
            <a:off x="673768" y="1529861"/>
            <a:ext cx="10680032" cy="4786717"/>
          </a:xfrm>
        </p:spPr>
      </p:pic>
    </p:spTree>
    <p:extLst>
      <p:ext uri="{BB962C8B-B14F-4D97-AF65-F5344CB8AC3E}">
        <p14:creationId xmlns:p14="http://schemas.microsoft.com/office/powerpoint/2010/main" val="19672606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00162-93C9-F868-2799-A7D02971FA09}"/>
              </a:ext>
            </a:extLst>
          </p:cNvPr>
          <p:cNvSpPr>
            <a:spLocks noGrp="1"/>
          </p:cNvSpPr>
          <p:nvPr>
            <p:ph type="title"/>
          </p:nvPr>
        </p:nvSpPr>
        <p:spPr/>
        <p:txBody>
          <a:bodyPr/>
          <a:lstStyle/>
          <a:p>
            <a:r>
              <a:rPr lang="en-US" dirty="0"/>
              <a:t>High Transaction Fees </a:t>
            </a:r>
            <a:endParaRPr lang="en-EG" dirty="0"/>
          </a:p>
        </p:txBody>
      </p:sp>
      <p:sp>
        <p:nvSpPr>
          <p:cNvPr id="3" name="Content Placeholder 2">
            <a:extLst>
              <a:ext uri="{FF2B5EF4-FFF2-40B4-BE49-F238E27FC236}">
                <a16:creationId xmlns:a16="http://schemas.microsoft.com/office/drawing/2014/main" id="{9BFFF6B7-F2D3-AD94-8866-DCF65803E613}"/>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With the invention of electronic transfers (credit cards, debit cards, etc.), financial transactions have become considerably cheaper and more efficient over the past thirty years. </a:t>
            </a:r>
          </a:p>
          <a:p>
            <a:r>
              <a:rPr lang="en-US" sz="1800" dirty="0">
                <a:solidFill>
                  <a:srgbClr val="4C4C4F"/>
                </a:solidFill>
                <a:effectLst/>
                <a:latin typeface="PTSerif" panose="020A0603040505020204" pitchFamily="18" charset="77"/>
              </a:rPr>
              <a:t>There do remain some types of transactions which require significant third-party fees to complete. </a:t>
            </a:r>
            <a:endParaRPr lang="en-US" dirty="0"/>
          </a:p>
          <a:p>
            <a:r>
              <a:rPr lang="en-US" sz="1800" dirty="0">
                <a:solidFill>
                  <a:srgbClr val="4C4C4F"/>
                </a:solidFill>
                <a:effectLst/>
                <a:latin typeface="PTSerif" panose="020A0603040505020204" pitchFamily="18" charset="77"/>
              </a:rPr>
              <a:t>The most prevalent of these would be transactions involving multiple currencies (i.e. remittances, tourism, imports/ exports of goods and services). </a:t>
            </a:r>
          </a:p>
          <a:p>
            <a:r>
              <a:rPr lang="en-US" sz="1800" dirty="0">
                <a:solidFill>
                  <a:srgbClr val="4C4C4F"/>
                </a:solidFill>
                <a:effectLst/>
                <a:latin typeface="PTSerif" panose="020A0603040505020204" pitchFamily="18" charset="77"/>
              </a:rPr>
              <a:t>For example, looking at data from the World Bank for remittance fees over the 2011–2017 period, we can see that remittance fees to some countries are still close to 20%, and still range around 10% in strong emerging economies like China and Thailand. </a:t>
            </a:r>
            <a:endParaRPr lang="en-US" dirty="0"/>
          </a:p>
          <a:p>
            <a:r>
              <a:rPr lang="en-US" sz="1800" dirty="0">
                <a:solidFill>
                  <a:srgbClr val="4C4C4F"/>
                </a:solidFill>
                <a:effectLst/>
                <a:latin typeface="PTSerif" panose="020A0603040505020204" pitchFamily="18" charset="77"/>
              </a:rPr>
              <a:t>A more extreme, and persistent, example of high third-party fees is the exchange of currencies at international airports. </a:t>
            </a:r>
          </a:p>
          <a:p>
            <a:endParaRPr lang="en-EG" dirty="0"/>
          </a:p>
        </p:txBody>
      </p:sp>
    </p:spTree>
    <p:extLst>
      <p:ext uri="{BB962C8B-B14F-4D97-AF65-F5344CB8AC3E}">
        <p14:creationId xmlns:p14="http://schemas.microsoft.com/office/powerpoint/2010/main" val="2958876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CF8BE-EF30-FAFC-A297-07D1BEC86315}"/>
              </a:ext>
            </a:extLst>
          </p:cNvPr>
          <p:cNvSpPr>
            <a:spLocks noGrp="1"/>
          </p:cNvSpPr>
          <p:nvPr>
            <p:ph type="title"/>
          </p:nvPr>
        </p:nvSpPr>
        <p:spPr/>
        <p:txBody>
          <a:bodyPr/>
          <a:lstStyle/>
          <a:p>
            <a:r>
              <a:rPr lang="en-US" dirty="0"/>
              <a:t>Security and Anonymity of Participants </a:t>
            </a:r>
            <a:br>
              <a:rPr lang="en-US" dirty="0"/>
            </a:br>
            <a:endParaRPr lang="en-EG" dirty="0"/>
          </a:p>
        </p:txBody>
      </p:sp>
      <p:sp>
        <p:nvSpPr>
          <p:cNvPr id="3" name="Content Placeholder 2">
            <a:extLst>
              <a:ext uri="{FF2B5EF4-FFF2-40B4-BE49-F238E27FC236}">
                <a16:creationId xmlns:a16="http://schemas.microsoft.com/office/drawing/2014/main" id="{28C8DF7A-457D-B9F9-7901-0E9D8B65EB2C}"/>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While blockchain-based transactions are public by the nature of the payment protocol, blockchain-based cryptocurrencies are ‘pseudonymous’. </a:t>
            </a:r>
          </a:p>
          <a:p>
            <a:r>
              <a:rPr lang="en-US" sz="1800" dirty="0">
                <a:solidFill>
                  <a:srgbClr val="4C4C4F"/>
                </a:solidFill>
                <a:effectLst/>
                <a:latin typeface="PTSerif" panose="020A0603040505020204" pitchFamily="18" charset="77"/>
              </a:rPr>
              <a:t>Transactions can be linked to the public keys they originated from and were sent to, but it is much harder to establish a link between a public key and the identity of the person making the transaction. </a:t>
            </a:r>
          </a:p>
          <a:p>
            <a:r>
              <a:rPr lang="en-US" sz="1800" dirty="0">
                <a:solidFill>
                  <a:srgbClr val="4C4C4F"/>
                </a:solidFill>
                <a:effectLst/>
                <a:latin typeface="PTSerif" panose="020A0603040505020204" pitchFamily="18" charset="77"/>
              </a:rPr>
              <a:t>Notably, the transaction is ‘pseudonymous’ not only from the broader public, but also from the other counterparty – not unlike a cash transaction between two strangers. </a:t>
            </a:r>
          </a:p>
          <a:p>
            <a:r>
              <a:rPr lang="en-US" sz="1800" dirty="0">
                <a:solidFill>
                  <a:srgbClr val="4C4C4F"/>
                </a:solidFill>
                <a:effectLst/>
                <a:latin typeface="PTSerif" panose="020A0603040505020204" pitchFamily="18" charset="77"/>
              </a:rPr>
              <a:t>This security and anonymity removes the risk of a financial intermediary misusing client details, having them unintentionally stolen or legally sharing them with third parties (e.g. a suppressive government) without the explicit consent of the client. </a:t>
            </a:r>
          </a:p>
          <a:p>
            <a:r>
              <a:rPr lang="en-US" sz="1800" dirty="0">
                <a:solidFill>
                  <a:srgbClr val="4C4C4F"/>
                </a:solidFill>
                <a:effectLst/>
                <a:latin typeface="PTSerif" panose="020A0603040505020204" pitchFamily="18" charset="77"/>
              </a:rPr>
              <a:t>This pseudo-anonymity also helps to overcome some of the problems with purely anonymous cash.</a:t>
            </a:r>
          </a:p>
          <a:p>
            <a:r>
              <a:rPr lang="en-US" sz="1800" dirty="0">
                <a:solidFill>
                  <a:srgbClr val="4C4C4F"/>
                </a:solidFill>
                <a:effectLst/>
                <a:latin typeface="PTSerif" panose="020A0603040505020204" pitchFamily="18" charset="77"/>
              </a:rPr>
              <a:t> For example, large movement of funds could be followed as they move through the network, allowing for law enforcement to track conspicuous transactions across the globe. </a:t>
            </a:r>
            <a:endParaRPr lang="en-US" dirty="0"/>
          </a:p>
          <a:p>
            <a:endParaRPr lang="en-EG" dirty="0"/>
          </a:p>
        </p:txBody>
      </p:sp>
    </p:spTree>
    <p:extLst>
      <p:ext uri="{BB962C8B-B14F-4D97-AF65-F5344CB8AC3E}">
        <p14:creationId xmlns:p14="http://schemas.microsoft.com/office/powerpoint/2010/main" val="34528848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D1B6C-57AB-10E9-9194-9C90BC237497}"/>
              </a:ext>
            </a:extLst>
          </p:cNvPr>
          <p:cNvSpPr>
            <a:spLocks noGrp="1"/>
          </p:cNvSpPr>
          <p:nvPr>
            <p:ph type="title"/>
          </p:nvPr>
        </p:nvSpPr>
        <p:spPr/>
        <p:txBody>
          <a:bodyPr/>
          <a:lstStyle/>
          <a:p>
            <a:r>
              <a:rPr lang="en-US" dirty="0"/>
              <a:t>Transparency, Auditability and Governance </a:t>
            </a:r>
            <a:endParaRPr lang="en-EG" dirty="0"/>
          </a:p>
        </p:txBody>
      </p:sp>
      <p:sp>
        <p:nvSpPr>
          <p:cNvPr id="3" name="Content Placeholder 2">
            <a:extLst>
              <a:ext uri="{FF2B5EF4-FFF2-40B4-BE49-F238E27FC236}">
                <a16:creationId xmlns:a16="http://schemas.microsoft.com/office/drawing/2014/main" id="{4FECAA56-B712-24C8-4C0A-B8AF975B932D}"/>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Similar to banks, blockchain-based cryptocurrencies record all transactions in a secure and immutable ledger. </a:t>
            </a:r>
            <a:endParaRPr lang="en-US" dirty="0"/>
          </a:p>
          <a:p>
            <a:r>
              <a:rPr lang="en-US" sz="1800" dirty="0">
                <a:solidFill>
                  <a:srgbClr val="4C4C4F"/>
                </a:solidFill>
                <a:effectLst/>
                <a:latin typeface="PTSerif" panose="020A0603040505020204" pitchFamily="18" charset="77"/>
              </a:rPr>
              <a:t>The blockchain is a transactions ledger of tokens where the entire history of transactions is recorded. </a:t>
            </a:r>
          </a:p>
          <a:p>
            <a:r>
              <a:rPr lang="en-US" sz="1800" dirty="0">
                <a:solidFill>
                  <a:srgbClr val="4C4C4F"/>
                </a:solidFill>
                <a:effectLst/>
                <a:latin typeface="PTSerif" panose="020A0603040505020204" pitchFamily="18" charset="77"/>
              </a:rPr>
              <a:t>One block contains a group of transactions and has a unique point- er that refers to previous blocks in the chain. In contrast to centralized systems or banks, in the case of Bitcoin, the ledger is not stored in one ‘safe’ place. </a:t>
            </a:r>
          </a:p>
          <a:p>
            <a:r>
              <a:rPr lang="en-US" sz="1800" dirty="0">
                <a:solidFill>
                  <a:srgbClr val="4C4C4F"/>
                </a:solidFill>
                <a:effectLst/>
                <a:latin typeface="PTSerif" panose="020A0603040505020204" pitchFamily="18" charset="77"/>
              </a:rPr>
              <a:t>Instead, everyone using Bitcoin (i.e. who has the core software) is connected through a peer-to-peer network and saves a replica of the Bitcoin’s blockchain (ledger). </a:t>
            </a:r>
          </a:p>
          <a:p>
            <a:r>
              <a:rPr lang="en-US" sz="1800" dirty="0">
                <a:solidFill>
                  <a:srgbClr val="4C4C4F"/>
                </a:solidFill>
                <a:effectLst/>
                <a:latin typeface="PTSerif" panose="020A0603040505020204" pitchFamily="18" charset="77"/>
              </a:rPr>
              <a:t>There are many replicas of the same ledger existing on multiple machines, guaranteeing its safety against system failures or attacks and full transparency for all users on the network. </a:t>
            </a:r>
          </a:p>
          <a:p>
            <a:r>
              <a:rPr lang="en-US" sz="1800" dirty="0">
                <a:solidFill>
                  <a:srgbClr val="4C4C4F"/>
                </a:solidFill>
                <a:effectLst/>
                <a:latin typeface="PTSerif" panose="020A0603040505020204" pitchFamily="18" charset="77"/>
              </a:rPr>
              <a:t>Effectively, this means that anyone can access and audit records of all pseudo-anonymous transactions and does not require intervention or permission from a third party (i.e. a central bank). </a:t>
            </a:r>
            <a:endParaRPr lang="en-US" dirty="0"/>
          </a:p>
          <a:p>
            <a:endParaRPr lang="en-EG" dirty="0"/>
          </a:p>
        </p:txBody>
      </p:sp>
    </p:spTree>
    <p:extLst>
      <p:ext uri="{BB962C8B-B14F-4D97-AF65-F5344CB8AC3E}">
        <p14:creationId xmlns:p14="http://schemas.microsoft.com/office/powerpoint/2010/main" val="1114426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57B4302-B7B6-DFF6-5785-1C0292E7DC4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567" t="14729" r="31451" b="52192"/>
          <a:stretch/>
        </p:blipFill>
        <p:spPr>
          <a:xfrm>
            <a:off x="806114" y="1521069"/>
            <a:ext cx="10407317" cy="4566910"/>
          </a:xfrm>
        </p:spPr>
      </p:pic>
    </p:spTree>
    <p:extLst>
      <p:ext uri="{BB962C8B-B14F-4D97-AF65-F5344CB8AC3E}">
        <p14:creationId xmlns:p14="http://schemas.microsoft.com/office/powerpoint/2010/main" val="41385032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3C535-F92A-0C90-3773-619F5BAC4EDD}"/>
              </a:ext>
            </a:extLst>
          </p:cNvPr>
          <p:cNvSpPr>
            <a:spLocks noGrp="1"/>
          </p:cNvSpPr>
          <p:nvPr>
            <p:ph type="title"/>
          </p:nvPr>
        </p:nvSpPr>
        <p:spPr/>
        <p:txBody>
          <a:bodyPr/>
          <a:lstStyle/>
          <a:p>
            <a:r>
              <a:rPr lang="en-EG" dirty="0"/>
              <a:t>Why Decentralize?</a:t>
            </a:r>
          </a:p>
        </p:txBody>
      </p:sp>
      <p:sp>
        <p:nvSpPr>
          <p:cNvPr id="3" name="Content Placeholder 2">
            <a:extLst>
              <a:ext uri="{FF2B5EF4-FFF2-40B4-BE49-F238E27FC236}">
                <a16:creationId xmlns:a16="http://schemas.microsoft.com/office/drawing/2014/main" id="{2CFFF56B-B5FB-9BBD-D630-857877E08702}"/>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In summary, Cryptocurrencies propose to remedy three issues that exist in the current system of payments, mainly, the single point of failure that naturally emerges from centralized / </a:t>
            </a:r>
            <a:r>
              <a:rPr lang="en-US" sz="1800" dirty="0" err="1">
                <a:solidFill>
                  <a:srgbClr val="4C4C4F"/>
                </a:solidFill>
                <a:effectLst/>
                <a:latin typeface="PTSerif" panose="020A0603040505020204" pitchFamily="18" charset="77"/>
              </a:rPr>
              <a:t>monopolised</a:t>
            </a:r>
            <a:r>
              <a:rPr lang="en-US" sz="1800" dirty="0">
                <a:solidFill>
                  <a:srgbClr val="4C4C4F"/>
                </a:solidFill>
                <a:effectLst/>
                <a:latin typeface="PTSerif" panose="020A0603040505020204" pitchFamily="18" charset="77"/>
              </a:rPr>
              <a:t> money, the anonymity of participants, and the exclusion, abuse and trust of users in a system where money is </a:t>
            </a:r>
            <a:r>
              <a:rPr lang="en-US" sz="1800" dirty="0" err="1">
                <a:solidFill>
                  <a:srgbClr val="4C4C4F"/>
                </a:solidFill>
                <a:effectLst/>
                <a:latin typeface="PTSerif" panose="020A0603040505020204" pitchFamily="18" charset="77"/>
              </a:rPr>
              <a:t>monopolised</a:t>
            </a:r>
            <a:r>
              <a:rPr lang="en-US" sz="1800" dirty="0">
                <a:solidFill>
                  <a:srgbClr val="4C4C4F"/>
                </a:solidFill>
                <a:effectLst/>
                <a:latin typeface="PTSerif" panose="020A0603040505020204" pitchFamily="18" charset="77"/>
              </a:rPr>
              <a:t> by potentially irresponsible policymakers. </a:t>
            </a:r>
          </a:p>
          <a:p>
            <a:r>
              <a:rPr lang="en-US" sz="1800" dirty="0">
                <a:solidFill>
                  <a:srgbClr val="4C4C4F"/>
                </a:solidFill>
                <a:effectLst/>
                <a:latin typeface="PTSerif" panose="020A0603040505020204" pitchFamily="18" charset="77"/>
              </a:rPr>
              <a:t>Blockchain-based cryptocurrencies also provide a secure environment to transact with no need for expensive third parties and full transparency to all members of the network using a common distributed ledger. </a:t>
            </a:r>
          </a:p>
          <a:p>
            <a:r>
              <a:rPr lang="en-US" sz="1800" dirty="0">
                <a:solidFill>
                  <a:srgbClr val="4C4C4F"/>
                </a:solidFill>
                <a:effectLst/>
                <a:latin typeface="PTSerif" panose="020A0603040505020204" pitchFamily="18" charset="77"/>
              </a:rPr>
              <a:t>Lastly, the rules governing these currencies are </a:t>
            </a:r>
            <a:r>
              <a:rPr lang="en-US" sz="1800" dirty="0" err="1">
                <a:solidFill>
                  <a:srgbClr val="4C4C4F"/>
                </a:solidFill>
                <a:effectLst/>
                <a:latin typeface="PTSerif" panose="020A0603040505020204" pitchFamily="18" charset="77"/>
              </a:rPr>
              <a:t>democratised</a:t>
            </a:r>
            <a:r>
              <a:rPr lang="en-US" sz="1800" dirty="0">
                <a:solidFill>
                  <a:srgbClr val="4C4C4F"/>
                </a:solidFill>
                <a:effectLst/>
                <a:latin typeface="PTSerif" panose="020A0603040505020204" pitchFamily="18" charset="77"/>
              </a:rPr>
              <a:t> to allow for members to participate based on publicly available consensus protocols. </a:t>
            </a:r>
            <a:endParaRPr lang="en-US" dirty="0"/>
          </a:p>
          <a:p>
            <a:endParaRPr lang="en-EG" dirty="0"/>
          </a:p>
        </p:txBody>
      </p:sp>
    </p:spTree>
    <p:extLst>
      <p:ext uri="{BB962C8B-B14F-4D97-AF65-F5344CB8AC3E}">
        <p14:creationId xmlns:p14="http://schemas.microsoft.com/office/powerpoint/2010/main" val="29830303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0A700-DE06-74C1-B9D8-B1FE10EBBA90}"/>
              </a:ext>
            </a:extLst>
          </p:cNvPr>
          <p:cNvSpPr>
            <a:spLocks noGrp="1"/>
          </p:cNvSpPr>
          <p:nvPr>
            <p:ph type="title"/>
          </p:nvPr>
        </p:nvSpPr>
        <p:spPr/>
        <p:txBody>
          <a:bodyPr/>
          <a:lstStyle/>
          <a:p>
            <a:r>
              <a:rPr lang="en-EG" dirty="0"/>
              <a:t>Cryptocurrencies in Practice</a:t>
            </a:r>
          </a:p>
        </p:txBody>
      </p:sp>
      <p:sp>
        <p:nvSpPr>
          <p:cNvPr id="3" name="Content Placeholder 2">
            <a:extLst>
              <a:ext uri="{FF2B5EF4-FFF2-40B4-BE49-F238E27FC236}">
                <a16:creationId xmlns:a16="http://schemas.microsoft.com/office/drawing/2014/main" id="{23C79B1A-218B-ACE6-416B-B1D5BF764D7B}"/>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In practice, cryptocurrencies (including Bitcoin) have become something different than what was envisioned by Nakamoto (2008). While there is a great deal of competition (Hayek money) in the cryptocurrency market, Bitcoin and other high-profile cryptocurrencies have failed to stabilize their value and subsequently increase their level of trust and acceptability. </a:t>
            </a:r>
          </a:p>
          <a:p>
            <a:r>
              <a:rPr lang="en-US" sz="1800" dirty="0">
                <a:solidFill>
                  <a:srgbClr val="4C4C4F"/>
                </a:solidFill>
                <a:effectLst/>
                <a:latin typeface="PTSerif" panose="020A0603040505020204" pitchFamily="18" charset="77"/>
              </a:rPr>
              <a:t>There are also challenges when comparing specific features of cryptocurrencies discussed in theory with cryptocurrencies in practice. </a:t>
            </a:r>
            <a:endParaRPr lang="en-US" dirty="0"/>
          </a:p>
          <a:p>
            <a:r>
              <a:rPr lang="en-US" sz="1800" dirty="0">
                <a:solidFill>
                  <a:srgbClr val="4C4C4F"/>
                </a:solidFill>
                <a:effectLst/>
                <a:latin typeface="PTSerif" panose="020A0603040505020204" pitchFamily="18" charset="77"/>
              </a:rPr>
              <a:t>From 2013, the growth in the number of cryptocurrencies has been impressive. A 2019 Institute and Faculty of Actuaries paper reported that there were 66 varieties of crypto-assets in 2013, 644 in 2016, 1,335 at the end of 2017, and 2,116 in January of 2019. </a:t>
            </a:r>
          </a:p>
          <a:p>
            <a:r>
              <a:rPr lang="en-US" sz="1800" dirty="0">
                <a:solidFill>
                  <a:srgbClr val="4C4C4F"/>
                </a:solidFill>
                <a:effectLst/>
                <a:latin typeface="PTSerif" panose="020A0603040505020204" pitchFamily="18" charset="77"/>
              </a:rPr>
              <a:t>(Rochemont and Ward, 2019) The same trend has occurred in terms of market capitalization, where crypto-assets have grown exponentially from around USD 10 billion at end-2013 to USD 572.9 billion at end-2017. </a:t>
            </a:r>
          </a:p>
          <a:p>
            <a:r>
              <a:rPr lang="en-US" sz="1800" dirty="0">
                <a:solidFill>
                  <a:srgbClr val="4C4C4F"/>
                </a:solidFill>
                <a:effectLst/>
                <a:latin typeface="PTSerif" panose="020A0603040505020204" pitchFamily="18" charset="77"/>
              </a:rPr>
              <a:t>In terms of trading platforms for crypto assets, as of April 2018, the number had exceeded 10,000. (Rochemont and Ward, 2019) </a:t>
            </a:r>
            <a:endParaRPr lang="en-US" dirty="0"/>
          </a:p>
          <a:p>
            <a:endParaRPr lang="en-EG" dirty="0"/>
          </a:p>
        </p:txBody>
      </p:sp>
    </p:spTree>
    <p:extLst>
      <p:ext uri="{BB962C8B-B14F-4D97-AF65-F5344CB8AC3E}">
        <p14:creationId xmlns:p14="http://schemas.microsoft.com/office/powerpoint/2010/main" val="19200493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FBE63-C5C6-9817-E19F-8EB167E114E0}"/>
              </a:ext>
            </a:extLst>
          </p:cNvPr>
          <p:cNvSpPr>
            <a:spLocks noGrp="1"/>
          </p:cNvSpPr>
          <p:nvPr>
            <p:ph type="title"/>
          </p:nvPr>
        </p:nvSpPr>
        <p:spPr/>
        <p:txBody>
          <a:bodyPr/>
          <a:lstStyle/>
          <a:p>
            <a:r>
              <a:rPr lang="en-EG" dirty="0"/>
              <a:t>Cryptocurrencies in Practice</a:t>
            </a:r>
          </a:p>
        </p:txBody>
      </p:sp>
      <p:sp>
        <p:nvSpPr>
          <p:cNvPr id="3" name="Content Placeholder 2">
            <a:extLst>
              <a:ext uri="{FF2B5EF4-FFF2-40B4-BE49-F238E27FC236}">
                <a16:creationId xmlns:a16="http://schemas.microsoft.com/office/drawing/2014/main" id="{5C535762-66A2-2A22-5895-1DEC584F502C}"/>
              </a:ext>
            </a:extLst>
          </p:cNvPr>
          <p:cNvSpPr>
            <a:spLocks noGrp="1"/>
          </p:cNvSpPr>
          <p:nvPr>
            <p:ph idx="1"/>
          </p:nvPr>
        </p:nvSpPr>
        <p:spPr/>
        <p:txBody>
          <a:bodyPr>
            <a:normAutofit fontScale="77500" lnSpcReduction="20000"/>
          </a:bodyPr>
          <a:lstStyle/>
          <a:p>
            <a:r>
              <a:rPr lang="en-US" sz="1800" dirty="0">
                <a:solidFill>
                  <a:srgbClr val="4C4C4F"/>
                </a:solidFill>
                <a:effectLst/>
                <a:latin typeface="PTSerif" panose="020A0603040505020204" pitchFamily="18" charset="77"/>
              </a:rPr>
              <a:t>Cryptocurrencies are purchased with an underlying unit of account (central bank-issued money). This allows us to see what currencies are being converted into crypto- currencies, similar to looking at debt or equity by currency type to get an idea of who is holding that debt or equity. </a:t>
            </a:r>
          </a:p>
          <a:p>
            <a:r>
              <a:rPr lang="en-US" sz="1800" dirty="0">
                <a:solidFill>
                  <a:srgbClr val="4C4C4F"/>
                </a:solidFill>
                <a:effectLst/>
                <a:latin typeface="PTSerif" panose="020A0603040505020204" pitchFamily="18" charset="77"/>
              </a:rPr>
              <a:t>In August of 2014, a Bank of England Report estimated that almost 60% of Bitcoin trading was against the Chinese renminbi, 32% traded against the US dollar, 3% against the euro and 1.2% of trading was against the British pound (Ali et al, 2014). </a:t>
            </a:r>
          </a:p>
          <a:p>
            <a:r>
              <a:rPr lang="en-US" sz="1800" dirty="0">
                <a:solidFill>
                  <a:srgbClr val="4C4C4F"/>
                </a:solidFill>
                <a:effectLst/>
                <a:latin typeface="PTSerif" panose="020A0603040505020204" pitchFamily="18" charset="77"/>
              </a:rPr>
              <a:t>Since the publication of these figures, there have been significant changes in this composition. </a:t>
            </a:r>
            <a:endParaRPr lang="en-US" dirty="0"/>
          </a:p>
          <a:p>
            <a:r>
              <a:rPr lang="en-US" sz="1800" dirty="0">
                <a:solidFill>
                  <a:srgbClr val="4C4C4F"/>
                </a:solidFill>
                <a:effectLst/>
                <a:latin typeface="PTSerif" panose="020A0603040505020204" pitchFamily="18" charset="77"/>
              </a:rPr>
              <a:t>After a 2017 Chinese government ban on trading bitcoin using renminbi, this composition looks dramatically different as of August of 2019. </a:t>
            </a:r>
          </a:p>
          <a:p>
            <a:r>
              <a:rPr lang="en-US" sz="1800" dirty="0">
                <a:solidFill>
                  <a:srgbClr val="4C4C4F"/>
                </a:solidFill>
                <a:effectLst/>
                <a:latin typeface="PTSerif" panose="020A0603040505020204" pitchFamily="18" charset="77"/>
              </a:rPr>
              <a:t>In the 30 day period leading up to August 24th, the US dollar made up around 43% (up from 32%), euro made up around 21% (up from 3%), yen made up around 14% and British pound made up around 13% (up from 1.2%). </a:t>
            </a:r>
            <a:endParaRPr lang="en-US" dirty="0"/>
          </a:p>
          <a:p>
            <a:r>
              <a:rPr lang="en-US" sz="1800" dirty="0">
                <a:solidFill>
                  <a:srgbClr val="4C4C4F"/>
                </a:solidFill>
                <a:effectLst/>
                <a:latin typeface="PTSerif" panose="020A0603040505020204" pitchFamily="18" charset="77"/>
              </a:rPr>
              <a:t>Given the current state of cryptocurrencies in practice, there remain several barriers to overcome when comparing these with the objectives from Nakamoto (2008) discussed above in Section B. We can classify some of these challenges as relating to: </a:t>
            </a:r>
            <a:endParaRPr lang="en-US" dirty="0"/>
          </a:p>
          <a:p>
            <a:pPr marL="0" indent="0" algn="l">
              <a:lnSpc>
                <a:spcPct val="170000"/>
              </a:lnSpc>
              <a:buNone/>
            </a:pPr>
            <a:r>
              <a:rPr lang="en-US" sz="1800" b="1" dirty="0">
                <a:solidFill>
                  <a:srgbClr val="00429B"/>
                </a:solidFill>
                <a:effectLst/>
                <a:latin typeface="Times New Roman" panose="02020603050405020304" pitchFamily="18" charset="0"/>
                <a:cs typeface="Times New Roman" panose="02020603050405020304" pitchFamily="18" charset="0"/>
              </a:rPr>
              <a:t>▷ Token Supply</a:t>
            </a:r>
            <a:br>
              <a:rPr lang="en-US" sz="1800" b="1" dirty="0">
                <a:solidFill>
                  <a:srgbClr val="00429B"/>
                </a:solidFill>
                <a:effectLst/>
                <a:latin typeface="Times New Roman" panose="02020603050405020304" pitchFamily="18" charset="0"/>
                <a:cs typeface="Times New Roman" panose="02020603050405020304" pitchFamily="18" charset="0"/>
              </a:rPr>
            </a:br>
            <a:r>
              <a:rPr lang="en-US" sz="1800" b="1" dirty="0">
                <a:solidFill>
                  <a:srgbClr val="00429B"/>
                </a:solidFill>
                <a:effectLst/>
                <a:latin typeface="Times New Roman" panose="02020603050405020304" pitchFamily="18" charset="0"/>
                <a:cs typeface="Times New Roman" panose="02020603050405020304" pitchFamily="18" charset="0"/>
              </a:rPr>
              <a:t>▷ Decentralization </a:t>
            </a:r>
            <a:endParaRPr lang="en-US" dirty="0">
              <a:latin typeface="Times New Roman" panose="02020603050405020304" pitchFamily="18" charset="0"/>
              <a:cs typeface="Times New Roman" panose="02020603050405020304" pitchFamily="18" charset="0"/>
            </a:endParaRPr>
          </a:p>
          <a:p>
            <a:pPr marL="0" indent="0" algn="l">
              <a:lnSpc>
                <a:spcPct val="170000"/>
              </a:lnSpc>
              <a:buNone/>
            </a:pPr>
            <a:r>
              <a:rPr lang="en-US" sz="1800" b="1" dirty="0">
                <a:solidFill>
                  <a:srgbClr val="00429B"/>
                </a:solidFill>
                <a:effectLst/>
                <a:latin typeface="Times New Roman" panose="02020603050405020304" pitchFamily="18" charset="0"/>
                <a:cs typeface="Times New Roman" panose="02020603050405020304" pitchFamily="18" charset="0"/>
              </a:rPr>
              <a:t>▷  Security and Anonymity </a:t>
            </a:r>
            <a:endParaRPr lang="en-US" dirty="0">
              <a:effectLst/>
              <a:latin typeface="Times New Roman" panose="02020603050405020304" pitchFamily="18" charset="0"/>
              <a:cs typeface="Times New Roman" panose="02020603050405020304" pitchFamily="18" charset="0"/>
            </a:endParaRPr>
          </a:p>
          <a:p>
            <a:pPr marL="0" indent="0" algn="l">
              <a:lnSpc>
                <a:spcPct val="170000"/>
              </a:lnSpc>
              <a:buNone/>
            </a:pPr>
            <a:r>
              <a:rPr lang="en-US" sz="1800" b="1" dirty="0">
                <a:solidFill>
                  <a:srgbClr val="00429B"/>
                </a:solidFill>
                <a:effectLst/>
                <a:latin typeface="Times New Roman" panose="02020603050405020304" pitchFamily="18" charset="0"/>
                <a:cs typeface="Times New Roman" panose="02020603050405020304" pitchFamily="18" charset="0"/>
              </a:rPr>
              <a:t>▷  Transparency and Governance </a:t>
            </a:r>
            <a:endParaRPr lang="en-US" dirty="0">
              <a:effectLst/>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475410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6015-FD34-BCF1-47C2-A4B6A7F2AE3B}"/>
              </a:ext>
            </a:extLst>
          </p:cNvPr>
          <p:cNvSpPr>
            <a:spLocks noGrp="1"/>
          </p:cNvSpPr>
          <p:nvPr>
            <p:ph type="title"/>
          </p:nvPr>
        </p:nvSpPr>
        <p:spPr/>
        <p:txBody>
          <a:bodyPr/>
          <a:lstStyle/>
          <a:p>
            <a:r>
              <a:rPr lang="en-EG" dirty="0"/>
              <a:t>Token Supply</a:t>
            </a:r>
          </a:p>
        </p:txBody>
      </p:sp>
      <p:sp>
        <p:nvSpPr>
          <p:cNvPr id="3" name="Content Placeholder 2">
            <a:extLst>
              <a:ext uri="{FF2B5EF4-FFF2-40B4-BE49-F238E27FC236}">
                <a16:creationId xmlns:a16="http://schemas.microsoft.com/office/drawing/2014/main" id="{BCB6B3B4-DDE8-82E3-AD39-CA4CAB07DE24}"/>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The supply of many cryptocurrencies increases at a fixed ‘controlled’ rate every year and is not actively managed by any centralized authority, which has led to wide swings in their value – for example, the value of 1 Bit- coin climbed to almost 20,000 USD to fall back to around 3,000 USD before slightly rebounding and fluctuating around 10,000 USD over a short two-year period. </a:t>
            </a:r>
            <a:endParaRPr lang="en-US" dirty="0"/>
          </a:p>
          <a:p>
            <a:r>
              <a:rPr lang="en-US" sz="1800" dirty="0">
                <a:solidFill>
                  <a:srgbClr val="4C4C4F"/>
                </a:solidFill>
                <a:effectLst/>
                <a:latin typeface="PTSerif" panose="020A0603040505020204" pitchFamily="18" charset="77"/>
              </a:rPr>
              <a:t>In practice, the supply of Bitcoin is increased at a fixed rate by rewarding miners who are incentivized through award determined by a fixed schedule pre-programmed in the Bitcoin source code. </a:t>
            </a:r>
          </a:p>
          <a:p>
            <a:r>
              <a:rPr lang="en-US" sz="1800" dirty="0">
                <a:solidFill>
                  <a:srgbClr val="4C4C4F"/>
                </a:solidFill>
                <a:effectLst/>
                <a:latin typeface="PTSerif" panose="020A0603040505020204" pitchFamily="18" charset="77"/>
              </a:rPr>
              <a:t>As of 2019, the reward amounted to 12.5 BTC; however, every 210,000 blocks Bitcoin halves this reward to regulate the total supply of Bitcoin. </a:t>
            </a:r>
          </a:p>
          <a:p>
            <a:r>
              <a:rPr lang="en-US" sz="1800" dirty="0">
                <a:solidFill>
                  <a:srgbClr val="4C4C4F"/>
                </a:solidFill>
                <a:effectLst/>
                <a:latin typeface="PTSerif" panose="020A0603040505020204" pitchFamily="18" charset="77"/>
              </a:rPr>
              <a:t>Miners also can be rewarded by fees attached to the transactions they help record in a decentralized ledger. </a:t>
            </a:r>
          </a:p>
          <a:p>
            <a:endParaRPr lang="en-EG" dirty="0"/>
          </a:p>
        </p:txBody>
      </p:sp>
    </p:spTree>
    <p:extLst>
      <p:ext uri="{BB962C8B-B14F-4D97-AF65-F5344CB8AC3E}">
        <p14:creationId xmlns:p14="http://schemas.microsoft.com/office/powerpoint/2010/main" val="4082186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1D18F-F527-258E-69CE-740692DD773A}"/>
              </a:ext>
            </a:extLst>
          </p:cNvPr>
          <p:cNvSpPr>
            <a:spLocks noGrp="1"/>
          </p:cNvSpPr>
          <p:nvPr>
            <p:ph type="title"/>
          </p:nvPr>
        </p:nvSpPr>
        <p:spPr/>
        <p:txBody>
          <a:bodyPr/>
          <a:lstStyle/>
          <a:p>
            <a:r>
              <a:rPr lang="en-EG" dirty="0"/>
              <a:t>Token Supply</a:t>
            </a:r>
          </a:p>
        </p:txBody>
      </p:sp>
      <p:sp>
        <p:nvSpPr>
          <p:cNvPr id="3" name="Content Placeholder 2">
            <a:extLst>
              <a:ext uri="{FF2B5EF4-FFF2-40B4-BE49-F238E27FC236}">
                <a16:creationId xmlns:a16="http://schemas.microsoft.com/office/drawing/2014/main" id="{7A426107-75ED-D6EC-91B4-1A7D1AC33D00}"/>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Because the supply of money cannot be actively adjusted to meet demand dramatic fluctuations in value of the most popular cryptocurrencies have occurred since their inceptions. </a:t>
            </a:r>
          </a:p>
          <a:p>
            <a:r>
              <a:rPr lang="en-US" sz="1800" dirty="0">
                <a:solidFill>
                  <a:srgbClr val="4C4C4F"/>
                </a:solidFill>
                <a:effectLst/>
                <a:latin typeface="PTSerif" panose="020A0603040505020204" pitchFamily="18" charset="77"/>
              </a:rPr>
              <a:t>This has led many observers, based on the three basic characteristics of money (unit of account, store of value, means of exchange) to rightly conclude that most cryptocurrencies are, in fact, not money. </a:t>
            </a:r>
            <a:endParaRPr lang="en-US" dirty="0"/>
          </a:p>
          <a:p>
            <a:r>
              <a:rPr lang="en-US" sz="1800" dirty="0">
                <a:solidFill>
                  <a:srgbClr val="4C4C4F"/>
                </a:solidFill>
                <a:effectLst/>
                <a:latin typeface="PTSerif" panose="020A0603040505020204" pitchFamily="18" charset="77"/>
              </a:rPr>
              <a:t>In response to the large fluctuations in value, a second generation of cryptocurrency has been designed that pegs a token’s value to an existing currency or basket of currencies.</a:t>
            </a:r>
          </a:p>
          <a:p>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Stablecoins</a:t>
            </a:r>
            <a:r>
              <a:rPr lang="en-US" sz="1800" dirty="0">
                <a:solidFill>
                  <a:srgbClr val="4C4C4F"/>
                </a:solidFill>
                <a:effectLst/>
                <a:latin typeface="PTSerif" panose="020A0603040505020204" pitchFamily="18" charset="77"/>
              </a:rPr>
              <a:t>’ are currently being used primarily as a tool for exchanges to trade between fiat and cryptocurrencies, and privately between large enterprises to settle trades. </a:t>
            </a:r>
          </a:p>
          <a:p>
            <a:r>
              <a:rPr lang="en-US" sz="1800" dirty="0">
                <a:solidFill>
                  <a:srgbClr val="4C4C4F"/>
                </a:solidFill>
                <a:effectLst/>
                <a:latin typeface="PTSerif" panose="020A0603040505020204" pitchFamily="18" charset="77"/>
              </a:rPr>
              <a:t>While </a:t>
            </a:r>
            <a:r>
              <a:rPr lang="en-US" sz="1800" dirty="0" err="1">
                <a:solidFill>
                  <a:srgbClr val="4C4C4F"/>
                </a:solidFill>
                <a:effectLst/>
                <a:latin typeface="PTSerif" panose="020A0603040505020204" pitchFamily="18" charset="77"/>
              </a:rPr>
              <a:t>stablecoins</a:t>
            </a:r>
            <a:r>
              <a:rPr lang="en-US" sz="1800" dirty="0">
                <a:solidFill>
                  <a:srgbClr val="4C4C4F"/>
                </a:solidFill>
                <a:effectLst/>
                <a:latin typeface="PTSerif" panose="020A0603040505020204" pitchFamily="18" charset="77"/>
              </a:rPr>
              <a:t> are very new at the time of writing this report, the future looks optimistic as evidenced by some high-profile projects listed below in Table 3. </a:t>
            </a:r>
            <a:endParaRPr lang="en-US" dirty="0"/>
          </a:p>
          <a:p>
            <a:pPr marL="0" indent="0">
              <a:buNone/>
            </a:pPr>
            <a:endParaRPr lang="en-EG" dirty="0"/>
          </a:p>
        </p:txBody>
      </p:sp>
    </p:spTree>
    <p:extLst>
      <p:ext uri="{BB962C8B-B14F-4D97-AF65-F5344CB8AC3E}">
        <p14:creationId xmlns:p14="http://schemas.microsoft.com/office/powerpoint/2010/main" val="25440773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E41B5-0BB3-7B3D-2913-3D0E4E8C2FF0}"/>
              </a:ext>
            </a:extLst>
          </p:cNvPr>
          <p:cNvSpPr>
            <a:spLocks noGrp="1"/>
          </p:cNvSpPr>
          <p:nvPr>
            <p:ph type="title"/>
          </p:nvPr>
        </p:nvSpPr>
        <p:spPr/>
        <p:txBody>
          <a:bodyPr/>
          <a:lstStyle/>
          <a:p>
            <a:r>
              <a:rPr lang="en-EG" dirty="0"/>
              <a:t>Decentralization</a:t>
            </a:r>
          </a:p>
        </p:txBody>
      </p:sp>
      <p:sp>
        <p:nvSpPr>
          <p:cNvPr id="3" name="Content Placeholder 2">
            <a:extLst>
              <a:ext uri="{FF2B5EF4-FFF2-40B4-BE49-F238E27FC236}">
                <a16:creationId xmlns:a16="http://schemas.microsoft.com/office/drawing/2014/main" id="{21EBFAE2-95AF-618E-1787-981479962CB2}"/>
              </a:ext>
            </a:extLst>
          </p:cNvPr>
          <p:cNvSpPr>
            <a:spLocks noGrp="1"/>
          </p:cNvSpPr>
          <p:nvPr>
            <p:ph idx="1"/>
          </p:nvPr>
        </p:nvSpPr>
        <p:spPr/>
        <p:txBody>
          <a:bodyPr/>
          <a:lstStyle/>
          <a:p>
            <a:r>
              <a:rPr lang="en-US" sz="1800" dirty="0">
                <a:solidFill>
                  <a:srgbClr val="4C4C4F"/>
                </a:solidFill>
                <a:latin typeface="PTSerif" panose="020A0603040505020204" pitchFamily="18" charset="77"/>
              </a:rPr>
              <a:t>S</a:t>
            </a:r>
            <a:r>
              <a:rPr lang="en-US" sz="1800" dirty="0">
                <a:solidFill>
                  <a:srgbClr val="4C4C4F"/>
                </a:solidFill>
                <a:effectLst/>
                <a:latin typeface="PTSerif" panose="020A0603040505020204" pitchFamily="18" charset="77"/>
              </a:rPr>
              <a:t>everal advantages of blockchain-based cryptocurrencies were identified, over other forms of money, mainly, overcoming the risks associated with single  point failures preventing exclusion, abuse and mistrust, and reducing unreasonably high fees. </a:t>
            </a:r>
          </a:p>
          <a:p>
            <a:r>
              <a:rPr lang="en-US" sz="1800" dirty="0">
                <a:solidFill>
                  <a:srgbClr val="4C4C4F"/>
                </a:solidFill>
                <a:effectLst/>
                <a:latin typeface="PTSerif" panose="020A0603040505020204" pitchFamily="18" charset="77"/>
              </a:rPr>
              <a:t>In practice, these still have barriers to overcome. </a:t>
            </a:r>
            <a:endParaRPr lang="en-US" dirty="0"/>
          </a:p>
          <a:p>
            <a:endParaRPr lang="en-US" dirty="0"/>
          </a:p>
          <a:p>
            <a:endParaRPr lang="en-EG" dirty="0"/>
          </a:p>
        </p:txBody>
      </p:sp>
    </p:spTree>
    <p:extLst>
      <p:ext uri="{BB962C8B-B14F-4D97-AF65-F5344CB8AC3E}">
        <p14:creationId xmlns:p14="http://schemas.microsoft.com/office/powerpoint/2010/main" val="24332499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D1D3C-0530-652D-16E5-815557FD625C}"/>
              </a:ext>
            </a:extLst>
          </p:cNvPr>
          <p:cNvSpPr>
            <a:spLocks noGrp="1"/>
          </p:cNvSpPr>
          <p:nvPr>
            <p:ph type="title"/>
          </p:nvPr>
        </p:nvSpPr>
        <p:spPr/>
        <p:txBody>
          <a:bodyPr/>
          <a:lstStyle/>
          <a:p>
            <a:r>
              <a:rPr lang="en-US" dirty="0"/>
              <a:t>Single Point of Failure </a:t>
            </a:r>
            <a:endParaRPr lang="en-EG" dirty="0"/>
          </a:p>
        </p:txBody>
      </p:sp>
      <p:sp>
        <p:nvSpPr>
          <p:cNvPr id="3" name="Content Placeholder 2">
            <a:extLst>
              <a:ext uri="{FF2B5EF4-FFF2-40B4-BE49-F238E27FC236}">
                <a16:creationId xmlns:a16="http://schemas.microsoft.com/office/drawing/2014/main" id="{695256D9-06B3-AAE3-DFBA-55C8F1B5CA06}"/>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While the mining activity is, in principle,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and has very low barriers to entry (a computer with Internet access), over time there are incentives for a degree of </a:t>
            </a:r>
            <a:r>
              <a:rPr lang="en-US" dirty="0"/>
              <a:t>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in the activity. </a:t>
            </a:r>
          </a:p>
          <a:p>
            <a:r>
              <a:rPr lang="en-US" sz="1800" dirty="0">
                <a:solidFill>
                  <a:srgbClr val="4C4C4F"/>
                </a:solidFill>
                <a:effectLst/>
                <a:latin typeface="PTSerif" panose="020A0603040505020204" pitchFamily="18" charset="77"/>
              </a:rPr>
              <a:t>With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of mining activity, the issue of Single Point of Failure is no longer resolved through a decentralized network, since a large mining pool could compromise the integrity of the whole network. </a:t>
            </a:r>
          </a:p>
          <a:p>
            <a:r>
              <a:rPr lang="en-US" sz="1800" dirty="0">
                <a:solidFill>
                  <a:srgbClr val="4C4C4F"/>
                </a:solidFill>
                <a:effectLst/>
                <a:latin typeface="PTSerif" panose="020A0603040505020204" pitchFamily="18" charset="77"/>
              </a:rPr>
              <a:t>For example, a dishonest miner who has more than 50% of the total ability of the network to generate blocks may be able to successfully confirm fraudulent transactions. </a:t>
            </a:r>
            <a:endParaRPr lang="en-US" dirty="0"/>
          </a:p>
          <a:p>
            <a:r>
              <a:rPr lang="en-US" sz="1800" dirty="0">
                <a:solidFill>
                  <a:srgbClr val="4C4C4F"/>
                </a:solidFill>
                <a:effectLst/>
                <a:latin typeface="PTSerif" panose="020A0603040505020204" pitchFamily="18" charset="77"/>
              </a:rPr>
              <a:t>Another factor which would lead to further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is the very low expected payoff to individual miners – a single miner has an extremely low chance of finding a solution to the block. </a:t>
            </a:r>
          </a:p>
          <a:p>
            <a:endParaRPr lang="en-EG" dirty="0"/>
          </a:p>
        </p:txBody>
      </p:sp>
    </p:spTree>
    <p:extLst>
      <p:ext uri="{BB962C8B-B14F-4D97-AF65-F5344CB8AC3E}">
        <p14:creationId xmlns:p14="http://schemas.microsoft.com/office/powerpoint/2010/main" val="3250959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B9213-E3DD-E936-5C98-997298C241E3}"/>
              </a:ext>
            </a:extLst>
          </p:cNvPr>
          <p:cNvSpPr>
            <a:spLocks noGrp="1"/>
          </p:cNvSpPr>
          <p:nvPr>
            <p:ph type="title"/>
          </p:nvPr>
        </p:nvSpPr>
        <p:spPr/>
        <p:txBody>
          <a:bodyPr/>
          <a:lstStyle/>
          <a:p>
            <a:r>
              <a:rPr lang="en-US" dirty="0"/>
              <a:t>Exclusion, abuse and mistrust </a:t>
            </a:r>
            <a:endParaRPr lang="en-EG" dirty="0"/>
          </a:p>
        </p:txBody>
      </p:sp>
      <p:sp>
        <p:nvSpPr>
          <p:cNvPr id="3" name="Content Placeholder 2">
            <a:extLst>
              <a:ext uri="{FF2B5EF4-FFF2-40B4-BE49-F238E27FC236}">
                <a16:creationId xmlns:a16="http://schemas.microsoft.com/office/drawing/2014/main" id="{DDDAE991-C50F-25DF-CDEC-05AA195A0080}"/>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As discussed above, the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of mining could lead to a situation where a few cooperating pools have more than 50% of a network’s hash-rate, in which case </a:t>
            </a:r>
            <a:endParaRPr lang="en-US" dirty="0"/>
          </a:p>
          <a:p>
            <a:r>
              <a:rPr lang="en-US" sz="1800" dirty="0">
                <a:solidFill>
                  <a:srgbClr val="4C4C4F"/>
                </a:solidFill>
                <a:effectLst/>
                <a:latin typeface="PTSerif" panose="020A0603040505020204" pitchFamily="18" charset="77"/>
              </a:rPr>
              <a:t>In July 2014 the mining pool </a:t>
            </a:r>
            <a:r>
              <a:rPr lang="en-US" sz="1800" dirty="0" err="1">
                <a:solidFill>
                  <a:srgbClr val="4C4C4F"/>
                </a:solidFill>
                <a:effectLst/>
                <a:latin typeface="PTSerif" panose="020A0603040505020204" pitchFamily="18" charset="77"/>
              </a:rPr>
              <a:t>Ghash.io</a:t>
            </a:r>
            <a:r>
              <a:rPr lang="en-US" sz="1800" dirty="0">
                <a:solidFill>
                  <a:srgbClr val="4C4C4F"/>
                </a:solidFill>
                <a:effectLst/>
                <a:latin typeface="PTSerif" panose="020A0603040505020204" pitchFamily="18" charset="77"/>
              </a:rPr>
              <a:t> exceeded 50% of Bitcoin computational power. This is not the only option to break the honest mining assumption; an- other possibility is collision between miners. In fact, there are different possible attack strategies, </a:t>
            </a:r>
            <a:r>
              <a:rPr lang="en-US" sz="1800" dirty="0" err="1">
                <a:solidFill>
                  <a:srgbClr val="4C4C4F"/>
                </a:solidFill>
                <a:effectLst/>
                <a:latin typeface="PTSerif" panose="020A0603040505020204" pitchFamily="18" charset="77"/>
              </a:rPr>
              <a:t>incen</a:t>
            </a:r>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tives</a:t>
            </a:r>
            <a:r>
              <a:rPr lang="en-US" sz="1800" dirty="0">
                <a:solidFill>
                  <a:srgbClr val="4C4C4F"/>
                </a:solidFill>
                <a:effectLst/>
                <a:latin typeface="PTSerif" panose="020A0603040505020204" pitchFamily="18" charset="77"/>
              </a:rPr>
              <a:t> and condition in which the stability of the consensus mechanism is in threat (</a:t>
            </a:r>
            <a:r>
              <a:rPr lang="en-US" sz="1800" dirty="0" err="1">
                <a:solidFill>
                  <a:srgbClr val="4C4C4F"/>
                </a:solidFill>
                <a:effectLst/>
                <a:latin typeface="PTSerif" panose="020A0603040505020204" pitchFamily="18" charset="77"/>
              </a:rPr>
              <a:t>Bahack</a:t>
            </a:r>
            <a:r>
              <a:rPr lang="en-US" sz="1800" dirty="0">
                <a:solidFill>
                  <a:srgbClr val="4C4C4F"/>
                </a:solidFill>
                <a:effectLst/>
                <a:latin typeface="PTSerif" panose="020A0603040505020204" pitchFamily="18" charset="77"/>
              </a:rPr>
              <a:t>, 2013; </a:t>
            </a:r>
            <a:r>
              <a:rPr lang="en-US" sz="1800" dirty="0" err="1">
                <a:solidFill>
                  <a:srgbClr val="4C4C4F"/>
                </a:solidFill>
                <a:effectLst/>
                <a:latin typeface="PTSerif" panose="020A0603040505020204" pitchFamily="18" charset="77"/>
              </a:rPr>
              <a:t>Garay</a:t>
            </a:r>
            <a:r>
              <a:rPr lang="en-US" sz="1800" dirty="0">
                <a:solidFill>
                  <a:srgbClr val="4C4C4F"/>
                </a:solidFill>
                <a:effectLst/>
                <a:latin typeface="PTSerif" panose="020A0603040505020204" pitchFamily="18" charset="77"/>
              </a:rPr>
              <a:t>, 2014; </a:t>
            </a:r>
            <a:r>
              <a:rPr lang="en-US" sz="1800" dirty="0" err="1">
                <a:solidFill>
                  <a:srgbClr val="4C4C4F"/>
                </a:solidFill>
                <a:effectLst/>
                <a:latin typeface="PTSerif" panose="020A0603040505020204" pitchFamily="18" charset="77"/>
              </a:rPr>
              <a:t>Sirer</a:t>
            </a:r>
            <a:r>
              <a:rPr lang="en-US" sz="1800" dirty="0">
                <a:solidFill>
                  <a:srgbClr val="4C4C4F"/>
                </a:solidFill>
                <a:effectLst/>
                <a:latin typeface="PTSerif" panose="020A0603040505020204" pitchFamily="18" charset="77"/>
              </a:rPr>
              <a:t>, 2014). </a:t>
            </a:r>
            <a:endParaRPr lang="en-US" dirty="0"/>
          </a:p>
          <a:p>
            <a:r>
              <a:rPr lang="en-US" sz="1800" dirty="0">
                <a:solidFill>
                  <a:srgbClr val="4C4C4F"/>
                </a:solidFill>
                <a:effectLst/>
                <a:latin typeface="PTSerif" panose="020A0603040505020204" pitchFamily="18" charset="77"/>
              </a:rPr>
              <a:t>This possibility of miners, along with influential players altering and forcing specific rules on the Bit- coin network challenges the assumptions of </a:t>
            </a:r>
            <a:r>
              <a:rPr lang="en-US" sz="1800" dirty="0" err="1">
                <a:solidFill>
                  <a:srgbClr val="4C4C4F"/>
                </a:solidFill>
                <a:effectLst/>
                <a:latin typeface="PTSerif" panose="020A0603040505020204" pitchFamily="18" charset="77"/>
              </a:rPr>
              <a:t>decentralisation</a:t>
            </a:r>
            <a:r>
              <a:rPr lang="en-US" sz="1800" dirty="0">
                <a:solidFill>
                  <a:srgbClr val="4C4C4F"/>
                </a:solidFill>
                <a:effectLst/>
                <a:latin typeface="PTSerif" panose="020A0603040505020204" pitchFamily="18" charset="77"/>
              </a:rPr>
              <a:t>. Recently, the Bitcoin community witnessed a panic by a suggestion of </a:t>
            </a:r>
            <a:r>
              <a:rPr lang="en-US" sz="1800" dirty="0" err="1">
                <a:solidFill>
                  <a:srgbClr val="4C4C4F"/>
                </a:solidFill>
                <a:effectLst/>
                <a:latin typeface="PTSerif" panose="020A0603040505020204" pitchFamily="18" charset="77"/>
              </a:rPr>
              <a:t>Binance</a:t>
            </a:r>
            <a:r>
              <a:rPr lang="en-US" sz="1800" dirty="0">
                <a:solidFill>
                  <a:srgbClr val="4C4C4F"/>
                </a:solidFill>
                <a:effectLst/>
                <a:latin typeface="PTSerif" panose="020A0603040505020204" pitchFamily="18" charset="77"/>
              </a:rPr>
              <a:t> CEO of “reorganizing the chain” after the exchange was hacked and lost $40 million in Bitcoin. </a:t>
            </a:r>
            <a:endParaRPr lang="en-US" dirty="0"/>
          </a:p>
          <a:p>
            <a:r>
              <a:rPr lang="en-US" sz="1800" dirty="0">
                <a:solidFill>
                  <a:srgbClr val="4C4C4F"/>
                </a:solidFill>
                <a:effectLst/>
                <a:latin typeface="PTSerif" panose="020A0603040505020204" pitchFamily="18" charset="77"/>
              </a:rPr>
              <a:t>Fortunately, influential actors advised not to go through with the idea in fear of losing trust in Bitcoin. This conclusion was the main argument of Nakamoto against the majority miner attack, where he argued that “in the long term, it is better to play by the rules” (Nakamoto, 2008). </a:t>
            </a:r>
            <a:endParaRPr lang="en-US" dirty="0"/>
          </a:p>
          <a:p>
            <a:endParaRPr lang="en-EG" dirty="0"/>
          </a:p>
        </p:txBody>
      </p:sp>
    </p:spTree>
    <p:extLst>
      <p:ext uri="{BB962C8B-B14F-4D97-AF65-F5344CB8AC3E}">
        <p14:creationId xmlns:p14="http://schemas.microsoft.com/office/powerpoint/2010/main" val="4196176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1AAFB-80A2-159B-8984-A9DC929A6A52}"/>
              </a:ext>
            </a:extLst>
          </p:cNvPr>
          <p:cNvSpPr>
            <a:spLocks noGrp="1"/>
          </p:cNvSpPr>
          <p:nvPr>
            <p:ph type="title"/>
          </p:nvPr>
        </p:nvSpPr>
        <p:spPr/>
        <p:txBody>
          <a:bodyPr/>
          <a:lstStyle/>
          <a:p>
            <a:r>
              <a:rPr lang="en-US" dirty="0"/>
              <a:t>Lower Fees </a:t>
            </a:r>
            <a:endParaRPr lang="en-EG" dirty="0"/>
          </a:p>
        </p:txBody>
      </p:sp>
      <p:sp>
        <p:nvSpPr>
          <p:cNvPr id="3" name="Content Placeholder 2">
            <a:extLst>
              <a:ext uri="{FF2B5EF4-FFF2-40B4-BE49-F238E27FC236}">
                <a16:creationId xmlns:a16="http://schemas.microsoft.com/office/drawing/2014/main" id="{19F6F22A-AFF8-3D85-AC68-7D2644AEA689}"/>
              </a:ext>
            </a:extLst>
          </p:cNvPr>
          <p:cNvSpPr>
            <a:spLocks noGrp="1"/>
          </p:cNvSpPr>
          <p:nvPr>
            <p:ph idx="1"/>
          </p:nvPr>
        </p:nvSpPr>
        <p:spPr/>
        <p:txBody>
          <a:bodyPr>
            <a:normAutofit lnSpcReduction="10000"/>
          </a:bodyPr>
          <a:lstStyle/>
          <a:p>
            <a:r>
              <a:rPr lang="en-US" sz="1800" dirty="0">
                <a:solidFill>
                  <a:srgbClr val="4C4C4F"/>
                </a:solidFill>
                <a:effectLst/>
                <a:latin typeface="PTSerif" panose="020A0603040505020204" pitchFamily="18" charset="77"/>
              </a:rPr>
              <a:t>Despite not being classified as money, Bitcoin has succeeded in providing a cheap way of transferring large amounts of capital.</a:t>
            </a:r>
          </a:p>
          <a:p>
            <a:r>
              <a:rPr lang="en-US" sz="1800" dirty="0">
                <a:solidFill>
                  <a:srgbClr val="4C4C4F"/>
                </a:solidFill>
                <a:effectLst/>
                <a:latin typeface="PTSerif" panose="020A0603040505020204" pitchFamily="18" charset="77"/>
              </a:rPr>
              <a:t> While the transaction fees have changed significantly over time, on average it cost less than $1 to have a transaction settle on blockchain with an expected time of 10 minutes (one block). </a:t>
            </a:r>
          </a:p>
          <a:p>
            <a:r>
              <a:rPr lang="en-US" sz="1800" dirty="0">
                <a:solidFill>
                  <a:srgbClr val="4C4C4F"/>
                </a:solidFill>
                <a:effectLst/>
                <a:latin typeface="PTSerif" panose="020A0603040505020204" pitchFamily="18" charset="77"/>
              </a:rPr>
              <a:t>The challenge comes when we consider a net- work for micropayments, as the blockchain fee is (approximately) fixed regardless of the value of the transaction. </a:t>
            </a:r>
          </a:p>
          <a:p>
            <a:r>
              <a:rPr lang="en-US" sz="1800" dirty="0">
                <a:solidFill>
                  <a:srgbClr val="4C4C4F"/>
                </a:solidFill>
                <a:effectLst/>
                <a:latin typeface="PTSerif" panose="020A0603040505020204" pitchFamily="18" charset="77"/>
              </a:rPr>
              <a:t>This makes day to day transactions using Bitcoin no cheaper than using a debt, a credit card or other third-party payment systems. There are plans to ramp up the speed and efficiency of Bitcoin transactions, which could help to bring down costs in the future. </a:t>
            </a:r>
            <a:endParaRPr lang="en-US" dirty="0"/>
          </a:p>
          <a:p>
            <a:r>
              <a:rPr lang="en-US" sz="1800" dirty="0">
                <a:solidFill>
                  <a:srgbClr val="4C4C4F"/>
                </a:solidFill>
                <a:effectLst/>
                <a:latin typeface="PTSerif" panose="020A0603040505020204" pitchFamily="18" charset="77"/>
              </a:rPr>
              <a:t>There also exist significant, and well-documented, electricity costs associated with Proof of Work frame- works, requiring huge amounts computational power for a vast network of users, the scale of which was perhaps not envisioned by Nakamoto in 2008. </a:t>
            </a:r>
          </a:p>
          <a:p>
            <a:r>
              <a:rPr lang="en-US" sz="1800" dirty="0">
                <a:solidFill>
                  <a:srgbClr val="4C4C4F"/>
                </a:solidFill>
                <a:effectLst/>
                <a:latin typeface="PTSerif" panose="020A0603040505020204" pitchFamily="18" charset="77"/>
              </a:rPr>
              <a:t>The electricity requirements for solving blocks makes this a popular activity in countries with subsidized electricity such as Mongolia. This creates additional issues regarding the degree of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control for consortiums in a supposedly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network. </a:t>
            </a:r>
            <a:endParaRPr lang="en-US" dirty="0"/>
          </a:p>
          <a:p>
            <a:endParaRPr lang="en-US" dirty="0"/>
          </a:p>
          <a:p>
            <a:endParaRPr lang="en-EG" dirty="0"/>
          </a:p>
        </p:txBody>
      </p:sp>
    </p:spTree>
    <p:extLst>
      <p:ext uri="{BB962C8B-B14F-4D97-AF65-F5344CB8AC3E}">
        <p14:creationId xmlns:p14="http://schemas.microsoft.com/office/powerpoint/2010/main" val="566515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7ECC8-B301-47F9-B916-8E5E63DEB4ED}"/>
              </a:ext>
            </a:extLst>
          </p:cNvPr>
          <p:cNvSpPr>
            <a:spLocks noGrp="1"/>
          </p:cNvSpPr>
          <p:nvPr>
            <p:ph type="title"/>
          </p:nvPr>
        </p:nvSpPr>
        <p:spPr>
          <a:xfrm>
            <a:off x="834189" y="280904"/>
            <a:ext cx="10515600" cy="1325563"/>
          </a:xfrm>
        </p:spPr>
        <p:txBody>
          <a:bodyPr/>
          <a:lstStyle/>
          <a:p>
            <a:r>
              <a:rPr lang="en-US" dirty="0"/>
              <a:t>Security and Anonymity </a:t>
            </a:r>
            <a:endParaRPr lang="en-EG" dirty="0"/>
          </a:p>
        </p:txBody>
      </p:sp>
      <p:sp>
        <p:nvSpPr>
          <p:cNvPr id="3" name="Content Placeholder 2">
            <a:extLst>
              <a:ext uri="{FF2B5EF4-FFF2-40B4-BE49-F238E27FC236}">
                <a16:creationId xmlns:a16="http://schemas.microsoft.com/office/drawing/2014/main" id="{8B4C513A-CD16-ECA3-9811-DBEBC3C9B28B}"/>
              </a:ext>
            </a:extLst>
          </p:cNvPr>
          <p:cNvSpPr>
            <a:spLocks noGrp="1"/>
          </p:cNvSpPr>
          <p:nvPr>
            <p:ph idx="1"/>
          </p:nvPr>
        </p:nvSpPr>
        <p:spPr/>
        <p:txBody>
          <a:bodyPr>
            <a:normAutofit fontScale="92500" lnSpcReduction="20000"/>
          </a:bodyPr>
          <a:lstStyle/>
          <a:p>
            <a:r>
              <a:rPr lang="en-US" sz="1800" dirty="0">
                <a:solidFill>
                  <a:srgbClr val="4C4C4F"/>
                </a:solidFill>
                <a:effectLst/>
                <a:latin typeface="PTSerif" panose="020A0603040505020204" pitchFamily="18" charset="77"/>
              </a:rPr>
              <a:t>For all practical purposes, Bitcoin provides ‘pseudo-anonymity’ only. As the history of all transactions is openly available, with sufficient investigative resources one can often statistically infer the identity of a person behind a public key.</a:t>
            </a:r>
            <a:endParaRPr lang="en-US" sz="1800" dirty="0">
              <a:solidFill>
                <a:srgbClr val="2D63AA"/>
              </a:solidFill>
              <a:latin typeface="Montserrat" pitchFamily="2" charset="77"/>
            </a:endParaRPr>
          </a:p>
          <a:p>
            <a:r>
              <a:rPr lang="en-US" sz="1800" dirty="0">
                <a:solidFill>
                  <a:srgbClr val="2D63AA"/>
                </a:solidFill>
                <a:effectLst/>
                <a:latin typeface="Montserrat" pitchFamily="2" charset="77"/>
              </a:rPr>
              <a:t> </a:t>
            </a:r>
            <a:r>
              <a:rPr lang="en-US" sz="1800" dirty="0">
                <a:solidFill>
                  <a:srgbClr val="4C4C4F"/>
                </a:solidFill>
                <a:effectLst/>
                <a:latin typeface="PTSerif" panose="020A0603040505020204" pitchFamily="18" charset="77"/>
              </a:rPr>
              <a:t>There exist useful advantages of cryptocurrencies in sending international transfers to countries where they would otherwise be seized by the banking system, as well as a store of value in countries with rampant inflation rates. </a:t>
            </a:r>
          </a:p>
          <a:p>
            <a:r>
              <a:rPr lang="en-US" sz="1800" dirty="0">
                <a:solidFill>
                  <a:srgbClr val="4C4C4F"/>
                </a:solidFill>
                <a:effectLst/>
                <a:latin typeface="PTSerif" panose="020A0603040505020204" pitchFamily="18" charset="77"/>
              </a:rPr>
              <a:t>There has been little evidence of governments in countries expending significant effort in curbing this activity. </a:t>
            </a:r>
            <a:endParaRPr lang="en-US" dirty="0"/>
          </a:p>
          <a:p>
            <a:r>
              <a:rPr lang="en-US" sz="1800" dirty="0">
                <a:solidFill>
                  <a:srgbClr val="4C4C4F"/>
                </a:solidFill>
                <a:effectLst/>
                <a:latin typeface="PTSerif" panose="020A0603040505020204" pitchFamily="18" charset="77"/>
              </a:rPr>
              <a:t>Another important drawback of currencies that are anonymous and fully independent of state control relates back to the same arguments made by Sands (2016) and Rogoff (2017). </a:t>
            </a:r>
          </a:p>
          <a:p>
            <a:r>
              <a:rPr lang="en-US" sz="1800" dirty="0">
                <a:solidFill>
                  <a:srgbClr val="4C4C4F"/>
                </a:solidFill>
                <a:effectLst/>
                <a:latin typeface="PTSerif" panose="020A0603040505020204" pitchFamily="18" charset="77"/>
              </a:rPr>
              <a:t>If a given type of currency offers anonymity and the guarantee that nobody, including law enforcement, would be able to access the record of transactions, it is very likely that criminals would use this for their financial transactions. In fact, from the perspective of those who wish to perform illegal activities, fully anonymous digital currencies are even better than cash. </a:t>
            </a:r>
          </a:p>
          <a:p>
            <a:r>
              <a:rPr lang="en-US" sz="1800" dirty="0">
                <a:solidFill>
                  <a:srgbClr val="4C4C4F"/>
                </a:solidFill>
                <a:effectLst/>
                <a:latin typeface="PTSerif" panose="020A0603040505020204" pitchFamily="18" charset="77"/>
              </a:rPr>
              <a:t>At least cash has a serial number in most countries, which helps to trace its path. </a:t>
            </a:r>
          </a:p>
          <a:p>
            <a:r>
              <a:rPr lang="en-US" sz="1800" dirty="0">
                <a:solidFill>
                  <a:srgbClr val="4C4C4F"/>
                </a:solidFill>
                <a:effectLst/>
                <a:latin typeface="PTSerif" panose="020A0603040505020204" pitchFamily="18" charset="77"/>
              </a:rPr>
              <a:t>Moreover, because of its physical nature, transferring large amounts of cash is a cumbersome activity that requires a lot of effort from criminals. With a non-track- able digital form of money, illegal financial transactions could be done instantly and on a global scale. </a:t>
            </a:r>
            <a:endParaRPr lang="en-US" dirty="0"/>
          </a:p>
          <a:p>
            <a:endParaRPr lang="en-EG" dirty="0"/>
          </a:p>
        </p:txBody>
      </p:sp>
    </p:spTree>
    <p:extLst>
      <p:ext uri="{BB962C8B-B14F-4D97-AF65-F5344CB8AC3E}">
        <p14:creationId xmlns:p14="http://schemas.microsoft.com/office/powerpoint/2010/main" val="32809809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91C05-1216-7C0D-76CD-16FC720E9BAA}"/>
              </a:ext>
            </a:extLst>
          </p:cNvPr>
          <p:cNvSpPr>
            <a:spLocks noGrp="1"/>
          </p:cNvSpPr>
          <p:nvPr>
            <p:ph type="title"/>
          </p:nvPr>
        </p:nvSpPr>
        <p:spPr/>
        <p:txBody>
          <a:bodyPr/>
          <a:lstStyle/>
          <a:p>
            <a:r>
              <a:rPr lang="en-US" dirty="0"/>
              <a:t>Governance and consensus protocols </a:t>
            </a:r>
            <a:endParaRPr lang="en-EG" dirty="0"/>
          </a:p>
        </p:txBody>
      </p:sp>
      <p:sp>
        <p:nvSpPr>
          <p:cNvPr id="3" name="Content Placeholder 2">
            <a:extLst>
              <a:ext uri="{FF2B5EF4-FFF2-40B4-BE49-F238E27FC236}">
                <a16:creationId xmlns:a16="http://schemas.microsoft.com/office/drawing/2014/main" id="{0667049C-74B9-6CC0-65D0-E22708CAF8F3}"/>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While the intention of Proof of Work consensus protocols like Bitcoin was to create a democratic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system where all participants have some ability to contribute, it has been found that “the distribution of computing power in Bitcoin reveals that the power of dedicated ‘miners’ far exceeds the power that individual users dedicate to mining, al- lowing few parties to effectively control the currency” (Gervais, </a:t>
            </a:r>
            <a:r>
              <a:rPr lang="en-US" sz="1800" dirty="0" err="1">
                <a:solidFill>
                  <a:srgbClr val="4C4C4F"/>
                </a:solidFill>
                <a:effectLst/>
                <a:latin typeface="PTSerif" panose="020A0603040505020204" pitchFamily="18" charset="77"/>
              </a:rPr>
              <a:t>Karame</a:t>
            </a:r>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Capkun</a:t>
            </a:r>
            <a:r>
              <a:rPr lang="en-US" sz="1800" dirty="0">
                <a:solidFill>
                  <a:srgbClr val="4C4C4F"/>
                </a:solidFill>
                <a:effectLst/>
                <a:latin typeface="PTSerif" panose="020A0603040505020204" pitchFamily="18" charset="77"/>
              </a:rPr>
              <a:t>, and </a:t>
            </a:r>
            <a:r>
              <a:rPr lang="en-US" sz="1800" dirty="0" err="1">
                <a:solidFill>
                  <a:srgbClr val="4C4C4F"/>
                </a:solidFill>
                <a:effectLst/>
                <a:latin typeface="PTSerif" panose="020A0603040505020204" pitchFamily="18" charset="77"/>
              </a:rPr>
              <a:t>Capkun</a:t>
            </a:r>
            <a:r>
              <a:rPr lang="en-US" sz="1800" dirty="0">
                <a:solidFill>
                  <a:srgbClr val="4C4C4F"/>
                </a:solidFill>
                <a:effectLst/>
                <a:latin typeface="PTSerif" panose="020A0603040505020204" pitchFamily="18" charset="77"/>
              </a:rPr>
              <a:t>, 2014).</a:t>
            </a:r>
          </a:p>
          <a:p>
            <a:r>
              <a:rPr lang="en-US" sz="1800" dirty="0">
                <a:solidFill>
                  <a:srgbClr val="4C4C4F"/>
                </a:solidFill>
                <a:effectLst/>
                <a:latin typeface="PTSerif" panose="020A0603040505020204" pitchFamily="18" charset="77"/>
              </a:rPr>
              <a:t>At the time the cited article was published, the top-three (centrally managed) mining pools controlled more than 50% of the computing power in Bitcoin.</a:t>
            </a:r>
          </a:p>
          <a:p>
            <a:r>
              <a:rPr lang="en-US" sz="1800" dirty="0">
                <a:solidFill>
                  <a:srgbClr val="4C4C4F"/>
                </a:solidFill>
                <a:effectLst/>
                <a:latin typeface="PTSerif" panose="020A0603040505020204" pitchFamily="18" charset="77"/>
              </a:rPr>
              <a:t> Further- more, Bitcoin users do not have any direct influence over the appointment of the administrators making governance frameworks, which is not very dissimila</a:t>
            </a:r>
            <a:r>
              <a:rPr lang="en-US" sz="1800" dirty="0">
                <a:solidFill>
                  <a:srgbClr val="4C4C4F"/>
                </a:solidFill>
                <a:latin typeface="PTSerif" panose="020A0603040505020204" pitchFamily="18" charset="77"/>
              </a:rPr>
              <a:t>r </a:t>
            </a:r>
            <a:r>
              <a:rPr lang="en-US" sz="1800" dirty="0">
                <a:solidFill>
                  <a:srgbClr val="4C4C4F"/>
                </a:solidFill>
                <a:effectLst/>
                <a:latin typeface="PTSerif" panose="020A0603040505020204" pitchFamily="18" charset="77"/>
              </a:rPr>
              <a:t>from those found on Monetary Policy Committees in Central Banks. </a:t>
            </a:r>
            <a:r>
              <a:rPr lang="en-US" sz="1800" dirty="0">
                <a:solidFill>
                  <a:srgbClr val="2D63AA"/>
                </a:solidFill>
                <a:effectLst/>
                <a:latin typeface="Montserrat" pitchFamily="2" charset="77"/>
              </a:rPr>
              <a:t> </a:t>
            </a:r>
            <a:endParaRPr lang="en-US" dirty="0"/>
          </a:p>
          <a:p>
            <a:endParaRPr lang="en-EG" dirty="0"/>
          </a:p>
        </p:txBody>
      </p:sp>
    </p:spTree>
    <p:extLst>
      <p:ext uri="{BB962C8B-B14F-4D97-AF65-F5344CB8AC3E}">
        <p14:creationId xmlns:p14="http://schemas.microsoft.com/office/powerpoint/2010/main" val="9181491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9678C-36A3-0CC9-A073-8987B2F5E993}"/>
              </a:ext>
            </a:extLst>
          </p:cNvPr>
          <p:cNvSpPr>
            <a:spLocks noGrp="1"/>
          </p:cNvSpPr>
          <p:nvPr>
            <p:ph type="title"/>
          </p:nvPr>
        </p:nvSpPr>
        <p:spPr/>
        <p:txBody>
          <a:bodyPr/>
          <a:lstStyle/>
          <a:p>
            <a:r>
              <a:rPr lang="en-US" dirty="0"/>
              <a:t>Governance and consensus protocols </a:t>
            </a:r>
            <a:endParaRPr lang="en-EG" dirty="0"/>
          </a:p>
        </p:txBody>
      </p:sp>
      <p:sp>
        <p:nvSpPr>
          <p:cNvPr id="3" name="Content Placeholder 2">
            <a:extLst>
              <a:ext uri="{FF2B5EF4-FFF2-40B4-BE49-F238E27FC236}">
                <a16:creationId xmlns:a16="http://schemas.microsoft.com/office/drawing/2014/main" id="{507C8070-1F1F-2A86-56A5-9B071EF332BE}"/>
              </a:ext>
            </a:extLst>
          </p:cNvPr>
          <p:cNvSpPr>
            <a:spLocks noGrp="1"/>
          </p:cNvSpPr>
          <p:nvPr>
            <p:ph idx="1"/>
          </p:nvPr>
        </p:nvSpPr>
        <p:spPr/>
        <p:txBody>
          <a:bodyPr/>
          <a:lstStyle/>
          <a:p>
            <a:r>
              <a:rPr lang="en-US" sz="1600" dirty="0">
                <a:solidFill>
                  <a:srgbClr val="4C4C4F"/>
                </a:solidFill>
                <a:effectLst/>
                <a:latin typeface="PTSerif" panose="020A0603040505020204" pitchFamily="18" charset="77"/>
              </a:rPr>
              <a:t>In summary, cryptocurrencies are struggling uphold their creator’s objectives. </a:t>
            </a:r>
          </a:p>
          <a:p>
            <a:r>
              <a:rPr lang="en-US" sz="1600" dirty="0">
                <a:solidFill>
                  <a:srgbClr val="4C4C4F"/>
                </a:solidFill>
                <a:effectLst/>
                <a:latin typeface="PTSerif" panose="020A0603040505020204" pitchFamily="18" charset="77"/>
              </a:rPr>
              <a:t>To date, no existing cryptocurrency has been universally successful in fulfilling the role of ‘money’. </a:t>
            </a:r>
          </a:p>
          <a:p>
            <a:r>
              <a:rPr lang="en-US" sz="1600" dirty="0">
                <a:solidFill>
                  <a:srgbClr val="4C4C4F"/>
                </a:solidFill>
                <a:effectLst/>
                <a:latin typeface="PTSerif" panose="020A0603040505020204" pitchFamily="18" charset="77"/>
              </a:rPr>
              <a:t>This is partly due to the  technical issues raised throughout this chapter, and partly due to the fact that policymakers, academics and the general public have all held generally negative attitudes about the prospects of money being issued and managed in a decentralized framework and/or by private sector actors. </a:t>
            </a:r>
          </a:p>
          <a:p>
            <a:r>
              <a:rPr lang="en-US" sz="1600" dirty="0">
                <a:solidFill>
                  <a:srgbClr val="4C4C4F"/>
                </a:solidFill>
                <a:effectLst/>
                <a:latin typeface="PTSerif" panose="020A0603040505020204" pitchFamily="18" charset="77"/>
              </a:rPr>
              <a:t>From this perspective, central banks in most advanced economies have built a trust premium compared to private sector companies, which should make them better candidates for issuing money and managing/regulating financial transactions. </a:t>
            </a:r>
          </a:p>
          <a:p>
            <a:endParaRPr lang="en-EG" dirty="0"/>
          </a:p>
        </p:txBody>
      </p:sp>
    </p:spTree>
    <p:extLst>
      <p:ext uri="{BB962C8B-B14F-4D97-AF65-F5344CB8AC3E}">
        <p14:creationId xmlns:p14="http://schemas.microsoft.com/office/powerpoint/2010/main" val="848721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normAutofit fontScale="25000" lnSpcReduction="20000"/>
          </a:bodyPr>
          <a:lstStyle/>
          <a:p>
            <a:r>
              <a:rPr lang="en-US" sz="1800" b="0" dirty="0">
                <a:effectLst/>
                <a:latin typeface="Montserrat" pitchFamily="2" charset="77"/>
              </a:rPr>
              <a:t>li, R., </a:t>
            </a:r>
            <a:r>
              <a:rPr lang="en-US" sz="1800" b="0" dirty="0" err="1">
                <a:effectLst/>
                <a:latin typeface="Montserrat" pitchFamily="2" charset="77"/>
              </a:rPr>
              <a:t>Barrdear</a:t>
            </a:r>
            <a:r>
              <a:rPr lang="en-US" sz="1800" b="0" dirty="0">
                <a:effectLst/>
                <a:latin typeface="Montserrat" pitchFamily="2" charset="77"/>
              </a:rPr>
              <a:t>, J., Clews, R. and Southgate, J. (2014) The Economics of Digital Currencies – BOE Quarterly Bulletin 2014 Q3 </a:t>
            </a:r>
            <a:endParaRPr lang="en-US" sz="2000" dirty="0">
              <a:effectLst/>
            </a:endParaRPr>
          </a:p>
          <a:p>
            <a:r>
              <a:rPr lang="en-US" sz="1800" b="0" dirty="0">
                <a:effectLst/>
                <a:latin typeface="Montserrat" pitchFamily="2" charset="77"/>
              </a:rPr>
              <a:t>Ali, R., </a:t>
            </a:r>
            <a:r>
              <a:rPr lang="en-US" sz="1800" b="0" dirty="0" err="1">
                <a:effectLst/>
                <a:latin typeface="Montserrat" pitchFamily="2" charset="77"/>
              </a:rPr>
              <a:t>Barrdear</a:t>
            </a:r>
            <a:r>
              <a:rPr lang="en-US" sz="1800" b="0" dirty="0">
                <a:effectLst/>
                <a:latin typeface="Montserrat" pitchFamily="2" charset="77"/>
              </a:rPr>
              <a:t>, J., Clews, R. and Southgate, J. (2014) Innovations in payment technologies and the emergence of digital currencies– BOE Quarterly Bulletin 2014 Q3 </a:t>
            </a:r>
            <a:endParaRPr lang="en-US" sz="2000" dirty="0">
              <a:effectLst/>
            </a:endParaRPr>
          </a:p>
          <a:p>
            <a:r>
              <a:rPr lang="en-US" sz="1800" b="0" dirty="0">
                <a:effectLst/>
                <a:latin typeface="Montserrat" pitchFamily="2" charset="77"/>
              </a:rPr>
              <a:t>A. Gervais, G. O. </a:t>
            </a:r>
            <a:r>
              <a:rPr lang="en-US" sz="1800" b="0" dirty="0" err="1">
                <a:effectLst/>
                <a:latin typeface="Montserrat" pitchFamily="2" charset="77"/>
              </a:rPr>
              <a:t>Karame</a:t>
            </a:r>
            <a:r>
              <a:rPr lang="en-US" sz="1800" b="0" dirty="0">
                <a:effectLst/>
                <a:latin typeface="Montserrat" pitchFamily="2" charset="77"/>
              </a:rPr>
              <a:t>, V. </a:t>
            </a:r>
            <a:r>
              <a:rPr lang="en-US" sz="1800" b="0" dirty="0" err="1">
                <a:effectLst/>
                <a:latin typeface="Montserrat" pitchFamily="2" charset="77"/>
              </a:rPr>
              <a:t>Capkun</a:t>
            </a:r>
            <a:r>
              <a:rPr lang="en-US" sz="1800" b="0" dirty="0">
                <a:effectLst/>
                <a:latin typeface="Montserrat" pitchFamily="2" charset="77"/>
              </a:rPr>
              <a:t> and S. </a:t>
            </a:r>
            <a:r>
              <a:rPr lang="en-US" sz="1800" b="0" dirty="0" err="1">
                <a:effectLst/>
                <a:latin typeface="Montserrat" pitchFamily="2" charset="77"/>
              </a:rPr>
              <a:t>Capkun</a:t>
            </a:r>
            <a:r>
              <a:rPr lang="en-US" sz="1800" b="0" dirty="0">
                <a:effectLst/>
                <a:latin typeface="Montserrat" pitchFamily="2" charset="77"/>
              </a:rPr>
              <a:t>, “Is Bitcoin a Decentralized Currency?,” in </a:t>
            </a:r>
            <a:r>
              <a:rPr lang="en-US" sz="1800" b="0" i="1" dirty="0">
                <a:effectLst/>
                <a:latin typeface="Montserrat" pitchFamily="2" charset="77"/>
              </a:rPr>
              <a:t>IEEE Security &amp; Privacy</a:t>
            </a:r>
            <a:r>
              <a:rPr lang="en-US" sz="1800" b="0" dirty="0">
                <a:effectLst/>
                <a:latin typeface="Montserrat" pitchFamily="2" charset="77"/>
              </a:rPr>
              <a:t>, vol. 12, no. 3, pp. 54-60, May-June 2014. </a:t>
            </a:r>
            <a:endParaRPr lang="en-US" sz="2000" dirty="0">
              <a:effectLst/>
            </a:endParaRPr>
          </a:p>
          <a:p>
            <a:r>
              <a:rPr lang="en-US" sz="1800" b="0" dirty="0">
                <a:effectLst/>
                <a:latin typeface="Montserrat" pitchFamily="2" charset="77"/>
              </a:rPr>
              <a:t>Baran, </a:t>
            </a:r>
            <a:r>
              <a:rPr lang="en-US" sz="1800" b="0" i="1" dirty="0">
                <a:effectLst/>
                <a:latin typeface="Montserrat" pitchFamily="2" charset="77"/>
              </a:rPr>
              <a:t>P. On Distributed Communications. Rand Corporation</a:t>
            </a:r>
            <a:r>
              <a:rPr lang="en-US" sz="1800" b="0" dirty="0">
                <a:effectLst/>
                <a:latin typeface="Montserrat" pitchFamily="2" charset="77"/>
              </a:rPr>
              <a:t>, 1964. </a:t>
            </a:r>
            <a:endParaRPr lang="en-US" sz="2000" dirty="0">
              <a:effectLst/>
            </a:endParaRPr>
          </a:p>
          <a:p>
            <a:r>
              <a:rPr lang="en-US" sz="1800" b="0" dirty="0" err="1">
                <a:effectLst/>
                <a:latin typeface="Montserrat" pitchFamily="2" charset="77"/>
              </a:rPr>
              <a:t>Barrdear</a:t>
            </a:r>
            <a:r>
              <a:rPr lang="en-US" sz="1800" b="0" dirty="0">
                <a:effectLst/>
                <a:latin typeface="Montserrat" pitchFamily="2" charset="77"/>
              </a:rPr>
              <a:t>, J. and </a:t>
            </a:r>
            <a:r>
              <a:rPr lang="en-US" sz="1800" b="0" dirty="0" err="1">
                <a:effectLst/>
                <a:latin typeface="Montserrat" pitchFamily="2" charset="77"/>
              </a:rPr>
              <a:t>Kumhof</a:t>
            </a:r>
            <a:r>
              <a:rPr lang="en-US" sz="1800" b="0" dirty="0">
                <a:effectLst/>
                <a:latin typeface="Montserrat" pitchFamily="2" charset="77"/>
              </a:rPr>
              <a:t>, M. (2016). The macroeconomics of central bank issued digital currencies. BOE Staff Working Paper No. 605 </a:t>
            </a:r>
            <a:endParaRPr lang="en-US" sz="2000" dirty="0">
              <a:effectLst/>
            </a:endParaRPr>
          </a:p>
          <a:p>
            <a:r>
              <a:rPr lang="en-US" sz="1800" b="0" dirty="0">
                <a:effectLst/>
                <a:latin typeface="Montserrat" pitchFamily="2" charset="77"/>
              </a:rPr>
              <a:t>Benes, J. and </a:t>
            </a:r>
            <a:r>
              <a:rPr lang="en-US" sz="1800" b="0" dirty="0" err="1">
                <a:effectLst/>
                <a:latin typeface="Montserrat" pitchFamily="2" charset="77"/>
              </a:rPr>
              <a:t>Kumhof</a:t>
            </a:r>
            <a:r>
              <a:rPr lang="en-US" sz="1800" b="0" dirty="0">
                <a:effectLst/>
                <a:latin typeface="Montserrat" pitchFamily="2" charset="77"/>
              </a:rPr>
              <a:t>, M. The Chicago Plan Revisited. IMF Working Paper WP 12/202. </a:t>
            </a:r>
            <a:endParaRPr lang="en-US" sz="2000" dirty="0">
              <a:effectLst/>
            </a:endParaRPr>
          </a:p>
          <a:p>
            <a:r>
              <a:rPr lang="en-US" sz="1800" b="0" dirty="0">
                <a:effectLst/>
                <a:latin typeface="Montserrat" pitchFamily="2" charset="77"/>
              </a:rPr>
              <a:t>Bernanke, B., &amp; James, H. (1990). The Gold Standard, Deflation, and Financial Crisis in the Great Depression: An International Comparison. </a:t>
            </a:r>
            <a:r>
              <a:rPr lang="en-US" sz="1800" b="0" i="1" dirty="0">
                <a:effectLst/>
                <a:latin typeface="Montserrat" pitchFamily="2" charset="77"/>
              </a:rPr>
              <a:t>NBER Working Paper </a:t>
            </a:r>
            <a:r>
              <a:rPr lang="en-US" sz="1800" b="0" dirty="0">
                <a:effectLst/>
                <a:latin typeface="Montserrat" pitchFamily="2" charset="77"/>
              </a:rPr>
              <a:t>No. 3488. </a:t>
            </a:r>
            <a:endParaRPr lang="en-US" sz="2000" dirty="0">
              <a:effectLst/>
            </a:endParaRPr>
          </a:p>
          <a:p>
            <a:r>
              <a:rPr lang="en-US" sz="1800" b="0" dirty="0" err="1">
                <a:effectLst/>
                <a:latin typeface="Montserrat" pitchFamily="2" charset="77"/>
              </a:rPr>
              <a:t>Bordo</a:t>
            </a:r>
            <a:r>
              <a:rPr lang="en-US" sz="1800" b="0" dirty="0">
                <a:effectLst/>
                <a:latin typeface="Montserrat" pitchFamily="2" charset="77"/>
              </a:rPr>
              <a:t>, M. (1995). Is There a Good Case for a New Bretton Woods International Monetary System? </a:t>
            </a:r>
            <a:r>
              <a:rPr lang="en-US" sz="1800" b="0" i="1" dirty="0">
                <a:effectLst/>
                <a:latin typeface="Montserrat" pitchFamily="2" charset="77"/>
              </a:rPr>
              <a:t>American Economic Review</a:t>
            </a:r>
            <a:r>
              <a:rPr lang="en-US" sz="1800" b="0" dirty="0">
                <a:effectLst/>
                <a:latin typeface="Montserrat" pitchFamily="2" charset="77"/>
              </a:rPr>
              <a:t>. </a:t>
            </a:r>
            <a:endParaRPr lang="en-US" sz="2000" dirty="0">
              <a:effectLst/>
            </a:endParaRPr>
          </a:p>
          <a:p>
            <a:r>
              <a:rPr lang="en-US" sz="1800" b="0" dirty="0" err="1">
                <a:effectLst/>
                <a:latin typeface="Montserrat" pitchFamily="2" charset="77"/>
              </a:rPr>
              <a:t>Bordo</a:t>
            </a:r>
            <a:r>
              <a:rPr lang="en-US" sz="1800" b="0" dirty="0">
                <a:effectLst/>
                <a:latin typeface="Montserrat" pitchFamily="2" charset="77"/>
              </a:rPr>
              <a:t>, M. (2018). The imbalances of the Bretton Woods System 1965 to 1973: U.S. Inflation, The Elephant in the Room. </a:t>
            </a:r>
            <a:r>
              <a:rPr lang="en-US" sz="1800" b="0" i="1" dirty="0">
                <a:effectLst/>
                <a:latin typeface="Montserrat" pitchFamily="2" charset="77"/>
              </a:rPr>
              <a:t>NBER Working Paper </a:t>
            </a:r>
            <a:r>
              <a:rPr lang="en-US" sz="1800" b="0" dirty="0">
                <a:effectLst/>
                <a:latin typeface="Montserrat" pitchFamily="2" charset="77"/>
              </a:rPr>
              <a:t>No. 25409. </a:t>
            </a:r>
            <a:endParaRPr lang="en-US" sz="2000" dirty="0">
              <a:effectLst/>
            </a:endParaRPr>
          </a:p>
          <a:p>
            <a:r>
              <a:rPr lang="en-US" sz="1800" b="0" dirty="0" err="1">
                <a:effectLst/>
                <a:latin typeface="Montserrat" pitchFamily="2" charset="77"/>
              </a:rPr>
              <a:t>Bösl</a:t>
            </a:r>
            <a:r>
              <a:rPr lang="en-US" sz="1800" b="0" dirty="0">
                <a:effectLst/>
                <a:latin typeface="Montserrat" pitchFamily="2" charset="77"/>
              </a:rPr>
              <a:t>, S. M. (2019) </a:t>
            </a:r>
            <a:r>
              <a:rPr lang="en-US" sz="1800" b="0" dirty="0" err="1">
                <a:effectLst/>
                <a:latin typeface="Montserrat" pitchFamily="2" charset="77"/>
              </a:rPr>
              <a:t>Mehrheit</a:t>
            </a:r>
            <a:r>
              <a:rPr lang="en-US" sz="1800" b="0" dirty="0">
                <a:effectLst/>
                <a:latin typeface="Montserrat" pitchFamily="2" charset="77"/>
              </a:rPr>
              <a:t> der </a:t>
            </a:r>
            <a:r>
              <a:rPr lang="en-US" sz="1800" b="0" dirty="0" err="1">
                <a:effectLst/>
                <a:latin typeface="Montserrat" pitchFamily="2" charset="77"/>
              </a:rPr>
              <a:t>Deutschen</a:t>
            </a:r>
            <a:r>
              <a:rPr lang="en-US" sz="1800" b="0" dirty="0">
                <a:effectLst/>
                <a:latin typeface="Montserrat" pitchFamily="2" charset="77"/>
              </a:rPr>
              <a:t> </a:t>
            </a:r>
            <a:r>
              <a:rPr lang="en-US" sz="1800" b="0" dirty="0" err="1">
                <a:effectLst/>
                <a:latin typeface="Montserrat" pitchFamily="2" charset="77"/>
              </a:rPr>
              <a:t>skeptisch</a:t>
            </a:r>
            <a:r>
              <a:rPr lang="en-US" sz="1800" b="0" dirty="0">
                <a:effectLst/>
                <a:latin typeface="Montserrat" pitchFamily="2" charset="77"/>
              </a:rPr>
              <a:t> </a:t>
            </a:r>
            <a:r>
              <a:rPr lang="en-US" sz="1800" b="0" dirty="0" err="1">
                <a:effectLst/>
                <a:latin typeface="Montserrat" pitchFamily="2" charset="77"/>
              </a:rPr>
              <a:t>bei</a:t>
            </a:r>
            <a:r>
              <a:rPr lang="en-US" sz="1800" b="0" dirty="0">
                <a:effectLst/>
                <a:latin typeface="Montserrat" pitchFamily="2" charset="77"/>
              </a:rPr>
              <a:t> Facebooks Libra. https://www. </a:t>
            </a:r>
            <a:r>
              <a:rPr lang="en-US" sz="1800" b="0" dirty="0" err="1">
                <a:effectLst/>
                <a:latin typeface="Montserrat" pitchFamily="2" charset="77"/>
              </a:rPr>
              <a:t>finanzwende.de</a:t>
            </a:r>
            <a:r>
              <a:rPr lang="en-US" sz="1800" b="0" dirty="0">
                <a:effectLst/>
                <a:latin typeface="Montserrat" pitchFamily="2" charset="77"/>
              </a:rPr>
              <a:t>/</a:t>
            </a:r>
            <a:r>
              <a:rPr lang="en-US" sz="1800" b="0" dirty="0" err="1">
                <a:effectLst/>
                <a:latin typeface="Montserrat" pitchFamily="2" charset="77"/>
              </a:rPr>
              <a:t>presse</a:t>
            </a:r>
            <a:r>
              <a:rPr lang="en-US" sz="1800" b="0" dirty="0">
                <a:effectLst/>
                <a:latin typeface="Montserrat" pitchFamily="2" charset="77"/>
              </a:rPr>
              <a:t>/</a:t>
            </a:r>
            <a:r>
              <a:rPr lang="en-US" sz="1800" b="0" dirty="0" err="1">
                <a:effectLst/>
                <a:latin typeface="Montserrat" pitchFamily="2" charset="77"/>
              </a:rPr>
              <a:t>mehrheit</a:t>
            </a:r>
            <a:r>
              <a:rPr lang="en-US" sz="1800" b="0" dirty="0">
                <a:effectLst/>
                <a:latin typeface="Montserrat" pitchFamily="2" charset="77"/>
              </a:rPr>
              <a:t>-der-</a:t>
            </a:r>
            <a:r>
              <a:rPr lang="en-US" sz="1800" b="0" dirty="0" err="1">
                <a:effectLst/>
                <a:latin typeface="Montserrat" pitchFamily="2" charset="77"/>
              </a:rPr>
              <a:t>deutschen</a:t>
            </a:r>
            <a:r>
              <a:rPr lang="en-US" sz="1800" b="0" dirty="0">
                <a:effectLst/>
                <a:latin typeface="Montserrat" pitchFamily="2" charset="77"/>
              </a:rPr>
              <a:t>- </a:t>
            </a:r>
            <a:r>
              <a:rPr lang="en-US" sz="1800" b="0" dirty="0" err="1">
                <a:effectLst/>
                <a:latin typeface="Montserrat" pitchFamily="2" charset="77"/>
              </a:rPr>
              <a:t>skeptisch</a:t>
            </a:r>
            <a:r>
              <a:rPr lang="en-US" sz="1800" b="0" dirty="0">
                <a:effectLst/>
                <a:latin typeface="Montserrat" pitchFamily="2" charset="77"/>
              </a:rPr>
              <a:t>-</a:t>
            </a:r>
            <a:r>
              <a:rPr lang="en-US" sz="1800" b="0" dirty="0" err="1">
                <a:effectLst/>
                <a:latin typeface="Montserrat" pitchFamily="2" charset="77"/>
              </a:rPr>
              <a:t>bei</a:t>
            </a:r>
            <a:r>
              <a:rPr lang="en-US" sz="1800" b="0" dirty="0">
                <a:effectLst/>
                <a:latin typeface="Montserrat" pitchFamily="2" charset="77"/>
              </a:rPr>
              <a:t>-</a:t>
            </a:r>
            <a:r>
              <a:rPr lang="en-US" sz="1800" b="0" dirty="0" err="1">
                <a:effectLst/>
                <a:latin typeface="Montserrat" pitchFamily="2" charset="77"/>
              </a:rPr>
              <a:t>facebooks</a:t>
            </a:r>
            <a:r>
              <a:rPr lang="en-US" sz="1800" b="0" dirty="0">
                <a:effectLst/>
                <a:latin typeface="Montserrat" pitchFamily="2" charset="77"/>
              </a:rPr>
              <a:t>-libra/?L=0 </a:t>
            </a:r>
            <a:endParaRPr lang="en-US" sz="2000" dirty="0">
              <a:effectLst/>
            </a:endParaRPr>
          </a:p>
          <a:p>
            <a:r>
              <a:rPr lang="en-US" sz="1800" b="0" dirty="0">
                <a:effectLst/>
                <a:latin typeface="Montserrat" pitchFamily="2" charset="77"/>
              </a:rPr>
              <a:t>Craig, B. (1996). Competing Currencies: Back to the Future? </a:t>
            </a:r>
            <a:r>
              <a:rPr lang="en-US" sz="1800" b="0" i="1" dirty="0">
                <a:effectLst/>
                <a:latin typeface="Montserrat" pitchFamily="2" charset="77"/>
              </a:rPr>
              <a:t>Federal Reserve Bank of Cleveland Economic Commentary</a:t>
            </a:r>
            <a:r>
              <a:rPr lang="en-US" sz="1800" b="0" dirty="0">
                <a:effectLst/>
                <a:latin typeface="Montserrat" pitchFamily="2" charset="77"/>
              </a:rPr>
              <a:t>. </a:t>
            </a:r>
            <a:endParaRPr lang="en-US" sz="2000" dirty="0">
              <a:effectLst/>
            </a:endParaRPr>
          </a:p>
          <a:p>
            <a:r>
              <a:rPr lang="en-US" sz="1800" b="0" dirty="0">
                <a:effectLst/>
                <a:latin typeface="Montserrat" pitchFamily="2" charset="77"/>
              </a:rPr>
              <a:t>Doidge, F. and Exton, J. (2018) Cracking the code on cryptocurrency. ING International Survey Mobile Banking − Cryptocurrency June 2018 </a:t>
            </a:r>
            <a:endParaRPr lang="en-US" sz="2000" dirty="0">
              <a:effectLst/>
            </a:endParaRPr>
          </a:p>
          <a:p>
            <a:r>
              <a:rPr lang="en-US" sz="1800" b="0" dirty="0">
                <a:effectLst/>
                <a:latin typeface="Montserrat" pitchFamily="2" charset="77"/>
              </a:rPr>
              <a:t>du Toit, G., Bradley, K., Swinton, S., Burns, M. and de </a:t>
            </a:r>
            <a:r>
              <a:rPr lang="en-US" sz="1800" b="0" dirty="0" err="1">
                <a:effectLst/>
                <a:latin typeface="Montserrat" pitchFamily="2" charset="77"/>
              </a:rPr>
              <a:t>Gooyer,C</a:t>
            </a:r>
            <a:r>
              <a:rPr lang="en-US" sz="1800" b="0" dirty="0">
                <a:effectLst/>
                <a:latin typeface="Montserrat" pitchFamily="2" charset="77"/>
              </a:rPr>
              <a:t>. (2018) In Search of Customers Who Love Their Bank. Bain and Company Report, November 14, 2018 </a:t>
            </a:r>
            <a:endParaRPr lang="en-US" sz="2000" dirty="0">
              <a:effectLst/>
            </a:endParaRPr>
          </a:p>
          <a:p>
            <a:r>
              <a:rPr lang="en-US" sz="1800" b="0" dirty="0" err="1">
                <a:effectLst/>
                <a:latin typeface="Montserrat" pitchFamily="2" charset="77"/>
              </a:rPr>
              <a:t>Eichengreen</a:t>
            </a:r>
            <a:r>
              <a:rPr lang="en-US" sz="1800" b="0" dirty="0">
                <a:effectLst/>
                <a:latin typeface="Montserrat" pitchFamily="2" charset="77"/>
              </a:rPr>
              <a:t>, B. (1986). The Bank of France and the sterilization of gold, 1926-1932. </a:t>
            </a:r>
            <a:r>
              <a:rPr lang="en-US" sz="1800" b="0" i="1" dirty="0">
                <a:effectLst/>
                <a:latin typeface="Montserrat" pitchFamily="2" charset="77"/>
              </a:rPr>
              <a:t>Explorations in Economic History. </a:t>
            </a:r>
            <a:endParaRPr lang="en-US" sz="2000" dirty="0">
              <a:effectLst/>
            </a:endParaRPr>
          </a:p>
          <a:p>
            <a:r>
              <a:rPr lang="en-US" sz="1800" b="0" dirty="0">
                <a:effectLst/>
                <a:latin typeface="Montserrat" pitchFamily="2" charset="77"/>
              </a:rPr>
              <a:t>Endres, A. (2009). Currency Competition: A Hayekian Perspective on International Monetary Integration. </a:t>
            </a:r>
            <a:r>
              <a:rPr lang="en-US" sz="1800" b="0" i="1" dirty="0">
                <a:effectLst/>
                <a:latin typeface="Montserrat" pitchFamily="2" charset="77"/>
              </a:rPr>
              <a:t>Journal of Money, Credit and Banking. </a:t>
            </a:r>
            <a:endParaRPr lang="en-US" sz="2000" dirty="0">
              <a:effectLst/>
            </a:endParaRPr>
          </a:p>
          <a:p>
            <a:r>
              <a:rPr lang="en-US" sz="1800" b="0" dirty="0">
                <a:effectLst/>
                <a:latin typeface="Montserrat" pitchFamily="2" charset="77"/>
              </a:rPr>
              <a:t>Exton, J. From cash to crypto: The Money Revolution. ING International Survey ING International Survey, New Technologies, September 2019 September 2019 </a:t>
            </a:r>
            <a:endParaRPr lang="en-US" sz="2000" dirty="0">
              <a:effectLst/>
            </a:endParaRPr>
          </a:p>
          <a:p>
            <a:r>
              <a:rPr lang="en-US" sz="1800" b="0" dirty="0">
                <a:effectLst/>
                <a:latin typeface="Montserrat" pitchFamily="2" charset="77"/>
              </a:rPr>
              <a:t>Fisher, I. (1936). 100% Money and the Public Debt. </a:t>
            </a:r>
            <a:endParaRPr lang="en-US" sz="2000" dirty="0">
              <a:effectLst/>
            </a:endParaRPr>
          </a:p>
          <a:p>
            <a:r>
              <a:rPr lang="en-US" sz="1800" b="0" i="1" dirty="0">
                <a:effectLst/>
                <a:latin typeface="Montserrat" pitchFamily="2" charset="77"/>
              </a:rPr>
              <a:t>Economic Forum Spring Number, April-Jun. </a:t>
            </a:r>
            <a:endParaRPr lang="en-US" sz="2000" dirty="0">
              <a:effectLst/>
            </a:endParaRPr>
          </a:p>
          <a:p>
            <a:r>
              <a:rPr lang="en-US" sz="1800" b="0" dirty="0">
                <a:effectLst/>
                <a:latin typeface="Montserrat" pitchFamily="2" charset="77"/>
              </a:rPr>
              <a:t>Friedman, B. (1999). The Future of Monetary Policy: </a:t>
            </a:r>
            <a:r>
              <a:rPr lang="en-US" sz="1800" b="0" dirty="0" err="1">
                <a:effectLst/>
                <a:latin typeface="Montserrat" pitchFamily="2" charset="77"/>
              </a:rPr>
              <a:t>teh</a:t>
            </a:r>
            <a:r>
              <a:rPr lang="en-US" sz="1800" b="0" dirty="0">
                <a:effectLst/>
                <a:latin typeface="Montserrat" pitchFamily="2" charset="77"/>
              </a:rPr>
              <a:t> Central Bank as an Army with only a Signal Corps? </a:t>
            </a:r>
            <a:r>
              <a:rPr lang="en-US" sz="1800" b="0" i="1" dirty="0">
                <a:effectLst/>
                <a:latin typeface="Montserrat" pitchFamily="2" charset="77"/>
              </a:rPr>
              <a:t>International Finance</a:t>
            </a:r>
            <a:r>
              <a:rPr lang="en-US" sz="1800" b="0" dirty="0">
                <a:effectLst/>
                <a:latin typeface="Montserrat" pitchFamily="2" charset="77"/>
              </a:rPr>
              <a:t>. </a:t>
            </a:r>
            <a:endParaRPr lang="en-US" sz="2000" dirty="0">
              <a:effectLst/>
            </a:endParaRPr>
          </a:p>
          <a:p>
            <a:r>
              <a:rPr lang="en-US" sz="1800" b="0" dirty="0">
                <a:effectLst/>
                <a:latin typeface="Montserrat" pitchFamily="2" charset="77"/>
              </a:rPr>
              <a:t>Hanke, S. and Kwok, A. (2009). “On the Measurement of Zimbabwe’s Hyperinflation”, Cato Journal, Vol. 29, No. 2 (Spring/Summer 2009). </a:t>
            </a:r>
            <a:endParaRPr lang="en-US" sz="2000" dirty="0">
              <a:effectLst/>
            </a:endParaRPr>
          </a:p>
          <a:p>
            <a:r>
              <a:rPr lang="en-US" sz="1800" b="0" dirty="0">
                <a:effectLst/>
                <a:latin typeface="Montserrat" pitchFamily="2" charset="77"/>
              </a:rPr>
              <a:t>Hayek, F. (1978a). </a:t>
            </a:r>
            <a:r>
              <a:rPr lang="en-US" sz="1800" b="0" i="1" dirty="0">
                <a:effectLst/>
                <a:latin typeface="Montserrat" pitchFamily="2" charset="77"/>
              </a:rPr>
              <a:t>Choice in Currency</a:t>
            </a:r>
            <a:r>
              <a:rPr lang="en-US" sz="1800" b="0" dirty="0">
                <a:effectLst/>
                <a:latin typeface="Montserrat" pitchFamily="2" charset="77"/>
              </a:rPr>
              <a:t>. Chicago University Press. </a:t>
            </a:r>
            <a:endParaRPr lang="en-US" sz="2000" dirty="0">
              <a:effectLst/>
            </a:endParaRPr>
          </a:p>
          <a:p>
            <a:r>
              <a:rPr lang="en-US" sz="1800" b="0" dirty="0">
                <a:effectLst/>
                <a:latin typeface="Montserrat" pitchFamily="2" charset="77"/>
              </a:rPr>
              <a:t>Hayek, F. (1978b). </a:t>
            </a:r>
            <a:r>
              <a:rPr lang="en-US" sz="1800" b="0" i="1" dirty="0">
                <a:effectLst/>
                <a:latin typeface="Montserrat" pitchFamily="2" charset="77"/>
              </a:rPr>
              <a:t>The Denationalization of Money: An Analysis of the Theory and Practice of Concurrent </a:t>
            </a:r>
            <a:r>
              <a:rPr lang="en-US" sz="1800" b="0" i="1" dirty="0" err="1">
                <a:effectLst/>
                <a:latin typeface="Montserrat" pitchFamily="2" charset="77"/>
              </a:rPr>
              <a:t>Curriencies</a:t>
            </a:r>
            <a:r>
              <a:rPr lang="en-US" sz="1800" b="0" dirty="0">
                <a:effectLst/>
                <a:latin typeface="Montserrat" pitchFamily="2" charset="77"/>
              </a:rPr>
              <a:t>. Chicago University Press. </a:t>
            </a:r>
            <a:endParaRPr lang="en-US" sz="2000" dirty="0">
              <a:effectLst/>
            </a:endParaRPr>
          </a:p>
          <a:p>
            <a:r>
              <a:rPr lang="en-US" sz="1800" b="0" dirty="0">
                <a:effectLst/>
                <a:latin typeface="Montserrat" pitchFamily="2" charset="77"/>
              </a:rPr>
              <a:t>Hoppe, H.-H. (1994). How is Fiat Money Possible? -- or the Devolution pf Money and Credit. </a:t>
            </a:r>
            <a:r>
              <a:rPr lang="en-US" sz="1800" b="0" i="1" dirty="0">
                <a:effectLst/>
                <a:latin typeface="Montserrat" pitchFamily="2" charset="77"/>
              </a:rPr>
              <a:t>Review of Austrian Economics. </a:t>
            </a:r>
            <a:endParaRPr lang="en-US" sz="2000" dirty="0">
              <a:effectLst/>
            </a:endParaRPr>
          </a:p>
          <a:p>
            <a:endParaRPr lang="en-EG" dirty="0"/>
          </a:p>
        </p:txBody>
      </p:sp>
    </p:spTree>
    <p:extLst>
      <p:ext uri="{BB962C8B-B14F-4D97-AF65-F5344CB8AC3E}">
        <p14:creationId xmlns:p14="http://schemas.microsoft.com/office/powerpoint/2010/main" val="1544260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89AA9-6FAD-9A31-B5CD-5B3D040B8B49}"/>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A825BAFD-889E-3611-2B14-D27195952DB1}"/>
              </a:ext>
            </a:extLst>
          </p:cNvPr>
          <p:cNvSpPr>
            <a:spLocks noGrp="1"/>
          </p:cNvSpPr>
          <p:nvPr>
            <p:ph idx="1"/>
          </p:nvPr>
        </p:nvSpPr>
        <p:spPr/>
        <p:txBody>
          <a:bodyPr>
            <a:normAutofit fontScale="25000" lnSpcReduction="20000"/>
          </a:bodyPr>
          <a:lstStyle/>
          <a:p>
            <a:pPr algn="l"/>
            <a:r>
              <a:rPr lang="en-US" sz="1800" b="0" dirty="0" err="1">
                <a:effectLst/>
                <a:latin typeface="Montserrat" pitchFamily="2" charset="77"/>
              </a:rPr>
              <a:t>Kaminska</a:t>
            </a:r>
            <a:r>
              <a:rPr lang="en-US" sz="1800" b="0" dirty="0">
                <a:effectLst/>
                <a:latin typeface="Montserrat" pitchFamily="2" charset="77"/>
              </a:rPr>
              <a:t>, I. What mobile money giveth, it also taketh away. FT Alphaville, November 23, 2015. https://</a:t>
            </a:r>
            <a:r>
              <a:rPr lang="en-US" sz="1800" b="0" dirty="0" err="1">
                <a:effectLst/>
                <a:latin typeface="Montserrat" pitchFamily="2" charset="77"/>
              </a:rPr>
              <a:t>ftalphaville.ft.com</a:t>
            </a:r>
            <a:r>
              <a:rPr lang="en-US" sz="1800" b="0" dirty="0">
                <a:effectLst/>
                <a:latin typeface="Montserrat" pitchFamily="2" charset="77"/>
              </a:rPr>
              <a:t>/2015/11/23/2145684/ what-mobile-money-giveth-it-also-taketh-away/ </a:t>
            </a:r>
            <a:endParaRPr lang="en-US" dirty="0">
              <a:effectLst/>
            </a:endParaRPr>
          </a:p>
          <a:p>
            <a:pPr algn="l"/>
            <a:r>
              <a:rPr lang="en-US" sz="1800" b="0" dirty="0" err="1">
                <a:effectLst/>
                <a:latin typeface="Montserrat" pitchFamily="2" charset="77"/>
              </a:rPr>
              <a:t>Kaminska</a:t>
            </a:r>
            <a:r>
              <a:rPr lang="en-US" sz="1800" b="0" dirty="0">
                <a:effectLst/>
                <a:latin typeface="Montserrat" pitchFamily="2" charset="77"/>
              </a:rPr>
              <a:t>, I. (2015). </a:t>
            </a:r>
            <a:r>
              <a:rPr lang="en-US" sz="1800" b="0" dirty="0" err="1">
                <a:effectLst/>
                <a:latin typeface="Montserrat" pitchFamily="2" charset="77"/>
              </a:rPr>
              <a:t>Mpesa</a:t>
            </a:r>
            <a:r>
              <a:rPr lang="en-US" sz="1800" b="0" dirty="0">
                <a:effectLst/>
                <a:latin typeface="Montserrat" pitchFamily="2" charset="77"/>
              </a:rPr>
              <a:t>: the costs of evolving an independent central bank’ FT Alphaville, July 2015. https://</a:t>
            </a:r>
            <a:r>
              <a:rPr lang="en-US" sz="1800" b="0" dirty="0" err="1">
                <a:effectLst/>
                <a:latin typeface="Montserrat" pitchFamily="2" charset="77"/>
              </a:rPr>
              <a:t>ftalphaville</a:t>
            </a:r>
            <a:r>
              <a:rPr lang="en-US" sz="1800" b="0" dirty="0">
                <a:effectLst/>
                <a:latin typeface="Montserrat" pitchFamily="2" charset="77"/>
              </a:rPr>
              <a:t>. </a:t>
            </a:r>
            <a:r>
              <a:rPr lang="en-US" sz="1800" b="0" dirty="0" err="1">
                <a:effectLst/>
                <a:latin typeface="Montserrat" pitchFamily="2" charset="77"/>
              </a:rPr>
              <a:t>ft.com</a:t>
            </a:r>
            <a:r>
              <a:rPr lang="en-US" sz="1800" b="0" dirty="0">
                <a:effectLst/>
                <a:latin typeface="Montserrat" pitchFamily="2" charset="77"/>
              </a:rPr>
              <a:t>/2015/07/15/2134081/the-collateral-velocity- and-sovereign-costs-of-mobile-money/ </a:t>
            </a:r>
            <a:endParaRPr lang="en-US" dirty="0">
              <a:effectLst/>
            </a:endParaRPr>
          </a:p>
          <a:p>
            <a:pPr algn="l"/>
            <a:r>
              <a:rPr lang="en-US" sz="1800" b="0" dirty="0" err="1">
                <a:effectLst/>
                <a:latin typeface="Montserrat" pitchFamily="2" charset="77"/>
              </a:rPr>
              <a:t>Kindlegerger</a:t>
            </a:r>
            <a:r>
              <a:rPr lang="en-US" sz="1800" b="0" dirty="0">
                <a:effectLst/>
                <a:latin typeface="Montserrat" pitchFamily="2" charset="77"/>
              </a:rPr>
              <a:t>, C. (1989). </a:t>
            </a:r>
            <a:r>
              <a:rPr lang="en-US" sz="1800" b="0" i="1" dirty="0">
                <a:effectLst/>
                <a:latin typeface="Montserrat" pitchFamily="2" charset="77"/>
              </a:rPr>
              <a:t>Economic Laws and Economic History</a:t>
            </a:r>
            <a:r>
              <a:rPr lang="en-US" sz="1800" b="0" dirty="0">
                <a:effectLst/>
                <a:latin typeface="Montserrat" pitchFamily="2" charset="77"/>
              </a:rPr>
              <a:t>. Cambridge University Press. </a:t>
            </a:r>
            <a:endParaRPr lang="en-US" dirty="0">
              <a:effectLst/>
            </a:endParaRPr>
          </a:p>
          <a:p>
            <a:pPr algn="l"/>
            <a:r>
              <a:rPr lang="en-US" sz="1800" b="0" dirty="0">
                <a:effectLst/>
                <a:latin typeface="Montserrat" pitchFamily="2" charset="77"/>
              </a:rPr>
              <a:t>Lawson, Tony (2016) ‘Social positioning and the nature of money’, </a:t>
            </a:r>
            <a:r>
              <a:rPr lang="en-US" sz="1800" b="0" i="1" dirty="0">
                <a:effectLst/>
                <a:latin typeface="Montserrat" pitchFamily="2" charset="77"/>
              </a:rPr>
              <a:t>Cambridge Journal of Economics</a:t>
            </a:r>
            <a:r>
              <a:rPr lang="en-US" sz="1800" b="0" dirty="0">
                <a:effectLst/>
                <a:latin typeface="Montserrat" pitchFamily="2" charset="77"/>
              </a:rPr>
              <a:t>, 40(4): pp. 961–996. </a:t>
            </a:r>
            <a:endParaRPr lang="en-US" dirty="0">
              <a:effectLst/>
            </a:endParaRPr>
          </a:p>
          <a:p>
            <a:pPr algn="l"/>
            <a:r>
              <a:rPr lang="en-US" sz="1800" b="0" dirty="0">
                <a:effectLst/>
                <a:latin typeface="Montserrat" pitchFamily="2" charset="77"/>
              </a:rPr>
              <a:t>Lawson, Tony (2018) ‘Debt as money’, Cambridge Journal of Economics, 42(4): pp. 1165-81. </a:t>
            </a:r>
            <a:endParaRPr lang="en-US" dirty="0">
              <a:effectLst/>
            </a:endParaRPr>
          </a:p>
          <a:p>
            <a:pPr algn="l"/>
            <a:r>
              <a:rPr lang="en-US" sz="1800" b="0" dirty="0">
                <a:effectLst/>
                <a:latin typeface="Montserrat" pitchFamily="2" charset="77"/>
              </a:rPr>
              <a:t>Lawson, Tony (2019) </a:t>
            </a:r>
            <a:r>
              <a:rPr lang="en-US" sz="1800" b="0" i="1" dirty="0">
                <a:effectLst/>
                <a:latin typeface="Montserrat" pitchFamily="2" charset="77"/>
              </a:rPr>
              <a:t>The Nature of Social Reality: issues in social ontology</a:t>
            </a:r>
            <a:r>
              <a:rPr lang="en-US" sz="1800" b="0" dirty="0">
                <a:effectLst/>
                <a:latin typeface="Montserrat" pitchFamily="2" charset="77"/>
              </a:rPr>
              <a:t>, London and New York: Routledge. </a:t>
            </a:r>
            <a:endParaRPr lang="en-US" dirty="0">
              <a:effectLst/>
            </a:endParaRPr>
          </a:p>
          <a:p>
            <a:pPr algn="l"/>
            <a:r>
              <a:rPr lang="en-US" sz="1800" b="0" dirty="0">
                <a:effectLst/>
                <a:latin typeface="Montserrat" pitchFamily="2" charset="77"/>
              </a:rPr>
              <a:t>Morgan Jamie, and Brendon Sheehan (2015) ‘The Concept of Trust and the Political Economy of John Maynard Keynes, Illustrated Using Central Bank Forward Guidance and the Democratic Dilemma in Europe’, </a:t>
            </a:r>
            <a:r>
              <a:rPr lang="en-US" sz="1800" b="0" i="1" dirty="0">
                <a:effectLst/>
                <a:latin typeface="Montserrat" pitchFamily="2" charset="77"/>
              </a:rPr>
              <a:t>Review of Social Economy</a:t>
            </a:r>
            <a:r>
              <a:rPr lang="en-US" sz="1800" b="0" dirty="0">
                <a:effectLst/>
                <a:latin typeface="Montserrat" pitchFamily="2" charset="77"/>
              </a:rPr>
              <a:t>, 73(1):113-137. </a:t>
            </a:r>
            <a:endParaRPr lang="en-US" dirty="0">
              <a:effectLst/>
            </a:endParaRPr>
          </a:p>
          <a:p>
            <a:pPr algn="l"/>
            <a:r>
              <a:rPr lang="en-US" sz="1800" b="0" dirty="0">
                <a:effectLst/>
                <a:latin typeface="Montserrat" pitchFamily="2" charset="77"/>
              </a:rPr>
              <a:t>Nakamoto, Satoshi Bitcoin: A </a:t>
            </a:r>
            <a:r>
              <a:rPr lang="en-US" sz="1800" b="0" i="1" dirty="0">
                <a:effectLst/>
                <a:latin typeface="Montserrat" pitchFamily="2" charset="77"/>
              </a:rPr>
              <a:t>Peer-to-Peer Electronic Cash System</a:t>
            </a:r>
            <a:r>
              <a:rPr lang="en-US" sz="1800" b="0" dirty="0">
                <a:effectLst/>
                <a:latin typeface="Montserrat" pitchFamily="2" charset="77"/>
              </a:rPr>
              <a:t>, paper downloaded from https://</a:t>
            </a:r>
            <a:r>
              <a:rPr lang="en-US" sz="1800" b="0" dirty="0" err="1">
                <a:effectLst/>
                <a:latin typeface="Montserrat" pitchFamily="2" charset="77"/>
              </a:rPr>
              <a:t>bitcoin.org</a:t>
            </a:r>
            <a:r>
              <a:rPr lang="en-US" sz="1800" b="0" dirty="0">
                <a:effectLst/>
                <a:latin typeface="Montserrat" pitchFamily="2" charset="77"/>
              </a:rPr>
              <a:t>/</a:t>
            </a:r>
            <a:r>
              <a:rPr lang="en-US" sz="1800" b="0" dirty="0" err="1">
                <a:effectLst/>
                <a:latin typeface="Montserrat" pitchFamily="2" charset="77"/>
              </a:rPr>
              <a:t>bitcoin.pdf</a:t>
            </a:r>
            <a:r>
              <a:rPr lang="en-US" sz="1800" b="0" dirty="0">
                <a:effectLst/>
                <a:latin typeface="Montserrat" pitchFamily="2" charset="77"/>
              </a:rPr>
              <a:t> on 01/09/2018. </a:t>
            </a:r>
            <a:endParaRPr lang="en-US" dirty="0">
              <a:effectLst/>
            </a:endParaRPr>
          </a:p>
          <a:p>
            <a:pPr algn="l"/>
            <a:r>
              <a:rPr lang="en-US" sz="1800" b="0" dirty="0" err="1">
                <a:effectLst/>
                <a:latin typeface="Montserrat" pitchFamily="2" charset="77"/>
              </a:rPr>
              <a:t>Pratten</a:t>
            </a:r>
            <a:r>
              <a:rPr lang="en-US" sz="1800" b="0" dirty="0">
                <a:effectLst/>
                <a:latin typeface="Montserrat" pitchFamily="2" charset="77"/>
              </a:rPr>
              <a:t>, Stephen (2017), ‘Trust and the social positioning process’, </a:t>
            </a:r>
            <a:r>
              <a:rPr lang="en-US" sz="1800" b="0" i="1" dirty="0">
                <a:effectLst/>
                <a:latin typeface="Montserrat" pitchFamily="2" charset="77"/>
              </a:rPr>
              <a:t>Cambridge Journal of Economics</a:t>
            </a:r>
            <a:r>
              <a:rPr lang="en-US" sz="1800" b="0" dirty="0">
                <a:effectLst/>
                <a:latin typeface="Montserrat" pitchFamily="2" charset="77"/>
              </a:rPr>
              <a:t>, Volume 41, Issue 5, 1 August 2017, pp. 1419–1436. </a:t>
            </a:r>
            <a:endParaRPr lang="en-US" dirty="0">
              <a:effectLst/>
            </a:endParaRPr>
          </a:p>
          <a:p>
            <a:pPr algn="l"/>
            <a:r>
              <a:rPr lang="en-US" sz="1800" b="0" dirty="0">
                <a:effectLst/>
                <a:latin typeface="Montserrat" pitchFamily="2" charset="77"/>
              </a:rPr>
              <a:t>Minsky, H. P. (1992). The Financial Instability Hypothesis. </a:t>
            </a:r>
            <a:r>
              <a:rPr lang="en-US" sz="1800" b="0" i="1" dirty="0">
                <a:effectLst/>
                <a:latin typeface="Montserrat" pitchFamily="2" charset="77"/>
              </a:rPr>
              <a:t>Levy Economics Institute Working Paper</a:t>
            </a:r>
            <a:r>
              <a:rPr lang="en-US" sz="1800" b="0" dirty="0">
                <a:effectLst/>
                <a:latin typeface="Montserrat" pitchFamily="2" charset="77"/>
              </a:rPr>
              <a:t>. </a:t>
            </a:r>
            <a:endParaRPr lang="en-US" dirty="0">
              <a:effectLst/>
            </a:endParaRPr>
          </a:p>
          <a:p>
            <a:pPr algn="l"/>
            <a:r>
              <a:rPr lang="en-US" sz="1800" b="0" dirty="0">
                <a:effectLst/>
                <a:latin typeface="Montserrat" pitchFamily="2" charset="77"/>
              </a:rPr>
              <a:t>Minsky, H.P. 1994. Financial instability and the decline (?) of banking: future policy implications. Working paper No. 127, October 1994. The Jerome Levy Research Institute of Bard College. </a:t>
            </a:r>
            <a:endParaRPr lang="en-US" dirty="0">
              <a:effectLst/>
            </a:endParaRPr>
          </a:p>
          <a:p>
            <a:pPr algn="l"/>
            <a:r>
              <a:rPr lang="en-US" sz="1800" b="0" dirty="0">
                <a:effectLst/>
                <a:latin typeface="Montserrat" pitchFamily="2" charset="77"/>
              </a:rPr>
              <a:t>Mundell, R. (2000). A Reconsideration of the Twentieth Century. </a:t>
            </a:r>
            <a:r>
              <a:rPr lang="en-US" sz="1800" b="0" i="1" dirty="0">
                <a:effectLst/>
                <a:latin typeface="Montserrat" pitchFamily="2" charset="77"/>
              </a:rPr>
              <a:t>American Economic Review</a:t>
            </a:r>
            <a:r>
              <a:rPr lang="en-US" sz="1800" b="0" dirty="0">
                <a:effectLst/>
                <a:latin typeface="Montserrat" pitchFamily="2" charset="77"/>
              </a:rPr>
              <a:t>. </a:t>
            </a:r>
            <a:endParaRPr lang="en-US" dirty="0">
              <a:effectLst/>
            </a:endParaRPr>
          </a:p>
          <a:p>
            <a:pPr algn="l"/>
            <a:r>
              <a:rPr lang="en-US" sz="1800" b="0" dirty="0">
                <a:effectLst/>
                <a:latin typeface="Montserrat" pitchFamily="2" charset="77"/>
              </a:rPr>
              <a:t>Rochemont, S. and Ward, O. (2019) Understanding Central Bank Digital Currencies (CBDCs). Institute and Faculty of Actuaries, March 2019. </a:t>
            </a:r>
            <a:endParaRPr lang="en-US" dirty="0">
              <a:effectLst/>
            </a:endParaRPr>
          </a:p>
          <a:p>
            <a:pPr algn="l"/>
            <a:r>
              <a:rPr lang="en-US" sz="1800" b="0" dirty="0">
                <a:effectLst/>
                <a:latin typeface="Montserrat" pitchFamily="2" charset="77"/>
              </a:rPr>
              <a:t>Simons, H. (1946), “Debt Policy and Banking Policy”, Review of Economic Statistics, 28(2), 85-89. </a:t>
            </a:r>
            <a:endParaRPr lang="en-US" dirty="0">
              <a:effectLst/>
            </a:endParaRPr>
          </a:p>
          <a:p>
            <a:pPr algn="l"/>
            <a:r>
              <a:rPr lang="en-US" sz="1800" b="0" dirty="0">
                <a:effectLst/>
                <a:latin typeface="Montserrat" pitchFamily="2" charset="77"/>
              </a:rPr>
              <a:t>Temin, P. (1989). </a:t>
            </a:r>
            <a:r>
              <a:rPr lang="en-US" sz="1800" b="0" i="1" dirty="0">
                <a:effectLst/>
                <a:latin typeface="Montserrat" pitchFamily="2" charset="77"/>
              </a:rPr>
              <a:t>Lessons from the Great Depression</a:t>
            </a:r>
            <a:r>
              <a:rPr lang="en-US" sz="1800" b="0" dirty="0">
                <a:effectLst/>
                <a:latin typeface="Montserrat" pitchFamily="2" charset="77"/>
              </a:rPr>
              <a:t>. Cambridge University Press. </a:t>
            </a:r>
            <a:endParaRPr lang="en-US" dirty="0">
              <a:effectLst/>
            </a:endParaRPr>
          </a:p>
          <a:p>
            <a:pPr algn="l"/>
            <a:r>
              <a:rPr lang="en-US" sz="1800" b="0" dirty="0" err="1">
                <a:effectLst/>
                <a:latin typeface="Montserrat" pitchFamily="2" charset="77"/>
              </a:rPr>
              <a:t>Tasca</a:t>
            </a:r>
            <a:r>
              <a:rPr lang="en-US" sz="1800" b="0" dirty="0">
                <a:effectLst/>
                <a:latin typeface="Montserrat" pitchFamily="2" charset="77"/>
              </a:rPr>
              <a:t>, Paolo and </a:t>
            </a:r>
            <a:r>
              <a:rPr lang="en-US" sz="1800" b="0" dirty="0" err="1">
                <a:effectLst/>
                <a:latin typeface="Montserrat" pitchFamily="2" charset="77"/>
              </a:rPr>
              <a:t>Tessone</a:t>
            </a:r>
            <a:r>
              <a:rPr lang="en-US" sz="1800" b="0" dirty="0">
                <a:effectLst/>
                <a:latin typeface="Montserrat" pitchFamily="2" charset="77"/>
              </a:rPr>
              <a:t>, Claudio, Taxonomy of Blockchain Technologies. Principles of Identification and Classification (March 31, 2018). Available at SSRN: https://</a:t>
            </a:r>
            <a:r>
              <a:rPr lang="en-US" sz="1800" b="0" dirty="0" err="1">
                <a:effectLst/>
                <a:latin typeface="Montserrat" pitchFamily="2" charset="77"/>
              </a:rPr>
              <a:t>ssrn.com</a:t>
            </a:r>
            <a:r>
              <a:rPr lang="en-US" sz="1800" b="0" dirty="0">
                <a:effectLst/>
                <a:latin typeface="Montserrat" pitchFamily="2" charset="77"/>
              </a:rPr>
              <a:t>/abstract=2977811 or http:// </a:t>
            </a:r>
            <a:r>
              <a:rPr lang="en-US" sz="1800" b="0" dirty="0" err="1">
                <a:effectLst/>
                <a:latin typeface="Montserrat" pitchFamily="2" charset="77"/>
              </a:rPr>
              <a:t>dx.doi.org</a:t>
            </a:r>
            <a:r>
              <a:rPr lang="en-US" sz="1800" b="0" dirty="0">
                <a:effectLst/>
                <a:latin typeface="Montserrat" pitchFamily="2" charset="77"/>
              </a:rPr>
              <a:t>/10.2139/ssrn.2977811 </a:t>
            </a:r>
            <a:endParaRPr lang="en-US" dirty="0">
              <a:effectLst/>
            </a:endParaRPr>
          </a:p>
          <a:p>
            <a:pPr algn="l"/>
            <a:r>
              <a:rPr lang="en-US" sz="1800" b="0" dirty="0" err="1">
                <a:effectLst/>
                <a:latin typeface="Montserrat" pitchFamily="2" charset="77"/>
              </a:rPr>
              <a:t>Vanston</a:t>
            </a:r>
            <a:r>
              <a:rPr lang="en-US" sz="1800" b="0" dirty="0">
                <a:effectLst/>
                <a:latin typeface="Montserrat" pitchFamily="2" charset="77"/>
              </a:rPr>
              <a:t>, N (2012) Trust and Reputation in Financial Services. Driver Review DR30. Foresight, UK Government Office for Science </a:t>
            </a:r>
            <a:endParaRPr lang="en-US" dirty="0">
              <a:effectLst/>
            </a:endParaRPr>
          </a:p>
          <a:p>
            <a:pPr algn="l"/>
            <a:r>
              <a:rPr lang="en-US" sz="1800" b="0" dirty="0">
                <a:effectLst/>
                <a:latin typeface="Montserrat" pitchFamily="2" charset="77"/>
              </a:rPr>
              <a:t>Weir, M. (2019) Boom in the Benjamins. IMF Finance &amp; Development, June 2019, Vol. 156, No. 2 </a:t>
            </a:r>
            <a:endParaRPr lang="en-US" dirty="0">
              <a:effectLst/>
            </a:endParaRPr>
          </a:p>
          <a:p>
            <a:pPr algn="l"/>
            <a:r>
              <a:rPr lang="en-US" sz="1800" b="0" dirty="0">
                <a:effectLst/>
                <a:latin typeface="Montserrat" pitchFamily="2" charset="77"/>
              </a:rPr>
              <a:t>Wolf, M. (2014, April 24). Strip private banks of their power to create money. </a:t>
            </a:r>
            <a:r>
              <a:rPr lang="en-US" sz="1800" b="0" i="1" dirty="0">
                <a:effectLst/>
                <a:latin typeface="Montserrat" pitchFamily="2" charset="77"/>
              </a:rPr>
              <a:t>Financial Times</a:t>
            </a:r>
            <a:r>
              <a:rPr lang="en-US" sz="1800" b="0" dirty="0">
                <a:effectLst/>
                <a:latin typeface="Montserrat" pitchFamily="2" charset="77"/>
              </a:rPr>
              <a:t>. </a:t>
            </a:r>
            <a:endParaRPr lang="en-US" dirty="0">
              <a:effectLst/>
            </a:endParaRPr>
          </a:p>
          <a:p>
            <a:pPr algn="l"/>
            <a:r>
              <a:rPr lang="en-US" sz="1800" b="0" dirty="0">
                <a:effectLst/>
                <a:latin typeface="Montserrat" pitchFamily="2" charset="77"/>
              </a:rPr>
              <a:t>Adrian, T. and Mancini-</a:t>
            </a:r>
            <a:r>
              <a:rPr lang="en-US" sz="1800" b="0" dirty="0" err="1">
                <a:effectLst/>
                <a:latin typeface="Montserrat" pitchFamily="2" charset="77"/>
              </a:rPr>
              <a:t>Griffoli</a:t>
            </a:r>
            <a:r>
              <a:rPr lang="en-US" sz="1800" b="0" dirty="0">
                <a:effectLst/>
                <a:latin typeface="Montserrat" pitchFamily="2" charset="77"/>
              </a:rPr>
              <a:t>, T. (2019). The Rise of Digital Money. IMF Fintech Notes, July 2019 </a:t>
            </a:r>
            <a:endParaRPr lang="en-US" dirty="0">
              <a:effectLst/>
            </a:endParaRPr>
          </a:p>
          <a:p>
            <a:pPr algn="l"/>
            <a:r>
              <a:rPr lang="en-US" sz="1800" b="0" dirty="0">
                <a:effectLst/>
                <a:latin typeface="Montserrat" pitchFamily="2" charset="77"/>
              </a:rPr>
              <a:t>Barker, J.; Clayton, E.; Dyson, B. and Meaning</a:t>
            </a:r>
            <a:br>
              <a:rPr lang="en-US" sz="1800" b="0" dirty="0">
                <a:effectLst/>
                <a:latin typeface="Montserrat" pitchFamily="2" charset="77"/>
              </a:rPr>
            </a:br>
            <a:r>
              <a:rPr lang="en-US" sz="1800" b="0" dirty="0">
                <a:effectLst/>
                <a:latin typeface="Montserrat" pitchFamily="2" charset="77"/>
              </a:rPr>
              <a:t>J. (2018) Broadening Narrow Money: Monetary Policy with a Central Bank Digital Currency. Bank of England Staff Working Paper No. 724. </a:t>
            </a:r>
            <a:endParaRPr lang="en-US" dirty="0">
              <a:effectLst/>
            </a:endParaRPr>
          </a:p>
          <a:p>
            <a:pPr algn="l"/>
            <a:r>
              <a:rPr lang="en-US" sz="1800" b="0" dirty="0" err="1">
                <a:effectLst/>
                <a:latin typeface="Montserrat" pitchFamily="2" charset="77"/>
              </a:rPr>
              <a:t>Bech</a:t>
            </a:r>
            <a:r>
              <a:rPr lang="en-US" sz="1800" b="0" dirty="0">
                <a:effectLst/>
                <a:latin typeface="Montserrat" pitchFamily="2" charset="77"/>
              </a:rPr>
              <a:t>, M. L., </a:t>
            </a:r>
            <a:r>
              <a:rPr lang="en-US" sz="1800" b="0" dirty="0" err="1">
                <a:effectLst/>
                <a:latin typeface="Montserrat" pitchFamily="2" charset="77"/>
              </a:rPr>
              <a:t>Faruqui</a:t>
            </a:r>
            <a:r>
              <a:rPr lang="en-US" sz="1800" b="0" dirty="0">
                <a:effectLst/>
                <a:latin typeface="Montserrat" pitchFamily="2" charset="77"/>
              </a:rPr>
              <a:t>, U., </a:t>
            </a:r>
            <a:r>
              <a:rPr lang="en-US" sz="1800" b="0" dirty="0" err="1">
                <a:effectLst/>
                <a:latin typeface="Montserrat" pitchFamily="2" charset="77"/>
              </a:rPr>
              <a:t>Ougaard</a:t>
            </a:r>
            <a:r>
              <a:rPr lang="en-US" sz="1800" b="0" dirty="0">
                <a:effectLst/>
                <a:latin typeface="Montserrat" pitchFamily="2" charset="77"/>
              </a:rPr>
              <a:t>, F., &amp; </a:t>
            </a:r>
            <a:r>
              <a:rPr lang="en-US" sz="1800" b="0" dirty="0" err="1">
                <a:effectLst/>
                <a:latin typeface="Montserrat" pitchFamily="2" charset="77"/>
              </a:rPr>
              <a:t>Picillo</a:t>
            </a:r>
            <a:r>
              <a:rPr lang="en-US" sz="1800" b="0" dirty="0">
                <a:effectLst/>
                <a:latin typeface="Montserrat" pitchFamily="2" charset="77"/>
              </a:rPr>
              <a:t>, C. (2018). Payments are a-</a:t>
            </a:r>
            <a:r>
              <a:rPr lang="en-US" sz="1800" b="0" dirty="0" err="1">
                <a:effectLst/>
                <a:latin typeface="Montserrat" pitchFamily="2" charset="77"/>
              </a:rPr>
              <a:t>changin</a:t>
            </a:r>
            <a:r>
              <a:rPr lang="en-US" sz="1800" b="0" dirty="0">
                <a:effectLst/>
                <a:latin typeface="Montserrat" pitchFamily="2" charset="77"/>
              </a:rPr>
              <a:t> but cash still rules. BIS Quarterly Review, March. </a:t>
            </a:r>
            <a:endParaRPr lang="en-US" dirty="0">
              <a:effectLst/>
            </a:endParaRPr>
          </a:p>
          <a:p>
            <a:pPr algn="l"/>
            <a:r>
              <a:rPr lang="en-US" sz="1800" b="0" dirty="0" err="1">
                <a:effectLst/>
                <a:latin typeface="Montserrat" pitchFamily="2" charset="77"/>
              </a:rPr>
              <a:t>Berentsen</a:t>
            </a:r>
            <a:r>
              <a:rPr lang="en-US" sz="1800" b="0" dirty="0">
                <a:effectLst/>
                <a:latin typeface="Montserrat" pitchFamily="2" charset="77"/>
              </a:rPr>
              <a:t>, A., &amp; </a:t>
            </a:r>
            <a:r>
              <a:rPr lang="en-US" sz="1800" b="0" dirty="0" err="1">
                <a:effectLst/>
                <a:latin typeface="Montserrat" pitchFamily="2" charset="77"/>
              </a:rPr>
              <a:t>Schar</a:t>
            </a:r>
            <a:r>
              <a:rPr lang="en-US" sz="1800" b="0" dirty="0">
                <a:effectLst/>
                <a:latin typeface="Montserrat" pitchFamily="2" charset="77"/>
              </a:rPr>
              <a:t>, F. (2018a). The case for central bank electronic money and the non-case for central bank cryptocurrencies. </a:t>
            </a:r>
            <a:endParaRPr lang="en-US" dirty="0">
              <a:effectLst/>
            </a:endParaRPr>
          </a:p>
          <a:p>
            <a:pPr algn="l"/>
            <a:r>
              <a:rPr lang="en-US" sz="1800" b="0" dirty="0" err="1">
                <a:effectLst/>
                <a:latin typeface="Montserrat" pitchFamily="2" charset="77"/>
              </a:rPr>
              <a:t>Berentsen</a:t>
            </a:r>
            <a:r>
              <a:rPr lang="en-US" sz="1800" b="0" dirty="0">
                <a:effectLst/>
                <a:latin typeface="Montserrat" pitchFamily="2" charset="77"/>
              </a:rPr>
              <a:t>, A., &amp; </a:t>
            </a:r>
            <a:r>
              <a:rPr lang="en-US" sz="1800" b="0" dirty="0" err="1">
                <a:effectLst/>
                <a:latin typeface="Montserrat" pitchFamily="2" charset="77"/>
              </a:rPr>
              <a:t>Schar</a:t>
            </a:r>
            <a:r>
              <a:rPr lang="en-US" sz="1800" b="0" dirty="0">
                <a:effectLst/>
                <a:latin typeface="Montserrat" pitchFamily="2" charset="77"/>
              </a:rPr>
              <a:t>, F. (2018b). A short introduction to the world of cryptocurrencies. </a:t>
            </a:r>
            <a:endParaRPr lang="en-US" dirty="0">
              <a:effectLst/>
            </a:endParaRPr>
          </a:p>
          <a:p>
            <a:pPr algn="l"/>
            <a:r>
              <a:rPr lang="en-US" sz="1800" b="0" dirty="0" err="1">
                <a:effectLst/>
                <a:latin typeface="Montserrat" pitchFamily="2" charset="77"/>
              </a:rPr>
              <a:t>Bordo</a:t>
            </a:r>
            <a:r>
              <a:rPr lang="en-US" sz="1800" b="0" dirty="0">
                <a:effectLst/>
                <a:latin typeface="Montserrat" pitchFamily="2" charset="77"/>
              </a:rPr>
              <a:t>, M. D., &amp; Levin, A. T. (2017). Central bank digital currency and the future of monetary policy (Tech. Rep.). National Bureau of Economic Research. </a:t>
            </a:r>
            <a:endParaRPr lang="en-US" dirty="0">
              <a:effectLst/>
            </a:endParaRPr>
          </a:p>
          <a:p>
            <a:pPr algn="l"/>
            <a:endParaRPr lang="en-EG" dirty="0"/>
          </a:p>
        </p:txBody>
      </p:sp>
    </p:spTree>
    <p:extLst>
      <p:ext uri="{BB962C8B-B14F-4D97-AF65-F5344CB8AC3E}">
        <p14:creationId xmlns:p14="http://schemas.microsoft.com/office/powerpoint/2010/main" val="2457879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15CA3-3C50-51EE-30D3-3BB46B9BA33F}"/>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6BF76705-A9E3-3472-BB55-D66C27C59083}"/>
              </a:ext>
            </a:extLst>
          </p:cNvPr>
          <p:cNvSpPr>
            <a:spLocks noGrp="1"/>
          </p:cNvSpPr>
          <p:nvPr>
            <p:ph idx="1"/>
          </p:nvPr>
        </p:nvSpPr>
        <p:spPr/>
        <p:txBody>
          <a:bodyPr>
            <a:normAutofit fontScale="40000" lnSpcReduction="20000"/>
          </a:bodyPr>
          <a:lstStyle/>
          <a:p>
            <a:r>
              <a:rPr lang="en-US" sz="1800" b="0" dirty="0">
                <a:effectLst/>
                <a:latin typeface="Montserrat" pitchFamily="2" charset="77"/>
              </a:rPr>
              <a:t>Broadbent, B. (2016). Central banks and digital currencies. Speech at London School of Economics. </a:t>
            </a:r>
            <a:endParaRPr lang="en-US" dirty="0">
              <a:effectLst/>
            </a:endParaRPr>
          </a:p>
          <a:p>
            <a:r>
              <a:rPr lang="en-US" sz="1800" b="0" dirty="0">
                <a:effectLst/>
                <a:latin typeface="Montserrat" pitchFamily="2" charset="77"/>
              </a:rPr>
              <a:t>Brunner, K. and Meltzer, A. H. (1971) The Uses of Money: Money in the Theory of an Exchange Economy. </a:t>
            </a:r>
            <a:r>
              <a:rPr lang="en-US" sz="1800" b="0" i="1" dirty="0">
                <a:effectLst/>
                <a:latin typeface="Montserrat" pitchFamily="2" charset="77"/>
              </a:rPr>
              <a:t>The American Economic Review </a:t>
            </a:r>
            <a:r>
              <a:rPr lang="en-US" sz="1800" b="0" dirty="0">
                <a:effectLst/>
                <a:latin typeface="Montserrat" pitchFamily="2" charset="77"/>
              </a:rPr>
              <a:t>Vol. 61, No. 5 (Dec., 1971), pp. 784-805 </a:t>
            </a:r>
            <a:endParaRPr lang="en-US" dirty="0">
              <a:effectLst/>
            </a:endParaRPr>
          </a:p>
          <a:p>
            <a:r>
              <a:rPr lang="en-US" sz="1800" b="0" dirty="0">
                <a:effectLst/>
                <a:latin typeface="Montserrat" pitchFamily="2" charset="77"/>
              </a:rPr>
              <a:t>Carstens, A. (2019). The future of money and payments. Speech by General Manager of the BIS at the Central Bank of Ireland, Whitaker Lecture. </a:t>
            </a:r>
            <a:endParaRPr lang="en-US" dirty="0">
              <a:effectLst/>
            </a:endParaRPr>
          </a:p>
          <a:p>
            <a:r>
              <a:rPr lang="en-US" sz="1800" b="0" dirty="0">
                <a:effectLst/>
                <a:latin typeface="Montserrat" pitchFamily="2" charset="77"/>
              </a:rPr>
              <a:t>Coeur, B., &amp; </a:t>
            </a:r>
            <a:r>
              <a:rPr lang="en-US" sz="1800" b="0" dirty="0" err="1">
                <a:effectLst/>
                <a:latin typeface="Montserrat" pitchFamily="2" charset="77"/>
              </a:rPr>
              <a:t>Loh</a:t>
            </a:r>
            <a:r>
              <a:rPr lang="en-US" sz="1800" b="0" dirty="0">
                <a:effectLst/>
                <a:latin typeface="Montserrat" pitchFamily="2" charset="77"/>
              </a:rPr>
              <a:t>, J. (2018). Central bank digital currencies. CPMI Papers. </a:t>
            </a:r>
            <a:endParaRPr lang="en-US" dirty="0">
              <a:effectLst/>
            </a:endParaRPr>
          </a:p>
          <a:p>
            <a:r>
              <a:rPr lang="en-US" sz="1800" b="0" dirty="0">
                <a:effectLst/>
                <a:latin typeface="Montserrat" pitchFamily="2" charset="77"/>
              </a:rPr>
              <a:t>Dyson, B., &amp; Hodgson, G. (2016). Digital cash: why central banks should start issuing electronic money. Positive Money. </a:t>
            </a:r>
            <a:endParaRPr lang="en-US" dirty="0">
              <a:effectLst/>
            </a:endParaRPr>
          </a:p>
          <a:p>
            <a:r>
              <a:rPr lang="en-US" sz="1800" b="0" dirty="0" err="1">
                <a:effectLst/>
                <a:latin typeface="Montserrat" pitchFamily="2" charset="77"/>
              </a:rPr>
              <a:t>Engert</a:t>
            </a:r>
            <a:r>
              <a:rPr lang="en-US" sz="1800" b="0" dirty="0">
                <a:effectLst/>
                <a:latin typeface="Montserrat" pitchFamily="2" charset="77"/>
              </a:rPr>
              <a:t>, W., Fung, B., et al. (2017). Central bank digital currency: Motivations and implications. Bank of Canada. </a:t>
            </a:r>
            <a:endParaRPr lang="en-US" dirty="0">
              <a:effectLst/>
            </a:endParaRPr>
          </a:p>
          <a:p>
            <a:r>
              <a:rPr lang="en-US" sz="1800" b="0" dirty="0">
                <a:effectLst/>
                <a:latin typeface="Montserrat" pitchFamily="2" charset="77"/>
              </a:rPr>
              <a:t>Fisher, I. (1936). 100% money and the public debt. </a:t>
            </a:r>
            <a:endParaRPr lang="en-US" dirty="0">
              <a:effectLst/>
            </a:endParaRPr>
          </a:p>
          <a:p>
            <a:r>
              <a:rPr lang="en-US" sz="1800" b="0" dirty="0" err="1">
                <a:effectLst/>
                <a:latin typeface="Montserrat" pitchFamily="2" charset="77"/>
              </a:rPr>
              <a:t>Goodfriend</a:t>
            </a:r>
            <a:r>
              <a:rPr lang="en-US" sz="1800" b="0" dirty="0">
                <a:effectLst/>
                <a:latin typeface="Montserrat" pitchFamily="2" charset="77"/>
              </a:rPr>
              <a:t>, M. (2016). The case for unencumbering interest rate policy at the zero bound. In Federal reserve bank of </a:t>
            </a:r>
            <a:r>
              <a:rPr lang="en-US" sz="1800" b="0" dirty="0" err="1">
                <a:effectLst/>
                <a:latin typeface="Montserrat" pitchFamily="2" charset="77"/>
              </a:rPr>
              <a:t>kansas</a:t>
            </a:r>
            <a:r>
              <a:rPr lang="en-US" sz="1800" b="0" dirty="0">
                <a:effectLst/>
                <a:latin typeface="Montserrat" pitchFamily="2" charset="77"/>
              </a:rPr>
              <a:t> </a:t>
            </a:r>
            <a:r>
              <a:rPr lang="en-US" sz="1800" b="0" dirty="0" err="1">
                <a:effectLst/>
                <a:latin typeface="Montserrat" pitchFamily="2" charset="77"/>
              </a:rPr>
              <a:t>citys</a:t>
            </a:r>
            <a:r>
              <a:rPr lang="en-US" sz="1800" b="0" dirty="0">
                <a:effectLst/>
                <a:latin typeface="Montserrat" pitchFamily="2" charset="77"/>
              </a:rPr>
              <a:t> 40th economic policy symposium. Jackson Hole, </a:t>
            </a:r>
            <a:r>
              <a:rPr lang="en-US" sz="1800" b="0" dirty="0" err="1">
                <a:effectLst/>
                <a:latin typeface="Montserrat" pitchFamily="2" charset="77"/>
              </a:rPr>
              <a:t>wy</a:t>
            </a:r>
            <a:r>
              <a:rPr lang="en-US" sz="1800" b="0" dirty="0">
                <a:effectLst/>
                <a:latin typeface="Montserrat" pitchFamily="2" charset="77"/>
              </a:rPr>
              <a:t>. august (Vol. 26). </a:t>
            </a:r>
            <a:endParaRPr lang="en-US" dirty="0">
              <a:effectLst/>
            </a:endParaRPr>
          </a:p>
          <a:p>
            <a:r>
              <a:rPr lang="en-US" sz="1800" b="0" dirty="0" err="1">
                <a:effectLst/>
                <a:latin typeface="Montserrat" pitchFamily="2" charset="77"/>
              </a:rPr>
              <a:t>Gurtler</a:t>
            </a:r>
            <a:r>
              <a:rPr lang="en-US" sz="1800" b="0" dirty="0">
                <a:effectLst/>
                <a:latin typeface="Montserrat" pitchFamily="2" charset="77"/>
              </a:rPr>
              <a:t>, K., Nielsen, S. T., Rasmussen, K., &amp; </a:t>
            </a:r>
            <a:r>
              <a:rPr lang="en-US" sz="1800" b="0" dirty="0" err="1">
                <a:effectLst/>
                <a:latin typeface="Montserrat" pitchFamily="2" charset="77"/>
              </a:rPr>
              <a:t>Spange</a:t>
            </a:r>
            <a:r>
              <a:rPr lang="en-US" sz="1800" b="0" dirty="0">
                <a:effectLst/>
                <a:latin typeface="Montserrat" pitchFamily="2" charset="77"/>
              </a:rPr>
              <a:t>, M. (2017). Central bank digital currency in </a:t>
            </a:r>
            <a:r>
              <a:rPr lang="en-US" sz="1800" b="0" dirty="0" err="1">
                <a:effectLst/>
                <a:latin typeface="Montserrat" pitchFamily="2" charset="77"/>
              </a:rPr>
              <a:t>denmark</a:t>
            </a:r>
            <a:r>
              <a:rPr lang="en-US" sz="1800" b="0" dirty="0">
                <a:effectLst/>
                <a:latin typeface="Montserrat" pitchFamily="2" charset="77"/>
              </a:rPr>
              <a:t>? Analysis. </a:t>
            </a:r>
            <a:endParaRPr lang="en-US" dirty="0">
              <a:effectLst/>
            </a:endParaRPr>
          </a:p>
          <a:p>
            <a:r>
              <a:rPr lang="en-US" sz="1800" b="0" dirty="0">
                <a:effectLst/>
                <a:latin typeface="Montserrat" pitchFamily="2" charset="77"/>
              </a:rPr>
              <a:t>Keynes, J. M. (1930). A Treaties on Money. Macmillan and Co. Ltd. St Martin’s Street, London, 1930 </a:t>
            </a:r>
            <a:endParaRPr lang="en-US" dirty="0">
              <a:effectLst/>
            </a:endParaRPr>
          </a:p>
          <a:p>
            <a:r>
              <a:rPr lang="en-US" sz="1800" b="0" dirty="0" err="1">
                <a:effectLst/>
                <a:latin typeface="Montserrat" pitchFamily="2" charset="77"/>
              </a:rPr>
              <a:t>Kumhof</a:t>
            </a:r>
            <a:r>
              <a:rPr lang="en-US" sz="1800" b="0" dirty="0">
                <a:effectLst/>
                <a:latin typeface="Montserrat" pitchFamily="2" charset="77"/>
              </a:rPr>
              <a:t>, M., &amp; </a:t>
            </a:r>
            <a:r>
              <a:rPr lang="en-US" sz="1800" b="0" dirty="0" err="1">
                <a:effectLst/>
                <a:latin typeface="Montserrat" pitchFamily="2" charset="77"/>
              </a:rPr>
              <a:t>Noone</a:t>
            </a:r>
            <a:r>
              <a:rPr lang="en-US" sz="1800" b="0" dirty="0">
                <a:effectLst/>
                <a:latin typeface="Montserrat" pitchFamily="2" charset="77"/>
              </a:rPr>
              <a:t>, C. (2018). Central bank digital currencies-design principles and balance sheet implications. </a:t>
            </a:r>
            <a:endParaRPr lang="en-US" dirty="0">
              <a:effectLst/>
            </a:endParaRPr>
          </a:p>
          <a:p>
            <a:r>
              <a:rPr lang="en-US" sz="1800" b="0" dirty="0">
                <a:effectLst/>
                <a:latin typeface="Montserrat" pitchFamily="2" charset="77"/>
              </a:rPr>
              <a:t>Lagarde, C. (2018). Winds of change: The case for new digital currency. Delivery by IMF Managing Director, Singapore Fintech Festival. </a:t>
            </a:r>
            <a:endParaRPr lang="en-US" dirty="0">
              <a:effectLst/>
            </a:endParaRPr>
          </a:p>
          <a:p>
            <a:r>
              <a:rPr lang="en-US" sz="1800" b="0" dirty="0">
                <a:effectLst/>
                <a:latin typeface="Montserrat" pitchFamily="2" charset="77"/>
              </a:rPr>
              <a:t>Lowe, P. (2017). An </a:t>
            </a:r>
            <a:r>
              <a:rPr lang="en-US" sz="1800" b="0" dirty="0" err="1">
                <a:effectLst/>
                <a:latin typeface="Montserrat" pitchFamily="2" charset="77"/>
              </a:rPr>
              <a:t>eaud</a:t>
            </a:r>
            <a:r>
              <a:rPr lang="en-US" sz="1800" b="0" dirty="0">
                <a:effectLst/>
                <a:latin typeface="Montserrat" pitchFamily="2" charset="77"/>
              </a:rPr>
              <a:t>. Address to the 2017 Australian Payment Summit, Sydney, Australia, 13 December, 2017 </a:t>
            </a:r>
            <a:endParaRPr lang="en-US" dirty="0">
              <a:effectLst/>
            </a:endParaRPr>
          </a:p>
          <a:p>
            <a:r>
              <a:rPr lang="en-US" sz="1800" b="0" dirty="0" err="1">
                <a:effectLst/>
                <a:latin typeface="Montserrat" pitchFamily="2" charset="77"/>
              </a:rPr>
              <a:t>Mersch</a:t>
            </a:r>
            <a:r>
              <a:rPr lang="en-US" sz="1800" b="0" dirty="0">
                <a:effectLst/>
                <a:latin typeface="Montserrat" pitchFamily="2" charset="77"/>
              </a:rPr>
              <a:t>, Y. (2017). Why </a:t>
            </a:r>
            <a:r>
              <a:rPr lang="en-US" sz="1800" b="0" dirty="0" err="1">
                <a:effectLst/>
                <a:latin typeface="Montserrat" pitchFamily="2" charset="77"/>
              </a:rPr>
              <a:t>europe</a:t>
            </a:r>
            <a:r>
              <a:rPr lang="en-US" sz="1800" b="0" dirty="0">
                <a:effectLst/>
                <a:latin typeface="Montserrat" pitchFamily="2" charset="77"/>
              </a:rPr>
              <a:t> still needs cash. Contribution by Yves </a:t>
            </a:r>
            <a:r>
              <a:rPr lang="en-US" sz="1800" b="0" dirty="0" err="1">
                <a:effectLst/>
                <a:latin typeface="Montserrat" pitchFamily="2" charset="77"/>
              </a:rPr>
              <a:t>Mersch</a:t>
            </a:r>
            <a:r>
              <a:rPr lang="en-US" sz="1800" b="0" dirty="0">
                <a:effectLst/>
                <a:latin typeface="Montserrat" pitchFamily="2" charset="77"/>
              </a:rPr>
              <a:t>, Member of the Executive Board of the ECB for Project Syndicate, 28 . </a:t>
            </a:r>
            <a:endParaRPr lang="en-US" dirty="0">
              <a:effectLst/>
            </a:endParaRPr>
          </a:p>
          <a:p>
            <a:r>
              <a:rPr lang="en-US" sz="1800" b="0" dirty="0" err="1">
                <a:effectLst/>
                <a:latin typeface="Montserrat" pitchFamily="2" charset="77"/>
              </a:rPr>
              <a:t>Raskin</a:t>
            </a:r>
            <a:r>
              <a:rPr lang="en-US" sz="1800" b="0" dirty="0">
                <a:effectLst/>
                <a:latin typeface="Montserrat" pitchFamily="2" charset="77"/>
              </a:rPr>
              <a:t>, M. and Yermack, D. Digital Currencies, Decentralized Ledgers, and the Future of Central Banking. NBER Working Paper No. 22238 </a:t>
            </a:r>
            <a:endParaRPr lang="en-US" dirty="0">
              <a:effectLst/>
            </a:endParaRPr>
          </a:p>
          <a:p>
            <a:r>
              <a:rPr lang="en-US" sz="1800" b="0" dirty="0" err="1">
                <a:effectLst/>
                <a:latin typeface="Montserrat" pitchFamily="2" charset="77"/>
              </a:rPr>
              <a:t>Riksbank</a:t>
            </a:r>
            <a:r>
              <a:rPr lang="en-US" sz="1800" b="0" dirty="0">
                <a:effectLst/>
                <a:latin typeface="Montserrat" pitchFamily="2" charset="77"/>
              </a:rPr>
              <a:t>, S. (2017). The </a:t>
            </a:r>
            <a:r>
              <a:rPr lang="en-US" sz="1800" b="0" dirty="0" err="1">
                <a:effectLst/>
                <a:latin typeface="Montserrat" pitchFamily="2" charset="77"/>
              </a:rPr>
              <a:t>riksbanks</a:t>
            </a:r>
            <a:r>
              <a:rPr lang="en-US" sz="1800" b="0" dirty="0">
                <a:effectLst/>
                <a:latin typeface="Montserrat" pitchFamily="2" charset="77"/>
              </a:rPr>
              <a:t> e-krona project. </a:t>
            </a:r>
            <a:r>
              <a:rPr lang="en-US" sz="1800" b="0" dirty="0" err="1">
                <a:effectLst/>
                <a:latin typeface="Montserrat" pitchFamily="2" charset="77"/>
              </a:rPr>
              <a:t>Riksbank</a:t>
            </a:r>
            <a:r>
              <a:rPr lang="en-US" sz="1800" b="0" dirty="0">
                <a:effectLst/>
                <a:latin typeface="Montserrat" pitchFamily="2" charset="77"/>
              </a:rPr>
              <a:t> Studies, Report, 1 . </a:t>
            </a:r>
            <a:endParaRPr lang="en-US" dirty="0">
              <a:effectLst/>
            </a:endParaRPr>
          </a:p>
          <a:p>
            <a:r>
              <a:rPr lang="en-US" sz="1800" b="0" dirty="0">
                <a:effectLst/>
                <a:latin typeface="Montserrat" pitchFamily="2" charset="77"/>
              </a:rPr>
              <a:t>Rogoff, K. S. (2017). The curse of cash: How large-denomination bills aid crime and tax evasion and constrain monetary policy. Princeton University Press. </a:t>
            </a:r>
            <a:endParaRPr lang="en-US" dirty="0">
              <a:effectLst/>
            </a:endParaRPr>
          </a:p>
          <a:p>
            <a:r>
              <a:rPr lang="en-US" sz="1800" b="0" dirty="0">
                <a:effectLst/>
                <a:latin typeface="Montserrat" pitchFamily="2" charset="77"/>
              </a:rPr>
              <a:t>Sands, P., et al. (2016). Making it harder for the bad guys: the case for eliminating high denomination notes. Harvard Kennedy School, </a:t>
            </a:r>
            <a:r>
              <a:rPr lang="en-US" sz="1800" b="0" dirty="0" err="1">
                <a:effectLst/>
                <a:latin typeface="Montserrat" pitchFamily="2" charset="77"/>
              </a:rPr>
              <a:t>Mossavar</a:t>
            </a:r>
            <a:r>
              <a:rPr lang="en-US" sz="1800" b="0" dirty="0">
                <a:effectLst/>
                <a:latin typeface="Montserrat" pitchFamily="2" charset="77"/>
              </a:rPr>
              <a:t>- </a:t>
            </a:r>
            <a:r>
              <a:rPr lang="en-US" sz="1800" b="0" dirty="0" err="1">
                <a:effectLst/>
                <a:latin typeface="Montserrat" pitchFamily="2" charset="77"/>
              </a:rPr>
              <a:t>Rahmani</a:t>
            </a:r>
            <a:r>
              <a:rPr lang="en-US" sz="1800" b="0" dirty="0">
                <a:effectLst/>
                <a:latin typeface="Montserrat" pitchFamily="2" charset="77"/>
              </a:rPr>
              <a:t> Center for Business and Government. </a:t>
            </a:r>
            <a:endParaRPr lang="en-US" dirty="0">
              <a:effectLst/>
            </a:endParaRPr>
          </a:p>
          <a:p>
            <a:r>
              <a:rPr lang="en-US" sz="1800" b="0" dirty="0" err="1">
                <a:effectLst/>
                <a:latin typeface="Montserrat" pitchFamily="2" charset="77"/>
              </a:rPr>
              <a:t>Skingsley</a:t>
            </a:r>
            <a:r>
              <a:rPr lang="en-US" sz="1800" b="0" dirty="0">
                <a:effectLst/>
                <a:latin typeface="Montserrat" pitchFamily="2" charset="77"/>
              </a:rPr>
              <a:t>, C. (2016). Should the </a:t>
            </a:r>
            <a:r>
              <a:rPr lang="en-US" sz="1800" b="0" dirty="0" err="1">
                <a:effectLst/>
                <a:latin typeface="Montserrat" pitchFamily="2" charset="77"/>
              </a:rPr>
              <a:t>riksbank</a:t>
            </a:r>
            <a:r>
              <a:rPr lang="en-US" sz="1800" b="0" dirty="0">
                <a:effectLst/>
                <a:latin typeface="Montserrat" pitchFamily="2" charset="77"/>
              </a:rPr>
              <a:t> issue e-krona? speech at FinTech Stockholm, 16 . </a:t>
            </a:r>
            <a:endParaRPr lang="en-US" dirty="0">
              <a:effectLst/>
            </a:endParaRPr>
          </a:p>
          <a:p>
            <a:r>
              <a:rPr lang="en-US" sz="1800" b="0" dirty="0" err="1">
                <a:effectLst/>
                <a:latin typeface="Montserrat" pitchFamily="2" charset="77"/>
              </a:rPr>
              <a:t>Smithin</a:t>
            </a:r>
            <a:r>
              <a:rPr lang="en-US" sz="1800" b="0" dirty="0">
                <a:effectLst/>
                <a:latin typeface="Montserrat" pitchFamily="2" charset="77"/>
              </a:rPr>
              <a:t>, J. (ed) (2000). What is Money? Routledge Press </a:t>
            </a:r>
            <a:endParaRPr lang="en-US" dirty="0">
              <a:effectLst/>
            </a:endParaRPr>
          </a:p>
          <a:p>
            <a:r>
              <a:rPr lang="en-US" sz="1800" b="0" dirty="0">
                <a:effectLst/>
                <a:latin typeface="Montserrat" pitchFamily="2" charset="77"/>
              </a:rPr>
              <a:t>Tobin, J. (1986). Financial innovation and deregulation in perspective. Cowles Foundation for Research in Economics at Yale University. </a:t>
            </a:r>
            <a:endParaRPr lang="en-US" dirty="0">
              <a:effectLst/>
            </a:endParaRPr>
          </a:p>
          <a:p>
            <a:endParaRPr lang="en-EG" dirty="0"/>
          </a:p>
        </p:txBody>
      </p:sp>
    </p:spTree>
    <p:extLst>
      <p:ext uri="{BB962C8B-B14F-4D97-AF65-F5344CB8AC3E}">
        <p14:creationId xmlns:p14="http://schemas.microsoft.com/office/powerpoint/2010/main" val="20312158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7994C-CA74-B83F-BE0D-D81C0833E446}"/>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4D3C6C4-1772-E7C3-7B68-BAFFF8674E62}"/>
              </a:ext>
            </a:extLst>
          </p:cNvPr>
          <p:cNvSpPr>
            <a:spLocks noGrp="1"/>
          </p:cNvSpPr>
          <p:nvPr>
            <p:ph idx="1"/>
          </p:nvPr>
        </p:nvSpPr>
        <p:spPr/>
        <p:txBody>
          <a:bodyPr>
            <a:normAutofit fontScale="55000" lnSpcReduction="20000"/>
          </a:bodyPr>
          <a:lstStyle/>
          <a:p>
            <a:pPr algn="l"/>
            <a:r>
              <a:rPr lang="en-US" sz="1800" b="0" dirty="0">
                <a:effectLst/>
              </a:rPr>
              <a:t>Woodford, M. (2000). Monetary policy in a world without money. International Finance, 3 (2), 229–260. </a:t>
            </a:r>
            <a:endParaRPr lang="en-US" sz="1800" dirty="0">
              <a:effectLst/>
            </a:endParaRPr>
          </a:p>
          <a:p>
            <a:pPr algn="l"/>
            <a:r>
              <a:rPr lang="en-US" sz="1800" b="0" dirty="0">
                <a:effectLst/>
              </a:rPr>
              <a:t>A. </a:t>
            </a:r>
            <a:r>
              <a:rPr lang="en-US" sz="1800" b="0" dirty="0" err="1">
                <a:effectLst/>
              </a:rPr>
              <a:t>Laszka</a:t>
            </a:r>
            <a:r>
              <a:rPr lang="en-US" sz="1800" b="0" dirty="0">
                <a:effectLst/>
              </a:rPr>
              <a:t>, B. J. (2015). When Bitcoin Mining Pools Run Dry: A Game-Theoretic Analysis of the Long- Term Impact of Attacks Between Mining Pools. </a:t>
            </a:r>
            <a:r>
              <a:rPr lang="en-US" sz="1800" b="0" i="1" dirty="0">
                <a:effectLst/>
              </a:rPr>
              <a:t>Workshop on Bitcoin Research</a:t>
            </a:r>
            <a:r>
              <a:rPr lang="en-US" sz="1800" b="0" dirty="0">
                <a:effectLst/>
              </a:rPr>
              <a:t>. </a:t>
            </a:r>
            <a:endParaRPr lang="en-US" sz="1800" dirty="0">
              <a:effectLst/>
            </a:endParaRPr>
          </a:p>
          <a:p>
            <a:pPr algn="l"/>
            <a:r>
              <a:rPr lang="en-US" sz="1800" b="0" i="1" dirty="0">
                <a:effectLst/>
              </a:rPr>
              <a:t>all cryptocurrencies</a:t>
            </a:r>
            <a:r>
              <a:rPr lang="en-US" sz="1800" b="0" dirty="0">
                <a:effectLst/>
              </a:rPr>
              <a:t>. (2012). Retrieved from </a:t>
            </a:r>
            <a:r>
              <a:rPr lang="en-US" sz="1800" b="0" dirty="0" err="1">
                <a:effectLst/>
              </a:rPr>
              <a:t>coinmarketcap</a:t>
            </a:r>
            <a:r>
              <a:rPr lang="en-US" sz="1800" b="0" dirty="0">
                <a:effectLst/>
              </a:rPr>
              <a:t>: https://</a:t>
            </a:r>
            <a:r>
              <a:rPr lang="en-US" sz="1800" b="0" dirty="0" err="1">
                <a:effectLst/>
              </a:rPr>
              <a:t>coinmarketcap.com</a:t>
            </a:r>
            <a:r>
              <a:rPr lang="en-US" sz="1800" b="0" dirty="0">
                <a:effectLst/>
              </a:rPr>
              <a:t> </a:t>
            </a:r>
            <a:endParaRPr lang="en-US" sz="1800" dirty="0">
              <a:effectLst/>
            </a:endParaRPr>
          </a:p>
          <a:p>
            <a:pPr algn="l"/>
            <a:r>
              <a:rPr lang="en-US" sz="1800" b="0" dirty="0" err="1">
                <a:effectLst/>
              </a:rPr>
              <a:t>Androulaki</a:t>
            </a:r>
            <a:r>
              <a:rPr lang="en-US" sz="1800" b="0" dirty="0">
                <a:effectLst/>
              </a:rPr>
              <a:t>, E. K. (2013). Evaluating user privacy</a:t>
            </a:r>
            <a:br>
              <a:rPr lang="en-US" sz="1800" b="0" dirty="0">
                <a:effectLst/>
              </a:rPr>
            </a:br>
            <a:r>
              <a:rPr lang="en-US" sz="1800" b="0" dirty="0">
                <a:effectLst/>
              </a:rPr>
              <a:t>in bitcoin. </a:t>
            </a:r>
            <a:r>
              <a:rPr lang="en-US" sz="1800" b="0" i="1" dirty="0">
                <a:effectLst/>
              </a:rPr>
              <a:t>International Conference on Financial Cryptography and Data Security </a:t>
            </a:r>
            <a:r>
              <a:rPr lang="en-US" sz="1800" b="0" dirty="0">
                <a:effectLst/>
              </a:rPr>
              <a:t>(pp. 34-51). Springer. </a:t>
            </a:r>
            <a:endParaRPr lang="en-US" sz="1800" dirty="0">
              <a:effectLst/>
            </a:endParaRPr>
          </a:p>
          <a:p>
            <a:pPr algn="l"/>
            <a:r>
              <a:rPr lang="en-US" sz="1800" b="0" dirty="0" err="1">
                <a:effectLst/>
              </a:rPr>
              <a:t>Bahack</a:t>
            </a:r>
            <a:r>
              <a:rPr lang="en-US" sz="1800" b="0" dirty="0">
                <a:effectLst/>
              </a:rPr>
              <a:t>, L. (2013). </a:t>
            </a:r>
            <a:r>
              <a:rPr lang="en-US" sz="1800" b="0" i="1" dirty="0">
                <a:effectLst/>
              </a:rPr>
              <a:t>Theoretical Bitcoin Attacks with less than Half of the Computational Power. </a:t>
            </a:r>
            <a:r>
              <a:rPr lang="en-US" sz="1800" b="0" dirty="0">
                <a:effectLst/>
              </a:rPr>
              <a:t>Retrieved from </a:t>
            </a:r>
            <a:r>
              <a:rPr lang="en-US" sz="1800" b="0" dirty="0" err="1">
                <a:effectLst/>
              </a:rPr>
              <a:t>arXiv</a:t>
            </a:r>
            <a:r>
              <a:rPr lang="en-US" sz="1800" b="0" dirty="0">
                <a:effectLst/>
              </a:rPr>
              <a:t> preprint arXiv:1312.7013. </a:t>
            </a:r>
            <a:endParaRPr lang="en-US" sz="1800" dirty="0">
              <a:effectLst/>
            </a:endParaRPr>
          </a:p>
          <a:p>
            <a:pPr algn="l"/>
            <a:r>
              <a:rPr lang="en-US" sz="1800" b="0" dirty="0">
                <a:effectLst/>
              </a:rPr>
              <a:t>Barrera, C. &amp;. (2018). SSRN . Retrieved from Blockchain upgrade as a coordination game.: https://</a:t>
            </a:r>
            <a:r>
              <a:rPr lang="en-US" sz="1800" b="0" dirty="0" err="1">
                <a:effectLst/>
              </a:rPr>
              <a:t>papers.ssrn.com</a:t>
            </a:r>
            <a:r>
              <a:rPr lang="en-US" sz="1800" b="0" dirty="0">
                <a:effectLst/>
              </a:rPr>
              <a:t>/sol3/papers. </a:t>
            </a:r>
            <a:r>
              <a:rPr lang="en-US" sz="1800" b="0" dirty="0" err="1">
                <a:effectLst/>
              </a:rPr>
              <a:t>cfm?abstract_id</a:t>
            </a:r>
            <a:r>
              <a:rPr lang="en-US" sz="1800" b="0" dirty="0">
                <a:effectLst/>
              </a:rPr>
              <a:t>=3192208 </a:t>
            </a:r>
            <a:endParaRPr lang="en-US" dirty="0">
              <a:effectLst/>
            </a:endParaRPr>
          </a:p>
          <a:p>
            <a:pPr algn="l"/>
            <a:r>
              <a:rPr lang="en-US" sz="1800" b="0" dirty="0">
                <a:effectLst/>
              </a:rPr>
              <a:t>Courtois, N. T. (2014). </a:t>
            </a:r>
            <a:r>
              <a:rPr lang="en-US" sz="1800" b="0" i="1" dirty="0">
                <a:effectLst/>
              </a:rPr>
              <a:t>On the longest chain rule and programmed self- destruction of crypto currencies. </a:t>
            </a:r>
            <a:r>
              <a:rPr lang="en-US" sz="1800" b="0" dirty="0">
                <a:effectLst/>
              </a:rPr>
              <a:t>Retrieved from </a:t>
            </a:r>
            <a:r>
              <a:rPr lang="en-US" sz="1800" b="0" dirty="0" err="1">
                <a:effectLst/>
              </a:rPr>
              <a:t>arXiv</a:t>
            </a:r>
            <a:r>
              <a:rPr lang="en-US" sz="1800" b="0" dirty="0">
                <a:effectLst/>
              </a:rPr>
              <a:t> preprint arXiv:1405.0534. </a:t>
            </a:r>
            <a:endParaRPr lang="en-US" dirty="0">
              <a:effectLst/>
            </a:endParaRPr>
          </a:p>
          <a:p>
            <a:pPr algn="l"/>
            <a:r>
              <a:rPr lang="en-US" sz="1800" b="0" dirty="0">
                <a:effectLst/>
              </a:rPr>
              <a:t>Gervais, A. K. (2014). Is bitcoin a decentralized currency? </a:t>
            </a:r>
            <a:r>
              <a:rPr lang="en-US" sz="1800" b="0" i="1" dirty="0">
                <a:effectLst/>
              </a:rPr>
              <a:t>IEEE security &amp; privacy</a:t>
            </a:r>
            <a:r>
              <a:rPr lang="en-US" sz="1800" b="0" dirty="0">
                <a:effectLst/>
              </a:rPr>
              <a:t>, (pp. 54-60). </a:t>
            </a:r>
            <a:endParaRPr lang="en-US" dirty="0">
              <a:effectLst/>
            </a:endParaRPr>
          </a:p>
          <a:p>
            <a:pPr algn="l"/>
            <a:r>
              <a:rPr lang="en-US" sz="1800" b="0" dirty="0">
                <a:effectLst/>
              </a:rPr>
              <a:t>Herrera-</a:t>
            </a:r>
            <a:r>
              <a:rPr lang="en-US" sz="1800" b="0" dirty="0" err="1">
                <a:effectLst/>
              </a:rPr>
              <a:t>Joancomarti</a:t>
            </a:r>
            <a:r>
              <a:rPr lang="en-US" sz="1800" b="0" dirty="0">
                <a:effectLst/>
              </a:rPr>
              <a:t>́, J. (2014). Research and challenges on bitcoin anonymity. </a:t>
            </a:r>
            <a:r>
              <a:rPr lang="en-US" sz="1800" b="0" i="1" dirty="0">
                <a:effectLst/>
              </a:rPr>
              <a:t>Data Privacy Management, Autonomous Spontaneous Security, and Security Assurance </a:t>
            </a:r>
            <a:r>
              <a:rPr lang="en-US" sz="1800" b="0" dirty="0">
                <a:effectLst/>
              </a:rPr>
              <a:t>, 3-16. </a:t>
            </a:r>
            <a:endParaRPr lang="en-US" dirty="0">
              <a:effectLst/>
            </a:endParaRPr>
          </a:p>
          <a:p>
            <a:pPr algn="l"/>
            <a:r>
              <a:rPr lang="en-US" sz="1800" b="0" dirty="0">
                <a:effectLst/>
              </a:rPr>
              <a:t>J. </a:t>
            </a:r>
            <a:r>
              <a:rPr lang="en-US" sz="1800" b="0" dirty="0" err="1">
                <a:effectLst/>
              </a:rPr>
              <a:t>Garay</a:t>
            </a:r>
            <a:r>
              <a:rPr lang="en-US" sz="1800" b="0" dirty="0">
                <a:effectLst/>
              </a:rPr>
              <a:t>, A. K. (2014). T</a:t>
            </a:r>
            <a:r>
              <a:rPr lang="en-US" sz="1800" b="0" i="1" dirty="0">
                <a:effectLst/>
              </a:rPr>
              <a:t>he Bitcoin Backbone Protocol: Analysis and Applications</a:t>
            </a:r>
            <a:r>
              <a:rPr lang="en-US" sz="1800" b="0" dirty="0">
                <a:effectLst/>
              </a:rPr>
              <a:t>. Cryptology </a:t>
            </a:r>
            <a:r>
              <a:rPr lang="en-US" sz="1800" b="0" dirty="0" err="1">
                <a:effectLst/>
              </a:rPr>
              <a:t>ePrint</a:t>
            </a:r>
            <a:r>
              <a:rPr lang="en-US" sz="1800" b="0" dirty="0">
                <a:effectLst/>
              </a:rPr>
              <a:t> Archive, Report 2014/765. </a:t>
            </a:r>
            <a:endParaRPr lang="en-US" dirty="0">
              <a:effectLst/>
            </a:endParaRPr>
          </a:p>
          <a:p>
            <a:pPr algn="l"/>
            <a:r>
              <a:rPr lang="en-US" sz="1800" b="0" dirty="0">
                <a:effectLst/>
              </a:rPr>
              <a:t>Laurie, B. (2011). </a:t>
            </a:r>
            <a:r>
              <a:rPr lang="en-US" sz="1800" b="0" i="1" dirty="0">
                <a:effectLst/>
              </a:rPr>
              <a:t>An Efficient Distributed Currency. </a:t>
            </a:r>
            <a:endParaRPr lang="en-US" dirty="0">
              <a:effectLst/>
            </a:endParaRPr>
          </a:p>
          <a:p>
            <a:pPr algn="l"/>
            <a:r>
              <a:rPr lang="en-US" sz="1800" b="0" dirty="0">
                <a:effectLst/>
              </a:rPr>
              <a:t>M. </a:t>
            </a:r>
            <a:r>
              <a:rPr lang="en-US" sz="1800" b="0" dirty="0" err="1">
                <a:effectLst/>
              </a:rPr>
              <a:t>Babaioff</a:t>
            </a:r>
            <a:r>
              <a:rPr lang="en-US" sz="1800" b="0" dirty="0">
                <a:effectLst/>
              </a:rPr>
              <a:t>, S. D. (2012). On Bitcoin and Red Balloons. </a:t>
            </a:r>
            <a:r>
              <a:rPr lang="en-US" sz="1800" b="0" i="1" dirty="0" err="1">
                <a:effectLst/>
              </a:rPr>
              <a:t>SIGecom</a:t>
            </a:r>
            <a:r>
              <a:rPr lang="en-US" sz="1800" b="0" i="1" dirty="0">
                <a:effectLst/>
              </a:rPr>
              <a:t> Exchanges</a:t>
            </a:r>
            <a:r>
              <a:rPr lang="en-US" sz="1800" b="0" dirty="0">
                <a:effectLst/>
              </a:rPr>
              <a:t>, 56–73. </a:t>
            </a:r>
            <a:endParaRPr lang="en-US" dirty="0">
              <a:effectLst/>
            </a:endParaRPr>
          </a:p>
          <a:p>
            <a:pPr algn="l"/>
            <a:r>
              <a:rPr lang="en-US" sz="1800" b="0" dirty="0">
                <a:effectLst/>
              </a:rPr>
              <a:t>Meiklejohn, S. P. (2013). A fistful of bitcoins: characterizing payments among men with no names. </a:t>
            </a:r>
            <a:r>
              <a:rPr lang="en-US" sz="1800" b="0" i="1" dirty="0">
                <a:effectLst/>
              </a:rPr>
              <a:t>The 2013 conference on Internet measurement conference </a:t>
            </a:r>
            <a:r>
              <a:rPr lang="en-US" sz="1800" b="0" dirty="0">
                <a:effectLst/>
              </a:rPr>
              <a:t>(pp. 127-140). ACM. </a:t>
            </a:r>
            <a:endParaRPr lang="en-US" dirty="0">
              <a:effectLst/>
            </a:endParaRPr>
          </a:p>
          <a:p>
            <a:pPr algn="l"/>
            <a:r>
              <a:rPr lang="en-US" sz="1800" b="0" dirty="0">
                <a:effectLst/>
              </a:rPr>
              <a:t>N. T. Courtois, M. G. (2014). Optimizing sha256 in bitcoin mining. </a:t>
            </a:r>
            <a:r>
              <a:rPr lang="en-US" sz="1800" b="0" i="1" dirty="0">
                <a:effectLst/>
              </a:rPr>
              <a:t>Cryptography and Security Systems. </a:t>
            </a:r>
            <a:endParaRPr lang="en-US" dirty="0">
              <a:effectLst/>
            </a:endParaRPr>
          </a:p>
          <a:p>
            <a:pPr algn="l"/>
            <a:r>
              <a:rPr lang="en-US" sz="1800" b="0" dirty="0">
                <a:effectLst/>
              </a:rPr>
              <a:t>Nakamoto, S. (2008). </a:t>
            </a:r>
            <a:r>
              <a:rPr lang="en-US" sz="1800" b="0" i="1" dirty="0">
                <a:effectLst/>
              </a:rPr>
              <a:t>Bitcoin: A Peer-to-Peer Electronic Cash System. </a:t>
            </a:r>
            <a:r>
              <a:rPr lang="en-US" sz="1800" b="0" dirty="0">
                <a:effectLst/>
              </a:rPr>
              <a:t>Retrieved from http: // </a:t>
            </a:r>
            <a:r>
              <a:rPr lang="en-US" sz="1800" b="0" dirty="0" err="1">
                <a:effectLst/>
              </a:rPr>
              <a:t>bitcoin.org</a:t>
            </a:r>
            <a:r>
              <a:rPr lang="en-US" sz="1800" b="0" dirty="0">
                <a:effectLst/>
              </a:rPr>
              <a:t>/</a:t>
            </a:r>
            <a:r>
              <a:rPr lang="en-US" sz="1800" b="0" dirty="0" err="1">
                <a:effectLst/>
              </a:rPr>
              <a:t>bitcoin.pdf</a:t>
            </a:r>
            <a:r>
              <a:rPr lang="en-US" sz="1800" b="0" dirty="0">
                <a:effectLst/>
              </a:rPr>
              <a:t> </a:t>
            </a:r>
            <a:endParaRPr lang="en-US" dirty="0">
              <a:effectLst/>
            </a:endParaRPr>
          </a:p>
          <a:p>
            <a:pPr algn="l"/>
            <a:r>
              <a:rPr lang="en-US" sz="1800" b="0" dirty="0" err="1">
                <a:effectLst/>
              </a:rPr>
              <a:t>Sirer</a:t>
            </a:r>
            <a:r>
              <a:rPr lang="en-US" sz="1800" b="0" dirty="0">
                <a:effectLst/>
              </a:rPr>
              <a:t>, I. E. (2014). Majority is not enough: Bitcoin mining is vulnerable. </a:t>
            </a:r>
            <a:r>
              <a:rPr lang="en-US" sz="1800" b="0" i="1" dirty="0">
                <a:effectLst/>
              </a:rPr>
              <a:t>In Financial Cryptography</a:t>
            </a:r>
            <a:r>
              <a:rPr lang="en-US" sz="1800" b="0" dirty="0">
                <a:effectLst/>
              </a:rPr>
              <a:t>. </a:t>
            </a:r>
            <a:endParaRPr lang="en-US" dirty="0">
              <a:effectLst/>
            </a:endParaRPr>
          </a:p>
          <a:p>
            <a:pPr algn="l"/>
            <a:r>
              <a:rPr lang="en-US" sz="1800" b="0" dirty="0">
                <a:effectLst/>
              </a:rPr>
              <a:t>T. </a:t>
            </a:r>
            <a:r>
              <a:rPr lang="en-US" sz="1800" b="0" dirty="0" err="1">
                <a:effectLst/>
              </a:rPr>
              <a:t>Bamert</a:t>
            </a:r>
            <a:r>
              <a:rPr lang="en-US" sz="1800" b="0" dirty="0">
                <a:effectLst/>
              </a:rPr>
              <a:t>, C. D. (2013). Have a snack, pay with Bitcoins. </a:t>
            </a:r>
            <a:r>
              <a:rPr lang="en-US" sz="1800" b="0" i="1" dirty="0">
                <a:effectLst/>
              </a:rPr>
              <a:t>IEEE P2P</a:t>
            </a:r>
            <a:r>
              <a:rPr lang="en-US" sz="1800" b="0" dirty="0">
                <a:effectLst/>
              </a:rPr>
              <a:t>. </a:t>
            </a:r>
            <a:endParaRPr lang="en-US" dirty="0">
              <a:effectLst/>
            </a:endParaRPr>
          </a:p>
          <a:p>
            <a:pPr algn="l"/>
            <a:endParaRPr lang="en-EG" dirty="0"/>
          </a:p>
        </p:txBody>
      </p:sp>
    </p:spTree>
    <p:extLst>
      <p:ext uri="{BB962C8B-B14F-4D97-AF65-F5344CB8AC3E}">
        <p14:creationId xmlns:p14="http://schemas.microsoft.com/office/powerpoint/2010/main" val="31973756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702F6E-AC6E-44CD-86AA-00DA3788FFC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81508A8-F5B0-4D43-A312-9A50FB3A592F}">
  <ds:schemaRefs>
    <ds:schemaRef ds:uri="http://schemas.microsoft.com/sharepoint/v3/contenttype/forms"/>
  </ds:schemaRefs>
</ds:datastoreItem>
</file>

<file path=customXml/itemProps3.xml><?xml version="1.0" encoding="utf-8"?>
<ds:datastoreItem xmlns:ds="http://schemas.openxmlformats.org/officeDocument/2006/customXml" ds:itemID="{27646965-9D78-4175-A73A-DBC44FF8EC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442</TotalTime>
  <Words>7087</Words>
  <Application>Microsoft Office PowerPoint</Application>
  <PresentationFormat>Widescreen</PresentationFormat>
  <Paragraphs>264</Paragraphs>
  <Slides>44</Slides>
  <Notes>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Cryptocurrency</vt:lpstr>
      <vt:lpstr>Introduction</vt:lpstr>
      <vt:lpstr>Introduction</vt:lpstr>
      <vt:lpstr>Permissionless and Permissioned Blockchains </vt:lpstr>
      <vt:lpstr>Permissionless and Permissioned Blockchains</vt:lpstr>
      <vt:lpstr>PowerPoint Presentation</vt:lpstr>
      <vt:lpstr>Ledgers</vt:lpstr>
      <vt:lpstr>Ledgers</vt:lpstr>
      <vt:lpstr>Ledgers</vt:lpstr>
      <vt:lpstr>Ledgers</vt:lpstr>
      <vt:lpstr>Networks</vt:lpstr>
      <vt:lpstr>PowerPoint Presentation</vt:lpstr>
      <vt:lpstr>Networks</vt:lpstr>
      <vt:lpstr>BITCOIN Motivation</vt:lpstr>
      <vt:lpstr>BITCOIN Motivation</vt:lpstr>
      <vt:lpstr>BITCOIN Motivation</vt:lpstr>
      <vt:lpstr>PowerPoint Presentation</vt:lpstr>
      <vt:lpstr>Why Decentralize?</vt:lpstr>
      <vt:lpstr>Single Points of Failure</vt:lpstr>
      <vt:lpstr>Exclusion, abuse and mistrust </vt:lpstr>
      <vt:lpstr>PowerPoint Presentation</vt:lpstr>
      <vt:lpstr>High Transaction Fees </vt:lpstr>
      <vt:lpstr>Security and Anonymity of Participants  </vt:lpstr>
      <vt:lpstr>Transparency, Auditability and Governance </vt:lpstr>
      <vt:lpstr>PowerPoint Presentation</vt:lpstr>
      <vt:lpstr>Why Decentralize?</vt:lpstr>
      <vt:lpstr>Cryptocurrencies in Practice</vt:lpstr>
      <vt:lpstr>Cryptocurrencies in Practice</vt:lpstr>
      <vt:lpstr>Token Supply</vt:lpstr>
      <vt:lpstr>Token Supply</vt:lpstr>
      <vt:lpstr>Decentralization</vt:lpstr>
      <vt:lpstr>Single Point of Failure </vt:lpstr>
      <vt:lpstr>Exclusion, abuse and mistrust </vt:lpstr>
      <vt:lpstr>Lower Fees </vt:lpstr>
      <vt:lpstr>Security and Anonymity </vt:lpstr>
      <vt:lpstr>Governance and consensus protocols </vt:lpstr>
      <vt:lpstr>Governance and consensus protocols </vt:lpstr>
      <vt:lpstr>References</vt:lpstr>
      <vt:lpstr>References</vt:lpstr>
      <vt:lpstr>References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119</cp:revision>
  <dcterms:created xsi:type="dcterms:W3CDTF">2023-04-29T09:08:00Z</dcterms:created>
  <dcterms:modified xsi:type="dcterms:W3CDTF">2025-11-27T12:47:15Z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