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6" r:id="rId2"/>
    <p:sldId id="259" r:id="rId3"/>
    <p:sldId id="269" r:id="rId4"/>
    <p:sldId id="348" r:id="rId5"/>
    <p:sldId id="351" r:id="rId6"/>
    <p:sldId id="353" r:id="rId7"/>
    <p:sldId id="352" r:id="rId8"/>
    <p:sldId id="303" r:id="rId9"/>
    <p:sldId id="291" r:id="rId10"/>
    <p:sldId id="331" r:id="rId11"/>
    <p:sldId id="262" r:id="rId12"/>
    <p:sldId id="359" r:id="rId13"/>
    <p:sldId id="360" r:id="rId14"/>
    <p:sldId id="354" r:id="rId15"/>
    <p:sldId id="270" r:id="rId16"/>
    <p:sldId id="355" r:id="rId17"/>
    <p:sldId id="356" r:id="rId18"/>
    <p:sldId id="357" r:id="rId19"/>
    <p:sldId id="358" r:id="rId20"/>
    <p:sldId id="265" r:id="rId21"/>
    <p:sldId id="292" r:id="rId22"/>
    <p:sldId id="345" r:id="rId23"/>
    <p:sldId id="264" r:id="rId24"/>
    <p:sldId id="346" r:id="rId25"/>
    <p:sldId id="347" r:id="rId26"/>
    <p:sldId id="273" r:id="rId27"/>
    <p:sldId id="307" r:id="rId28"/>
    <p:sldId id="314" r:id="rId29"/>
    <p:sldId id="349" r:id="rId30"/>
    <p:sldId id="341" r:id="rId31"/>
    <p:sldId id="323" r:id="rId32"/>
    <p:sldId id="312" r:id="rId33"/>
    <p:sldId id="324" r:id="rId34"/>
    <p:sldId id="342" r:id="rId35"/>
    <p:sldId id="350" r:id="rId36"/>
    <p:sldId id="361" r:id="rId37"/>
    <p:sldId id="315" r:id="rId38"/>
    <p:sldId id="316" r:id="rId39"/>
    <p:sldId id="333" r:id="rId40"/>
    <p:sldId id="319" r:id="rId41"/>
    <p:sldId id="325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1244-E7FD-4FF4-A229-51EEDFF3B031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5E2B7E-D3A2-45FF-A612-AA6945C11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676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3DDF-703E-4244-B9F7-9923372B3740}" type="datetime1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D3-51AD-4760-B857-0CCB5D505C71}" type="datetime1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F611F-E424-4D5F-9726-752E59CCA6D7}" type="datetime1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37385-C59F-4B41-81A4-B5AF50B8E639}" type="datetime1">
              <a:rPr lang="en-US" smtClean="0"/>
              <a:t>3/13/2023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79F3-5FEF-43B3-8768-D44DBEF8C65B}" type="datetime1">
              <a:rPr lang="en-US" smtClean="0"/>
              <a:t>3/13/2023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1EDD-3E00-495F-87F5-412885B3AD60}" type="datetime1">
              <a:rPr lang="en-US" smtClean="0"/>
              <a:t>3/13/2023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5A61-84C7-433C-9D3B-04A4C909A8E8}" type="datetime1">
              <a:rPr lang="en-US" smtClean="0"/>
              <a:t>3/13/2023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3FD7D-5E97-4EBC-B8B2-90007CE8BB26}" type="datetime1">
              <a:rPr lang="en-US" smtClean="0"/>
              <a:t>3/13/2023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78F55-2816-485A-88A2-80A3398C5A37}" type="datetime1">
              <a:rPr lang="en-US" smtClean="0"/>
              <a:t>3/13/2023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25B47-7E3C-4BC4-900E-F81773B0A92F}" type="datetime1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07997-5E2D-45E7-A089-E117E21C0F39}" type="datetime1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4660C-432F-4EAE-976C-DCCEB37E4A16}" type="datetime1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7.emf"/><Relationship Id="rId7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4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12860" y="3192751"/>
            <a:ext cx="7054296" cy="156407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3247933"/>
            <a:ext cx="65711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 122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Topics in Linear Algebra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2247CCA-2A4C-2797-7A58-02352C2D9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305"/>
    </mc:Choice>
    <mc:Fallback xmlns="">
      <p:transition spd="slow" advTm="10930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24595A-E97E-25F4-2BDE-5AE12978BFC3}"/>
              </a:ext>
            </a:extLst>
          </p:cNvPr>
          <p:cNvSpPr/>
          <p:nvPr/>
        </p:nvSpPr>
        <p:spPr>
          <a:xfrm>
            <a:off x="2159540" y="2729595"/>
            <a:ext cx="8693254" cy="21847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Inverse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Adjoint matrix 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check the inverse matrix is achieved or not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Reduced Echelon Form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Scientific Calculator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B14A35AE-6F09-8A30-D5B9-713D62005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619"/>
    </mc:Choice>
    <mc:Fallback xmlns="">
      <p:transition spd="slow" advTm="20061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86985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0300" y="519018"/>
            <a:ext cx="789171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Adjoint matrix  </a:t>
            </a:r>
          </a:p>
          <a:p>
            <a:endParaRPr lang="en-US" sz="32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1D1CE537-B207-476D-9EC4-125B7C204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A990EA-0C73-37D1-6496-55EA304A13DF}"/>
              </a:ext>
            </a:extLst>
          </p:cNvPr>
          <p:cNvSpPr txBox="1"/>
          <p:nvPr/>
        </p:nvSpPr>
        <p:spPr>
          <a:xfrm>
            <a:off x="2124390" y="2817078"/>
            <a:ext cx="8400938" cy="1481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Adjoint matrix</a:t>
            </a:r>
          </a:p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Method   </a:t>
            </a:r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307"/>
    </mc:Choice>
    <mc:Fallback xmlns="">
      <p:transition spd="slow" advTm="16730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5" y="-36946"/>
            <a:ext cx="114410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743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Example 1</a:t>
            </a:r>
            <a:endParaRPr lang="en-US" sz="2800" b="0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AE66E5-76A7-B446-D2F3-83425BA92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C16B46-DE88-AF77-73E3-C77048D36C52}"/>
              </a:ext>
            </a:extLst>
          </p:cNvPr>
          <p:cNvSpPr txBox="1"/>
          <p:nvPr/>
        </p:nvSpPr>
        <p:spPr>
          <a:xfrm>
            <a:off x="2140084" y="1810359"/>
            <a:ext cx="8258783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 the following:</a:t>
            </a:r>
          </a:p>
          <a:p>
            <a:pPr algn="l"/>
            <a:endParaRPr lang="en-US" sz="2400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20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b="0" i="0" dirty="0">
              <a:solidFill>
                <a:srgbClr val="333333"/>
              </a:solidFill>
              <a:effectLst/>
              <a:latin typeface="Roboto" panose="02000000000000000000" pitchFamily="2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dirty="0">
              <a:solidFill>
                <a:srgbClr val="333333"/>
              </a:solidFill>
              <a:latin typeface="Roboto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E2B85F-6D96-2C71-DA5E-AC6DEA4D4A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2036" y="2821979"/>
            <a:ext cx="3048000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56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43"/>
    </mc:Choice>
    <mc:Fallback xmlns="">
      <p:transition spd="slow" advTm="5104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9507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75D74-72D6-49A9-4922-D5B0EB078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E3EB8F-DE75-EDFE-BB9B-E92FEDC33661}"/>
              </a:ext>
            </a:extLst>
          </p:cNvPr>
          <p:cNvSpPr txBox="1"/>
          <p:nvPr/>
        </p:nvSpPr>
        <p:spPr>
          <a:xfrm>
            <a:off x="2825475" y="547131"/>
            <a:ext cx="38892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1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406E728-23D5-2B74-8E9E-DEAE4CDD7A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34105" y="1723156"/>
            <a:ext cx="6736355" cy="439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11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638"/>
    </mc:Choice>
    <mc:Fallback xmlns="">
      <p:transition spd="slow" advTm="23163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1794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642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   Solution of Example 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1D1CE537-B207-476D-9EC4-125B7C204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EB5739-E308-4F2F-838E-56AD40BE06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2466" y="1753358"/>
            <a:ext cx="7700759" cy="456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13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175"/>
    </mc:Choice>
    <mc:Fallback xmlns="">
      <p:transition spd="slow" advTm="279175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210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</a:t>
            </a:r>
            <a:r>
              <a:rPr lang="en-US" sz="36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1</a:t>
            </a:r>
          </a:p>
          <a:p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1D1CE537-B207-476D-9EC4-125B7C204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17C6271-410A-5C66-74C2-812F4DFE6C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7862" y="2028825"/>
            <a:ext cx="8296275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91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913"/>
    </mc:Choice>
    <mc:Fallback xmlns="">
      <p:transition spd="slow" advTm="9591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6808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46182"/>
            <a:ext cx="11210145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226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</a:t>
            </a:r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1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96A25B23-6DAA-31CF-36F1-DC7105364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524E1E8-5ACA-7FAF-BA2E-1418B63F6C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3112" y="2085975"/>
            <a:ext cx="8105775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161"/>
    </mc:Choice>
    <mc:Fallback xmlns="">
      <p:transition spd="slow" advTm="11416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2162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302" y="506544"/>
            <a:ext cx="77261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1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2A366D-190C-9DA2-5972-566555FC6510}"/>
              </a:ext>
            </a:extLst>
          </p:cNvPr>
          <p:cNvSpPr txBox="1"/>
          <p:nvPr/>
        </p:nvSpPr>
        <p:spPr>
          <a:xfrm>
            <a:off x="2003897" y="1928464"/>
            <a:ext cx="7859949" cy="14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2AA83209-24C7-1691-2EF3-7C09B4413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C3FF6E5-D2E8-9406-1A67-F4683780B7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8350" y="2076450"/>
            <a:ext cx="811530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280"/>
    </mc:Choice>
    <mc:Fallback xmlns="">
      <p:transition spd="slow" advTm="9328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508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226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</a:t>
            </a:r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1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73C4CB4-68B3-78F7-E1A2-BF8386D76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4232A2C-C5B4-491F-94D7-3906FEA48E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7496" y="1356187"/>
            <a:ext cx="5467350" cy="48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767"/>
    </mc:Choice>
    <mc:Fallback xmlns="">
      <p:transition spd="slow" advTm="18976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011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25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03581A66-B4CD-BBA2-CB87-A48DB59AB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85A75BE-909F-2C0C-EA12-4FAF76FA1E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8869" y="1895171"/>
            <a:ext cx="5676900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454"/>
    </mc:Choice>
    <mc:Fallback xmlns="">
      <p:transition spd="slow" advTm="5645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011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5469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check the inverse matrix is achieved</a:t>
            </a:r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03581A66-B4CD-BBA2-CB87-A48DB59AB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587F5DD-D6DF-841B-A278-C200460978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3030" y="1573254"/>
            <a:ext cx="8229600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04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372"/>
    </mc:Choice>
    <mc:Fallback xmlns="">
      <p:transition spd="slow" advTm="218372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446" y="621209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5469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check the inverse matrix is achieved</a:t>
            </a:r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03581A66-B4CD-BBA2-CB87-A48DB59AB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75EAC7-FA35-7C93-C71C-7DB55544A8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32814" y="1513474"/>
            <a:ext cx="6534150" cy="46101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A5AFFB2-48D3-E356-49ED-E6E4948EF0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7012" y="4427302"/>
            <a:ext cx="676275" cy="5715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C0F2384-73CF-C76E-05DD-4DEDFBB7AC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14159" y="4365979"/>
            <a:ext cx="19621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3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561"/>
    </mc:Choice>
    <mc:Fallback xmlns="">
      <p:transition spd="slow" advTm="135561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86985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0124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3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Reduced Echelon Form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1D1CE537-B207-476D-9EC4-125B7C204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A990EA-0C73-37D1-6496-55EA304A13DF}"/>
              </a:ext>
            </a:extLst>
          </p:cNvPr>
          <p:cNvSpPr txBox="1"/>
          <p:nvPr/>
        </p:nvSpPr>
        <p:spPr>
          <a:xfrm>
            <a:off x="1262952" y="2819001"/>
            <a:ext cx="10463201" cy="1481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Reduced Echelon Form </a:t>
            </a:r>
          </a:p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 Method   </a:t>
            </a:r>
          </a:p>
        </p:txBody>
      </p:sp>
    </p:spTree>
    <p:extLst>
      <p:ext uri="{BB962C8B-B14F-4D97-AF65-F5344CB8AC3E}">
        <p14:creationId xmlns:p14="http://schemas.microsoft.com/office/powerpoint/2010/main" val="56911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759"/>
    </mc:Choice>
    <mc:Fallback xmlns="">
      <p:transition spd="slow" advTm="86759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718" y="643058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377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Reduced Echelon Form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20AE9F79-64CC-774C-408F-4CE8D8C7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77B6203-2760-C36B-C930-0926EE2DA4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5479" y="1853991"/>
            <a:ext cx="5200650" cy="35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270"/>
    </mc:Choice>
    <mc:Fallback xmlns="">
      <p:transition spd="slow" advTm="8527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718" y="643058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2058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Reduced Echelon Form</a:t>
            </a:r>
            <a:endParaRPr lang="en-US" sz="24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20AE9F79-64CC-774C-408F-4CE8D8C7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2E5BA45-EA21-BF91-418A-A0F1E6D59D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5751" y="1799511"/>
            <a:ext cx="5153025" cy="402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26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905"/>
    </mc:Choice>
    <mc:Fallback xmlns="">
      <p:transition spd="slow" advTm="185905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718" y="643058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2058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Reduced Echelon Form</a:t>
            </a:r>
            <a:endParaRPr lang="en-US" sz="24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20AE9F79-64CC-774C-408F-4CE8D8C7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56C47C0-4369-B71C-FE3D-FBF8E55497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1862" y="1709737"/>
            <a:ext cx="5248275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1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75"/>
    </mc:Choice>
    <mc:Fallback xmlns="">
      <p:transition spd="slow" advTm="129575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718" y="643058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79387" y="543490"/>
            <a:ext cx="778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Reduced Echelon Form</a:t>
            </a:r>
            <a:endParaRPr lang="en-US" sz="24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20AE9F79-64CC-774C-408F-4CE8D8C7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AE0B457-2E6E-C9BB-0537-3C392A829A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2985" y="1803754"/>
            <a:ext cx="4238625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6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064"/>
    </mc:Choice>
    <mc:Fallback xmlns="">
      <p:transition spd="slow" advTm="53064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86985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9829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Calculator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1D1CE537-B207-476D-9EC4-125B7C204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A990EA-0C73-37D1-6496-55EA304A13DF}"/>
              </a:ext>
            </a:extLst>
          </p:cNvPr>
          <p:cNvSpPr txBox="1"/>
          <p:nvPr/>
        </p:nvSpPr>
        <p:spPr>
          <a:xfrm>
            <a:off x="2124390" y="2817078"/>
            <a:ext cx="8400938" cy="1481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Calculator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Third Method   </a:t>
            </a:r>
          </a:p>
        </p:txBody>
      </p:sp>
    </p:spTree>
    <p:extLst>
      <p:ext uri="{BB962C8B-B14F-4D97-AF65-F5344CB8AC3E}">
        <p14:creationId xmlns:p14="http://schemas.microsoft.com/office/powerpoint/2010/main" val="271329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181"/>
    </mc:Choice>
    <mc:Fallback xmlns="">
      <p:transition spd="slow" advTm="63181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3180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8920" y="452167"/>
            <a:ext cx="6272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Calculator</a:t>
            </a:r>
            <a:endParaRPr lang="en-US" sz="2800" b="1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DA37AC-21DA-BA78-DEF6-7B05B6290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4A4B156-86CB-AA77-1F59-4C04BCEC2E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38920" y="1573254"/>
            <a:ext cx="4742698" cy="348256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76A8844-DC80-C06C-030C-0F008809F113}"/>
              </a:ext>
            </a:extLst>
          </p:cNvPr>
          <p:cNvSpPr txBox="1"/>
          <p:nvPr/>
        </p:nvSpPr>
        <p:spPr>
          <a:xfrm>
            <a:off x="2983149" y="5438413"/>
            <a:ext cx="622570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3200" b="1" i="0" dirty="0" err="1">
                <a:solidFill>
                  <a:srgbClr val="545454"/>
                </a:solidFill>
                <a:effectLst/>
                <a:latin typeface="Helvetica" panose="020B0604020202020204" pitchFamily="34" charset="0"/>
              </a:rPr>
              <a:t>fx</a:t>
            </a:r>
            <a:r>
              <a:rPr lang="en-US" sz="3200" b="1" i="0" dirty="0">
                <a:solidFill>
                  <a:srgbClr val="545454"/>
                </a:solidFill>
                <a:effectLst/>
                <a:latin typeface="Helvetica" panose="020B0604020202020204" pitchFamily="34" charset="0"/>
              </a:rPr>
              <a:t> 991</a:t>
            </a:r>
            <a:endParaRPr lang="en-US" sz="3200" b="1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70"/>
    </mc:Choice>
    <mc:Fallback xmlns="">
      <p:transition spd="slow" advTm="1367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21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6303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Calculator</a:t>
            </a:r>
            <a:endParaRPr lang="en-US" sz="2800" b="0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A240B5A-F371-CFCF-7F4C-DB2020E99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D89EF26-2BCF-5CF2-6585-F7C56DB871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8037" y="1390650"/>
            <a:ext cx="5495925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56"/>
    </mc:Choice>
    <mc:Fallback xmlns="">
      <p:transition spd="slow" advTm="23656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21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6303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Calculator</a:t>
            </a:r>
            <a:endParaRPr lang="en-US" sz="2800" b="0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A240B5A-F371-CFCF-7F4C-DB2020E99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CBDF67B-E23A-6B96-2AFA-05CB6F8C07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4712" y="1428750"/>
            <a:ext cx="536257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69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64"/>
    </mc:Choice>
    <mc:Fallback xmlns="">
      <p:transition spd="slow" advTm="7564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204" y="65486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1124783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624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Inverse of 3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Calculator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355749D-E04F-7EA4-B675-4916B89AF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741F8AB-E1CD-132E-5035-7E7BE7B9F7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6612" y="1400175"/>
            <a:ext cx="5438775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39"/>
    </mc:Choice>
    <mc:Fallback xmlns="">
      <p:transition spd="slow" advTm="21839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204" y="65486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1124783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0087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Calculator</a:t>
            </a:r>
            <a:endParaRPr lang="en-US" sz="2800" b="0" i="0" dirty="0">
              <a:solidFill>
                <a:schemeClr val="bg1"/>
              </a:solidFill>
              <a:effectLst/>
              <a:latin typeface="Roboto" panose="02000000000000000000" pitchFamily="2" charset="0"/>
            </a:endParaRP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355749D-E04F-7EA4-B675-4916B89AF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0441AFD-2EF5-FAD1-0F89-45C9393E0B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2800" y="1381125"/>
            <a:ext cx="5486400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08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35"/>
    </mc:Choice>
    <mc:Fallback xmlns="">
      <p:transition spd="slow" advTm="24835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3180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6303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Calculator</a:t>
            </a:r>
            <a:endParaRPr lang="en-US" sz="2800" b="1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DA37AC-21DA-BA78-DEF6-7B05B6290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0916966-2EB7-07EF-1B13-7FF2274224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7562" y="1414462"/>
            <a:ext cx="5476875" cy="402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87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2"/>
    </mc:Choice>
    <mc:Fallback xmlns="">
      <p:transition spd="slow" advTm="9102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03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Calculator</a:t>
            </a:r>
            <a:endParaRPr lang="en-US" sz="2800" b="0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3057E6-975E-5591-9A42-6CEF0CB6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0EBC4D3-DEBD-3A98-2D20-514A9B3A58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9000" y="1433512"/>
            <a:ext cx="5334000" cy="399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565"/>
    </mc:Choice>
    <mc:Fallback xmlns="">
      <p:transition spd="slow" advTm="88565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5" y="-36946"/>
            <a:ext cx="114410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930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Calculator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AE66E5-76A7-B446-D2F3-83425BA92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F9ECB0D-0F35-8A4B-8B36-5E8AABD24E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6612" y="1571625"/>
            <a:ext cx="5438775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90"/>
    </mc:Choice>
    <mc:Fallback xmlns="">
      <p:transition spd="slow" advTm="2009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202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1CD965-784C-3D91-4474-794A0878A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D02C0F-4D66-7ECB-E1A0-2B65025C45E5}"/>
              </a:ext>
            </a:extLst>
          </p:cNvPr>
          <p:cNvSpPr txBox="1"/>
          <p:nvPr/>
        </p:nvSpPr>
        <p:spPr>
          <a:xfrm>
            <a:off x="3503168" y="2855601"/>
            <a:ext cx="43424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Let’s Practice </a:t>
            </a:r>
          </a:p>
        </p:txBody>
      </p:sp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951"/>
    </mc:Choice>
    <mc:Fallback xmlns="">
      <p:transition spd="slow" advTm="71951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5" y="-36946"/>
            <a:ext cx="114410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5996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   Example 1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AE66E5-76A7-B446-D2F3-83425BA92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CA7B8A2-B087-1128-1ACC-63912E43A5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0377" y="2508921"/>
            <a:ext cx="2219325" cy="12954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B2AF6A6-D896-4611-4B37-3DC9F696219B}"/>
              </a:ext>
            </a:extLst>
          </p:cNvPr>
          <p:cNvSpPr txBox="1"/>
          <p:nvPr/>
        </p:nvSpPr>
        <p:spPr>
          <a:xfrm>
            <a:off x="2384898" y="1835490"/>
            <a:ext cx="62257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8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 the following:</a:t>
            </a:r>
          </a:p>
        </p:txBody>
      </p:sp>
    </p:spTree>
    <p:extLst>
      <p:ext uri="{BB962C8B-B14F-4D97-AF65-F5344CB8AC3E}">
        <p14:creationId xmlns:p14="http://schemas.microsoft.com/office/powerpoint/2010/main" val="397954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861"/>
    </mc:Choice>
    <mc:Fallback xmlns="">
      <p:transition spd="slow" advTm="42861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17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6FAE5C-5FCF-A35A-F222-CEC3D7C76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64B1AED-E837-2467-2CEA-EF68C301BE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2952" y="1990472"/>
            <a:ext cx="9138081" cy="331623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44E02C3-F61F-4A46-FC1E-D03AA4CC99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67812" y="768154"/>
            <a:ext cx="2219325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88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2188"/>
    </mc:Choice>
    <mc:Fallback xmlns="">
      <p:transition spd="slow" advTm="59218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533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25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54DCFD-DBFC-19C6-B7B3-6015C6D04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6CEF752-B0DA-5D6B-DF80-1F949F0261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6436" y="2381798"/>
            <a:ext cx="5834164" cy="253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993"/>
    </mc:Choice>
    <mc:Fallback xmlns="">
      <p:transition spd="slow" advTm="44993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2510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1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BE4B78-4531-57D9-5223-C023B0ECA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C35C604-BD91-3238-5C55-793E232C17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5770" y="1986975"/>
            <a:ext cx="5737293" cy="234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014"/>
    </mc:Choice>
    <mc:Fallback xmlns="">
      <p:transition spd="slow" advTm="141014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9507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14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Example 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75D74-72D6-49A9-4922-D5B0EB078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C6F706F-504D-67B5-D720-A14AF48A42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3291" y="2667337"/>
            <a:ext cx="2095500" cy="126682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FCCA7B4-41C2-F6EB-E0BB-A71A354EFE22}"/>
              </a:ext>
            </a:extLst>
          </p:cNvPr>
          <p:cNvSpPr txBox="1"/>
          <p:nvPr/>
        </p:nvSpPr>
        <p:spPr>
          <a:xfrm>
            <a:off x="2191155" y="1784358"/>
            <a:ext cx="62111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8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 the following:</a:t>
            </a:r>
          </a:p>
        </p:txBody>
      </p:sp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106"/>
    </mc:Choice>
    <mc:Fallback xmlns="">
      <p:transition spd="slow" advTm="107106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9507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25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75D74-72D6-49A9-4922-D5B0EB078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E4281BA-10E0-F7F8-9540-05AF4AB9D2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0377" y="3712318"/>
            <a:ext cx="2266950" cy="5143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E13D4F8-468B-E9DC-552C-741CF50B088B}"/>
              </a:ext>
            </a:extLst>
          </p:cNvPr>
          <p:cNvSpPr txBox="1"/>
          <p:nvPr/>
        </p:nvSpPr>
        <p:spPr>
          <a:xfrm>
            <a:off x="2093879" y="2315079"/>
            <a:ext cx="731276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First, we have to obtain the value of the determinant </a:t>
            </a:r>
            <a:endParaRPr lang="en-US" sz="2800" b="1" i="0" dirty="0">
              <a:effectLst/>
              <a:latin typeface="Roboto" panose="02000000000000000000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82FB972-CA52-7341-B466-6AD7A848EA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4984" y="4576560"/>
            <a:ext cx="3000375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75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06"/>
    </mc:Choice>
    <mc:Fallback xmlns="">
      <p:transition spd="slow" advTm="57506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9507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75D74-72D6-49A9-4922-D5B0EB078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E3EB8F-DE75-EDFE-BB9B-E92FEDC33661}"/>
              </a:ext>
            </a:extLst>
          </p:cNvPr>
          <p:cNvSpPr txBox="1"/>
          <p:nvPr/>
        </p:nvSpPr>
        <p:spPr>
          <a:xfrm>
            <a:off x="2650377" y="543490"/>
            <a:ext cx="38226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</a:t>
            </a:r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2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BFE256-B4D8-EBBF-A51D-EFC431EB45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5576" y="2486362"/>
            <a:ext cx="8048625" cy="2895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84AB1A1-8416-540D-9A5E-0A85BD83F9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9647" y="1176715"/>
            <a:ext cx="2095500" cy="126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37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114"/>
    </mc:Choice>
    <mc:Fallback xmlns="">
      <p:transition spd="slow" advTm="213114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9507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75D74-72D6-49A9-4922-D5B0EB078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E3EB8F-DE75-EDFE-BB9B-E92FEDC33661}"/>
              </a:ext>
            </a:extLst>
          </p:cNvPr>
          <p:cNvSpPr txBox="1"/>
          <p:nvPr/>
        </p:nvSpPr>
        <p:spPr>
          <a:xfrm>
            <a:off x="2650377" y="543490"/>
            <a:ext cx="38226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</a:t>
            </a:r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Solution of Example 2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BFE256-B4D8-EBBF-A51D-EFC431EB45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5576" y="2486362"/>
            <a:ext cx="8048625" cy="2895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84AB1A1-8416-540D-9A5E-0A85BD83F9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9647" y="1176715"/>
            <a:ext cx="2095500" cy="126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00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342"/>
    </mc:Choice>
    <mc:Fallback xmlns="">
      <p:transition spd="slow" advTm="234342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270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0896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226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 2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8C4243-3C68-1470-FC36-DB975D137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796ED7-C9E1-2638-0CDE-BF631DA002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2635" y="2204822"/>
            <a:ext cx="5357509" cy="237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79"/>
    </mc:Choice>
    <mc:Fallback xmlns="">
      <p:transition spd="slow" advTm="12679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749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25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 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6FA6A8-6C60-DA0C-5375-F86F7B229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615E425-677E-7587-3458-D43863D646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7565" y="2451597"/>
            <a:ext cx="7156511" cy="2087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295"/>
    </mc:Choice>
    <mc:Fallback xmlns="">
      <p:transition spd="slow" advTm="64295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3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3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4D4EDC-1C8B-C57D-84DB-84E0B146F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D13860-39DD-4B73-9FD2-D6CD6FC165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1328" y="2857056"/>
            <a:ext cx="2625617" cy="150221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35AD837-8D04-2446-76D8-BB7E104A70D2}"/>
              </a:ext>
            </a:extLst>
          </p:cNvPr>
          <p:cNvSpPr txBox="1"/>
          <p:nvPr/>
        </p:nvSpPr>
        <p:spPr>
          <a:xfrm>
            <a:off x="2178996" y="1916932"/>
            <a:ext cx="62257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8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 the following:</a:t>
            </a:r>
          </a:p>
        </p:txBody>
      </p:sp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642"/>
    </mc:Choice>
    <mc:Fallback xmlns="">
      <p:transition spd="slow" advTm="63642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5581" y="648739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8241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3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32BECC-9A5E-DFD1-58A8-7B20A5CD8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76039" y="6234521"/>
            <a:ext cx="2743200" cy="365125"/>
          </a:xfrm>
        </p:spPr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1938D4-ECC1-66D4-0692-4E690DBA95F8}"/>
              </a:ext>
            </a:extLst>
          </p:cNvPr>
          <p:cNvSpPr txBox="1"/>
          <p:nvPr/>
        </p:nvSpPr>
        <p:spPr>
          <a:xfrm>
            <a:off x="1850559" y="2544961"/>
            <a:ext cx="7694578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First, we will 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obtain the value of the determinant for this matrix:</a:t>
            </a:r>
          </a:p>
          <a:p>
            <a:endParaRPr lang="en-US" sz="28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 of the matrix = Zero </a:t>
            </a:r>
          </a:p>
          <a:p>
            <a:endParaRPr lang="en-US" sz="28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So, this matrix is noninvertible. </a:t>
            </a:r>
          </a:p>
          <a:p>
            <a:endParaRPr lang="en-US" sz="180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180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4D13860-39DD-4B73-9FD2-D6CD6FC165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45137" y="473650"/>
            <a:ext cx="2625617" cy="1502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416"/>
    </mc:Choice>
    <mc:Fallback xmlns="">
      <p:transition spd="slow" advTm="221416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21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86A554-5B6C-C9E4-BB4C-C113DD0C0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8E4A13-B1EE-FEBB-FCA2-EC90A07FD8C8}"/>
              </a:ext>
            </a:extLst>
          </p:cNvPr>
          <p:cNvSpPr txBox="1"/>
          <p:nvPr/>
        </p:nvSpPr>
        <p:spPr>
          <a:xfrm>
            <a:off x="2217906" y="1555357"/>
            <a:ext cx="8589523" cy="44117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Inverse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Adjoint matrix 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check the inverse matrix is achieved or not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Reduced Echelon Form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 of 3 </a:t>
            </a: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matrix using Scientific Calculator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6913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20674"/>
    </mc:Choice>
    <mc:Fallback xmlns="">
      <p:transition spd="slow" advTm="320674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2776</TotalTime>
  <Words>568</Words>
  <Application>Microsoft Office PowerPoint</Application>
  <PresentationFormat>Widescreen</PresentationFormat>
  <Paragraphs>198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Arial</vt:lpstr>
      <vt:lpstr>Calibri</vt:lpstr>
      <vt:lpstr>Calibri Light</vt:lpstr>
      <vt:lpstr>Helvetica</vt:lpstr>
      <vt:lpstr>Roboto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194</cp:revision>
  <dcterms:created xsi:type="dcterms:W3CDTF">2021-08-03T13:03:26Z</dcterms:created>
  <dcterms:modified xsi:type="dcterms:W3CDTF">2023-03-13T15:36:08Z</dcterms:modified>
</cp:coreProperties>
</file>