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95" d="100"/>
          <a:sy n="95" d="100"/>
        </p:scale>
        <p:origin x="-109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15D33F5-0C5E-4DA8-BEEA-A81152AFD961}" type="datetimeFigureOut">
              <a:rPr lang="ar-SA" smtClean="0"/>
              <a:t>06/12/1444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A2C73EC-3AB1-484B-B107-503ABE6CB730}" type="slidenum">
              <a:rPr lang="ar-SA" smtClean="0"/>
              <a:t>‹#›</a:t>
            </a:fld>
            <a:endParaRPr lang="ar-SA"/>
          </a:p>
        </p:txBody>
      </p:sp>
    </p:spTree>
    <p:extLst>
      <p:ext uri="{BB962C8B-B14F-4D97-AF65-F5344CB8AC3E}">
        <p14:creationId xmlns:p14="http://schemas.microsoft.com/office/powerpoint/2010/main" val="142533390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r>
              <a:rPr lang="en-US" dirty="0" smtClean="0"/>
              <a:t>https://www.ccohs.ca/oshanswers/prevention/effectiv.html</a:t>
            </a:r>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13</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2020062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274834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195199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43B301EE-C1F8-4047-AC3D-A7496D338887}" type="datetimeFigureOut">
              <a:rPr lang="ar-SA" smtClean="0"/>
              <a:t>06/12/1444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1492786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43B301EE-C1F8-4047-AC3D-A7496D338887}" type="datetimeFigureOut">
              <a:rPr lang="ar-SA" smtClean="0"/>
              <a:t>06/12/1444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3102139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43B301EE-C1F8-4047-AC3D-A7496D338887}" type="datetimeFigureOut">
              <a:rPr lang="ar-SA" smtClean="0"/>
              <a:t>06/12/1444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4084657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3B301EE-C1F8-4047-AC3D-A7496D338887}" type="datetimeFigureOut">
              <a:rPr lang="ar-SA" smtClean="0"/>
              <a:t>06/12/1444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2796663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3B301EE-C1F8-4047-AC3D-A7496D338887}" type="datetimeFigureOut">
              <a:rPr lang="ar-SA" smtClean="0"/>
              <a:t>06/12/1444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222147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3B301EE-C1F8-4047-AC3D-A7496D338887}" type="datetimeFigureOut">
              <a:rPr lang="ar-SA" smtClean="0"/>
              <a:t>06/12/1444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1359448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1749914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1ED597-E7AB-4911-A8ED-C7C1603B839F}" type="slidenum">
              <a:rPr lang="ar-SA" smtClean="0"/>
              <a:t>‹#›</a:t>
            </a:fld>
            <a:endParaRPr lang="ar-SA"/>
          </a:p>
        </p:txBody>
      </p:sp>
    </p:spTree>
    <p:extLst>
      <p:ext uri="{BB962C8B-B14F-4D97-AF65-F5344CB8AC3E}">
        <p14:creationId xmlns:p14="http://schemas.microsoft.com/office/powerpoint/2010/main" val="362947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3B301EE-C1F8-4047-AC3D-A7496D338887}" type="datetimeFigureOut">
              <a:rPr lang="ar-SA" smtClean="0"/>
              <a:t>06/12/1444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1ED597-E7AB-4911-A8ED-C7C1603B839F}" type="slidenum">
              <a:rPr lang="ar-SA" smtClean="0"/>
              <a:t>‹#›</a:t>
            </a:fld>
            <a:endParaRPr lang="ar-SA"/>
          </a:p>
        </p:txBody>
      </p:sp>
    </p:spTree>
    <p:extLst>
      <p:ext uri="{BB962C8B-B14F-4D97-AF65-F5344CB8AC3E}">
        <p14:creationId xmlns:p14="http://schemas.microsoft.com/office/powerpoint/2010/main" val="2482118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14.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9.png"/><Relationship Id="rId3" Type="http://schemas.openxmlformats.org/officeDocument/2006/relationships/image" Target="../media/image4.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5.png"/><Relationship Id="rId10" Type="http://schemas.openxmlformats.org/officeDocument/2006/relationships/image" Target="../media/image8.svg"/><Relationship Id="rId9" Type="http://schemas.openxmlformats.org/officeDocument/2006/relationships/image" Target="../media/image1.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5.png"/><Relationship Id="rId10" Type="http://schemas.openxmlformats.org/officeDocument/2006/relationships/image" Target="../media/image8.svg"/><Relationship Id="rId9" Type="http://schemas.openxmlformats.org/officeDocument/2006/relationships/image" Target="../media/image1.png"/></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6.png"/><Relationship Id="rId10" Type="http://schemas.openxmlformats.org/officeDocument/2006/relationships/image" Target="../media/image8.svg"/><Relationship Id="rId9"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7.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2">
            <a:extLst>
              <a:ext uri="{96DAC541-7B7A-43D3-8B79-37D633B846F1}">
                <asvg:svgBlip xmlns:asvg="http://schemas.microsoft.com/office/drawing/2016/SVG/main" xmlns=""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a16="http://schemas.microsoft.com/office/drawing/2014/main" xmlns=""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a16="http://schemas.microsoft.com/office/drawing/2014/main" xmlns="" id="{15C30772-0DD8-7BE1-E943-20DE696CFBEA}"/>
              </a:ext>
            </a:extLst>
          </p:cNvPr>
          <p:cNvSpPr/>
          <p:nvPr/>
        </p:nvSpPr>
        <p:spPr>
          <a:xfrm>
            <a:off x="4602606" y="4581128"/>
            <a:ext cx="4176464"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a:t>
            </a:r>
            <a:r>
              <a:rPr lang="en-US" sz="2800" b="1" dirty="0">
                <a:solidFill>
                  <a:schemeClr val="accent1">
                    <a:lumMod val="75000"/>
                  </a:schemeClr>
                </a:solidFill>
              </a:rPr>
              <a:t>5</a:t>
            </a:r>
            <a:endParaRPr lang="en-US" sz="2800" b="1" dirty="0">
              <a:solidFill>
                <a:srgbClr val="FF0000"/>
              </a:solidFill>
            </a:endParaRPr>
          </a:p>
          <a:p>
            <a:pPr algn="ctr"/>
            <a:r>
              <a:rPr lang="en-US" sz="2000" b="1" dirty="0">
                <a:solidFill>
                  <a:srgbClr val="C00000"/>
                </a:solidFill>
                <a:cs typeface="Tajawal Medium" panose="00000600000000000000" pitchFamily="2" charset="-78"/>
              </a:rPr>
              <a:t>Project Quality Control </a:t>
            </a:r>
            <a:endParaRPr lang="en-US" sz="2000" b="1" dirty="0" smtClean="0">
              <a:solidFill>
                <a:srgbClr val="C00000"/>
              </a:solidFill>
              <a:cs typeface="Tajawal Medium" panose="00000600000000000000" pitchFamily="2" charset="-78"/>
            </a:endParaRPr>
          </a:p>
          <a:p>
            <a:pPr algn="ctr"/>
            <a:r>
              <a:rPr lang="en-US" sz="2000" b="1" dirty="0" smtClean="0">
                <a:solidFill>
                  <a:srgbClr val="C00000"/>
                </a:solidFill>
                <a:cs typeface="Tajawal Medium" panose="00000600000000000000" pitchFamily="2" charset="-78"/>
              </a:rPr>
              <a:t>and </a:t>
            </a:r>
            <a:r>
              <a:rPr lang="en-US" sz="2000" b="1" dirty="0">
                <a:solidFill>
                  <a:srgbClr val="C00000"/>
                </a:solidFill>
                <a:cs typeface="Tajawal Medium" panose="00000600000000000000" pitchFamily="2" charset="-78"/>
              </a:rPr>
              <a:t>Quality Improvement</a:t>
            </a:r>
          </a:p>
        </p:txBody>
      </p:sp>
      <p:pic>
        <p:nvPicPr>
          <p:cNvPr id="14" name="Picture 32">
            <a:extLst>
              <a:ext uri="{FF2B5EF4-FFF2-40B4-BE49-F238E27FC236}">
                <a16:creationId xmlns:a16="http://schemas.microsoft.com/office/drawing/2014/main" xmlns=""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a16="http://schemas.microsoft.com/office/drawing/2014/main" xmlns=""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a16="http://schemas.microsoft.com/office/drawing/2014/main" xmlns=""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a16="http://schemas.microsoft.com/office/drawing/2014/main" xmlns="" id="{D4AF3B79-7C62-249A-6AAB-EA6585FAC59E}"/>
              </a:ext>
            </a:extLst>
          </p:cNvPr>
          <p:cNvPicPr>
            <a:picLocks noChangeAspect="1"/>
          </p:cNvPicPr>
          <p:nvPr/>
        </p:nvPicPr>
        <p:blipFill>
          <a:blip r:embed="rId1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9419910"/>
      </p:ext>
    </p:extLst>
  </p:cSld>
  <p:clrMapOvr>
    <a:masterClrMapping/>
  </p:clrMapOvr>
  <mc:AlternateContent xmlns:mc="http://schemas.openxmlformats.org/markup-compatibility/2006">
    <mc:Choice xmlns:p14="http://schemas.microsoft.com/office/powerpoint/2010/main" Requires="p14">
      <p:transition spd="slow" p14:dur="2000" advTm="53719"/>
    </mc:Choice>
    <mc:Fallback>
      <p:transition spd="slow" advTm="5371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4070595873"/>
              </p:ext>
            </p:extLst>
          </p:nvPr>
        </p:nvGraphicFramePr>
        <p:xfrm>
          <a:off x="372722" y="2924944"/>
          <a:ext cx="4042667" cy="2687450"/>
        </p:xfrm>
        <a:graphic>
          <a:graphicData uri="http://schemas.openxmlformats.org/drawingml/2006/table">
            <a:tbl>
              <a:tblPr rtl="1" firstRow="1" bandRow="1">
                <a:tableStyleId>{5C22544A-7EE6-4342-B048-85BDC9FD1C3A}</a:tableStyleId>
              </a:tblPr>
              <a:tblGrid>
                <a:gridCol w="4042667"/>
              </a:tblGrid>
              <a:tr h="489821">
                <a:tc>
                  <a:txBody>
                    <a:bodyPr/>
                    <a:lstStyle/>
                    <a:p>
                      <a:pPr marL="342900" indent="-342900" algn="l" rtl="0">
                        <a:buAutoNum type="arabicPeriod"/>
                      </a:pPr>
                      <a:r>
                        <a:rPr lang="en-US" sz="1600" dirty="0" smtClean="0">
                          <a:solidFill>
                            <a:srgbClr val="C00000"/>
                          </a:solidFill>
                        </a:rPr>
                        <a:t>Quality Control</a:t>
                      </a:r>
                    </a:p>
                    <a:p>
                      <a:pPr marL="0" marR="0" indent="0" algn="l" defTabSz="914400" rtl="0" eaLnBrk="1" fontAlgn="auto" latinLnBrk="0" hangingPunct="1">
                        <a:lnSpc>
                          <a:spcPct val="100000"/>
                        </a:lnSpc>
                        <a:spcBef>
                          <a:spcPts val="0"/>
                        </a:spcBef>
                        <a:spcAft>
                          <a:spcPts val="0"/>
                        </a:spcAft>
                        <a:buClrTx/>
                        <a:buSzTx/>
                        <a:buFontTx/>
                        <a:buNone/>
                        <a:tabLst/>
                        <a:defRPr/>
                      </a:pPr>
                      <a:r>
                        <a:rPr lang="en-US" sz="1700" b="0" kern="1200" dirty="0" smtClean="0">
                          <a:solidFill>
                            <a:schemeClr val="dk1"/>
                          </a:solidFill>
                          <a:latin typeface="+mn-lt"/>
                          <a:ea typeface="+mn-ea"/>
                          <a:cs typeface="+mn-cs"/>
                        </a:rPr>
                        <a:t>1.2 Role of Inspection</a:t>
                      </a:r>
                      <a:endParaRPr lang="ar-SA" sz="1700" b="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700" b="0" kern="1200" dirty="0" smtClean="0">
                          <a:solidFill>
                            <a:schemeClr val="dk1"/>
                          </a:solidFill>
                          <a:latin typeface="+mn-lt"/>
                          <a:ea typeface="+mn-ea"/>
                          <a:cs typeface="+mn-cs"/>
                        </a:rPr>
                        <a:t>1.3 Quality Control Tools</a:t>
                      </a:r>
                      <a:endParaRPr lang="ar-SA" sz="1700" b="0" kern="1200" dirty="0" smtClean="0">
                        <a:solidFill>
                          <a:schemeClr val="dk1"/>
                        </a:solidFill>
                        <a:latin typeface="+mn-lt"/>
                        <a:ea typeface="+mn-ea"/>
                        <a:cs typeface="+mn-cs"/>
                      </a:endParaRP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a:t>
                      </a:r>
                      <a:r>
                        <a:rPr lang="en-US" sz="1800" b="1" kern="1200" dirty="0" smtClean="0">
                          <a:solidFill>
                            <a:srgbClr val="C00000"/>
                          </a:solidFill>
                          <a:latin typeface="+mn-lt"/>
                          <a:ea typeface="+mn-ea"/>
                          <a:cs typeface="+mn-cs"/>
                        </a:rPr>
                        <a:t>Quality Improvement</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2.1</a:t>
                      </a:r>
                      <a:r>
                        <a:rPr lang="en-US" sz="2000" b="0" baseline="0" dirty="0" smtClean="0"/>
                        <a:t> </a:t>
                      </a:r>
                      <a:r>
                        <a:rPr lang="en-US" sz="1800" dirty="0" smtClean="0"/>
                        <a:t>Reasons for Quality Improvement</a:t>
                      </a:r>
                      <a:endParaRPr lang="ar-SA" sz="20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2.2 </a:t>
                      </a:r>
                      <a:r>
                        <a:rPr lang="en-US" sz="1800" dirty="0" smtClean="0"/>
                        <a:t>Hurdles </a:t>
                      </a:r>
                      <a:endParaRPr lang="ar-SA" sz="20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2.3 </a:t>
                      </a:r>
                      <a:r>
                        <a:rPr lang="en-US" sz="1800" dirty="0" smtClean="0"/>
                        <a:t>Improvement Methodology</a:t>
                      </a:r>
                      <a:endParaRPr lang="ar-SA" sz="2000" b="0" dirty="0" smtClean="0"/>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3-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261120"/>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60032" y="2636912"/>
            <a:ext cx="3535214" cy="3600400"/>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2831275"/>
      </p:ext>
    </p:extLst>
  </p:cSld>
  <p:clrMapOvr>
    <a:masterClrMapping/>
  </p:clrMapOvr>
  <mc:AlternateContent xmlns:mc="http://schemas.openxmlformats.org/markup-compatibility/2006">
    <mc:Choice xmlns:p14="http://schemas.microsoft.com/office/powerpoint/2010/main" Requires="p14">
      <p:transition spd="slow" p14:dur="2000" advTm="69754"/>
    </mc:Choice>
    <mc:Fallback>
      <p:transition spd="slow" advTm="6975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1469168" y="1411439"/>
            <a:ext cx="6909264" cy="461665"/>
          </a:xfrm>
          <a:prstGeom prst="rect">
            <a:avLst/>
          </a:prstGeom>
        </p:spPr>
        <p:txBody>
          <a:bodyPr wrap="none">
            <a:spAutoFit/>
          </a:bodyPr>
          <a:lstStyle/>
          <a:p>
            <a:pPr algn="l" rtl="0">
              <a:defRPr/>
            </a:pPr>
            <a:r>
              <a:rPr lang="en-US" sz="2400" dirty="0" smtClean="0">
                <a:solidFill>
                  <a:srgbClr val="C00000"/>
                </a:solidFill>
                <a:latin typeface="Algerian" panose="04020705040A02060702" pitchFamily="82" charset="0"/>
              </a:rPr>
              <a:t>1- What is the meaning of Quality Control</a:t>
            </a:r>
            <a:endParaRPr lang="ar-SA" sz="2400" dirty="0">
              <a:solidFill>
                <a:srgbClr val="C00000"/>
              </a:solidFill>
              <a:latin typeface="Algerian" panose="04020705040A02060702" pitchFamily="82" charset="0"/>
            </a:endParaRP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80669" y="1916832"/>
            <a:ext cx="7128792" cy="3913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7935936"/>
      </p:ext>
    </p:extLst>
  </p:cSld>
  <p:clrMapOvr>
    <a:masterClrMapping/>
  </p:clrMapOvr>
  <mc:AlternateContent xmlns:mc="http://schemas.openxmlformats.org/markup-compatibility/2006">
    <mc:Choice xmlns:p14="http://schemas.microsoft.com/office/powerpoint/2010/main" Requires="p14">
      <p:transition spd="slow" p14:dur="2000" advTm="75757"/>
    </mc:Choice>
    <mc:Fallback>
      <p:transition spd="slow" advTm="7575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9" name="مستطيل 8"/>
          <p:cNvSpPr/>
          <p:nvPr/>
        </p:nvSpPr>
        <p:spPr>
          <a:xfrm>
            <a:off x="278292" y="1690062"/>
            <a:ext cx="3962276" cy="3477875"/>
          </a:xfrm>
          <a:prstGeom prst="rect">
            <a:avLst/>
          </a:prstGeom>
        </p:spPr>
        <p:txBody>
          <a:bodyPr wrap="square">
            <a:spAutoFit/>
          </a:bodyPr>
          <a:lstStyle/>
          <a:p>
            <a:pPr algn="l" rtl="0"/>
            <a:r>
              <a:rPr lang="en-US" sz="2000" dirty="0" smtClean="0"/>
              <a:t>The PMBOK® Guide defines quality control as </a:t>
            </a:r>
            <a:r>
              <a:rPr lang="en-US" sz="2000" dirty="0" smtClean="0">
                <a:solidFill>
                  <a:srgbClr val="C00000"/>
                </a:solidFill>
              </a:rPr>
              <a:t>“…monitoring specific project results to determine if they comply with relevant quality standards and identifying ways to eliminate causes of unsatisfactory performance</a:t>
            </a:r>
            <a:r>
              <a:rPr lang="en-US" sz="2000" dirty="0" smtClean="0"/>
              <a:t>.”</a:t>
            </a:r>
          </a:p>
          <a:p>
            <a:pPr algn="l" rtl="0"/>
            <a:r>
              <a:rPr lang="en-US" sz="2000" dirty="0" smtClean="0"/>
              <a:t> This is an action process in which the project team looks at results and determines necessary corrective action.</a:t>
            </a:r>
            <a:endParaRPr lang="ar-SA" sz="2000" dirty="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1497013"/>
            <a:ext cx="4608512" cy="402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6079690"/>
      </p:ext>
    </p:extLst>
  </p:cSld>
  <p:clrMapOvr>
    <a:masterClrMapping/>
  </p:clrMapOvr>
  <mc:AlternateContent xmlns:mc="http://schemas.openxmlformats.org/markup-compatibility/2006">
    <mc:Choice xmlns:p14="http://schemas.microsoft.com/office/powerpoint/2010/main" Requires="p14">
      <p:transition spd="slow" p14:dur="2000" advTm="180256"/>
    </mc:Choice>
    <mc:Fallback>
      <p:transition spd="slow" advTm="1802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46219" y="1345425"/>
            <a:ext cx="4397790" cy="4093428"/>
          </a:xfrm>
          <a:prstGeom prst="rect">
            <a:avLst/>
          </a:prstGeom>
        </p:spPr>
        <p:txBody>
          <a:bodyPr wrap="square">
            <a:spAutoFit/>
          </a:bodyPr>
          <a:lstStyle/>
          <a:p>
            <a:pPr algn="l" rtl="0"/>
            <a:r>
              <a:rPr lang="en-US" sz="2000" b="1" dirty="0">
                <a:solidFill>
                  <a:srgbClr val="C00000"/>
                </a:solidFill>
              </a:rPr>
              <a:t>Qualit</a:t>
            </a:r>
            <a:r>
              <a:rPr lang="en-US" sz="2000" b="1" dirty="0" smtClean="0">
                <a:solidFill>
                  <a:srgbClr val="C00000"/>
                </a:solidFill>
              </a:rPr>
              <a:t>y Control purposes: </a:t>
            </a:r>
          </a:p>
          <a:p>
            <a:pPr algn="l" rtl="0"/>
            <a:r>
              <a:rPr lang="en-US" sz="2000" dirty="0" smtClean="0"/>
              <a:t>◆ Results may confirm that all is well. If results are within specifications (no variance from specifications is indicated), the project team knows that performance is proceeding according to plan.</a:t>
            </a:r>
          </a:p>
          <a:p>
            <a:pPr algn="l" rtl="0"/>
            <a:r>
              <a:rPr lang="en-US" sz="2000" dirty="0" smtClean="0"/>
              <a:t>◆ Results may provide the basis for corrective action. If results do not conform to specifications (some degree of variance is indicated), the project team knows that something has gone wrong or is going wrong. </a:t>
            </a:r>
            <a:endParaRPr lang="ar-SA" sz="1900" dirty="0"/>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7" y="1699950"/>
            <a:ext cx="3406612" cy="3529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3673580"/>
      </p:ext>
    </p:extLst>
  </p:cSld>
  <p:clrMapOvr>
    <a:masterClrMapping/>
  </p:clrMapOvr>
  <mc:AlternateContent xmlns:mc="http://schemas.openxmlformats.org/markup-compatibility/2006">
    <mc:Choice xmlns:p14="http://schemas.microsoft.com/office/powerpoint/2010/main" Requires="p14">
      <p:transition spd="slow" p14:dur="2000" advTm="159752"/>
    </mc:Choice>
    <mc:Fallback>
      <p:transition spd="slow" advTm="15975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323528" y="1844824"/>
            <a:ext cx="4032448" cy="3170099"/>
          </a:xfrm>
          <a:prstGeom prst="rect">
            <a:avLst/>
          </a:prstGeom>
          <a:ln>
            <a:solidFill>
              <a:schemeClr val="bg1">
                <a:lumMod val="85000"/>
              </a:schemeClr>
            </a:solidFill>
          </a:ln>
          <a:effectLst>
            <a:glow rad="63500">
              <a:schemeClr val="accent1">
                <a:satMod val="175000"/>
                <a:alpha val="40000"/>
              </a:schemeClr>
            </a:glow>
            <a:softEdge rad="139700"/>
          </a:effectLst>
        </p:spPr>
        <p:txBody>
          <a:bodyPr wrap="square">
            <a:spAutoFit/>
          </a:bodyPr>
          <a:lstStyle/>
          <a:p>
            <a:pPr algn="l" rtl="0"/>
            <a:r>
              <a:rPr lang="en-US" sz="2000" dirty="0" smtClean="0"/>
              <a:t>◆ Results provide feedback to the quality assurance process. Results obtained during quality control provide data that are examined during quality audits. Performance that does not conform to specifications indicates that the quality assurance activities associated with that performance are not having the desired effect. </a:t>
            </a:r>
            <a:endParaRPr lang="ar-SA" sz="2000" b="1" dirty="0">
              <a:solidFill>
                <a:srgbClr val="C00000"/>
              </a:solidFill>
            </a:endParaRP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484784"/>
            <a:ext cx="3643313"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5199133"/>
      </p:ext>
    </p:extLst>
  </p:cSld>
  <p:clrMapOvr>
    <a:masterClrMapping/>
  </p:clrMapOvr>
  <mc:AlternateContent xmlns:mc="http://schemas.openxmlformats.org/markup-compatibility/2006">
    <mc:Choice xmlns:p14="http://schemas.microsoft.com/office/powerpoint/2010/main" Requires="p14">
      <p:transition spd="slow" p14:dur="2000" advTm="116231"/>
    </mc:Choice>
    <mc:Fallback>
      <p:transition spd="slow" advTm="11623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11560" y="1484784"/>
            <a:ext cx="4032448" cy="4093428"/>
          </a:xfrm>
          <a:prstGeom prst="rect">
            <a:avLst/>
          </a:prstGeom>
        </p:spPr>
        <p:txBody>
          <a:bodyPr wrap="square">
            <a:spAutoFit/>
          </a:bodyPr>
          <a:lstStyle/>
          <a:p>
            <a:pPr algn="l" rtl="0"/>
            <a:r>
              <a:rPr lang="en-US" sz="2000" dirty="0" smtClean="0"/>
              <a:t>◆ The </a:t>
            </a:r>
            <a:r>
              <a:rPr lang="en-US" sz="2000" dirty="0"/>
              <a:t>project team must take corrective action to fix the existing variance from the plan. The team must also identify the source of the variance and take corrective action to prevent it from recurring.</a:t>
            </a:r>
          </a:p>
          <a:p>
            <a:pPr algn="l" rtl="0"/>
            <a:r>
              <a:rPr lang="en-US" sz="2000" dirty="0" smtClean="0"/>
              <a:t>◆ Quality </a:t>
            </a:r>
            <a:r>
              <a:rPr lang="en-US" sz="2000" dirty="0"/>
              <a:t>assurance activities are intended to ensure conforming performance. </a:t>
            </a:r>
            <a:r>
              <a:rPr lang="en-US" sz="2000" dirty="0" smtClean="0"/>
              <a:t>The </a:t>
            </a:r>
            <a:r>
              <a:rPr lang="en-US" sz="2000" dirty="0"/>
              <a:t>project team must analyze the data, determine the shortcoming, improve the quality assurance activities, and update the quality assurance plan.</a:t>
            </a:r>
            <a:endParaRPr lang="ar-SA" sz="2000"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484784"/>
            <a:ext cx="3643313"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6294169"/>
      </p:ext>
    </p:extLst>
  </p:cSld>
  <p:clrMapOvr>
    <a:masterClrMapping/>
  </p:clrMapOvr>
  <mc:AlternateContent xmlns:mc="http://schemas.openxmlformats.org/markup-compatibility/2006">
    <mc:Choice xmlns:p14="http://schemas.microsoft.com/office/powerpoint/2010/main" Requires="p14">
      <p:transition spd="slow" p14:dur="2000" advTm="156248"/>
    </mc:Choice>
    <mc:Fallback>
      <p:transition spd="slow" advTm="15624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1772816"/>
            <a:ext cx="4536504" cy="3139321"/>
          </a:xfrm>
          <a:prstGeom prst="rect">
            <a:avLst/>
          </a:prstGeom>
        </p:spPr>
        <p:txBody>
          <a:bodyPr wrap="square">
            <a:spAutoFit/>
          </a:bodyPr>
          <a:lstStyle/>
          <a:p>
            <a:pPr algn="l" rtl="0"/>
            <a:r>
              <a:rPr lang="en-US" b="1" dirty="0">
                <a:solidFill>
                  <a:srgbClr val="C00000"/>
                </a:solidFill>
              </a:rPr>
              <a:t>1.2 </a:t>
            </a:r>
            <a:r>
              <a:rPr lang="en-US" b="1" dirty="0" smtClean="0">
                <a:solidFill>
                  <a:srgbClr val="C00000"/>
                </a:solidFill>
              </a:rPr>
              <a:t>Role of Inspection: </a:t>
            </a:r>
          </a:p>
          <a:p>
            <a:pPr algn="l" rtl="0"/>
            <a:r>
              <a:rPr lang="en-US" dirty="0" smtClean="0"/>
              <a:t>Inspection plays a significant role in quality management, but it is a role that is different from that in the traditional approach to quality. Products must be inspected </a:t>
            </a:r>
            <a:r>
              <a:rPr lang="en-US" dirty="0" smtClean="0">
                <a:solidFill>
                  <a:srgbClr val="FF0000"/>
                </a:solidFill>
              </a:rPr>
              <a:t>at the end of a process to ensure that they conform to specification</a:t>
            </a:r>
            <a:r>
              <a:rPr lang="en-US" dirty="0" smtClean="0"/>
              <a:t>. Products must be checked before they are delivered to the paying customer. </a:t>
            </a:r>
            <a:r>
              <a:rPr lang="en-US" dirty="0" smtClean="0"/>
              <a:t>Results </a:t>
            </a:r>
            <a:r>
              <a:rPr lang="en-US" dirty="0" smtClean="0"/>
              <a:t>of the inspection allowed delivery of the product or required rework or discard of the defective items.</a:t>
            </a:r>
            <a:endParaRPr lang="ar-SA" dirty="0"/>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714550"/>
            <a:ext cx="3672408" cy="34829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597691"/>
      </p:ext>
    </p:extLst>
  </p:cSld>
  <p:clrMapOvr>
    <a:masterClrMapping/>
  </p:clrMapOvr>
  <mc:AlternateContent xmlns:mc="http://schemas.openxmlformats.org/markup-compatibility/2006">
    <mc:Choice xmlns:p14="http://schemas.microsoft.com/office/powerpoint/2010/main" Requires="p14">
      <p:transition spd="slow" p14:dur="2000" advTm="188911"/>
    </mc:Choice>
    <mc:Fallback>
      <p:transition spd="slow" advTm="18891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81584" y="1482715"/>
            <a:ext cx="3874392" cy="3785652"/>
          </a:xfrm>
          <a:prstGeom prst="rect">
            <a:avLst/>
          </a:prstGeom>
        </p:spPr>
        <p:txBody>
          <a:bodyPr wrap="square">
            <a:spAutoFit/>
          </a:bodyPr>
          <a:lstStyle/>
          <a:p>
            <a:pPr algn="l" rtl="0"/>
            <a:r>
              <a:rPr lang="en-US" sz="2000" dirty="0" smtClean="0"/>
              <a:t>In the contemporary view of quality, inspection plays a very broad role across and throughout the process. </a:t>
            </a:r>
            <a:r>
              <a:rPr lang="en-US" sz="2000" dirty="0" smtClean="0">
                <a:solidFill>
                  <a:srgbClr val="FF0000"/>
                </a:solidFill>
              </a:rPr>
              <a:t>Small, frequent inspections ensure that the process is performing as planned, with the result being fewer nonconforming products at the end of the process</a:t>
            </a:r>
            <a:r>
              <a:rPr lang="en-US" sz="2000" dirty="0" smtClean="0"/>
              <a:t>. In-process inspection may reveal deficiencies that can be corrected before they cause costly scrap and rework. </a:t>
            </a:r>
            <a:endParaRPr lang="ar-SA" sz="1900" dirty="0">
              <a:solidFill>
                <a:srgbClr val="C00000"/>
              </a:solidFill>
            </a:endParaRPr>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44009" y="1412776"/>
            <a:ext cx="3732460" cy="3855591"/>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6674073"/>
      </p:ext>
    </p:extLst>
  </p:cSld>
  <p:clrMapOvr>
    <a:masterClrMapping/>
  </p:clrMapOvr>
  <mc:AlternateContent xmlns:mc="http://schemas.openxmlformats.org/markup-compatibility/2006">
    <mc:Choice xmlns:p14="http://schemas.microsoft.com/office/powerpoint/2010/main" Requires="p14">
      <p:transition spd="slow" p14:dur="2000" advTm="146234"/>
    </mc:Choice>
    <mc:Fallback>
      <p:transition spd="slow" advTm="14623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101909" y="2160528"/>
            <a:ext cx="4902140" cy="2554545"/>
          </a:xfrm>
          <a:prstGeom prst="rect">
            <a:avLst/>
          </a:prstGeom>
        </p:spPr>
        <p:txBody>
          <a:bodyPr wrap="square">
            <a:spAutoFit/>
          </a:bodyPr>
          <a:lstStyle/>
          <a:p>
            <a:pPr algn="just" rtl="0"/>
            <a:r>
              <a:rPr lang="en-US" sz="2000" dirty="0" smtClean="0"/>
              <a:t>Inspections may include several kinds of activities, such as: </a:t>
            </a:r>
          </a:p>
          <a:p>
            <a:pPr algn="just" rtl="0"/>
            <a:r>
              <a:rPr lang="en-US" sz="2000" dirty="0" smtClean="0"/>
              <a:t>◆ Measuring physical characteristics of products.</a:t>
            </a:r>
          </a:p>
          <a:p>
            <a:pPr algn="just" rtl="0"/>
            <a:r>
              <a:rPr lang="en-US" sz="2000" dirty="0" smtClean="0"/>
              <a:t>◆ Examining products for completeness or correct assembly.</a:t>
            </a:r>
          </a:p>
          <a:p>
            <a:pPr algn="just" rtl="0"/>
            <a:r>
              <a:rPr lang="en-US" sz="2000" dirty="0" smtClean="0"/>
              <a:t>◆ Testing products for performance.</a:t>
            </a:r>
            <a:endParaRPr lang="en-US" sz="2000" b="1" dirty="0" smtClean="0">
              <a:solidFill>
                <a:srgbClr val="C00000"/>
              </a:solidFill>
            </a:endParaRPr>
          </a:p>
          <a:p>
            <a:pPr algn="just" rtl="0"/>
            <a:endParaRPr lang="ar-SA" sz="2000" b="0" dirty="0"/>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32821" y="2132856"/>
            <a:ext cx="2999507"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9109373"/>
      </p:ext>
    </p:extLst>
  </p:cSld>
  <p:clrMapOvr>
    <a:masterClrMapping/>
  </p:clrMapOvr>
  <mc:AlternateContent xmlns:mc="http://schemas.openxmlformats.org/markup-compatibility/2006">
    <mc:Choice xmlns:p14="http://schemas.microsoft.com/office/powerpoint/2010/main" Requires="p14">
      <p:transition spd="slow" p14:dur="2000" advTm="72283"/>
    </mc:Choice>
    <mc:Fallback>
      <p:transition spd="slow" advTm="722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51520" y="1844824"/>
            <a:ext cx="4470091" cy="4247317"/>
          </a:xfrm>
          <a:prstGeom prst="rect">
            <a:avLst/>
          </a:prstGeom>
        </p:spPr>
        <p:txBody>
          <a:bodyPr wrap="square">
            <a:spAutoFit/>
          </a:bodyPr>
          <a:lstStyle/>
          <a:p>
            <a:pPr algn="just" rtl="0"/>
            <a:r>
              <a:rPr lang="en-US" b="1" cap="all" dirty="0" smtClean="0">
                <a:solidFill>
                  <a:srgbClr val="C00000"/>
                </a:solidFill>
              </a:rPr>
              <a:t>9 important </a:t>
            </a:r>
            <a:r>
              <a:rPr lang="en-US" b="1" cap="all" dirty="0" smtClean="0">
                <a:solidFill>
                  <a:srgbClr val="C00000"/>
                </a:solidFill>
              </a:rPr>
              <a:t>functions for inspection:</a:t>
            </a:r>
          </a:p>
          <a:p>
            <a:pPr marL="342900" indent="-342900" algn="just" rtl="0">
              <a:buAutoNum type="arabicPeriod"/>
            </a:pPr>
            <a:r>
              <a:rPr lang="en-US" dirty="0" smtClean="0"/>
              <a:t>Documenting </a:t>
            </a:r>
            <a:r>
              <a:rPr lang="en-US" dirty="0"/>
              <a:t>product quality standards to be referenced at the time of </a:t>
            </a:r>
            <a:r>
              <a:rPr lang="en-US" dirty="0" smtClean="0"/>
              <a:t>Inspections.</a:t>
            </a:r>
          </a:p>
          <a:p>
            <a:pPr marL="342900" indent="-342900" algn="just" rtl="0">
              <a:buFontTx/>
              <a:buAutoNum type="arabicPeriod"/>
            </a:pPr>
            <a:r>
              <a:rPr lang="en-US" dirty="0" smtClean="0"/>
              <a:t>Developing </a:t>
            </a:r>
            <a:r>
              <a:rPr lang="en-US" dirty="0"/>
              <a:t>easy-to-understand and follow inspections </a:t>
            </a:r>
            <a:r>
              <a:rPr lang="en-US" dirty="0" smtClean="0"/>
              <a:t>workflows.</a:t>
            </a:r>
          </a:p>
          <a:p>
            <a:pPr marL="342900" indent="-342900" algn="just" rtl="0">
              <a:buFontTx/>
              <a:buAutoNum type="arabicPeriod"/>
            </a:pPr>
            <a:r>
              <a:rPr lang="en-US" dirty="0" smtClean="0"/>
              <a:t>Defining </a:t>
            </a:r>
            <a:r>
              <a:rPr lang="en-US" dirty="0"/>
              <a:t>the containment procedures for products quality issues that can be fixed by </a:t>
            </a:r>
            <a:r>
              <a:rPr lang="en-US" dirty="0" smtClean="0"/>
              <a:t>reworking.</a:t>
            </a:r>
          </a:p>
          <a:p>
            <a:pPr marL="342900" indent="-342900" algn="just" rtl="0">
              <a:buFontTx/>
              <a:buAutoNum type="arabicPeriod"/>
            </a:pPr>
            <a:r>
              <a:rPr lang="en-US" dirty="0" smtClean="0"/>
              <a:t>Calibrating </a:t>
            </a:r>
            <a:r>
              <a:rPr lang="en-US" dirty="0"/>
              <a:t>the inspection equipment and devices at regular intervals to ensure error-free </a:t>
            </a:r>
            <a:r>
              <a:rPr lang="en-US" dirty="0" smtClean="0"/>
              <a:t>inspections.</a:t>
            </a:r>
          </a:p>
          <a:p>
            <a:pPr marL="342900" indent="-342900" algn="just" rtl="0">
              <a:buFontTx/>
              <a:buAutoNum type="arabicPeriod"/>
            </a:pPr>
            <a:r>
              <a:rPr lang="en-US" dirty="0" smtClean="0"/>
              <a:t>Streamlining inspection process at source to reduce scrap and low-quality products.</a:t>
            </a:r>
          </a:p>
          <a:p>
            <a:pPr marL="342900" indent="-342900" algn="just" rtl="0">
              <a:buFontTx/>
              <a:buAutoNum type="arabicPeriod"/>
            </a:pPr>
            <a:endParaRPr lang="en-US" dirty="0"/>
          </a:p>
          <a:p>
            <a:pPr algn="just" rtl="0"/>
            <a:endParaRPr lang="en-US" dirty="0"/>
          </a:p>
        </p:txBody>
      </p:sp>
      <p:pic>
        <p:nvPicPr>
          <p:cNvPr id="717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2022474"/>
            <a:ext cx="3636149" cy="2774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0286345"/>
      </p:ext>
    </p:extLst>
  </p:cSld>
  <p:clrMapOvr>
    <a:masterClrMapping/>
  </p:clrMapOvr>
  <mc:AlternateContent xmlns:mc="http://schemas.openxmlformats.org/markup-compatibility/2006">
    <mc:Choice xmlns:p14="http://schemas.microsoft.com/office/powerpoint/2010/main" Requires="p14">
      <p:transition spd="slow" p14:dur="2000" advTm="239868"/>
    </mc:Choice>
    <mc:Fallback>
      <p:transition spd="slow" advTm="2398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395536" y="1484784"/>
            <a:ext cx="4182059" cy="3785652"/>
          </a:xfrm>
          <a:prstGeom prst="rect">
            <a:avLst/>
          </a:prstGeom>
        </p:spPr>
        <p:txBody>
          <a:bodyPr wrap="square">
            <a:spAutoFit/>
          </a:bodyPr>
          <a:lstStyle/>
          <a:p>
            <a:pPr algn="just" rtl="0"/>
            <a:r>
              <a:rPr lang="en-US" sz="2000" dirty="0" smtClean="0"/>
              <a:t>6. Training the inspection teams on the best practices to manage production challenges.</a:t>
            </a:r>
          </a:p>
          <a:p>
            <a:pPr algn="just" rtl="0"/>
            <a:r>
              <a:rPr lang="en-US" sz="2000" dirty="0" smtClean="0"/>
              <a:t>7. Reporting incidents and their action plan to management.</a:t>
            </a:r>
          </a:p>
          <a:p>
            <a:pPr algn="just" rtl="0"/>
            <a:r>
              <a:rPr lang="en-US" sz="2000" dirty="0" smtClean="0"/>
              <a:t>8. Standardizing inspections for pre, post, and inline production in adherence to compliance requirements.</a:t>
            </a:r>
          </a:p>
          <a:p>
            <a:pPr algn="just" rtl="0"/>
            <a:r>
              <a:rPr lang="en-US" sz="2000" dirty="0" smtClean="0"/>
              <a:t>9. Ensuring the inspection process changes have minimal or no impact on production cycle time.</a:t>
            </a:r>
            <a:endParaRPr lang="en-US" sz="2000"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0032" y="1604259"/>
            <a:ext cx="3960440" cy="3408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0479658"/>
      </p:ext>
    </p:extLst>
  </p:cSld>
  <p:clrMapOvr>
    <a:masterClrMapping/>
  </p:clrMapOvr>
  <mc:AlternateContent xmlns:mc="http://schemas.openxmlformats.org/markup-compatibility/2006">
    <mc:Choice xmlns:p14="http://schemas.microsoft.com/office/powerpoint/2010/main" Requires="p14">
      <p:transition spd="slow" p14:dur="2000" advTm="201855"/>
    </mc:Choice>
    <mc:Fallback>
      <p:transition spd="slow" advTm="20185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68351" y="1412776"/>
            <a:ext cx="4320480" cy="3970318"/>
          </a:xfrm>
          <a:prstGeom prst="rect">
            <a:avLst/>
          </a:prstGeom>
        </p:spPr>
        <p:txBody>
          <a:bodyPr wrap="square">
            <a:spAutoFit/>
          </a:bodyPr>
          <a:lstStyle/>
          <a:p>
            <a:pPr algn="l" rtl="0"/>
            <a:r>
              <a:rPr lang="en-US" b="1" dirty="0"/>
              <a:t>What is the purpose of inspections?</a:t>
            </a:r>
          </a:p>
          <a:p>
            <a:pPr algn="l" rtl="0"/>
            <a:r>
              <a:rPr lang="en-US" dirty="0" smtClean="0"/>
              <a:t>Inspections </a:t>
            </a:r>
            <a:r>
              <a:rPr lang="en-US" dirty="0"/>
              <a:t>are important as they allow you to:</a:t>
            </a:r>
          </a:p>
          <a:p>
            <a:pPr marL="285750" indent="-285750" algn="l" rtl="0">
              <a:buFont typeface="Arial" panose="020B0604020202020204" pitchFamily="34" charset="0"/>
              <a:buChar char="•"/>
            </a:pPr>
            <a:r>
              <a:rPr lang="en-US" dirty="0" smtClean="0"/>
              <a:t>Listen to </a:t>
            </a:r>
            <a:r>
              <a:rPr lang="en-US" dirty="0"/>
              <a:t>the concerns of workers and </a:t>
            </a:r>
            <a:r>
              <a:rPr lang="en-US" dirty="0" smtClean="0"/>
              <a:t>supervisors.</a:t>
            </a:r>
            <a:endParaRPr lang="en-US" dirty="0"/>
          </a:p>
          <a:p>
            <a:pPr marL="285750" indent="-285750" algn="l" rtl="0">
              <a:buFont typeface="Arial" panose="020B0604020202020204" pitchFamily="34" charset="0"/>
              <a:buChar char="•"/>
            </a:pPr>
            <a:r>
              <a:rPr lang="en-US" dirty="0" smtClean="0"/>
              <a:t>Gain further </a:t>
            </a:r>
            <a:r>
              <a:rPr lang="en-US" dirty="0"/>
              <a:t>understanding of jobs and </a:t>
            </a:r>
            <a:r>
              <a:rPr lang="en-US" dirty="0" smtClean="0"/>
              <a:t>tasks.</a:t>
            </a:r>
            <a:endParaRPr lang="en-US" dirty="0"/>
          </a:p>
          <a:p>
            <a:pPr marL="285750" indent="-285750" algn="l" rtl="0">
              <a:buFont typeface="Arial" panose="020B0604020202020204" pitchFamily="34" charset="0"/>
              <a:buChar char="•"/>
            </a:pPr>
            <a:r>
              <a:rPr lang="en-US" dirty="0" smtClean="0"/>
              <a:t>Identify existing </a:t>
            </a:r>
            <a:r>
              <a:rPr lang="en-US" dirty="0"/>
              <a:t>and potential </a:t>
            </a:r>
            <a:r>
              <a:rPr lang="en-US" dirty="0" smtClean="0"/>
              <a:t>hazards.</a:t>
            </a:r>
            <a:endParaRPr lang="en-US" dirty="0"/>
          </a:p>
          <a:p>
            <a:pPr marL="285750" indent="-285750" algn="l" rtl="0">
              <a:buFont typeface="Arial" panose="020B0604020202020204" pitchFamily="34" charset="0"/>
              <a:buChar char="•"/>
            </a:pPr>
            <a:r>
              <a:rPr lang="en-US" dirty="0" smtClean="0"/>
              <a:t>Determine </a:t>
            </a:r>
            <a:r>
              <a:rPr lang="en-US" dirty="0"/>
              <a:t>underlying causes of </a:t>
            </a:r>
            <a:r>
              <a:rPr lang="en-US" dirty="0" smtClean="0"/>
              <a:t>hazards.</a:t>
            </a:r>
            <a:endParaRPr lang="en-US" dirty="0"/>
          </a:p>
          <a:p>
            <a:pPr marL="285750" indent="-285750" algn="l" rtl="0">
              <a:buFont typeface="Arial" panose="020B0604020202020204" pitchFamily="34" charset="0"/>
              <a:buChar char="•"/>
            </a:pPr>
            <a:r>
              <a:rPr lang="en-US" dirty="0" smtClean="0"/>
              <a:t>Recommend </a:t>
            </a:r>
            <a:r>
              <a:rPr lang="en-US" dirty="0"/>
              <a:t>corrective </a:t>
            </a:r>
            <a:r>
              <a:rPr lang="en-US" dirty="0" smtClean="0"/>
              <a:t>action.</a:t>
            </a:r>
            <a:endParaRPr lang="en-US" dirty="0"/>
          </a:p>
          <a:p>
            <a:pPr marL="285750" indent="-285750" algn="l" rtl="0">
              <a:buFont typeface="Arial" panose="020B0604020202020204" pitchFamily="34" charset="0"/>
              <a:buChar char="•"/>
            </a:pPr>
            <a:r>
              <a:rPr lang="en-US" dirty="0" smtClean="0"/>
              <a:t>Monitor </a:t>
            </a:r>
            <a:r>
              <a:rPr lang="en-US" dirty="0"/>
              <a:t>the steps taken to eliminate hazards or control the </a:t>
            </a:r>
            <a:r>
              <a:rPr lang="en-US" dirty="0" smtClean="0"/>
              <a:t>risk.</a:t>
            </a:r>
          </a:p>
          <a:p>
            <a:pPr marL="285750" indent="-285750" algn="l" rtl="0">
              <a:buFont typeface="Arial" panose="020B0604020202020204" pitchFamily="34" charset="0"/>
              <a:buChar char="•"/>
            </a:pPr>
            <a:r>
              <a:rPr lang="en-US" dirty="0" smtClean="0"/>
              <a:t>Meet </a:t>
            </a:r>
            <a:r>
              <a:rPr lang="en-US" dirty="0"/>
              <a:t>regulatory and management system </a:t>
            </a:r>
            <a:r>
              <a:rPr lang="en-US" dirty="0" smtClean="0"/>
              <a:t>requirements.</a:t>
            </a:r>
            <a:endParaRPr lang="en-US" dirty="0"/>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2324884"/>
            <a:ext cx="3960440" cy="2146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9008789"/>
      </p:ext>
    </p:extLst>
  </p:cSld>
  <p:clrMapOvr>
    <a:masterClrMapping/>
  </p:clrMapOvr>
  <mc:AlternateContent xmlns:mc="http://schemas.openxmlformats.org/markup-compatibility/2006">
    <mc:Choice xmlns:p14="http://schemas.microsoft.com/office/powerpoint/2010/main" Requires="p14">
      <p:transition spd="slow" p14:dur="2000" advTm="179335"/>
    </mc:Choice>
    <mc:Fallback>
      <p:transition spd="slow" advTm="17933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8" name="مستطيل 7"/>
          <p:cNvSpPr/>
          <p:nvPr/>
        </p:nvSpPr>
        <p:spPr>
          <a:xfrm>
            <a:off x="539552" y="1604259"/>
            <a:ext cx="3888432" cy="3970318"/>
          </a:xfrm>
          <a:prstGeom prst="rect">
            <a:avLst/>
          </a:prstGeom>
        </p:spPr>
        <p:txBody>
          <a:bodyPr wrap="square">
            <a:spAutoFit/>
          </a:bodyPr>
          <a:lstStyle/>
          <a:p>
            <a:pPr algn="l" rtl="0"/>
            <a:r>
              <a:rPr lang="en-US" b="1" dirty="0" smtClean="0">
                <a:solidFill>
                  <a:srgbClr val="C00000"/>
                </a:solidFill>
              </a:rPr>
              <a:t>1.3 Quality Control Tools:</a:t>
            </a:r>
          </a:p>
          <a:p>
            <a:pPr algn="l" rtl="0"/>
            <a:r>
              <a:rPr lang="en-US" dirty="0" smtClean="0"/>
              <a:t> Many quality control tools are available to the project team. Ishikawa’s seven basic tools are a comprehensive set, but many others exist beyond these. Quality control may be a simple matter of checking something. It may involve the application of complex tools that require some expertise. Many of the tools of quality control are also tools of quality improvement. This completes the sixth step in the quality journey .</a:t>
            </a:r>
          </a:p>
          <a:p>
            <a:pPr algn="l" rtl="0"/>
            <a:endParaRPr lang="ar-SA" dirty="0"/>
          </a:p>
        </p:txBody>
      </p:sp>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0032" y="1649375"/>
            <a:ext cx="3960440" cy="2904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41614" y="4437112"/>
            <a:ext cx="3597275" cy="130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627074"/>
      </p:ext>
    </p:extLst>
  </p:cSld>
  <p:clrMapOvr>
    <a:masterClrMapping/>
  </p:clrMapOvr>
  <mc:AlternateContent xmlns:mc="http://schemas.openxmlformats.org/markup-compatibility/2006">
    <mc:Choice xmlns:p14="http://schemas.microsoft.com/office/powerpoint/2010/main" Requires="p14">
      <p:transition spd="slow" p14:dur="2000" advTm="182858"/>
    </mc:Choice>
    <mc:Fallback>
      <p:transition spd="slow" advTm="18285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67544" y="1772816"/>
            <a:ext cx="3960440" cy="2862322"/>
          </a:xfrm>
          <a:prstGeom prst="rect">
            <a:avLst/>
          </a:prstGeom>
        </p:spPr>
        <p:txBody>
          <a:bodyPr wrap="square">
            <a:spAutoFit/>
          </a:bodyPr>
          <a:lstStyle/>
          <a:p>
            <a:pPr algn="l" rtl="0"/>
            <a:r>
              <a:rPr lang="en-US" b="1" dirty="0">
                <a:solidFill>
                  <a:srgbClr val="FF0000"/>
                </a:solidFill>
              </a:rPr>
              <a:t>7 Management Tools For Quality </a:t>
            </a:r>
            <a:r>
              <a:rPr lang="en-US" b="1" dirty="0" smtClean="0">
                <a:solidFill>
                  <a:srgbClr val="FF0000"/>
                </a:solidFill>
              </a:rPr>
              <a:t>Control:</a:t>
            </a:r>
          </a:p>
          <a:p>
            <a:pPr algn="l" rtl="0"/>
            <a:r>
              <a:rPr lang="en-US" dirty="0"/>
              <a:t>1. </a:t>
            </a:r>
            <a:r>
              <a:rPr lang="en-US" dirty="0" smtClean="0"/>
              <a:t>Flowchart.</a:t>
            </a:r>
            <a:endParaRPr lang="en-US" dirty="0"/>
          </a:p>
          <a:p>
            <a:pPr algn="l" rtl="0"/>
            <a:r>
              <a:rPr lang="en-US" dirty="0"/>
              <a:t>2. Check </a:t>
            </a:r>
            <a:r>
              <a:rPr lang="en-US" dirty="0" smtClean="0"/>
              <a:t>Sheet.</a:t>
            </a:r>
            <a:endParaRPr lang="en-US" dirty="0"/>
          </a:p>
          <a:p>
            <a:pPr algn="l" rtl="0"/>
            <a:r>
              <a:rPr lang="en-US" dirty="0"/>
              <a:t>3. Cause and Effect (fish bone) </a:t>
            </a:r>
            <a:r>
              <a:rPr lang="en-US" dirty="0" smtClean="0"/>
              <a:t>Diagram.</a:t>
            </a:r>
            <a:endParaRPr lang="en-US" dirty="0"/>
          </a:p>
          <a:p>
            <a:pPr algn="l" rtl="0"/>
            <a:r>
              <a:rPr lang="en-US" dirty="0"/>
              <a:t>4. Pareto </a:t>
            </a:r>
            <a:r>
              <a:rPr lang="en-US" dirty="0" smtClean="0"/>
              <a:t>Chart.</a:t>
            </a:r>
            <a:endParaRPr lang="en-US" dirty="0"/>
          </a:p>
          <a:p>
            <a:pPr algn="l" rtl="0"/>
            <a:r>
              <a:rPr lang="en-US" dirty="0"/>
              <a:t>5. Control </a:t>
            </a:r>
            <a:r>
              <a:rPr lang="en-US" dirty="0" smtClean="0"/>
              <a:t>Charts.</a:t>
            </a:r>
            <a:endParaRPr lang="en-US" dirty="0"/>
          </a:p>
          <a:p>
            <a:pPr algn="l" rtl="0"/>
            <a:r>
              <a:rPr lang="en-US" dirty="0"/>
              <a:t>6. </a:t>
            </a:r>
            <a:r>
              <a:rPr lang="en-US" dirty="0" smtClean="0"/>
              <a:t>Histograms.</a:t>
            </a:r>
            <a:endParaRPr lang="en-US" dirty="0"/>
          </a:p>
          <a:p>
            <a:pPr algn="l" rtl="0"/>
            <a:r>
              <a:rPr lang="en-US" dirty="0"/>
              <a:t>7. Scatter </a:t>
            </a:r>
            <a:r>
              <a:rPr lang="en-US" dirty="0" smtClean="0"/>
              <a:t>Diagrams.</a:t>
            </a:r>
            <a:endParaRPr lang="en-US" dirty="0"/>
          </a:p>
          <a:p>
            <a:pPr algn="l" rtl="0"/>
            <a:endParaRPr lang="en-US" dirty="0"/>
          </a:p>
        </p:txBody>
      </p:sp>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412776"/>
            <a:ext cx="3478621" cy="1296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76056" y="2799561"/>
            <a:ext cx="3504374" cy="1421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76056" y="4437112"/>
            <a:ext cx="3496474" cy="161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621769"/>
      </p:ext>
    </p:extLst>
  </p:cSld>
  <p:clrMapOvr>
    <a:masterClrMapping/>
  </p:clrMapOvr>
  <mc:AlternateContent xmlns:mc="http://schemas.openxmlformats.org/markup-compatibility/2006">
    <mc:Choice xmlns:p14="http://schemas.microsoft.com/office/powerpoint/2010/main" Requires="p14">
      <p:transition spd="slow" p14:dur="2000" advTm="115315"/>
    </mc:Choice>
    <mc:Fallback>
      <p:transition spd="slow" advTm="11531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67544" y="1410860"/>
            <a:ext cx="4680520" cy="3693319"/>
          </a:xfrm>
          <a:prstGeom prst="rect">
            <a:avLst/>
          </a:prstGeom>
        </p:spPr>
        <p:txBody>
          <a:bodyPr wrap="square">
            <a:spAutoFit/>
          </a:bodyPr>
          <a:lstStyle/>
          <a:p>
            <a:pPr algn="l" rtl="0"/>
            <a:r>
              <a:rPr lang="en-US" b="1" dirty="0" smtClean="0">
                <a:solidFill>
                  <a:srgbClr val="C00000"/>
                </a:solidFill>
              </a:rPr>
              <a:t>2- Quality Improvement</a:t>
            </a:r>
          </a:p>
          <a:p>
            <a:pPr algn="l" rtl="0"/>
            <a:r>
              <a:rPr lang="en-US" dirty="0" smtClean="0"/>
              <a:t> The loop from quality control back to specifications is not the end of the quality journey, however. </a:t>
            </a:r>
            <a:r>
              <a:rPr lang="en-US" dirty="0" err="1" smtClean="0"/>
              <a:t>Juran</a:t>
            </a:r>
            <a:r>
              <a:rPr lang="en-US" dirty="0" smtClean="0"/>
              <a:t> defines quality improvement as “…</a:t>
            </a:r>
            <a:r>
              <a:rPr lang="en-US" dirty="0" smtClean="0">
                <a:solidFill>
                  <a:srgbClr val="FF0000"/>
                </a:solidFill>
              </a:rPr>
              <a:t>the organized creation of beneficial change; the attainment of </a:t>
            </a:r>
            <a:r>
              <a:rPr lang="en-US" dirty="0" smtClean="0">
                <a:solidFill>
                  <a:srgbClr val="FF0000"/>
                </a:solidFill>
              </a:rPr>
              <a:t>high </a:t>
            </a:r>
            <a:r>
              <a:rPr lang="en-US" dirty="0" smtClean="0">
                <a:solidFill>
                  <a:srgbClr val="FF0000"/>
                </a:solidFill>
              </a:rPr>
              <a:t>levels </a:t>
            </a:r>
            <a:r>
              <a:rPr lang="en-US" dirty="0" smtClean="0">
                <a:solidFill>
                  <a:srgbClr val="FF0000"/>
                </a:solidFill>
              </a:rPr>
              <a:t>of performance …breakthrough.”</a:t>
            </a:r>
          </a:p>
          <a:p>
            <a:pPr algn="l" rtl="0"/>
            <a:r>
              <a:rPr lang="en-US" dirty="0" smtClean="0"/>
              <a:t> Quality improvement is a </a:t>
            </a:r>
            <a:r>
              <a:rPr lang="en-US" dirty="0" smtClean="0">
                <a:solidFill>
                  <a:srgbClr val="FF0000"/>
                </a:solidFill>
              </a:rPr>
              <a:t>deliberate</a:t>
            </a:r>
            <a:r>
              <a:rPr lang="en-US" dirty="0" smtClean="0"/>
              <a:t> process that uses objective measurement and data. All quality </a:t>
            </a:r>
            <a:r>
              <a:rPr lang="en-US" dirty="0" smtClean="0">
                <a:solidFill>
                  <a:srgbClr val="FF0000"/>
                </a:solidFill>
              </a:rPr>
              <a:t>improvement begins with data collection</a:t>
            </a:r>
            <a:r>
              <a:rPr lang="en-US" dirty="0" smtClean="0"/>
              <a:t>. The Japanese word </a:t>
            </a:r>
            <a:r>
              <a:rPr lang="en-US" b="1" dirty="0" smtClean="0">
                <a:solidFill>
                  <a:srgbClr val="C00000"/>
                </a:solidFill>
              </a:rPr>
              <a:t>kaizen</a:t>
            </a:r>
            <a:r>
              <a:rPr lang="en-US" dirty="0" smtClean="0"/>
              <a:t> (meaning continual, incremental improvement) is widely used in quality related activities.</a:t>
            </a:r>
            <a:endParaRPr lang="ar-SA" dirty="0"/>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1844824"/>
            <a:ext cx="3694063" cy="3096344"/>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2028728"/>
      </p:ext>
    </p:extLst>
  </p:cSld>
  <p:clrMapOvr>
    <a:masterClrMapping/>
  </p:clrMapOvr>
  <mc:AlternateContent xmlns:mc="http://schemas.openxmlformats.org/markup-compatibility/2006">
    <mc:Choice xmlns:p14="http://schemas.microsoft.com/office/powerpoint/2010/main" Requires="p14">
      <p:transition spd="slow" p14:dur="2000" advTm="189296"/>
    </mc:Choice>
    <mc:Fallback>
      <p:transition spd="slow" advTm="18929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11560" y="1604259"/>
            <a:ext cx="4032448" cy="4247317"/>
          </a:xfrm>
          <a:prstGeom prst="rect">
            <a:avLst/>
          </a:prstGeom>
        </p:spPr>
        <p:txBody>
          <a:bodyPr wrap="square">
            <a:spAutoFit/>
          </a:bodyPr>
          <a:lstStyle/>
          <a:p>
            <a:pPr algn="l"/>
            <a:r>
              <a:rPr lang="en-US" dirty="0"/>
              <a:t>Kaizen means continuous improvements in the daily working life, home life, personal life, and social life. And involving everyone for continuing improvement</a:t>
            </a:r>
            <a:r>
              <a:rPr lang="en-US" dirty="0" smtClean="0"/>
              <a:t>.</a:t>
            </a:r>
          </a:p>
          <a:p>
            <a:pPr algn="l" fontAlgn="base"/>
            <a:r>
              <a:rPr lang="en-US" dirty="0"/>
              <a:t>It is a Japanese word made by the combination of two words:</a:t>
            </a:r>
          </a:p>
          <a:p>
            <a:pPr algn="l" fontAlgn="base"/>
            <a:r>
              <a:rPr lang="en-US" dirty="0"/>
              <a:t>Kai – means to Modify or Change</a:t>
            </a:r>
          </a:p>
          <a:p>
            <a:pPr algn="l" fontAlgn="base"/>
            <a:r>
              <a:rPr lang="en-US" dirty="0"/>
              <a:t>Zen – means Good ( for the Better)</a:t>
            </a:r>
          </a:p>
          <a:p>
            <a:pPr algn="l" fontAlgn="base"/>
            <a:r>
              <a:rPr lang="en-US" dirty="0"/>
              <a:t>Therefore, Kaizen can be defined as the “change for better”.</a:t>
            </a:r>
          </a:p>
          <a:p>
            <a:pPr algn="l" fontAlgn="base"/>
            <a:r>
              <a:rPr lang="en-US" dirty="0"/>
              <a:t>Kaizen is one of the important tools of Lean Manufacturing and TQM.</a:t>
            </a:r>
          </a:p>
          <a:p>
            <a:pPr algn="l"/>
            <a:r>
              <a:rPr lang="en-US" dirty="0"/>
              <a:t/>
            </a:r>
            <a:br>
              <a:rPr lang="en-US" dirty="0"/>
            </a:br>
            <a:endParaRPr lang="ar-SA" dirty="0"/>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2060848"/>
            <a:ext cx="4104456" cy="257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121596"/>
      </p:ext>
    </p:extLst>
  </p:cSld>
  <p:clrMapOvr>
    <a:masterClrMapping/>
  </p:clrMapOvr>
  <mc:AlternateContent xmlns:mc="http://schemas.openxmlformats.org/markup-compatibility/2006">
    <mc:Choice xmlns:p14="http://schemas.microsoft.com/office/powerpoint/2010/main" Requires="p14">
      <p:transition spd="slow" p14:dur="2000" advTm="111331"/>
    </mc:Choice>
    <mc:Fallback>
      <p:transition spd="slow" advTm="11133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1144" y="1412776"/>
            <a:ext cx="3672408" cy="3139321"/>
          </a:xfrm>
          <a:prstGeom prst="rect">
            <a:avLst/>
          </a:prstGeom>
        </p:spPr>
        <p:txBody>
          <a:bodyPr wrap="square">
            <a:spAutoFit/>
          </a:bodyPr>
          <a:lstStyle/>
          <a:p>
            <a:pPr algn="l" rtl="0" fontAlgn="base"/>
            <a:r>
              <a:rPr lang="en-US" b="1" dirty="0"/>
              <a:t>Kaizen </a:t>
            </a:r>
            <a:r>
              <a:rPr lang="en-US" b="1" dirty="0" smtClean="0"/>
              <a:t>Philosophy:</a:t>
            </a:r>
            <a:endParaRPr lang="en-US" b="1" dirty="0"/>
          </a:p>
          <a:p>
            <a:pPr algn="l" rtl="0" fontAlgn="base"/>
            <a:r>
              <a:rPr lang="en-US" dirty="0" smtClean="0"/>
              <a:t>Developing a </a:t>
            </a:r>
            <a:r>
              <a:rPr lang="en-US" dirty="0"/>
              <a:t>culture for people engagement in improving the organization through small-small continuous improvement in daily work rather than one large improvement at once. </a:t>
            </a:r>
            <a:r>
              <a:rPr lang="en-US" dirty="0" err="1"/>
              <a:t>Kaizen’s</a:t>
            </a:r>
            <a:r>
              <a:rPr lang="en-US" dirty="0"/>
              <a:t> belief is that the small-small improvements in large numbers at lower cost are generally better than some large improvements at a higher cost.</a:t>
            </a:r>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608088"/>
            <a:ext cx="4248472"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8890109"/>
      </p:ext>
    </p:extLst>
  </p:cSld>
  <p:clrMapOvr>
    <a:masterClrMapping/>
  </p:clrMapOvr>
  <mc:AlternateContent xmlns:mc="http://schemas.openxmlformats.org/markup-compatibility/2006">
    <mc:Choice xmlns:p14="http://schemas.microsoft.com/office/powerpoint/2010/main" Requires="p14">
      <p:transition spd="slow" p14:dur="2000" advTm="196388"/>
    </mc:Choice>
    <mc:Fallback>
      <p:transition spd="slow" advTm="19638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67544" y="2005772"/>
            <a:ext cx="4392488" cy="3970318"/>
          </a:xfrm>
          <a:prstGeom prst="rect">
            <a:avLst/>
          </a:prstGeom>
        </p:spPr>
        <p:txBody>
          <a:bodyPr wrap="square">
            <a:spAutoFit/>
          </a:bodyPr>
          <a:lstStyle/>
          <a:p>
            <a:pPr algn="l" rtl="0" fontAlgn="base"/>
            <a:r>
              <a:rPr lang="en-US" dirty="0" smtClean="0"/>
              <a:t>- The </a:t>
            </a:r>
            <a:r>
              <a:rPr lang="en-US" dirty="0"/>
              <a:t>kaizen objective is the continuous improvement in the product and process </a:t>
            </a:r>
            <a:r>
              <a:rPr lang="en-US" b="1" dirty="0">
                <a:solidFill>
                  <a:srgbClr val="C00000"/>
                </a:solidFill>
              </a:rPr>
              <a:t>quality</a:t>
            </a:r>
            <a:r>
              <a:rPr lang="en-US" dirty="0"/>
              <a:t> by eliminating waste from the process or services by identifying values and involving everyone.</a:t>
            </a:r>
            <a:r>
              <a:rPr lang="en-US" b="1" dirty="0"/>
              <a:t> </a:t>
            </a:r>
            <a:endParaRPr lang="en-US" dirty="0"/>
          </a:p>
          <a:p>
            <a:pPr algn="l" rtl="0" fontAlgn="base"/>
            <a:r>
              <a:rPr lang="en-US" dirty="0" smtClean="0"/>
              <a:t>- Continuous </a:t>
            </a:r>
            <a:r>
              <a:rPr lang="en-US" dirty="0"/>
              <a:t>improvement in product and process quality by identifying values.</a:t>
            </a:r>
          </a:p>
          <a:p>
            <a:pPr algn="l" rtl="0" fontAlgn="base"/>
            <a:r>
              <a:rPr lang="en-US" dirty="0" smtClean="0"/>
              <a:t>- Eliminate</a:t>
            </a:r>
            <a:r>
              <a:rPr lang="en-US" dirty="0"/>
              <a:t> </a:t>
            </a:r>
            <a:r>
              <a:rPr lang="en-US" b="1" dirty="0">
                <a:solidFill>
                  <a:srgbClr val="C00000"/>
                </a:solidFill>
              </a:rPr>
              <a:t>Muda</a:t>
            </a:r>
            <a:r>
              <a:rPr lang="en-US" b="1" dirty="0"/>
              <a:t> or Waste</a:t>
            </a:r>
            <a:r>
              <a:rPr lang="en-US" dirty="0"/>
              <a:t>.</a:t>
            </a:r>
          </a:p>
          <a:p>
            <a:pPr algn="l" rtl="0" fontAlgn="base"/>
            <a:r>
              <a:rPr lang="en-US" dirty="0" smtClean="0"/>
              <a:t>- Lower </a:t>
            </a:r>
            <a:r>
              <a:rPr lang="en-US" dirty="0"/>
              <a:t>rejection/defects and cost.</a:t>
            </a:r>
          </a:p>
          <a:p>
            <a:pPr algn="l" rtl="0" fontAlgn="base"/>
            <a:r>
              <a:rPr lang="en-US" dirty="0" smtClean="0"/>
              <a:t>- Increase </a:t>
            </a:r>
            <a:r>
              <a:rPr lang="en-US" dirty="0"/>
              <a:t>Productivity.</a:t>
            </a:r>
          </a:p>
          <a:p>
            <a:pPr marL="285750" indent="-285750" algn="l" rtl="0" fontAlgn="base">
              <a:buFontTx/>
              <a:buChar char="-"/>
            </a:pPr>
            <a:r>
              <a:rPr lang="en-US" dirty="0" smtClean="0"/>
              <a:t>Promote Innovation.</a:t>
            </a:r>
          </a:p>
          <a:p>
            <a:pPr marL="285750" indent="-285750" algn="l" rtl="0" fontAlgn="base">
              <a:buFontTx/>
              <a:buChar char="-"/>
            </a:pPr>
            <a:r>
              <a:rPr lang="en-US" dirty="0" smtClean="0"/>
              <a:t>Increase </a:t>
            </a:r>
            <a:r>
              <a:rPr lang="en-US" dirty="0"/>
              <a:t>worker’s morale and accountability through effective participation</a:t>
            </a:r>
            <a:r>
              <a:rPr lang="en-US" dirty="0" smtClean="0"/>
              <a:t>.</a:t>
            </a:r>
          </a:p>
        </p:txBody>
      </p:sp>
      <p:pic>
        <p:nvPicPr>
          <p:cNvPr id="1433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35678" y="1052737"/>
            <a:ext cx="5143500" cy="93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76056" y="2287543"/>
            <a:ext cx="3254375" cy="3406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4189196"/>
      </p:ext>
    </p:extLst>
  </p:cSld>
  <p:clrMapOvr>
    <a:masterClrMapping/>
  </p:clrMapOvr>
  <mc:AlternateContent xmlns:mc="http://schemas.openxmlformats.org/markup-compatibility/2006">
    <mc:Choice xmlns:p14="http://schemas.microsoft.com/office/powerpoint/2010/main" Requires="p14">
      <p:transition spd="slow" p14:dur="2000" advTm="135805"/>
    </mc:Choice>
    <mc:Fallback>
      <p:transition spd="slow" advTm="13580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759931" y="1988840"/>
            <a:ext cx="3168352" cy="2862322"/>
          </a:xfrm>
          <a:prstGeom prst="rect">
            <a:avLst/>
          </a:prstGeom>
        </p:spPr>
        <p:txBody>
          <a:bodyPr wrap="square">
            <a:spAutoFit/>
          </a:bodyPr>
          <a:lstStyle/>
          <a:p>
            <a:pPr algn="l" rtl="0" fontAlgn="base"/>
            <a:r>
              <a:rPr lang="en-US" b="1" dirty="0" smtClean="0">
                <a:solidFill>
                  <a:srgbClr val="C00000"/>
                </a:solidFill>
              </a:rPr>
              <a:t>What is MUDA?</a:t>
            </a:r>
          </a:p>
          <a:p>
            <a:pPr algn="l" rtl="0" fontAlgn="base"/>
            <a:r>
              <a:rPr lang="en-US" dirty="0" smtClean="0"/>
              <a:t>The operation/activity of an organization or manufacturing industries normally includes both value-added work and non-value added work. The non-value-added activities are called </a:t>
            </a:r>
            <a:r>
              <a:rPr lang="en-US" b="1" dirty="0" smtClean="0">
                <a:solidFill>
                  <a:srgbClr val="C00000"/>
                </a:solidFill>
              </a:rPr>
              <a:t>MUDA</a:t>
            </a:r>
            <a:r>
              <a:rPr lang="en-US" dirty="0" smtClean="0"/>
              <a:t> that leads to increase production costs.</a:t>
            </a:r>
          </a:p>
          <a:p>
            <a:pPr marL="285750" indent="-285750" algn="l" rtl="0" fontAlgn="base">
              <a:buFontTx/>
              <a:buChar char="-"/>
            </a:pPr>
            <a:endParaRPr lang="en-US" dirty="0"/>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1206" y="1700808"/>
            <a:ext cx="3910013" cy="382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5376817"/>
      </p:ext>
    </p:extLst>
  </p:cSld>
  <p:clrMapOvr>
    <a:masterClrMapping/>
  </p:clrMapOvr>
  <mc:AlternateContent xmlns:mc="http://schemas.openxmlformats.org/markup-compatibility/2006">
    <mc:Choice xmlns:p14="http://schemas.microsoft.com/office/powerpoint/2010/main" Requires="p14">
      <p:transition spd="slow" p14:dur="2000" advTm="107330"/>
    </mc:Choice>
    <mc:Fallback>
      <p:transition spd="slow" advTm="10733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5" y="1124744"/>
            <a:ext cx="4975513" cy="4801314"/>
          </a:xfrm>
          <a:prstGeom prst="rect">
            <a:avLst/>
          </a:prstGeom>
        </p:spPr>
        <p:txBody>
          <a:bodyPr wrap="square">
            <a:spAutoFit/>
          </a:bodyPr>
          <a:lstStyle/>
          <a:p>
            <a:pPr algn="l" rtl="0"/>
            <a:r>
              <a:rPr lang="en-US" b="1" dirty="0" smtClean="0">
                <a:solidFill>
                  <a:srgbClr val="C00000"/>
                </a:solidFill>
              </a:rPr>
              <a:t>2.1 Reasons for Quality Improvement </a:t>
            </a:r>
          </a:p>
          <a:p>
            <a:pPr algn="l" rtl="0"/>
            <a:r>
              <a:rPr lang="en-US" dirty="0" smtClean="0"/>
              <a:t>Quality improvement is not just a good idea. Many practical reasons exist, demanding that organizations continually improve their </a:t>
            </a:r>
            <a:endParaRPr lang="ar-SA" dirty="0" smtClean="0"/>
          </a:p>
          <a:p>
            <a:pPr algn="l" rtl="0"/>
            <a:r>
              <a:rPr lang="en-US" dirty="0" smtClean="0"/>
              <a:t>quality of product or service.</a:t>
            </a:r>
          </a:p>
          <a:p>
            <a:pPr algn="l" rtl="0"/>
            <a:r>
              <a:rPr lang="en-US" dirty="0" smtClean="0"/>
              <a:t>◆  A basic reason is to improve products or reduce deficiencies. Better products or fewer deficiencies will improve customer satisfaction, improve reputation, and increase competitiveness. </a:t>
            </a:r>
          </a:p>
          <a:p>
            <a:pPr algn="l" rtl="0"/>
            <a:r>
              <a:rPr lang="en-US" dirty="0" smtClean="0"/>
              <a:t>◆ Recall that products are not things unto themselves; they meet some kind of customer need. </a:t>
            </a:r>
          </a:p>
          <a:p>
            <a:pPr algn="l" rtl="0"/>
            <a:r>
              <a:rPr lang="en-US" dirty="0" smtClean="0"/>
              <a:t>◆ Another reason for quality improvement is to produce better products for customers. This, too, will increase customer satisfaction and may increase deliveries to existing customers and generate sales to new customers</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71048" y="2420887"/>
            <a:ext cx="3382229"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0308694"/>
      </p:ext>
    </p:extLst>
  </p:cSld>
  <p:clrMapOvr>
    <a:masterClrMapping/>
  </p:clrMapOvr>
  <mc:AlternateContent xmlns:mc="http://schemas.openxmlformats.org/markup-compatibility/2006">
    <mc:Choice xmlns:p14="http://schemas.microsoft.com/office/powerpoint/2010/main" Requires="p14">
      <p:transition spd="slow" p14:dur="2000" advTm="235303"/>
    </mc:Choice>
    <mc:Fallback>
      <p:transition spd="slow" advTm="2353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1484784"/>
            <a:ext cx="4896544" cy="3693319"/>
          </a:xfrm>
          <a:prstGeom prst="rect">
            <a:avLst/>
          </a:prstGeom>
        </p:spPr>
        <p:txBody>
          <a:bodyPr wrap="square">
            <a:spAutoFit/>
          </a:bodyPr>
          <a:lstStyle/>
          <a:p>
            <a:pPr algn="l" rtl="0"/>
            <a:r>
              <a:rPr lang="en-US" b="1" dirty="0" smtClean="0">
                <a:solidFill>
                  <a:srgbClr val="C00000"/>
                </a:solidFill>
              </a:rPr>
              <a:t>Reasons for Quality Improvement Cont.</a:t>
            </a:r>
            <a:r>
              <a:rPr lang="en-US" dirty="0" smtClean="0"/>
              <a:t> </a:t>
            </a:r>
          </a:p>
          <a:p>
            <a:pPr algn="l" rtl="0"/>
            <a:r>
              <a:rPr lang="en-US" dirty="0" smtClean="0"/>
              <a:t>◆ Better processes may result in more efficient use of time, less waste, or fewer defects. </a:t>
            </a:r>
          </a:p>
          <a:p>
            <a:pPr algn="l" rtl="0"/>
            <a:r>
              <a:rPr lang="en-US" dirty="0" smtClean="0"/>
              <a:t>◆ Customers can be a frustrating lot. Give them what they want and they ask for more. Dynamic customer needs and requirements demand that we continually improve to meet the new needs and requirements. </a:t>
            </a:r>
            <a:endParaRPr lang="en-US" dirty="0" smtClean="0"/>
          </a:p>
          <a:p>
            <a:pPr algn="l" rtl="0"/>
            <a:r>
              <a:rPr lang="en-US" dirty="0" smtClean="0"/>
              <a:t>◆ </a:t>
            </a:r>
            <a:r>
              <a:rPr lang="en-US" dirty="0"/>
              <a:t>Quality improvement may reduce costs. Lower costs can increase competitiveness through lower prices or result in delivery of more product or service for the existing price. </a:t>
            </a:r>
          </a:p>
          <a:p>
            <a:pPr algn="l" rtl="0"/>
            <a:endParaRPr lang="ar-SA" dirty="0"/>
          </a:p>
        </p:txBody>
      </p:sp>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6096" y="2420887"/>
            <a:ext cx="3317181"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9099575"/>
      </p:ext>
    </p:extLst>
  </p:cSld>
  <p:clrMapOvr>
    <a:masterClrMapping/>
  </p:clrMapOvr>
  <mc:AlternateContent xmlns:mc="http://schemas.openxmlformats.org/markup-compatibility/2006">
    <mc:Choice xmlns:p14="http://schemas.microsoft.com/office/powerpoint/2010/main" Requires="p14">
      <p:transition spd="slow" p14:dur="2000" advTm="146373"/>
    </mc:Choice>
    <mc:Fallback>
      <p:transition spd="slow" advTm="14637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2132856"/>
            <a:ext cx="4608512" cy="3139321"/>
          </a:xfrm>
          <a:prstGeom prst="rect">
            <a:avLst/>
          </a:prstGeom>
        </p:spPr>
        <p:txBody>
          <a:bodyPr wrap="square">
            <a:spAutoFit/>
          </a:bodyPr>
          <a:lstStyle/>
          <a:p>
            <a:pPr algn="l" rtl="0"/>
            <a:r>
              <a:rPr lang="en-US" b="1" dirty="0">
                <a:solidFill>
                  <a:srgbClr val="C00000"/>
                </a:solidFill>
              </a:rPr>
              <a:t>Reasons for Quality Improvement Cont.</a:t>
            </a:r>
            <a:r>
              <a:rPr lang="en-US" dirty="0"/>
              <a:t> </a:t>
            </a:r>
            <a:endParaRPr lang="en-US" dirty="0" smtClean="0"/>
          </a:p>
          <a:p>
            <a:pPr algn="l" rtl="0"/>
            <a:r>
              <a:rPr lang="en-US" dirty="0" smtClean="0"/>
              <a:t>◆ Global competition is a cold, hard fact of business life. </a:t>
            </a:r>
            <a:r>
              <a:rPr lang="en-US" dirty="0" smtClean="0"/>
              <a:t>Quality </a:t>
            </a:r>
            <a:r>
              <a:rPr lang="en-US" dirty="0" smtClean="0"/>
              <a:t>improvement can make products more competitive in the face of low-cost labor markets. </a:t>
            </a:r>
          </a:p>
          <a:p>
            <a:pPr algn="l" rtl="0"/>
            <a:r>
              <a:rPr lang="en-US" dirty="0" smtClean="0"/>
              <a:t>◆ New technologies and the pace of technology development require change and enable quality improvement. We must improve to keep up, and the continual changes allow us to improve continually and provide better products and services to our customers</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37666" y="2403691"/>
            <a:ext cx="3605213"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8885865"/>
      </p:ext>
    </p:extLst>
  </p:cSld>
  <p:clrMapOvr>
    <a:masterClrMapping/>
  </p:clrMapOvr>
  <mc:AlternateContent xmlns:mc="http://schemas.openxmlformats.org/markup-compatibility/2006">
    <mc:Choice xmlns:p14="http://schemas.microsoft.com/office/powerpoint/2010/main" Requires="p14">
      <p:transition spd="slow" p14:dur="2000" advTm="105817"/>
    </mc:Choice>
    <mc:Fallback>
      <p:transition spd="slow" advTm="1058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8" name="مستطيل 7"/>
          <p:cNvSpPr/>
          <p:nvPr/>
        </p:nvSpPr>
        <p:spPr>
          <a:xfrm>
            <a:off x="611560" y="1772816"/>
            <a:ext cx="4536504" cy="3416320"/>
          </a:xfrm>
          <a:prstGeom prst="rect">
            <a:avLst/>
          </a:prstGeom>
        </p:spPr>
        <p:txBody>
          <a:bodyPr wrap="square">
            <a:spAutoFit/>
          </a:bodyPr>
          <a:lstStyle/>
          <a:p>
            <a:pPr algn="l" rtl="0"/>
            <a:r>
              <a:rPr lang="en-US" b="1" dirty="0" smtClean="0">
                <a:solidFill>
                  <a:srgbClr val="C00000"/>
                </a:solidFill>
              </a:rPr>
              <a:t>3.1 Hurdles</a:t>
            </a:r>
          </a:p>
          <a:p>
            <a:pPr algn="l" rtl="0"/>
            <a:r>
              <a:rPr lang="en-US" dirty="0" smtClean="0"/>
              <a:t>Quality </a:t>
            </a:r>
            <a:r>
              <a:rPr lang="en-US" dirty="0" smtClean="0"/>
              <a:t>improvement can be difficult for many reasons.</a:t>
            </a:r>
          </a:p>
          <a:p>
            <a:pPr algn="l" rtl="0"/>
            <a:r>
              <a:rPr lang="en-US" dirty="0" smtClean="0"/>
              <a:t> - Members of the project team may be disillusioned by past failures.</a:t>
            </a:r>
          </a:p>
          <a:p>
            <a:pPr algn="l" rtl="0"/>
            <a:r>
              <a:rPr lang="en-US" dirty="0" smtClean="0"/>
              <a:t> - Past efforts at improvement may not have produced any results, or at least not the results that the team expected or considered to be worth the effort. </a:t>
            </a:r>
          </a:p>
          <a:p>
            <a:pPr algn="l" rtl="0"/>
            <a:r>
              <a:rPr lang="en-US" dirty="0" smtClean="0"/>
              <a:t>- Members of the team or members of external management may believe, wrongly, that improved quality costs more. </a:t>
            </a:r>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2060848"/>
            <a:ext cx="3706969" cy="2711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4497291"/>
      </p:ext>
    </p:extLst>
  </p:cSld>
  <p:clrMapOvr>
    <a:masterClrMapping/>
  </p:clrMapOvr>
  <mc:AlternateContent xmlns:mc="http://schemas.openxmlformats.org/markup-compatibility/2006">
    <mc:Choice xmlns:p14="http://schemas.microsoft.com/office/powerpoint/2010/main" Requires="p14">
      <p:transition spd="slow" p14:dur="2000" advTm="169366"/>
    </mc:Choice>
    <mc:Fallback>
      <p:transition spd="slow" advTm="16936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83568" y="1772816"/>
            <a:ext cx="3960440" cy="3416320"/>
          </a:xfrm>
          <a:prstGeom prst="rect">
            <a:avLst/>
          </a:prstGeom>
        </p:spPr>
        <p:txBody>
          <a:bodyPr wrap="square">
            <a:spAutoFit/>
          </a:bodyPr>
          <a:lstStyle/>
          <a:p>
            <a:pPr algn="l" rtl="0"/>
            <a:r>
              <a:rPr lang="en-US" b="1" dirty="0" smtClean="0">
                <a:solidFill>
                  <a:srgbClr val="C00000"/>
                </a:solidFill>
              </a:rPr>
              <a:t>3.2  Improvement Methodology</a:t>
            </a:r>
          </a:p>
          <a:p>
            <a:pPr algn="l" rtl="0"/>
            <a:r>
              <a:rPr lang="en-US" dirty="0" smtClean="0"/>
              <a:t>The plan-do-check-act cycle is a proven, disciplined approach to quality improvement. It was developed by Walter, Statistical Method from the Viewpoint of Quality Control. Deming and others applied it as the “</a:t>
            </a:r>
            <a:r>
              <a:rPr lang="en-US" dirty="0" err="1" smtClean="0"/>
              <a:t>Shewhart</a:t>
            </a:r>
            <a:r>
              <a:rPr lang="en-US" dirty="0" smtClean="0"/>
              <a:t> cycle.” </a:t>
            </a:r>
          </a:p>
          <a:p>
            <a:pPr algn="l" rtl="0"/>
            <a:r>
              <a:rPr lang="en-US" dirty="0" smtClean="0"/>
              <a:t>In Japan, it is known as the “Deming cycle” because Dr. Deming introduced it in his lectures to the Japanese Union of Scientists and Engineers in 1950. </a:t>
            </a:r>
            <a:endParaRPr lang="ar-SA" dirty="0"/>
          </a:p>
        </p:txBody>
      </p:sp>
      <p:pic>
        <p:nvPicPr>
          <p:cNvPr id="1945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1844825"/>
            <a:ext cx="3575497"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4575133"/>
      </p:ext>
    </p:extLst>
  </p:cSld>
  <p:clrMapOvr>
    <a:masterClrMapping/>
  </p:clrMapOvr>
  <mc:AlternateContent xmlns:mc="http://schemas.openxmlformats.org/markup-compatibility/2006">
    <mc:Choice xmlns:p14="http://schemas.microsoft.com/office/powerpoint/2010/main" Requires="p14">
      <p:transition spd="slow" p14:dur="2000" advTm="87331"/>
    </mc:Choice>
    <mc:Fallback>
      <p:transition spd="slow" advTm="8733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11560" y="1443841"/>
            <a:ext cx="4176464" cy="4247317"/>
          </a:xfrm>
          <a:prstGeom prst="rect">
            <a:avLst/>
          </a:prstGeom>
        </p:spPr>
        <p:txBody>
          <a:bodyPr wrap="square">
            <a:spAutoFit/>
          </a:bodyPr>
          <a:lstStyle/>
          <a:p>
            <a:pPr algn="l" rtl="0"/>
            <a:r>
              <a:rPr lang="en-US" b="1" dirty="0" smtClean="0">
                <a:solidFill>
                  <a:srgbClr val="C00000"/>
                </a:solidFill>
              </a:rPr>
              <a:t>A- Plan: </a:t>
            </a:r>
            <a:r>
              <a:rPr lang="en-US" dirty="0" smtClean="0"/>
              <a:t>This is the starting point. Select a process for improvement. It may be the process that suggests the greatest payback, or the process that suggests the greatest opportunity for success, or the process the boss wants. Initially, it may be beneficial to select a process that shows the greatest potential for successful improvement, maybe the “easiest” one. The team will have less difficulty working through the model the first time, and both the team and management will be encouraged by success. After selecting the right process, analyze it and plan a change that will have beneficial effect</a:t>
            </a:r>
            <a:endParaRPr lang="ar-SA" dirty="0"/>
          </a:p>
        </p:txBody>
      </p:sp>
      <p:pic>
        <p:nvPicPr>
          <p:cNvPr id="2048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20072" y="1728788"/>
            <a:ext cx="3368675" cy="339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4902288"/>
      </p:ext>
    </p:extLst>
  </p:cSld>
  <p:clrMapOvr>
    <a:masterClrMapping/>
  </p:clrMapOvr>
  <mc:AlternateContent xmlns:mc="http://schemas.openxmlformats.org/markup-compatibility/2006">
    <mc:Choice xmlns:p14="http://schemas.microsoft.com/office/powerpoint/2010/main" Requires="p14">
      <p:transition spd="slow" p14:dur="2000" advTm="188826"/>
    </mc:Choice>
    <mc:Fallback>
      <p:transition spd="slow" advTm="18882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395536" y="1859338"/>
            <a:ext cx="3960440" cy="3693319"/>
          </a:xfrm>
          <a:prstGeom prst="rect">
            <a:avLst/>
          </a:prstGeom>
        </p:spPr>
        <p:txBody>
          <a:bodyPr wrap="square">
            <a:spAutoFit/>
          </a:bodyPr>
          <a:lstStyle/>
          <a:p>
            <a:pPr algn="l" rtl="0"/>
            <a:r>
              <a:rPr lang="en-US" b="1" dirty="0" smtClean="0">
                <a:solidFill>
                  <a:srgbClr val="C00000"/>
                </a:solidFill>
              </a:rPr>
              <a:t>B- Do</a:t>
            </a:r>
            <a:r>
              <a:rPr lang="en-US" dirty="0" smtClean="0"/>
              <a:t>:  Apply the change on a small scale, a test case. This is a critical step and the hallmark of the approach. Do not announce the plan as a mandatory change across the entire system. That can lead to “knee jerking” the work force. If the plan does not have the desired effect, or even makes things worse, the project team and management may lose confidence in the model and perhaps in those who tried to apply it. Both results can be fatal to further quality improvement.</a:t>
            </a:r>
            <a:endParaRPr lang="ar-SA" dirty="0"/>
          </a:p>
        </p:txBody>
      </p:sp>
      <p:pic>
        <p:nvPicPr>
          <p:cNvPr id="2150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802216"/>
            <a:ext cx="4054475"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8852812"/>
      </p:ext>
    </p:extLst>
  </p:cSld>
  <p:clrMapOvr>
    <a:masterClrMapping/>
  </p:clrMapOvr>
  <mc:AlternateContent xmlns:mc="http://schemas.openxmlformats.org/markup-compatibility/2006">
    <mc:Choice xmlns:p14="http://schemas.microsoft.com/office/powerpoint/2010/main" Requires="p14">
      <p:transition spd="slow" p14:dur="2000" advTm="184312"/>
    </mc:Choice>
    <mc:Fallback>
      <p:transition spd="slow" advTm="18431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95600" y="2356068"/>
            <a:ext cx="3888432" cy="2308324"/>
          </a:xfrm>
          <a:prstGeom prst="rect">
            <a:avLst/>
          </a:prstGeom>
        </p:spPr>
        <p:txBody>
          <a:bodyPr wrap="square">
            <a:spAutoFit/>
          </a:bodyPr>
          <a:lstStyle/>
          <a:p>
            <a:pPr algn="l" rtl="0"/>
            <a:r>
              <a:rPr lang="en-US" b="1" dirty="0" smtClean="0">
                <a:solidFill>
                  <a:srgbClr val="C00000"/>
                </a:solidFill>
              </a:rPr>
              <a:t>C- Check: </a:t>
            </a:r>
            <a:r>
              <a:rPr lang="en-US" dirty="0" smtClean="0"/>
              <a:t>Observe the effects of the change. This is more than casual observation. It is a careful and comprehensive study of the results. The project team must fully understand the effects of the change, why they occurred, and how they might affect some other process in the system. </a:t>
            </a:r>
            <a:endParaRPr lang="ar-SA" dirty="0"/>
          </a:p>
        </p:txBody>
      </p:sp>
      <p:pic>
        <p:nvPicPr>
          <p:cNvPr id="2253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2316162"/>
            <a:ext cx="3300413"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3795877"/>
      </p:ext>
    </p:extLst>
  </p:cSld>
  <p:clrMapOvr>
    <a:masterClrMapping/>
  </p:clrMapOvr>
  <mc:AlternateContent xmlns:mc="http://schemas.openxmlformats.org/markup-compatibility/2006">
    <mc:Choice xmlns:p14="http://schemas.microsoft.com/office/powerpoint/2010/main" Requires="p14">
      <p:transition spd="slow" p14:dur="2000" advTm="100356"/>
    </mc:Choice>
    <mc:Fallback>
      <p:transition spd="slow" advTm="1003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755576" y="1268760"/>
            <a:ext cx="4248472" cy="3970318"/>
          </a:xfrm>
          <a:prstGeom prst="rect">
            <a:avLst/>
          </a:prstGeom>
        </p:spPr>
        <p:txBody>
          <a:bodyPr wrap="square">
            <a:spAutoFit/>
          </a:bodyPr>
          <a:lstStyle/>
          <a:p>
            <a:pPr algn="l" rtl="0"/>
            <a:r>
              <a:rPr lang="en-US" b="1" dirty="0" smtClean="0">
                <a:solidFill>
                  <a:srgbClr val="C00000"/>
                </a:solidFill>
              </a:rPr>
              <a:t>D- Act: </a:t>
            </a:r>
            <a:r>
              <a:rPr lang="en-US" dirty="0" smtClean="0"/>
              <a:t>The </a:t>
            </a:r>
            <a:r>
              <a:rPr lang="en-US" dirty="0" smtClean="0"/>
              <a:t>test case shows that the change will probably work as planned, so there is little risk of knee-jerking the work force. Then, because this is a cycle supporting continual improvement, move on to the next aspect of the process or another process that might be the basis for a beneficial change and start the cycle again. If the results are not as expected, move forward in the cycle to the plan step and revisit the process to analyze it again and prepare a new plan. This new plan will be based on better information, knowledge about what did not work.</a:t>
            </a:r>
            <a:endParaRPr lang="ar-SA" dirty="0"/>
          </a:p>
        </p:txBody>
      </p:sp>
      <p:pic>
        <p:nvPicPr>
          <p:cNvPr id="2355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2060848"/>
            <a:ext cx="3627437"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202382"/>
      </p:ext>
    </p:extLst>
  </p:cSld>
  <p:clrMapOvr>
    <a:masterClrMapping/>
  </p:clrMapOvr>
  <mc:AlternateContent xmlns:mc="http://schemas.openxmlformats.org/markup-compatibility/2006">
    <mc:Choice xmlns:p14="http://schemas.microsoft.com/office/powerpoint/2010/main" Requires="p14">
      <p:transition spd="slow" p14:dur="2000" advTm="158348"/>
    </mc:Choice>
    <mc:Fallback>
      <p:transition spd="slow" advTm="15834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395536" y="1469631"/>
            <a:ext cx="3816424" cy="4247317"/>
          </a:xfrm>
          <a:prstGeom prst="rect">
            <a:avLst/>
          </a:prstGeom>
        </p:spPr>
        <p:txBody>
          <a:bodyPr wrap="square">
            <a:spAutoFit/>
          </a:bodyPr>
          <a:lstStyle/>
          <a:p>
            <a:pPr algn="l" rtl="0"/>
            <a:r>
              <a:rPr lang="en-US" dirty="0" smtClean="0"/>
              <a:t>This completes the last step in the quality journey .The quality journey provides a framework for project quality management. Its seven steps prescribe specific things that project managers and project teams can do to manage quality in their projects. While some projects may have domain-unique quality considerations and techniques, the framework is fundamentally applicable to any project in any domain. Project managers need never again ask “What am I supposed to do?” regarding quality. The framework shows the way.</a:t>
            </a:r>
            <a:endParaRPr lang="ar-SA" dirty="0"/>
          </a:p>
        </p:txBody>
      </p:sp>
      <p:pic>
        <p:nvPicPr>
          <p:cNvPr id="2457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1" y="1469632"/>
            <a:ext cx="4680520" cy="3471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33417" y="4879111"/>
            <a:ext cx="4437608" cy="103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123329"/>
      </p:ext>
    </p:extLst>
  </p:cSld>
  <p:clrMapOvr>
    <a:masterClrMapping/>
  </p:clrMapOvr>
  <mc:AlternateContent xmlns:mc="http://schemas.openxmlformats.org/markup-compatibility/2006">
    <mc:Choice xmlns:p14="http://schemas.microsoft.com/office/powerpoint/2010/main" Requires="p14">
      <p:transition spd="slow" p14:dur="2000" advTm="121827"/>
    </mc:Choice>
    <mc:Fallback>
      <p:transition spd="slow" advTm="1218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988791" y="1710126"/>
            <a:ext cx="7292886" cy="3785652"/>
          </a:xfrm>
          <a:prstGeom prst="rect">
            <a:avLst/>
          </a:prstGeom>
        </p:spPr>
        <p:txBody>
          <a:bodyPr wrap="square">
            <a:spAutoFit/>
          </a:bodyPr>
          <a:lstStyle/>
          <a:p>
            <a:pPr algn="l" rtl="0"/>
            <a:r>
              <a:rPr lang="en-US" sz="2400" b="1" dirty="0" smtClean="0">
                <a:solidFill>
                  <a:srgbClr val="C00000"/>
                </a:solidFill>
              </a:rPr>
              <a:t>3- </a:t>
            </a:r>
          </a:p>
          <a:p>
            <a:pPr algn="l" rtl="0"/>
            <a:r>
              <a:rPr lang="en-US" dirty="0" smtClean="0"/>
              <a:t>◆ Quality control is a process that monitors specific project results to determine if they conform to specifications and identify ways to eliminate the causes of unsatisfactory results. </a:t>
            </a:r>
          </a:p>
          <a:p>
            <a:pPr algn="l" rtl="0"/>
            <a:r>
              <a:rPr lang="en-US" dirty="0" smtClean="0"/>
              <a:t>◆ Quality control is the sixth step in a seven-step quality journey that provides a general framework for quality management. </a:t>
            </a:r>
          </a:p>
          <a:p>
            <a:pPr algn="l" rtl="0"/>
            <a:r>
              <a:rPr lang="en-US" dirty="0" smtClean="0"/>
              <a:t>◆ Quality control results provide feedback to quality assurance; results disclose effectiveness of assurance activities. </a:t>
            </a:r>
          </a:p>
          <a:p>
            <a:pPr algn="l" rtl="0"/>
            <a:r>
              <a:rPr lang="en-US" dirty="0" smtClean="0"/>
              <a:t>◆ In-process inspection plays a key role in quality control. Inspection activities may include measuring, examining, or testing.</a:t>
            </a:r>
          </a:p>
          <a:p>
            <a:pPr algn="l" rtl="0"/>
            <a:r>
              <a:rPr lang="en-US" dirty="0" smtClean="0"/>
              <a:t> ◆ Quality control tools are well defined. They are also applied to quality improvement. </a:t>
            </a:r>
          </a:p>
          <a:p>
            <a:pPr algn="l" rtl="0"/>
            <a:r>
              <a:rPr lang="en-US" dirty="0" smtClean="0"/>
              <a:t>◆ Quality improvement is the organized creation of beneficial change.</a:t>
            </a:r>
            <a:endParaRPr lang="ar-SA"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53223" y="1196752"/>
            <a:ext cx="4751610" cy="892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3213282"/>
      </p:ext>
    </p:extLst>
  </p:cSld>
  <p:clrMapOvr>
    <a:masterClrMapping/>
  </p:clrMapOvr>
  <mc:AlternateContent xmlns:mc="http://schemas.openxmlformats.org/markup-compatibility/2006">
    <mc:Choice xmlns:p14="http://schemas.microsoft.com/office/powerpoint/2010/main" Requires="p14">
      <p:transition spd="slow" p14:dur="2000" advTm="37826"/>
    </mc:Choice>
    <mc:Fallback>
      <p:transition spd="slow" advTm="3782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683568" y="2159253"/>
            <a:ext cx="7943117" cy="3785652"/>
          </a:xfrm>
          <a:prstGeom prst="rect">
            <a:avLst/>
          </a:prstGeom>
        </p:spPr>
        <p:txBody>
          <a:bodyPr wrap="square">
            <a:spAutoFit/>
          </a:bodyPr>
          <a:lstStyle/>
          <a:p>
            <a:pPr algn="l" rtl="0"/>
            <a:r>
              <a:rPr lang="en-US" sz="2000" dirty="0" smtClean="0"/>
              <a:t>◆  Quality improvement is the last step in the quality journey. </a:t>
            </a:r>
          </a:p>
          <a:p>
            <a:pPr algn="l" rtl="0"/>
            <a:r>
              <a:rPr lang="en-US" sz="2000" dirty="0" smtClean="0"/>
              <a:t>◆ All quality improvement begins with data collection. </a:t>
            </a:r>
          </a:p>
          <a:p>
            <a:pPr algn="l" rtl="0"/>
            <a:r>
              <a:rPr lang="en-US" sz="2000" dirty="0" smtClean="0"/>
              <a:t>◆ Quality improvement is necessary for many reasons, all associated with customer satisfaction and competitiveness. </a:t>
            </a:r>
          </a:p>
          <a:p>
            <a:pPr algn="l" rtl="0"/>
            <a:r>
              <a:rPr lang="en-US" sz="2000" dirty="0" smtClean="0"/>
              <a:t>◆ Quality improvement is not easy. Hurdles include disillusionment with past efforts, belief that better quality costs more, delegation, and resistance to change. </a:t>
            </a:r>
          </a:p>
          <a:p>
            <a:pPr algn="l" rtl="0"/>
            <a:r>
              <a:rPr lang="en-US" sz="2000" dirty="0" smtClean="0"/>
              <a:t>◆ The plan-do-check-act cycle is a proven model for quality improvement. It includes: plan a change that will have beneficial effect, do the plan on a small scale, check the result to determine effectiveness, act to implement the change system-wide if it is effective, or return to the plan step and start over with better information. </a:t>
            </a:r>
            <a:endParaRPr lang="ar-SA" sz="2000" dirty="0"/>
          </a:p>
        </p:txBody>
      </p:sp>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4166741"/>
      </p:ext>
    </p:extLst>
  </p:cSld>
  <p:clrMapOvr>
    <a:masterClrMapping/>
  </p:clrMapOvr>
  <mc:AlternateContent xmlns:mc="http://schemas.openxmlformats.org/markup-compatibility/2006">
    <mc:Choice xmlns:p14="http://schemas.microsoft.com/office/powerpoint/2010/main" Requires="p14">
      <p:transition spd="slow" p14:dur="2000" advTm="47310"/>
    </mc:Choice>
    <mc:Fallback>
      <p:transition spd="slow" advTm="4731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9393844"/>
      </p:ext>
    </p:extLst>
  </p:cSld>
  <p:clrMapOvr>
    <a:masterClrMapping/>
  </p:clrMapOvr>
  <mc:AlternateContent xmlns:mc="http://schemas.openxmlformats.org/markup-compatibility/2006" xmlns:p14="http://schemas.microsoft.com/office/powerpoint/2010/main">
    <mc:Choice Requires="p14">
      <p:transition spd="slow" p14:dur="2000" advTm="7059"/>
    </mc:Choice>
    <mc:Fallback xmlns="">
      <p:transition spd="slow" advTm="705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2378196"/>
      </p:ext>
    </p:extLst>
  </p:cSld>
  <p:clrMapOvr>
    <a:masterClrMapping/>
  </p:clrMapOvr>
  <mc:AlternateContent xmlns:mc="http://schemas.openxmlformats.org/markup-compatibility/2006" xmlns:p14="http://schemas.microsoft.com/office/powerpoint/2010/main">
    <mc:Choice Requires="p14">
      <p:transition spd="slow" p14:dur="2000" advTm="7439"/>
    </mc:Choice>
    <mc:Fallback xmlns="">
      <p:transition spd="slow" advTm="7439"/>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2136</Words>
  <Application>Microsoft Office PowerPoint</Application>
  <PresentationFormat>عرض على الشاشة (3:4)‏</PresentationFormat>
  <Paragraphs>120</Paragraphs>
  <Slides>34</Slides>
  <Notes>1</Notes>
  <HiddenSlides>0</HiddenSlides>
  <MMClips>0</MMClips>
  <ScaleCrop>false</ScaleCrop>
  <HeadingPairs>
    <vt:vector size="4" baseType="variant">
      <vt:variant>
        <vt:lpstr>نسق</vt:lpstr>
      </vt:variant>
      <vt:variant>
        <vt:i4>1</vt:i4>
      </vt:variant>
      <vt:variant>
        <vt:lpstr>عناوين الشرائح</vt:lpstr>
      </vt:variant>
      <vt:variant>
        <vt:i4>34</vt:i4>
      </vt:variant>
    </vt:vector>
  </HeadingPairs>
  <TitlesOfParts>
    <vt:vector size="35"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2023-06-24T09:06:56Z</dcterms:created>
  <dcterms:modified xsi:type="dcterms:W3CDTF">2023-06-24T09:09:55Z</dcterms:modified>
</cp:coreProperties>
</file>