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1.xml" ContentType="application/inkml+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4"/>
  </p:sldMasterIdLst>
  <p:notesMasterIdLst>
    <p:notesMasterId r:id="rId45"/>
  </p:notesMasterIdLst>
  <p:sldIdLst>
    <p:sldId id="557" r:id="rId5"/>
    <p:sldId id="303" r:id="rId6"/>
    <p:sldId id="512" r:id="rId7"/>
    <p:sldId id="484" r:id="rId8"/>
    <p:sldId id="552" r:id="rId9"/>
    <p:sldId id="498" r:id="rId10"/>
    <p:sldId id="513" r:id="rId11"/>
    <p:sldId id="542" r:id="rId12"/>
    <p:sldId id="541" r:id="rId13"/>
    <p:sldId id="556" r:id="rId14"/>
    <p:sldId id="527" r:id="rId15"/>
    <p:sldId id="521" r:id="rId16"/>
    <p:sldId id="524" r:id="rId17"/>
    <p:sldId id="502" r:id="rId18"/>
    <p:sldId id="553" r:id="rId19"/>
    <p:sldId id="537" r:id="rId20"/>
    <p:sldId id="525" r:id="rId21"/>
    <p:sldId id="515" r:id="rId22"/>
    <p:sldId id="501" r:id="rId23"/>
    <p:sldId id="511" r:id="rId24"/>
    <p:sldId id="528" r:id="rId25"/>
    <p:sldId id="548" r:id="rId26"/>
    <p:sldId id="529" r:id="rId27"/>
    <p:sldId id="549" r:id="rId28"/>
    <p:sldId id="482" r:id="rId29"/>
    <p:sldId id="550" r:id="rId30"/>
    <p:sldId id="531" r:id="rId31"/>
    <p:sldId id="530" r:id="rId32"/>
    <p:sldId id="271" r:id="rId33"/>
    <p:sldId id="490" r:id="rId34"/>
    <p:sldId id="547" r:id="rId35"/>
    <p:sldId id="485" r:id="rId36"/>
    <p:sldId id="555" r:id="rId37"/>
    <p:sldId id="532" r:id="rId38"/>
    <p:sldId id="500" r:id="rId39"/>
    <p:sldId id="540" r:id="rId40"/>
    <p:sldId id="551" r:id="rId41"/>
    <p:sldId id="496" r:id="rId42"/>
    <p:sldId id="514" r:id="rId43"/>
    <p:sldId id="55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7"/>
            <p14:sldId id="303"/>
            <p14:sldId id="512"/>
            <p14:sldId id="484"/>
            <p14:sldId id="552"/>
            <p14:sldId id="498"/>
            <p14:sldId id="513"/>
            <p14:sldId id="542"/>
            <p14:sldId id="541"/>
            <p14:sldId id="556"/>
            <p14:sldId id="527"/>
            <p14:sldId id="521"/>
            <p14:sldId id="524"/>
            <p14:sldId id="502"/>
            <p14:sldId id="553"/>
            <p14:sldId id="537"/>
            <p14:sldId id="525"/>
            <p14:sldId id="515"/>
            <p14:sldId id="501"/>
            <p14:sldId id="511"/>
            <p14:sldId id="528"/>
            <p14:sldId id="548"/>
            <p14:sldId id="529"/>
            <p14:sldId id="549"/>
            <p14:sldId id="482"/>
            <p14:sldId id="550"/>
            <p14:sldId id="531"/>
            <p14:sldId id="530"/>
            <p14:sldId id="271"/>
            <p14:sldId id="490"/>
            <p14:sldId id="547"/>
            <p14:sldId id="485"/>
            <p14:sldId id="555"/>
            <p14:sldId id="532"/>
            <p14:sldId id="500"/>
            <p14:sldId id="540"/>
            <p14:sldId id="551"/>
            <p14:sldId id="496"/>
            <p14:sldId id="514"/>
            <p14:sldId id="55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CA093B-498C-7234-5B3E-BD1B126E1B63}" v="28" dt="2025-01-28T16:58:01.5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66" d="100"/>
          <a:sy n="66"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99CA093B-498C-7234-5B3E-BD1B126E1B63}"/>
    <pc:docChg chg="modSld">
      <pc:chgData name="Mai Ismail" userId="S::maiismail@midocean.edu.km::85882224-4888-4d4d-9a88-3c74d5953e9d" providerId="AD" clId="Web-{99CA093B-498C-7234-5B3E-BD1B126E1B63}" dt="2025-01-28T16:58:01.572" v="11" actId="1076"/>
      <pc:docMkLst>
        <pc:docMk/>
      </pc:docMkLst>
      <pc:sldChg chg="modSp">
        <pc:chgData name="Mai Ismail" userId="S::maiismail@midocean.edu.km::85882224-4888-4d4d-9a88-3c74d5953e9d" providerId="AD" clId="Web-{99CA093B-498C-7234-5B3E-BD1B126E1B63}" dt="2025-01-28T15:14:24.725" v="2" actId="20577"/>
        <pc:sldMkLst>
          <pc:docMk/>
          <pc:sldMk cId="2257388018" sldId="271"/>
        </pc:sldMkLst>
        <pc:spChg chg="mod">
          <ac:chgData name="Mai Ismail" userId="S::maiismail@midocean.edu.km::85882224-4888-4d4d-9a88-3c74d5953e9d" providerId="AD" clId="Web-{99CA093B-498C-7234-5B3E-BD1B126E1B63}" dt="2025-01-28T15:14:24.725" v="2" actId="20577"/>
          <ac:spMkLst>
            <pc:docMk/>
            <pc:sldMk cId="2257388018" sldId="271"/>
            <ac:spMk id="12" creationId="{14D15634-14A6-D73F-B8E6-4315C80056B1}"/>
          </ac:spMkLst>
        </pc:spChg>
      </pc:sldChg>
      <pc:sldChg chg="modSp">
        <pc:chgData name="Mai Ismail" userId="S::maiismail@midocean.edu.km::85882224-4888-4d4d-9a88-3c74d5953e9d" providerId="AD" clId="Web-{99CA093B-498C-7234-5B3E-BD1B126E1B63}" dt="2025-01-28T16:58:01.572" v="11" actId="1076"/>
        <pc:sldMkLst>
          <pc:docMk/>
          <pc:sldMk cId="2529815605" sldId="500"/>
        </pc:sldMkLst>
        <pc:spChg chg="mod">
          <ac:chgData name="Mai Ismail" userId="S::maiismail@midocean.edu.km::85882224-4888-4d4d-9a88-3c74d5953e9d" providerId="AD" clId="Web-{99CA093B-498C-7234-5B3E-BD1B126E1B63}" dt="2025-01-28T16:58:01.572" v="11" actId="1076"/>
          <ac:spMkLst>
            <pc:docMk/>
            <pc:sldMk cId="2529815605" sldId="500"/>
            <ac:spMk id="10" creationId="{5DDFF2A6-4C2E-574E-1EB7-98D4C40FBBC5}"/>
          </ac:spMkLst>
        </pc:spChg>
      </pc:sldChg>
      <pc:sldChg chg="modSp">
        <pc:chgData name="Mai Ismail" userId="S::maiismail@midocean.edu.km::85882224-4888-4d4d-9a88-3c74d5953e9d" providerId="AD" clId="Web-{99CA093B-498C-7234-5B3E-BD1B126E1B63}" dt="2025-01-28T16:56:08.379" v="10" actId="20577"/>
        <pc:sldMkLst>
          <pc:docMk/>
          <pc:sldMk cId="79116067" sldId="515"/>
        </pc:sldMkLst>
        <pc:spChg chg="mod">
          <ac:chgData name="Mai Ismail" userId="S::maiismail@midocean.edu.km::85882224-4888-4d4d-9a88-3c74d5953e9d" providerId="AD" clId="Web-{99CA093B-498C-7234-5B3E-BD1B126E1B63}" dt="2025-01-28T16:56:08.379" v="10" actId="20577"/>
          <ac:spMkLst>
            <pc:docMk/>
            <pc:sldMk cId="79116067" sldId="515"/>
            <ac:spMk id="2" creationId="{2005DFBB-6366-D970-3F96-DE28F05E7519}"/>
          </ac:spMkLst>
        </pc:spChg>
      </pc:sldChg>
      <pc:sldChg chg="modSp">
        <pc:chgData name="Mai Ismail" userId="S::maiismail@midocean.edu.km::85882224-4888-4d4d-9a88-3c74d5953e9d" providerId="AD" clId="Web-{99CA093B-498C-7234-5B3E-BD1B126E1B63}" dt="2025-01-28T15:54:28.526" v="7" actId="20577"/>
        <pc:sldMkLst>
          <pc:docMk/>
          <pc:sldMk cId="3121453221" sldId="521"/>
        </pc:sldMkLst>
        <pc:spChg chg="mod">
          <ac:chgData name="Mai Ismail" userId="S::maiismail@midocean.edu.km::85882224-4888-4d4d-9a88-3c74d5953e9d" providerId="AD" clId="Web-{99CA093B-498C-7234-5B3E-BD1B126E1B63}" dt="2025-01-28T15:54:28.526" v="7" actId="20577"/>
          <ac:spMkLst>
            <pc:docMk/>
            <pc:sldMk cId="3121453221" sldId="521"/>
            <ac:spMk id="2" creationId="{121A4E36-2400-13E7-4AA6-4771E2EB2F39}"/>
          </ac:spMkLst>
        </pc:spChg>
      </pc:sldChg>
      <pc:sldChg chg="modSp">
        <pc:chgData name="Mai Ismail" userId="S::maiismail@midocean.edu.km::85882224-4888-4d4d-9a88-3c74d5953e9d" providerId="AD" clId="Web-{99CA093B-498C-7234-5B3E-BD1B126E1B63}" dt="2025-01-28T15:53:22.742" v="6" actId="20577"/>
        <pc:sldMkLst>
          <pc:docMk/>
          <pc:sldMk cId="429846032" sldId="524"/>
        </pc:sldMkLst>
        <pc:spChg chg="mod">
          <ac:chgData name="Mai Ismail" userId="S::maiismail@midocean.edu.km::85882224-4888-4d4d-9a88-3c74d5953e9d" providerId="AD" clId="Web-{99CA093B-498C-7234-5B3E-BD1B126E1B63}" dt="2025-01-28T15:53:22.742" v="6" actId="20577"/>
          <ac:spMkLst>
            <pc:docMk/>
            <pc:sldMk cId="429846032" sldId="524"/>
            <ac:spMk id="10" creationId="{5DDFF2A6-4C2E-574E-1EB7-98D4C40FBBC5}"/>
          </ac:spMkLst>
        </pc:spChg>
      </pc:sldChg>
      <pc:sldChg chg="modSp">
        <pc:chgData name="Mai Ismail" userId="S::maiismail@midocean.edu.km::85882224-4888-4d4d-9a88-3c74d5953e9d" providerId="AD" clId="Web-{99CA093B-498C-7234-5B3E-BD1B126E1B63}" dt="2025-01-28T15:41:17.275" v="5" actId="20577"/>
        <pc:sldMkLst>
          <pc:docMk/>
          <pc:sldMk cId="1772873958" sldId="529"/>
        </pc:sldMkLst>
        <pc:spChg chg="mod">
          <ac:chgData name="Mai Ismail" userId="S::maiismail@midocean.edu.km::85882224-4888-4d4d-9a88-3c74d5953e9d" providerId="AD" clId="Web-{99CA093B-498C-7234-5B3E-BD1B126E1B63}" dt="2025-01-28T15:41:17.275" v="5" actId="20577"/>
          <ac:spMkLst>
            <pc:docMk/>
            <pc:sldMk cId="1772873958" sldId="529"/>
            <ac:spMk id="12" creationId="{14D15634-14A6-D73F-B8E6-4315C80056B1}"/>
          </ac:spMkLst>
        </pc:spChg>
      </pc:sldChg>
      <pc:sldChg chg="modSp">
        <pc:chgData name="Mai Ismail" userId="S::maiismail@midocean.edu.km::85882224-4888-4d4d-9a88-3c74d5953e9d" providerId="AD" clId="Web-{99CA093B-498C-7234-5B3E-BD1B126E1B63}" dt="2025-01-28T16:37:08.786" v="8" actId="20577"/>
        <pc:sldMkLst>
          <pc:docMk/>
          <pc:sldMk cId="1912561832" sldId="531"/>
        </pc:sldMkLst>
        <pc:spChg chg="mod">
          <ac:chgData name="Mai Ismail" userId="S::maiismail@midocean.edu.km::85882224-4888-4d4d-9a88-3c74d5953e9d" providerId="AD" clId="Web-{99CA093B-498C-7234-5B3E-BD1B126E1B63}" dt="2025-01-28T16:37:08.786" v="8" actId="20577"/>
          <ac:spMkLst>
            <pc:docMk/>
            <pc:sldMk cId="1912561832" sldId="531"/>
            <ac:spMk id="10" creationId="{5DDFF2A6-4C2E-574E-1EB7-98D4C40FBBC5}"/>
          </ac:spMkLst>
        </pc:spChg>
      </pc:sldChg>
      <pc:sldChg chg="modSp">
        <pc:chgData name="Mai Ismail" userId="S::maiismail@midocean.edu.km::85882224-4888-4d4d-9a88-3c74d5953e9d" providerId="AD" clId="Web-{99CA093B-498C-7234-5B3E-BD1B126E1B63}" dt="2025-01-28T16:51:21.040" v="9" actId="20577"/>
        <pc:sldMkLst>
          <pc:docMk/>
          <pc:sldMk cId="522565828" sldId="532"/>
        </pc:sldMkLst>
        <pc:spChg chg="mod">
          <ac:chgData name="Mai Ismail" userId="S::maiismail@midocean.edu.km::85882224-4888-4d4d-9a88-3c74d5953e9d" providerId="AD" clId="Web-{99CA093B-498C-7234-5B3E-BD1B126E1B63}" dt="2025-01-28T16:51:21.040" v="9" actId="20577"/>
          <ac:spMkLst>
            <pc:docMk/>
            <pc:sldMk cId="522565828" sldId="532"/>
            <ac:spMk id="2" creationId="{9C9875EF-80DB-20F8-E488-43537262612C}"/>
          </ac:spMkLst>
        </pc:spChg>
      </pc:sldChg>
      <pc:sldChg chg="modSp">
        <pc:chgData name="Mai Ismail" userId="S::maiismail@midocean.edu.km::85882224-4888-4d4d-9a88-3c74d5953e9d" providerId="AD" clId="Web-{99CA093B-498C-7234-5B3E-BD1B126E1B63}" dt="2025-01-28T15:16:16.589" v="3" actId="1076"/>
        <pc:sldMkLst>
          <pc:docMk/>
          <pc:sldMk cId="107129622" sldId="547"/>
        </pc:sldMkLst>
        <pc:spChg chg="mod">
          <ac:chgData name="Mai Ismail" userId="S::maiismail@midocean.edu.km::85882224-4888-4d4d-9a88-3c74d5953e9d" providerId="AD" clId="Web-{99CA093B-498C-7234-5B3E-BD1B126E1B63}" dt="2025-01-28T15:16:16.589" v="3" actId="1076"/>
          <ac:spMkLst>
            <pc:docMk/>
            <pc:sldMk cId="107129622" sldId="547"/>
            <ac:spMk id="2" creationId="{E7758CAA-5E28-4210-8ABB-396AD03A324E}"/>
          </ac:spMkLst>
        </pc:spChg>
      </pc:sldChg>
      <pc:sldChg chg="modSp">
        <pc:chgData name="Mai Ismail" userId="S::maiismail@midocean.edu.km::85882224-4888-4d4d-9a88-3c74d5953e9d" providerId="AD" clId="Web-{99CA093B-498C-7234-5B3E-BD1B126E1B63}" dt="2025-01-28T15:04:37.592" v="0" actId="20577"/>
        <pc:sldMkLst>
          <pc:docMk/>
          <pc:sldMk cId="3631861593" sldId="548"/>
        </pc:sldMkLst>
        <pc:spChg chg="mod">
          <ac:chgData name="Mai Ismail" userId="S::maiismail@midocean.edu.km::85882224-4888-4d4d-9a88-3c74d5953e9d" providerId="AD" clId="Web-{99CA093B-498C-7234-5B3E-BD1B126E1B63}" dt="2025-01-28T15:04:37.592" v="0" actId="20577"/>
          <ac:spMkLst>
            <pc:docMk/>
            <pc:sldMk cId="3631861593" sldId="548"/>
            <ac:spMk id="2" creationId="{1EE01C9F-D15D-AFF6-71F8-123F8164663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600" dirty="0">
              <a:latin typeface="Alexandria Light" pitchFamily="2" charset="-78"/>
              <a:cs typeface="Alexandria Light" pitchFamily="2" charset="-78"/>
            </a:rPr>
            <a:t>نشأة التعليم الحديث</a:t>
          </a:r>
          <a:endParaRPr lang="en-US" sz="1600" dirty="0">
            <a:latin typeface="Alexandria Light" pitchFamily="2" charset="-78"/>
            <a:cs typeface="Alexandria Light" pitchFamily="2" charset="-78"/>
          </a:endParaRPr>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600" kern="1200" dirty="0">
              <a:solidFill>
                <a:prstClr val="white"/>
              </a:solidFill>
              <a:latin typeface="Alexandria Light" pitchFamily="2" charset="-78"/>
              <a:ea typeface="+mn-ea"/>
              <a:cs typeface="Alexandria Light" pitchFamily="2" charset="-78"/>
            </a:rPr>
            <a:t>التعليم في العالم الغربي والوطن العربي</a:t>
          </a:r>
          <a:endParaRPr lang="en-US" sz="1600" kern="1200" dirty="0">
            <a:solidFill>
              <a:prstClr val="white"/>
            </a:solidFill>
            <a:latin typeface="Alexandria Light" pitchFamily="2" charset="-78"/>
            <a:ea typeface="+mn-ea"/>
            <a:cs typeface="Alexandria Light" pitchFamily="2" charset="-78"/>
          </a:endParaRPr>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custT="1"/>
      <dgm:spPr/>
      <dgm:t>
        <a:bodyPr/>
        <a:lstStyle/>
        <a:p>
          <a:r>
            <a:rPr lang="ar-JO" sz="1500" dirty="0">
              <a:latin typeface="Alexandria Light" pitchFamily="2" charset="-78"/>
              <a:cs typeface="Alexandria Light" pitchFamily="2" charset="-78"/>
            </a:rPr>
            <a:t>تحديات ومشكلات  التعليم في الوطن </a:t>
          </a:r>
          <a:r>
            <a:rPr lang="ar-JO" sz="1600" dirty="0">
              <a:latin typeface="Alexandria Light" pitchFamily="2" charset="-78"/>
              <a:cs typeface="Alexandria Light" pitchFamily="2" charset="-78"/>
            </a:rPr>
            <a:t>العربي</a:t>
          </a:r>
          <a:endParaRPr lang="en-US" sz="1500" dirty="0">
            <a:latin typeface="Alexandria Light" pitchFamily="2" charset="-78"/>
            <a:cs typeface="Alexandria Light" pitchFamily="2" charset="-78"/>
          </a:endParaRPr>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custT="1"/>
      <dgm:spPr/>
      <dgm:t>
        <a:bodyPr/>
        <a:lstStyle/>
        <a:p>
          <a:r>
            <a:rPr lang="ar-JO" sz="1800" dirty="0">
              <a:latin typeface="Alexandria Light" pitchFamily="2" charset="-78"/>
              <a:cs typeface="Alexandria Light" pitchFamily="2" charset="-78"/>
            </a:rPr>
            <a:t>دواعي تطوير سياسات التعليم</a:t>
          </a:r>
          <a:endParaRPr lang="en-US" sz="1800" dirty="0">
            <a:latin typeface="Alexandria Light" pitchFamily="2" charset="-78"/>
            <a:cs typeface="Alexandria Light" pitchFamily="2" charset="-78"/>
          </a:endParaRPr>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custT="1"/>
      <dgm:spPr/>
      <dgm:t>
        <a:bodyPr/>
        <a:lstStyle/>
        <a:p>
          <a:r>
            <a:rPr lang="ar-JO" sz="1800" dirty="0">
              <a:latin typeface="Alexandria Light" pitchFamily="2" charset="-78"/>
              <a:cs typeface="Alexandria Light" pitchFamily="2" charset="-78"/>
            </a:rPr>
            <a:t>مفهوم تطوير سياسات التعليم</a:t>
          </a:r>
          <a:endParaRPr lang="en-US" sz="1800" dirty="0">
            <a:latin typeface="Alexandria Light" pitchFamily="2" charset="-78"/>
            <a:cs typeface="Alexandria Light" pitchFamily="2" charset="-78"/>
          </a:endParaRPr>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527824">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584531" custLinFactNeighborX="-24962" custLinFactNeighborY="3316">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615259" custLinFactNeighborX="-59354" custLinFactNeighborY="5226">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531B32AD-4BE5-4C00-8CFC-690390769E85}" srcId="{BB31EF55-2421-4B33-8411-9412C3865829}" destId="{695D1B77-C7F5-4FCC-88E9-B71E20028F4F}" srcOrd="0" destOrd="0" parTransId="{FB129FFC-012F-45E9-9ED1-C5C7AC340767}" sibTransId="{CF8B391B-3E93-4F74-BDDB-31718DEEE0F2}"/>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A17A90DD-2087-4BBF-BE10-1694B27B0A5B}" type="presOf" srcId="{695D1B77-C7F5-4FCC-88E9-B71E20028F4F}" destId="{FA3048B5-F705-45B0-BE05-78ADFD61AF84}"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1800" dirty="0">
              <a:latin typeface="Alexandria Light" pitchFamily="2" charset="-78"/>
              <a:cs typeface="Alexandria Light" pitchFamily="2" charset="-78"/>
            </a:rPr>
            <a:t>مفهوم النظرية وتاريخ نشأتها</a:t>
          </a:r>
          <a:endParaRPr lang="en-US" sz="1800" dirty="0">
            <a:latin typeface="Alexandria Light" pitchFamily="2" charset="-78"/>
            <a:cs typeface="Alexandria Light"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أنواع النظريات بشكل عام</a:t>
          </a:r>
          <a:endParaRPr lang="en-US" sz="1800" kern="1200" dirty="0">
            <a:solidFill>
              <a:prstClr val="white"/>
            </a:solidFill>
            <a:latin typeface="Alexandria Light" pitchFamily="2" charset="-78"/>
            <a:ea typeface="+mn-ea"/>
            <a:cs typeface="Alexandria Light"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1800" dirty="0">
              <a:latin typeface="Alexandria Light" pitchFamily="2" charset="-78"/>
              <a:cs typeface="Alexandria Light" pitchFamily="2" charset="-78"/>
            </a:rPr>
            <a:t>أبعاد السياسات </a:t>
          </a:r>
          <a:r>
            <a:rPr lang="ar-JO" sz="2000" dirty="0">
              <a:latin typeface="Alexandria Light" pitchFamily="2" charset="-78"/>
              <a:cs typeface="Alexandria Light" pitchFamily="2" charset="-78"/>
            </a:rPr>
            <a:t>التعليمية</a:t>
          </a:r>
          <a:endParaRPr lang="en-US" sz="1600" dirty="0">
            <a:latin typeface="Alexandria Light" pitchFamily="2" charset="-78"/>
            <a:cs typeface="Alexandria Light" pitchFamily="2" charset="-78"/>
          </a:endParaRPr>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000" dirty="0">
              <a:latin typeface="Alexandria Light" pitchFamily="2" charset="-78"/>
              <a:cs typeface="Alexandria Light" pitchFamily="2" charset="-78"/>
            </a:rPr>
            <a:t>نظريات السياسات التعليمية</a:t>
          </a:r>
          <a:endParaRPr lang="en-US" sz="2000" dirty="0">
            <a:latin typeface="Alexandria Light" pitchFamily="2" charset="-78"/>
            <a:cs typeface="Alexandria Light" pitchFamily="2" charset="-78"/>
          </a:endParaRPr>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نظريات التعلم</a:t>
          </a:r>
          <a:endParaRPr lang="en-US" sz="1800" kern="1200" dirty="0">
            <a:solidFill>
              <a:prstClr val="white"/>
            </a:solidFill>
            <a:latin typeface="Alexandria Light" pitchFamily="2" charset="-78"/>
            <a:ea typeface="+mn-ea"/>
            <a:cs typeface="Alexandria Light"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994DDA-456B-4D74-A98F-1D3E762C7600}"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FBF4F451-7587-423E-A5F6-195CA9C43A9A}">
      <dgm:prSet phldrT="[Text]" phldr="1"/>
      <dgm:spPr/>
      <dgm:t>
        <a:bodyPr/>
        <a:lstStyle/>
        <a:p>
          <a:endParaRPr lang="en-US"/>
        </a:p>
      </dgm:t>
    </dgm:pt>
    <dgm:pt modelId="{FDB0C65C-E329-46BB-A72C-A564E2EDD0D6}" type="parTrans" cxnId="{43C24740-C107-4D4C-AACA-ED59D2594177}">
      <dgm:prSet/>
      <dgm:spPr/>
      <dgm:t>
        <a:bodyPr/>
        <a:lstStyle/>
        <a:p>
          <a:endParaRPr lang="en-US"/>
        </a:p>
      </dgm:t>
    </dgm:pt>
    <dgm:pt modelId="{78FBF4D9-8572-4122-BC1E-ADF8C9577B1D}" type="sibTrans" cxnId="{43C24740-C107-4D4C-AACA-ED59D2594177}">
      <dgm:prSet/>
      <dgm:spPr/>
      <dgm:t>
        <a:bodyPr/>
        <a:lstStyle/>
        <a:p>
          <a:endParaRPr lang="en-US"/>
        </a:p>
      </dgm:t>
    </dgm:pt>
    <dgm:pt modelId="{9EDDAB16-EDA6-490F-930F-7CD54AE5B34B}">
      <dgm:prSet phldrT="[Text]" custT="1"/>
      <dgm:spPr/>
      <dgm:t>
        <a:bodyPr/>
        <a:lstStyle/>
        <a:p>
          <a:pPr algn="ctr"/>
          <a:endParaRPr lang="ar-JO" sz="2800" dirty="0"/>
        </a:p>
        <a:p>
          <a:pPr algn="ctr"/>
          <a:endParaRPr lang="ar-JO" sz="2000" b="1" dirty="0">
            <a:latin typeface="Alexandria Light" pitchFamily="2" charset="-78"/>
            <a:cs typeface="Alexandria Light" pitchFamily="2" charset="-78"/>
          </a:endParaRPr>
        </a:p>
        <a:p>
          <a:pPr algn="ctr"/>
          <a:r>
            <a:rPr lang="ar-JO" sz="2000" b="1" dirty="0">
              <a:latin typeface="Alexandria Light" pitchFamily="2" charset="-78"/>
              <a:cs typeface="Alexandria Light" pitchFamily="2" charset="-78"/>
            </a:rPr>
            <a:t>النظرية السياسية</a:t>
          </a:r>
          <a:endParaRPr lang="en-US" sz="2000" b="1" dirty="0">
            <a:latin typeface="Alexandria Light" pitchFamily="2" charset="-78"/>
            <a:cs typeface="Alexandria Light" pitchFamily="2" charset="-78"/>
          </a:endParaRPr>
        </a:p>
      </dgm:t>
    </dgm:pt>
    <dgm:pt modelId="{B5DBEF2B-6B0A-4CBA-AB30-C12DE88BA058}" type="parTrans" cxnId="{B3B682C9-DEB9-4586-AD85-6A4E5EA9BAD0}">
      <dgm:prSet/>
      <dgm:spPr/>
      <dgm:t>
        <a:bodyPr/>
        <a:lstStyle/>
        <a:p>
          <a:endParaRPr lang="en-US"/>
        </a:p>
      </dgm:t>
    </dgm:pt>
    <dgm:pt modelId="{F3C4B5BD-0238-4593-81A1-9B3932F185EC}" type="sibTrans" cxnId="{B3B682C9-DEB9-4586-AD85-6A4E5EA9BAD0}">
      <dgm:prSet/>
      <dgm:spPr/>
      <dgm:t>
        <a:bodyPr/>
        <a:lstStyle/>
        <a:p>
          <a:endParaRPr lang="en-US"/>
        </a:p>
      </dgm:t>
    </dgm:pt>
    <dgm:pt modelId="{89DCAAC6-0F3C-49FA-8165-7618421F01CC}">
      <dgm:prSet phldrT="[Text]" phldr="1"/>
      <dgm:spPr/>
      <dgm:t>
        <a:bodyPr/>
        <a:lstStyle/>
        <a:p>
          <a:endParaRPr lang="en-US" dirty="0"/>
        </a:p>
      </dgm:t>
    </dgm:pt>
    <dgm:pt modelId="{CBDD7A3C-D5C5-4B90-B58F-4E1F83992C40}" type="parTrans" cxnId="{863B599D-B564-41E4-BE3D-81E9B15E108D}">
      <dgm:prSet/>
      <dgm:spPr/>
      <dgm:t>
        <a:bodyPr/>
        <a:lstStyle/>
        <a:p>
          <a:endParaRPr lang="en-US"/>
        </a:p>
      </dgm:t>
    </dgm:pt>
    <dgm:pt modelId="{C8B5F0BC-44A0-4CF1-A46F-004E46E5A414}" type="sibTrans" cxnId="{863B599D-B564-41E4-BE3D-81E9B15E108D}">
      <dgm:prSet/>
      <dgm:spPr/>
      <dgm:t>
        <a:bodyPr/>
        <a:lstStyle/>
        <a:p>
          <a:endParaRPr lang="en-US"/>
        </a:p>
      </dgm:t>
    </dgm:pt>
    <dgm:pt modelId="{E31D70C5-3F20-4A99-8363-AD3766E527F1}">
      <dgm:prSet phldrT="[Text]" custT="1"/>
      <dgm:spPr/>
      <dgm:t>
        <a:bodyPr/>
        <a:lstStyle/>
        <a:p>
          <a:pPr algn="r"/>
          <a:endParaRPr lang="ar-JO" sz="2000" b="1" dirty="0"/>
        </a:p>
        <a:p>
          <a:pPr algn="r"/>
          <a:r>
            <a:rPr lang="ar-JO" sz="2800" b="1" dirty="0"/>
            <a:t> </a:t>
          </a:r>
        </a:p>
        <a:p>
          <a:pPr algn="ctr"/>
          <a:r>
            <a:rPr lang="ar-JO" sz="2000" b="1" dirty="0">
              <a:latin typeface="Alexandria Light" pitchFamily="2" charset="-78"/>
              <a:cs typeface="Alexandria Light" pitchFamily="2" charset="-78"/>
            </a:rPr>
            <a:t>النظرية العلمية</a:t>
          </a:r>
          <a:endParaRPr lang="en-US" sz="2000" b="1" dirty="0">
            <a:latin typeface="Alexandria Light" pitchFamily="2" charset="-78"/>
            <a:cs typeface="Alexandria Light" pitchFamily="2" charset="-78"/>
          </a:endParaRPr>
        </a:p>
      </dgm:t>
    </dgm:pt>
    <dgm:pt modelId="{99288FB4-9DF2-438C-9BBD-B148D7F3A0AF}" type="parTrans" cxnId="{1AA5F781-46D7-41CC-A402-F54A65EAE11F}">
      <dgm:prSet/>
      <dgm:spPr/>
      <dgm:t>
        <a:bodyPr/>
        <a:lstStyle/>
        <a:p>
          <a:endParaRPr lang="en-US"/>
        </a:p>
      </dgm:t>
    </dgm:pt>
    <dgm:pt modelId="{4E1BA5CB-64A2-4B31-8114-0C27C6DF0235}" type="sibTrans" cxnId="{1AA5F781-46D7-41CC-A402-F54A65EAE11F}">
      <dgm:prSet/>
      <dgm:spPr/>
      <dgm:t>
        <a:bodyPr/>
        <a:lstStyle/>
        <a:p>
          <a:endParaRPr lang="en-US"/>
        </a:p>
      </dgm:t>
    </dgm:pt>
    <dgm:pt modelId="{7CB9E60F-5F6F-492F-8875-3C254FA6C33B}">
      <dgm:prSet phldrT="[Text]" phldr="1"/>
      <dgm:spPr/>
      <dgm:t>
        <a:bodyPr/>
        <a:lstStyle/>
        <a:p>
          <a:endParaRPr lang="en-US" dirty="0"/>
        </a:p>
      </dgm:t>
    </dgm:pt>
    <dgm:pt modelId="{9BA434AC-3ED5-4B39-B772-32B18EE2F207}" type="parTrans" cxnId="{7BA6EDC8-46CC-4677-8E2C-12AE1195442D}">
      <dgm:prSet/>
      <dgm:spPr/>
      <dgm:t>
        <a:bodyPr/>
        <a:lstStyle/>
        <a:p>
          <a:endParaRPr lang="en-US"/>
        </a:p>
      </dgm:t>
    </dgm:pt>
    <dgm:pt modelId="{2F3894B7-703F-4E9C-BD8D-8035F76ABCC9}" type="sibTrans" cxnId="{7BA6EDC8-46CC-4677-8E2C-12AE1195442D}">
      <dgm:prSet/>
      <dgm:spPr/>
      <dgm:t>
        <a:bodyPr/>
        <a:lstStyle/>
        <a:p>
          <a:endParaRPr lang="en-US"/>
        </a:p>
      </dgm:t>
    </dgm:pt>
    <dgm:pt modelId="{FDCEE278-3730-48CC-90F7-C97B0943A678}">
      <dgm:prSet phldrT="[Text]" custT="1"/>
      <dgm:spPr/>
      <dgm:t>
        <a:bodyPr/>
        <a:lstStyle/>
        <a:p>
          <a:pPr algn="r" rtl="1"/>
          <a:endParaRPr lang="ar-JO" sz="2800" b="1" dirty="0"/>
        </a:p>
        <a:p>
          <a:pPr algn="r" rtl="1"/>
          <a:endParaRPr lang="ar-JO" sz="1400" b="1" dirty="0"/>
        </a:p>
        <a:p>
          <a:pPr algn="ctr" rtl="1"/>
          <a:r>
            <a:rPr lang="ar-JO" sz="2000" b="1" dirty="0">
              <a:latin typeface="Alexandria Light" pitchFamily="2" charset="-78"/>
              <a:cs typeface="Alexandria Light" pitchFamily="2" charset="-78"/>
            </a:rPr>
            <a:t>النظرية الفلسفسية</a:t>
          </a:r>
          <a:endParaRPr lang="en-US" sz="2000" b="1" dirty="0">
            <a:latin typeface="Alexandria Light" pitchFamily="2" charset="-78"/>
            <a:cs typeface="Alexandria Light" pitchFamily="2" charset="-78"/>
          </a:endParaRPr>
        </a:p>
      </dgm:t>
    </dgm:pt>
    <dgm:pt modelId="{E0BB60C2-5431-4FF4-9867-F5CBB2913158}" type="parTrans" cxnId="{9735A7F4-F2FA-4824-B51D-5CC435FA04F4}">
      <dgm:prSet/>
      <dgm:spPr/>
      <dgm:t>
        <a:bodyPr/>
        <a:lstStyle/>
        <a:p>
          <a:endParaRPr lang="en-US"/>
        </a:p>
      </dgm:t>
    </dgm:pt>
    <dgm:pt modelId="{423ECECE-5351-42DA-82B5-7BFC5CCCE6D3}" type="sibTrans" cxnId="{9735A7F4-F2FA-4824-B51D-5CC435FA04F4}">
      <dgm:prSet/>
      <dgm:spPr/>
      <dgm:t>
        <a:bodyPr/>
        <a:lstStyle/>
        <a:p>
          <a:endParaRPr lang="en-US"/>
        </a:p>
      </dgm:t>
    </dgm:pt>
    <dgm:pt modelId="{114B0049-1493-4217-BCF5-CD0C977588A8}" type="pres">
      <dgm:prSet presAssocID="{B7994DDA-456B-4D74-A98F-1D3E762C7600}" presName="Name0" presStyleCnt="0">
        <dgm:presLayoutVars>
          <dgm:dir/>
          <dgm:animLvl val="lvl"/>
          <dgm:resizeHandles val="exact"/>
        </dgm:presLayoutVars>
      </dgm:prSet>
      <dgm:spPr/>
    </dgm:pt>
    <dgm:pt modelId="{F0B82BF7-624B-4D02-97EB-5CBF3CA72017}" type="pres">
      <dgm:prSet presAssocID="{FBF4F451-7587-423E-A5F6-195CA9C43A9A}" presName="compositeNode" presStyleCnt="0">
        <dgm:presLayoutVars>
          <dgm:bulletEnabled val="1"/>
        </dgm:presLayoutVars>
      </dgm:prSet>
      <dgm:spPr/>
    </dgm:pt>
    <dgm:pt modelId="{52A20657-237D-48A7-9D0A-E45751AD8C20}" type="pres">
      <dgm:prSet presAssocID="{FBF4F451-7587-423E-A5F6-195CA9C43A9A}" presName="bgRect" presStyleLbl="node1" presStyleIdx="0" presStyleCnt="3"/>
      <dgm:spPr/>
    </dgm:pt>
    <dgm:pt modelId="{2C9A631C-FB65-4601-AAE1-BD54E0D302D4}" type="pres">
      <dgm:prSet presAssocID="{FBF4F451-7587-423E-A5F6-195CA9C43A9A}" presName="parentNode" presStyleLbl="node1" presStyleIdx="0" presStyleCnt="3">
        <dgm:presLayoutVars>
          <dgm:chMax val="0"/>
          <dgm:bulletEnabled val="1"/>
        </dgm:presLayoutVars>
      </dgm:prSet>
      <dgm:spPr/>
    </dgm:pt>
    <dgm:pt modelId="{A7EAD34C-646B-4E50-AF1B-60FDC60A6D29}" type="pres">
      <dgm:prSet presAssocID="{FBF4F451-7587-423E-A5F6-195CA9C43A9A}" presName="childNode" presStyleLbl="node1" presStyleIdx="0" presStyleCnt="3">
        <dgm:presLayoutVars>
          <dgm:bulletEnabled val="1"/>
        </dgm:presLayoutVars>
      </dgm:prSet>
      <dgm:spPr/>
    </dgm:pt>
    <dgm:pt modelId="{9F32BF64-2840-4514-A489-F9C348DFB816}" type="pres">
      <dgm:prSet presAssocID="{78FBF4D9-8572-4122-BC1E-ADF8C9577B1D}" presName="hSp" presStyleCnt="0"/>
      <dgm:spPr/>
    </dgm:pt>
    <dgm:pt modelId="{E00E258A-247B-4546-90EE-A841493373EE}" type="pres">
      <dgm:prSet presAssocID="{78FBF4D9-8572-4122-BC1E-ADF8C9577B1D}" presName="vProcSp" presStyleCnt="0"/>
      <dgm:spPr/>
    </dgm:pt>
    <dgm:pt modelId="{AC5EF002-87A3-4D6B-8348-C6A066691822}" type="pres">
      <dgm:prSet presAssocID="{78FBF4D9-8572-4122-BC1E-ADF8C9577B1D}" presName="vSp1" presStyleCnt="0"/>
      <dgm:spPr/>
    </dgm:pt>
    <dgm:pt modelId="{94CAE38F-7546-433E-AE1E-48D94FDB5E2A}" type="pres">
      <dgm:prSet presAssocID="{78FBF4D9-8572-4122-BC1E-ADF8C9577B1D}" presName="simulatedConn" presStyleLbl="solidFgAcc1" presStyleIdx="0" presStyleCnt="2"/>
      <dgm:spPr/>
    </dgm:pt>
    <dgm:pt modelId="{F2BC9871-AED3-4EC9-AF73-44C0D4B59C38}" type="pres">
      <dgm:prSet presAssocID="{78FBF4D9-8572-4122-BC1E-ADF8C9577B1D}" presName="vSp2" presStyleCnt="0"/>
      <dgm:spPr/>
    </dgm:pt>
    <dgm:pt modelId="{17B643AD-0DD8-4FF5-85FB-593E0C5B413F}" type="pres">
      <dgm:prSet presAssocID="{78FBF4D9-8572-4122-BC1E-ADF8C9577B1D}" presName="sibTrans" presStyleCnt="0"/>
      <dgm:spPr/>
    </dgm:pt>
    <dgm:pt modelId="{2F9885DF-9C96-4F96-9396-EC383BBB102A}" type="pres">
      <dgm:prSet presAssocID="{89DCAAC6-0F3C-49FA-8165-7618421F01CC}" presName="compositeNode" presStyleCnt="0">
        <dgm:presLayoutVars>
          <dgm:bulletEnabled val="1"/>
        </dgm:presLayoutVars>
      </dgm:prSet>
      <dgm:spPr/>
    </dgm:pt>
    <dgm:pt modelId="{C806B4EE-D727-4E58-9EB4-955CAD9AB523}" type="pres">
      <dgm:prSet presAssocID="{89DCAAC6-0F3C-49FA-8165-7618421F01CC}" presName="bgRect" presStyleLbl="node1" presStyleIdx="1" presStyleCnt="3" custScaleX="113153"/>
      <dgm:spPr/>
    </dgm:pt>
    <dgm:pt modelId="{74182950-5F6F-45C1-904B-CFBD89D60FC7}" type="pres">
      <dgm:prSet presAssocID="{89DCAAC6-0F3C-49FA-8165-7618421F01CC}" presName="parentNode" presStyleLbl="node1" presStyleIdx="1" presStyleCnt="3">
        <dgm:presLayoutVars>
          <dgm:chMax val="0"/>
          <dgm:bulletEnabled val="1"/>
        </dgm:presLayoutVars>
      </dgm:prSet>
      <dgm:spPr/>
    </dgm:pt>
    <dgm:pt modelId="{1AD999EA-7E1C-4757-867A-D6B4FF24905C}" type="pres">
      <dgm:prSet presAssocID="{89DCAAC6-0F3C-49FA-8165-7618421F01CC}" presName="childNode" presStyleLbl="node1" presStyleIdx="1" presStyleCnt="3">
        <dgm:presLayoutVars>
          <dgm:bulletEnabled val="1"/>
        </dgm:presLayoutVars>
      </dgm:prSet>
      <dgm:spPr/>
    </dgm:pt>
    <dgm:pt modelId="{1AD7EE53-5D7B-49FF-9370-DCA7A061E7CB}" type="pres">
      <dgm:prSet presAssocID="{C8B5F0BC-44A0-4CF1-A46F-004E46E5A414}" presName="hSp" presStyleCnt="0"/>
      <dgm:spPr/>
    </dgm:pt>
    <dgm:pt modelId="{5375A0ED-7901-4942-8A3A-471FC8EA7DEB}" type="pres">
      <dgm:prSet presAssocID="{C8B5F0BC-44A0-4CF1-A46F-004E46E5A414}" presName="vProcSp" presStyleCnt="0"/>
      <dgm:spPr/>
    </dgm:pt>
    <dgm:pt modelId="{80A15A55-52E3-4514-846E-9C4FED5E390C}" type="pres">
      <dgm:prSet presAssocID="{C8B5F0BC-44A0-4CF1-A46F-004E46E5A414}" presName="vSp1" presStyleCnt="0"/>
      <dgm:spPr/>
    </dgm:pt>
    <dgm:pt modelId="{05EEC79A-9798-4019-A28C-8AEDCED3D076}" type="pres">
      <dgm:prSet presAssocID="{C8B5F0BC-44A0-4CF1-A46F-004E46E5A414}" presName="simulatedConn" presStyleLbl="solidFgAcc1" presStyleIdx="1" presStyleCnt="2"/>
      <dgm:spPr/>
    </dgm:pt>
    <dgm:pt modelId="{F869C702-F59A-46AD-BCAB-93FEC266296A}" type="pres">
      <dgm:prSet presAssocID="{C8B5F0BC-44A0-4CF1-A46F-004E46E5A414}" presName="vSp2" presStyleCnt="0"/>
      <dgm:spPr/>
    </dgm:pt>
    <dgm:pt modelId="{94DBE8F5-685A-4ED0-9721-084076365362}" type="pres">
      <dgm:prSet presAssocID="{C8B5F0BC-44A0-4CF1-A46F-004E46E5A414}" presName="sibTrans" presStyleCnt="0"/>
      <dgm:spPr/>
    </dgm:pt>
    <dgm:pt modelId="{289039AA-30FF-486E-9FF0-28E5C89B0F9B}" type="pres">
      <dgm:prSet presAssocID="{7CB9E60F-5F6F-492F-8875-3C254FA6C33B}" presName="compositeNode" presStyleCnt="0">
        <dgm:presLayoutVars>
          <dgm:bulletEnabled val="1"/>
        </dgm:presLayoutVars>
      </dgm:prSet>
      <dgm:spPr/>
    </dgm:pt>
    <dgm:pt modelId="{2A96E764-9791-48C4-BB70-67D9162A93D7}" type="pres">
      <dgm:prSet presAssocID="{7CB9E60F-5F6F-492F-8875-3C254FA6C33B}" presName="bgRect" presStyleLbl="node1" presStyleIdx="2" presStyleCnt="3" custScaleX="115494"/>
      <dgm:spPr/>
    </dgm:pt>
    <dgm:pt modelId="{47AABC0D-7A13-42E1-8C45-5141C989E849}" type="pres">
      <dgm:prSet presAssocID="{7CB9E60F-5F6F-492F-8875-3C254FA6C33B}" presName="parentNode" presStyleLbl="node1" presStyleIdx="2" presStyleCnt="3">
        <dgm:presLayoutVars>
          <dgm:chMax val="0"/>
          <dgm:bulletEnabled val="1"/>
        </dgm:presLayoutVars>
      </dgm:prSet>
      <dgm:spPr/>
    </dgm:pt>
    <dgm:pt modelId="{890E5C89-44DD-4B1D-984A-DD6A8FE8ED2E}" type="pres">
      <dgm:prSet presAssocID="{7CB9E60F-5F6F-492F-8875-3C254FA6C33B}" presName="childNode" presStyleLbl="node1" presStyleIdx="2" presStyleCnt="3">
        <dgm:presLayoutVars>
          <dgm:bulletEnabled val="1"/>
        </dgm:presLayoutVars>
      </dgm:prSet>
      <dgm:spPr/>
    </dgm:pt>
  </dgm:ptLst>
  <dgm:cxnLst>
    <dgm:cxn modelId="{43C24740-C107-4D4C-AACA-ED59D2594177}" srcId="{B7994DDA-456B-4D74-A98F-1D3E762C7600}" destId="{FBF4F451-7587-423E-A5F6-195CA9C43A9A}" srcOrd="0" destOrd="0" parTransId="{FDB0C65C-E329-46BB-A72C-A564E2EDD0D6}" sibTransId="{78FBF4D9-8572-4122-BC1E-ADF8C9577B1D}"/>
    <dgm:cxn modelId="{ABD3FC5F-05B9-45AA-889B-F708CB44E98D}" type="presOf" srcId="{FDCEE278-3730-48CC-90F7-C97B0943A678}" destId="{890E5C89-44DD-4B1D-984A-DD6A8FE8ED2E}" srcOrd="0" destOrd="0" presId="urn:microsoft.com/office/officeart/2005/8/layout/hProcess7"/>
    <dgm:cxn modelId="{681A804A-8BC0-48EA-BECB-6C52F1F0A67D}" type="presOf" srcId="{E31D70C5-3F20-4A99-8363-AD3766E527F1}" destId="{1AD999EA-7E1C-4757-867A-D6B4FF24905C}" srcOrd="0" destOrd="0" presId="urn:microsoft.com/office/officeart/2005/8/layout/hProcess7"/>
    <dgm:cxn modelId="{F0A1A96E-2834-40C4-BBDF-C96A353230F1}" type="presOf" srcId="{FBF4F451-7587-423E-A5F6-195CA9C43A9A}" destId="{52A20657-237D-48A7-9D0A-E45751AD8C20}" srcOrd="0" destOrd="0" presId="urn:microsoft.com/office/officeart/2005/8/layout/hProcess7"/>
    <dgm:cxn modelId="{1CE66059-29F5-4400-8826-EAA90086F36B}" type="presOf" srcId="{89DCAAC6-0F3C-49FA-8165-7618421F01CC}" destId="{C806B4EE-D727-4E58-9EB4-955CAD9AB523}" srcOrd="0" destOrd="0" presId="urn:microsoft.com/office/officeart/2005/8/layout/hProcess7"/>
    <dgm:cxn modelId="{0C8BBA7D-7D3C-445A-8864-5C40DCC5BFAF}" type="presOf" srcId="{9EDDAB16-EDA6-490F-930F-7CD54AE5B34B}" destId="{A7EAD34C-646B-4E50-AF1B-60FDC60A6D29}" srcOrd="0" destOrd="0" presId="urn:microsoft.com/office/officeart/2005/8/layout/hProcess7"/>
    <dgm:cxn modelId="{1AA5F781-46D7-41CC-A402-F54A65EAE11F}" srcId="{89DCAAC6-0F3C-49FA-8165-7618421F01CC}" destId="{E31D70C5-3F20-4A99-8363-AD3766E527F1}" srcOrd="0" destOrd="0" parTransId="{99288FB4-9DF2-438C-9BBD-B148D7F3A0AF}" sibTransId="{4E1BA5CB-64A2-4B31-8114-0C27C6DF0235}"/>
    <dgm:cxn modelId="{863B599D-B564-41E4-BE3D-81E9B15E108D}" srcId="{B7994DDA-456B-4D74-A98F-1D3E762C7600}" destId="{89DCAAC6-0F3C-49FA-8165-7618421F01CC}" srcOrd="1" destOrd="0" parTransId="{CBDD7A3C-D5C5-4B90-B58F-4E1F83992C40}" sibTransId="{C8B5F0BC-44A0-4CF1-A46F-004E46E5A414}"/>
    <dgm:cxn modelId="{E16FC5BF-4696-4D03-B229-9EFC62CE37FF}" type="presOf" srcId="{FBF4F451-7587-423E-A5F6-195CA9C43A9A}" destId="{2C9A631C-FB65-4601-AAE1-BD54E0D302D4}" srcOrd="1" destOrd="0" presId="urn:microsoft.com/office/officeart/2005/8/layout/hProcess7"/>
    <dgm:cxn modelId="{F0EB58C6-B6A5-4295-A4CB-1B10C156C207}" type="presOf" srcId="{B7994DDA-456B-4D74-A98F-1D3E762C7600}" destId="{114B0049-1493-4217-BCF5-CD0C977588A8}" srcOrd="0" destOrd="0" presId="urn:microsoft.com/office/officeart/2005/8/layout/hProcess7"/>
    <dgm:cxn modelId="{7BA6EDC8-46CC-4677-8E2C-12AE1195442D}" srcId="{B7994DDA-456B-4D74-A98F-1D3E762C7600}" destId="{7CB9E60F-5F6F-492F-8875-3C254FA6C33B}" srcOrd="2" destOrd="0" parTransId="{9BA434AC-3ED5-4B39-B772-32B18EE2F207}" sibTransId="{2F3894B7-703F-4E9C-BD8D-8035F76ABCC9}"/>
    <dgm:cxn modelId="{B3B682C9-DEB9-4586-AD85-6A4E5EA9BAD0}" srcId="{FBF4F451-7587-423E-A5F6-195CA9C43A9A}" destId="{9EDDAB16-EDA6-490F-930F-7CD54AE5B34B}" srcOrd="0" destOrd="0" parTransId="{B5DBEF2B-6B0A-4CBA-AB30-C12DE88BA058}" sibTransId="{F3C4B5BD-0238-4593-81A1-9B3932F185EC}"/>
    <dgm:cxn modelId="{BAEDD8CF-FE37-49B0-BA26-1A8408E38228}" type="presOf" srcId="{7CB9E60F-5F6F-492F-8875-3C254FA6C33B}" destId="{2A96E764-9791-48C4-BB70-67D9162A93D7}" srcOrd="0" destOrd="0" presId="urn:microsoft.com/office/officeart/2005/8/layout/hProcess7"/>
    <dgm:cxn modelId="{816908E0-FBFB-44D0-90D5-83B605FCAE13}" type="presOf" srcId="{89DCAAC6-0F3C-49FA-8165-7618421F01CC}" destId="{74182950-5F6F-45C1-904B-CFBD89D60FC7}" srcOrd="1" destOrd="0" presId="urn:microsoft.com/office/officeart/2005/8/layout/hProcess7"/>
    <dgm:cxn modelId="{F99CCEE7-CFDE-4457-B653-FB9FE4C9271D}" type="presOf" srcId="{7CB9E60F-5F6F-492F-8875-3C254FA6C33B}" destId="{47AABC0D-7A13-42E1-8C45-5141C989E849}" srcOrd="1" destOrd="0" presId="urn:microsoft.com/office/officeart/2005/8/layout/hProcess7"/>
    <dgm:cxn modelId="{9735A7F4-F2FA-4824-B51D-5CC435FA04F4}" srcId="{7CB9E60F-5F6F-492F-8875-3C254FA6C33B}" destId="{FDCEE278-3730-48CC-90F7-C97B0943A678}" srcOrd="0" destOrd="0" parTransId="{E0BB60C2-5431-4FF4-9867-F5CBB2913158}" sibTransId="{423ECECE-5351-42DA-82B5-7BFC5CCCE6D3}"/>
    <dgm:cxn modelId="{A8D1901D-5A71-4283-BEA9-D0472D0B2E5C}" type="presParOf" srcId="{114B0049-1493-4217-BCF5-CD0C977588A8}" destId="{F0B82BF7-624B-4D02-97EB-5CBF3CA72017}" srcOrd="0" destOrd="0" presId="urn:microsoft.com/office/officeart/2005/8/layout/hProcess7"/>
    <dgm:cxn modelId="{317C2702-9ACD-44B6-9766-E8867C582138}" type="presParOf" srcId="{F0B82BF7-624B-4D02-97EB-5CBF3CA72017}" destId="{52A20657-237D-48A7-9D0A-E45751AD8C20}" srcOrd="0" destOrd="0" presId="urn:microsoft.com/office/officeart/2005/8/layout/hProcess7"/>
    <dgm:cxn modelId="{62832311-99EE-4055-A7C7-A4C19C15578B}" type="presParOf" srcId="{F0B82BF7-624B-4D02-97EB-5CBF3CA72017}" destId="{2C9A631C-FB65-4601-AAE1-BD54E0D302D4}" srcOrd="1" destOrd="0" presId="urn:microsoft.com/office/officeart/2005/8/layout/hProcess7"/>
    <dgm:cxn modelId="{F2ACA036-7BB9-485D-9790-DE3AB7EE6391}" type="presParOf" srcId="{F0B82BF7-624B-4D02-97EB-5CBF3CA72017}" destId="{A7EAD34C-646B-4E50-AF1B-60FDC60A6D29}" srcOrd="2" destOrd="0" presId="urn:microsoft.com/office/officeart/2005/8/layout/hProcess7"/>
    <dgm:cxn modelId="{2B323099-BA31-4C78-968C-E96829E8DF46}" type="presParOf" srcId="{114B0049-1493-4217-BCF5-CD0C977588A8}" destId="{9F32BF64-2840-4514-A489-F9C348DFB816}" srcOrd="1" destOrd="0" presId="urn:microsoft.com/office/officeart/2005/8/layout/hProcess7"/>
    <dgm:cxn modelId="{4CACAC03-6D3B-4E15-9B55-EE8E6AF49DA5}" type="presParOf" srcId="{114B0049-1493-4217-BCF5-CD0C977588A8}" destId="{E00E258A-247B-4546-90EE-A841493373EE}" srcOrd="2" destOrd="0" presId="urn:microsoft.com/office/officeart/2005/8/layout/hProcess7"/>
    <dgm:cxn modelId="{69AF42CC-F073-4C02-B8C6-04AC30BB2060}" type="presParOf" srcId="{E00E258A-247B-4546-90EE-A841493373EE}" destId="{AC5EF002-87A3-4D6B-8348-C6A066691822}" srcOrd="0" destOrd="0" presId="urn:microsoft.com/office/officeart/2005/8/layout/hProcess7"/>
    <dgm:cxn modelId="{BD526C14-210D-45AF-8016-1824CCBFC408}" type="presParOf" srcId="{E00E258A-247B-4546-90EE-A841493373EE}" destId="{94CAE38F-7546-433E-AE1E-48D94FDB5E2A}" srcOrd="1" destOrd="0" presId="urn:microsoft.com/office/officeart/2005/8/layout/hProcess7"/>
    <dgm:cxn modelId="{1014BFF3-C11F-44C5-8A02-04E0A593AB46}" type="presParOf" srcId="{E00E258A-247B-4546-90EE-A841493373EE}" destId="{F2BC9871-AED3-4EC9-AF73-44C0D4B59C38}" srcOrd="2" destOrd="0" presId="urn:microsoft.com/office/officeart/2005/8/layout/hProcess7"/>
    <dgm:cxn modelId="{538927F3-0643-44C3-BE6A-6F4B66A61950}" type="presParOf" srcId="{114B0049-1493-4217-BCF5-CD0C977588A8}" destId="{17B643AD-0DD8-4FF5-85FB-593E0C5B413F}" srcOrd="3" destOrd="0" presId="urn:microsoft.com/office/officeart/2005/8/layout/hProcess7"/>
    <dgm:cxn modelId="{2DED33ED-2DBB-44CD-B62E-C406195A79C3}" type="presParOf" srcId="{114B0049-1493-4217-BCF5-CD0C977588A8}" destId="{2F9885DF-9C96-4F96-9396-EC383BBB102A}" srcOrd="4" destOrd="0" presId="urn:microsoft.com/office/officeart/2005/8/layout/hProcess7"/>
    <dgm:cxn modelId="{AF222D0F-3363-4738-9BFF-EC1FF85319AC}" type="presParOf" srcId="{2F9885DF-9C96-4F96-9396-EC383BBB102A}" destId="{C806B4EE-D727-4E58-9EB4-955CAD9AB523}" srcOrd="0" destOrd="0" presId="urn:microsoft.com/office/officeart/2005/8/layout/hProcess7"/>
    <dgm:cxn modelId="{69146344-FB29-43AA-B883-8E90E7DBB874}" type="presParOf" srcId="{2F9885DF-9C96-4F96-9396-EC383BBB102A}" destId="{74182950-5F6F-45C1-904B-CFBD89D60FC7}" srcOrd="1" destOrd="0" presId="urn:microsoft.com/office/officeart/2005/8/layout/hProcess7"/>
    <dgm:cxn modelId="{496133B3-CE11-4DFD-85D6-AF7D929EC18C}" type="presParOf" srcId="{2F9885DF-9C96-4F96-9396-EC383BBB102A}" destId="{1AD999EA-7E1C-4757-867A-D6B4FF24905C}" srcOrd="2" destOrd="0" presId="urn:microsoft.com/office/officeart/2005/8/layout/hProcess7"/>
    <dgm:cxn modelId="{0FE5E191-3B83-4190-9D3E-A9AA0C7C5510}" type="presParOf" srcId="{114B0049-1493-4217-BCF5-CD0C977588A8}" destId="{1AD7EE53-5D7B-49FF-9370-DCA7A061E7CB}" srcOrd="5" destOrd="0" presId="urn:microsoft.com/office/officeart/2005/8/layout/hProcess7"/>
    <dgm:cxn modelId="{25A69E3F-2967-45CC-B4DF-1782CD0F86F3}" type="presParOf" srcId="{114B0049-1493-4217-BCF5-CD0C977588A8}" destId="{5375A0ED-7901-4942-8A3A-471FC8EA7DEB}" srcOrd="6" destOrd="0" presId="urn:microsoft.com/office/officeart/2005/8/layout/hProcess7"/>
    <dgm:cxn modelId="{A6B37F72-DBDC-49F4-A1F8-3D5C3E76D90D}" type="presParOf" srcId="{5375A0ED-7901-4942-8A3A-471FC8EA7DEB}" destId="{80A15A55-52E3-4514-846E-9C4FED5E390C}" srcOrd="0" destOrd="0" presId="urn:microsoft.com/office/officeart/2005/8/layout/hProcess7"/>
    <dgm:cxn modelId="{824B63A6-B5E3-40DC-B68B-1BB33F17A359}" type="presParOf" srcId="{5375A0ED-7901-4942-8A3A-471FC8EA7DEB}" destId="{05EEC79A-9798-4019-A28C-8AEDCED3D076}" srcOrd="1" destOrd="0" presId="urn:microsoft.com/office/officeart/2005/8/layout/hProcess7"/>
    <dgm:cxn modelId="{4EABDFCE-E1E4-48D5-9669-BCCCA5C6A9B5}" type="presParOf" srcId="{5375A0ED-7901-4942-8A3A-471FC8EA7DEB}" destId="{F869C702-F59A-46AD-BCAB-93FEC266296A}" srcOrd="2" destOrd="0" presId="urn:microsoft.com/office/officeart/2005/8/layout/hProcess7"/>
    <dgm:cxn modelId="{4E2488F7-17E2-47AA-B46C-8FB68AC3BBF8}" type="presParOf" srcId="{114B0049-1493-4217-BCF5-CD0C977588A8}" destId="{94DBE8F5-685A-4ED0-9721-084076365362}" srcOrd="7" destOrd="0" presId="urn:microsoft.com/office/officeart/2005/8/layout/hProcess7"/>
    <dgm:cxn modelId="{D770EC11-83D7-4BBE-9647-3BDD5FAD031E}" type="presParOf" srcId="{114B0049-1493-4217-BCF5-CD0C977588A8}" destId="{289039AA-30FF-486E-9FF0-28E5C89B0F9B}" srcOrd="8" destOrd="0" presId="urn:microsoft.com/office/officeart/2005/8/layout/hProcess7"/>
    <dgm:cxn modelId="{0729C748-5F8D-46B2-B779-61BA65F94E6E}" type="presParOf" srcId="{289039AA-30FF-486E-9FF0-28E5C89B0F9B}" destId="{2A96E764-9791-48C4-BB70-67D9162A93D7}" srcOrd="0" destOrd="0" presId="urn:microsoft.com/office/officeart/2005/8/layout/hProcess7"/>
    <dgm:cxn modelId="{4CD87DE4-262F-4292-B4D1-21720417260D}" type="presParOf" srcId="{289039AA-30FF-486E-9FF0-28E5C89B0F9B}" destId="{47AABC0D-7A13-42E1-8C45-5141C989E849}" srcOrd="1" destOrd="0" presId="urn:microsoft.com/office/officeart/2005/8/layout/hProcess7"/>
    <dgm:cxn modelId="{8E81D32A-CCE1-4E30-A12B-8CFD478FEBA3}" type="presParOf" srcId="{289039AA-30FF-486E-9FF0-28E5C89B0F9B}" destId="{890E5C89-44DD-4B1D-984A-DD6A8FE8ED2E}"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Light" pitchFamily="2" charset="-78"/>
              <a:cs typeface="Alexandria Light" pitchFamily="2" charset="-78"/>
            </a:rPr>
            <a:t>مفهوم النظرية وتاريخ نشأتها</a:t>
          </a:r>
          <a:endParaRPr lang="en-US" sz="2000" dirty="0">
            <a:latin typeface="Alexandria Light" pitchFamily="2" charset="-78"/>
            <a:cs typeface="Alexandria Light"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Light" pitchFamily="2" charset="-78"/>
              <a:cs typeface="Alexandria Light" pitchFamily="2" charset="-78"/>
            </a:rPr>
            <a:t>أنواع النظريات بشكل عام</a:t>
          </a:r>
          <a:endParaRPr lang="en-US" sz="2000" dirty="0">
            <a:latin typeface="Alexandria Light" pitchFamily="2" charset="-78"/>
            <a:cs typeface="Alexandria Light"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2000" kern="1200" dirty="0">
              <a:solidFill>
                <a:prstClr val="white"/>
              </a:solidFill>
              <a:latin typeface="Alexandria Light" pitchFamily="2" charset="-78"/>
              <a:ea typeface="+mn-ea"/>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000" dirty="0">
              <a:latin typeface="Alexandria Light" pitchFamily="2" charset="-78"/>
              <a:cs typeface="Alexandria Light" pitchFamily="2" charset="-78"/>
            </a:rPr>
            <a:t>نظريات السياسات التعليمية</a:t>
          </a:r>
          <a:endParaRPr lang="en-US" sz="2000" dirty="0">
            <a:latin typeface="Alexandria Light" pitchFamily="2" charset="-78"/>
            <a:cs typeface="Alexandria Light" pitchFamily="2" charset="-78"/>
          </a:endParaRPr>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r>
            <a:rPr lang="ar-JO" sz="2000" dirty="0">
              <a:latin typeface="Alexandria Light" pitchFamily="2" charset="-78"/>
              <a:cs typeface="Alexandria Light" pitchFamily="2" charset="-78"/>
            </a:rPr>
            <a:t>نظريات التعلم</a:t>
          </a:r>
          <a:endParaRPr lang="en-US" sz="2000" dirty="0">
            <a:latin typeface="Alexandria Light" pitchFamily="2" charset="-78"/>
            <a:cs typeface="Alexandria Light"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kern="1200" dirty="0">
              <a:latin typeface="Alexandria Light" pitchFamily="2" charset="-78"/>
              <a:cs typeface="Alexandria Light" pitchFamily="2" charset="-78"/>
            </a:rPr>
            <a:t>نشأة التعليم الحديث</a:t>
          </a:r>
          <a:endParaRPr lang="en-US" sz="1600" kern="1200" dirty="0">
            <a:latin typeface="Alexandria Light" pitchFamily="2" charset="-78"/>
            <a:cs typeface="Alexandria Light" pitchFamily="2" charset="-78"/>
          </a:endParaRPr>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926426"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3721144"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kern="1200" dirty="0">
              <a:solidFill>
                <a:prstClr val="white"/>
              </a:solidFill>
              <a:latin typeface="Alexandria Light" pitchFamily="2" charset="-78"/>
              <a:ea typeface="+mn-ea"/>
              <a:cs typeface="Alexandria Light" pitchFamily="2" charset="-78"/>
            </a:rPr>
            <a:t>التعليم في العالم الغربي والوطن العربي</a:t>
          </a:r>
          <a:endParaRPr lang="en-US" sz="1600" kern="1200" dirty="0">
            <a:solidFill>
              <a:prstClr val="white"/>
            </a:solidFill>
            <a:latin typeface="Alexandria Light" pitchFamily="2" charset="-78"/>
            <a:ea typeface="+mn-ea"/>
            <a:cs typeface="Alexandria Light" pitchFamily="2" charset="-78"/>
          </a:endParaRPr>
        </a:p>
      </dsp:txBody>
      <dsp:txXfrm>
        <a:off x="1331492" y="1225083"/>
        <a:ext cx="3672956" cy="445287"/>
      </dsp:txXfrm>
    </dsp:sp>
    <dsp:sp modelId="{6EDD9BAD-0086-421D-8F3A-65C576AA67DC}">
      <dsp:nvSpPr>
        <dsp:cNvPr id="0" name=""/>
        <dsp:cNvSpPr/>
      </dsp:nvSpPr>
      <dsp:spPr>
        <a:xfrm>
          <a:off x="3520469"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432840"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437940" y="1771688"/>
          <a:ext cx="412092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latin typeface="Alexandria Light" pitchFamily="2" charset="-78"/>
              <a:cs typeface="Alexandria Light" pitchFamily="2" charset="-78"/>
            </a:rPr>
            <a:t>تحديات ومشكلات  التعليم في الوطن </a:t>
          </a:r>
          <a:r>
            <a:rPr lang="ar-JO" sz="1600" kern="1200" dirty="0">
              <a:latin typeface="Alexandria Light" pitchFamily="2" charset="-78"/>
              <a:cs typeface="Alexandria Light" pitchFamily="2" charset="-78"/>
            </a:rPr>
            <a:t>العربي</a:t>
          </a:r>
          <a:endParaRPr lang="en-US" sz="1500" kern="1200" dirty="0">
            <a:latin typeface="Alexandria Light" pitchFamily="2" charset="-78"/>
            <a:cs typeface="Alexandria Light" pitchFamily="2" charset="-78"/>
          </a:endParaRPr>
        </a:p>
      </dsp:txBody>
      <dsp:txXfrm>
        <a:off x="2462034" y="1795782"/>
        <a:ext cx="4072739" cy="445287"/>
      </dsp:txXfrm>
    </dsp:sp>
    <dsp:sp modelId="{C7E54DB4-5269-4080-9D9F-A5B297E1FEC0}">
      <dsp:nvSpPr>
        <dsp:cNvPr id="0" name=""/>
        <dsp:cNvSpPr/>
      </dsp:nvSpPr>
      <dsp:spPr>
        <a:xfrm>
          <a:off x="5026883"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847680"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502001" y="2335449"/>
          <a:ext cx="4337558"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مفهوم تطوير سياسات التعليم</a:t>
          </a:r>
          <a:endParaRPr lang="en-US" sz="1800" kern="1200" dirty="0">
            <a:latin typeface="Alexandria Light" pitchFamily="2" charset="-78"/>
            <a:cs typeface="Alexandria Light" pitchFamily="2" charset="-78"/>
          </a:endParaRPr>
        </a:p>
      </dsp:txBody>
      <dsp:txXfrm>
        <a:off x="3526095" y="2359543"/>
        <a:ext cx="4289370" cy="445287"/>
      </dsp:txXfrm>
    </dsp:sp>
    <dsp:sp modelId="{228855C6-F372-45F0-939A-45180865521C}">
      <dsp:nvSpPr>
        <dsp:cNvPr id="0" name=""/>
        <dsp:cNvSpPr/>
      </dsp:nvSpPr>
      <dsp:spPr>
        <a:xfrm>
          <a:off x="6441723"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دواعي تطوير سياسات التعليم</a:t>
          </a:r>
          <a:endParaRPr lang="en-US" sz="1800" kern="1200" dirty="0">
            <a:latin typeface="Alexandria Light" pitchFamily="2" charset="-78"/>
            <a:cs typeface="Alexandria Light" pitchFamily="2" charset="-78"/>
          </a:endParaRPr>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7224405" y="2911059"/>
        <a:ext cx="512747" cy="398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مفهوم النظرية وتاريخ نشأتها</a:t>
          </a:r>
          <a:endParaRPr lang="en-US" sz="1800" kern="1200" dirty="0">
            <a:latin typeface="Alexandria Light" pitchFamily="2" charset="-78"/>
            <a:cs typeface="Alexandria Light" pitchFamily="2" charset="-78"/>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أنواع النظريات بشكل عام</a:t>
          </a:r>
          <a:endParaRPr lang="en-US" sz="1800" kern="1200" dirty="0">
            <a:solidFill>
              <a:prstClr val="white"/>
            </a:solidFill>
            <a:latin typeface="Alexandria Light" pitchFamily="2" charset="-78"/>
            <a:ea typeface="+mn-ea"/>
            <a:cs typeface="Alexandria Light" pitchFamily="2" charset="-78"/>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نظريات التعلم</a:t>
          </a:r>
          <a:endParaRPr lang="en-US" sz="1800" kern="1200" dirty="0">
            <a:solidFill>
              <a:prstClr val="white"/>
            </a:solidFill>
            <a:latin typeface="Alexandria Light" pitchFamily="2" charset="-78"/>
            <a:ea typeface="+mn-ea"/>
            <a:cs typeface="Alexandria Light" pitchFamily="2" charset="-78"/>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نظريات السياسات التعليمية</a:t>
          </a:r>
          <a:endParaRPr lang="en-US" sz="2000" kern="1200" dirty="0">
            <a:latin typeface="Alexandria Light" pitchFamily="2" charset="-78"/>
            <a:cs typeface="Alexandria Light" pitchFamily="2" charset="-78"/>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A20657-237D-48A7-9D0A-E45751AD8C20}">
      <dsp:nvSpPr>
        <dsp:cNvPr id="0" name=""/>
        <dsp:cNvSpPr/>
      </dsp:nvSpPr>
      <dsp:spPr>
        <a:xfrm>
          <a:off x="1280" y="0"/>
          <a:ext cx="2823066"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a:lnSpc>
              <a:spcPct val="90000"/>
            </a:lnSpc>
            <a:spcBef>
              <a:spcPct val="0"/>
            </a:spcBef>
            <a:spcAft>
              <a:spcPct val="35000"/>
            </a:spcAft>
            <a:buNone/>
          </a:pPr>
          <a:endParaRPr lang="en-US" sz="3200" kern="1200"/>
        </a:p>
      </dsp:txBody>
      <dsp:txXfrm rot="16200000">
        <a:off x="-677465" y="678745"/>
        <a:ext cx="1922104" cy="564613"/>
      </dsp:txXfrm>
    </dsp:sp>
    <dsp:sp modelId="{A7EAD34C-646B-4E50-AF1B-60FDC60A6D29}">
      <dsp:nvSpPr>
        <dsp:cNvPr id="0" name=""/>
        <dsp:cNvSpPr/>
      </dsp:nvSpPr>
      <dsp:spPr>
        <a:xfrm>
          <a:off x="565893" y="0"/>
          <a:ext cx="2103184"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ctr" defTabSz="1244600">
            <a:lnSpc>
              <a:spcPct val="90000"/>
            </a:lnSpc>
            <a:spcBef>
              <a:spcPct val="0"/>
            </a:spcBef>
            <a:spcAft>
              <a:spcPct val="35000"/>
            </a:spcAft>
            <a:buNone/>
          </a:pPr>
          <a:endParaRPr lang="ar-JO" sz="2800" kern="1200" dirty="0"/>
        </a:p>
        <a:p>
          <a:pPr marL="0" lvl="0" indent="0" algn="ctr" defTabSz="1244600">
            <a:lnSpc>
              <a:spcPct val="90000"/>
            </a:lnSpc>
            <a:spcBef>
              <a:spcPct val="0"/>
            </a:spcBef>
            <a:spcAft>
              <a:spcPct val="35000"/>
            </a:spcAft>
            <a:buNone/>
          </a:pPr>
          <a:endParaRPr lang="ar-JO" sz="2000" b="1" kern="1200" dirty="0">
            <a:latin typeface="Alexandria Light" pitchFamily="2" charset="-78"/>
            <a:cs typeface="Alexandria Light" pitchFamily="2" charset="-78"/>
          </a:endParaRPr>
        </a:p>
        <a:p>
          <a:pPr marL="0" lvl="0" indent="0" algn="ctr" defTabSz="1244600">
            <a:lnSpc>
              <a:spcPct val="90000"/>
            </a:lnSpc>
            <a:spcBef>
              <a:spcPct val="0"/>
            </a:spcBef>
            <a:spcAft>
              <a:spcPct val="35000"/>
            </a:spcAft>
            <a:buNone/>
          </a:pPr>
          <a:r>
            <a:rPr lang="ar-JO" sz="2000" b="1" kern="1200" dirty="0">
              <a:latin typeface="Alexandria Light" pitchFamily="2" charset="-78"/>
              <a:cs typeface="Alexandria Light" pitchFamily="2" charset="-78"/>
            </a:rPr>
            <a:t>النظرية السياسية</a:t>
          </a:r>
          <a:endParaRPr lang="en-US" sz="2000" b="1" kern="1200" dirty="0">
            <a:latin typeface="Alexandria Light" pitchFamily="2" charset="-78"/>
            <a:cs typeface="Alexandria Light" pitchFamily="2" charset="-78"/>
          </a:endParaRPr>
        </a:p>
      </dsp:txBody>
      <dsp:txXfrm>
        <a:off x="565893" y="0"/>
        <a:ext cx="2103184" cy="2344030"/>
      </dsp:txXfrm>
    </dsp:sp>
    <dsp:sp modelId="{C806B4EE-D727-4E58-9EB4-955CAD9AB523}">
      <dsp:nvSpPr>
        <dsp:cNvPr id="0" name=""/>
        <dsp:cNvSpPr/>
      </dsp:nvSpPr>
      <dsp:spPr>
        <a:xfrm>
          <a:off x="2923154" y="0"/>
          <a:ext cx="3194384"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3444" rIns="160020" bIns="0" numCol="1" spcCol="1270" anchor="t" anchorCtr="0">
          <a:noAutofit/>
        </a:bodyPr>
        <a:lstStyle/>
        <a:p>
          <a:pPr marL="0" lvl="0" indent="0" algn="r" defTabSz="1600200">
            <a:lnSpc>
              <a:spcPct val="90000"/>
            </a:lnSpc>
            <a:spcBef>
              <a:spcPct val="0"/>
            </a:spcBef>
            <a:spcAft>
              <a:spcPct val="35000"/>
            </a:spcAft>
            <a:buNone/>
          </a:pPr>
          <a:endParaRPr lang="en-US" sz="3600" kern="1200" dirty="0"/>
        </a:p>
      </dsp:txBody>
      <dsp:txXfrm rot="16200000">
        <a:off x="2281540" y="641613"/>
        <a:ext cx="1922104" cy="638876"/>
      </dsp:txXfrm>
    </dsp:sp>
    <dsp:sp modelId="{94CAE38F-7546-433E-AE1E-48D94FDB5E2A}">
      <dsp:nvSpPr>
        <dsp:cNvPr id="0" name=""/>
        <dsp:cNvSpPr/>
      </dsp:nvSpPr>
      <dsp:spPr>
        <a:xfrm rot="5400000">
          <a:off x="2764935"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D999EA-7E1C-4757-867A-D6B4FF24905C}">
      <dsp:nvSpPr>
        <dsp:cNvPr id="0" name=""/>
        <dsp:cNvSpPr/>
      </dsp:nvSpPr>
      <dsp:spPr>
        <a:xfrm>
          <a:off x="3535110" y="0"/>
          <a:ext cx="2379816"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a:lnSpc>
              <a:spcPct val="90000"/>
            </a:lnSpc>
            <a:spcBef>
              <a:spcPct val="0"/>
            </a:spcBef>
            <a:spcAft>
              <a:spcPct val="35000"/>
            </a:spcAft>
            <a:buNone/>
          </a:pPr>
          <a:endParaRPr lang="ar-JO" sz="2000" b="1" kern="1200" dirty="0"/>
        </a:p>
        <a:p>
          <a:pPr marL="0" lvl="0" indent="0" algn="r" defTabSz="889000">
            <a:lnSpc>
              <a:spcPct val="90000"/>
            </a:lnSpc>
            <a:spcBef>
              <a:spcPct val="0"/>
            </a:spcBef>
            <a:spcAft>
              <a:spcPct val="35000"/>
            </a:spcAft>
            <a:buNone/>
          </a:pPr>
          <a:r>
            <a:rPr lang="ar-JO" sz="2800" b="1" kern="1200" dirty="0"/>
            <a:t> </a:t>
          </a:r>
        </a:p>
        <a:p>
          <a:pPr marL="0" lvl="0" indent="0" algn="ctr" defTabSz="889000">
            <a:lnSpc>
              <a:spcPct val="90000"/>
            </a:lnSpc>
            <a:spcBef>
              <a:spcPct val="0"/>
            </a:spcBef>
            <a:spcAft>
              <a:spcPct val="35000"/>
            </a:spcAft>
            <a:buNone/>
          </a:pPr>
          <a:r>
            <a:rPr lang="ar-JO" sz="2000" b="1" kern="1200" dirty="0">
              <a:latin typeface="Alexandria Light" pitchFamily="2" charset="-78"/>
              <a:cs typeface="Alexandria Light" pitchFamily="2" charset="-78"/>
            </a:rPr>
            <a:t>النظرية العلمية</a:t>
          </a:r>
          <a:endParaRPr lang="en-US" sz="2000" b="1" kern="1200" dirty="0">
            <a:latin typeface="Alexandria Light" pitchFamily="2" charset="-78"/>
            <a:cs typeface="Alexandria Light" pitchFamily="2" charset="-78"/>
          </a:endParaRPr>
        </a:p>
      </dsp:txBody>
      <dsp:txXfrm>
        <a:off x="3535110" y="0"/>
        <a:ext cx="2379816" cy="2344030"/>
      </dsp:txXfrm>
    </dsp:sp>
    <dsp:sp modelId="{2A96E764-9791-48C4-BB70-67D9162A93D7}">
      <dsp:nvSpPr>
        <dsp:cNvPr id="0" name=""/>
        <dsp:cNvSpPr/>
      </dsp:nvSpPr>
      <dsp:spPr>
        <a:xfrm>
          <a:off x="6216346" y="0"/>
          <a:ext cx="3260472"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en-US" sz="3700" kern="1200" dirty="0"/>
        </a:p>
      </dsp:txBody>
      <dsp:txXfrm rot="16200000">
        <a:off x="5581341" y="635005"/>
        <a:ext cx="1922104" cy="652094"/>
      </dsp:txXfrm>
    </dsp:sp>
    <dsp:sp modelId="{05EEC79A-9798-4019-A28C-8AEDCED3D076}">
      <dsp:nvSpPr>
        <dsp:cNvPr id="0" name=""/>
        <dsp:cNvSpPr/>
      </dsp:nvSpPr>
      <dsp:spPr>
        <a:xfrm rot="5400000">
          <a:off x="6058127"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0E5C89-44DD-4B1D-984A-DD6A8FE8ED2E}">
      <dsp:nvSpPr>
        <dsp:cNvPr id="0" name=""/>
        <dsp:cNvSpPr/>
      </dsp:nvSpPr>
      <dsp:spPr>
        <a:xfrm>
          <a:off x="6836729" y="0"/>
          <a:ext cx="2429052"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r" defTabSz="1244600" rtl="1">
            <a:lnSpc>
              <a:spcPct val="90000"/>
            </a:lnSpc>
            <a:spcBef>
              <a:spcPct val="0"/>
            </a:spcBef>
            <a:spcAft>
              <a:spcPct val="35000"/>
            </a:spcAft>
            <a:buNone/>
          </a:pPr>
          <a:endParaRPr lang="ar-JO" sz="2800" b="1" kern="1200" dirty="0"/>
        </a:p>
        <a:p>
          <a:pPr marL="0" lvl="0" indent="0" algn="r" defTabSz="1244600" rtl="1">
            <a:lnSpc>
              <a:spcPct val="90000"/>
            </a:lnSpc>
            <a:spcBef>
              <a:spcPct val="0"/>
            </a:spcBef>
            <a:spcAft>
              <a:spcPct val="35000"/>
            </a:spcAft>
            <a:buNone/>
          </a:pPr>
          <a:endParaRPr lang="ar-JO" sz="1400" b="1" kern="1200" dirty="0"/>
        </a:p>
        <a:p>
          <a:pPr marL="0" lvl="0" indent="0" algn="ctr" defTabSz="1244600" rtl="1">
            <a:lnSpc>
              <a:spcPct val="90000"/>
            </a:lnSpc>
            <a:spcBef>
              <a:spcPct val="0"/>
            </a:spcBef>
            <a:spcAft>
              <a:spcPct val="35000"/>
            </a:spcAft>
            <a:buNone/>
          </a:pPr>
          <a:r>
            <a:rPr lang="ar-JO" sz="2000" b="1" kern="1200" dirty="0">
              <a:latin typeface="Alexandria Light" pitchFamily="2" charset="-78"/>
              <a:cs typeface="Alexandria Light" pitchFamily="2" charset="-78"/>
            </a:rPr>
            <a:t>النظرية الفلسفسية</a:t>
          </a:r>
          <a:endParaRPr lang="en-US" sz="2000" b="1" kern="1200" dirty="0">
            <a:latin typeface="Alexandria Light" pitchFamily="2" charset="-78"/>
            <a:cs typeface="Alexandria Light" pitchFamily="2" charset="-78"/>
          </a:endParaRPr>
        </a:p>
      </dsp:txBody>
      <dsp:txXfrm>
        <a:off x="6836729" y="0"/>
        <a:ext cx="2429052" cy="23440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مفهوم النظرية وتاريخ نشأتها</a:t>
          </a:r>
          <a:endParaRPr lang="en-US" sz="2000" kern="1200" dirty="0">
            <a:latin typeface="Alexandria Light" pitchFamily="2" charset="-78"/>
            <a:cs typeface="Alexandria Light" pitchFamily="2" charset="-78"/>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أنواع النظريات بشكل عام</a:t>
          </a:r>
          <a:endParaRPr lang="en-US" sz="2000" kern="1200" dirty="0">
            <a:latin typeface="Alexandria Light" pitchFamily="2" charset="-78"/>
            <a:cs typeface="Alexandria Light" pitchFamily="2" charset="-78"/>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نظريات التعلم</a:t>
          </a:r>
          <a:endParaRPr lang="en-US" sz="2000" kern="1200" dirty="0">
            <a:latin typeface="Alexandria Light" pitchFamily="2" charset="-78"/>
            <a:cs typeface="Alexandria Light" pitchFamily="2" charset="-78"/>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نظريات السياسات التعليمية</a:t>
          </a:r>
          <a:endParaRPr lang="en-US" sz="2000" kern="1200" dirty="0">
            <a:latin typeface="Alexandria Light" pitchFamily="2" charset="-78"/>
            <a:cs typeface="Alexandria Light" pitchFamily="2" charset="-78"/>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solidFill>
                <a:prstClr val="white"/>
              </a:solidFill>
              <a:latin typeface="Alexandria Light" pitchFamily="2" charset="-78"/>
              <a:ea typeface="+mn-ea"/>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5592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9538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160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0649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6038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7628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770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510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636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200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5923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21116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6735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4346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4187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4778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9155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7264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126447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4770050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765972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6615132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069969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481331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416785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505042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7452447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696" r:id="rId19"/>
    <p:sldLayoutId id="2147483697" r:id="rId20"/>
    <p:sldLayoutId id="2147483698" r:id="rId21"/>
    <p:sldLayoutId id="2147483699" r:id="rId22"/>
    <p:sldLayoutId id="2147483680" r:id="rId23"/>
    <p:sldLayoutId id="2147483681" r:id="rId24"/>
    <p:sldLayoutId id="2147483682" r:id="rId25"/>
    <p:sldLayoutId id="2147483683" r:id="rId26"/>
    <p:sldLayoutId id="2147483662" r:id="rId27"/>
    <p:sldLayoutId id="2147483664" r:id="rId2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6.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3.xml"/></Relationships>
</file>

<file path=ppt/slides/_rels/slide3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14.xml"/><Relationship Id="rId1" Type="http://schemas.openxmlformats.org/officeDocument/2006/relationships/tags" Target="../tags/tag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s://drasah.com/Description.aspx?id=6307&#1610;&#1581;&#1610;&#1609;" TargetMode="External"/><Relationship Id="rId2" Type="http://schemas.openxmlformats.org/officeDocument/2006/relationships/hyperlink" Target="https://mawdoo3.com/%D9%85%D9%81%D9%87%D9%88%D9%85_%D8%A7%D9%84%D9%86%D8%B8%D8%B1%D9%8A%D8%A9_%D9%84%D8%BA%D8%A9_%D9%88%D8%A7%D8%B5%D8%B7%D9%84%D8%A7%D8%AD%D8%A7%D9%8B"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767040" y="5356462"/>
            <a:ext cx="113364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ELD</a:t>
            </a:r>
            <a:r>
              <a:rPr kumimoji="0" lang="ar-JO"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Alexandria ExtraBold" pitchFamily="2" charset="-78"/>
                <a:ea typeface="+mn-ea"/>
                <a:cs typeface="Alexandria ExtraBold"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Prepared by Dr. </a:t>
            </a:r>
            <a:r>
              <a:rPr kumimoji="0" lang="en-US" sz="2400" b="0" i="0" u="none" strike="noStrike" kern="1200" cap="none" spc="0" normalizeH="0" baseline="0" noProof="0" dirty="0" err="1">
                <a:ln>
                  <a:noFill/>
                </a:ln>
                <a:solidFill>
                  <a:prstClr val="black"/>
                </a:solidFill>
                <a:effectLst/>
                <a:uLnTx/>
                <a:uFillTx/>
                <a:latin typeface="Alexandria ExtraBold" pitchFamily="2" charset="-78"/>
                <a:ea typeface="+mn-ea"/>
                <a:cs typeface="Alexandria ExtraBold" pitchFamily="2" charset="-78"/>
              </a:rPr>
              <a:t>Eman</a:t>
            </a:r>
            <a:r>
              <a:rPr kumimoji="0" lang="en-US" sz="2400" b="0"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المحاضرة الرابعة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34516" y="4614333"/>
            <a:ext cx="583494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المحاضرة الرابعة:</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 نظريات </a:t>
            </a:r>
            <a:r>
              <a:rPr lang="ar-JO" sz="2400" b="1" dirty="0">
                <a:solidFill>
                  <a:prstClr val="black"/>
                </a:solidFill>
                <a:latin typeface="Alexandria ExtraBold" pitchFamily="2" charset="-78"/>
                <a:cs typeface="Alexandria ExtraBold" pitchFamily="2" charset="-78"/>
              </a:rPr>
              <a:t>ا</a:t>
            </a:r>
            <a:r>
              <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Dr.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Eman</a:t>
            </a: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ALmasri</a:t>
            </a:r>
            <a:endPar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rPr>
              <a:t>Education policy</a:t>
            </a:r>
            <a:endParaRPr kumimoji="0" lang="ar-JO"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rPr>
              <a:t>سياسات التعليم</a:t>
            </a:r>
            <a:endParaRPr kumimoji="0" lang="en-US"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459185" y="5180982"/>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ELD721 </a:t>
            </a:r>
            <a:r>
              <a:rPr kumimoji="0" lang="ar-JO"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      </a:t>
            </a:r>
            <a:endPar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806A4F-4B25-24C6-5097-51AF7378890B}"/>
              </a:ext>
            </a:extLst>
          </p:cNvPr>
          <p:cNvSpPr/>
          <p:nvPr/>
        </p:nvSpPr>
        <p:spPr>
          <a:xfrm>
            <a:off x="517637" y="121709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590867" y="6154683"/>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id="{B706DE47-AB56-4378-1C85-B3D4F7ACA803}"/>
              </a:ext>
            </a:extLst>
          </p:cNvPr>
          <p:cNvGraphicFramePr/>
          <p:nvPr>
            <p:extLst>
              <p:ext uri="{D42A27DB-BD31-4B8C-83A1-F6EECF244321}">
                <p14:modId xmlns:p14="http://schemas.microsoft.com/office/powerpoint/2010/main" val="3408146942"/>
              </p:ext>
            </p:extLst>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400110"/>
          </a:xfrm>
          <a:prstGeom prst="rect">
            <a:avLst/>
          </a:prstGeom>
          <a:noFill/>
        </p:spPr>
        <p:txBody>
          <a:bodyPr wrap="square" rtlCol="0">
            <a:spAutoFit/>
          </a:bodyPr>
          <a:lstStyle/>
          <a:p>
            <a:pPr algn="ctr"/>
            <a:r>
              <a:rPr lang="ar-JO" altLang="en-US" sz="2000" b="1" dirty="0">
                <a:solidFill>
                  <a:srgbClr val="00B0F0"/>
                </a:solidFill>
                <a:latin typeface="Alexandria" pitchFamily="2" charset="-78"/>
                <a:cs typeface="Alexandria" pitchFamily="2" charset="-78"/>
              </a:rPr>
              <a:t>مراجعة لأهم مواضيع </a:t>
            </a:r>
            <a:r>
              <a:rPr lang="ar-JO" altLang="en-US" sz="2000" b="1" u="sng" dirty="0">
                <a:solidFill>
                  <a:srgbClr val="00B0F0"/>
                </a:solidFill>
                <a:latin typeface="Alexandria" pitchFamily="2" charset="-78"/>
                <a:cs typeface="Alexandria" pitchFamily="2" charset="-78"/>
              </a:rPr>
              <a:t>المحاضرة السابقة</a:t>
            </a:r>
          </a:p>
        </p:txBody>
      </p:sp>
      <p:pic>
        <p:nvPicPr>
          <p:cNvPr id="11" name="Graphic 21">
            <a:extLst>
              <a:ext uri="{FF2B5EF4-FFF2-40B4-BE49-F238E27FC236}">
                <a16:creationId xmlns:a16="http://schemas.microsoft.com/office/drawing/2014/main" id="{3FCA12B9-4794-6BE6-0783-077FE243ED1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281" y="-39373"/>
            <a:ext cx="2382284" cy="1112364"/>
          </a:xfrm>
          <a:prstGeom prst="rect">
            <a:avLst/>
          </a:prstGeom>
        </p:spPr>
      </p:pic>
    </p:spTree>
    <p:custDataLst>
      <p:tags r:id="rId1"/>
    </p:custDataLst>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1600" advTm="122813">
        <p14:prism isInverted="1"/>
      </p:transition>
    </mc:Choice>
    <mc:Fallback xmlns="">
      <p:transition spd="slow" advTm="122813">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ECA1C27-C9A6-C1BC-EF66-4CDB6A8BA340}"/>
              </a:ext>
            </a:extLst>
          </p:cNvPr>
          <p:cNvSpPr/>
          <p:nvPr/>
        </p:nvSpPr>
        <p:spPr>
          <a:xfrm>
            <a:off x="735062" y="119428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690429" y="639601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138001" y="1362801"/>
            <a:ext cx="6370320" cy="400110"/>
          </a:xfrm>
          <a:prstGeom prst="rect">
            <a:avLst/>
          </a:prstGeom>
          <a:noFill/>
        </p:spPr>
        <p:txBody>
          <a:bodyPr wrap="square" rtlCol="0">
            <a:spAutoFit/>
          </a:bodyPr>
          <a:lstStyle/>
          <a:p>
            <a:r>
              <a:rPr lang="ar-JO" sz="2000" dirty="0">
                <a:solidFill>
                  <a:srgbClr val="00B0F0"/>
                </a:solidFill>
                <a:latin typeface="Alexandria" pitchFamily="2" charset="-78"/>
                <a:cs typeface="Alexandria" pitchFamily="2" charset="-78"/>
              </a:rPr>
              <a:t>محتوى المادة الدراسية والجدول الزّمني</a:t>
            </a:r>
            <a:endParaRPr lang="en-US" sz="2000" dirty="0">
              <a:solidFill>
                <a:srgbClr val="00B0F0"/>
              </a:solidFill>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399046430"/>
              </p:ext>
            </p:extLst>
          </p:nvPr>
        </p:nvGraphicFramePr>
        <p:xfrm>
          <a:off x="2203039" y="1817020"/>
          <a:ext cx="7785920" cy="3977288"/>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96952">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310424">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312295">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621543">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303673">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303673">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303673">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310424">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303673">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303673">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303673">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03612">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F09B22CC-F6FC-5B16-D70D-A9CF10AED8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751" y="77580"/>
            <a:ext cx="2585771" cy="1207378"/>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31649">
        <p14:prism isInverted="1"/>
      </p:transition>
    </mc:Choice>
    <mc:Fallback xmlns="">
      <p:transition spd="slow" advTm="131649">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1437DAC-FA02-EAFD-5FE7-EC554AE67C4F}"/>
              </a:ext>
            </a:extLst>
          </p:cNvPr>
          <p:cNvSpPr/>
          <p:nvPr/>
        </p:nvSpPr>
        <p:spPr>
          <a:xfrm>
            <a:off x="517637" y="121709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80710" y="628558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400110"/>
          </a:xfrm>
          <a:prstGeom prst="rect">
            <a:avLst/>
          </a:prstGeom>
          <a:noFill/>
        </p:spPr>
        <p:txBody>
          <a:bodyPr wrap="square" rtlCol="0">
            <a:spAutoFit/>
          </a:bodyPr>
          <a:lstStyle/>
          <a:p>
            <a:pPr algn="ctr"/>
            <a:r>
              <a:rPr lang="ar-JO" altLang="en-US" sz="2000" b="1" dirty="0">
                <a:solidFill>
                  <a:srgbClr val="00B0F0"/>
                </a:solidFill>
                <a:latin typeface="Alexandria" pitchFamily="2" charset="-78"/>
                <a:cs typeface="Alexandria" pitchFamily="2" charset="-78"/>
              </a:rPr>
              <a:t>نتاجات المحاضرة الرابعة</a:t>
            </a:r>
            <a:endParaRPr lang="ar-JO" altLang="en-US" sz="2000" b="1" u="sng" dirty="0">
              <a:solidFill>
                <a:srgbClr val="00B0F0"/>
              </a:solidFill>
              <a:latin typeface="Alexandria" pitchFamily="2" charset="-78"/>
              <a:cs typeface="Alexandria" pitchFamily="2" charset="-78"/>
            </a:endParaRPr>
          </a:p>
        </p:txBody>
      </p:sp>
      <p:graphicFrame>
        <p:nvGraphicFramePr>
          <p:cNvPr id="4" name="Diagram 3">
            <a:extLst>
              <a:ext uri="{FF2B5EF4-FFF2-40B4-BE49-F238E27FC236}">
                <a16:creationId xmlns:a16="http://schemas.microsoft.com/office/drawing/2014/main" id="{1A59E8D7-3AF8-47AB-E297-064B1DB7F91E}"/>
              </a:ext>
            </a:extLst>
          </p:cNvPr>
          <p:cNvGraphicFramePr/>
          <p:nvPr>
            <p:extLst>
              <p:ext uri="{D42A27DB-BD31-4B8C-83A1-F6EECF244321}">
                <p14:modId xmlns:p14="http://schemas.microsoft.com/office/powerpoint/2010/main" val="2979120962"/>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Graphic 21">
            <a:extLst>
              <a:ext uri="{FF2B5EF4-FFF2-40B4-BE49-F238E27FC236}">
                <a16:creationId xmlns:a16="http://schemas.microsoft.com/office/drawing/2014/main" id="{2C999D60-5D48-7083-C70F-908B3FAE12C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7891" y="-4918"/>
            <a:ext cx="2682807" cy="1252688"/>
          </a:xfrm>
          <a:prstGeom prst="rect">
            <a:avLst/>
          </a:prstGeom>
        </p:spPr>
      </p:pic>
    </p:spTree>
    <p:custDataLst>
      <p:tags r:id="rId1"/>
    </p:custDataLst>
    <p:extLst>
      <p:ext uri="{BB962C8B-B14F-4D97-AF65-F5344CB8AC3E}">
        <p14:creationId xmlns:p14="http://schemas.microsoft.com/office/powerpoint/2010/main" val="358590371"/>
      </p:ext>
    </p:extLst>
  </p:cSld>
  <p:clrMapOvr>
    <a:masterClrMapping/>
  </p:clrMapOvr>
  <mc:AlternateContent xmlns:mc="http://schemas.openxmlformats.org/markup-compatibility/2006" xmlns:p14="http://schemas.microsoft.com/office/powerpoint/2010/main">
    <mc:Choice Requires="p14">
      <p:transition spd="slow" p14:dur="1600" advTm="73379">
        <p14:prism isInverted="1"/>
      </p:transition>
    </mc:Choice>
    <mc:Fallback xmlns="">
      <p:transition spd="slow" advTm="73379">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77AD13F-9E37-270E-565F-C7B2C6FC92DA}"/>
              </a:ext>
            </a:extLst>
          </p:cNvPr>
          <p:cNvSpPr/>
          <p:nvPr/>
        </p:nvSpPr>
        <p:spPr>
          <a:xfrm>
            <a:off x="834878" y="130096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760A6C-566F-B7E3-1EEE-CB29F0CF0113}"/>
              </a:ext>
            </a:extLst>
          </p:cNvPr>
          <p:cNvSpPr txBox="1"/>
          <p:nvPr/>
        </p:nvSpPr>
        <p:spPr>
          <a:xfrm>
            <a:off x="10207595" y="1455487"/>
            <a:ext cx="1069524" cy="646331"/>
          </a:xfrm>
          <a:prstGeom prst="rect">
            <a:avLst/>
          </a:prstGeom>
          <a:noFill/>
        </p:spPr>
        <p:txBody>
          <a:bodyPr wrap="non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مقدمة</a:t>
            </a:r>
            <a:endParaRPr lang="ar-JO" altLang="en-US" sz="36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1079292" y="1594418"/>
            <a:ext cx="10081742" cy="4362092"/>
          </a:xfrm>
          <a:prstGeom prst="rect">
            <a:avLst/>
          </a:prstGeom>
          <a:noFill/>
        </p:spPr>
        <p:txBody>
          <a:bodyPr wrap="square" rtlCol="0">
            <a:spAutoFit/>
          </a:bodyPr>
          <a:lstStyle/>
          <a:p>
            <a:pPr marL="0" marR="0" algn="just" rtl="1">
              <a:lnSpc>
                <a:spcPct val="115000"/>
              </a:lnSpc>
              <a:spcBef>
                <a:spcPts val="0"/>
              </a:spcBef>
              <a:spcAft>
                <a:spcPts val="800"/>
              </a:spcAft>
            </a:pPr>
            <a:r>
              <a:rPr lang="ar-JO" sz="1800" dirty="0">
                <a:effectLst/>
                <a:latin typeface="Alexandria" pitchFamily="2" charset="-78"/>
                <a:ea typeface="Calibri" panose="020F0502020204030204" pitchFamily="34" charset="0"/>
                <a:cs typeface="Alexandria" pitchFamily="2" charset="-78"/>
              </a:rPr>
              <a:t>   </a:t>
            </a:r>
            <a:r>
              <a:rPr lang="ar-JO" sz="1800" kern="100" dirty="0">
                <a:effectLst/>
                <a:latin typeface="Alexandria" pitchFamily="2" charset="-78"/>
                <a:ea typeface="Calibri" panose="020F0502020204030204" pitchFamily="34" charset="0"/>
                <a:cs typeface="Alexandria" pitchFamily="2" charset="-78"/>
              </a:rPr>
              <a:t> </a:t>
            </a: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JO" sz="1800" kern="100" dirty="0">
                <a:effectLst/>
                <a:latin typeface="Alexandria" pitchFamily="2" charset="-78"/>
                <a:ea typeface="Calibri" panose="020F0502020204030204" pitchFamily="34" charset="0"/>
                <a:cs typeface="Alexandria" pitchFamily="2" charset="-78"/>
              </a:rPr>
              <a:t>         </a:t>
            </a:r>
            <a:r>
              <a:rPr lang="ar-YE" b="0" i="0" dirty="0">
                <a:solidFill>
                  <a:srgbClr val="333333"/>
                </a:solidFill>
                <a:effectLst/>
                <a:latin typeface="Alexandria" pitchFamily="2" charset="-78"/>
                <a:cs typeface="Alexandria" pitchFamily="2" charset="-78"/>
              </a:rPr>
              <a:t>تُمثِّل السياسة التعليمة أحد أهم أركان السياسة العامة في جميع الدول، </a:t>
            </a:r>
            <a:r>
              <a:rPr lang="ar-JO" b="0" i="0" dirty="0">
                <a:solidFill>
                  <a:srgbClr val="333333"/>
                </a:solidFill>
                <a:effectLst/>
                <a:latin typeface="Alexandria" pitchFamily="2" charset="-78"/>
                <a:cs typeface="Alexandria" pitchFamily="2" charset="-78"/>
              </a:rPr>
              <a:t>ل</a:t>
            </a:r>
            <a:r>
              <a:rPr lang="ar-JO" dirty="0">
                <a:solidFill>
                  <a:srgbClr val="333333"/>
                </a:solidFill>
                <a:latin typeface="Alexandria" pitchFamily="2" charset="-78"/>
                <a:cs typeface="Alexandria" pitchFamily="2" charset="-78"/>
              </a:rPr>
              <a:t>أنها تتعامل </a:t>
            </a:r>
            <a:r>
              <a:rPr lang="ar-YE" b="0" i="0" dirty="0">
                <a:solidFill>
                  <a:srgbClr val="333333"/>
                </a:solidFill>
                <a:effectLst/>
                <a:latin typeface="Alexandria" pitchFamily="2" charset="-78"/>
                <a:cs typeface="Alexandria" pitchFamily="2" charset="-78"/>
              </a:rPr>
              <a:t>مع </a:t>
            </a:r>
            <a:r>
              <a:rPr lang="ar-JO" b="0" i="0" dirty="0">
                <a:solidFill>
                  <a:srgbClr val="333333"/>
                </a:solidFill>
                <a:effectLst/>
                <a:latin typeface="Alexandria" pitchFamily="2" charset="-78"/>
                <a:cs typeface="Alexandria" pitchFamily="2" charset="-78"/>
              </a:rPr>
              <a:t>رأس المال البشري</a:t>
            </a:r>
            <a:r>
              <a:rPr lang="ar-YE" b="0" i="0" dirty="0">
                <a:solidFill>
                  <a:srgbClr val="333333"/>
                </a:solidFill>
                <a:effectLst/>
                <a:latin typeface="Alexandria" pitchFamily="2" charset="-78"/>
                <a:cs typeface="Alexandria" pitchFamily="2" charset="-78"/>
              </a:rPr>
              <a:t> بصفته العامل المؤثر والفعّال داخل المجتمع، كما أنّ النظام التعليمي يستمد قوّته وجودة مخرجاته من انطلاقه من سياسة تعليمية ثابتة </a:t>
            </a:r>
            <a:r>
              <a:rPr lang="ar-JO" b="0" i="0" dirty="0">
                <a:solidFill>
                  <a:srgbClr val="333333"/>
                </a:solidFill>
                <a:effectLst/>
                <a:latin typeface="Alexandria" pitchFamily="2" charset="-78"/>
                <a:cs typeface="Alexandria" pitchFamily="2" charset="-78"/>
              </a:rPr>
              <a:t>ونظريات لها أسس واضحة </a:t>
            </a:r>
            <a:r>
              <a:rPr lang="ar-YE" b="0" i="0" dirty="0">
                <a:solidFill>
                  <a:srgbClr val="333333"/>
                </a:solidFill>
                <a:effectLst/>
                <a:latin typeface="Alexandria" pitchFamily="2" charset="-78"/>
                <a:cs typeface="Alexandria" pitchFamily="2" charset="-78"/>
              </a:rPr>
              <a:t>تعمل على تحديد الإطار </a:t>
            </a:r>
            <a:r>
              <a:rPr lang="ar-JO" b="0" i="0" dirty="0">
                <a:solidFill>
                  <a:srgbClr val="333333"/>
                </a:solidFill>
                <a:effectLst/>
                <a:latin typeface="Alexandria" pitchFamily="2" charset="-78"/>
                <a:cs typeface="Alexandria" pitchFamily="2" charset="-78"/>
              </a:rPr>
              <a:t>العام للتربية</a:t>
            </a:r>
            <a:r>
              <a:rPr lang="ar-YE" b="0" i="0" dirty="0">
                <a:solidFill>
                  <a:srgbClr val="333333"/>
                </a:solidFill>
                <a:effectLst/>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وت</a:t>
            </a:r>
            <a:r>
              <a:rPr lang="ar-YE" b="0" i="0" dirty="0">
                <a:solidFill>
                  <a:srgbClr val="333333"/>
                </a:solidFill>
                <a:effectLst/>
                <a:latin typeface="Alexandria" pitchFamily="2" charset="-78"/>
                <a:cs typeface="Alexandria" pitchFamily="2" charset="-78"/>
              </a:rPr>
              <a:t>ساعد في توجيه الخطط والبرامج التربوية </a:t>
            </a:r>
            <a:r>
              <a:rPr lang="ar-JO" b="0" i="0" dirty="0">
                <a:solidFill>
                  <a:srgbClr val="333333"/>
                </a:solidFill>
                <a:effectLst/>
                <a:latin typeface="Alexandria" pitchFamily="2" charset="-78"/>
                <a:cs typeface="Alexandria" pitchFamily="2" charset="-78"/>
              </a:rPr>
              <a:t>من أجل </a:t>
            </a:r>
            <a:r>
              <a:rPr lang="ar-YE" b="0" i="0" dirty="0">
                <a:solidFill>
                  <a:srgbClr val="333333"/>
                </a:solidFill>
                <a:effectLst/>
                <a:latin typeface="Alexandria" pitchFamily="2" charset="-78"/>
                <a:cs typeface="Alexandria" pitchFamily="2" charset="-78"/>
              </a:rPr>
              <a:t>تطوير العملية التعليمية، مما يكسب أفراد المجتمع </a:t>
            </a:r>
            <a:r>
              <a:rPr lang="ar-JO" b="0" i="0" dirty="0">
                <a:solidFill>
                  <a:srgbClr val="333333"/>
                </a:solidFill>
                <a:effectLst/>
                <a:latin typeface="Alexandria" pitchFamily="2" charset="-78"/>
                <a:cs typeface="Alexandria" pitchFamily="2" charset="-78"/>
              </a:rPr>
              <a:t>المعرفة و</a:t>
            </a:r>
            <a:r>
              <a:rPr lang="ar-YE" b="0" i="0" dirty="0">
                <a:solidFill>
                  <a:srgbClr val="333333"/>
                </a:solidFill>
                <a:effectLst/>
                <a:latin typeface="Alexandria" pitchFamily="2" charset="-78"/>
                <a:cs typeface="Alexandria" pitchFamily="2" charset="-78"/>
              </a:rPr>
              <a:t>القيم والمعارف والمهارات </a:t>
            </a:r>
            <a:r>
              <a:rPr lang="ar-JO" b="0" i="0" dirty="0">
                <a:solidFill>
                  <a:srgbClr val="333333"/>
                </a:solidFill>
                <a:effectLst/>
                <a:latin typeface="Alexandria" pitchFamily="2" charset="-78"/>
                <a:cs typeface="Alexandria" pitchFamily="2" charset="-78"/>
              </a:rPr>
              <a:t>الحديثة </a:t>
            </a:r>
            <a:r>
              <a:rPr lang="ar-YE" b="0" i="0" dirty="0">
                <a:solidFill>
                  <a:srgbClr val="333333"/>
                </a:solidFill>
                <a:effectLst/>
                <a:latin typeface="Alexandria" pitchFamily="2" charset="-78"/>
                <a:cs typeface="Alexandria" pitchFamily="2" charset="-78"/>
              </a:rPr>
              <a:t>التي تساعدهم على تطوير أنفسهم </a:t>
            </a:r>
            <a:r>
              <a:rPr lang="ar-JO" b="0" i="0" dirty="0">
                <a:solidFill>
                  <a:srgbClr val="333333"/>
                </a:solidFill>
                <a:effectLst/>
                <a:latin typeface="Alexandria" pitchFamily="2" charset="-78"/>
                <a:cs typeface="Alexandria" pitchFamily="2" charset="-78"/>
              </a:rPr>
              <a:t>وتنمية</a:t>
            </a:r>
            <a:r>
              <a:rPr lang="ar-YE" b="0" i="0" dirty="0">
                <a:solidFill>
                  <a:srgbClr val="333333"/>
                </a:solidFill>
                <a:effectLst/>
                <a:latin typeface="Alexandria" pitchFamily="2" charset="-78"/>
                <a:cs typeface="Alexandria" pitchFamily="2" charset="-78"/>
              </a:rPr>
              <a:t> مجتمعهم</a:t>
            </a:r>
            <a:r>
              <a:rPr lang="ar-JO" b="0" i="0" dirty="0">
                <a:solidFill>
                  <a:srgbClr val="333333"/>
                </a:solidFill>
                <a:effectLst/>
                <a:latin typeface="Alexandria" pitchFamily="2" charset="-78"/>
                <a:cs typeface="Alexandria" pitchFamily="2" charset="-78"/>
              </a:rPr>
              <a:t> تنمية مستدامة</a:t>
            </a:r>
          </a:p>
          <a:p>
            <a:pPr marL="0" marR="0" algn="just" rtl="1">
              <a:lnSpc>
                <a:spcPct val="150000"/>
              </a:lnSpc>
              <a:spcBef>
                <a:spcPts val="0"/>
              </a:spcBef>
              <a:spcAft>
                <a:spcPts val="800"/>
              </a:spcAft>
            </a:pPr>
            <a:r>
              <a:rPr lang="ar-SA" sz="1800" dirty="0">
                <a:effectLst/>
                <a:latin typeface="Alexandria" pitchFamily="2" charset="-78"/>
                <a:ea typeface="Calibri" panose="020F0502020204030204" pitchFamily="34" charset="0"/>
                <a:cs typeface="Alexandria" pitchFamily="2" charset="-78"/>
              </a:rPr>
              <a:t> </a:t>
            </a:r>
            <a:r>
              <a:rPr lang="ar-JO" sz="2000" b="1" dirty="0">
                <a:solidFill>
                  <a:srgbClr val="0070C0"/>
                </a:solidFill>
                <a:effectLst/>
                <a:latin typeface="Alexandria" pitchFamily="2" charset="-78"/>
                <a:ea typeface="Calibri" panose="020F0502020204030204" pitchFamily="34" charset="0"/>
                <a:cs typeface="Alexandria" pitchFamily="2" charset="-78"/>
              </a:rPr>
              <a:t>فما هي أهم النظريات التي أثرت في السياسات التعليمية ؟</a:t>
            </a:r>
            <a:endParaRPr lang="en-US" sz="2400" b="1" dirty="0">
              <a:solidFill>
                <a:srgbClr val="0070C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F743477-E010-0AAE-56D0-89D415BD5D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625" y="71225"/>
            <a:ext cx="2576575" cy="120308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85620">
        <p14:prism isInverted="1"/>
      </p:transition>
    </mc:Choice>
    <mc:Fallback xmlns="">
      <p:transition spd="slow" advTm="8562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D9DF22F-DCCC-2905-E35B-0F4B6D97E64F}"/>
              </a:ext>
            </a:extLst>
          </p:cNvPr>
          <p:cNvSpPr/>
          <p:nvPr/>
        </p:nvSpPr>
        <p:spPr>
          <a:xfrm>
            <a:off x="814864" y="1354391"/>
            <a:ext cx="1090756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99965" y="628088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BC3D9100-5A72-2CF7-7DDC-6DB0CBE280DC}"/>
              </a:ext>
            </a:extLst>
          </p:cNvPr>
          <p:cNvSpPr txBox="1"/>
          <p:nvPr/>
        </p:nvSpPr>
        <p:spPr>
          <a:xfrm>
            <a:off x="3597821" y="1795437"/>
            <a:ext cx="5527343"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مفهوم النظرية</a:t>
            </a:r>
            <a:endParaRPr lang="en-US" sz="2000" b="1" dirty="0">
              <a:solidFill>
                <a:srgbClr val="00B0F0"/>
              </a:solidFill>
              <a:latin typeface="Alexandria Black" pitchFamily="2" charset="-78"/>
              <a:cs typeface="Alexandria Black"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14864" y="2402858"/>
            <a:ext cx="10614659" cy="3334887"/>
          </a:xfrm>
          <a:prstGeom prst="rect">
            <a:avLst/>
          </a:prstGeom>
          <a:noFill/>
        </p:spPr>
        <p:txBody>
          <a:bodyPr wrap="square" rtlCol="0">
            <a:spAutoFit/>
          </a:bodyPr>
          <a:lstStyle/>
          <a:p>
            <a:pPr algn="just" rtl="1" fontAlgn="base">
              <a:lnSpc>
                <a:spcPct val="200000"/>
              </a:lnSpc>
            </a:pPr>
            <a:r>
              <a:rPr lang="ar-JO" dirty="0">
                <a:effectLst/>
                <a:latin typeface="Alexandria" pitchFamily="2" charset="-78"/>
                <a:ea typeface="Calibri" panose="020F0502020204030204" pitchFamily="34" charset="0"/>
                <a:cs typeface="Alexandria" pitchFamily="2" charset="-78"/>
              </a:rPr>
              <a:t>    </a:t>
            </a:r>
            <a:r>
              <a:rPr lang="ar-JO" b="1" u="sng" dirty="0">
                <a:solidFill>
                  <a:srgbClr val="333333"/>
                </a:solidFill>
                <a:effectLst/>
                <a:latin typeface="Alexandria" pitchFamily="2" charset="-78"/>
                <a:ea typeface="Calibri" panose="020F0502020204030204" pitchFamily="34" charset="0"/>
                <a:cs typeface="Alexandria" pitchFamily="2" charset="-78"/>
              </a:rPr>
              <a:t>تُ</a:t>
            </a:r>
            <a:r>
              <a:rPr lang="ar-SA" b="1" u="sng" dirty="0">
                <a:solidFill>
                  <a:srgbClr val="333333"/>
                </a:solidFill>
                <a:effectLst/>
                <a:latin typeface="Alexandria" pitchFamily="2" charset="-78"/>
                <a:ea typeface="Calibri" panose="020F0502020204030204" pitchFamily="34" charset="0"/>
                <a:cs typeface="Alexandria" pitchFamily="2" charset="-78"/>
              </a:rPr>
              <a:t>عرفُ النظريّة لغةً</a:t>
            </a:r>
            <a:r>
              <a:rPr lang="ar-SA" dirty="0">
                <a:solidFill>
                  <a:srgbClr val="333333"/>
                </a:solidFill>
                <a:effectLst/>
                <a:latin typeface="Alexandria" pitchFamily="2" charset="-78"/>
                <a:ea typeface="Calibri" panose="020F0502020204030204" pitchFamily="34" charset="0"/>
                <a:cs typeface="Alexandria" pitchFamily="2" charset="-78"/>
              </a:rPr>
              <a:t>: بأنّها </a:t>
            </a:r>
            <a:r>
              <a:rPr lang="ar-JO" dirty="0">
                <a:solidFill>
                  <a:srgbClr val="333333"/>
                </a:solidFill>
                <a:effectLst/>
                <a:latin typeface="Alexandria" pitchFamily="2" charset="-78"/>
                <a:ea typeface="Calibri" panose="020F0502020204030204" pitchFamily="34" charset="0"/>
                <a:cs typeface="Alexandria" pitchFamily="2" charset="-78"/>
              </a:rPr>
              <a:t>مفهوم</a:t>
            </a:r>
            <a:r>
              <a:rPr lang="ar-SA" dirty="0">
                <a:solidFill>
                  <a:srgbClr val="333333"/>
                </a:solidFill>
                <a:effectLst/>
                <a:latin typeface="Alexandria" pitchFamily="2" charset="-78"/>
                <a:ea typeface="Calibri" panose="020F0502020204030204" pitchFamily="34" charset="0"/>
                <a:cs typeface="Alexandria" pitchFamily="2" charset="-78"/>
              </a:rPr>
              <a:t> مشتق من </a:t>
            </a:r>
            <a:r>
              <a:rPr lang="ar-JO" dirty="0">
                <a:solidFill>
                  <a:srgbClr val="333333"/>
                </a:solidFill>
                <a:effectLst/>
                <a:latin typeface="Alexandria" pitchFamily="2" charset="-78"/>
                <a:ea typeface="Calibri" panose="020F0502020204030204" pitchFamily="34" charset="0"/>
                <a:cs typeface="Alexandria" pitchFamily="2" charset="-78"/>
              </a:rPr>
              <a:t>المصدر </a:t>
            </a:r>
            <a:r>
              <a:rPr lang="ar-SA" dirty="0">
                <a:solidFill>
                  <a:srgbClr val="333333"/>
                </a:solidFill>
                <a:effectLst/>
                <a:latin typeface="Alexandria" pitchFamily="2" charset="-78"/>
                <a:ea typeface="Calibri" panose="020F0502020204030204" pitchFamily="34" charset="0"/>
                <a:cs typeface="Alexandria" pitchFamily="2" charset="-78"/>
              </a:rPr>
              <a:t>الثلاثيّ </a:t>
            </a:r>
            <a:r>
              <a:rPr lang="ar-JO" dirty="0">
                <a:solidFill>
                  <a:srgbClr val="333333"/>
                </a:solidFill>
                <a:effectLst/>
                <a:latin typeface="Alexandria" pitchFamily="2" charset="-78"/>
                <a:ea typeface="Calibri" panose="020F0502020204030204" pitchFamily="34" charset="0"/>
                <a:cs typeface="Alexandria" pitchFamily="2" charset="-78"/>
              </a:rPr>
              <a:t>(</a:t>
            </a:r>
            <a:r>
              <a:rPr lang="ar-SA" dirty="0">
                <a:solidFill>
                  <a:srgbClr val="333333"/>
                </a:solidFill>
                <a:effectLst/>
                <a:latin typeface="Alexandria" pitchFamily="2" charset="-78"/>
                <a:ea typeface="Calibri" panose="020F0502020204030204" pitchFamily="34" charset="0"/>
                <a:cs typeface="Alexandria" pitchFamily="2" charset="-78"/>
              </a:rPr>
              <a:t>نَظَرَ</a:t>
            </a:r>
            <a:r>
              <a:rPr lang="ar-JO" dirty="0">
                <a:solidFill>
                  <a:srgbClr val="333333"/>
                </a:solidFill>
                <a:effectLst/>
                <a:latin typeface="Alexandria" pitchFamily="2" charset="-78"/>
                <a:ea typeface="Calibri" panose="020F0502020204030204" pitchFamily="34" charset="0"/>
                <a:cs typeface="Alexandria" pitchFamily="2" charset="-78"/>
              </a:rPr>
              <a:t>)</a:t>
            </a:r>
            <a:r>
              <a:rPr lang="ar-SA" dirty="0">
                <a:solidFill>
                  <a:srgbClr val="333333"/>
                </a:solidFill>
                <a:effectLst/>
                <a:latin typeface="Alexandria" pitchFamily="2" charset="-78"/>
                <a:ea typeface="Calibri" panose="020F0502020204030204" pitchFamily="34" charset="0"/>
                <a:cs typeface="Alexandria" pitchFamily="2" charset="-78"/>
              </a:rPr>
              <a:t>، ومعناها التأمّل </a:t>
            </a:r>
            <a:r>
              <a:rPr lang="ar-JO" dirty="0">
                <a:solidFill>
                  <a:srgbClr val="333333"/>
                </a:solidFill>
                <a:effectLst/>
                <a:latin typeface="Alexandria" pitchFamily="2" charset="-78"/>
                <a:ea typeface="Calibri" panose="020F0502020204030204" pitchFamily="34" charset="0"/>
                <a:cs typeface="Alexandria" pitchFamily="2" charset="-78"/>
              </a:rPr>
              <a:t>عند</a:t>
            </a:r>
            <a:r>
              <a:rPr lang="ar-SA" dirty="0">
                <a:solidFill>
                  <a:srgbClr val="333333"/>
                </a:solidFill>
                <a:effectLst/>
                <a:latin typeface="Alexandria" pitchFamily="2" charset="-78"/>
                <a:ea typeface="Calibri" panose="020F0502020204030204" pitchFamily="34" charset="0"/>
                <a:cs typeface="Alexandria" pitchFamily="2" charset="-78"/>
              </a:rPr>
              <a:t> التفكير بشيء ما</a:t>
            </a:r>
            <a:r>
              <a:rPr lang="ar-JO" dirty="0">
                <a:solidFill>
                  <a:srgbClr val="333333"/>
                </a:solidFill>
                <a:effectLst/>
                <a:latin typeface="Alexandria" pitchFamily="2" charset="-78"/>
                <a:ea typeface="Calibri" panose="020F0502020204030204" pitchFamily="34" charset="0"/>
                <a:cs typeface="Alexandria" pitchFamily="2" charset="-78"/>
              </a:rPr>
              <a:t>.</a:t>
            </a:r>
            <a:r>
              <a:rPr lang="ar-SA" dirty="0">
                <a:solidFill>
                  <a:srgbClr val="333333"/>
                </a:solidFill>
                <a:effectLst/>
                <a:latin typeface="Alexandria" pitchFamily="2" charset="-78"/>
                <a:ea typeface="Calibri" panose="020F0502020204030204" pitchFamily="34" charset="0"/>
                <a:cs typeface="Alexandria" pitchFamily="2" charset="-78"/>
              </a:rPr>
              <a:t> </a:t>
            </a:r>
            <a:endParaRPr lang="ar-JO" dirty="0">
              <a:solidFill>
                <a:srgbClr val="333333"/>
              </a:solidFill>
              <a:effectLst/>
              <a:latin typeface="Alexandria" pitchFamily="2" charset="-78"/>
              <a:ea typeface="Calibri" panose="020F0502020204030204" pitchFamily="34" charset="0"/>
              <a:cs typeface="Alexandria" pitchFamily="2" charset="-78"/>
            </a:endParaRPr>
          </a:p>
          <a:p>
            <a:pPr algn="just" rtl="1" fontAlgn="base">
              <a:lnSpc>
                <a:spcPct val="200000"/>
              </a:lnSpc>
            </a:pPr>
            <a:r>
              <a:rPr lang="ar-SA" b="1" u="sng" dirty="0">
                <a:solidFill>
                  <a:srgbClr val="333333"/>
                </a:solidFill>
                <a:effectLst/>
                <a:latin typeface="Alexandria" pitchFamily="2" charset="-78"/>
                <a:ea typeface="Calibri" panose="020F0502020204030204" pitchFamily="34" charset="0"/>
                <a:cs typeface="Alexandria" pitchFamily="2" charset="-78"/>
              </a:rPr>
              <a:t>أمّا اصطلاحاً: </a:t>
            </a:r>
            <a:r>
              <a:rPr lang="ar-JO" dirty="0">
                <a:solidFill>
                  <a:srgbClr val="333333"/>
                </a:solidFill>
                <a:effectLst/>
                <a:latin typeface="Alexandria" pitchFamily="2" charset="-78"/>
                <a:ea typeface="Calibri" panose="020F0502020204030204" pitchFamily="34" charset="0"/>
                <a:cs typeface="Alexandria" pitchFamily="2" charset="-78"/>
              </a:rPr>
              <a:t>فهي </a:t>
            </a:r>
            <a:r>
              <a:rPr lang="ar-SA" dirty="0">
                <a:solidFill>
                  <a:srgbClr val="333333"/>
                </a:solidFill>
                <a:effectLst/>
                <a:latin typeface="Alexandria" pitchFamily="2" charset="-78"/>
                <a:ea typeface="Calibri" panose="020F0502020204030204" pitchFamily="34" charset="0"/>
                <a:cs typeface="Alexandria" pitchFamily="2" charset="-78"/>
              </a:rPr>
              <a:t>قواعد ومبادئ تُستخدمُ لوصفِ شيء ما، سواء أكان علمياً، أم فلسفياً، أم معرفياً، أم أدبياً، وقد تثبتُ هذه النظرية حقيقة معيّنة، أو تساهمُ في بناءِ فكر جديد</a:t>
            </a:r>
            <a:r>
              <a:rPr lang="ar-JO" dirty="0">
                <a:solidFill>
                  <a:srgbClr val="333333"/>
                </a:solidFill>
                <a:effectLst/>
                <a:latin typeface="Alexandria" pitchFamily="2" charset="-78"/>
                <a:ea typeface="Calibri" panose="020F0502020204030204" pitchFamily="34" charset="0"/>
                <a:cs typeface="Alexandria" pitchFamily="2" charset="-78"/>
              </a:rPr>
              <a:t>.</a:t>
            </a:r>
          </a:p>
          <a:p>
            <a:pPr algn="just" rtl="1" fontAlgn="base">
              <a:lnSpc>
                <a:spcPct val="200000"/>
              </a:lnSpc>
            </a:pPr>
            <a:r>
              <a:rPr lang="ar-SA" dirty="0">
                <a:solidFill>
                  <a:srgbClr val="333333"/>
                </a:solidFill>
                <a:effectLst/>
                <a:latin typeface="Alexandria" pitchFamily="2" charset="-78"/>
                <a:ea typeface="Calibri" panose="020F0502020204030204" pitchFamily="34" charset="0"/>
                <a:cs typeface="Alexandria" pitchFamily="2" charset="-78"/>
              </a:rPr>
              <a:t>ومن التعريفات الأخرى للنظريّة: هي دراسة لموضوع معين دراسة عقلانيّة ومنطقيّة، من أجل استنتاجِ مجموعة من الخلُاصات والنتائج التي تساهمُ في تعزيز الفكرة الرئيسيّة التي تُبنى عليها النظريّة.</a:t>
            </a:r>
            <a:endParaRPr lang="ar-YE" i="0" dirty="0">
              <a:solidFill>
                <a:srgbClr val="232323"/>
              </a:solidFill>
              <a:effectLst/>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D0C638A-8DE2-DE96-1E9D-68D599BE51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7379" y="-31934"/>
            <a:ext cx="2610425" cy="1218890"/>
          </a:xfrm>
          <a:prstGeom prst="rect">
            <a:avLst/>
          </a:prstGeom>
        </p:spPr>
      </p:pic>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94431">
        <p14:prism isInverted="1"/>
      </p:transition>
    </mc:Choice>
    <mc:Fallback xmlns="">
      <p:transition spd="slow" advTm="94431">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7304F9B-128C-1DFC-B661-660A6EDB67A1}"/>
              </a:ext>
            </a:extLst>
          </p:cNvPr>
          <p:cNvSpPr/>
          <p:nvPr/>
        </p:nvSpPr>
        <p:spPr>
          <a:xfrm>
            <a:off x="523186" y="1305639"/>
            <a:ext cx="11145628"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11236" y="622729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792846" y="1748150"/>
            <a:ext cx="5527343" cy="400110"/>
          </a:xfrm>
          <a:prstGeom prst="rect">
            <a:avLst/>
          </a:prstGeom>
          <a:noFill/>
        </p:spPr>
        <p:txBody>
          <a:bodyPr wrap="square" rtlCol="0">
            <a:spAutoFit/>
          </a:bodyPr>
          <a:lstStyle/>
          <a:p>
            <a:pPr algn="ctr" rtl="1"/>
            <a:r>
              <a:rPr lang="ar-JO" sz="2000" b="1" dirty="0">
                <a:solidFill>
                  <a:srgbClr val="00B0F0"/>
                </a:solidFill>
                <a:latin typeface="Alexandria" pitchFamily="2" charset="-78"/>
                <a:cs typeface="Alexandria" pitchFamily="2" charset="-78"/>
              </a:rPr>
              <a:t>تاريخ نشأة النظرية</a:t>
            </a:r>
            <a:endParaRPr lang="en-US" sz="20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27760" y="2319041"/>
            <a:ext cx="10054903" cy="2965555"/>
          </a:xfrm>
          <a:prstGeom prst="rect">
            <a:avLst/>
          </a:prstGeom>
          <a:noFill/>
        </p:spPr>
        <p:txBody>
          <a:bodyPr wrap="square" rtlCol="0">
            <a:spAutoFit/>
          </a:bodyPr>
          <a:lstStyle/>
          <a:p>
            <a:pPr algn="just" rtl="1" fontAlgn="base">
              <a:lnSpc>
                <a:spcPct val="200000"/>
              </a:lnSpc>
            </a:pPr>
            <a:r>
              <a:rPr lang="ar-JO" sz="2400" dirty="0">
                <a:solidFill>
                  <a:srgbClr val="333333"/>
                </a:solidFill>
                <a:effectLst/>
                <a:latin typeface="Alexandria" pitchFamily="2" charset="-78"/>
                <a:ea typeface="Calibri" panose="020F0502020204030204" pitchFamily="34" charset="0"/>
                <a:cs typeface="Alexandria" pitchFamily="2" charset="-78"/>
              </a:rPr>
              <a:t>    </a:t>
            </a:r>
            <a:r>
              <a:rPr lang="ar-JO" dirty="0">
                <a:solidFill>
                  <a:srgbClr val="333333"/>
                </a:solidFill>
                <a:effectLst/>
                <a:latin typeface="Alexandria" pitchFamily="2" charset="-78"/>
                <a:ea typeface="Calibri" panose="020F0502020204030204" pitchFamily="34" charset="0"/>
                <a:cs typeface="Alexandria" pitchFamily="2" charset="-78"/>
              </a:rPr>
              <a:t>تم </a:t>
            </a:r>
            <a:r>
              <a:rPr lang="ar-SA" dirty="0">
                <a:solidFill>
                  <a:srgbClr val="333333"/>
                </a:solidFill>
                <a:effectLst/>
                <a:latin typeface="Alexandria" pitchFamily="2" charset="-78"/>
                <a:ea typeface="Calibri" panose="020F0502020204030204" pitchFamily="34" charset="0"/>
                <a:cs typeface="Alexandria" pitchFamily="2" charset="-78"/>
              </a:rPr>
              <a:t>استخْ</a:t>
            </a:r>
            <a:r>
              <a:rPr lang="ar-JO" dirty="0">
                <a:solidFill>
                  <a:srgbClr val="333333"/>
                </a:solidFill>
                <a:effectLst/>
                <a:latin typeface="Alexandria" pitchFamily="2" charset="-78"/>
                <a:ea typeface="Calibri" panose="020F0502020204030204" pitchFamily="34" charset="0"/>
                <a:cs typeface="Alexandria" pitchFamily="2" charset="-78"/>
              </a:rPr>
              <a:t>دا</a:t>
            </a:r>
            <a:r>
              <a:rPr lang="ar-SA" dirty="0">
                <a:solidFill>
                  <a:srgbClr val="333333"/>
                </a:solidFill>
                <a:effectLst/>
                <a:latin typeface="Alexandria" pitchFamily="2" charset="-78"/>
                <a:ea typeface="Calibri" panose="020F0502020204030204" pitchFamily="34" charset="0"/>
                <a:cs typeface="Alexandria" pitchFamily="2" charset="-78"/>
              </a:rPr>
              <a:t>مَ مفهوم النظريّة للمرة الأولى في الفلسفة اليونانيّة للإشارة إلى المُصطلحات، والمفاهيم التي تخالفُ التطبيقات العمليّة الواقعيّة، واعتُبر الفيلسوف اليونانيّ أرسطو أولَ مَنْ اعتمدَ على تطبيق فكرة النظريّة للتفريق بين الحقائق المُطبقة فعليّاً والنظريات الفكريّة، ثمّ أصبح مصطلح النظريّة من </a:t>
            </a:r>
            <a:r>
              <a:rPr lang="ar-JO" dirty="0">
                <a:solidFill>
                  <a:srgbClr val="333333"/>
                </a:solidFill>
                <a:effectLst/>
                <a:latin typeface="Alexandria" pitchFamily="2" charset="-78"/>
                <a:ea typeface="Calibri" panose="020F0502020204030204" pitchFamily="34" charset="0"/>
                <a:cs typeface="Alexandria" pitchFamily="2" charset="-78"/>
              </a:rPr>
              <a:t>المفاهيم </a:t>
            </a:r>
            <a:r>
              <a:rPr lang="ar-SA" dirty="0">
                <a:solidFill>
                  <a:srgbClr val="333333"/>
                </a:solidFill>
                <a:effectLst/>
                <a:latin typeface="Alexandria" pitchFamily="2" charset="-78"/>
                <a:ea typeface="Calibri" panose="020F0502020204030204" pitchFamily="34" charset="0"/>
                <a:cs typeface="Alexandria" pitchFamily="2" charset="-78"/>
              </a:rPr>
              <a:t>المعرفيّة التي تُستخدمُ في العديدِ مِن المجالات سواء الفلسفيّة، أم العلميّة.</a:t>
            </a:r>
            <a:endParaRPr lang="ar-YE" b="0" i="0" dirty="0">
              <a:solidFill>
                <a:srgbClr val="232323"/>
              </a:solidFill>
              <a:effectLst/>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BB7BFC2D-A60A-0695-6766-78F3435C82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0703" y="51560"/>
            <a:ext cx="2576575" cy="120308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00095">
        <p14:prism isInverted="1"/>
      </p:transition>
    </mc:Choice>
    <mc:Fallback xmlns="">
      <p:transition spd="slow" advTm="100095">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B97B4A3-1D60-3DB4-9C4C-AFB24C6F447E}"/>
              </a:ext>
            </a:extLst>
          </p:cNvPr>
          <p:cNvSpPr/>
          <p:nvPr/>
        </p:nvSpPr>
        <p:spPr>
          <a:xfrm>
            <a:off x="814978" y="1277372"/>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11237" y="618901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29067" y="1805035"/>
            <a:ext cx="10333091" cy="2965555"/>
          </a:xfrm>
          <a:prstGeom prst="rect">
            <a:avLst/>
          </a:prstGeom>
          <a:noFill/>
        </p:spPr>
        <p:txBody>
          <a:bodyPr wrap="square" rtlCol="0">
            <a:spAutoFit/>
          </a:bodyPr>
          <a:lstStyle/>
          <a:p>
            <a:pPr algn="just" rtl="1">
              <a:lnSpc>
                <a:spcPct val="200000"/>
              </a:lnSpc>
            </a:pPr>
            <a:r>
              <a:rPr lang="ar-JO" sz="2400" dirty="0">
                <a:solidFill>
                  <a:srgbClr val="333333"/>
                </a:solidFill>
                <a:effectLst/>
                <a:ea typeface="Calibri" panose="020F0502020204030204" pitchFamily="34" charset="0"/>
                <a:cs typeface="Calibri" panose="020F0502020204030204" pitchFamily="34" charset="0"/>
              </a:rPr>
              <a:t>        </a:t>
            </a:r>
            <a:r>
              <a:rPr lang="ar-JO" dirty="0">
                <a:solidFill>
                  <a:srgbClr val="333333"/>
                </a:solidFill>
                <a:effectLst/>
                <a:latin typeface="Alexandria" pitchFamily="2" charset="-78"/>
                <a:ea typeface="Calibri" panose="020F0502020204030204" pitchFamily="34" charset="0"/>
                <a:cs typeface="Alexandria" pitchFamily="2" charset="-78"/>
              </a:rPr>
              <a:t>و</a:t>
            </a:r>
            <a:r>
              <a:rPr lang="ar-SA" dirty="0">
                <a:solidFill>
                  <a:srgbClr val="333333"/>
                </a:solidFill>
                <a:effectLst/>
                <a:latin typeface="Alexandria" pitchFamily="2" charset="-78"/>
                <a:ea typeface="Calibri" panose="020F0502020204030204" pitchFamily="34" charset="0"/>
                <a:cs typeface="Alexandria" pitchFamily="2" charset="-78"/>
              </a:rPr>
              <a:t>في القرن السادس عشر للميلاد أصبح مفهوم النظريّة أكثر استخداماً للدلالةِ على العديد من أنواع الدراسات التي اعتمدتْ على مصادر ومراجع موثوقة، وقابلة للتحليل والتفسير، والتي مِن الممكن تطبيقها ضمن المجال الخاص بها، وساهمتْ في تحقيقِ إضافة متطورة إلى مجموعة من المجالات الدراسيّة، وهكذا أصبحتْ النظريّات جُزءاً مهماً من الدراسات الإنسانيّة، والعلميّة، والطبيّة، والأدبيّة، والفلسفيّة، والتي دُرّست في العديد من المدارس والجامعات</a:t>
            </a:r>
            <a:r>
              <a:rPr lang="ar-JO" dirty="0">
                <a:solidFill>
                  <a:srgbClr val="333333"/>
                </a:solidFill>
                <a:effectLst/>
                <a:latin typeface="Alexandria" pitchFamily="2" charset="-78"/>
                <a:ea typeface="Calibri" panose="020F0502020204030204" pitchFamily="34" charset="0"/>
                <a:cs typeface="Alexandria" pitchFamily="2" charset="-78"/>
              </a:rPr>
              <a:t>.</a:t>
            </a:r>
            <a:endParaRPr lang="en-US" sz="2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1FDADB0E-918F-7C49-F9E2-2D7993E8D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7964" y="39987"/>
            <a:ext cx="2492599" cy="1163873"/>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91703">
        <p14:prism isInverted="1"/>
      </p:transition>
    </mc:Choice>
    <mc:Fallback xmlns="">
      <p:transition spd="slow" advTm="91703">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F7AC702-DEEB-0238-5ADB-67AA98EC44E3}"/>
              </a:ext>
            </a:extLst>
          </p:cNvPr>
          <p:cNvSpPr/>
          <p:nvPr/>
        </p:nvSpPr>
        <p:spPr>
          <a:xfrm>
            <a:off x="724688" y="126370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73281" y="6198599"/>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068548" y="1735315"/>
            <a:ext cx="10054904" cy="400110"/>
          </a:xfrm>
          <a:prstGeom prst="rect">
            <a:avLst/>
          </a:prstGeom>
          <a:noFill/>
        </p:spPr>
        <p:txBody>
          <a:bodyPr wrap="square" rtlCol="0">
            <a:spAutoFit/>
          </a:bodyPr>
          <a:lstStyle/>
          <a:p>
            <a:pPr algn="ctr" rtl="1"/>
            <a:r>
              <a:rPr lang="ar-JO" sz="2000" b="1" i="0" u="none" strike="noStrike" baseline="0" dirty="0">
                <a:solidFill>
                  <a:srgbClr val="00B0F0"/>
                </a:solidFill>
                <a:latin typeface="Alexandria" pitchFamily="2" charset="-78"/>
                <a:cs typeface="Alexandria" pitchFamily="2" charset="-78"/>
              </a:rPr>
              <a:t>أنواع النظريات بشكل العام</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581441" y="3626168"/>
            <a:ext cx="10054905" cy="727571"/>
          </a:xfrm>
          <a:prstGeom prst="rect">
            <a:avLst/>
          </a:prstGeom>
          <a:noFill/>
        </p:spPr>
        <p:txBody>
          <a:bodyPr wrap="square" rtlCol="0">
            <a:spAutoFit/>
          </a:bodyPr>
          <a:lstStyle/>
          <a:p>
            <a:pPr algn="just" rtl="1">
              <a:lnSpc>
                <a:spcPct val="200000"/>
              </a:lnSpc>
            </a:pPr>
            <a:r>
              <a:rPr lang="ar-JO" sz="2400" dirty="0">
                <a:solidFill>
                  <a:srgbClr val="333333"/>
                </a:solidFill>
                <a:effectLst/>
                <a:ea typeface="Calibri" panose="020F0502020204030204" pitchFamily="34" charset="0"/>
                <a:cs typeface="Calibri" panose="020F0502020204030204" pitchFamily="34" charset="0"/>
              </a:rPr>
              <a:t>        </a:t>
            </a:r>
            <a:endParaRPr lang="en-US" sz="2400" dirty="0"/>
          </a:p>
        </p:txBody>
      </p:sp>
      <p:graphicFrame>
        <p:nvGraphicFramePr>
          <p:cNvPr id="4" name="Diagram 3">
            <a:extLst>
              <a:ext uri="{FF2B5EF4-FFF2-40B4-BE49-F238E27FC236}">
                <a16:creationId xmlns:a16="http://schemas.microsoft.com/office/drawing/2014/main" id="{6E14F889-0CFA-2FB6-81AC-AC6EA16B15A0}"/>
              </a:ext>
            </a:extLst>
          </p:cNvPr>
          <p:cNvGraphicFramePr/>
          <p:nvPr>
            <p:extLst>
              <p:ext uri="{D42A27DB-BD31-4B8C-83A1-F6EECF244321}">
                <p14:modId xmlns:p14="http://schemas.microsoft.com/office/powerpoint/2010/main" val="263732889"/>
              </p:ext>
            </p:extLst>
          </p:nvPr>
        </p:nvGraphicFramePr>
        <p:xfrm>
          <a:off x="1581440" y="2961564"/>
          <a:ext cx="9478100" cy="23440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F2FABC10-40C6-CD2F-F891-B8686585413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2608" y="23975"/>
            <a:ext cx="2372726" cy="1107901"/>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66451">
        <p14:prism isInverted="1"/>
      </p:transition>
    </mc:Choice>
    <mc:Fallback xmlns="">
      <p:transition spd="slow" advTm="66451">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ADA9CE7-8ABE-F090-0E82-97750B4599CA}"/>
              </a:ext>
            </a:extLst>
          </p:cNvPr>
          <p:cNvSpPr/>
          <p:nvPr/>
        </p:nvSpPr>
        <p:spPr>
          <a:xfrm>
            <a:off x="517637" y="1217095"/>
            <a:ext cx="11250977"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52414" y="624808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532647" y="1463865"/>
            <a:ext cx="5220956" cy="400110"/>
          </a:xfrm>
          <a:prstGeom prst="rect">
            <a:avLst/>
          </a:prstGeom>
          <a:noFill/>
        </p:spPr>
        <p:txBody>
          <a:bodyPr wrap="square" rtlCol="0">
            <a:spAutoFit/>
          </a:bodyPr>
          <a:lstStyle/>
          <a:p>
            <a:pPr algn="ctr" rtl="1"/>
            <a:r>
              <a:rPr lang="ar-SA" sz="2000" b="1" dirty="0">
                <a:solidFill>
                  <a:srgbClr val="00B0F0"/>
                </a:solidFill>
                <a:effectLst/>
                <a:latin typeface="Alexandria" pitchFamily="2" charset="-78"/>
                <a:ea typeface="Calibri" panose="020F0502020204030204" pitchFamily="34" charset="0"/>
                <a:cs typeface="Alexandria" pitchFamily="2" charset="-78"/>
              </a:rPr>
              <a:t>أنواع النظريّات</a:t>
            </a:r>
            <a:r>
              <a:rPr lang="ar-JO" sz="2000" b="1" dirty="0">
                <a:solidFill>
                  <a:srgbClr val="00B0F0"/>
                </a:solidFill>
                <a:effectLst/>
                <a:latin typeface="Alexandria" pitchFamily="2" charset="-78"/>
                <a:ea typeface="Calibri" panose="020F0502020204030204" pitchFamily="34" charset="0"/>
                <a:cs typeface="Alexandria" pitchFamily="2" charset="-78"/>
              </a:rPr>
              <a:t> بشكلٍ عام</a:t>
            </a:r>
            <a:r>
              <a:rPr lang="ar-SA" sz="2000" b="1" dirty="0">
                <a:solidFill>
                  <a:srgbClr val="00B0F0"/>
                </a:solidFill>
                <a:effectLst/>
                <a:latin typeface="Alexandria" pitchFamily="2" charset="-78"/>
                <a:ea typeface="Calibri" panose="020F0502020204030204" pitchFamily="34" charset="0"/>
                <a:cs typeface="Alexandria" pitchFamily="2" charset="-78"/>
              </a:rPr>
              <a:t> </a:t>
            </a:r>
            <a:endParaRPr lang="ar-JO" altLang="en-US" sz="36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129003" y="2050273"/>
            <a:ext cx="10291665" cy="3412729"/>
          </a:xfrm>
          <a:prstGeom prst="rect">
            <a:avLst/>
          </a:prstGeom>
          <a:noFill/>
        </p:spPr>
        <p:txBody>
          <a:bodyPr wrap="square" rtlCol="0">
            <a:spAutoFit/>
          </a:bodyPr>
          <a:lstStyle/>
          <a:p>
            <a:pPr algn="just" rtl="1">
              <a:lnSpc>
                <a:spcPct val="200000"/>
              </a:lnSpc>
            </a:pPr>
            <a:r>
              <a:rPr lang="ar-JO" sz="2000" b="1" dirty="0">
                <a:solidFill>
                  <a:srgbClr val="333333"/>
                </a:solidFill>
                <a:effectLst/>
                <a:latin typeface="Alexandria" pitchFamily="2" charset="-78"/>
                <a:ea typeface="Calibri" panose="020F0502020204030204" pitchFamily="34" charset="0"/>
                <a:cs typeface="Alexandria" pitchFamily="2" charset="-78"/>
              </a:rPr>
              <a:t>أولًا: </a:t>
            </a:r>
            <a:r>
              <a:rPr lang="ar-SA" sz="2000" b="1" dirty="0">
                <a:solidFill>
                  <a:srgbClr val="333333"/>
                </a:solidFill>
                <a:effectLst/>
                <a:latin typeface="Alexandria" pitchFamily="2" charset="-78"/>
                <a:ea typeface="Calibri" panose="020F0502020204030204" pitchFamily="34" charset="0"/>
                <a:cs typeface="Alexandria" pitchFamily="2" charset="-78"/>
              </a:rPr>
              <a:t>النظريّة الفلسفيّة </a:t>
            </a:r>
            <a:r>
              <a:rPr lang="ar-JO" sz="2000" b="1" dirty="0">
                <a:solidFill>
                  <a:srgbClr val="333333"/>
                </a:solidFill>
                <a:effectLst/>
                <a:latin typeface="Alexandria" pitchFamily="2" charset="-78"/>
                <a:ea typeface="Calibri" panose="020F0502020204030204" pitchFamily="34" charset="0"/>
                <a:cs typeface="Alexandria" pitchFamily="2" charset="-78"/>
              </a:rPr>
              <a:t>:</a:t>
            </a:r>
          </a:p>
          <a:p>
            <a:pPr algn="just" rtl="1">
              <a:lnSpc>
                <a:spcPct val="200000"/>
              </a:lnSpc>
            </a:pPr>
            <a:r>
              <a:rPr lang="ar-JO" sz="2800" dirty="0">
                <a:solidFill>
                  <a:srgbClr val="333333"/>
                </a:solidFill>
                <a:latin typeface="Alexandria" pitchFamily="2" charset="-78"/>
                <a:ea typeface="Calibri" panose="020F0502020204030204" pitchFamily="34" charset="0"/>
                <a:cs typeface="Alexandria" pitchFamily="2" charset="-78"/>
              </a:rPr>
              <a:t>     </a:t>
            </a:r>
            <a:r>
              <a:rPr lang="ar-JO" dirty="0">
                <a:solidFill>
                  <a:srgbClr val="333333"/>
                </a:solidFill>
                <a:effectLst/>
                <a:latin typeface="Alexandria" pitchFamily="2" charset="-78"/>
                <a:ea typeface="Calibri" panose="020F0502020204030204" pitchFamily="34" charset="0"/>
                <a:cs typeface="Alexandria" pitchFamily="2" charset="-78"/>
              </a:rPr>
              <a:t>تُعدُّ</a:t>
            </a:r>
            <a:r>
              <a:rPr lang="ar-SA" dirty="0">
                <a:solidFill>
                  <a:srgbClr val="333333"/>
                </a:solidFill>
                <a:effectLst/>
                <a:latin typeface="Alexandria" pitchFamily="2" charset="-78"/>
                <a:ea typeface="Calibri" panose="020F0502020204030204" pitchFamily="34" charset="0"/>
                <a:cs typeface="Alexandria" pitchFamily="2" charset="-78"/>
              </a:rPr>
              <a:t> أول وأقدم النظريّات التي ارتبطتْ بِمَفهومِ النظريّة؛ إذ حرصَ الفلاسفة في العصر اليونانيّ على ربطِ كافة الموضوعات، والدراسات، والأفكار التي صاغوها بمجموعة من النظريات التي تُقدمُ الدعم لآرائهم الفلسفيّة، وتُحولها إلى حقائق واقعيّة، وهكذا أصبحت أغلب الدراسات في مجال الفلسفة تعتمدُ على مجموعة من النظريّات، مثل: نظريّة نشأة الأرض التي اهتمّ العديد من الفلاسفة بدراستها</a:t>
            </a:r>
            <a:r>
              <a:rPr lang="ar-SA" sz="2800" dirty="0">
                <a:solidFill>
                  <a:srgbClr val="333333"/>
                </a:solidFill>
                <a:effectLst/>
                <a:latin typeface="Alexandria" pitchFamily="2" charset="-78"/>
                <a:ea typeface="Calibri" panose="020F0502020204030204" pitchFamily="34" charset="0"/>
                <a:cs typeface="Alexandria" pitchFamily="2" charset="-78"/>
              </a:rPr>
              <a:t>. </a:t>
            </a:r>
            <a:endParaRPr lang="ar-JO" sz="4000" b="0" i="0" u="none" strike="noStrike" baseline="0" dirty="0">
              <a:latin typeface="Alexandria" pitchFamily="2" charset="-78"/>
              <a:cs typeface="Alexandria" pitchFamily="2" charset="-78"/>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pic>
        <p:nvPicPr>
          <p:cNvPr id="4" name="Graphic 21">
            <a:extLst>
              <a:ext uri="{FF2B5EF4-FFF2-40B4-BE49-F238E27FC236}">
                <a16:creationId xmlns:a16="http://schemas.microsoft.com/office/drawing/2014/main" id="{634ED6E7-1ED6-6440-8A76-7D3721792D1C}"/>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801" y="65860"/>
            <a:ext cx="2305987" cy="1076738"/>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66523">
        <p14:prism isInverted="1"/>
      </p:transition>
    </mc:Choice>
    <mc:Fallback xmlns="">
      <p:transition spd="slow" advTm="16652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4FF79C4-9665-C0D3-ABB9-E8EDF6926CA8}"/>
              </a:ext>
            </a:extLst>
          </p:cNvPr>
          <p:cNvSpPr/>
          <p:nvPr/>
        </p:nvSpPr>
        <p:spPr>
          <a:xfrm>
            <a:off x="896341" y="143261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05264" y="6192659"/>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296323" y="1962906"/>
            <a:ext cx="9921909" cy="3043847"/>
          </a:xfrm>
          <a:prstGeom prst="rect">
            <a:avLst/>
          </a:prstGeom>
          <a:noFill/>
        </p:spPr>
        <p:txBody>
          <a:bodyPr wrap="square" lIns="91440" tIns="45720" rIns="91440" bIns="45720" rtlCol="0" anchor="t">
            <a:spAutoFit/>
          </a:bodyPr>
          <a:lstStyle/>
          <a:p>
            <a:pPr algn="just" rtl="1">
              <a:lnSpc>
                <a:spcPct val="150000"/>
              </a:lnSpc>
            </a:pPr>
            <a:r>
              <a:rPr lang="ar-JO" sz="2000" b="1" dirty="0">
                <a:latin typeface="Alexandria" pitchFamily="2" charset="-78"/>
                <a:cs typeface="Alexandria" pitchFamily="2" charset="-78"/>
              </a:rPr>
              <a:t>ثانيًا: </a:t>
            </a:r>
            <a:r>
              <a:rPr lang="ar-SA" sz="2000" b="1" dirty="0">
                <a:latin typeface="Alexandria" pitchFamily="2" charset="-78"/>
                <a:cs typeface="Alexandria" pitchFamily="2" charset="-78"/>
              </a:rPr>
              <a:t>النظريات العلميّة</a:t>
            </a:r>
            <a:r>
              <a:rPr lang="ar-JO" sz="2000" b="1" dirty="0">
                <a:latin typeface="Alexandria" pitchFamily="2" charset="-78"/>
                <a:cs typeface="Alexandria" pitchFamily="2" charset="-78"/>
              </a:rPr>
              <a:t>:</a:t>
            </a:r>
          </a:p>
          <a:p>
            <a:pPr algn="just" rtl="1">
              <a:lnSpc>
                <a:spcPct val="200000"/>
              </a:lnSpc>
            </a:pPr>
            <a:r>
              <a:rPr lang="ar-SA" sz="2400" dirty="0">
                <a:solidFill>
                  <a:srgbClr val="333333"/>
                </a:solidFill>
                <a:effectLst/>
                <a:latin typeface="Alexandria" pitchFamily="2" charset="-78"/>
                <a:ea typeface="Calibri"/>
                <a:cs typeface="Alexandria"/>
              </a:rPr>
              <a:t> </a:t>
            </a:r>
            <a:r>
              <a:rPr lang="ar-JO" sz="2400" dirty="0">
                <a:solidFill>
                  <a:srgbClr val="333333"/>
                </a:solidFill>
                <a:effectLst/>
                <a:latin typeface="Alexandria" pitchFamily="2" charset="-78"/>
                <a:ea typeface="Calibri"/>
                <a:cs typeface="Alexandria"/>
              </a:rPr>
              <a:t>     </a:t>
            </a:r>
            <a:r>
              <a:rPr lang="ar-JO" sz="2000" dirty="0">
                <a:solidFill>
                  <a:srgbClr val="333333"/>
                </a:solidFill>
                <a:effectLst/>
                <a:latin typeface="Alexandria" pitchFamily="2" charset="-78"/>
                <a:ea typeface="Calibri"/>
                <a:cs typeface="Alexandria"/>
              </a:rPr>
              <a:t>و</a:t>
            </a:r>
            <a:r>
              <a:rPr lang="ar-SA" sz="2000" dirty="0">
                <a:solidFill>
                  <a:srgbClr val="333333"/>
                </a:solidFill>
                <a:effectLst/>
                <a:latin typeface="Alexandria" pitchFamily="2" charset="-78"/>
                <a:ea typeface="Calibri"/>
                <a:cs typeface="Alexandria"/>
              </a:rPr>
              <a:t>تستخدمُ في أغلبِ مجالات العلوم، وتعتبرُ نظريّة علم الطبيعة مِن أول النظريّات العلمية التي اهتمتْ بدراسةِ مُكوّنات الطبيعة بالاعتمادِ على مجموعة مِن المُلاحظات، والدراسات العلميّة المُحتوية على أبحاث واكتشافات أدّت إلى ظهورِ مجموعة مِن النظريّات العلميّة في العديد من أنواع العلوم، مثل: ا</a:t>
            </a:r>
            <a:r>
              <a:rPr lang="ar-SA" sz="2000" dirty="0">
                <a:solidFill>
                  <a:srgbClr val="333333"/>
                </a:solidFill>
                <a:effectLst/>
                <a:highlight>
                  <a:srgbClr val="FFFF00"/>
                </a:highlight>
                <a:latin typeface="Alexandria" pitchFamily="2" charset="-78"/>
                <a:ea typeface="Calibri"/>
                <a:cs typeface="Alexandria"/>
              </a:rPr>
              <a:t>لنظريات الطبيّة التي تهتمُ بالبحث ف</a:t>
            </a:r>
            <a:r>
              <a:rPr lang="ar-SA" sz="2000" dirty="0">
                <a:solidFill>
                  <a:srgbClr val="333333"/>
                </a:solidFill>
                <a:effectLst/>
                <a:latin typeface="Alexandria" pitchFamily="2" charset="-78"/>
                <a:ea typeface="Calibri"/>
                <a:cs typeface="Alexandria"/>
              </a:rPr>
              <a:t>ي الأمراضِ وطرق علاجها. </a:t>
            </a:r>
            <a:endParaRPr lang="en-US" sz="4800" dirty="0">
              <a:latin typeface="Alexandria" pitchFamily="2" charset="-78"/>
              <a:ea typeface="Calibri"/>
              <a:cs typeface="Alexandria"/>
            </a:endParaRPr>
          </a:p>
        </p:txBody>
      </p:sp>
      <p:pic>
        <p:nvPicPr>
          <p:cNvPr id="10" name="Graphic 21">
            <a:extLst>
              <a:ext uri="{FF2B5EF4-FFF2-40B4-BE49-F238E27FC236}">
                <a16:creationId xmlns:a16="http://schemas.microsoft.com/office/drawing/2014/main" id="{A4E9C96C-BA62-48B5-3F01-BE3D4D3CE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9521" y="74961"/>
            <a:ext cx="2679212" cy="1251009"/>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44662">
        <p14:prism isInverted="1"/>
      </p:transition>
    </mc:Choice>
    <mc:Fallback xmlns="">
      <p:transition spd="slow" advTm="14466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941981D-1970-39F4-1347-0A6E7FD85078}"/>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26095" y="616647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938423" y="1912826"/>
            <a:ext cx="10516831" cy="2776401"/>
          </a:xfrm>
          <a:prstGeom prst="rect">
            <a:avLst/>
          </a:prstGeom>
          <a:noFill/>
        </p:spPr>
        <p:txBody>
          <a:bodyPr wrap="square" lIns="91440" tIns="45720" rIns="91440" bIns="45720" rtlCol="0" anchor="t">
            <a:spAutoFit/>
          </a:bodyPr>
          <a:lstStyle/>
          <a:p>
            <a:pPr algn="just" rtl="1">
              <a:lnSpc>
                <a:spcPct val="150000"/>
              </a:lnSpc>
            </a:pPr>
            <a:r>
              <a:rPr lang="ar-JO" sz="2400" b="1" dirty="0">
                <a:latin typeface="Alexandria" pitchFamily="2" charset="-78"/>
                <a:cs typeface="Alexandria" pitchFamily="2" charset="-78"/>
              </a:rPr>
              <a:t>     </a:t>
            </a:r>
            <a:r>
              <a:rPr lang="ar-JO" sz="2000" b="1" dirty="0">
                <a:solidFill>
                  <a:srgbClr val="333333"/>
                </a:solidFill>
                <a:latin typeface="Alexandria" pitchFamily="2" charset="-78"/>
                <a:cs typeface="Alexandria" pitchFamily="2" charset="-78"/>
              </a:rPr>
              <a:t>ثالثًا: </a:t>
            </a:r>
            <a:r>
              <a:rPr lang="ar-SA" sz="2000" b="1" dirty="0">
                <a:solidFill>
                  <a:srgbClr val="333333"/>
                </a:solidFill>
                <a:latin typeface="Alexandria" pitchFamily="2" charset="-78"/>
                <a:cs typeface="Alexandria" pitchFamily="2" charset="-78"/>
              </a:rPr>
              <a:t>النظريات السياسيّة</a:t>
            </a:r>
            <a:r>
              <a:rPr lang="ar-JO" sz="2000" b="1" dirty="0">
                <a:solidFill>
                  <a:srgbClr val="333333"/>
                </a:solidFill>
                <a:latin typeface="Alexandria" pitchFamily="2" charset="-78"/>
                <a:cs typeface="Alexandria" pitchFamily="2" charset="-78"/>
              </a:rPr>
              <a:t>.</a:t>
            </a:r>
            <a:endParaRPr lang="ar-JO" sz="1800" b="1" dirty="0">
              <a:solidFill>
                <a:srgbClr val="333333"/>
              </a:solidFill>
              <a:effectLst/>
              <a:latin typeface="Alexandria" pitchFamily="2" charset="-78"/>
              <a:ea typeface="Calibri" panose="020F0502020204030204" pitchFamily="34" charset="0"/>
              <a:cs typeface="Alexandria" pitchFamily="2" charset="-78"/>
            </a:endParaRPr>
          </a:p>
          <a:p>
            <a:pPr algn="just" rtl="1">
              <a:lnSpc>
                <a:spcPct val="200000"/>
              </a:lnSpc>
            </a:pPr>
            <a:r>
              <a:rPr lang="ar-SA" dirty="0">
                <a:solidFill>
                  <a:srgbClr val="333333"/>
                </a:solidFill>
                <a:effectLst/>
                <a:latin typeface="Alexandria" pitchFamily="2" charset="-78"/>
                <a:ea typeface="Calibri"/>
                <a:cs typeface="Alexandria"/>
              </a:rPr>
              <a:t>وهي التي اعتمدتْ على الفكر السياسيّ الذي ظهرَ منذُ عصر النظريّات الفلسفيّة، وتطوّرت في القرن التاسع عشر الميلاديّ، واستمر تطوّرها حتى نهاية القرن العشرين للميلاد، وتعتمدُ النظ</a:t>
            </a:r>
            <a:r>
              <a:rPr lang="ar-SA" dirty="0">
                <a:solidFill>
                  <a:srgbClr val="333333"/>
                </a:solidFill>
                <a:effectLst/>
                <a:highlight>
                  <a:srgbClr val="FFFF00"/>
                </a:highlight>
                <a:latin typeface="Alexandria" pitchFamily="2" charset="-78"/>
                <a:ea typeface="Calibri"/>
                <a:cs typeface="Alexandria"/>
              </a:rPr>
              <a:t>ريّات السياسيّة على الآراء والأفكار التي أطلقها عدد من الفلاسفة والسياسيّين، وأصبحتْ مع الوقت حقائق أدّت إلى تأسيسِ مجموعة من المدارس الفكريّة السياسيّة،</a:t>
            </a:r>
            <a:r>
              <a:rPr lang="ar-SA" dirty="0">
                <a:solidFill>
                  <a:srgbClr val="333333"/>
                </a:solidFill>
                <a:effectLst/>
                <a:latin typeface="Alexandria" pitchFamily="2" charset="-78"/>
                <a:ea typeface="Calibri"/>
                <a:cs typeface="Alexandria"/>
              </a:rPr>
              <a:t> والتي أثرت في كافةِ دول العالم تقريباً، ومن الأمثلة على النظريات السياسيّة: الأفكار الاشتراكيّة، والأفكار الرأسماليّة بصفتهما من أشهر المجالاتِ الفكريّة التي احتوتْ على نظريّات سياسيّة</a:t>
            </a:r>
            <a:r>
              <a:rPr lang="en-US" dirty="0">
                <a:solidFill>
                  <a:srgbClr val="333333"/>
                </a:solidFill>
                <a:effectLst/>
                <a:latin typeface="Alexandria" pitchFamily="2" charset="-78"/>
                <a:ea typeface="Calibri"/>
                <a:cs typeface="Alexandria"/>
              </a:rPr>
              <a:t>.</a:t>
            </a:r>
            <a:endParaRPr lang="en-US" sz="2400" b="1" i="0" u="none" strike="noStrike" baseline="0" dirty="0">
              <a:solidFill>
                <a:srgbClr val="00B0F0"/>
              </a:solidFill>
              <a:latin typeface="Alexandria" pitchFamily="2" charset="-78"/>
              <a:ea typeface="Calibri"/>
              <a:cs typeface="Alexandria"/>
            </a:endParaRPr>
          </a:p>
        </p:txBody>
      </p:sp>
      <p:pic>
        <p:nvPicPr>
          <p:cNvPr id="3" name="Graphic 21">
            <a:extLst>
              <a:ext uri="{FF2B5EF4-FFF2-40B4-BE49-F238E27FC236}">
                <a16:creationId xmlns:a16="http://schemas.microsoft.com/office/drawing/2014/main" id="{E4983C03-24CB-2D1D-B609-F006DF00A8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5063" y="197051"/>
            <a:ext cx="2697873" cy="1259722"/>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18945">
        <p14:prism isInverted="1"/>
      </p:transition>
    </mc:Choice>
    <mc:Fallback xmlns="">
      <p:transition spd="slow" advTm="118945">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B3D0644-AD22-854D-8BD4-0FD8683786AE}"/>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21147" y="633092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052880" y="1676556"/>
            <a:ext cx="10404886" cy="4656916"/>
          </a:xfrm>
          <a:prstGeom prst="rect">
            <a:avLst/>
          </a:prstGeom>
          <a:noFill/>
        </p:spPr>
        <p:txBody>
          <a:bodyPr wrap="square" rtlCol="0">
            <a:spAutoFit/>
          </a:bodyPr>
          <a:lstStyle/>
          <a:p>
            <a:pPr algn="just" rtl="1">
              <a:lnSpc>
                <a:spcPct val="150000"/>
              </a:lnSpc>
            </a:pPr>
            <a:r>
              <a:rPr lang="ar-JO"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وفي إطار صنع السياسات التعليمية وفقا لهذه النظرية  فهناك مجموعة من المعايير والإجراءات والمستويات والتي تحدد قواعد العلاقات بين الوحدات المختلفة والأفراد، ودراسة العمليات السياسية القائمة في المؤسسات الحكومية مع التأكيد على الجانب السلوكي الخاص بالمشاركين في عملية صنع السياسات التعليمية في مختلف المستويات الإدارية، كما أن النظرية تؤكد على توحيد الاليات ومراقبتها وذلك من قبل المنظمات العامة ومدى احترام القانون وتنفيذه لتسوية الصراعات الاجتماعية والسياسية، </a:t>
            </a:r>
            <a:r>
              <a:rPr lang="ar-SA" kern="0" dirty="0">
                <a:solidFill>
                  <a:srgbClr val="000000"/>
                </a:solidFill>
                <a:latin typeface="Alexandria" pitchFamily="2" charset="-78"/>
                <a:cs typeface="Alexandria" pitchFamily="2" charset="-78"/>
              </a:rPr>
              <a:t>كما تهتم أيضا بالعلاقات بين القوى الاجتماعية والسياسية من خلال المجتمع ومؤسساته</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كذلك فعملية صنع القرار في ضوء هذه النظرية يعتمد على أدوار مؤسسية وهي عبارة عن مسألة تشريعية تحكمها مجموعة من القوانين والإجراءات، كما أنها مجموعة من الإجراءات التقويمية والتنفيذية وتعتمد صناعة السياسية التعليمية على النظام السياسي للدولة والنظام الاقتصادي والاجتماعي </a:t>
            </a:r>
            <a:br>
              <a:rPr lang="ar-YE" sz="2000" kern="0" dirty="0">
                <a:solidFill>
                  <a:srgbClr val="000000"/>
                </a:solidFill>
                <a:latin typeface="Alexandria" pitchFamily="2" charset="-78"/>
                <a:cs typeface="Alexandria" pitchFamily="2" charset="-78"/>
              </a:rPr>
            </a:br>
            <a:endParaRPr lang="ar-YE" sz="2000" kern="0" dirty="0">
              <a:solidFill>
                <a:srgbClr val="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FA8D1A4B-1180-02E3-7C52-0EACE037E2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9359" y="-8190"/>
            <a:ext cx="2269557" cy="1059728"/>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80936">
        <p14:prism isInverted="1"/>
      </p:transition>
    </mc:Choice>
    <mc:Fallback xmlns="">
      <p:transition spd="slow" advTm="80936">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8452AEA-0326-148B-5F94-35667055D2EF}"/>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76428" y="6247492"/>
            <a:ext cx="2616200" cy="400110"/>
          </a:xfrm>
          <a:prstGeom prst="rect">
            <a:avLst/>
          </a:prstGeom>
          <a:noFill/>
        </p:spPr>
        <p:txBody>
          <a:bodyPr wrap="square" rtlCol="0">
            <a:spAutoFit/>
          </a:bodyPr>
          <a:lstStyle/>
          <a:p>
            <a:pPr algn="ctr"/>
            <a:r>
              <a:rPr lang="en-US" sz="2000" dirty="0"/>
              <a:t>www.midocean.ae</a:t>
            </a:r>
          </a:p>
        </p:txBody>
      </p:sp>
      <p:pic>
        <p:nvPicPr>
          <p:cNvPr id="16" name="Picture 15">
            <a:extLst>
              <a:ext uri="{FF2B5EF4-FFF2-40B4-BE49-F238E27FC236}">
                <a16:creationId xmlns:a16="http://schemas.microsoft.com/office/drawing/2014/main" id="{5FFBCE2A-8E57-5EF5-6575-61DFAA142C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7791" y="2442192"/>
            <a:ext cx="6578637" cy="3384872"/>
          </a:xfrm>
          <a:prstGeom prst="rect">
            <a:avLst/>
          </a:prstGeom>
        </p:spPr>
      </p:pic>
      <p:sp>
        <p:nvSpPr>
          <p:cNvPr id="18" name="TextBox 17">
            <a:extLst>
              <a:ext uri="{FF2B5EF4-FFF2-40B4-BE49-F238E27FC236}">
                <a16:creationId xmlns:a16="http://schemas.microsoft.com/office/drawing/2014/main" id="{895D895A-C544-381F-36FD-E6E4DA144EED}"/>
              </a:ext>
            </a:extLst>
          </p:cNvPr>
          <p:cNvSpPr txBox="1"/>
          <p:nvPr/>
        </p:nvSpPr>
        <p:spPr>
          <a:xfrm>
            <a:off x="4070410" y="1832067"/>
            <a:ext cx="3998794" cy="461665"/>
          </a:xfrm>
          <a:prstGeom prst="rect">
            <a:avLst/>
          </a:prstGeom>
          <a:noFill/>
        </p:spPr>
        <p:txBody>
          <a:bodyPr wrap="square" rtlCol="0">
            <a:spAutoFit/>
          </a:bodyPr>
          <a:lstStyle/>
          <a:p>
            <a:pPr algn="ctr"/>
            <a:r>
              <a:rPr lang="ar-JO" sz="2400" b="1" dirty="0">
                <a:solidFill>
                  <a:srgbClr val="00B0F0"/>
                </a:solidFill>
                <a:latin typeface="Alexandria" pitchFamily="2" charset="-78"/>
                <a:cs typeface="Alexandria" pitchFamily="2" charset="-78"/>
              </a:rPr>
              <a:t>نظريات التعلم</a:t>
            </a:r>
            <a:endParaRPr lang="en-US" sz="1400" b="1" dirty="0">
              <a:solidFill>
                <a:srgbClr val="00B0F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D506956-39AD-B6AD-6B06-EBA86AD6A5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2570" y="-32754"/>
            <a:ext cx="2693896" cy="1257865"/>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59052">
        <p14:prism isInverted="1"/>
      </p:transition>
    </mc:Choice>
    <mc:Fallback xmlns="">
      <p:transition spd="slow" advTm="59052">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0825DCD-96BD-8866-772A-0C4A945C8A37}"/>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721272" y="6275565"/>
            <a:ext cx="2616200" cy="400110"/>
          </a:xfrm>
          <a:prstGeom prst="rect">
            <a:avLst/>
          </a:prstGeom>
          <a:noFill/>
        </p:spPr>
        <p:txBody>
          <a:bodyPr wrap="square" rtlCol="0">
            <a:spAutoFit/>
          </a:bodyPr>
          <a:lstStyle/>
          <a:p>
            <a:pPr algn="ctr"/>
            <a:r>
              <a:rPr lang="en-US" sz="2000" dirty="0"/>
              <a:t>www.midocean.ae</a:t>
            </a:r>
          </a:p>
        </p:txBody>
      </p:sp>
      <p:pic>
        <p:nvPicPr>
          <p:cNvPr id="3" name="Picture 2">
            <a:extLst>
              <a:ext uri="{FF2B5EF4-FFF2-40B4-BE49-F238E27FC236}">
                <a16:creationId xmlns:a16="http://schemas.microsoft.com/office/drawing/2014/main" id="{90ACB823-15B9-4767-02AB-65E33E5F8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803" y="1542377"/>
            <a:ext cx="8213412" cy="4494529"/>
          </a:xfrm>
          <a:prstGeom prst="rect">
            <a:avLst/>
          </a:prstGeom>
        </p:spPr>
      </p:pic>
      <p:pic>
        <p:nvPicPr>
          <p:cNvPr id="2" name="Graphic 21">
            <a:extLst>
              <a:ext uri="{FF2B5EF4-FFF2-40B4-BE49-F238E27FC236}">
                <a16:creationId xmlns:a16="http://schemas.microsoft.com/office/drawing/2014/main" id="{EA106549-1FBB-9DE5-89E6-35D3E2B894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360" y="-196107"/>
            <a:ext cx="2621155" cy="1223900"/>
          </a:xfrm>
          <a:prstGeom prst="rect">
            <a:avLst/>
          </a:prstGeom>
        </p:spPr>
      </p:pic>
    </p:spTree>
    <p:extLst>
      <p:ext uri="{BB962C8B-B14F-4D97-AF65-F5344CB8AC3E}">
        <p14:creationId xmlns:p14="http://schemas.microsoft.com/office/powerpoint/2010/main" val="3268138689"/>
      </p:ext>
    </p:extLst>
  </p:cSld>
  <p:clrMapOvr>
    <a:masterClrMapping/>
  </p:clrMapOvr>
  <mc:AlternateContent xmlns:mc="http://schemas.openxmlformats.org/markup-compatibility/2006" xmlns:p14="http://schemas.microsoft.com/office/powerpoint/2010/main">
    <mc:Choice Requires="p14">
      <p:transition spd="slow" p14:dur="1600" advTm="44406">
        <p14:prism isInverted="1"/>
      </p:transition>
    </mc:Choice>
    <mc:Fallback xmlns="">
      <p:transition spd="slow" advTm="44406">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D2FD9E2-BA9F-6D75-1215-F98036E5A5C1}"/>
              </a:ext>
            </a:extLst>
          </p:cNvPr>
          <p:cNvSpPr/>
          <p:nvPr/>
        </p:nvSpPr>
        <p:spPr>
          <a:xfrm>
            <a:off x="735061" y="123500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68014" y="601899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268435" y="1778614"/>
            <a:ext cx="6459794" cy="583878"/>
          </a:xfrm>
          <a:prstGeom prst="rect">
            <a:avLst/>
          </a:prstGeom>
          <a:noFill/>
        </p:spPr>
        <p:txBody>
          <a:bodyPr wrap="square" rtlCol="0">
            <a:spAutoFit/>
          </a:bodyPr>
          <a:lstStyle/>
          <a:p>
            <a:pPr marL="0" marR="0" algn="ctr" rtl="1">
              <a:lnSpc>
                <a:spcPct val="150000"/>
              </a:lnSpc>
              <a:spcBef>
                <a:spcPts val="0"/>
              </a:spcBef>
              <a:spcAft>
                <a:spcPts val="800"/>
              </a:spcAft>
            </a:pPr>
            <a:r>
              <a:rPr lang="ar-JO" sz="2400" b="1" kern="100" dirty="0">
                <a:solidFill>
                  <a:srgbClr val="00B0F0"/>
                </a:solidFill>
                <a:effectLst/>
                <a:latin typeface="Alexandria" pitchFamily="2" charset="-78"/>
                <a:ea typeface="Calibri" panose="020F0502020204030204" pitchFamily="34" charset="0"/>
                <a:cs typeface="Alexandria" pitchFamily="2" charset="-78"/>
              </a:rPr>
              <a:t>نظريات السياسات التعليمية</a:t>
            </a:r>
            <a:endParaRPr lang="en-US" sz="2400" kern="100" dirty="0">
              <a:solidFill>
                <a:srgbClr val="00B0F0"/>
              </a:solidFill>
              <a:effectLst/>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903026" y="2817398"/>
            <a:ext cx="10385947" cy="1979260"/>
          </a:xfrm>
          <a:prstGeom prst="rect">
            <a:avLst/>
          </a:prstGeom>
          <a:noFill/>
        </p:spPr>
        <p:txBody>
          <a:bodyPr wrap="square" rtlCol="0">
            <a:spAutoFit/>
          </a:bodyPr>
          <a:lstStyle/>
          <a:p>
            <a:pPr algn="just" rtl="1">
              <a:lnSpc>
                <a:spcPct val="150000"/>
              </a:lnSpc>
            </a:pPr>
            <a:r>
              <a:rPr lang="ar-JO" sz="2400" kern="0" dirty="0">
                <a:solidFill>
                  <a:srgbClr val="000000"/>
                </a:solidFill>
                <a:effectLst/>
                <a:latin typeface="Alexandria" pitchFamily="2" charset="-78"/>
                <a:ea typeface="Times New Roman" panose="02020603050405020304" pitchFamily="18" charset="0"/>
                <a:cs typeface="Alexandria" pitchFamily="2" charset="-78"/>
              </a:rPr>
              <a:t>     </a:t>
            </a:r>
            <a:r>
              <a:rPr lang="ar-SA" sz="2400" kern="0" dirty="0">
                <a:solidFill>
                  <a:srgbClr val="000000"/>
                </a:solidFill>
                <a:effectLst/>
                <a:latin typeface="Alexandria" pitchFamily="2" charset="-78"/>
                <a:ea typeface="Times New Roman" panose="02020603050405020304" pitchFamily="18" charset="0"/>
                <a:cs typeface="Alexandria" pitchFamily="2" charset="-78"/>
              </a:rPr>
              <a:t> </a:t>
            </a:r>
            <a:r>
              <a:rPr lang="ar-JO" sz="2000" kern="0" dirty="0">
                <a:solidFill>
                  <a:srgbClr val="000000"/>
                </a:solidFill>
                <a:effectLst/>
                <a:latin typeface="Alexandria" pitchFamily="2" charset="-78"/>
                <a:ea typeface="Times New Roman" panose="02020603050405020304" pitchFamily="18" charset="0"/>
                <a:cs typeface="Alexandria" pitchFamily="2" charset="-78"/>
              </a:rPr>
              <a:t>عندما </a:t>
            </a:r>
            <a:r>
              <a:rPr lang="ar-SA" sz="2000" kern="0" dirty="0">
                <a:solidFill>
                  <a:srgbClr val="000000"/>
                </a:solidFill>
                <a:effectLst/>
                <a:latin typeface="Alexandria" pitchFamily="2" charset="-78"/>
                <a:ea typeface="Times New Roman" panose="02020603050405020304" pitchFamily="18" charset="0"/>
                <a:cs typeface="Alexandria" pitchFamily="2" charset="-78"/>
              </a:rPr>
              <a:t>يتم دراسة السياسات التعليمية وتحليلها فلا بد من الرجوع إلى </a:t>
            </a:r>
            <a:r>
              <a:rPr lang="ar-SA" sz="2000" u="sng" kern="0" dirty="0">
                <a:solidFill>
                  <a:srgbClr val="000000"/>
                </a:solidFill>
                <a:effectLst/>
                <a:latin typeface="Alexandria" pitchFamily="2" charset="-78"/>
                <a:ea typeface="Times New Roman" panose="02020603050405020304" pitchFamily="18" charset="0"/>
                <a:cs typeface="Alexandria" pitchFamily="2" charset="-78"/>
              </a:rPr>
              <a:t>التوجهات الفكرية والفلسفية </a:t>
            </a:r>
            <a:r>
              <a:rPr lang="ar-SA" sz="2000" kern="0" dirty="0">
                <a:solidFill>
                  <a:srgbClr val="000000"/>
                </a:solidFill>
                <a:effectLst/>
                <a:latin typeface="Alexandria" pitchFamily="2" charset="-78"/>
                <a:ea typeface="Times New Roman" panose="02020603050405020304" pitchFamily="18" charset="0"/>
                <a:cs typeface="Alexandria" pitchFamily="2" charset="-78"/>
              </a:rPr>
              <a:t>والأخلاقية التي توجه عمليات صن</a:t>
            </a:r>
            <a:r>
              <a:rPr lang="ar-JO" sz="2000" kern="0" dirty="0">
                <a:solidFill>
                  <a:srgbClr val="000000"/>
                </a:solidFill>
                <a:effectLst/>
                <a:latin typeface="Alexandria" pitchFamily="2" charset="-78"/>
                <a:ea typeface="Times New Roman" panose="02020603050405020304" pitchFamily="18" charset="0"/>
                <a:cs typeface="Alexandria" pitchFamily="2" charset="-78"/>
              </a:rPr>
              <a:t>ع</a:t>
            </a:r>
            <a:r>
              <a:rPr lang="ar-SA" sz="2000" kern="0" dirty="0">
                <a:solidFill>
                  <a:srgbClr val="000000"/>
                </a:solidFill>
                <a:effectLst/>
                <a:latin typeface="Alexandria" pitchFamily="2" charset="-78"/>
                <a:ea typeface="Times New Roman" panose="02020603050405020304" pitchFamily="18" charset="0"/>
                <a:cs typeface="Alexandria" pitchFamily="2" charset="-78"/>
              </a:rPr>
              <a:t> السياسة التعليمية، وبمراجعة الدراسات السابقة وأدبيات الفكر الإداري والتربوي يتضح لنا أن هناك العديد من النظريات التي من الممكن الاستفادة منها في صنع السياسات التعليمية ومن أبرز هذه النظريات ما </a:t>
            </a:r>
            <a:r>
              <a:rPr lang="ar-JO" sz="2000" kern="0" dirty="0">
                <a:solidFill>
                  <a:srgbClr val="000000"/>
                </a:solidFill>
                <a:effectLst/>
                <a:latin typeface="Alexandria" pitchFamily="2" charset="-78"/>
                <a:ea typeface="Times New Roman" panose="02020603050405020304" pitchFamily="18" charset="0"/>
                <a:cs typeface="Alexandria" pitchFamily="2" charset="-78"/>
              </a:rPr>
              <a:t>يأتي</a:t>
            </a:r>
            <a:r>
              <a:rPr lang="ar-SA" sz="2000" kern="0" dirty="0">
                <a:solidFill>
                  <a:srgbClr val="000000"/>
                </a:solidFill>
                <a:effectLst/>
                <a:latin typeface="Alexandria" pitchFamily="2" charset="-78"/>
                <a:ea typeface="Times New Roman" panose="02020603050405020304" pitchFamily="18" charset="0"/>
                <a:cs typeface="Alexandria" pitchFamily="2" charset="-78"/>
              </a:rPr>
              <a:t>:</a:t>
            </a:r>
            <a:endParaRPr lang="en-US" sz="2800" dirty="0">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D685A7A5-BE90-71B4-191E-2440BA98B1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0"/>
            <a:ext cx="2305987" cy="1076738"/>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57044">
        <p14:prism isInverted="1"/>
      </p:transition>
    </mc:Choice>
    <mc:Fallback xmlns="">
      <p:transition spd="slow" advTm="57044">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4A4B402-F150-0DB0-CCE9-DE8B5DA315C9}"/>
              </a:ext>
            </a:extLst>
          </p:cNvPr>
          <p:cNvSpPr/>
          <p:nvPr/>
        </p:nvSpPr>
        <p:spPr>
          <a:xfrm>
            <a:off x="597159" y="1250302"/>
            <a:ext cx="11063139" cy="491617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26220" y="620597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20761" y="1406146"/>
            <a:ext cx="4470106" cy="369332"/>
          </a:xfrm>
          <a:prstGeom prst="rect">
            <a:avLst/>
          </a:prstGeom>
          <a:noFill/>
        </p:spPr>
        <p:txBody>
          <a:bodyPr wrap="square" rtlCol="0">
            <a:spAutoFit/>
          </a:bodyPr>
          <a:lstStyle/>
          <a:p>
            <a:pPr algn="ctr"/>
            <a:r>
              <a:rPr lang="ar-JO" b="1" dirty="0">
                <a:solidFill>
                  <a:srgbClr val="00B0F0"/>
                </a:solidFill>
                <a:latin typeface="Alexandria" pitchFamily="2" charset="-78"/>
                <a:cs typeface="Alexandria" pitchFamily="2" charset="-78"/>
              </a:rPr>
              <a:t>نظريات السياسات التعليمية</a:t>
            </a:r>
            <a:endParaRPr lang="ar-JO" altLang="en-US"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727116" y="1876528"/>
            <a:ext cx="10719989" cy="2776401"/>
          </a:xfrm>
          <a:prstGeom prst="rect">
            <a:avLst/>
          </a:prstGeom>
          <a:noFill/>
        </p:spPr>
        <p:txBody>
          <a:bodyPr wrap="square" lIns="91440" tIns="45720" rIns="91440" bIns="45720" rtlCol="0" anchor="t">
            <a:spAutoFit/>
          </a:bodyPr>
          <a:lstStyle/>
          <a:p>
            <a:pPr marL="0" marR="0" algn="r" rtl="1">
              <a:lnSpc>
                <a:spcPct val="200000"/>
              </a:lnSpc>
              <a:spcBef>
                <a:spcPts val="0"/>
              </a:spcBef>
              <a:spcAft>
                <a:spcPts val="0"/>
              </a:spcAft>
            </a:pPr>
            <a:r>
              <a:rPr lang="ar-JO" b="1" dirty="0">
                <a:solidFill>
                  <a:srgbClr val="000000"/>
                </a:solidFill>
                <a:effectLst/>
                <a:latin typeface="Alexandria" pitchFamily="2" charset="-78"/>
                <a:ea typeface="Times New Roman" panose="02020603050405020304" pitchFamily="18" charset="0"/>
                <a:cs typeface="Alexandria" pitchFamily="2" charset="-78"/>
              </a:rPr>
              <a:t>أولًا: نظرية النُّظم:</a:t>
            </a:r>
          </a:p>
          <a:p>
            <a:pPr marL="0" marR="0" algn="just" rtl="1">
              <a:lnSpc>
                <a:spcPct val="200000"/>
              </a:lnSpc>
              <a:spcBef>
                <a:spcPts val="0"/>
              </a:spcBef>
              <a:spcAft>
                <a:spcPts val="0"/>
              </a:spcAft>
            </a:pPr>
            <a:r>
              <a:rPr lang="ar-JO" kern="0" dirty="0">
                <a:solidFill>
                  <a:srgbClr val="000000"/>
                </a:solidFill>
                <a:effectLst/>
                <a:latin typeface="Alexandria" pitchFamily="2" charset="-78"/>
                <a:ea typeface="Times New Roman" panose="02020603050405020304" pitchFamily="18" charset="0"/>
                <a:cs typeface="Alexandria"/>
              </a:rPr>
              <a:t>     </a:t>
            </a:r>
            <a:r>
              <a:rPr lang="ar-SA" kern="0" dirty="0">
                <a:solidFill>
                  <a:srgbClr val="000000"/>
                </a:solidFill>
                <a:effectLst/>
                <a:latin typeface="Alexandria" pitchFamily="2" charset="-78"/>
                <a:ea typeface="Times New Roman" panose="02020603050405020304" pitchFamily="18" charset="0"/>
                <a:cs typeface="Alexandria"/>
              </a:rPr>
              <a:t>وتم صياغة نظرية النظم العامة في فتر</a:t>
            </a:r>
            <a:r>
              <a:rPr lang="ar-SA" kern="0" dirty="0">
                <a:solidFill>
                  <a:srgbClr val="000000"/>
                </a:solidFill>
                <a:effectLst/>
                <a:highlight>
                  <a:srgbClr val="FFFF00"/>
                </a:highlight>
                <a:latin typeface="Alexandria" pitchFamily="2" charset="-78"/>
                <a:ea typeface="Times New Roman" panose="02020603050405020304" pitchFamily="18" charset="0"/>
                <a:cs typeface="Alexandria"/>
              </a:rPr>
              <a:t>ة الخمسينيات من القرن الماضي للتعامل مع مشاكل المنظمات، وبالتالي فهناك مجموعة من المبادئ والقوانين والنماذج التي تنطبق على أي نظام يتبع هذه النظرية، حيث تراعي طبيعة العناصر الخاصة به والعلاقات فيما بينها، وتؤكد نظرية النظم مقولة أن العالم منظم في شكل نظم معقدة أو كليات،</a:t>
            </a:r>
            <a:r>
              <a:rPr lang="ar-SA" kern="0" dirty="0">
                <a:solidFill>
                  <a:srgbClr val="000000"/>
                </a:solidFill>
                <a:effectLst/>
                <a:latin typeface="Alexandria" pitchFamily="2" charset="-78"/>
                <a:ea typeface="Times New Roman" panose="02020603050405020304" pitchFamily="18" charset="0"/>
                <a:cs typeface="Alexandria"/>
              </a:rPr>
              <a:t> كما أن النظم الديناميكية كالمدارس تظل موجودة في ظل العلاقات المتوازنة بين مكوناتها، وبالرغم من ذلك هناك حاجة ضرورية للتعرف على الجزيئات وذلك للوصول إلى المعرفة الشاملة عن الكل</a:t>
            </a:r>
            <a:r>
              <a:rPr lang="ar-JO" kern="0" dirty="0">
                <a:solidFill>
                  <a:srgbClr val="000000"/>
                </a:solidFill>
                <a:effectLst/>
                <a:latin typeface="Alexandria" pitchFamily="2" charset="-78"/>
                <a:ea typeface="Times New Roman" panose="02020603050405020304" pitchFamily="18" charset="0"/>
                <a:cs typeface="Alexandria"/>
              </a:rPr>
              <a:t>.</a:t>
            </a:r>
            <a:endParaRPr lang="en-US" sz="2000" dirty="0">
              <a:solidFill>
                <a:srgbClr val="000000"/>
              </a:solidFill>
              <a:latin typeface="Alexandria" pitchFamily="2" charset="-78"/>
              <a:cs typeface="Alexandria"/>
            </a:endParaRPr>
          </a:p>
        </p:txBody>
      </p:sp>
      <p:pic>
        <p:nvPicPr>
          <p:cNvPr id="12" name="Picture 11">
            <a:extLst>
              <a:ext uri="{FF2B5EF4-FFF2-40B4-BE49-F238E27FC236}">
                <a16:creationId xmlns:a16="http://schemas.microsoft.com/office/drawing/2014/main" id="{756BB68D-57FB-AD11-C1E2-1880C7E636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460" y="1431116"/>
            <a:ext cx="2253641" cy="890825"/>
          </a:xfrm>
          <a:prstGeom prst="rect">
            <a:avLst/>
          </a:prstGeom>
        </p:spPr>
      </p:pic>
      <p:pic>
        <p:nvPicPr>
          <p:cNvPr id="4" name="Graphic 21">
            <a:extLst>
              <a:ext uri="{FF2B5EF4-FFF2-40B4-BE49-F238E27FC236}">
                <a16:creationId xmlns:a16="http://schemas.microsoft.com/office/drawing/2014/main" id="{D7A05C58-D82F-EA1B-8EA3-1B662C6F1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286" y="99572"/>
            <a:ext cx="2483269" cy="976163"/>
          </a:xfrm>
          <a:prstGeom prst="rect">
            <a:avLst/>
          </a:prstGeom>
        </p:spPr>
      </p:pic>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1600" advTm="105109">
        <p14:prism isInverted="1"/>
      </p:transition>
    </mc:Choice>
    <mc:Fallback xmlns="">
      <p:transition spd="slow" advTm="105109">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4659B76-C6B3-ED17-C507-E342AC429D88}"/>
              </a:ext>
            </a:extLst>
          </p:cNvPr>
          <p:cNvSpPr/>
          <p:nvPr/>
        </p:nvSpPr>
        <p:spPr>
          <a:xfrm>
            <a:off x="735062" y="136150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69400" y="610915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5449078" y="1219219"/>
            <a:ext cx="5599427" cy="4627549"/>
          </a:xfrm>
          <a:prstGeom prst="rect">
            <a:avLst/>
          </a:prstGeom>
          <a:noFill/>
        </p:spPr>
        <p:txBody>
          <a:bodyPr wrap="square" rtlCol="0">
            <a:spAutoFit/>
          </a:bodyPr>
          <a:lstStyle/>
          <a:p>
            <a:pPr algn="just" rtl="1">
              <a:lnSpc>
                <a:spcPct val="20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والنظام يتكون من مجموعة من العناصر التي تعمل بشكل كلي لتحقيق هدف عام، وتعرف مكونات النظام بالعناصر، وبناء عليه لا يمكن للنظام أن يحقق أهدافه بدون العناصر التي يتكون منها، كما أن كل عنصر بذاته لا يستطيع أن يحاكي وظيفة النظام، وتتميز النظم بخاصية أن الكل أكبر من مجموع الأجزاء المكونة له، وبالتالي فهذه النظرية تتضمن الوعي بجميع التفاعلات الموجودة بين أجزاء النظام </a:t>
            </a:r>
            <a:endParaRPr lang="en-US" sz="4000" dirty="0">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69891318-E794-0025-5C62-1A473D565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24" y="1623527"/>
            <a:ext cx="4618654" cy="4365531"/>
          </a:xfrm>
          <a:prstGeom prst="rect">
            <a:avLst/>
          </a:prstGeom>
        </p:spPr>
      </p:pic>
      <p:pic>
        <p:nvPicPr>
          <p:cNvPr id="4" name="Graphic 21">
            <a:extLst>
              <a:ext uri="{FF2B5EF4-FFF2-40B4-BE49-F238E27FC236}">
                <a16:creationId xmlns:a16="http://schemas.microsoft.com/office/drawing/2014/main" id="{56BBE8BB-AF63-E71B-C05F-3745AD7119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740" y="-110035"/>
            <a:ext cx="2470828" cy="1153708"/>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8254">
        <p14:prism isInverted="1"/>
      </p:transition>
    </mc:Choice>
    <mc:Fallback xmlns="">
      <p:transition spd="slow" advTm="138254">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206B42B-1B17-5EB3-DB95-3600E6890013}"/>
              </a:ext>
            </a:extLst>
          </p:cNvPr>
          <p:cNvSpPr/>
          <p:nvPr/>
        </p:nvSpPr>
        <p:spPr>
          <a:xfrm>
            <a:off x="735062" y="138180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43786" y="610672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110343" y="1732221"/>
            <a:ext cx="10126740" cy="4113306"/>
          </a:xfrm>
          <a:prstGeom prst="rect">
            <a:avLst/>
          </a:prstGeom>
          <a:noFill/>
        </p:spPr>
        <p:txBody>
          <a:bodyPr wrap="square" rtlCol="0">
            <a:spAutoFit/>
          </a:bodyPr>
          <a:lstStyle/>
          <a:p>
            <a:pPr marL="0" marR="0" algn="just" rtl="1">
              <a:lnSpc>
                <a:spcPct val="150000"/>
              </a:lnSpc>
              <a:spcBef>
                <a:spcPts val="0"/>
              </a:spcBef>
              <a:spcAft>
                <a:spcPts val="0"/>
              </a:spcAft>
            </a:pPr>
            <a:r>
              <a:rPr lang="en-US" sz="16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فهذه النظرية يتم من خلالها تناول السياسة العامة على اعتبار أنها مخرج من مخرجات النظام السياسي وأحد جزيئاته، والذي يتم من خلال مؤسساته تحويل قيم ومتطلبات المجتمع إلى سياسات عامة كما </a:t>
            </a:r>
            <a:r>
              <a:rPr lang="ar-JO" sz="1600" kern="0" dirty="0">
                <a:solidFill>
                  <a:srgbClr val="000000"/>
                </a:solidFill>
                <a:effectLst/>
                <a:latin typeface="Alexandria" pitchFamily="2" charset="-78"/>
                <a:ea typeface="Times New Roman" panose="02020603050405020304" pitchFamily="18" charset="0"/>
                <a:cs typeface="Alexandria" pitchFamily="2" charset="-78"/>
              </a:rPr>
              <a:t>يأتي</a:t>
            </a:r>
            <a:r>
              <a:rPr lang="ar-SA" sz="1600" kern="0" dirty="0">
                <a:solidFill>
                  <a:srgbClr val="000000"/>
                </a:solidFill>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solidFill>
                  <a:srgbClr val="000000"/>
                </a:solidFill>
                <a:effectLst/>
                <a:latin typeface="Alexandria" pitchFamily="2" charset="-78"/>
                <a:ea typeface="Times New Roman" panose="02020603050405020304" pitchFamily="18" charset="0"/>
                <a:cs typeface="Alexandria" pitchFamily="2" charset="-78"/>
              </a:rPr>
              <a:t>أن المدخلات تمثل رغبات ومطالب </a:t>
            </a:r>
            <a:r>
              <a:rPr lang="ar-JO" sz="1600" kern="0" dirty="0">
                <a:solidFill>
                  <a:srgbClr val="000000"/>
                </a:solidFill>
                <a:effectLst/>
                <a:latin typeface="Alexandria" pitchFamily="2" charset="-78"/>
                <a:ea typeface="Times New Roman" panose="02020603050405020304" pitchFamily="18" charset="0"/>
                <a:cs typeface="Alexandria" pitchFamily="2" charset="-78"/>
              </a:rPr>
              <a:t>ا</a:t>
            </a:r>
            <a:r>
              <a:rPr lang="ar-SA" sz="1600" kern="0" dirty="0">
                <a:solidFill>
                  <a:srgbClr val="000000"/>
                </a:solidFill>
                <a:effectLst/>
                <a:latin typeface="Alexandria" pitchFamily="2" charset="-78"/>
                <a:ea typeface="Times New Roman" panose="02020603050405020304" pitchFamily="18" charset="0"/>
                <a:cs typeface="Alexandria" pitchFamily="2" charset="-78"/>
              </a:rPr>
              <a:t>لجماعات والأفراد التي تتكون وفقا لإطار البيئة الاجتماعية والموارد المتاحة لدى المجتمع.</a:t>
            </a:r>
            <a:endParaRPr lang="en-US" sz="1600" kern="100" dirty="0">
              <a:solidFill>
                <a:srgbClr val="363D98"/>
              </a:solidFill>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solidFill>
                  <a:srgbClr val="000000"/>
                </a:solidFill>
                <a:effectLst/>
                <a:latin typeface="Alexandria" pitchFamily="2" charset="-78"/>
                <a:ea typeface="Times New Roman" panose="02020603050405020304" pitchFamily="18" charset="0"/>
                <a:cs typeface="Alexandria" pitchFamily="2" charset="-78"/>
              </a:rPr>
              <a:t> أثناء عملية التحويل يتم استقبال المدخلات في شكل مطالب أو تأييد من خلال مؤسسات النظام السياسي وتتحول بعد ذلك إلى نواتج ومخرجات وتتشكل المخرجات في إطار البيئة الاجتماعية والنمط السياسي، وتتمثل في شكل سياسات عامة لمختلف النظم داخل المجتمع. </a:t>
            </a:r>
            <a:endParaRPr lang="en-US" sz="1600" kern="100" dirty="0">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 نظام التغذية العكسية ويتم من خلاله معرفة مدى تأثير السياسات المحددة على المجتمع ومدى تحقيقها للأهداف التي صنعت من أجلها وطريقة إشباعها لحاجات المجتمع أو أن يترتب عليها مطالب جديدة، الأمر الذي يشكل مدخلات جديدة للسياسة وبالتالي تبقى هذه العملية في دائرة متصلة ما بين المدخلات والمخرجات.</a:t>
            </a:r>
            <a:endParaRPr lang="en-US" sz="1600"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296ECF50-5F99-E4BA-CD62-EB4EB8D9A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114" y="0"/>
            <a:ext cx="2620117" cy="1223416"/>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205465">
        <p14:prism isInverted="1"/>
      </p:transition>
    </mc:Choice>
    <mc:Fallback xmlns="">
      <p:transition spd="slow" advTm="205465">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D9A69EA-D58F-8F93-867A-F02ED9109A4D}"/>
              </a:ext>
            </a:extLst>
          </p:cNvPr>
          <p:cNvSpPr/>
          <p:nvPr/>
        </p:nvSpPr>
        <p:spPr>
          <a:xfrm>
            <a:off x="725963" y="117984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66414" y="6022386"/>
            <a:ext cx="2616200" cy="400110"/>
          </a:xfrm>
          <a:prstGeom prst="rect">
            <a:avLst/>
          </a:prstGeom>
          <a:noFill/>
        </p:spPr>
        <p:txBody>
          <a:bodyPr wrap="square" rtlCol="0">
            <a:spAutoFit/>
          </a:bodyPr>
          <a:lstStyle/>
          <a:p>
            <a:pPr algn="ctr"/>
            <a:r>
              <a:rPr lang="en-US" sz="2000" dirty="0"/>
              <a:t>www.midocean.ae</a:t>
            </a:r>
          </a:p>
        </p:txBody>
      </p:sp>
      <p:pic>
        <p:nvPicPr>
          <p:cNvPr id="3" name="Picture 2">
            <a:extLst>
              <a:ext uri="{FF2B5EF4-FFF2-40B4-BE49-F238E27FC236}">
                <a16:creationId xmlns:a16="http://schemas.microsoft.com/office/drawing/2014/main" id="{058A3DEA-83FE-5EFA-054D-4E2B5A332E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5594" y="1723324"/>
            <a:ext cx="9662615" cy="4368835"/>
          </a:xfrm>
          <a:prstGeom prst="rect">
            <a:avLst/>
          </a:prstGeom>
        </p:spPr>
      </p:pic>
      <p:sp>
        <p:nvSpPr>
          <p:cNvPr id="2" name="TextBox 1">
            <a:extLst>
              <a:ext uri="{FF2B5EF4-FFF2-40B4-BE49-F238E27FC236}">
                <a16:creationId xmlns:a16="http://schemas.microsoft.com/office/drawing/2014/main" id="{B3005F66-4963-5249-AF44-6666A630DE03}"/>
              </a:ext>
            </a:extLst>
          </p:cNvPr>
          <p:cNvSpPr txBox="1"/>
          <p:nvPr/>
        </p:nvSpPr>
        <p:spPr>
          <a:xfrm>
            <a:off x="3209732" y="1538658"/>
            <a:ext cx="5586410" cy="369332"/>
          </a:xfrm>
          <a:prstGeom prst="rect">
            <a:avLst/>
          </a:prstGeom>
          <a:noFill/>
        </p:spPr>
        <p:txBody>
          <a:bodyPr wrap="square" rtlCol="0">
            <a:spAutoFit/>
          </a:bodyPr>
          <a:lstStyle/>
          <a:p>
            <a:pPr algn="ctr"/>
            <a:r>
              <a:rPr lang="ar-JO" b="1" dirty="0">
                <a:solidFill>
                  <a:srgbClr val="00B0F0"/>
                </a:solidFill>
                <a:latin typeface="Alexandria" pitchFamily="2" charset="-78"/>
                <a:cs typeface="Alexandria" pitchFamily="2" charset="-78"/>
              </a:rPr>
              <a:t>ملخص نظرية النظم و</a:t>
            </a:r>
            <a:r>
              <a:rPr lang="ar-EG" b="1" dirty="0">
                <a:solidFill>
                  <a:srgbClr val="00B0F0"/>
                </a:solidFill>
                <a:latin typeface="Alexandria" pitchFamily="2" charset="-78"/>
                <a:cs typeface="Alexandria" pitchFamily="2" charset="-78"/>
              </a:rPr>
              <a:t>أ</a:t>
            </a:r>
            <a:r>
              <a:rPr lang="ar-JO" b="1" dirty="0">
                <a:solidFill>
                  <a:srgbClr val="00B0F0"/>
                </a:solidFill>
                <a:latin typeface="Alexandria" pitchFamily="2" charset="-78"/>
                <a:cs typeface="Alexandria" pitchFamily="2" charset="-78"/>
              </a:rPr>
              <a:t>ثرها في سياسات التعليم</a:t>
            </a:r>
            <a:endParaRPr lang="en-US" b="1" dirty="0">
              <a:solidFill>
                <a:srgbClr val="00B0F0"/>
              </a:solidFill>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A2492A67-7DA7-4881-3F91-C4E71F3286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719" y="0"/>
            <a:ext cx="2526811" cy="1179848"/>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39688">
        <p14:prism isInverted="1"/>
      </p:transition>
    </mc:Choice>
    <mc:Fallback xmlns="">
      <p:transition spd="slow" advTm="13968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5F7EED8-DD58-2FD1-4D44-AB9956232A5B}"/>
              </a:ext>
            </a:extLst>
          </p:cNvPr>
          <p:cNvSpPr/>
          <p:nvPr/>
        </p:nvSpPr>
        <p:spPr>
          <a:xfrm>
            <a:off x="876854" y="122301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82529" y="598178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144579" y="1140437"/>
            <a:ext cx="10186424" cy="3457357"/>
          </a:xfrm>
          <a:prstGeom prst="rect">
            <a:avLst/>
          </a:prstGeom>
          <a:noFill/>
        </p:spPr>
        <p:txBody>
          <a:bodyPr wrap="square" lIns="91440" tIns="45720" rIns="91440" bIns="45720" rtlCol="0" anchor="t">
            <a:spAutoFit/>
          </a:bodyPr>
          <a:lstStyle/>
          <a:p>
            <a:pPr algn="ctr" rtl="1"/>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b="1" dirty="0">
                <a:solidFill>
                  <a:srgbClr val="000000"/>
                </a:solidFill>
                <a:latin typeface="Alexandria Black" pitchFamily="2" charset="-78"/>
                <a:cs typeface="Alexandria Black" pitchFamily="2" charset="-78"/>
              </a:rPr>
              <a:t>ثانيًا: النظرية المؤسسية</a:t>
            </a:r>
            <a:endParaRPr lang="en-US" b="1" dirty="0">
              <a:solidFill>
                <a:srgbClr val="000000"/>
              </a:solidFill>
              <a:latin typeface="Alexandria Black" pitchFamily="2" charset="-78"/>
              <a:cs typeface="Alexandria Black" pitchFamily="2" charset="-78"/>
            </a:endParaRPr>
          </a:p>
          <a:p>
            <a:pPr algn="r" rtl="1"/>
            <a:endParaRPr lang="ar-JO" b="1" dirty="0">
              <a:solidFill>
                <a:srgbClr val="000000"/>
              </a:solidFill>
              <a:latin typeface="Alexandria Black" pitchFamily="2" charset="-78"/>
              <a:cs typeface="Alexandria Black" pitchFamily="2" charset="-78"/>
            </a:endParaRPr>
          </a:p>
          <a:p>
            <a:pPr algn="just" rtl="1">
              <a:lnSpc>
                <a:spcPct val="150000"/>
              </a:lnSpc>
            </a:pPr>
            <a:r>
              <a:rPr lang="ar-JO" sz="2200" kern="0" dirty="0">
                <a:solidFill>
                  <a:srgbClr val="000000"/>
                </a:solidFill>
                <a:effectLst/>
                <a:ea typeface="Times New Roman" panose="02020603050405020304" pitchFamily="18" charset="0"/>
                <a:cs typeface="Calibri"/>
              </a:rPr>
              <a:t>     </a:t>
            </a:r>
            <a:r>
              <a:rPr lang="ar-JO" kern="0" dirty="0">
                <a:solidFill>
                  <a:srgbClr val="000000"/>
                </a:solidFill>
                <a:effectLst/>
                <a:latin typeface="Alexandria" pitchFamily="2" charset="-78"/>
                <a:ea typeface="Times New Roman" panose="02020603050405020304" pitchFamily="18" charset="0"/>
                <a:cs typeface="Alexandria"/>
              </a:rPr>
              <a:t>تقوم </a:t>
            </a:r>
            <a:r>
              <a:rPr lang="ar-SA" kern="0" dirty="0">
                <a:solidFill>
                  <a:srgbClr val="000000"/>
                </a:solidFill>
                <a:effectLst/>
                <a:latin typeface="Alexandria" pitchFamily="2" charset="-78"/>
                <a:ea typeface="Times New Roman" panose="02020603050405020304" pitchFamily="18" charset="0"/>
                <a:cs typeface="Alexandria"/>
              </a:rPr>
              <a:t>هذه النظرية </a:t>
            </a:r>
            <a:r>
              <a:rPr lang="ar-JO" kern="0" dirty="0">
                <a:solidFill>
                  <a:srgbClr val="000000"/>
                </a:solidFill>
                <a:effectLst/>
                <a:latin typeface="Alexandria" pitchFamily="2" charset="-78"/>
                <a:ea typeface="Times New Roman" panose="02020603050405020304" pitchFamily="18" charset="0"/>
                <a:cs typeface="Alexandria"/>
              </a:rPr>
              <a:t>على تعريف</a:t>
            </a:r>
            <a:r>
              <a:rPr lang="ar-SA" kern="0" dirty="0">
                <a:solidFill>
                  <a:srgbClr val="000000"/>
                </a:solidFill>
                <a:effectLst/>
                <a:latin typeface="Alexandria" pitchFamily="2" charset="-78"/>
                <a:ea typeface="Times New Roman" panose="02020603050405020304" pitchFamily="18" charset="0"/>
                <a:cs typeface="Alexandria"/>
              </a:rPr>
              <a:t> المؤسسات ومن أبرزها تعريف دوغلاس والذي يعرف المؤسسات على أنها القيود الموضوعة من قبل البشر، فهي تشكل التفاعل الاجتماعي والبشري وتعمل على تنظيم المجتمع، كما تقوم بتحديد أنماط السلوكيات المختلفة في مجتمع معين أو منظمة حكومية </a:t>
            </a:r>
            <a:r>
              <a:rPr lang="ar-JO" kern="0" dirty="0">
                <a:solidFill>
                  <a:srgbClr val="000000"/>
                </a:solidFill>
                <a:effectLst/>
                <a:latin typeface="Alexandria" pitchFamily="2" charset="-78"/>
                <a:ea typeface="Times New Roman" panose="02020603050405020304" pitchFamily="18" charset="0"/>
                <a:cs typeface="Alexandria"/>
              </a:rPr>
              <a:t>.</a:t>
            </a:r>
            <a:r>
              <a:rPr lang="ar-SA" kern="0" dirty="0">
                <a:solidFill>
                  <a:srgbClr val="000000"/>
                </a:solidFill>
                <a:effectLst/>
                <a:latin typeface="Alexandria" pitchFamily="2" charset="-78"/>
                <a:ea typeface="Times New Roman" panose="02020603050405020304" pitchFamily="18" charset="0"/>
                <a:cs typeface="Alexandria"/>
              </a:rPr>
              <a:t>والتي ينضم إليها أفراد محددين، و</a:t>
            </a:r>
            <a:r>
              <a:rPr lang="ar-JO" kern="0" dirty="0">
                <a:solidFill>
                  <a:srgbClr val="000000"/>
                </a:solidFill>
                <a:effectLst/>
                <a:latin typeface="Alexandria" pitchFamily="2" charset="-78"/>
                <a:ea typeface="Times New Roman" panose="02020603050405020304" pitchFamily="18" charset="0"/>
                <a:cs typeface="Alexandria"/>
              </a:rPr>
              <a:t>ال</a:t>
            </a:r>
            <a:r>
              <a:rPr lang="ar-SA" kern="0" dirty="0">
                <a:solidFill>
                  <a:srgbClr val="000000"/>
                </a:solidFill>
                <a:effectLst/>
                <a:latin typeface="Alexandria" pitchFamily="2" charset="-78"/>
                <a:ea typeface="Times New Roman" panose="02020603050405020304" pitchFamily="18" charset="0"/>
                <a:cs typeface="Alexandria"/>
              </a:rPr>
              <a:t>قواعد قد تكون رسمية أو غير رسمية وفي</a:t>
            </a:r>
            <a:r>
              <a:rPr lang="ar-SA" kern="0" dirty="0">
                <a:solidFill>
                  <a:srgbClr val="000000"/>
                </a:solidFill>
                <a:effectLst/>
                <a:highlight>
                  <a:srgbClr val="FFFF00"/>
                </a:highlight>
                <a:latin typeface="Alexandria" pitchFamily="2" charset="-78"/>
                <a:ea typeface="Times New Roman" panose="02020603050405020304" pitchFamily="18" charset="0"/>
                <a:cs typeface="Alexandria"/>
              </a:rPr>
              <a:t> العادة ينظر إلى المؤسسات الرسمية على أنها تشبه القواعد المحددة في هياكل رسمية كالدساتير أو المؤسسات السياسية</a:t>
            </a:r>
            <a:r>
              <a:rPr lang="ar-SA" kern="0" dirty="0">
                <a:solidFill>
                  <a:srgbClr val="000000"/>
                </a:solidFill>
                <a:effectLst/>
                <a:latin typeface="Alexandria" pitchFamily="2" charset="-78"/>
                <a:ea typeface="Times New Roman" panose="02020603050405020304" pitchFamily="18" charset="0"/>
                <a:cs typeface="Alexandria"/>
              </a:rPr>
              <a:t> والنظم الرسمية والقوانين والحقوق القانونية، كما أن المؤسسات الرسمية تفرض من قبل الجهات الرسمية والمحاكم والقضاء والحكومات  والوزارات، </a:t>
            </a:r>
            <a:r>
              <a:rPr lang="ar-JO" kern="0" dirty="0">
                <a:solidFill>
                  <a:srgbClr val="000000"/>
                </a:solidFill>
                <a:latin typeface="Alexandria" pitchFamily="2" charset="-78"/>
                <a:ea typeface="Times New Roman" panose="02020603050405020304" pitchFamily="18" charset="0"/>
                <a:cs typeface="Alexandria"/>
              </a:rPr>
              <a:t>ت</a:t>
            </a:r>
            <a:r>
              <a:rPr lang="ar-SA" kern="0" dirty="0">
                <a:solidFill>
                  <a:srgbClr val="000000"/>
                </a:solidFill>
                <a:effectLst/>
                <a:latin typeface="Alexandria" pitchFamily="2" charset="-78"/>
                <a:ea typeface="Times New Roman" panose="02020603050405020304" pitchFamily="18" charset="0"/>
                <a:cs typeface="Alexandria"/>
              </a:rPr>
              <a:t>ستخدم المؤسسات الرسمية كأدوات للمسؤولية والتفاعل والتعامل</a:t>
            </a:r>
            <a:r>
              <a:rPr lang="ar-JO" kern="0" dirty="0">
                <a:solidFill>
                  <a:srgbClr val="000000"/>
                </a:solidFill>
                <a:effectLst/>
                <a:latin typeface="Alexandria" pitchFamily="2" charset="-78"/>
                <a:ea typeface="Times New Roman" panose="02020603050405020304" pitchFamily="18" charset="0"/>
                <a:cs typeface="Alexandria"/>
              </a:rPr>
              <a:t> </a:t>
            </a:r>
            <a:r>
              <a:rPr lang="ar-SA" kern="0" dirty="0">
                <a:solidFill>
                  <a:srgbClr val="000000"/>
                </a:solidFill>
                <a:latin typeface="Alexandria" pitchFamily="2" charset="-78"/>
                <a:ea typeface="Times New Roman" panose="02020603050405020304" pitchFamily="18" charset="0"/>
                <a:cs typeface="Alexandria"/>
              </a:rPr>
              <a:t>وهذه المؤسسات ذات مشروعية حيث لها مجموعة من القواعد المنظمة للعمل</a:t>
            </a:r>
            <a:r>
              <a:rPr lang="en-US" kern="0" dirty="0">
                <a:solidFill>
                  <a:srgbClr val="000000"/>
                </a:solidFill>
                <a:latin typeface="Alexandria" pitchFamily="2" charset="-78"/>
                <a:ea typeface="Times New Roman" panose="02020603050405020304" pitchFamily="18" charset="0"/>
                <a:cs typeface="Alexandria"/>
              </a:rPr>
              <a:t>.</a:t>
            </a:r>
            <a:endParaRPr lang="en-US" sz="2200" dirty="0">
              <a:latin typeface="Alexandria" pitchFamily="2" charset="-78"/>
              <a:cs typeface="Alexandria"/>
            </a:endParaRPr>
          </a:p>
        </p:txBody>
      </p:sp>
      <p:pic>
        <p:nvPicPr>
          <p:cNvPr id="3" name="Graphic 21">
            <a:extLst>
              <a:ext uri="{FF2B5EF4-FFF2-40B4-BE49-F238E27FC236}">
                <a16:creationId xmlns:a16="http://schemas.microsoft.com/office/drawing/2014/main" id="{E938DB0C-1DDD-3A00-8D32-97EB84C6C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2373" y="-35213"/>
            <a:ext cx="2564134" cy="1197275"/>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30742">
        <p14:prism isInverted="1"/>
      </p:transition>
    </mc:Choice>
    <mc:Fallback xmlns="">
      <p:transition spd="slow" advTm="130742">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36CA73D-351A-98F7-89A9-6A671D54AAEB}"/>
              </a:ext>
            </a:extLst>
          </p:cNvPr>
          <p:cNvSpPr/>
          <p:nvPr/>
        </p:nvSpPr>
        <p:spPr>
          <a:xfrm>
            <a:off x="662402" y="1349183"/>
            <a:ext cx="10867196"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11557" y="607410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70090" y="1550429"/>
            <a:ext cx="9969881" cy="2857192"/>
          </a:xfrm>
          <a:prstGeom prst="rect">
            <a:avLst/>
          </a:prstGeom>
          <a:noFill/>
        </p:spPr>
        <p:txBody>
          <a:bodyPr wrap="square" lIns="91440" tIns="45720" rIns="91440" bIns="45720" rtlCol="0" anchor="t">
            <a:spAutoFit/>
          </a:bodyPr>
          <a:lstStyle/>
          <a:p>
            <a:pPr algn="r" rtl="1"/>
            <a:r>
              <a:rPr lang="ar-JO" b="1" dirty="0">
                <a:solidFill>
                  <a:srgbClr val="000000"/>
                </a:solidFill>
                <a:latin typeface="Alexandria Black" pitchFamily="2" charset="-78"/>
                <a:cs typeface="Alexandria Black" pitchFamily="2" charset="-78"/>
              </a:rPr>
              <a:t>ثالثًا: النظرية العقلانية</a:t>
            </a:r>
            <a:endParaRPr lang="ar-JO" sz="2000" dirty="0">
              <a:solidFill>
                <a:srgbClr val="2C2F34"/>
              </a:solidFill>
              <a:latin typeface="Alexandria Black" pitchFamily="2" charset="-78"/>
              <a:cs typeface="Alexandria Black" pitchFamily="2" charset="-78"/>
            </a:endParaRPr>
          </a:p>
          <a:p>
            <a:pPr algn="just" rtl="1">
              <a:lnSpc>
                <a:spcPct val="150000"/>
              </a:lnSpc>
            </a:pPr>
            <a:r>
              <a:rPr lang="ar-JO" sz="2000" kern="0" dirty="0">
                <a:solidFill>
                  <a:srgbClr val="000000"/>
                </a:solidFill>
                <a:effectLst/>
                <a:ea typeface="Times New Roman" panose="02020603050405020304" pitchFamily="18" charset="0"/>
                <a:cs typeface="Calibri" panose="020F0502020204030204" pitchFamily="34" charset="0"/>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وتعتبر هذه النظرية من أحدث النظريات التي ظهرت على ساحة الفكر الاقتصادي وذلك لتحليل النظرية الاقتصادية الكلية بالاعتماد على منهج التوازن العام الديناميكي متركزة في مبادئها على الشكل الأساسي والرؤية المستقبلية للحاضر،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kern="0" dirty="0">
                <a:solidFill>
                  <a:srgbClr val="000000"/>
                </a:solidFill>
                <a:effectLst/>
                <a:latin typeface="Alexandria" pitchFamily="2" charset="-78"/>
                <a:ea typeface="Times New Roman" panose="02020603050405020304" pitchFamily="18" charset="0"/>
                <a:cs typeface="Alexandria"/>
              </a:rPr>
              <a:t>مما يعطي هذه النظرية بعد مميز وحيوية يتجلى في</a:t>
            </a:r>
            <a:r>
              <a:rPr lang="ar-SA" kern="0" dirty="0">
                <a:solidFill>
                  <a:srgbClr val="000000"/>
                </a:solidFill>
                <a:effectLst/>
                <a:highlight>
                  <a:srgbClr val="FFFF00"/>
                </a:highlight>
                <a:latin typeface="Alexandria" pitchFamily="2" charset="-78"/>
                <a:ea typeface="Times New Roman" panose="02020603050405020304" pitchFamily="18" charset="0"/>
                <a:cs typeface="Alexandria"/>
              </a:rPr>
              <a:t> استخدامها للنماذج المتطورة التي تحاول تفسير الظواهر الاقتصادية وتحقيق الاستقرار الاقتصادي</a:t>
            </a:r>
            <a:r>
              <a:rPr lang="ar-JO" kern="0" dirty="0">
                <a:solidFill>
                  <a:srgbClr val="000000"/>
                </a:solidFill>
                <a:effectLst/>
                <a:latin typeface="Alexandria" pitchFamily="2" charset="-78"/>
                <a:ea typeface="Times New Roman" panose="02020603050405020304" pitchFamily="18" charset="0"/>
                <a:cs typeface="Alexandria"/>
              </a:rPr>
              <a:t> </a:t>
            </a:r>
            <a:r>
              <a:rPr lang="ar-SA" kern="0" dirty="0">
                <a:solidFill>
                  <a:srgbClr val="000000"/>
                </a:solidFill>
                <a:effectLst/>
                <a:latin typeface="Alexandria" pitchFamily="2" charset="-78"/>
                <a:ea typeface="Times New Roman" panose="02020603050405020304" pitchFamily="18" charset="0"/>
                <a:cs typeface="Alexandria"/>
              </a:rPr>
              <a:t>كما تعتبر أن السياسة العامة هي السياسة العقلانية الرشيدة، حيث أن صانعي السياسات المنطقية التي تحدد أفضل الطرق التي يمكن من خلالها وضع الأهداف وطريقة تحقيقها من الممكن أن يحتاجون إلى وضع سياسات واتخاذ قرارات فورية</a:t>
            </a:r>
            <a:r>
              <a:rPr lang="ar-JO" kern="0" dirty="0">
                <a:solidFill>
                  <a:srgbClr val="000000"/>
                </a:solidFill>
                <a:effectLst/>
                <a:latin typeface="Alexandria" pitchFamily="2" charset="-78"/>
                <a:ea typeface="Times New Roman" panose="02020603050405020304" pitchFamily="18" charset="0"/>
                <a:cs typeface="Alexandria"/>
              </a:rPr>
              <a:t>.</a:t>
            </a:r>
          </a:p>
          <a:p>
            <a:pPr algn="r" rtl="1">
              <a:lnSpc>
                <a:spcPct val="150000"/>
              </a:lnSpc>
            </a:pPr>
            <a:r>
              <a:rPr lang="ar-SA" kern="0" dirty="0">
                <a:solidFill>
                  <a:srgbClr val="000000"/>
                </a:solidFill>
                <a:effectLst/>
                <a:latin typeface="Alexandria" pitchFamily="2" charset="-78"/>
                <a:ea typeface="Times New Roman" panose="02020603050405020304" pitchFamily="18" charset="0"/>
                <a:cs typeface="Alexandria" pitchFamily="2" charset="-78"/>
              </a:rPr>
              <a:t>وبالتالي عليهم أن يقوموا بعقد تسويات أو عمل موازنات لتقديم سياسة تنال القبول بناء على أساس منطقي</a:t>
            </a:r>
            <a:endParaRPr lang="ar-YE" sz="2000" b="1"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352A287F-51D2-D8D6-D1E2-7229121446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2029" y="950529"/>
            <a:ext cx="2590800" cy="912607"/>
          </a:xfrm>
          <a:prstGeom prst="rect">
            <a:avLst/>
          </a:prstGeom>
        </p:spPr>
      </p:pic>
      <p:pic>
        <p:nvPicPr>
          <p:cNvPr id="2" name="Graphic 21">
            <a:extLst>
              <a:ext uri="{FF2B5EF4-FFF2-40B4-BE49-F238E27FC236}">
                <a16:creationId xmlns:a16="http://schemas.microsoft.com/office/drawing/2014/main" id="{82A13406-0BB8-CC31-31EF-4FFF55A705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901" y="-50938"/>
            <a:ext cx="2590801" cy="1209727"/>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62243">
        <p14:prism isInverted="1"/>
      </p:transition>
    </mc:Choice>
    <mc:Fallback xmlns="">
      <p:transition spd="slow" advTm="162243">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FFC9E4-61CE-5A49-8B31-DD96574AAFC7}"/>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75362" y="6306348"/>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761572" y="1669223"/>
            <a:ext cx="9408160" cy="3519553"/>
          </a:xfrm>
          <a:prstGeom prst="rect">
            <a:avLst/>
          </a:prstGeom>
          <a:noFill/>
        </p:spPr>
        <p:txBody>
          <a:bodyPr wrap="square" rtlCol="0">
            <a:spAutoFit/>
          </a:bodyPr>
          <a:lstStyle/>
          <a:p>
            <a:pPr algn="just" rtl="1">
              <a:lnSpc>
                <a:spcPct val="200000"/>
              </a:lnSpc>
            </a:pPr>
            <a:r>
              <a:rPr lang="ar-JO" sz="2400"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ويمكن من خلال هذه النظرية  التمييز بين المشكلات التي تتعلق بالسياسة والمشكلات الاخرى، و دراسة ترتيب  القيم والاهداف وفقاً لأهميتها، ودراسة الاختيارات المتاحة والتي ترتبط بالمشكلة المحددة وتحديد النتائج التي تتعلق بالسياسة المعلنة من حيث تكلفتها وفوائدها ومميزاتها ومقارنة الاختيارات والنتائج الحالية مع البدائل والاختيارات والنتائج السابقة للسياسة، وبعد ذلك يتم وضع السياسات وتحديد الاختيارات والنتائج  التي تحقق أهداف السياسة بأعلى كفاءة ممكنة، وبالتالي ينتج عن  هذه العمليات  سياسة عقلانية رشيدة</a:t>
            </a:r>
            <a:r>
              <a:rPr lang="en-US" kern="0" dirty="0">
                <a:solidFill>
                  <a:srgbClr val="000000"/>
                </a:solidFill>
                <a:effectLst/>
                <a:latin typeface="Alexandria" pitchFamily="2" charset="-78"/>
                <a:ea typeface="Times New Roman" panose="02020603050405020304" pitchFamily="18" charset="0"/>
                <a:cs typeface="Alexandria" pitchFamily="2" charset="-78"/>
              </a:rPr>
              <a:t>.</a:t>
            </a:r>
            <a:endParaRPr lang="ar-YE" sz="3200" b="1" i="0" u="none" strike="noStrike" baseline="0" dirty="0">
              <a:solidFill>
                <a:srgbClr val="00B0F0"/>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74F6033D-A5B2-25EA-A9ED-541882E95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704" y="73917"/>
            <a:ext cx="2629448" cy="1227773"/>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20502">
        <p14:prism isInverted="1"/>
      </p:transition>
    </mc:Choice>
    <mc:Fallback xmlns="">
      <p:transition spd="slow" advTm="120502">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C2923AB-DE7A-EB04-9840-4A20FE26E808}"/>
              </a:ext>
            </a:extLst>
          </p:cNvPr>
          <p:cNvSpPr/>
          <p:nvPr/>
        </p:nvSpPr>
        <p:spPr>
          <a:xfrm>
            <a:off x="842886" y="106654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13157" y="603118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62531" y="1649269"/>
            <a:ext cx="10282583" cy="3923510"/>
          </a:xfrm>
          <a:prstGeom prst="rect">
            <a:avLst/>
          </a:prstGeom>
          <a:noFill/>
        </p:spPr>
        <p:txBody>
          <a:bodyPr wrap="square" rtlCol="0">
            <a:spAutoFit/>
          </a:bodyPr>
          <a:lstStyle/>
          <a:p>
            <a:pPr algn="r" rtl="1"/>
            <a:r>
              <a:rPr lang="ar-JO" b="1" dirty="0">
                <a:solidFill>
                  <a:srgbClr val="000000"/>
                </a:solidFill>
                <a:latin typeface="Alexandria Black" pitchFamily="2" charset="-78"/>
                <a:cs typeface="Alexandria Black" pitchFamily="2" charset="-78"/>
              </a:rPr>
              <a:t>رابعًا: نظرية الجماعة</a:t>
            </a:r>
          </a:p>
          <a:p>
            <a:pPr algn="r" rtl="1"/>
            <a:endParaRPr lang="ar-JO" sz="900" b="0" i="0" u="none" strike="noStrike" baseline="0" dirty="0">
              <a:latin typeface="TraditionalArabic"/>
            </a:endParaRPr>
          </a:p>
          <a:p>
            <a:pPr algn="just" rtl="1">
              <a:lnSpc>
                <a:spcPct val="150000"/>
              </a:lnSpc>
            </a:pPr>
            <a:r>
              <a:rPr lang="ar-JO" sz="2400" b="0" i="0" dirty="0">
                <a:solidFill>
                  <a:srgbClr val="2C2F34"/>
                </a:solidFill>
                <a:effectLst/>
                <a:latin typeface="-apple-system"/>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وتستند إلى أن عملية صناعة السياسات هي نتائج للتنافس بين جماعات المصالح للتأثير على صنع السياسات التعليمية، الأمر الذي يدعو للدفاع عن حقوق ومصالح الأفراد،  ويعد إجراء تحليل لأصحاب المصالح  من الخطوات التي لابد من الاهتمام بها من قبل الصناعي القرار ومسؤولي التخطيط أثناء وضع السياسات المؤسسية، كذلك فمهمة النظام السياسي تتمثل في وضع قواعد التفاعل بين جماعات المصالح المختلفة وتنظيم الأولويات وإصدار الحلول الفعالة في شكل سياسة عامة، وبالتالي تكون السياسة النهائية للمؤسسة نتيجة للاختيار الافضل من بين البدائل المتعددة لتحقق التوافق بين الدولة وبين الجماعات وبين عملية صنع القرار التي تنشأ عن هذا الحل وبالتالي تكون مستقرة و قائمة على الديمقراطية</a:t>
            </a:r>
            <a:r>
              <a:rPr lang="ar-JO" kern="0" dirty="0">
                <a:solidFill>
                  <a:srgbClr val="000000"/>
                </a:solidFill>
                <a:effectLst/>
                <a:latin typeface="Alexandria" pitchFamily="2" charset="-78"/>
                <a:ea typeface="Times New Roman" panose="02020603050405020304" pitchFamily="18" charset="0"/>
                <a:cs typeface="Alexandria" pitchFamily="2" charset="-78"/>
              </a:rPr>
              <a:t>.</a:t>
            </a:r>
            <a:endParaRPr lang="ar-YE" sz="2200" b="0"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80C6CEA7-667F-582E-BCBB-75EAD7B0F9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144" y="1151909"/>
            <a:ext cx="2466975" cy="1001986"/>
          </a:xfrm>
          <a:prstGeom prst="rect">
            <a:avLst/>
          </a:prstGeom>
        </p:spPr>
      </p:pic>
      <p:pic>
        <p:nvPicPr>
          <p:cNvPr id="4" name="Graphic 21">
            <a:extLst>
              <a:ext uri="{FF2B5EF4-FFF2-40B4-BE49-F238E27FC236}">
                <a16:creationId xmlns:a16="http://schemas.microsoft.com/office/drawing/2014/main" id="{A70F8A41-7325-477A-9C8E-C7B5B4729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2012" y="0"/>
            <a:ext cx="2466975" cy="1151909"/>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242285">
        <p14:prism isInverted="1"/>
      </p:transition>
    </mc:Choice>
    <mc:Fallback xmlns="">
      <p:transition spd="slow" advTm="24228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0878BE6-4603-92E2-67C5-7052931FE24F}"/>
              </a:ext>
            </a:extLst>
          </p:cNvPr>
          <p:cNvSpPr/>
          <p:nvPr/>
        </p:nvSpPr>
        <p:spPr>
          <a:xfrm>
            <a:off x="894466" y="1155573"/>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00805" y="617724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885982"/>
            <a:ext cx="10255288" cy="3414781"/>
          </a:xfrm>
          <a:prstGeom prst="rect">
            <a:avLst/>
          </a:prstGeom>
          <a:noFill/>
        </p:spPr>
        <p:txBody>
          <a:bodyPr wrap="square" rtlCol="0">
            <a:spAutoFit/>
          </a:bodyPr>
          <a:lstStyle/>
          <a:p>
            <a:pPr algn="r" rtl="1"/>
            <a:r>
              <a:rPr lang="ar-JO" b="1" kern="0" dirty="0">
                <a:solidFill>
                  <a:srgbClr val="000000"/>
                </a:solidFill>
                <a:latin typeface="Alexandria Black" pitchFamily="2" charset="-78"/>
                <a:cs typeface="Alexandria Black" pitchFamily="2" charset="-78"/>
              </a:rPr>
              <a:t>خامسًا: </a:t>
            </a:r>
            <a:r>
              <a:rPr lang="ar-SA" b="1" kern="0" dirty="0">
                <a:solidFill>
                  <a:srgbClr val="000000"/>
                </a:solidFill>
                <a:effectLst/>
                <a:latin typeface="Alexandria Black" pitchFamily="2" charset="-78"/>
                <a:ea typeface="Times New Roman" panose="02020603050405020304" pitchFamily="18" charset="0"/>
                <a:cs typeface="Alexandria Black" pitchFamily="2" charset="-78"/>
              </a:rPr>
              <a:t>نظرية التراكم التدريجي أو التدرج البسيط</a:t>
            </a:r>
            <a:endParaRPr lang="en-US" kern="100" dirty="0">
              <a:effectLst/>
              <a:latin typeface="Alexandria Black" pitchFamily="2" charset="-78"/>
              <a:ea typeface="Calibri" panose="020F0502020204030204" pitchFamily="34" charset="0"/>
              <a:cs typeface="Alexandria Black" pitchFamily="2" charset="-78"/>
            </a:endParaRPr>
          </a:p>
          <a:p>
            <a:pPr algn="r" rtl="1"/>
            <a:endParaRPr lang="ar-JO" b="1" dirty="0">
              <a:latin typeface="Alexandria" pitchFamily="2" charset="-78"/>
              <a:cs typeface="Alexandria" pitchFamily="2" charset="-78"/>
            </a:endParaRPr>
          </a:p>
          <a:p>
            <a:pPr algn="just" rtl="1">
              <a:lnSpc>
                <a:spcPct val="150000"/>
              </a:lnSpc>
            </a:pPr>
            <a:r>
              <a:rPr lang="ar-YE" sz="3200" dirty="0">
                <a:latin typeface="Alexandria" pitchFamily="2" charset="-78"/>
                <a:cs typeface="Alexandria" pitchFamily="2" charset="-78"/>
              </a:rPr>
              <a:t> </a:t>
            </a:r>
            <a:r>
              <a:rPr lang="ar-JO" sz="3200" dirty="0">
                <a:latin typeface="Alexandria" pitchFamily="2" charset="-78"/>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تستند إلى أن عملية صناعة السياسات تتضمن جميع القرارات التدريجية والأساسية مستقبلا، وذلك استمرارا للسياسات السابقة</a:t>
            </a:r>
            <a:r>
              <a:rPr lang="ar-JO" kern="0" dirty="0">
                <a:solidFill>
                  <a:srgbClr val="000000"/>
                </a:solidFill>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فالسياسة العامة الحالية هي عبارة عن استمرار للأنشطة الحكومية السابقة يتخللها مجموعة من التعديلات الجزئية التي تتم بالتدرج البطيء وتحدث تغيرات جوهرية في السياسة، وتتم من خلال خطوات تتمثل في اختيار الأهداف و دراسة نمط وأسلوب الأداء، واختيار أقرب الأهداف التي تتصل مع المشكلة المطروحة وإضافتها بشكل تدريجي لتنفيذها ضمن الأهداف التي تتعلق بالسياسة، وإجراء تقييم ل</a:t>
            </a:r>
            <a:r>
              <a:rPr lang="ar-JO" kern="0" dirty="0">
                <a:solidFill>
                  <a:srgbClr val="000000"/>
                </a:solidFill>
                <a:effectLst/>
                <a:latin typeface="Alexandria" pitchFamily="2" charset="-78"/>
                <a:ea typeface="Times New Roman" panose="02020603050405020304" pitchFamily="18" charset="0"/>
                <a:cs typeface="Alexandria" pitchFamily="2" charset="-78"/>
              </a:rPr>
              <a:t>ل</a:t>
            </a:r>
            <a:r>
              <a:rPr lang="ar-SA" kern="0" dirty="0">
                <a:solidFill>
                  <a:srgbClr val="000000"/>
                </a:solidFill>
                <a:effectLst/>
                <a:latin typeface="Alexandria" pitchFamily="2" charset="-78"/>
                <a:ea typeface="Times New Roman" panose="02020603050405020304" pitchFamily="18" charset="0"/>
                <a:cs typeface="Alexandria" pitchFamily="2" charset="-78"/>
              </a:rPr>
              <a:t>نتائج، والمراجعة </a:t>
            </a:r>
            <a:r>
              <a:rPr lang="ar-JO" kern="0" dirty="0">
                <a:solidFill>
                  <a:srgbClr val="000000"/>
                </a:solidFill>
                <a:effectLst/>
                <a:latin typeface="Alexandria" pitchFamily="2" charset="-78"/>
                <a:ea typeface="Times New Roman" panose="02020603050405020304" pitchFamily="18" charset="0"/>
                <a:cs typeface="Alexandria" pitchFamily="2" charset="-78"/>
              </a:rPr>
              <a:t>ال</a:t>
            </a:r>
            <a:r>
              <a:rPr lang="ar-SA" kern="0" dirty="0">
                <a:solidFill>
                  <a:srgbClr val="000000"/>
                </a:solidFill>
                <a:effectLst/>
                <a:latin typeface="Alexandria" pitchFamily="2" charset="-78"/>
                <a:ea typeface="Times New Roman" panose="02020603050405020304" pitchFamily="18" charset="0"/>
                <a:cs typeface="Alexandria" pitchFamily="2" charset="-78"/>
              </a:rPr>
              <a:t>دورية للمشكلات القائمة ومناقشة النتائج</a:t>
            </a:r>
            <a:r>
              <a:rPr lang="en-US" kern="0" dirty="0">
                <a:solidFill>
                  <a:srgbClr val="000000"/>
                </a:solidFill>
                <a:latin typeface="Alexandria" pitchFamily="2" charset="-78"/>
                <a:ea typeface="Times New Roman" panose="02020603050405020304" pitchFamily="18" charset="0"/>
                <a:cs typeface="Alexandria" pitchFamily="2" charset="-78"/>
              </a:rPr>
              <a:t>.</a:t>
            </a:r>
            <a:endParaRPr lang="ar-YE" sz="3200" b="0" i="0" u="none" strike="noStrike" baseline="0" dirty="0">
              <a:latin typeface="Alexandria" pitchFamily="2" charset="-78"/>
              <a:cs typeface="Alexandria" pitchFamily="2" charset="-78"/>
            </a:endParaRPr>
          </a:p>
        </p:txBody>
      </p:sp>
      <p:pic>
        <p:nvPicPr>
          <p:cNvPr id="15" name="Picture 14">
            <a:extLst>
              <a:ext uri="{FF2B5EF4-FFF2-40B4-BE49-F238E27FC236}">
                <a16:creationId xmlns:a16="http://schemas.microsoft.com/office/drawing/2014/main" id="{67F463C1-BE36-F6E5-E657-65FA711D96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343" y="1453539"/>
            <a:ext cx="2828925" cy="1013928"/>
          </a:xfrm>
          <a:prstGeom prst="rect">
            <a:avLst/>
          </a:prstGeom>
        </p:spPr>
      </p:pic>
      <p:pic>
        <p:nvPicPr>
          <p:cNvPr id="3" name="Graphic 21">
            <a:extLst>
              <a:ext uri="{FF2B5EF4-FFF2-40B4-BE49-F238E27FC236}">
                <a16:creationId xmlns:a16="http://schemas.microsoft.com/office/drawing/2014/main" id="{D2F09E59-31B7-E937-3944-FD659F6657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3893" y="-65671"/>
            <a:ext cx="2687304" cy="1254787"/>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85667">
        <p14:prism isInverted="1"/>
      </p:transition>
    </mc:Choice>
    <mc:Fallback xmlns="">
      <p:transition spd="slow" advTm="18566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121AC8D-5D11-CF4D-7CAF-FB6D55BCA969}"/>
              </a:ext>
            </a:extLst>
          </p:cNvPr>
          <p:cNvSpPr/>
          <p:nvPr/>
        </p:nvSpPr>
        <p:spPr>
          <a:xfrm>
            <a:off x="735062" y="1178623"/>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82055" y="617875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989045" y="1287536"/>
            <a:ext cx="10025017" cy="2949525"/>
          </a:xfrm>
          <a:prstGeom prst="rect">
            <a:avLst/>
          </a:prstGeom>
          <a:noFill/>
        </p:spPr>
        <p:txBody>
          <a:bodyPr wrap="square" lIns="91440" tIns="45720" rIns="91440" bIns="45720" rtlCol="0" anchor="t">
            <a:spAutoFit/>
          </a:bodyPr>
          <a:lstStyle/>
          <a:p>
            <a:pPr algn="just" rtl="1">
              <a:lnSpc>
                <a:spcPct val="150000"/>
              </a:lnSpc>
            </a:pPr>
            <a:r>
              <a:rPr lang="ar-JO" b="1" kern="0" dirty="0">
                <a:solidFill>
                  <a:srgbClr val="000000"/>
                </a:solidFill>
                <a:latin typeface="Alexandria Black" pitchFamily="2" charset="-78"/>
                <a:cs typeface="Alexandria Black" pitchFamily="2" charset="-78"/>
              </a:rPr>
              <a:t>سادسًا: </a:t>
            </a:r>
            <a:r>
              <a:rPr lang="ar-SA" b="1" kern="0" dirty="0">
                <a:solidFill>
                  <a:srgbClr val="000000"/>
                </a:solidFill>
                <a:effectLst/>
                <a:latin typeface="Alexandria Black" pitchFamily="2" charset="-78"/>
                <a:ea typeface="Times New Roman" panose="02020603050405020304" pitchFamily="18" charset="0"/>
                <a:cs typeface="Alexandria Black" pitchFamily="2" charset="-78"/>
              </a:rPr>
              <a:t>النظرية التعددية</a:t>
            </a:r>
            <a:endParaRPr lang="en-US" kern="100" dirty="0">
              <a:effectLst/>
              <a:latin typeface="Alexandria Black" pitchFamily="2" charset="-78"/>
              <a:ea typeface="Calibri" panose="020F0502020204030204" pitchFamily="34" charset="0"/>
              <a:cs typeface="Alexandria Black" pitchFamily="2" charset="-78"/>
            </a:endParaRPr>
          </a:p>
          <a:p>
            <a:pPr marL="0" marR="0" algn="just" rtl="1">
              <a:lnSpc>
                <a:spcPct val="150000"/>
              </a:lnSpc>
              <a:spcBef>
                <a:spcPts val="0"/>
              </a:spcBef>
              <a:spcAft>
                <a:spcPts val="0"/>
              </a:spcAft>
            </a:pPr>
            <a:r>
              <a:rPr lang="ar-JO"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kern="0" dirty="0">
                <a:solidFill>
                  <a:srgbClr val="000000"/>
                </a:solidFill>
                <a:effectLst/>
                <a:latin typeface="Alexandria" pitchFamily="2" charset="-78"/>
                <a:ea typeface="Times New Roman" panose="02020603050405020304" pitchFamily="18" charset="0"/>
                <a:cs typeface="Alexandria" pitchFamily="2" charset="-78"/>
              </a:rPr>
              <a:t>تعرف هذه النظرية على أنها التقليد النظري الذي يستخدم لتحليل الإجراءات السياسية في الدول الديمقراطية الحديثة، وتستند النظرية بشكل أساسي إلى منظور أن المواطنون يشاركون بشكل فعال في المجالات السياسية وذلك من خلال مجموعات المصالح المختلفة، كما أنه لابد من تشتيت السلطة السياسية لتأمين مصالحها المشروعة ولا يمكن لأي من هذه المجموعات أن تسيطر على النظام</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SA" kern="0" dirty="0">
                <a:solidFill>
                  <a:srgbClr val="000000"/>
                </a:solidFill>
                <a:effectLst/>
                <a:latin typeface="Alexandria" pitchFamily="2" charset="-78"/>
                <a:ea typeface="Times New Roman" panose="02020603050405020304" pitchFamily="18" charset="0"/>
                <a:cs typeface="Alexandria"/>
              </a:rPr>
              <a:t>       كما تركز على أه</a:t>
            </a:r>
            <a:r>
              <a:rPr lang="ar-SA" kern="0" dirty="0">
                <a:solidFill>
                  <a:srgbClr val="000000"/>
                </a:solidFill>
                <a:effectLst/>
                <a:highlight>
                  <a:srgbClr val="FFFF00"/>
                </a:highlight>
                <a:latin typeface="Alexandria" pitchFamily="2" charset="-78"/>
                <a:ea typeface="Times New Roman" panose="02020603050405020304" pitchFamily="18" charset="0"/>
                <a:cs typeface="Alexandria"/>
              </a:rPr>
              <a:t>مية دور الدولة في صناعة السياسات التعليمية وكذلك دور السلطات والجماعات المحلية والمنظمات الاخرى</a:t>
            </a:r>
            <a:r>
              <a:rPr lang="ar-SA" kern="0" dirty="0">
                <a:solidFill>
                  <a:srgbClr val="000000"/>
                </a:solidFill>
                <a:effectLst/>
                <a:latin typeface="Alexandria" pitchFamily="2" charset="-78"/>
                <a:ea typeface="Times New Roman" panose="02020603050405020304" pitchFamily="18" charset="0"/>
                <a:cs typeface="Alexandria"/>
              </a:rPr>
              <a:t> وهذا التحليل يتضمن مبدأ أساسي يتمثل في أن السياسة التعليمية في العديد من الدول تنتج من خلال الشراكة بين الدولة وبين السلطات المحلية ونقابات المعلمين والأحزاب السياسية، مما يضمن توزيع السلطة وممارستها كل شريك لاختصاصه بدرجة من الاستقلالية</a:t>
            </a:r>
            <a:r>
              <a:rPr lang="en-US" kern="0" dirty="0">
                <a:solidFill>
                  <a:srgbClr val="000000"/>
                </a:solidFill>
                <a:effectLst/>
                <a:latin typeface="Alexandria" pitchFamily="2" charset="-78"/>
                <a:ea typeface="Times New Roman" panose="02020603050405020304" pitchFamily="18" charset="0"/>
                <a:cs typeface="Alexandria"/>
              </a:rPr>
              <a:t>.</a:t>
            </a:r>
            <a:endParaRPr lang="ar-YE" sz="2800" b="0" i="0" u="none" strike="noStrike" baseline="0" dirty="0">
              <a:latin typeface="Alexandria" pitchFamily="2" charset="-78"/>
              <a:cs typeface="Alexandria"/>
            </a:endParaRPr>
          </a:p>
        </p:txBody>
      </p:sp>
      <p:pic>
        <p:nvPicPr>
          <p:cNvPr id="3" name="Graphic 21">
            <a:extLst>
              <a:ext uri="{FF2B5EF4-FFF2-40B4-BE49-F238E27FC236}">
                <a16:creationId xmlns:a16="http://schemas.microsoft.com/office/drawing/2014/main" id="{F9929ED1-D9E9-4403-2F7F-0B3ABDD792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8357" y="0"/>
            <a:ext cx="2536142" cy="1184205"/>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213143">
        <p14:prism isInverted="1"/>
      </p:transition>
    </mc:Choice>
    <mc:Fallback xmlns="">
      <p:transition spd="slow" advTm="213143">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5A41969-FA82-D162-FEDB-6B88F7A97663}"/>
              </a:ext>
            </a:extLst>
          </p:cNvPr>
          <p:cNvSpPr/>
          <p:nvPr/>
        </p:nvSpPr>
        <p:spPr>
          <a:xfrm>
            <a:off x="735062" y="1210931"/>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40737" y="6252770"/>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374406" y="1686279"/>
            <a:ext cx="9685134" cy="2815514"/>
          </a:xfrm>
          <a:prstGeom prst="rect">
            <a:avLst/>
          </a:prstGeom>
          <a:noFill/>
        </p:spPr>
        <p:txBody>
          <a:bodyPr wrap="square" rtlCol="0">
            <a:spAutoFit/>
          </a:bodyPr>
          <a:lstStyle/>
          <a:p>
            <a:pPr algn="r" rtl="1"/>
            <a:r>
              <a:rPr lang="ar-JO" sz="2400" b="1" dirty="0">
                <a:latin typeface="TraditionalArabic-Bold"/>
              </a:rPr>
              <a:t>  </a:t>
            </a:r>
            <a:endParaRPr lang="ar-JO" sz="3200" b="1" dirty="0">
              <a:latin typeface="TraditionalArabic-Bold"/>
            </a:endParaRPr>
          </a:p>
          <a:p>
            <a:pPr algn="just" rtl="1">
              <a:lnSpc>
                <a:spcPct val="150000"/>
              </a:lnSpc>
            </a:pPr>
            <a:r>
              <a:rPr lang="en-US" sz="3200" b="1"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وتعتبر هذه النظرية من النظريات التي تنال قبول واسع في النظم التعددية، حيث توفر الفرصة للمشاركة الفعالة في تقديم الحلول العملية المحددة والمتفق عليها، كما أنها تتسم بالواقعية حيث من الممكن تعديلها بناء على ظروف وواقع المجتمع، كما أنها تتيح الوقت لصناعة السياسة وجمع المعلومات اللازمة وذلك للتأكد من صلاحية البدائل المطروحة ودراسة النتائج  التي تتعلق بآثار هذه البدائل</a:t>
            </a:r>
            <a:r>
              <a:rPr lang="ar-JO" kern="0" dirty="0">
                <a:solidFill>
                  <a:srgbClr val="000000"/>
                </a:solidFill>
                <a:effectLst/>
                <a:latin typeface="Alexandria" pitchFamily="2" charset="-78"/>
                <a:ea typeface="Times New Roman" panose="02020603050405020304" pitchFamily="18" charset="0"/>
                <a:cs typeface="Alexandria" pitchFamily="2" charset="-78"/>
              </a:rPr>
              <a:t>.</a:t>
            </a:r>
            <a:r>
              <a:rPr lang="ar-SA" kern="0" dirty="0">
                <a:solidFill>
                  <a:srgbClr val="000000"/>
                </a:solidFill>
                <a:effectLst/>
                <a:latin typeface="Alexandria" pitchFamily="2" charset="-78"/>
                <a:ea typeface="Times New Roman" panose="02020603050405020304" pitchFamily="18" charset="0"/>
                <a:cs typeface="Alexandria" pitchFamily="2" charset="-78"/>
              </a:rPr>
              <a:t> </a:t>
            </a:r>
            <a:endParaRPr lang="ar-YE" sz="2400" b="0"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2BC593FA-8DC6-C006-9FFC-93DAFA06D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0499" y="4620895"/>
            <a:ext cx="4078323" cy="1024652"/>
          </a:xfrm>
          <a:prstGeom prst="rect">
            <a:avLst/>
          </a:prstGeom>
        </p:spPr>
      </p:pic>
      <p:pic>
        <p:nvPicPr>
          <p:cNvPr id="4" name="Graphic 21">
            <a:extLst>
              <a:ext uri="{FF2B5EF4-FFF2-40B4-BE49-F238E27FC236}">
                <a16:creationId xmlns:a16="http://schemas.microsoft.com/office/drawing/2014/main" id="{73F9B18D-D15D-6CD9-9891-66AA9E676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3234" y="48545"/>
            <a:ext cx="2371305" cy="1107237"/>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58147">
        <p14:prism isInverted="1"/>
      </p:transition>
    </mc:Choice>
    <mc:Fallback xmlns="">
      <p:transition spd="slow" advTm="58147">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C378D90-B1E0-8A94-66E8-9E8FDA8E16B6}"/>
              </a:ext>
            </a:extLst>
          </p:cNvPr>
          <p:cNvSpPr/>
          <p:nvPr/>
        </p:nvSpPr>
        <p:spPr>
          <a:xfrm>
            <a:off x="905883" y="1220062"/>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43607" y="610879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448136" y="1822745"/>
            <a:ext cx="9673880" cy="2961067"/>
          </a:xfrm>
          <a:prstGeom prst="rect">
            <a:avLst/>
          </a:prstGeom>
          <a:noFill/>
        </p:spPr>
        <p:txBody>
          <a:bodyPr wrap="square" lIns="91440" tIns="45720" rIns="91440" bIns="45720" rtlCol="0" anchor="t">
            <a:spAutoFit/>
          </a:bodyPr>
          <a:lstStyle/>
          <a:p>
            <a:pPr algn="just" rtl="1">
              <a:lnSpc>
                <a:spcPct val="200000"/>
              </a:lnSpc>
            </a:pPr>
            <a:r>
              <a:rPr lang="ar-JO" sz="2400" kern="0" dirty="0">
                <a:solidFill>
                  <a:srgbClr val="000000"/>
                </a:solidFill>
                <a:effectLst/>
                <a:latin typeface="Alexandria" pitchFamily="2" charset="-78"/>
                <a:ea typeface="Times New Roman" panose="02020603050405020304" pitchFamily="18" charset="0"/>
                <a:cs typeface="Alexandria"/>
              </a:rPr>
              <a:t>   </a:t>
            </a:r>
            <a:r>
              <a:rPr lang="ar-SA" kern="0" dirty="0">
                <a:solidFill>
                  <a:srgbClr val="000000"/>
                </a:solidFill>
                <a:effectLst/>
                <a:latin typeface="Alexandria" pitchFamily="2" charset="-78"/>
                <a:ea typeface="Times New Roman" panose="02020603050405020304" pitchFamily="18" charset="0"/>
                <a:cs typeface="Alexandria"/>
              </a:rPr>
              <a:t>كذلك فالأساس الفلسفي لها يستند إلى فكرة وجود أكثر من مبدأ أساسي للوجود وهي الفكرة التي يتفق عليها عدد من الأنظمة السياسية كالولايات المتحدة الأمريكية والمملكة المتحدة،  كما ان </a:t>
            </a:r>
            <a:r>
              <a:rPr lang="ar-SA" kern="0" dirty="0">
                <a:solidFill>
                  <a:srgbClr val="000000"/>
                </a:solidFill>
                <a:effectLst/>
                <a:highlight>
                  <a:srgbClr val="FFFF00"/>
                </a:highlight>
                <a:latin typeface="Alexandria" pitchFamily="2" charset="-78"/>
                <a:ea typeface="Times New Roman" panose="02020603050405020304" pitchFamily="18" charset="0"/>
                <a:cs typeface="Alexandria"/>
              </a:rPr>
              <a:t>هذه النظرية تركز على مبدأ التوازن بين الطبقة الرأسمالية والدولة وذلك من خلال وجود المنظمات اللامركزية الصغيرة، و تركز على الحرية والديمقراطية واستقلال المنظمات،</a:t>
            </a:r>
            <a:r>
              <a:rPr lang="ar-SA" kern="0" dirty="0">
                <a:solidFill>
                  <a:srgbClr val="000000"/>
                </a:solidFill>
                <a:effectLst/>
                <a:latin typeface="Alexandria" pitchFamily="2" charset="-78"/>
                <a:ea typeface="Times New Roman" panose="02020603050405020304" pitchFamily="18" charset="0"/>
                <a:cs typeface="Alexandria"/>
              </a:rPr>
              <a:t> وتركز في صنع السياسة التعليمية على مبدأ المنافسة بين الجماعات الاجتماعية وجماعات المصالح، كما أن هذا الاسلوب يهتم بالخبرة والعلم والتخطيط</a:t>
            </a:r>
            <a:r>
              <a:rPr lang="ar-JO" kern="0" dirty="0">
                <a:solidFill>
                  <a:srgbClr val="000000"/>
                </a:solidFill>
                <a:effectLst/>
                <a:latin typeface="Alexandria" pitchFamily="2" charset="-78"/>
                <a:ea typeface="Times New Roman" panose="02020603050405020304" pitchFamily="18" charset="0"/>
                <a:cs typeface="Alexandria"/>
              </a:rPr>
              <a:t>.</a:t>
            </a:r>
            <a:endParaRPr lang="en-US" sz="4800" b="1" u="sng" dirty="0">
              <a:solidFill>
                <a:srgbClr val="00B0F0"/>
              </a:solidFill>
              <a:effectLst/>
              <a:latin typeface="Alexandria" pitchFamily="2" charset="-78"/>
              <a:ea typeface="Calibri" panose="020F0502020204030204" pitchFamily="34" charset="0"/>
              <a:cs typeface="Alexandria"/>
            </a:endParaRPr>
          </a:p>
        </p:txBody>
      </p:sp>
      <p:pic>
        <p:nvPicPr>
          <p:cNvPr id="3" name="Graphic 21">
            <a:extLst>
              <a:ext uri="{FF2B5EF4-FFF2-40B4-BE49-F238E27FC236}">
                <a16:creationId xmlns:a16="http://schemas.microsoft.com/office/drawing/2014/main" id="{3620E0D2-CC52-B7C7-EA38-64663CEAF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669" y="0"/>
            <a:ext cx="2612935" cy="122006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46396">
        <p14:prism isInverted="1"/>
      </p:transition>
    </mc:Choice>
    <mc:Fallback xmlns="">
      <p:transition spd="slow" advTm="146396">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2E320A6-2E8E-D536-F959-BECCDBCF22B0}"/>
              </a:ext>
            </a:extLst>
          </p:cNvPr>
          <p:cNvSpPr/>
          <p:nvPr/>
        </p:nvSpPr>
        <p:spPr>
          <a:xfrm>
            <a:off x="434570" y="1219446"/>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7968568" y="6172566"/>
            <a:ext cx="2616200" cy="400110"/>
          </a:xfrm>
          <a:prstGeom prst="rect">
            <a:avLst/>
          </a:prstGeom>
          <a:noFill/>
        </p:spPr>
        <p:txBody>
          <a:bodyPr wrap="square" rtlCol="0">
            <a:spAutoFit/>
          </a:bodyPr>
          <a:lstStyle/>
          <a:p>
            <a:pPr algn="ctr"/>
            <a:r>
              <a:rPr lang="en-US" sz="2000" dirty="0"/>
              <a:t>www.midocean.ae</a:t>
            </a:r>
          </a:p>
        </p:txBody>
      </p:sp>
      <p:pic>
        <p:nvPicPr>
          <p:cNvPr id="3" name="Picture 2">
            <a:extLst>
              <a:ext uri="{FF2B5EF4-FFF2-40B4-BE49-F238E27FC236}">
                <a16:creationId xmlns:a16="http://schemas.microsoft.com/office/drawing/2014/main" id="{CF737F36-BB9A-352B-E3BE-4F0DBD06ED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939" y="1287623"/>
            <a:ext cx="8613717" cy="4544009"/>
          </a:xfrm>
          <a:prstGeom prst="rect">
            <a:avLst/>
          </a:prstGeom>
        </p:spPr>
      </p:pic>
      <p:sp>
        <p:nvSpPr>
          <p:cNvPr id="11" name="TextBox 10">
            <a:extLst>
              <a:ext uri="{FF2B5EF4-FFF2-40B4-BE49-F238E27FC236}">
                <a16:creationId xmlns:a16="http://schemas.microsoft.com/office/drawing/2014/main" id="{633687B6-F7BB-A52C-36B6-38EF49E178DF}"/>
              </a:ext>
            </a:extLst>
          </p:cNvPr>
          <p:cNvSpPr txBox="1"/>
          <p:nvPr/>
        </p:nvSpPr>
        <p:spPr>
          <a:xfrm>
            <a:off x="5020651" y="3581906"/>
            <a:ext cx="2947917" cy="584775"/>
          </a:xfrm>
          <a:prstGeom prst="rect">
            <a:avLst/>
          </a:prstGeom>
          <a:noFill/>
        </p:spPr>
        <p:txBody>
          <a:bodyPr wrap="square" rtlCol="0">
            <a:spAutoFit/>
          </a:bodyPr>
          <a:lstStyle/>
          <a:p>
            <a:pPr algn="r"/>
            <a:r>
              <a:rPr lang="ar-JO" sz="3200" b="1" dirty="0">
                <a:solidFill>
                  <a:srgbClr val="00B0F0"/>
                </a:solidFill>
              </a:rPr>
              <a:t>أبعاد سياسات التعليم</a:t>
            </a:r>
            <a:endParaRPr lang="en-US" sz="3200" b="1" dirty="0">
              <a:solidFill>
                <a:srgbClr val="00B0F0"/>
              </a:solidFill>
            </a:endParaRPr>
          </a:p>
        </p:txBody>
      </p:sp>
      <p:pic>
        <p:nvPicPr>
          <p:cNvPr id="4" name="Graphic 21">
            <a:extLst>
              <a:ext uri="{FF2B5EF4-FFF2-40B4-BE49-F238E27FC236}">
                <a16:creationId xmlns:a16="http://schemas.microsoft.com/office/drawing/2014/main" id="{B221646B-4502-5BAF-924B-07D2FDD51F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042" y="0"/>
            <a:ext cx="2461497" cy="1149351"/>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1600" advTm="32854">
        <p14:prism isInverted="1"/>
      </p:transition>
    </mc:Choice>
    <mc:Fallback xmlns="">
      <p:transition spd="slow" advTm="32854">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FC2A175-E7B9-B091-2029-205243690DE1}"/>
              </a:ext>
            </a:extLst>
          </p:cNvPr>
          <p:cNvSpPr/>
          <p:nvPr/>
        </p:nvSpPr>
        <p:spPr>
          <a:xfrm>
            <a:off x="793103" y="1441559"/>
            <a:ext cx="10867196"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73288" y="6305921"/>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3148259" y="1532074"/>
            <a:ext cx="7074544" cy="501932"/>
          </a:xfrm>
          <a:prstGeom prst="rect">
            <a:avLst/>
          </a:prstGeom>
          <a:noFill/>
        </p:spPr>
        <p:txBody>
          <a:bodyPr wrap="square" rtlCol="0">
            <a:spAutoFit/>
          </a:bodyPr>
          <a:lstStyle/>
          <a:p>
            <a:pPr algn="ctr" rtl="1">
              <a:lnSpc>
                <a:spcPct val="150000"/>
              </a:lnSpc>
            </a:pPr>
            <a:r>
              <a:rPr lang="ar-JO" sz="2000" i="0" u="none" strike="noStrike" baseline="0" dirty="0">
                <a:latin typeface="Alexandria" pitchFamily="2" charset="-78"/>
                <a:cs typeface="Alexandria" pitchFamily="2" charset="-78"/>
              </a:rPr>
              <a:t>   </a:t>
            </a:r>
            <a:r>
              <a:rPr lang="ar-JO" sz="2000" b="1" i="0" u="none" strike="noStrike" baseline="0" dirty="0">
                <a:solidFill>
                  <a:srgbClr val="00B0F0"/>
                </a:solidFill>
                <a:latin typeface="Alexandria" pitchFamily="2" charset="-78"/>
                <a:cs typeface="Alexandria" pitchFamily="2" charset="-78"/>
              </a:rPr>
              <a:t>أبعاد سياسات التعليم</a:t>
            </a:r>
            <a:endParaRPr lang="en-US" sz="3200" b="1" u="sng" dirty="0">
              <a:solidFill>
                <a:srgbClr val="00B0F0"/>
              </a:solidFill>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075373" y="2013943"/>
            <a:ext cx="10323524" cy="3888885"/>
          </a:xfrm>
          <a:prstGeom prst="rect">
            <a:avLst/>
          </a:prstGeom>
          <a:noFill/>
        </p:spPr>
        <p:txBody>
          <a:bodyPr wrap="square" rtlCol="0">
            <a:spAutoFit/>
          </a:bodyPr>
          <a:lstStyle/>
          <a:p>
            <a:pPr algn="just" rtl="1">
              <a:lnSpc>
                <a:spcPct val="200000"/>
              </a:lnSpc>
            </a:pPr>
            <a:r>
              <a:rPr lang="ar-JO" b="1" dirty="0">
                <a:effectLst/>
                <a:latin typeface="Alexandria" pitchFamily="2" charset="-78"/>
                <a:ea typeface="Calibri" panose="020F0502020204030204" pitchFamily="34" charset="0"/>
                <a:cs typeface="Alexandria" pitchFamily="2" charset="-78"/>
              </a:rPr>
              <a:t>أولًا: البعد الدولي</a:t>
            </a:r>
          </a:p>
          <a:p>
            <a:pPr algn="just" rtl="1">
              <a:lnSpc>
                <a:spcPct val="200000"/>
              </a:lnSpc>
            </a:pPr>
            <a:r>
              <a:rPr lang="en-US" sz="1800" dirty="0">
                <a:effectLst/>
                <a:latin typeface="Alexandria" pitchFamily="2" charset="-78"/>
                <a:ea typeface="Calibri" panose="020F0502020204030204" pitchFamily="34" charset="0"/>
                <a:cs typeface="Alexandria" pitchFamily="2" charset="-78"/>
              </a:rPr>
              <a:t>    </a:t>
            </a:r>
            <a:r>
              <a:rPr lang="ar-JO" sz="1800" dirty="0">
                <a:effectLst/>
                <a:latin typeface="Alexandria" pitchFamily="2" charset="-78"/>
                <a:ea typeface="Calibri" panose="020F0502020204030204" pitchFamily="34" charset="0"/>
                <a:cs typeface="Alexandria" pitchFamily="2" charset="-78"/>
              </a:rPr>
              <a:t>تسعى كل </a:t>
            </a:r>
            <a:r>
              <a:rPr lang="ar-SA" sz="1800" dirty="0">
                <a:effectLst/>
                <a:latin typeface="Alexandria" pitchFamily="2" charset="-78"/>
                <a:ea typeface="Calibri" panose="020F0502020204030204" pitchFamily="34" charset="0"/>
                <a:cs typeface="Alexandria" pitchFamily="2" charset="-78"/>
              </a:rPr>
              <a:t>دولة </a:t>
            </a:r>
            <a:r>
              <a:rPr lang="ar-JO" sz="1800" dirty="0">
                <a:effectLst/>
                <a:latin typeface="Alexandria" pitchFamily="2" charset="-78"/>
                <a:ea typeface="Calibri" panose="020F0502020204030204" pitchFamily="34" charset="0"/>
                <a:cs typeface="Alexandria" pitchFamily="2" charset="-78"/>
              </a:rPr>
              <a:t>لتحقيق </a:t>
            </a:r>
            <a:r>
              <a:rPr lang="ar-SA" sz="1800" dirty="0">
                <a:effectLst/>
                <a:latin typeface="Alexandria" pitchFamily="2" charset="-78"/>
                <a:ea typeface="Calibri" panose="020F0502020204030204" pitchFamily="34" charset="0"/>
                <a:cs typeface="Alexandria" pitchFamily="2" charset="-78"/>
              </a:rPr>
              <a:t>مصالحها </a:t>
            </a:r>
            <a:r>
              <a:rPr lang="ar-JO" sz="1800" dirty="0">
                <a:effectLst/>
                <a:latin typeface="Alexandria" pitchFamily="2" charset="-78"/>
                <a:ea typeface="Calibri" panose="020F0502020204030204" pitchFamily="34" charset="0"/>
                <a:cs typeface="Alexandria" pitchFamily="2" charset="-78"/>
              </a:rPr>
              <a:t>وتحارب</a:t>
            </a:r>
            <a:r>
              <a:rPr lang="ar-SA" sz="1800" dirty="0">
                <a:effectLst/>
                <a:latin typeface="Alexandria" pitchFamily="2" charset="-78"/>
                <a:ea typeface="Calibri" panose="020F0502020204030204" pitchFamily="34" charset="0"/>
                <a:cs typeface="Alexandria" pitchFamily="2" charset="-78"/>
              </a:rPr>
              <a:t> من يحاول </a:t>
            </a:r>
            <a:r>
              <a:rPr lang="ar-JO" sz="1800" dirty="0">
                <a:effectLst/>
                <a:latin typeface="Alexandria" pitchFamily="2" charset="-78"/>
                <a:ea typeface="Calibri" panose="020F0502020204030204" pitchFamily="34" charset="0"/>
                <a:cs typeface="Alexandria" pitchFamily="2" charset="-78"/>
              </a:rPr>
              <a:t>الإ</a:t>
            </a:r>
            <a:r>
              <a:rPr lang="ar-SA" sz="1800" dirty="0">
                <a:effectLst/>
                <a:latin typeface="Alexandria" pitchFamily="2" charset="-78"/>
                <a:ea typeface="Calibri" panose="020F0502020204030204" pitchFamily="34" charset="0"/>
                <a:cs typeface="Alexandria" pitchFamily="2" charset="-78"/>
              </a:rPr>
              <a:t>ضرار بها </a:t>
            </a:r>
            <a:r>
              <a:rPr lang="ar-JO" sz="1800" dirty="0">
                <a:effectLst/>
                <a:latin typeface="Alexandria" pitchFamily="2" charset="-78"/>
                <a:ea typeface="Calibri" panose="020F0502020204030204" pitchFamily="34" charset="0"/>
                <a:cs typeface="Alexandria" pitchFamily="2" charset="-78"/>
              </a:rPr>
              <a:t>ومن امثلة</a:t>
            </a:r>
            <a:r>
              <a:rPr lang="ar-SA" sz="1800" dirty="0">
                <a:effectLst/>
                <a:latin typeface="Alexandria" pitchFamily="2" charset="-78"/>
                <a:ea typeface="Calibri" panose="020F0502020204030204" pitchFamily="34" charset="0"/>
                <a:cs typeface="Alexandria" pitchFamily="2" charset="-78"/>
              </a:rPr>
              <a:t> ذلك </a:t>
            </a:r>
            <a:r>
              <a:rPr lang="ar-JO"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قامت بعض الدول في العالم النامي بتضمين مناهجها التي وضعتها بعد </a:t>
            </a:r>
            <a:r>
              <a:rPr lang="ar-JO" sz="1800" dirty="0">
                <a:effectLst/>
                <a:latin typeface="Alexandria" pitchFamily="2" charset="-78"/>
                <a:ea typeface="Calibri" panose="020F0502020204030204" pitchFamily="34" charset="0"/>
                <a:cs typeface="Alexandria" pitchFamily="2" charset="-78"/>
              </a:rPr>
              <a:t>استقلالها</a:t>
            </a:r>
            <a:r>
              <a:rPr lang="ar-SA" sz="1800" dirty="0">
                <a:effectLst/>
                <a:latin typeface="Alexandria" pitchFamily="2" charset="-78"/>
                <a:ea typeface="Calibri" panose="020F0502020204030204" pitchFamily="34" charset="0"/>
                <a:cs typeface="Alexandria" pitchFamily="2" charset="-78"/>
              </a:rPr>
              <a:t> ما يعزز الروح الوطنية لدى أبنائها، عن طريق بث روح العداء للدول </a:t>
            </a:r>
            <a:r>
              <a:rPr lang="ar-JO" sz="1800" dirty="0">
                <a:effectLst/>
                <a:latin typeface="Alexandria" pitchFamily="2" charset="-78"/>
                <a:ea typeface="Calibri" panose="020F0502020204030204" pitchFamily="34" charset="0"/>
                <a:cs typeface="Alexandria" pitchFamily="2" charset="-78"/>
              </a:rPr>
              <a:t>الاستعمارية</a:t>
            </a:r>
            <a:r>
              <a:rPr lang="ar-SA" sz="1800" dirty="0">
                <a:effectLst/>
                <a:latin typeface="Alexandria" pitchFamily="2" charset="-78"/>
                <a:ea typeface="Calibri" panose="020F0502020204030204" pitchFamily="34" charset="0"/>
                <a:cs typeface="Alexandria" pitchFamily="2" charset="-78"/>
              </a:rPr>
              <a:t> عامة فاعتبر</a:t>
            </a:r>
            <a:r>
              <a:rPr lang="ar-JO" sz="1800" dirty="0">
                <a:effectLst/>
                <a:latin typeface="Alexandria" pitchFamily="2" charset="-78"/>
                <a:ea typeface="Calibri" panose="020F0502020204030204" pitchFamily="34" charset="0"/>
                <a:cs typeface="Alexandria" pitchFamily="2" charset="-78"/>
              </a:rPr>
              <a:t>ت</a:t>
            </a:r>
            <a:r>
              <a:rPr lang="ar-SA" sz="1800" dirty="0">
                <a:effectLst/>
                <a:latin typeface="Alexandria" pitchFamily="2" charset="-78"/>
                <a:ea typeface="Calibri" panose="020F0502020204030204" pitchFamily="34" charset="0"/>
                <a:cs typeface="Alexandria" pitchFamily="2" charset="-78"/>
              </a:rPr>
              <a:t> </a:t>
            </a:r>
            <a:r>
              <a:rPr lang="ar-JO" sz="1800" dirty="0">
                <a:effectLst/>
                <a:latin typeface="Alexandria" pitchFamily="2" charset="-78"/>
                <a:ea typeface="Calibri" panose="020F0502020204030204" pitchFamily="34" charset="0"/>
                <a:cs typeface="Alexandria" pitchFamily="2" charset="-78"/>
              </a:rPr>
              <a:t>هذه السياسة مخالفة وتعكر</a:t>
            </a:r>
            <a:r>
              <a:rPr lang="ar-SA" sz="1800" dirty="0">
                <a:effectLst/>
                <a:latin typeface="Alexandria" pitchFamily="2" charset="-78"/>
                <a:ea typeface="Calibri" panose="020F0502020204030204" pitchFamily="34" charset="0"/>
                <a:cs typeface="Alexandria" pitchFamily="2" charset="-78"/>
              </a:rPr>
              <a:t> الع</a:t>
            </a:r>
            <a:r>
              <a:rPr lang="ar-JO" sz="1800" dirty="0">
                <a:effectLst/>
                <a:latin typeface="Alexandria" pitchFamily="2" charset="-78"/>
                <a:ea typeface="Calibri" panose="020F0502020204030204" pitchFamily="34" charset="0"/>
                <a:cs typeface="Alexandria" pitchFamily="2" charset="-78"/>
              </a:rPr>
              <a:t>لا</a:t>
            </a:r>
            <a:r>
              <a:rPr lang="ar-SA" sz="1800" dirty="0">
                <a:effectLst/>
                <a:latin typeface="Alexandria" pitchFamily="2" charset="-78"/>
                <a:ea typeface="Calibri" panose="020F0502020204030204" pitchFamily="34" charset="0"/>
                <a:cs typeface="Alexandria" pitchFamily="2" charset="-78"/>
              </a:rPr>
              <a:t>قات </a:t>
            </a:r>
            <a:r>
              <a:rPr lang="ar-JO" sz="1800" dirty="0">
                <a:effectLst/>
                <a:latin typeface="Alexandria" pitchFamily="2" charset="-78"/>
                <a:ea typeface="Calibri" panose="020F0502020204030204" pitchFamily="34" charset="0"/>
                <a:cs typeface="Alexandria" pitchFamily="2" charset="-78"/>
              </a:rPr>
              <a:t>بين الدول</a:t>
            </a:r>
            <a:r>
              <a:rPr lang="ar-SA" sz="1800" dirty="0">
                <a:effectLst/>
                <a:latin typeface="Alexandria" pitchFamily="2" charset="-78"/>
                <a:ea typeface="Calibri" panose="020F0502020204030204" pitchFamily="34" charset="0"/>
                <a:cs typeface="Alexandria" pitchFamily="2" charset="-78"/>
              </a:rPr>
              <a:t>. كما أن هناك دول تحتاج إلى معونات مادية أو بشرية أو علمية من دول أخرى وهذا من شأنه أن </a:t>
            </a:r>
            <a:r>
              <a:rPr lang="ar-JO" sz="1800" dirty="0">
                <a:effectLst/>
                <a:latin typeface="Alexandria" pitchFamily="2" charset="-78"/>
                <a:ea typeface="Calibri" panose="020F0502020204030204" pitchFamily="34" charset="0"/>
                <a:cs typeface="Alexandria" pitchFamily="2" charset="-78"/>
              </a:rPr>
              <a:t>يؤثر</a:t>
            </a:r>
            <a:r>
              <a:rPr lang="ar-SA" sz="1800" dirty="0">
                <a:effectLst/>
                <a:latin typeface="Alexandria" pitchFamily="2" charset="-78"/>
                <a:ea typeface="Calibri" panose="020F0502020204030204" pitchFamily="34" charset="0"/>
                <a:cs typeface="Alexandria" pitchFamily="2" charset="-78"/>
              </a:rPr>
              <a:t> على ما يتصل بالدول المانحة في سياسة التعليم كفتح مدارس لهذه الدول أو تدريس لغتها أو إرسال بعثات تعليمية لها أو غير هذا </a:t>
            </a:r>
            <a:r>
              <a:rPr lang="ar-JO" sz="1800" dirty="0">
                <a:effectLst/>
                <a:latin typeface="Alexandria" pitchFamily="2" charset="-78"/>
                <a:ea typeface="Calibri" panose="020F0502020204030204" pitchFamily="34" charset="0"/>
                <a:cs typeface="Alexandria" pitchFamily="2" charset="-78"/>
              </a:rPr>
              <a:t>من الأمور </a:t>
            </a:r>
            <a:r>
              <a:rPr lang="ar-SA" sz="1800" dirty="0">
                <a:effectLst/>
                <a:latin typeface="Alexandria" pitchFamily="2" charset="-78"/>
                <a:ea typeface="Calibri" panose="020F0502020204030204" pitchFamily="34" charset="0"/>
                <a:cs typeface="Alexandria" pitchFamily="2" charset="-78"/>
              </a:rPr>
              <a:t>التي تتصل بالسياسة التعليمية للدولة المتلقية للمنح </a:t>
            </a:r>
            <a:endParaRPr lang="en-US" sz="2400" dirty="0">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5BB41B11-8FAC-7C8F-9A36-750D0B7005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73" y="1302118"/>
            <a:ext cx="2857500" cy="1050458"/>
          </a:xfrm>
          <a:prstGeom prst="rect">
            <a:avLst/>
          </a:prstGeom>
        </p:spPr>
      </p:pic>
      <p:pic>
        <p:nvPicPr>
          <p:cNvPr id="4" name="Graphic 21">
            <a:extLst>
              <a:ext uri="{FF2B5EF4-FFF2-40B4-BE49-F238E27FC236}">
                <a16:creationId xmlns:a16="http://schemas.microsoft.com/office/drawing/2014/main" id="{E17E9549-1CDB-A5D1-DA97-7D0872A9A2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703" y="-75044"/>
            <a:ext cx="2582795" cy="1205989"/>
          </a:xfrm>
          <a:prstGeom prst="rect">
            <a:avLst/>
          </a:prstGeom>
        </p:spPr>
      </p:pic>
    </p:spTree>
    <p:extLst>
      <p:ext uri="{BB962C8B-B14F-4D97-AF65-F5344CB8AC3E}">
        <p14:creationId xmlns:p14="http://schemas.microsoft.com/office/powerpoint/2010/main" val="107129622"/>
      </p:ext>
    </p:extLst>
  </p:cSld>
  <p:clrMapOvr>
    <a:masterClrMapping/>
  </p:clrMapOvr>
  <mc:AlternateContent xmlns:mc="http://schemas.openxmlformats.org/markup-compatibility/2006" xmlns:p14="http://schemas.microsoft.com/office/powerpoint/2010/main">
    <mc:Choice Requires="p14">
      <p:transition spd="slow" p14:dur="1600" advTm="153496">
        <p14:prism isInverted="1"/>
      </p:transition>
    </mc:Choice>
    <mc:Fallback xmlns="">
      <p:transition spd="slow" advTm="153496">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2AEED2F-24B1-5246-164A-C3204D38C46A}"/>
              </a:ext>
            </a:extLst>
          </p:cNvPr>
          <p:cNvSpPr/>
          <p:nvPr/>
        </p:nvSpPr>
        <p:spPr>
          <a:xfrm>
            <a:off x="735062" y="122444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09725" y="618507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1332204" y="1803143"/>
            <a:ext cx="9753601" cy="3396443"/>
          </a:xfrm>
          <a:prstGeom prst="rect">
            <a:avLst/>
          </a:prstGeom>
          <a:noFill/>
        </p:spPr>
        <p:txBody>
          <a:bodyPr wrap="square" rtlCol="0">
            <a:spAutoFit/>
          </a:bodyPr>
          <a:lstStyle/>
          <a:p>
            <a:pPr marL="342900" marR="285750" lvl="0" indent="-342900" algn="just" rtl="1">
              <a:lnSpc>
                <a:spcPct val="200000"/>
              </a:lnSpc>
              <a:spcBef>
                <a:spcPts val="0"/>
              </a:spcBef>
              <a:spcAft>
                <a:spcPts val="0"/>
              </a:spcAft>
              <a:tabLst>
                <a:tab pos="457200" algn="l"/>
              </a:tabLst>
            </a:pPr>
            <a:r>
              <a:rPr lang="ar-JO" sz="2000" b="1" kern="0" dirty="0">
                <a:solidFill>
                  <a:srgbClr val="000000"/>
                </a:solidFill>
                <a:latin typeface="Alexandria" pitchFamily="2" charset="-78"/>
                <a:cs typeface="Alexandria" pitchFamily="2" charset="-78"/>
              </a:rPr>
              <a:t>    </a:t>
            </a:r>
            <a:r>
              <a:rPr lang="ar-JO" sz="1600" b="1" kern="0" dirty="0">
                <a:solidFill>
                  <a:srgbClr val="000000"/>
                </a:solidFill>
                <a:latin typeface="Alexandria" pitchFamily="2" charset="-78"/>
                <a:cs typeface="Alexandria" pitchFamily="2" charset="-78"/>
              </a:rPr>
              <a:t> </a:t>
            </a:r>
            <a:r>
              <a:rPr lang="ar-JO" sz="2000" b="1" kern="0" dirty="0">
                <a:solidFill>
                  <a:srgbClr val="000000"/>
                </a:solidFill>
                <a:latin typeface="Alexandria" pitchFamily="2" charset="-78"/>
                <a:cs typeface="Alexandria" pitchFamily="2" charset="-78"/>
              </a:rPr>
              <a:t>ثانيًا: البعد الإقليمي</a:t>
            </a:r>
          </a:p>
          <a:p>
            <a:pPr marL="342900" marR="285750" lvl="0" indent="-342900" algn="just" rtl="1">
              <a:lnSpc>
                <a:spcPct val="200000"/>
              </a:lnSpc>
              <a:spcBef>
                <a:spcPts val="0"/>
              </a:spcBef>
              <a:spcAft>
                <a:spcPts val="0"/>
              </a:spcAft>
              <a:tabLst>
                <a:tab pos="457200" algn="l"/>
              </a:tabLst>
            </a:pPr>
            <a:r>
              <a:rPr lang="ar-JO" sz="1800" dirty="0">
                <a:effectLst/>
                <a:latin typeface="Alexandria" pitchFamily="2" charset="-78"/>
                <a:ea typeface="Calibri" panose="020F0502020204030204" pitchFamily="34" charset="0"/>
                <a:cs typeface="Alexandria" pitchFamily="2" charset="-78"/>
              </a:rPr>
              <a:t>               </a:t>
            </a:r>
            <a:r>
              <a:rPr lang="ar-JO" sz="1600" dirty="0">
                <a:latin typeface="Alexandria" pitchFamily="2" charset="-78"/>
                <a:ea typeface="Calibri" panose="020F0502020204030204" pitchFamily="34" charset="0"/>
                <a:cs typeface="Alexandria" pitchFamily="2" charset="-78"/>
              </a:rPr>
              <a:t> </a:t>
            </a:r>
            <a:r>
              <a:rPr lang="ar-JO" dirty="0">
                <a:effectLst/>
                <a:latin typeface="Alexandria" pitchFamily="2" charset="-78"/>
                <a:ea typeface="Calibri" panose="020F0502020204030204" pitchFamily="34" charset="0"/>
                <a:cs typeface="Alexandria" pitchFamily="2" charset="-78"/>
              </a:rPr>
              <a:t>وي</a:t>
            </a:r>
            <a:r>
              <a:rPr lang="ar-SA" dirty="0">
                <a:effectLst/>
                <a:latin typeface="Alexandria" pitchFamily="2" charset="-78"/>
                <a:ea typeface="Calibri" panose="020F0502020204030204" pitchFamily="34" charset="0"/>
                <a:cs typeface="Alexandria" pitchFamily="2" charset="-78"/>
              </a:rPr>
              <a:t>ظهر </a:t>
            </a:r>
            <a:r>
              <a:rPr lang="ar-JO" dirty="0">
                <a:effectLst/>
                <a:latin typeface="Alexandria" pitchFamily="2" charset="-78"/>
                <a:ea typeface="Calibri" panose="020F0502020204030204" pitchFamily="34" charset="0"/>
                <a:cs typeface="Alexandria" pitchFamily="2" charset="-78"/>
              </a:rPr>
              <a:t>البعد الإقليمي واضحًا</a:t>
            </a:r>
            <a:r>
              <a:rPr lang="ar-SA" dirty="0">
                <a:effectLst/>
                <a:latin typeface="Alexandria" pitchFamily="2" charset="-78"/>
                <a:ea typeface="Calibri" panose="020F0502020204030204" pitchFamily="34" charset="0"/>
                <a:cs typeface="Alexandria" pitchFamily="2" charset="-78"/>
              </a:rPr>
              <a:t> في </a:t>
            </a:r>
            <a:r>
              <a:rPr lang="ar-JO" dirty="0">
                <a:effectLst/>
                <a:latin typeface="Alexandria" pitchFamily="2" charset="-78"/>
                <a:ea typeface="Calibri" panose="020F0502020204030204" pitchFamily="34" charset="0"/>
                <a:cs typeface="Alexandria" pitchFamily="2" charset="-78"/>
              </a:rPr>
              <a:t>الا</a:t>
            </a:r>
            <a:r>
              <a:rPr lang="ar-SA" dirty="0">
                <a:effectLst/>
                <a:latin typeface="Alexandria" pitchFamily="2" charset="-78"/>
                <a:ea typeface="Calibri" panose="020F0502020204030204" pitchFamily="34" charset="0"/>
                <a:cs typeface="Alexandria" pitchFamily="2" charset="-78"/>
              </a:rPr>
              <a:t>تفاقيات والمعاهدات التي تمت بين الدول العربية للتقريب تعليمي</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ا فيما بينها منذ إنشاء الجامعة العربية، وما تم </a:t>
            </a:r>
            <a:r>
              <a:rPr lang="ar-JO" dirty="0">
                <a:effectLst/>
                <a:latin typeface="Alexandria" pitchFamily="2" charset="-78"/>
                <a:ea typeface="Calibri" panose="020F0502020204030204" pitchFamily="34" charset="0"/>
                <a:cs typeface="Alexandria" pitchFamily="2" charset="-78"/>
              </a:rPr>
              <a:t>الا</a:t>
            </a:r>
            <a:r>
              <a:rPr lang="ar-SA" dirty="0">
                <a:effectLst/>
                <a:latin typeface="Alexandria" pitchFamily="2" charset="-78"/>
                <a:ea typeface="Calibri" panose="020F0502020204030204" pitchFamily="34" charset="0"/>
                <a:cs typeface="Alexandria" pitchFamily="2" charset="-78"/>
              </a:rPr>
              <a:t>تفاق عليه بين </a:t>
            </a:r>
            <a:r>
              <a:rPr lang="ar-JO" dirty="0">
                <a:effectLst/>
                <a:latin typeface="Alexandria" pitchFamily="2" charset="-78"/>
                <a:ea typeface="Calibri" panose="020F0502020204030204" pitchFamily="34" charset="0"/>
                <a:cs typeface="Alexandria" pitchFamily="2" charset="-78"/>
              </a:rPr>
              <a:t>ال</a:t>
            </a:r>
            <a:r>
              <a:rPr lang="ar-SA" dirty="0">
                <a:effectLst/>
                <a:latin typeface="Alexandria" pitchFamily="2" charset="-78"/>
                <a:ea typeface="Calibri" panose="020F0502020204030204" pitchFamily="34" charset="0"/>
                <a:cs typeface="Alexandria" pitchFamily="2" charset="-78"/>
              </a:rPr>
              <a:t>دول </a:t>
            </a:r>
            <a:r>
              <a:rPr lang="ar-JO" dirty="0">
                <a:effectLst/>
                <a:latin typeface="Alexandria" pitchFamily="2" charset="-78"/>
                <a:ea typeface="Calibri" panose="020F0502020204030204" pitchFamily="34" charset="0"/>
                <a:cs typeface="Alexandria" pitchFamily="2" charset="-78"/>
              </a:rPr>
              <a:t>التي شكلت مجالس إقليمية مثل </a:t>
            </a:r>
            <a:r>
              <a:rPr lang="ar-SA" dirty="0">
                <a:effectLst/>
                <a:latin typeface="Alexandria" pitchFamily="2" charset="-78"/>
                <a:ea typeface="Calibri" panose="020F0502020204030204" pitchFamily="34" charset="0"/>
                <a:cs typeface="Alexandria" pitchFamily="2" charset="-78"/>
              </a:rPr>
              <a:t>مجلس التعاون الخليجي </a:t>
            </a:r>
            <a:r>
              <a:rPr lang="ar-JO" dirty="0">
                <a:effectLst/>
                <a:latin typeface="Alexandria" pitchFamily="2" charset="-78"/>
                <a:ea typeface="Calibri" panose="020F0502020204030204" pitchFamily="34" charset="0"/>
                <a:cs typeface="Alexandria" pitchFamily="2" charset="-78"/>
              </a:rPr>
              <a:t>ودول المغرب العربي </a:t>
            </a:r>
            <a:r>
              <a:rPr lang="ar-SA" dirty="0">
                <a:effectLst/>
                <a:latin typeface="Alexandria" pitchFamily="2" charset="-78"/>
                <a:ea typeface="Calibri" panose="020F0502020204030204" pitchFamily="34" charset="0"/>
                <a:cs typeface="Alexandria" pitchFamily="2" charset="-78"/>
              </a:rPr>
              <a:t>فيما يخص أهداف التعليم المختلفة، ومناهجه في هذه الدول وهذا فرض عليها أن تتقارب في سياسات التعليم إلى حد</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كبير</a:t>
            </a:r>
            <a:r>
              <a:rPr lang="ar-JO" dirty="0">
                <a:effectLst/>
                <a:latin typeface="Alexandria" pitchFamily="2" charset="-78"/>
                <a:ea typeface="Calibri" panose="020F0502020204030204" pitchFamily="34" charset="0"/>
                <a:cs typeface="Alexandria" pitchFamily="2" charset="-78"/>
              </a:rPr>
              <a:t>.</a:t>
            </a:r>
            <a:endParaRPr lang="en-US" sz="2000" kern="0" dirty="0">
              <a:solidFill>
                <a:srgbClr val="000000"/>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CA127971-9063-19FA-309C-42606B70D0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6378" y="4707202"/>
            <a:ext cx="2476500" cy="984767"/>
          </a:xfrm>
          <a:prstGeom prst="rect">
            <a:avLst/>
          </a:prstGeom>
        </p:spPr>
      </p:pic>
      <p:pic>
        <p:nvPicPr>
          <p:cNvPr id="4" name="Graphic 21">
            <a:extLst>
              <a:ext uri="{FF2B5EF4-FFF2-40B4-BE49-F238E27FC236}">
                <a16:creationId xmlns:a16="http://schemas.microsoft.com/office/drawing/2014/main" id="{7B8676D7-8056-3215-A63C-AD79CA359C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98" y="-48100"/>
            <a:ext cx="2592126" cy="1210346"/>
          </a:xfrm>
          <a:prstGeom prst="rect">
            <a:avLst/>
          </a:prstGeom>
        </p:spPr>
      </p:pic>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1600" advTm="83035">
        <p14:prism isInverted="1"/>
      </p:transition>
    </mc:Choice>
    <mc:Fallback xmlns="">
      <p:transition spd="slow" advTm="83035">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F3F8084-345E-8345-DF16-2D5CAD520665}"/>
              </a:ext>
            </a:extLst>
          </p:cNvPr>
          <p:cNvSpPr/>
          <p:nvPr/>
        </p:nvSpPr>
        <p:spPr>
          <a:xfrm>
            <a:off x="598749" y="119488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87815" y="586218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1132460" y="1641529"/>
            <a:ext cx="9654455" cy="2123017"/>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kern="0" dirty="0">
                <a:solidFill>
                  <a:srgbClr val="000000"/>
                </a:solidFill>
                <a:latin typeface="Alexandria Black" pitchFamily="2" charset="-78"/>
                <a:cs typeface="Alexandria Black" pitchFamily="2" charset="-78"/>
              </a:rPr>
              <a:t>    </a:t>
            </a:r>
            <a:r>
              <a:rPr lang="ar-JO" kern="0" dirty="0">
                <a:solidFill>
                  <a:srgbClr val="000000"/>
                </a:solidFill>
                <a:latin typeface="Alexandria" pitchFamily="2" charset="-78"/>
                <a:cs typeface="Alexandria" pitchFamily="2" charset="-78"/>
              </a:rPr>
              <a:t>البعد الإقليمي</a:t>
            </a:r>
          </a:p>
          <a:p>
            <a:pPr marL="342900" marR="285750" lvl="0" indent="-342900" algn="just" rtl="1">
              <a:lnSpc>
                <a:spcPct val="150000"/>
              </a:lnSpc>
              <a:spcBef>
                <a:spcPts val="0"/>
              </a:spcBef>
              <a:spcAft>
                <a:spcPts val="0"/>
              </a:spcAft>
              <a:tabLst>
                <a:tab pos="457200" algn="l"/>
              </a:tabLst>
            </a:pPr>
            <a:r>
              <a:rPr lang="ar-JO" sz="1800" dirty="0">
                <a:effectLst/>
                <a:latin typeface="Alexandria" pitchFamily="2" charset="-78"/>
                <a:ea typeface="Calibri" panose="020F0502020204030204" pitchFamily="34" charset="0"/>
                <a:cs typeface="Alexandria" pitchFamily="2" charset="-78"/>
              </a:rPr>
              <a:t>            </a:t>
            </a:r>
            <a:r>
              <a:rPr lang="ar-JO" dirty="0">
                <a:solidFill>
                  <a:srgbClr val="040C28"/>
                </a:solidFill>
                <a:latin typeface="Alexandria" pitchFamily="2" charset="-78"/>
                <a:cs typeface="Alexandria" pitchFamily="2" charset="-78"/>
              </a:rPr>
              <a:t>يظهر البعد الإقليمي واضحًا من خلال خريطة الدول العربية، فالإقليم </a:t>
            </a:r>
            <a:r>
              <a:rPr lang="ar-YE" dirty="0">
                <a:solidFill>
                  <a:srgbClr val="040C28"/>
                </a:solidFill>
                <a:latin typeface="Alexandria" pitchFamily="2" charset="-78"/>
                <a:cs typeface="Alexandria" pitchFamily="2" charset="-78"/>
              </a:rPr>
              <a:t> </a:t>
            </a:r>
            <a:r>
              <a:rPr lang="ar-YE" b="0" i="0" dirty="0">
                <a:solidFill>
                  <a:srgbClr val="040C28"/>
                </a:solidFill>
                <a:effectLst/>
                <a:latin typeface="Alexandria" pitchFamily="2" charset="-78"/>
                <a:cs typeface="Alexandria" pitchFamily="2" charset="-78"/>
              </a:rPr>
              <a:t>عبارة عن رقعة من الأرض تتسم بخصائص معينة تميزها عما يجاورها من أقاليم أخرى</a:t>
            </a:r>
            <a:r>
              <a:rPr lang="ar-YE" b="0" i="0" dirty="0">
                <a:solidFill>
                  <a:srgbClr val="202124"/>
                </a:solidFill>
                <a:effectLst/>
                <a:latin typeface="Alexandria" pitchFamily="2" charset="-78"/>
                <a:cs typeface="Alexandria" pitchFamily="2" charset="-78"/>
              </a:rPr>
              <a:t>، والإقليم قد يكون مناخيا</a:t>
            </a:r>
            <a:r>
              <a:rPr lang="ar-JO" b="0" i="0" dirty="0">
                <a:solidFill>
                  <a:srgbClr val="202124"/>
                </a:solidFill>
                <a:effectLst/>
                <a:latin typeface="Alexandria" pitchFamily="2" charset="-78"/>
                <a:cs typeface="Alexandria" pitchFamily="2" charset="-78"/>
              </a:rPr>
              <a:t>،</a:t>
            </a:r>
            <a:r>
              <a:rPr lang="ar-YE" b="0" i="0" dirty="0">
                <a:solidFill>
                  <a:srgbClr val="202124"/>
                </a:solidFill>
                <a:effectLst/>
                <a:latin typeface="Alexandria" pitchFamily="2" charset="-78"/>
                <a:cs typeface="Alexandria" pitchFamily="2" charset="-78"/>
              </a:rPr>
              <a:t> وقد يكون الإقليم نباتيا أو طبيعيا بصورة عامة، بمعنى أن تتجانس فيه العناصر الطبيعية المختلفة من موقع جغرافي وتضاريس ومناخ وتربة</a:t>
            </a:r>
            <a:endParaRPr lang="en-US" sz="2000" kern="0" dirty="0">
              <a:solidFill>
                <a:srgbClr val="00000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DBE480B0-A801-E5E6-F871-2A62DD6392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3771" y="4136571"/>
            <a:ext cx="5863772" cy="1537160"/>
          </a:xfrm>
          <a:prstGeom prst="rect">
            <a:avLst/>
          </a:prstGeom>
        </p:spPr>
      </p:pic>
      <p:pic>
        <p:nvPicPr>
          <p:cNvPr id="10" name="Graphic 21">
            <a:extLst>
              <a:ext uri="{FF2B5EF4-FFF2-40B4-BE49-F238E27FC236}">
                <a16:creationId xmlns:a16="http://schemas.microsoft.com/office/drawing/2014/main" id="{BAF90376-B5A4-A458-2410-4530E61DC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366" y="-44972"/>
            <a:ext cx="2554803" cy="1192918"/>
          </a:xfrm>
          <a:prstGeom prst="rect">
            <a:avLst/>
          </a:prstGeom>
        </p:spPr>
      </p:pic>
    </p:spTree>
    <p:extLst>
      <p:ext uri="{BB962C8B-B14F-4D97-AF65-F5344CB8AC3E}">
        <p14:creationId xmlns:p14="http://schemas.microsoft.com/office/powerpoint/2010/main" val="3495191348"/>
      </p:ext>
    </p:extLst>
  </p:cSld>
  <p:clrMapOvr>
    <a:masterClrMapping/>
  </p:clrMapOvr>
  <mc:AlternateContent xmlns:mc="http://schemas.openxmlformats.org/markup-compatibility/2006" xmlns:p14="http://schemas.microsoft.com/office/powerpoint/2010/main">
    <mc:Choice Requires="p14">
      <p:transition spd="slow" p14:dur="1600" advTm="136493">
        <p14:prism isInverted="1"/>
      </p:transition>
    </mc:Choice>
    <mc:Fallback xmlns="">
      <p:transition spd="slow" advTm="136493">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3646317-EC98-4610-07FB-2914456F25B3}"/>
              </a:ext>
            </a:extLst>
          </p:cNvPr>
          <p:cNvSpPr/>
          <p:nvPr/>
        </p:nvSpPr>
        <p:spPr>
          <a:xfrm>
            <a:off x="738811" y="127360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622605" y="570839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1538514" y="1620093"/>
            <a:ext cx="9376229" cy="2776401"/>
          </a:xfrm>
          <a:prstGeom prst="rect">
            <a:avLst/>
          </a:prstGeom>
          <a:noFill/>
        </p:spPr>
        <p:txBody>
          <a:bodyPr wrap="square" lIns="91440" tIns="45720" rIns="91440" bIns="45720" rtlCol="0" anchor="t">
            <a:spAutoFit/>
          </a:bodyPr>
          <a:lstStyle/>
          <a:p>
            <a:pPr algn="just" rtl="1">
              <a:lnSpc>
                <a:spcPct val="200000"/>
              </a:lnSpc>
            </a:pPr>
            <a:r>
              <a:rPr lang="ar-JO" b="1" dirty="0">
                <a:latin typeface="Alexandria" pitchFamily="2" charset="-78"/>
                <a:cs typeface="Alexandria" pitchFamily="2" charset="-78"/>
              </a:rPr>
              <a:t>ثالثًا: البعد الحكومي</a:t>
            </a:r>
            <a:endParaRPr lang="ar-JO" b="1" kern="0" dirty="0">
              <a:solidFill>
                <a:srgbClr val="000000"/>
              </a:solidFill>
              <a:latin typeface="Alexandria" pitchFamily="2" charset="-78"/>
              <a:cs typeface="Alexandria" pitchFamily="2" charset="-78"/>
            </a:endParaRPr>
          </a:p>
          <a:p>
            <a:pPr algn="just" rtl="1">
              <a:lnSpc>
                <a:spcPct val="200000"/>
              </a:lnSpc>
            </a:pPr>
            <a:r>
              <a:rPr lang="ar-JO" sz="1800" dirty="0">
                <a:effectLst/>
                <a:latin typeface="Alexandria" pitchFamily="2" charset="-78"/>
                <a:ea typeface="Calibri"/>
                <a:cs typeface="Alexandria"/>
              </a:rPr>
              <a:t>   </a:t>
            </a:r>
            <a:r>
              <a:rPr lang="ar-SA" dirty="0">
                <a:effectLst/>
                <a:latin typeface="Alexandria" pitchFamily="2" charset="-78"/>
                <a:ea typeface="Calibri"/>
                <a:cs typeface="Alexandria"/>
              </a:rPr>
              <a:t>وهذا البعد يظهر </a:t>
            </a:r>
            <a:r>
              <a:rPr lang="ar-JO" dirty="0">
                <a:effectLst/>
                <a:latin typeface="Alexandria" pitchFamily="2" charset="-78"/>
                <a:ea typeface="Calibri"/>
                <a:cs typeface="Alexandria"/>
              </a:rPr>
              <a:t>واضحًا</a:t>
            </a:r>
            <a:r>
              <a:rPr lang="ar-SA" dirty="0">
                <a:effectLst/>
                <a:latin typeface="Alexandria" pitchFamily="2" charset="-78"/>
                <a:ea typeface="Calibri"/>
                <a:cs typeface="Alexandria"/>
              </a:rPr>
              <a:t> في الدول النامية </a:t>
            </a:r>
            <a:r>
              <a:rPr lang="ar-JO" dirty="0">
                <a:effectLst/>
                <a:latin typeface="Alexandria" pitchFamily="2" charset="-78"/>
                <a:ea typeface="Calibri"/>
                <a:cs typeface="Alexandria"/>
              </a:rPr>
              <a:t>والفقيرة </a:t>
            </a:r>
            <a:r>
              <a:rPr lang="ar-SA" dirty="0">
                <a:effectLst/>
                <a:latin typeface="Alexandria" pitchFamily="2" charset="-78"/>
                <a:ea typeface="Calibri"/>
                <a:cs typeface="Alexandria"/>
              </a:rPr>
              <a:t>بصفة خاصة من أقوى </a:t>
            </a:r>
            <a:r>
              <a:rPr lang="ar-JO" dirty="0">
                <a:effectLst/>
                <a:latin typeface="Alexandria" pitchFamily="2" charset="-78"/>
                <a:ea typeface="Calibri"/>
                <a:cs typeface="Alexandria"/>
              </a:rPr>
              <a:t>الأبعاد</a:t>
            </a:r>
            <a:r>
              <a:rPr lang="ar-SA" dirty="0">
                <a:effectLst/>
                <a:latin typeface="Alexandria" pitchFamily="2" charset="-78"/>
                <a:ea typeface="Calibri"/>
                <a:cs typeface="Alexandria"/>
              </a:rPr>
              <a:t> ل</a:t>
            </a:r>
            <a:r>
              <a:rPr lang="ar-JO" dirty="0">
                <a:effectLst/>
                <a:latin typeface="Alexandria" pitchFamily="2" charset="-78"/>
                <a:ea typeface="Calibri"/>
                <a:cs typeface="Alexandria"/>
              </a:rPr>
              <a:t>عظم</a:t>
            </a:r>
            <a:r>
              <a:rPr lang="ar-SA" dirty="0">
                <a:effectLst/>
                <a:latin typeface="Alexandria" pitchFamily="2" charset="-78"/>
                <a:ea typeface="Calibri"/>
                <a:cs typeface="Alexandria"/>
              </a:rPr>
              <a:t> دور الدولة وأجهزتها في مقابل الضعف الواضح للمؤسسات والتنظيمات غير الحكومية أو اختفائها أو شكليتها فإن</a:t>
            </a:r>
            <a:r>
              <a:rPr lang="ar-SA" dirty="0">
                <a:effectLst/>
                <a:highlight>
                  <a:srgbClr val="FFFF00"/>
                </a:highlight>
                <a:latin typeface="Alexandria" pitchFamily="2" charset="-78"/>
                <a:ea typeface="Calibri"/>
                <a:cs typeface="Alexandria"/>
              </a:rPr>
              <a:t> السياسة التعليمية تأتي لتلبية أهداف وطموحات هذه الحكومة لتحقيق طموحات وأهداف المجتمع ككل</a:t>
            </a:r>
            <a:r>
              <a:rPr lang="en-US" dirty="0">
                <a:effectLst/>
                <a:latin typeface="Alexandria" pitchFamily="2" charset="-78"/>
                <a:ea typeface="Calibri"/>
                <a:cs typeface="Alexandria"/>
              </a:rPr>
              <a:t> </a:t>
            </a:r>
            <a:r>
              <a:rPr lang="en-US" dirty="0">
                <a:latin typeface="Alexandria" pitchFamily="2" charset="-78"/>
                <a:cs typeface="Alexandria"/>
              </a:rPr>
              <a:t>. </a:t>
            </a:r>
            <a:r>
              <a:rPr lang="ar-JO" dirty="0">
                <a:latin typeface="Alexandria" pitchFamily="2" charset="-78"/>
                <a:cs typeface="Alexandria"/>
              </a:rPr>
              <a:t>فالحكومة تشرف على التعليم وتقوم بتمويله ووضع سياساته والتحكم بها. وبالتالي قدمت الدعم للتعليم وعززت مجانية التعليم.</a:t>
            </a:r>
            <a:endParaRPr lang="en-US" sz="2800" dirty="0">
              <a:latin typeface="Alexandria" pitchFamily="2" charset="-78"/>
              <a:cs typeface="Alexandria"/>
            </a:endParaRPr>
          </a:p>
        </p:txBody>
      </p:sp>
      <p:pic>
        <p:nvPicPr>
          <p:cNvPr id="4" name="Graphic 21">
            <a:extLst>
              <a:ext uri="{FF2B5EF4-FFF2-40B4-BE49-F238E27FC236}">
                <a16:creationId xmlns:a16="http://schemas.microsoft.com/office/drawing/2014/main" id="{E7DBEEF9-AC67-51AD-4264-E5E40BB25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98" y="-316"/>
            <a:ext cx="2536142" cy="1184205"/>
          </a:xfrm>
          <a:prstGeom prst="rect">
            <a:avLst/>
          </a:prstGeom>
        </p:spPr>
      </p:pic>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1600" advTm="109469">
        <p14:prism isInverted="1"/>
      </p:transition>
    </mc:Choice>
    <mc:Fallback xmlns="">
      <p:transition spd="slow" advTm="109469">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F0D16DA-B17D-A1D8-C335-0B86BE0C90D6}"/>
              </a:ext>
            </a:extLst>
          </p:cNvPr>
          <p:cNvSpPr/>
          <p:nvPr/>
        </p:nvSpPr>
        <p:spPr>
          <a:xfrm>
            <a:off x="574529" y="113024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373707" y="623966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1248777" y="1594433"/>
            <a:ext cx="9390743" cy="3796552"/>
          </a:xfrm>
          <a:prstGeom prst="rect">
            <a:avLst/>
          </a:prstGeom>
          <a:noFill/>
        </p:spPr>
        <p:txBody>
          <a:bodyPr wrap="square" rtlCol="0">
            <a:spAutoFit/>
          </a:bodyPr>
          <a:lstStyle/>
          <a:p>
            <a:pPr algn="r" rtl="1">
              <a:lnSpc>
                <a:spcPct val="150000"/>
              </a:lnSpc>
            </a:pPr>
            <a:r>
              <a:rPr lang="ar-YE" b="1" dirty="0">
                <a:latin typeface="Alexandria Black" pitchFamily="2" charset="-78"/>
                <a:cs typeface="Alexandria Black" pitchFamily="2" charset="-78"/>
              </a:rPr>
              <a:t>  </a:t>
            </a:r>
            <a:r>
              <a:rPr lang="ar-JO" sz="2000" b="1" dirty="0">
                <a:latin typeface="Alexandria" pitchFamily="2" charset="-78"/>
                <a:cs typeface="Alexandria" pitchFamily="2" charset="-78"/>
              </a:rPr>
              <a:t>رابعًا: البعد الاجتماعي</a:t>
            </a:r>
            <a:endParaRPr lang="ar-JO" sz="1800" b="1" dirty="0">
              <a:effectLst/>
              <a:latin typeface="Alexandria" pitchFamily="2" charset="-78"/>
              <a:ea typeface="Calibri" panose="020F0502020204030204" pitchFamily="34" charset="0"/>
              <a:cs typeface="Alexandria" pitchFamily="2" charset="-78"/>
            </a:endParaRPr>
          </a:p>
          <a:p>
            <a:pPr algn="r" rtl="1">
              <a:lnSpc>
                <a:spcPct val="200000"/>
              </a:lnSpc>
            </a:pPr>
            <a:r>
              <a:rPr lang="ar-JO"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تأتي السياسة التعليمية انعكاس</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ا </a:t>
            </a:r>
            <a:r>
              <a:rPr lang="ar-JO" dirty="0">
                <a:effectLst/>
                <a:latin typeface="Alexandria" pitchFamily="2" charset="-78"/>
                <a:ea typeface="Calibri" panose="020F0502020204030204" pitchFamily="34" charset="0"/>
                <a:cs typeface="Alexandria" pitchFamily="2" charset="-78"/>
              </a:rPr>
              <a:t>للقيم والأ</a:t>
            </a:r>
            <a:r>
              <a:rPr lang="ar-SA" dirty="0">
                <a:effectLst/>
                <a:latin typeface="Alexandria" pitchFamily="2" charset="-78"/>
                <a:ea typeface="Calibri" panose="020F0502020204030204" pitchFamily="34" charset="0"/>
                <a:cs typeface="Alexandria" pitchFamily="2" charset="-78"/>
              </a:rPr>
              <a:t>عراف والتقاليد السائدة </a:t>
            </a:r>
            <a:r>
              <a:rPr lang="ar-JO" dirty="0">
                <a:effectLst/>
                <a:latin typeface="Alexandria" pitchFamily="2" charset="-78"/>
                <a:ea typeface="Calibri" panose="020F0502020204030204" pitchFamily="34" charset="0"/>
                <a:cs typeface="Alexandria" pitchFamily="2" charset="-78"/>
              </a:rPr>
              <a:t>في المجتمع ومثال ذلك </a:t>
            </a:r>
            <a:r>
              <a:rPr lang="ar-SA" dirty="0">
                <a:effectLst/>
                <a:latin typeface="Alexandria" pitchFamily="2" charset="-78"/>
                <a:ea typeface="Calibri" panose="020F0502020204030204" pitchFamily="34" charset="0"/>
                <a:cs typeface="Alexandria" pitchFamily="2" charset="-78"/>
              </a:rPr>
              <a:t>إذا كان من تقاليد وأعراف المجتمع الفصل بين الجنسين ، </a:t>
            </a:r>
            <a:r>
              <a:rPr lang="ar-JO" dirty="0">
                <a:effectLst/>
                <a:latin typeface="Alexandria" pitchFamily="2" charset="-78"/>
                <a:ea typeface="Calibri" panose="020F0502020204030204" pitchFamily="34" charset="0"/>
                <a:cs typeface="Alexandria" pitchFamily="2" charset="-78"/>
              </a:rPr>
              <a:t>ف</a:t>
            </a:r>
            <a:r>
              <a:rPr lang="ar-SA" dirty="0">
                <a:effectLst/>
                <a:latin typeface="Alexandria" pitchFamily="2" charset="-78"/>
                <a:ea typeface="Calibri" panose="020F0502020204030204" pitchFamily="34" charset="0"/>
                <a:cs typeface="Alexandria" pitchFamily="2" charset="-78"/>
              </a:rPr>
              <a:t>تراعى السياسة التعليمية </a:t>
            </a:r>
            <a:r>
              <a:rPr lang="ar-JO" dirty="0">
                <a:effectLst/>
                <a:latin typeface="Alexandria" pitchFamily="2" charset="-78"/>
                <a:ea typeface="Calibri" panose="020F0502020204030204" pitchFamily="34" charset="0"/>
                <a:cs typeface="Alexandria" pitchFamily="2" charset="-78"/>
              </a:rPr>
              <a:t>ذلك من خلال</a:t>
            </a:r>
            <a:r>
              <a:rPr lang="ar-SA" dirty="0">
                <a:effectLst/>
                <a:latin typeface="Alexandria" pitchFamily="2" charset="-78"/>
                <a:ea typeface="Calibri" panose="020F0502020204030204" pitchFamily="34" charset="0"/>
                <a:cs typeface="Alexandria" pitchFamily="2" charset="-78"/>
              </a:rPr>
              <a:t> إنشاء المد ارس </a:t>
            </a:r>
            <a:r>
              <a:rPr lang="ar-JO" dirty="0">
                <a:effectLst/>
                <a:latin typeface="Alexandria" pitchFamily="2" charset="-78"/>
                <a:ea typeface="Calibri" panose="020F0502020204030204" pitchFamily="34" charset="0"/>
                <a:cs typeface="Alexandria" pitchFamily="2" charset="-78"/>
              </a:rPr>
              <a:t>غير المختلطة وبعيدة مكانيًاعن بعضها البعض، </a:t>
            </a:r>
            <a:r>
              <a:rPr lang="ar-SA" dirty="0">
                <a:effectLst/>
                <a:latin typeface="Alexandria" pitchFamily="2" charset="-78"/>
                <a:ea typeface="Calibri" panose="020F0502020204030204" pitchFamily="34" charset="0"/>
                <a:cs typeface="Alexandria" pitchFamily="2" charset="-78"/>
              </a:rPr>
              <a:t> و</a:t>
            </a:r>
            <a:r>
              <a:rPr lang="ar-JO" dirty="0">
                <a:effectLst/>
                <a:latin typeface="Alexandria" pitchFamily="2" charset="-78"/>
                <a:ea typeface="Calibri" panose="020F0502020204030204" pitchFamily="34" charset="0"/>
                <a:cs typeface="Alexandria" pitchFamily="2" charset="-78"/>
              </a:rPr>
              <a:t>يظهر ذلك أيضًا </a:t>
            </a:r>
            <a:r>
              <a:rPr lang="ar-SA" dirty="0">
                <a:effectLst/>
                <a:latin typeface="Alexandria" pitchFamily="2" charset="-78"/>
                <a:ea typeface="Calibri" panose="020F0502020204030204" pitchFamily="34" charset="0"/>
                <a:cs typeface="Alexandria" pitchFamily="2" charset="-78"/>
              </a:rPr>
              <a:t>في تصميم ووضع مناهج التعليم</a:t>
            </a:r>
            <a:r>
              <a:rPr lang="ar-JO" dirty="0">
                <a:effectLst/>
                <a:latin typeface="Alexandria" pitchFamily="2" charset="-78"/>
                <a:ea typeface="Calibri" panose="020F0502020204030204" pitchFamily="34" charset="0"/>
                <a:cs typeface="Alexandria" pitchFamily="2" charset="-78"/>
              </a:rPr>
              <a:t>.</a:t>
            </a:r>
          </a:p>
          <a:p>
            <a:pPr algn="r" rtl="1">
              <a:lnSpc>
                <a:spcPct val="200000"/>
              </a:lnSpc>
            </a:pPr>
            <a:r>
              <a:rPr lang="ar-SA" dirty="0">
                <a:effectLst/>
                <a:latin typeface="Alexandria" pitchFamily="2" charset="-78"/>
                <a:ea typeface="Calibri" panose="020F0502020204030204" pitchFamily="34" charset="0"/>
                <a:cs typeface="Alexandria" pitchFamily="2" charset="-78"/>
              </a:rPr>
              <a:t>أما في </a:t>
            </a:r>
            <a:r>
              <a:rPr lang="ar-JO" dirty="0">
                <a:effectLst/>
                <a:latin typeface="Alexandria" pitchFamily="2" charset="-78"/>
                <a:ea typeface="Calibri" panose="020F0502020204030204" pitchFamily="34" charset="0"/>
                <a:cs typeface="Alexandria" pitchFamily="2" charset="-78"/>
              </a:rPr>
              <a:t>البلدان</a:t>
            </a:r>
            <a:r>
              <a:rPr lang="ar-SA" dirty="0">
                <a:effectLst/>
                <a:latin typeface="Alexandria" pitchFamily="2" charset="-78"/>
                <a:ea typeface="Calibri" panose="020F0502020204030204" pitchFamily="34" charset="0"/>
                <a:cs typeface="Alexandria" pitchFamily="2" charset="-78"/>
              </a:rPr>
              <a:t> التي تغيب فيها الممارسة الديمقراطية بشكل كلي أو جزئي </a:t>
            </a:r>
            <a:r>
              <a:rPr lang="ar-JO" dirty="0">
                <a:effectLst/>
                <a:latin typeface="Alexandria" pitchFamily="2" charset="-78"/>
                <a:ea typeface="Calibri" panose="020F0502020204030204" pitchFamily="34" charset="0"/>
                <a:cs typeface="Alexandria" pitchFamily="2" charset="-78"/>
              </a:rPr>
              <a:t>فلن</a:t>
            </a:r>
            <a:r>
              <a:rPr lang="ar-SA" dirty="0">
                <a:effectLst/>
                <a:latin typeface="Alexandria" pitchFamily="2" charset="-78"/>
                <a:ea typeface="Calibri" panose="020F0502020204030204" pitchFamily="34" charset="0"/>
                <a:cs typeface="Alexandria" pitchFamily="2" charset="-78"/>
              </a:rPr>
              <a:t> يكون لهذا البعد أثر ذو قيمة </a:t>
            </a:r>
            <a:r>
              <a:rPr lang="ar-JO" dirty="0">
                <a:effectLst/>
                <a:latin typeface="Alexandria" pitchFamily="2" charset="-78"/>
                <a:ea typeface="Calibri" panose="020F0502020204030204" pitchFamily="34" charset="0"/>
                <a:cs typeface="Alexandria" pitchFamily="2" charset="-78"/>
              </a:rPr>
              <a:t>في المدارس ولن يتم تضمين المناهج لمفاهيم الديمقراطية والتشاركية.</a:t>
            </a:r>
            <a:endParaRPr lang="en-US" sz="24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9114E0B1-BBD5-AFFD-982C-160428B655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9695" y="43164"/>
            <a:ext cx="2498819" cy="1166778"/>
          </a:xfrm>
          <a:prstGeom prst="rect">
            <a:avLst/>
          </a:prstGeom>
        </p:spPr>
      </p:pic>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1600" advTm="121399">
        <p14:prism isInverted="1"/>
      </p:transition>
    </mc:Choice>
    <mc:Fallback xmlns="">
      <p:transition spd="slow" advTm="121399">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E6C2DA1-0073-43F8-593E-5EA326F96DA0}"/>
              </a:ext>
            </a:extLst>
          </p:cNvPr>
          <p:cNvSpPr/>
          <p:nvPr/>
        </p:nvSpPr>
        <p:spPr>
          <a:xfrm>
            <a:off x="646204" y="112485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52937" y="616182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41696" y="1719618"/>
            <a:ext cx="10124409" cy="3584956"/>
          </a:xfrm>
          <a:prstGeom prst="rect">
            <a:avLst/>
          </a:prstGeom>
          <a:noFill/>
        </p:spPr>
        <p:txBody>
          <a:bodyPr wrap="square" rtlCol="0">
            <a:spAutoFit/>
          </a:bodyPr>
          <a:lstStyle/>
          <a:p>
            <a:pPr algn="ctr"/>
            <a:r>
              <a:rPr lang="ar-JO" sz="3200"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sz="2400" dirty="0"/>
              <a:t>     </a:t>
            </a:r>
            <a:r>
              <a:rPr lang="ar-YE" dirty="0">
                <a:latin typeface="Alexandria" pitchFamily="2" charset="-78"/>
                <a:cs typeface="Alexandria" pitchFamily="2" charset="-78"/>
              </a:rPr>
              <a:t>إن </a:t>
            </a:r>
            <a:r>
              <a:rPr lang="ar-JO" dirty="0">
                <a:latin typeface="Alexandria" pitchFamily="2" charset="-78"/>
                <a:cs typeface="Alexandria" pitchFamily="2" charset="-78"/>
              </a:rPr>
              <a:t>ازدياد الطلب على </a:t>
            </a:r>
            <a:r>
              <a:rPr lang="ar-YE" dirty="0">
                <a:latin typeface="Alexandria" pitchFamily="2" charset="-78"/>
                <a:cs typeface="Alexandria" pitchFamily="2" charset="-78"/>
              </a:rPr>
              <a:t>التعليم في جميع المجتمعات ومن بينها </a:t>
            </a:r>
            <a:r>
              <a:rPr lang="ar-JO" dirty="0">
                <a:latin typeface="Alexandria" pitchFamily="2" charset="-78"/>
                <a:cs typeface="Alexandria" pitchFamily="2" charset="-78"/>
              </a:rPr>
              <a:t>دول</a:t>
            </a:r>
            <a:r>
              <a:rPr lang="ar-YE" dirty="0">
                <a:latin typeface="Alexandria" pitchFamily="2" charset="-78"/>
                <a:cs typeface="Alexandria" pitchFamily="2" charset="-78"/>
              </a:rPr>
              <a:t> الوطن العربي </a:t>
            </a:r>
            <a:r>
              <a:rPr lang="ar-JO" dirty="0">
                <a:latin typeface="Alexandria" pitchFamily="2" charset="-78"/>
                <a:cs typeface="Alexandria" pitchFamily="2" charset="-78"/>
              </a:rPr>
              <a:t>حتم عليها اتخاذ قرار</a:t>
            </a:r>
            <a:r>
              <a:rPr lang="ar-YE" dirty="0">
                <a:latin typeface="Alexandria" pitchFamily="2" charset="-78"/>
                <a:cs typeface="Alexandria" pitchFamily="2" charset="-78"/>
              </a:rPr>
              <a:t> التوسع في أنظمة التعليم وتوفير الفرص المتكافئة لكل فرد في جميع المجتمعات كحق من حقوق المواطنة ومن أجل تحقيق المشاركة المجتمعية الشاملة في عمليات التنمية، </a:t>
            </a: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أن ال</a:t>
            </a:r>
            <a:r>
              <a:rPr lang="ar-YE" dirty="0">
                <a:latin typeface="Alexandria" pitchFamily="2" charset="-78"/>
                <a:cs typeface="Alexandria" pitchFamily="2" charset="-78"/>
              </a:rPr>
              <a:t>تحسين والتجديد التربوي عملية مستمرة </a:t>
            </a:r>
            <a:r>
              <a:rPr lang="ar-JO" dirty="0">
                <a:latin typeface="Alexandria" pitchFamily="2" charset="-78"/>
                <a:cs typeface="Alexandria" pitchFamily="2" charset="-78"/>
              </a:rPr>
              <a:t>وهذا </a:t>
            </a:r>
            <a:r>
              <a:rPr lang="ar-YE" dirty="0">
                <a:latin typeface="Alexandria" pitchFamily="2" charset="-78"/>
                <a:cs typeface="Alexandria" pitchFamily="2" charset="-78"/>
              </a:rPr>
              <a:t>يتطلب تعزيز عناصر</a:t>
            </a:r>
            <a:r>
              <a:rPr lang="ar-JO" dirty="0">
                <a:latin typeface="Alexandria" pitchFamily="2" charset="-78"/>
                <a:cs typeface="Alexandria" pitchFamily="2" charset="-78"/>
              </a:rPr>
              <a:t>التعليم</a:t>
            </a:r>
            <a:r>
              <a:rPr lang="ar-YE" dirty="0">
                <a:latin typeface="Alexandria" pitchFamily="2" charset="-78"/>
                <a:cs typeface="Alexandria" pitchFamily="2" charset="-78"/>
              </a:rPr>
              <a:t> و</a:t>
            </a:r>
            <a:r>
              <a:rPr lang="ar-JO" dirty="0">
                <a:latin typeface="Alexandria" pitchFamily="2" charset="-78"/>
                <a:cs typeface="Alexandria" pitchFamily="2" charset="-78"/>
              </a:rPr>
              <a:t>دعم</a:t>
            </a:r>
            <a:r>
              <a:rPr lang="ar-YE" dirty="0">
                <a:latin typeface="Alexandria" pitchFamily="2" charset="-78"/>
                <a:cs typeface="Alexandria" pitchFamily="2" charset="-78"/>
              </a:rPr>
              <a:t> </a:t>
            </a:r>
            <a:r>
              <a:rPr lang="ar-JO" dirty="0">
                <a:latin typeface="Alexandria" pitchFamily="2" charset="-78"/>
                <a:cs typeface="Alexandria" pitchFamily="2" charset="-78"/>
              </a:rPr>
              <a:t>المُناخ التعليمي ليحقق الجودة</a:t>
            </a:r>
            <a:r>
              <a:rPr lang="ar-YE" dirty="0">
                <a:latin typeface="Alexandria" pitchFamily="2" charset="-78"/>
                <a:cs typeface="Alexandria" pitchFamily="2" charset="-78"/>
              </a:rPr>
              <a:t>، مما يتطلب تحسين السياسات التعليمية </a:t>
            </a:r>
            <a:r>
              <a:rPr lang="ar-JO" dirty="0">
                <a:latin typeface="Alexandria" pitchFamily="2" charset="-78"/>
                <a:cs typeface="Alexandria" pitchFamily="2" charset="-78"/>
              </a:rPr>
              <a:t>بالمدلرس والجامعات</a:t>
            </a:r>
            <a:r>
              <a:rPr lang="ar-YE" dirty="0">
                <a:latin typeface="Alexandria" pitchFamily="2" charset="-78"/>
                <a:cs typeface="Alexandria" pitchFamily="2" charset="-78"/>
              </a:rPr>
              <a:t>، </a:t>
            </a:r>
            <a:r>
              <a:rPr lang="ar-JO" dirty="0">
                <a:latin typeface="Alexandria" pitchFamily="2" charset="-78"/>
                <a:cs typeface="Alexandria" pitchFamily="2" charset="-78"/>
              </a:rPr>
              <a:t>لذلك يجب الا</a:t>
            </a:r>
            <a:r>
              <a:rPr lang="ar-YE" dirty="0">
                <a:latin typeface="Alexandria" pitchFamily="2" charset="-78"/>
                <a:cs typeface="Alexandria" pitchFamily="2" charset="-78"/>
              </a:rPr>
              <a:t>هتمام بوضع السياسات </a:t>
            </a:r>
            <a:r>
              <a:rPr lang="ar-JO" dirty="0">
                <a:latin typeface="Alexandria" pitchFamily="2" charset="-78"/>
                <a:cs typeface="Alexandria" pitchFamily="2" charset="-78"/>
              </a:rPr>
              <a:t>التعليمية </a:t>
            </a:r>
            <a:r>
              <a:rPr lang="ar-YE" dirty="0">
                <a:latin typeface="Alexandria" pitchFamily="2" charset="-78"/>
                <a:cs typeface="Alexandria" pitchFamily="2" charset="-78"/>
              </a:rPr>
              <a:t>المتكاملة و</a:t>
            </a:r>
            <a:r>
              <a:rPr lang="ar-JO" dirty="0">
                <a:latin typeface="Alexandria" pitchFamily="2" charset="-78"/>
                <a:cs typeface="Alexandria" pitchFamily="2" charset="-78"/>
              </a:rPr>
              <a:t>العقلانية</a:t>
            </a:r>
            <a:r>
              <a:rPr lang="ar-YE" dirty="0">
                <a:latin typeface="Alexandria" pitchFamily="2" charset="-78"/>
                <a:cs typeface="Alexandria" pitchFamily="2" charset="-78"/>
              </a:rPr>
              <a:t> عند </a:t>
            </a:r>
            <a:r>
              <a:rPr lang="ar-JO" dirty="0">
                <a:latin typeface="Alexandria" pitchFamily="2" charset="-78"/>
                <a:cs typeface="Alexandria" pitchFamily="2" charset="-78"/>
              </a:rPr>
              <a:t>الإشراف على التعليم لضمان تحقيق الأهداف المتفق عليها.</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FDC478DB-59C1-4C04-E7BB-055FABE012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042" y="7202"/>
            <a:ext cx="2480158" cy="115806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78076">
        <p14:prism isInverted="1"/>
      </p:transition>
    </mc:Choice>
    <mc:Fallback xmlns="">
      <p:transition spd="slow" advTm="178076">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8830770-4B5C-3C10-C5CD-6133E63BC9C1}"/>
              </a:ext>
            </a:extLst>
          </p:cNvPr>
          <p:cNvSpPr/>
          <p:nvPr/>
        </p:nvSpPr>
        <p:spPr>
          <a:xfrm>
            <a:off x="611851" y="1128596"/>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197721" y="623898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0" name="TextBox 19">
            <a:extLst>
              <a:ext uri="{FF2B5EF4-FFF2-40B4-BE49-F238E27FC236}">
                <a16:creationId xmlns:a16="http://schemas.microsoft.com/office/drawing/2014/main" id="{54830403-E990-F3FA-DBB4-38F3C4883622}"/>
              </a:ext>
            </a:extLst>
          </p:cNvPr>
          <p:cNvSpPr txBox="1"/>
          <p:nvPr/>
        </p:nvSpPr>
        <p:spPr>
          <a:xfrm>
            <a:off x="3129560" y="1514060"/>
            <a:ext cx="6492111" cy="523220"/>
          </a:xfrm>
          <a:prstGeom prst="rect">
            <a:avLst/>
          </a:prstGeom>
          <a:noFill/>
        </p:spPr>
        <p:txBody>
          <a:bodyPr wrap="square" rtlCol="0">
            <a:spAutoFit/>
          </a:bodyPr>
          <a:lstStyle/>
          <a:p>
            <a:pPr algn="ctr"/>
            <a:r>
              <a:rPr lang="ar-JO" sz="28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rPr>
              <a:t> </a:t>
            </a:r>
            <a:r>
              <a:rPr lang="ar-JO"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rPr>
              <a:t>وأخيرًا نستذكر أهم نتاجات المحاضرة الرابعة</a:t>
            </a:r>
            <a:endParaRPr lang="en-US" sz="28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385FF69E-AC34-FEBE-3EA6-344248C7BCAB}"/>
              </a:ext>
            </a:extLst>
          </p:cNvPr>
          <p:cNvGraphicFramePr/>
          <p:nvPr>
            <p:extLst>
              <p:ext uri="{D42A27DB-BD31-4B8C-83A1-F6EECF244321}">
                <p14:modId xmlns:p14="http://schemas.microsoft.com/office/powerpoint/2010/main" val="3268825880"/>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phic 21">
            <a:extLst>
              <a:ext uri="{FF2B5EF4-FFF2-40B4-BE49-F238E27FC236}">
                <a16:creationId xmlns:a16="http://schemas.microsoft.com/office/drawing/2014/main" id="{A1749C66-0CE5-0AAE-D2BB-D68CBE0AEEC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2090" y="23309"/>
            <a:ext cx="2599731" cy="1213897"/>
          </a:xfrm>
          <a:prstGeom prst="rect">
            <a:avLst/>
          </a:prstGeom>
        </p:spPr>
      </p:pic>
    </p:spTree>
    <p:custDataLst>
      <p:tags r:id="rId1"/>
    </p:custDataLst>
    <p:extLst>
      <p:ext uri="{BB962C8B-B14F-4D97-AF65-F5344CB8AC3E}">
        <p14:creationId xmlns:p14="http://schemas.microsoft.com/office/powerpoint/2010/main" val="4181479772"/>
      </p:ext>
    </p:extLst>
  </p:cSld>
  <p:clrMapOvr>
    <a:masterClrMapping/>
  </p:clrMapOvr>
  <mc:AlternateContent xmlns:mc="http://schemas.openxmlformats.org/markup-compatibility/2006" xmlns:p14="http://schemas.microsoft.com/office/powerpoint/2010/main">
    <mc:Choice Requires="p14">
      <p:transition spd="slow" p14:dur="1600" advTm="228329">
        <p14:prism isInverted="1"/>
      </p:transition>
    </mc:Choice>
    <mc:Fallback xmlns="">
      <p:transition spd="slow" advTm="228329">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8FA205-C550-9AEF-7EE8-7B884AEC551E}"/>
              </a:ext>
            </a:extLst>
          </p:cNvPr>
          <p:cNvSpPr/>
          <p:nvPr/>
        </p:nvSpPr>
        <p:spPr>
          <a:xfrm>
            <a:off x="504877" y="1357289"/>
            <a:ext cx="11390980" cy="4928978"/>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375000" y="1357290"/>
            <a:ext cx="5312123" cy="4766260"/>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سياسات التعليم، مكتبة الرشد: الرياض.</a:t>
            </a:r>
          </a:p>
          <a:p>
            <a:pPr algn="r">
              <a:lnSpc>
                <a:spcPct val="115000"/>
              </a:lnSpc>
            </a:pPr>
            <a:endParaRPr lang="en-US" sz="2000" dirty="0">
              <a:solidFill>
                <a:srgbClr val="000000"/>
              </a:solidFill>
              <a:effectLst/>
              <a:ea typeface="Times New Roman" panose="02020603050405020304" pitchFamily="18" charset="0"/>
              <a:cs typeface="Simplified Arabic" panose="02020603050405020304" pitchFamily="18" charset="-78"/>
            </a:endParaRPr>
          </a:p>
          <a:p>
            <a:pPr algn="r">
              <a:lnSpc>
                <a:spcPct val="115000"/>
              </a:lnSpc>
            </a:pPr>
            <a:r>
              <a:rPr lang="ar-SA" dirty="0">
                <a:solidFill>
                  <a:schemeClr val="tx1"/>
                </a:solidFill>
                <a:latin typeface="Alexandria Light" pitchFamily="2" charset="-78"/>
                <a:cs typeface="Alexandria Light" pitchFamily="2" charset="-78"/>
              </a:rPr>
              <a:t>الحسين, أحمد (2002). مدخل إلى تحليل السياسات العامة، المركز العلمي للدراسات السياسية.</a:t>
            </a:r>
            <a:endParaRPr lang="en-US" dirty="0">
              <a:solidFill>
                <a:schemeClr val="tx1"/>
              </a:solidFill>
              <a:latin typeface="Alexandria Light" pitchFamily="2" charset="-78"/>
              <a:cs typeface="Alexandria Light" pitchFamily="2" charset="-78"/>
            </a:endParaRPr>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R="0" algn="r">
              <a:lnSpc>
                <a:spcPct val="115000"/>
              </a:lnSpc>
              <a:spcBef>
                <a:spcPts val="0"/>
              </a:spcBef>
              <a:spcAft>
                <a:spcPts val="0"/>
              </a:spcAft>
            </a:pPr>
            <a:r>
              <a:rPr lang="en-GB" dirty="0" err="1">
                <a:solidFill>
                  <a:schemeClr val="tx1"/>
                </a:solidFill>
                <a:latin typeface="Alexandria Light" pitchFamily="2" charset="-78"/>
                <a:cs typeface="Alexandria Light" pitchFamily="2" charset="-78"/>
              </a:rPr>
              <a:t>Tagler</a:t>
            </a:r>
            <a:r>
              <a:rPr lang="en-GB" dirty="0">
                <a:solidFill>
                  <a:schemeClr val="tx1"/>
                </a:solidFill>
                <a:latin typeface="Alexandria Light" pitchFamily="2" charset="-78"/>
                <a:cs typeface="Alexandria Light" pitchFamily="2" charset="-78"/>
              </a:rPr>
              <a:t>, Sandra (1997) Educational Policy and Politics of Change, New fetter lane, England.</a:t>
            </a:r>
            <a:endParaRPr lang="ar-JO" dirty="0">
              <a:solidFill>
                <a:schemeClr val="tx1"/>
              </a:solidFill>
              <a:latin typeface="Alexandria Light" pitchFamily="2" charset="-78"/>
              <a:cs typeface="Alexandria Light" pitchFamily="2" charset="-78"/>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7404100" y="571733"/>
            <a:ext cx="4491757"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مراجع المادة المعتمدة </a:t>
            </a:r>
            <a:endParaRPr lang="en-US" sz="2000" b="1" dirty="0">
              <a:solidFill>
                <a:srgbClr val="00B0F0"/>
              </a:solidFill>
              <a:latin typeface="Alexandria" pitchFamily="2" charset="-78"/>
              <a:cs typeface="Alexandria" pitchFamily="2" charset="-78"/>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431935"/>
            <a:ext cx="5312123" cy="4766259"/>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0328BA9F-5A6E-1AC7-3BBE-CF1B46509D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425" y="1634507"/>
            <a:ext cx="4508923" cy="4037308"/>
          </a:xfrm>
          <a:prstGeom prst="rect">
            <a:avLst/>
          </a:prstGeom>
        </p:spPr>
      </p:pic>
      <p:pic>
        <p:nvPicPr>
          <p:cNvPr id="11" name="Graphic 21">
            <a:extLst>
              <a:ext uri="{FF2B5EF4-FFF2-40B4-BE49-F238E27FC236}">
                <a16:creationId xmlns:a16="http://schemas.microsoft.com/office/drawing/2014/main" id="{33EFEA78-DF4E-A703-0EE3-D0C8815143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6143" y="-6765"/>
            <a:ext cx="2654550" cy="1239493"/>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45414">
        <p14:prism isInverted="1"/>
      </p:transition>
    </mc:Choice>
    <mc:Fallback xmlns="">
      <p:transition spd="slow" advTm="45414">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B63D2A1-2FF0-516A-6A2B-14C02928A496}"/>
              </a:ext>
            </a:extLst>
          </p:cNvPr>
          <p:cNvSpPr/>
          <p:nvPr/>
        </p:nvSpPr>
        <p:spPr>
          <a:xfrm>
            <a:off x="650033" y="125221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79114" y="6066814"/>
            <a:ext cx="2616200" cy="400110"/>
          </a:xfrm>
          <a:prstGeom prst="rect">
            <a:avLst/>
          </a:prstGeom>
          <a:noFill/>
        </p:spPr>
        <p:txBody>
          <a:bodyPr wrap="square" rtlCol="0">
            <a:spAutoFit/>
          </a:bodyPr>
          <a:lstStyle/>
          <a:p>
            <a:pPr algn="ctr"/>
            <a:r>
              <a:rPr lang="en-US" sz="2000" dirty="0"/>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9294353" y="1677356"/>
            <a:ext cx="1575737" cy="461665"/>
          </a:xfrm>
          <a:prstGeom prst="rect">
            <a:avLst/>
          </a:prstGeom>
          <a:noFill/>
        </p:spPr>
        <p:txBody>
          <a:bodyPr wrap="square" rtlCol="0">
            <a:spAutoFit/>
          </a:bodyPr>
          <a:lstStyle/>
          <a:p>
            <a:pPr algn="ctr"/>
            <a:r>
              <a:rPr lang="ar-JO" sz="2400" b="1" dirty="0">
                <a:solidFill>
                  <a:srgbClr val="00B0F0"/>
                </a:solidFill>
                <a:latin typeface="Alexandria" pitchFamily="2" charset="-78"/>
                <a:cs typeface="Alexandria" pitchFamily="2" charset="-78"/>
              </a:rPr>
              <a:t>المراجع</a:t>
            </a:r>
            <a:endParaRPr lang="en-US" sz="24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90343" y="2171394"/>
            <a:ext cx="10041254" cy="3978782"/>
          </a:xfrm>
          <a:prstGeom prst="rect">
            <a:avLst/>
          </a:prstGeom>
          <a:noFill/>
        </p:spPr>
        <p:txBody>
          <a:bodyPr wrap="square" rtlCol="0">
            <a:spAutoFit/>
          </a:bodyPr>
          <a:lstStyle/>
          <a:p>
            <a:pPr marL="361950" marR="0" algn="just" rtl="1">
              <a:lnSpc>
                <a:spcPts val="2250"/>
              </a:lnSpc>
              <a:spcBef>
                <a:spcPts val="0"/>
              </a:spcBef>
              <a:spcAft>
                <a:spcPts val="0"/>
              </a:spcAft>
            </a:pPr>
            <a:r>
              <a:rPr lang="ar-SA" sz="1400" dirty="0">
                <a:solidFill>
                  <a:srgbClr val="000000"/>
                </a:solidFill>
                <a:effectLst/>
                <a:latin typeface="Alexandria" pitchFamily="2" charset="-78"/>
                <a:ea typeface="Times New Roman" panose="02020603050405020304" pitchFamily="18" charset="0"/>
                <a:cs typeface="Alexandria" pitchFamily="2" charset="-78"/>
              </a:rPr>
              <a:t>السهلي، محمد بن علي بن محمد. (2019). تطوير السياسات التربوية في الجامعات السعودية في ضوء متطلبات القدرة التنافسية "استراتيجية مقترحة</a:t>
            </a:r>
            <a:r>
              <a:rPr lang="en-US" sz="1400" dirty="0">
                <a:solidFill>
                  <a:srgbClr val="000000"/>
                </a:solidFill>
                <a:effectLst/>
                <a:latin typeface="Alexandria" pitchFamily="2" charset="-78"/>
                <a:ea typeface="Times New Roman" panose="02020603050405020304" pitchFamily="18" charset="0"/>
                <a:cs typeface="Alexandria" pitchFamily="2" charset="-78"/>
              </a:rPr>
              <a:t>"</a:t>
            </a:r>
            <a:r>
              <a:rPr lang="ar-SA" sz="1400" dirty="0">
                <a:solidFill>
                  <a:srgbClr val="000000"/>
                </a:solidFill>
                <a:effectLst/>
                <a:latin typeface="Alexandria" pitchFamily="2" charset="-78"/>
                <a:ea typeface="Times New Roman" panose="02020603050405020304" pitchFamily="18" charset="0"/>
                <a:cs typeface="Alexandria" pitchFamily="2" charset="-78"/>
              </a:rPr>
              <a:t>(رسالة دكتوراه غير منشورة). جامعة الملك سعود.</a:t>
            </a:r>
            <a:endParaRPr lang="en-US" sz="1400" dirty="0">
              <a:effectLst/>
              <a:latin typeface="Alexandria" pitchFamily="2" charset="-78"/>
              <a:ea typeface="Times New Roman" panose="02020603050405020304" pitchFamily="18" charset="0"/>
              <a:cs typeface="Alexandria" pitchFamily="2" charset="-78"/>
            </a:endParaRPr>
          </a:p>
          <a:p>
            <a:pPr marL="361950" marR="0" algn="just" rtl="1">
              <a:lnSpc>
                <a:spcPts val="2250"/>
              </a:lnSpc>
              <a:spcBef>
                <a:spcPts val="0"/>
              </a:spcBef>
              <a:spcAft>
                <a:spcPts val="0"/>
              </a:spcAft>
            </a:pPr>
            <a:r>
              <a:rPr lang="ar-SA" sz="1400" dirty="0">
                <a:solidFill>
                  <a:srgbClr val="000000"/>
                </a:solidFill>
                <a:effectLst/>
                <a:latin typeface="Alexandria" pitchFamily="2" charset="-78"/>
                <a:ea typeface="Times New Roman" panose="02020603050405020304" pitchFamily="18" charset="0"/>
                <a:cs typeface="Alexandria" pitchFamily="2" charset="-78"/>
              </a:rPr>
              <a:t>الشرقاوي، سعدية يوسف حسن. (2002). استخدام نظرية النظم العامة في الإدارة التعليمية بمحافظة الدقهلية. المؤتمر السنوي السابع - إدارة الأزمة التعليمية في مصر، القاهرة: كلية التجارة. جامعة عين شمس، 374 - 413.</a:t>
            </a:r>
            <a:endParaRPr lang="en-US" sz="1400" dirty="0">
              <a:effectLst/>
              <a:latin typeface="Alexandria" pitchFamily="2" charset="-78"/>
              <a:ea typeface="Times New Roman" panose="02020603050405020304" pitchFamily="18" charset="0"/>
              <a:cs typeface="Alexandria" pitchFamily="2" charset="-78"/>
            </a:endParaRPr>
          </a:p>
          <a:p>
            <a:pPr marL="361950" marR="0" algn="just">
              <a:lnSpc>
                <a:spcPts val="2250"/>
              </a:lnSpc>
              <a:spcBef>
                <a:spcPts val="0"/>
              </a:spcBef>
              <a:spcAft>
                <a:spcPts val="0"/>
              </a:spcAft>
            </a:pPr>
            <a:r>
              <a:rPr lang="en-US" sz="1600" dirty="0" err="1">
                <a:solidFill>
                  <a:srgbClr val="000000"/>
                </a:solidFill>
                <a:effectLst/>
                <a:latin typeface="Alexandria" pitchFamily="2" charset="-78"/>
                <a:ea typeface="Times New Roman" panose="02020603050405020304" pitchFamily="18" charset="0"/>
                <a:cs typeface="Alexandria" pitchFamily="2" charset="-78"/>
              </a:rPr>
              <a:t>Rohman</a:t>
            </a:r>
            <a:r>
              <a:rPr lang="en-US" sz="1600" dirty="0">
                <a:solidFill>
                  <a:srgbClr val="000000"/>
                </a:solidFill>
                <a:effectLst/>
                <a:latin typeface="Alexandria" pitchFamily="2" charset="-78"/>
                <a:ea typeface="Times New Roman" panose="02020603050405020304" pitchFamily="18" charset="0"/>
                <a:cs typeface="Alexandria" pitchFamily="2" charset="-78"/>
              </a:rPr>
              <a:t>, A. (2014). The Strengths and Weakness of Pluralism Theory. </a:t>
            </a:r>
            <a:r>
              <a:rPr lang="en-US" sz="1600" i="1" dirty="0">
                <a:solidFill>
                  <a:srgbClr val="000000"/>
                </a:solidFill>
                <a:effectLst/>
                <a:latin typeface="Alexandria" pitchFamily="2" charset="-78"/>
                <a:ea typeface="Times New Roman" panose="02020603050405020304" pitchFamily="18" charset="0"/>
                <a:cs typeface="Alexandria" pitchFamily="2" charset="-78"/>
              </a:rPr>
              <a:t>Available at SSRN 2304600</a:t>
            </a:r>
            <a:r>
              <a:rPr lang="en-US" sz="1600" dirty="0">
                <a:solidFill>
                  <a:srgbClr val="000000"/>
                </a:solidFill>
                <a:effectLst/>
                <a:latin typeface="Alexandria" pitchFamily="2" charset="-78"/>
                <a:ea typeface="Times New Roman" panose="02020603050405020304" pitchFamily="18" charset="0"/>
                <a:cs typeface="Alexandria" pitchFamily="2" charset="-78"/>
              </a:rPr>
              <a:t>.</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361950" marR="0" algn="just">
              <a:lnSpc>
                <a:spcPts val="2250"/>
              </a:lnSpc>
              <a:spcBef>
                <a:spcPts val="0"/>
              </a:spcBef>
              <a:spcAft>
                <a:spcPts val="0"/>
              </a:spcAft>
            </a:pPr>
            <a:r>
              <a:rPr lang="en-US" sz="1600" dirty="0" err="1">
                <a:solidFill>
                  <a:srgbClr val="000000"/>
                </a:solidFill>
                <a:effectLst/>
                <a:latin typeface="Alexandria" pitchFamily="2" charset="-78"/>
                <a:ea typeface="Times New Roman" panose="02020603050405020304" pitchFamily="18" charset="0"/>
                <a:cs typeface="Alexandria" pitchFamily="2" charset="-78"/>
              </a:rPr>
              <a:t>Veugelers</a:t>
            </a:r>
            <a:r>
              <a:rPr lang="en-US" sz="1600" dirty="0">
                <a:solidFill>
                  <a:srgbClr val="000000"/>
                </a:solidFill>
                <a:effectLst/>
                <a:latin typeface="Alexandria" pitchFamily="2" charset="-78"/>
                <a:ea typeface="Times New Roman" panose="02020603050405020304" pitchFamily="18" charset="0"/>
                <a:cs typeface="Alexandria" pitchFamily="2" charset="-78"/>
              </a:rPr>
              <a:t>, W., de Groot, I., </a:t>
            </a:r>
            <a:r>
              <a:rPr lang="en-US" sz="1600" dirty="0" err="1">
                <a:solidFill>
                  <a:srgbClr val="000000"/>
                </a:solidFill>
                <a:effectLst/>
                <a:latin typeface="Alexandria" pitchFamily="2" charset="-78"/>
                <a:ea typeface="Times New Roman" panose="02020603050405020304" pitchFamily="18" charset="0"/>
                <a:cs typeface="Alexandria" pitchFamily="2" charset="-78"/>
              </a:rPr>
              <a:t>Llomovatte</a:t>
            </a:r>
            <a:r>
              <a:rPr lang="en-US" sz="1600" dirty="0">
                <a:solidFill>
                  <a:srgbClr val="000000"/>
                </a:solidFill>
                <a:effectLst/>
                <a:latin typeface="Alexandria" pitchFamily="2" charset="-78"/>
                <a:ea typeface="Times New Roman" panose="02020603050405020304" pitchFamily="18" charset="0"/>
                <a:cs typeface="Alexandria" pitchFamily="2" charset="-78"/>
              </a:rPr>
              <a:t>, S., &amp; </a:t>
            </a:r>
            <a:r>
              <a:rPr lang="en-US" sz="1600" dirty="0" err="1">
                <a:solidFill>
                  <a:srgbClr val="000000"/>
                </a:solidFill>
                <a:effectLst/>
                <a:latin typeface="Alexandria" pitchFamily="2" charset="-78"/>
                <a:ea typeface="Times New Roman" panose="02020603050405020304" pitchFamily="18" charset="0"/>
                <a:cs typeface="Alexandria" pitchFamily="2" charset="-78"/>
              </a:rPr>
              <a:t>Naidorf</a:t>
            </a:r>
            <a:r>
              <a:rPr lang="en-US" sz="1600" dirty="0">
                <a:solidFill>
                  <a:srgbClr val="000000"/>
                </a:solidFill>
                <a:effectLst/>
                <a:latin typeface="Alexandria" pitchFamily="2" charset="-78"/>
                <a:ea typeface="Times New Roman" panose="02020603050405020304" pitchFamily="18" charset="0"/>
                <a:cs typeface="Alexandria" pitchFamily="2" charset="-78"/>
              </a:rPr>
              <a:t>, J. (2017). Higher education, educational policy and citizenship development. </a:t>
            </a:r>
            <a:r>
              <a:rPr lang="en-US" sz="1600" i="1" dirty="0">
                <a:solidFill>
                  <a:srgbClr val="000000"/>
                </a:solidFill>
                <a:effectLst/>
                <a:latin typeface="Alexandria" pitchFamily="2" charset="-78"/>
                <a:ea typeface="Times New Roman" panose="02020603050405020304" pitchFamily="18" charset="0"/>
                <a:cs typeface="Alexandria" pitchFamily="2" charset="-78"/>
              </a:rPr>
              <a:t>Education and Society</a:t>
            </a:r>
            <a:r>
              <a:rPr lang="en-US" sz="1600" dirty="0">
                <a:solidFill>
                  <a:srgbClr val="000000"/>
                </a:solidFill>
                <a:effectLst/>
                <a:latin typeface="Alexandria" pitchFamily="2" charset="-78"/>
                <a:ea typeface="Times New Roman" panose="02020603050405020304" pitchFamily="18" charset="0"/>
                <a:cs typeface="Alexandria" pitchFamily="2" charset="-78"/>
              </a:rPr>
              <a:t>, </a:t>
            </a:r>
            <a:r>
              <a:rPr lang="en-US" sz="1600" i="1" dirty="0">
                <a:solidFill>
                  <a:srgbClr val="000000"/>
                </a:solidFill>
                <a:effectLst/>
                <a:latin typeface="Alexandria" pitchFamily="2" charset="-78"/>
                <a:ea typeface="Times New Roman" panose="02020603050405020304" pitchFamily="18" charset="0"/>
                <a:cs typeface="Alexandria" pitchFamily="2" charset="-78"/>
              </a:rPr>
              <a:t>35</a:t>
            </a:r>
            <a:r>
              <a:rPr lang="en-US" sz="1600" dirty="0">
                <a:solidFill>
                  <a:srgbClr val="000000"/>
                </a:solidFill>
                <a:effectLst/>
                <a:latin typeface="Alexandria" pitchFamily="2" charset="-78"/>
                <a:ea typeface="Times New Roman" panose="02020603050405020304" pitchFamily="18" charset="0"/>
                <a:cs typeface="Alexandria" pitchFamily="2" charset="-78"/>
              </a:rPr>
              <a:t>(1), 27-42.</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361950" marR="0" algn="just">
              <a:lnSpc>
                <a:spcPts val="2250"/>
              </a:lnSpc>
              <a:spcBef>
                <a:spcPts val="0"/>
              </a:spcBef>
              <a:spcAft>
                <a:spcPts val="0"/>
              </a:spcAft>
            </a:pPr>
            <a:r>
              <a:rPr lang="en-US" sz="1600" dirty="0">
                <a:solidFill>
                  <a:srgbClr val="000000"/>
                </a:solidFill>
                <a:effectLst/>
                <a:latin typeface="Alexandria" pitchFamily="2" charset="-78"/>
                <a:ea typeface="Times New Roman" panose="02020603050405020304" pitchFamily="18" charset="0"/>
                <a:cs typeface="Alexandria" pitchFamily="2" charset="-78"/>
              </a:rPr>
              <a:t>Lovett, F. (2006). Rational choice theory and explanation. Rationality and Society, 18(2), 237-272.</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nSpc>
                <a:spcPct val="115000"/>
              </a:lnSpc>
            </a:pPr>
            <a:r>
              <a:rPr lang="ar-YE" sz="1800" b="0" i="0" u="none" strike="noStrike" baseline="0" dirty="0">
                <a:latin typeface="Alexandria" pitchFamily="2" charset="-78"/>
                <a:cs typeface="Alexandria" pitchFamily="2" charset="-78"/>
              </a:rPr>
              <a:t>.</a:t>
            </a:r>
            <a:r>
              <a:rPr lang="en-US" sz="1800" dirty="0">
                <a:solidFill>
                  <a:srgbClr val="333333"/>
                </a:solidFill>
                <a:effectLst/>
                <a:latin typeface="Alexandria" pitchFamily="2" charset="-78"/>
                <a:ea typeface="Calibri" panose="020F0502020204030204" pitchFamily="34" charset="0"/>
                <a:cs typeface="Alexandria" pitchFamily="2" charset="-78"/>
              </a:rPr>
              <a:t>  </a:t>
            </a:r>
            <a:r>
              <a:rPr lang="en-US" sz="1800" u="sng" dirty="0">
                <a:solidFill>
                  <a:srgbClr val="0000FF"/>
                </a:solidFill>
                <a:effectLst/>
                <a:latin typeface="Alexandria" pitchFamily="2" charset="-78"/>
                <a:ea typeface="Calibri" panose="020F0502020204030204" pitchFamily="34" charset="0"/>
                <a:cs typeface="Alexandria" pitchFamily="2" charset="-78"/>
                <a:hlinkClick r:id="rId2"/>
              </a:rPr>
              <a:t>https://mawdoo3.com/</a:t>
            </a:r>
            <a:endParaRPr lang="ar-JO" sz="1800" u="sng" dirty="0">
              <a:solidFill>
                <a:srgbClr val="0000FF"/>
              </a:solidFill>
              <a:effectLst/>
              <a:latin typeface="Alexandria" pitchFamily="2" charset="-78"/>
              <a:ea typeface="Calibri" panose="020F0502020204030204" pitchFamily="34" charset="0"/>
              <a:cs typeface="Alexandria" pitchFamily="2" charset="-78"/>
              <a:hlinkClick r:id="rId2"/>
            </a:endParaRPr>
          </a:p>
          <a:p>
            <a:pPr>
              <a:lnSpc>
                <a:spcPct val="115000"/>
              </a:lnSpc>
            </a:pPr>
            <a:r>
              <a:rPr lang="en-US" sz="1800" b="1" u="sng" kern="100" dirty="0">
                <a:solidFill>
                  <a:srgbClr val="0563C1"/>
                </a:solidFill>
                <a:effectLst/>
                <a:latin typeface="Alexandria" pitchFamily="2" charset="-78"/>
                <a:ea typeface="Calibri" panose="020F0502020204030204" pitchFamily="34" charset="0"/>
                <a:cs typeface="Alexandria" pitchFamily="2" charset="-78"/>
                <a:hlinkClick r:id="rId3"/>
              </a:rPr>
              <a:t>https://drasah.com/Description.aspx?id=6307</a:t>
            </a:r>
            <a:r>
              <a:rPr lang="ar-JO" sz="1800" b="1" u="sng" kern="100" dirty="0">
                <a:solidFill>
                  <a:srgbClr val="0563C1"/>
                </a:solidFill>
                <a:effectLst/>
                <a:latin typeface="Alexandria" pitchFamily="2" charset="-78"/>
                <a:ea typeface="Calibri" panose="020F0502020204030204" pitchFamily="34" charset="0"/>
                <a:cs typeface="Alexandria" pitchFamily="2" charset="-78"/>
                <a:hlinkClick r:id="rId3"/>
              </a:rPr>
              <a:t>يحيى</a:t>
            </a:r>
            <a:r>
              <a:rPr lang="ar-JO" sz="1800" b="1" u="sng" kern="100" dirty="0">
                <a:solidFill>
                  <a:srgbClr val="0563C1"/>
                </a:solidFill>
                <a:effectLst/>
                <a:latin typeface="Alexandria" pitchFamily="2" charset="-78"/>
                <a:ea typeface="Calibri" panose="020F0502020204030204" pitchFamily="34" charset="0"/>
                <a:cs typeface="Alexandria" pitchFamily="2" charset="-78"/>
              </a:rPr>
              <a:t> سعد 18/7/2022     </a:t>
            </a:r>
            <a:endParaRPr lang="en-US" sz="1800" kern="100" dirty="0">
              <a:effectLst/>
              <a:latin typeface="Alexandria" pitchFamily="2" charset="-78"/>
              <a:ea typeface="Calibri" panose="020F0502020204030204" pitchFamily="34" charset="0"/>
              <a:cs typeface="Alexandria" pitchFamily="2" charset="-78"/>
            </a:endParaRPr>
          </a:p>
          <a:p>
            <a:pPr>
              <a:lnSpc>
                <a:spcPct val="115000"/>
              </a:lnSpc>
            </a:pPr>
            <a:endParaRPr lang="ar-JO"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2"/>
            </a:endParaRPr>
          </a:p>
        </p:txBody>
      </p:sp>
      <p:pic>
        <p:nvPicPr>
          <p:cNvPr id="10" name="Graphic 21">
            <a:extLst>
              <a:ext uri="{FF2B5EF4-FFF2-40B4-BE49-F238E27FC236}">
                <a16:creationId xmlns:a16="http://schemas.microsoft.com/office/drawing/2014/main" id="{A54C1C88-89B6-AA21-CFF0-0E5EBE07B7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5127" y="103757"/>
            <a:ext cx="2459592" cy="1148461"/>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121699">
        <p14:prism isInverted="1"/>
      </p:transition>
    </mc:Choice>
    <mc:Fallback xmlns="">
      <p:transition spd="slow" advTm="121699">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
</p:tagLst>
</file>

<file path=ppt/tags/tag3.xml><?xml version="1.0" encoding="utf-8"?>
<p:tagLst xmlns:a="http://schemas.openxmlformats.org/drawingml/2006/main" xmlns:r="http://schemas.openxmlformats.org/officeDocument/2006/relationships" xmlns:p="http://schemas.openxmlformats.org/presentationml/2006/main">
  <p:tag name="TIMING" val="|5.1"/>
</p:tagLst>
</file>

<file path=ppt/tags/tag4.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044C733-7A6A-450F-9DAE-D5DD282CF3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DAFF38A-6E9E-47D3-8EAB-7EAB3223788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51166B2-A0DF-4B7A-95CB-9B706C8585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4866</TotalTime>
  <Words>3002</Words>
  <Application>Microsoft Office PowerPoint</Application>
  <PresentationFormat>Widescreen</PresentationFormat>
  <Paragraphs>229</Paragraphs>
  <Slides>40</Slides>
  <Notes>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663</cp:revision>
  <dcterms:created xsi:type="dcterms:W3CDTF">2023-04-29T09:08:23Z</dcterms:created>
  <dcterms:modified xsi:type="dcterms:W3CDTF">2025-01-28T16:58:01Z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