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271" r:id="rId4"/>
    <p:sldId id="313" r:id="rId5"/>
    <p:sldId id="276" r:id="rId6"/>
    <p:sldId id="507" r:id="rId7"/>
    <p:sldId id="508" r:id="rId8"/>
    <p:sldId id="509" r:id="rId9"/>
    <p:sldId id="510" r:id="rId10"/>
    <p:sldId id="506" r:id="rId11"/>
    <p:sldId id="511" r:id="rId12"/>
    <p:sldId id="516" r:id="rId13"/>
    <p:sldId id="512" r:id="rId14"/>
    <p:sldId id="494" r:id="rId15"/>
    <p:sldId id="513" r:id="rId16"/>
    <p:sldId id="514" r:id="rId17"/>
    <p:sldId id="517" r:id="rId18"/>
    <p:sldId id="306" r:id="rId19"/>
    <p:sldId id="515"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07"/>
            <p14:sldId id="508"/>
            <p14:sldId id="509"/>
            <p14:sldId id="510"/>
            <p14:sldId id="506"/>
            <p14:sldId id="511"/>
            <p14:sldId id="516"/>
            <p14:sldId id="512"/>
            <p14:sldId id="494"/>
            <p14:sldId id="513"/>
            <p14:sldId id="514"/>
            <p14:sldId id="517"/>
            <p14:sldId id="306"/>
            <p14:sldId id="515"/>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3738" autoAdjust="0"/>
  </p:normalViewPr>
  <p:slideViewPr>
    <p:cSldViewPr snapToGrid="0">
      <p:cViewPr>
        <p:scale>
          <a:sx n="70" d="100"/>
          <a:sy n="70" d="100"/>
        </p:scale>
        <p:origin x="-72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1938992"/>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a:t>
            </a:r>
            <a:r>
              <a:rPr lang="ar-EG" sz="2800" b="1" dirty="0">
                <a:solidFill>
                  <a:schemeClr val="bg1"/>
                </a:solidFill>
                <a:latin typeface="Times New Roman" panose="02020603050405020304" pitchFamily="18" charset="0"/>
              </a:rPr>
              <a:t>تأثير الذكاء الاصطناعي </a:t>
            </a:r>
            <a:r>
              <a:rPr lang="ar-EG" sz="2800" b="1" dirty="0" smtClean="0">
                <a:solidFill>
                  <a:schemeClr val="bg1"/>
                </a:solidFill>
                <a:latin typeface="Times New Roman" panose="02020603050405020304" pitchFamily="18" charset="0"/>
              </a:rPr>
              <a:t>على مستقبل العمل.</a:t>
            </a: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آفاق مستقبل العمل في ظل استخدام الذكاء الاصطناعي. </a:t>
            </a:r>
            <a:endParaRPr lang="en-US" sz="32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2408517" y="658046"/>
            <a:ext cx="5537093" cy="523220"/>
          </a:xfrm>
          <a:prstGeom prst="rect">
            <a:avLst/>
          </a:prstGeom>
          <a:noFill/>
        </p:spPr>
        <p:txBody>
          <a:bodyPr wrap="non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المجال الاجتماعي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217158" y="899652"/>
            <a:ext cx="5513274"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تأثير الذكاء الاصطناعي على المجال الاجتماعي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9795" y="2043588"/>
            <a:ext cx="12192000" cy="3194721"/>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u="sng" dirty="0">
                <a:solidFill>
                  <a:schemeClr val="bg1"/>
                </a:solidFill>
                <a:latin typeface="Arial" pitchFamily="34" charset="0"/>
                <a:cs typeface="Arial" pitchFamily="34" charset="0"/>
              </a:rPr>
              <a:t>إن الذكاء الاصطناعي يعد قاطرة التطور البشري القادم، </a:t>
            </a:r>
            <a:r>
              <a:rPr lang="ar-EG" sz="2400" b="1" dirty="0">
                <a:solidFill>
                  <a:schemeClr val="bg1"/>
                </a:solidFill>
                <a:latin typeface="Arial" pitchFamily="34" charset="0"/>
                <a:cs typeface="Arial" pitchFamily="34" charset="0"/>
              </a:rPr>
              <a:t>فالعالم على أعتاب ثورة جديدة ستغير شكل الحياة البشرية يقودها الذكاء الاصطناعي ثورة شاملة تعم مختلف المستويات من ضمنها الاجتماعية، ذلك أن تطبيقات الذكاء الاصطناعي تتعدد وتتزايد بصورة يصعب حصرها، فهي تقريبا تدخل في المجالات الإنسانية كافة، وحتى اللحظة لم يتم وضع تصور أو تقييم موضوعي لتداعيات هذه </a:t>
            </a:r>
            <a:r>
              <a:rPr lang="ar-EG" sz="2400" b="1" dirty="0" smtClean="0">
                <a:solidFill>
                  <a:schemeClr val="bg1"/>
                </a:solidFill>
                <a:latin typeface="Arial" pitchFamily="34" charset="0"/>
                <a:cs typeface="Arial" pitchFamily="34" charset="0"/>
              </a:rPr>
              <a:t>التطبيقات.</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وحيث إن، تقنيات الذكاء الاصطناعي في المجال الاجتماعي، قد تكون لها تداعيات سلبية تترتب على تصاعد الاعتماد عليها، والتي تتمثل في التأثير على فرص العمل لكونها ستكون مصممة للقيام بوظائف مفيدة للبشرية </a:t>
            </a:r>
            <a:r>
              <a:rPr lang="ar-EG" sz="2400" b="1" dirty="0" smtClean="0">
                <a:solidFill>
                  <a:schemeClr val="bg1"/>
                </a:solidFill>
                <a:latin typeface="Arial" pitchFamily="34" charset="0"/>
                <a:cs typeface="Arial" pitchFamily="34" charset="0"/>
              </a:rPr>
              <a:t>(المحور الأول)، </a:t>
            </a:r>
            <a:r>
              <a:rPr lang="ar-EG" sz="2400" b="1" dirty="0">
                <a:solidFill>
                  <a:schemeClr val="bg1"/>
                </a:solidFill>
                <a:latin typeface="Arial" pitchFamily="34" charset="0"/>
                <a:cs typeface="Arial" pitchFamily="34" charset="0"/>
              </a:rPr>
              <a:t>وبالمقابل قد تكون لهذه التقنيات آفاقا على مجال العمل بالرغم من تأثيرها (</a:t>
            </a:r>
            <a:r>
              <a:rPr lang="ar-EG" sz="2400" b="1" dirty="0" smtClean="0">
                <a:solidFill>
                  <a:schemeClr val="bg1"/>
                </a:solidFill>
                <a:latin typeface="Arial" pitchFamily="34" charset="0"/>
                <a:cs typeface="Arial" pitchFamily="34" charset="0"/>
              </a:rPr>
              <a:t>المحور الثاني).</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مستقبل العمل:</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837" y="2167025"/>
            <a:ext cx="11661840"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مع </a:t>
            </a:r>
            <a:r>
              <a:rPr lang="ar-EG" sz="2400" b="1" u="sng" dirty="0">
                <a:solidFill>
                  <a:srgbClr val="2D3956"/>
                </a:solidFill>
                <a:latin typeface="Times New Roman" panose="02020603050405020304" pitchFamily="18" charset="0"/>
              </a:rPr>
              <a:t>استخدام الذكاء الاصطناعي أكثر فأكثر في كثير من القطاعات، </a:t>
            </a:r>
            <a:r>
              <a:rPr lang="ar-EG" sz="2400" dirty="0">
                <a:solidFill>
                  <a:srgbClr val="2D3956"/>
                </a:solidFill>
                <a:latin typeface="Times New Roman" panose="02020603050405020304" pitchFamily="18" charset="0"/>
              </a:rPr>
              <a:t>ومع اعتباره ثورة تكنولوجيا المستقبل، وفي ظل تزايد ترابط عمل الإنسان بالتكنولوجيا والأنترنت سيتركز القلق </a:t>
            </a:r>
            <a:r>
              <a:rPr lang="ar-EG" sz="2400" dirty="0" smtClean="0">
                <a:solidFill>
                  <a:srgbClr val="2D3956"/>
                </a:solidFill>
                <a:latin typeface="Times New Roman" panose="02020603050405020304" pitchFamily="18" charset="0"/>
              </a:rPr>
              <a:t>أساساً </a:t>
            </a:r>
            <a:r>
              <a:rPr lang="ar-EG" sz="2400" dirty="0">
                <a:solidFill>
                  <a:srgbClr val="2D3956"/>
                </a:solidFill>
                <a:latin typeface="Times New Roman" panose="02020603050405020304" pitchFamily="18" charset="0"/>
              </a:rPr>
              <a:t>في هذا المجال على المدى الذي تتمكن فيه تطورات الذكاء الاصطناعي وستحل الآلات محل العنصر البشري للقيام بالمهام البشرية، وستنتج بتكلفة أقل مما ينتجه البشر، أي سيتم استبدال اليد البشرية بالآلات لأداء تلك المهام، </a:t>
            </a:r>
            <a:r>
              <a:rPr lang="ar-EG" sz="2400" b="1" u="sng" dirty="0">
                <a:solidFill>
                  <a:srgbClr val="2D3956"/>
                </a:solidFill>
                <a:latin typeface="Times New Roman" panose="02020603050405020304" pitchFamily="18" charset="0"/>
              </a:rPr>
              <a:t>وهذا ما أدى بنا إلى البحث عن تأثير الذكاء الاصطناعي على مجال العمل، وإلى أي مدى يمكن أن تكون هناك وظائف مهددة بالزوال نتيجة استخدام تقنيات الذكاء الاصطناعي؟ </a:t>
            </a:r>
          </a:p>
          <a:p>
            <a:pPr algn="just" rtl="1"/>
            <a:r>
              <a:rPr lang="ar-EG" sz="2400" b="1" u="sng" dirty="0" smtClean="0">
                <a:solidFill>
                  <a:srgbClr val="2D3956"/>
                </a:solidFill>
                <a:latin typeface="Times New Roman" panose="02020603050405020304" pitchFamily="18" charset="0"/>
              </a:rPr>
              <a:t>- فالذكاء </a:t>
            </a:r>
            <a:r>
              <a:rPr lang="ar-EG" sz="2400" b="1" u="sng" dirty="0">
                <a:solidFill>
                  <a:srgbClr val="2D3956"/>
                </a:solidFill>
                <a:latin typeface="Times New Roman" panose="02020603050405020304" pitchFamily="18" charset="0"/>
              </a:rPr>
              <a:t>الاصطناعي، يولد الكثير من التخيلات والمخاوف على وجه الخصوص، لأنه سيجعل بعض المهام أكثر استقلالية، وبالتالي تغيير أماكن العمل، فالآلات ستحل محل العنصر البشري للقيام بعمله، مما سيؤدي إلى جعل بعض الوظائف تختفي أو على الأقل جعلها نادرة ، لكن المسألة لا تتعلق فقط بوجود الذكاء الاصطناعي أو تقدمه، وإنما كيف ستتعامل معها الدول أو سيتم نشرها وتوضيح الأمر للأفراد؟</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مستقبل العمل:</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15331" y="2235263"/>
            <a:ext cx="11661840"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إن </a:t>
            </a:r>
            <a:r>
              <a:rPr lang="ar-EG" sz="2400" b="1" u="sng" dirty="0">
                <a:solidFill>
                  <a:srgbClr val="2D3956"/>
                </a:solidFill>
                <a:latin typeface="Times New Roman" panose="02020603050405020304" pitchFamily="18" charset="0"/>
              </a:rPr>
              <a:t>مكاسب الذكاء الاصطناعي على مستوى الإنتاجية هو أمر متوقع، غير أنه عندما يتعلق الأمر بالتكنولوجيا والعمل بشكل عام، </a:t>
            </a:r>
            <a:r>
              <a:rPr lang="ar-EG" sz="2400" dirty="0">
                <a:solidFill>
                  <a:srgbClr val="2D3956"/>
                </a:solidFill>
                <a:latin typeface="Times New Roman" panose="02020603050405020304" pitchFamily="18" charset="0"/>
              </a:rPr>
              <a:t>فإنه لن تبقى هناك أوامر أو توجيهات استراتيجية بل وحتى اختيارات يقوم بها القادة و أرباب العمل، فكل هذه العوامل ستؤدي إلى التأثير بشكل كبير على العمل سواء من حيث الممارسات أو المحتوى أو الشروط أو العلاقات بين الزملاء أو العملاء أو </a:t>
            </a:r>
            <a:r>
              <a:rPr lang="ar-EG" sz="2400" dirty="0" smtClean="0">
                <a:solidFill>
                  <a:srgbClr val="2D3956"/>
                </a:solidFill>
                <a:latin typeface="Times New Roman" panose="02020603050405020304" pitchFamily="18" charset="0"/>
              </a:rPr>
              <a:t>المستخدمين.</a:t>
            </a:r>
          </a:p>
          <a:p>
            <a:pPr algn="just" rtl="1"/>
            <a:r>
              <a:rPr lang="ar-EG" sz="2400" b="1" u="sng" dirty="0" smtClean="0">
                <a:solidFill>
                  <a:srgbClr val="2D3956"/>
                </a:solidFill>
                <a:latin typeface="Times New Roman" panose="02020603050405020304" pitchFamily="18" charset="0"/>
              </a:rPr>
              <a:t>- وفي </a:t>
            </a:r>
            <a:r>
              <a:rPr lang="ar-EG" sz="2400" b="1" u="sng" dirty="0">
                <a:solidFill>
                  <a:srgbClr val="2D3956"/>
                </a:solidFill>
                <a:latin typeface="Times New Roman" panose="02020603050405020304" pitchFamily="18" charset="0"/>
              </a:rPr>
              <a:t>الواقع، إن الذكاء الاصطناعي سيكون </a:t>
            </a:r>
            <a:r>
              <a:rPr lang="ar-EG" sz="2400" b="1" u="sng" dirty="0" smtClean="0">
                <a:solidFill>
                  <a:srgbClr val="2D3956"/>
                </a:solidFill>
                <a:latin typeface="Times New Roman" panose="02020603050405020304" pitchFamily="18" charset="0"/>
              </a:rPr>
              <a:t>قادراً </a:t>
            </a:r>
            <a:r>
              <a:rPr lang="ar-EG" sz="2400" b="1" u="sng" dirty="0">
                <a:solidFill>
                  <a:srgbClr val="2D3956"/>
                </a:solidFill>
                <a:latin typeface="Times New Roman" panose="02020603050405020304" pitchFamily="18" charset="0"/>
              </a:rPr>
              <a:t>على أداء مهام جد معقدة ما استطاع الإنسان القيام بها، ففي القطاع المصرفي مثلا سيكون </a:t>
            </a:r>
            <a:r>
              <a:rPr lang="ar-EG" sz="2400" b="1" u="sng" dirty="0" smtClean="0">
                <a:solidFill>
                  <a:srgbClr val="2D3956"/>
                </a:solidFill>
                <a:latin typeface="Times New Roman" panose="02020603050405020304" pitchFamily="18" charset="0"/>
              </a:rPr>
              <a:t>قادراً </a:t>
            </a:r>
            <a:r>
              <a:rPr lang="ar-EG" sz="2400" b="1" u="sng" dirty="0">
                <a:solidFill>
                  <a:srgbClr val="2D3956"/>
                </a:solidFill>
                <a:latin typeface="Times New Roman" panose="02020603050405020304" pitchFamily="18" charset="0"/>
              </a:rPr>
              <a:t>على تقديم مشورات للعملاء وفق قواعد مقررة ومحددة سلفا </a:t>
            </a:r>
            <a:r>
              <a:rPr lang="ar-EG" sz="2400" b="1" u="sng" dirty="0" smtClean="0">
                <a:solidFill>
                  <a:srgbClr val="2D3956"/>
                </a:solidFill>
                <a:latin typeface="Times New Roman" panose="02020603050405020304" pitchFamily="18" charset="0"/>
              </a:rPr>
              <a:t>للإنسان، وأيضاً </a:t>
            </a:r>
            <a:r>
              <a:rPr lang="ar-EG" sz="2400" b="1" u="sng" dirty="0">
                <a:solidFill>
                  <a:srgbClr val="2D3956"/>
                </a:solidFill>
                <a:latin typeface="Times New Roman" panose="02020603050405020304" pitchFamily="18" charset="0"/>
              </a:rPr>
              <a:t>في مجال الصحة ستكون المساعدة في صنع القرار قادرة على تشخيص مجموعة من الأمراض التي يستعصي على الإنسان الاقتراب منها، أو ربما يخاطر بنفسه إذا اقترب منها "فيروس كورونا مثلا".</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729806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8798"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مستقبل العمل:</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0" y="2248380"/>
            <a:ext cx="11661840"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ولذلك </a:t>
            </a:r>
            <a:r>
              <a:rPr lang="ar-EG" sz="2400" b="1" u="sng" dirty="0">
                <a:solidFill>
                  <a:srgbClr val="2D3956"/>
                </a:solidFill>
                <a:latin typeface="Times New Roman" panose="02020603050405020304" pitchFamily="18" charset="0"/>
              </a:rPr>
              <a:t>يلاحظ على أن الذكاء الاصطناعي يستطيع إدارة جميع الأمور المعقدة التي لها علاقة بالمجال الاجتماعي والاقتصادي، </a:t>
            </a:r>
            <a:r>
              <a:rPr lang="ar-EG" sz="2400" dirty="0">
                <a:solidFill>
                  <a:srgbClr val="2D3956"/>
                </a:solidFill>
                <a:latin typeface="Times New Roman" panose="02020603050405020304" pitchFamily="18" charset="0"/>
              </a:rPr>
              <a:t>لكن من منظور آخر فإن الاعتناء بالمرضى يتطلب مهارات أكثر لا توجد في الذكاء الاصطناعي كالقدرة على الاستماع لهم، وإظهار التعاطف تجاههم </a:t>
            </a:r>
            <a:r>
              <a:rPr lang="ar-EG" sz="2400" dirty="0" smtClean="0">
                <a:solidFill>
                  <a:srgbClr val="2D3956"/>
                </a:solidFill>
                <a:latin typeface="Times New Roman" panose="02020603050405020304" pitchFamily="18" charset="0"/>
              </a:rPr>
              <a:t>وغيرها</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وعليه</a:t>
            </a:r>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فإن الذكاء الاصطناعي يستطيع أن يؤثر على الوظائف </a:t>
            </a:r>
            <a:r>
              <a:rPr lang="ar-EG" sz="2400" b="1" u="sng" dirty="0" smtClean="0">
                <a:solidFill>
                  <a:srgbClr val="2D3956"/>
                </a:solidFill>
                <a:latin typeface="Times New Roman" panose="02020603050405020304" pitchFamily="18" charset="0"/>
              </a:rPr>
              <a:t>البشرية والقيام </a:t>
            </a:r>
            <a:r>
              <a:rPr lang="ar-EG" sz="2400" b="1" u="sng" dirty="0">
                <a:solidFill>
                  <a:srgbClr val="2D3956"/>
                </a:solidFill>
                <a:latin typeface="Times New Roman" panose="02020603050405020304" pitchFamily="18" charset="0"/>
              </a:rPr>
              <a:t>محلهم في أدائها، ولكن لن يستطع يأخذ مكانة الإنسان والسيطرة عليه والقضاء عليه بصفة نهائية. </a:t>
            </a:r>
            <a:endParaRPr lang="ar-EG" sz="2400" b="1" u="sng" dirty="0" smtClean="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إنها </a:t>
            </a:r>
            <a:r>
              <a:rPr lang="ar-EG" sz="2400" b="1" u="sng" dirty="0">
                <a:solidFill>
                  <a:srgbClr val="2D3956"/>
                </a:solidFill>
                <a:latin typeface="Times New Roman" panose="02020603050405020304" pitchFamily="18" charset="0"/>
              </a:rPr>
              <a:t>تعد من السلبيات الكبيرة لأنظمة الذكاء الاصطناعي، كونها تعتمد على خوارزميات وبرمجيات دون التي يمتلكها العنصر البشري، </a:t>
            </a:r>
            <a:r>
              <a:rPr lang="ar-EG" sz="2400" dirty="0">
                <a:solidFill>
                  <a:srgbClr val="2D3956"/>
                </a:solidFill>
                <a:latin typeface="Times New Roman" panose="02020603050405020304" pitchFamily="18" charset="0"/>
              </a:rPr>
              <a:t>وهذا ما قد ينعكس بالطرد على الاستخدامات العملية لهذه الأنظمة، مما يعني أن أرباب العمل أصبحوا يفضلون هذه الأنظمة الذكية على العنصر البشري، لأنها ذات سرعة أكبر في الإنجاز ودقة أكثر وأقل تكلفة، وهذه الخصائص تنبع من المميزات التي يتميز بها الذكاء </a:t>
            </a:r>
            <a:r>
              <a:rPr lang="ar-EG" sz="2400" dirty="0" smtClean="0">
                <a:solidFill>
                  <a:srgbClr val="2D3956"/>
                </a:solidFill>
                <a:latin typeface="Times New Roman" panose="02020603050405020304" pitchFamily="18" charset="0"/>
              </a:rPr>
              <a:t>الاصطناعي، </a:t>
            </a:r>
            <a:r>
              <a:rPr lang="ar-EG" sz="2400" dirty="0">
                <a:solidFill>
                  <a:srgbClr val="2D3956"/>
                </a:solidFill>
                <a:latin typeface="Times New Roman" panose="02020603050405020304" pitchFamily="18" charset="0"/>
              </a:rPr>
              <a:t>مما يمكن اعتبار أن هذا سيؤثر بشكل حتمي على ميدان العمل، وسيعد من أهم الأسباب في زيادة نسبة البطالة في المجتمعات التي تعتمد على هذه الأنظمة بصورة كبيرة. </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506478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مستقبل العمل:</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15331" y="2235263"/>
            <a:ext cx="11661840" cy="3416320"/>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 إن الذكاء الاصطناعي يكون </a:t>
            </a:r>
            <a:r>
              <a:rPr lang="ar-EG" sz="2400" b="1" u="sng" dirty="0" smtClean="0">
                <a:solidFill>
                  <a:srgbClr val="2D3956"/>
                </a:solidFill>
                <a:latin typeface="Times New Roman" panose="02020603050405020304" pitchFamily="18" charset="0"/>
              </a:rPr>
              <a:t>قادراً </a:t>
            </a:r>
            <a:r>
              <a:rPr lang="ar-EG" sz="2400" b="1" u="sng" dirty="0">
                <a:solidFill>
                  <a:srgbClr val="2D3956"/>
                </a:solidFill>
                <a:latin typeface="Times New Roman" panose="02020603050405020304" pitchFamily="18" charset="0"/>
              </a:rPr>
              <a:t>على القيام بالإجراءات التي يمكن اعتبارها ذكية إذا ما تم تنفيذها من قبل كائن بشري، </a:t>
            </a:r>
            <a:r>
              <a:rPr lang="ar-EG" sz="2400" dirty="0">
                <a:solidFill>
                  <a:srgbClr val="2D3956"/>
                </a:solidFill>
                <a:latin typeface="Times New Roman" panose="02020603050405020304" pitchFamily="18" charset="0"/>
              </a:rPr>
              <a:t>كالتعلم والتنبؤ واتخاذ القرارات وإدراك العالم المحيط، وهنا ينبغي التمييز بين الذكاء الاصطناعي، الضيق، والعام، والفائق الذكاء</a:t>
            </a:r>
            <a:r>
              <a:rPr lang="ar-EG" sz="2400" dirty="0" smtClean="0">
                <a:solidFill>
                  <a:srgbClr val="2D3956"/>
                </a:solidFill>
                <a:latin typeface="Times New Roman" panose="02020603050405020304" pitchFamily="18" charset="0"/>
              </a:rPr>
              <a:t>.</a:t>
            </a:r>
          </a:p>
          <a:p>
            <a:pPr algn="just" rtl="1"/>
            <a:r>
              <a:rPr lang="ar-EG" sz="2400" b="1" u="sng" dirty="0" smtClean="0">
                <a:solidFill>
                  <a:srgbClr val="2D3956"/>
                </a:solidFill>
                <a:latin typeface="Times New Roman" panose="02020603050405020304" pitchFamily="18" charset="0"/>
              </a:rPr>
              <a:t>- فالأول</a:t>
            </a:r>
            <a:r>
              <a:rPr lang="ar-EG" sz="2400" b="1" u="sng"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يتعلق بتطوير آلات يمكنها أداء مهمة ما محددة أو محددة </a:t>
            </a:r>
            <a:r>
              <a:rPr lang="ar-EG" sz="2400" dirty="0" smtClean="0">
                <a:solidFill>
                  <a:srgbClr val="2D3956"/>
                </a:solidFill>
                <a:latin typeface="Times New Roman" panose="02020603050405020304" pitchFamily="18" charset="0"/>
              </a:rPr>
              <a:t>نسبياً </a:t>
            </a:r>
            <a:r>
              <a:rPr lang="ar-EG" sz="2400" dirty="0">
                <a:solidFill>
                  <a:srgbClr val="2D3956"/>
                </a:solidFill>
                <a:latin typeface="Times New Roman" panose="02020603050405020304" pitchFamily="18" charset="0"/>
              </a:rPr>
              <a:t>على الأقل، </a:t>
            </a:r>
            <a:r>
              <a:rPr lang="ar-EG" sz="2400" dirty="0" smtClean="0">
                <a:solidFill>
                  <a:srgbClr val="2D3956"/>
                </a:solidFill>
                <a:latin typeface="Times New Roman" panose="02020603050405020304" pitchFamily="18" charset="0"/>
              </a:rPr>
              <a:t>كلعب </a:t>
            </a:r>
            <a:r>
              <a:rPr lang="ar-EG" sz="2400" dirty="0">
                <a:solidFill>
                  <a:srgbClr val="2D3956"/>
                </a:solidFill>
                <a:latin typeface="Times New Roman" panose="02020603050405020304" pitchFamily="18" charset="0"/>
              </a:rPr>
              <a:t>الشطرنج مثلا، </a:t>
            </a:r>
            <a:r>
              <a:rPr lang="ar-EG" sz="2400" b="1" dirty="0">
                <a:solidFill>
                  <a:srgbClr val="2D3956"/>
                </a:solidFill>
                <a:latin typeface="Times New Roman" panose="02020603050405020304" pitchFamily="18" charset="0"/>
              </a:rPr>
              <a:t>في حين </a:t>
            </a:r>
            <a:r>
              <a:rPr lang="ar-EG" sz="2400" b="1" dirty="0" smtClean="0">
                <a:solidFill>
                  <a:srgbClr val="2D3956"/>
                </a:solidFill>
                <a:latin typeface="Times New Roman" panose="02020603050405020304" pitchFamily="18" charset="0"/>
              </a:rPr>
              <a:t>الثاني- </a:t>
            </a:r>
            <a:r>
              <a:rPr lang="ar-EG" sz="2400" b="1" dirty="0">
                <a:solidFill>
                  <a:srgbClr val="2D3956"/>
                </a:solidFill>
                <a:latin typeface="Times New Roman" panose="02020603050405020304" pitchFamily="18" charset="0"/>
              </a:rPr>
              <a:t>ذو النطاق </a:t>
            </a:r>
            <a:r>
              <a:rPr lang="ar-EG" sz="2400" b="1" dirty="0" smtClean="0">
                <a:solidFill>
                  <a:srgbClr val="2D3956"/>
                </a:solidFill>
                <a:latin typeface="Times New Roman" panose="02020603050405020304" pitchFamily="18" charset="0"/>
              </a:rPr>
              <a:t>العام- </a:t>
            </a:r>
            <a:r>
              <a:rPr lang="ar-EG" sz="2400" dirty="0">
                <a:solidFill>
                  <a:srgbClr val="2D3956"/>
                </a:solidFill>
                <a:latin typeface="Times New Roman" panose="02020603050405020304" pitchFamily="18" charset="0"/>
              </a:rPr>
              <a:t>يتكون من تطوير آلات يمكنها أداء جميع المهام التي يمكن أن يؤديها الإنسان، وأخير الذكاء الاصطناعي الفائق الذكاء، الذي يستطيع أن يطور نفسه بناء على نظام التعلم الآلي، وهو يتمتع بالاستقلالية، مما يجعله يتفوق على الإنسان بشكل ملحوظ، وهذا ما قد يطرح مخاطر شتى بكون أن العنصر البشري لن يتحكم في قراراته</a:t>
            </a:r>
            <a:r>
              <a:rPr lang="ar-EG" sz="2400" dirty="0" smtClean="0">
                <a:solidFill>
                  <a:srgbClr val="2D3956"/>
                </a:solidFill>
                <a:latin typeface="Times New Roman" panose="02020603050405020304" pitchFamily="18" charset="0"/>
              </a:rPr>
              <a:t>.</a:t>
            </a:r>
          </a:p>
          <a:p>
            <a:pPr algn="just" rtl="1"/>
            <a:r>
              <a:rPr lang="ar-EG" sz="2400" b="1" dirty="0" smtClean="0">
                <a:solidFill>
                  <a:srgbClr val="2D3956"/>
                </a:solidFill>
                <a:latin typeface="Times New Roman" panose="02020603050405020304" pitchFamily="18" charset="0"/>
              </a:rPr>
              <a:t>- ومن </a:t>
            </a:r>
            <a:r>
              <a:rPr lang="ar-EG" sz="2400" b="1" dirty="0">
                <a:solidFill>
                  <a:srgbClr val="2D3956"/>
                </a:solidFill>
                <a:latin typeface="Times New Roman" panose="02020603050405020304" pitchFamily="18" charset="0"/>
              </a:rPr>
              <a:t>هنا، </a:t>
            </a:r>
            <a:r>
              <a:rPr lang="ar-EG" sz="2400" dirty="0">
                <a:solidFill>
                  <a:srgbClr val="2D3956"/>
                </a:solidFill>
                <a:latin typeface="Times New Roman" panose="02020603050405020304" pitchFamily="18" charset="0"/>
              </a:rPr>
              <a:t>وبغض النظر عن أنواع الذكاء الاصطناعي</a:t>
            </a:r>
            <a:r>
              <a:rPr lang="ar-EG" sz="2400" b="1" dirty="0">
                <a:solidFill>
                  <a:srgbClr val="2D3956"/>
                </a:solidFill>
                <a:latin typeface="Times New Roman" panose="02020603050405020304" pitchFamily="18" charset="0"/>
              </a:rPr>
              <a:t>، فإن كلاهما سيقومان بالحلول محل الإنسان لأداء المهام في الوسط الاجتماعي، مما سيؤدي مما لا خلاف حوله للتأثير على بعض المناصب الشغلية. </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86655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a:t>
            </a:r>
            <a:r>
              <a:rPr lang="ar-EG" sz="2800" b="1" dirty="0" smtClean="0">
                <a:solidFill>
                  <a:srgbClr val="00B0F0"/>
                </a:solidFill>
                <a:latin typeface="Times New Roman" panose="02020603050405020304" pitchFamily="18" charset="0"/>
                <a:cs typeface="Times New Roman" panose="02020603050405020304" pitchFamily="18" charset="0"/>
              </a:rPr>
              <a:t>مستقبل العمل:</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15331" y="2235263"/>
            <a:ext cx="11661840" cy="2677656"/>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 وأمام هذا، </a:t>
            </a:r>
            <a:r>
              <a:rPr lang="ar-EG" sz="2400" b="1" u="sng" dirty="0" smtClean="0">
                <a:solidFill>
                  <a:srgbClr val="2D3956"/>
                </a:solidFill>
                <a:latin typeface="Times New Roman" panose="02020603050405020304" pitchFamily="18" charset="0"/>
              </a:rPr>
              <a:t>ونظراً </a:t>
            </a:r>
            <a:r>
              <a:rPr lang="ar-EG" sz="2400" b="1" u="sng" dirty="0">
                <a:solidFill>
                  <a:srgbClr val="2D3956"/>
                </a:solidFill>
                <a:latin typeface="Times New Roman" panose="02020603050405020304" pitchFamily="18" charset="0"/>
              </a:rPr>
              <a:t>للتزايد الفائق بشأن تطورات الذكاء الاصطناعي وحلوله محل الإنسان لأداء المهام، فإن بعض الباحثين منهم "مورافيك </a:t>
            </a:r>
            <a:r>
              <a:rPr lang="en-US" sz="2400" b="1" u="sng" dirty="0">
                <a:solidFill>
                  <a:srgbClr val="2D3956"/>
                </a:solidFill>
                <a:latin typeface="Times New Roman" panose="02020603050405020304" pitchFamily="18" charset="0"/>
              </a:rPr>
              <a:t>Moravec</a:t>
            </a:r>
            <a:r>
              <a:rPr lang="en-US" sz="2400" b="1" u="sng"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قد تطرق لهذا الموضوع، وناقش هذه القضية، </a:t>
            </a:r>
            <a:r>
              <a:rPr lang="ar-EG" sz="2400" dirty="0">
                <a:solidFill>
                  <a:srgbClr val="2D3956"/>
                </a:solidFill>
                <a:latin typeface="Times New Roman" panose="02020603050405020304" pitchFamily="18" charset="0"/>
              </a:rPr>
              <a:t>غير أنه تخيل المهام وكأنها ملقاة في حقل من السهوب والتلال والجبال، حيث تنعكس الصعوبة المعرفية للمهمة - لدى قياسها بشكل موضوعي - بمدى ارتفاعها عن الأرض في هذا المنظر الطبيعي، فنجد عند قمم الجبال مهاما مثل التفاعل الاجتماعي والتنسيق بين اليد والعين والحركة، ونجد في التلال مهام متنوعة مثل لعب الشطرنج، في حين تصور تقدم الذكاء الاصطناعي بكونه أشبه بفيضان يزداد ارتفاعه أكثر فأكثر في هذا المنظر الطبيعي فستنمو مع الوقت نظم الذكاء الاصطناعي، لتصبح كفؤة في أداء الكثير من المهام سواء كانت منخفضة الارتفاع أو في أعلى التلال، ولن يبقى لنا سوى المهام التي في قمم </a:t>
            </a:r>
            <a:r>
              <a:rPr lang="ar-EG" sz="2400" dirty="0" smtClean="0">
                <a:solidFill>
                  <a:srgbClr val="2D3956"/>
                </a:solidFill>
                <a:latin typeface="Times New Roman" panose="02020603050405020304" pitchFamily="18" charset="0"/>
              </a:rPr>
              <a:t>الجبال.</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577787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416320"/>
          </a:xfrm>
          <a:prstGeom prst="rect">
            <a:avLst/>
          </a:prstGeom>
          <a:noFill/>
        </p:spPr>
        <p:txBody>
          <a:bodyPr wrap="square" rtlCol="0">
            <a:spAutoFit/>
          </a:bodyPr>
          <a:lstStyle/>
          <a:p>
            <a:pPr lvl="0" algn="just" rtl="1"/>
            <a:r>
              <a:rPr lang="ar-EG" sz="2400" dirty="0" smtClean="0">
                <a:solidFill>
                  <a:srgbClr val="2D3956"/>
                </a:solidFill>
                <a:latin typeface="Times New Roman" panose="02020603050405020304" pitchFamily="18" charset="0"/>
              </a:rPr>
              <a:t>- ولطالما </a:t>
            </a:r>
            <a:r>
              <a:rPr lang="ar-EG" sz="2400" dirty="0">
                <a:solidFill>
                  <a:srgbClr val="2D3956"/>
                </a:solidFill>
                <a:latin typeface="Times New Roman" panose="02020603050405020304" pitchFamily="18" charset="0"/>
              </a:rPr>
              <a:t>ركزت المخاوف المرتبطة بالذكاء الاصطناعي في السابق على نظم الروبوتات ذات القدرة على التكيف أو الذكاء المستقل المحدودي- كالروبوتات الصناعية وأجهزة الصراف الآلي- التي يتم استخدامها في العادة لتنفيذ مهام تتطلب مهارات أدنى نسبيا، ولكونها تعمل وفق نظم مبرمجة على تعليمات </a:t>
            </a:r>
            <a:r>
              <a:rPr lang="ar-EG" sz="2400" dirty="0" smtClean="0">
                <a:solidFill>
                  <a:srgbClr val="2D3956"/>
                </a:solidFill>
                <a:latin typeface="Times New Roman" panose="02020603050405020304" pitchFamily="18" charset="0"/>
              </a:rPr>
              <a:t>واضحة، </a:t>
            </a:r>
            <a:r>
              <a:rPr lang="ar-EG" sz="2400" b="1" u="sng" dirty="0">
                <a:solidFill>
                  <a:srgbClr val="2D3956"/>
                </a:solidFill>
                <a:latin typeface="Times New Roman" panose="02020603050405020304" pitchFamily="18" charset="0"/>
              </a:rPr>
              <a:t>فإن نظم الذكاء الاصطناعي الأحدث مكتسبة من البيانات أو الخبراء، إذ باتت التطبيقات الذكية قادرة أكثر فأكثر على القيام بحصة متنامية من المهام التي كان يقوم بها الإنسان في سوق العمل كقيادة السيارات، وكتابة أنواع معينة من التقارير الإخبارية وغيرها</a:t>
            </a:r>
            <a:r>
              <a:rPr lang="ar-EG" sz="2400" b="1" u="sng" dirty="0" smtClean="0">
                <a:solidFill>
                  <a:srgbClr val="2D3956"/>
                </a:solidFill>
                <a:latin typeface="Times New Roman" panose="02020603050405020304" pitchFamily="18" charset="0"/>
              </a:rPr>
              <a:t>.</a:t>
            </a:r>
          </a:p>
          <a:p>
            <a:pPr lvl="0" algn="just" rtl="1"/>
            <a:r>
              <a:rPr lang="ar-EG" sz="2400" dirty="0" smtClean="0">
                <a:solidFill>
                  <a:srgbClr val="2D3956"/>
                </a:solidFill>
                <a:latin typeface="Times New Roman" panose="02020603050405020304" pitchFamily="18" charset="0"/>
              </a:rPr>
              <a:t>-</a:t>
            </a:r>
            <a:r>
              <a:rPr lang="ar-EG" sz="2400" dirty="0">
                <a:solidFill>
                  <a:srgbClr val="2D3956"/>
                </a:solidFill>
                <a:latin typeface="Times New Roman" panose="02020603050405020304" pitchFamily="18" charset="0"/>
              </a:rPr>
              <a:t> ويبدو أن، تكنولوجيا الذكاء الاصطناعي تتطور بسرعة مذهلة مع فوائد محتملة للاقتصاديات، المجتمعات والأفراد، </a:t>
            </a:r>
            <a:r>
              <a:rPr lang="ar-EG" sz="2400" b="1" u="sng" dirty="0">
                <a:solidFill>
                  <a:srgbClr val="2D3956"/>
                </a:solidFill>
                <a:latin typeface="Times New Roman" panose="02020603050405020304" pitchFamily="18" charset="0"/>
              </a:rPr>
              <a:t>وإدراك إمكانيات الذكاء الاصطناعي يتطلب تحقيق هذه المزايا في نطاق واسع وبأسرع وقت، ومع الانتقال السلس بقدر الإمكان، عبر القطاعات المختلفة تتقدم تكنولوجيا الذكاء الاصطناعي، وتتوعد في نشر الإنتاجية وابتكار منتجات وخدمات جديدة، هذه التكنولوجيا طبقت بالفعل في كثير من القطاعات الصحية والصناعية </a:t>
            </a:r>
            <a:r>
              <a:rPr lang="ar-EG" sz="2400" b="1" u="sng" dirty="0" smtClean="0">
                <a:solidFill>
                  <a:srgbClr val="2D3956"/>
                </a:solidFill>
                <a:latin typeface="Times New Roman" panose="02020603050405020304" pitchFamily="18" charset="0"/>
              </a:rPr>
              <a:t>منها.</a:t>
            </a:r>
            <a:endParaRPr lang="ar-EG" sz="2400" b="1" u="sng"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مستقبل العمل:</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686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وتعتبر </a:t>
            </a:r>
            <a:r>
              <a:rPr lang="ar-EG" sz="2400" b="1" u="sng" dirty="0">
                <a:solidFill>
                  <a:srgbClr val="2D3956"/>
                </a:solidFill>
                <a:latin typeface="Times New Roman" panose="02020603050405020304" pitchFamily="18" charset="0"/>
              </a:rPr>
              <a:t>الوظائف الحالية في خطر الاستبدال والإحلال بصفة عامة، </a:t>
            </a:r>
            <a:r>
              <a:rPr lang="ar-EG" sz="2400" dirty="0">
                <a:solidFill>
                  <a:srgbClr val="2D3956"/>
                </a:solidFill>
                <a:latin typeface="Times New Roman" panose="02020603050405020304" pitchFamily="18" charset="0"/>
              </a:rPr>
              <a:t>ولا يقتصر هذا على مجرد وظائف العمال شبه الحرفيين أو غير </a:t>
            </a:r>
            <a:r>
              <a:rPr lang="ar-EG" sz="2400" dirty="0" smtClean="0">
                <a:solidFill>
                  <a:srgbClr val="2D3956"/>
                </a:solidFill>
                <a:latin typeface="Times New Roman" panose="02020603050405020304" pitchFamily="18" charset="0"/>
              </a:rPr>
              <a:t>الحرفيين التي </a:t>
            </a:r>
            <a:r>
              <a:rPr lang="ar-EG" sz="2400" dirty="0">
                <a:solidFill>
                  <a:srgbClr val="2D3956"/>
                </a:solidFill>
                <a:latin typeface="Times New Roman" panose="02020603050405020304" pitchFamily="18" charset="0"/>
              </a:rPr>
              <a:t>تكون في خطر من الآلة، لكن </a:t>
            </a:r>
            <a:r>
              <a:rPr lang="ar-EG" sz="2400" dirty="0" smtClean="0">
                <a:solidFill>
                  <a:srgbClr val="2D3956"/>
                </a:solidFill>
                <a:latin typeface="Times New Roman" panose="02020603050405020304" pitchFamily="18" charset="0"/>
              </a:rPr>
              <a:t>أيضاً </a:t>
            </a:r>
            <a:r>
              <a:rPr lang="ar-EG" sz="2400" dirty="0">
                <a:solidFill>
                  <a:srgbClr val="2D3956"/>
                </a:solidFill>
                <a:latin typeface="Times New Roman" panose="02020603050405020304" pitchFamily="18" charset="0"/>
              </a:rPr>
              <a:t>مع عمال الوظائف الماهرة الأعلى أجراء، ويرجع السبب في ذلك لظهور التعلم </a:t>
            </a:r>
            <a:r>
              <a:rPr lang="ar-EG" sz="2400" dirty="0" smtClean="0">
                <a:solidFill>
                  <a:srgbClr val="2D3956"/>
                </a:solidFill>
                <a:latin typeface="Times New Roman" panose="02020603050405020304" pitchFamily="18" charset="0"/>
              </a:rPr>
              <a:t>العميق</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الخاص بالذكاء الاصطناعي</a:t>
            </a:r>
            <a:r>
              <a:rPr lang="ar-EG" sz="2400" dirty="0" smtClean="0">
                <a:solidFill>
                  <a:srgbClr val="2D3956"/>
                </a:solidFill>
                <a:latin typeface="Times New Roman" panose="02020603050405020304" pitchFamily="18" charset="0"/>
              </a:rPr>
              <a:t>.</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ولوقف </a:t>
            </a:r>
            <a:r>
              <a:rPr lang="ar-EG" sz="2400" b="1" u="sng" dirty="0">
                <a:solidFill>
                  <a:srgbClr val="2D3956"/>
                </a:solidFill>
                <a:latin typeface="Times New Roman" panose="02020603050405020304" pitchFamily="18" charset="0"/>
              </a:rPr>
              <a:t>تيار الآلات </a:t>
            </a:r>
            <a:r>
              <a:rPr lang="ar-EG" sz="2400" b="1" u="sng" dirty="0" smtClean="0">
                <a:solidFill>
                  <a:srgbClr val="2D3956"/>
                </a:solidFill>
                <a:latin typeface="Times New Roman" panose="02020603050405020304" pitchFamily="18" charset="0"/>
              </a:rPr>
              <a:t>اقترح</a:t>
            </a:r>
            <a:r>
              <a:rPr lang="en-US" sz="2400" b="1" u="sng" dirty="0" smtClean="0">
                <a:solidFill>
                  <a:srgbClr val="2D3956"/>
                </a:solidFill>
                <a:latin typeface="Times New Roman" panose="02020603050405020304" pitchFamily="18" charset="0"/>
              </a:rPr>
              <a:t>)Bill </a:t>
            </a:r>
            <a:r>
              <a:rPr lang="en-US" sz="2400" b="1" u="sng" dirty="0">
                <a:solidFill>
                  <a:srgbClr val="2D3956"/>
                </a:solidFill>
                <a:latin typeface="Times New Roman" panose="02020603050405020304" pitchFamily="18" charset="0"/>
              </a:rPr>
              <a:t>Gates" </a:t>
            </a:r>
            <a:r>
              <a:rPr lang="ar-EG" sz="2400" b="1" u="sng" dirty="0" smtClean="0">
                <a:solidFill>
                  <a:srgbClr val="2D3956"/>
                </a:solidFill>
                <a:latin typeface="Times New Roman" panose="02020603050405020304" pitchFamily="18" charset="0"/>
              </a:rPr>
              <a:t>وهو </a:t>
            </a:r>
            <a:r>
              <a:rPr lang="ar-EG" sz="2400" b="1" u="sng" dirty="0">
                <a:solidFill>
                  <a:srgbClr val="2D3956"/>
                </a:solidFill>
                <a:latin typeface="Times New Roman" panose="02020603050405020304" pitchFamily="18" charset="0"/>
              </a:rPr>
              <a:t>منشئ شركة مايكروسوفت)، أن الروبوتات التي تسرق وظائف البشر سوف تؤدي ضرائب دخل مثل البشر</a:t>
            </a:r>
            <a:r>
              <a:rPr lang="ar-EG" sz="2400" dirty="0">
                <a:solidFill>
                  <a:srgbClr val="2D3956"/>
                </a:solidFill>
                <a:latin typeface="Times New Roman" panose="02020603050405020304" pitchFamily="18" charset="0"/>
              </a:rPr>
              <a:t>، إضافة لذلك </a:t>
            </a:r>
            <a:r>
              <a:rPr lang="en-US" sz="2400" dirty="0" smtClean="0">
                <a:solidFill>
                  <a:srgbClr val="2D3956"/>
                </a:solidFill>
                <a:latin typeface="Times New Roman" panose="02020603050405020304" pitchFamily="18" charset="0"/>
              </a:rPr>
              <a:t>(Robert Shiller)</a:t>
            </a:r>
            <a:r>
              <a:rPr lang="ar-EG" sz="2400" dirty="0" smtClean="0">
                <a:solidFill>
                  <a:srgbClr val="2D3956"/>
                </a:solidFill>
                <a:latin typeface="Times New Roman" panose="02020603050405020304" pitchFamily="18" charset="0"/>
              </a:rPr>
              <a:t>وهو </a:t>
            </a:r>
            <a:r>
              <a:rPr lang="ar-EG" sz="2400" dirty="0">
                <a:solidFill>
                  <a:srgbClr val="2D3956"/>
                </a:solidFill>
                <a:latin typeface="Times New Roman" panose="02020603050405020304" pitchFamily="18" charset="0"/>
              </a:rPr>
              <a:t>أحد علماء الاقتصاد بجامعة بيل، جادل في أن الضريبة التي ستفرض على الروبوتات، حتى ولو كانت ضريبة مؤقتة، فإنها قد تبطئ تطبيق تكنولوجيا وسيحدث الاضطراب المؤسسي، ويتضح أنها مكون سياسة </a:t>
            </a:r>
            <a:r>
              <a:rPr lang="ar-EG" sz="2400" dirty="0" smtClean="0">
                <a:solidFill>
                  <a:srgbClr val="2D3956"/>
                </a:solidFill>
                <a:latin typeface="Times New Roman" panose="02020603050405020304" pitchFamily="18" charset="0"/>
              </a:rPr>
              <a:t>طبيعي.</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كما </a:t>
            </a:r>
            <a:r>
              <a:rPr lang="ar-EG" sz="2400" b="1" u="sng" dirty="0">
                <a:solidFill>
                  <a:srgbClr val="2D3956"/>
                </a:solidFill>
                <a:latin typeface="Times New Roman" panose="02020603050405020304" pitchFamily="18" charset="0"/>
              </a:rPr>
              <a:t>يوجد اقتراح شائع بصفة متزايدة في حجب الانهيار الاجتماعي المالي من استبدال الوظيفة بواسطة الآلات بإدخال الدخل الأساسي العالمي (</a:t>
            </a:r>
            <a:r>
              <a:rPr lang="en-US" sz="2400" b="1" u="sng" dirty="0">
                <a:solidFill>
                  <a:srgbClr val="2D3956"/>
                </a:solidFill>
                <a:latin typeface="Times New Roman" panose="02020603050405020304" pitchFamily="18" charset="0"/>
              </a:rPr>
              <a:t>Universal Basic Income (UBI، </a:t>
            </a:r>
            <a:r>
              <a:rPr lang="ar-EG" sz="2400" dirty="0">
                <a:solidFill>
                  <a:srgbClr val="2D3956"/>
                </a:solidFill>
                <a:latin typeface="Times New Roman" panose="02020603050405020304" pitchFamily="18" charset="0"/>
              </a:rPr>
              <a:t>الذي يمثل </a:t>
            </a:r>
            <a:r>
              <a:rPr lang="ar-EG" sz="2400" dirty="0" smtClean="0">
                <a:solidFill>
                  <a:srgbClr val="2D3956"/>
                </a:solidFill>
                <a:latin typeface="Times New Roman" panose="02020603050405020304" pitchFamily="18" charset="0"/>
              </a:rPr>
              <a:t>شكلاً </a:t>
            </a:r>
            <a:r>
              <a:rPr lang="ar-EG" sz="2400" dirty="0">
                <a:solidFill>
                  <a:srgbClr val="2D3956"/>
                </a:solidFill>
                <a:latin typeface="Times New Roman" panose="02020603050405020304" pitchFamily="18" charset="0"/>
              </a:rPr>
              <a:t>من أشكال الأمن الاجتماعي </a:t>
            </a:r>
            <a:r>
              <a:rPr lang="ar-EG" sz="2400" dirty="0" smtClean="0">
                <a:solidFill>
                  <a:srgbClr val="2D3956"/>
                </a:solidFill>
                <a:latin typeface="Times New Roman" panose="02020603050405020304" pitchFamily="18" charset="0"/>
              </a:rPr>
              <a:t>الذي يحصل فيه كل مواطني أو سكان الدولة على مبلغ غير مشروط من المال بشكل منتظم.</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مستقبل العمل:</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40126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**بعض </a:t>
            </a:r>
            <a:r>
              <a:rPr lang="ar-EG" sz="2400" b="1" u="sng" dirty="0">
                <a:solidFill>
                  <a:srgbClr val="2D3956"/>
                </a:solidFill>
                <a:latin typeface="Times New Roman" panose="02020603050405020304" pitchFamily="18" charset="0"/>
              </a:rPr>
              <a:t>الأمثلة التوضيحية لتأثير الذكاء الاصطناعي على بعض المهن </a:t>
            </a:r>
            <a:r>
              <a:rPr lang="ar-EG" sz="2400" b="1" u="sng" dirty="0" smtClean="0">
                <a:solidFill>
                  <a:srgbClr val="2D3956"/>
                </a:solidFill>
                <a:latin typeface="Times New Roman" panose="02020603050405020304" pitchFamily="18" charset="0"/>
              </a:rPr>
              <a:t>والوظائف:</a:t>
            </a:r>
          </a:p>
          <a:p>
            <a:pPr lvl="0" algn="just" rtl="1"/>
            <a:r>
              <a:rPr lang="ar-EG" sz="2400" b="1" dirty="0" smtClean="0">
                <a:solidFill>
                  <a:srgbClr val="2D3956"/>
                </a:solidFill>
                <a:latin typeface="Times New Roman" panose="02020603050405020304" pitchFamily="18" charset="0"/>
              </a:rPr>
              <a:t>فيما يلي بعض </a:t>
            </a:r>
            <a:r>
              <a:rPr lang="ar-EG" sz="2400" b="1" dirty="0">
                <a:solidFill>
                  <a:srgbClr val="2D3956"/>
                </a:solidFill>
                <a:latin typeface="Times New Roman" panose="02020603050405020304" pitchFamily="18" charset="0"/>
              </a:rPr>
              <a:t>الأمثلة التوضيحية لتأثير الذكاء الاصطناعي على بعض المهن والوظائف</a:t>
            </a:r>
            <a:r>
              <a:rPr lang="ar-EG" sz="2400" b="1" dirty="0" smtClean="0">
                <a:solidFill>
                  <a:srgbClr val="2D3956"/>
                </a:solidFill>
                <a:latin typeface="Times New Roman" panose="02020603050405020304" pitchFamily="18" charset="0"/>
              </a:rPr>
              <a:t>:</a:t>
            </a:r>
            <a:endParaRPr lang="ar-EG" sz="2400" b="1" dirty="0">
              <a:solidFill>
                <a:srgbClr val="2D3956"/>
              </a:solidFill>
              <a:latin typeface="Times New Roman" panose="02020603050405020304" pitchFamily="18" charset="0"/>
            </a:endParaRPr>
          </a:p>
          <a:p>
            <a:pPr lvl="0" algn="just" rtl="1"/>
            <a:r>
              <a:rPr lang="ar-EG" sz="2400" b="1" dirty="0">
                <a:solidFill>
                  <a:srgbClr val="2D3956"/>
                </a:solidFill>
                <a:latin typeface="Times New Roman" panose="02020603050405020304" pitchFamily="18" charset="0"/>
              </a:rPr>
              <a:t>- مهنة سائق الشاحنات والحافلات: </a:t>
            </a:r>
            <a:r>
              <a:rPr lang="ar-EG" sz="2400" dirty="0">
                <a:solidFill>
                  <a:srgbClr val="2D3956"/>
                </a:solidFill>
                <a:latin typeface="Times New Roman" panose="02020603050405020304" pitchFamily="18" charset="0"/>
              </a:rPr>
              <a:t>من المتوقع أن تظهر شاحنات وحافلات ذاتية القيادة بفضل تقنيات الذكاء الاصطناعي، مما سيؤدي إلى تراجع الطلب على سائقي الشاحنات والحافلات البشريين</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lvl="0" algn="just" rtl="1"/>
            <a:r>
              <a:rPr lang="ar-EG" sz="2400" b="1" dirty="0">
                <a:solidFill>
                  <a:srgbClr val="2D3956"/>
                </a:solidFill>
                <a:latin typeface="Times New Roman" panose="02020603050405020304" pitchFamily="18" charset="0"/>
              </a:rPr>
              <a:t>- موظفو خدمة العملاء: </a:t>
            </a:r>
            <a:r>
              <a:rPr lang="ar-EG" sz="2400" dirty="0">
                <a:solidFill>
                  <a:srgbClr val="2D3956"/>
                </a:solidFill>
                <a:latin typeface="Times New Roman" panose="02020603050405020304" pitchFamily="18" charset="0"/>
              </a:rPr>
              <a:t>الذكاء الاصطناعي يتيح إمكانية استخدام برامج الدردشة الآلية والمساعدين الافتراضيين للرد على استفسارات العملاء بدلاً من البشر، مما قد يؤدي إلى تقليل الحاجة لموظفي خدمة العملاء</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lvl="0" algn="just" rtl="1"/>
            <a:r>
              <a:rPr lang="ar-EG" sz="2400" b="1" dirty="0">
                <a:solidFill>
                  <a:srgbClr val="2D3956"/>
                </a:solidFill>
                <a:latin typeface="Times New Roman" panose="02020603050405020304" pitchFamily="18" charset="0"/>
              </a:rPr>
              <a:t>- الترجمة والكتابة: </a:t>
            </a:r>
            <a:r>
              <a:rPr lang="ar-EG" sz="2400" dirty="0">
                <a:solidFill>
                  <a:srgbClr val="2D3956"/>
                </a:solidFill>
                <a:latin typeface="Times New Roman" panose="02020603050405020304" pitchFamily="18" charset="0"/>
              </a:rPr>
              <a:t>أصبح بالإمكان استخدام تقنيات الذكاء الاصطناعي في الترجمة الآلية وكتابة النصوص بشكل ذاتي، مما يهدد وظائف المترجمين والكتّاب. </a:t>
            </a:r>
          </a:p>
          <a:p>
            <a:pPr lvl="0" algn="just" rtl="1"/>
            <a:r>
              <a:rPr lang="ar-EG" sz="2400" b="1" dirty="0">
                <a:solidFill>
                  <a:srgbClr val="2D3956"/>
                </a:solidFill>
                <a:latin typeface="Times New Roman" panose="02020603050405020304" pitchFamily="18" charset="0"/>
              </a:rPr>
              <a:t>-المحاماة: </a:t>
            </a:r>
            <a:r>
              <a:rPr lang="ar-EG" sz="2400" dirty="0">
                <a:solidFill>
                  <a:srgbClr val="2D3956"/>
                </a:solidFill>
                <a:latin typeface="Times New Roman" panose="02020603050405020304" pitchFamily="18" charset="0"/>
              </a:rPr>
              <a:t>يمكن للذكاء الاصطناعي مساعدة المحامين في مراجعة العقود والوثائق القانونية والبحث القانوني، مما قد يؤثر على الطلب على المحامين ًفي المهام الروتينية</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lvl="0" algn="just" rtl="1"/>
            <a:r>
              <a:rPr lang="ar-EG" sz="2400" b="1" dirty="0">
                <a:solidFill>
                  <a:srgbClr val="2D3956"/>
                </a:solidFill>
                <a:latin typeface="Times New Roman" panose="02020603050405020304" pitchFamily="18" charset="0"/>
              </a:rPr>
              <a:t>-التدقيق والمحاسبة: </a:t>
            </a:r>
            <a:r>
              <a:rPr lang="ar-EG" sz="2400" dirty="0">
                <a:solidFill>
                  <a:srgbClr val="2D3956"/>
                </a:solidFill>
                <a:latin typeface="Times New Roman" panose="02020603050405020304" pitchFamily="18" charset="0"/>
              </a:rPr>
              <a:t>أنظمة الذكاء الاصطناعي قادرة على تحليل بيانات وإجراء حسابات معقدة بسرعة فائقة مما يمكن أن يحد من الحاجة للمدققين والمحاسبين</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مستقبل العمل:</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04719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على أية حال، حتى إذا أخذ الدخل الأساسي العالمي مكان الأجر اللائق، فإن الوظائف تخدم هدفا أعظم من مجرد أنها وسيلة للدخل، </a:t>
            </a:r>
            <a:r>
              <a:rPr lang="ar-EG" sz="2400" dirty="0">
                <a:solidFill>
                  <a:srgbClr val="2D3956"/>
                </a:solidFill>
                <a:latin typeface="Times New Roman" panose="02020603050405020304" pitchFamily="18" charset="0"/>
              </a:rPr>
              <a:t>حيث يجد الناس العزة والكرامة والتحقيق في العمل، مما يجعلهم يشعرون بأنهم عظماء ذو قيمة في المجتمع، وبذلك ليس الآلات مجرد أداة تؤدي لإبعاد الإيرادات لكنها أيضا إحساس بمدى تحقيق الذات والهدف في </a:t>
            </a:r>
            <a:r>
              <a:rPr lang="ar-EG" sz="2400" dirty="0" smtClean="0">
                <a:solidFill>
                  <a:srgbClr val="2D3956"/>
                </a:solidFill>
                <a:latin typeface="Times New Roman" panose="02020603050405020304" pitchFamily="18" charset="0"/>
              </a:rPr>
              <a:t>المجتمع.</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وبالتالي</a:t>
            </a:r>
            <a:r>
              <a:rPr lang="ar-EG" sz="2400" b="1" u="sng" dirty="0">
                <a:solidFill>
                  <a:srgbClr val="2D3956"/>
                </a:solidFill>
                <a:latin typeface="Times New Roman" panose="02020603050405020304" pitchFamily="18" charset="0"/>
              </a:rPr>
              <a:t>، بالرغم من الإيجابيات التي يعرفها مجال الذكاء الاصطناعي في كثير من الوظائف، فإنه في مقابل ذلك ستكون لها تأثيرات عكسية على الوظائف والعمل، مما سيؤدي بالكثير من المهن إلى الزوال ولا تحتاج إلى العنصر البشري لإتمامها أو القيام بها، بحيث ستحل الآلة </a:t>
            </a:r>
            <a:r>
              <a:rPr lang="ar-EG" sz="2400" b="1" u="sng" dirty="0" smtClean="0">
                <a:solidFill>
                  <a:srgbClr val="2D3956"/>
                </a:solidFill>
                <a:latin typeface="Times New Roman" panose="02020603050405020304" pitchFamily="18" charset="0"/>
              </a:rPr>
              <a:t>محله.</a:t>
            </a:r>
            <a:endParaRPr lang="ar-EG" sz="2400" b="1" u="sng" dirty="0">
              <a:solidFill>
                <a:srgbClr val="2D3956"/>
              </a:solidFill>
              <a:latin typeface="Times New Roman" panose="02020603050405020304" pitchFamily="18" charset="0"/>
            </a:endParaRPr>
          </a:p>
          <a:p>
            <a:pPr lvl="0" algn="just" rtl="1"/>
            <a:r>
              <a:rPr lang="ar-EG" sz="2400" dirty="0">
                <a:solidFill>
                  <a:srgbClr val="2D3956"/>
                </a:solidFill>
                <a:latin typeface="Times New Roman" panose="02020603050405020304" pitchFamily="18" charset="0"/>
              </a:rPr>
              <a:t>.- وحتى لا نظل نتحدث فقط على سلبيات الذكاء الاصطناعي وتأثيره على مستقبل العمل، وازدياد نسب البطالة في معظم المجتمعات، </a:t>
            </a:r>
            <a:r>
              <a:rPr lang="ar-EG" sz="2400" b="1" u="sng" dirty="0">
                <a:solidFill>
                  <a:srgbClr val="2D3956"/>
                </a:solidFill>
                <a:latin typeface="Times New Roman" panose="02020603050405020304" pitchFamily="18" charset="0"/>
              </a:rPr>
              <a:t>فإنه في مقابل ذلك قد يكون الذكاء الاصطناعي له إيجابيات على المجال الاجتماعي، وقد يكون عبارة عن تمهيد لظهور مناصب جديدة، فما هي الآفاق التي سيطرحها الذكاء الاصطناعي على مستقبل العمل بالنظر للتأثير الكبير على هذا الجانب؟</a:t>
            </a:r>
            <a:endParaRPr lang="ar-EG" sz="2400" b="1" u="sng"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مستقبل العمل:</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9063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بالرغم </a:t>
            </a:r>
            <a:r>
              <a:rPr lang="ar-EG" sz="2400" b="1" u="sng" dirty="0">
                <a:solidFill>
                  <a:srgbClr val="2D3956"/>
                </a:solidFill>
                <a:latin typeface="Times New Roman" panose="02020603050405020304" pitchFamily="18" charset="0"/>
              </a:rPr>
              <a:t>من كون الذكاء الاصطناعي قد يؤدي إلى التأثير على بعض الوظائف، غير أنه بالمقابل، وحسب الأستاذ "داني قزي" المتخصص في علم الأدمغة الإلكترونية، </a:t>
            </a:r>
            <a:r>
              <a:rPr lang="ar-EG" sz="2400" dirty="0">
                <a:solidFill>
                  <a:srgbClr val="2D3956"/>
                </a:solidFill>
                <a:latin typeface="Times New Roman" panose="02020603050405020304" pitchFamily="18" charset="0"/>
              </a:rPr>
              <a:t>فإن الذكاء الاصطناعي قد يخلق بالتأكيد فرص عمل جديدة، بمعنى أن آلية العمل وفق البرمجيات تقوم على المدخلات والمخرجات، حيث يقوم الإنسان بالأولى أي إعطاء المدخلات للآلة التي بدورها تعمل على إخراج المخرجات، فهذه الآلة تقوم بما يسمى ب </a:t>
            </a:r>
            <a:r>
              <a:rPr lang="en-US" sz="2400" dirty="0" err="1">
                <a:solidFill>
                  <a:srgbClr val="2D3956"/>
                </a:solidFill>
                <a:latin typeface="Times New Roman" panose="02020603050405020304" pitchFamily="18" charset="0"/>
              </a:rPr>
              <a:t>outi</a:t>
            </a:r>
            <a:r>
              <a:rPr lang="en-US" sz="2400" dirty="0">
                <a:solidFill>
                  <a:srgbClr val="2D3956"/>
                </a:solidFill>
                <a:latin typeface="Times New Roman" panose="02020603050405020304" pitchFamily="18" charset="0"/>
              </a:rPr>
              <a:t>-detect، </a:t>
            </a:r>
            <a:r>
              <a:rPr lang="ar-EG" sz="2400" dirty="0">
                <a:solidFill>
                  <a:srgbClr val="2D3956"/>
                </a:solidFill>
                <a:latin typeface="Times New Roman" panose="02020603050405020304" pitchFamily="18" charset="0"/>
              </a:rPr>
              <a:t>بناء على برمجيات معينة موجودة، وعلى ما أعطيت من مدخلات و من بيانات و من المؤكد أن فرص عمل جديدة ستظهر، وهناك شركات ستستغني عن موظفيها، وهناك وظائف ستختفي لكن بالمقابل سيكون هناك وظائف جديدة </a:t>
            </a:r>
            <a:r>
              <a:rPr lang="ar-EG" sz="2400" dirty="0" smtClean="0">
                <a:solidFill>
                  <a:srgbClr val="2D3956"/>
                </a:solidFill>
                <a:latin typeface="Times New Roman" panose="02020603050405020304" pitchFamily="18" charset="0"/>
              </a:rPr>
              <a:t>أخرى.</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والتأثير الأكبر للذكاء الاصطناعي سيطال الوظائف التي تحتاج إلى الكتابة وإلى إدخال البيانات والحوسبة، لكن الإنسان سيبقى موجودا</a:t>
            </a:r>
            <a:r>
              <a:rPr lang="ar-EG" sz="2400" dirty="0">
                <a:solidFill>
                  <a:srgbClr val="2D3956"/>
                </a:solidFill>
                <a:latin typeface="Times New Roman" panose="02020603050405020304" pitchFamily="18" charset="0"/>
              </a:rPr>
              <a:t>، فمع الثورة الصناعية، وجدت الآلات لمساعدة الإنسان لكن لم تلغه ووفرت عليه تعبا </a:t>
            </a:r>
            <a:r>
              <a:rPr lang="ar-EG" sz="2400" dirty="0" smtClean="0">
                <a:solidFill>
                  <a:srgbClr val="2D3956"/>
                </a:solidFill>
                <a:latin typeface="Times New Roman" panose="02020603050405020304" pitchFamily="18" charset="0"/>
              </a:rPr>
              <a:t>وجهدا، </a:t>
            </a:r>
            <a:r>
              <a:rPr lang="ar-EG" sz="2400" dirty="0">
                <a:solidFill>
                  <a:srgbClr val="2D3956"/>
                </a:solidFill>
                <a:latin typeface="Times New Roman" panose="02020603050405020304" pitchFamily="18" charset="0"/>
              </a:rPr>
              <a:t>لكن هذه الآلة قد تحتاج إلى الإنسان للقيام بوظائف على اعتبار أنه لا يمكن أن نسلم القول بأن مهمتها سيكون فيها الإتقان، لكون أن هامش الخطأ يفترض </a:t>
            </a:r>
            <a:r>
              <a:rPr lang="ar-EG" sz="2400" dirty="0" smtClean="0">
                <a:solidFill>
                  <a:srgbClr val="2D3956"/>
                </a:solidFill>
                <a:latin typeface="Times New Roman" panose="02020603050405020304" pitchFamily="18" charset="0"/>
              </a:rPr>
              <a:t>دائماً، </a:t>
            </a:r>
            <a:r>
              <a:rPr lang="ar-EG" sz="2400" dirty="0">
                <a:solidFill>
                  <a:srgbClr val="2D3956"/>
                </a:solidFill>
                <a:latin typeface="Times New Roman" panose="02020603050405020304" pitchFamily="18" charset="0"/>
              </a:rPr>
              <a:t>مما يتطلب دوما تدخل </a:t>
            </a:r>
            <a:r>
              <a:rPr lang="ar-EG" sz="2400" dirty="0" smtClean="0">
                <a:solidFill>
                  <a:srgbClr val="2D3956"/>
                </a:solidFill>
                <a:latin typeface="Times New Roman" panose="02020603050405020304" pitchFamily="18" charset="0"/>
              </a:rPr>
              <a:t>الإنسان.</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a:t>
            </a:r>
            <a:r>
              <a:rPr lang="ar-EG" sz="2800" b="1" dirty="0">
                <a:solidFill>
                  <a:srgbClr val="00B0F0"/>
                </a:solidFill>
                <a:latin typeface="Times New Roman" panose="02020603050405020304" pitchFamily="18" charset="0"/>
                <a:cs typeface="Times New Roman" panose="02020603050405020304" pitchFamily="18" charset="0"/>
              </a:rPr>
              <a:t>آفاق مستقبل العمل في ظل استخدام الذكاء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ويعد </a:t>
            </a:r>
            <a:r>
              <a:rPr lang="ar-EG" sz="2400" b="1" u="sng" dirty="0">
                <a:solidFill>
                  <a:srgbClr val="2D3956"/>
                </a:solidFill>
                <a:latin typeface="Times New Roman" panose="02020603050405020304" pitchFamily="18" charset="0"/>
              </a:rPr>
              <a:t>القطاع الصناعي، من أكثر القطاعات الأقل </a:t>
            </a:r>
            <a:r>
              <a:rPr lang="ar-EG" sz="2400" b="1" u="sng" dirty="0" smtClean="0">
                <a:solidFill>
                  <a:srgbClr val="2D3956"/>
                </a:solidFill>
                <a:latin typeface="Times New Roman" panose="02020603050405020304" pitchFamily="18" charset="0"/>
              </a:rPr>
              <a:t>تهديداً </a:t>
            </a:r>
            <a:r>
              <a:rPr lang="ar-EG" sz="2400" b="1" u="sng" dirty="0">
                <a:solidFill>
                  <a:srgbClr val="2D3956"/>
                </a:solidFill>
                <a:latin typeface="Times New Roman" panose="02020603050405020304" pitchFamily="18" charset="0"/>
              </a:rPr>
              <a:t>لفرص العمل، بالرغم من أن الذكاء الاصطناعي يمكن أن يكون فيه عاملا مساعدا للإنسان، ولن يحل محله أبدا، أي ما قد سيتغير مع الذكاء الاصطناعي هو دور الإنسان في العمل، </a:t>
            </a:r>
            <a:r>
              <a:rPr lang="ar-EG" sz="2400" dirty="0">
                <a:solidFill>
                  <a:srgbClr val="2D3956"/>
                </a:solidFill>
                <a:latin typeface="Times New Roman" panose="02020603050405020304" pitchFamily="18" charset="0"/>
              </a:rPr>
              <a:t>إلا أنه سيظل يعمل، ولعل أبرز مثال نستعين به هنا ما اتضح في جائحة كورونا من انتشار التعليم عن بعد، لكن دور المعلم ظل على حاله، ووظائف التعليم لم تتغير، أما وسيلة ومكان التدريس تغيرت ليس إلا، ولذلك في كل تطور تكنولوجي، قد تتغير الأدوار وفي نفس الوقت ستظهر أدوار </a:t>
            </a:r>
            <a:r>
              <a:rPr lang="ar-EG" sz="2400" dirty="0" smtClean="0">
                <a:solidFill>
                  <a:srgbClr val="2D3956"/>
                </a:solidFill>
                <a:latin typeface="Times New Roman" panose="02020603050405020304" pitchFamily="18" charset="0"/>
              </a:rPr>
              <a:t>جديدة، </a:t>
            </a:r>
            <a:r>
              <a:rPr lang="ar-EG" sz="2400" dirty="0">
                <a:solidFill>
                  <a:srgbClr val="2D3956"/>
                </a:solidFill>
                <a:latin typeface="Times New Roman" panose="02020603050405020304" pitchFamily="18" charset="0"/>
              </a:rPr>
              <a:t>لكن التطور لا يحل محل الإنسان</a:t>
            </a:r>
            <a:r>
              <a:rPr lang="ar-EG" sz="2400" dirty="0" smtClean="0">
                <a:solidFill>
                  <a:srgbClr val="2D3956"/>
                </a:solidFill>
                <a:latin typeface="Times New Roman" panose="02020603050405020304" pitchFamily="18" charset="0"/>
              </a:rPr>
              <a:t>.</a:t>
            </a:r>
          </a:p>
          <a:p>
            <a:pPr algn="just" rtl="1"/>
            <a:r>
              <a:rPr lang="ar-EG" sz="2400" dirty="0">
                <a:solidFill>
                  <a:srgbClr val="2D3956"/>
                </a:solidFill>
                <a:latin typeface="Times New Roman" panose="02020603050405020304" pitchFamily="18" charset="0"/>
              </a:rPr>
              <a:t>- من هنا، فالذكاء الاصطناعي ليس له سلبيات على فرص الشغل فقط، </a:t>
            </a:r>
            <a:r>
              <a:rPr lang="ar-EG" sz="2400" b="1" u="sng" dirty="0">
                <a:solidFill>
                  <a:srgbClr val="2D3956"/>
                </a:solidFill>
                <a:latin typeface="Times New Roman" panose="02020603050405020304" pitchFamily="18" charset="0"/>
              </a:rPr>
              <a:t>بل سيكون بمثابة خلق فرص جديدة للعمل، وستظهر معه، وظائف جديدة لم تكن موجودة من قبل، وهذا ما اتضح في عصرنا هذا من خلال بعض المهن لم تكن موجودة في العصور القديمة، لكن نتيجة للتطور التكنولوجي ظهرت الحاجة إلى ضرورة إيجاد متخصصين للعمل فيها "كمتخصصين في المعلوميات وغيرها...".</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a:t>
            </a:r>
            <a:r>
              <a:rPr lang="ar-EG" sz="2800" b="1" dirty="0">
                <a:solidFill>
                  <a:srgbClr val="00B0F0"/>
                </a:solidFill>
                <a:latin typeface="Times New Roman" panose="02020603050405020304" pitchFamily="18" charset="0"/>
                <a:cs typeface="Times New Roman" panose="02020603050405020304" pitchFamily="18" charset="0"/>
              </a:rPr>
              <a:t>آفاق مستقبل العمل في ظل استخدام الذكاء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1450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وإذا </a:t>
            </a:r>
            <a:r>
              <a:rPr lang="ar-EG" sz="2400" b="1" u="sng" dirty="0">
                <a:solidFill>
                  <a:srgbClr val="2D3956"/>
                </a:solidFill>
                <a:latin typeface="Times New Roman" panose="02020603050405020304" pitchFamily="18" charset="0"/>
              </a:rPr>
              <a:t>كان قطاع التوظيف يعتمد بشكل كبير على الموارد البشرية، والإنسان هو عامل رئيسي في هذا </a:t>
            </a:r>
            <a:r>
              <a:rPr lang="ar-EG" sz="2400" b="1" u="sng" dirty="0" smtClean="0">
                <a:solidFill>
                  <a:srgbClr val="2D3956"/>
                </a:solidFill>
                <a:latin typeface="Times New Roman" panose="02020603050405020304" pitchFamily="18" charset="0"/>
              </a:rPr>
              <a:t>القطاع، </a:t>
            </a:r>
            <a:r>
              <a:rPr lang="ar-EG" sz="2400" b="1" u="sng" dirty="0">
                <a:solidFill>
                  <a:srgbClr val="2D3956"/>
                </a:solidFill>
                <a:latin typeface="Times New Roman" panose="02020603050405020304" pitchFamily="18" charset="0"/>
              </a:rPr>
              <a:t>فإنه لا يمكن للذكاء الاصطناعي أن يحد من الموارد البشرية بشكل منعدم، وقطع الوظيفة أمام الإنسان، </a:t>
            </a:r>
            <a:r>
              <a:rPr lang="ar-EG" sz="2400" dirty="0">
                <a:solidFill>
                  <a:srgbClr val="2D3956"/>
                </a:solidFill>
                <a:latin typeface="Times New Roman" panose="02020603050405020304" pitchFamily="18" charset="0"/>
              </a:rPr>
              <a:t>بل إن الأمر عكس ذلك، فالذكاء الاصطناعي حتى وإن كان سيقلل من نسب الوظيفة، إلا إنه في مقابل هذا له إيجابيات عديدة لا يمكن نكرانها، فالغاية الأسمى من الذكاء الاصطناعي هو الحرص على مساعدة الإنسان، وليس القضاء عليه بشكل نهائي، مما يوحي تماما إلى أنه حتى وإن انتشرت استخدامات الذكاء الاصطناعي وأثرت على بعض </a:t>
            </a:r>
            <a:r>
              <a:rPr lang="ar-EG" sz="2400" dirty="0" smtClean="0">
                <a:solidFill>
                  <a:srgbClr val="2D3956"/>
                </a:solidFill>
                <a:latin typeface="Times New Roman" panose="02020603050405020304" pitchFamily="18" charset="0"/>
              </a:rPr>
              <a:t>الوظائف</a:t>
            </a:r>
            <a:r>
              <a:rPr lang="ar-EG" sz="2400" dirty="0">
                <a:solidFill>
                  <a:srgbClr val="2D3956"/>
                </a:solidFill>
                <a:latin typeface="Times New Roman" panose="02020603050405020304" pitchFamily="18" charset="0"/>
              </a:rPr>
              <a:t>، فإن هناك مهن ومناصب جديدة ستظهر </a:t>
            </a:r>
            <a:r>
              <a:rPr lang="ar-EG" sz="2400" dirty="0" smtClean="0">
                <a:solidFill>
                  <a:srgbClr val="2D3956"/>
                </a:solidFill>
                <a:latin typeface="Times New Roman" panose="02020603050405020304" pitchFamily="18" charset="0"/>
              </a:rPr>
              <a:t>معه.</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وبالتالي، حتى وإن كان عدد من المهن محكوم عليها بالزوال، فإنه ستظهر كذلك مهن جديدة التي تتطلب مهارات الذكاء الاصطناعي في نفس الوقت كعالم البيانات والمبرمج اللغوي</a:t>
            </a:r>
            <a:r>
              <a:rPr lang="ar-EG" sz="2400" dirty="0">
                <a:solidFill>
                  <a:srgbClr val="2D3956"/>
                </a:solidFill>
                <a:latin typeface="Times New Roman" panose="02020603050405020304" pitchFamily="18" charset="0"/>
              </a:rPr>
              <a:t>...كما سيتم إنشاء وظائف حول المهارات اللازمة لإدارة وصيانة الذكاء الاصطناعي، ومنع المخاطر المتعلق باستخدام البيانات الشخصية وتحسين التواصل بين البشر </a:t>
            </a:r>
            <a:r>
              <a:rPr lang="ar-EG" sz="2400" dirty="0" smtClean="0">
                <a:solidFill>
                  <a:srgbClr val="2D3956"/>
                </a:solidFill>
                <a:latin typeface="Times New Roman" panose="02020603050405020304" pitchFamily="18" charset="0"/>
              </a:rPr>
              <a:t>والآلات.</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a:t>
            </a:r>
            <a:r>
              <a:rPr lang="ar-EG" sz="2800" b="1" dirty="0">
                <a:solidFill>
                  <a:srgbClr val="00B0F0"/>
                </a:solidFill>
                <a:latin typeface="Times New Roman" panose="02020603050405020304" pitchFamily="18" charset="0"/>
                <a:cs typeface="Times New Roman" panose="02020603050405020304" pitchFamily="18" charset="0"/>
              </a:rPr>
              <a:t>آفاق مستقبل العمل في ظل استخدام الذكاء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4210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4" y="1851359"/>
            <a:ext cx="10949153"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أمثلة للوظائف والمهن </a:t>
            </a:r>
            <a:r>
              <a:rPr lang="ar-EG" sz="2400" b="1" u="sng" dirty="0" smtClean="0">
                <a:solidFill>
                  <a:srgbClr val="2D3956"/>
                </a:solidFill>
                <a:latin typeface="Times New Roman" panose="02020603050405020304" pitchFamily="18" charset="0"/>
              </a:rPr>
              <a:t>المستقبلية التي من المتوقع أن تنشأ نتيجة الذكاء الاصطناعي:</a:t>
            </a:r>
            <a:endParaRPr lang="ar-EG" sz="2400" b="1" u="sng"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1- مطورو </a:t>
            </a:r>
            <a:r>
              <a:rPr lang="ar-EG" sz="2400" b="1" u="sng" dirty="0">
                <a:solidFill>
                  <a:srgbClr val="2D3956"/>
                </a:solidFill>
                <a:latin typeface="Times New Roman" panose="02020603050405020304" pitchFamily="18" charset="0"/>
              </a:rPr>
              <a:t>الذكاء الاصطناعي:</a:t>
            </a:r>
            <a:r>
              <a:rPr lang="ar-EG" sz="2400" dirty="0">
                <a:solidFill>
                  <a:srgbClr val="2D3956"/>
                </a:solidFill>
                <a:latin typeface="Times New Roman" panose="02020603050405020304" pitchFamily="18" charset="0"/>
              </a:rPr>
              <a:t> ستزداد الحاجة لمطوري البرمجيات والخوارزميات القادرين على بناء تطبيقات الذكاء الاصطناعي وتحسينها.</a:t>
            </a:r>
          </a:p>
          <a:p>
            <a:pPr algn="just" rtl="1"/>
            <a:r>
              <a:rPr lang="ar-EG" sz="2400" b="1" u="sng" dirty="0" smtClean="0">
                <a:solidFill>
                  <a:srgbClr val="2D3956"/>
                </a:solidFill>
                <a:latin typeface="Times New Roman" panose="02020603050405020304" pitchFamily="18" charset="0"/>
              </a:rPr>
              <a:t>2- مهندسو </a:t>
            </a:r>
            <a:r>
              <a:rPr lang="ar-EG" sz="2400" b="1" u="sng" dirty="0">
                <a:solidFill>
                  <a:srgbClr val="2D3956"/>
                </a:solidFill>
                <a:latin typeface="Times New Roman" panose="02020603050405020304" pitchFamily="18" charset="0"/>
              </a:rPr>
              <a:t>الروبوتات: </a:t>
            </a:r>
            <a:r>
              <a:rPr lang="ar-EG" sz="2400" dirty="0">
                <a:solidFill>
                  <a:srgbClr val="2D3956"/>
                </a:solidFill>
                <a:latin typeface="Times New Roman" panose="02020603050405020304" pitchFamily="18" charset="0"/>
              </a:rPr>
              <a:t>لتصميم وبناء الروبوتات المستقبلية ذات الذكاء الاصطناعي للقيام بمهام محددة.</a:t>
            </a:r>
          </a:p>
          <a:p>
            <a:pPr algn="just" rtl="1"/>
            <a:r>
              <a:rPr lang="ar-EG" sz="2400" b="1" u="sng" dirty="0">
                <a:solidFill>
                  <a:srgbClr val="2D3956"/>
                </a:solidFill>
                <a:latin typeface="Times New Roman" panose="02020603050405020304" pitchFamily="18" charset="0"/>
              </a:rPr>
              <a:t>محللو البيانات: </a:t>
            </a:r>
            <a:r>
              <a:rPr lang="ar-EG" sz="2400" dirty="0">
                <a:solidFill>
                  <a:srgbClr val="2D3956"/>
                </a:solidFill>
                <a:latin typeface="Times New Roman" panose="02020603050405020304" pitchFamily="18" charset="0"/>
              </a:rPr>
              <a:t>لتحليل البيانات الضخمة واستخلاص الأنماط والاتجاهات المفيدة في تطوير تطبيقات الذكاء الاصطناعي.</a:t>
            </a:r>
          </a:p>
          <a:p>
            <a:pPr algn="just" rtl="1"/>
            <a:r>
              <a:rPr lang="ar-EG" sz="2400" b="1" u="sng" dirty="0" smtClean="0">
                <a:solidFill>
                  <a:srgbClr val="2D3956"/>
                </a:solidFill>
                <a:latin typeface="Times New Roman" panose="02020603050405020304" pitchFamily="18" charset="0"/>
              </a:rPr>
              <a:t>3- خبراء </a:t>
            </a:r>
            <a:r>
              <a:rPr lang="ar-EG" sz="2400" b="1" u="sng" dirty="0">
                <a:solidFill>
                  <a:srgbClr val="2D3956"/>
                </a:solidFill>
                <a:latin typeface="Times New Roman" panose="02020603050405020304" pitchFamily="18" charset="0"/>
              </a:rPr>
              <a:t>أمن الذكاء الاصطناعي: </a:t>
            </a:r>
            <a:r>
              <a:rPr lang="ar-EG" sz="2400" dirty="0">
                <a:solidFill>
                  <a:srgbClr val="2D3956"/>
                </a:solidFill>
                <a:latin typeface="Times New Roman" panose="02020603050405020304" pitchFamily="18" charset="0"/>
              </a:rPr>
              <a:t>لضمان أمن وحماية أنظمة وتطبيقات الذكاء الاصطناعي من الاختراقات.</a:t>
            </a:r>
          </a:p>
          <a:p>
            <a:pPr algn="just" rtl="1"/>
            <a:r>
              <a:rPr lang="ar-EG" sz="2400" dirty="0">
                <a:solidFill>
                  <a:srgbClr val="2D3956"/>
                </a:solidFill>
                <a:latin typeface="Times New Roman" panose="02020603050405020304" pitchFamily="18" charset="0"/>
              </a:rPr>
              <a:t>مدربو الروبوتات: لتدريب وتعليم الروبوتات ونُظم الذكاء الاصطناعي المختلفة.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a:t>
            </a:r>
            <a:r>
              <a:rPr lang="ar-EG" sz="2800" b="1" dirty="0">
                <a:solidFill>
                  <a:srgbClr val="00B0F0"/>
                </a:solidFill>
                <a:latin typeface="Times New Roman" panose="02020603050405020304" pitchFamily="18" charset="0"/>
                <a:cs typeface="Times New Roman" panose="02020603050405020304" pitchFamily="18" charset="0"/>
              </a:rPr>
              <a:t>آفاق مستقبل العمل في ظل استخدام الذكاء الاصطناعي:</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63284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779469" cy="3711785"/>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a:t>
            </a:r>
            <a:r>
              <a:rPr lang="ar-EG" sz="2400" b="1" u="sng" dirty="0" smtClean="0">
                <a:solidFill>
                  <a:srgbClr val="000000"/>
                </a:solidFill>
                <a:latin typeface="Times New Roman" panose="02020603050405020304" pitchFamily="18" charset="0"/>
              </a:rPr>
              <a:t>ختاماً، </a:t>
            </a:r>
            <a:r>
              <a:rPr lang="ar-EG" sz="2400" b="1" u="sng" dirty="0">
                <a:solidFill>
                  <a:srgbClr val="000000"/>
                </a:solidFill>
                <a:latin typeface="Times New Roman" panose="02020603050405020304" pitchFamily="18" charset="0"/>
              </a:rPr>
              <a:t>فالذكاء الاصطناعي يعد حلقة من حلقات تطور البشرية والارتقاء بالدول، والدفع بها للأمام، </a:t>
            </a:r>
            <a:r>
              <a:rPr lang="ar-EG" sz="2400" dirty="0">
                <a:solidFill>
                  <a:srgbClr val="000000"/>
                </a:solidFill>
                <a:latin typeface="Times New Roman" panose="02020603050405020304" pitchFamily="18" charset="0"/>
              </a:rPr>
              <a:t>لكن في استخداماته ينبغي أن يتم مراعاة كل ما هو أخلاقي خصوصا إذا اقترن هذا الاستخدام بالبشر، مما يعني أن استخدامه يجب أن يكون أخلاقيا يحترم وظائف الإنسان، ولا يدمر البشر ويسهم في القضاء عليهم، وتعريضهم للتهلكة والبطالة أي حتى وإن تم إعطاؤه بعضا من مهام الإنسان، إلا أنه ينبغي خلق مناصب جديدة لتعويضهم عن فقدان </a:t>
            </a:r>
            <a:r>
              <a:rPr lang="ar-EG" sz="2400" dirty="0" smtClean="0">
                <a:solidFill>
                  <a:srgbClr val="000000"/>
                </a:solidFill>
                <a:latin typeface="Times New Roman" panose="02020603050405020304" pitchFamily="18" charset="0"/>
              </a:rPr>
              <a:t>عملهم.</a:t>
            </a:r>
          </a:p>
          <a:p>
            <a:pPr algn="just" rtl="1">
              <a:lnSpc>
                <a:spcPct val="120000"/>
              </a:lnSpc>
            </a:pPr>
            <a:r>
              <a:rPr lang="ar-EG" sz="2400" b="1" u="sng" dirty="0">
                <a:solidFill>
                  <a:srgbClr val="000000"/>
                </a:solidFill>
                <a:latin typeface="Times New Roman" panose="02020603050405020304" pitchFamily="18" charset="0"/>
              </a:rPr>
              <a:t>- من هنا، فالحق في العمل يعد من الحقوق التي تطرقت لها القوانين المقارنة، </a:t>
            </a:r>
            <a:r>
              <a:rPr lang="ar-EG" sz="2400" b="1" u="sng" dirty="0" smtClean="0">
                <a:solidFill>
                  <a:srgbClr val="000000"/>
                </a:solidFill>
                <a:latin typeface="Times New Roman" panose="02020603050405020304" pitchFamily="18" charset="0"/>
              </a:rPr>
              <a:t>والتشريعات المختلفة بدورها كرست </a:t>
            </a:r>
            <a:r>
              <a:rPr lang="ar-EG" sz="2400" b="1" u="sng" dirty="0">
                <a:solidFill>
                  <a:srgbClr val="000000"/>
                </a:solidFill>
                <a:latin typeface="Times New Roman" panose="02020603050405020304" pitchFamily="18" charset="0"/>
              </a:rPr>
              <a:t>هذا الحق بمقتضى القوانين </a:t>
            </a:r>
            <a:r>
              <a:rPr lang="ar-EG" sz="2400" b="1" u="sng" dirty="0" smtClean="0">
                <a:solidFill>
                  <a:srgbClr val="000000"/>
                </a:solidFill>
                <a:latin typeface="Times New Roman" panose="02020603050405020304" pitchFamily="18" charset="0"/>
              </a:rPr>
              <a:t>الوطنية </a:t>
            </a:r>
            <a:r>
              <a:rPr lang="ar-EG" sz="2400" b="1" u="sng" dirty="0">
                <a:solidFill>
                  <a:srgbClr val="000000"/>
                </a:solidFill>
                <a:latin typeface="Times New Roman" panose="02020603050405020304" pitchFamily="18" charset="0"/>
              </a:rPr>
              <a:t>وكل مواطن له الحق في العمل، </a:t>
            </a:r>
            <a:r>
              <a:rPr lang="ar-EG" sz="2400" dirty="0">
                <a:solidFill>
                  <a:srgbClr val="000000"/>
                </a:solidFill>
                <a:latin typeface="Times New Roman" panose="02020603050405020304" pitchFamily="18" charset="0"/>
              </a:rPr>
              <a:t>ولا ينبغي انتهاك هذا الحق بأي وجه من الأوجه، غير أن استخدام الذكاء الاصطناعي قد يسهم بشكل كبير في التأثير عليه، وفي ظل غياب تأطير قانوني لهذا المجال، فإنه على المشرع أن يقوم بالتنصيص على البدائل التي سيتم الحفاظ فيها للأطراف على حقهم في العمل دون المساس به.</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آفاق مستقبل العمل في ظل استخدام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641229"/>
            <a:ext cx="11779469" cy="4598182"/>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-خلاصة القول </a:t>
            </a:r>
            <a:r>
              <a:rPr lang="ar-EG" sz="2400" b="1" u="sng" dirty="0" smtClean="0">
                <a:solidFill>
                  <a:srgbClr val="000000"/>
                </a:solidFill>
                <a:latin typeface="Times New Roman" panose="02020603050405020304" pitchFamily="18" charset="0"/>
              </a:rPr>
              <a:t>أن </a:t>
            </a:r>
            <a:r>
              <a:rPr lang="ar-EG" sz="2400" b="1" u="sng" dirty="0">
                <a:solidFill>
                  <a:srgbClr val="000000"/>
                </a:solidFill>
                <a:latin typeface="Times New Roman" panose="02020603050405020304" pitchFamily="18" charset="0"/>
              </a:rPr>
              <a:t>دور الذكاء الاصطناعي في المجال القانوني واضح وبالغ الأهمية، </a:t>
            </a:r>
            <a:r>
              <a:rPr lang="ar-EG" sz="2400" dirty="0">
                <a:solidFill>
                  <a:srgbClr val="000000"/>
                </a:solidFill>
                <a:latin typeface="Times New Roman" panose="02020603050405020304" pitchFamily="18" charset="0"/>
              </a:rPr>
              <a:t>مما يساعد على تغيير هذا المجال فيصبح قائما على الذكاء الاصطناعي، ومن ثم سيسهل في الأخير القيام بالمهام القانونية بنوع من الدقة والإتقان، لكن إذا لم يستعمل بشكل أخلاقي، فستكون له آثار وخيمة على هذا المجال كما ذكرنا</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وأمام </a:t>
            </a:r>
            <a:r>
              <a:rPr lang="ar-EG" sz="2400" dirty="0">
                <a:solidFill>
                  <a:srgbClr val="000000"/>
                </a:solidFill>
                <a:latin typeface="Times New Roman" panose="02020603050405020304" pitchFamily="18" charset="0"/>
              </a:rPr>
              <a:t>هذا الوضع، كان لا بد من أن نتحدث عن نقطة أخرى في موضوع الذكاء الاصطناعي، والتي تتعلق بكون أن هذا الأخير قد ينتهك حقوق الأفراد وحرياتهم، وقد يرتكب أخطاء قانونية، مما سيسب أضرار مادية ومعنوية، </a:t>
            </a:r>
            <a:r>
              <a:rPr lang="ar-EG" sz="2400" b="1" u="sng" dirty="0">
                <a:solidFill>
                  <a:srgbClr val="000000"/>
                </a:solidFill>
                <a:latin typeface="Times New Roman" panose="02020603050405020304" pitchFamily="18" charset="0"/>
              </a:rPr>
              <a:t>فمن سيتحمل المسؤولية القانونية؟ أي من يمكن مساءلته عن أخطاء الذكاء الاصطناعي؟ وهل الذكاء الاصطناعي يتمتع بالشخصية القانونية حتى يتسنى لنا الحديث عن المسؤولية القانونية؟ وهل المسؤولية القانونية هنا قائمة أم يمكن دفعها</a:t>
            </a:r>
            <a:r>
              <a:rPr lang="ar-EG" sz="2400" b="1" u="sng"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 أكثر </a:t>
            </a:r>
            <a:r>
              <a:rPr lang="ar-EG" sz="2400" b="1" u="sng" dirty="0">
                <a:solidFill>
                  <a:srgbClr val="000000"/>
                </a:solidFill>
                <a:latin typeface="Times New Roman" panose="02020603050405020304" pitchFamily="18" charset="0"/>
              </a:rPr>
              <a:t>من هذا، هل القواعد القانونية العامة المنظمة للمسؤولية القانونية كفيلة بالتطبيق على تقنيات الذكاء الاصطناعي؟ </a:t>
            </a:r>
            <a:r>
              <a:rPr lang="ar-EG" sz="2400" dirty="0">
                <a:solidFill>
                  <a:srgbClr val="000000"/>
                </a:solidFill>
                <a:latin typeface="Times New Roman" panose="02020603050405020304" pitchFamily="18" charset="0"/>
              </a:rPr>
              <a:t>أم أن هذه القواعد العامة لا تجد مجالا خصبا للتطبيق على تقنيات الذكاء الاصطناعي لما لهذه التقنيات من خصوصية؟</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آفاق مستقبل العمل في ظل استخدام الذكاء الاصطناعي:</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636481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1875</TotalTime>
  <Words>2766</Words>
  <Application>Microsoft Office PowerPoint</Application>
  <PresentationFormat>Custom</PresentationFormat>
  <Paragraphs>133</Paragraphs>
  <Slides>20</Slides>
  <Notes>4</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391</cp:revision>
  <dcterms:created xsi:type="dcterms:W3CDTF">2023-04-29T09:08:23Z</dcterms:created>
  <dcterms:modified xsi:type="dcterms:W3CDTF">2023-11-08T03:56:53Z</dcterms:modified>
</cp:coreProperties>
</file>