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313" r:id="rId4"/>
    <p:sldId id="314" r:id="rId5"/>
    <p:sldId id="262" r:id="rId6"/>
    <p:sldId id="263" r:id="rId7"/>
    <p:sldId id="264" r:id="rId8"/>
    <p:sldId id="265" r:id="rId9"/>
    <p:sldId id="266" r:id="rId10"/>
    <p:sldId id="267" r:id="rId11"/>
    <p:sldId id="268" r:id="rId12"/>
    <p:sldId id="269" r:id="rId13"/>
    <p:sldId id="271" r:id="rId14"/>
    <p:sldId id="272" r:id="rId15"/>
    <p:sldId id="273" r:id="rId16"/>
    <p:sldId id="274" r:id="rId17"/>
    <p:sldId id="275" r:id="rId18"/>
    <p:sldId id="278" r:id="rId19"/>
    <p:sldId id="279" r:id="rId20"/>
    <p:sldId id="280" r:id="rId21"/>
    <p:sldId id="281" r:id="rId22"/>
    <p:sldId id="282" r:id="rId23"/>
    <p:sldId id="283" r:id="rId24"/>
    <p:sldId id="284" r:id="rId25"/>
    <p:sldId id="286" r:id="rId26"/>
    <p:sldId id="287" r:id="rId27"/>
    <p:sldId id="288" r:id="rId28"/>
    <p:sldId id="289" r:id="rId29"/>
    <p:sldId id="301" r:id="rId30"/>
    <p:sldId id="297" r:id="rId31"/>
    <p:sldId id="303" r:id="rId32"/>
    <p:sldId id="315" r:id="rId33"/>
    <p:sldId id="304" r:id="rId34"/>
    <p:sldId id="305" r:id="rId35"/>
    <p:sldId id="306" r:id="rId36"/>
    <p:sldId id="30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12" autoAdjust="0"/>
    <p:restoredTop sz="94660"/>
  </p:normalViewPr>
  <p:slideViewPr>
    <p:cSldViewPr snapToGrid="0">
      <p:cViewPr varScale="1">
        <p:scale>
          <a:sx n="73" d="100"/>
          <a:sy n="73" d="100"/>
        </p:scale>
        <p:origin x="6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10/15/2022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0314" y="422122"/>
            <a:ext cx="8734052" cy="1972334"/>
          </a:xfrm>
          <a:prstGeom prst="rect">
            <a:avLst/>
          </a:prstGeom>
        </p:spPr>
      </p:pic>
      <p:pic>
        <p:nvPicPr>
          <p:cNvPr id="13" name="Picture 12"/>
          <p:cNvPicPr>
            <a:picLocks noChangeAspect="1"/>
          </p:cNvPicPr>
          <p:nvPr/>
        </p:nvPicPr>
        <p:blipFill>
          <a:blip r:embed="rId6"/>
          <a:stretch>
            <a:fillRect/>
          </a:stretch>
        </p:blipFill>
        <p:spPr>
          <a:xfrm>
            <a:off x="5107577" y="3125529"/>
            <a:ext cx="6962503" cy="1838356"/>
          </a:xfrm>
          <a:prstGeom prst="rect">
            <a:avLst/>
          </a:prstGeom>
        </p:spPr>
      </p:pic>
      <p:sp>
        <p:nvSpPr>
          <p:cNvPr id="14" name="TextBox 13"/>
          <p:cNvSpPr txBox="1"/>
          <p:nvPr/>
        </p:nvSpPr>
        <p:spPr>
          <a:xfrm>
            <a:off x="111669" y="629727"/>
            <a:ext cx="7686857" cy="1815882"/>
          </a:xfrm>
          <a:prstGeom prst="rect">
            <a:avLst/>
          </a:prstGeom>
          <a:noFill/>
        </p:spPr>
        <p:txBody>
          <a:bodyPr wrap="squar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E-Commerce </a:t>
            </a:r>
            <a:endParaRPr lang="en-US" sz="3600" b="1" dirty="0" smtClean="0">
              <a:solidFill>
                <a:schemeClr val="bg1"/>
              </a:solidFill>
              <a:latin typeface="Tajawal Medium" panose="00000600000000000000" pitchFamily="2" charset="-78"/>
              <a:cs typeface="Tajawal Medium" panose="00000600000000000000" pitchFamily="2" charset="-78"/>
            </a:endParaRPr>
          </a:p>
          <a:p>
            <a:r>
              <a:rPr lang="en-US" sz="3600" b="1" dirty="0" smtClean="0">
                <a:solidFill>
                  <a:srgbClr val="FFFF00"/>
                </a:solidFill>
                <a:latin typeface="Tajawal Medium" panose="00000600000000000000" pitchFamily="2" charset="-78"/>
                <a:cs typeface="Tajawal Medium" panose="00000600000000000000" pitchFamily="2" charset="-78"/>
              </a:rPr>
              <a:t>Prepared </a:t>
            </a:r>
            <a:r>
              <a:rPr lang="en-US" sz="3600" b="1" dirty="0">
                <a:solidFill>
                  <a:srgbClr val="FFFF00"/>
                </a:solidFill>
                <a:latin typeface="Tajawal Medium" panose="00000600000000000000" pitchFamily="2" charset="-78"/>
                <a:cs typeface="Tajawal Medium" panose="00000600000000000000" pitchFamily="2" charset="-78"/>
              </a:rPr>
              <a:t>by Dr. Adam Yagoub</a:t>
            </a:r>
          </a:p>
          <a:p>
            <a:r>
              <a:rPr lang="en-US" sz="3600" b="1" dirty="0">
                <a:solidFill>
                  <a:srgbClr val="FF9518"/>
                </a:solidFill>
                <a:latin typeface="Tajawal Medium" panose="00000600000000000000" pitchFamily="2" charset="-78"/>
                <a:cs typeface="Tajawal Medium" panose="00000600000000000000" pitchFamily="2" charset="-78"/>
              </a:rPr>
              <a:t>Lecture </a:t>
            </a:r>
            <a:r>
              <a:rPr lang="en-US" sz="3600" b="1" dirty="0" smtClean="0">
                <a:solidFill>
                  <a:srgbClr val="FF9518"/>
                </a:solidFill>
                <a:latin typeface="Tajawal Medium" panose="00000600000000000000" pitchFamily="2" charset="-78"/>
                <a:cs typeface="Tajawal Medium" panose="00000600000000000000" pitchFamily="2" charset="-78"/>
              </a:rPr>
              <a:t>5</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93509" y="3327413"/>
            <a:ext cx="7026850" cy="1631216"/>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MGM 212</a:t>
            </a:r>
          </a:p>
          <a:p>
            <a:r>
              <a:rPr lang="en-US" sz="3600" b="1" dirty="0" smtClean="0">
                <a:solidFill>
                  <a:srgbClr val="FFFF00"/>
                </a:solidFill>
                <a:latin typeface="Tajawal Medium" panose="00000600000000000000" pitchFamily="2" charset="-78"/>
                <a:cs typeface="Tajawal Medium" panose="00000600000000000000" pitchFamily="2" charset="-78"/>
              </a:rPr>
              <a:t>E-business </a:t>
            </a:r>
            <a:r>
              <a:rPr lang="en-US" sz="3600" b="1" dirty="0">
                <a:solidFill>
                  <a:srgbClr val="FFFF00"/>
                </a:solidFill>
                <a:latin typeface="Tajawal Medium" panose="00000600000000000000" pitchFamily="2" charset="-78"/>
                <a:cs typeface="Tajawal Medium" panose="00000600000000000000" pitchFamily="2" charset="-78"/>
              </a:rPr>
              <a:t>strategy</a:t>
            </a:r>
          </a:p>
          <a:p>
            <a:endParaRPr lang="en-US" sz="28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b="1" dirty="0">
                <a:solidFill>
                  <a:srgbClr val="00B050"/>
                </a:solidFill>
              </a:rPr>
              <a:t>Lecture 5: E-business </a:t>
            </a:r>
            <a:r>
              <a:rPr lang="en-US" b="1" dirty="0" smtClean="0">
                <a:solidFill>
                  <a:srgbClr val="00B050"/>
                </a:solidFill>
              </a:rPr>
              <a:t>strategy</a:t>
            </a:r>
            <a:r>
              <a:rPr lang="ar-SA" b="1" dirty="0" smtClean="0">
                <a:solidFill>
                  <a:srgbClr val="00B050"/>
                </a:solidFill>
              </a:rPr>
              <a:t>.</a:t>
            </a:r>
            <a:endParaRPr lang="en-US" b="1" dirty="0">
              <a:solidFill>
                <a:srgbClr val="00B050"/>
              </a:solidFill>
            </a:endParaRP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1771428" y="6497884"/>
            <a:ext cx="9902229" cy="204838"/>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12244250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91" y="1966718"/>
            <a:ext cx="11007451" cy="4351338"/>
          </a:xfrm>
        </p:spPr>
        <p:txBody>
          <a:bodyPr>
            <a:normAutofit/>
          </a:bodyPr>
          <a:lstStyle/>
          <a:p>
            <a:pPr marL="0" indent="0">
              <a:buNone/>
            </a:pPr>
            <a:r>
              <a:rPr lang="en-US" dirty="0" smtClean="0"/>
              <a:t>1.Introduction.</a:t>
            </a:r>
            <a:endParaRPr lang="en-US" dirty="0"/>
          </a:p>
          <a:p>
            <a:pPr marL="0" indent="0">
              <a:buNone/>
            </a:pPr>
            <a:r>
              <a:rPr lang="en-US" dirty="0" smtClean="0"/>
              <a:t>2. What </a:t>
            </a:r>
            <a:r>
              <a:rPr lang="en-US" dirty="0"/>
              <a:t>is e-business strategy? </a:t>
            </a:r>
          </a:p>
          <a:p>
            <a:pPr marL="0" indent="0">
              <a:buNone/>
            </a:pPr>
            <a:r>
              <a:rPr lang="en-US" dirty="0" smtClean="0"/>
              <a:t>3. Strategic </a:t>
            </a:r>
            <a:r>
              <a:rPr lang="en-US" dirty="0"/>
              <a:t>analysis</a:t>
            </a:r>
            <a:r>
              <a:rPr lang="en-US" dirty="0" smtClean="0"/>
              <a:t>.</a:t>
            </a:r>
            <a:endParaRPr lang="en-US" dirty="0"/>
          </a:p>
          <a:p>
            <a:pPr marL="0" indent="0">
              <a:buNone/>
            </a:pPr>
            <a:r>
              <a:rPr lang="en-US" dirty="0"/>
              <a:t>4. Strategic objectives.</a:t>
            </a:r>
          </a:p>
          <a:p>
            <a:pPr marL="0" indent="0">
              <a:buNone/>
            </a:pPr>
            <a:r>
              <a:rPr lang="en-US" dirty="0"/>
              <a:t>5. Strategy definition</a:t>
            </a:r>
            <a:r>
              <a:rPr lang="en-US" dirty="0" smtClean="0"/>
              <a:t>.</a:t>
            </a:r>
          </a:p>
          <a:p>
            <a:pPr marL="0" indent="0">
              <a:buNone/>
            </a:pPr>
            <a:r>
              <a:rPr lang="en-US" dirty="0"/>
              <a:t>6. Strategy implementation.</a:t>
            </a:r>
          </a:p>
          <a:p>
            <a:pPr marL="0" indent="0">
              <a:buNone/>
            </a:pPr>
            <a:r>
              <a:rPr lang="en-US" dirty="0" smtClean="0"/>
              <a:t>7</a:t>
            </a:r>
            <a:r>
              <a:rPr lang="en-US" dirty="0"/>
              <a:t>. Information systems strategy and e-business strategy.</a:t>
            </a:r>
          </a:p>
        </p:txBody>
      </p:sp>
      <p:pic>
        <p:nvPicPr>
          <p:cNvPr id="4" name="Picture 3"/>
          <p:cNvPicPr>
            <a:picLocks noChangeAspect="1"/>
          </p:cNvPicPr>
          <p:nvPr/>
        </p:nvPicPr>
        <p:blipFill>
          <a:blip r:embed="rId2"/>
          <a:stretch>
            <a:fillRect/>
          </a:stretch>
        </p:blipFill>
        <p:spPr>
          <a:xfrm>
            <a:off x="1771428" y="6497884"/>
            <a:ext cx="9902229" cy="204838"/>
          </a:xfrm>
          <a:prstGeom prst="rect">
            <a:avLst/>
          </a:prstGeom>
        </p:spPr>
      </p:pic>
      <p:pic>
        <p:nvPicPr>
          <p:cNvPr id="5" name="Picture 4"/>
          <p:cNvPicPr>
            <a:picLocks noChangeAspect="1"/>
          </p:cNvPicPr>
          <p:nvPr/>
        </p:nvPicPr>
        <p:blipFill>
          <a:blip r:embed="rId3"/>
          <a:stretch>
            <a:fillRect/>
          </a:stretch>
        </p:blipFill>
        <p:spPr>
          <a:xfrm>
            <a:off x="-108036" y="2204822"/>
            <a:ext cx="238650" cy="2709534"/>
          </a:xfrm>
          <a:prstGeom prst="rect">
            <a:avLst/>
          </a:prstGeom>
        </p:spPr>
      </p:pic>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4"/>
          <a:stretch>
            <a:fillRect/>
          </a:stretch>
        </p:blipFill>
        <p:spPr>
          <a:xfrm>
            <a:off x="180062" y="213339"/>
            <a:ext cx="11173738" cy="1610200"/>
          </a:xfrm>
          <a:prstGeom prst="rect">
            <a:avLst/>
          </a:prstGeom>
        </p:spPr>
      </p:pic>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41265119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042"/>
            <a:ext cx="10515600" cy="4351338"/>
          </a:xfrm>
        </p:spPr>
        <p:txBody>
          <a:bodyPr/>
          <a:lstStyle/>
          <a:p>
            <a:pPr marL="0" indent="0">
              <a:buNone/>
            </a:pPr>
            <a:r>
              <a:rPr lang="en-US" b="1" dirty="0"/>
              <a:t>After completing this chapter the student should be able to:</a:t>
            </a:r>
          </a:p>
          <a:p>
            <a:pPr marL="0" indent="0">
              <a:buNone/>
            </a:pPr>
            <a:r>
              <a:rPr lang="en-US" dirty="0"/>
              <a:t>1. Follow an appropriate strategy process model for </a:t>
            </a:r>
            <a:r>
              <a:rPr lang="en-US" dirty="0" smtClean="0"/>
              <a:t>e-business.</a:t>
            </a:r>
            <a:endParaRPr lang="en-US" dirty="0"/>
          </a:p>
          <a:p>
            <a:pPr marL="0" indent="0">
              <a:buNone/>
            </a:pPr>
            <a:r>
              <a:rPr lang="en-US" dirty="0"/>
              <a:t>2. Apply tools to generate and select e-business </a:t>
            </a:r>
            <a:r>
              <a:rPr lang="en-US" dirty="0" smtClean="0"/>
              <a:t>strategies.</a:t>
            </a:r>
            <a:endParaRPr lang="en-US" dirty="0"/>
          </a:p>
          <a:p>
            <a:pPr marL="0" indent="0">
              <a:buNone/>
            </a:pPr>
            <a:r>
              <a:rPr lang="en-US" dirty="0"/>
              <a:t>3. Outline alternative strategic approaches to achieve e-business.</a:t>
            </a:r>
          </a:p>
        </p:txBody>
      </p:sp>
      <p:pic>
        <p:nvPicPr>
          <p:cNvPr id="5" name="Picture 4"/>
          <p:cNvPicPr>
            <a:picLocks noChangeAspect="1"/>
          </p:cNvPicPr>
          <p:nvPr/>
        </p:nvPicPr>
        <p:blipFill>
          <a:blip r:embed="rId2"/>
          <a:stretch>
            <a:fillRect/>
          </a:stretch>
        </p:blipFill>
        <p:spPr>
          <a:xfrm>
            <a:off x="180062" y="213339"/>
            <a:ext cx="11173738" cy="1610200"/>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771428" y="6497884"/>
            <a:ext cx="9902229" cy="204838"/>
          </a:xfrm>
          <a:prstGeom prst="rect">
            <a:avLst/>
          </a:prstGeom>
        </p:spPr>
      </p:pic>
      <p:sp>
        <p:nvSpPr>
          <p:cNvPr id="9" name="TextBox 8"/>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Learning Outcomes </a:t>
            </a:r>
            <a:endParaRPr lang="en-US" sz="4000" dirty="0">
              <a:solidFill>
                <a:srgbClr val="FFFF00"/>
              </a:solidFill>
            </a:endParaRPr>
          </a:p>
        </p:txBody>
      </p:sp>
    </p:spTree>
    <p:extLst>
      <p:ext uri="{BB962C8B-B14F-4D97-AF65-F5344CB8AC3E}">
        <p14:creationId xmlns:p14="http://schemas.microsoft.com/office/powerpoint/2010/main" val="23908676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0726783" cy="4351338"/>
          </a:xfrm>
        </p:spPr>
        <p:txBody>
          <a:bodyPr>
            <a:normAutofit/>
          </a:bodyPr>
          <a:lstStyle/>
          <a:p>
            <a:pPr marL="0" indent="0" algn="just">
              <a:buNone/>
            </a:pPr>
            <a:r>
              <a:rPr lang="en-US" b="1" dirty="0">
                <a:solidFill>
                  <a:srgbClr val="FF0000"/>
                </a:solidFill>
              </a:rPr>
              <a:t>1.Introduction:</a:t>
            </a:r>
          </a:p>
          <a:p>
            <a:pPr marL="0" indent="0" algn="just">
              <a:buNone/>
            </a:pPr>
            <a:r>
              <a:rPr lang="en-US" dirty="0" smtClean="0"/>
              <a:t>Developing </a:t>
            </a:r>
            <a:r>
              <a:rPr lang="en-US" dirty="0"/>
              <a:t>an e-business strategy requires a fusion of existing approaches to business, marketing, supply chain management and information systems strategy development. In addition to traditional strategy approaches, commentators have exhorted companies to apply innovative techniques to achieve competitive advantage. Around the start of the new millennium, many articles, </a:t>
            </a:r>
            <a:r>
              <a:rPr lang="en-US" dirty="0" smtClean="0"/>
              <a:t>fueled </a:t>
            </a:r>
            <a:r>
              <a:rPr lang="en-US" dirty="0"/>
              <a:t>by the dot-com hype of the time, urged CEOs to ‘innovate or die’.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5933451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2" y="1928499"/>
            <a:ext cx="11416938" cy="4692216"/>
          </a:xfrm>
        </p:spPr>
        <p:txBody>
          <a:bodyPr>
            <a:normAutofit/>
          </a:bodyPr>
          <a:lstStyle/>
          <a:p>
            <a:pPr marL="0" indent="0" algn="just">
              <a:buNone/>
            </a:pPr>
            <a:r>
              <a:rPr lang="en-US" dirty="0"/>
              <a:t>We start the chapter by introducing e-business strategy and then discuss appropriate strategy process model to follow as a framework for developing e-business strategy. </a:t>
            </a:r>
            <a:r>
              <a:rPr lang="en-US" b="1" dirty="0"/>
              <a:t>The chapter is structured around this four-stage strategy process model:</a:t>
            </a:r>
          </a:p>
          <a:p>
            <a:pPr marL="0" indent="0" algn="just">
              <a:buNone/>
            </a:pPr>
            <a:r>
              <a:rPr lang="en-US" dirty="0"/>
              <a:t>1 Strategic evaluation.</a:t>
            </a:r>
          </a:p>
          <a:p>
            <a:pPr marL="0" indent="0" algn="just">
              <a:buNone/>
            </a:pPr>
            <a:r>
              <a:rPr lang="en-US" dirty="0"/>
              <a:t>2 Strategic objectives.</a:t>
            </a:r>
          </a:p>
          <a:p>
            <a:pPr marL="0" indent="0" algn="just">
              <a:buNone/>
            </a:pPr>
            <a:r>
              <a:rPr lang="en-US" dirty="0"/>
              <a:t>3 Strategy definition.</a:t>
            </a:r>
          </a:p>
          <a:p>
            <a:pPr marL="0" indent="0" algn="just">
              <a:buNone/>
            </a:pPr>
            <a:r>
              <a:rPr lang="en-US" dirty="0"/>
              <a:t>4 Strategy implementation.</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984971" y="6549683"/>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4264711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2021781"/>
            <a:ext cx="11141327" cy="4351338"/>
          </a:xfrm>
        </p:spPr>
        <p:txBody>
          <a:bodyPr>
            <a:normAutofit/>
          </a:bodyPr>
          <a:lstStyle/>
          <a:p>
            <a:pPr marL="0" indent="0" algn="just">
              <a:buNone/>
            </a:pPr>
            <a:r>
              <a:rPr lang="en-US" b="1" dirty="0" smtClean="0">
                <a:solidFill>
                  <a:srgbClr val="FF0000"/>
                </a:solidFill>
              </a:rPr>
              <a:t>2. What </a:t>
            </a:r>
            <a:r>
              <a:rPr lang="en-US" b="1" dirty="0">
                <a:solidFill>
                  <a:srgbClr val="FF0000"/>
                </a:solidFill>
              </a:rPr>
              <a:t>is e-business strategy</a:t>
            </a:r>
            <a:r>
              <a:rPr lang="en-US" b="1" dirty="0" smtClean="0">
                <a:solidFill>
                  <a:srgbClr val="FF0000"/>
                </a:solidFill>
              </a:rPr>
              <a:t>?</a:t>
            </a:r>
          </a:p>
          <a:p>
            <a:pPr marL="0" indent="0" algn="just">
              <a:buNone/>
            </a:pPr>
            <a:r>
              <a:rPr lang="en-US" dirty="0"/>
              <a:t>Strategy defines the future direction and actions of an organization or part of an organization. </a:t>
            </a:r>
            <a:r>
              <a:rPr lang="en-US" b="1" dirty="0">
                <a:solidFill>
                  <a:srgbClr val="FF0000"/>
                </a:solidFill>
              </a:rPr>
              <a:t>Johnson and Scholes </a:t>
            </a:r>
            <a:r>
              <a:rPr lang="en-US" b="1" dirty="0" smtClean="0"/>
              <a:t>define </a:t>
            </a:r>
            <a:r>
              <a:rPr lang="en-US" b="1" dirty="0"/>
              <a:t>corporate strategy as:</a:t>
            </a:r>
          </a:p>
          <a:p>
            <a:pPr marL="0" indent="0" algn="just">
              <a:buNone/>
            </a:pPr>
            <a:r>
              <a:rPr lang="en-US" b="1" dirty="0" smtClean="0"/>
              <a:t>the </a:t>
            </a:r>
            <a:r>
              <a:rPr lang="en-US" b="1" dirty="0"/>
              <a:t>direction and scope of an organization over the long-term: </a:t>
            </a:r>
            <a:r>
              <a:rPr lang="en-US" dirty="0"/>
              <a:t>which achieves advantage for the organization through its configuration of resources within a changing environment to meet the needs of markets and to fulfil stakeholder expectations.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228344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2181" y="1870529"/>
            <a:ext cx="10998926" cy="4351338"/>
          </a:xfrm>
        </p:spPr>
        <p:txBody>
          <a:bodyPr/>
          <a:lstStyle/>
          <a:p>
            <a:pPr marL="0" indent="0" algn="just">
              <a:buNone/>
            </a:pPr>
            <a:r>
              <a:rPr lang="en-US" dirty="0">
                <a:solidFill>
                  <a:srgbClr val="FF0000"/>
                </a:solidFill>
              </a:rPr>
              <a:t>Johnson and Scholes, </a:t>
            </a:r>
            <a:r>
              <a:rPr lang="en-US" dirty="0"/>
              <a:t>note that organizations have different levels of strategy, particularly for larger or global organizations. These are summarized within Figure 5.1. They identify corporate strategy which is concerned with the overall purpose and scope of the organization, business unit strategy which defines how to compete successfully in a particular market and operational strategies which are concerned with achieving corporate and business unit strategies.</a:t>
            </a:r>
            <a:endParaRPr lang="en-US" dirty="0" smtClean="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1359918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70446" y="1823540"/>
            <a:ext cx="7809577" cy="431600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4"/>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5"/>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749987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509" y="2054653"/>
            <a:ext cx="10515600" cy="4351338"/>
          </a:xfrm>
        </p:spPr>
        <p:txBody>
          <a:bodyPr>
            <a:normAutofit/>
          </a:bodyPr>
          <a:lstStyle/>
          <a:p>
            <a:pPr marL="0" indent="0" algn="just">
              <a:buNone/>
            </a:pPr>
            <a:r>
              <a:rPr lang="en-US" b="1" dirty="0" smtClean="0">
                <a:solidFill>
                  <a:srgbClr val="FF0000"/>
                </a:solidFill>
              </a:rPr>
              <a:t>- The </a:t>
            </a:r>
            <a:r>
              <a:rPr lang="en-US" b="1" dirty="0">
                <a:solidFill>
                  <a:srgbClr val="FF0000"/>
                </a:solidFill>
              </a:rPr>
              <a:t>imperative for e-business strategy</a:t>
            </a:r>
          </a:p>
          <a:p>
            <a:pPr marL="0" indent="0" algn="just">
              <a:buNone/>
            </a:pPr>
            <a:r>
              <a:rPr lang="en-US" b="1" dirty="0" smtClean="0"/>
              <a:t>the </a:t>
            </a:r>
            <a:r>
              <a:rPr lang="en-US" b="1" dirty="0"/>
              <a:t>implications if e-business strategy is not clearly defined. The </a:t>
            </a:r>
            <a:r>
              <a:rPr lang="en-US" b="1" dirty="0" smtClean="0"/>
              <a:t>following:</a:t>
            </a:r>
            <a:endParaRPr lang="en-US" b="1" dirty="0"/>
          </a:p>
          <a:p>
            <a:pPr marL="0" indent="0" algn="just">
              <a:buNone/>
            </a:pPr>
            <a:r>
              <a:rPr lang="en-US" dirty="0"/>
              <a:t>1. Missed opportunities from lack of evaluation of opportunities or insufficient resourcing of e-business initiatives. These will result in more savvy competitors gaining a competitive </a:t>
            </a:r>
            <a:r>
              <a:rPr lang="en-US" dirty="0" smtClean="0"/>
              <a:t>advantage.</a:t>
            </a:r>
            <a:endParaRPr lang="en-US" dirty="0"/>
          </a:p>
          <a:p>
            <a:pPr marL="0" indent="0" algn="just">
              <a:buNone/>
            </a:pPr>
            <a:r>
              <a:rPr lang="en-US" dirty="0"/>
              <a:t>2. Inappropriate direction of e-business strategy (poorly defined objectives</a:t>
            </a:r>
            <a:r>
              <a:rPr lang="en-US" dirty="0">
                <a:solidFill>
                  <a:srgbClr val="FF0000"/>
                </a:solidFill>
              </a:rPr>
              <a:t>, for example</a:t>
            </a:r>
            <a:r>
              <a:rPr lang="en-US" dirty="0"/>
              <a:t>, with the wrong emphasis on buy-side, sell side or internal process support</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428408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5" y="2105419"/>
            <a:ext cx="10515600" cy="4351338"/>
          </a:xfrm>
        </p:spPr>
        <p:txBody>
          <a:bodyPr>
            <a:normAutofit/>
          </a:bodyPr>
          <a:lstStyle/>
          <a:p>
            <a:pPr marL="0" indent="0" algn="just">
              <a:buNone/>
            </a:pPr>
            <a:r>
              <a:rPr lang="en-US" dirty="0"/>
              <a:t>3. Limited integration of e-business at a technical level resulting in silos (separate organizational team with distinct responsibilities which does not work in an integrated manner with other teams) of information in different systems;</a:t>
            </a:r>
          </a:p>
          <a:p>
            <a:pPr marL="0" indent="0" algn="just">
              <a:buNone/>
            </a:pPr>
            <a:r>
              <a:rPr lang="en-US" dirty="0"/>
              <a:t>4. Resource wastage through duplication of e-business development in different functions and limited sharing of best practice.</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675548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6056" y="1939096"/>
            <a:ext cx="11115201" cy="4351338"/>
          </a:xfrm>
        </p:spPr>
        <p:txBody>
          <a:bodyPr/>
          <a:lstStyle/>
          <a:p>
            <a:pPr marL="0" indent="0" algn="just">
              <a:buNone/>
            </a:pPr>
            <a:r>
              <a:rPr lang="en-US" b="1" dirty="0" smtClean="0">
                <a:solidFill>
                  <a:srgbClr val="FF0000"/>
                </a:solidFill>
              </a:rPr>
              <a:t>- Strategy </a:t>
            </a:r>
            <a:r>
              <a:rPr lang="en-US" b="1" dirty="0">
                <a:solidFill>
                  <a:srgbClr val="FF0000"/>
                </a:solidFill>
              </a:rPr>
              <a:t>process models for e-business</a:t>
            </a:r>
          </a:p>
          <a:p>
            <a:pPr marL="0" indent="0" algn="just">
              <a:buNone/>
            </a:pPr>
            <a:r>
              <a:rPr lang="en-US" dirty="0"/>
              <a:t>Before developing any type of strategy, a management team needs to agree the process they will follow for generating and then implementing the strategy. A strategy process model provides a framework that gives a logical sequence to follow to ensure inclusion of all key activities of e-business strategy development. It also ensures that e-business strategy can be evolved as part of a process of continuous improvement.</a:t>
            </a:r>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6953701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2105419"/>
            <a:ext cx="11129554" cy="3723350"/>
          </a:xfrm>
        </p:spPr>
        <p:txBody>
          <a:bodyPr>
            <a:normAutofit/>
          </a:bodyPr>
          <a:lstStyle/>
          <a:p>
            <a:pPr marL="0" indent="0" algn="just">
              <a:buNone/>
            </a:pPr>
            <a:r>
              <a:rPr lang="en-US" dirty="0"/>
              <a:t>Note the use of two-way arrows in Figure 5.4 to indicate that each stage is not discrete, but rather it involves referring backwards or forwards to other strategy elements. Each strategy element will have several iterations.</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8317562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70445" y="548640"/>
            <a:ext cx="7600571" cy="594351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876778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lgn="just">
              <a:buNone/>
            </a:pPr>
            <a:r>
              <a:rPr lang="en-US" b="1" dirty="0">
                <a:solidFill>
                  <a:srgbClr val="FF0000"/>
                </a:solidFill>
              </a:rPr>
              <a:t>3. Strategic analysis:</a:t>
            </a:r>
          </a:p>
          <a:p>
            <a:pPr marL="0" indent="0" algn="just">
              <a:buNone/>
            </a:pPr>
            <a:r>
              <a:rPr lang="en-US" b="1" dirty="0"/>
              <a:t>Strategic analysis or situation analysis involves review of:</a:t>
            </a:r>
          </a:p>
          <a:p>
            <a:pPr marL="0" indent="0" algn="just">
              <a:buNone/>
            </a:pPr>
            <a:r>
              <a:rPr lang="en-US" dirty="0" smtClean="0"/>
              <a:t>- the </a:t>
            </a:r>
            <a:r>
              <a:rPr lang="en-US" dirty="0"/>
              <a:t>internal resources and processes of the </a:t>
            </a:r>
            <a:r>
              <a:rPr lang="en-US" dirty="0" smtClean="0"/>
              <a:t>company. </a:t>
            </a:r>
            <a:r>
              <a:rPr lang="en-US" dirty="0"/>
              <a:t>to assess its e-business capabilities and results to date in the context of a review of its activity in the </a:t>
            </a:r>
            <a:r>
              <a:rPr lang="en-US" dirty="0" smtClean="0"/>
              <a:t>marketplace.</a:t>
            </a:r>
            <a:endParaRPr lang="en-US" dirty="0"/>
          </a:p>
          <a:p>
            <a:pPr marL="0" indent="0" algn="just">
              <a:buNone/>
            </a:pPr>
            <a:r>
              <a:rPr lang="en-US" dirty="0"/>
              <a:t>-</a:t>
            </a:r>
            <a:r>
              <a:rPr lang="en-US" dirty="0" smtClean="0"/>
              <a:t>the </a:t>
            </a:r>
            <a:r>
              <a:rPr lang="en-US" dirty="0"/>
              <a:t>immediate competitive environment (micro-environment</a:t>
            </a:r>
            <a:r>
              <a:rPr lang="en-US" dirty="0" smtClean="0"/>
              <a:t>). </a:t>
            </a:r>
            <a:r>
              <a:rPr lang="en-US" dirty="0"/>
              <a:t>including customer demand and behavior, competitor activity, marketplace structure and relationships with suppliers, partners and intermediaries.</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2866049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2023266"/>
            <a:ext cx="10596154" cy="4351338"/>
          </a:xfrm>
        </p:spPr>
        <p:txBody>
          <a:bodyPr>
            <a:normAutofit/>
          </a:bodyPr>
          <a:lstStyle/>
          <a:p>
            <a:pPr marL="0" indent="0" algn="just">
              <a:buNone/>
            </a:pPr>
            <a:r>
              <a:rPr lang="en-US" dirty="0" smtClean="0"/>
              <a:t>- the </a:t>
            </a:r>
            <a:r>
              <a:rPr lang="en-US" dirty="0"/>
              <a:t>wider environment (</a:t>
            </a:r>
            <a:r>
              <a:rPr lang="en-US" dirty="0" smtClean="0"/>
              <a:t>macro-environment) in </a:t>
            </a:r>
            <a:r>
              <a:rPr lang="en-US" dirty="0"/>
              <a:t>which a </a:t>
            </a:r>
            <a:r>
              <a:rPr lang="en-US" dirty="0" smtClean="0"/>
              <a:t>company Operates. </a:t>
            </a:r>
            <a:r>
              <a:rPr lang="en-US" dirty="0"/>
              <a:t>this includes economic development and regulation by governments in the form of law and taxes together with social and ethical constraints such as the demand for privacy.</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8863509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710" y="1939096"/>
            <a:ext cx="10326390" cy="4351338"/>
          </a:xfrm>
        </p:spPr>
        <p:txBody>
          <a:bodyPr>
            <a:normAutofit/>
          </a:bodyPr>
          <a:lstStyle/>
          <a:p>
            <a:pPr marL="0" indent="0" algn="just">
              <a:buNone/>
            </a:pPr>
            <a:r>
              <a:rPr lang="en-US" b="1" dirty="0" smtClean="0">
                <a:solidFill>
                  <a:srgbClr val="FF0000"/>
                </a:solidFill>
              </a:rPr>
              <a:t>- Resource </a:t>
            </a:r>
            <a:r>
              <a:rPr lang="en-US" b="1" dirty="0">
                <a:solidFill>
                  <a:srgbClr val="FF0000"/>
                </a:solidFill>
              </a:rPr>
              <a:t>and process analysis</a:t>
            </a:r>
          </a:p>
          <a:p>
            <a:pPr marL="0" indent="0" algn="just">
              <a:buNone/>
            </a:pPr>
            <a:r>
              <a:rPr lang="en-US" dirty="0"/>
              <a:t>Resource analysis for e-business is primarily concerned with its e-business capabilities, i.e. the degree to which a company has in place the appropriate technological and applications infrastructure and financial and human resources to support it. These resources must be harnessed together to give efficient business processes.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1802257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674531" cy="4351338"/>
          </a:xfrm>
        </p:spPr>
        <p:txBody>
          <a:bodyPr/>
          <a:lstStyle/>
          <a:p>
            <a:pPr marL="0" indent="0" algn="just">
              <a:buNone/>
            </a:pPr>
            <a:r>
              <a:rPr lang="en-US" b="1" dirty="0">
                <a:solidFill>
                  <a:srgbClr val="FF0000"/>
                </a:solidFill>
              </a:rPr>
              <a:t>Jelassi and </a:t>
            </a:r>
            <a:r>
              <a:rPr lang="en-US" b="1" dirty="0" smtClean="0">
                <a:solidFill>
                  <a:srgbClr val="FF0000"/>
                </a:solidFill>
              </a:rPr>
              <a:t>Enders </a:t>
            </a:r>
            <a:r>
              <a:rPr lang="en-US" b="1" dirty="0"/>
              <a:t>distinguish between analysis of resources and capabilities:</a:t>
            </a:r>
          </a:p>
          <a:p>
            <a:pPr marL="0" indent="0" algn="just">
              <a:buNone/>
            </a:pPr>
            <a:r>
              <a:rPr lang="en-US" b="1" dirty="0"/>
              <a:t>1. Resources </a:t>
            </a:r>
            <a:r>
              <a:rPr lang="en-US" dirty="0"/>
              <a:t>are the </a:t>
            </a:r>
            <a:r>
              <a:rPr lang="en-US" dirty="0">
                <a:solidFill>
                  <a:srgbClr val="FF0000"/>
                </a:solidFill>
              </a:rPr>
              <a:t>tangible</a:t>
            </a:r>
            <a:r>
              <a:rPr lang="en-US" dirty="0"/>
              <a:t> and </a:t>
            </a:r>
            <a:r>
              <a:rPr lang="en-US" dirty="0">
                <a:solidFill>
                  <a:srgbClr val="FF0000"/>
                </a:solidFill>
              </a:rPr>
              <a:t>intangible</a:t>
            </a:r>
            <a:r>
              <a:rPr lang="en-US" dirty="0"/>
              <a:t> assets which can be used in value creation. </a:t>
            </a:r>
            <a:r>
              <a:rPr lang="en-US" b="1" dirty="0"/>
              <a:t>Tangible resources </a:t>
            </a:r>
            <a:r>
              <a:rPr lang="en-US" dirty="0"/>
              <a:t>include the IT infrastructure, bricks and mortar and financial capital. </a:t>
            </a:r>
            <a:r>
              <a:rPr lang="en-US" b="1" dirty="0"/>
              <a:t>Intangible resources </a:t>
            </a:r>
            <a:r>
              <a:rPr lang="en-US" dirty="0"/>
              <a:t>include a company’s brand and credibility, employee knowledge, </a:t>
            </a:r>
            <a:r>
              <a:rPr lang="en-US" dirty="0" smtClean="0"/>
              <a:t>licenses </a:t>
            </a:r>
            <a:r>
              <a:rPr lang="en-US" dirty="0"/>
              <a:t>and patents.</a:t>
            </a:r>
          </a:p>
          <a:p>
            <a:pPr marL="0" indent="0" algn="just">
              <a:buNone/>
            </a:pPr>
            <a:r>
              <a:rPr lang="en-US" b="1" dirty="0"/>
              <a:t>2. Capabilities </a:t>
            </a:r>
            <a:r>
              <a:rPr lang="en-US" dirty="0"/>
              <a:t>represent the ability of a firm to use resources effectively to support value creation. They are dependent on the structure and processes used to manage e-business.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7866808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364377" y="1658983"/>
            <a:ext cx="7223760" cy="4871992"/>
          </a:xfrm>
          <a:prstGeom prst="rect">
            <a:avLst/>
          </a:prstGeom>
        </p:spPr>
      </p:pic>
      <p:pic>
        <p:nvPicPr>
          <p:cNvPr id="4" name="Picture 3"/>
          <p:cNvPicPr>
            <a:picLocks noChangeAspect="1"/>
          </p:cNvPicPr>
          <p:nvPr/>
        </p:nvPicPr>
        <p:blipFill>
          <a:blip r:embed="rId3"/>
          <a:stretch>
            <a:fillRect/>
          </a:stretch>
        </p:blipFill>
        <p:spPr>
          <a:xfrm>
            <a:off x="130614" y="213339"/>
            <a:ext cx="11432512" cy="1610200"/>
          </a:xfrm>
          <a:prstGeom prst="rect">
            <a:avLst/>
          </a:prstGeom>
        </p:spPr>
      </p:pic>
      <p:pic>
        <p:nvPicPr>
          <p:cNvPr id="5" name="Picture 4"/>
          <p:cNvPicPr>
            <a:picLocks noChangeAspect="1"/>
          </p:cNvPicPr>
          <p:nvPr/>
        </p:nvPicPr>
        <p:blipFill>
          <a:blip r:embed="rId4"/>
          <a:stretch>
            <a:fillRect/>
          </a:stretch>
        </p:blipFill>
        <p:spPr>
          <a:xfrm>
            <a:off x="2170446" y="6653162"/>
            <a:ext cx="9902229" cy="204838"/>
          </a:xfrm>
          <a:prstGeom prst="rect">
            <a:avLst/>
          </a:prstGeom>
        </p:spPr>
      </p:pic>
      <p:sp>
        <p:nvSpPr>
          <p:cNvPr id="6" name="TextBox 5"/>
          <p:cNvSpPr txBox="1"/>
          <p:nvPr/>
        </p:nvSpPr>
        <p:spPr>
          <a:xfrm>
            <a:off x="550946" y="497193"/>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5"/>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15186036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5"/>
            <a:ext cx="11429999" cy="4351338"/>
          </a:xfrm>
        </p:spPr>
        <p:txBody>
          <a:bodyPr>
            <a:normAutofit/>
          </a:bodyPr>
          <a:lstStyle/>
          <a:p>
            <a:pPr marL="0" indent="0" algn="just">
              <a:buNone/>
            </a:pPr>
            <a:r>
              <a:rPr lang="ar-SA" b="1" dirty="0" smtClean="0">
                <a:solidFill>
                  <a:srgbClr val="FF0000"/>
                </a:solidFill>
              </a:rPr>
              <a:t>- </a:t>
            </a:r>
            <a:r>
              <a:rPr lang="en-US" b="1" dirty="0" smtClean="0">
                <a:solidFill>
                  <a:srgbClr val="FF0000"/>
                </a:solidFill>
              </a:rPr>
              <a:t>Organizational </a:t>
            </a:r>
            <a:r>
              <a:rPr lang="en-US" b="1" dirty="0">
                <a:solidFill>
                  <a:srgbClr val="FF0000"/>
                </a:solidFill>
              </a:rPr>
              <a:t>and information systems SWOT analysis</a:t>
            </a:r>
          </a:p>
          <a:p>
            <a:pPr marL="0" indent="0" algn="just">
              <a:buNone/>
            </a:pPr>
            <a:r>
              <a:rPr lang="en-US" dirty="0"/>
              <a:t>SWOT analysis is a relatively simple yet powerful tool that can help organizations </a:t>
            </a:r>
            <a:r>
              <a:rPr lang="en-US" dirty="0" smtClean="0"/>
              <a:t>analyze </a:t>
            </a:r>
            <a:r>
              <a:rPr lang="en-US" dirty="0"/>
              <a:t>their internal resources in terms of strengths and weaknesses and match them against the external environment in terms of opportunities and threats. In an e-business context, a SWOT analysis of e-business-specific issues can combine SWOT related to </a:t>
            </a:r>
            <a:r>
              <a:rPr lang="en-US" dirty="0" smtClean="0"/>
              <a:t>corporate, marketing, </a:t>
            </a:r>
            <a:r>
              <a:rPr lang="en-US" dirty="0"/>
              <a:t>supply chain and information systems, or a separate SWOT can be performed for each.</a:t>
            </a:r>
          </a:p>
        </p:txBody>
      </p:sp>
      <p:pic>
        <p:nvPicPr>
          <p:cNvPr id="4" name="Picture 3"/>
          <p:cNvPicPr>
            <a:picLocks noChangeAspect="1"/>
          </p:cNvPicPr>
          <p:nvPr/>
        </p:nvPicPr>
        <p:blipFill>
          <a:blip r:embed="rId2"/>
          <a:stretch>
            <a:fillRect/>
          </a:stretch>
        </p:blipFill>
        <p:spPr>
          <a:xfrm>
            <a:off x="242227" y="0"/>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7774962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711234" y="1531151"/>
            <a:ext cx="8438605" cy="4725958"/>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4"/>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5"/>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73128542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4" y="1933835"/>
            <a:ext cx="11260182" cy="4351338"/>
          </a:xfrm>
        </p:spPr>
        <p:txBody>
          <a:bodyPr>
            <a:normAutofit/>
          </a:bodyPr>
          <a:lstStyle/>
          <a:p>
            <a:pPr marL="0" indent="0" algn="just">
              <a:buNone/>
            </a:pPr>
            <a:r>
              <a:rPr lang="en-US" b="1" dirty="0" smtClean="0">
                <a:solidFill>
                  <a:srgbClr val="FF0000"/>
                </a:solidFill>
              </a:rPr>
              <a:t>- Human </a:t>
            </a:r>
            <a:r>
              <a:rPr lang="en-US" b="1" dirty="0">
                <a:solidFill>
                  <a:srgbClr val="FF0000"/>
                </a:solidFill>
              </a:rPr>
              <a:t>and financial resources</a:t>
            </a:r>
          </a:p>
          <a:p>
            <a:pPr marL="0" indent="0" algn="just">
              <a:buNone/>
            </a:pPr>
            <a:r>
              <a:rPr lang="en-US" b="1" dirty="0"/>
              <a:t>Resource analysis will also consider these two factors:</a:t>
            </a:r>
          </a:p>
          <a:p>
            <a:pPr marL="0" indent="0" algn="just">
              <a:buNone/>
            </a:pPr>
            <a:r>
              <a:rPr lang="en-US" b="1" dirty="0"/>
              <a:t>1 Human resources. </a:t>
            </a:r>
            <a:r>
              <a:rPr lang="en-US" dirty="0"/>
              <a:t>To take advantage of the opportunities identified in strategic analysis the right </a:t>
            </a:r>
            <a:r>
              <a:rPr lang="en-US" dirty="0" smtClean="0"/>
              <a:t>resources must </a:t>
            </a:r>
            <a:r>
              <a:rPr lang="en-US" dirty="0"/>
              <a:t>be available to deliver e-business solutions. The importance of having a human resources approach that enables the recruitment and retention of staff. The need for new structures and cultures to achieve e-business is also covered.</a:t>
            </a:r>
          </a:p>
          <a:p>
            <a:pPr marL="0" indent="0" algn="just">
              <a:buNone/>
            </a:pPr>
            <a:r>
              <a:rPr lang="en-US" b="1" dirty="0"/>
              <a:t>2. Financial </a:t>
            </a:r>
            <a:r>
              <a:rPr lang="en-US" b="1" dirty="0" smtClean="0"/>
              <a:t>resources. </a:t>
            </a:r>
            <a:r>
              <a:rPr lang="en-US" dirty="0" smtClean="0"/>
              <a:t>Assessing </a:t>
            </a:r>
            <a:r>
              <a:rPr lang="en-US" dirty="0"/>
              <a:t>financial resources for information systems is usually conducted as part of investment appraisal and budgeting for enhancements to new systems.</a:t>
            </a:r>
            <a:endParaRPr lang="en-US" dirty="0" smtClean="0"/>
          </a:p>
        </p:txBody>
      </p:sp>
      <p:pic>
        <p:nvPicPr>
          <p:cNvPr id="5" name="Picture 4"/>
          <p:cNvPicPr>
            <a:picLocks noChangeAspect="1"/>
          </p:cNvPicPr>
          <p:nvPr/>
        </p:nvPicPr>
        <p:blipFill>
          <a:blip r:embed="rId2"/>
          <a:stretch>
            <a:fillRect/>
          </a:stretch>
        </p:blipFill>
        <p:spPr>
          <a:xfrm>
            <a:off x="180062" y="213339"/>
            <a:ext cx="11173738" cy="1610200"/>
          </a:xfrm>
          <a:prstGeom prst="rect">
            <a:avLst/>
          </a:prstGeom>
        </p:spPr>
      </p:pic>
      <p:pic>
        <p:nvPicPr>
          <p:cNvPr id="6" name="Picture 5"/>
          <p:cNvPicPr>
            <a:picLocks noChangeAspect="1"/>
          </p:cNvPicPr>
          <p:nvPr/>
        </p:nvPicPr>
        <p:blipFill>
          <a:blip r:embed="rId3"/>
          <a:stretch>
            <a:fillRect/>
          </a:stretch>
        </p:blipFill>
        <p:spPr>
          <a:xfrm>
            <a:off x="2119522" y="6523556"/>
            <a:ext cx="9902229" cy="204838"/>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6602009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Competitive </a:t>
            </a:r>
            <a:r>
              <a:rPr lang="en-US" b="1" dirty="0">
                <a:solidFill>
                  <a:srgbClr val="FF0000"/>
                </a:solidFill>
              </a:rPr>
              <a:t>environment analysis</a:t>
            </a:r>
          </a:p>
          <a:p>
            <a:pPr marL="0" indent="0" algn="just">
              <a:buNone/>
            </a:pPr>
            <a:r>
              <a:rPr lang="en-US" dirty="0"/>
              <a:t>As well as assessing the suitability of the internal resources of an organization for the move to e-business, external factors are also assessed as part of strategic analysis.</a:t>
            </a:r>
          </a:p>
          <a:p>
            <a:pPr marL="0" indent="0" algn="just">
              <a:buNone/>
            </a:pPr>
            <a:r>
              <a:rPr lang="en-US" b="1" dirty="0" smtClean="0">
                <a:solidFill>
                  <a:srgbClr val="FF0000"/>
                </a:solidFill>
              </a:rPr>
              <a:t>- Assessing </a:t>
            </a:r>
            <a:r>
              <a:rPr lang="en-US" b="1" dirty="0">
                <a:solidFill>
                  <a:srgbClr val="FF0000"/>
                </a:solidFill>
              </a:rPr>
              <a:t>competitive threats</a:t>
            </a:r>
          </a:p>
          <a:p>
            <a:pPr marL="0" indent="0" algn="just">
              <a:buNone/>
            </a:pPr>
            <a:r>
              <a:rPr lang="en-US" dirty="0"/>
              <a:t>Michael Porter’s classic </a:t>
            </a:r>
            <a:r>
              <a:rPr lang="en-US" dirty="0" smtClean="0"/>
              <a:t>model </a:t>
            </a:r>
            <a:r>
              <a:rPr lang="en-US" dirty="0"/>
              <a:t>of the five main competitive forces that affect a company still provides a valid framework for reviewing threats arising in the e-business era. It is instructive to assess how the Internet may change the competitive environment.</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41739727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3" y="1823539"/>
            <a:ext cx="11625943" cy="4590324"/>
          </a:xfrm>
        </p:spPr>
        <p:txBody>
          <a:bodyPr>
            <a:normAutofit/>
          </a:bodyPr>
          <a:lstStyle/>
          <a:p>
            <a:pPr marL="0" indent="0" algn="just">
              <a:buNone/>
            </a:pPr>
            <a:r>
              <a:rPr lang="en-US" b="1" dirty="0" smtClean="0">
                <a:solidFill>
                  <a:srgbClr val="FF0000"/>
                </a:solidFill>
              </a:rPr>
              <a:t>- Competitor </a:t>
            </a:r>
            <a:r>
              <a:rPr lang="en-US" b="1" dirty="0">
                <a:solidFill>
                  <a:srgbClr val="FF0000"/>
                </a:solidFill>
              </a:rPr>
              <a:t>analysis</a:t>
            </a:r>
          </a:p>
          <a:p>
            <a:pPr marL="0" indent="0" algn="just">
              <a:buNone/>
            </a:pPr>
            <a:r>
              <a:rPr lang="en-US" dirty="0"/>
              <a:t>Competitor analysis is also a key aspect of e-business situation analysis, but since it is also a key activity in producing an e-marketing plan which will feed into the e-business strategy.</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063347" y="652570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3828101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8" y="2054653"/>
            <a:ext cx="10674531" cy="4351338"/>
          </a:xfrm>
        </p:spPr>
        <p:txBody>
          <a:bodyPr>
            <a:normAutofit/>
          </a:bodyPr>
          <a:lstStyle/>
          <a:p>
            <a:pPr marL="0" indent="0" algn="just">
              <a:buNone/>
            </a:pPr>
            <a:r>
              <a:rPr lang="en-US" b="1" dirty="0">
                <a:solidFill>
                  <a:srgbClr val="FF0000"/>
                </a:solidFill>
              </a:rPr>
              <a:t>4. Strategic objectives:</a:t>
            </a:r>
          </a:p>
          <a:p>
            <a:pPr marL="0" indent="0" algn="just">
              <a:buNone/>
            </a:pPr>
            <a:r>
              <a:rPr lang="en-US" dirty="0" smtClean="0"/>
              <a:t>Defining </a:t>
            </a:r>
            <a:r>
              <a:rPr lang="en-US" dirty="0"/>
              <a:t>and communicating an organization’s strategic objectives is a key element of any strategy process model </a:t>
            </a:r>
            <a:r>
              <a:rPr lang="en-US" dirty="0" smtClean="0"/>
              <a:t>since:</a:t>
            </a:r>
          </a:p>
          <a:p>
            <a:pPr marL="0" indent="0" algn="just">
              <a:buNone/>
            </a:pPr>
            <a:r>
              <a:rPr lang="en-US" dirty="0" smtClean="0"/>
              <a:t> </a:t>
            </a:r>
            <a:r>
              <a:rPr lang="en-US" dirty="0"/>
              <a:t>(1) the strategy definition and implementation elements of strategy must be directed at how best to achieve the objectives,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42397191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0" y="2062455"/>
            <a:ext cx="11220995" cy="3371694"/>
          </a:xfrm>
        </p:spPr>
        <p:txBody>
          <a:bodyPr>
            <a:normAutofit/>
          </a:bodyPr>
          <a:lstStyle/>
          <a:p>
            <a:pPr marL="0" indent="0" algn="just">
              <a:buNone/>
            </a:pPr>
            <a:r>
              <a:rPr lang="en-US" dirty="0"/>
              <a:t>(2) the overall success of e-business strategy will be assessed by comparing actual results against objectives and taking action to improve </a:t>
            </a:r>
            <a:r>
              <a:rPr lang="en-US" dirty="0" smtClean="0"/>
              <a:t>strategy.</a:t>
            </a:r>
          </a:p>
          <a:p>
            <a:pPr marL="0" indent="0" algn="just">
              <a:buNone/>
            </a:pPr>
            <a:r>
              <a:rPr lang="en-US" dirty="0" smtClean="0"/>
              <a:t> </a:t>
            </a:r>
            <a:r>
              <a:rPr lang="en-US" dirty="0"/>
              <a:t>(3) clear, realistic objectives help communicate the goals and significance of an e-business initiative to employees and partners.</a:t>
            </a:r>
          </a:p>
          <a:p>
            <a:pPr marL="0" indent="0" algn="just">
              <a:buNone/>
            </a:pP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9021694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5208" y="2105419"/>
            <a:ext cx="11032873" cy="3924371"/>
          </a:xfrm>
        </p:spPr>
        <p:txBody>
          <a:bodyPr>
            <a:normAutofit/>
          </a:bodyPr>
          <a:lstStyle/>
          <a:p>
            <a:pPr marL="0" indent="0" algn="just">
              <a:buNone/>
            </a:pPr>
            <a:r>
              <a:rPr lang="en-US" b="1" dirty="0" smtClean="0">
                <a:solidFill>
                  <a:srgbClr val="FF0000"/>
                </a:solidFill>
              </a:rPr>
              <a:t>5. Strategy definition:</a:t>
            </a:r>
          </a:p>
          <a:p>
            <a:pPr marL="0" indent="0" algn="just">
              <a:buNone/>
            </a:pPr>
            <a:r>
              <a:rPr lang="en-US" dirty="0"/>
              <a:t>In this section the key strategic decisions faced by a management team developing e-business strategy are reviewed. For each of the areas of strategy definition that we cover, managers will want to generate different options, review them and select </a:t>
            </a:r>
            <a:r>
              <a:rPr lang="en-US" dirty="0" smtClean="0"/>
              <a:t>them. We </a:t>
            </a:r>
            <a:r>
              <a:rPr lang="en-US" dirty="0"/>
              <a:t>start by considering the sell-side-related aspects of e-business and then review the </a:t>
            </a:r>
            <a:r>
              <a:rPr lang="en-US" dirty="0" smtClean="0"/>
              <a:t>buy-side related </a:t>
            </a:r>
            <a:r>
              <a:rPr lang="en-US" dirty="0"/>
              <a:t>aspects.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4174141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998925" cy="4351338"/>
          </a:xfrm>
        </p:spPr>
        <p:txBody>
          <a:bodyPr/>
          <a:lstStyle/>
          <a:p>
            <a:pPr marL="0" indent="0" algn="just">
              <a:buNone/>
            </a:pPr>
            <a:r>
              <a:rPr lang="en-US" b="1" dirty="0" smtClean="0">
                <a:solidFill>
                  <a:srgbClr val="FF0000"/>
                </a:solidFill>
              </a:rPr>
              <a:t>- Selection </a:t>
            </a:r>
            <a:r>
              <a:rPr lang="en-US" b="1" dirty="0">
                <a:solidFill>
                  <a:srgbClr val="FF0000"/>
                </a:solidFill>
              </a:rPr>
              <a:t>of e-business strategy options</a:t>
            </a:r>
          </a:p>
          <a:p>
            <a:pPr marL="0" indent="0" algn="just">
              <a:buNone/>
            </a:pPr>
            <a:r>
              <a:rPr lang="en-US" dirty="0"/>
              <a:t>When reviewing e-business strategy options, there will be a range of possible strategies and e-business service alternatives to be evaluated. Limited resources will dictate that only some applications are practical. </a:t>
            </a:r>
            <a:r>
              <a:rPr lang="en-US" dirty="0">
                <a:solidFill>
                  <a:srgbClr val="FF0000"/>
                </a:solidFill>
              </a:rPr>
              <a:t>For example, </a:t>
            </a:r>
            <a:r>
              <a:rPr lang="en-US" dirty="0"/>
              <a:t>typical alternative e-business strategy options for an organization which has a </a:t>
            </a:r>
            <a:r>
              <a:rPr lang="en-US" dirty="0" smtClean="0"/>
              <a:t>brochure ware </a:t>
            </a:r>
            <a:r>
              <a:rPr lang="en-US" dirty="0"/>
              <a:t>site might be to </a:t>
            </a:r>
            <a:r>
              <a:rPr lang="en-US" dirty="0" smtClean="0"/>
              <a:t>implement</a:t>
            </a:r>
            <a:r>
              <a:rPr lang="en-US" dirty="0"/>
              <a:t>.</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6524893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20772"/>
            <a:ext cx="11077303" cy="4351338"/>
          </a:xfrm>
        </p:spPr>
        <p:txBody>
          <a:bodyPr>
            <a:normAutofit/>
          </a:bodyPr>
          <a:lstStyle/>
          <a:p>
            <a:pPr marL="0" indent="0" algn="just">
              <a:buNone/>
            </a:pPr>
            <a:r>
              <a:rPr lang="en-US" b="1" dirty="0" smtClean="0">
                <a:solidFill>
                  <a:srgbClr val="FF0000"/>
                </a:solidFill>
              </a:rPr>
              <a:t>6. Strategy implementation:</a:t>
            </a:r>
          </a:p>
          <a:p>
            <a:pPr marL="0" indent="0" algn="just">
              <a:buNone/>
            </a:pPr>
            <a:r>
              <a:rPr lang="en-US" dirty="0"/>
              <a:t>Strategy implementation includes all tactics used to achieve strategic objectives. </a:t>
            </a:r>
            <a:endParaRPr lang="en-US" dirty="0" smtClean="0"/>
          </a:p>
          <a:p>
            <a:pPr marL="0" indent="0" algn="just">
              <a:buNone/>
            </a:pPr>
            <a:r>
              <a:rPr lang="en-US" b="1" dirty="0" smtClean="0">
                <a:solidFill>
                  <a:srgbClr val="FF0000"/>
                </a:solidFill>
              </a:rPr>
              <a:t>- Failed </a:t>
            </a:r>
            <a:r>
              <a:rPr lang="en-US" b="1" dirty="0">
                <a:solidFill>
                  <a:srgbClr val="FF0000"/>
                </a:solidFill>
              </a:rPr>
              <a:t>e-business strategies</a:t>
            </a:r>
          </a:p>
          <a:p>
            <a:pPr marL="0" indent="0" algn="just">
              <a:buNone/>
            </a:pPr>
            <a:r>
              <a:rPr lang="en-US" dirty="0"/>
              <a:t>There are many case studies of successes with e-business strategy, but unsurprisingly there are few companies that want to have their mistakes detailed in public.</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7464661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
        <p:nvSpPr>
          <p:cNvPr id="10" name="Content Placeholder 9"/>
          <p:cNvSpPr>
            <a:spLocks noGrp="1"/>
          </p:cNvSpPr>
          <p:nvPr>
            <p:ph idx="1"/>
          </p:nvPr>
        </p:nvSpPr>
        <p:spPr>
          <a:xfrm>
            <a:off x="707572" y="2105419"/>
            <a:ext cx="10515600" cy="3981872"/>
          </a:xfrm>
        </p:spPr>
        <p:txBody>
          <a:bodyPr/>
          <a:lstStyle/>
          <a:p>
            <a:pPr marL="0" indent="0" algn="just">
              <a:buNone/>
            </a:pPr>
            <a:r>
              <a:rPr lang="en-US" b="1" dirty="0" smtClean="0">
                <a:solidFill>
                  <a:srgbClr val="FF0000"/>
                </a:solidFill>
              </a:rPr>
              <a:t>- E-business </a:t>
            </a:r>
            <a:r>
              <a:rPr lang="en-US" b="1" dirty="0">
                <a:solidFill>
                  <a:srgbClr val="FF0000"/>
                </a:solidFill>
              </a:rPr>
              <a:t>strategy implementation success factors for SMEs </a:t>
            </a:r>
          </a:p>
          <a:p>
            <a:pPr marL="0" indent="0" algn="just">
              <a:buNone/>
            </a:pPr>
            <a:r>
              <a:rPr lang="en-US" dirty="0"/>
              <a:t>Of course, government statistics show that a high proportion of new businesses fail within 2 to 3 years of start-up regardless of whether they are online or offline and good planning practice and financial risk management are important in both.</a:t>
            </a:r>
          </a:p>
        </p:txBody>
      </p:sp>
    </p:spTree>
    <p:extLst>
      <p:ext uri="{BB962C8B-B14F-4D97-AF65-F5344CB8AC3E}">
        <p14:creationId xmlns:p14="http://schemas.microsoft.com/office/powerpoint/2010/main" val="11194365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a:xfrm>
            <a:off x="838200" y="1876402"/>
            <a:ext cx="10959738" cy="4351338"/>
          </a:xfrm>
        </p:spPr>
        <p:txBody>
          <a:bodyPr>
            <a:normAutofit/>
          </a:bodyPr>
          <a:lstStyle/>
          <a:p>
            <a:pPr marL="0" indent="0" algn="just">
              <a:buNone/>
            </a:pPr>
            <a:r>
              <a:rPr lang="en-US" b="1" dirty="0" smtClean="0">
                <a:solidFill>
                  <a:srgbClr val="FF0000"/>
                </a:solidFill>
              </a:rPr>
              <a:t>7. Information </a:t>
            </a:r>
            <a:r>
              <a:rPr lang="en-US" b="1" dirty="0">
                <a:solidFill>
                  <a:srgbClr val="FF0000"/>
                </a:solidFill>
              </a:rPr>
              <a:t>systems strategy and e-business </a:t>
            </a:r>
            <a:r>
              <a:rPr lang="en-US" b="1" dirty="0" smtClean="0">
                <a:solidFill>
                  <a:srgbClr val="FF0000"/>
                </a:solidFill>
              </a:rPr>
              <a:t>strategy:</a:t>
            </a:r>
          </a:p>
          <a:p>
            <a:pPr marL="0" indent="0" algn="just">
              <a:buNone/>
            </a:pPr>
            <a:r>
              <a:rPr lang="en-US" dirty="0"/>
              <a:t>An essential part of any e-business strategy is consideration of how information systems strategy supports change. The importance to e-business success of utilizing information systems to manage information is highlighted by </a:t>
            </a:r>
            <a:r>
              <a:rPr lang="en-US" b="1" dirty="0">
                <a:solidFill>
                  <a:srgbClr val="FF0000"/>
                </a:solidFill>
              </a:rPr>
              <a:t>Willcocks and Plant </a:t>
            </a:r>
            <a:r>
              <a:rPr lang="en-US" dirty="0" smtClean="0"/>
              <a:t>who </a:t>
            </a:r>
            <a:r>
              <a:rPr lang="en-US" dirty="0"/>
              <a:t>found in a study of 58 major corporations in the USA, Europe and Australasia that the leading companies were astute at distinguishing the contributions of information and technology, and considering them separately. </a:t>
            </a:r>
            <a:endParaRPr lang="en-US" dirty="0" smtClean="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8818630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13008"/>
            <a:ext cx="10515600" cy="4351338"/>
          </a:xfrm>
        </p:spPr>
        <p:txBody>
          <a:bodyPr/>
          <a:lstStyle/>
          <a:p>
            <a:pPr marL="0" indent="0" algn="just">
              <a:buNone/>
            </a:pPr>
            <a:r>
              <a:rPr lang="en-US" dirty="0"/>
              <a:t>They make the point that competitive advantage comes not from technology, but from how information is collected stored, analyzed and applied.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1327136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1963090"/>
            <a:ext cx="11077303" cy="4351338"/>
          </a:xfrm>
        </p:spPr>
        <p:txBody>
          <a:bodyPr>
            <a:normAutofit/>
          </a:bodyPr>
          <a:lstStyle/>
          <a:p>
            <a:pPr marL="0" indent="0" algn="just">
              <a:buNone/>
            </a:pPr>
            <a:r>
              <a:rPr lang="en-US" dirty="0"/>
              <a:t>An established aspect of information systems strategy development is the focus of information systems strategy on business impact or alignment. In the business-alignment approach, a top-down approach is used to review how information systems can be used to directly support a defined business strategy. </a:t>
            </a:r>
            <a:r>
              <a:rPr lang="en-US" b="1" dirty="0"/>
              <a:t>Referring to e-business strategy, </a:t>
            </a:r>
            <a:r>
              <a:rPr lang="en-US" b="1" dirty="0">
                <a:solidFill>
                  <a:srgbClr val="FF0000"/>
                </a:solidFill>
              </a:rPr>
              <a:t>Pant and Ravichandran </a:t>
            </a:r>
            <a:r>
              <a:rPr lang="en-US" b="1" dirty="0" smtClean="0"/>
              <a:t>say</a:t>
            </a:r>
            <a:r>
              <a:rPr lang="en-US" b="1" dirty="0"/>
              <a:t>:</a:t>
            </a:r>
          </a:p>
          <a:p>
            <a:pPr marL="0" indent="0" algn="just">
              <a:buNone/>
            </a:pPr>
            <a:r>
              <a:rPr lang="en-US" dirty="0" smtClean="0"/>
              <a:t>- Alignment </a:t>
            </a:r>
            <a:r>
              <a:rPr lang="en-US" dirty="0"/>
              <a:t>models focus on aligning the information system’s plans and priorities with organizational strategy and business goals. </a:t>
            </a:r>
            <a:endParaRPr lang="en-US" dirty="0" smtClean="0"/>
          </a:p>
        </p:txBody>
      </p:sp>
      <p:pic>
        <p:nvPicPr>
          <p:cNvPr id="4" name="Picture 3"/>
          <p:cNvPicPr>
            <a:picLocks noChangeAspect="1"/>
          </p:cNvPicPr>
          <p:nvPr/>
        </p:nvPicPr>
        <p:blipFill>
          <a:blip r:embed="rId2"/>
          <a:stretch>
            <a:fillRect/>
          </a:stretch>
        </p:blipFill>
        <p:spPr>
          <a:xfrm>
            <a:off x="242227" y="215425"/>
            <a:ext cx="1139927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0824398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0" y="1940139"/>
            <a:ext cx="11260183" cy="4351338"/>
          </a:xfrm>
        </p:spPr>
        <p:txBody>
          <a:bodyPr>
            <a:normAutofit lnSpcReduction="10000"/>
          </a:bodyPr>
          <a:lstStyle/>
          <a:p>
            <a:pPr marL="0" indent="0" algn="just">
              <a:buNone/>
            </a:pPr>
            <a:r>
              <a:rPr lang="en-US" b="1" dirty="0" smtClean="0">
                <a:solidFill>
                  <a:srgbClr val="FF0000"/>
                </a:solidFill>
              </a:rPr>
              <a:t>- Elements </a:t>
            </a:r>
            <a:r>
              <a:rPr lang="en-US" b="1" dirty="0">
                <a:solidFill>
                  <a:srgbClr val="FF0000"/>
                </a:solidFill>
              </a:rPr>
              <a:t>of information systems strategy</a:t>
            </a:r>
          </a:p>
          <a:p>
            <a:pPr marL="0" indent="0" algn="just">
              <a:buNone/>
            </a:pPr>
            <a:r>
              <a:rPr lang="en-US" dirty="0"/>
              <a:t>Developing an information systems strategy for e-business involves many different perspectives, rather than a single perspective such as hardware technologies or applications to deploy. </a:t>
            </a:r>
            <a:r>
              <a:rPr lang="en-US" b="1" dirty="0">
                <a:solidFill>
                  <a:srgbClr val="FF0000"/>
                </a:solidFill>
              </a:rPr>
              <a:t>Ward and </a:t>
            </a:r>
            <a:r>
              <a:rPr lang="en-US" b="1" dirty="0" smtClean="0">
                <a:solidFill>
                  <a:srgbClr val="FF0000"/>
                </a:solidFill>
              </a:rPr>
              <a:t>Griffiths </a:t>
            </a:r>
            <a:r>
              <a:rPr lang="en-US" b="1" dirty="0" smtClean="0"/>
              <a:t>suggest </a:t>
            </a:r>
            <a:r>
              <a:rPr lang="en-US" b="1" dirty="0"/>
              <a:t>an </a:t>
            </a:r>
            <a:r>
              <a:rPr lang="en-US" b="1" dirty="0" smtClean="0"/>
              <a:t>IS </a:t>
            </a:r>
            <a:r>
              <a:rPr lang="en-US" b="1" dirty="0"/>
              <a:t>strategy plan contains three elements:</a:t>
            </a:r>
          </a:p>
          <a:p>
            <a:pPr marL="0" indent="0" algn="just">
              <a:buNone/>
            </a:pPr>
            <a:r>
              <a:rPr lang="en-US" b="1" dirty="0"/>
              <a:t>1. Business information </a:t>
            </a:r>
            <a:r>
              <a:rPr lang="en-US" b="1" dirty="0" smtClean="0"/>
              <a:t>strategy. </a:t>
            </a:r>
            <a:r>
              <a:rPr lang="en-US" dirty="0" smtClean="0"/>
              <a:t>How </a:t>
            </a:r>
            <a:r>
              <a:rPr lang="en-US" dirty="0"/>
              <a:t>information will support the business. This will include applications to manage particular types of business.</a:t>
            </a:r>
          </a:p>
          <a:p>
            <a:pPr marL="0" indent="0" algn="just">
              <a:buNone/>
            </a:pPr>
            <a:r>
              <a:rPr lang="en-US" b="1" dirty="0"/>
              <a:t>2. information systems</a:t>
            </a:r>
            <a:r>
              <a:rPr lang="en-US" b="1" dirty="0" smtClean="0"/>
              <a:t> </a:t>
            </a:r>
            <a:r>
              <a:rPr lang="en-US" b="1" dirty="0"/>
              <a:t>functionality strategy. </a:t>
            </a:r>
            <a:r>
              <a:rPr lang="en-US" dirty="0"/>
              <a:t>Which services are provided?</a:t>
            </a:r>
          </a:p>
          <a:p>
            <a:pPr marL="0" indent="0" algn="just">
              <a:buNone/>
            </a:pPr>
            <a:r>
              <a:rPr lang="en-US" b="1" dirty="0"/>
              <a:t>3. information systems </a:t>
            </a:r>
            <a:r>
              <a:rPr lang="en-US" b="1" dirty="0" smtClean="0"/>
              <a:t>/</a:t>
            </a:r>
            <a:r>
              <a:rPr lang="en-US" b="1" dirty="0"/>
              <a:t> information </a:t>
            </a:r>
            <a:r>
              <a:rPr lang="en-US" b="1" dirty="0" smtClean="0"/>
              <a:t>technology </a:t>
            </a:r>
            <a:r>
              <a:rPr lang="en-US" b="1" dirty="0"/>
              <a:t>strategy. </a:t>
            </a:r>
          </a:p>
        </p:txBody>
      </p:sp>
      <p:pic>
        <p:nvPicPr>
          <p:cNvPr id="4" name="Picture 3"/>
          <p:cNvPicPr>
            <a:picLocks noChangeAspect="1"/>
          </p:cNvPicPr>
          <p:nvPr/>
        </p:nvPicPr>
        <p:blipFill>
          <a:blip r:embed="rId2"/>
          <a:stretch>
            <a:fillRect/>
          </a:stretch>
        </p:blipFill>
        <p:spPr>
          <a:xfrm>
            <a:off x="242227" y="215425"/>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23140836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068" y="1833366"/>
            <a:ext cx="11498131" cy="4351338"/>
          </a:xfrm>
        </p:spPr>
        <p:txBody>
          <a:bodyPr>
            <a:normAutofit/>
          </a:bodyPr>
          <a:lstStyle/>
          <a:p>
            <a:pPr marL="0" indent="0" algn="just">
              <a:buNone/>
            </a:pPr>
            <a:r>
              <a:rPr lang="en-US" b="1" dirty="0" smtClean="0">
                <a:solidFill>
                  <a:srgbClr val="FF0000"/>
                </a:solidFill>
              </a:rPr>
              <a:t>- Investment </a:t>
            </a:r>
            <a:r>
              <a:rPr lang="en-US" b="1" dirty="0">
                <a:solidFill>
                  <a:srgbClr val="FF0000"/>
                </a:solidFill>
              </a:rPr>
              <a:t>appraisal</a:t>
            </a:r>
          </a:p>
          <a:p>
            <a:pPr marL="0" indent="0" algn="just">
              <a:buNone/>
            </a:pPr>
            <a:r>
              <a:rPr lang="en-US" b="1" dirty="0"/>
              <a:t>In the e-business context, investment appraisal can refer to:</a:t>
            </a:r>
          </a:p>
          <a:p>
            <a:pPr marL="0" indent="0" algn="just">
              <a:buNone/>
            </a:pPr>
            <a:r>
              <a:rPr lang="en-US" dirty="0"/>
              <a:t>1. Overall levels of spending on information systems to support e-business.</a:t>
            </a:r>
          </a:p>
          <a:p>
            <a:pPr marL="0" indent="0" algn="just">
              <a:buNone/>
            </a:pPr>
            <a:r>
              <a:rPr lang="en-US" dirty="0"/>
              <a:t>2. Decisions about which business applications to invest in (portfolio analysis).</a:t>
            </a:r>
          </a:p>
          <a:p>
            <a:pPr marL="0" indent="0" algn="just">
              <a:buNone/>
            </a:pPr>
            <a:r>
              <a:rPr lang="en-US" dirty="0"/>
              <a:t>3. Assessment of the cost/benefit for individual applications.</a:t>
            </a:r>
          </a:p>
        </p:txBody>
      </p:sp>
      <p:pic>
        <p:nvPicPr>
          <p:cNvPr id="4" name="Picture 3"/>
          <p:cNvPicPr>
            <a:picLocks noChangeAspect="1"/>
          </p:cNvPicPr>
          <p:nvPr/>
        </p:nvPicPr>
        <p:blipFill>
          <a:blip r:embed="rId2"/>
          <a:stretch>
            <a:fillRect/>
          </a:stretch>
        </p:blipFill>
        <p:spPr>
          <a:xfrm>
            <a:off x="389068" y="215425"/>
            <a:ext cx="11173738" cy="1378244"/>
          </a:xfrm>
          <a:prstGeom prst="rect">
            <a:avLst/>
          </a:prstGeom>
        </p:spPr>
      </p:pic>
      <p:sp>
        <p:nvSpPr>
          <p:cNvPr id="5" name="TextBox 4"/>
          <p:cNvSpPr txBox="1"/>
          <p:nvPr/>
        </p:nvSpPr>
        <p:spPr>
          <a:xfrm>
            <a:off x="389068" y="61215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Rectangle 9"/>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30287064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6061166" cy="435133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a:t>Chapter </a:t>
            </a:r>
            <a:r>
              <a:rPr lang="en-US" b="1" dirty="0" smtClean="0"/>
              <a:t>5</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861829"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11" name="Picture 10"/>
          <p:cNvPicPr>
            <a:picLocks noChangeAspect="1"/>
          </p:cNvPicPr>
          <p:nvPr/>
        </p:nvPicPr>
        <p:blipFill>
          <a:blip r:embed="rId5"/>
          <a:stretch>
            <a:fillRect/>
          </a:stretch>
        </p:blipFill>
        <p:spPr>
          <a:xfrm>
            <a:off x="6453051" y="1567543"/>
            <a:ext cx="5048323" cy="4872446"/>
          </a:xfrm>
          <a:prstGeom prst="rect">
            <a:avLst/>
          </a:prstGeom>
        </p:spPr>
      </p:pic>
      <p:sp>
        <p:nvSpPr>
          <p:cNvPr id="9" name="Rectangle 8"/>
          <p:cNvSpPr/>
          <p:nvPr/>
        </p:nvSpPr>
        <p:spPr>
          <a:xfrm>
            <a:off x="3118932" y="664496"/>
            <a:ext cx="6469205"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E-business strategy</a:t>
            </a:r>
          </a:p>
        </p:txBody>
      </p:sp>
    </p:spTree>
    <p:extLst>
      <p:ext uri="{BB962C8B-B14F-4D97-AF65-F5344CB8AC3E}">
        <p14:creationId xmlns:p14="http://schemas.microsoft.com/office/powerpoint/2010/main" val="133280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2059</TotalTime>
  <Words>2023</Words>
  <Application>Microsoft Office PowerPoint</Application>
  <PresentationFormat>Widescreen</PresentationFormat>
  <Paragraphs>173</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149</cp:revision>
  <dcterms:created xsi:type="dcterms:W3CDTF">2021-08-03T13:03:26Z</dcterms:created>
  <dcterms:modified xsi:type="dcterms:W3CDTF">2022-10-15T10:01:46Z</dcterms:modified>
</cp:coreProperties>
</file>