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540" r:id="rId7"/>
    <p:sldId id="313" r:id="rId8"/>
    <p:sldId id="558" r:id="rId9"/>
    <p:sldId id="559" r:id="rId10"/>
    <p:sldId id="560" r:id="rId11"/>
    <p:sldId id="561" r:id="rId12"/>
    <p:sldId id="562" r:id="rId13"/>
    <p:sldId id="563" r:id="rId14"/>
    <p:sldId id="564" r:id="rId15"/>
    <p:sldId id="565" r:id="rId16"/>
    <p:sldId id="567" r:id="rId17"/>
    <p:sldId id="624" r:id="rId18"/>
    <p:sldId id="568" r:id="rId19"/>
    <p:sldId id="619" r:id="rId20"/>
    <p:sldId id="569" r:id="rId21"/>
    <p:sldId id="570" r:id="rId22"/>
    <p:sldId id="573" r:id="rId23"/>
    <p:sldId id="574" r:id="rId24"/>
    <p:sldId id="575" r:id="rId25"/>
    <p:sldId id="623" r:id="rId26"/>
    <p:sldId id="576" r:id="rId27"/>
    <p:sldId id="577" r:id="rId28"/>
    <p:sldId id="578" r:id="rId29"/>
    <p:sldId id="579" r:id="rId30"/>
    <p:sldId id="580" r:id="rId31"/>
    <p:sldId id="581" r:id="rId32"/>
    <p:sldId id="582" r:id="rId33"/>
    <p:sldId id="583" r:id="rId34"/>
    <p:sldId id="622" r:id="rId35"/>
    <p:sldId id="584" r:id="rId36"/>
    <p:sldId id="608" r:id="rId37"/>
    <p:sldId id="609" r:id="rId38"/>
    <p:sldId id="610" r:id="rId39"/>
    <p:sldId id="611" r:id="rId40"/>
    <p:sldId id="621" r:id="rId41"/>
    <p:sldId id="612" r:id="rId42"/>
    <p:sldId id="614" r:id="rId43"/>
    <p:sldId id="615" r:id="rId44"/>
    <p:sldId id="616" r:id="rId45"/>
    <p:sldId id="617" r:id="rId46"/>
    <p:sldId id="618" r:id="rId47"/>
    <p:sldId id="620" r:id="rId48"/>
    <p:sldId id="523" r:id="rId49"/>
    <p:sldId id="52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559"/>
            <p14:sldId id="560"/>
            <p14:sldId id="561"/>
            <p14:sldId id="562"/>
            <p14:sldId id="563"/>
            <p14:sldId id="564"/>
            <p14:sldId id="565"/>
            <p14:sldId id="567"/>
            <p14:sldId id="624"/>
            <p14:sldId id="568"/>
            <p14:sldId id="619"/>
            <p14:sldId id="569"/>
            <p14:sldId id="570"/>
            <p14:sldId id="573"/>
            <p14:sldId id="574"/>
            <p14:sldId id="575"/>
            <p14:sldId id="623"/>
            <p14:sldId id="576"/>
            <p14:sldId id="577"/>
            <p14:sldId id="578"/>
            <p14:sldId id="579"/>
            <p14:sldId id="580"/>
            <p14:sldId id="581"/>
            <p14:sldId id="582"/>
            <p14:sldId id="583"/>
            <p14:sldId id="622"/>
            <p14:sldId id="584"/>
            <p14:sldId id="608"/>
            <p14:sldId id="609"/>
            <p14:sldId id="610"/>
            <p14:sldId id="611"/>
            <p14:sldId id="621"/>
            <p14:sldId id="612"/>
            <p14:sldId id="614"/>
            <p14:sldId id="615"/>
            <p14:sldId id="616"/>
            <p14:sldId id="617"/>
            <p14:sldId id="618"/>
            <p14:sldId id="620"/>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58221"/>
    <a:srgbClr val="00AEEF"/>
    <a:srgbClr val="FAC748"/>
    <a:srgbClr val="FFD200"/>
    <a:srgbClr val="203E5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3741" autoAdjust="0"/>
  </p:normalViewPr>
  <p:slideViewPr>
    <p:cSldViewPr snapToGrid="0">
      <p:cViewPr varScale="1">
        <p:scale>
          <a:sx n="115" d="100"/>
          <a:sy n="115" d="100"/>
        </p:scale>
        <p:origin x="920"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rb-photo.com/news-1621.html" TargetMode="External"/><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NOTuEb1eKyc?si=DG2KQeKNavF87vsV" TargetMode="External"/><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3OA58j2UrpU?si=JDWYeatqbs9Pc_Nk" TargetMode="External"/><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EQjUQVtbFqs?si=Kw-Zm8sP0Lm_NiKV" TargetMode="External"/><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A12bZ6z4D7s?si=5DFenF4KGZeIlAZp" TargetMode="External"/><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6.xml"/><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1" y="4882702"/>
            <a:ext cx="3727145"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الثامنة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887843" y="2987343"/>
            <a:ext cx="6059888" cy="954107"/>
          </a:xfrm>
          <a:prstGeom prst="rect">
            <a:avLst/>
          </a:prstGeom>
          <a:noFill/>
        </p:spPr>
        <p:txBody>
          <a:bodyPr wrap="square" rtlCol="0">
            <a:spAutoFit/>
          </a:bodyPr>
          <a:lstStyle/>
          <a:p>
            <a:pPr marL="0" algn="ctr" defTabSz="914400" rtl="1" eaLnBrk="1" latinLnBrk="0" hangingPunct="1"/>
            <a:r>
              <a:rPr lang="ar-SA" sz="2800" b="1" dirty="0">
                <a:solidFill>
                  <a:srgbClr val="00B0F0"/>
                </a:solidFill>
                <a:latin typeface="Alexandria" charset="0"/>
                <a:cs typeface="Alexandria" charset="0"/>
              </a:rPr>
              <a:t>تصوير البورتريه - المناظر الطبيعية والليلية والأبنية المعمارية</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181385" y="4757117"/>
            <a:ext cx="36640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الثامنة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911152"/>
            <a:ext cx="6093970" cy="477054"/>
          </a:xfrm>
          <a:prstGeom prst="rect">
            <a:avLst/>
          </a:prstGeom>
          <a:noFill/>
        </p:spPr>
        <p:txBody>
          <a:bodyPr wrap="square" rtlCol="0">
            <a:spAutoFit/>
          </a:bodyPr>
          <a:lstStyle/>
          <a:p>
            <a:pPr algn="r" rtl="1"/>
            <a:r>
              <a:rPr lang="ar-SA" sz="2500" b="1" dirty="0">
                <a:solidFill>
                  <a:srgbClr val="00B0F0"/>
                </a:solidFill>
                <a:latin typeface="Alexandria" charset="0"/>
                <a:cs typeface="Alexandria" charset="0"/>
              </a:rPr>
              <a:t>محتويات وأهداف المحاضرة الثامنة</a:t>
            </a:r>
            <a:endParaRPr lang="en-US" sz="25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1481075"/>
            <a:ext cx="6629720" cy="2762231"/>
          </a:xfrm>
          <a:prstGeom prst="rect">
            <a:avLst/>
          </a:prstGeom>
          <a:noFill/>
        </p:spPr>
        <p:txBody>
          <a:bodyPr wrap="square" rtlCol="0">
            <a:spAutoFit/>
          </a:bodyPr>
          <a:lstStyle/>
          <a:p>
            <a:pPr marL="285750" indent="-285750" algn="just" rtl="1">
              <a:lnSpc>
                <a:spcPts val="2500"/>
              </a:lnSpc>
              <a:spcBef>
                <a:spcPts val="12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تصوير الأشخاص/ البورتريه</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تصوير المناظر الطبيعية</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التصوير الليلي </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تصوير الأبنية المعمارية</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مراجعة على أهم نقاط المحاضرة السابقة</a:t>
            </a:r>
            <a:endParaRPr lang="en-US" sz="2400" b="1" dirty="0">
              <a:solidFill>
                <a:srgbClr val="00AEEF"/>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2071285"/>
            <a:ext cx="6656670" cy="1361270"/>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800" dirty="0">
                <a:latin typeface="Alexandria" charset="0"/>
                <a:cs typeface="Alexandria" charset="0"/>
              </a:rPr>
              <a:t>الأسس العلمية والفنية لتكوين الصورة الصحفية</a:t>
            </a:r>
          </a:p>
          <a:p>
            <a:pPr marL="285750" indent="-285750" algn="just" rtl="1">
              <a:lnSpc>
                <a:spcPts val="3000"/>
              </a:lnSpc>
              <a:spcBef>
                <a:spcPts val="600"/>
              </a:spcBef>
              <a:buFont typeface="Wingdings" pitchFamily="2" charset="2"/>
              <a:buChar char="§"/>
            </a:pPr>
            <a:r>
              <a:rPr lang="ar-SA" sz="1800" dirty="0">
                <a:latin typeface="Alexandria" charset="0"/>
                <a:cs typeface="Alexandria" charset="0"/>
              </a:rPr>
              <a:t>مفهوم التباين في الصور الفوتوغرافية</a:t>
            </a:r>
          </a:p>
          <a:p>
            <a:pPr marL="285750" indent="-285750" algn="just" rtl="1">
              <a:lnSpc>
                <a:spcPts val="3000"/>
              </a:lnSpc>
              <a:spcBef>
                <a:spcPts val="600"/>
              </a:spcBef>
              <a:buFont typeface="Wingdings" pitchFamily="2" charset="2"/>
              <a:buChar char="§"/>
            </a:pPr>
            <a:r>
              <a:rPr lang="ar-SA" sz="1800" dirty="0">
                <a:latin typeface="Alexandria" charset="0"/>
                <a:cs typeface="Alexandria" charset="0"/>
              </a:rPr>
              <a:t>الصيغ اللونية للصور الفوتوغرافية</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3468029" y="1762491"/>
            <a:ext cx="7781664" cy="4205062"/>
          </a:xfrm>
          <a:prstGeom prst="rect">
            <a:avLst/>
          </a:prstGeom>
          <a:noFill/>
        </p:spPr>
        <p:txBody>
          <a:bodyPr wrap="square" rtlCol="0">
            <a:spAutoFit/>
          </a:bodyPr>
          <a:lstStyle/>
          <a:p>
            <a:pPr algn="just" defTabSz="914400" rtl="1" eaLnBrk="1" latinLnBrk="0" hangingPunct="1">
              <a:lnSpc>
                <a:spcPts val="2500"/>
              </a:lnSpc>
              <a:spcBef>
                <a:spcPts val="1200"/>
              </a:spcBef>
            </a:pPr>
            <a:r>
              <a:rPr lang="ar-SA" sz="2000" b="1" dirty="0">
                <a:solidFill>
                  <a:srgbClr val="002060"/>
                </a:solidFill>
                <a:latin typeface="Alexandria" charset="0"/>
                <a:cs typeface="Alexandria" charset="0"/>
              </a:rPr>
              <a:t>المعدات اللازمة لتصوير البورتريه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تحتاج كمصور صحفي محترف في تصوير الأشخاص/ البورتريه بشكل عام إلي عدسة ”</a:t>
            </a:r>
            <a:r>
              <a:rPr lang="en-US" sz="1600" dirty="0">
                <a:latin typeface="Alexandria" charset="0"/>
                <a:cs typeface="Alexandria" charset="0"/>
              </a:rPr>
              <a:t>Telephoto</a:t>
            </a:r>
            <a:r>
              <a:rPr lang="ar-SA" sz="1600" dirty="0">
                <a:latin typeface="Alexandria" charset="0"/>
                <a:cs typeface="Alexandria" charset="0"/>
              </a:rPr>
              <a:t>" أي عدسة طويلة البعد البؤري من أجل الحرص علي عدم الحصول علي تشويه العدسة في الوجه، والذي يؤدي إلي ظهور الوجه بشكل مشوه وعريض.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تحتاج إلي فتحة عدسة واسعة من أجل عزل خلفية المشهد الجاري تصويره عن الشخص المراد تصويره.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كانت كاميرتك بالحساس المقصوص ”</a:t>
            </a:r>
            <a:r>
              <a:rPr lang="en-US" sz="1600" dirty="0">
                <a:latin typeface="Alexandria" charset="0"/>
                <a:cs typeface="Alexandria" charset="0"/>
              </a:rPr>
              <a:t>Crop Frame</a:t>
            </a:r>
            <a:r>
              <a:rPr lang="ar-SA" sz="1600" dirty="0">
                <a:latin typeface="Alexandria" charset="0"/>
                <a:cs typeface="Alexandria" charset="0"/>
              </a:rPr>
              <a:t>" فإن العدسة الأنسب هي: </a:t>
            </a:r>
            <a:r>
              <a:rPr lang="en-US" sz="1600" dirty="0">
                <a:latin typeface="Alexandria" charset="0"/>
                <a:cs typeface="Alexandria" charset="0"/>
              </a:rPr>
              <a:t>50MM 1.8</a:t>
            </a:r>
            <a:r>
              <a:rPr lang="ar-SA" sz="1600" dirty="0">
                <a:latin typeface="Alexandria" charset="0"/>
                <a:cs typeface="Alexandria" charset="0"/>
              </a:rPr>
              <a:t> أو </a:t>
            </a:r>
            <a:r>
              <a:rPr lang="en-US" sz="1600" dirty="0">
                <a:latin typeface="Alexandria" charset="0"/>
                <a:cs typeface="Alexandria" charset="0"/>
              </a:rPr>
              <a:t>50MM 1.4</a:t>
            </a:r>
            <a:r>
              <a:rPr lang="ar-SA" sz="1600" dirty="0">
                <a:latin typeface="Alexandria" charset="0"/>
                <a:cs typeface="Alexandria" charset="0"/>
              </a:rPr>
              <a:t> أما في حال كانت كاميرتك بالحساس الكامل ”</a:t>
            </a:r>
            <a:r>
              <a:rPr lang="en-US" sz="1600" dirty="0">
                <a:latin typeface="Alexandria" charset="0"/>
                <a:cs typeface="Alexandria" charset="0"/>
              </a:rPr>
              <a:t>Full Frame</a:t>
            </a:r>
            <a:r>
              <a:rPr lang="ar-SA" sz="1600" dirty="0">
                <a:latin typeface="Alexandria" charset="0"/>
                <a:cs typeface="Alexandria" charset="0"/>
              </a:rPr>
              <a:t>" فالعدسة المناسبة هي: </a:t>
            </a:r>
            <a:r>
              <a:rPr lang="en-US" sz="1600" dirty="0">
                <a:latin typeface="Alexandria" charset="0"/>
                <a:cs typeface="Alexandria" charset="0"/>
              </a:rPr>
              <a:t>85MM 1.8</a:t>
            </a:r>
            <a:r>
              <a:rPr lang="ar-SA" sz="1600" dirty="0">
                <a:latin typeface="Alexandria" charset="0"/>
                <a:cs typeface="Alexandria" charset="0"/>
              </a:rPr>
              <a:t> أو </a:t>
            </a:r>
            <a:r>
              <a:rPr lang="en-US" sz="1600" dirty="0">
                <a:latin typeface="Alexandria" charset="0"/>
                <a:cs typeface="Alexandria" charset="0"/>
              </a:rPr>
              <a:t>85MM 1.4</a:t>
            </a:r>
            <a:endParaRPr lang="ar-SA"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تستخدم العدسات العريضة/ الواسعة أقل من </a:t>
            </a:r>
            <a:r>
              <a:rPr lang="en-US" sz="1600" dirty="0">
                <a:latin typeface="Alexandria" charset="0"/>
                <a:cs typeface="Alexandria" charset="0"/>
              </a:rPr>
              <a:t>50MM</a:t>
            </a:r>
            <a:r>
              <a:rPr lang="ar-SA" sz="1600" dirty="0">
                <a:latin typeface="Alexandria" charset="0"/>
                <a:cs typeface="Alexandria" charset="0"/>
              </a:rPr>
              <a:t> عند تصوير الوجوه حتي لا تحصل علي تشوه الوجه في الصورة.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1E4817B7-D4E6-4FFF-AAC8-A6CCD5B3AA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784" y="2689774"/>
            <a:ext cx="2613693" cy="186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تشويه الوجه بسبب استخدام العدسة الواسعة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4FAE552E-DA83-A8F1-BCBC-8E42E53F77B9}"/>
              </a:ext>
            </a:extLst>
          </p:cNvPr>
          <p:cNvPicPr>
            <a:picLocks noChangeAspect="1"/>
          </p:cNvPicPr>
          <p:nvPr/>
        </p:nvPicPr>
        <p:blipFill rotWithShape="1">
          <a:blip r:embed="rId3">
            <a:extLst>
              <a:ext uri="{28A0092B-C50C-407E-A947-70E740481C1C}">
                <a14:useLocalDpi xmlns:a14="http://schemas.microsoft.com/office/drawing/2010/main" val="0"/>
              </a:ext>
            </a:extLst>
          </a:blip>
          <a:srcRect b="11486"/>
          <a:stretch/>
        </p:blipFill>
        <p:spPr>
          <a:xfrm>
            <a:off x="2180408" y="1759874"/>
            <a:ext cx="8558216" cy="4162730"/>
          </a:xfrm>
          <a:prstGeom prst="rect">
            <a:avLst/>
          </a:prstGeom>
        </p:spPr>
      </p:pic>
    </p:spTree>
    <p:extLst>
      <p:ext uri="{BB962C8B-B14F-4D97-AF65-F5344CB8AC3E}">
        <p14:creationId xmlns:p14="http://schemas.microsoft.com/office/powerpoint/2010/main" val="1051200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293219" y="2119328"/>
            <a:ext cx="6956473" cy="3717749"/>
          </a:xfrm>
          <a:prstGeom prst="rect">
            <a:avLst/>
          </a:prstGeom>
          <a:noFill/>
        </p:spPr>
        <p:txBody>
          <a:bodyPr wrap="square" rtlCol="0">
            <a:spAutoFit/>
          </a:bodyPr>
          <a:lstStyle/>
          <a:p>
            <a:pPr algn="just" defTabSz="914400" rtl="1" eaLnBrk="1" latinLnBrk="0" hangingPunct="1">
              <a:lnSpc>
                <a:spcPts val="2500"/>
              </a:lnSpc>
              <a:spcBef>
                <a:spcPts val="1200"/>
              </a:spcBef>
            </a:pPr>
            <a:r>
              <a:rPr lang="ar-SA" sz="2000" b="1" dirty="0">
                <a:solidFill>
                  <a:srgbClr val="002060"/>
                </a:solidFill>
                <a:latin typeface="Alexandria" charset="0"/>
                <a:cs typeface="Alexandria" charset="0"/>
              </a:rPr>
              <a:t>معدات الإضاءة في تصوير الأشخاص</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بالنسبة لمعدات الإضاءة في حال التصوير الخارجي يمكنك استخدام: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إضاءة الشمس الطبيعية وفي هذه الحالة تحتاج إلي عاكس الإضاءة ”</a:t>
            </a:r>
            <a:r>
              <a:rPr lang="en-US" sz="1600" dirty="0">
                <a:latin typeface="Alexandria" charset="0"/>
                <a:cs typeface="Alexandria" charset="0"/>
              </a:rPr>
              <a:t>Reflector</a:t>
            </a:r>
            <a:r>
              <a:rPr lang="ar-SA" sz="1600" dirty="0">
                <a:latin typeface="Alexandria" charset="0"/>
                <a:cs typeface="Alexandria" charset="0"/>
              </a:rPr>
              <a:t>" ومشتت للإضاءة "</a:t>
            </a:r>
            <a:r>
              <a:rPr lang="en-US" sz="1600" dirty="0">
                <a:latin typeface="Alexandria" charset="0"/>
                <a:cs typeface="Alexandria" charset="0"/>
              </a:rPr>
              <a:t>Diffuser</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أما في حال الإضاءة الصناعية داخل الأستديو أو خارجه يوجد الكثير من الخيارات منها استخدام الفلاش بالرأس المتحرك أو حوامل الضوء ومظلات أو ”</a:t>
            </a:r>
            <a:r>
              <a:rPr lang="en-US" sz="1600" dirty="0">
                <a:latin typeface="Alexandria" charset="0"/>
                <a:cs typeface="Alexandria" charset="0"/>
              </a:rPr>
              <a:t>Soft Box</a:t>
            </a:r>
            <a:r>
              <a:rPr lang="ar-SA" sz="1600" dirty="0">
                <a:latin typeface="Alexandria" charset="0"/>
                <a:cs typeface="Alexandria" charset="0"/>
              </a:rPr>
              <a:t>" متوافقة مع الفلاش التي معك.</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احرص علي أن يكون ”</a:t>
            </a:r>
            <a:r>
              <a:rPr lang="en-US" sz="1600" dirty="0">
                <a:latin typeface="Alexandria" charset="0"/>
                <a:cs typeface="Alexandria" charset="0"/>
              </a:rPr>
              <a:t>Soft Box</a:t>
            </a:r>
            <a:r>
              <a:rPr lang="ar-SA" sz="1600" dirty="0">
                <a:latin typeface="Alexandria" charset="0"/>
                <a:cs typeface="Alexandria" charset="0"/>
              </a:rPr>
              <a:t>" كبير نسبيا لتحصل علي إضاءة ناعمة.</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Discovering The Secrets Of Butterfly Light, 54% OFF">
            <a:extLst>
              <a:ext uri="{FF2B5EF4-FFF2-40B4-BE49-F238E27FC236}">
                <a16:creationId xmlns:a16="http://schemas.microsoft.com/office/drawing/2014/main" id="{17C5746A-B5F7-64CE-04E3-477535BACE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650759"/>
            <a:ext cx="3350911" cy="2286000"/>
          </a:xfrm>
          <a:prstGeom prst="rect">
            <a:avLst/>
          </a:prstGeom>
          <a:noFill/>
          <a:ln>
            <a:solidFill>
              <a:srgbClr val="FF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1317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326672" y="1845517"/>
            <a:ext cx="6923020" cy="388446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b="1" dirty="0">
                <a:solidFill>
                  <a:srgbClr val="002060"/>
                </a:solidFill>
                <a:latin typeface="Alexandria" charset="0"/>
                <a:cs typeface="Alexandria" charset="0"/>
              </a:rPr>
              <a:t>أماكن التصوير الأشخاص/ البورتريه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القائمة التالية ليست قوانين ملزمة لاختيار أماكن التصوير وإنما هي مجموعة من العناصر التي يمكن الاستفادة منها أثناء اكتشاف أماكن التصوير واستغلالها لصنع الصورة الفوتوغرافية. </a:t>
            </a:r>
          </a:p>
          <a:p>
            <a:pPr marL="285750" indent="-285750" algn="just" defTabSz="914400" rtl="1" eaLnBrk="1" latinLnBrk="0" hangingPunct="1">
              <a:lnSpc>
                <a:spcPts val="2500"/>
              </a:lnSpc>
              <a:spcBef>
                <a:spcPts val="1200"/>
              </a:spcBef>
              <a:buFont typeface="Wingdings" pitchFamily="2" charset="2"/>
              <a:buChar char="§"/>
            </a:pPr>
            <a:r>
              <a:rPr lang="ar-SA" sz="1600" dirty="0" err="1">
                <a:solidFill>
                  <a:srgbClr val="FF0000"/>
                </a:solidFill>
                <a:latin typeface="Alexandria" charset="0"/>
                <a:cs typeface="Alexandria" charset="0"/>
              </a:rPr>
              <a:t>أ</a:t>
            </a:r>
            <a:r>
              <a:rPr lang="ar-SA" sz="1600" dirty="0">
                <a:solidFill>
                  <a:srgbClr val="FF0000"/>
                </a:solidFill>
                <a:latin typeface="Alexandria" charset="0"/>
                <a:cs typeface="Alexandria" charset="0"/>
              </a:rPr>
              <a:t>. الخطوط القيادية.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الخطوط القيادية هي عبارة عن خط نظري يتكون من مجموعة من الأشياء المتكررة في المشهد مثل مجموعة أعمدة أو سكة القطار أو عدة أشجار بجانب بعضها البعض.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نستطيع الاستفادة من هذه العناصر بتشكيل المشهد بنمط متكرر ثم إدراج الشخص بينها لكسر هذا النمط</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a:extLst>
              <a:ext uri="{FF2B5EF4-FFF2-40B4-BE49-F238E27FC236}">
                <a16:creationId xmlns:a16="http://schemas.microsoft.com/office/drawing/2014/main" id="{B956F796-5983-5607-BA38-B8D37377DC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376"/>
          <a:stretch/>
        </p:blipFill>
        <p:spPr bwMode="auto">
          <a:xfrm>
            <a:off x="721860" y="2489038"/>
            <a:ext cx="3249810" cy="2382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886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304371" y="2119328"/>
            <a:ext cx="6945322" cy="324326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solidFill>
                  <a:srgbClr val="FF0000"/>
                </a:solidFill>
                <a:latin typeface="Alexandria" charset="0"/>
                <a:cs typeface="Alexandria" charset="0"/>
              </a:rPr>
              <a:t>ب. النقوش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ابحث عن النقوش مثل الحجارة المرصوفة أو الأسيجة واستخدمها لتكوين خلفية أو خط قيادي بجانب أو خلف الشخص المراد تصويره. </a:t>
            </a:r>
          </a:p>
          <a:p>
            <a:pPr marL="285750" indent="-285750" algn="just" defTabSz="914400" rtl="1" eaLnBrk="1" latinLnBrk="0" hangingPunct="1">
              <a:lnSpc>
                <a:spcPts val="2500"/>
              </a:lnSpc>
              <a:spcBef>
                <a:spcPts val="1200"/>
              </a:spcBef>
              <a:buFont typeface="Wingdings" pitchFamily="2" charset="2"/>
              <a:buChar char="§"/>
            </a:pPr>
            <a:r>
              <a:rPr lang="ar-SA" sz="1600" dirty="0" err="1">
                <a:solidFill>
                  <a:srgbClr val="FF0000"/>
                </a:solidFill>
                <a:latin typeface="Alexandria" charset="0"/>
                <a:cs typeface="Alexandria" charset="0"/>
              </a:rPr>
              <a:t>ج</a:t>
            </a:r>
            <a:r>
              <a:rPr lang="ar-SA" sz="1600" dirty="0">
                <a:solidFill>
                  <a:srgbClr val="FF0000"/>
                </a:solidFill>
                <a:latin typeface="Alexandria" charset="0"/>
                <a:cs typeface="Alexandria" charset="0"/>
              </a:rPr>
              <a:t>. الانعكاس</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ويتكون من أي سطح عاكس مثل المرآة أو الزجاج أو بقعة مياه.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نستطيع الاستفادة من هذه العناصر لتشكيل المشهد بعدة طرق، الشيء الأهم في استعمال الانعكاس هو أنها تقوم بعمل توازن في الصورة الفوتوغرافية.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a:extLst>
              <a:ext uri="{FF2B5EF4-FFF2-40B4-BE49-F238E27FC236}">
                <a16:creationId xmlns:a16="http://schemas.microsoft.com/office/drawing/2014/main" id="{2AF6CEBD-19D3-9A47-F048-C728E2A957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650" y="2600701"/>
            <a:ext cx="3175000" cy="2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7225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092497" y="1818248"/>
            <a:ext cx="7157195" cy="4070410"/>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sz="1600" dirty="0">
                <a:solidFill>
                  <a:srgbClr val="FF0000"/>
                </a:solidFill>
                <a:latin typeface="Alexandria" charset="0"/>
                <a:cs typeface="Alexandria" charset="0"/>
              </a:rPr>
              <a:t>د. التأطير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تتكون الإطارات في المشهد من الأبواب والأعمدة والنوافذ أو أي خطين متناظرين.</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نستطيع استعمال الإطارات لدراج الشخص بينها لإعطائه المزيد من الأهمية.</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مثال: فتاة تنظر من نافذة المنزل ويتم تصويرها من الخارج.</a:t>
            </a:r>
          </a:p>
          <a:p>
            <a:pPr marL="285750" indent="-285750" algn="just" defTabSz="914400" rtl="1" eaLnBrk="1" latinLnBrk="0" hangingPunct="1">
              <a:lnSpc>
                <a:spcPts val="2300"/>
              </a:lnSpc>
              <a:spcBef>
                <a:spcPts val="600"/>
              </a:spcBef>
              <a:buFont typeface="Wingdings" pitchFamily="2" charset="2"/>
              <a:buChar char="§"/>
            </a:pPr>
            <a:r>
              <a:rPr lang="ar-SA" sz="1600" dirty="0">
                <a:solidFill>
                  <a:srgbClr val="FF0000"/>
                </a:solidFill>
                <a:latin typeface="Alexandria" charset="0"/>
                <a:cs typeface="Alexandria" charset="0"/>
              </a:rPr>
              <a:t>هـ. الخلفية المعزولة</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من الممكن أن تكون أي مشهد خلف الشخص المراد تصويره، ويتم عزل الخلفية باستعمال فتحة العدسة مثل </a:t>
            </a:r>
            <a:r>
              <a:rPr lang="en-US" sz="1600" dirty="0">
                <a:latin typeface="Alexandria" charset="0"/>
                <a:cs typeface="Alexandria" charset="0"/>
              </a:rPr>
              <a:t>F/1.8</a:t>
            </a:r>
            <a:r>
              <a:rPr lang="ar-SA" sz="1600" dirty="0">
                <a:latin typeface="Alexandria" charset="0"/>
                <a:cs typeface="Alexandria" charset="0"/>
              </a:rPr>
              <a:t> فتظهر الخلفية مموهة، ويبقي في المشهد صورة الشخص فقط.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عند عزل الخلفية يستحسن انتقاء الخلفية التي لا تحتوي علي أكثر من ثلاث ألوان وأن تكون جميعها من نفس المجموعة اللونية تقريبا ولا تتنافس في الصورة مع الهدف الرئيسي بالصورة.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A622F460-339A-84F3-B363-92A007E75A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32" y="2163255"/>
            <a:ext cx="3306305" cy="3647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949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6902606" y="2119328"/>
            <a:ext cx="4347088" cy="310219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باستخدام التركيز اليدوي واجعل المشهد خارج التركيز بتحريك دولاب التركيز يدويا ثم حرك الكاميرا يمينا ويسارا أثناء النظر من محدد الرؤية بالكاميرا لإيجاد الخلفية المموهة النظيفة وبعد ذلك اجعل الشخص يقف ضمن المشهد الذي وجدته وقم بإعادة التركيز إلي الوضع الأوتوماتيكي وقم بأخذ الصورة. </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4" name="Picture 4" descr="كيفية عزل الخلفية في التصوير بهاتفك مع افضل تطبيقات العزل %">
            <a:extLst>
              <a:ext uri="{FF2B5EF4-FFF2-40B4-BE49-F238E27FC236}">
                <a16:creationId xmlns:a16="http://schemas.microsoft.com/office/drawing/2014/main" id="{93875E1E-0080-F793-76E3-D48E1FC532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1784566"/>
            <a:ext cx="5939882" cy="4222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18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638906" y="1862851"/>
            <a:ext cx="6677693" cy="3916521"/>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b="1" dirty="0">
                <a:solidFill>
                  <a:srgbClr val="00AEEF"/>
                </a:solidFill>
                <a:latin typeface="Alexandria" charset="0"/>
                <a:cs typeface="Alexandria" charset="0"/>
              </a:rPr>
              <a:t>انتقاء الألوان عند تصوير الأشخاص</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بعد اختيار وإيجاد مواقع التصوير، يجب عليك أن تختار الملابس المناسبة للمشهد وذلك عن طريق الاستعانة بدولاب الألوان المتممة لإيجاد الألوان التي تناسب المشهد.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فمثلا إذا كان المشهد يحتوي علي ألوان خضراء مثل أوراق الشجر فيفضل أن تكون الملابس تحتوي علي اللون الأحمر.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أما إذا كان المشهد يحتوي علي ألوان زرقاء مثل موج البحر يفضل اختيار الملابس التي تحتوي علي اللون الأصفر أو من الممكن استعمال الألوان من نفس المجموعة اللونية المتدرجة أو الأخذ بعين الاعتبار استعمال التباين في الألوان مثل الأبيض والأسود.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قم بحفظ الألوان الرئيسية ومتمماتها بالاستعانة بالدولاب اللوني في الصورة الصحفية.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olor wheel with arrows pointing to different colors&#10;&#10;Description automatically generated">
            <a:extLst>
              <a:ext uri="{FF2B5EF4-FFF2-40B4-BE49-F238E27FC236}">
                <a16:creationId xmlns:a16="http://schemas.microsoft.com/office/drawing/2014/main" id="{01418D74-9219-0322-7463-A927CC6DA3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094" y="2353349"/>
            <a:ext cx="3943812" cy="2819156"/>
          </a:xfrm>
          <a:prstGeom prst="rect">
            <a:avLst/>
          </a:prstGeom>
        </p:spPr>
      </p:pic>
    </p:spTree>
    <p:extLst>
      <p:ext uri="{BB962C8B-B14F-4D97-AF65-F5344CB8AC3E}">
        <p14:creationId xmlns:p14="http://schemas.microsoft.com/office/powerpoint/2010/main" val="1952434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728117" y="1896306"/>
            <a:ext cx="6521576" cy="356386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00AEEF"/>
                </a:solidFill>
                <a:latin typeface="Alexandria" charset="0"/>
                <a:cs typeface="Alexandria" charset="0"/>
              </a:rPr>
              <a:t>وضع الجسد في تصوير البورتريه/ الأشخاص.</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بالنسبة لوضعية الجسد يفضل أن يظهر الجسد بوضعية طبيعية ومقبولة.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يتم عادة استعمال وضعيات جسد حسب الغرض من التصوير.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بشكل عام، عند تصوير الرجال احرص علي إظهار الشخص بشكل قوي عن طريق جعل الجسم مقابل للعدسة واختيار الإضاءة التي تظهر جزء من الوجه في الظل.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أما بالنسبة للنساء فاختر الوضعيات التي تظهر الطول والانحناءات والفراغات في الجسد مع اختيار الإضاءة الناعمة.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person with his arms crossed&#10;&#10;Description automatically generated">
            <a:extLst>
              <a:ext uri="{FF2B5EF4-FFF2-40B4-BE49-F238E27FC236}">
                <a16:creationId xmlns:a16="http://schemas.microsoft.com/office/drawing/2014/main" id="{DF972DDC-9387-5B16-A464-808750FED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888" y="2466736"/>
            <a:ext cx="3785810" cy="2275457"/>
          </a:xfrm>
          <a:prstGeom prst="rect">
            <a:avLst/>
          </a:prstGeom>
          <a:ln>
            <a:solidFill>
              <a:srgbClr val="FF0000"/>
            </a:solidFill>
          </a:ln>
        </p:spPr>
      </p:pic>
    </p:spTree>
    <p:extLst>
      <p:ext uri="{BB962C8B-B14F-4D97-AF65-F5344CB8AC3E}">
        <p14:creationId xmlns:p14="http://schemas.microsoft.com/office/powerpoint/2010/main" val="2206414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تحليلية عن أشكال تصوير البورتريه</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2002343"/>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الأشكال المختلفة لتصوير البورتريه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https://www.arb-photo.com/news-1621.html</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2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549697" y="1762492"/>
            <a:ext cx="6699995" cy="4067204"/>
          </a:xfrm>
          <a:prstGeom prst="rect">
            <a:avLst/>
          </a:prstGeom>
          <a:noFill/>
        </p:spPr>
        <p:txBody>
          <a:bodyPr wrap="square" rtlCol="0">
            <a:spAutoFit/>
          </a:bodyPr>
          <a:lstStyle/>
          <a:p>
            <a:pPr algn="just" defTabSz="914400" rtl="1" eaLnBrk="1" latinLnBrk="0" hangingPunct="1">
              <a:lnSpc>
                <a:spcPts val="2400"/>
              </a:lnSpc>
              <a:spcBef>
                <a:spcPts val="600"/>
              </a:spcBef>
            </a:pPr>
            <a:r>
              <a:rPr lang="ar-SA" sz="1600" b="1" dirty="0">
                <a:solidFill>
                  <a:srgbClr val="C00000"/>
                </a:solidFill>
                <a:latin typeface="Alexandria" charset="0"/>
                <a:cs typeface="Alexandria" charset="0"/>
              </a:rPr>
              <a:t>1- وضعية الرأس</a:t>
            </a:r>
          </a:p>
          <a:p>
            <a:pPr marL="285750" indent="-285750" algn="just" defTabSz="914400" rtl="1" eaLnBrk="1" latinLnBrk="0" hangingPunct="1">
              <a:lnSpc>
                <a:spcPts val="2400"/>
              </a:lnSpc>
              <a:spcBef>
                <a:spcPts val="600"/>
              </a:spcBef>
              <a:buFont typeface="Wingdings" pitchFamily="2" charset="2"/>
              <a:buChar char="§"/>
            </a:pPr>
            <a:r>
              <a:rPr lang="ar-SA" sz="1600" dirty="0">
                <a:latin typeface="Alexandria" charset="0"/>
                <a:cs typeface="Alexandria" charset="0"/>
              </a:rPr>
              <a:t>بالنسبة للعينين تأكد من أن الشخص يفتح عينيه بشكل جيد ولا يظهر وكأنه نعسان/ نائم وذلك عن طريق أخذ أكثر من صورة مع تأكيد وضع التركيز علي أحد العينين</a:t>
            </a:r>
            <a:r>
              <a:rPr lang="en-US" sz="1600" dirty="0">
                <a:latin typeface="Alexandria" charset="0"/>
                <a:cs typeface="Alexandria" charset="0"/>
              </a:rPr>
              <a:t>.</a:t>
            </a:r>
          </a:p>
          <a:p>
            <a:pPr marL="285750" indent="-285750" algn="just" defTabSz="914400" rtl="1" eaLnBrk="1" latinLnBrk="0" hangingPunct="1">
              <a:lnSpc>
                <a:spcPts val="2400"/>
              </a:lnSpc>
              <a:spcBef>
                <a:spcPts val="600"/>
              </a:spcBef>
              <a:buFont typeface="Wingdings" pitchFamily="2" charset="2"/>
              <a:buChar char="§"/>
            </a:pPr>
            <a:r>
              <a:rPr lang="ar-SA" sz="1600" dirty="0">
                <a:latin typeface="Alexandria" charset="0"/>
                <a:cs typeface="Alexandria" charset="0"/>
              </a:rPr>
              <a:t>للحصول علي عيون كبيرة، قم بالتصوير من زاوية مرتفعة قليلا عن رأس الشخص بحيث يضطر إلي النظر </a:t>
            </a:r>
            <a:r>
              <a:rPr lang="ar-SA" sz="1600" dirty="0" err="1">
                <a:latin typeface="Alexandria" charset="0"/>
                <a:cs typeface="Alexandria" charset="0"/>
              </a:rPr>
              <a:t>للأعلي</a:t>
            </a:r>
            <a:r>
              <a:rPr lang="ar-SA" sz="1600" dirty="0">
                <a:latin typeface="Alexandria" charset="0"/>
                <a:cs typeface="Alexandria" charset="0"/>
              </a:rPr>
              <a:t> قليلا مما يسبب بفتح العينين بشكل جيد.</a:t>
            </a:r>
          </a:p>
          <a:p>
            <a:pPr marL="285750" indent="-285750" algn="just" defTabSz="914400" rtl="1" eaLnBrk="1" latinLnBrk="0" hangingPunct="1">
              <a:lnSpc>
                <a:spcPts val="2400"/>
              </a:lnSpc>
              <a:spcBef>
                <a:spcPts val="600"/>
              </a:spcBef>
              <a:buFont typeface="Wingdings" pitchFamily="2" charset="2"/>
              <a:buChar char="§"/>
            </a:pPr>
            <a:r>
              <a:rPr lang="ar-SA" sz="1600" dirty="0">
                <a:latin typeface="Alexandria" charset="0"/>
                <a:cs typeface="Alexandria" charset="0"/>
              </a:rPr>
              <a:t>تأكد من أن الضوء يقع علي العين لتحصل علي "</a:t>
            </a:r>
            <a:r>
              <a:rPr lang="ar-SA" sz="1600" dirty="0" err="1">
                <a:latin typeface="Alexandria" charset="0"/>
                <a:cs typeface="Alexandria" charset="0"/>
              </a:rPr>
              <a:t>الكاتش</a:t>
            </a:r>
            <a:r>
              <a:rPr lang="ar-SA" sz="1600" dirty="0">
                <a:latin typeface="Alexandria" charset="0"/>
                <a:cs typeface="Alexandria" charset="0"/>
              </a:rPr>
              <a:t> لايت" في العين.</a:t>
            </a:r>
          </a:p>
          <a:p>
            <a:pPr marL="285750" indent="-285750" algn="just" defTabSz="914400" rtl="1" eaLnBrk="1" latinLnBrk="0" hangingPunct="1">
              <a:lnSpc>
                <a:spcPts val="2400"/>
              </a:lnSpc>
              <a:spcBef>
                <a:spcPts val="600"/>
              </a:spcBef>
              <a:buFont typeface="Wingdings" pitchFamily="2" charset="2"/>
              <a:buChar char="§"/>
            </a:pPr>
            <a:r>
              <a:rPr lang="ar-SA" sz="1600" dirty="0">
                <a:latin typeface="Alexandria" charset="0"/>
                <a:cs typeface="Alexandria" charset="0"/>
              </a:rPr>
              <a:t>في حال كون الشخص يمتلك ذقن مزدوجة دعه يقوم برفع رأسه قليلا مع تقريبه للأمام كالدجاجة مع تنزيل الرأس درجة قليلا للأسفل وكأن أحدهم يمسك بشعره من النقطة العليا الخلفية.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a:extLst>
              <a:ext uri="{FF2B5EF4-FFF2-40B4-BE49-F238E27FC236}">
                <a16:creationId xmlns:a16="http://schemas.microsoft.com/office/drawing/2014/main" id="{B0867DC0-8E3B-D518-0E08-56292573C3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791" y="2306157"/>
            <a:ext cx="3776545" cy="3172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683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3665529" y="1762492"/>
            <a:ext cx="7584164" cy="4070410"/>
          </a:xfrm>
          <a:prstGeom prst="rect">
            <a:avLst/>
          </a:prstGeom>
          <a:noFill/>
        </p:spPr>
        <p:txBody>
          <a:bodyPr wrap="square" rtlCol="0">
            <a:spAutoFit/>
          </a:bodyPr>
          <a:lstStyle/>
          <a:p>
            <a:pPr algn="just" defTabSz="914400" rtl="1" eaLnBrk="1" latinLnBrk="0" hangingPunct="1">
              <a:lnSpc>
                <a:spcPts val="2300"/>
              </a:lnSpc>
              <a:spcBef>
                <a:spcPts val="600"/>
              </a:spcBef>
            </a:pPr>
            <a:r>
              <a:rPr lang="ar-SA" sz="1600" b="1" dirty="0">
                <a:solidFill>
                  <a:srgbClr val="C00000"/>
                </a:solidFill>
                <a:latin typeface="Alexandria" charset="0"/>
                <a:cs typeface="Alexandria" charset="0"/>
              </a:rPr>
              <a:t>2- الكتفين</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عند ضبط الكتفين يفضل عدم جعل الكتفين يظهران بخط أفقي تام وإنما بجعلهما يشكلان خط مائل في الصورة الفوتوغرافية. </a:t>
            </a:r>
            <a:endParaRPr lang="en-US" sz="1600" dirty="0">
              <a:latin typeface="Alexandria" charset="0"/>
              <a:cs typeface="Alexandria" charset="0"/>
            </a:endParaRPr>
          </a:p>
          <a:p>
            <a:pPr algn="just" defTabSz="914400" rtl="1" eaLnBrk="1" latinLnBrk="0" hangingPunct="1">
              <a:lnSpc>
                <a:spcPts val="2300"/>
              </a:lnSpc>
              <a:spcBef>
                <a:spcPts val="600"/>
              </a:spcBef>
            </a:pPr>
            <a:r>
              <a:rPr lang="ar-SA" sz="1600" b="1" dirty="0">
                <a:solidFill>
                  <a:srgbClr val="C00000"/>
                </a:solidFill>
                <a:latin typeface="Alexandria" charset="0"/>
                <a:cs typeface="Alexandria" charset="0"/>
              </a:rPr>
              <a:t>3- الظهر</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تأكد من أن الظهر مشدود بشكل طبيعي وغير منحني أو مشدود بشكل متوتر. وتأكد من أن الشخص لا يميل للخلف كثيرا.</a:t>
            </a:r>
          </a:p>
          <a:p>
            <a:pPr algn="just" defTabSz="914400" rtl="1" eaLnBrk="1" latinLnBrk="0" hangingPunct="1">
              <a:lnSpc>
                <a:spcPts val="2300"/>
              </a:lnSpc>
              <a:spcBef>
                <a:spcPts val="600"/>
              </a:spcBef>
            </a:pPr>
            <a:r>
              <a:rPr lang="ar-SA" sz="1600" b="1" dirty="0">
                <a:solidFill>
                  <a:srgbClr val="C00000"/>
                </a:solidFill>
                <a:latin typeface="Alexandria" charset="0"/>
                <a:cs typeface="Alexandria" charset="0"/>
              </a:rPr>
              <a:t>4- الصدر</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في حال تصوير الشخص النحيف تستطيع جعل الصدر مباشر نحو الكاميرا حتي يعطي الصورة المزيد من العرض أما في حال تصوير الشخص العريض قم بلف الصدر قليلا عن الكاميرا حتي يتم تقليل حجم الشخص في الصورة.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عادة يقوم المصور بلف الصدر قليلا حتي لا يظهر الكتفان بخط أفقي تام في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with his arms crossed&#10;&#10;Description automatically generated">
            <a:extLst>
              <a:ext uri="{FF2B5EF4-FFF2-40B4-BE49-F238E27FC236}">
                <a16:creationId xmlns:a16="http://schemas.microsoft.com/office/drawing/2014/main" id="{EAA69078-BFE8-F22B-F896-EB85730F3C24}"/>
              </a:ext>
            </a:extLst>
          </p:cNvPr>
          <p:cNvPicPr>
            <a:picLocks noChangeAspect="1"/>
          </p:cNvPicPr>
          <p:nvPr/>
        </p:nvPicPr>
        <p:blipFill rotWithShape="1">
          <a:blip r:embed="rId3">
            <a:extLst>
              <a:ext uri="{28A0092B-C50C-407E-A947-70E740481C1C}">
                <a14:useLocalDpi xmlns:a14="http://schemas.microsoft.com/office/drawing/2010/main" val="0"/>
              </a:ext>
            </a:extLst>
          </a:blip>
          <a:srcRect l="23635" r="36232"/>
          <a:stretch/>
        </p:blipFill>
        <p:spPr>
          <a:xfrm>
            <a:off x="715739" y="1889303"/>
            <a:ext cx="2848749" cy="3992723"/>
          </a:xfrm>
          <a:prstGeom prst="rect">
            <a:avLst/>
          </a:prstGeom>
          <a:ln>
            <a:solidFill>
              <a:srgbClr val="FF0000"/>
            </a:solidFill>
          </a:ln>
        </p:spPr>
      </p:pic>
    </p:spTree>
    <p:extLst>
      <p:ext uri="{BB962C8B-B14F-4D97-AF65-F5344CB8AC3E}">
        <p14:creationId xmlns:p14="http://schemas.microsoft.com/office/powerpoint/2010/main" val="4129308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371278" y="1874003"/>
            <a:ext cx="6878415" cy="4038350"/>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5- الأيدي</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ضبط الأيدي تأكد من إعطاء اليد شيء لتفعله، ولا تجعل الأيدي ملتصقة بالجسد أو متدلية بدون هدف.</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من الممكن جعل أحد اليدين تمسك </a:t>
            </a:r>
            <a:r>
              <a:rPr lang="ar-SA" sz="1600" dirty="0" err="1">
                <a:latin typeface="Alexandria" charset="0"/>
                <a:cs typeface="Alexandria" charset="0"/>
              </a:rPr>
              <a:t>بشئ</a:t>
            </a:r>
            <a:r>
              <a:rPr lang="ar-SA" sz="1600" dirty="0">
                <a:latin typeface="Alexandria" charset="0"/>
                <a:cs typeface="Alexandria" charset="0"/>
              </a:rPr>
              <a:t> ما أو أن تكون في الجيب أو في حال تصوير الفتيات أن تمسك شعرها أو تضع يدها علي وجهها.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تجنب التناظر في وضع اليدين كمثال لا تجعل كلتا اليدين ضمن الجيب وإنما واحدة في الجيب </a:t>
            </a:r>
            <a:r>
              <a:rPr lang="ar-SA" sz="1600" dirty="0" err="1">
                <a:latin typeface="Alexandria" charset="0"/>
                <a:cs typeface="Alexandria" charset="0"/>
              </a:rPr>
              <a:t>والأخري</a:t>
            </a:r>
            <a:r>
              <a:rPr lang="ar-SA" sz="1600" dirty="0">
                <a:latin typeface="Alexandria" charset="0"/>
                <a:cs typeface="Alexandria" charset="0"/>
              </a:rPr>
              <a:t> علي المنتصف مثلا.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ترك اليد متدلية احرص علي ترك مسافة بين اليد والجسد حتي لا تعطي المنتصف المزيد من العرض ولكي لا يبدو الجسد أكبر من حجمه. </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in a polo shirt&#10;&#10;Description automatically generated">
            <a:extLst>
              <a:ext uri="{FF2B5EF4-FFF2-40B4-BE49-F238E27FC236}">
                <a16:creationId xmlns:a16="http://schemas.microsoft.com/office/drawing/2014/main" id="{E0D1B7CD-FC91-B39F-4742-7376FA2167BE}"/>
              </a:ext>
            </a:extLst>
          </p:cNvPr>
          <p:cNvPicPr>
            <a:picLocks noChangeAspect="1"/>
          </p:cNvPicPr>
          <p:nvPr/>
        </p:nvPicPr>
        <p:blipFill rotWithShape="1">
          <a:blip r:embed="rId3">
            <a:extLst>
              <a:ext uri="{28A0092B-C50C-407E-A947-70E740481C1C}">
                <a14:useLocalDpi xmlns:a14="http://schemas.microsoft.com/office/drawing/2010/main" val="0"/>
              </a:ext>
            </a:extLst>
          </a:blip>
          <a:srcRect l="14195" r="28951"/>
          <a:stretch/>
        </p:blipFill>
        <p:spPr>
          <a:xfrm>
            <a:off x="762000" y="2230833"/>
            <a:ext cx="2888166" cy="2857500"/>
          </a:xfrm>
          <a:prstGeom prst="rect">
            <a:avLst/>
          </a:prstGeom>
          <a:ln>
            <a:solidFill>
              <a:srgbClr val="FF0000"/>
            </a:solidFill>
          </a:ln>
        </p:spPr>
      </p:pic>
      <p:sp>
        <p:nvSpPr>
          <p:cNvPr id="9" name="Up Arrow 8">
            <a:extLst>
              <a:ext uri="{FF2B5EF4-FFF2-40B4-BE49-F238E27FC236}">
                <a16:creationId xmlns:a16="http://schemas.microsoft.com/office/drawing/2014/main" id="{85B008D4-6F91-1589-2BC0-BDDB332A315B}"/>
              </a:ext>
            </a:extLst>
          </p:cNvPr>
          <p:cNvSpPr/>
          <p:nvPr/>
        </p:nvSpPr>
        <p:spPr>
          <a:xfrm rot="1512705">
            <a:off x="971230" y="4382742"/>
            <a:ext cx="798607" cy="1226146"/>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Up Arrow 10">
            <a:extLst>
              <a:ext uri="{FF2B5EF4-FFF2-40B4-BE49-F238E27FC236}">
                <a16:creationId xmlns:a16="http://schemas.microsoft.com/office/drawing/2014/main" id="{CF13BACA-7341-7BAB-3488-66A67C4F040E}"/>
              </a:ext>
            </a:extLst>
          </p:cNvPr>
          <p:cNvSpPr/>
          <p:nvPr/>
        </p:nvSpPr>
        <p:spPr>
          <a:xfrm rot="18824646">
            <a:off x="2996057" y="4538673"/>
            <a:ext cx="718355" cy="1248787"/>
          </a:xfrm>
          <a:prstGeom prst="upArrow">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275643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5553306" y="1851701"/>
            <a:ext cx="5696386" cy="3256084"/>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6- الأرجل</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ضبط الأرجل في حال الوقوف يجب عدم ترك وزن الجسم متوزع بشكل متساوي علي كلتا الرجلين وإنما يجب أن يكون وزن الجسم الأكبر علي الرجل الخلفية مع ترك الرجل الأمامية مرتاحة نسبيا والركبة منحنية قليلا.</a:t>
            </a:r>
            <a:endParaRPr lang="en-US" sz="1600" dirty="0">
              <a:latin typeface="Alexandria" charset="0"/>
              <a:cs typeface="Alexandria" charset="0"/>
            </a:endParaRPr>
          </a:p>
          <a:p>
            <a:pPr marL="285750" indent="-285750" algn="just" rtl="1">
              <a:lnSpc>
                <a:spcPts val="2500"/>
              </a:lnSpc>
              <a:spcBef>
                <a:spcPts val="1200"/>
              </a:spcBef>
              <a:buFont typeface="Wingdings" pitchFamily="2" charset="2"/>
              <a:buChar char="§"/>
            </a:pPr>
            <a:r>
              <a:rPr lang="ar-SA" sz="1600" dirty="0">
                <a:latin typeface="Alexandria" charset="0"/>
                <a:cs typeface="Alexandria" charset="0"/>
              </a:rPr>
              <a:t>في حال الجلوس أو الاتكاء اختر وضعيات الرجلين التي لا تحتوي علي التناظر كمثال من الممكن أن تكون رجل مبتعدة للخلف والأخرى إلي الأمام أو إحدى حد/ مستوى الرجلين مرتفعة عن الأخرى بوضعها علي صندوق صغير.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6598D4A5-478C-E407-8C0E-53C4994CE2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35584"/>
            <a:ext cx="4389620" cy="41667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erson sitting on a cube&#10;&#10;Description automatically generated">
            <a:extLst>
              <a:ext uri="{FF2B5EF4-FFF2-40B4-BE49-F238E27FC236}">
                <a16:creationId xmlns:a16="http://schemas.microsoft.com/office/drawing/2014/main" id="{61FA7C13-15FB-9B8A-BE9E-620C39CB610F}"/>
              </a:ext>
            </a:extLst>
          </p:cNvPr>
          <p:cNvPicPr>
            <a:picLocks noChangeAspect="1"/>
          </p:cNvPicPr>
          <p:nvPr/>
        </p:nvPicPr>
        <p:blipFill rotWithShape="1">
          <a:blip r:embed="rId4">
            <a:extLst>
              <a:ext uri="{28A0092B-C50C-407E-A947-70E740481C1C}">
                <a14:useLocalDpi xmlns:a14="http://schemas.microsoft.com/office/drawing/2010/main" val="0"/>
              </a:ext>
            </a:extLst>
          </a:blip>
          <a:srcRect l="37373" r="32244"/>
          <a:stretch/>
        </p:blipFill>
        <p:spPr>
          <a:xfrm>
            <a:off x="761999" y="1856676"/>
            <a:ext cx="2193073" cy="4124547"/>
          </a:xfrm>
          <a:prstGeom prst="rect">
            <a:avLst/>
          </a:prstGeom>
          <a:ln>
            <a:solidFill>
              <a:srgbClr val="FF0000"/>
            </a:solidFill>
          </a:ln>
        </p:spPr>
      </p:pic>
    </p:spTree>
    <p:extLst>
      <p:ext uri="{BB962C8B-B14F-4D97-AF65-F5344CB8AC3E}">
        <p14:creationId xmlns:p14="http://schemas.microsoft.com/office/powerpoint/2010/main" val="1469806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5731727" y="2119328"/>
            <a:ext cx="5517965" cy="308930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F58221"/>
                </a:solidFill>
                <a:latin typeface="Alexandria" charset="0"/>
                <a:cs typeface="Alexandria" charset="0"/>
              </a:rPr>
              <a:t>القطع في تصوير الأشخاص</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لقطع الصور في البورتريه عدة طرق رأس فقط (</a:t>
            </a:r>
            <a:r>
              <a:rPr lang="en-US" sz="1600" dirty="0">
                <a:latin typeface="Alexandria" charset="0"/>
                <a:cs typeface="Alexandria" charset="0"/>
              </a:rPr>
              <a:t>Head shot</a:t>
            </a:r>
            <a:r>
              <a:rPr lang="ar-SA" sz="1600" dirty="0">
                <a:latin typeface="Alexandria" charset="0"/>
                <a:cs typeface="Alexandria" charset="0"/>
              </a:rPr>
              <a:t>)، ربع (</a:t>
            </a:r>
            <a:r>
              <a:rPr lang="en-US" sz="1600" dirty="0">
                <a:latin typeface="Alexandria" charset="0"/>
                <a:cs typeface="Alexandria" charset="0"/>
              </a:rPr>
              <a:t>Quarter</a:t>
            </a:r>
            <a:r>
              <a:rPr lang="ar-SA" sz="1600" dirty="0">
                <a:latin typeface="Alexandria" charset="0"/>
                <a:cs typeface="Alexandria" charset="0"/>
              </a:rPr>
              <a:t>)، نصف الجسم (</a:t>
            </a:r>
            <a:r>
              <a:rPr lang="en-US" sz="1600" dirty="0">
                <a:latin typeface="Alexandria" charset="0"/>
                <a:cs typeface="Alexandria" charset="0"/>
              </a:rPr>
              <a:t>Half body</a:t>
            </a:r>
            <a:r>
              <a:rPr lang="ar-SA" sz="1600" dirty="0">
                <a:latin typeface="Alexandria" charset="0"/>
                <a:cs typeface="Alexandria" charset="0"/>
              </a:rPr>
              <a:t>)، ثلاث أرباع (</a:t>
            </a:r>
            <a:r>
              <a:rPr lang="en-US" sz="1600" dirty="0">
                <a:latin typeface="Alexandria" charset="0"/>
                <a:cs typeface="Alexandria" charset="0"/>
              </a:rPr>
              <a:t>Three Quarters</a:t>
            </a:r>
            <a:r>
              <a:rPr lang="ar-SA" sz="1600" dirty="0">
                <a:latin typeface="Alexandria" charset="0"/>
                <a:cs typeface="Alexandria" charset="0"/>
              </a:rPr>
              <a:t>)، جسد كامل (</a:t>
            </a:r>
            <a:r>
              <a:rPr lang="en-US" sz="1600" dirty="0">
                <a:latin typeface="Alexandria" charset="0"/>
                <a:cs typeface="Alexandria" charset="0"/>
              </a:rPr>
              <a:t>Full body/ Figure</a:t>
            </a:r>
            <a:r>
              <a:rPr lang="ar-SA" sz="1600" dirty="0">
                <a:latin typeface="Alexandria" charset="0"/>
                <a:cs typeface="Alexandria" charset="0"/>
              </a:rPr>
              <a:t>). تستطيع قطع الجسد حسب الخطوط الخضراء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تجنب القطع عن المفاصل والأطراف كما في الخطوط الحمراء في الصورة.</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ilhouette of a person&#10;&#10;Description automatically generated">
            <a:extLst>
              <a:ext uri="{FF2B5EF4-FFF2-40B4-BE49-F238E27FC236}">
                <a16:creationId xmlns:a16="http://schemas.microsoft.com/office/drawing/2014/main" id="{6F0BC7C4-298B-75C3-AB54-ADD406F8AD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51701"/>
            <a:ext cx="4730509" cy="4070903"/>
          </a:xfrm>
          <a:prstGeom prst="rect">
            <a:avLst/>
          </a:prstGeom>
          <a:ln>
            <a:solidFill>
              <a:srgbClr val="000000"/>
            </a:solidFill>
          </a:ln>
        </p:spPr>
      </p:pic>
    </p:spTree>
    <p:extLst>
      <p:ext uri="{BB962C8B-B14F-4D97-AF65-F5344CB8AC3E}">
        <p14:creationId xmlns:p14="http://schemas.microsoft.com/office/powerpoint/2010/main" val="3150593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762001" y="1952061"/>
            <a:ext cx="10487692" cy="371768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70C0"/>
                </a:solidFill>
                <a:latin typeface="Alexandria" charset="0"/>
                <a:cs typeface="Alexandria" charset="0"/>
              </a:rPr>
              <a:t>إعدادات الكاميرا في تصوير البورتريه</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كنت تصور في الخارج شخص واحد فقط فأنك تحتاج إلي استخدام أكبر فتحة ممكنة للعدسة مثل (</a:t>
            </a:r>
            <a:r>
              <a:rPr lang="en-US" sz="1600" dirty="0">
                <a:latin typeface="Alexandria" charset="0"/>
                <a:cs typeface="Alexandria" charset="0"/>
              </a:rPr>
              <a:t>f/1.8</a:t>
            </a:r>
            <a:r>
              <a:rPr lang="ar-SA" sz="1600" dirty="0">
                <a:latin typeface="Alexandria" charset="0"/>
                <a:cs typeface="Alexandria" charset="0"/>
              </a:rPr>
              <a:t>) أو (</a:t>
            </a:r>
            <a:r>
              <a:rPr lang="en-US" sz="1600" dirty="0">
                <a:latin typeface="Alexandria" charset="0"/>
                <a:cs typeface="Alexandria" charset="0"/>
              </a:rPr>
              <a:t>f/2.8</a:t>
            </a:r>
            <a:r>
              <a:rPr lang="ar-SA" sz="1600" dirty="0">
                <a:latin typeface="Alexandria" charset="0"/>
                <a:cs typeface="Alexandria" charset="0"/>
              </a:rPr>
              <a:t>)؛ وذلك من أجل تمويه وعزل الخلفية.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أما في حال كنت تريد إظهار كامل المشهد من الممكن استعمال فتحة ضيقة.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بعد ذلك قم بوضع الأيزو 100 ثم قم بضبط سرعة الغالق حسب مقياس الضوء حتي يصبح متوازنا.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كانت الإضاءة منخفضة قم بتعويض الإضاءة برفع الأيزو بحيث لا يتجاوز 400 أو 800 لتجنب الضجيج في الصورة أو قم باستعمال الفلاش.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تستخدم سرعة غالق أقل من 1/100 حتي لا تحصل علي صورة مهتزة بسبب حركة اليد أو حركة الشخص الذي يتم تصويره.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2469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تصوير البورتريه/ الأشخاص </a:t>
            </a:r>
            <a:r>
              <a:rPr lang="en-US" sz="2400" b="1" dirty="0">
                <a:solidFill>
                  <a:srgbClr val="C00000"/>
                </a:solidFill>
                <a:latin typeface="Alexandria" charset="0"/>
                <a:cs typeface="Alexandria" charset="0"/>
              </a:rPr>
              <a:t>Portrait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259765" y="2119328"/>
            <a:ext cx="6989927" cy="340997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أما في حال التصوير داخل الأستديو فمن الممكن استعمال فتحة عدسة ضيقة لأنه لا حاجة لتمويه وعزل الخلفية.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بوضع نقطة التركيز علي أحد العينين أثناء التصوير وقم بأخذ العديد من الصور لكل وضعية لتتأكد من الحصول علي الصورة بالتركيز المناسب والتعابير المناسبة لأن تعابير الشخص قد تختلف من صورة إلي أخري.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كنت تقوم بتصوير مجموعة أشخاص قم بتضييق فتحة العدسة لزيادة عمق الميدان وجعل جميع الأشخاص ضمن التركز (</a:t>
            </a:r>
            <a:r>
              <a:rPr lang="en-US" sz="1600" dirty="0">
                <a:latin typeface="Alexandria" charset="0"/>
                <a:cs typeface="Alexandria" charset="0"/>
              </a:rPr>
              <a:t>f/4 – f/8</a:t>
            </a:r>
            <a:r>
              <a:rPr lang="ar-SA" sz="1600" dirty="0">
                <a:latin typeface="Alexandria" charset="0"/>
                <a:cs typeface="Alexandria" charset="0"/>
              </a:rPr>
              <a:t>) وكلما زاد عدد الأشخاص احتاج المصور الصحفي إلي عمق ميدان أكبر وعدسة أضيق.</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بوضع نقطة التركيز علي الذين يقعون في الصفوف المتوسطة.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194" name="Picture 2" descr="فتحة العدسة ( Aperture ) – بدر الشايع">
            <a:extLst>
              <a:ext uri="{FF2B5EF4-FFF2-40B4-BE49-F238E27FC236}">
                <a16:creationId xmlns:a16="http://schemas.microsoft.com/office/drawing/2014/main" id="{F114DDE2-0BDE-8F2E-E810-191D6BF92D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488" y="2751164"/>
            <a:ext cx="3372969"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822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فيديو تعليمي عن تصوير البورتريه</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5196468" y="2119328"/>
            <a:ext cx="6053224" cy="261789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dirty="0">
                <a:solidFill>
                  <a:srgbClr val="C00000"/>
                </a:solidFill>
                <a:latin typeface="Alexandria" charset="0"/>
                <a:cs typeface="Alexandria" charset="0"/>
              </a:rPr>
              <a:t>قم بمشاهدة هذا الفيديو التعليمي عن تصوير الأشخاص أو البورتريه</a:t>
            </a:r>
          </a:p>
          <a:p>
            <a:pPr algn="ctr" defTabSz="914400" rtl="1" eaLnBrk="1" latinLnBrk="0" hangingPunct="1">
              <a:lnSpc>
                <a:spcPct val="200000"/>
              </a:lnSpc>
              <a:spcBef>
                <a:spcPts val="1200"/>
              </a:spcBef>
            </a:pPr>
            <a:r>
              <a:rPr lang="en-US" sz="2000" dirty="0">
                <a:latin typeface="Alexandria" charset="0"/>
                <a:cs typeface="Alexandria" charset="0"/>
                <a:hlinkClick r:id="rId2"/>
              </a:rPr>
              <a:t>https://youtu.be/NOTuEb1eKyc?si=DG2KQeKNavF87vsV</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B933A205-0762-4FD1-8F68-156FDA4F0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06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7313764" y="1851701"/>
            <a:ext cx="3935930" cy="4217821"/>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المعدات اللازمة لتصوير الطبيعة</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يحتاج المصور الفوتوغرافي لتصوير الطبيعة إلي عدسة عريضة/ واسعة (</a:t>
            </a:r>
            <a:r>
              <a:rPr lang="en-US" sz="1600" dirty="0">
                <a:latin typeface="Alexandria" charset="0"/>
                <a:cs typeface="Alexandria" charset="0"/>
              </a:rPr>
              <a:t>Wide lens</a:t>
            </a:r>
            <a:r>
              <a:rPr lang="ar-SA" sz="1600" dirty="0">
                <a:latin typeface="Alexandria" charset="0"/>
                <a:cs typeface="Alexandria" charset="0"/>
              </a:rPr>
              <a:t>) بمجال بين (16 - 24)ملم؛ وذلك لأن العدسة العريضة تقوم بعرض أكبر حجم ممكن من الصورة مع زيادة المسافات والأبعاد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حاجة إلي فتحة عدسة واسعة في هذا النوع من التصوير إلا في حال التصوير الليلي لذلك فإن عدسة الكاميرا المرفقة (</a:t>
            </a:r>
            <a:r>
              <a:rPr lang="en-US" sz="1600" dirty="0">
                <a:latin typeface="Alexandria" charset="0"/>
                <a:cs typeface="Alexandria" charset="0"/>
              </a:rPr>
              <a:t>f/16 – f/55</a:t>
            </a:r>
            <a:r>
              <a:rPr lang="ar-SA" sz="1600" dirty="0">
                <a:latin typeface="Alexandria" charset="0"/>
                <a:cs typeface="Alexandria" charset="0"/>
              </a:rPr>
              <a:t>) سوف تفي بالغرض.</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een hill with trees and clouds&#10;&#10;Description automatically generated">
            <a:extLst>
              <a:ext uri="{FF2B5EF4-FFF2-40B4-BE49-F238E27FC236}">
                <a16:creationId xmlns:a16="http://schemas.microsoft.com/office/drawing/2014/main" id="{1FB0C995-D528-D87C-F5DF-711DA52F8E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053" y="1811538"/>
            <a:ext cx="6520937" cy="4111066"/>
          </a:xfrm>
          <a:prstGeom prst="rect">
            <a:avLst/>
          </a:prstGeom>
        </p:spPr>
      </p:pic>
    </p:spTree>
    <p:extLst>
      <p:ext uri="{BB962C8B-B14F-4D97-AF65-F5344CB8AC3E}">
        <p14:creationId xmlns:p14="http://schemas.microsoft.com/office/powerpoint/2010/main" val="3767425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6991569" y="1795946"/>
            <a:ext cx="4258124" cy="421782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التصوير الليلي أو التعريض الطويل نحتاج إلي حامل كاميرا جيد ثلاثي الأرجل (</a:t>
            </a:r>
            <a:r>
              <a:rPr lang="en-US" sz="1600" dirty="0">
                <a:latin typeface="Alexandria" charset="0"/>
                <a:cs typeface="Alexandria" charset="0"/>
              </a:rPr>
              <a:t>Tripod</a:t>
            </a:r>
            <a:r>
              <a:rPr lang="ar-SA" sz="1600" dirty="0">
                <a:latin typeface="Alexandria" charset="0"/>
                <a:cs typeface="Alexandria" charset="0"/>
              </a:rPr>
              <a:t>) لتثبيت الكاميرا أثناء استعمال غالق الكاميرا لفترة طويلة ولمنع ارتجاج/ اهتزاز الكاميرا أثناء ذلك.</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يفضل أن يكون الحامل ثقيل حتي لا تهتز الكاميرا.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كنت ستقوم بتصوير مظهر يحتوي علي جدول مائي متحرك أو شلال في النهار أو أمواج بحر ناعمة من أجل الحصول علي تأثير تنعيم المياه فإنك ستحتاج إلي إجراء تعريض ضوئي طويل في النهار.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lose-up of a camera lens&#10;&#10;Description automatically generated">
            <a:extLst>
              <a:ext uri="{FF2B5EF4-FFF2-40B4-BE49-F238E27FC236}">
                <a16:creationId xmlns:a16="http://schemas.microsoft.com/office/drawing/2014/main" id="{8EC69476-D573-3677-5EE3-EA0ACE10E5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51701"/>
            <a:ext cx="6084849" cy="3668790"/>
          </a:xfrm>
          <a:prstGeom prst="rect">
            <a:avLst/>
          </a:prstGeom>
        </p:spPr>
      </p:pic>
    </p:spTree>
    <p:extLst>
      <p:ext uri="{BB962C8B-B14F-4D97-AF65-F5344CB8AC3E}">
        <p14:creationId xmlns:p14="http://schemas.microsoft.com/office/powerpoint/2010/main" val="1539913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6030778" y="1818246"/>
            <a:ext cx="5218915" cy="421782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هذه الحالة إذا قمت بزيادة سرعة الغالق وتقليل الأيزو وتقليل فتحة العدسة ستحصل الكاميرا علي الصورة زائدة التعريض. لذلك ستحتاج إلي تقليل الكمية الضوئية الداخلة إلي الكاميرا عن طريق استعمال فلتر </a:t>
            </a:r>
            <a:r>
              <a:rPr lang="en-US" sz="1600" dirty="0">
                <a:latin typeface="Alexandria" charset="0"/>
                <a:cs typeface="Alexandria" charset="0"/>
              </a:rPr>
              <a:t>ND</a:t>
            </a:r>
            <a:r>
              <a:rPr lang="ar-SA" sz="1600" dirty="0">
                <a:latin typeface="Alexandria" charset="0"/>
                <a:cs typeface="Alexandria" charset="0"/>
              </a:rPr>
              <a:t> والذي هو اختصار إلي (</a:t>
            </a:r>
            <a:r>
              <a:rPr lang="en-US" sz="1600" dirty="0">
                <a:latin typeface="Alexandria" charset="0"/>
                <a:cs typeface="Alexandria" charset="0"/>
              </a:rPr>
              <a:t>Neutral Density</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يقوم هذا الفلتر بالعمل مثل النظارة الشمسية بتقليل كمية الضوء الداخلة للكاميرا دون تغيير لونية الإضاءة، فهو يتحكم في كثافة الضوء وليس في لونيته.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لهذا الفلتر درجات فهناك فلتر (0.3) يقوم بإزالة (30٪) من الضوء وفلتر (0.6) يحجب (60٪) من الضوء وهكذا.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Lac Beauvert with trees and mountains in the background&#10;&#10;Description automatically generated">
            <a:extLst>
              <a:ext uri="{FF2B5EF4-FFF2-40B4-BE49-F238E27FC236}">
                <a16:creationId xmlns:a16="http://schemas.microsoft.com/office/drawing/2014/main" id="{8DFAADD2-DDE1-E300-9388-F4209AA435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436" y="1847386"/>
            <a:ext cx="5218915" cy="3914419"/>
          </a:xfrm>
          <a:prstGeom prst="rect">
            <a:avLst/>
          </a:prstGeom>
        </p:spPr>
      </p:pic>
    </p:spTree>
    <p:extLst>
      <p:ext uri="{BB962C8B-B14F-4D97-AF65-F5344CB8AC3E}">
        <p14:creationId xmlns:p14="http://schemas.microsoft.com/office/powerpoint/2010/main" val="1173057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6792107" y="2119328"/>
            <a:ext cx="4457585" cy="278153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للحصول علي تأثير زيادة الفرق في الألوان في حال التصوير المشاهد التي تحتوي علي غيوم والكثير من الألوان تستطيع استعمال فلتر (</a:t>
            </a:r>
            <a:r>
              <a:rPr lang="en-US" sz="1600" dirty="0">
                <a:latin typeface="Alexandria" charset="0"/>
                <a:cs typeface="Alexandria" charset="0"/>
              </a:rPr>
              <a:t>Polarizer</a:t>
            </a:r>
            <a:r>
              <a:rPr lang="ar-SA" sz="1600" dirty="0">
                <a:latin typeface="Alexandria" charset="0"/>
                <a:cs typeface="Alexandria" charset="0"/>
              </a:rPr>
              <a:t>) والذي يعطي الألوان المزيد من الحيوية ويقوم بزيادة الاشباع اللوني وكذلك يمنع ظهور بقع ضوء الشمس في الصورة (</a:t>
            </a:r>
            <a:r>
              <a:rPr lang="en-US" sz="1600" dirty="0">
                <a:latin typeface="Alexandria" charset="0"/>
                <a:cs typeface="Alexandria" charset="0"/>
              </a:rPr>
              <a:t>Haze</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ircular polarizing filter in a hand&#10;&#10;Description automatically generated">
            <a:extLst>
              <a:ext uri="{FF2B5EF4-FFF2-40B4-BE49-F238E27FC236}">
                <a16:creationId xmlns:a16="http://schemas.microsoft.com/office/drawing/2014/main" id="{BCD1D705-BC27-7B7F-04A1-CED89189DB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285" y="1939675"/>
            <a:ext cx="5970818" cy="4003239"/>
          </a:xfrm>
          <a:prstGeom prst="rect">
            <a:avLst/>
          </a:prstGeom>
        </p:spPr>
      </p:pic>
    </p:spTree>
    <p:extLst>
      <p:ext uri="{BB962C8B-B14F-4D97-AF65-F5344CB8AC3E}">
        <p14:creationId xmlns:p14="http://schemas.microsoft.com/office/powerpoint/2010/main" val="1528370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762001" y="1717889"/>
            <a:ext cx="10487692" cy="4358886"/>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إعدادات الكاميرا لتصوير المناظر الطبيعية</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تحتاج في البداية إلي وضع مقياس الضوء (</a:t>
            </a:r>
            <a:r>
              <a:rPr lang="en-US" sz="1600" dirty="0">
                <a:latin typeface="Alexandria" charset="0"/>
                <a:cs typeface="Alexandria" charset="0"/>
              </a:rPr>
              <a:t>Metering</a:t>
            </a:r>
            <a:r>
              <a:rPr lang="ar-SA" sz="1600" dirty="0">
                <a:latin typeface="Alexandria" charset="0"/>
                <a:cs typeface="Alexandria" charset="0"/>
              </a:rPr>
              <a:t>) علي الوضع (</a:t>
            </a:r>
            <a:r>
              <a:rPr lang="en-US" sz="1600" dirty="0">
                <a:latin typeface="Alexandria" charset="0"/>
                <a:cs typeface="Alexandria" charset="0"/>
              </a:rPr>
              <a:t>Matrix</a:t>
            </a:r>
            <a:r>
              <a:rPr lang="ar-SA" sz="1600" dirty="0">
                <a:latin typeface="Alexandria" charset="0"/>
                <a:cs typeface="Alexandria" charset="0"/>
              </a:rPr>
              <a:t>) حتي يتم قياس الضوء بناء علي كامل المشهد.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بعد ذلك قم باستخدام فتحة عدسة بين (</a:t>
            </a:r>
            <a:r>
              <a:rPr lang="en-US" sz="1600" dirty="0">
                <a:latin typeface="Alexandria" charset="0"/>
                <a:cs typeface="Alexandria" charset="0"/>
              </a:rPr>
              <a:t>f/8 – f/16</a:t>
            </a:r>
            <a:r>
              <a:rPr lang="ar-SA" sz="1600" dirty="0">
                <a:latin typeface="Alexandria" charset="0"/>
                <a:cs typeface="Alexandria" charset="0"/>
              </a:rPr>
              <a:t>) حسب شدة الإضاءة وذلك حتي تظهر كامل الصورة من الخلفية والمقدمة ضمن التركيز (</a:t>
            </a:r>
            <a:r>
              <a:rPr lang="en-US" sz="1600" dirty="0">
                <a:latin typeface="Alexandria" charset="0"/>
                <a:cs typeface="Alexandria" charset="0"/>
              </a:rPr>
              <a:t>Focus</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بعد ذلك قم بوضع الأيزو بين (100) إلي (200) لتجنب الضجيج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بعد ذلك قم بمراقبة ميزان الضوء فإذا كان الضوء قليل والمقياس إلي اليسار قم بتقليل سرعة الغالق وإذا كان الضوء زائد قم بزيادة سرعة الغالق.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كانت سرعة الغالق التي وصلت إليها لا تسمح لك بحمل الكاميرا يدويا (أقل من 1/60) قم بوضع الكاميرا علي الحامل أو قم بتعويض الضوء من فتحة العدسة أو الأيزو ولكن بحيث لا تكون فتحة العدسة أكبر من (</a:t>
            </a:r>
            <a:r>
              <a:rPr lang="en-US" sz="1600" dirty="0">
                <a:latin typeface="Alexandria" charset="0"/>
                <a:cs typeface="Alexandria" charset="0"/>
              </a:rPr>
              <a:t>f/8</a:t>
            </a:r>
            <a:r>
              <a:rPr lang="ar-SA" sz="1600" dirty="0">
                <a:latin typeface="Alexandria" charset="0"/>
                <a:cs typeface="Alexandria" charset="0"/>
              </a:rPr>
              <a:t>) أو الأيزو أكبر من (400).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770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059044" y="1829398"/>
            <a:ext cx="7201800" cy="405117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كنت تصور مشهد يحتوي علي مياه أو غيوم فأنك ستحتاج إلي إضافة القليل من الحركة إلي المشهد وذلك عن طريق تقليل سرعة الغالق قليلا من أجل إظهار حركة الغيوم وحركة المياه في الصورة لتظهر بشكل 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لعمل ذلك في البداية قم بوضع سرعة الغالق ثانية تقريبا وضع الأيزو علي (100) ثم قم بوضع فتحة عدسة ضيقة مثل (</a:t>
            </a:r>
            <a:r>
              <a:rPr lang="en-US" sz="1600" dirty="0">
                <a:latin typeface="Alexandria" charset="0"/>
                <a:cs typeface="Alexandria" charset="0"/>
              </a:rPr>
              <a:t>f/10</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هنا لن يعمل مقياس الضوء وعليك الاعتماد علي (</a:t>
            </a:r>
            <a:r>
              <a:rPr lang="en-US" sz="1600" dirty="0">
                <a:latin typeface="Alexandria" charset="0"/>
                <a:cs typeface="Alexandria" charset="0"/>
              </a:rPr>
              <a:t>Histogram</a:t>
            </a:r>
            <a:r>
              <a:rPr lang="ar-SA" sz="1600" dirty="0">
                <a:latin typeface="Alexandria" charset="0"/>
                <a:cs typeface="Alexandria" charset="0"/>
              </a:rPr>
              <a:t>) فإذا كان يدل علي أن الضوء شديد يجب عليك استعمال فلتر الكثافة الضوئية (</a:t>
            </a:r>
            <a:r>
              <a:rPr lang="en-US" sz="1600" dirty="0">
                <a:latin typeface="Alexandria" charset="0"/>
                <a:cs typeface="Alexandria" charset="0"/>
              </a:rPr>
              <a:t>ND</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بوضع الفلتر وراقب النتيجة. إذا كان ما يزال يدل علي أن الضوء قوي قم بتضييق فتحة العدسة بشكل أكبر أو قم بوضع فلتر الكثافة الضوئية (</a:t>
            </a:r>
            <a:r>
              <a:rPr lang="en-US" sz="1600" dirty="0">
                <a:latin typeface="Alexandria" charset="0"/>
                <a:cs typeface="Alexandria" charset="0"/>
              </a:rPr>
              <a:t>ND</a:t>
            </a:r>
            <a:r>
              <a:rPr lang="ar-SA" sz="1600" dirty="0">
                <a:latin typeface="Alexandria" charset="0"/>
                <a:cs typeface="Alexandria" charset="0"/>
              </a:rPr>
              <a:t>) بشدة أكبر أو تستطيع تركيب فلتر إضافي فوق الفلتر السابق.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218" name="Picture 2" descr="تصوير الطبيعة - ويكيبيديا">
            <a:extLst>
              <a:ext uri="{FF2B5EF4-FFF2-40B4-BE49-F238E27FC236}">
                <a16:creationId xmlns:a16="http://schemas.microsoft.com/office/drawing/2014/main" id="{918926D9-6022-7EFE-DDEC-27F17F58C9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909" y="2851495"/>
            <a:ext cx="3306078" cy="2364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44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762001" y="1929757"/>
            <a:ext cx="10487692" cy="388439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تكوين الصورة وإيجاد المظهر المناسب</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تصوير الطبيعة الخطوة الأولي والأهم هي إيجاد المشهد المناسب... كيف تعرف أن المشهد مناسب أم لا؟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الأمر المهم ليس أن المشهد أعجبك أم لا وإنما هل تستطيع تطبيق قواعد تكوين الصورة علي المشهد الذي تراه أمامك أم لا. لذلك حاول دائما تدريب عينيك علي إيجاد المشاهد الطبيعية المراعية لقواعد تكوين الصورة التي تحدثنا عنها سابقا.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بالبحث عن المشاهد الطبيعية أو الظواهر التي لا تراها الناس كل يوم. لاحظ أن معظم الصور الطبيعية الملفتة للنظر ليست مشاهد اعتيادية فهي إما من منطقة مرتفعة عالية تظهر سهول فيها غيوم وجبال وأشجار أو كتل رملية في الصحراء تقود عين الناظر داخل الصورة، أو صورة لأبنية برجية من زاوية معينة لم تراها من قبل.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تجنب إظهار الناس في الصورة واستثمر الساعة الذهبية (</a:t>
            </a:r>
            <a:r>
              <a:rPr lang="en-US" sz="1600" dirty="0">
                <a:latin typeface="Alexandria" charset="0"/>
                <a:cs typeface="Alexandria" charset="0"/>
              </a:rPr>
              <a:t>Golden hour</a:t>
            </a:r>
            <a:r>
              <a:rPr lang="ar-SA" sz="1600" dirty="0">
                <a:latin typeface="Alexandria" charset="0"/>
                <a:cs typeface="Alexandria" charset="0"/>
              </a:rPr>
              <a:t>) عند شروق الشمس أو الزرقاء </a:t>
            </a:r>
            <a:r>
              <a:rPr lang="en-US" sz="1600" dirty="0">
                <a:latin typeface="Alexandria" charset="0"/>
                <a:cs typeface="Alexandria" charset="0"/>
              </a:rPr>
              <a:t> (Blue hour)</a:t>
            </a:r>
            <a:r>
              <a:rPr lang="ar-SA" sz="1600" dirty="0">
                <a:latin typeface="Alexandria" charset="0"/>
                <a:cs typeface="Alexandria" charset="0"/>
              </a:rPr>
              <a:t>قبل شروقها حيث تكون الناس غير متواجدة وإضاءة الشمس ناعمة ومناسبة للتصوير.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207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تصوير المناظر الطبيعية </a:t>
            </a:r>
            <a:r>
              <a:rPr lang="en-US" sz="2400" b="1" dirty="0">
                <a:solidFill>
                  <a:schemeClr val="accent1"/>
                </a:solidFill>
                <a:latin typeface="Alexandria" charset="0"/>
                <a:cs typeface="Alexandria" charset="0"/>
              </a:rPr>
              <a:t>Landscape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3061383" y="1773643"/>
            <a:ext cx="8188309" cy="387163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معالجة الصور ببرنامج (</a:t>
            </a:r>
            <a:r>
              <a:rPr lang="en-US" b="1" dirty="0">
                <a:solidFill>
                  <a:srgbClr val="00B050"/>
                </a:solidFill>
                <a:latin typeface="Alexandria" charset="0"/>
                <a:cs typeface="Alexandria" charset="0"/>
              </a:rPr>
              <a:t>Lightroom</a:t>
            </a:r>
            <a:r>
              <a:rPr lang="ar-SA" b="1" dirty="0">
                <a:solidFill>
                  <a:srgbClr val="00B050"/>
                </a:solidFill>
                <a:latin typeface="Alexandria" charset="0"/>
                <a:cs typeface="Alexandria" charset="0"/>
              </a:rPr>
              <a:t>)</a:t>
            </a:r>
            <a:r>
              <a:rPr lang="ar-SA" sz="1600" dirty="0">
                <a:latin typeface="Alexandria" charset="0"/>
                <a:cs typeface="Alexandria" charset="0"/>
              </a:rPr>
              <a:t>.</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قم بداية بتفعيل خيار تصحيح الكاميرا (</a:t>
            </a:r>
            <a:r>
              <a:rPr lang="en-US" sz="1600" dirty="0">
                <a:latin typeface="Alexandria" charset="0"/>
                <a:cs typeface="Alexandria" charset="0"/>
              </a:rPr>
              <a:t>Profile Correction</a:t>
            </a:r>
            <a:r>
              <a:rPr lang="ar-SA" sz="1600" dirty="0">
                <a:latin typeface="Alexandria" charset="0"/>
                <a:cs typeface="Alexandria" charset="0"/>
              </a:rPr>
              <a:t>).</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خيار تصحيح الانحراف اللوني (</a:t>
            </a:r>
            <a:r>
              <a:rPr lang="en-US" sz="1600" dirty="0">
                <a:latin typeface="Alexandria" charset="0"/>
                <a:cs typeface="Alexandria" charset="0"/>
              </a:rPr>
              <a:t>Chromatic Appertain</a:t>
            </a:r>
            <a:r>
              <a:rPr lang="ar-SA" sz="1600" dirty="0">
                <a:latin typeface="Alexandria" charset="0"/>
                <a:cs typeface="Alexandria" charset="0"/>
              </a:rPr>
              <a:t>).</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بعد ذلك قم بتصحيح التعريض الضوئي (</a:t>
            </a:r>
            <a:r>
              <a:rPr lang="en-US" sz="1600" dirty="0">
                <a:latin typeface="Alexandria" charset="0"/>
                <a:cs typeface="Alexandria" charset="0"/>
              </a:rPr>
              <a:t>Exposure</a:t>
            </a:r>
            <a:r>
              <a:rPr lang="ar-SA" sz="1600" dirty="0">
                <a:latin typeface="Alexandria" charset="0"/>
                <a:cs typeface="Alexandria" charset="0"/>
              </a:rPr>
              <a:t>).</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بعد ذلك قم بضبط تكوين الصورة عن طريق تصحيح الأفق وأداة القص (</a:t>
            </a:r>
            <a:r>
              <a:rPr lang="en-US" sz="1600" dirty="0">
                <a:latin typeface="Alexandria" charset="0"/>
                <a:cs typeface="Alexandria" charset="0"/>
              </a:rPr>
              <a:t>Cropping</a:t>
            </a:r>
            <a:r>
              <a:rPr lang="ar-SA" sz="1600" dirty="0">
                <a:latin typeface="Alexandria" charset="0"/>
                <a:cs typeface="Alexandria" charset="0"/>
              </a:rPr>
              <a:t>) مع مراعاة قوانين تكوين الصورة من موازنة الصورة ونقطة التركيز والخطوط القيادية.</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بعد ذلك قم بزيادة إشباع الألوان عن طريق خيار (</a:t>
            </a:r>
            <a:r>
              <a:rPr lang="en-US" sz="1600" dirty="0">
                <a:latin typeface="Alexandria" charset="0"/>
                <a:cs typeface="Alexandria" charset="0"/>
              </a:rPr>
              <a:t>Vibrance</a:t>
            </a:r>
            <a:r>
              <a:rPr lang="ar-SA" sz="1600" dirty="0">
                <a:latin typeface="Alexandria" charset="0"/>
                <a:cs typeface="Alexandria" charset="0"/>
              </a:rPr>
              <a:t>) و (</a:t>
            </a:r>
            <a:r>
              <a:rPr lang="en-US" sz="1600" dirty="0">
                <a:latin typeface="Alexandria" charset="0"/>
                <a:cs typeface="Alexandria" charset="0"/>
              </a:rPr>
              <a:t>Saturation</a:t>
            </a:r>
            <a:r>
              <a:rPr lang="ar-SA" sz="1600" dirty="0">
                <a:latin typeface="Alexandria" charset="0"/>
                <a:cs typeface="Alexandria" charset="0"/>
              </a:rPr>
              <a:t>) ولكن ليس بطريقة تظهر الصورة علي أنها معالجة بالنسبة للأضواء والظلال.</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وباقي الخيارات قم بإجراء ما تراه مناسبا عن طريق التجربة.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42" name="Picture 2" descr="برنامج &quot;لايت روم&quot; يوظّف الذكاء الاصطناعي في تسهيل تعديل الصور">
            <a:extLst>
              <a:ext uri="{FF2B5EF4-FFF2-40B4-BE49-F238E27FC236}">
                <a16:creationId xmlns:a16="http://schemas.microsoft.com/office/drawing/2014/main" id="{155AEF94-1705-0567-A83C-A3B9387A2D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683" y="2689774"/>
            <a:ext cx="2306995" cy="1985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024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chemeClr val="accent1"/>
                </a:solidFill>
                <a:latin typeface="Alexandria" charset="0"/>
                <a:cs typeface="Alexandria" charset="0"/>
              </a:rPr>
              <a:t>نشاط: فيديو تعليمي عن فن تصوير الطبيعة</a:t>
            </a:r>
            <a:endParaRPr lang="en-US" sz="2400" b="1" dirty="0">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5285678" y="2183502"/>
            <a:ext cx="5819048" cy="3387338"/>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B050"/>
                </a:solidFill>
                <a:latin typeface="Alexandria" charset="0"/>
                <a:cs typeface="Alexandria" charset="0"/>
              </a:rPr>
              <a:t>قم بمشاهدة هذا الفيديو التعليمي عن تصوير المناظر الطبيعية</a:t>
            </a:r>
          </a:p>
          <a:p>
            <a:pPr algn="ctr" defTabSz="914400" rtl="1" eaLnBrk="1" latinLnBrk="0" hangingPunct="1">
              <a:lnSpc>
                <a:spcPct val="200000"/>
              </a:lnSpc>
              <a:spcBef>
                <a:spcPts val="1200"/>
              </a:spcBef>
            </a:pPr>
            <a:r>
              <a:rPr lang="en-US" sz="2000" dirty="0">
                <a:latin typeface="Alexandria" charset="0"/>
                <a:cs typeface="Alexandria" charset="0"/>
                <a:hlinkClick r:id="rId2"/>
              </a:rPr>
              <a:t>https://youtu.be/3OA58j2UrpU?si=JDWYeatqbs9Pc_Nk</a:t>
            </a:r>
            <a:endParaRPr lang="ar-SA" sz="2000" dirty="0">
              <a:latin typeface="Alexandria" charset="0"/>
              <a:cs typeface="Alexandria" charset="0"/>
            </a:endParaRPr>
          </a:p>
          <a:p>
            <a:pPr algn="ctr" defTabSz="914400" rtl="1" eaLnBrk="1" latinLnBrk="0" hangingPunct="1">
              <a:lnSpc>
                <a:spcPct val="200000"/>
              </a:lnSpc>
              <a:spcBef>
                <a:spcPts val="1200"/>
              </a:spcBef>
            </a:pP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9040B467-A4E9-DEF4-BC29-07CD4441F3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22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التصوير الليلي </a:t>
            </a:r>
            <a:r>
              <a:rPr lang="en-US" sz="2400" b="1" dirty="0">
                <a:solidFill>
                  <a:srgbClr val="C00000"/>
                </a:solidFill>
                <a:latin typeface="Alexandria" charset="0"/>
                <a:cs typeface="Alexandria" charset="0"/>
              </a:rPr>
              <a:t>Night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6456555" y="1885155"/>
            <a:ext cx="4793137" cy="357662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المعدات اللازمة للتصوير الليلي</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يحتاج التصوير الليلي كما في تصوير الطبيعة إلي عدسة عريضة (</a:t>
            </a:r>
            <a:r>
              <a:rPr lang="en-US" sz="1600" dirty="0">
                <a:latin typeface="Alexandria" charset="0"/>
                <a:cs typeface="Alexandria" charset="0"/>
              </a:rPr>
              <a:t>Wide lens</a:t>
            </a:r>
            <a:r>
              <a:rPr lang="ar-SA" sz="1600" dirty="0">
                <a:latin typeface="Alexandria" charset="0"/>
                <a:cs typeface="Alexandria" charset="0"/>
              </a:rPr>
              <a:t>) من أجل إظهار المشهد.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استعمال فتحة عدسة واسعة وذلك لتقليل سرعة الغالق قدر الإمكان لأنه في حال تصوير النجوم والمجرات إذا تجاوزت سرعة الغالق مقدار نصف ثانية فإن النجوم ستظهر متحركة في الصورة بسبب دوران الأرض وبالتالي ستحصل علي ذيول النجوم (</a:t>
            </a:r>
            <a:r>
              <a:rPr lang="en-US" sz="1600" dirty="0">
                <a:latin typeface="Alexandria" charset="0"/>
                <a:cs typeface="Alexandria" charset="0"/>
              </a:rPr>
              <a:t>Star Trail</a:t>
            </a:r>
            <a:r>
              <a:rPr lang="ar-SA" sz="1600" dirty="0">
                <a:latin typeface="Alexandria" charset="0"/>
                <a:cs typeface="Alexandria" charset="0"/>
              </a:rPr>
              <a:t>) بدلا من صورة المجرة.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uilding with a yellow dome on top&#10;&#10;Description automatically generated">
            <a:extLst>
              <a:ext uri="{FF2B5EF4-FFF2-40B4-BE49-F238E27FC236}">
                <a16:creationId xmlns:a16="http://schemas.microsoft.com/office/drawing/2014/main" id="{0A154B62-8F20-BFC0-B364-BA604A6E40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816" y="1840142"/>
            <a:ext cx="5576321" cy="4134534"/>
          </a:xfrm>
          <a:prstGeom prst="rect">
            <a:avLst/>
          </a:prstGeom>
        </p:spPr>
      </p:pic>
    </p:spTree>
    <p:extLst>
      <p:ext uri="{BB962C8B-B14F-4D97-AF65-F5344CB8AC3E}">
        <p14:creationId xmlns:p14="http://schemas.microsoft.com/office/powerpoint/2010/main" val="3635001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التصوير الليلي </a:t>
            </a:r>
            <a:r>
              <a:rPr lang="en-US" sz="2400" b="1" dirty="0">
                <a:solidFill>
                  <a:srgbClr val="C00000"/>
                </a:solidFill>
                <a:latin typeface="Alexandria" charset="0"/>
                <a:cs typeface="Alexandria" charset="0"/>
              </a:rPr>
              <a:t>Night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5765180" y="1829397"/>
            <a:ext cx="5484513" cy="40511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تصوير أشياء أخري فلا داعي للعدسة الواسعة.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ستحتاج أيضا إلي حامل ثلاثي للكاميرا (</a:t>
            </a:r>
            <a:r>
              <a:rPr lang="en-US" sz="1600" dirty="0">
                <a:latin typeface="Alexandria" charset="0"/>
                <a:cs typeface="Alexandria" charset="0"/>
              </a:rPr>
              <a:t>Tripod</a:t>
            </a:r>
            <a:r>
              <a:rPr lang="ar-SA" sz="1600" dirty="0">
                <a:latin typeface="Alexandria" charset="0"/>
                <a:cs typeface="Alexandria" charset="0"/>
              </a:rPr>
              <a:t>) ويفضل أن يكون الحامل ثقيل نسبيا حتي لا تتأثر الكاميرا بحركة الرياح وتظهر الصورة مهتزة.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استخدام التصوير بالغالق البطيء يستحسن استعمال زر غالق عن بعد لمنع اهتزاز الكاميرا الناتجة عن الضغط باليد علي الكاميرا. أو قم باستخدام مؤقت الكاميرا (</a:t>
            </a:r>
            <a:r>
              <a:rPr lang="en-US" sz="1600" dirty="0">
                <a:latin typeface="Alexandria" charset="0"/>
                <a:cs typeface="Alexandria" charset="0"/>
              </a:rPr>
              <a:t>Timer</a:t>
            </a:r>
            <a:r>
              <a:rPr lang="ar-SA" sz="1600" dirty="0">
                <a:latin typeface="Alexandria" charset="0"/>
                <a:cs typeface="Alexandria" charset="0"/>
              </a:rPr>
              <a:t>) لأنه يؤخر أخذ الصورة حتي تكون الكاميرا استقرت بعد الضغط علي زر الغالق.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ستحتاج أيضا إلي مصباح للرؤية وضبط الكاميرا لأن الإضاءة ستكون معدومة.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hand holding a remote control&#10;&#10;Description automatically generated">
            <a:extLst>
              <a:ext uri="{FF2B5EF4-FFF2-40B4-BE49-F238E27FC236}">
                <a16:creationId xmlns:a16="http://schemas.microsoft.com/office/drawing/2014/main" id="{25E243FA-A916-965E-A26A-463083D8C0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101396"/>
            <a:ext cx="4657493" cy="3678505"/>
          </a:xfrm>
          <a:prstGeom prst="rect">
            <a:avLst/>
          </a:prstGeom>
        </p:spPr>
      </p:pic>
    </p:spTree>
    <p:extLst>
      <p:ext uri="{BB962C8B-B14F-4D97-AF65-F5344CB8AC3E}">
        <p14:creationId xmlns:p14="http://schemas.microsoft.com/office/powerpoint/2010/main" val="3484012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التصوير الليلي </a:t>
            </a:r>
            <a:r>
              <a:rPr lang="en-US" sz="2400" b="1" dirty="0">
                <a:solidFill>
                  <a:srgbClr val="C00000"/>
                </a:solidFill>
                <a:latin typeface="Alexandria" charset="0"/>
                <a:cs typeface="Alexandria" charset="0"/>
              </a:rPr>
              <a:t>Night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3267307" y="1717887"/>
            <a:ext cx="8004688" cy="428841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إعدادات الكاميرا للتصوير الليلي</a:t>
            </a:r>
            <a:r>
              <a:rPr lang="ar-SA" sz="1600" dirty="0">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تختلف إعدادات الكاميرا في التصوير الليلي بحسب التأثير الذي ترغب في الحصول عليه ونوع المشهد.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في حال كان المشهد الذي ترغب بتصويره يحتاج إلي إظهار حركة السيارات المتحركة فهذا يعني أنك تحتاج إلي استعمال سرعة غالق بطيئة.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قم أولا بوضع الأيزو علي (100) لتجنب إظهار الضجيج في الصورة.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بعد ذلك قم بوضع فتحة العدسة بحدود (</a:t>
            </a:r>
            <a:r>
              <a:rPr lang="en-US" sz="1400" dirty="0">
                <a:latin typeface="Alexandria" charset="0"/>
                <a:cs typeface="Alexandria" charset="0"/>
              </a:rPr>
              <a:t>f/8</a:t>
            </a:r>
            <a:r>
              <a:rPr lang="ar-SA" sz="1400" dirty="0">
                <a:latin typeface="Alexandria" charset="0"/>
                <a:cs typeface="Alexandria" charset="0"/>
              </a:rPr>
              <a:t>)</a:t>
            </a:r>
            <a:r>
              <a:rPr lang="en-US" sz="1400" dirty="0">
                <a:latin typeface="Alexandria" charset="0"/>
                <a:cs typeface="Alexandria" charset="0"/>
              </a:rPr>
              <a:t> </a:t>
            </a:r>
            <a:r>
              <a:rPr lang="ar-SA" sz="1400" dirty="0">
                <a:latin typeface="Alexandria" charset="0"/>
                <a:cs typeface="Alexandria" charset="0"/>
              </a:rPr>
              <a:t>في هذا النوع من التصوير لن يفيد مقياس الضوء لأن في المشهد الليلي تكون الصورة عاتمة. قم بالبدء باختبار ما هي سرعة الغالق عن طريق الاختبار وفحص النتائج في (</a:t>
            </a:r>
            <a:r>
              <a:rPr lang="en-US" sz="1400" dirty="0">
                <a:latin typeface="Alexandria" charset="0"/>
                <a:cs typeface="Alexandria" charset="0"/>
              </a:rPr>
              <a:t>Histogram</a:t>
            </a:r>
            <a:r>
              <a:rPr lang="ar-SA" sz="1400" dirty="0">
                <a:latin typeface="Alexandria" charset="0"/>
                <a:cs typeface="Alexandria" charset="0"/>
              </a:rPr>
              <a:t>).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قم بوضع سرعة الغالق مدة ثانية وقم بأخذ صورة ثم انظر إلي (</a:t>
            </a:r>
            <a:r>
              <a:rPr lang="en-US" sz="1400" dirty="0">
                <a:latin typeface="Alexandria" charset="0"/>
                <a:cs typeface="Alexandria" charset="0"/>
              </a:rPr>
              <a:t>Histogram</a:t>
            </a:r>
            <a:r>
              <a:rPr lang="ar-SA" sz="1400" dirty="0">
                <a:latin typeface="Alexandria" charset="0"/>
                <a:cs typeface="Alexandria" charset="0"/>
              </a:rPr>
              <a:t>) فإذا كانت الصورة زائدة الإضاءة والألوان في (</a:t>
            </a:r>
            <a:r>
              <a:rPr lang="en-US" sz="1400" dirty="0">
                <a:latin typeface="Alexandria" charset="0"/>
                <a:cs typeface="Alexandria" charset="0"/>
              </a:rPr>
              <a:t>Histogram</a:t>
            </a:r>
            <a:r>
              <a:rPr lang="ar-SA" sz="1400" dirty="0">
                <a:latin typeface="Alexandria" charset="0"/>
                <a:cs typeface="Alexandria" charset="0"/>
              </a:rPr>
              <a:t>) مائلة إلي اليمين قم بزيادة سرعة الغالق قليلا أو بتقليل فتحة العدسة قليلا ثم قم بأخذ صورة أخري.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266" name="Picture 2" descr="التصوير الليلي: الأساسيات والنصائح للمبتدئين | Adobe">
            <a:extLst>
              <a:ext uri="{FF2B5EF4-FFF2-40B4-BE49-F238E27FC236}">
                <a16:creationId xmlns:a16="http://schemas.microsoft.com/office/drawing/2014/main" id="{526D88D7-2011-09F6-E508-08E09B29F6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225" y="3042181"/>
            <a:ext cx="2512874" cy="1657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7537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التصوير الليلي </a:t>
            </a:r>
            <a:r>
              <a:rPr lang="en-US" sz="2400" b="1" dirty="0">
                <a:solidFill>
                  <a:srgbClr val="C00000"/>
                </a:solidFill>
                <a:latin typeface="Alexandria" charset="0"/>
                <a:cs typeface="Alexandria" charset="0"/>
              </a:rPr>
              <a:t>Night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762001" y="1974359"/>
            <a:ext cx="10487692" cy="3974165"/>
          </a:xfrm>
          <a:prstGeom prst="rect">
            <a:avLst/>
          </a:prstGeom>
          <a:noFill/>
        </p:spPr>
        <p:txBody>
          <a:bodyPr wrap="square" rtlCol="0">
            <a:spAutoFit/>
          </a:bodyPr>
          <a:lstStyle/>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وافحص (</a:t>
            </a:r>
            <a:r>
              <a:rPr lang="en-US" sz="1600" dirty="0">
                <a:latin typeface="Alexandria" charset="0"/>
                <a:cs typeface="Alexandria" charset="0"/>
              </a:rPr>
              <a:t>Histogram</a:t>
            </a:r>
            <a:r>
              <a:rPr lang="ar-SA" sz="1600" dirty="0">
                <a:latin typeface="Alexandria" charset="0"/>
                <a:cs typeface="Alexandria" charset="0"/>
              </a:rPr>
              <a:t>) إذا كانت الصورة ناقصة الإضاءة و (</a:t>
            </a:r>
            <a:r>
              <a:rPr lang="en-US" sz="1600" dirty="0">
                <a:latin typeface="Alexandria" charset="0"/>
                <a:cs typeface="Alexandria" charset="0"/>
              </a:rPr>
              <a:t>Histogram</a:t>
            </a:r>
            <a:r>
              <a:rPr lang="ar-SA" sz="1600" dirty="0">
                <a:latin typeface="Alexandria" charset="0"/>
                <a:cs typeface="Alexandria" charset="0"/>
              </a:rPr>
              <a:t>) مائل إلي اليسار قم إما بتقليل سرعة الغالق أو بزيادة فتحة العدسة واستمر في هذه العملية حتي تحصل علي الصورة بالإضاءة المناسبة.</a:t>
            </a:r>
          </a:p>
          <a:p>
            <a:pPr algn="just" defTabSz="914400" rtl="1" eaLnBrk="1" latinLnBrk="0" hangingPunct="1">
              <a:lnSpc>
                <a:spcPts val="2500"/>
              </a:lnSpc>
              <a:spcBef>
                <a:spcPts val="600"/>
              </a:spcBef>
            </a:pPr>
            <a:r>
              <a:rPr lang="ar-SA" b="1" dirty="0">
                <a:solidFill>
                  <a:srgbClr val="00B050"/>
                </a:solidFill>
                <a:latin typeface="Alexandria" charset="0"/>
                <a:cs typeface="Alexandria" charset="0"/>
              </a:rPr>
              <a:t>تكوين الصورة و إيجاد المشهد المناسب</a:t>
            </a:r>
            <a:r>
              <a:rPr lang="ar-SA" sz="1600" dirty="0">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التصوير الليلي هو عبارة عن تصوير لمظاهر طبيعية لذلك كما في المشاهد الطبيعية نقوم بداية بالبحث عن المشهد الذي نرغب في تصويره مع مراعاة قواعد تكوين الصورة.</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قد يكون المشهد عبارة عن شوارع المدينة مع إظهار حركة أضواء السيارات لذلك نقوم بالبحث عن نقطة مناسبة لرؤية المشهد بالشكل الصحيح من نقطة عالية من أعلي بناية مثلا أو من علي جسر.</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في حال كنت ترغب كمصور فوتوغرافي بتصوير المجرة ليلا فعليك البحث عن منطقة بعيدة عن أضواء المدينة لتجنب التلوث الضوئي الذي يحجب ظهور المجرة في السماء.</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عادة يشترط لظهور المجرة أن تبتعد مسافة 70 كم عن أي مدينة قريبة وأن تكون الليلة غير مقمرة لأن ضوء القمر يحجب رؤية النجوم وكذلك لعدم وجود رطوبة في الجو.</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0790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التصوير الليلي </a:t>
            </a:r>
            <a:r>
              <a:rPr lang="en-US" sz="2400" b="1" dirty="0">
                <a:solidFill>
                  <a:srgbClr val="C00000"/>
                </a:solidFill>
                <a:latin typeface="Alexandria" charset="0"/>
                <a:cs typeface="Alexandria" charset="0"/>
              </a:rPr>
              <a:t>Night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036739" y="1784792"/>
            <a:ext cx="7324464" cy="405117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بعد أن تستطيع رؤية المجرة بالشكل المناسب قم بإيجاد التكوين عن طريق وضع ربما شيء في مقدمة الصورة وجعل المجرة بخلفية الصورة.</a:t>
            </a:r>
          </a:p>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معالجة الصورة بالتصوير الليلي</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معالجة الصور قم باستعمال تسلسل العمل الاعتيادي للمعالجة مع التركيز علي زيادة التباين في الصورة من أجل إظهار المجرة بشكل واضح وذلك من خلال زيادة مؤشر التباين (</a:t>
            </a:r>
            <a:r>
              <a:rPr lang="en-US" sz="1600" dirty="0">
                <a:latin typeface="Alexandria" charset="0"/>
                <a:cs typeface="Alexandria" charset="0"/>
              </a:rPr>
              <a:t>Contrast</a:t>
            </a:r>
            <a:r>
              <a:rPr lang="ar-SA" sz="1600" dirty="0">
                <a:latin typeface="Alexandria" charset="0"/>
                <a:cs typeface="Alexandria" charset="0"/>
              </a:rPr>
              <a:t>) ثم زيادة اللون الأبيض عن طريق تحريك المؤشر (</a:t>
            </a:r>
            <a:r>
              <a:rPr lang="en-US" sz="1600" dirty="0">
                <a:latin typeface="Alexandria" charset="0"/>
                <a:cs typeface="Alexandria" charset="0"/>
              </a:rPr>
              <a:t>White</a:t>
            </a:r>
            <a:r>
              <a:rPr lang="ar-SA" sz="1600" dirty="0">
                <a:latin typeface="Alexandria" charset="0"/>
                <a:cs typeface="Alexandria" charset="0"/>
              </a:rPr>
              <a:t>) إلي اليمين وزيادة اللون الأسود عن طريق تحريك المؤشر (</a:t>
            </a:r>
            <a:r>
              <a:rPr lang="en-US" sz="1600" dirty="0">
                <a:latin typeface="Alexandria" charset="0"/>
                <a:cs typeface="Alexandria" charset="0"/>
              </a:rPr>
              <a:t>Black</a:t>
            </a:r>
            <a:r>
              <a:rPr lang="ar-SA" sz="1600" dirty="0">
                <a:latin typeface="Alexandria" charset="0"/>
                <a:cs typeface="Alexandria" charset="0"/>
              </a:rPr>
              <a:t>) إلي اليسار.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ثم قم بزيادة إشباع الألوان من أجل إظهار لون السماء الأزرق من خلا المؤشرات (</a:t>
            </a:r>
            <a:r>
              <a:rPr lang="en-US" sz="1600" dirty="0">
                <a:latin typeface="Alexandria" charset="0"/>
                <a:cs typeface="Alexandria" charset="0"/>
              </a:rPr>
              <a:t>Vibrance</a:t>
            </a:r>
            <a:r>
              <a:rPr lang="ar-SA" sz="1600" dirty="0">
                <a:latin typeface="Alexandria" charset="0"/>
                <a:cs typeface="Alexandria" charset="0"/>
              </a:rPr>
              <a:t>) و (</a:t>
            </a:r>
            <a:r>
              <a:rPr lang="en-US" sz="1600" dirty="0">
                <a:latin typeface="Alexandria" charset="0"/>
                <a:cs typeface="Alexandria" charset="0"/>
              </a:rPr>
              <a:t>Saturation</a:t>
            </a:r>
            <a:r>
              <a:rPr lang="ar-SA" sz="1600" dirty="0">
                <a:latin typeface="Alexandria" charset="0"/>
                <a:cs typeface="Alexandria" charset="0"/>
              </a:rPr>
              <a:t>) بعد ذلك تستطيع اختيار مؤشرات الألوان من القسم (</a:t>
            </a:r>
            <a:r>
              <a:rPr lang="en-US" sz="1600" dirty="0">
                <a:latin typeface="Alexandria" charset="0"/>
                <a:cs typeface="Alexandria" charset="0"/>
              </a:rPr>
              <a:t>HSL</a:t>
            </a:r>
            <a:r>
              <a:rPr lang="ar-SA" sz="1600" dirty="0">
                <a:latin typeface="Alexandria" charset="0"/>
                <a:cs typeface="Alexandria" charset="0"/>
              </a:rPr>
              <a:t>) لزيادة إظهار ألوان معينة حسب رغبتك كمصور محترف.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290" name="Picture 2" descr="محمد الهذلي 🇸🇦 on X: &quot;📸💡 الضوء عامل أساسي في التصوير،فالفرق بين التصوير  الليلي والنهاري يتحكم فيه سرعة الغالق في الكاميرا ؛لذلك تظهر أضواء السيارات  &quot;ليلاً&quot; بهذا الشكل بسبب سرعة الغالق البطيئة">
            <a:extLst>
              <a:ext uri="{FF2B5EF4-FFF2-40B4-BE49-F238E27FC236}">
                <a16:creationId xmlns:a16="http://schemas.microsoft.com/office/drawing/2014/main" id="{2BA0C8D8-B4A1-4D1E-91F0-21C936EBA7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189" y="2589770"/>
            <a:ext cx="3204433" cy="2133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9167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حل مشكلات التصوير الليلي وأساسياته </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5006308" y="2062976"/>
            <a:ext cx="6243384" cy="261789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dirty="0">
                <a:latin typeface="Alexandria" charset="0"/>
                <a:cs typeface="Alexandria" charset="0"/>
              </a:rPr>
              <a:t>قم بمشاهدة هذا الفيديو التعليمي عن التصوير الليلي وأساسياته وحل مشكلاته باستخدام الموبايل</a:t>
            </a:r>
          </a:p>
          <a:p>
            <a:pPr algn="ctr" defTabSz="914400" rtl="1" eaLnBrk="1" latinLnBrk="0" hangingPunct="1">
              <a:lnSpc>
                <a:spcPct val="200000"/>
              </a:lnSpc>
              <a:spcBef>
                <a:spcPts val="1200"/>
              </a:spcBef>
            </a:pPr>
            <a:r>
              <a:rPr lang="en-US" sz="2000" dirty="0">
                <a:latin typeface="Alexandria" charset="0"/>
                <a:cs typeface="Alexandria" charset="0"/>
                <a:hlinkClick r:id="rId2"/>
              </a:rPr>
              <a:t>https://youtu.be/EQjUQVtbFqs?si=Kw-Zm8sP0Lm_NiKV</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482" name="Picture 2">
            <a:extLst>
              <a:ext uri="{FF2B5EF4-FFF2-40B4-BE49-F238E27FC236}">
                <a16:creationId xmlns:a16="http://schemas.microsoft.com/office/drawing/2014/main" id="{6D41E913-65E4-5F69-0720-04F01EE396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6062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التصوير المعماري </a:t>
            </a:r>
            <a:r>
              <a:rPr lang="en-US" sz="2400" b="1" dirty="0">
                <a:solidFill>
                  <a:srgbClr val="0070C0"/>
                </a:solidFill>
                <a:latin typeface="Alexandria" charset="0"/>
                <a:cs typeface="Alexandria" charset="0"/>
              </a:rPr>
              <a:t>Architecture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6457835" y="1918609"/>
            <a:ext cx="4791858" cy="373050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المعدات اللازمة للتصوير المعماري</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نحتاج في التصوير المعماري إلي عدسة عريضة مثل (24 - 70) ملم، ولا يفضل استخدام عدسة عريضة جدا وذلك لأن العدسات العريضة تسبب تشويه في المشهد مما يسبب ظهور الأبنية والأعمدة مائلة وهو شيء لا نرغب فيه.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كما أن هذه العدسة مناسبة أيضا في حال تصوير الأبنية من الداخل.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بالنسبة لتشويه المشهد من الممكن حل هذه المشكلة عن طريق برنامج (</a:t>
            </a:r>
            <a:r>
              <a:rPr lang="en-US" sz="1600" dirty="0">
                <a:latin typeface="Alexandria" charset="0"/>
                <a:cs typeface="Alexandria" charset="0"/>
              </a:rPr>
              <a:t>Lightroom</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light shining through a stone archway&#10;&#10;Description automatically generated">
            <a:extLst>
              <a:ext uri="{FF2B5EF4-FFF2-40B4-BE49-F238E27FC236}">
                <a16:creationId xmlns:a16="http://schemas.microsoft.com/office/drawing/2014/main" id="{C931FED1-18FF-F624-ABA5-1DB72C1B31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071" y="1886906"/>
            <a:ext cx="5614973" cy="4064830"/>
          </a:xfrm>
          <a:prstGeom prst="rect">
            <a:avLst/>
          </a:prstGeom>
        </p:spPr>
      </p:pic>
    </p:spTree>
    <p:extLst>
      <p:ext uri="{BB962C8B-B14F-4D97-AF65-F5344CB8AC3E}">
        <p14:creationId xmlns:p14="http://schemas.microsoft.com/office/powerpoint/2010/main" val="72662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التصوير المعماري </a:t>
            </a:r>
            <a:r>
              <a:rPr lang="en-US" sz="2400" b="1" dirty="0">
                <a:solidFill>
                  <a:srgbClr val="0070C0"/>
                </a:solidFill>
                <a:latin typeface="Alexandria" charset="0"/>
                <a:cs typeface="Alexandria" charset="0"/>
              </a:rPr>
              <a:t>Architecture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6860545" y="1918609"/>
            <a:ext cx="4389148" cy="325608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المصورون المحترفون الذين يعملون في مجال تصوير الأبنية يستخدمون عدسات ”</a:t>
            </a:r>
            <a:r>
              <a:rPr lang="en-US" sz="1600" dirty="0">
                <a:latin typeface="Alexandria" charset="0"/>
                <a:cs typeface="Alexandria" charset="0"/>
              </a:rPr>
              <a:t>Tilt and shift</a:t>
            </a:r>
            <a:r>
              <a:rPr lang="ar-SA" sz="1600" dirty="0">
                <a:latin typeface="Alexandria" charset="0"/>
                <a:cs typeface="Alexandria" charset="0"/>
              </a:rPr>
              <a:t>" للتخلص من مشكلة تشويه المشهد.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نسعي في التصوير المعماري إلي الحصول علي العمق في الصورة من خلال استعمال فتحة عدسة ضيقة.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كما أننا نسعي لإظهار المسافات في الصورة من خلال استخدام العدسة العريضة.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lose-up of a camera&#10;&#10;Description automatically generated">
            <a:extLst>
              <a:ext uri="{FF2B5EF4-FFF2-40B4-BE49-F238E27FC236}">
                <a16:creationId xmlns:a16="http://schemas.microsoft.com/office/drawing/2014/main" id="{5870EEA3-7947-3E62-B1A4-6DC18221EA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186" y="1805174"/>
            <a:ext cx="6037453" cy="4129165"/>
          </a:xfrm>
          <a:prstGeom prst="rect">
            <a:avLst/>
          </a:prstGeom>
        </p:spPr>
      </p:pic>
    </p:spTree>
    <p:extLst>
      <p:ext uri="{BB962C8B-B14F-4D97-AF65-F5344CB8AC3E}">
        <p14:creationId xmlns:p14="http://schemas.microsoft.com/office/powerpoint/2010/main" val="347735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التصوير المعماري </a:t>
            </a:r>
            <a:r>
              <a:rPr lang="en-US" sz="2400" b="1" dirty="0">
                <a:solidFill>
                  <a:srgbClr val="0070C0"/>
                </a:solidFill>
                <a:latin typeface="Alexandria" charset="0"/>
                <a:cs typeface="Alexandria" charset="0"/>
              </a:rPr>
              <a:t>Architecture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3334215" y="1717885"/>
            <a:ext cx="7937779" cy="4288418"/>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قد يلزمنا حامل ثلاثي الأرجل (</a:t>
            </a:r>
            <a:r>
              <a:rPr lang="en-US" sz="1600" dirty="0">
                <a:latin typeface="Alexandria" charset="0"/>
                <a:cs typeface="Alexandria" charset="0"/>
              </a:rPr>
              <a:t>Tripod</a:t>
            </a:r>
            <a:r>
              <a:rPr lang="ar-SA" sz="1600" dirty="0">
                <a:latin typeface="Alexandria" charset="0"/>
                <a:cs typeface="Alexandria" charset="0"/>
              </a:rPr>
              <a:t>) مع جهاز تحكم للكاميرا في حال التصوير المعماري الليلي أو ظروف الإضاءة المنخفضة، أو لإظهار تأثيرات معينة مثل تنعيم حركة المياه أو الحصول علي ذيول للأضواء في حال مرور السيارات.</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من الممكن ‏أيضا أن نحتاج إلى استعمال فلتر (</a:t>
            </a:r>
            <a:r>
              <a:rPr lang="en-US" sz="1600" dirty="0">
                <a:latin typeface="Alexandria" charset="0"/>
                <a:cs typeface="Alexandria" charset="0"/>
              </a:rPr>
              <a:t>Polarizing</a:t>
            </a:r>
            <a:r>
              <a:rPr lang="ar-SA" sz="1600" dirty="0">
                <a:latin typeface="Alexandria" charset="0"/>
                <a:cs typeface="Alexandria" charset="0"/>
              </a:rPr>
              <a:t>) في حال وجود أشعة الشمس للتخلص من التلوث الضوئي في المشهد وإخفاء حلقات الشمس وإضافة الإشباع اللوني.</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‏بعض الكاميرات تحتوي على خيار تصحيح العدسة، فإذا كانت كاميرتك تدعم هذا الخيار قم بتفعيله.</a:t>
            </a:r>
          </a:p>
          <a:p>
            <a:pPr marL="285750" indent="-285750" algn="just" defTabSz="914400" rtl="1" eaLnBrk="1" latinLnBrk="0" hangingPunct="1">
              <a:lnSpc>
                <a:spcPts val="2300"/>
              </a:lnSpc>
              <a:spcBef>
                <a:spcPts val="600"/>
              </a:spcBef>
              <a:buFont typeface="Wingdings" pitchFamily="2" charset="2"/>
              <a:buChar char="§"/>
            </a:pPr>
            <a:r>
              <a:rPr lang="ar-SA" b="1" dirty="0">
                <a:solidFill>
                  <a:srgbClr val="FF0000"/>
                </a:solidFill>
                <a:latin typeface="Alexandria" charset="0"/>
                <a:cs typeface="Alexandria" charset="0"/>
              </a:rPr>
              <a:t>تكوين الصورة</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‏أهم قواعد تكوين المشهد في تصوير الأبنية هي الخيوط القيادية واللولب الذهبي والتأطير والتناظر، حاول إيجاد هذه القواعد أثنا تنقلك بين الأبنية وقم بالتقاطها.</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‏عند استخدامك للخطوط القيادية، تستطيع جعل الخطوط تبدو غير نهائية عن طريق إخفاء نهايتها في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314" name="Picture 2" descr="صور الاردن: التصوير المعماري الخارجي">
            <a:extLst>
              <a:ext uri="{FF2B5EF4-FFF2-40B4-BE49-F238E27FC236}">
                <a16:creationId xmlns:a16="http://schemas.microsoft.com/office/drawing/2014/main" id="{73AB7DB1-88C9-70E8-E828-CF292089C1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186" y="2689774"/>
            <a:ext cx="2565400" cy="2134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000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التصوير المعماري </a:t>
            </a:r>
            <a:r>
              <a:rPr lang="en-US" sz="2400" b="1" dirty="0">
                <a:solidFill>
                  <a:srgbClr val="0070C0"/>
                </a:solidFill>
                <a:latin typeface="Alexandria" charset="0"/>
                <a:cs typeface="Alexandria" charset="0"/>
              </a:rPr>
              <a:t>Architecture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3523784" y="1795947"/>
            <a:ext cx="7737059"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بإمكانك الاستفادة من استخدام تشويه العدسة للمشهد كتأثير في الصورة كما في حال تصوير بعض الأبنية من الأسفل ليظهر في النهاية التفاف في قمة البناية.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تستطيع أيضا استخدام التكرار في العناصر مثل الأعمدة أو التماثيل حتي تظهر وكأنها خطوط قيادية.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بإمكانك أيضا استخدام الأشخاص لإظهار حجم البناية عن طريق المقارنة مما يعطي المشهد المزيد من الحجم للناظر.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ابحث عن الإطارات والنقوش في حال تصوير المساجد والكنائس وقم باستعمالها لتأطير مشهد معين.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اترك مسافات في الصورة حتي تستطيع ضبط التكوين لاحقا خلال عملية المعالجة لأنه خلال عملية ضبط التكوين وإصلاح تشويه المشهد قد يتم اقتطاع بعض الأجزاء من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338" name="Picture 2" descr="عکسهای معماری">
            <a:extLst>
              <a:ext uri="{FF2B5EF4-FFF2-40B4-BE49-F238E27FC236}">
                <a16:creationId xmlns:a16="http://schemas.microsoft.com/office/drawing/2014/main" id="{698E8D25-7C5D-FD37-ADB2-28E91B90D1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641" y="2650759"/>
            <a:ext cx="282869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3250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التصوير المعماري </a:t>
            </a:r>
            <a:r>
              <a:rPr lang="en-US" sz="2400" b="1" dirty="0">
                <a:solidFill>
                  <a:srgbClr val="0070C0"/>
                </a:solidFill>
                <a:latin typeface="Alexandria" charset="0"/>
                <a:cs typeface="Alexandria" charset="0"/>
              </a:rPr>
              <a:t>Architecture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3980983" y="1751340"/>
            <a:ext cx="7335615"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إعدادات الكاميرا للتصوير المعماري.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يختلف ضبط إعدادات الكاميرا في تصوير الأبنية عنه في تصوير المشاهد الطبيعية.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بالنسبة لمقياس الضوء قم بوضعه علي الوضع (</a:t>
            </a:r>
            <a:r>
              <a:rPr lang="en-US" sz="1600" dirty="0">
                <a:latin typeface="Alexandria" charset="0"/>
                <a:cs typeface="Alexandria" charset="0"/>
              </a:rPr>
              <a:t>Matrix</a:t>
            </a:r>
            <a:r>
              <a:rPr lang="ar-SA" sz="1600" dirty="0">
                <a:latin typeface="Alexandria" charset="0"/>
                <a:cs typeface="Alexandria" charset="0"/>
              </a:rPr>
              <a:t>) بعد ذلك قم باستعمال الأيزو بين (100 - 400) وليس أعلي من ذلك حتي لا تحصل علي الضجيج.</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ثم استعمل فتحة عدسة ضيقة لجعل عمق الميدان أكبر لجعل كامل الصورة ضمن التركيز مثل (</a:t>
            </a:r>
            <a:r>
              <a:rPr lang="en-US" sz="1600" dirty="0">
                <a:latin typeface="Alexandria" charset="0"/>
                <a:cs typeface="Alexandria" charset="0"/>
              </a:rPr>
              <a:t>f/16 – f/8</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بضبط سرعة الغالق مع مراقبة ميزان الضوء. إذا كانت سرعة الغالق أعلي من (1/60) بإمكانك حمل الكاميرا يدويا أما في حال أصبحت سرعة الغالق أقل من ذلك قم باستعمال حامل الكاميرا مع جهاز التحكم لمنع اهتزاز الكاميرا.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362" name="Picture 2" descr="e3arabi - إي عربي – ما هو التصوير المعماري">
            <a:extLst>
              <a:ext uri="{FF2B5EF4-FFF2-40B4-BE49-F238E27FC236}">
                <a16:creationId xmlns:a16="http://schemas.microsoft.com/office/drawing/2014/main" id="{45257A66-1EF5-7BFC-9E65-AC4B2E756A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645" y="2650759"/>
            <a:ext cx="3116766" cy="232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335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التصوير المعماري </a:t>
            </a:r>
            <a:r>
              <a:rPr lang="en-US" sz="2400" b="1" dirty="0">
                <a:solidFill>
                  <a:srgbClr val="0070C0"/>
                </a:solidFill>
                <a:latin typeface="Alexandria" charset="0"/>
                <a:cs typeface="Alexandria" charset="0"/>
              </a:rPr>
              <a:t>Architecture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906536" y="1829397"/>
            <a:ext cx="6421213" cy="403835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معالجة الصورة</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خلال عملية معالجة الصورة ببرنامج تعديل الصور تكون الخطوة الأهم هي ضبط تصحيح العدسة.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أحسست أن الصورة لازالت تحتوي علي بعض الميلان قم باستخدام وضع التصحيح اليدوي وقم بضبط الصورة بما تراه مناسبا.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بعد ذلك قم بضبط تكوين الصورة عن طريق تطبيق إحدى قواعد التكوين مثل الخطوط القيادية أو اللولب الذهبي أو التأطير أو غيره.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ثم قم بضبط ميلان الأفق وقطع الصورة بالشكل المناسب.</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تصوير الأبنية ربما يكون من الأنسب زيادة التباين والإشباع اللوني.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386" name="Picture 2" descr="تطبيقات الفوتوشوب في التصميم المعماري">
            <a:extLst>
              <a:ext uri="{FF2B5EF4-FFF2-40B4-BE49-F238E27FC236}">
                <a16:creationId xmlns:a16="http://schemas.microsoft.com/office/drawing/2014/main" id="{1690D564-48BB-2487-CD6D-C336DAD1BF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41906"/>
            <a:ext cx="4064588" cy="3571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724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690216"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نشاط: تعلم ذاتي من خلال فيديو تعليمي</a:t>
            </a:r>
            <a:endParaRPr lang="en-US" sz="2400" b="1" dirty="0">
              <a:solidFill>
                <a:srgbClr val="0070C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48" name="TextBox 47"/>
          <p:cNvSpPr txBox="1"/>
          <p:nvPr/>
        </p:nvSpPr>
        <p:spPr>
          <a:xfrm>
            <a:off x="4859453" y="2277156"/>
            <a:ext cx="6421213" cy="2540952"/>
          </a:xfrm>
          <a:prstGeom prst="rect">
            <a:avLst/>
          </a:prstGeom>
          <a:noFill/>
        </p:spPr>
        <p:txBody>
          <a:bodyPr wrap="square" rtlCol="0">
            <a:spAutoFit/>
          </a:bodyPr>
          <a:lstStyle/>
          <a:p>
            <a:pPr algn="ctr" defTabSz="914400" rtl="1" eaLnBrk="1" latinLnBrk="0" hangingPunct="1">
              <a:lnSpc>
                <a:spcPct val="200000"/>
              </a:lnSpc>
              <a:spcBef>
                <a:spcPts val="600"/>
              </a:spcBef>
            </a:pPr>
            <a:r>
              <a:rPr lang="ar-SA" sz="2000" b="1" dirty="0">
                <a:solidFill>
                  <a:srgbClr val="FF0000"/>
                </a:solidFill>
                <a:latin typeface="Alexandria" charset="0"/>
                <a:cs typeface="Alexandria" charset="0"/>
              </a:rPr>
              <a:t>قم بمشاهدة هذا الفيديو التعليمي عن التصوير المعماري واكتب أهم النقاط الواردة فيه؟</a:t>
            </a:r>
          </a:p>
          <a:p>
            <a:pPr algn="ctr" defTabSz="914400" rtl="1" eaLnBrk="1" latinLnBrk="0" hangingPunct="1">
              <a:lnSpc>
                <a:spcPct val="200000"/>
              </a:lnSpc>
              <a:spcBef>
                <a:spcPts val="600"/>
              </a:spcBef>
            </a:pPr>
            <a:r>
              <a:rPr lang="en-US" sz="2000" dirty="0">
                <a:latin typeface="Alexandria" charset="0"/>
                <a:cs typeface="Alexandria" charset="0"/>
                <a:hlinkClick r:id="rId2"/>
              </a:rPr>
              <a:t>https://youtu.be/A12bZ6z4D7s?si=5DFenF4KGZeIlAZp</a:t>
            </a:r>
            <a:endParaRPr lang="ar-SA" sz="2000" b="1" dirty="0">
              <a:solidFill>
                <a:srgbClr val="FF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6FE9AF65-6A6C-345C-8B2B-882DACE58C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70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8</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334896"/>
            <a:ext cx="706009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خاتمة وملخص بالنقاط الرئيسية في المحاضرة الثامنة</a:t>
            </a:r>
            <a:endParaRPr lang="en-US" sz="2000" b="1" dirty="0">
              <a:solidFill>
                <a:srgbClr val="C0000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607775" y="1788391"/>
            <a:ext cx="7060092" cy="181658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تصوير الأشخاص/ البورتريه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تصوير المناظر الطبيعية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التصوير الليلي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تصوير الأبنية المعمارية</a:t>
            </a:r>
          </a:p>
        </p:txBody>
      </p:sp>
    </p:spTree>
    <p:extLst>
      <p:ext uri="{BB962C8B-B14F-4D97-AF65-F5344CB8AC3E}">
        <p14:creationId xmlns:p14="http://schemas.microsoft.com/office/powerpoint/2010/main" val="7015080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8</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39511</TotalTime>
  <Words>4234</Words>
  <Application>Microsoft Macintosh PowerPoint</Application>
  <PresentationFormat>Widescreen</PresentationFormat>
  <Paragraphs>373</Paragraphs>
  <Slides>47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1070</cp:revision>
  <dcterms:created xsi:type="dcterms:W3CDTF">2023-04-29T09:08:00Z</dcterms:created>
  <dcterms:modified xsi:type="dcterms:W3CDTF">2024-07-02T06:55:00Z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