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6" r:id="rId3"/>
    <p:sldId id="257" r:id="rId4"/>
    <p:sldId id="267" r:id="rId5"/>
    <p:sldId id="268" r:id="rId6"/>
    <p:sldId id="269" r:id="rId7"/>
    <p:sldId id="270" r:id="rId8"/>
    <p:sldId id="258" r:id="rId9"/>
    <p:sldId id="271" r:id="rId10"/>
    <p:sldId id="273" r:id="rId11"/>
    <p:sldId id="272" r:id="rId12"/>
    <p:sldId id="274" r:id="rId13"/>
    <p:sldId id="275" r:id="rId14"/>
    <p:sldId id="276" r:id="rId15"/>
    <p:sldId id="261" r:id="rId16"/>
    <p:sldId id="278" r:id="rId17"/>
    <p:sldId id="279" r:id="rId18"/>
    <p:sldId id="280" r:id="rId19"/>
    <p:sldId id="265" r:id="rId20"/>
    <p:sldId id="281" r:id="rId21"/>
    <p:sldId id="282" r:id="rId22"/>
    <p:sldId id="28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6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EFFD1-888D-F14E-AE79-478F0EF07FDD}" type="datetimeFigureOut">
              <a:rPr lang="en-US" smtClean="0"/>
              <a:t>1/9/23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A63632-2B8A-4343-9B78-8EDD2D6DE1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15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9CC57E5-069F-0849-BABD-1C6BBA898B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3B3EA6-5B45-9F48-A572-64F62F17DA61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331778" name="Rectangle 2">
            <a:extLst>
              <a:ext uri="{FF2B5EF4-FFF2-40B4-BE49-F238E27FC236}">
                <a16:creationId xmlns:a16="http://schemas.microsoft.com/office/drawing/2014/main" id="{B5769047-3770-144E-B025-C6598CB350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779" name="Rectangle 3">
            <a:extLst>
              <a:ext uri="{FF2B5EF4-FFF2-40B4-BE49-F238E27FC236}">
                <a16:creationId xmlns:a16="http://schemas.microsoft.com/office/drawing/2014/main" id="{66DE11FB-2DA5-DF4E-A8BE-E9B6A5E54B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6232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D428FE0-C734-E14A-B87D-0DF75F5645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E617DF-762D-8242-B122-0FA7DF69763F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50210" name="Rectangle 2">
            <a:extLst>
              <a:ext uri="{FF2B5EF4-FFF2-40B4-BE49-F238E27FC236}">
                <a16:creationId xmlns:a16="http://schemas.microsoft.com/office/drawing/2014/main" id="{D2148719-66DF-9640-B223-4E24E1DFA9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0211" name="Rectangle 3">
            <a:extLst>
              <a:ext uri="{FF2B5EF4-FFF2-40B4-BE49-F238E27FC236}">
                <a16:creationId xmlns:a16="http://schemas.microsoft.com/office/drawing/2014/main" id="{589245D9-8FAE-6144-9750-E478CC8B95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7200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7EB238C-58FB-4B48-8619-257D9DEE53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8AA4C6-F0C8-7A41-BC84-7506512932F3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48162" name="Rectangle 2">
            <a:extLst>
              <a:ext uri="{FF2B5EF4-FFF2-40B4-BE49-F238E27FC236}">
                <a16:creationId xmlns:a16="http://schemas.microsoft.com/office/drawing/2014/main" id="{0D1CC61F-1241-FA49-8159-FCCBF33848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3" name="Rectangle 3">
            <a:extLst>
              <a:ext uri="{FF2B5EF4-FFF2-40B4-BE49-F238E27FC236}">
                <a16:creationId xmlns:a16="http://schemas.microsoft.com/office/drawing/2014/main" id="{C11476E4-1294-D14E-B88C-449E26D516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273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B5176A0-3A41-F842-825C-ECFC421F1B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AD9303-FC17-8B40-8E69-BE165442C94B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53282" name="Rectangle 2">
            <a:extLst>
              <a:ext uri="{FF2B5EF4-FFF2-40B4-BE49-F238E27FC236}">
                <a16:creationId xmlns:a16="http://schemas.microsoft.com/office/drawing/2014/main" id="{02E7374A-EE6F-D24C-B007-18790E2D37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3283" name="Rectangle 3">
            <a:extLst>
              <a:ext uri="{FF2B5EF4-FFF2-40B4-BE49-F238E27FC236}">
                <a16:creationId xmlns:a16="http://schemas.microsoft.com/office/drawing/2014/main" id="{9D5D948F-7186-AB4F-A109-1F47C413A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2985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74889A-BD5A-B74C-8F64-5EC1615C0B31}" type="slidenum">
              <a:rPr lang="en-US" altLang="en-US" smtClean="0"/>
              <a:pPr/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398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5B3471-4900-FD43-BC89-14ABC64AC8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FD5B25-EA6B-A142-9785-CC2954393B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120268-DC03-DE4C-B113-A698810ED6D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E5366E-727B-554E-B9CE-7747E48C939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6485DA-AD6E-694B-8D96-749947623C7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1CD95BB-E3EB-5340-B5A4-32337581A1C9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82CDF4-41E6-AF45-8BE0-92940645E2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36ED90-71DC-FC46-B7C8-12DFF84E8F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B7EC0C-D13A-EC4B-B3F0-5AA62284658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32A01E-E37D-2B40-B48F-DBA027C0747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0CD2B1-A417-AB41-ADA8-B040817CFC0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AF1F73-DEBC-9A48-A2F4-6CA943EE9880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A39DCD-D75B-1F42-BF4F-7B3EBE2D39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AD13CE-8918-B648-8D8F-6B9280F262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34FFA9-6491-8B45-8EFD-468BAD120AD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590688-A85E-304D-84D8-D686C73D23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369769-848C-9546-9A09-982BB1F796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BD8B8ED-3D46-A947-A984-9F93BE270A9B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792A1F-5418-844A-9445-D3FE493830F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9BBF22-D773-5948-9A25-DFE946DF275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2FDA001-1F24-284F-B4C6-A323D546DF6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713AC59-1CD7-144C-9B86-78CE9D78E0F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216564-891C-AE4B-A700-6158E49706D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232742E-BA53-B844-AD0E-0682BB924104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58BDED-F07B-5B4C-9896-1A19582025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6158BE-F801-964F-AFCE-955C221EB1D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EF6CF5-E928-194A-A2FB-9CE55EEC2A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AA9F07-4DCC-994A-9774-A170733360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00BA6B-EE5A-B24C-8BD9-0D8F6BAB46E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FD9B0FC-CFC7-5346-9E05-38A9AF4A1CEC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0EE607-7D76-F545-8B44-1BE77BE5E1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7379F0-0B7D-974D-ADAC-8CBBFA61D5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DFEF1E-1C96-E84C-B42E-EB982DC82B1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CAFAE5-0F6D-1742-922E-11459F9AF73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2E5F97-3B9A-B844-87D1-8A5413D3079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3C624C-55E7-504A-9938-6B2A2AF10622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24C154-26E5-6942-8BAD-6B12548D7D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9D7A36-6DFA-2442-B822-2B5456ED54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856966-6622-E64F-A132-3FBE52899D8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E449A9-F3D1-984B-A8A0-56A4F1367AC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228944-101C-594B-8C2D-0592F0EA0F8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6127AD-40C2-F14F-B7F5-D07B316F9E6E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2A7755-2CCA-254A-BDD5-B3FFBF282F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44D60F7-0CF5-A349-B79B-695ACD4B38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9AB968-0ED8-C043-98F2-0AD0CE0846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542BB8-E393-9044-B0C9-28507F4C90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6D00A3-FFC5-7D43-B944-0F0AB83A821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1612A4A-3322-484E-B965-C48DA431CD37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7C98F9-CD56-0C48-A13C-44AC0418BE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E81866-D914-2C41-B749-76E19712FB7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50516A-E1B7-6D42-8193-DF35D480C7B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001A307-4AA9-6D4C-842C-ACE841B3D4D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5E9DBA-EDB9-1140-BE81-BB5C328A8CE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39A10AC-E3F1-B54F-B7B2-8417B402C271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84392-4667-A346-B656-F7C261484F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F43BC7-2E60-6F47-82E2-87A87A8C02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F44528-A168-0540-8FD8-7A2F197051A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7E5711-4871-BF41-8023-FA681C63B4C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180D94-0976-3342-BDD0-B30240166D1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890988-22A7-1146-963E-2B9F5F8DF105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7DCF67-45CA-4C41-8983-FBE0409D5E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66459E-7D28-C142-8258-EC3E97ED9D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C44E10-813D-384D-82B3-DA86CFD969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79023E-E81E-0643-A2DD-0E4CDF0B67E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2EB5890-7978-C24A-A356-D4E05F4D9B6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B121A89-2F0A-EC44-A1ED-9AEE276C9FBE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1/9/23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654D6F-5269-B747-A9A7-7D0EB34DBEB8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A43DDA-E519-7A41-8F0E-A51A7DDE9C6A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642FF2-240F-374C-860A-D6DBFE7967F6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BDBB42-B3D7-9548-8E3A-9CEF75FCE4B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C80103-85D2-4B44-A80C-06A8B8CD1834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627D9D-83E2-AF4D-99C7-AD321F6F895A}"/>
              </a:ext>
            </a:extLst>
          </p:cNvPr>
          <p:cNvSpPr txBox="1"/>
          <p:nvPr userDrawn="1"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3637DE-8953-C54C-B342-3C54D5EF728F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04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Human Resources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Ibrahem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Aboelseod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216545"/>
            <a:ext cx="350608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Changing Nature of Human</a:t>
            </a:r>
          </a:p>
          <a:p>
            <a:pPr>
              <a:spcBef>
                <a:spcPct val="50000"/>
              </a:spcBef>
            </a:pPr>
            <a:r>
              <a:rPr lang="en-US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Resource Management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9" name="AutoShape 11">
            <a:extLst>
              <a:ext uri="{FF2B5EF4-FFF2-40B4-BE49-F238E27FC236}">
                <a16:creationId xmlns:a16="http://schemas.microsoft.com/office/drawing/2014/main" id="{828A98F0-E892-464F-BC96-5120B2ABB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2526" y="3683001"/>
            <a:ext cx="1235075" cy="4111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39970" name="AutoShape 2">
            <a:extLst>
              <a:ext uri="{FF2B5EF4-FFF2-40B4-BE49-F238E27FC236}">
                <a16:creationId xmlns:a16="http://schemas.microsoft.com/office/drawing/2014/main" id="{54BD4DB7-B8C1-E448-B5F3-52C8AFE21AF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39989" y="67141"/>
            <a:ext cx="5181600" cy="16764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C6600">
                        <a:gamma/>
                        <a:shade val="46275"/>
                        <a:invGamma/>
                      </a:srgbClr>
                    </a:gs>
                    <a:gs pos="50000">
                      <a:srgbClr val="CC6600"/>
                    </a:gs>
                    <a:gs pos="100000">
                      <a:srgbClr val="CC6600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>
            <a:normAutofit/>
          </a:bodyPr>
          <a:lstStyle/>
          <a:p>
            <a:pPr>
              <a:lnSpc>
                <a:spcPct val="70000"/>
              </a:lnSpc>
            </a:pPr>
            <a:r>
              <a:rPr lang="en-US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Human Resource</a:t>
            </a:r>
            <a:br>
              <a:rPr lang="en-US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r>
              <a:rPr lang="en-US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Management</a:t>
            </a:r>
            <a:r>
              <a:rPr lang="en-US" altLang="en-US" sz="105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br>
              <a:rPr lang="en-US" altLang="en-US" sz="105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br>
              <a:rPr lang="en-US" altLang="en-US" sz="105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r>
              <a:rPr lang="en-US" altLang="en-US" sz="1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TENTH EDITON</a:t>
            </a:r>
          </a:p>
        </p:txBody>
      </p:sp>
      <p:sp>
        <p:nvSpPr>
          <p:cNvPr id="339973" name="AutoShape 5">
            <a:extLst>
              <a:ext uri="{FF2B5EF4-FFF2-40B4-BE49-F238E27FC236}">
                <a16:creationId xmlns:a16="http://schemas.microsoft.com/office/drawing/2014/main" id="{C8C55AAC-067E-634A-A283-B505D6EB0D5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2590800" y="4049713"/>
            <a:ext cx="4800600" cy="1371600"/>
          </a:xfrm>
          <a:prstGeom prst="roundRect">
            <a:avLst>
              <a:gd name="adj" fmla="val 8681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anchor="ctr" anchorCtr="1"/>
          <a:lstStyle/>
          <a:p>
            <a:pPr algn="l">
              <a:spcBef>
                <a:spcPct val="50000"/>
              </a:spcBef>
              <a:buSzTx/>
              <a:buFontTx/>
              <a:buNone/>
            </a:pP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Changing Nature of Human Resource Management</a:t>
            </a:r>
          </a:p>
        </p:txBody>
      </p:sp>
      <p:sp>
        <p:nvSpPr>
          <p:cNvPr id="339974" name="AutoShape 6">
            <a:extLst>
              <a:ext uri="{FF2B5EF4-FFF2-40B4-BE49-F238E27FC236}">
                <a16:creationId xmlns:a16="http://schemas.microsoft.com/office/drawing/2014/main" id="{AEF67D4D-3935-0142-A11C-E21877D43C70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439989" y="3733801"/>
            <a:ext cx="1235075" cy="411163"/>
          </a:xfrm>
          <a:prstGeom prst="roundRect">
            <a:avLst>
              <a:gd name="adj" fmla="val 16667"/>
            </a:avLst>
          </a:prstGeom>
          <a:solidFill>
            <a:srgbClr val="CC33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Chapter 1</a:t>
            </a:r>
          </a:p>
        </p:txBody>
      </p:sp>
      <p:sp>
        <p:nvSpPr>
          <p:cNvPr id="339975" name="Text Box 7">
            <a:extLst>
              <a:ext uri="{FF2B5EF4-FFF2-40B4-BE49-F238E27FC236}">
                <a16:creationId xmlns:a16="http://schemas.microsoft.com/office/drawing/2014/main" id="{3A9D9751-2252-D34D-BB48-E72E82F7E62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895600" y="2438400"/>
            <a:ext cx="4191000" cy="31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Robert L. Mathis   </a:t>
            </a:r>
            <a:r>
              <a:rPr lang="en-US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Symbol" pitchFamily="2" charset="2"/>
              </a:rPr>
              <a:t>   </a:t>
            </a:r>
            <a:r>
              <a:rPr lang="en-US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John H. Jackson</a:t>
            </a:r>
          </a:p>
        </p:txBody>
      </p:sp>
    </p:spTree>
    <p:extLst>
      <p:ext uri="{BB962C8B-B14F-4D97-AF65-F5344CB8AC3E}">
        <p14:creationId xmlns:p14="http://schemas.microsoft.com/office/powerpoint/2010/main" val="283537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9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3" grpId="0" build="p" bldLvl="3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EDC7EB-EB0F-D147-A98C-04D5D182AC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C007D141-88BF-DE43-B703-CA44EC149B17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5150" name="AutoShape 30">
            <a:extLst>
              <a:ext uri="{FF2B5EF4-FFF2-40B4-BE49-F238E27FC236}">
                <a16:creationId xmlns:a16="http://schemas.microsoft.com/office/drawing/2014/main" id="{6F3E3E20-0E71-FF4D-97F7-E7418AD40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61260" y="240348"/>
            <a:ext cx="10515600" cy="1325563"/>
          </a:xfrm>
          <a:ln/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Learning Objectives </a:t>
            </a:r>
          </a:p>
        </p:txBody>
      </p:sp>
      <p:sp>
        <p:nvSpPr>
          <p:cNvPr id="5151" name="Rectangle 31">
            <a:extLst>
              <a:ext uri="{FF2B5EF4-FFF2-40B4-BE49-F238E27FC236}">
                <a16:creationId xmlns:a16="http://schemas.microsoft.com/office/drawing/2014/main" id="{5A41FC5C-2C10-6844-946E-4FCE4B2D01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8180" y="263715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/>
              <a:t>After you have read this chapter, you should be able to:</a:t>
            </a:r>
          </a:p>
          <a:p>
            <a:pPr lvl="1"/>
            <a:r>
              <a:rPr lang="en-US" altLang="en-US" dirty="0"/>
              <a:t>Define HR management and explain why managers and HR staff must work together.</a:t>
            </a:r>
          </a:p>
          <a:p>
            <a:pPr lvl="1"/>
            <a:r>
              <a:rPr lang="en-US" altLang="en-US" dirty="0"/>
              <a:t>List and define the seven categories of of HR activities.</a:t>
            </a:r>
          </a:p>
          <a:p>
            <a:pPr lvl="1"/>
            <a:r>
              <a:rPr lang="en-US" altLang="en-US" dirty="0"/>
              <a:t>Identify three challenges facing HR today.</a:t>
            </a:r>
          </a:p>
          <a:p>
            <a:pPr lvl="1"/>
            <a:r>
              <a:rPr lang="en-US" altLang="en-US" dirty="0"/>
              <a:t>Describe the four roles of HR management.</a:t>
            </a:r>
          </a:p>
          <a:p>
            <a:pPr lvl="1"/>
            <a:r>
              <a:rPr lang="en-US" altLang="en-US" dirty="0"/>
              <a:t>Discuss why ethical issues affect HR management.</a:t>
            </a:r>
          </a:p>
        </p:txBody>
      </p:sp>
    </p:spTree>
    <p:extLst>
      <p:ext uri="{BB962C8B-B14F-4D97-AF65-F5344CB8AC3E}">
        <p14:creationId xmlns:p14="http://schemas.microsoft.com/office/powerpoint/2010/main" val="3715693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A5D074-E469-1E42-BD7E-45EA6ACCB6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4EDA582-0245-E24A-8585-1CE90A9A383C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340994" name="AutoShape 2">
            <a:extLst>
              <a:ext uri="{FF2B5EF4-FFF2-40B4-BE49-F238E27FC236}">
                <a16:creationId xmlns:a16="http://schemas.microsoft.com/office/drawing/2014/main" id="{63D873F1-EB5A-2144-AF9F-87CD4F1F19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8410" y="320675"/>
            <a:ext cx="10515600" cy="1325563"/>
          </a:xfrm>
          <a:ln>
            <a:headEnd type="none" w="med" len="med"/>
            <a:tailEnd type="none" w="med" len="med"/>
          </a:ln>
        </p:spPr>
        <p:txBody>
          <a:bodyPr>
            <a:normAutofit/>
          </a:bodyPr>
          <a:lstStyle/>
          <a:p>
            <a:r>
              <a:rPr lang="en-US" altLang="en-US" sz="2800" dirty="0">
                <a:solidFill>
                  <a:schemeClr val="bg1"/>
                </a:solidFill>
              </a:rPr>
              <a:t>Nature of Human Resource Management</a:t>
            </a:r>
          </a:p>
        </p:txBody>
      </p:sp>
      <p:sp>
        <p:nvSpPr>
          <p:cNvPr id="340995" name="Rectangle 3">
            <a:extLst>
              <a:ext uri="{FF2B5EF4-FFF2-40B4-BE49-F238E27FC236}">
                <a16:creationId xmlns:a16="http://schemas.microsoft.com/office/drawing/2014/main" id="{0CE066BB-B574-EA4A-8EBF-E62B4B2FF2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Human Resource Management</a:t>
            </a:r>
          </a:p>
          <a:p>
            <a:pPr lvl="1"/>
            <a:r>
              <a:rPr lang="en-US" altLang="en-US" dirty="0"/>
              <a:t>The design of formal systems in an organization to ensure effective and efficient use of human talent to accomplish organizational goals.</a:t>
            </a:r>
          </a:p>
          <a:p>
            <a:r>
              <a:rPr lang="en-US" altLang="en-US" dirty="0"/>
              <a:t>Who Is an HR Manager?</a:t>
            </a:r>
          </a:p>
          <a:p>
            <a:pPr lvl="1"/>
            <a:r>
              <a:rPr lang="en-US" altLang="en-US" dirty="0"/>
              <a:t>In the course carrying out their duties, every operating manager is, in essence, an HR manager.</a:t>
            </a:r>
          </a:p>
          <a:p>
            <a:pPr lvl="1"/>
            <a:r>
              <a:rPr lang="en-US" altLang="en-US" dirty="0"/>
              <a:t>HR specialists design processes and systems that operating managers help implement.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13008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AACE3C-A2F8-EC46-964B-86C6E0E70B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D072F055-45BD-A843-B6F2-429B1500BB01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342018" name="AutoShape 2">
            <a:extLst>
              <a:ext uri="{FF2B5EF4-FFF2-40B4-BE49-F238E27FC236}">
                <a16:creationId xmlns:a16="http://schemas.microsoft.com/office/drawing/2014/main" id="{A5DF59F4-15C8-E047-B380-E7438D738D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2670" y="217646"/>
            <a:ext cx="10515600" cy="1325563"/>
          </a:xfrm>
          <a:ln/>
        </p:spPr>
        <p:txBody>
          <a:bodyPr>
            <a:normAutofit/>
          </a:bodyPr>
          <a:lstStyle/>
          <a:p>
            <a:r>
              <a:rPr lang="en-US" altLang="en-US" sz="3600" dirty="0">
                <a:solidFill>
                  <a:schemeClr val="bg1"/>
                </a:solidFill>
              </a:rPr>
              <a:t>Typical Division of HR Responsibilities</a:t>
            </a:r>
          </a:p>
        </p:txBody>
      </p:sp>
      <p:sp>
        <p:nvSpPr>
          <p:cNvPr id="342021" name="Rectangle 5">
            <a:extLst>
              <a:ext uri="{FF2B5EF4-FFF2-40B4-BE49-F238E27FC236}">
                <a16:creationId xmlns:a16="http://schemas.microsoft.com/office/drawing/2014/main" id="{235AD62D-311B-9946-B5F0-89F041BE1BF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altLang="en-US" sz="2400"/>
              <a:t>HR Unit</a:t>
            </a:r>
          </a:p>
          <a:p>
            <a:pPr lvl="1"/>
            <a:r>
              <a:rPr lang="en-US" altLang="en-US" sz="2000"/>
              <a:t>Develops legal, effective interviewing techniques</a:t>
            </a:r>
          </a:p>
          <a:p>
            <a:pPr lvl="1"/>
            <a:r>
              <a:rPr lang="en-US" altLang="en-US" sz="2000"/>
              <a:t>Trains managers in conducting selection interviews</a:t>
            </a:r>
          </a:p>
          <a:p>
            <a:pPr lvl="1"/>
            <a:r>
              <a:rPr lang="en-US" altLang="en-US" sz="2000"/>
              <a:t>Conducts interviews and testing</a:t>
            </a:r>
          </a:p>
          <a:p>
            <a:pPr lvl="1"/>
            <a:r>
              <a:rPr lang="en-US" altLang="en-US" sz="2000"/>
              <a:t>Sends top three applicants to managers for final review</a:t>
            </a:r>
          </a:p>
          <a:p>
            <a:pPr lvl="1"/>
            <a:r>
              <a:rPr lang="en-US" altLang="en-US" sz="2000"/>
              <a:t>Checks references</a:t>
            </a:r>
          </a:p>
          <a:p>
            <a:pPr lvl="1"/>
            <a:r>
              <a:rPr lang="en-US" altLang="en-US" sz="2000"/>
              <a:t>Does final interviewing and hiring for certain job classifications</a:t>
            </a:r>
          </a:p>
        </p:txBody>
      </p:sp>
      <p:sp>
        <p:nvSpPr>
          <p:cNvPr id="342022" name="Rectangle 6">
            <a:extLst>
              <a:ext uri="{FF2B5EF4-FFF2-40B4-BE49-F238E27FC236}">
                <a16:creationId xmlns:a16="http://schemas.microsoft.com/office/drawing/2014/main" id="{B50604FD-3AD7-5749-8A28-1FA276FBC4D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en-US" sz="2400"/>
              <a:t>Managers</a:t>
            </a:r>
          </a:p>
          <a:p>
            <a:pPr lvl="1"/>
            <a:r>
              <a:rPr lang="en-US" altLang="en-US" sz="2000"/>
              <a:t>Advise HR of job openings</a:t>
            </a:r>
          </a:p>
          <a:p>
            <a:pPr lvl="1"/>
            <a:r>
              <a:rPr lang="en-US" altLang="en-US" sz="2000"/>
              <a:t>Decide whether to do own final interviewing</a:t>
            </a:r>
          </a:p>
          <a:p>
            <a:pPr lvl="1"/>
            <a:r>
              <a:rPr lang="en-US" altLang="en-US" sz="2000"/>
              <a:t>Receive interview training from HR unit</a:t>
            </a:r>
          </a:p>
          <a:p>
            <a:pPr lvl="1"/>
            <a:r>
              <a:rPr lang="en-US" altLang="en-US" sz="2000"/>
              <a:t>Do final interviewing and hiring where appropriate</a:t>
            </a:r>
          </a:p>
          <a:p>
            <a:pPr lvl="1"/>
            <a:r>
              <a:rPr lang="en-US" altLang="en-US" sz="2000"/>
              <a:t>Review reference information </a:t>
            </a:r>
          </a:p>
          <a:p>
            <a:pPr lvl="1"/>
            <a:r>
              <a:rPr lang="en-US" altLang="en-US" sz="2000"/>
              <a:t>Provide feedback to HR unit on hiring/rejection decisions</a:t>
            </a:r>
          </a:p>
        </p:txBody>
      </p:sp>
      <p:sp>
        <p:nvSpPr>
          <p:cNvPr id="342020" name="Rectangle 4">
            <a:extLst>
              <a:ext uri="{FF2B5EF4-FFF2-40B4-BE49-F238E27FC236}">
                <a16:creationId xmlns:a16="http://schemas.microsoft.com/office/drawing/2014/main" id="{10BADC55-EE75-6346-8169-C9919047F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altLang="en-US" sz="1200" b="1" i="1">
                <a:latin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93329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765604-B35E-674D-AA0F-A368B123EE0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D13381-ECB2-084F-B83B-8382308E11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650DC13-ED75-6344-9BBE-2E37DDF53FF7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44066" name="AutoShape 2">
            <a:extLst>
              <a:ext uri="{FF2B5EF4-FFF2-40B4-BE49-F238E27FC236}">
                <a16:creationId xmlns:a16="http://schemas.microsoft.com/office/drawing/2014/main" id="{399D07E7-C726-064D-9B0E-A07F148630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58490" y="227965"/>
            <a:ext cx="10515600" cy="1325563"/>
          </a:xfrm>
          <a:ln/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HR Activities</a:t>
            </a:r>
          </a:p>
        </p:txBody>
      </p:sp>
      <p:sp>
        <p:nvSpPr>
          <p:cNvPr id="344067" name="Rectangle 3">
            <a:extLst>
              <a:ext uri="{FF2B5EF4-FFF2-40B4-BE49-F238E27FC236}">
                <a16:creationId xmlns:a16="http://schemas.microsoft.com/office/drawing/2014/main" id="{3E9F9347-0FFE-7A4A-B031-F5A058AC22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HR Planning and Analysis</a:t>
            </a:r>
          </a:p>
          <a:p>
            <a:r>
              <a:rPr lang="en-US" altLang="en-US"/>
              <a:t>Equal Employment Opportunity</a:t>
            </a:r>
          </a:p>
          <a:p>
            <a:r>
              <a:rPr lang="en-US" altLang="en-US"/>
              <a:t>Staffing</a:t>
            </a:r>
          </a:p>
          <a:p>
            <a:r>
              <a:rPr lang="en-US" altLang="en-US"/>
              <a:t>HR Development</a:t>
            </a:r>
          </a:p>
          <a:p>
            <a:r>
              <a:rPr lang="en-US" altLang="en-US"/>
              <a:t>Compensation and Benefits</a:t>
            </a:r>
          </a:p>
          <a:p>
            <a:r>
              <a:rPr lang="en-US" altLang="en-US"/>
              <a:t>Health, Safety, and Security</a:t>
            </a:r>
          </a:p>
          <a:p>
            <a:r>
              <a:rPr lang="en-US" altLang="en-US"/>
              <a:t>Employee and Labor/Management Relations</a:t>
            </a:r>
          </a:p>
        </p:txBody>
      </p:sp>
    </p:spTree>
    <p:extLst>
      <p:ext uri="{BB962C8B-B14F-4D97-AF65-F5344CB8AC3E}">
        <p14:creationId xmlns:p14="http://schemas.microsoft.com/office/powerpoint/2010/main" val="4059645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503D21F7-C874-264F-BF3C-2FF65C3407A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E5A9A80A-0EF7-5F49-900C-1E228CEB9228}" type="slidenum">
              <a:rPr lang="en-US" altLang="en-US"/>
              <a:pPr/>
              <a:t>7</a:t>
            </a:fld>
            <a:endParaRPr lang="en-US" altLang="en-US"/>
          </a:p>
        </p:txBody>
      </p:sp>
      <p:pic>
        <p:nvPicPr>
          <p:cNvPr id="345093" name="Picture 5" descr="C:\My Documents\PowerPoint Files\Books\South-Western\HRM10e\HRM10e GIFS\01-02.gif">
            <a:extLst>
              <a:ext uri="{FF2B5EF4-FFF2-40B4-BE49-F238E27FC236}">
                <a16:creationId xmlns:a16="http://schemas.microsoft.com/office/drawing/2014/main" id="{6F79BBF3-4D49-1849-8FAB-645C2A7BA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1" y="762001"/>
            <a:ext cx="4857749" cy="499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5091" name="Rectangle 3">
            <a:extLst>
              <a:ext uri="{FF2B5EF4-FFF2-40B4-BE49-F238E27FC236}">
                <a16:creationId xmlns:a16="http://schemas.microsoft.com/office/drawing/2014/main" id="{0562C1F2-5547-3E44-90BF-C3F63B03DE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altLang="en-US" sz="1200" b="1" i="1">
                <a:latin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068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5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76AF9A-E6A6-1845-97CA-1A92D9A3BD7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7504AB-9E67-354F-999C-4F6B8F0BC2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52590BE-0391-374D-911C-520F87D78CAD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330760" name="AutoShape 8">
            <a:extLst>
              <a:ext uri="{FF2B5EF4-FFF2-40B4-BE49-F238E27FC236}">
                <a16:creationId xmlns:a16="http://schemas.microsoft.com/office/drawing/2014/main" id="{431FEC89-549C-054F-A4F7-5429EC339C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55570" y="193675"/>
            <a:ext cx="10515600" cy="1325563"/>
          </a:xfrm>
          <a:ln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HR Management Challenges</a:t>
            </a:r>
          </a:p>
        </p:txBody>
      </p:sp>
      <p:sp>
        <p:nvSpPr>
          <p:cNvPr id="330761" name="Rectangle 9">
            <a:extLst>
              <a:ext uri="{FF2B5EF4-FFF2-40B4-BE49-F238E27FC236}">
                <a16:creationId xmlns:a16="http://schemas.microsoft.com/office/drawing/2014/main" id="{712426E9-3A69-854B-9264-0CE525B457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8576"/>
            <a:ext cx="7772400" cy="4949825"/>
          </a:xfrm>
        </p:spPr>
        <p:txBody>
          <a:bodyPr/>
          <a:lstStyle/>
          <a:p>
            <a:r>
              <a:rPr lang="en-US" altLang="en-US" dirty="0"/>
              <a:t>Economic and Technological Changes</a:t>
            </a:r>
          </a:p>
          <a:p>
            <a:pPr lvl="1"/>
            <a:r>
              <a:rPr lang="en-US" altLang="en-US" dirty="0"/>
              <a:t>Shift in jobs for manufacturing and agriculture to service industries and telecommunications.</a:t>
            </a:r>
          </a:p>
          <a:p>
            <a:pPr lvl="1"/>
            <a:r>
              <a:rPr lang="en-US" altLang="en-US" dirty="0"/>
              <a:t>Pressures of global competition causing firms to adapt by lowering costs and increasing productivity.</a:t>
            </a:r>
          </a:p>
          <a:p>
            <a:pPr lvl="1"/>
            <a:r>
              <a:rPr lang="en-US" altLang="en-US" dirty="0"/>
              <a:t>Growth of information technology (Internet).</a:t>
            </a:r>
          </a:p>
        </p:txBody>
      </p:sp>
    </p:spTree>
    <p:extLst>
      <p:ext uri="{BB962C8B-B14F-4D97-AF65-F5344CB8AC3E}">
        <p14:creationId xmlns:p14="http://schemas.microsoft.com/office/powerpoint/2010/main" val="3704869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9573A867-5E2A-2049-B9A3-692E8089D80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2911B037-17B9-5747-ACC2-E488B2A2C5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50D8A0B-1B4F-144A-BE3F-759DE73AD7BF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346114" name="AutoShape 2">
            <a:extLst>
              <a:ext uri="{FF2B5EF4-FFF2-40B4-BE49-F238E27FC236}">
                <a16:creationId xmlns:a16="http://schemas.microsoft.com/office/drawing/2014/main" id="{A037199D-AEB9-A74E-AEFC-84B4289E4E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57600" y="159385"/>
            <a:ext cx="10515600" cy="1325563"/>
          </a:xfrm>
          <a:ln/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Jobs of the Future</a:t>
            </a:r>
          </a:p>
        </p:txBody>
      </p:sp>
      <p:sp>
        <p:nvSpPr>
          <p:cNvPr id="346115" name="Rectangle 3">
            <a:extLst>
              <a:ext uri="{FF2B5EF4-FFF2-40B4-BE49-F238E27FC236}">
                <a16:creationId xmlns:a16="http://schemas.microsoft.com/office/drawing/2014/main" id="{12C2BF53-01A3-5941-82BE-E3A44FE2C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altLang="en-US" sz="1200" b="1" i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346124" name="Rectangle 12">
            <a:extLst>
              <a:ext uri="{FF2B5EF4-FFF2-40B4-BE49-F238E27FC236}">
                <a16:creationId xmlns:a16="http://schemas.microsoft.com/office/drawing/2014/main" id="{8F3D9875-C65B-1E47-851E-F9D516502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4" y="6388100"/>
            <a:ext cx="4802187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000">
                <a:latin typeface="Arial" panose="020B0604020202020204" pitchFamily="34" charset="0"/>
              </a:rPr>
              <a:t>Source: U.S. Department of Labor, Bureau of Labor Statistics, 2001.</a:t>
            </a:r>
          </a:p>
        </p:txBody>
      </p:sp>
      <p:pic>
        <p:nvPicPr>
          <p:cNvPr id="346129" name="Picture 17" descr="C:\My Documents\PowerPoint Files\Books\South-Western\HRM10e\HRM10e GIFS\01-03.gif">
            <a:extLst>
              <a:ext uri="{FF2B5EF4-FFF2-40B4-BE49-F238E27FC236}">
                <a16:creationId xmlns:a16="http://schemas.microsoft.com/office/drawing/2014/main" id="{88BE4C5B-AC3B-C14D-B75F-DD801E993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19200"/>
            <a:ext cx="6565900" cy="4986338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788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5F2A38-5390-4341-806D-72E68D6E90E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5555D0-3BA9-8B48-BCFF-50CE6D0A878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47207656-A1E2-E64D-9EDB-41F5A9667C64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49186" name="AutoShape 2">
            <a:extLst>
              <a:ext uri="{FF2B5EF4-FFF2-40B4-BE49-F238E27FC236}">
                <a16:creationId xmlns:a16="http://schemas.microsoft.com/office/drawing/2014/main" id="{F2BBD370-953E-F841-9779-0F483B0DD6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06980" y="216535"/>
            <a:ext cx="10515600" cy="1325563"/>
          </a:xfrm>
          <a:ln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HR Management Challenges</a:t>
            </a:r>
          </a:p>
        </p:txBody>
      </p:sp>
      <p:sp>
        <p:nvSpPr>
          <p:cNvPr id="349187" name="Rectangle 3">
            <a:extLst>
              <a:ext uri="{FF2B5EF4-FFF2-40B4-BE49-F238E27FC236}">
                <a16:creationId xmlns:a16="http://schemas.microsoft.com/office/drawing/2014/main" id="{DC8A225D-B6BA-FB47-927C-7E4FCDA8AE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8576"/>
            <a:ext cx="7772400" cy="4949825"/>
          </a:xfrm>
        </p:spPr>
        <p:txBody>
          <a:bodyPr/>
          <a:lstStyle/>
          <a:p>
            <a:r>
              <a:rPr lang="en-US" altLang="en-US"/>
              <a:t>Workforce Availability and Quality</a:t>
            </a:r>
          </a:p>
          <a:p>
            <a:pPr lvl="1"/>
            <a:r>
              <a:rPr lang="en-US" altLang="en-US"/>
              <a:t>Inadequate supply of workers with needed skills for “knowledge jobs”</a:t>
            </a:r>
          </a:p>
          <a:p>
            <a:pPr lvl="1"/>
            <a:r>
              <a:rPr lang="en-US" altLang="en-US"/>
              <a:t>Education of workers in basic skills</a:t>
            </a:r>
          </a:p>
          <a:p>
            <a:r>
              <a:rPr lang="en-US" altLang="en-US"/>
              <a:t>Growth in Contingent Workforce</a:t>
            </a:r>
          </a:p>
          <a:p>
            <a:pPr lvl="1"/>
            <a:r>
              <a:rPr lang="en-US" altLang="en-US"/>
              <a:t>Increases in temporary workers, independent contractors, leased employees, and part-timers caused by:</a:t>
            </a:r>
          </a:p>
          <a:p>
            <a:pPr lvl="2"/>
            <a:r>
              <a:rPr lang="en-US" altLang="en-US"/>
              <a:t>Need for flexibility in staffing levels</a:t>
            </a:r>
          </a:p>
          <a:p>
            <a:pPr lvl="2"/>
            <a:r>
              <a:rPr lang="en-US" altLang="en-US"/>
              <a:t>Increased difficulty in firing regular employees.</a:t>
            </a:r>
          </a:p>
          <a:p>
            <a:pPr lvl="2"/>
            <a:r>
              <a:rPr lang="en-US" altLang="en-US"/>
              <a:t>Reduced legal liability from contract employees</a:t>
            </a:r>
          </a:p>
        </p:txBody>
      </p:sp>
    </p:spTree>
    <p:extLst>
      <p:ext uri="{BB962C8B-B14F-4D97-AF65-F5344CB8AC3E}">
        <p14:creationId xmlns:p14="http://schemas.microsoft.com/office/powerpoint/2010/main" val="1279264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EC343D-6ACD-414F-B1E2-643A1533DF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7ACEA2-D874-A24E-8322-30696E05A3D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4F0B689-C143-D741-9DC8-75F411FD415E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47138" name="AutoShape 2">
            <a:extLst>
              <a:ext uri="{FF2B5EF4-FFF2-40B4-BE49-F238E27FC236}">
                <a16:creationId xmlns:a16="http://schemas.microsoft.com/office/drawing/2014/main" id="{5974A388-6123-8640-BC95-5ED7D51327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9830" y="193675"/>
            <a:ext cx="10515600" cy="1325563"/>
          </a:xfrm>
          <a:ln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HR Management Challenges</a:t>
            </a:r>
          </a:p>
        </p:txBody>
      </p:sp>
      <p:sp>
        <p:nvSpPr>
          <p:cNvPr id="347139" name="Rectangle 3">
            <a:extLst>
              <a:ext uri="{FF2B5EF4-FFF2-40B4-BE49-F238E27FC236}">
                <a16:creationId xmlns:a16="http://schemas.microsoft.com/office/drawing/2014/main" id="{65F27F1F-8FAB-404C-B3CD-513753F7F5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310006"/>
            <a:ext cx="7772400" cy="4949825"/>
          </a:xfrm>
        </p:spPr>
        <p:txBody>
          <a:bodyPr/>
          <a:lstStyle/>
          <a:p>
            <a:r>
              <a:rPr lang="en-US" altLang="en-US"/>
              <a:t>Demographics and Diversity Issues</a:t>
            </a:r>
          </a:p>
          <a:p>
            <a:pPr lvl="1"/>
            <a:r>
              <a:rPr lang="en-US" altLang="en-US"/>
              <a:t>More diversity of race, gender, age, and ethnicity in the U.S. workforce</a:t>
            </a:r>
          </a:p>
          <a:p>
            <a:r>
              <a:rPr lang="en-US" altLang="en-US"/>
              <a:t>Balancing Work and Family</a:t>
            </a:r>
          </a:p>
          <a:p>
            <a:pPr lvl="1"/>
            <a:r>
              <a:rPr lang="en-US" altLang="en-US"/>
              <a:t>Dual-career couples</a:t>
            </a:r>
          </a:p>
          <a:p>
            <a:pPr lvl="1"/>
            <a:r>
              <a:rPr lang="en-US" altLang="en-US"/>
              <a:t>Single-parent households</a:t>
            </a:r>
          </a:p>
          <a:p>
            <a:pPr lvl="1"/>
            <a:r>
              <a:rPr lang="en-US" altLang="en-US"/>
              <a:t>Decline in the “traditional family”</a:t>
            </a:r>
          </a:p>
          <a:p>
            <a:pPr lvl="1"/>
            <a:r>
              <a:rPr lang="en-US" altLang="en-US"/>
              <a:t>Working mothers and family/childcare</a:t>
            </a:r>
          </a:p>
          <a:p>
            <a:pPr lvl="1"/>
            <a:r>
              <a:rPr lang="en-US" altLang="en-US"/>
              <a:t>Single employee “backlash” against family-oriented programs.</a:t>
            </a:r>
          </a:p>
        </p:txBody>
      </p:sp>
    </p:spTree>
    <p:extLst>
      <p:ext uri="{BB962C8B-B14F-4D97-AF65-F5344CB8AC3E}">
        <p14:creationId xmlns:p14="http://schemas.microsoft.com/office/powerpoint/2010/main" val="7760540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A3E8AA9-C412-4047-B62C-1424D391B4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56894F8-A602-C746-B089-ABF834427E5F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51234" name="AutoShape 2">
            <a:extLst>
              <a:ext uri="{FF2B5EF4-FFF2-40B4-BE49-F238E27FC236}">
                <a16:creationId xmlns:a16="http://schemas.microsoft.com/office/drawing/2014/main" id="{1B1AC366-7DCB-BE41-A14C-114AE1B47D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92480" y="239395"/>
            <a:ext cx="10515600" cy="1325563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3600" dirty="0">
                <a:solidFill>
                  <a:schemeClr val="bg1"/>
                </a:solidFill>
              </a:rPr>
              <a:t>New Moms in the Workforce</a:t>
            </a:r>
          </a:p>
        </p:txBody>
      </p:sp>
      <p:sp>
        <p:nvSpPr>
          <p:cNvPr id="351235" name="Rectangle 3">
            <a:extLst>
              <a:ext uri="{FF2B5EF4-FFF2-40B4-BE49-F238E27FC236}">
                <a16:creationId xmlns:a16="http://schemas.microsoft.com/office/drawing/2014/main" id="{FECA24CF-0B34-3846-AC77-5D7B18829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altLang="en-US" sz="1200" b="1" i="1">
                <a:latin typeface="Arial" panose="020B0604020202020204" pitchFamily="34" charset="0"/>
              </a:rPr>
              <a:t>4</a:t>
            </a:r>
          </a:p>
        </p:txBody>
      </p:sp>
      <p:pic>
        <p:nvPicPr>
          <p:cNvPr id="351236" name="Picture 4" descr="C:\My Documents\PowerPoint Files\Books\South-Western\HRM10e\HRM10e GIFS\01-04.gif">
            <a:extLst>
              <a:ext uri="{FF2B5EF4-FFF2-40B4-BE49-F238E27FC236}">
                <a16:creationId xmlns:a16="http://schemas.microsoft.com/office/drawing/2014/main" id="{2DEC1436-3C85-2A43-B45E-D0CD17EF1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1524001"/>
            <a:ext cx="7658100" cy="2606675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3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3DF215-7461-4041-ADC9-BD067E6F93A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DE9D6A-EE1E-9B41-896B-93BE0163FD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F74B1329-2141-4E40-AC07-8BF1E5B98118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52258" name="AutoShape 2">
            <a:extLst>
              <a:ext uri="{FF2B5EF4-FFF2-40B4-BE49-F238E27FC236}">
                <a16:creationId xmlns:a16="http://schemas.microsoft.com/office/drawing/2014/main" id="{5D17938A-BB6B-DF4A-8AF4-A9838A5C2A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8410" y="182245"/>
            <a:ext cx="10515600" cy="1325563"/>
          </a:xfrm>
          <a:ln>
            <a:headEnd type="none" w="med" len="med"/>
            <a:tailEnd type="none" w="med" len="med"/>
          </a:ln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HR Management Challenges</a:t>
            </a:r>
          </a:p>
        </p:txBody>
      </p:sp>
      <p:sp>
        <p:nvSpPr>
          <p:cNvPr id="352259" name="Rectangle 3">
            <a:extLst>
              <a:ext uri="{FF2B5EF4-FFF2-40B4-BE49-F238E27FC236}">
                <a16:creationId xmlns:a16="http://schemas.microsoft.com/office/drawing/2014/main" id="{B5CA404F-D840-E74C-9566-8E9A8DC38D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8576"/>
            <a:ext cx="7772400" cy="4949825"/>
          </a:xfrm>
        </p:spPr>
        <p:txBody>
          <a:bodyPr/>
          <a:lstStyle/>
          <a:p>
            <a:r>
              <a:rPr lang="en-US" altLang="en-US"/>
              <a:t>Organizational Restructuring, Mergers, and Acquisitions</a:t>
            </a:r>
          </a:p>
          <a:p>
            <a:pPr lvl="1"/>
            <a:r>
              <a:rPr lang="en-US" altLang="en-US"/>
              <a:t>“Right-sizing”</a:t>
            </a:r>
            <a:r>
              <a:rPr lang="en-US" altLang="en-US">
                <a:cs typeface="Tahoma" panose="020B0604030504040204" pitchFamily="34" charset="0"/>
              </a:rPr>
              <a:t>—</a:t>
            </a:r>
            <a:r>
              <a:rPr lang="en-US" altLang="en-US"/>
              <a:t>eliminating of layers of management, closing facilities, merging with other organizations, and outplacing workers</a:t>
            </a:r>
          </a:p>
          <a:p>
            <a:pPr lvl="2"/>
            <a:r>
              <a:rPr lang="en-US" altLang="en-US"/>
              <a:t>Intended results are flatter organizations, increases in productivity, quality, service and lower costs.</a:t>
            </a:r>
          </a:p>
          <a:p>
            <a:pPr lvl="2"/>
            <a:r>
              <a:rPr lang="en-US" altLang="en-US"/>
              <a:t>Costs are survivor mentality, loss of employee loyalty, and turnover of valuable employees.</a:t>
            </a:r>
          </a:p>
          <a:p>
            <a:pPr lvl="1"/>
            <a:r>
              <a:rPr lang="en-US" altLang="en-US"/>
              <a:t>HR managers must work toward ensuring cultural compatibility in mergers.</a:t>
            </a:r>
          </a:p>
        </p:txBody>
      </p:sp>
    </p:spTree>
    <p:extLst>
      <p:ext uri="{BB962C8B-B14F-4D97-AF65-F5344CB8AC3E}">
        <p14:creationId xmlns:p14="http://schemas.microsoft.com/office/powerpoint/2010/main" val="2299836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1E7521D8-685D-964F-B20C-0E407DF0EE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51C7542B-8D12-C848-BDF7-9B98BB9328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602D1F9-EDC1-3C4A-BFCF-84DC837FC650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354306" name="AutoShape 2">
            <a:extLst>
              <a:ext uri="{FF2B5EF4-FFF2-40B4-BE49-F238E27FC236}">
                <a16:creationId xmlns:a16="http://schemas.microsoft.com/office/drawing/2014/main" id="{66EE8747-A968-D646-AE3D-C1B4063F24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1270" y="205105"/>
            <a:ext cx="10515600" cy="1325563"/>
          </a:xfrm>
          <a:ln/>
        </p:spPr>
        <p:txBody>
          <a:bodyPr>
            <a:normAutofit/>
          </a:bodyPr>
          <a:lstStyle/>
          <a:p>
            <a:r>
              <a:rPr lang="en-US" altLang="en-US" sz="3600" dirty="0">
                <a:solidFill>
                  <a:schemeClr val="bg1"/>
                </a:solidFill>
              </a:rPr>
              <a:t>Different Roles for HR Management</a:t>
            </a:r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9E738098-FAB9-BA45-9168-D87760893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altLang="en-US" sz="1200" b="1" i="1">
                <a:latin typeface="Arial" panose="020B0604020202020204" pitchFamily="34" charset="0"/>
              </a:rPr>
              <a:t>5</a:t>
            </a:r>
          </a:p>
        </p:txBody>
      </p:sp>
      <p:pic>
        <p:nvPicPr>
          <p:cNvPr id="354308" name="Picture 4" descr="C:\My Documents\PowerPoint Files\Books\South-Western\HRM10e\HRM10e GIFS\01-05.gif">
            <a:extLst>
              <a:ext uri="{FF2B5EF4-FFF2-40B4-BE49-F238E27FC236}">
                <a16:creationId xmlns:a16="http://schemas.microsoft.com/office/drawing/2014/main" id="{D99126CD-2B6A-174F-82B5-A7860E08A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914" y="1393826"/>
            <a:ext cx="7750175" cy="454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68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A172C4-3D12-0F44-AFC1-437B3AB394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278519-8F43-DE4C-BDBA-45AE47E119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8B9D1356-CEB1-E444-9380-AEB6CF2ED565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334856" name="AutoShape 8">
            <a:extLst>
              <a:ext uri="{FF2B5EF4-FFF2-40B4-BE49-F238E27FC236}">
                <a16:creationId xmlns:a16="http://schemas.microsoft.com/office/drawing/2014/main" id="{E04215AC-3B51-E347-BD06-696565E6AF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3939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dirty="0">
                <a:solidFill>
                  <a:schemeClr val="bg1"/>
                </a:solidFill>
              </a:rPr>
              <a:t>HR Management Roles</a:t>
            </a:r>
          </a:p>
        </p:txBody>
      </p:sp>
      <p:sp>
        <p:nvSpPr>
          <p:cNvPr id="334857" name="Rectangle 9">
            <a:extLst>
              <a:ext uri="{FF2B5EF4-FFF2-40B4-BE49-F238E27FC236}">
                <a16:creationId xmlns:a16="http://schemas.microsoft.com/office/drawing/2014/main" id="{B52FEC66-B228-7E4B-BC04-8CCFB1E32C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01140" y="1665605"/>
            <a:ext cx="10515600" cy="4351338"/>
          </a:xfrm>
        </p:spPr>
        <p:txBody>
          <a:bodyPr/>
          <a:lstStyle/>
          <a:p>
            <a:r>
              <a:rPr lang="en-US" altLang="en-US" dirty="0"/>
              <a:t>Administrative Role</a:t>
            </a:r>
          </a:p>
          <a:p>
            <a:pPr lvl="1"/>
            <a:r>
              <a:rPr lang="en-US" altLang="en-US" dirty="0"/>
              <a:t>Clerical and administrative support operations (e.g., payroll and benefits work)</a:t>
            </a:r>
          </a:p>
          <a:p>
            <a:r>
              <a:rPr lang="en-US" altLang="en-US" dirty="0"/>
              <a:t>Employee Advocate Role</a:t>
            </a:r>
          </a:p>
          <a:p>
            <a:pPr lvl="1"/>
            <a:r>
              <a:rPr lang="en-US" altLang="en-US" dirty="0"/>
              <a:t>“Champion” for employee concerns</a:t>
            </a:r>
          </a:p>
          <a:p>
            <a:pPr lvl="2"/>
            <a:r>
              <a:rPr lang="en-US" altLang="en-US" dirty="0"/>
              <a:t>Employee crisis management</a:t>
            </a:r>
          </a:p>
          <a:p>
            <a:pPr lvl="2"/>
            <a:r>
              <a:rPr lang="en-US" altLang="en-US" dirty="0"/>
              <a:t>Responding to employee complaints</a:t>
            </a:r>
          </a:p>
          <a:p>
            <a:r>
              <a:rPr lang="en-US" altLang="en-US" dirty="0"/>
              <a:t>Operational Role</a:t>
            </a:r>
          </a:p>
          <a:p>
            <a:pPr lvl="1"/>
            <a:r>
              <a:rPr lang="en-US" altLang="en-US" dirty="0"/>
              <a:t>Identification and implementation of HR programs and policies</a:t>
            </a:r>
            <a:r>
              <a:rPr lang="en-US" altLang="en-US" dirty="0">
                <a:cs typeface="Tahoma" panose="020B0604030504040204" pitchFamily="34" charset="0"/>
              </a:rPr>
              <a:t>—EEO, hiring, training, and other activities that support the organization.</a:t>
            </a:r>
            <a:endParaRPr lang="en-US" altLang="en-US" dirty="0"/>
          </a:p>
          <a:p>
            <a:pPr lvl="2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185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FB4B1C36-8237-8945-9FA8-129E79471D9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20D5B59E-C3CB-0947-B9F3-C5F40934F0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F33E881D-4B0B-1442-84CC-545B4CC850A4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356354" name="AutoShape 2">
            <a:extLst>
              <a:ext uri="{FF2B5EF4-FFF2-40B4-BE49-F238E27FC236}">
                <a16:creationId xmlns:a16="http://schemas.microsoft.com/office/drawing/2014/main" id="{DD3F4E57-701C-EE4A-88B7-7521288E0E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14664" y="157163"/>
            <a:ext cx="10515600" cy="1325563"/>
          </a:xfrm>
          <a:ln/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How HR Spends Its Time</a:t>
            </a:r>
          </a:p>
        </p:txBody>
      </p:sp>
      <p:sp>
        <p:nvSpPr>
          <p:cNvPr id="356355" name="Rectangle 3">
            <a:extLst>
              <a:ext uri="{FF2B5EF4-FFF2-40B4-BE49-F238E27FC236}">
                <a16:creationId xmlns:a16="http://schemas.microsoft.com/office/drawing/2014/main" id="{DADFF4A3-B2BA-7A4A-A340-ECE4665CB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altLang="en-US" sz="1200" b="1" i="1">
                <a:latin typeface="Arial" panose="020B0604020202020204" pitchFamily="34" charset="0"/>
              </a:rPr>
              <a:t>6</a:t>
            </a:r>
          </a:p>
        </p:txBody>
      </p:sp>
      <p:pic>
        <p:nvPicPr>
          <p:cNvPr id="356356" name="Picture 4" descr="C:\My Documents\PowerPoint Files\Books\South-Western\HRM10e\HRM10e GIFS\01-06.gif">
            <a:extLst>
              <a:ext uri="{FF2B5EF4-FFF2-40B4-BE49-F238E27FC236}">
                <a16:creationId xmlns:a16="http://schemas.microsoft.com/office/drawing/2014/main" id="{F2FE038F-0B2C-9A4B-A83C-AD72236AD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4" y="1482726"/>
            <a:ext cx="6161087" cy="407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6357" name="Rectangle 5">
            <a:extLst>
              <a:ext uri="{FF2B5EF4-FFF2-40B4-BE49-F238E27FC236}">
                <a16:creationId xmlns:a16="http://schemas.microsoft.com/office/drawing/2014/main" id="{3825386F-7B9A-C04C-9228-C69BA33CB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4" y="6235700"/>
            <a:ext cx="48021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000">
                <a:latin typeface="Arial" panose="020B0604020202020204" pitchFamily="34" charset="0"/>
              </a:rPr>
              <a:t>Source: Adapted from “How Much Time Should Your HR staff Spend on Recruiting?” Human Resources Department Management Report, June 2000, p. 6.</a:t>
            </a:r>
          </a:p>
        </p:txBody>
      </p:sp>
    </p:spTree>
    <p:extLst>
      <p:ext uri="{BB962C8B-B14F-4D97-AF65-F5344CB8AC3E}">
        <p14:creationId xmlns:p14="http://schemas.microsoft.com/office/powerpoint/2010/main" val="2967105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65B410-228D-F84A-B875-60903BADD9D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0E0949-C8EE-9842-8592-DC44EEA0E9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E91DC69-43B3-574F-921F-CF75F24E1966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57378" name="AutoShape 2">
            <a:extLst>
              <a:ext uri="{FF2B5EF4-FFF2-40B4-BE49-F238E27FC236}">
                <a16:creationId xmlns:a16="http://schemas.microsoft.com/office/drawing/2014/main" id="{35B309A6-8623-7C4E-8B23-E1B665EFCE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73685"/>
            <a:ext cx="10515600" cy="1325563"/>
          </a:xfrm>
          <a:ln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en-US" altLang="en-US" dirty="0">
                <a:solidFill>
                  <a:schemeClr val="bg1"/>
                </a:solidFill>
              </a:rPr>
              <a:t>Strategic Role for HR</a:t>
            </a:r>
          </a:p>
        </p:txBody>
      </p:sp>
      <p:sp>
        <p:nvSpPr>
          <p:cNvPr id="357379" name="Rectangle 3">
            <a:extLst>
              <a:ext uri="{FF2B5EF4-FFF2-40B4-BE49-F238E27FC236}">
                <a16:creationId xmlns:a16="http://schemas.microsoft.com/office/drawing/2014/main" id="{251BDD0A-7041-C14A-BFBD-17238DE03B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HR becomes a strategic business partner by:</a:t>
            </a:r>
          </a:p>
          <a:p>
            <a:pPr lvl="1"/>
            <a:r>
              <a:rPr lang="en-US" altLang="en-US"/>
              <a:t>Focusing on developing HR programs that enhance organizational performance .</a:t>
            </a:r>
          </a:p>
          <a:p>
            <a:pPr lvl="1"/>
            <a:r>
              <a:rPr lang="en-US" altLang="en-US"/>
              <a:t>Involving HR in strategic planning at the onset.</a:t>
            </a:r>
          </a:p>
          <a:p>
            <a:pPr lvl="1"/>
            <a:r>
              <a:rPr lang="en-US" altLang="en-US"/>
              <a:t>Participating in decision making on mergers, acquisitions, and downsizing.</a:t>
            </a:r>
          </a:p>
          <a:p>
            <a:pPr lvl="1"/>
            <a:r>
              <a:rPr lang="en-US" altLang="en-US"/>
              <a:t>Redesigning organizations and work processes</a:t>
            </a:r>
          </a:p>
          <a:p>
            <a:pPr lvl="1"/>
            <a:r>
              <a:rPr lang="en-US" altLang="en-US"/>
              <a:t>Accounting and documenting the financial results of HR activities.</a:t>
            </a:r>
          </a:p>
        </p:txBody>
      </p:sp>
    </p:spTree>
    <p:extLst>
      <p:ext uri="{BB962C8B-B14F-4D97-AF65-F5344CB8AC3E}">
        <p14:creationId xmlns:p14="http://schemas.microsoft.com/office/powerpoint/2010/main" val="3181448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ACF0300E-8100-DA4F-B4C3-0B49DA311A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831B0B3-9B1B-5743-9704-D44FB134C7D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1D0F02A6-DF9A-5E4E-BA74-EDCD4A3EA808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58402" name="AutoShape 2">
            <a:extLst>
              <a:ext uri="{FF2B5EF4-FFF2-40B4-BE49-F238E27FC236}">
                <a16:creationId xmlns:a16="http://schemas.microsoft.com/office/drawing/2014/main" id="{AF97F74A-8BD1-FF4D-AE64-E9EA74AA2C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85115"/>
            <a:ext cx="10515600" cy="1325563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chemeClr val="bg1"/>
                </a:solidFill>
              </a:rPr>
              <a:t>Overview of HR Management Roles</a:t>
            </a:r>
          </a:p>
        </p:txBody>
      </p:sp>
      <p:sp>
        <p:nvSpPr>
          <p:cNvPr id="358403" name="Rectangle 3">
            <a:extLst>
              <a:ext uri="{FF2B5EF4-FFF2-40B4-BE49-F238E27FC236}">
                <a16:creationId xmlns:a16="http://schemas.microsoft.com/office/drawing/2014/main" id="{85AA3D2D-1D3C-5845-9532-9C6E0580D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200" b="1" i="1">
                <a:latin typeface="Arial" panose="020B0604020202020204" pitchFamily="34" charset="0"/>
              </a:rPr>
              <a:t>Figure 1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–7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pic>
        <p:nvPicPr>
          <p:cNvPr id="358404" name="Picture 4" descr="C:\My Documents\PowerPoint Files\Books\South-Western\HRM10e\HRM10e GIFS\01-07.gif">
            <a:extLst>
              <a:ext uri="{FF2B5EF4-FFF2-40B4-BE49-F238E27FC236}">
                <a16:creationId xmlns:a16="http://schemas.microsoft.com/office/drawing/2014/main" id="{1E0886DC-3861-6C43-9C49-97F77FCCF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1371600"/>
            <a:ext cx="7975600" cy="4286250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3213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BFE607-B08B-7246-BFEC-E5125CDA28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665A80-9AA7-F142-8BDB-22708E092AF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1FF62C53-7C82-7046-96B0-2E2F2E776248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38950" name="AutoShape 6">
            <a:extLst>
              <a:ext uri="{FF2B5EF4-FFF2-40B4-BE49-F238E27FC236}">
                <a16:creationId xmlns:a16="http://schemas.microsoft.com/office/drawing/2014/main" id="{3A5031E3-0761-8742-A56A-218A88364D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69970" y="250825"/>
            <a:ext cx="10515600" cy="1325563"/>
          </a:xfrm>
          <a:ln/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Ethics and HR</a:t>
            </a:r>
          </a:p>
        </p:txBody>
      </p:sp>
      <p:sp>
        <p:nvSpPr>
          <p:cNvPr id="338951" name="Rectangle 7">
            <a:extLst>
              <a:ext uri="{FF2B5EF4-FFF2-40B4-BE49-F238E27FC236}">
                <a16:creationId xmlns:a16="http://schemas.microsoft.com/office/drawing/2014/main" id="{97509B32-F6DE-9E47-85E8-66C96C5EC2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What is Ethical Behavior?</a:t>
            </a:r>
          </a:p>
          <a:p>
            <a:pPr lvl="1"/>
            <a:r>
              <a:rPr lang="en-US" altLang="en-US" dirty="0"/>
              <a:t>What “ought” to be done.</a:t>
            </a:r>
          </a:p>
          <a:p>
            <a:pPr lvl="1"/>
            <a:r>
              <a:rPr lang="en-US" altLang="en-US" dirty="0"/>
              <a:t>Dimensions of decisions about ethical issues in management:</a:t>
            </a:r>
          </a:p>
          <a:p>
            <a:pPr lvl="2"/>
            <a:r>
              <a:rPr lang="en-US" altLang="en-US" dirty="0"/>
              <a:t>Extended consequences</a:t>
            </a:r>
          </a:p>
          <a:p>
            <a:pPr lvl="2"/>
            <a:r>
              <a:rPr lang="en-US" altLang="en-US" dirty="0"/>
              <a:t>Multiple alternatives</a:t>
            </a:r>
          </a:p>
          <a:p>
            <a:pPr lvl="2"/>
            <a:r>
              <a:rPr lang="en-US" altLang="en-US" dirty="0"/>
              <a:t>Mixed outcomes</a:t>
            </a:r>
          </a:p>
          <a:p>
            <a:pPr lvl="2"/>
            <a:r>
              <a:rPr lang="en-US" altLang="en-US" dirty="0"/>
              <a:t>Uncertain consequences</a:t>
            </a:r>
          </a:p>
          <a:p>
            <a:pPr lvl="2"/>
            <a:r>
              <a:rPr lang="en-US" altLang="en-US" dirty="0"/>
              <a:t>Personal effects</a:t>
            </a:r>
          </a:p>
        </p:txBody>
      </p:sp>
    </p:spTree>
    <p:extLst>
      <p:ext uri="{BB962C8B-B14F-4D97-AF65-F5344CB8AC3E}">
        <p14:creationId xmlns:p14="http://schemas.microsoft.com/office/powerpoint/2010/main" val="3066354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8D7412-F199-5D4D-A3B9-0A0E3441DF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4CEE7C-EF13-CF45-B4CB-0E767FC7799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F3FDB40-3E7A-4A4A-8F9D-724B7FE99FAA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59426" name="AutoShape 2">
            <a:extLst>
              <a:ext uri="{FF2B5EF4-FFF2-40B4-BE49-F238E27FC236}">
                <a16:creationId xmlns:a16="http://schemas.microsoft.com/office/drawing/2014/main" id="{915D400C-97B8-9849-A428-B475F18A1D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7368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dirty="0">
                <a:solidFill>
                  <a:schemeClr val="bg1"/>
                </a:solidFill>
              </a:rPr>
              <a:t>Ethics and HR (cont’d)</a:t>
            </a:r>
          </a:p>
        </p:txBody>
      </p:sp>
      <p:sp>
        <p:nvSpPr>
          <p:cNvPr id="359427" name="Rectangle 3">
            <a:extLst>
              <a:ext uri="{FF2B5EF4-FFF2-40B4-BE49-F238E27FC236}">
                <a16:creationId xmlns:a16="http://schemas.microsoft.com/office/drawing/2014/main" id="{9189632F-6F72-5348-AE68-6572A760B7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Responding to Ethical Situations </a:t>
            </a:r>
          </a:p>
          <a:p>
            <a:pPr lvl="1"/>
            <a:r>
              <a:rPr lang="en-US" altLang="en-US"/>
              <a:t>Guided by values and personal behavior “codes” that include:</a:t>
            </a:r>
          </a:p>
          <a:p>
            <a:pPr lvl="2"/>
            <a:r>
              <a:rPr lang="en-US" altLang="en-US"/>
              <a:t>Does response meet all applicable laws, regulations, and government codes?</a:t>
            </a:r>
          </a:p>
          <a:p>
            <a:pPr lvl="2"/>
            <a:r>
              <a:rPr lang="en-US" altLang="en-US"/>
              <a:t>Does response comply with all organizational standards of ethical behavior?</a:t>
            </a:r>
          </a:p>
          <a:p>
            <a:pPr lvl="2"/>
            <a:r>
              <a:rPr lang="en-US" altLang="en-US"/>
              <a:t>Does response pass the test of professional standards for ethical behavior?</a:t>
            </a:r>
          </a:p>
        </p:txBody>
      </p:sp>
    </p:spTree>
    <p:extLst>
      <p:ext uri="{BB962C8B-B14F-4D97-AF65-F5344CB8AC3E}">
        <p14:creationId xmlns:p14="http://schemas.microsoft.com/office/powerpoint/2010/main" val="30132221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656A01-355B-994C-AAF6-A4B29EAD08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74F2C-8444-654E-BFBF-C2325CA565F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0A74C7D-33F6-6045-AEA3-23B4CD310B45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60450" name="AutoShape 2">
            <a:extLst>
              <a:ext uri="{FF2B5EF4-FFF2-40B4-BE49-F238E27FC236}">
                <a16:creationId xmlns:a16="http://schemas.microsoft.com/office/drawing/2014/main" id="{BFFE04DE-889E-EC4E-92C9-64197B9EBB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39395"/>
            <a:ext cx="10515600" cy="1325563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3600" dirty="0">
                <a:solidFill>
                  <a:schemeClr val="bg1"/>
                </a:solidFill>
              </a:rPr>
              <a:t>Ethical Issues in Management</a:t>
            </a:r>
          </a:p>
        </p:txBody>
      </p:sp>
      <p:sp>
        <p:nvSpPr>
          <p:cNvPr id="360451" name="Rectangle 3">
            <a:extLst>
              <a:ext uri="{FF2B5EF4-FFF2-40B4-BE49-F238E27FC236}">
                <a16:creationId xmlns:a16="http://schemas.microsoft.com/office/drawing/2014/main" id="{1C0C8250-D4E4-894D-84FC-AFE75F7BBE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Most Common Forms of Unethical Conduct</a:t>
            </a:r>
          </a:p>
          <a:p>
            <a:pPr lvl="1"/>
            <a:r>
              <a:rPr lang="en-US" altLang="en-US" dirty="0"/>
              <a:t>Lying to supervisors</a:t>
            </a:r>
          </a:p>
          <a:p>
            <a:pPr lvl="1"/>
            <a:r>
              <a:rPr lang="en-US" altLang="en-US" dirty="0"/>
              <a:t>Employee drug use or alcohol abuse</a:t>
            </a:r>
          </a:p>
          <a:p>
            <a:pPr lvl="1"/>
            <a:r>
              <a:rPr lang="en-US" altLang="en-US" dirty="0"/>
              <a:t>Falsification of records</a:t>
            </a:r>
          </a:p>
          <a:p>
            <a:r>
              <a:rPr lang="en-US" altLang="en-US" dirty="0"/>
              <a:t>International Ethical Issues</a:t>
            </a:r>
          </a:p>
          <a:p>
            <a:pPr lvl="1"/>
            <a:r>
              <a:rPr lang="en-US" altLang="en-US" dirty="0"/>
              <a:t>Gift giving and bribery</a:t>
            </a:r>
          </a:p>
          <a:p>
            <a:pPr lvl="1"/>
            <a:r>
              <a:rPr lang="en-US" altLang="en-US" dirty="0"/>
              <a:t>Discrimination in hiring and treatment</a:t>
            </a:r>
          </a:p>
          <a:p>
            <a:r>
              <a:rPr lang="en-US" altLang="en-US" dirty="0"/>
              <a:t>Addressing Ethical Issues</a:t>
            </a:r>
          </a:p>
          <a:p>
            <a:pPr lvl="1"/>
            <a:r>
              <a:rPr lang="en-US" altLang="en-US" dirty="0"/>
              <a:t>Code of ethics</a:t>
            </a:r>
          </a:p>
          <a:p>
            <a:pPr lvl="1"/>
            <a:r>
              <a:rPr lang="en-US" altLang="en-US" dirty="0"/>
              <a:t>Training managers and employees</a:t>
            </a:r>
          </a:p>
        </p:txBody>
      </p:sp>
    </p:spTree>
    <p:extLst>
      <p:ext uri="{BB962C8B-B14F-4D97-AF65-F5344CB8AC3E}">
        <p14:creationId xmlns:p14="http://schemas.microsoft.com/office/powerpoint/2010/main" val="1045997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A7EDDD-7627-1540-A116-8433A760D0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1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DFFCFCA-4B23-5E49-AC07-27A3E672497F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61474" name="AutoShape 2">
            <a:extLst>
              <a:ext uri="{FF2B5EF4-FFF2-40B4-BE49-F238E27FC236}">
                <a16:creationId xmlns:a16="http://schemas.microsoft.com/office/drawing/2014/main" id="{BDA0C4C0-303F-8846-B8CD-25B9FC62FD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6750" y="285115"/>
            <a:ext cx="10515600" cy="1325563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dirty="0">
                <a:solidFill>
                  <a:schemeClr val="bg1"/>
                </a:solidFill>
              </a:rPr>
              <a:t>HR Management Competencies and Careers</a:t>
            </a:r>
          </a:p>
        </p:txBody>
      </p:sp>
      <p:sp>
        <p:nvSpPr>
          <p:cNvPr id="361475" name="Rectangle 3">
            <a:extLst>
              <a:ext uri="{FF2B5EF4-FFF2-40B4-BE49-F238E27FC236}">
                <a16:creationId xmlns:a16="http://schemas.microsoft.com/office/drawing/2014/main" id="{E23F8670-F389-2945-B4B1-A0B6A11C68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HR Generalist</a:t>
            </a:r>
          </a:p>
          <a:p>
            <a:pPr lvl="1"/>
            <a:r>
              <a:rPr lang="en-US" altLang="en-US" dirty="0"/>
              <a:t>A person with responsibility for performing a variety of HR activities.</a:t>
            </a:r>
          </a:p>
          <a:p>
            <a:r>
              <a:rPr lang="en-US" altLang="en-US" dirty="0"/>
              <a:t>HR Specialist</a:t>
            </a:r>
          </a:p>
          <a:p>
            <a:pPr lvl="1"/>
            <a:r>
              <a:rPr lang="en-US" altLang="en-US" dirty="0"/>
              <a:t>A person with in-depth knowledge and expertise in a limited area of HR.</a:t>
            </a:r>
          </a:p>
          <a:p>
            <a:r>
              <a:rPr lang="en-US" altLang="en-US" dirty="0"/>
              <a:t>Important HR Capabilities:</a:t>
            </a:r>
          </a:p>
          <a:p>
            <a:pPr lvl="1"/>
            <a:r>
              <a:rPr lang="en-US" altLang="en-US" dirty="0"/>
              <a:t>Knowledge of business and organization</a:t>
            </a:r>
          </a:p>
          <a:p>
            <a:pPr lvl="1"/>
            <a:r>
              <a:rPr lang="en-US" altLang="en-US" dirty="0"/>
              <a:t>Influence and change management</a:t>
            </a:r>
          </a:p>
          <a:p>
            <a:pPr lvl="1"/>
            <a:r>
              <a:rPr lang="en-US" altLang="en-US" dirty="0"/>
              <a:t>Specific HR knowledge and expertise</a:t>
            </a:r>
          </a:p>
        </p:txBody>
      </p:sp>
    </p:spTree>
    <p:extLst>
      <p:ext uri="{BB962C8B-B14F-4D97-AF65-F5344CB8AC3E}">
        <p14:creationId xmlns:p14="http://schemas.microsoft.com/office/powerpoint/2010/main" val="3832703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1076</Words>
  <Application>Microsoft Macintosh PowerPoint</Application>
  <PresentationFormat>Widescreen</PresentationFormat>
  <Paragraphs>178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Symbol</vt:lpstr>
      <vt:lpstr>Tahoma</vt:lpstr>
      <vt:lpstr>Tajawal Medium</vt:lpstr>
      <vt:lpstr>Times New Roman</vt:lpstr>
      <vt:lpstr>Office Theme</vt:lpstr>
      <vt:lpstr>PowerPoint Presentation</vt:lpstr>
      <vt:lpstr>Human Resource Management   TENTH EDITON</vt:lpstr>
      <vt:lpstr>Learning Objectives </vt:lpstr>
      <vt:lpstr>Nature of Human Resource Management</vt:lpstr>
      <vt:lpstr>Typical Division of HR Responsibilities</vt:lpstr>
      <vt:lpstr>HR Activities</vt:lpstr>
      <vt:lpstr>PowerPoint Presentation</vt:lpstr>
      <vt:lpstr>HR Management Challenges</vt:lpstr>
      <vt:lpstr>Jobs of the Future</vt:lpstr>
      <vt:lpstr>HR Management Challenges</vt:lpstr>
      <vt:lpstr>HR Management Challenges</vt:lpstr>
      <vt:lpstr>New Moms in the Workforce</vt:lpstr>
      <vt:lpstr>HR Management Challenges</vt:lpstr>
      <vt:lpstr>Different Roles for HR Management</vt:lpstr>
      <vt:lpstr>HR Management Roles</vt:lpstr>
      <vt:lpstr>How HR Spends Its Time</vt:lpstr>
      <vt:lpstr>Strategic Role for HR</vt:lpstr>
      <vt:lpstr>Overview of HR Management Roles</vt:lpstr>
      <vt:lpstr>Ethics and HR</vt:lpstr>
      <vt:lpstr>Ethics and HR (cont’d)</vt:lpstr>
      <vt:lpstr>Ethical Issues in Management</vt:lpstr>
      <vt:lpstr>HR Management Competencies and Careers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Microsoft Office User</cp:lastModifiedBy>
  <cp:revision>10</cp:revision>
  <dcterms:created xsi:type="dcterms:W3CDTF">2021-08-03T13:03:26Z</dcterms:created>
  <dcterms:modified xsi:type="dcterms:W3CDTF">2023-01-09T20:41:42Z</dcterms:modified>
</cp:coreProperties>
</file>