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Title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2399" y="1964267"/>
            <a:ext cx="7197726" cy="2421464"/>
          </a:xfrm>
        </p:spPr>
        <p:txBody>
          <a:bodyPr anchor="b">
            <a:normAutofit/>
          </a:bodyPr>
          <a:lstStyle>
            <a:lvl1pPr algn="r">
              <a:defRPr sz="48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2399" y="4385732"/>
            <a:ext cx="7197726" cy="1405467"/>
          </a:xfrm>
        </p:spPr>
        <p:txBody>
          <a:bodyPr anchor="t">
            <a:normAutofit/>
          </a:bodyPr>
          <a:lstStyle>
            <a:lvl1pPr marL="0" indent="0" algn="r">
              <a:buNone/>
              <a:defRPr sz="1800" cap="all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932558" y="5870575"/>
            <a:ext cx="1600200" cy="377825"/>
          </a:xfrm>
        </p:spPr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399" y="5870575"/>
            <a:ext cx="4893958" cy="3778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608958" y="5870575"/>
            <a:ext cx="551167" cy="377825"/>
          </a:xfrm>
        </p:spPr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4886387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49831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308581"/>
            <a:ext cx="10131427" cy="1468800"/>
          </a:xfrm>
        </p:spPr>
        <p:txBody>
          <a:bodyPr anchor="b"/>
          <a:lstStyle>
            <a:lvl1pPr algn="l">
              <a:defRPr sz="40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7381"/>
            <a:ext cx="1013142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 cap="all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32449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2" y="2142067"/>
            <a:ext cx="4995334" cy="3649134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21895" y="2142067"/>
            <a:ext cx="4995332" cy="3649133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39188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3670" y="2218267"/>
            <a:ext cx="470905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5801" y="2870201"/>
            <a:ext cx="4996923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96003" y="2226734"/>
            <a:ext cx="4722813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23483" y="2870201"/>
            <a:ext cx="4995334" cy="2920998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8487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8880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623369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2074333"/>
            <a:ext cx="3680885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8201" y="609601"/>
            <a:ext cx="6169026" cy="51816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445933"/>
            <a:ext cx="3680885" cy="1828800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32835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600200"/>
            <a:ext cx="6164653" cy="13716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36253" y="914400"/>
            <a:ext cx="3280974" cy="4572000"/>
          </a:xfrm>
          <a:prstGeom prst="roundRect">
            <a:avLst>
              <a:gd name="adj" fmla="val 42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2971800"/>
            <a:ext cx="6164653" cy="1828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14793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4732865"/>
            <a:ext cx="1013142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371600" y="932112"/>
            <a:ext cx="8759827" cy="3164976"/>
          </a:xfrm>
          <a:prstGeom prst="roundRect">
            <a:avLst>
              <a:gd name="adj" fmla="val 4380"/>
            </a:avLst>
          </a:prstGeom>
          <a:ln w="50800" cap="sq" cmpd="dbl">
            <a:gradFill flip="none" rotWithShape="1">
              <a:gsLst>
                <a:gs pos="0">
                  <a:srgbClr val="FFFFFF"/>
                </a:gs>
                <a:gs pos="100000">
                  <a:schemeClr val="tx1">
                    <a:alpha val="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5299603"/>
            <a:ext cx="10131427" cy="49371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2351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3124199"/>
          </a:xfrm>
        </p:spPr>
        <p:txBody>
          <a:bodyPr anchor="ctr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68481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97875" y="3352800"/>
            <a:ext cx="9339184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7465" y="4343400"/>
            <a:ext cx="10152367" cy="1447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046718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2" y="3308581"/>
            <a:ext cx="10131425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4777381"/>
            <a:ext cx="10131426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925961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10237867" y="274320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88275" y="823337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992267" y="609601"/>
            <a:ext cx="9550399" cy="2743199"/>
          </a:xfrm>
        </p:spPr>
        <p:txBody>
          <a:bodyPr anchor="ctr">
            <a:normAutofit/>
          </a:bodyPr>
          <a:lstStyle>
            <a:lvl1pPr algn="l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0" y="3886200"/>
            <a:ext cx="10135436" cy="8890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799" y="4775200"/>
            <a:ext cx="10135436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67930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1" y="609601"/>
            <a:ext cx="10131427" cy="2743199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5801" y="3505200"/>
            <a:ext cx="10131428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800" b="0" cap="none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10131428" cy="1447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224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245491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elestia-R1---OverlayContentH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8825" cy="6856214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8675" y="609599"/>
            <a:ext cx="2158552" cy="5181601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7832116" cy="51816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7348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1" y="609600"/>
            <a:ext cx="10131425" cy="14562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1" y="2142067"/>
            <a:ext cx="10131425" cy="36491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89660" y="5870575"/>
            <a:ext cx="1600200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69563875-BAB4-4FCD-80CE-5ECFB4083FFD}" type="datetimeFigureOut">
              <a:rPr lang="en-US" smtClean="0"/>
              <a:t>11/11/2023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70575"/>
            <a:ext cx="7827659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66060" y="5870575"/>
            <a:ext cx="551167" cy="3778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097DAF3A-061A-433F-9C45-B6C92D1D114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7490282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8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4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0"/>
        </a:spcBef>
        <a:spcAft>
          <a:spcPts val="1000"/>
        </a:spcAft>
        <a:buClr>
          <a:schemeClr val="tx1"/>
        </a:buClr>
        <a:buSzPct val="100000"/>
        <a:buFont typeface="Arial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5800378" cy="107632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0378" y="49876"/>
            <a:ext cx="6391622" cy="1026449"/>
          </a:xfrm>
          <a:prstGeom prst="rect">
            <a:avLst/>
          </a:prstGeom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035579"/>
            <a:ext cx="12192000" cy="4822421"/>
          </a:xfrm>
        </p:spPr>
        <p:txBody>
          <a:bodyPr/>
          <a:lstStyle/>
          <a:p>
            <a:pPr algn="ctr" rtl="1"/>
            <a:r>
              <a:rPr lang="ar-SA" sz="4400" dirty="0" smtClean="0">
                <a:solidFill>
                  <a:srgbClr val="00B0F0"/>
                </a:solidFill>
              </a:rPr>
              <a:t>اختراق شركة أدوبي </a:t>
            </a:r>
          </a:p>
          <a:p>
            <a:pPr algn="ctr" rtl="1"/>
            <a:endParaRPr lang="ar-SA" sz="1600" dirty="0" smtClean="0">
              <a:solidFill>
                <a:srgbClr val="00B0F0"/>
              </a:solidFill>
            </a:endParaRPr>
          </a:p>
          <a:p>
            <a:pPr rtl="1"/>
            <a:r>
              <a:rPr lang="ar-SA" dirty="0" smtClean="0">
                <a:solidFill>
                  <a:schemeClr val="tx1">
                    <a:lumMod val="85000"/>
                  </a:schemeClr>
                </a:solidFill>
              </a:rPr>
              <a:t>تعرضت </a:t>
            </a:r>
            <a:r>
              <a:rPr lang="ar-SA" dirty="0">
                <a:solidFill>
                  <a:schemeClr val="tx1">
                    <a:lumMod val="85000"/>
                  </a:schemeClr>
                </a:solidFill>
              </a:rPr>
              <a:t>شركة أدوبي العالمية المختصة بتطوير برامج الكمبيوتر لاختراق أمني كبيرفي أكتوبر 2013</a:t>
            </a:r>
            <a:r>
              <a:rPr lang="en-US" dirty="0">
                <a:solidFill>
                  <a:schemeClr val="tx1">
                    <a:lumMod val="85000"/>
                  </a:schemeClr>
                </a:solidFill>
              </a:rPr>
              <a:t> جعل البيانات الشخصية لملايين العملاء </a:t>
            </a:r>
            <a:r>
              <a:rPr lang="en-US" dirty="0" err="1">
                <a:solidFill>
                  <a:schemeClr val="tx1">
                    <a:lumMod val="85000"/>
                  </a:schemeClr>
                </a:solidFill>
              </a:rPr>
              <a:t>في</a:t>
            </a:r>
            <a:r>
              <a:rPr lang="en-US" dirty="0">
                <a:solidFill>
                  <a:schemeClr val="tx1">
                    <a:lumMod val="85000"/>
                  </a:schemeClr>
                </a:solidFill>
              </a:rPr>
              <a:t> خطر.</a:t>
            </a:r>
          </a:p>
          <a:p>
            <a:pPr rtl="1"/>
            <a:r>
              <a:rPr lang="ar-SA" dirty="0">
                <a:solidFill>
                  <a:schemeClr val="tx1">
                    <a:lumMod val="85000"/>
                  </a:schemeClr>
                </a:solidFill>
              </a:rPr>
              <a:t>واستهدفت بيانات المستخدمين وكذلك الشيفرات البرمجية لعدد من البرامج التي تطورها</a:t>
            </a:r>
            <a:r>
              <a:rPr lang="en-US" dirty="0">
                <a:solidFill>
                  <a:schemeClr val="tx1">
                    <a:lumMod val="85000"/>
                  </a:schemeClr>
                </a:solidFill>
              </a:rPr>
              <a:t> من هذه البرامج، طقم تحرير الصور الشهير فوتوشوب وكذلك برنامج عرض </a:t>
            </a:r>
            <a:r>
              <a:rPr lang="en-US" dirty="0" err="1">
                <a:solidFill>
                  <a:schemeClr val="tx1">
                    <a:lumMod val="85000"/>
                  </a:schemeClr>
                </a:solidFill>
              </a:rPr>
              <a:t>ملفات</a:t>
            </a:r>
            <a:r>
              <a:rPr lang="en-US" dirty="0">
                <a:solidFill>
                  <a:schemeClr val="tx1">
                    <a:lumMod val="85000"/>
                  </a:schemeClr>
                </a:solidFill>
              </a:rPr>
              <a:t> PDF </a:t>
            </a:r>
            <a:r>
              <a:rPr lang="ar-SY" dirty="0">
                <a:solidFill>
                  <a:schemeClr val="tx1">
                    <a:lumMod val="85000"/>
                  </a:schemeClr>
                </a:solidFill>
              </a:rPr>
              <a:t>و</a:t>
            </a:r>
            <a:r>
              <a:rPr lang="ar-SA" dirty="0">
                <a:solidFill>
                  <a:schemeClr val="tx1">
                    <a:lumMod val="85000"/>
                  </a:schemeClr>
                </a:solidFill>
              </a:rPr>
              <a:t>مشغل الفيديو "فلاش بلاير" والعديد من برامج التصميم وتطوير مواقع الويب.</a:t>
            </a:r>
            <a:endParaRPr lang="en-US" dirty="0">
              <a:solidFill>
                <a:schemeClr val="tx1">
                  <a:lumMod val="85000"/>
                </a:schemeClr>
              </a:solidFill>
            </a:endParaRPr>
          </a:p>
          <a:p>
            <a:pPr rtl="1" fontAlgn="ctr"/>
            <a:r>
              <a:rPr lang="ar-SA" dirty="0">
                <a:solidFill>
                  <a:schemeClr val="tx1">
                    <a:lumMod val="85000"/>
                  </a:schemeClr>
                </a:solidFill>
              </a:rPr>
              <a:t>وأكدوا أن المخترقين حصلوا على أسماء المستخدمين وكلمات المرور لحوالي 2.9 مليون مستخدم بما فيها أرقام بطاقات ائتمان العملاء.</a:t>
            </a:r>
            <a:endParaRPr lang="en-US" dirty="0">
              <a:solidFill>
                <a:schemeClr val="tx1">
                  <a:lumMod val="85000"/>
                </a:schemeClr>
              </a:solidFill>
            </a:endParaRPr>
          </a:p>
          <a:p>
            <a:pPr rtl="1" fontAlgn="ctr"/>
            <a:r>
              <a:rPr lang="ar-SA" dirty="0">
                <a:solidFill>
                  <a:schemeClr val="tx1">
                    <a:lumMod val="85000"/>
                  </a:schemeClr>
                </a:solidFill>
              </a:rPr>
              <a:t>وتعمل الشركة على إعادة تعريف كلمات المرور التي تعرضت للاختراق وسترسل لهم بريدا إلكترونيا بهذا الخصوص، كما أنها ستخطر العملاء الذين تأثرت بطاقاتهم الائتمانية ليأخذوا احتياطاتهم</a:t>
            </a:r>
            <a:endParaRPr lang="en-US" dirty="0">
              <a:solidFill>
                <a:schemeClr val="tx1">
                  <a:lumMod val="85000"/>
                </a:schemeClr>
              </a:solidFill>
            </a:endParaRPr>
          </a:p>
          <a:p>
            <a:pPr algn="l"/>
            <a:endParaRPr lang="ar-SA" dirty="0" smtClean="0"/>
          </a:p>
          <a:p>
            <a:pPr algn="l"/>
            <a:r>
              <a:rPr lang="ar-SA" dirty="0" smtClean="0"/>
              <a:t>عبدالله العيدروس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7915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lestial">
  <a:themeElements>
    <a:clrScheme name="Celestial">
      <a:dk1>
        <a:sysClr val="windowText" lastClr="000000"/>
      </a:dk1>
      <a:lt1>
        <a:sysClr val="window" lastClr="FFFFFF"/>
      </a:lt1>
      <a:dk2>
        <a:srgbClr val="18276C"/>
      </a:dk2>
      <a:lt2>
        <a:srgbClr val="EBEBEB"/>
      </a:lt2>
      <a:accent1>
        <a:srgbClr val="AC3EC1"/>
      </a:accent1>
      <a:accent2>
        <a:srgbClr val="477BD1"/>
      </a:accent2>
      <a:accent3>
        <a:srgbClr val="46B298"/>
      </a:accent3>
      <a:accent4>
        <a:srgbClr val="90BA4C"/>
      </a:accent4>
      <a:accent5>
        <a:srgbClr val="DD9D31"/>
      </a:accent5>
      <a:accent6>
        <a:srgbClr val="E25247"/>
      </a:accent6>
      <a:hlink>
        <a:srgbClr val="C573D2"/>
      </a:hlink>
      <a:folHlink>
        <a:srgbClr val="CCAEE8"/>
      </a:folHlink>
    </a:clrScheme>
    <a:fontScheme name="Celestial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elestial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82000"/>
                <a:alpha val="74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00000"/>
              </a:schemeClr>
            </a:gs>
            <a:gs pos="100000">
              <a:schemeClr val="phClr">
                <a:shade val="88000"/>
                <a:lumMod val="88000"/>
              </a:schemeClr>
            </a:gs>
          </a:gsLst>
          <a:lin ang="5400000" scaled="1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1200000"/>
            </a:lightRig>
          </a:scene3d>
          <a:sp3d>
            <a:bevelT w="38100" h="127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6000"/>
                <a:hueMod val="100000"/>
                <a:satMod val="180000"/>
                <a:lumMod val="110000"/>
              </a:schemeClr>
            </a:gs>
            <a:gs pos="100000">
              <a:schemeClr val="phClr">
                <a:shade val="96000"/>
                <a:satMod val="160000"/>
                <a:lumMod val="100000"/>
              </a:schemeClr>
            </a:gs>
          </a:gsLst>
          <a:lin ang="4740000" scaled="1"/>
        </a:gradFill>
        <a:blipFill>
          <a:blip xmlns:r="http://schemas.openxmlformats.org/officeDocument/2006/relationships" r:embed="rId1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elestial" id="{C4BB2A3D-0E93-4C5F-B0D2-9D3FCE089CC5}" vid="{42E5908D-19A2-46FD-89FA-638B126129E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TM03457452[[fn=Celestial]]</Template>
  <TotalTime>24</TotalTime>
  <Words>48</Words>
  <Application>Microsoft Office PowerPoint</Application>
  <PresentationFormat>Widescreen</PresentationFormat>
  <Paragraphs>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Celestial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Abdullah</dc:creator>
  <cp:lastModifiedBy>Abdullah</cp:lastModifiedBy>
  <cp:revision>4</cp:revision>
  <dcterms:created xsi:type="dcterms:W3CDTF">2023-11-11T18:27:30Z</dcterms:created>
  <dcterms:modified xsi:type="dcterms:W3CDTF">2023-11-11T18:52:08Z</dcterms:modified>
</cp:coreProperties>
</file>