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480" r:id="rId2"/>
    <p:sldId id="481" r:id="rId3"/>
    <p:sldId id="482" r:id="rId4"/>
    <p:sldId id="502" r:id="rId5"/>
    <p:sldId id="513" r:id="rId6"/>
    <p:sldId id="512" r:id="rId7"/>
    <p:sldId id="503" r:id="rId8"/>
    <p:sldId id="504" r:id="rId9"/>
    <p:sldId id="505" r:id="rId10"/>
    <p:sldId id="506" r:id="rId11"/>
    <p:sldId id="507" r:id="rId12"/>
    <p:sldId id="508" r:id="rId13"/>
    <p:sldId id="509" r:id="rId14"/>
    <p:sldId id="510" r:id="rId15"/>
    <p:sldId id="511" r:id="rId16"/>
    <p:sldId id="515" r:id="rId17"/>
    <p:sldId id="514" r:id="rId18"/>
    <p:sldId id="516" r:id="rId19"/>
    <p:sldId id="517"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502"/>
            <p14:sldId id="513"/>
            <p14:sldId id="512"/>
            <p14:sldId id="503"/>
            <p14:sldId id="504"/>
            <p14:sldId id="505"/>
            <p14:sldId id="506"/>
            <p14:sldId id="507"/>
            <p14:sldId id="508"/>
            <p14:sldId id="509"/>
            <p14:sldId id="510"/>
            <p14:sldId id="511"/>
            <p14:sldId id="515"/>
            <p14:sldId id="514"/>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724" autoAdjust="0"/>
  </p:normalViewPr>
  <p:slideViewPr>
    <p:cSldViewPr snapToGrid="0">
      <p:cViewPr>
        <p:scale>
          <a:sx n="77" d="100"/>
          <a:sy n="77" d="100"/>
        </p:scale>
        <p:origin x="376" y="1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AF852A-D352-4FFE-8B91-B4DF1745D249}"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57138278-FDDF-49C5-BB58-FF65FA994209}">
      <dgm:prSet/>
      <dgm:spPr/>
      <dgm:t>
        <a:bodyPr/>
        <a:lstStyle/>
        <a:p>
          <a:r>
            <a:rPr lang="en-CA" b="1"/>
            <a:t>Learning Objective</a:t>
          </a:r>
          <a:endParaRPr lang="en-US"/>
        </a:p>
      </dgm:t>
    </dgm:pt>
    <dgm:pt modelId="{C184A550-0972-41BE-B3EC-94413D8174E2}" type="parTrans" cxnId="{11A1C33E-541B-49A6-BD27-445CC4D3B2DA}">
      <dgm:prSet/>
      <dgm:spPr/>
      <dgm:t>
        <a:bodyPr/>
        <a:lstStyle/>
        <a:p>
          <a:endParaRPr lang="en-US"/>
        </a:p>
      </dgm:t>
    </dgm:pt>
    <dgm:pt modelId="{AC89BA60-2432-4A3C-8011-FB6AC0DA3EEE}" type="sibTrans" cxnId="{11A1C33E-541B-49A6-BD27-445CC4D3B2DA}">
      <dgm:prSet/>
      <dgm:spPr/>
      <dgm:t>
        <a:bodyPr/>
        <a:lstStyle/>
        <a:p>
          <a:endParaRPr lang="en-US"/>
        </a:p>
      </dgm:t>
    </dgm:pt>
    <dgm:pt modelId="{694700ED-8587-4187-ACE1-B76CEDA04F73}">
      <dgm:prSet/>
      <dgm:spPr/>
      <dgm:t>
        <a:bodyPr/>
        <a:lstStyle/>
        <a:p>
          <a:r>
            <a:rPr lang="en-CA"/>
            <a:t>Define Database Management System (DBMS) and database</a:t>
          </a:r>
          <a:endParaRPr lang="en-US"/>
        </a:p>
      </dgm:t>
    </dgm:pt>
    <dgm:pt modelId="{75DFF68D-A0D9-4131-88AE-2B0451AF93D8}" type="parTrans" cxnId="{E9D59399-6F4C-4122-AFDE-C4DDE995BD41}">
      <dgm:prSet/>
      <dgm:spPr/>
      <dgm:t>
        <a:bodyPr/>
        <a:lstStyle/>
        <a:p>
          <a:endParaRPr lang="en-US"/>
        </a:p>
      </dgm:t>
    </dgm:pt>
    <dgm:pt modelId="{7B8F3FEF-43C2-4661-873C-AC6F91C02386}" type="sibTrans" cxnId="{E9D59399-6F4C-4122-AFDE-C4DDE995BD41}">
      <dgm:prSet/>
      <dgm:spPr/>
      <dgm:t>
        <a:bodyPr/>
        <a:lstStyle/>
        <a:p>
          <a:endParaRPr lang="en-US"/>
        </a:p>
      </dgm:t>
    </dgm:pt>
    <dgm:pt modelId="{7090667E-FCB2-421C-8B32-721C2A1DBD76}">
      <dgm:prSet/>
      <dgm:spPr/>
      <dgm:t>
        <a:bodyPr/>
        <a:lstStyle/>
        <a:p>
          <a:r>
            <a:rPr lang="en-CA"/>
            <a:t>Describe the advantages and disadvantages of DBMS to file based system.</a:t>
          </a:r>
          <a:endParaRPr lang="en-US"/>
        </a:p>
      </dgm:t>
    </dgm:pt>
    <dgm:pt modelId="{30A46AD2-BBCF-4082-B65B-8372F76C81F3}" type="parTrans" cxnId="{A68673F5-AC05-4521-9D66-9C402FCEFFF4}">
      <dgm:prSet/>
      <dgm:spPr/>
      <dgm:t>
        <a:bodyPr/>
        <a:lstStyle/>
        <a:p>
          <a:endParaRPr lang="en-US"/>
        </a:p>
      </dgm:t>
    </dgm:pt>
    <dgm:pt modelId="{66DAFE1E-E8F3-4D35-88EB-3ADD0064893B}" type="sibTrans" cxnId="{A68673F5-AC05-4521-9D66-9C402FCEFFF4}">
      <dgm:prSet/>
      <dgm:spPr/>
      <dgm:t>
        <a:bodyPr/>
        <a:lstStyle/>
        <a:p>
          <a:endParaRPr lang="en-US"/>
        </a:p>
      </dgm:t>
    </dgm:pt>
    <dgm:pt modelId="{36D9D042-3D62-49E9-989E-CC266FE12616}">
      <dgm:prSet/>
      <dgm:spPr/>
      <dgm:t>
        <a:bodyPr/>
        <a:lstStyle/>
        <a:p>
          <a:r>
            <a:rPr lang="en-CA"/>
            <a:t>Analyses structure models in Database</a:t>
          </a:r>
          <a:endParaRPr lang="en-US"/>
        </a:p>
      </dgm:t>
    </dgm:pt>
    <dgm:pt modelId="{741D92C4-6ACE-490E-B2AE-0335210794CC}" type="parTrans" cxnId="{AE7A2EE4-AFD1-4006-814B-E83E6388528E}">
      <dgm:prSet/>
      <dgm:spPr/>
      <dgm:t>
        <a:bodyPr/>
        <a:lstStyle/>
        <a:p>
          <a:endParaRPr lang="en-US"/>
        </a:p>
      </dgm:t>
    </dgm:pt>
    <dgm:pt modelId="{939EE31E-855D-42C7-B41C-E9294DCB6305}" type="sibTrans" cxnId="{AE7A2EE4-AFD1-4006-814B-E83E6388528E}">
      <dgm:prSet/>
      <dgm:spPr/>
      <dgm:t>
        <a:bodyPr/>
        <a:lstStyle/>
        <a:p>
          <a:endParaRPr lang="en-US"/>
        </a:p>
      </dgm:t>
    </dgm:pt>
    <dgm:pt modelId="{C29DC891-CF99-44C2-9C41-3886A875FF06}" type="pres">
      <dgm:prSet presAssocID="{20AF852A-D352-4FFE-8B91-B4DF1745D249}" presName="hierChild1" presStyleCnt="0">
        <dgm:presLayoutVars>
          <dgm:chPref val="1"/>
          <dgm:dir/>
          <dgm:animOne val="branch"/>
          <dgm:animLvl val="lvl"/>
          <dgm:resizeHandles/>
        </dgm:presLayoutVars>
      </dgm:prSet>
      <dgm:spPr/>
    </dgm:pt>
    <dgm:pt modelId="{BF369E30-B3CE-4BE1-9CCE-005FD0BD247F}" type="pres">
      <dgm:prSet presAssocID="{57138278-FDDF-49C5-BB58-FF65FA994209}" presName="hierRoot1" presStyleCnt="0"/>
      <dgm:spPr/>
    </dgm:pt>
    <dgm:pt modelId="{6AF004AD-125C-470B-95D2-2797B8C6CA97}" type="pres">
      <dgm:prSet presAssocID="{57138278-FDDF-49C5-BB58-FF65FA994209}" presName="composite" presStyleCnt="0"/>
      <dgm:spPr/>
    </dgm:pt>
    <dgm:pt modelId="{EC770AFB-62A2-4FC3-BB5D-687AB41C6FA3}" type="pres">
      <dgm:prSet presAssocID="{57138278-FDDF-49C5-BB58-FF65FA994209}" presName="background" presStyleLbl="node0" presStyleIdx="0" presStyleCnt="1"/>
      <dgm:spPr/>
    </dgm:pt>
    <dgm:pt modelId="{822B755D-5E8B-4F8F-B3DF-18EEA9804A24}" type="pres">
      <dgm:prSet presAssocID="{57138278-FDDF-49C5-BB58-FF65FA994209}" presName="text" presStyleLbl="fgAcc0" presStyleIdx="0" presStyleCnt="1">
        <dgm:presLayoutVars>
          <dgm:chPref val="3"/>
        </dgm:presLayoutVars>
      </dgm:prSet>
      <dgm:spPr/>
    </dgm:pt>
    <dgm:pt modelId="{9ACEC1E4-21E5-4A41-9B2D-DA691C4F87F6}" type="pres">
      <dgm:prSet presAssocID="{57138278-FDDF-49C5-BB58-FF65FA994209}" presName="hierChild2" presStyleCnt="0"/>
      <dgm:spPr/>
    </dgm:pt>
    <dgm:pt modelId="{0398C54E-543F-48E3-9E4A-CA6328939D00}" type="pres">
      <dgm:prSet presAssocID="{75DFF68D-A0D9-4131-88AE-2B0451AF93D8}" presName="Name10" presStyleLbl="parChTrans1D2" presStyleIdx="0" presStyleCnt="3"/>
      <dgm:spPr/>
    </dgm:pt>
    <dgm:pt modelId="{D607DA9F-6966-4F16-9523-B8B94FF67436}" type="pres">
      <dgm:prSet presAssocID="{694700ED-8587-4187-ACE1-B76CEDA04F73}" presName="hierRoot2" presStyleCnt="0"/>
      <dgm:spPr/>
    </dgm:pt>
    <dgm:pt modelId="{A9A1806B-58E2-4967-B269-D4911B0D2480}" type="pres">
      <dgm:prSet presAssocID="{694700ED-8587-4187-ACE1-B76CEDA04F73}" presName="composite2" presStyleCnt="0"/>
      <dgm:spPr/>
    </dgm:pt>
    <dgm:pt modelId="{62DF1AF4-C50C-4291-BD53-C7433BB9F9E0}" type="pres">
      <dgm:prSet presAssocID="{694700ED-8587-4187-ACE1-B76CEDA04F73}" presName="background2" presStyleLbl="node2" presStyleIdx="0" presStyleCnt="3"/>
      <dgm:spPr/>
    </dgm:pt>
    <dgm:pt modelId="{F286476A-87A4-41A8-AEEF-BF66846AA40D}" type="pres">
      <dgm:prSet presAssocID="{694700ED-8587-4187-ACE1-B76CEDA04F73}" presName="text2" presStyleLbl="fgAcc2" presStyleIdx="0" presStyleCnt="3">
        <dgm:presLayoutVars>
          <dgm:chPref val="3"/>
        </dgm:presLayoutVars>
      </dgm:prSet>
      <dgm:spPr/>
    </dgm:pt>
    <dgm:pt modelId="{9C8AA76C-EE6A-4983-B54B-557D14C88EC5}" type="pres">
      <dgm:prSet presAssocID="{694700ED-8587-4187-ACE1-B76CEDA04F73}" presName="hierChild3" presStyleCnt="0"/>
      <dgm:spPr/>
    </dgm:pt>
    <dgm:pt modelId="{D0B038FD-31F0-4609-A633-D724865DFDBA}" type="pres">
      <dgm:prSet presAssocID="{30A46AD2-BBCF-4082-B65B-8372F76C81F3}" presName="Name10" presStyleLbl="parChTrans1D2" presStyleIdx="1" presStyleCnt="3"/>
      <dgm:spPr/>
    </dgm:pt>
    <dgm:pt modelId="{BFC78445-8D73-4C08-A990-8068CAC8B077}" type="pres">
      <dgm:prSet presAssocID="{7090667E-FCB2-421C-8B32-721C2A1DBD76}" presName="hierRoot2" presStyleCnt="0"/>
      <dgm:spPr/>
    </dgm:pt>
    <dgm:pt modelId="{A8C56D00-A5CA-4097-91EA-87D5E6725D1B}" type="pres">
      <dgm:prSet presAssocID="{7090667E-FCB2-421C-8B32-721C2A1DBD76}" presName="composite2" presStyleCnt="0"/>
      <dgm:spPr/>
    </dgm:pt>
    <dgm:pt modelId="{B946617D-D24B-48CF-AB62-67B4CEF0867B}" type="pres">
      <dgm:prSet presAssocID="{7090667E-FCB2-421C-8B32-721C2A1DBD76}" presName="background2" presStyleLbl="node2" presStyleIdx="1" presStyleCnt="3"/>
      <dgm:spPr/>
    </dgm:pt>
    <dgm:pt modelId="{FC1ECBCE-0F58-4190-8643-B52594B67D90}" type="pres">
      <dgm:prSet presAssocID="{7090667E-FCB2-421C-8B32-721C2A1DBD76}" presName="text2" presStyleLbl="fgAcc2" presStyleIdx="1" presStyleCnt="3">
        <dgm:presLayoutVars>
          <dgm:chPref val="3"/>
        </dgm:presLayoutVars>
      </dgm:prSet>
      <dgm:spPr/>
    </dgm:pt>
    <dgm:pt modelId="{E17167B3-6BCC-4B97-B764-30386784A9F1}" type="pres">
      <dgm:prSet presAssocID="{7090667E-FCB2-421C-8B32-721C2A1DBD76}" presName="hierChild3" presStyleCnt="0"/>
      <dgm:spPr/>
    </dgm:pt>
    <dgm:pt modelId="{CF2AB6B5-D207-40F6-B3C5-B1433D0BA5C8}" type="pres">
      <dgm:prSet presAssocID="{741D92C4-6ACE-490E-B2AE-0335210794CC}" presName="Name10" presStyleLbl="parChTrans1D2" presStyleIdx="2" presStyleCnt="3"/>
      <dgm:spPr/>
    </dgm:pt>
    <dgm:pt modelId="{A3DE9052-B761-4F4A-A8B2-FDB1FB8790C3}" type="pres">
      <dgm:prSet presAssocID="{36D9D042-3D62-49E9-989E-CC266FE12616}" presName="hierRoot2" presStyleCnt="0"/>
      <dgm:spPr/>
    </dgm:pt>
    <dgm:pt modelId="{36B664E3-6F70-4F79-B141-B76A417641A2}" type="pres">
      <dgm:prSet presAssocID="{36D9D042-3D62-49E9-989E-CC266FE12616}" presName="composite2" presStyleCnt="0"/>
      <dgm:spPr/>
    </dgm:pt>
    <dgm:pt modelId="{CEB3B564-6CEF-4AA5-BBBC-0B38D9E829C0}" type="pres">
      <dgm:prSet presAssocID="{36D9D042-3D62-49E9-989E-CC266FE12616}" presName="background2" presStyleLbl="node2" presStyleIdx="2" presStyleCnt="3"/>
      <dgm:spPr/>
    </dgm:pt>
    <dgm:pt modelId="{DF4BB91D-A409-4F35-9A57-B6AD53A5A7F5}" type="pres">
      <dgm:prSet presAssocID="{36D9D042-3D62-49E9-989E-CC266FE12616}" presName="text2" presStyleLbl="fgAcc2" presStyleIdx="2" presStyleCnt="3">
        <dgm:presLayoutVars>
          <dgm:chPref val="3"/>
        </dgm:presLayoutVars>
      </dgm:prSet>
      <dgm:spPr/>
    </dgm:pt>
    <dgm:pt modelId="{4EFB2EB1-BA2E-4F4D-892A-384F54317562}" type="pres">
      <dgm:prSet presAssocID="{36D9D042-3D62-49E9-989E-CC266FE12616}" presName="hierChild3" presStyleCnt="0"/>
      <dgm:spPr/>
    </dgm:pt>
  </dgm:ptLst>
  <dgm:cxnLst>
    <dgm:cxn modelId="{E23B9E05-CF2F-4004-BECF-042724A59480}" type="presOf" srcId="{694700ED-8587-4187-ACE1-B76CEDA04F73}" destId="{F286476A-87A4-41A8-AEEF-BF66846AA40D}" srcOrd="0" destOrd="0" presId="urn:microsoft.com/office/officeart/2005/8/layout/hierarchy1"/>
    <dgm:cxn modelId="{C757BA0E-F4BD-4C70-B213-E87808840BD7}" type="presOf" srcId="{36D9D042-3D62-49E9-989E-CC266FE12616}" destId="{DF4BB91D-A409-4F35-9A57-B6AD53A5A7F5}" srcOrd="0" destOrd="0" presId="urn:microsoft.com/office/officeart/2005/8/layout/hierarchy1"/>
    <dgm:cxn modelId="{27AA3D24-4CB2-4E8C-84E8-9F999240DBA8}" type="presOf" srcId="{75DFF68D-A0D9-4131-88AE-2B0451AF93D8}" destId="{0398C54E-543F-48E3-9E4A-CA6328939D00}" srcOrd="0" destOrd="0" presId="urn:microsoft.com/office/officeart/2005/8/layout/hierarchy1"/>
    <dgm:cxn modelId="{11A1C33E-541B-49A6-BD27-445CC4D3B2DA}" srcId="{20AF852A-D352-4FFE-8B91-B4DF1745D249}" destId="{57138278-FDDF-49C5-BB58-FF65FA994209}" srcOrd="0" destOrd="0" parTransId="{C184A550-0972-41BE-B3EC-94413D8174E2}" sibTransId="{AC89BA60-2432-4A3C-8011-FB6AC0DA3EEE}"/>
    <dgm:cxn modelId="{24CB535E-BB35-4FA4-80FD-504E6C762191}" type="presOf" srcId="{7090667E-FCB2-421C-8B32-721C2A1DBD76}" destId="{FC1ECBCE-0F58-4190-8643-B52594B67D90}" srcOrd="0" destOrd="0" presId="urn:microsoft.com/office/officeart/2005/8/layout/hierarchy1"/>
    <dgm:cxn modelId="{BD930261-0254-4B67-82CC-13590C2153B9}" type="presOf" srcId="{30A46AD2-BBCF-4082-B65B-8372F76C81F3}" destId="{D0B038FD-31F0-4609-A633-D724865DFDBA}" srcOrd="0" destOrd="0" presId="urn:microsoft.com/office/officeart/2005/8/layout/hierarchy1"/>
    <dgm:cxn modelId="{399EEE90-E902-4A4D-9EB9-D79E96E74361}" type="presOf" srcId="{57138278-FDDF-49C5-BB58-FF65FA994209}" destId="{822B755D-5E8B-4F8F-B3DF-18EEA9804A24}" srcOrd="0" destOrd="0" presId="urn:microsoft.com/office/officeart/2005/8/layout/hierarchy1"/>
    <dgm:cxn modelId="{E9D59399-6F4C-4122-AFDE-C4DDE995BD41}" srcId="{57138278-FDDF-49C5-BB58-FF65FA994209}" destId="{694700ED-8587-4187-ACE1-B76CEDA04F73}" srcOrd="0" destOrd="0" parTransId="{75DFF68D-A0D9-4131-88AE-2B0451AF93D8}" sibTransId="{7B8F3FEF-43C2-4661-873C-AC6F91C02386}"/>
    <dgm:cxn modelId="{8C2768B2-FE36-4F50-A04D-5760467E89A6}" type="presOf" srcId="{20AF852A-D352-4FFE-8B91-B4DF1745D249}" destId="{C29DC891-CF99-44C2-9C41-3886A875FF06}" srcOrd="0" destOrd="0" presId="urn:microsoft.com/office/officeart/2005/8/layout/hierarchy1"/>
    <dgm:cxn modelId="{0DC160D8-8AC5-4322-B81B-8EE152C66E1F}" type="presOf" srcId="{741D92C4-6ACE-490E-B2AE-0335210794CC}" destId="{CF2AB6B5-D207-40F6-B3C5-B1433D0BA5C8}" srcOrd="0" destOrd="0" presId="urn:microsoft.com/office/officeart/2005/8/layout/hierarchy1"/>
    <dgm:cxn modelId="{AE7A2EE4-AFD1-4006-814B-E83E6388528E}" srcId="{57138278-FDDF-49C5-BB58-FF65FA994209}" destId="{36D9D042-3D62-49E9-989E-CC266FE12616}" srcOrd="2" destOrd="0" parTransId="{741D92C4-6ACE-490E-B2AE-0335210794CC}" sibTransId="{939EE31E-855D-42C7-B41C-E9294DCB6305}"/>
    <dgm:cxn modelId="{A68673F5-AC05-4521-9D66-9C402FCEFFF4}" srcId="{57138278-FDDF-49C5-BB58-FF65FA994209}" destId="{7090667E-FCB2-421C-8B32-721C2A1DBD76}" srcOrd="1" destOrd="0" parTransId="{30A46AD2-BBCF-4082-B65B-8372F76C81F3}" sibTransId="{66DAFE1E-E8F3-4D35-88EB-3ADD0064893B}"/>
    <dgm:cxn modelId="{292A5CFC-2C8B-4589-8C00-C0E5ECF830DA}" type="presParOf" srcId="{C29DC891-CF99-44C2-9C41-3886A875FF06}" destId="{BF369E30-B3CE-4BE1-9CCE-005FD0BD247F}" srcOrd="0" destOrd="0" presId="urn:microsoft.com/office/officeart/2005/8/layout/hierarchy1"/>
    <dgm:cxn modelId="{A2EFF755-6837-4FB1-81E1-374C88380757}" type="presParOf" srcId="{BF369E30-B3CE-4BE1-9CCE-005FD0BD247F}" destId="{6AF004AD-125C-470B-95D2-2797B8C6CA97}" srcOrd="0" destOrd="0" presId="urn:microsoft.com/office/officeart/2005/8/layout/hierarchy1"/>
    <dgm:cxn modelId="{F8921D64-9FDD-4FA2-956B-E62A06E75845}" type="presParOf" srcId="{6AF004AD-125C-470B-95D2-2797B8C6CA97}" destId="{EC770AFB-62A2-4FC3-BB5D-687AB41C6FA3}" srcOrd="0" destOrd="0" presId="urn:microsoft.com/office/officeart/2005/8/layout/hierarchy1"/>
    <dgm:cxn modelId="{AF9D74B8-9844-4331-B89D-1AD6BAF532B5}" type="presParOf" srcId="{6AF004AD-125C-470B-95D2-2797B8C6CA97}" destId="{822B755D-5E8B-4F8F-B3DF-18EEA9804A24}" srcOrd="1" destOrd="0" presId="urn:microsoft.com/office/officeart/2005/8/layout/hierarchy1"/>
    <dgm:cxn modelId="{DA038006-4CB0-4DFF-BA4A-A1DE9F9C2AC7}" type="presParOf" srcId="{BF369E30-B3CE-4BE1-9CCE-005FD0BD247F}" destId="{9ACEC1E4-21E5-4A41-9B2D-DA691C4F87F6}" srcOrd="1" destOrd="0" presId="urn:microsoft.com/office/officeart/2005/8/layout/hierarchy1"/>
    <dgm:cxn modelId="{4BAE00A0-6539-4AE9-AC0A-1A7DC8EEA3A0}" type="presParOf" srcId="{9ACEC1E4-21E5-4A41-9B2D-DA691C4F87F6}" destId="{0398C54E-543F-48E3-9E4A-CA6328939D00}" srcOrd="0" destOrd="0" presId="urn:microsoft.com/office/officeart/2005/8/layout/hierarchy1"/>
    <dgm:cxn modelId="{8E7A0AD2-CE65-4B9D-90DC-74795A9D82EE}" type="presParOf" srcId="{9ACEC1E4-21E5-4A41-9B2D-DA691C4F87F6}" destId="{D607DA9F-6966-4F16-9523-B8B94FF67436}" srcOrd="1" destOrd="0" presId="urn:microsoft.com/office/officeart/2005/8/layout/hierarchy1"/>
    <dgm:cxn modelId="{5284E3C4-B4F3-43BC-9FAF-F12ECFC3A556}" type="presParOf" srcId="{D607DA9F-6966-4F16-9523-B8B94FF67436}" destId="{A9A1806B-58E2-4967-B269-D4911B0D2480}" srcOrd="0" destOrd="0" presId="urn:microsoft.com/office/officeart/2005/8/layout/hierarchy1"/>
    <dgm:cxn modelId="{3F1AC6AA-B5BE-44AD-B5DB-F263042F2123}" type="presParOf" srcId="{A9A1806B-58E2-4967-B269-D4911B0D2480}" destId="{62DF1AF4-C50C-4291-BD53-C7433BB9F9E0}" srcOrd="0" destOrd="0" presId="urn:microsoft.com/office/officeart/2005/8/layout/hierarchy1"/>
    <dgm:cxn modelId="{C5C9DB35-7119-4271-97B6-74B6E46BAFDC}" type="presParOf" srcId="{A9A1806B-58E2-4967-B269-D4911B0D2480}" destId="{F286476A-87A4-41A8-AEEF-BF66846AA40D}" srcOrd="1" destOrd="0" presId="urn:microsoft.com/office/officeart/2005/8/layout/hierarchy1"/>
    <dgm:cxn modelId="{9801D47A-B5BC-4538-B63A-EAF0EE584014}" type="presParOf" srcId="{D607DA9F-6966-4F16-9523-B8B94FF67436}" destId="{9C8AA76C-EE6A-4983-B54B-557D14C88EC5}" srcOrd="1" destOrd="0" presId="urn:microsoft.com/office/officeart/2005/8/layout/hierarchy1"/>
    <dgm:cxn modelId="{B87CA8DD-F621-404F-A88D-FCBDD6520415}" type="presParOf" srcId="{9ACEC1E4-21E5-4A41-9B2D-DA691C4F87F6}" destId="{D0B038FD-31F0-4609-A633-D724865DFDBA}" srcOrd="2" destOrd="0" presId="urn:microsoft.com/office/officeart/2005/8/layout/hierarchy1"/>
    <dgm:cxn modelId="{5AFB43C1-7FA9-4165-9087-5F6B4B43CC3C}" type="presParOf" srcId="{9ACEC1E4-21E5-4A41-9B2D-DA691C4F87F6}" destId="{BFC78445-8D73-4C08-A990-8068CAC8B077}" srcOrd="3" destOrd="0" presId="urn:microsoft.com/office/officeart/2005/8/layout/hierarchy1"/>
    <dgm:cxn modelId="{18801059-8C0D-4537-BD2F-28B03855857A}" type="presParOf" srcId="{BFC78445-8D73-4C08-A990-8068CAC8B077}" destId="{A8C56D00-A5CA-4097-91EA-87D5E6725D1B}" srcOrd="0" destOrd="0" presId="urn:microsoft.com/office/officeart/2005/8/layout/hierarchy1"/>
    <dgm:cxn modelId="{8C68BA85-F0B4-4D7A-9556-41B39C9736FC}" type="presParOf" srcId="{A8C56D00-A5CA-4097-91EA-87D5E6725D1B}" destId="{B946617D-D24B-48CF-AB62-67B4CEF0867B}" srcOrd="0" destOrd="0" presId="urn:microsoft.com/office/officeart/2005/8/layout/hierarchy1"/>
    <dgm:cxn modelId="{C7B1DA72-73AE-46FF-AAE1-C57D105F0578}" type="presParOf" srcId="{A8C56D00-A5CA-4097-91EA-87D5E6725D1B}" destId="{FC1ECBCE-0F58-4190-8643-B52594B67D90}" srcOrd="1" destOrd="0" presId="urn:microsoft.com/office/officeart/2005/8/layout/hierarchy1"/>
    <dgm:cxn modelId="{5BBCCB77-4D6A-434B-ADF2-4CE8C28DD7AA}" type="presParOf" srcId="{BFC78445-8D73-4C08-A990-8068CAC8B077}" destId="{E17167B3-6BCC-4B97-B764-30386784A9F1}" srcOrd="1" destOrd="0" presId="urn:microsoft.com/office/officeart/2005/8/layout/hierarchy1"/>
    <dgm:cxn modelId="{9E665488-5D26-4A33-AD09-718DEE4AFB65}" type="presParOf" srcId="{9ACEC1E4-21E5-4A41-9B2D-DA691C4F87F6}" destId="{CF2AB6B5-D207-40F6-B3C5-B1433D0BA5C8}" srcOrd="4" destOrd="0" presId="urn:microsoft.com/office/officeart/2005/8/layout/hierarchy1"/>
    <dgm:cxn modelId="{F8BAFF31-D408-4794-B40E-9D28FFAD2FE8}" type="presParOf" srcId="{9ACEC1E4-21E5-4A41-9B2D-DA691C4F87F6}" destId="{A3DE9052-B761-4F4A-A8B2-FDB1FB8790C3}" srcOrd="5" destOrd="0" presId="urn:microsoft.com/office/officeart/2005/8/layout/hierarchy1"/>
    <dgm:cxn modelId="{400DE160-2982-4945-B059-6C82B26B77F5}" type="presParOf" srcId="{A3DE9052-B761-4F4A-A8B2-FDB1FB8790C3}" destId="{36B664E3-6F70-4F79-B141-B76A417641A2}" srcOrd="0" destOrd="0" presId="urn:microsoft.com/office/officeart/2005/8/layout/hierarchy1"/>
    <dgm:cxn modelId="{997C3C47-A12A-4004-ADAE-B500CBA474AC}" type="presParOf" srcId="{36B664E3-6F70-4F79-B141-B76A417641A2}" destId="{CEB3B564-6CEF-4AA5-BBBC-0B38D9E829C0}" srcOrd="0" destOrd="0" presId="urn:microsoft.com/office/officeart/2005/8/layout/hierarchy1"/>
    <dgm:cxn modelId="{211A68D8-EE69-4B54-9855-319476715115}" type="presParOf" srcId="{36B664E3-6F70-4F79-B141-B76A417641A2}" destId="{DF4BB91D-A409-4F35-9A57-B6AD53A5A7F5}" srcOrd="1" destOrd="0" presId="urn:microsoft.com/office/officeart/2005/8/layout/hierarchy1"/>
    <dgm:cxn modelId="{C2D9249A-EAEF-4759-BABD-4FD9AA7BF85C}" type="presParOf" srcId="{A3DE9052-B761-4F4A-A8B2-FDB1FB8790C3}" destId="{4EFB2EB1-BA2E-4F4D-892A-384F5431756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AB6B5-D207-40F6-B3C5-B1433D0BA5C8}">
      <dsp:nvSpPr>
        <dsp:cNvPr id="0" name=""/>
        <dsp:cNvSpPr/>
      </dsp:nvSpPr>
      <dsp:spPr>
        <a:xfrm>
          <a:off x="5983078" y="1815411"/>
          <a:ext cx="3490104" cy="830486"/>
        </a:xfrm>
        <a:custGeom>
          <a:avLst/>
          <a:gdLst/>
          <a:ahLst/>
          <a:cxnLst/>
          <a:rect l="0" t="0" r="0" b="0"/>
          <a:pathLst>
            <a:path>
              <a:moveTo>
                <a:pt x="0" y="0"/>
              </a:moveTo>
              <a:lnTo>
                <a:pt x="0" y="565952"/>
              </a:lnTo>
              <a:lnTo>
                <a:pt x="3490104" y="565952"/>
              </a:lnTo>
              <a:lnTo>
                <a:pt x="3490104" y="8304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B038FD-31F0-4609-A633-D724865DFDBA}">
      <dsp:nvSpPr>
        <dsp:cNvPr id="0" name=""/>
        <dsp:cNvSpPr/>
      </dsp:nvSpPr>
      <dsp:spPr>
        <a:xfrm>
          <a:off x="5937358" y="1815411"/>
          <a:ext cx="91440" cy="830486"/>
        </a:xfrm>
        <a:custGeom>
          <a:avLst/>
          <a:gdLst/>
          <a:ahLst/>
          <a:cxnLst/>
          <a:rect l="0" t="0" r="0" b="0"/>
          <a:pathLst>
            <a:path>
              <a:moveTo>
                <a:pt x="45720" y="0"/>
              </a:moveTo>
              <a:lnTo>
                <a:pt x="45720" y="8304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98C54E-543F-48E3-9E4A-CA6328939D00}">
      <dsp:nvSpPr>
        <dsp:cNvPr id="0" name=""/>
        <dsp:cNvSpPr/>
      </dsp:nvSpPr>
      <dsp:spPr>
        <a:xfrm>
          <a:off x="2492974" y="1815411"/>
          <a:ext cx="3490104" cy="830486"/>
        </a:xfrm>
        <a:custGeom>
          <a:avLst/>
          <a:gdLst/>
          <a:ahLst/>
          <a:cxnLst/>
          <a:rect l="0" t="0" r="0" b="0"/>
          <a:pathLst>
            <a:path>
              <a:moveTo>
                <a:pt x="3490104" y="0"/>
              </a:moveTo>
              <a:lnTo>
                <a:pt x="3490104" y="565952"/>
              </a:lnTo>
              <a:lnTo>
                <a:pt x="0" y="565952"/>
              </a:lnTo>
              <a:lnTo>
                <a:pt x="0" y="8304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770AFB-62A2-4FC3-BB5D-687AB41C6FA3}">
      <dsp:nvSpPr>
        <dsp:cNvPr id="0" name=""/>
        <dsp:cNvSpPr/>
      </dsp:nvSpPr>
      <dsp:spPr>
        <a:xfrm>
          <a:off x="4555308" y="2144"/>
          <a:ext cx="2855539" cy="18132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2B755D-5E8B-4F8F-B3DF-18EEA9804A24}">
      <dsp:nvSpPr>
        <dsp:cNvPr id="0" name=""/>
        <dsp:cNvSpPr/>
      </dsp:nvSpPr>
      <dsp:spPr>
        <a:xfrm>
          <a:off x="4872590" y="303562"/>
          <a:ext cx="2855539" cy="18132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CA" sz="2200" b="1" kern="1200"/>
            <a:t>Learning Objective</a:t>
          </a:r>
          <a:endParaRPr lang="en-US" sz="2200" kern="1200"/>
        </a:p>
      </dsp:txBody>
      <dsp:txXfrm>
        <a:off x="4925699" y="356671"/>
        <a:ext cx="2749321" cy="1707049"/>
      </dsp:txXfrm>
    </dsp:sp>
    <dsp:sp modelId="{62DF1AF4-C50C-4291-BD53-C7433BB9F9E0}">
      <dsp:nvSpPr>
        <dsp:cNvPr id="0" name=""/>
        <dsp:cNvSpPr/>
      </dsp:nvSpPr>
      <dsp:spPr>
        <a:xfrm>
          <a:off x="1065204" y="2645898"/>
          <a:ext cx="2855539" cy="18132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6476A-87A4-41A8-AEEF-BF66846AA40D}">
      <dsp:nvSpPr>
        <dsp:cNvPr id="0" name=""/>
        <dsp:cNvSpPr/>
      </dsp:nvSpPr>
      <dsp:spPr>
        <a:xfrm>
          <a:off x="1382486" y="2947316"/>
          <a:ext cx="2855539" cy="18132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CA" sz="2200" kern="1200"/>
            <a:t>Define Database Management System (DBMS) and database</a:t>
          </a:r>
          <a:endParaRPr lang="en-US" sz="2200" kern="1200"/>
        </a:p>
      </dsp:txBody>
      <dsp:txXfrm>
        <a:off x="1435595" y="3000425"/>
        <a:ext cx="2749321" cy="1707049"/>
      </dsp:txXfrm>
    </dsp:sp>
    <dsp:sp modelId="{B946617D-D24B-48CF-AB62-67B4CEF0867B}">
      <dsp:nvSpPr>
        <dsp:cNvPr id="0" name=""/>
        <dsp:cNvSpPr/>
      </dsp:nvSpPr>
      <dsp:spPr>
        <a:xfrm>
          <a:off x="4555308" y="2645898"/>
          <a:ext cx="2855539" cy="18132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1ECBCE-0F58-4190-8643-B52594B67D90}">
      <dsp:nvSpPr>
        <dsp:cNvPr id="0" name=""/>
        <dsp:cNvSpPr/>
      </dsp:nvSpPr>
      <dsp:spPr>
        <a:xfrm>
          <a:off x="4872590" y="2947316"/>
          <a:ext cx="2855539" cy="18132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CA" sz="2200" kern="1200"/>
            <a:t>Describe the advantages and disadvantages of DBMS to file based system.</a:t>
          </a:r>
          <a:endParaRPr lang="en-US" sz="2200" kern="1200"/>
        </a:p>
      </dsp:txBody>
      <dsp:txXfrm>
        <a:off x="4925699" y="3000425"/>
        <a:ext cx="2749321" cy="1707049"/>
      </dsp:txXfrm>
    </dsp:sp>
    <dsp:sp modelId="{CEB3B564-6CEF-4AA5-BBBC-0B38D9E829C0}">
      <dsp:nvSpPr>
        <dsp:cNvPr id="0" name=""/>
        <dsp:cNvSpPr/>
      </dsp:nvSpPr>
      <dsp:spPr>
        <a:xfrm>
          <a:off x="8045412" y="2645898"/>
          <a:ext cx="2855539" cy="181326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4BB91D-A409-4F35-9A57-B6AD53A5A7F5}">
      <dsp:nvSpPr>
        <dsp:cNvPr id="0" name=""/>
        <dsp:cNvSpPr/>
      </dsp:nvSpPr>
      <dsp:spPr>
        <a:xfrm>
          <a:off x="8362694" y="2947316"/>
          <a:ext cx="2855539" cy="181326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CA" sz="2200" kern="1200"/>
            <a:t>Analyses structure models in Database</a:t>
          </a:r>
          <a:endParaRPr lang="en-US" sz="2200" kern="1200"/>
        </a:p>
      </dsp:txBody>
      <dsp:txXfrm>
        <a:off x="8415803" y="3000425"/>
        <a:ext cx="2749321" cy="170704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94727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sv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28.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Accreditation — Standard 2 Curriculum — Learning Objectives">
            <a:extLst>
              <a:ext uri="{FF2B5EF4-FFF2-40B4-BE49-F238E27FC236}">
                <a16:creationId xmlns:a16="http://schemas.microsoft.com/office/drawing/2014/main" id="{45867165-1578-B6DB-06F4-98BAB31DF8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0920"/>
            <a:ext cx="2508531" cy="117178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C1983E4-F6B0-86C4-EED4-CDC6D344BCB9}"/>
              </a:ext>
            </a:extLst>
          </p:cNvPr>
          <p:cNvSpPr txBox="1"/>
          <p:nvPr/>
        </p:nvSpPr>
        <p:spPr>
          <a:xfrm>
            <a:off x="0" y="1090865"/>
            <a:ext cx="11709175" cy="1262782"/>
          </a:xfrm>
          <a:prstGeom prst="rect">
            <a:avLst/>
          </a:prstGeom>
          <a:noFill/>
        </p:spPr>
        <p:txBody>
          <a:bodyPr wrap="square">
            <a:spAutoFit/>
          </a:bodyPr>
          <a:lstStyle/>
          <a:p>
            <a:pPr>
              <a:lnSpc>
                <a:spcPct val="107000"/>
              </a:lnSpc>
              <a:spcAft>
                <a:spcPts val="1500"/>
              </a:spcAft>
            </a:pPr>
            <a:r>
              <a:rPr lang="en-CA" sz="1800" kern="0" dirty="0">
                <a:solidFill>
                  <a:srgbClr val="374151"/>
                </a:solidFill>
                <a:effectLst/>
                <a:latin typeface="Segoe UI" panose="020B0502040204020203" pitchFamily="34" charset="0"/>
                <a:ea typeface="Times New Roman" panose="02020603050405020304" pitchFamily="18" charset="0"/>
                <a:cs typeface="Arial" panose="020B0604020202020204" pitchFamily="34" charset="0"/>
              </a:rPr>
              <a:t>This course is centered on the comprehensive study and application of relational database management systems (RDBMS), with a specific focus on analysis, design, normalization, and implementation techniques. It's tailored to provide a robust understanding of how relational databases function and how they can be effectively utilized and managed using MySQL, a popular open-source relational database management system.</a:t>
            </a:r>
            <a:endParaRPr lang="en-CA"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CD1A6E7-ECC6-4ECC-682F-B0F2AD8880AE}"/>
              </a:ext>
            </a:extLst>
          </p:cNvPr>
          <p:cNvSpPr txBox="1"/>
          <p:nvPr/>
        </p:nvSpPr>
        <p:spPr>
          <a:xfrm>
            <a:off x="-26894" y="3099354"/>
            <a:ext cx="6122894" cy="1052917"/>
          </a:xfrm>
          <a:prstGeom prst="rect">
            <a:avLst/>
          </a:prstGeom>
          <a:noFill/>
        </p:spPr>
        <p:txBody>
          <a:bodyPr wrap="square">
            <a:spAutoFit/>
          </a:bodyPr>
          <a:lstStyle/>
          <a:p>
            <a:pPr>
              <a:lnSpc>
                <a:spcPct val="107000"/>
              </a:lnSpc>
              <a:spcAft>
                <a:spcPts val="800"/>
              </a:spcAft>
            </a:pPr>
            <a:r>
              <a:rPr lang="en-CA" sz="1050" b="1" kern="0" dirty="0">
                <a:solidFill>
                  <a:srgbClr val="000000"/>
                </a:solidFill>
                <a:effectLst/>
                <a:latin typeface="Arial Black" panose="020B0A04020102020204" pitchFamily="34" charset="0"/>
                <a:ea typeface="Times New Roman" panose="02020603050405020304" pitchFamily="18" charset="0"/>
                <a:cs typeface="Times New Roman" panose="02020603050405020304" pitchFamily="18" charset="0"/>
              </a:rPr>
              <a:t>G R A D I N G</a:t>
            </a:r>
            <a:endParaRPr lang="en-CA" sz="16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CA" sz="1800" kern="0" dirty="0">
                <a:solidFill>
                  <a:srgbClr val="000000"/>
                </a:solidFill>
                <a:effectLst/>
                <a:latin typeface="Garamond" panose="02020404030301010803" pitchFamily="18" charset="0"/>
                <a:ea typeface="Times New Roman" panose="02020603050405020304" pitchFamily="18" charset="0"/>
                <a:cs typeface="Times New Roman" panose="02020603050405020304" pitchFamily="18" charset="0"/>
              </a:rPr>
              <a:t>Quiz /week =8 Marks = 8X10 weeks = 80% </a:t>
            </a:r>
            <a:endParaRPr lang="en-CA" sz="16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CA" sz="1800" kern="0" dirty="0">
                <a:solidFill>
                  <a:srgbClr val="000000"/>
                </a:solidFill>
                <a:effectLst/>
                <a:latin typeface="Garamond" panose="02020404030301010803" pitchFamily="18" charset="0"/>
                <a:ea typeface="Times New Roman" panose="02020603050405020304" pitchFamily="18" charset="0"/>
                <a:cs typeface="Times New Roman" panose="02020603050405020304" pitchFamily="18" charset="0"/>
              </a:rPr>
              <a:t>Final Exam: 20%</a:t>
            </a:r>
            <a:endParaRPr lang="en-CA" sz="16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4ECC16B4-E74D-A650-C05C-ECA7FBBB0447}"/>
              </a:ext>
            </a:extLst>
          </p:cNvPr>
          <p:cNvSpPr txBox="1"/>
          <p:nvPr/>
        </p:nvSpPr>
        <p:spPr>
          <a:xfrm>
            <a:off x="0" y="5038858"/>
            <a:ext cx="6136340" cy="966803"/>
          </a:xfrm>
          <a:prstGeom prst="rect">
            <a:avLst/>
          </a:prstGeom>
          <a:noFill/>
        </p:spPr>
        <p:txBody>
          <a:bodyPr wrap="square">
            <a:spAutoFit/>
          </a:bodyPr>
          <a:lstStyle/>
          <a:p>
            <a:pPr>
              <a:lnSpc>
                <a:spcPct val="107000"/>
              </a:lnSpc>
              <a:spcAft>
                <a:spcPts val="800"/>
              </a:spcAft>
            </a:pPr>
            <a:r>
              <a:rPr lang="en-CA" sz="1800" kern="100" dirty="0">
                <a:solidFill>
                  <a:srgbClr val="374151"/>
                </a:solidFill>
                <a:effectLst/>
                <a:latin typeface="Times New Roman" panose="02020603050405020304" pitchFamily="18" charset="0"/>
                <a:ea typeface="Calibri" panose="020F0502020204030204" pitchFamily="34" charset="0"/>
                <a:cs typeface="Arial" panose="020B0604020202020204" pitchFamily="34" charset="0"/>
              </a:rPr>
              <a:t>By the end of this course, you will not only understand the theoretical aspects of database management but will have also navigated the practical challenges and solutions in MySQL.</a:t>
            </a:r>
            <a:endParaRPr lang="en-CA"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D82163D7-16B9-130F-89F9-D39C9D0C6F04}"/>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5" name="Graphic 21">
            <a:extLst>
              <a:ext uri="{FF2B5EF4-FFF2-40B4-BE49-F238E27FC236}">
                <a16:creationId xmlns:a16="http://schemas.microsoft.com/office/drawing/2014/main" id="{6C575D89-AD69-7990-0810-8461DB5B4C9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191416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4C5773CD-BDD7-0F70-6672-93132EE2CB2C}"/>
              </a:ext>
            </a:extLst>
          </p:cNvPr>
          <p:cNvGraphicFramePr>
            <a:graphicFrameLocks noGrp="1"/>
          </p:cNvGraphicFramePr>
          <p:nvPr>
            <p:extLst>
              <p:ext uri="{D42A27DB-BD31-4B8C-83A1-F6EECF244321}">
                <p14:modId xmlns:p14="http://schemas.microsoft.com/office/powerpoint/2010/main" val="2653252921"/>
              </p:ext>
            </p:extLst>
          </p:nvPr>
        </p:nvGraphicFramePr>
        <p:xfrm>
          <a:off x="2493053" y="0"/>
          <a:ext cx="7421912" cy="6644378"/>
        </p:xfrm>
        <a:graphic>
          <a:graphicData uri="http://schemas.openxmlformats.org/drawingml/2006/table">
            <a:tbl>
              <a:tblPr firstRow="1" firstCol="1" bandRow="1">
                <a:tableStyleId>{5C22544A-7EE6-4342-B048-85BDC9FD1C3A}</a:tableStyleId>
              </a:tblPr>
              <a:tblGrid>
                <a:gridCol w="1056434">
                  <a:extLst>
                    <a:ext uri="{9D8B030D-6E8A-4147-A177-3AD203B41FA5}">
                      <a16:colId xmlns:a16="http://schemas.microsoft.com/office/drawing/2014/main" val="1444761599"/>
                    </a:ext>
                  </a:extLst>
                </a:gridCol>
                <a:gridCol w="1056434">
                  <a:extLst>
                    <a:ext uri="{9D8B030D-6E8A-4147-A177-3AD203B41FA5}">
                      <a16:colId xmlns:a16="http://schemas.microsoft.com/office/drawing/2014/main" val="4097160655"/>
                    </a:ext>
                  </a:extLst>
                </a:gridCol>
                <a:gridCol w="2638871">
                  <a:extLst>
                    <a:ext uri="{9D8B030D-6E8A-4147-A177-3AD203B41FA5}">
                      <a16:colId xmlns:a16="http://schemas.microsoft.com/office/drawing/2014/main" val="2079597620"/>
                    </a:ext>
                  </a:extLst>
                </a:gridCol>
                <a:gridCol w="2670173">
                  <a:extLst>
                    <a:ext uri="{9D8B030D-6E8A-4147-A177-3AD203B41FA5}">
                      <a16:colId xmlns:a16="http://schemas.microsoft.com/office/drawing/2014/main" val="265991888"/>
                    </a:ext>
                  </a:extLst>
                </a:gridCol>
              </a:tblGrid>
              <a:tr h="166796">
                <a:tc>
                  <a:txBody>
                    <a:bodyPr/>
                    <a:lstStyle/>
                    <a:p>
                      <a:pPr algn="ct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Week</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Topic</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Objective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gn="ctr">
                        <a:lnSpc>
                          <a:spcPct val="107000"/>
                        </a:lnSpc>
                        <a:spcAft>
                          <a:spcPts val="800"/>
                        </a:spcAft>
                      </a:pPr>
                      <a:r>
                        <a:rPr lang="en-CA" sz="1400" kern="0">
                          <a:effectLst/>
                          <a:latin typeface="Times New Roman" panose="02020603050405020304" pitchFamily="18" charset="0"/>
                          <a:cs typeface="Times New Roman" panose="02020603050405020304" pitchFamily="18" charset="0"/>
                        </a:rPr>
                        <a:t>MySQL Practical Activities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26471268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Introduction to Database Concepts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basic database concepts.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Install MySQL, explore the interface, create a basic database.</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35677680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2</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Data Model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Learn about the relational data model.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Create relational tables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90604819"/>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3</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Integrity Rules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relational integrity constraints.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Implement primary and foreign key constraints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142504486"/>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4</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Relational Algebra and Basic 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relational algebra and basic SQL commands.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Use basic SQL queries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1076972195"/>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5</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SQL Queries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Delve into complex SQL operations.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Execute advanced SQL commands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567073064"/>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6</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Introduction to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Begin learning database normalization principles.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the first normal form (1NF) in MySQL.</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83094560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7</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Advanced Database Normalization</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Explore advanced normalization techniques.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Normalize a database in MySQL to 2NF and 3NF.</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83575540"/>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8</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Understand data modeling and ER diagrams.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Create an ER diagram and implement it in MySQL.</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48632678"/>
                  </a:ext>
                </a:extLst>
              </a:tr>
              <a:tr h="481369">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9</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Database Design for Real-World Apps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database design to real-world scenarios.</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Develop a database schema based on a real-world example.</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3947105474"/>
                  </a:ext>
                </a:extLst>
              </a:tr>
              <a:tr h="324082">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10</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Project and Review</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a:effectLst/>
                          <a:latin typeface="Times New Roman" panose="02020603050405020304" pitchFamily="18" charset="0"/>
                          <a:cs typeface="Times New Roman" panose="02020603050405020304" pitchFamily="18" charset="0"/>
                        </a:rPr>
                        <a:t>Apply all learned concepts in a comprehensive project.</a:t>
                      </a:r>
                      <a:endParaRPr lang="en-CA" sz="14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tc>
                  <a:txBody>
                    <a:bodyPr/>
                    <a:lstStyle/>
                    <a:p>
                      <a:pPr>
                        <a:lnSpc>
                          <a:spcPct val="107000"/>
                        </a:lnSpc>
                        <a:spcAft>
                          <a:spcPts val="800"/>
                        </a:spcAft>
                      </a:pPr>
                      <a:r>
                        <a:rPr lang="en-CA" sz="1400" kern="0" dirty="0">
                          <a:effectLst/>
                          <a:latin typeface="Times New Roman" panose="02020603050405020304" pitchFamily="18" charset="0"/>
                          <a:cs typeface="Times New Roman" panose="02020603050405020304" pitchFamily="18" charset="0"/>
                        </a:rPr>
                        <a:t>Complete a project in MySQL incorporating all learned skills.</a:t>
                      </a:r>
                      <a:endParaRPr lang="en-CA" sz="14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8751" marR="8751" marT="8751" marB="8751" anchor="b"/>
                </a:tc>
                <a:extLst>
                  <a:ext uri="{0D108BD9-81ED-4DB2-BD59-A6C34878D82A}">
                    <a16:rowId xmlns:a16="http://schemas.microsoft.com/office/drawing/2014/main" val="2901752131"/>
                  </a:ext>
                </a:extLst>
              </a:tr>
            </a:tbl>
          </a:graphicData>
        </a:graphic>
      </p:graphicFrame>
      <p:sp>
        <p:nvSpPr>
          <p:cNvPr id="3" name="TextBox 2">
            <a:extLst>
              <a:ext uri="{FF2B5EF4-FFF2-40B4-BE49-F238E27FC236}">
                <a16:creationId xmlns:a16="http://schemas.microsoft.com/office/drawing/2014/main" id="{624062F8-84F9-38B5-6C06-0111424EFDB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E0A37D6-F524-35A9-92FA-CFAE8011E8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Rectangle 4">
            <a:extLst>
              <a:ext uri="{FF2B5EF4-FFF2-40B4-BE49-F238E27FC236}">
                <a16:creationId xmlns:a16="http://schemas.microsoft.com/office/drawing/2014/main" id="{679CC61B-DEA1-465C-3F3E-C68175FAF0C2}"/>
              </a:ext>
            </a:extLst>
          </p:cNvPr>
          <p:cNvSpPr/>
          <p:nvPr/>
        </p:nvSpPr>
        <p:spPr>
          <a:xfrm>
            <a:off x="1965434" y="189186"/>
            <a:ext cx="8345214" cy="83043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1786006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109968-92ED-280A-AC66-3A3B3907C341}"/>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C84CC110-C7A5-012C-B9FD-390F472785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graphicFrame>
        <p:nvGraphicFramePr>
          <p:cNvPr id="6" name="TextBox 2">
            <a:extLst>
              <a:ext uri="{FF2B5EF4-FFF2-40B4-BE49-F238E27FC236}">
                <a16:creationId xmlns:a16="http://schemas.microsoft.com/office/drawing/2014/main" id="{93896A37-3D59-0C17-E038-9B0FB21BE20C}"/>
              </a:ext>
            </a:extLst>
          </p:cNvPr>
          <p:cNvGraphicFramePr/>
          <p:nvPr>
            <p:extLst>
              <p:ext uri="{D42A27DB-BD31-4B8C-83A1-F6EECF244321}">
                <p14:modId xmlns:p14="http://schemas.microsoft.com/office/powerpoint/2010/main" val="349851590"/>
              </p:ext>
            </p:extLst>
          </p:nvPr>
        </p:nvGraphicFramePr>
        <p:xfrm>
          <a:off x="-91440" y="561112"/>
          <a:ext cx="12283439" cy="47627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65660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Event Mesh: The Foundation for Enabling Event-Driven Architecture Across Smart City Projects">
            <a:extLst>
              <a:ext uri="{FF2B5EF4-FFF2-40B4-BE49-F238E27FC236}">
                <a16:creationId xmlns:a16="http://schemas.microsoft.com/office/drawing/2014/main" id="{6276F8EE-2950-1175-4BF2-E2E62B73C5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054790"/>
            <a:ext cx="9753600" cy="5514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779E6F-DE3B-79EA-31EE-813DB4903CE7}"/>
              </a:ext>
            </a:extLst>
          </p:cNvPr>
          <p:cNvSpPr txBox="1"/>
          <p:nvPr/>
        </p:nvSpPr>
        <p:spPr>
          <a:xfrm>
            <a:off x="3528391" y="437322"/>
            <a:ext cx="4979505" cy="492443"/>
          </a:xfrm>
          <a:prstGeom prst="rect">
            <a:avLst/>
          </a:prstGeom>
          <a:noFill/>
        </p:spPr>
        <p:txBody>
          <a:bodyPr wrap="square" rtlCol="0">
            <a:spAutoFit/>
          </a:bodyPr>
          <a:lstStyle/>
          <a:p>
            <a:r>
              <a:rPr lang="en-CA" sz="2600" b="0" i="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 City Data Base Management</a:t>
            </a:r>
          </a:p>
        </p:txBody>
      </p:sp>
      <p:sp>
        <p:nvSpPr>
          <p:cNvPr id="2" name="TextBox 1">
            <a:extLst>
              <a:ext uri="{FF2B5EF4-FFF2-40B4-BE49-F238E27FC236}">
                <a16:creationId xmlns:a16="http://schemas.microsoft.com/office/drawing/2014/main" id="{A528B9DA-FA77-E8A7-3FB4-221C3D0122AB}"/>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123A663F-43F8-F788-C748-ADEEA663E5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13931007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675D60-12BF-8964-D317-5872CAE6AB6C}"/>
              </a:ext>
            </a:extLst>
          </p:cNvPr>
          <p:cNvPicPr>
            <a:picLocks noChangeAspect="1"/>
          </p:cNvPicPr>
          <p:nvPr/>
        </p:nvPicPr>
        <p:blipFill>
          <a:blip r:embed="rId2"/>
          <a:stretch>
            <a:fillRect/>
          </a:stretch>
        </p:blipFill>
        <p:spPr>
          <a:xfrm>
            <a:off x="1582101" y="1031584"/>
            <a:ext cx="9620691" cy="4749455"/>
          </a:xfrm>
          <a:prstGeom prst="rect">
            <a:avLst/>
          </a:prstGeom>
          <a:ln>
            <a:noFill/>
          </a:ln>
          <a:effectLst>
            <a:softEdge rad="112500"/>
          </a:effectLst>
        </p:spPr>
      </p:pic>
      <p:sp>
        <p:nvSpPr>
          <p:cNvPr id="2" name="TextBox 1">
            <a:extLst>
              <a:ext uri="{FF2B5EF4-FFF2-40B4-BE49-F238E27FC236}">
                <a16:creationId xmlns:a16="http://schemas.microsoft.com/office/drawing/2014/main" id="{63FDE1DA-E0A4-C61D-92D8-27A8B03DBD69}"/>
              </a:ext>
            </a:extLst>
          </p:cNvPr>
          <p:cNvSpPr txBox="1"/>
          <p:nvPr/>
        </p:nvSpPr>
        <p:spPr>
          <a:xfrm>
            <a:off x="10689997" y="6550223"/>
            <a:ext cx="1620599" cy="307777"/>
          </a:xfrm>
          <a:prstGeom prst="rect">
            <a:avLst/>
          </a:prstGeom>
          <a:noFill/>
        </p:spPr>
        <p:txBody>
          <a:bodyPr wrap="square" rtlCol="0">
            <a:spAutoFit/>
          </a:bodyPr>
          <a:lstStyle/>
          <a:p>
            <a:r>
              <a:rPr lang="en-US" sz="1400" b="1" dirty="0"/>
              <a:t>www.midocean.ae</a:t>
            </a:r>
          </a:p>
        </p:txBody>
      </p:sp>
      <p:pic>
        <p:nvPicPr>
          <p:cNvPr id="3" name="Graphic 21" descr="A logo for a university&#10;&#10;Description automatically generated">
            <a:extLst>
              <a:ext uri="{FF2B5EF4-FFF2-40B4-BE49-F238E27FC236}">
                <a16:creationId xmlns:a16="http://schemas.microsoft.com/office/drawing/2014/main" id="{6714CF03-2823-B009-779B-EE570A435CA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12455" y="59790"/>
            <a:ext cx="1175685" cy="509378"/>
          </a:xfrm>
          <a:prstGeom prst="rect">
            <a:avLst/>
          </a:prstGeom>
        </p:spPr>
      </p:pic>
    </p:spTree>
    <p:extLst>
      <p:ext uri="{BB962C8B-B14F-4D97-AF65-F5344CB8AC3E}">
        <p14:creationId xmlns:p14="http://schemas.microsoft.com/office/powerpoint/2010/main" val="1990671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5">
            <a:extLst>
              <a:ext uri="{FF2B5EF4-FFF2-40B4-BE49-F238E27FC236}">
                <a16:creationId xmlns:a16="http://schemas.microsoft.com/office/drawing/2014/main" id="{4B689FDA-AF9A-2783-301A-0942C5912A8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6960" tIns="584016" rIns="393576" bIns="177744" numCol="1" anchor="ctr" anchorCtr="0" compatLnSpc="1">
            <a:prstTxWarp prst="textNoShape">
              <a:avLst/>
            </a:prstTxWarp>
            <a:spAutoFit/>
          </a:bodyPr>
          <a:lstStyle/>
          <a:p>
            <a:endParaRPr lang="en-CA"/>
          </a:p>
        </p:txBody>
      </p:sp>
      <p:sp>
        <p:nvSpPr>
          <p:cNvPr id="7" name="Rectangle 16">
            <a:extLst>
              <a:ext uri="{FF2B5EF4-FFF2-40B4-BE49-F238E27FC236}">
                <a16:creationId xmlns:a16="http://schemas.microsoft.com/office/drawing/2014/main" id="{D7F1EEB0-557E-1F9E-A167-A76E6902E70D}"/>
              </a:ext>
            </a:extLst>
          </p:cNvPr>
          <p:cNvSpPr>
            <a:spLocks noChangeArrowheads="1"/>
          </p:cNvSpPr>
          <p:nvPr/>
        </p:nvSpPr>
        <p:spPr bwMode="auto">
          <a:xfrm>
            <a:off x="0" y="0"/>
            <a:ext cx="8815234" cy="5816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58838" algn="l"/>
              </a:tabLst>
              <a:defRPr>
                <a:solidFill>
                  <a:schemeClr val="tx1"/>
                </a:solidFill>
                <a:latin typeface="Arial" panose="020B0604020202020204" pitchFamily="34" charset="0"/>
              </a:defRPr>
            </a:lvl1pPr>
            <a:lvl2pPr eaLnBrk="0" fontAlgn="base" hangingPunct="0">
              <a:spcBef>
                <a:spcPct val="0"/>
              </a:spcBef>
              <a:spcAft>
                <a:spcPct val="0"/>
              </a:spcAft>
              <a:tabLst>
                <a:tab pos="858838" algn="l"/>
              </a:tabLst>
              <a:defRPr>
                <a:solidFill>
                  <a:schemeClr val="tx1"/>
                </a:solidFill>
                <a:latin typeface="Arial" panose="020B0604020202020204" pitchFamily="34" charset="0"/>
              </a:defRPr>
            </a:lvl2pPr>
            <a:lvl3pPr eaLnBrk="0" fontAlgn="base" hangingPunct="0">
              <a:spcBef>
                <a:spcPct val="0"/>
              </a:spcBef>
              <a:spcAft>
                <a:spcPct val="0"/>
              </a:spcAft>
              <a:tabLst>
                <a:tab pos="858838" algn="l"/>
              </a:tabLst>
              <a:defRPr>
                <a:solidFill>
                  <a:schemeClr val="tx1"/>
                </a:solidFill>
                <a:latin typeface="Arial" panose="020B0604020202020204" pitchFamily="34" charset="0"/>
              </a:defRPr>
            </a:lvl3pPr>
            <a:lvl4pPr eaLnBrk="0" fontAlgn="base" hangingPunct="0">
              <a:spcBef>
                <a:spcPct val="0"/>
              </a:spcBef>
              <a:spcAft>
                <a:spcPct val="0"/>
              </a:spcAft>
              <a:tabLst>
                <a:tab pos="858838" algn="l"/>
              </a:tabLst>
              <a:defRPr>
                <a:solidFill>
                  <a:schemeClr val="tx1"/>
                </a:solidFill>
                <a:latin typeface="Arial" panose="020B0604020202020204" pitchFamily="34" charset="0"/>
              </a:defRPr>
            </a:lvl4pPr>
            <a:lvl5pPr eaLnBrk="0" fontAlgn="base" hangingPunct="0">
              <a:spcBef>
                <a:spcPct val="0"/>
              </a:spcBef>
              <a:spcAft>
                <a:spcPct val="0"/>
              </a:spcAft>
              <a:tabLst>
                <a:tab pos="858838" algn="l"/>
              </a:tabLst>
              <a:defRPr>
                <a:solidFill>
                  <a:schemeClr val="tx1"/>
                </a:solidFill>
                <a:latin typeface="Arial" panose="020B0604020202020204" pitchFamily="34" charset="0"/>
              </a:defRPr>
            </a:lvl5pPr>
            <a:lvl6pPr eaLnBrk="0" fontAlgn="base" hangingPunct="0">
              <a:spcBef>
                <a:spcPct val="0"/>
              </a:spcBef>
              <a:spcAft>
                <a:spcPct val="0"/>
              </a:spcAft>
              <a:tabLst>
                <a:tab pos="858838" algn="l"/>
              </a:tabLst>
              <a:defRPr>
                <a:solidFill>
                  <a:schemeClr val="tx1"/>
                </a:solidFill>
                <a:latin typeface="Arial" panose="020B0604020202020204" pitchFamily="34" charset="0"/>
              </a:defRPr>
            </a:lvl6pPr>
            <a:lvl7pPr eaLnBrk="0" fontAlgn="base" hangingPunct="0">
              <a:spcBef>
                <a:spcPct val="0"/>
              </a:spcBef>
              <a:spcAft>
                <a:spcPct val="0"/>
              </a:spcAft>
              <a:tabLst>
                <a:tab pos="858838" algn="l"/>
              </a:tabLst>
              <a:defRPr>
                <a:solidFill>
                  <a:schemeClr val="tx1"/>
                </a:solidFill>
                <a:latin typeface="Arial" panose="020B0604020202020204" pitchFamily="34" charset="0"/>
              </a:defRPr>
            </a:lvl7pPr>
            <a:lvl8pPr eaLnBrk="0" fontAlgn="base" hangingPunct="0">
              <a:spcBef>
                <a:spcPct val="0"/>
              </a:spcBef>
              <a:spcAft>
                <a:spcPct val="0"/>
              </a:spcAft>
              <a:tabLst>
                <a:tab pos="858838" algn="l"/>
              </a:tabLst>
              <a:defRPr>
                <a:solidFill>
                  <a:schemeClr val="tx1"/>
                </a:solidFill>
                <a:latin typeface="Arial" panose="020B0604020202020204" pitchFamily="34" charset="0"/>
              </a:defRPr>
            </a:lvl8pPr>
            <a:lvl9pPr eaLnBrk="0" fontAlgn="base" hangingPunct="0">
              <a:spcBef>
                <a:spcPct val="0"/>
              </a:spcBef>
              <a:spcAft>
                <a:spcPct val="0"/>
              </a:spcAft>
              <a:tabLst>
                <a:tab pos="858838"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1" i="0" u="none" strike="noStrike" cap="none" normalizeH="0" baseline="0" dirty="0">
                <a:ln>
                  <a:noFill/>
                </a:ln>
                <a:solidFill>
                  <a:srgbClr val="04607A"/>
                </a:solidFill>
                <a:effectLst/>
                <a:latin typeface="Times New Roman" panose="02020603050405020304" pitchFamily="18" charset="0"/>
                <a:cs typeface="Times New Roman" panose="02020603050405020304" pitchFamily="18" charset="0"/>
              </a:rPr>
              <a:t>Definitions</a:t>
            </a:r>
            <a:endParaRPr kumimoji="0" lang="en-CA" altLang="en-US"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0"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Database:</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very large, integrated collection of data.</a:t>
            </a:r>
            <a:r>
              <a:rPr kumimoji="0" lang="ar-S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ar-SA" altLang="en-US" sz="12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مجموعة</a:t>
            </a:r>
            <a:r>
              <a:rPr kumimoji="0" lang="ar-S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ar-SA" altLang="en-US" sz="12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كبيرة جدًا ومتكاملة من البيانات</a:t>
            </a:r>
            <a:r>
              <a:rPr kumimoji="0" lang="ar-S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Models real-world </a:t>
            </a:r>
            <a:r>
              <a:rPr kumimoji="0" lang="en-CA" altLang="en-US" sz="2800" b="0" i="1" u="sng" strike="noStrike" cap="none" normalizeH="0" baseline="0" dirty="0">
                <a:ln>
                  <a:noFill/>
                </a:ln>
                <a:solidFill>
                  <a:srgbClr val="009DD9"/>
                </a:solidFill>
                <a:effectLst/>
                <a:latin typeface="Times New Roman" panose="02020603050405020304" pitchFamily="18" charset="0"/>
                <a:ea typeface="Times New Roman" panose="02020603050405020304" pitchFamily="18" charset="0"/>
                <a:cs typeface="Times New Roman" panose="02020603050405020304" pitchFamily="18" charset="0"/>
              </a:rPr>
              <a:t>enterprise</a:t>
            </a:r>
            <a:r>
              <a:rPr kumimoji="0" lang="en-CA" altLang="en-US" sz="1200" b="0"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ar-SA" altLang="en-US" sz="1200" b="0"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نماذج المشاريع في العالم الحقيقي.</a:t>
            </a:r>
            <a:endParaRPr kumimoji="0" lang="en-CA" altLang="en-US" sz="1200" b="0" strike="noStrike" cap="none" normalizeH="0" baseline="0" dirty="0">
              <a:ln>
                <a:noFill/>
              </a:ln>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Entities (e.g., students, courses)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Relationships (Ex., Eva is taking Biology)</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Database Management System (DBMS</a:t>
            </a:r>
            <a:r>
              <a:rPr kumimoji="0" lang="en-CA" altLang="en-US" sz="1200" b="0"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ar-SA" altLang="en-US" sz="1200" b="0"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نظام إدارة قواعد البيانات </a:t>
            </a:r>
            <a:r>
              <a:rPr kumimoji="0" lang="ar-S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CA" altLang="en-US" sz="28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software package designed to store and manage databases.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Examples of Database Applications: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
                <a:srgbClr val="0AD0D9"/>
              </a:buClr>
              <a:buSzPct val="100000"/>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Banking: all transactions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
                <a:srgbClr val="0AD0D9"/>
              </a:buClr>
              <a:buSzPct val="100000"/>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Airlines: reservations, schedules</a:t>
            </a:r>
            <a:endParaRPr kumimoji="0" lang="en-CA"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457200" marR="0" lvl="1" indent="0" algn="l" defTabSz="914400" rtl="0" eaLnBrk="0" fontAlgn="base" latinLnBrk="0" hangingPunct="0">
              <a:lnSpc>
                <a:spcPct val="100000"/>
              </a:lnSpc>
              <a:spcBef>
                <a:spcPct val="0"/>
              </a:spcBef>
              <a:spcAft>
                <a:spcPct val="0"/>
              </a:spcAft>
              <a:buClr>
                <a:srgbClr val="0AD0D9"/>
              </a:buClr>
              <a:buSzPct val="100000"/>
              <a:buFontTx/>
              <a:buChar char=""/>
              <a:tabLst>
                <a:tab pos="858838" algn="l"/>
              </a:tabLst>
            </a:pPr>
            <a:r>
              <a:rPr kumimoji="0" lang="en-CA" altLang="en-US" sz="28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Universities: registration, grades</a:t>
            </a:r>
          </a:p>
          <a:p>
            <a:pPr marL="0" marR="0" lvl="0" indent="0" algn="l" defTabSz="914400" rtl="0" eaLnBrk="0" fontAlgn="base" latinLnBrk="0" hangingPunct="0">
              <a:lnSpc>
                <a:spcPct val="100000"/>
              </a:lnSpc>
              <a:spcBef>
                <a:spcPct val="0"/>
              </a:spcBef>
              <a:spcAft>
                <a:spcPct val="0"/>
              </a:spcAft>
              <a:buClrTx/>
              <a:buSzTx/>
              <a:buFontTx/>
              <a:buNone/>
              <a:tabLst>
                <a:tab pos="858838" algn="l"/>
              </a:tabLst>
            </a:pPr>
            <a:br>
              <a:rPr kumimoji="0" lang="en-CA" altLang="en-US" sz="1800" b="0" i="0" u="none" strike="noStrike" cap="none" normalizeH="0" baseline="0" dirty="0">
                <a:ln>
                  <a:noFill/>
                </a:ln>
                <a:solidFill>
                  <a:srgbClr val="000000"/>
                </a:solidFill>
                <a:effectLst/>
                <a:latin typeface="Arial" panose="020B0604020202020204" pitchFamily="34" charset="0"/>
                <a:ea typeface="Times New Roman" panose="02020603050405020304" pitchFamily="18" charset="0"/>
                <a:cs typeface="Arial" panose="020B0604020202020204" pitchFamily="34" charset="0"/>
              </a:rPr>
            </a:b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pic>
        <p:nvPicPr>
          <p:cNvPr id="2066" name="Picture 18" descr="Difference Between Entity and Attribute in Database - Binary Terms">
            <a:extLst>
              <a:ext uri="{FF2B5EF4-FFF2-40B4-BE49-F238E27FC236}">
                <a16:creationId xmlns:a16="http://schemas.microsoft.com/office/drawing/2014/main" id="{1D9426F7-3910-F5F0-B028-6E5ECA2031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9896" y="695125"/>
            <a:ext cx="3674263" cy="18083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8" name="Picture 20" descr="Understanding Database Management Systems">
            <a:extLst>
              <a:ext uri="{FF2B5EF4-FFF2-40B4-BE49-F238E27FC236}">
                <a16:creationId xmlns:a16="http://schemas.microsoft.com/office/drawing/2014/main" id="{2A9C3F57-0403-C30F-8CD4-ED9C22C38B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58108" y="3524512"/>
            <a:ext cx="3216051" cy="24290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5E74F06-9A0B-DD25-37D9-47F0E91C4BB7}"/>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0468867A-66E6-5B19-53F0-88169F8BF95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100911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898DA22-E1C9-0A4B-C9A2-80C8659EF71A}"/>
              </a:ext>
            </a:extLst>
          </p:cNvPr>
          <p:cNvSpPr txBox="1"/>
          <p:nvPr/>
        </p:nvSpPr>
        <p:spPr>
          <a:xfrm>
            <a:off x="0" y="0"/>
            <a:ext cx="12192000" cy="5889113"/>
          </a:xfrm>
          <a:prstGeom prst="rect">
            <a:avLst/>
          </a:prstGeom>
          <a:noFill/>
        </p:spPr>
        <p:txBody>
          <a:bodyPr wrap="square">
            <a:spAutoFit/>
          </a:bodyPr>
          <a:lstStyle/>
          <a:p>
            <a:pPr>
              <a:lnSpc>
                <a:spcPct val="200000"/>
              </a:lnSpc>
            </a:pPr>
            <a:r>
              <a:rPr lang="en-CA" sz="2400" b="1" dirty="0">
                <a:solidFill>
                  <a:schemeClr val="accent1">
                    <a:lumMod val="75000"/>
                  </a:schemeClr>
                </a:solidFill>
                <a:latin typeface="Times New Roman" panose="02020603050405020304" pitchFamily="18" charset="0"/>
                <a:cs typeface="Times New Roman" panose="02020603050405020304" pitchFamily="18" charset="0"/>
              </a:rPr>
              <a:t>Purpose of Database Systems</a:t>
            </a:r>
          </a:p>
          <a:p>
            <a:pPr marL="342900" indent="-342900">
              <a:lnSpc>
                <a:spcPct val="200000"/>
              </a:lnSpc>
              <a:buFont typeface="Wingdings" panose="05000000000000000000" pitchFamily="2" charset="2"/>
              <a:buChar char="q"/>
            </a:pPr>
            <a:r>
              <a:rPr lang="en-CA" sz="2400" dirty="0">
                <a:latin typeface="Times New Roman" panose="02020603050405020304" pitchFamily="18" charset="0"/>
                <a:cs typeface="Times New Roman" panose="02020603050405020304" pitchFamily="18" charset="0"/>
              </a:rPr>
              <a:t>In the early days, database applications were built directly on top of file systems</a:t>
            </a:r>
          </a:p>
          <a:p>
            <a:pPr marL="342900" indent="-342900">
              <a:lnSpc>
                <a:spcPct val="200000"/>
              </a:lnSpc>
              <a:buFont typeface="Wingdings" panose="05000000000000000000" pitchFamily="2" charset="2"/>
              <a:buChar char="q"/>
            </a:pPr>
            <a:r>
              <a:rPr lang="en-CA" sz="2400" dirty="0">
                <a:latin typeface="Times New Roman" panose="02020603050405020304" pitchFamily="18" charset="0"/>
                <a:cs typeface="Times New Roman" panose="02020603050405020304" pitchFamily="18" charset="0"/>
              </a:rPr>
              <a:t>Drawbacks of using file systems to store data:</a:t>
            </a: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Data redundancy and inconsistency</a:t>
            </a:r>
            <a:r>
              <a:rPr lang="ar-SA" sz="1400" dirty="0">
                <a:solidFill>
                  <a:srgbClr val="FF0000"/>
                </a:solidFill>
              </a:rPr>
              <a:t>تكرار البيانات وعدم اتساقها</a:t>
            </a:r>
            <a:endParaRPr lang="en-CA" sz="1400" dirty="0">
              <a:solidFill>
                <a:srgbClr val="FF0000"/>
              </a:solidFill>
              <a:latin typeface="Times New Roman" panose="02020603050405020304" pitchFamily="18" charset="0"/>
              <a:cs typeface="Times New Roman" panose="02020603050405020304" pitchFamily="18" charset="0"/>
            </a:endParaRPr>
          </a:p>
          <a:p>
            <a:pPr marL="1257300" lvl="2" indent="-342900">
              <a:lnSpc>
                <a:spcPct val="200000"/>
              </a:lnSpc>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Multiple file formats, duplication of information in different files </a:t>
            </a:r>
            <a:r>
              <a:rPr lang="ar-SA" sz="1100" dirty="0">
                <a:solidFill>
                  <a:srgbClr val="FF0000"/>
                </a:solidFill>
              </a:rPr>
              <a:t>تنسيقات ملفات متعددة، وتكرار المعلومات في ملفات مختلفة</a:t>
            </a:r>
            <a:endParaRPr lang="en-CA" sz="1100" dirty="0">
              <a:solidFill>
                <a:srgbClr val="FF0000"/>
              </a:solidFill>
              <a:latin typeface="Times New Roman" panose="02020603050405020304" pitchFamily="18" charset="0"/>
              <a:cs typeface="Times New Roman" panose="02020603050405020304" pitchFamily="18" charset="0"/>
            </a:endParaRP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Difficulty in accessing data</a:t>
            </a:r>
            <a:r>
              <a:rPr lang="ar-SA" sz="1600" dirty="0">
                <a:solidFill>
                  <a:srgbClr val="FF0000"/>
                </a:solidFill>
              </a:rPr>
              <a:t>صعوبة الوصول إلى البيانات</a:t>
            </a:r>
            <a:endParaRPr lang="en-CA" sz="2400" dirty="0">
              <a:solidFill>
                <a:srgbClr val="FF0000"/>
              </a:solidFill>
              <a:latin typeface="Times New Roman" panose="02020603050405020304" pitchFamily="18" charset="0"/>
              <a:cs typeface="Times New Roman" panose="02020603050405020304" pitchFamily="18" charset="0"/>
            </a:endParaRPr>
          </a:p>
          <a:p>
            <a:pPr marL="1257300" lvl="2" indent="-342900">
              <a:lnSpc>
                <a:spcPct val="200000"/>
              </a:lnSpc>
              <a:buFont typeface="Courier New" panose="02070309020205020404" pitchFamily="49" charset="0"/>
              <a:buChar char="o"/>
            </a:pPr>
            <a:r>
              <a:rPr lang="en-CA" sz="2400" dirty="0">
                <a:latin typeface="Times New Roman" panose="02020603050405020304" pitchFamily="18" charset="0"/>
                <a:cs typeface="Times New Roman" panose="02020603050405020304" pitchFamily="18" charset="0"/>
              </a:rPr>
              <a:t>Need to write a new program to carry out each new task</a:t>
            </a:r>
            <a:r>
              <a:rPr lang="ar-SA" sz="1600" dirty="0">
                <a:solidFill>
                  <a:srgbClr val="FF0000"/>
                </a:solidFill>
              </a:rPr>
              <a:t>الحاجة إلى كتابة برنامج جديد لتنفيذ كل مهمة جديدة</a:t>
            </a:r>
            <a:endParaRPr lang="en-CA" sz="2400" dirty="0">
              <a:solidFill>
                <a:srgbClr val="FF0000"/>
              </a:solidFill>
              <a:latin typeface="Times New Roman" panose="02020603050405020304" pitchFamily="18" charset="0"/>
              <a:cs typeface="Times New Roman" panose="02020603050405020304" pitchFamily="18" charset="0"/>
            </a:endParaRPr>
          </a:p>
          <a:p>
            <a:pPr marL="800100" lvl="1" indent="-342900">
              <a:lnSpc>
                <a:spcPct val="200000"/>
              </a:lnSpc>
              <a:buFont typeface="Wingdings" panose="05000000000000000000" pitchFamily="2" charset="2"/>
              <a:buChar char="§"/>
            </a:pPr>
            <a:r>
              <a:rPr lang="en-CA" sz="2400" dirty="0">
                <a:latin typeface="Times New Roman" panose="02020603050405020304" pitchFamily="18" charset="0"/>
                <a:cs typeface="Times New Roman" panose="02020603050405020304" pitchFamily="18" charset="0"/>
              </a:rPr>
              <a:t>Data isolation — multiple files and formats</a:t>
            </a:r>
            <a:r>
              <a:rPr lang="ar-SA" sz="1600" dirty="0">
                <a:solidFill>
                  <a:srgbClr val="FF0000"/>
                </a:solidFill>
              </a:rPr>
              <a:t>عزل البيانات – ملفات وتنسيقات متعددة</a:t>
            </a:r>
            <a:endParaRPr lang="en-CA" sz="2400"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2B2FA761-9350-B939-B8D1-5C311D849DCE}"/>
              </a:ext>
            </a:extLst>
          </p:cNvPr>
          <p:cNvPicPr>
            <a:picLocks noChangeAspect="1"/>
          </p:cNvPicPr>
          <p:nvPr/>
        </p:nvPicPr>
        <p:blipFill>
          <a:blip r:embed="rId3"/>
          <a:stretch>
            <a:fillRect/>
          </a:stretch>
        </p:blipFill>
        <p:spPr>
          <a:xfrm>
            <a:off x="9857400" y="1459001"/>
            <a:ext cx="1766429" cy="16398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TextBox 1">
            <a:extLst>
              <a:ext uri="{FF2B5EF4-FFF2-40B4-BE49-F238E27FC236}">
                <a16:creationId xmlns:a16="http://schemas.microsoft.com/office/drawing/2014/main" id="{F2B78F8A-4D39-5CA1-D339-FF3A8D84C225}"/>
              </a:ext>
            </a:extLst>
          </p:cNvPr>
          <p:cNvSpPr txBox="1"/>
          <p:nvPr/>
        </p:nvSpPr>
        <p:spPr>
          <a:xfrm>
            <a:off x="9857400" y="6457890"/>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2B9BAC4A-2994-D267-C342-F94EB502EEA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46053" y="-71038"/>
            <a:ext cx="2196867" cy="830434"/>
          </a:xfrm>
          <a:prstGeom prst="rect">
            <a:avLst/>
          </a:prstGeom>
        </p:spPr>
      </p:pic>
    </p:spTree>
    <p:extLst>
      <p:ext uri="{BB962C8B-B14F-4D97-AF65-F5344CB8AC3E}">
        <p14:creationId xmlns:p14="http://schemas.microsoft.com/office/powerpoint/2010/main" val="640516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5E440D24-B95B-BBA8-A851-FB1CA0EFEF0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CA" altLang="en-US" sz="1800" b="0" i="0" u="none" strike="noStrike" cap="none" normalizeH="0" baseline="0">
              <a:ln>
                <a:noFill/>
              </a:ln>
              <a:solidFill>
                <a:schemeClr val="tx1"/>
              </a:solidFill>
              <a:effectLst/>
              <a:latin typeface="Arial" panose="020B0604020202020204" pitchFamily="34" charset="0"/>
            </a:endParaRPr>
          </a:p>
        </p:txBody>
      </p:sp>
      <p:sp>
        <p:nvSpPr>
          <p:cNvPr id="4" name="Rectangle 8">
            <a:extLst>
              <a:ext uri="{FF2B5EF4-FFF2-40B4-BE49-F238E27FC236}">
                <a16:creationId xmlns:a16="http://schemas.microsoft.com/office/drawing/2014/main" id="{FED979A6-C76C-FD1E-B0B7-29053250D21F}"/>
              </a:ext>
            </a:extLst>
          </p:cNvPr>
          <p:cNvSpPr>
            <a:spLocks noChangeArrowheads="1"/>
          </p:cNvSpPr>
          <p:nvPr/>
        </p:nvSpPr>
        <p:spPr bwMode="auto">
          <a:xfrm>
            <a:off x="0" y="140444"/>
            <a:ext cx="12016409" cy="5565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133475" algn="l"/>
              </a:tabLst>
              <a:defRPr>
                <a:solidFill>
                  <a:schemeClr val="tx1"/>
                </a:solidFill>
                <a:latin typeface="Arial" panose="020B0604020202020204" pitchFamily="34" charset="0"/>
              </a:defRPr>
            </a:lvl1pPr>
            <a:lvl2pPr eaLnBrk="0" fontAlgn="base" hangingPunct="0">
              <a:spcBef>
                <a:spcPct val="0"/>
              </a:spcBef>
              <a:spcAft>
                <a:spcPct val="0"/>
              </a:spcAft>
              <a:tabLst>
                <a:tab pos="1133475" algn="l"/>
              </a:tabLst>
              <a:defRPr>
                <a:solidFill>
                  <a:schemeClr val="tx1"/>
                </a:solidFill>
                <a:latin typeface="Arial" panose="020B0604020202020204" pitchFamily="34" charset="0"/>
              </a:defRPr>
            </a:lvl2pPr>
            <a:lvl3pPr eaLnBrk="0" fontAlgn="base" hangingPunct="0">
              <a:spcBef>
                <a:spcPct val="0"/>
              </a:spcBef>
              <a:spcAft>
                <a:spcPct val="0"/>
              </a:spcAft>
              <a:tabLst>
                <a:tab pos="1133475" algn="l"/>
              </a:tabLst>
              <a:defRPr>
                <a:solidFill>
                  <a:schemeClr val="tx1"/>
                </a:solidFill>
                <a:latin typeface="Arial" panose="020B0604020202020204" pitchFamily="34" charset="0"/>
              </a:defRPr>
            </a:lvl3pPr>
            <a:lvl4pPr eaLnBrk="0" fontAlgn="base" hangingPunct="0">
              <a:spcBef>
                <a:spcPct val="0"/>
              </a:spcBef>
              <a:spcAft>
                <a:spcPct val="0"/>
              </a:spcAft>
              <a:tabLst>
                <a:tab pos="1133475" algn="l"/>
              </a:tabLst>
              <a:defRPr>
                <a:solidFill>
                  <a:schemeClr val="tx1"/>
                </a:solidFill>
                <a:latin typeface="Arial" panose="020B0604020202020204" pitchFamily="34" charset="0"/>
              </a:defRPr>
            </a:lvl4pPr>
            <a:lvl5pPr eaLnBrk="0" fontAlgn="base" hangingPunct="0">
              <a:spcBef>
                <a:spcPct val="0"/>
              </a:spcBef>
              <a:spcAft>
                <a:spcPct val="0"/>
              </a:spcAft>
              <a:tabLst>
                <a:tab pos="1133475" algn="l"/>
              </a:tabLst>
              <a:defRPr>
                <a:solidFill>
                  <a:schemeClr val="tx1"/>
                </a:solidFill>
                <a:latin typeface="Arial" panose="020B0604020202020204" pitchFamily="34" charset="0"/>
              </a:defRPr>
            </a:lvl5pPr>
            <a:lvl6pPr eaLnBrk="0" fontAlgn="base" hangingPunct="0">
              <a:spcBef>
                <a:spcPct val="0"/>
              </a:spcBef>
              <a:spcAft>
                <a:spcPct val="0"/>
              </a:spcAft>
              <a:tabLst>
                <a:tab pos="1133475" algn="l"/>
              </a:tabLst>
              <a:defRPr>
                <a:solidFill>
                  <a:schemeClr val="tx1"/>
                </a:solidFill>
                <a:latin typeface="Arial" panose="020B0604020202020204" pitchFamily="34" charset="0"/>
              </a:defRPr>
            </a:lvl6pPr>
            <a:lvl7pPr eaLnBrk="0" fontAlgn="base" hangingPunct="0">
              <a:spcBef>
                <a:spcPct val="0"/>
              </a:spcBef>
              <a:spcAft>
                <a:spcPct val="0"/>
              </a:spcAft>
              <a:tabLst>
                <a:tab pos="1133475" algn="l"/>
              </a:tabLst>
              <a:defRPr>
                <a:solidFill>
                  <a:schemeClr val="tx1"/>
                </a:solidFill>
                <a:latin typeface="Arial" panose="020B0604020202020204" pitchFamily="34" charset="0"/>
              </a:defRPr>
            </a:lvl7pPr>
            <a:lvl8pPr eaLnBrk="0" fontAlgn="base" hangingPunct="0">
              <a:spcBef>
                <a:spcPct val="0"/>
              </a:spcBef>
              <a:spcAft>
                <a:spcPct val="0"/>
              </a:spcAft>
              <a:tabLst>
                <a:tab pos="1133475" algn="l"/>
              </a:tabLst>
              <a:defRPr>
                <a:solidFill>
                  <a:schemeClr val="tx1"/>
                </a:solidFill>
                <a:latin typeface="Arial" panose="020B0604020202020204" pitchFamily="34" charset="0"/>
              </a:defRPr>
            </a:lvl8pPr>
            <a:lvl9pPr eaLnBrk="0" fontAlgn="base" hangingPunct="0">
              <a:spcBef>
                <a:spcPct val="0"/>
              </a:spcBef>
              <a:spcAft>
                <a:spcPct val="0"/>
              </a:spcAft>
              <a:tabLst>
                <a:tab pos="11334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1133475" algn="l"/>
              </a:tabLst>
            </a:pPr>
            <a:r>
              <a:rPr kumimoji="0" lang="en-CA" altLang="en-US" sz="2400" b="1" i="0" u="none" strike="noStrike" cap="none" normalizeH="0" baseline="0" dirty="0">
                <a:ln>
                  <a:noFill/>
                </a:ln>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Drawbacks of using file systems (cont.)</a:t>
            </a:r>
            <a:endParaRPr kumimoji="0" lang="en-CA" altLang="en-US" sz="2400" b="1" i="0" u="none" strike="noStrike" cap="none" normalizeH="0" baseline="0" dirty="0">
              <a:ln>
                <a:noFill/>
              </a:ln>
              <a:solidFill>
                <a:schemeClr val="accent1">
                  <a:lumMod val="75000"/>
                </a:schemeClr>
              </a:solidFill>
              <a:effectLst/>
              <a:latin typeface="Times New Roman" panose="02020603050405020304" pitchFamily="18" charset="0"/>
              <a:cs typeface="Times New Roman" panose="02020603050405020304" pitchFamily="18" charset="0"/>
            </a:endParaRPr>
          </a:p>
          <a:p>
            <a:pPr marL="800100" marR="0" lvl="1"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1133475" algn="l"/>
              </a:tabLst>
            </a:pPr>
            <a:r>
              <a:rPr kumimoji="0" lang="en-CA" altLang="en-US" sz="2400" b="0" i="0" u="sng"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Integrity problems</a:t>
            </a:r>
            <a:endParaRPr kumimoji="0" lang="en-CA"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50000"/>
              </a:lnSpc>
              <a:spcBef>
                <a:spcPct val="0"/>
              </a:spcBef>
              <a:spcAft>
                <a:spcPct val="0"/>
              </a:spcAft>
              <a:buClrTx/>
              <a:buSzTx/>
              <a:buFontTx/>
              <a:buChar char=""/>
              <a:tabLst>
                <a:tab pos="1133475" algn="l"/>
              </a:tabLst>
            </a:pPr>
            <a:r>
              <a:rPr kumimoji="0" lang="en-CA" altLang="en-US" sz="2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Integrity constraints (e.g. account balance &gt; 0) become</a:t>
            </a:r>
            <a:r>
              <a:rPr kumimoji="0" lang="ar-SA" altLang="en-US" sz="1200" b="0"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تصبح قيود النزاهة (على سبيل المثال، رصيد الحساب &gt; 0)."مدفونة" في كود البرنامج بدلاً من ذكرها صراحةً</a:t>
            </a:r>
            <a:endParaRPr kumimoji="0" lang="en-CA" altLang="en-US" sz="12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tab pos="1133475" algn="l"/>
              </a:tabLst>
            </a:pPr>
            <a:r>
              <a:rPr kumimoji="0" lang="en-CA" altLang="en-US"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“buried” in program code rather than being stated explicitly</a:t>
            </a:r>
            <a:endParaRPr kumimoji="0" lang="en-CA"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50000"/>
              </a:lnSpc>
              <a:spcBef>
                <a:spcPct val="0"/>
              </a:spcBef>
              <a:spcAft>
                <a:spcPct val="0"/>
              </a:spcAft>
              <a:buClrTx/>
              <a:buSzTx/>
              <a:buFontTx/>
              <a:buChar char=""/>
              <a:tabLst>
                <a:tab pos="1133475" algn="l"/>
              </a:tabLst>
            </a:pPr>
            <a:r>
              <a:rPr kumimoji="0" lang="en-CA" altLang="en-US" sz="2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Hard to add new constraints or change existing ones</a:t>
            </a:r>
            <a:r>
              <a:rPr kumimoji="0" lang="ar-SA" altLang="en-US" sz="1200" b="0"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من الصعب إضافة قيود جديدة أو تغيير القيود الحالية</a:t>
            </a:r>
            <a:endParaRPr kumimoji="0" lang="en-CA" altLang="en-US" sz="12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800100" marR="0" lvl="1" indent="-342900" algn="l" defTabSz="914400" rtl="0" eaLnBrk="0" fontAlgn="base" latinLnBrk="0" hangingPunct="0">
              <a:lnSpc>
                <a:spcPct val="150000"/>
              </a:lnSpc>
              <a:spcBef>
                <a:spcPct val="0"/>
              </a:spcBef>
              <a:spcAft>
                <a:spcPct val="0"/>
              </a:spcAft>
              <a:buClrTx/>
              <a:buSzTx/>
              <a:buFont typeface="Wingdings" panose="05000000000000000000" pitchFamily="2" charset="2"/>
              <a:buChar char="v"/>
              <a:tabLst>
                <a:tab pos="1133475" algn="l"/>
              </a:tabLst>
            </a:pPr>
            <a:r>
              <a:rPr kumimoji="0" lang="en-CA" altLang="en-US" sz="2400" b="0" i="0" u="sng"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Atomicity of updates</a:t>
            </a:r>
            <a:endParaRPr kumimoji="0" lang="en-CA" alt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50000"/>
              </a:lnSpc>
              <a:spcBef>
                <a:spcPct val="0"/>
              </a:spcBef>
              <a:spcAft>
                <a:spcPct val="0"/>
              </a:spcAft>
              <a:buClrTx/>
              <a:buSzTx/>
              <a:buFontTx/>
              <a:buChar char=""/>
              <a:tabLst>
                <a:tab pos="1133475" algn="l"/>
              </a:tabLst>
            </a:pPr>
            <a:r>
              <a:rPr kumimoji="0" lang="en-CA" altLang="en-US" sz="2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Failures may leave database in an inconsistent state with partial updates carried out</a:t>
            </a:r>
            <a:r>
              <a:rPr kumimoji="0" lang="ar-SA" altLang="en-US" sz="1200" b="0"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قد تؤدي حالات الفشل إلى ترك قاعدة البيانات في حالة غير متناسقة مع إجراء التحديثات الجزئية</a:t>
            </a:r>
            <a:endParaRPr kumimoji="0" lang="en-CA" altLang="en-US" sz="12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914400" marR="0" lvl="2" indent="0" algn="l" defTabSz="914400" rtl="0" eaLnBrk="0" fontAlgn="base" latinLnBrk="0" hangingPunct="0">
              <a:lnSpc>
                <a:spcPct val="150000"/>
              </a:lnSpc>
              <a:spcBef>
                <a:spcPct val="0"/>
              </a:spcBef>
              <a:spcAft>
                <a:spcPct val="0"/>
              </a:spcAft>
              <a:buClrTx/>
              <a:buSzTx/>
              <a:buFontTx/>
              <a:buChar char=""/>
              <a:tabLst>
                <a:tab pos="1133475" algn="l"/>
              </a:tabLst>
            </a:pPr>
            <a:r>
              <a:rPr kumimoji="0" lang="en-CA" altLang="en-US" sz="2400" b="0"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E.g. transfer of funds from one account to another should either complete or not happen at all</a:t>
            </a:r>
            <a:r>
              <a:rPr kumimoji="0" lang="ar-SA" altLang="en-US" sz="1200" b="0"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على سبيل المثال. يجب أن يكتمل تحويل الأموال من حساب إلى آخر أو لا يحدث على الإطلاق</a:t>
            </a:r>
            <a:endParaRPr kumimoji="0" lang="en-CA" altLang="en-US" sz="12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FB81B13-7528-839D-0D07-6CFD2A4E1D24}"/>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5" name="Graphic 21">
            <a:extLst>
              <a:ext uri="{FF2B5EF4-FFF2-40B4-BE49-F238E27FC236}">
                <a16:creationId xmlns:a16="http://schemas.microsoft.com/office/drawing/2014/main" id="{4878A6F0-BD77-9D24-DE60-D9886A01E9D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30755719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735A116-B076-547F-F5FF-1714691544EC}"/>
              </a:ext>
            </a:extLst>
          </p:cNvPr>
          <p:cNvPicPr>
            <a:picLocks noChangeAspect="1"/>
          </p:cNvPicPr>
          <p:nvPr/>
        </p:nvPicPr>
        <p:blipFill>
          <a:blip r:embed="rId2"/>
          <a:stretch>
            <a:fillRect/>
          </a:stretch>
        </p:blipFill>
        <p:spPr>
          <a:xfrm>
            <a:off x="912122" y="1353378"/>
            <a:ext cx="7525164" cy="2598958"/>
          </a:xfrm>
          <a:prstGeom prst="rect">
            <a:avLst/>
          </a:prstGeom>
          <a:ln>
            <a:noFill/>
          </a:ln>
          <a:effectLst>
            <a:softEdge rad="112500"/>
          </a:effectLst>
        </p:spPr>
      </p:pic>
      <p:pic>
        <p:nvPicPr>
          <p:cNvPr id="11" name="Picture 10">
            <a:extLst>
              <a:ext uri="{FF2B5EF4-FFF2-40B4-BE49-F238E27FC236}">
                <a16:creationId xmlns:a16="http://schemas.microsoft.com/office/drawing/2014/main" id="{1D4DB093-040D-56CC-58F8-39668DB9D777}"/>
              </a:ext>
            </a:extLst>
          </p:cNvPr>
          <p:cNvPicPr>
            <a:picLocks noChangeAspect="1"/>
          </p:cNvPicPr>
          <p:nvPr/>
        </p:nvPicPr>
        <p:blipFill>
          <a:blip r:embed="rId3"/>
          <a:stretch>
            <a:fillRect/>
          </a:stretch>
        </p:blipFill>
        <p:spPr>
          <a:xfrm>
            <a:off x="0" y="0"/>
            <a:ext cx="3312009" cy="1428281"/>
          </a:xfrm>
          <a:prstGeom prst="rect">
            <a:avLst/>
          </a:prstGeom>
          <a:ln>
            <a:noFill/>
          </a:ln>
          <a:effectLst>
            <a:softEdge rad="112500"/>
          </a:effectLst>
        </p:spPr>
      </p:pic>
      <p:sp>
        <p:nvSpPr>
          <p:cNvPr id="2" name="TextBox 1">
            <a:extLst>
              <a:ext uri="{FF2B5EF4-FFF2-40B4-BE49-F238E27FC236}">
                <a16:creationId xmlns:a16="http://schemas.microsoft.com/office/drawing/2014/main" id="{C059407B-634D-FCA3-AC75-549A688B48F3}"/>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2DFE100F-B80C-1EDC-F104-358399DD961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Tree>
    <p:extLst>
      <p:ext uri="{BB962C8B-B14F-4D97-AF65-F5344CB8AC3E}">
        <p14:creationId xmlns:p14="http://schemas.microsoft.com/office/powerpoint/2010/main" val="3906551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985981-97AE-81C5-D161-6EC3FA7DC052}"/>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1052BF5-201D-2808-FE1C-A15FC5D83F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DE00AA9D-A329-97BF-3B60-51AF54DED9DE}"/>
              </a:ext>
            </a:extLst>
          </p:cNvPr>
          <p:cNvSpPr txBox="1"/>
          <p:nvPr/>
        </p:nvSpPr>
        <p:spPr>
          <a:xfrm>
            <a:off x="298173" y="215163"/>
            <a:ext cx="3230217" cy="400110"/>
          </a:xfrm>
          <a:prstGeom prst="rect">
            <a:avLst/>
          </a:prstGeom>
          <a:noFill/>
        </p:spPr>
        <p:txBody>
          <a:bodyPr wrap="square">
            <a:spAutoFit/>
          </a:bodyPr>
          <a:lstStyle/>
          <a:p>
            <a:r>
              <a:rPr lang="en-CA" sz="2000" b="1" i="0" dirty="0">
                <a:effectLst/>
                <a:latin typeface="Times New Roman" panose="02020603050405020304" pitchFamily="18" charset="0"/>
                <a:cs typeface="Times New Roman" panose="02020603050405020304" pitchFamily="18" charset="0"/>
              </a:rPr>
              <a:t>Why Use a DBMS?</a:t>
            </a:r>
            <a:r>
              <a:rPr lang="en-CA" sz="2000" b="1" dirty="0">
                <a:latin typeface="Times New Roman" panose="02020603050405020304" pitchFamily="18" charset="0"/>
                <a:cs typeface="Times New Roman" panose="02020603050405020304" pitchFamily="18" charset="0"/>
              </a:rPr>
              <a:t> </a:t>
            </a:r>
          </a:p>
        </p:txBody>
      </p:sp>
      <p:graphicFrame>
        <p:nvGraphicFramePr>
          <p:cNvPr id="6" name="Table 5">
            <a:extLst>
              <a:ext uri="{FF2B5EF4-FFF2-40B4-BE49-F238E27FC236}">
                <a16:creationId xmlns:a16="http://schemas.microsoft.com/office/drawing/2014/main" id="{E628CD7F-9E3F-FA59-5C6A-DB4FD5477D24}"/>
              </a:ext>
            </a:extLst>
          </p:cNvPr>
          <p:cNvGraphicFramePr>
            <a:graphicFrameLocks noGrp="1"/>
          </p:cNvGraphicFramePr>
          <p:nvPr>
            <p:extLst>
              <p:ext uri="{D42A27DB-BD31-4B8C-83A1-F6EECF244321}">
                <p14:modId xmlns:p14="http://schemas.microsoft.com/office/powerpoint/2010/main" val="1723964776"/>
              </p:ext>
            </p:extLst>
          </p:nvPr>
        </p:nvGraphicFramePr>
        <p:xfrm>
          <a:off x="113747" y="1118670"/>
          <a:ext cx="11972236" cy="4206240"/>
        </p:xfrm>
        <a:graphic>
          <a:graphicData uri="http://schemas.openxmlformats.org/drawingml/2006/table">
            <a:tbl>
              <a:tblPr firstRow="1" bandRow="1">
                <a:tableStyleId>{5C22544A-7EE6-4342-B048-85BDC9FD1C3A}</a:tableStyleId>
              </a:tblPr>
              <a:tblGrid>
                <a:gridCol w="6324340">
                  <a:extLst>
                    <a:ext uri="{9D8B030D-6E8A-4147-A177-3AD203B41FA5}">
                      <a16:colId xmlns:a16="http://schemas.microsoft.com/office/drawing/2014/main" val="2955552391"/>
                    </a:ext>
                  </a:extLst>
                </a:gridCol>
                <a:gridCol w="5647896">
                  <a:extLst>
                    <a:ext uri="{9D8B030D-6E8A-4147-A177-3AD203B41FA5}">
                      <a16:colId xmlns:a16="http://schemas.microsoft.com/office/drawing/2014/main" val="2542240654"/>
                    </a:ext>
                  </a:extLst>
                </a:gridCol>
              </a:tblGrid>
              <a:tr h="370840">
                <a:tc>
                  <a:txBody>
                    <a:bodyPr/>
                    <a:lstStyle/>
                    <a:p>
                      <a:endParaRPr lang="en-CA"/>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800" b="0" i="0" kern="1200" dirty="0">
                          <a:solidFill>
                            <a:schemeClr val="dk1"/>
                          </a:solidFill>
                          <a:effectLst/>
                          <a:latin typeface="+mn-lt"/>
                          <a:ea typeface="+mn-ea"/>
                          <a:cs typeface="+mn-cs"/>
                        </a:rPr>
                        <a:t>نستخدم نظام إدارة قواعد البيانات (</a:t>
                      </a:r>
                      <a:r>
                        <a:rPr lang="en-US" sz="1800" b="0" i="0" kern="1200" dirty="0">
                          <a:solidFill>
                            <a:schemeClr val="dk1"/>
                          </a:solidFill>
                          <a:effectLst/>
                          <a:latin typeface="+mn-lt"/>
                          <a:ea typeface="+mn-ea"/>
                          <a:cs typeface="+mn-cs"/>
                        </a:rPr>
                        <a:t>(</a:t>
                      </a:r>
                      <a:r>
                        <a:rPr lang="en-CA" sz="1800" b="0" i="0" kern="1200" dirty="0">
                          <a:solidFill>
                            <a:schemeClr val="dk1"/>
                          </a:solidFill>
                          <a:effectLst/>
                          <a:latin typeface="+mn-lt"/>
                          <a:ea typeface="+mn-ea"/>
                          <a:cs typeface="+mn-cs"/>
                        </a:rPr>
                        <a:t>DBMS</a:t>
                      </a:r>
                      <a:r>
                        <a:rPr lang="ar-SA" sz="1800" b="0" i="0" kern="1200" dirty="0">
                          <a:solidFill>
                            <a:schemeClr val="dk1"/>
                          </a:solidFill>
                          <a:effectLst/>
                          <a:latin typeface="+mn-lt"/>
                          <a:ea typeface="+mn-ea"/>
                          <a:cs typeface="+mn-cs"/>
                        </a:rPr>
                        <a:t>لعدة أسباب رئيسية:</a:t>
                      </a:r>
                    </a:p>
                    <a:p>
                      <a:pPr algn="r" rtl="1"/>
                      <a:endParaRPr lang="en-CA" dirty="0"/>
                    </a:p>
                  </a:txBody>
                  <a:tcPr/>
                </a:tc>
                <a:extLst>
                  <a:ext uri="{0D108BD9-81ED-4DB2-BD59-A6C34878D82A}">
                    <a16:rowId xmlns:a16="http://schemas.microsoft.com/office/drawing/2014/main" val="741136455"/>
                  </a:ext>
                </a:extLst>
              </a:tr>
              <a:tr h="370840">
                <a:tc>
                  <a:txBody>
                    <a:bodyPr/>
                    <a:lstStyle/>
                    <a:p>
                      <a:pPr marL="285750" indent="-285750">
                        <a:buFont typeface="Wingdings" panose="05000000000000000000" pitchFamily="2" charset="2"/>
                        <a:buChar char="§"/>
                      </a:pPr>
                      <a:r>
                        <a:rPr lang="en-US" dirty="0"/>
                        <a:t>Separation of the Data definition and the Program</a:t>
                      </a:r>
                    </a:p>
                    <a:p>
                      <a:pPr marL="285750" indent="-285750">
                        <a:buFont typeface="Wingdings" panose="05000000000000000000" pitchFamily="2" charset="2"/>
                        <a:buChar char="§"/>
                      </a:pPr>
                      <a:r>
                        <a:rPr lang="en-US" dirty="0"/>
                        <a:t>Abstraction into a simple model</a:t>
                      </a:r>
                    </a:p>
                    <a:p>
                      <a:pPr marL="285750" indent="-285750">
                        <a:buFont typeface="Wingdings" panose="05000000000000000000" pitchFamily="2" charset="2"/>
                        <a:buChar char="§"/>
                      </a:pPr>
                      <a:r>
                        <a:rPr lang="en-US" dirty="0"/>
                        <a:t>Data independence and efficient access.</a:t>
                      </a:r>
                    </a:p>
                    <a:p>
                      <a:pPr marL="285750" indent="-285750">
                        <a:buFont typeface="Wingdings" panose="05000000000000000000" pitchFamily="2" charset="2"/>
                        <a:buChar char="§"/>
                      </a:pPr>
                      <a:r>
                        <a:rPr lang="en-US" dirty="0"/>
                        <a:t>Reduced application development time – ad-hoc queries</a:t>
                      </a:r>
                    </a:p>
                    <a:p>
                      <a:pPr marL="285750" indent="-285750">
                        <a:buFont typeface="Wingdings" panose="05000000000000000000" pitchFamily="2" charset="2"/>
                        <a:buChar char="§"/>
                      </a:pPr>
                      <a:r>
                        <a:rPr lang="en-US" dirty="0"/>
                        <a:t>Data integrity and security.</a:t>
                      </a:r>
                    </a:p>
                    <a:p>
                      <a:pPr marL="285750" indent="-285750">
                        <a:buFont typeface="Wingdings" panose="05000000000000000000" pitchFamily="2" charset="2"/>
                        <a:buChar char="§"/>
                      </a:pPr>
                      <a:r>
                        <a:rPr lang="en-US" dirty="0"/>
                        <a:t>Uniform data administration.</a:t>
                      </a:r>
                    </a:p>
                    <a:p>
                      <a:pPr marL="285750" indent="-285750">
                        <a:buFont typeface="Wingdings" panose="05000000000000000000" pitchFamily="2" charset="2"/>
                        <a:buChar char="§"/>
                      </a:pPr>
                      <a:r>
                        <a:rPr lang="en-US" dirty="0"/>
                        <a:t>Concurrent access, recovery from crashes.</a:t>
                      </a:r>
                    </a:p>
                    <a:p>
                      <a:pPr marL="285750" indent="-285750">
                        <a:buFont typeface="Wingdings" panose="05000000000000000000" pitchFamily="2" charset="2"/>
                        <a:buChar char="§"/>
                      </a:pPr>
                      <a:r>
                        <a:rPr lang="en-US" dirty="0"/>
                        <a:t>Support for multiple different views</a:t>
                      </a:r>
                      <a:endParaRPr lang="en-CA" dirty="0"/>
                    </a:p>
                  </a:txBody>
                  <a:tcPr/>
                </a:tc>
                <a:tc>
                  <a:txBody>
                    <a:bodyPr/>
                    <a:lstStyle/>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فصل تعريف البيانات عن البرنامج:</a:t>
                      </a:r>
                      <a:r>
                        <a:rPr lang="ar-SA" sz="1400" b="0" i="0" kern="1200" dirty="0">
                          <a:solidFill>
                            <a:schemeClr val="dk1"/>
                          </a:solidFill>
                          <a:effectLst/>
                          <a:latin typeface="+mn-lt"/>
                          <a:ea typeface="+mn-ea"/>
                          <a:cs typeface="+mj-cs"/>
                        </a:rPr>
                        <a:t> يتيح فصل البيانات عن البرامج، مما يسهل التعامل مع البيانات وتحديثها دون الحاجة لتغيير البرامج.</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التجريد إلى نموذج بسيط:</a:t>
                      </a:r>
                      <a:r>
                        <a:rPr lang="ar-SA" sz="1400" b="0" i="0" kern="1200" dirty="0">
                          <a:solidFill>
                            <a:schemeClr val="dk1"/>
                          </a:solidFill>
                          <a:effectLst/>
                          <a:latin typeface="+mn-lt"/>
                          <a:ea typeface="+mn-ea"/>
                          <a:cs typeface="+mj-cs"/>
                        </a:rPr>
                        <a:t> يقدم نماذج بسيطة وفعالة لتمثيل وتخزين البيانات.</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استقلالية البيانات والوصول الفعال:</a:t>
                      </a:r>
                      <a:r>
                        <a:rPr lang="ar-SA" sz="1400" b="0" i="0" kern="1200" dirty="0">
                          <a:solidFill>
                            <a:schemeClr val="dk1"/>
                          </a:solidFill>
                          <a:effectLst/>
                          <a:latin typeface="+mn-lt"/>
                          <a:ea typeface="+mn-ea"/>
                          <a:cs typeface="+mj-cs"/>
                        </a:rPr>
                        <a:t> يضمن الوصول السريع والفعال إلى البيانات، مع المحافظة على استقلاليتها.</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تقليل وقت تطوير التطبيق:</a:t>
                      </a:r>
                      <a:r>
                        <a:rPr lang="ar-SA" sz="1400" b="0" i="0" kern="1200" dirty="0">
                          <a:solidFill>
                            <a:schemeClr val="dk1"/>
                          </a:solidFill>
                          <a:effectLst/>
                          <a:latin typeface="+mn-lt"/>
                          <a:ea typeface="+mn-ea"/>
                          <a:cs typeface="+mj-cs"/>
                        </a:rPr>
                        <a:t> يسرع من تطوير التطبيقات من خلال توفير الاستعلامات المخصصة.</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سلامة البيانات وأمنها:</a:t>
                      </a:r>
                      <a:r>
                        <a:rPr lang="ar-SA" sz="1400" b="0" i="0" kern="1200" dirty="0">
                          <a:solidFill>
                            <a:schemeClr val="dk1"/>
                          </a:solidFill>
                          <a:effectLst/>
                          <a:latin typeface="+mn-lt"/>
                          <a:ea typeface="+mn-ea"/>
                          <a:cs typeface="+mj-cs"/>
                        </a:rPr>
                        <a:t> يضمن حماية البيانات وسلامتها.</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إدارة موحدة للبيانات:</a:t>
                      </a:r>
                      <a:r>
                        <a:rPr lang="ar-SA" sz="1400" b="0" i="0" kern="1200" dirty="0">
                          <a:solidFill>
                            <a:schemeClr val="dk1"/>
                          </a:solidFill>
                          <a:effectLst/>
                          <a:latin typeface="+mn-lt"/>
                          <a:ea typeface="+mn-ea"/>
                          <a:cs typeface="+mj-cs"/>
                        </a:rPr>
                        <a:t> يسهل إدارة البيانات وتنظيمها في مكان مركزي.</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الوصول المتزامن والتعافي من الأعطال:</a:t>
                      </a:r>
                      <a:r>
                        <a:rPr lang="ar-SA" sz="1400" b="0" i="0" kern="1200" dirty="0">
                          <a:solidFill>
                            <a:schemeClr val="dk1"/>
                          </a:solidFill>
                          <a:effectLst/>
                          <a:latin typeface="+mn-lt"/>
                          <a:ea typeface="+mn-ea"/>
                          <a:cs typeface="+mj-cs"/>
                        </a:rPr>
                        <a:t> يدعم الوصول المتعدد في نفس الوقت ويوفر آليات للتعافي من الأعطال.</a:t>
                      </a:r>
                    </a:p>
                    <a:p>
                      <a:pPr marL="285750" indent="-285750" algn="r" rtl="1">
                        <a:buFont typeface="Wingdings" panose="05000000000000000000" pitchFamily="2" charset="2"/>
                        <a:buChar char="§"/>
                      </a:pPr>
                      <a:r>
                        <a:rPr lang="ar-SA" sz="1400" b="1" i="0" kern="1200" dirty="0">
                          <a:solidFill>
                            <a:schemeClr val="dk1"/>
                          </a:solidFill>
                          <a:effectLst/>
                          <a:latin typeface="+mn-lt"/>
                          <a:ea typeface="+mn-ea"/>
                          <a:cs typeface="+mj-cs"/>
                        </a:rPr>
                        <a:t>تقديم دعم لوجهات نظر مختلفة:</a:t>
                      </a:r>
                      <a:r>
                        <a:rPr lang="ar-SA" sz="1400" b="0" i="0" kern="1200" dirty="0">
                          <a:solidFill>
                            <a:schemeClr val="dk1"/>
                          </a:solidFill>
                          <a:effectLst/>
                          <a:latin typeface="+mn-lt"/>
                          <a:ea typeface="+mn-ea"/>
                          <a:cs typeface="+mj-cs"/>
                        </a:rPr>
                        <a:t> يتيح تمثيل البيانات بطرق متعددة لتلبية احتياجات مختلف المستخدمين.</a:t>
                      </a:r>
                    </a:p>
                    <a:p>
                      <a:pPr algn="r" rtl="1"/>
                      <a:r>
                        <a:rPr lang="ar-SA" sz="1400" b="0" i="0" kern="1200" dirty="0">
                          <a:solidFill>
                            <a:schemeClr val="dk1"/>
                          </a:solidFill>
                          <a:effectLst/>
                          <a:latin typeface="+mn-lt"/>
                          <a:ea typeface="+mn-ea"/>
                          <a:cs typeface="+mj-cs"/>
                        </a:rPr>
                        <a:t>هذه الخصائص تجعل نظام إدارة قواعد البيانات أداة فعالة وأساسية في تنظيم وإدارة البيانات في مختلف التطبيقات.</a:t>
                      </a:r>
                    </a:p>
                    <a:p>
                      <a:pPr algn="r" rtl="1"/>
                      <a:endParaRPr lang="en-CA" dirty="0"/>
                    </a:p>
                  </a:txBody>
                  <a:tcPr/>
                </a:tc>
                <a:extLst>
                  <a:ext uri="{0D108BD9-81ED-4DB2-BD59-A6C34878D82A}">
                    <a16:rowId xmlns:a16="http://schemas.microsoft.com/office/drawing/2014/main" val="2228380344"/>
                  </a:ext>
                </a:extLst>
              </a:tr>
            </a:tbl>
          </a:graphicData>
        </a:graphic>
      </p:graphicFrame>
      <p:pic>
        <p:nvPicPr>
          <p:cNvPr id="1026" name="Picture 2" descr="Why Use a Car Import Broker ? - Prestige Motorsport">
            <a:extLst>
              <a:ext uri="{FF2B5EF4-FFF2-40B4-BE49-F238E27FC236}">
                <a16:creationId xmlns:a16="http://schemas.microsoft.com/office/drawing/2014/main" id="{0AB57391-64D0-1093-03FB-BAAE3F934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3113" y="45479"/>
            <a:ext cx="717883" cy="10509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930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0B613-9356-A015-DDB3-B2286D1017AB}"/>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92F7D023-6658-DC9C-D76E-1B8512EA3D6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9D99388E-24C0-FED1-28A1-5389ACECE0A9}"/>
              </a:ext>
            </a:extLst>
          </p:cNvPr>
          <p:cNvSpPr txBox="1"/>
          <p:nvPr/>
        </p:nvSpPr>
        <p:spPr>
          <a:xfrm>
            <a:off x="0" y="45886"/>
            <a:ext cx="2690648" cy="400110"/>
          </a:xfrm>
          <a:prstGeom prst="rect">
            <a:avLst/>
          </a:prstGeom>
          <a:noFill/>
        </p:spPr>
        <p:txBody>
          <a:bodyPr wrap="square">
            <a:spAutoFit/>
          </a:bodyPr>
          <a:lstStyle/>
          <a:p>
            <a:r>
              <a:rPr lang="en-CA" sz="2000" b="1" dirty="0"/>
              <a:t>Why Study Databases?</a:t>
            </a:r>
          </a:p>
        </p:txBody>
      </p:sp>
      <p:graphicFrame>
        <p:nvGraphicFramePr>
          <p:cNvPr id="6" name="Table 5">
            <a:extLst>
              <a:ext uri="{FF2B5EF4-FFF2-40B4-BE49-F238E27FC236}">
                <a16:creationId xmlns:a16="http://schemas.microsoft.com/office/drawing/2014/main" id="{871FC85D-8F52-A977-F046-273B695FD7AD}"/>
              </a:ext>
            </a:extLst>
          </p:cNvPr>
          <p:cNvGraphicFramePr>
            <a:graphicFrameLocks noGrp="1"/>
          </p:cNvGraphicFramePr>
          <p:nvPr>
            <p:extLst>
              <p:ext uri="{D42A27DB-BD31-4B8C-83A1-F6EECF244321}">
                <p14:modId xmlns:p14="http://schemas.microsoft.com/office/powerpoint/2010/main" val="2651619943"/>
              </p:ext>
            </p:extLst>
          </p:nvPr>
        </p:nvGraphicFramePr>
        <p:xfrm>
          <a:off x="283817" y="912166"/>
          <a:ext cx="11624366" cy="4846320"/>
        </p:xfrm>
        <a:graphic>
          <a:graphicData uri="http://schemas.openxmlformats.org/drawingml/2006/table">
            <a:tbl>
              <a:tblPr firstRow="1" bandRow="1">
                <a:tableStyleId>{5C22544A-7EE6-4342-B048-85BDC9FD1C3A}</a:tableStyleId>
              </a:tblPr>
              <a:tblGrid>
                <a:gridCol w="6348211">
                  <a:extLst>
                    <a:ext uri="{9D8B030D-6E8A-4147-A177-3AD203B41FA5}">
                      <a16:colId xmlns:a16="http://schemas.microsoft.com/office/drawing/2014/main" val="1896465122"/>
                    </a:ext>
                  </a:extLst>
                </a:gridCol>
                <a:gridCol w="5276155">
                  <a:extLst>
                    <a:ext uri="{9D8B030D-6E8A-4147-A177-3AD203B41FA5}">
                      <a16:colId xmlns:a16="http://schemas.microsoft.com/office/drawing/2014/main" val="549433575"/>
                    </a:ext>
                  </a:extLst>
                </a:gridCol>
              </a:tblGrid>
              <a:tr h="370840">
                <a:tc>
                  <a:txBody>
                    <a:bodyPr/>
                    <a:lstStyle/>
                    <a:p>
                      <a:endParaRPr lang="en-CA"/>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sz="1800" b="0" i="0" kern="1200" dirty="0">
                          <a:solidFill>
                            <a:schemeClr val="dk1"/>
                          </a:solidFill>
                          <a:effectLst/>
                          <a:latin typeface="+mn-lt"/>
                          <a:ea typeface="+mn-ea"/>
                          <a:cs typeface="+mn-cs"/>
                        </a:rPr>
                        <a:t>دراسة قواعد البيانات مهمة لأسباب عدة:</a:t>
                      </a:r>
                    </a:p>
                    <a:p>
                      <a:endParaRPr lang="en-CA" dirty="0"/>
                    </a:p>
                  </a:txBody>
                  <a:tcPr/>
                </a:tc>
                <a:extLst>
                  <a:ext uri="{0D108BD9-81ED-4DB2-BD59-A6C34878D82A}">
                    <a16:rowId xmlns:a16="http://schemas.microsoft.com/office/drawing/2014/main" val="1548814333"/>
                  </a:ext>
                </a:extLst>
              </a:tr>
              <a:tr h="370840">
                <a:tc>
                  <a:txBody>
                    <a:bodyPr/>
                    <a:lstStyle/>
                    <a:p>
                      <a:pPr marL="342900" indent="-342900">
                        <a:buFont typeface="Wingdings" panose="05000000000000000000" pitchFamily="2" charset="2"/>
                        <a:buChar char="q"/>
                      </a:pPr>
                      <a:r>
                        <a:rPr lang="en-CA" b="1" dirty="0"/>
                        <a:t>Shift from computation to information:</a:t>
                      </a:r>
                    </a:p>
                    <a:p>
                      <a:pPr marL="0" indent="0">
                        <a:buFont typeface="Arial" panose="020B0604020202020204" pitchFamily="34" charset="0"/>
                        <a:buNone/>
                      </a:pPr>
                      <a:r>
                        <a:rPr lang="en-CA" dirty="0"/>
                        <a:t>         -at the “low end”: scramble to webspace (a mess!)</a:t>
                      </a:r>
                    </a:p>
                    <a:p>
                      <a:pPr marL="0" indent="0">
                        <a:buFont typeface="Arial" panose="020B0604020202020204" pitchFamily="34" charset="0"/>
                        <a:buNone/>
                      </a:pPr>
                      <a:r>
                        <a:rPr lang="en-CA" dirty="0"/>
                        <a:t>         -at the “high end”: scientific applications</a:t>
                      </a:r>
                    </a:p>
                    <a:p>
                      <a:pPr marL="0" indent="0">
                        <a:buFont typeface="Arial" panose="020B0604020202020204" pitchFamily="34" charset="0"/>
                        <a:buNone/>
                      </a:pPr>
                      <a:endParaRPr lang="en-CA" dirty="0"/>
                    </a:p>
                    <a:p>
                      <a:pPr marL="285750" indent="-285750">
                        <a:buFont typeface="Wingdings" panose="05000000000000000000" pitchFamily="2" charset="2"/>
                        <a:buChar char="q"/>
                      </a:pPr>
                      <a:r>
                        <a:rPr lang="en-CA" dirty="0"/>
                        <a:t>Datasets increasing in diversity and volume.</a:t>
                      </a:r>
                    </a:p>
                    <a:p>
                      <a:pPr marL="0" indent="0">
                        <a:buFont typeface="Arial" panose="020B0604020202020204" pitchFamily="34" charset="0"/>
                        <a:buNone/>
                      </a:pPr>
                      <a:r>
                        <a:rPr lang="en-CA" dirty="0"/>
                        <a:t>         -Digital libraries, interactive video, Human Genome project, EOS project.</a:t>
                      </a:r>
                    </a:p>
                    <a:p>
                      <a:pPr marL="0" indent="0">
                        <a:buFont typeface="Arial" panose="020B0604020202020204" pitchFamily="34" charset="0"/>
                        <a:buNone/>
                      </a:pPr>
                      <a:r>
                        <a:rPr lang="en-CA" dirty="0"/>
                        <a:t>        -... need for DBMS exploding</a:t>
                      </a:r>
                    </a:p>
                    <a:p>
                      <a:pPr marL="0" indent="0">
                        <a:buFont typeface="Arial" panose="020B0604020202020204" pitchFamily="34" charset="0"/>
                        <a:buNone/>
                      </a:pPr>
                      <a:endParaRPr lang="en-CA" dirty="0"/>
                    </a:p>
                    <a:p>
                      <a:pPr marL="285750" indent="-285750">
                        <a:buFont typeface="Wingdings" panose="05000000000000000000" pitchFamily="2" charset="2"/>
                        <a:buChar char="q"/>
                      </a:pPr>
                      <a:r>
                        <a:rPr lang="en-CA" dirty="0"/>
                        <a:t>DBMS encompasses most of CS</a:t>
                      </a:r>
                    </a:p>
                    <a:p>
                      <a:pPr marL="0" indent="0">
                        <a:buFont typeface="Arial" panose="020B0604020202020204" pitchFamily="34" charset="0"/>
                        <a:buNone/>
                      </a:pPr>
                      <a:r>
                        <a:rPr lang="en-CA" dirty="0"/>
                        <a:t>      -OS, languages, theory, “AI”, multimedia, logic</a:t>
                      </a:r>
                    </a:p>
                  </a:txBody>
                  <a:tcPr/>
                </a:tc>
                <a:tc>
                  <a:txBody>
                    <a:bodyPr/>
                    <a:lstStyle/>
                    <a:p>
                      <a:pPr marL="285750" indent="-285750" algn="r" rtl="1">
                        <a:buFont typeface="Wingdings" panose="05000000000000000000" pitchFamily="2" charset="2"/>
                        <a:buChar char="q"/>
                      </a:pPr>
                      <a:r>
                        <a:rPr lang="ar-SA" sz="1800" b="0" i="0" kern="1200" dirty="0">
                          <a:solidFill>
                            <a:schemeClr val="dk1"/>
                          </a:solidFill>
                          <a:effectLst/>
                          <a:latin typeface="+mn-lt"/>
                          <a:ea typeface="+mn-ea"/>
                          <a:cs typeface="+mn-cs"/>
                        </a:rPr>
                        <a:t>تسهم في الانتقال من مجرد التعامل مع الأرقام إلى التعامل مع المعلومات، مما يوسع نطاق استخدامات الحاسوب.</a:t>
                      </a:r>
                    </a:p>
                    <a:p>
                      <a:pPr marL="0" indent="0" algn="r" rtl="1">
                        <a:buFont typeface="Wingdings" panose="05000000000000000000" pitchFamily="2" charset="2"/>
                        <a:buNone/>
                      </a:pPr>
                      <a:r>
                        <a:rPr lang="en-US" sz="1800" b="0" i="0" kern="1200" dirty="0">
                          <a:solidFill>
                            <a:schemeClr val="dk1"/>
                          </a:solidFill>
                          <a:effectLst/>
                          <a:latin typeface="+mn-lt"/>
                          <a:ea typeface="+mn-ea"/>
                          <a:cs typeface="+mn-cs"/>
                        </a:rPr>
                        <a:t>-             </a:t>
                      </a:r>
                      <a:r>
                        <a:rPr lang="ar-SA" sz="1800" b="0" i="0" kern="1200" dirty="0">
                          <a:solidFill>
                            <a:schemeClr val="dk1"/>
                          </a:solidFill>
                          <a:effectLst/>
                          <a:latin typeface="+mn-lt"/>
                          <a:ea typeface="+mn-ea"/>
                          <a:cs typeface="+mn-cs"/>
                        </a:rPr>
                        <a:t>في النطاقات "المنخفضة"، مثل مساحات الويب، تساعد في تنظيم المعلومات وتجنب الفوضى.</a:t>
                      </a:r>
                    </a:p>
                    <a:p>
                      <a:pPr marL="0" indent="0" algn="r" rtl="1">
                        <a:buFont typeface="Arial" panose="020B0604020202020204" pitchFamily="34" charset="0"/>
                        <a:buNone/>
                      </a:pPr>
                      <a:r>
                        <a:rPr lang="en-US" sz="1800" b="0" i="0" kern="1200" dirty="0">
                          <a:solidFill>
                            <a:schemeClr val="dk1"/>
                          </a:solidFill>
                          <a:effectLst/>
                          <a:latin typeface="+mn-lt"/>
                          <a:ea typeface="+mn-ea"/>
                          <a:cs typeface="+mn-cs"/>
                        </a:rPr>
                        <a:t>-            </a:t>
                      </a:r>
                      <a:r>
                        <a:rPr lang="ar-SA" sz="1800" b="0" i="0" kern="1200" dirty="0">
                          <a:solidFill>
                            <a:schemeClr val="dk1"/>
                          </a:solidFill>
                          <a:effectLst/>
                          <a:latin typeface="+mn-lt"/>
                          <a:ea typeface="+mn-ea"/>
                          <a:cs typeface="+mn-cs"/>
                        </a:rPr>
                        <a:t>في التطبيقات "العليا"، مثل الأبحاث العلمية، تلعب دوراً مهماً في تنظيم ومعالجة البيانات الكبيرة.</a:t>
                      </a:r>
                      <a:endParaRPr lang="en-US" sz="1800" b="0" i="0" kern="1200" dirty="0">
                        <a:solidFill>
                          <a:schemeClr val="dk1"/>
                        </a:solidFill>
                        <a:effectLst/>
                        <a:latin typeface="+mn-lt"/>
                        <a:ea typeface="+mn-ea"/>
                        <a:cs typeface="+mn-cs"/>
                      </a:endParaRPr>
                    </a:p>
                    <a:p>
                      <a:pPr marL="0" indent="0" algn="r" rtl="1">
                        <a:buFont typeface="Arial" panose="020B0604020202020204" pitchFamily="34" charset="0"/>
                        <a:buNone/>
                      </a:pPr>
                      <a:endParaRPr lang="ar-SA" sz="1800" b="0" i="0" kern="1200" dirty="0">
                        <a:solidFill>
                          <a:schemeClr val="dk1"/>
                        </a:solidFill>
                        <a:effectLst/>
                        <a:latin typeface="+mn-lt"/>
                        <a:ea typeface="+mn-ea"/>
                        <a:cs typeface="+mn-cs"/>
                      </a:endParaRPr>
                    </a:p>
                    <a:p>
                      <a:pPr marL="342900" indent="-342900" algn="r" rtl="1">
                        <a:buFont typeface="Wingdings" panose="05000000000000000000" pitchFamily="2" charset="2"/>
                        <a:buChar char="q"/>
                      </a:pPr>
                      <a:r>
                        <a:rPr lang="ar-SA" sz="1800" b="0" i="0" kern="1200" dirty="0">
                          <a:solidFill>
                            <a:schemeClr val="dk1"/>
                          </a:solidFill>
                          <a:effectLst/>
                          <a:latin typeface="+mn-lt"/>
                          <a:ea typeface="+mn-ea"/>
                          <a:cs typeface="+mn-cs"/>
                        </a:rPr>
                        <a:t>تتعامل مع مجموعات بيانات متزايدة في الحجم والتنوع، مثل المكتبات الرقمية والفيديو التفاعلي.</a:t>
                      </a:r>
                    </a:p>
                    <a:p>
                      <a:pPr marL="0" indent="0" algn="r" rtl="1">
                        <a:buFont typeface="Arial" panose="020B0604020202020204" pitchFamily="34" charset="0"/>
                        <a:buNone/>
                      </a:pPr>
                      <a:endParaRPr lang="en-US" sz="1800" b="0" i="0" kern="1200" dirty="0">
                        <a:solidFill>
                          <a:schemeClr val="dk1"/>
                        </a:solidFill>
                        <a:effectLst/>
                        <a:latin typeface="+mn-lt"/>
                        <a:ea typeface="+mn-ea"/>
                        <a:cs typeface="+mn-cs"/>
                      </a:endParaRPr>
                    </a:p>
                    <a:p>
                      <a:pPr marL="285750" indent="-285750" algn="r" rtl="1">
                        <a:buFont typeface="Wingdings" panose="05000000000000000000" pitchFamily="2" charset="2"/>
                        <a:buChar char="q"/>
                      </a:pPr>
                      <a:r>
                        <a:rPr lang="ar-SA" sz="1800" b="0" i="0" kern="1200" dirty="0">
                          <a:solidFill>
                            <a:schemeClr val="dk1"/>
                          </a:solidFill>
                          <a:effectLst/>
                          <a:latin typeface="+mn-lt"/>
                          <a:ea typeface="+mn-ea"/>
                          <a:cs typeface="+mn-cs"/>
                        </a:rPr>
                        <a:t>تشمل العديد من مجالات علوم الكمبيوتر مثل نظم التشغيل، اللغات البرمجية، النظرية، الذكاء الاصطناعي، والوسائط المتعددة.</a:t>
                      </a:r>
                    </a:p>
                    <a:p>
                      <a:pPr marL="342900" indent="-342900" algn="r" rtl="1">
                        <a:buFont typeface="Arial" panose="020B0604020202020204" pitchFamily="34" charset="0"/>
                        <a:buChar char="•"/>
                      </a:pPr>
                      <a:r>
                        <a:rPr lang="ar-SA" sz="1800" b="0" i="0" kern="1200" dirty="0">
                          <a:solidFill>
                            <a:schemeClr val="dk1"/>
                          </a:solidFill>
                          <a:effectLst/>
                          <a:latin typeface="+mn-lt"/>
                          <a:ea typeface="+mn-ea"/>
                          <a:cs typeface="+mn-cs"/>
                        </a:rPr>
                        <a:t>فهم ودراسة قواعد البيانات يفتح الباب أمام فهم أعمق لعلوم الكمبيوتر وتطبيقاتها في مجالات متعددة.</a:t>
                      </a:r>
                    </a:p>
                    <a:p>
                      <a:pPr algn="r" rtl="1"/>
                      <a:endParaRPr lang="en-CA" dirty="0"/>
                    </a:p>
                  </a:txBody>
                  <a:tcPr/>
                </a:tc>
                <a:extLst>
                  <a:ext uri="{0D108BD9-81ED-4DB2-BD59-A6C34878D82A}">
                    <a16:rowId xmlns:a16="http://schemas.microsoft.com/office/drawing/2014/main" val="3229330032"/>
                  </a:ext>
                </a:extLst>
              </a:tr>
            </a:tbl>
          </a:graphicData>
        </a:graphic>
      </p:graphicFrame>
      <p:pic>
        <p:nvPicPr>
          <p:cNvPr id="2050" name="Picture 2" descr="Why open an account with Strawberry Invest? | Reliable Investing">
            <a:extLst>
              <a:ext uri="{FF2B5EF4-FFF2-40B4-BE49-F238E27FC236}">
                <a16:creationId xmlns:a16="http://schemas.microsoft.com/office/drawing/2014/main" id="{CF0A4D70-3855-BC7B-00AE-25555B1FCE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890" y="0"/>
            <a:ext cx="914503" cy="9145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95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D3628C-955D-06CA-FD1D-46BE1B18A4F7}"/>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E6E3F7D6-4D97-6879-3342-84BE47D2B31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9" name="TextBox 8">
            <a:extLst>
              <a:ext uri="{FF2B5EF4-FFF2-40B4-BE49-F238E27FC236}">
                <a16:creationId xmlns:a16="http://schemas.microsoft.com/office/drawing/2014/main" id="{81956BE5-66E3-A400-C797-3057A61CEA7F}"/>
              </a:ext>
            </a:extLst>
          </p:cNvPr>
          <p:cNvSpPr txBox="1"/>
          <p:nvPr/>
        </p:nvSpPr>
        <p:spPr>
          <a:xfrm>
            <a:off x="-1" y="0"/>
            <a:ext cx="3005959" cy="400110"/>
          </a:xfrm>
          <a:prstGeom prst="rect">
            <a:avLst/>
          </a:prstGeom>
          <a:noFill/>
        </p:spPr>
        <p:txBody>
          <a:bodyPr wrap="square">
            <a:spAutoFit/>
          </a:bodyPr>
          <a:lstStyle/>
          <a:p>
            <a:r>
              <a:rPr lang="en-CA" sz="2000" b="1" i="0" dirty="0">
                <a:effectLst/>
                <a:latin typeface="Times New Roman" panose="02020603050405020304" pitchFamily="18" charset="0"/>
                <a:cs typeface="Times New Roman" panose="02020603050405020304" pitchFamily="18" charset="0"/>
              </a:rPr>
              <a:t>Levels of Abstraction</a:t>
            </a:r>
            <a:r>
              <a:rPr lang="en-CA" sz="2000" b="1"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273CCFE6-9B54-4C7B-722E-0FC3A082E9BC}"/>
              </a:ext>
            </a:extLst>
          </p:cNvPr>
          <p:cNvSpPr txBox="1"/>
          <p:nvPr/>
        </p:nvSpPr>
        <p:spPr>
          <a:xfrm>
            <a:off x="-1" y="612564"/>
            <a:ext cx="11897711" cy="1492716"/>
          </a:xfrm>
          <a:prstGeom prst="rect">
            <a:avLst/>
          </a:prstGeom>
          <a:noFill/>
        </p:spPr>
        <p:txBody>
          <a:bodyPr wrap="square">
            <a:spAutoFit/>
          </a:bodyPr>
          <a:lstStyle/>
          <a:p>
            <a:r>
              <a:rPr lang="en-US" sz="1800" b="0" i="0" dirty="0">
                <a:solidFill>
                  <a:srgbClr val="000000"/>
                </a:solidFill>
                <a:effectLst/>
                <a:latin typeface="Tahoma" panose="020B0604030504040204" pitchFamily="34" charset="0"/>
              </a:rPr>
              <a:t>Many </a:t>
            </a:r>
            <a:r>
              <a:rPr lang="en-US" sz="1900" b="0" i="0" dirty="0">
                <a:solidFill>
                  <a:srgbClr val="009DD9"/>
                </a:solidFill>
                <a:effectLst/>
                <a:latin typeface="Tahoma" panose="020B0604030504040204" pitchFamily="34" charset="0"/>
              </a:rPr>
              <a:t>views</a:t>
            </a:r>
            <a:r>
              <a:rPr lang="en-US" sz="1800" b="0" i="0" dirty="0">
                <a:solidFill>
                  <a:srgbClr val="000000"/>
                </a:solidFill>
                <a:effectLst/>
                <a:latin typeface="Tahoma" panose="020B0604030504040204" pitchFamily="34" charset="0"/>
              </a:rPr>
              <a:t>, single </a:t>
            </a:r>
            <a:r>
              <a:rPr lang="en-US" sz="1900" b="0" i="0" dirty="0">
                <a:solidFill>
                  <a:srgbClr val="009DD9"/>
                </a:solidFill>
                <a:effectLst/>
                <a:latin typeface="Tahoma" panose="020B0604030504040204" pitchFamily="34" charset="0"/>
              </a:rPr>
              <a:t>conceptual (logical) schema </a:t>
            </a:r>
            <a:r>
              <a:rPr lang="en-US" sz="1800" b="0" i="0" dirty="0">
                <a:solidFill>
                  <a:srgbClr val="000000"/>
                </a:solidFill>
                <a:effectLst/>
                <a:latin typeface="Tahoma" panose="020B0604030504040204" pitchFamily="34" charset="0"/>
              </a:rPr>
              <a:t>and </a:t>
            </a:r>
            <a:r>
              <a:rPr lang="en-US" sz="1900" b="0" i="0" dirty="0">
                <a:solidFill>
                  <a:srgbClr val="009DD9"/>
                </a:solidFill>
                <a:effectLst/>
                <a:latin typeface="Tahoma" panose="020B0604030504040204" pitchFamily="34" charset="0"/>
              </a:rPr>
              <a:t>physical</a:t>
            </a:r>
            <a:r>
              <a:rPr lang="en-US" sz="1900" dirty="0">
                <a:solidFill>
                  <a:srgbClr val="009DD9"/>
                </a:solidFill>
                <a:latin typeface="Tahoma" panose="020B0604030504040204" pitchFamily="34" charset="0"/>
              </a:rPr>
              <a:t> </a:t>
            </a:r>
            <a:r>
              <a:rPr lang="en-US" sz="1900" b="0" i="0" dirty="0">
                <a:solidFill>
                  <a:srgbClr val="009DD9"/>
                </a:solidFill>
                <a:effectLst/>
                <a:latin typeface="Tahoma" panose="020B0604030504040204" pitchFamily="34" charset="0"/>
              </a:rPr>
              <a:t>schema</a:t>
            </a:r>
            <a:r>
              <a:rPr lang="en-US" sz="1800" b="0" i="0" dirty="0">
                <a:solidFill>
                  <a:srgbClr val="000000"/>
                </a:solidFill>
                <a:effectLst/>
                <a:latin typeface="Tahoma" panose="020B0604030504040204" pitchFamily="34" charset="0"/>
              </a:rPr>
              <a:t>.</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Views describe how users see the data.</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Conceptual schema defines logical structure. Sometime we separate between conceptual level and logical level</a:t>
            </a:r>
          </a:p>
          <a:p>
            <a:r>
              <a:rPr lang="en-US" sz="1400" b="0" i="0" dirty="0">
                <a:solidFill>
                  <a:srgbClr val="0F6FC6"/>
                </a:solidFill>
                <a:effectLst/>
                <a:latin typeface="Wingdings 2" panose="05020102010507070707" pitchFamily="18" charset="2"/>
              </a:rPr>
              <a:t> </a:t>
            </a:r>
            <a:r>
              <a:rPr lang="en-US" sz="1800" b="0" i="0" dirty="0">
                <a:solidFill>
                  <a:srgbClr val="000000"/>
                </a:solidFill>
                <a:effectLst/>
                <a:latin typeface="Tahoma" panose="020B0604030504040204" pitchFamily="34" charset="0"/>
              </a:rPr>
              <a:t>Physical schema describes the files and indexes used</a:t>
            </a:r>
            <a:r>
              <a:rPr lang="en-US" dirty="0"/>
              <a:t> </a:t>
            </a:r>
            <a:br>
              <a:rPr lang="en-US" dirty="0"/>
            </a:br>
            <a:endParaRPr lang="en-CA" dirty="0"/>
          </a:p>
        </p:txBody>
      </p:sp>
      <p:pic>
        <p:nvPicPr>
          <p:cNvPr id="13" name="Picture 12">
            <a:extLst>
              <a:ext uri="{FF2B5EF4-FFF2-40B4-BE49-F238E27FC236}">
                <a16:creationId xmlns:a16="http://schemas.microsoft.com/office/drawing/2014/main" id="{58FA5788-F33A-900B-DD52-731E0CA474D6}"/>
              </a:ext>
            </a:extLst>
          </p:cNvPr>
          <p:cNvPicPr>
            <a:picLocks noChangeAspect="1"/>
          </p:cNvPicPr>
          <p:nvPr/>
        </p:nvPicPr>
        <p:blipFill>
          <a:blip r:embed="rId3"/>
          <a:stretch>
            <a:fillRect/>
          </a:stretch>
        </p:blipFill>
        <p:spPr>
          <a:xfrm>
            <a:off x="8920983" y="1602925"/>
            <a:ext cx="2545676" cy="2229835"/>
          </a:xfrm>
          <a:prstGeom prst="rect">
            <a:avLst/>
          </a:prstGeom>
          <a:ln>
            <a:noFill/>
          </a:ln>
          <a:effectLst>
            <a:softEdge rad="112500"/>
          </a:effectLst>
        </p:spPr>
      </p:pic>
      <p:sp>
        <p:nvSpPr>
          <p:cNvPr id="15" name="TextBox 14">
            <a:extLst>
              <a:ext uri="{FF2B5EF4-FFF2-40B4-BE49-F238E27FC236}">
                <a16:creationId xmlns:a16="http://schemas.microsoft.com/office/drawing/2014/main" id="{CCE328CD-31C6-E91F-8521-F066F82E4179}"/>
              </a:ext>
            </a:extLst>
          </p:cNvPr>
          <p:cNvSpPr txBox="1"/>
          <p:nvPr/>
        </p:nvSpPr>
        <p:spPr>
          <a:xfrm>
            <a:off x="0" y="1915578"/>
            <a:ext cx="8828690" cy="646331"/>
          </a:xfrm>
          <a:prstGeom prst="rect">
            <a:avLst/>
          </a:prstGeom>
          <a:noFill/>
        </p:spPr>
        <p:txBody>
          <a:bodyPr wrap="square">
            <a:spAutoFit/>
          </a:bodyPr>
          <a:lstStyle/>
          <a:p>
            <a:pPr marL="285750" indent="-285750">
              <a:buFont typeface="Arial" panose="020B0604020202020204" pitchFamily="34" charset="0"/>
              <a:buChar char="•"/>
            </a:pPr>
            <a:r>
              <a:rPr lang="en-US" sz="1800" b="0" i="1" dirty="0">
                <a:solidFill>
                  <a:srgbClr val="000000"/>
                </a:solidFill>
                <a:effectLst/>
                <a:latin typeface="Book Antiqua" panose="02040602050305030304" pitchFamily="18" charset="0"/>
              </a:rPr>
              <a:t>Schemas are defined using DDL (Data Definition Language) </a:t>
            </a:r>
          </a:p>
          <a:p>
            <a:pPr marL="285750" indent="-285750">
              <a:buFont typeface="Arial" panose="020B0604020202020204" pitchFamily="34" charset="0"/>
              <a:buChar char="•"/>
            </a:pPr>
            <a:r>
              <a:rPr lang="en-US" sz="1800" b="0" i="1" dirty="0">
                <a:solidFill>
                  <a:srgbClr val="000000"/>
                </a:solidFill>
                <a:effectLst/>
                <a:latin typeface="Book Antiqua" panose="02040602050305030304" pitchFamily="18" charset="0"/>
              </a:rPr>
              <a:t>data is modified/queried using DML (Data Manipulation Language)</a:t>
            </a:r>
            <a:r>
              <a:rPr lang="en-US" dirty="0"/>
              <a:t> </a:t>
            </a:r>
            <a:endParaRPr lang="en-CA" dirty="0"/>
          </a:p>
        </p:txBody>
      </p:sp>
      <p:sp>
        <p:nvSpPr>
          <p:cNvPr id="17" name="TextBox 16">
            <a:extLst>
              <a:ext uri="{FF2B5EF4-FFF2-40B4-BE49-F238E27FC236}">
                <a16:creationId xmlns:a16="http://schemas.microsoft.com/office/drawing/2014/main" id="{E176AC91-4688-E6D8-9689-884C96788E54}"/>
              </a:ext>
            </a:extLst>
          </p:cNvPr>
          <p:cNvSpPr txBox="1"/>
          <p:nvPr/>
        </p:nvSpPr>
        <p:spPr>
          <a:xfrm>
            <a:off x="1492469" y="3981612"/>
            <a:ext cx="10699531" cy="2308324"/>
          </a:xfrm>
          <a:prstGeom prst="rect">
            <a:avLst/>
          </a:prstGeom>
          <a:noFill/>
        </p:spPr>
        <p:txBody>
          <a:bodyPr wrap="square">
            <a:spAutoFit/>
          </a:bodyPr>
          <a:lstStyle/>
          <a:p>
            <a:pPr algn="r" rtl="1"/>
            <a:r>
              <a:rPr lang="ar-SA" b="0" i="0" dirty="0">
                <a:solidFill>
                  <a:srgbClr val="374151"/>
                </a:solidFill>
                <a:effectLst/>
                <a:latin typeface="Söhne"/>
              </a:rPr>
              <a:t>مستويات التجريد في قواعد البيانات تتضمن عدة طبقات:</a:t>
            </a:r>
          </a:p>
          <a:p>
            <a:pPr algn="r" rtl="1">
              <a:buFont typeface="Arial" panose="020B0604020202020204" pitchFamily="34" charset="0"/>
              <a:buChar char="•"/>
            </a:pPr>
            <a:r>
              <a:rPr lang="ar-SA" b="1" i="0" dirty="0">
                <a:solidFill>
                  <a:srgbClr val="374151"/>
                </a:solidFill>
                <a:effectLst/>
                <a:latin typeface="Söhne"/>
              </a:rPr>
              <a:t>المستوى المفاهيمي:</a:t>
            </a:r>
            <a:r>
              <a:rPr lang="ar-SA" b="0" i="0" dirty="0">
                <a:solidFill>
                  <a:srgbClr val="374151"/>
                </a:solidFill>
                <a:effectLst/>
                <a:latin typeface="Söhne"/>
              </a:rPr>
              <a:t> يحدد البنية المنطقية لقاعدة البيانات بأكملها. يُظهر النظام بأكمله كوحدة واحدة دون الخوض في التفاصيل الفنية.</a:t>
            </a:r>
          </a:p>
          <a:p>
            <a:pPr algn="r" rtl="1">
              <a:buFont typeface="Arial" panose="020B0604020202020204" pitchFamily="34" charset="0"/>
              <a:buChar char="•"/>
            </a:pPr>
            <a:r>
              <a:rPr lang="ar-SA" b="1" i="0" dirty="0">
                <a:solidFill>
                  <a:srgbClr val="374151"/>
                </a:solidFill>
                <a:effectLst/>
                <a:latin typeface="Söhne"/>
              </a:rPr>
              <a:t>المستوى المنطقي (مخطط منطقي):</a:t>
            </a:r>
            <a:r>
              <a:rPr lang="ar-SA" b="0" i="0" dirty="0">
                <a:solidFill>
                  <a:srgbClr val="374151"/>
                </a:solidFill>
                <a:effectLst/>
                <a:latin typeface="Söhne"/>
              </a:rPr>
              <a:t> يصف كيف يرى المستخدمون البيانات. يحدد أنواع البيانات والعلاقات بينها.</a:t>
            </a:r>
          </a:p>
          <a:p>
            <a:pPr algn="r" rtl="1">
              <a:buFont typeface="Arial" panose="020B0604020202020204" pitchFamily="34" charset="0"/>
              <a:buChar char="•"/>
            </a:pPr>
            <a:r>
              <a:rPr lang="ar-SA" b="1" i="0" dirty="0">
                <a:solidFill>
                  <a:srgbClr val="374151"/>
                </a:solidFill>
                <a:effectLst/>
                <a:latin typeface="Söhne"/>
              </a:rPr>
              <a:t>المستوى الفيزيائي (مخطط فيزيائي):</a:t>
            </a:r>
            <a:r>
              <a:rPr lang="ar-SA" b="0" i="0" dirty="0">
                <a:solidFill>
                  <a:srgbClr val="374151"/>
                </a:solidFill>
                <a:effectLst/>
                <a:latin typeface="Söhne"/>
              </a:rPr>
              <a:t> يصف البيانات في مستوى أكثر تفصيلاً مثل الملفات والفهارس المستخدمة في تخزين البيانات.</a:t>
            </a:r>
          </a:p>
          <a:p>
            <a:pPr algn="r" rtl="1"/>
            <a:r>
              <a:rPr lang="ar-SA" b="0" i="0" dirty="0">
                <a:solidFill>
                  <a:srgbClr val="374151"/>
                </a:solidFill>
                <a:effectLst/>
                <a:latin typeface="Söhne"/>
              </a:rPr>
              <a:t>لغات قواعد البيانات تشمل:</a:t>
            </a:r>
          </a:p>
          <a:p>
            <a:pPr algn="r" rtl="1">
              <a:buFont typeface="Arial" panose="020B0604020202020204" pitchFamily="34" charset="0"/>
              <a:buChar char="•"/>
            </a:pPr>
            <a:r>
              <a:rPr lang="en-CA" b="1" i="0" dirty="0">
                <a:solidFill>
                  <a:srgbClr val="374151"/>
                </a:solidFill>
                <a:effectLst/>
                <a:latin typeface="Söhne"/>
              </a:rPr>
              <a:t>DDL (</a:t>
            </a:r>
            <a:r>
              <a:rPr lang="ar-SA" b="1" i="0" dirty="0">
                <a:solidFill>
                  <a:srgbClr val="374151"/>
                </a:solidFill>
                <a:effectLst/>
                <a:latin typeface="Söhne"/>
              </a:rPr>
              <a:t>لغة تعريف البيانات):</a:t>
            </a:r>
            <a:r>
              <a:rPr lang="ar-SA" b="0" i="0" dirty="0">
                <a:solidFill>
                  <a:srgbClr val="374151"/>
                </a:solidFill>
                <a:effectLst/>
                <a:latin typeface="Söhne"/>
              </a:rPr>
              <a:t> تستخدم لتعريف وتعديل البنية الأساسية لقاعدة البيانات.</a:t>
            </a:r>
          </a:p>
          <a:p>
            <a:pPr algn="r" rtl="1">
              <a:buFont typeface="Arial" panose="020B0604020202020204" pitchFamily="34" charset="0"/>
              <a:buChar char="•"/>
            </a:pPr>
            <a:r>
              <a:rPr lang="en-CA" b="1" i="0" dirty="0">
                <a:solidFill>
                  <a:srgbClr val="374151"/>
                </a:solidFill>
                <a:effectLst/>
                <a:latin typeface="Söhne"/>
              </a:rPr>
              <a:t>DML (</a:t>
            </a:r>
            <a:r>
              <a:rPr lang="ar-SA" b="1" i="0" dirty="0">
                <a:solidFill>
                  <a:srgbClr val="374151"/>
                </a:solidFill>
                <a:effectLst/>
                <a:latin typeface="Söhne"/>
              </a:rPr>
              <a:t>لغة معالجة البيانات):</a:t>
            </a:r>
            <a:r>
              <a:rPr lang="ar-SA" b="0" i="0" dirty="0">
                <a:solidFill>
                  <a:srgbClr val="374151"/>
                </a:solidFill>
                <a:effectLst/>
                <a:latin typeface="Söhne"/>
              </a:rPr>
              <a:t> تستخدم للاستعلام وتعديل البيانات ضمن قاعدة البيانات.</a:t>
            </a:r>
          </a:p>
          <a:p>
            <a:pPr algn="r" rtl="1"/>
            <a:r>
              <a:rPr lang="ar-SA" b="0" i="0" dirty="0">
                <a:solidFill>
                  <a:srgbClr val="374151"/>
                </a:solidFill>
                <a:effectLst/>
                <a:latin typeface="Söhne"/>
              </a:rPr>
              <a:t>هذه المستويات تسمح بفهم وتصميم قاعدة البيانات بطريقة منظمة وفعالة.</a:t>
            </a:r>
          </a:p>
        </p:txBody>
      </p:sp>
    </p:spTree>
    <p:extLst>
      <p:ext uri="{BB962C8B-B14F-4D97-AF65-F5344CB8AC3E}">
        <p14:creationId xmlns:p14="http://schemas.microsoft.com/office/powerpoint/2010/main" val="30284407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8D7053-52BF-D7B4-BB60-E9F64D7771B0}"/>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AD27629D-66E4-5BEC-2C7D-C3878F8C1F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4BED8274-EBF5-D4BC-9C87-FD7ED012DC86}"/>
              </a:ext>
            </a:extLst>
          </p:cNvPr>
          <p:cNvSpPr txBox="1"/>
          <p:nvPr/>
        </p:nvSpPr>
        <p:spPr>
          <a:xfrm>
            <a:off x="-1" y="45886"/>
            <a:ext cx="2837793" cy="400110"/>
          </a:xfrm>
          <a:prstGeom prst="rect">
            <a:avLst/>
          </a:prstGeom>
          <a:noFill/>
        </p:spPr>
        <p:txBody>
          <a:bodyPr wrap="square">
            <a:spAutoFit/>
          </a:bodyPr>
          <a:lstStyle/>
          <a:p>
            <a:r>
              <a:rPr lang="en-CA" sz="2000" b="1" i="0" dirty="0">
                <a:effectLst/>
                <a:latin typeface="Times New Roman" panose="02020603050405020304" pitchFamily="18" charset="0"/>
                <a:cs typeface="Times New Roman" panose="02020603050405020304" pitchFamily="18" charset="0"/>
              </a:rPr>
              <a:t>Levels of Abstraction</a:t>
            </a:r>
            <a:r>
              <a:rPr lang="en-CA" sz="2000" b="1" dirty="0">
                <a:latin typeface="Times New Roman" panose="02020603050405020304" pitchFamily="18" charset="0"/>
                <a:cs typeface="Times New Roman" panose="02020603050405020304" pitchFamily="18" charset="0"/>
              </a:rPr>
              <a:t> </a:t>
            </a:r>
          </a:p>
        </p:txBody>
      </p:sp>
      <p:sp>
        <p:nvSpPr>
          <p:cNvPr id="7" name="TextBox 6">
            <a:extLst>
              <a:ext uri="{FF2B5EF4-FFF2-40B4-BE49-F238E27FC236}">
                <a16:creationId xmlns:a16="http://schemas.microsoft.com/office/drawing/2014/main" id="{F54409C9-1060-ED2F-D9B8-4B87862F0408}"/>
              </a:ext>
            </a:extLst>
          </p:cNvPr>
          <p:cNvSpPr txBox="1"/>
          <p:nvPr/>
        </p:nvSpPr>
        <p:spPr>
          <a:xfrm>
            <a:off x="0" y="473640"/>
            <a:ext cx="10878207" cy="2308324"/>
          </a:xfrm>
          <a:prstGeom prst="rect">
            <a:avLst/>
          </a:prstGeom>
          <a:noFill/>
        </p:spPr>
        <p:txBody>
          <a:bodyPr wrap="square">
            <a:spAutoFit/>
          </a:bodyPr>
          <a:lstStyle/>
          <a:p>
            <a:r>
              <a:rPr lang="en-US" sz="1800" b="1" i="0" dirty="0">
                <a:solidFill>
                  <a:srgbClr val="04617B"/>
                </a:solidFill>
                <a:effectLst/>
                <a:latin typeface="Arial" panose="020B0604020202020204" pitchFamily="34" charset="0"/>
              </a:rPr>
              <a:t>Physical level: </a:t>
            </a:r>
            <a:r>
              <a:rPr lang="en-US" sz="1800" b="0" i="0" dirty="0">
                <a:solidFill>
                  <a:srgbClr val="000000"/>
                </a:solidFill>
                <a:effectLst/>
                <a:latin typeface="Arial" panose="020B0604020202020204" pitchFamily="34" charset="0"/>
              </a:rPr>
              <a:t>describes how a record (e.g., customer) is stored.</a:t>
            </a:r>
          </a:p>
          <a:p>
            <a:r>
              <a:rPr lang="en-US" sz="1800" b="1" i="0" dirty="0">
                <a:solidFill>
                  <a:srgbClr val="04617B"/>
                </a:solidFill>
                <a:effectLst/>
                <a:latin typeface="Arial" panose="020B0604020202020204" pitchFamily="34" charset="0"/>
              </a:rPr>
              <a:t>Logical level: </a:t>
            </a:r>
            <a:r>
              <a:rPr lang="en-US" sz="1800" b="0" i="0" dirty="0">
                <a:solidFill>
                  <a:srgbClr val="000000"/>
                </a:solidFill>
                <a:effectLst/>
                <a:latin typeface="Arial" panose="020B0604020202020204" pitchFamily="34" charset="0"/>
              </a:rPr>
              <a:t>describes data stored in database, and the relationships among the data.</a:t>
            </a:r>
          </a:p>
          <a:p>
            <a:pPr lvl="2"/>
            <a:r>
              <a:rPr lang="en-US" b="1" i="0" dirty="0">
                <a:solidFill>
                  <a:srgbClr val="000000"/>
                </a:solidFill>
                <a:effectLst/>
                <a:latin typeface="Arial" panose="020B0604020202020204" pitchFamily="34" charset="0"/>
              </a:rPr>
              <a:t>type </a:t>
            </a:r>
            <a:r>
              <a:rPr lang="en-US" b="0" i="1" dirty="0">
                <a:solidFill>
                  <a:srgbClr val="000000"/>
                </a:solidFill>
                <a:effectLst/>
                <a:latin typeface="Arial" panose="020B0604020202020204" pitchFamily="34" charset="0"/>
              </a:rPr>
              <a:t>customer </a:t>
            </a:r>
            <a:r>
              <a:rPr lang="en-US" b="0" i="0" dirty="0">
                <a:solidFill>
                  <a:srgbClr val="000000"/>
                </a:solidFill>
                <a:effectLst/>
                <a:latin typeface="Arial" panose="020B0604020202020204" pitchFamily="34" charset="0"/>
              </a:rPr>
              <a:t>= </a:t>
            </a:r>
            <a:r>
              <a:rPr lang="en-US" b="1" i="0" dirty="0">
                <a:solidFill>
                  <a:srgbClr val="000000"/>
                </a:solidFill>
                <a:effectLst/>
                <a:latin typeface="Arial" panose="020B0604020202020204" pitchFamily="34" charset="0"/>
              </a:rPr>
              <a:t>record </a:t>
            </a:r>
          </a:p>
          <a:p>
            <a:pPr lvl="2"/>
            <a:r>
              <a:rPr lang="en-US" b="1" dirty="0">
                <a:solidFill>
                  <a:srgbClr val="000000"/>
                </a:solidFill>
                <a:latin typeface="Arial" panose="020B0604020202020204" pitchFamily="34" charset="0"/>
              </a:rPr>
              <a:t>	</a:t>
            </a:r>
            <a:r>
              <a:rPr lang="en-US" b="0" i="1" dirty="0" err="1">
                <a:solidFill>
                  <a:srgbClr val="000000"/>
                </a:solidFill>
                <a:effectLst/>
                <a:latin typeface="Arial" panose="020B0604020202020204" pitchFamily="34" charset="0"/>
              </a:rPr>
              <a:t>customer_id</a:t>
            </a:r>
            <a:r>
              <a:rPr lang="en-US" b="0" i="1" dirty="0">
                <a:solidFill>
                  <a:srgbClr val="000000"/>
                </a:solidFill>
                <a:effectLst/>
                <a:latin typeface="Arial" panose="020B0604020202020204" pitchFamily="34" charset="0"/>
              </a:rPr>
              <a:t> </a:t>
            </a:r>
            <a:r>
              <a:rPr lang="en-US" b="0" i="0" dirty="0">
                <a:solidFill>
                  <a:srgbClr val="000000"/>
                </a:solidFill>
                <a:effectLst/>
                <a:latin typeface="Arial" panose="020B0604020202020204" pitchFamily="34" charset="0"/>
              </a:rPr>
              <a:t>: string; </a:t>
            </a:r>
          </a:p>
          <a:p>
            <a:pPr lvl="2"/>
            <a:r>
              <a:rPr lang="en-US" dirty="0">
                <a:solidFill>
                  <a:srgbClr val="000000"/>
                </a:solidFill>
                <a:latin typeface="Arial" panose="020B0604020202020204" pitchFamily="34" charset="0"/>
              </a:rPr>
              <a:t>	</a:t>
            </a:r>
            <a:r>
              <a:rPr lang="en-US" b="0" i="1" dirty="0" err="1">
                <a:solidFill>
                  <a:srgbClr val="000000"/>
                </a:solidFill>
                <a:effectLst/>
                <a:latin typeface="Arial" panose="020B0604020202020204" pitchFamily="34" charset="0"/>
              </a:rPr>
              <a:t>customer_name</a:t>
            </a:r>
            <a:r>
              <a:rPr lang="en-US" b="0" i="1" dirty="0">
                <a:solidFill>
                  <a:srgbClr val="000000"/>
                </a:solidFill>
                <a:effectLst/>
                <a:latin typeface="Arial" panose="020B0604020202020204" pitchFamily="34" charset="0"/>
              </a:rPr>
              <a:t> </a:t>
            </a:r>
            <a:r>
              <a:rPr lang="en-US" b="0" i="0" dirty="0">
                <a:solidFill>
                  <a:srgbClr val="000000"/>
                </a:solidFill>
                <a:effectLst/>
                <a:latin typeface="Arial" panose="020B0604020202020204" pitchFamily="34" charset="0"/>
              </a:rPr>
              <a:t>: string; </a:t>
            </a:r>
          </a:p>
          <a:p>
            <a:pPr lvl="2"/>
            <a:r>
              <a:rPr lang="en-US" dirty="0">
                <a:solidFill>
                  <a:srgbClr val="000000"/>
                </a:solidFill>
                <a:latin typeface="Arial" panose="020B0604020202020204" pitchFamily="34" charset="0"/>
              </a:rPr>
              <a:t>	</a:t>
            </a:r>
            <a:r>
              <a:rPr lang="en-US" b="0" i="1" dirty="0" err="1">
                <a:solidFill>
                  <a:srgbClr val="000000"/>
                </a:solidFill>
                <a:effectLst/>
                <a:latin typeface="Arial" panose="020B0604020202020204" pitchFamily="34" charset="0"/>
              </a:rPr>
              <a:t>customer</a:t>
            </a:r>
            <a:r>
              <a:rPr lang="en-US" b="0" i="0" dirty="0" err="1">
                <a:solidFill>
                  <a:srgbClr val="000000"/>
                </a:solidFill>
                <a:effectLst/>
                <a:latin typeface="Arial" panose="020B0604020202020204" pitchFamily="34" charset="0"/>
              </a:rPr>
              <a:t>_</a:t>
            </a:r>
            <a:r>
              <a:rPr lang="en-US" b="0" i="1" dirty="0" err="1">
                <a:solidFill>
                  <a:srgbClr val="000000"/>
                </a:solidFill>
                <a:effectLst/>
                <a:latin typeface="Arial" panose="020B0604020202020204" pitchFamily="34" charset="0"/>
              </a:rPr>
              <a:t>street</a:t>
            </a:r>
            <a:r>
              <a:rPr lang="en-US" b="0" i="1" dirty="0">
                <a:solidFill>
                  <a:srgbClr val="000000"/>
                </a:solidFill>
                <a:effectLst/>
                <a:latin typeface="Arial" panose="020B0604020202020204" pitchFamily="34" charset="0"/>
              </a:rPr>
              <a:t> </a:t>
            </a:r>
            <a:r>
              <a:rPr lang="en-US" b="0" i="0" dirty="0">
                <a:solidFill>
                  <a:srgbClr val="000000"/>
                </a:solidFill>
                <a:effectLst/>
                <a:latin typeface="Arial" panose="020B0604020202020204" pitchFamily="34" charset="0"/>
              </a:rPr>
              <a:t>: string;</a:t>
            </a:r>
          </a:p>
          <a:p>
            <a:pPr lvl="2"/>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customer_city</a:t>
            </a:r>
            <a:r>
              <a:rPr lang="en-US" b="0" i="1" dirty="0">
                <a:solidFill>
                  <a:srgbClr val="000000"/>
                </a:solidFill>
                <a:effectLst/>
                <a:latin typeface="Arial" panose="020B0604020202020204" pitchFamily="34" charset="0"/>
              </a:rPr>
              <a:t> </a:t>
            </a:r>
            <a:r>
              <a:rPr lang="en-US" b="0" i="0" dirty="0">
                <a:solidFill>
                  <a:srgbClr val="000000"/>
                </a:solidFill>
                <a:effectLst/>
                <a:latin typeface="Arial" panose="020B0604020202020204" pitchFamily="34" charset="0"/>
              </a:rPr>
              <a:t>: string; </a:t>
            </a:r>
          </a:p>
          <a:p>
            <a:pPr lvl="2"/>
            <a:r>
              <a:rPr lang="en-US" b="1" i="0" dirty="0">
                <a:solidFill>
                  <a:srgbClr val="000000"/>
                </a:solidFill>
                <a:effectLst/>
                <a:latin typeface="Arial" panose="020B0604020202020204" pitchFamily="34" charset="0"/>
              </a:rPr>
              <a:t>end</a:t>
            </a:r>
            <a:r>
              <a:rPr lang="en-US" b="0" i="0" dirty="0">
                <a:solidFill>
                  <a:srgbClr val="000000"/>
                </a:solidFill>
                <a:effectLst/>
                <a:latin typeface="Arial" panose="020B0604020202020204" pitchFamily="34" charset="0"/>
              </a:rPr>
              <a:t>;</a:t>
            </a:r>
            <a:r>
              <a:rPr lang="en-US" dirty="0"/>
              <a:t> </a:t>
            </a:r>
            <a:endParaRPr lang="en-CA" dirty="0"/>
          </a:p>
        </p:txBody>
      </p:sp>
      <p:sp>
        <p:nvSpPr>
          <p:cNvPr id="9" name="TextBox 8">
            <a:extLst>
              <a:ext uri="{FF2B5EF4-FFF2-40B4-BE49-F238E27FC236}">
                <a16:creationId xmlns:a16="http://schemas.microsoft.com/office/drawing/2014/main" id="{67AB5229-1BCA-641C-2C5D-9F6410388EEA}"/>
              </a:ext>
            </a:extLst>
          </p:cNvPr>
          <p:cNvSpPr txBox="1"/>
          <p:nvPr/>
        </p:nvSpPr>
        <p:spPr>
          <a:xfrm>
            <a:off x="0" y="2781964"/>
            <a:ext cx="12118428" cy="646331"/>
          </a:xfrm>
          <a:prstGeom prst="rect">
            <a:avLst/>
          </a:prstGeom>
          <a:noFill/>
        </p:spPr>
        <p:txBody>
          <a:bodyPr wrap="square">
            <a:spAutoFit/>
          </a:bodyPr>
          <a:lstStyle/>
          <a:p>
            <a:r>
              <a:rPr lang="en-US" sz="1800" b="1" i="0" dirty="0">
                <a:solidFill>
                  <a:srgbClr val="04617B"/>
                </a:solidFill>
                <a:effectLst/>
                <a:latin typeface="Arial" panose="020B0604020202020204" pitchFamily="34" charset="0"/>
              </a:rPr>
              <a:t>View level: </a:t>
            </a:r>
            <a:r>
              <a:rPr lang="en-US" sz="1800" b="0" i="0" dirty="0">
                <a:solidFill>
                  <a:srgbClr val="000000"/>
                </a:solidFill>
                <a:effectLst/>
                <a:latin typeface="Arial" panose="020B0604020202020204" pitchFamily="34" charset="0"/>
              </a:rPr>
              <a:t>application programs hide details of data types. Views can also hide information (such as an employee’s salary) for security purposes</a:t>
            </a:r>
            <a:r>
              <a:rPr lang="en-US" dirty="0"/>
              <a:t> </a:t>
            </a:r>
            <a:endParaRPr lang="en-CA" dirty="0"/>
          </a:p>
        </p:txBody>
      </p:sp>
      <p:sp>
        <p:nvSpPr>
          <p:cNvPr id="11" name="TextBox 10">
            <a:extLst>
              <a:ext uri="{FF2B5EF4-FFF2-40B4-BE49-F238E27FC236}">
                <a16:creationId xmlns:a16="http://schemas.microsoft.com/office/drawing/2014/main" id="{AE13F3AA-48B1-7DF3-7639-EFBD4B77F618}"/>
              </a:ext>
            </a:extLst>
          </p:cNvPr>
          <p:cNvSpPr txBox="1"/>
          <p:nvPr/>
        </p:nvSpPr>
        <p:spPr>
          <a:xfrm>
            <a:off x="-73572" y="3818431"/>
            <a:ext cx="12192000" cy="2308324"/>
          </a:xfrm>
          <a:prstGeom prst="rect">
            <a:avLst/>
          </a:prstGeom>
          <a:noFill/>
        </p:spPr>
        <p:txBody>
          <a:bodyPr wrap="square">
            <a:spAutoFit/>
          </a:bodyPr>
          <a:lstStyle/>
          <a:p>
            <a:pPr algn="r" rtl="1"/>
            <a:br>
              <a:rPr lang="ar-SA" b="0" i="0" dirty="0">
                <a:solidFill>
                  <a:srgbClr val="374151"/>
                </a:solidFill>
                <a:effectLst/>
                <a:latin typeface="Söhne"/>
              </a:rPr>
            </a:br>
            <a:r>
              <a:rPr lang="ar-SA" b="0" i="0" dirty="0">
                <a:solidFill>
                  <a:srgbClr val="374151"/>
                </a:solidFill>
                <a:effectLst/>
                <a:latin typeface="Söhne"/>
              </a:rPr>
              <a:t>في سياق قواعد البيانات، تشير مستويات التجريد إلى الطرق المختلفة التي يتم من خلالها عرض وإدارة البيانات:</a:t>
            </a:r>
          </a:p>
          <a:p>
            <a:pPr algn="r" rtl="1">
              <a:buFont typeface="Arial" panose="020B0604020202020204" pitchFamily="34" charset="0"/>
              <a:buChar char="•"/>
            </a:pPr>
            <a:r>
              <a:rPr lang="ar-SA" b="1" i="0" dirty="0">
                <a:solidFill>
                  <a:srgbClr val="374151"/>
                </a:solidFill>
                <a:effectLst/>
                <a:latin typeface="Söhne"/>
              </a:rPr>
              <a:t>المستوى الفيزيائي:</a:t>
            </a:r>
            <a:r>
              <a:rPr lang="ar-SA" b="0" i="0" dirty="0">
                <a:solidFill>
                  <a:srgbClr val="374151"/>
                </a:solidFill>
                <a:effectLst/>
                <a:latin typeface="Söhne"/>
              </a:rPr>
              <a:t> يتعلق هذا المستوى بكيفية تخزين وتنظيم البيانات فعليًا في قاعدة البيانات. يتعامل مع تفاصيل تخزين البيانات، مثل هيكل السجلات والملفات.</a:t>
            </a:r>
          </a:p>
          <a:p>
            <a:pPr algn="r" rtl="1">
              <a:buFont typeface="Arial" panose="020B0604020202020204" pitchFamily="34" charset="0"/>
              <a:buChar char="•"/>
            </a:pPr>
            <a:r>
              <a:rPr lang="ar-SA" b="1" i="0" dirty="0">
                <a:solidFill>
                  <a:srgbClr val="374151"/>
                </a:solidFill>
                <a:effectLst/>
                <a:latin typeface="Söhne"/>
              </a:rPr>
              <a:t>المستوى المنطقي:</a:t>
            </a:r>
            <a:r>
              <a:rPr lang="ar-SA" b="0" i="0" dirty="0">
                <a:solidFill>
                  <a:srgbClr val="374151"/>
                </a:solidFill>
                <a:effectLst/>
                <a:latin typeface="Söhne"/>
              </a:rPr>
              <a:t> في هذا المستوى، يتركز الاهتمام على البيانات نفسها والعلاقات بين العناصر البيانية المختلفة. يصف ما هي البيانات المخزنة وكيفية ارتباطها ببعضها البعض، دون التطرق إلى تفاصيل التخزين الفيزيائي.</a:t>
            </a:r>
          </a:p>
          <a:p>
            <a:pPr algn="r" rtl="1">
              <a:buFont typeface="Arial" panose="020B0604020202020204" pitchFamily="34" charset="0"/>
              <a:buChar char="•"/>
            </a:pPr>
            <a:r>
              <a:rPr lang="ar-SA" b="1" i="0" dirty="0">
                <a:solidFill>
                  <a:srgbClr val="374151"/>
                </a:solidFill>
                <a:effectLst/>
                <a:latin typeface="Söhne"/>
              </a:rPr>
              <a:t>المستوى الظاهري:</a:t>
            </a:r>
            <a:r>
              <a:rPr lang="ar-SA" b="0" i="0" dirty="0">
                <a:solidFill>
                  <a:srgbClr val="374151"/>
                </a:solidFill>
                <a:effectLst/>
                <a:latin typeface="Söhne"/>
              </a:rPr>
              <a:t> هذا هو أعلى مستوى من التجريد ويتعلق بكيفية تفاعل المستخدمين النهائيين مع البيانات. يمكن أن يشمل تقديم البيانات بتنسيقات مختلفة أو إخفاء بعض التفاصيل (مثل المعلومات الحساسة) لأغراض الأمان. يسمح هذا المستوى بعرض مختلف لقاعدة البيانات، مصممًا لتلبية احتياجات مستخدمين أو تطبيقات مختلفة.</a:t>
            </a:r>
          </a:p>
          <a:p>
            <a:pPr algn="r" rtl="1"/>
            <a:r>
              <a:rPr lang="ar-SA" b="0" i="0" dirty="0">
                <a:solidFill>
                  <a:srgbClr val="374151"/>
                </a:solidFill>
                <a:effectLst/>
                <a:latin typeface="Söhne"/>
              </a:rPr>
              <a:t>كل مستوى يجرد ويخفي التفاصيل من المستويات الأدنى، مما يجعل التفاعل مع قاعدة البيانات وإدارتها أسهل.</a:t>
            </a:r>
          </a:p>
        </p:txBody>
      </p:sp>
    </p:spTree>
    <p:extLst>
      <p:ext uri="{BB962C8B-B14F-4D97-AF65-F5344CB8AC3E}">
        <p14:creationId xmlns:p14="http://schemas.microsoft.com/office/powerpoint/2010/main" val="36305341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6E70CF36-3731-D343-2F05-679AAEF6C362}"/>
              </a:ext>
            </a:extLst>
          </p:cNvPr>
          <p:cNvSpPr txBox="1"/>
          <p:nvPr/>
        </p:nvSpPr>
        <p:spPr>
          <a:xfrm>
            <a:off x="0" y="74838"/>
            <a:ext cx="12192000" cy="3293209"/>
          </a:xfrm>
          <a:prstGeom prst="rect">
            <a:avLst/>
          </a:prstGeom>
          <a:noFill/>
        </p:spPr>
        <p:txBody>
          <a:bodyPr wrap="square">
            <a:spAutoFit/>
          </a:bodyPr>
          <a:lstStyle/>
          <a:p>
            <a:r>
              <a:rPr lang="en-US" sz="3200" b="1" i="0" dirty="0">
                <a:effectLst/>
                <a:latin typeface="Times New Roman" panose="02020603050405020304" pitchFamily="18" charset="0"/>
                <a:cs typeface="Times New Roman" panose="02020603050405020304" pitchFamily="18" charset="0"/>
              </a:rPr>
              <a:t>Instances and Schemas:</a:t>
            </a:r>
          </a:p>
          <a:p>
            <a:endParaRPr lang="en-US" sz="3200" b="1" i="0" dirty="0">
              <a:effectLst/>
              <a:latin typeface="Times New Roman" panose="02020603050405020304" pitchFamily="18" charset="0"/>
              <a:cs typeface="Times New Roman" panose="02020603050405020304" pitchFamily="18" charset="0"/>
            </a:endParaRPr>
          </a:p>
          <a:p>
            <a:r>
              <a:rPr lang="en-US" sz="1800" b="0" i="0" dirty="0">
                <a:solidFill>
                  <a:srgbClr val="0BD0D9"/>
                </a:solidFill>
                <a:effectLst/>
                <a:latin typeface="Wingdings 2" panose="05020102010507070707" pitchFamily="18" charset="2"/>
              </a:rPr>
              <a:t> </a:t>
            </a:r>
            <a:r>
              <a:rPr lang="en-US" sz="1800" b="1" i="0" dirty="0">
                <a:solidFill>
                  <a:srgbClr val="04617B"/>
                </a:solidFill>
                <a:effectLst/>
                <a:latin typeface="Arial" panose="020B0604020202020204" pitchFamily="34" charset="0"/>
              </a:rPr>
              <a:t>Schema </a:t>
            </a:r>
            <a:r>
              <a:rPr lang="en-US" sz="1800" b="0" i="0" dirty="0">
                <a:solidFill>
                  <a:srgbClr val="000000"/>
                </a:solidFill>
                <a:effectLst/>
                <a:latin typeface="Arial" panose="020B0604020202020204" pitchFamily="34" charset="0"/>
              </a:rPr>
              <a:t>– the logical structure of the database</a:t>
            </a:r>
          </a:p>
          <a:p>
            <a:r>
              <a:rPr lang="en-US" sz="1600" b="0" i="0" dirty="0">
                <a:solidFill>
                  <a:srgbClr val="0F6FC6"/>
                </a:solidFill>
                <a:effectLst/>
                <a:latin typeface="Wingdings 2" panose="05020102010507070707" pitchFamily="18" charset="2"/>
              </a:rPr>
              <a:t>	 </a:t>
            </a:r>
            <a:r>
              <a:rPr lang="en-US" sz="1800" b="0" i="0" dirty="0">
                <a:solidFill>
                  <a:srgbClr val="000000"/>
                </a:solidFill>
                <a:effectLst/>
                <a:latin typeface="Arial" panose="020B0604020202020204" pitchFamily="34" charset="0"/>
              </a:rPr>
              <a:t>Example: The database consists of information about a set of customers and accounts and the relationship between them)</a:t>
            </a:r>
          </a:p>
          <a:p>
            <a:pPr lvl="1"/>
            <a:r>
              <a:rPr lang="en-US" sz="1600" b="0" i="0" dirty="0">
                <a:solidFill>
                  <a:srgbClr val="0F6FC6"/>
                </a:solidFill>
                <a:effectLst/>
                <a:latin typeface="Wingdings 2" panose="05020102010507070707" pitchFamily="18" charset="2"/>
              </a:rPr>
              <a:t> </a:t>
            </a:r>
            <a:r>
              <a:rPr lang="en-US" b="0" i="0" dirty="0">
                <a:solidFill>
                  <a:srgbClr val="000000"/>
                </a:solidFill>
                <a:effectLst/>
                <a:latin typeface="Arial" panose="020B0604020202020204" pitchFamily="34" charset="0"/>
              </a:rPr>
              <a:t>Analogous to type information of a variable in a program</a:t>
            </a:r>
          </a:p>
          <a:p>
            <a:pPr lvl="1"/>
            <a:r>
              <a:rPr lang="en-US" sz="1600" b="0" i="0" dirty="0">
                <a:solidFill>
                  <a:srgbClr val="0F6FC6"/>
                </a:solidFill>
                <a:effectLst/>
                <a:latin typeface="Wingdings 2" panose="05020102010507070707" pitchFamily="18" charset="2"/>
              </a:rPr>
              <a:t> </a:t>
            </a:r>
            <a:r>
              <a:rPr lang="en-US" b="1" i="0" dirty="0">
                <a:solidFill>
                  <a:srgbClr val="000000"/>
                </a:solidFill>
                <a:effectLst/>
                <a:latin typeface="Arial" panose="020B0604020202020204" pitchFamily="34" charset="0"/>
              </a:rPr>
              <a:t>Physical schema</a:t>
            </a:r>
            <a:r>
              <a:rPr lang="en-US" b="0" i="0" dirty="0">
                <a:solidFill>
                  <a:srgbClr val="000000"/>
                </a:solidFill>
                <a:effectLst/>
                <a:latin typeface="Arial" panose="020B0604020202020204" pitchFamily="34" charset="0"/>
              </a:rPr>
              <a:t>: database design at the physical level</a:t>
            </a:r>
          </a:p>
          <a:p>
            <a:pPr lvl="1"/>
            <a:r>
              <a:rPr lang="en-US" sz="1600" b="0" i="0" dirty="0">
                <a:solidFill>
                  <a:srgbClr val="0F6FC6"/>
                </a:solidFill>
                <a:effectLst/>
                <a:latin typeface="Wingdings 2" panose="05020102010507070707" pitchFamily="18" charset="2"/>
              </a:rPr>
              <a:t> </a:t>
            </a:r>
            <a:r>
              <a:rPr lang="en-US" b="1" i="0" dirty="0">
                <a:solidFill>
                  <a:srgbClr val="000000"/>
                </a:solidFill>
                <a:effectLst/>
                <a:latin typeface="Arial" panose="020B0604020202020204" pitchFamily="34" charset="0"/>
              </a:rPr>
              <a:t>Logical schema</a:t>
            </a:r>
            <a:r>
              <a:rPr lang="en-US" b="0" i="0" dirty="0">
                <a:solidFill>
                  <a:srgbClr val="000000"/>
                </a:solidFill>
                <a:effectLst/>
                <a:latin typeface="Arial" panose="020B0604020202020204" pitchFamily="34" charset="0"/>
              </a:rPr>
              <a:t>: database design at the logical level</a:t>
            </a:r>
          </a:p>
          <a:p>
            <a:r>
              <a:rPr lang="en-US" sz="1800" b="0" i="0" dirty="0">
                <a:solidFill>
                  <a:srgbClr val="0BD0D9"/>
                </a:solidFill>
                <a:effectLst/>
                <a:latin typeface="Wingdings 2" panose="05020102010507070707" pitchFamily="18" charset="2"/>
              </a:rPr>
              <a:t> </a:t>
            </a:r>
            <a:r>
              <a:rPr lang="en-US" sz="1800" b="1" i="0" dirty="0">
                <a:solidFill>
                  <a:srgbClr val="04617B"/>
                </a:solidFill>
                <a:effectLst/>
                <a:latin typeface="Arial" panose="020B0604020202020204" pitchFamily="34" charset="0"/>
              </a:rPr>
              <a:t>Instance </a:t>
            </a:r>
            <a:r>
              <a:rPr lang="en-US" sz="1800" b="0" i="0" dirty="0">
                <a:solidFill>
                  <a:srgbClr val="000000"/>
                </a:solidFill>
                <a:effectLst/>
                <a:latin typeface="Arial" panose="020B0604020202020204" pitchFamily="34" charset="0"/>
              </a:rPr>
              <a:t>– the actual content of the database at a particular point in time</a:t>
            </a:r>
          </a:p>
          <a:p>
            <a:r>
              <a:rPr lang="en-US" sz="1600" b="0" i="0" dirty="0">
                <a:solidFill>
                  <a:srgbClr val="0F6FC6"/>
                </a:solidFill>
                <a:effectLst/>
                <a:latin typeface="Wingdings 2" panose="05020102010507070707" pitchFamily="18" charset="2"/>
              </a:rPr>
              <a:t>	 </a:t>
            </a:r>
            <a:r>
              <a:rPr lang="en-US" sz="1800" b="0" i="0" dirty="0">
                <a:solidFill>
                  <a:srgbClr val="000000"/>
                </a:solidFill>
                <a:effectLst/>
                <a:latin typeface="Arial" panose="020B0604020202020204" pitchFamily="34" charset="0"/>
              </a:rPr>
              <a:t>Analogous to the value of a variable</a:t>
            </a:r>
            <a:r>
              <a:rPr lang="en-US" dirty="0"/>
              <a:t> </a:t>
            </a:r>
            <a:endParaRPr lang="en-CA" dirty="0"/>
          </a:p>
        </p:txBody>
      </p:sp>
      <p:sp>
        <p:nvSpPr>
          <p:cNvPr id="7" name="TextBox 6">
            <a:extLst>
              <a:ext uri="{FF2B5EF4-FFF2-40B4-BE49-F238E27FC236}">
                <a16:creationId xmlns:a16="http://schemas.microsoft.com/office/drawing/2014/main" id="{7327E490-6686-4138-C99D-7DCA98201338}"/>
              </a:ext>
            </a:extLst>
          </p:cNvPr>
          <p:cNvSpPr txBox="1"/>
          <p:nvPr/>
        </p:nvSpPr>
        <p:spPr>
          <a:xfrm>
            <a:off x="0" y="3342401"/>
            <a:ext cx="12192000" cy="2585323"/>
          </a:xfrm>
          <a:prstGeom prst="rect">
            <a:avLst/>
          </a:prstGeom>
          <a:noFill/>
        </p:spPr>
        <p:txBody>
          <a:bodyPr wrap="square">
            <a:spAutoFit/>
          </a:bodyPr>
          <a:lstStyle/>
          <a:p>
            <a:pPr algn="r" rtl="1"/>
            <a:r>
              <a:rPr lang="ar-SA" b="0" i="0" dirty="0">
                <a:solidFill>
                  <a:srgbClr val="374151"/>
                </a:solidFill>
                <a:effectLst/>
                <a:latin typeface="Söhne"/>
              </a:rPr>
              <a:t>النماذج والمثيلات في قواعد البيانات:</a:t>
            </a:r>
          </a:p>
          <a:p>
            <a:pPr algn="r" rtl="1">
              <a:buFont typeface="Arial" panose="020B0604020202020204" pitchFamily="34" charset="0"/>
              <a:buChar char="•"/>
            </a:pPr>
            <a:r>
              <a:rPr lang="ar-SA" b="1" i="0" dirty="0">
                <a:solidFill>
                  <a:srgbClr val="374151"/>
                </a:solidFill>
                <a:effectLst/>
                <a:latin typeface="Söhne"/>
              </a:rPr>
              <a:t>النموذج</a:t>
            </a:r>
            <a:r>
              <a:rPr lang="en-US" b="1" i="0" dirty="0">
                <a:solidFill>
                  <a:srgbClr val="374151"/>
                </a:solidFill>
                <a:effectLst/>
                <a:latin typeface="Söhne"/>
              </a:rPr>
              <a:t> :</a:t>
            </a:r>
            <a:r>
              <a:rPr lang="en-CA" b="1" i="0" dirty="0">
                <a:solidFill>
                  <a:srgbClr val="374151"/>
                </a:solidFill>
                <a:effectLst/>
                <a:latin typeface="Söhne"/>
              </a:rPr>
              <a:t>Schema</a:t>
            </a:r>
            <a:r>
              <a:rPr lang="en-CA" b="0" i="0" dirty="0">
                <a:solidFill>
                  <a:srgbClr val="374151"/>
                </a:solidFill>
                <a:effectLst/>
                <a:latin typeface="Söhne"/>
              </a:rPr>
              <a:t> </a:t>
            </a:r>
            <a:r>
              <a:rPr lang="ar-SA" b="0" i="0" dirty="0">
                <a:solidFill>
                  <a:srgbClr val="374151"/>
                </a:solidFill>
                <a:effectLst/>
                <a:latin typeface="Söhne"/>
              </a:rPr>
              <a:t>يشير إلى الهيكل المنطقي لقاعدة البيانات.</a:t>
            </a:r>
          </a:p>
          <a:p>
            <a:pPr marL="742950" lvl="1" indent="-285750" algn="r" rtl="1">
              <a:buFont typeface="Arial" panose="020B0604020202020204" pitchFamily="34" charset="0"/>
              <a:buChar char="•"/>
            </a:pPr>
            <a:r>
              <a:rPr lang="ar-SA" b="1" i="0" dirty="0">
                <a:solidFill>
                  <a:srgbClr val="374151"/>
                </a:solidFill>
                <a:effectLst/>
                <a:latin typeface="Söhne"/>
              </a:rPr>
              <a:t>مثال:</a:t>
            </a:r>
            <a:r>
              <a:rPr lang="ar-SA" b="0" i="0" dirty="0">
                <a:solidFill>
                  <a:srgbClr val="374151"/>
                </a:solidFill>
                <a:effectLst/>
                <a:latin typeface="Söhne"/>
              </a:rPr>
              <a:t> قاعدة البيانات تتكون من معلومات حول مجموعة من العملاء والحسابات والعلاقة بينهم.</a:t>
            </a:r>
          </a:p>
          <a:p>
            <a:pPr marL="742950" lvl="1" indent="-285750" algn="r" rtl="1">
              <a:buFont typeface="Arial" panose="020B0604020202020204" pitchFamily="34" charset="0"/>
              <a:buChar char="•"/>
            </a:pPr>
            <a:r>
              <a:rPr lang="ar-SA" b="0" i="0" dirty="0">
                <a:solidFill>
                  <a:srgbClr val="374151"/>
                </a:solidFill>
                <a:effectLst/>
                <a:latin typeface="Söhne"/>
              </a:rPr>
              <a:t>يشبه نوع المعلومات المتعلقة بمتغير في برنامج.</a:t>
            </a:r>
          </a:p>
          <a:p>
            <a:pPr marL="742950" lvl="1" indent="-285750" algn="r" rtl="1">
              <a:buFont typeface="Arial" panose="020B0604020202020204" pitchFamily="34" charset="0"/>
              <a:buChar char="•"/>
            </a:pPr>
            <a:r>
              <a:rPr lang="ar-SA" b="1" i="0" dirty="0">
                <a:solidFill>
                  <a:srgbClr val="374151"/>
                </a:solidFill>
                <a:effectLst/>
                <a:latin typeface="Söhne"/>
              </a:rPr>
              <a:t>النموذج الفيزيائي:</a:t>
            </a:r>
            <a:r>
              <a:rPr lang="ar-SA" b="0" i="0" dirty="0">
                <a:solidFill>
                  <a:srgbClr val="374151"/>
                </a:solidFill>
                <a:effectLst/>
                <a:latin typeface="Söhne"/>
              </a:rPr>
              <a:t> تصميم قاعدة البيانات على المستوى الفيزيائي.</a:t>
            </a:r>
          </a:p>
          <a:p>
            <a:pPr marL="742950" lvl="1" indent="-285750" algn="r" rtl="1">
              <a:buFont typeface="Arial" panose="020B0604020202020204" pitchFamily="34" charset="0"/>
              <a:buChar char="•"/>
            </a:pPr>
            <a:r>
              <a:rPr lang="ar-SA" b="1" i="0" dirty="0">
                <a:solidFill>
                  <a:srgbClr val="374151"/>
                </a:solidFill>
                <a:effectLst/>
                <a:latin typeface="Söhne"/>
              </a:rPr>
              <a:t>النموذج المنطقي:</a:t>
            </a:r>
            <a:r>
              <a:rPr lang="ar-SA" b="0" i="0" dirty="0">
                <a:solidFill>
                  <a:srgbClr val="374151"/>
                </a:solidFill>
                <a:effectLst/>
                <a:latin typeface="Söhne"/>
              </a:rPr>
              <a:t> تصميم قاعدة البيانات على المستوى المنطقي.</a:t>
            </a:r>
            <a:endParaRPr lang="en-US" b="0" i="0" dirty="0">
              <a:solidFill>
                <a:srgbClr val="374151"/>
              </a:solidFill>
              <a:effectLst/>
              <a:latin typeface="Söhne"/>
            </a:endParaRPr>
          </a:p>
          <a:p>
            <a:pPr lvl="1" algn="r" rtl="1"/>
            <a:endParaRPr lang="ar-SA" b="0" i="0" dirty="0">
              <a:solidFill>
                <a:srgbClr val="374151"/>
              </a:solidFill>
              <a:effectLst/>
              <a:latin typeface="Söhne"/>
            </a:endParaRPr>
          </a:p>
          <a:p>
            <a:pPr algn="r" rtl="1">
              <a:buFont typeface="Arial" panose="020B0604020202020204" pitchFamily="34" charset="0"/>
              <a:buChar char="•"/>
            </a:pPr>
            <a:r>
              <a:rPr lang="ar-SA" b="1" i="0" dirty="0">
                <a:solidFill>
                  <a:srgbClr val="374151"/>
                </a:solidFill>
                <a:effectLst/>
                <a:latin typeface="Söhne"/>
              </a:rPr>
              <a:t>المثيل </a:t>
            </a:r>
            <a:r>
              <a:rPr lang="en-CA" b="1" i="0" dirty="0">
                <a:solidFill>
                  <a:srgbClr val="374151"/>
                </a:solidFill>
                <a:effectLst/>
                <a:latin typeface="Söhne"/>
              </a:rPr>
              <a:t>Instance</a:t>
            </a:r>
            <a:r>
              <a:rPr lang="ar-SA" b="0" i="0" dirty="0">
                <a:solidFill>
                  <a:srgbClr val="374151"/>
                </a:solidFill>
                <a:effectLst/>
                <a:latin typeface="Söhne"/>
              </a:rPr>
              <a:t>المحتوى الفعلي لقاعدة البيانات في لحظة زمنية محددة.</a:t>
            </a:r>
          </a:p>
          <a:p>
            <a:pPr marL="742950" lvl="1" indent="-285750" algn="r" rtl="1">
              <a:buFont typeface="Arial" panose="020B0604020202020204" pitchFamily="34" charset="0"/>
              <a:buChar char="•"/>
            </a:pPr>
            <a:r>
              <a:rPr lang="ar-SA" b="0" i="0" dirty="0">
                <a:solidFill>
                  <a:srgbClr val="374151"/>
                </a:solidFill>
                <a:effectLst/>
                <a:latin typeface="Söhne"/>
              </a:rPr>
              <a:t>يشبه قيمة متغير في لحظة زمنية معينة.</a:t>
            </a:r>
          </a:p>
        </p:txBody>
      </p:sp>
      <p:pic>
        <p:nvPicPr>
          <p:cNvPr id="3074" name="Picture 2" descr="more-details - Accounting, Audit, Tax &amp; Secretarial">
            <a:extLst>
              <a:ext uri="{FF2B5EF4-FFF2-40B4-BE49-F238E27FC236}">
                <a16:creationId xmlns:a16="http://schemas.microsoft.com/office/drawing/2014/main" id="{70434942-DC70-24C4-E4BD-DA11FD17BC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336939" y="6071811"/>
            <a:ext cx="1123128" cy="44925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4424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5" name="TextBox 4">
            <a:extLst>
              <a:ext uri="{FF2B5EF4-FFF2-40B4-BE49-F238E27FC236}">
                <a16:creationId xmlns:a16="http://schemas.microsoft.com/office/drawing/2014/main" id="{29F3F159-F8D8-397C-1B8B-760479C709C7}"/>
              </a:ext>
            </a:extLst>
          </p:cNvPr>
          <p:cNvSpPr txBox="1"/>
          <p:nvPr/>
        </p:nvSpPr>
        <p:spPr>
          <a:xfrm>
            <a:off x="0" y="718205"/>
            <a:ext cx="12192000" cy="1477328"/>
          </a:xfrm>
          <a:prstGeom prst="rect">
            <a:avLst/>
          </a:prstGeom>
          <a:noFill/>
        </p:spPr>
        <p:txBody>
          <a:bodyPr wrap="square">
            <a:spAutoFit/>
          </a:bodyPr>
          <a:lstStyle/>
          <a:p>
            <a:r>
              <a:rPr lang="en-US" sz="1800" b="0" i="0" dirty="0">
                <a:solidFill>
                  <a:srgbClr val="0BD0D9"/>
                </a:solidFill>
                <a:effectLst/>
                <a:latin typeface="Wingdings 2" panose="05020102010507070707" pitchFamily="18" charset="2"/>
              </a:rPr>
              <a:t> </a:t>
            </a:r>
            <a:r>
              <a:rPr lang="en-US" sz="1800" b="1" i="0" dirty="0">
                <a:solidFill>
                  <a:srgbClr val="04617B"/>
                </a:solidFill>
                <a:effectLst/>
                <a:latin typeface="Arial" panose="020B0604020202020204" pitchFamily="34" charset="0"/>
              </a:rPr>
              <a:t>Physical Data Independence </a:t>
            </a:r>
            <a:r>
              <a:rPr lang="en-US" sz="1800" b="0" i="0" dirty="0">
                <a:solidFill>
                  <a:srgbClr val="000000"/>
                </a:solidFill>
                <a:effectLst/>
                <a:latin typeface="Arial" panose="020B0604020202020204" pitchFamily="34" charset="0"/>
              </a:rPr>
              <a:t>– the ability to modify the physical schema without changing the logical schema</a:t>
            </a:r>
          </a:p>
          <a:p>
            <a:pPr lvl="2"/>
            <a:r>
              <a:rPr lang="en-US" sz="1600" b="0" i="0" dirty="0">
                <a:solidFill>
                  <a:srgbClr val="0F6FC6"/>
                </a:solidFill>
                <a:effectLst/>
                <a:latin typeface="Wingdings 2" panose="05020102010507070707" pitchFamily="18" charset="2"/>
              </a:rPr>
              <a:t> </a:t>
            </a:r>
            <a:r>
              <a:rPr lang="en-US" b="0" i="0" dirty="0">
                <a:solidFill>
                  <a:srgbClr val="000000"/>
                </a:solidFill>
                <a:effectLst/>
                <a:latin typeface="Arial" panose="020B0604020202020204" pitchFamily="34" charset="0"/>
              </a:rPr>
              <a:t>Applications depend on the logical schema</a:t>
            </a:r>
          </a:p>
          <a:p>
            <a:pPr lvl="2"/>
            <a:r>
              <a:rPr lang="en-US" sz="1600" b="0" i="0" dirty="0">
                <a:solidFill>
                  <a:srgbClr val="0F6FC6"/>
                </a:solidFill>
                <a:effectLst/>
                <a:latin typeface="Wingdings 2" panose="05020102010507070707" pitchFamily="18" charset="2"/>
              </a:rPr>
              <a:t> </a:t>
            </a:r>
            <a:r>
              <a:rPr lang="en-US" b="0" i="0" dirty="0">
                <a:solidFill>
                  <a:srgbClr val="000000"/>
                </a:solidFill>
                <a:effectLst/>
                <a:latin typeface="Arial" panose="020B0604020202020204" pitchFamily="34" charset="0"/>
              </a:rPr>
              <a:t>In general, the interfaces between the various levels and components should be well defined so that changes in some parts do not seriously influence others.</a:t>
            </a:r>
            <a:r>
              <a:rPr lang="en-US" dirty="0"/>
              <a:t> </a:t>
            </a:r>
            <a:br>
              <a:rPr lang="en-US" dirty="0"/>
            </a:br>
            <a:endParaRPr lang="en-CA" dirty="0"/>
          </a:p>
        </p:txBody>
      </p:sp>
      <p:sp>
        <p:nvSpPr>
          <p:cNvPr id="7" name="TextBox 6">
            <a:extLst>
              <a:ext uri="{FF2B5EF4-FFF2-40B4-BE49-F238E27FC236}">
                <a16:creationId xmlns:a16="http://schemas.microsoft.com/office/drawing/2014/main" id="{F2AA438E-1B4E-1FBC-6FF4-1FFB67ABFDE7}"/>
              </a:ext>
            </a:extLst>
          </p:cNvPr>
          <p:cNvSpPr txBox="1"/>
          <p:nvPr/>
        </p:nvSpPr>
        <p:spPr>
          <a:xfrm>
            <a:off x="0" y="2713984"/>
            <a:ext cx="12192000" cy="923330"/>
          </a:xfrm>
          <a:prstGeom prst="rect">
            <a:avLst/>
          </a:prstGeom>
          <a:noFill/>
        </p:spPr>
        <p:txBody>
          <a:bodyPr wrap="square">
            <a:spAutoFit/>
          </a:bodyPr>
          <a:lstStyle/>
          <a:p>
            <a:pPr algn="r" rtl="1"/>
            <a:r>
              <a:rPr lang="ar-SA" b="0" i="0" dirty="0">
                <a:solidFill>
                  <a:srgbClr val="374151"/>
                </a:solidFill>
                <a:effectLst/>
                <a:latin typeface="Söhne"/>
              </a:rPr>
              <a:t>استقلالية البيانات الفيزيائية </a:t>
            </a:r>
            <a:r>
              <a:rPr lang="en-US" b="0" i="0" dirty="0">
                <a:solidFill>
                  <a:srgbClr val="374151"/>
                </a:solidFill>
                <a:effectLst/>
                <a:latin typeface="Söhne"/>
              </a:rPr>
              <a:t>:</a:t>
            </a:r>
          </a:p>
          <a:p>
            <a:pPr algn="r" rtl="1"/>
            <a:r>
              <a:rPr lang="ar-SA" b="0" i="0" dirty="0">
                <a:solidFill>
                  <a:srgbClr val="374151"/>
                </a:solidFill>
                <a:effectLst/>
                <a:latin typeface="Söhne"/>
              </a:rPr>
              <a:t>- هي القدرة على تعديل النموذج الفيزيائي دون تغيير النموذج المنطقي لقاعدة البيانات. هذا يعني أن التطبيقات تعتمد على النموذج المنطقي، </a:t>
            </a:r>
            <a:endParaRPr lang="en-US" b="0" i="0" dirty="0">
              <a:solidFill>
                <a:srgbClr val="374151"/>
              </a:solidFill>
              <a:effectLst/>
              <a:latin typeface="Söhne"/>
            </a:endParaRPr>
          </a:p>
          <a:p>
            <a:pPr algn="r" rtl="1"/>
            <a:r>
              <a:rPr lang="ar-SA" b="0" i="0" dirty="0">
                <a:solidFill>
                  <a:srgbClr val="374151"/>
                </a:solidFill>
                <a:effectLst/>
                <a:latin typeface="Söhne"/>
              </a:rPr>
              <a:t>وبشكل عام، ينبغي أن تكون الواجهات بين المستويات والمكونات المختلفة محددة بشكل جيد بحيث لا تؤثر التغييرات في جزء ما بشكل كبير على الأجزاء الأخرى.</a:t>
            </a:r>
            <a:endParaRPr lang="en-CA" dirty="0"/>
          </a:p>
        </p:txBody>
      </p:sp>
    </p:spTree>
    <p:extLst>
      <p:ext uri="{BB962C8B-B14F-4D97-AF65-F5344CB8AC3E}">
        <p14:creationId xmlns:p14="http://schemas.microsoft.com/office/powerpoint/2010/main" val="38421936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5" name="Picture 4">
            <a:extLst>
              <a:ext uri="{FF2B5EF4-FFF2-40B4-BE49-F238E27FC236}">
                <a16:creationId xmlns:a16="http://schemas.microsoft.com/office/drawing/2014/main" id="{1C1407E6-76E6-47AF-8EE0-5D29B57A769D}"/>
              </a:ext>
            </a:extLst>
          </p:cNvPr>
          <p:cNvPicPr>
            <a:picLocks noChangeAspect="1"/>
          </p:cNvPicPr>
          <p:nvPr/>
        </p:nvPicPr>
        <p:blipFill>
          <a:blip r:embed="rId3"/>
          <a:stretch>
            <a:fillRect/>
          </a:stretch>
        </p:blipFill>
        <p:spPr>
          <a:xfrm>
            <a:off x="288106" y="4788045"/>
            <a:ext cx="4851453" cy="11360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7648047B-DB1D-F8AE-AF81-35D18E8BCB95}"/>
              </a:ext>
            </a:extLst>
          </p:cNvPr>
          <p:cNvPicPr>
            <a:picLocks noChangeAspect="1"/>
          </p:cNvPicPr>
          <p:nvPr/>
        </p:nvPicPr>
        <p:blipFill>
          <a:blip r:embed="rId4"/>
          <a:stretch>
            <a:fillRect/>
          </a:stretch>
        </p:blipFill>
        <p:spPr>
          <a:xfrm>
            <a:off x="288106" y="136566"/>
            <a:ext cx="4572235" cy="33783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098" name="Picture 2" descr="Levels of Database">
            <a:extLst>
              <a:ext uri="{FF2B5EF4-FFF2-40B4-BE49-F238E27FC236}">
                <a16:creationId xmlns:a16="http://schemas.microsoft.com/office/drawing/2014/main" id="{ABA12033-A7D7-DB55-BB52-E93773BDEA4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1839" y="1366599"/>
            <a:ext cx="5912055" cy="38208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9532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sp>
        <p:nvSpPr>
          <p:cNvPr id="4" name="TextBox 3">
            <a:extLst>
              <a:ext uri="{FF2B5EF4-FFF2-40B4-BE49-F238E27FC236}">
                <a16:creationId xmlns:a16="http://schemas.microsoft.com/office/drawing/2014/main" id="{23C5F718-EBA7-5382-7F04-A7D4CE9D1F22}"/>
              </a:ext>
            </a:extLst>
          </p:cNvPr>
          <p:cNvSpPr txBox="1"/>
          <p:nvPr/>
        </p:nvSpPr>
        <p:spPr>
          <a:xfrm>
            <a:off x="714703" y="420414"/>
            <a:ext cx="3163614" cy="369332"/>
          </a:xfrm>
          <a:prstGeom prst="rect">
            <a:avLst/>
          </a:prstGeom>
          <a:noFill/>
        </p:spPr>
        <p:txBody>
          <a:bodyPr wrap="square" rtlCol="0">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of Database Schema.</a:t>
            </a:r>
            <a:endParaRPr lang="en-CA"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122" name="Picture 2" descr="Database Schema Design Examples, Principles &amp; Best Practices">
            <a:extLst>
              <a:ext uri="{FF2B5EF4-FFF2-40B4-BE49-F238E27FC236}">
                <a16:creationId xmlns:a16="http://schemas.microsoft.com/office/drawing/2014/main" id="{380BB711-8FDC-7FFA-B46B-0B3A2F1BD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133" y="1042518"/>
            <a:ext cx="9144000" cy="5143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0823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7A11A3-861F-C3C8-5BD0-375FE75C6F2F}"/>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3" name="Graphic 21">
            <a:extLst>
              <a:ext uri="{FF2B5EF4-FFF2-40B4-BE49-F238E27FC236}">
                <a16:creationId xmlns:a16="http://schemas.microsoft.com/office/drawing/2014/main" id="{DDDE856C-8D78-F077-7079-06EC328DD50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5133" y="1"/>
            <a:ext cx="2196867" cy="830434"/>
          </a:xfrm>
          <a:prstGeom prst="rect">
            <a:avLst/>
          </a:prstGeom>
        </p:spPr>
      </p:pic>
      <p:pic>
        <p:nvPicPr>
          <p:cNvPr id="6146" name="Picture 2" descr="Hosted MySQL - Amazon RDS for MySQL - AWS">
            <a:extLst>
              <a:ext uri="{FF2B5EF4-FFF2-40B4-BE49-F238E27FC236}">
                <a16:creationId xmlns:a16="http://schemas.microsoft.com/office/drawing/2014/main" id="{6DA476BF-C54E-E1C7-40AD-78635789E9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6271" y="415218"/>
            <a:ext cx="1937394" cy="10027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803DADB-67DA-D7EC-ADC9-D6B59EAF5759}"/>
              </a:ext>
            </a:extLst>
          </p:cNvPr>
          <p:cNvPicPr>
            <a:picLocks noChangeAspect="1"/>
          </p:cNvPicPr>
          <p:nvPr/>
        </p:nvPicPr>
        <p:blipFill>
          <a:blip r:embed="rId4"/>
          <a:stretch>
            <a:fillRect/>
          </a:stretch>
        </p:blipFill>
        <p:spPr>
          <a:xfrm>
            <a:off x="122433" y="0"/>
            <a:ext cx="4207830" cy="1972271"/>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03F6487A-8938-3522-D483-667006E865A2}"/>
              </a:ext>
            </a:extLst>
          </p:cNvPr>
          <p:cNvPicPr>
            <a:picLocks noChangeAspect="1"/>
          </p:cNvPicPr>
          <p:nvPr/>
        </p:nvPicPr>
        <p:blipFill>
          <a:blip r:embed="rId5"/>
          <a:stretch>
            <a:fillRect/>
          </a:stretch>
        </p:blipFill>
        <p:spPr>
          <a:xfrm>
            <a:off x="494315" y="2787869"/>
            <a:ext cx="2038350" cy="1828800"/>
          </a:xfrm>
          <a:prstGeom prst="ellipse">
            <a:avLst/>
          </a:prstGeom>
          <a:ln>
            <a:noFill/>
          </a:ln>
          <a:effectLst>
            <a:softEdge rad="112500"/>
          </a:effectLst>
        </p:spPr>
      </p:pic>
      <p:pic>
        <p:nvPicPr>
          <p:cNvPr id="9" name="Picture 8">
            <a:extLst>
              <a:ext uri="{FF2B5EF4-FFF2-40B4-BE49-F238E27FC236}">
                <a16:creationId xmlns:a16="http://schemas.microsoft.com/office/drawing/2014/main" id="{A9F354AF-6416-F37C-B130-D94B97F44E86}"/>
              </a:ext>
            </a:extLst>
          </p:cNvPr>
          <p:cNvPicPr>
            <a:picLocks noChangeAspect="1"/>
          </p:cNvPicPr>
          <p:nvPr/>
        </p:nvPicPr>
        <p:blipFill>
          <a:blip r:embed="rId6"/>
          <a:stretch>
            <a:fillRect/>
          </a:stretch>
        </p:blipFill>
        <p:spPr>
          <a:xfrm>
            <a:off x="3086941" y="2758966"/>
            <a:ext cx="1953407" cy="1803145"/>
          </a:xfrm>
          <a:prstGeom prst="ellipse">
            <a:avLst/>
          </a:prstGeom>
          <a:ln>
            <a:noFill/>
          </a:ln>
          <a:effectLst>
            <a:softEdge rad="112500"/>
          </a:effectLst>
        </p:spPr>
      </p:pic>
    </p:spTree>
    <p:extLst>
      <p:ext uri="{BB962C8B-B14F-4D97-AF65-F5344CB8AC3E}">
        <p14:creationId xmlns:p14="http://schemas.microsoft.com/office/powerpoint/2010/main" val="24157423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1510</TotalTime>
  <Words>1919</Words>
  <Application>Microsoft Office PowerPoint</Application>
  <PresentationFormat>Widescreen</PresentationFormat>
  <Paragraphs>203</Paragraphs>
  <Slides>20</Slides>
  <Notes>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20</vt:i4>
      </vt:variant>
    </vt:vector>
  </HeadingPairs>
  <TitlesOfParts>
    <vt:vector size="35" baseType="lpstr">
      <vt:lpstr>Arial</vt:lpstr>
      <vt:lpstr>Arial Black</vt:lpstr>
      <vt:lpstr>Book Antiqua</vt:lpstr>
      <vt:lpstr>Calibri</vt:lpstr>
      <vt:lpstr>Calibri Light</vt:lpstr>
      <vt:lpstr>Courier New</vt:lpstr>
      <vt:lpstr>Garamond</vt:lpstr>
      <vt:lpstr>Segoe UI</vt:lpstr>
      <vt:lpstr>Söhne</vt:lpstr>
      <vt:lpstr>Tahoma</vt:lpstr>
      <vt:lpstr>Tajawal</vt:lpstr>
      <vt:lpstr>Times New Roman</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68</cp:revision>
  <dcterms:created xsi:type="dcterms:W3CDTF">2023-04-29T09:08:23Z</dcterms:created>
  <dcterms:modified xsi:type="dcterms:W3CDTF">2024-01-29T20:17:33Z</dcterms:modified>
</cp:coreProperties>
</file>