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537" r:id="rId6"/>
    <p:sldId id="538" r:id="rId7"/>
    <p:sldId id="539" r:id="rId8"/>
    <p:sldId id="540" r:id="rId9"/>
    <p:sldId id="541" r:id="rId10"/>
    <p:sldId id="542" r:id="rId11"/>
    <p:sldId id="543" r:id="rId12"/>
    <p:sldId id="544" r:id="rId13"/>
    <p:sldId id="545" r:id="rId14"/>
    <p:sldId id="546" r:id="rId15"/>
    <p:sldId id="547" r:id="rId16"/>
    <p:sldId id="548" r:id="rId17"/>
    <p:sldId id="549" r:id="rId18"/>
    <p:sldId id="550" r:id="rId19"/>
    <p:sldId id="551" r:id="rId20"/>
    <p:sldId id="534" r:id="rId21"/>
    <p:sldId id="552" r:id="rId22"/>
    <p:sldId id="535" r:id="rId23"/>
    <p:sldId id="553" r:id="rId24"/>
    <p:sldId id="554" r:id="rId25"/>
    <p:sldId id="555" r:id="rId26"/>
    <p:sldId id="556" r:id="rId27"/>
    <p:sldId id="557" r:id="rId28"/>
    <p:sldId id="558" r:id="rId29"/>
    <p:sldId id="559" r:id="rId30"/>
    <p:sldId id="560" r:id="rId31"/>
    <p:sldId id="561" r:id="rId32"/>
    <p:sldId id="562" r:id="rId33"/>
    <p:sldId id="563" r:id="rId34"/>
    <p:sldId id="564" r:id="rId35"/>
    <p:sldId id="565" r:id="rId36"/>
    <p:sldId id="566" r:id="rId37"/>
    <p:sldId id="536" r:id="rId38"/>
    <p:sldId id="567" r:id="rId39"/>
    <p:sldId id="568" r:id="rId40"/>
    <p:sldId id="569" r:id="rId41"/>
    <p:sldId id="570" r:id="rId42"/>
    <p:sldId id="571" r:id="rId43"/>
    <p:sldId id="572" r:id="rId44"/>
    <p:sldId id="573" r:id="rId45"/>
    <p:sldId id="574"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7"/>
            <p14:sldId id="538"/>
            <p14:sldId id="539"/>
            <p14:sldId id="540"/>
            <p14:sldId id="541"/>
            <p14:sldId id="542"/>
            <p14:sldId id="543"/>
            <p14:sldId id="544"/>
            <p14:sldId id="545"/>
            <p14:sldId id="546"/>
            <p14:sldId id="547"/>
            <p14:sldId id="548"/>
            <p14:sldId id="549"/>
            <p14:sldId id="550"/>
            <p14:sldId id="551"/>
            <p14:sldId id="534"/>
            <p14:sldId id="552"/>
            <p14:sldId id="535"/>
            <p14:sldId id="553"/>
            <p14:sldId id="554"/>
            <p14:sldId id="555"/>
            <p14:sldId id="556"/>
            <p14:sldId id="557"/>
            <p14:sldId id="558"/>
            <p14:sldId id="559"/>
            <p14:sldId id="560"/>
            <p14:sldId id="561"/>
            <p14:sldId id="562"/>
            <p14:sldId id="563"/>
            <p14:sldId id="564"/>
            <p14:sldId id="565"/>
            <p14:sldId id="566"/>
            <p14:sldId id="536"/>
            <p14:sldId id="567"/>
            <p14:sldId id="568"/>
            <p14:sldId id="569"/>
            <p14:sldId id="570"/>
            <p14:sldId id="571"/>
            <p14:sldId id="572"/>
            <p14:sldId id="573"/>
            <p14:sldId id="57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5024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3.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Associate Professor/ </a:t>
            </a:r>
          </a:p>
          <a:p>
            <a:r>
              <a:rPr lang="en-US" sz="2000" dirty="0">
                <a:latin typeface="Alexandria" charset="0"/>
                <a:cs typeface="Alexandria" charset="0"/>
              </a:rPr>
              <a:t>Ahmed Rageh Ismail</a:t>
            </a:r>
          </a:p>
        </p:txBody>
      </p:sp>
      <p:sp>
        <p:nvSpPr>
          <p:cNvPr id="31" name="TextBox 30"/>
          <p:cNvSpPr txBox="1"/>
          <p:nvPr/>
        </p:nvSpPr>
        <p:spPr>
          <a:xfrm>
            <a:off x="673669" y="2424037"/>
            <a:ext cx="452630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Introduction to </a:t>
            </a:r>
          </a:p>
          <a:p>
            <a:r>
              <a:rPr lang="en-US" sz="4400" b="1" dirty="0">
                <a:solidFill>
                  <a:srgbClr val="00B0F0"/>
                </a:solidFill>
                <a:latin typeface="Alexandria" charset="0"/>
                <a:cs typeface="Alexandria" charset="0"/>
              </a:rPr>
              <a:t>Research Methods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139" y="5252988"/>
            <a:ext cx="4272711" cy="1015663"/>
          </a:xfrm>
          <a:prstGeom prst="rect">
            <a:avLst/>
          </a:prstGeom>
          <a:noFill/>
        </p:spPr>
        <p:txBody>
          <a:bodyPr wrap="square" rtlCol="0">
            <a:spAutoFit/>
          </a:bodyPr>
          <a:lstStyle/>
          <a:p>
            <a:r>
              <a:rPr lang="en-US" sz="2000" dirty="0">
                <a:latin typeface="Alexandria" charset="0"/>
                <a:cs typeface="Alexandria" charset="0"/>
              </a:rPr>
              <a:t>MGM333</a:t>
            </a:r>
          </a:p>
          <a:p>
            <a:r>
              <a:rPr lang="en-US" sz="2000" dirty="0">
                <a:latin typeface="Alexandria" charset="0"/>
                <a:cs typeface="Alexandria" charset="0"/>
              </a:rPr>
              <a:t>Introduction to Research Methods</a:t>
            </a: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Introduction to Literature Review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80530" y="2035602"/>
            <a:ext cx="10749220" cy="3822585"/>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Roles of Literature Reviews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As a research method in itself</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Preparation for further empirical investigation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Purpose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Identify what is already known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Determine what needs to be explored further</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pic>
        <p:nvPicPr>
          <p:cNvPr id="8" name="Picture 7">
            <a:extLst>
              <a:ext uri="{FF2B5EF4-FFF2-40B4-BE49-F238E27FC236}">
                <a16:creationId xmlns:a16="http://schemas.microsoft.com/office/drawing/2014/main" id="{401A0B73-ABCC-BE2B-2740-ACC9A589D26D}"/>
              </a:ext>
            </a:extLst>
          </p:cNvPr>
          <p:cNvPicPr>
            <a:picLocks noChangeAspect="1"/>
          </p:cNvPicPr>
          <p:nvPr/>
        </p:nvPicPr>
        <p:blipFill>
          <a:blip r:embed="rId3"/>
          <a:stretch>
            <a:fillRect/>
          </a:stretch>
        </p:blipFill>
        <p:spPr>
          <a:xfrm>
            <a:off x="7810682" y="1689809"/>
            <a:ext cx="4351338" cy="4351338"/>
          </a:xfrm>
          <a:prstGeom prst="rect">
            <a:avLst/>
          </a:prstGeom>
        </p:spPr>
      </p:pic>
    </p:spTree>
    <p:extLst>
      <p:ext uri="{BB962C8B-B14F-4D97-AF65-F5344CB8AC3E}">
        <p14:creationId xmlns:p14="http://schemas.microsoft.com/office/powerpoint/2010/main" val="26665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The Adventure of Literature Review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65540" y="2200492"/>
            <a:ext cx="5755181" cy="4082143"/>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Literature Review as a Runway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Clarifies your own research aims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Provides depth and breadth of subject knowledge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Forms the theoretical framework for empirical investigation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Contributes to research design</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3A56A6C1-3DF8-B48C-D60E-B01D65F39EDF}"/>
              </a:ext>
            </a:extLst>
          </p:cNvPr>
          <p:cNvPicPr>
            <a:picLocks noChangeAspect="1"/>
          </p:cNvPicPr>
          <p:nvPr/>
        </p:nvPicPr>
        <p:blipFill>
          <a:blip r:embed="rId3"/>
          <a:stretch>
            <a:fillRect/>
          </a:stretch>
        </p:blipFill>
        <p:spPr>
          <a:xfrm>
            <a:off x="6499160" y="1708063"/>
            <a:ext cx="4912310" cy="4347844"/>
          </a:xfrm>
          <a:prstGeom prst="rect">
            <a:avLst/>
          </a:prstGeom>
        </p:spPr>
      </p:pic>
    </p:spTree>
    <p:extLst>
      <p:ext uri="{BB962C8B-B14F-4D97-AF65-F5344CB8AC3E}">
        <p14:creationId xmlns:p14="http://schemas.microsoft.com/office/powerpoint/2010/main" val="2905525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209" y="169677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The Adventure of Literature Review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43979" y="2808870"/>
            <a:ext cx="5755181" cy="2146229"/>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Exploration Across Disciplines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Investigate within and beyond your academic discipline</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8" name="Picture 7">
            <a:extLst>
              <a:ext uri="{FF2B5EF4-FFF2-40B4-BE49-F238E27FC236}">
                <a16:creationId xmlns:a16="http://schemas.microsoft.com/office/drawing/2014/main" id="{A4A96C37-9BCA-9DCE-7C3A-BCAD74C2E25C}"/>
              </a:ext>
            </a:extLst>
          </p:cNvPr>
          <p:cNvPicPr>
            <a:picLocks noChangeAspect="1"/>
          </p:cNvPicPr>
          <p:nvPr/>
        </p:nvPicPr>
        <p:blipFill>
          <a:blip r:embed="rId3"/>
          <a:stretch>
            <a:fillRect/>
          </a:stretch>
        </p:blipFill>
        <p:spPr>
          <a:xfrm>
            <a:off x="5416194" y="1744418"/>
            <a:ext cx="6018735" cy="4326479"/>
          </a:xfrm>
          <a:prstGeom prst="rect">
            <a:avLst/>
          </a:prstGeom>
        </p:spPr>
      </p:pic>
    </p:spTree>
    <p:extLst>
      <p:ext uri="{BB962C8B-B14F-4D97-AF65-F5344CB8AC3E}">
        <p14:creationId xmlns:p14="http://schemas.microsoft.com/office/powerpoint/2010/main" val="350678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The Adventure of Literature Review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582371" y="1876949"/>
            <a:ext cx="7062614" cy="4210383"/>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Critical Discussion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Review all significant, publicly available literature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Ensure no significant work is missed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Record, appraise, and synthesize literature</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C0C6455B-5D4C-2C8C-4C97-B158A68674BF}"/>
              </a:ext>
            </a:extLst>
          </p:cNvPr>
          <p:cNvPicPr>
            <a:picLocks noChangeAspect="1"/>
          </p:cNvPicPr>
          <p:nvPr/>
        </p:nvPicPr>
        <p:blipFill>
          <a:blip r:embed="rId3"/>
          <a:stretch>
            <a:fillRect/>
          </a:stretch>
        </p:blipFill>
        <p:spPr>
          <a:xfrm>
            <a:off x="6955148" y="2194155"/>
            <a:ext cx="4474852" cy="3353091"/>
          </a:xfrm>
          <a:prstGeom prst="rect">
            <a:avLst/>
          </a:prstGeom>
        </p:spPr>
      </p:pic>
    </p:spTree>
    <p:extLst>
      <p:ext uri="{BB962C8B-B14F-4D97-AF65-F5344CB8AC3E}">
        <p14:creationId xmlns:p14="http://schemas.microsoft.com/office/powerpoint/2010/main" val="411414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The Adventure of Literature Review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582371" y="1876949"/>
            <a:ext cx="7062614" cy="4338624"/>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Machi and McEvoy's Six Steps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1. Topic selection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2. Literature search</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3. Developing an argument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4. Literature survey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5. Critique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6. Write</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245081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Literature Review Process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672311" y="2200221"/>
            <a:ext cx="10667321" cy="4210383"/>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1. Information Seeking and Retrieval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Ability to search appropriate sources </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and scan the literature efficiently using</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manual or online methods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Identify and obtain a set of useful articles, chapters, and books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2. Evaluation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Ability to judge a source based on criteria including the source itself, the author, and the subject</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658905C0-B2FA-F4A9-0988-8A636907196A}"/>
              </a:ext>
            </a:extLst>
          </p:cNvPr>
          <p:cNvPicPr>
            <a:picLocks noChangeAspect="1"/>
          </p:cNvPicPr>
          <p:nvPr/>
        </p:nvPicPr>
        <p:blipFill>
          <a:blip r:embed="rId3"/>
          <a:stretch>
            <a:fillRect/>
          </a:stretch>
        </p:blipFill>
        <p:spPr>
          <a:xfrm>
            <a:off x="7349250" y="1636915"/>
            <a:ext cx="4163929" cy="2334970"/>
          </a:xfrm>
          <a:prstGeom prst="rect">
            <a:avLst/>
          </a:prstGeom>
        </p:spPr>
      </p:pic>
    </p:spTree>
    <p:extLst>
      <p:ext uri="{BB962C8B-B14F-4D97-AF65-F5344CB8AC3E}">
        <p14:creationId xmlns:p14="http://schemas.microsoft.com/office/powerpoint/2010/main" val="387229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062" y="1760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Literature Review Process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672311" y="2200221"/>
            <a:ext cx="7645873" cy="4341701"/>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3. Critical Analysis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Ability to examine and analyze the content of the literature systematically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4. Research Synthesis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Ability to synthesize the various concepts and evidence into a structured piece of discursive prose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Provides context and background on your topic area</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8" name="Picture 7">
            <a:extLst>
              <a:ext uri="{FF2B5EF4-FFF2-40B4-BE49-F238E27FC236}">
                <a16:creationId xmlns:a16="http://schemas.microsoft.com/office/drawing/2014/main" id="{70F97AD9-D197-2285-AC17-FC651AF417A4}"/>
              </a:ext>
            </a:extLst>
          </p:cNvPr>
          <p:cNvPicPr>
            <a:picLocks noChangeAspect="1"/>
          </p:cNvPicPr>
          <p:nvPr/>
        </p:nvPicPr>
        <p:blipFill>
          <a:blip r:embed="rId3"/>
          <a:stretch>
            <a:fillRect/>
          </a:stretch>
        </p:blipFill>
        <p:spPr>
          <a:xfrm>
            <a:off x="8139659" y="1770090"/>
            <a:ext cx="3608916" cy="4345777"/>
          </a:xfrm>
          <a:prstGeom prst="rect">
            <a:avLst/>
          </a:prstGeom>
        </p:spPr>
      </p:pic>
    </p:spTree>
    <p:extLst>
      <p:ext uri="{BB962C8B-B14F-4D97-AF65-F5344CB8AC3E}">
        <p14:creationId xmlns:p14="http://schemas.microsoft.com/office/powerpoint/2010/main" val="1442684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Information Searching and Retrieval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77241" y="2146769"/>
            <a:ext cx="10395450" cy="369742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When planning a search on any topic area, it is important to be familiar with the tertiary sources (bibliographies of bibliographies), which will help you identify the secondary sources (such as bibliographies, indexes, and abstracts), which will then lead you to the primary sources for your review.</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Formulate a strategy for your search, starting with a loose framework or research question, allowing it to guide your initial search.</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697457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Formulating a Strategy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77241" y="2146769"/>
            <a:ext cx="10395450" cy="395390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Begin with a loose framework, such as a research question, to guide your initial 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As you build up knowledge, a stronger framework will emerge. The process is iterative: adjust your research question as necessary.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The literature review helps to formulate your research question more precisely.</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867399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Defining Search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77241" y="2146769"/>
            <a:ext cx="10395450" cy="395390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Clearly state the research question(s) and determine why information is needed and how it will be used.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Establish parameters for your search, such as country of publication, language, date, or type of material.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Example research question: 'What is the role of Artificial Intelligence  in driving business success?'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32977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2039"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Identifying Keywords and Phrases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537400" y="2011858"/>
            <a:ext cx="7152553" cy="434170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Identify all possible ways to describe the topic groups, noting synonyms, distinctive terms, and alternative spellings.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Use a thesaurus to ensure the use of the most appropriate keywords.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Maintain a comprehensive list of search terms, recording the success and value of each.</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AAC6264C-622E-942A-ADE6-C4F822205183}"/>
              </a:ext>
            </a:extLst>
          </p:cNvPr>
          <p:cNvPicPr>
            <a:picLocks noChangeAspect="1"/>
          </p:cNvPicPr>
          <p:nvPr/>
        </p:nvPicPr>
        <p:blipFill>
          <a:blip r:embed="rId3"/>
          <a:stretch>
            <a:fillRect/>
          </a:stretch>
        </p:blipFill>
        <p:spPr>
          <a:xfrm>
            <a:off x="7511073" y="2238605"/>
            <a:ext cx="3784145" cy="3135470"/>
          </a:xfrm>
          <a:prstGeom prst="rect">
            <a:avLst/>
          </a:prstGeom>
        </p:spPr>
      </p:pic>
    </p:spTree>
    <p:extLst>
      <p:ext uri="{BB962C8B-B14F-4D97-AF65-F5344CB8AC3E}">
        <p14:creationId xmlns:p14="http://schemas.microsoft.com/office/powerpoint/2010/main" val="629518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Analyzing Keywords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911900" y="2416191"/>
            <a:ext cx="10395450" cy="267560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Analyze the keywords within each topic group to ensure the use of the best possible search terms.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Examine the first useful items identified for other keywords and concepts, and carry out subsequent searches to locate all relevant items</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808687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Recording Sources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556095" y="2209820"/>
            <a:ext cx="6579226" cy="345120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Maintain a full record of all potentially useful sources, including bibliographic details and search terms used.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Use dedicated software like Endnotes or </a:t>
            </a:r>
            <a:r>
              <a:rPr kumimoji="0" lang="en-US" sz="2800" b="0" i="0" u="none" strike="noStrike" kern="1200" cap="none" spc="0" normalizeH="0" baseline="0" noProof="0" dirty="0" err="1">
                <a:ln>
                  <a:noFill/>
                </a:ln>
                <a:solidFill>
                  <a:prstClr val="black"/>
                </a:solidFill>
                <a:effectLst/>
                <a:uLnTx/>
                <a:uFillTx/>
                <a:latin typeface="Calibri"/>
                <a:ea typeface="+mn-ea"/>
                <a:cs typeface="+mn-cs"/>
              </a:rPr>
              <a:t>ProCite</a:t>
            </a:r>
            <a:r>
              <a:rPr kumimoji="0" lang="en-US" sz="2800" b="0" i="0" u="none" strike="noStrike" kern="1200" cap="none" spc="0" normalizeH="0" baseline="0" noProof="0" dirty="0">
                <a:ln>
                  <a:noFill/>
                </a:ln>
                <a:solidFill>
                  <a:prstClr val="black"/>
                </a:solidFill>
                <a:effectLst/>
                <a:uLnTx/>
                <a:uFillTx/>
                <a:latin typeface="Calibri"/>
                <a:ea typeface="+mn-ea"/>
                <a:cs typeface="+mn-cs"/>
              </a:rPr>
              <a:t>, or design a database to store the data.</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Keep a log of your current search, which can be referred to in subsequent searches.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9660DA00-0AED-7F7F-5B07-7EB5F5B1EB86}"/>
              </a:ext>
            </a:extLst>
          </p:cNvPr>
          <p:cNvPicPr>
            <a:picLocks noChangeAspect="1"/>
          </p:cNvPicPr>
          <p:nvPr/>
        </p:nvPicPr>
        <p:blipFill>
          <a:blip r:embed="rId3"/>
          <a:stretch>
            <a:fillRect/>
          </a:stretch>
        </p:blipFill>
        <p:spPr>
          <a:xfrm>
            <a:off x="7069461" y="2282064"/>
            <a:ext cx="4360539" cy="3125218"/>
          </a:xfrm>
          <a:prstGeom prst="rect">
            <a:avLst/>
          </a:prstGeom>
        </p:spPr>
      </p:pic>
    </p:spTree>
    <p:extLst>
      <p:ext uri="{BB962C8B-B14F-4D97-AF65-F5344CB8AC3E}">
        <p14:creationId xmlns:p14="http://schemas.microsoft.com/office/powerpoint/2010/main" val="1645584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Evaluation of Retrieved Information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911900" y="2656031"/>
            <a:ext cx="10395450" cy="2287806"/>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After retrieving information, it's important to examine the quality of the sources.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Use criteria to evaluate the quality, especially with the increased availability of published information online.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831130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Authority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62000" y="2041436"/>
            <a:ext cx="10395450" cy="396416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Consider the authority of the creator(s) of the document:</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Previous research and stature</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Organizational affiliation and political stance</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Credibility and reputation among peers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Internet materials often lack authorship information; treat anonymous documents with caution.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Check for peer-review and editorial policies.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60922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C1DFA52-795D-AC7A-14D2-02665F71550A}"/>
              </a:ext>
            </a:extLst>
          </p:cNvPr>
          <p:cNvPicPr>
            <a:picLocks noChangeAspect="1"/>
          </p:cNvPicPr>
          <p:nvPr/>
        </p:nvPicPr>
        <p:blipFill>
          <a:blip r:embed="rId2"/>
          <a:stretch>
            <a:fillRect/>
          </a:stretch>
        </p:blipFill>
        <p:spPr>
          <a:xfrm>
            <a:off x="1379095" y="575307"/>
            <a:ext cx="9406034" cy="5690582"/>
          </a:xfrm>
          <a:prstGeom prst="rect">
            <a:avLst/>
          </a:prstGeom>
        </p:spPr>
      </p:pic>
    </p:spTree>
    <p:extLst>
      <p:ext uri="{BB962C8B-B14F-4D97-AF65-F5344CB8AC3E}">
        <p14:creationId xmlns:p14="http://schemas.microsoft.com/office/powerpoint/2010/main" val="1226472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Scope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25915" y="2165757"/>
            <a:ext cx="10395450" cy="2932085"/>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Evaluate the scope, aims, objectives, and methods of the work:</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Reliable research should clearly state these elements.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Works that do not provide such information should be regarded with caution.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01201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96F29F0-135D-966A-758D-B0DE9649DCB8}"/>
              </a:ext>
            </a:extLst>
          </p:cNvPr>
          <p:cNvPicPr>
            <a:picLocks noChangeAspect="1"/>
          </p:cNvPicPr>
          <p:nvPr/>
        </p:nvPicPr>
        <p:blipFill>
          <a:blip r:embed="rId2"/>
          <a:stretch>
            <a:fillRect/>
          </a:stretch>
        </p:blipFill>
        <p:spPr>
          <a:xfrm>
            <a:off x="2631003" y="0"/>
            <a:ext cx="6929993" cy="6814686"/>
          </a:xfrm>
          <a:prstGeom prst="rect">
            <a:avLst/>
          </a:prstGeom>
        </p:spPr>
      </p:pic>
    </p:spTree>
    <p:extLst>
      <p:ext uri="{BB962C8B-B14F-4D97-AF65-F5344CB8AC3E}">
        <p14:creationId xmlns:p14="http://schemas.microsoft.com/office/powerpoint/2010/main" val="2888935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Purpose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930845" y="2525517"/>
            <a:ext cx="10395450" cy="2416046"/>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Consider why the work was produced</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The purpose may indicate its reliability.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Develop an understanding of your topic and become familiar with key researchers and authors.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644365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Critical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915855" y="2555497"/>
            <a:ext cx="5634847" cy="357944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Critical analysis involves 'reading with a purpose’.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Every item read informs your argument and establishes the background and justification for your work.</a:t>
            </a:r>
          </a:p>
          <a:p>
            <a:pPr marR="0" lvl="0" algn="l"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8BD927A3-D754-CC9B-2E64-FC99F44623DD}"/>
              </a:ext>
            </a:extLst>
          </p:cNvPr>
          <p:cNvPicPr>
            <a:picLocks noChangeAspect="1"/>
          </p:cNvPicPr>
          <p:nvPr/>
        </p:nvPicPr>
        <p:blipFill>
          <a:blip r:embed="rId3"/>
          <a:stretch>
            <a:fillRect/>
          </a:stretch>
        </p:blipFill>
        <p:spPr>
          <a:xfrm>
            <a:off x="6355830" y="2555497"/>
            <a:ext cx="4783657" cy="2960883"/>
          </a:xfrm>
          <a:prstGeom prst="rect">
            <a:avLst/>
          </a:prstGeom>
        </p:spPr>
      </p:pic>
    </p:spTree>
    <p:extLst>
      <p:ext uri="{BB962C8B-B14F-4D97-AF65-F5344CB8AC3E}">
        <p14:creationId xmlns:p14="http://schemas.microsoft.com/office/powerpoint/2010/main" val="217586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110681"/>
            <a:ext cx="6346551" cy="523220"/>
          </a:xfrm>
          <a:prstGeom prst="rect">
            <a:avLst/>
          </a:prstGeom>
          <a:noFill/>
        </p:spPr>
        <p:txBody>
          <a:bodyPr wrap="square" rtlCol="0">
            <a:spAutoFit/>
          </a:bodyPr>
          <a:lstStyle/>
          <a:p>
            <a:r>
              <a:rPr lang="en-US" sz="2800" b="1" dirty="0">
                <a:latin typeface="Alexandria" charset="0"/>
                <a:cs typeface="Alexandria" charset="0"/>
              </a:rPr>
              <a:t>Components of an Academic Argument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25915" y="2255954"/>
            <a:ext cx="6039580" cy="3060325"/>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An academic argument should have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A claim (or conclusion)</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A reason (interpretation of data)</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Evidence (data) to support the claim</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Qualifications of the claim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EDFD438D-ED5E-ABD5-C7F4-6B4C03FBF854}"/>
              </a:ext>
            </a:extLst>
          </p:cNvPr>
          <p:cNvPicPr>
            <a:picLocks noChangeAspect="1"/>
          </p:cNvPicPr>
          <p:nvPr/>
        </p:nvPicPr>
        <p:blipFill>
          <a:blip r:embed="rId3"/>
          <a:stretch>
            <a:fillRect/>
          </a:stretch>
        </p:blipFill>
        <p:spPr>
          <a:xfrm>
            <a:off x="6430780" y="1698262"/>
            <a:ext cx="4974957" cy="4357645"/>
          </a:xfrm>
          <a:prstGeom prst="rect">
            <a:avLst/>
          </a:prstGeom>
        </p:spPr>
      </p:pic>
    </p:spTree>
    <p:extLst>
      <p:ext uri="{BB962C8B-B14F-4D97-AF65-F5344CB8AC3E}">
        <p14:creationId xmlns:p14="http://schemas.microsoft.com/office/powerpoint/2010/main" val="1285812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Identifying a Claim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900865" y="2330647"/>
            <a:ext cx="10395450" cy="331988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 claim is the essence of an argument, the conclusion the writer intends to demonstrate.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Example: ‘</a:t>
            </a:r>
            <a:r>
              <a:rPr kumimoji="0" lang="en-US" sz="2800" b="1" i="0" u="none" strike="noStrike" kern="1200" cap="none" spc="0" normalizeH="0" baseline="0" noProof="0" dirty="0">
                <a:ln>
                  <a:noFill/>
                </a:ln>
                <a:solidFill>
                  <a:schemeClr val="accent6">
                    <a:lumMod val="50000"/>
                  </a:schemeClr>
                </a:solidFill>
                <a:effectLst/>
                <a:uLnTx/>
                <a:uFillTx/>
                <a:latin typeface="Calibri"/>
                <a:ea typeface="+mn-ea"/>
                <a:cs typeface="+mn-cs"/>
              </a:rPr>
              <a:t>Artificial Intelligence is driving business success</a:t>
            </a:r>
            <a:r>
              <a:rPr kumimoji="0" lang="en-US" sz="2800" b="0" i="0" u="none" strike="noStrike" kern="1200" cap="none" spc="0" normalizeH="0" baseline="0" noProof="0" dirty="0">
                <a:ln>
                  <a:noFill/>
                </a:ln>
                <a:solidFill>
                  <a:prstClr val="black"/>
                </a:solidFill>
                <a:effectLst/>
                <a:uLnTx/>
                <a:uFillTx/>
                <a:latin typeface="Calibri"/>
                <a:ea typeface="+mn-ea"/>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Look for the highest level statement, often found in the title or opening paragraph.</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01849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Understanding Reasons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95935" y="2164858"/>
            <a:ext cx="10395450" cy="361432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Reasons are the first building blocks of an argument and are the writer's interpretation of the evidence.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Questions to ask</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1. Is the reason relevant to the claim?</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2. Is the reason effective?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3. Is the value invoked by the reason universal or selective?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Example: </a:t>
            </a:r>
            <a:r>
              <a:rPr kumimoji="0" lang="en-US" sz="2600" b="1" i="0" u="none" strike="noStrike" kern="1200" cap="none" spc="0" normalizeH="0" baseline="0" noProof="0" dirty="0">
                <a:ln>
                  <a:noFill/>
                </a:ln>
                <a:solidFill>
                  <a:schemeClr val="accent6">
                    <a:lumMod val="50000"/>
                  </a:schemeClr>
                </a:solidFill>
                <a:effectLst/>
                <a:uLnTx/>
                <a:uFillTx/>
                <a:latin typeface="Calibri"/>
                <a:ea typeface="+mn-ea"/>
                <a:cs typeface="+mn-cs"/>
              </a:rPr>
              <a:t>‘Efficiency and productivity gained from using AI in business are high'</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4732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Evaluating Reasons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62000" y="2407661"/>
            <a:ext cx="10395450" cy="312598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Relevant reasons must have a clear link to the claim.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Effective reasons must relate to a believable value.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Subjective reasons are less convincing unless the reader shares the same value judgement.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Example: “</a:t>
            </a:r>
            <a:r>
              <a:rPr kumimoji="0" lang="en-US" sz="2600" b="1" i="0" u="none" strike="noStrike" kern="1200" cap="none" spc="0" normalizeH="0" baseline="0" noProof="0" dirty="0">
                <a:ln>
                  <a:noFill/>
                </a:ln>
                <a:solidFill>
                  <a:schemeClr val="accent6">
                    <a:lumMod val="50000"/>
                  </a:schemeClr>
                </a:solidFill>
                <a:effectLst/>
                <a:uLnTx/>
                <a:uFillTx/>
                <a:latin typeface="Calibri"/>
                <a:ea typeface="+mn-ea"/>
                <a:cs typeface="+mn-cs"/>
              </a:rPr>
              <a:t>High tech sector have the highest added revenue through the use of generative AI, between 240 and 460 billion U.S. dollars</a:t>
            </a:r>
            <a:r>
              <a:rPr kumimoji="0" lang="en-US" sz="2600" b="0" i="0" u="none" strike="noStrike" kern="1200" cap="none" spc="0" normalizeH="0" baseline="0" noProof="0" dirty="0">
                <a:ln>
                  <a:noFill/>
                </a:ln>
                <a:solidFill>
                  <a:prstClr val="black"/>
                </a:solidFill>
                <a:effectLst/>
                <a:uLnTx/>
                <a:uFillTx/>
                <a:latin typeface="Calibri"/>
                <a:ea typeface="+mn-ea"/>
                <a:cs typeface="+mn-cs"/>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525875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Providing Evidence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62000" y="2152831"/>
            <a:ext cx="10395450" cy="374256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Evidence supports the reasons and strengthens the argument.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Evidence must be accurate, credible, and sufficient.</a:t>
            </a: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Questions to ask</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1. Is the data credible?</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2. Was the data collected from reliable sources?</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3. How was the data interpreted?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Example: </a:t>
            </a:r>
            <a:r>
              <a:rPr kumimoji="0" lang="en-US" sz="2600" b="1" i="0" u="none" strike="noStrike" kern="1200" cap="none" spc="0" normalizeH="0" baseline="0" noProof="0" dirty="0">
                <a:ln>
                  <a:noFill/>
                </a:ln>
                <a:solidFill>
                  <a:schemeClr val="accent6">
                    <a:lumMod val="50000"/>
                  </a:schemeClr>
                </a:solidFill>
                <a:effectLst/>
                <a:uLnTx/>
                <a:uFillTx/>
                <a:latin typeface="Calibri"/>
                <a:ea typeface="+mn-ea"/>
                <a:cs typeface="+mn-cs"/>
              </a:rPr>
              <a:t>”Businesses investing in AI are experiencing a 3-15% revenue increase and a 10-20% uplift in sales ROI (McKinsey, 2023).'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906378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Understanding Qualifiers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62000" y="2152831"/>
            <a:ext cx="10395450" cy="374256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Claims can be qualified or unqualified.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Qualified claims acknowledge potential limitations, making them more reliable.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Look for qualifiers like usually, many, most, often, and a few.</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Example: </a:t>
            </a:r>
            <a:r>
              <a:rPr kumimoji="0" lang="en-US" sz="2600" b="1" i="0" u="none" strike="noStrike" kern="1200" cap="none" spc="0" normalizeH="0" baseline="0" noProof="0" dirty="0">
                <a:ln>
                  <a:noFill/>
                </a:ln>
                <a:solidFill>
                  <a:schemeClr val="accent6">
                    <a:lumMod val="50000"/>
                  </a:schemeClr>
                </a:solidFill>
                <a:effectLst/>
                <a:uLnTx/>
                <a:uFillTx/>
                <a:latin typeface="Calibri"/>
                <a:ea typeface="+mn-ea"/>
                <a:cs typeface="+mn-cs"/>
              </a:rPr>
              <a:t>'Many businesses investing in AI gain more revenue growth</a:t>
            </a:r>
            <a:r>
              <a:rPr kumimoji="0" lang="en-US" sz="2600" b="0" i="0" u="none" strike="noStrike" kern="1200" cap="none" spc="0" normalizeH="0" baseline="0" noProof="0" dirty="0">
                <a:ln>
                  <a:noFill/>
                </a:ln>
                <a:solidFill>
                  <a:prstClr val="black"/>
                </a:solidFill>
                <a:effectLst/>
                <a:uLnTx/>
                <a:uFillTx/>
                <a:latin typeface="Calibri"/>
                <a:ea typeface="+mn-ea"/>
                <a:cs typeface="+mn-cs"/>
              </a:rPr>
              <a:t>”</a:t>
            </a:r>
            <a:endParaRPr kumimoji="0" lang="en-US" sz="2600" b="1"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41591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Drawing Conclusions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66931" y="2572553"/>
            <a:ext cx="10395450" cy="2765885"/>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Analyze the text and draw your own conclusions.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Formulate your own argument based on the synthesis of reviewed articles.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Ensure your writing can withstand the same level of critical analysis</a:t>
            </a:r>
            <a:endParaRPr kumimoji="0" lang="en-US" sz="2600" b="1"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77431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Marking Up the Text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66931" y="2572553"/>
            <a:ext cx="10395450" cy="2894126"/>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Annotate the text to identify components of the argument: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a:t>
            </a:r>
            <a:r>
              <a:rPr kumimoji="0" lang="en-US" sz="2600" b="1" i="0" u="none" strike="noStrike" kern="1200" cap="none" spc="0" normalizeH="0" baseline="0" noProof="0" dirty="0">
                <a:ln>
                  <a:noFill/>
                </a:ln>
                <a:solidFill>
                  <a:prstClr val="black"/>
                </a:solidFill>
                <a:effectLst/>
                <a:uLnTx/>
                <a:uFillTx/>
                <a:latin typeface="Calibri"/>
                <a:ea typeface="+mn-ea"/>
                <a:cs typeface="+mn-cs"/>
              </a:rPr>
              <a:t>Claim</a:t>
            </a:r>
            <a:r>
              <a:rPr kumimoji="0" lang="en-US" sz="2600" b="0" i="0" u="none" strike="noStrike" kern="1200" cap="none" spc="0" normalizeH="0" baseline="0" noProof="0" dirty="0">
                <a:ln>
                  <a:noFill/>
                </a:ln>
                <a:solidFill>
                  <a:prstClr val="black"/>
                </a:solidFill>
                <a:effectLst/>
                <a:uLnTx/>
                <a:uFillTx/>
                <a:latin typeface="Calibri"/>
                <a:ea typeface="+mn-ea"/>
                <a:cs typeface="+mn-cs"/>
              </a:rPr>
              <a:t>: Underline</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a:t>
            </a:r>
            <a:r>
              <a:rPr kumimoji="0" lang="en-US" sz="2600" b="1" i="0" u="none" strike="noStrike" kern="1200" cap="none" spc="0" normalizeH="0" baseline="0" noProof="0" dirty="0">
                <a:ln>
                  <a:noFill/>
                </a:ln>
                <a:solidFill>
                  <a:prstClr val="black"/>
                </a:solidFill>
                <a:effectLst/>
                <a:uLnTx/>
                <a:uFillTx/>
                <a:latin typeface="Calibri"/>
                <a:ea typeface="+mn-ea"/>
                <a:cs typeface="+mn-cs"/>
              </a:rPr>
              <a:t>Reason</a:t>
            </a:r>
            <a:r>
              <a:rPr kumimoji="0" lang="en-US" sz="2600" b="0" i="0" u="none" strike="noStrike" kern="1200" cap="none" spc="0" normalizeH="0" baseline="0" noProof="0" dirty="0">
                <a:ln>
                  <a:noFill/>
                </a:ln>
                <a:solidFill>
                  <a:prstClr val="black"/>
                </a:solidFill>
                <a:effectLst/>
                <a:uLnTx/>
                <a:uFillTx/>
                <a:latin typeface="Calibri"/>
                <a:ea typeface="+mn-ea"/>
                <a:cs typeface="+mn-cs"/>
              </a:rPr>
              <a:t>: Square brackets [ ... ]</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a:t>
            </a:r>
            <a:r>
              <a:rPr kumimoji="0" lang="en-US" sz="2600" b="1" i="0" u="none" strike="noStrike" kern="1200" cap="none" spc="0" normalizeH="0" baseline="0" noProof="0" dirty="0">
                <a:ln>
                  <a:noFill/>
                </a:ln>
                <a:solidFill>
                  <a:prstClr val="black"/>
                </a:solidFill>
                <a:effectLst/>
                <a:uLnTx/>
                <a:uFillTx/>
                <a:latin typeface="Calibri"/>
                <a:ea typeface="+mn-ea"/>
                <a:cs typeface="+mn-cs"/>
              </a:rPr>
              <a:t>Evidence</a:t>
            </a:r>
            <a:r>
              <a:rPr kumimoji="0" lang="en-US" sz="2600" b="0" i="0" u="none" strike="noStrike" kern="1200" cap="none" spc="0" normalizeH="0" baseline="0" noProof="0" dirty="0">
                <a:ln>
                  <a:noFill/>
                </a:ln>
                <a:solidFill>
                  <a:prstClr val="black"/>
                </a:solidFill>
                <a:effectLst/>
                <a:uLnTx/>
                <a:uFillTx/>
                <a:latin typeface="Calibri"/>
                <a:ea typeface="+mn-ea"/>
                <a:cs typeface="+mn-cs"/>
              </a:rPr>
              <a:t>: Asterisks * ... *</a:t>
            </a:r>
          </a:p>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a:t>
            </a:r>
            <a:r>
              <a:rPr kumimoji="0" lang="en-US" sz="2600" b="1" i="0" u="none" strike="noStrike" kern="1200" cap="none" spc="0" normalizeH="0" baseline="0" noProof="0" dirty="0">
                <a:ln>
                  <a:noFill/>
                </a:ln>
                <a:solidFill>
                  <a:prstClr val="black"/>
                </a:solidFill>
                <a:effectLst/>
                <a:uLnTx/>
                <a:uFillTx/>
                <a:latin typeface="Calibri"/>
                <a:ea typeface="+mn-ea"/>
                <a:cs typeface="+mn-cs"/>
              </a:rPr>
              <a:t>Qualifiers</a:t>
            </a:r>
            <a:r>
              <a:rPr kumimoji="0" lang="en-US" sz="2600" b="0" i="0" u="none" strike="noStrike" kern="1200" cap="none" spc="0" normalizeH="0" baseline="0" noProof="0" dirty="0">
                <a:ln>
                  <a:noFill/>
                </a:ln>
                <a:solidFill>
                  <a:prstClr val="black"/>
                </a:solidFill>
                <a:effectLst/>
                <a:uLnTx/>
                <a:uFillTx/>
                <a:latin typeface="Calibri"/>
                <a:ea typeface="+mn-ea"/>
                <a:cs typeface="+mn-cs"/>
              </a:rPr>
              <a:t>: Encircle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56437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Using a Template for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56288" y="2236863"/>
            <a:ext cx="10395450" cy="348608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After reading a text, note what you marked up and keep a reference of the source.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Use a structured template to make notes after reviewing an article or paper.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Example: Use a table to list claims, reasons, evidence, and qualifiers for each source.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388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72D34F-624B-F546-51EC-F487148F80B9}"/>
              </a:ext>
            </a:extLst>
          </p:cNvPr>
          <p:cNvPicPr>
            <a:picLocks noChangeAspect="1"/>
          </p:cNvPicPr>
          <p:nvPr/>
        </p:nvPicPr>
        <p:blipFill>
          <a:blip r:embed="rId2"/>
          <a:stretch>
            <a:fillRect/>
          </a:stretch>
        </p:blipFill>
        <p:spPr>
          <a:xfrm>
            <a:off x="94507" y="1274165"/>
            <a:ext cx="12097493" cy="3934824"/>
          </a:xfrm>
          <a:prstGeom prst="rect">
            <a:avLst/>
          </a:prstGeom>
        </p:spPr>
      </p:pic>
    </p:spTree>
    <p:extLst>
      <p:ext uri="{BB962C8B-B14F-4D97-AF65-F5344CB8AC3E}">
        <p14:creationId xmlns:p14="http://schemas.microsoft.com/office/powerpoint/2010/main" val="13643862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Developing a Theoretical Framework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62000" y="2428285"/>
            <a:ext cx="4445299" cy="286950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Formulate a theoretical framework as you analyze each item.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Innovative frameworks often draw from multiple disciplines.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DC61C79B-F4A2-A17D-2C21-9460CB55CE0F}"/>
              </a:ext>
            </a:extLst>
          </p:cNvPr>
          <p:cNvPicPr>
            <a:picLocks noChangeAspect="1"/>
          </p:cNvPicPr>
          <p:nvPr/>
        </p:nvPicPr>
        <p:blipFill>
          <a:blip r:embed="rId3"/>
          <a:stretch>
            <a:fillRect/>
          </a:stretch>
        </p:blipFill>
        <p:spPr>
          <a:xfrm>
            <a:off x="5096655" y="1817514"/>
            <a:ext cx="5994868" cy="3853006"/>
          </a:xfrm>
          <a:prstGeom prst="rect">
            <a:avLst/>
          </a:prstGeom>
        </p:spPr>
      </p:pic>
    </p:spTree>
    <p:extLst>
      <p:ext uri="{BB962C8B-B14F-4D97-AF65-F5344CB8AC3E}">
        <p14:creationId xmlns:p14="http://schemas.microsoft.com/office/powerpoint/2010/main" val="4112537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Building the Framework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56288" y="2236863"/>
            <a:ext cx="10395450" cy="2405787"/>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 framework grows incrementally with each analyzed item.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Draw a 'concept map' to identify various concepts and map connections.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Example: Concept map for online shop.</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575225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04B228A-158B-B6CD-AD11-425B987F7B15}"/>
              </a:ext>
            </a:extLst>
          </p:cNvPr>
          <p:cNvPicPr>
            <a:picLocks noChangeAspect="1"/>
          </p:cNvPicPr>
          <p:nvPr/>
        </p:nvPicPr>
        <p:blipFill>
          <a:blip r:embed="rId2"/>
          <a:stretch>
            <a:fillRect/>
          </a:stretch>
        </p:blipFill>
        <p:spPr>
          <a:xfrm>
            <a:off x="2199107" y="55752"/>
            <a:ext cx="7793785" cy="6746495"/>
          </a:xfrm>
          <a:prstGeom prst="rect">
            <a:avLst/>
          </a:prstGeom>
        </p:spPr>
      </p:pic>
    </p:spTree>
    <p:extLst>
      <p:ext uri="{BB962C8B-B14F-4D97-AF65-F5344CB8AC3E}">
        <p14:creationId xmlns:p14="http://schemas.microsoft.com/office/powerpoint/2010/main" val="16143139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Using the Framework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56288" y="2236863"/>
            <a:ext cx="10395450" cy="2765885"/>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 theoretical framework provides context and background for your research.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It helps refine the research question and guides the investigation.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Example: Moving from broad theory to a well-defined research question.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69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Informing Your Methodology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56288" y="2236863"/>
            <a:ext cx="10395450" cy="2765885"/>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Literature review informs the 'state of knowledge' and provides insights into methodology.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Use published research designs to guide your own investigation.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Example: Extracting ideas for research design from literature.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38627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Writing the Literature Review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56288" y="2236863"/>
            <a:ext cx="4685142" cy="335784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Establish the context of your research, demonstrate knowledge, and identify gaps.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   Structure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Introduction, Methodology, Discussion, Conclusion, References.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4110"/>
            <a:ext cx="2305141" cy="1076343"/>
          </a:xfrm>
          <a:prstGeom prst="rect">
            <a:avLst/>
          </a:prstGeom>
        </p:spPr>
      </p:pic>
      <p:pic>
        <p:nvPicPr>
          <p:cNvPr id="2" name="Picture 1">
            <a:extLst>
              <a:ext uri="{FF2B5EF4-FFF2-40B4-BE49-F238E27FC236}">
                <a16:creationId xmlns:a16="http://schemas.microsoft.com/office/drawing/2014/main" id="{78633A70-4B0C-6FEB-ACA1-5CCEA3AA88E3}"/>
              </a:ext>
            </a:extLst>
          </p:cNvPr>
          <p:cNvPicPr>
            <a:picLocks noChangeAspect="1"/>
          </p:cNvPicPr>
          <p:nvPr/>
        </p:nvPicPr>
        <p:blipFill>
          <a:blip r:embed="rId3"/>
          <a:stretch>
            <a:fillRect/>
          </a:stretch>
        </p:blipFill>
        <p:spPr>
          <a:xfrm>
            <a:off x="5111646" y="1715475"/>
            <a:ext cx="6318354" cy="4334208"/>
          </a:xfrm>
          <a:prstGeom prst="rect">
            <a:avLst/>
          </a:prstGeom>
        </p:spPr>
      </p:pic>
    </p:spTree>
    <p:extLst>
      <p:ext uri="{BB962C8B-B14F-4D97-AF65-F5344CB8AC3E}">
        <p14:creationId xmlns:p14="http://schemas.microsoft.com/office/powerpoint/2010/main" val="1476470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Introduction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56288" y="2236863"/>
            <a:ext cx="10395450" cy="2405787"/>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Include a clear statement of your purpose.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Outline the scope and coverage of your review.</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Explain the choices made for inclusion and exclusion of literature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59311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Methodology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56288" y="2236863"/>
            <a:ext cx="10395450" cy="2765885"/>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Describe how you conducted the review process.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Include information on search strategies, criteria for selection, and analysis methods.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section is optional depending on the nature of the report.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22739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Discussion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56288" y="2236863"/>
            <a:ext cx="10395450" cy="312598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 main body of the review where you discuss the collection of items reviewed.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Present your argument and organize the discussion under relevant headings.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Example: Discussing concepts from the concept map.</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22940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Conclusion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56288" y="2521673"/>
            <a:ext cx="10395450" cy="2405787"/>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Provide a clear and concise statement of your argument.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Summarize the evidence from the discussion.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End with a statement of the problem or research question that remains.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3243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References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756288" y="2521673"/>
            <a:ext cx="10395450" cy="2405787"/>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Maintain a high standard of referencing.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 list of references is an integral part of the review.</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Ensure all sources are accurately and comprehensively cited.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1862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4F1AE77-54BF-41BD-9DD0-B1A4DBC8C367}"/>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323</TotalTime>
  <Words>1844</Words>
  <Application>Microsoft Office PowerPoint</Application>
  <PresentationFormat>Widescreen</PresentationFormat>
  <Paragraphs>345</Paragraphs>
  <Slides>43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Rageh</cp:lastModifiedBy>
  <cp:revision>104</cp:revision>
  <dcterms:created xsi:type="dcterms:W3CDTF">2023-04-29T09:08:00Z</dcterms:created>
  <dcterms:modified xsi:type="dcterms:W3CDTF">2024-05-22T13:36:56Z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