
<file path=[Content_Types].xml><?xml version="1.0" encoding="utf-8"?>
<Types xmlns="http://schemas.openxmlformats.org/package/2006/content-types">
  <Default Extension="png" ContentType="image/png"/>
  <Default Extension="svg" ContentType="image/svg+xml"/>
  <Default Extension="mp3" ContentType="audio/mpeg"/>
  <Default Extension="jpeg" ContentType="image/jpeg"/>
  <Default Extension="mov" ContentType="video/quicktime"/>
  <Default Extension="rels" ContentType="application/vnd.openxmlformats-package.relationships+xml"/>
  <Default Extension="xml" ContentType="application/xml"/>
  <Default Extension="wdp" ContentType="image/vnd.ms-photo"/>
  <Default Extension="tiff" ContentType="image/tif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1" r:id="rId1"/>
  </p:sldMasterIdLst>
  <p:notesMasterIdLst>
    <p:notesMasterId r:id="rId47"/>
  </p:notesMasterIdLst>
  <p:sldIdLst>
    <p:sldId id="480" r:id="rId2"/>
    <p:sldId id="256" r:id="rId3"/>
    <p:sldId id="484" r:id="rId4"/>
    <p:sldId id="493" r:id="rId5"/>
    <p:sldId id="494" r:id="rId6"/>
    <p:sldId id="500" r:id="rId7"/>
    <p:sldId id="257" r:id="rId8"/>
    <p:sldId id="483" r:id="rId9"/>
    <p:sldId id="268" r:id="rId10"/>
    <p:sldId id="284" r:id="rId11"/>
    <p:sldId id="487" r:id="rId12"/>
    <p:sldId id="259" r:id="rId13"/>
    <p:sldId id="485" r:id="rId14"/>
    <p:sldId id="260" r:id="rId15"/>
    <p:sldId id="488" r:id="rId16"/>
    <p:sldId id="282" r:id="rId17"/>
    <p:sldId id="262" r:id="rId18"/>
    <p:sldId id="264" r:id="rId19"/>
    <p:sldId id="281" r:id="rId20"/>
    <p:sldId id="265" r:id="rId21"/>
    <p:sldId id="489" r:id="rId22"/>
    <p:sldId id="490" r:id="rId23"/>
    <p:sldId id="283" r:id="rId24"/>
    <p:sldId id="491" r:id="rId25"/>
    <p:sldId id="499" r:id="rId26"/>
    <p:sldId id="481" r:id="rId27"/>
    <p:sldId id="266" r:id="rId28"/>
    <p:sldId id="492" r:id="rId29"/>
    <p:sldId id="495" r:id="rId30"/>
    <p:sldId id="482" r:id="rId31"/>
    <p:sldId id="270" r:id="rId32"/>
    <p:sldId id="271" r:id="rId33"/>
    <p:sldId id="272" r:id="rId34"/>
    <p:sldId id="273" r:id="rId35"/>
    <p:sldId id="274" r:id="rId36"/>
    <p:sldId id="275" r:id="rId37"/>
    <p:sldId id="276" r:id="rId38"/>
    <p:sldId id="496" r:id="rId39"/>
    <p:sldId id="277" r:id="rId40"/>
    <p:sldId id="486" r:id="rId41"/>
    <p:sldId id="278" r:id="rId42"/>
    <p:sldId id="279" r:id="rId43"/>
    <p:sldId id="280" r:id="rId44"/>
    <p:sldId id="497" r:id="rId45"/>
    <p:sldId id="501" r:id="rId46"/>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8A83EB"/>
    <a:srgbClr val="3DA8E0"/>
    <a:srgbClr val="C8C8C8"/>
    <a:srgbClr val="79CC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22578"/>
    <p:restoredTop sz="79630" autoAdjust="0"/>
  </p:normalViewPr>
  <p:slideViewPr>
    <p:cSldViewPr>
      <p:cViewPr varScale="1">
        <p:scale>
          <a:sx n="88" d="100"/>
          <a:sy n="88" d="100"/>
        </p:scale>
        <p:origin x="1920" y="1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 name="Shape 3"/>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indent="0" algn="r"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 name="Shape 4"/>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5" name="Shape 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indent="0" algn="l" rtl="0">
              <a:spcBef>
                <a:spcPts val="360"/>
              </a:spcBef>
              <a:spcAft>
                <a:spcPts val="0"/>
              </a:spcAft>
              <a:defRPr/>
            </a:lvl1pPr>
            <a:lvl2pPr marL="457200" marR="0" indent="0" algn="l" rtl="0">
              <a:spcBef>
                <a:spcPts val="360"/>
              </a:spcBef>
              <a:spcAft>
                <a:spcPts val="0"/>
              </a:spcAft>
              <a:defRPr/>
            </a:lvl2pPr>
            <a:lvl3pPr marL="914400" marR="0" indent="0" algn="l" rtl="0">
              <a:spcBef>
                <a:spcPts val="360"/>
              </a:spcBef>
              <a:spcAft>
                <a:spcPts val="0"/>
              </a:spcAft>
              <a:defRPr/>
            </a:lvl3pPr>
            <a:lvl4pPr marL="1371600" marR="0" indent="0" algn="l" rtl="0">
              <a:spcBef>
                <a:spcPts val="360"/>
              </a:spcBef>
              <a:spcAft>
                <a:spcPts val="0"/>
              </a:spcAft>
              <a:defRPr/>
            </a:lvl4pPr>
            <a:lvl5pPr marL="1828800" marR="0" indent="0" algn="l" rtl="0">
              <a:spcBef>
                <a:spcPts val="36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 name="Shape 6"/>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indent="0" algn="l" rtl="0">
              <a:spcBef>
                <a:spcPts val="0"/>
              </a:spcBef>
              <a:spcAft>
                <a:spcPts val="0"/>
              </a:spcAft>
              <a:defRPr/>
            </a:lvl1pPr>
            <a:lvl2pPr marL="457200" marR="0" indent="0" algn="l" rtl="0">
              <a:spcBef>
                <a:spcPts val="0"/>
              </a:spcBef>
              <a:spcAft>
                <a:spcPts val="0"/>
              </a:spcAft>
              <a:defRPr/>
            </a:lvl2pPr>
            <a:lvl3pPr marL="914400" marR="0" indent="0" algn="l" rtl="0">
              <a:spcBef>
                <a:spcPts val="0"/>
              </a:spcBef>
              <a:spcAft>
                <a:spcPts val="0"/>
              </a:spcAft>
              <a:defRPr/>
            </a:lvl3pPr>
            <a:lvl4pPr marL="1371600" marR="0" indent="0" algn="l" rtl="0">
              <a:spcBef>
                <a:spcPts val="0"/>
              </a:spcBef>
              <a:spcAft>
                <a:spcPts val="0"/>
              </a:spcAft>
              <a:defRPr/>
            </a:lvl4pPr>
            <a:lvl5pPr marL="1828800" marR="0" indent="0" algn="l" rtl="0">
              <a:spcBef>
                <a:spcPts val="0"/>
              </a:spcBef>
              <a:spcAft>
                <a:spcPts val="0"/>
              </a:spcAft>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7" name="Shape 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lvl1pPr marL="0" marR="0" indent="0" algn="r" rtl="0">
              <a:spcBef>
                <a:spcPts val="0"/>
              </a:spcBef>
              <a:spcAft>
                <a:spcPts val="0"/>
              </a:spcAft>
              <a:buNone/>
              <a:defRPr sz="1200" b="0" i="0" u="none" strike="noStrike" cap="none" baseline="0">
                <a:solidFill>
                  <a:schemeClr val="dk1"/>
                </a:solidFill>
                <a:latin typeface="Calibri"/>
                <a:ea typeface="Calibri"/>
                <a:cs typeface="Calibri"/>
                <a:sym typeface="Calibri"/>
              </a:defRPr>
            </a:lvl1pPr>
          </a:lstStyle>
          <a:p>
            <a:pPr marL="0" lvl="0" indent="0">
              <a:spcBef>
                <a:spcPts val="0"/>
              </a:spcBef>
              <a:buSzPct val="25000"/>
              <a:buNone/>
            </a:pPr>
            <a:fld id="{00000000-1234-1234-1234-123412341234}" type="slidenum">
              <a:rPr lang="en-US"/>
              <a:pPr marL="0" lvl="0" indent="0">
                <a:spcBef>
                  <a:spcPts val="0"/>
                </a:spcBef>
                <a:buSzPct val="25000"/>
                <a:buNone/>
              </a:pPr>
              <a:t>‹#›</a:t>
            </a:fld>
            <a:endParaRPr lang="en-US"/>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en.wikipedia.org/wiki/Saudi_Electricity_Company" TargetMode="External"/><Relationship Id="rId13" Type="http://schemas.openxmlformats.org/officeDocument/2006/relationships/hyperlink" Target="https://en.wikipedia.org/wiki/Arab_National_Bank" TargetMode="External"/><Relationship Id="rId3" Type="http://schemas.openxmlformats.org/officeDocument/2006/relationships/hyperlink" Target="https://en.wikipedia.org/wiki/Saudi_Aramco" TargetMode="External"/><Relationship Id="rId7" Type="http://schemas.openxmlformats.org/officeDocument/2006/relationships/hyperlink" Target="https://en.wikipedia.org/wiki/Al-Rajhi_Bank" TargetMode="External"/><Relationship Id="rId12" Type="http://schemas.openxmlformats.org/officeDocument/2006/relationships/hyperlink" Target="https://en.wikipedia.org/wiki/Banque_Saudi_Fransi" TargetMode="External"/><Relationship Id="rId2" Type="http://schemas.openxmlformats.org/officeDocument/2006/relationships/slide" Target="../slides/slide2.xml"/><Relationship Id="rId16" Type="http://schemas.openxmlformats.org/officeDocument/2006/relationships/hyperlink" Target="https://en.wikipedia.org/wiki/Almarai" TargetMode="External"/><Relationship Id="rId1" Type="http://schemas.openxmlformats.org/officeDocument/2006/relationships/notesMaster" Target="../notesMasters/notesMaster1.xml"/><Relationship Id="rId6" Type="http://schemas.openxmlformats.org/officeDocument/2006/relationships/hyperlink" Target="https://en.wikipedia.org/wiki/National_Commercial_Bank_(Saudi_Arabia)" TargetMode="External"/><Relationship Id="rId11" Type="http://schemas.openxmlformats.org/officeDocument/2006/relationships/hyperlink" Target="https://en.wikipedia.org/wiki/Saudi_British_Bank" TargetMode="External"/><Relationship Id="rId5" Type="http://schemas.openxmlformats.org/officeDocument/2006/relationships/hyperlink" Target="https://en.wikipedia.org/wiki/Saudi_Telecom_Company" TargetMode="External"/><Relationship Id="rId15" Type="http://schemas.openxmlformats.org/officeDocument/2006/relationships/hyperlink" Target="https://en.wikipedia.org/wiki/Maaden_(company)" TargetMode="External"/><Relationship Id="rId10" Type="http://schemas.openxmlformats.org/officeDocument/2006/relationships/hyperlink" Target="https://en.wikipedia.org/wiki/Samba_Financial_Group" TargetMode="External"/><Relationship Id="rId4" Type="http://schemas.openxmlformats.org/officeDocument/2006/relationships/hyperlink" Target="https://en.wikipedia.org/wiki/Saudi_Basic_Industries" TargetMode="External"/><Relationship Id="rId9" Type="http://schemas.openxmlformats.org/officeDocument/2006/relationships/hyperlink" Target="https://en.wikipedia.org/wiki/Riyad_Bank" TargetMode="External"/><Relationship Id="rId14" Type="http://schemas.openxmlformats.org/officeDocument/2006/relationships/hyperlink" Target="https://en.wikipedia.org/wiki/Alinma_Bank"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573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
        <p:cNvGrpSpPr/>
        <p:nvPr/>
      </p:nvGrpSpPr>
      <p:grpSpPr>
        <a:xfrm>
          <a:off x="0" y="0"/>
          <a:ext cx="0" cy="0"/>
          <a:chOff x="0" y="0"/>
          <a:chExt cx="0" cy="0"/>
        </a:xfrm>
      </p:grpSpPr>
      <p:sp>
        <p:nvSpPr>
          <p:cNvPr id="37" name="Shape 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8" name="Shape 3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lang="en-US" sz="1200" b="1" i="0" u="none" strike="noStrike" kern="1200" dirty="0">
              <a:solidFill>
                <a:schemeClr val="tx1"/>
              </a:solidFill>
              <a:effectLst/>
              <a:latin typeface="+mn-lt"/>
              <a:ea typeface="+mn-ea"/>
              <a:cs typeface="+mn-cs"/>
            </a:endParaRPr>
          </a:p>
          <a:p>
            <a:r>
              <a:rPr lang="en-US" sz="1800" b="1" i="0" u="sng" kern="1200" dirty="0">
                <a:solidFill>
                  <a:schemeClr val="tx1"/>
                </a:solidFill>
                <a:effectLst/>
                <a:latin typeface="+mn-lt"/>
                <a:ea typeface="+mn-ea"/>
                <a:cs typeface="+mn-cs"/>
              </a:rPr>
              <a:t>2020 Forbes list</a:t>
            </a:r>
            <a:endParaRPr lang="en-US" sz="1200" b="1"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sz="1200" b="1" i="0" u="none" strike="noStrike" kern="1200" dirty="0">
                <a:solidFill>
                  <a:schemeClr val="tx1"/>
                </a:solidFill>
                <a:effectLst/>
                <a:latin typeface="+mn-lt"/>
                <a:ea typeface="+mn-ea"/>
                <a:cs typeface="+mn-cs"/>
              </a:rPr>
              <a:t>Name</a:t>
            </a:r>
            <a:r>
              <a:rPr lang="en-US" dirty="0"/>
              <a:t> </a:t>
            </a:r>
            <a:r>
              <a:rPr lang="en-US" sz="1200" b="0" i="0" u="sng" strike="noStrike" kern="1200" dirty="0">
                <a:solidFill>
                  <a:schemeClr val="tx1"/>
                </a:solidFill>
                <a:effectLst/>
                <a:latin typeface="+mn-lt"/>
                <a:ea typeface="+mn-ea"/>
                <a:cs typeface="+mn-cs"/>
                <a:hlinkClick r:id="rId3" tooltip="Saudi Aramco"/>
              </a:rPr>
              <a:t>Saudi Aramco</a:t>
            </a:r>
            <a:r>
              <a:rPr lang="en-US" dirty="0"/>
              <a:t> </a:t>
            </a:r>
          </a:p>
          <a:p>
            <a:pPr marL="0" marR="0" lvl="0" indent="0" algn="l" rtl="0">
              <a:spcBef>
                <a:spcPts val="0"/>
              </a:spcBef>
              <a:spcAft>
                <a:spcPts val="0"/>
              </a:spcAft>
              <a:buNone/>
            </a:pPr>
            <a:r>
              <a:rPr lang="en-US" sz="1200" b="0" i="0" u="sng" strike="noStrike" kern="1200" dirty="0">
                <a:solidFill>
                  <a:schemeClr val="tx1"/>
                </a:solidFill>
                <a:effectLst/>
                <a:latin typeface="+mn-lt"/>
                <a:ea typeface="+mn-ea"/>
                <a:cs typeface="+mn-cs"/>
                <a:hlinkClick r:id="rId4" tooltip="Saudi Basic Industries"/>
              </a:rPr>
              <a:t>Saudi Basic Industries</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sz="1200" b="0" i="0" u="sng" strike="noStrike" kern="1200" dirty="0">
                <a:solidFill>
                  <a:schemeClr val="tx1"/>
                </a:solidFill>
                <a:effectLst/>
                <a:latin typeface="+mn-lt"/>
                <a:ea typeface="+mn-ea"/>
                <a:cs typeface="+mn-cs"/>
                <a:hlinkClick r:id="rId5" tooltip="Saudi Telecom Company"/>
              </a:rPr>
              <a:t>Saudi Telecom Company</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6" tooltip="National Commercial Bank (Saudi Arabia)"/>
              </a:rPr>
              <a:t>Saudi National Bank</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7" tooltip="Al-Rajhi Bank"/>
              </a:rPr>
              <a:t>Al-Rajhi Bank</a:t>
            </a:r>
            <a:r>
              <a:rPr lang="en-US" dirty="0"/>
              <a:t> </a:t>
            </a:r>
            <a:r>
              <a:rPr lang="en-US" sz="1200" b="0" i="0" u="sng" strike="noStrike" kern="1200" dirty="0">
                <a:solidFill>
                  <a:schemeClr val="tx1"/>
                </a:solidFill>
                <a:effectLst/>
                <a:latin typeface="+mn-lt"/>
                <a:ea typeface="+mn-ea"/>
                <a:cs typeface="+mn-cs"/>
                <a:hlinkClick r:id="rId8" tooltip="Saudi Electricity Company"/>
              </a:rPr>
              <a:t>Saudi </a:t>
            </a:r>
          </a:p>
          <a:p>
            <a:pPr marL="0" marR="0" lvl="0" indent="0" algn="l" rtl="0">
              <a:spcBef>
                <a:spcPts val="0"/>
              </a:spcBef>
              <a:spcAft>
                <a:spcPts val="0"/>
              </a:spcAft>
              <a:buNone/>
            </a:pPr>
            <a:r>
              <a:rPr lang="en-US" sz="1200" b="0" i="0" u="sng" strike="noStrike" kern="1200" dirty="0">
                <a:solidFill>
                  <a:schemeClr val="tx1"/>
                </a:solidFill>
                <a:effectLst/>
                <a:latin typeface="+mn-lt"/>
                <a:ea typeface="+mn-ea"/>
                <a:cs typeface="+mn-cs"/>
                <a:hlinkClick r:id="rId8" tooltip="Saudi Electricity Company"/>
              </a:rPr>
              <a:t>Electricity Company</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9" tooltip="Riyad Bank"/>
              </a:rPr>
              <a:t>Riyad Bank</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10" tooltip="Samba Financial Group"/>
              </a:rPr>
              <a:t>Samba Financial Group</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11" tooltip="Saudi British Bank"/>
              </a:rPr>
              <a:t>Saudi British Bank</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12" tooltip="Banque Saudi Fransi"/>
              </a:rPr>
              <a:t>Banque Saudi Fransi</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13" tooltip="Arab National Bank"/>
              </a:rPr>
              <a:t>Arab National Bank</a:t>
            </a:r>
            <a:endParaRPr lang="en-US" sz="1200" b="0" i="0" u="sng" strike="noStrike" kern="1200" dirty="0">
              <a:solidFill>
                <a:schemeClr val="tx1"/>
              </a:solidFill>
              <a:effectLst/>
              <a:latin typeface="+mn-lt"/>
              <a:ea typeface="+mn-ea"/>
              <a:cs typeface="+mn-cs"/>
            </a:endParaRPr>
          </a:p>
          <a:p>
            <a:pPr marL="0" marR="0" lvl="0" indent="0" algn="l" rtl="0">
              <a:spcBef>
                <a:spcPts val="0"/>
              </a:spcBef>
              <a:spcAft>
                <a:spcPts val="0"/>
              </a:spcAft>
              <a:buNone/>
            </a:pPr>
            <a:r>
              <a:rPr lang="en-US" dirty="0"/>
              <a:t> </a:t>
            </a:r>
            <a:r>
              <a:rPr lang="en-US" sz="1200" b="0" i="0" u="sng" strike="noStrike" kern="1200" dirty="0">
                <a:solidFill>
                  <a:schemeClr val="tx1"/>
                </a:solidFill>
                <a:effectLst/>
                <a:latin typeface="+mn-lt"/>
                <a:ea typeface="+mn-ea"/>
                <a:cs typeface="+mn-cs"/>
                <a:hlinkClick r:id="rId14" tooltip="Alinma Bank"/>
              </a:rPr>
              <a:t>Alinma Bank</a:t>
            </a:r>
            <a:r>
              <a:rPr lang="en-US" dirty="0"/>
              <a:t> </a:t>
            </a:r>
          </a:p>
          <a:p>
            <a:pPr marL="0" marR="0" lvl="0" indent="0" algn="l" rtl="0">
              <a:spcBef>
                <a:spcPts val="0"/>
              </a:spcBef>
              <a:spcAft>
                <a:spcPts val="0"/>
              </a:spcAft>
              <a:buNone/>
            </a:pPr>
            <a:r>
              <a:rPr lang="en-US" sz="1200" b="0" i="0" u="sng" strike="noStrike" kern="1200" dirty="0">
                <a:solidFill>
                  <a:schemeClr val="tx1"/>
                </a:solidFill>
                <a:effectLst/>
                <a:latin typeface="+mn-lt"/>
                <a:ea typeface="+mn-ea"/>
                <a:cs typeface="+mn-cs"/>
                <a:hlinkClick r:id="rId15" tooltip="Maaden (company)"/>
              </a:rPr>
              <a:t>Maaden</a:t>
            </a:r>
            <a:r>
              <a:rPr lang="en-US" dirty="0"/>
              <a:t> </a:t>
            </a:r>
            <a:r>
              <a:rPr lang="en-US" sz="1200" b="0" i="0" u="sng" strike="noStrike" kern="1200" dirty="0">
                <a:solidFill>
                  <a:schemeClr val="tx1"/>
                </a:solidFill>
                <a:effectLst/>
                <a:latin typeface="+mn-lt"/>
                <a:ea typeface="+mn-ea"/>
                <a:cs typeface="+mn-cs"/>
                <a:hlinkClick r:id="rId16" tooltip="Almarai"/>
              </a:rPr>
              <a:t>Almarai</a:t>
            </a:r>
            <a:r>
              <a:rPr lang="en-US" dirty="0"/>
              <a:t> </a:t>
            </a:r>
            <a:endParaRPr sz="1200" b="0" i="0" u="none" strike="noStrike" cap="none" baseline="0" dirty="0">
              <a:solidFill>
                <a:schemeClr val="dk1"/>
              </a:solidFill>
              <a:latin typeface="Calibri"/>
              <a:ea typeface="Calibri"/>
              <a:cs typeface="Calibri"/>
              <a:sym typeface="Calibri"/>
            </a:endParaRPr>
          </a:p>
        </p:txBody>
      </p:sp>
      <p:sp>
        <p:nvSpPr>
          <p:cNvPr id="39" name="Shape 3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www.youtube.com</a:t>
            </a:r>
            <a:r>
              <a:rPr lang="en-US" dirty="0"/>
              <a:t>/</a:t>
            </a:r>
            <a:r>
              <a:rPr lang="en-US" dirty="0" err="1"/>
              <a:t>watch?v</a:t>
            </a:r>
            <a:r>
              <a:rPr lang="en-US" dirty="0"/>
              <a:t>=rCoFKUJ_8Yo </a:t>
            </a:r>
          </a:p>
          <a:p>
            <a:endParaRPr lang="en-US" dirty="0"/>
          </a:p>
          <a:p>
            <a:r>
              <a:rPr lang="en-US" dirty="0"/>
              <a:t>Portal uploaded with the link ( </a:t>
            </a:r>
            <a:r>
              <a:rPr lang="en-US" dirty="0" err="1"/>
              <a:t>Elun</a:t>
            </a:r>
            <a:r>
              <a:rPr lang="en-US" dirty="0"/>
              <a:t> Mask )</a:t>
            </a:r>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3</a:t>
            </a:fld>
            <a:endParaRPr lang="en-US"/>
          </a:p>
        </p:txBody>
      </p:sp>
    </p:spTree>
    <p:extLst>
      <p:ext uri="{BB962C8B-B14F-4D97-AF65-F5344CB8AC3E}">
        <p14:creationId xmlns:p14="http://schemas.microsoft.com/office/powerpoint/2010/main" val="863374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kern="1200" dirty="0">
                <a:solidFill>
                  <a:schemeClr val="tx1"/>
                </a:solidFill>
                <a:effectLst/>
                <a:latin typeface="+mn-lt"/>
                <a:ea typeface="+mn-ea"/>
                <a:cs typeface="+mn-cs"/>
              </a:rPr>
              <a:t>https://</a:t>
            </a:r>
            <a:r>
              <a:rPr lang="en-US" sz="1200" b="0" i="0" kern="1200" dirty="0" err="1">
                <a:solidFill>
                  <a:schemeClr val="tx1"/>
                </a:solidFill>
                <a:effectLst/>
                <a:latin typeface="+mn-lt"/>
                <a:ea typeface="+mn-ea"/>
                <a:cs typeface="+mn-cs"/>
              </a:rPr>
              <a:t>www.arabiaweather.com</a:t>
            </a:r>
            <a:r>
              <a:rPr lang="en-US" sz="1200" b="0" i="0" kern="1200" dirty="0">
                <a:solidFill>
                  <a:schemeClr val="tx1"/>
                </a:solidFill>
                <a:effectLst/>
                <a:latin typeface="+mn-lt"/>
                <a:ea typeface="+mn-ea"/>
                <a:cs typeface="+mn-cs"/>
              </a:rPr>
              <a:t>/</a:t>
            </a:r>
            <a:r>
              <a:rPr lang="en-US" sz="1200" b="0" i="0" kern="1200" dirty="0" err="1">
                <a:solidFill>
                  <a:schemeClr val="tx1"/>
                </a:solidFill>
                <a:effectLst/>
                <a:latin typeface="+mn-lt"/>
                <a:ea typeface="+mn-ea"/>
                <a:cs typeface="+mn-cs"/>
              </a:rPr>
              <a:t>en</a:t>
            </a:r>
            <a:r>
              <a:rPr lang="en-US" sz="1200" b="0" i="0" kern="1200" dirty="0">
                <a:solidFill>
                  <a:schemeClr val="tx1"/>
                </a:solidFill>
                <a:effectLst/>
                <a:latin typeface="+mn-lt"/>
                <a:ea typeface="+mn-ea"/>
                <a:cs typeface="+mn-cs"/>
              </a:rPr>
              <a:t>/content/learn-about-the-richest-arabs-on-the-forbes-list-for-the-year-2023and-an-egyptian-tops-the-list </a:t>
            </a:r>
          </a:p>
          <a:p>
            <a:pPr rtl="0"/>
            <a:endParaRPr lang="en-US" sz="1200" b="0" i="0" kern="1200" dirty="0">
              <a:solidFill>
                <a:schemeClr val="tx1"/>
              </a:solidFill>
              <a:effectLst/>
              <a:latin typeface="+mn-lt"/>
              <a:ea typeface="+mn-ea"/>
              <a:cs typeface="+mn-cs"/>
            </a:endParaRPr>
          </a:p>
          <a:p>
            <a:pPr rtl="0"/>
            <a:r>
              <a:rPr lang="en-US" sz="1200" b="0" i="0" kern="1200" dirty="0">
                <a:solidFill>
                  <a:schemeClr val="tx1"/>
                </a:solidFill>
                <a:effectLst/>
                <a:latin typeface="+mn-lt"/>
                <a:ea typeface="+mn-ea"/>
                <a:cs typeface="+mn-cs"/>
              </a:rPr>
              <a:t>Egyptian </a:t>
            </a:r>
            <a:r>
              <a:rPr lang="en-US" sz="1200" b="0" i="0" kern="1200" dirty="0" err="1">
                <a:solidFill>
                  <a:schemeClr val="tx1"/>
                </a:solidFill>
                <a:effectLst/>
                <a:latin typeface="+mn-lt"/>
                <a:ea typeface="+mn-ea"/>
                <a:cs typeface="+mn-cs"/>
              </a:rPr>
              <a:t>Nassef</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Sawiris</a:t>
            </a:r>
            <a:r>
              <a:rPr lang="en-US" sz="1200" b="0" i="0" kern="1200" dirty="0">
                <a:solidFill>
                  <a:schemeClr val="tx1"/>
                </a:solidFill>
                <a:effectLst/>
                <a:latin typeface="+mn-lt"/>
                <a:ea typeface="+mn-ea"/>
                <a:cs typeface="+mn-cs"/>
              </a:rPr>
              <a:t>: $7.4 billion.</a:t>
            </a:r>
          </a:p>
          <a:p>
            <a:pPr rtl="0"/>
            <a:r>
              <a:rPr lang="en-US" sz="1200" b="0" i="0" kern="1200" dirty="0">
                <a:solidFill>
                  <a:schemeClr val="tx1"/>
                </a:solidFill>
                <a:effectLst/>
                <a:latin typeface="+mn-lt"/>
                <a:ea typeface="+mn-ea"/>
                <a:cs typeface="+mn-cs"/>
              </a:rPr>
              <a:t>Algerian </a:t>
            </a:r>
            <a:r>
              <a:rPr lang="en-US" sz="1200" b="0" i="0" kern="1200" dirty="0" err="1">
                <a:solidFill>
                  <a:schemeClr val="tx1"/>
                </a:solidFill>
                <a:effectLst/>
                <a:latin typeface="+mn-lt"/>
                <a:ea typeface="+mn-ea"/>
                <a:cs typeface="+mn-cs"/>
              </a:rPr>
              <a:t>Issad</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Rebrab</a:t>
            </a:r>
            <a:r>
              <a:rPr lang="en-US" sz="1200" b="0" i="0" kern="1200" dirty="0">
                <a:solidFill>
                  <a:schemeClr val="tx1"/>
                </a:solidFill>
                <a:effectLst/>
                <a:latin typeface="+mn-lt"/>
                <a:ea typeface="+mn-ea"/>
                <a:cs typeface="+mn-cs"/>
              </a:rPr>
              <a:t> and his family: 4.6 billion dollars.</a:t>
            </a:r>
          </a:p>
          <a:p>
            <a:pPr rtl="0"/>
            <a:r>
              <a:rPr lang="en-US" sz="1200" b="0" i="0" kern="1200" dirty="0">
                <a:solidFill>
                  <a:schemeClr val="tx1"/>
                </a:solidFill>
                <a:effectLst/>
                <a:latin typeface="+mn-lt"/>
                <a:ea typeface="+mn-ea"/>
                <a:cs typeface="+mn-cs"/>
              </a:rPr>
              <a:t>Emirati Hussain </a:t>
            </a:r>
            <a:r>
              <a:rPr lang="en-US" sz="1200" b="0" i="0" kern="1200" dirty="0" err="1">
                <a:solidFill>
                  <a:schemeClr val="tx1"/>
                </a:solidFill>
                <a:effectLst/>
                <a:latin typeface="+mn-lt"/>
                <a:ea typeface="+mn-ea"/>
                <a:cs typeface="+mn-cs"/>
              </a:rPr>
              <a:t>Sajwani</a:t>
            </a:r>
            <a:r>
              <a:rPr lang="en-US" sz="1200" b="0" i="0" kern="1200" dirty="0">
                <a:solidFill>
                  <a:schemeClr val="tx1"/>
                </a:solidFill>
                <a:effectLst/>
                <a:latin typeface="+mn-lt"/>
                <a:ea typeface="+mn-ea"/>
                <a:cs typeface="+mn-cs"/>
              </a:rPr>
              <a:t>: $4.5 billion.</a:t>
            </a:r>
          </a:p>
          <a:p>
            <a:pPr rtl="0"/>
            <a:r>
              <a:rPr lang="en-US" sz="1200" b="0" i="0" kern="1200" dirty="0">
                <a:solidFill>
                  <a:schemeClr val="tx1"/>
                </a:solidFill>
                <a:effectLst/>
                <a:latin typeface="+mn-lt"/>
                <a:ea typeface="+mn-ea"/>
                <a:cs typeface="+mn-cs"/>
              </a:rPr>
              <a:t>Egyptian Mohamed Mansour: $3.6 billion.</a:t>
            </a:r>
          </a:p>
          <a:p>
            <a:pPr rtl="0"/>
            <a:r>
              <a:rPr lang="en-US" sz="1200" b="0" i="0" kern="1200" dirty="0">
                <a:solidFill>
                  <a:schemeClr val="tx1"/>
                </a:solidFill>
                <a:effectLst/>
                <a:latin typeface="+mn-lt"/>
                <a:ea typeface="+mn-ea"/>
                <a:cs typeface="+mn-cs"/>
              </a:rPr>
              <a:t>Egyptian Naguib </a:t>
            </a:r>
            <a:r>
              <a:rPr lang="en-US" sz="1200" b="0" i="0" kern="1200" dirty="0" err="1">
                <a:solidFill>
                  <a:schemeClr val="tx1"/>
                </a:solidFill>
                <a:effectLst/>
                <a:latin typeface="+mn-lt"/>
                <a:ea typeface="+mn-ea"/>
                <a:cs typeface="+mn-cs"/>
              </a:rPr>
              <a:t>Sawiris</a:t>
            </a:r>
            <a:r>
              <a:rPr lang="en-US" sz="1200" b="0" i="0" kern="1200" dirty="0">
                <a:solidFill>
                  <a:schemeClr val="tx1"/>
                </a:solidFill>
                <a:effectLst/>
                <a:latin typeface="+mn-lt"/>
                <a:ea typeface="+mn-ea"/>
                <a:cs typeface="+mn-cs"/>
              </a:rPr>
              <a:t>: $3.3 billion.</a:t>
            </a:r>
          </a:p>
          <a:p>
            <a:pPr rtl="0"/>
            <a:r>
              <a:rPr lang="en-US" sz="1200" b="0" i="0" kern="1200" dirty="0">
                <a:solidFill>
                  <a:schemeClr val="tx1"/>
                </a:solidFill>
                <a:effectLst/>
                <a:latin typeface="+mn-lt"/>
                <a:ea typeface="+mn-ea"/>
                <a:cs typeface="+mn-cs"/>
              </a:rPr>
              <a:t>Emirati Abdullah bin Ahmed Al Ghurair and his family: $3 billion.</a:t>
            </a:r>
          </a:p>
          <a:p>
            <a:pPr rtl="0"/>
            <a:r>
              <a:rPr lang="en-US" sz="1200" b="0" i="0" kern="1200" dirty="0">
                <a:solidFill>
                  <a:schemeClr val="tx1"/>
                </a:solidFill>
                <a:effectLst/>
                <a:latin typeface="+mn-lt"/>
                <a:ea typeface="+mn-ea"/>
                <a:cs typeface="+mn-cs"/>
              </a:rPr>
              <a:t>Lebanese </a:t>
            </a:r>
            <a:r>
              <a:rPr lang="en-US" sz="1200" b="0" i="0" kern="1200" dirty="0" err="1">
                <a:solidFill>
                  <a:schemeClr val="tx1"/>
                </a:solidFill>
                <a:effectLst/>
                <a:latin typeface="+mn-lt"/>
                <a:ea typeface="+mn-ea"/>
                <a:cs typeface="+mn-cs"/>
              </a:rPr>
              <a:t>Najib</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Mikati</a:t>
            </a:r>
            <a:r>
              <a:rPr lang="en-US" sz="1200" b="0" i="0" kern="1200" dirty="0">
                <a:solidFill>
                  <a:schemeClr val="tx1"/>
                </a:solidFill>
                <a:effectLst/>
                <a:latin typeface="+mn-lt"/>
                <a:ea typeface="+mn-ea"/>
                <a:cs typeface="+mn-cs"/>
              </a:rPr>
              <a:t>: $2.8 billion.</a:t>
            </a:r>
          </a:p>
          <a:p>
            <a:pPr rtl="0"/>
            <a:r>
              <a:rPr lang="en-US" sz="1200" b="0" i="0" kern="1200" dirty="0">
                <a:solidFill>
                  <a:schemeClr val="tx1"/>
                </a:solidFill>
                <a:effectLst/>
                <a:latin typeface="+mn-lt"/>
                <a:ea typeface="+mn-ea"/>
                <a:cs typeface="+mn-cs"/>
              </a:rPr>
              <a:t>Lebanese Taha </a:t>
            </a:r>
            <a:r>
              <a:rPr lang="en-US" sz="1200" b="0" i="0" kern="1200" dirty="0" err="1">
                <a:solidFill>
                  <a:schemeClr val="tx1"/>
                </a:solidFill>
                <a:effectLst/>
                <a:latin typeface="+mn-lt"/>
                <a:ea typeface="+mn-ea"/>
                <a:cs typeface="+mn-cs"/>
              </a:rPr>
              <a:t>Mikati</a:t>
            </a:r>
            <a:r>
              <a:rPr lang="en-US" sz="1200" b="0" i="0" kern="1200" dirty="0">
                <a:solidFill>
                  <a:schemeClr val="tx1"/>
                </a:solidFill>
                <a:effectLst/>
                <a:latin typeface="+mn-lt"/>
                <a:ea typeface="+mn-ea"/>
                <a:cs typeface="+mn-cs"/>
              </a:rPr>
              <a:t>: $2.8 billion.</a:t>
            </a:r>
          </a:p>
          <a:p>
            <a:pPr rtl="0"/>
            <a:r>
              <a:rPr lang="en-US" sz="1200" b="0" i="0" kern="1200" dirty="0">
                <a:solidFill>
                  <a:schemeClr val="tx1"/>
                </a:solidFill>
                <a:effectLst/>
                <a:latin typeface="+mn-lt"/>
                <a:ea typeface="+mn-ea"/>
                <a:cs typeface="+mn-cs"/>
              </a:rPr>
              <a:t>Omani Suhail </a:t>
            </a:r>
            <a:r>
              <a:rPr lang="en-US" sz="1200" b="0" i="0" kern="1200" dirty="0" err="1">
                <a:solidFill>
                  <a:schemeClr val="tx1"/>
                </a:solidFill>
                <a:effectLst/>
                <a:latin typeface="+mn-lt"/>
                <a:ea typeface="+mn-ea"/>
                <a:cs typeface="+mn-cs"/>
              </a:rPr>
              <a:t>Bahwan</a:t>
            </a:r>
            <a:r>
              <a:rPr lang="en-US" sz="1200" b="0" i="0" kern="1200" dirty="0">
                <a:solidFill>
                  <a:schemeClr val="tx1"/>
                </a:solidFill>
                <a:effectLst/>
                <a:latin typeface="+mn-lt"/>
                <a:ea typeface="+mn-ea"/>
                <a:cs typeface="+mn-cs"/>
              </a:rPr>
              <a:t>: $2.7 billion.</a:t>
            </a:r>
          </a:p>
          <a:p>
            <a:pPr rtl="0"/>
            <a:r>
              <a:rPr lang="en-US" sz="1200" b="0" i="0" kern="1200" dirty="0">
                <a:solidFill>
                  <a:schemeClr val="tx1"/>
                </a:solidFill>
                <a:effectLst/>
                <a:latin typeface="+mn-lt"/>
                <a:ea typeface="+mn-ea"/>
                <a:cs typeface="+mn-cs"/>
              </a:rPr>
              <a:t>Emirati Abdullah Al-Futtaim and his family: 2.4 billion dollars.</a:t>
            </a:r>
          </a:p>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4</a:t>
            </a:fld>
            <a:endParaRPr lang="en-US"/>
          </a:p>
        </p:txBody>
      </p:sp>
    </p:spTree>
    <p:extLst>
      <p:ext uri="{BB962C8B-B14F-4D97-AF65-F5344CB8AC3E}">
        <p14:creationId xmlns:p14="http://schemas.microsoft.com/office/powerpoint/2010/main" val="34926809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www.forbesmiddleeast.com</a:t>
            </a:r>
            <a:r>
              <a:rPr lang="en-US" dirty="0"/>
              <a:t>/lists/top-</a:t>
            </a:r>
            <a:r>
              <a:rPr lang="en-US" dirty="0" err="1"/>
              <a:t>ceos</a:t>
            </a:r>
            <a:r>
              <a:rPr lang="en-US" dirty="0"/>
              <a:t>-in-the-middle-east/ </a:t>
            </a:r>
          </a:p>
          <a:p>
            <a:endParaRPr lang="en-US" dirty="0"/>
          </a:p>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5</a:t>
            </a:fld>
            <a:endParaRPr lang="en-US"/>
          </a:p>
        </p:txBody>
      </p:sp>
    </p:spTree>
    <p:extLst>
      <p:ext uri="{BB962C8B-B14F-4D97-AF65-F5344CB8AC3E}">
        <p14:creationId xmlns:p14="http://schemas.microsoft.com/office/powerpoint/2010/main" val="31790948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
        <p:cNvGrpSpPr/>
        <p:nvPr/>
      </p:nvGrpSpPr>
      <p:grpSpPr>
        <a:xfrm>
          <a:off x="0" y="0"/>
          <a:ext cx="0" cy="0"/>
          <a:chOff x="0" y="0"/>
          <a:chExt cx="0" cy="0"/>
        </a:xfrm>
      </p:grpSpPr>
      <p:sp>
        <p:nvSpPr>
          <p:cNvPr id="45" name="Shape 4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46" name="Shape 4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47" name="Shape 4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7</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
        <p:nvSpPr>
          <p:cNvPr id="133" name="Shape 13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Shape 6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62" name="Shape 6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dirty="0">
              <a:solidFill>
                <a:schemeClr val="dk1"/>
              </a:solidFill>
              <a:latin typeface="Calibri"/>
              <a:ea typeface="Calibri"/>
              <a:cs typeface="Calibri"/>
              <a:sym typeface="Calibri"/>
            </a:endParaRPr>
          </a:p>
        </p:txBody>
      </p:sp>
      <p:sp>
        <p:nvSpPr>
          <p:cNvPr id="63" name="Shape 63"/>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12</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youtu.be</a:t>
            </a:r>
            <a:r>
              <a:rPr lang="en-US" dirty="0"/>
              <a:t>/ViRuU0yOU_8 </a:t>
            </a:r>
          </a:p>
          <a:p>
            <a:endParaRPr lang="en-US" dirty="0"/>
          </a:p>
          <a:p>
            <a:r>
              <a:rPr lang="en-US" dirty="0"/>
              <a:t>Portal updated with the link </a:t>
            </a:r>
          </a:p>
          <a:p>
            <a:endParaRPr lang="en-US" dirty="0"/>
          </a:p>
          <a:p>
            <a:r>
              <a:rPr lang="en-US" dirty="0"/>
              <a:t>Page 223</a:t>
            </a:r>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13</a:t>
            </a:fld>
            <a:endParaRPr lang="en-US"/>
          </a:p>
        </p:txBody>
      </p:sp>
    </p:spTree>
    <p:extLst>
      <p:ext uri="{BB962C8B-B14F-4D97-AF65-F5344CB8AC3E}">
        <p14:creationId xmlns:p14="http://schemas.microsoft.com/office/powerpoint/2010/main" val="2842234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Shape 6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70" name="Shape 7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chemeClr val="dk1"/>
              </a:buClr>
              <a:buSzPct val="25000"/>
              <a:buFont typeface="Calibri"/>
              <a:buNone/>
              <a:tabLst/>
              <a:defRPr/>
            </a:pPr>
            <a:r>
              <a:rPr lang="en-US" sz="1200" b="1" u="sng" dirty="0">
                <a:solidFill>
                  <a:srgbClr val="FF0000"/>
                </a:solidFill>
                <a:latin typeface="Arial" pitchFamily="34" charset="0"/>
                <a:ea typeface="Calibri"/>
                <a:cs typeface="Arial" pitchFamily="34" charset="0"/>
                <a:sym typeface="Calibri"/>
              </a:rPr>
              <a:t>Leadership Styles</a:t>
            </a:r>
          </a:p>
          <a:p>
            <a:pPr marL="0" marR="0" lvl="0" indent="0" algn="l" rtl="0">
              <a:lnSpc>
                <a:spcPct val="100000"/>
              </a:lnSpc>
              <a:spcBef>
                <a:spcPts val="0"/>
              </a:spcBef>
              <a:spcAft>
                <a:spcPts val="0"/>
              </a:spcAft>
              <a:buClr>
                <a:schemeClr val="dk1"/>
              </a:buClr>
              <a:buSzPct val="25000"/>
              <a:buFont typeface="Calibri"/>
              <a:buNone/>
            </a:pPr>
            <a:r>
              <a:rPr lang="en-US" sz="1200" b="0" i="0" kern="1200" dirty="0">
                <a:solidFill>
                  <a:schemeClr val="tx1"/>
                </a:solidFill>
                <a:effectLst/>
                <a:latin typeface="+mn-lt"/>
                <a:ea typeface="+mn-ea"/>
                <a:cs typeface="+mn-cs"/>
              </a:rPr>
              <a:t>A leadership style refers to a leader's methods and behaviors when directing, motivating, and managing others.</a:t>
            </a:r>
          </a:p>
          <a:p>
            <a:pPr marL="0" marR="0" lvl="0" indent="0" algn="l" rtl="0">
              <a:lnSpc>
                <a:spcPct val="100000"/>
              </a:lnSpc>
              <a:spcBef>
                <a:spcPts val="0"/>
              </a:spcBef>
              <a:spcAft>
                <a:spcPts val="0"/>
              </a:spcAft>
              <a:buClr>
                <a:schemeClr val="dk1"/>
              </a:buClr>
              <a:buSzPct val="25000"/>
              <a:buFont typeface="Calibri"/>
              <a:buNone/>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
                <a:schemeClr val="dk1"/>
              </a:buClr>
              <a:buSzPct val="25000"/>
              <a:buFont typeface="Calibri"/>
              <a:buNone/>
              <a:tabLst/>
              <a:defRPr/>
            </a:pPr>
            <a:r>
              <a:rPr lang="en-US" sz="1200" b="1" u="sng" dirty="0">
                <a:solidFill>
                  <a:srgbClr val="FF0000"/>
                </a:solidFill>
                <a:latin typeface="Arial" pitchFamily="34" charset="0"/>
                <a:ea typeface="Calibri"/>
                <a:cs typeface="Arial" pitchFamily="34" charset="0"/>
                <a:sym typeface="Calibri"/>
              </a:rPr>
              <a:t>Leadership </a:t>
            </a:r>
            <a:r>
              <a:rPr lang="en-US" sz="1200" dirty="0">
                <a:solidFill>
                  <a:srgbClr val="FF0000"/>
                </a:solidFill>
                <a:latin typeface="Arial" pitchFamily="34" charset="0"/>
                <a:ea typeface="Calibri"/>
                <a:cs typeface="Arial" pitchFamily="34" charset="0"/>
                <a:sym typeface="Calibri"/>
              </a:rPr>
              <a:t>Traits </a:t>
            </a:r>
            <a:r>
              <a:rPr lang="en-US" sz="1200" b="0" i="0" kern="1200" dirty="0">
                <a:solidFill>
                  <a:schemeClr val="tx1"/>
                </a:solidFill>
                <a:effectLst/>
                <a:latin typeface="+mn-lt"/>
                <a:ea typeface="+mn-ea"/>
                <a:cs typeface="+mn-cs"/>
              </a:rPr>
              <a:t>Leadership traits are the personal qualities that shape effective leaders.</a:t>
            </a:r>
          </a:p>
          <a:p>
            <a:pPr marL="0" marR="0" lvl="0" indent="0" algn="l" rtl="0">
              <a:lnSpc>
                <a:spcPct val="100000"/>
              </a:lnSpc>
              <a:spcBef>
                <a:spcPts val="0"/>
              </a:spcBef>
              <a:spcAft>
                <a:spcPts val="0"/>
              </a:spcAft>
              <a:buClr>
                <a:schemeClr val="dk1"/>
              </a:buClr>
              <a:buSzPct val="25000"/>
              <a:buFont typeface="Calibri"/>
              <a:buNone/>
            </a:pPr>
            <a:endParaRPr lang="en-US" sz="1200" dirty="0">
              <a:solidFill>
                <a:srgbClr val="FF0000"/>
              </a:solidFill>
              <a:latin typeface="Arial" pitchFamily="34" charset="0"/>
              <a:ea typeface="Calibri"/>
              <a:cs typeface="Arial" pitchFamily="34" charset="0"/>
              <a:sym typeface="Calibri"/>
            </a:endParaRPr>
          </a:p>
          <a:p>
            <a:pPr marL="0" marR="0" lvl="0" indent="0" algn="l" rtl="0">
              <a:lnSpc>
                <a:spcPct val="100000"/>
              </a:lnSpc>
              <a:spcBef>
                <a:spcPts val="0"/>
              </a:spcBef>
              <a:spcAft>
                <a:spcPts val="0"/>
              </a:spcAft>
              <a:buClr>
                <a:schemeClr val="dk1"/>
              </a:buClr>
              <a:buSzPct val="25000"/>
              <a:buFont typeface="Calibri"/>
              <a:buNone/>
            </a:pPr>
            <a:endParaRPr lang="en-US" sz="1200" b="0" i="0" u="none" strike="noStrike" kern="1200" cap="none" baseline="0" dirty="0">
              <a:solidFill>
                <a:schemeClr val="tx1"/>
              </a:solidFill>
              <a:effectLst/>
              <a:latin typeface="+mn-lt"/>
              <a:ea typeface="+mn-ea"/>
              <a:cs typeface="+mn-cs"/>
              <a:sym typeface="Calibri"/>
            </a:endParaRPr>
          </a:p>
          <a:p>
            <a:br>
              <a:rPr lang="en-US" dirty="0"/>
            </a:br>
            <a:endParaRPr lang="en-US" sz="1200" b="0" i="0" u="none" strike="noStrike" kern="1200" cap="none" baseline="0" dirty="0">
              <a:solidFill>
                <a:schemeClr val="tx1"/>
              </a:solidFill>
              <a:effectLst/>
              <a:latin typeface="+mn-lt"/>
              <a:ea typeface="+mn-ea"/>
              <a:cs typeface="+mn-cs"/>
              <a:sym typeface="Calibri"/>
            </a:endParaRPr>
          </a:p>
          <a:p>
            <a:pPr marL="0" marR="0" lvl="0" indent="0" algn="l" rtl="0">
              <a:lnSpc>
                <a:spcPct val="100000"/>
              </a:lnSpc>
              <a:spcBef>
                <a:spcPts val="0"/>
              </a:spcBef>
              <a:spcAft>
                <a:spcPts val="0"/>
              </a:spcAft>
              <a:buClr>
                <a:schemeClr val="dk1"/>
              </a:buClr>
              <a:buSzPct val="25000"/>
              <a:buFont typeface="Calibri"/>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71" name="Shape 71"/>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14</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Shape 8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86" name="Shape 8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defTabSz="914400" rtl="1" eaLnBrk="1" latinLnBrk="0" hangingPunct="1">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87" name="Shape 8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17</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Shape 10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01" name="Shape 10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https://</a:t>
            </a:r>
            <a:r>
              <a:rPr lang="en-US" sz="1200" b="0" i="0" u="none" strike="noStrike" cap="none" baseline="0" dirty="0" err="1">
                <a:solidFill>
                  <a:schemeClr val="dk1"/>
                </a:solidFill>
                <a:latin typeface="Arial" pitchFamily="34" charset="0"/>
                <a:ea typeface="Calibri"/>
                <a:cs typeface="Arial" pitchFamily="34" charset="0"/>
                <a:sym typeface="Calibri"/>
              </a:rPr>
              <a:t>sadat.umd.edu</a:t>
            </a:r>
            <a:r>
              <a:rPr lang="en-US" sz="1200" b="0" i="0" u="none" strike="noStrike" cap="none" baseline="0" dirty="0">
                <a:solidFill>
                  <a:schemeClr val="dk1"/>
                </a:solidFill>
                <a:latin typeface="Arial" pitchFamily="34" charset="0"/>
                <a:ea typeface="Calibri"/>
                <a:cs typeface="Arial" pitchFamily="34" charset="0"/>
                <a:sym typeface="Calibri"/>
              </a:rPr>
              <a:t>/resources/presidential-speeches </a:t>
            </a:r>
          </a:p>
          <a:p>
            <a:pPr marL="0" marR="0" lvl="0" indent="0" algn="l"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a:p>
            <a:r>
              <a:rPr lang="en-US" dirty="0">
                <a:effectLst/>
              </a:rPr>
              <a:t>On-air segment of Egyptian President Anwar Sadat's speech at the Knesset in 1977. Retrieved from YouTube on March 24, 2017.</a:t>
            </a:r>
          </a:p>
          <a:p>
            <a:br>
              <a:rPr lang="en-US">
                <a:effectLst/>
              </a:rPr>
            </a:br>
            <a:r>
              <a:rPr lang="en-US" sz="1200" b="0" i="0" kern="1200">
                <a:solidFill>
                  <a:schemeClr val="tx1"/>
                </a:solidFill>
                <a:effectLst/>
                <a:latin typeface="+mn-lt"/>
                <a:ea typeface="+mn-ea"/>
                <a:cs typeface="+mn-cs"/>
              </a:rPr>
              <a:t>Charismatic management or leadership is a form of professional guidance or management built on a foundation of strong communication skills, persuasiveness, and maybe even a little bit of charm to help them get the most out of everyone that works for them</a:t>
            </a:r>
            <a:endParaRPr lang="en-US" dirty="0">
              <a:effectLst/>
            </a:endParaRPr>
          </a:p>
          <a:p>
            <a:pPr marL="0" marR="0" lvl="0" indent="0" algn="l"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a:p>
            <a:pPr marL="0" marR="0" lvl="0" indent="0" algn="l"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a:p>
            <a:pPr marL="0" marR="0" lvl="0" indent="0" algn="l" rtl="0">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02" name="Shape 102"/>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18</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Shape 10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09" name="Shape 10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80000"/>
              </a:lnSpc>
              <a:spcBef>
                <a:spcPts val="0"/>
              </a:spcBef>
              <a:spcAft>
                <a:spcPts val="0"/>
              </a:spcAft>
              <a:buSzPct val="25000"/>
              <a:buNone/>
            </a:pPr>
            <a:r>
              <a:rPr lang="en-US" sz="1200" b="1" i="0" u="none" strike="noStrike" cap="none" baseline="0" dirty="0">
                <a:solidFill>
                  <a:schemeClr val="dk1"/>
                </a:solidFill>
                <a:latin typeface="Arial" pitchFamily="34" charset="0"/>
                <a:ea typeface="Calibri"/>
                <a:cs typeface="Arial" pitchFamily="34" charset="0"/>
                <a:sym typeface="Calibri"/>
              </a:rPr>
              <a:t>Style Approaches</a:t>
            </a:r>
          </a:p>
          <a:p>
            <a:pPr marL="0" marR="0" lvl="0" indent="0" algn="l" rtl="0">
              <a:lnSpc>
                <a:spcPct val="8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1 – Style approach</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Influence goal achievements</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Autocratic-to-democratic continuum</a:t>
            </a:r>
          </a:p>
          <a:p>
            <a:pPr marL="0" marR="0" lvl="0" indent="0" algn="l" rtl="0">
              <a:lnSpc>
                <a:spcPct val="8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2 – Types of styles</a:t>
            </a:r>
          </a:p>
          <a:p>
            <a:pPr marL="457200" marR="0" lvl="1" indent="0" algn="l" rtl="0">
              <a:lnSpc>
                <a:spcPct val="80000"/>
              </a:lnSpc>
              <a:spcBef>
                <a:spcPts val="300"/>
              </a:spcBef>
              <a:spcAft>
                <a:spcPts val="0"/>
              </a:spcAft>
              <a:buClr>
                <a:schemeClr val="dk1"/>
              </a:buClr>
              <a:buSzPct val="100000"/>
              <a:buFont typeface="Arial"/>
              <a:buChar char="•"/>
            </a:pPr>
            <a:r>
              <a:rPr lang="en-US" sz="1200" b="0" i="1" u="none" strike="noStrike" cap="none" baseline="0" dirty="0">
                <a:solidFill>
                  <a:schemeClr val="dk1"/>
                </a:solidFill>
                <a:latin typeface="Arial" pitchFamily="34" charset="0"/>
                <a:ea typeface="Calibri"/>
                <a:cs typeface="Arial" pitchFamily="34" charset="0"/>
                <a:sym typeface="Calibri"/>
              </a:rPr>
              <a:t> </a:t>
            </a:r>
            <a:r>
              <a:rPr lang="en-US" sz="1200" b="0" i="0" u="none" strike="noStrike" cap="none" baseline="0" dirty="0">
                <a:solidFill>
                  <a:schemeClr val="dk1"/>
                </a:solidFill>
                <a:latin typeface="Arial" pitchFamily="34" charset="0"/>
                <a:ea typeface="Calibri"/>
                <a:cs typeface="Arial" pitchFamily="34" charset="0"/>
                <a:sym typeface="Calibri"/>
              </a:rPr>
              <a:t>Autocratic</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Democratic</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Laissez-faire</a:t>
            </a:r>
          </a:p>
          <a:p>
            <a:pPr marL="0" marR="0" lvl="0" indent="0" algn="l" rtl="0">
              <a:lnSpc>
                <a:spcPct val="8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3 – Impoverished management</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Low concern for interpersonal relationships</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Leaders are excellent technically</a:t>
            </a:r>
          </a:p>
          <a:p>
            <a:pPr marL="0" marR="0" lvl="0" indent="0" algn="l" rtl="0">
              <a:lnSpc>
                <a:spcPct val="8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4 – Middle-of-the-Road management</a:t>
            </a:r>
          </a:p>
          <a:p>
            <a:pPr marL="457200" marR="0" lvl="1" indent="0" algn="l" rtl="0">
              <a:lnSpc>
                <a:spcPct val="80000"/>
              </a:lnSpc>
              <a:spcBef>
                <a:spcPts val="300"/>
              </a:spcBef>
              <a:spcAft>
                <a:spcPts val="0"/>
              </a:spcAft>
              <a:buClr>
                <a:schemeClr val="dk1"/>
              </a:buClr>
              <a:buSzPct val="100000"/>
              <a:buFont typeface="Arial"/>
              <a:buChar char="•"/>
            </a:pPr>
            <a:r>
              <a:rPr lang="en-US" sz="1200" b="0" i="1" u="none" strike="noStrike" cap="none" baseline="0" dirty="0">
                <a:solidFill>
                  <a:schemeClr val="dk1"/>
                </a:solidFill>
                <a:latin typeface="Arial" pitchFamily="34" charset="0"/>
                <a:ea typeface="Calibri"/>
                <a:cs typeface="Arial" pitchFamily="34" charset="0"/>
                <a:sym typeface="Calibri"/>
              </a:rPr>
              <a:t> </a:t>
            </a:r>
            <a:r>
              <a:rPr lang="en-US" sz="1200" b="0" i="0" u="none" strike="noStrike" cap="none" baseline="0" dirty="0">
                <a:solidFill>
                  <a:schemeClr val="dk1"/>
                </a:solidFill>
                <a:latin typeface="Arial" pitchFamily="34" charset="0"/>
                <a:ea typeface="Calibri"/>
                <a:cs typeface="Arial" pitchFamily="34" charset="0"/>
                <a:sym typeface="Calibri"/>
              </a:rPr>
              <a:t>Balances task and people concerns</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Compromise leadership</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Sandwich position</a:t>
            </a:r>
          </a:p>
          <a:p>
            <a:pPr marL="0" marR="0" lvl="0" indent="0" algn="l" rtl="0">
              <a:lnSpc>
                <a:spcPct val="8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5 – Country club management</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Emphasis on interpersonal relationships</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Low emphasis on goal achievement</a:t>
            </a:r>
          </a:p>
          <a:p>
            <a:pPr marL="0" marR="0" lvl="0" indent="0" algn="l" rtl="0">
              <a:lnSpc>
                <a:spcPct val="8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6 – Task management</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Autocratic</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Goals and achievements over relationships</a:t>
            </a:r>
          </a:p>
          <a:p>
            <a:pPr marL="0" marR="0" lvl="0" indent="0" algn="l" rtl="0">
              <a:lnSpc>
                <a:spcPct val="80000"/>
              </a:lnSpc>
              <a:spcBef>
                <a:spcPts val="30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Point 7 – Team management</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Theoretical ideal</a:t>
            </a:r>
          </a:p>
          <a:p>
            <a:pPr marL="457200" marR="0" lvl="1" indent="0" algn="l" rtl="0">
              <a:lnSpc>
                <a:spcPct val="80000"/>
              </a:lnSpc>
              <a:spcBef>
                <a:spcPts val="30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Concern for both task and relationships</a:t>
            </a:r>
          </a:p>
          <a:p>
            <a:pPr marL="457200" marR="0" lvl="1" indent="0" algn="l" rtl="0">
              <a:lnSpc>
                <a:spcPct val="80000"/>
              </a:lnSpc>
              <a:spcBef>
                <a:spcPts val="306"/>
              </a:spcBef>
              <a:spcAft>
                <a:spcPts val="0"/>
              </a:spcAft>
              <a:buClr>
                <a:schemeClr val="dk1"/>
              </a:buClr>
              <a:buFont typeface="Arial"/>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10" name="Shape 11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20</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What Is an Autocratic Leader? </a:t>
            </a:r>
            <a:r>
              <a:rPr lang="en-US" sz="1200" b="0" i="0" kern="1200" dirty="0">
                <a:solidFill>
                  <a:schemeClr val="tx1"/>
                </a:solidFill>
                <a:effectLst/>
                <a:latin typeface="+mn-lt"/>
                <a:ea typeface="+mn-ea"/>
                <a:cs typeface="+mn-cs"/>
              </a:rPr>
              <a:t>Autocratic, leaders, are often described as those with ultimate authority and power over others. </a:t>
            </a:r>
          </a:p>
          <a:p>
            <a:r>
              <a:rPr lang="en-US" sz="1200" b="0" i="0" kern="1200" dirty="0">
                <a:solidFill>
                  <a:schemeClr val="tx1"/>
                </a:solidFill>
                <a:effectLst/>
                <a:latin typeface="+mn-lt"/>
                <a:ea typeface="+mn-ea"/>
                <a:cs typeface="+mn-cs"/>
              </a:rPr>
              <a:t>These leaders tend to make choices based upon their own ideas alone and do not listen to their team or seek input from others.</a:t>
            </a:r>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21</a:t>
            </a:fld>
            <a:endParaRPr lang="en-US"/>
          </a:p>
        </p:txBody>
      </p:sp>
    </p:spTree>
    <p:extLst>
      <p:ext uri="{BB962C8B-B14F-4D97-AF65-F5344CB8AC3E}">
        <p14:creationId xmlns:p14="http://schemas.microsoft.com/office/powerpoint/2010/main" val="29676286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Democratic leaders often </a:t>
            </a:r>
            <a:r>
              <a:rPr lang="en-US" sz="1200" b="1" i="0" u="sng" kern="1200" dirty="0">
                <a:solidFill>
                  <a:schemeClr val="tx1"/>
                </a:solidFill>
                <a:effectLst/>
                <a:latin typeface="+mn-lt"/>
                <a:ea typeface="+mn-ea"/>
                <a:cs typeface="+mn-cs"/>
              </a:rPr>
              <a:t>seek feedback and input from subordinates</a:t>
            </a:r>
            <a:r>
              <a:rPr lang="en-US" sz="1200" b="0" i="0" kern="1200" dirty="0">
                <a:solidFill>
                  <a:schemeClr val="tx1"/>
                </a:solidFill>
                <a:effectLst/>
                <a:latin typeface="+mn-lt"/>
                <a:ea typeface="+mn-ea"/>
                <a:cs typeface="+mn-cs"/>
              </a:rPr>
              <a:t>. They </a:t>
            </a:r>
            <a:r>
              <a:rPr lang="en-US" sz="1200" b="1" i="0" u="sng" kern="1200" dirty="0">
                <a:solidFill>
                  <a:schemeClr val="tx1"/>
                </a:solidFill>
                <a:effectLst/>
                <a:latin typeface="+mn-lt"/>
                <a:ea typeface="+mn-ea"/>
                <a:cs typeface="+mn-cs"/>
              </a:rPr>
              <a:t>encourage conversation and participation in the decision-making process</a:t>
            </a:r>
            <a:r>
              <a:rPr lang="en-US" sz="1200" b="0" i="0" kern="1200" dirty="0">
                <a:solidFill>
                  <a:schemeClr val="tx1"/>
                </a:solidFill>
                <a:effectLst/>
                <a:latin typeface="+mn-lt"/>
                <a:ea typeface="+mn-ea"/>
                <a:cs typeface="+mn-cs"/>
              </a:rPr>
              <a:t>.</a:t>
            </a:r>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22</a:t>
            </a:fld>
            <a:endParaRPr lang="en-US"/>
          </a:p>
        </p:txBody>
      </p:sp>
    </p:spTree>
    <p:extLst>
      <p:ext uri="{BB962C8B-B14F-4D97-AF65-F5344CB8AC3E}">
        <p14:creationId xmlns:p14="http://schemas.microsoft.com/office/powerpoint/2010/main" val="16497889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term Laissez-faire is of French origin and translates to “letting people do as they choose.” This leadership style is the complete opposite of micromanaging. Laissez-faire leaders </a:t>
            </a:r>
            <a:r>
              <a:rPr lang="en-US" sz="1200" b="1" i="0" u="sng" kern="1200" dirty="0">
                <a:solidFill>
                  <a:schemeClr val="tx1"/>
                </a:solidFill>
                <a:effectLst/>
                <a:latin typeface="+mn-lt"/>
                <a:ea typeface="+mn-ea"/>
                <a:cs typeface="+mn-cs"/>
              </a:rPr>
              <a:t>allow their followers to have the autonomy to make their own decisions and manage their own desks</a:t>
            </a:r>
            <a:endParaRPr lang="en-US" b="1" u="sng"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24</a:t>
            </a:fld>
            <a:endParaRPr lang="en-US"/>
          </a:p>
        </p:txBody>
      </p:sp>
    </p:spTree>
    <p:extLst>
      <p:ext uri="{BB962C8B-B14F-4D97-AF65-F5344CB8AC3E}">
        <p14:creationId xmlns:p14="http://schemas.microsoft.com/office/powerpoint/2010/main" val="15272812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gn="just">
              <a:lnSpc>
                <a:spcPct val="80000"/>
              </a:lnSpc>
              <a:spcBef>
                <a:spcPts val="285"/>
              </a:spcBef>
              <a:buSzPct val="25000"/>
            </a:pPr>
            <a:r>
              <a:rPr lang="en-US" sz="1200" dirty="0">
                <a:solidFill>
                  <a:schemeClr val="bg1"/>
                </a:solidFill>
                <a:latin typeface="Arial" pitchFamily="34" charset="0"/>
                <a:cs typeface="Arial" pitchFamily="34" charset="0"/>
                <a:sym typeface="Calibri"/>
              </a:rPr>
              <a:t> Country club management</a:t>
            </a:r>
          </a:p>
          <a:p>
            <a:pPr lvl="0" algn="just">
              <a:spcBef>
                <a:spcPts val="285"/>
              </a:spcBef>
              <a:buSzPct val="25000"/>
            </a:pPr>
            <a:endParaRPr lang="en-US" sz="1200" dirty="0">
              <a:solidFill>
                <a:schemeClr val="bg1"/>
              </a:solidFill>
              <a:latin typeface="Arial" pitchFamily="34" charset="0"/>
              <a:cs typeface="Arial" pitchFamily="34" charset="0"/>
              <a:sym typeface="Calibri"/>
            </a:endParaRPr>
          </a:p>
          <a:p>
            <a:pPr lvl="0" algn="just">
              <a:spcBef>
                <a:spcPts val="285"/>
              </a:spcBef>
              <a:buSzPct val="25000"/>
            </a:pPr>
            <a:r>
              <a:rPr lang="en-US" sz="1200" dirty="0">
                <a:solidFill>
                  <a:schemeClr val="bg1"/>
                </a:solidFill>
                <a:latin typeface="Arial" pitchFamily="34" charset="0"/>
                <a:cs typeface="Arial" pitchFamily="34" charset="0"/>
              </a:rPr>
              <a:t>The Country Club leadership style is characterized by a </a:t>
            </a:r>
            <a:r>
              <a:rPr lang="en-US" sz="1200" b="1" u="sng" dirty="0">
                <a:solidFill>
                  <a:schemeClr val="bg1"/>
                </a:solidFill>
                <a:latin typeface="Arial" pitchFamily="34" charset="0"/>
                <a:cs typeface="Arial" pitchFamily="34" charset="0"/>
              </a:rPr>
              <a:t>leader who places a high emphasis on maintaining positive relationships with their team members but is less focused on achieving specific goals or results</a:t>
            </a:r>
            <a:r>
              <a:rPr lang="en-US" sz="1200" dirty="0">
                <a:solidFill>
                  <a:schemeClr val="bg1"/>
                </a:solidFill>
                <a:latin typeface="Arial" pitchFamily="34" charset="0"/>
                <a:cs typeface="Arial" pitchFamily="34" charset="0"/>
              </a:rPr>
              <a:t>. This style is often associated with a low degree of organizational discipline and that a leader using this style may avoid conflict and not take corrective action in response to poor performance</a:t>
            </a:r>
          </a:p>
          <a:p>
            <a:endParaRPr lang="en-US" dirty="0"/>
          </a:p>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25</a:t>
            </a:fld>
            <a:endParaRPr lang="en-US"/>
          </a:p>
        </p:txBody>
      </p:sp>
    </p:spTree>
    <p:extLst>
      <p:ext uri="{BB962C8B-B14F-4D97-AF65-F5344CB8AC3E}">
        <p14:creationId xmlns:p14="http://schemas.microsoft.com/office/powerpoint/2010/main" val="2010786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latinLnBrk="0" hangingPunct="1">
              <a:spcBef>
                <a:spcPts val="360"/>
              </a:spcBef>
              <a:spcAft>
                <a:spcPts val="0"/>
              </a:spcAft>
            </a:pPr>
            <a:r>
              <a:rPr lang="en-US" dirty="0"/>
              <a:t>https://</a:t>
            </a:r>
            <a:r>
              <a:rPr lang="en-US" dirty="0" err="1"/>
              <a:t>www.gea.gov.sa</a:t>
            </a:r>
            <a:r>
              <a:rPr lang="en-US" dirty="0"/>
              <a:t>/initiatives/</a:t>
            </a:r>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26</a:t>
            </a:fld>
            <a:endParaRPr lang="en-US"/>
          </a:p>
        </p:txBody>
      </p:sp>
    </p:spTree>
    <p:extLst>
      <p:ext uri="{BB962C8B-B14F-4D97-AF65-F5344CB8AC3E}">
        <p14:creationId xmlns:p14="http://schemas.microsoft.com/office/powerpoint/2010/main" val="41863100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Shape 11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17" name="Shape 11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defTabSz="914400" rtl="1" eaLnBrk="1" latinLnBrk="0" hangingPunct="1">
              <a:lnSpc>
                <a:spcPct val="80000"/>
              </a:lnSpc>
              <a:spcBef>
                <a:spcPts val="0"/>
              </a:spcBef>
              <a:spcAft>
                <a:spcPts val="0"/>
              </a:spcAft>
              <a:buSzPct val="25000"/>
              <a:buNone/>
            </a:pPr>
            <a:r>
              <a:rPr lang="en-US" sz="1200" b="0" i="0" u="none" strike="noStrike" cap="none" baseline="0" dirty="0">
                <a:solidFill>
                  <a:schemeClr val="dk1"/>
                </a:solidFill>
                <a:latin typeface="Arial" pitchFamily="34" charset="0"/>
                <a:ea typeface="Calibri"/>
                <a:cs typeface="Arial" pitchFamily="34" charset="0"/>
                <a:sym typeface="Calibri"/>
              </a:rPr>
              <a:t>https://</a:t>
            </a:r>
            <a:r>
              <a:rPr lang="en-US" sz="1200" b="0" i="0" u="none" strike="noStrike" cap="none" baseline="0" dirty="0" err="1">
                <a:solidFill>
                  <a:schemeClr val="dk1"/>
                </a:solidFill>
                <a:latin typeface="Arial" pitchFamily="34" charset="0"/>
                <a:ea typeface="Calibri"/>
                <a:cs typeface="Arial" pitchFamily="34" charset="0"/>
                <a:sym typeface="Calibri"/>
              </a:rPr>
              <a:t>ar.wikipedia.org</a:t>
            </a:r>
            <a:r>
              <a:rPr lang="en-US" sz="1200" b="0" i="0" u="none" strike="noStrike" cap="none" baseline="0" dirty="0">
                <a:solidFill>
                  <a:schemeClr val="dk1"/>
                </a:solidFill>
                <a:latin typeface="Arial" pitchFamily="34" charset="0"/>
                <a:ea typeface="Calibri"/>
                <a:cs typeface="Arial" pitchFamily="34" charset="0"/>
                <a:sym typeface="Calibri"/>
              </a:rPr>
              <a:t>/wiki/%D8%A3%D8%AD%D9%85%D8%AF_%D8%A7%D9%84%D8%B1%D9%8A%D8%A7%D9%86</a:t>
            </a:r>
          </a:p>
          <a:p>
            <a:pPr marL="0" marR="0" lvl="0" indent="0" algn="l" defTabSz="914400" rtl="1" eaLnBrk="1" latinLnBrk="0" hangingPunct="1">
              <a:lnSpc>
                <a:spcPct val="80000"/>
              </a:lnSpc>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a:p>
            <a:pPr marL="0" marR="0" lvl="0" indent="0" algn="l" defTabSz="914400" rtl="1" eaLnBrk="1" latinLnBrk="0" hangingPunct="1">
              <a:lnSpc>
                <a:spcPct val="80000"/>
              </a:lnSpc>
              <a:spcBef>
                <a:spcPts val="0"/>
              </a:spcBef>
              <a:spcAft>
                <a:spcPts val="0"/>
              </a:spcAft>
              <a:buSzPct val="25000"/>
              <a:buNone/>
            </a:pPr>
            <a:r>
              <a:rPr lang="en-US" sz="1200" b="1" u="sng" dirty="0">
                <a:solidFill>
                  <a:schemeClr val="dk1"/>
                </a:solidFill>
                <a:latin typeface="Arial" pitchFamily="34" charset="0"/>
                <a:ea typeface="Calibri"/>
                <a:cs typeface="Arial" pitchFamily="34" charset="0"/>
                <a:sym typeface="Calibri"/>
              </a:rPr>
              <a:t>Situational approach</a:t>
            </a:r>
            <a:endParaRPr lang="en-US" sz="1200" b="1" i="0" u="sng" strike="noStrike" cap="none" baseline="0" dirty="0">
              <a:solidFill>
                <a:schemeClr val="dk1"/>
              </a:solidFill>
              <a:latin typeface="Arial" pitchFamily="34" charset="0"/>
              <a:ea typeface="Calibri"/>
              <a:cs typeface="Arial" pitchFamily="34" charset="0"/>
              <a:sym typeface="Calibri"/>
            </a:endParaRPr>
          </a:p>
          <a:p>
            <a:pPr marL="0" marR="0" lvl="0" indent="0" algn="l" defTabSz="914400" rtl="1" eaLnBrk="1" latinLnBrk="0" hangingPunct="1">
              <a:lnSpc>
                <a:spcPct val="80000"/>
              </a:lnSpc>
              <a:spcBef>
                <a:spcPts val="0"/>
              </a:spcBef>
              <a:spcAft>
                <a:spcPts val="0"/>
              </a:spcAft>
              <a:buSzPct val="25000"/>
              <a:buNone/>
            </a:pPr>
            <a:r>
              <a:rPr lang="en-US" sz="1200" b="0" i="0" kern="1200" dirty="0">
                <a:solidFill>
                  <a:schemeClr val="tx1"/>
                </a:solidFill>
                <a:effectLst/>
                <a:latin typeface="+mn-lt"/>
                <a:ea typeface="+mn-ea"/>
                <a:cs typeface="+mn-cs"/>
              </a:rPr>
              <a:t>“choosing the right leadership style for the right people,”</a:t>
            </a:r>
            <a:endParaRPr lang="ar-SA" sz="1200" b="0" i="0" u="none" strike="noStrike" cap="none" baseline="0" dirty="0">
              <a:solidFill>
                <a:schemeClr val="dk1"/>
              </a:solidFill>
              <a:latin typeface="Arial" pitchFamily="34" charset="0"/>
              <a:ea typeface="Calibri"/>
              <a:cs typeface="Arial" pitchFamily="34" charset="0"/>
              <a:sym typeface="Calibri"/>
            </a:endParaRPr>
          </a:p>
          <a:p>
            <a:pPr marL="0" marR="0" lvl="0" indent="0" algn="l" defTabSz="914400" rtl="1" eaLnBrk="1" latinLnBrk="0" hangingPunct="1">
              <a:lnSpc>
                <a:spcPct val="80000"/>
              </a:lnSpc>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18" name="Shape 11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27</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latinLnBrk="0" hangingPunct="1">
              <a:spcBef>
                <a:spcPts val="360"/>
              </a:spcBef>
              <a:spcAft>
                <a:spcPts val="0"/>
              </a:spcAft>
            </a:pPr>
            <a:r>
              <a:rPr lang="ar" sz="1200" b="1" i="0" kern="1200" dirty="0">
                <a:solidFill>
                  <a:schemeClr val="tx1"/>
                </a:solidFill>
                <a:effectLst/>
                <a:latin typeface="+mn-lt"/>
                <a:ea typeface="+mn-ea"/>
                <a:cs typeface="+mn-cs"/>
              </a:rPr>
              <a:t>وأضاف العبار أن المجموعة تبحث بجدية عن فرص استثمارية في مصر خلال الفترة الحالية، قائلا: "نحن ننظر بجدية في فرص استثمار جديدة في مصر.. أدعو الجميع للبحث عن فرص استثمارية مميزة في مصر"</a:t>
            </a:r>
          </a:p>
          <a:p>
            <a:pPr marL="0" marR="0" indent="0" algn="r" defTabSz="914400" rtl="1" eaLnBrk="1" latinLnBrk="0" hangingPunct="1">
              <a:spcBef>
                <a:spcPts val="360"/>
              </a:spcBef>
              <a:spcAft>
                <a:spcPts val="0"/>
              </a:spcAft>
            </a:pPr>
            <a:endParaRPr lang="ar" sz="1200" b="1" i="0" kern="1200" dirty="0">
              <a:solidFill>
                <a:schemeClr val="tx1"/>
              </a:solidFill>
              <a:effectLst/>
              <a:latin typeface="+mn-lt"/>
              <a:ea typeface="+mn-ea"/>
              <a:cs typeface="+mn-cs"/>
            </a:endParaRPr>
          </a:p>
          <a:p>
            <a:pPr marL="0" marR="0" indent="0" algn="r" defTabSz="914400" rtl="1" eaLnBrk="1" latinLnBrk="0" hangingPunct="1">
              <a:spcBef>
                <a:spcPts val="360"/>
              </a:spcBef>
              <a:spcAft>
                <a:spcPts val="0"/>
              </a:spcAft>
            </a:pPr>
            <a:r>
              <a:rPr lang="ar" sz="1200" b="1" i="0" kern="1200" dirty="0">
                <a:solidFill>
                  <a:schemeClr val="tx1"/>
                </a:solidFill>
                <a:effectLst/>
                <a:latin typeface="+mn-lt"/>
                <a:ea typeface="+mn-ea"/>
                <a:cs typeface="+mn-cs"/>
              </a:rPr>
              <a:t>نمتلك سيولة كافية، ولدينا مخصصات بأكثر من مليار درهم خلال عام </a:t>
            </a:r>
            <a:r>
              <a:rPr lang="en-US" sz="1200" b="1" i="0" kern="1200" dirty="0">
                <a:solidFill>
                  <a:schemeClr val="tx1"/>
                </a:solidFill>
                <a:effectLst/>
                <a:latin typeface="+mn-lt"/>
                <a:ea typeface="+mn-ea"/>
                <a:cs typeface="+mn-cs"/>
              </a:rPr>
              <a:t>2</a:t>
            </a:r>
            <a:r>
              <a:rPr lang="ar" sz="1200" b="1" i="0" kern="1200" dirty="0">
                <a:solidFill>
                  <a:schemeClr val="tx1"/>
                </a:solidFill>
                <a:effectLst/>
                <a:latin typeface="+mn-lt"/>
                <a:ea typeface="+mn-ea"/>
                <a:cs typeface="+mn-cs"/>
              </a:rPr>
              <a:t>02</a:t>
            </a:r>
            <a:r>
              <a:rPr lang="en-US" sz="1200" b="1" i="0" kern="1200" dirty="0">
                <a:solidFill>
                  <a:schemeClr val="tx1"/>
                </a:solidFill>
                <a:effectLst/>
                <a:latin typeface="+mn-lt"/>
                <a:ea typeface="+mn-ea"/>
                <a:cs typeface="+mn-cs"/>
              </a:rPr>
              <a:t>2</a:t>
            </a:r>
            <a:endParaRPr lang="ar" sz="1200" b="1" i="0" kern="1200" dirty="0">
              <a:solidFill>
                <a:schemeClr val="tx1"/>
              </a:solidFill>
              <a:effectLst/>
              <a:latin typeface="+mn-lt"/>
              <a:ea typeface="+mn-ea"/>
              <a:cs typeface="+mn-cs"/>
            </a:endParaRPr>
          </a:p>
          <a:p>
            <a:pPr marL="0" marR="0" indent="0" algn="r" defTabSz="914400" rtl="1" eaLnBrk="1" latinLnBrk="0" hangingPunct="1">
              <a:spcBef>
                <a:spcPts val="360"/>
              </a:spcBef>
              <a:spcAft>
                <a:spcPts val="0"/>
              </a:spcAft>
            </a:pPr>
            <a:endParaRPr lang="en-US" sz="1200" b="1" i="0" kern="1200" dirty="0">
              <a:solidFill>
                <a:schemeClr val="tx1"/>
              </a:solidFill>
              <a:effectLst/>
              <a:latin typeface="+mn-lt"/>
              <a:ea typeface="+mn-ea"/>
              <a:cs typeface="+mn-cs"/>
            </a:endParaRPr>
          </a:p>
          <a:p>
            <a:pPr marL="0" marR="0" indent="0" algn="r" defTabSz="914400" rtl="1" eaLnBrk="1" latinLnBrk="0" hangingPunct="1">
              <a:spcBef>
                <a:spcPts val="360"/>
              </a:spcBef>
              <a:spcAft>
                <a:spcPts val="0"/>
              </a:spcAft>
            </a:pPr>
            <a:r>
              <a:rPr lang="ar" sz="1200" b="1" i="0" kern="1200" dirty="0">
                <a:solidFill>
                  <a:schemeClr val="tx1"/>
                </a:solidFill>
                <a:effectLst/>
                <a:latin typeface="+mn-lt"/>
                <a:ea typeface="+mn-ea"/>
                <a:cs typeface="+mn-cs"/>
              </a:rPr>
              <a:t>"نحن كمؤسسة عقارية رائدة نؤمن باقتصاد به أكثر من 100 مليون نسمة، ومستعدون لتحمل الظروف الطارئة خلال الوقت الراهن، ولكن متفائلون جدا، والآن هو الوقت المثالي للبحث عن فرص استثمارية في مصر".</a:t>
            </a:r>
            <a:endParaRPr lang="en-US" sz="1200" b="1" i="0" kern="1200" dirty="0">
              <a:solidFill>
                <a:schemeClr val="tx1"/>
              </a:solidFill>
              <a:effectLst/>
              <a:latin typeface="+mn-lt"/>
              <a:ea typeface="+mn-ea"/>
              <a:cs typeface="+mn-cs"/>
            </a:endParaRPr>
          </a:p>
          <a:p>
            <a:pPr marL="0" marR="0" indent="0" algn="r" defTabSz="914400" rtl="1" eaLnBrk="1" latinLnBrk="0" hangingPunct="1">
              <a:spcBef>
                <a:spcPts val="360"/>
              </a:spcBef>
              <a:spcAft>
                <a:spcPts val="0"/>
              </a:spcAft>
            </a:pPr>
            <a:endParaRPr lang="ar" sz="1200" b="1" i="0" kern="1200" dirty="0">
              <a:solidFill>
                <a:schemeClr val="tx1"/>
              </a:solidFill>
              <a:effectLst/>
              <a:latin typeface="+mn-lt"/>
              <a:ea typeface="+mn-ea"/>
              <a:cs typeface="+mn-cs"/>
            </a:endParaRPr>
          </a:p>
          <a:p>
            <a:pPr marL="0" marR="0" indent="0" algn="r" defTabSz="914400" rtl="1" eaLnBrk="1" latinLnBrk="0" hangingPunct="1">
              <a:spcBef>
                <a:spcPts val="360"/>
              </a:spcBef>
              <a:spcAft>
                <a:spcPts val="0"/>
              </a:spcAft>
            </a:pPr>
            <a:r>
              <a:rPr lang="en-US" dirty="0"/>
              <a:t>https://</a:t>
            </a:r>
            <a:r>
              <a:rPr lang="en-US" dirty="0" err="1"/>
              <a:t>www.alarabiya.net</a:t>
            </a:r>
            <a:r>
              <a:rPr lang="en-US" dirty="0"/>
              <a:t>/</a:t>
            </a:r>
            <a:r>
              <a:rPr lang="en-US" dirty="0" err="1"/>
              <a:t>aswaq</a:t>
            </a:r>
            <a:r>
              <a:rPr lang="en-US" dirty="0"/>
              <a:t>/special-stories/2023/02/15/%D8%A7%D9%84%D8%B9%D8%A8%D8%A7%D8%B1-%D9%84%D9%80-%D8%A7%D9%84%D8%B9%D8%B1%D8%A8%D9%8A%D8%A9-%D9%86%D8%A8%D8%AD%D8%AB-%D8%A8%D8%AC%D8%AF%D9%8A%D8%A9-%D8%B9%D9%86-%D9%81%D8%B1%D8%B5-%D8%A7%D8%B3%D8%AA%D8%AB%D9%85%D8%A7%D8%B1%D9%8A%D8%A9-%D8%AC%D8%AF%D9%8A%D8%AF%D8%A9-%D9%81%D9%8A-%D9%85%D8%B5%D8%B1</a:t>
            </a:r>
            <a:r>
              <a:rPr lang="ar-SA" dirty="0"/>
              <a:t> </a:t>
            </a:r>
          </a:p>
          <a:p>
            <a:pPr marL="0" marR="0" indent="0" algn="r" defTabSz="914400" rtl="1" eaLnBrk="1" latinLnBrk="0" hangingPunct="1">
              <a:spcBef>
                <a:spcPts val="360"/>
              </a:spcBef>
              <a:spcAft>
                <a:spcPts val="0"/>
              </a:spcAft>
            </a:pPr>
            <a:endParaRPr lang="ar-SA" dirty="0"/>
          </a:p>
          <a:p>
            <a:pPr marL="0" marR="0" indent="0" algn="r" defTabSz="914400" rtl="1" eaLnBrk="1" latinLnBrk="0" hangingPunct="1">
              <a:spcBef>
                <a:spcPts val="360"/>
              </a:spcBef>
              <a:spcAft>
                <a:spcPts val="0"/>
              </a:spcAft>
            </a:pPr>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28</a:t>
            </a:fld>
            <a:endParaRPr lang="en-US"/>
          </a:p>
        </p:txBody>
      </p:sp>
    </p:spTree>
    <p:extLst>
      <p:ext uri="{BB962C8B-B14F-4D97-AF65-F5344CB8AC3E}">
        <p14:creationId xmlns:p14="http://schemas.microsoft.com/office/powerpoint/2010/main" val="10210781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29</a:t>
            </a:fld>
            <a:endParaRPr lang="en-US"/>
          </a:p>
        </p:txBody>
      </p:sp>
    </p:spTree>
    <p:extLst>
      <p:ext uri="{BB962C8B-B14F-4D97-AF65-F5344CB8AC3E}">
        <p14:creationId xmlns:p14="http://schemas.microsoft.com/office/powerpoint/2010/main" val="19895035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What the best leadership style for you ? </a:t>
            </a:r>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30</a:t>
            </a:fld>
            <a:endParaRPr lang="en-US"/>
          </a:p>
        </p:txBody>
      </p:sp>
    </p:spTree>
    <p:extLst>
      <p:ext uri="{BB962C8B-B14F-4D97-AF65-F5344CB8AC3E}">
        <p14:creationId xmlns:p14="http://schemas.microsoft.com/office/powerpoint/2010/main" val="41352753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
        <p:nvSpPr>
          <p:cNvPr id="148" name="Shape 14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Shape 15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55" name="Shape 15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r>
              <a:rPr lang="en-US" sz="1200" b="1" i="0" u="sng" kern="1200" dirty="0">
                <a:solidFill>
                  <a:schemeClr val="tx1"/>
                </a:solidFill>
                <a:effectLst/>
                <a:latin typeface="+mn-lt"/>
                <a:ea typeface="+mn-ea"/>
                <a:cs typeface="+mn-cs"/>
              </a:rPr>
              <a:t>What is meant by virtual organization?</a:t>
            </a:r>
          </a:p>
          <a:p>
            <a:r>
              <a:rPr lang="en-US" sz="1200" b="0" i="0" kern="1200" dirty="0">
                <a:solidFill>
                  <a:schemeClr val="tx1"/>
                </a:solidFill>
                <a:effectLst/>
                <a:latin typeface="+mn-lt"/>
                <a:ea typeface="+mn-ea"/>
                <a:cs typeface="+mn-cs"/>
              </a:rPr>
              <a:t>A virtual organization is a temporary or permanent collection of geographically dispersed individuals, groups, organizational units, or entire organizations that depend on electronic linking in order to complete the production process (working definition).</a:t>
            </a:r>
            <a:endParaRPr lang="ar-SA" sz="1200" b="0" i="0" kern="1200" dirty="0">
              <a:solidFill>
                <a:schemeClr val="tx1"/>
              </a:solidFill>
              <a:effectLst/>
              <a:latin typeface="+mn-lt"/>
              <a:ea typeface="+mn-ea"/>
              <a:cs typeface="+mn-cs"/>
            </a:endParaRPr>
          </a:p>
          <a:p>
            <a:endParaRPr lang="ar-SA" sz="1200" b="0" i="0" kern="1200" dirty="0">
              <a:solidFill>
                <a:schemeClr val="tx1"/>
              </a:solidFill>
              <a:effectLst/>
              <a:latin typeface="+mn-lt"/>
              <a:ea typeface="+mn-ea"/>
              <a:cs typeface="+mn-cs"/>
            </a:endParaRPr>
          </a:p>
          <a:p>
            <a:r>
              <a:rPr lang="en-US" sz="1200" b="1" i="0" u="sng" kern="1200" dirty="0">
                <a:solidFill>
                  <a:schemeClr val="tx1"/>
                </a:solidFill>
                <a:effectLst/>
                <a:latin typeface="+mn-lt"/>
                <a:ea typeface="+mn-ea"/>
                <a:cs typeface="+mn-cs"/>
              </a:rPr>
              <a:t>In a post-bureaucratic </a:t>
            </a:r>
            <a:r>
              <a:rPr lang="en-US" sz="1200" b="1" i="0" u="sng" kern="1200" dirty="0" err="1">
                <a:solidFill>
                  <a:schemeClr val="tx1"/>
                </a:solidFill>
                <a:effectLst/>
                <a:latin typeface="+mn-lt"/>
                <a:ea typeface="+mn-ea"/>
                <a:cs typeface="+mn-cs"/>
              </a:rPr>
              <a:t>organisation</a:t>
            </a:r>
            <a:r>
              <a:rPr lang="en-US" sz="1200" b="0" i="0" kern="1200" dirty="0">
                <a:solidFill>
                  <a:schemeClr val="tx1"/>
                </a:solidFill>
                <a:effectLst/>
                <a:latin typeface="+mn-lt"/>
                <a:ea typeface="+mn-ea"/>
                <a:cs typeface="+mn-cs"/>
              </a:rPr>
              <a:t>, means that decisions should not be guided by rank or political competence but rather by the talent, skills and performance of the individual</a:t>
            </a:r>
          </a:p>
          <a:p>
            <a:pPr marL="457200" marR="0" lvl="1" indent="53340" algn="l" rtl="0">
              <a:lnSpc>
                <a:spcPct val="80000"/>
              </a:lnSpc>
              <a:spcBef>
                <a:spcPts val="252"/>
              </a:spcBef>
              <a:spcAft>
                <a:spcPts val="0"/>
              </a:spcAft>
              <a:buClr>
                <a:schemeClr val="dk1"/>
              </a:buClr>
              <a:buFont typeface="Arial"/>
              <a:buNone/>
            </a:pPr>
            <a:endParaRPr sz="1200" b="0" i="0" u="none" strike="noStrike" cap="none" baseline="0" dirty="0">
              <a:solidFill>
                <a:schemeClr val="dk1"/>
              </a:solidFill>
              <a:latin typeface="Arial" pitchFamily="34" charset="0"/>
              <a:ea typeface="Calibri"/>
              <a:cs typeface="Arial" pitchFamily="34" charset="0"/>
              <a:sym typeface="Calibri"/>
            </a:endParaRPr>
          </a:p>
        </p:txBody>
      </p:sp>
      <p:sp>
        <p:nvSpPr>
          <p:cNvPr id="156" name="Shape 156"/>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32</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Shape 16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63" name="Shape 16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fontAlgn="auto"/>
            <a:r>
              <a:rPr lang="en-US" sz="1200" b="0" i="0" kern="1200" dirty="0">
                <a:solidFill>
                  <a:schemeClr val="tx1"/>
                </a:solidFill>
                <a:effectLst/>
                <a:latin typeface="+mn-lt"/>
                <a:ea typeface="+mn-ea"/>
                <a:cs typeface="+mn-cs"/>
              </a:rPr>
              <a:t>Ref : https://</a:t>
            </a:r>
            <a:r>
              <a:rPr lang="en-US" sz="1200" b="0" i="0" kern="1200" dirty="0" err="1">
                <a:solidFill>
                  <a:schemeClr val="tx1"/>
                </a:solidFill>
                <a:effectLst/>
                <a:latin typeface="+mn-lt"/>
                <a:ea typeface="+mn-ea"/>
                <a:cs typeface="+mn-cs"/>
              </a:rPr>
              <a:t>www.linkedin.com</a:t>
            </a:r>
            <a:r>
              <a:rPr lang="en-US" sz="1200" b="0" i="0" kern="1200" dirty="0">
                <a:solidFill>
                  <a:schemeClr val="tx1"/>
                </a:solidFill>
                <a:effectLst/>
                <a:latin typeface="+mn-lt"/>
                <a:ea typeface="+mn-ea"/>
                <a:cs typeface="+mn-cs"/>
              </a:rPr>
              <a:t>/pulse/what-generation-flux-</a:t>
            </a:r>
            <a:r>
              <a:rPr lang="en-US" sz="1200" b="0" i="0" kern="1200" dirty="0" err="1">
                <a:solidFill>
                  <a:schemeClr val="tx1"/>
                </a:solidFill>
                <a:effectLst/>
                <a:latin typeface="+mn-lt"/>
                <a:ea typeface="+mn-ea"/>
                <a:cs typeface="+mn-cs"/>
              </a:rPr>
              <a:t>josie</a:t>
            </a:r>
            <a:r>
              <a:rPr lang="en-US" sz="1200" b="0" i="0" kern="1200" dirty="0">
                <a:solidFill>
                  <a:schemeClr val="tx1"/>
                </a:solidFill>
                <a:effectLst/>
                <a:latin typeface="+mn-lt"/>
                <a:ea typeface="+mn-ea"/>
                <a:cs typeface="+mn-cs"/>
              </a:rPr>
              <a:t>-king </a:t>
            </a:r>
          </a:p>
          <a:p>
            <a:pPr fontAlgn="auto"/>
            <a:endParaRPr lang="en-US" sz="1200" b="0" i="0" kern="1200" dirty="0">
              <a:solidFill>
                <a:schemeClr val="tx1"/>
              </a:solidFill>
              <a:effectLst/>
              <a:latin typeface="+mn-lt"/>
              <a:ea typeface="+mn-ea"/>
              <a:cs typeface="+mn-cs"/>
            </a:endParaRPr>
          </a:p>
          <a:p>
            <a:pPr fontAlgn="auto"/>
            <a:r>
              <a:rPr lang="en-US" sz="1200" b="1" dirty="0">
                <a:solidFill>
                  <a:schemeClr val="dk1"/>
                </a:solidFill>
                <a:latin typeface="Arial" pitchFamily="34" charset="0"/>
                <a:ea typeface="Calibri"/>
                <a:cs typeface="Arial" pitchFamily="34" charset="0"/>
                <a:sym typeface="Calibri"/>
              </a:rPr>
              <a:t>Flux</a:t>
            </a:r>
          </a:p>
          <a:p>
            <a:pPr fontAlgn="auto"/>
            <a:endParaRPr lang="en-US" sz="1200" b="0" i="0" kern="1200" dirty="0">
              <a:solidFill>
                <a:schemeClr val="tx1"/>
              </a:solidFill>
              <a:effectLst/>
              <a:latin typeface="+mn-lt"/>
              <a:ea typeface="+mn-ea"/>
              <a:cs typeface="+mn-cs"/>
            </a:endParaRPr>
          </a:p>
          <a:p>
            <a:pPr fontAlgn="auto"/>
            <a:r>
              <a:rPr lang="en-US" sz="1200" b="0" i="0" kern="1200" dirty="0">
                <a:solidFill>
                  <a:schemeClr val="tx1"/>
                </a:solidFill>
                <a:effectLst/>
                <a:latin typeface="+mn-lt"/>
                <a:ea typeface="+mn-ea"/>
                <a:cs typeface="+mn-cs"/>
              </a:rPr>
              <a:t>The term has gained momentum in recent months, but what exactly does it mean?</a:t>
            </a:r>
          </a:p>
          <a:p>
            <a:pPr fontAlgn="auto"/>
            <a:r>
              <a:rPr lang="en-US" sz="1200" b="0" i="0" kern="1200" dirty="0">
                <a:solidFill>
                  <a:schemeClr val="tx1"/>
                </a:solidFill>
                <a:effectLst/>
                <a:latin typeface="+mn-lt"/>
                <a:ea typeface="+mn-ea"/>
                <a:cs typeface="+mn-cs"/>
              </a:rPr>
              <a:t>Generation flux is a new concept that has become popular since Fast Company featured it on their front cover last year.</a:t>
            </a:r>
          </a:p>
          <a:p>
            <a:pPr fontAlgn="auto"/>
            <a:r>
              <a:rPr lang="en-US" sz="1200" b="0" i="0" kern="1200" dirty="0">
                <a:solidFill>
                  <a:schemeClr val="tx1"/>
                </a:solidFill>
                <a:effectLst/>
                <a:latin typeface="+mn-lt"/>
                <a:ea typeface="+mn-ea"/>
                <a:cs typeface="+mn-cs"/>
              </a:rPr>
              <a:t>It is a concept that doesn’t require the ‘generation’ to be a certain age or having any particular demographic similarities. Somebody starting their first day at work or close to retirement could both be in Generation Flux, which makes the concept quite complex for many who are not familiar with the idea.</a:t>
            </a:r>
          </a:p>
          <a:p>
            <a:pPr fontAlgn="auto"/>
            <a:r>
              <a:rPr lang="en-US" sz="1200" b="0" i="0" kern="1200" dirty="0">
                <a:solidFill>
                  <a:schemeClr val="tx1"/>
                </a:solidFill>
                <a:effectLst/>
                <a:latin typeface="+mn-lt"/>
                <a:ea typeface="+mn-ea"/>
                <a:cs typeface="+mn-cs"/>
              </a:rPr>
              <a:t>The basic principle of Generation Flux is that they try to gain as many skills and knowledge as possible, even when not directly related to their initial role. Their CVs may be a mix of different roles in contrasting areas, many have referred to it as ‘chaotic progression’. Their principles revolve around being good at as many things as possible, rather than just concentrating on one area.</a:t>
            </a:r>
          </a:p>
          <a:p>
            <a:pPr fontAlgn="auto"/>
            <a:r>
              <a:rPr lang="en-US" sz="1200" b="0" i="0" kern="1200" dirty="0">
                <a:solidFill>
                  <a:schemeClr val="tx1"/>
                </a:solidFill>
                <a:effectLst/>
                <a:latin typeface="+mn-lt"/>
                <a:ea typeface="+mn-ea"/>
                <a:cs typeface="+mn-cs"/>
              </a:rPr>
              <a:t>Some may be more familiar with the concept of a T employee. This is the idea that they have one core task, but can also </a:t>
            </a:r>
            <a:r>
              <a:rPr lang="en-US" sz="1200" b="0" i="0" kern="1200" dirty="0" err="1">
                <a:solidFill>
                  <a:schemeClr val="tx1"/>
                </a:solidFill>
                <a:effectLst/>
                <a:latin typeface="+mn-lt"/>
                <a:ea typeface="+mn-ea"/>
                <a:cs typeface="+mn-cs"/>
              </a:rPr>
              <a:t>utilise</a:t>
            </a:r>
            <a:r>
              <a:rPr lang="en-US" sz="1200" b="0" i="0" kern="1200" dirty="0">
                <a:solidFill>
                  <a:schemeClr val="tx1"/>
                </a:solidFill>
                <a:effectLst/>
                <a:latin typeface="+mn-lt"/>
                <a:ea typeface="+mn-ea"/>
                <a:cs typeface="+mn-cs"/>
              </a:rPr>
              <a:t> their knowledge to work across many other areas of the company.</a:t>
            </a:r>
          </a:p>
          <a:p>
            <a:pPr fontAlgn="auto"/>
            <a:r>
              <a:rPr lang="en-US" sz="1200" b="0" i="0" kern="1200" dirty="0">
                <a:solidFill>
                  <a:schemeClr val="tx1"/>
                </a:solidFill>
                <a:effectLst/>
                <a:latin typeface="+mn-lt"/>
                <a:ea typeface="+mn-ea"/>
                <a:cs typeface="+mn-cs"/>
              </a:rPr>
              <a:t>The idea behind generation flux is not one of trying to become an expert in every subject (apart from the ones most relevant for their core tasks) but instead to be prepared for changes in the business landscape.</a:t>
            </a:r>
          </a:p>
          <a:p>
            <a:pPr fontAlgn="auto"/>
            <a:r>
              <a:rPr lang="en-US" sz="1200" b="0" i="0" kern="1200" dirty="0">
                <a:solidFill>
                  <a:schemeClr val="tx1"/>
                </a:solidFill>
                <a:effectLst/>
                <a:latin typeface="+mn-lt"/>
                <a:ea typeface="+mn-ea"/>
                <a:cs typeface="+mn-cs"/>
              </a:rPr>
              <a:t>Since 2005 we have seen marked changes in the world economy. The top 3 mobile technology providers have been comprehensively replaced, the multi-billion dollar DVD rental business is all but extinct and even the way we simply communicate with one another is unrecognizable. These seismic shifts in the business landscape are unlikely to be limited, instead they are the norm.</a:t>
            </a:r>
          </a:p>
          <a:p>
            <a:pPr fontAlgn="auto"/>
            <a:r>
              <a:rPr lang="en-US" sz="1200" b="0" i="0" kern="1200" dirty="0">
                <a:solidFill>
                  <a:schemeClr val="tx1"/>
                </a:solidFill>
                <a:effectLst/>
                <a:latin typeface="+mn-lt"/>
                <a:ea typeface="+mn-ea"/>
                <a:cs typeface="+mn-cs"/>
              </a:rPr>
              <a:t>Employees want to </a:t>
            </a:r>
            <a:r>
              <a:rPr lang="en-US" sz="1200" b="0" i="0" kern="1200" dirty="0" err="1">
                <a:solidFill>
                  <a:schemeClr val="tx1"/>
                </a:solidFill>
                <a:effectLst/>
                <a:latin typeface="+mn-lt"/>
                <a:ea typeface="+mn-ea"/>
                <a:cs typeface="+mn-cs"/>
              </a:rPr>
              <a:t>maximise</a:t>
            </a:r>
            <a:r>
              <a:rPr lang="en-US" sz="1200" b="0" i="0" kern="1200" dirty="0">
                <a:solidFill>
                  <a:schemeClr val="tx1"/>
                </a:solidFill>
                <a:effectLst/>
                <a:latin typeface="+mn-lt"/>
                <a:ea typeface="+mn-ea"/>
                <a:cs typeface="+mn-cs"/>
              </a:rPr>
              <a:t> their chances in the future job market rather than just performing well in the role they currently hold. This requires keeping a finger on the pulse of the changes and educating themselves to be prepared for when they happen.</a:t>
            </a:r>
          </a:p>
          <a:p>
            <a:pPr fontAlgn="auto"/>
            <a:r>
              <a:rPr lang="en-US" sz="1200" b="0" i="0" kern="1200" dirty="0">
                <a:solidFill>
                  <a:schemeClr val="tx1"/>
                </a:solidFill>
                <a:effectLst/>
                <a:latin typeface="+mn-lt"/>
                <a:ea typeface="+mn-ea"/>
                <a:cs typeface="+mn-cs"/>
              </a:rPr>
              <a:t>Their primary sources of information do not come from newspapers or the TV, but instead from internet trends, blogs and social media. It makes them more adaptable and prepared for things that may not appear on the radar of the mainstream media for months afterwards, they essentially educate themselves to become the early adopters and the initiators within their company.</a:t>
            </a:r>
          </a:p>
          <a:p>
            <a:pPr fontAlgn="auto"/>
            <a:r>
              <a:rPr lang="en-US" sz="1200" b="0" i="0" kern="1200" dirty="0">
                <a:solidFill>
                  <a:schemeClr val="tx1"/>
                </a:solidFill>
                <a:effectLst/>
                <a:latin typeface="+mn-lt"/>
                <a:ea typeface="+mn-ea"/>
                <a:cs typeface="+mn-cs"/>
              </a:rPr>
              <a:t>It is a mindset that allows them to not only become better employees in the future, but also to accept challenges in the present to achieve their goals. They are the most likely to volunteer for new projects, even if it is outside of their remit, which allows them to learn new skills.</a:t>
            </a:r>
          </a:p>
          <a:p>
            <a:pPr fontAlgn="auto"/>
            <a:r>
              <a:rPr lang="en-US" sz="1200" b="0" i="0" kern="1200" dirty="0">
                <a:solidFill>
                  <a:schemeClr val="tx1"/>
                </a:solidFill>
                <a:effectLst/>
                <a:latin typeface="+mn-lt"/>
                <a:ea typeface="+mn-ea"/>
                <a:cs typeface="+mn-cs"/>
              </a:rPr>
              <a:t>The idea of generation flux is just that, an idea. The people who are in it often don’t </a:t>
            </a:r>
            <a:r>
              <a:rPr lang="en-US" sz="1200" b="0" i="0" kern="1200" dirty="0" err="1">
                <a:solidFill>
                  <a:schemeClr val="tx1"/>
                </a:solidFill>
                <a:effectLst/>
                <a:latin typeface="+mn-lt"/>
                <a:ea typeface="+mn-ea"/>
                <a:cs typeface="+mn-cs"/>
              </a:rPr>
              <a:t>realise</a:t>
            </a:r>
            <a:r>
              <a:rPr lang="en-US" sz="1200" b="0" i="0" kern="1200" dirty="0">
                <a:solidFill>
                  <a:schemeClr val="tx1"/>
                </a:solidFill>
                <a:effectLst/>
                <a:latin typeface="+mn-lt"/>
                <a:ea typeface="+mn-ea"/>
                <a:cs typeface="+mn-cs"/>
              </a:rPr>
              <a:t> that they exist within that specific segment of society. They often do these things without really thinking about it. This is why you will mainly find the group in the under-35s, simply because they have grown up through the rise of social media which has made them more prepared for this type of communication.</a:t>
            </a:r>
          </a:p>
          <a:p>
            <a:pPr fontAlgn="auto"/>
            <a:r>
              <a:rPr lang="en-US" sz="1200" b="0" i="0" kern="1200" dirty="0">
                <a:solidFill>
                  <a:schemeClr val="tx1"/>
                </a:solidFill>
                <a:effectLst/>
                <a:latin typeface="+mn-lt"/>
                <a:ea typeface="+mn-ea"/>
                <a:cs typeface="+mn-cs"/>
              </a:rPr>
              <a:t>They are also likely to have been in junior positions at companies when the changes have changed the ways that they operate. They are likely to have been the ones forced into new roles or out of the door, so they therefore know the value in being prepared for large scale upheavals.</a:t>
            </a:r>
          </a:p>
          <a:p>
            <a:pPr fontAlgn="auto"/>
            <a:r>
              <a:rPr lang="en-US" sz="1200" b="0" i="0" kern="1200" dirty="0">
                <a:solidFill>
                  <a:schemeClr val="tx1"/>
                </a:solidFill>
                <a:effectLst/>
                <a:latin typeface="+mn-lt"/>
                <a:ea typeface="+mn-ea"/>
                <a:cs typeface="+mn-cs"/>
              </a:rPr>
              <a:t>It is a concept that is working well for those who are using it and they are likely to be the ones who are achieving the most in the upcoming years.</a:t>
            </a:r>
          </a:p>
          <a:p>
            <a:pPr marL="0" marR="0" lvl="0" indent="0" algn="l" rtl="0">
              <a:lnSpc>
                <a:spcPct val="90000"/>
              </a:lnSpc>
              <a:spcBef>
                <a:spcPts val="0"/>
              </a:spcBef>
              <a:spcAft>
                <a:spcPts val="0"/>
              </a:spcAft>
              <a:buSzPct val="25000"/>
              <a:buNone/>
            </a:pP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164" name="Shape 16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33</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Shape 17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71" name="Shape 17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lgn="r" rtl="1"/>
            <a:r>
              <a:rPr lang="ar" sz="1200" b="0" i="0" kern="1200" dirty="0">
                <a:solidFill>
                  <a:schemeClr val="tx1"/>
                </a:solidFill>
                <a:effectLst/>
                <a:latin typeface="+mn-lt"/>
                <a:ea typeface="+mn-ea"/>
                <a:cs typeface="+mn-cs"/>
              </a:rPr>
              <a:t>يجب أن تفهم المنظمات اليوم وغدًا مفهوم أصحاب المصلحة المتعددين وكيف تساهم مشاركتهم في جميع جوانب الحياة التنظيمية في مجموعة متنوعة من النتائج التنظيمية. وصف ستانلي ديتز (1993) أصحاب المصلحة (المجموعات ذات الاهتمامات التنظيمية) بأنهم مستهلكون ، وعمال ، ومستثمرون ، وموردون ، ومجتمعات مضيفة ، والمجتمع العام ، والمجتمع البيئي العالمي. تساهم عملية الإدارة أو التنسيق بين هذه المجموعات في ما أسماه </a:t>
            </a:r>
            <a:r>
              <a:rPr lang="en-US" sz="1200" b="0" i="0" kern="1200" dirty="0">
                <a:solidFill>
                  <a:schemeClr val="tx1"/>
                </a:solidFill>
                <a:effectLst/>
                <a:latin typeface="+mn-lt"/>
                <a:ea typeface="+mn-ea"/>
                <a:cs typeface="+mn-cs"/>
              </a:rPr>
              <a:t>Deetz </a:t>
            </a:r>
            <a:r>
              <a:rPr lang="ar" sz="1200" b="0" i="0" kern="1200" dirty="0">
                <a:solidFill>
                  <a:schemeClr val="tx1"/>
                </a:solidFill>
                <a:effectLst/>
                <a:latin typeface="+mn-lt"/>
                <a:ea typeface="+mn-ea"/>
                <a:cs typeface="+mn-cs"/>
              </a:rPr>
              <a:t>بالمصالح الناتجة: السلع والخدمات ، وتوزيع الدخل ، واستخدام الموارد ، والآثار البيئية ، والاستقرار الاقتصادي ، وتنمية القوى العاملة ، وأنماط الحياة ، والأرباح ، والهويات الشخصية ، وممارسات تربية الأطفال. بغض النظر عن الفهم الدقيق لمن هو صاحب المصلحة وتنوع المصالح المحتملة للنتائج ، يظهر نمط واضح من المشاركة الشاملة لتنافسية السوق ولتلبية مجموعة متنوعة من احتياجات ومتطلبات أصحاب المصلحة. يواجه القادة والمديرون تحديًا مباشرًا لمعالجة وتوليد هذه العمليات عالية المشاركة.</a:t>
            </a:r>
          </a:p>
          <a:p>
            <a:pPr marL="0" marR="0" lvl="0" indent="0" algn="l" rtl="0">
              <a:lnSpc>
                <a:spcPct val="80000"/>
              </a:lnSpc>
              <a:spcBef>
                <a:spcPts val="0"/>
              </a:spcBef>
              <a:spcAft>
                <a:spcPts val="0"/>
              </a:spcAft>
              <a:buSzPct val="25000"/>
              <a:buNone/>
            </a:pPr>
            <a:endParaRPr lang="ar-SA" sz="1200" b="1" i="0" u="none" strike="noStrike" cap="none" baseline="0" dirty="0">
              <a:solidFill>
                <a:schemeClr val="dk1"/>
              </a:solidFill>
              <a:latin typeface="Arial" pitchFamily="34" charset="0"/>
              <a:ea typeface="Calibri"/>
              <a:cs typeface="Arial" pitchFamily="34" charset="0"/>
              <a:sym typeface="Calibri"/>
            </a:endParaRPr>
          </a:p>
          <a:p>
            <a:pPr marL="0" marR="0" lvl="0" indent="0" algn="l" rtl="0">
              <a:lnSpc>
                <a:spcPct val="80000"/>
              </a:lnSpc>
              <a:spcBef>
                <a:spcPts val="0"/>
              </a:spcBef>
              <a:spcAft>
                <a:spcPts val="0"/>
              </a:spcAft>
              <a:buSzPct val="25000"/>
              <a:buNone/>
            </a:pPr>
            <a:endParaRPr lang="ar-SA" sz="1200" b="1" i="0" u="none" strike="noStrike" cap="none" baseline="0" dirty="0">
              <a:solidFill>
                <a:schemeClr val="dk1"/>
              </a:solidFill>
              <a:latin typeface="Arial" pitchFamily="34" charset="0"/>
              <a:ea typeface="Calibri"/>
              <a:cs typeface="Arial" pitchFamily="34" charset="0"/>
              <a:sym typeface="Calibri"/>
            </a:endParaRPr>
          </a:p>
          <a:p>
            <a:pPr marL="0" marR="0" lvl="0" indent="0" algn="l" rtl="0">
              <a:lnSpc>
                <a:spcPct val="80000"/>
              </a:lnSpc>
              <a:spcBef>
                <a:spcPts val="0"/>
              </a:spcBef>
              <a:spcAft>
                <a:spcPts val="0"/>
              </a:spcAft>
              <a:buSzPct val="25000"/>
              <a:buNone/>
            </a:pPr>
            <a:r>
              <a:rPr lang="en-US" sz="1200" b="1" i="0" u="none" strike="noStrike" cap="none" baseline="0" dirty="0">
                <a:solidFill>
                  <a:schemeClr val="dk1"/>
                </a:solidFill>
                <a:latin typeface="Arial" pitchFamily="34" charset="0"/>
                <a:ea typeface="Calibri"/>
                <a:cs typeface="Arial" pitchFamily="34" charset="0"/>
                <a:sym typeface="Calibri"/>
              </a:rPr>
              <a:t>Inclusive-Participation Processes</a:t>
            </a:r>
          </a:p>
          <a:p>
            <a:pPr marL="0" marR="0" lvl="0" indent="0" algn="l" rtl="0">
              <a:lnSpc>
                <a:spcPct val="80000"/>
              </a:lnSpc>
              <a:spcBef>
                <a:spcPts val="330"/>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1 – Inclusive participation</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Concept of multiple stakeholders </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Emerges for marketplace competitiveness</a:t>
            </a:r>
          </a:p>
          <a:p>
            <a:pPr marL="0" marR="0" lvl="0" indent="0" algn="l" rtl="0">
              <a:lnSpc>
                <a:spcPct val="80000"/>
              </a:lnSpc>
              <a:spcBef>
                <a:spcPts val="330"/>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2 – Principles of leadership for the new inclusive-participation environments</a:t>
            </a:r>
          </a:p>
          <a:p>
            <a:pPr marL="457200" marR="0" lvl="1" indent="0" algn="l" rtl="0">
              <a:lnSpc>
                <a:spcPct val="80000"/>
              </a:lnSpc>
              <a:spcBef>
                <a:spcPts val="330"/>
              </a:spcBef>
              <a:spcAft>
                <a:spcPts val="0"/>
              </a:spcAft>
              <a:buClr>
                <a:schemeClr val="dk1"/>
              </a:buClr>
              <a:buSzPct val="100000"/>
              <a:buFont typeface="Arial"/>
              <a:buChar char="•"/>
            </a:pPr>
            <a:r>
              <a:rPr lang="en-US" sz="1200" b="0" i="1" u="none" strike="noStrike" cap="none" baseline="0" dirty="0">
                <a:solidFill>
                  <a:schemeClr val="dk1"/>
                </a:solidFill>
                <a:latin typeface="Arial" pitchFamily="34" charset="0"/>
                <a:ea typeface="Calibri"/>
                <a:cs typeface="Arial" pitchFamily="34" charset="0"/>
                <a:sym typeface="Calibri"/>
              </a:rPr>
              <a:t> </a:t>
            </a:r>
            <a:r>
              <a:rPr lang="en-US" sz="1200" b="0" i="0" u="none" strike="noStrike" cap="none" baseline="0" dirty="0">
                <a:solidFill>
                  <a:schemeClr val="dk1"/>
                </a:solidFill>
                <a:latin typeface="Arial" pitchFamily="34" charset="0"/>
                <a:ea typeface="Calibri"/>
                <a:cs typeface="Arial" pitchFamily="34" charset="0"/>
                <a:sym typeface="Calibri"/>
              </a:rPr>
              <a:t>Focus on the issue, not the person</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Maintain the self-confidence of others</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Maintain constructive relationships</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Take the initiative to make things better</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Lead by example</a:t>
            </a:r>
          </a:p>
          <a:p>
            <a:pPr marL="0" marR="0" lvl="0" indent="0" algn="l" rtl="0">
              <a:lnSpc>
                <a:spcPct val="80000"/>
              </a:lnSpc>
              <a:spcBef>
                <a:spcPts val="333"/>
              </a:spcBef>
              <a:spcAft>
                <a:spcPts val="0"/>
              </a:spcAft>
              <a:buClr>
                <a:schemeClr val="dk1"/>
              </a:buClr>
              <a:buFont typeface="Calibri"/>
              <a:buNone/>
            </a:pPr>
            <a:endParaRPr sz="1200" b="1" i="0" u="none" strike="noStrike" cap="none" baseline="0" dirty="0">
              <a:solidFill>
                <a:schemeClr val="dk1"/>
              </a:solidFill>
              <a:latin typeface="Arial" pitchFamily="34" charset="0"/>
              <a:ea typeface="Calibri"/>
              <a:cs typeface="Arial" pitchFamily="34" charset="0"/>
              <a:sym typeface="Calibri"/>
            </a:endParaRPr>
          </a:p>
          <a:p>
            <a:pPr marL="0" marR="0" lvl="0" indent="0" algn="l" rtl="0">
              <a:lnSpc>
                <a:spcPct val="80000"/>
              </a:lnSpc>
              <a:spcBef>
                <a:spcPts val="330"/>
              </a:spcBef>
              <a:spcAft>
                <a:spcPts val="0"/>
              </a:spcAft>
              <a:buClr>
                <a:schemeClr val="dk1"/>
              </a:buClr>
              <a:buSzPct val="25000"/>
              <a:buFont typeface="Calibri"/>
              <a:buNone/>
            </a:pPr>
            <a:r>
              <a:rPr lang="en-US" sz="1200" b="1" i="0" u="none" strike="noStrike" cap="none" baseline="0" dirty="0">
                <a:solidFill>
                  <a:schemeClr val="dk1"/>
                </a:solidFill>
                <a:latin typeface="Arial" pitchFamily="34" charset="0"/>
                <a:ea typeface="Calibri"/>
                <a:cs typeface="Arial" pitchFamily="34" charset="0"/>
                <a:sym typeface="Calibri"/>
              </a:rPr>
              <a:t>Building Trust</a:t>
            </a:r>
          </a:p>
          <a:p>
            <a:pPr marL="0" marR="0" lvl="0" indent="0" algn="l" rtl="0">
              <a:lnSpc>
                <a:spcPct val="80000"/>
              </a:lnSpc>
              <a:spcBef>
                <a:spcPts val="330"/>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1 – Trust</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A primary leadership challenge </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Trust crash</a:t>
            </a:r>
          </a:p>
          <a:p>
            <a:pPr marL="0" marR="0" lvl="0" indent="0" algn="l" rtl="0">
              <a:lnSpc>
                <a:spcPct val="80000"/>
              </a:lnSpc>
              <a:spcBef>
                <a:spcPts val="330"/>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2 – Impact of lack of trust </a:t>
            </a:r>
          </a:p>
          <a:p>
            <a:pPr marL="457200" marR="0" lvl="1" indent="0" algn="l" rtl="0">
              <a:lnSpc>
                <a:spcPct val="80000"/>
              </a:lnSpc>
              <a:spcBef>
                <a:spcPts val="330"/>
              </a:spcBef>
              <a:spcAft>
                <a:spcPts val="0"/>
              </a:spcAft>
              <a:buClr>
                <a:schemeClr val="dk1"/>
              </a:buClr>
              <a:buSzPct val="100000"/>
              <a:buFont typeface="Arial"/>
              <a:buChar char="•"/>
            </a:pPr>
            <a:r>
              <a:rPr lang="en-US" sz="1200" b="0" i="1" u="none" strike="noStrike" cap="none" baseline="0" dirty="0">
                <a:solidFill>
                  <a:schemeClr val="dk1"/>
                </a:solidFill>
                <a:latin typeface="Arial" pitchFamily="34" charset="0"/>
                <a:ea typeface="Calibri"/>
                <a:cs typeface="Arial" pitchFamily="34" charset="0"/>
                <a:sym typeface="Calibri"/>
              </a:rPr>
              <a:t> </a:t>
            </a:r>
            <a:r>
              <a:rPr lang="en-US" sz="1200" b="0" i="0" u="none" strike="noStrike" cap="none" baseline="0" dirty="0">
                <a:solidFill>
                  <a:schemeClr val="dk1"/>
                </a:solidFill>
                <a:latin typeface="Arial" pitchFamily="34" charset="0"/>
                <a:ea typeface="Calibri"/>
                <a:cs typeface="Arial" pitchFamily="34" charset="0"/>
                <a:sym typeface="Calibri"/>
              </a:rPr>
              <a:t>We-versus-them behaviors</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Lower employee commitment to productivity goals</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Fear and destructive behaviors</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Less favorable crises management</a:t>
            </a:r>
          </a:p>
          <a:p>
            <a:pPr marL="457200" marR="0" lvl="1" indent="0" algn="l" rtl="0">
              <a:lnSpc>
                <a:spcPct val="80000"/>
              </a:lnSpc>
              <a:spcBef>
                <a:spcPts val="33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Expensive </a:t>
            </a:r>
          </a:p>
          <a:p>
            <a:pPr marL="457200" marR="0" lvl="1" indent="70484" algn="l" rtl="0">
              <a:lnSpc>
                <a:spcPct val="80000"/>
              </a:lnSpc>
              <a:spcBef>
                <a:spcPts val="333"/>
              </a:spcBef>
              <a:spcAft>
                <a:spcPts val="0"/>
              </a:spcAft>
              <a:buClr>
                <a:schemeClr val="dk1"/>
              </a:buClr>
              <a:buFont typeface="Arial"/>
              <a:buNone/>
            </a:pPr>
            <a:endParaRPr sz="1200" b="0" i="0" u="none" strike="noStrike" cap="none" baseline="0" dirty="0">
              <a:solidFill>
                <a:schemeClr val="dk1"/>
              </a:solidFill>
              <a:latin typeface="Arial" pitchFamily="34" charset="0"/>
              <a:ea typeface="Calibri"/>
              <a:cs typeface="Arial" pitchFamily="34" charset="0"/>
              <a:sym typeface="Calibri"/>
            </a:endParaRPr>
          </a:p>
        </p:txBody>
      </p:sp>
      <p:sp>
        <p:nvSpPr>
          <p:cNvPr id="172" name="Shape 172"/>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34</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Shape 17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79" name="Shape 17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180" name="Shape 18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35</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Shape 18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87" name="Shape 18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80000"/>
              </a:lnSpc>
              <a:spcBef>
                <a:spcPts val="0"/>
              </a:spcBef>
              <a:spcAft>
                <a:spcPts val="0"/>
              </a:spcAft>
              <a:buSzPct val="25000"/>
              <a:buNone/>
            </a:pPr>
            <a:r>
              <a:rPr lang="en-US" sz="1200" b="1" i="0" u="none" strike="noStrike" cap="none" baseline="0" dirty="0">
                <a:solidFill>
                  <a:schemeClr val="dk1"/>
                </a:solidFill>
                <a:latin typeface="Arial" pitchFamily="34" charset="0"/>
                <a:ea typeface="Calibri"/>
                <a:cs typeface="Arial" pitchFamily="34" charset="0"/>
                <a:sym typeface="Calibri"/>
              </a:rPr>
              <a:t>Communication Competencies as Determinants of Leadership Effectiveness</a:t>
            </a:r>
          </a:p>
          <a:p>
            <a:pPr marL="0" marR="0" lvl="0" indent="0" algn="l" rtl="0">
              <a:lnSpc>
                <a:spcPct val="80000"/>
              </a:lnSpc>
              <a:spcBef>
                <a:spcPts val="285"/>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1 – Communication competencies</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Necessary for organizational excellence</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Knowledge</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Sensitivity</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Skills</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Values</a:t>
            </a:r>
          </a:p>
          <a:p>
            <a:pPr marL="0" marR="0" lvl="0" indent="0" algn="l" rtl="0">
              <a:lnSpc>
                <a:spcPct val="80000"/>
              </a:lnSpc>
              <a:spcBef>
                <a:spcPts val="285"/>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2 – Dimensions of leadership</a:t>
            </a:r>
          </a:p>
          <a:p>
            <a:pPr marL="457200" marR="0" lvl="1" indent="0" algn="l" rtl="0">
              <a:lnSpc>
                <a:spcPct val="80000"/>
              </a:lnSpc>
              <a:spcBef>
                <a:spcPts val="285"/>
              </a:spcBef>
              <a:spcAft>
                <a:spcPts val="0"/>
              </a:spcAft>
              <a:buClr>
                <a:schemeClr val="dk1"/>
              </a:buClr>
              <a:buSzPct val="95000"/>
              <a:buFont typeface="Arial"/>
              <a:buChar char="•"/>
            </a:pPr>
            <a:r>
              <a:rPr lang="en-US" sz="1200" b="0" i="1" u="none" strike="noStrike" cap="none" baseline="0" dirty="0">
                <a:solidFill>
                  <a:schemeClr val="dk1"/>
                </a:solidFill>
                <a:latin typeface="Arial" pitchFamily="34" charset="0"/>
                <a:ea typeface="Calibri"/>
                <a:cs typeface="Arial" pitchFamily="34" charset="0"/>
                <a:sym typeface="Calibri"/>
              </a:rPr>
              <a:t> </a:t>
            </a:r>
            <a:r>
              <a:rPr lang="en-US" sz="1200" b="0" i="0" u="none" strike="noStrike" cap="none" baseline="0" dirty="0">
                <a:solidFill>
                  <a:schemeClr val="dk1"/>
                </a:solidFill>
                <a:latin typeface="Arial" pitchFamily="34" charset="0"/>
                <a:ea typeface="Calibri"/>
                <a:cs typeface="Arial" pitchFamily="34" charset="0"/>
                <a:sym typeface="Calibri"/>
              </a:rPr>
              <a:t>Envisioning</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Empowering</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Energizing</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Designing and aligning</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Rewarding and feedback</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Team building</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Outside orientation</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Global mind-set</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Tenacity</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Emotional intelligence</a:t>
            </a:r>
          </a:p>
          <a:p>
            <a:pPr marL="457200" marR="0" lvl="1" indent="59055" algn="l" rtl="0">
              <a:lnSpc>
                <a:spcPct val="80000"/>
              </a:lnSpc>
              <a:spcBef>
                <a:spcPts val="279"/>
              </a:spcBef>
              <a:spcAft>
                <a:spcPts val="0"/>
              </a:spcAft>
              <a:buClr>
                <a:schemeClr val="dk1"/>
              </a:buClr>
              <a:buFont typeface="Arial"/>
              <a:buNone/>
            </a:pPr>
            <a:endParaRPr sz="1200" b="0" i="0" u="none" strike="noStrike" cap="none" baseline="0" dirty="0">
              <a:solidFill>
                <a:schemeClr val="dk1"/>
              </a:solidFill>
              <a:latin typeface="Arial" pitchFamily="34" charset="0"/>
              <a:ea typeface="Calibri"/>
              <a:cs typeface="Arial" pitchFamily="34" charset="0"/>
              <a:sym typeface="Calibri"/>
            </a:endParaRPr>
          </a:p>
          <a:p>
            <a:pPr marL="0" marR="0" lvl="0" indent="0" algn="l" rtl="0">
              <a:lnSpc>
                <a:spcPct val="80000"/>
              </a:lnSpc>
              <a:spcBef>
                <a:spcPts val="285"/>
              </a:spcBef>
              <a:spcAft>
                <a:spcPts val="0"/>
              </a:spcAft>
              <a:buSzPct val="25000"/>
              <a:buNone/>
            </a:pPr>
            <a:r>
              <a:rPr lang="en-US" sz="1200" b="1" i="0" u="none" strike="noStrike" cap="none" baseline="0" dirty="0">
                <a:solidFill>
                  <a:schemeClr val="dk1"/>
                </a:solidFill>
                <a:latin typeface="Arial" pitchFamily="34" charset="0"/>
                <a:ea typeface="Calibri"/>
                <a:cs typeface="Arial" pitchFamily="34" charset="0"/>
                <a:sym typeface="Calibri"/>
              </a:rPr>
              <a:t>Predispositions for Leadership Communication</a:t>
            </a:r>
          </a:p>
          <a:p>
            <a:pPr marL="0" marR="0" lvl="0" indent="0" algn="l" rtl="0">
              <a:lnSpc>
                <a:spcPct val="80000"/>
              </a:lnSpc>
              <a:spcBef>
                <a:spcPts val="285"/>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1 – Task and people relationships</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Knowledge, sensitivity, skills, values influence our behavior choices</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Relates to our assessment of our competencies, needs of the situation, receptivity of a follower group, our potential to influence</a:t>
            </a:r>
          </a:p>
          <a:p>
            <a:pPr marL="0" marR="0" lvl="0" indent="0" algn="l" rtl="0">
              <a:lnSpc>
                <a:spcPct val="80000"/>
              </a:lnSpc>
              <a:spcBef>
                <a:spcPts val="285"/>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2 – Communication competencies</a:t>
            </a:r>
          </a:p>
          <a:p>
            <a:pPr marL="457200" marR="0" lvl="1" indent="0" algn="l" rtl="0">
              <a:lnSpc>
                <a:spcPct val="80000"/>
              </a:lnSpc>
              <a:spcBef>
                <a:spcPts val="285"/>
              </a:spcBef>
              <a:spcAft>
                <a:spcPts val="0"/>
              </a:spcAft>
              <a:buClr>
                <a:schemeClr val="dk1"/>
              </a:buClr>
              <a:buSzPct val="95000"/>
              <a:buFont typeface="Arial"/>
              <a:buChar char="•"/>
            </a:pPr>
            <a:r>
              <a:rPr lang="en-US" sz="1200" b="0" i="1" u="none" strike="noStrike" cap="none" baseline="0" dirty="0">
                <a:solidFill>
                  <a:schemeClr val="dk1"/>
                </a:solidFill>
                <a:latin typeface="Arial" pitchFamily="34" charset="0"/>
                <a:ea typeface="Calibri"/>
                <a:cs typeface="Arial" pitchFamily="34" charset="0"/>
                <a:sym typeface="Calibri"/>
              </a:rPr>
              <a:t> </a:t>
            </a:r>
            <a:r>
              <a:rPr lang="en-US" sz="1200" b="0" i="0" u="none" strike="noStrike" cap="none" baseline="0" dirty="0">
                <a:solidFill>
                  <a:schemeClr val="dk1"/>
                </a:solidFill>
                <a:latin typeface="Arial" pitchFamily="34" charset="0"/>
                <a:ea typeface="Calibri"/>
                <a:cs typeface="Arial" pitchFamily="34" charset="0"/>
                <a:sym typeface="Calibri"/>
              </a:rPr>
              <a:t>Those high in anxiety about communication are less likely to engage in leadership</a:t>
            </a:r>
          </a:p>
          <a:p>
            <a:pPr marL="457200" marR="0" lvl="1" indent="0" algn="l" rtl="0">
              <a:lnSpc>
                <a:spcPct val="80000"/>
              </a:lnSpc>
              <a:spcBef>
                <a:spcPts val="285"/>
              </a:spcBef>
              <a:spcAft>
                <a:spcPts val="0"/>
              </a:spcAft>
              <a:buClr>
                <a:schemeClr val="dk1"/>
              </a:buClr>
              <a:buSzPct val="95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Style and situational approaches are preferences leaders bring to situations</a:t>
            </a:r>
          </a:p>
          <a:p>
            <a:pPr marL="457200" marR="0" lvl="1" indent="59055" algn="l" rtl="0">
              <a:lnSpc>
                <a:spcPct val="80000"/>
              </a:lnSpc>
              <a:spcBef>
                <a:spcPts val="279"/>
              </a:spcBef>
              <a:spcAft>
                <a:spcPts val="0"/>
              </a:spcAft>
              <a:buClr>
                <a:schemeClr val="dk1"/>
              </a:buClr>
              <a:buFont typeface="Arial"/>
              <a:buNone/>
            </a:pPr>
            <a:endParaRPr sz="1200" b="0" i="0" u="none" strike="noStrike" cap="none" baseline="0" dirty="0">
              <a:solidFill>
                <a:schemeClr val="dk1"/>
              </a:solidFill>
              <a:latin typeface="Arial" pitchFamily="34" charset="0"/>
              <a:ea typeface="Calibri"/>
              <a:cs typeface="Arial" pitchFamily="34" charset="0"/>
              <a:sym typeface="Calibri"/>
            </a:endParaRPr>
          </a:p>
        </p:txBody>
      </p:sp>
      <p:sp>
        <p:nvSpPr>
          <p:cNvPr id="188" name="Shape 18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36</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Shape 19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95" name="Shape 19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457200" marR="0" lvl="1" indent="0" algn="l" rtl="0">
              <a:lnSpc>
                <a:spcPct val="80000"/>
              </a:lnSpc>
              <a:spcBef>
                <a:spcPts val="279"/>
              </a:spcBef>
              <a:spcAft>
                <a:spcPts val="0"/>
              </a:spcAft>
              <a:buClr>
                <a:schemeClr val="dk1"/>
              </a:buClr>
              <a:buFont typeface="Arial"/>
              <a:buNone/>
            </a:pPr>
            <a:endParaRPr sz="1200" b="0" i="0" u="none" strike="noStrike" cap="none" baseline="0" dirty="0">
              <a:solidFill>
                <a:schemeClr val="dk1"/>
              </a:solidFill>
              <a:latin typeface="Arial" pitchFamily="34" charset="0"/>
              <a:ea typeface="Calibri"/>
              <a:cs typeface="Arial" pitchFamily="34" charset="0"/>
              <a:sym typeface="Calibri"/>
            </a:endParaRPr>
          </a:p>
        </p:txBody>
      </p:sp>
      <p:sp>
        <p:nvSpPr>
          <p:cNvPr id="196" name="Shape 196"/>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37</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Shape 20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03" name="Shape 203"/>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قواعد القوة للقادة</a:t>
            </a: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النقطة 1 - القوة</a:t>
            </a: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  تتعلق بالتجاوزات والفشل الأخلاقي وكذلك الإنجازات والنجاحات الأخلاقية</a:t>
            </a: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تمكن شخص ما من أن يكون أكثر نفوذاً من الآخر</a:t>
            </a:r>
          </a:p>
          <a:p>
            <a:pPr marL="0" marR="0" lvl="0" indent="0" algn="r" rtl="0">
              <a:lnSpc>
                <a:spcPct val="90000"/>
              </a:lnSpc>
              <a:spcBef>
                <a:spcPts val="0"/>
              </a:spcBef>
              <a:spcAft>
                <a:spcPts val="0"/>
              </a:spcAft>
              <a:buClr>
                <a:schemeClr val="dk1"/>
              </a:buClr>
              <a:buSzPct val="25000"/>
              <a:buFont typeface="Calibri"/>
              <a:buNone/>
            </a:pPr>
            <a:endParaRPr lang="ar" sz="1200" b="0" i="0" u="none" strike="noStrike" cap="none" baseline="0" dirty="0">
              <a:solidFill>
                <a:schemeClr val="dk1"/>
              </a:solidFill>
              <a:latin typeface="Arial" pitchFamily="34" charset="0"/>
              <a:ea typeface="Calibri"/>
              <a:cs typeface="Arial" pitchFamily="34" charset="0"/>
              <a:sym typeface="Calibri"/>
            </a:endParaRP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 </a:t>
            </a: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النقطة 2 - أنواع الطاقة</a:t>
            </a: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  القوة المشروعة</a:t>
            </a: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  قوة المكافأة</a:t>
            </a: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  القوة القسرية</a:t>
            </a: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  قوة الإحالة</a:t>
            </a: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  خبير أو قوة معلومات</a:t>
            </a:r>
          </a:p>
          <a:p>
            <a:pPr marL="0" marR="0" lvl="0" indent="0" algn="r" rtl="0">
              <a:lnSpc>
                <a:spcPct val="90000"/>
              </a:lnSpc>
              <a:spcBef>
                <a:spcPts val="0"/>
              </a:spcBef>
              <a:spcAft>
                <a:spcPts val="0"/>
              </a:spcAft>
              <a:buClr>
                <a:schemeClr val="dk1"/>
              </a:buClr>
              <a:buSzPct val="25000"/>
              <a:buFont typeface="Calibri"/>
              <a:buNone/>
            </a:pPr>
            <a:r>
              <a:rPr lang="ar" sz="1200" b="0" i="0" u="none" strike="noStrike" cap="none" baseline="0" dirty="0">
                <a:solidFill>
                  <a:schemeClr val="dk1"/>
                </a:solidFill>
                <a:latin typeface="Arial" pitchFamily="34" charset="0"/>
                <a:ea typeface="Calibri"/>
                <a:cs typeface="Arial" pitchFamily="34" charset="0"/>
                <a:sym typeface="Calibri"/>
              </a:rPr>
              <a:t>  قوة الاتصال</a:t>
            </a:r>
            <a:endParaRPr lang="en-US" sz="1200" b="0" i="0" u="none" strike="noStrike" cap="none" baseline="0" dirty="0">
              <a:solidFill>
                <a:schemeClr val="dk1"/>
              </a:solidFill>
              <a:latin typeface="Arial" pitchFamily="34" charset="0"/>
              <a:ea typeface="Calibri"/>
              <a:cs typeface="Arial" pitchFamily="34" charset="0"/>
              <a:sym typeface="Calibri"/>
            </a:endParaRPr>
          </a:p>
        </p:txBody>
      </p:sp>
      <p:sp>
        <p:nvSpPr>
          <p:cNvPr id="204" name="Shape 20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39</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Shape 21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11" name="Shape 21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None/>
            </a:pPr>
            <a:endParaRPr sz="1200" b="0" i="0" u="none" strike="noStrike" cap="none" baseline="0">
              <a:solidFill>
                <a:schemeClr val="dk1"/>
              </a:solidFill>
              <a:latin typeface="Calibri"/>
              <a:ea typeface="Calibri"/>
              <a:cs typeface="Calibri"/>
              <a:sym typeface="Calibri"/>
            </a:endParaRPr>
          </a:p>
        </p:txBody>
      </p:sp>
      <p:sp>
        <p:nvSpPr>
          <p:cNvPr id="212" name="Shape 212"/>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41</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Shape 21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19" name="Shape 21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457200" marR="0" lvl="1" indent="76200" algn="r" rtl="0">
              <a:lnSpc>
                <a:spcPct val="100000"/>
              </a:lnSpc>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القيادة المبدئية والممتازة والأخلاقية</a:t>
            </a:r>
          </a:p>
          <a:p>
            <a:pPr marL="457200" marR="0" lvl="1" indent="76200" algn="r" rtl="0">
              <a:lnSpc>
                <a:spcPct val="100000"/>
              </a:lnSpc>
              <a:spcBef>
                <a:spcPts val="360"/>
              </a:spcBef>
              <a:spcAft>
                <a:spcPts val="0"/>
              </a:spcAft>
              <a:buClr>
                <a:schemeClr val="dk1"/>
              </a:buClr>
              <a:buFont typeface="Arial"/>
              <a:buNone/>
            </a:pPr>
            <a:endParaRPr lang="ar" sz="1200" b="0" i="0" u="none" strike="noStrike" cap="none" baseline="0" dirty="0">
              <a:solidFill>
                <a:schemeClr val="dk1"/>
              </a:solidFill>
              <a:latin typeface="Arial" pitchFamily="34" charset="0"/>
              <a:ea typeface="Calibri"/>
              <a:cs typeface="Arial" pitchFamily="34" charset="0"/>
              <a:sym typeface="Calibri"/>
            </a:endParaRPr>
          </a:p>
          <a:p>
            <a:pPr marL="457200" marR="0" lvl="1" indent="76200" algn="r" rtl="0">
              <a:lnSpc>
                <a:spcPct val="100000"/>
              </a:lnSpc>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التواصل الأخلاقي</a:t>
            </a:r>
          </a:p>
          <a:p>
            <a:pPr marL="457200" marR="0" lvl="1" indent="76200" algn="r" rtl="0">
              <a:lnSpc>
                <a:spcPct val="100000"/>
              </a:lnSpc>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أساسي للقيادة المبدئية والتميز</a:t>
            </a:r>
          </a:p>
          <a:p>
            <a:pPr marL="457200" marR="0" lvl="1" indent="76200" algn="r" rtl="0">
              <a:lnSpc>
                <a:spcPct val="100000"/>
              </a:lnSpc>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يستكشف مدى تعقيد القضايا</a:t>
            </a:r>
          </a:p>
          <a:p>
            <a:pPr marL="457200" marR="0" lvl="1" indent="76200" algn="r" rtl="0">
              <a:lnSpc>
                <a:spcPct val="100000"/>
              </a:lnSpc>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يشجع الرأي المخالف</a:t>
            </a:r>
          </a:p>
          <a:p>
            <a:pPr marL="457200" marR="0" lvl="1" indent="76200" algn="r" rtl="0">
              <a:lnSpc>
                <a:spcPct val="100000"/>
              </a:lnSpc>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يقدم المعلومات بصراحة وعادلة</a:t>
            </a:r>
          </a:p>
          <a:p>
            <a:pPr marL="457200" marR="0" lvl="1" indent="76200" algn="r" rtl="0">
              <a:lnSpc>
                <a:spcPct val="100000"/>
              </a:lnSpc>
              <a:spcBef>
                <a:spcPts val="360"/>
              </a:spcBef>
              <a:spcAft>
                <a:spcPts val="0"/>
              </a:spcAft>
              <a:buClr>
                <a:schemeClr val="dk1"/>
              </a:buClr>
              <a:buFont typeface="Arial"/>
              <a:buNone/>
            </a:pPr>
            <a:r>
              <a:rPr lang="ar" sz="1200" b="0" i="0" u="none" strike="noStrike" cap="none" baseline="0" dirty="0">
                <a:solidFill>
                  <a:schemeClr val="dk1"/>
                </a:solidFill>
                <a:latin typeface="Arial" pitchFamily="34" charset="0"/>
                <a:ea typeface="Calibri"/>
                <a:cs typeface="Arial" pitchFamily="34" charset="0"/>
                <a:sym typeface="Calibri"/>
              </a:rPr>
              <a:t>  دوافع المشاركة أو التحيزات التي قد تؤثر على المواقف</a:t>
            </a:r>
            <a:endParaRPr sz="1200" b="0" i="0" u="none" strike="noStrike" cap="none" baseline="0" dirty="0">
              <a:solidFill>
                <a:schemeClr val="dk1"/>
              </a:solidFill>
              <a:latin typeface="Arial" pitchFamily="34" charset="0"/>
              <a:ea typeface="Calibri"/>
              <a:cs typeface="Arial" pitchFamily="34" charset="0"/>
              <a:sym typeface="Calibri"/>
            </a:endParaRPr>
          </a:p>
        </p:txBody>
      </p:sp>
      <p:sp>
        <p:nvSpPr>
          <p:cNvPr id="220" name="Shape 22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42</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Shape 22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227" name="Shape 22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SzPct val="25000"/>
              <a:buFont typeface="Calibri"/>
              <a:buNone/>
            </a:pPr>
            <a:r>
              <a:rPr lang="en-US" sz="1200" b="1" i="0" u="none" strike="noStrike" cap="none" baseline="0" dirty="0">
                <a:solidFill>
                  <a:schemeClr val="dk1"/>
                </a:solidFill>
                <a:latin typeface="Arial" pitchFamily="34" charset="0"/>
                <a:ea typeface="Calibri"/>
                <a:cs typeface="Arial" pitchFamily="34" charset="0"/>
                <a:sym typeface="Calibri"/>
              </a:rPr>
              <a:t>Identifying Constructive Communication Behaviors for Leadership</a:t>
            </a:r>
          </a:p>
          <a:p>
            <a:pPr marL="0" marR="0" lvl="0" indent="0" algn="l" rtl="0">
              <a:lnSpc>
                <a:spcPct val="100000"/>
              </a:lnSpc>
              <a:spcBef>
                <a:spcPts val="360"/>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1 – Task responsibilities</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Facilitating problem analysis</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Idea generation and evaluation</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Solution generation</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Decision implementation</a:t>
            </a:r>
          </a:p>
          <a:p>
            <a:pPr marL="0" marR="0" lvl="0" indent="0" algn="l" rtl="0">
              <a:lnSpc>
                <a:spcPct val="100000"/>
              </a:lnSpc>
              <a:spcBef>
                <a:spcPts val="360"/>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2 – Procedural responsibilities</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Goal setting</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Agenda making</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Discussion clarification</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Consensus and disagreement identification</a:t>
            </a:r>
          </a:p>
          <a:p>
            <a:pPr marL="0" marR="0" lvl="0" indent="0" algn="l" rtl="0">
              <a:lnSpc>
                <a:spcPct val="100000"/>
              </a:lnSpc>
              <a:spcBef>
                <a:spcPts val="360"/>
              </a:spcBef>
              <a:spcAft>
                <a:spcPts val="0"/>
              </a:spcAft>
              <a:buClr>
                <a:schemeClr val="dk1"/>
              </a:buClr>
              <a:buSzPct val="25000"/>
              <a:buFont typeface="Calibri"/>
              <a:buNone/>
            </a:pPr>
            <a:r>
              <a:rPr lang="en-US" sz="1200" b="0" i="0" u="none" strike="noStrike" cap="none" baseline="0" dirty="0">
                <a:solidFill>
                  <a:schemeClr val="dk1"/>
                </a:solidFill>
                <a:latin typeface="Arial" pitchFamily="34" charset="0"/>
                <a:ea typeface="Calibri"/>
                <a:cs typeface="Arial" pitchFamily="34" charset="0"/>
                <a:sym typeface="Calibri"/>
              </a:rPr>
              <a:t>Point 3 – Interpersonal responsibilities</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Participation</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Group climate</a:t>
            </a:r>
          </a:p>
          <a:p>
            <a:pPr marL="457200" marR="0" lvl="1" indent="0" algn="l" rtl="0">
              <a:lnSpc>
                <a:spcPct val="100000"/>
              </a:lnSpc>
              <a:spcBef>
                <a:spcPts val="360"/>
              </a:spcBef>
              <a:spcAft>
                <a:spcPts val="0"/>
              </a:spcAft>
              <a:buClr>
                <a:schemeClr val="dk1"/>
              </a:buClr>
              <a:buSzPct val="100000"/>
              <a:buFont typeface="Arial"/>
              <a:buChar char="•"/>
            </a:pPr>
            <a:r>
              <a:rPr lang="en-US" sz="1200" b="0" i="0" u="none" strike="noStrike" cap="none" baseline="0" dirty="0">
                <a:solidFill>
                  <a:schemeClr val="dk1"/>
                </a:solidFill>
                <a:latin typeface="Arial" pitchFamily="34" charset="0"/>
                <a:ea typeface="Calibri"/>
                <a:cs typeface="Arial" pitchFamily="34" charset="0"/>
                <a:sym typeface="Calibri"/>
              </a:rPr>
              <a:t> Conflict management</a:t>
            </a:r>
          </a:p>
          <a:p>
            <a:pPr marL="0" marR="0" lvl="0" indent="0" algn="l" rtl="0">
              <a:spcBef>
                <a:spcPts val="360"/>
              </a:spcBef>
              <a:spcAft>
                <a:spcPts val="0"/>
              </a:spcAft>
              <a:buNone/>
            </a:pPr>
            <a:endParaRPr sz="1200" b="0" i="0" u="none" strike="noStrike" cap="none" baseline="0" dirty="0">
              <a:solidFill>
                <a:schemeClr val="dk1"/>
              </a:solidFill>
              <a:latin typeface="Arial" pitchFamily="34" charset="0"/>
              <a:ea typeface="Calibri"/>
              <a:cs typeface="Arial" pitchFamily="34" charset="0"/>
              <a:sym typeface="Calibri"/>
            </a:endParaRPr>
          </a:p>
        </p:txBody>
      </p:sp>
      <p:sp>
        <p:nvSpPr>
          <p:cNvPr id="228" name="Shape 22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Calibri"/>
                <a:ea typeface="Calibri"/>
                <a:cs typeface="Calibri"/>
                <a:sym typeface="Calibri"/>
              </a:rPr>
              <a:pPr marL="0" marR="0" lvl="0" indent="0" algn="r" rtl="0">
                <a:spcBef>
                  <a:spcPts val="0"/>
                </a:spcBef>
                <a:spcAft>
                  <a:spcPts val="0"/>
                </a:spcAft>
                <a:buSzPct val="25000"/>
                <a:buNone/>
              </a:pPr>
              <a:t>43</a:t>
            </a:fld>
            <a:endParaRPr lang="en-US"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r" defTabSz="914400" rtl="1" eaLnBrk="1" latinLnBrk="0" hangingPunct="1">
              <a:spcBef>
                <a:spcPts val="360"/>
              </a:spcBef>
              <a:spcAft>
                <a:spcPts val="0"/>
              </a:spcAft>
            </a:pPr>
            <a:r>
              <a:rPr lang="en-US" dirty="0"/>
              <a:t>https://</a:t>
            </a:r>
            <a:r>
              <a:rPr lang="en-US" dirty="0" err="1"/>
              <a:t>ila.io</a:t>
            </a:r>
            <a:r>
              <a:rPr lang="en-US" dirty="0"/>
              <a:t>/S1X08</a:t>
            </a:r>
            <a:endParaRPr lang="ar-SA" dirty="0"/>
          </a:p>
          <a:p>
            <a:pPr marL="0" marR="0" indent="0" algn="r" defTabSz="914400" rtl="1" eaLnBrk="1" latinLnBrk="0" hangingPunct="1">
              <a:spcBef>
                <a:spcPts val="360"/>
              </a:spcBef>
              <a:spcAft>
                <a:spcPts val="0"/>
              </a:spcAft>
            </a:pPr>
            <a:endParaRPr lang="ar-SA" dirty="0"/>
          </a:p>
          <a:p>
            <a:pPr algn="r"/>
            <a:r>
              <a:rPr lang="ar" sz="1200" b="1" i="0" kern="1200" dirty="0">
                <a:solidFill>
                  <a:schemeClr val="tx1"/>
                </a:solidFill>
                <a:effectLst/>
                <a:latin typeface="+mn-lt"/>
                <a:ea typeface="+mn-ea"/>
                <a:cs typeface="+mn-cs"/>
              </a:rPr>
              <a:t>10 مهارات للتواصل القيادي الفعال يجب أن يمتلكها كل قائد ناجح</a:t>
            </a:r>
          </a:p>
          <a:p>
            <a:br>
              <a:rPr lang="ar" dirty="0"/>
            </a:br>
            <a:endParaRPr lang="en-US" dirty="0"/>
          </a:p>
        </p:txBody>
      </p:sp>
      <p:sp>
        <p:nvSpPr>
          <p:cNvPr id="4" name="Slide Number Placeholder 3"/>
          <p:cNvSpPr>
            <a:spLocks noGrp="1"/>
          </p:cNvSpPr>
          <p:nvPr>
            <p:ph type="sldNum" idx="12"/>
          </p:nvPr>
        </p:nvSpPr>
        <p:spPr/>
        <p:txBody>
          <a:bodyPr/>
          <a:lstStyle/>
          <a:p>
            <a:pPr marL="0" lvl="0" indent="0">
              <a:spcBef>
                <a:spcPts val="0"/>
              </a:spcBef>
              <a:buSzPct val="25000"/>
              <a:buNone/>
            </a:pPr>
            <a:fld id="{00000000-1234-1234-1234-123412341234}" type="slidenum">
              <a:rPr lang="en-US" smtClean="0"/>
              <a:pPr marL="0" lvl="0" indent="0">
                <a:spcBef>
                  <a:spcPts val="0"/>
                </a:spcBef>
                <a:buSzPct val="25000"/>
                <a:buNone/>
              </a:pPr>
              <a:t>44</a:t>
            </a:fld>
            <a:endParaRPr lang="en-US"/>
          </a:p>
        </p:txBody>
      </p:sp>
    </p:spTree>
    <p:extLst>
      <p:ext uri="{BB962C8B-B14F-4D97-AF65-F5344CB8AC3E}">
        <p14:creationId xmlns:p14="http://schemas.microsoft.com/office/powerpoint/2010/main" val="2983001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4"/>
        <p:cNvGrpSpPr/>
        <p:nvPr/>
      </p:nvGrpSpPr>
      <p:grpSpPr>
        <a:xfrm>
          <a:off x="0" y="0"/>
          <a:ext cx="0" cy="0"/>
          <a:chOff x="0" y="0"/>
          <a:chExt cx="0" cy="0"/>
        </a:xfrm>
      </p:grpSpPr>
      <p:sp>
        <p:nvSpPr>
          <p:cNvPr id="18" name="Shape 18"/>
          <p:cNvSpPr txBox="1">
            <a:spLocks noGrp="1"/>
          </p:cNvSpPr>
          <p:nvPr>
            <p:ph type="ctrTitle"/>
          </p:nvPr>
        </p:nvSpPr>
        <p:spPr>
          <a:xfrm>
            <a:off x="1949879" y="152400"/>
            <a:ext cx="6965522" cy="997181"/>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pPr marL="0" marR="0" indent="0" algn="l" rtl="1">
              <a:lnSpc>
                <a:spcPct val="100000"/>
              </a:lnSpc>
              <a:spcBef>
                <a:spcPts val="0"/>
              </a:spcBef>
              <a:spcAft>
                <a:spcPts val="0"/>
              </a:spcAft>
              <a:buNone/>
            </a:pPr>
            <a:endParaRPr dirty="0"/>
          </a:p>
        </p:txBody>
      </p:sp>
      <p:sp>
        <p:nvSpPr>
          <p:cNvPr id="19" name="Shape 19"/>
          <p:cNvSpPr txBox="1">
            <a:spLocks noGrp="1"/>
          </p:cNvSpPr>
          <p:nvPr>
            <p:ph type="subTitle" idx="1"/>
          </p:nvPr>
        </p:nvSpPr>
        <p:spPr>
          <a:xfrm>
            <a:off x="5029200" y="2057400"/>
            <a:ext cx="3657600" cy="4114800"/>
          </a:xfrm>
          <a:prstGeom prst="rect">
            <a:avLst/>
          </a:prstGeom>
          <a:noFill/>
          <a:ln>
            <a:noFill/>
          </a:ln>
        </p:spPr>
        <p:txBody>
          <a:bodyPr lIns="91425" tIns="91425" rIns="91425" bIns="91425" anchor="t" anchorCtr="0"/>
          <a:lstStyle>
            <a:lvl1pPr marL="0" marR="0" indent="0" algn="l" rtl="0">
              <a:spcBef>
                <a:spcPts val="480"/>
              </a:spcBef>
              <a:spcAft>
                <a:spcPts val="0"/>
              </a:spcAft>
              <a:buClr>
                <a:schemeClr val="dk1"/>
              </a:buClr>
              <a:buFont typeface="Arial"/>
              <a:buNone/>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a:p>
        </p:txBody>
      </p:sp>
      <p:sp>
        <p:nvSpPr>
          <p:cNvPr id="5" name="Rectangle 4">
            <a:extLst>
              <a:ext uri="{FF2B5EF4-FFF2-40B4-BE49-F238E27FC236}">
                <a16:creationId xmlns:a16="http://schemas.microsoft.com/office/drawing/2014/main" id="{BCE6905F-8161-5946-97D4-9F1B2CC552ED}"/>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6" name="Picture 5">
            <a:extLst>
              <a:ext uri="{FF2B5EF4-FFF2-40B4-BE49-F238E27FC236}">
                <a16:creationId xmlns:a16="http://schemas.microsoft.com/office/drawing/2014/main" id="{4581D308-CFBD-464D-A468-0AD4DC15CC5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7" name="Graphic 6">
            <a:extLst>
              <a:ext uri="{FF2B5EF4-FFF2-40B4-BE49-F238E27FC236}">
                <a16:creationId xmlns:a16="http://schemas.microsoft.com/office/drawing/2014/main" id="{A5E33415-9277-644E-B8E7-3E5DF76959E5}"/>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09795" y="6172200"/>
            <a:ext cx="1625603" cy="443746"/>
          </a:xfrm>
          <a:prstGeom prst="rect">
            <a:avLst/>
          </a:prstGeom>
        </p:spPr>
      </p:pic>
      <p:pic>
        <p:nvPicPr>
          <p:cNvPr id="8" name="Graphic 7">
            <a:extLst>
              <a:ext uri="{FF2B5EF4-FFF2-40B4-BE49-F238E27FC236}">
                <a16:creationId xmlns:a16="http://schemas.microsoft.com/office/drawing/2014/main" id="{BEE2C37F-3F9C-9E42-8E4F-ABDCB228BDC4}"/>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010400" y="6384021"/>
            <a:ext cx="1409737" cy="23192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457200" y="274637"/>
            <a:ext cx="8229600" cy="1143000"/>
          </a:xfrm>
          <a:prstGeom prst="rect">
            <a:avLst/>
          </a:prstGeom>
          <a:noFill/>
          <a:ln>
            <a:noFill/>
          </a:ln>
        </p:spPr>
        <p:txBody>
          <a:bodyPr lIns="91425" tIns="91425" rIns="91425" bIns="91425" anchor="t"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endParaRPr/>
          </a:p>
        </p:txBody>
      </p:sp>
      <p:sp>
        <p:nvSpPr>
          <p:cNvPr id="23" name="Shape 23"/>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indent="-139700" algn="l" rtl="0">
              <a:spcBef>
                <a:spcPts val="640"/>
              </a:spcBef>
              <a:spcAft>
                <a:spcPts val="0"/>
              </a:spcAft>
              <a:buClr>
                <a:schemeClr val="dk1"/>
              </a:buClr>
              <a:buFont typeface="Arial"/>
              <a:buChar char="•"/>
              <a:defRPr/>
            </a:lvl1pPr>
            <a:lvl2pPr marL="742950" indent="-107950" algn="l" rtl="0">
              <a:spcBef>
                <a:spcPts val="560"/>
              </a:spcBef>
              <a:spcAft>
                <a:spcPts val="0"/>
              </a:spcAft>
              <a:buClr>
                <a:schemeClr val="dk1"/>
              </a:buClr>
              <a:buFont typeface="Arial"/>
              <a:buChar char="–"/>
              <a:defRPr/>
            </a:lvl2pPr>
            <a:lvl3pPr marL="1143000" indent="-76200" algn="l" rtl="0">
              <a:spcBef>
                <a:spcPts val="480"/>
              </a:spcBef>
              <a:spcAft>
                <a:spcPts val="0"/>
              </a:spcAft>
              <a:buClr>
                <a:schemeClr val="dk1"/>
              </a:buClr>
              <a:buFont typeface="Arial"/>
              <a:buChar char="•"/>
              <a:defRPr/>
            </a:lvl3pPr>
            <a:lvl4pPr marL="1600200" indent="-101600" algn="l" rtl="0">
              <a:spcBef>
                <a:spcPts val="400"/>
              </a:spcBef>
              <a:spcAft>
                <a:spcPts val="0"/>
              </a:spcAft>
              <a:buClr>
                <a:schemeClr val="dk1"/>
              </a:buClr>
              <a:buFont typeface="Arial"/>
              <a:buChar char="–"/>
              <a:defRPr/>
            </a:lvl4pPr>
            <a:lvl5pPr marL="2057400" indent="-101600" algn="l" rtl="0">
              <a:spcBef>
                <a:spcPts val="400"/>
              </a:spcBef>
              <a:spcAft>
                <a:spcPts val="0"/>
              </a:spcAft>
              <a:buClr>
                <a:schemeClr val="dk1"/>
              </a:buClr>
              <a:buFont typeface="Arial"/>
              <a:buChar char="»"/>
              <a:defRPr/>
            </a:lvl5pPr>
            <a:lvl6pPr marL="2514600" indent="-101600" algn="l" rtl="0">
              <a:spcBef>
                <a:spcPts val="400"/>
              </a:spcBef>
              <a:spcAft>
                <a:spcPts val="0"/>
              </a:spcAft>
              <a:buClr>
                <a:schemeClr val="dk1"/>
              </a:buClr>
              <a:buFont typeface="Arial"/>
              <a:buChar char="»"/>
              <a:defRPr/>
            </a:lvl6pPr>
            <a:lvl7pPr marL="2971800" indent="-101600" algn="l" rtl="0">
              <a:spcBef>
                <a:spcPts val="400"/>
              </a:spcBef>
              <a:spcAft>
                <a:spcPts val="0"/>
              </a:spcAft>
              <a:buClr>
                <a:schemeClr val="dk1"/>
              </a:buClr>
              <a:buFont typeface="Arial"/>
              <a:buChar char="»"/>
              <a:defRPr/>
            </a:lvl7pPr>
            <a:lvl8pPr marL="3429000" indent="-101600" algn="l" rtl="0">
              <a:spcBef>
                <a:spcPts val="400"/>
              </a:spcBef>
              <a:spcAft>
                <a:spcPts val="0"/>
              </a:spcAft>
              <a:buClr>
                <a:schemeClr val="dk1"/>
              </a:buClr>
              <a:buFont typeface="Arial"/>
              <a:buChar char="»"/>
              <a:defRPr/>
            </a:lvl8pPr>
            <a:lvl9pPr marL="3886200" indent="-101600" algn="l" rtl="0">
              <a:spcBef>
                <a:spcPts val="400"/>
              </a:spcBef>
              <a:spcAft>
                <a:spcPts val="0"/>
              </a:spcAft>
              <a:buClr>
                <a:schemeClr val="dk1"/>
              </a:buClr>
              <a:buFont typeface="Arial"/>
              <a:buChar char="»"/>
              <a:defRPr/>
            </a:lvl9pPr>
          </a:lstStyle>
          <a:p>
            <a:endParaRPr/>
          </a:p>
        </p:txBody>
      </p:sp>
      <p:sp>
        <p:nvSpPr>
          <p:cNvPr id="4" name="Rectangle 3">
            <a:extLst>
              <a:ext uri="{FF2B5EF4-FFF2-40B4-BE49-F238E27FC236}">
                <a16:creationId xmlns:a16="http://schemas.microsoft.com/office/drawing/2014/main" id="{45A66363-89CF-2740-907E-667AA1E7DC8A}"/>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5" name="Picture 4">
            <a:extLst>
              <a:ext uri="{FF2B5EF4-FFF2-40B4-BE49-F238E27FC236}">
                <a16:creationId xmlns:a16="http://schemas.microsoft.com/office/drawing/2014/main" id="{5DC084AD-5B91-6E43-9D3C-20DD4554C51D}"/>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6" name="Graphic 5">
            <a:extLst>
              <a:ext uri="{FF2B5EF4-FFF2-40B4-BE49-F238E27FC236}">
                <a16:creationId xmlns:a16="http://schemas.microsoft.com/office/drawing/2014/main" id="{DD81DA5C-9229-B146-8B48-E1A7BD961F2D}"/>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09795" y="6172200"/>
            <a:ext cx="1625603" cy="443746"/>
          </a:xfrm>
          <a:prstGeom prst="rect">
            <a:avLst/>
          </a:prstGeom>
        </p:spPr>
      </p:pic>
      <p:pic>
        <p:nvPicPr>
          <p:cNvPr id="7" name="Graphic 6">
            <a:extLst>
              <a:ext uri="{FF2B5EF4-FFF2-40B4-BE49-F238E27FC236}">
                <a16:creationId xmlns:a16="http://schemas.microsoft.com/office/drawing/2014/main" id="{4EC4B471-CEF0-B742-B15F-FFA079922069}"/>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734263" y="6278110"/>
            <a:ext cx="1409737" cy="231925"/>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Custom Layout">
    <p:spTree>
      <p:nvGrpSpPr>
        <p:cNvPr id="1" name="Shape 25"/>
        <p:cNvGrpSpPr/>
        <p:nvPr/>
      </p:nvGrpSpPr>
      <p:grpSpPr>
        <a:xfrm>
          <a:off x="0" y="0"/>
          <a:ext cx="0" cy="0"/>
          <a:chOff x="0" y="0"/>
          <a:chExt cx="0" cy="0"/>
        </a:xfrm>
      </p:grpSpPr>
      <p:sp>
        <p:nvSpPr>
          <p:cNvPr id="26" name="Shape 26"/>
          <p:cNvSpPr>
            <a:spLocks noGrp="1"/>
          </p:cNvSpPr>
          <p:nvPr>
            <p:ph type="pic" idx="2"/>
          </p:nvPr>
        </p:nvSpPr>
        <p:spPr>
          <a:xfrm>
            <a:off x="457200" y="437745"/>
            <a:ext cx="8229600" cy="5720167"/>
          </a:xfrm>
          <a:prstGeom prst="rect">
            <a:avLst/>
          </a:prstGeom>
          <a:noFill/>
          <a:ln>
            <a:noFill/>
          </a:ln>
        </p:spPr>
      </p:sp>
      <p:sp>
        <p:nvSpPr>
          <p:cNvPr id="3" name="Rectangle 2">
            <a:extLst>
              <a:ext uri="{FF2B5EF4-FFF2-40B4-BE49-F238E27FC236}">
                <a16:creationId xmlns:a16="http://schemas.microsoft.com/office/drawing/2014/main" id="{2E7C6299-2AD8-4246-8475-C4873E8C250B}"/>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4" name="Picture 3">
            <a:extLst>
              <a:ext uri="{FF2B5EF4-FFF2-40B4-BE49-F238E27FC236}">
                <a16:creationId xmlns:a16="http://schemas.microsoft.com/office/drawing/2014/main" id="{1211C5B2-242E-4C4B-B3D4-C83B27B786C3}"/>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5" name="Graphic 4">
            <a:extLst>
              <a:ext uri="{FF2B5EF4-FFF2-40B4-BE49-F238E27FC236}">
                <a16:creationId xmlns:a16="http://schemas.microsoft.com/office/drawing/2014/main" id="{01085F6A-1AF4-D447-A4D7-9E5D83834193}"/>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09795" y="6172200"/>
            <a:ext cx="1625603" cy="443746"/>
          </a:xfrm>
          <a:prstGeom prst="rect">
            <a:avLst/>
          </a:prstGeom>
        </p:spPr>
      </p:pic>
      <p:pic>
        <p:nvPicPr>
          <p:cNvPr id="6" name="Graphic 5">
            <a:extLst>
              <a:ext uri="{FF2B5EF4-FFF2-40B4-BE49-F238E27FC236}">
                <a16:creationId xmlns:a16="http://schemas.microsoft.com/office/drawing/2014/main" id="{E556F95A-9701-5945-80E5-1E529F4F5E09}"/>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162800" y="6278110"/>
            <a:ext cx="1409737" cy="231925"/>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
        <p:nvSpPr>
          <p:cNvPr id="3" name="Rectangle 2">
            <a:extLst>
              <a:ext uri="{FF2B5EF4-FFF2-40B4-BE49-F238E27FC236}">
                <a16:creationId xmlns:a16="http://schemas.microsoft.com/office/drawing/2014/main" id="{D267220F-9D8D-8D40-9DDE-67E81198838D}"/>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4" name="Picture 3">
            <a:extLst>
              <a:ext uri="{FF2B5EF4-FFF2-40B4-BE49-F238E27FC236}">
                <a16:creationId xmlns:a16="http://schemas.microsoft.com/office/drawing/2014/main" id="{1DC1E924-9662-F64F-96E4-4D768E0D8EF0}"/>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5" name="Graphic 4">
            <a:extLst>
              <a:ext uri="{FF2B5EF4-FFF2-40B4-BE49-F238E27FC236}">
                <a16:creationId xmlns:a16="http://schemas.microsoft.com/office/drawing/2014/main" id="{AD7BCEBE-CF3E-DD40-ADA5-9AD3C41D5FA4}"/>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09795" y="6172200"/>
            <a:ext cx="1625603" cy="443746"/>
          </a:xfrm>
          <a:prstGeom prst="rect">
            <a:avLst/>
          </a:prstGeom>
        </p:spPr>
      </p:pic>
      <p:pic>
        <p:nvPicPr>
          <p:cNvPr id="6" name="Graphic 5">
            <a:extLst>
              <a:ext uri="{FF2B5EF4-FFF2-40B4-BE49-F238E27FC236}">
                <a16:creationId xmlns:a16="http://schemas.microsoft.com/office/drawing/2014/main" id="{83770A47-5635-AA4C-B4F5-A949FB7F65AA}"/>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029395" y="6278110"/>
            <a:ext cx="1409737" cy="231925"/>
          </a:xfrm>
          <a:prstGeom prst="rect">
            <a:avLst/>
          </a:prstGeom>
        </p:spPr>
      </p:pic>
    </p:spTree>
    <p:extLst>
      <p:ext uri="{BB962C8B-B14F-4D97-AF65-F5344CB8AC3E}">
        <p14:creationId xmlns:p14="http://schemas.microsoft.com/office/powerpoint/2010/main" val="3318796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
        <p:cNvGrpSpPr/>
        <p:nvPr/>
      </p:nvGrpSpPr>
      <p:grpSpPr>
        <a:xfrm>
          <a:off x="0" y="0"/>
          <a:ext cx="0" cy="0"/>
          <a:chOff x="0" y="0"/>
          <a:chExt cx="0" cy="0"/>
        </a:xfrm>
      </p:grpSpPr>
      <p:sp>
        <p:nvSpPr>
          <p:cNvPr id="9" name="Shape 9"/>
          <p:cNvSpPr txBox="1">
            <a:spLocks noGrp="1"/>
          </p:cNvSpPr>
          <p:nvPr>
            <p:ph type="title"/>
          </p:nvPr>
        </p:nvSpPr>
        <p:spPr>
          <a:xfrm>
            <a:off x="457200" y="274637"/>
            <a:ext cx="8229600" cy="1143000"/>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0" name="Shape 10"/>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marR="0" indent="-139700" algn="l" rtl="0">
              <a:spcBef>
                <a:spcPts val="640"/>
              </a:spcBef>
              <a:spcAft>
                <a:spcPts val="0"/>
              </a:spcAft>
              <a:buClr>
                <a:schemeClr val="dk1"/>
              </a:buClr>
              <a:buFont typeface="Arial"/>
              <a:buChar char="•"/>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a:p>
        </p:txBody>
      </p:sp>
      <p:pic>
        <p:nvPicPr>
          <p:cNvPr id="5" name="Picture Placeholder 3">
            <a:extLst>
              <a:ext uri="{FF2B5EF4-FFF2-40B4-BE49-F238E27FC236}">
                <a16:creationId xmlns:a16="http://schemas.microsoft.com/office/drawing/2014/main" id="{D8D9E8CD-EB57-B846-9507-654A9FFD51B2}"/>
              </a:ext>
            </a:extLst>
          </p:cNvPr>
          <p:cNvPicPr>
            <a:picLocks noChangeAspect="1"/>
          </p:cNvPicPr>
          <p:nvPr userDrawn="1"/>
        </p:nvPicPr>
        <p:blipFill>
          <a:blip r:embed="rId6" cstate="email">
            <a:extLst>
              <a:ext uri="{28A0092B-C50C-407E-A947-70E740481C1C}">
                <a14:useLocalDpi xmlns:a14="http://schemas.microsoft.com/office/drawing/2010/main"/>
              </a:ext>
            </a:extLst>
          </a:blip>
          <a:srcRect/>
          <a:stretch>
            <a:fillRect/>
          </a:stretch>
        </p:blipFill>
        <p:spPr>
          <a:xfrm>
            <a:off x="-6252" y="-2433"/>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8.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5.tiff"/><Relationship Id="rId5" Type="http://schemas.openxmlformats.org/officeDocument/2006/relationships/image" Target="../media/image24.jpeg"/><Relationship Id="rId4"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image" Target="../media/image27.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tif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ov"/><Relationship Id="rId1" Type="http://schemas.microsoft.com/office/2007/relationships/media" Target="../media/media3.mov"/><Relationship Id="rId6" Type="http://schemas.openxmlformats.org/officeDocument/2006/relationships/image" Target="../media/image32.png"/><Relationship Id="rId5" Type="http://schemas.openxmlformats.org/officeDocument/2006/relationships/image" Target="../media/image31.tiff"/><Relationship Id="rId4" Type="http://schemas.openxmlformats.org/officeDocument/2006/relationships/notesSlide" Target="../notesSlides/notesSlide12.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36.png"/><Relationship Id="rId5" Type="http://schemas.openxmlformats.org/officeDocument/2006/relationships/image" Target="../media/image35.tiff"/><Relationship Id="rId4" Type="http://schemas.openxmlformats.org/officeDocument/2006/relationships/notesSlide" Target="../notesSlides/notesSlide14.xml"/></Relationships>
</file>

<file path=ppt/slides/_rels/slide22.xml.rels><?xml version="1.0" encoding="UTF-8" standalone="yes"?>
<Relationships xmlns="http://schemas.openxmlformats.org/package/2006/relationships"><Relationship Id="rId3" Type="http://schemas.openxmlformats.org/officeDocument/2006/relationships/image" Target="../media/image37.tif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43.tiff"/><Relationship Id="rId3" Type="http://schemas.openxmlformats.org/officeDocument/2006/relationships/image" Target="../media/image3.png"/><Relationship Id="rId7"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27.xml.rels><?xml version="1.0" encoding="UTF-8" standalone="yes"?>
<Relationships xmlns="http://schemas.openxmlformats.org/package/2006/relationships"><Relationship Id="rId3" Type="http://schemas.openxmlformats.org/officeDocument/2006/relationships/image" Target="../media/image44.tif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47.tiff"/><Relationship Id="rId4" Type="http://schemas.openxmlformats.org/officeDocument/2006/relationships/image" Target="../media/image46.tiff"/></Relationships>
</file>

<file path=ppt/slides/_rels/slide29.xml.rels><?xml version="1.0" encoding="UTF-8" standalone="yes"?>
<Relationships xmlns="http://schemas.openxmlformats.org/package/2006/relationships"><Relationship Id="rId3" Type="http://schemas.openxmlformats.org/officeDocument/2006/relationships/image" Target="../media/image48.tif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30.xml.rels><?xml version="1.0" encoding="UTF-8" standalone="yes"?>
<Relationships xmlns="http://schemas.openxmlformats.org/package/2006/relationships"><Relationship Id="rId3" Type="http://schemas.openxmlformats.org/officeDocument/2006/relationships/image" Target="../media/image50.tiff"/><Relationship Id="rId7" Type="http://schemas.openxmlformats.org/officeDocument/2006/relationships/image" Target="../media/image6.sv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51.tif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5.tif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7.tif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9.tif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1.tiff"/><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62.tiff"/></Relationships>
</file>

<file path=ppt/slides/_rels/slide4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youtube.com/watch?v=3PFNI90zARg" TargetMode="External"/><Relationship Id="rId2" Type="http://schemas.openxmlformats.org/officeDocument/2006/relationships/hyperlink" Target="https://www.youtube.com/watch?v=G7PEbZRYnH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3">
            <a:extLst>
              <a:ext uri="{FF2B5EF4-FFF2-40B4-BE49-F238E27FC236}">
                <a16:creationId xmlns:a16="http://schemas.microsoft.com/office/drawing/2014/main" id="{A70DE975-0148-7D4C-9A34-F1A0D4DB3408}"/>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252" y="-2433"/>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grpSp>
        <p:nvGrpSpPr>
          <p:cNvPr id="17" name="Group 16">
            <a:extLst>
              <a:ext uri="{FF2B5EF4-FFF2-40B4-BE49-F238E27FC236}">
                <a16:creationId xmlns:a16="http://schemas.microsoft.com/office/drawing/2014/main" id="{FE9AD2FE-2C27-43F0-9E30-395F3F19C8D7}"/>
              </a:ext>
            </a:extLst>
          </p:cNvPr>
          <p:cNvGrpSpPr/>
          <p:nvPr/>
        </p:nvGrpSpPr>
        <p:grpSpPr>
          <a:xfrm>
            <a:off x="241300" y="857250"/>
            <a:ext cx="1518619" cy="14097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3667194" y="823912"/>
            <a:ext cx="1161982" cy="1547813"/>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TextBox 29">
            <a:extLst>
              <a:ext uri="{FF2B5EF4-FFF2-40B4-BE49-F238E27FC236}">
                <a16:creationId xmlns:a16="http://schemas.microsoft.com/office/drawing/2014/main" id="{1BBD67B8-DB49-942C-018D-7F74C671F260}"/>
              </a:ext>
            </a:extLst>
          </p:cNvPr>
          <p:cNvSpPr txBox="1"/>
          <p:nvPr/>
        </p:nvSpPr>
        <p:spPr>
          <a:xfrm>
            <a:off x="4945843" y="3816351"/>
            <a:ext cx="3891734" cy="369332"/>
          </a:xfrm>
          <a:prstGeom prst="rect">
            <a:avLst/>
          </a:prstGeom>
          <a:noFill/>
        </p:spPr>
        <p:txBody>
          <a:bodyPr wrap="square" rtlCol="0">
            <a:spAutoFit/>
          </a:bodyPr>
          <a:lstStyle/>
          <a:p>
            <a:r>
              <a:rPr lang="en-US" sz="1800" dirty="0">
                <a:solidFill>
                  <a:srgbClr val="2D3956"/>
                </a:solidFill>
                <a:latin typeface="Tajawal Medium" panose="00000600000000000000" pitchFamily="2" charset="-78"/>
                <a:cs typeface="Tajawal Medium" panose="00000600000000000000" pitchFamily="2" charset="-78"/>
              </a:rPr>
              <a:t>Prepared by Dr. </a:t>
            </a:r>
            <a:r>
              <a:rPr lang="en-US" sz="1800" dirty="0" err="1">
                <a:solidFill>
                  <a:srgbClr val="2D3956"/>
                </a:solidFill>
                <a:latin typeface="Tajawal Medium" panose="00000600000000000000" pitchFamily="2" charset="-78"/>
                <a:cs typeface="Tajawal Medium" panose="00000600000000000000" pitchFamily="2" charset="-78"/>
              </a:rPr>
              <a:t>Ibrahem</a:t>
            </a:r>
            <a:r>
              <a:rPr lang="en-US" sz="1800" dirty="0">
                <a:solidFill>
                  <a:srgbClr val="2D3956"/>
                </a:solidFill>
                <a:latin typeface="Tajawal Medium" panose="00000600000000000000" pitchFamily="2" charset="-78"/>
                <a:cs typeface="Tajawal Medium" panose="00000600000000000000" pitchFamily="2" charset="-78"/>
              </a:rPr>
              <a:t> </a:t>
            </a:r>
            <a:r>
              <a:rPr lang="en-US" sz="1800" dirty="0" err="1">
                <a:solidFill>
                  <a:srgbClr val="2D3956"/>
                </a:solidFill>
                <a:latin typeface="Tajawal Medium" panose="00000600000000000000" pitchFamily="2" charset="-78"/>
                <a:cs typeface="Tajawal Medium" panose="00000600000000000000" pitchFamily="2" charset="-78"/>
              </a:rPr>
              <a:t>Aboelseod</a:t>
            </a:r>
            <a:endParaRPr lang="en-US" sz="18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0" y="842963"/>
            <a:ext cx="5589000" cy="5184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4" cstate="email">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067317" y="2202144"/>
            <a:ext cx="3947985" cy="1661993"/>
          </a:xfrm>
          <a:prstGeom prst="rect">
            <a:avLst/>
          </a:prstGeom>
          <a:noFill/>
        </p:spPr>
        <p:txBody>
          <a:bodyPr wrap="square" rtlCol="0">
            <a:spAutoFit/>
          </a:bodyPr>
          <a:lstStyle/>
          <a:p>
            <a:r>
              <a:rPr lang="en-US" sz="3300" b="1" dirty="0">
                <a:solidFill>
                  <a:srgbClr val="8E5A6D"/>
                </a:solidFill>
                <a:latin typeface="Tajawal Medium" panose="00000600000000000000" pitchFamily="2" charset="-78"/>
                <a:cs typeface="Tajawal Medium" panose="00000600000000000000" pitchFamily="2" charset="-78"/>
              </a:rPr>
              <a:t>Fundamentals </a:t>
            </a:r>
            <a:r>
              <a:rPr lang="en-US" sz="2700" b="1" dirty="0">
                <a:solidFill>
                  <a:srgbClr val="8E5A6D"/>
                </a:solidFill>
                <a:latin typeface="Tajawal Medium" panose="00000600000000000000" pitchFamily="2" charset="-78"/>
                <a:cs typeface="Tajawal Medium" panose="00000600000000000000" pitchFamily="2" charset="-78"/>
              </a:rPr>
              <a:t>of</a:t>
            </a:r>
            <a:r>
              <a:rPr lang="en-US" sz="3300" b="1" dirty="0">
                <a:solidFill>
                  <a:srgbClr val="8E5A6D"/>
                </a:solidFill>
                <a:latin typeface="Tajawal Medium" panose="00000600000000000000" pitchFamily="2" charset="-78"/>
                <a:cs typeface="Tajawal Medium" panose="00000600000000000000" pitchFamily="2" charset="-78"/>
              </a:rPr>
              <a:t> </a:t>
            </a:r>
          </a:p>
          <a:p>
            <a:r>
              <a:rPr lang="en-US" sz="3600" b="1" dirty="0">
                <a:solidFill>
                  <a:srgbClr val="8E5A6D"/>
                </a:solidFill>
                <a:latin typeface="Tajawal Medium" panose="00000600000000000000" pitchFamily="2" charset="-78"/>
                <a:cs typeface="Tajawal Medium" panose="00000600000000000000" pitchFamily="2" charset="-78"/>
              </a:rPr>
              <a:t>Organizational </a:t>
            </a:r>
          </a:p>
          <a:p>
            <a:r>
              <a:rPr lang="en-US" sz="3300" b="1" dirty="0">
                <a:solidFill>
                  <a:srgbClr val="8E5A6D"/>
                </a:solidFill>
                <a:latin typeface="Tajawal Medium" panose="00000600000000000000" pitchFamily="2" charset="-78"/>
                <a:cs typeface="Tajawal Medium" panose="00000600000000000000" pitchFamily="2" charset="-78"/>
              </a:rPr>
              <a:t>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945843" y="5389564"/>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rgbClr val="2D3956"/>
                </a:solidFill>
                <a:latin typeface="Tajawal Medium" panose="00000600000000000000" pitchFamily="2" charset="-78"/>
                <a:cs typeface="Tajawal Medium" panose="00000600000000000000" pitchFamily="2" charset="-78"/>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6857782" y="513028"/>
            <a:ext cx="2157521" cy="1908245"/>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794464" y="4849667"/>
            <a:ext cx="4205127" cy="257352"/>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9" name="Right Triangle 28">
            <a:extLst>
              <a:ext uri="{FF2B5EF4-FFF2-40B4-BE49-F238E27FC236}">
                <a16:creationId xmlns:a16="http://schemas.microsoft.com/office/drawing/2014/main" id="{BB8EAA74-C5DA-C10D-66E7-603034FB0A86}"/>
              </a:ext>
            </a:extLst>
          </p:cNvPr>
          <p:cNvSpPr/>
          <p:nvPr/>
        </p:nvSpPr>
        <p:spPr>
          <a:xfrm>
            <a:off x="36612" y="2174778"/>
            <a:ext cx="1563588" cy="3857625"/>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35259" y="1136494"/>
            <a:ext cx="1843242" cy="503156"/>
          </a:xfrm>
          <a:prstGeom prst="rect">
            <a:avLst/>
          </a:prstGeom>
        </p:spPr>
      </p:pic>
      <p:sp>
        <p:nvSpPr>
          <p:cNvPr id="2" name="TextBox 1">
            <a:extLst>
              <a:ext uri="{FF2B5EF4-FFF2-40B4-BE49-F238E27FC236}">
                <a16:creationId xmlns:a16="http://schemas.microsoft.com/office/drawing/2014/main" id="{F2ED2D58-511B-1546-8BFB-A006D143FA8C}"/>
              </a:ext>
            </a:extLst>
          </p:cNvPr>
          <p:cNvSpPr txBox="1"/>
          <p:nvPr/>
        </p:nvSpPr>
        <p:spPr>
          <a:xfrm>
            <a:off x="5105400" y="1978223"/>
            <a:ext cx="1485883" cy="307777"/>
          </a:xfrm>
          <a:prstGeom prst="rect">
            <a:avLst/>
          </a:prstGeom>
          <a:noFill/>
        </p:spPr>
        <p:txBody>
          <a:bodyPr wrap="square" rtlCol="0">
            <a:spAutoFit/>
          </a:bodyPr>
          <a:lstStyle/>
          <a:p>
            <a:r>
              <a:rPr lang="en-US" b="1" dirty="0"/>
              <a:t>MGM332</a:t>
            </a:r>
          </a:p>
        </p:txBody>
      </p:sp>
    </p:spTree>
    <p:extLst>
      <p:ext uri="{BB962C8B-B14F-4D97-AF65-F5344CB8AC3E}">
        <p14:creationId xmlns:p14="http://schemas.microsoft.com/office/powerpoint/2010/main" val="3747665302"/>
      </p:ext>
    </p:extLst>
  </p:cSld>
  <p:clrMapOvr>
    <a:masterClrMapping/>
  </p:clrMapOvr>
  <mc:AlternateContent xmlns:mc="http://schemas.openxmlformats.org/markup-compatibility/2006" xmlns:p14="http://schemas.microsoft.com/office/powerpoint/2010/main">
    <mc:Choice Requires="p14">
      <p:transition spd="slow" p14:dur="2000" advTm="13886"/>
    </mc:Choice>
    <mc:Fallback xmlns="">
      <p:transition spd="slow" advTm="138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
        <p:cNvGrpSpPr/>
        <p:nvPr/>
      </p:nvGrpSpPr>
      <p:grpSpPr>
        <a:xfrm>
          <a:off x="0" y="0"/>
          <a:ext cx="0" cy="0"/>
          <a:chOff x="0" y="0"/>
          <a:chExt cx="0" cy="0"/>
        </a:xfrm>
      </p:grpSpPr>
      <p:sp>
        <p:nvSpPr>
          <p:cNvPr id="29" name="Shape 29"/>
          <p:cNvSpPr/>
          <p:nvPr/>
        </p:nvSpPr>
        <p:spPr>
          <a:xfrm>
            <a:off x="0" y="0"/>
            <a:ext cx="9144000" cy="6858000"/>
          </a:xfrm>
          <a:prstGeom prst="rect">
            <a:avLst/>
          </a:prstGeom>
          <a:solidFill>
            <a:srgbClr val="CC6600"/>
          </a:solidFill>
          <a:ln>
            <a:noFill/>
          </a:ln>
        </p:spPr>
        <p:txBody>
          <a:bodyPr lIns="91425" tIns="45700" rIns="91425" bIns="45700" anchor="ctr" anchorCtr="0">
            <a:noAutofit/>
          </a:bodyPr>
          <a:lstStyle/>
          <a:p>
            <a:pPr marL="0" marR="0" lvl="0" indent="0" algn="ctr" rtl="1">
              <a:lnSpc>
                <a:spcPct val="100000"/>
              </a:lnSpc>
              <a:spcBef>
                <a:spcPts val="0"/>
              </a:spcBef>
              <a:spcAft>
                <a:spcPts val="0"/>
              </a:spcAft>
              <a:buNone/>
            </a:pPr>
            <a:endParaRPr sz="1800" b="0" i="0" u="none" strike="noStrike" cap="none" baseline="0">
              <a:solidFill>
                <a:srgbClr val="FFFFFF"/>
              </a:solidFill>
              <a:latin typeface="Arial"/>
              <a:ea typeface="Arial"/>
              <a:cs typeface="Arial"/>
              <a:sym typeface="Arial"/>
            </a:endParaRPr>
          </a:p>
        </p:txBody>
      </p:sp>
      <p:sp>
        <p:nvSpPr>
          <p:cNvPr id="30" name="Shape 30"/>
          <p:cNvSpPr txBox="1">
            <a:spLocks noGrp="1"/>
          </p:cNvSpPr>
          <p:nvPr>
            <p:ph type="ctrTitle"/>
          </p:nvPr>
        </p:nvSpPr>
        <p:spPr>
          <a:xfrm>
            <a:off x="0" y="1022350"/>
            <a:ext cx="9144000" cy="1900237"/>
          </a:xfrm>
          <a:prstGeom prst="rect">
            <a:avLst/>
          </a:prstGeom>
          <a:solidFill>
            <a:srgbClr val="44969F"/>
          </a:solidFill>
          <a:ln>
            <a:noFill/>
          </a:ln>
        </p:spPr>
        <p:txBody>
          <a:bodyPr lIns="475487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2" name="Shape 32"/>
          <p:cNvSpPr txBox="1">
            <a:spLocks noGrp="1"/>
          </p:cNvSpPr>
          <p:nvPr>
            <p:ph type="subTitle" idx="1"/>
          </p:nvPr>
        </p:nvSpPr>
        <p:spPr>
          <a:xfrm>
            <a:off x="4640262" y="3073400"/>
            <a:ext cx="4503736" cy="2427989"/>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7</a:t>
            </a:r>
          </a:p>
          <a:p>
            <a:pPr marL="0" marR="0" lvl="0" indent="0" algn="l" rtl="0">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Leadership and Management Communication</a:t>
            </a:r>
          </a:p>
        </p:txBody>
      </p:sp>
      <p:pic>
        <p:nvPicPr>
          <p:cNvPr id="33" name="Shape 3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rot="-197235">
            <a:off x="517524" y="604837"/>
            <a:ext cx="3681413" cy="4598986"/>
          </a:xfrm>
          <a:prstGeom prst="rect">
            <a:avLst/>
          </a:prstGeom>
          <a:noFill/>
          <a:ln w="57150" cap="flat">
            <a:solidFill>
              <a:schemeClr val="accent3"/>
            </a:solidFill>
            <a:prstDash val="solid"/>
            <a:round/>
            <a:headEnd type="none" w="med" len="med"/>
            <a:tailEnd type="none" w="med" len="med"/>
          </a:ln>
        </p:spPr>
      </p:pic>
      <p:sp>
        <p:nvSpPr>
          <p:cNvPr id="34" name="Shape 34"/>
          <p:cNvSpPr txBox="1"/>
          <p:nvPr/>
        </p:nvSpPr>
        <p:spPr>
          <a:xfrm>
            <a:off x="1070811" y="934174"/>
            <a:ext cx="2743199" cy="3877985"/>
          </a:xfrm>
          <a:prstGeom prst="rect">
            <a:avLst/>
          </a:prstGeom>
          <a:solidFill>
            <a:schemeClr val="lt1"/>
          </a:solidFill>
          <a:ln>
            <a:noFill/>
          </a:ln>
        </p:spPr>
        <p:txBody>
          <a:bodyPr lIns="91425" tIns="45700" rIns="91425" bIns="45700" anchor="t" anchorCtr="0">
            <a:noAutofit/>
          </a:bodyPr>
          <a:lstStyle/>
          <a:p>
            <a:pPr marL="0" marR="0" lvl="0" indent="0" algn="ctr" rtl="0">
              <a:spcBef>
                <a:spcPts val="0"/>
              </a:spcBef>
              <a:spcAft>
                <a:spcPts val="0"/>
              </a:spcAft>
              <a:buSzPct val="25000"/>
              <a:buNone/>
            </a:pPr>
            <a:r>
              <a:rPr lang="en-US" sz="4800" b="1" i="0" u="none" strike="noStrike" cap="none" baseline="0">
                <a:solidFill>
                  <a:srgbClr val="FF0000"/>
                </a:solidFill>
                <a:latin typeface="Arial"/>
                <a:ea typeface="Arial"/>
                <a:cs typeface="Arial"/>
                <a:sym typeface="Arial"/>
              </a:rPr>
              <a:t>FPO for Cover Image</a:t>
            </a:r>
          </a:p>
          <a:p>
            <a:pPr marL="0" marR="0" lvl="0" indent="0" algn="ctr" rtl="0">
              <a:spcBef>
                <a:spcPts val="0"/>
              </a:spcBef>
              <a:spcAft>
                <a:spcPts val="0"/>
              </a:spcAft>
              <a:buNone/>
            </a:pPr>
            <a:endParaRPr sz="4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a:p>
            <a:pPr marL="0" marR="0" lvl="0" indent="0" algn="l" rtl="0">
              <a:spcBef>
                <a:spcPts val="0"/>
              </a:spcBef>
              <a:spcAft>
                <a:spcPts val="0"/>
              </a:spcAft>
              <a:buNone/>
            </a:pPr>
            <a:endParaRPr sz="1800" b="1" i="0" u="none" strike="noStrike" cap="none" baseline="0">
              <a:solidFill>
                <a:srgbClr val="B5B5B5"/>
              </a:solidFill>
              <a:latin typeface="Arial"/>
              <a:ea typeface="Arial"/>
              <a:cs typeface="Arial"/>
              <a:sym typeface="Arial"/>
            </a:endParaRPr>
          </a:p>
        </p:txBody>
      </p:sp>
      <p:pic>
        <p:nvPicPr>
          <p:cNvPr id="35" name="Shape 3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92606" y="389630"/>
            <a:ext cx="4299610" cy="5628397"/>
          </a:xfrm>
          <a:prstGeom prst="rect">
            <a:avLst/>
          </a:prstGeom>
          <a:noFill/>
          <a:ln>
            <a:noFill/>
          </a:ln>
        </p:spPr>
      </p:pic>
      <p:pic>
        <p:nvPicPr>
          <p:cNvPr id="8" name="Graphic 7">
            <a:extLst>
              <a:ext uri="{FF2B5EF4-FFF2-40B4-BE49-F238E27FC236}">
                <a16:creationId xmlns:a16="http://schemas.microsoft.com/office/drawing/2014/main" id="{9AB45686-0521-EB46-8FAF-8A9BA5B203FB}"/>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355597" y="6248400"/>
            <a:ext cx="1625603" cy="443746"/>
          </a:xfrm>
          <a:prstGeom prst="rect">
            <a:avLst/>
          </a:prstGeom>
        </p:spPr>
      </p:pic>
      <p:pic>
        <p:nvPicPr>
          <p:cNvPr id="9" name="Graphic 8">
            <a:extLst>
              <a:ext uri="{FF2B5EF4-FFF2-40B4-BE49-F238E27FC236}">
                <a16:creationId xmlns:a16="http://schemas.microsoft.com/office/drawing/2014/main" id="{F5B44C43-DE38-E144-A761-E3D8E8472FA1}"/>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7467600" y="6473675"/>
            <a:ext cx="1409737" cy="231925"/>
          </a:xfrm>
          <a:prstGeom prst="rect">
            <a:avLst/>
          </a:prstGeom>
        </p:spPr>
      </p:pic>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A1A46-1030-1842-9890-17A5E899738A}"/>
              </a:ext>
            </a:extLst>
          </p:cNvPr>
          <p:cNvSpPr>
            <a:spLocks noGrp="1"/>
          </p:cNvSpPr>
          <p:nvPr>
            <p:ph type="title"/>
          </p:nvPr>
        </p:nvSpPr>
        <p:spPr>
          <a:xfrm>
            <a:off x="76200" y="2209800"/>
            <a:ext cx="2914649" cy="3357563"/>
          </a:xfrm>
        </p:spPr>
        <p:txBody>
          <a:bodyPr/>
          <a:lstStyle/>
          <a:p>
            <a:pPr>
              <a:buSzPct val="25000"/>
            </a:pPr>
            <a:r>
              <a:rPr lang="en-US" sz="3600" b="1" dirty="0">
                <a:solidFill>
                  <a:srgbClr val="009999"/>
                </a:solidFill>
              </a:rPr>
              <a:t>Global Business leaders </a:t>
            </a:r>
          </a:p>
        </p:txBody>
      </p:sp>
      <p:pic>
        <p:nvPicPr>
          <p:cNvPr id="4" name="Picture 3">
            <a:extLst>
              <a:ext uri="{FF2B5EF4-FFF2-40B4-BE49-F238E27FC236}">
                <a16:creationId xmlns:a16="http://schemas.microsoft.com/office/drawing/2014/main" id="{E71A71CA-C04E-E741-AC4B-1FFCAA221B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2200" y="685800"/>
            <a:ext cx="6572249" cy="4381499"/>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Triangle 4">
            <a:extLst>
              <a:ext uri="{FF2B5EF4-FFF2-40B4-BE49-F238E27FC236}">
                <a16:creationId xmlns:a16="http://schemas.microsoft.com/office/drawing/2014/main" id="{EADB1D84-85EB-5746-B53D-1186BB031D51}"/>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ight Arrow 2">
            <a:extLst>
              <a:ext uri="{FF2B5EF4-FFF2-40B4-BE49-F238E27FC236}">
                <a16:creationId xmlns:a16="http://schemas.microsoft.com/office/drawing/2014/main" id="{310A0DE3-D95A-7B47-9B7E-3D46BD866070}"/>
              </a:ext>
            </a:extLst>
          </p:cNvPr>
          <p:cNvSpPr/>
          <p:nvPr/>
        </p:nvSpPr>
        <p:spPr>
          <a:xfrm rot="18858879">
            <a:off x="3127992" y="4994911"/>
            <a:ext cx="1505661" cy="644839"/>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015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C056818-3E4E-ED40-89A2-2DDB2EEF66F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0800" y="381000"/>
            <a:ext cx="6096000" cy="4789714"/>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3" name="Triangle 2">
            <a:extLst>
              <a:ext uri="{FF2B5EF4-FFF2-40B4-BE49-F238E27FC236}">
                <a16:creationId xmlns:a16="http://schemas.microsoft.com/office/drawing/2014/main" id="{75ABBA62-CF30-EF40-8DD5-E243DA84F97E}"/>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a:solidFill>
                <a:srgbClr val="8E5A6D"/>
              </a:solidFill>
            </a:endParaRPr>
          </a:p>
        </p:txBody>
      </p:sp>
      <p:sp>
        <p:nvSpPr>
          <p:cNvPr id="2" name="Rectangle 1">
            <a:extLst>
              <a:ext uri="{FF2B5EF4-FFF2-40B4-BE49-F238E27FC236}">
                <a16:creationId xmlns:a16="http://schemas.microsoft.com/office/drawing/2014/main" id="{CB6C31EE-B2C1-D441-9612-3EA67CCB08ED}"/>
              </a:ext>
            </a:extLst>
          </p:cNvPr>
          <p:cNvSpPr/>
          <p:nvPr/>
        </p:nvSpPr>
        <p:spPr>
          <a:xfrm>
            <a:off x="205611" y="2175692"/>
            <a:ext cx="2082621" cy="1754326"/>
          </a:xfrm>
          <a:prstGeom prst="rect">
            <a:avLst/>
          </a:prstGeom>
        </p:spPr>
        <p:txBody>
          <a:bodyPr wrap="none">
            <a:spAutoFit/>
          </a:bodyPr>
          <a:lstStyle/>
          <a:p>
            <a:pPr>
              <a:buSzPct val="25000"/>
            </a:pPr>
            <a:r>
              <a:rPr lang="en-US" sz="3600" b="1" dirty="0">
                <a:solidFill>
                  <a:srgbClr val="009999"/>
                </a:solidFill>
              </a:rPr>
              <a:t>Richest</a:t>
            </a:r>
          </a:p>
          <a:p>
            <a:pPr>
              <a:buSzPct val="25000"/>
            </a:pPr>
            <a:r>
              <a:rPr lang="en-US" sz="3600" b="1" dirty="0">
                <a:solidFill>
                  <a:srgbClr val="009999"/>
                </a:solidFill>
              </a:rPr>
              <a:t>Arabs</a:t>
            </a:r>
          </a:p>
          <a:p>
            <a:pPr>
              <a:buSzPct val="25000"/>
            </a:pPr>
            <a:r>
              <a:rPr lang="en-US" sz="3600" b="1" dirty="0">
                <a:solidFill>
                  <a:srgbClr val="009999"/>
                </a:solidFill>
              </a:rPr>
              <a:t>Leaders </a:t>
            </a:r>
          </a:p>
        </p:txBody>
      </p:sp>
    </p:spTree>
    <p:extLst>
      <p:ext uri="{BB962C8B-B14F-4D97-AF65-F5344CB8AC3E}">
        <p14:creationId xmlns:p14="http://schemas.microsoft.com/office/powerpoint/2010/main" val="103908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D85F1B-6854-6549-8D90-ECD6F994DE17}"/>
              </a:ext>
            </a:extLst>
          </p:cNvPr>
          <p:cNvPicPr>
            <a:picLocks noChangeAspect="1"/>
          </p:cNvPicPr>
          <p:nvPr/>
        </p:nvPicPr>
        <p:blipFill>
          <a:blip r:embed="rId3"/>
          <a:stretch>
            <a:fillRect/>
          </a:stretch>
        </p:blipFill>
        <p:spPr>
          <a:xfrm>
            <a:off x="2286000" y="686730"/>
            <a:ext cx="6553847" cy="3580470"/>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6" name="Rectangle 5">
            <a:extLst>
              <a:ext uri="{FF2B5EF4-FFF2-40B4-BE49-F238E27FC236}">
                <a16:creationId xmlns:a16="http://schemas.microsoft.com/office/drawing/2014/main" id="{1FFB3032-9238-8E40-B10A-A78B1029C35F}"/>
              </a:ext>
            </a:extLst>
          </p:cNvPr>
          <p:cNvSpPr/>
          <p:nvPr/>
        </p:nvSpPr>
        <p:spPr>
          <a:xfrm>
            <a:off x="89079" y="1981200"/>
            <a:ext cx="2082621" cy="1754326"/>
          </a:xfrm>
          <a:prstGeom prst="rect">
            <a:avLst/>
          </a:prstGeom>
        </p:spPr>
        <p:txBody>
          <a:bodyPr wrap="none">
            <a:spAutoFit/>
          </a:bodyPr>
          <a:lstStyle/>
          <a:p>
            <a:pPr>
              <a:buSzPct val="25000"/>
            </a:pPr>
            <a:r>
              <a:rPr lang="en-US" sz="3600" b="1" dirty="0">
                <a:solidFill>
                  <a:srgbClr val="009999"/>
                </a:solidFill>
              </a:rPr>
              <a:t>Arabs</a:t>
            </a:r>
          </a:p>
          <a:p>
            <a:pPr>
              <a:buSzPct val="25000"/>
            </a:pPr>
            <a:r>
              <a:rPr lang="en-US" sz="3600" b="1" dirty="0">
                <a:solidFill>
                  <a:srgbClr val="009999"/>
                </a:solidFill>
              </a:rPr>
              <a:t>CEO</a:t>
            </a:r>
          </a:p>
          <a:p>
            <a:pPr>
              <a:buSzPct val="25000"/>
            </a:pPr>
            <a:r>
              <a:rPr lang="en-US" sz="3600" b="1" dirty="0">
                <a:solidFill>
                  <a:srgbClr val="009999"/>
                </a:solidFill>
              </a:rPr>
              <a:t>Leaders </a:t>
            </a:r>
          </a:p>
        </p:txBody>
      </p:sp>
      <p:sp>
        <p:nvSpPr>
          <p:cNvPr id="7" name="Triangle 6">
            <a:extLst>
              <a:ext uri="{FF2B5EF4-FFF2-40B4-BE49-F238E27FC236}">
                <a16:creationId xmlns:a16="http://schemas.microsoft.com/office/drawing/2014/main" id="{F606A9F0-5C58-8D48-8F21-E86DDCA73864}"/>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None/>
            </a:pPr>
            <a:endParaRPr lang="en-US">
              <a:solidFill>
                <a:srgbClr val="8E5A6D"/>
              </a:solidFill>
            </a:endParaRPr>
          </a:p>
        </p:txBody>
      </p:sp>
    </p:spTree>
    <p:extLst>
      <p:ext uri="{BB962C8B-B14F-4D97-AF65-F5344CB8AC3E}">
        <p14:creationId xmlns:p14="http://schemas.microsoft.com/office/powerpoint/2010/main" val="2419662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38ED2-5FC4-1546-AAD6-5CE515CD1093}"/>
              </a:ext>
            </a:extLst>
          </p:cNvPr>
          <p:cNvSpPr>
            <a:spLocks noGrp="1"/>
          </p:cNvSpPr>
          <p:nvPr>
            <p:ph type="title"/>
          </p:nvPr>
        </p:nvSpPr>
        <p:spPr>
          <a:xfrm>
            <a:off x="76200" y="2590800"/>
            <a:ext cx="2438400" cy="1600200"/>
          </a:xfrm>
        </p:spPr>
        <p:txBody>
          <a:bodyPr/>
          <a:lstStyle/>
          <a:p>
            <a:r>
              <a:rPr lang="en-US" sz="2400" b="1" dirty="0">
                <a:solidFill>
                  <a:srgbClr val="009999"/>
                </a:solidFill>
              </a:rPr>
              <a:t>Why People believes in,</a:t>
            </a:r>
            <a:br>
              <a:rPr lang="en-US" sz="2400" b="1" dirty="0">
                <a:solidFill>
                  <a:srgbClr val="009999"/>
                </a:solidFill>
              </a:rPr>
            </a:br>
            <a:r>
              <a:rPr lang="en-US" sz="2400" b="1" dirty="0">
                <a:solidFill>
                  <a:srgbClr val="009999"/>
                </a:solidFill>
              </a:rPr>
              <a:t>like and love  Superhero’s?</a:t>
            </a:r>
            <a:br>
              <a:rPr lang="en-US" sz="1600" b="1" dirty="0">
                <a:solidFill>
                  <a:srgbClr val="009999"/>
                </a:solidFill>
              </a:rPr>
            </a:br>
            <a:endParaRPr lang="en-US" sz="1600" dirty="0"/>
          </a:p>
        </p:txBody>
      </p:sp>
      <p:pic>
        <p:nvPicPr>
          <p:cNvPr id="4" name="Picture 3">
            <a:extLst>
              <a:ext uri="{FF2B5EF4-FFF2-40B4-BE49-F238E27FC236}">
                <a16:creationId xmlns:a16="http://schemas.microsoft.com/office/drawing/2014/main" id="{F2B9BD17-C614-1140-A1C6-9C98029D5C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2200" y="609600"/>
            <a:ext cx="6531429" cy="5029200"/>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Triangle 4">
            <a:extLst>
              <a:ext uri="{FF2B5EF4-FFF2-40B4-BE49-F238E27FC236}">
                <a16:creationId xmlns:a16="http://schemas.microsoft.com/office/drawing/2014/main" id="{C4731F69-1489-D245-9D31-8C5577D25F35}"/>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None/>
            </a:pPr>
            <a:endParaRPr lang="en-US">
              <a:solidFill>
                <a:srgbClr val="8E5A6D"/>
              </a:solidFill>
            </a:endParaRPr>
          </a:p>
        </p:txBody>
      </p:sp>
    </p:spTree>
    <p:extLst>
      <p:ext uri="{BB962C8B-B14F-4D97-AF65-F5344CB8AC3E}">
        <p14:creationId xmlns:p14="http://schemas.microsoft.com/office/powerpoint/2010/main" val="2130716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pic>
        <p:nvPicPr>
          <p:cNvPr id="6" name="Picture 5">
            <a:extLst>
              <a:ext uri="{FF2B5EF4-FFF2-40B4-BE49-F238E27FC236}">
                <a16:creationId xmlns:a16="http://schemas.microsoft.com/office/drawing/2014/main" id="{83D50C86-D8C5-8046-91BA-B0E8D8754731}"/>
              </a:ext>
            </a:extLst>
          </p:cNvPr>
          <p:cNvPicPr>
            <a:picLocks noChangeAspect="1"/>
          </p:cNvPicPr>
          <p:nvPr/>
        </p:nvPicPr>
        <p:blipFill>
          <a:blip r:embed="rId5"/>
          <a:stretch>
            <a:fillRect/>
          </a:stretch>
        </p:blipFill>
        <p:spPr>
          <a:xfrm>
            <a:off x="4927600" y="1219200"/>
            <a:ext cx="3759200" cy="5638800"/>
          </a:xfrm>
          <a:prstGeom prst="rect">
            <a:avLst/>
          </a:prstGeom>
        </p:spPr>
      </p:pic>
      <p:sp>
        <p:nvSpPr>
          <p:cNvPr id="41" name="Shape 41"/>
          <p:cNvSpPr txBox="1">
            <a:spLocks noGrp="1"/>
          </p:cNvSpPr>
          <p:nvPr>
            <p:ph type="title"/>
          </p:nvPr>
        </p:nvSpPr>
        <p:spPr>
          <a:xfrm>
            <a:off x="2514600" y="366712"/>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Learning Objectives</a:t>
            </a:r>
            <a:endParaRPr lang="en-US" sz="2400" b="1" i="0" u="none" strike="noStrike" cap="none" baseline="0" dirty="0">
              <a:solidFill>
                <a:srgbClr val="009999"/>
              </a:solidFill>
              <a:latin typeface="Arial"/>
              <a:ea typeface="Arial"/>
              <a:cs typeface="Arial"/>
              <a:sym typeface="Arial"/>
            </a:endParaRPr>
          </a:p>
        </p:txBody>
      </p:sp>
      <p:sp>
        <p:nvSpPr>
          <p:cNvPr id="42" name="Shape 42"/>
          <p:cNvSpPr txBox="1">
            <a:spLocks noGrp="1"/>
          </p:cNvSpPr>
          <p:nvPr>
            <p:ph type="body" idx="1"/>
          </p:nvPr>
        </p:nvSpPr>
        <p:spPr>
          <a:xfrm>
            <a:off x="152400" y="1676400"/>
            <a:ext cx="8709285" cy="5325395"/>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b="1"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b="1" i="0" u="none" strike="noStrike" cap="none" baseline="0" dirty="0">
                <a:solidFill>
                  <a:schemeClr val="dk1"/>
                </a:solidFill>
                <a:latin typeface="Arial"/>
                <a:ea typeface="Arial"/>
                <a:cs typeface="Arial"/>
                <a:sym typeface="Arial"/>
              </a:rPr>
              <a:t>7.1 Describe leadership from trait, style, situational,</a:t>
            </a:r>
          </a:p>
          <a:p>
            <a:pPr marL="0" marR="0" lvl="0" indent="0" algn="l" rtl="0">
              <a:spcBef>
                <a:spcPts val="640"/>
              </a:spcBef>
              <a:spcAft>
                <a:spcPts val="0"/>
              </a:spcAft>
              <a:buClr>
                <a:schemeClr val="dk1"/>
              </a:buClr>
              <a:buSzPct val="25000"/>
              <a:buFont typeface="Arial"/>
              <a:buNone/>
            </a:pPr>
            <a:r>
              <a:rPr lang="en-US" b="1" i="0" u="none" strike="noStrike" cap="none" baseline="0" dirty="0">
                <a:solidFill>
                  <a:schemeClr val="dk1"/>
                </a:solidFill>
                <a:latin typeface="Arial"/>
                <a:ea typeface="Arial"/>
                <a:cs typeface="Arial"/>
                <a:sym typeface="Arial"/>
              </a:rPr>
              <a:t> transformational, and discursive approaches</a:t>
            </a:r>
          </a:p>
          <a:p>
            <a:pPr marL="0" marR="0" lvl="0" indent="0" algn="l" rtl="0">
              <a:spcBef>
                <a:spcPts val="640"/>
              </a:spcBef>
              <a:spcAft>
                <a:spcPts val="0"/>
              </a:spcAft>
              <a:buClr>
                <a:schemeClr val="dk1"/>
              </a:buClr>
              <a:buSzPct val="25000"/>
              <a:buFont typeface="Arial"/>
              <a:buNone/>
            </a:pPr>
            <a:r>
              <a:rPr lang="en-US" b="1" i="0" u="none" strike="noStrike" cap="none" baseline="0" dirty="0">
                <a:solidFill>
                  <a:schemeClr val="dk1"/>
                </a:solidFill>
                <a:latin typeface="Arial"/>
                <a:ea typeface="Arial"/>
                <a:cs typeface="Arial"/>
                <a:sym typeface="Arial"/>
              </a:rPr>
              <a:t>7.2 Practice analysis capabilities and skills using</a:t>
            </a:r>
          </a:p>
          <a:p>
            <a:pPr marL="0" marR="0" lvl="0" indent="0" algn="l" rtl="0">
              <a:spcBef>
                <a:spcPts val="640"/>
              </a:spcBef>
              <a:spcAft>
                <a:spcPts val="0"/>
              </a:spcAft>
              <a:buClr>
                <a:schemeClr val="dk1"/>
              </a:buClr>
              <a:buSzPct val="25000"/>
              <a:buFont typeface="Arial"/>
              <a:buNone/>
            </a:pPr>
            <a:r>
              <a:rPr lang="en-US" b="1" i="0" u="none" strike="noStrike" cap="none" baseline="0" dirty="0">
                <a:solidFill>
                  <a:schemeClr val="dk1"/>
                </a:solidFill>
                <a:latin typeface="Arial"/>
                <a:ea typeface="Arial"/>
                <a:cs typeface="Arial"/>
                <a:sym typeface="Arial"/>
              </a:rPr>
              <a:t> cases, transcripts of meetings, and group activities</a:t>
            </a:r>
          </a:p>
          <a:p>
            <a:pPr marL="0" lvl="0" indent="0">
              <a:buSzPct val="25000"/>
              <a:buNone/>
            </a:pPr>
            <a:r>
              <a:rPr lang="en-US" b="1" dirty="0">
                <a:solidFill>
                  <a:schemeClr val="dk1"/>
                </a:solidFill>
              </a:rPr>
              <a:t>7.4 Distinguish between leadership and management</a:t>
            </a:r>
          </a:p>
          <a:p>
            <a:pPr marL="0" lvl="0" indent="0">
              <a:buSzPct val="25000"/>
              <a:buNone/>
            </a:pPr>
            <a:r>
              <a:rPr lang="en-US" b="1" dirty="0">
                <a:solidFill>
                  <a:schemeClr val="dk1"/>
                </a:solidFill>
              </a:rPr>
              <a:t>7.5 Describe the need for leadership from all organizational </a:t>
            </a:r>
          </a:p>
          <a:p>
            <a:pPr marL="0" lvl="0" indent="0">
              <a:buSzPct val="25000"/>
              <a:buNone/>
            </a:pPr>
            <a:r>
              <a:rPr lang="en-US" b="1" dirty="0">
                <a:solidFill>
                  <a:schemeClr val="dk1"/>
                </a:solidFill>
              </a:rPr>
              <a:t>members</a:t>
            </a:r>
          </a:p>
          <a:p>
            <a:pPr marL="0" lvl="0" indent="0">
              <a:buSzPct val="25000"/>
              <a:buNone/>
            </a:pPr>
            <a:r>
              <a:rPr lang="en-US" b="1" dirty="0">
                <a:solidFill>
                  <a:schemeClr val="dk1"/>
                </a:solidFill>
              </a:rPr>
              <a:t>7.6 Describe leadership styles, strategic objectives, and </a:t>
            </a:r>
          </a:p>
          <a:p>
            <a:pPr marL="0" lvl="0" indent="0">
              <a:buSzPct val="25000"/>
              <a:buNone/>
            </a:pPr>
            <a:r>
              <a:rPr lang="en-US" b="1" dirty="0">
                <a:solidFill>
                  <a:schemeClr val="dk1"/>
                </a:solidFill>
              </a:rPr>
              <a:t>tactics</a:t>
            </a:r>
          </a:p>
          <a:p>
            <a:pPr marL="0" lvl="0" indent="0">
              <a:buSzPct val="25000"/>
              <a:buNone/>
            </a:pPr>
            <a:r>
              <a:rPr lang="en-US" b="1" dirty="0">
                <a:solidFill>
                  <a:schemeClr val="dk1"/>
                </a:solidFill>
              </a:rPr>
              <a:t>7.7 Recognize the role of self-awareness as a key to effective</a:t>
            </a:r>
          </a:p>
          <a:p>
            <a:pPr marL="0" lvl="0" indent="0">
              <a:buSzPct val="25000"/>
              <a:buNone/>
            </a:pPr>
            <a:r>
              <a:rPr lang="en-US" b="1" dirty="0">
                <a:solidFill>
                  <a:schemeClr val="dk1"/>
                </a:solidFill>
              </a:rPr>
              <a:t> leadership</a:t>
            </a:r>
          </a:p>
          <a:p>
            <a:pPr marL="0" marR="0" lvl="0" indent="0" algn="l" rtl="0">
              <a:spcBef>
                <a:spcPts val="640"/>
              </a:spcBef>
              <a:spcAft>
                <a:spcPts val="0"/>
              </a:spcAft>
              <a:buClr>
                <a:schemeClr val="dk1"/>
              </a:buClr>
              <a:buSzPct val="25000"/>
              <a:buFont typeface="Arial"/>
              <a:buNone/>
            </a:pPr>
            <a:endParaRPr lang="en-US" sz="16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16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1600" b="0" i="0" u="none" strike="noStrike" cap="none" baseline="0" dirty="0">
              <a:solidFill>
                <a:schemeClr val="dk1"/>
              </a:solidFill>
              <a:latin typeface="Arial"/>
              <a:ea typeface="Arial"/>
              <a:cs typeface="Arial"/>
              <a:sym typeface="Arial"/>
            </a:endParaRPr>
          </a:p>
        </p:txBody>
      </p:sp>
      <p:sp>
        <p:nvSpPr>
          <p:cNvPr id="4" name="Triangle 3">
            <a:extLst>
              <a:ext uri="{FF2B5EF4-FFF2-40B4-BE49-F238E27FC236}">
                <a16:creationId xmlns:a16="http://schemas.microsoft.com/office/drawing/2014/main" id="{E5FBDFD5-BE25-654E-A769-EBB680DE8A82}"/>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pic>
        <p:nvPicPr>
          <p:cNvPr id="2" name="v_A_en-US_Joanna_6486ff59a8085.mp3">
            <a:hlinkClick r:id="" action="ppaction://media"/>
            <a:extLst>
              <a:ext uri="{FF2B5EF4-FFF2-40B4-BE49-F238E27FC236}">
                <a16:creationId xmlns:a16="http://schemas.microsoft.com/office/drawing/2014/main" id="{74420943-A053-1E4F-A438-B7C4A356054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78733" y="125412"/>
            <a:ext cx="812800" cy="812800"/>
          </a:xfrm>
          <a:prstGeom prst="rect">
            <a:avLst/>
          </a:prstGeom>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1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C35E41-4F2E-BD42-B174-7F1F6F6BFD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400" y="609600"/>
            <a:ext cx="6400628" cy="4266019"/>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3" name="Title 1">
            <a:extLst>
              <a:ext uri="{FF2B5EF4-FFF2-40B4-BE49-F238E27FC236}">
                <a16:creationId xmlns:a16="http://schemas.microsoft.com/office/drawing/2014/main" id="{020E74FE-6CF9-A343-90DB-6A2044BD5804}"/>
              </a:ext>
            </a:extLst>
          </p:cNvPr>
          <p:cNvSpPr>
            <a:spLocks noGrp="1"/>
          </p:cNvSpPr>
          <p:nvPr>
            <p:ph type="title"/>
          </p:nvPr>
        </p:nvSpPr>
        <p:spPr>
          <a:xfrm>
            <a:off x="152400" y="2362200"/>
            <a:ext cx="2895600" cy="3505200"/>
          </a:xfrm>
        </p:spPr>
        <p:txBody>
          <a:bodyPr/>
          <a:lstStyle/>
          <a:p>
            <a:pPr>
              <a:buSzPct val="25000"/>
            </a:pPr>
            <a:r>
              <a:rPr lang="en-US" sz="3600" b="1" dirty="0">
                <a:solidFill>
                  <a:srgbClr val="009999"/>
                </a:solidFill>
              </a:rPr>
              <a:t>Global Political leaders </a:t>
            </a:r>
          </a:p>
        </p:txBody>
      </p:sp>
      <p:sp>
        <p:nvSpPr>
          <p:cNvPr id="5" name="Triangle 4">
            <a:extLst>
              <a:ext uri="{FF2B5EF4-FFF2-40B4-BE49-F238E27FC236}">
                <a16:creationId xmlns:a16="http://schemas.microsoft.com/office/drawing/2014/main" id="{3EE645E3-2045-E54E-AABE-1763768C26B4}"/>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Tree>
    <p:extLst>
      <p:ext uri="{BB962C8B-B14F-4D97-AF65-F5344CB8AC3E}">
        <p14:creationId xmlns:p14="http://schemas.microsoft.com/office/powerpoint/2010/main" val="237912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Shape 128"/>
          <p:cNvSpPr txBox="1">
            <a:spLocks noGrp="1"/>
          </p:cNvSpPr>
          <p:nvPr>
            <p:ph type="title"/>
          </p:nvPr>
        </p:nvSpPr>
        <p:spPr>
          <a:xfrm>
            <a:off x="1905000" y="2286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Distinctions Between Leadership and Management</a:t>
            </a:r>
          </a:p>
        </p:txBody>
      </p:sp>
      <p:pic>
        <p:nvPicPr>
          <p:cNvPr id="2" name="Picture 1">
            <a:extLst>
              <a:ext uri="{FF2B5EF4-FFF2-40B4-BE49-F238E27FC236}">
                <a16:creationId xmlns:a16="http://schemas.microsoft.com/office/drawing/2014/main" id="{EE28E307-D819-0943-B712-AFB9B46A3D57}"/>
              </a:ext>
            </a:extLst>
          </p:cNvPr>
          <p:cNvPicPr>
            <a:picLocks noChangeAspect="1"/>
          </p:cNvPicPr>
          <p:nvPr/>
        </p:nvPicPr>
        <p:blipFill>
          <a:blip r:embed="rId3"/>
          <a:stretch>
            <a:fillRect/>
          </a:stretch>
        </p:blipFill>
        <p:spPr>
          <a:xfrm>
            <a:off x="0" y="1219200"/>
            <a:ext cx="9144000" cy="5132832"/>
          </a:xfrm>
          <a:prstGeom prst="rect">
            <a:avLst/>
          </a:prstGeom>
        </p:spPr>
      </p:pic>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AC1C0-14B6-2F40-B706-D26EC805677B}"/>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1F5066F6-B61F-6941-B04F-FB7F3419C836}"/>
              </a:ext>
            </a:extLst>
          </p:cNvPr>
          <p:cNvSpPr>
            <a:spLocks noGrp="1"/>
          </p:cNvSpPr>
          <p:nvPr>
            <p:ph type="body" idx="1"/>
          </p:nvPr>
        </p:nvSpPr>
        <p:spPr/>
        <p:txBody>
          <a:bodyPr/>
          <a:lstStyle/>
          <a:p>
            <a:endParaRPr lang="en-US"/>
          </a:p>
        </p:txBody>
      </p:sp>
      <p:pic>
        <p:nvPicPr>
          <p:cNvPr id="4" name="Picture 3">
            <a:extLst>
              <a:ext uri="{FF2B5EF4-FFF2-40B4-BE49-F238E27FC236}">
                <a16:creationId xmlns:a16="http://schemas.microsoft.com/office/drawing/2014/main" id="{762D1B1C-583E-9143-91E5-C25378FA7E59}"/>
              </a:ext>
            </a:extLst>
          </p:cNvPr>
          <p:cNvPicPr>
            <a:picLocks noChangeAspect="1"/>
          </p:cNvPicPr>
          <p:nvPr/>
        </p:nvPicPr>
        <p:blipFill>
          <a:blip r:embed="rId2">
            <a:duotone>
              <a:schemeClr val="bg2">
                <a:shade val="45000"/>
                <a:satMod val="135000"/>
              </a:schemeClr>
              <a:prstClr val="white"/>
            </a:duotone>
            <a:extLst>
              <a:ext uri="{BEBA8EAE-BF5A-486C-A8C5-ECC9F3942E4B}">
                <a14:imgProps xmlns:a14="http://schemas.microsoft.com/office/drawing/2010/main">
                  <a14:imgLayer>
                    <a14:imgEffect>
                      <a14:saturation sat="33000"/>
                    </a14:imgEffect>
                  </a14:imgLayer>
                </a14:imgProps>
              </a:ext>
            </a:extLst>
          </a:blip>
          <a:stretch>
            <a:fillRect/>
          </a:stretch>
        </p:blipFill>
        <p:spPr>
          <a:xfrm>
            <a:off x="0" y="0"/>
            <a:ext cx="9144000" cy="6858000"/>
          </a:xfrm>
          <a:prstGeom prst="rect">
            <a:avLst/>
          </a:prstGeom>
        </p:spPr>
      </p:pic>
      <p:sp>
        <p:nvSpPr>
          <p:cNvPr id="5" name="Rectangle 4">
            <a:extLst>
              <a:ext uri="{FF2B5EF4-FFF2-40B4-BE49-F238E27FC236}">
                <a16:creationId xmlns:a16="http://schemas.microsoft.com/office/drawing/2014/main" id="{D1E426FC-5B60-1246-8978-111A9676EE46}"/>
              </a:ext>
            </a:extLst>
          </p:cNvPr>
          <p:cNvSpPr/>
          <p:nvPr/>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6" name="Picture 5">
            <a:extLst>
              <a:ext uri="{FF2B5EF4-FFF2-40B4-BE49-F238E27FC236}">
                <a16:creationId xmlns:a16="http://schemas.microsoft.com/office/drawing/2014/main" id="{88ABA948-F111-3C47-AE51-1A594AF983AC}"/>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7" name="Graphic 6">
            <a:extLst>
              <a:ext uri="{FF2B5EF4-FFF2-40B4-BE49-F238E27FC236}">
                <a16:creationId xmlns:a16="http://schemas.microsoft.com/office/drawing/2014/main" id="{E88268B6-B242-1149-86E9-51808A2B993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9795" y="6172200"/>
            <a:ext cx="1625603" cy="443746"/>
          </a:xfrm>
          <a:prstGeom prst="rect">
            <a:avLst/>
          </a:prstGeom>
        </p:spPr>
      </p:pic>
      <p:pic>
        <p:nvPicPr>
          <p:cNvPr id="8" name="Graphic 7">
            <a:extLst>
              <a:ext uri="{FF2B5EF4-FFF2-40B4-BE49-F238E27FC236}">
                <a16:creationId xmlns:a16="http://schemas.microsoft.com/office/drawing/2014/main" id="{D16ED146-B1DB-A34F-BF1D-89CFCBD5E8C1}"/>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278110"/>
            <a:ext cx="1409737" cy="231925"/>
          </a:xfrm>
          <a:prstGeom prst="rect">
            <a:avLst/>
          </a:prstGeom>
        </p:spPr>
      </p:pic>
      <p:sp>
        <p:nvSpPr>
          <p:cNvPr id="9" name="TextBox 8">
            <a:extLst>
              <a:ext uri="{FF2B5EF4-FFF2-40B4-BE49-F238E27FC236}">
                <a16:creationId xmlns:a16="http://schemas.microsoft.com/office/drawing/2014/main" id="{EB7CD9B1-36EA-9441-B465-F5D9B26C5073}"/>
              </a:ext>
            </a:extLst>
          </p:cNvPr>
          <p:cNvSpPr txBox="1"/>
          <p:nvPr/>
        </p:nvSpPr>
        <p:spPr>
          <a:xfrm>
            <a:off x="2286000" y="350851"/>
            <a:ext cx="7467600" cy="646331"/>
          </a:xfrm>
          <a:prstGeom prst="rect">
            <a:avLst/>
          </a:prstGeom>
          <a:noFill/>
        </p:spPr>
        <p:txBody>
          <a:bodyPr wrap="square" rtlCol="0">
            <a:spAutoFit/>
          </a:bodyPr>
          <a:lstStyle/>
          <a:p>
            <a:pPr>
              <a:buSzPct val="25000"/>
            </a:pPr>
            <a:r>
              <a:rPr lang="en-US" sz="3600" b="1" dirty="0">
                <a:solidFill>
                  <a:schemeClr val="bg1"/>
                </a:solidFill>
              </a:rPr>
              <a:t>What do you Think !</a:t>
            </a:r>
          </a:p>
        </p:txBody>
      </p:sp>
    </p:spTree>
    <p:extLst>
      <p:ext uri="{BB962C8B-B14F-4D97-AF65-F5344CB8AC3E}">
        <p14:creationId xmlns:p14="http://schemas.microsoft.com/office/powerpoint/2010/main" val="698777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AE867D-EF06-DB46-9872-150D5F15B336}"/>
              </a:ext>
            </a:extLst>
          </p:cNvPr>
          <p:cNvPicPr>
            <a:picLocks noChangeAspect="1"/>
          </p:cNvPicPr>
          <p:nvPr/>
        </p:nvPicPr>
        <p:blipFill>
          <a:blip r:embed="rId2"/>
          <a:stretch>
            <a:fillRect/>
          </a:stretch>
        </p:blipFill>
        <p:spPr>
          <a:xfrm>
            <a:off x="2057400" y="1295400"/>
            <a:ext cx="6350000" cy="4229100"/>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TextBox 4">
            <a:extLst>
              <a:ext uri="{FF2B5EF4-FFF2-40B4-BE49-F238E27FC236}">
                <a16:creationId xmlns:a16="http://schemas.microsoft.com/office/drawing/2014/main" id="{63B0FD2C-AC20-2F43-9AF0-60C645F80E51}"/>
              </a:ext>
            </a:extLst>
          </p:cNvPr>
          <p:cNvSpPr txBox="1"/>
          <p:nvPr/>
        </p:nvSpPr>
        <p:spPr>
          <a:xfrm>
            <a:off x="1905000" y="152400"/>
            <a:ext cx="7467600" cy="954107"/>
          </a:xfrm>
          <a:prstGeom prst="rect">
            <a:avLst/>
          </a:prstGeom>
          <a:noFill/>
        </p:spPr>
        <p:txBody>
          <a:bodyPr wrap="square" rtlCol="0">
            <a:spAutoFit/>
          </a:bodyPr>
          <a:lstStyle/>
          <a:p>
            <a:pPr>
              <a:buSzPct val="25000"/>
            </a:pPr>
            <a:r>
              <a:rPr lang="en-US" sz="2800" b="1" dirty="0">
                <a:solidFill>
                  <a:srgbClr val="009999"/>
                </a:solidFill>
              </a:rPr>
              <a:t>Distinguish between leadership and Management</a:t>
            </a:r>
          </a:p>
        </p:txBody>
      </p:sp>
    </p:spTree>
    <p:extLst>
      <p:ext uri="{BB962C8B-B14F-4D97-AF65-F5344CB8AC3E}">
        <p14:creationId xmlns:p14="http://schemas.microsoft.com/office/powerpoint/2010/main" val="4616145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Shape 57"/>
          <p:cNvSpPr txBox="1">
            <a:spLocks noGrp="1"/>
          </p:cNvSpPr>
          <p:nvPr>
            <p:ph type="title"/>
          </p:nvPr>
        </p:nvSpPr>
        <p:spPr>
          <a:xfrm>
            <a:off x="1905000" y="762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Introduction: Leadership and Management Communication</a:t>
            </a:r>
          </a:p>
        </p:txBody>
      </p:sp>
      <p:sp>
        <p:nvSpPr>
          <p:cNvPr id="58" name="Shape 58"/>
          <p:cNvSpPr txBox="1">
            <a:spLocks noGrp="1"/>
          </p:cNvSpPr>
          <p:nvPr>
            <p:ph type="body" idx="1"/>
          </p:nvPr>
        </p:nvSpPr>
        <p:spPr>
          <a:xfrm>
            <a:off x="838200" y="579437"/>
            <a:ext cx="8229600" cy="45259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7.1 Describe leadership from trait, situational, transformational .</a:t>
            </a:r>
          </a:p>
        </p:txBody>
      </p:sp>
      <p:pic>
        <p:nvPicPr>
          <p:cNvPr id="4" name="Picture 3">
            <a:extLst>
              <a:ext uri="{FF2B5EF4-FFF2-40B4-BE49-F238E27FC236}">
                <a16:creationId xmlns:a16="http://schemas.microsoft.com/office/drawing/2014/main" id="{DA323ECC-9657-6947-A3F6-144F404318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7000" y="2743200"/>
            <a:ext cx="4156758" cy="3886200"/>
          </a:xfrm>
          <a:prstGeom prst="rect">
            <a:avLst/>
          </a:prstGeom>
        </p:spPr>
      </p:pic>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2AE29F-3C1D-4544-B4EC-42576011A26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b="-2"/>
          <a:stretch/>
        </p:blipFill>
        <p:spPr>
          <a:xfrm>
            <a:off x="2057400" y="1342159"/>
            <a:ext cx="4953000" cy="5363441"/>
          </a:xfrm>
          <a:prstGeom prst="rect">
            <a:avLst/>
          </a:prstGeom>
          <a:ln w="127000" cap="sq">
            <a:solidFill>
              <a:srgbClr val="8E5A6D"/>
            </a:solidFill>
            <a:miter lim="800000"/>
          </a:ln>
          <a:effectLst>
            <a:outerShdw blurRad="57150" dist="50800" dir="2700000" algn="tl" rotWithShape="0">
              <a:srgbClr val="000000">
                <a:alpha val="40000"/>
              </a:srgbClr>
            </a:outerShdw>
          </a:effectLst>
        </p:spPr>
      </p:pic>
      <p:pic>
        <p:nvPicPr>
          <p:cNvPr id="4" name="Picture 3">
            <a:extLst>
              <a:ext uri="{FF2B5EF4-FFF2-40B4-BE49-F238E27FC236}">
                <a16:creationId xmlns:a16="http://schemas.microsoft.com/office/drawing/2014/main" id="{8F30EE62-2112-1B4C-B8C7-25557817188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72200" y="152400"/>
            <a:ext cx="2874764" cy="2843899"/>
          </a:xfrm>
          <a:prstGeom prst="rect">
            <a:avLst/>
          </a:prstGeom>
          <a:ln w="127000" cap="sq">
            <a:solidFill>
              <a:srgbClr val="8E5A6D"/>
            </a:solidFill>
            <a:miter lim="800000"/>
          </a:ln>
          <a:effectLst>
            <a:outerShdw blurRad="57150" dist="50800" dir="2700000" algn="tl" rotWithShape="0">
              <a:srgbClr val="000000">
                <a:alpha val="40000"/>
              </a:srgbClr>
            </a:outerShdw>
          </a:effectLst>
        </p:spPr>
      </p:pic>
      <p:pic>
        <p:nvPicPr>
          <p:cNvPr id="6" name="prayer16.mp3">
            <a:hlinkClick r:id="" action="ppaction://media"/>
            <a:extLst>
              <a:ext uri="{FF2B5EF4-FFF2-40B4-BE49-F238E27FC236}">
                <a16:creationId xmlns:a16="http://schemas.microsoft.com/office/drawing/2014/main" id="{B44E0036-9E45-E446-91A1-7671055F67B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828800" y="152400"/>
            <a:ext cx="812800" cy="812800"/>
          </a:xfrm>
          <a:prstGeom prst="rect">
            <a:avLst/>
          </a:prstGeom>
        </p:spPr>
      </p:pic>
    </p:spTree>
    <p:extLst>
      <p:ext uri="{BB962C8B-B14F-4D97-AF65-F5344CB8AC3E}">
        <p14:creationId xmlns:p14="http://schemas.microsoft.com/office/powerpoint/2010/main" val="1883772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00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Shape 65"/>
          <p:cNvSpPr txBox="1">
            <a:spLocks noGrp="1"/>
          </p:cNvSpPr>
          <p:nvPr>
            <p:ph type="title"/>
          </p:nvPr>
        </p:nvSpPr>
        <p:spPr>
          <a:xfrm>
            <a:off x="1828800" y="76200"/>
            <a:ext cx="7848600" cy="6096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7.1 Introduction: Leadership and Management Communication</a:t>
            </a:r>
          </a:p>
        </p:txBody>
      </p:sp>
      <p:sp>
        <p:nvSpPr>
          <p:cNvPr id="66" name="Shape 66"/>
          <p:cNvSpPr txBox="1">
            <a:spLocks noGrp="1"/>
          </p:cNvSpPr>
          <p:nvPr>
            <p:ph type="body" idx="1"/>
          </p:nvPr>
        </p:nvSpPr>
        <p:spPr>
          <a:xfrm>
            <a:off x="0" y="1828800"/>
            <a:ext cx="8229600" cy="4868195"/>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00000"/>
              <a:buFont typeface="Arial"/>
              <a:buChar char="-"/>
            </a:pPr>
            <a:r>
              <a:rPr lang="en-US" sz="2800" b="0" i="0" u="none" strike="noStrike" cap="none" baseline="0" dirty="0">
                <a:solidFill>
                  <a:schemeClr val="dk1"/>
                </a:solidFill>
                <a:latin typeface="Arial"/>
                <a:ea typeface="Arial"/>
                <a:cs typeface="Arial"/>
                <a:sym typeface="Arial"/>
              </a:rPr>
              <a:t>Leadership and management</a:t>
            </a:r>
          </a:p>
          <a:p>
            <a:pPr marL="342900" marR="0" lvl="0" indent="-342900" algn="l" rtl="0">
              <a:spcBef>
                <a:spcPts val="560"/>
              </a:spcBef>
              <a:spcAft>
                <a:spcPts val="0"/>
              </a:spcAft>
              <a:buClr>
                <a:schemeClr val="dk1"/>
              </a:buClr>
              <a:buSzPct val="100000"/>
              <a:buFont typeface="Arial"/>
              <a:buChar char="-"/>
            </a:pPr>
            <a:r>
              <a:rPr lang="en-US" sz="2800" b="0" i="0" u="none" strike="noStrike" cap="none" baseline="0" dirty="0">
                <a:solidFill>
                  <a:schemeClr val="dk1"/>
                </a:solidFill>
                <a:latin typeface="Arial"/>
                <a:ea typeface="Arial"/>
                <a:cs typeface="Arial"/>
                <a:sym typeface="Arial"/>
              </a:rPr>
              <a:t>Communication competencies</a:t>
            </a:r>
          </a:p>
          <a:p>
            <a:pPr marL="342900" marR="0" lvl="0" indent="-165100" algn="l" rtl="0">
              <a:spcBef>
                <a:spcPts val="560"/>
              </a:spcBef>
              <a:spcAft>
                <a:spcPts val="0"/>
              </a:spcAft>
              <a:buClr>
                <a:schemeClr val="dk1"/>
              </a:buClr>
              <a:buFont typeface="Arial"/>
              <a:buNone/>
            </a:pPr>
            <a:endParaRPr sz="28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847B3A88-B3B6-0545-A7EC-71BA65AB50A8}"/>
              </a:ext>
            </a:extLst>
          </p:cNvPr>
          <p:cNvSpPr/>
          <p:nvPr/>
        </p:nvSpPr>
        <p:spPr>
          <a:xfrm>
            <a:off x="152400" y="3048000"/>
            <a:ext cx="4572000" cy="2164695"/>
          </a:xfrm>
          <a:prstGeom prst="rect">
            <a:avLst/>
          </a:prstGeom>
        </p:spPr>
        <p:txBody>
          <a:bodyPr>
            <a:spAutoFit/>
          </a:bodyPr>
          <a:lstStyle/>
          <a:p>
            <a:pPr lvl="0">
              <a:buClr>
                <a:schemeClr val="dk1"/>
              </a:buClr>
              <a:buSzPct val="25000"/>
            </a:pPr>
            <a:r>
              <a:rPr lang="en-US" sz="1200" dirty="0">
                <a:solidFill>
                  <a:schemeClr val="dk1"/>
                </a:solidFill>
                <a:latin typeface="Arial" pitchFamily="34" charset="0"/>
                <a:ea typeface="Calibri"/>
                <a:cs typeface="Arial" pitchFamily="34" charset="0"/>
                <a:sym typeface="Calibri"/>
              </a:rPr>
              <a:t>Point 1 – Leadership and management</a:t>
            </a:r>
          </a:p>
          <a:p>
            <a:pPr marL="628650" lvl="1" indent="-171450">
              <a:spcBef>
                <a:spcPts val="360"/>
              </a:spcBef>
              <a:buClr>
                <a:schemeClr val="dk1"/>
              </a:buClr>
              <a:buSzPct val="100000"/>
              <a:buFont typeface="Arial"/>
              <a:buChar char="•"/>
            </a:pPr>
            <a:r>
              <a:rPr lang="en-US" sz="1200" dirty="0">
                <a:solidFill>
                  <a:srgbClr val="FF0000"/>
                </a:solidFill>
                <a:latin typeface="Arial" pitchFamily="34" charset="0"/>
                <a:ea typeface="Calibri"/>
                <a:cs typeface="Arial" pitchFamily="34" charset="0"/>
                <a:sym typeface="Calibri"/>
              </a:rPr>
              <a:t>Traits</a:t>
            </a:r>
          </a:p>
          <a:p>
            <a:pPr marL="628650" lvl="1" indent="-171450">
              <a:spcBef>
                <a:spcPts val="360"/>
              </a:spcBef>
              <a:buClr>
                <a:schemeClr val="dk1"/>
              </a:buClr>
              <a:buSzPct val="100000"/>
              <a:buFont typeface="Arial"/>
              <a:buChar char="•"/>
            </a:pPr>
            <a:r>
              <a:rPr lang="en-US" sz="1200" dirty="0">
                <a:solidFill>
                  <a:srgbClr val="FF0000"/>
                </a:solidFill>
                <a:latin typeface="Arial" pitchFamily="34" charset="0"/>
                <a:ea typeface="Calibri"/>
                <a:cs typeface="Arial" pitchFamily="34" charset="0"/>
                <a:sym typeface="Calibri"/>
              </a:rPr>
              <a:t>Styles</a:t>
            </a:r>
          </a:p>
          <a:p>
            <a:pPr marL="457200" lvl="1">
              <a:spcBef>
                <a:spcPts val="360"/>
              </a:spcBef>
              <a:buClr>
                <a:schemeClr val="dk1"/>
              </a:buClr>
              <a:buSzPct val="100000"/>
              <a:buFont typeface="Arial"/>
              <a:buChar char="•"/>
            </a:pPr>
            <a:r>
              <a:rPr lang="en-US" sz="1200" dirty="0">
                <a:solidFill>
                  <a:srgbClr val="FF0000"/>
                </a:solidFill>
                <a:latin typeface="Arial" pitchFamily="34" charset="0"/>
                <a:ea typeface="Calibri"/>
                <a:cs typeface="Arial" pitchFamily="34" charset="0"/>
                <a:sym typeface="Calibri"/>
              </a:rPr>
              <a:t>  Approaches</a:t>
            </a:r>
          </a:p>
          <a:p>
            <a:pPr lvl="0">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2 – Communication competencies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t>
            </a:r>
            <a:r>
              <a:rPr lang="en-US" sz="1200" dirty="0">
                <a:solidFill>
                  <a:srgbClr val="FF0000"/>
                </a:solidFill>
                <a:latin typeface="Arial" pitchFamily="34" charset="0"/>
                <a:ea typeface="Calibri"/>
                <a:cs typeface="Arial" pitchFamily="34" charset="0"/>
                <a:sym typeface="Calibri"/>
              </a:rPr>
              <a:t>Knowledge</a:t>
            </a:r>
          </a:p>
          <a:p>
            <a:pPr marL="457200" lvl="1">
              <a:spcBef>
                <a:spcPts val="360"/>
              </a:spcBef>
              <a:buClr>
                <a:schemeClr val="dk1"/>
              </a:buClr>
              <a:buSzPct val="100000"/>
              <a:buFont typeface="Arial"/>
              <a:buChar char="•"/>
            </a:pPr>
            <a:r>
              <a:rPr lang="en-US" sz="1200" dirty="0">
                <a:solidFill>
                  <a:srgbClr val="FF0000"/>
                </a:solidFill>
                <a:latin typeface="Arial" pitchFamily="34" charset="0"/>
                <a:ea typeface="Calibri"/>
                <a:cs typeface="Arial" pitchFamily="34" charset="0"/>
                <a:sym typeface="Calibri"/>
              </a:rPr>
              <a:t>  Sensitivity</a:t>
            </a:r>
          </a:p>
          <a:p>
            <a:pPr marL="457200" lvl="1">
              <a:spcBef>
                <a:spcPts val="360"/>
              </a:spcBef>
              <a:buClr>
                <a:schemeClr val="dk1"/>
              </a:buClr>
              <a:buSzPct val="100000"/>
              <a:buFont typeface="Arial"/>
              <a:buChar char="•"/>
            </a:pPr>
            <a:r>
              <a:rPr lang="en-US" sz="1200" dirty="0">
                <a:solidFill>
                  <a:srgbClr val="FF0000"/>
                </a:solidFill>
                <a:latin typeface="Arial" pitchFamily="34" charset="0"/>
                <a:ea typeface="Calibri"/>
                <a:cs typeface="Arial" pitchFamily="34" charset="0"/>
                <a:sym typeface="Calibri"/>
              </a:rPr>
              <a:t>  Skills</a:t>
            </a:r>
          </a:p>
          <a:p>
            <a:pPr marL="457200" lvl="1">
              <a:spcBef>
                <a:spcPts val="360"/>
              </a:spcBef>
              <a:buClr>
                <a:schemeClr val="dk1"/>
              </a:buClr>
              <a:buSzPct val="100000"/>
              <a:buFont typeface="Arial"/>
              <a:buChar char="•"/>
            </a:pPr>
            <a:r>
              <a:rPr lang="en-US" sz="1200" dirty="0">
                <a:solidFill>
                  <a:srgbClr val="FF0000"/>
                </a:solidFill>
                <a:latin typeface="Arial" pitchFamily="34" charset="0"/>
                <a:ea typeface="Calibri"/>
                <a:cs typeface="Arial" pitchFamily="34" charset="0"/>
                <a:sym typeface="Calibri"/>
              </a:rPr>
              <a:t>  Values</a:t>
            </a:r>
          </a:p>
        </p:txBody>
      </p:sp>
      <p:pic>
        <p:nvPicPr>
          <p:cNvPr id="5" name="Picture 4">
            <a:extLst>
              <a:ext uri="{FF2B5EF4-FFF2-40B4-BE49-F238E27FC236}">
                <a16:creationId xmlns:a16="http://schemas.microsoft.com/office/drawing/2014/main" id="{6EFD6F51-B8CF-0946-AAE9-76489D5C7E6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265501" y="3255046"/>
            <a:ext cx="4049699" cy="269979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6D8E4F-04D5-834D-8DC6-312EA9FFC6B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981200"/>
            <a:ext cx="10006642" cy="4419600"/>
          </a:xfrm>
          <a:prstGeom prst="rect">
            <a:avLst/>
          </a:prstGeom>
        </p:spPr>
      </p:pic>
      <p:pic>
        <p:nvPicPr>
          <p:cNvPr id="3" name="Picture 2">
            <a:extLst>
              <a:ext uri="{FF2B5EF4-FFF2-40B4-BE49-F238E27FC236}">
                <a16:creationId xmlns:a16="http://schemas.microsoft.com/office/drawing/2014/main" id="{5359CCEE-3EFC-294A-BC02-A0E581A2CEE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3334"/>
          <a:stretch/>
        </p:blipFill>
        <p:spPr>
          <a:xfrm>
            <a:off x="2362200" y="-152400"/>
            <a:ext cx="6324600" cy="1295400"/>
          </a:xfrm>
          <a:prstGeom prst="rect">
            <a:avLst/>
          </a:prstGeom>
        </p:spPr>
      </p:pic>
      <p:sp>
        <p:nvSpPr>
          <p:cNvPr id="2" name="Bent Arrow 1">
            <a:extLst>
              <a:ext uri="{FF2B5EF4-FFF2-40B4-BE49-F238E27FC236}">
                <a16:creationId xmlns:a16="http://schemas.microsoft.com/office/drawing/2014/main" id="{B9669CB7-DA0C-9142-8B86-C4112571D239}"/>
              </a:ext>
            </a:extLst>
          </p:cNvPr>
          <p:cNvSpPr/>
          <p:nvPr/>
        </p:nvSpPr>
        <p:spPr>
          <a:xfrm>
            <a:off x="1981200" y="533400"/>
            <a:ext cx="457200" cy="762000"/>
          </a:xfrm>
          <a:prstGeom prst="ben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530590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D37A938-6813-7C4C-9203-186970C40C4B}"/>
              </a:ext>
            </a:extLst>
          </p:cNvPr>
          <p:cNvPicPr>
            <a:picLocks noChangeAspect="1"/>
          </p:cNvPicPr>
          <p:nvPr/>
        </p:nvPicPr>
        <p:blipFill>
          <a:blip r:embed="rId2" cstate="email">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2362200" y="1360487"/>
            <a:ext cx="6423943" cy="4278313"/>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2" name="Triangle 1">
            <a:extLst>
              <a:ext uri="{FF2B5EF4-FFF2-40B4-BE49-F238E27FC236}">
                <a16:creationId xmlns:a16="http://schemas.microsoft.com/office/drawing/2014/main" id="{9F360A14-5C16-2A49-A73E-B2E38F4E2D01}"/>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34ED3D3-4DC3-0F42-97BC-EF057F158358}"/>
              </a:ext>
            </a:extLst>
          </p:cNvPr>
          <p:cNvSpPr txBox="1"/>
          <p:nvPr/>
        </p:nvSpPr>
        <p:spPr>
          <a:xfrm>
            <a:off x="2926157" y="903982"/>
            <a:ext cx="5101076" cy="1077218"/>
          </a:xfrm>
          <a:prstGeom prst="rect">
            <a:avLst/>
          </a:prstGeo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shape">
              <a:fillToRect l="50000" t="50000" r="50000" b="50000"/>
            </a:path>
            <a:tileRect/>
          </a:gradFill>
          <a:ln>
            <a:solidFill>
              <a:srgbClr val="7030A0"/>
            </a:solidFill>
          </a:ln>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defPPr marR="0" algn="l" rtl="0">
              <a:lnSpc>
                <a:spcPct val="100000"/>
              </a:lnSpc>
              <a:spcBef>
                <a:spcPts val="0"/>
              </a:spcBef>
              <a:spcAft>
                <a:spcPts val="0"/>
              </a:spcAft>
            </a:defPPr>
            <a:lvl1pPr>
              <a:defRPr sz="3200" b="1">
                <a:solidFill>
                  <a:srgbClr val="FFFF00"/>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How the effective leaders</a:t>
            </a:r>
          </a:p>
          <a:p>
            <a:r>
              <a:rPr lang="en-US" dirty="0"/>
              <a:t> should communicate ? </a:t>
            </a:r>
          </a:p>
        </p:txBody>
      </p:sp>
      <p:sp>
        <p:nvSpPr>
          <p:cNvPr id="5" name="Rectangle 4">
            <a:extLst>
              <a:ext uri="{FF2B5EF4-FFF2-40B4-BE49-F238E27FC236}">
                <a16:creationId xmlns:a16="http://schemas.microsoft.com/office/drawing/2014/main" id="{37A8F55A-CE6F-9840-94A2-233B1EDC81FE}"/>
              </a:ext>
            </a:extLst>
          </p:cNvPr>
          <p:cNvSpPr/>
          <p:nvPr/>
        </p:nvSpPr>
        <p:spPr>
          <a:xfrm>
            <a:off x="579040" y="1981200"/>
            <a:ext cx="2347117" cy="2554545"/>
          </a:xfrm>
          <a:prstGeom prst="rect">
            <a:avLst/>
          </a:prstGeo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shape">
              <a:fillToRect l="50000" t="50000" r="50000" b="50000"/>
            </a:path>
            <a:tileRect/>
          </a:gradFill>
          <a:ln>
            <a:solidFill>
              <a:srgbClr val="7030A0"/>
            </a:solidFill>
          </a:ln>
        </p:spPr>
        <p:style>
          <a:lnRef idx="2">
            <a:schemeClr val="accent2">
              <a:shade val="50000"/>
            </a:schemeClr>
          </a:lnRef>
          <a:fillRef idx="1">
            <a:schemeClr val="accent2"/>
          </a:fillRef>
          <a:effectRef idx="0">
            <a:schemeClr val="accent2"/>
          </a:effectRef>
          <a:fontRef idx="minor">
            <a:schemeClr val="lt1"/>
          </a:fontRef>
        </p:style>
        <p:txBody>
          <a:bodyPr wrap="none">
            <a:spAutoFit/>
          </a:bodyPr>
          <a:lstStyle/>
          <a:p>
            <a:r>
              <a:rPr lang="en-US" sz="3200" b="1" dirty="0">
                <a:solidFill>
                  <a:srgbClr val="FFFF00"/>
                </a:solidFill>
              </a:rPr>
              <a:t>What </a:t>
            </a:r>
          </a:p>
          <a:p>
            <a:r>
              <a:rPr lang="en-US" sz="3200" b="1" dirty="0">
                <a:solidFill>
                  <a:srgbClr val="FFFF00"/>
                </a:solidFill>
              </a:rPr>
              <a:t>leadership </a:t>
            </a:r>
          </a:p>
          <a:p>
            <a:r>
              <a:rPr lang="en-US" sz="3200" b="1" dirty="0">
                <a:solidFill>
                  <a:srgbClr val="FFFF00"/>
                </a:solidFill>
              </a:rPr>
              <a:t>Style is </a:t>
            </a:r>
          </a:p>
          <a:p>
            <a:r>
              <a:rPr lang="en-US" sz="3200" b="1" dirty="0">
                <a:solidFill>
                  <a:srgbClr val="FFFF00"/>
                </a:solidFill>
              </a:rPr>
              <a:t>The most</a:t>
            </a:r>
          </a:p>
          <a:p>
            <a:r>
              <a:rPr lang="en-US" sz="3200" b="1" dirty="0">
                <a:solidFill>
                  <a:srgbClr val="FFFF00"/>
                </a:solidFill>
              </a:rPr>
              <a:t>Effective? </a:t>
            </a:r>
          </a:p>
        </p:txBody>
      </p:sp>
    </p:spTree>
    <p:extLst>
      <p:ext uri="{BB962C8B-B14F-4D97-AF65-F5344CB8AC3E}">
        <p14:creationId xmlns:p14="http://schemas.microsoft.com/office/powerpoint/2010/main" val="3972803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Shape 81"/>
          <p:cNvSpPr txBox="1">
            <a:spLocks noGrp="1"/>
          </p:cNvSpPr>
          <p:nvPr>
            <p:ph type="title"/>
          </p:nvPr>
        </p:nvSpPr>
        <p:spPr>
          <a:xfrm>
            <a:off x="1905000" y="2286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7.2 The Importance of Leadership and Management Communication</a:t>
            </a:r>
          </a:p>
        </p:txBody>
      </p:sp>
      <p:sp>
        <p:nvSpPr>
          <p:cNvPr id="82" name="Shape 82"/>
          <p:cNvSpPr txBox="1">
            <a:spLocks noGrp="1"/>
          </p:cNvSpPr>
          <p:nvPr>
            <p:ph type="body" idx="1"/>
          </p:nvPr>
        </p:nvSpPr>
        <p:spPr>
          <a:xfrm>
            <a:off x="0" y="1752600"/>
            <a:ext cx="8229600" cy="3725862"/>
          </a:xfrm>
          <a:prstGeom prst="rect">
            <a:avLst/>
          </a:prstGeom>
          <a:noFill/>
          <a:ln>
            <a:noFill/>
          </a:ln>
        </p:spPr>
        <p:txBody>
          <a:bodyPr lIns="91425" tIns="45700" rIns="91425" bIns="45700" anchor="t" anchorCtr="0">
            <a:noAutofit/>
          </a:bodyPr>
          <a:lstStyle/>
          <a:p>
            <a:pPr marL="742950" marR="0" lvl="1" indent="-285750" algn="l" rtl="0">
              <a:spcBef>
                <a:spcPts val="0"/>
              </a:spcBef>
              <a:spcAft>
                <a:spcPts val="0"/>
              </a:spcAft>
              <a:buClr>
                <a:schemeClr val="dk1"/>
              </a:buClr>
              <a:buSzPct val="100000"/>
              <a:buFont typeface="Arial"/>
              <a:buChar char="–"/>
            </a:pPr>
            <a:r>
              <a:rPr lang="en-US" sz="3600" b="0" i="0" u="none" strike="noStrike" cap="none" baseline="0" dirty="0">
                <a:solidFill>
                  <a:schemeClr val="dk1"/>
                </a:solidFill>
                <a:latin typeface="Arial" pitchFamily="34" charset="0"/>
                <a:ea typeface="Arial"/>
                <a:cs typeface="Arial" pitchFamily="34" charset="0"/>
                <a:sym typeface="Arial"/>
              </a:rPr>
              <a:t>A</a:t>
            </a:r>
            <a:r>
              <a:rPr lang="en-US" sz="1200" b="0" i="0" u="none" strike="noStrike" cap="none" baseline="0" dirty="0">
                <a:solidFill>
                  <a:schemeClr val="dk1"/>
                </a:solidFill>
                <a:latin typeface="Arial" pitchFamily="34" charset="0"/>
                <a:ea typeface="Arial"/>
                <a:cs typeface="Arial" pitchFamily="34" charset="0"/>
                <a:sym typeface="Arial"/>
              </a:rPr>
              <a:t> </a:t>
            </a:r>
            <a:r>
              <a:rPr lang="en-US" sz="1200" dirty="0">
                <a:solidFill>
                  <a:schemeClr val="dk1"/>
                </a:solidFill>
                <a:latin typeface="Arial" pitchFamily="34" charset="0"/>
                <a:cs typeface="Arial" pitchFamily="34" charset="0"/>
              </a:rPr>
              <a:t> </a:t>
            </a:r>
            <a:r>
              <a:rPr lang="en-US" sz="1200" b="1" u="sng" dirty="0">
                <a:solidFill>
                  <a:srgbClr val="FF0000"/>
                </a:solidFill>
                <a:latin typeface="Arial" pitchFamily="34" charset="0"/>
                <a:cs typeface="Arial" pitchFamily="34" charset="0"/>
              </a:rPr>
              <a:t>type of communication most commonly used by leaders </a:t>
            </a:r>
            <a:r>
              <a:rPr lang="en-US" sz="1200" dirty="0">
                <a:solidFill>
                  <a:schemeClr val="dk1"/>
                </a:solidFill>
                <a:latin typeface="Arial" pitchFamily="34" charset="0"/>
                <a:cs typeface="Arial" pitchFamily="34" charset="0"/>
              </a:rPr>
              <a:t>to relay information about the company's culture, core values, mission, and crucial messages to build trust and encourage employees. In practice, it involves delivering a shared vision and inspiring others to buy into that vision</a:t>
            </a:r>
          </a:p>
        </p:txBody>
      </p:sp>
      <p:sp>
        <p:nvSpPr>
          <p:cNvPr id="2" name="Rectangle 1">
            <a:extLst>
              <a:ext uri="{FF2B5EF4-FFF2-40B4-BE49-F238E27FC236}">
                <a16:creationId xmlns:a16="http://schemas.microsoft.com/office/drawing/2014/main" id="{C1DD7DEF-B692-A042-A91C-B639A12DF439}"/>
              </a:ext>
            </a:extLst>
          </p:cNvPr>
          <p:cNvSpPr/>
          <p:nvPr/>
        </p:nvSpPr>
        <p:spPr>
          <a:xfrm>
            <a:off x="381000" y="2880655"/>
            <a:ext cx="4572000" cy="2985433"/>
          </a:xfrm>
          <a:prstGeom prst="rect">
            <a:avLst/>
          </a:prstGeom>
        </p:spPr>
        <p:txBody>
          <a:bodyPr>
            <a:spAutoFit/>
          </a:bodyPr>
          <a:lstStyle/>
          <a:p>
            <a:pPr lvl="0">
              <a:buSzPct val="25000"/>
            </a:pPr>
            <a:r>
              <a:rPr lang="en-US" sz="1200" dirty="0">
                <a:solidFill>
                  <a:schemeClr val="dk1"/>
                </a:solidFill>
                <a:latin typeface="Arial" pitchFamily="34" charset="0"/>
                <a:ea typeface="Calibri"/>
                <a:cs typeface="Arial" pitchFamily="34" charset="0"/>
                <a:sym typeface="Calibri"/>
              </a:rPr>
              <a:t>Point 1 – Leadership</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t>
            </a:r>
            <a:r>
              <a:rPr lang="en-US" sz="1200" dirty="0">
                <a:solidFill>
                  <a:srgbClr val="FF0000"/>
                </a:solidFill>
                <a:latin typeface="Arial" pitchFamily="34" charset="0"/>
                <a:ea typeface="Calibri"/>
                <a:cs typeface="Arial" pitchFamily="34" charset="0"/>
                <a:sym typeface="Calibri"/>
              </a:rPr>
              <a:t>Through communication</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t>
            </a:r>
            <a:r>
              <a:rPr lang="en-US" sz="1200" dirty="0">
                <a:solidFill>
                  <a:srgbClr val="FF0000"/>
                </a:solidFill>
                <a:latin typeface="Arial" pitchFamily="34" charset="0"/>
                <a:ea typeface="Calibri"/>
                <a:cs typeface="Arial" pitchFamily="34" charset="0"/>
                <a:sym typeface="Calibri"/>
              </a:rPr>
              <a:t>Ability to influence</a:t>
            </a:r>
          </a:p>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Management</a:t>
            </a:r>
          </a:p>
          <a:p>
            <a:pPr marL="628650" lvl="1" indent="-171450">
              <a:spcBef>
                <a:spcPts val="360"/>
              </a:spcBef>
              <a:buClr>
                <a:schemeClr val="dk1"/>
              </a:buClr>
              <a:buSzPct val="100000"/>
              <a:buFont typeface="Arial"/>
              <a:buChar char="•"/>
            </a:pPr>
            <a:r>
              <a:rPr lang="en-US" sz="1200" dirty="0">
                <a:solidFill>
                  <a:srgbClr val="FF0000"/>
                </a:solidFill>
                <a:latin typeface="Arial" pitchFamily="34" charset="0"/>
                <a:ea typeface="Calibri"/>
                <a:cs typeface="Arial" pitchFamily="34" charset="0"/>
                <a:sym typeface="Calibri"/>
              </a:rPr>
              <a:t>Legitimate power</a:t>
            </a:r>
          </a:p>
          <a:p>
            <a:pPr marL="457200" lvl="1">
              <a:spcBef>
                <a:spcPts val="360"/>
              </a:spcBef>
              <a:buClr>
                <a:schemeClr val="dk1"/>
              </a:buClr>
              <a:buSzPct val="100000"/>
            </a:pPr>
            <a:r>
              <a:rPr lang="en-US" sz="1200" dirty="0">
                <a:solidFill>
                  <a:schemeClr val="dk1"/>
                </a:solidFill>
                <a:latin typeface="Arial" pitchFamily="34" charset="0"/>
                <a:cs typeface="Arial" pitchFamily="34" charset="0"/>
              </a:rPr>
              <a:t>is a formal authority that a person has over subordinates within an organization. A person with legitimate authority receives recognition because of their job title or assigned position.</a:t>
            </a:r>
            <a:endParaRPr lang="en-US" sz="1200" dirty="0">
              <a:solidFill>
                <a:schemeClr val="dk1"/>
              </a:solidFill>
              <a:latin typeface="Arial" pitchFamily="34" charset="0"/>
              <a:cs typeface="Arial" pitchFamily="34" charset="0"/>
              <a:sym typeface="Calibri"/>
            </a:endParaRPr>
          </a:p>
          <a:p>
            <a:pPr marL="628650" lvl="1" indent="-171450">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Routine compliance</a:t>
            </a:r>
          </a:p>
          <a:p>
            <a:pPr lvl="0">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3 – Leadership and management communication</a:t>
            </a:r>
          </a:p>
          <a:p>
            <a:pPr marL="628650" lvl="1" indent="-171450">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Powerful influences</a:t>
            </a:r>
            <a:r>
              <a:rPr lang="ar-SA" sz="1200" dirty="0">
                <a:solidFill>
                  <a:schemeClr val="dk1"/>
                </a:solidFill>
                <a:latin typeface="Arial" pitchFamily="34" charset="0"/>
                <a:ea typeface="Calibri"/>
                <a:cs typeface="Arial" pitchFamily="34" charset="0"/>
                <a:sym typeface="Calibri"/>
              </a:rPr>
              <a:t> قيادة محمد </a:t>
            </a:r>
            <a:endParaRPr lang="en-US" sz="1200" dirty="0">
              <a:solidFill>
                <a:schemeClr val="dk1"/>
              </a:solidFill>
              <a:latin typeface="Arial" pitchFamily="34" charset="0"/>
              <a:ea typeface="Calibri"/>
              <a:cs typeface="Arial" pitchFamily="34" charset="0"/>
              <a:sym typeface="Calibri"/>
            </a:endParaRPr>
          </a:p>
          <a:p>
            <a:pPr marL="628650" lvl="1" indent="-171450">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Related to trust in individuals and organization</a:t>
            </a:r>
          </a:p>
        </p:txBody>
      </p:sp>
      <p:pic>
        <p:nvPicPr>
          <p:cNvPr id="3" name="Picture 2">
            <a:extLst>
              <a:ext uri="{FF2B5EF4-FFF2-40B4-BE49-F238E27FC236}">
                <a16:creationId xmlns:a16="http://schemas.microsoft.com/office/drawing/2014/main" id="{96E1F0E1-8526-FC49-BC8E-CC56FD119B98}"/>
              </a:ext>
            </a:extLst>
          </p:cNvPr>
          <p:cNvPicPr>
            <a:picLocks noChangeAspect="1"/>
          </p:cNvPicPr>
          <p:nvPr/>
        </p:nvPicPr>
        <p:blipFill>
          <a:blip r:embed="rId3"/>
          <a:stretch>
            <a:fillRect/>
          </a:stretch>
        </p:blipFill>
        <p:spPr>
          <a:xfrm>
            <a:off x="2735470" y="3139463"/>
            <a:ext cx="6223000" cy="3715224"/>
          </a:xfrm>
          <a:prstGeom prst="rect">
            <a:avLst/>
          </a:prstGeom>
        </p:spPr>
      </p:pic>
      <p:sp>
        <p:nvSpPr>
          <p:cNvPr id="4" name="Oval Callout 3">
            <a:extLst>
              <a:ext uri="{FF2B5EF4-FFF2-40B4-BE49-F238E27FC236}">
                <a16:creationId xmlns:a16="http://schemas.microsoft.com/office/drawing/2014/main" id="{53A47D38-6B78-4041-BE7F-4414627DAD0C}"/>
              </a:ext>
            </a:extLst>
          </p:cNvPr>
          <p:cNvSpPr/>
          <p:nvPr/>
        </p:nvSpPr>
        <p:spPr>
          <a:xfrm>
            <a:off x="6654800" y="2857464"/>
            <a:ext cx="2413000" cy="1181136"/>
          </a:xfrm>
          <a:prstGeom prst="wedgeEllipseCallout">
            <a:avLst>
              <a:gd name="adj1" fmla="val -41703"/>
              <a:gd name="adj2" fmla="val 557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dk1"/>
                </a:solidFill>
                <a:ea typeface="Arial"/>
                <a:cs typeface="Arial"/>
              </a:rPr>
              <a:t>What is Leadership and management communication !</a:t>
            </a:r>
            <a:endParaRPr lang="en-US" dirty="0"/>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5" name="Oval Callout 4">
            <a:extLst>
              <a:ext uri="{FF2B5EF4-FFF2-40B4-BE49-F238E27FC236}">
                <a16:creationId xmlns:a16="http://schemas.microsoft.com/office/drawing/2014/main" id="{E508AF8D-F681-B146-A818-277056332A17}"/>
              </a:ext>
            </a:extLst>
          </p:cNvPr>
          <p:cNvSpPr/>
          <p:nvPr/>
        </p:nvSpPr>
        <p:spPr>
          <a:xfrm>
            <a:off x="6172200" y="1524000"/>
            <a:ext cx="2895600" cy="3431746"/>
          </a:xfrm>
          <a:prstGeom prst="wedgeEllipseCallou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Shape 96"/>
          <p:cNvSpPr txBox="1">
            <a:spLocks noGrp="1"/>
          </p:cNvSpPr>
          <p:nvPr>
            <p:ph type="title"/>
          </p:nvPr>
        </p:nvSpPr>
        <p:spPr>
          <a:xfrm>
            <a:off x="1981200" y="1524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7.3 Theories of Leadership and Management </a:t>
            </a:r>
            <a:r>
              <a:rPr lang="en-US" sz="2000" b="1" i="0" u="none" strike="noStrike" cap="none" baseline="0" dirty="0">
                <a:solidFill>
                  <a:srgbClr val="009999"/>
                </a:solidFill>
                <a:latin typeface="Arial"/>
                <a:ea typeface="Arial"/>
                <a:cs typeface="Arial"/>
                <a:sym typeface="Arial"/>
              </a:rPr>
              <a:t>(1 of 4)</a:t>
            </a:r>
          </a:p>
        </p:txBody>
      </p:sp>
      <p:sp>
        <p:nvSpPr>
          <p:cNvPr id="97" name="Shape 97"/>
          <p:cNvSpPr txBox="1">
            <a:spLocks noGrp="1"/>
          </p:cNvSpPr>
          <p:nvPr>
            <p:ph type="body" idx="1"/>
          </p:nvPr>
        </p:nvSpPr>
        <p:spPr>
          <a:xfrm>
            <a:off x="304800" y="1828800"/>
            <a:ext cx="8229600" cy="4125914"/>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114285"/>
              <a:buNone/>
            </a:pPr>
            <a:r>
              <a:rPr lang="en-US" sz="2800" b="0" i="0" u="none" strike="noStrike" cap="none" baseline="0" dirty="0">
                <a:solidFill>
                  <a:schemeClr val="dk1"/>
                </a:solidFill>
                <a:latin typeface="Arial"/>
                <a:ea typeface="Arial"/>
                <a:cs typeface="Arial"/>
                <a:sym typeface="Arial"/>
              </a:rPr>
              <a:t>- Charismatic leadership</a:t>
            </a:r>
          </a:p>
        </p:txBody>
      </p:sp>
      <p:sp>
        <p:nvSpPr>
          <p:cNvPr id="2" name="Rectangle 1">
            <a:extLst>
              <a:ext uri="{FF2B5EF4-FFF2-40B4-BE49-F238E27FC236}">
                <a16:creationId xmlns:a16="http://schemas.microsoft.com/office/drawing/2014/main" id="{C1F80F52-83D1-C948-B8C3-CC60E236420C}"/>
              </a:ext>
            </a:extLst>
          </p:cNvPr>
          <p:cNvSpPr/>
          <p:nvPr/>
        </p:nvSpPr>
        <p:spPr>
          <a:xfrm>
            <a:off x="86139" y="2667000"/>
            <a:ext cx="4572000" cy="748923"/>
          </a:xfrm>
          <a:prstGeom prst="rect">
            <a:avLst/>
          </a:prstGeom>
        </p:spPr>
        <p:txBody>
          <a:bodyPr>
            <a:spAutoFit/>
          </a:bodyPr>
          <a:lstStyle/>
          <a:p>
            <a:pPr lvl="0">
              <a:spcBef>
                <a:spcPts val="360"/>
              </a:spcBef>
              <a:buSzPct val="25000"/>
            </a:pPr>
            <a:r>
              <a:rPr lang="en-US" sz="1200" dirty="0">
                <a:solidFill>
                  <a:schemeClr val="dk1"/>
                </a:solidFill>
                <a:latin typeface="Arial" pitchFamily="34" charset="0"/>
                <a:ea typeface="Calibri"/>
                <a:cs typeface="Arial" pitchFamily="34" charset="0"/>
                <a:sym typeface="Calibri"/>
              </a:rPr>
              <a:t>Point 2 – Charismatic leadership</a:t>
            </a:r>
          </a:p>
          <a:p>
            <a:pPr marL="457200" lvl="1">
              <a:spcBef>
                <a:spcPts val="360"/>
              </a:spcBef>
              <a:buClr>
                <a:schemeClr val="dk1"/>
              </a:buClr>
              <a:buSzPct val="100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Attempt to define charisma</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Persuasion, influence, personality traits</a:t>
            </a:r>
          </a:p>
        </p:txBody>
      </p:sp>
      <p:pic>
        <p:nvPicPr>
          <p:cNvPr id="3" name="Picture 2">
            <a:extLst>
              <a:ext uri="{FF2B5EF4-FFF2-40B4-BE49-F238E27FC236}">
                <a16:creationId xmlns:a16="http://schemas.microsoft.com/office/drawing/2014/main" id="{0C5BFF09-8BBC-EE44-9570-67D1225CAD5E}"/>
              </a:ext>
            </a:extLst>
          </p:cNvPr>
          <p:cNvPicPr>
            <a:picLocks noChangeAspect="1"/>
          </p:cNvPicPr>
          <p:nvPr/>
        </p:nvPicPr>
        <p:blipFill>
          <a:blip r:embed="rId5"/>
          <a:stretch>
            <a:fillRect/>
          </a:stretch>
        </p:blipFill>
        <p:spPr>
          <a:xfrm>
            <a:off x="914400" y="2283498"/>
            <a:ext cx="7838661" cy="4574502"/>
          </a:xfrm>
          <a:prstGeom prst="rect">
            <a:avLst/>
          </a:prstGeom>
        </p:spPr>
      </p:pic>
      <p:pic>
        <p:nvPicPr>
          <p:cNvPr id="4" name="sadat chri leader.mov">
            <a:hlinkClick r:id="" action="ppaction://media"/>
            <a:extLst>
              <a:ext uri="{FF2B5EF4-FFF2-40B4-BE49-F238E27FC236}">
                <a16:creationId xmlns:a16="http://schemas.microsoft.com/office/drawing/2014/main" id="{C0288E9F-E377-BC4E-B233-4B4F117D1FBF}"/>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6662531" y="1966941"/>
            <a:ext cx="1981200" cy="2495924"/>
          </a:xfrm>
          <a:prstGeom prst="ellipse">
            <a:avLst/>
          </a:prstGeom>
          <a:ln>
            <a:noFill/>
          </a:ln>
          <a:effectLst>
            <a:softEdge rad="112500"/>
          </a:effectLst>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08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179E2-2C1C-2845-9336-E443FDEDD5F6}"/>
              </a:ext>
            </a:extLst>
          </p:cNvPr>
          <p:cNvSpPr>
            <a:spLocks noGrp="1"/>
          </p:cNvSpPr>
          <p:nvPr>
            <p:ph type="title"/>
          </p:nvPr>
        </p:nvSpPr>
        <p:spPr>
          <a:xfrm>
            <a:off x="228600" y="2076449"/>
            <a:ext cx="2438400" cy="1935163"/>
          </a:xfrm>
        </p:spPr>
        <p:txBody>
          <a:bodyPr/>
          <a:lstStyle/>
          <a:p>
            <a:r>
              <a:rPr lang="en-US" sz="2800" b="1" dirty="0">
                <a:solidFill>
                  <a:srgbClr val="009999"/>
                </a:solidFill>
              </a:rPr>
              <a:t>Theories of Leadership </a:t>
            </a:r>
            <a:br>
              <a:rPr lang="ar-SA" sz="2800" b="1" dirty="0">
                <a:solidFill>
                  <a:srgbClr val="009999"/>
                </a:solidFill>
              </a:rPr>
            </a:br>
            <a:r>
              <a:rPr lang="en-US" sz="2800" b="1" dirty="0">
                <a:solidFill>
                  <a:srgbClr val="009999"/>
                </a:solidFill>
              </a:rPr>
              <a:t>&amp; Management</a:t>
            </a:r>
            <a:endParaRPr lang="en-US" sz="2800" dirty="0"/>
          </a:p>
        </p:txBody>
      </p:sp>
      <p:pic>
        <p:nvPicPr>
          <p:cNvPr id="4" name="Picture 3">
            <a:extLst>
              <a:ext uri="{FF2B5EF4-FFF2-40B4-BE49-F238E27FC236}">
                <a16:creationId xmlns:a16="http://schemas.microsoft.com/office/drawing/2014/main" id="{DA7EFB99-056F-174A-B2E3-13DD7A5DFD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19400" y="838200"/>
            <a:ext cx="5464770" cy="4411663"/>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Triangle 4">
            <a:extLst>
              <a:ext uri="{FF2B5EF4-FFF2-40B4-BE49-F238E27FC236}">
                <a16:creationId xmlns:a16="http://schemas.microsoft.com/office/drawing/2014/main" id="{3F2D3F04-5B40-2749-A29C-68BEBE9AD9B2}"/>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Tree>
    <p:extLst>
      <p:ext uri="{BB962C8B-B14F-4D97-AF65-F5344CB8AC3E}">
        <p14:creationId xmlns:p14="http://schemas.microsoft.com/office/powerpoint/2010/main" val="9447245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Shape 104"/>
          <p:cNvSpPr txBox="1">
            <a:spLocks noGrp="1"/>
          </p:cNvSpPr>
          <p:nvPr>
            <p:ph type="title"/>
          </p:nvPr>
        </p:nvSpPr>
        <p:spPr>
          <a:xfrm>
            <a:off x="1981200" y="211088"/>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2800" b="1" i="0" u="none" strike="noStrike" cap="none" baseline="0" dirty="0">
                <a:solidFill>
                  <a:srgbClr val="009999"/>
                </a:solidFill>
                <a:latin typeface="Arial"/>
                <a:ea typeface="Arial"/>
                <a:cs typeface="Arial"/>
                <a:sym typeface="Arial"/>
              </a:rPr>
              <a:t>7.3 Theories of Leadership </a:t>
            </a:r>
            <a:br>
              <a:rPr lang="ar-SA"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and Management </a:t>
            </a:r>
            <a:r>
              <a:rPr lang="en-US" sz="1800" b="1" i="0" u="none" strike="noStrike" cap="none" baseline="0" dirty="0">
                <a:solidFill>
                  <a:srgbClr val="009999"/>
                </a:solidFill>
                <a:latin typeface="Arial"/>
                <a:ea typeface="Arial"/>
                <a:cs typeface="Arial"/>
                <a:sym typeface="Arial"/>
              </a:rPr>
              <a:t>(2 of 4)</a:t>
            </a:r>
          </a:p>
        </p:txBody>
      </p:sp>
      <p:sp>
        <p:nvSpPr>
          <p:cNvPr id="2" name="Rectangle 1">
            <a:extLst>
              <a:ext uri="{FF2B5EF4-FFF2-40B4-BE49-F238E27FC236}">
                <a16:creationId xmlns:a16="http://schemas.microsoft.com/office/drawing/2014/main" id="{0C1182E2-519D-4B4F-8057-1AA47C84A34C}"/>
              </a:ext>
            </a:extLst>
          </p:cNvPr>
          <p:cNvSpPr/>
          <p:nvPr/>
        </p:nvSpPr>
        <p:spPr>
          <a:xfrm>
            <a:off x="5098472" y="1676400"/>
            <a:ext cx="4572000" cy="4087273"/>
          </a:xfrm>
          <a:prstGeom prst="rect">
            <a:avLst/>
          </a:prstGeom>
        </p:spPr>
        <p:txBody>
          <a:bodyPr>
            <a:spAutoFit/>
          </a:bodyPr>
          <a:lstStyle/>
          <a:p>
            <a:pPr lvl="0">
              <a:lnSpc>
                <a:spcPct val="80000"/>
              </a:lnSpc>
              <a:buSzPct val="25000"/>
            </a:pPr>
            <a:r>
              <a:rPr lang="en-US" sz="1200" b="1" dirty="0">
                <a:solidFill>
                  <a:schemeClr val="dk1"/>
                </a:solidFill>
                <a:latin typeface="Arial" pitchFamily="34" charset="0"/>
                <a:ea typeface="Calibri"/>
                <a:cs typeface="Arial" pitchFamily="34" charset="0"/>
                <a:sym typeface="Calibri"/>
              </a:rPr>
              <a:t>Style Approaches</a:t>
            </a:r>
          </a:p>
          <a:p>
            <a:pPr lvl="0">
              <a:lnSpc>
                <a:spcPct val="80000"/>
              </a:lnSpc>
              <a:spcBef>
                <a:spcPts val="300"/>
              </a:spcBef>
              <a:buSzPct val="25000"/>
            </a:pPr>
            <a:r>
              <a:rPr lang="en-US" sz="1200" dirty="0">
                <a:solidFill>
                  <a:schemeClr val="dk1"/>
                </a:solidFill>
                <a:latin typeface="Arial" pitchFamily="34" charset="0"/>
                <a:ea typeface="Calibri"/>
                <a:cs typeface="Arial" pitchFamily="34" charset="0"/>
                <a:sym typeface="Calibri"/>
              </a:rPr>
              <a:t>Point 1 – Style approach</a:t>
            </a:r>
          </a:p>
          <a:p>
            <a:pPr marL="457200" lvl="1">
              <a:lnSpc>
                <a:spcPct val="80000"/>
              </a:lnSpc>
              <a:spcBef>
                <a:spcPts val="30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Influence goal achievements</a:t>
            </a:r>
          </a:p>
          <a:p>
            <a:pPr marL="457200" lvl="1">
              <a:lnSpc>
                <a:spcPct val="80000"/>
              </a:lnSpc>
              <a:spcBef>
                <a:spcPts val="300"/>
              </a:spcBef>
              <a:buClr>
                <a:schemeClr val="dk1"/>
              </a:buClr>
              <a:buSzPct val="100000"/>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300"/>
              </a:spcBef>
              <a:buSzPct val="25000"/>
            </a:pPr>
            <a:r>
              <a:rPr lang="en-US" sz="1200" dirty="0">
                <a:solidFill>
                  <a:schemeClr val="dk1"/>
                </a:solidFill>
                <a:latin typeface="Arial" pitchFamily="34" charset="0"/>
                <a:ea typeface="Calibri"/>
                <a:cs typeface="Arial" pitchFamily="34" charset="0"/>
                <a:sym typeface="Calibri"/>
              </a:rPr>
              <a:t>Point 2 – Types of styles</a:t>
            </a:r>
          </a:p>
          <a:p>
            <a:pPr marL="457200" lvl="1">
              <a:lnSpc>
                <a:spcPct val="80000"/>
              </a:lnSpc>
              <a:spcBef>
                <a:spcPts val="300"/>
              </a:spcBef>
              <a:buClr>
                <a:schemeClr val="dk1"/>
              </a:buClr>
              <a:buSzPct val="100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rgbClr val="FF0000"/>
                </a:solidFill>
                <a:latin typeface="Arial" pitchFamily="34" charset="0"/>
                <a:ea typeface="Calibri"/>
                <a:cs typeface="Arial" pitchFamily="34" charset="0"/>
                <a:sym typeface="Calibri"/>
              </a:rPr>
              <a:t>Autocratic</a:t>
            </a:r>
          </a:p>
          <a:p>
            <a:pPr marL="457200" lvl="1">
              <a:lnSpc>
                <a:spcPct val="80000"/>
              </a:lnSpc>
              <a:spcBef>
                <a:spcPts val="300"/>
              </a:spcBef>
              <a:buClr>
                <a:schemeClr val="dk1"/>
              </a:buClr>
              <a:buSzPct val="100000"/>
              <a:buFont typeface="Arial"/>
              <a:buChar char="•"/>
            </a:pPr>
            <a:r>
              <a:rPr lang="en-US" sz="1200" dirty="0">
                <a:solidFill>
                  <a:srgbClr val="FF0000"/>
                </a:solidFill>
                <a:latin typeface="Arial" pitchFamily="34" charset="0"/>
                <a:ea typeface="Calibri"/>
                <a:cs typeface="Arial" pitchFamily="34" charset="0"/>
                <a:sym typeface="Calibri"/>
              </a:rPr>
              <a:t> Democratic</a:t>
            </a:r>
          </a:p>
          <a:p>
            <a:pPr marL="457200" lvl="1">
              <a:lnSpc>
                <a:spcPct val="80000"/>
              </a:lnSpc>
              <a:spcBef>
                <a:spcPts val="300"/>
              </a:spcBef>
              <a:buClr>
                <a:schemeClr val="dk1"/>
              </a:buClr>
              <a:buSzPct val="100000"/>
              <a:buFont typeface="Arial"/>
              <a:buChar char="•"/>
            </a:pPr>
            <a:r>
              <a:rPr lang="en-US" sz="1200" dirty="0">
                <a:solidFill>
                  <a:srgbClr val="FF0000"/>
                </a:solidFill>
                <a:latin typeface="Arial" pitchFamily="34" charset="0"/>
                <a:ea typeface="Calibri"/>
                <a:cs typeface="Arial" pitchFamily="34" charset="0"/>
                <a:sym typeface="Calibri"/>
              </a:rPr>
              <a:t> Laissez-faire</a:t>
            </a:r>
          </a:p>
          <a:p>
            <a:pPr marL="457200" lvl="1">
              <a:lnSpc>
                <a:spcPct val="80000"/>
              </a:lnSpc>
              <a:spcBef>
                <a:spcPts val="300"/>
              </a:spcBef>
              <a:buClr>
                <a:schemeClr val="dk1"/>
              </a:buClr>
              <a:buSzPct val="100000"/>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300"/>
              </a:spcBef>
              <a:buSzPct val="25000"/>
            </a:pPr>
            <a:r>
              <a:rPr lang="en-US" sz="1200" dirty="0">
                <a:solidFill>
                  <a:schemeClr val="dk1"/>
                </a:solidFill>
                <a:latin typeface="Arial" pitchFamily="34" charset="0"/>
                <a:ea typeface="Calibri"/>
                <a:cs typeface="Arial" pitchFamily="34" charset="0"/>
                <a:sym typeface="Calibri"/>
              </a:rPr>
              <a:t>Point 4 – </a:t>
            </a:r>
            <a:r>
              <a:rPr lang="en-US" sz="1600" b="1" dirty="0">
                <a:solidFill>
                  <a:schemeClr val="dk1"/>
                </a:solidFill>
                <a:latin typeface="Arial" pitchFamily="34" charset="0"/>
                <a:ea typeface="Calibri"/>
                <a:cs typeface="Arial" pitchFamily="34" charset="0"/>
                <a:sym typeface="Calibri"/>
              </a:rPr>
              <a:t>Middle-of-the-Road management</a:t>
            </a:r>
          </a:p>
          <a:p>
            <a:pPr marL="457200" lvl="1">
              <a:lnSpc>
                <a:spcPct val="80000"/>
              </a:lnSpc>
              <a:spcBef>
                <a:spcPts val="300"/>
              </a:spcBef>
              <a:buClr>
                <a:schemeClr val="dk1"/>
              </a:buClr>
              <a:buSzPct val="100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Balances task and people concerns ( embassy )</a:t>
            </a:r>
          </a:p>
          <a:p>
            <a:pPr marL="457200" lvl="1">
              <a:lnSpc>
                <a:spcPct val="80000"/>
              </a:lnSpc>
              <a:spcBef>
                <a:spcPts val="30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Compromise leadership</a:t>
            </a:r>
          </a:p>
          <a:p>
            <a:pPr marL="457200" lvl="1">
              <a:lnSpc>
                <a:spcPct val="80000"/>
              </a:lnSpc>
              <a:spcBef>
                <a:spcPts val="30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Sandwich position</a:t>
            </a:r>
          </a:p>
          <a:p>
            <a:pPr lvl="0">
              <a:lnSpc>
                <a:spcPct val="80000"/>
              </a:lnSpc>
              <a:spcBef>
                <a:spcPts val="300"/>
              </a:spcBef>
              <a:buSzPct val="2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30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Emphasis on interpersonal relationships</a:t>
            </a:r>
          </a:p>
          <a:p>
            <a:pPr marL="457200" lvl="1">
              <a:lnSpc>
                <a:spcPct val="80000"/>
              </a:lnSpc>
              <a:spcBef>
                <a:spcPts val="30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Low emphasis on goal achievement</a:t>
            </a:r>
          </a:p>
          <a:p>
            <a:pPr marL="457200" lvl="1">
              <a:lnSpc>
                <a:spcPct val="80000"/>
              </a:lnSpc>
              <a:spcBef>
                <a:spcPts val="300"/>
              </a:spcBef>
              <a:buClr>
                <a:schemeClr val="dk1"/>
              </a:buClr>
              <a:buSzPct val="100000"/>
            </a:pPr>
            <a:endParaRPr lang="en-US" sz="1200" dirty="0">
              <a:solidFill>
                <a:schemeClr val="dk1"/>
              </a:solidFill>
              <a:latin typeface="Arial" pitchFamily="34" charset="0"/>
              <a:ea typeface="Calibri"/>
              <a:cs typeface="Arial" pitchFamily="34" charset="0"/>
              <a:sym typeface="Calibri"/>
            </a:endParaRPr>
          </a:p>
          <a:p>
            <a:pPr>
              <a:lnSpc>
                <a:spcPct val="80000"/>
              </a:lnSpc>
              <a:spcBef>
                <a:spcPts val="300"/>
              </a:spcBef>
              <a:buSzPct val="25000"/>
            </a:pPr>
            <a:r>
              <a:rPr lang="en-US" sz="1200" dirty="0">
                <a:solidFill>
                  <a:schemeClr val="dk1"/>
                </a:solidFill>
                <a:latin typeface="Arial" pitchFamily="34" charset="0"/>
                <a:cs typeface="Arial" pitchFamily="34" charset="0"/>
                <a:sym typeface="Calibri"/>
              </a:rPr>
              <a:t>Point 7 – </a:t>
            </a:r>
            <a:r>
              <a:rPr lang="en-US" sz="1800" b="1" dirty="0">
                <a:solidFill>
                  <a:schemeClr val="dk1"/>
                </a:solidFill>
                <a:latin typeface="Arial" pitchFamily="34" charset="0"/>
                <a:cs typeface="Arial" pitchFamily="34" charset="0"/>
                <a:sym typeface="Calibri"/>
              </a:rPr>
              <a:t>Team management</a:t>
            </a:r>
            <a:r>
              <a:rPr lang="ar-SA" sz="1800" b="1" dirty="0">
                <a:solidFill>
                  <a:schemeClr val="dk1"/>
                </a:solidFill>
                <a:latin typeface="Arial" pitchFamily="34" charset="0"/>
                <a:cs typeface="Arial" pitchFamily="34" charset="0"/>
                <a:sym typeface="Calibri"/>
              </a:rPr>
              <a:t> </a:t>
            </a:r>
            <a:r>
              <a:rPr lang="ar-SA" sz="800" b="1" dirty="0">
                <a:solidFill>
                  <a:schemeClr val="dk1"/>
                </a:solidFill>
                <a:latin typeface="Arial" pitchFamily="34" charset="0"/>
                <a:cs typeface="Arial" pitchFamily="34" charset="0"/>
                <a:sym typeface="Calibri"/>
              </a:rPr>
              <a:t>) </a:t>
            </a:r>
            <a:r>
              <a:rPr lang="en-US" sz="800" b="1" dirty="0">
                <a:solidFill>
                  <a:schemeClr val="dk1"/>
                </a:solidFill>
                <a:latin typeface="Arial" pitchFamily="34" charset="0"/>
                <a:cs typeface="Arial" pitchFamily="34" charset="0"/>
                <a:sym typeface="Calibri"/>
              </a:rPr>
              <a:t>Vodafone Retails )</a:t>
            </a:r>
            <a:endParaRPr lang="en-US" sz="1200" b="1" dirty="0">
              <a:solidFill>
                <a:schemeClr val="dk1"/>
              </a:solidFill>
              <a:latin typeface="Arial" pitchFamily="34" charset="0"/>
              <a:cs typeface="Arial" pitchFamily="34" charset="0"/>
              <a:sym typeface="Calibri"/>
            </a:endParaRPr>
          </a:p>
          <a:p>
            <a:pPr marL="457200" lvl="1">
              <a:lnSpc>
                <a:spcPct val="80000"/>
              </a:lnSpc>
              <a:spcBef>
                <a:spcPts val="30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Theoretical ideal</a:t>
            </a:r>
          </a:p>
          <a:p>
            <a:pPr marL="457200" lvl="1">
              <a:lnSpc>
                <a:spcPct val="80000"/>
              </a:lnSpc>
              <a:spcBef>
                <a:spcPts val="30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Concern for both task and relationships</a:t>
            </a:r>
          </a:p>
          <a:p>
            <a:pPr marL="457200" lvl="1">
              <a:lnSpc>
                <a:spcPct val="80000"/>
              </a:lnSpc>
              <a:spcBef>
                <a:spcPts val="306"/>
              </a:spcBef>
              <a:buClr>
                <a:schemeClr val="dk1"/>
              </a:buClr>
            </a:pPr>
            <a:endParaRPr lang="en-US" sz="1200" dirty="0">
              <a:solidFill>
                <a:schemeClr val="dk1"/>
              </a:solidFill>
              <a:latin typeface="Arial" pitchFamily="34" charset="0"/>
              <a:ea typeface="Calibri"/>
              <a:cs typeface="Arial" pitchFamily="34" charset="0"/>
              <a:sym typeface="Calibri"/>
            </a:endParaRPr>
          </a:p>
        </p:txBody>
      </p:sp>
      <p:pic>
        <p:nvPicPr>
          <p:cNvPr id="6" name="Picture 5">
            <a:extLst>
              <a:ext uri="{FF2B5EF4-FFF2-40B4-BE49-F238E27FC236}">
                <a16:creationId xmlns:a16="http://schemas.microsoft.com/office/drawing/2014/main" id="{61CB5F2D-3F6B-BA46-9E54-5A5751F56A8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124200"/>
            <a:ext cx="5098472" cy="2133600"/>
          </a:xfrm>
          <a:prstGeom prst="rect">
            <a:avLst/>
          </a:prstGeom>
        </p:spPr>
      </p:pic>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77B71-F279-7A41-A82E-C3B9626B0A0B}"/>
              </a:ext>
            </a:extLst>
          </p:cNvPr>
          <p:cNvSpPr>
            <a:spLocks noGrp="1"/>
          </p:cNvSpPr>
          <p:nvPr>
            <p:ph type="title"/>
          </p:nvPr>
        </p:nvSpPr>
        <p:spPr>
          <a:xfrm>
            <a:off x="3886200" y="381000"/>
            <a:ext cx="8229600" cy="1143000"/>
          </a:xfrm>
        </p:spPr>
        <p:txBody>
          <a:bodyPr/>
          <a:lstStyle/>
          <a:p>
            <a:pPr rtl="1"/>
            <a:r>
              <a:rPr lang="en-US" sz="3200" b="1" dirty="0">
                <a:solidFill>
                  <a:srgbClr val="009999"/>
                </a:solidFill>
                <a:sym typeface="Calibri"/>
              </a:rPr>
              <a:t>Autocratic</a:t>
            </a:r>
            <a:br>
              <a:rPr lang="en-US" dirty="0">
                <a:solidFill>
                  <a:schemeClr val="dk1"/>
                </a:solidFill>
                <a:latin typeface="Arial" pitchFamily="34" charset="0"/>
                <a:ea typeface="Calibri"/>
                <a:cs typeface="Arial" pitchFamily="34" charset="0"/>
                <a:sym typeface="Calibri"/>
              </a:rPr>
            </a:br>
            <a:endParaRPr lang="en-US" dirty="0"/>
          </a:p>
        </p:txBody>
      </p:sp>
      <p:pic>
        <p:nvPicPr>
          <p:cNvPr id="4" name="Picture 3">
            <a:extLst>
              <a:ext uri="{FF2B5EF4-FFF2-40B4-BE49-F238E27FC236}">
                <a16:creationId xmlns:a16="http://schemas.microsoft.com/office/drawing/2014/main" id="{8D0695DB-96F2-B141-A07F-7F58866DBC6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057400" y="1367215"/>
            <a:ext cx="6422430" cy="4271585"/>
          </a:xfrm>
          <a:prstGeom prst="rect">
            <a:avLst/>
          </a:prstGeom>
          <a:ln w="127000" cap="sq">
            <a:solidFill>
              <a:srgbClr val="8E5A6D"/>
            </a:solidFill>
            <a:miter lim="800000"/>
          </a:ln>
          <a:effectLst>
            <a:outerShdw blurRad="57150" dist="50800" dir="2700000" algn="tl" rotWithShape="0">
              <a:srgbClr val="000000">
                <a:alpha val="40000"/>
              </a:srgbClr>
            </a:outerShdw>
          </a:effectLst>
        </p:spPr>
      </p:pic>
      <p:pic>
        <p:nvPicPr>
          <p:cNvPr id="3" name="WhatsApp Video 2023-06-08 at 1.00.55 PM.mp4">
            <a:hlinkClick r:id="" action="ppaction://media"/>
            <a:extLst>
              <a:ext uri="{FF2B5EF4-FFF2-40B4-BE49-F238E27FC236}">
                <a16:creationId xmlns:a16="http://schemas.microsoft.com/office/drawing/2014/main" id="{477A3F77-0EB7-6045-A083-DF2BBE0E3EBC}"/>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431956" y="1752600"/>
            <a:ext cx="3225644" cy="1825625"/>
          </a:xfrm>
          <a:prstGeom prst="rect">
            <a:avLst/>
          </a:prstGeom>
          <a:ln w="6350" cap="flat">
            <a:solidFill>
              <a:srgbClr val="BFBFBF"/>
            </a:solidFill>
          </a:ln>
          <a:effectLst>
            <a:outerShdw blurRad="190500" dist="215900" dir="7200000" sx="101000" sy="101000" algn="t" rotWithShape="0">
              <a:srgbClr val="000000">
                <a:alpha val="20000"/>
              </a:srgbClr>
            </a:outerShdw>
          </a:effectLst>
          <a:scene3d>
            <a:camera prst="perspectiveRight" fov="3300000">
              <a:rot lat="0" lon="20100000" rev="0"/>
            </a:camera>
            <a:lightRig rig="threePt" dir="t">
              <a:rot lat="0" lon="0" rev="3600000"/>
            </a:lightRig>
          </a:scene3d>
          <a:sp3d extrusionH="952500">
            <a:extrusionClr>
              <a:srgbClr val="D9D9D9"/>
            </a:extrusionClr>
            <a:contourClr>
              <a:srgbClr val="D9D9D9"/>
            </a:contourClr>
          </a:sp3d>
        </p:spPr>
      </p:pic>
    </p:spTree>
    <p:extLst>
      <p:ext uri="{BB962C8B-B14F-4D97-AF65-F5344CB8AC3E}">
        <p14:creationId xmlns:p14="http://schemas.microsoft.com/office/powerpoint/2010/main" val="1252229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80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7F884-EA45-0C45-9C9E-A982D44FA6DE}"/>
              </a:ext>
            </a:extLst>
          </p:cNvPr>
          <p:cNvSpPr>
            <a:spLocks noGrp="1"/>
          </p:cNvSpPr>
          <p:nvPr>
            <p:ph type="title"/>
          </p:nvPr>
        </p:nvSpPr>
        <p:spPr>
          <a:xfrm>
            <a:off x="6781800" y="609600"/>
            <a:ext cx="8229600" cy="1143000"/>
          </a:xfrm>
        </p:spPr>
        <p:txBody>
          <a:bodyPr/>
          <a:lstStyle/>
          <a:p>
            <a:r>
              <a:rPr lang="en-US" sz="3200" b="1" dirty="0">
                <a:solidFill>
                  <a:srgbClr val="009999"/>
                </a:solidFill>
                <a:sym typeface="Calibri"/>
              </a:rPr>
              <a:t>Democratic</a:t>
            </a:r>
            <a:endParaRPr lang="en-US" sz="3200" b="1" dirty="0">
              <a:solidFill>
                <a:srgbClr val="009999"/>
              </a:solidFill>
            </a:endParaRPr>
          </a:p>
        </p:txBody>
      </p:sp>
      <p:pic>
        <p:nvPicPr>
          <p:cNvPr id="4" name="Picture 3">
            <a:extLst>
              <a:ext uri="{FF2B5EF4-FFF2-40B4-BE49-F238E27FC236}">
                <a16:creationId xmlns:a16="http://schemas.microsoft.com/office/drawing/2014/main" id="{9BCC12D9-0B4E-354F-B769-489E5E757CE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9575" y="2743200"/>
            <a:ext cx="5416625" cy="3909391"/>
          </a:xfrm>
          <a:prstGeom prst="rect">
            <a:avLst/>
          </a:prstGeom>
        </p:spPr>
      </p:pic>
      <p:pic>
        <p:nvPicPr>
          <p:cNvPr id="3" name="Picture 2">
            <a:extLst>
              <a:ext uri="{FF2B5EF4-FFF2-40B4-BE49-F238E27FC236}">
                <a16:creationId xmlns:a16="http://schemas.microsoft.com/office/drawing/2014/main" id="{FAAD6B5B-8556-8A47-8ABE-0E456E7DF5A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6600" y="152400"/>
            <a:ext cx="2533650" cy="2533650"/>
          </a:xfrm>
          <a:prstGeom prst="ellipse">
            <a:avLst/>
          </a:prstGeom>
          <a:ln w="190500" cap="rnd">
            <a:solidFill>
              <a:srgbClr val="8A83EB"/>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32858449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9C32BD-2F1F-1742-A06D-F8EA51B352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0800" y="1379525"/>
            <a:ext cx="4792675" cy="4792675"/>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3" name="Triangle 2">
            <a:extLst>
              <a:ext uri="{FF2B5EF4-FFF2-40B4-BE49-F238E27FC236}">
                <a16:creationId xmlns:a16="http://schemas.microsoft.com/office/drawing/2014/main" id="{8DE7B2F0-489E-E743-8375-5ADF3F250308}"/>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 name="Rectangle 1">
            <a:extLst>
              <a:ext uri="{FF2B5EF4-FFF2-40B4-BE49-F238E27FC236}">
                <a16:creationId xmlns:a16="http://schemas.microsoft.com/office/drawing/2014/main" id="{BD932FD3-6128-3549-8C99-B57503A08D14}"/>
              </a:ext>
            </a:extLst>
          </p:cNvPr>
          <p:cNvSpPr/>
          <p:nvPr/>
        </p:nvSpPr>
        <p:spPr>
          <a:xfrm>
            <a:off x="122584" y="2438400"/>
            <a:ext cx="2378764" cy="3014671"/>
          </a:xfrm>
          <a:prstGeom prst="rect">
            <a:avLst/>
          </a:prstGeom>
        </p:spPr>
        <p:txBody>
          <a:bodyPr wrap="square">
            <a:spAutoFit/>
          </a:bodyPr>
          <a:lstStyle/>
          <a:p>
            <a:pPr lvl="0">
              <a:lnSpc>
                <a:spcPct val="80000"/>
              </a:lnSpc>
              <a:spcBef>
                <a:spcPts val="300"/>
              </a:spcBef>
              <a:buSzPct val="25000"/>
            </a:pPr>
            <a:r>
              <a:rPr lang="en-US" sz="2800" dirty="0">
                <a:solidFill>
                  <a:schemeClr val="dk1"/>
                </a:solidFill>
                <a:latin typeface="Arial" pitchFamily="34" charset="0"/>
                <a:ea typeface="Calibri"/>
                <a:cs typeface="Arial" pitchFamily="34" charset="0"/>
                <a:sym typeface="Calibri"/>
              </a:rPr>
              <a:t>Low concern </a:t>
            </a:r>
            <a:r>
              <a:rPr lang="en-US" sz="3200" b="1" dirty="0">
                <a:solidFill>
                  <a:schemeClr val="dk1"/>
                </a:solidFill>
                <a:latin typeface="Arial" pitchFamily="34" charset="0"/>
                <a:ea typeface="Calibri"/>
                <a:cs typeface="Arial" pitchFamily="34" charset="0"/>
                <a:sym typeface="Calibri"/>
              </a:rPr>
              <a:t>For</a:t>
            </a:r>
            <a:r>
              <a:rPr lang="en-US" sz="2800" dirty="0">
                <a:solidFill>
                  <a:schemeClr val="dk1"/>
                </a:solidFill>
                <a:latin typeface="Arial" pitchFamily="34" charset="0"/>
                <a:ea typeface="Calibri"/>
                <a:cs typeface="Arial" pitchFamily="34" charset="0"/>
                <a:sym typeface="Calibri"/>
              </a:rPr>
              <a:t> interpersonal </a:t>
            </a:r>
          </a:p>
          <a:p>
            <a:pPr lvl="0">
              <a:lnSpc>
                <a:spcPct val="80000"/>
              </a:lnSpc>
              <a:spcBef>
                <a:spcPts val="300"/>
              </a:spcBef>
              <a:buSzPct val="25000"/>
            </a:pPr>
            <a:r>
              <a:rPr lang="en-US" sz="2800" dirty="0">
                <a:solidFill>
                  <a:schemeClr val="dk1"/>
                </a:solidFill>
                <a:latin typeface="Arial" pitchFamily="34" charset="0"/>
                <a:ea typeface="Calibri"/>
                <a:cs typeface="Arial" pitchFamily="34" charset="0"/>
                <a:sym typeface="Calibri"/>
              </a:rPr>
              <a:t>Relationships</a:t>
            </a:r>
          </a:p>
          <a:p>
            <a:pPr lvl="0">
              <a:lnSpc>
                <a:spcPct val="80000"/>
              </a:lnSpc>
              <a:spcBef>
                <a:spcPts val="300"/>
              </a:spcBef>
              <a:buSzPct val="25000"/>
            </a:pPr>
            <a:endParaRPr lang="en-US" sz="2800" dirty="0">
              <a:solidFill>
                <a:schemeClr val="dk1"/>
              </a:solidFill>
              <a:latin typeface="Arial" pitchFamily="34" charset="0"/>
              <a:ea typeface="Calibri"/>
              <a:cs typeface="Arial" pitchFamily="34" charset="0"/>
              <a:sym typeface="Calibri"/>
            </a:endParaRPr>
          </a:p>
          <a:p>
            <a:pPr lvl="0">
              <a:lnSpc>
                <a:spcPct val="80000"/>
              </a:lnSpc>
              <a:spcBef>
                <a:spcPts val="300"/>
              </a:spcBef>
              <a:buSzPct val="25000"/>
            </a:pPr>
            <a:r>
              <a:rPr lang="en-US" sz="2800" dirty="0">
                <a:solidFill>
                  <a:schemeClr val="dk1"/>
                </a:solidFill>
                <a:latin typeface="Arial" pitchFamily="34" charset="0"/>
                <a:ea typeface="Calibri"/>
                <a:cs typeface="Arial" pitchFamily="34" charset="0"/>
                <a:sym typeface="Calibri"/>
              </a:rPr>
              <a:t>Leaders are Excellent Technically</a:t>
            </a:r>
          </a:p>
        </p:txBody>
      </p:sp>
      <p:sp>
        <p:nvSpPr>
          <p:cNvPr id="6" name="Rectangle 5">
            <a:extLst>
              <a:ext uri="{FF2B5EF4-FFF2-40B4-BE49-F238E27FC236}">
                <a16:creationId xmlns:a16="http://schemas.microsoft.com/office/drawing/2014/main" id="{06F88C1D-D3DC-4A46-8D2E-4A8D665BD91E}"/>
              </a:ext>
            </a:extLst>
          </p:cNvPr>
          <p:cNvSpPr/>
          <p:nvPr/>
        </p:nvSpPr>
        <p:spPr>
          <a:xfrm>
            <a:off x="2362200" y="482025"/>
            <a:ext cx="5466561" cy="584775"/>
          </a:xfrm>
          <a:prstGeom prst="rect">
            <a:avLst/>
          </a:prstGeom>
        </p:spPr>
        <p:txBody>
          <a:bodyPr wrap="none">
            <a:spAutoFit/>
          </a:bodyPr>
          <a:lstStyle/>
          <a:p>
            <a:pPr>
              <a:buSzPct val="25000"/>
            </a:pPr>
            <a:r>
              <a:rPr lang="en-US" sz="3200" b="1" dirty="0">
                <a:solidFill>
                  <a:srgbClr val="009999"/>
                </a:solidFill>
                <a:sym typeface="Calibri"/>
              </a:rPr>
              <a:t>Impoverished Management</a:t>
            </a:r>
            <a:endParaRPr lang="en-US" sz="3200" b="1" dirty="0">
              <a:solidFill>
                <a:srgbClr val="009999"/>
              </a:solidFill>
            </a:endParaRPr>
          </a:p>
        </p:txBody>
      </p:sp>
    </p:spTree>
    <p:extLst>
      <p:ext uri="{BB962C8B-B14F-4D97-AF65-F5344CB8AC3E}">
        <p14:creationId xmlns:p14="http://schemas.microsoft.com/office/powerpoint/2010/main" val="1504110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647C9-2D5C-6D4B-ABED-B06ECE28A1ED}"/>
              </a:ext>
            </a:extLst>
          </p:cNvPr>
          <p:cNvSpPr>
            <a:spLocks noGrp="1"/>
          </p:cNvSpPr>
          <p:nvPr>
            <p:ph type="title"/>
          </p:nvPr>
        </p:nvSpPr>
        <p:spPr>
          <a:xfrm>
            <a:off x="3581400" y="205790"/>
            <a:ext cx="8229600" cy="1143000"/>
          </a:xfrm>
        </p:spPr>
        <p:txBody>
          <a:bodyPr/>
          <a:lstStyle/>
          <a:p>
            <a:r>
              <a:rPr lang="en-US" sz="3200" b="1" dirty="0">
                <a:solidFill>
                  <a:srgbClr val="009999"/>
                </a:solidFill>
                <a:sym typeface="Calibri"/>
              </a:rPr>
              <a:t>Laissez-faire</a:t>
            </a:r>
            <a:br>
              <a:rPr lang="en-US" sz="3200" b="1" dirty="0">
                <a:solidFill>
                  <a:srgbClr val="009999"/>
                </a:solidFill>
                <a:sym typeface="Calibri"/>
              </a:rPr>
            </a:br>
            <a:endParaRPr lang="en-US" sz="3200" b="1" dirty="0">
              <a:solidFill>
                <a:srgbClr val="009999"/>
              </a:solidFill>
            </a:endParaRPr>
          </a:p>
        </p:txBody>
      </p:sp>
      <p:pic>
        <p:nvPicPr>
          <p:cNvPr id="5" name="Picture 4">
            <a:extLst>
              <a:ext uri="{FF2B5EF4-FFF2-40B4-BE49-F238E27FC236}">
                <a16:creationId xmlns:a16="http://schemas.microsoft.com/office/drawing/2014/main" id="{1049992F-6CEA-FA40-BA2E-761B4489C332}"/>
              </a:ext>
            </a:extLst>
          </p:cNvPr>
          <p:cNvPicPr>
            <a:picLocks noChangeAspect="1"/>
          </p:cNvPicPr>
          <p:nvPr/>
        </p:nvPicPr>
        <p:blipFill>
          <a:blip r:embed="rId3"/>
          <a:stretch>
            <a:fillRect/>
          </a:stretch>
        </p:blipFill>
        <p:spPr>
          <a:xfrm>
            <a:off x="247650" y="1003300"/>
            <a:ext cx="8648700" cy="4851400"/>
          </a:xfrm>
          <a:prstGeom prst="rect">
            <a:avLst/>
          </a:prstGeom>
        </p:spPr>
      </p:pic>
    </p:spTree>
    <p:extLst>
      <p:ext uri="{BB962C8B-B14F-4D97-AF65-F5344CB8AC3E}">
        <p14:creationId xmlns:p14="http://schemas.microsoft.com/office/powerpoint/2010/main" val="41558552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0CB166-B372-3F4A-8620-997E1BDDED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2957" y="1021635"/>
            <a:ext cx="5990043" cy="4521963"/>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4" name="Title 3">
            <a:extLst>
              <a:ext uri="{FF2B5EF4-FFF2-40B4-BE49-F238E27FC236}">
                <a16:creationId xmlns:a16="http://schemas.microsoft.com/office/drawing/2014/main" id="{03C4A161-8401-DE47-BD41-25EE4B037B36}"/>
              </a:ext>
            </a:extLst>
          </p:cNvPr>
          <p:cNvSpPr>
            <a:spLocks noGrp="1"/>
          </p:cNvSpPr>
          <p:nvPr>
            <p:ph type="title"/>
          </p:nvPr>
        </p:nvSpPr>
        <p:spPr>
          <a:xfrm>
            <a:off x="2682520" y="127114"/>
            <a:ext cx="6080480" cy="677078"/>
          </a:xfrm>
          <a:prstGeom prst="rect">
            <a:avLst/>
          </a:prstGeom>
        </p:spPr>
        <p:txBody>
          <a:bodyPr wrap="none">
            <a:spAutoFit/>
          </a:bodyPr>
          <a:lstStyle/>
          <a:p>
            <a:pPr>
              <a:buSzPct val="25000"/>
            </a:pPr>
            <a:r>
              <a:rPr lang="en-US" sz="3200" b="1" dirty="0">
                <a:solidFill>
                  <a:srgbClr val="009999"/>
                </a:solidFill>
                <a:sym typeface="Calibri"/>
              </a:rPr>
              <a:t>Country Club Management 1.1</a:t>
            </a:r>
          </a:p>
        </p:txBody>
      </p:sp>
      <p:sp>
        <p:nvSpPr>
          <p:cNvPr id="7" name="Triangle 6">
            <a:extLst>
              <a:ext uri="{FF2B5EF4-FFF2-40B4-BE49-F238E27FC236}">
                <a16:creationId xmlns:a16="http://schemas.microsoft.com/office/drawing/2014/main" id="{26F36BA7-CBEF-7841-B9B0-4989A9BD2C32}"/>
              </a:ext>
            </a:extLst>
          </p:cNvPr>
          <p:cNvSpPr/>
          <p:nvPr/>
        </p:nvSpPr>
        <p:spPr>
          <a:xfrm rot="16200000">
            <a:off x="1835398" y="1066800"/>
            <a:ext cx="526802" cy="4572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None/>
            </a:pPr>
            <a:endParaRPr lang="en-US"/>
          </a:p>
        </p:txBody>
      </p:sp>
    </p:spTree>
    <p:extLst>
      <p:ext uri="{BB962C8B-B14F-4D97-AF65-F5344CB8AC3E}">
        <p14:creationId xmlns:p14="http://schemas.microsoft.com/office/powerpoint/2010/main" val="35644862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DA322F1-63DB-9E4D-95A5-F13780D616EE}"/>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09795" y="6172200"/>
            <a:ext cx="1625603" cy="443746"/>
          </a:xfrm>
          <a:prstGeom prst="rect">
            <a:avLst/>
          </a:prstGeom>
        </p:spPr>
      </p:pic>
      <p:pic>
        <p:nvPicPr>
          <p:cNvPr id="9" name="Graphic 8">
            <a:extLst>
              <a:ext uri="{FF2B5EF4-FFF2-40B4-BE49-F238E27FC236}">
                <a16:creationId xmlns:a16="http://schemas.microsoft.com/office/drawing/2014/main" id="{578F14D1-4617-0741-B545-29ACB8D440C5}"/>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734263" y="6278110"/>
            <a:ext cx="1409737" cy="231925"/>
          </a:xfrm>
          <a:prstGeom prst="rect">
            <a:avLst/>
          </a:prstGeom>
        </p:spPr>
      </p:pic>
      <p:pic>
        <p:nvPicPr>
          <p:cNvPr id="4" name="Picture 3">
            <a:extLst>
              <a:ext uri="{FF2B5EF4-FFF2-40B4-BE49-F238E27FC236}">
                <a16:creationId xmlns:a16="http://schemas.microsoft.com/office/drawing/2014/main" id="{BDF92F88-C0AA-D54C-A571-5F5669989E94}"/>
              </a:ext>
            </a:extLst>
          </p:cNvPr>
          <p:cNvPicPr>
            <a:picLocks noChangeAspect="1"/>
          </p:cNvPicPr>
          <p:nvPr/>
        </p:nvPicPr>
        <p:blipFill>
          <a:blip r:embed="rId7"/>
          <a:stretch>
            <a:fillRect/>
          </a:stretch>
        </p:blipFill>
        <p:spPr>
          <a:xfrm>
            <a:off x="2819400" y="1003424"/>
            <a:ext cx="5270500" cy="4724400"/>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Triangle 4">
            <a:extLst>
              <a:ext uri="{FF2B5EF4-FFF2-40B4-BE49-F238E27FC236}">
                <a16:creationId xmlns:a16="http://schemas.microsoft.com/office/drawing/2014/main" id="{DD4A3CCB-973E-8B40-9324-703DABE3BB1D}"/>
              </a:ext>
            </a:extLst>
          </p:cNvPr>
          <p:cNvSpPr/>
          <p:nvPr/>
        </p:nvSpPr>
        <p:spPr>
          <a:xfrm rot="16200000">
            <a:off x="1835398" y="1066800"/>
            <a:ext cx="526802" cy="4572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a:p>
        </p:txBody>
      </p:sp>
      <p:sp>
        <p:nvSpPr>
          <p:cNvPr id="10" name="Rectangle 9">
            <a:extLst>
              <a:ext uri="{FF2B5EF4-FFF2-40B4-BE49-F238E27FC236}">
                <a16:creationId xmlns:a16="http://schemas.microsoft.com/office/drawing/2014/main" id="{1B0CC140-6427-6042-BAFC-83ABA1DF48BD}"/>
              </a:ext>
            </a:extLst>
          </p:cNvPr>
          <p:cNvSpPr/>
          <p:nvPr/>
        </p:nvSpPr>
        <p:spPr>
          <a:xfrm>
            <a:off x="2718103" y="160750"/>
            <a:ext cx="6080511" cy="584775"/>
          </a:xfrm>
          <a:prstGeom prst="rect">
            <a:avLst/>
          </a:prstGeom>
        </p:spPr>
        <p:txBody>
          <a:bodyPr wrap="none">
            <a:spAutoFit/>
          </a:bodyPr>
          <a:lstStyle/>
          <a:p>
            <a:pPr>
              <a:buSzPct val="25000"/>
            </a:pPr>
            <a:r>
              <a:rPr lang="en-US" sz="3200" b="1" dirty="0">
                <a:solidFill>
                  <a:srgbClr val="009999"/>
                </a:solidFill>
                <a:sym typeface="Calibri"/>
              </a:rPr>
              <a:t>Country Club Management 1.2</a:t>
            </a:r>
          </a:p>
        </p:txBody>
      </p:sp>
      <p:pic>
        <p:nvPicPr>
          <p:cNvPr id="2" name="Picture 1">
            <a:extLst>
              <a:ext uri="{FF2B5EF4-FFF2-40B4-BE49-F238E27FC236}">
                <a16:creationId xmlns:a16="http://schemas.microsoft.com/office/drawing/2014/main" id="{7DA9CF7D-8A98-B745-A8B2-E0AB15FED154}"/>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7195" y="2044068"/>
            <a:ext cx="2363605" cy="2769356"/>
          </a:xfrm>
          <a:prstGeom prst="rect">
            <a:avLst/>
          </a:prstGeom>
        </p:spPr>
      </p:pic>
    </p:spTree>
    <p:extLst>
      <p:ext uri="{BB962C8B-B14F-4D97-AF65-F5344CB8AC3E}">
        <p14:creationId xmlns:p14="http://schemas.microsoft.com/office/powerpoint/2010/main" val="39945651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1905000" y="98093"/>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7.3 Theories of Leadership and Management </a:t>
            </a:r>
            <a:r>
              <a:rPr lang="en-US" sz="2000" b="1" i="0" u="none" strike="noStrike" cap="none" baseline="0" dirty="0">
                <a:solidFill>
                  <a:srgbClr val="009999"/>
                </a:solidFill>
                <a:latin typeface="Arial"/>
                <a:ea typeface="Arial"/>
                <a:cs typeface="Arial"/>
                <a:sym typeface="Arial"/>
              </a:rPr>
              <a:t>(3 of 4)</a:t>
            </a:r>
          </a:p>
        </p:txBody>
      </p:sp>
      <p:sp>
        <p:nvSpPr>
          <p:cNvPr id="113" name="Shape 113"/>
          <p:cNvSpPr txBox="1">
            <a:spLocks noGrp="1"/>
          </p:cNvSpPr>
          <p:nvPr>
            <p:ph type="body" idx="1"/>
          </p:nvPr>
        </p:nvSpPr>
        <p:spPr>
          <a:xfrm>
            <a:off x="152400" y="1745746"/>
            <a:ext cx="8229600" cy="4125914"/>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14285"/>
              <a:buFont typeface="Arial"/>
              <a:buChar char="•"/>
            </a:pPr>
            <a:r>
              <a:rPr lang="en-US" sz="1600" b="0" i="0" u="none" strike="noStrike" cap="none" baseline="0" dirty="0">
                <a:solidFill>
                  <a:schemeClr val="dk1"/>
                </a:solidFill>
                <a:latin typeface="Arial"/>
                <a:ea typeface="Arial"/>
                <a:cs typeface="Arial"/>
                <a:sym typeface="Arial"/>
              </a:rPr>
              <a:t> </a:t>
            </a:r>
            <a:r>
              <a:rPr lang="en-US" sz="1800" b="0" i="0" u="none" strike="noStrike" cap="none" baseline="0" dirty="0">
                <a:solidFill>
                  <a:schemeClr val="dk1"/>
                </a:solidFill>
                <a:latin typeface="Arial"/>
                <a:ea typeface="Arial"/>
                <a:cs typeface="Arial"/>
                <a:sym typeface="Arial"/>
              </a:rPr>
              <a:t>Situational Approaches </a:t>
            </a:r>
          </a:p>
          <a:p>
            <a:pPr marL="342900" marR="0" lvl="0" indent="-342900" algn="l" rtl="0">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Situational approach</a:t>
            </a:r>
          </a:p>
          <a:p>
            <a:pPr marL="342900" marR="0" lvl="0" indent="-342900" algn="l" rtl="0">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Group’s maturity level</a:t>
            </a:r>
          </a:p>
          <a:p>
            <a:pPr marL="342900" marR="0" lvl="0" indent="-342900" algn="l" rtl="0">
              <a:spcBef>
                <a:spcPts val="640"/>
              </a:spcBef>
              <a:spcAft>
                <a:spcPts val="0"/>
              </a:spcAft>
              <a:buClr>
                <a:schemeClr val="dk1"/>
              </a:buClr>
              <a:buSzPct val="114285"/>
              <a:buFont typeface="Arial"/>
              <a:buChar char="•"/>
            </a:pPr>
            <a:r>
              <a:rPr lang="en-US" sz="1600" b="0" i="0" u="none" strike="noStrike" cap="none" baseline="0" dirty="0">
                <a:solidFill>
                  <a:schemeClr val="dk1"/>
                </a:solidFill>
                <a:latin typeface="Arial"/>
                <a:ea typeface="Arial"/>
                <a:cs typeface="Arial"/>
                <a:sym typeface="Arial"/>
              </a:rPr>
              <a:t> </a:t>
            </a:r>
            <a:r>
              <a:rPr lang="en-US" sz="1800" b="0" i="0" u="none" strike="noStrike" cap="none" baseline="0" dirty="0">
                <a:solidFill>
                  <a:schemeClr val="dk1"/>
                </a:solidFill>
                <a:latin typeface="Arial"/>
                <a:ea typeface="Arial"/>
                <a:cs typeface="Arial"/>
                <a:sym typeface="Arial"/>
              </a:rPr>
              <a:t>Transformational Approaches  </a:t>
            </a:r>
          </a:p>
          <a:p>
            <a:pPr marL="342900" marR="0" lvl="0" indent="-342900" algn="l" rtl="0">
              <a:spcBef>
                <a:spcPts val="560"/>
              </a:spcBef>
              <a:spcAft>
                <a:spcPts val="0"/>
              </a:spcAft>
              <a:buClr>
                <a:schemeClr val="dk1"/>
              </a:buClr>
              <a:buSzPct val="25000"/>
              <a:buFont typeface="Arial"/>
              <a:buNone/>
            </a:pPr>
            <a:r>
              <a:rPr lang="en-US" sz="1600" b="0" i="0" u="none" strike="noStrike" cap="none" baseline="0" dirty="0">
                <a:solidFill>
                  <a:schemeClr val="dk1"/>
                </a:solidFill>
                <a:latin typeface="Arial"/>
                <a:ea typeface="Arial"/>
                <a:cs typeface="Arial"/>
                <a:sym typeface="Arial"/>
              </a:rPr>
              <a:t>	- Transformational approach</a:t>
            </a:r>
          </a:p>
          <a:p>
            <a:pPr marL="342900" marR="0" lvl="0" indent="-342900" algn="l" rtl="0">
              <a:spcBef>
                <a:spcPts val="560"/>
              </a:spcBef>
              <a:spcAft>
                <a:spcPts val="0"/>
              </a:spcAft>
              <a:buClr>
                <a:schemeClr val="dk1"/>
              </a:buClr>
              <a:buFont typeface="Arial"/>
              <a:buNone/>
            </a:pPr>
            <a:endParaRPr sz="16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1EBE76A3-532B-8E40-928B-A413441D5002}"/>
              </a:ext>
            </a:extLst>
          </p:cNvPr>
          <p:cNvSpPr/>
          <p:nvPr/>
        </p:nvSpPr>
        <p:spPr>
          <a:xfrm>
            <a:off x="2438400" y="3682540"/>
            <a:ext cx="4572000" cy="2879250"/>
          </a:xfrm>
          <a:prstGeom prst="rect">
            <a:avLst/>
          </a:prstGeom>
        </p:spPr>
        <p:txBody>
          <a:bodyPr>
            <a:spAutoFit/>
          </a:bodyPr>
          <a:lstStyle/>
          <a:p>
            <a:pPr lvl="0">
              <a:lnSpc>
                <a:spcPct val="80000"/>
              </a:lnSpc>
              <a:buSzPct val="25000"/>
            </a:pPr>
            <a:r>
              <a:rPr lang="en-US" sz="1200" b="1" dirty="0">
                <a:solidFill>
                  <a:schemeClr val="dk1"/>
                </a:solidFill>
                <a:latin typeface="Arial" pitchFamily="34" charset="0"/>
                <a:ea typeface="Calibri"/>
                <a:cs typeface="Arial" pitchFamily="34" charset="0"/>
                <a:sym typeface="Calibri"/>
              </a:rPr>
              <a:t>Situational Approaches</a:t>
            </a:r>
          </a:p>
          <a:p>
            <a:pPr lvl="0">
              <a:lnSpc>
                <a:spcPct val="80000"/>
              </a:lnSpc>
              <a:buSzPct val="25000"/>
            </a:pPr>
            <a:endParaRPr lang="en-US" sz="1200" b="1" dirty="0">
              <a:solidFill>
                <a:schemeClr val="dk1"/>
              </a:solidFill>
              <a:latin typeface="Arial" pitchFamily="34" charset="0"/>
              <a:ea typeface="Calibri"/>
              <a:cs typeface="Arial" pitchFamily="34" charset="0"/>
              <a:sym typeface="Calibri"/>
            </a:endParaRPr>
          </a:p>
          <a:p>
            <a:pPr lvl="0">
              <a:lnSpc>
                <a:spcPct val="80000"/>
              </a:lnSpc>
              <a:spcBef>
                <a:spcPts val="285"/>
              </a:spcBef>
              <a:buSzPct val="25000"/>
            </a:pPr>
            <a:r>
              <a:rPr lang="en-US" sz="1200" dirty="0">
                <a:solidFill>
                  <a:schemeClr val="dk1"/>
                </a:solidFill>
                <a:latin typeface="Arial" pitchFamily="34" charset="0"/>
                <a:ea typeface="Calibri"/>
                <a:cs typeface="Arial" pitchFamily="34" charset="0"/>
                <a:sym typeface="Calibri"/>
              </a:rPr>
              <a:t>Point 1 – Situational approach</a:t>
            </a:r>
          </a:p>
          <a:p>
            <a:pPr lvl="0">
              <a:lnSpc>
                <a:spcPct val="80000"/>
              </a:lnSpc>
              <a:spcBef>
                <a:spcPts val="285"/>
              </a:spcBef>
              <a:buSzPct val="2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Considers leader’s </a:t>
            </a:r>
            <a:r>
              <a:rPr lang="en-US" sz="1200" b="1" dirty="0">
                <a:solidFill>
                  <a:srgbClr val="FF0000"/>
                </a:solidFill>
                <a:latin typeface="Arial" pitchFamily="34" charset="0"/>
                <a:ea typeface="Calibri"/>
                <a:cs typeface="Arial" pitchFamily="34" charset="0"/>
                <a:sym typeface="Calibri"/>
              </a:rPr>
              <a:t>power position</a:t>
            </a: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Leader effectiveness related to selection of behavior appropriate to the maturity level of group</a:t>
            </a: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285"/>
              </a:spcBef>
              <a:buSzPct val="25000"/>
            </a:pPr>
            <a:r>
              <a:rPr lang="en-US" sz="1200" dirty="0">
                <a:solidFill>
                  <a:schemeClr val="dk1"/>
                </a:solidFill>
                <a:latin typeface="Arial" pitchFamily="34" charset="0"/>
                <a:ea typeface="Calibri"/>
                <a:cs typeface="Arial" pitchFamily="34" charset="0"/>
                <a:sym typeface="Calibri"/>
              </a:rPr>
              <a:t>Point 2 – Group’s maturity level</a:t>
            </a:r>
          </a:p>
          <a:p>
            <a:pPr lvl="0">
              <a:lnSpc>
                <a:spcPct val="80000"/>
              </a:lnSpc>
              <a:spcBef>
                <a:spcPts val="285"/>
              </a:spcBef>
              <a:buSzPct val="2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Based on achievement, motivation, ability, education, experience, the willingness to participate in goal-oriented activities</a:t>
            </a: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marL="457200" lvl="1" indent="59055">
              <a:lnSpc>
                <a:spcPct val="80000"/>
              </a:lnSpc>
              <a:spcBef>
                <a:spcPts val="279"/>
              </a:spcBef>
              <a:buClr>
                <a:schemeClr val="dk1"/>
              </a:buClr>
            </a:pPr>
            <a:endParaRPr lang="en-US" sz="1200" dirty="0">
              <a:solidFill>
                <a:schemeClr val="dk1"/>
              </a:solidFill>
              <a:latin typeface="Arial" pitchFamily="34" charset="0"/>
              <a:ea typeface="Calibri"/>
              <a:cs typeface="Arial" pitchFamily="34" charset="0"/>
              <a:sym typeface="Calibri"/>
            </a:endParaRPr>
          </a:p>
        </p:txBody>
      </p:sp>
      <p:pic>
        <p:nvPicPr>
          <p:cNvPr id="3" name="Picture 2">
            <a:extLst>
              <a:ext uri="{FF2B5EF4-FFF2-40B4-BE49-F238E27FC236}">
                <a16:creationId xmlns:a16="http://schemas.microsoft.com/office/drawing/2014/main" id="{297B316D-4B43-574F-8BBB-BC1AF481F653}"/>
              </a:ext>
            </a:extLst>
          </p:cNvPr>
          <p:cNvPicPr>
            <a:picLocks noChangeAspect="1"/>
          </p:cNvPicPr>
          <p:nvPr/>
        </p:nvPicPr>
        <p:blipFill>
          <a:blip r:embed="rId3"/>
          <a:stretch>
            <a:fillRect/>
          </a:stretch>
        </p:blipFill>
        <p:spPr>
          <a:xfrm>
            <a:off x="5118100" y="1573212"/>
            <a:ext cx="3263900" cy="2489200"/>
          </a:xfrm>
          <a:prstGeom prst="round2DiagRect">
            <a:avLst>
              <a:gd name="adj1" fmla="val 16667"/>
              <a:gd name="adj2" fmla="val 0"/>
            </a:avLst>
          </a:prstGeom>
          <a:ln w="88900" cap="sq">
            <a:solidFill>
              <a:srgbClr val="8E5A6D"/>
            </a:solidFill>
            <a:miter lim="800000"/>
          </a:ln>
          <a:effectLst>
            <a:outerShdw blurRad="254000" algn="tl" rotWithShape="0">
              <a:srgbClr val="000000">
                <a:alpha val="43000"/>
              </a:srgbClr>
            </a:outerShdw>
          </a:effectLst>
        </p:spPr>
      </p:pic>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riangle 9">
            <a:extLst>
              <a:ext uri="{FF2B5EF4-FFF2-40B4-BE49-F238E27FC236}">
                <a16:creationId xmlns:a16="http://schemas.microsoft.com/office/drawing/2014/main" id="{C4BE0119-1EE7-844F-BD17-8CB2147C52B2}"/>
              </a:ext>
            </a:extLst>
          </p:cNvPr>
          <p:cNvSpPr/>
          <p:nvPr/>
        </p:nvSpPr>
        <p:spPr>
          <a:xfrm rot="5172986">
            <a:off x="3951672" y="4337870"/>
            <a:ext cx="2057403" cy="2209800"/>
          </a:xfrm>
          <a:prstGeom prst="triangle">
            <a:avLst/>
          </a:prstGeom>
          <a:solidFill>
            <a:srgbClr val="3DA8E0"/>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pic>
        <p:nvPicPr>
          <p:cNvPr id="9" name="Picture 8">
            <a:extLst>
              <a:ext uri="{FF2B5EF4-FFF2-40B4-BE49-F238E27FC236}">
                <a16:creationId xmlns:a16="http://schemas.microsoft.com/office/drawing/2014/main" id="{CB0EDB89-E4A1-E844-B906-551CF7524C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8459955">
            <a:off x="2375384" y="3929057"/>
            <a:ext cx="3234872" cy="2046609"/>
          </a:xfrm>
          <a:prstGeom prst="triangle">
            <a:avLst/>
          </a:prstGeom>
          <a:ln>
            <a:solidFill>
              <a:srgbClr val="8E5A6D"/>
            </a:solidFill>
          </a:ln>
        </p:spPr>
      </p:pic>
      <p:sp>
        <p:nvSpPr>
          <p:cNvPr id="2" name="Title 1">
            <a:extLst>
              <a:ext uri="{FF2B5EF4-FFF2-40B4-BE49-F238E27FC236}">
                <a16:creationId xmlns:a16="http://schemas.microsoft.com/office/drawing/2014/main" id="{1F82C9C1-6011-1E4A-B57E-6C54BE9665E4}"/>
              </a:ext>
            </a:extLst>
          </p:cNvPr>
          <p:cNvSpPr>
            <a:spLocks noGrp="1"/>
          </p:cNvSpPr>
          <p:nvPr>
            <p:ph type="title"/>
          </p:nvPr>
        </p:nvSpPr>
        <p:spPr>
          <a:xfrm>
            <a:off x="5715000" y="4535413"/>
            <a:ext cx="3965487" cy="2551187"/>
          </a:xfrm>
        </p:spPr>
        <p:txBody>
          <a:bodyPr/>
          <a:lstStyle/>
          <a:p>
            <a:pPr rtl="1"/>
            <a:r>
              <a:rPr lang="en-US" sz="2800" b="1" dirty="0">
                <a:solidFill>
                  <a:srgbClr val="009999"/>
                </a:solidFill>
              </a:rPr>
              <a:t>Transformational</a:t>
            </a:r>
          </a:p>
        </p:txBody>
      </p:sp>
      <p:pic>
        <p:nvPicPr>
          <p:cNvPr id="4" name="Picture 3">
            <a:extLst>
              <a:ext uri="{FF2B5EF4-FFF2-40B4-BE49-F238E27FC236}">
                <a16:creationId xmlns:a16="http://schemas.microsoft.com/office/drawing/2014/main" id="{176967E0-9695-B949-B32E-15831990DBC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98896" y="457200"/>
            <a:ext cx="6516351" cy="3741153"/>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Triangle 4">
            <a:extLst>
              <a:ext uri="{FF2B5EF4-FFF2-40B4-BE49-F238E27FC236}">
                <a16:creationId xmlns:a16="http://schemas.microsoft.com/office/drawing/2014/main" id="{A210C13D-FF6D-7041-B011-4EB6871D6031}"/>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6" name="Triangle 5">
            <a:extLst>
              <a:ext uri="{FF2B5EF4-FFF2-40B4-BE49-F238E27FC236}">
                <a16:creationId xmlns:a16="http://schemas.microsoft.com/office/drawing/2014/main" id="{DF3CA9C5-05E7-C74A-B505-57005407C577}"/>
              </a:ext>
            </a:extLst>
          </p:cNvPr>
          <p:cNvSpPr/>
          <p:nvPr/>
        </p:nvSpPr>
        <p:spPr>
          <a:xfrm rot="16200000">
            <a:off x="1189202" y="2873289"/>
            <a:ext cx="2057403" cy="2209800"/>
          </a:xfrm>
          <a:prstGeom prst="triangle">
            <a:avLst/>
          </a:prstGeom>
          <a:solidFill>
            <a:srgbClr val="3DA8E0"/>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8" name="Rectangle 7">
            <a:extLst>
              <a:ext uri="{FF2B5EF4-FFF2-40B4-BE49-F238E27FC236}">
                <a16:creationId xmlns:a16="http://schemas.microsoft.com/office/drawing/2014/main" id="{EB03AB05-520A-3D4D-8AFA-0800CE9BF613}"/>
              </a:ext>
            </a:extLst>
          </p:cNvPr>
          <p:cNvSpPr/>
          <p:nvPr/>
        </p:nvSpPr>
        <p:spPr>
          <a:xfrm>
            <a:off x="34164" y="1600200"/>
            <a:ext cx="4572000" cy="4473532"/>
          </a:xfrm>
          <a:prstGeom prst="rect">
            <a:avLst/>
          </a:prstGeom>
        </p:spPr>
        <p:txBody>
          <a:bodyPr>
            <a:spAutoFit/>
          </a:bodyPr>
          <a:lstStyle/>
          <a:p>
            <a:pPr lvl="0">
              <a:lnSpc>
                <a:spcPct val="80000"/>
              </a:lnSpc>
              <a:spcBef>
                <a:spcPts val="285"/>
              </a:spcBef>
              <a:buSzPct val="25000"/>
            </a:pPr>
            <a:r>
              <a:rPr lang="en-US" sz="1200" b="1" dirty="0">
                <a:solidFill>
                  <a:schemeClr val="dk1"/>
                </a:solidFill>
                <a:latin typeface="Arial" pitchFamily="34" charset="0"/>
                <a:ea typeface="Calibri"/>
                <a:cs typeface="Arial" pitchFamily="34" charset="0"/>
                <a:sym typeface="Calibri"/>
              </a:rPr>
              <a:t>Transformational Approaches</a:t>
            </a:r>
          </a:p>
          <a:p>
            <a:pPr lvl="0">
              <a:lnSpc>
                <a:spcPct val="80000"/>
              </a:lnSpc>
              <a:spcBef>
                <a:spcPts val="285"/>
              </a:spcBef>
              <a:buClr>
                <a:schemeClr val="dk1"/>
              </a:buClr>
              <a:buSzPct val="25000"/>
            </a:pPr>
            <a:r>
              <a:rPr lang="en-US" sz="1200" dirty="0">
                <a:solidFill>
                  <a:schemeClr val="dk1"/>
                </a:solidFill>
                <a:latin typeface="Arial" pitchFamily="34" charset="0"/>
                <a:ea typeface="Calibri"/>
                <a:cs typeface="Arial" pitchFamily="34" charset="0"/>
                <a:sym typeface="Calibri"/>
              </a:rPr>
              <a:t>Point 1 </a:t>
            </a:r>
            <a:r>
              <a:rPr lang="en-US" sz="1100" dirty="0">
                <a:solidFill>
                  <a:schemeClr val="dk1"/>
                </a:solidFill>
                <a:latin typeface="Arial" pitchFamily="34" charset="0"/>
                <a:ea typeface="Calibri"/>
                <a:cs typeface="Arial" pitchFamily="34" charset="0"/>
                <a:sym typeface="Calibri"/>
              </a:rPr>
              <a:t>Transformational approach</a:t>
            </a:r>
          </a:p>
          <a:p>
            <a:pPr marL="457200" lvl="1">
              <a:lnSpc>
                <a:spcPct val="80000"/>
              </a:lnSpc>
              <a:spcBef>
                <a:spcPts val="285"/>
              </a:spcBef>
              <a:buClr>
                <a:schemeClr val="dk1"/>
              </a:buClr>
              <a:buSzPct val="95000"/>
              <a:buFont typeface="Arial"/>
              <a:buChar char="•"/>
            </a:pPr>
            <a:r>
              <a:rPr lang="en-US" sz="1100" dirty="0">
                <a:solidFill>
                  <a:schemeClr val="dk1"/>
                </a:solidFill>
                <a:latin typeface="Arial" pitchFamily="34" charset="0"/>
                <a:ea typeface="Calibri"/>
                <a:cs typeface="Arial" pitchFamily="34" charset="0"/>
                <a:sym typeface="Calibri"/>
              </a:rPr>
              <a:t> Transforms situations </a:t>
            </a:r>
          </a:p>
          <a:p>
            <a:pPr marL="457200" lvl="1">
              <a:lnSpc>
                <a:spcPct val="80000"/>
              </a:lnSpc>
              <a:spcBef>
                <a:spcPts val="285"/>
              </a:spcBef>
              <a:buClr>
                <a:schemeClr val="dk1"/>
              </a:buClr>
              <a:buSzPct val="95000"/>
            </a:pPr>
            <a:r>
              <a:rPr lang="en-US" sz="1100" dirty="0">
                <a:solidFill>
                  <a:schemeClr val="dk1"/>
                </a:solidFill>
                <a:latin typeface="Arial" pitchFamily="34" charset="0"/>
                <a:ea typeface="Calibri"/>
                <a:cs typeface="Arial" pitchFamily="34" charset="0"/>
                <a:sym typeface="Calibri"/>
              </a:rPr>
              <a:t>  through personal example</a:t>
            </a:r>
          </a:p>
          <a:p>
            <a:pPr marL="457200" lvl="1">
              <a:lnSpc>
                <a:spcPct val="80000"/>
              </a:lnSpc>
              <a:spcBef>
                <a:spcPts val="285"/>
              </a:spcBef>
              <a:buClr>
                <a:schemeClr val="dk1"/>
              </a:buClr>
              <a:buSzPct val="95000"/>
            </a:pPr>
            <a:r>
              <a:rPr lang="en-US" sz="1100" dirty="0">
                <a:solidFill>
                  <a:schemeClr val="dk1"/>
                </a:solidFill>
                <a:latin typeface="Arial" pitchFamily="34" charset="0"/>
                <a:ea typeface="Calibri"/>
                <a:cs typeface="Arial" pitchFamily="34" charset="0"/>
                <a:sym typeface="Calibri"/>
              </a:rPr>
              <a:t> and vision</a:t>
            </a:r>
          </a:p>
          <a:p>
            <a:pPr marL="457200" lvl="1">
              <a:lnSpc>
                <a:spcPct val="80000"/>
              </a:lnSpc>
              <a:spcBef>
                <a:spcPts val="285"/>
              </a:spcBef>
              <a:buClr>
                <a:schemeClr val="dk1"/>
              </a:buClr>
              <a:buSzPct val="95000"/>
            </a:pPr>
            <a:endParaRPr lang="en-US" sz="11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Leaders are creative, </a:t>
            </a:r>
          </a:p>
          <a:p>
            <a:pPr marL="457200" lvl="1">
              <a:lnSpc>
                <a:spcPct val="80000"/>
              </a:lnSpc>
              <a:spcBef>
                <a:spcPts val="285"/>
              </a:spcBef>
              <a:buClr>
                <a:schemeClr val="dk1"/>
              </a:buClr>
              <a:buSzPct val="95000"/>
            </a:pPr>
            <a:r>
              <a:rPr lang="en-US" sz="1200" dirty="0">
                <a:solidFill>
                  <a:schemeClr val="dk1"/>
                </a:solidFill>
                <a:latin typeface="Arial" pitchFamily="34" charset="0"/>
                <a:ea typeface="Calibri"/>
                <a:cs typeface="Arial" pitchFamily="34" charset="0"/>
                <a:sym typeface="Calibri"/>
              </a:rPr>
              <a:t>  interactive, visionary,</a:t>
            </a:r>
          </a:p>
          <a:p>
            <a:pPr marL="457200" lvl="1">
              <a:lnSpc>
                <a:spcPct val="80000"/>
              </a:lnSpc>
              <a:spcBef>
                <a:spcPts val="285"/>
              </a:spcBef>
              <a:buClr>
                <a:schemeClr val="dk1"/>
              </a:buClr>
              <a:buSzPct val="95000"/>
            </a:pPr>
            <a:r>
              <a:rPr lang="en-US" sz="1200" dirty="0">
                <a:solidFill>
                  <a:schemeClr val="dk1"/>
                </a:solidFill>
                <a:latin typeface="Arial" pitchFamily="34" charset="0"/>
                <a:ea typeface="Calibri"/>
                <a:cs typeface="Arial" pitchFamily="34" charset="0"/>
                <a:sym typeface="Calibri"/>
              </a:rPr>
              <a:t>  empowering, passionate</a:t>
            </a: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buFont typeface="Arial"/>
              <a:buChar char="•"/>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285"/>
              </a:spcBef>
              <a:buSzPct val="25000"/>
            </a:pPr>
            <a:r>
              <a:rPr lang="en-US" sz="1200" dirty="0">
                <a:solidFill>
                  <a:schemeClr val="dk1"/>
                </a:solidFill>
                <a:latin typeface="Arial" pitchFamily="34" charset="0"/>
                <a:ea typeface="Calibri"/>
                <a:cs typeface="Arial" pitchFamily="34" charset="0"/>
                <a:sym typeface="Calibri"/>
              </a:rPr>
              <a:t>Point 2 – Super Leadership</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Establish a vision</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Define goals </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Reinforce individuals </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Manage and facilitating change</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Enhance the self-efficacy of followers</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Use models to teach behaviors</a:t>
            </a:r>
          </a:p>
        </p:txBody>
      </p:sp>
      <p:pic>
        <p:nvPicPr>
          <p:cNvPr id="11" name="Picture 10">
            <a:extLst>
              <a:ext uri="{FF2B5EF4-FFF2-40B4-BE49-F238E27FC236}">
                <a16:creationId xmlns:a16="http://schemas.microsoft.com/office/drawing/2014/main" id="{4419684B-B460-464F-A17C-E34448278BD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282981" y="3200400"/>
            <a:ext cx="813019" cy="810309"/>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6034797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8702A-BF11-5041-B9D0-0CC9B7A668A7}"/>
              </a:ext>
            </a:extLst>
          </p:cNvPr>
          <p:cNvSpPr>
            <a:spLocks noGrp="1"/>
          </p:cNvSpPr>
          <p:nvPr>
            <p:ph type="title"/>
          </p:nvPr>
        </p:nvSpPr>
        <p:spPr>
          <a:xfrm>
            <a:off x="1828800" y="-152400"/>
            <a:ext cx="8229600" cy="1143000"/>
          </a:xfrm>
        </p:spPr>
        <p:txBody>
          <a:bodyPr/>
          <a:lstStyle/>
          <a:p>
            <a:br>
              <a:rPr lang="en-US" sz="3200" b="1" dirty="0">
                <a:solidFill>
                  <a:srgbClr val="009999"/>
                </a:solidFill>
                <a:sym typeface="Calibri"/>
              </a:rPr>
            </a:br>
            <a:r>
              <a:rPr lang="en-US" sz="3200" b="1" dirty="0">
                <a:solidFill>
                  <a:srgbClr val="009999"/>
                </a:solidFill>
                <a:sym typeface="Calibri"/>
              </a:rPr>
              <a:t>Situational approach</a:t>
            </a:r>
            <a:br>
              <a:rPr lang="en-US" dirty="0">
                <a:solidFill>
                  <a:schemeClr val="dk1"/>
                </a:solidFill>
                <a:latin typeface="Arial" pitchFamily="34" charset="0"/>
                <a:ea typeface="Calibri"/>
                <a:cs typeface="Arial" pitchFamily="34" charset="0"/>
                <a:sym typeface="Calibri"/>
              </a:rPr>
            </a:br>
            <a:br>
              <a:rPr lang="en-US" dirty="0">
                <a:solidFill>
                  <a:schemeClr val="dk1"/>
                </a:solidFill>
                <a:latin typeface="Arial" pitchFamily="34" charset="0"/>
                <a:ea typeface="Calibri"/>
                <a:cs typeface="Arial" pitchFamily="34" charset="0"/>
                <a:sym typeface="Calibri"/>
              </a:rPr>
            </a:br>
            <a:endParaRPr lang="en-US" dirty="0"/>
          </a:p>
        </p:txBody>
      </p:sp>
      <p:pic>
        <p:nvPicPr>
          <p:cNvPr id="4" name="Picture 3">
            <a:extLst>
              <a:ext uri="{FF2B5EF4-FFF2-40B4-BE49-F238E27FC236}">
                <a16:creationId xmlns:a16="http://schemas.microsoft.com/office/drawing/2014/main" id="{C06AD415-EB6E-A24F-B85F-CFBED3A818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53200" y="228600"/>
            <a:ext cx="1713548" cy="2113317"/>
          </a:xfrm>
          <a:prstGeom prst="ellipse">
            <a:avLst/>
          </a:prstGeom>
          <a:ln w="190500" cap="rnd">
            <a:solidFill>
              <a:srgbClr val="8E5A6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8" name="Picture 7">
            <a:extLst>
              <a:ext uri="{FF2B5EF4-FFF2-40B4-BE49-F238E27FC236}">
                <a16:creationId xmlns:a16="http://schemas.microsoft.com/office/drawing/2014/main" id="{97C60516-D089-0846-81E3-53E8B117AC3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9600" y="3095576"/>
            <a:ext cx="8001000" cy="2924224"/>
          </a:xfrm>
          <a:prstGeom prst="rect">
            <a:avLst/>
          </a:prstGeom>
        </p:spPr>
      </p:pic>
      <p:sp>
        <p:nvSpPr>
          <p:cNvPr id="3" name="Rectangle 2">
            <a:extLst>
              <a:ext uri="{FF2B5EF4-FFF2-40B4-BE49-F238E27FC236}">
                <a16:creationId xmlns:a16="http://schemas.microsoft.com/office/drawing/2014/main" id="{A01904A6-749B-C34E-98B9-06F7E7C87313}"/>
              </a:ext>
            </a:extLst>
          </p:cNvPr>
          <p:cNvSpPr/>
          <p:nvPr/>
        </p:nvSpPr>
        <p:spPr>
          <a:xfrm>
            <a:off x="6672019" y="2567226"/>
            <a:ext cx="1633781" cy="646331"/>
          </a:xfrm>
          <a:prstGeom prst="rect">
            <a:avLst/>
          </a:prstGeom>
        </p:spPr>
        <p:txBody>
          <a:bodyPr wrap="none">
            <a:spAutoFit/>
          </a:bodyPr>
          <a:lstStyle/>
          <a:p>
            <a:r>
              <a:rPr lang="en-US" sz="1800" b="1" dirty="0">
                <a:solidFill>
                  <a:srgbClr val="009999"/>
                </a:solidFill>
                <a:latin typeface="Bodoni 72 Oldstyle Book" pitchFamily="2" charset="0"/>
                <a:sym typeface="Calibri"/>
              </a:rPr>
              <a:t>“Fred Fiedler “</a:t>
            </a:r>
          </a:p>
          <a:p>
            <a:endParaRPr lang="en-US" sz="1800" dirty="0"/>
          </a:p>
        </p:txBody>
      </p:sp>
    </p:spTree>
    <p:extLst>
      <p:ext uri="{BB962C8B-B14F-4D97-AF65-F5344CB8AC3E}">
        <p14:creationId xmlns:p14="http://schemas.microsoft.com/office/powerpoint/2010/main" val="13138833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D63F-3940-7346-BE71-34FE865D5442}"/>
              </a:ext>
            </a:extLst>
          </p:cNvPr>
          <p:cNvSpPr>
            <a:spLocks noGrp="1"/>
          </p:cNvSpPr>
          <p:nvPr>
            <p:ph type="title"/>
          </p:nvPr>
        </p:nvSpPr>
        <p:spPr/>
        <p:txBody>
          <a:bodyPr/>
          <a:lstStyle/>
          <a:p>
            <a:endParaRPr lang="en-US"/>
          </a:p>
        </p:txBody>
      </p:sp>
      <p:pic>
        <p:nvPicPr>
          <p:cNvPr id="4" name="Picture 3">
            <a:extLst>
              <a:ext uri="{FF2B5EF4-FFF2-40B4-BE49-F238E27FC236}">
                <a16:creationId xmlns:a16="http://schemas.microsoft.com/office/drawing/2014/main" id="{BD3F074E-33F6-7244-8600-59793B8FE377}"/>
              </a:ext>
            </a:extLst>
          </p:cNvPr>
          <p:cNvPicPr>
            <a:picLocks noChangeAspect="1"/>
          </p:cNvPicPr>
          <p:nvPr/>
        </p:nvPicPr>
        <p:blipFill>
          <a:blip r:embed="rId3"/>
          <a:stretch>
            <a:fillRect/>
          </a:stretch>
        </p:blipFill>
        <p:spPr>
          <a:xfrm>
            <a:off x="0" y="0"/>
            <a:ext cx="9144000" cy="6858000"/>
          </a:xfrm>
          <a:prstGeom prst="rect">
            <a:avLst/>
          </a:prstGeom>
        </p:spPr>
      </p:pic>
      <p:pic>
        <p:nvPicPr>
          <p:cNvPr id="5" name="Graphic 4">
            <a:extLst>
              <a:ext uri="{FF2B5EF4-FFF2-40B4-BE49-F238E27FC236}">
                <a16:creationId xmlns:a16="http://schemas.microsoft.com/office/drawing/2014/main" id="{8C1437E9-86BE-D248-AB16-E01C761C1C0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981200" y="6338054"/>
            <a:ext cx="1625603" cy="443746"/>
          </a:xfrm>
          <a:prstGeom prst="rect">
            <a:avLst/>
          </a:prstGeom>
        </p:spPr>
      </p:pic>
      <p:pic>
        <p:nvPicPr>
          <p:cNvPr id="6" name="Graphic 5">
            <a:extLst>
              <a:ext uri="{FF2B5EF4-FFF2-40B4-BE49-F238E27FC236}">
                <a16:creationId xmlns:a16="http://schemas.microsoft.com/office/drawing/2014/main" id="{617F25AA-17FA-E342-B060-F22EF30309BA}"/>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086600" y="6473675"/>
            <a:ext cx="1409737" cy="231925"/>
          </a:xfrm>
          <a:prstGeom prst="rect">
            <a:avLst/>
          </a:prstGeom>
        </p:spPr>
      </p:pic>
    </p:spTree>
    <p:extLst>
      <p:ext uri="{BB962C8B-B14F-4D97-AF65-F5344CB8AC3E}">
        <p14:creationId xmlns:p14="http://schemas.microsoft.com/office/powerpoint/2010/main" val="10245143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pic>
        <p:nvPicPr>
          <p:cNvPr id="4" name="Picture 3">
            <a:extLst>
              <a:ext uri="{FF2B5EF4-FFF2-40B4-BE49-F238E27FC236}">
                <a16:creationId xmlns:a16="http://schemas.microsoft.com/office/drawing/2014/main" id="{BB7B46F1-A2A9-F04A-9FF0-58B3CF04C3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0800" y="3276599"/>
            <a:ext cx="6586330" cy="3591339"/>
          </a:xfrm>
          <a:prstGeom prst="rect">
            <a:avLst/>
          </a:prstGeom>
        </p:spPr>
      </p:pic>
      <p:sp>
        <p:nvSpPr>
          <p:cNvPr id="143" name="Shape 143"/>
          <p:cNvSpPr txBox="1">
            <a:spLocks noGrp="1"/>
          </p:cNvSpPr>
          <p:nvPr>
            <p:ph type="title"/>
          </p:nvPr>
        </p:nvSpPr>
        <p:spPr>
          <a:xfrm>
            <a:off x="1828800" y="1524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Leadership and Management </a:t>
            </a:r>
            <a:br>
              <a:rPr lang="ar-SA" sz="3200" b="1" i="0" u="none" strike="noStrike" cap="none" baseline="0" dirty="0">
                <a:solidFill>
                  <a:srgbClr val="009999"/>
                </a:solidFill>
                <a:latin typeface="Arial"/>
                <a:ea typeface="Arial"/>
                <a:cs typeface="Arial"/>
                <a:sym typeface="Arial"/>
              </a:rPr>
            </a:br>
            <a:r>
              <a:rPr lang="en-US" sz="3200" b="1" i="0" u="none" strike="noStrike" cap="none" baseline="0" dirty="0">
                <a:solidFill>
                  <a:srgbClr val="009999"/>
                </a:solidFill>
                <a:latin typeface="Arial"/>
                <a:ea typeface="Arial"/>
                <a:cs typeface="Arial"/>
                <a:sym typeface="Arial"/>
              </a:rPr>
              <a:t>Challenges</a:t>
            </a:r>
          </a:p>
        </p:txBody>
      </p:sp>
      <p:sp>
        <p:nvSpPr>
          <p:cNvPr id="144" name="Shape 144"/>
          <p:cNvSpPr txBox="1">
            <a:spLocks noGrp="1"/>
          </p:cNvSpPr>
          <p:nvPr>
            <p:ph type="body" idx="1"/>
          </p:nvPr>
        </p:nvSpPr>
        <p:spPr>
          <a:xfrm>
            <a:off x="762000" y="838200"/>
            <a:ext cx="8229600" cy="45259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7.5 Describe the need for leadership from all organizational members</a:t>
            </a:r>
          </a:p>
          <a:p>
            <a:pPr marL="342900" marR="0" lvl="0" indent="-13970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p:txBody>
      </p:sp>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Shape 150"/>
          <p:cNvSpPr txBox="1">
            <a:spLocks noGrp="1"/>
          </p:cNvSpPr>
          <p:nvPr>
            <p:ph type="title"/>
          </p:nvPr>
        </p:nvSpPr>
        <p:spPr>
          <a:xfrm>
            <a:off x="1981200" y="1524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7.5 Leadership and Management Challenges </a:t>
            </a:r>
            <a:r>
              <a:rPr lang="en-US" sz="2000" b="1" i="0" u="none" strike="noStrike" cap="none" baseline="0" dirty="0">
                <a:solidFill>
                  <a:srgbClr val="009999"/>
                </a:solidFill>
                <a:latin typeface="Arial"/>
                <a:ea typeface="Arial"/>
                <a:cs typeface="Arial"/>
                <a:sym typeface="Arial"/>
              </a:rPr>
              <a:t>(1 of 3)</a:t>
            </a:r>
          </a:p>
        </p:txBody>
      </p:sp>
      <p:sp>
        <p:nvSpPr>
          <p:cNvPr id="151" name="Shape 151"/>
          <p:cNvSpPr txBox="1">
            <a:spLocks noGrp="1"/>
          </p:cNvSpPr>
          <p:nvPr>
            <p:ph type="body" idx="1"/>
          </p:nvPr>
        </p:nvSpPr>
        <p:spPr>
          <a:xfrm>
            <a:off x="457200" y="2000250"/>
            <a:ext cx="8229600" cy="4125914"/>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14285"/>
              <a:buFont typeface="Arial"/>
              <a:buChar char="•"/>
            </a:pPr>
            <a:r>
              <a:rPr lang="en-US" b="0" i="0" u="none" strike="noStrike" cap="none" baseline="0" dirty="0">
                <a:solidFill>
                  <a:schemeClr val="dk1"/>
                </a:solidFill>
                <a:latin typeface="Arial"/>
                <a:ea typeface="Arial"/>
                <a:cs typeface="Arial"/>
                <a:sym typeface="Arial"/>
              </a:rPr>
              <a:t>- Leader response strategies</a:t>
            </a:r>
          </a:p>
          <a:p>
            <a:pPr marL="342900" marR="0" lvl="0" indent="-342900" algn="l" rtl="0">
              <a:spcBef>
                <a:spcPts val="640"/>
              </a:spcBef>
              <a:spcAft>
                <a:spcPts val="0"/>
              </a:spcAft>
              <a:buClr>
                <a:schemeClr val="dk1"/>
              </a:buClr>
              <a:buSzPct val="114285"/>
              <a:buFont typeface="Arial"/>
              <a:buChar char="•"/>
            </a:pPr>
            <a:r>
              <a:rPr lang="en-US" b="0" i="0" u="none" strike="noStrike" cap="none" baseline="0" dirty="0">
                <a:solidFill>
                  <a:schemeClr val="dk1"/>
                </a:solidFill>
                <a:latin typeface="Arial"/>
                <a:ea typeface="Arial"/>
                <a:cs typeface="Arial"/>
                <a:sym typeface="Arial"/>
              </a:rPr>
              <a:t> </a:t>
            </a:r>
            <a:r>
              <a:rPr lang="en-US" sz="1600" b="0" i="0" u="none" strike="noStrike" cap="none" baseline="0" dirty="0">
                <a:solidFill>
                  <a:schemeClr val="dk1"/>
                </a:solidFill>
                <a:latin typeface="Arial"/>
                <a:ea typeface="Arial"/>
                <a:cs typeface="Arial"/>
                <a:sym typeface="Arial"/>
              </a:rPr>
              <a:t>Changing Organizational Forms</a:t>
            </a:r>
          </a:p>
          <a:p>
            <a:pPr marL="342900" marR="0" lvl="0" indent="-342900" algn="l" rtl="0">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Organizations of the future</a:t>
            </a:r>
          </a:p>
          <a:p>
            <a:pPr marL="342900" marR="0" lvl="0" indent="-342900" algn="l" rtl="0">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New organizational forms</a:t>
            </a:r>
          </a:p>
          <a:p>
            <a:pPr marL="342900" marR="0" lvl="0" indent="-342900" algn="l" rtl="0">
              <a:spcBef>
                <a:spcPts val="560"/>
              </a:spcBef>
              <a:spcAft>
                <a:spcPts val="0"/>
              </a:spcAft>
              <a:buClr>
                <a:schemeClr val="dk1"/>
              </a:buClr>
              <a:buFont typeface="Arial"/>
              <a:buNone/>
            </a:pPr>
            <a:endParaRPr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3F57A4C9-B5E2-614C-A6A7-3C09F5237962}"/>
              </a:ext>
            </a:extLst>
          </p:cNvPr>
          <p:cNvSpPr/>
          <p:nvPr/>
        </p:nvSpPr>
        <p:spPr>
          <a:xfrm>
            <a:off x="5334000" y="1485067"/>
            <a:ext cx="4572000" cy="4336572"/>
          </a:xfrm>
          <a:prstGeom prst="rect">
            <a:avLst/>
          </a:prstGeom>
        </p:spPr>
        <p:txBody>
          <a:bodyPr>
            <a:spAutoFit/>
          </a:bodyPr>
          <a:lstStyle/>
          <a:p>
            <a:pPr lvl="0">
              <a:lnSpc>
                <a:spcPct val="80000"/>
              </a:lnSpc>
              <a:spcBef>
                <a:spcPts val="255"/>
              </a:spcBef>
              <a:buSzPct val="25000"/>
            </a:pPr>
            <a:r>
              <a:rPr lang="en-US" sz="1200" dirty="0">
                <a:solidFill>
                  <a:schemeClr val="dk1"/>
                </a:solidFill>
                <a:latin typeface="Arial" pitchFamily="34" charset="0"/>
                <a:ea typeface="Calibri"/>
                <a:cs typeface="Arial" pitchFamily="34" charset="0"/>
                <a:sym typeface="Calibri"/>
              </a:rPr>
              <a:t>Point 2 – Leader response strategies</a:t>
            </a:r>
          </a:p>
          <a:p>
            <a:pPr lvl="0">
              <a:lnSpc>
                <a:spcPct val="80000"/>
              </a:lnSpc>
              <a:spcBef>
                <a:spcPts val="255"/>
              </a:spcBef>
              <a:buSzPct val="2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55"/>
              </a:spcBef>
              <a:buClr>
                <a:schemeClr val="dk1"/>
              </a:buClr>
              <a:buSzPct val="94444"/>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Acknowledging mistakes</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 Taking responsibility</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 Demonstrating repentance</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 Announcing intentions to rectify mistakes</a:t>
            </a:r>
          </a:p>
          <a:p>
            <a:pPr marL="457200" lvl="1" indent="53340">
              <a:lnSpc>
                <a:spcPct val="80000"/>
              </a:lnSpc>
              <a:spcBef>
                <a:spcPts val="252"/>
              </a:spcBef>
              <a:buClr>
                <a:schemeClr val="dk1"/>
              </a:buClr>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255"/>
              </a:spcBef>
              <a:buSzPct val="25000"/>
            </a:pPr>
            <a:r>
              <a:rPr lang="en-US" sz="1200" b="1" dirty="0">
                <a:solidFill>
                  <a:schemeClr val="dk1"/>
                </a:solidFill>
                <a:latin typeface="Arial" pitchFamily="34" charset="0"/>
                <a:ea typeface="Calibri"/>
                <a:cs typeface="Arial" pitchFamily="34" charset="0"/>
                <a:sym typeface="Calibri"/>
              </a:rPr>
              <a:t>Changing Organizational Forms</a:t>
            </a:r>
          </a:p>
          <a:p>
            <a:pPr lvl="0">
              <a:lnSpc>
                <a:spcPct val="80000"/>
              </a:lnSpc>
              <a:spcBef>
                <a:spcPts val="255"/>
              </a:spcBef>
              <a:buSzPct val="25000"/>
            </a:pPr>
            <a:endParaRPr lang="en-US" sz="1200" b="1" dirty="0">
              <a:solidFill>
                <a:schemeClr val="dk1"/>
              </a:solidFill>
              <a:latin typeface="Arial" pitchFamily="34" charset="0"/>
              <a:ea typeface="Calibri"/>
              <a:cs typeface="Arial" pitchFamily="34" charset="0"/>
              <a:sym typeface="Calibri"/>
            </a:endParaRPr>
          </a:p>
          <a:p>
            <a:pPr lvl="0">
              <a:lnSpc>
                <a:spcPct val="80000"/>
              </a:lnSpc>
              <a:spcBef>
                <a:spcPts val="255"/>
              </a:spcBef>
              <a:buClr>
                <a:schemeClr val="dk1"/>
              </a:buClr>
              <a:buSzPct val="25000"/>
            </a:pPr>
            <a:r>
              <a:rPr lang="en-US" sz="1200" dirty="0">
                <a:solidFill>
                  <a:schemeClr val="dk1"/>
                </a:solidFill>
                <a:latin typeface="Arial" pitchFamily="34" charset="0"/>
                <a:ea typeface="Calibri"/>
                <a:cs typeface="Arial" pitchFamily="34" charset="0"/>
                <a:sym typeface="Calibri"/>
              </a:rPr>
              <a:t>Point 1 – Organizations of the future</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 Networks</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 Clusters</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 Cross-functional teams</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 Temporary systems</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 Ad hoc task forces</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Modules</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 Matrices</a:t>
            </a:r>
          </a:p>
          <a:p>
            <a:pPr marL="457200" lvl="1">
              <a:lnSpc>
                <a:spcPct val="80000"/>
              </a:lnSpc>
              <a:spcBef>
                <a:spcPts val="255"/>
              </a:spcBef>
              <a:buClr>
                <a:schemeClr val="dk1"/>
              </a:buClr>
              <a:buSzPct val="94444"/>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255"/>
              </a:spcBef>
              <a:buClr>
                <a:schemeClr val="dk1"/>
              </a:buClr>
              <a:buSzPct val="25000"/>
            </a:pPr>
            <a:r>
              <a:rPr lang="en-US" sz="1200" dirty="0">
                <a:solidFill>
                  <a:schemeClr val="dk1"/>
                </a:solidFill>
                <a:latin typeface="Arial" pitchFamily="34" charset="0"/>
                <a:ea typeface="Calibri"/>
                <a:cs typeface="Arial" pitchFamily="34" charset="0"/>
                <a:sym typeface="Calibri"/>
              </a:rPr>
              <a:t>Point 2 – New organizational forms</a:t>
            </a:r>
            <a:endParaRPr lang="ar-SA" sz="1200" dirty="0">
              <a:solidFill>
                <a:schemeClr val="dk1"/>
              </a:solidFill>
              <a:latin typeface="Arial" pitchFamily="34" charset="0"/>
              <a:ea typeface="Calibri"/>
              <a:cs typeface="Arial" pitchFamily="34" charset="0"/>
              <a:sym typeface="Calibri"/>
            </a:endParaRPr>
          </a:p>
          <a:p>
            <a:pPr lvl="0">
              <a:lnSpc>
                <a:spcPct val="80000"/>
              </a:lnSpc>
              <a:spcBef>
                <a:spcPts val="255"/>
              </a:spcBef>
              <a:buClr>
                <a:schemeClr val="dk1"/>
              </a:buClr>
              <a:buSzPct val="2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Virtual organizations</a:t>
            </a:r>
          </a:p>
          <a:p>
            <a:pPr marL="457200" lvl="1">
              <a:lnSpc>
                <a:spcPct val="80000"/>
              </a:lnSpc>
              <a:spcBef>
                <a:spcPts val="255"/>
              </a:spcBef>
              <a:buClr>
                <a:schemeClr val="dk1"/>
              </a:buClr>
              <a:buSzPct val="94444"/>
              <a:buFont typeface="Arial"/>
              <a:buChar char="•"/>
            </a:pPr>
            <a:r>
              <a:rPr lang="en-US" sz="1200" dirty="0">
                <a:solidFill>
                  <a:schemeClr val="dk1"/>
                </a:solidFill>
                <a:latin typeface="Arial" pitchFamily="34" charset="0"/>
                <a:ea typeface="Calibri"/>
                <a:cs typeface="Arial" pitchFamily="34" charset="0"/>
                <a:sym typeface="Calibri"/>
              </a:rPr>
              <a:t> Post-bureaucratic organizations</a:t>
            </a:r>
          </a:p>
          <a:p>
            <a:pPr marL="457200" lvl="1" indent="53340">
              <a:lnSpc>
                <a:spcPct val="80000"/>
              </a:lnSpc>
              <a:spcBef>
                <a:spcPts val="252"/>
              </a:spcBef>
              <a:buClr>
                <a:schemeClr val="dk1"/>
              </a:buClr>
            </a:pPr>
            <a:endParaRPr lang="en-US" sz="1200" dirty="0">
              <a:solidFill>
                <a:schemeClr val="dk1"/>
              </a:solidFill>
              <a:latin typeface="Arial" pitchFamily="34" charset="0"/>
              <a:ea typeface="Calibri"/>
              <a:cs typeface="Arial" pitchFamily="34" charset="0"/>
              <a:sym typeface="Calibri"/>
            </a:endParaRPr>
          </a:p>
        </p:txBody>
      </p:sp>
      <p:pic>
        <p:nvPicPr>
          <p:cNvPr id="6" name="Picture 5">
            <a:extLst>
              <a:ext uri="{FF2B5EF4-FFF2-40B4-BE49-F238E27FC236}">
                <a16:creationId xmlns:a16="http://schemas.microsoft.com/office/drawing/2014/main" id="{91236F8E-7DAC-1142-8BFD-535C29BFCC5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000" y="3330271"/>
            <a:ext cx="5486400" cy="2689529"/>
          </a:xfrm>
          <a:prstGeom prst="rect">
            <a:avLst/>
          </a:prstGeom>
        </p:spPr>
      </p:pic>
    </p:spTree>
  </p:cSld>
  <p:clrMapOvr>
    <a:masterClrMapping/>
  </p:clrMapOvr>
  <p:transition spd="slow">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pic>
        <p:nvPicPr>
          <p:cNvPr id="6" name="Picture 5">
            <a:extLst>
              <a:ext uri="{FF2B5EF4-FFF2-40B4-BE49-F238E27FC236}">
                <a16:creationId xmlns:a16="http://schemas.microsoft.com/office/drawing/2014/main" id="{65D61E3D-4E94-774A-B891-F264D121ADB9}"/>
              </a:ext>
            </a:extLst>
          </p:cNvPr>
          <p:cNvPicPr>
            <a:picLocks noChangeAspect="1"/>
          </p:cNvPicPr>
          <p:nvPr/>
        </p:nvPicPr>
        <p:blipFill>
          <a:blip r:embed="rId3"/>
          <a:stretch>
            <a:fillRect/>
          </a:stretch>
        </p:blipFill>
        <p:spPr>
          <a:xfrm>
            <a:off x="457200" y="1993900"/>
            <a:ext cx="4408227" cy="4102100"/>
          </a:xfrm>
          <a:prstGeom prst="rect">
            <a:avLst/>
          </a:prstGeom>
        </p:spPr>
      </p:pic>
      <p:sp>
        <p:nvSpPr>
          <p:cNvPr id="158" name="Shape 158"/>
          <p:cNvSpPr txBox="1">
            <a:spLocks noGrp="1"/>
          </p:cNvSpPr>
          <p:nvPr>
            <p:ph type="title"/>
          </p:nvPr>
        </p:nvSpPr>
        <p:spPr>
          <a:xfrm>
            <a:off x="1905000" y="33337"/>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7.5 Leadership and Management Challenges </a:t>
            </a:r>
            <a:r>
              <a:rPr lang="en-US" sz="2400" b="1" i="0" u="none" strike="noStrike" cap="none" baseline="0" dirty="0">
                <a:solidFill>
                  <a:srgbClr val="009999"/>
                </a:solidFill>
                <a:latin typeface="Arial"/>
                <a:ea typeface="Arial"/>
                <a:cs typeface="Arial"/>
                <a:sym typeface="Arial"/>
              </a:rPr>
              <a:t>(2 of 3)</a:t>
            </a:r>
          </a:p>
        </p:txBody>
      </p:sp>
      <p:sp>
        <p:nvSpPr>
          <p:cNvPr id="159" name="Shape 159"/>
          <p:cNvSpPr txBox="1">
            <a:spLocks noGrp="1"/>
          </p:cNvSpPr>
          <p:nvPr>
            <p:ph type="body" idx="1"/>
          </p:nvPr>
        </p:nvSpPr>
        <p:spPr>
          <a:xfrm>
            <a:off x="152400" y="1817872"/>
            <a:ext cx="8229600" cy="4125914"/>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SzPct val="114285"/>
              <a:buNone/>
            </a:pPr>
            <a:r>
              <a:rPr lang="en-US" sz="1600" b="0" i="0" u="none" strike="noStrike" cap="none" baseline="0" dirty="0">
                <a:solidFill>
                  <a:schemeClr val="dk1"/>
                </a:solidFill>
                <a:latin typeface="Arial"/>
                <a:ea typeface="Arial"/>
                <a:cs typeface="Arial"/>
                <a:sym typeface="Arial"/>
              </a:rPr>
              <a:t> Global and Multicultural Changes</a:t>
            </a:r>
          </a:p>
          <a:p>
            <a:pPr marL="342900" marR="0" lvl="0" indent="-342900" algn="l" rtl="0">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Economic challenges</a:t>
            </a:r>
          </a:p>
          <a:p>
            <a:pPr marL="342900" marR="0" lvl="0" indent="-342900" algn="l" rtl="0">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Attempts to reward productivity</a:t>
            </a:r>
          </a:p>
          <a:p>
            <a:pPr marL="0" marR="0" lvl="0" indent="0" algn="l" rtl="0">
              <a:spcBef>
                <a:spcPts val="640"/>
              </a:spcBef>
              <a:spcAft>
                <a:spcPts val="0"/>
              </a:spcAft>
              <a:buClr>
                <a:schemeClr val="dk1"/>
              </a:buClr>
              <a:buSzPct val="114285"/>
              <a:buNone/>
            </a:pPr>
            <a:r>
              <a:rPr lang="en-US" b="0" i="0" u="none" strike="noStrike" cap="none" baseline="0" dirty="0">
                <a:solidFill>
                  <a:schemeClr val="dk1"/>
                </a:solidFill>
                <a:latin typeface="Arial"/>
                <a:ea typeface="Arial"/>
                <a:cs typeface="Arial"/>
                <a:sym typeface="Arial"/>
              </a:rPr>
              <a:t> </a:t>
            </a:r>
            <a:r>
              <a:rPr lang="en-US" sz="1600" b="0" i="0" u="none" strike="noStrike" cap="none" baseline="0" dirty="0">
                <a:solidFill>
                  <a:schemeClr val="dk1"/>
                </a:solidFill>
                <a:latin typeface="Arial"/>
                <a:ea typeface="Arial"/>
                <a:cs typeface="Arial"/>
                <a:sym typeface="Arial"/>
              </a:rPr>
              <a:t>Chaos, Flux, and Speed</a:t>
            </a:r>
          </a:p>
          <a:p>
            <a:pPr marL="342900" marR="0" lvl="0" indent="-342900" algn="l" rtl="0">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High speed management</a:t>
            </a:r>
          </a:p>
          <a:p>
            <a:pPr marL="342900" marR="0" lvl="0" indent="-342900" algn="l" rtl="0">
              <a:spcBef>
                <a:spcPts val="560"/>
              </a:spcBef>
              <a:spcAft>
                <a:spcPts val="0"/>
              </a:spcAft>
              <a:buClr>
                <a:schemeClr val="dk1"/>
              </a:buClr>
              <a:buSzPct val="25000"/>
              <a:buFont typeface="Arial"/>
              <a:buNone/>
            </a:pPr>
            <a:r>
              <a:rPr lang="en-US" b="0" i="0" u="none" strike="noStrike" cap="none" baseline="0" dirty="0">
                <a:solidFill>
                  <a:schemeClr val="dk1"/>
                </a:solidFill>
                <a:latin typeface="Arial"/>
                <a:ea typeface="Arial"/>
                <a:cs typeface="Arial"/>
                <a:sym typeface="Arial"/>
              </a:rPr>
              <a:t>    - Generation flux</a:t>
            </a:r>
          </a:p>
          <a:p>
            <a:pPr marL="342900" marR="0" lvl="0" indent="-342900" algn="l" rtl="0">
              <a:spcBef>
                <a:spcPts val="560"/>
              </a:spcBef>
              <a:spcAft>
                <a:spcPts val="0"/>
              </a:spcAft>
              <a:buClr>
                <a:schemeClr val="dk1"/>
              </a:buClr>
              <a:buFont typeface="Arial"/>
              <a:buNone/>
            </a:pPr>
            <a:endParaRPr sz="1600" b="0" i="0" u="none" strike="noStrike" cap="none" baseline="0" dirty="0">
              <a:solidFill>
                <a:schemeClr val="dk1"/>
              </a:solidFill>
              <a:latin typeface="Arial"/>
              <a:ea typeface="Arial"/>
              <a:cs typeface="Arial"/>
              <a:sym typeface="Arial"/>
            </a:endParaRPr>
          </a:p>
          <a:p>
            <a:pPr marL="342900" marR="0" lvl="0" indent="-342900" algn="l" rtl="0">
              <a:spcBef>
                <a:spcPts val="560"/>
              </a:spcBef>
              <a:spcAft>
                <a:spcPts val="0"/>
              </a:spcAft>
              <a:buClr>
                <a:schemeClr val="dk1"/>
              </a:buClr>
              <a:buFont typeface="Arial"/>
              <a:buNone/>
            </a:pPr>
            <a:endParaRPr sz="1600" b="0" i="0" u="none" strike="noStrike" cap="none" baseline="0" dirty="0">
              <a:solidFill>
                <a:schemeClr val="dk1"/>
              </a:solidFill>
              <a:latin typeface="Arial"/>
              <a:ea typeface="Arial"/>
              <a:cs typeface="Arial"/>
              <a:sym typeface="Arial"/>
            </a:endParaRPr>
          </a:p>
          <a:p>
            <a:pPr marL="342900" marR="0" lvl="0" indent="-342900" algn="l" rtl="0">
              <a:spcBef>
                <a:spcPts val="560"/>
              </a:spcBef>
              <a:spcAft>
                <a:spcPts val="0"/>
              </a:spcAft>
              <a:buClr>
                <a:schemeClr val="dk1"/>
              </a:buClr>
              <a:buFont typeface="Arial"/>
              <a:buNone/>
            </a:pPr>
            <a:endParaRPr sz="16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87D5CE9D-4227-AE47-8C8F-36F33E8521E7}"/>
              </a:ext>
            </a:extLst>
          </p:cNvPr>
          <p:cNvSpPr/>
          <p:nvPr/>
        </p:nvSpPr>
        <p:spPr>
          <a:xfrm>
            <a:off x="4648200" y="1513258"/>
            <a:ext cx="4572000" cy="4735142"/>
          </a:xfrm>
          <a:prstGeom prst="rect">
            <a:avLst/>
          </a:prstGeom>
        </p:spPr>
        <p:txBody>
          <a:bodyPr>
            <a:spAutoFit/>
          </a:bodyPr>
          <a:lstStyle/>
          <a:p>
            <a:pPr lvl="0">
              <a:lnSpc>
                <a:spcPct val="90000"/>
              </a:lnSpc>
              <a:buSzPct val="25000"/>
            </a:pPr>
            <a:r>
              <a:rPr lang="en-US" sz="1200" b="1" dirty="0">
                <a:solidFill>
                  <a:schemeClr val="dk1"/>
                </a:solidFill>
                <a:latin typeface="Arial" pitchFamily="34" charset="0"/>
                <a:ea typeface="Calibri"/>
                <a:cs typeface="Arial" pitchFamily="34" charset="0"/>
                <a:sym typeface="Calibri"/>
              </a:rPr>
              <a:t>Global and Multicultural Changes</a:t>
            </a:r>
          </a:p>
          <a:p>
            <a:pPr lvl="0">
              <a:lnSpc>
                <a:spcPct val="90000"/>
              </a:lnSpc>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1 – Economic challenges</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Increasing competition on global scale</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Emphasis on speed, service, information</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Mandate for flexibility and change </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Creative and conceptual demands of a computer-based work setting</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Embracing previously un(der)employed workers an economic necessity</a:t>
            </a:r>
          </a:p>
          <a:p>
            <a:pPr lvl="0">
              <a:lnSpc>
                <a:spcPct val="90000"/>
              </a:lnSpc>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2 – Attempts to reward productivity</a:t>
            </a:r>
          </a:p>
          <a:p>
            <a:pPr marL="457200" lvl="1">
              <a:lnSpc>
                <a:spcPct val="90000"/>
              </a:lnSpc>
              <a:spcBef>
                <a:spcPts val="330"/>
              </a:spcBef>
              <a:buClr>
                <a:schemeClr val="dk1"/>
              </a:buClr>
              <a:buSzPct val="100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Gain sharing</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Profit sharing</a:t>
            </a:r>
          </a:p>
          <a:p>
            <a:pPr marL="457200" lvl="1" indent="70484">
              <a:lnSpc>
                <a:spcPct val="90000"/>
              </a:lnSpc>
              <a:spcBef>
                <a:spcPts val="333"/>
              </a:spcBef>
              <a:buClr>
                <a:schemeClr val="dk1"/>
              </a:buClr>
            </a:pPr>
            <a:endParaRPr lang="en-US" sz="1200" dirty="0">
              <a:solidFill>
                <a:schemeClr val="dk1"/>
              </a:solidFill>
              <a:latin typeface="Arial" pitchFamily="34" charset="0"/>
              <a:ea typeface="Calibri"/>
              <a:cs typeface="Arial" pitchFamily="34" charset="0"/>
              <a:sym typeface="Calibri"/>
            </a:endParaRPr>
          </a:p>
          <a:p>
            <a:pPr lvl="0">
              <a:lnSpc>
                <a:spcPct val="90000"/>
              </a:lnSpc>
              <a:spcBef>
                <a:spcPts val="330"/>
              </a:spcBef>
              <a:buSzPct val="25000"/>
            </a:pPr>
            <a:r>
              <a:rPr lang="en-US" sz="1200" b="1" dirty="0">
                <a:solidFill>
                  <a:schemeClr val="dk1"/>
                </a:solidFill>
                <a:latin typeface="Arial" pitchFamily="34" charset="0"/>
                <a:ea typeface="Calibri"/>
                <a:cs typeface="Arial" pitchFamily="34" charset="0"/>
                <a:sym typeface="Calibri"/>
              </a:rPr>
              <a:t>Chaos, Flux, and Speed</a:t>
            </a:r>
          </a:p>
          <a:p>
            <a:pPr lvl="0">
              <a:lnSpc>
                <a:spcPct val="90000"/>
              </a:lnSpc>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1 – High speed management</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Goals achievement and maintenance of sustainable competitive advantage</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Affected by breakthroughs in information and communication technologies, increased world trade, and a volatile business</a:t>
            </a:r>
          </a:p>
          <a:p>
            <a:pPr lvl="0">
              <a:lnSpc>
                <a:spcPct val="90000"/>
              </a:lnSpc>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2 – Generation flux</a:t>
            </a:r>
          </a:p>
          <a:p>
            <a:pPr marL="457200" lvl="1">
              <a:lnSpc>
                <a:spcPct val="90000"/>
              </a:lnSpc>
              <a:spcBef>
                <a:spcPts val="330"/>
              </a:spcBef>
              <a:buClr>
                <a:schemeClr val="dk1"/>
              </a:buClr>
              <a:buSzPct val="100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Pace of change in the economy making chaos a defining feature of modern organizations</a:t>
            </a:r>
          </a:p>
          <a:p>
            <a:pPr marL="457200" lvl="1">
              <a:lnSpc>
                <a:spcPct val="9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Psychographic, not a demographic</a:t>
            </a:r>
          </a:p>
        </p:txBody>
      </p:sp>
    </p:spTree>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Shape 166"/>
          <p:cNvSpPr txBox="1">
            <a:spLocks noGrp="1"/>
          </p:cNvSpPr>
          <p:nvPr>
            <p:ph type="title"/>
          </p:nvPr>
        </p:nvSpPr>
        <p:spPr>
          <a:xfrm>
            <a:off x="1828800" y="57886"/>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7.5 Leadership and Management Challenges </a:t>
            </a:r>
            <a:r>
              <a:rPr lang="en-US" sz="2400" b="1" i="0" u="none" strike="noStrike" cap="none" baseline="0" dirty="0">
                <a:solidFill>
                  <a:srgbClr val="009999"/>
                </a:solidFill>
                <a:latin typeface="Arial"/>
                <a:ea typeface="Arial"/>
                <a:cs typeface="Arial"/>
                <a:sym typeface="Arial"/>
              </a:rPr>
              <a:t>(3 of 3)</a:t>
            </a:r>
          </a:p>
        </p:txBody>
      </p:sp>
      <p:sp>
        <p:nvSpPr>
          <p:cNvPr id="167" name="Shape 167"/>
          <p:cNvSpPr txBox="1">
            <a:spLocks noGrp="1"/>
          </p:cNvSpPr>
          <p:nvPr>
            <p:ph type="body" idx="1"/>
          </p:nvPr>
        </p:nvSpPr>
        <p:spPr>
          <a:xfrm>
            <a:off x="228600" y="1676400"/>
            <a:ext cx="8229600" cy="4125914"/>
          </a:xfrm>
          <a:prstGeom prst="rect">
            <a:avLst/>
          </a:prstGeom>
          <a:noFill/>
          <a:ln>
            <a:noFill/>
          </a:ln>
        </p:spPr>
        <p:txBody>
          <a:bodyPr lIns="91425" tIns="45700" rIns="91425" bIns="45700" anchor="t" anchorCtr="0">
            <a:noAutofit/>
          </a:bodyPr>
          <a:lstStyle/>
          <a:p>
            <a:pPr marL="342900" marR="0" lvl="0" indent="-342900" algn="l" rtl="0">
              <a:spcBef>
                <a:spcPts val="0"/>
              </a:spcBef>
              <a:spcAft>
                <a:spcPts val="0"/>
              </a:spcAft>
              <a:buClr>
                <a:schemeClr val="dk1"/>
              </a:buClr>
              <a:buSzPct val="114285"/>
              <a:buFont typeface="Arial"/>
              <a:buChar char="•"/>
            </a:pPr>
            <a:r>
              <a:rPr lang="en-US" sz="1800" b="0" i="0" u="none" strike="noStrike" cap="none" baseline="0" dirty="0">
                <a:solidFill>
                  <a:schemeClr val="dk1"/>
                </a:solidFill>
                <a:latin typeface="Arial"/>
                <a:ea typeface="Arial"/>
                <a:cs typeface="Arial"/>
                <a:sym typeface="Arial"/>
              </a:rPr>
              <a:t> </a:t>
            </a:r>
            <a:r>
              <a:rPr lang="en-US" sz="2000" b="0" i="0" u="none" strike="noStrike" cap="none" baseline="0" dirty="0">
                <a:solidFill>
                  <a:schemeClr val="dk1"/>
                </a:solidFill>
                <a:latin typeface="Arial"/>
                <a:ea typeface="Arial"/>
                <a:cs typeface="Arial"/>
                <a:sym typeface="Arial"/>
              </a:rPr>
              <a:t>Inclusive-Participation Processes</a:t>
            </a:r>
          </a:p>
          <a:p>
            <a:pPr marL="342900" marR="0" lvl="0" indent="-342900" algn="l" rtl="0">
              <a:spcBef>
                <a:spcPts val="56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 Inclusive participation</a:t>
            </a:r>
          </a:p>
          <a:p>
            <a:pPr marL="342900" marR="0" lvl="0" indent="-342900" algn="l" rtl="0">
              <a:spcBef>
                <a:spcPts val="56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 Principles of leadership for the new I</a:t>
            </a:r>
          </a:p>
          <a:p>
            <a:pPr marL="342900" marR="0" lvl="0" indent="-342900" algn="l" rtl="0">
              <a:spcBef>
                <a:spcPts val="560"/>
              </a:spcBef>
              <a:spcAft>
                <a:spcPts val="0"/>
              </a:spcAft>
              <a:buClr>
                <a:schemeClr val="dk1"/>
              </a:buClr>
              <a:buSzPct val="25000"/>
              <a:buFont typeface="Arial"/>
              <a:buNone/>
            </a:pPr>
            <a:r>
              <a:rPr lang="en-US" sz="1800" dirty="0">
                <a:solidFill>
                  <a:schemeClr val="dk1"/>
                </a:solidFill>
              </a:rPr>
              <a:t>       </a:t>
            </a:r>
            <a:r>
              <a:rPr lang="en-US" sz="1800" b="0" i="0" u="none" strike="noStrike" cap="none" baseline="0" dirty="0" err="1">
                <a:solidFill>
                  <a:schemeClr val="dk1"/>
                </a:solidFill>
                <a:latin typeface="Arial"/>
                <a:ea typeface="Arial"/>
                <a:cs typeface="Arial"/>
                <a:sym typeface="Arial"/>
              </a:rPr>
              <a:t>nclusive</a:t>
            </a:r>
            <a:r>
              <a:rPr lang="en-US" sz="1800" b="0" i="0" u="none" strike="noStrike" cap="none" baseline="0" dirty="0">
                <a:solidFill>
                  <a:schemeClr val="dk1"/>
                </a:solidFill>
                <a:latin typeface="Arial"/>
                <a:ea typeface="Arial"/>
                <a:cs typeface="Arial"/>
                <a:sym typeface="Arial"/>
              </a:rPr>
              <a:t>-participation environments</a:t>
            </a:r>
          </a:p>
          <a:p>
            <a:pPr marL="342900" marR="0" lvl="0" indent="-342900" algn="l" rtl="0">
              <a:spcBef>
                <a:spcPts val="640"/>
              </a:spcBef>
              <a:spcAft>
                <a:spcPts val="0"/>
              </a:spcAft>
              <a:buClr>
                <a:schemeClr val="dk1"/>
              </a:buClr>
              <a:buSzPct val="114285"/>
              <a:buFont typeface="Arial"/>
              <a:buChar char="•"/>
            </a:pPr>
            <a:r>
              <a:rPr lang="en-US" sz="1800" b="0" i="0" u="none" strike="noStrike" cap="none" baseline="0" dirty="0">
                <a:solidFill>
                  <a:schemeClr val="dk1"/>
                </a:solidFill>
                <a:latin typeface="Arial"/>
                <a:ea typeface="Arial"/>
                <a:cs typeface="Arial"/>
                <a:sym typeface="Arial"/>
              </a:rPr>
              <a:t> </a:t>
            </a:r>
            <a:r>
              <a:rPr lang="en-US" sz="2000" b="0" i="0" u="none" strike="noStrike" cap="none" baseline="0" dirty="0">
                <a:solidFill>
                  <a:schemeClr val="dk1"/>
                </a:solidFill>
                <a:latin typeface="Arial"/>
                <a:ea typeface="Arial"/>
                <a:cs typeface="Arial"/>
                <a:sym typeface="Arial"/>
              </a:rPr>
              <a:t>Building Trust</a:t>
            </a:r>
          </a:p>
          <a:p>
            <a:pPr marL="342900" marR="0" lvl="0" indent="-342900" algn="l" rtl="0">
              <a:spcBef>
                <a:spcPts val="56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 Trust</a:t>
            </a:r>
          </a:p>
          <a:p>
            <a:pPr marL="342900" marR="0" lvl="0" indent="-342900" algn="l" rtl="0">
              <a:spcBef>
                <a:spcPts val="560"/>
              </a:spcBef>
              <a:spcAft>
                <a:spcPts val="0"/>
              </a:spcAft>
              <a:buClr>
                <a:schemeClr val="dk1"/>
              </a:buClr>
              <a:buSzPct val="25000"/>
              <a:buFont typeface="Arial"/>
              <a:buNone/>
            </a:pPr>
            <a:r>
              <a:rPr lang="en-US" sz="1800" b="0" i="0" u="none" strike="noStrike" cap="none" baseline="0" dirty="0">
                <a:solidFill>
                  <a:schemeClr val="dk1"/>
                </a:solidFill>
                <a:latin typeface="Arial"/>
                <a:ea typeface="Arial"/>
                <a:cs typeface="Arial"/>
                <a:sym typeface="Arial"/>
              </a:rPr>
              <a:t>    - Impact of lack of trust </a:t>
            </a:r>
          </a:p>
          <a:p>
            <a:pPr marL="342900" marR="0" lvl="0" indent="-342900" algn="l" rtl="0">
              <a:spcBef>
                <a:spcPts val="560"/>
              </a:spcBef>
              <a:spcAft>
                <a:spcPts val="0"/>
              </a:spcAft>
              <a:buClr>
                <a:schemeClr val="dk1"/>
              </a:buClr>
              <a:buFont typeface="Arial"/>
              <a:buNone/>
            </a:pPr>
            <a:endParaRPr sz="1800" b="0" i="0" u="none" strike="noStrike" cap="none" baseline="0" dirty="0">
              <a:solidFill>
                <a:schemeClr val="dk1"/>
              </a:solidFill>
              <a:latin typeface="Arial"/>
              <a:ea typeface="Arial"/>
              <a:cs typeface="Arial"/>
              <a:sym typeface="Arial"/>
            </a:endParaRPr>
          </a:p>
          <a:p>
            <a:pPr marL="342900" marR="0" lvl="0" indent="-342900" algn="l" rtl="0">
              <a:spcBef>
                <a:spcPts val="560"/>
              </a:spcBef>
              <a:spcAft>
                <a:spcPts val="0"/>
              </a:spcAft>
              <a:buClr>
                <a:schemeClr val="dk1"/>
              </a:buClr>
              <a:buFont typeface="Arial"/>
              <a:buNone/>
            </a:pPr>
            <a:endParaRPr sz="1800" b="0" i="0" u="none" strike="noStrike" cap="none" baseline="0" dirty="0">
              <a:solidFill>
                <a:schemeClr val="dk1"/>
              </a:solidFill>
              <a:latin typeface="Arial"/>
              <a:ea typeface="Arial"/>
              <a:cs typeface="Arial"/>
              <a:sym typeface="Arial"/>
            </a:endParaRPr>
          </a:p>
          <a:p>
            <a:pPr marL="342900" marR="0" lvl="0" indent="-342900" algn="l" rtl="0">
              <a:spcBef>
                <a:spcPts val="560"/>
              </a:spcBef>
              <a:spcAft>
                <a:spcPts val="0"/>
              </a:spcAft>
              <a:buClr>
                <a:schemeClr val="dk1"/>
              </a:buClr>
              <a:buFont typeface="Arial"/>
              <a:buNone/>
            </a:pPr>
            <a:endParaRPr sz="18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2D706043-57E7-2248-A0AA-85C0AEA746AF}"/>
              </a:ext>
            </a:extLst>
          </p:cNvPr>
          <p:cNvSpPr/>
          <p:nvPr/>
        </p:nvSpPr>
        <p:spPr>
          <a:xfrm>
            <a:off x="4953000" y="1676400"/>
            <a:ext cx="4572000" cy="4298100"/>
          </a:xfrm>
          <a:prstGeom prst="rect">
            <a:avLst/>
          </a:prstGeom>
        </p:spPr>
        <p:txBody>
          <a:bodyPr>
            <a:spAutoFit/>
          </a:bodyPr>
          <a:lstStyle/>
          <a:p>
            <a:pPr lvl="0">
              <a:lnSpc>
                <a:spcPct val="80000"/>
              </a:lnSpc>
              <a:buSzPct val="25000"/>
            </a:pPr>
            <a:r>
              <a:rPr lang="en-US" sz="1200" b="1" dirty="0">
                <a:solidFill>
                  <a:schemeClr val="dk1"/>
                </a:solidFill>
                <a:latin typeface="Arial" pitchFamily="34" charset="0"/>
                <a:ea typeface="Calibri"/>
                <a:cs typeface="Arial" pitchFamily="34" charset="0"/>
                <a:sym typeface="Calibri"/>
              </a:rPr>
              <a:t>Inclusive-Participation Processes</a:t>
            </a:r>
          </a:p>
          <a:p>
            <a:pPr lvl="0">
              <a:lnSpc>
                <a:spcPct val="80000"/>
              </a:lnSpc>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1 – Inclusive participation</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t>
            </a:r>
            <a:r>
              <a:rPr lang="en-US" sz="1200" dirty="0">
                <a:solidFill>
                  <a:srgbClr val="FF0000"/>
                </a:solidFill>
                <a:latin typeface="Arial" pitchFamily="34" charset="0"/>
                <a:ea typeface="Calibri"/>
                <a:cs typeface="Arial" pitchFamily="34" charset="0"/>
                <a:sym typeface="Calibri"/>
              </a:rPr>
              <a:t>Concept of multiple stakeholders </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Emerges for marketplace competitiveness</a:t>
            </a:r>
          </a:p>
          <a:p>
            <a:pPr lvl="0">
              <a:lnSpc>
                <a:spcPct val="80000"/>
              </a:lnSpc>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2 – Principles of leadership for the new inclusive-participation environments</a:t>
            </a:r>
          </a:p>
          <a:p>
            <a:pPr marL="457200" lvl="1">
              <a:lnSpc>
                <a:spcPct val="80000"/>
              </a:lnSpc>
              <a:spcBef>
                <a:spcPts val="330"/>
              </a:spcBef>
              <a:buClr>
                <a:schemeClr val="dk1"/>
              </a:buClr>
              <a:buSzPct val="100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Focus on the issue, not the person</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Maintain the self-confidence of others</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Maintain constructive relationships</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Take the initiative to make things better</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Lead by example</a:t>
            </a:r>
          </a:p>
          <a:p>
            <a:pPr lvl="0">
              <a:lnSpc>
                <a:spcPct val="80000"/>
              </a:lnSpc>
              <a:spcBef>
                <a:spcPts val="333"/>
              </a:spcBef>
              <a:buClr>
                <a:schemeClr val="dk1"/>
              </a:buClr>
            </a:pPr>
            <a:endParaRPr lang="en-US" sz="1200" b="1" dirty="0">
              <a:solidFill>
                <a:schemeClr val="dk1"/>
              </a:solidFill>
              <a:latin typeface="Arial" pitchFamily="34" charset="0"/>
              <a:ea typeface="Calibri"/>
              <a:cs typeface="Arial" pitchFamily="34" charset="0"/>
              <a:sym typeface="Calibri"/>
            </a:endParaRPr>
          </a:p>
          <a:p>
            <a:pPr lvl="0">
              <a:lnSpc>
                <a:spcPct val="80000"/>
              </a:lnSpc>
              <a:spcBef>
                <a:spcPts val="330"/>
              </a:spcBef>
              <a:buClr>
                <a:schemeClr val="dk1"/>
              </a:buClr>
              <a:buSzPct val="25000"/>
            </a:pPr>
            <a:r>
              <a:rPr lang="en-US" sz="1200" b="1" dirty="0">
                <a:solidFill>
                  <a:schemeClr val="dk1"/>
                </a:solidFill>
                <a:latin typeface="Arial" pitchFamily="34" charset="0"/>
                <a:ea typeface="Calibri"/>
                <a:cs typeface="Arial" pitchFamily="34" charset="0"/>
                <a:sym typeface="Calibri"/>
              </a:rPr>
              <a:t>Building Trust</a:t>
            </a:r>
          </a:p>
          <a:p>
            <a:pPr lvl="0">
              <a:lnSpc>
                <a:spcPct val="80000"/>
              </a:lnSpc>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1 – Trust</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 primary leadership challenge </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Trust crash</a:t>
            </a:r>
          </a:p>
          <a:p>
            <a:pPr lvl="0">
              <a:lnSpc>
                <a:spcPct val="80000"/>
              </a:lnSpc>
              <a:spcBef>
                <a:spcPts val="330"/>
              </a:spcBef>
              <a:buClr>
                <a:schemeClr val="dk1"/>
              </a:buClr>
              <a:buSzPct val="25000"/>
            </a:pPr>
            <a:r>
              <a:rPr lang="en-US" sz="1200" dirty="0">
                <a:solidFill>
                  <a:schemeClr val="dk1"/>
                </a:solidFill>
                <a:latin typeface="Arial" pitchFamily="34" charset="0"/>
                <a:ea typeface="Calibri"/>
                <a:cs typeface="Arial" pitchFamily="34" charset="0"/>
                <a:sym typeface="Calibri"/>
              </a:rPr>
              <a:t>Point 2 – Impact of lack of trust </a:t>
            </a:r>
          </a:p>
          <a:p>
            <a:pPr marL="457200" lvl="1">
              <a:lnSpc>
                <a:spcPct val="80000"/>
              </a:lnSpc>
              <a:spcBef>
                <a:spcPts val="330"/>
              </a:spcBef>
              <a:buClr>
                <a:schemeClr val="dk1"/>
              </a:buClr>
              <a:buSzPct val="100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We-versus-them behaviors</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Lower employee commitment to productivity goals</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Fear and destructive behaviors</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Less favorable crises management</a:t>
            </a:r>
          </a:p>
          <a:p>
            <a:pPr marL="457200" lvl="1">
              <a:lnSpc>
                <a:spcPct val="80000"/>
              </a:lnSpc>
              <a:spcBef>
                <a:spcPts val="33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Expensive </a:t>
            </a:r>
          </a:p>
          <a:p>
            <a:pPr marL="457200" lvl="1" indent="70484">
              <a:lnSpc>
                <a:spcPct val="80000"/>
              </a:lnSpc>
              <a:spcBef>
                <a:spcPts val="333"/>
              </a:spcBef>
              <a:buClr>
                <a:schemeClr val="dk1"/>
              </a:buClr>
            </a:pPr>
            <a:endParaRPr lang="en-US" sz="1200" dirty="0">
              <a:solidFill>
                <a:schemeClr val="dk1"/>
              </a:solidFill>
              <a:latin typeface="Arial" pitchFamily="34" charset="0"/>
              <a:ea typeface="Calibri"/>
              <a:cs typeface="Arial" pitchFamily="34" charset="0"/>
              <a:sym typeface="Calibri"/>
            </a:endParaRPr>
          </a:p>
        </p:txBody>
      </p:sp>
      <p:pic>
        <p:nvPicPr>
          <p:cNvPr id="5" name="Picture 4">
            <a:extLst>
              <a:ext uri="{FF2B5EF4-FFF2-40B4-BE49-F238E27FC236}">
                <a16:creationId xmlns:a16="http://schemas.microsoft.com/office/drawing/2014/main" id="{FFD4EAC8-AD8E-F344-BB8E-BA233296EE3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57400" y="4431033"/>
            <a:ext cx="2976562" cy="1883238"/>
          </a:xfrm>
          <a:prstGeom prst="rect">
            <a:avLst/>
          </a:prstGeom>
        </p:spPr>
      </p:pic>
    </p:spTree>
  </p:cSld>
  <p:clrMapOvr>
    <a:masterClrMapping/>
  </p:clrMapOvr>
  <p:transition spd="slow">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Shape 174"/>
          <p:cNvSpPr txBox="1">
            <a:spLocks noGrp="1"/>
          </p:cNvSpPr>
          <p:nvPr>
            <p:ph type="title"/>
          </p:nvPr>
        </p:nvSpPr>
        <p:spPr>
          <a:xfrm>
            <a:off x="1905000" y="33337"/>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Determinants of Leadership Effectiveness</a:t>
            </a:r>
          </a:p>
        </p:txBody>
      </p:sp>
      <p:sp>
        <p:nvSpPr>
          <p:cNvPr id="175" name="Shape 175"/>
          <p:cNvSpPr txBox="1">
            <a:spLocks noGrp="1"/>
          </p:cNvSpPr>
          <p:nvPr>
            <p:ph type="body" idx="1"/>
          </p:nvPr>
        </p:nvSpPr>
        <p:spPr>
          <a:xfrm>
            <a:off x="304800" y="1981200"/>
            <a:ext cx="8229600" cy="45259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7.6 Describe </a:t>
            </a:r>
          </a:p>
          <a:p>
            <a:pPr marL="0" marR="0" lvl="0" indent="0" algn="l" rtl="0">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leadership styles, strategic</a:t>
            </a:r>
          </a:p>
          <a:p>
            <a:pPr marL="0" marR="0" lvl="0" indent="0" algn="l" rtl="0">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objectives, and tactics</a:t>
            </a:r>
          </a:p>
          <a:p>
            <a:pPr marL="342900" marR="0" lvl="0" indent="-139700" algn="l" rtl="0">
              <a:spcBef>
                <a:spcPts val="64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p:txBody>
      </p:sp>
      <p:pic>
        <p:nvPicPr>
          <p:cNvPr id="4" name="Picture 3">
            <a:extLst>
              <a:ext uri="{FF2B5EF4-FFF2-40B4-BE49-F238E27FC236}">
                <a16:creationId xmlns:a16="http://schemas.microsoft.com/office/drawing/2014/main" id="{C502CD06-D108-1E43-ACC5-51F416D90A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29200" y="1421296"/>
            <a:ext cx="3290636" cy="5436704"/>
          </a:xfrm>
          <a:prstGeom prst="rect">
            <a:avLst/>
          </a:prstGeom>
        </p:spPr>
      </p:pic>
    </p:spTree>
  </p:cSld>
  <p:clrMapOvr>
    <a:masterClrMapping/>
  </p:clrMapOvr>
  <p:transition spd="slow">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Shape 182"/>
          <p:cNvSpPr txBox="1">
            <a:spLocks noGrp="1"/>
          </p:cNvSpPr>
          <p:nvPr>
            <p:ph type="title"/>
          </p:nvPr>
        </p:nvSpPr>
        <p:spPr>
          <a:xfrm>
            <a:off x="1828800" y="29702"/>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7.6 Determinants of Leadership Effectiveness </a:t>
            </a:r>
            <a:r>
              <a:rPr lang="en-US" sz="2400" b="1" i="0" u="none" strike="noStrike" cap="none" baseline="0" dirty="0">
                <a:solidFill>
                  <a:srgbClr val="009999"/>
                </a:solidFill>
                <a:latin typeface="Arial"/>
                <a:ea typeface="Arial"/>
                <a:cs typeface="Arial"/>
                <a:sym typeface="Arial"/>
              </a:rPr>
              <a:t>(1 of 3)</a:t>
            </a:r>
          </a:p>
        </p:txBody>
      </p:sp>
      <p:sp>
        <p:nvSpPr>
          <p:cNvPr id="183" name="Shape 183"/>
          <p:cNvSpPr txBox="1">
            <a:spLocks noGrp="1"/>
          </p:cNvSpPr>
          <p:nvPr>
            <p:ph type="body" idx="1"/>
          </p:nvPr>
        </p:nvSpPr>
        <p:spPr>
          <a:xfrm>
            <a:off x="0" y="1632680"/>
            <a:ext cx="8229600" cy="4125914"/>
          </a:xfrm>
          <a:prstGeom prst="rect">
            <a:avLst/>
          </a:prstGeom>
          <a:noFill/>
          <a:ln>
            <a:noFill/>
          </a:ln>
        </p:spPr>
        <p:txBody>
          <a:bodyPr lIns="91425" tIns="45700" rIns="91425" bIns="45700" anchor="t" anchorCtr="0">
            <a:noAutofit/>
          </a:bodyPr>
          <a:lstStyle/>
          <a:p>
            <a:pPr marL="342900" marR="0" lvl="0" indent="-342900" algn="l" rtl="0">
              <a:spcBef>
                <a:spcPts val="560"/>
              </a:spcBef>
              <a:spcAft>
                <a:spcPts val="0"/>
              </a:spcAft>
              <a:buClr>
                <a:schemeClr val="dk1"/>
              </a:buClr>
              <a:buFont typeface="Arial"/>
              <a:buNone/>
            </a:pPr>
            <a:endParaRPr sz="1800" b="0" i="0" u="none" strike="noStrike" cap="none" baseline="0" dirty="0">
              <a:solidFill>
                <a:schemeClr val="dk1"/>
              </a:solidFill>
              <a:latin typeface="Arial"/>
              <a:ea typeface="Arial"/>
              <a:cs typeface="Arial"/>
              <a:sym typeface="Arial"/>
            </a:endParaRPr>
          </a:p>
          <a:p>
            <a:pPr marL="342900" marR="0" lvl="0" indent="-342900" algn="l" rtl="0">
              <a:spcBef>
                <a:spcPts val="560"/>
              </a:spcBef>
              <a:spcAft>
                <a:spcPts val="0"/>
              </a:spcAft>
              <a:buClr>
                <a:schemeClr val="dk1"/>
              </a:buClr>
              <a:buFont typeface="Arial"/>
              <a:buNone/>
            </a:pPr>
            <a:endParaRPr sz="18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A36156A3-6D3D-8945-86E5-57BFD9008E7F}"/>
              </a:ext>
            </a:extLst>
          </p:cNvPr>
          <p:cNvSpPr/>
          <p:nvPr/>
        </p:nvSpPr>
        <p:spPr>
          <a:xfrm>
            <a:off x="5005387" y="1632680"/>
            <a:ext cx="4572000" cy="4259628"/>
          </a:xfrm>
          <a:prstGeom prst="rect">
            <a:avLst/>
          </a:prstGeom>
        </p:spPr>
        <p:txBody>
          <a:bodyPr>
            <a:spAutoFit/>
          </a:bodyPr>
          <a:lstStyle/>
          <a:p>
            <a:pPr lvl="0">
              <a:lnSpc>
                <a:spcPct val="80000"/>
              </a:lnSpc>
              <a:buSzPct val="25000"/>
            </a:pPr>
            <a:r>
              <a:rPr lang="en-US" sz="1200" b="1" dirty="0">
                <a:solidFill>
                  <a:schemeClr val="dk1"/>
                </a:solidFill>
                <a:latin typeface="Arial" pitchFamily="34" charset="0"/>
                <a:ea typeface="Calibri"/>
                <a:cs typeface="Arial" pitchFamily="34" charset="0"/>
                <a:sym typeface="Calibri"/>
              </a:rPr>
              <a:t>Communication Competencies as Determinants of Leadership Effectiveness</a:t>
            </a:r>
            <a:endParaRPr lang="ar-SA" sz="1200" b="1" dirty="0">
              <a:solidFill>
                <a:schemeClr val="dk1"/>
              </a:solidFill>
              <a:latin typeface="Arial" pitchFamily="34" charset="0"/>
              <a:ea typeface="Calibri"/>
              <a:cs typeface="Arial" pitchFamily="34" charset="0"/>
              <a:sym typeface="Calibri"/>
            </a:endParaRPr>
          </a:p>
          <a:p>
            <a:pPr lvl="0">
              <a:lnSpc>
                <a:spcPct val="80000"/>
              </a:lnSpc>
              <a:buSzPct val="25000"/>
            </a:pPr>
            <a:endParaRPr lang="en-US" sz="1200" b="1" dirty="0">
              <a:solidFill>
                <a:schemeClr val="dk1"/>
              </a:solidFill>
              <a:latin typeface="Arial" pitchFamily="34" charset="0"/>
              <a:ea typeface="Calibri"/>
              <a:cs typeface="Arial" pitchFamily="34" charset="0"/>
              <a:sym typeface="Calibri"/>
            </a:endParaRPr>
          </a:p>
          <a:p>
            <a:pPr lvl="0">
              <a:lnSpc>
                <a:spcPct val="80000"/>
              </a:lnSpc>
              <a:spcBef>
                <a:spcPts val="285"/>
              </a:spcBef>
              <a:buClr>
                <a:schemeClr val="dk1"/>
              </a:buClr>
              <a:buSzPct val="25000"/>
            </a:pPr>
            <a:r>
              <a:rPr lang="en-US" sz="1200" dirty="0">
                <a:solidFill>
                  <a:schemeClr val="dk1"/>
                </a:solidFill>
                <a:latin typeface="Arial" pitchFamily="34" charset="0"/>
                <a:ea typeface="Calibri"/>
                <a:cs typeface="Arial" pitchFamily="34" charset="0"/>
                <a:sym typeface="Calibri"/>
              </a:rPr>
              <a:t>Point 1 – Communication competencies</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Necessary for organizational excellence</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Knowledge</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Sensitivity</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Skills</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Values</a:t>
            </a:r>
            <a:endParaRPr lang="ar-SA"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285"/>
              </a:spcBef>
              <a:buClr>
                <a:schemeClr val="dk1"/>
              </a:buClr>
              <a:buSzPct val="25000"/>
            </a:pPr>
            <a:r>
              <a:rPr lang="en-US" sz="1200" dirty="0">
                <a:solidFill>
                  <a:schemeClr val="dk1"/>
                </a:solidFill>
                <a:latin typeface="Arial" pitchFamily="34" charset="0"/>
                <a:ea typeface="Calibri"/>
                <a:cs typeface="Arial" pitchFamily="34" charset="0"/>
                <a:sym typeface="Calibri"/>
              </a:rPr>
              <a:t>Point 2 – Dimensions of leadership</a:t>
            </a:r>
            <a:endParaRPr lang="ar-SA" sz="1200" dirty="0">
              <a:solidFill>
                <a:schemeClr val="dk1"/>
              </a:solidFill>
              <a:latin typeface="Arial" pitchFamily="34" charset="0"/>
              <a:ea typeface="Calibri"/>
              <a:cs typeface="Arial" pitchFamily="34" charset="0"/>
              <a:sym typeface="Calibri"/>
            </a:endParaRPr>
          </a:p>
          <a:p>
            <a:pPr lvl="0">
              <a:lnSpc>
                <a:spcPct val="80000"/>
              </a:lnSpc>
              <a:spcBef>
                <a:spcPts val="285"/>
              </a:spcBef>
              <a:buClr>
                <a:schemeClr val="dk1"/>
              </a:buClr>
              <a:buSzPct val="2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Envisioning</a:t>
            </a:r>
            <a:r>
              <a:rPr lang="ar-SA" sz="1200"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                                                    </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Empowering</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Energizing</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Designing and aligning</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Rewarding and feedback</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Team building</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Outside orientation</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Global mind-set</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Tenacity</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Emotional intelligence</a:t>
            </a:r>
          </a:p>
          <a:p>
            <a:pPr marL="457200" lvl="1" indent="59055">
              <a:lnSpc>
                <a:spcPct val="80000"/>
              </a:lnSpc>
              <a:spcBef>
                <a:spcPts val="279"/>
              </a:spcBef>
              <a:buClr>
                <a:schemeClr val="dk1"/>
              </a:buClr>
            </a:pPr>
            <a:endParaRPr lang="en-US" sz="1200" dirty="0">
              <a:solidFill>
                <a:schemeClr val="dk1"/>
              </a:solidFill>
              <a:latin typeface="Arial" pitchFamily="34" charset="0"/>
              <a:ea typeface="Calibri"/>
              <a:cs typeface="Arial" pitchFamily="34" charset="0"/>
              <a:sym typeface="Calibri"/>
            </a:endParaRPr>
          </a:p>
        </p:txBody>
      </p:sp>
      <p:sp>
        <p:nvSpPr>
          <p:cNvPr id="3" name="Rectangle 2">
            <a:extLst>
              <a:ext uri="{FF2B5EF4-FFF2-40B4-BE49-F238E27FC236}">
                <a16:creationId xmlns:a16="http://schemas.microsoft.com/office/drawing/2014/main" id="{C6FB56B5-5000-C746-B53C-CE366944D8D1}"/>
              </a:ext>
            </a:extLst>
          </p:cNvPr>
          <p:cNvSpPr/>
          <p:nvPr/>
        </p:nvSpPr>
        <p:spPr>
          <a:xfrm>
            <a:off x="228600" y="3851565"/>
            <a:ext cx="4572000" cy="2320635"/>
          </a:xfrm>
          <a:prstGeom prst="rect">
            <a:avLst/>
          </a:prstGeom>
        </p:spPr>
        <p:txBody>
          <a:bodyPr>
            <a:spAutoFit/>
          </a:bodyPr>
          <a:lstStyle/>
          <a:p>
            <a:pPr marL="457200" lvl="1" indent="59055">
              <a:lnSpc>
                <a:spcPct val="80000"/>
              </a:lnSpc>
              <a:spcBef>
                <a:spcPts val="279"/>
              </a:spcBef>
              <a:buClr>
                <a:schemeClr val="dk1"/>
              </a:buClr>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285"/>
              </a:spcBef>
              <a:buSzPct val="25000"/>
            </a:pPr>
            <a:r>
              <a:rPr lang="en-US" sz="1200" b="1" dirty="0">
                <a:solidFill>
                  <a:schemeClr val="dk1"/>
                </a:solidFill>
                <a:latin typeface="Arial" pitchFamily="34" charset="0"/>
                <a:ea typeface="Calibri"/>
                <a:cs typeface="Arial" pitchFamily="34" charset="0"/>
                <a:sym typeface="Calibri"/>
              </a:rPr>
              <a:t>Leadership Communication</a:t>
            </a:r>
          </a:p>
          <a:p>
            <a:pPr lvl="0">
              <a:lnSpc>
                <a:spcPct val="80000"/>
              </a:lnSpc>
              <a:spcBef>
                <a:spcPts val="285"/>
              </a:spcBef>
              <a:buClr>
                <a:schemeClr val="dk1"/>
              </a:buClr>
              <a:buSzPct val="25000"/>
            </a:pPr>
            <a:r>
              <a:rPr lang="en-US" sz="1200" dirty="0">
                <a:solidFill>
                  <a:schemeClr val="dk1"/>
                </a:solidFill>
                <a:latin typeface="Arial" pitchFamily="34" charset="0"/>
                <a:ea typeface="Calibri"/>
                <a:cs typeface="Arial" pitchFamily="34" charset="0"/>
                <a:sym typeface="Calibri"/>
              </a:rPr>
              <a:t>Point 1 – Task and people relationships</a:t>
            </a:r>
          </a:p>
          <a:p>
            <a:pPr lvl="0">
              <a:lnSpc>
                <a:spcPct val="80000"/>
              </a:lnSpc>
              <a:spcBef>
                <a:spcPts val="285"/>
              </a:spcBef>
              <a:buClr>
                <a:schemeClr val="dk1"/>
              </a:buClr>
              <a:buSzPct val="25000"/>
            </a:pPr>
            <a:endParaRPr lang="en-US"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Relates to our assessment of our competencies, needs of the situation, receptivity of a follower group, our potential to influence</a:t>
            </a:r>
            <a:endParaRPr lang="ar-SA" sz="1200"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pPr>
            <a:endParaRPr lang="en-US" sz="800" dirty="0">
              <a:solidFill>
                <a:schemeClr val="dk1"/>
              </a:solidFill>
              <a:latin typeface="Arial" pitchFamily="34" charset="0"/>
              <a:ea typeface="Calibri"/>
              <a:cs typeface="Arial" pitchFamily="34" charset="0"/>
              <a:sym typeface="Calibri"/>
            </a:endParaRPr>
          </a:p>
          <a:p>
            <a:pPr lvl="0">
              <a:lnSpc>
                <a:spcPct val="80000"/>
              </a:lnSpc>
              <a:spcBef>
                <a:spcPts val="285"/>
              </a:spcBef>
              <a:buClr>
                <a:schemeClr val="dk1"/>
              </a:buClr>
              <a:buSzPct val="25000"/>
            </a:pPr>
            <a:r>
              <a:rPr lang="en-US" sz="1200" dirty="0">
                <a:solidFill>
                  <a:schemeClr val="dk1"/>
                </a:solidFill>
                <a:latin typeface="Arial" pitchFamily="34" charset="0"/>
                <a:ea typeface="Calibri"/>
                <a:cs typeface="Arial" pitchFamily="34" charset="0"/>
                <a:sym typeface="Calibri"/>
              </a:rPr>
              <a:t>Point 2 – Communication competencies</a:t>
            </a:r>
          </a:p>
          <a:p>
            <a:pPr marL="457200" lvl="1">
              <a:lnSpc>
                <a:spcPct val="80000"/>
              </a:lnSpc>
              <a:spcBef>
                <a:spcPts val="285"/>
              </a:spcBef>
              <a:buClr>
                <a:schemeClr val="dk1"/>
              </a:buClr>
              <a:buSzPct val="95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Those high in anxiety about communication are less likely to engage in leadership</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Style and situational approaches are preferences leaders bring to situations</a:t>
            </a:r>
          </a:p>
        </p:txBody>
      </p:sp>
      <p:sp>
        <p:nvSpPr>
          <p:cNvPr id="4" name="Rectangle 3">
            <a:extLst>
              <a:ext uri="{FF2B5EF4-FFF2-40B4-BE49-F238E27FC236}">
                <a16:creationId xmlns:a16="http://schemas.microsoft.com/office/drawing/2014/main" id="{9B761578-90D5-E244-99E9-6E698841F076}"/>
              </a:ext>
            </a:extLst>
          </p:cNvPr>
          <p:cNvSpPr/>
          <p:nvPr/>
        </p:nvSpPr>
        <p:spPr>
          <a:xfrm>
            <a:off x="4419600" y="3581400"/>
            <a:ext cx="4572000" cy="2246769"/>
          </a:xfrm>
          <a:prstGeom prst="rect">
            <a:avLst/>
          </a:prstGeom>
        </p:spPr>
        <p:txBody>
          <a:bodyPr>
            <a:spAutoFit/>
          </a:bodyPr>
          <a:lstStyle/>
          <a:p>
            <a:pPr marL="285750" indent="-285750" algn="r" rtl="1">
              <a:buFont typeface="Arial" panose="020B0604020202020204" pitchFamily="34" charset="0"/>
              <a:buChar char="•"/>
            </a:pPr>
            <a:r>
              <a:rPr lang="en-US" dirty="0"/>
              <a:t>تخيل</a:t>
            </a:r>
          </a:p>
          <a:p>
            <a:pPr marL="285750" indent="-285750" algn="r" rtl="1">
              <a:buFont typeface="Arial" panose="020B0604020202020204" pitchFamily="34" charset="0"/>
              <a:buChar char="•"/>
            </a:pPr>
            <a:r>
              <a:rPr lang="en-US" dirty="0"/>
              <a:t>  التمكين</a:t>
            </a:r>
          </a:p>
          <a:p>
            <a:pPr marL="285750" indent="-285750" algn="r" rtl="1">
              <a:buFont typeface="Arial" panose="020B0604020202020204" pitchFamily="34" charset="0"/>
              <a:buChar char="•"/>
            </a:pPr>
            <a:r>
              <a:rPr lang="en-US" dirty="0"/>
              <a:t>  تنشيط</a:t>
            </a:r>
          </a:p>
          <a:p>
            <a:pPr marL="285750" indent="-285750" algn="r" rtl="1">
              <a:buFont typeface="Arial" panose="020B0604020202020204" pitchFamily="34" charset="0"/>
              <a:buChar char="•"/>
            </a:pPr>
            <a:r>
              <a:rPr lang="en-US" dirty="0"/>
              <a:t>  التصميم والمحاذاة</a:t>
            </a:r>
          </a:p>
          <a:p>
            <a:pPr marL="285750" indent="-285750" algn="r" rtl="1">
              <a:buFont typeface="Arial" panose="020B0604020202020204" pitchFamily="34" charset="0"/>
              <a:buChar char="•"/>
            </a:pPr>
            <a:r>
              <a:rPr lang="en-US" dirty="0"/>
              <a:t>  مكافأة وردود الفعل</a:t>
            </a:r>
          </a:p>
          <a:p>
            <a:pPr marL="285750" indent="-285750" algn="r" rtl="1">
              <a:buFont typeface="Arial" panose="020B0604020202020204" pitchFamily="34" charset="0"/>
              <a:buChar char="•"/>
            </a:pPr>
            <a:r>
              <a:rPr lang="en-US" dirty="0"/>
              <a:t>  فريق البناء</a:t>
            </a:r>
          </a:p>
          <a:p>
            <a:pPr marL="285750" indent="-285750" algn="r" rtl="1">
              <a:buFont typeface="Arial" panose="020B0604020202020204" pitchFamily="34" charset="0"/>
              <a:buChar char="•"/>
            </a:pPr>
            <a:r>
              <a:rPr lang="en-US" dirty="0"/>
              <a:t>  التوجه الخارجي</a:t>
            </a:r>
          </a:p>
          <a:p>
            <a:pPr marL="285750" indent="-285750" algn="r" rtl="1">
              <a:buFont typeface="Arial" panose="020B0604020202020204" pitchFamily="34" charset="0"/>
              <a:buChar char="•"/>
            </a:pPr>
            <a:r>
              <a:rPr lang="en-US" dirty="0"/>
              <a:t>  عقلية عالمية</a:t>
            </a:r>
          </a:p>
          <a:p>
            <a:pPr marL="285750" indent="-285750" algn="r" rtl="1">
              <a:buFont typeface="Arial" panose="020B0604020202020204" pitchFamily="34" charset="0"/>
              <a:buChar char="•"/>
            </a:pPr>
            <a:r>
              <a:rPr lang="en-US" dirty="0"/>
              <a:t>  </a:t>
            </a:r>
            <a:r>
              <a:rPr lang="ar-SA" dirty="0"/>
              <a:t>صلابه</a:t>
            </a:r>
            <a:endParaRPr lang="en-US" dirty="0"/>
          </a:p>
          <a:p>
            <a:pPr marL="285750" indent="-285750" algn="r" rtl="1">
              <a:buFont typeface="Arial" panose="020B0604020202020204" pitchFamily="34" charset="0"/>
              <a:buChar char="•"/>
            </a:pPr>
            <a:r>
              <a:rPr lang="en-US" dirty="0"/>
              <a:t>  الذكاء العاطفي</a:t>
            </a:r>
          </a:p>
        </p:txBody>
      </p:sp>
      <p:pic>
        <p:nvPicPr>
          <p:cNvPr id="7" name="Picture 6">
            <a:extLst>
              <a:ext uri="{FF2B5EF4-FFF2-40B4-BE49-F238E27FC236}">
                <a16:creationId xmlns:a16="http://schemas.microsoft.com/office/drawing/2014/main" id="{ED9B7760-51B3-E944-8CA5-7AC38562A19C}"/>
              </a:ext>
            </a:extLst>
          </p:cNvPr>
          <p:cNvPicPr>
            <a:picLocks noChangeAspect="1"/>
          </p:cNvPicPr>
          <p:nvPr/>
        </p:nvPicPr>
        <p:blipFill>
          <a:blip r:embed="rId3"/>
          <a:stretch>
            <a:fillRect/>
          </a:stretch>
        </p:blipFill>
        <p:spPr>
          <a:xfrm>
            <a:off x="990600" y="1704753"/>
            <a:ext cx="2971800" cy="2257647"/>
          </a:xfrm>
          <a:prstGeom prst="rect">
            <a:avLst/>
          </a:prstGeom>
        </p:spPr>
      </p:pic>
    </p:spTree>
  </p:cSld>
  <p:clrMapOvr>
    <a:masterClrMapping/>
  </p:clrMapOvr>
  <p:transition spd="slow">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Shape 190"/>
          <p:cNvSpPr txBox="1">
            <a:spLocks noGrp="1"/>
          </p:cNvSpPr>
          <p:nvPr>
            <p:ph type="title"/>
          </p:nvPr>
        </p:nvSpPr>
        <p:spPr>
          <a:xfrm>
            <a:off x="1905000" y="4762"/>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7.6 Determinants of Leadership Effectiveness </a:t>
            </a:r>
            <a:r>
              <a:rPr lang="en-US" sz="2400" b="1" i="0" u="none" strike="noStrike" cap="none" baseline="0" dirty="0">
                <a:solidFill>
                  <a:srgbClr val="009999"/>
                </a:solidFill>
                <a:latin typeface="Arial"/>
                <a:ea typeface="Arial"/>
                <a:cs typeface="Arial"/>
                <a:sym typeface="Arial"/>
              </a:rPr>
              <a:t>(2 of 3)</a:t>
            </a:r>
          </a:p>
        </p:txBody>
      </p:sp>
      <p:sp>
        <p:nvSpPr>
          <p:cNvPr id="2" name="Rectangle 1">
            <a:extLst>
              <a:ext uri="{FF2B5EF4-FFF2-40B4-BE49-F238E27FC236}">
                <a16:creationId xmlns:a16="http://schemas.microsoft.com/office/drawing/2014/main" id="{AB482787-C67C-9341-8CE7-D27B6262537A}"/>
              </a:ext>
            </a:extLst>
          </p:cNvPr>
          <p:cNvSpPr/>
          <p:nvPr/>
        </p:nvSpPr>
        <p:spPr>
          <a:xfrm>
            <a:off x="4565374" y="1863852"/>
            <a:ext cx="4572000" cy="3777957"/>
          </a:xfrm>
          <a:prstGeom prst="rect">
            <a:avLst/>
          </a:prstGeom>
        </p:spPr>
        <p:txBody>
          <a:bodyPr>
            <a:spAutoFit/>
          </a:bodyPr>
          <a:lstStyle/>
          <a:p>
            <a:pPr lvl="0">
              <a:lnSpc>
                <a:spcPct val="80000"/>
              </a:lnSpc>
              <a:buClr>
                <a:schemeClr val="dk1"/>
              </a:buClr>
              <a:buSzPct val="25000"/>
            </a:pPr>
            <a:r>
              <a:rPr lang="en-US" sz="1200" b="1" dirty="0">
                <a:solidFill>
                  <a:schemeClr val="dk1"/>
                </a:solidFill>
                <a:latin typeface="Arial" pitchFamily="34" charset="0"/>
                <a:ea typeface="Calibri"/>
                <a:cs typeface="Arial" pitchFamily="34" charset="0"/>
                <a:sym typeface="Calibri"/>
              </a:rPr>
              <a:t>Strategic Communication Objectives for Leadership</a:t>
            </a: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285"/>
              </a:spcBef>
              <a:buClr>
                <a:schemeClr val="dk1"/>
              </a:buClr>
              <a:buSzPct val="25000"/>
            </a:pPr>
            <a:r>
              <a:rPr lang="en-US" sz="1200" dirty="0">
                <a:solidFill>
                  <a:schemeClr val="dk1"/>
                </a:solidFill>
                <a:latin typeface="Arial" pitchFamily="34" charset="0"/>
                <a:ea typeface="Calibri"/>
                <a:cs typeface="Arial" pitchFamily="34" charset="0"/>
                <a:sym typeface="Calibri"/>
              </a:rPr>
              <a:t>Point 2 – Various strategies for leadership</a:t>
            </a:r>
          </a:p>
          <a:p>
            <a:pPr marL="457200" lvl="1">
              <a:lnSpc>
                <a:spcPct val="80000"/>
              </a:lnSpc>
              <a:spcBef>
                <a:spcPts val="285"/>
              </a:spcBef>
              <a:buClr>
                <a:schemeClr val="dk1"/>
              </a:buClr>
              <a:buSzPct val="95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Management of attention through vision</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Meaning through communication</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Trust through positioning</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Deployment of self through positive self-regard</a:t>
            </a:r>
          </a:p>
          <a:p>
            <a:pPr marL="457200" lvl="1">
              <a:lnSpc>
                <a:spcPct val="80000"/>
              </a:lnSpc>
              <a:spcBef>
                <a:spcPts val="279"/>
              </a:spcBef>
              <a:buClr>
                <a:schemeClr val="dk1"/>
              </a:buClr>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285"/>
              </a:spcBef>
              <a:buClr>
                <a:schemeClr val="dk1"/>
              </a:buClr>
              <a:buSzPct val="25000"/>
            </a:pPr>
            <a:r>
              <a:rPr lang="en-US" sz="1200" b="1" dirty="0">
                <a:solidFill>
                  <a:schemeClr val="dk1"/>
                </a:solidFill>
                <a:latin typeface="Arial" pitchFamily="34" charset="0"/>
                <a:ea typeface="Calibri"/>
                <a:cs typeface="Arial" pitchFamily="34" charset="0"/>
                <a:sym typeface="Calibri"/>
              </a:rPr>
              <a:t>Communication Tactics for Leadership</a:t>
            </a:r>
          </a:p>
          <a:p>
            <a:pPr lvl="0">
              <a:lnSpc>
                <a:spcPct val="80000"/>
              </a:lnSpc>
              <a:spcBef>
                <a:spcPts val="285"/>
              </a:spcBef>
              <a:buClr>
                <a:schemeClr val="dk1"/>
              </a:buClr>
              <a:buSzPct val="25000"/>
            </a:pPr>
            <a:endParaRPr lang="en-US" sz="1200" b="1" dirty="0">
              <a:solidFill>
                <a:schemeClr val="dk1"/>
              </a:solidFill>
              <a:latin typeface="Arial" pitchFamily="34" charset="0"/>
              <a:ea typeface="Calibri"/>
              <a:cs typeface="Arial" pitchFamily="34" charset="0"/>
              <a:sym typeface="Calibri"/>
            </a:endParaRPr>
          </a:p>
          <a:p>
            <a:pPr marL="457200" lvl="1">
              <a:lnSpc>
                <a:spcPct val="80000"/>
              </a:lnSpc>
              <a:spcBef>
                <a:spcPts val="285"/>
              </a:spcBef>
              <a:buClr>
                <a:schemeClr val="dk1"/>
              </a:buClr>
              <a:buSzPct val="95000"/>
            </a:pPr>
            <a:endParaRPr lang="en-US" sz="1200" dirty="0">
              <a:solidFill>
                <a:schemeClr val="dk1"/>
              </a:solidFill>
              <a:latin typeface="Arial" pitchFamily="34" charset="0"/>
              <a:ea typeface="Calibri"/>
              <a:cs typeface="Arial" pitchFamily="34" charset="0"/>
              <a:sym typeface="Calibri"/>
            </a:endParaRPr>
          </a:p>
          <a:p>
            <a:pPr lvl="0">
              <a:lnSpc>
                <a:spcPct val="80000"/>
              </a:lnSpc>
              <a:spcBef>
                <a:spcPts val="285"/>
              </a:spcBef>
              <a:buClr>
                <a:schemeClr val="dk1"/>
              </a:buClr>
              <a:buSzPct val="25000"/>
            </a:pPr>
            <a:r>
              <a:rPr lang="en-US" sz="1200" dirty="0">
                <a:solidFill>
                  <a:schemeClr val="dk1"/>
                </a:solidFill>
                <a:latin typeface="Arial" pitchFamily="34" charset="0"/>
                <a:ea typeface="Calibri"/>
                <a:cs typeface="Arial" pitchFamily="34" charset="0"/>
                <a:sym typeface="Calibri"/>
              </a:rPr>
              <a:t>Point 2 – Categories of tactics</a:t>
            </a:r>
          </a:p>
          <a:p>
            <a:pPr marL="457200" lvl="1">
              <a:lnSpc>
                <a:spcPct val="80000"/>
              </a:lnSpc>
              <a:spcBef>
                <a:spcPts val="285"/>
              </a:spcBef>
              <a:buClr>
                <a:schemeClr val="dk1"/>
              </a:buClr>
              <a:buSzPct val="95000"/>
              <a:buFont typeface="Arial"/>
              <a:buChar char="•"/>
            </a:pPr>
            <a:r>
              <a:rPr lang="en-US" sz="1200" i="1" dirty="0">
                <a:solidFill>
                  <a:schemeClr val="dk1"/>
                </a:solidFill>
                <a:latin typeface="Arial" pitchFamily="34" charset="0"/>
                <a:ea typeface="Calibri"/>
                <a:cs typeface="Arial" pitchFamily="34" charset="0"/>
                <a:sym typeface="Calibri"/>
              </a:rPr>
              <a:t> </a:t>
            </a:r>
            <a:r>
              <a:rPr lang="en-US" sz="1200" dirty="0">
                <a:solidFill>
                  <a:schemeClr val="dk1"/>
                </a:solidFill>
                <a:latin typeface="Arial" pitchFamily="34" charset="0"/>
                <a:ea typeface="Calibri"/>
                <a:cs typeface="Arial" pitchFamily="34" charset="0"/>
                <a:sym typeface="Calibri"/>
              </a:rPr>
              <a:t>Authoritarian</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Participative</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Avoidance</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Vision-setting</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Meaning-management</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Trust-generating</a:t>
            </a:r>
          </a:p>
          <a:p>
            <a:pPr marL="457200" lvl="1">
              <a:lnSpc>
                <a:spcPct val="80000"/>
              </a:lnSpc>
              <a:spcBef>
                <a:spcPts val="285"/>
              </a:spcBef>
              <a:buClr>
                <a:schemeClr val="dk1"/>
              </a:buClr>
              <a:buSzPct val="95000"/>
              <a:buFont typeface="Arial"/>
              <a:buChar char="•"/>
            </a:pPr>
            <a:r>
              <a:rPr lang="en-US" sz="1200" dirty="0">
                <a:solidFill>
                  <a:schemeClr val="dk1"/>
                </a:solidFill>
                <a:latin typeface="Arial" pitchFamily="34" charset="0"/>
                <a:ea typeface="Calibri"/>
                <a:cs typeface="Arial" pitchFamily="34" charset="0"/>
                <a:sym typeface="Calibri"/>
              </a:rPr>
              <a:t> Positive regard</a:t>
            </a:r>
          </a:p>
          <a:p>
            <a:pPr marL="457200" lvl="1">
              <a:lnSpc>
                <a:spcPct val="80000"/>
              </a:lnSpc>
              <a:spcBef>
                <a:spcPts val="279"/>
              </a:spcBef>
              <a:buClr>
                <a:schemeClr val="dk1"/>
              </a:buClr>
            </a:pPr>
            <a:endParaRPr lang="en-US" sz="1200" dirty="0">
              <a:solidFill>
                <a:schemeClr val="dk1"/>
              </a:solidFill>
              <a:latin typeface="Arial" pitchFamily="34" charset="0"/>
              <a:ea typeface="Calibri"/>
              <a:cs typeface="Arial" pitchFamily="34" charset="0"/>
              <a:sym typeface="Calibri"/>
            </a:endParaRPr>
          </a:p>
        </p:txBody>
      </p:sp>
      <p:sp>
        <p:nvSpPr>
          <p:cNvPr id="4" name="Rectangle 3">
            <a:extLst>
              <a:ext uri="{FF2B5EF4-FFF2-40B4-BE49-F238E27FC236}">
                <a16:creationId xmlns:a16="http://schemas.microsoft.com/office/drawing/2014/main" id="{8F061927-03D0-914E-A979-DA7427A11C6D}"/>
              </a:ext>
            </a:extLst>
          </p:cNvPr>
          <p:cNvSpPr/>
          <p:nvPr/>
        </p:nvSpPr>
        <p:spPr>
          <a:xfrm>
            <a:off x="4286250" y="3886200"/>
            <a:ext cx="4572000" cy="1600438"/>
          </a:xfrm>
          <a:prstGeom prst="rect">
            <a:avLst/>
          </a:prstGeom>
        </p:spPr>
        <p:txBody>
          <a:bodyPr>
            <a:spAutoFit/>
          </a:bodyPr>
          <a:lstStyle/>
          <a:p>
            <a:pPr algn="r"/>
            <a:r>
              <a:rPr lang="en-US" dirty="0"/>
              <a:t>سلطوي</a:t>
            </a:r>
          </a:p>
          <a:p>
            <a:pPr algn="r"/>
            <a:r>
              <a:rPr lang="en-US" dirty="0"/>
              <a:t>  تشاركي</a:t>
            </a:r>
          </a:p>
          <a:p>
            <a:pPr algn="r"/>
            <a:r>
              <a:rPr lang="en-US" dirty="0"/>
              <a:t>  تجنب</a:t>
            </a:r>
          </a:p>
          <a:p>
            <a:pPr algn="r"/>
            <a:r>
              <a:rPr lang="en-US" dirty="0"/>
              <a:t>  تحديد الرؤية</a:t>
            </a:r>
          </a:p>
          <a:p>
            <a:pPr algn="r"/>
            <a:r>
              <a:rPr lang="en-US" dirty="0"/>
              <a:t>  إدارة المعنى</a:t>
            </a:r>
            <a:r>
              <a:rPr lang="ar-SA" dirty="0"/>
              <a:t> وليس المقصد</a:t>
            </a:r>
            <a:endParaRPr lang="en-US" dirty="0"/>
          </a:p>
          <a:p>
            <a:pPr algn="r"/>
            <a:r>
              <a:rPr lang="en-US" dirty="0"/>
              <a:t>  يولد الثقة</a:t>
            </a:r>
          </a:p>
          <a:p>
            <a:pPr algn="r"/>
            <a:r>
              <a:rPr lang="en-US" dirty="0"/>
              <a:t>  احترام إيجابي</a:t>
            </a:r>
          </a:p>
        </p:txBody>
      </p:sp>
      <p:pic>
        <p:nvPicPr>
          <p:cNvPr id="9" name="Picture 8">
            <a:extLst>
              <a:ext uri="{FF2B5EF4-FFF2-40B4-BE49-F238E27FC236}">
                <a16:creationId xmlns:a16="http://schemas.microsoft.com/office/drawing/2014/main" id="{E7349065-F426-7A4F-92B6-E8265910250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8188" y="1828800"/>
            <a:ext cx="3848062" cy="3848062"/>
          </a:xfrm>
          <a:prstGeom prst="rect">
            <a:avLst/>
          </a:prstGeom>
        </p:spPr>
      </p:pic>
    </p:spTree>
  </p:cSld>
  <p:clrMapOvr>
    <a:masterClrMapping/>
  </p:clrMapOvr>
  <p:transition spd="slow">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F23166-BFFA-C946-BD4B-15A06C1FCD4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95599" y="914400"/>
            <a:ext cx="5528325" cy="5105400"/>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3" name="Rectangle 2">
            <a:extLst>
              <a:ext uri="{FF2B5EF4-FFF2-40B4-BE49-F238E27FC236}">
                <a16:creationId xmlns:a16="http://schemas.microsoft.com/office/drawing/2014/main" id="{FBAC8B85-8023-6A4A-AC35-09270FE0F7A7}"/>
              </a:ext>
            </a:extLst>
          </p:cNvPr>
          <p:cNvSpPr/>
          <p:nvPr/>
        </p:nvSpPr>
        <p:spPr>
          <a:xfrm>
            <a:off x="237926" y="2438400"/>
            <a:ext cx="2621230" cy="1200329"/>
          </a:xfrm>
          <a:prstGeom prst="rect">
            <a:avLst/>
          </a:prstGeom>
        </p:spPr>
        <p:txBody>
          <a:bodyPr wrap="none">
            <a:spAutoFit/>
          </a:bodyPr>
          <a:lstStyle/>
          <a:p>
            <a:r>
              <a:rPr lang="en-US" sz="3600" b="1" dirty="0">
                <a:solidFill>
                  <a:srgbClr val="009999"/>
                </a:solidFill>
              </a:rPr>
              <a:t>leadership </a:t>
            </a:r>
          </a:p>
          <a:p>
            <a:r>
              <a:rPr lang="en-US" sz="3600" b="1" dirty="0">
                <a:solidFill>
                  <a:srgbClr val="009999"/>
                </a:solidFill>
              </a:rPr>
              <a:t>Tactics</a:t>
            </a:r>
          </a:p>
        </p:txBody>
      </p:sp>
      <p:sp>
        <p:nvSpPr>
          <p:cNvPr id="6" name="Triangle 5">
            <a:extLst>
              <a:ext uri="{FF2B5EF4-FFF2-40B4-BE49-F238E27FC236}">
                <a16:creationId xmlns:a16="http://schemas.microsoft.com/office/drawing/2014/main" id="{0AE7DA88-9816-EE4E-A572-77B2E74036FA}"/>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a:solidFill>
                <a:srgbClr val="8E5A6D"/>
              </a:solidFill>
            </a:endParaRPr>
          </a:p>
        </p:txBody>
      </p:sp>
    </p:spTree>
    <p:extLst>
      <p:ext uri="{BB962C8B-B14F-4D97-AF65-F5344CB8AC3E}">
        <p14:creationId xmlns:p14="http://schemas.microsoft.com/office/powerpoint/2010/main" val="33966940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Shape 198"/>
          <p:cNvSpPr txBox="1">
            <a:spLocks noGrp="1"/>
          </p:cNvSpPr>
          <p:nvPr>
            <p:ph type="title"/>
          </p:nvPr>
        </p:nvSpPr>
        <p:spPr>
          <a:xfrm>
            <a:off x="1905000" y="15240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200" b="1" i="0" u="none" strike="noStrike" cap="none" baseline="0" dirty="0">
                <a:solidFill>
                  <a:srgbClr val="009999"/>
                </a:solidFill>
                <a:latin typeface="Arial"/>
                <a:ea typeface="Arial"/>
                <a:cs typeface="Arial"/>
                <a:sym typeface="Arial"/>
              </a:rPr>
              <a:t>7.6 Determinants of Leadership Effectiveness </a:t>
            </a:r>
            <a:r>
              <a:rPr lang="en-US" sz="2000" b="1" i="0" u="none" strike="noStrike" cap="none" baseline="0" dirty="0">
                <a:solidFill>
                  <a:srgbClr val="009999"/>
                </a:solidFill>
                <a:latin typeface="Arial"/>
                <a:ea typeface="Arial"/>
                <a:cs typeface="Arial"/>
                <a:sym typeface="Arial"/>
              </a:rPr>
              <a:t>(3 of 3)</a:t>
            </a:r>
          </a:p>
        </p:txBody>
      </p:sp>
      <p:sp>
        <p:nvSpPr>
          <p:cNvPr id="199" name="Shape 199"/>
          <p:cNvSpPr txBox="1">
            <a:spLocks noGrp="1"/>
          </p:cNvSpPr>
          <p:nvPr>
            <p:ph type="body" idx="1"/>
          </p:nvPr>
        </p:nvSpPr>
        <p:spPr>
          <a:xfrm>
            <a:off x="152400" y="1611555"/>
            <a:ext cx="8229600" cy="4125914"/>
          </a:xfrm>
          <a:prstGeom prst="rect">
            <a:avLst/>
          </a:prstGeom>
          <a:noFill/>
          <a:ln>
            <a:noFill/>
          </a:ln>
        </p:spPr>
        <p:txBody>
          <a:bodyPr lIns="91425" tIns="45700" rIns="91425" bIns="45700" anchor="t" anchorCtr="0">
            <a:noAutofit/>
          </a:bodyPr>
          <a:lstStyle/>
          <a:p>
            <a:pPr marL="342900" marR="0" lvl="0" indent="-342900" algn="l" rtl="0">
              <a:spcBef>
                <a:spcPts val="560"/>
              </a:spcBef>
              <a:spcAft>
                <a:spcPts val="0"/>
              </a:spcAft>
              <a:buClr>
                <a:schemeClr val="dk1"/>
              </a:buClr>
              <a:buFont typeface="Arial"/>
              <a:buNone/>
            </a:pPr>
            <a:endParaRPr sz="2800" b="0" i="0" u="none" strike="noStrike" cap="none" baseline="0" dirty="0">
              <a:solidFill>
                <a:schemeClr val="dk1"/>
              </a:solidFill>
              <a:latin typeface="Arial"/>
              <a:ea typeface="Arial"/>
              <a:cs typeface="Arial"/>
              <a:sym typeface="Arial"/>
            </a:endParaRPr>
          </a:p>
          <a:p>
            <a:pPr marL="342900" marR="0" lvl="0" indent="-342900" algn="l" rtl="0">
              <a:spcBef>
                <a:spcPts val="560"/>
              </a:spcBef>
              <a:spcAft>
                <a:spcPts val="0"/>
              </a:spcAft>
              <a:buClr>
                <a:schemeClr val="dk1"/>
              </a:buClr>
              <a:buFont typeface="Arial"/>
              <a:buNone/>
            </a:pPr>
            <a:endParaRPr sz="2800" b="0" i="0" u="none" strike="noStrike" cap="none" baseline="0" dirty="0">
              <a:solidFill>
                <a:schemeClr val="dk1"/>
              </a:solidFill>
              <a:latin typeface="Arial"/>
              <a:ea typeface="Arial"/>
              <a:cs typeface="Arial"/>
              <a:sym typeface="Arial"/>
            </a:endParaRPr>
          </a:p>
          <a:p>
            <a:pPr marL="342900" marR="0" lvl="0" indent="-342900" algn="l" rtl="0">
              <a:spcBef>
                <a:spcPts val="560"/>
              </a:spcBef>
              <a:spcAft>
                <a:spcPts val="0"/>
              </a:spcAft>
              <a:buClr>
                <a:schemeClr val="dk1"/>
              </a:buClr>
              <a:buFont typeface="Arial"/>
              <a:buNone/>
            </a:pPr>
            <a:endParaRPr sz="2800" b="0" i="0" u="none" strike="noStrike" cap="none" baseline="0" dirty="0">
              <a:solidFill>
                <a:schemeClr val="dk1"/>
              </a:solidFill>
              <a:latin typeface="Arial"/>
              <a:ea typeface="Arial"/>
              <a:cs typeface="Arial"/>
              <a:sym typeface="Arial"/>
            </a:endParaRPr>
          </a:p>
          <a:p>
            <a:pPr marL="342900" marR="0" lvl="0" indent="-342900" algn="l" rtl="0">
              <a:spcBef>
                <a:spcPts val="560"/>
              </a:spcBef>
              <a:spcAft>
                <a:spcPts val="0"/>
              </a:spcAft>
              <a:buClr>
                <a:schemeClr val="dk1"/>
              </a:buClr>
              <a:buFont typeface="Arial"/>
              <a:buNone/>
            </a:pPr>
            <a:endParaRPr sz="2800" b="0" i="0" u="none" strike="noStrike" cap="none" baseline="0" dirty="0">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E2AC59B6-9AEA-5847-A041-104FE5E097BB}"/>
              </a:ext>
            </a:extLst>
          </p:cNvPr>
          <p:cNvSpPr/>
          <p:nvPr/>
        </p:nvSpPr>
        <p:spPr>
          <a:xfrm>
            <a:off x="4419600" y="1611555"/>
            <a:ext cx="5486400" cy="4159600"/>
          </a:xfrm>
          <a:prstGeom prst="rect">
            <a:avLst/>
          </a:prstGeom>
        </p:spPr>
        <p:txBody>
          <a:bodyPr wrap="square">
            <a:spAutoFit/>
          </a:bodyPr>
          <a:lstStyle/>
          <a:p>
            <a:pPr lvl="0">
              <a:lnSpc>
                <a:spcPct val="90000"/>
              </a:lnSpc>
              <a:buClr>
                <a:schemeClr val="dk1"/>
              </a:buClr>
              <a:buSzPct val="25000"/>
            </a:pPr>
            <a:r>
              <a:rPr lang="en-US" sz="1600" b="1" dirty="0">
                <a:solidFill>
                  <a:schemeClr val="dk1"/>
                </a:solidFill>
                <a:latin typeface="Arial" pitchFamily="34" charset="0"/>
                <a:ea typeface="Calibri"/>
                <a:cs typeface="Arial" pitchFamily="34" charset="0"/>
                <a:sym typeface="Calibri"/>
              </a:rPr>
              <a:t>Power Bases for Leaders</a:t>
            </a:r>
          </a:p>
          <a:p>
            <a:pPr lvl="0">
              <a:lnSpc>
                <a:spcPct val="90000"/>
              </a:lnSpc>
              <a:spcBef>
                <a:spcPts val="330"/>
              </a:spcBef>
              <a:buClr>
                <a:schemeClr val="dk1"/>
              </a:buClr>
              <a:buSzPct val="25000"/>
            </a:pPr>
            <a:r>
              <a:rPr lang="en-US" sz="1600" dirty="0">
                <a:solidFill>
                  <a:schemeClr val="dk1"/>
                </a:solidFill>
                <a:latin typeface="Arial" pitchFamily="34" charset="0"/>
                <a:ea typeface="Calibri"/>
                <a:cs typeface="Arial" pitchFamily="34" charset="0"/>
                <a:sym typeface="Calibri"/>
              </a:rPr>
              <a:t>Point 1 – Power</a:t>
            </a:r>
          </a:p>
          <a:p>
            <a:pPr marL="457200" lvl="1">
              <a:lnSpc>
                <a:spcPct val="90000"/>
              </a:lnSpc>
              <a:spcBef>
                <a:spcPts val="33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Related to ethical abuses and failures as </a:t>
            </a:r>
          </a:p>
          <a:p>
            <a:pPr marL="457200" lvl="1">
              <a:lnSpc>
                <a:spcPct val="90000"/>
              </a:lnSpc>
              <a:spcBef>
                <a:spcPts val="330"/>
              </a:spcBef>
              <a:buClr>
                <a:schemeClr val="dk1"/>
              </a:buClr>
              <a:buSzPct val="100000"/>
            </a:pPr>
            <a:r>
              <a:rPr lang="en-US" sz="1600" dirty="0">
                <a:solidFill>
                  <a:schemeClr val="dk1"/>
                </a:solidFill>
                <a:latin typeface="Arial" pitchFamily="34" charset="0"/>
                <a:ea typeface="Calibri"/>
                <a:cs typeface="Arial" pitchFamily="34" charset="0"/>
                <a:sym typeface="Calibri"/>
              </a:rPr>
              <a:t>  well as ethical achievements and successes</a:t>
            </a:r>
          </a:p>
          <a:p>
            <a:pPr marL="457200" lvl="1">
              <a:lnSpc>
                <a:spcPct val="90000"/>
              </a:lnSpc>
              <a:spcBef>
                <a:spcPts val="33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Enables one person to be more influential</a:t>
            </a:r>
          </a:p>
          <a:p>
            <a:pPr marL="457200" lvl="1">
              <a:lnSpc>
                <a:spcPct val="90000"/>
              </a:lnSpc>
              <a:spcBef>
                <a:spcPts val="330"/>
              </a:spcBef>
              <a:buClr>
                <a:schemeClr val="dk1"/>
              </a:buClr>
              <a:buSzPct val="100000"/>
            </a:pPr>
            <a:r>
              <a:rPr lang="en-US" sz="1600" dirty="0">
                <a:solidFill>
                  <a:schemeClr val="dk1"/>
                </a:solidFill>
                <a:latin typeface="Arial" pitchFamily="34" charset="0"/>
                <a:ea typeface="Calibri"/>
                <a:cs typeface="Arial" pitchFamily="34" charset="0"/>
                <a:sym typeface="Calibri"/>
              </a:rPr>
              <a:t>  than another</a:t>
            </a:r>
          </a:p>
          <a:p>
            <a:pPr marL="457200" lvl="1">
              <a:lnSpc>
                <a:spcPct val="90000"/>
              </a:lnSpc>
              <a:spcBef>
                <a:spcPts val="330"/>
              </a:spcBef>
              <a:buClr>
                <a:schemeClr val="dk1"/>
              </a:buClr>
              <a:buSzPct val="100000"/>
              <a:buFont typeface="Arial"/>
              <a:buChar char="•"/>
            </a:pPr>
            <a:endParaRPr lang="en-US" sz="1600" dirty="0">
              <a:solidFill>
                <a:schemeClr val="dk1"/>
              </a:solidFill>
              <a:latin typeface="Arial" pitchFamily="34" charset="0"/>
              <a:ea typeface="Calibri"/>
              <a:cs typeface="Arial" pitchFamily="34" charset="0"/>
              <a:sym typeface="Calibri"/>
            </a:endParaRPr>
          </a:p>
          <a:p>
            <a:pPr marL="457200" lvl="1">
              <a:lnSpc>
                <a:spcPct val="90000"/>
              </a:lnSpc>
              <a:spcBef>
                <a:spcPts val="330"/>
              </a:spcBef>
              <a:buClr>
                <a:schemeClr val="dk1"/>
              </a:buClr>
              <a:buSzPct val="100000"/>
            </a:pPr>
            <a:r>
              <a:rPr lang="en-US" sz="1600" dirty="0">
                <a:solidFill>
                  <a:schemeClr val="dk1"/>
                </a:solidFill>
                <a:latin typeface="Arial" pitchFamily="34" charset="0"/>
                <a:ea typeface="Calibri"/>
                <a:cs typeface="Arial" pitchFamily="34" charset="0"/>
                <a:sym typeface="Calibri"/>
              </a:rPr>
              <a:t> </a:t>
            </a:r>
          </a:p>
          <a:p>
            <a:pPr lvl="0">
              <a:lnSpc>
                <a:spcPct val="90000"/>
              </a:lnSpc>
              <a:spcBef>
                <a:spcPts val="330"/>
              </a:spcBef>
              <a:buClr>
                <a:schemeClr val="dk1"/>
              </a:buClr>
              <a:buSzPct val="25000"/>
            </a:pPr>
            <a:r>
              <a:rPr lang="en-US" sz="1600" dirty="0">
                <a:solidFill>
                  <a:schemeClr val="dk1"/>
                </a:solidFill>
                <a:latin typeface="Arial" pitchFamily="34" charset="0"/>
                <a:ea typeface="Calibri"/>
                <a:cs typeface="Arial" pitchFamily="34" charset="0"/>
                <a:sym typeface="Calibri"/>
              </a:rPr>
              <a:t>Point 2 – Power types</a:t>
            </a:r>
          </a:p>
          <a:p>
            <a:pPr lvl="0">
              <a:lnSpc>
                <a:spcPct val="90000"/>
              </a:lnSpc>
              <a:spcBef>
                <a:spcPts val="330"/>
              </a:spcBef>
              <a:buClr>
                <a:schemeClr val="dk1"/>
              </a:buClr>
              <a:buSzPct val="25000"/>
            </a:pPr>
            <a:endParaRPr lang="en-US" sz="1600" dirty="0">
              <a:solidFill>
                <a:schemeClr val="dk1"/>
              </a:solidFill>
              <a:latin typeface="Arial" pitchFamily="34" charset="0"/>
              <a:ea typeface="Calibri"/>
              <a:cs typeface="Arial" pitchFamily="34" charset="0"/>
              <a:sym typeface="Calibri"/>
            </a:endParaRPr>
          </a:p>
          <a:p>
            <a:pPr marL="457200" lvl="1">
              <a:lnSpc>
                <a:spcPct val="90000"/>
              </a:lnSpc>
              <a:spcBef>
                <a:spcPts val="330"/>
              </a:spcBef>
              <a:buClr>
                <a:schemeClr val="dk1"/>
              </a:buClr>
              <a:buSzPct val="100000"/>
              <a:buFont typeface="Arial"/>
              <a:buChar char="•"/>
            </a:pPr>
            <a:r>
              <a:rPr lang="en-US" sz="1600" i="1" dirty="0">
                <a:solidFill>
                  <a:schemeClr val="dk1"/>
                </a:solidFill>
                <a:latin typeface="Arial" pitchFamily="34" charset="0"/>
                <a:ea typeface="Calibri"/>
                <a:cs typeface="Arial" pitchFamily="34" charset="0"/>
                <a:sym typeface="Calibri"/>
              </a:rPr>
              <a:t> </a:t>
            </a:r>
            <a:r>
              <a:rPr lang="en-US" sz="1600" dirty="0">
                <a:solidFill>
                  <a:schemeClr val="dk1"/>
                </a:solidFill>
                <a:latin typeface="Arial" pitchFamily="34" charset="0"/>
                <a:ea typeface="Calibri"/>
                <a:cs typeface="Arial" pitchFamily="34" charset="0"/>
                <a:sym typeface="Calibri"/>
              </a:rPr>
              <a:t>Legitimate power</a:t>
            </a:r>
          </a:p>
          <a:p>
            <a:pPr marL="457200" lvl="1">
              <a:lnSpc>
                <a:spcPct val="90000"/>
              </a:lnSpc>
              <a:spcBef>
                <a:spcPts val="33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Reward power</a:t>
            </a:r>
          </a:p>
          <a:p>
            <a:pPr marL="457200" lvl="1">
              <a:lnSpc>
                <a:spcPct val="90000"/>
              </a:lnSpc>
              <a:spcBef>
                <a:spcPts val="33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Coercive power</a:t>
            </a:r>
          </a:p>
          <a:p>
            <a:pPr marL="457200" lvl="1">
              <a:lnSpc>
                <a:spcPct val="90000"/>
              </a:lnSpc>
              <a:spcBef>
                <a:spcPts val="33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Expert or information power</a:t>
            </a:r>
          </a:p>
          <a:p>
            <a:pPr marL="457200" lvl="1">
              <a:lnSpc>
                <a:spcPct val="90000"/>
              </a:lnSpc>
              <a:spcBef>
                <a:spcPts val="330"/>
              </a:spcBef>
              <a:buClr>
                <a:schemeClr val="dk1"/>
              </a:buClr>
              <a:buSzPct val="100000"/>
              <a:buFont typeface="Arial"/>
              <a:buChar char="•"/>
            </a:pPr>
            <a:r>
              <a:rPr lang="en-US" sz="1600" dirty="0">
                <a:solidFill>
                  <a:schemeClr val="dk1"/>
                </a:solidFill>
                <a:latin typeface="Arial" pitchFamily="34" charset="0"/>
                <a:ea typeface="Calibri"/>
                <a:cs typeface="Arial" pitchFamily="34" charset="0"/>
                <a:sym typeface="Calibri"/>
              </a:rPr>
              <a:t> Connection power</a:t>
            </a:r>
          </a:p>
          <a:p>
            <a:pPr marL="457200" lvl="1" indent="70484">
              <a:lnSpc>
                <a:spcPct val="90000"/>
              </a:lnSpc>
              <a:spcBef>
                <a:spcPts val="333"/>
              </a:spcBef>
              <a:buClr>
                <a:schemeClr val="dk1"/>
              </a:buClr>
            </a:pPr>
            <a:endParaRPr lang="en-US" sz="1200" dirty="0">
              <a:solidFill>
                <a:schemeClr val="dk1"/>
              </a:solidFill>
              <a:latin typeface="Arial" pitchFamily="34" charset="0"/>
              <a:ea typeface="Calibri"/>
              <a:cs typeface="Arial" pitchFamily="34" charset="0"/>
              <a:sym typeface="Calibri"/>
            </a:endParaRPr>
          </a:p>
        </p:txBody>
      </p:sp>
      <p:pic>
        <p:nvPicPr>
          <p:cNvPr id="5" name="Picture 4">
            <a:extLst>
              <a:ext uri="{FF2B5EF4-FFF2-40B4-BE49-F238E27FC236}">
                <a16:creationId xmlns:a16="http://schemas.microsoft.com/office/drawing/2014/main" id="{F922E2DD-810D-F94B-8134-6EEA7DBD4051}"/>
              </a:ext>
            </a:extLst>
          </p:cNvPr>
          <p:cNvPicPr>
            <a:picLocks noChangeAspect="1"/>
          </p:cNvPicPr>
          <p:nvPr/>
        </p:nvPicPr>
        <p:blipFill>
          <a:blip r:embed="rId3"/>
          <a:stretch>
            <a:fillRect/>
          </a:stretch>
        </p:blipFill>
        <p:spPr>
          <a:xfrm>
            <a:off x="-76200" y="730526"/>
            <a:ext cx="6502400" cy="6502400"/>
          </a:xfrm>
          <a:prstGeom prst="rect">
            <a:avLst/>
          </a:prstGeom>
        </p:spPr>
      </p:pic>
    </p:spTree>
  </p:cSld>
  <p:clrMapOvr>
    <a:masterClrMapping/>
  </p:clrMapOvr>
  <p:transition spd="slow">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EE999-C84A-1A45-BD20-0720D4609E00}"/>
              </a:ext>
            </a:extLst>
          </p:cNvPr>
          <p:cNvSpPr>
            <a:spLocks noGrp="1"/>
          </p:cNvSpPr>
          <p:nvPr>
            <p:ph type="title"/>
          </p:nvPr>
        </p:nvSpPr>
        <p:spPr>
          <a:xfrm>
            <a:off x="1981200" y="381000"/>
            <a:ext cx="8229600" cy="1143000"/>
          </a:xfrm>
        </p:spPr>
        <p:txBody>
          <a:bodyPr/>
          <a:lstStyle/>
          <a:p>
            <a:pPr marL="342900" lvl="0" indent="-342900">
              <a:spcBef>
                <a:spcPts val="640"/>
              </a:spcBef>
            </a:pPr>
            <a:r>
              <a:rPr lang="en-US" sz="3200" b="1" dirty="0">
                <a:solidFill>
                  <a:srgbClr val="009999"/>
                </a:solidFill>
              </a:rPr>
              <a:t>Situational Analysis for  Leadership</a:t>
            </a:r>
            <a:br>
              <a:rPr lang="en-US" sz="1200" dirty="0">
                <a:solidFill>
                  <a:schemeClr val="dk1"/>
                </a:solidFill>
              </a:rPr>
            </a:br>
            <a:br>
              <a:rPr lang="en-US" sz="1200" dirty="0">
                <a:solidFill>
                  <a:schemeClr val="dk1"/>
                </a:solidFill>
              </a:rPr>
            </a:br>
            <a:endParaRPr lang="en-US" sz="1200" dirty="0"/>
          </a:p>
        </p:txBody>
      </p:sp>
      <p:pic>
        <p:nvPicPr>
          <p:cNvPr id="5" name="Picture 4">
            <a:extLst>
              <a:ext uri="{FF2B5EF4-FFF2-40B4-BE49-F238E27FC236}">
                <a16:creationId xmlns:a16="http://schemas.microsoft.com/office/drawing/2014/main" id="{2556EFDF-4C4D-CA4B-AF92-4BB9B4D34E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1423"/>
          <a:stretch/>
        </p:blipFill>
        <p:spPr>
          <a:xfrm>
            <a:off x="288131" y="3060556"/>
            <a:ext cx="3733800" cy="1966176"/>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43AF5BB0-8268-CB49-AF14-00610B58966C}"/>
              </a:ext>
            </a:extLst>
          </p:cNvPr>
          <p:cNvSpPr/>
          <p:nvPr/>
        </p:nvSpPr>
        <p:spPr>
          <a:xfrm>
            <a:off x="4310062" y="1874589"/>
            <a:ext cx="4876800" cy="4338111"/>
          </a:xfrm>
          <a:prstGeom prst="rect">
            <a:avLst/>
          </a:prstGeom>
        </p:spPr>
        <p:txBody>
          <a:bodyPr wrap="square">
            <a:spAutoFit/>
          </a:bodyPr>
          <a:lstStyle/>
          <a:p>
            <a:pPr lvl="0">
              <a:lnSpc>
                <a:spcPct val="90000"/>
              </a:lnSpc>
              <a:spcBef>
                <a:spcPts val="330"/>
              </a:spcBef>
              <a:buSzPct val="25000"/>
            </a:pPr>
            <a:r>
              <a:rPr lang="en-US" sz="1200" b="1" dirty="0">
                <a:solidFill>
                  <a:schemeClr val="dk1"/>
                </a:solidFill>
                <a:latin typeface="Arial" pitchFamily="34" charset="0"/>
                <a:ea typeface="Calibri"/>
                <a:cs typeface="Arial" pitchFamily="34" charset="0"/>
                <a:sym typeface="Calibri"/>
              </a:rPr>
              <a:t>Situational Analysis for Leadership</a:t>
            </a:r>
          </a:p>
          <a:p>
            <a:pPr lvl="0">
              <a:lnSpc>
                <a:spcPct val="90000"/>
              </a:lnSpc>
              <a:spcBef>
                <a:spcPts val="330"/>
              </a:spcBef>
              <a:buSzPct val="25000"/>
            </a:pPr>
            <a:endParaRPr lang="en-US" sz="1200" b="1" dirty="0">
              <a:solidFill>
                <a:schemeClr val="dk1"/>
              </a:solidFill>
              <a:latin typeface="Arial" pitchFamily="34" charset="0"/>
              <a:ea typeface="Calibri"/>
              <a:cs typeface="Arial" pitchFamily="34" charset="0"/>
              <a:sym typeface="Calibri"/>
            </a:endParaRPr>
          </a:p>
          <a:p>
            <a:pPr lvl="0">
              <a:lnSpc>
                <a:spcPct val="90000"/>
              </a:lnSpc>
              <a:spcBef>
                <a:spcPts val="330"/>
              </a:spcBef>
              <a:buClr>
                <a:schemeClr val="dk1"/>
              </a:buClr>
              <a:buSzPct val="25000"/>
            </a:pPr>
            <a:r>
              <a:rPr lang="en-US" sz="1800" dirty="0">
                <a:solidFill>
                  <a:schemeClr val="dk1"/>
                </a:solidFill>
                <a:latin typeface="Arial" pitchFamily="34" charset="0"/>
                <a:ea typeface="Calibri"/>
                <a:cs typeface="Arial" pitchFamily="34" charset="0"/>
                <a:sym typeface="Calibri"/>
              </a:rPr>
              <a:t>Point 1 – Situational analysis</a:t>
            </a:r>
          </a:p>
          <a:p>
            <a:pPr lvl="0">
              <a:lnSpc>
                <a:spcPct val="90000"/>
              </a:lnSpc>
              <a:spcBef>
                <a:spcPts val="330"/>
              </a:spcBef>
              <a:buClr>
                <a:schemeClr val="dk1"/>
              </a:buClr>
              <a:buSzPct val="25000"/>
            </a:pPr>
            <a:endParaRPr lang="en-US" sz="1800" dirty="0">
              <a:solidFill>
                <a:schemeClr val="dk1"/>
              </a:solidFill>
              <a:latin typeface="Arial" pitchFamily="34" charset="0"/>
              <a:ea typeface="Calibri"/>
              <a:cs typeface="Arial" pitchFamily="34" charset="0"/>
              <a:sym typeface="Calibri"/>
            </a:endParaRPr>
          </a:p>
          <a:p>
            <a:pPr marL="457200" lvl="1">
              <a:lnSpc>
                <a:spcPct val="90000"/>
              </a:lnSpc>
              <a:spcBef>
                <a:spcPts val="33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 Understanding situations requiring leadership is fundamental</a:t>
            </a:r>
          </a:p>
          <a:p>
            <a:pPr marL="457200" lvl="1">
              <a:lnSpc>
                <a:spcPct val="90000"/>
              </a:lnSpc>
              <a:spcBef>
                <a:spcPts val="330"/>
              </a:spcBef>
              <a:buClr>
                <a:schemeClr val="dk1"/>
              </a:buClr>
              <a:buSzPct val="100000"/>
            </a:pPr>
            <a:endParaRPr lang="en-US" sz="1800" dirty="0">
              <a:solidFill>
                <a:schemeClr val="dk1"/>
              </a:solidFill>
              <a:latin typeface="Arial" pitchFamily="34" charset="0"/>
              <a:ea typeface="Calibri"/>
              <a:cs typeface="Arial" pitchFamily="34" charset="0"/>
              <a:sym typeface="Calibri"/>
            </a:endParaRPr>
          </a:p>
          <a:p>
            <a:pPr marL="457200" lvl="1">
              <a:lnSpc>
                <a:spcPct val="90000"/>
              </a:lnSpc>
              <a:spcBef>
                <a:spcPts val="33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 Help define problems and generate solutions</a:t>
            </a:r>
          </a:p>
          <a:p>
            <a:pPr marL="457200" lvl="1">
              <a:lnSpc>
                <a:spcPct val="90000"/>
              </a:lnSpc>
              <a:spcBef>
                <a:spcPts val="330"/>
              </a:spcBef>
              <a:buClr>
                <a:schemeClr val="dk1"/>
              </a:buClr>
              <a:buSzPct val="100000"/>
            </a:pPr>
            <a:endParaRPr lang="en-US" sz="1800" dirty="0">
              <a:solidFill>
                <a:schemeClr val="dk1"/>
              </a:solidFill>
              <a:latin typeface="Arial" pitchFamily="34" charset="0"/>
              <a:ea typeface="Calibri"/>
              <a:cs typeface="Arial" pitchFamily="34" charset="0"/>
              <a:sym typeface="Calibri"/>
            </a:endParaRPr>
          </a:p>
          <a:p>
            <a:pPr lvl="0">
              <a:lnSpc>
                <a:spcPct val="90000"/>
              </a:lnSpc>
              <a:spcBef>
                <a:spcPts val="330"/>
              </a:spcBef>
              <a:buClr>
                <a:schemeClr val="dk1"/>
              </a:buClr>
              <a:buSzPct val="25000"/>
            </a:pPr>
            <a:r>
              <a:rPr lang="en-US" sz="1800" dirty="0">
                <a:solidFill>
                  <a:schemeClr val="dk1"/>
                </a:solidFill>
                <a:latin typeface="Arial" pitchFamily="34" charset="0"/>
                <a:ea typeface="Calibri"/>
                <a:cs typeface="Arial" pitchFamily="34" charset="0"/>
                <a:sym typeface="Calibri"/>
              </a:rPr>
              <a:t>Point 2 – Leadership</a:t>
            </a:r>
          </a:p>
          <a:p>
            <a:pPr marL="457200" lvl="1">
              <a:lnSpc>
                <a:spcPct val="90000"/>
              </a:lnSpc>
              <a:spcBef>
                <a:spcPts val="330"/>
              </a:spcBef>
              <a:buClr>
                <a:schemeClr val="dk1"/>
              </a:buClr>
              <a:buSzPct val="100000"/>
              <a:buFont typeface="Arial"/>
              <a:buChar char="•"/>
            </a:pPr>
            <a:r>
              <a:rPr lang="en-US" sz="1800" i="1" dirty="0">
                <a:solidFill>
                  <a:schemeClr val="dk1"/>
                </a:solidFill>
                <a:latin typeface="Arial" pitchFamily="34" charset="0"/>
                <a:ea typeface="Calibri"/>
                <a:cs typeface="Arial" pitchFamily="34" charset="0"/>
                <a:sym typeface="Calibri"/>
              </a:rPr>
              <a:t> </a:t>
            </a:r>
            <a:r>
              <a:rPr lang="en-US" sz="1800" dirty="0">
                <a:solidFill>
                  <a:schemeClr val="dk1"/>
                </a:solidFill>
                <a:latin typeface="Arial" pitchFamily="34" charset="0"/>
                <a:ea typeface="Calibri"/>
                <a:cs typeface="Arial" pitchFamily="34" charset="0"/>
                <a:sym typeface="Calibri"/>
              </a:rPr>
              <a:t>Contribute to the selection of influence strategies </a:t>
            </a:r>
          </a:p>
          <a:p>
            <a:pPr marL="457200" lvl="1">
              <a:lnSpc>
                <a:spcPct val="90000"/>
              </a:lnSpc>
              <a:spcBef>
                <a:spcPts val="330"/>
              </a:spcBef>
              <a:buClr>
                <a:schemeClr val="dk1"/>
              </a:buClr>
              <a:buSzPct val="100000"/>
            </a:pPr>
            <a:endParaRPr lang="en-US" sz="1800" dirty="0">
              <a:solidFill>
                <a:schemeClr val="dk1"/>
              </a:solidFill>
              <a:latin typeface="Arial" pitchFamily="34" charset="0"/>
              <a:ea typeface="Calibri"/>
              <a:cs typeface="Arial" pitchFamily="34" charset="0"/>
              <a:sym typeface="Calibri"/>
            </a:endParaRPr>
          </a:p>
          <a:p>
            <a:pPr marL="457200" lvl="1">
              <a:lnSpc>
                <a:spcPct val="90000"/>
              </a:lnSpc>
              <a:spcBef>
                <a:spcPts val="330"/>
              </a:spcBef>
              <a:buClr>
                <a:schemeClr val="dk1"/>
              </a:buClr>
              <a:buSzPct val="100000"/>
              <a:buFont typeface="Arial"/>
              <a:buChar char="•"/>
            </a:pPr>
            <a:r>
              <a:rPr lang="en-US" sz="1800" dirty="0">
                <a:solidFill>
                  <a:schemeClr val="dk1"/>
                </a:solidFill>
                <a:latin typeface="Arial" pitchFamily="34" charset="0"/>
                <a:ea typeface="Calibri"/>
                <a:cs typeface="Arial" pitchFamily="34" charset="0"/>
                <a:sym typeface="Calibri"/>
              </a:rPr>
              <a:t> Good problem-solving and analysis skills are essential</a:t>
            </a:r>
          </a:p>
        </p:txBody>
      </p:sp>
      <p:sp>
        <p:nvSpPr>
          <p:cNvPr id="7" name="Rectangle 6">
            <a:extLst>
              <a:ext uri="{FF2B5EF4-FFF2-40B4-BE49-F238E27FC236}">
                <a16:creationId xmlns:a16="http://schemas.microsoft.com/office/drawing/2014/main" id="{752F0FF6-067C-0247-BB06-31BB8386DF0B}"/>
              </a:ext>
            </a:extLst>
          </p:cNvPr>
          <p:cNvSpPr/>
          <p:nvPr/>
        </p:nvSpPr>
        <p:spPr>
          <a:xfrm>
            <a:off x="2667000" y="3429000"/>
            <a:ext cx="1066800" cy="3659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83071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Shape 206"/>
          <p:cNvSpPr txBox="1">
            <a:spLocks noGrp="1"/>
          </p:cNvSpPr>
          <p:nvPr>
            <p:ph type="title"/>
          </p:nvPr>
        </p:nvSpPr>
        <p:spPr>
          <a:xfrm>
            <a:off x="1905000" y="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Increasing Leadership </a:t>
            </a:r>
            <a:br>
              <a:rPr lang="ar-SA" sz="3600" b="1" i="0" u="none" strike="noStrike" cap="none" baseline="0" dirty="0">
                <a:solidFill>
                  <a:srgbClr val="009999"/>
                </a:solidFill>
                <a:latin typeface="Arial"/>
                <a:ea typeface="Arial"/>
                <a:cs typeface="Arial"/>
                <a:sym typeface="Arial"/>
              </a:rPr>
            </a:br>
            <a:r>
              <a:rPr lang="en-US" sz="3600" b="1" i="0" u="none" strike="noStrike" cap="none" baseline="0" dirty="0">
                <a:solidFill>
                  <a:srgbClr val="009999"/>
                </a:solidFill>
                <a:latin typeface="Arial"/>
                <a:ea typeface="Arial"/>
                <a:cs typeface="Arial"/>
                <a:sym typeface="Arial"/>
              </a:rPr>
              <a:t>Effectiveness</a:t>
            </a:r>
          </a:p>
        </p:txBody>
      </p:sp>
      <p:sp>
        <p:nvSpPr>
          <p:cNvPr id="207" name="Shape 207"/>
          <p:cNvSpPr txBox="1">
            <a:spLocks noGrp="1"/>
          </p:cNvSpPr>
          <p:nvPr>
            <p:ph type="body" idx="1"/>
          </p:nvPr>
        </p:nvSpPr>
        <p:spPr>
          <a:xfrm>
            <a:off x="657786" y="1453445"/>
            <a:ext cx="8229600" cy="4525963"/>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Clr>
                <a:schemeClr val="dk1"/>
              </a:buClr>
              <a:buFont typeface="Arial"/>
              <a:buNone/>
            </a:pPr>
            <a:endParaRPr sz="24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Font typeface="Arial"/>
              <a:buNone/>
            </a:pPr>
            <a:endParaRPr sz="2400" b="0" i="0" u="none" strike="noStrike" cap="none" baseline="0" dirty="0">
              <a:solidFill>
                <a:schemeClr val="dk1"/>
              </a:solidFill>
              <a:latin typeface="Arial"/>
              <a:ea typeface="Arial"/>
              <a:cs typeface="Arial"/>
              <a:sym typeface="Arial"/>
            </a:endParaRPr>
          </a:p>
          <a:p>
            <a:pPr marL="0" marR="0" lvl="0" indent="0" algn="l" rtl="0">
              <a:spcBef>
                <a:spcPts val="640"/>
              </a:spcBef>
              <a:spcAft>
                <a:spcPts val="0"/>
              </a:spcAft>
              <a:buClr>
                <a:schemeClr val="dk1"/>
              </a:buClr>
              <a:buSzPct val="25000"/>
              <a:buFont typeface="Arial"/>
              <a:buNone/>
            </a:pPr>
            <a:r>
              <a:rPr lang="en-US" sz="2400" b="0" i="0" u="none" strike="noStrike" cap="none" baseline="0" dirty="0">
                <a:solidFill>
                  <a:schemeClr val="dk1"/>
                </a:solidFill>
                <a:latin typeface="Arial"/>
                <a:ea typeface="Arial"/>
                <a:cs typeface="Arial"/>
                <a:sym typeface="Arial"/>
              </a:rPr>
              <a:t>Objective 7.7 Recognize the </a:t>
            </a:r>
          </a:p>
          <a:p>
            <a:pPr marL="0" marR="0" lvl="0" indent="0" algn="l" rtl="0">
              <a:spcBef>
                <a:spcPts val="640"/>
              </a:spcBef>
              <a:spcAft>
                <a:spcPts val="0"/>
              </a:spcAft>
              <a:buClr>
                <a:schemeClr val="dk1"/>
              </a:buClr>
              <a:buSzPct val="25000"/>
              <a:buFont typeface="Arial"/>
              <a:buNone/>
            </a:pPr>
            <a:r>
              <a:rPr lang="en-US" sz="2400" b="0" i="0" u="none" strike="noStrike" cap="none" baseline="0" dirty="0">
                <a:solidFill>
                  <a:schemeClr val="dk1"/>
                </a:solidFill>
                <a:latin typeface="Arial"/>
                <a:ea typeface="Arial"/>
                <a:cs typeface="Arial"/>
                <a:sym typeface="Arial"/>
              </a:rPr>
              <a:t>role of self-awareness as </a:t>
            </a:r>
          </a:p>
          <a:p>
            <a:pPr marL="0" marR="0" lvl="0" indent="0" algn="l" rtl="0">
              <a:spcBef>
                <a:spcPts val="640"/>
              </a:spcBef>
              <a:spcAft>
                <a:spcPts val="0"/>
              </a:spcAft>
              <a:buClr>
                <a:schemeClr val="dk1"/>
              </a:buClr>
              <a:buSzPct val="25000"/>
              <a:buFont typeface="Arial"/>
              <a:buNone/>
            </a:pPr>
            <a:r>
              <a:rPr lang="en-US" sz="2400" b="0" i="0" u="none" strike="noStrike" cap="none" baseline="0" dirty="0">
                <a:solidFill>
                  <a:schemeClr val="dk1"/>
                </a:solidFill>
                <a:latin typeface="Arial"/>
                <a:ea typeface="Arial"/>
                <a:cs typeface="Arial"/>
                <a:sym typeface="Arial"/>
              </a:rPr>
              <a:t>a key to effective leadership</a:t>
            </a:r>
          </a:p>
          <a:p>
            <a:pPr marL="342900" marR="0" lvl="0" indent="-139700" algn="l" rtl="0">
              <a:spcBef>
                <a:spcPts val="640"/>
              </a:spcBef>
              <a:spcAft>
                <a:spcPts val="0"/>
              </a:spcAft>
              <a:buClr>
                <a:schemeClr val="dk1"/>
              </a:buClr>
              <a:buFont typeface="Arial"/>
              <a:buNone/>
            </a:pPr>
            <a:endParaRPr sz="2400" b="0" i="0" u="none" strike="noStrike" cap="none" baseline="0" dirty="0">
              <a:solidFill>
                <a:schemeClr val="dk1"/>
              </a:solidFill>
              <a:latin typeface="Arial"/>
              <a:ea typeface="Arial"/>
              <a:cs typeface="Arial"/>
              <a:sym typeface="Arial"/>
            </a:endParaRPr>
          </a:p>
        </p:txBody>
      </p:sp>
      <p:pic>
        <p:nvPicPr>
          <p:cNvPr id="2" name="Picture 1">
            <a:extLst>
              <a:ext uri="{FF2B5EF4-FFF2-40B4-BE49-F238E27FC236}">
                <a16:creationId xmlns:a16="http://schemas.microsoft.com/office/drawing/2014/main" id="{AE5E60EB-88C1-E643-81F1-9CB3EDC709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76800" y="1447800"/>
            <a:ext cx="3858186" cy="3889967"/>
          </a:xfrm>
          <a:prstGeom prst="rect">
            <a:avLst/>
          </a:prstGeom>
          <a:ln w="127000" cap="sq">
            <a:solidFill>
              <a:srgbClr val="8E5A6D"/>
            </a:solidFill>
            <a:miter lim="800000"/>
          </a:ln>
          <a:effectLst>
            <a:outerShdw blurRad="57150" dist="50800" dir="2700000" algn="tl" rotWithShape="0">
              <a:srgbClr val="000000">
                <a:alpha val="40000"/>
              </a:srgbClr>
            </a:outerShdw>
          </a:effectLst>
        </p:spPr>
      </p:pic>
      <p:pic>
        <p:nvPicPr>
          <p:cNvPr id="3" name="Picture 2">
            <a:extLst>
              <a:ext uri="{FF2B5EF4-FFF2-40B4-BE49-F238E27FC236}">
                <a16:creationId xmlns:a16="http://schemas.microsoft.com/office/drawing/2014/main" id="{CA2B6A36-D5EE-CD46-8590-059D96CB311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90800" y="4052887"/>
            <a:ext cx="2819400" cy="2819400"/>
          </a:xfrm>
          <a:prstGeom prst="rect">
            <a:avLst/>
          </a:prstGeom>
        </p:spPr>
      </p:pic>
    </p:spTree>
  </p:cSld>
  <p:clrMapOvr>
    <a:masterClrMapping/>
  </p:clrMapOvr>
  <p:transition spd="slow">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pic>
        <p:nvPicPr>
          <p:cNvPr id="4" name="Picture 3">
            <a:extLst>
              <a:ext uri="{FF2B5EF4-FFF2-40B4-BE49-F238E27FC236}">
                <a16:creationId xmlns:a16="http://schemas.microsoft.com/office/drawing/2014/main" id="{8CF0700D-28E2-E148-91CF-04B8E51DD02F}"/>
              </a:ext>
            </a:extLst>
          </p:cNvPr>
          <p:cNvPicPr>
            <a:picLocks noChangeAspect="1"/>
          </p:cNvPicPr>
          <p:nvPr/>
        </p:nvPicPr>
        <p:blipFill>
          <a:blip r:embed="rId3"/>
          <a:stretch>
            <a:fillRect/>
          </a:stretch>
        </p:blipFill>
        <p:spPr>
          <a:xfrm>
            <a:off x="2082146" y="3124200"/>
            <a:ext cx="4956830" cy="3712838"/>
          </a:xfrm>
          <a:prstGeom prst="rect">
            <a:avLst/>
          </a:prstGeom>
        </p:spPr>
      </p:pic>
      <p:sp>
        <p:nvSpPr>
          <p:cNvPr id="214" name="Shape 214"/>
          <p:cNvSpPr txBox="1">
            <a:spLocks noGrp="1"/>
          </p:cNvSpPr>
          <p:nvPr>
            <p:ph type="title"/>
          </p:nvPr>
        </p:nvSpPr>
        <p:spPr>
          <a:xfrm>
            <a:off x="1905000" y="99280"/>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7. 7 Increasing Leadership Effectiveness </a:t>
            </a:r>
            <a:r>
              <a:rPr lang="en-US" sz="2400" b="1" i="0" u="none" strike="noStrike" cap="none" baseline="0" dirty="0">
                <a:solidFill>
                  <a:srgbClr val="009999"/>
                </a:solidFill>
                <a:latin typeface="Arial"/>
                <a:ea typeface="Arial"/>
                <a:cs typeface="Arial"/>
                <a:sym typeface="Arial"/>
              </a:rPr>
              <a:t>(1 of 2)</a:t>
            </a:r>
          </a:p>
        </p:txBody>
      </p:sp>
      <p:sp>
        <p:nvSpPr>
          <p:cNvPr id="2" name="Rectangle 1">
            <a:extLst>
              <a:ext uri="{FF2B5EF4-FFF2-40B4-BE49-F238E27FC236}">
                <a16:creationId xmlns:a16="http://schemas.microsoft.com/office/drawing/2014/main" id="{1C96DE88-1718-2E48-9048-2115E4DD9430}"/>
              </a:ext>
            </a:extLst>
          </p:cNvPr>
          <p:cNvSpPr/>
          <p:nvPr/>
        </p:nvSpPr>
        <p:spPr>
          <a:xfrm>
            <a:off x="457200" y="1676400"/>
            <a:ext cx="5410200" cy="2708434"/>
          </a:xfrm>
          <a:prstGeom prst="rect">
            <a:avLst/>
          </a:prstGeom>
        </p:spPr>
        <p:txBody>
          <a:bodyPr wrap="square">
            <a:spAutoFit/>
          </a:bodyPr>
          <a:lstStyle/>
          <a:p>
            <a:pPr lvl="0">
              <a:buSzPct val="25000"/>
            </a:pPr>
            <a:r>
              <a:rPr lang="en-US" b="1" dirty="0">
                <a:solidFill>
                  <a:schemeClr val="dk1"/>
                </a:solidFill>
                <a:latin typeface="Arial" pitchFamily="34" charset="0"/>
                <a:ea typeface="Calibri"/>
                <a:cs typeface="Arial" pitchFamily="34" charset="0"/>
                <a:sym typeface="Calibri"/>
              </a:rPr>
              <a:t>Principled, Excellent, and Ethical Leadership</a:t>
            </a:r>
          </a:p>
          <a:p>
            <a:pPr marL="457200" lvl="1">
              <a:spcBef>
                <a:spcPts val="360"/>
              </a:spcBef>
              <a:buClr>
                <a:schemeClr val="dk1"/>
              </a:buClr>
              <a:buSzPct val="100000"/>
            </a:pPr>
            <a:endParaRPr lang="en-US" dirty="0">
              <a:solidFill>
                <a:schemeClr val="dk1"/>
              </a:solidFill>
              <a:latin typeface="Arial" pitchFamily="34" charset="0"/>
              <a:ea typeface="Calibri"/>
              <a:cs typeface="Arial" pitchFamily="34" charset="0"/>
              <a:sym typeface="Calibri"/>
            </a:endParaRPr>
          </a:p>
          <a:p>
            <a:pPr lvl="0">
              <a:spcBef>
                <a:spcPts val="360"/>
              </a:spcBef>
              <a:buClr>
                <a:schemeClr val="dk1"/>
              </a:buClr>
              <a:buSzPct val="25000"/>
            </a:pPr>
            <a:r>
              <a:rPr lang="en-US" dirty="0">
                <a:solidFill>
                  <a:schemeClr val="dk1"/>
                </a:solidFill>
                <a:latin typeface="Arial" pitchFamily="34" charset="0"/>
                <a:ea typeface="Calibri"/>
                <a:cs typeface="Arial" pitchFamily="34" charset="0"/>
                <a:sym typeface="Calibri"/>
              </a:rPr>
              <a:t>– Ethical communication</a:t>
            </a:r>
          </a:p>
          <a:p>
            <a:pPr marL="457200" lvl="1">
              <a:spcBef>
                <a:spcPts val="360"/>
              </a:spcBef>
              <a:buClr>
                <a:schemeClr val="dk1"/>
              </a:buClr>
              <a:buSzPct val="100000"/>
              <a:buFont typeface="Arial"/>
              <a:buChar char="•"/>
            </a:pPr>
            <a:r>
              <a:rPr lang="en-US" i="1" dirty="0">
                <a:solidFill>
                  <a:schemeClr val="dk1"/>
                </a:solidFill>
                <a:latin typeface="Arial" pitchFamily="34" charset="0"/>
                <a:ea typeface="Calibri"/>
                <a:cs typeface="Arial" pitchFamily="34" charset="0"/>
                <a:sym typeface="Calibri"/>
              </a:rPr>
              <a:t> </a:t>
            </a:r>
            <a:r>
              <a:rPr lang="en-US" dirty="0">
                <a:solidFill>
                  <a:schemeClr val="dk1"/>
                </a:solidFill>
                <a:latin typeface="Arial" pitchFamily="34" charset="0"/>
                <a:ea typeface="Calibri"/>
                <a:cs typeface="Arial" pitchFamily="34" charset="0"/>
                <a:sym typeface="Calibri"/>
              </a:rPr>
              <a:t>Fundamental to principled leadership and excellence</a:t>
            </a:r>
          </a:p>
          <a:p>
            <a:pPr marL="457200" lvl="1">
              <a:spcBef>
                <a:spcPts val="360"/>
              </a:spcBef>
              <a:buClr>
                <a:schemeClr val="dk1"/>
              </a:buClr>
              <a:buSzPct val="100000"/>
              <a:buFont typeface="Arial"/>
              <a:buChar char="•"/>
            </a:pPr>
            <a:r>
              <a:rPr lang="en-US" dirty="0">
                <a:solidFill>
                  <a:schemeClr val="dk1"/>
                </a:solidFill>
                <a:latin typeface="Arial" pitchFamily="34" charset="0"/>
                <a:ea typeface="Calibri"/>
                <a:cs typeface="Arial" pitchFamily="34" charset="0"/>
                <a:sym typeface="Calibri"/>
              </a:rPr>
              <a:t> Explores the complexity of issues</a:t>
            </a:r>
          </a:p>
          <a:p>
            <a:pPr marL="457200" lvl="1">
              <a:spcBef>
                <a:spcPts val="360"/>
              </a:spcBef>
              <a:buClr>
                <a:schemeClr val="dk1"/>
              </a:buClr>
              <a:buSzPct val="100000"/>
              <a:buFont typeface="Arial"/>
              <a:buChar char="•"/>
            </a:pPr>
            <a:r>
              <a:rPr lang="en-US" dirty="0">
                <a:solidFill>
                  <a:schemeClr val="dk1"/>
                </a:solidFill>
                <a:latin typeface="Arial" pitchFamily="34" charset="0"/>
                <a:ea typeface="Calibri"/>
                <a:cs typeface="Arial" pitchFamily="34" charset="0"/>
                <a:sym typeface="Calibri"/>
              </a:rPr>
              <a:t> Encourages opposing viewpoint</a:t>
            </a:r>
          </a:p>
          <a:p>
            <a:pPr marL="457200" lvl="1">
              <a:spcBef>
                <a:spcPts val="360"/>
              </a:spcBef>
              <a:buClr>
                <a:schemeClr val="dk1"/>
              </a:buClr>
              <a:buSzPct val="100000"/>
              <a:buFont typeface="Arial"/>
              <a:buChar char="•"/>
            </a:pPr>
            <a:r>
              <a:rPr lang="en-US" dirty="0">
                <a:solidFill>
                  <a:schemeClr val="dk1"/>
                </a:solidFill>
                <a:latin typeface="Arial" pitchFamily="34" charset="0"/>
                <a:ea typeface="Calibri"/>
                <a:cs typeface="Arial" pitchFamily="34" charset="0"/>
                <a:sym typeface="Calibri"/>
              </a:rPr>
              <a:t> Presents information openly and fairly </a:t>
            </a:r>
          </a:p>
          <a:p>
            <a:pPr marL="457200" lvl="1">
              <a:spcBef>
                <a:spcPts val="360"/>
              </a:spcBef>
              <a:buClr>
                <a:schemeClr val="dk1"/>
              </a:buClr>
              <a:buSzPct val="100000"/>
              <a:buFont typeface="Arial"/>
              <a:buChar char="•"/>
            </a:pPr>
            <a:r>
              <a:rPr lang="en-US" dirty="0">
                <a:solidFill>
                  <a:schemeClr val="dk1"/>
                </a:solidFill>
                <a:latin typeface="Arial" pitchFamily="34" charset="0"/>
                <a:ea typeface="Calibri"/>
                <a:cs typeface="Arial" pitchFamily="34" charset="0"/>
                <a:sym typeface="Calibri"/>
              </a:rPr>
              <a:t> Shares motivations or biases that may influence positions</a:t>
            </a:r>
          </a:p>
          <a:p>
            <a:pPr marL="457200" lvl="1" indent="76200">
              <a:spcBef>
                <a:spcPts val="360"/>
              </a:spcBef>
              <a:buClr>
                <a:schemeClr val="dk1"/>
              </a:buClr>
            </a:pPr>
            <a:endParaRPr lang="en-US" dirty="0">
              <a:solidFill>
                <a:schemeClr val="dk1"/>
              </a:solidFill>
              <a:latin typeface="Arial" pitchFamily="34" charset="0"/>
              <a:ea typeface="Calibri"/>
              <a:cs typeface="Arial" pitchFamily="34" charset="0"/>
              <a:sym typeface="Calibri"/>
            </a:endParaRPr>
          </a:p>
          <a:p>
            <a:pPr marL="457200" lvl="1" indent="76200">
              <a:spcBef>
                <a:spcPts val="360"/>
              </a:spcBef>
              <a:buClr>
                <a:schemeClr val="dk1"/>
              </a:buClr>
            </a:pPr>
            <a:endParaRPr lang="en-US" dirty="0">
              <a:solidFill>
                <a:schemeClr val="dk1"/>
              </a:solidFill>
              <a:latin typeface="Arial" pitchFamily="34" charset="0"/>
              <a:ea typeface="Calibri"/>
              <a:cs typeface="Arial" pitchFamily="34" charset="0"/>
              <a:sym typeface="Calibri"/>
            </a:endParaRPr>
          </a:p>
        </p:txBody>
      </p:sp>
    </p:spTree>
  </p:cSld>
  <p:clrMapOvr>
    <a:masterClrMapping/>
  </p:clrMapOvr>
  <p:transition spd="slow">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Shape 222"/>
          <p:cNvSpPr txBox="1">
            <a:spLocks noGrp="1"/>
          </p:cNvSpPr>
          <p:nvPr>
            <p:ph type="title"/>
          </p:nvPr>
        </p:nvSpPr>
        <p:spPr>
          <a:xfrm>
            <a:off x="1905000" y="4762"/>
            <a:ext cx="8229600" cy="1143000"/>
          </a:xfrm>
          <a:prstGeom prst="rect">
            <a:avLst/>
          </a:prstGeom>
          <a:noFill/>
          <a:ln>
            <a:noFill/>
          </a:ln>
        </p:spPr>
        <p:txBody>
          <a:bodyPr lIns="91425" tIns="45700" rIns="91425" bIns="45700" anchor="t" anchorCtr="0">
            <a:noAutofit/>
          </a:bodyPr>
          <a:lstStyle/>
          <a:p>
            <a:pPr marL="0" marR="0" lvl="0" indent="0" algn="l" rtl="0">
              <a:spcBef>
                <a:spcPts val="0"/>
              </a:spcBef>
              <a:spcAft>
                <a:spcPts val="0"/>
              </a:spcAft>
              <a:buSzPct val="25000"/>
              <a:buNone/>
            </a:pPr>
            <a:r>
              <a:rPr lang="en-US" sz="3600" b="1" i="0" u="none" strike="noStrike" cap="none" baseline="0" dirty="0">
                <a:solidFill>
                  <a:srgbClr val="009999"/>
                </a:solidFill>
                <a:latin typeface="Arial"/>
                <a:ea typeface="Arial"/>
                <a:cs typeface="Arial"/>
                <a:sym typeface="Arial"/>
              </a:rPr>
              <a:t>7. 7 Increasing Leadership Effectiveness </a:t>
            </a:r>
            <a:r>
              <a:rPr lang="en-US" sz="2400" b="1" i="0" u="none" strike="noStrike" cap="none" baseline="0" dirty="0">
                <a:solidFill>
                  <a:srgbClr val="009999"/>
                </a:solidFill>
                <a:latin typeface="Arial"/>
                <a:ea typeface="Arial"/>
                <a:cs typeface="Arial"/>
                <a:sym typeface="Arial"/>
              </a:rPr>
              <a:t> (2 of 2)</a:t>
            </a:r>
          </a:p>
        </p:txBody>
      </p:sp>
      <p:sp>
        <p:nvSpPr>
          <p:cNvPr id="2" name="Rectangle 1">
            <a:extLst>
              <a:ext uri="{FF2B5EF4-FFF2-40B4-BE49-F238E27FC236}">
                <a16:creationId xmlns:a16="http://schemas.microsoft.com/office/drawing/2014/main" id="{9AE6FAAB-A463-9B45-B5C0-A225AA63CE51}"/>
              </a:ext>
            </a:extLst>
          </p:cNvPr>
          <p:cNvSpPr/>
          <p:nvPr/>
        </p:nvSpPr>
        <p:spPr>
          <a:xfrm>
            <a:off x="457200" y="1676400"/>
            <a:ext cx="4572000" cy="4657685"/>
          </a:xfrm>
          <a:prstGeom prst="rect">
            <a:avLst/>
          </a:prstGeom>
        </p:spPr>
        <p:txBody>
          <a:bodyPr>
            <a:spAutoFit/>
          </a:bodyPr>
          <a:lstStyle/>
          <a:p>
            <a:pPr lvl="0">
              <a:buClr>
                <a:schemeClr val="dk1"/>
              </a:buClr>
              <a:buSzPct val="25000"/>
            </a:pPr>
            <a:r>
              <a:rPr lang="en-US" sz="1200" b="1" dirty="0">
                <a:solidFill>
                  <a:schemeClr val="dk1"/>
                </a:solidFill>
                <a:latin typeface="Arial" pitchFamily="34" charset="0"/>
                <a:ea typeface="Calibri"/>
                <a:cs typeface="Arial" pitchFamily="34" charset="0"/>
                <a:sym typeface="Calibri"/>
              </a:rPr>
              <a:t>Identifying Constructive Communication Behaviors for Leadership</a:t>
            </a:r>
          </a:p>
          <a:p>
            <a:pPr lvl="0">
              <a:buClr>
                <a:schemeClr val="dk1"/>
              </a:buClr>
              <a:buSzPct val="25000"/>
            </a:pPr>
            <a:endParaRPr lang="en-US" sz="1200" b="1" dirty="0">
              <a:solidFill>
                <a:schemeClr val="dk1"/>
              </a:solidFill>
              <a:latin typeface="Arial" pitchFamily="34" charset="0"/>
              <a:ea typeface="Calibri"/>
              <a:cs typeface="Arial" pitchFamily="34" charset="0"/>
              <a:sym typeface="Calibri"/>
            </a:endParaRPr>
          </a:p>
          <a:p>
            <a:pPr lvl="0">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1 – Task responsibilities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Facilitating problem analysis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Idea generation and evaluation</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Solution generation</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Decision implementation</a:t>
            </a:r>
          </a:p>
          <a:p>
            <a:pPr marL="457200" lvl="1">
              <a:spcBef>
                <a:spcPts val="360"/>
              </a:spcBef>
              <a:buClr>
                <a:schemeClr val="dk1"/>
              </a:buClr>
              <a:buSzPct val="100000"/>
            </a:pPr>
            <a:endParaRPr lang="en-US" sz="1200" dirty="0">
              <a:solidFill>
                <a:schemeClr val="dk1"/>
              </a:solidFill>
              <a:latin typeface="Arial" pitchFamily="34" charset="0"/>
              <a:ea typeface="Calibri"/>
              <a:cs typeface="Arial" pitchFamily="34" charset="0"/>
              <a:sym typeface="Calibri"/>
            </a:endParaRPr>
          </a:p>
          <a:p>
            <a:pPr lvl="0">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2 – Procedural responsibilities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Goal setting</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Agenda making</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Discussion clarification</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Consensus and disagreement identification</a:t>
            </a:r>
          </a:p>
          <a:p>
            <a:pPr marL="457200" lvl="1">
              <a:spcBef>
                <a:spcPts val="360"/>
              </a:spcBef>
              <a:buClr>
                <a:schemeClr val="dk1"/>
              </a:buClr>
              <a:buSzPct val="100000"/>
            </a:pPr>
            <a:endParaRPr lang="en-US" sz="1200" dirty="0">
              <a:solidFill>
                <a:schemeClr val="dk1"/>
              </a:solidFill>
              <a:latin typeface="Arial" pitchFamily="34" charset="0"/>
              <a:ea typeface="Calibri"/>
              <a:cs typeface="Arial" pitchFamily="34" charset="0"/>
              <a:sym typeface="Calibri"/>
            </a:endParaRPr>
          </a:p>
          <a:p>
            <a:pPr lvl="0">
              <a:spcBef>
                <a:spcPts val="360"/>
              </a:spcBef>
              <a:buClr>
                <a:schemeClr val="dk1"/>
              </a:buClr>
              <a:buSzPct val="25000"/>
            </a:pPr>
            <a:r>
              <a:rPr lang="en-US" sz="1200" dirty="0">
                <a:solidFill>
                  <a:schemeClr val="dk1"/>
                </a:solidFill>
                <a:latin typeface="Arial" pitchFamily="34" charset="0"/>
                <a:ea typeface="Calibri"/>
                <a:cs typeface="Arial" pitchFamily="34" charset="0"/>
                <a:sym typeface="Calibri"/>
              </a:rPr>
              <a:t>Point 3 – Interpersonal responsibilities</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Participation</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Group climate</a:t>
            </a:r>
          </a:p>
          <a:p>
            <a:pPr marL="457200" lvl="1">
              <a:spcBef>
                <a:spcPts val="360"/>
              </a:spcBef>
              <a:buClr>
                <a:schemeClr val="dk1"/>
              </a:buClr>
              <a:buSzPct val="100000"/>
              <a:buFont typeface="Arial"/>
              <a:buChar char="•"/>
            </a:pPr>
            <a:r>
              <a:rPr lang="en-US" sz="1200" dirty="0">
                <a:solidFill>
                  <a:schemeClr val="dk1"/>
                </a:solidFill>
                <a:latin typeface="Arial" pitchFamily="34" charset="0"/>
                <a:ea typeface="Calibri"/>
                <a:cs typeface="Arial" pitchFamily="34" charset="0"/>
                <a:sym typeface="Calibri"/>
              </a:rPr>
              <a:t> Conflict management ( To be discussed Next </a:t>
            </a:r>
            <a:r>
              <a:rPr lang="en-US" sz="1200" dirty="0" err="1">
                <a:solidFill>
                  <a:schemeClr val="dk1"/>
                </a:solidFill>
                <a:latin typeface="Arial" pitchFamily="34" charset="0"/>
                <a:ea typeface="Calibri"/>
                <a:cs typeface="Arial" pitchFamily="34" charset="0"/>
                <a:sym typeface="Calibri"/>
              </a:rPr>
              <a:t>lecure</a:t>
            </a:r>
            <a:r>
              <a:rPr lang="en-US" sz="1200" dirty="0">
                <a:solidFill>
                  <a:schemeClr val="dk1"/>
                </a:solidFill>
                <a:latin typeface="Arial" pitchFamily="34" charset="0"/>
                <a:ea typeface="Calibri"/>
                <a:cs typeface="Arial" pitchFamily="34" charset="0"/>
                <a:sym typeface="Calibri"/>
              </a:rPr>
              <a:t>.)</a:t>
            </a:r>
          </a:p>
          <a:p>
            <a:pPr lvl="0">
              <a:spcBef>
                <a:spcPts val="360"/>
              </a:spcBef>
            </a:pPr>
            <a:endParaRPr lang="en-US" sz="1200" dirty="0">
              <a:solidFill>
                <a:schemeClr val="dk1"/>
              </a:solidFill>
              <a:latin typeface="Arial" pitchFamily="34" charset="0"/>
              <a:ea typeface="Calibri"/>
              <a:cs typeface="Arial" pitchFamily="34" charset="0"/>
              <a:sym typeface="Calibri"/>
            </a:endParaRPr>
          </a:p>
        </p:txBody>
      </p:sp>
      <p:pic>
        <p:nvPicPr>
          <p:cNvPr id="3" name="Picture 2">
            <a:extLst>
              <a:ext uri="{FF2B5EF4-FFF2-40B4-BE49-F238E27FC236}">
                <a16:creationId xmlns:a16="http://schemas.microsoft.com/office/drawing/2014/main" id="{C2161E0D-183D-C74F-B651-D98A97F9B8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62400" y="2133600"/>
            <a:ext cx="4681728" cy="24384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26F79-FB50-7042-8BF2-E117251A7485}"/>
              </a:ext>
            </a:extLst>
          </p:cNvPr>
          <p:cNvSpPr>
            <a:spLocks noGrp="1"/>
          </p:cNvSpPr>
          <p:nvPr>
            <p:ph type="title"/>
          </p:nvPr>
        </p:nvSpPr>
        <p:spPr>
          <a:xfrm>
            <a:off x="76200" y="2362200"/>
            <a:ext cx="2104159" cy="2286000"/>
          </a:xfrm>
        </p:spPr>
        <p:txBody>
          <a:bodyPr/>
          <a:lstStyle/>
          <a:p>
            <a:pPr marL="0" marR="0" indent="0" algn="r" rtl="1">
              <a:lnSpc>
                <a:spcPct val="100000"/>
              </a:lnSpc>
              <a:spcBef>
                <a:spcPts val="0"/>
              </a:spcBef>
              <a:spcAft>
                <a:spcPts val="0"/>
              </a:spcAft>
              <a:buNone/>
            </a:pPr>
            <a:r>
              <a:rPr lang="ar-SA" sz="3200" b="1" dirty="0"/>
              <a:t>التمييز بين التواصل العادي ونظيره القيادي !</a:t>
            </a:r>
            <a:endParaRPr lang="en-US" sz="3200" b="1" dirty="0"/>
          </a:p>
        </p:txBody>
      </p:sp>
      <p:pic>
        <p:nvPicPr>
          <p:cNvPr id="9" name="Picture 8">
            <a:extLst>
              <a:ext uri="{FF2B5EF4-FFF2-40B4-BE49-F238E27FC236}">
                <a16:creationId xmlns:a16="http://schemas.microsoft.com/office/drawing/2014/main" id="{304DC7EA-B97F-594A-B7B0-A8B43641667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85159" y="165410"/>
            <a:ext cx="5668241" cy="6082990"/>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Triangle 4">
            <a:extLst>
              <a:ext uri="{FF2B5EF4-FFF2-40B4-BE49-F238E27FC236}">
                <a16:creationId xmlns:a16="http://schemas.microsoft.com/office/drawing/2014/main" id="{3B3DCF45-EDE9-1943-A7CA-F0C6D3AF6F21}"/>
              </a:ext>
            </a:extLst>
          </p:cNvPr>
          <p:cNvSpPr/>
          <p:nvPr/>
        </p:nvSpPr>
        <p:spPr>
          <a:xfrm rot="16200000">
            <a:off x="1676400" y="1143000"/>
            <a:ext cx="457199" cy="3048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a:solidFill>
                <a:srgbClr val="8E5A6D"/>
              </a:solidFill>
            </a:endParaRPr>
          </a:p>
        </p:txBody>
      </p:sp>
    </p:spTree>
    <p:extLst>
      <p:ext uri="{BB962C8B-B14F-4D97-AF65-F5344CB8AC3E}">
        <p14:creationId xmlns:p14="http://schemas.microsoft.com/office/powerpoint/2010/main" val="1470308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A20F-E206-2847-AB68-20014C2305B1}"/>
              </a:ext>
            </a:extLst>
          </p:cNvPr>
          <p:cNvSpPr>
            <a:spLocks noGrp="1"/>
          </p:cNvSpPr>
          <p:nvPr>
            <p:ph type="title"/>
          </p:nvPr>
        </p:nvSpPr>
        <p:spPr>
          <a:xfrm>
            <a:off x="1981200" y="304800"/>
            <a:ext cx="8229600" cy="1143000"/>
          </a:xfrm>
        </p:spPr>
        <p:txBody>
          <a:bodyPr/>
          <a:lstStyle/>
          <a:p>
            <a:pPr>
              <a:buSzPct val="25000"/>
            </a:pPr>
            <a:r>
              <a:rPr lang="en-US" sz="3600" b="1" dirty="0">
                <a:solidFill>
                  <a:srgbClr val="009999"/>
                </a:solidFill>
              </a:rPr>
              <a:t>Lecture Assignment </a:t>
            </a:r>
          </a:p>
        </p:txBody>
      </p:sp>
      <p:sp>
        <p:nvSpPr>
          <p:cNvPr id="3" name="Text Placeholder 2">
            <a:extLst>
              <a:ext uri="{FF2B5EF4-FFF2-40B4-BE49-F238E27FC236}">
                <a16:creationId xmlns:a16="http://schemas.microsoft.com/office/drawing/2014/main" id="{A00E007F-E1DF-0A4B-A054-FD9ECE863234}"/>
              </a:ext>
            </a:extLst>
          </p:cNvPr>
          <p:cNvSpPr>
            <a:spLocks noGrp="1"/>
          </p:cNvSpPr>
          <p:nvPr>
            <p:ph type="body" idx="1"/>
          </p:nvPr>
        </p:nvSpPr>
        <p:spPr>
          <a:xfrm>
            <a:off x="457200" y="1600201"/>
            <a:ext cx="8229600" cy="1219200"/>
          </a:xfrm>
        </p:spPr>
        <p:txBody>
          <a:bodyPr/>
          <a:lstStyle/>
          <a:p>
            <a:pPr marL="203200" indent="0">
              <a:buNone/>
            </a:pPr>
            <a:endParaRPr lang="en-US" dirty="0">
              <a:hlinkClick r:id="rId2"/>
            </a:endParaRPr>
          </a:p>
          <a:p>
            <a:r>
              <a:rPr lang="en-US" b="1" dirty="0"/>
              <a:t>Lecture 7 Basics Approaches to Leadership ESU </a:t>
            </a:r>
            <a:r>
              <a:rPr lang="en-US" b="1" dirty="0">
                <a:hlinkClick r:id="rId2"/>
              </a:rPr>
              <a:t>–</a:t>
            </a:r>
            <a:r>
              <a:rPr lang="en-US" b="1" dirty="0"/>
              <a:t> </a:t>
            </a:r>
            <a:r>
              <a:rPr lang="en-US" b="1" dirty="0" err="1"/>
              <a:t>Dr</a:t>
            </a:r>
            <a:r>
              <a:rPr lang="en-US" b="1" dirty="0"/>
              <a:t> Walid </a:t>
            </a:r>
            <a:r>
              <a:rPr lang="en-US" b="1" dirty="0" err="1"/>
              <a:t>Elithy</a:t>
            </a:r>
            <a:r>
              <a:rPr lang="en-US" b="1" dirty="0"/>
              <a:t> </a:t>
            </a:r>
            <a:endParaRPr lang="en-US" dirty="0">
              <a:hlinkClick r:id="rId2"/>
            </a:endParaRPr>
          </a:p>
          <a:p>
            <a:pPr marL="203200" indent="0">
              <a:buNone/>
            </a:pPr>
            <a:r>
              <a:rPr lang="en-US" dirty="0">
                <a:hlinkClick r:id="rId2"/>
              </a:rPr>
              <a:t>https://www.youtube.com/watch?v=G7PEbZRYnHM</a:t>
            </a:r>
            <a:r>
              <a:rPr lang="en-US" dirty="0"/>
              <a:t> </a:t>
            </a:r>
          </a:p>
        </p:txBody>
      </p:sp>
      <p:sp>
        <p:nvSpPr>
          <p:cNvPr id="4" name="Rectangle 3">
            <a:extLst>
              <a:ext uri="{FF2B5EF4-FFF2-40B4-BE49-F238E27FC236}">
                <a16:creationId xmlns:a16="http://schemas.microsoft.com/office/drawing/2014/main" id="{30030B13-7ADF-C945-9419-BD3936B0F380}"/>
              </a:ext>
            </a:extLst>
          </p:cNvPr>
          <p:cNvSpPr/>
          <p:nvPr/>
        </p:nvSpPr>
        <p:spPr>
          <a:xfrm>
            <a:off x="685800" y="2948611"/>
            <a:ext cx="5088252" cy="523220"/>
          </a:xfrm>
          <a:prstGeom prst="rect">
            <a:avLst/>
          </a:prstGeom>
        </p:spPr>
        <p:txBody>
          <a:bodyPr wrap="none">
            <a:spAutoFit/>
          </a:bodyPr>
          <a:lstStyle/>
          <a:p>
            <a:pPr marL="285750" indent="-285750">
              <a:buFont typeface="Arial" panose="020B0604020202020204" pitchFamily="34" charset="0"/>
              <a:buChar char="•"/>
            </a:pPr>
            <a:r>
              <a:rPr lang="en-US" b="1" dirty="0"/>
              <a:t>Lecture 8 Leadership qualities ESU -</a:t>
            </a:r>
            <a:r>
              <a:rPr lang="en-US" b="1" dirty="0">
                <a:hlinkClick r:id="rId2"/>
              </a:rPr>
              <a:t> –</a:t>
            </a:r>
            <a:r>
              <a:rPr lang="en-US" b="1" dirty="0"/>
              <a:t> </a:t>
            </a:r>
            <a:r>
              <a:rPr lang="en-US" b="1" dirty="0" err="1"/>
              <a:t>Dr</a:t>
            </a:r>
            <a:r>
              <a:rPr lang="en-US" b="1" dirty="0"/>
              <a:t> Walid </a:t>
            </a:r>
            <a:r>
              <a:rPr lang="en-US" b="1" dirty="0" err="1"/>
              <a:t>Elithy</a:t>
            </a:r>
            <a:r>
              <a:rPr lang="en-US" b="1" dirty="0"/>
              <a:t> </a:t>
            </a:r>
            <a:endParaRPr lang="en-US" dirty="0"/>
          </a:p>
          <a:p>
            <a:r>
              <a:rPr lang="en-US" dirty="0">
                <a:hlinkClick r:id="rId3"/>
              </a:rPr>
              <a:t>https://www.youtube.com/watch?v=3PFNI90zARg</a:t>
            </a:r>
            <a:r>
              <a:rPr lang="en-US" dirty="0"/>
              <a:t> </a:t>
            </a:r>
          </a:p>
        </p:txBody>
      </p:sp>
    </p:spTree>
    <p:extLst>
      <p:ext uri="{BB962C8B-B14F-4D97-AF65-F5344CB8AC3E}">
        <p14:creationId xmlns:p14="http://schemas.microsoft.com/office/powerpoint/2010/main" val="1424391014"/>
      </p:ext>
    </p:extLst>
  </p:cSld>
  <p:clrMapOvr>
    <a:masterClrMapping/>
  </p:clrMapOvr>
</p:sld>
</file>

<file path=ppt/theme/theme1.xml><?xml version="1.0" encoding="utf-8"?>
<a:theme xmlns:a="http://schemas.openxmlformats.org/drawingml/2006/main" name="1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1481</TotalTime>
  <Words>3916</Words>
  <Application>Microsoft Macintosh PowerPoint</Application>
  <PresentationFormat>On-screen Show (4:3)</PresentationFormat>
  <Paragraphs>624</Paragraphs>
  <Slides>45</Slides>
  <Notes>34</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Bodoni 72 Oldstyle Book</vt:lpstr>
      <vt:lpstr>Calibri</vt:lpstr>
      <vt:lpstr>Tajawal Medium</vt:lpstr>
      <vt:lpstr>Times New Roman</vt:lpstr>
      <vt:lpstr>1_Main Slides</vt:lpstr>
      <vt:lpstr>PowerPoint Presentation</vt:lpstr>
      <vt:lpstr>Shockley-Zalabak,  9e Update  Pamela S. Shockley-Zalabak </vt:lpstr>
      <vt:lpstr>Global Business leaders </vt:lpstr>
      <vt:lpstr>PowerPoint Presentation</vt:lpstr>
      <vt:lpstr>PowerPoint Presentation</vt:lpstr>
      <vt:lpstr>Why People believes in, like and love  Superhero’s? </vt:lpstr>
      <vt:lpstr>Learning Objectives</vt:lpstr>
      <vt:lpstr>Global Political leaders </vt:lpstr>
      <vt:lpstr>Distinctions Between Leadership and Management</vt:lpstr>
      <vt:lpstr>PowerPoint Presentation</vt:lpstr>
      <vt:lpstr>PowerPoint Presentation</vt:lpstr>
      <vt:lpstr>Introduction: Leadership and Management Communication</vt:lpstr>
      <vt:lpstr>PowerPoint Presentation</vt:lpstr>
      <vt:lpstr>7.1 Introduction: Leadership and Management Communication</vt:lpstr>
      <vt:lpstr>PowerPoint Presentation</vt:lpstr>
      <vt:lpstr>PowerPoint Presentation</vt:lpstr>
      <vt:lpstr>7.2 The Importance of Leadership and Management Communication</vt:lpstr>
      <vt:lpstr>7.3 Theories of Leadership and Management (1 of 4)</vt:lpstr>
      <vt:lpstr>Theories of Leadership  &amp; Management</vt:lpstr>
      <vt:lpstr>7.3 Theories of Leadership  and Management (2 of 4)</vt:lpstr>
      <vt:lpstr>Autocratic </vt:lpstr>
      <vt:lpstr>Democratic</vt:lpstr>
      <vt:lpstr>PowerPoint Presentation</vt:lpstr>
      <vt:lpstr>Laissez-faire </vt:lpstr>
      <vt:lpstr>Country Club Management 1.1</vt:lpstr>
      <vt:lpstr>PowerPoint Presentation</vt:lpstr>
      <vt:lpstr>7.3 Theories of Leadership and Management (3 of 4)</vt:lpstr>
      <vt:lpstr>Transformational</vt:lpstr>
      <vt:lpstr> Situational approach  </vt:lpstr>
      <vt:lpstr>PowerPoint Presentation</vt:lpstr>
      <vt:lpstr>Leadership and Management  Challenges</vt:lpstr>
      <vt:lpstr>7.5 Leadership and Management Challenges (1 of 3)</vt:lpstr>
      <vt:lpstr>7.5 Leadership and Management Challenges (2 of 3)</vt:lpstr>
      <vt:lpstr>7.5 Leadership and Management Challenges (3 of 3)</vt:lpstr>
      <vt:lpstr>Determinants of Leadership Effectiveness</vt:lpstr>
      <vt:lpstr>7.6 Determinants of Leadership Effectiveness (1 of 3)</vt:lpstr>
      <vt:lpstr>7.6 Determinants of Leadership Effectiveness (2 of 3)</vt:lpstr>
      <vt:lpstr>PowerPoint Presentation</vt:lpstr>
      <vt:lpstr>7.6 Determinants of Leadership Effectiveness (3 of 3)</vt:lpstr>
      <vt:lpstr>Situational Analysis for  Leadership  </vt:lpstr>
      <vt:lpstr>Increasing Leadership  Effectiveness</vt:lpstr>
      <vt:lpstr>7. 7 Increasing Leadership Effectiveness (1 of 2)</vt:lpstr>
      <vt:lpstr>7. 7 Increasing Leadership Effectiveness  (2 of 2)</vt:lpstr>
      <vt:lpstr>التمييز بين التواصل العادي ونظيره القيادي !</vt:lpstr>
      <vt:lpstr>Lecture Assignment </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Shockley-Zalabak,  9e Update  Pamela S. Shockley-Zalabak</dc:title>
  <dc:creator>paramita sengupta</dc:creator>
  <cp:lastModifiedBy>Microsoft Office User</cp:lastModifiedBy>
  <cp:revision>157</cp:revision>
  <dcterms:modified xsi:type="dcterms:W3CDTF">2023-06-14T11:05:59Z</dcterms:modified>
</cp:coreProperties>
</file>