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481" r:id="rId5"/>
    <p:sldId id="494" r:id="rId6"/>
    <p:sldId id="523" r:id="rId7"/>
    <p:sldId id="493" r:id="rId8"/>
    <p:sldId id="492" r:id="rId9"/>
    <p:sldId id="491" r:id="rId10"/>
    <p:sldId id="490" r:id="rId11"/>
    <p:sldId id="524" r:id="rId12"/>
    <p:sldId id="525" r:id="rId13"/>
    <p:sldId id="489" r:id="rId14"/>
    <p:sldId id="488" r:id="rId15"/>
    <p:sldId id="487" r:id="rId16"/>
    <p:sldId id="486" r:id="rId17"/>
    <p:sldId id="485" r:id="rId18"/>
    <p:sldId id="484" r:id="rId19"/>
    <p:sldId id="483" r:id="rId20"/>
    <p:sldId id="482" r:id="rId21"/>
    <p:sldId id="497" r:id="rId22"/>
    <p:sldId id="496" r:id="rId23"/>
    <p:sldId id="520" r:id="rId24"/>
    <p:sldId id="521" r:id="rId25"/>
    <p:sldId id="503" r:id="rId26"/>
    <p:sldId id="522" r:id="rId27"/>
    <p:sldId id="502" r:id="rId28"/>
    <p:sldId id="501" r:id="rId29"/>
    <p:sldId id="500" r:id="rId30"/>
    <p:sldId id="499" r:id="rId31"/>
    <p:sldId id="507" r:id="rId32"/>
    <p:sldId id="498" r:id="rId33"/>
    <p:sldId id="506" r:id="rId34"/>
    <p:sldId id="505" r:id="rId35"/>
    <p:sldId id="495" r:id="rId36"/>
    <p:sldId id="504" r:id="rId37"/>
    <p:sldId id="513" r:id="rId38"/>
    <p:sldId id="512" r:id="rId39"/>
    <p:sldId id="511" r:id="rId40"/>
    <p:sldId id="51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04" autoAdjust="0"/>
  </p:normalViewPr>
  <p:slideViewPr>
    <p:cSldViewPr snapToGrid="0">
      <p:cViewPr varScale="1">
        <p:scale>
          <a:sx n="106" d="100"/>
          <a:sy n="106"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05/08/2026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69FC4-7C47-0A6A-30C1-BE00512D99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394208-B590-494B-B098-6116231C93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B902088-3054-D5DE-64AC-2ECAB31098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6C2619-F05F-D235-E4B2-7A3AE776C0FF}"/>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12913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4E74C-1ED5-0106-DF3D-C453987378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DE53A-AE99-9501-A4F1-CC6F5F5834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754CCE-8DC1-2B05-8716-1640C7D057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D1C335-1080-BC6A-8F28-B2DB818FF45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15210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8AE4A-F988-806C-96BF-FEEEAC7755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66EEDB-AA95-5141-8471-11031D4C45F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5A1447-23C3-1DB2-E08B-77310AACC6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8A25B8-417B-16C5-5DF9-5BCC197CA07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47102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F871F-031A-15D0-B3C7-981CF38EA0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B23CC-7EAF-33A3-DE9B-075064F54D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B4D2E89-AF4B-0672-3442-2BF6F648A8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BD4FE8-262B-88FF-9FE0-D4015211B26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34519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DF00D-3588-E9A0-FFD4-842A172C5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BE2C38-779C-577E-98C5-E62B367368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67307D-1827-7103-3748-BAAF72C9F3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3407E2-D791-2254-92B9-60688354DB1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07018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7008B-C705-B4CC-37EE-2CA0E8FE42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B2E00C-7BD7-101C-8963-1D8F16F8E3C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C8DC4-4593-A7B3-1BA0-FC2EE2065F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3AE285-9FAD-5238-4430-735B6A5DEBA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2737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56DDE-A33E-A1CF-B1E2-81A0C17F0B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469E4E-AF69-A515-49F0-CB1F5E4A37F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A148C33-F965-10D3-5B02-37990F3D0B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D1560F-6D32-F9D8-84BA-D1C1EFE14A9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75992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0B61F-4A36-5439-7925-DE5F980B2A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C50D48-6EB6-09B4-D559-C8C4DCBE1DC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86E26A0-3809-F0EA-A25C-4DF7290D1E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AE3318-D388-3FF6-6810-71FF3488371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5245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707AC-4137-712A-BE70-1DA1B6BA73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7CC898-4B7D-4AB9-F20A-DD3304059EE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ED9C52-A9CF-35EF-9E3F-424BCE3CE8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5830A0-16C6-82EC-550D-78DB66D0D3C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94626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A48A1-7BC9-B60E-753A-697E4F0814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FE7207-622D-6523-E281-460CBFA164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1C61F17-6C2F-9998-AFAC-9F56F9DB7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5AC368-38F9-4825-C716-7C238584FD1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88004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89C1E-EAA5-6539-FEBE-36C62A2D78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E8308E-F064-FF99-6932-8C1C7B7D36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0A5DCAF-3AB5-B396-10C0-A6599B03D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7CD8D2-1F30-A891-3CB2-821FBCE98B58}"/>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52495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28DAB-3099-53C6-5AA6-68FA76563B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CD221D-ADAA-3CA2-4B2D-407AAA4B0A0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EE95914-21B0-E718-5860-E4D74AF1FD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3ECC13-B291-EC36-1F0C-1A3610C0985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31645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CDA17-688B-F5E9-9B38-8F26C17B1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B4F4F-103E-E8D9-10DD-61D67D9B244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A525BFC-83EF-4F73-90B6-F668B871AB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C62250-BB9F-3F0E-0577-639EB58D9C2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893649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56E68-CA72-D402-584E-7A1BFC3FE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FB48E-2BFA-0D9F-CA79-7BE0A57C6F6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E838F7-452C-AB8F-73C5-6E68E0B434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1ACAD4-E58F-D952-882D-371510FAEDF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84924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FE6FA-95BE-7B95-6334-F7098FE23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EB871A-BAFA-F66F-C5C4-34591A1791D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1B9DEB-A9A8-6FAD-6D8F-F513DEF18A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B398B5-7D18-0B5D-7EDE-7D16157B182B}"/>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1868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6D19A-3E1C-6E17-E59B-5B2EE4C65C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CF850B-8F84-B63C-E24F-B31B6EE04EB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5465529-DA55-4378-BE9F-1BF432946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EB1D26-89D3-8D52-51C4-DB7377392276}"/>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17015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196E0-845F-6BDD-F41D-B76DBEC1E7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116BA3-165A-01CF-A33F-EAF4A1ED52E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5D3C0B4-DB2B-D2C8-64E0-1B01601D68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C8B5F-2438-F146-1D6D-3FF7752CDB8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130618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E3843-BF44-40DB-AEA0-CCBC8A8522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6F7079-2A06-3532-6033-B44F0063CB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6DD918-872F-84A1-3CD1-21D089A4F3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59173B-F32E-E780-E4D2-741EEADFF2D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611741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C77CB-A78D-AFD4-763E-1D1CD44ABF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D8642-68EA-16AB-A0C2-BC4E5D3CC5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3C0C08-C8C3-25F4-0276-216A035705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E6AA9C-FF00-916E-13A3-4B741459D2C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71581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DBEC8-5F23-E075-E6D4-4E4102418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57DB3A-7C9D-D19F-7D76-D76E4CAB5B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4593B6A-9A90-EBC0-CCEE-5B13267F74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EBFBDF-E351-A2AC-694C-A6CC22427A2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520940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A5999-E3D8-EF94-6DEE-030FFF9FC6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F003-32C8-2CA5-EA34-589E3124D0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240ED99-D6C4-06E6-AE3E-F390AF01D1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CB84C2-ECC9-A09B-BBC3-7664FE0B69F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82272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D4AAF-ED82-126C-957C-37CFACD051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8104A4-401D-4AB1-3695-95EE0448DBE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502BA4-D4BF-EE42-40E4-FF6C6A37BA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C01E17-1CB0-1A54-C28A-2DE3F55B88B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591576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71B59-6257-FF06-7F42-5F7850FF61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5F436-CFED-49B2-7470-C66A87A90B4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0616C38-0D9B-6D8F-6CB2-7A05A5A821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C1AAE1-34B6-89AF-A372-EAB47F6626B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274419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10336-9B31-744C-E39D-FAC24F5184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834DE-4068-BD32-424C-196FB43D416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9552FA-F6B0-A915-5E55-BCF421D9E7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4D7D1A-0713-0A24-3389-14EF144E199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438788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CD810-C00C-49F2-489C-03933D9260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2ABD67-41A3-72D7-E831-C3D748A28B9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ED9CFA3-2B35-FAE4-F295-DEAA1DF0B6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FAB61B-0939-5050-76AD-A7595F4CD21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720095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9831E-E9D8-A4E8-9DF2-D650229D45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6B83FD-BD55-F3AF-AB55-AE2E6E2E66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E5976E-F739-F512-B292-99FE12ABE0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FA8E02-AEEF-E82A-0F8B-D12922610A0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021311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34A47-6723-91F7-DB19-25FF3EF24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336950-C9BF-47CA-338F-4FE959B13FB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18384CA-48C5-078B-4FD5-58D67FB7F6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E4CBF5-CE48-9A07-5CE8-59F67187D1E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06244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8DAB2-FBB6-1A6D-28FF-E6F84A7E02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4121ED-59B7-0399-88C1-44E35C014FF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C1D4B0-116D-EAD8-39E0-3BC69E437D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0BBCD9-7DD4-EC89-F963-DBCEAD931EFB}"/>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788726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BE0FD-0F02-FBAC-ED49-64646EBAAF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2EFF3-4715-2C74-C40F-FFC0ADFFDF5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7E05C31-E243-ED1E-F513-34B8062049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5CD451-F8B2-87DB-F6D6-FB445CDF19E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62019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55960-31B7-7301-0FD4-347907538D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DC8D86-3390-9380-8A8C-B20AC91BA36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78C9612-6146-73B3-285B-87AD846D68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90F7E2-21AF-9F3E-56B4-7C669C1CFF0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547397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EE04-0666-B10C-B774-A6DAD53230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9F8D43-38A9-D7FB-320E-DDBD9C4CEE5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6D3E65D-4B29-527F-F0F3-8391B51378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1F02EA-35C8-4800-8852-15A8B8B061A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50541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D6F33-1F9B-4EBB-7BD3-F169EA5EBF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E7A34D-1FC5-FDDE-DABF-CA86CDFE458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1D8822-2375-C144-5452-946D6F5158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5D60C4-0D83-1AB9-3464-B6E706E8987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236667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33A90-2BD8-6076-F473-08346BD0F8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72AD05-12ED-E2F2-08BB-4146E7C7B8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DC371CF-206A-445D-2DB6-A62D7D88BC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7EAFDD-870C-A7D4-00FB-274CDF06FF5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564059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38898-EA1A-991B-16D5-17A0E571BD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2F6C96-D959-4E51-C31A-7D0713808B8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655D3A6-1367-FD6F-4495-EE48E4F01B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B5D95B-657F-8C31-1E5A-9CAFE08E537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311954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B330B-A7D6-7970-7C1C-7C2CC57D1A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CFCFC9-8238-E213-81F9-E08C2687689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1F4BBB1-B846-3916-CEBC-489A9FCAC6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D52F58-2A7E-D973-D799-8767995598F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500776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5A568-9A83-5D96-1CFD-C3F992D12E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CF35A-636B-7E49-CE31-B25FCD1B48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D0C988-AF70-4E04-7248-AEEEB92486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35A535-B2BA-B0DC-923A-D79B6D21C6B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58231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47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05/08/2026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6.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7.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8.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9.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3.gif"/><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5.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6.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27.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29.jpe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0.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1.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2.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3.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4.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5.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6.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7.jpe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8.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40.jpe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41.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42.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43.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44.jpe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jpeg"/><Relationship Id="rId1" Type="http://schemas.openxmlformats.org/officeDocument/2006/relationships/slideLayout" Target="../slideLayouts/slideLayout15.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153908" y="3571153"/>
            <a:ext cx="4861711"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العاشر : المسؤولية الاجتماعية و الأخلاقيات في التسويق</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112223"/>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العاشرة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554557"/>
            <a:ext cx="8517418" cy="5016758"/>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a:t>يتناول هذا الفصل الموضوعات الرئيسة الآتية:</a:t>
            </a:r>
          </a:p>
          <a:p>
            <a:pPr marL="457200" indent="-457200" algn="just" rtl="1">
              <a:lnSpc>
                <a:spcPct val="150000"/>
              </a:lnSpc>
              <a:buFont typeface="+mj-lt"/>
              <a:buAutoNum type="arabicPeriod"/>
            </a:pPr>
            <a:r>
              <a:rPr lang="ar-SA" sz="2000" b="1" dirty="0">
                <a:cs typeface="+mj-cs"/>
              </a:rPr>
              <a:t>التعريفات.</a:t>
            </a:r>
          </a:p>
          <a:p>
            <a:pPr marL="457200" indent="-457200" algn="just" rtl="1">
              <a:lnSpc>
                <a:spcPct val="150000"/>
              </a:lnSpc>
              <a:buFont typeface="+mj-lt"/>
              <a:buAutoNum type="arabicPeriod"/>
            </a:pPr>
            <a:r>
              <a:rPr lang="ar-SA" sz="2000" b="1" dirty="0">
                <a:cs typeface="+mj-cs"/>
              </a:rPr>
              <a:t>الانتقادات الاجتماعية للتسويق.</a:t>
            </a:r>
          </a:p>
          <a:p>
            <a:pPr marL="457200" indent="-457200" algn="just" rtl="1">
              <a:lnSpc>
                <a:spcPct val="150000"/>
              </a:lnSpc>
              <a:buFont typeface="+mj-lt"/>
              <a:buAutoNum type="arabicPeriod"/>
            </a:pPr>
            <a:r>
              <a:rPr lang="ar-SA" sz="2000" b="1" dirty="0">
                <a:cs typeface="+mj-cs"/>
              </a:rPr>
              <a:t>إجراءات المستهلك لتعزيز التسويق المستدام.</a:t>
            </a:r>
          </a:p>
          <a:p>
            <a:pPr marL="457200" indent="-457200" algn="just" rtl="1">
              <a:lnSpc>
                <a:spcPct val="150000"/>
              </a:lnSpc>
              <a:buFont typeface="+mj-lt"/>
              <a:buAutoNum type="arabicPeriod"/>
            </a:pPr>
            <a:r>
              <a:rPr lang="ar-SA" sz="2000" b="1" dirty="0">
                <a:cs typeface="+mj-cs"/>
              </a:rPr>
              <a:t>إجراءات منظمات الأعمال نحو التسويق المستدام.</a:t>
            </a:r>
          </a:p>
          <a:p>
            <a:pPr marL="457200" indent="-457200" algn="just" rtl="1">
              <a:lnSpc>
                <a:spcPct val="150000"/>
              </a:lnSpc>
              <a:buFont typeface="+mj-lt"/>
              <a:buAutoNum type="arabicPeriod"/>
            </a:pPr>
            <a:r>
              <a:rPr lang="ar-SA" sz="2000" b="1" dirty="0">
                <a:cs typeface="+mj-cs"/>
              </a:rPr>
              <a:t>أخلاقيات التسويق.</a:t>
            </a:r>
          </a:p>
          <a:p>
            <a:pPr marL="457200" indent="-457200" algn="just" rtl="1">
              <a:lnSpc>
                <a:spcPct val="150000"/>
              </a:lnSpc>
              <a:buFont typeface="+mj-lt"/>
              <a:buAutoNum type="arabicPeriod"/>
            </a:pPr>
            <a:r>
              <a:rPr lang="ar-SA" sz="2000" b="1" dirty="0">
                <a:cs typeface="+mj-cs"/>
              </a:rPr>
              <a:t>الشركة المستدامة.</a:t>
            </a:r>
            <a:endParaRPr lang="en-US" sz="2000" dirty="0">
              <a:cs typeface="+mj-cs"/>
            </a:endParaRPr>
          </a:p>
          <a:p>
            <a:pPr algn="just" rtl="1">
              <a:lnSpc>
                <a:spcPct val="150000"/>
              </a:lnSpc>
            </a:pPr>
            <a:r>
              <a:rPr lang="ar-SA" sz="2000" b="1" dirty="0">
                <a:cs typeface="+mj-cs"/>
              </a:rPr>
              <a:t>هدف الفصل:</a:t>
            </a:r>
          </a:p>
          <a:p>
            <a:pPr algn="just" rtl="1"/>
            <a:r>
              <a:rPr lang="ar-SA" sz="2000" b="1" dirty="0">
                <a:cs typeface="+mj-cs"/>
              </a:rPr>
              <a:t>يهدف هذا الفصل إلى تعريف الطالب بمفهوم التسويق المستدام وأهميته في تحقيق التوازن بين تحقيق الأرباح، وتلبية احتياجات العملاء، والمحافظة على المجتمع والبيئة. كما يوضح أبرز الانتقادات الموجهة للتسويق، ودور كل من المستهلك والمنظمات في تعزيز الممارسات التسويقية المستدامة، إضافة إلى التعرف على أخلاقيات التسويق وخصائص الشركة المستدامة.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BE5F09DD-0E36-515C-5F76-D79808AA18CA}"/>
              </a:ext>
            </a:extLst>
          </p:cNvPr>
          <p:cNvSpPr txBox="1"/>
          <p:nvPr/>
        </p:nvSpPr>
        <p:spPr>
          <a:xfrm>
            <a:off x="2204121" y="628815"/>
            <a:ext cx="9214163" cy="6280053"/>
          </a:xfrm>
          <a:prstGeom prst="rect">
            <a:avLst/>
          </a:prstGeom>
          <a:noFill/>
        </p:spPr>
        <p:txBody>
          <a:bodyPr wrap="square">
            <a:spAutoFit/>
          </a:bodyPr>
          <a:lstStyle/>
          <a:p>
            <a:pPr algn="ctr" rtl="1">
              <a:lnSpc>
                <a:spcPct val="150000"/>
              </a:lnSpc>
            </a:pPr>
            <a:r>
              <a:rPr lang="ar-SA" sz="2000" b="1" dirty="0">
                <a:solidFill>
                  <a:srgbClr val="00B0F0"/>
                </a:solidFill>
              </a:rPr>
              <a:t>المقدمة:</a:t>
            </a:r>
          </a:p>
          <a:p>
            <a:pPr marL="285750" indent="-285750" algn="just" rtl="1">
              <a:lnSpc>
                <a:spcPct val="150000"/>
              </a:lnSpc>
              <a:buFont typeface="Wingdings" panose="05000000000000000000" pitchFamily="2" charset="2"/>
              <a:buChar char="q"/>
            </a:pPr>
            <a:r>
              <a:rPr lang="ar-SA" dirty="0"/>
              <a:t>يقوم التسويق الحديث على مبدأ خلق القيمة للمستهلك وتحقيق قيمة للمنظمة في المقابل، حيث يسعى المسوقون إلى فهم احتياجات العملاء ورغباتهم وتقديم عروض تسويقية تلبي تلك الاحتياجات بكفاءة.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ويرى كوتلر أن مفهوم التسويق يمثل فلسفة إدارية تركز على تحقيق رضا العملاء وبناء علاقات طويلة الأجل معهم بما يحقق المنفعة المتبادلة للطرفين.</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ومع ذلك، لا تلتزم جميع المؤسسات بهذه الفلسفة؛ إذ قد تمارس بعض الشركات أساليب تسويقية تحقق مصالحها الخاصة على حساب مصالح المستهلك أو المجتمع.</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أن بعض الأنشطة التسويقية، رغم تلبيتها لاحتياجات المستهلك الحالية، قد تترتب عليها آثار سلبية مستقبلية على الأفراد أو البيئة أو المجتمع.</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لذلك، أصبح من الضروري أن توازن المؤسسات بين تحقيق الأرباح والمحافظة على رفاهية المجتمع والبيئة من خلال تبني التسويق المستدام.</a:t>
            </a:r>
            <a:endParaRPr lang="en-US" dirty="0"/>
          </a:p>
        </p:txBody>
      </p:sp>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66258-1484-F60A-7608-A597580EC72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FDF3F62-909D-90BD-9B10-0BCF57F71AE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13E6D77-7416-8819-C7AC-3EC59D7150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29F6716-DD7C-95A7-2C83-C6290DBF555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794566-B515-1D1D-DBAD-DE7C4612DF9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3353788-873A-8C37-6D39-18DB993EB48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B27644F-4641-A8E1-2215-C2F9905D28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BFE804BE-98D7-F534-FCC5-3DEB3D52E8A6}"/>
              </a:ext>
            </a:extLst>
          </p:cNvPr>
          <p:cNvSpPr txBox="1"/>
          <p:nvPr/>
        </p:nvSpPr>
        <p:spPr>
          <a:xfrm>
            <a:off x="2851842" y="1039285"/>
            <a:ext cx="8441273" cy="5864554"/>
          </a:xfrm>
          <a:prstGeom prst="rect">
            <a:avLst/>
          </a:prstGeom>
          <a:noFill/>
        </p:spPr>
        <p:txBody>
          <a:bodyPr wrap="square">
            <a:spAutoFit/>
          </a:bodyPr>
          <a:lstStyle/>
          <a:p>
            <a:pPr algn="ctr" rtl="1">
              <a:lnSpc>
                <a:spcPct val="150000"/>
              </a:lnSpc>
            </a:pPr>
            <a:r>
              <a:rPr lang="ar-SA" b="1" dirty="0">
                <a:solidFill>
                  <a:srgbClr val="00B0F0"/>
                </a:solidFill>
              </a:rPr>
              <a:t>المفاهيم الأساسية</a:t>
            </a:r>
          </a:p>
          <a:p>
            <a:pPr algn="just" rtl="1">
              <a:lnSpc>
                <a:spcPct val="150000"/>
              </a:lnSpc>
            </a:pPr>
            <a:r>
              <a:rPr lang="ar-SA" b="1" dirty="0">
                <a:solidFill>
                  <a:srgbClr val="00B0F0"/>
                </a:solidFill>
              </a:rPr>
              <a:t>أولاً: المسؤولية الاجتماعية</a:t>
            </a:r>
          </a:p>
          <a:p>
            <a:pPr algn="just" rtl="1">
              <a:lnSpc>
                <a:spcPct val="150000"/>
              </a:lnSpc>
            </a:pPr>
            <a:r>
              <a:rPr lang="ar-SA" dirty="0"/>
              <a:t>تشير المسؤولية الاجتماعية إلى التزام المنظمة بإدارة أنشطتها وعملياتها بطريقة تحقق التوازن بين أهدافها الاقتصادية ودورها تجاه المجتمع. ويتجسد هذا الالتزام في تعظيم الآثار الإيجابية لأنشطة المنظمة، مثل تقديم منتجات وخدمات ذات جودة عالية، والمساهمة في التنمية الاقتصادية والاجتماعية، ودعم المبادرات المجتمعية، مع الحد من الآثار السلبية التي قد تنتج عن ممارساتها على الأفراد أو البيئة أو الاقتصاد. </a:t>
            </a:r>
          </a:p>
          <a:p>
            <a:pPr algn="just" rtl="1">
              <a:lnSpc>
                <a:spcPct val="150000"/>
              </a:lnSpc>
            </a:pPr>
            <a:r>
              <a:rPr lang="ar-SA" dirty="0"/>
              <a:t>وبذلك أصبحت المسؤولية الاجتماعية عنصرًا أساسيًا في تعزيز سمعة المنظمة وتحقيق استدامتها على المدى الطويل.</a:t>
            </a:r>
          </a:p>
          <a:p>
            <a:pPr marL="285750" indent="-285750" algn="just" rtl="1">
              <a:lnSpc>
                <a:spcPct val="150000"/>
              </a:lnSpc>
              <a:buFont typeface="Wingdings" panose="05000000000000000000" pitchFamily="2" charset="2"/>
              <a:buChar char="Ø"/>
            </a:pPr>
            <a:endParaRPr lang="ar-SA" dirty="0"/>
          </a:p>
          <a:p>
            <a:pPr algn="just" rtl="1">
              <a:lnSpc>
                <a:spcPct val="150000"/>
              </a:lnSpc>
            </a:pPr>
            <a:r>
              <a:rPr lang="ar-SA" b="1" dirty="0">
                <a:solidFill>
                  <a:srgbClr val="00B0F0"/>
                </a:solidFill>
              </a:rPr>
              <a:t>ثانياً: التسويق المستدام</a:t>
            </a:r>
          </a:p>
          <a:p>
            <a:pPr algn="just" rtl="1">
              <a:lnSpc>
                <a:spcPct val="150000"/>
              </a:lnSpc>
            </a:pPr>
            <a:r>
              <a:rPr lang="ar-SA" dirty="0"/>
              <a:t>التسويق المستدام هو نهج تسويقي يهدف إلى تلبية احتياجات العملاء والمنظمات في الوقت الحاضر، مع المحافظة على الموارد الطبيعية والبيئة، بما يضمن قدرة الأجيال القادمة على تلبية احتياجاتها.</a:t>
            </a:r>
          </a:p>
          <a:p>
            <a:pPr algn="just" rtl="1">
              <a:lnSpc>
                <a:spcPct val="150000"/>
              </a:lnSpc>
            </a:pPr>
            <a:r>
              <a:rPr lang="ar-SA" dirty="0"/>
              <a:t> ويقوم هذا النهج على تحقيق التوازن بين تحقيق الأرباح، وإرضاء العملاء، والإسهام في تنمية المجتمع، وحماية البيئة، من خلال تبني ممارسات تسويقية مسؤولة تحقق قيمة مستدامة لجميع الأطراف ذات العلاقة.</a:t>
            </a:r>
            <a:endParaRPr lang="en-US" dirty="0"/>
          </a:p>
        </p:txBody>
      </p:sp>
      <p:pic>
        <p:nvPicPr>
          <p:cNvPr id="8" name="Picture 7" descr="صورة منشور القصة">
            <a:extLst>
              <a:ext uri="{FF2B5EF4-FFF2-40B4-BE49-F238E27FC236}">
                <a16:creationId xmlns:a16="http://schemas.microsoft.com/office/drawing/2014/main" id="{9D1497EC-DEF4-07D1-3BB5-A3C6B14E3933}"/>
              </a:ext>
            </a:extLst>
          </p:cNvPr>
          <p:cNvPicPr>
            <a:picLocks noChangeAspect="1"/>
          </p:cNvPicPr>
          <p:nvPr/>
        </p:nvPicPr>
        <p:blipFill>
          <a:blip r:embed="rId5"/>
          <a:stretch>
            <a:fillRect/>
          </a:stretch>
        </p:blipFill>
        <p:spPr>
          <a:xfrm>
            <a:off x="-172017" y="5130755"/>
            <a:ext cx="2950393" cy="1659343"/>
          </a:xfrm>
          <a:prstGeom prst="rect">
            <a:avLst/>
          </a:prstGeom>
        </p:spPr>
      </p:pic>
    </p:spTree>
    <p:extLst>
      <p:ext uri="{BB962C8B-B14F-4D97-AF65-F5344CB8AC3E}">
        <p14:creationId xmlns:p14="http://schemas.microsoft.com/office/powerpoint/2010/main" val="4073662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572E2-02A5-8766-2897-6FEF60197BD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F6CAFAE-165B-1EBD-E25F-BE7FB5915C5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0F0F261-FF41-360E-570C-5CAEF63E0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45AD50-C00E-9A9F-D583-2F6D11C9BC9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2933E7E-BFA2-71BC-103C-19E12A1BDAB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8891E2B-569F-E83F-FA80-8B31D6C5B34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3B3C2ED-C786-D734-CBD4-8C292B67AE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B40405AB-9C74-57ED-9B6F-8B89AAEE499B}"/>
              </a:ext>
            </a:extLst>
          </p:cNvPr>
          <p:cNvSpPr txBox="1"/>
          <p:nvPr/>
        </p:nvSpPr>
        <p:spPr>
          <a:xfrm>
            <a:off x="4448873" y="1582337"/>
            <a:ext cx="6757101" cy="3787062"/>
          </a:xfrm>
          <a:prstGeom prst="rect">
            <a:avLst/>
          </a:prstGeom>
          <a:noFill/>
        </p:spPr>
        <p:txBody>
          <a:bodyPr wrap="square">
            <a:spAutoFit/>
          </a:bodyPr>
          <a:lstStyle/>
          <a:p>
            <a:pPr algn="ctr" rtl="1">
              <a:lnSpc>
                <a:spcPct val="150000"/>
              </a:lnSpc>
            </a:pPr>
            <a:r>
              <a:rPr lang="ar-SA" b="1" dirty="0">
                <a:solidFill>
                  <a:srgbClr val="00B0F0"/>
                </a:solidFill>
              </a:rPr>
              <a:t> تابع المفاهيم الأساسية</a:t>
            </a:r>
          </a:p>
          <a:p>
            <a:pPr algn="just" rtl="1">
              <a:lnSpc>
                <a:spcPct val="150000"/>
              </a:lnSpc>
            </a:pPr>
            <a:r>
              <a:rPr lang="ar-SA" dirty="0">
                <a:solidFill>
                  <a:srgbClr val="00B0F0"/>
                </a:solidFill>
              </a:rPr>
              <a:t>ثالثاً: أخلاقيات التسويق</a:t>
            </a:r>
          </a:p>
          <a:p>
            <a:pPr algn="just" rtl="1">
              <a:lnSpc>
                <a:spcPct val="150000"/>
              </a:lnSpc>
            </a:pPr>
            <a:r>
              <a:rPr lang="ar-SA" dirty="0"/>
              <a:t>أخلاقيات التسويق هي مجموعة من المبادئ والقيم التي توجه السلوك التسويقي للمنظمة، وتحدد الممارسات المقبولة عند التعامل مع العملاء وأصحاب المصلحة. وتشمل الالتزام بالصدق والشفافية، وتقديم معلومات دقيقة عن المنتجات والخدمات، واحترام حقوق المستهلك، والابتعاد عن الخداع أو التضليل في جميع الأنشطة التسويقية.</a:t>
            </a:r>
          </a:p>
          <a:p>
            <a:pPr algn="just" rtl="1">
              <a:lnSpc>
                <a:spcPct val="150000"/>
              </a:lnSpc>
            </a:pPr>
            <a:endParaRPr lang="ar-SA" dirty="0"/>
          </a:p>
          <a:p>
            <a:pPr algn="just" rtl="1">
              <a:lnSpc>
                <a:spcPct val="150000"/>
              </a:lnSpc>
            </a:pPr>
            <a:r>
              <a:rPr lang="ar-SA" dirty="0"/>
              <a:t> ويسهم الالتزام بهذه المبادئ في بناء الثقة، وتعزيز رضا العملاء وولائهم، وإقامة علاقات طويلة الأجل تحقق منفعة متبادلة للمنظمة والمجتمع.</a:t>
            </a:r>
            <a:endParaRPr lang="en-US" dirty="0"/>
          </a:p>
        </p:txBody>
      </p:sp>
      <p:pic>
        <p:nvPicPr>
          <p:cNvPr id="3" name="Picture 2" descr="صورة منشور القصة">
            <a:extLst>
              <a:ext uri="{FF2B5EF4-FFF2-40B4-BE49-F238E27FC236}">
                <a16:creationId xmlns:a16="http://schemas.microsoft.com/office/drawing/2014/main" id="{758858EE-AFE0-18A2-8777-CD49BA3B8711}"/>
              </a:ext>
            </a:extLst>
          </p:cNvPr>
          <p:cNvPicPr>
            <a:picLocks noChangeAspect="1"/>
          </p:cNvPicPr>
          <p:nvPr/>
        </p:nvPicPr>
        <p:blipFill>
          <a:blip r:embed="rId5"/>
          <a:stretch>
            <a:fillRect/>
          </a:stretch>
        </p:blipFill>
        <p:spPr>
          <a:xfrm>
            <a:off x="244444" y="3267175"/>
            <a:ext cx="4267804" cy="2667378"/>
          </a:xfrm>
          <a:prstGeom prst="rect">
            <a:avLst/>
          </a:prstGeom>
        </p:spPr>
      </p:pic>
    </p:spTree>
    <p:extLst>
      <p:ext uri="{BB962C8B-B14F-4D97-AF65-F5344CB8AC3E}">
        <p14:creationId xmlns:p14="http://schemas.microsoft.com/office/powerpoint/2010/main" val="3462030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DEA35-4DCF-471F-B6ED-9F35ACF11BE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732CC5C-368D-2405-7163-E06A5BF21F9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7B52F1B-1A4B-2A42-2DB2-EF507D3D48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F680E23-44C7-D332-FC5C-B2F6D1228EC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16F5417-91C9-BD8D-7649-E42148BCB9F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7C025F6-FE96-9764-EF74-C0BD86A72B4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C6F294F-EA4C-E560-00C0-BAE483A27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53CC18C-C65A-27E4-0B36-5D09AD4660A6}"/>
              </a:ext>
            </a:extLst>
          </p:cNvPr>
          <p:cNvSpPr txBox="1"/>
          <p:nvPr/>
        </p:nvSpPr>
        <p:spPr>
          <a:xfrm>
            <a:off x="2177810" y="629166"/>
            <a:ext cx="9275784" cy="6280053"/>
          </a:xfrm>
          <a:prstGeom prst="rect">
            <a:avLst/>
          </a:prstGeom>
          <a:noFill/>
        </p:spPr>
        <p:txBody>
          <a:bodyPr wrap="square">
            <a:spAutoFit/>
          </a:bodyPr>
          <a:lstStyle/>
          <a:p>
            <a:pPr algn="ctr" rtl="1">
              <a:lnSpc>
                <a:spcPct val="150000"/>
              </a:lnSpc>
            </a:pPr>
            <a:r>
              <a:rPr lang="ar-SA" b="1" dirty="0">
                <a:solidFill>
                  <a:srgbClr val="00B0F0"/>
                </a:solidFill>
              </a:rPr>
              <a:t>هرم المسؤولية الاجتماعية للشركات</a:t>
            </a:r>
          </a:p>
          <a:p>
            <a:pPr algn="ctr" rtl="1">
              <a:lnSpc>
                <a:spcPct val="150000"/>
              </a:lnSpc>
            </a:pPr>
            <a:endParaRPr lang="ar-SA" b="1" dirty="0">
              <a:solidFill>
                <a:srgbClr val="00B0F0"/>
              </a:solidFill>
            </a:endParaRPr>
          </a:p>
          <a:p>
            <a:pPr algn="just" rtl="1">
              <a:lnSpc>
                <a:spcPct val="150000"/>
              </a:lnSpc>
            </a:pPr>
            <a:r>
              <a:rPr lang="ar-SA" dirty="0"/>
              <a:t>يقسم كارول المسؤولية الاجتماعية للشركات إلى أربعة مستويات متدرجة، حيث يمثل كل مستوى مسؤولية أساسية يجب أن تلتزم بها المنظمة لتحقيق التوازن بين أهدافها الاقتصادية ودورها تجاه المجتمع.</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b="1" dirty="0">
                <a:solidFill>
                  <a:srgbClr val="00B0F0"/>
                </a:solidFill>
              </a:rPr>
              <a:t>المسؤولية الاقتصادية: </a:t>
            </a:r>
            <a:r>
              <a:rPr lang="ar-SA" dirty="0"/>
              <a:t>تمثل القاعدة الأساسية للهرم، إذ يجب على المنظمة تحقيق الأرباح وضمان الاستمرار والنمو، من خلال تقديم منتجات أو خدمات تلبي احتياجات العملاء بكفاءة. ويعد النجاح الاقتصادي أساسًا يمكن المنظمة من الوفاء ببقية مسؤولياتها</a:t>
            </a:r>
          </a:p>
          <a:p>
            <a:pPr marL="285750" indent="-285750" algn="just" rtl="1">
              <a:lnSpc>
                <a:spcPct val="150000"/>
              </a:lnSpc>
              <a:buFont typeface="Wingdings" panose="05000000000000000000" pitchFamily="2" charset="2"/>
              <a:buChar char="ü"/>
            </a:pPr>
            <a:r>
              <a:rPr lang="ar-SA" b="1" dirty="0">
                <a:solidFill>
                  <a:srgbClr val="00B0F0"/>
                </a:solidFill>
              </a:rPr>
              <a:t>المسؤولية القانونية: </a:t>
            </a:r>
            <a:r>
              <a:rPr lang="ar-SA" dirty="0"/>
              <a:t>تلتزم المنظمة بالأنظمة والقوانين والتشريعات التي تنظم أعمالها، مثل أنظمة حماية المستهلك، وحقوق العاملين، والأنظمة البيئية، لأن الالتزام بالقانون يعد الحد الأدنى من المسؤولية تجاه المجتمع</a:t>
            </a:r>
          </a:p>
          <a:p>
            <a:pPr marL="285750" indent="-285750" algn="just" rtl="1">
              <a:lnSpc>
                <a:spcPct val="150000"/>
              </a:lnSpc>
              <a:buFont typeface="Wingdings" panose="05000000000000000000" pitchFamily="2" charset="2"/>
              <a:buChar char="ü"/>
            </a:pPr>
            <a:r>
              <a:rPr lang="ar-SA" b="1" dirty="0">
                <a:solidFill>
                  <a:srgbClr val="00B0F0"/>
                </a:solidFill>
              </a:rPr>
              <a:t>المسؤولية الأخلاقية: </a:t>
            </a:r>
            <a:r>
              <a:rPr lang="ar-SA" dirty="0"/>
              <a:t>تتجاوز المنظمة مجرد الالتزام بالقوانين، فتتبنى مبادئ النزاهة والعدالة والشفافية في جميع ممارساتها، وتتجنب أي سلوك قد يضر بالمستهلك أو المجتمع حتى وإن كان هذا السلوك لا يخالف القانون</a:t>
            </a:r>
          </a:p>
          <a:p>
            <a:pPr marL="285750" indent="-285750" algn="just" rtl="1">
              <a:lnSpc>
                <a:spcPct val="150000"/>
              </a:lnSpc>
              <a:buFont typeface="Wingdings" panose="05000000000000000000" pitchFamily="2" charset="2"/>
              <a:buChar char="ü"/>
            </a:pPr>
            <a:r>
              <a:rPr lang="ar-SA" b="1" dirty="0">
                <a:solidFill>
                  <a:srgbClr val="00B0F0"/>
                </a:solidFill>
              </a:rPr>
              <a:t> المسؤولية الخيرية: </a:t>
            </a:r>
            <a:r>
              <a:rPr lang="ar-SA" dirty="0"/>
              <a:t>تمثل قمة الهرم، وتشير إلى المبادرات التطوعية التي تقدمها المنظمة لخدمة المجتمع، مثل دعم التعليم، والرعاية الصحية، وحماية البيئة، والمشاركة في الأنشطة الإنسانية والتنموية، بما يعكس دورها كمواطن مؤسسي مسؤول.</a:t>
            </a:r>
            <a:endParaRPr lang="en-US" dirty="0"/>
          </a:p>
        </p:txBody>
      </p:sp>
      <p:pic>
        <p:nvPicPr>
          <p:cNvPr id="5" name="Picture 4" descr="PRC Exam Review العربية (@exam_prc) on X">
            <a:extLst>
              <a:ext uri="{FF2B5EF4-FFF2-40B4-BE49-F238E27FC236}">
                <a16:creationId xmlns:a16="http://schemas.microsoft.com/office/drawing/2014/main" id="{6BAEA8C9-975C-B531-8514-828D52D2745F}"/>
              </a:ext>
            </a:extLst>
          </p:cNvPr>
          <p:cNvPicPr>
            <a:picLocks noChangeAspect="1"/>
          </p:cNvPicPr>
          <p:nvPr/>
        </p:nvPicPr>
        <p:blipFill>
          <a:blip r:embed="rId5"/>
          <a:srcRect t="12877"/>
          <a:stretch>
            <a:fillRect/>
          </a:stretch>
        </p:blipFill>
        <p:spPr>
          <a:xfrm>
            <a:off x="77267" y="4819824"/>
            <a:ext cx="2065233" cy="1799302"/>
          </a:xfrm>
          <a:prstGeom prst="rect">
            <a:avLst/>
          </a:prstGeom>
        </p:spPr>
      </p:pic>
    </p:spTree>
    <p:extLst>
      <p:ext uri="{BB962C8B-B14F-4D97-AF65-F5344CB8AC3E}">
        <p14:creationId xmlns:p14="http://schemas.microsoft.com/office/powerpoint/2010/main" val="1955059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5AE51-C456-8FD1-4690-539B39A68D4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4891B0B-D449-92A0-D075-31E55433951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E9E4A88-2B95-ABB8-28D1-2450E101C8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091BFC4-2490-3027-D0B3-6C56D33F6C5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8C4B1D1-BC16-47C2-6DBF-264160EF8D9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D14E028-948F-6921-B7AF-7580B8AC4C2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930CE87-4A79-7F67-E1F5-00A3325135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4CAF8DF-407E-F052-1905-FB207096A48E}"/>
              </a:ext>
            </a:extLst>
          </p:cNvPr>
          <p:cNvSpPr txBox="1"/>
          <p:nvPr/>
        </p:nvSpPr>
        <p:spPr>
          <a:xfrm>
            <a:off x="2656689" y="632014"/>
            <a:ext cx="8580420" cy="5864554"/>
          </a:xfrm>
          <a:prstGeom prst="rect">
            <a:avLst/>
          </a:prstGeom>
          <a:noFill/>
        </p:spPr>
        <p:txBody>
          <a:bodyPr wrap="square">
            <a:spAutoFit/>
          </a:bodyPr>
          <a:lstStyle/>
          <a:p>
            <a:pPr algn="ctr" rtl="1">
              <a:lnSpc>
                <a:spcPct val="150000"/>
              </a:lnSpc>
            </a:pPr>
            <a:r>
              <a:rPr lang="ar-SA" sz="2000" b="1" dirty="0">
                <a:solidFill>
                  <a:srgbClr val="00B0F0"/>
                </a:solidFill>
              </a:rPr>
              <a:t>قضايا المسؤولية الاجتماعية</a:t>
            </a:r>
          </a:p>
          <a:p>
            <a:pPr algn="ctr" rtl="1">
              <a:lnSpc>
                <a:spcPct val="150000"/>
              </a:lnSpc>
            </a:pPr>
            <a:endParaRPr lang="ar-SA" b="1" dirty="0">
              <a:solidFill>
                <a:srgbClr val="00B0F0"/>
              </a:solidFill>
            </a:endParaRPr>
          </a:p>
          <a:p>
            <a:pPr algn="just" rtl="1">
              <a:lnSpc>
                <a:spcPct val="150000"/>
              </a:lnSpc>
            </a:pPr>
            <a:r>
              <a:rPr lang="ar-SA" dirty="0"/>
              <a:t>تركز المسؤولية الاجتماعية في التسويق على ثلاثة مجالات رئيسية:</a:t>
            </a:r>
          </a:p>
          <a:p>
            <a:pPr algn="just" rtl="1">
              <a:lnSpc>
                <a:spcPct val="150000"/>
              </a:lnSpc>
            </a:pPr>
            <a:r>
              <a:rPr lang="ar-SA" b="1" dirty="0">
                <a:solidFill>
                  <a:srgbClr val="00B0F0"/>
                </a:solidFill>
              </a:rPr>
              <a:t>أولاً: البيئة الطبيعية</a:t>
            </a:r>
          </a:p>
          <a:p>
            <a:pPr algn="just" rtl="1">
              <a:lnSpc>
                <a:spcPct val="150000"/>
              </a:lnSpc>
            </a:pPr>
            <a:r>
              <a:rPr lang="ar-SA" dirty="0"/>
              <a:t>ويتضمن ذلك المحافظة على الموارد الطبيعية، والحد من تلوث الهواء والمياه والتربة، وتشجيع الاستدامة البيئية.</a:t>
            </a:r>
          </a:p>
          <a:p>
            <a:pPr algn="just" rtl="1">
              <a:lnSpc>
                <a:spcPct val="150000"/>
              </a:lnSpc>
            </a:pPr>
            <a:r>
              <a:rPr lang="ar-SA" b="1" dirty="0">
                <a:solidFill>
                  <a:srgbClr val="00B0F0"/>
                </a:solidFill>
              </a:rPr>
              <a:t>ثانياً: حماية المستهلك</a:t>
            </a:r>
          </a:p>
          <a:p>
            <a:pPr algn="just" rtl="1">
              <a:lnSpc>
                <a:spcPct val="150000"/>
              </a:lnSpc>
            </a:pPr>
            <a:r>
              <a:rPr lang="ar-SA" dirty="0"/>
              <a:t>وتهدف إلى ضمان حقوق المستهلك، مثل:</a:t>
            </a:r>
          </a:p>
          <a:p>
            <a:pPr marL="285750" indent="-285750" algn="just" rtl="1">
              <a:lnSpc>
                <a:spcPct val="150000"/>
              </a:lnSpc>
              <a:buFont typeface="Arial" panose="020B0604020202020204" pitchFamily="34" charset="0"/>
              <a:buChar char="•"/>
            </a:pPr>
            <a:r>
              <a:rPr lang="ar-SA" dirty="0"/>
              <a:t>الحق في السلامة.</a:t>
            </a:r>
          </a:p>
          <a:p>
            <a:pPr marL="285750" indent="-285750" algn="just" rtl="1">
              <a:lnSpc>
                <a:spcPct val="150000"/>
              </a:lnSpc>
              <a:buFont typeface="Arial" panose="020B0604020202020204" pitchFamily="34" charset="0"/>
              <a:buChar char="•"/>
            </a:pPr>
            <a:r>
              <a:rPr lang="ar-SA" dirty="0"/>
              <a:t>الحق في المعرفة.</a:t>
            </a:r>
          </a:p>
          <a:p>
            <a:pPr marL="285750" indent="-285750" algn="just" rtl="1">
              <a:lnSpc>
                <a:spcPct val="150000"/>
              </a:lnSpc>
              <a:buFont typeface="Arial" panose="020B0604020202020204" pitchFamily="34" charset="0"/>
              <a:buChar char="•"/>
            </a:pPr>
            <a:r>
              <a:rPr lang="ar-SA" dirty="0"/>
              <a:t>الحق في الاختيار.</a:t>
            </a:r>
          </a:p>
          <a:p>
            <a:pPr marL="285750" indent="-285750" algn="just" rtl="1">
              <a:lnSpc>
                <a:spcPct val="150000"/>
              </a:lnSpc>
              <a:buFont typeface="Arial" panose="020B0604020202020204" pitchFamily="34" charset="0"/>
              <a:buChar char="•"/>
            </a:pPr>
            <a:r>
              <a:rPr lang="ar-SA" dirty="0"/>
              <a:t>الحق في إيصال الشكوى والاستماع إليها.</a:t>
            </a:r>
          </a:p>
          <a:p>
            <a:pPr algn="just" rtl="1">
              <a:lnSpc>
                <a:spcPct val="150000"/>
              </a:lnSpc>
            </a:pPr>
            <a:r>
              <a:rPr lang="ar-SA" b="1" dirty="0">
                <a:solidFill>
                  <a:srgbClr val="00B0F0"/>
                </a:solidFill>
              </a:rPr>
              <a:t>ثالثاً: العلاقات مع المجتمع</a:t>
            </a:r>
          </a:p>
          <a:p>
            <a:pPr algn="just" rtl="1">
              <a:lnSpc>
                <a:spcPct val="150000"/>
              </a:lnSpc>
            </a:pPr>
            <a:r>
              <a:rPr lang="ar-SA" dirty="0"/>
              <a:t>وتشمل مساهمة الشركات في تحسين جودة الحياة من خلال دعم التعليم والصحة والتنمية الاجتماعية، والمشاركة في حل المشكلات المجتمعية.</a:t>
            </a:r>
            <a:endParaRPr lang="en-US" dirty="0"/>
          </a:p>
        </p:txBody>
      </p:sp>
      <p:pic>
        <p:nvPicPr>
          <p:cNvPr id="5" name="Picture 4">
            <a:extLst>
              <a:ext uri="{FF2B5EF4-FFF2-40B4-BE49-F238E27FC236}">
                <a16:creationId xmlns:a16="http://schemas.microsoft.com/office/drawing/2014/main" id="{BC0E1762-71BE-3119-8709-660B90EF4CCD}"/>
              </a:ext>
              <a:ext uri="{C183D7F6-B498-43B3-948B-1728B52AA6E4}">
                <adec:decorative xmlns:adec="http://schemas.microsoft.com/office/drawing/2017/decorative" val="1"/>
              </a:ext>
            </a:extLst>
          </p:cNvPr>
          <p:cNvPicPr>
            <a:picLocks noChangeAspect="1"/>
          </p:cNvPicPr>
          <p:nvPr/>
        </p:nvPicPr>
        <p:blipFill>
          <a:blip r:embed="rId5"/>
          <a:srcRect l="5527"/>
          <a:stretch>
            <a:fillRect/>
          </a:stretch>
        </p:blipFill>
        <p:spPr>
          <a:xfrm>
            <a:off x="122677" y="2682651"/>
            <a:ext cx="3158239" cy="2834708"/>
          </a:xfrm>
          <a:prstGeom prst="rect">
            <a:avLst/>
          </a:prstGeom>
        </p:spPr>
      </p:pic>
    </p:spTree>
    <p:extLst>
      <p:ext uri="{BB962C8B-B14F-4D97-AF65-F5344CB8AC3E}">
        <p14:creationId xmlns:p14="http://schemas.microsoft.com/office/powerpoint/2010/main" val="3157525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0C4DB-2258-28A5-1921-FD6CA9C2FBC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D1431F2-5159-4B5A-3FAC-EF377503320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9B777D2-581E-6635-C081-695D56EF224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083739C-AAA9-7549-39B9-540A39C6322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D0F8862-71DF-D57D-A050-E126148A0C0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21781EA-08B2-21AF-F816-E4E19B24EDF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E94DC35-AFB7-FCE5-64E4-0E442D2905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6853B6B-182D-DA90-4D53-55EED1610A50}"/>
              </a:ext>
            </a:extLst>
          </p:cNvPr>
          <p:cNvSpPr txBox="1"/>
          <p:nvPr/>
        </p:nvSpPr>
        <p:spPr>
          <a:xfrm>
            <a:off x="1874159" y="944860"/>
            <a:ext cx="9503875" cy="6273512"/>
          </a:xfrm>
          <a:prstGeom prst="rect">
            <a:avLst/>
          </a:prstGeom>
          <a:noFill/>
        </p:spPr>
        <p:txBody>
          <a:bodyPr wrap="square">
            <a:spAutoFit/>
          </a:bodyPr>
          <a:lstStyle/>
          <a:p>
            <a:pPr algn="ctr" rtl="1">
              <a:lnSpc>
                <a:spcPct val="150000"/>
              </a:lnSpc>
            </a:pPr>
            <a:r>
              <a:rPr lang="ar-SA" b="1" dirty="0">
                <a:solidFill>
                  <a:srgbClr val="00B0F0"/>
                </a:solidFill>
              </a:rPr>
              <a:t>الانتقادات الاجتماعية للتسويق</a:t>
            </a:r>
          </a:p>
          <a:p>
            <a:pPr algn="ctr" rtl="1">
              <a:lnSpc>
                <a:spcPct val="150000"/>
              </a:lnSpc>
            </a:pPr>
            <a:endParaRPr lang="ar-SA" b="1" dirty="0">
              <a:solidFill>
                <a:srgbClr val="00B0F0"/>
              </a:solidFill>
            </a:endParaRPr>
          </a:p>
          <a:p>
            <a:pPr algn="just" rtl="1">
              <a:lnSpc>
                <a:spcPct val="150000"/>
              </a:lnSpc>
            </a:pPr>
            <a:r>
              <a:rPr lang="ar-SA" dirty="0"/>
              <a:t>يرى كوتلر أن التسويق يؤدي دورًا مهمًا في تحسين مستوى معيشة الأفراد من خلال توفير المنتجات والخدمات التي تلبي احتياجاتهم ورغباتهم، كما يسهم في دعم النمو الاقتصادي ورفع مستوى الرفاهية. ومع ذلك، فقد تعرضت بعض الممارسات التسويقية لانتقادات من قبل المستهلكين، والباحثين، وجمعيات حماية المستهلك، نتيجة ما قد تسببه من آثار سلبية على الأفراد والمجتمع والأسواق.</a:t>
            </a:r>
          </a:p>
          <a:p>
            <a:pPr algn="just" rtl="1">
              <a:lnSpc>
                <a:spcPct val="150000"/>
              </a:lnSpc>
            </a:pPr>
            <a:endParaRPr lang="ar-SA" dirty="0"/>
          </a:p>
          <a:p>
            <a:pPr algn="just" rtl="1">
              <a:lnSpc>
                <a:spcPct val="150000"/>
              </a:lnSpc>
            </a:pPr>
            <a:r>
              <a:rPr lang="ar-SA" dirty="0">
                <a:solidFill>
                  <a:srgbClr val="00B0F0"/>
                </a:solidFill>
              </a:rPr>
              <a:t>وتنقسم هذه الانتقادات إلى ثلاثة محاور رئيسية، هي:</a:t>
            </a:r>
          </a:p>
          <a:p>
            <a:pPr marL="285750" indent="-285750" algn="just" rtl="1">
              <a:lnSpc>
                <a:spcPct val="150000"/>
              </a:lnSpc>
              <a:buFont typeface="Arial" panose="020B0604020202020204" pitchFamily="34" charset="0"/>
              <a:buChar char="•"/>
            </a:pPr>
            <a:r>
              <a:rPr lang="ar-SA" dirty="0"/>
              <a:t>تأثير التسويق على المستهلكين الأفراد، مثل ارتفاع الأسعار، والممارسات التسويقية المضللة، والبيع تحت الضغط، وتسويق المنتجات الرديئة أو غير الآمنة.</a:t>
            </a:r>
          </a:p>
          <a:p>
            <a:pPr marL="285750" indent="-285750" algn="just" rtl="1">
              <a:lnSpc>
                <a:spcPct val="150000"/>
              </a:lnSpc>
              <a:buFont typeface="Arial" panose="020B0604020202020204" pitchFamily="34" charset="0"/>
              <a:buChar char="•"/>
            </a:pPr>
            <a:r>
              <a:rPr lang="ar-SA" dirty="0"/>
              <a:t>تأثير التسويق على المجتمع ككل، وما قد ينتج عنه من تشجيع الاستهلاك المفرط، أو الإضرار بالبيئة، أو استنزاف الموارد الطبيعية.</a:t>
            </a:r>
          </a:p>
          <a:p>
            <a:pPr marL="285750" indent="-285750" algn="just" rtl="1">
              <a:lnSpc>
                <a:spcPct val="150000"/>
              </a:lnSpc>
              <a:buFont typeface="Arial" panose="020B0604020202020204" pitchFamily="34" charset="0"/>
              <a:buChar char="•"/>
            </a:pPr>
            <a:r>
              <a:rPr lang="ar-SA" dirty="0"/>
              <a:t>تأثير التسويق على المنشآت الأخرى والمنافسة في السوق، من خلال بعض الممارسات التي قد تؤثر في عدالة المنافسة أو تحد من فرص المنافسين.</a:t>
            </a:r>
          </a:p>
          <a:p>
            <a:pPr algn="just" rtl="1">
              <a:lnSpc>
                <a:spcPct val="150000"/>
              </a:lnSpc>
            </a:pPr>
            <a:endParaRPr lang="ar-SA" dirty="0"/>
          </a:p>
        </p:txBody>
      </p:sp>
    </p:spTree>
    <p:extLst>
      <p:ext uri="{BB962C8B-B14F-4D97-AF65-F5344CB8AC3E}">
        <p14:creationId xmlns:p14="http://schemas.microsoft.com/office/powerpoint/2010/main" val="2959220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7BCD5-B320-7A6C-FD71-55963C7700F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0C8F08D-23E5-EEA1-EDCF-3C685B0ACD9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E4C88C3-C61E-3FF9-099E-4BB5E8CAD3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EDE357C-A397-1141-A8DA-83258781457B}"/>
              </a:ext>
            </a:extLst>
          </p:cNvPr>
          <p:cNvSpPr/>
          <p:nvPr/>
        </p:nvSpPr>
        <p:spPr>
          <a:xfrm>
            <a:off x="3367640" y="46575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D5B298D-5000-399D-B173-57E4BE51426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129EF15-26DB-8515-06E7-113CD484836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E58F1BA-CFC7-5631-F0C3-F43766CB9F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A479CD2-D003-F499-5BD2-70E7FA747715}"/>
              </a:ext>
            </a:extLst>
          </p:cNvPr>
          <p:cNvSpPr txBox="1"/>
          <p:nvPr/>
        </p:nvSpPr>
        <p:spPr>
          <a:xfrm>
            <a:off x="2725093" y="1211105"/>
            <a:ext cx="8457801" cy="6273512"/>
          </a:xfrm>
          <a:prstGeom prst="rect">
            <a:avLst/>
          </a:prstGeom>
          <a:noFill/>
        </p:spPr>
        <p:txBody>
          <a:bodyPr wrap="square">
            <a:spAutoFit/>
          </a:bodyPr>
          <a:lstStyle/>
          <a:p>
            <a:pPr algn="ctr" rtl="1">
              <a:lnSpc>
                <a:spcPct val="150000"/>
              </a:lnSpc>
            </a:pPr>
            <a:r>
              <a:rPr lang="ar-SA" b="1" dirty="0">
                <a:solidFill>
                  <a:srgbClr val="00B0F0"/>
                </a:solidFill>
              </a:rPr>
              <a:t>تأثير التسويق على المستهلكين الأفراد</a:t>
            </a:r>
          </a:p>
          <a:p>
            <a:pPr algn="ctr" rtl="1">
              <a:lnSpc>
                <a:spcPct val="150000"/>
              </a:lnSpc>
            </a:pPr>
            <a:endParaRPr lang="ar-SA" b="1" dirty="0">
              <a:solidFill>
                <a:srgbClr val="00B0F0"/>
              </a:solidFill>
            </a:endParaRPr>
          </a:p>
          <a:p>
            <a:pPr algn="just" rtl="1">
              <a:lnSpc>
                <a:spcPct val="150000"/>
              </a:lnSpc>
            </a:pPr>
            <a:r>
              <a:rPr lang="ar-SA" b="1" dirty="0"/>
              <a:t>يرى كوتلر أن التسويق يحقق للمستهلكين العديد من الفوائد من خلال توفير المنتجات والخدمات التي تلبي احتياجاتهم وتمنحهم خيارات متنوعة. </a:t>
            </a:r>
          </a:p>
          <a:p>
            <a:pPr algn="just" rtl="1">
              <a:lnSpc>
                <a:spcPct val="150000"/>
              </a:lnSpc>
            </a:pPr>
            <a:r>
              <a:rPr lang="ar-SA" b="1" dirty="0"/>
              <a:t>ومع ذلك، يرى بعض النقاد أن بعض الممارسات التسويقية قد تؤثر سلبًا في المستهلك، خاصة عندما لا تلتزم الشركات بالمسؤولية والأخلاقيات في أنشطتها التسويقية.</a:t>
            </a:r>
          </a:p>
          <a:p>
            <a:pPr algn="just" rtl="1">
              <a:lnSpc>
                <a:spcPct val="150000"/>
              </a:lnSpc>
            </a:pPr>
            <a:endParaRPr lang="ar-SA" b="1" dirty="0">
              <a:solidFill>
                <a:srgbClr val="00B0F0"/>
              </a:solidFill>
            </a:endParaRPr>
          </a:p>
          <a:p>
            <a:pPr algn="just" rtl="1">
              <a:lnSpc>
                <a:spcPct val="150000"/>
              </a:lnSpc>
            </a:pPr>
            <a:r>
              <a:rPr lang="ar-SA" dirty="0">
                <a:solidFill>
                  <a:srgbClr val="00B0F0"/>
                </a:solidFill>
              </a:rPr>
              <a:t>ومن أبرز الانتقادات التي يوجهها النقاد للتسويق فيما يتعلق بالمستهلكين الأفراد ما يأتي:</a:t>
            </a:r>
          </a:p>
          <a:p>
            <a:pPr marL="285750" indent="-285750" algn="just" rtl="1">
              <a:lnSpc>
                <a:spcPct val="150000"/>
              </a:lnSpc>
              <a:buFont typeface="Arial" panose="020B0604020202020204" pitchFamily="34" charset="0"/>
              <a:buChar char="•"/>
            </a:pPr>
            <a:r>
              <a:rPr lang="ar-SA" dirty="0"/>
              <a:t>ارتفاع الأسعار نتيجة إضافة تكاليف الإعلان والتوزيع والترويج إلى سعر المنتج، مما يزيد من العبء المالي على المستهلك.</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الممارسات التسويقية المضللة التي تعتمد على المبالغة أو تقديم معلومات غير دقيقة عن المنتجات أو الخدمات، مما قد يؤدي إلى اتخاذ قرارات شراء غير سليمة.</a:t>
            </a:r>
          </a:p>
          <a:p>
            <a:pPr algn="just" rtl="1">
              <a:lnSpc>
                <a:spcPct val="150000"/>
              </a:lnSpc>
            </a:pPr>
            <a:endParaRPr lang="ar-SA" b="1" dirty="0">
              <a:solidFill>
                <a:srgbClr val="00B0F0"/>
              </a:solidFill>
            </a:endParaRPr>
          </a:p>
          <a:p>
            <a:pPr algn="just" rtl="1">
              <a:lnSpc>
                <a:spcPct val="150000"/>
              </a:lnSpc>
            </a:pPr>
            <a:endParaRPr lang="ar-SA" b="1" dirty="0">
              <a:solidFill>
                <a:srgbClr val="00B0F0"/>
              </a:solidFill>
            </a:endParaRPr>
          </a:p>
        </p:txBody>
      </p:sp>
      <p:pic>
        <p:nvPicPr>
          <p:cNvPr id="5" name="Picture 4">
            <a:extLst>
              <a:ext uri="{FF2B5EF4-FFF2-40B4-BE49-F238E27FC236}">
                <a16:creationId xmlns:a16="http://schemas.microsoft.com/office/drawing/2014/main" id="{6FB5D99A-9FBC-1BFF-C4FF-C80486201308}"/>
              </a:ext>
              <a:ext uri="{C183D7F6-B498-43B3-948B-1728B52AA6E4}">
                <adec:decorative xmlns:adec="http://schemas.microsoft.com/office/drawing/2017/decorative" val="1"/>
              </a:ext>
            </a:extLst>
          </p:cNvPr>
          <p:cNvPicPr>
            <a:picLocks noChangeAspect="1"/>
          </p:cNvPicPr>
          <p:nvPr/>
        </p:nvPicPr>
        <p:blipFill>
          <a:blip r:embed="rId5"/>
          <a:srcRect r="9631"/>
          <a:stretch>
            <a:fillRect/>
          </a:stretch>
        </p:blipFill>
        <p:spPr>
          <a:xfrm>
            <a:off x="-91336" y="4635374"/>
            <a:ext cx="2748025" cy="2733392"/>
          </a:xfrm>
          <a:prstGeom prst="rect">
            <a:avLst/>
          </a:prstGeom>
        </p:spPr>
      </p:pic>
    </p:spTree>
    <p:extLst>
      <p:ext uri="{BB962C8B-B14F-4D97-AF65-F5344CB8AC3E}">
        <p14:creationId xmlns:p14="http://schemas.microsoft.com/office/powerpoint/2010/main" val="482373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F4BAF-4E33-F9A0-54F0-E29D8BE6157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8BF91B2-F0B5-6871-66A8-19F949B963D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52F0524-7EFB-4046-959B-EC68E90862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A1A077C-5182-F7CF-E250-2EFA03B0692B}"/>
              </a:ext>
            </a:extLst>
          </p:cNvPr>
          <p:cNvSpPr/>
          <p:nvPr/>
        </p:nvSpPr>
        <p:spPr>
          <a:xfrm>
            <a:off x="3367640" y="46575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276FCA0-FA9F-F0EB-A939-BCDC20110DD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69687D3-8FA9-7EC0-C41F-86CFC8ACCE2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075A9A9-486E-168E-0571-9CBD136694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3CAE4BA-2E17-6200-752D-F52C029B540D}"/>
              </a:ext>
            </a:extLst>
          </p:cNvPr>
          <p:cNvSpPr txBox="1"/>
          <p:nvPr/>
        </p:nvSpPr>
        <p:spPr>
          <a:xfrm>
            <a:off x="3008237" y="639218"/>
            <a:ext cx="8410047" cy="6273512"/>
          </a:xfrm>
          <a:prstGeom prst="rect">
            <a:avLst/>
          </a:prstGeom>
          <a:noFill/>
        </p:spPr>
        <p:txBody>
          <a:bodyPr wrap="square">
            <a:spAutoFit/>
          </a:bodyPr>
          <a:lstStyle/>
          <a:p>
            <a:pPr algn="just" rtl="1">
              <a:lnSpc>
                <a:spcPct val="150000"/>
              </a:lnSpc>
            </a:pPr>
            <a:endParaRPr lang="ar-SA" b="1" dirty="0">
              <a:solidFill>
                <a:srgbClr val="00B0F0"/>
              </a:solidFill>
            </a:endParaRPr>
          </a:p>
          <a:p>
            <a:pPr algn="ctr" rtl="1">
              <a:lnSpc>
                <a:spcPct val="150000"/>
              </a:lnSpc>
            </a:pPr>
            <a:r>
              <a:rPr lang="ar-SA" b="1" dirty="0">
                <a:solidFill>
                  <a:srgbClr val="00B0F0"/>
                </a:solidFill>
              </a:rPr>
              <a:t>تابع أبرز  الانتقادات</a:t>
            </a:r>
          </a:p>
          <a:p>
            <a:pPr marL="342900" indent="-342900" algn="just" rtl="1">
              <a:lnSpc>
                <a:spcPct val="150000"/>
              </a:lnSpc>
              <a:buFont typeface="Arial" panose="020B0604020202020204" pitchFamily="34" charset="0"/>
              <a:buChar char="•"/>
            </a:pPr>
            <a:r>
              <a:rPr lang="ar-SA" dirty="0"/>
              <a:t>البيع تحت الضغط من خلال استخدام أساليب تؤثر في المستهلك لدفعه إلى الشراء بسرعة، دون منحه الوقت الكافي للمقارنة أو التفكير.</a:t>
            </a:r>
          </a:p>
          <a:p>
            <a:pPr marL="342900" indent="-342900" algn="just" rtl="1">
              <a:lnSpc>
                <a:spcPct val="150000"/>
              </a:lnSpc>
              <a:buFont typeface="Arial" panose="020B0604020202020204" pitchFamily="34" charset="0"/>
              <a:buChar char="•"/>
            </a:pPr>
            <a:r>
              <a:rPr lang="ar-SA" dirty="0"/>
              <a:t>طرح منتجات رديئة أو ضارة أو غير آمنة قد لا تحقق الجودة المتوقعة أو قد تشكل خطرًا على صحة المستهلك وسلامته.</a:t>
            </a:r>
          </a:p>
          <a:p>
            <a:pPr marL="342900" indent="-342900" algn="just" rtl="1">
              <a:lnSpc>
                <a:spcPct val="150000"/>
              </a:lnSpc>
              <a:buFont typeface="Arial" panose="020B0604020202020204" pitchFamily="34" charset="0"/>
              <a:buChar char="•"/>
            </a:pPr>
            <a:r>
              <a:rPr lang="ar-SA" dirty="0"/>
              <a:t>التقادم المخطط للمنتجات، حيث تُصمم بعض المنتجات بعمر افتراضي محدود أو يتم طرح إصدارات جديدة بصورة متكررة، بهدف تشجيع المستهلك على استبدال المنتج وشراء منتجات جديدة.</a:t>
            </a:r>
          </a:p>
          <a:p>
            <a:pPr marL="342900" indent="-342900" algn="just" rtl="1">
              <a:lnSpc>
                <a:spcPct val="150000"/>
              </a:lnSpc>
              <a:buFont typeface="Arial" panose="020B0604020202020204" pitchFamily="34" charset="0"/>
              <a:buChar char="•"/>
            </a:pPr>
            <a:r>
              <a:rPr lang="ar-SA" dirty="0"/>
              <a:t>ضعف الخدمات المقدمة لذوي الدخل المحدود والفئات الأقل حظًا، إذ يرى النقاد أن بعض الشركات تركز على الأسواق الأكثر ربحية، مما يقلل من اهتمامها بتوفير منتجات أو خدمات مناسبة لهذه الفئات.</a:t>
            </a:r>
          </a:p>
          <a:p>
            <a:pPr marL="342900" indent="-34290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ويؤكد كوتلر أن هذه القضايا تمثل وجهة نظر المنتقدين، في حين يرى المسوقون أن كثيرًا من هذه الممارسات لها مبررات اقتصادية أو تسويقية، ويقدمون ردودًا على كل انتقاد. ومن هنا تبرز أهمية تبني التسويق المسؤول، الذي يحقق التوازن بين مصالح المنظمة، وحقوق المستهلك، ومتطلبات المجتمع، بما يسهم في بناء علاقات تسويقية قائمة على الثقة والاستدامة.</a:t>
            </a:r>
          </a:p>
        </p:txBody>
      </p:sp>
      <p:pic>
        <p:nvPicPr>
          <p:cNvPr id="5" name="Picture 4">
            <a:extLst>
              <a:ext uri="{FF2B5EF4-FFF2-40B4-BE49-F238E27FC236}">
                <a16:creationId xmlns:a16="http://schemas.microsoft.com/office/drawing/2014/main" id="{7C5BCE27-79C6-D658-30A1-5ADA4530F53A}"/>
              </a:ext>
            </a:extLst>
          </p:cNvPr>
          <p:cNvPicPr>
            <a:picLocks noChangeAspect="1"/>
          </p:cNvPicPr>
          <p:nvPr/>
        </p:nvPicPr>
        <p:blipFill>
          <a:blip r:embed="rId5"/>
          <a:stretch>
            <a:fillRect/>
          </a:stretch>
        </p:blipFill>
        <p:spPr>
          <a:xfrm>
            <a:off x="82929" y="3970611"/>
            <a:ext cx="2749534" cy="2737341"/>
          </a:xfrm>
          <a:prstGeom prst="rect">
            <a:avLst/>
          </a:prstGeom>
        </p:spPr>
      </p:pic>
    </p:spTree>
    <p:extLst>
      <p:ext uri="{BB962C8B-B14F-4D97-AF65-F5344CB8AC3E}">
        <p14:creationId xmlns:p14="http://schemas.microsoft.com/office/powerpoint/2010/main" val="216485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6AFC4-6B32-6E6D-999F-D7E9FFCA6A5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F49C726-E272-B558-A6B4-318677174C3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366F6E7-1172-6B9C-0BEE-72A2044FA2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04B44ED-2FF1-735F-F8FE-F3B7D218BC76}"/>
              </a:ext>
            </a:extLst>
          </p:cNvPr>
          <p:cNvSpPr/>
          <p:nvPr/>
        </p:nvSpPr>
        <p:spPr>
          <a:xfrm>
            <a:off x="3367640" y="46575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7D979DB-E03C-866D-AF2C-6A67AB55B5A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DE4A07B-6058-45BC-0979-D76F0F8FAC3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915FFF7-50A2-4C3E-F76F-092A41E657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1D6FA29-E5DE-FA57-5A43-7EDBE48DDDE6}"/>
              </a:ext>
            </a:extLst>
          </p:cNvPr>
          <p:cNvSpPr txBox="1"/>
          <p:nvPr/>
        </p:nvSpPr>
        <p:spPr>
          <a:xfrm>
            <a:off x="3159658" y="541682"/>
            <a:ext cx="8258625" cy="5996513"/>
          </a:xfrm>
          <a:prstGeom prst="rect">
            <a:avLst/>
          </a:prstGeom>
          <a:noFill/>
        </p:spPr>
        <p:txBody>
          <a:bodyPr wrap="square">
            <a:spAutoFit/>
          </a:bodyPr>
          <a:lstStyle/>
          <a:p>
            <a:pPr algn="ctr" rtl="1">
              <a:lnSpc>
                <a:spcPct val="150000"/>
              </a:lnSpc>
            </a:pPr>
            <a:r>
              <a:rPr lang="ar-SA" b="1" dirty="0">
                <a:solidFill>
                  <a:srgbClr val="00B0F0"/>
                </a:solidFill>
              </a:rPr>
              <a:t>أولًا: ارتفاع الأسعار</a:t>
            </a:r>
          </a:p>
          <a:p>
            <a:pPr algn="just" rtl="1">
              <a:lnSpc>
                <a:spcPct val="150000"/>
              </a:lnSpc>
            </a:pPr>
            <a:r>
              <a:rPr lang="ar-SA" dirty="0"/>
              <a:t>يرى بعض منتقدي التسويق أن النظام التسويقي يسهم في ارتفاع أسعار السلع والخدمات، ويعتقدون أن المستهلك يتحمل جزءًا كبيرًا من التكاليف التي تتحملها الشركات في تنفيذ أنشطتها التسويقية. ووفقًا لهذا الرأي، فإن هذه التكاليف تُضاف إلى سعر المنتج النهائي، مما يؤدي إلى زيادة ما يدفعه المستهلك عند الشراء.</a:t>
            </a:r>
          </a:p>
          <a:p>
            <a:pPr algn="just" rtl="1">
              <a:lnSpc>
                <a:spcPct val="150000"/>
              </a:lnSpc>
            </a:pPr>
            <a:endParaRPr lang="ar-SA" dirty="0"/>
          </a:p>
          <a:p>
            <a:pPr algn="just" rtl="1">
              <a:lnSpc>
                <a:spcPct val="150000"/>
              </a:lnSpc>
            </a:pPr>
            <a:r>
              <a:rPr lang="ar-SA" dirty="0"/>
              <a:t>ويرجع المنتقدون ارتفاع الأسعار إلى عدة عوامل، من أهمها:</a:t>
            </a:r>
          </a:p>
          <a:p>
            <a:pPr marL="285750" indent="-285750" algn="just" rtl="1">
              <a:buFont typeface="Arial" panose="020B0604020202020204" pitchFamily="34" charset="0"/>
              <a:buChar char="•"/>
            </a:pPr>
            <a:r>
              <a:rPr lang="ar-SA" dirty="0"/>
              <a:t>ارتفاع تكاليف التوزيع الناتجة عن تعدد الوسطاء، وعمليات النقل والتخزين، والخدمات اللوجستية.</a:t>
            </a:r>
          </a:p>
          <a:p>
            <a:pPr marL="285750" indent="-285750" algn="just" rtl="1">
              <a:buFont typeface="Arial" panose="020B0604020202020204" pitchFamily="34" charset="0"/>
              <a:buChar char="•"/>
            </a:pPr>
            <a:r>
              <a:rPr lang="ar-SA" dirty="0"/>
              <a:t>ارتفاع تكاليف الإعلان والترويج، حيث تنفق الشركات مبالغ كبيرة على الحملات الإعلانية والأنشطة الترويجية بهدف جذب العملاء وتعزيز مكانة العلامة التجارية.</a:t>
            </a:r>
          </a:p>
          <a:p>
            <a:pPr marL="285750" indent="-285750" algn="just" rtl="1">
              <a:buFont typeface="Arial" panose="020B0604020202020204" pitchFamily="34" charset="0"/>
              <a:buChar char="•"/>
            </a:pPr>
            <a:r>
              <a:rPr lang="ar-SA" dirty="0"/>
              <a:t>زيادة هوامش الربح في بعض الأسواق، خاصة في الأسواق التي تنخفض فيها المنافسة أو تتمتع فيها بعض الشركات بقوة سوقية تمكنها من فرض أسعار مرتفعة.</a:t>
            </a:r>
          </a:p>
          <a:p>
            <a:pPr algn="just" rtl="1">
              <a:lnSpc>
                <a:spcPct val="150000"/>
              </a:lnSpc>
            </a:pPr>
            <a:endParaRPr lang="ar-SA" dirty="0"/>
          </a:p>
          <a:p>
            <a:pPr algn="just" rtl="1">
              <a:lnSpc>
                <a:spcPct val="150000"/>
              </a:lnSpc>
            </a:pPr>
            <a:r>
              <a:rPr lang="ar-SA" dirty="0"/>
              <a:t>وفي المقابل، يرى كوتلر أن هذه التكاليف لا تمثل عبئًا على المستهلك فحسب، بل تسهم في إضافة قيمة للمنتج من خلال توفيره في المكان والوقت المناسبين، وتحسين مستوى الخدمة، وتقديم معلومات تساعد المستهلك على اتخاذ قرار الشراء، إضافة إلى بناء الثقة بالعلامة التجارية وتعزيز جودة تجربة العميل. كما أن المنافسة بين الشركات تسهم في الحد من الارتفاع غير المبرر للأسعار وتشجع على تقديم قيمة أفضل للمستهلك مقابل ما يدفعه من ثمن.</a:t>
            </a:r>
          </a:p>
        </p:txBody>
      </p:sp>
      <p:pic>
        <p:nvPicPr>
          <p:cNvPr id="3" name="Picture 2" descr="صورة منشور القصة">
            <a:extLst>
              <a:ext uri="{FF2B5EF4-FFF2-40B4-BE49-F238E27FC236}">
                <a16:creationId xmlns:a16="http://schemas.microsoft.com/office/drawing/2014/main" id="{8688A398-A20C-5F09-0A5E-266840604C00}"/>
              </a:ext>
            </a:extLst>
          </p:cNvPr>
          <p:cNvPicPr>
            <a:picLocks noChangeAspect="1"/>
          </p:cNvPicPr>
          <p:nvPr/>
        </p:nvPicPr>
        <p:blipFill>
          <a:blip r:embed="rId5"/>
          <a:stretch>
            <a:fillRect/>
          </a:stretch>
        </p:blipFill>
        <p:spPr>
          <a:xfrm>
            <a:off x="0" y="4875224"/>
            <a:ext cx="2972937" cy="1979265"/>
          </a:xfrm>
          <a:prstGeom prst="rect">
            <a:avLst/>
          </a:prstGeom>
        </p:spPr>
      </p:pic>
    </p:spTree>
    <p:extLst>
      <p:ext uri="{BB962C8B-B14F-4D97-AF65-F5344CB8AC3E}">
        <p14:creationId xmlns:p14="http://schemas.microsoft.com/office/powerpoint/2010/main" val="3673018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D3FEA-35BB-D0FF-ABD6-93473BFFF0F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B9DF928-C810-FE44-0F7A-A41BCD7F6A0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7B31C05-A2C1-6785-BC9B-0F7D1C5A4D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3933545-83B5-443D-3FC8-DD98E8F4E38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4B006CF-D6F9-7962-DF2C-BA30808A9DE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57D3751-A854-C0C7-68B8-73859657DED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DF2BF29-E476-ECCF-3B5B-86626E477C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EDC984B-D03B-4112-5CBC-92A6EA44DE0B}"/>
              </a:ext>
            </a:extLst>
          </p:cNvPr>
          <p:cNvSpPr txBox="1"/>
          <p:nvPr/>
        </p:nvSpPr>
        <p:spPr>
          <a:xfrm>
            <a:off x="2399168" y="1260555"/>
            <a:ext cx="8924453" cy="5033557"/>
          </a:xfrm>
          <a:prstGeom prst="rect">
            <a:avLst/>
          </a:prstGeom>
          <a:noFill/>
        </p:spPr>
        <p:txBody>
          <a:bodyPr wrap="square">
            <a:spAutoFit/>
          </a:bodyPr>
          <a:lstStyle/>
          <a:p>
            <a:pPr algn="just" rtl="1">
              <a:lnSpc>
                <a:spcPct val="150000"/>
              </a:lnSpc>
            </a:pPr>
            <a:r>
              <a:rPr lang="ar-SA" b="1" dirty="0">
                <a:solidFill>
                  <a:srgbClr val="00B0F0"/>
                </a:solidFill>
              </a:rPr>
              <a:t>تفسير أسباب ارتفاع الأسعار</a:t>
            </a:r>
          </a:p>
          <a:p>
            <a:pPr marL="285750" indent="-285750" algn="just" rtl="1">
              <a:lnSpc>
                <a:spcPct val="150000"/>
              </a:lnSpc>
              <a:buFont typeface="Wingdings" panose="05000000000000000000" pitchFamily="2" charset="2"/>
              <a:buChar char="Ø"/>
            </a:pPr>
            <a:r>
              <a:rPr lang="ar-SA" dirty="0">
                <a:solidFill>
                  <a:srgbClr val="00B0F0"/>
                </a:solidFill>
              </a:rPr>
              <a:t>وجهة نظر المنتقدين</a:t>
            </a:r>
          </a:p>
          <a:p>
            <a:pPr algn="just" rtl="1">
              <a:lnSpc>
                <a:spcPct val="150000"/>
              </a:lnSpc>
            </a:pPr>
            <a:r>
              <a:rPr lang="ar-SA" dirty="0"/>
              <a:t>يرى المنتقدون أن ارتفاع الأسعار يعود إلى:</a:t>
            </a:r>
          </a:p>
          <a:p>
            <a:pPr marL="285750" indent="-285750" algn="just" rtl="1">
              <a:lnSpc>
                <a:spcPct val="150000"/>
              </a:lnSpc>
              <a:buFont typeface="Arial" panose="020B0604020202020204" pitchFamily="34" charset="0"/>
              <a:buChar char="•"/>
            </a:pPr>
            <a:r>
              <a:rPr lang="ar-SA" dirty="0"/>
              <a:t>زيادة عدد الوسطاء في قنوات التوزيع، مما يرفع تكلفة المنتج.</a:t>
            </a:r>
          </a:p>
          <a:p>
            <a:pPr marL="285750" indent="-285750" algn="just" rtl="1">
              <a:lnSpc>
                <a:spcPct val="150000"/>
              </a:lnSpc>
              <a:buFont typeface="Arial" panose="020B0604020202020204" pitchFamily="34" charset="0"/>
              <a:buChar char="•"/>
            </a:pPr>
            <a:r>
              <a:rPr lang="ar-SA" dirty="0"/>
              <a:t>الإنفاق الكبير على الإعلان والترويج، والذي ينعكس على السعر النهائي.</a:t>
            </a:r>
          </a:p>
          <a:p>
            <a:pPr marL="285750" indent="-285750" algn="just" rtl="1">
              <a:lnSpc>
                <a:spcPct val="150000"/>
              </a:lnSpc>
              <a:buFont typeface="Arial" panose="020B0604020202020204" pitchFamily="34" charset="0"/>
              <a:buChar char="•"/>
            </a:pPr>
            <a:r>
              <a:rPr lang="ar-SA" dirty="0"/>
              <a:t>قيام بعض الشركات بفرض هوامش ربح مرتفعة تفوق القيمة الحقيقية للمنتج.</a:t>
            </a:r>
          </a:p>
          <a:p>
            <a:pPr marL="285750" indent="-285750" algn="just" rtl="1">
              <a:lnSpc>
                <a:spcPct val="150000"/>
              </a:lnSpc>
              <a:buFont typeface="Wingdings" panose="05000000000000000000" pitchFamily="2" charset="2"/>
              <a:buChar char="Ø"/>
            </a:pPr>
            <a:r>
              <a:rPr lang="ar-SA" dirty="0">
                <a:solidFill>
                  <a:srgbClr val="00B0F0"/>
                </a:solidFill>
              </a:rPr>
              <a:t>وجهة نظر المسوقين</a:t>
            </a:r>
          </a:p>
          <a:p>
            <a:pPr algn="just" rtl="1">
              <a:lnSpc>
                <a:spcPct val="150000"/>
              </a:lnSpc>
            </a:pPr>
            <a:r>
              <a:rPr lang="ar-SA" dirty="0"/>
              <a:t>في المقابل، يرى المسوقون أن:</a:t>
            </a:r>
          </a:p>
          <a:p>
            <a:pPr marL="285750" indent="-285750" algn="just" rtl="1">
              <a:lnSpc>
                <a:spcPct val="150000"/>
              </a:lnSpc>
              <a:buFont typeface="Arial" panose="020B0604020202020204" pitchFamily="34" charset="0"/>
              <a:buChar char="•"/>
            </a:pPr>
            <a:r>
              <a:rPr lang="ar-SA" dirty="0"/>
              <a:t>الوسطاء يقدمون خدمات تضيف قيمة، مثل النقل والتخزين وتوفير المنتجات في الوقت والمكان المناسبين.</a:t>
            </a:r>
          </a:p>
          <a:p>
            <a:pPr marL="285750" indent="-285750" algn="just" rtl="1">
              <a:lnSpc>
                <a:spcPct val="150000"/>
              </a:lnSpc>
              <a:buFont typeface="Arial" panose="020B0604020202020204" pitchFamily="34" charset="0"/>
              <a:buChar char="•"/>
            </a:pPr>
            <a:r>
              <a:rPr lang="ar-SA" dirty="0"/>
              <a:t>الإعلان لا يقتصر على الترويج، بل يزود المستهلك بالمعلومات ويساعده على اتخاذ قرار الشراء.</a:t>
            </a:r>
          </a:p>
          <a:p>
            <a:pPr marL="285750" indent="-285750" algn="just" rtl="1">
              <a:lnSpc>
                <a:spcPct val="150000"/>
              </a:lnSpc>
              <a:buFont typeface="Arial" panose="020B0604020202020204" pitchFamily="34" charset="0"/>
              <a:buChar char="•"/>
            </a:pPr>
            <a:r>
              <a:rPr lang="ar-SA" dirty="0"/>
              <a:t>تغطي هوامش الربح تكاليف البحث والتطوير والابتكار وتحسين جودة المنتجات، إضافة إلى تحقيق عائد يضمن استمرارية المنظمة.</a:t>
            </a:r>
            <a:endParaRPr lang="en-US" dirty="0"/>
          </a:p>
        </p:txBody>
      </p:sp>
      <p:pic>
        <p:nvPicPr>
          <p:cNvPr id="5" name="Picture 4">
            <a:extLst>
              <a:ext uri="{FF2B5EF4-FFF2-40B4-BE49-F238E27FC236}">
                <a16:creationId xmlns:a16="http://schemas.microsoft.com/office/drawing/2014/main" id="{C8094A53-E2E4-AD93-1BAB-1861103E5D7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66906" y="1700866"/>
            <a:ext cx="3979565" cy="2653043"/>
          </a:xfrm>
          <a:prstGeom prst="rect">
            <a:avLst/>
          </a:prstGeom>
        </p:spPr>
      </p:pic>
    </p:spTree>
    <p:extLst>
      <p:ext uri="{BB962C8B-B14F-4D97-AF65-F5344CB8AC3E}">
        <p14:creationId xmlns:p14="http://schemas.microsoft.com/office/powerpoint/2010/main" val="3941194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7522E-DC31-36C0-2B0A-379DEDB2A93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AAC2B8E-9EA1-781D-ECA4-37C55B5DBDD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B6BB498-EED5-AB80-20BE-0CC7A8F657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F6BA713-E696-CCEE-E756-102B8101B95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2D2C6D7-0690-D71B-5938-7FC0F65FB70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E39CBF1-3D99-B340-4E9B-408D086337C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E0D4FEC-60CD-53F6-B360-7C99F85A6A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FE63E46-7738-0359-31CE-FA6B9559E02A}"/>
              </a:ext>
            </a:extLst>
          </p:cNvPr>
          <p:cNvSpPr txBox="1"/>
          <p:nvPr/>
        </p:nvSpPr>
        <p:spPr>
          <a:xfrm>
            <a:off x="2406985" y="1459812"/>
            <a:ext cx="8698116" cy="4618059"/>
          </a:xfrm>
          <a:prstGeom prst="rect">
            <a:avLst/>
          </a:prstGeom>
          <a:noFill/>
        </p:spPr>
        <p:txBody>
          <a:bodyPr wrap="square">
            <a:spAutoFit/>
          </a:bodyPr>
          <a:lstStyle/>
          <a:p>
            <a:pPr algn="ctr" rtl="1">
              <a:lnSpc>
                <a:spcPct val="150000"/>
              </a:lnSpc>
            </a:pPr>
            <a:r>
              <a:rPr lang="ar-SA" b="1" dirty="0">
                <a:solidFill>
                  <a:srgbClr val="00B0F0"/>
                </a:solidFill>
              </a:rPr>
              <a:t>أمثلة على هوامش الربح</a:t>
            </a:r>
          </a:p>
          <a:p>
            <a:pPr algn="just" rtl="1">
              <a:lnSpc>
                <a:spcPct val="150000"/>
              </a:lnSpc>
            </a:pPr>
            <a:endParaRPr lang="ar-SA" b="1" dirty="0">
              <a:solidFill>
                <a:srgbClr val="00B0F0"/>
              </a:solidFill>
            </a:endParaRPr>
          </a:p>
          <a:p>
            <a:pPr algn="just" rtl="1">
              <a:lnSpc>
                <a:spcPct val="150000"/>
              </a:lnSpc>
            </a:pPr>
            <a:r>
              <a:rPr lang="ar-SA" dirty="0"/>
              <a:t>تختلف هوامش الربح من قطاع إلى آخر تبعًا لطبيعة النشاط وتكاليف التشغيل والاستثمار.</a:t>
            </a:r>
          </a:p>
          <a:p>
            <a:pPr algn="just" rtl="1">
              <a:lnSpc>
                <a:spcPct val="150000"/>
              </a:lnSpc>
            </a:pPr>
            <a:r>
              <a:rPr lang="ar-SA" dirty="0">
                <a:solidFill>
                  <a:srgbClr val="00B0F0"/>
                </a:solidFill>
              </a:rPr>
              <a:t>فعلى سبيل المثال:</a:t>
            </a:r>
          </a:p>
          <a:p>
            <a:pPr marL="285750" indent="-285750" algn="just" rtl="1">
              <a:lnSpc>
                <a:spcPct val="150000"/>
              </a:lnSpc>
              <a:buFont typeface="Wingdings" panose="05000000000000000000" pitchFamily="2" charset="2"/>
              <a:buChar char="v"/>
            </a:pPr>
            <a:r>
              <a:rPr lang="ar-SA" dirty="0"/>
              <a:t>قد تحقق بعض المنتجات الترفيهية هوامش ربح مرتفعة مقارنة بتكلفة إنتاجها، نتيجة ارتفاع تكاليف التشغيل والخدمة.</a:t>
            </a:r>
          </a:p>
          <a:p>
            <a:pPr marL="285750" indent="-285750" algn="just" rtl="1">
              <a:lnSpc>
                <a:spcPct val="150000"/>
              </a:lnSpc>
              <a:buFont typeface="Wingdings" panose="05000000000000000000" pitchFamily="2" charset="2"/>
              <a:buChar char="v"/>
            </a:pPr>
            <a:r>
              <a:rPr lang="ar-SA" dirty="0"/>
              <a:t>وفي قطاع الصناعات الدوائية، تعتمد الشركات على أرباح المنتجات الحالية لتمويل الأبحاث والتجارب العلمية وتطوير أدوية جديدة، وهو ما يفسر ارتفاع أسعار بعض الأدوية مقارنة بتكاليف تصنيعها المباشرة.</a:t>
            </a:r>
          </a:p>
          <a:p>
            <a:pPr marL="285750" indent="-285750" algn="just" rtl="1">
              <a:lnSpc>
                <a:spcPct val="150000"/>
              </a:lnSpc>
              <a:buFont typeface="Wingdings" panose="05000000000000000000" pitchFamily="2" charset="2"/>
              <a:buChar char="v"/>
            </a:pPr>
            <a:endParaRPr lang="ar-SA" dirty="0"/>
          </a:p>
          <a:p>
            <a:pPr marL="285750" indent="-285750" algn="just" rtl="1">
              <a:lnSpc>
                <a:spcPct val="150000"/>
              </a:lnSpc>
              <a:buFont typeface="Wingdings" panose="05000000000000000000" pitchFamily="2" charset="2"/>
              <a:buChar char="ü"/>
            </a:pPr>
            <a:r>
              <a:rPr lang="ar-SA" dirty="0"/>
              <a:t>ويؤكد كوتلر أن تقييم الأسعار لا ينبغي أن يعتمد على تكلفة الإنتاج فقط، بل يجب أن يأخذ في الاعتبار القيمة التي يحصل عليها المستهلك، وتكاليف التطوير والتوزيع والتسويق، ومدى استدامة المنظمة.</a:t>
            </a:r>
            <a:endParaRPr lang="en-US" dirty="0"/>
          </a:p>
        </p:txBody>
      </p:sp>
      <p:pic>
        <p:nvPicPr>
          <p:cNvPr id="5" name="Picture 4">
            <a:extLst>
              <a:ext uri="{FF2B5EF4-FFF2-40B4-BE49-F238E27FC236}">
                <a16:creationId xmlns:a16="http://schemas.microsoft.com/office/drawing/2014/main" id="{0F0CF9B5-056D-3055-A624-3D4889DC6F1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12916" y="5223849"/>
            <a:ext cx="2346353" cy="1541037"/>
          </a:xfrm>
          <a:prstGeom prst="rect">
            <a:avLst/>
          </a:prstGeom>
        </p:spPr>
      </p:pic>
    </p:spTree>
    <p:extLst>
      <p:ext uri="{BB962C8B-B14F-4D97-AF65-F5344CB8AC3E}">
        <p14:creationId xmlns:p14="http://schemas.microsoft.com/office/powerpoint/2010/main" val="3473338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4D437-8DA2-C68D-7FE9-00C9222D55F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78354A1-B0C0-43FB-2376-82419A715C6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A699C0D-17D0-34F2-0911-AD04B06281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39FBB0E-3AFD-E7C7-45EE-AF0C94C6D68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FBB3A43-26C8-451D-FF11-576E0B05285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8283A90-931C-C769-0DFB-9A9CFA4713E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91A2767-DC3A-34B8-E277-1D5DF07CA3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6FD0B04-4740-EAB1-2927-99EF9248FA6A}"/>
              </a:ext>
            </a:extLst>
          </p:cNvPr>
          <p:cNvSpPr txBox="1"/>
          <p:nvPr/>
        </p:nvSpPr>
        <p:spPr>
          <a:xfrm>
            <a:off x="2779414" y="1260555"/>
            <a:ext cx="8236389" cy="4618059"/>
          </a:xfrm>
          <a:prstGeom prst="rect">
            <a:avLst/>
          </a:prstGeom>
          <a:noFill/>
        </p:spPr>
        <p:txBody>
          <a:bodyPr wrap="square">
            <a:spAutoFit/>
          </a:bodyPr>
          <a:lstStyle/>
          <a:p>
            <a:pPr algn="just" rtl="1">
              <a:lnSpc>
                <a:spcPct val="150000"/>
              </a:lnSpc>
            </a:pPr>
            <a:r>
              <a:rPr lang="ar-SA" b="1" dirty="0">
                <a:solidFill>
                  <a:srgbClr val="00B0F0"/>
                </a:solidFill>
              </a:rPr>
              <a:t>الممارسات الخادعة في التسويق</a:t>
            </a:r>
          </a:p>
          <a:p>
            <a:pPr algn="just" rtl="1">
              <a:lnSpc>
                <a:spcPct val="150000"/>
              </a:lnSpc>
            </a:pPr>
            <a:endParaRPr lang="ar-SA" b="1" dirty="0">
              <a:solidFill>
                <a:srgbClr val="00B0F0"/>
              </a:solidFill>
            </a:endParaRPr>
          </a:p>
          <a:p>
            <a:pPr algn="just" rtl="1">
              <a:lnSpc>
                <a:spcPct val="150000"/>
              </a:lnSpc>
            </a:pPr>
            <a:r>
              <a:rPr lang="ar-SA" dirty="0"/>
              <a:t>تشير الممارسات الخادعة إلى استخدام أساليب تسويقية تؤدي إلى تضليل المستهلك أو إعطائه انطباعات غير صحيحة عن المنتج أو السعر أو المنافع التي سيحصل عليها. </a:t>
            </a:r>
          </a:p>
          <a:p>
            <a:pPr algn="just" rtl="1">
              <a:lnSpc>
                <a:spcPct val="150000"/>
              </a:lnSpc>
            </a:pPr>
            <a:r>
              <a:rPr lang="ar-SA" dirty="0"/>
              <a:t>ويؤكد كوتلر أن هذه الممارسات تُضعف ثقة المستهلك وتؤثر سلبًا في العلاقة طويلة الأجل بين المنظمة وعملائها.</a:t>
            </a:r>
          </a:p>
          <a:p>
            <a:pPr algn="just" rtl="1">
              <a:lnSpc>
                <a:spcPct val="150000"/>
              </a:lnSpc>
            </a:pPr>
            <a:endParaRPr lang="ar-SA" dirty="0"/>
          </a:p>
          <a:p>
            <a:pPr algn="just" rtl="1">
              <a:lnSpc>
                <a:spcPct val="150000"/>
              </a:lnSpc>
            </a:pPr>
            <a:r>
              <a:rPr lang="ar-SA" dirty="0">
                <a:solidFill>
                  <a:srgbClr val="00B0F0"/>
                </a:solidFill>
              </a:rPr>
              <a:t>وتنقسم الممارسات الخادعة إلى ثلاثة أنواع رئيسية:</a:t>
            </a:r>
          </a:p>
          <a:p>
            <a:pPr marL="285750" indent="-285750" algn="just" rtl="1">
              <a:lnSpc>
                <a:spcPct val="150000"/>
              </a:lnSpc>
              <a:buFont typeface="Arial" panose="020B0604020202020204" pitchFamily="34" charset="0"/>
              <a:buChar char="•"/>
            </a:pPr>
            <a:r>
              <a:rPr lang="ar-SA" dirty="0"/>
              <a:t>التسعير الخادع: عرض أسعار أو خصومات وهمية لإيهام المستهلك بأنه يحصل على صفقة مميزة.</a:t>
            </a:r>
          </a:p>
          <a:p>
            <a:pPr marL="285750" indent="-285750" algn="just" rtl="1">
              <a:lnSpc>
                <a:spcPct val="150000"/>
              </a:lnSpc>
              <a:buFont typeface="Arial" panose="020B0604020202020204" pitchFamily="34" charset="0"/>
              <a:buChar char="•"/>
            </a:pPr>
            <a:r>
              <a:rPr lang="ar-SA" dirty="0"/>
              <a:t>الترويج الخادع: تقديم معلومات أو ادعاءات غير دقيقة عن خصائص المنتج أو منافعه.</a:t>
            </a:r>
          </a:p>
          <a:p>
            <a:pPr marL="285750" indent="-285750" algn="just" rtl="1">
              <a:lnSpc>
                <a:spcPct val="150000"/>
              </a:lnSpc>
              <a:buFont typeface="Arial" panose="020B0604020202020204" pitchFamily="34" charset="0"/>
              <a:buChar char="•"/>
            </a:pPr>
            <a:r>
              <a:rPr lang="ar-SA" dirty="0"/>
              <a:t>التغليف الخادع: تصميم العبوة أو حجمها أو بياناتها بطريقة توحي للمستهلك بكمية أو قيمة تختلف عن الواقع.</a:t>
            </a:r>
            <a:endParaRPr lang="en-US" dirty="0"/>
          </a:p>
        </p:txBody>
      </p:sp>
      <p:pic>
        <p:nvPicPr>
          <p:cNvPr id="5" name="Picture 4">
            <a:extLst>
              <a:ext uri="{FF2B5EF4-FFF2-40B4-BE49-F238E27FC236}">
                <a16:creationId xmlns:a16="http://schemas.microsoft.com/office/drawing/2014/main" id="{21CB5348-78DA-AE1D-7418-744919CB6E1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26965" y="4051426"/>
            <a:ext cx="2429724" cy="2429724"/>
          </a:xfrm>
          <a:prstGeom prst="rect">
            <a:avLst/>
          </a:prstGeom>
        </p:spPr>
      </p:pic>
    </p:spTree>
    <p:extLst>
      <p:ext uri="{BB962C8B-B14F-4D97-AF65-F5344CB8AC3E}">
        <p14:creationId xmlns:p14="http://schemas.microsoft.com/office/powerpoint/2010/main" val="133997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D3E3D-5CD2-B159-18E2-81AFA2A4A4E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49D7E0C-E854-5D8E-7036-827FBA45A91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60EAEE5-5636-53AE-9652-EA2FA75C2C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3E2E8C4-0EC3-6A8A-4D0C-D6052B7F0D4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D49BB4B-0D0E-2CF3-8E67-889A2CD6BE2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19AF5B9-44D0-3113-B2C6-04B50F750AA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E4E1970-63AD-ACCA-AA37-162E971C16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8EDD2ED-FA02-FB16-F201-600122B08CDA}"/>
              </a:ext>
            </a:extLst>
          </p:cNvPr>
          <p:cNvSpPr txBox="1"/>
          <p:nvPr/>
        </p:nvSpPr>
        <p:spPr>
          <a:xfrm>
            <a:off x="1584356" y="629166"/>
            <a:ext cx="9757464" cy="5864554"/>
          </a:xfrm>
          <a:prstGeom prst="rect">
            <a:avLst/>
          </a:prstGeom>
          <a:noFill/>
        </p:spPr>
        <p:txBody>
          <a:bodyPr wrap="square">
            <a:spAutoFit/>
          </a:bodyPr>
          <a:lstStyle/>
          <a:p>
            <a:pPr algn="ctr" rtl="1">
              <a:lnSpc>
                <a:spcPct val="150000"/>
              </a:lnSpc>
            </a:pPr>
            <a:r>
              <a:rPr lang="ar-SA" dirty="0">
                <a:solidFill>
                  <a:srgbClr val="00B0F0"/>
                </a:solidFill>
              </a:rPr>
              <a:t>أمثلة على الممارسات الخادعة </a:t>
            </a:r>
          </a:p>
          <a:p>
            <a:pPr algn="just" rtl="1">
              <a:lnSpc>
                <a:spcPct val="150000"/>
              </a:lnSpc>
            </a:pPr>
            <a:endParaRPr lang="ar-SA" dirty="0">
              <a:solidFill>
                <a:srgbClr val="00B0F0"/>
              </a:solidFill>
            </a:endParaRPr>
          </a:p>
          <a:p>
            <a:pPr marL="285750" indent="-285750" algn="just" rtl="1">
              <a:lnSpc>
                <a:spcPct val="150000"/>
              </a:lnSpc>
              <a:buFont typeface="Wingdings" panose="05000000000000000000" pitchFamily="2" charset="2"/>
              <a:buChar char="v"/>
            </a:pPr>
            <a:r>
              <a:rPr lang="ar-SA" dirty="0">
                <a:solidFill>
                  <a:srgbClr val="00B0F0"/>
                </a:solidFill>
              </a:rPr>
              <a:t>مثال على التسعير الخادع: </a:t>
            </a:r>
            <a:r>
              <a:rPr lang="ar-SA" dirty="0"/>
              <a:t>يعد التسعير الخادع من أكثر الممارسات التي تضلل المستهلك، ويحدث عندما تعلن الشركة عن خصومات أو أسعار تبدو منخفضة مقارنة بسعر مرجعي غير حقيقي أو مبالغ فيه. ومن الأمثلة المعروفة قضية شركة </a:t>
            </a:r>
            <a:r>
              <a:rPr lang="en-US" dirty="0"/>
              <a:t>Overstock، </a:t>
            </a:r>
            <a:r>
              <a:rPr lang="ar-SA" dirty="0"/>
              <a:t>التي أعلنت عن تخفيضات كبيرة اعتمادًا على أسعار مرجعية غير دقيقة، مما أوهم المستهلكين بأنهم يحصلون على خصومات استثنائية. وانتهت القضية بفرض غرامة على الشركة، مما يؤكد أهمية الالتزام بالشفافية والصدق في التسعير.</a:t>
            </a:r>
          </a:p>
          <a:p>
            <a:pPr marL="285750" indent="-285750" algn="just" rtl="1">
              <a:lnSpc>
                <a:spcPct val="150000"/>
              </a:lnSpc>
              <a:buFont typeface="Wingdings" panose="05000000000000000000" pitchFamily="2" charset="2"/>
              <a:buChar char="v"/>
            </a:pPr>
            <a:endParaRPr lang="ar-SA" dirty="0">
              <a:solidFill>
                <a:srgbClr val="00B0F0"/>
              </a:solidFill>
            </a:endParaRPr>
          </a:p>
          <a:p>
            <a:pPr marL="285750" indent="-285750" algn="just" rtl="1">
              <a:lnSpc>
                <a:spcPct val="150000"/>
              </a:lnSpc>
              <a:buFont typeface="Wingdings" panose="05000000000000000000" pitchFamily="2" charset="2"/>
              <a:buChar char="v"/>
            </a:pPr>
            <a:r>
              <a:rPr lang="ar-SA" dirty="0">
                <a:solidFill>
                  <a:srgbClr val="00B0F0"/>
                </a:solidFill>
              </a:rPr>
              <a:t>مثال على الترويج الخادع: </a:t>
            </a:r>
            <a:r>
              <a:rPr lang="ar-SA" dirty="0"/>
              <a:t>من الأمثلة المشهورة شركة </a:t>
            </a:r>
            <a:r>
              <a:rPr lang="en-US" dirty="0"/>
              <a:t>Skechers، </a:t>
            </a:r>
            <a:r>
              <a:rPr lang="ar-SA" dirty="0"/>
              <a:t>التي أعلنت أن بعض أحذيتها الرياضية تساعد على تقوية العضلات وإنقاص الوزن دون وجود أدلة علمية كافية تدعم هذه الادعاءات. ونتيجة لذلك، واجهت الشركة دعاوى قانونية واضطرت إلى دفع تعويضات للمستهلكين، وهو ما يبرز أهمية أن تستند الرسائل الإعلانية إلى معلومات صحيحة يمكن إثباتها.</a:t>
            </a:r>
          </a:p>
          <a:p>
            <a:pPr marL="285750" indent="-285750" algn="just" rtl="1">
              <a:lnSpc>
                <a:spcPct val="150000"/>
              </a:lnSpc>
              <a:buFont typeface="Wingdings" panose="05000000000000000000" pitchFamily="2" charset="2"/>
              <a:buChar char="v"/>
            </a:pPr>
            <a:endParaRPr lang="ar-SA" dirty="0"/>
          </a:p>
          <a:p>
            <a:pPr marL="285750" indent="-285750" algn="just" rtl="1">
              <a:lnSpc>
                <a:spcPct val="150000"/>
              </a:lnSpc>
              <a:buFont typeface="Wingdings" panose="05000000000000000000" pitchFamily="2" charset="2"/>
              <a:buChar char="v"/>
            </a:pPr>
            <a:r>
              <a:rPr lang="ar-SA" dirty="0">
                <a:solidFill>
                  <a:srgbClr val="00B0F0"/>
                </a:solidFill>
              </a:rPr>
              <a:t>مثال على التغليف الخادع: </a:t>
            </a:r>
            <a:r>
              <a:rPr lang="ar-SA" dirty="0"/>
              <a:t>يقصد بالتغليف الخادع تصميم العبوة بطريقة تعطي انطباعًا بأن المنتج يحتوي على كمية أكبر أو قيمة أعلى من الواقع. وقد يتحقق ذلك باستخدام عبوات كبيرة تحتوي على فراغات واسعة، أو تصميمات توحي بزيادة المحتوى، رغم أن الكمية الفعلية أقل مما يتوقعه المستهلك. ويؤكد كوتلر أن التغليف يجب أن يعكس حقيقة المنتج دون تضليل.</a:t>
            </a:r>
            <a:endParaRPr lang="en-US" dirty="0"/>
          </a:p>
        </p:txBody>
      </p:sp>
      <p:pic>
        <p:nvPicPr>
          <p:cNvPr id="7" name="Picture 6">
            <a:extLst>
              <a:ext uri="{FF2B5EF4-FFF2-40B4-BE49-F238E27FC236}">
                <a16:creationId xmlns:a16="http://schemas.microsoft.com/office/drawing/2014/main" id="{32349810-05AA-21EB-DF8F-1CE6E7D4F9A3}"/>
              </a:ext>
            </a:extLst>
          </p:cNvPr>
          <p:cNvPicPr>
            <a:picLocks noChangeAspect="1"/>
          </p:cNvPicPr>
          <p:nvPr/>
        </p:nvPicPr>
        <p:blipFill>
          <a:blip r:embed="rId5"/>
          <a:srcRect t="32614" b="39061"/>
          <a:stretch>
            <a:fillRect/>
          </a:stretch>
        </p:blipFill>
        <p:spPr>
          <a:xfrm rot="18755776">
            <a:off x="-129787" y="1816124"/>
            <a:ext cx="2105884" cy="596488"/>
          </a:xfrm>
          <a:prstGeom prst="rect">
            <a:avLst/>
          </a:prstGeom>
        </p:spPr>
      </p:pic>
      <p:pic>
        <p:nvPicPr>
          <p:cNvPr id="8" name="Picture 7" descr="Skechers Logo New at Rosie Caster blog">
            <a:extLst>
              <a:ext uri="{FF2B5EF4-FFF2-40B4-BE49-F238E27FC236}">
                <a16:creationId xmlns:a16="http://schemas.microsoft.com/office/drawing/2014/main" id="{3D4A23EA-B1D4-2921-F1C5-46F96F356069}"/>
              </a:ext>
            </a:extLst>
          </p:cNvPr>
          <p:cNvPicPr>
            <a:picLocks noChangeAspect="1"/>
          </p:cNvPicPr>
          <p:nvPr/>
        </p:nvPicPr>
        <p:blipFill>
          <a:blip r:embed="rId6"/>
          <a:stretch>
            <a:fillRect/>
          </a:stretch>
        </p:blipFill>
        <p:spPr>
          <a:xfrm rot="18798423">
            <a:off x="-45146" y="3405484"/>
            <a:ext cx="2154252" cy="1211767"/>
          </a:xfrm>
          <a:prstGeom prst="rect">
            <a:avLst/>
          </a:prstGeom>
        </p:spPr>
      </p:pic>
    </p:spTree>
    <p:extLst>
      <p:ext uri="{BB962C8B-B14F-4D97-AF65-F5344CB8AC3E}">
        <p14:creationId xmlns:p14="http://schemas.microsoft.com/office/powerpoint/2010/main" val="297941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B31FC-FF3E-8386-F65C-92DC259B2FC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5148A6F-7142-82CF-7C45-A2118C7E9B7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AEC66C5-F96B-A1AF-CC5C-91D1A21B9E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0AA055-19CB-909E-1FB0-737928571CF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A2E614C-A8C2-F841-4EE8-748C0B862AF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338CF25-4E4C-9EA0-F18E-14015ED40C6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0535358-82C7-FA15-23B4-6BC556D6FC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77128D58-ED40-8E46-AC59-66D6846A459F}"/>
              </a:ext>
            </a:extLst>
          </p:cNvPr>
          <p:cNvSpPr txBox="1"/>
          <p:nvPr/>
        </p:nvSpPr>
        <p:spPr>
          <a:xfrm>
            <a:off x="2770361" y="1514052"/>
            <a:ext cx="7874250" cy="4202561"/>
          </a:xfrm>
          <a:prstGeom prst="rect">
            <a:avLst/>
          </a:prstGeom>
          <a:noFill/>
        </p:spPr>
        <p:txBody>
          <a:bodyPr wrap="square">
            <a:spAutoFit/>
          </a:bodyPr>
          <a:lstStyle/>
          <a:p>
            <a:pPr algn="ctr" rtl="1">
              <a:lnSpc>
                <a:spcPct val="150000"/>
              </a:lnSpc>
            </a:pPr>
            <a:r>
              <a:rPr lang="ar-SA" b="1" dirty="0">
                <a:solidFill>
                  <a:srgbClr val="00B0F0"/>
                </a:solidFill>
              </a:rPr>
              <a:t>لماذا لا تعد الممارسات الخادعة خيارًا ناجحًا؟</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dirty="0"/>
              <a:t>يرى كوتلر أن الممارسات الخادعة قد تحقق مكاسب أو مبيعات سريعة في المدى القصير، لكنها لا تمثل استراتيجية تسويقية ناجحة أو مستدامة. فمع اكتشاف المستهلك للخداع، تتراجع ثقته بالمنظمة، وتتضرر سمعتها، كما تزداد احتمالية انتقاله إلى المنافسين وعدم تكرار الشراء.</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يؤكد أن نجاح التسويق لا يقوم على إقناع العميل بالشراء مرة واحدة، بل على بناء علاقات طويلة الأجل قائمة على الثقة والشفافية وتقديم قيمة حقيقية. فعندما تلتزم المنظمة بوعودها وتقدم منتجات وخدمات تطابق توقعات العملاء، فإنها تعزز رضاهم وولاءهم، وتحقق نموًا واستمرارًا في السوق بصورة أكثر استدامة.</a:t>
            </a:r>
            <a:endParaRPr lang="en-US" dirty="0"/>
          </a:p>
        </p:txBody>
      </p:sp>
      <p:pic>
        <p:nvPicPr>
          <p:cNvPr id="8" name="Picture 7">
            <a:extLst>
              <a:ext uri="{FF2B5EF4-FFF2-40B4-BE49-F238E27FC236}">
                <a16:creationId xmlns:a16="http://schemas.microsoft.com/office/drawing/2014/main" id="{7C2E1B14-DDC7-DF42-C13A-2D87238EB66D}"/>
              </a:ext>
              <a:ext uri="{C183D7F6-B498-43B3-948B-1728B52AA6E4}">
                <adec:decorative xmlns:adec="http://schemas.microsoft.com/office/drawing/2017/decorative" val="1"/>
              </a:ext>
            </a:extLst>
          </p:cNvPr>
          <p:cNvPicPr>
            <a:picLocks noChangeAspect="1"/>
          </p:cNvPicPr>
          <p:nvPr/>
        </p:nvPicPr>
        <p:blipFill>
          <a:blip r:embed="rId5"/>
          <a:srcRect l="16236" t="15029" r="16062" b="19730"/>
          <a:stretch>
            <a:fillRect/>
          </a:stretch>
        </p:blipFill>
        <p:spPr>
          <a:xfrm>
            <a:off x="438538" y="4226767"/>
            <a:ext cx="2136711" cy="2059038"/>
          </a:xfrm>
          <a:prstGeom prst="rect">
            <a:avLst/>
          </a:prstGeom>
        </p:spPr>
      </p:pic>
    </p:spTree>
    <p:extLst>
      <p:ext uri="{BB962C8B-B14F-4D97-AF65-F5344CB8AC3E}">
        <p14:creationId xmlns:p14="http://schemas.microsoft.com/office/powerpoint/2010/main" val="160868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609B2-01D9-3E32-90B6-F93D9708ACD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1F18794-B87F-ADAA-25C5-10FB0506434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6D21CC6-BC2A-7A42-EB37-DEE4CA8981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C6AE43F-C987-8D14-E070-A2B87EF08F7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45A2407-934F-D6C6-B6FE-FDE0FF2B52C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DA9206B-0E31-F69D-4754-CFA80D55CD8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AAE254B-C419-C416-907B-503C607577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80CEB9E-C97A-B016-F231-DEAB92E451AE}"/>
              </a:ext>
            </a:extLst>
          </p:cNvPr>
          <p:cNvSpPr txBox="1"/>
          <p:nvPr/>
        </p:nvSpPr>
        <p:spPr>
          <a:xfrm>
            <a:off x="2308634" y="1260555"/>
            <a:ext cx="8815810" cy="4664226"/>
          </a:xfrm>
          <a:prstGeom prst="rect">
            <a:avLst/>
          </a:prstGeom>
          <a:noFill/>
        </p:spPr>
        <p:txBody>
          <a:bodyPr wrap="square">
            <a:spAutoFit/>
          </a:bodyPr>
          <a:lstStyle/>
          <a:p>
            <a:pPr algn="just" rtl="1">
              <a:lnSpc>
                <a:spcPct val="150000"/>
              </a:lnSpc>
            </a:pPr>
            <a:r>
              <a:rPr lang="ar-SA" sz="2000" b="1" dirty="0">
                <a:solidFill>
                  <a:srgbClr val="00B0F0"/>
                </a:solidFill>
              </a:rPr>
              <a:t>البيع تحت الضغط الشديد</a:t>
            </a:r>
          </a:p>
          <a:p>
            <a:pPr algn="just"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
            </a:pPr>
            <a:r>
              <a:rPr lang="ar-SA" dirty="0"/>
              <a:t>يقصد بالبيع تحت الضغط الشديد استخدام أساليب تسويقية أو بيعيه تمارس ضغطًا نفسيًا على المستهلك لدفعه إلى اتخاذ قرار الشراء بسرعة، دون منحه الوقت الكافي للتفكير أو مقارنة البدائل. ومن هذه الأساليب الإلحاح المتكرر، أو الادعاء بأن العرض سينتهي خلال وقت قصير، أو الإيحاء بأن الكمية محدودة وأن الفرصة قد لا تتكرر.</a:t>
            </a:r>
          </a:p>
          <a:p>
            <a:pPr marL="285750" indent="-285750" algn="just" rtl="1">
              <a:lnSpc>
                <a:spcPct val="150000"/>
              </a:lnSpc>
              <a:buFont typeface="Wingdings" panose="05000000000000000000" pitchFamily="2" charset="2"/>
              <a:buChar char="§"/>
            </a:pPr>
            <a:endParaRPr lang="ar-SA" dirty="0"/>
          </a:p>
          <a:p>
            <a:pPr marL="285750" indent="-285750" algn="just" rtl="1">
              <a:lnSpc>
                <a:spcPct val="150000"/>
              </a:lnSpc>
              <a:buFont typeface="Wingdings" panose="05000000000000000000" pitchFamily="2" charset="2"/>
              <a:buChar char="§"/>
            </a:pPr>
            <a:r>
              <a:rPr lang="ar-SA" dirty="0"/>
              <a:t>ويرى كوتلر أن هذه الأساليب قد تحقق مبيعات في المدى القصير، إلا أنها لا تسهم في بناء علاقات طويلة الأجل مع العملاء. فعندما يشعر المستهلك بأنه تعرض لضغط أو استُغل في اتخاذ قرار الشراء، فإنه قد يندم على قراره، وتنخفض ثقته بالمنظمة، كما تقل احتمالية إعادة الشراء أو التوصية بها للآخرين. لذلك يعتمد التسويق الناجح على الإقناع الصادق، وتقديم المعلومات الواضحة، ومساعدة العميل على اتخاذ قرار يناسب احتياجاته، بدلاً من ممارسة الضغط عليه.</a:t>
            </a:r>
            <a:endParaRPr lang="en-US" dirty="0"/>
          </a:p>
        </p:txBody>
      </p:sp>
      <p:pic>
        <p:nvPicPr>
          <p:cNvPr id="5" name="Picture 4">
            <a:extLst>
              <a:ext uri="{FF2B5EF4-FFF2-40B4-BE49-F238E27FC236}">
                <a16:creationId xmlns:a16="http://schemas.microsoft.com/office/drawing/2014/main" id="{67073F31-F947-97F0-5F3B-A8C9E919CE5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40554" y="4334722"/>
            <a:ext cx="1905754" cy="1905754"/>
          </a:xfrm>
          <a:prstGeom prst="rect">
            <a:avLst/>
          </a:prstGeom>
        </p:spPr>
      </p:pic>
    </p:spTree>
    <p:extLst>
      <p:ext uri="{BB962C8B-B14F-4D97-AF65-F5344CB8AC3E}">
        <p14:creationId xmlns:p14="http://schemas.microsoft.com/office/powerpoint/2010/main" val="3321263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63300-FC3B-C059-80AE-2C1D2E5037A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CBDA429-C07A-2A35-2709-29652B78BA4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F24ADBC-510B-61E5-CCEA-6FB2D25145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30B20B0-E2A8-2BEF-9A49-4749658D3EB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B02B5FE-FF32-7287-4D3A-3FAD5C53EF2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E643F3B-DACC-5B25-B5ED-8C858E098DD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18D6DBB-26F8-E3FD-8416-6F235FF41D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D7039ED-E895-A941-CEC8-E3DE80BB9754}"/>
              </a:ext>
            </a:extLst>
          </p:cNvPr>
          <p:cNvSpPr txBox="1"/>
          <p:nvPr/>
        </p:nvSpPr>
        <p:spPr>
          <a:xfrm>
            <a:off x="1158844" y="1240111"/>
            <a:ext cx="9793585" cy="5033557"/>
          </a:xfrm>
          <a:prstGeom prst="rect">
            <a:avLst/>
          </a:prstGeom>
          <a:noFill/>
        </p:spPr>
        <p:txBody>
          <a:bodyPr wrap="square">
            <a:spAutoFit/>
          </a:bodyPr>
          <a:lstStyle/>
          <a:p>
            <a:pPr algn="ctr" rtl="1">
              <a:lnSpc>
                <a:spcPct val="150000"/>
              </a:lnSpc>
            </a:pPr>
            <a:r>
              <a:rPr lang="ar-SA" b="1" dirty="0">
                <a:solidFill>
                  <a:srgbClr val="00B0F0"/>
                </a:solidFill>
              </a:rPr>
              <a:t>المنتجات الرديئة أو الضارة أو غير الآمنة</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تعد المنتجات الرديئة أو الضارة أو غير الآمنة من أبرز الانتقادات الموجهة لبعض الممارسات التسويقية، حيث يرى كوتلر أن مسؤولية المنظمة لا تقتصر على تحقيق المبيعات، بل تمتد إلى تقديم منتجات تحقق الجودة المتوقعة وتحافظ على سلامة المستهلك.</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وقد تتمثل هذه المشكلة في طرح منتجات لا تتوافق مع المواصفات المعلن عنها، أو تنخفض جودتها عن المستوى المتوقع، أو تحتوي على عيوب قد تؤثر في صحة المستهلك أو سلامته. كما قد تبالغ بعض الشركات في الترويج لمزايا المنتج رغم عدم قدرته على تحقيقها، مما يؤدي إلى شعور المستهلك بخيبة الأمل وفقدان الثقة بالمنظمة.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لذلك، تؤكد مبادئ التسويق الحديث على أهمية التزام الشركات بمعايير الجودة والسلامة، وإجراء الاختبارات اللازمة قبل طرح المنتجات في الأسواق، وتقديم معلومات دقيقة وواضحة للمستهلك، بما يسهم في حماية حقوقه وبناء علاقات طويلة الأجل قائمة على الثقة والرضا.</a:t>
            </a:r>
            <a:endParaRPr lang="en-US" dirty="0"/>
          </a:p>
        </p:txBody>
      </p:sp>
    </p:spTree>
    <p:extLst>
      <p:ext uri="{BB962C8B-B14F-4D97-AF65-F5344CB8AC3E}">
        <p14:creationId xmlns:p14="http://schemas.microsoft.com/office/powerpoint/2010/main" val="403318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A7304-E950-E601-AC5A-37F2CF04BDF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D7081F4-C978-FB88-B422-420940C39EB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C305E3C-5B8E-2E2A-C838-97C8CFDFF4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A96AC80-D4C0-63C5-C92B-85F518544AA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442FEFE-6838-9D27-9A3F-0AC134E7130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22B0931-826B-1B66-174D-73E85231CF1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5C7AE0D-328A-5A16-F9C7-8B233969B3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333FCFB-FAC2-86D3-25D2-3CC8E11DD775}"/>
              </a:ext>
            </a:extLst>
          </p:cNvPr>
          <p:cNvSpPr txBox="1"/>
          <p:nvPr/>
        </p:nvSpPr>
        <p:spPr>
          <a:xfrm>
            <a:off x="3072520" y="944860"/>
            <a:ext cx="7839364" cy="5864554"/>
          </a:xfrm>
          <a:prstGeom prst="rect">
            <a:avLst/>
          </a:prstGeom>
          <a:noFill/>
        </p:spPr>
        <p:txBody>
          <a:bodyPr wrap="square">
            <a:spAutoFit/>
          </a:bodyPr>
          <a:lstStyle/>
          <a:p>
            <a:pPr algn="ctr" rtl="1">
              <a:lnSpc>
                <a:spcPct val="150000"/>
              </a:lnSpc>
            </a:pPr>
            <a:r>
              <a:rPr lang="ar-SA" b="1" dirty="0">
                <a:solidFill>
                  <a:srgbClr val="00B0F0"/>
                </a:solidFill>
              </a:rPr>
              <a:t>التقادم المخطط للمنتجات</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يشير التقادم المخطط إلى قيام بعض الشركات بتصميم منتجات بعمر استخدام محدود، أو تقليل مدة صلاحيتها للاستخدام، بحيث تصبح أقل كفاءة أو تتوقف عن العمل بعد فترة زمنية معينة، مما يدفع المستهلك إلى شراء منتج جديد واستبدال المنتج القديم.</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يرى بعض النقاد أن التقادم قد يكون تقادمًا وظيفيًا من خلال طرح منتجات بتقنيات وخصائص جديدة تجعل الإصدارات السابقة أقل كفاءة، أو تقادمًا شكليًا من خلال تغيير التصميم أو المظهر الخارجي للمنتج لإقناع المستهلك بأنه أصبح قديمًا، رغم أنه لا يزال يؤدي وظيفته بكفاءة.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ويرى كوتلر أن هذه الممارسات تثير جدلًا أخلاقيًا؛ إذ يعتقد المنتقدون أنها تشجع على زيادة الاستهلاك واستنزاف الموارد وارتفاع حجم النفايات، بينما يرى المسوقون أن تطوير المنتجات وتحسينها باستمرار يعد استجابة للتقدم التكنولوجي وتغير احتياجات ورغبات المستهلكين، وهو ما يسهم في تعزيز الابتكار وتحسين جودة المنتجات.</a:t>
            </a:r>
            <a:endParaRPr lang="en-US" dirty="0"/>
          </a:p>
        </p:txBody>
      </p:sp>
      <p:pic>
        <p:nvPicPr>
          <p:cNvPr id="5" name="Picture 4">
            <a:extLst>
              <a:ext uri="{FF2B5EF4-FFF2-40B4-BE49-F238E27FC236}">
                <a16:creationId xmlns:a16="http://schemas.microsoft.com/office/drawing/2014/main" id="{6DE9E7F5-88F3-DC74-3FE2-73E9A95AFA2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44855" y="3930335"/>
            <a:ext cx="2927665" cy="2927665"/>
          </a:xfrm>
          <a:prstGeom prst="rect">
            <a:avLst/>
          </a:prstGeom>
        </p:spPr>
      </p:pic>
    </p:spTree>
    <p:extLst>
      <p:ext uri="{BB962C8B-B14F-4D97-AF65-F5344CB8AC3E}">
        <p14:creationId xmlns:p14="http://schemas.microsoft.com/office/powerpoint/2010/main" val="6907877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3968C-271E-EA01-8D61-5F632A2007A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D35E0D0-54A2-3EE1-F51D-37C03D8CE85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A96387E-6010-A989-CEA9-A9328AEF21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5AE1F13-0ABA-4352-C360-557999C740C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7A41253-5C66-AAFE-85D5-AF210B3484D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62317B3-883A-AC7C-7C6C-989DB1EEF05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C057D7D-1B90-A990-B6AC-44F73D2AD6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D529269-5AB9-2E74-BCBA-42C05811AF09}"/>
              </a:ext>
            </a:extLst>
          </p:cNvPr>
          <p:cNvSpPr txBox="1"/>
          <p:nvPr/>
        </p:nvSpPr>
        <p:spPr>
          <a:xfrm>
            <a:off x="3283202" y="1068464"/>
            <a:ext cx="8135082" cy="5864554"/>
          </a:xfrm>
          <a:prstGeom prst="rect">
            <a:avLst/>
          </a:prstGeom>
          <a:noFill/>
        </p:spPr>
        <p:txBody>
          <a:bodyPr wrap="square">
            <a:spAutoFit/>
          </a:bodyPr>
          <a:lstStyle/>
          <a:p>
            <a:pPr algn="ctr" rtl="1">
              <a:lnSpc>
                <a:spcPct val="150000"/>
              </a:lnSpc>
            </a:pPr>
            <a:r>
              <a:rPr lang="ar-SA" b="1" dirty="0">
                <a:solidFill>
                  <a:srgbClr val="00B0F0"/>
                </a:solidFill>
              </a:rPr>
              <a:t>وجهة نظر المسوقين حول التقادم المخطط</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يرى كوتلر أن المسوقين يرفضون فكرة أن جميع الشركات تتعمد تصنيع منتجات قصيرة العمر بهدف زيادة المبيعات، ويؤكدون أن تطوير المنتجات غالبًا ما يكون استجابة للتقدم التكنولوجي، وتغير احتياجات المستهلكين، واشتداد المنافسة في الأسواق.</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يشير المسوقون إلى أن المستهلكين أنفسهم يسعون باستمرار إلى اقتناء منتجات أحدث وأكثر كفاءة، لما توفره من مزايا إضافية، مثل تحسين الأداء، ورفع مستوى الجودة، وإضافة تقنيات حديثة أو تصميمات أكثر جاذبية. لذلك، فإن استبدال المنتج لا يكون دائمًا نتيجة تعطل المنتج القديم، بل قد يكون بسبب رغبة المستهلك في الاستفادة من الابتكارات الجديدة.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ويؤكد كوتلر أن الابتكار المستمر وتطوير المنتجات يعدان من العوامل الأساسية للحفاظ على القدرة التنافسية للمنظمات، شريطة أن يتم ذلك بصورة أخلاقية، وأن يحقق قيمة حقيقية للمستهلك، دون تعمد تقليل العمر الافتراضي للمنتجات أو تضليل العملاء.</a:t>
            </a:r>
            <a:endParaRPr lang="en-US" dirty="0"/>
          </a:p>
        </p:txBody>
      </p:sp>
      <p:pic>
        <p:nvPicPr>
          <p:cNvPr id="5" name="Picture 4">
            <a:extLst>
              <a:ext uri="{FF2B5EF4-FFF2-40B4-BE49-F238E27FC236}">
                <a16:creationId xmlns:a16="http://schemas.microsoft.com/office/drawing/2014/main" id="{E47A9699-11EA-D06E-6629-0A2600B605A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41987" y="4876752"/>
            <a:ext cx="3141215" cy="2031765"/>
          </a:xfrm>
          <a:prstGeom prst="rect">
            <a:avLst/>
          </a:prstGeom>
        </p:spPr>
      </p:pic>
    </p:spTree>
    <p:extLst>
      <p:ext uri="{BB962C8B-B14F-4D97-AF65-F5344CB8AC3E}">
        <p14:creationId xmlns:p14="http://schemas.microsoft.com/office/powerpoint/2010/main" val="3704786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FB008-EF92-F62F-1B15-106582B1781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8F2307E-826B-7C9F-25B5-9EC9D82B78F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5CE3CE0-EB3D-08BA-EC44-FE0F93C0A8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EC10FF-76EE-2FEC-42AA-047FC4AE783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8C455C7-4493-6A5E-F6DA-249EA442BFB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B5B3FD5-8C5B-0C29-6B45-4D50F5B3082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4ED5A6A-83AE-D957-C2A9-8053CE1415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FDC581B-EDAD-80B6-1AF7-F5EB26A79148}"/>
              </a:ext>
            </a:extLst>
          </p:cNvPr>
          <p:cNvSpPr txBox="1"/>
          <p:nvPr/>
        </p:nvSpPr>
        <p:spPr>
          <a:xfrm>
            <a:off x="2515670" y="1137395"/>
            <a:ext cx="8951612" cy="5449056"/>
          </a:xfrm>
          <a:prstGeom prst="rect">
            <a:avLst/>
          </a:prstGeom>
          <a:noFill/>
        </p:spPr>
        <p:txBody>
          <a:bodyPr wrap="square">
            <a:spAutoFit/>
          </a:bodyPr>
          <a:lstStyle/>
          <a:p>
            <a:pPr algn="just" rtl="1">
              <a:lnSpc>
                <a:spcPct val="150000"/>
              </a:lnSpc>
            </a:pPr>
            <a:r>
              <a:rPr lang="ar-SA" b="1" dirty="0">
                <a:solidFill>
                  <a:srgbClr val="00B0F0"/>
                </a:solidFill>
              </a:rPr>
              <a:t>الدفاع عن حقوق المستهلكين</a:t>
            </a:r>
          </a:p>
          <a:p>
            <a:pPr marL="285750" indent="-285750" algn="just" rtl="1">
              <a:lnSpc>
                <a:spcPct val="150000"/>
              </a:lnSpc>
              <a:buFont typeface="Wingdings" panose="05000000000000000000" pitchFamily="2" charset="2"/>
              <a:buChar char="q"/>
            </a:pPr>
            <a:r>
              <a:rPr lang="ar-SA" dirty="0"/>
              <a:t>يشير مفهوم الدفاع عن حقوق المستهلكين إلى حركة اجتماعية تهدف إلى حماية المستهلك وتعزيز حقوقه في مواجهة الممارسات التسويقية غير العادلة، وذلك من خلال تعاون الجهات الحكومية، وجمعيات حماية المستهلك، ووسائل الإعلام، والمستهلكين أنفسهم. وقد أسهمت هذه الحركة في تطوير الأنظمة والتشريعات التي تنظم الأسواق، وتعزز الشفافية والعدالة في التعاملات التجارية.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ويرى كوتلر أن ظهور هذه الحركة جاء استجابةً لعدد من المشكلات التي واجهها المستهلكون، مثل الممارسات التسويقية المضللة، وطرح منتجات غير آمنة، وغياب المعلومات الكافية لاتخاذ قرار شراء واعٍ. ولذلك تهدف حركة الدفاع عن حقوق المستهلكين إلى تحقيق التوازن بين مصالح الشركات وحقوق المستهلك، بما يسهم في بناء سوق أكثر عدالة وكفاءة.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شجعت هذه الحركة الشركات على تبني ممارسات تسويقية أكثر مسؤولية، تقوم على الصدق والشفافية، وتقديم منتجات وخدمات تحقق قيمة حقيقية للمستهلك.</a:t>
            </a:r>
            <a:endParaRPr lang="en-US" dirty="0"/>
          </a:p>
        </p:txBody>
      </p:sp>
      <p:pic>
        <p:nvPicPr>
          <p:cNvPr id="5" name="Picture 4">
            <a:extLst>
              <a:ext uri="{FF2B5EF4-FFF2-40B4-BE49-F238E27FC236}">
                <a16:creationId xmlns:a16="http://schemas.microsoft.com/office/drawing/2014/main" id="{4D1335D0-67C7-9C9B-FA25-4D42FD3F283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32785" y="4155541"/>
            <a:ext cx="2591943" cy="2591943"/>
          </a:xfrm>
          <a:prstGeom prst="rect">
            <a:avLst/>
          </a:prstGeom>
        </p:spPr>
      </p:pic>
    </p:spTree>
    <p:extLst>
      <p:ext uri="{BB962C8B-B14F-4D97-AF65-F5344CB8AC3E}">
        <p14:creationId xmlns:p14="http://schemas.microsoft.com/office/powerpoint/2010/main" val="2283538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1477E-1FB9-860C-E76F-078F6014A3E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AD49CCE-6F6F-4BEF-71A3-9CF531B4FFB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E174CCE-A87E-7DF6-25AF-6E032E5FAD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BA2E5E8-23F4-3E23-6A9A-9FCD7F89FDA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78C9E65-120B-95E0-2DC5-72C0F3ABEB6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AA914C-0ED8-C249-AB83-6383B935491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A3B2AFF-F777-3F68-C97F-6D42E6AF38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8AE8DC8-0363-006A-4792-404537F968F0}"/>
              </a:ext>
            </a:extLst>
          </p:cNvPr>
          <p:cNvSpPr txBox="1"/>
          <p:nvPr/>
        </p:nvSpPr>
        <p:spPr>
          <a:xfrm>
            <a:off x="3567064" y="1395549"/>
            <a:ext cx="7851219" cy="5033557"/>
          </a:xfrm>
          <a:prstGeom prst="rect">
            <a:avLst/>
          </a:prstGeom>
          <a:noFill/>
        </p:spPr>
        <p:txBody>
          <a:bodyPr wrap="square">
            <a:spAutoFit/>
          </a:bodyPr>
          <a:lstStyle/>
          <a:p>
            <a:pPr algn="just" rtl="1">
              <a:lnSpc>
                <a:spcPct val="150000"/>
              </a:lnSpc>
            </a:pPr>
            <a:r>
              <a:rPr lang="ar-SA" b="1" dirty="0">
                <a:solidFill>
                  <a:srgbClr val="00B0F0"/>
                </a:solidFill>
              </a:rPr>
              <a:t>حقوق المستهلك الأساسية</a:t>
            </a:r>
          </a:p>
          <a:p>
            <a:pPr algn="just" rtl="1">
              <a:lnSpc>
                <a:spcPct val="150000"/>
              </a:lnSpc>
            </a:pPr>
            <a:r>
              <a:rPr lang="ar-SA" dirty="0"/>
              <a:t>أكدت حركة الدفاع عن حقوق المستهلكين على مجموعة من الحقوق الأساسية التي ينبغي أن يتمتع بها جميع المستهلكين، ومن أبرزها:</a:t>
            </a:r>
          </a:p>
          <a:p>
            <a:pPr algn="just" rtl="1">
              <a:lnSpc>
                <a:spcPct val="150000"/>
              </a:lnSpc>
            </a:pPr>
            <a:endParaRPr lang="ar-SA" dirty="0"/>
          </a:p>
          <a:p>
            <a:pPr algn="just" rtl="1">
              <a:lnSpc>
                <a:spcPct val="150000"/>
              </a:lnSpc>
            </a:pPr>
            <a:r>
              <a:rPr lang="ar-SA" dirty="0">
                <a:solidFill>
                  <a:srgbClr val="00B0F0"/>
                </a:solidFill>
              </a:rPr>
              <a:t>أولًا: الحق في المعرفة</a:t>
            </a:r>
          </a:p>
          <a:p>
            <a:pPr algn="just" rtl="1">
              <a:lnSpc>
                <a:spcPct val="150000"/>
              </a:lnSpc>
            </a:pPr>
            <a:r>
              <a:rPr lang="ar-SA" dirty="0"/>
              <a:t>ويقصد به حق المستهلك في الحصول على معلومات صحيحة وواضحة وكاملة عن المنتج أو الخدمة، مثل السعر، والمكونات، وطريقة الاستخدام، والمخاطر المحتملة، بما يساعده على اتخاذ قرار شراء مبني على معلومات دقيقة.</a:t>
            </a:r>
          </a:p>
          <a:p>
            <a:pPr algn="just" rtl="1">
              <a:lnSpc>
                <a:spcPct val="150000"/>
              </a:lnSpc>
            </a:pPr>
            <a:endParaRPr lang="ar-SA" dirty="0"/>
          </a:p>
          <a:p>
            <a:pPr algn="just" rtl="1">
              <a:lnSpc>
                <a:spcPct val="150000"/>
              </a:lnSpc>
            </a:pPr>
            <a:r>
              <a:rPr lang="ar-SA" dirty="0">
                <a:solidFill>
                  <a:srgbClr val="00B0F0"/>
                </a:solidFill>
              </a:rPr>
              <a:t>ثانيًا: الحق في الأمان</a:t>
            </a:r>
          </a:p>
          <a:p>
            <a:pPr algn="just" rtl="1">
              <a:lnSpc>
                <a:spcPct val="150000"/>
              </a:lnSpc>
            </a:pPr>
            <a:r>
              <a:rPr lang="ar-SA" dirty="0"/>
              <a:t>ويعني حماية المستهلك من المنتجات أو الخدمات التي قد تشكل خطرًا على صحته أو سلامته، مع التزام الشركات بتطبيق معايير الجودة والسلامة قبل طرح منتجاتها في الأسواق.</a:t>
            </a:r>
            <a:endParaRPr lang="en-US" dirty="0"/>
          </a:p>
        </p:txBody>
      </p:sp>
      <p:pic>
        <p:nvPicPr>
          <p:cNvPr id="3" name="Picture 2">
            <a:extLst>
              <a:ext uri="{FF2B5EF4-FFF2-40B4-BE49-F238E27FC236}">
                <a16:creationId xmlns:a16="http://schemas.microsoft.com/office/drawing/2014/main" id="{9598A266-80BB-EB73-860F-AF0F6A9EFD4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1548" y="3358443"/>
            <a:ext cx="2710382" cy="2710382"/>
          </a:xfrm>
          <a:prstGeom prst="rect">
            <a:avLst/>
          </a:prstGeom>
        </p:spPr>
      </p:pic>
    </p:spTree>
    <p:extLst>
      <p:ext uri="{BB962C8B-B14F-4D97-AF65-F5344CB8AC3E}">
        <p14:creationId xmlns:p14="http://schemas.microsoft.com/office/powerpoint/2010/main" val="427407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5E58D-F610-7C07-EE34-35318F22292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2208492-93FD-88DB-78AB-63782001D40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186A37F-C8F7-EC0E-3C21-DD916516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59B47B6-4A79-1322-0732-28B28F65974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3D3325B-4441-67C6-2F0C-F683184B879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66F9E95-DA04-D477-583E-3813DA883DF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462CA4C-AF0D-2040-6AF9-464295112E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EE5A353-D006-635F-7E10-45844EAFCB0F}"/>
              </a:ext>
            </a:extLst>
          </p:cNvPr>
          <p:cNvSpPr txBox="1"/>
          <p:nvPr/>
        </p:nvSpPr>
        <p:spPr>
          <a:xfrm>
            <a:off x="3087233" y="1047583"/>
            <a:ext cx="8331051" cy="5442516"/>
          </a:xfrm>
          <a:prstGeom prst="rect">
            <a:avLst/>
          </a:prstGeom>
          <a:noFill/>
        </p:spPr>
        <p:txBody>
          <a:bodyPr wrap="square">
            <a:spAutoFit/>
          </a:bodyPr>
          <a:lstStyle/>
          <a:p>
            <a:pPr algn="ctr" rtl="1">
              <a:lnSpc>
                <a:spcPct val="150000"/>
              </a:lnSpc>
            </a:pPr>
            <a:r>
              <a:rPr lang="ar-SA" b="1" dirty="0">
                <a:solidFill>
                  <a:srgbClr val="00B0F0"/>
                </a:solidFill>
              </a:rPr>
              <a:t>تابع حقوق المستهلك الأساسية</a:t>
            </a:r>
          </a:p>
          <a:p>
            <a:pPr algn="just" rtl="1">
              <a:lnSpc>
                <a:spcPct val="150000"/>
              </a:lnSpc>
            </a:pPr>
            <a:endParaRPr lang="ar-SA" dirty="0"/>
          </a:p>
          <a:p>
            <a:pPr algn="just" rtl="1">
              <a:lnSpc>
                <a:spcPct val="150000"/>
              </a:lnSpc>
            </a:pPr>
            <a:r>
              <a:rPr lang="ar-SA" dirty="0">
                <a:solidFill>
                  <a:srgbClr val="00B0F0"/>
                </a:solidFill>
              </a:rPr>
              <a:t>ثالثًا: الحق في الاختيار</a:t>
            </a:r>
          </a:p>
          <a:p>
            <a:pPr algn="just" rtl="1">
              <a:lnSpc>
                <a:spcPct val="150000"/>
              </a:lnSpc>
            </a:pPr>
            <a:r>
              <a:rPr lang="ar-SA" dirty="0"/>
              <a:t>ويقصد به إتاحة الفرصة للمستهلك للاختيار بين منتجات متعددة في بيئة تنافسية عادلة، دون احتكار أو ممارسات تحد من حرية الاختيار.</a:t>
            </a:r>
          </a:p>
          <a:p>
            <a:pPr algn="just" rtl="1">
              <a:lnSpc>
                <a:spcPct val="150000"/>
              </a:lnSpc>
            </a:pPr>
            <a:endParaRPr lang="ar-SA" dirty="0"/>
          </a:p>
          <a:p>
            <a:pPr algn="just" rtl="1">
              <a:lnSpc>
                <a:spcPct val="150000"/>
              </a:lnSpc>
            </a:pPr>
            <a:r>
              <a:rPr lang="ar-SA" dirty="0">
                <a:solidFill>
                  <a:srgbClr val="00B0F0"/>
                </a:solidFill>
              </a:rPr>
              <a:t>رابعًا: الحق في إبداء الرأي والاستماع إليه</a:t>
            </a:r>
          </a:p>
          <a:p>
            <a:pPr algn="just" rtl="1">
              <a:lnSpc>
                <a:spcPct val="150000"/>
              </a:lnSpc>
            </a:pPr>
            <a:r>
              <a:rPr lang="ar-SA" dirty="0"/>
              <a:t>ويعني تمكين المستهلك من تقديم الشكاوى والمقترحات والمطالبة بحقوقه، مع وجود جهات مختصة تستمع إلى آرائه وتسهم في معالجة المشكلات التي تواجهه.</a:t>
            </a:r>
          </a:p>
          <a:p>
            <a:pPr algn="just" rtl="1">
              <a:lnSpc>
                <a:spcPct val="150000"/>
              </a:lnSpc>
            </a:pPr>
            <a:endParaRPr lang="ar-SA" dirty="0">
              <a:solidFill>
                <a:srgbClr val="00B0F0"/>
              </a:solidFill>
            </a:endParaRPr>
          </a:p>
          <a:p>
            <a:pPr algn="just" rtl="1">
              <a:lnSpc>
                <a:spcPct val="150000"/>
              </a:lnSpc>
            </a:pPr>
            <a:r>
              <a:rPr lang="ar-SA" dirty="0">
                <a:solidFill>
                  <a:srgbClr val="00B0F0"/>
                </a:solidFill>
              </a:rPr>
              <a:t>خامسًا: الحق في بيئة صحية ومستدامة</a:t>
            </a:r>
          </a:p>
          <a:p>
            <a:pPr algn="just" rtl="1">
              <a:lnSpc>
                <a:spcPct val="150000"/>
              </a:lnSpc>
            </a:pPr>
            <a:r>
              <a:rPr lang="ar-SA" dirty="0"/>
              <a:t>ويقصد به حق المستهلك في العيش في بيئة آمنة ونظيفة، والحصول على منتجات لا تضر بالبيئة، مع المحافظة على الموارد الطبيعية بما يضمن حقوق الأجيال القادمة.</a:t>
            </a:r>
          </a:p>
        </p:txBody>
      </p:sp>
      <p:pic>
        <p:nvPicPr>
          <p:cNvPr id="5" name="Picture 4">
            <a:extLst>
              <a:ext uri="{FF2B5EF4-FFF2-40B4-BE49-F238E27FC236}">
                <a16:creationId xmlns:a16="http://schemas.microsoft.com/office/drawing/2014/main" id="{8DD4EE9F-D189-1255-4EBB-DD8754891ACA}"/>
              </a:ext>
            </a:extLst>
          </p:cNvPr>
          <p:cNvPicPr>
            <a:picLocks noChangeAspect="1"/>
          </p:cNvPicPr>
          <p:nvPr/>
        </p:nvPicPr>
        <p:blipFill>
          <a:blip r:embed="rId5"/>
          <a:stretch>
            <a:fillRect/>
          </a:stretch>
        </p:blipFill>
        <p:spPr>
          <a:xfrm>
            <a:off x="150688" y="2769639"/>
            <a:ext cx="2706859" cy="2712955"/>
          </a:xfrm>
          <a:prstGeom prst="rect">
            <a:avLst/>
          </a:prstGeom>
        </p:spPr>
      </p:pic>
    </p:spTree>
    <p:extLst>
      <p:ext uri="{BB962C8B-B14F-4D97-AF65-F5344CB8AC3E}">
        <p14:creationId xmlns:p14="http://schemas.microsoft.com/office/powerpoint/2010/main" val="1124452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11923-2CAB-5A76-06F6-73E16B03E2E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7A9DEAB-0224-7691-3537-591305C584B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22C8359-D726-2CF3-C301-0B9668145C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B0F4C04-8DE2-7B40-3A66-E17DCDD6B48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FA71EB7-8698-307C-169B-8ED0E13FEA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0D0E9EA-2C9F-77E4-795E-154716A573E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F4C916C-5B80-1AA0-F561-D78CC299D06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B407BDE-96AC-6B53-301E-85A87056C7F1}"/>
              </a:ext>
            </a:extLst>
          </p:cNvPr>
          <p:cNvSpPr txBox="1"/>
          <p:nvPr/>
        </p:nvSpPr>
        <p:spPr>
          <a:xfrm>
            <a:off x="3485584" y="1825408"/>
            <a:ext cx="7833112" cy="4202561"/>
          </a:xfrm>
          <a:prstGeom prst="rect">
            <a:avLst/>
          </a:prstGeom>
          <a:noFill/>
        </p:spPr>
        <p:txBody>
          <a:bodyPr wrap="square">
            <a:spAutoFit/>
          </a:bodyPr>
          <a:lstStyle/>
          <a:p>
            <a:pPr algn="just" rtl="1">
              <a:lnSpc>
                <a:spcPct val="150000"/>
              </a:lnSpc>
            </a:pPr>
            <a:r>
              <a:rPr lang="ar-SA" b="1" dirty="0">
                <a:solidFill>
                  <a:srgbClr val="00B0F0"/>
                </a:solidFill>
              </a:rPr>
              <a:t>حماية البيئة </a:t>
            </a:r>
          </a:p>
          <a:p>
            <a:pPr marL="285750" indent="-285750" algn="just" rtl="1">
              <a:lnSpc>
                <a:spcPct val="150000"/>
              </a:lnSpc>
              <a:buFont typeface="Wingdings" panose="05000000000000000000" pitchFamily="2" charset="2"/>
              <a:buChar char="q"/>
            </a:pPr>
            <a:r>
              <a:rPr lang="ar-SA" dirty="0"/>
              <a:t>حماية البيئة هي حركة منظمة تضم الأفراد، ومنظمات المجتمع، والهيئات الحكومية، والشركات، وتهدف إلى حماية البيئة وتحسين جودة الحياة للأجيال الحالية والمستقبلية. ولا تعارض هذه الحركة التسويق أو الاستهلاك، وإنما تدعو إلى ممارستهما بطريقة أكثر مسؤولية تراعي المحافظة على البيئة والموارد الطبيعية.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ويرى دعاة حماية البيئة أن الهدف الحقيقي للنظام التسويقي لا ينبغي أن يقتصر على زيادة إنتاج السلع والخدمات أو رفع معدلات الاستهلاك، بل يجب أن يسهم في تحسين جودة الحياة بشكل شامل. فجودة الحياة لا تُقاس فقط بتوفر المنتجات أو تنوعها، وإنما تشمل أيضًا جودة الهواء والمياه، وسلامة الغذاء، ونظافة البيئة، وتوافر الموارد الطبيعية للأجيال القادمة.</a:t>
            </a:r>
            <a:endParaRPr lang="en-US" dirty="0"/>
          </a:p>
        </p:txBody>
      </p:sp>
      <p:pic>
        <p:nvPicPr>
          <p:cNvPr id="5" name="Picture 4">
            <a:extLst>
              <a:ext uri="{FF2B5EF4-FFF2-40B4-BE49-F238E27FC236}">
                <a16:creationId xmlns:a16="http://schemas.microsoft.com/office/drawing/2014/main" id="{E95BF7BE-D04A-E3E6-1D8E-599F45408C8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25205" y="3083445"/>
            <a:ext cx="3260379" cy="3260379"/>
          </a:xfrm>
          <a:prstGeom prst="rect">
            <a:avLst/>
          </a:prstGeom>
        </p:spPr>
      </p:pic>
    </p:spTree>
    <p:extLst>
      <p:ext uri="{BB962C8B-B14F-4D97-AF65-F5344CB8AC3E}">
        <p14:creationId xmlns:p14="http://schemas.microsoft.com/office/powerpoint/2010/main" val="2293530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ECC15-C0C4-3380-5161-2ACA9F0FAC4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1F317DD-E2D9-9E3C-C7B7-6E9D8BA449B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4A9DE2B-046F-9351-004B-950161DEB27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F496CDD-6C2A-A142-8552-C343593EA38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984B20B-A61D-AB7F-B0CC-B83B55FDCA7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D37FA00-966D-6FAE-BD62-AF6F35A0C12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8A75352-A0CA-AFD7-AF3B-9B894BC17F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9ECCDDC-B0FC-055F-D8A2-36F4E8F23CF2}"/>
              </a:ext>
            </a:extLst>
          </p:cNvPr>
          <p:cNvSpPr txBox="1"/>
          <p:nvPr/>
        </p:nvSpPr>
        <p:spPr>
          <a:xfrm>
            <a:off x="3711921" y="1875310"/>
            <a:ext cx="7552454" cy="4202561"/>
          </a:xfrm>
          <a:prstGeom prst="rect">
            <a:avLst/>
          </a:prstGeom>
          <a:noFill/>
        </p:spPr>
        <p:txBody>
          <a:bodyPr wrap="square">
            <a:spAutoFit/>
          </a:bodyPr>
          <a:lstStyle/>
          <a:p>
            <a:pPr algn="ctr" rtl="1">
              <a:lnSpc>
                <a:spcPct val="150000"/>
              </a:lnSpc>
            </a:pPr>
            <a:r>
              <a:rPr lang="ar-SA" b="1" dirty="0">
                <a:solidFill>
                  <a:srgbClr val="00B0F0"/>
                </a:solidFill>
              </a:rPr>
              <a:t> تابع حماية البيئة </a:t>
            </a:r>
          </a:p>
          <a:p>
            <a:pPr algn="ctr" rtl="1">
              <a:lnSpc>
                <a:spcPct val="150000"/>
              </a:lnSpc>
            </a:pPr>
            <a:endParaRPr lang="ar-SA" b="1" dirty="0">
              <a:solidFill>
                <a:srgbClr val="00B0F0"/>
              </a:solidFill>
            </a:endParaRPr>
          </a:p>
          <a:p>
            <a:pPr algn="just" rtl="1">
              <a:lnSpc>
                <a:spcPct val="150000"/>
              </a:lnSpc>
            </a:pPr>
            <a:r>
              <a:rPr lang="ar-SA" dirty="0">
                <a:solidFill>
                  <a:srgbClr val="00B0F0"/>
                </a:solidFill>
              </a:rPr>
              <a:t>وتركز حركة حماية البيئة على عدد من القضايا البيئية الرئيسة، من أبرزها:</a:t>
            </a:r>
          </a:p>
          <a:p>
            <a:pPr algn="just" rtl="1">
              <a:lnSpc>
                <a:spcPct val="150000"/>
              </a:lnSpc>
            </a:pPr>
            <a:endParaRPr lang="ar-SA" dirty="0">
              <a:solidFill>
                <a:srgbClr val="00B0F0"/>
              </a:solidFill>
            </a:endParaRPr>
          </a:p>
          <a:p>
            <a:pPr marL="342900" indent="-342900" algn="just" rtl="1">
              <a:lnSpc>
                <a:spcPct val="150000"/>
              </a:lnSpc>
              <a:buFont typeface="+mj-lt"/>
              <a:buAutoNum type="arabicPeriod"/>
            </a:pPr>
            <a:r>
              <a:rPr lang="ar-SA" b="1" dirty="0"/>
              <a:t>التغير المناخي والاحتباس الحراري </a:t>
            </a:r>
            <a:r>
              <a:rPr lang="ar-SA" dirty="0"/>
              <a:t>وما يترتب عليه من آثار بيئية واقتصادية.</a:t>
            </a:r>
          </a:p>
          <a:p>
            <a:pPr marL="342900" indent="-342900" algn="just" rtl="1">
              <a:lnSpc>
                <a:spcPct val="150000"/>
              </a:lnSpc>
              <a:buFont typeface="+mj-lt"/>
              <a:buAutoNum type="arabicPeriod"/>
            </a:pPr>
            <a:r>
              <a:rPr lang="ar-SA" b="1" dirty="0"/>
              <a:t>استنزاف الموارد الطبيعية </a:t>
            </a:r>
            <a:r>
              <a:rPr lang="ar-SA" dirty="0"/>
              <a:t>نتيجة الاستخدام المفرط للموارد غير المتجددة.</a:t>
            </a:r>
          </a:p>
          <a:p>
            <a:pPr marL="342900" indent="-342900" algn="just" rtl="1">
              <a:lnSpc>
                <a:spcPct val="150000"/>
              </a:lnSpc>
              <a:buFont typeface="+mj-lt"/>
              <a:buAutoNum type="arabicPeriod"/>
            </a:pPr>
            <a:r>
              <a:rPr lang="ar-SA" b="1" dirty="0"/>
              <a:t>تزايد النفايات الصلبة والخطرة </a:t>
            </a:r>
            <a:r>
              <a:rPr lang="ar-SA" dirty="0"/>
              <a:t>وتأثيرها في التربة والمياه والصحة العامة.</a:t>
            </a:r>
          </a:p>
          <a:p>
            <a:pPr marL="342900" indent="-342900" algn="just" rtl="1">
              <a:lnSpc>
                <a:spcPct val="150000"/>
              </a:lnSpc>
              <a:buFont typeface="+mj-lt"/>
              <a:buAutoNum type="arabicPeriod"/>
            </a:pPr>
            <a:r>
              <a:rPr lang="ar-SA" b="1" dirty="0"/>
              <a:t>تلوث الهواء والمياه </a:t>
            </a:r>
            <a:r>
              <a:rPr lang="ar-SA" dirty="0"/>
              <a:t>وما يسببه من مشكلات صحية وبيئية.</a:t>
            </a:r>
          </a:p>
          <a:p>
            <a:pPr marL="342900" indent="-342900" algn="just" rtl="1">
              <a:lnSpc>
                <a:spcPct val="150000"/>
              </a:lnSpc>
              <a:buFont typeface="+mj-lt"/>
              <a:buAutoNum type="arabicPeriod"/>
            </a:pPr>
            <a:r>
              <a:rPr lang="ar-SA" b="1" dirty="0"/>
              <a:t>فقدان التنوع الحيوي والمساحات الطبيعية </a:t>
            </a:r>
            <a:r>
              <a:rPr lang="ar-SA" dirty="0"/>
              <a:t>بسبب الأنشطة الصناعية والعمرانية.</a:t>
            </a:r>
          </a:p>
          <a:p>
            <a:pPr marL="342900" indent="-342900" algn="just" rtl="1">
              <a:lnSpc>
                <a:spcPct val="150000"/>
              </a:lnSpc>
              <a:buFont typeface="+mj-lt"/>
              <a:buAutoNum type="arabicPeriod"/>
            </a:pPr>
            <a:r>
              <a:rPr lang="ar-SA" b="1" dirty="0"/>
              <a:t>الحفاظ على حقوق الأجيال القادمة </a:t>
            </a:r>
            <a:r>
              <a:rPr lang="ar-SA" dirty="0"/>
              <a:t>في الاستفادة من الموارد الطبيعية والعيش في بيئة سليمة.</a:t>
            </a:r>
            <a:endParaRPr lang="en-US" dirty="0"/>
          </a:p>
        </p:txBody>
      </p:sp>
      <p:pic>
        <p:nvPicPr>
          <p:cNvPr id="3" name="Picture 2">
            <a:extLst>
              <a:ext uri="{FF2B5EF4-FFF2-40B4-BE49-F238E27FC236}">
                <a16:creationId xmlns:a16="http://schemas.microsoft.com/office/drawing/2014/main" id="{4D4A6943-0B06-F6D8-8312-73AE3962A1C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67664" y="2615367"/>
            <a:ext cx="3749672" cy="3749672"/>
          </a:xfrm>
          <a:prstGeom prst="rect">
            <a:avLst/>
          </a:prstGeom>
        </p:spPr>
      </p:pic>
    </p:spTree>
    <p:extLst>
      <p:ext uri="{BB962C8B-B14F-4D97-AF65-F5344CB8AC3E}">
        <p14:creationId xmlns:p14="http://schemas.microsoft.com/office/powerpoint/2010/main" val="4122784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B0DC7-0A68-0144-152A-8892024ECF6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84EDAC2-B12B-4135-B8C2-54FF034D627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30F8AB2-618F-081B-0B51-64E35EA2DE1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097BF52-9E3B-5146-5ABF-62C564A806C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A613B70-28DC-75E6-8FCC-C8086A96876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3C400AF-AF8A-53B7-DDEC-236932C1EEB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D8874AA-D2BF-A586-25CB-E790098F54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99B7940-2EB1-B20D-1B12-0EF4CD2CD583}"/>
              </a:ext>
            </a:extLst>
          </p:cNvPr>
          <p:cNvSpPr txBox="1"/>
          <p:nvPr/>
        </p:nvSpPr>
        <p:spPr>
          <a:xfrm>
            <a:off x="2004944" y="994411"/>
            <a:ext cx="9413340" cy="5864554"/>
          </a:xfrm>
          <a:prstGeom prst="rect">
            <a:avLst/>
          </a:prstGeom>
          <a:noFill/>
        </p:spPr>
        <p:txBody>
          <a:bodyPr wrap="square">
            <a:spAutoFit/>
          </a:bodyPr>
          <a:lstStyle/>
          <a:p>
            <a:pPr algn="ctr" rtl="1">
              <a:lnSpc>
                <a:spcPct val="150000"/>
              </a:lnSpc>
            </a:pPr>
            <a:r>
              <a:rPr lang="ar-SA" b="1" dirty="0">
                <a:solidFill>
                  <a:srgbClr val="00B0F0"/>
                </a:solidFill>
              </a:rPr>
              <a:t>الاستدامة البيئية </a:t>
            </a:r>
          </a:p>
          <a:p>
            <a:pPr algn="just" rtl="1">
              <a:lnSpc>
                <a:spcPct val="150000"/>
              </a:lnSpc>
            </a:pPr>
            <a:r>
              <a:rPr lang="ar-SA" dirty="0"/>
              <a:t>استجابةً لتزايد الاهتمام بحماية البيئة، بدأت الشركات في تبني مفهوم الاستدامة البيئية باعتباره جزءًا من استراتيجيتها الإدارية والتسويقية، ولم تعد مسؤوليتها تقتصر على تحقيق الأرباح فقط، بل أصبحت مطالبة أيضًا بالحد من الآثار البيئية لأنشطتها.</a:t>
            </a:r>
          </a:p>
          <a:p>
            <a:pPr algn="just" rtl="1">
              <a:lnSpc>
                <a:spcPct val="150000"/>
              </a:lnSpc>
            </a:pPr>
            <a:r>
              <a:rPr lang="ar-SA" dirty="0">
                <a:solidFill>
                  <a:srgbClr val="00B0F0"/>
                </a:solidFill>
              </a:rPr>
              <a:t>ويقصد بالاستدامة البيئية نهجًا إداريًا يقوم على تطوير استراتيجيات تحقق هدفين متكاملين هما:</a:t>
            </a:r>
          </a:p>
          <a:p>
            <a:pPr marL="342900" indent="-342900" algn="just" rtl="1">
              <a:lnSpc>
                <a:spcPct val="150000"/>
              </a:lnSpc>
              <a:buFont typeface="+mj-lt"/>
              <a:buAutoNum type="arabicPeriod"/>
            </a:pPr>
            <a:r>
              <a:rPr lang="ar-SA" dirty="0"/>
              <a:t>المحافظة على البيئة وتقليل الآثار البيئية السلبية.</a:t>
            </a:r>
          </a:p>
          <a:p>
            <a:pPr marL="342900" indent="-342900" algn="just" rtl="1">
              <a:lnSpc>
                <a:spcPct val="150000"/>
              </a:lnSpc>
              <a:buFont typeface="+mj-lt"/>
              <a:buAutoNum type="arabicPeriod"/>
            </a:pPr>
            <a:r>
              <a:rPr lang="ar-SA" dirty="0"/>
              <a:t>تحقيق أرباح ونمو مستدام للشركة على المدى الطويل.</a:t>
            </a:r>
          </a:p>
          <a:p>
            <a:pPr marL="342900" indent="-342900" algn="just" rtl="1">
              <a:lnSpc>
                <a:spcPct val="150000"/>
              </a:lnSpc>
              <a:buFont typeface="+mj-lt"/>
              <a:buAutoNum type="arabicPeriod"/>
            </a:pPr>
            <a:endParaRPr lang="ar-SA" dirty="0"/>
          </a:p>
          <a:p>
            <a:pPr algn="just" rtl="1">
              <a:lnSpc>
                <a:spcPct val="150000"/>
              </a:lnSpc>
            </a:pPr>
            <a:r>
              <a:rPr lang="ar-SA" dirty="0">
                <a:solidFill>
                  <a:srgbClr val="00B0F0"/>
                </a:solidFill>
              </a:rPr>
              <a:t>ولتحقيق ذلك، تتبنى الشركات العديد من الممارسات، مثل:</a:t>
            </a:r>
          </a:p>
          <a:p>
            <a:pPr marL="342900" indent="-342900" algn="just" rtl="1">
              <a:buFont typeface="Arial" panose="020B0604020202020204" pitchFamily="34" charset="0"/>
              <a:buChar char="•"/>
            </a:pPr>
            <a:r>
              <a:rPr lang="ar-SA" dirty="0"/>
              <a:t>تطوير منتجات أقل استهلاكًا للطاقة والموارد.</a:t>
            </a:r>
          </a:p>
          <a:p>
            <a:pPr marL="342900" indent="-342900" algn="just" rtl="1">
              <a:buFont typeface="Arial" panose="020B0604020202020204" pitchFamily="34" charset="0"/>
              <a:buChar char="•"/>
            </a:pPr>
            <a:r>
              <a:rPr lang="ar-SA" dirty="0"/>
              <a:t>تقليل استخدام مواد التغليف غير الضرورية.</a:t>
            </a:r>
          </a:p>
          <a:p>
            <a:pPr marL="342900" indent="-342900" algn="just" rtl="1">
              <a:buFont typeface="Arial" panose="020B0604020202020204" pitchFamily="34" charset="0"/>
              <a:buChar char="•"/>
            </a:pPr>
            <a:r>
              <a:rPr lang="ar-SA" dirty="0"/>
              <a:t>تحسين كفاءة عمليات الإنتاج والنقل.</a:t>
            </a:r>
          </a:p>
          <a:p>
            <a:pPr marL="342900" indent="-342900" algn="just" rtl="1">
              <a:buFont typeface="Arial" panose="020B0604020202020204" pitchFamily="34" charset="0"/>
              <a:buChar char="•"/>
            </a:pPr>
            <a:r>
              <a:rPr lang="ar-SA" dirty="0"/>
              <a:t>خفض الانبعاثات والنفايات الناتجة عن الأنشطة التشغيلية.</a:t>
            </a:r>
          </a:p>
          <a:p>
            <a:pPr marL="342900" indent="-342900" algn="just" rtl="1">
              <a:buFont typeface="Arial" panose="020B0604020202020204" pitchFamily="34" charset="0"/>
              <a:buChar char="•"/>
            </a:pPr>
            <a:r>
              <a:rPr lang="ar-SA" dirty="0"/>
              <a:t>الاستثمار في التقنيات النظيفة والابتكار البيئي.</a:t>
            </a:r>
          </a:p>
          <a:p>
            <a:pPr marL="342900" indent="-342900" algn="just" rtl="1">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ويؤكد كوتلر أن الاستدامة البيئية لا تمثل عبئًا على الشركات، بل يمكن أن تسهم في خفض التكاليف التشغيلية، وتعزيز سمعة المنظمة، وزيادة ثقة العملاء، وتحقيق ميزة تنافسية يصعب تقليدها.</a:t>
            </a:r>
            <a:endParaRPr lang="en-US" dirty="0"/>
          </a:p>
        </p:txBody>
      </p:sp>
      <p:pic>
        <p:nvPicPr>
          <p:cNvPr id="5" name="Picture 4">
            <a:extLst>
              <a:ext uri="{FF2B5EF4-FFF2-40B4-BE49-F238E27FC236}">
                <a16:creationId xmlns:a16="http://schemas.microsoft.com/office/drawing/2014/main" id="{15A5B1B0-31D8-2212-CF4A-E927E7EE7CE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5403" y="3349668"/>
            <a:ext cx="4902571" cy="2657780"/>
          </a:xfrm>
          <a:prstGeom prst="rect">
            <a:avLst/>
          </a:prstGeom>
        </p:spPr>
      </p:pic>
    </p:spTree>
    <p:extLst>
      <p:ext uri="{BB962C8B-B14F-4D97-AF65-F5344CB8AC3E}">
        <p14:creationId xmlns:p14="http://schemas.microsoft.com/office/powerpoint/2010/main" val="31056910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03F91-30AC-2EBD-3BD2-0100265EEEB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B78E406-5FD0-5398-4EB3-CC9CEB6D20F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4F7BF12-A769-757B-5172-5CBB94E4FE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4100774-18FE-50AE-494F-B9AD6918222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13F61E4-1EFD-2C03-1D25-8D52C06CAE1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CF6F820-2C7F-3101-A06D-9AE2118E452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10E0276-590C-3463-AB08-CF4E02F2FB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3A1F614-1EA7-D048-6897-3488B11FE594}"/>
              </a:ext>
            </a:extLst>
          </p:cNvPr>
          <p:cNvSpPr txBox="1"/>
          <p:nvPr/>
        </p:nvSpPr>
        <p:spPr>
          <a:xfrm>
            <a:off x="1504118" y="1044313"/>
            <a:ext cx="9804176" cy="5858014"/>
          </a:xfrm>
          <a:prstGeom prst="rect">
            <a:avLst/>
          </a:prstGeom>
          <a:noFill/>
        </p:spPr>
        <p:txBody>
          <a:bodyPr wrap="square">
            <a:spAutoFit/>
          </a:bodyPr>
          <a:lstStyle/>
          <a:p>
            <a:pPr algn="ctr" rtl="1">
              <a:lnSpc>
                <a:spcPct val="150000"/>
              </a:lnSpc>
            </a:pPr>
            <a:r>
              <a:rPr lang="ar-SA" b="1" dirty="0">
                <a:solidFill>
                  <a:srgbClr val="00B0F0"/>
                </a:solidFill>
              </a:rPr>
              <a:t>مثال تطبيقي: شركة </a:t>
            </a:r>
            <a:r>
              <a:rPr lang="en-US" b="1" dirty="0">
                <a:solidFill>
                  <a:srgbClr val="00B0F0"/>
                </a:solidFill>
              </a:rPr>
              <a:t>Persil</a:t>
            </a:r>
            <a:r>
              <a:rPr lang="ar-SA" b="1" dirty="0">
                <a:solidFill>
                  <a:srgbClr val="00B0F0"/>
                </a:solidFill>
              </a:rPr>
              <a:t> </a:t>
            </a:r>
          </a:p>
          <a:p>
            <a:pPr algn="just" rtl="1">
              <a:lnSpc>
                <a:spcPct val="150000"/>
              </a:lnSpc>
            </a:pPr>
            <a:r>
              <a:rPr lang="ar-SA" dirty="0"/>
              <a:t>تعد شركة </a:t>
            </a:r>
            <a:r>
              <a:rPr lang="en-US" dirty="0"/>
              <a:t>Persil</a:t>
            </a:r>
            <a:r>
              <a:rPr lang="ar-SA" dirty="0"/>
              <a:t> من الأمثلة التي يوردها كوتلر لتوضيح كيفية تطبيق مبادئ الاستدامة البيئية في الأنشطة التسويقية. فقد أعادت الشركة تصميم منظفات الغسيل المركزة بحيث أصبحت تُعبأ في عبوات أصغر حجمًا مع الحفاظ على الكفاءة نفسها في التنظيف، الأمر الذي أدى إلى تقليل كمية مواد التغليف المستخدمة، وخفض تكاليف النقل والتخزين، وزيادة عدد الوحدات التي يمكن نقلها في الشحنة الواحدة، مما ساهم في تقليل استهلاك الوقود والانبعاثات الكربونية.</a:t>
            </a:r>
          </a:p>
          <a:p>
            <a:pPr algn="just" rtl="1">
              <a:lnSpc>
                <a:spcPct val="150000"/>
              </a:lnSpc>
            </a:pPr>
            <a:endParaRPr lang="ar-SA" dirty="0"/>
          </a:p>
          <a:p>
            <a:pPr algn="just" rtl="1">
              <a:lnSpc>
                <a:spcPct val="150000"/>
              </a:lnSpc>
            </a:pPr>
            <a:r>
              <a:rPr lang="ar-SA" dirty="0"/>
              <a:t>ولم يقتصر التطوير على حجم العبوة، بل شمل أيضًا تحسين تركيبة المنتج ليحقق كفاءة عالية حتى عند الغسيل في درجات حرارة منخفضة. وقد ساعد ذلك المستهلكين على تقليل استهلاك الطاقة الكهربائية والمياه، وخفض انبعاثات الغازات المسببة للاحتباس الحراري الناتجة عن تسخين المياه، دون التأثير في جودة عملية الغسيل.</a:t>
            </a:r>
          </a:p>
          <a:p>
            <a:pPr algn="just" rtl="1">
              <a:lnSpc>
                <a:spcPct val="150000"/>
              </a:lnSpc>
            </a:pPr>
            <a:endParaRPr lang="ar-SA" dirty="0"/>
          </a:p>
          <a:p>
            <a:pPr algn="just" rtl="1">
              <a:lnSpc>
                <a:spcPct val="150000"/>
              </a:lnSpc>
            </a:pPr>
            <a:r>
              <a:rPr lang="ar-SA" dirty="0"/>
              <a:t>ويؤكد هذا المثال أن الاستدامة البيئية لا تعني التضحية بالأرباح، بل يمكن أن تحقق فوائد متبادلة للشركة والمستهلك والبيئة في الوقت نفسه. فقد استفادت الشركة من خفض بعض التكاليف التشغيلية وتعزيز صورتها الذهنية كشركة مسؤولة بيئيًا، بينما استفاد المستهلك من منتج أكثر كفاءة وأقل تكلفة في الاستخدام، واستفادت البيئة من تقليل استهلاك الموارد والحد من التلوث. وهذا يجسد ما يؤكد عليه كوتلر من أن الاستدامة أصبحت مصدرًا للميزة التنافسية، وليست مجرد التزام بيئي أو اجتماعي.</a:t>
            </a:r>
          </a:p>
        </p:txBody>
      </p:sp>
      <p:pic>
        <p:nvPicPr>
          <p:cNvPr id="5" name="Picture 4" descr="صورة منشور القصة">
            <a:extLst>
              <a:ext uri="{FF2B5EF4-FFF2-40B4-BE49-F238E27FC236}">
                <a16:creationId xmlns:a16="http://schemas.microsoft.com/office/drawing/2014/main" id="{4D8A6640-FB0A-F771-4425-D9FB3A538713}"/>
              </a:ext>
            </a:extLst>
          </p:cNvPr>
          <p:cNvPicPr>
            <a:picLocks noChangeAspect="1"/>
          </p:cNvPicPr>
          <p:nvPr/>
        </p:nvPicPr>
        <p:blipFill>
          <a:blip r:embed="rId5"/>
          <a:srcRect t="22200" r="14026"/>
          <a:stretch>
            <a:fillRect/>
          </a:stretch>
        </p:blipFill>
        <p:spPr>
          <a:xfrm>
            <a:off x="-280656" y="4322079"/>
            <a:ext cx="1675668" cy="2450930"/>
          </a:xfrm>
          <a:prstGeom prst="rect">
            <a:avLst/>
          </a:prstGeom>
        </p:spPr>
      </p:pic>
    </p:spTree>
    <p:extLst>
      <p:ext uri="{BB962C8B-B14F-4D97-AF65-F5344CB8AC3E}">
        <p14:creationId xmlns:p14="http://schemas.microsoft.com/office/powerpoint/2010/main" val="417471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41EF0-8DF4-4BD1-C863-9985B59DA3F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385F575-26EF-8CC2-C3C0-D010A8CFA52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B3ABFC8-143C-37F3-5560-CAE95CFC35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E18321E-BDBD-EB07-28BD-BC2878AE3B8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2CE9A0-45F7-9C95-26CF-FB23033D281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6A1CC6F-ED1A-8E56-4AF9-D1DEC9CDC15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811E1D9-C6BC-CF00-E619-B1C0617888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DE22C3B-BE18-D99A-E888-E8E6610320BC}"/>
              </a:ext>
            </a:extLst>
          </p:cNvPr>
          <p:cNvSpPr txBox="1"/>
          <p:nvPr/>
        </p:nvSpPr>
        <p:spPr>
          <a:xfrm>
            <a:off x="1262560" y="572584"/>
            <a:ext cx="10155724" cy="5858014"/>
          </a:xfrm>
          <a:prstGeom prst="rect">
            <a:avLst/>
          </a:prstGeom>
          <a:noFill/>
        </p:spPr>
        <p:txBody>
          <a:bodyPr wrap="square">
            <a:spAutoFit/>
          </a:bodyPr>
          <a:lstStyle/>
          <a:p>
            <a:pPr algn="just" rtl="1">
              <a:lnSpc>
                <a:spcPct val="150000"/>
              </a:lnSpc>
            </a:pPr>
            <a:endParaRPr lang="ar-SA" dirty="0"/>
          </a:p>
          <a:p>
            <a:pPr algn="ctr" rtl="1">
              <a:lnSpc>
                <a:spcPct val="150000"/>
              </a:lnSpc>
            </a:pPr>
            <a:r>
              <a:rPr lang="ar-SA" b="1" dirty="0">
                <a:solidFill>
                  <a:schemeClr val="accent6">
                    <a:lumMod val="75000"/>
                  </a:schemeClr>
                </a:solidFill>
              </a:rPr>
              <a:t>التسويق الأخضر </a:t>
            </a:r>
          </a:p>
          <a:p>
            <a:pPr algn="just" rtl="1">
              <a:lnSpc>
                <a:spcPct val="150000"/>
              </a:lnSpc>
            </a:pPr>
            <a:r>
              <a:rPr lang="ar-SA" dirty="0"/>
              <a:t>يقصد بالتسويق الأخضر تطوير المنتجات وتسعيرها وترويجها وتوزيعها بطريقة تقلل من آثارها السلبية على البيئة، مع المحافظة على قدرتها على تلبية احتياجات العملاء وتحقيق أهداف المنظمة. ولا يقتصر التسويق الأخضر على إنتاج منتجات صديقة للبيئة فقط، بل يشمل جميع الأنشطة التسويقية التي تراعي المحافظة على الموارد الطبيعية وتقليل التلوث طوال دورة حياة المنتج.</a:t>
            </a:r>
          </a:p>
          <a:p>
            <a:pPr algn="just" rtl="1">
              <a:lnSpc>
                <a:spcPct val="150000"/>
              </a:lnSpc>
            </a:pPr>
            <a:endParaRPr lang="ar-SA" dirty="0"/>
          </a:p>
          <a:p>
            <a:pPr algn="just" rtl="1">
              <a:lnSpc>
                <a:spcPct val="150000"/>
              </a:lnSpc>
            </a:pPr>
            <a:r>
              <a:rPr lang="ar-SA" dirty="0"/>
              <a:t>ويهدف هذا التوجه إلى تحقيق التوازن بين النجاح الاقتصادي والمسؤولية البيئية، حيث تسعى الشركات إلى تصميم منتجات أكثر استدامة، واستخدام مواد قابلة لإعادة التدوير، والحد من استهلاك الطاقة والموارد، بما يسهم في تقليل الأثر البيئي للمنتجات.</a:t>
            </a:r>
          </a:p>
          <a:p>
            <a:pPr marL="285750" indent="-285750" algn="just" rtl="1">
              <a:lnSpc>
                <a:spcPct val="150000"/>
              </a:lnSpc>
              <a:buFont typeface="Wingdings" panose="05000000000000000000" pitchFamily="2" charset="2"/>
              <a:buChar char="ü"/>
            </a:pPr>
            <a:endParaRPr lang="ar-SA" dirty="0"/>
          </a:p>
          <a:p>
            <a:pPr algn="just" rtl="1">
              <a:lnSpc>
                <a:spcPct val="150000"/>
              </a:lnSpc>
            </a:pPr>
            <a:r>
              <a:rPr lang="ar-SA" dirty="0">
                <a:solidFill>
                  <a:schemeClr val="accent6">
                    <a:lumMod val="75000"/>
                  </a:schemeClr>
                </a:solidFill>
              </a:rPr>
              <a:t>ولكي تنجح الشركات في تطبيق التسويق الأخضر، فإنها تعمل على تحقيق مجموعة من الأهداف، من أهمها:</a:t>
            </a:r>
          </a:p>
          <a:p>
            <a:pPr algn="just" rtl="1">
              <a:lnSpc>
                <a:spcPct val="150000"/>
              </a:lnSpc>
            </a:pPr>
            <a:r>
              <a:rPr lang="ar-SA" dirty="0"/>
              <a:t>الحد من النفايات من خلال تقليل المخلفات وتشجيع إعادة الاستخدام وإعادة التدوير.</a:t>
            </a:r>
          </a:p>
          <a:p>
            <a:pPr algn="just" rtl="1">
              <a:lnSpc>
                <a:spcPct val="150000"/>
              </a:lnSpc>
            </a:pPr>
            <a:r>
              <a:rPr lang="ar-SA" dirty="0"/>
              <a:t>إعادة ابتكار مفهوم المنتج بحيث يتم تصميمه بطريقة تجعله أكثر كفاءة وأطول عمرًا وأقل تأثيرًا على البيئة.</a:t>
            </a:r>
          </a:p>
          <a:p>
            <a:pPr algn="just" rtl="1">
              <a:lnSpc>
                <a:spcPct val="150000"/>
              </a:lnSpc>
            </a:pPr>
            <a:r>
              <a:rPr lang="ar-SA" dirty="0"/>
              <a:t>تسعير المنتجات بصورة تعكس تكلفتها الحقيقية بما يشمل تكاليف المحافظة على البيئة واستخدام الموارد بصورة مسؤولة.</a:t>
            </a:r>
          </a:p>
          <a:p>
            <a:pPr algn="just" rtl="1">
              <a:lnSpc>
                <a:spcPct val="150000"/>
              </a:lnSpc>
            </a:pPr>
            <a:r>
              <a:rPr lang="ar-SA" dirty="0"/>
              <a:t>تحقيق الربحية من خلال الاستدامة بحيث تصبح المحافظة على البيئة مصدرًا للقيمة والميزة التنافسية، وليس عبئًا على الشركة.</a:t>
            </a:r>
          </a:p>
        </p:txBody>
      </p:sp>
      <p:pic>
        <p:nvPicPr>
          <p:cNvPr id="7" name="Picture 6">
            <a:extLst>
              <a:ext uri="{FF2B5EF4-FFF2-40B4-BE49-F238E27FC236}">
                <a16:creationId xmlns:a16="http://schemas.microsoft.com/office/drawing/2014/main" id="{68A3956F-531B-634C-6B16-1B8A9B5FFAD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912" y="4467051"/>
            <a:ext cx="2202507" cy="2202507"/>
          </a:xfrm>
          <a:prstGeom prst="rect">
            <a:avLst/>
          </a:prstGeom>
        </p:spPr>
      </p:pic>
    </p:spTree>
    <p:extLst>
      <p:ext uri="{BB962C8B-B14F-4D97-AF65-F5344CB8AC3E}">
        <p14:creationId xmlns:p14="http://schemas.microsoft.com/office/powerpoint/2010/main" val="3643056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5731F-AA06-7280-3AE2-CE27287C9E2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89583FF-95AF-4CA1-BFE2-456FD1473AC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C37544A-0690-7029-A2B7-4E1F8787E8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E09EB0D-024B-43B9-2FE3-B57AEFBBBF9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DE5FFDE-1D05-076E-BFB5-B1F674E7B31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E0C98E1-D721-FBDF-A88F-31046DF2902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044E5BD-8AFD-7646-E66C-32D073059C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E2F2888-3F9F-EB31-F0D3-26421D03E2FE}"/>
              </a:ext>
            </a:extLst>
          </p:cNvPr>
          <p:cNvSpPr txBox="1"/>
          <p:nvPr/>
        </p:nvSpPr>
        <p:spPr>
          <a:xfrm>
            <a:off x="2580238" y="1079854"/>
            <a:ext cx="8761490" cy="5449056"/>
          </a:xfrm>
          <a:prstGeom prst="rect">
            <a:avLst/>
          </a:prstGeom>
          <a:noFill/>
        </p:spPr>
        <p:txBody>
          <a:bodyPr wrap="square">
            <a:spAutoFit/>
          </a:bodyPr>
          <a:lstStyle/>
          <a:p>
            <a:pPr algn="just" rtl="1">
              <a:lnSpc>
                <a:spcPct val="150000"/>
              </a:lnSpc>
            </a:pPr>
            <a:r>
              <a:rPr lang="ar-SA" b="1" dirty="0">
                <a:solidFill>
                  <a:srgbClr val="00B0F0"/>
                </a:solidFill>
              </a:rPr>
              <a:t>مبادئ التسويق المستدام</a:t>
            </a:r>
          </a:p>
          <a:p>
            <a:pPr algn="just" rtl="1">
              <a:lnSpc>
                <a:spcPct val="150000"/>
              </a:lnSpc>
            </a:pPr>
            <a:r>
              <a:rPr lang="ar-SA" dirty="0"/>
              <a:t>يرى كوتلر أن نجاح التسويق المستدام يعتمد على مجموعة من المبادئ التي تساعد الشركات على تحقيق رضا العملاء، والمحافظة على المجتمع والبيئة، وضمان استمرارية النمو والربحية على المدى الطويل.</a:t>
            </a:r>
          </a:p>
          <a:p>
            <a:pPr algn="just" rtl="1">
              <a:lnSpc>
                <a:spcPct val="150000"/>
              </a:lnSpc>
            </a:pPr>
            <a:endParaRPr lang="ar-SA" dirty="0"/>
          </a:p>
          <a:p>
            <a:pPr algn="just" rtl="1">
              <a:lnSpc>
                <a:spcPct val="150000"/>
              </a:lnSpc>
            </a:pPr>
            <a:r>
              <a:rPr lang="ar-SA" b="1" dirty="0">
                <a:solidFill>
                  <a:srgbClr val="00B0F0"/>
                </a:solidFill>
              </a:rPr>
              <a:t>وتتمثل هذه المبادئ في خمسة مبادئ رئيسة هي:</a:t>
            </a:r>
          </a:p>
          <a:p>
            <a:pPr marL="342900" indent="-342900" algn="just" rtl="1">
              <a:lnSpc>
                <a:spcPct val="150000"/>
              </a:lnSpc>
              <a:buFont typeface="+mj-lt"/>
              <a:buAutoNum type="arabicPeriod"/>
            </a:pPr>
            <a:r>
              <a:rPr lang="ar-SA" b="1" dirty="0"/>
              <a:t>التسويق الموجه للمستهلك.</a:t>
            </a:r>
          </a:p>
          <a:p>
            <a:pPr marL="342900" indent="-342900" algn="just" rtl="1">
              <a:lnSpc>
                <a:spcPct val="150000"/>
              </a:lnSpc>
              <a:buFont typeface="+mj-lt"/>
              <a:buAutoNum type="arabicPeriod"/>
            </a:pPr>
            <a:r>
              <a:rPr lang="ar-SA" b="1" dirty="0"/>
              <a:t>تسويق قيمة العميل.</a:t>
            </a:r>
          </a:p>
          <a:p>
            <a:pPr marL="342900" indent="-342900" algn="just" rtl="1">
              <a:lnSpc>
                <a:spcPct val="150000"/>
              </a:lnSpc>
              <a:buFont typeface="+mj-lt"/>
              <a:buAutoNum type="arabicPeriod"/>
            </a:pPr>
            <a:r>
              <a:rPr lang="ar-SA" b="1" dirty="0"/>
              <a:t>التسويق المبتكر.</a:t>
            </a:r>
          </a:p>
          <a:p>
            <a:pPr marL="342900" indent="-342900" algn="just" rtl="1">
              <a:lnSpc>
                <a:spcPct val="150000"/>
              </a:lnSpc>
              <a:buFont typeface="+mj-lt"/>
              <a:buAutoNum type="arabicPeriod"/>
            </a:pPr>
            <a:r>
              <a:rPr lang="ar-SA" b="1" dirty="0"/>
              <a:t>التسويق القائم على الرسالة.</a:t>
            </a:r>
          </a:p>
          <a:p>
            <a:pPr marL="342900" indent="-342900" algn="just" rtl="1">
              <a:lnSpc>
                <a:spcPct val="150000"/>
              </a:lnSpc>
              <a:buFont typeface="+mj-lt"/>
              <a:buAutoNum type="arabicPeriod"/>
            </a:pPr>
            <a:r>
              <a:rPr lang="ar-SA" b="1" dirty="0"/>
              <a:t>التسويق المجتمعي.</a:t>
            </a:r>
          </a:p>
          <a:p>
            <a:pPr marL="342900" indent="-342900" algn="just" rtl="1">
              <a:lnSpc>
                <a:spcPct val="150000"/>
              </a:lnSpc>
              <a:buFont typeface="+mj-lt"/>
              <a:buAutoNum type="arabicPeriod"/>
            </a:pPr>
            <a:endParaRPr lang="ar-SA" b="1" dirty="0"/>
          </a:p>
          <a:p>
            <a:pPr algn="just" rtl="1">
              <a:lnSpc>
                <a:spcPct val="150000"/>
              </a:lnSpc>
            </a:pPr>
            <a:r>
              <a:rPr lang="ar-SA" dirty="0"/>
              <a:t>وتعمل هذه المبادئ بصورة متكاملة، بحيث لا يقتصر اهتمام الشركة على تحقيق المبيعات، وإنما يمتد إلى بناء قيمة حقيقية للمستهلك والمجتمع، وتعزيز استدامة المنظمة في المستقبل.</a:t>
            </a:r>
            <a:endParaRPr lang="en-US" dirty="0"/>
          </a:p>
        </p:txBody>
      </p:sp>
      <p:pic>
        <p:nvPicPr>
          <p:cNvPr id="5" name="Picture 4">
            <a:extLst>
              <a:ext uri="{FF2B5EF4-FFF2-40B4-BE49-F238E27FC236}">
                <a16:creationId xmlns:a16="http://schemas.microsoft.com/office/drawing/2014/main" id="{0BEC6150-8930-E81D-A5B8-C4540AD1BA2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18923" y="2531691"/>
            <a:ext cx="3818072" cy="2545381"/>
          </a:xfrm>
          <a:prstGeom prst="rect">
            <a:avLst/>
          </a:prstGeom>
        </p:spPr>
      </p:pic>
    </p:spTree>
    <p:extLst>
      <p:ext uri="{BB962C8B-B14F-4D97-AF65-F5344CB8AC3E}">
        <p14:creationId xmlns:p14="http://schemas.microsoft.com/office/powerpoint/2010/main" val="27632473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75DA0-4949-88EF-D59F-9850726908F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9D7EF16-1ADE-52E9-EA03-190D1221FE5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BCB1B47-93C8-A92B-614C-59D56DB19EB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07A9778-4D05-EAB7-349C-662D1B766FA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05DF31-1B4E-C37E-8F1E-5191D681E4F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1566F1C-4230-C577-39B3-63E6403D4A4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B0D6FCF-16D7-2F37-AB36-DA2CFA001D2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5ED525C-8D25-7939-8D8A-A91B5FC1000A}"/>
              </a:ext>
            </a:extLst>
          </p:cNvPr>
          <p:cNvSpPr txBox="1"/>
          <p:nvPr/>
        </p:nvSpPr>
        <p:spPr>
          <a:xfrm>
            <a:off x="3757187" y="1325962"/>
            <a:ext cx="7593345" cy="4202561"/>
          </a:xfrm>
          <a:prstGeom prst="rect">
            <a:avLst/>
          </a:prstGeom>
          <a:noFill/>
        </p:spPr>
        <p:txBody>
          <a:bodyPr wrap="square">
            <a:spAutoFit/>
          </a:bodyPr>
          <a:lstStyle/>
          <a:p>
            <a:pPr algn="just" rtl="1">
              <a:lnSpc>
                <a:spcPct val="150000"/>
              </a:lnSpc>
            </a:pPr>
            <a:r>
              <a:rPr lang="ar-SA" dirty="0">
                <a:solidFill>
                  <a:srgbClr val="00B0F0"/>
                </a:solidFill>
              </a:rPr>
              <a:t>المبدأ الأول: التسويق الموجه للمستهلك </a:t>
            </a:r>
          </a:p>
          <a:p>
            <a:pPr algn="just" rtl="1">
              <a:lnSpc>
                <a:spcPct val="150000"/>
              </a:lnSpc>
            </a:pPr>
            <a:endParaRPr lang="ar-SA" dirty="0"/>
          </a:p>
          <a:p>
            <a:pPr algn="just" rtl="1">
              <a:lnSpc>
                <a:spcPct val="150000"/>
              </a:lnSpc>
            </a:pPr>
            <a:r>
              <a:rPr lang="ar-SA" dirty="0"/>
              <a:t>يقوم هذا المبدأ على أن تنظر الشركة إلى جميع أنشطتها التسويقية من وجهة نظر المستهلك، بحيث يكون فهم احتياجاته ورغباته أساسًا لاتخاذ القرارات التسويقية.</a:t>
            </a:r>
          </a:p>
          <a:p>
            <a:pPr algn="just" rtl="1">
              <a:lnSpc>
                <a:spcPct val="150000"/>
              </a:lnSpc>
            </a:pPr>
            <a:endParaRPr lang="ar-SA" dirty="0"/>
          </a:p>
          <a:p>
            <a:pPr algn="just" rtl="1">
              <a:lnSpc>
                <a:spcPct val="150000"/>
              </a:lnSpc>
            </a:pPr>
            <a:r>
              <a:rPr lang="ar-SA" dirty="0"/>
              <a:t>ويؤكد كوتلر أن نجاح المنظمة لا يتحقق بمجرد بيع المنتجات، وإنما من خلال تقديم حلول تلبي احتياجات العملاء الحالية والمستقبلية، وبناء علاقات طويلة الأجل معهم.</a:t>
            </a:r>
          </a:p>
          <a:p>
            <a:pPr algn="just" rtl="1">
              <a:lnSpc>
                <a:spcPct val="150000"/>
              </a:lnSpc>
            </a:pPr>
            <a:endParaRPr lang="ar-SA" dirty="0"/>
          </a:p>
          <a:p>
            <a:pPr algn="just" rtl="1">
              <a:lnSpc>
                <a:spcPct val="150000"/>
              </a:lnSpc>
            </a:pPr>
            <a:r>
              <a:rPr lang="ar-SA" dirty="0"/>
              <a:t>كما يتطلب هذا المبدأ دراسة سلوك المستهلك بصورة مستمرة، والاستماع إلى آرائه وملاحظاته، وتحسين المنتجات والخدمات بما يتوافق مع توقعاته المتغيرة.</a:t>
            </a:r>
            <a:endParaRPr lang="en-US" dirty="0"/>
          </a:p>
        </p:txBody>
      </p:sp>
      <p:pic>
        <p:nvPicPr>
          <p:cNvPr id="5" name="Picture 4">
            <a:extLst>
              <a:ext uri="{FF2B5EF4-FFF2-40B4-BE49-F238E27FC236}">
                <a16:creationId xmlns:a16="http://schemas.microsoft.com/office/drawing/2014/main" id="{45C783E1-AA06-FD2F-CBE0-4967322E0C3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86344" y="4266065"/>
            <a:ext cx="2984500" cy="1993900"/>
          </a:xfrm>
          <a:prstGeom prst="rect">
            <a:avLst/>
          </a:prstGeom>
        </p:spPr>
      </p:pic>
    </p:spTree>
    <p:extLst>
      <p:ext uri="{BB962C8B-B14F-4D97-AF65-F5344CB8AC3E}">
        <p14:creationId xmlns:p14="http://schemas.microsoft.com/office/powerpoint/2010/main" val="3310735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7C3B0-0CD5-5E91-B05E-D60A1A64C11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B798F4C-013C-9289-6961-CCD5DA8A954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880B242-A444-FE1A-70A5-C375571F37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2220828-60C8-DBCB-2AB6-35DA7464D9B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02AFCC3-AD82-EEDD-8DC2-204ADE55772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DC869E3-CF60-3565-0ED2-C70BCDC6BA6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510502B-A69B-593D-390F-9F523EC609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D69F57A-E5EB-9F7C-975E-B294D5584C75}"/>
              </a:ext>
            </a:extLst>
          </p:cNvPr>
          <p:cNvSpPr txBox="1"/>
          <p:nvPr/>
        </p:nvSpPr>
        <p:spPr>
          <a:xfrm>
            <a:off x="4092166" y="1260555"/>
            <a:ext cx="7400405" cy="3787062"/>
          </a:xfrm>
          <a:prstGeom prst="rect">
            <a:avLst/>
          </a:prstGeom>
          <a:noFill/>
        </p:spPr>
        <p:txBody>
          <a:bodyPr wrap="square">
            <a:spAutoFit/>
          </a:bodyPr>
          <a:lstStyle/>
          <a:p>
            <a:pPr algn="just" rtl="1">
              <a:lnSpc>
                <a:spcPct val="150000"/>
              </a:lnSpc>
            </a:pPr>
            <a:r>
              <a:rPr lang="ar-SA" b="1" dirty="0">
                <a:solidFill>
                  <a:srgbClr val="00B0F0"/>
                </a:solidFill>
              </a:rPr>
              <a:t>المبدأ الثاني: تسويق قيمة العميل </a:t>
            </a:r>
          </a:p>
          <a:p>
            <a:pPr algn="just" rtl="1">
              <a:lnSpc>
                <a:spcPct val="150000"/>
              </a:lnSpc>
            </a:pPr>
            <a:r>
              <a:rPr lang="ar-SA" dirty="0"/>
              <a:t>يركز هذا المبدأ على استثمار موارد الشركة في الأنشطة التي تضيف قيمة حقيقية للعميل، بدلاً من التركيز على زيادة المبيعات قصيرة الأجل.</a:t>
            </a:r>
          </a:p>
          <a:p>
            <a:pPr algn="just" rtl="1">
              <a:lnSpc>
                <a:spcPct val="150000"/>
              </a:lnSpc>
            </a:pPr>
            <a:endParaRPr lang="ar-SA" dirty="0"/>
          </a:p>
          <a:p>
            <a:pPr algn="just" rtl="1">
              <a:lnSpc>
                <a:spcPct val="150000"/>
              </a:lnSpc>
            </a:pPr>
            <a:r>
              <a:rPr lang="ar-SA" dirty="0"/>
              <a:t>ويقصد بقيمة العميل المنافع التي يحصل عليها مقارنة بما يدفعه من تكلفة، ولذلك تعمل الشركات على تحسين جودة المنتجات، وتقديم خدمات أفضل، وتعزيز تجربة العميل، بما يزيد من رضاه وولائه.</a:t>
            </a:r>
          </a:p>
          <a:p>
            <a:pPr algn="just" rtl="1">
              <a:lnSpc>
                <a:spcPct val="150000"/>
              </a:lnSpc>
            </a:pPr>
            <a:endParaRPr lang="ar-SA" dirty="0"/>
          </a:p>
          <a:p>
            <a:pPr algn="just" rtl="1">
              <a:lnSpc>
                <a:spcPct val="150000"/>
              </a:lnSpc>
            </a:pPr>
            <a:r>
              <a:rPr lang="ar-SA" dirty="0"/>
              <a:t>ويؤكد كوتلر أن الشركات التي تنجح في خلق قيمة للمستهلك تستطيع في المقابل تحقيق قيمة اقتصادية مستدامة لنفسها من خلال زيادة الاحتفاظ بالعملاء وتعزيز أرباحها المستقبلية.</a:t>
            </a:r>
            <a:endParaRPr lang="en-US" dirty="0"/>
          </a:p>
        </p:txBody>
      </p:sp>
      <p:pic>
        <p:nvPicPr>
          <p:cNvPr id="5" name="Picture 4">
            <a:extLst>
              <a:ext uri="{FF2B5EF4-FFF2-40B4-BE49-F238E27FC236}">
                <a16:creationId xmlns:a16="http://schemas.microsoft.com/office/drawing/2014/main" id="{E12EDDE7-5C8A-D0A0-0644-E1AB987096AA}"/>
              </a:ext>
              <a:ext uri="{C183D7F6-B498-43B3-948B-1728B52AA6E4}">
                <adec:decorative xmlns:adec="http://schemas.microsoft.com/office/drawing/2017/decorative" val="1"/>
              </a:ext>
            </a:extLst>
          </p:cNvPr>
          <p:cNvPicPr>
            <a:picLocks noChangeAspect="1"/>
          </p:cNvPicPr>
          <p:nvPr/>
        </p:nvPicPr>
        <p:blipFill>
          <a:blip r:embed="rId5"/>
          <a:srcRect b="11178"/>
          <a:stretch>
            <a:fillRect/>
          </a:stretch>
        </p:blipFill>
        <p:spPr>
          <a:xfrm>
            <a:off x="65619" y="4407817"/>
            <a:ext cx="4026547" cy="2379255"/>
          </a:xfrm>
          <a:prstGeom prst="rect">
            <a:avLst/>
          </a:prstGeom>
        </p:spPr>
      </p:pic>
    </p:spTree>
    <p:extLst>
      <p:ext uri="{BB962C8B-B14F-4D97-AF65-F5344CB8AC3E}">
        <p14:creationId xmlns:p14="http://schemas.microsoft.com/office/powerpoint/2010/main" val="11111265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C0E67-3C85-0B51-BF02-852E5F48AED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1C41F64-4247-1375-A52C-C8BB120128A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4218161-A31B-6435-6306-D6B0F4C588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4CA5F13-5F84-BFFF-9790-BC6066D1A04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69F1102-C2D6-33B9-D0DB-C52CE50CB25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DE80875-D0BC-F0CE-F402-828660BB5BE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DAF62B4-0DDC-F57C-A981-4EC847E52E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D4DF8C5-E38D-ADB4-C8E5-101DEC44574C}"/>
              </a:ext>
            </a:extLst>
          </p:cNvPr>
          <p:cNvSpPr txBox="1"/>
          <p:nvPr/>
        </p:nvSpPr>
        <p:spPr>
          <a:xfrm>
            <a:off x="4101220" y="1079854"/>
            <a:ext cx="7240508" cy="4202561"/>
          </a:xfrm>
          <a:prstGeom prst="rect">
            <a:avLst/>
          </a:prstGeom>
          <a:noFill/>
        </p:spPr>
        <p:txBody>
          <a:bodyPr wrap="square">
            <a:spAutoFit/>
          </a:bodyPr>
          <a:lstStyle/>
          <a:p>
            <a:pPr algn="just" rtl="1">
              <a:lnSpc>
                <a:spcPct val="150000"/>
              </a:lnSpc>
            </a:pPr>
            <a:r>
              <a:rPr lang="ar-SA" b="1" dirty="0">
                <a:solidFill>
                  <a:srgbClr val="00B0F0"/>
                </a:solidFill>
              </a:rPr>
              <a:t>المبدأ الثالث: التسويق المبتكر </a:t>
            </a:r>
          </a:p>
          <a:p>
            <a:pPr algn="just" rtl="1">
              <a:lnSpc>
                <a:spcPct val="150000"/>
              </a:lnSpc>
            </a:pPr>
            <a:r>
              <a:rPr lang="ar-SA" dirty="0"/>
              <a:t>يعتمد التسويق المبتكر على التطوير المستمر للمنتجات والخدمات والأساليب التسويقية، وعدم الاكتفاء بالنجاحات الحالية.</a:t>
            </a:r>
          </a:p>
          <a:p>
            <a:pPr algn="just" rtl="1">
              <a:lnSpc>
                <a:spcPct val="150000"/>
              </a:lnSpc>
            </a:pPr>
            <a:endParaRPr lang="ar-SA" dirty="0"/>
          </a:p>
          <a:p>
            <a:pPr algn="just" rtl="1">
              <a:lnSpc>
                <a:spcPct val="150000"/>
              </a:lnSpc>
            </a:pPr>
            <a:r>
              <a:rPr lang="ar-SA" dirty="0"/>
              <a:t>فالأسواق تتغير باستمرار، كما تتغير احتياجات العملاء والتقنيات المستخدمة، ولذلك ينبغي للشركات أن تبحث دائمًا عن طرق جديدة لتقديم قيمة أفضل من المنافسين.</a:t>
            </a:r>
          </a:p>
          <a:p>
            <a:pPr algn="just" rtl="1">
              <a:lnSpc>
                <a:spcPct val="150000"/>
              </a:lnSpc>
            </a:pPr>
            <a:endParaRPr lang="ar-SA" dirty="0"/>
          </a:p>
          <a:p>
            <a:pPr algn="just" rtl="1">
              <a:lnSpc>
                <a:spcPct val="150000"/>
              </a:lnSpc>
            </a:pPr>
            <a:r>
              <a:rPr lang="ar-SA" dirty="0"/>
              <a:t>ويرى كوتلر أن الشركات التي تتجاهل الابتكار أو تعتمد على أساليب تقليدية لفترات طويلة قد تفقد قدرتها على المنافسة، بينما تستطيع الشركات المبتكرة المحافظة على مكانتها وتحقيق النمو المستدام.</a:t>
            </a:r>
            <a:endParaRPr lang="en-US" dirty="0"/>
          </a:p>
        </p:txBody>
      </p:sp>
      <p:pic>
        <p:nvPicPr>
          <p:cNvPr id="5" name="Picture 4" descr="صورة منشور القصة">
            <a:extLst>
              <a:ext uri="{FF2B5EF4-FFF2-40B4-BE49-F238E27FC236}">
                <a16:creationId xmlns:a16="http://schemas.microsoft.com/office/drawing/2014/main" id="{A74549ED-B3CB-2035-0D75-6C55D095D951}"/>
              </a:ext>
            </a:extLst>
          </p:cNvPr>
          <p:cNvPicPr>
            <a:picLocks noChangeAspect="1"/>
          </p:cNvPicPr>
          <p:nvPr/>
        </p:nvPicPr>
        <p:blipFill>
          <a:blip r:embed="rId5"/>
          <a:stretch>
            <a:fillRect/>
          </a:stretch>
        </p:blipFill>
        <p:spPr>
          <a:xfrm>
            <a:off x="351548" y="3982598"/>
            <a:ext cx="3738971" cy="2492647"/>
          </a:xfrm>
          <a:prstGeom prst="rect">
            <a:avLst/>
          </a:prstGeom>
        </p:spPr>
      </p:pic>
    </p:spTree>
    <p:extLst>
      <p:ext uri="{BB962C8B-B14F-4D97-AF65-F5344CB8AC3E}">
        <p14:creationId xmlns:p14="http://schemas.microsoft.com/office/powerpoint/2010/main" val="1241815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ED911-68F8-823E-4C52-8B71D1AE8EA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26B1340-366E-A7BE-C302-5A26223E233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02ECD31-164E-EC80-F74E-DF7E14FEE2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B5AFA5E-A881-D1C1-698B-8D71775C462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7EA4651-3D67-CA14-9E64-17D2736664B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8C1D1C7-9D76-AD8C-8061-081C8449233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1267354-A2CF-4604-0E44-38CC862CEB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64019AE-D64C-EF6E-7048-0E38FD16E9AA}"/>
              </a:ext>
            </a:extLst>
          </p:cNvPr>
          <p:cNvSpPr txBox="1"/>
          <p:nvPr/>
        </p:nvSpPr>
        <p:spPr>
          <a:xfrm>
            <a:off x="3512745" y="1079854"/>
            <a:ext cx="7783715" cy="5033557"/>
          </a:xfrm>
          <a:prstGeom prst="rect">
            <a:avLst/>
          </a:prstGeom>
          <a:noFill/>
        </p:spPr>
        <p:txBody>
          <a:bodyPr wrap="square">
            <a:spAutoFit/>
          </a:bodyPr>
          <a:lstStyle/>
          <a:p>
            <a:pPr algn="just" rtl="1">
              <a:lnSpc>
                <a:spcPct val="150000"/>
              </a:lnSpc>
            </a:pPr>
            <a:r>
              <a:rPr lang="ar-SA" dirty="0">
                <a:solidFill>
                  <a:srgbClr val="00B0F0"/>
                </a:solidFill>
              </a:rPr>
              <a:t>المبدأ الرابع: التسويق القائم على الرسالة </a:t>
            </a:r>
          </a:p>
          <a:p>
            <a:pPr algn="just" rtl="1">
              <a:lnSpc>
                <a:spcPct val="150000"/>
              </a:lnSpc>
            </a:pPr>
            <a:r>
              <a:rPr lang="ar-SA" dirty="0"/>
              <a:t>يقوم هذا المبدأ على أن تحدد الشركة رسالتها من منظور اجتماعي واسع، وليس من منظور بيع المنتجات فقط.</a:t>
            </a:r>
          </a:p>
          <a:p>
            <a:pPr algn="just" rtl="1">
              <a:lnSpc>
                <a:spcPct val="150000"/>
              </a:lnSpc>
            </a:pPr>
            <a:endParaRPr lang="ar-SA" dirty="0"/>
          </a:p>
          <a:p>
            <a:pPr algn="just" rtl="1">
              <a:lnSpc>
                <a:spcPct val="150000"/>
              </a:lnSpc>
            </a:pPr>
            <a:r>
              <a:rPr lang="ar-SA" dirty="0"/>
              <a:t>فالشركات الناجحة لا تقتصر رسالتها على تحقيق الأرباح، بل تسعى إلى تقديم قيمة حقيقية للمجتمع والمساهمة في تحسين حياة الأفراد.</a:t>
            </a:r>
          </a:p>
          <a:p>
            <a:pPr algn="just" rtl="1">
              <a:lnSpc>
                <a:spcPct val="150000"/>
              </a:lnSpc>
            </a:pPr>
            <a:endParaRPr lang="ar-SA" dirty="0"/>
          </a:p>
          <a:p>
            <a:pPr algn="just" rtl="1">
              <a:lnSpc>
                <a:spcPct val="150000"/>
              </a:lnSpc>
            </a:pPr>
            <a:r>
              <a:rPr lang="ar-SA" dirty="0"/>
              <a:t>ويرى كوتلر أن وجود رسالة واضحة يمنح المنظمة اتجاهًا استراتيجيًا طويل الأجل، ويساعدها على بناء صورة ذهنية إيجابية وتعزيز ولاء العملاء والعاملين.</a:t>
            </a:r>
          </a:p>
          <a:p>
            <a:pPr algn="just" rtl="1">
              <a:lnSpc>
                <a:spcPct val="150000"/>
              </a:lnSpc>
            </a:pPr>
            <a:endParaRPr lang="ar-SA" dirty="0"/>
          </a:p>
          <a:p>
            <a:pPr algn="just" rtl="1">
              <a:lnSpc>
                <a:spcPct val="150000"/>
              </a:lnSpc>
            </a:pPr>
            <a:r>
              <a:rPr lang="ar-SA" b="1" dirty="0">
                <a:solidFill>
                  <a:srgbClr val="00B0F0"/>
                </a:solidFill>
              </a:rPr>
              <a:t>مثال: </a:t>
            </a:r>
            <a:r>
              <a:rPr lang="ar-SA" dirty="0"/>
              <a:t>تتمثل رسالة شركة</a:t>
            </a:r>
            <a:r>
              <a:rPr lang="en-US" dirty="0"/>
              <a:t>IKEA</a:t>
            </a:r>
            <a:r>
              <a:rPr lang="ar-SA" dirty="0"/>
              <a:t> في توفير أثاث عملي وجيد التصميم بأسعار منخفضة تمكن أكبر عدد ممكن من الناس من تحسين جودة حياتهم، وهو ما يعكس رسالة اجتماعية تتجاوز مجرد بيع الأثاث.</a:t>
            </a:r>
            <a:endParaRPr lang="en-US" dirty="0"/>
          </a:p>
        </p:txBody>
      </p:sp>
      <p:pic>
        <p:nvPicPr>
          <p:cNvPr id="5" name="Picture 4">
            <a:extLst>
              <a:ext uri="{FF2B5EF4-FFF2-40B4-BE49-F238E27FC236}">
                <a16:creationId xmlns:a16="http://schemas.microsoft.com/office/drawing/2014/main" id="{74606A0C-4F7D-6C43-C3FA-8B8C85C3345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328" y="3217770"/>
            <a:ext cx="3442417" cy="3442417"/>
          </a:xfrm>
          <a:prstGeom prst="rect">
            <a:avLst/>
          </a:prstGeom>
        </p:spPr>
      </p:pic>
    </p:spTree>
    <p:extLst>
      <p:ext uri="{BB962C8B-B14F-4D97-AF65-F5344CB8AC3E}">
        <p14:creationId xmlns:p14="http://schemas.microsoft.com/office/powerpoint/2010/main" val="460850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7F361-B648-F786-4298-9BA468243DA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B8A9AF0-51E7-0A60-AEDC-7D75FCB31CF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9CDF718-32E3-D157-26CF-803CB3DE58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E1A4383-37D5-4FED-36A2-019D38C368B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D2F976D-3329-88F3-E825-667DC52E13D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9260E81-B463-02D1-29A1-E60AA1BE37A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4AC0CAE-B5A8-0B8E-CD4F-1C1858727F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019547A-9810-268E-9F56-9E42277F2919}"/>
              </a:ext>
            </a:extLst>
          </p:cNvPr>
          <p:cNvSpPr txBox="1"/>
          <p:nvPr/>
        </p:nvSpPr>
        <p:spPr>
          <a:xfrm>
            <a:off x="3725103" y="1231058"/>
            <a:ext cx="7693181" cy="4618059"/>
          </a:xfrm>
          <a:prstGeom prst="rect">
            <a:avLst/>
          </a:prstGeom>
          <a:noFill/>
        </p:spPr>
        <p:txBody>
          <a:bodyPr wrap="square">
            <a:spAutoFit/>
          </a:bodyPr>
          <a:lstStyle/>
          <a:p>
            <a:pPr algn="just" rtl="1">
              <a:lnSpc>
                <a:spcPct val="150000"/>
              </a:lnSpc>
            </a:pPr>
            <a:r>
              <a:rPr lang="ar-SA" b="1" dirty="0">
                <a:solidFill>
                  <a:srgbClr val="00B0F0"/>
                </a:solidFill>
              </a:rPr>
              <a:t>المبدأ الخامس: التسويق المجتمعي </a:t>
            </a:r>
          </a:p>
          <a:p>
            <a:pPr algn="just" rtl="1">
              <a:lnSpc>
                <a:spcPct val="150000"/>
              </a:lnSpc>
            </a:pPr>
            <a:r>
              <a:rPr lang="ar-SA" dirty="0"/>
              <a:t>يقوم التسويق المجتمعي على تحقيق التوازن بين أربعة عناصر رئيسة هي: احتياجات المستهلك، ومتطلبات الشركة، والمصلحة طويلة الأجل للمستهلك، والمصلحة طويلة الأجل للمجتمع.</a:t>
            </a:r>
          </a:p>
          <a:p>
            <a:pPr algn="just" rtl="1">
              <a:lnSpc>
                <a:spcPct val="150000"/>
              </a:lnSpc>
            </a:pPr>
            <a:r>
              <a:rPr lang="ar-SA" dirty="0"/>
              <a:t>ويؤكد هذا المفهوم أن نجاح الشركة لا يتحقق من خلال إرضاء العملاء فقط، بل من خلال تقديم منتجات تحقق منفعة حقيقية لهم دون الإضرار بالمجتمع أو البيئة.</a:t>
            </a:r>
          </a:p>
          <a:p>
            <a:pPr algn="just" rtl="1">
              <a:lnSpc>
                <a:spcPct val="150000"/>
              </a:lnSpc>
            </a:pPr>
            <a:endParaRPr lang="ar-SA" dirty="0"/>
          </a:p>
          <a:p>
            <a:pPr algn="just" rtl="1">
              <a:lnSpc>
                <a:spcPct val="150000"/>
              </a:lnSpc>
            </a:pPr>
            <a:r>
              <a:rPr lang="ar-SA" dirty="0">
                <a:solidFill>
                  <a:srgbClr val="00B0F0"/>
                </a:solidFill>
              </a:rPr>
              <a:t>ويقسم كوتلر المنتجات وفقًا لمنفعتها الآنية وطويلة الأجل إلى أربعة أنواع:</a:t>
            </a:r>
          </a:p>
          <a:p>
            <a:pPr algn="just" rtl="1">
              <a:lnSpc>
                <a:spcPct val="150000"/>
              </a:lnSpc>
            </a:pPr>
            <a:r>
              <a:rPr lang="ar-SA" b="1" dirty="0"/>
              <a:t>المنتجات المرغوبة: </a:t>
            </a:r>
            <a:r>
              <a:rPr lang="ar-SA" dirty="0"/>
              <a:t>تحقق رضا فوريًا وفوائد طويلة الأجل، وهي أفضل أنواع المنتجات.</a:t>
            </a:r>
          </a:p>
          <a:p>
            <a:pPr algn="just" rtl="1">
              <a:lnSpc>
                <a:spcPct val="150000"/>
              </a:lnSpc>
            </a:pPr>
            <a:r>
              <a:rPr lang="ar-SA" b="1" dirty="0"/>
              <a:t>المنتجات الممتعة: </a:t>
            </a:r>
            <a:r>
              <a:rPr lang="ar-SA" dirty="0"/>
              <a:t>تحقق رضا فوريًا، لكنها قد تؤثر سلبًا على المستهلك مستقبلًا.</a:t>
            </a:r>
          </a:p>
          <a:p>
            <a:pPr algn="just" rtl="1">
              <a:lnSpc>
                <a:spcPct val="150000"/>
              </a:lnSpc>
            </a:pPr>
            <a:r>
              <a:rPr lang="ar-SA" b="1" dirty="0"/>
              <a:t>المنتجات المفيدة: </a:t>
            </a:r>
            <a:r>
              <a:rPr lang="ar-SA" dirty="0"/>
              <a:t>قد لا تكون جذابة عند الشراء، لكنها تقدم فوائد كبيرة على المدى الطويل.</a:t>
            </a:r>
          </a:p>
          <a:p>
            <a:pPr algn="just" rtl="1">
              <a:lnSpc>
                <a:spcPct val="150000"/>
              </a:lnSpc>
            </a:pPr>
            <a:r>
              <a:rPr lang="ar-SA" b="1" dirty="0"/>
              <a:t>المنتجات المعيبة: </a:t>
            </a:r>
            <a:r>
              <a:rPr lang="ar-SA" dirty="0"/>
              <a:t>لا تحقق رضا للمستهلك ولا تقدم فوائد مستقبلية، ولذلك ينبغي تجنبها أو تطويرها.</a:t>
            </a:r>
            <a:endParaRPr lang="en-US" dirty="0"/>
          </a:p>
        </p:txBody>
      </p:sp>
      <p:pic>
        <p:nvPicPr>
          <p:cNvPr id="5" name="Picture 4">
            <a:extLst>
              <a:ext uri="{FF2B5EF4-FFF2-40B4-BE49-F238E27FC236}">
                <a16:creationId xmlns:a16="http://schemas.microsoft.com/office/drawing/2014/main" id="{628A721C-3CFB-4E42-AC04-B6B1192D3FA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95476" y="3087315"/>
            <a:ext cx="3048000" cy="3048000"/>
          </a:xfrm>
          <a:prstGeom prst="rect">
            <a:avLst/>
          </a:prstGeom>
        </p:spPr>
      </p:pic>
    </p:spTree>
    <p:extLst>
      <p:ext uri="{BB962C8B-B14F-4D97-AF65-F5344CB8AC3E}">
        <p14:creationId xmlns:p14="http://schemas.microsoft.com/office/powerpoint/2010/main" val="6102299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81107-E4A5-8680-38CB-70FB0F660D2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D5D874B-2AA3-4B5E-7C07-1D145618E0F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5253FF2-CEAC-41B4-0DD8-71132AA751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947FEB5-8D0E-8F54-8E24-E12D102E1AA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764ABB-10EA-87EB-02C7-66738209520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F2DA91B-95DB-CB31-215D-19937CAD85F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07F9719-76D1-A1CE-BE72-30B6ADA20F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A153434-5F72-80F6-257A-1B51A62BE1DF}"/>
              </a:ext>
            </a:extLst>
          </p:cNvPr>
          <p:cNvSpPr txBox="1"/>
          <p:nvPr/>
        </p:nvSpPr>
        <p:spPr>
          <a:xfrm>
            <a:off x="1801643" y="899652"/>
            <a:ext cx="9458607" cy="5864554"/>
          </a:xfrm>
          <a:prstGeom prst="rect">
            <a:avLst/>
          </a:prstGeom>
          <a:noFill/>
        </p:spPr>
        <p:txBody>
          <a:bodyPr wrap="square">
            <a:spAutoFit/>
          </a:bodyPr>
          <a:lstStyle/>
          <a:p>
            <a:pPr algn="ctr" rtl="1">
              <a:lnSpc>
                <a:spcPct val="150000"/>
              </a:lnSpc>
            </a:pPr>
            <a:r>
              <a:rPr lang="ar-SA" b="1" dirty="0">
                <a:solidFill>
                  <a:srgbClr val="00B0F0"/>
                </a:solidFill>
              </a:rPr>
              <a:t>أخلاقيات التسويق </a:t>
            </a:r>
          </a:p>
          <a:p>
            <a:pPr algn="just" rtl="1">
              <a:lnSpc>
                <a:spcPct val="150000"/>
              </a:lnSpc>
            </a:pPr>
            <a:r>
              <a:rPr lang="ar-SA" dirty="0"/>
              <a:t>تشير أخلاقيات التسويق إلى المبادئ والمعايير التي تحدد السلوك التسويقي المقبول، والتي تستند إلى القيم الأخلاقية والقوانين واللوائح المنظمة للأعمال، إضافة إلى توقعات أصحاب المصلحة مثل العملاء، والمستثمرين، والموظفين، والمجتمع.</a:t>
            </a:r>
          </a:p>
          <a:p>
            <a:pPr algn="just" rtl="1">
              <a:lnSpc>
                <a:spcPct val="150000"/>
              </a:lnSpc>
            </a:pPr>
            <a:r>
              <a:rPr lang="ar-SA" dirty="0"/>
              <a:t>ويرى كوتلر أن نجاح الشركات لا يعتمد فقط على قدرتها على تحقيق الأرباح، وإنما أيضًا على التزامها بالسلوك الأخلاقي في جميع أنشطتها التسويقية. فالممارسات غير الأخلاقية قد تحقق مكاسب مؤقتة، لكنها تؤدي على المدى الطويل إلى فقدان ثقة العملاء، وتراجع سمعة الشركة، وانخفاض قدرتها على المنافسة.</a:t>
            </a:r>
          </a:p>
          <a:p>
            <a:pPr algn="just" rtl="1">
              <a:lnSpc>
                <a:spcPct val="150000"/>
              </a:lnSpc>
            </a:pPr>
            <a:r>
              <a:rPr lang="ar-SA" dirty="0">
                <a:solidFill>
                  <a:srgbClr val="00B0F0"/>
                </a:solidFill>
              </a:rPr>
              <a:t>وتظهر أهمية أخلاقيات التسويق في مختلف عناصر المزيج التسويقي، مثل:</a:t>
            </a:r>
          </a:p>
          <a:p>
            <a:pPr marL="285750" indent="-285750" algn="just" rtl="1">
              <a:lnSpc>
                <a:spcPct val="150000"/>
              </a:lnSpc>
              <a:buFont typeface="Arial" panose="020B0604020202020204" pitchFamily="34" charset="0"/>
              <a:buChar char="•"/>
            </a:pPr>
            <a:r>
              <a:rPr lang="ar-SA" dirty="0"/>
              <a:t>تقديم معلومات صحيحة وواضحة عن المنتجات.</a:t>
            </a:r>
          </a:p>
          <a:p>
            <a:pPr marL="285750" indent="-285750" algn="just" rtl="1">
              <a:lnSpc>
                <a:spcPct val="150000"/>
              </a:lnSpc>
              <a:buFont typeface="Arial" panose="020B0604020202020204" pitchFamily="34" charset="0"/>
              <a:buChar char="•"/>
            </a:pPr>
            <a:r>
              <a:rPr lang="ar-SA" dirty="0"/>
              <a:t>الالتزام بالشفافية في الأسعار وعدم تضليل المستهلك.</a:t>
            </a:r>
          </a:p>
          <a:p>
            <a:pPr marL="285750" indent="-285750" algn="just" rtl="1">
              <a:lnSpc>
                <a:spcPct val="150000"/>
              </a:lnSpc>
              <a:buFont typeface="Arial" panose="020B0604020202020204" pitchFamily="34" charset="0"/>
              <a:buChar char="•"/>
            </a:pPr>
            <a:r>
              <a:rPr lang="ar-SA" dirty="0"/>
              <a:t>استخدام أساليب ترويج صادقة بعيدة عن الخداع أو المبالغة.</a:t>
            </a:r>
          </a:p>
          <a:p>
            <a:pPr marL="285750" indent="-285750" algn="just" rtl="1">
              <a:lnSpc>
                <a:spcPct val="150000"/>
              </a:lnSpc>
              <a:buFont typeface="Arial" panose="020B0604020202020204" pitchFamily="34" charset="0"/>
              <a:buChar char="•"/>
            </a:pPr>
            <a:r>
              <a:rPr lang="ar-SA" dirty="0"/>
              <a:t>احترام حقوق المستهلك وتقديم منتجات آمنة وعالية الجودة.</a:t>
            </a:r>
          </a:p>
          <a:p>
            <a:pPr marL="285750" indent="-285750" algn="just" rtl="1">
              <a:lnSpc>
                <a:spcPct val="150000"/>
              </a:lnSpc>
              <a:buFont typeface="Arial" panose="020B0604020202020204" pitchFamily="34" charset="0"/>
              <a:buChar char="•"/>
            </a:pPr>
            <a:r>
              <a:rPr lang="ar-SA" dirty="0"/>
              <a:t>الالتزام بالقوانين والأنظمة المنظمة للأسواق.</a:t>
            </a:r>
          </a:p>
          <a:p>
            <a:pPr algn="just" rtl="1">
              <a:lnSpc>
                <a:spcPct val="150000"/>
              </a:lnSpc>
            </a:pPr>
            <a:r>
              <a:rPr lang="ar-SA" dirty="0"/>
              <a:t>ومن ثم، فإن الالتزام بالأخلاقيات يسهم في بناء علاقات طويلة الأجل مع العملاء، ويعزز الثقة في العلامة التجارية، ويدعم تحقيق أهداف التسويق المستدام.</a:t>
            </a:r>
            <a:endParaRPr lang="en-US" dirty="0"/>
          </a:p>
        </p:txBody>
      </p:sp>
      <p:pic>
        <p:nvPicPr>
          <p:cNvPr id="5" name="Picture 4">
            <a:extLst>
              <a:ext uri="{FF2B5EF4-FFF2-40B4-BE49-F238E27FC236}">
                <a16:creationId xmlns:a16="http://schemas.microsoft.com/office/drawing/2014/main" id="{B8B02049-911D-178B-977D-64977DB013F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95476" y="3427243"/>
            <a:ext cx="2143125" cy="2143125"/>
          </a:xfrm>
          <a:prstGeom prst="rect">
            <a:avLst/>
          </a:prstGeom>
        </p:spPr>
      </p:pic>
    </p:spTree>
    <p:extLst>
      <p:ext uri="{BB962C8B-B14F-4D97-AF65-F5344CB8AC3E}">
        <p14:creationId xmlns:p14="http://schemas.microsoft.com/office/powerpoint/2010/main" val="25602496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13CAF-8163-1E47-8ACE-06263AA0C27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D44B00A-9999-58D0-0146-DCA7A870785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C0AF866-87BA-EA77-D5EE-05A2DF309F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5905B73-4B24-747C-C769-31718B497B5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09961EE-632F-CF11-3AE1-1538C0D8F56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8625908-9C1D-1C63-97E4-2BBD8CA9A4E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24DA3BC-7B59-5A3E-7CAD-EDE2935C12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6A22259-9184-ADA0-5D0F-302E9B862329}"/>
              </a:ext>
            </a:extLst>
          </p:cNvPr>
          <p:cNvSpPr txBox="1"/>
          <p:nvPr/>
        </p:nvSpPr>
        <p:spPr>
          <a:xfrm>
            <a:off x="4605552" y="1260555"/>
            <a:ext cx="6812732" cy="4202561"/>
          </a:xfrm>
          <a:prstGeom prst="rect">
            <a:avLst/>
          </a:prstGeom>
          <a:noFill/>
        </p:spPr>
        <p:txBody>
          <a:bodyPr wrap="square">
            <a:spAutoFit/>
          </a:bodyPr>
          <a:lstStyle/>
          <a:p>
            <a:pPr algn="ctr" rtl="1">
              <a:lnSpc>
                <a:spcPct val="150000"/>
              </a:lnSpc>
            </a:pPr>
            <a:r>
              <a:rPr lang="ar-SA" b="1" dirty="0">
                <a:solidFill>
                  <a:srgbClr val="00B0F0"/>
                </a:solidFill>
              </a:rPr>
              <a:t>مدونة أخلاقيات جمعية التسويق الأمريكية </a:t>
            </a:r>
          </a:p>
          <a:p>
            <a:pPr algn="just" rtl="1">
              <a:lnSpc>
                <a:spcPct val="150000"/>
              </a:lnSpc>
            </a:pPr>
            <a:r>
              <a:rPr lang="ar-SA" dirty="0"/>
              <a:t>وضعت جمعية التسويق الأمريكية مجموعة من المبادئ الأخلاقية التي تمثل إطارًا عامًا لممارسة الأنشطة التسويقية بصورة مسؤولة، وتهدف إلى تعزيز الثقة بين الشركات والعملاء والمجتمع.</a:t>
            </a:r>
          </a:p>
          <a:p>
            <a:pPr algn="just" rtl="1">
              <a:lnSpc>
                <a:spcPct val="150000"/>
              </a:lnSpc>
            </a:pPr>
            <a:endParaRPr lang="ar-SA" dirty="0"/>
          </a:p>
          <a:p>
            <a:pPr algn="just" rtl="1">
              <a:lnSpc>
                <a:spcPct val="150000"/>
              </a:lnSpc>
            </a:pPr>
            <a:r>
              <a:rPr lang="ar-SA" dirty="0"/>
              <a:t>وتتمثل أهم هذه المبادئ فيما يلي:</a:t>
            </a:r>
          </a:p>
          <a:p>
            <a:pPr algn="just" rtl="1">
              <a:lnSpc>
                <a:spcPct val="150000"/>
              </a:lnSpc>
            </a:pPr>
            <a:r>
              <a:rPr lang="ar-SA" dirty="0">
                <a:solidFill>
                  <a:srgbClr val="00B0F0"/>
                </a:solidFill>
              </a:rPr>
              <a:t>أولاً: عدم إلحاق الضرر </a:t>
            </a:r>
          </a:p>
          <a:p>
            <a:pPr algn="just" rtl="1">
              <a:lnSpc>
                <a:spcPct val="150000"/>
              </a:lnSpc>
            </a:pPr>
            <a:r>
              <a:rPr lang="ar-SA" dirty="0"/>
              <a:t>يقصد به تجنب أي ممارسات قد تسبب ضررًا للمستهلك أو المجتمع، سواء كان ذلك من خلال المنتج، أو الإعلان، أو التسعير، أو التوزيع. ويتطلب ذلك الالتزام بالقوانين، وتقديم منتجات آمنة، وتجنب أي معلومات مضللة قد تؤثر في قرارات الشراء.</a:t>
            </a:r>
            <a:endParaRPr lang="en-US" dirty="0"/>
          </a:p>
        </p:txBody>
      </p:sp>
      <p:pic>
        <p:nvPicPr>
          <p:cNvPr id="5" name="Picture 4" descr="BI Analyst Intern (Remote Opportunity) | Catherine Eck | 22 comments">
            <a:extLst>
              <a:ext uri="{FF2B5EF4-FFF2-40B4-BE49-F238E27FC236}">
                <a16:creationId xmlns:a16="http://schemas.microsoft.com/office/drawing/2014/main" id="{7443D58E-D204-E578-9858-B2B7BD75FA85}"/>
              </a:ext>
            </a:extLst>
          </p:cNvPr>
          <p:cNvPicPr>
            <a:picLocks noChangeAspect="1"/>
          </p:cNvPicPr>
          <p:nvPr/>
        </p:nvPicPr>
        <p:blipFill>
          <a:blip r:embed="rId5"/>
          <a:stretch>
            <a:fillRect/>
          </a:stretch>
        </p:blipFill>
        <p:spPr>
          <a:xfrm>
            <a:off x="412190" y="4496494"/>
            <a:ext cx="4127601" cy="2156672"/>
          </a:xfrm>
          <a:prstGeom prst="rect">
            <a:avLst/>
          </a:prstGeom>
        </p:spPr>
      </p:pic>
    </p:spTree>
    <p:extLst>
      <p:ext uri="{BB962C8B-B14F-4D97-AF65-F5344CB8AC3E}">
        <p14:creationId xmlns:p14="http://schemas.microsoft.com/office/powerpoint/2010/main" val="3458317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CB6F4-F647-6DC5-CCD3-4C984E79565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C0FC777-18D4-E0F2-6274-78EFA3986DA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06E3CB9-448D-E82B-AD0B-2EA07E5947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C381F13-0ABB-B9ED-0139-7679E21CC98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99151D5-40B2-C28C-3F17-CD049843052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86A8949-CBFD-3FBA-4980-E77951CD309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D2CB5D3-A9A2-9A0B-2AB7-52935BAAA1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0FD2A37-252F-A8A0-C5B6-0F516C9AF80B}"/>
              </a:ext>
            </a:extLst>
          </p:cNvPr>
          <p:cNvSpPr txBox="1"/>
          <p:nvPr/>
        </p:nvSpPr>
        <p:spPr>
          <a:xfrm>
            <a:off x="1982709" y="1147247"/>
            <a:ext cx="9435575" cy="5587555"/>
          </a:xfrm>
          <a:prstGeom prst="rect">
            <a:avLst/>
          </a:prstGeom>
          <a:noFill/>
        </p:spPr>
        <p:txBody>
          <a:bodyPr wrap="square">
            <a:spAutoFit/>
          </a:bodyPr>
          <a:lstStyle/>
          <a:p>
            <a:pPr algn="just" rtl="1">
              <a:lnSpc>
                <a:spcPct val="150000"/>
              </a:lnSpc>
            </a:pPr>
            <a:r>
              <a:rPr lang="ar-SA" b="1" dirty="0"/>
              <a:t>ثانيًا: تعزيز الثقة في النظام التسويقي </a:t>
            </a:r>
          </a:p>
          <a:p>
            <a:pPr algn="just" rtl="1">
              <a:lnSpc>
                <a:spcPct val="150000"/>
              </a:lnSpc>
            </a:pPr>
            <a:r>
              <a:rPr lang="ar-SA" dirty="0"/>
              <a:t>يؤكد هذا المبدأ أهمية بناء الثقة بين جميع أطراف العملية التسويقية من خلال الصدق، وحسن النية، والوفاء بالوعود، وتقديم معلومات دقيقة وواضحة عن المنتجات والخدمات، بما يعزز نزاهة السوق ويشجع على إقامة علاقات طويلة الأجل مع العملاء.</a:t>
            </a:r>
          </a:p>
          <a:p>
            <a:pPr algn="just" rtl="1">
              <a:lnSpc>
                <a:spcPct val="150000"/>
              </a:lnSpc>
            </a:pPr>
            <a:endParaRPr lang="ar-SA" dirty="0"/>
          </a:p>
          <a:p>
            <a:pPr algn="just" rtl="1">
              <a:lnSpc>
                <a:spcPct val="150000"/>
              </a:lnSpc>
            </a:pPr>
            <a:endParaRPr lang="ar-SA" dirty="0"/>
          </a:p>
          <a:p>
            <a:pPr algn="just" rtl="1">
              <a:lnSpc>
                <a:spcPct val="150000"/>
              </a:lnSpc>
            </a:pPr>
            <a:r>
              <a:rPr lang="ar-SA" b="1" dirty="0"/>
              <a:t>ثالثًا: تبني القيم الأخلاقية </a:t>
            </a:r>
          </a:p>
          <a:p>
            <a:pPr algn="just" rtl="1">
              <a:lnSpc>
                <a:spcPct val="150000"/>
              </a:lnSpc>
            </a:pPr>
            <a:r>
              <a:rPr lang="ar-SA" dirty="0"/>
              <a:t>يركز هذا المبدأ على ضرورة التزام الشركات بمجموعة من القيم الأساسية التي توجه قراراتها وسلوكها التسويقي، ومن أهمها:</a:t>
            </a:r>
          </a:p>
          <a:p>
            <a:pPr marL="285750" indent="-285750" algn="just" rtl="1">
              <a:buFont typeface="Arial" panose="020B0604020202020204" pitchFamily="34" charset="0"/>
              <a:buChar char="•"/>
            </a:pPr>
            <a:r>
              <a:rPr lang="ar-SA" dirty="0"/>
              <a:t>الصدق.</a:t>
            </a:r>
          </a:p>
          <a:p>
            <a:pPr marL="285750" indent="-285750" algn="just" rtl="1">
              <a:buFont typeface="Arial" panose="020B0604020202020204" pitchFamily="34" charset="0"/>
              <a:buChar char="•"/>
            </a:pPr>
            <a:r>
              <a:rPr lang="ar-SA" dirty="0"/>
              <a:t>المسؤولية.</a:t>
            </a:r>
          </a:p>
          <a:p>
            <a:pPr marL="285750" indent="-285750" algn="just" rtl="1">
              <a:buFont typeface="Arial" panose="020B0604020202020204" pitchFamily="34" charset="0"/>
              <a:buChar char="•"/>
            </a:pPr>
            <a:r>
              <a:rPr lang="ar-SA" dirty="0"/>
              <a:t>العدالة.</a:t>
            </a:r>
          </a:p>
          <a:p>
            <a:pPr marL="285750" indent="-285750" algn="just" rtl="1">
              <a:buFont typeface="Arial" panose="020B0604020202020204" pitchFamily="34" charset="0"/>
              <a:buChar char="•"/>
            </a:pPr>
            <a:r>
              <a:rPr lang="ar-SA" dirty="0"/>
              <a:t>الاحترام.</a:t>
            </a:r>
          </a:p>
          <a:p>
            <a:pPr marL="285750" indent="-285750" algn="just" rtl="1">
              <a:buFont typeface="Arial" panose="020B0604020202020204" pitchFamily="34" charset="0"/>
              <a:buChar char="•"/>
            </a:pPr>
            <a:r>
              <a:rPr lang="ar-SA" dirty="0"/>
              <a:t>الشفافية.</a:t>
            </a:r>
          </a:p>
          <a:p>
            <a:pPr marL="285750" indent="-285750" algn="just" rtl="1">
              <a:buFont typeface="Arial" panose="020B0604020202020204" pitchFamily="34" charset="0"/>
              <a:buChar char="•"/>
            </a:pPr>
            <a:r>
              <a:rPr lang="ar-SA" dirty="0"/>
              <a:t>المواطنة والمسؤولية تجاه المجتمع.</a:t>
            </a:r>
          </a:p>
          <a:p>
            <a:pPr marL="285750" indent="-285750" algn="just" rtl="1">
              <a:buFont typeface="Arial" panose="020B0604020202020204" pitchFamily="34" charset="0"/>
              <a:buChar char="•"/>
            </a:pPr>
            <a:endParaRPr lang="ar-SA" dirty="0"/>
          </a:p>
          <a:p>
            <a:pPr marL="285750" indent="-285750" algn="just" rtl="1">
              <a:buFont typeface="Arial" panose="020B0604020202020204" pitchFamily="34" charset="0"/>
              <a:buChar char="•"/>
            </a:pPr>
            <a:endParaRPr lang="ar-SA" dirty="0"/>
          </a:p>
          <a:p>
            <a:pPr algn="just" rtl="1">
              <a:lnSpc>
                <a:spcPct val="150000"/>
              </a:lnSpc>
            </a:pPr>
            <a:r>
              <a:rPr lang="ar-SA" dirty="0"/>
              <a:t>ويؤكد كوتلر أن الالتزام بهذه المبادئ لا يحمي المستهلك فقط، بل يسهم أيضًا في تعزيز سمعة المنظمة وتحقيق نجاحها واستدامتها.</a:t>
            </a:r>
            <a:endParaRPr lang="en-US" dirty="0"/>
          </a:p>
        </p:txBody>
      </p:sp>
      <p:pic>
        <p:nvPicPr>
          <p:cNvPr id="5" name="Picture 4">
            <a:extLst>
              <a:ext uri="{FF2B5EF4-FFF2-40B4-BE49-F238E27FC236}">
                <a16:creationId xmlns:a16="http://schemas.microsoft.com/office/drawing/2014/main" id="{E800AB04-8495-D2E0-5E43-D111F14B4A6A}"/>
              </a:ext>
              <a:ext uri="{C183D7F6-B498-43B3-948B-1728B52AA6E4}">
                <adec:decorative xmlns:adec="http://schemas.microsoft.com/office/drawing/2017/decorative" val="1"/>
              </a:ext>
            </a:extLst>
          </p:cNvPr>
          <p:cNvPicPr>
            <a:picLocks noChangeAspect="1"/>
          </p:cNvPicPr>
          <p:nvPr/>
        </p:nvPicPr>
        <p:blipFill>
          <a:blip r:embed="rId5"/>
          <a:srcRect t="18023" b="18466"/>
          <a:stretch>
            <a:fillRect/>
          </a:stretch>
        </p:blipFill>
        <p:spPr>
          <a:xfrm>
            <a:off x="331334" y="4173782"/>
            <a:ext cx="3036306" cy="1928388"/>
          </a:xfrm>
          <a:prstGeom prst="rect">
            <a:avLst/>
          </a:prstGeom>
        </p:spPr>
      </p:pic>
    </p:spTree>
    <p:extLst>
      <p:ext uri="{BB962C8B-B14F-4D97-AF65-F5344CB8AC3E}">
        <p14:creationId xmlns:p14="http://schemas.microsoft.com/office/powerpoint/2010/main" val="3147914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65060-5710-F6F1-F7D9-135E0DEDC1F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C6F744E-A587-33B0-0A97-1DB618138E6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D45CD64-BF9F-339A-0B98-534A5548CE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68D26F2-728E-F966-69F5-76E0E7DB676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914A394-AA5A-4D05-44BA-2C9A01FEFD2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BB59E2A-9803-2A57-8E7A-947721D49B5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2606AC0-F93E-B4E1-48B2-113B8C381C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5F2E704-77A3-9C41-5F3D-65F82E4941F3}"/>
              </a:ext>
            </a:extLst>
          </p:cNvPr>
          <p:cNvSpPr txBox="1"/>
          <p:nvPr/>
        </p:nvSpPr>
        <p:spPr>
          <a:xfrm>
            <a:off x="2435382" y="1245807"/>
            <a:ext cx="8982902" cy="5027017"/>
          </a:xfrm>
          <a:prstGeom prst="rect">
            <a:avLst/>
          </a:prstGeom>
          <a:noFill/>
        </p:spPr>
        <p:txBody>
          <a:bodyPr wrap="square">
            <a:spAutoFit/>
          </a:bodyPr>
          <a:lstStyle/>
          <a:p>
            <a:pPr algn="ctr" rtl="1">
              <a:lnSpc>
                <a:spcPct val="150000"/>
              </a:lnSpc>
            </a:pPr>
            <a:r>
              <a:rPr lang="ar-SA" b="1" dirty="0">
                <a:solidFill>
                  <a:srgbClr val="00B0F0"/>
                </a:solidFill>
              </a:rPr>
              <a:t>الشركة المستدامة</a:t>
            </a:r>
          </a:p>
          <a:p>
            <a:pPr algn="just" rtl="1">
              <a:lnSpc>
                <a:spcPct val="150000"/>
              </a:lnSpc>
            </a:pPr>
            <a:r>
              <a:rPr lang="ar-SA" dirty="0"/>
              <a:t>يرى كوتلر أن الشركة المستدامة هي الشركة التي لا تقتصر أهدافها على تحقيق الأرباح، بل تسعى إلى تحقيق نجاح طويل الأجل من خلال تقديم قيمة حقيقية للعملاء، والمساهمة في خدمة المجتمع، والمحافظة على البيئة. ويقوم هذا المفهوم على تحقيق التوازن بين الأداء الاقتصادي، والمسؤولية الاجتماعية، والالتزام البيئي، بما يضمن استمرارية الشركة وقدرتها على النمو في المستقبل.</a:t>
            </a:r>
          </a:p>
          <a:p>
            <a:pPr algn="just" rtl="1">
              <a:lnSpc>
                <a:spcPct val="150000"/>
              </a:lnSpc>
            </a:pPr>
            <a:r>
              <a:rPr lang="ar-SA" dirty="0"/>
              <a:t>وتتميز الشركة المستدامة بعدد من الخصائص، من أهمها:</a:t>
            </a:r>
          </a:p>
          <a:p>
            <a:pPr algn="just" rtl="1">
              <a:lnSpc>
                <a:spcPct val="150000"/>
              </a:lnSpc>
            </a:pPr>
            <a:endParaRPr lang="ar-SA" dirty="0"/>
          </a:p>
          <a:p>
            <a:pPr marL="285750" indent="-285750" algn="just" rtl="1">
              <a:lnSpc>
                <a:spcPct val="150000"/>
              </a:lnSpc>
              <a:buFont typeface="Arial" panose="020B0604020202020204" pitchFamily="34" charset="0"/>
              <a:buChar char="•"/>
            </a:pPr>
            <a:r>
              <a:rPr lang="ar-SA" dirty="0"/>
              <a:t>التركيز على خلق قيمة طويلة الأجل للعملاء، وذلك من خلال تقديم منتجات وخدمات عالية الجودة تلبي احتياجاتهم الحالية، وتواكب احتياجاتهم المستقبلية، بما يسهم في زيادة رضاهم وتعزيز ولائهم.</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تحمل المسؤولية تجاه المجتمع والبيئة، من خلال الحد من الآثار السلبية لأنشطتها، ودعم المبادرات المجتمعية، والمحافظة على الموارد الطبيعية، والإسهام في تحسين جودة الحياة.</a:t>
            </a:r>
          </a:p>
        </p:txBody>
      </p:sp>
      <p:pic>
        <p:nvPicPr>
          <p:cNvPr id="5" name="Picture 4">
            <a:extLst>
              <a:ext uri="{FF2B5EF4-FFF2-40B4-BE49-F238E27FC236}">
                <a16:creationId xmlns:a16="http://schemas.microsoft.com/office/drawing/2014/main" id="{28441F7B-D0B1-BF3F-6FE5-A6E88DE83CA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31386" y="4463358"/>
            <a:ext cx="2172610" cy="2172610"/>
          </a:xfrm>
          <a:prstGeom prst="rect">
            <a:avLst/>
          </a:prstGeom>
        </p:spPr>
      </p:pic>
    </p:spTree>
    <p:extLst>
      <p:ext uri="{BB962C8B-B14F-4D97-AF65-F5344CB8AC3E}">
        <p14:creationId xmlns:p14="http://schemas.microsoft.com/office/powerpoint/2010/main" val="8315183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C3A42-1A7D-1F06-7475-5FBD27A52D4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4F28862-DB12-C1B4-7862-6601684AB52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20FC31D-3E3F-DD25-3A86-16A6BCF3EA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8FFEEE2-DB67-9941-C107-06E689AF801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28C3D36-5C2C-2D7B-1B49-5227010A5A3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7ADBA94-9AE8-BEEE-DFDF-5BBD9CD2BCE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10</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D5A82B1-365F-BBC5-5472-414EB1ACC6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18FE151-A98B-F125-2F70-D9C2950D4B42}"/>
              </a:ext>
            </a:extLst>
          </p:cNvPr>
          <p:cNvSpPr txBox="1"/>
          <p:nvPr/>
        </p:nvSpPr>
        <p:spPr>
          <a:xfrm>
            <a:off x="2498757" y="1079854"/>
            <a:ext cx="8801038" cy="5027017"/>
          </a:xfrm>
          <a:prstGeom prst="rect">
            <a:avLst/>
          </a:prstGeom>
          <a:noFill/>
        </p:spPr>
        <p:txBody>
          <a:bodyPr wrap="square">
            <a:spAutoFit/>
          </a:bodyPr>
          <a:lstStyle/>
          <a:p>
            <a:pPr algn="ctr" rtl="1">
              <a:lnSpc>
                <a:spcPct val="150000"/>
              </a:lnSpc>
            </a:pPr>
            <a:r>
              <a:rPr lang="ar-SA" b="1" dirty="0">
                <a:solidFill>
                  <a:srgbClr val="00B0F0"/>
                </a:solidFill>
              </a:rPr>
              <a:t>تابع خصائص الشركة المستدامة</a:t>
            </a:r>
          </a:p>
          <a:p>
            <a:pPr algn="ctr" rtl="1">
              <a:lnSpc>
                <a:spcPct val="150000"/>
              </a:lnSpc>
            </a:pPr>
            <a:endParaRPr lang="ar-SA" b="1" dirty="0">
              <a:solidFill>
                <a:srgbClr val="00B0F0"/>
              </a:solidFill>
            </a:endParaRPr>
          </a:p>
          <a:p>
            <a:pPr marL="285750" indent="-285750" algn="just" rtl="1">
              <a:lnSpc>
                <a:spcPct val="150000"/>
              </a:lnSpc>
              <a:buFont typeface="Arial" panose="020B0604020202020204" pitchFamily="34" charset="0"/>
              <a:buChar char="•"/>
            </a:pPr>
            <a:r>
              <a:rPr lang="ar-SA" dirty="0"/>
              <a:t>الالتزام بالأخلاقيات في جميع الممارسات، وذلك بالتحلي بالصدق والشفافية والعدالة عند التعامل مع العملاء والعاملين والموردين وجميع الأطراف ذات العلاقة، بما يعزز الثقة ويقوي سمعة الشركة.</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تحقيق التوازن بين الإنسان والبيئة والربحية، حيث تهتم الشركة بالعاملين والعملاء والمجتمع، وتحرص على حماية البيئة وترشيد استخدام الموارد، وفي الوقت نفسه تحقق أرباحًا تضمن استمرارها وقدرتها على التطور والنمو.</a:t>
            </a:r>
          </a:p>
          <a:p>
            <a:pPr algn="just" rtl="1">
              <a:lnSpc>
                <a:spcPct val="150000"/>
              </a:lnSpc>
            </a:pPr>
            <a:endParaRPr lang="ar-SA" dirty="0"/>
          </a:p>
          <a:p>
            <a:pPr algn="just" rtl="1">
              <a:lnSpc>
                <a:spcPct val="150000"/>
              </a:lnSpc>
            </a:pPr>
            <a:r>
              <a:rPr lang="ar-SA" dirty="0"/>
              <a:t>ويؤكد كوتلر أن الشركة المستدامة لا تنظر إلى المسؤولية الاجتماعية والبيئية على أنها تكلفة إضافية، بل تعتبرها استثمارًا يسهم في بناء سمعة قوية، وزيادة ثقة العملاء، وتحقيق ميزة تنافسية، وتعزيز فرص النجاح والاستمرار في الأسواق. ولذلك فإن التسويق المستدام يمثل الإطار الذي يساعد الشركات على تحقيق الربحية، مع المحافظة على مصالح المجتمع والبيئة، بما يضمن خلق قيمة مستدامة للأجيال الحالية والمستقبلية.</a:t>
            </a:r>
          </a:p>
        </p:txBody>
      </p:sp>
      <p:pic>
        <p:nvPicPr>
          <p:cNvPr id="5" name="Picture 4">
            <a:extLst>
              <a:ext uri="{FF2B5EF4-FFF2-40B4-BE49-F238E27FC236}">
                <a16:creationId xmlns:a16="http://schemas.microsoft.com/office/drawing/2014/main" id="{49B896FB-42EA-60A7-2146-E0D1FE6B0DE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62118" y="4517679"/>
            <a:ext cx="2236639" cy="2236639"/>
          </a:xfrm>
          <a:prstGeom prst="rect">
            <a:avLst/>
          </a:prstGeom>
        </p:spPr>
      </p:pic>
    </p:spTree>
    <p:extLst>
      <p:ext uri="{BB962C8B-B14F-4D97-AF65-F5344CB8AC3E}">
        <p14:creationId xmlns:p14="http://schemas.microsoft.com/office/powerpoint/2010/main" val="41868369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25884</TotalTime>
  <Words>5084</Words>
  <Application>Microsoft Office PowerPoint</Application>
  <PresentationFormat>Widescreen</PresentationFormat>
  <Paragraphs>440</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46</cp:revision>
  <dcterms:created xsi:type="dcterms:W3CDTF">2026-05-24T14:35:12Z</dcterms:created>
  <dcterms:modified xsi:type="dcterms:W3CDTF">2026-08-05T18:10:53Z</dcterms:modified>
</cp:coreProperties>
</file>