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257" r:id="rId6"/>
    <p:sldId id="258" r:id="rId7"/>
    <p:sldId id="259" r:id="rId8"/>
    <p:sldId id="260" r:id="rId9"/>
    <p:sldId id="524" r:id="rId10"/>
    <p:sldId id="525" r:id="rId11"/>
    <p:sldId id="526" r:id="rId12"/>
    <p:sldId id="527" r:id="rId13"/>
    <p:sldId id="528" r:id="rId14"/>
    <p:sldId id="529" r:id="rId15"/>
    <p:sldId id="530" r:id="rId16"/>
    <p:sldId id="531" r:id="rId17"/>
    <p:sldId id="532" r:id="rId18"/>
    <p:sldId id="533" r:id="rId19"/>
    <p:sldId id="534" r:id="rId20"/>
    <p:sldId id="535" r:id="rId21"/>
    <p:sldId id="536" r:id="rId22"/>
    <p:sldId id="538" r:id="rId23"/>
    <p:sldId id="539" r:id="rId24"/>
    <p:sldId id="540" r:id="rId25"/>
    <p:sldId id="541" r:id="rId26"/>
    <p:sldId id="542" r:id="rId27"/>
    <p:sldId id="543" r:id="rId28"/>
    <p:sldId id="544" r:id="rId29"/>
    <p:sldId id="545" r:id="rId30"/>
    <p:sldId id="546" r:id="rId31"/>
    <p:sldId id="547" r:id="rId32"/>
    <p:sldId id="548" r:id="rId33"/>
    <p:sldId id="549" r:id="rId34"/>
    <p:sldId id="550" r:id="rId35"/>
    <p:sldId id="551" r:id="rId36"/>
    <p:sldId id="552" r:id="rId37"/>
    <p:sldId id="553" r:id="rId38"/>
    <p:sldId id="554" r:id="rId39"/>
    <p:sldId id="555" r:id="rId40"/>
    <p:sldId id="556" r:id="rId41"/>
    <p:sldId id="557" r:id="rId42"/>
    <p:sldId id="558"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7"/>
            <p14:sldId id="258"/>
            <p14:sldId id="259"/>
            <p14:sldId id="260"/>
            <p14:sldId id="524"/>
            <p14:sldId id="525"/>
            <p14:sldId id="526"/>
            <p14:sldId id="527"/>
            <p14:sldId id="528"/>
            <p14:sldId id="529"/>
            <p14:sldId id="530"/>
            <p14:sldId id="531"/>
            <p14:sldId id="532"/>
            <p14:sldId id="533"/>
            <p14:sldId id="534"/>
            <p14:sldId id="535"/>
            <p14:sldId id="536"/>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43"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73443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3202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521595"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Chapter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707886"/>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PMG 506</a:t>
            </a:r>
          </a:p>
          <a:p>
            <a:pPr algn="ctr"/>
            <a:r>
              <a:rPr lang="en-US" sz="2000" dirty="0"/>
              <a:t>Modern Directions, Tools and Practices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415"/>
    </mc:Choice>
    <mc:Fallback xmlns="">
      <p:transition spd="slow" advTm="44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6BDADDF-0109-E068-C554-DEB80E8A0D74}"/>
              </a:ext>
            </a:extLst>
          </p:cNvPr>
          <p:cNvSpPr/>
          <p:nvPr/>
        </p:nvSpPr>
        <p:spPr>
          <a:xfrm>
            <a:off x="296879" y="102203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4E147991-A894-8629-B4A6-D1877BD2FEF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7844" y="47077"/>
            <a:ext cx="2305141" cy="1076343"/>
          </a:xfrm>
          <a:prstGeom prst="rect">
            <a:avLst/>
          </a:prstGeom>
        </p:spPr>
      </p:pic>
      <p:sp>
        <p:nvSpPr>
          <p:cNvPr id="6" name="Rectangle 5">
            <a:extLst>
              <a:ext uri="{FF2B5EF4-FFF2-40B4-BE49-F238E27FC236}">
                <a16:creationId xmlns:a16="http://schemas.microsoft.com/office/drawing/2014/main" id="{97176C27-162B-DC45-A38D-06554A424D06}"/>
              </a:ext>
            </a:extLst>
          </p:cNvPr>
          <p:cNvSpPr/>
          <p:nvPr/>
        </p:nvSpPr>
        <p:spPr>
          <a:xfrm>
            <a:off x="238485" y="470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a typeface="Roboto Light" panose="02000000000000000000" pitchFamily="2" charset="0"/>
            </a:endParaRPr>
          </a:p>
        </p:txBody>
      </p:sp>
      <p:sp>
        <p:nvSpPr>
          <p:cNvPr id="7" name="TextBox 6">
            <a:extLst>
              <a:ext uri="{FF2B5EF4-FFF2-40B4-BE49-F238E27FC236}">
                <a16:creationId xmlns:a16="http://schemas.microsoft.com/office/drawing/2014/main" id="{3821C88D-0428-5593-2848-36AC886DBA9C}"/>
              </a:ext>
            </a:extLst>
          </p:cNvPr>
          <p:cNvSpPr txBox="1"/>
          <p:nvPr/>
        </p:nvSpPr>
        <p:spPr>
          <a:xfrm>
            <a:off x="355567" y="1804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B323C09-7135-4C8C-792D-ACC966C15785}"/>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 Placeholder 2">
            <a:extLst>
              <a:ext uri="{FF2B5EF4-FFF2-40B4-BE49-F238E27FC236}">
                <a16:creationId xmlns:a16="http://schemas.microsoft.com/office/drawing/2014/main" id="{6DA793E5-6B78-741B-2FB7-CE8F577E08EB}"/>
              </a:ext>
            </a:extLst>
          </p:cNvPr>
          <p:cNvSpPr txBox="1">
            <a:spLocks/>
          </p:cNvSpPr>
          <p:nvPr/>
        </p:nvSpPr>
        <p:spPr>
          <a:xfrm>
            <a:off x="6650147" y="3214083"/>
            <a:ext cx="4805691" cy="838831"/>
          </a:xfrm>
          <a:prstGeom prst="rect">
            <a:avLst/>
          </a:prstGeom>
        </p:spPr>
        <p:txBody>
          <a:bodyPr vert="horz" lIns="91440" tIns="45720" rIns="91440" bIns="45720"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000" dirty="0">
                <a:solidFill>
                  <a:schemeClr val="accent1">
                    <a:lumMod val="75000"/>
                  </a:schemeClr>
                </a:solidFill>
              </a:rPr>
              <a:t>Learning objectives</a:t>
            </a:r>
          </a:p>
          <a:p>
            <a:endParaRPr lang="en-US" sz="1800" dirty="0">
              <a:solidFill>
                <a:srgbClr val="000000"/>
              </a:solidFill>
            </a:endParaRPr>
          </a:p>
        </p:txBody>
      </p:sp>
      <p:graphicFrame>
        <p:nvGraphicFramePr>
          <p:cNvPr id="10" name="Table 9">
            <a:extLst>
              <a:ext uri="{FF2B5EF4-FFF2-40B4-BE49-F238E27FC236}">
                <a16:creationId xmlns:a16="http://schemas.microsoft.com/office/drawing/2014/main" id="{326C196D-B5CD-DC64-1182-BBC1F7F629A3}"/>
              </a:ext>
            </a:extLst>
          </p:cNvPr>
          <p:cNvGraphicFramePr>
            <a:graphicFrameLocks noGrp="1"/>
          </p:cNvGraphicFramePr>
          <p:nvPr>
            <p:extLst>
              <p:ext uri="{D42A27DB-BD31-4B8C-83A1-F6EECF244321}">
                <p14:modId xmlns:p14="http://schemas.microsoft.com/office/powerpoint/2010/main" val="3638143944"/>
              </p:ext>
            </p:extLst>
          </p:nvPr>
        </p:nvGraphicFramePr>
        <p:xfrm>
          <a:off x="238485" y="1491055"/>
          <a:ext cx="6099662" cy="4525963"/>
        </p:xfrm>
        <a:graphic>
          <a:graphicData uri="http://schemas.openxmlformats.org/drawingml/2006/table">
            <a:tbl>
              <a:tblPr firstRow="1" bandRow="1">
                <a:tableStyleId>{5C22544A-7EE6-4342-B048-85BDC9FD1C3A}</a:tableStyleId>
              </a:tblPr>
              <a:tblGrid>
                <a:gridCol w="6099662">
                  <a:extLst>
                    <a:ext uri="{9D8B030D-6E8A-4147-A177-3AD203B41FA5}">
                      <a16:colId xmlns:a16="http://schemas.microsoft.com/office/drawing/2014/main" val="20000"/>
                    </a:ext>
                  </a:extLst>
                </a:gridCol>
              </a:tblGrid>
              <a:tr h="4525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dirty="0"/>
                        <a:t>1. </a:t>
                      </a:r>
                      <a:r>
                        <a:rPr lang="en-US" dirty="0"/>
                        <a:t>Why Study Emerging Trends in Project Management?</a:t>
                      </a:r>
                    </a:p>
                  </a:txBody>
                  <a:tcPr/>
                </a:tc>
                <a:extLst>
                  <a:ext uri="{0D108BD9-81ED-4DB2-BD59-A6C34878D82A}">
                    <a16:rowId xmlns:a16="http://schemas.microsoft.com/office/drawing/2014/main" val="10000"/>
                  </a:ext>
                </a:extLst>
              </a:tr>
              <a:tr h="4525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sz="1800" b="1" kern="1200" dirty="0">
                          <a:solidFill>
                            <a:schemeClr val="lt1"/>
                          </a:solidFill>
                          <a:latin typeface="+mn-lt"/>
                          <a:ea typeface="+mn-ea"/>
                          <a:cs typeface="+mn-cs"/>
                        </a:rPr>
                        <a:t>2. </a:t>
                      </a:r>
                      <a:r>
                        <a:rPr lang="en-US" sz="1800" b="1" kern="1200" dirty="0">
                          <a:solidFill>
                            <a:schemeClr val="lt1"/>
                          </a:solidFill>
                          <a:latin typeface="+mn-lt"/>
                          <a:ea typeface="+mn-ea"/>
                          <a:cs typeface="+mn-cs"/>
                        </a:rPr>
                        <a:t>Digital Transformation and Project Management 4.0</a:t>
                      </a:r>
                    </a:p>
                  </a:txBody>
                  <a:tcPr/>
                </a:tc>
                <a:extLst>
                  <a:ext uri="{0D108BD9-81ED-4DB2-BD59-A6C34878D82A}">
                    <a16:rowId xmlns:a16="http://schemas.microsoft.com/office/drawing/2014/main" val="10001"/>
                  </a:ext>
                </a:extLst>
              </a:tr>
              <a:tr h="452596">
                <a:tc>
                  <a:txBody>
                    <a:bodyPr/>
                    <a:lstStyle/>
                    <a:p>
                      <a:r>
                        <a:rPr sz="1800" b="1" kern="1200" dirty="0">
                          <a:solidFill>
                            <a:schemeClr val="lt1"/>
                          </a:solidFill>
                          <a:latin typeface="+mn-lt"/>
                          <a:ea typeface="+mn-ea"/>
                          <a:cs typeface="+mn-cs"/>
                        </a:rPr>
                        <a:t>3. </a:t>
                      </a:r>
                      <a:r>
                        <a:rPr lang="en-US" sz="1800" b="1" kern="1200" dirty="0">
                          <a:solidFill>
                            <a:schemeClr val="lt1"/>
                          </a:solidFill>
                          <a:latin typeface="+mn-lt"/>
                          <a:ea typeface="+mn-ea"/>
                          <a:cs typeface="+mn-cs"/>
                        </a:rPr>
                        <a:t> Agile, Hybrid and Product-Oriented Ways of Working</a:t>
                      </a:r>
                      <a:endParaRPr sz="1800" b="1" kern="1200" dirty="0">
                        <a:solidFill>
                          <a:schemeClr val="lt1"/>
                        </a:solidFill>
                        <a:latin typeface="+mn-lt"/>
                        <a:ea typeface="+mn-ea"/>
                        <a:cs typeface="+mn-cs"/>
                      </a:endParaRPr>
                    </a:p>
                  </a:txBody>
                  <a:tcPr/>
                </a:tc>
                <a:extLst>
                  <a:ext uri="{0D108BD9-81ED-4DB2-BD59-A6C34878D82A}">
                    <a16:rowId xmlns:a16="http://schemas.microsoft.com/office/drawing/2014/main" val="10002"/>
                  </a:ext>
                </a:extLst>
              </a:tr>
              <a:tr h="452596">
                <a:tc>
                  <a:txBody>
                    <a:bodyPr/>
                    <a:lstStyle/>
                    <a:p>
                      <a:r>
                        <a:rPr sz="1800" b="1" kern="1200" dirty="0">
                          <a:solidFill>
                            <a:schemeClr val="lt1"/>
                          </a:solidFill>
                          <a:latin typeface="+mn-lt"/>
                          <a:ea typeface="+mn-ea"/>
                          <a:cs typeface="+mn-cs"/>
                        </a:rPr>
                        <a:t>4. </a:t>
                      </a:r>
                      <a:r>
                        <a:rPr lang="en-US" sz="1800" b="1" kern="1200" dirty="0">
                          <a:solidFill>
                            <a:schemeClr val="lt1"/>
                          </a:solidFill>
                          <a:latin typeface="+mn-lt"/>
                          <a:ea typeface="+mn-ea"/>
                          <a:cs typeface="+mn-cs"/>
                        </a:rPr>
                        <a:t>Scrum, </a:t>
                      </a:r>
                      <a:r>
                        <a:rPr sz="1800" b="1" kern="1200" dirty="0">
                          <a:solidFill>
                            <a:schemeClr val="lt1"/>
                          </a:solidFill>
                          <a:latin typeface="+mn-lt"/>
                          <a:ea typeface="+mn-ea"/>
                          <a:cs typeface="+mn-cs"/>
                        </a:rPr>
                        <a:t>Kanban and Lean Concepts</a:t>
                      </a:r>
                    </a:p>
                  </a:txBody>
                  <a:tcPr/>
                </a:tc>
                <a:extLst>
                  <a:ext uri="{0D108BD9-81ED-4DB2-BD59-A6C34878D82A}">
                    <a16:rowId xmlns:a16="http://schemas.microsoft.com/office/drawing/2014/main" val="10003"/>
                  </a:ext>
                </a:extLst>
              </a:tr>
              <a:tr h="452596">
                <a:tc>
                  <a:txBody>
                    <a:bodyPr/>
                    <a:lstStyle/>
                    <a:p>
                      <a:r>
                        <a:rPr sz="1800" b="1" kern="1200" dirty="0">
                          <a:solidFill>
                            <a:schemeClr val="lt1"/>
                          </a:solidFill>
                          <a:latin typeface="+mn-lt"/>
                          <a:ea typeface="+mn-ea"/>
                          <a:cs typeface="+mn-cs"/>
                        </a:rPr>
                        <a:t>5. Hybrid Project Management</a:t>
                      </a:r>
                    </a:p>
                  </a:txBody>
                  <a:tcPr/>
                </a:tc>
                <a:extLst>
                  <a:ext uri="{0D108BD9-81ED-4DB2-BD59-A6C34878D82A}">
                    <a16:rowId xmlns:a16="http://schemas.microsoft.com/office/drawing/2014/main" val="10004"/>
                  </a:ext>
                </a:extLst>
              </a:tr>
              <a:tr h="452596">
                <a:tc>
                  <a:txBody>
                    <a:bodyPr/>
                    <a:lstStyle/>
                    <a:p>
                      <a:r>
                        <a:rPr sz="1800" b="1" kern="1200" dirty="0">
                          <a:solidFill>
                            <a:schemeClr val="lt1"/>
                          </a:solidFill>
                          <a:latin typeface="+mn-lt"/>
                          <a:ea typeface="+mn-ea"/>
                          <a:cs typeface="+mn-cs"/>
                        </a:rPr>
                        <a:t>6. Knowledge Areas in Agile/Hybrid</a:t>
                      </a:r>
                    </a:p>
                  </a:txBody>
                  <a:tcPr/>
                </a:tc>
                <a:extLst>
                  <a:ext uri="{0D108BD9-81ED-4DB2-BD59-A6C34878D82A}">
                    <a16:rowId xmlns:a16="http://schemas.microsoft.com/office/drawing/2014/main" val="10005"/>
                  </a:ext>
                </a:extLst>
              </a:tr>
              <a:tr h="452596">
                <a:tc>
                  <a:txBody>
                    <a:bodyPr/>
                    <a:lstStyle/>
                    <a:p>
                      <a:r>
                        <a:rPr sz="1800" b="1" kern="1200" dirty="0">
                          <a:solidFill>
                            <a:schemeClr val="lt1"/>
                          </a:solidFill>
                          <a:latin typeface="+mn-lt"/>
                          <a:ea typeface="+mn-ea"/>
                          <a:cs typeface="+mn-cs"/>
                        </a:rPr>
                        <a:t>7. Digital and AI Tools</a:t>
                      </a:r>
                    </a:p>
                  </a:txBody>
                  <a:tcPr/>
                </a:tc>
                <a:extLst>
                  <a:ext uri="{0D108BD9-81ED-4DB2-BD59-A6C34878D82A}">
                    <a16:rowId xmlns:a16="http://schemas.microsoft.com/office/drawing/2014/main" val="10006"/>
                  </a:ext>
                </a:extLst>
              </a:tr>
              <a:tr h="452596">
                <a:tc>
                  <a:txBody>
                    <a:bodyPr/>
                    <a:lstStyle/>
                    <a:p>
                      <a:r>
                        <a:rPr sz="1800" b="1" kern="1200" dirty="0">
                          <a:solidFill>
                            <a:schemeClr val="lt1"/>
                          </a:solidFill>
                          <a:latin typeface="+mn-lt"/>
                          <a:ea typeface="+mn-ea"/>
                          <a:cs typeface="+mn-cs"/>
                        </a:rPr>
                        <a:t>8. Case Example</a:t>
                      </a:r>
                    </a:p>
                  </a:txBody>
                  <a:tcPr/>
                </a:tc>
                <a:extLst>
                  <a:ext uri="{0D108BD9-81ED-4DB2-BD59-A6C34878D82A}">
                    <a16:rowId xmlns:a16="http://schemas.microsoft.com/office/drawing/2014/main" val="10007"/>
                  </a:ext>
                </a:extLst>
              </a:tr>
              <a:tr h="452596">
                <a:tc>
                  <a:txBody>
                    <a:bodyPr/>
                    <a:lstStyle/>
                    <a:p>
                      <a:r>
                        <a:rPr sz="1800" b="1" kern="1200" dirty="0">
                          <a:solidFill>
                            <a:schemeClr val="lt1"/>
                          </a:solidFill>
                          <a:latin typeface="+mn-lt"/>
                          <a:ea typeface="+mn-ea"/>
                          <a:cs typeface="+mn-cs"/>
                        </a:rPr>
                        <a:t>9. Challenges, Success Factors, Summary</a:t>
                      </a:r>
                    </a:p>
                  </a:txBody>
                  <a:tcPr/>
                </a:tc>
                <a:extLst>
                  <a:ext uri="{0D108BD9-81ED-4DB2-BD59-A6C34878D82A}">
                    <a16:rowId xmlns:a16="http://schemas.microsoft.com/office/drawing/2014/main" val="10008"/>
                  </a:ext>
                </a:extLst>
              </a:tr>
              <a:tr h="452599">
                <a:tc>
                  <a:txBody>
                    <a:bodyPr/>
                    <a:lstStyle/>
                    <a:p>
                      <a:r>
                        <a:rPr sz="1800" b="1" kern="1200" dirty="0">
                          <a:solidFill>
                            <a:schemeClr val="lt1"/>
                          </a:solidFill>
                          <a:latin typeface="+mn-lt"/>
                          <a:ea typeface="+mn-ea"/>
                          <a:cs typeface="+mn-cs"/>
                        </a:rPr>
                        <a:t>10. Review Questions and References</a:t>
                      </a:r>
                    </a:p>
                  </a:txBody>
                  <a:tcPr/>
                </a:tc>
                <a:extLst>
                  <a:ext uri="{0D108BD9-81ED-4DB2-BD59-A6C34878D82A}">
                    <a16:rowId xmlns:a16="http://schemas.microsoft.com/office/drawing/2014/main" val="10009"/>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DED81BF-02EF-FE43-7D68-4CE6B7695084}"/>
              </a:ext>
            </a:extLst>
          </p:cNvPr>
          <p:cNvSpPr/>
          <p:nvPr/>
        </p:nvSpPr>
        <p:spPr>
          <a:xfrm>
            <a:off x="393685" y="1213077"/>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تتغير بيئات المشروعات بوتيرة أسرع مما يمكن للأساليب التقليدية وحدها التعامل معه.تُعيد التقنيات الرقمية ونماذج الأعمال الجديدة وتوقعات المجتمع تشكيل المشروعات.أصبح العملاء يتوقعون إنجازًا أسرع، وقيمة أعلى، وشفافية أكبر.إن فهم الاتجاهات الحديثة يساعد مديري المشروعات على البقاء ذوي صلة وتنافسية.ويجب أن تُعدّ الدورات المتقدمة الطلاب للسنوات الخمس إلى العشر القادمة، وليس فقط لاحتياجات اليوم.</a:t>
            </a:r>
            <a:endParaRPr lang="ar-EG" dirty="0"/>
          </a:p>
        </p:txBody>
      </p:sp>
      <p:sp>
        <p:nvSpPr>
          <p:cNvPr id="2" name="Title 1"/>
          <p:cNvSpPr>
            <a:spLocks noGrp="1"/>
          </p:cNvSpPr>
          <p:nvPr>
            <p:ph type="title"/>
          </p:nvPr>
        </p:nvSpPr>
        <p:spPr>
          <a:xfrm>
            <a:off x="2435559" y="180459"/>
            <a:ext cx="10515600" cy="1325563"/>
          </a:xfrm>
        </p:spPr>
        <p:txBody>
          <a:bodyPr/>
          <a:lstStyle/>
          <a:p>
            <a:r>
              <a:rPr dirty="0"/>
              <a:t>Why Emerging Trends Matter</a:t>
            </a:r>
          </a:p>
        </p:txBody>
      </p:sp>
      <p:sp>
        <p:nvSpPr>
          <p:cNvPr id="3" name="Content Placeholder 2"/>
          <p:cNvSpPr>
            <a:spLocks noGrp="1"/>
          </p:cNvSpPr>
          <p:nvPr>
            <p:ph idx="1"/>
          </p:nvPr>
        </p:nvSpPr>
        <p:spPr>
          <a:xfrm>
            <a:off x="393685" y="1689897"/>
            <a:ext cx="5856515" cy="4351338"/>
          </a:xfrm>
        </p:spPr>
        <p:txBody>
          <a:bodyPr>
            <a:normAutofit/>
          </a:bodyPr>
          <a:lstStyle/>
          <a:p>
            <a:r>
              <a:rPr sz="2400" dirty="0"/>
              <a:t>Project environments are changing faster than traditional methods alone can handle</a:t>
            </a:r>
            <a:r>
              <a:rPr lang="en-US" sz="2400" dirty="0"/>
              <a:t>. </a:t>
            </a:r>
            <a:r>
              <a:rPr sz="2400" dirty="0"/>
              <a:t>Digital technologies, new business models and societal expectations reshape projects.</a:t>
            </a:r>
          </a:p>
          <a:p>
            <a:r>
              <a:rPr sz="2400" dirty="0"/>
              <a:t>Clients expect faster delivery, higher value and more transparency.</a:t>
            </a:r>
          </a:p>
          <a:p>
            <a:r>
              <a:rPr sz="2400" dirty="0"/>
              <a:t>Understanding emerging trends helps project managers stay relevant and competitive.</a:t>
            </a:r>
          </a:p>
          <a:p>
            <a:r>
              <a:rPr sz="2400" dirty="0"/>
              <a:t>Advanced courses should prepare students for the next 5–10 years, not only today.</a:t>
            </a:r>
          </a:p>
        </p:txBody>
      </p:sp>
      <p:pic>
        <p:nvPicPr>
          <p:cNvPr id="5" name="Graphic 21">
            <a:extLst>
              <a:ext uri="{FF2B5EF4-FFF2-40B4-BE49-F238E27FC236}">
                <a16:creationId xmlns:a16="http://schemas.microsoft.com/office/drawing/2014/main" id="{D9BF82AE-579D-1302-C5D5-7BE9FF97FC3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9EA6EDC2-4FBD-EDDE-B24B-42DFCF8AA31A}"/>
              </a:ext>
            </a:extLst>
          </p:cNvPr>
          <p:cNvSpPr/>
          <p:nvPr/>
        </p:nvSpPr>
        <p:spPr>
          <a:xfrm>
            <a:off x="238485" y="470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a typeface="Roboto Light" panose="02000000000000000000" pitchFamily="2" charset="0"/>
            </a:endParaRPr>
          </a:p>
        </p:txBody>
      </p:sp>
      <p:sp>
        <p:nvSpPr>
          <p:cNvPr id="7" name="TextBox 6">
            <a:extLst>
              <a:ext uri="{FF2B5EF4-FFF2-40B4-BE49-F238E27FC236}">
                <a16:creationId xmlns:a16="http://schemas.microsoft.com/office/drawing/2014/main" id="{F98959FC-AA5A-EE6D-FAA2-A65244E15DF6}"/>
              </a:ext>
            </a:extLst>
          </p:cNvPr>
          <p:cNvSpPr txBox="1"/>
          <p:nvPr/>
        </p:nvSpPr>
        <p:spPr>
          <a:xfrm>
            <a:off x="355567" y="1804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6B4CF25-C2F2-5541-26DF-7637B23C91A3}"/>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Content Placeholder 2">
            <a:extLst>
              <a:ext uri="{FF2B5EF4-FFF2-40B4-BE49-F238E27FC236}">
                <a16:creationId xmlns:a16="http://schemas.microsoft.com/office/drawing/2014/main" id="{79A1C8FB-2E20-CBA3-F27E-74C3D939511E}"/>
              </a:ext>
            </a:extLst>
          </p:cNvPr>
          <p:cNvSpPr txBox="1">
            <a:spLocks/>
          </p:cNvSpPr>
          <p:nvPr/>
        </p:nvSpPr>
        <p:spPr>
          <a:xfrm>
            <a:off x="6096000" y="1638251"/>
            <a:ext cx="5606143"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endParaRPr lang="en-US" sz="2400" dirty="0"/>
          </a:p>
          <a:p>
            <a:pPr algn="r" rtl="1"/>
            <a:r>
              <a:rPr lang="ar-EG" sz="2400" b="1" dirty="0"/>
              <a:t>تتغير بيئات المشروعات بوتيرة أسرع مما يمكن للأساليب التقليدية وحدها التعامل معه.</a:t>
            </a:r>
            <a:endParaRPr lang="en-US" sz="2400" b="1" dirty="0"/>
          </a:p>
          <a:p>
            <a:pPr algn="r" rtl="1"/>
            <a:r>
              <a:rPr lang="ar-EG" sz="2400" dirty="0"/>
              <a:t>تعيد التقنيات الرقمية ونماذج الأعمال الجديدة وتوقعات المجتمع تشكيل المشروعات.</a:t>
            </a:r>
          </a:p>
          <a:p>
            <a:pPr algn="r" rtl="1"/>
            <a:r>
              <a:rPr lang="ar-EG" sz="2400" dirty="0"/>
              <a:t>أصبح العملاء يتوقعون إنجازًا أسرع، وقيمة أعلى، وشفافية أكبر.</a:t>
            </a:r>
          </a:p>
          <a:p>
            <a:pPr algn="r" rtl="1"/>
            <a:r>
              <a:rPr lang="ar-EG" sz="2400" dirty="0"/>
              <a:t>إن فهم الاتجاهات الحديثة يساعد مديري المشروعات على البقاء ذوي صلة وتنافسية.</a:t>
            </a:r>
          </a:p>
          <a:p>
            <a:pPr algn="r" rtl="1"/>
            <a:r>
              <a:rPr lang="ar-EG" sz="2400" dirty="0"/>
              <a:t>ويجب أن تُعدّ الدورات المتقدمة الطلاب للسنوات الخمس إلى العشر القادمة، وليس فقط لاحتياجات اليوم.</a:t>
            </a:r>
          </a:p>
          <a:p>
            <a:pPr marL="0" indent="0">
              <a:buNone/>
            </a:pPr>
            <a:endParaRPr 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81AB67F-9081-2A1E-21D3-E3E05AF34607}"/>
              </a:ext>
            </a:extLst>
          </p:cNvPr>
          <p:cNvSpPr/>
          <p:nvPr/>
        </p:nvSpPr>
        <p:spPr>
          <a:xfrm>
            <a:off x="238485" y="1337735"/>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940713" y="195194"/>
            <a:ext cx="10515600" cy="1325563"/>
          </a:xfrm>
        </p:spPr>
        <p:txBody>
          <a:bodyPr>
            <a:normAutofit/>
          </a:bodyPr>
          <a:lstStyle/>
          <a:p>
            <a:r>
              <a:rPr sz="3600" b="1" dirty="0"/>
              <a:t>Key Drivers of Change in Project Management</a:t>
            </a:r>
          </a:p>
        </p:txBody>
      </p:sp>
      <p:sp>
        <p:nvSpPr>
          <p:cNvPr id="3" name="Content Placeholder 2"/>
          <p:cNvSpPr>
            <a:spLocks noGrp="1"/>
          </p:cNvSpPr>
          <p:nvPr>
            <p:ph idx="1"/>
          </p:nvPr>
        </p:nvSpPr>
        <p:spPr>
          <a:xfrm>
            <a:off x="511628" y="1491055"/>
            <a:ext cx="5889171" cy="4351338"/>
          </a:xfrm>
        </p:spPr>
        <p:txBody>
          <a:bodyPr>
            <a:normAutofit fontScale="92500" lnSpcReduction="10000"/>
          </a:bodyPr>
          <a:lstStyle/>
          <a:p>
            <a:r>
              <a:rPr dirty="0"/>
              <a:t>Rapid technological innovation: AI, cloud,</a:t>
            </a:r>
            <a:endParaRPr lang="ar-EG" dirty="0"/>
          </a:p>
          <a:p>
            <a:pPr marL="0" indent="0">
              <a:buNone/>
            </a:pPr>
            <a:r>
              <a:rPr dirty="0"/>
              <a:t> IoT, automation and data analytics.</a:t>
            </a:r>
          </a:p>
          <a:p>
            <a:r>
              <a:rPr dirty="0"/>
              <a:t>Globalization and distributed teams working across time zones and cultures.</a:t>
            </a:r>
          </a:p>
          <a:p>
            <a:r>
              <a:rPr dirty="0"/>
              <a:t>Market volatility and uncertainty requiring more adaptive approaches.</a:t>
            </a:r>
          </a:p>
          <a:p>
            <a:r>
              <a:rPr dirty="0"/>
              <a:t>Regulatory and societal pressure around sustainability and ESG topics.</a:t>
            </a:r>
          </a:p>
          <a:p>
            <a:r>
              <a:rPr dirty="0"/>
              <a:t>Demand for innovation, customer-centricity and continuous improvement.</a:t>
            </a:r>
          </a:p>
        </p:txBody>
      </p:sp>
      <p:pic>
        <p:nvPicPr>
          <p:cNvPr id="5" name="Graphic 21">
            <a:extLst>
              <a:ext uri="{FF2B5EF4-FFF2-40B4-BE49-F238E27FC236}">
                <a16:creationId xmlns:a16="http://schemas.microsoft.com/office/drawing/2014/main" id="{A438854B-CA76-EF4A-1D3F-4A2EBAF3677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0F54301B-3F86-02AA-44D3-FEC0C38D66EB}"/>
              </a:ext>
            </a:extLst>
          </p:cNvPr>
          <p:cNvSpPr/>
          <p:nvPr/>
        </p:nvSpPr>
        <p:spPr>
          <a:xfrm>
            <a:off x="238485" y="470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a typeface="Roboto Light" panose="02000000000000000000" pitchFamily="2" charset="0"/>
            </a:endParaRPr>
          </a:p>
        </p:txBody>
      </p:sp>
      <p:sp>
        <p:nvSpPr>
          <p:cNvPr id="7" name="TextBox 6">
            <a:extLst>
              <a:ext uri="{FF2B5EF4-FFF2-40B4-BE49-F238E27FC236}">
                <a16:creationId xmlns:a16="http://schemas.microsoft.com/office/drawing/2014/main" id="{A2B1A562-4BB1-34FD-84BD-D8509D410E53}"/>
              </a:ext>
            </a:extLst>
          </p:cNvPr>
          <p:cNvSpPr txBox="1"/>
          <p:nvPr/>
        </p:nvSpPr>
        <p:spPr>
          <a:xfrm>
            <a:off x="355567" y="1804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50F399C-2F86-1BF6-52D3-E69C7E2D892C}"/>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Content Placeholder 2">
            <a:extLst>
              <a:ext uri="{FF2B5EF4-FFF2-40B4-BE49-F238E27FC236}">
                <a16:creationId xmlns:a16="http://schemas.microsoft.com/office/drawing/2014/main" id="{95E8143E-D6C8-4706-C0C7-AC3FBCBDD264}"/>
              </a:ext>
            </a:extLst>
          </p:cNvPr>
          <p:cNvSpPr txBox="1">
            <a:spLocks/>
          </p:cNvSpPr>
          <p:nvPr/>
        </p:nvSpPr>
        <p:spPr>
          <a:xfrm>
            <a:off x="6400799" y="1600343"/>
            <a:ext cx="505551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EG" sz="2400" b="1" dirty="0"/>
              <a:t>لابتكار التكنولوجي السريع:</a:t>
            </a:r>
            <a:r>
              <a:rPr lang="ar-EG" sz="2400" dirty="0"/>
              <a:t> الذكاء الاصطناعي، الحوسبة السحابية، إنترنت الأشياء، الأتمتة وتحليلات البيانات.</a:t>
            </a:r>
            <a:br>
              <a:rPr lang="ar-EG" sz="2400" dirty="0"/>
            </a:br>
            <a:r>
              <a:rPr lang="ar-EG" sz="2400" b="1" dirty="0"/>
              <a:t>العولمة والفرق الموزعة</a:t>
            </a:r>
            <a:r>
              <a:rPr lang="ar-EG" sz="2400" dirty="0"/>
              <a:t> التي تعمل عبر مناطق زمنية وثقافات مختلفة.</a:t>
            </a:r>
            <a:br>
              <a:rPr lang="ar-EG" sz="2400" dirty="0"/>
            </a:br>
            <a:r>
              <a:rPr lang="ar-EG" sz="2400" b="1" dirty="0"/>
              <a:t>تقلبات السوق وعدم اليقين</a:t>
            </a:r>
            <a:r>
              <a:rPr lang="ar-EG" sz="2400" dirty="0"/>
              <a:t> مما يتطلب أساليب أكثر تكيفًا.</a:t>
            </a:r>
            <a:br>
              <a:rPr lang="ar-EG" sz="2400" dirty="0"/>
            </a:br>
            <a:r>
              <a:rPr lang="ar-EG" sz="2400" b="1" dirty="0"/>
              <a:t>الضغط التنظيمي والمجتمعي</a:t>
            </a:r>
            <a:r>
              <a:rPr lang="ar-EG" sz="2400" dirty="0"/>
              <a:t> المرتبط بالاستدامة وموضوعات الحوكمة البيئية والاجتماعية والإدارية (</a:t>
            </a:r>
            <a:r>
              <a:rPr lang="en-US" sz="2400" dirty="0"/>
              <a:t>ESG).</a:t>
            </a:r>
            <a:br>
              <a:rPr lang="en-US" sz="2400" dirty="0"/>
            </a:br>
            <a:r>
              <a:rPr lang="ar-EG" sz="2400" b="1" dirty="0"/>
              <a:t>الطلب على الابتكار وتركيز أكبر على العملاء</a:t>
            </a:r>
            <a:r>
              <a:rPr lang="ar-EG" sz="2400" dirty="0"/>
              <a:t> والتحسين المستمر.</a:t>
            </a:r>
          </a:p>
          <a:p>
            <a:endParaRPr lang="ar-EG" dirty="0"/>
          </a:p>
          <a:p>
            <a:endParaRPr lang="ar-EG" dirty="0"/>
          </a:p>
          <a:p>
            <a:pPr marL="0" indent="0">
              <a:buNone/>
            </a:pP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9215B8E-3637-943A-2B76-5FE57A69CBD2}"/>
              </a:ext>
            </a:extLst>
          </p:cNvPr>
          <p:cNvSpPr/>
          <p:nvPr/>
        </p:nvSpPr>
        <p:spPr>
          <a:xfrm>
            <a:off x="48495" y="1339389"/>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p:nvPr>
        </p:nvSpPr>
        <p:spPr>
          <a:xfrm>
            <a:off x="1627905" y="278133"/>
            <a:ext cx="10515600" cy="1325563"/>
          </a:xfrm>
        </p:spPr>
        <p:txBody>
          <a:bodyPr>
            <a:normAutofit/>
          </a:bodyPr>
          <a:lstStyle/>
          <a:p>
            <a:r>
              <a:rPr sz="3200" b="1" dirty="0"/>
              <a:t>From Traditional PM to Project Management 4.0</a:t>
            </a:r>
          </a:p>
        </p:txBody>
      </p:sp>
      <p:sp>
        <p:nvSpPr>
          <p:cNvPr id="3" name="Content Placeholder 2"/>
          <p:cNvSpPr>
            <a:spLocks noGrp="1"/>
          </p:cNvSpPr>
          <p:nvPr>
            <p:ph idx="1"/>
          </p:nvPr>
        </p:nvSpPr>
        <p:spPr>
          <a:xfrm>
            <a:off x="424161" y="1603696"/>
            <a:ext cx="5257800" cy="4351338"/>
          </a:xfrm>
        </p:spPr>
        <p:txBody>
          <a:bodyPr>
            <a:normAutofit fontScale="85000" lnSpcReduction="20000"/>
          </a:bodyPr>
          <a:lstStyle/>
          <a:p>
            <a:r>
              <a:rPr dirty="0"/>
              <a:t>Project Management 1.0: basic scheduling and control in simple projects.</a:t>
            </a:r>
          </a:p>
          <a:p>
            <a:r>
              <a:rPr dirty="0"/>
              <a:t>Project Management 2.0: standardized methods, PMOs and certifications.</a:t>
            </a:r>
          </a:p>
          <a:p>
            <a:r>
              <a:rPr dirty="0"/>
              <a:t>Project Management 3.0: agile, lean, and hybrid approaches become mainstream.</a:t>
            </a:r>
          </a:p>
          <a:p>
            <a:r>
              <a:rPr dirty="0"/>
              <a:t>Project Management 4.0: data-driven, AI-supported and highly connected projects.</a:t>
            </a:r>
          </a:p>
          <a:p>
            <a:r>
              <a:rPr dirty="0"/>
              <a:t>Focus shifts from documents and processes to value, outcomes and learning.</a:t>
            </a:r>
          </a:p>
        </p:txBody>
      </p:sp>
      <p:pic>
        <p:nvPicPr>
          <p:cNvPr id="5" name="Graphic 21">
            <a:extLst>
              <a:ext uri="{FF2B5EF4-FFF2-40B4-BE49-F238E27FC236}">
                <a16:creationId xmlns:a16="http://schemas.microsoft.com/office/drawing/2014/main" id="{3E7DDAE6-B7E0-82E8-9198-CC707337D83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CD04A7EF-F3B3-D7A4-855C-458E6B449921}"/>
              </a:ext>
            </a:extLst>
          </p:cNvPr>
          <p:cNvSpPr/>
          <p:nvPr/>
        </p:nvSpPr>
        <p:spPr>
          <a:xfrm>
            <a:off x="238485" y="470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a typeface="Roboto Light" panose="02000000000000000000" pitchFamily="2" charset="0"/>
            </a:endParaRPr>
          </a:p>
        </p:txBody>
      </p:sp>
      <p:sp>
        <p:nvSpPr>
          <p:cNvPr id="7" name="TextBox 6">
            <a:extLst>
              <a:ext uri="{FF2B5EF4-FFF2-40B4-BE49-F238E27FC236}">
                <a16:creationId xmlns:a16="http://schemas.microsoft.com/office/drawing/2014/main" id="{10895EB0-C55E-A893-0BFF-35415EF4484F}"/>
              </a:ext>
            </a:extLst>
          </p:cNvPr>
          <p:cNvSpPr txBox="1"/>
          <p:nvPr/>
        </p:nvSpPr>
        <p:spPr>
          <a:xfrm>
            <a:off x="355567" y="1804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5E7963F-D0F7-CB18-93EB-F65CB38CD2A9}"/>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Content Placeholder 2">
            <a:extLst>
              <a:ext uri="{FF2B5EF4-FFF2-40B4-BE49-F238E27FC236}">
                <a16:creationId xmlns:a16="http://schemas.microsoft.com/office/drawing/2014/main" id="{B0FB660C-CC92-04CB-BF92-DEA841B424CF}"/>
              </a:ext>
            </a:extLst>
          </p:cNvPr>
          <p:cNvSpPr txBox="1">
            <a:spLocks/>
          </p:cNvSpPr>
          <p:nvPr/>
        </p:nvSpPr>
        <p:spPr>
          <a:xfrm>
            <a:off x="5681961" y="1763259"/>
            <a:ext cx="52578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12" name="Rectangle 3">
            <a:extLst>
              <a:ext uri="{FF2B5EF4-FFF2-40B4-BE49-F238E27FC236}">
                <a16:creationId xmlns:a16="http://schemas.microsoft.com/office/drawing/2014/main" id="{CC9A726A-0D23-5869-BD89-859F2A954A03}"/>
              </a:ext>
            </a:extLst>
          </p:cNvPr>
          <p:cNvSpPr>
            <a:spLocks noChangeArrowheads="1"/>
          </p:cNvSpPr>
          <p:nvPr/>
        </p:nvSpPr>
        <p:spPr bwMode="auto">
          <a:xfrm>
            <a:off x="5782546" y="1444133"/>
            <a:ext cx="5725194" cy="4062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b="1"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إدارة المشاريع 1.0</a:t>
            </a:r>
            <a:r>
              <a:rPr kumimoji="0" lang="en-US" altLang="en-U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2400" b="0" i="0" u="none" strike="noStrike" cap="none" normalizeH="0" baseline="0" dirty="0">
                <a:ln>
                  <a:noFill/>
                </a:ln>
                <a:solidFill>
                  <a:schemeClr val="tx1"/>
                </a:solidFill>
                <a:effectLst/>
                <a:latin typeface="Arial" panose="020B0604020202020204" pitchFamily="34" charset="0"/>
              </a:rPr>
              <a:t> </a:t>
            </a:r>
            <a:r>
              <a:rPr kumimoji="0" lang="ar-SA"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الجدولة الأساسية والتحكم في المشروعات البسيطة</a:t>
            </a:r>
            <a:r>
              <a:rPr kumimoji="0" lang="en-US" altLang="en-US" sz="2400" b="0" i="0" u="none" strike="noStrike" cap="none" normalizeH="0" baseline="0" dirty="0">
                <a:ln>
                  <a:noFill/>
                </a:ln>
                <a:solidFill>
                  <a:schemeClr val="tx1"/>
                </a:solidFill>
                <a:effectLst/>
                <a:latin typeface="Arial" panose="020B0604020202020204" pitchFamily="34" charset="0"/>
              </a:rPr>
              <a:t>.</a:t>
            </a:r>
            <a:br>
              <a:rPr kumimoji="0" lang="en-US" altLang="en-US" sz="2400" b="0" i="0" u="none" strike="noStrike" cap="none" normalizeH="0" baseline="0" dirty="0">
                <a:ln>
                  <a:noFill/>
                </a:ln>
                <a:solidFill>
                  <a:schemeClr val="tx1"/>
                </a:solidFill>
                <a:effectLst/>
                <a:latin typeface="Arial" panose="020B0604020202020204" pitchFamily="34" charset="0"/>
              </a:rPr>
            </a:br>
            <a:r>
              <a:rPr kumimoji="0" lang="ar-SA" altLang="en-U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إدارة المشاريع 2.0</a:t>
            </a:r>
            <a:r>
              <a:rPr kumimoji="0" lang="en-US" altLang="en-U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2400" b="0" i="0" u="none" strike="noStrike" cap="none" normalizeH="0" baseline="0" dirty="0">
                <a:ln>
                  <a:noFill/>
                </a:ln>
                <a:solidFill>
                  <a:schemeClr val="tx1"/>
                </a:solidFill>
                <a:effectLst/>
                <a:latin typeface="Arial" panose="020B0604020202020204" pitchFamily="34" charset="0"/>
              </a:rPr>
              <a:t> </a:t>
            </a:r>
            <a:r>
              <a:rPr kumimoji="0" lang="ar-SA"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توحيد المنهجيات، ومكاتب إدارة المشاريع</a:t>
            </a:r>
            <a:r>
              <a:rPr kumimoji="0" lang="en-US" altLang="en-US" sz="2400" b="0" i="0" u="none" strike="noStrike" cap="none" normalizeH="0" baseline="0" dirty="0">
                <a:ln>
                  <a:noFill/>
                </a:ln>
                <a:solidFill>
                  <a:schemeClr val="tx1"/>
                </a:solidFill>
                <a:effectLst/>
                <a:latin typeface="Arial" panose="020B0604020202020204" pitchFamily="34" charset="0"/>
              </a:rPr>
              <a:t> (PMOs)، </a:t>
            </a:r>
            <a:r>
              <a:rPr kumimoji="0" lang="ar-SA"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والشهادات المهنية</a:t>
            </a:r>
            <a:r>
              <a:rPr kumimoji="0" lang="en-US" altLang="en-US" sz="2400" b="0" i="0" u="none" strike="noStrike" cap="none" normalizeH="0" baseline="0" dirty="0">
                <a:ln>
                  <a:noFill/>
                </a:ln>
                <a:solidFill>
                  <a:schemeClr val="tx1"/>
                </a:solidFill>
                <a:effectLst/>
                <a:latin typeface="Arial" panose="020B0604020202020204" pitchFamily="34" charset="0"/>
              </a:rPr>
              <a:t>.</a:t>
            </a:r>
            <a:br>
              <a:rPr kumimoji="0" lang="en-US" altLang="en-US" sz="2400" b="0" i="0" u="none" strike="noStrike" cap="none" normalizeH="0" baseline="0" dirty="0">
                <a:ln>
                  <a:noFill/>
                </a:ln>
                <a:solidFill>
                  <a:schemeClr val="tx1"/>
                </a:solidFill>
                <a:effectLst/>
                <a:latin typeface="Arial" panose="020B0604020202020204" pitchFamily="34" charset="0"/>
              </a:rPr>
            </a:br>
            <a:r>
              <a:rPr kumimoji="0" lang="ar-SA" altLang="en-U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إدارة المشاريع 3.0</a:t>
            </a:r>
            <a:r>
              <a:rPr kumimoji="0" lang="en-US" altLang="en-U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2400" b="0" i="0" u="none" strike="noStrike" cap="none" normalizeH="0" baseline="0" dirty="0">
                <a:ln>
                  <a:noFill/>
                </a:ln>
                <a:solidFill>
                  <a:schemeClr val="tx1"/>
                </a:solidFill>
                <a:effectLst/>
                <a:latin typeface="Arial" panose="020B0604020202020204" pitchFamily="34" charset="0"/>
              </a:rPr>
              <a:t> </a:t>
            </a:r>
            <a:r>
              <a:rPr kumimoji="0" lang="ar-SA"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انتشار مناهج </a:t>
            </a:r>
            <a:r>
              <a:rPr kumimoji="0" lang="ar-SA" altLang="en-US" sz="24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الأجايل</a:t>
            </a:r>
            <a:r>
              <a:rPr kumimoji="0" lang="ar-SA"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واللين والأساليب الهجينة</a:t>
            </a:r>
            <a:r>
              <a:rPr kumimoji="0" lang="en-US" altLang="en-US" sz="2400" b="0" i="0" u="none" strike="noStrike" cap="none" normalizeH="0" baseline="0" dirty="0">
                <a:ln>
                  <a:noFill/>
                </a:ln>
                <a:solidFill>
                  <a:schemeClr val="tx1"/>
                </a:solidFill>
                <a:effectLst/>
                <a:latin typeface="Arial" panose="020B0604020202020204" pitchFamily="34" charset="0"/>
              </a:rPr>
              <a:t>.</a:t>
            </a:r>
            <a:br>
              <a:rPr kumimoji="0" lang="en-US" altLang="en-US" sz="2400" b="0" i="0" u="none" strike="noStrike" cap="none" normalizeH="0" baseline="0" dirty="0">
                <a:ln>
                  <a:noFill/>
                </a:ln>
                <a:solidFill>
                  <a:schemeClr val="tx1"/>
                </a:solidFill>
                <a:effectLst/>
                <a:latin typeface="Arial" panose="020B0604020202020204" pitchFamily="34" charset="0"/>
              </a:rPr>
            </a:br>
            <a:r>
              <a:rPr kumimoji="0" lang="ar-SA" altLang="en-U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إدارة المشاريع 4.0</a:t>
            </a:r>
            <a:r>
              <a:rPr kumimoji="0" lang="en-US" altLang="en-U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2400" b="0" i="0" u="none" strike="noStrike" cap="none" normalizeH="0" baseline="0" dirty="0">
                <a:ln>
                  <a:noFill/>
                </a:ln>
                <a:solidFill>
                  <a:schemeClr val="tx1"/>
                </a:solidFill>
                <a:effectLst/>
                <a:latin typeface="Arial" panose="020B0604020202020204" pitchFamily="34" charset="0"/>
              </a:rPr>
              <a:t> </a:t>
            </a:r>
            <a:r>
              <a:rPr kumimoji="0" lang="ar-SA"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مشروعات قائمة على البيانات ومدعومة بالذكاء الاصطناعي وذات ترابط عالٍ</a:t>
            </a:r>
            <a:r>
              <a:rPr kumimoji="0" lang="en-US" altLang="en-US" sz="24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يتركز الاهتمام على</a:t>
            </a:r>
            <a:r>
              <a:rPr kumimoji="0" lang="en-US"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altLang="en-US"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القيمة والمخرجات والتعلّم</a:t>
            </a:r>
            <a:r>
              <a:rPr kumimoji="0" lang="en-US" altLang="en-US" sz="2400" b="0" i="0" u="none" strike="noStrike" cap="none" normalizeH="0" baseline="0" dirty="0">
                <a:ln>
                  <a:noFill/>
                </a:ln>
                <a:solidFill>
                  <a:schemeClr val="tx1"/>
                </a:solidFill>
                <a:effectLst/>
                <a:latin typeface="Arial" panose="020B0604020202020204" pitchFamily="34" charset="0"/>
              </a:rPr>
              <a:t> </a:t>
            </a:r>
            <a:r>
              <a:rPr kumimoji="0" lang="ar-SA"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بدلاً من الوثائق والعمليات فقط</a:t>
            </a:r>
            <a:r>
              <a:rPr kumimoji="0" lang="en-US" altLang="en-US" sz="2400" b="0" i="0" u="none" strike="noStrike" cap="none" normalizeH="0" baseline="0" dirty="0">
                <a:ln>
                  <a:noFill/>
                </a:ln>
                <a:solidFill>
                  <a:schemeClr val="tx1"/>
                </a:solidFill>
                <a:effectLst/>
                <a:latin typeface="Arial" panose="020B0604020202020204" pitchFamily="34"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CB7C5-CD19-EDCB-CA0C-7FF2E0A2A3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5FFB21-4E94-06C4-F64F-50760FC1F931}"/>
              </a:ext>
            </a:extLst>
          </p:cNvPr>
          <p:cNvSpPr/>
          <p:nvPr/>
        </p:nvSpPr>
        <p:spPr>
          <a:xfrm>
            <a:off x="328330" y="1345306"/>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CD8409-15CE-FF85-31DB-8CAA71BCCD6D}"/>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4E1C2FA8-4299-1605-441B-EB05DEF1EAA8}"/>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AF89BC-DE1D-51EA-3383-524FC11DDB07}"/>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3A731F4-D9C5-FBA6-FB05-9C99F2E3F39D}"/>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FC9EC8D-E29E-240D-A255-F599B712685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2D435FA7-3D6B-4553-9A5A-B89DB4DA2762}"/>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D250F2AF-D342-38D8-7FE5-83C988014528}"/>
              </a:ext>
            </a:extLst>
          </p:cNvPr>
          <p:cNvSpPr txBox="1">
            <a:spLocks/>
          </p:cNvSpPr>
          <p:nvPr/>
        </p:nvSpPr>
        <p:spPr>
          <a:xfrm>
            <a:off x="981000" y="1501516"/>
            <a:ext cx="10624930" cy="8154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Definition of Agile Project Management</a:t>
            </a:r>
          </a:p>
          <a:p>
            <a:pPr algn="ctr"/>
            <a:r>
              <a:rPr lang="ar-EG" sz="2500" dirty="0"/>
              <a:t>تعريف الإدارة الرشيقة للمشروعات</a:t>
            </a:r>
          </a:p>
        </p:txBody>
      </p:sp>
      <p:graphicFrame>
        <p:nvGraphicFramePr>
          <p:cNvPr id="3" name="Table 2">
            <a:extLst>
              <a:ext uri="{FF2B5EF4-FFF2-40B4-BE49-F238E27FC236}">
                <a16:creationId xmlns:a16="http://schemas.microsoft.com/office/drawing/2014/main" id="{F7C3E9AC-8ACD-E374-127E-B8C634843994}"/>
              </a:ext>
            </a:extLst>
          </p:cNvPr>
          <p:cNvGraphicFramePr>
            <a:graphicFrameLocks noGrp="1"/>
          </p:cNvGraphicFramePr>
          <p:nvPr>
            <p:extLst>
              <p:ext uri="{D42A27DB-BD31-4B8C-83A1-F6EECF244321}">
                <p14:modId xmlns:p14="http://schemas.microsoft.com/office/powerpoint/2010/main" val="995154377"/>
              </p:ext>
            </p:extLst>
          </p:nvPr>
        </p:nvGraphicFramePr>
        <p:xfrm>
          <a:off x="981000" y="2628915"/>
          <a:ext cx="10624930" cy="3230976"/>
        </p:xfrm>
        <a:graphic>
          <a:graphicData uri="http://schemas.openxmlformats.org/drawingml/2006/table">
            <a:tbl>
              <a:tblPr firstRow="1" bandRow="1">
                <a:tableStyleId>{5C22544A-7EE6-4342-B048-85BDC9FD1C3A}</a:tableStyleId>
              </a:tblPr>
              <a:tblGrid>
                <a:gridCol w="5312465">
                  <a:extLst>
                    <a:ext uri="{9D8B030D-6E8A-4147-A177-3AD203B41FA5}">
                      <a16:colId xmlns:a16="http://schemas.microsoft.com/office/drawing/2014/main" val="20000"/>
                    </a:ext>
                  </a:extLst>
                </a:gridCol>
                <a:gridCol w="5312465">
                  <a:extLst>
                    <a:ext uri="{9D8B030D-6E8A-4147-A177-3AD203B41FA5}">
                      <a16:colId xmlns:a16="http://schemas.microsoft.com/office/drawing/2014/main" val="20001"/>
                    </a:ext>
                  </a:extLst>
                </a:gridCol>
              </a:tblGrid>
              <a:tr h="1078381">
                <a:tc>
                  <a:txBody>
                    <a:bodyPr/>
                    <a:lstStyle/>
                    <a:p>
                      <a:r>
                        <a:rPr sz="2500" dirty="0"/>
                        <a:t>A flexible, iterative approach that delivers value in small increments.</a:t>
                      </a:r>
                    </a:p>
                  </a:txBody>
                  <a:tcPr/>
                </a:tc>
                <a:tc>
                  <a:txBody>
                    <a:bodyPr/>
                    <a:lstStyle/>
                    <a:p>
                      <a:pPr algn="r" rtl="1"/>
                      <a:r>
                        <a:rPr sz="2500" dirty="0"/>
                        <a:t>أسلوب مرن وتكراري يقدّم القيمة في أجزاء صغيرة.</a:t>
                      </a:r>
                    </a:p>
                  </a:txBody>
                  <a:tcPr/>
                </a:tc>
                <a:extLst>
                  <a:ext uri="{0D108BD9-81ED-4DB2-BD59-A6C34878D82A}">
                    <a16:rowId xmlns:a16="http://schemas.microsoft.com/office/drawing/2014/main" val="10000"/>
                  </a:ext>
                </a:extLst>
              </a:tr>
              <a:tr h="1076297">
                <a:tc>
                  <a:txBody>
                    <a:bodyPr/>
                    <a:lstStyle/>
                    <a:p>
                      <a:r>
                        <a:rPr sz="2500" dirty="0"/>
                        <a:t>Welcomes changing requirements throughout the project life cycle.</a:t>
                      </a:r>
                    </a:p>
                  </a:txBody>
                  <a:tcPr/>
                </a:tc>
                <a:tc>
                  <a:txBody>
                    <a:bodyPr/>
                    <a:lstStyle/>
                    <a:p>
                      <a:pPr algn="r" rtl="1"/>
                      <a:r>
                        <a:rPr sz="2500" dirty="0"/>
                        <a:t>يتقبّل تغيّر المتطلبات خلال دورة حياة المشروع.</a:t>
                      </a:r>
                    </a:p>
                  </a:txBody>
                  <a:tcPr/>
                </a:tc>
                <a:extLst>
                  <a:ext uri="{0D108BD9-81ED-4DB2-BD59-A6C34878D82A}">
                    <a16:rowId xmlns:a16="http://schemas.microsoft.com/office/drawing/2014/main" val="10001"/>
                  </a:ext>
                </a:extLst>
              </a:tr>
              <a:tr h="1076298">
                <a:tc>
                  <a:txBody>
                    <a:bodyPr/>
                    <a:lstStyle/>
                    <a:p>
                      <a:r>
                        <a:rPr sz="2500" dirty="0"/>
                        <a:t>Emphasizes collaboration, customer feedback, and continuous learning.</a:t>
                      </a:r>
                    </a:p>
                  </a:txBody>
                  <a:tcPr/>
                </a:tc>
                <a:tc>
                  <a:txBody>
                    <a:bodyPr/>
                    <a:lstStyle/>
                    <a:p>
                      <a:pPr algn="r" rtl="1"/>
                      <a:r>
                        <a:rPr sz="2500" dirty="0"/>
                        <a:t>يركز على التعاون، وتغذية راجعة مستمرة من العميل، والتعلّم المستمر.</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67915841"/>
      </p:ext>
    </p:extLst>
  </p:cSld>
  <p:clrMapOvr>
    <a:masterClrMapping/>
  </p:clrMapOvr>
  <mc:AlternateContent xmlns:mc="http://schemas.openxmlformats.org/markup-compatibility/2006" xmlns:p14="http://schemas.microsoft.com/office/powerpoint/2010/main">
    <mc:Choice Requires="p14">
      <p:transition p14:dur="10" advTm="23197"/>
    </mc:Choice>
    <mc:Fallback xmlns="">
      <p:transition advTm="2319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A2809-86CB-ED7B-0319-CF2377F64F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8AC474-2720-9943-6454-A5DBEAA836E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3323DB5-255C-561F-C947-BF0CDF73AF7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55F0083D-1FA8-424F-1EE5-FF86BE3E2E76}"/>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3D5EE5-D586-34A2-21C6-7E2FC41268A8}"/>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DAEE006-C87A-0767-D307-6204C2769F82}"/>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B477B33-F9EB-3066-B010-E7B46EFD329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9DFFA874-2539-CC50-C67A-DFB08DF6E12B}"/>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490A0EA7-208C-E93E-888D-CE1AD00C33D3}"/>
              </a:ext>
            </a:extLst>
          </p:cNvPr>
          <p:cNvSpPr txBox="1">
            <a:spLocks/>
          </p:cNvSpPr>
          <p:nvPr/>
        </p:nvSpPr>
        <p:spPr>
          <a:xfrm>
            <a:off x="838200" y="1449599"/>
            <a:ext cx="10753800" cy="8154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Agile Manifesto – Core Values</a:t>
            </a:r>
          </a:p>
          <a:p>
            <a:pPr algn="ctr"/>
            <a:r>
              <a:rPr lang="ar-EG" sz="2500" dirty="0"/>
              <a:t>البيان الرشيق – القيم الأساسية</a:t>
            </a:r>
          </a:p>
        </p:txBody>
      </p:sp>
      <p:graphicFrame>
        <p:nvGraphicFramePr>
          <p:cNvPr id="3" name="Table 2">
            <a:extLst>
              <a:ext uri="{FF2B5EF4-FFF2-40B4-BE49-F238E27FC236}">
                <a16:creationId xmlns:a16="http://schemas.microsoft.com/office/drawing/2014/main" id="{7275F08B-CA14-2ABA-3295-29461F949D83}"/>
              </a:ext>
            </a:extLst>
          </p:cNvPr>
          <p:cNvGraphicFramePr>
            <a:graphicFrameLocks noGrp="1"/>
          </p:cNvGraphicFramePr>
          <p:nvPr/>
        </p:nvGraphicFramePr>
        <p:xfrm>
          <a:off x="719100" y="2658993"/>
          <a:ext cx="10753800" cy="3413760"/>
        </p:xfrm>
        <a:graphic>
          <a:graphicData uri="http://schemas.openxmlformats.org/drawingml/2006/table">
            <a:tbl>
              <a:tblPr firstRow="1" bandRow="1">
                <a:tableStyleId>{5C22544A-7EE6-4342-B048-85BDC9FD1C3A}</a:tableStyleId>
              </a:tblPr>
              <a:tblGrid>
                <a:gridCol w="5376900">
                  <a:extLst>
                    <a:ext uri="{9D8B030D-6E8A-4147-A177-3AD203B41FA5}">
                      <a16:colId xmlns:a16="http://schemas.microsoft.com/office/drawing/2014/main" val="20000"/>
                    </a:ext>
                  </a:extLst>
                </a:gridCol>
                <a:gridCol w="5376900">
                  <a:extLst>
                    <a:ext uri="{9D8B030D-6E8A-4147-A177-3AD203B41FA5}">
                      <a16:colId xmlns:a16="http://schemas.microsoft.com/office/drawing/2014/main" val="20001"/>
                    </a:ext>
                  </a:extLst>
                </a:gridCol>
              </a:tblGrid>
              <a:tr h="807222">
                <a:tc>
                  <a:txBody>
                    <a:bodyPr/>
                    <a:lstStyle/>
                    <a:p>
                      <a:r>
                        <a:rPr sz="2500" dirty="0"/>
                        <a:t>Individuals and interactions over processes and tools.</a:t>
                      </a:r>
                    </a:p>
                  </a:txBody>
                  <a:tcPr/>
                </a:tc>
                <a:tc>
                  <a:txBody>
                    <a:bodyPr/>
                    <a:lstStyle/>
                    <a:p>
                      <a:pPr algn="r" rtl="1"/>
                      <a:r>
                        <a:rPr sz="2500" dirty="0"/>
                        <a:t>الأفراد والتفاعلات أهم من العمليات والأدوات.</a:t>
                      </a:r>
                    </a:p>
                  </a:txBody>
                  <a:tcPr/>
                </a:tc>
                <a:extLst>
                  <a:ext uri="{0D108BD9-81ED-4DB2-BD59-A6C34878D82A}">
                    <a16:rowId xmlns:a16="http://schemas.microsoft.com/office/drawing/2014/main" val="10000"/>
                  </a:ext>
                </a:extLst>
              </a:tr>
              <a:tr h="807222">
                <a:tc>
                  <a:txBody>
                    <a:bodyPr/>
                    <a:lstStyle/>
                    <a:p>
                      <a:r>
                        <a:rPr sz="2500" dirty="0"/>
                        <a:t>Working product over comprehensive documentation.</a:t>
                      </a:r>
                    </a:p>
                  </a:txBody>
                  <a:tcPr/>
                </a:tc>
                <a:tc>
                  <a:txBody>
                    <a:bodyPr/>
                    <a:lstStyle/>
                    <a:p>
                      <a:pPr algn="r" rtl="1"/>
                      <a:r>
                        <a:rPr sz="2500" dirty="0"/>
                        <a:t>المنتج العامل أهم من التوثيق الشامل.</a:t>
                      </a:r>
                    </a:p>
                  </a:txBody>
                  <a:tcPr/>
                </a:tc>
                <a:extLst>
                  <a:ext uri="{0D108BD9-81ED-4DB2-BD59-A6C34878D82A}">
                    <a16:rowId xmlns:a16="http://schemas.microsoft.com/office/drawing/2014/main" val="10001"/>
                  </a:ext>
                </a:extLst>
              </a:tr>
              <a:tr h="807222">
                <a:tc>
                  <a:txBody>
                    <a:bodyPr/>
                    <a:lstStyle/>
                    <a:p>
                      <a:r>
                        <a:rPr sz="2500" dirty="0"/>
                        <a:t>Customer collaboration over contract negotiation.</a:t>
                      </a:r>
                    </a:p>
                  </a:txBody>
                  <a:tcPr/>
                </a:tc>
                <a:tc>
                  <a:txBody>
                    <a:bodyPr/>
                    <a:lstStyle/>
                    <a:p>
                      <a:pPr algn="r" rtl="1"/>
                      <a:r>
                        <a:rPr sz="2500" dirty="0"/>
                        <a:t>التعاون مع العميل أهم من التفاوض على العقد.</a:t>
                      </a:r>
                    </a:p>
                  </a:txBody>
                  <a:tcPr/>
                </a:tc>
                <a:extLst>
                  <a:ext uri="{0D108BD9-81ED-4DB2-BD59-A6C34878D82A}">
                    <a16:rowId xmlns:a16="http://schemas.microsoft.com/office/drawing/2014/main" val="10002"/>
                  </a:ext>
                </a:extLst>
              </a:tr>
              <a:tr h="807225">
                <a:tc>
                  <a:txBody>
                    <a:bodyPr/>
                    <a:lstStyle/>
                    <a:p>
                      <a:r>
                        <a:rPr sz="2500" dirty="0"/>
                        <a:t>Responding to change over following a plan.</a:t>
                      </a:r>
                    </a:p>
                  </a:txBody>
                  <a:tcPr/>
                </a:tc>
                <a:tc>
                  <a:txBody>
                    <a:bodyPr/>
                    <a:lstStyle/>
                    <a:p>
                      <a:pPr algn="r" rtl="1"/>
                      <a:r>
                        <a:rPr sz="2500" dirty="0"/>
                        <a:t>الاستجابة للتغيير أهم من الالتزام الصارم بالخطة.</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745654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1E0BF-0939-1BBE-864C-5C41E831F9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BA2DAA-F81A-1586-6F6E-BCB86EA41B05}"/>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D94F581-6C13-F47F-B80E-D6A581714B67}"/>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6A13B387-80B2-2762-131F-FF5A49DF31F8}"/>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ACC262-B321-6A10-3E0D-342395B56BD5}"/>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28513C1-9901-3D10-E105-AD992A5B7F40}"/>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9505884-2C0A-AE8B-0D65-42E20C6CF0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A5D03C3D-DDE5-CB0F-4676-EAF2F0EC8AE1}"/>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883CCE04-B9BF-CF41-C55C-D3B4A1592314}"/>
              </a:ext>
            </a:extLst>
          </p:cNvPr>
          <p:cNvSpPr txBox="1">
            <a:spLocks/>
          </p:cNvSpPr>
          <p:nvPr/>
        </p:nvSpPr>
        <p:spPr>
          <a:xfrm>
            <a:off x="424161" y="1318502"/>
            <a:ext cx="10982739" cy="92004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Selected Agile Principles</a:t>
            </a:r>
          </a:p>
          <a:p>
            <a:pPr algn="ctr"/>
            <a:r>
              <a:rPr lang="ar-EG" sz="2500" dirty="0"/>
              <a:t>بعض مبادئ المنهج الرشيق</a:t>
            </a:r>
          </a:p>
        </p:txBody>
      </p:sp>
      <p:graphicFrame>
        <p:nvGraphicFramePr>
          <p:cNvPr id="3" name="Table 2">
            <a:extLst>
              <a:ext uri="{FF2B5EF4-FFF2-40B4-BE49-F238E27FC236}">
                <a16:creationId xmlns:a16="http://schemas.microsoft.com/office/drawing/2014/main" id="{FE282494-5B7D-1030-C66E-6BC1C5C669D6}"/>
              </a:ext>
            </a:extLst>
          </p:cNvPr>
          <p:cNvGraphicFramePr>
            <a:graphicFrameLocks noGrp="1"/>
          </p:cNvGraphicFramePr>
          <p:nvPr/>
        </p:nvGraphicFramePr>
        <p:xfrm>
          <a:off x="449130" y="2227525"/>
          <a:ext cx="10982740" cy="3643105"/>
        </p:xfrm>
        <a:graphic>
          <a:graphicData uri="http://schemas.openxmlformats.org/drawingml/2006/table">
            <a:tbl>
              <a:tblPr firstRow="1" bandRow="1">
                <a:tableStyleId>{5C22544A-7EE6-4342-B048-85BDC9FD1C3A}</a:tableStyleId>
              </a:tblPr>
              <a:tblGrid>
                <a:gridCol w="5491370">
                  <a:extLst>
                    <a:ext uri="{9D8B030D-6E8A-4147-A177-3AD203B41FA5}">
                      <a16:colId xmlns:a16="http://schemas.microsoft.com/office/drawing/2014/main" val="20000"/>
                    </a:ext>
                  </a:extLst>
                </a:gridCol>
                <a:gridCol w="5491370">
                  <a:extLst>
                    <a:ext uri="{9D8B030D-6E8A-4147-A177-3AD203B41FA5}">
                      <a16:colId xmlns:a16="http://schemas.microsoft.com/office/drawing/2014/main" val="20001"/>
                    </a:ext>
                  </a:extLst>
                </a:gridCol>
              </a:tblGrid>
              <a:tr h="1214368">
                <a:tc>
                  <a:txBody>
                    <a:bodyPr/>
                    <a:lstStyle/>
                    <a:p>
                      <a:r>
                        <a:rPr sz="2500" dirty="0"/>
                        <a:t>Satisfy the customer through early and continuous delivery of value.</a:t>
                      </a:r>
                    </a:p>
                  </a:txBody>
                  <a:tcPr/>
                </a:tc>
                <a:tc>
                  <a:txBody>
                    <a:bodyPr/>
                    <a:lstStyle/>
                    <a:p>
                      <a:pPr algn="r" rtl="1"/>
                      <a:r>
                        <a:rPr sz="2500" dirty="0"/>
                        <a:t>إرضاء العميل من خلال تقديم قيمة مبكرة ومستمرّة.</a:t>
                      </a:r>
                    </a:p>
                  </a:txBody>
                  <a:tcPr/>
                </a:tc>
                <a:extLst>
                  <a:ext uri="{0D108BD9-81ED-4DB2-BD59-A6C34878D82A}">
                    <a16:rowId xmlns:a16="http://schemas.microsoft.com/office/drawing/2014/main" val="10000"/>
                  </a:ext>
                </a:extLst>
              </a:tr>
              <a:tr h="1214368">
                <a:tc>
                  <a:txBody>
                    <a:bodyPr/>
                    <a:lstStyle/>
                    <a:p>
                      <a:r>
                        <a:rPr sz="2500" dirty="0"/>
                        <a:t>Welcome changing requirements, even late in development.</a:t>
                      </a:r>
                    </a:p>
                  </a:txBody>
                  <a:tcPr/>
                </a:tc>
                <a:tc>
                  <a:txBody>
                    <a:bodyPr/>
                    <a:lstStyle/>
                    <a:p>
                      <a:pPr algn="r" rtl="1"/>
                      <a:r>
                        <a:rPr sz="2500" dirty="0"/>
                        <a:t>الترحيب بتغيّر المتطلبات حتى في المراحل المتأخرة من المشروع.</a:t>
                      </a:r>
                    </a:p>
                  </a:txBody>
                  <a:tcPr/>
                </a:tc>
                <a:extLst>
                  <a:ext uri="{0D108BD9-81ED-4DB2-BD59-A6C34878D82A}">
                    <a16:rowId xmlns:a16="http://schemas.microsoft.com/office/drawing/2014/main" val="10001"/>
                  </a:ext>
                </a:extLst>
              </a:tr>
              <a:tr h="1214369">
                <a:tc>
                  <a:txBody>
                    <a:bodyPr/>
                    <a:lstStyle/>
                    <a:p>
                      <a:r>
                        <a:rPr sz="2500" dirty="0"/>
                        <a:t>Deliver working product frequently in short iterations.</a:t>
                      </a:r>
                    </a:p>
                  </a:txBody>
                  <a:tcPr/>
                </a:tc>
                <a:tc>
                  <a:txBody>
                    <a:bodyPr/>
                    <a:lstStyle/>
                    <a:p>
                      <a:pPr algn="r" rtl="1"/>
                      <a:r>
                        <a:rPr sz="2500" dirty="0"/>
                        <a:t>تسليم جزء عامل من المنتج بشكل متكرر في دورات قصيرة.</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718072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CBAE8-ECC9-FF08-D132-3380BDACD9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10A223-3424-4837-4F75-CF0AF87E8431}"/>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2BD8FB0-B46C-D06D-B25C-AC307C5B3FE2}"/>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17D364A-D280-7376-88C5-F7D53676942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34F571-EFC0-648C-749C-353E93631661}"/>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405443A-EC32-CB30-8ED6-7C7A7275BB02}"/>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2E10243-1307-2638-F0F0-D1D14A4296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B7BEF9BC-2BDA-9DEC-54F0-76AE2693D8C2}"/>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3C387272-7958-AD8B-FD7E-92350CE19949}"/>
              </a:ext>
            </a:extLst>
          </p:cNvPr>
          <p:cNvSpPr txBox="1">
            <a:spLocks/>
          </p:cNvSpPr>
          <p:nvPr/>
        </p:nvSpPr>
        <p:spPr>
          <a:xfrm>
            <a:off x="424161" y="1347571"/>
            <a:ext cx="10982739" cy="89199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Key Agile Roles</a:t>
            </a:r>
          </a:p>
          <a:p>
            <a:pPr algn="ctr"/>
            <a:r>
              <a:rPr lang="ar-EG" sz="2500" dirty="0"/>
              <a:t>الأدوار الرئيسية في الإدارة الرشيقة</a:t>
            </a:r>
          </a:p>
        </p:txBody>
      </p:sp>
      <p:graphicFrame>
        <p:nvGraphicFramePr>
          <p:cNvPr id="3" name="Table 2">
            <a:extLst>
              <a:ext uri="{FF2B5EF4-FFF2-40B4-BE49-F238E27FC236}">
                <a16:creationId xmlns:a16="http://schemas.microsoft.com/office/drawing/2014/main" id="{B80B468B-836D-1760-7332-B348FA2132D3}"/>
              </a:ext>
            </a:extLst>
          </p:cNvPr>
          <p:cNvGraphicFramePr>
            <a:graphicFrameLocks noGrp="1"/>
          </p:cNvGraphicFramePr>
          <p:nvPr/>
        </p:nvGraphicFramePr>
        <p:xfrm>
          <a:off x="539260" y="2194704"/>
          <a:ext cx="10982740" cy="3532051"/>
        </p:xfrm>
        <a:graphic>
          <a:graphicData uri="http://schemas.openxmlformats.org/drawingml/2006/table">
            <a:tbl>
              <a:tblPr firstRow="1" bandRow="1">
                <a:tableStyleId>{5C22544A-7EE6-4342-B048-85BDC9FD1C3A}</a:tableStyleId>
              </a:tblPr>
              <a:tblGrid>
                <a:gridCol w="5491370">
                  <a:extLst>
                    <a:ext uri="{9D8B030D-6E8A-4147-A177-3AD203B41FA5}">
                      <a16:colId xmlns:a16="http://schemas.microsoft.com/office/drawing/2014/main" val="20000"/>
                    </a:ext>
                  </a:extLst>
                </a:gridCol>
                <a:gridCol w="5491370">
                  <a:extLst>
                    <a:ext uri="{9D8B030D-6E8A-4147-A177-3AD203B41FA5}">
                      <a16:colId xmlns:a16="http://schemas.microsoft.com/office/drawing/2014/main" val="20001"/>
                    </a:ext>
                  </a:extLst>
                </a:gridCol>
              </a:tblGrid>
              <a:tr h="1177350">
                <a:tc>
                  <a:txBody>
                    <a:bodyPr/>
                    <a:lstStyle/>
                    <a:p>
                      <a:r>
                        <a:rPr sz="2500" dirty="0"/>
                        <a:t>Product Owner: represents the customer and sets priorities.</a:t>
                      </a:r>
                    </a:p>
                  </a:txBody>
                  <a:tcPr/>
                </a:tc>
                <a:tc>
                  <a:txBody>
                    <a:bodyPr/>
                    <a:lstStyle/>
                    <a:p>
                      <a:pPr algn="r" rtl="1"/>
                      <a:r>
                        <a:rPr sz="2500" dirty="0"/>
                        <a:t>مالك المنتج: يمثل العميل ويحدد الأولويات.</a:t>
                      </a:r>
                    </a:p>
                  </a:txBody>
                  <a:tcPr/>
                </a:tc>
                <a:extLst>
                  <a:ext uri="{0D108BD9-81ED-4DB2-BD59-A6C34878D82A}">
                    <a16:rowId xmlns:a16="http://schemas.microsoft.com/office/drawing/2014/main" val="10000"/>
                  </a:ext>
                </a:extLst>
              </a:tr>
              <a:tr h="1177350">
                <a:tc>
                  <a:txBody>
                    <a:bodyPr/>
                    <a:lstStyle/>
                    <a:p>
                      <a:r>
                        <a:rPr sz="2500" dirty="0"/>
                        <a:t>Scrum Master or Agile Coach: facilitates the process and removes impediments.</a:t>
                      </a:r>
                    </a:p>
                  </a:txBody>
                  <a:tcPr/>
                </a:tc>
                <a:tc>
                  <a:txBody>
                    <a:bodyPr/>
                    <a:lstStyle/>
                    <a:p>
                      <a:pPr algn="r" rtl="1"/>
                      <a:r>
                        <a:rPr sz="2500" dirty="0"/>
                        <a:t>سكروَم ماستر أو المدرب الرشيق: ييسر العملية ويزيل العوائق.</a:t>
                      </a:r>
                    </a:p>
                  </a:txBody>
                  <a:tcPr/>
                </a:tc>
                <a:extLst>
                  <a:ext uri="{0D108BD9-81ED-4DB2-BD59-A6C34878D82A}">
                    <a16:rowId xmlns:a16="http://schemas.microsoft.com/office/drawing/2014/main" val="10001"/>
                  </a:ext>
                </a:extLst>
              </a:tr>
              <a:tr h="1177351">
                <a:tc>
                  <a:txBody>
                    <a:bodyPr/>
                    <a:lstStyle/>
                    <a:p>
                      <a:r>
                        <a:rPr sz="2500" dirty="0"/>
                        <a:t>Development Team: cross-functional group that delivers increments.</a:t>
                      </a:r>
                    </a:p>
                  </a:txBody>
                  <a:tcPr/>
                </a:tc>
                <a:tc>
                  <a:txBody>
                    <a:bodyPr/>
                    <a:lstStyle/>
                    <a:p>
                      <a:pPr algn="r" rtl="1"/>
                      <a:r>
                        <a:rPr sz="2500" dirty="0"/>
                        <a:t>فريق التطوير: فريق متعدد التخصصات يقدّم الأجزاء التزايدية من المنتج.</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177657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159C0-F966-87D9-3E9F-2BEB4968CB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3237F7-37AF-58B5-FFCC-B6C8711B97B1}"/>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E0AEF74-D790-BBFE-A32E-476A6927D355}"/>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0A8BF83-C342-A189-641E-D383F09E065E}"/>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22A8A6-6AFB-FF28-DACE-3F86F9A69778}"/>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A70EE7D-F621-32EC-F453-590F355A5AC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01D06C16-FFD6-D10F-6787-CC6BC0264E91}"/>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3A55EF16-1C6C-4DD5-DB8A-3E1DD3B659EE}"/>
              </a:ext>
            </a:extLst>
          </p:cNvPr>
          <p:cNvSpPr txBox="1">
            <a:spLocks/>
          </p:cNvSpPr>
          <p:nvPr/>
        </p:nvSpPr>
        <p:spPr>
          <a:xfrm>
            <a:off x="1981200" y="1513713"/>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Agile Artifacts</a:t>
            </a:r>
          </a:p>
          <a:p>
            <a:pPr algn="ctr"/>
            <a:r>
              <a:rPr lang="ar-EG" sz="2500" dirty="0"/>
              <a:t>المخرجات الرئيسية في المنهج الرشيق</a:t>
            </a:r>
          </a:p>
        </p:txBody>
      </p:sp>
      <p:graphicFrame>
        <p:nvGraphicFramePr>
          <p:cNvPr id="3" name="Table 2">
            <a:extLst>
              <a:ext uri="{FF2B5EF4-FFF2-40B4-BE49-F238E27FC236}">
                <a16:creationId xmlns:a16="http://schemas.microsoft.com/office/drawing/2014/main" id="{AA363983-6ADD-F021-7F09-8D160AAEFC97}"/>
              </a:ext>
            </a:extLst>
          </p:cNvPr>
          <p:cNvGraphicFramePr>
            <a:graphicFrameLocks noGrp="1"/>
          </p:cNvGraphicFramePr>
          <p:nvPr/>
        </p:nvGraphicFramePr>
        <p:xfrm>
          <a:off x="457200" y="2613991"/>
          <a:ext cx="11082130" cy="3512173"/>
        </p:xfrm>
        <a:graphic>
          <a:graphicData uri="http://schemas.openxmlformats.org/drawingml/2006/table">
            <a:tbl>
              <a:tblPr firstRow="1" bandRow="1">
                <a:tableStyleId>{5C22544A-7EE6-4342-B048-85BDC9FD1C3A}</a:tableStyleId>
              </a:tblPr>
              <a:tblGrid>
                <a:gridCol w="5541065">
                  <a:extLst>
                    <a:ext uri="{9D8B030D-6E8A-4147-A177-3AD203B41FA5}">
                      <a16:colId xmlns:a16="http://schemas.microsoft.com/office/drawing/2014/main" val="20000"/>
                    </a:ext>
                  </a:extLst>
                </a:gridCol>
                <a:gridCol w="5541065">
                  <a:extLst>
                    <a:ext uri="{9D8B030D-6E8A-4147-A177-3AD203B41FA5}">
                      <a16:colId xmlns:a16="http://schemas.microsoft.com/office/drawing/2014/main" val="20001"/>
                    </a:ext>
                  </a:extLst>
                </a:gridCol>
              </a:tblGrid>
              <a:tr h="1170724">
                <a:tc>
                  <a:txBody>
                    <a:bodyPr/>
                    <a:lstStyle/>
                    <a:p>
                      <a:r>
                        <a:rPr sz="2500" dirty="0"/>
                        <a:t>Product Backlog: prioritized list of required features.</a:t>
                      </a:r>
                    </a:p>
                  </a:txBody>
                  <a:tcPr/>
                </a:tc>
                <a:tc>
                  <a:txBody>
                    <a:bodyPr/>
                    <a:lstStyle/>
                    <a:p>
                      <a:pPr algn="r" rtl="1"/>
                      <a:r>
                        <a:rPr sz="2500" dirty="0"/>
                        <a:t>قائمة المنتج: قائمة مرتّبة بالأولوية لكل المزايا والمتطلبات.</a:t>
                      </a:r>
                    </a:p>
                  </a:txBody>
                  <a:tcPr/>
                </a:tc>
                <a:extLst>
                  <a:ext uri="{0D108BD9-81ED-4DB2-BD59-A6C34878D82A}">
                    <a16:rowId xmlns:a16="http://schemas.microsoft.com/office/drawing/2014/main" val="10000"/>
                  </a:ext>
                </a:extLst>
              </a:tr>
              <a:tr h="1170724">
                <a:tc>
                  <a:txBody>
                    <a:bodyPr/>
                    <a:lstStyle/>
                    <a:p>
                      <a:r>
                        <a:rPr sz="2500" dirty="0"/>
                        <a:t>Sprint Backlog: items selected for the current iteration.</a:t>
                      </a:r>
                    </a:p>
                  </a:txBody>
                  <a:tcPr/>
                </a:tc>
                <a:tc>
                  <a:txBody>
                    <a:bodyPr/>
                    <a:lstStyle/>
                    <a:p>
                      <a:pPr algn="r" rtl="1"/>
                      <a:r>
                        <a:rPr sz="2500" dirty="0"/>
                        <a:t>قائمة السبرينت: العناصر المختارة للدورة الحالية.</a:t>
                      </a:r>
                    </a:p>
                  </a:txBody>
                  <a:tcPr/>
                </a:tc>
                <a:extLst>
                  <a:ext uri="{0D108BD9-81ED-4DB2-BD59-A6C34878D82A}">
                    <a16:rowId xmlns:a16="http://schemas.microsoft.com/office/drawing/2014/main" val="10001"/>
                  </a:ext>
                </a:extLst>
              </a:tr>
              <a:tr h="1170725">
                <a:tc>
                  <a:txBody>
                    <a:bodyPr/>
                    <a:lstStyle/>
                    <a:p>
                      <a:r>
                        <a:rPr sz="2500" dirty="0"/>
                        <a:t>Increment: usable product at the end of each sprint.</a:t>
                      </a:r>
                    </a:p>
                  </a:txBody>
                  <a:tcPr/>
                </a:tc>
                <a:tc>
                  <a:txBody>
                    <a:bodyPr/>
                    <a:lstStyle/>
                    <a:p>
                      <a:pPr algn="r" rtl="1"/>
                      <a:r>
                        <a:rPr sz="2500" dirty="0"/>
                        <a:t>الجزء التزايدي: المنتج القابل للاستخدام في نهاية كل سبرينت.</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14277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6FE117-3F87-17B5-ECE5-98E13D533E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3DB427-4C40-1F48-D9F5-B3BF9B4629C2}"/>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82D2C54-E415-C9CB-A4D5-71A13B1F896C}"/>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6D1D9FB4-B992-C9A2-9793-1A1BA1CE63F7}"/>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2FAEE2-B3E1-B5D2-7772-11399E794C32}"/>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50BE941-325A-9144-0BF3-DF08AB0D13A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89BB238D-0E7B-5339-F0E4-1C26E4F87633}"/>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22A0323A-9FCB-D72A-8740-E574E51D8E3C}"/>
              </a:ext>
            </a:extLst>
          </p:cNvPr>
          <p:cNvSpPr txBox="1">
            <a:spLocks/>
          </p:cNvSpPr>
          <p:nvPr/>
        </p:nvSpPr>
        <p:spPr>
          <a:xfrm>
            <a:off x="2126974" y="1381767"/>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Agile Events</a:t>
            </a:r>
          </a:p>
          <a:p>
            <a:pPr algn="ctr"/>
            <a:r>
              <a:rPr lang="ar-EG" sz="2500" dirty="0"/>
              <a:t>الأحداث والاجتماعات في المنهج الرشيق</a:t>
            </a:r>
          </a:p>
        </p:txBody>
      </p:sp>
      <p:graphicFrame>
        <p:nvGraphicFramePr>
          <p:cNvPr id="3" name="Table 2">
            <a:extLst>
              <a:ext uri="{FF2B5EF4-FFF2-40B4-BE49-F238E27FC236}">
                <a16:creationId xmlns:a16="http://schemas.microsoft.com/office/drawing/2014/main" id="{74E55C4A-32D1-B46C-5104-BDFDDC16611F}"/>
              </a:ext>
            </a:extLst>
          </p:cNvPr>
          <p:cNvGraphicFramePr>
            <a:graphicFrameLocks noGrp="1"/>
          </p:cNvGraphicFramePr>
          <p:nvPr/>
        </p:nvGraphicFramePr>
        <p:xfrm>
          <a:off x="457200" y="2445026"/>
          <a:ext cx="11111948" cy="3681136"/>
        </p:xfrm>
        <a:graphic>
          <a:graphicData uri="http://schemas.openxmlformats.org/drawingml/2006/table">
            <a:tbl>
              <a:tblPr firstRow="1" bandRow="1">
                <a:tableStyleId>{5C22544A-7EE6-4342-B048-85BDC9FD1C3A}</a:tableStyleId>
              </a:tblPr>
              <a:tblGrid>
                <a:gridCol w="5555974">
                  <a:extLst>
                    <a:ext uri="{9D8B030D-6E8A-4147-A177-3AD203B41FA5}">
                      <a16:colId xmlns:a16="http://schemas.microsoft.com/office/drawing/2014/main" val="20000"/>
                    </a:ext>
                  </a:extLst>
                </a:gridCol>
                <a:gridCol w="5555974">
                  <a:extLst>
                    <a:ext uri="{9D8B030D-6E8A-4147-A177-3AD203B41FA5}">
                      <a16:colId xmlns:a16="http://schemas.microsoft.com/office/drawing/2014/main" val="20001"/>
                    </a:ext>
                  </a:extLst>
                </a:gridCol>
              </a:tblGrid>
              <a:tr h="1227045">
                <a:tc>
                  <a:txBody>
                    <a:bodyPr/>
                    <a:lstStyle/>
                    <a:p>
                      <a:r>
                        <a:rPr sz="2500" dirty="0"/>
                        <a:t>Planning meetings to select and plan work items.</a:t>
                      </a:r>
                    </a:p>
                  </a:txBody>
                  <a:tcPr/>
                </a:tc>
                <a:tc>
                  <a:txBody>
                    <a:bodyPr/>
                    <a:lstStyle/>
                    <a:p>
                      <a:pPr algn="r" rtl="1"/>
                      <a:r>
                        <a:rPr sz="2500" dirty="0"/>
                        <a:t>اجتماعات التخطيط لاختيار العمل وتخطيطه.</a:t>
                      </a:r>
                    </a:p>
                  </a:txBody>
                  <a:tcPr/>
                </a:tc>
                <a:extLst>
                  <a:ext uri="{0D108BD9-81ED-4DB2-BD59-A6C34878D82A}">
                    <a16:rowId xmlns:a16="http://schemas.microsoft.com/office/drawing/2014/main" val="10000"/>
                  </a:ext>
                </a:extLst>
              </a:tr>
              <a:tr h="1227045">
                <a:tc>
                  <a:txBody>
                    <a:bodyPr/>
                    <a:lstStyle/>
                    <a:p>
                      <a:r>
                        <a:rPr sz="2500" dirty="0"/>
                        <a:t>Daily short coordination meetings (stand-ups).</a:t>
                      </a:r>
                    </a:p>
                  </a:txBody>
                  <a:tcPr/>
                </a:tc>
                <a:tc>
                  <a:txBody>
                    <a:bodyPr/>
                    <a:lstStyle/>
                    <a:p>
                      <a:pPr algn="r" rtl="1"/>
                      <a:r>
                        <a:rPr sz="2500" dirty="0"/>
                        <a:t>اجتماعات يومية قصيرة للتنسيق (Stand-up).</a:t>
                      </a:r>
                    </a:p>
                  </a:txBody>
                  <a:tcPr/>
                </a:tc>
                <a:extLst>
                  <a:ext uri="{0D108BD9-81ED-4DB2-BD59-A6C34878D82A}">
                    <a16:rowId xmlns:a16="http://schemas.microsoft.com/office/drawing/2014/main" val="10001"/>
                  </a:ext>
                </a:extLst>
              </a:tr>
              <a:tr h="1227046">
                <a:tc>
                  <a:txBody>
                    <a:bodyPr/>
                    <a:lstStyle/>
                    <a:p>
                      <a:r>
                        <a:rPr sz="2500" dirty="0"/>
                        <a:t>Review and retrospective at the end of each iteration.</a:t>
                      </a:r>
                    </a:p>
                  </a:txBody>
                  <a:tcPr/>
                </a:tc>
                <a:tc>
                  <a:txBody>
                    <a:bodyPr/>
                    <a:lstStyle/>
                    <a:p>
                      <a:pPr algn="r" rtl="1"/>
                      <a:r>
                        <a:rPr sz="2500" dirty="0"/>
                        <a:t>اجتماع مراجعة المنتج واجتماع الاسترجاع في نهاية كل دورة.</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64988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2C999-CCFF-1FB3-9A46-38473B4F93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FC3DA2-B027-18AE-F525-13ED68526A4A}"/>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29BD00E-F708-3AC9-E2DB-0C6702937901}"/>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DCAB461-6E2F-7ED1-EE99-3E98C064D27E}"/>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30A61A-023B-6991-CE6A-ED67801CDF58}"/>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BDB1C4F-F298-F625-1CFB-2CE1DD76F4B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936B2EDD-7EBE-581D-B694-E3C913C8A45C}"/>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FECE6C23-7999-6BB3-02C0-0D669CF194FC}"/>
              </a:ext>
            </a:extLst>
          </p:cNvPr>
          <p:cNvSpPr txBox="1">
            <a:spLocks/>
          </p:cNvSpPr>
          <p:nvPr/>
        </p:nvSpPr>
        <p:spPr>
          <a:xfrm>
            <a:off x="1981200" y="147621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Scrum Framework Overview</a:t>
            </a:r>
          </a:p>
          <a:p>
            <a:pPr algn="ctr"/>
            <a:r>
              <a:rPr lang="ar-EG" sz="2500" dirty="0"/>
              <a:t>نظرة عامة على إطار سكرم</a:t>
            </a:r>
          </a:p>
        </p:txBody>
      </p:sp>
      <p:graphicFrame>
        <p:nvGraphicFramePr>
          <p:cNvPr id="3" name="Table 2">
            <a:extLst>
              <a:ext uri="{FF2B5EF4-FFF2-40B4-BE49-F238E27FC236}">
                <a16:creationId xmlns:a16="http://schemas.microsoft.com/office/drawing/2014/main" id="{AB2109D3-42F4-B33B-012D-A1E2E9FAD909}"/>
              </a:ext>
            </a:extLst>
          </p:cNvPr>
          <p:cNvGraphicFramePr>
            <a:graphicFrameLocks noGrp="1"/>
          </p:cNvGraphicFramePr>
          <p:nvPr/>
        </p:nvGraphicFramePr>
        <p:xfrm>
          <a:off x="457199" y="2886852"/>
          <a:ext cx="11012558" cy="3239311"/>
        </p:xfrm>
        <a:graphic>
          <a:graphicData uri="http://schemas.openxmlformats.org/drawingml/2006/table">
            <a:tbl>
              <a:tblPr firstRow="1" bandRow="1">
                <a:tableStyleId>{5C22544A-7EE6-4342-B048-85BDC9FD1C3A}</a:tableStyleId>
              </a:tblPr>
              <a:tblGrid>
                <a:gridCol w="5506279">
                  <a:extLst>
                    <a:ext uri="{9D8B030D-6E8A-4147-A177-3AD203B41FA5}">
                      <a16:colId xmlns:a16="http://schemas.microsoft.com/office/drawing/2014/main" val="20000"/>
                    </a:ext>
                  </a:extLst>
                </a:gridCol>
                <a:gridCol w="5506279">
                  <a:extLst>
                    <a:ext uri="{9D8B030D-6E8A-4147-A177-3AD203B41FA5}">
                      <a16:colId xmlns:a16="http://schemas.microsoft.com/office/drawing/2014/main" val="20001"/>
                    </a:ext>
                  </a:extLst>
                </a:gridCol>
              </a:tblGrid>
              <a:tr h="1619655">
                <a:tc>
                  <a:txBody>
                    <a:bodyPr/>
                    <a:lstStyle/>
                    <a:p>
                      <a:r>
                        <a:rPr sz="2500" dirty="0"/>
                        <a:t>Scrum is a popular agile framework based on short time-boxed iterations called sprints.</a:t>
                      </a:r>
                    </a:p>
                  </a:txBody>
                  <a:tcPr/>
                </a:tc>
                <a:tc>
                  <a:txBody>
                    <a:bodyPr/>
                    <a:lstStyle/>
                    <a:p>
                      <a:pPr algn="r" rtl="1"/>
                      <a:r>
                        <a:rPr sz="2500" dirty="0"/>
                        <a:t>سكرم هو إطار رشيق شائع يعتمد على دورات زمنية قصيرة ومحددة تسمى سبرينت.</a:t>
                      </a:r>
                    </a:p>
                  </a:txBody>
                  <a:tcPr/>
                </a:tc>
                <a:extLst>
                  <a:ext uri="{0D108BD9-81ED-4DB2-BD59-A6C34878D82A}">
                    <a16:rowId xmlns:a16="http://schemas.microsoft.com/office/drawing/2014/main" val="10000"/>
                  </a:ext>
                </a:extLst>
              </a:tr>
              <a:tr h="1619656">
                <a:tc>
                  <a:txBody>
                    <a:bodyPr/>
                    <a:lstStyle/>
                    <a:p>
                      <a:r>
                        <a:rPr sz="2500" dirty="0"/>
                        <a:t>Defines clear roles, events, and artifacts to structure the work.</a:t>
                      </a:r>
                    </a:p>
                  </a:txBody>
                  <a:tcPr/>
                </a:tc>
                <a:tc>
                  <a:txBody>
                    <a:bodyPr/>
                    <a:lstStyle/>
                    <a:p>
                      <a:pPr algn="r" rtl="1"/>
                      <a:r>
                        <a:rPr sz="2500" dirty="0"/>
                        <a:t>يحدد أدوارًا وأحداثًا ومخرجات واضحة لتنظيم العمل.</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39805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59609-0A70-4065-B5C3-DDA8137455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1691D1-EB07-ADED-37C0-55D5EB10F7DA}"/>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8874D74-5806-DC22-B320-3ACD3255FB1F}"/>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97A1B98-D7B6-3BEF-57E2-AEDDAF7DCF4F}"/>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82A747-94DA-51F6-28FD-C608BB1668F1}"/>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E0EF35F-9A81-C29F-EEAC-8D38FFBB0BC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05D5FD51-275B-8886-5FF3-2185EEF07F65}"/>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6782FCDB-3E7E-C782-719E-24B8B1655DAE}"/>
              </a:ext>
            </a:extLst>
          </p:cNvPr>
          <p:cNvSpPr txBox="1">
            <a:spLocks/>
          </p:cNvSpPr>
          <p:nvPr/>
        </p:nvSpPr>
        <p:spPr>
          <a:xfrm>
            <a:off x="584752" y="1310133"/>
            <a:ext cx="11022496" cy="85995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Scrum Roles</a:t>
            </a:r>
          </a:p>
          <a:p>
            <a:pPr algn="ctr"/>
            <a:r>
              <a:rPr lang="ar-EG" sz="2500" dirty="0"/>
              <a:t>أدوار سكرم</a:t>
            </a:r>
          </a:p>
        </p:txBody>
      </p:sp>
      <p:graphicFrame>
        <p:nvGraphicFramePr>
          <p:cNvPr id="3" name="Table 2">
            <a:extLst>
              <a:ext uri="{FF2B5EF4-FFF2-40B4-BE49-F238E27FC236}">
                <a16:creationId xmlns:a16="http://schemas.microsoft.com/office/drawing/2014/main" id="{479AE8D6-26C6-B301-E09A-C12655DB21CB}"/>
              </a:ext>
            </a:extLst>
          </p:cNvPr>
          <p:cNvGraphicFramePr>
            <a:graphicFrameLocks noGrp="1"/>
          </p:cNvGraphicFramePr>
          <p:nvPr/>
        </p:nvGraphicFramePr>
        <p:xfrm>
          <a:off x="457200" y="2720975"/>
          <a:ext cx="11022496" cy="3405187"/>
        </p:xfrm>
        <a:graphic>
          <a:graphicData uri="http://schemas.openxmlformats.org/drawingml/2006/table">
            <a:tbl>
              <a:tblPr firstRow="1" bandRow="1">
                <a:tableStyleId>{5C22544A-7EE6-4342-B048-85BDC9FD1C3A}</a:tableStyleId>
              </a:tblPr>
              <a:tblGrid>
                <a:gridCol w="5511248">
                  <a:extLst>
                    <a:ext uri="{9D8B030D-6E8A-4147-A177-3AD203B41FA5}">
                      <a16:colId xmlns:a16="http://schemas.microsoft.com/office/drawing/2014/main" val="20000"/>
                    </a:ext>
                  </a:extLst>
                </a:gridCol>
                <a:gridCol w="5511248">
                  <a:extLst>
                    <a:ext uri="{9D8B030D-6E8A-4147-A177-3AD203B41FA5}">
                      <a16:colId xmlns:a16="http://schemas.microsoft.com/office/drawing/2014/main" val="20001"/>
                    </a:ext>
                  </a:extLst>
                </a:gridCol>
              </a:tblGrid>
              <a:tr h="1135062">
                <a:tc>
                  <a:txBody>
                    <a:bodyPr/>
                    <a:lstStyle/>
                    <a:p>
                      <a:r>
                        <a:rPr sz="2500" dirty="0"/>
                        <a:t>Product Owner: defines product vision and backlog order.</a:t>
                      </a:r>
                    </a:p>
                  </a:txBody>
                  <a:tcPr/>
                </a:tc>
                <a:tc>
                  <a:txBody>
                    <a:bodyPr/>
                    <a:lstStyle/>
                    <a:p>
                      <a:pPr algn="r" rtl="1"/>
                      <a:r>
                        <a:rPr sz="2500" dirty="0"/>
                        <a:t>مالك المنتج: يحدّد رؤية المنتج وترتيب أولويات قائمة المنتج.</a:t>
                      </a:r>
                    </a:p>
                  </a:txBody>
                  <a:tcPr/>
                </a:tc>
                <a:extLst>
                  <a:ext uri="{0D108BD9-81ED-4DB2-BD59-A6C34878D82A}">
                    <a16:rowId xmlns:a16="http://schemas.microsoft.com/office/drawing/2014/main" val="10000"/>
                  </a:ext>
                </a:extLst>
              </a:tr>
              <a:tr h="1135062">
                <a:tc>
                  <a:txBody>
                    <a:bodyPr/>
                    <a:lstStyle/>
                    <a:p>
                      <a:r>
                        <a:rPr sz="2500" dirty="0"/>
                        <a:t>Scrum Master: serves the team and ensures Scrum is understood.</a:t>
                      </a:r>
                    </a:p>
                  </a:txBody>
                  <a:tcPr/>
                </a:tc>
                <a:tc>
                  <a:txBody>
                    <a:bodyPr/>
                    <a:lstStyle/>
                    <a:p>
                      <a:pPr algn="r" rtl="1"/>
                      <a:r>
                        <a:rPr sz="2500" dirty="0"/>
                        <a:t>سكروَم ماستر: يخدم الفريق ويضمن تطبيق سكرم بشكل صحيح.</a:t>
                      </a:r>
                    </a:p>
                  </a:txBody>
                  <a:tcPr/>
                </a:tc>
                <a:extLst>
                  <a:ext uri="{0D108BD9-81ED-4DB2-BD59-A6C34878D82A}">
                    <a16:rowId xmlns:a16="http://schemas.microsoft.com/office/drawing/2014/main" val="10001"/>
                  </a:ext>
                </a:extLst>
              </a:tr>
              <a:tr h="1135063">
                <a:tc>
                  <a:txBody>
                    <a:bodyPr/>
                    <a:lstStyle/>
                    <a:p>
                      <a:r>
                        <a:rPr sz="2500" dirty="0"/>
                        <a:t>Development Team Members: self-organizing professionals.</a:t>
                      </a:r>
                    </a:p>
                  </a:txBody>
                  <a:tcPr/>
                </a:tc>
                <a:tc>
                  <a:txBody>
                    <a:bodyPr/>
                    <a:lstStyle/>
                    <a:p>
                      <a:pPr algn="r" rtl="1"/>
                      <a:r>
                        <a:rPr sz="2500" dirty="0"/>
                        <a:t>أعضاء فريق التطوير: محترفون منظمون ذاتيًا.</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93874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B5AE8B-B628-3438-1D35-FD06EA3C88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D9A182-35F5-5C00-CD9E-2AA5D3EB1E16}"/>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F7B4F9B-BD26-4D80-5E18-DE43C43E1571}"/>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771103E-6B34-A687-7ECD-9AD5970C0D6F}"/>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4950ED9-4976-C156-1068-6607BF619A58}"/>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E407A22-3AA5-AD9F-3B30-EC439C56645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827E9887-4D8B-6EF7-9301-4147CA32F624}"/>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58A6D23C-48C1-658A-B298-794A181E9F64}"/>
              </a:ext>
            </a:extLst>
          </p:cNvPr>
          <p:cNvSpPr txBox="1">
            <a:spLocks/>
          </p:cNvSpPr>
          <p:nvPr/>
        </p:nvSpPr>
        <p:spPr>
          <a:xfrm>
            <a:off x="1981200" y="137573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Scrum Events</a:t>
            </a:r>
          </a:p>
          <a:p>
            <a:pPr algn="ctr"/>
            <a:r>
              <a:rPr lang="ar-EG" sz="2500" dirty="0"/>
              <a:t>الأحداث في سكرم</a:t>
            </a:r>
          </a:p>
        </p:txBody>
      </p:sp>
      <p:graphicFrame>
        <p:nvGraphicFramePr>
          <p:cNvPr id="3" name="Table 2">
            <a:extLst>
              <a:ext uri="{FF2B5EF4-FFF2-40B4-BE49-F238E27FC236}">
                <a16:creationId xmlns:a16="http://schemas.microsoft.com/office/drawing/2014/main" id="{2C821FEE-1DFB-CE2C-0779-2D841793DCAE}"/>
              </a:ext>
            </a:extLst>
          </p:cNvPr>
          <p:cNvGraphicFramePr>
            <a:graphicFrameLocks noGrp="1"/>
          </p:cNvGraphicFramePr>
          <p:nvPr/>
        </p:nvGraphicFramePr>
        <p:xfrm>
          <a:off x="446859" y="2386020"/>
          <a:ext cx="11082130" cy="3601624"/>
        </p:xfrm>
        <a:graphic>
          <a:graphicData uri="http://schemas.openxmlformats.org/drawingml/2006/table">
            <a:tbl>
              <a:tblPr firstRow="1" bandRow="1">
                <a:tableStyleId>{5C22544A-7EE6-4342-B048-85BDC9FD1C3A}</a:tableStyleId>
              </a:tblPr>
              <a:tblGrid>
                <a:gridCol w="5541065">
                  <a:extLst>
                    <a:ext uri="{9D8B030D-6E8A-4147-A177-3AD203B41FA5}">
                      <a16:colId xmlns:a16="http://schemas.microsoft.com/office/drawing/2014/main" val="20000"/>
                    </a:ext>
                  </a:extLst>
                </a:gridCol>
                <a:gridCol w="5541065">
                  <a:extLst>
                    <a:ext uri="{9D8B030D-6E8A-4147-A177-3AD203B41FA5}">
                      <a16:colId xmlns:a16="http://schemas.microsoft.com/office/drawing/2014/main" val="20001"/>
                    </a:ext>
                  </a:extLst>
                </a:gridCol>
              </a:tblGrid>
              <a:tr h="1200541">
                <a:tc>
                  <a:txBody>
                    <a:bodyPr/>
                    <a:lstStyle/>
                    <a:p>
                      <a:r>
                        <a:rPr sz="2500" dirty="0"/>
                        <a:t>Sprint Planning – define sprint goal and selected backlog items.</a:t>
                      </a:r>
                    </a:p>
                  </a:txBody>
                  <a:tcPr/>
                </a:tc>
                <a:tc>
                  <a:txBody>
                    <a:bodyPr/>
                    <a:lstStyle/>
                    <a:p>
                      <a:pPr algn="r" rtl="1"/>
                      <a:r>
                        <a:rPr sz="2500" dirty="0"/>
                        <a:t>تخطيط السبرينت – تحديد هدف السبرينت والعناصر المختارة من قائمة المنتج.</a:t>
                      </a:r>
                    </a:p>
                  </a:txBody>
                  <a:tcPr/>
                </a:tc>
                <a:extLst>
                  <a:ext uri="{0D108BD9-81ED-4DB2-BD59-A6C34878D82A}">
                    <a16:rowId xmlns:a16="http://schemas.microsoft.com/office/drawing/2014/main" val="10000"/>
                  </a:ext>
                </a:extLst>
              </a:tr>
              <a:tr h="1200541">
                <a:tc>
                  <a:txBody>
                    <a:bodyPr/>
                    <a:lstStyle/>
                    <a:p>
                      <a:r>
                        <a:rPr sz="2500" dirty="0"/>
                        <a:t>Daily Scrum – short meeting to synchronize the team.</a:t>
                      </a:r>
                    </a:p>
                  </a:txBody>
                  <a:tcPr/>
                </a:tc>
                <a:tc>
                  <a:txBody>
                    <a:bodyPr/>
                    <a:lstStyle/>
                    <a:p>
                      <a:pPr algn="r" rtl="1"/>
                      <a:r>
                        <a:rPr sz="2500" dirty="0"/>
                        <a:t>سكرم اليومي – اجتماع قصير لتنسيق عمل الفريق.</a:t>
                      </a:r>
                    </a:p>
                  </a:txBody>
                  <a:tcPr/>
                </a:tc>
                <a:extLst>
                  <a:ext uri="{0D108BD9-81ED-4DB2-BD59-A6C34878D82A}">
                    <a16:rowId xmlns:a16="http://schemas.microsoft.com/office/drawing/2014/main" val="10001"/>
                  </a:ext>
                </a:extLst>
              </a:tr>
              <a:tr h="1200542">
                <a:tc>
                  <a:txBody>
                    <a:bodyPr/>
                    <a:lstStyle/>
                    <a:p>
                      <a:r>
                        <a:rPr sz="2500" dirty="0"/>
                        <a:t>Sprint Review and Sprint Retrospective – inspect product and process.</a:t>
                      </a:r>
                    </a:p>
                  </a:txBody>
                  <a:tcPr/>
                </a:tc>
                <a:tc>
                  <a:txBody>
                    <a:bodyPr/>
                    <a:lstStyle/>
                    <a:p>
                      <a:pPr algn="r" rtl="1"/>
                      <a:r>
                        <a:rPr sz="2500" dirty="0"/>
                        <a:t>مراجعة السبرينت واسترجاع السبرينت – لمراجعة المنتج وتحسين العملية.</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1542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07C9EE-2D09-42FC-BE94-3D3FA74D5A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95BEAC-180A-C00F-3A48-B1CD6598971F}"/>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ED62708-D747-4ABE-C10F-DE5F4EBD37FD}"/>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942E585-722C-F033-8E5F-E89106948994}"/>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C7295BE-E981-A044-79D5-B615E591C87A}"/>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60E6690-F5AF-71B3-316B-DE585BBF63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D358DEA4-C1BD-DF02-60CF-5017F80CDD50}"/>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30359205-2265-37A9-CD2A-5C3A81D5F153}"/>
              </a:ext>
            </a:extLst>
          </p:cNvPr>
          <p:cNvSpPr txBox="1">
            <a:spLocks/>
          </p:cNvSpPr>
          <p:nvPr/>
        </p:nvSpPr>
        <p:spPr>
          <a:xfrm>
            <a:off x="1981200" y="1381767"/>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User Stories and Backlogs</a:t>
            </a:r>
          </a:p>
          <a:p>
            <a:pPr algn="ctr"/>
            <a:r>
              <a:rPr lang="ar-EG" sz="2500" dirty="0"/>
              <a:t>قصص المستخدم وقوائم الأعمال</a:t>
            </a:r>
          </a:p>
        </p:txBody>
      </p:sp>
      <p:graphicFrame>
        <p:nvGraphicFramePr>
          <p:cNvPr id="3" name="Table 2">
            <a:extLst>
              <a:ext uri="{FF2B5EF4-FFF2-40B4-BE49-F238E27FC236}">
                <a16:creationId xmlns:a16="http://schemas.microsoft.com/office/drawing/2014/main" id="{A1C76A2F-E569-0C44-4C61-8C66B5D73271}"/>
              </a:ext>
            </a:extLst>
          </p:cNvPr>
          <p:cNvGraphicFramePr>
            <a:graphicFrameLocks noGrp="1"/>
          </p:cNvGraphicFramePr>
          <p:nvPr/>
        </p:nvGraphicFramePr>
        <p:xfrm>
          <a:off x="424161" y="2668933"/>
          <a:ext cx="11062252" cy="3332856"/>
        </p:xfrm>
        <a:graphic>
          <a:graphicData uri="http://schemas.openxmlformats.org/drawingml/2006/table">
            <a:tbl>
              <a:tblPr firstRow="1" bandRow="1">
                <a:tableStyleId>{5C22544A-7EE6-4342-B048-85BDC9FD1C3A}</a:tableStyleId>
              </a:tblPr>
              <a:tblGrid>
                <a:gridCol w="5531126">
                  <a:extLst>
                    <a:ext uri="{9D8B030D-6E8A-4147-A177-3AD203B41FA5}">
                      <a16:colId xmlns:a16="http://schemas.microsoft.com/office/drawing/2014/main" val="20000"/>
                    </a:ext>
                  </a:extLst>
                </a:gridCol>
                <a:gridCol w="5531126">
                  <a:extLst>
                    <a:ext uri="{9D8B030D-6E8A-4147-A177-3AD203B41FA5}">
                      <a16:colId xmlns:a16="http://schemas.microsoft.com/office/drawing/2014/main" val="20001"/>
                    </a:ext>
                  </a:extLst>
                </a:gridCol>
              </a:tblGrid>
              <a:tr h="1110952">
                <a:tc>
                  <a:txBody>
                    <a:bodyPr/>
                    <a:lstStyle/>
                    <a:p>
                      <a:r>
                        <a:rPr sz="2500" dirty="0"/>
                        <a:t>User Story: simple description of a requirement from user perspective.</a:t>
                      </a:r>
                    </a:p>
                  </a:txBody>
                  <a:tcPr/>
                </a:tc>
                <a:tc>
                  <a:txBody>
                    <a:bodyPr/>
                    <a:lstStyle/>
                    <a:p>
                      <a:pPr algn="r" rtl="1"/>
                      <a:r>
                        <a:rPr sz="2500" dirty="0"/>
                        <a:t>قصة المستخدم: وصف بسيط لمتطلب من وجهة نظر المستخدم.</a:t>
                      </a:r>
                    </a:p>
                  </a:txBody>
                  <a:tcPr/>
                </a:tc>
                <a:extLst>
                  <a:ext uri="{0D108BD9-81ED-4DB2-BD59-A6C34878D82A}">
                    <a16:rowId xmlns:a16="http://schemas.microsoft.com/office/drawing/2014/main" val="10000"/>
                  </a:ext>
                </a:extLst>
              </a:tr>
              <a:tr h="1110952">
                <a:tc>
                  <a:txBody>
                    <a:bodyPr/>
                    <a:lstStyle/>
                    <a:p>
                      <a:r>
                        <a:rPr sz="2500" dirty="0"/>
                        <a:t>Typical format: As a user, I want a feature so that I get a benefit.</a:t>
                      </a:r>
                    </a:p>
                  </a:txBody>
                  <a:tcPr/>
                </a:tc>
                <a:tc>
                  <a:txBody>
                    <a:bodyPr/>
                    <a:lstStyle/>
                    <a:p>
                      <a:pPr algn="r" rtl="1"/>
                      <a:r>
                        <a:rPr sz="2500" dirty="0"/>
                        <a:t>الصيغة المعتادة: بصفتي مستخدمًا أريد ميزة معينة حتى أحقق فائدة معينة.</a:t>
                      </a:r>
                    </a:p>
                  </a:txBody>
                  <a:tcPr/>
                </a:tc>
                <a:extLst>
                  <a:ext uri="{0D108BD9-81ED-4DB2-BD59-A6C34878D82A}">
                    <a16:rowId xmlns:a16="http://schemas.microsoft.com/office/drawing/2014/main" val="10001"/>
                  </a:ext>
                </a:extLst>
              </a:tr>
              <a:tr h="1110952">
                <a:tc>
                  <a:txBody>
                    <a:bodyPr/>
                    <a:lstStyle/>
                    <a:p>
                      <a:r>
                        <a:rPr sz="2500" dirty="0"/>
                        <a:t>Backlog items are estimated and prioritized regularly.</a:t>
                      </a:r>
                    </a:p>
                  </a:txBody>
                  <a:tcPr/>
                </a:tc>
                <a:tc>
                  <a:txBody>
                    <a:bodyPr/>
                    <a:lstStyle/>
                    <a:p>
                      <a:pPr algn="r" rtl="1"/>
                      <a:r>
                        <a:rPr sz="2500" dirty="0"/>
                        <a:t>عناصر قائمة المنتج تُقدَّر وتُرتَّب حسب الأولوية بشكل دوري.</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382787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026F93-EB29-DC55-7B09-A1FD9B749C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AB13E0-100B-F18B-3BB3-126F51B73486}"/>
              </a:ext>
            </a:extLst>
          </p:cNvPr>
          <p:cNvSpPr/>
          <p:nvPr/>
        </p:nvSpPr>
        <p:spPr>
          <a:xfrm>
            <a:off x="168654" y="1685802"/>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DC4DFA2-1A7E-E6EC-4748-2E4858D5651B}"/>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48599D5-6305-CD90-A7EC-4482C378FE32}"/>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1C2E27-62AB-2F22-B06F-194731802704}"/>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25AB7B4-C762-08CF-B5A3-D0F613AF02B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98C8C072-5A1E-76EE-3406-FD594E212FAF}"/>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5673B976-3316-7BCF-371C-70510C563B65}"/>
              </a:ext>
            </a:extLst>
          </p:cNvPr>
          <p:cNvSpPr txBox="1">
            <a:spLocks/>
          </p:cNvSpPr>
          <p:nvPr/>
        </p:nvSpPr>
        <p:spPr>
          <a:xfrm>
            <a:off x="1759226" y="180657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Kanban Basics</a:t>
            </a:r>
          </a:p>
          <a:p>
            <a:pPr algn="ctr"/>
            <a:r>
              <a:rPr lang="ar-EG" sz="2500" dirty="0"/>
              <a:t>أساسيات كانبان</a:t>
            </a:r>
          </a:p>
        </p:txBody>
      </p:sp>
      <p:graphicFrame>
        <p:nvGraphicFramePr>
          <p:cNvPr id="3" name="Table 2">
            <a:extLst>
              <a:ext uri="{FF2B5EF4-FFF2-40B4-BE49-F238E27FC236}">
                <a16:creationId xmlns:a16="http://schemas.microsoft.com/office/drawing/2014/main" id="{EE115DC3-34B4-3A65-56AE-D84B9BA96B2D}"/>
              </a:ext>
            </a:extLst>
          </p:cNvPr>
          <p:cNvGraphicFramePr>
            <a:graphicFrameLocks noGrp="1"/>
          </p:cNvGraphicFramePr>
          <p:nvPr/>
        </p:nvGraphicFramePr>
        <p:xfrm>
          <a:off x="457199" y="2641332"/>
          <a:ext cx="10982740" cy="3557659"/>
        </p:xfrm>
        <a:graphic>
          <a:graphicData uri="http://schemas.openxmlformats.org/drawingml/2006/table">
            <a:tbl>
              <a:tblPr firstRow="1" bandRow="1">
                <a:tableStyleId>{5C22544A-7EE6-4342-B048-85BDC9FD1C3A}</a:tableStyleId>
              </a:tblPr>
              <a:tblGrid>
                <a:gridCol w="5491370">
                  <a:extLst>
                    <a:ext uri="{9D8B030D-6E8A-4147-A177-3AD203B41FA5}">
                      <a16:colId xmlns:a16="http://schemas.microsoft.com/office/drawing/2014/main" val="20000"/>
                    </a:ext>
                  </a:extLst>
                </a:gridCol>
                <a:gridCol w="5491370">
                  <a:extLst>
                    <a:ext uri="{9D8B030D-6E8A-4147-A177-3AD203B41FA5}">
                      <a16:colId xmlns:a16="http://schemas.microsoft.com/office/drawing/2014/main" val="20001"/>
                    </a:ext>
                  </a:extLst>
                </a:gridCol>
              </a:tblGrid>
              <a:tr h="1161609">
                <a:tc>
                  <a:txBody>
                    <a:bodyPr/>
                    <a:lstStyle/>
                    <a:p>
                      <a:r>
                        <a:rPr sz="2500" dirty="0"/>
                        <a:t>Kanban visualizes work on a board with columns such as To Do, In Progress, Done.</a:t>
                      </a:r>
                    </a:p>
                  </a:txBody>
                  <a:tcPr/>
                </a:tc>
                <a:tc>
                  <a:txBody>
                    <a:bodyPr/>
                    <a:lstStyle/>
                    <a:p>
                      <a:pPr algn="r" rtl="1"/>
                      <a:r>
                        <a:rPr sz="2500" dirty="0"/>
                        <a:t>كانبان يَعرض العمل على لوحة بأعمدة مثل: للقيام به، قيد التنفيذ، منتهٍ.</a:t>
                      </a:r>
                    </a:p>
                  </a:txBody>
                  <a:tcPr/>
                </a:tc>
                <a:extLst>
                  <a:ext uri="{0D108BD9-81ED-4DB2-BD59-A6C34878D82A}">
                    <a16:rowId xmlns:a16="http://schemas.microsoft.com/office/drawing/2014/main" val="10000"/>
                  </a:ext>
                </a:extLst>
              </a:tr>
              <a:tr h="1161609">
                <a:tc>
                  <a:txBody>
                    <a:bodyPr/>
                    <a:lstStyle/>
                    <a:p>
                      <a:r>
                        <a:rPr sz="2500" dirty="0"/>
                        <a:t>Limits work in progress (WIP) to reduce overload and multitasking.</a:t>
                      </a:r>
                    </a:p>
                  </a:txBody>
                  <a:tcPr/>
                </a:tc>
                <a:tc>
                  <a:txBody>
                    <a:bodyPr/>
                    <a:lstStyle/>
                    <a:p>
                      <a:pPr algn="r" rtl="1"/>
                      <a:r>
                        <a:rPr sz="2500" dirty="0"/>
                        <a:t>يحدد حدًا أقصى للعمل قيد التنفيذ لتقليل الضغط وتعدد المهام.</a:t>
                      </a:r>
                    </a:p>
                  </a:txBody>
                  <a:tcPr/>
                </a:tc>
                <a:extLst>
                  <a:ext uri="{0D108BD9-81ED-4DB2-BD59-A6C34878D82A}">
                    <a16:rowId xmlns:a16="http://schemas.microsoft.com/office/drawing/2014/main" val="10001"/>
                  </a:ext>
                </a:extLst>
              </a:tr>
              <a:tr h="1161610">
                <a:tc>
                  <a:txBody>
                    <a:bodyPr/>
                    <a:lstStyle/>
                    <a:p>
                      <a:r>
                        <a:rPr sz="2500" dirty="0"/>
                        <a:t>Focuses on continuous flow and reducing cycle time.</a:t>
                      </a:r>
                    </a:p>
                  </a:txBody>
                  <a:tcPr/>
                </a:tc>
                <a:tc>
                  <a:txBody>
                    <a:bodyPr/>
                    <a:lstStyle/>
                    <a:p>
                      <a:pPr algn="r" rtl="1"/>
                      <a:r>
                        <a:rPr sz="2500" dirty="0"/>
                        <a:t>يركز على التدفق المستمر وتقليل وقت الدورة.</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979780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4060B-3064-85DE-CC75-B67788A486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F40F44-DB7F-2659-DB98-BD1CBA895C8F}"/>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B38FE12-846A-C3F5-34F3-F4231236FA6F}"/>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1BB68C3A-95C9-08FA-CA53-1C73B8846C24}"/>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EF4207-6324-E1FB-0945-0C2D165982BD}"/>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41D88C0-20E8-82D0-1EE5-BBD7A6608C8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1C4D3C4C-E42E-11E6-5800-2595C9044CEC}"/>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82B065BA-51A7-3285-66CC-1FF05A98003B}"/>
              </a:ext>
            </a:extLst>
          </p:cNvPr>
          <p:cNvSpPr txBox="1">
            <a:spLocks/>
          </p:cNvSpPr>
          <p:nvPr/>
        </p:nvSpPr>
        <p:spPr>
          <a:xfrm>
            <a:off x="1679713" y="1303598"/>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Lean Principles in Projects</a:t>
            </a:r>
          </a:p>
          <a:p>
            <a:pPr algn="ctr"/>
            <a:r>
              <a:rPr lang="ar-EG" sz="2500" dirty="0"/>
              <a:t>مبادئ اللين في إدارة المشروعات</a:t>
            </a:r>
          </a:p>
        </p:txBody>
      </p:sp>
      <p:graphicFrame>
        <p:nvGraphicFramePr>
          <p:cNvPr id="3" name="Table 2">
            <a:extLst>
              <a:ext uri="{FF2B5EF4-FFF2-40B4-BE49-F238E27FC236}">
                <a16:creationId xmlns:a16="http://schemas.microsoft.com/office/drawing/2014/main" id="{990BE320-4BD5-9914-6EB5-699A1EB19928}"/>
              </a:ext>
            </a:extLst>
          </p:cNvPr>
          <p:cNvGraphicFramePr>
            <a:graphicFrameLocks noGrp="1"/>
          </p:cNvGraphicFramePr>
          <p:nvPr/>
        </p:nvGraphicFramePr>
        <p:xfrm>
          <a:off x="457199" y="2221850"/>
          <a:ext cx="10982740" cy="3904312"/>
        </p:xfrm>
        <a:graphic>
          <a:graphicData uri="http://schemas.openxmlformats.org/drawingml/2006/table">
            <a:tbl>
              <a:tblPr firstRow="1" bandRow="1">
                <a:tableStyleId>{5C22544A-7EE6-4342-B048-85BDC9FD1C3A}</a:tableStyleId>
              </a:tblPr>
              <a:tblGrid>
                <a:gridCol w="5491370">
                  <a:extLst>
                    <a:ext uri="{9D8B030D-6E8A-4147-A177-3AD203B41FA5}">
                      <a16:colId xmlns:a16="http://schemas.microsoft.com/office/drawing/2014/main" val="20000"/>
                    </a:ext>
                  </a:extLst>
                </a:gridCol>
                <a:gridCol w="5491370">
                  <a:extLst>
                    <a:ext uri="{9D8B030D-6E8A-4147-A177-3AD203B41FA5}">
                      <a16:colId xmlns:a16="http://schemas.microsoft.com/office/drawing/2014/main" val="20001"/>
                    </a:ext>
                  </a:extLst>
                </a:gridCol>
              </a:tblGrid>
              <a:tr h="1301437">
                <a:tc>
                  <a:txBody>
                    <a:bodyPr/>
                    <a:lstStyle/>
                    <a:p>
                      <a:r>
                        <a:rPr sz="2500" dirty="0"/>
                        <a:t>Eliminate waste and maximize value for the customer.</a:t>
                      </a:r>
                    </a:p>
                  </a:txBody>
                  <a:tcPr/>
                </a:tc>
                <a:tc>
                  <a:txBody>
                    <a:bodyPr/>
                    <a:lstStyle/>
                    <a:p>
                      <a:pPr algn="r" rtl="1"/>
                      <a:r>
                        <a:rPr sz="2500" dirty="0"/>
                        <a:t>إزالة الهدر وتعظيم القيمة للعميل.</a:t>
                      </a:r>
                    </a:p>
                  </a:txBody>
                  <a:tcPr/>
                </a:tc>
                <a:extLst>
                  <a:ext uri="{0D108BD9-81ED-4DB2-BD59-A6C34878D82A}">
                    <a16:rowId xmlns:a16="http://schemas.microsoft.com/office/drawing/2014/main" val="10000"/>
                  </a:ext>
                </a:extLst>
              </a:tr>
              <a:tr h="1301437">
                <a:tc>
                  <a:txBody>
                    <a:bodyPr/>
                    <a:lstStyle/>
                    <a:p>
                      <a:r>
                        <a:rPr sz="2500" dirty="0"/>
                        <a:t>Build quality into processes, not only in final inspection.</a:t>
                      </a:r>
                    </a:p>
                  </a:txBody>
                  <a:tcPr/>
                </a:tc>
                <a:tc>
                  <a:txBody>
                    <a:bodyPr/>
                    <a:lstStyle/>
                    <a:p>
                      <a:pPr algn="r" rtl="1"/>
                      <a:r>
                        <a:rPr sz="2500" dirty="0"/>
                        <a:t>بناء الجودة داخل العمليات وليس في الفحص النهائي فقط.</a:t>
                      </a:r>
                    </a:p>
                  </a:txBody>
                  <a:tcPr/>
                </a:tc>
                <a:extLst>
                  <a:ext uri="{0D108BD9-81ED-4DB2-BD59-A6C34878D82A}">
                    <a16:rowId xmlns:a16="http://schemas.microsoft.com/office/drawing/2014/main" val="10001"/>
                  </a:ext>
                </a:extLst>
              </a:tr>
              <a:tr h="1301438">
                <a:tc>
                  <a:txBody>
                    <a:bodyPr/>
                    <a:lstStyle/>
                    <a:p>
                      <a:r>
                        <a:rPr sz="2500" dirty="0"/>
                        <a:t>Respect people and encourage continuous improvement (Kaizen).</a:t>
                      </a:r>
                    </a:p>
                  </a:txBody>
                  <a:tcPr/>
                </a:tc>
                <a:tc>
                  <a:txBody>
                    <a:bodyPr/>
                    <a:lstStyle/>
                    <a:p>
                      <a:pPr algn="r" rtl="1"/>
                      <a:r>
                        <a:rPr sz="2500" dirty="0"/>
                        <a:t>احترام الأفراد وتشجيع التحسين المستمر </a:t>
                      </a:r>
                      <a:r>
                        <a:rPr lang="en-US" sz="2500" dirty="0"/>
                        <a:t>-</a:t>
                      </a:r>
                      <a:r>
                        <a:rPr sz="2500" dirty="0"/>
                        <a:t>كايزن</a:t>
                      </a:r>
                      <a:r>
                        <a:rPr lang="en-US" sz="2500" dirty="0"/>
                        <a:t>.</a:t>
                      </a:r>
                      <a:endParaRPr sz="2500"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330171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EE9CE-B140-1F62-DE0A-53B1E237A9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E6257B-70D9-BE43-3AEE-42A0CDB33470}"/>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D62DEC4-81A4-BAC2-4196-2D9518D248E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EF8CA1C-6210-6E3F-C79B-0F2CC64A3654}"/>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FEEEFA6-2D6A-CA96-0358-4C7F3F248F8E}"/>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D92BD82-0540-43EE-82EC-9DAB6EC1C5B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49348306-E426-C33D-8049-890C152EADBC}"/>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475E9A57-B7E8-A9D5-1DEF-E77423EC80C7}"/>
              </a:ext>
            </a:extLst>
          </p:cNvPr>
          <p:cNvSpPr txBox="1">
            <a:spLocks/>
          </p:cNvSpPr>
          <p:nvPr/>
        </p:nvSpPr>
        <p:spPr>
          <a:xfrm>
            <a:off x="457200" y="1577955"/>
            <a:ext cx="10896600" cy="74449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Hybrid Project Management</a:t>
            </a:r>
          </a:p>
          <a:p>
            <a:pPr algn="ctr"/>
            <a:r>
              <a:rPr lang="ar-EG" sz="2500" dirty="0"/>
              <a:t>إدارة المشروعات الهجينة</a:t>
            </a:r>
          </a:p>
        </p:txBody>
      </p:sp>
      <p:graphicFrame>
        <p:nvGraphicFramePr>
          <p:cNvPr id="3" name="Table 2">
            <a:extLst>
              <a:ext uri="{FF2B5EF4-FFF2-40B4-BE49-F238E27FC236}">
                <a16:creationId xmlns:a16="http://schemas.microsoft.com/office/drawing/2014/main" id="{B18FABA6-F45C-EEF2-BC5E-40B37D7F8909}"/>
              </a:ext>
            </a:extLst>
          </p:cNvPr>
          <p:cNvGraphicFramePr>
            <a:graphicFrameLocks noGrp="1"/>
          </p:cNvGraphicFramePr>
          <p:nvPr/>
        </p:nvGraphicFramePr>
        <p:xfrm>
          <a:off x="457200" y="2788288"/>
          <a:ext cx="10896600" cy="2947988"/>
        </p:xfrm>
        <a:graphic>
          <a:graphicData uri="http://schemas.openxmlformats.org/drawingml/2006/table">
            <a:tbl>
              <a:tblPr firstRow="1" bandRow="1">
                <a:tableStyleId>{5C22544A-7EE6-4342-B048-85BDC9FD1C3A}</a:tableStyleId>
              </a:tblPr>
              <a:tblGrid>
                <a:gridCol w="5448300">
                  <a:extLst>
                    <a:ext uri="{9D8B030D-6E8A-4147-A177-3AD203B41FA5}">
                      <a16:colId xmlns:a16="http://schemas.microsoft.com/office/drawing/2014/main" val="20000"/>
                    </a:ext>
                  </a:extLst>
                </a:gridCol>
                <a:gridCol w="5448300">
                  <a:extLst>
                    <a:ext uri="{9D8B030D-6E8A-4147-A177-3AD203B41FA5}">
                      <a16:colId xmlns:a16="http://schemas.microsoft.com/office/drawing/2014/main" val="20001"/>
                    </a:ext>
                  </a:extLst>
                </a:gridCol>
              </a:tblGrid>
              <a:tr h="1473994">
                <a:tc>
                  <a:txBody>
                    <a:bodyPr/>
                    <a:lstStyle/>
                    <a:p>
                      <a:r>
                        <a:rPr sz="2500" dirty="0"/>
                        <a:t>Hybrid approach combines predictive (Waterfall) and agile practices in one project.</a:t>
                      </a:r>
                    </a:p>
                  </a:txBody>
                  <a:tcPr/>
                </a:tc>
                <a:tc>
                  <a:txBody>
                    <a:bodyPr/>
                    <a:lstStyle/>
                    <a:p>
                      <a:pPr algn="r" rtl="1"/>
                      <a:r>
                        <a:rPr sz="2500" dirty="0"/>
                        <a:t>النهج الهجين يدمج بين الأسلوب التنبؤي والممارسات الرشيقة في مشروع واحد.</a:t>
                      </a:r>
                    </a:p>
                  </a:txBody>
                  <a:tcPr/>
                </a:tc>
                <a:extLst>
                  <a:ext uri="{0D108BD9-81ED-4DB2-BD59-A6C34878D82A}">
                    <a16:rowId xmlns:a16="http://schemas.microsoft.com/office/drawing/2014/main" val="10000"/>
                  </a:ext>
                </a:extLst>
              </a:tr>
              <a:tr h="1473994">
                <a:tc>
                  <a:txBody>
                    <a:bodyPr/>
                    <a:lstStyle/>
                    <a:p>
                      <a:r>
                        <a:rPr sz="2500" dirty="0"/>
                        <a:t>Some phases are planned in detail, others are iterative and incremental.</a:t>
                      </a:r>
                    </a:p>
                  </a:txBody>
                  <a:tcPr/>
                </a:tc>
                <a:tc>
                  <a:txBody>
                    <a:bodyPr/>
                    <a:lstStyle/>
                    <a:p>
                      <a:pPr algn="r" rtl="1"/>
                      <a:r>
                        <a:rPr sz="2500" dirty="0"/>
                        <a:t>بعض المراحل تُدار بخطة تفصيلية، بينما تُدار مراحل أخرى بشكل تكراري وتزايدي.</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14625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E9D40-37A2-DF7B-29E4-19DFA75C82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329A83-1838-C10C-8F28-1C645E2EF25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9A95C0D-76F2-3E88-87C2-60356E8495CD}"/>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F5D0580C-E2B1-2501-BF0E-41F5C13ABA86}"/>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A01BC3-FE23-3C17-C5AB-E6DD9A18ADA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F144EF5-4FF2-7C21-81CD-253073537BF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1036224A-E6A5-9216-08E6-0835BD9D4E67}"/>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19DF9FCD-D081-BFB0-6AA4-ABF3F6C11431}"/>
              </a:ext>
            </a:extLst>
          </p:cNvPr>
          <p:cNvSpPr txBox="1">
            <a:spLocks/>
          </p:cNvSpPr>
          <p:nvPr/>
        </p:nvSpPr>
        <p:spPr>
          <a:xfrm>
            <a:off x="2067340" y="1611426"/>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When to Use Hybrid Approach</a:t>
            </a:r>
          </a:p>
          <a:p>
            <a:pPr algn="ctr"/>
            <a:r>
              <a:rPr lang="ar-EG" sz="2500" dirty="0"/>
              <a:t>متى نستخدم النهج الهجين؟</a:t>
            </a:r>
          </a:p>
        </p:txBody>
      </p:sp>
      <p:graphicFrame>
        <p:nvGraphicFramePr>
          <p:cNvPr id="3" name="Table 2">
            <a:extLst>
              <a:ext uri="{FF2B5EF4-FFF2-40B4-BE49-F238E27FC236}">
                <a16:creationId xmlns:a16="http://schemas.microsoft.com/office/drawing/2014/main" id="{33B947E4-BD3C-5D32-78D3-BC8F4D062D0A}"/>
              </a:ext>
            </a:extLst>
          </p:cNvPr>
          <p:cNvGraphicFramePr>
            <a:graphicFrameLocks noGrp="1"/>
          </p:cNvGraphicFramePr>
          <p:nvPr/>
        </p:nvGraphicFramePr>
        <p:xfrm>
          <a:off x="496554" y="2579293"/>
          <a:ext cx="10982740" cy="3416862"/>
        </p:xfrm>
        <a:graphic>
          <a:graphicData uri="http://schemas.openxmlformats.org/drawingml/2006/table">
            <a:tbl>
              <a:tblPr firstRow="1" bandRow="1">
                <a:tableStyleId>{5C22544A-7EE6-4342-B048-85BDC9FD1C3A}</a:tableStyleId>
              </a:tblPr>
              <a:tblGrid>
                <a:gridCol w="5491370">
                  <a:extLst>
                    <a:ext uri="{9D8B030D-6E8A-4147-A177-3AD203B41FA5}">
                      <a16:colId xmlns:a16="http://schemas.microsoft.com/office/drawing/2014/main" val="20000"/>
                    </a:ext>
                  </a:extLst>
                </a:gridCol>
                <a:gridCol w="5491370">
                  <a:extLst>
                    <a:ext uri="{9D8B030D-6E8A-4147-A177-3AD203B41FA5}">
                      <a16:colId xmlns:a16="http://schemas.microsoft.com/office/drawing/2014/main" val="20001"/>
                    </a:ext>
                  </a:extLst>
                </a:gridCol>
              </a:tblGrid>
              <a:tr h="1091211">
                <a:tc>
                  <a:txBody>
                    <a:bodyPr/>
                    <a:lstStyle/>
                    <a:p>
                      <a:r>
                        <a:rPr sz="2500" dirty="0"/>
                        <a:t>When part of the scope is stable while another part is uncertain.</a:t>
                      </a:r>
                    </a:p>
                  </a:txBody>
                  <a:tcPr/>
                </a:tc>
                <a:tc>
                  <a:txBody>
                    <a:bodyPr/>
                    <a:lstStyle/>
                    <a:p>
                      <a:pPr algn="r" rtl="1"/>
                      <a:r>
                        <a:rPr sz="2500" dirty="0"/>
                        <a:t>عندما يكون جزء من نطاق المشروع ثابتًا وجزء آخر غير مؤكد.</a:t>
                      </a:r>
                    </a:p>
                  </a:txBody>
                  <a:tcPr/>
                </a:tc>
                <a:extLst>
                  <a:ext uri="{0D108BD9-81ED-4DB2-BD59-A6C34878D82A}">
                    <a16:rowId xmlns:a16="http://schemas.microsoft.com/office/drawing/2014/main" val="10000"/>
                  </a:ext>
                </a:extLst>
              </a:tr>
              <a:tr h="1091211">
                <a:tc>
                  <a:txBody>
                    <a:bodyPr/>
                    <a:lstStyle/>
                    <a:p>
                      <a:r>
                        <a:rPr sz="2500" dirty="0"/>
                        <a:t>When the organization is transitioning from traditional to agile ways of working.</a:t>
                      </a:r>
                    </a:p>
                  </a:txBody>
                  <a:tcPr/>
                </a:tc>
                <a:tc>
                  <a:txBody>
                    <a:bodyPr/>
                    <a:lstStyle/>
                    <a:p>
                      <a:pPr algn="r" rtl="1"/>
                      <a:r>
                        <a:rPr sz="2500" dirty="0"/>
                        <a:t>عند انتقال المنظمة من النهج التقليدي إلى النهج الرشيق تدريجيًا.</a:t>
                      </a:r>
                    </a:p>
                  </a:txBody>
                  <a:tcPr/>
                </a:tc>
                <a:extLst>
                  <a:ext uri="{0D108BD9-81ED-4DB2-BD59-A6C34878D82A}">
                    <a16:rowId xmlns:a16="http://schemas.microsoft.com/office/drawing/2014/main" val="10001"/>
                  </a:ext>
                </a:extLst>
              </a:tr>
              <a:tr h="1091211">
                <a:tc>
                  <a:txBody>
                    <a:bodyPr/>
                    <a:lstStyle/>
                    <a:p>
                      <a:r>
                        <a:rPr sz="2500" dirty="0"/>
                        <a:t>When regulatory requirements demand documentation but innovation is needed.</a:t>
                      </a:r>
                    </a:p>
                  </a:txBody>
                  <a:tcPr/>
                </a:tc>
                <a:tc>
                  <a:txBody>
                    <a:bodyPr/>
                    <a:lstStyle/>
                    <a:p>
                      <a:pPr algn="r" rtl="1"/>
                      <a:r>
                        <a:rPr sz="2500" dirty="0"/>
                        <a:t>عندما تتطلب الجهات التنظيمية توثيقًا صارمًا مع وجود حاجة للابتكار والمرونة.</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75815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51B45-EA5A-A0AB-8169-B8AE05F072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43499B-A333-CFE7-8081-C40225179EBA}"/>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030BEF4-7649-883D-5D42-89ACD76A7B47}"/>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6239E6CF-0A01-A19F-A1E6-04EF6EAFF6A1}"/>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DA75A69-29F3-B469-E862-DAB44F8EC5EB}"/>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C449608-13A8-3B42-23C9-FF32E9C6E8F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B1C64830-2285-B9D6-0066-2B90DE0ADCA3}"/>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76A68C79-D424-BA7F-B0B1-3B80CA88D914}"/>
              </a:ext>
            </a:extLst>
          </p:cNvPr>
          <p:cNvSpPr txBox="1">
            <a:spLocks/>
          </p:cNvSpPr>
          <p:nvPr/>
        </p:nvSpPr>
        <p:spPr>
          <a:xfrm>
            <a:off x="1873124" y="146164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Project Life Cycle Types</a:t>
            </a:r>
          </a:p>
          <a:p>
            <a:pPr algn="ctr"/>
            <a:r>
              <a:rPr lang="ar-EG" sz="2500" dirty="0"/>
              <a:t>أنواع دورات حياة المشروع</a:t>
            </a:r>
          </a:p>
        </p:txBody>
      </p:sp>
      <p:graphicFrame>
        <p:nvGraphicFramePr>
          <p:cNvPr id="3" name="Table 2">
            <a:extLst>
              <a:ext uri="{FF2B5EF4-FFF2-40B4-BE49-F238E27FC236}">
                <a16:creationId xmlns:a16="http://schemas.microsoft.com/office/drawing/2014/main" id="{3F6BAF36-BC9D-12C8-2358-F5699FA609B2}"/>
              </a:ext>
            </a:extLst>
          </p:cNvPr>
          <p:cNvGraphicFramePr>
            <a:graphicFrameLocks noGrp="1"/>
          </p:cNvGraphicFramePr>
          <p:nvPr/>
        </p:nvGraphicFramePr>
        <p:xfrm>
          <a:off x="457200" y="2323019"/>
          <a:ext cx="10896600" cy="3803143"/>
        </p:xfrm>
        <a:graphic>
          <a:graphicData uri="http://schemas.openxmlformats.org/drawingml/2006/table">
            <a:tbl>
              <a:tblPr firstRow="1" bandRow="1">
                <a:tableStyleId>{5C22544A-7EE6-4342-B048-85BDC9FD1C3A}</a:tableStyleId>
              </a:tblPr>
              <a:tblGrid>
                <a:gridCol w="5448300">
                  <a:extLst>
                    <a:ext uri="{9D8B030D-6E8A-4147-A177-3AD203B41FA5}">
                      <a16:colId xmlns:a16="http://schemas.microsoft.com/office/drawing/2014/main" val="20000"/>
                    </a:ext>
                  </a:extLst>
                </a:gridCol>
                <a:gridCol w="5448300">
                  <a:extLst>
                    <a:ext uri="{9D8B030D-6E8A-4147-A177-3AD203B41FA5}">
                      <a16:colId xmlns:a16="http://schemas.microsoft.com/office/drawing/2014/main" val="20001"/>
                    </a:ext>
                  </a:extLst>
                </a:gridCol>
              </a:tblGrid>
              <a:tr h="950785">
                <a:tc>
                  <a:txBody>
                    <a:bodyPr/>
                    <a:lstStyle/>
                    <a:p>
                      <a:r>
                        <a:rPr sz="2500" dirty="0"/>
                        <a:t>Predictive (Waterfall) life cycle.</a:t>
                      </a:r>
                    </a:p>
                  </a:txBody>
                  <a:tcPr/>
                </a:tc>
                <a:tc>
                  <a:txBody>
                    <a:bodyPr/>
                    <a:lstStyle/>
                    <a:p>
                      <a:pPr algn="r" rtl="1"/>
                      <a:r>
                        <a:rPr sz="2500" dirty="0"/>
                        <a:t>دورة حياة تنبؤية (الشلال).</a:t>
                      </a:r>
                    </a:p>
                  </a:txBody>
                  <a:tcPr/>
                </a:tc>
                <a:extLst>
                  <a:ext uri="{0D108BD9-81ED-4DB2-BD59-A6C34878D82A}">
                    <a16:rowId xmlns:a16="http://schemas.microsoft.com/office/drawing/2014/main" val="10000"/>
                  </a:ext>
                </a:extLst>
              </a:tr>
              <a:tr h="950785">
                <a:tc>
                  <a:txBody>
                    <a:bodyPr/>
                    <a:lstStyle/>
                    <a:p>
                      <a:r>
                        <a:rPr sz="2500" dirty="0"/>
                        <a:t>Iterative and Incremental life cycles.</a:t>
                      </a:r>
                    </a:p>
                  </a:txBody>
                  <a:tcPr/>
                </a:tc>
                <a:tc>
                  <a:txBody>
                    <a:bodyPr/>
                    <a:lstStyle/>
                    <a:p>
                      <a:pPr algn="r" rtl="1"/>
                      <a:r>
                        <a:rPr sz="2500" dirty="0"/>
                        <a:t>دورات حياة تكرارية وتزايدية.</a:t>
                      </a:r>
                    </a:p>
                  </a:txBody>
                  <a:tcPr/>
                </a:tc>
                <a:extLst>
                  <a:ext uri="{0D108BD9-81ED-4DB2-BD59-A6C34878D82A}">
                    <a16:rowId xmlns:a16="http://schemas.microsoft.com/office/drawing/2014/main" val="10001"/>
                  </a:ext>
                </a:extLst>
              </a:tr>
              <a:tr h="950785">
                <a:tc>
                  <a:txBody>
                    <a:bodyPr/>
                    <a:lstStyle/>
                    <a:p>
                      <a:r>
                        <a:rPr sz="2500" dirty="0"/>
                        <a:t>Agile life cycles.</a:t>
                      </a:r>
                    </a:p>
                  </a:txBody>
                  <a:tcPr/>
                </a:tc>
                <a:tc>
                  <a:txBody>
                    <a:bodyPr/>
                    <a:lstStyle/>
                    <a:p>
                      <a:pPr algn="r" rtl="1"/>
                      <a:r>
                        <a:rPr sz="2500" dirty="0"/>
                        <a:t>دورات حياة رشيقة.</a:t>
                      </a:r>
                    </a:p>
                  </a:txBody>
                  <a:tcPr/>
                </a:tc>
                <a:extLst>
                  <a:ext uri="{0D108BD9-81ED-4DB2-BD59-A6C34878D82A}">
                    <a16:rowId xmlns:a16="http://schemas.microsoft.com/office/drawing/2014/main" val="10002"/>
                  </a:ext>
                </a:extLst>
              </a:tr>
              <a:tr h="950788">
                <a:tc>
                  <a:txBody>
                    <a:bodyPr/>
                    <a:lstStyle/>
                    <a:p>
                      <a:r>
                        <a:rPr sz="2500" dirty="0"/>
                        <a:t>Hybrid life cycles that combine previous types.</a:t>
                      </a:r>
                    </a:p>
                  </a:txBody>
                  <a:tcPr/>
                </a:tc>
                <a:tc>
                  <a:txBody>
                    <a:bodyPr/>
                    <a:lstStyle/>
                    <a:p>
                      <a:pPr algn="r" rtl="1"/>
                      <a:r>
                        <a:rPr sz="2500" dirty="0"/>
                        <a:t>دورات حياة هجينة تجمع بين الأنواع السابقة.</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70643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2114C-CB26-1DEE-E38E-D7F27FE0E4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634069-94F4-8789-FCB9-735A1F44005E}"/>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640C67-C6D0-D6EF-8181-20A17BAD9324}"/>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28090C33-3F86-D1FF-B899-3EB3D5DFDC19}"/>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E02B7A-12F4-1B6F-AFA1-1FE38C7E539A}"/>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105448A-9012-8A35-B76A-D0A1065191B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5055B661-DA6C-A32A-54BF-9CFE8834F313}"/>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55E4D28D-2FA3-03DB-5B43-682D5B9760DA}"/>
              </a:ext>
            </a:extLst>
          </p:cNvPr>
          <p:cNvSpPr txBox="1">
            <a:spLocks/>
          </p:cNvSpPr>
          <p:nvPr/>
        </p:nvSpPr>
        <p:spPr>
          <a:xfrm>
            <a:off x="1591228" y="1363318"/>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Scope Management in Agile/Hybrid</a:t>
            </a:r>
          </a:p>
          <a:p>
            <a:pPr algn="ctr"/>
            <a:r>
              <a:rPr lang="ar-EG" sz="2500" dirty="0"/>
              <a:t>إدارة النطاق في البيئة الرشيقة والهجينة</a:t>
            </a:r>
          </a:p>
        </p:txBody>
      </p:sp>
      <p:graphicFrame>
        <p:nvGraphicFramePr>
          <p:cNvPr id="3" name="Table 2">
            <a:extLst>
              <a:ext uri="{FF2B5EF4-FFF2-40B4-BE49-F238E27FC236}">
                <a16:creationId xmlns:a16="http://schemas.microsoft.com/office/drawing/2014/main" id="{103B5E2D-D392-E222-4646-1DE46CFAD3A0}"/>
              </a:ext>
            </a:extLst>
          </p:cNvPr>
          <p:cNvGraphicFramePr>
            <a:graphicFrameLocks noGrp="1"/>
          </p:cNvGraphicFramePr>
          <p:nvPr/>
        </p:nvGraphicFramePr>
        <p:xfrm>
          <a:off x="457199" y="2358890"/>
          <a:ext cx="11032436" cy="3767275"/>
        </p:xfrm>
        <a:graphic>
          <a:graphicData uri="http://schemas.openxmlformats.org/drawingml/2006/table">
            <a:tbl>
              <a:tblPr firstRow="1" bandRow="1">
                <a:tableStyleId>{5C22544A-7EE6-4342-B048-85BDC9FD1C3A}</a:tableStyleId>
              </a:tblPr>
              <a:tblGrid>
                <a:gridCol w="5516218">
                  <a:extLst>
                    <a:ext uri="{9D8B030D-6E8A-4147-A177-3AD203B41FA5}">
                      <a16:colId xmlns:a16="http://schemas.microsoft.com/office/drawing/2014/main" val="20000"/>
                    </a:ext>
                  </a:extLst>
                </a:gridCol>
                <a:gridCol w="5516218">
                  <a:extLst>
                    <a:ext uri="{9D8B030D-6E8A-4147-A177-3AD203B41FA5}">
                      <a16:colId xmlns:a16="http://schemas.microsoft.com/office/drawing/2014/main" val="20001"/>
                    </a:ext>
                  </a:extLst>
                </a:gridCol>
              </a:tblGrid>
              <a:tr h="1255758">
                <a:tc>
                  <a:txBody>
                    <a:bodyPr/>
                    <a:lstStyle/>
                    <a:p>
                      <a:r>
                        <a:rPr sz="2500" dirty="0"/>
                        <a:t>Scope is defined at a high level, then detailed through backlog items.</a:t>
                      </a:r>
                    </a:p>
                  </a:txBody>
                  <a:tcPr/>
                </a:tc>
                <a:tc>
                  <a:txBody>
                    <a:bodyPr/>
                    <a:lstStyle/>
                    <a:p>
                      <a:pPr algn="r" rtl="1"/>
                      <a:r>
                        <a:rPr sz="2500" dirty="0"/>
                        <a:t>يُعرَّف نطاق المشروع بشكل عام ثم يُفصَّل من خلال عناصر قائمة المنتج.</a:t>
                      </a:r>
                    </a:p>
                  </a:txBody>
                  <a:tcPr/>
                </a:tc>
                <a:extLst>
                  <a:ext uri="{0D108BD9-81ED-4DB2-BD59-A6C34878D82A}">
                    <a16:rowId xmlns:a16="http://schemas.microsoft.com/office/drawing/2014/main" val="10000"/>
                  </a:ext>
                </a:extLst>
              </a:tr>
              <a:tr h="1255758">
                <a:tc>
                  <a:txBody>
                    <a:bodyPr/>
                    <a:lstStyle/>
                    <a:p>
                      <a:r>
                        <a:rPr sz="2500" dirty="0"/>
                        <a:t>Scope can evolve over time based on feedback and priorities.</a:t>
                      </a:r>
                    </a:p>
                  </a:txBody>
                  <a:tcPr/>
                </a:tc>
                <a:tc>
                  <a:txBody>
                    <a:bodyPr/>
                    <a:lstStyle/>
                    <a:p>
                      <a:pPr algn="r" rtl="1"/>
                      <a:r>
                        <a:rPr sz="2500" dirty="0"/>
                        <a:t>يمكن أن يتطور النطاق بمرور الوقت حسب التغذية الراجعة والأولويات.</a:t>
                      </a:r>
                    </a:p>
                  </a:txBody>
                  <a:tcPr/>
                </a:tc>
                <a:extLst>
                  <a:ext uri="{0D108BD9-81ED-4DB2-BD59-A6C34878D82A}">
                    <a16:rowId xmlns:a16="http://schemas.microsoft.com/office/drawing/2014/main" val="10001"/>
                  </a:ext>
                </a:extLst>
              </a:tr>
              <a:tr h="1255759">
                <a:tc>
                  <a:txBody>
                    <a:bodyPr/>
                    <a:lstStyle/>
                    <a:p>
                      <a:r>
                        <a:rPr sz="2500" dirty="0"/>
                        <a:t>Changes are managed via reprioritization and collaboration.</a:t>
                      </a:r>
                    </a:p>
                  </a:txBody>
                  <a:tcPr/>
                </a:tc>
                <a:tc>
                  <a:txBody>
                    <a:bodyPr/>
                    <a:lstStyle/>
                    <a:p>
                      <a:pPr algn="r" rtl="1"/>
                      <a:r>
                        <a:rPr sz="2500" dirty="0"/>
                        <a:t>تُدار التغييرات من خلال إعادة ترتيب الأولويات والتعاون.</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807267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8CAAC-D2D0-3D23-E3C0-A26396677C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DC8501-1598-BB0F-7C08-C846894C0E88}"/>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D378D2B-51BF-7917-E830-C73F8A1BA8B7}"/>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60F3633-9F32-9C9B-9577-5B09DBB5A5BF}"/>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F35CE6-C7FA-B380-C2DF-C23759B56D38}"/>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564BB8D-DEFD-F061-EA58-25C9C5998E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768520B3-D46E-D3FA-07E6-CE40C68F9F3C}"/>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4FF65048-F013-2884-A468-1F0476E5BAAD}"/>
              </a:ext>
            </a:extLst>
          </p:cNvPr>
          <p:cNvSpPr txBox="1">
            <a:spLocks/>
          </p:cNvSpPr>
          <p:nvPr/>
        </p:nvSpPr>
        <p:spPr>
          <a:xfrm>
            <a:off x="1520239" y="139312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Schedule Management in Agile/Hybrid</a:t>
            </a:r>
          </a:p>
          <a:p>
            <a:pPr algn="ctr"/>
            <a:r>
              <a:rPr lang="ar-EG" sz="2500" dirty="0"/>
              <a:t>إدارة الجدول الزمني في البيئة الرشيقة والهجينة</a:t>
            </a:r>
          </a:p>
        </p:txBody>
      </p:sp>
      <p:graphicFrame>
        <p:nvGraphicFramePr>
          <p:cNvPr id="3" name="Table 2">
            <a:extLst>
              <a:ext uri="{FF2B5EF4-FFF2-40B4-BE49-F238E27FC236}">
                <a16:creationId xmlns:a16="http://schemas.microsoft.com/office/drawing/2014/main" id="{0E000DEB-A5C8-9FFD-1F41-B8C5D930189D}"/>
              </a:ext>
            </a:extLst>
          </p:cNvPr>
          <p:cNvGraphicFramePr>
            <a:graphicFrameLocks noGrp="1"/>
          </p:cNvGraphicFramePr>
          <p:nvPr/>
        </p:nvGraphicFramePr>
        <p:xfrm>
          <a:off x="457199" y="2583935"/>
          <a:ext cx="10982740" cy="3542227"/>
        </p:xfrm>
        <a:graphic>
          <a:graphicData uri="http://schemas.openxmlformats.org/drawingml/2006/table">
            <a:tbl>
              <a:tblPr firstRow="1" bandRow="1">
                <a:tableStyleId>{5C22544A-7EE6-4342-B048-85BDC9FD1C3A}</a:tableStyleId>
              </a:tblPr>
              <a:tblGrid>
                <a:gridCol w="5491370">
                  <a:extLst>
                    <a:ext uri="{9D8B030D-6E8A-4147-A177-3AD203B41FA5}">
                      <a16:colId xmlns:a16="http://schemas.microsoft.com/office/drawing/2014/main" val="20000"/>
                    </a:ext>
                  </a:extLst>
                </a:gridCol>
                <a:gridCol w="5491370">
                  <a:extLst>
                    <a:ext uri="{9D8B030D-6E8A-4147-A177-3AD203B41FA5}">
                      <a16:colId xmlns:a16="http://schemas.microsoft.com/office/drawing/2014/main" val="20001"/>
                    </a:ext>
                  </a:extLst>
                </a:gridCol>
              </a:tblGrid>
              <a:tr h="1180742">
                <a:tc>
                  <a:txBody>
                    <a:bodyPr/>
                    <a:lstStyle/>
                    <a:p>
                      <a:r>
                        <a:rPr sz="2500" dirty="0"/>
                        <a:t>Time is often fixed using short iterations (sprints).</a:t>
                      </a:r>
                    </a:p>
                  </a:txBody>
                  <a:tcPr/>
                </a:tc>
                <a:tc>
                  <a:txBody>
                    <a:bodyPr/>
                    <a:lstStyle/>
                    <a:p>
                      <a:pPr algn="r" rtl="1"/>
                      <a:r>
                        <a:rPr sz="2500" dirty="0"/>
                        <a:t>الوقت غالبًا ثابت باستخدام دورات قصيرة </a:t>
                      </a:r>
                      <a:r>
                        <a:rPr lang="ar-EG" sz="2500" dirty="0"/>
                        <a:t>–</a:t>
                      </a:r>
                      <a:r>
                        <a:rPr sz="2500" dirty="0"/>
                        <a:t>سبرينت.</a:t>
                      </a:r>
                    </a:p>
                  </a:txBody>
                  <a:tcPr/>
                </a:tc>
                <a:extLst>
                  <a:ext uri="{0D108BD9-81ED-4DB2-BD59-A6C34878D82A}">
                    <a16:rowId xmlns:a16="http://schemas.microsoft.com/office/drawing/2014/main" val="10000"/>
                  </a:ext>
                </a:extLst>
              </a:tr>
              <a:tr h="1180742">
                <a:tc>
                  <a:txBody>
                    <a:bodyPr/>
                    <a:lstStyle/>
                    <a:p>
                      <a:r>
                        <a:rPr sz="2500" dirty="0"/>
                        <a:t>Scope per sprint may vary according to capacity and priority.</a:t>
                      </a:r>
                    </a:p>
                  </a:txBody>
                  <a:tcPr/>
                </a:tc>
                <a:tc>
                  <a:txBody>
                    <a:bodyPr/>
                    <a:lstStyle/>
                    <a:p>
                      <a:pPr algn="r" rtl="1"/>
                      <a:r>
                        <a:rPr sz="2500" dirty="0"/>
                        <a:t>حجم العمل في كل سبرينت قد يتغيّر حسب القدرة والأولوية.</a:t>
                      </a:r>
                    </a:p>
                  </a:txBody>
                  <a:tcPr/>
                </a:tc>
                <a:extLst>
                  <a:ext uri="{0D108BD9-81ED-4DB2-BD59-A6C34878D82A}">
                    <a16:rowId xmlns:a16="http://schemas.microsoft.com/office/drawing/2014/main" val="10001"/>
                  </a:ext>
                </a:extLst>
              </a:tr>
              <a:tr h="1180743">
                <a:tc>
                  <a:txBody>
                    <a:bodyPr/>
                    <a:lstStyle/>
                    <a:p>
                      <a:r>
                        <a:rPr sz="2500" dirty="0"/>
                        <a:t>Use releases and iterations instead of a single final deadline only.</a:t>
                      </a:r>
                    </a:p>
                  </a:txBody>
                  <a:tcPr/>
                </a:tc>
                <a:tc>
                  <a:txBody>
                    <a:bodyPr/>
                    <a:lstStyle/>
                    <a:p>
                      <a:pPr algn="r" rtl="1"/>
                      <a:r>
                        <a:rPr sz="2500" dirty="0"/>
                        <a:t>يُستخدم مفهوم الإصدارات والدورات بدلًا من الاعتماد على موعد نهائي واحد فقط.</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63175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66CA4F-8609-369D-5D2F-A200D7A167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D3869A-60FF-5559-29A7-AD34C65A520B}"/>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9ED06CC-77D4-A477-AADD-AC857E4F0F26}"/>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5179EC92-E62B-C7E5-6825-E52A653CFE00}"/>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64C26B3-3D0A-728E-530C-26663454941D}"/>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CF59E73-B6EA-1F68-6B2C-2CB01514254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B905A2F7-9672-7A12-E83E-416C8D556B56}"/>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AF67FAFD-46C0-18EA-0F5D-418C322A7AA4}"/>
              </a:ext>
            </a:extLst>
          </p:cNvPr>
          <p:cNvSpPr txBox="1">
            <a:spLocks/>
          </p:cNvSpPr>
          <p:nvPr/>
        </p:nvSpPr>
        <p:spPr>
          <a:xfrm>
            <a:off x="556591" y="1688731"/>
            <a:ext cx="10896600" cy="74449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Cost and Value Management</a:t>
            </a:r>
          </a:p>
          <a:p>
            <a:pPr algn="ctr"/>
            <a:r>
              <a:rPr lang="ar-EG" sz="2500" dirty="0"/>
              <a:t>إدارة التكلفة والقيمة</a:t>
            </a:r>
          </a:p>
        </p:txBody>
      </p:sp>
      <p:graphicFrame>
        <p:nvGraphicFramePr>
          <p:cNvPr id="3" name="Table 2">
            <a:extLst>
              <a:ext uri="{FF2B5EF4-FFF2-40B4-BE49-F238E27FC236}">
                <a16:creationId xmlns:a16="http://schemas.microsoft.com/office/drawing/2014/main" id="{5557232E-0BE7-B0BE-298F-81F82098DEE2}"/>
              </a:ext>
            </a:extLst>
          </p:cNvPr>
          <p:cNvGraphicFramePr>
            <a:graphicFrameLocks noGrp="1"/>
          </p:cNvGraphicFramePr>
          <p:nvPr/>
        </p:nvGraphicFramePr>
        <p:xfrm>
          <a:off x="556591" y="2720975"/>
          <a:ext cx="10896600" cy="2947987"/>
        </p:xfrm>
        <a:graphic>
          <a:graphicData uri="http://schemas.openxmlformats.org/drawingml/2006/table">
            <a:tbl>
              <a:tblPr firstRow="1" bandRow="1">
                <a:tableStyleId>{5C22544A-7EE6-4342-B048-85BDC9FD1C3A}</a:tableStyleId>
              </a:tblPr>
              <a:tblGrid>
                <a:gridCol w="5448300">
                  <a:extLst>
                    <a:ext uri="{9D8B030D-6E8A-4147-A177-3AD203B41FA5}">
                      <a16:colId xmlns:a16="http://schemas.microsoft.com/office/drawing/2014/main" val="20000"/>
                    </a:ext>
                  </a:extLst>
                </a:gridCol>
                <a:gridCol w="5448300">
                  <a:extLst>
                    <a:ext uri="{9D8B030D-6E8A-4147-A177-3AD203B41FA5}">
                      <a16:colId xmlns:a16="http://schemas.microsoft.com/office/drawing/2014/main" val="20001"/>
                    </a:ext>
                  </a:extLst>
                </a:gridCol>
              </a:tblGrid>
              <a:tr h="982662">
                <a:tc>
                  <a:txBody>
                    <a:bodyPr/>
                    <a:lstStyle/>
                    <a:p>
                      <a:r>
                        <a:rPr sz="2500" dirty="0"/>
                        <a:t>Costs can be controlled by fixed team size and sprint duration.</a:t>
                      </a:r>
                    </a:p>
                  </a:txBody>
                  <a:tcPr/>
                </a:tc>
                <a:tc>
                  <a:txBody>
                    <a:bodyPr/>
                    <a:lstStyle/>
                    <a:p>
                      <a:pPr algn="r" rtl="1"/>
                      <a:r>
                        <a:rPr sz="2500" dirty="0"/>
                        <a:t>يمكن ضبط التكلفة من خلال حجم فريق ثابت ومدة سبرينت ثابتة.</a:t>
                      </a:r>
                    </a:p>
                  </a:txBody>
                  <a:tcPr/>
                </a:tc>
                <a:extLst>
                  <a:ext uri="{0D108BD9-81ED-4DB2-BD59-A6C34878D82A}">
                    <a16:rowId xmlns:a16="http://schemas.microsoft.com/office/drawing/2014/main" val="10000"/>
                  </a:ext>
                </a:extLst>
              </a:tr>
              <a:tr h="982662">
                <a:tc>
                  <a:txBody>
                    <a:bodyPr/>
                    <a:lstStyle/>
                    <a:p>
                      <a:r>
                        <a:rPr sz="2500" dirty="0"/>
                        <a:t>Focus on delivering the highest-value features first.</a:t>
                      </a:r>
                    </a:p>
                  </a:txBody>
                  <a:tcPr/>
                </a:tc>
                <a:tc>
                  <a:txBody>
                    <a:bodyPr/>
                    <a:lstStyle/>
                    <a:p>
                      <a:pPr algn="r" rtl="1"/>
                      <a:r>
                        <a:rPr sz="2500" dirty="0"/>
                        <a:t>التركيز على تسليم الخصائص الأعلى قيمة في البداية.</a:t>
                      </a:r>
                    </a:p>
                  </a:txBody>
                  <a:tcPr/>
                </a:tc>
                <a:extLst>
                  <a:ext uri="{0D108BD9-81ED-4DB2-BD59-A6C34878D82A}">
                    <a16:rowId xmlns:a16="http://schemas.microsoft.com/office/drawing/2014/main" val="10001"/>
                  </a:ext>
                </a:extLst>
              </a:tr>
              <a:tr h="982663">
                <a:tc>
                  <a:txBody>
                    <a:bodyPr/>
                    <a:lstStyle/>
                    <a:p>
                      <a:r>
                        <a:rPr sz="2500" dirty="0"/>
                        <a:t>Regular reviews help stop low-value work early.</a:t>
                      </a:r>
                    </a:p>
                  </a:txBody>
                  <a:tcPr/>
                </a:tc>
                <a:tc>
                  <a:txBody>
                    <a:bodyPr/>
                    <a:lstStyle/>
                    <a:p>
                      <a:pPr algn="r" rtl="1"/>
                      <a:r>
                        <a:rPr sz="2500" dirty="0"/>
                        <a:t>المراجعات الدورية تساعد على إيقاف الأعمال منخفضة القيمة مبكرًا.</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06835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2100B-4989-292E-454B-64969B4953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AD56C8-D67A-F01E-9F7D-32346A877CDD}"/>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A4BF3D4-0AC6-E4BD-97BF-A16E0103303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224B7D2-F257-7B3F-D48B-A7BC07A3B27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E978D4-23C1-053E-5280-DC81D4A029E5}"/>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882F09C-0495-F655-4BA1-8900E7CA206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FB8FDD1F-4B25-D393-1F47-CF586E0A02F9}"/>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90C8C6D9-7EC3-D1B1-53D3-882348D4D908}"/>
              </a:ext>
            </a:extLst>
          </p:cNvPr>
          <p:cNvSpPr txBox="1">
            <a:spLocks/>
          </p:cNvSpPr>
          <p:nvPr/>
        </p:nvSpPr>
        <p:spPr>
          <a:xfrm>
            <a:off x="551402" y="1345306"/>
            <a:ext cx="10972800" cy="85995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Risk Management in Agile/Hybrid</a:t>
            </a:r>
          </a:p>
          <a:p>
            <a:pPr algn="ctr"/>
            <a:r>
              <a:rPr lang="ar-EG" sz="2500" dirty="0"/>
              <a:t>إدارة المخاطر في البيئة الرشيقة والهجينة</a:t>
            </a:r>
          </a:p>
        </p:txBody>
      </p:sp>
      <p:graphicFrame>
        <p:nvGraphicFramePr>
          <p:cNvPr id="3" name="Table 2">
            <a:extLst>
              <a:ext uri="{FF2B5EF4-FFF2-40B4-BE49-F238E27FC236}">
                <a16:creationId xmlns:a16="http://schemas.microsoft.com/office/drawing/2014/main" id="{99804D7E-09DB-66CD-CE91-CBC7915B1B72}"/>
              </a:ext>
            </a:extLst>
          </p:cNvPr>
          <p:cNvGraphicFramePr>
            <a:graphicFrameLocks noGrp="1"/>
          </p:cNvGraphicFramePr>
          <p:nvPr/>
        </p:nvGraphicFramePr>
        <p:xfrm>
          <a:off x="501524" y="2446598"/>
          <a:ext cx="10972800" cy="3405187"/>
        </p:xfrm>
        <a:graphic>
          <a:graphicData uri="http://schemas.openxmlformats.org/drawingml/2006/table">
            <a:tbl>
              <a:tblPr firstRow="1" bandRow="1">
                <a:tableStyleId>{5C22544A-7EE6-4342-B048-85BDC9FD1C3A}</a:tableStyleId>
              </a:tblPr>
              <a:tblGrid>
                <a:gridCol w="5486400">
                  <a:extLst>
                    <a:ext uri="{9D8B030D-6E8A-4147-A177-3AD203B41FA5}">
                      <a16:colId xmlns:a16="http://schemas.microsoft.com/office/drawing/2014/main" val="20000"/>
                    </a:ext>
                  </a:extLst>
                </a:gridCol>
                <a:gridCol w="5486400">
                  <a:extLst>
                    <a:ext uri="{9D8B030D-6E8A-4147-A177-3AD203B41FA5}">
                      <a16:colId xmlns:a16="http://schemas.microsoft.com/office/drawing/2014/main" val="20001"/>
                    </a:ext>
                  </a:extLst>
                </a:gridCol>
              </a:tblGrid>
              <a:tr h="1135062">
                <a:tc>
                  <a:txBody>
                    <a:bodyPr/>
                    <a:lstStyle/>
                    <a:p>
                      <a:r>
                        <a:rPr sz="2500" dirty="0"/>
                        <a:t>Short iterations reduce exposure to long-term risk.</a:t>
                      </a:r>
                    </a:p>
                  </a:txBody>
                  <a:tcPr/>
                </a:tc>
                <a:tc>
                  <a:txBody>
                    <a:bodyPr/>
                    <a:lstStyle/>
                    <a:p>
                      <a:pPr algn="r" rtl="1"/>
                      <a:r>
                        <a:rPr sz="2500" dirty="0"/>
                        <a:t>الدورات القصيرة تقلّل التعرض لمخاطر طويلة الأمد.</a:t>
                      </a:r>
                    </a:p>
                  </a:txBody>
                  <a:tcPr/>
                </a:tc>
                <a:extLst>
                  <a:ext uri="{0D108BD9-81ED-4DB2-BD59-A6C34878D82A}">
                    <a16:rowId xmlns:a16="http://schemas.microsoft.com/office/drawing/2014/main" val="10000"/>
                  </a:ext>
                </a:extLst>
              </a:tr>
              <a:tr h="1135062">
                <a:tc>
                  <a:txBody>
                    <a:bodyPr/>
                    <a:lstStyle/>
                    <a:p>
                      <a:r>
                        <a:rPr sz="2500" dirty="0"/>
                        <a:t>Frequent feedback reveals issues early.</a:t>
                      </a:r>
                    </a:p>
                  </a:txBody>
                  <a:tcPr/>
                </a:tc>
                <a:tc>
                  <a:txBody>
                    <a:bodyPr/>
                    <a:lstStyle/>
                    <a:p>
                      <a:pPr algn="r" rtl="1"/>
                      <a:r>
                        <a:rPr sz="2500" dirty="0"/>
                        <a:t>التغذية الراجعة المتكررة تكشف المشكلات في وقت مبكر.</a:t>
                      </a:r>
                    </a:p>
                  </a:txBody>
                  <a:tcPr/>
                </a:tc>
                <a:extLst>
                  <a:ext uri="{0D108BD9-81ED-4DB2-BD59-A6C34878D82A}">
                    <a16:rowId xmlns:a16="http://schemas.microsoft.com/office/drawing/2014/main" val="10001"/>
                  </a:ext>
                </a:extLst>
              </a:tr>
              <a:tr h="1135063">
                <a:tc>
                  <a:txBody>
                    <a:bodyPr/>
                    <a:lstStyle/>
                    <a:p>
                      <a:r>
                        <a:rPr sz="2500" dirty="0"/>
                        <a:t>Hybrid approach can use risk registers with agile practices.</a:t>
                      </a:r>
                    </a:p>
                  </a:txBody>
                  <a:tcPr/>
                </a:tc>
                <a:tc>
                  <a:txBody>
                    <a:bodyPr/>
                    <a:lstStyle/>
                    <a:p>
                      <a:pPr algn="r" rtl="1"/>
                      <a:r>
                        <a:rPr sz="2500" dirty="0"/>
                        <a:t>النهج الهجين يمكنه استخدام سجلات المخاطر مع الممارسات الرشيقة.</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311004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F7CBC-1BC1-E0E0-ECA2-3CE583C5E9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B7F44B-844D-00DF-E7ED-AEA881558D2A}"/>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AA34BC8-8809-8965-80D6-61409A151F06}"/>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B5C40C3-E1E8-F92D-69D8-32B1EEC43E01}"/>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CBEA05-6977-9FBB-3F83-1EBF319B2381}"/>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42E0E3F-F4C8-1BF6-64D1-7665660EEDB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3AD3F253-3194-369D-E973-D8A7E02E5266}"/>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E8F25063-104E-A590-8693-03421B027300}"/>
              </a:ext>
            </a:extLst>
          </p:cNvPr>
          <p:cNvSpPr txBox="1">
            <a:spLocks/>
          </p:cNvSpPr>
          <p:nvPr/>
        </p:nvSpPr>
        <p:spPr>
          <a:xfrm>
            <a:off x="1449250" y="1296887"/>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Quality Management in Agile/Hybrid</a:t>
            </a:r>
          </a:p>
          <a:p>
            <a:pPr algn="ctr"/>
            <a:r>
              <a:rPr lang="ar-EG" sz="2500" dirty="0"/>
              <a:t>إدارة الجودة في البيئة الرشيقة والهجينة</a:t>
            </a:r>
          </a:p>
        </p:txBody>
      </p:sp>
      <p:graphicFrame>
        <p:nvGraphicFramePr>
          <p:cNvPr id="3" name="Table 2">
            <a:extLst>
              <a:ext uri="{FF2B5EF4-FFF2-40B4-BE49-F238E27FC236}">
                <a16:creationId xmlns:a16="http://schemas.microsoft.com/office/drawing/2014/main" id="{8FB12363-F399-5367-2E5B-D9C428CD7115}"/>
              </a:ext>
            </a:extLst>
          </p:cNvPr>
          <p:cNvGraphicFramePr>
            <a:graphicFrameLocks noGrp="1"/>
          </p:cNvGraphicFramePr>
          <p:nvPr/>
        </p:nvGraphicFramePr>
        <p:xfrm>
          <a:off x="457200" y="2474843"/>
          <a:ext cx="11082130" cy="3651319"/>
        </p:xfrm>
        <a:graphic>
          <a:graphicData uri="http://schemas.openxmlformats.org/drawingml/2006/table">
            <a:tbl>
              <a:tblPr firstRow="1" bandRow="1">
                <a:tableStyleId>{5C22544A-7EE6-4342-B048-85BDC9FD1C3A}</a:tableStyleId>
              </a:tblPr>
              <a:tblGrid>
                <a:gridCol w="5541065">
                  <a:extLst>
                    <a:ext uri="{9D8B030D-6E8A-4147-A177-3AD203B41FA5}">
                      <a16:colId xmlns:a16="http://schemas.microsoft.com/office/drawing/2014/main" val="20000"/>
                    </a:ext>
                  </a:extLst>
                </a:gridCol>
                <a:gridCol w="5541065">
                  <a:extLst>
                    <a:ext uri="{9D8B030D-6E8A-4147-A177-3AD203B41FA5}">
                      <a16:colId xmlns:a16="http://schemas.microsoft.com/office/drawing/2014/main" val="20001"/>
                    </a:ext>
                  </a:extLst>
                </a:gridCol>
              </a:tblGrid>
              <a:tr h="1217106">
                <a:tc>
                  <a:txBody>
                    <a:bodyPr/>
                    <a:lstStyle/>
                    <a:p>
                      <a:r>
                        <a:rPr sz="2500" dirty="0"/>
                        <a:t>Quality is built through continuous testing and review.</a:t>
                      </a:r>
                    </a:p>
                  </a:txBody>
                  <a:tcPr/>
                </a:tc>
                <a:tc>
                  <a:txBody>
                    <a:bodyPr/>
                    <a:lstStyle/>
                    <a:p>
                      <a:pPr algn="r" rtl="1"/>
                      <a:r>
                        <a:rPr sz="2500" dirty="0"/>
                        <a:t>تُبنى الجودة من خلال الاختبارات المستمرة والمراجعات المتكررة.</a:t>
                      </a:r>
                    </a:p>
                  </a:txBody>
                  <a:tcPr/>
                </a:tc>
                <a:extLst>
                  <a:ext uri="{0D108BD9-81ED-4DB2-BD59-A6C34878D82A}">
                    <a16:rowId xmlns:a16="http://schemas.microsoft.com/office/drawing/2014/main" val="10000"/>
                  </a:ext>
                </a:extLst>
              </a:tr>
              <a:tr h="1217106">
                <a:tc>
                  <a:txBody>
                    <a:bodyPr/>
                    <a:lstStyle/>
                    <a:p>
                      <a:r>
                        <a:rPr sz="2500" dirty="0"/>
                        <a:t>Definition of Done clarifies quality criteria for completion.</a:t>
                      </a:r>
                    </a:p>
                  </a:txBody>
                  <a:tcPr/>
                </a:tc>
                <a:tc>
                  <a:txBody>
                    <a:bodyPr/>
                    <a:lstStyle/>
                    <a:p>
                      <a:pPr algn="r" rtl="1"/>
                      <a:r>
                        <a:rPr sz="2500" dirty="0"/>
                        <a:t>تعريف الإنجاز يوضّح معايير إتمام العمل بالجودة المطلوبة.</a:t>
                      </a:r>
                    </a:p>
                  </a:txBody>
                  <a:tcPr/>
                </a:tc>
                <a:extLst>
                  <a:ext uri="{0D108BD9-81ED-4DB2-BD59-A6C34878D82A}">
                    <a16:rowId xmlns:a16="http://schemas.microsoft.com/office/drawing/2014/main" val="10001"/>
                  </a:ext>
                </a:extLst>
              </a:tr>
              <a:tr h="1217107">
                <a:tc>
                  <a:txBody>
                    <a:bodyPr/>
                    <a:lstStyle/>
                    <a:p>
                      <a:r>
                        <a:rPr sz="2500" dirty="0"/>
                        <a:t>Retrospectives identify process improvements.</a:t>
                      </a:r>
                    </a:p>
                  </a:txBody>
                  <a:tcPr/>
                </a:tc>
                <a:tc>
                  <a:txBody>
                    <a:bodyPr/>
                    <a:lstStyle/>
                    <a:p>
                      <a:pPr algn="r" rtl="1"/>
                      <a:r>
                        <a:rPr sz="2500" dirty="0"/>
                        <a:t>اجتماعات الاسترجاع تساعد على اكتشاف فرص تحسين العملية.</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410259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32C20-D0C6-60B9-7A70-BA3B862AAB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6E3CC2-FF04-40AB-5E75-1F2D14820BB3}"/>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89C3797-9984-2665-00B0-6B9896A1F6A7}"/>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824F937E-2694-E364-8E9A-E97D6B629385}"/>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1491B84-284F-475E-EDC1-A44A39045B85}"/>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688EF8E-B288-2931-3C68-DD25F4C597F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FA77C217-4CCC-A084-A3B3-78805C79553C}"/>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E75B647B-E043-DF51-2F33-2182C157BE2D}"/>
              </a:ext>
            </a:extLst>
          </p:cNvPr>
          <p:cNvSpPr txBox="1">
            <a:spLocks/>
          </p:cNvSpPr>
          <p:nvPr/>
        </p:nvSpPr>
        <p:spPr>
          <a:xfrm>
            <a:off x="1365781" y="127544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Stakeholder Engagement</a:t>
            </a:r>
          </a:p>
          <a:p>
            <a:pPr algn="ctr"/>
            <a:r>
              <a:rPr lang="ar-EG" sz="2500" dirty="0"/>
              <a:t>إشراك أصحاب المصلحة</a:t>
            </a:r>
          </a:p>
        </p:txBody>
      </p:sp>
      <p:graphicFrame>
        <p:nvGraphicFramePr>
          <p:cNvPr id="3" name="Table 2">
            <a:extLst>
              <a:ext uri="{FF2B5EF4-FFF2-40B4-BE49-F238E27FC236}">
                <a16:creationId xmlns:a16="http://schemas.microsoft.com/office/drawing/2014/main" id="{8715E4C2-12FD-674A-F20E-084E28A93E89}"/>
              </a:ext>
            </a:extLst>
          </p:cNvPr>
          <p:cNvGraphicFramePr>
            <a:graphicFrameLocks noGrp="1"/>
          </p:cNvGraphicFramePr>
          <p:nvPr/>
        </p:nvGraphicFramePr>
        <p:xfrm>
          <a:off x="457200" y="2175091"/>
          <a:ext cx="10896600" cy="3951073"/>
        </p:xfrm>
        <a:graphic>
          <a:graphicData uri="http://schemas.openxmlformats.org/drawingml/2006/table">
            <a:tbl>
              <a:tblPr firstRow="1" bandRow="1">
                <a:tableStyleId>{5C22544A-7EE6-4342-B048-85BDC9FD1C3A}</a:tableStyleId>
              </a:tblPr>
              <a:tblGrid>
                <a:gridCol w="5448300">
                  <a:extLst>
                    <a:ext uri="{9D8B030D-6E8A-4147-A177-3AD203B41FA5}">
                      <a16:colId xmlns:a16="http://schemas.microsoft.com/office/drawing/2014/main" val="20000"/>
                    </a:ext>
                  </a:extLst>
                </a:gridCol>
                <a:gridCol w="5448300">
                  <a:extLst>
                    <a:ext uri="{9D8B030D-6E8A-4147-A177-3AD203B41FA5}">
                      <a16:colId xmlns:a16="http://schemas.microsoft.com/office/drawing/2014/main" val="20001"/>
                    </a:ext>
                  </a:extLst>
                </a:gridCol>
              </a:tblGrid>
              <a:tr h="1317024">
                <a:tc>
                  <a:txBody>
                    <a:bodyPr/>
                    <a:lstStyle/>
                    <a:p>
                      <a:r>
                        <a:rPr sz="2500" dirty="0"/>
                        <a:t>Agile requires close and ongoing stakeholder collaboration.</a:t>
                      </a:r>
                    </a:p>
                  </a:txBody>
                  <a:tcPr/>
                </a:tc>
                <a:tc>
                  <a:txBody>
                    <a:bodyPr/>
                    <a:lstStyle/>
                    <a:p>
                      <a:pPr algn="r" rtl="1"/>
                      <a:r>
                        <a:rPr sz="2500" dirty="0"/>
                        <a:t>الإدارة الرشيقة تتطلب تعاونًا وثيقًا ومستمرًا مع أصحاب المصلحة.</a:t>
                      </a:r>
                    </a:p>
                  </a:txBody>
                  <a:tcPr/>
                </a:tc>
                <a:extLst>
                  <a:ext uri="{0D108BD9-81ED-4DB2-BD59-A6C34878D82A}">
                    <a16:rowId xmlns:a16="http://schemas.microsoft.com/office/drawing/2014/main" val="10000"/>
                  </a:ext>
                </a:extLst>
              </a:tr>
              <a:tr h="1317024">
                <a:tc>
                  <a:txBody>
                    <a:bodyPr/>
                    <a:lstStyle/>
                    <a:p>
                      <a:r>
                        <a:rPr sz="2500" dirty="0"/>
                        <a:t>Regular demos and reviews keep stakeholders aligned.</a:t>
                      </a:r>
                    </a:p>
                  </a:txBody>
                  <a:tcPr/>
                </a:tc>
                <a:tc>
                  <a:txBody>
                    <a:bodyPr/>
                    <a:lstStyle/>
                    <a:p>
                      <a:pPr algn="r" rtl="1"/>
                      <a:r>
                        <a:rPr sz="2500" dirty="0"/>
                        <a:t>العروض التوضيحية والمراجعات المنتظمة تُبقي أصحاب المصلحة على اطلاع وتوافق.</a:t>
                      </a:r>
                    </a:p>
                  </a:txBody>
                  <a:tcPr/>
                </a:tc>
                <a:extLst>
                  <a:ext uri="{0D108BD9-81ED-4DB2-BD59-A6C34878D82A}">
                    <a16:rowId xmlns:a16="http://schemas.microsoft.com/office/drawing/2014/main" val="10001"/>
                  </a:ext>
                </a:extLst>
              </a:tr>
              <a:tr h="1317025">
                <a:tc>
                  <a:txBody>
                    <a:bodyPr/>
                    <a:lstStyle/>
                    <a:p>
                      <a:r>
                        <a:rPr sz="2500" dirty="0"/>
                        <a:t>Transparent communication builds trust and reduces conflict.</a:t>
                      </a:r>
                    </a:p>
                  </a:txBody>
                  <a:tcPr/>
                </a:tc>
                <a:tc>
                  <a:txBody>
                    <a:bodyPr/>
                    <a:lstStyle/>
                    <a:p>
                      <a:pPr algn="r" rtl="1"/>
                      <a:r>
                        <a:rPr sz="2500" dirty="0"/>
                        <a:t>الاتصال الشفاف يبني الثقة ويقلل من الصراع.</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29382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D7EF5-4C7B-182D-DECC-77B362B6CB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B666A1-25D9-6AE6-2CC8-1D1108744802}"/>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F738CF7-6C25-1629-19DF-AA3810F9D995}"/>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FA898BAC-9B16-C4FB-0EBD-DB45270B0BAE}"/>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4C18B0-24EA-3D7F-8C99-94F7798175C9}"/>
              </a:ext>
            </a:extLst>
          </p:cNvPr>
          <p:cNvSpPr txBox="1"/>
          <p:nvPr/>
        </p:nvSpPr>
        <p:spPr>
          <a:xfrm>
            <a:off x="316085" y="458437"/>
            <a:ext cx="1034822"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1BC4C58-D2C7-5362-AB2A-BE0E3A99527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CB75DF41-C087-B2D6-58DE-5E6623474F29}"/>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F1F68175-6A9F-2B90-3EA2-79C58ECEEFC2}"/>
              </a:ext>
            </a:extLst>
          </p:cNvPr>
          <p:cNvSpPr txBox="1">
            <a:spLocks/>
          </p:cNvSpPr>
          <p:nvPr/>
        </p:nvSpPr>
        <p:spPr>
          <a:xfrm>
            <a:off x="1282313" y="1393884"/>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Communication in the Digital Era</a:t>
            </a:r>
          </a:p>
          <a:p>
            <a:pPr algn="ctr"/>
            <a:r>
              <a:rPr lang="ar-EG" sz="2500" dirty="0"/>
              <a:t>الاتصال في العصر الرقمي</a:t>
            </a:r>
          </a:p>
        </p:txBody>
      </p:sp>
      <p:graphicFrame>
        <p:nvGraphicFramePr>
          <p:cNvPr id="3" name="Table 2">
            <a:extLst>
              <a:ext uri="{FF2B5EF4-FFF2-40B4-BE49-F238E27FC236}">
                <a16:creationId xmlns:a16="http://schemas.microsoft.com/office/drawing/2014/main" id="{108614A1-0CA5-A51E-345D-E8F376CCA4D0}"/>
              </a:ext>
            </a:extLst>
          </p:cNvPr>
          <p:cNvGraphicFramePr>
            <a:graphicFrameLocks noGrp="1"/>
          </p:cNvGraphicFramePr>
          <p:nvPr/>
        </p:nvGraphicFramePr>
        <p:xfrm>
          <a:off x="457200" y="2554357"/>
          <a:ext cx="11062252" cy="3571807"/>
        </p:xfrm>
        <a:graphic>
          <a:graphicData uri="http://schemas.openxmlformats.org/drawingml/2006/table">
            <a:tbl>
              <a:tblPr firstRow="1" bandRow="1">
                <a:tableStyleId>{5C22544A-7EE6-4342-B048-85BDC9FD1C3A}</a:tableStyleId>
              </a:tblPr>
              <a:tblGrid>
                <a:gridCol w="5531126">
                  <a:extLst>
                    <a:ext uri="{9D8B030D-6E8A-4147-A177-3AD203B41FA5}">
                      <a16:colId xmlns:a16="http://schemas.microsoft.com/office/drawing/2014/main" val="20000"/>
                    </a:ext>
                  </a:extLst>
                </a:gridCol>
                <a:gridCol w="5531126">
                  <a:extLst>
                    <a:ext uri="{9D8B030D-6E8A-4147-A177-3AD203B41FA5}">
                      <a16:colId xmlns:a16="http://schemas.microsoft.com/office/drawing/2014/main" val="20001"/>
                    </a:ext>
                  </a:extLst>
                </a:gridCol>
              </a:tblGrid>
              <a:tr h="1190602">
                <a:tc>
                  <a:txBody>
                    <a:bodyPr/>
                    <a:lstStyle/>
                    <a:p>
                      <a:r>
                        <a:rPr sz="2500" dirty="0"/>
                        <a:t>Use tools like MS Teams, Slack, Zoom and email for collaboration.</a:t>
                      </a:r>
                    </a:p>
                  </a:txBody>
                  <a:tcPr/>
                </a:tc>
                <a:tc>
                  <a:txBody>
                    <a:bodyPr/>
                    <a:lstStyle/>
                    <a:p>
                      <a:pPr algn="r" rtl="1"/>
                      <a:r>
                        <a:rPr sz="2500" dirty="0"/>
                        <a:t>استخدام أدوات مثل MS Teams وSlack وZoom والبريد الإلكتروني للتعاون.</a:t>
                      </a:r>
                    </a:p>
                  </a:txBody>
                  <a:tcPr/>
                </a:tc>
                <a:extLst>
                  <a:ext uri="{0D108BD9-81ED-4DB2-BD59-A6C34878D82A}">
                    <a16:rowId xmlns:a16="http://schemas.microsoft.com/office/drawing/2014/main" val="10000"/>
                  </a:ext>
                </a:extLst>
              </a:tr>
              <a:tr h="1190602">
                <a:tc>
                  <a:txBody>
                    <a:bodyPr/>
                    <a:lstStyle/>
                    <a:p>
                      <a:r>
                        <a:rPr sz="2500" dirty="0"/>
                        <a:t>Agile boards are often digital (Jira, Trello, ClickUp).</a:t>
                      </a:r>
                    </a:p>
                  </a:txBody>
                  <a:tcPr/>
                </a:tc>
                <a:tc>
                  <a:txBody>
                    <a:bodyPr/>
                    <a:lstStyle/>
                    <a:p>
                      <a:pPr algn="r" rtl="1"/>
                      <a:r>
                        <a:rPr sz="2500" dirty="0"/>
                        <a:t>لوحات العمل الرشيقة غالبًا </a:t>
                      </a:r>
                      <a:r>
                        <a:rPr sz="2500" dirty="0" err="1"/>
                        <a:t>رقميةJira</a:t>
                      </a:r>
                      <a:r>
                        <a:rPr sz="2500" dirty="0"/>
                        <a:t> </a:t>
                      </a:r>
                      <a:r>
                        <a:rPr lang="ar-EG" sz="2500" dirty="0"/>
                        <a:t> </a:t>
                      </a:r>
                      <a:r>
                        <a:rPr sz="2500" dirty="0"/>
                        <a:t>وTrello وClickUp وغيرها</a:t>
                      </a:r>
                      <a:r>
                        <a:rPr lang="ar-EG" sz="2500" dirty="0"/>
                        <a:t>.</a:t>
                      </a:r>
                      <a:endParaRPr sz="2500" dirty="0"/>
                    </a:p>
                  </a:txBody>
                  <a:tcPr/>
                </a:tc>
                <a:extLst>
                  <a:ext uri="{0D108BD9-81ED-4DB2-BD59-A6C34878D82A}">
                    <a16:rowId xmlns:a16="http://schemas.microsoft.com/office/drawing/2014/main" val="10001"/>
                  </a:ext>
                </a:extLst>
              </a:tr>
              <a:tr h="1190603">
                <a:tc>
                  <a:txBody>
                    <a:bodyPr/>
                    <a:lstStyle/>
                    <a:p>
                      <a:r>
                        <a:rPr sz="2500" dirty="0"/>
                        <a:t>Clear, timely messages reduce misunderstandings in projects.</a:t>
                      </a:r>
                    </a:p>
                  </a:txBody>
                  <a:tcPr/>
                </a:tc>
                <a:tc>
                  <a:txBody>
                    <a:bodyPr/>
                    <a:lstStyle/>
                    <a:p>
                      <a:pPr algn="r" rtl="1"/>
                      <a:r>
                        <a:rPr sz="2500" dirty="0"/>
                        <a:t>الرسائل الواضحة وفي الوقت المناسب تقلّل سوء الفهم في المشروعات.</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62913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9B36E8-7969-612A-F15B-E7A946C88A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987E1B-DCE8-496B-DD85-FA9DBFA0806A}"/>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F955101-5FB2-45D6-5CBF-FE9EA22A9065}"/>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F622F27-36DE-E47D-0978-CC3D112E62C4}"/>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496D91-DEE7-D737-58F8-51E4FFB1D7C7}"/>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2C0B472-22A2-D46E-A519-E0EEEDB428B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4CD66DCF-233D-4FB2-CECC-9F21D8C88CC9}"/>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B8C2FFDF-B001-EDE4-627E-C5FB540C76BC}"/>
              </a:ext>
            </a:extLst>
          </p:cNvPr>
          <p:cNvSpPr txBox="1">
            <a:spLocks/>
          </p:cNvSpPr>
          <p:nvPr/>
        </p:nvSpPr>
        <p:spPr>
          <a:xfrm>
            <a:off x="2097157" y="143982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Digital Tools for Planning and Tracking</a:t>
            </a:r>
          </a:p>
          <a:p>
            <a:pPr algn="ctr"/>
            <a:r>
              <a:rPr lang="ar-EG" sz="2500" dirty="0"/>
              <a:t>أدوات رقمية للتخطيط والمتابعة</a:t>
            </a:r>
          </a:p>
        </p:txBody>
      </p:sp>
      <p:graphicFrame>
        <p:nvGraphicFramePr>
          <p:cNvPr id="3" name="Table 2">
            <a:extLst>
              <a:ext uri="{FF2B5EF4-FFF2-40B4-BE49-F238E27FC236}">
                <a16:creationId xmlns:a16="http://schemas.microsoft.com/office/drawing/2014/main" id="{CA2A4D9C-3F26-B35A-1DD7-D3FAEE98E369}"/>
              </a:ext>
            </a:extLst>
          </p:cNvPr>
          <p:cNvGraphicFramePr>
            <a:graphicFrameLocks noGrp="1"/>
          </p:cNvGraphicFramePr>
          <p:nvPr/>
        </p:nvGraphicFramePr>
        <p:xfrm>
          <a:off x="457200" y="2484783"/>
          <a:ext cx="10896600" cy="3641380"/>
        </p:xfrm>
        <a:graphic>
          <a:graphicData uri="http://schemas.openxmlformats.org/drawingml/2006/table">
            <a:tbl>
              <a:tblPr firstRow="1" bandRow="1">
                <a:tableStyleId>{5C22544A-7EE6-4342-B048-85BDC9FD1C3A}</a:tableStyleId>
              </a:tblPr>
              <a:tblGrid>
                <a:gridCol w="5448300">
                  <a:extLst>
                    <a:ext uri="{9D8B030D-6E8A-4147-A177-3AD203B41FA5}">
                      <a16:colId xmlns:a16="http://schemas.microsoft.com/office/drawing/2014/main" val="20000"/>
                    </a:ext>
                  </a:extLst>
                </a:gridCol>
                <a:gridCol w="5448300">
                  <a:extLst>
                    <a:ext uri="{9D8B030D-6E8A-4147-A177-3AD203B41FA5}">
                      <a16:colId xmlns:a16="http://schemas.microsoft.com/office/drawing/2014/main" val="20001"/>
                    </a:ext>
                  </a:extLst>
                </a:gridCol>
              </a:tblGrid>
              <a:tr h="1213793">
                <a:tc>
                  <a:txBody>
                    <a:bodyPr/>
                    <a:lstStyle/>
                    <a:p>
                      <a:r>
                        <a:rPr sz="2500" dirty="0"/>
                        <a:t>Gantt charts and roadmaps support high-level planning.</a:t>
                      </a:r>
                    </a:p>
                  </a:txBody>
                  <a:tcPr/>
                </a:tc>
                <a:tc>
                  <a:txBody>
                    <a:bodyPr/>
                    <a:lstStyle/>
                    <a:p>
                      <a:pPr algn="r" rtl="1"/>
                      <a:r>
                        <a:rPr sz="2500" dirty="0"/>
                        <a:t>مخططات جانت وخريطة الطريق تدعم التخطيط عالي المستوى.</a:t>
                      </a:r>
                    </a:p>
                  </a:txBody>
                  <a:tcPr/>
                </a:tc>
                <a:extLst>
                  <a:ext uri="{0D108BD9-81ED-4DB2-BD59-A6C34878D82A}">
                    <a16:rowId xmlns:a16="http://schemas.microsoft.com/office/drawing/2014/main" val="10000"/>
                  </a:ext>
                </a:extLst>
              </a:tr>
              <a:tr h="1213793">
                <a:tc>
                  <a:txBody>
                    <a:bodyPr/>
                    <a:lstStyle/>
                    <a:p>
                      <a:r>
                        <a:rPr sz="2500" dirty="0"/>
                        <a:t>Burndown and burnup charts track sprint progress.</a:t>
                      </a:r>
                    </a:p>
                  </a:txBody>
                  <a:tcPr/>
                </a:tc>
                <a:tc>
                  <a:txBody>
                    <a:bodyPr/>
                    <a:lstStyle/>
                    <a:p>
                      <a:pPr algn="r" rtl="1"/>
                      <a:r>
                        <a:rPr sz="2500" dirty="0"/>
                        <a:t>مخططات Burndown </a:t>
                      </a:r>
                      <a:r>
                        <a:rPr lang="ar-EG" sz="2500" dirty="0"/>
                        <a:t>و</a:t>
                      </a:r>
                      <a:r>
                        <a:rPr sz="2500" dirty="0"/>
                        <a:t>Burnup </a:t>
                      </a:r>
                      <a:r>
                        <a:rPr lang="ar-EG" sz="2500" dirty="0"/>
                        <a:t> </a:t>
                      </a:r>
                      <a:r>
                        <a:rPr sz="2500" dirty="0"/>
                        <a:t>تتابع التقدم في السبرينت.</a:t>
                      </a:r>
                    </a:p>
                  </a:txBody>
                  <a:tcPr/>
                </a:tc>
                <a:extLst>
                  <a:ext uri="{0D108BD9-81ED-4DB2-BD59-A6C34878D82A}">
                    <a16:rowId xmlns:a16="http://schemas.microsoft.com/office/drawing/2014/main" val="10001"/>
                  </a:ext>
                </a:extLst>
              </a:tr>
              <a:tr h="1213794">
                <a:tc>
                  <a:txBody>
                    <a:bodyPr/>
                    <a:lstStyle/>
                    <a:p>
                      <a:r>
                        <a:rPr sz="2500" dirty="0"/>
                        <a:t>Dashboards visualize KPIs and overall project health.</a:t>
                      </a:r>
                    </a:p>
                  </a:txBody>
                  <a:tcPr/>
                </a:tc>
                <a:tc>
                  <a:txBody>
                    <a:bodyPr/>
                    <a:lstStyle/>
                    <a:p>
                      <a:pPr algn="r" rtl="1"/>
                      <a:r>
                        <a:rPr sz="2500" dirty="0"/>
                        <a:t>لوحات المعلومات تعرض مؤشرات الأداء والصحة العامة للمشروع.</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386903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8C5705-1A08-7823-5075-FA8AB7E877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3AE980-850D-8FC6-5709-8AD8BDF42B63}"/>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CC75577-9340-0E68-3808-66C57B50DB2C}"/>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12F3F30C-6D43-E7A7-43C7-EC1E550C1FD9}"/>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12FEA0-9285-4800-6CC8-F9F5E65671EA}"/>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12A02C8-62F8-6777-03A3-64D66066D6D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5CEEBAA6-2E44-E2DF-0A29-876AFB36B572}"/>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91FA1CB2-216D-60E4-21E4-E30F3308BFCC}"/>
              </a:ext>
            </a:extLst>
          </p:cNvPr>
          <p:cNvSpPr txBox="1">
            <a:spLocks/>
          </p:cNvSpPr>
          <p:nvPr/>
        </p:nvSpPr>
        <p:spPr>
          <a:xfrm>
            <a:off x="1449250" y="1429286"/>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Artificial Intelligence in Project Management</a:t>
            </a:r>
          </a:p>
          <a:p>
            <a:pPr algn="ctr"/>
            <a:r>
              <a:rPr lang="ar-EG" sz="2500" dirty="0"/>
              <a:t>الذكاء الاصطناعي في إدارة المشروعات</a:t>
            </a:r>
          </a:p>
        </p:txBody>
      </p:sp>
      <p:graphicFrame>
        <p:nvGraphicFramePr>
          <p:cNvPr id="3" name="Table 2">
            <a:extLst>
              <a:ext uri="{FF2B5EF4-FFF2-40B4-BE49-F238E27FC236}">
                <a16:creationId xmlns:a16="http://schemas.microsoft.com/office/drawing/2014/main" id="{02EAADC6-CD9A-5DC9-321B-23771279E170}"/>
              </a:ext>
            </a:extLst>
          </p:cNvPr>
          <p:cNvGraphicFramePr>
            <a:graphicFrameLocks noGrp="1"/>
          </p:cNvGraphicFramePr>
          <p:nvPr/>
        </p:nvGraphicFramePr>
        <p:xfrm>
          <a:off x="457200" y="2720975"/>
          <a:ext cx="10972800" cy="3405187"/>
        </p:xfrm>
        <a:graphic>
          <a:graphicData uri="http://schemas.openxmlformats.org/drawingml/2006/table">
            <a:tbl>
              <a:tblPr firstRow="1" bandRow="1">
                <a:tableStyleId>{5C22544A-7EE6-4342-B048-85BDC9FD1C3A}</a:tableStyleId>
              </a:tblPr>
              <a:tblGrid>
                <a:gridCol w="5486400">
                  <a:extLst>
                    <a:ext uri="{9D8B030D-6E8A-4147-A177-3AD203B41FA5}">
                      <a16:colId xmlns:a16="http://schemas.microsoft.com/office/drawing/2014/main" val="20000"/>
                    </a:ext>
                  </a:extLst>
                </a:gridCol>
                <a:gridCol w="5486400">
                  <a:extLst>
                    <a:ext uri="{9D8B030D-6E8A-4147-A177-3AD203B41FA5}">
                      <a16:colId xmlns:a16="http://schemas.microsoft.com/office/drawing/2014/main" val="20001"/>
                    </a:ext>
                  </a:extLst>
                </a:gridCol>
              </a:tblGrid>
              <a:tr h="1135062">
                <a:tc>
                  <a:txBody>
                    <a:bodyPr/>
                    <a:lstStyle/>
                    <a:p>
                      <a:r>
                        <a:rPr sz="2500" dirty="0"/>
                        <a:t>AI supports scheduling, risk prediction, and resource optimization.</a:t>
                      </a:r>
                    </a:p>
                  </a:txBody>
                  <a:tcPr/>
                </a:tc>
                <a:tc>
                  <a:txBody>
                    <a:bodyPr/>
                    <a:lstStyle/>
                    <a:p>
                      <a:pPr algn="r" rtl="1"/>
                      <a:r>
                        <a:rPr sz="2500" dirty="0"/>
                        <a:t>يساعد الذكاء الاصطناعي في الجدولة وتوقّع المخاطر وتحسين استخدام الموارد.</a:t>
                      </a:r>
                    </a:p>
                  </a:txBody>
                  <a:tcPr/>
                </a:tc>
                <a:extLst>
                  <a:ext uri="{0D108BD9-81ED-4DB2-BD59-A6C34878D82A}">
                    <a16:rowId xmlns:a16="http://schemas.microsoft.com/office/drawing/2014/main" val="10000"/>
                  </a:ext>
                </a:extLst>
              </a:tr>
              <a:tr h="1135062">
                <a:tc>
                  <a:txBody>
                    <a:bodyPr/>
                    <a:lstStyle/>
                    <a:p>
                      <a:r>
                        <a:rPr sz="2500" dirty="0"/>
                        <a:t>Chatbots and assistants help generate reports and answer questions.</a:t>
                      </a:r>
                    </a:p>
                  </a:txBody>
                  <a:tcPr/>
                </a:tc>
                <a:tc>
                  <a:txBody>
                    <a:bodyPr/>
                    <a:lstStyle/>
                    <a:p>
                      <a:pPr algn="r" rtl="1"/>
                      <a:r>
                        <a:rPr sz="2500" dirty="0"/>
                        <a:t>المساعدات الذكية تساعد في إعداد التقارير والرد على الأسئلة.</a:t>
                      </a:r>
                    </a:p>
                  </a:txBody>
                  <a:tcPr/>
                </a:tc>
                <a:extLst>
                  <a:ext uri="{0D108BD9-81ED-4DB2-BD59-A6C34878D82A}">
                    <a16:rowId xmlns:a16="http://schemas.microsoft.com/office/drawing/2014/main" val="10001"/>
                  </a:ext>
                </a:extLst>
              </a:tr>
              <a:tr h="1135063">
                <a:tc>
                  <a:txBody>
                    <a:bodyPr/>
                    <a:lstStyle/>
                    <a:p>
                      <a:r>
                        <a:rPr sz="2500" dirty="0"/>
                        <a:t>Data-driven decisions improve accuracy and response speed.</a:t>
                      </a:r>
                    </a:p>
                  </a:txBody>
                  <a:tcPr/>
                </a:tc>
                <a:tc>
                  <a:txBody>
                    <a:bodyPr/>
                    <a:lstStyle/>
                    <a:p>
                      <a:pPr algn="r" rtl="1"/>
                      <a:r>
                        <a:rPr sz="2500" dirty="0"/>
                        <a:t>القرارات المبنية على البيانات تزيد من الدقة وسرعة الاستجابة.</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917692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0C439-A56A-51E7-B868-78D77A6623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F672B9-5929-5B87-2765-0C518CFB6C33}"/>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65D8C6C-D955-85AC-937E-80C8DCE07084}"/>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45BE5A11-5363-E727-AAA4-844E9B714322}"/>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4E21FA-D951-1F66-A33A-B0FFF220BDE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A307FEA-9780-2E1F-6875-905A0CE7829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981C8754-8E20-234C-F692-660A6EF9B862}"/>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DD09EDAA-C4E1-DB79-C095-22EC33C90712}"/>
              </a:ext>
            </a:extLst>
          </p:cNvPr>
          <p:cNvSpPr txBox="1">
            <a:spLocks/>
          </p:cNvSpPr>
          <p:nvPr/>
        </p:nvSpPr>
        <p:spPr>
          <a:xfrm>
            <a:off x="1520239" y="1251387"/>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Example: Agile in a Software Project</a:t>
            </a:r>
          </a:p>
          <a:p>
            <a:pPr algn="ctr"/>
            <a:r>
              <a:rPr lang="ar-EG" sz="2500" dirty="0"/>
              <a:t>مثال: تطبيق الرشاقة في مشروع برمجي</a:t>
            </a:r>
          </a:p>
        </p:txBody>
      </p:sp>
      <p:graphicFrame>
        <p:nvGraphicFramePr>
          <p:cNvPr id="3" name="Table 2">
            <a:extLst>
              <a:ext uri="{FF2B5EF4-FFF2-40B4-BE49-F238E27FC236}">
                <a16:creationId xmlns:a16="http://schemas.microsoft.com/office/drawing/2014/main" id="{86851981-46E1-0FE9-7812-07844E3137FD}"/>
              </a:ext>
            </a:extLst>
          </p:cNvPr>
          <p:cNvGraphicFramePr>
            <a:graphicFrameLocks noGrp="1"/>
          </p:cNvGraphicFramePr>
          <p:nvPr/>
        </p:nvGraphicFramePr>
        <p:xfrm>
          <a:off x="457200" y="2584174"/>
          <a:ext cx="10992678" cy="3541990"/>
        </p:xfrm>
        <a:graphic>
          <a:graphicData uri="http://schemas.openxmlformats.org/drawingml/2006/table">
            <a:tbl>
              <a:tblPr firstRow="1" bandRow="1">
                <a:tableStyleId>{5C22544A-7EE6-4342-B048-85BDC9FD1C3A}</a:tableStyleId>
              </a:tblPr>
              <a:tblGrid>
                <a:gridCol w="5496339">
                  <a:extLst>
                    <a:ext uri="{9D8B030D-6E8A-4147-A177-3AD203B41FA5}">
                      <a16:colId xmlns:a16="http://schemas.microsoft.com/office/drawing/2014/main" val="20000"/>
                    </a:ext>
                  </a:extLst>
                </a:gridCol>
                <a:gridCol w="5496339">
                  <a:extLst>
                    <a:ext uri="{9D8B030D-6E8A-4147-A177-3AD203B41FA5}">
                      <a16:colId xmlns:a16="http://schemas.microsoft.com/office/drawing/2014/main" val="20001"/>
                    </a:ext>
                  </a:extLst>
                </a:gridCol>
              </a:tblGrid>
              <a:tr h="1180663">
                <a:tc>
                  <a:txBody>
                    <a:bodyPr/>
                    <a:lstStyle/>
                    <a:p>
                      <a:r>
                        <a:rPr sz="2500" dirty="0"/>
                        <a:t>Requirements change as users test prototypes.</a:t>
                      </a:r>
                    </a:p>
                  </a:txBody>
                  <a:tcPr/>
                </a:tc>
                <a:tc>
                  <a:txBody>
                    <a:bodyPr/>
                    <a:lstStyle/>
                    <a:p>
                      <a:pPr algn="r" rtl="1"/>
                      <a:r>
                        <a:rPr sz="2500" dirty="0"/>
                        <a:t>تتغيّر المتطلبات مع تجربة المستخدمين للنماذج الأولية.</a:t>
                      </a:r>
                    </a:p>
                  </a:txBody>
                  <a:tcPr/>
                </a:tc>
                <a:extLst>
                  <a:ext uri="{0D108BD9-81ED-4DB2-BD59-A6C34878D82A}">
                    <a16:rowId xmlns:a16="http://schemas.microsoft.com/office/drawing/2014/main" val="10000"/>
                  </a:ext>
                </a:extLst>
              </a:tr>
              <a:tr h="1180663">
                <a:tc>
                  <a:txBody>
                    <a:bodyPr/>
                    <a:lstStyle/>
                    <a:p>
                      <a:r>
                        <a:rPr sz="2500" dirty="0"/>
                        <a:t>Team works in two-week sprints delivering new features each cycle.</a:t>
                      </a:r>
                    </a:p>
                  </a:txBody>
                  <a:tcPr/>
                </a:tc>
                <a:tc>
                  <a:txBody>
                    <a:bodyPr/>
                    <a:lstStyle/>
                    <a:p>
                      <a:pPr algn="r" rtl="1"/>
                      <a:r>
                        <a:rPr sz="2500" dirty="0"/>
                        <a:t>يعمل الفريق في سبرينت مدتها أسبوعان لتسليم خصائص جديدة في كل دورة.</a:t>
                      </a:r>
                    </a:p>
                  </a:txBody>
                  <a:tcPr/>
                </a:tc>
                <a:extLst>
                  <a:ext uri="{0D108BD9-81ED-4DB2-BD59-A6C34878D82A}">
                    <a16:rowId xmlns:a16="http://schemas.microsoft.com/office/drawing/2014/main" val="10001"/>
                  </a:ext>
                </a:extLst>
              </a:tr>
              <a:tr h="1180664">
                <a:tc>
                  <a:txBody>
                    <a:bodyPr/>
                    <a:lstStyle/>
                    <a:p>
                      <a:r>
                        <a:rPr sz="2500" dirty="0"/>
                        <a:t>Product Owner prioritizes features based on user feedback.</a:t>
                      </a:r>
                    </a:p>
                  </a:txBody>
                  <a:tcPr/>
                </a:tc>
                <a:tc>
                  <a:txBody>
                    <a:bodyPr/>
                    <a:lstStyle/>
                    <a:p>
                      <a:pPr algn="r" rtl="1"/>
                      <a:r>
                        <a:rPr sz="2500" dirty="0"/>
                        <a:t>يحدد مالك المنتج أولويات الخصائص بناءً على ملاحظات المستخدمين.</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309663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8D0E7-EF82-8EF5-1ABC-0CF595A49D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F952FC-7F89-3BE5-89DB-355A6A067F6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2CC37CE-B7A9-C1D3-DD3E-03F6B67EFA08}"/>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D081B87-F42B-3F62-3C80-1DFFC0ED34B8}"/>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5F7B1B1-C2CD-BEC9-D1C1-7F40F412ABFB}"/>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C970F6E-FF9F-9ABA-9987-2E692885BE7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794638DE-928F-F02C-0680-77FFE6216BC3}"/>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3DBC0005-E2D3-DDCA-812F-E4D0DDD79F16}"/>
              </a:ext>
            </a:extLst>
          </p:cNvPr>
          <p:cNvSpPr txBox="1">
            <a:spLocks/>
          </p:cNvSpPr>
          <p:nvPr/>
        </p:nvSpPr>
        <p:spPr>
          <a:xfrm>
            <a:off x="1700031" y="149087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Example: Hybrid Approach in Construction</a:t>
            </a:r>
          </a:p>
          <a:p>
            <a:pPr algn="ctr"/>
            <a:r>
              <a:rPr lang="ar-EG" sz="2500" dirty="0"/>
              <a:t>مثال: نهج هجين في مشروع إنشائي</a:t>
            </a:r>
          </a:p>
        </p:txBody>
      </p:sp>
      <p:graphicFrame>
        <p:nvGraphicFramePr>
          <p:cNvPr id="3" name="Table 2">
            <a:extLst>
              <a:ext uri="{FF2B5EF4-FFF2-40B4-BE49-F238E27FC236}">
                <a16:creationId xmlns:a16="http://schemas.microsoft.com/office/drawing/2014/main" id="{49F5F693-4A67-F8AD-46EA-ED7B01C20060}"/>
              </a:ext>
            </a:extLst>
          </p:cNvPr>
          <p:cNvGraphicFramePr>
            <a:graphicFrameLocks noGrp="1"/>
          </p:cNvGraphicFramePr>
          <p:nvPr/>
        </p:nvGraphicFramePr>
        <p:xfrm>
          <a:off x="457200" y="2633870"/>
          <a:ext cx="10896600" cy="3492292"/>
        </p:xfrm>
        <a:graphic>
          <a:graphicData uri="http://schemas.openxmlformats.org/drawingml/2006/table">
            <a:tbl>
              <a:tblPr firstRow="1" bandRow="1">
                <a:tableStyleId>{5C22544A-7EE6-4342-B048-85BDC9FD1C3A}</a:tableStyleId>
              </a:tblPr>
              <a:tblGrid>
                <a:gridCol w="5448300">
                  <a:extLst>
                    <a:ext uri="{9D8B030D-6E8A-4147-A177-3AD203B41FA5}">
                      <a16:colId xmlns:a16="http://schemas.microsoft.com/office/drawing/2014/main" val="20000"/>
                    </a:ext>
                  </a:extLst>
                </a:gridCol>
                <a:gridCol w="5448300">
                  <a:extLst>
                    <a:ext uri="{9D8B030D-6E8A-4147-A177-3AD203B41FA5}">
                      <a16:colId xmlns:a16="http://schemas.microsoft.com/office/drawing/2014/main" val="20001"/>
                    </a:ext>
                  </a:extLst>
                </a:gridCol>
              </a:tblGrid>
              <a:tr h="1164097">
                <a:tc>
                  <a:txBody>
                    <a:bodyPr/>
                    <a:lstStyle/>
                    <a:p>
                      <a:r>
                        <a:rPr sz="2500" dirty="0"/>
                        <a:t>Structural work follows a predictive plan with fixed milestones.</a:t>
                      </a:r>
                    </a:p>
                  </a:txBody>
                  <a:tcPr/>
                </a:tc>
                <a:tc>
                  <a:txBody>
                    <a:bodyPr/>
                    <a:lstStyle/>
                    <a:p>
                      <a:pPr algn="r" rtl="1"/>
                      <a:r>
                        <a:rPr sz="2500" dirty="0"/>
                        <a:t>الأعمال الإنشائية الأساسية تُدار بخطة تنبؤية ذات مراحل ثابتة.</a:t>
                      </a:r>
                    </a:p>
                  </a:txBody>
                  <a:tcPr/>
                </a:tc>
                <a:extLst>
                  <a:ext uri="{0D108BD9-81ED-4DB2-BD59-A6C34878D82A}">
                    <a16:rowId xmlns:a16="http://schemas.microsoft.com/office/drawing/2014/main" val="10000"/>
                  </a:ext>
                </a:extLst>
              </a:tr>
              <a:tr h="1164097">
                <a:tc>
                  <a:txBody>
                    <a:bodyPr/>
                    <a:lstStyle/>
                    <a:p>
                      <a:r>
                        <a:rPr sz="2500" dirty="0"/>
                        <a:t>Interior design and smart systems follow agile iterations.</a:t>
                      </a:r>
                    </a:p>
                  </a:txBody>
                  <a:tcPr/>
                </a:tc>
                <a:tc>
                  <a:txBody>
                    <a:bodyPr/>
                    <a:lstStyle/>
                    <a:p>
                      <a:pPr algn="r" rtl="1"/>
                      <a:r>
                        <a:rPr sz="2500" dirty="0"/>
                        <a:t>تصميم الديكور والأنظمة الذكية تُدار بدورات رشيقة.</a:t>
                      </a:r>
                    </a:p>
                  </a:txBody>
                  <a:tcPr/>
                </a:tc>
                <a:extLst>
                  <a:ext uri="{0D108BD9-81ED-4DB2-BD59-A6C34878D82A}">
                    <a16:rowId xmlns:a16="http://schemas.microsoft.com/office/drawing/2014/main" val="10001"/>
                  </a:ext>
                </a:extLst>
              </a:tr>
              <a:tr h="1164098">
                <a:tc>
                  <a:txBody>
                    <a:bodyPr/>
                    <a:lstStyle/>
                    <a:p>
                      <a:r>
                        <a:rPr sz="2500" dirty="0"/>
                        <a:t>Client feedback is integrated at the end of each interior iteration.</a:t>
                      </a:r>
                    </a:p>
                  </a:txBody>
                  <a:tcPr/>
                </a:tc>
                <a:tc>
                  <a:txBody>
                    <a:bodyPr/>
                    <a:lstStyle/>
                    <a:p>
                      <a:pPr algn="r" rtl="1"/>
                      <a:r>
                        <a:rPr sz="2500" dirty="0"/>
                        <a:t>تُدمج ملاحظات العميل في نهاية كل دورة من دورات التصميم الداخلي.</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441775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D3AF6-CE3B-FE3C-B591-B14219B148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6FCECA-F110-11D9-781F-C0E9D44BCDF8}"/>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DCBA5A9-2DC6-C755-3B6A-6FCD976334BF}"/>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3E20B02-0D47-EC0B-FA25-A2F299C322E3}"/>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0E7962A-FD9F-6CF2-2061-83FB62144603}"/>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F2A695C-4826-F4BA-B1A3-612AE69A3E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BCD0BC54-3170-39E1-99DE-C78BF33A15A5}"/>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1FAD19AF-0B90-10DD-B2D1-1EDC00BCE61F}"/>
              </a:ext>
            </a:extLst>
          </p:cNvPr>
          <p:cNvSpPr txBox="1">
            <a:spLocks/>
          </p:cNvSpPr>
          <p:nvPr/>
        </p:nvSpPr>
        <p:spPr>
          <a:xfrm>
            <a:off x="1719469" y="1345306"/>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Organizational Culture and Leadership</a:t>
            </a:r>
          </a:p>
          <a:p>
            <a:pPr algn="ctr"/>
            <a:r>
              <a:rPr lang="ar-EG" sz="2500" dirty="0"/>
              <a:t>ثقافة المنظمة والقيادة</a:t>
            </a:r>
          </a:p>
        </p:txBody>
      </p:sp>
      <p:graphicFrame>
        <p:nvGraphicFramePr>
          <p:cNvPr id="3" name="Table 2">
            <a:extLst>
              <a:ext uri="{FF2B5EF4-FFF2-40B4-BE49-F238E27FC236}">
                <a16:creationId xmlns:a16="http://schemas.microsoft.com/office/drawing/2014/main" id="{8106C73A-EC35-8884-F750-6856F3D1FAD4}"/>
              </a:ext>
            </a:extLst>
          </p:cNvPr>
          <p:cNvGraphicFramePr>
            <a:graphicFrameLocks noGrp="1"/>
          </p:cNvGraphicFramePr>
          <p:nvPr/>
        </p:nvGraphicFramePr>
        <p:xfrm>
          <a:off x="457199" y="2720975"/>
          <a:ext cx="10982740" cy="3405187"/>
        </p:xfrm>
        <a:graphic>
          <a:graphicData uri="http://schemas.openxmlformats.org/drawingml/2006/table">
            <a:tbl>
              <a:tblPr firstRow="1" bandRow="1">
                <a:tableStyleId>{5C22544A-7EE6-4342-B048-85BDC9FD1C3A}</a:tableStyleId>
              </a:tblPr>
              <a:tblGrid>
                <a:gridCol w="5491370">
                  <a:extLst>
                    <a:ext uri="{9D8B030D-6E8A-4147-A177-3AD203B41FA5}">
                      <a16:colId xmlns:a16="http://schemas.microsoft.com/office/drawing/2014/main" val="20000"/>
                    </a:ext>
                  </a:extLst>
                </a:gridCol>
                <a:gridCol w="5491370">
                  <a:extLst>
                    <a:ext uri="{9D8B030D-6E8A-4147-A177-3AD203B41FA5}">
                      <a16:colId xmlns:a16="http://schemas.microsoft.com/office/drawing/2014/main" val="20001"/>
                    </a:ext>
                  </a:extLst>
                </a:gridCol>
              </a:tblGrid>
              <a:tr h="1135062">
                <a:tc>
                  <a:txBody>
                    <a:bodyPr/>
                    <a:lstStyle/>
                    <a:p>
                      <a:r>
                        <a:rPr sz="2500" dirty="0"/>
                        <a:t>Agile requires trust, empowerment, and openness to experiment.</a:t>
                      </a:r>
                    </a:p>
                  </a:txBody>
                  <a:tcPr/>
                </a:tc>
                <a:tc>
                  <a:txBody>
                    <a:bodyPr/>
                    <a:lstStyle/>
                    <a:p>
                      <a:pPr algn="r" rtl="1"/>
                      <a:r>
                        <a:rPr sz="2500" dirty="0"/>
                        <a:t>تتطلب الإدارة الرشيقة ثقافة ثقة وتمكين وانفتاح على التجربة.</a:t>
                      </a:r>
                    </a:p>
                  </a:txBody>
                  <a:tcPr/>
                </a:tc>
                <a:extLst>
                  <a:ext uri="{0D108BD9-81ED-4DB2-BD59-A6C34878D82A}">
                    <a16:rowId xmlns:a16="http://schemas.microsoft.com/office/drawing/2014/main" val="10000"/>
                  </a:ext>
                </a:extLst>
              </a:tr>
              <a:tr h="1135062">
                <a:tc>
                  <a:txBody>
                    <a:bodyPr/>
                    <a:lstStyle/>
                    <a:p>
                      <a:r>
                        <a:rPr sz="2500" dirty="0"/>
                        <a:t>Leaders become facilitators and coaches, not only controllers.</a:t>
                      </a:r>
                    </a:p>
                  </a:txBody>
                  <a:tcPr/>
                </a:tc>
                <a:tc>
                  <a:txBody>
                    <a:bodyPr/>
                    <a:lstStyle/>
                    <a:p>
                      <a:pPr algn="r" rtl="1"/>
                      <a:r>
                        <a:rPr sz="2500" dirty="0"/>
                        <a:t>يصبح دور القادة ميسّرين ومدرّبين، وليس فقط مراقبين ومسيطرين.</a:t>
                      </a:r>
                    </a:p>
                  </a:txBody>
                  <a:tcPr/>
                </a:tc>
                <a:extLst>
                  <a:ext uri="{0D108BD9-81ED-4DB2-BD59-A6C34878D82A}">
                    <a16:rowId xmlns:a16="http://schemas.microsoft.com/office/drawing/2014/main" val="10001"/>
                  </a:ext>
                </a:extLst>
              </a:tr>
              <a:tr h="1135063">
                <a:tc>
                  <a:txBody>
                    <a:bodyPr/>
                    <a:lstStyle/>
                    <a:p>
                      <a:r>
                        <a:rPr sz="2500" dirty="0"/>
                        <a:t>Supportive culture accelerates agile and hybrid adoption.</a:t>
                      </a:r>
                    </a:p>
                  </a:txBody>
                  <a:tcPr/>
                </a:tc>
                <a:tc>
                  <a:txBody>
                    <a:bodyPr/>
                    <a:lstStyle/>
                    <a:p>
                      <a:pPr algn="r" rtl="1"/>
                      <a:r>
                        <a:rPr sz="2500" dirty="0"/>
                        <a:t>الثقافة الداعمة تسرّع من تبني الأساليب الرشيقة والهجينة.</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77246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E6215-D03F-09C3-44EA-D5A555920D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9B532F-AD88-A02F-2B32-67D85D1DC54A}"/>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B475AD9-EAAB-EDF5-AE98-5412B76ED798}"/>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7BC2213-6252-B45E-5F36-5DB191A79BC4}"/>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61D226-DAA6-4A76-BF87-BB182CFCEB82}"/>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8ED29FB-4ED2-7145-C673-6943C6B57BD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4BE096CF-488A-EE1A-7A45-F34745BE7B69}"/>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68752A06-EA46-1AF7-7DFF-8C670F56CDF2}"/>
              </a:ext>
            </a:extLst>
          </p:cNvPr>
          <p:cNvSpPr txBox="1">
            <a:spLocks/>
          </p:cNvSpPr>
          <p:nvPr/>
        </p:nvSpPr>
        <p:spPr>
          <a:xfrm>
            <a:off x="1390389" y="1306156"/>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Challenges of Agile and Hybrid Adoption</a:t>
            </a:r>
          </a:p>
          <a:p>
            <a:pPr algn="ctr"/>
            <a:r>
              <a:rPr lang="ar-EG" sz="2500" dirty="0"/>
              <a:t>تحديات تطبيق الإدارة الرشيقة والهجينة</a:t>
            </a:r>
          </a:p>
        </p:txBody>
      </p:sp>
      <p:graphicFrame>
        <p:nvGraphicFramePr>
          <p:cNvPr id="3" name="Table 2">
            <a:extLst>
              <a:ext uri="{FF2B5EF4-FFF2-40B4-BE49-F238E27FC236}">
                <a16:creationId xmlns:a16="http://schemas.microsoft.com/office/drawing/2014/main" id="{5D7BD3F9-67D8-1D19-9B71-A62DC5DA476F}"/>
              </a:ext>
            </a:extLst>
          </p:cNvPr>
          <p:cNvGraphicFramePr>
            <a:graphicFrameLocks noGrp="1"/>
          </p:cNvGraphicFramePr>
          <p:nvPr/>
        </p:nvGraphicFramePr>
        <p:xfrm>
          <a:off x="457199" y="2720975"/>
          <a:ext cx="11032436" cy="3405187"/>
        </p:xfrm>
        <a:graphic>
          <a:graphicData uri="http://schemas.openxmlformats.org/drawingml/2006/table">
            <a:tbl>
              <a:tblPr firstRow="1" bandRow="1">
                <a:tableStyleId>{5C22544A-7EE6-4342-B048-85BDC9FD1C3A}</a:tableStyleId>
              </a:tblPr>
              <a:tblGrid>
                <a:gridCol w="5516218">
                  <a:extLst>
                    <a:ext uri="{9D8B030D-6E8A-4147-A177-3AD203B41FA5}">
                      <a16:colId xmlns:a16="http://schemas.microsoft.com/office/drawing/2014/main" val="20000"/>
                    </a:ext>
                  </a:extLst>
                </a:gridCol>
                <a:gridCol w="5516218">
                  <a:extLst>
                    <a:ext uri="{9D8B030D-6E8A-4147-A177-3AD203B41FA5}">
                      <a16:colId xmlns:a16="http://schemas.microsoft.com/office/drawing/2014/main" val="20001"/>
                    </a:ext>
                  </a:extLst>
                </a:gridCol>
              </a:tblGrid>
              <a:tr h="1135062">
                <a:tc>
                  <a:txBody>
                    <a:bodyPr/>
                    <a:lstStyle/>
                    <a:p>
                      <a:r>
                        <a:rPr sz="2500" dirty="0"/>
                        <a:t>Resistance to change and fear of losing control.</a:t>
                      </a:r>
                    </a:p>
                  </a:txBody>
                  <a:tcPr/>
                </a:tc>
                <a:tc>
                  <a:txBody>
                    <a:bodyPr/>
                    <a:lstStyle/>
                    <a:p>
                      <a:pPr algn="r" rtl="1"/>
                      <a:r>
                        <a:rPr sz="2500" dirty="0"/>
                        <a:t>مقاومة التغيير والخوف من فقدان السيطرة.</a:t>
                      </a:r>
                    </a:p>
                  </a:txBody>
                  <a:tcPr/>
                </a:tc>
                <a:extLst>
                  <a:ext uri="{0D108BD9-81ED-4DB2-BD59-A6C34878D82A}">
                    <a16:rowId xmlns:a16="http://schemas.microsoft.com/office/drawing/2014/main" val="10000"/>
                  </a:ext>
                </a:extLst>
              </a:tr>
              <a:tr h="1135062">
                <a:tc>
                  <a:txBody>
                    <a:bodyPr/>
                    <a:lstStyle/>
                    <a:p>
                      <a:r>
                        <a:rPr sz="2500" dirty="0"/>
                        <a:t>Lack of experience or training in agile practices.</a:t>
                      </a:r>
                    </a:p>
                  </a:txBody>
                  <a:tcPr/>
                </a:tc>
                <a:tc>
                  <a:txBody>
                    <a:bodyPr/>
                    <a:lstStyle/>
                    <a:p>
                      <a:pPr algn="r" rtl="1"/>
                      <a:r>
                        <a:rPr sz="2500" dirty="0"/>
                        <a:t>نقص الخبرة أو التدريب في الممارسات الرشيقة.</a:t>
                      </a:r>
                    </a:p>
                  </a:txBody>
                  <a:tcPr/>
                </a:tc>
                <a:extLst>
                  <a:ext uri="{0D108BD9-81ED-4DB2-BD59-A6C34878D82A}">
                    <a16:rowId xmlns:a16="http://schemas.microsoft.com/office/drawing/2014/main" val="10001"/>
                  </a:ext>
                </a:extLst>
              </a:tr>
              <a:tr h="1135063">
                <a:tc>
                  <a:txBody>
                    <a:bodyPr/>
                    <a:lstStyle/>
                    <a:p>
                      <a:r>
                        <a:rPr sz="2500" dirty="0"/>
                        <a:t>Misalignment between organizational structure and agile teams.</a:t>
                      </a:r>
                    </a:p>
                  </a:txBody>
                  <a:tcPr/>
                </a:tc>
                <a:tc>
                  <a:txBody>
                    <a:bodyPr/>
                    <a:lstStyle/>
                    <a:p>
                      <a:pPr algn="r" rtl="1"/>
                      <a:r>
                        <a:rPr sz="2500" dirty="0"/>
                        <a:t>عدم اتساق الهيكل التنظيمي مع أسلوب عمل الفرق الرشيقة.</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30241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3B90D-3534-381F-0A93-D5C7ACD42B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1FD4DA-02EE-E179-4D91-4BC8BAEFF5B2}"/>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845A40E-9B77-E30B-F0E1-3CF55A807CD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29CFC08-E25F-29AA-DFF3-67B35412A191}"/>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FD28680-FACF-D350-169C-530F6E4A3A64}"/>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5FE0CCD-8AF6-C616-11C8-F4A1DC05A98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2054D776-E06F-6879-8727-37255C4E2C54}"/>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0A423849-89CE-51B2-C2A7-15AB9BAF01C6}"/>
              </a:ext>
            </a:extLst>
          </p:cNvPr>
          <p:cNvSpPr txBox="1">
            <a:spLocks/>
          </p:cNvSpPr>
          <p:nvPr/>
        </p:nvSpPr>
        <p:spPr>
          <a:xfrm>
            <a:off x="1390389" y="1345306"/>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Critical Success Factors</a:t>
            </a:r>
          </a:p>
          <a:p>
            <a:pPr algn="ctr"/>
            <a:r>
              <a:rPr lang="ar-EG" sz="2500" dirty="0"/>
              <a:t>عوامل النجاح الرئيسية</a:t>
            </a:r>
          </a:p>
        </p:txBody>
      </p:sp>
      <p:graphicFrame>
        <p:nvGraphicFramePr>
          <p:cNvPr id="3" name="Table 2">
            <a:extLst>
              <a:ext uri="{FF2B5EF4-FFF2-40B4-BE49-F238E27FC236}">
                <a16:creationId xmlns:a16="http://schemas.microsoft.com/office/drawing/2014/main" id="{BEE586DF-4C8E-FD32-B155-7613140927E6}"/>
              </a:ext>
            </a:extLst>
          </p:cNvPr>
          <p:cNvGraphicFramePr>
            <a:graphicFrameLocks noGrp="1"/>
          </p:cNvGraphicFramePr>
          <p:nvPr/>
        </p:nvGraphicFramePr>
        <p:xfrm>
          <a:off x="457200" y="2720975"/>
          <a:ext cx="10896600" cy="3405187"/>
        </p:xfrm>
        <a:graphic>
          <a:graphicData uri="http://schemas.openxmlformats.org/drawingml/2006/table">
            <a:tbl>
              <a:tblPr firstRow="1" bandRow="1">
                <a:tableStyleId>{5C22544A-7EE6-4342-B048-85BDC9FD1C3A}</a:tableStyleId>
              </a:tblPr>
              <a:tblGrid>
                <a:gridCol w="5448300">
                  <a:extLst>
                    <a:ext uri="{9D8B030D-6E8A-4147-A177-3AD203B41FA5}">
                      <a16:colId xmlns:a16="http://schemas.microsoft.com/office/drawing/2014/main" val="20000"/>
                    </a:ext>
                  </a:extLst>
                </a:gridCol>
                <a:gridCol w="5448300">
                  <a:extLst>
                    <a:ext uri="{9D8B030D-6E8A-4147-A177-3AD203B41FA5}">
                      <a16:colId xmlns:a16="http://schemas.microsoft.com/office/drawing/2014/main" val="20001"/>
                    </a:ext>
                  </a:extLst>
                </a:gridCol>
              </a:tblGrid>
              <a:tr h="1135062">
                <a:tc>
                  <a:txBody>
                    <a:bodyPr/>
                    <a:lstStyle/>
                    <a:p>
                      <a:r>
                        <a:rPr sz="2500" dirty="0"/>
                        <a:t>Clear vision and strong sponsorship from top management.</a:t>
                      </a:r>
                    </a:p>
                  </a:txBody>
                  <a:tcPr/>
                </a:tc>
                <a:tc>
                  <a:txBody>
                    <a:bodyPr/>
                    <a:lstStyle/>
                    <a:p>
                      <a:pPr algn="r" rtl="1"/>
                      <a:r>
                        <a:rPr sz="2500" dirty="0"/>
                        <a:t>رؤية واضحة ودعم قوي من الإدارة العليا.</a:t>
                      </a:r>
                    </a:p>
                  </a:txBody>
                  <a:tcPr/>
                </a:tc>
                <a:extLst>
                  <a:ext uri="{0D108BD9-81ED-4DB2-BD59-A6C34878D82A}">
                    <a16:rowId xmlns:a16="http://schemas.microsoft.com/office/drawing/2014/main" val="10000"/>
                  </a:ext>
                </a:extLst>
              </a:tr>
              <a:tr h="1135062">
                <a:tc>
                  <a:txBody>
                    <a:bodyPr/>
                    <a:lstStyle/>
                    <a:p>
                      <a:r>
                        <a:rPr sz="2500" dirty="0"/>
                        <a:t>Proper training and coaching for teams.</a:t>
                      </a:r>
                    </a:p>
                  </a:txBody>
                  <a:tcPr/>
                </a:tc>
                <a:tc>
                  <a:txBody>
                    <a:bodyPr/>
                    <a:lstStyle/>
                    <a:p>
                      <a:pPr algn="r" rtl="1"/>
                      <a:r>
                        <a:rPr sz="2500" dirty="0"/>
                        <a:t>توفير تدريب وتوجيه ملائم للفرق.</a:t>
                      </a:r>
                    </a:p>
                  </a:txBody>
                  <a:tcPr/>
                </a:tc>
                <a:extLst>
                  <a:ext uri="{0D108BD9-81ED-4DB2-BD59-A6C34878D82A}">
                    <a16:rowId xmlns:a16="http://schemas.microsoft.com/office/drawing/2014/main" val="10001"/>
                  </a:ext>
                </a:extLst>
              </a:tr>
              <a:tr h="1135063">
                <a:tc>
                  <a:txBody>
                    <a:bodyPr/>
                    <a:lstStyle/>
                    <a:p>
                      <a:r>
                        <a:rPr sz="2500" dirty="0"/>
                        <a:t>Gradual transition and continuous feedback.</a:t>
                      </a:r>
                    </a:p>
                  </a:txBody>
                  <a:tcPr/>
                </a:tc>
                <a:tc>
                  <a:txBody>
                    <a:bodyPr/>
                    <a:lstStyle/>
                    <a:p>
                      <a:pPr algn="r" rtl="1"/>
                      <a:r>
                        <a:rPr sz="2500" dirty="0"/>
                        <a:t>انتقال تدريجي وتغذية راجعة مستمرة لتحسين التطبيق.</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64492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76A914-8D0A-319B-27C6-316C971F0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B71081-5888-74C1-DE55-E11A1F5E6097}"/>
              </a:ext>
            </a:extLst>
          </p:cNvPr>
          <p:cNvSpPr/>
          <p:nvPr/>
        </p:nvSpPr>
        <p:spPr>
          <a:xfrm>
            <a:off x="256451" y="1270887"/>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02E26E8-8AF4-901A-695E-D17CCBB1F3EA}"/>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17451064-5492-5BE0-473C-E67EAC67C910}"/>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17550F1-516B-6A09-177B-E12ABD30B4E0}"/>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1770B3B-021C-05BB-D4B4-6E25181EE32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D641058D-02C4-EA99-4611-BB5C95C652F7}"/>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Title 1">
            <a:extLst>
              <a:ext uri="{FF2B5EF4-FFF2-40B4-BE49-F238E27FC236}">
                <a16:creationId xmlns:a16="http://schemas.microsoft.com/office/drawing/2014/main" id="{F12FF088-41A6-CF70-9C68-14C2FCF17F69}"/>
              </a:ext>
            </a:extLst>
          </p:cNvPr>
          <p:cNvSpPr txBox="1">
            <a:spLocks/>
          </p:cNvSpPr>
          <p:nvPr/>
        </p:nvSpPr>
        <p:spPr>
          <a:xfrm>
            <a:off x="1591228" y="1446247"/>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Role of the Project Manager in Agile/Hybrid</a:t>
            </a:r>
          </a:p>
          <a:p>
            <a:pPr algn="ctr"/>
            <a:r>
              <a:rPr lang="ar-EG" sz="2500" dirty="0"/>
              <a:t>دور مدير المشروع في البيئة الرشيقة والهجينة</a:t>
            </a:r>
          </a:p>
        </p:txBody>
      </p:sp>
      <p:graphicFrame>
        <p:nvGraphicFramePr>
          <p:cNvPr id="4" name="Table 3">
            <a:extLst>
              <a:ext uri="{FF2B5EF4-FFF2-40B4-BE49-F238E27FC236}">
                <a16:creationId xmlns:a16="http://schemas.microsoft.com/office/drawing/2014/main" id="{03ADEF7E-8413-05DB-FD7E-A05AACDC8262}"/>
              </a:ext>
            </a:extLst>
          </p:cNvPr>
          <p:cNvGraphicFramePr>
            <a:graphicFrameLocks noGrp="1"/>
          </p:cNvGraphicFramePr>
          <p:nvPr/>
        </p:nvGraphicFramePr>
        <p:xfrm>
          <a:off x="457199" y="2524539"/>
          <a:ext cx="11052314" cy="3601624"/>
        </p:xfrm>
        <a:graphic>
          <a:graphicData uri="http://schemas.openxmlformats.org/drawingml/2006/table">
            <a:tbl>
              <a:tblPr firstRow="1" bandRow="1">
                <a:tableStyleId>{5C22544A-7EE6-4342-B048-85BDC9FD1C3A}</a:tableStyleId>
              </a:tblPr>
              <a:tblGrid>
                <a:gridCol w="5526157">
                  <a:extLst>
                    <a:ext uri="{9D8B030D-6E8A-4147-A177-3AD203B41FA5}">
                      <a16:colId xmlns:a16="http://schemas.microsoft.com/office/drawing/2014/main" val="20000"/>
                    </a:ext>
                  </a:extLst>
                </a:gridCol>
                <a:gridCol w="5526157">
                  <a:extLst>
                    <a:ext uri="{9D8B030D-6E8A-4147-A177-3AD203B41FA5}">
                      <a16:colId xmlns:a16="http://schemas.microsoft.com/office/drawing/2014/main" val="20001"/>
                    </a:ext>
                  </a:extLst>
                </a:gridCol>
              </a:tblGrid>
              <a:tr h="1200541">
                <a:tc>
                  <a:txBody>
                    <a:bodyPr/>
                    <a:lstStyle/>
                    <a:p>
                      <a:r>
                        <a:rPr sz="2500" dirty="0"/>
                        <a:t>Shifts from command and control to serve and support.</a:t>
                      </a:r>
                    </a:p>
                  </a:txBody>
                  <a:tcPr/>
                </a:tc>
                <a:tc>
                  <a:txBody>
                    <a:bodyPr/>
                    <a:lstStyle/>
                    <a:p>
                      <a:pPr algn="r" rtl="1"/>
                      <a:r>
                        <a:rPr sz="2500" dirty="0"/>
                        <a:t>ينتقل من أسلوب الأمر والسيطرة إلى أسلوب الخدمة والدعم.</a:t>
                      </a:r>
                    </a:p>
                  </a:txBody>
                  <a:tcPr/>
                </a:tc>
                <a:extLst>
                  <a:ext uri="{0D108BD9-81ED-4DB2-BD59-A6C34878D82A}">
                    <a16:rowId xmlns:a16="http://schemas.microsoft.com/office/drawing/2014/main" val="10000"/>
                  </a:ext>
                </a:extLst>
              </a:tr>
              <a:tr h="1200541">
                <a:tc>
                  <a:txBody>
                    <a:bodyPr/>
                    <a:lstStyle/>
                    <a:p>
                      <a:r>
                        <a:rPr sz="2500" dirty="0"/>
                        <a:t>Facilitates collaboration, removes blockers, aligns stakeholders.</a:t>
                      </a:r>
                    </a:p>
                  </a:txBody>
                  <a:tcPr/>
                </a:tc>
                <a:tc>
                  <a:txBody>
                    <a:bodyPr/>
                    <a:lstStyle/>
                    <a:p>
                      <a:pPr algn="r" rtl="1"/>
                      <a:r>
                        <a:rPr sz="2500" dirty="0"/>
                        <a:t>يسهّل التعاون، ويزيل العوائق، ويحقق التوافق بين أصحاب المصلحة.</a:t>
                      </a:r>
                    </a:p>
                  </a:txBody>
                  <a:tcPr/>
                </a:tc>
                <a:extLst>
                  <a:ext uri="{0D108BD9-81ED-4DB2-BD59-A6C34878D82A}">
                    <a16:rowId xmlns:a16="http://schemas.microsoft.com/office/drawing/2014/main" val="10001"/>
                  </a:ext>
                </a:extLst>
              </a:tr>
              <a:tr h="1200542">
                <a:tc>
                  <a:txBody>
                    <a:bodyPr/>
                    <a:lstStyle/>
                    <a:p>
                      <a:r>
                        <a:rPr sz="2500" dirty="0"/>
                        <a:t>Manages interfaces with govern</a:t>
                      </a:r>
                      <a:r>
                        <a:rPr lang="en-US" sz="2500" dirty="0"/>
                        <a:t>ment</a:t>
                      </a:r>
                      <a:r>
                        <a:rPr sz="2500" dirty="0"/>
                        <a:t>, contracts and external parties.</a:t>
                      </a:r>
                    </a:p>
                  </a:txBody>
                  <a:tcPr/>
                </a:tc>
                <a:tc>
                  <a:txBody>
                    <a:bodyPr/>
                    <a:lstStyle/>
                    <a:p>
                      <a:pPr algn="r" rtl="1"/>
                      <a:r>
                        <a:rPr sz="2500" dirty="0"/>
                        <a:t>يدير العلاقة </a:t>
                      </a:r>
                      <a:r>
                        <a:rPr sz="2500" dirty="0" err="1"/>
                        <a:t>مع</a:t>
                      </a:r>
                      <a:r>
                        <a:rPr sz="2500" dirty="0"/>
                        <a:t> </a:t>
                      </a:r>
                      <a:r>
                        <a:rPr sz="2500" dirty="0" err="1"/>
                        <a:t>الح</a:t>
                      </a:r>
                      <a:r>
                        <a:rPr lang="ar-EG" sz="2500" dirty="0"/>
                        <a:t>كومه</a:t>
                      </a:r>
                      <a:r>
                        <a:rPr sz="2500" dirty="0"/>
                        <a:t> والعقود والأطراف الخارجية.</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680012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A5FBF-A6E0-560A-5CE9-B26D2E1092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B9C059-1EB3-10C1-3CCD-4A3148F84000}"/>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9F4B475-5BA9-B591-7974-171733E42CC4}"/>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197BFAEA-8A76-104D-E79E-06ACEC7DD225}"/>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1BDDFEB-E372-8D03-9003-AE5AAA2C7923}"/>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5228324-12C2-592B-64CC-97FFEF46CDE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BB2C86FE-3004-1DBB-B874-017B805254A8}"/>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2C39CB87-D40E-2D18-B956-F032C87E4005}"/>
              </a:ext>
            </a:extLst>
          </p:cNvPr>
          <p:cNvSpPr txBox="1">
            <a:spLocks/>
          </p:cNvSpPr>
          <p:nvPr/>
        </p:nvSpPr>
        <p:spPr>
          <a:xfrm>
            <a:off x="1282313" y="1482126"/>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KPIs and Performance Metrics</a:t>
            </a:r>
          </a:p>
          <a:p>
            <a:pPr algn="ctr"/>
            <a:r>
              <a:rPr lang="ar-EG" sz="2500" dirty="0"/>
              <a:t>مؤشرات الأداء في المشاريع الرشيقة والهجينة</a:t>
            </a:r>
          </a:p>
        </p:txBody>
      </p:sp>
      <p:graphicFrame>
        <p:nvGraphicFramePr>
          <p:cNvPr id="3" name="Table 2">
            <a:extLst>
              <a:ext uri="{FF2B5EF4-FFF2-40B4-BE49-F238E27FC236}">
                <a16:creationId xmlns:a16="http://schemas.microsoft.com/office/drawing/2014/main" id="{78B0B7DE-A835-D73E-4433-3387E3B06BA6}"/>
              </a:ext>
            </a:extLst>
          </p:cNvPr>
          <p:cNvGraphicFramePr>
            <a:graphicFrameLocks noGrp="1"/>
          </p:cNvGraphicFramePr>
          <p:nvPr/>
        </p:nvGraphicFramePr>
        <p:xfrm>
          <a:off x="457200" y="2720975"/>
          <a:ext cx="10992678" cy="3405187"/>
        </p:xfrm>
        <a:graphic>
          <a:graphicData uri="http://schemas.openxmlformats.org/drawingml/2006/table">
            <a:tbl>
              <a:tblPr firstRow="1" bandRow="1">
                <a:tableStyleId>{5C22544A-7EE6-4342-B048-85BDC9FD1C3A}</a:tableStyleId>
              </a:tblPr>
              <a:tblGrid>
                <a:gridCol w="5496339">
                  <a:extLst>
                    <a:ext uri="{9D8B030D-6E8A-4147-A177-3AD203B41FA5}">
                      <a16:colId xmlns:a16="http://schemas.microsoft.com/office/drawing/2014/main" val="20000"/>
                    </a:ext>
                  </a:extLst>
                </a:gridCol>
                <a:gridCol w="5496339">
                  <a:extLst>
                    <a:ext uri="{9D8B030D-6E8A-4147-A177-3AD203B41FA5}">
                      <a16:colId xmlns:a16="http://schemas.microsoft.com/office/drawing/2014/main" val="20001"/>
                    </a:ext>
                  </a:extLst>
                </a:gridCol>
              </a:tblGrid>
              <a:tr h="1135062">
                <a:tc>
                  <a:txBody>
                    <a:bodyPr/>
                    <a:lstStyle/>
                    <a:p>
                      <a:r>
                        <a:rPr sz="2500" dirty="0"/>
                        <a:t>Delivery speed such as cycle time and lead time.</a:t>
                      </a:r>
                    </a:p>
                  </a:txBody>
                  <a:tcPr/>
                </a:tc>
                <a:tc>
                  <a:txBody>
                    <a:bodyPr/>
                    <a:lstStyle/>
                    <a:p>
                      <a:pPr algn="r" rtl="1"/>
                      <a:r>
                        <a:rPr sz="2500" dirty="0"/>
                        <a:t>سرعة التسليم مثل وقت الدورة ووقت الاستجابة.</a:t>
                      </a:r>
                    </a:p>
                  </a:txBody>
                  <a:tcPr/>
                </a:tc>
                <a:extLst>
                  <a:ext uri="{0D108BD9-81ED-4DB2-BD59-A6C34878D82A}">
                    <a16:rowId xmlns:a16="http://schemas.microsoft.com/office/drawing/2014/main" val="10000"/>
                  </a:ext>
                </a:extLst>
              </a:tr>
              <a:tr h="1135062">
                <a:tc>
                  <a:txBody>
                    <a:bodyPr/>
                    <a:lstStyle/>
                    <a:p>
                      <a:r>
                        <a:rPr sz="2500" dirty="0"/>
                        <a:t>Value delivered measured by business outcomes and customer satisfaction.</a:t>
                      </a:r>
                    </a:p>
                  </a:txBody>
                  <a:tcPr/>
                </a:tc>
                <a:tc>
                  <a:txBody>
                    <a:bodyPr/>
                    <a:lstStyle/>
                    <a:p>
                      <a:pPr algn="r" rtl="1"/>
                      <a:r>
                        <a:rPr sz="2500" dirty="0"/>
                        <a:t>القيمة المقدَّمة تقاس بنتائج الأعمال ورضا العملاء.</a:t>
                      </a:r>
                    </a:p>
                  </a:txBody>
                  <a:tcPr/>
                </a:tc>
                <a:extLst>
                  <a:ext uri="{0D108BD9-81ED-4DB2-BD59-A6C34878D82A}">
                    <a16:rowId xmlns:a16="http://schemas.microsoft.com/office/drawing/2014/main" val="10001"/>
                  </a:ext>
                </a:extLst>
              </a:tr>
              <a:tr h="1135063">
                <a:tc>
                  <a:txBody>
                    <a:bodyPr/>
                    <a:lstStyle/>
                    <a:p>
                      <a:r>
                        <a:rPr sz="2500" dirty="0"/>
                        <a:t>Team health including engagement and burnout levels.</a:t>
                      </a:r>
                    </a:p>
                  </a:txBody>
                  <a:tcPr/>
                </a:tc>
                <a:tc>
                  <a:txBody>
                    <a:bodyPr/>
                    <a:lstStyle/>
                    <a:p>
                      <a:pPr algn="r" rtl="1"/>
                      <a:r>
                        <a:rPr sz="2500" dirty="0"/>
                        <a:t>صحة الفريق بما في ذلك الاندماج الوظيفي ومستويات الإرهاق.</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51640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B8CF9-C6F4-1E1A-6BEF-A2378B9F4A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B2B0E4-EBE6-5F73-D014-4F3884D5F1FF}"/>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BB41172-B784-DE8A-3784-55A14CEB0B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458B6F7-8AAF-83A6-7A2D-0C2116A027FB}"/>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461826-8A1E-322E-8693-1F7153CBF5EF}"/>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F412F70-F0DB-1500-4C7F-9FD77DF97AC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EE62B465-FF17-91A5-62F9-12809C79FF78}"/>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98F1F679-5A75-EAFD-8DF5-0C9331F3A233}"/>
              </a:ext>
            </a:extLst>
          </p:cNvPr>
          <p:cNvSpPr txBox="1">
            <a:spLocks/>
          </p:cNvSpPr>
          <p:nvPr/>
        </p:nvSpPr>
        <p:spPr>
          <a:xfrm>
            <a:off x="1873124" y="146164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Summary of Key Points</a:t>
            </a:r>
          </a:p>
          <a:p>
            <a:pPr algn="ctr"/>
            <a:r>
              <a:rPr lang="ar-EG" sz="2500" dirty="0"/>
              <a:t>ملخص النقاط الرئيسية</a:t>
            </a:r>
          </a:p>
        </p:txBody>
      </p:sp>
      <p:graphicFrame>
        <p:nvGraphicFramePr>
          <p:cNvPr id="3" name="Table 2">
            <a:extLst>
              <a:ext uri="{FF2B5EF4-FFF2-40B4-BE49-F238E27FC236}">
                <a16:creationId xmlns:a16="http://schemas.microsoft.com/office/drawing/2014/main" id="{BA61DD83-458A-DC73-65B5-31B2CFE23977}"/>
              </a:ext>
            </a:extLst>
          </p:cNvPr>
          <p:cNvGraphicFramePr>
            <a:graphicFrameLocks noGrp="1"/>
          </p:cNvGraphicFramePr>
          <p:nvPr/>
        </p:nvGraphicFramePr>
        <p:xfrm>
          <a:off x="424161" y="2731838"/>
          <a:ext cx="10896600" cy="2369502"/>
        </p:xfrm>
        <a:graphic>
          <a:graphicData uri="http://schemas.openxmlformats.org/drawingml/2006/table">
            <a:tbl>
              <a:tblPr firstRow="1" bandRow="1">
                <a:tableStyleId>{5C22544A-7EE6-4342-B048-85BDC9FD1C3A}</a:tableStyleId>
              </a:tblPr>
              <a:tblGrid>
                <a:gridCol w="5448300">
                  <a:extLst>
                    <a:ext uri="{9D8B030D-6E8A-4147-A177-3AD203B41FA5}">
                      <a16:colId xmlns:a16="http://schemas.microsoft.com/office/drawing/2014/main" val="20000"/>
                    </a:ext>
                  </a:extLst>
                </a:gridCol>
                <a:gridCol w="5448300">
                  <a:extLst>
                    <a:ext uri="{9D8B030D-6E8A-4147-A177-3AD203B41FA5}">
                      <a16:colId xmlns:a16="http://schemas.microsoft.com/office/drawing/2014/main" val="20001"/>
                    </a:ext>
                  </a:extLst>
                </a:gridCol>
              </a:tblGrid>
              <a:tr h="1135062">
                <a:tc>
                  <a:txBody>
                    <a:bodyPr/>
                    <a:lstStyle/>
                    <a:p>
                      <a:r>
                        <a:rPr sz="2500" dirty="0"/>
                        <a:t>National programs and mega-projects require flexibility and innovation.</a:t>
                      </a:r>
                    </a:p>
                  </a:txBody>
                  <a:tcPr/>
                </a:tc>
                <a:tc>
                  <a:txBody>
                    <a:bodyPr/>
                    <a:lstStyle/>
                    <a:p>
                      <a:pPr algn="r" rtl="1"/>
                      <a:r>
                        <a:rPr sz="2500" dirty="0"/>
                        <a:t>البرامج الوطنية والمشروعات العملاقة تحتاج إلى مرونة وابتكار.</a:t>
                      </a:r>
                    </a:p>
                  </a:txBody>
                  <a:tcPr/>
                </a:tc>
                <a:extLst>
                  <a:ext uri="{0D108BD9-81ED-4DB2-BD59-A6C34878D82A}">
                    <a16:rowId xmlns:a16="http://schemas.microsoft.com/office/drawing/2014/main" val="10000"/>
                  </a:ext>
                </a:extLst>
              </a:tr>
              <a:tr h="1135062">
                <a:tc>
                  <a:txBody>
                    <a:bodyPr/>
                    <a:lstStyle/>
                    <a:p>
                      <a:r>
                        <a:rPr sz="2500" dirty="0"/>
                        <a:t>Agile and hybrid approaches support rapid transformation and digital initiatives.</a:t>
                      </a:r>
                    </a:p>
                  </a:txBody>
                  <a:tcPr/>
                </a:tc>
                <a:tc>
                  <a:txBody>
                    <a:bodyPr/>
                    <a:lstStyle/>
                    <a:p>
                      <a:pPr algn="r" rtl="1"/>
                      <a:r>
                        <a:rPr sz="2500" dirty="0"/>
                        <a:t>الأساليب الرشيقة والهجينة تدعم التحوّل السريع والمبادرات الرقمية.</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97522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80F13-A5DA-886A-56AC-1B2B06660E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E7B2FB-0240-3850-AA4E-7EBB310CBBD0}"/>
              </a:ext>
            </a:extLst>
          </p:cNvPr>
          <p:cNvSpPr/>
          <p:nvPr/>
        </p:nvSpPr>
        <p:spPr>
          <a:xfrm>
            <a:off x="174970" y="1173809"/>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D069B4E-1E74-3AA3-E4A2-27E53617A966}"/>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0DD70EA-C294-FAF9-BCA1-A62588702225}"/>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AD4052-EC4E-66FD-1F77-FBF844517D25}"/>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29B0AEC-3600-7416-7637-4F80FF247D3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C4A9B7B7-FA7F-2F86-3B15-EF5558A24A90}"/>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C3B9434E-710B-ECE3-71C6-15BCAF72CDB1}"/>
              </a:ext>
            </a:extLst>
          </p:cNvPr>
          <p:cNvSpPr txBox="1">
            <a:spLocks/>
          </p:cNvSpPr>
          <p:nvPr/>
        </p:nvSpPr>
        <p:spPr>
          <a:xfrm>
            <a:off x="1709530" y="1345306"/>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Summary of Key Points</a:t>
            </a:r>
          </a:p>
          <a:p>
            <a:pPr algn="ctr"/>
            <a:r>
              <a:rPr lang="ar-EG" sz="2500" dirty="0"/>
              <a:t>ملخص النقاط الرئيسية</a:t>
            </a:r>
          </a:p>
        </p:txBody>
      </p:sp>
      <p:graphicFrame>
        <p:nvGraphicFramePr>
          <p:cNvPr id="3" name="Table 2">
            <a:extLst>
              <a:ext uri="{FF2B5EF4-FFF2-40B4-BE49-F238E27FC236}">
                <a16:creationId xmlns:a16="http://schemas.microsoft.com/office/drawing/2014/main" id="{1C41F86E-1D5E-45BD-3280-A9CFDFE273F2}"/>
              </a:ext>
            </a:extLst>
          </p:cNvPr>
          <p:cNvGraphicFramePr>
            <a:graphicFrameLocks noGrp="1"/>
          </p:cNvGraphicFramePr>
          <p:nvPr/>
        </p:nvGraphicFramePr>
        <p:xfrm>
          <a:off x="457200" y="2720975"/>
          <a:ext cx="10896600" cy="3405187"/>
        </p:xfrm>
        <a:graphic>
          <a:graphicData uri="http://schemas.openxmlformats.org/drawingml/2006/table">
            <a:tbl>
              <a:tblPr firstRow="1" bandRow="1">
                <a:tableStyleId>{5C22544A-7EE6-4342-B048-85BDC9FD1C3A}</a:tableStyleId>
              </a:tblPr>
              <a:tblGrid>
                <a:gridCol w="5448300">
                  <a:extLst>
                    <a:ext uri="{9D8B030D-6E8A-4147-A177-3AD203B41FA5}">
                      <a16:colId xmlns:a16="http://schemas.microsoft.com/office/drawing/2014/main" val="20000"/>
                    </a:ext>
                  </a:extLst>
                </a:gridCol>
                <a:gridCol w="5448300">
                  <a:extLst>
                    <a:ext uri="{9D8B030D-6E8A-4147-A177-3AD203B41FA5}">
                      <a16:colId xmlns:a16="http://schemas.microsoft.com/office/drawing/2014/main" val="20001"/>
                    </a:ext>
                  </a:extLst>
                </a:gridCol>
              </a:tblGrid>
              <a:tr h="1135062">
                <a:tc>
                  <a:txBody>
                    <a:bodyPr/>
                    <a:lstStyle/>
                    <a:p>
                      <a:r>
                        <a:rPr sz="2500" dirty="0"/>
                        <a:t>Agile and hybrid project management respond to change and focus on value.</a:t>
                      </a:r>
                    </a:p>
                  </a:txBody>
                  <a:tcPr/>
                </a:tc>
                <a:tc>
                  <a:txBody>
                    <a:bodyPr/>
                    <a:lstStyle/>
                    <a:p>
                      <a:pPr algn="r" rtl="1"/>
                      <a:r>
                        <a:rPr sz="2500" dirty="0"/>
                        <a:t>الإدارة الرشيقة والهجينة تستجيب للتغيير وتركّز على القيمة.</a:t>
                      </a:r>
                    </a:p>
                  </a:txBody>
                  <a:tcPr/>
                </a:tc>
                <a:extLst>
                  <a:ext uri="{0D108BD9-81ED-4DB2-BD59-A6C34878D82A}">
                    <a16:rowId xmlns:a16="http://schemas.microsoft.com/office/drawing/2014/main" val="10000"/>
                  </a:ext>
                </a:extLst>
              </a:tr>
              <a:tr h="1135062">
                <a:tc>
                  <a:txBody>
                    <a:bodyPr/>
                    <a:lstStyle/>
                    <a:p>
                      <a:r>
                        <a:rPr sz="2500" dirty="0"/>
                        <a:t>Scrum, Kanban and Lean provide practical frameworks and tools.</a:t>
                      </a:r>
                    </a:p>
                  </a:txBody>
                  <a:tcPr/>
                </a:tc>
                <a:tc>
                  <a:txBody>
                    <a:bodyPr/>
                    <a:lstStyle/>
                    <a:p>
                      <a:pPr algn="r" rtl="1"/>
                      <a:r>
                        <a:rPr sz="2500" dirty="0"/>
                        <a:t>سكرم وكانبان واللين توفّر أطرًا وأدوات عملية لتطبيق الرشاقة.</a:t>
                      </a:r>
                    </a:p>
                  </a:txBody>
                  <a:tcPr/>
                </a:tc>
                <a:extLst>
                  <a:ext uri="{0D108BD9-81ED-4DB2-BD59-A6C34878D82A}">
                    <a16:rowId xmlns:a16="http://schemas.microsoft.com/office/drawing/2014/main" val="10001"/>
                  </a:ext>
                </a:extLst>
              </a:tr>
              <a:tr h="1135063">
                <a:tc>
                  <a:txBody>
                    <a:bodyPr/>
                    <a:lstStyle/>
                    <a:p>
                      <a:r>
                        <a:rPr sz="2500" dirty="0"/>
                        <a:t>Success depends on culture, leadership, training and continuous improvement.</a:t>
                      </a:r>
                    </a:p>
                  </a:txBody>
                  <a:tcPr/>
                </a:tc>
                <a:tc>
                  <a:txBody>
                    <a:bodyPr/>
                    <a:lstStyle/>
                    <a:p>
                      <a:pPr algn="r" rtl="1"/>
                      <a:r>
                        <a:rPr sz="2500" dirty="0"/>
                        <a:t>يعتمد النجاح على الثقافة والقيادة والتدريب والتحسين المستمر.</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953422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0ED0E8-AF7A-A10F-6214-AC52F43122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C5847A-0D35-8535-680E-F8FD0AECF008}"/>
              </a:ext>
            </a:extLst>
          </p:cNvPr>
          <p:cNvSpPr/>
          <p:nvPr/>
        </p:nvSpPr>
        <p:spPr>
          <a:xfrm>
            <a:off x="316085" y="138753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A68C247-BB99-2927-2124-9A06E35B2125}"/>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5FAE73E9-D174-D999-BD14-EF995F9E459F}"/>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6CA6BB-8777-3E8C-C759-184618BBB14C}"/>
              </a:ext>
            </a:extLst>
          </p:cNvPr>
          <p:cNvSpPr txBox="1"/>
          <p:nvPr/>
        </p:nvSpPr>
        <p:spPr>
          <a:xfrm>
            <a:off x="355086"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A21A27A-C2CA-54D5-637B-F10125C715C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
            <a:extLst>
              <a:ext uri="{FF2B5EF4-FFF2-40B4-BE49-F238E27FC236}">
                <a16:creationId xmlns:a16="http://schemas.microsoft.com/office/drawing/2014/main" id="{048F7A2C-2C24-C14F-8473-4CEB19BE50A5}"/>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Title 1">
            <a:extLst>
              <a:ext uri="{FF2B5EF4-FFF2-40B4-BE49-F238E27FC236}">
                <a16:creationId xmlns:a16="http://schemas.microsoft.com/office/drawing/2014/main" id="{9228C92A-22A4-9F20-8B18-94D9D270410A}"/>
              </a:ext>
            </a:extLst>
          </p:cNvPr>
          <p:cNvSpPr txBox="1">
            <a:spLocks/>
          </p:cNvSpPr>
          <p:nvPr/>
        </p:nvSpPr>
        <p:spPr>
          <a:xfrm>
            <a:off x="1868556" y="1482753"/>
            <a:ext cx="82296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500" dirty="0"/>
              <a:t>Review Questions (1)</a:t>
            </a:r>
          </a:p>
          <a:p>
            <a:pPr algn="ctr"/>
            <a:r>
              <a:rPr lang="ar-EG" sz="2500" dirty="0"/>
              <a:t>أسئلة مراجعة (١)</a:t>
            </a:r>
          </a:p>
        </p:txBody>
      </p:sp>
      <p:graphicFrame>
        <p:nvGraphicFramePr>
          <p:cNvPr id="3" name="Table 2">
            <a:extLst>
              <a:ext uri="{FF2B5EF4-FFF2-40B4-BE49-F238E27FC236}">
                <a16:creationId xmlns:a16="http://schemas.microsoft.com/office/drawing/2014/main" id="{43AE2B06-E67B-3313-73A4-0B6D3339303F}"/>
              </a:ext>
            </a:extLst>
          </p:cNvPr>
          <p:cNvGraphicFramePr>
            <a:graphicFrameLocks noGrp="1"/>
          </p:cNvGraphicFramePr>
          <p:nvPr/>
        </p:nvGraphicFramePr>
        <p:xfrm>
          <a:off x="457199" y="2286558"/>
          <a:ext cx="11052314" cy="3839605"/>
        </p:xfrm>
        <a:graphic>
          <a:graphicData uri="http://schemas.openxmlformats.org/drawingml/2006/table">
            <a:tbl>
              <a:tblPr firstRow="1" bandRow="1">
                <a:tableStyleId>{5C22544A-7EE6-4342-B048-85BDC9FD1C3A}</a:tableStyleId>
              </a:tblPr>
              <a:tblGrid>
                <a:gridCol w="5526157">
                  <a:extLst>
                    <a:ext uri="{9D8B030D-6E8A-4147-A177-3AD203B41FA5}">
                      <a16:colId xmlns:a16="http://schemas.microsoft.com/office/drawing/2014/main" val="20000"/>
                    </a:ext>
                  </a:extLst>
                </a:gridCol>
                <a:gridCol w="5526157">
                  <a:extLst>
                    <a:ext uri="{9D8B030D-6E8A-4147-A177-3AD203B41FA5}">
                      <a16:colId xmlns:a16="http://schemas.microsoft.com/office/drawing/2014/main" val="20001"/>
                    </a:ext>
                  </a:extLst>
                </a:gridCol>
              </a:tblGrid>
              <a:tr h="1279868">
                <a:tc>
                  <a:txBody>
                    <a:bodyPr/>
                    <a:lstStyle/>
                    <a:p>
                      <a:r>
                        <a:rPr sz="2500" dirty="0"/>
                        <a:t>What is the main difference between traditional and agile project management?</a:t>
                      </a:r>
                    </a:p>
                  </a:txBody>
                  <a:tcPr/>
                </a:tc>
                <a:tc>
                  <a:txBody>
                    <a:bodyPr/>
                    <a:lstStyle/>
                    <a:p>
                      <a:pPr algn="r" rtl="1"/>
                      <a:r>
                        <a:rPr sz="2500" dirty="0"/>
                        <a:t>ما الفرق الرئيسي بين الإدارة التقليدية والإدارة الرشيقة للمشروعات؟</a:t>
                      </a:r>
                    </a:p>
                  </a:txBody>
                  <a:tcPr/>
                </a:tc>
                <a:extLst>
                  <a:ext uri="{0D108BD9-81ED-4DB2-BD59-A6C34878D82A}">
                    <a16:rowId xmlns:a16="http://schemas.microsoft.com/office/drawing/2014/main" val="10000"/>
                  </a:ext>
                </a:extLst>
              </a:tr>
              <a:tr h="1279868">
                <a:tc>
                  <a:txBody>
                    <a:bodyPr/>
                    <a:lstStyle/>
                    <a:p>
                      <a:r>
                        <a:rPr sz="2500" dirty="0"/>
                        <a:t>When is a hybrid approach more suitable than a pure agile approach?</a:t>
                      </a:r>
                    </a:p>
                  </a:txBody>
                  <a:tcPr/>
                </a:tc>
                <a:tc>
                  <a:txBody>
                    <a:bodyPr/>
                    <a:lstStyle/>
                    <a:p>
                      <a:pPr algn="r" rtl="1"/>
                      <a:r>
                        <a:rPr sz="2500" dirty="0"/>
                        <a:t>متى يكون النهج الهجين أنسب من النهج الرشيق بالكامل؟</a:t>
                      </a:r>
                    </a:p>
                  </a:txBody>
                  <a:tcPr/>
                </a:tc>
                <a:extLst>
                  <a:ext uri="{0D108BD9-81ED-4DB2-BD59-A6C34878D82A}">
                    <a16:rowId xmlns:a16="http://schemas.microsoft.com/office/drawing/2014/main" val="10001"/>
                  </a:ext>
                </a:extLst>
              </a:tr>
              <a:tr h="1279869">
                <a:tc>
                  <a:txBody>
                    <a:bodyPr/>
                    <a:lstStyle/>
                    <a:p>
                      <a:r>
                        <a:rPr sz="2500" dirty="0"/>
                        <a:t>Name two agile values and explain them briefly.</a:t>
                      </a:r>
                    </a:p>
                  </a:txBody>
                  <a:tcPr/>
                </a:tc>
                <a:tc>
                  <a:txBody>
                    <a:bodyPr/>
                    <a:lstStyle/>
                    <a:p>
                      <a:pPr algn="r" rtl="1"/>
                      <a:r>
                        <a:rPr sz="2500" dirty="0"/>
                        <a:t>اذكر قيمتين من قيم المنهج الرشيق واشرحهما باختصار.</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73259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803E90A-F683-49DF-8F63-8D046A72EE84}">
  <ds:schemaRefs>
    <ds:schemaRef ds:uri="http://schemas.openxmlformats.org/package/2006/metadata/core-properties"/>
    <ds:schemaRef ds:uri="http://purl.org/dc/terms/"/>
    <ds:schemaRef ds:uri="http://www.w3.org/XML/1998/namespace"/>
    <ds:schemaRef ds:uri="http://schemas.microsoft.com/office/infopath/2007/PartnerControls"/>
    <ds:schemaRef ds:uri="http://schemas.microsoft.com/office/2006/documentManagement/types"/>
    <ds:schemaRef ds:uri="http://schemas.microsoft.com/office/2006/metadata/properties"/>
    <ds:schemaRef ds:uri="http://purl.org/dc/elements/1.1/"/>
    <ds:schemaRef ds:uri="49100919-8a76-4266-be0c-7dc583902cb4"/>
    <ds:schemaRef ds:uri="d13aca44-ef33-4cf4-9980-7f0b00e6eeb9"/>
    <ds:schemaRef ds:uri="http://purl.org/dc/dcmitype/"/>
  </ds:schemaRefs>
</ds:datastoreItem>
</file>

<file path=customXml/itemProps2.xml><?xml version="1.0" encoding="utf-8"?>
<ds:datastoreItem xmlns:ds="http://schemas.openxmlformats.org/officeDocument/2006/customXml" ds:itemID="{B342475B-D5A9-4A20-8F2C-4303FA3B6824}">
  <ds:schemaRefs>
    <ds:schemaRef ds:uri="http://schemas.microsoft.com/sharepoint/v3/contenttype/forms"/>
  </ds:schemaRefs>
</ds:datastoreItem>
</file>

<file path=customXml/itemProps3.xml><?xml version="1.0" encoding="utf-8"?>
<ds:datastoreItem xmlns:ds="http://schemas.openxmlformats.org/officeDocument/2006/customXml" ds:itemID="{8FEA0CFB-8113-4359-B7DE-9910D700C097}"/>
</file>

<file path=docProps/app.xml><?xml version="1.0" encoding="utf-8"?>
<Properties xmlns="http://schemas.openxmlformats.org/officeDocument/2006/extended-properties" xmlns:vt="http://schemas.openxmlformats.org/officeDocument/2006/docPropsVTypes">
  <TotalTime>2007</TotalTime>
  <Words>2896</Words>
  <Application>Microsoft Office PowerPoint</Application>
  <PresentationFormat>Widescreen</PresentationFormat>
  <Paragraphs>397</Paragraphs>
  <Slides>40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Roboto Light</vt:lpstr>
      <vt:lpstr>Times New Roman</vt:lpstr>
      <vt:lpstr>Office Theme</vt:lpstr>
      <vt:lpstr>PowerPoint Presentation</vt:lpstr>
      <vt:lpstr>PowerPoint Presentation</vt:lpstr>
      <vt:lpstr>Why Emerging Trends Matter</vt:lpstr>
      <vt:lpstr>Key Drivers of Change in Project Management</vt:lpstr>
      <vt:lpstr>From Traditional PM to Project Management 4.0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Abdelrehim Nader</cp:lastModifiedBy>
  <cp:revision>35</cp:revision>
  <dcterms:created xsi:type="dcterms:W3CDTF">2023-04-29T09:08:23Z</dcterms:created>
  <dcterms:modified xsi:type="dcterms:W3CDTF">2025-12-06T09:11:25Z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