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5"/>
  </p:notesMasterIdLst>
  <p:sldIdLst>
    <p:sldId id="623" r:id="rId2"/>
    <p:sldId id="624" r:id="rId3"/>
    <p:sldId id="627" r:id="rId4"/>
    <p:sldId id="686" r:id="rId5"/>
    <p:sldId id="699" r:id="rId6"/>
    <p:sldId id="634" r:id="rId7"/>
    <p:sldId id="700" r:id="rId8"/>
    <p:sldId id="701" r:id="rId9"/>
    <p:sldId id="642" r:id="rId10"/>
    <p:sldId id="703" r:id="rId11"/>
    <p:sldId id="702" r:id="rId12"/>
    <p:sldId id="641" r:id="rId13"/>
    <p:sldId id="712" r:id="rId14"/>
    <p:sldId id="732" r:id="rId15"/>
    <p:sldId id="710" r:id="rId16"/>
    <p:sldId id="688" r:id="rId17"/>
    <p:sldId id="705" r:id="rId18"/>
    <p:sldId id="704" r:id="rId19"/>
    <p:sldId id="706" r:id="rId20"/>
    <p:sldId id="708" r:id="rId21"/>
    <p:sldId id="707" r:id="rId22"/>
    <p:sldId id="709" r:id="rId23"/>
    <p:sldId id="687" r:id="rId24"/>
    <p:sldId id="718" r:id="rId25"/>
    <p:sldId id="721" r:id="rId26"/>
    <p:sldId id="720" r:id="rId27"/>
    <p:sldId id="722" r:id="rId28"/>
    <p:sldId id="723" r:id="rId29"/>
    <p:sldId id="714" r:id="rId30"/>
    <p:sldId id="724" r:id="rId31"/>
    <p:sldId id="726" r:id="rId32"/>
    <p:sldId id="727" r:id="rId33"/>
    <p:sldId id="725" r:id="rId34"/>
    <p:sldId id="728" r:id="rId35"/>
    <p:sldId id="713" r:id="rId36"/>
    <p:sldId id="715" r:id="rId37"/>
    <p:sldId id="716" r:id="rId38"/>
    <p:sldId id="717" r:id="rId39"/>
    <p:sldId id="633" r:id="rId40"/>
    <p:sldId id="731" r:id="rId41"/>
    <p:sldId id="638" r:id="rId42"/>
    <p:sldId id="639" r:id="rId43"/>
    <p:sldId id="625" r:id="rId44"/>
  </p:sldIdLst>
  <p:sldSz cx="12192000" cy="6858000"/>
  <p:notesSz cx="6858000" cy="9144000"/>
  <p:embeddedFontLst>
    <p:embeddedFont>
      <p:font typeface="Alexandria" pitchFamily="2" charset="-78"/>
      <p:regular r:id="rId46"/>
      <p:bold r:id="rId47"/>
    </p:embeddedFont>
    <p:embeddedFont>
      <p:font typeface="Alexandria ExtraBold" pitchFamily="2" charset="-78"/>
      <p:bold r:id="rId48"/>
    </p:embeddedFont>
    <p:embeddedFont>
      <p:font typeface="Calibri" panose="020F0502020204030204" pitchFamily="34" charset="0"/>
      <p:regular r:id="rId49"/>
      <p:bold r:id="rId50"/>
      <p:italic r:id="rId51"/>
      <p:boldItalic r:id="rId52"/>
    </p:embeddedFont>
    <p:embeddedFont>
      <p:font typeface="Alexandria Black" pitchFamily="2" charset="-78"/>
      <p:bold r:id="rId53"/>
    </p:embeddedFont>
    <p:embeddedFont>
      <p:font typeface="Calibri Light" panose="020F0302020204030204" pitchFamily="34" charset="0"/>
      <p:regular r:id="rId54"/>
      <p:italic r:id="rId55"/>
    </p:embeddedFont>
    <p:embeddedFont>
      <p:font typeface="Alexandria SemiBold" pitchFamily="2" charset="-78"/>
      <p:bold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3"/>
            <p14:sldId id="624"/>
            <p14:sldId id="627"/>
            <p14:sldId id="686"/>
            <p14:sldId id="699"/>
            <p14:sldId id="634"/>
            <p14:sldId id="700"/>
            <p14:sldId id="701"/>
            <p14:sldId id="642"/>
            <p14:sldId id="703"/>
            <p14:sldId id="702"/>
            <p14:sldId id="641"/>
            <p14:sldId id="712"/>
            <p14:sldId id="732"/>
            <p14:sldId id="710"/>
            <p14:sldId id="688"/>
            <p14:sldId id="705"/>
            <p14:sldId id="704"/>
            <p14:sldId id="706"/>
            <p14:sldId id="708"/>
            <p14:sldId id="707"/>
            <p14:sldId id="709"/>
            <p14:sldId id="687"/>
            <p14:sldId id="718"/>
            <p14:sldId id="721"/>
            <p14:sldId id="720"/>
            <p14:sldId id="722"/>
            <p14:sldId id="723"/>
            <p14:sldId id="714"/>
            <p14:sldId id="724"/>
            <p14:sldId id="726"/>
            <p14:sldId id="727"/>
            <p14:sldId id="725"/>
            <p14:sldId id="728"/>
            <p14:sldId id="713"/>
            <p14:sldId id="715"/>
            <p14:sldId id="716"/>
            <p14:sldId id="717"/>
            <p14:sldId id="633"/>
            <p14:sldId id="731"/>
            <p14:sldId id="638"/>
            <p14:sldId id="639"/>
            <p14:sldId id="6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D1F"/>
    <a:srgbClr val="ED7900"/>
    <a:srgbClr val="98481C"/>
    <a:srgbClr val="EA368A"/>
    <a:srgbClr val="F5F3F3"/>
    <a:srgbClr val="E9EBF5"/>
    <a:srgbClr val="E6DED1"/>
    <a:srgbClr val="1E758A"/>
    <a:srgbClr val="175B6B"/>
    <a:srgbClr val="88000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766" autoAdjust="0"/>
  </p:normalViewPr>
  <p:slideViewPr>
    <p:cSldViewPr snapToGrid="0">
      <p:cViewPr varScale="1">
        <p:scale>
          <a:sx n="59" d="100"/>
          <a:sy n="59" d="100"/>
        </p:scale>
        <p:origin x="1074"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schemas.openxmlformats.org/officeDocument/2006/relationships/font" Target="fonts/font11.fntdata"/><Relationship Id="rId8" Type="http://schemas.openxmlformats.org/officeDocument/2006/relationships/slide" Target="slides/slide7.xml"/><Relationship Id="rId51"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7.fntdata"/><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2025-03-18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6086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21949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81699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66306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latin typeface="Alexandria" pitchFamily="2" charset="-78"/>
                <a:cs typeface="Alexandria" pitchFamily="2" charset="-78"/>
              </a:rPr>
              <a:t>وتقديم معلومات دقيقة وواضحة عن المنتج</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636093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المؤثرات الصوتية</a:t>
            </a:r>
          </a:p>
          <a:p>
            <a:r>
              <a:rPr lang="ar-SA" dirty="0" smtClean="0"/>
              <a:t>تجربة السينابون واحاسة</a:t>
            </a:r>
            <a:r>
              <a:rPr lang="ar-SA" baseline="0" dirty="0" smtClean="0"/>
              <a:t> الشم</a:t>
            </a:r>
          </a:p>
          <a:p>
            <a:r>
              <a:rPr lang="ar-SA" baseline="0" dirty="0" smtClean="0"/>
              <a:t>تجربة سماع موسيقي فرنسية وتجربة سماع موسيقي ألمانية وتأثيرها على اقبال أكبر للمشروبات</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786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515662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508152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b="1" dirty="0" smtClean="0"/>
              <a:t>تعيين السلوك</a:t>
            </a:r>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74005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959109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823546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0557813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فهل هذه الوضعيات ثابتة أم تتغير مع السياقات المختلفة في الإعلان؟ </a:t>
            </a:r>
          </a:p>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72012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هذا التأثير يعود إلى تكرار الكتابة من الشمال إلى اليمين، مما يعزز الشعور بأن الصور في الجزء السفلي الأيمن تعكس ثقل المنتج.</a:t>
            </a:r>
          </a:p>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551532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749770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t>يقلل من الاهتمام والنية للشراء</a:t>
            </a:r>
          </a:p>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تثير هذه الصورة نشاطًا عقليًا </a:t>
            </a:r>
            <a:r>
              <a:rPr lang="ar-SA" sz="1200" u="sng" dirty="0" smtClean="0">
                <a:latin typeface="Alexandria" pitchFamily="2" charset="-78"/>
                <a:cs typeface="Alexandria" pitchFamily="2" charset="-78"/>
              </a:rPr>
              <a:t>مشابهًا</a:t>
            </a:r>
            <a:r>
              <a:rPr lang="ar-SA" sz="1200" dirty="0" smtClean="0">
                <a:latin typeface="Alexandria" pitchFamily="2" charset="-78"/>
                <a:cs typeface="Alexandria" pitchFamily="2" charset="-78"/>
              </a:rPr>
              <a:t>، مما يجعل الفرد يتخيل نفسه يمارس هذا النشاط، ويعزز رغبته في الانخراط بذلك النشاط أو شراء المنتج</a:t>
            </a: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068558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pitchFamily="2" charset="-78"/>
                <a:cs typeface="Alexandria" pitchFamily="2" charset="-78"/>
              </a:rPr>
              <a:t>تنشط عندما نرى شخص ما يقوم بعمل معين على سبيل المثال، عندما نرى شخصًا يلعب كرة القدم، يتم تفعيل نشاط ذهني في المخ من خلال الخلايا العصبية المرآتية، مما يجعل الفرد يتخيل نفسه يمارس اللعبة رغم ان جميع عضلاته في حالة ارتخاء وسكون.</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326321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715313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909744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22719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740568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حيث تكون الحاجة إلى الجدية والمصداقية أكبر. </a:t>
            </a:r>
            <a:endParaRPr lang="en-US" sz="1200"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2913594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007721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solidFill>
                  <a:srgbClr val="111827"/>
                </a:solidFill>
                <a:latin typeface="Inter"/>
              </a:rPr>
              <a:t>تفسر كيفية تنظيم المعلومات في الذاكرة البشرية. </a:t>
            </a:r>
          </a:p>
          <a:p>
            <a:r>
              <a:rPr lang="ar-SA" dirty="0" smtClean="0">
                <a:solidFill>
                  <a:srgbClr val="111827"/>
                </a:solidFill>
                <a:latin typeface="Inter"/>
              </a:rPr>
              <a:t>مثال:</a:t>
            </a:r>
            <a:r>
              <a:rPr lang="ar-SA" baseline="0" dirty="0" smtClean="0">
                <a:solidFill>
                  <a:srgbClr val="111827"/>
                </a:solidFill>
                <a:latin typeface="Inter"/>
              </a:rPr>
              <a:t> كلمة تفاحة ترتبط بشكل قوى مع فاكهة – صحية – وكلمة أحمر – وكلمة ماكنتوش أو حتى صور مثل كنبيوتر آبل. </a:t>
            </a:r>
            <a:r>
              <a:rPr lang="ar-SA" dirty="0" smtClean="0">
                <a:solidFill>
                  <a:srgbClr val="111827"/>
                </a:solidFill>
                <a:latin typeface="Inter"/>
              </a:rPr>
              <a:t> </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322753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قد يُستخدم هذا الخط في إعلانات العطور في ألمانيا، حيث يعتبر مناسبًا في ذلك السياق.</a:t>
            </a:r>
          </a:p>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418158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698097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t>مثال</a:t>
            </a:r>
            <a:r>
              <a:rPr lang="ar-SA" baseline="0" dirty="0" smtClean="0"/>
              <a:t> جبنة عادية وجبنة ريكفورد واستخدام حروف معقدة</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48839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dirty="0" smtClean="0">
                <a:latin typeface="Alexandria" pitchFamily="2" charset="-78"/>
                <a:cs typeface="Alexandria" pitchFamily="2" charset="-78"/>
              </a:rPr>
              <a:t>باللغة الانجليزية : الحروف المتحركة</a:t>
            </a:r>
            <a:r>
              <a:rPr lang="ar-SA" baseline="0" dirty="0" smtClean="0">
                <a:latin typeface="Alexandria" pitchFamily="2" charset="-78"/>
                <a:cs typeface="Alexandria" pitchFamily="2" charset="-78"/>
              </a:rPr>
              <a:t> </a:t>
            </a:r>
            <a:r>
              <a:rPr lang="en-US" baseline="0" dirty="0" smtClean="0">
                <a:latin typeface="Alexandria" pitchFamily="2" charset="-78"/>
                <a:cs typeface="Alexandria" pitchFamily="2" charset="-78"/>
              </a:rPr>
              <a:t>Vowels</a:t>
            </a:r>
            <a:r>
              <a:rPr lang="ar-SA" baseline="0" dirty="0" smtClean="0">
                <a:latin typeface="Alexandria" pitchFamily="2" charset="-78"/>
                <a:cs typeface="Alexandria" pitchFamily="2" charset="-78"/>
              </a:rPr>
              <a:t> </a:t>
            </a:r>
            <a:r>
              <a:rPr lang="en-US" baseline="0" dirty="0" smtClean="0">
                <a:latin typeface="Alexandria" pitchFamily="2" charset="-78"/>
                <a:cs typeface="Alexandria" pitchFamily="2" charset="-78"/>
              </a:rPr>
              <a:t>( </a:t>
            </a:r>
            <a:r>
              <a:rPr lang="en-US" baseline="0" dirty="0" err="1" smtClean="0">
                <a:latin typeface="Alexandria" pitchFamily="2" charset="-78"/>
                <a:cs typeface="Alexandria" pitchFamily="2" charset="-78"/>
              </a:rPr>
              <a:t>a,e,o,i,u</a:t>
            </a:r>
            <a:r>
              <a:rPr lang="en-US" baseline="0" dirty="0" smtClean="0">
                <a:latin typeface="Alexandria" pitchFamily="2" charset="-78"/>
                <a:cs typeface="Alexandria" pitchFamily="2" charset="-78"/>
              </a:rPr>
              <a:t>)</a:t>
            </a: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41534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5237489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فكما يربط الجمهور بشكل قوي بين الحرف والشكل، يجعل العلامة التجارية أكثر جذبًا وارتباطًا في أذهان المستهلكين.</a:t>
            </a:r>
          </a:p>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8373309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r>
              <a:rPr lang="ar-SA" sz="1200" dirty="0" smtClean="0">
                <a:latin typeface="Alexandria" pitchFamily="2" charset="-78"/>
                <a:cs typeface="Alexandria" pitchFamily="2" charset="-78"/>
              </a:rPr>
              <a:t>المنتج الرخيص: يستهدف المستهلكين الذين ليس لديهم معرفة عميقة بالمنتج، مما يزيد من احتمال شرائهم، حيث يوفر لهم خيارًا بسيطًا وغير معقد.</a:t>
            </a:r>
          </a:p>
          <a:p>
            <a:pPr algn="r" rtl="1">
              <a:lnSpc>
                <a:spcPct val="150000"/>
              </a:lnSpc>
            </a:pPr>
            <a:r>
              <a:rPr lang="ar-SA" sz="1200" dirty="0" smtClean="0">
                <a:latin typeface="Alexandria" pitchFamily="2" charset="-78"/>
                <a:cs typeface="Alexandria" pitchFamily="2" charset="-78"/>
              </a:rPr>
              <a:t>المنتج المتعدد الخصائص: يتم استهداف المستهلكين الذين يمتلكون معرفة أكبر بالمزايا، حيث يتوقع أن يختاروا هذا المنتج بناءً على احتياجاتهم المعرفية العالية.</a:t>
            </a:r>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0495812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SA" dirty="0" smtClean="0">
                <a:latin typeface="Alexandria SemiBold" pitchFamily="2" charset="-78"/>
                <a:cs typeface="Alexandria SemiBold" pitchFamily="2" charset="-78"/>
              </a:rPr>
              <a:t>يساعد في بناء علاقة عاطفية بين العلامة التجارية والمستهلك، </a:t>
            </a:r>
            <a:r>
              <a:rPr lang="ar-SA" sz="1200" dirty="0" smtClean="0">
                <a:latin typeface="Alexandria" pitchFamily="2" charset="-78"/>
                <a:cs typeface="Alexandria" pitchFamily="2" charset="-78"/>
              </a:rPr>
              <a:t>المستهدف.يجب توجيه الحديث مباشرة إلى المستهلك.</a:t>
            </a:r>
          </a:p>
          <a:p>
            <a:pPr algn="r" rtl="1">
              <a:lnSpc>
                <a:spcPct val="150000"/>
              </a:lnSpc>
            </a:pPr>
            <a:endParaRPr lang="ar-SA" sz="1200"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0688730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4214567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0125514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733275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9199712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b="1" i="0" kern="1200" dirty="0" smtClean="0">
                <a:solidFill>
                  <a:schemeClr val="tx1"/>
                </a:solidFill>
                <a:effectLst/>
                <a:latin typeface="+mn-lt"/>
                <a:ea typeface="+mn-ea"/>
                <a:cs typeface="+mn-cs"/>
              </a:rPr>
              <a:t>ماركوس نيلسون ورونالد راسل.</a:t>
            </a: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0787372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latin typeface="Alexandria" pitchFamily="2" charset="-78"/>
                <a:cs typeface="Alexandria" pitchFamily="2" charset="-78"/>
              </a:rPr>
              <a:t>يمد المعلنين بلغة اضافية للتاثير ع المستهلك</a:t>
            </a: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50990853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smtClean="0">
                <a:solidFill>
                  <a:schemeClr val="tx1"/>
                </a:solidFill>
                <a:effectLst/>
                <a:latin typeface="+mn-lt"/>
                <a:ea typeface="+mn-ea"/>
                <a:cs typeface="+mn-cs"/>
              </a:rPr>
              <a:t>الرغبة هي اول تلاقي للمستهلك مع الإعلان، لذا نحاول أن نرفع رغبته في هذا المنتج</a:t>
            </a:r>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41161294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smtClean="0">
                <a:solidFill>
                  <a:schemeClr val="tx1"/>
                </a:solidFill>
                <a:effectLst/>
                <a:latin typeface="+mn-lt"/>
                <a:ea typeface="+mn-ea"/>
                <a:cs typeface="+mn-cs"/>
              </a:rPr>
              <a:t>ولذلك عندما تقدم شئ</a:t>
            </a:r>
            <a:r>
              <a:rPr lang="ar-SA" sz="1200" b="0" i="0" kern="1200" baseline="0" dirty="0" smtClean="0">
                <a:solidFill>
                  <a:schemeClr val="tx1"/>
                </a:solidFill>
                <a:effectLst/>
                <a:latin typeface="+mn-lt"/>
                <a:ea typeface="+mn-ea"/>
                <a:cs typeface="+mn-cs"/>
              </a:rPr>
              <a:t> صغير للناس، فالناس يرد الجميل بأضعاف. في تجربة قام بها أحد المطاعم بتوزيع قطعة شيكولاتة كهدية، وجدوا أن زادت نسبة المبيعات، وكلما زاد عدد قطع الشيكولاتة تضاعفت المبيعات.</a:t>
            </a:r>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08214379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34824772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rtl="0"/>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596289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2025-03-18</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2025-03-18</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2025-03-18</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2025-03-18</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2025-03-18</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2025-03-18</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2025-03-18</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2025-03-18</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2025-03-18</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2025-03-18</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2025-03-18</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2025-03-18</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11" Type="http://schemas.openxmlformats.org/officeDocument/2006/relationships/image" Target="../media/image29.sv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7.jpeg"/><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microsoft.com/office/2007/relationships/hdphoto" Target="../media/hdphoto1.wdp"/><Relationship Id="rId5" Type="http://schemas.openxmlformats.org/officeDocument/2006/relationships/image" Target="../media/image19.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5.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9.png"/><Relationship Id="rId7" Type="http://schemas.openxmlformats.org/officeDocument/2006/relationships/image" Target="../media/image66.sv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9.png"/><Relationship Id="rId7"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36.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37.jp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5.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3.svg"/><Relationship Id="rId2" Type="http://schemas.openxmlformats.org/officeDocument/2006/relationships/notesSlide" Target="../notesSlides/notesSlide24.xml"/><Relationship Id="rId1" Type="http://schemas.openxmlformats.org/officeDocument/2006/relationships/slideLayout" Target="../slideLayouts/slideLayout15.xml"/><Relationship Id="rId5" Type="http://schemas.openxmlformats.org/officeDocument/2006/relationships/image" Target="../media/image43.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45.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46.jp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15.xml"/><Relationship Id="rId5" Type="http://schemas.openxmlformats.org/officeDocument/2006/relationships/image" Target="../media/image48.png"/><Relationship Id="rId4" Type="http://schemas.openxmlformats.org/officeDocument/2006/relationships/image" Target="../media/image47.jpe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3.sv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49.gif"/></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50.pn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51.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15.xml"/><Relationship Id="rId5" Type="http://schemas.openxmlformats.org/officeDocument/2006/relationships/image" Target="../media/image53.png"/><Relationship Id="rId4" Type="http://schemas.openxmlformats.org/officeDocument/2006/relationships/image" Target="../media/image52.pn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54.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15.xml"/><Relationship Id="rId5" Type="http://schemas.openxmlformats.org/officeDocument/2006/relationships/image" Target="../media/image56.jpeg"/><Relationship Id="rId4" Type="http://schemas.openxmlformats.org/officeDocument/2006/relationships/image" Target="../media/image55.jpe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57.jp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15.xml"/><Relationship Id="rId5" Type="http://schemas.openxmlformats.org/officeDocument/2006/relationships/image" Target="../media/image59.png"/><Relationship Id="rId4" Type="http://schemas.openxmlformats.org/officeDocument/2006/relationships/image" Target="../media/image58.png"/></Relationships>
</file>

<file path=ppt/slides/_rels/slide3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svg"/><Relationship Id="rId2" Type="http://schemas.openxmlformats.org/officeDocument/2006/relationships/notesSlide" Target="../notesSlides/notesSlide38.xml"/><Relationship Id="rId1" Type="http://schemas.openxmlformats.org/officeDocument/2006/relationships/slideLayout" Target="../slideLayouts/slideLayout15.xml"/><Relationship Id="rId5" Type="http://schemas.openxmlformats.org/officeDocument/2006/relationships/image" Target="../media/image62.png"/><Relationship Id="rId4" Type="http://schemas.openxmlformats.org/officeDocument/2006/relationships/image" Target="../media/image61.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63.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15.xml"/><Relationship Id="rId4" Type="http://schemas.openxmlformats.org/officeDocument/2006/relationships/image" Target="../media/image64.png"/></Relationships>
</file>

<file path=ppt/slides/_rels/slide4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16.xml"/><Relationship Id="rId5" Type="http://schemas.openxmlformats.org/officeDocument/2006/relationships/image" Target="../media/image6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801437" y="4132261"/>
            <a:ext cx="4886463" cy="40011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Amera</a:t>
            </a:r>
            <a:r>
              <a:rPr lang="en-US" sz="2000" dirty="0">
                <a:latin typeface="Alexandria" charset="0"/>
                <a:cs typeface="Alexandria" charset="0"/>
              </a:rPr>
              <a:t> A. </a:t>
            </a:r>
            <a:r>
              <a:rPr lang="en-US" sz="2000" dirty="0" err="1">
                <a:latin typeface="Alexandria" charset="0"/>
                <a:cs typeface="Alexandria" charset="0"/>
              </a:rPr>
              <a:t>Soliman</a:t>
            </a:r>
            <a:endParaRPr lang="en-US" sz="2000" dirty="0">
              <a:latin typeface="Alexandria" charset="0"/>
              <a:cs typeface="Alexandria" charset="0"/>
            </a:endParaRPr>
          </a:p>
        </p:txBody>
      </p:sp>
      <p:sp>
        <p:nvSpPr>
          <p:cNvPr id="10" name="TextBox 9">
            <a:extLst>
              <a:ext uri="{FF2B5EF4-FFF2-40B4-BE49-F238E27FC236}">
                <a16:creationId xmlns:a16="http://schemas.microsoft.com/office/drawing/2014/main" id="{16E4CC76-2D0D-6204-3FBC-B0856D8E8836}"/>
              </a:ext>
            </a:extLst>
          </p:cNvPr>
          <p:cNvSpPr txBox="1"/>
          <p:nvPr/>
        </p:nvSpPr>
        <p:spPr>
          <a:xfrm>
            <a:off x="173645" y="2325661"/>
            <a:ext cx="5880784" cy="1569660"/>
          </a:xfrm>
          <a:prstGeom prst="rect">
            <a:avLst/>
          </a:prstGeom>
          <a:noFill/>
        </p:spPr>
        <p:txBody>
          <a:bodyPr wrap="square" rtlCol="0">
            <a:spAutoFit/>
          </a:bodyPr>
          <a:lstStyle/>
          <a:p>
            <a:pPr algn="ctr"/>
            <a:r>
              <a:rPr lang="ar-SA" sz="4000" b="1" dirty="0" smtClean="0">
                <a:solidFill>
                  <a:srgbClr val="00B0F0"/>
                </a:solidFill>
                <a:latin typeface="Alexandria ExtraBold" pitchFamily="2" charset="-78"/>
                <a:cs typeface="Alexandria ExtraBold" pitchFamily="2" charset="-78"/>
              </a:rPr>
              <a:t>علم النفس الإعلامي</a:t>
            </a:r>
          </a:p>
          <a:p>
            <a:pPr algn="ctr"/>
            <a:endParaRPr lang="en-US" sz="2400" b="1" dirty="0">
              <a:solidFill>
                <a:srgbClr val="00B0F0"/>
              </a:solidFill>
              <a:latin typeface="Times New Roman" panose="02020603050405020304" pitchFamily="18" charset="0"/>
              <a:cs typeface="Times New Roman" panose="02020603050405020304" pitchFamily="18" charset="0"/>
            </a:endParaRPr>
          </a:p>
          <a:p>
            <a:pPr algn="ctr"/>
            <a:r>
              <a:rPr lang="en-US" sz="3200" b="1" dirty="0" smtClean="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32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1" name="TextBox 10">
            <a:extLst>
              <a:ext uri="{FF2B5EF4-FFF2-40B4-BE49-F238E27FC236}">
                <a16:creationId xmlns:a16="http://schemas.microsoft.com/office/drawing/2014/main" id="{FA59789B-D841-DB76-25B9-1348B202C2B5}"/>
              </a:ext>
            </a:extLst>
          </p:cNvPr>
          <p:cNvSpPr txBox="1"/>
          <p:nvPr/>
        </p:nvSpPr>
        <p:spPr>
          <a:xfrm>
            <a:off x="494605" y="508941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29267899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2921" y="2110766"/>
            <a:ext cx="5515219" cy="1938992"/>
          </a:xfrm>
          <a:prstGeom prst="rect">
            <a:avLst/>
          </a:prstGeom>
          <a:noFill/>
        </p:spPr>
        <p:txBody>
          <a:bodyPr wrap="square" rtlCol="0">
            <a:spAutoFit/>
          </a:bodyPr>
          <a:lstStyle/>
          <a:p>
            <a:pPr algn="ctr">
              <a:lnSpc>
                <a:spcPct val="150000"/>
              </a:lnSpc>
            </a:pPr>
            <a:r>
              <a:rPr lang="ar-SA" sz="3600" b="1" dirty="0" smtClean="0">
                <a:solidFill>
                  <a:srgbClr val="00B0F0"/>
                </a:solidFill>
                <a:latin typeface="Alexandria" charset="0"/>
                <a:cs typeface="Alexandria" charset="0"/>
              </a:rPr>
              <a:t> </a:t>
            </a:r>
            <a:r>
              <a:rPr lang="ar-SA" sz="4000" b="1" dirty="0" smtClean="0">
                <a:solidFill>
                  <a:srgbClr val="00B0F0"/>
                </a:solidFill>
                <a:latin typeface="Alexandria" charset="0"/>
                <a:cs typeface="Alexandria" charset="0"/>
              </a:rPr>
              <a:t>سيكولوجية </a:t>
            </a:r>
          </a:p>
          <a:p>
            <a:pPr algn="ctr">
              <a:lnSpc>
                <a:spcPct val="150000"/>
              </a:lnSpc>
            </a:pPr>
            <a:r>
              <a:rPr lang="ar-SA" sz="4000" b="1" dirty="0" smtClean="0">
                <a:solidFill>
                  <a:srgbClr val="00B0F0"/>
                </a:solidFill>
                <a:latin typeface="Alexandria" charset="0"/>
                <a:cs typeface="Alexandria" charset="0"/>
              </a:rPr>
              <a:t>الإعلان الرقمي</a:t>
            </a:r>
            <a:endParaRPr lang="en-US" sz="40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7</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smtClean="0">
                <a:solidFill>
                  <a:srgbClr val="00B0F0"/>
                </a:solidFill>
                <a:latin typeface="Alexandria" charset="0"/>
                <a:cs typeface="Alexandria" charset="0"/>
              </a:rPr>
              <a:t>Amera</a:t>
            </a:r>
            <a:r>
              <a:rPr lang="en-US" sz="2800" b="1" dirty="0" smtClean="0">
                <a:solidFill>
                  <a:srgbClr val="00B0F0"/>
                </a:solidFill>
                <a:latin typeface="Alexandria" charset="0"/>
                <a:cs typeface="Alexandria" charset="0"/>
              </a:rPr>
              <a:t> A. </a:t>
            </a:r>
            <a:r>
              <a:rPr lang="en-US" sz="2800" b="1" dirty="0" err="1" smtClean="0">
                <a:solidFill>
                  <a:srgbClr val="00B0F0"/>
                </a:solidFill>
                <a:latin typeface="Alexandria" charset="0"/>
                <a:cs typeface="Alexandria" charset="0"/>
              </a:rPr>
              <a:t>Soliman</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A59789B-D841-DB76-25B9-1348B202C2B5}"/>
              </a:ext>
            </a:extLst>
          </p:cNvPr>
          <p:cNvSpPr txBox="1"/>
          <p:nvPr/>
        </p:nvSpPr>
        <p:spPr>
          <a:xfrm>
            <a:off x="6455232" y="483710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41511330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8679" b="8679"/>
          <a:stretch>
            <a:fillRect/>
          </a:stretch>
        </p:blipFill>
        <p:spPr>
          <a:xfrm>
            <a:off x="0" y="968960"/>
            <a:ext cx="11478986" cy="5285846"/>
          </a:xfrm>
        </p:spPr>
      </p:pic>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1" y="3151418"/>
            <a:ext cx="5910944" cy="375268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87917"/>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228597" y="3181061"/>
            <a:ext cx="6139541" cy="3323987"/>
          </a:xfrm>
          <a:prstGeom prst="rect">
            <a:avLst/>
          </a:prstGeom>
        </p:spPr>
        <p:txBody>
          <a:bodyPr wrap="square">
            <a:spAutoFit/>
          </a:bodyPr>
          <a:lstStyle/>
          <a:p>
            <a:pPr marL="407988" lvl="0" indent="-293688"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800100" indent="-228600" algn="r" rtl="1">
              <a:lnSpc>
                <a:spcPct val="150000"/>
              </a:lnSpc>
              <a:buFont typeface="Wingdings" panose="05000000000000000000" pitchFamily="2" charset="2"/>
              <a:buChar char="§"/>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الأساليب </a:t>
            </a:r>
            <a:r>
              <a:rPr lang="ar-SA" sz="1600" b="1" dirty="0">
                <a:solidFill>
                  <a:srgbClr val="002060"/>
                </a:solidFill>
                <a:latin typeface="Alexandria ExtraBold" pitchFamily="2" charset="-78"/>
                <a:ea typeface="Calibri" panose="020F0502020204030204" pitchFamily="34" charset="0"/>
                <a:cs typeface="Alexandria ExtraBold" pitchFamily="2" charset="-78"/>
              </a:rPr>
              <a:t>السيكولوجية في تصميم الإعلان</a:t>
            </a:r>
            <a:r>
              <a:rPr lang="ar-SA" dirty="0" smtClean="0">
                <a:latin typeface="Alexandria" pitchFamily="2" charset="-78"/>
                <a:cs typeface="Alexandria" pitchFamily="2" charset="-78"/>
              </a:rPr>
              <a:t>.</a:t>
            </a:r>
            <a:endParaRPr lang="ar-SA" b="1" dirty="0" smtClean="0">
              <a:solidFill>
                <a:srgbClr val="002060"/>
              </a:solidFill>
              <a:latin typeface="Alexandria ExtraBold" pitchFamily="2" charset="-78"/>
              <a:ea typeface="Calibri" panose="020F0502020204030204" pitchFamily="34" charset="0"/>
              <a:cs typeface="Alexandria ExtraBold" pitchFamily="2" charset="-78"/>
            </a:endParaRPr>
          </a:p>
          <a:p>
            <a:pPr marL="1371600" indent="-342900" algn="r" rtl="1">
              <a:lnSpc>
                <a:spcPct val="150000"/>
              </a:lnSpc>
              <a:buFont typeface="+mj-lt"/>
              <a:buAutoNum type="arabicPeriod"/>
            </a:pPr>
            <a:r>
              <a:rPr lang="ar-SA" sz="1400" b="1" dirty="0" smtClean="0">
                <a:solidFill>
                  <a:srgbClr val="C00000"/>
                </a:solidFill>
                <a:latin typeface="Alexandria ExtraBold" pitchFamily="2" charset="-78"/>
                <a:ea typeface="Calibri" panose="020F0502020204030204" pitchFamily="34" charset="0"/>
                <a:cs typeface="Alexandria ExtraBold" pitchFamily="2" charset="-78"/>
              </a:rPr>
              <a:t>الصور </a:t>
            </a:r>
            <a:r>
              <a:rPr lang="en-US" sz="1400" b="1" dirty="0" smtClean="0">
                <a:solidFill>
                  <a:srgbClr val="C00000"/>
                </a:solidFill>
                <a:latin typeface="Alexandria ExtraBold" pitchFamily="2" charset="-78"/>
                <a:ea typeface="Calibri" panose="020F0502020204030204" pitchFamily="34" charset="0"/>
                <a:cs typeface="Alexandria ExtraBold" pitchFamily="2" charset="-78"/>
              </a:rPr>
              <a:t>Images</a:t>
            </a:r>
            <a:endParaRPr lang="ar-SA" sz="1400" b="1" dirty="0" smtClean="0">
              <a:solidFill>
                <a:srgbClr val="C00000"/>
              </a:solidFill>
              <a:latin typeface="Alexandria ExtraBold" pitchFamily="2" charset="-78"/>
              <a:ea typeface="Calibri" panose="020F0502020204030204" pitchFamily="34" charset="0"/>
              <a:cs typeface="Alexandria ExtraBold" pitchFamily="2" charset="-78"/>
            </a:endParaRPr>
          </a:p>
          <a:p>
            <a:pPr marL="1371600" indent="-342900" algn="r" rtl="1">
              <a:lnSpc>
                <a:spcPct val="150000"/>
              </a:lnSpc>
              <a:buFont typeface="+mj-lt"/>
              <a:buAutoNum type="arabicPeriod"/>
            </a:pPr>
            <a:r>
              <a:rPr lang="ar-SA" sz="1400" b="1" dirty="0" smtClean="0">
                <a:solidFill>
                  <a:srgbClr val="C00000"/>
                </a:solidFill>
                <a:latin typeface="Alexandria ExtraBold" pitchFamily="2" charset="-78"/>
                <a:ea typeface="Calibri" panose="020F0502020204030204" pitchFamily="34" charset="0"/>
                <a:cs typeface="Alexandria ExtraBold" pitchFamily="2" charset="-78"/>
              </a:rPr>
              <a:t>العناصر التيبوغرافية </a:t>
            </a:r>
            <a:r>
              <a:rPr lang="en-US" sz="1400" b="1" dirty="0" smtClean="0">
                <a:solidFill>
                  <a:srgbClr val="C00000"/>
                </a:solidFill>
                <a:latin typeface="Alexandria ExtraBold" pitchFamily="2" charset="-78"/>
                <a:ea typeface="Calibri" panose="020F0502020204030204" pitchFamily="34" charset="0"/>
                <a:cs typeface="Alexandria ExtraBold" pitchFamily="2" charset="-78"/>
              </a:rPr>
              <a:t>Typography</a:t>
            </a:r>
            <a:endParaRPr lang="ar-SA" sz="1400" b="1" dirty="0" smtClean="0">
              <a:solidFill>
                <a:srgbClr val="C00000"/>
              </a:solidFill>
              <a:latin typeface="Alexandria ExtraBold" pitchFamily="2" charset="-78"/>
              <a:ea typeface="Calibri" panose="020F0502020204030204" pitchFamily="34" charset="0"/>
              <a:cs typeface="Alexandria ExtraBold" pitchFamily="2" charset="-78"/>
            </a:endParaRPr>
          </a:p>
          <a:p>
            <a:pPr marL="1371600" indent="-342900" algn="r" rtl="1">
              <a:lnSpc>
                <a:spcPct val="150000"/>
              </a:lnSpc>
              <a:buFont typeface="+mj-lt"/>
              <a:buAutoNum type="arabicPeriod"/>
            </a:pPr>
            <a:r>
              <a:rPr lang="ar-SA" sz="1400" b="1" dirty="0" smtClean="0">
                <a:solidFill>
                  <a:srgbClr val="C00000"/>
                </a:solidFill>
                <a:latin typeface="Alexandria ExtraBold" pitchFamily="2" charset="-78"/>
                <a:ea typeface="Calibri" panose="020F0502020204030204" pitchFamily="34" charset="0"/>
                <a:cs typeface="Alexandria ExtraBold" pitchFamily="2" charset="-78"/>
              </a:rPr>
              <a:t>أسلوب الصياغة </a:t>
            </a:r>
            <a:r>
              <a:rPr lang="en-US" sz="1400" b="1" dirty="0" smtClean="0">
                <a:solidFill>
                  <a:srgbClr val="C00000"/>
                </a:solidFill>
                <a:latin typeface="Alexandria ExtraBold" pitchFamily="2" charset="-78"/>
                <a:ea typeface="Calibri" panose="020F0502020204030204" pitchFamily="34" charset="0"/>
                <a:cs typeface="Alexandria ExtraBold" pitchFamily="2" charset="-78"/>
              </a:rPr>
              <a:t>Copywriting</a:t>
            </a:r>
            <a:endParaRPr lang="ar-SA" sz="1400" b="1" dirty="0" smtClean="0">
              <a:solidFill>
                <a:srgbClr val="C00000"/>
              </a:solidFill>
              <a:latin typeface="Alexandria ExtraBold" pitchFamily="2" charset="-78"/>
              <a:ea typeface="Calibri" panose="020F0502020204030204" pitchFamily="34" charset="0"/>
              <a:cs typeface="Alexandria ExtraBold" pitchFamily="2" charset="-78"/>
            </a:endParaRPr>
          </a:p>
          <a:p>
            <a:pPr marL="1371600" indent="-342900" algn="r" rtl="1">
              <a:lnSpc>
                <a:spcPct val="150000"/>
              </a:lnSpc>
              <a:buFont typeface="+mj-lt"/>
              <a:buAutoNum type="arabicPeriod"/>
            </a:pPr>
            <a:r>
              <a:rPr lang="ar-SA" sz="1400" b="1" dirty="0">
                <a:solidFill>
                  <a:srgbClr val="C00000"/>
                </a:solidFill>
                <a:latin typeface="Alexandria ExtraBold" pitchFamily="2" charset="-78"/>
                <a:ea typeface="Calibri" panose="020F0502020204030204" pitchFamily="34" charset="0"/>
                <a:cs typeface="Alexandria ExtraBold" pitchFamily="2" charset="-78"/>
              </a:rPr>
              <a:t>الألوان </a:t>
            </a:r>
            <a:r>
              <a:rPr lang="en-US" sz="1400" b="1" dirty="0">
                <a:solidFill>
                  <a:srgbClr val="C00000"/>
                </a:solidFill>
                <a:latin typeface="Alexandria ExtraBold" pitchFamily="2" charset="-78"/>
                <a:ea typeface="Calibri" panose="020F0502020204030204" pitchFamily="34" charset="0"/>
                <a:cs typeface="Alexandria ExtraBold" pitchFamily="2" charset="-78"/>
              </a:rPr>
              <a:t>Colors</a:t>
            </a:r>
          </a:p>
          <a:p>
            <a:pPr marL="1371600" indent="-342900" algn="r" rtl="1">
              <a:lnSpc>
                <a:spcPct val="150000"/>
              </a:lnSpc>
              <a:buFont typeface="+mj-lt"/>
              <a:buAutoNum type="arabicPeriod"/>
            </a:pPr>
            <a:r>
              <a:rPr lang="ar-SA" sz="1400" b="1" dirty="0">
                <a:solidFill>
                  <a:srgbClr val="C00000"/>
                </a:solidFill>
                <a:latin typeface="Alexandria ExtraBold" pitchFamily="2" charset="-78"/>
                <a:ea typeface="Calibri" panose="020F0502020204030204" pitchFamily="34" charset="0"/>
                <a:cs typeface="Alexandria ExtraBold" pitchFamily="2" charset="-78"/>
              </a:rPr>
              <a:t>استراتيجيات ومبادئ عامة </a:t>
            </a:r>
            <a:r>
              <a:rPr lang="en-US" sz="1400" b="1" dirty="0">
                <a:solidFill>
                  <a:srgbClr val="C00000"/>
                </a:solidFill>
                <a:latin typeface="Alexandria ExtraBold" pitchFamily="2" charset="-78"/>
                <a:ea typeface="Calibri" panose="020F0502020204030204" pitchFamily="34" charset="0"/>
                <a:cs typeface="Alexandria ExtraBold" pitchFamily="2" charset="-78"/>
              </a:rPr>
              <a:t>Overall Strategy</a:t>
            </a:r>
            <a:endParaRPr lang="ar-SA" sz="1400" b="1" dirty="0">
              <a:solidFill>
                <a:srgbClr val="C00000"/>
              </a:solidFill>
              <a:latin typeface="Alexandria ExtraBold" pitchFamily="2" charset="-78"/>
              <a:ea typeface="Calibri" panose="020F0502020204030204" pitchFamily="34" charset="0"/>
              <a:cs typeface="Alexandria ExtraBold" pitchFamily="2" charset="-78"/>
            </a:endParaRPr>
          </a:p>
          <a:p>
            <a:pPr marL="407988" indent="-293688" algn="r" rtl="1">
              <a:lnSpc>
                <a:spcPct val="150000"/>
              </a:lnSpc>
              <a:buFont typeface="Wingdings" panose="05000000000000000000" pitchFamily="2" charset="2"/>
              <a:buChar char="ü"/>
            </a:pPr>
            <a:r>
              <a:rPr lang="ar-EG"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407988" indent="-293688" algn="r" rtl="1">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5" name="Rectangle 14"/>
          <p:cNvSpPr/>
          <p:nvPr/>
        </p:nvSpPr>
        <p:spPr>
          <a:xfrm>
            <a:off x="7081146" y="236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p:cNvSpPr txBox="1"/>
          <p:nvPr/>
        </p:nvSpPr>
        <p:spPr>
          <a:xfrm>
            <a:off x="7132042" y="23140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7" name="TextBox 16"/>
          <p:cNvSpPr txBox="1"/>
          <p:nvPr/>
        </p:nvSpPr>
        <p:spPr>
          <a:xfrm>
            <a:off x="7132042" y="50173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1398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903074" y="2128455"/>
            <a:ext cx="8971755" cy="4223680"/>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901718" y="2260863"/>
            <a:ext cx="8857151" cy="4062651"/>
          </a:xfrm>
          <a:prstGeom prst="rect">
            <a:avLst/>
          </a:prstGeom>
          <a:noFill/>
        </p:spPr>
        <p:txBody>
          <a:bodyPr wrap="square">
            <a:spAutoFit/>
          </a:bodyPr>
          <a:lstStyle/>
          <a:p>
            <a:pPr algn="r" rtl="1">
              <a:lnSpc>
                <a:spcPct val="150000"/>
              </a:lnSpc>
            </a:pPr>
            <a:r>
              <a:rPr lang="ar-SA" sz="1900" dirty="0" smtClean="0">
                <a:latin typeface="Alexandria SemiBold" pitchFamily="2" charset="-78"/>
                <a:cs typeface="Alexandria SemiBold" pitchFamily="2" charset="-78"/>
              </a:rPr>
              <a:t> </a:t>
            </a:r>
            <a:r>
              <a:rPr lang="ar-SA" sz="1700" b="1" dirty="0">
                <a:solidFill>
                  <a:srgbClr val="C00000"/>
                </a:solidFill>
                <a:latin typeface="Alexandria" pitchFamily="2" charset="-78"/>
                <a:cs typeface="Alexandria" pitchFamily="2" charset="-78"/>
              </a:rPr>
              <a:t>سيكولوجية الإعلان </a:t>
            </a:r>
            <a:r>
              <a:rPr lang="en-US" sz="1700" dirty="0" smtClean="0">
                <a:latin typeface="Alexandria" pitchFamily="2" charset="-78"/>
                <a:cs typeface="Alexandria" pitchFamily="2" charset="-78"/>
              </a:rPr>
              <a:t>Advertising Psychology</a:t>
            </a:r>
            <a:r>
              <a:rPr lang="ar-SA" sz="1700" dirty="0" smtClean="0">
                <a:latin typeface="Alexandria" pitchFamily="2" charset="-78"/>
                <a:cs typeface="Alexandria" pitchFamily="2" charset="-78"/>
              </a:rPr>
              <a:t> تُشير إلى </a:t>
            </a:r>
            <a:r>
              <a:rPr lang="ar-SA" sz="1700" dirty="0">
                <a:latin typeface="Alexandria" pitchFamily="2" charset="-78"/>
                <a:cs typeface="Alexandria" pitchFamily="2" charset="-78"/>
              </a:rPr>
              <a:t>تصميم </a:t>
            </a:r>
            <a:r>
              <a:rPr lang="ar-SA" sz="1700" dirty="0" smtClean="0">
                <a:latin typeface="Alexandria" pitchFamily="2" charset="-78"/>
                <a:cs typeface="Alexandria" pitchFamily="2" charset="-78"/>
              </a:rPr>
              <a:t>الإعلان الرقمي      </a:t>
            </a:r>
            <a:r>
              <a:rPr lang="ar-SA" sz="1700" dirty="0">
                <a:latin typeface="Alexandria" pitchFamily="2" charset="-78"/>
                <a:cs typeface="Alexandria" pitchFamily="2" charset="-78"/>
              </a:rPr>
              <a:t>بأسلوب يؤثر </a:t>
            </a:r>
            <a:r>
              <a:rPr lang="ar-SA" sz="1700" dirty="0" smtClean="0">
                <a:latin typeface="Alexandria" pitchFamily="2" charset="-78"/>
                <a:cs typeface="Alexandria" pitchFamily="2" charset="-78"/>
              </a:rPr>
              <a:t>نفسيًا </a:t>
            </a:r>
            <a:r>
              <a:rPr lang="ar-SA" sz="1700" dirty="0">
                <a:latin typeface="Alexandria" pitchFamily="2" charset="-78"/>
                <a:cs typeface="Alexandria" pitchFamily="2" charset="-78"/>
              </a:rPr>
              <a:t>على </a:t>
            </a:r>
            <a:r>
              <a:rPr lang="ar-SA" sz="1700" dirty="0" smtClean="0">
                <a:latin typeface="Alexandria" pitchFamily="2" charset="-78"/>
                <a:cs typeface="Alexandria" pitchFamily="2" charset="-78"/>
              </a:rPr>
              <a:t>المستخدمين؛ بهدف زيادة </a:t>
            </a:r>
            <a:r>
              <a:rPr lang="ar-SA" sz="1700" dirty="0">
                <a:latin typeface="Alexandria" pitchFamily="2" charset="-78"/>
                <a:cs typeface="Alexandria" pitchFamily="2" charset="-78"/>
              </a:rPr>
              <a:t>نسبة قبول </a:t>
            </a:r>
            <a:r>
              <a:rPr lang="ar-SA" sz="1700" dirty="0" smtClean="0">
                <a:latin typeface="Alexandria" pitchFamily="2" charset="-78"/>
                <a:cs typeface="Alexandria" pitchFamily="2" charset="-78"/>
              </a:rPr>
              <a:t>الإعلان، </a:t>
            </a:r>
            <a:r>
              <a:rPr lang="ar-SA" sz="1700" dirty="0">
                <a:latin typeface="Alexandria" pitchFamily="2" charset="-78"/>
                <a:cs typeface="Alexandria" pitchFamily="2" charset="-78"/>
              </a:rPr>
              <a:t>وبالتالي زيادة </a:t>
            </a:r>
            <a:r>
              <a:rPr lang="ar-SA" sz="1700" dirty="0" smtClean="0">
                <a:latin typeface="Alexandria" pitchFamily="2" charset="-78"/>
                <a:cs typeface="Alexandria" pitchFamily="2" charset="-78"/>
              </a:rPr>
              <a:t>مبيعات </a:t>
            </a:r>
            <a:r>
              <a:rPr lang="ar-SA" sz="1700" dirty="0">
                <a:latin typeface="Alexandria" pitchFamily="2" charset="-78"/>
                <a:cs typeface="Alexandria" pitchFamily="2" charset="-78"/>
              </a:rPr>
              <a:t>المنتج </a:t>
            </a:r>
            <a:r>
              <a:rPr lang="ar-SA" sz="1700" dirty="0" smtClean="0">
                <a:latin typeface="Alexandria" pitchFamily="2" charset="-78"/>
                <a:cs typeface="Alexandria" pitchFamily="2" charset="-78"/>
              </a:rPr>
              <a:t>المُعلن </a:t>
            </a:r>
            <a:r>
              <a:rPr lang="ar-SA" sz="1700" dirty="0">
                <a:latin typeface="Alexandria" pitchFamily="2" charset="-78"/>
                <a:cs typeface="Alexandria" pitchFamily="2" charset="-78"/>
              </a:rPr>
              <a:t>عنه</a:t>
            </a:r>
            <a:r>
              <a:rPr lang="ar-SA" sz="1700" dirty="0" smtClean="0">
                <a:latin typeface="Alexandria" pitchFamily="2" charset="-78"/>
                <a:cs typeface="Alexandria" pitchFamily="2" charset="-78"/>
              </a:rPr>
              <a:t>. فالهدف </a:t>
            </a:r>
            <a:r>
              <a:rPr lang="ar-SA" sz="1700" dirty="0">
                <a:latin typeface="Alexandria" pitchFamily="2" charset="-78"/>
                <a:cs typeface="Alexandria" pitchFamily="2" charset="-78"/>
              </a:rPr>
              <a:t>الأساسي من الإعلان هو  تحقيق فرق </a:t>
            </a:r>
            <a:r>
              <a:rPr lang="ar-SA" sz="1700" dirty="0" smtClean="0">
                <a:latin typeface="Alexandria" pitchFamily="2" charset="-78"/>
                <a:cs typeface="Alexandria" pitchFamily="2" charset="-78"/>
              </a:rPr>
              <a:t>ملموس </a:t>
            </a:r>
            <a:r>
              <a:rPr lang="ar-SA" sz="1700" dirty="0">
                <a:latin typeface="Alexandria" pitchFamily="2" charset="-78"/>
                <a:cs typeface="Alexandria" pitchFamily="2" charset="-78"/>
              </a:rPr>
              <a:t>في المبيعات بعد نشره مقارنةً بالمبيعات </a:t>
            </a:r>
            <a:r>
              <a:rPr lang="ar-SA" sz="1700" dirty="0" smtClean="0">
                <a:latin typeface="Alexandria" pitchFamily="2" charset="-78"/>
                <a:cs typeface="Alexandria" pitchFamily="2" charset="-78"/>
              </a:rPr>
              <a:t>بما كانت عليه قبل ذلك؛ من </a:t>
            </a:r>
            <a:r>
              <a:rPr lang="ar-SA" sz="1700" dirty="0">
                <a:latin typeface="Alexandria" pitchFamily="2" charset="-78"/>
                <a:cs typeface="Alexandria" pitchFamily="2" charset="-78"/>
              </a:rPr>
              <a:t>خلال إحداث تأثير نفسي يُحفز الجمهور على الإقبال على المنتج</a:t>
            </a:r>
            <a:r>
              <a:rPr lang="ar-SA" sz="1700" dirty="0" smtClean="0">
                <a:latin typeface="Alexandria" pitchFamily="2" charset="-78"/>
                <a:cs typeface="Alexandria" pitchFamily="2" charset="-78"/>
              </a:rPr>
              <a:t>. </a:t>
            </a:r>
          </a:p>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هذا التأثير </a:t>
            </a:r>
            <a:r>
              <a:rPr lang="ar-SA" sz="1700" dirty="0" smtClean="0">
                <a:latin typeface="Alexandria" pitchFamily="2" charset="-78"/>
                <a:cs typeface="Alexandria" pitchFamily="2" charset="-78"/>
              </a:rPr>
              <a:t>النفسي يمكن </a:t>
            </a:r>
            <a:r>
              <a:rPr lang="ar-SA" sz="1700" dirty="0">
                <a:latin typeface="Alexandria" pitchFamily="2" charset="-78"/>
                <a:cs typeface="Alexandria" pitchFamily="2" charset="-78"/>
              </a:rPr>
              <a:t>أن </a:t>
            </a:r>
            <a:r>
              <a:rPr lang="ar-SA" sz="1700" dirty="0" smtClean="0">
                <a:latin typeface="Alexandria" pitchFamily="2" charset="-78"/>
                <a:cs typeface="Alexandria" pitchFamily="2" charset="-78"/>
              </a:rPr>
              <a:t>يتحقق </a:t>
            </a:r>
            <a:r>
              <a:rPr lang="ar-SA" sz="1700" dirty="0">
                <a:latin typeface="Alexandria" pitchFamily="2" charset="-78"/>
                <a:cs typeface="Alexandria" pitchFamily="2" charset="-78"/>
              </a:rPr>
              <a:t>عبر مسارين </a:t>
            </a:r>
            <a:r>
              <a:rPr lang="ar-SA" sz="1700" dirty="0" smtClean="0">
                <a:latin typeface="Alexandria" pitchFamily="2" charset="-78"/>
                <a:cs typeface="Alexandria" pitchFamily="2" charset="-78"/>
              </a:rPr>
              <a:t>رئيسيين، </a:t>
            </a:r>
            <a:r>
              <a:rPr lang="ar-SA" sz="1700" dirty="0">
                <a:latin typeface="Alexandria" pitchFamily="2" charset="-78"/>
                <a:cs typeface="Alexandria" pitchFamily="2" charset="-78"/>
              </a:rPr>
              <a:t>وفقًا لنظرية النموذج </a:t>
            </a:r>
            <a:r>
              <a:rPr lang="ar-SA" sz="1700" dirty="0" smtClean="0">
                <a:latin typeface="Alexandria" pitchFamily="2" charset="-78"/>
                <a:cs typeface="Alexandria" pitchFamily="2" charset="-78"/>
              </a:rPr>
              <a:t>المحتمل، </a:t>
            </a:r>
            <a:r>
              <a:rPr lang="ar-SA" sz="1700" dirty="0">
                <a:latin typeface="Alexandria" pitchFamily="2" charset="-78"/>
                <a:cs typeface="Alexandria" pitchFamily="2" charset="-78"/>
              </a:rPr>
              <a:t>هما: المسار الرئيسي </a:t>
            </a:r>
            <a:r>
              <a:rPr lang="en-US" sz="1700" dirty="0">
                <a:latin typeface="Alexandria" pitchFamily="2" charset="-78"/>
                <a:cs typeface="Alexandria" pitchFamily="2" charset="-78"/>
              </a:rPr>
              <a:t>Central Route</a:t>
            </a:r>
            <a:r>
              <a:rPr lang="ar-SA" sz="1700" dirty="0">
                <a:latin typeface="Alexandria" pitchFamily="2" charset="-78"/>
                <a:cs typeface="Alexandria" pitchFamily="2" charset="-78"/>
              </a:rPr>
              <a:t> والمسار الفرعي </a:t>
            </a:r>
            <a:r>
              <a:rPr lang="en-US" sz="1700" dirty="0">
                <a:latin typeface="Alexandria" pitchFamily="2" charset="-78"/>
                <a:cs typeface="Alexandria" pitchFamily="2" charset="-78"/>
              </a:rPr>
              <a:t>Peripheral Route</a:t>
            </a:r>
            <a:r>
              <a:rPr lang="ar-SA" sz="1700" dirty="0">
                <a:latin typeface="Alexandria" pitchFamily="2" charset="-78"/>
                <a:cs typeface="Alexandria" pitchFamily="2" charset="-78"/>
              </a:rPr>
              <a:t> . </a:t>
            </a:r>
          </a:p>
          <a:p>
            <a:pPr algn="r" rtl="1">
              <a:lnSpc>
                <a:spcPct val="150000"/>
              </a:lnSpc>
            </a:pPr>
            <a:r>
              <a:rPr lang="ar-SA" sz="1700" dirty="0" smtClean="0">
                <a:latin typeface="Alexandria" pitchFamily="2" charset="-78"/>
                <a:cs typeface="Alexandria" pitchFamily="2" charset="-78"/>
              </a:rPr>
              <a:t>   قديماً</a:t>
            </a:r>
            <a:r>
              <a:rPr lang="ar-SA" sz="1700" dirty="0">
                <a:latin typeface="Alexandria" pitchFamily="2" charset="-78"/>
                <a:cs typeface="Alexandria" pitchFamily="2" charset="-78"/>
              </a:rPr>
              <a:t>، كانت معظم الإعلانات تعتمد بشكل كبير على المسار الرئيسي لتقديم الرسالة الإعلانية. ومع ذلك، مع تطور أساليب التسويق وفهم أعمق لسلوك المستهلكين، بدأ العديد من </a:t>
            </a:r>
            <a:r>
              <a:rPr lang="ar-SA" sz="1700" dirty="0" smtClean="0">
                <a:latin typeface="Alexandria" pitchFamily="2" charset="-78"/>
                <a:cs typeface="Alexandria" pitchFamily="2" charset="-78"/>
              </a:rPr>
              <a:t>المُعلنين </a:t>
            </a:r>
            <a:r>
              <a:rPr lang="ar-SA" sz="1700" dirty="0">
                <a:latin typeface="Alexandria" pitchFamily="2" charset="-78"/>
                <a:cs typeface="Alexandria" pitchFamily="2" charset="-78"/>
              </a:rPr>
              <a:t>في دمج كلا المسارين لتحقيق تأثير أكبر.</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432571" y="16363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483467" y="16309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516125" y="188493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11" name="Freeform 4"/>
          <p:cNvSpPr/>
          <p:nvPr/>
        </p:nvSpPr>
        <p:spPr>
          <a:xfrm>
            <a:off x="-224972" y="5662812"/>
            <a:ext cx="5388429" cy="1426717"/>
          </a:xfrm>
          <a:custGeom>
            <a:avLst/>
            <a:gdLst/>
            <a:ahLst/>
            <a:cxnLst/>
            <a:rect l="l" t="t" r="r" b="b"/>
            <a:pathLst>
              <a:path w="11075306" h="2700190">
                <a:moveTo>
                  <a:pt x="0" y="0"/>
                </a:moveTo>
                <a:lnTo>
                  <a:pt x="11075306" y="0"/>
                </a:lnTo>
                <a:lnTo>
                  <a:pt x="11075306" y="2700190"/>
                </a:lnTo>
                <a:lnTo>
                  <a:pt x="0" y="2700190"/>
                </a:lnTo>
                <a:lnTo>
                  <a:pt x="0" y="0"/>
                </a:lnTo>
                <a:close/>
              </a:path>
            </a:pathLst>
          </a:custGeom>
          <a:blipFill>
            <a:blip r:embed="rId4"/>
            <a:stretch>
              <a:fillRect l="-4454" t="-75816" r="-7074" b="-128962"/>
            </a:stretch>
          </a:blipFill>
        </p:spPr>
      </p:sp>
      <p:sp>
        <p:nvSpPr>
          <p:cNvPr id="18" name="Freeform 7"/>
          <p:cNvSpPr/>
          <p:nvPr/>
        </p:nvSpPr>
        <p:spPr>
          <a:xfrm>
            <a:off x="180431" y="2971340"/>
            <a:ext cx="1527813" cy="1698172"/>
          </a:xfrm>
          <a:custGeom>
            <a:avLst/>
            <a:gdLst/>
            <a:ahLst/>
            <a:cxnLst/>
            <a:rect l="l" t="t" r="r" b="b"/>
            <a:pathLst>
              <a:path w="3411543" h="4114800">
                <a:moveTo>
                  <a:pt x="0" y="0"/>
                </a:moveTo>
                <a:lnTo>
                  <a:pt x="3411543" y="0"/>
                </a:lnTo>
                <a:lnTo>
                  <a:pt x="3411543" y="4114800"/>
                </a:lnTo>
                <a:lnTo>
                  <a:pt x="0" y="4114800"/>
                </a:lnTo>
                <a:lnTo>
                  <a:pt x="0" y="0"/>
                </a:lnTo>
                <a:close/>
              </a:path>
            </a:pathLst>
          </a:custGeom>
          <a:blipFill>
            <a:blip r:embed="rId5">
              <a:extLst>
                <a:ext uri="{96DAC541-7B7A-43D3-8B79-37D633B846F1}">
                  <asvg:svgBlip xmlns="" xmlns:asvg="http://schemas.microsoft.com/office/drawing/2016/SVG/main" r:embed="rId11"/>
                </a:ext>
              </a:extLst>
            </a:blip>
            <a:stretch>
              <a:fillRect/>
            </a:stretch>
          </a:blipFill>
        </p:spPr>
      </p:sp>
    </p:spTree>
    <p:extLst>
      <p:ext uri="{BB962C8B-B14F-4D97-AF65-F5344CB8AC3E}">
        <p14:creationId xmlns:p14="http://schemas.microsoft.com/office/powerpoint/2010/main" val="34279788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957942" y="2128455"/>
            <a:ext cx="8704615" cy="4164176"/>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925284" y="2194820"/>
            <a:ext cx="8608749" cy="4016484"/>
          </a:xfrm>
          <a:prstGeom prst="rect">
            <a:avLst/>
          </a:prstGeom>
          <a:noFill/>
        </p:spPr>
        <p:txBody>
          <a:bodyPr wrap="square">
            <a:spAutoFit/>
          </a:bodyPr>
          <a:lstStyle/>
          <a:p>
            <a:pPr algn="r" rtl="1">
              <a:lnSpc>
                <a:spcPct val="150000"/>
              </a:lnSpc>
            </a:pPr>
            <a:r>
              <a:rPr lang="ar-SA" sz="1700" dirty="0" smtClean="0">
                <a:solidFill>
                  <a:srgbClr val="C00000"/>
                </a:solidFill>
                <a:latin typeface="Alexandria" pitchFamily="2" charset="-78"/>
                <a:cs typeface="Alexandria" pitchFamily="2" charset="-78"/>
              </a:rPr>
              <a:t>المسار الرئيسي </a:t>
            </a:r>
            <a:r>
              <a:rPr lang="ar-SA" sz="1700" dirty="0" smtClean="0">
                <a:latin typeface="Alexandria" pitchFamily="2" charset="-78"/>
                <a:cs typeface="Alexandria" pitchFamily="2" charset="-78"/>
              </a:rPr>
              <a:t>يركز على المواصفات </a:t>
            </a:r>
            <a:r>
              <a:rPr lang="ar-SA" sz="1700" dirty="0">
                <a:latin typeface="Alexandria" pitchFamily="2" charset="-78"/>
                <a:cs typeface="Alexandria" pitchFamily="2" charset="-78"/>
              </a:rPr>
              <a:t>الأساسية </a:t>
            </a:r>
            <a:r>
              <a:rPr lang="ar-SA" sz="1700" dirty="0" smtClean="0">
                <a:latin typeface="Alexandria" pitchFamily="2" charset="-78"/>
                <a:cs typeface="Alexandria" pitchFamily="2" charset="-78"/>
              </a:rPr>
              <a:t>للمنتج في الرسالة الإعلانية، </a:t>
            </a:r>
            <a:r>
              <a:rPr lang="ar-SA" sz="1700" dirty="0">
                <a:latin typeface="Alexandria" pitchFamily="2" charset="-78"/>
                <a:cs typeface="Alexandria" pitchFamily="2" charset="-78"/>
              </a:rPr>
              <a:t>مثل </a:t>
            </a:r>
            <a:r>
              <a:rPr lang="ar-SA" sz="1700" dirty="0" smtClean="0">
                <a:latin typeface="Alexandria" pitchFamily="2" charset="-78"/>
                <a:cs typeface="Alexandria" pitchFamily="2" charset="-78"/>
              </a:rPr>
              <a:t>     الجودة</a:t>
            </a:r>
            <a:r>
              <a:rPr lang="ar-SA" sz="1700" dirty="0">
                <a:latin typeface="Alexandria" pitchFamily="2" charset="-78"/>
                <a:cs typeface="Alexandria" pitchFamily="2" charset="-78"/>
              </a:rPr>
              <a:t>، القوة، العمر الافتراضي، السعر، والمقارنة مع المنتجات </a:t>
            </a:r>
            <a:r>
              <a:rPr lang="ar-SA" sz="1700" dirty="0" smtClean="0">
                <a:latin typeface="Alexandria" pitchFamily="2" charset="-78"/>
                <a:cs typeface="Alexandria" pitchFamily="2" charset="-78"/>
              </a:rPr>
              <a:t>المنافسة، بالإضافة إلى المواصفات الفنية الأعلى، مثل عبارة: "</a:t>
            </a:r>
            <a:r>
              <a:rPr lang="ar-SA" sz="1700" dirty="0" smtClean="0">
                <a:solidFill>
                  <a:schemeClr val="accent2">
                    <a:lumMod val="75000"/>
                  </a:schemeClr>
                </a:solidFill>
                <a:latin typeface="Alexandria" pitchFamily="2" charset="-78"/>
                <a:cs typeface="Alexandria" pitchFamily="2" charset="-78"/>
              </a:rPr>
              <a:t>نحن الأقدم في السوق</a:t>
            </a:r>
            <a:r>
              <a:rPr lang="ar-SA" sz="1700" dirty="0" smtClean="0">
                <a:latin typeface="Alexandria" pitchFamily="2" charset="-78"/>
                <a:cs typeface="Alexandria" pitchFamily="2" charset="-78"/>
              </a:rPr>
              <a:t>". ويُخاطب </a:t>
            </a:r>
            <a:r>
              <a:rPr lang="ar-SA" sz="1700" dirty="0">
                <a:latin typeface="Alexandria" pitchFamily="2" charset="-78"/>
                <a:cs typeface="Alexandria" pitchFamily="2" charset="-78"/>
              </a:rPr>
              <a:t>العقل التحليلي </a:t>
            </a:r>
            <a:r>
              <a:rPr lang="ar-SA" sz="1700" dirty="0" smtClean="0">
                <a:latin typeface="Alexandria" pitchFamily="2" charset="-78"/>
                <a:cs typeface="Alexandria" pitchFamily="2" charset="-78"/>
              </a:rPr>
              <a:t>للمستهلك من خلال </a:t>
            </a:r>
            <a:r>
              <a:rPr lang="ar-SA" sz="1700" dirty="0">
                <a:latin typeface="Alexandria" pitchFamily="2" charset="-78"/>
                <a:cs typeface="Alexandria" pitchFamily="2" charset="-78"/>
              </a:rPr>
              <a:t>تقديم الحقائق والأرقام التي تساعد في اتخاذ القرار الشرائي</a:t>
            </a:r>
            <a:r>
              <a:rPr lang="ar-SA" sz="1700" dirty="0" smtClean="0">
                <a:latin typeface="Alexandria" pitchFamily="2" charset="-78"/>
                <a:cs typeface="Alexandria" pitchFamily="2" charset="-78"/>
              </a:rPr>
              <a:t>. أما </a:t>
            </a:r>
            <a:r>
              <a:rPr lang="ar-SA" sz="1700" dirty="0">
                <a:solidFill>
                  <a:srgbClr val="C00000"/>
                </a:solidFill>
                <a:latin typeface="Alexandria" pitchFamily="2" charset="-78"/>
                <a:cs typeface="Alexandria" pitchFamily="2" charset="-78"/>
              </a:rPr>
              <a:t>المسار </a:t>
            </a:r>
            <a:r>
              <a:rPr lang="ar-SA" sz="1700" dirty="0" smtClean="0">
                <a:solidFill>
                  <a:srgbClr val="C00000"/>
                </a:solidFill>
                <a:latin typeface="Alexandria" pitchFamily="2" charset="-78"/>
                <a:cs typeface="Alexandria" pitchFamily="2" charset="-78"/>
              </a:rPr>
              <a:t>الفرعي</a:t>
            </a:r>
            <a:r>
              <a:rPr lang="ar-SA" sz="1700" dirty="0" smtClean="0">
                <a:latin typeface="Alexandria" pitchFamily="2" charset="-78"/>
                <a:cs typeface="Alexandria" pitchFamily="2" charset="-78"/>
              </a:rPr>
              <a:t>، يركز </a:t>
            </a:r>
            <a:r>
              <a:rPr lang="ar-SA" sz="1700" dirty="0">
                <a:latin typeface="Alexandria" pitchFamily="2" charset="-78"/>
                <a:cs typeface="Alexandria" pitchFamily="2" charset="-78"/>
              </a:rPr>
              <a:t>على المؤثرات </a:t>
            </a:r>
            <a:r>
              <a:rPr lang="ar-SA" sz="1700" dirty="0" smtClean="0">
                <a:latin typeface="Alexandria" pitchFamily="2" charset="-78"/>
                <a:cs typeface="Alexandria" pitchFamily="2" charset="-78"/>
              </a:rPr>
              <a:t>النفسية والعوامل المحيطه بالمنتج، مثل استخدام </a:t>
            </a:r>
            <a:r>
              <a:rPr lang="ar-SA" sz="1700" dirty="0">
                <a:latin typeface="Alexandria" pitchFamily="2" charset="-78"/>
                <a:cs typeface="Alexandria" pitchFamily="2" charset="-78"/>
              </a:rPr>
              <a:t>شخصيات </a:t>
            </a:r>
            <a:r>
              <a:rPr lang="ar-SA" sz="1700" dirty="0" smtClean="0">
                <a:latin typeface="Alexandria" pitchFamily="2" charset="-78"/>
                <a:cs typeface="Alexandria" pitchFamily="2" charset="-78"/>
              </a:rPr>
              <a:t>مؤثرة </a:t>
            </a:r>
            <a:r>
              <a:rPr lang="ar-SA" sz="1700" dirty="0">
                <a:latin typeface="Alexandria" pitchFamily="2" charset="-78"/>
                <a:cs typeface="Alexandria" pitchFamily="2" charset="-78"/>
              </a:rPr>
              <a:t>تروج </a:t>
            </a:r>
            <a:r>
              <a:rPr lang="ar-SA" sz="1700" dirty="0" smtClean="0">
                <a:latin typeface="Alexandria" pitchFamily="2" charset="-78"/>
                <a:cs typeface="Alexandria" pitchFamily="2" charset="-78"/>
              </a:rPr>
              <a:t>للمنتج، والصور </a:t>
            </a:r>
            <a:r>
              <a:rPr lang="ar-SA" sz="1700" dirty="0">
                <a:latin typeface="Alexandria" pitchFamily="2" charset="-78"/>
                <a:cs typeface="Alexandria" pitchFamily="2" charset="-78"/>
              </a:rPr>
              <a:t>والألوان </a:t>
            </a:r>
            <a:r>
              <a:rPr lang="ar-SA" sz="1700" dirty="0" smtClean="0">
                <a:latin typeface="Alexandria" pitchFamily="2" charset="-78"/>
                <a:cs typeface="Alexandria" pitchFamily="2" charset="-78"/>
              </a:rPr>
              <a:t>المميزة والصيغ التسويقية الجذابة، فضلًا عن </a:t>
            </a:r>
            <a:r>
              <a:rPr lang="ar-SA" sz="1700" dirty="0">
                <a:latin typeface="Alexandria" pitchFamily="2" charset="-78"/>
                <a:cs typeface="Alexandria" pitchFamily="2" charset="-78"/>
              </a:rPr>
              <a:t>تقديم الأسعار والخصومات بطرق </a:t>
            </a:r>
            <a:r>
              <a:rPr lang="ar-SA" sz="1700" dirty="0" smtClean="0">
                <a:latin typeface="Alexandria" pitchFamily="2" charset="-78"/>
                <a:cs typeface="Alexandria" pitchFamily="2" charset="-78"/>
              </a:rPr>
              <a:t>مبتكرة؛ </a:t>
            </a:r>
            <a:r>
              <a:rPr lang="ar-SA" sz="1700" dirty="0">
                <a:latin typeface="Alexandria" pitchFamily="2" charset="-78"/>
                <a:cs typeface="Alexandria" pitchFamily="2" charset="-78"/>
              </a:rPr>
              <a:t>مما يؤثر </a:t>
            </a:r>
            <a:r>
              <a:rPr lang="ar-SA" sz="1700" dirty="0" smtClean="0">
                <a:latin typeface="Alexandria" pitchFamily="2" charset="-78"/>
                <a:cs typeface="Alexandria" pitchFamily="2" charset="-78"/>
              </a:rPr>
              <a:t>على المشاعر وقرارت الشراء  بطريقة غير مباشرة. </a:t>
            </a:r>
          </a:p>
          <a:p>
            <a:pPr algn="r" rtl="1">
              <a:lnSpc>
                <a:spcPct val="150000"/>
              </a:lnSpc>
            </a:pPr>
            <a:r>
              <a:rPr lang="ar-SA" sz="1700" dirty="0" smtClean="0">
                <a:latin typeface="Alexandria" pitchFamily="2" charset="-78"/>
                <a:cs typeface="Alexandria" pitchFamily="2" charset="-78"/>
              </a:rPr>
              <a:t>  وفي ظل المنافسة القوية بين العلامات التجارية، أصبح الاعتماد على المسار الفرعي في الرسائل الإعلانية أمرًا شائعًا، </a:t>
            </a:r>
            <a:r>
              <a:rPr lang="ar-SA" sz="1700" dirty="0">
                <a:latin typeface="Alexandria" pitchFamily="2" charset="-78"/>
                <a:cs typeface="Alexandria" pitchFamily="2" charset="-78"/>
              </a:rPr>
              <a:t>حيث تعتمد 90% من الإعلانات ــ اليوم ــ </a:t>
            </a:r>
            <a:r>
              <a:rPr lang="ar-SA" sz="1700" dirty="0" smtClean="0">
                <a:latin typeface="Alexandria" pitchFamily="2" charset="-78"/>
                <a:cs typeface="Alexandria" pitchFamily="2" charset="-78"/>
              </a:rPr>
              <a:t>على استراتيجياته.</a:t>
            </a:r>
            <a:endParaRPr lang="ar-SA" sz="17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425344" y="163185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467142" y="1679921"/>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532464" y="1933921"/>
            <a:ext cx="953247" cy="707886"/>
          </a:xfrm>
          <a:prstGeom prst="rect">
            <a:avLst/>
          </a:prstGeom>
          <a:noFill/>
        </p:spPr>
        <p:txBody>
          <a:bodyPr wrap="square" rtlCol="0">
            <a:spAutoFit/>
          </a:bodyPr>
          <a:lstStyle/>
          <a:p>
            <a:pPr algn="ctr"/>
            <a:r>
              <a:rPr lang="en-US" sz="4000" b="1"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11" name="Freeform 4"/>
          <p:cNvSpPr/>
          <p:nvPr/>
        </p:nvSpPr>
        <p:spPr>
          <a:xfrm>
            <a:off x="-274219" y="5959927"/>
            <a:ext cx="5388429" cy="1152826"/>
          </a:xfrm>
          <a:custGeom>
            <a:avLst/>
            <a:gdLst/>
            <a:ahLst/>
            <a:cxnLst/>
            <a:rect l="l" t="t" r="r" b="b"/>
            <a:pathLst>
              <a:path w="11075306" h="2700190">
                <a:moveTo>
                  <a:pt x="0" y="0"/>
                </a:moveTo>
                <a:lnTo>
                  <a:pt x="11075306" y="0"/>
                </a:lnTo>
                <a:lnTo>
                  <a:pt x="11075306" y="2700190"/>
                </a:lnTo>
                <a:lnTo>
                  <a:pt x="0" y="2700190"/>
                </a:lnTo>
                <a:lnTo>
                  <a:pt x="0" y="0"/>
                </a:lnTo>
                <a:close/>
              </a:path>
            </a:pathLst>
          </a:custGeom>
          <a:blipFill>
            <a:blip r:embed="rId4"/>
            <a:stretch>
              <a:fillRect l="-4454" t="-75816" r="-7074" b="-128962"/>
            </a:stretch>
          </a:blipFill>
        </p:spPr>
      </p:sp>
      <p:sp>
        <p:nvSpPr>
          <p:cNvPr id="18" name="Freeform 2"/>
          <p:cNvSpPr/>
          <p:nvPr/>
        </p:nvSpPr>
        <p:spPr>
          <a:xfrm>
            <a:off x="-44305" y="3974999"/>
            <a:ext cx="2511119" cy="1639503"/>
          </a:xfrm>
          <a:custGeom>
            <a:avLst/>
            <a:gdLst/>
            <a:ahLst/>
            <a:cxnLst/>
            <a:rect l="l" t="t" r="r" b="b"/>
            <a:pathLst>
              <a:path w="4353235" h="2900343">
                <a:moveTo>
                  <a:pt x="0" y="0"/>
                </a:moveTo>
                <a:lnTo>
                  <a:pt x="4353235" y="0"/>
                </a:lnTo>
                <a:lnTo>
                  <a:pt x="4353235" y="2900343"/>
                </a:lnTo>
                <a:lnTo>
                  <a:pt x="0" y="2900343"/>
                </a:lnTo>
                <a:lnTo>
                  <a:pt x="0" y="0"/>
                </a:lnTo>
                <a:close/>
              </a:path>
            </a:pathLst>
          </a:custGeom>
          <a:blipFill>
            <a:blip r:embed="rId5"/>
            <a:stretch>
              <a:fillRect/>
            </a:stretch>
          </a:blipFill>
        </p:spPr>
      </p:sp>
    </p:spTree>
    <p:extLst>
      <p:ext uri="{BB962C8B-B14F-4D97-AF65-F5344CB8AC3E}">
        <p14:creationId xmlns:p14="http://schemas.microsoft.com/office/powerpoint/2010/main" val="24073752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283" y="1442695"/>
            <a:ext cx="10493456" cy="48809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a:latin typeface="Alexandria" pitchFamily="2" charset="-78"/>
                <a:cs typeface="Alexandria" pitchFamily="2" charset="-78"/>
              </a:rPr>
              <a:t>يهدف علم النفس التسويقي إلى:</a:t>
            </a:r>
            <a:endParaRPr lang="ar-SA"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92344" y="8558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06162" y="1876273"/>
            <a:ext cx="10269593" cy="4408899"/>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تؤثر </a:t>
            </a:r>
            <a:r>
              <a:rPr lang="ar-SA" sz="1700" dirty="0">
                <a:latin typeface="Alexandria" pitchFamily="2" charset="-78"/>
                <a:cs typeface="Alexandria" pitchFamily="2" charset="-78"/>
              </a:rPr>
              <a:t>الإعلانات على </a:t>
            </a:r>
            <a:r>
              <a:rPr lang="ar-SA" sz="1700" dirty="0" smtClean="0">
                <a:latin typeface="Alexandria" pitchFamily="2" charset="-78"/>
                <a:cs typeface="Alexandria" pitchFamily="2" charset="-78"/>
              </a:rPr>
              <a:t>مشاعر وسلوكيات الجمهور </a:t>
            </a:r>
            <a:r>
              <a:rPr lang="ar-SA" sz="1700" dirty="0">
                <a:latin typeface="Alexandria" pitchFamily="2" charset="-78"/>
                <a:cs typeface="Alexandria" pitchFamily="2" charset="-78"/>
              </a:rPr>
              <a:t>بشكل كبير من خلال تحفيز الحواس </a:t>
            </a:r>
            <a:r>
              <a:rPr lang="ar-SA" sz="1700" dirty="0" smtClean="0">
                <a:latin typeface="Alexandria" pitchFamily="2" charset="-78"/>
                <a:cs typeface="Alexandria" pitchFamily="2" charset="-78"/>
              </a:rPr>
              <a:t>المختلفة، من خلال: </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العناصر المرئية </a:t>
            </a:r>
            <a:r>
              <a:rPr lang="en-US" sz="1700" dirty="0" smtClean="0">
                <a:solidFill>
                  <a:srgbClr val="0070C0"/>
                </a:solidFill>
                <a:latin typeface="Alexandria" pitchFamily="2" charset="-78"/>
                <a:cs typeface="Alexandria" pitchFamily="2" charset="-78"/>
              </a:rPr>
              <a:t>Visuals</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تعتبر </a:t>
            </a:r>
            <a:r>
              <a:rPr lang="ar-SA" sz="1700" dirty="0">
                <a:latin typeface="Alexandria" pitchFamily="2" charset="-78"/>
                <a:cs typeface="Alexandria" pitchFamily="2" charset="-78"/>
              </a:rPr>
              <a:t>الرؤية واحدة من أقوى الحواس التي تؤثر في عملية اتخاذ القرار. </a:t>
            </a:r>
            <a:r>
              <a:rPr lang="ar-SA" sz="1700" dirty="0" smtClean="0">
                <a:latin typeface="Alexandria" pitchFamily="2" charset="-78"/>
                <a:cs typeface="Alexandria" pitchFamily="2" charset="-78"/>
              </a:rPr>
              <a:t>تشمل الألوان </a:t>
            </a:r>
            <a:r>
              <a:rPr lang="ar-SA" sz="1700" dirty="0">
                <a:latin typeface="Alexandria" pitchFamily="2" charset="-78"/>
                <a:cs typeface="Alexandria" pitchFamily="2" charset="-78"/>
              </a:rPr>
              <a:t>الجذابة، </a:t>
            </a:r>
            <a:r>
              <a:rPr lang="ar-SA" sz="1700" dirty="0" smtClean="0">
                <a:latin typeface="Alexandria" pitchFamily="2" charset="-78"/>
                <a:cs typeface="Alexandria" pitchFamily="2" charset="-78"/>
              </a:rPr>
              <a:t>والصور الثابتة أو المتحركة، </a:t>
            </a:r>
            <a:r>
              <a:rPr lang="ar-SA" sz="1700" dirty="0">
                <a:latin typeface="Alexandria" pitchFamily="2" charset="-78"/>
                <a:cs typeface="Alexandria" pitchFamily="2" charset="-78"/>
              </a:rPr>
              <a:t>والتصميمات المبتكرة لجذب انتباه </a:t>
            </a:r>
            <a:r>
              <a:rPr lang="ar-SA" sz="1700" dirty="0" smtClean="0">
                <a:latin typeface="Alexandria" pitchFamily="2" charset="-78"/>
                <a:cs typeface="Alexandria" pitchFamily="2" charset="-78"/>
              </a:rPr>
              <a:t>المستهلكين للإعلان. </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التحفيز السمعي </a:t>
            </a:r>
            <a:r>
              <a:rPr lang="en-US" sz="1700" dirty="0" smtClean="0">
                <a:solidFill>
                  <a:srgbClr val="0070C0"/>
                </a:solidFill>
                <a:latin typeface="Alexandria" pitchFamily="2" charset="-78"/>
                <a:cs typeface="Alexandria" pitchFamily="2" charset="-78"/>
              </a:rPr>
              <a:t>Auditory</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الصوت  </a:t>
            </a:r>
            <a:r>
              <a:rPr lang="ar-SA" sz="1700" dirty="0">
                <a:latin typeface="Alexandria" pitchFamily="2" charset="-78"/>
                <a:cs typeface="Alexandria" pitchFamily="2" charset="-78"/>
              </a:rPr>
              <a:t>يلعب دورًا مهمًا في الإعلان. الموسيقى الخلفية، </a:t>
            </a:r>
            <a:r>
              <a:rPr lang="ar-SA" sz="1700" dirty="0" smtClean="0">
                <a:latin typeface="Alexandria" pitchFamily="2" charset="-78"/>
                <a:cs typeface="Alexandria" pitchFamily="2" charset="-78"/>
              </a:rPr>
              <a:t>والأصوات </a:t>
            </a:r>
            <a:r>
              <a:rPr lang="ar-SA" sz="1700" dirty="0">
                <a:latin typeface="Alexandria" pitchFamily="2" charset="-78"/>
                <a:cs typeface="Alexandria" pitchFamily="2" charset="-78"/>
              </a:rPr>
              <a:t>الجذابة، والنغمات المستخدمة يمكن أن تخلق جوًا معينًا يؤثر على المشاعر. الدراسات أظهرت أن الموسيقى التي تتناسب مع المنتج يمكن أن تعزز من تجربة المستهلك وتزيد من احتمالية الشراء</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التحفيز اللمسي </a:t>
            </a:r>
            <a:r>
              <a:rPr lang="en-US" sz="1700" dirty="0">
                <a:solidFill>
                  <a:srgbClr val="0070C0"/>
                </a:solidFill>
                <a:latin typeface="Alexandria" pitchFamily="2" charset="-78"/>
                <a:cs typeface="Alexandria" pitchFamily="2" charset="-78"/>
              </a:rPr>
              <a:t>Haptic</a:t>
            </a:r>
            <a:r>
              <a:rPr lang="ar-SA" sz="1700" dirty="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عندما </a:t>
            </a:r>
            <a:r>
              <a:rPr lang="ar-SA" sz="1700" dirty="0">
                <a:latin typeface="Alexandria" pitchFamily="2" charset="-78"/>
                <a:cs typeface="Alexandria" pitchFamily="2" charset="-78"/>
              </a:rPr>
              <a:t>يتمكن المستهلكون من لمس المنتجات أو تجربتها، فإنهم يشعرون بارتباط أكبر بها. التحفيز اللمسي يعزز الثقة في المنتج ويزيد من احتمالية الشراء.</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التحفيز الشمي </a:t>
            </a:r>
            <a:r>
              <a:rPr lang="en-US" sz="1700" dirty="0">
                <a:solidFill>
                  <a:srgbClr val="0070C0"/>
                </a:solidFill>
                <a:latin typeface="Alexandria" pitchFamily="2" charset="-78"/>
                <a:cs typeface="Alexandria" pitchFamily="2" charset="-78"/>
              </a:rPr>
              <a:t>Olfactory</a:t>
            </a:r>
            <a:r>
              <a:rPr lang="ar-SA" sz="1700" dirty="0">
                <a:solidFill>
                  <a:srgbClr val="0070C0"/>
                </a:solidFill>
                <a:latin typeface="Alexandria" pitchFamily="2" charset="-78"/>
                <a:cs typeface="Alexandria" pitchFamily="2" charset="-78"/>
              </a:rPr>
              <a:t>: </a:t>
            </a:r>
            <a:r>
              <a:rPr lang="ar-SA" sz="1700" dirty="0">
                <a:latin typeface="Alexandria" pitchFamily="2" charset="-78"/>
                <a:cs typeface="Alexandria" pitchFamily="2" charset="-78"/>
              </a:rPr>
              <a:t>الرائحة تلعب دورًا حاسمًا في التأثير على المشاعر والسلوكيات. العديد من العلامات التجارية تستخدم الروائح لجعل تجربة التسوق أكثر جذبًا وراحة للمستهلكين. الرائحة المرتبطة بالمنتج يمكن أن </a:t>
            </a:r>
            <a:r>
              <a:rPr lang="ar-SA" sz="1700" dirty="0" smtClean="0">
                <a:latin typeface="Alexandria" pitchFamily="2" charset="-78"/>
                <a:cs typeface="Alexandria" pitchFamily="2" charset="-78"/>
              </a:rPr>
              <a:t>تترك </a:t>
            </a:r>
            <a:r>
              <a:rPr lang="ar-SA" sz="1700" dirty="0">
                <a:latin typeface="Alexandria" pitchFamily="2" charset="-78"/>
                <a:cs typeface="Alexandria" pitchFamily="2" charset="-78"/>
              </a:rPr>
              <a:t>ذكريات إيجابية وتؤثر على قرار الشراء</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7283" y="106531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06163" y="131729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116857" y="880218"/>
            <a:ext cx="5774737" cy="461024"/>
          </a:xfrm>
          <a:prstGeom prst="rect">
            <a:avLst/>
          </a:prstGeom>
          <a:noFill/>
          <a:ln w="28575">
            <a:noFill/>
          </a:ln>
          <a:effectLst>
            <a:reflection stA="45000" endPos="0" dist="50800" dir="5400000" sy="-100000" algn="bl" rotWithShape="0"/>
          </a:effectLst>
        </p:spPr>
        <p:txBody>
          <a:bodyPr wrap="square" rtlCol="0">
            <a:spAutoFit/>
          </a:bodyPr>
          <a:lstStyle/>
          <a:p>
            <a:pPr marL="571500" algn="r" rtl="1">
              <a:lnSpc>
                <a:spcPct val="150000"/>
              </a:lnSpc>
            </a:pPr>
            <a:r>
              <a:rPr lang="ar-SA" b="1" dirty="0">
                <a:solidFill>
                  <a:srgbClr val="C00000"/>
                </a:solidFill>
                <a:latin typeface="Alexandria ExtraBold" pitchFamily="2" charset="-78"/>
                <a:ea typeface="Calibri" panose="020F0502020204030204" pitchFamily="34" charset="0"/>
                <a:cs typeface="Alexandria ExtraBold" pitchFamily="2" charset="-78"/>
              </a:rPr>
              <a:t>الأساليب السيكولوجية في تصميم الإعلان</a:t>
            </a:r>
            <a:r>
              <a:rPr lang="ar-SA" dirty="0">
                <a:solidFill>
                  <a:srgbClr val="C00000"/>
                </a:solidFill>
                <a:latin typeface="Alexandria" pitchFamily="2" charset="-78"/>
                <a:cs typeface="Alexandria" pitchFamily="2" charset="-78"/>
              </a:rPr>
              <a:t>.</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6" name="Rectangle 5"/>
          <p:cNvSpPr/>
          <p:nvPr/>
        </p:nvSpPr>
        <p:spPr>
          <a:xfrm>
            <a:off x="7195688" y="1545710"/>
            <a:ext cx="4180953" cy="353943"/>
          </a:xfrm>
          <a:prstGeom prst="rect">
            <a:avLst/>
          </a:prstGeom>
          <a:solidFill>
            <a:schemeClr val="accent4">
              <a:lumMod val="20000"/>
              <a:lumOff val="80000"/>
            </a:schemeClr>
          </a:solidFill>
        </p:spPr>
        <p:txBody>
          <a:bodyPr wrap="none">
            <a:spAutoFit/>
          </a:bodyPr>
          <a:lstStyle/>
          <a:p>
            <a:r>
              <a:rPr lang="ar-SA" sz="1700" dirty="0" smtClean="0">
                <a:latin typeface="Alexandria" pitchFamily="2" charset="-78"/>
                <a:cs typeface="Alexandria" pitchFamily="2" charset="-78"/>
              </a:rPr>
              <a:t>مكونات التأثير النفسي في الإعلان الرقمي:</a:t>
            </a:r>
          </a:p>
        </p:txBody>
      </p:sp>
      <p:sp>
        <p:nvSpPr>
          <p:cNvPr id="14" name="Freeform 4"/>
          <p:cNvSpPr/>
          <p:nvPr/>
        </p:nvSpPr>
        <p:spPr>
          <a:xfrm>
            <a:off x="-224627" y="5666013"/>
            <a:ext cx="5270156" cy="1421383"/>
          </a:xfrm>
          <a:custGeom>
            <a:avLst/>
            <a:gdLst/>
            <a:ahLst/>
            <a:cxnLst/>
            <a:rect l="l" t="t" r="r" b="b"/>
            <a:pathLst>
              <a:path w="11075306" h="2700190">
                <a:moveTo>
                  <a:pt x="0" y="0"/>
                </a:moveTo>
                <a:lnTo>
                  <a:pt x="11075306" y="0"/>
                </a:lnTo>
                <a:lnTo>
                  <a:pt x="11075306" y="2700190"/>
                </a:lnTo>
                <a:lnTo>
                  <a:pt x="0" y="2700190"/>
                </a:lnTo>
                <a:lnTo>
                  <a:pt x="0" y="0"/>
                </a:lnTo>
                <a:close/>
              </a:path>
            </a:pathLst>
          </a:custGeom>
          <a:blipFill>
            <a:blip r:embed="rId4"/>
            <a:stretch>
              <a:fillRect l="-4454" t="-75816" r="-7074" b="-128962"/>
            </a:stretch>
          </a:blipFill>
        </p:spPr>
      </p:sp>
    </p:spTree>
    <p:extLst>
      <p:ext uri="{BB962C8B-B14F-4D97-AF65-F5344CB8AC3E}">
        <p14:creationId xmlns:p14="http://schemas.microsoft.com/office/powerpoint/2010/main" val="27251211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36914" y="1615635"/>
            <a:ext cx="9748156" cy="4593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dirty="0" smtClean="0">
                <a:latin typeface="Alexandria" pitchFamily="2" charset="-78"/>
                <a:cs typeface="Alexandria" pitchFamily="2" charset="-78"/>
              </a:rPr>
              <a:t>يهدف علم النفس التسويقي إلى:</a:t>
            </a:r>
            <a:endParaRPr lang="ar-SA"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1331" y="9048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36914" y="2095900"/>
            <a:ext cx="9601200" cy="4201150"/>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   تظل </a:t>
            </a:r>
            <a:r>
              <a:rPr lang="ar-SA" sz="1700" dirty="0">
                <a:latin typeface="Alexandria" pitchFamily="2" charset="-78"/>
                <a:cs typeface="Alexandria" pitchFamily="2" charset="-78"/>
              </a:rPr>
              <a:t>العناصر المرئية </a:t>
            </a:r>
            <a:r>
              <a:rPr lang="en-US" sz="1700" dirty="0">
                <a:latin typeface="Alexandria" pitchFamily="2" charset="-78"/>
                <a:cs typeface="Alexandria" pitchFamily="2" charset="-78"/>
              </a:rPr>
              <a:t>Visuals </a:t>
            </a:r>
            <a:r>
              <a:rPr lang="ar-SA" sz="1700" dirty="0">
                <a:latin typeface="Alexandria" pitchFamily="2" charset="-78"/>
                <a:cs typeface="Alexandria" pitchFamily="2" charset="-78"/>
              </a:rPr>
              <a:t> في الإعلان </a:t>
            </a:r>
            <a:r>
              <a:rPr lang="ar-SA" sz="1700" dirty="0" smtClean="0">
                <a:latin typeface="Alexandria" pitchFamily="2" charset="-78"/>
                <a:cs typeface="Alexandria" pitchFamily="2" charset="-78"/>
              </a:rPr>
              <a:t>لها النصيب الأكبر في التأثير على سلوك الجمهور، إذ تستحوذ على 90% من التأثيرات النفسية في الإعلان وتؤثر </a:t>
            </a:r>
            <a:r>
              <a:rPr lang="ar-SA" sz="1700" dirty="0">
                <a:latin typeface="Alexandria" pitchFamily="2" charset="-78"/>
                <a:cs typeface="Alexandria" pitchFamily="2" charset="-78"/>
              </a:rPr>
              <a:t>على قرار الشراء</a:t>
            </a:r>
            <a:r>
              <a:rPr lang="ar-SA" sz="1700" dirty="0" smtClean="0">
                <a:latin typeface="Alexandria" pitchFamily="2" charset="-78"/>
                <a:cs typeface="Alexandria" pitchFamily="2" charset="-78"/>
              </a:rPr>
              <a:t>. وتتمثل هذه العناصر في:</a:t>
            </a:r>
          </a:p>
          <a:p>
            <a:pPr marL="342900" indent="-342900" algn="r" rtl="1">
              <a:lnSpc>
                <a:spcPct val="150000"/>
              </a:lnSpc>
              <a:buFont typeface="+mj-lt"/>
              <a:buAutoNum type="arabicPeriod"/>
            </a:pPr>
            <a:r>
              <a:rPr lang="ar-SA" sz="1600" dirty="0" smtClean="0">
                <a:solidFill>
                  <a:srgbClr val="0070C0"/>
                </a:solidFill>
                <a:latin typeface="Alexandria" pitchFamily="2" charset="-78"/>
                <a:cs typeface="Alexandria" pitchFamily="2" charset="-78"/>
              </a:rPr>
              <a:t>الصور </a:t>
            </a:r>
            <a:r>
              <a:rPr lang="en-US" sz="1600" dirty="0" smtClean="0">
                <a:solidFill>
                  <a:srgbClr val="0070C0"/>
                </a:solidFill>
                <a:latin typeface="Alexandria" pitchFamily="2" charset="-78"/>
                <a:cs typeface="Alexandria" pitchFamily="2" charset="-78"/>
              </a:rPr>
              <a:t>Images</a:t>
            </a:r>
            <a:r>
              <a:rPr lang="ar-SA" sz="1600" dirty="0" smtClean="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تلعب دورًا كبيرًا في جذب الانتباه وإثارة المشاعر.</a:t>
            </a:r>
          </a:p>
          <a:p>
            <a:pPr marL="342900" indent="-342900" algn="r" rtl="1">
              <a:lnSpc>
                <a:spcPct val="150000"/>
              </a:lnSpc>
              <a:buFont typeface="+mj-lt"/>
              <a:buAutoNum type="arabicPeriod"/>
            </a:pPr>
            <a:r>
              <a:rPr lang="ar-SA" sz="1600" dirty="0" smtClean="0">
                <a:solidFill>
                  <a:srgbClr val="0070C0"/>
                </a:solidFill>
                <a:latin typeface="Alexandria" pitchFamily="2" charset="-78"/>
                <a:cs typeface="Alexandria" pitchFamily="2" charset="-78"/>
              </a:rPr>
              <a:t>العناصر التيبوغرافية </a:t>
            </a:r>
            <a:r>
              <a:rPr lang="en-US" sz="1600" dirty="0" smtClean="0">
                <a:solidFill>
                  <a:srgbClr val="0070C0"/>
                </a:solidFill>
                <a:latin typeface="Alexandria" pitchFamily="2" charset="-78"/>
                <a:cs typeface="Alexandria" pitchFamily="2" charset="-78"/>
              </a:rPr>
              <a:t>Typography</a:t>
            </a:r>
            <a:r>
              <a:rPr lang="ar-SA" sz="1600" dirty="0" smtClean="0">
                <a:solidFill>
                  <a:srgbClr val="0070C0"/>
                </a:solidFill>
                <a:latin typeface="Alexandria" pitchFamily="2" charset="-78"/>
                <a:cs typeface="Alexandria" pitchFamily="2" charset="-78"/>
              </a:rPr>
              <a:t>: </a:t>
            </a:r>
            <a:r>
              <a:rPr lang="ar-SA" sz="1600" dirty="0" smtClean="0">
                <a:latin typeface="Alexandria" pitchFamily="2" charset="-78"/>
                <a:cs typeface="Alexandria" pitchFamily="2" charset="-78"/>
              </a:rPr>
              <a:t>لا يخلو أي إعلان إطلاقًا من العناصر التيبوغرافية، مما </a:t>
            </a:r>
            <a:r>
              <a:rPr lang="ar-SA" sz="1600" dirty="0">
                <a:latin typeface="Alexandria" pitchFamily="2" charset="-78"/>
                <a:cs typeface="Alexandria" pitchFamily="2" charset="-78"/>
              </a:rPr>
              <a:t>يعزز </a:t>
            </a:r>
            <a:r>
              <a:rPr lang="ar-SA" sz="1600" dirty="0" smtClean="0">
                <a:latin typeface="Alexandria" pitchFamily="2" charset="-78"/>
                <a:cs typeface="Alexandria" pitchFamily="2" charset="-78"/>
              </a:rPr>
              <a:t>تأثيرها.</a:t>
            </a:r>
            <a:endParaRPr lang="ar-SA"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a:solidFill>
                  <a:srgbClr val="0070C0"/>
                </a:solidFill>
                <a:latin typeface="Alexandria" pitchFamily="2" charset="-78"/>
                <a:cs typeface="Alexandria" pitchFamily="2" charset="-78"/>
              </a:rPr>
              <a:t>صياغة الإعلان </a:t>
            </a:r>
            <a:r>
              <a:rPr lang="en-US" sz="1600" dirty="0">
                <a:solidFill>
                  <a:srgbClr val="0070C0"/>
                </a:solidFill>
                <a:latin typeface="Alexandria" pitchFamily="2" charset="-78"/>
                <a:cs typeface="Alexandria" pitchFamily="2" charset="-78"/>
              </a:rPr>
              <a:t>Copywriting</a:t>
            </a:r>
            <a:r>
              <a:rPr lang="ar-SA" sz="1600" dirty="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ت</a:t>
            </a:r>
            <a:r>
              <a:rPr lang="ar-SA" sz="1600" dirty="0" smtClean="0">
                <a:latin typeface="Alexandria" pitchFamily="2" charset="-78"/>
                <a:cs typeface="Alexandria" pitchFamily="2" charset="-78"/>
              </a:rPr>
              <a:t>ساهم </a:t>
            </a:r>
            <a:r>
              <a:rPr lang="ar-SA" sz="1600" dirty="0">
                <a:latin typeface="Alexandria" pitchFamily="2" charset="-78"/>
                <a:cs typeface="Alexandria" pitchFamily="2" charset="-78"/>
              </a:rPr>
              <a:t>في نقل الفكرة بوضوح وجاذبية، مما يساعد في تحقيق الرغبة في الشراء.</a:t>
            </a:r>
          </a:p>
          <a:p>
            <a:pPr marL="342900" indent="-342900" algn="r" rtl="1">
              <a:lnSpc>
                <a:spcPct val="150000"/>
              </a:lnSpc>
              <a:buFont typeface="+mj-lt"/>
              <a:buAutoNum type="arabicPeriod"/>
            </a:pPr>
            <a:r>
              <a:rPr lang="ar-SA" sz="1600" dirty="0">
                <a:solidFill>
                  <a:srgbClr val="0070C0"/>
                </a:solidFill>
                <a:latin typeface="Alexandria" pitchFamily="2" charset="-78"/>
                <a:cs typeface="Alexandria" pitchFamily="2" charset="-78"/>
              </a:rPr>
              <a:t>الألوان </a:t>
            </a:r>
            <a:r>
              <a:rPr lang="en-US" sz="1600" dirty="0">
                <a:solidFill>
                  <a:srgbClr val="0070C0"/>
                </a:solidFill>
                <a:latin typeface="Alexandria" pitchFamily="2" charset="-78"/>
                <a:cs typeface="Alexandria" pitchFamily="2" charset="-78"/>
              </a:rPr>
              <a:t>Colors</a:t>
            </a:r>
            <a:r>
              <a:rPr lang="ar-SA" sz="1600" dirty="0">
                <a:solidFill>
                  <a:srgbClr val="0070C0"/>
                </a:solidFill>
                <a:latin typeface="Alexandria" pitchFamily="2" charset="-78"/>
                <a:cs typeface="Alexandria" pitchFamily="2" charset="-78"/>
              </a:rPr>
              <a:t>: </a:t>
            </a:r>
            <a:r>
              <a:rPr lang="ar-SA" sz="1600" dirty="0" smtClean="0">
                <a:latin typeface="Alexandria" pitchFamily="2" charset="-78"/>
                <a:cs typeface="Alexandria" pitchFamily="2" charset="-78"/>
              </a:rPr>
              <a:t>تلعب </a:t>
            </a:r>
            <a:r>
              <a:rPr lang="ar-SA" sz="1600" dirty="0">
                <a:latin typeface="Alexandria" pitchFamily="2" charset="-78"/>
                <a:cs typeface="Alexandria" pitchFamily="2" charset="-78"/>
              </a:rPr>
              <a:t>دورًا حاسمًا في التأثير النفسي، حيث يمكن أن تثير مشاعر معينة وتؤثر على الحالة المزاجية.</a:t>
            </a:r>
          </a:p>
          <a:p>
            <a:pPr marL="342900" indent="-342900" algn="r" rtl="1">
              <a:lnSpc>
                <a:spcPct val="150000"/>
              </a:lnSpc>
              <a:buFont typeface="+mj-lt"/>
              <a:buAutoNum type="arabicPeriod"/>
            </a:pPr>
            <a:r>
              <a:rPr lang="ar-SA" sz="1600" dirty="0" smtClean="0">
                <a:solidFill>
                  <a:srgbClr val="0070C0"/>
                </a:solidFill>
                <a:latin typeface="Alexandria" pitchFamily="2" charset="-78"/>
                <a:cs typeface="Alexandria" pitchFamily="2" charset="-78"/>
              </a:rPr>
              <a:t>استراتيجيات عامة </a:t>
            </a:r>
            <a:r>
              <a:rPr lang="en-US" sz="1600" dirty="0" smtClean="0">
                <a:solidFill>
                  <a:srgbClr val="0070C0"/>
                </a:solidFill>
                <a:latin typeface="Alexandria" pitchFamily="2" charset="-78"/>
                <a:cs typeface="Alexandria" pitchFamily="2" charset="-78"/>
              </a:rPr>
              <a:t>Overall Strategy</a:t>
            </a:r>
            <a:r>
              <a:rPr lang="ar-SA" sz="1600" dirty="0" smtClean="0">
                <a:solidFill>
                  <a:srgbClr val="0070C0"/>
                </a:solidFill>
                <a:latin typeface="Alexandria" pitchFamily="2" charset="-78"/>
                <a:cs typeface="Alexandria" pitchFamily="2" charset="-78"/>
              </a:rPr>
              <a:t>: </a:t>
            </a:r>
            <a:r>
              <a:rPr lang="ar-SA" sz="1600" dirty="0" smtClean="0">
                <a:latin typeface="Alexandria" pitchFamily="2" charset="-78"/>
                <a:cs typeface="Alexandria" pitchFamily="2" charset="-78"/>
              </a:rPr>
              <a:t>يتم تطبيقها على العناصر الأربعة السابقة.</a:t>
            </a:r>
          </a:p>
          <a:p>
            <a:pPr algn="r" rtl="1">
              <a:lnSpc>
                <a:spcPct val="150000"/>
              </a:lnSpc>
            </a:pPr>
            <a:r>
              <a:rPr lang="ar-SA" sz="1600" dirty="0" smtClean="0">
                <a:latin typeface="Alexandria" pitchFamily="2" charset="-78"/>
                <a:cs typeface="Alexandria" pitchFamily="2" charset="-78"/>
              </a:rPr>
              <a:t>     فمن </a:t>
            </a:r>
            <a:r>
              <a:rPr lang="ar-SA" sz="1600" dirty="0">
                <a:latin typeface="Alexandria" pitchFamily="2" charset="-78"/>
                <a:cs typeface="Alexandria" pitchFamily="2" charset="-78"/>
              </a:rPr>
              <a:t>خلال </a:t>
            </a:r>
            <a:r>
              <a:rPr lang="ar-SA" sz="1600" dirty="0" smtClean="0">
                <a:latin typeface="Alexandria" pitchFamily="2" charset="-78"/>
                <a:cs typeface="Alexandria" pitchFamily="2" charset="-78"/>
              </a:rPr>
              <a:t>تصميم </a:t>
            </a:r>
            <a:r>
              <a:rPr lang="ar-SA" sz="1600" dirty="0">
                <a:latin typeface="Alexandria" pitchFamily="2" charset="-78"/>
                <a:cs typeface="Alexandria" pitchFamily="2" charset="-78"/>
              </a:rPr>
              <a:t>هذه العناصر بشكل فعّال، يمكن للإعلان أن يحقق تأثيرًا قويًا على الجمهور ويزيد </a:t>
            </a:r>
            <a:r>
              <a:rPr lang="ar-SA" sz="1600" dirty="0" smtClean="0">
                <a:latin typeface="Alexandria" pitchFamily="2" charset="-78"/>
                <a:cs typeface="Alexandria" pitchFamily="2" charset="-78"/>
              </a:rPr>
              <a:t>من </a:t>
            </a:r>
            <a:r>
              <a:rPr lang="ar-SA" sz="1600" dirty="0">
                <a:latin typeface="Alexandria" pitchFamily="2" charset="-78"/>
                <a:cs typeface="Alexandria" pitchFamily="2" charset="-78"/>
              </a:rPr>
              <a:t>اتخاذهم قرار الشراء.</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7283" y="106531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06163" y="131729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128292" y="1065319"/>
            <a:ext cx="5774737" cy="461024"/>
          </a:xfrm>
          <a:prstGeom prst="rect">
            <a:avLst/>
          </a:prstGeom>
          <a:noFill/>
          <a:ln w="28575">
            <a:noFill/>
          </a:ln>
          <a:effectLst>
            <a:reflection stA="45000" endPos="0" dist="50800" dir="5400000" sy="-100000" algn="bl" rotWithShape="0"/>
          </a:effectLst>
        </p:spPr>
        <p:txBody>
          <a:bodyPr wrap="square" rtlCol="0">
            <a:spAutoFit/>
          </a:bodyPr>
          <a:lstStyle/>
          <a:p>
            <a:pPr marL="571500" algn="r" rtl="1">
              <a:lnSpc>
                <a:spcPct val="150000"/>
              </a:lnSpc>
            </a:pPr>
            <a:r>
              <a:rPr lang="ar-SA" b="1" dirty="0">
                <a:solidFill>
                  <a:srgbClr val="C00000"/>
                </a:solidFill>
                <a:latin typeface="Alexandria ExtraBold" pitchFamily="2" charset="-78"/>
                <a:ea typeface="Calibri" panose="020F0502020204030204" pitchFamily="34" charset="0"/>
                <a:cs typeface="Alexandria ExtraBold" pitchFamily="2" charset="-78"/>
              </a:rPr>
              <a:t>الأساليب السيكولوجية في تصميم الإعلان</a:t>
            </a:r>
            <a:r>
              <a:rPr lang="ar-SA" dirty="0">
                <a:solidFill>
                  <a:srgbClr val="C00000"/>
                </a:solidFill>
                <a:latin typeface="Alexandria" pitchFamily="2" charset="-78"/>
                <a:cs typeface="Alexandria" pitchFamily="2" charset="-78"/>
              </a:rPr>
              <a:t>.</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6" name="Rectangle 5"/>
          <p:cNvSpPr/>
          <p:nvPr/>
        </p:nvSpPr>
        <p:spPr>
          <a:xfrm>
            <a:off x="4859913" y="1739474"/>
            <a:ext cx="5971507" cy="369332"/>
          </a:xfrm>
          <a:prstGeom prst="rect">
            <a:avLst/>
          </a:prstGeom>
        </p:spPr>
        <p:txBody>
          <a:bodyPr wrap="none">
            <a:spAutoFit/>
          </a:bodyPr>
          <a:lstStyle/>
          <a:p>
            <a:r>
              <a:rPr lang="ar-SA" b="1" dirty="0" smtClean="0">
                <a:solidFill>
                  <a:srgbClr val="E14D1F"/>
                </a:solidFill>
                <a:latin typeface="Alexandria" pitchFamily="2" charset="-78"/>
                <a:cs typeface="Alexandria" pitchFamily="2" charset="-78"/>
              </a:rPr>
              <a:t>أولًا: العناصر المرئية وتأثيرها السيكولوجي في الإعلان</a:t>
            </a:r>
          </a:p>
        </p:txBody>
      </p:sp>
      <p:sp>
        <p:nvSpPr>
          <p:cNvPr id="14" name="Freeform 4"/>
          <p:cNvSpPr/>
          <p:nvPr/>
        </p:nvSpPr>
        <p:spPr>
          <a:xfrm>
            <a:off x="-289290" y="5711444"/>
            <a:ext cx="5270156" cy="1421383"/>
          </a:xfrm>
          <a:custGeom>
            <a:avLst/>
            <a:gdLst/>
            <a:ahLst/>
            <a:cxnLst/>
            <a:rect l="l" t="t" r="r" b="b"/>
            <a:pathLst>
              <a:path w="11075306" h="2700190">
                <a:moveTo>
                  <a:pt x="0" y="0"/>
                </a:moveTo>
                <a:lnTo>
                  <a:pt x="11075306" y="0"/>
                </a:lnTo>
                <a:lnTo>
                  <a:pt x="11075306" y="2700190"/>
                </a:lnTo>
                <a:lnTo>
                  <a:pt x="0" y="2700190"/>
                </a:lnTo>
                <a:lnTo>
                  <a:pt x="0" y="0"/>
                </a:lnTo>
                <a:close/>
              </a:path>
            </a:pathLst>
          </a:custGeom>
          <a:blipFill>
            <a:blip r:embed="rId4"/>
            <a:stretch>
              <a:fillRect l="-4454" t="-75816" r="-7074" b="-128962"/>
            </a:stretch>
          </a:blipFill>
        </p:spPr>
      </p:sp>
    </p:spTree>
    <p:extLst>
      <p:ext uri="{BB962C8B-B14F-4D97-AF65-F5344CB8AC3E}">
        <p14:creationId xmlns:p14="http://schemas.microsoft.com/office/powerpoint/2010/main" val="15575366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2271" y="1835966"/>
            <a:ext cx="9128502" cy="4456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47165" y="1904898"/>
            <a:ext cx="8849614" cy="4431983"/>
          </a:xfrm>
          <a:prstGeom prst="rect">
            <a:avLst/>
          </a:prstGeom>
          <a:noFill/>
        </p:spPr>
        <p:txBody>
          <a:bodyPr wrap="square" rtlCol="0">
            <a:spAutoFit/>
          </a:bodyPr>
          <a:lstStyle/>
          <a:p>
            <a:pPr algn="r" rtl="1">
              <a:lnSpc>
                <a:spcPct val="150000"/>
              </a:lnSpc>
            </a:pPr>
            <a:r>
              <a:rPr lang="ar-SA" dirty="0">
                <a:solidFill>
                  <a:srgbClr val="002060"/>
                </a:solidFill>
                <a:latin typeface="Alexandria" pitchFamily="2" charset="-78"/>
                <a:cs typeface="Alexandria" pitchFamily="2" charset="-78"/>
              </a:rPr>
              <a:t>الصور ودورها في التأثير النفسي في الإعلان: </a:t>
            </a: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تأثير </a:t>
            </a:r>
            <a:r>
              <a:rPr lang="ar-SA" sz="1700" dirty="0">
                <a:solidFill>
                  <a:srgbClr val="0070C0"/>
                </a:solidFill>
                <a:latin typeface="Alexandria" pitchFamily="2" charset="-78"/>
                <a:cs typeface="Alexandria" pitchFamily="2" charset="-78"/>
              </a:rPr>
              <a:t>الاستباق </a:t>
            </a:r>
            <a:r>
              <a:rPr lang="en-US" sz="1700" dirty="0" smtClean="0">
                <a:solidFill>
                  <a:srgbClr val="0070C0"/>
                </a:solidFill>
                <a:latin typeface="Alexandria" pitchFamily="2" charset="-78"/>
                <a:cs typeface="Alexandria" pitchFamily="2" charset="-78"/>
              </a:rPr>
              <a:t>Priming</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يعتبر أحد أشهر الأساليب النفسية التي تُستخدم </a:t>
            </a:r>
            <a:r>
              <a:rPr lang="ar-SA" sz="1700" dirty="0">
                <a:latin typeface="Alexandria" pitchFamily="2" charset="-78"/>
                <a:cs typeface="Alexandria" pitchFamily="2" charset="-78"/>
              </a:rPr>
              <a:t>في الإعلانات لتعزيز استجابة المستهلكين من خلال تحفيز روابط غير واعية بين المحفزات </a:t>
            </a:r>
            <a:r>
              <a:rPr lang="ar-SA" sz="1700" dirty="0" smtClean="0">
                <a:latin typeface="Alexandria" pitchFamily="2" charset="-78"/>
                <a:cs typeface="Alexandria" pitchFamily="2" charset="-78"/>
              </a:rPr>
              <a:t>المختلفة قبل اتخاذ قرار الشراء. وتلعب </a:t>
            </a:r>
            <a:r>
              <a:rPr lang="ar-SA" sz="1700" dirty="0">
                <a:latin typeface="Alexandria" pitchFamily="2" charset="-78"/>
                <a:cs typeface="Alexandria" pitchFamily="2" charset="-78"/>
              </a:rPr>
              <a:t>الصور دورًا حيويًا في هذه العملية، حيث يمكن أن تؤثر بشكل كبير على كيفية إدراك المستهلكين للمنتجات والخدمات.</a:t>
            </a:r>
          </a:p>
          <a:p>
            <a:pPr marL="285750" indent="-285750" algn="r" rtl="1">
              <a:lnSpc>
                <a:spcPct val="150000"/>
              </a:lnSpc>
              <a:buFont typeface="Wingdings" panose="05000000000000000000" pitchFamily="2" charset="2"/>
              <a:buChar char="v"/>
            </a:pPr>
            <a:r>
              <a:rPr lang="ar-SA" sz="1700" dirty="0" smtClean="0">
                <a:latin typeface="Alexandria" pitchFamily="2" charset="-78"/>
                <a:cs typeface="Alexandria" pitchFamily="2" charset="-78"/>
              </a:rPr>
              <a:t>في </a:t>
            </a:r>
            <a:r>
              <a:rPr lang="ar-SA" sz="1700" dirty="0">
                <a:latin typeface="Alexandria" pitchFamily="2" charset="-78"/>
                <a:cs typeface="Alexandria" pitchFamily="2" charset="-78"/>
              </a:rPr>
              <a:t>تجربة تم فيها عرض مجموعة من الصور المتعلقة </a:t>
            </a:r>
            <a:r>
              <a:rPr lang="ar-SA" sz="1700" dirty="0" smtClean="0">
                <a:latin typeface="Alexandria" pitchFamily="2" charset="-78"/>
                <a:cs typeface="Alexandria" pitchFamily="2" charset="-78"/>
              </a:rPr>
              <a:t>بمنتجات العناية الشخصية، </a:t>
            </a:r>
            <a:r>
              <a:rPr lang="ar-SA" sz="1700" dirty="0">
                <a:latin typeface="Alexandria" pitchFamily="2" charset="-78"/>
                <a:cs typeface="Alexandria" pitchFamily="2" charset="-78"/>
              </a:rPr>
              <a:t>طُلب </a:t>
            </a:r>
            <a:r>
              <a:rPr lang="ar-SA" sz="1700" dirty="0" smtClean="0">
                <a:latin typeface="Alexandria" pitchFamily="2" charset="-78"/>
                <a:cs typeface="Alexandria" pitchFamily="2" charset="-78"/>
              </a:rPr>
              <a:t> من </a:t>
            </a:r>
            <a:r>
              <a:rPr lang="ar-SA" sz="1700" dirty="0">
                <a:latin typeface="Alexandria" pitchFamily="2" charset="-78"/>
                <a:cs typeface="Alexandria" pitchFamily="2" charset="-78"/>
              </a:rPr>
              <a:t>المبحوثين استكمال الحرف الناقص في </a:t>
            </a:r>
            <a:r>
              <a:rPr lang="ar-SA" sz="1700" dirty="0" smtClean="0">
                <a:latin typeface="Alexandria" pitchFamily="2" charset="-78"/>
                <a:cs typeface="Alexandria" pitchFamily="2" charset="-78"/>
              </a:rPr>
              <a:t>كلمة </a:t>
            </a:r>
            <a:r>
              <a:rPr lang="en-US" sz="1700" dirty="0" smtClean="0">
                <a:latin typeface="Alexandria" pitchFamily="2" charset="-78"/>
                <a:cs typeface="Alexandria" pitchFamily="2" charset="-78"/>
              </a:rPr>
              <a:t>So-p</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تم اختيار الحرف الناقص </a:t>
            </a:r>
            <a:r>
              <a:rPr lang="en-US" sz="1700" dirty="0" smtClean="0">
                <a:latin typeface="Alexandria" pitchFamily="2" charset="-78"/>
                <a:cs typeface="Alexandria" pitchFamily="2" charset="-78"/>
              </a:rPr>
              <a:t>(a)</a:t>
            </a:r>
            <a:r>
              <a:rPr lang="ar-SA" sz="1700" dirty="0" smtClean="0">
                <a:latin typeface="Alexandria" pitchFamily="2" charset="-78"/>
                <a:cs typeface="Alexandria" pitchFamily="2" charset="-78"/>
              </a:rPr>
              <a:t>بناءً </a:t>
            </a:r>
            <a:r>
              <a:rPr lang="ar-SA" sz="1700" dirty="0">
                <a:latin typeface="Alexandria" pitchFamily="2" charset="-78"/>
                <a:cs typeface="Alexandria" pitchFamily="2" charset="-78"/>
              </a:rPr>
              <a:t>على السياق الذي توفره الصور المحيطة بالكلمة. </a:t>
            </a:r>
            <a:r>
              <a:rPr lang="ar-SA" sz="1700" dirty="0" smtClean="0">
                <a:latin typeface="Alexandria" pitchFamily="2" charset="-78"/>
                <a:cs typeface="Alexandria" pitchFamily="2" charset="-78"/>
              </a:rPr>
              <a:t>ويمكن تفسير ذلك بأن خلايا المخ قامت بالبحث </a:t>
            </a:r>
            <a:r>
              <a:rPr lang="ar-SA" sz="1700" dirty="0">
                <a:latin typeface="Alexandria" pitchFamily="2" charset="-78"/>
                <a:cs typeface="Alexandria" pitchFamily="2" charset="-78"/>
              </a:rPr>
              <a:t>عن </a:t>
            </a:r>
            <a:r>
              <a:rPr lang="ar-SA" sz="1700" dirty="0" smtClean="0">
                <a:latin typeface="Alexandria" pitchFamily="2" charset="-78"/>
                <a:cs typeface="Alexandria" pitchFamily="2" charset="-78"/>
              </a:rPr>
              <a:t>حرف </a:t>
            </a:r>
            <a:r>
              <a:rPr lang="ar-SA" sz="1700" dirty="0">
                <a:latin typeface="Alexandria" pitchFamily="2" charset="-78"/>
                <a:cs typeface="Alexandria" pitchFamily="2" charset="-78"/>
              </a:rPr>
              <a:t>لتكوين كلمة منطقية تتناسب مع هذا </a:t>
            </a:r>
            <a:r>
              <a:rPr lang="ar-SA" sz="1700" dirty="0" smtClean="0">
                <a:latin typeface="Alexandria" pitchFamily="2" charset="-78"/>
                <a:cs typeface="Alexandria" pitchFamily="2" charset="-78"/>
              </a:rPr>
              <a:t>السياق المحيط بالكلمة، هذا ما يعرف بتأثير </a:t>
            </a:r>
            <a:r>
              <a:rPr lang="ar-SA" sz="1700" dirty="0">
                <a:latin typeface="Alexandria" pitchFamily="2" charset="-78"/>
                <a:cs typeface="Alexandria" pitchFamily="2" charset="-78"/>
              </a:rPr>
              <a:t>الاستباق، حيث يتعرض الفرد لمؤثرات في سياق بعيد عن السياق الذي يتخذ فيه القرار، ولكن هذه المؤثرات تؤثر بشكل كبير على قراره الشرائي</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096720" y="1283885"/>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pic>
        <p:nvPicPr>
          <p:cNvPr id="3" name="Picture 2"/>
          <p:cNvPicPr>
            <a:picLocks noChangeAspect="1"/>
          </p:cNvPicPr>
          <p:nvPr/>
        </p:nvPicPr>
        <p:blipFill>
          <a:blip r:embed="rId4"/>
          <a:stretch>
            <a:fillRect/>
          </a:stretch>
        </p:blipFill>
        <p:spPr>
          <a:xfrm>
            <a:off x="0" y="2624585"/>
            <a:ext cx="2340244" cy="2464346"/>
          </a:xfrm>
          <a:prstGeom prst="rect">
            <a:avLst/>
          </a:prstGeom>
          <a:ln>
            <a:noFill/>
          </a:ln>
          <a:effectLst>
            <a:outerShdw blurRad="292100" dist="139700" dir="2700000" algn="tl" rotWithShape="0">
              <a:srgbClr val="333333">
                <a:alpha val="65000"/>
              </a:srgbClr>
            </a:outerShdw>
          </a:effectLst>
        </p:spPr>
      </p:pic>
      <p:sp>
        <p:nvSpPr>
          <p:cNvPr id="6" name="Rectangle 5"/>
          <p:cNvSpPr/>
          <p:nvPr/>
        </p:nvSpPr>
        <p:spPr>
          <a:xfrm>
            <a:off x="455672" y="5531829"/>
            <a:ext cx="1215397" cy="584775"/>
          </a:xfrm>
          <a:prstGeom prst="rect">
            <a:avLst/>
          </a:prstGeom>
          <a:solidFill>
            <a:schemeClr val="accent2">
              <a:lumMod val="20000"/>
              <a:lumOff val="80000"/>
            </a:schemeClr>
          </a:solidFill>
        </p:spPr>
        <p:txBody>
          <a:bodyPr wrap="none">
            <a:spAutoFit/>
          </a:bodyPr>
          <a:lstStyle/>
          <a:p>
            <a:r>
              <a:rPr lang="en-US" sz="3200" dirty="0" smtClean="0">
                <a:latin typeface="Alexandria" pitchFamily="2" charset="-78"/>
                <a:cs typeface="Alexandria" pitchFamily="2" charset="-78"/>
              </a:rPr>
              <a:t>So</a:t>
            </a:r>
            <a:r>
              <a:rPr lang="en-US" sz="3200" dirty="0" smtClean="0">
                <a:solidFill>
                  <a:srgbClr val="0070C0"/>
                </a:solidFill>
                <a:latin typeface="Alexandria" pitchFamily="2" charset="-78"/>
                <a:cs typeface="Alexandria" pitchFamily="2" charset="-78"/>
              </a:rPr>
              <a:t>a</a:t>
            </a:r>
            <a:r>
              <a:rPr lang="en-US" sz="3200" dirty="0" smtClean="0">
                <a:latin typeface="Alexandria" pitchFamily="2" charset="-78"/>
                <a:cs typeface="Alexandria" pitchFamily="2" charset="-78"/>
              </a:rPr>
              <a:t>p</a:t>
            </a:r>
            <a:endParaRPr lang="ar-SA" sz="3200" dirty="0"/>
          </a:p>
        </p:txBody>
      </p:sp>
      <p:sp>
        <p:nvSpPr>
          <p:cNvPr id="16" name="TextBox 15">
            <a:extLst>
              <a:ext uri="{FF2B5EF4-FFF2-40B4-BE49-F238E27FC236}">
                <a16:creationId xmlns:a16="http://schemas.microsoft.com/office/drawing/2014/main" id="{F9A80F9F-74DB-1D57-04E8-E20E92A09B0A}"/>
              </a:ext>
            </a:extLst>
          </p:cNvPr>
          <p:cNvSpPr txBox="1"/>
          <p:nvPr/>
        </p:nvSpPr>
        <p:spPr>
          <a:xfrm>
            <a:off x="9915" y="5085317"/>
            <a:ext cx="2082356" cy="461665"/>
          </a:xfrm>
          <a:prstGeom prst="rect">
            <a:avLst/>
          </a:prstGeom>
          <a:solidFill>
            <a:schemeClr val="accent6">
              <a:lumMod val="40000"/>
              <a:lumOff val="6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sz="1600" dirty="0" smtClean="0">
                <a:latin typeface="Alexandria" pitchFamily="2" charset="-78"/>
                <a:cs typeface="Alexandria" pitchFamily="2" charset="-78"/>
              </a:rPr>
              <a:t>أكمل الحرف الناقص</a:t>
            </a:r>
            <a:endParaRPr lang="ar-SA" sz="1600" dirty="0">
              <a:latin typeface="Alexandria" pitchFamily="2" charset="-78"/>
              <a:cs typeface="Alexandria" pitchFamily="2" charset="-78"/>
            </a:endParaRPr>
          </a:p>
        </p:txBody>
      </p:sp>
    </p:spTree>
    <p:extLst>
      <p:ext uri="{BB962C8B-B14F-4D97-AF65-F5344CB8AC3E}">
        <p14:creationId xmlns:p14="http://schemas.microsoft.com/office/powerpoint/2010/main" val="13604325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2271" y="1983182"/>
            <a:ext cx="8849532" cy="41351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96454" y="2029826"/>
            <a:ext cx="8641166" cy="4016484"/>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كيف يعمل تأثير الاستباق؟</a:t>
            </a:r>
            <a:endParaRPr lang="ar-SA" sz="1700" dirty="0">
              <a:solidFill>
                <a:srgbClr val="0070C0"/>
              </a:solidFill>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تأثير الاستباق يحدث عندما يتعرض الأفراد لمحفز معين (مثل صورة أو كلمة) يؤثر على استجابتهم لمحفز لاحق دون واعي لهذا التأثير. هذا يعني أن الصور التي نتعرض لها يمكن أن تؤثر على سلوكنا وقراراتنا بشكل غير مباشر. وفقًا </a:t>
            </a:r>
            <a:r>
              <a:rPr lang="ar-SA" sz="1700" dirty="0">
                <a:latin typeface="Alexandria" pitchFamily="2" charset="-78"/>
                <a:cs typeface="Alexandria" pitchFamily="2" charset="-78"/>
              </a:rPr>
              <a:t>للأبحاث، فإن التعرض لمحتوى بصري معين يمكن أن ينشط شبكات معرفية مرتبطة بتجارب سابقة، مما يؤدي إلى تغييرات في السلوك أو التفضيلات</a:t>
            </a:r>
            <a:r>
              <a:rPr lang="ar-SA" sz="1700" dirty="0" smtClean="0">
                <a:latin typeface="Alexandria" pitchFamily="2" charset="-78"/>
                <a:cs typeface="Alexandria" pitchFamily="2" charset="-78"/>
              </a:rPr>
              <a:t>.</a:t>
            </a:r>
          </a:p>
          <a:p>
            <a:pPr algn="r" rtl="1">
              <a:lnSpc>
                <a:spcPct val="150000"/>
              </a:lnSpc>
            </a:pPr>
            <a:r>
              <a:rPr lang="ar-SA" sz="1700" dirty="0" smtClean="0">
                <a:solidFill>
                  <a:srgbClr val="E14D1F"/>
                </a:solidFill>
                <a:latin typeface="Alexandria" pitchFamily="2" charset="-78"/>
                <a:cs typeface="Alexandria" pitchFamily="2" charset="-78"/>
              </a:rPr>
              <a:t>ويمكن تقسيم التأثير النفسي للصور إلى:</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تخصيص السلوك </a:t>
            </a:r>
            <a:r>
              <a:rPr lang="en-US" sz="1700" dirty="0" smtClean="0">
                <a:latin typeface="Alexandria" pitchFamily="2" charset="-78"/>
                <a:cs typeface="Alexandria" pitchFamily="2" charset="-78"/>
              </a:rPr>
              <a:t>Behavior Allocation</a:t>
            </a:r>
            <a:endParaRPr lang="ar-SA" sz="1700" dirty="0" smtClean="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latin typeface="Alexandria" pitchFamily="2" charset="-78"/>
                <a:cs typeface="Alexandria" pitchFamily="2" charset="-78"/>
              </a:rPr>
              <a:t>التموضع المكاني </a:t>
            </a:r>
            <a:r>
              <a:rPr lang="en-US" sz="1700" dirty="0" smtClean="0">
                <a:latin typeface="Alexandria" pitchFamily="2" charset="-78"/>
                <a:cs typeface="Alexandria" pitchFamily="2" charset="-78"/>
              </a:rPr>
              <a:t>Spatial Position</a:t>
            </a:r>
            <a:endParaRPr lang="ar-SA" sz="1700" dirty="0" smtClean="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latin typeface="Alexandria" pitchFamily="2" charset="-78"/>
                <a:cs typeface="Alexandria" pitchFamily="2" charset="-78"/>
              </a:rPr>
              <a:t>التفاعل العقلي</a:t>
            </a:r>
            <a:r>
              <a:rPr lang="en-US" sz="1700" dirty="0" smtClean="0">
                <a:latin typeface="Alexandria" pitchFamily="2" charset="-78"/>
                <a:cs typeface="Alexandria" pitchFamily="2" charset="-78"/>
              </a:rPr>
              <a:t> Mental Interaction  </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096720" y="1441315"/>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pic>
        <p:nvPicPr>
          <p:cNvPr id="8" name="Picture 7"/>
          <p:cNvPicPr>
            <a:picLocks noChangeAspect="1"/>
          </p:cNvPicPr>
          <p:nvPr/>
        </p:nvPicPr>
        <p:blipFill>
          <a:blip r:embed="rId4"/>
          <a:stretch>
            <a:fillRect/>
          </a:stretch>
        </p:blipFill>
        <p:spPr>
          <a:xfrm>
            <a:off x="-3472" y="2438723"/>
            <a:ext cx="2095743" cy="1655181"/>
          </a:xfrm>
          <a:prstGeom prst="rect">
            <a:avLst/>
          </a:prstGeom>
        </p:spPr>
      </p:pic>
      <p:sp>
        <p:nvSpPr>
          <p:cNvPr id="9" name="Rectangle 8"/>
          <p:cNvSpPr/>
          <p:nvPr/>
        </p:nvSpPr>
        <p:spPr>
          <a:xfrm>
            <a:off x="304794" y="4791422"/>
            <a:ext cx="6096000" cy="877163"/>
          </a:xfrm>
          <a:prstGeom prst="rect">
            <a:avLst/>
          </a:prstGeom>
        </p:spPr>
        <p:txBody>
          <a:bodyPr>
            <a:spAutoFit/>
          </a:bodyPr>
          <a:lstStyle/>
          <a:p>
            <a:pPr marL="342900" indent="-342900" algn="r" rtl="1">
              <a:lnSpc>
                <a:spcPct val="150000"/>
              </a:lnSpc>
              <a:buFont typeface="+mj-lt"/>
              <a:buAutoNum type="arabicPeriod" startAt="4"/>
            </a:pPr>
            <a:r>
              <a:rPr lang="ar-SA" sz="1700" dirty="0" smtClean="0">
                <a:latin typeface="Alexandria" pitchFamily="2" charset="-78"/>
                <a:cs typeface="Alexandria" pitchFamily="2" charset="-78"/>
              </a:rPr>
              <a:t>تتبع النظرات </a:t>
            </a:r>
            <a:r>
              <a:rPr lang="en-US" sz="1700" dirty="0" smtClean="0">
                <a:latin typeface="Alexandria" pitchFamily="2" charset="-78"/>
                <a:cs typeface="Alexandria" pitchFamily="2" charset="-78"/>
              </a:rPr>
              <a:t>Gaze Following</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4"/>
            </a:pPr>
            <a:r>
              <a:rPr lang="ar-SA" sz="1700" dirty="0" smtClean="0">
                <a:latin typeface="Alexandria" pitchFamily="2" charset="-78"/>
                <a:cs typeface="Alexandria" pitchFamily="2" charset="-78"/>
              </a:rPr>
              <a:t>غريب الأطوار </a:t>
            </a:r>
            <a:r>
              <a:rPr lang="en-US" sz="1700" dirty="0" smtClean="0">
                <a:latin typeface="Alexandria" pitchFamily="2" charset="-78"/>
                <a:cs typeface="Alexandria" pitchFamily="2" charset="-78"/>
              </a:rPr>
              <a:t>Whimsicality </a:t>
            </a:r>
            <a:endParaRPr lang="ar-SA" sz="1700" dirty="0">
              <a:latin typeface="Alexandria" pitchFamily="2" charset="-78"/>
              <a:cs typeface="Alexandria" pitchFamily="2" charset="-78"/>
            </a:endParaRPr>
          </a:p>
        </p:txBody>
      </p:sp>
      <p:pic>
        <p:nvPicPr>
          <p:cNvPr id="17" name="Picture 16"/>
          <p:cNvPicPr>
            <a:picLocks noChangeAspect="1"/>
          </p:cNvPicPr>
          <p:nvPr/>
        </p:nvPicPr>
        <p:blipFill>
          <a:blip r:embed="rId5"/>
          <a:stretch>
            <a:fillRect/>
          </a:stretch>
        </p:blipFill>
        <p:spPr>
          <a:xfrm>
            <a:off x="42354" y="4257728"/>
            <a:ext cx="2826930" cy="2544947"/>
          </a:xfrm>
          <a:prstGeom prst="rect">
            <a:avLst/>
          </a:prstGeom>
        </p:spPr>
      </p:pic>
    </p:spTree>
    <p:extLst>
      <p:ext uri="{BB962C8B-B14F-4D97-AF65-F5344CB8AC3E}">
        <p14:creationId xmlns:p14="http://schemas.microsoft.com/office/powerpoint/2010/main" val="15344234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946248" y="1210621"/>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12458" y="1741205"/>
            <a:ext cx="10368367" cy="4551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48356" y="1856331"/>
            <a:ext cx="10471306" cy="4408899"/>
          </a:xfrm>
          <a:prstGeom prst="rect">
            <a:avLst/>
          </a:prstGeom>
          <a:noFill/>
        </p:spPr>
        <p:txBody>
          <a:bodyPr wrap="square" rtlCol="0">
            <a:spAutoFit/>
          </a:bodyPr>
          <a:lstStyle/>
          <a:p>
            <a:pPr marL="342900" indent="-342900" algn="r" rtl="1">
              <a:lnSpc>
                <a:spcPct val="150000"/>
              </a:lnSpc>
              <a:buFont typeface="+mj-lt"/>
              <a:buAutoNum type="arabicPeriod"/>
            </a:pPr>
            <a:r>
              <a:rPr lang="ar-SA" sz="1700" b="1" dirty="0" smtClean="0">
                <a:solidFill>
                  <a:srgbClr val="C00000"/>
                </a:solidFill>
                <a:latin typeface="Alexandria" pitchFamily="2" charset="-78"/>
                <a:cs typeface="Alexandria" pitchFamily="2" charset="-78"/>
              </a:rPr>
              <a:t>تخصيص </a:t>
            </a:r>
            <a:r>
              <a:rPr lang="ar-SA" sz="1700" b="1" dirty="0">
                <a:solidFill>
                  <a:srgbClr val="C00000"/>
                </a:solidFill>
                <a:latin typeface="Alexandria" pitchFamily="2" charset="-78"/>
                <a:cs typeface="Alexandria" pitchFamily="2" charset="-78"/>
              </a:rPr>
              <a:t>السلوك </a:t>
            </a:r>
            <a:r>
              <a:rPr lang="en-US" sz="1700" b="1" dirty="0">
                <a:solidFill>
                  <a:srgbClr val="C00000"/>
                </a:solidFill>
                <a:latin typeface="Alexandria" pitchFamily="2" charset="-78"/>
                <a:cs typeface="Alexandria" pitchFamily="2" charset="-78"/>
              </a:rPr>
              <a:t>Behavior Allocation</a:t>
            </a:r>
            <a:endParaRPr lang="ar-SA" sz="1700" b="1" dirty="0">
              <a:solidFill>
                <a:srgbClr val="C00000"/>
              </a:solidFill>
              <a:latin typeface="Alexandria" pitchFamily="2" charset="-78"/>
              <a:cs typeface="Alexandria" pitchFamily="2" charset="-78"/>
            </a:endParaRPr>
          </a:p>
          <a:p>
            <a:pPr algn="r" rtl="1">
              <a:lnSpc>
                <a:spcPct val="150000"/>
              </a:lnSpc>
            </a:pPr>
            <a:r>
              <a:rPr lang="ar-SA" sz="1700" dirty="0">
                <a:latin typeface="Alexandria" pitchFamily="2" charset="-78"/>
                <a:cs typeface="Alexandria" pitchFamily="2" charset="-78"/>
              </a:rPr>
              <a:t>ت</a:t>
            </a:r>
            <a:r>
              <a:rPr lang="ar-SA" sz="1700" dirty="0" smtClean="0">
                <a:latin typeface="Alexandria" pitchFamily="2" charset="-78"/>
                <a:cs typeface="Alexandria" pitchFamily="2" charset="-78"/>
              </a:rPr>
              <a:t>خصيص السلوك: </a:t>
            </a:r>
            <a:r>
              <a:rPr lang="ar-SA" sz="1700" dirty="0">
                <a:latin typeface="Alexandria" pitchFamily="2" charset="-78"/>
                <a:cs typeface="Alexandria" pitchFamily="2" charset="-78"/>
              </a:rPr>
              <a:t>يعني توجيه سلوك المستهلكين نحو اتخاذ قرارات معينة من خلال استراتيجيات إعلانية مدروسة. يعتمد هذا المفهوم على فهم العوامل النفسية والسياقية التي تؤثر على خيارات المستهلكين.</a:t>
            </a:r>
          </a:p>
          <a:p>
            <a:pPr algn="r" rtl="1">
              <a:lnSpc>
                <a:spcPct val="150000"/>
              </a:lnSpc>
            </a:pPr>
            <a:r>
              <a:rPr lang="ar-SA" sz="1700" dirty="0" smtClean="0">
                <a:solidFill>
                  <a:schemeClr val="accent2">
                    <a:lumMod val="75000"/>
                  </a:schemeClr>
                </a:solidFill>
                <a:latin typeface="Alexandria" pitchFamily="2" charset="-78"/>
                <a:cs typeface="Alexandria" pitchFamily="2" charset="-78"/>
              </a:rPr>
              <a:t>الاستباق البصري </a:t>
            </a:r>
            <a:r>
              <a:rPr lang="en-US" sz="1700" dirty="0" smtClean="0">
                <a:solidFill>
                  <a:schemeClr val="accent2">
                    <a:lumMod val="75000"/>
                  </a:schemeClr>
                </a:solidFill>
                <a:latin typeface="Alexandria" pitchFamily="2" charset="-78"/>
                <a:cs typeface="Alexandria" pitchFamily="2" charset="-78"/>
              </a:rPr>
              <a:t>Visual Priming</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هو تأثير </a:t>
            </a:r>
            <a:r>
              <a:rPr lang="ar-SA" sz="1700" dirty="0">
                <a:latin typeface="Alexandria" pitchFamily="2" charset="-78"/>
                <a:cs typeface="Alexandria" pitchFamily="2" charset="-78"/>
              </a:rPr>
              <a:t>يُستخدم </a:t>
            </a:r>
            <a:r>
              <a:rPr lang="ar-SA" sz="1700" dirty="0" smtClean="0">
                <a:latin typeface="Alexandria" pitchFamily="2" charset="-78"/>
                <a:cs typeface="Alexandria" pitchFamily="2" charset="-78"/>
              </a:rPr>
              <a:t>لتهيئة </a:t>
            </a:r>
            <a:r>
              <a:rPr lang="ar-SA" sz="1700" dirty="0">
                <a:latin typeface="Alexandria" pitchFamily="2" charset="-78"/>
                <a:cs typeface="Alexandria" pitchFamily="2" charset="-78"/>
              </a:rPr>
              <a:t>المستهلكين لاستقبال معلومات معينة أو تحفيز استجابات </a:t>
            </a:r>
            <a:r>
              <a:rPr lang="ar-SA" sz="1700" dirty="0" smtClean="0">
                <a:latin typeface="Alexandria" pitchFamily="2" charset="-78"/>
                <a:cs typeface="Alexandria" pitchFamily="2" charset="-78"/>
              </a:rPr>
              <a:t>معينة </a:t>
            </a:r>
            <a:r>
              <a:rPr lang="ar-SA" sz="1700" dirty="0">
                <a:latin typeface="Alexandria" pitchFamily="2" charset="-78"/>
                <a:cs typeface="Alexandria" pitchFamily="2" charset="-78"/>
              </a:rPr>
              <a:t>من خلال الصور</a:t>
            </a:r>
            <a:r>
              <a:rPr lang="ar-SA" sz="1700" dirty="0" smtClean="0">
                <a:latin typeface="Alexandria" pitchFamily="2" charset="-78"/>
                <a:cs typeface="Alexandria" pitchFamily="2" charset="-78"/>
              </a:rPr>
              <a:t>.</a:t>
            </a:r>
            <a:r>
              <a:rPr lang="en-US" sz="1700" dirty="0" smtClean="0">
                <a:latin typeface="Alexandria" pitchFamily="2" charset="-78"/>
                <a:cs typeface="Alexandria" pitchFamily="2" charset="-78"/>
              </a:rPr>
              <a:t> </a:t>
            </a:r>
            <a:r>
              <a:rPr lang="ar-SA" sz="1700" dirty="0">
                <a:latin typeface="Alexandria" pitchFamily="2" charset="-78"/>
                <a:cs typeface="Alexandria" pitchFamily="2" charset="-78"/>
              </a:rPr>
              <a:t>ومن </a:t>
            </a:r>
            <a:r>
              <a:rPr lang="ar-SA" sz="1700" dirty="0" smtClean="0">
                <a:latin typeface="Alexandria" pitchFamily="2" charset="-78"/>
                <a:cs typeface="Alexandria" pitchFamily="2" charset="-78"/>
              </a:rPr>
              <a:t>أنواعه:</a:t>
            </a:r>
          </a:p>
          <a:p>
            <a:pPr marL="342900" indent="-280988"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استباق الأمان </a:t>
            </a:r>
            <a:r>
              <a:rPr lang="en-US" sz="1700" dirty="0" smtClean="0">
                <a:solidFill>
                  <a:srgbClr val="0070C0"/>
                </a:solidFill>
                <a:latin typeface="Alexandria" pitchFamily="2" charset="-78"/>
                <a:cs typeface="Alexandria" pitchFamily="2" charset="-78"/>
              </a:rPr>
              <a:t>:Safety Prime</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يشير </a:t>
            </a:r>
            <a:r>
              <a:rPr lang="ar-SA" sz="1700" dirty="0">
                <a:latin typeface="Alexandria" pitchFamily="2" charset="-78"/>
                <a:cs typeface="Alexandria" pitchFamily="2" charset="-78"/>
              </a:rPr>
              <a:t>إلى استخدام عناصر بصرية أو معلومات تتعلق بالأمان في الإعلانات لتهيئة المستهلكين </a:t>
            </a:r>
            <a:r>
              <a:rPr lang="ar-SA" sz="1700" dirty="0" smtClean="0">
                <a:latin typeface="Alexandria" pitchFamily="2" charset="-78"/>
                <a:cs typeface="Alexandria" pitchFamily="2" charset="-78"/>
              </a:rPr>
              <a:t>نفسيًا؛ بهدف تعزيز </a:t>
            </a:r>
            <a:r>
              <a:rPr lang="ar-SA" sz="1700" dirty="0">
                <a:latin typeface="Alexandria" pitchFamily="2" charset="-78"/>
                <a:cs typeface="Alexandria" pitchFamily="2" charset="-78"/>
              </a:rPr>
              <a:t>إحساس الأمان والراحة لدى المستهلك، مما قد يزيد من احتمالية اتخاذهم قرارات شراء إيجابية. </a:t>
            </a:r>
            <a:r>
              <a:rPr lang="ar-SA" sz="1700" dirty="0" smtClean="0">
                <a:latin typeface="Alexandria" pitchFamily="2" charset="-78"/>
                <a:cs typeface="Alexandria" pitchFamily="2" charset="-78"/>
              </a:rPr>
              <a:t>مثال</a:t>
            </a:r>
            <a:r>
              <a:rPr lang="ar-SA" sz="1700" dirty="0">
                <a:latin typeface="Alexandria" pitchFamily="2" charset="-78"/>
                <a:cs typeface="Alexandria" pitchFamily="2" charset="-78"/>
              </a:rPr>
              <a:t>، قد تتضمن الإعلانات صورًا لسيارات مزودة بتقنيات أمان </a:t>
            </a:r>
            <a:r>
              <a:rPr lang="ar-SA" sz="1700" dirty="0" smtClean="0">
                <a:latin typeface="Alexandria" pitchFamily="2" charset="-78"/>
                <a:cs typeface="Alexandria" pitchFamily="2" charset="-78"/>
              </a:rPr>
              <a:t>متقدمة.</a:t>
            </a:r>
            <a:endParaRPr lang="ar-SA" sz="1700" dirty="0">
              <a:latin typeface="Alexandria" pitchFamily="2" charset="-78"/>
              <a:cs typeface="Alexandria" pitchFamily="2" charset="-78"/>
            </a:endParaRPr>
          </a:p>
          <a:p>
            <a:pPr marL="342900" indent="-280988"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استباق القيمة المالية </a:t>
            </a:r>
            <a:r>
              <a:rPr lang="en-US" sz="1700" dirty="0" smtClean="0">
                <a:solidFill>
                  <a:srgbClr val="0070C0"/>
                </a:solidFill>
                <a:latin typeface="Alexandria" pitchFamily="2" charset="-78"/>
                <a:cs typeface="Alexandria" pitchFamily="2" charset="-78"/>
              </a:rPr>
              <a:t>Price Prime</a:t>
            </a:r>
            <a:r>
              <a:rPr lang="ar-SA" sz="1700" dirty="0" smtClean="0">
                <a:latin typeface="Alexandria" pitchFamily="2" charset="-78"/>
                <a:cs typeface="Alexandria" pitchFamily="2" charset="-78"/>
              </a:rPr>
              <a:t>: يتعلق </a:t>
            </a:r>
            <a:r>
              <a:rPr lang="ar-SA" sz="1700" dirty="0">
                <a:latin typeface="Alexandria" pitchFamily="2" charset="-78"/>
                <a:cs typeface="Alexandria" pitchFamily="2" charset="-78"/>
              </a:rPr>
              <a:t>بتقديم معلومات أو عناصر بصرية تركز على </a:t>
            </a:r>
            <a:r>
              <a:rPr lang="ar-SA" sz="1700" u="sng" dirty="0" smtClean="0">
                <a:latin typeface="Alexandria" pitchFamily="2" charset="-78"/>
                <a:cs typeface="Alexandria" pitchFamily="2" charset="-78"/>
              </a:rPr>
              <a:t>الأسعار </a:t>
            </a:r>
            <a:r>
              <a:rPr lang="ar-SA" sz="1700" dirty="0">
                <a:latin typeface="Alexandria" pitchFamily="2" charset="-78"/>
                <a:cs typeface="Alexandria" pitchFamily="2" charset="-78"/>
              </a:rPr>
              <a:t>في </a:t>
            </a:r>
            <a:r>
              <a:rPr lang="ar-SA" sz="1700" dirty="0" smtClean="0">
                <a:latin typeface="Alexandria" pitchFamily="2" charset="-78"/>
                <a:cs typeface="Alexandria" pitchFamily="2" charset="-78"/>
              </a:rPr>
              <a:t>الإعلانات؛ بهدف </a:t>
            </a:r>
            <a:r>
              <a:rPr lang="ar-SA" sz="1700" dirty="0">
                <a:latin typeface="Alexandria" pitchFamily="2" charset="-78"/>
                <a:cs typeface="Alexandria" pitchFamily="2" charset="-78"/>
              </a:rPr>
              <a:t>تحفيز المستهلكين على التفكير في تكلفة المنتج، مما قد يؤدي إلى تفضيل المنتجات الأرخص. </a:t>
            </a:r>
            <a:r>
              <a:rPr lang="ar-SA" sz="1700" dirty="0" smtClean="0">
                <a:latin typeface="Alexandria" pitchFamily="2" charset="-78"/>
                <a:cs typeface="Alexandria" pitchFamily="2" charset="-78"/>
              </a:rPr>
              <a:t>مثال: استخدام </a:t>
            </a:r>
            <a:r>
              <a:rPr lang="ar-SA" sz="1700" dirty="0">
                <a:latin typeface="Alexandria" pitchFamily="2" charset="-78"/>
                <a:cs typeface="Alexandria" pitchFamily="2" charset="-78"/>
              </a:rPr>
              <a:t>صور للدولارات أو علامات التخفيض لجذب انتباه المستهلك إلى السعر</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5297" t="70734"/>
          <a:stretch/>
        </p:blipFill>
        <p:spPr>
          <a:xfrm>
            <a:off x="-36545" y="4695985"/>
            <a:ext cx="1904283" cy="2132029"/>
          </a:xfrm>
          <a:prstGeom prst="rect">
            <a:avLst/>
          </a:prstGeom>
        </p:spPr>
      </p:pic>
      <p:pic>
        <p:nvPicPr>
          <p:cNvPr id="3" name="Picture 2"/>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16" y="2533970"/>
            <a:ext cx="1486546" cy="2162015"/>
          </a:xfrm>
          <a:prstGeom prst="rect">
            <a:avLst/>
          </a:prstGeom>
        </p:spPr>
      </p:pic>
    </p:spTree>
    <p:extLst>
      <p:ext uri="{BB962C8B-B14F-4D97-AF65-F5344CB8AC3E}">
        <p14:creationId xmlns:p14="http://schemas.microsoft.com/office/powerpoint/2010/main" val="12254407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931654" y="1532135"/>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pic>
        <p:nvPicPr>
          <p:cNvPr id="17" name="Picture 16"/>
          <p:cNvPicPr>
            <a:picLocks noChangeAspect="1"/>
          </p:cNvPicPr>
          <p:nvPr/>
        </p:nvPicPr>
        <p:blipFill>
          <a:blip r:embed="rId3"/>
          <a:stretch>
            <a:fillRect/>
          </a:stretch>
        </p:blipFill>
        <p:spPr>
          <a:xfrm>
            <a:off x="990376" y="3767547"/>
            <a:ext cx="1955872" cy="1557304"/>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847156" y="2061275"/>
            <a:ext cx="9844101" cy="4246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47157" y="2174722"/>
            <a:ext cx="9648157" cy="4154984"/>
          </a:xfrm>
          <a:prstGeom prst="rect">
            <a:avLst/>
          </a:prstGeom>
          <a:noFill/>
        </p:spPr>
        <p:txBody>
          <a:bodyPr wrap="square" rtlCol="0">
            <a:spAutoFit/>
          </a:bodyPr>
          <a:lstStyle/>
          <a:p>
            <a:pPr algn="r" rtl="1">
              <a:lnSpc>
                <a:spcPct val="150000"/>
              </a:lnSpc>
            </a:pPr>
            <a:r>
              <a:rPr lang="ar-SA" sz="1600" dirty="0" smtClean="0">
                <a:latin typeface="Alexandria" pitchFamily="2" charset="-78"/>
                <a:cs typeface="Alexandria" pitchFamily="2" charset="-78"/>
              </a:rPr>
              <a:t>في دراسة استهدفت الكشف عن تأثير خلفية صور </a:t>
            </a:r>
            <a:r>
              <a:rPr lang="ar-SA" sz="1600" dirty="0">
                <a:latin typeface="Alexandria" pitchFamily="2" charset="-78"/>
                <a:cs typeface="Alexandria" pitchFamily="2" charset="-78"/>
              </a:rPr>
              <a:t>الإعلانات على سلوك المستهلكين. تم </a:t>
            </a:r>
            <a:r>
              <a:rPr lang="ar-SA" sz="1600" dirty="0" smtClean="0">
                <a:latin typeface="Alexandria" pitchFamily="2" charset="-78"/>
                <a:cs typeface="Alexandria" pitchFamily="2" charset="-78"/>
              </a:rPr>
              <a:t>استخدام نوعين </a:t>
            </a:r>
            <a:r>
              <a:rPr lang="ar-SA" sz="1600" dirty="0" smtClean="0">
                <a:latin typeface="Alexandria" pitchFamily="2" charset="-78"/>
                <a:cs typeface="Alexandria" pitchFamily="2" charset="-78"/>
              </a:rPr>
              <a:t>الخلفية في إعلان سيارة </a:t>
            </a:r>
            <a:r>
              <a:rPr lang="ar-SA" sz="1600" dirty="0" smtClean="0">
                <a:latin typeface="Alexandria" pitchFamily="2" charset="-78"/>
                <a:cs typeface="Alexandria" pitchFamily="2" charset="-78"/>
              </a:rPr>
              <a:t>هما: خلفية الآمان </a:t>
            </a:r>
            <a:r>
              <a:rPr lang="en-US" sz="1600" dirty="0">
                <a:latin typeface="Alexandria" pitchFamily="2" charset="-78"/>
                <a:cs typeface="Alexandria" pitchFamily="2" charset="-78"/>
              </a:rPr>
              <a:t>Safety Prime</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وخلفية السعر </a:t>
            </a:r>
            <a:r>
              <a:rPr lang="en-US" sz="1600" dirty="0">
                <a:latin typeface="Alexandria" pitchFamily="2" charset="-78"/>
                <a:cs typeface="Alexandria" pitchFamily="2" charset="-78"/>
              </a:rPr>
              <a:t>Price Prime</a:t>
            </a:r>
            <a:r>
              <a:rPr lang="ar-SA" sz="1600" dirty="0">
                <a:latin typeface="Alexandria" pitchFamily="2" charset="-78"/>
                <a:cs typeface="Alexandria" pitchFamily="2" charset="-78"/>
              </a:rPr>
              <a:t>. لقياس مدى إدراك المشاركين لمفهوم الأمان وقيمة </a:t>
            </a:r>
            <a:r>
              <a:rPr lang="ar-SA" sz="1600" dirty="0" smtClean="0">
                <a:latin typeface="Alexandria" pitchFamily="2" charset="-78"/>
                <a:cs typeface="Alexandria" pitchFamily="2" charset="-78"/>
              </a:rPr>
              <a:t>السعر. </a:t>
            </a:r>
            <a:r>
              <a:rPr lang="ar-SA" sz="1600" dirty="0">
                <a:solidFill>
                  <a:srgbClr val="0070C0"/>
                </a:solidFill>
                <a:latin typeface="Alexandria" pitchFamily="2" charset="-78"/>
                <a:cs typeface="Alexandria" pitchFamily="2" charset="-78"/>
              </a:rPr>
              <a:t>وأظهرت النتائج أن</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المجموعة </a:t>
            </a:r>
            <a:r>
              <a:rPr lang="ar-SA" sz="1600" dirty="0">
                <a:latin typeface="Alexandria" pitchFamily="2" charset="-78"/>
                <a:cs typeface="Alexandria" pitchFamily="2" charset="-78"/>
              </a:rPr>
              <a:t>التي تعرضت لخلفية السيارة الآمنة كانت لديها تصورات إيجابية أعلى حول الأمان مقارنةً بالمجموعة التي تعرضت للخلفية </a:t>
            </a:r>
            <a:r>
              <a:rPr lang="ar-SA" sz="1600" dirty="0" smtClean="0">
                <a:latin typeface="Alexandria" pitchFamily="2" charset="-78"/>
                <a:cs typeface="Alexandria" pitchFamily="2" charset="-78"/>
              </a:rPr>
              <a:t>السعر. كما أن المجموعة </a:t>
            </a:r>
            <a:r>
              <a:rPr lang="ar-SA" sz="1600" dirty="0">
                <a:latin typeface="Alexandria" pitchFamily="2" charset="-78"/>
                <a:cs typeface="Alexandria" pitchFamily="2" charset="-78"/>
              </a:rPr>
              <a:t>التي تعرضت للخلفية الآمنة والراحة </a:t>
            </a:r>
            <a:r>
              <a:rPr lang="ar-SA" sz="1600" u="sng" dirty="0">
                <a:latin typeface="Alexandria" pitchFamily="2" charset="-78"/>
                <a:cs typeface="Alexandria" pitchFamily="2" charset="-78"/>
              </a:rPr>
              <a:t>كانت أكثر ميلًا لاختيار المنتج </a:t>
            </a:r>
            <a:r>
              <a:rPr lang="ar-SA" sz="1600" u="sng" dirty="0" smtClean="0">
                <a:latin typeface="Alexandria" pitchFamily="2" charset="-78"/>
                <a:cs typeface="Alexandria" pitchFamily="2" charset="-78"/>
              </a:rPr>
              <a:t>الأعلى سعرًا</a:t>
            </a:r>
            <a:r>
              <a:rPr lang="ar-SA" sz="1600" dirty="0" smtClean="0">
                <a:latin typeface="Alexandria" pitchFamily="2" charset="-78"/>
                <a:cs typeface="Alexandria" pitchFamily="2" charset="-78"/>
              </a:rPr>
              <a:t>، بينما المجموعة التي تعرضت لخلفية السعر، اتجهت إلى تفضيل المنتج الأرخص. وفيما </a:t>
            </a:r>
            <a:r>
              <a:rPr lang="ar-SA" sz="1600" u="sng" dirty="0" smtClean="0">
                <a:latin typeface="Alexandria" pitchFamily="2" charset="-78"/>
                <a:cs typeface="Alexandria" pitchFamily="2" charset="-78"/>
              </a:rPr>
              <a:t>يتعلق بالمدة الزمنية </a:t>
            </a:r>
            <a:r>
              <a:rPr lang="ar-SA" sz="1600" dirty="0" smtClean="0">
                <a:latin typeface="Alexandria" pitchFamily="2" charset="-78"/>
                <a:cs typeface="Alexandria" pitchFamily="2" charset="-78"/>
              </a:rPr>
              <a:t>المستغرقة في الاطلاع على المعلومات: تبين أن المجموعة التي تعرضت لمعلومات عن الآمان في السيارة استغرقت وقتًا أقل في قراءة السعر، بينما المجموعة التي تعرضت لمؤثر السعر استغرقت وقتًا أطول في فحص السعر. </a:t>
            </a:r>
          </a:p>
          <a:p>
            <a:pPr algn="r" rtl="1">
              <a:lnSpc>
                <a:spcPct val="150000"/>
              </a:lnSpc>
            </a:pPr>
            <a:r>
              <a:rPr lang="ar-SA" sz="1600" b="1" dirty="0" smtClean="0">
                <a:latin typeface="Alexandria" pitchFamily="2" charset="-78"/>
                <a:cs typeface="Alexandria" pitchFamily="2" charset="-78"/>
              </a:rPr>
              <a:t>تُشير هذه النتائج </a:t>
            </a:r>
            <a:r>
              <a:rPr lang="ar-SA" sz="1600" dirty="0" smtClean="0">
                <a:latin typeface="Alexandria" pitchFamily="2" charset="-78"/>
                <a:cs typeface="Alexandria" pitchFamily="2" charset="-78"/>
              </a:rPr>
              <a:t>إلى </a:t>
            </a:r>
            <a:r>
              <a:rPr lang="ar-SA" sz="1600" dirty="0">
                <a:solidFill>
                  <a:srgbClr val="002060"/>
                </a:solidFill>
                <a:latin typeface="Alexandria" pitchFamily="2" charset="-78"/>
                <a:cs typeface="Alexandria" pitchFamily="2" charset="-78"/>
              </a:rPr>
              <a:t>أن </a:t>
            </a:r>
            <a:r>
              <a:rPr lang="ar-SA" sz="1600" dirty="0" smtClean="0">
                <a:solidFill>
                  <a:srgbClr val="002060"/>
                </a:solidFill>
                <a:latin typeface="Alexandria" pitchFamily="2" charset="-78"/>
                <a:cs typeface="Alexandria" pitchFamily="2" charset="-78"/>
              </a:rPr>
              <a:t>خلفية الصورة </a:t>
            </a:r>
            <a:r>
              <a:rPr lang="ar-SA" sz="1600" dirty="0">
                <a:solidFill>
                  <a:srgbClr val="002060"/>
                </a:solidFill>
                <a:latin typeface="Alexandria" pitchFamily="2" charset="-78"/>
                <a:cs typeface="Alexandria" pitchFamily="2" charset="-78"/>
              </a:rPr>
              <a:t>لها تأثير كبير على كيفية إدراك الأفراد لمفاهيم معينة مثل الأمان. </a:t>
            </a:r>
            <a:r>
              <a:rPr lang="ar-SA" sz="1600" dirty="0" smtClean="0">
                <a:solidFill>
                  <a:srgbClr val="002060"/>
                </a:solidFill>
                <a:latin typeface="Alexandria" pitchFamily="2" charset="-78"/>
                <a:cs typeface="Alexandria" pitchFamily="2" charset="-78"/>
              </a:rPr>
              <a:t>كما تشير أن إذا كان لدينا منتج بسعر مرتفع، ونرغب في تقليل تركيز العميل على السعر، فإن استخدام استباق الأمان </a:t>
            </a:r>
            <a:r>
              <a:rPr lang="en-US" sz="1600" dirty="0" smtClean="0">
                <a:solidFill>
                  <a:srgbClr val="002060"/>
                </a:solidFill>
                <a:latin typeface="Alexandria" pitchFamily="2" charset="-78"/>
                <a:cs typeface="Alexandria" pitchFamily="2" charset="-78"/>
              </a:rPr>
              <a:t>Safety Prime</a:t>
            </a:r>
            <a:r>
              <a:rPr lang="ar-SA" sz="1600" dirty="0" smtClean="0">
                <a:solidFill>
                  <a:srgbClr val="002060"/>
                </a:solidFill>
                <a:latin typeface="Alexandria" pitchFamily="2" charset="-78"/>
                <a:cs typeface="Alexandria" pitchFamily="2" charset="-78"/>
              </a:rPr>
              <a:t> من خلال التركيز على معلومات الأمان يُعد استراتيجية فعالة.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14" name="Picture 13"/>
          <p:cNvPicPr>
            <a:picLocks noChangeAspect="1"/>
          </p:cNvPicPr>
          <p:nvPr/>
        </p:nvPicPr>
        <p:blipFill>
          <a:blip r:embed="rId5">
            <a:clrChange>
              <a:clrFrom>
                <a:srgbClr val="EBEBEB"/>
              </a:clrFrom>
              <a:clrTo>
                <a:srgbClr val="EBEBEB">
                  <a:alpha val="0"/>
                </a:srgbClr>
              </a:clrTo>
            </a:clrChange>
            <a:extLst>
              <a:ext uri="{BEBA8EAE-BF5A-486C-A8C5-ECC9F3942E4B}">
                <a14:imgProps xmlns:a14="http://schemas.microsoft.com/office/drawing/2010/main">
                  <a14:imgLayer r:embed="rId6">
                    <a14:imgEffect>
                      <a14:backgroundRemoval t="0" b="100000" l="0" r="100000"/>
                    </a14:imgEffect>
                  </a14:imgLayer>
                </a14:imgProps>
              </a:ext>
            </a:extLst>
          </a:blip>
          <a:stretch>
            <a:fillRect/>
          </a:stretch>
        </p:blipFill>
        <p:spPr>
          <a:xfrm flipH="1">
            <a:off x="43085" y="2423123"/>
            <a:ext cx="1735189" cy="1228728"/>
          </a:xfrm>
          <a:prstGeom prst="rect">
            <a:avLst/>
          </a:prstGeom>
        </p:spPr>
      </p:pic>
      <p:pic>
        <p:nvPicPr>
          <p:cNvPr id="16" name="Picture 15"/>
          <p:cNvPicPr>
            <a:picLocks noChangeAspect="1"/>
          </p:cNvPicPr>
          <p:nvPr/>
        </p:nvPicPr>
        <p:blipFill>
          <a:blip r:embed="rId7"/>
          <a:stretch>
            <a:fillRect/>
          </a:stretch>
        </p:blipFill>
        <p:spPr>
          <a:xfrm>
            <a:off x="-9774" y="3767547"/>
            <a:ext cx="955171" cy="1563869"/>
          </a:xfrm>
          <a:prstGeom prst="rect">
            <a:avLst/>
          </a:prstGeom>
        </p:spPr>
      </p:pic>
    </p:spTree>
    <p:extLst>
      <p:ext uri="{BB962C8B-B14F-4D97-AF65-F5344CB8AC3E}">
        <p14:creationId xmlns:p14="http://schemas.microsoft.com/office/powerpoint/2010/main" val="12261146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F9A80F9F-74DB-1D57-04E8-E20E92A09B0A}"/>
              </a:ext>
            </a:extLst>
          </p:cNvPr>
          <p:cNvSpPr txBox="1"/>
          <p:nvPr/>
        </p:nvSpPr>
        <p:spPr>
          <a:xfrm>
            <a:off x="2168465" y="1274981"/>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55799" y="1907149"/>
            <a:ext cx="9107455" cy="43928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26930" y="2043080"/>
            <a:ext cx="8099375" cy="4016484"/>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  </a:t>
            </a:r>
            <a:r>
              <a:rPr lang="ar-SA" sz="1700" dirty="0" smtClean="0">
                <a:solidFill>
                  <a:srgbClr val="FF0000"/>
                </a:solidFill>
                <a:latin typeface="Alexandria" pitchFamily="2" charset="-78"/>
                <a:cs typeface="Alexandria" pitchFamily="2" charset="-78"/>
              </a:rPr>
              <a:t>مثال:</a:t>
            </a:r>
            <a:r>
              <a:rPr lang="ar-SA" sz="1700" dirty="0" smtClean="0">
                <a:latin typeface="Alexandria" pitchFamily="2" charset="-78"/>
                <a:cs typeface="Alexandria" pitchFamily="2" charset="-78"/>
              </a:rPr>
              <a:t> الصورة </a:t>
            </a:r>
            <a:r>
              <a:rPr lang="ar-SA" sz="1700" dirty="0">
                <a:latin typeface="Alexandria" pitchFamily="2" charset="-78"/>
                <a:cs typeface="Alexandria" pitchFamily="2" charset="-78"/>
              </a:rPr>
              <a:t>الرئيسية في موقع المدرسة </a:t>
            </a:r>
            <a:r>
              <a:rPr lang="ar-SA" sz="1700" dirty="0" smtClean="0">
                <a:latin typeface="Alexandria" pitchFamily="2" charset="-78"/>
                <a:cs typeface="Alexandria" pitchFamily="2" charset="-78"/>
              </a:rPr>
              <a:t>ركزت بشكل رئيسي </a:t>
            </a:r>
            <a:r>
              <a:rPr lang="ar-SA" sz="1700" dirty="0">
                <a:latin typeface="Alexandria" pitchFamily="2" charset="-78"/>
                <a:cs typeface="Alexandria" pitchFamily="2" charset="-78"/>
              </a:rPr>
              <a:t>على دعم الأطفال لتحسين مستواهم وتطورهم. تعكس هذه الصورة دعم الطفل، مما </a:t>
            </a:r>
            <a:r>
              <a:rPr lang="ar-SA" sz="1700" dirty="0" smtClean="0">
                <a:latin typeface="Alexandria" pitchFamily="2" charset="-78"/>
                <a:cs typeface="Alexandria" pitchFamily="2" charset="-78"/>
              </a:rPr>
              <a:t>يُعزز </a:t>
            </a:r>
            <a:r>
              <a:rPr lang="ar-SA" sz="1700" dirty="0">
                <a:latin typeface="Alexandria" pitchFamily="2" charset="-78"/>
                <a:cs typeface="Alexandria" pitchFamily="2" charset="-78"/>
              </a:rPr>
              <a:t>من فرص اختيار </a:t>
            </a:r>
            <a:r>
              <a:rPr lang="ar-SA" sz="1700" dirty="0" smtClean="0">
                <a:latin typeface="Alexandria" pitchFamily="2" charset="-78"/>
                <a:cs typeface="Alexandria" pitchFamily="2" charset="-78"/>
              </a:rPr>
              <a:t>المُستخدم </a:t>
            </a:r>
            <a:r>
              <a:rPr lang="ar-SA" sz="1700" dirty="0">
                <a:latin typeface="Alexandria" pitchFamily="2" charset="-78"/>
                <a:cs typeface="Alexandria" pitchFamily="2" charset="-78"/>
              </a:rPr>
              <a:t>للمدرسة</a:t>
            </a:r>
            <a:r>
              <a:rPr lang="ar-SA" sz="1700" dirty="0" smtClean="0">
                <a:latin typeface="Alexandria" pitchFamily="2" charset="-78"/>
                <a:cs typeface="Alexandria" pitchFamily="2" charset="-78"/>
              </a:rPr>
              <a:t>. (قرار الاشتراك في الخدمة)</a:t>
            </a:r>
            <a:endParaRPr lang="ar-SA" sz="1700" dirty="0">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   </a:t>
            </a:r>
            <a:r>
              <a:rPr lang="ar-SA" sz="1700" dirty="0" smtClean="0">
                <a:solidFill>
                  <a:srgbClr val="FF0000"/>
                </a:solidFill>
                <a:latin typeface="Alexandria" pitchFamily="2" charset="-78"/>
                <a:cs typeface="Alexandria" pitchFamily="2" charset="-78"/>
              </a:rPr>
              <a:t>يمكننا </a:t>
            </a:r>
            <a:r>
              <a:rPr lang="ar-SA" sz="1700" dirty="0">
                <a:solidFill>
                  <a:srgbClr val="FF0000"/>
                </a:solidFill>
                <a:latin typeface="Alexandria" pitchFamily="2" charset="-78"/>
                <a:cs typeface="Alexandria" pitchFamily="2" charset="-78"/>
              </a:rPr>
              <a:t>القول </a:t>
            </a:r>
            <a:r>
              <a:rPr lang="ar-SA" sz="1700" dirty="0">
                <a:latin typeface="Alexandria" pitchFamily="2" charset="-78"/>
                <a:cs typeface="Alexandria" pitchFamily="2" charset="-78"/>
              </a:rPr>
              <a:t>إن أحد أهم أدوار الصورة هو تخصيص </a:t>
            </a:r>
            <a:r>
              <a:rPr lang="ar-SA" sz="1700" dirty="0" smtClean="0">
                <a:latin typeface="Alexandria" pitchFamily="2" charset="-78"/>
                <a:cs typeface="Alexandria" pitchFamily="2" charset="-78"/>
              </a:rPr>
              <a:t>السلوك</a:t>
            </a:r>
            <a:r>
              <a:rPr lang="en-US" sz="1700" dirty="0" smtClean="0">
                <a:latin typeface="Alexandria" pitchFamily="2" charset="-78"/>
                <a:cs typeface="Alexandria" pitchFamily="2" charset="-78"/>
              </a:rPr>
              <a:t>Behavior Allocation </a:t>
            </a:r>
            <a:r>
              <a:rPr lang="ar-SA" sz="1700" dirty="0" smtClean="0">
                <a:latin typeface="Alexandria" pitchFamily="2" charset="-78"/>
                <a:cs typeface="Alexandria" pitchFamily="2" charset="-78"/>
              </a:rPr>
              <a:t>لذا يتوجب </a:t>
            </a:r>
            <a:r>
              <a:rPr lang="ar-SA" sz="1700" dirty="0">
                <a:latin typeface="Alexandria" pitchFamily="2" charset="-78"/>
                <a:cs typeface="Alexandria" pitchFamily="2" charset="-78"/>
              </a:rPr>
              <a:t>علينا تحديد </a:t>
            </a:r>
            <a:r>
              <a:rPr lang="ar-SA" sz="1700" dirty="0" smtClean="0">
                <a:latin typeface="Alexandria" pitchFamily="2" charset="-78"/>
                <a:cs typeface="Alexandria" pitchFamily="2" charset="-78"/>
              </a:rPr>
              <a:t>ما السلوك </a:t>
            </a:r>
            <a:r>
              <a:rPr lang="ar-SA" sz="1700" dirty="0">
                <a:latin typeface="Alexandria" pitchFamily="2" charset="-78"/>
                <a:cs typeface="Alexandria" pitchFamily="2" charset="-78"/>
              </a:rPr>
              <a:t>الذي نرغب في تحفيزه لدى العميل عند عرض </a:t>
            </a:r>
            <a:r>
              <a:rPr lang="ar-SA" sz="1700" dirty="0" smtClean="0">
                <a:latin typeface="Alexandria" pitchFamily="2" charset="-78"/>
                <a:cs typeface="Alexandria" pitchFamily="2" charset="-78"/>
              </a:rPr>
              <a:t>الإعلان؟، </a:t>
            </a:r>
            <a:r>
              <a:rPr lang="ar-SA" sz="1700" dirty="0">
                <a:latin typeface="Alexandria" pitchFamily="2" charset="-78"/>
                <a:cs typeface="Alexandria" pitchFamily="2" charset="-78"/>
              </a:rPr>
              <a:t>واستخدام الصور المناسبة التي تعزز هذا السلوك</a:t>
            </a:r>
            <a:r>
              <a:rPr lang="ar-SA" sz="1700" dirty="0" smtClean="0">
                <a:latin typeface="Alexandria" pitchFamily="2" charset="-78"/>
                <a:cs typeface="Alexandria" pitchFamily="2" charset="-78"/>
              </a:rPr>
              <a:t>. وقد الصورة المُستخدمة هي </a:t>
            </a:r>
            <a:r>
              <a:rPr lang="ar-SA" sz="1700" dirty="0">
                <a:latin typeface="Alexandria" pitchFamily="2" charset="-78"/>
                <a:cs typeface="Alexandria" pitchFamily="2" charset="-78"/>
              </a:rPr>
              <a:t>الصورة الرئيسية </a:t>
            </a:r>
            <a:r>
              <a:rPr lang="ar-SA" sz="1700" dirty="0" smtClean="0">
                <a:latin typeface="Alexandria" pitchFamily="2" charset="-78"/>
                <a:cs typeface="Alexandria" pitchFamily="2" charset="-78"/>
              </a:rPr>
              <a:t>أو في </a:t>
            </a:r>
            <a:r>
              <a:rPr lang="ar-SA" sz="1700" dirty="0">
                <a:latin typeface="Alexandria" pitchFamily="2" charset="-78"/>
                <a:cs typeface="Alexandria" pitchFamily="2" charset="-78"/>
              </a:rPr>
              <a:t>الخلفية، أو حتى صورة غير مرتبطة بالمنتج بشكل مباشر، لكنها توجه العميل نحو السلوك المطلوب. على سبيل المثال، يمكن استخدام صورة للسحاب كخلفية لصور مُدربين في مؤتمر، مما يساهم في </a:t>
            </a:r>
            <a:r>
              <a:rPr lang="ar-SA" sz="1700" dirty="0" smtClean="0">
                <a:latin typeface="Alexandria" pitchFamily="2" charset="-78"/>
                <a:cs typeface="Alexandria" pitchFamily="2" charset="-78"/>
              </a:rPr>
              <a:t>إبراز </a:t>
            </a:r>
            <a:r>
              <a:rPr lang="ar-SA" sz="1700" dirty="0">
                <a:latin typeface="Alexandria" pitchFamily="2" charset="-78"/>
                <a:cs typeface="Alexandria" pitchFamily="2" charset="-78"/>
              </a:rPr>
              <a:t>المدربين وكأنهم يتحدثون بشكل </a:t>
            </a:r>
            <a:r>
              <a:rPr lang="ar-SA" sz="1700" dirty="0" smtClean="0">
                <a:latin typeface="Alexandria" pitchFamily="2" charset="-78"/>
                <a:cs typeface="Alexandria" pitchFamily="2" charset="-78"/>
              </a:rPr>
              <a:t>فعّال </a:t>
            </a:r>
            <a:r>
              <a:rPr lang="ar-SA" sz="1700" dirty="0">
                <a:latin typeface="Alexandria" pitchFamily="2" charset="-78"/>
                <a:cs typeface="Alexandria" pitchFamily="2" charset="-78"/>
              </a:rPr>
              <a:t>في بيئة مميزة أو يمتلكون معلومات فريدة لا مثيل </a:t>
            </a:r>
            <a:r>
              <a:rPr lang="ar-SA" sz="1700" dirty="0" smtClean="0">
                <a:latin typeface="Alexandria" pitchFamily="2" charset="-78"/>
                <a:cs typeface="Alexandria" pitchFamily="2" charset="-78"/>
              </a:rPr>
              <a:t>لها.</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5122" name="Picture 2" descr="STM Saint Thomas More School homepage"/>
          <p:cNvPicPr>
            <a:picLocks noChangeAspect="1" noChangeArrowheads="1"/>
          </p:cNvPicPr>
          <p:nvPr/>
        </p:nvPicPr>
        <p:blipFill rotWithShape="1">
          <a:blip r:embed="rId4">
            <a:extLst>
              <a:ext uri="{28A0092B-C50C-407E-A947-70E740481C1C}">
                <a14:useLocalDpi xmlns:a14="http://schemas.microsoft.com/office/drawing/2010/main" val="0"/>
              </a:ext>
            </a:extLst>
          </a:blip>
          <a:srcRect l="6807" t="10109" r="6559" b="10752"/>
          <a:stretch/>
        </p:blipFill>
        <p:spPr bwMode="auto">
          <a:xfrm>
            <a:off x="0" y="4862037"/>
            <a:ext cx="2780300" cy="199596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a:blip r:embed="rId5"/>
          <a:stretch>
            <a:fillRect/>
          </a:stretch>
        </p:blipFill>
        <p:spPr>
          <a:xfrm>
            <a:off x="0" y="2290829"/>
            <a:ext cx="2826930" cy="2544947"/>
          </a:xfrm>
          <a:prstGeom prst="rect">
            <a:avLst/>
          </a:prstGeom>
        </p:spPr>
      </p:pic>
      <p:cxnSp>
        <p:nvCxnSpPr>
          <p:cNvPr id="21" name="Curved Connector 20"/>
          <p:cNvCxnSpPr/>
          <p:nvPr/>
        </p:nvCxnSpPr>
        <p:spPr>
          <a:xfrm rot="10800000" flipV="1">
            <a:off x="2689981" y="2867188"/>
            <a:ext cx="867739" cy="495946"/>
          </a:xfrm>
          <a:prstGeom prst="curvedConnector3">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flipH="1">
            <a:off x="2102104" y="5308580"/>
            <a:ext cx="998743" cy="2215991"/>
          </a:xfrm>
          <a:prstGeom prst="rect">
            <a:avLst/>
          </a:prstGeom>
        </p:spPr>
        <p:txBody>
          <a:bodyPr wrap="square">
            <a:spAutoFit/>
          </a:bodyPr>
          <a:lstStyle/>
          <a:p>
            <a:r>
              <a:rPr lang="ar-SA" sz="13800" b="1" dirty="0">
                <a:solidFill>
                  <a:srgbClr val="FF0000"/>
                </a:solidFill>
                <a:latin typeface="Alexandria SemiBold" pitchFamily="2" charset="-78"/>
                <a:cs typeface="Alexandria SemiBold" pitchFamily="2" charset="-78"/>
              </a:rPr>
              <a:t>×</a:t>
            </a:r>
            <a:endParaRPr lang="ar-SA" dirty="0"/>
          </a:p>
        </p:txBody>
      </p:sp>
    </p:spTree>
    <p:extLst>
      <p:ext uri="{BB962C8B-B14F-4D97-AF65-F5344CB8AC3E}">
        <p14:creationId xmlns:p14="http://schemas.microsoft.com/office/powerpoint/2010/main" val="30891744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68133" y="5699747"/>
            <a:ext cx="1154483" cy="338554"/>
          </a:xfrm>
          <a:prstGeom prst="rect">
            <a:avLst/>
          </a:prstGeom>
          <a:solidFill>
            <a:schemeClr val="accent2">
              <a:lumMod val="20000"/>
              <a:lumOff val="80000"/>
            </a:schemeClr>
          </a:solidFill>
        </p:spPr>
        <p:txBody>
          <a:bodyPr wrap="none">
            <a:spAutoFit/>
          </a:bodyPr>
          <a:lstStyle/>
          <a:p>
            <a:r>
              <a:rPr lang="ar-SA" sz="1600" dirty="0" smtClean="0">
                <a:latin typeface="Alexandria" pitchFamily="2" charset="-78"/>
                <a:cs typeface="Alexandria" pitchFamily="2" charset="-78"/>
              </a:rPr>
              <a:t>دراسة حالة</a:t>
            </a:r>
            <a:endParaRPr lang="ar-SA" sz="1600" dirty="0"/>
          </a:p>
        </p:txBody>
      </p:sp>
      <p:sp>
        <p:nvSpPr>
          <p:cNvPr id="15" name="TextBox 14">
            <a:extLst>
              <a:ext uri="{FF2B5EF4-FFF2-40B4-BE49-F238E27FC236}">
                <a16:creationId xmlns:a16="http://schemas.microsoft.com/office/drawing/2014/main" id="{F9A80F9F-74DB-1D57-04E8-E20E92A09B0A}"/>
              </a:ext>
            </a:extLst>
          </p:cNvPr>
          <p:cNvSpPr txBox="1"/>
          <p:nvPr/>
        </p:nvSpPr>
        <p:spPr>
          <a:xfrm>
            <a:off x="2946248" y="1210621"/>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417736" y="1741205"/>
            <a:ext cx="9463089" cy="4551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3098" y="11187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744166" y="1716849"/>
            <a:ext cx="9075495" cy="4616648"/>
          </a:xfrm>
          <a:prstGeom prst="rect">
            <a:avLst/>
          </a:prstGeom>
          <a:noFill/>
        </p:spPr>
        <p:txBody>
          <a:bodyPr wrap="square" rtlCol="0">
            <a:spAutoFit/>
          </a:bodyPr>
          <a:lstStyle/>
          <a:p>
            <a:pPr marL="342900" indent="-342900" algn="r" rtl="1">
              <a:lnSpc>
                <a:spcPct val="150000"/>
              </a:lnSpc>
              <a:buFont typeface="+mj-lt"/>
              <a:buAutoNum type="arabicPeriod" startAt="2"/>
            </a:pPr>
            <a:r>
              <a:rPr lang="ar-SA" sz="1700" b="1" dirty="0">
                <a:solidFill>
                  <a:srgbClr val="C00000"/>
                </a:solidFill>
                <a:latin typeface="Alexandria" pitchFamily="2" charset="-78"/>
                <a:cs typeface="Alexandria" pitchFamily="2" charset="-78"/>
              </a:rPr>
              <a:t>التموضع المكاني </a:t>
            </a:r>
            <a:r>
              <a:rPr lang="en-US" sz="1700" b="1" dirty="0">
                <a:solidFill>
                  <a:srgbClr val="C00000"/>
                </a:solidFill>
                <a:latin typeface="Alexandria" pitchFamily="2" charset="-78"/>
                <a:cs typeface="Alexandria" pitchFamily="2" charset="-78"/>
              </a:rPr>
              <a:t>Spatial Position</a:t>
            </a:r>
            <a:endParaRPr lang="ar-SA" sz="1700" b="1" dirty="0">
              <a:solidFill>
                <a:srgbClr val="C00000"/>
              </a:solidFill>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يشير إلى مكان الصورة داخل إطار الإعلان، سواء كانت الصورة على اليمين أو اليسار أو في الأعلى أو الأسفل أو في المنتصف. </a:t>
            </a:r>
            <a:r>
              <a:rPr lang="ar-SA" sz="1700" dirty="0" smtClean="0">
                <a:latin typeface="Alexandria" pitchFamily="2" charset="-78"/>
                <a:cs typeface="Alexandria" pitchFamily="2" charset="-78"/>
              </a:rPr>
              <a:t>وتختلف </a:t>
            </a:r>
            <a:r>
              <a:rPr lang="ar-SA" sz="1700" dirty="0">
                <a:latin typeface="Alexandria" pitchFamily="2" charset="-78"/>
                <a:cs typeface="Alexandria" pitchFamily="2" charset="-78"/>
              </a:rPr>
              <a:t>التأثيرات النفسية للصورة بناءً على موقعها. </a:t>
            </a:r>
            <a:endParaRPr lang="ar-SA" sz="1700" dirty="0" smtClean="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تأثير </a:t>
            </a:r>
            <a:r>
              <a:rPr lang="ar-SA" sz="1700" dirty="0">
                <a:solidFill>
                  <a:srgbClr val="0070C0"/>
                </a:solidFill>
                <a:latin typeface="Alexandria" pitchFamily="2" charset="-78"/>
                <a:cs typeface="Alexandria" pitchFamily="2" charset="-78"/>
              </a:rPr>
              <a:t>الاستباق </a:t>
            </a:r>
            <a:r>
              <a:rPr lang="ar-SA" sz="1700" dirty="0" smtClean="0">
                <a:solidFill>
                  <a:srgbClr val="0070C0"/>
                </a:solidFill>
                <a:latin typeface="Alexandria" pitchFamily="2" charset="-78"/>
                <a:cs typeface="Alexandria" pitchFamily="2" charset="-78"/>
              </a:rPr>
              <a:t>القريب</a:t>
            </a:r>
            <a:r>
              <a:rPr lang="en-US" sz="1700" dirty="0" smtClean="0">
                <a:solidFill>
                  <a:srgbClr val="0070C0"/>
                </a:solidFill>
                <a:latin typeface="Alexandria" pitchFamily="2" charset="-78"/>
                <a:cs typeface="Alexandria" pitchFamily="2" charset="-78"/>
              </a:rPr>
              <a:t>Closeness Priming </a:t>
            </a:r>
            <a:endParaRPr lang="en-US" sz="1700" dirty="0">
              <a:solidFill>
                <a:srgbClr val="0070C0"/>
              </a:solidFill>
              <a:latin typeface="Alexandria" pitchFamily="2" charset="-78"/>
              <a:cs typeface="Alexandria" pitchFamily="2" charset="-78"/>
            </a:endParaRPr>
          </a:p>
          <a:p>
            <a:pPr marL="573088" indent="-341313" algn="r" rtl="1">
              <a:lnSpc>
                <a:spcPct val="150000"/>
              </a:lnSpc>
              <a:buFont typeface="Wingdings" panose="05000000000000000000" pitchFamily="2" charset="2"/>
              <a:buChar char="§"/>
            </a:pPr>
            <a:r>
              <a:rPr lang="ar-SA" sz="1600" dirty="0">
                <a:latin typeface="Alexandria" pitchFamily="2" charset="-78"/>
                <a:cs typeface="Alexandria" pitchFamily="2" charset="-78"/>
              </a:rPr>
              <a:t>يوجد لدى الناس قناعة بأن الماضي يقع على </a:t>
            </a:r>
            <a:r>
              <a:rPr lang="ar-SA" sz="1600" dirty="0" smtClean="0">
                <a:latin typeface="Alexandria" pitchFamily="2" charset="-78"/>
                <a:cs typeface="Alexandria" pitchFamily="2" charset="-78"/>
              </a:rPr>
              <a:t>اليمين </a:t>
            </a:r>
            <a:r>
              <a:rPr lang="ar-SA" sz="1600" dirty="0">
                <a:latin typeface="Alexandria" pitchFamily="2" charset="-78"/>
                <a:cs typeface="Alexandria" pitchFamily="2" charset="-78"/>
              </a:rPr>
              <a:t>والمستقبل على </a:t>
            </a:r>
            <a:r>
              <a:rPr lang="ar-SA" sz="1600" dirty="0" smtClean="0">
                <a:latin typeface="Alexandria" pitchFamily="2" charset="-78"/>
                <a:cs typeface="Alexandria" pitchFamily="2" charset="-78"/>
              </a:rPr>
              <a:t>اليسار. </a:t>
            </a:r>
            <a:r>
              <a:rPr lang="ar-SA" sz="1600" dirty="0">
                <a:latin typeface="Alexandria" pitchFamily="2" charset="-78"/>
                <a:cs typeface="Alexandria" pitchFamily="2" charset="-78"/>
              </a:rPr>
              <a:t>هذه القناعة ناتجة عن أن العقل يعمل استباقيًا بسبب تكرار الكتابة </a:t>
            </a:r>
            <a:r>
              <a:rPr lang="ar-SA" sz="1600" dirty="0" smtClean="0">
                <a:latin typeface="Alexandria" pitchFamily="2" charset="-78"/>
                <a:cs typeface="Alexandria" pitchFamily="2" charset="-78"/>
              </a:rPr>
              <a:t>من اليمين إلى اليسار في اللغة العربية، ومن اليسار إلى اليمين في اللغات اللاتينية.</a:t>
            </a:r>
          </a:p>
          <a:p>
            <a:pPr marL="573088" indent="-341313"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عندما تكون صورة المنتج متوافقة مع هذه القناعة النفسية، بحيث يظهر الماضي على اليمين والمستقبل على اليسار، فإن ذلك يؤدي إلى </a:t>
            </a:r>
            <a:r>
              <a:rPr lang="ar-SA" sz="1600" u="sng" dirty="0" smtClean="0">
                <a:latin typeface="Alexandria" pitchFamily="2" charset="-78"/>
                <a:cs typeface="Alexandria" pitchFamily="2" charset="-78"/>
              </a:rPr>
              <a:t>تفضيل المنتج بشكل أكبر</a:t>
            </a:r>
            <a:r>
              <a:rPr lang="ar-SA" sz="1600" dirty="0" smtClean="0">
                <a:latin typeface="Alexandria" pitchFamily="2" charset="-78"/>
                <a:cs typeface="Alexandria" pitchFamily="2" charset="-78"/>
              </a:rPr>
              <a:t>، ويكون المستهلكون أكثر رضا عنه. </a:t>
            </a:r>
          </a:p>
          <a:p>
            <a:pPr marL="573088" lvl="1" indent="-341313"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أثبتت </a:t>
            </a:r>
            <a:r>
              <a:rPr lang="ar-SA" sz="1600" dirty="0">
                <a:latin typeface="Alexandria" pitchFamily="2" charset="-78"/>
                <a:cs typeface="Alexandria" pitchFamily="2" charset="-78"/>
              </a:rPr>
              <a:t>الدراسة أن التموضع المكاني يؤثر على تفضيل المستهلكين وإدراكهم للمنتجات بناءً على السياق الزمني الذي تمثله الصور. وهذا يتماشى مع تأثير الاستباق القريب</a:t>
            </a:r>
            <a:r>
              <a:rPr lang="ar-SA" sz="1600" dirty="0" smtClean="0"/>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4089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44866" t="27142" r="28081" b="28571"/>
          <a:stretch/>
        </p:blipFill>
        <p:spPr>
          <a:xfrm>
            <a:off x="42754" y="2317276"/>
            <a:ext cx="2252908" cy="1644325"/>
          </a:xfrm>
          <a:prstGeom prst="rect">
            <a:avLst/>
          </a:prstGeom>
          <a:ln>
            <a:noFill/>
          </a:ln>
          <a:effectLst>
            <a:outerShdw blurRad="292100" dist="139700" dir="2700000" algn="tl" rotWithShape="0">
              <a:srgbClr val="333333">
                <a:alpha val="65000"/>
              </a:srgbClr>
            </a:outerShdw>
          </a:effectLst>
        </p:spPr>
      </p:pic>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l="44866" t="27142" r="28081" b="28571"/>
          <a:stretch/>
        </p:blipFill>
        <p:spPr>
          <a:xfrm flipH="1">
            <a:off x="79415" y="4038273"/>
            <a:ext cx="2277284" cy="1584802"/>
          </a:xfrm>
          <a:prstGeom prst="rect">
            <a:avLst/>
          </a:prstGeom>
          <a:ln>
            <a:noFill/>
          </a:ln>
          <a:effectLst>
            <a:outerShdw blurRad="190500" algn="tl" rotWithShape="0">
              <a:srgbClr val="000000">
                <a:alpha val="70000"/>
              </a:srgbClr>
            </a:outerShdw>
          </a:effectLst>
        </p:spPr>
      </p:pic>
      <p:sp>
        <p:nvSpPr>
          <p:cNvPr id="16" name="Rectangle 15"/>
          <p:cNvSpPr/>
          <p:nvPr/>
        </p:nvSpPr>
        <p:spPr>
          <a:xfrm>
            <a:off x="1720056" y="3139439"/>
            <a:ext cx="930154" cy="1107996"/>
          </a:xfrm>
          <a:prstGeom prst="rect">
            <a:avLst/>
          </a:prstGeom>
        </p:spPr>
        <p:txBody>
          <a:bodyPr wrap="square">
            <a:spAutoFit/>
          </a:bodyPr>
          <a:lstStyle/>
          <a:p>
            <a:pPr lvl="0" algn="ctr" rtl="1">
              <a:lnSpc>
                <a:spcPct val="150000"/>
              </a:lnSpc>
            </a:pPr>
            <a:r>
              <a:rPr lang="en-US" sz="4400" b="1" dirty="0">
                <a:solidFill>
                  <a:srgbClr val="00B050"/>
                </a:solidFill>
                <a:latin typeface="Alexandria SemiBold" pitchFamily="2" charset="-78"/>
                <a:cs typeface="Alexandria SemiBold" pitchFamily="2" charset="-78"/>
              </a:rPr>
              <a:t>✓ </a:t>
            </a:r>
            <a:endParaRPr lang="en-US" sz="4400" dirty="0">
              <a:latin typeface="Alexandria SemiBold" pitchFamily="2" charset="-78"/>
              <a:cs typeface="Alexandria SemiBold" pitchFamily="2" charset="-78"/>
            </a:endParaRPr>
          </a:p>
        </p:txBody>
      </p:sp>
      <p:sp>
        <p:nvSpPr>
          <p:cNvPr id="17" name="Rectangle 16"/>
          <p:cNvSpPr/>
          <p:nvPr/>
        </p:nvSpPr>
        <p:spPr>
          <a:xfrm>
            <a:off x="1744366" y="4735848"/>
            <a:ext cx="579413" cy="1446550"/>
          </a:xfrm>
          <a:prstGeom prst="rect">
            <a:avLst/>
          </a:prstGeom>
        </p:spPr>
        <p:txBody>
          <a:bodyPr wrap="square">
            <a:spAutoFit/>
          </a:bodyPr>
          <a:lstStyle/>
          <a:p>
            <a:r>
              <a:rPr lang="ar-SA" sz="8800" b="1" dirty="0">
                <a:solidFill>
                  <a:srgbClr val="FF0000"/>
                </a:solidFill>
                <a:latin typeface="Alexandria SemiBold" pitchFamily="2" charset="-78"/>
                <a:cs typeface="Alexandria SemiBold" pitchFamily="2" charset="-78"/>
              </a:rPr>
              <a:t>×</a:t>
            </a:r>
            <a:endParaRPr lang="ar-SA" sz="6000" dirty="0"/>
          </a:p>
        </p:txBody>
      </p:sp>
    </p:spTree>
    <p:extLst>
      <p:ext uri="{BB962C8B-B14F-4D97-AF65-F5344CB8AC3E}">
        <p14:creationId xmlns:p14="http://schemas.microsoft.com/office/powerpoint/2010/main" val="36125908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946248" y="1210621"/>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417736" y="1741205"/>
            <a:ext cx="9463089" cy="4551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22342" y="1856331"/>
            <a:ext cx="9497320"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sz="1700" b="1" dirty="0">
                <a:solidFill>
                  <a:srgbClr val="C00000"/>
                </a:solidFill>
                <a:latin typeface="Alexandria" pitchFamily="2" charset="-78"/>
                <a:cs typeface="Alexandria" pitchFamily="2" charset="-78"/>
              </a:rPr>
              <a:t>التموضع المكاني </a:t>
            </a:r>
            <a:r>
              <a:rPr lang="en-US" sz="1700" b="1" dirty="0">
                <a:solidFill>
                  <a:srgbClr val="C00000"/>
                </a:solidFill>
                <a:latin typeface="Alexandria" pitchFamily="2" charset="-78"/>
                <a:cs typeface="Alexandria" pitchFamily="2" charset="-78"/>
              </a:rPr>
              <a:t>Spatial Position</a:t>
            </a:r>
            <a:endParaRPr lang="ar-SA" sz="1700" b="1" dirty="0">
              <a:solidFill>
                <a:srgbClr val="C00000"/>
              </a:solidFill>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تأثير </a:t>
            </a:r>
            <a:r>
              <a:rPr lang="ar-SA" sz="1700" dirty="0" smtClean="0">
                <a:solidFill>
                  <a:srgbClr val="0070C0"/>
                </a:solidFill>
                <a:latin typeface="Alexandria" pitchFamily="2" charset="-78"/>
                <a:cs typeface="Alexandria" pitchFamily="2" charset="-78"/>
              </a:rPr>
              <a:t>التموضع المكاني وتقييم المنتج:</a:t>
            </a: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فعالية المنتج </a:t>
            </a:r>
            <a:r>
              <a:rPr lang="ar-SA" sz="1600" dirty="0">
                <a:latin typeface="Alexandria" pitchFamily="2" charset="-78"/>
                <a:cs typeface="Alexandria" pitchFamily="2" charset="-78"/>
              </a:rPr>
              <a:t>تتأثر بقرب المسافة الأفقية بين السبب (المؤثر) وصورة المنتج. كلما كانت المسافة قريبة بين السبب وصورة المنتج، زادت فعالية المنتج في نظر المستهلك. الناس يقيمون المنتجات بشكل لا شعوري بناءً على قرب العلاقة بين السبب </a:t>
            </a:r>
            <a:r>
              <a:rPr lang="ar-SA" sz="1600" dirty="0" smtClean="0">
                <a:latin typeface="Alexandria" pitchFamily="2" charset="-78"/>
                <a:cs typeface="Alexandria" pitchFamily="2" charset="-78"/>
              </a:rPr>
              <a:t>والمنتج.</a:t>
            </a: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اتجاه </a:t>
            </a:r>
            <a:r>
              <a:rPr lang="ar-SA" sz="1700" dirty="0">
                <a:solidFill>
                  <a:srgbClr val="0070C0"/>
                </a:solidFill>
                <a:latin typeface="Alexandria" pitchFamily="2" charset="-78"/>
                <a:cs typeface="Alexandria" pitchFamily="2" charset="-78"/>
              </a:rPr>
              <a:t>صورة </a:t>
            </a:r>
            <a:r>
              <a:rPr lang="ar-SA" sz="1700" dirty="0" smtClean="0">
                <a:solidFill>
                  <a:srgbClr val="0070C0"/>
                </a:solidFill>
                <a:latin typeface="Alexandria" pitchFamily="2" charset="-78"/>
                <a:cs typeface="Alexandria" pitchFamily="2" charset="-78"/>
              </a:rPr>
              <a:t>المنتج</a:t>
            </a: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اتجاه </a:t>
            </a:r>
            <a:r>
              <a:rPr lang="ar-SA" sz="1600" dirty="0">
                <a:latin typeface="Alexandria" pitchFamily="2" charset="-78"/>
                <a:cs typeface="Alexandria" pitchFamily="2" charset="-78"/>
              </a:rPr>
              <a:t>صورة </a:t>
            </a:r>
            <a:r>
              <a:rPr lang="ar-SA" sz="1600" dirty="0" smtClean="0">
                <a:latin typeface="Alexandria" pitchFamily="2" charset="-78"/>
                <a:cs typeface="Alexandria" pitchFamily="2" charset="-78"/>
              </a:rPr>
              <a:t>المنتج الرئيسية </a:t>
            </a:r>
            <a:r>
              <a:rPr lang="ar-SA" sz="1600" dirty="0">
                <a:latin typeface="Alexandria" pitchFamily="2" charset="-78"/>
                <a:cs typeface="Alexandria" pitchFamily="2" charset="-78"/>
              </a:rPr>
              <a:t>يؤثر على كيفية إدراك العميل ل</a:t>
            </a:r>
            <a:r>
              <a:rPr lang="ar-SA" sz="1600" dirty="0" smtClean="0">
                <a:latin typeface="Alexandria" pitchFamily="2" charset="-78"/>
                <a:cs typeface="Alexandria" pitchFamily="2" charset="-78"/>
              </a:rPr>
              <a:t>قيمة المنتج (الوزن. </a:t>
            </a:r>
            <a:endParaRPr lang="ar-SA" sz="1600" dirty="0">
              <a:latin typeface="Alexandria" pitchFamily="2" charset="-78"/>
              <a:cs typeface="Alexandria" pitchFamily="2" charset="-78"/>
            </a:endParaRPr>
          </a:p>
          <a:p>
            <a:pPr marL="742950" lvl="1" indent="-285750"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وضع الصورة </a:t>
            </a:r>
            <a:r>
              <a:rPr lang="ar-SA" sz="1600" dirty="0">
                <a:latin typeface="Alexandria" pitchFamily="2" charset="-78"/>
                <a:cs typeface="Alexandria" pitchFamily="2" charset="-78"/>
              </a:rPr>
              <a:t>في أسفل اليمين: </a:t>
            </a:r>
            <a:r>
              <a:rPr lang="ar-SA" sz="1600" dirty="0" smtClean="0">
                <a:latin typeface="Alexandria" pitchFamily="2" charset="-78"/>
                <a:cs typeface="Alexandria" pitchFamily="2" charset="-78"/>
              </a:rPr>
              <a:t>يعطي </a:t>
            </a:r>
            <a:r>
              <a:rPr lang="ar-SA" sz="1600" dirty="0">
                <a:latin typeface="Alexandria" pitchFamily="2" charset="-78"/>
                <a:cs typeface="Alexandria" pitchFamily="2" charset="-78"/>
              </a:rPr>
              <a:t>انطباعًا </a:t>
            </a:r>
            <a:r>
              <a:rPr lang="ar-SA" sz="1600" dirty="0" smtClean="0">
                <a:latin typeface="Alexandria" pitchFamily="2" charset="-78"/>
                <a:cs typeface="Alexandria" pitchFamily="2" charset="-78"/>
              </a:rPr>
              <a:t>بالثقل </a:t>
            </a:r>
            <a:r>
              <a:rPr lang="ar-SA" sz="1600" dirty="0">
                <a:latin typeface="Alexandria" pitchFamily="2" charset="-78"/>
                <a:cs typeface="Alexandria" pitchFamily="2" charset="-78"/>
              </a:rPr>
              <a:t>والقيمة </a:t>
            </a:r>
            <a:r>
              <a:rPr lang="ar-SA" sz="1600" dirty="0" smtClean="0">
                <a:latin typeface="Alexandria" pitchFamily="2" charset="-78"/>
                <a:cs typeface="Alexandria" pitchFamily="2" charset="-78"/>
              </a:rPr>
              <a:t>العالية للمنتج.</a:t>
            </a:r>
            <a:endParaRPr lang="ar-SA" sz="1600" dirty="0">
              <a:latin typeface="Alexandria" pitchFamily="2" charset="-78"/>
              <a:cs typeface="Alexandria" pitchFamily="2" charset="-78"/>
            </a:endParaRPr>
          </a:p>
          <a:p>
            <a:pPr marL="742950" lvl="1" indent="-285750"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وضع الصورة </a:t>
            </a:r>
            <a:r>
              <a:rPr lang="ar-SA" sz="1600" dirty="0">
                <a:latin typeface="Alexandria" pitchFamily="2" charset="-78"/>
                <a:cs typeface="Alexandria" pitchFamily="2" charset="-78"/>
              </a:rPr>
              <a:t>في أعلى اليسار: تجعل العميل يشعر، بشكل لا </a:t>
            </a:r>
            <a:r>
              <a:rPr lang="ar-SA" sz="1600" dirty="0" smtClean="0">
                <a:latin typeface="Alexandria" pitchFamily="2" charset="-78"/>
                <a:cs typeface="Alexandria" pitchFamily="2" charset="-78"/>
              </a:rPr>
              <a:t>إرادي، </a:t>
            </a:r>
            <a:r>
              <a:rPr lang="ar-SA" sz="1600" dirty="0">
                <a:latin typeface="Alexandria" pitchFamily="2" charset="-78"/>
                <a:cs typeface="Alexandria" pitchFamily="2" charset="-78"/>
              </a:rPr>
              <a:t>بأن المنتج خفيف جدًا</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مكان </a:t>
            </a:r>
            <a:r>
              <a:rPr lang="ar-SA" sz="1700" dirty="0">
                <a:solidFill>
                  <a:srgbClr val="0070C0"/>
                </a:solidFill>
                <a:latin typeface="Alexandria" pitchFamily="2" charset="-78"/>
                <a:cs typeface="Alexandria" pitchFamily="2" charset="-78"/>
              </a:rPr>
              <a:t>الصورة </a:t>
            </a:r>
            <a:r>
              <a:rPr lang="ar-SA" sz="1700" dirty="0" smtClean="0">
                <a:solidFill>
                  <a:srgbClr val="0070C0"/>
                </a:solidFill>
                <a:latin typeface="Alexandria" pitchFamily="2" charset="-78"/>
                <a:cs typeface="Alexandria" pitchFamily="2" charset="-78"/>
              </a:rPr>
              <a:t>في </a:t>
            </a:r>
            <a:r>
              <a:rPr lang="ar-SA" sz="1700" dirty="0">
                <a:solidFill>
                  <a:srgbClr val="0070C0"/>
                </a:solidFill>
                <a:latin typeface="Alexandria" pitchFamily="2" charset="-78"/>
                <a:cs typeface="Alexandria" pitchFamily="2" charset="-78"/>
              </a:rPr>
              <a:t>الإعلان:</a:t>
            </a:r>
          </a:p>
          <a:p>
            <a:pPr marL="742950" lvl="1" indent="-285750" algn="r" rtl="1">
              <a:lnSpc>
                <a:spcPct val="150000"/>
              </a:lnSpc>
              <a:buFont typeface="Wingdings" panose="05000000000000000000" pitchFamily="2" charset="2"/>
              <a:buChar char="§"/>
            </a:pPr>
            <a:r>
              <a:rPr lang="ar-SA" sz="1600" dirty="0">
                <a:latin typeface="Alexandria" pitchFamily="2" charset="-78"/>
                <a:cs typeface="Alexandria" pitchFamily="2" charset="-78"/>
              </a:rPr>
              <a:t>يُفضل وضع الصورة الرئيسية للمنتج في الجهة اليسرى من الإعلان، بينما يُوضع العنوان والنص في الجهة اليمنى</a:t>
            </a:r>
            <a:r>
              <a:rPr lang="ar-SA" sz="1600" dirty="0" smtClean="0">
                <a:latin typeface="Alexandria" pitchFamily="2" charset="-78"/>
                <a:cs typeface="Alexandria" pitchFamily="2" charset="-78"/>
              </a:rPr>
              <a:t>. يجب وضع </a:t>
            </a:r>
            <a:r>
              <a:rPr lang="ar-SA" sz="1600" dirty="0">
                <a:latin typeface="Alexandria" pitchFamily="2" charset="-78"/>
                <a:cs typeface="Alexandria" pitchFamily="2" charset="-78"/>
              </a:rPr>
              <a:t>العلامة </a:t>
            </a:r>
            <a:r>
              <a:rPr lang="ar-SA" sz="1600" dirty="0" smtClean="0">
                <a:latin typeface="Alexandria" pitchFamily="2" charset="-78"/>
                <a:cs typeface="Alexandria" pitchFamily="2" charset="-78"/>
              </a:rPr>
              <a:t>التجارية بالقرب من </a:t>
            </a:r>
            <a:r>
              <a:rPr lang="ar-SA" sz="1600" dirty="0">
                <a:latin typeface="Alexandria" pitchFamily="2" charset="-78"/>
                <a:cs typeface="Alexandria" pitchFamily="2" charset="-78"/>
              </a:rPr>
              <a:t>الصورة الرئيسية على اليمين، مما يعزز من وضوح الرسالة </a:t>
            </a:r>
            <a:r>
              <a:rPr lang="ar-SA" sz="1600" dirty="0" smtClean="0">
                <a:latin typeface="Alexandria" pitchFamily="2" charset="-78"/>
                <a:cs typeface="Alexandria" pitchFamily="2" charset="-78"/>
              </a:rPr>
              <a:t>الإعلانية.</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14" name="Picture 13"/>
          <p:cNvPicPr>
            <a:picLocks noChangeAspect="1"/>
          </p:cNvPicPr>
          <p:nvPr/>
        </p:nvPicPr>
        <p:blipFill rotWithShape="1">
          <a:blip r:embed="rId4"/>
          <a:srcRect l="15940" t="26718" r="51826" b="39672"/>
          <a:stretch/>
        </p:blipFill>
        <p:spPr>
          <a:xfrm>
            <a:off x="135445" y="2527861"/>
            <a:ext cx="2186897" cy="2119933"/>
          </a:xfrm>
          <a:prstGeom prst="rect">
            <a:avLst/>
          </a:prstGeom>
          <a:ln>
            <a:noFill/>
          </a:ln>
          <a:effectLst>
            <a:outerShdw blurRad="292100" dist="139700" dir="2700000" algn="tl" rotWithShape="0">
              <a:srgbClr val="333333">
                <a:alpha val="65000"/>
              </a:srgbClr>
            </a:outerShdw>
          </a:effectLst>
        </p:spPr>
      </p:pic>
      <p:pic>
        <p:nvPicPr>
          <p:cNvPr id="19" name="Picture 18"/>
          <p:cNvPicPr>
            <a:picLocks noChangeAspect="1"/>
          </p:cNvPicPr>
          <p:nvPr/>
        </p:nvPicPr>
        <p:blipFill rotWithShape="1">
          <a:blip r:embed="rId5">
            <a:clrChange>
              <a:clrFrom>
                <a:srgbClr val="FFFFFF"/>
              </a:clrFrom>
              <a:clrTo>
                <a:srgbClr val="FFFFFF">
                  <a:alpha val="0"/>
                </a:srgbClr>
              </a:clrTo>
            </a:clrChange>
          </a:blip>
          <a:srcRect l="19824" t="59376" r="71176" b="30773"/>
          <a:stretch/>
        </p:blipFill>
        <p:spPr>
          <a:xfrm>
            <a:off x="-70232" y="4673783"/>
            <a:ext cx="2604922" cy="1603031"/>
          </a:xfrm>
          <a:prstGeom prst="rect">
            <a:avLst/>
          </a:prstGeom>
        </p:spPr>
      </p:pic>
      <p:sp>
        <p:nvSpPr>
          <p:cNvPr id="17" name="Freeform 16"/>
          <p:cNvSpPr/>
          <p:nvPr/>
        </p:nvSpPr>
        <p:spPr>
          <a:xfrm>
            <a:off x="1303089" y="5475298"/>
            <a:ext cx="950371" cy="635431"/>
          </a:xfrm>
          <a:custGeom>
            <a:avLst/>
            <a:gdLst>
              <a:gd name="connsiteX0" fmla="*/ 731689 w 950371"/>
              <a:gd name="connsiteY0" fmla="*/ 464949 h 635431"/>
              <a:gd name="connsiteX1" fmla="*/ 855676 w 950371"/>
              <a:gd name="connsiteY1" fmla="*/ 418454 h 635431"/>
              <a:gd name="connsiteX2" fmla="*/ 917669 w 950371"/>
              <a:gd name="connsiteY2" fmla="*/ 325464 h 635431"/>
              <a:gd name="connsiteX3" fmla="*/ 902171 w 950371"/>
              <a:gd name="connsiteY3" fmla="*/ 170481 h 635431"/>
              <a:gd name="connsiteX4" fmla="*/ 886672 w 950371"/>
              <a:gd name="connsiteY4" fmla="*/ 123986 h 635431"/>
              <a:gd name="connsiteX5" fmla="*/ 840177 w 950371"/>
              <a:gd name="connsiteY5" fmla="*/ 92990 h 635431"/>
              <a:gd name="connsiteX6" fmla="*/ 793683 w 950371"/>
              <a:gd name="connsiteY6" fmla="*/ 77492 h 635431"/>
              <a:gd name="connsiteX7" fmla="*/ 762686 w 950371"/>
              <a:gd name="connsiteY7" fmla="*/ 30997 h 635431"/>
              <a:gd name="connsiteX8" fmla="*/ 669696 w 950371"/>
              <a:gd name="connsiteY8" fmla="*/ 0 h 635431"/>
              <a:gd name="connsiteX9" fmla="*/ 514713 w 950371"/>
              <a:gd name="connsiteY9" fmla="*/ 15498 h 635431"/>
              <a:gd name="connsiteX10" fmla="*/ 468218 w 950371"/>
              <a:gd name="connsiteY10" fmla="*/ 30997 h 635431"/>
              <a:gd name="connsiteX11" fmla="*/ 406225 w 950371"/>
              <a:gd name="connsiteY11" fmla="*/ 46495 h 635431"/>
              <a:gd name="connsiteX12" fmla="*/ 313235 w 950371"/>
              <a:gd name="connsiteY12" fmla="*/ 77492 h 635431"/>
              <a:gd name="connsiteX13" fmla="*/ 266740 w 950371"/>
              <a:gd name="connsiteY13" fmla="*/ 92990 h 635431"/>
              <a:gd name="connsiteX14" fmla="*/ 220245 w 950371"/>
              <a:gd name="connsiteY14" fmla="*/ 108488 h 635431"/>
              <a:gd name="connsiteX15" fmla="*/ 142754 w 950371"/>
              <a:gd name="connsiteY15" fmla="*/ 185980 h 635431"/>
              <a:gd name="connsiteX16" fmla="*/ 96259 w 950371"/>
              <a:gd name="connsiteY16" fmla="*/ 216976 h 635431"/>
              <a:gd name="connsiteX17" fmla="*/ 80761 w 950371"/>
              <a:gd name="connsiteY17" fmla="*/ 263471 h 635431"/>
              <a:gd name="connsiteX18" fmla="*/ 18767 w 950371"/>
              <a:gd name="connsiteY18" fmla="*/ 356461 h 635431"/>
              <a:gd name="connsiteX19" fmla="*/ 18767 w 950371"/>
              <a:gd name="connsiteY19" fmla="*/ 526942 h 635431"/>
              <a:gd name="connsiteX20" fmla="*/ 65262 w 950371"/>
              <a:gd name="connsiteY20" fmla="*/ 557939 h 635431"/>
              <a:gd name="connsiteX21" fmla="*/ 158252 w 950371"/>
              <a:gd name="connsiteY21" fmla="*/ 588936 h 635431"/>
              <a:gd name="connsiteX22" fmla="*/ 251242 w 950371"/>
              <a:gd name="connsiteY22" fmla="*/ 635431 h 635431"/>
              <a:gd name="connsiteX23" fmla="*/ 483716 w 950371"/>
              <a:gd name="connsiteY23" fmla="*/ 619932 h 635431"/>
              <a:gd name="connsiteX24" fmla="*/ 576706 w 950371"/>
              <a:gd name="connsiteY24" fmla="*/ 588936 h 635431"/>
              <a:gd name="connsiteX25" fmla="*/ 716191 w 950371"/>
              <a:gd name="connsiteY25" fmla="*/ 542441 h 635431"/>
              <a:gd name="connsiteX26" fmla="*/ 762686 w 950371"/>
              <a:gd name="connsiteY26" fmla="*/ 526942 h 635431"/>
              <a:gd name="connsiteX27" fmla="*/ 809181 w 950371"/>
              <a:gd name="connsiteY27" fmla="*/ 495946 h 635431"/>
              <a:gd name="connsiteX28" fmla="*/ 840177 w 950371"/>
              <a:gd name="connsiteY28" fmla="*/ 449451 h 635431"/>
              <a:gd name="connsiteX29" fmla="*/ 886672 w 950371"/>
              <a:gd name="connsiteY29" fmla="*/ 418454 h 635431"/>
              <a:gd name="connsiteX30" fmla="*/ 917669 w 950371"/>
              <a:gd name="connsiteY30" fmla="*/ 325464 h 635431"/>
              <a:gd name="connsiteX31" fmla="*/ 948666 w 950371"/>
              <a:gd name="connsiteY31" fmla="*/ 278970 h 635431"/>
              <a:gd name="connsiteX32" fmla="*/ 948666 w 950371"/>
              <a:gd name="connsiteY32" fmla="*/ 247973 h 635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50371" h="635431">
                <a:moveTo>
                  <a:pt x="731689" y="464949"/>
                </a:moveTo>
                <a:cubicBezTo>
                  <a:pt x="778583" y="455570"/>
                  <a:pt x="821815" y="457153"/>
                  <a:pt x="855676" y="418454"/>
                </a:cubicBezTo>
                <a:cubicBezTo>
                  <a:pt x="880207" y="390418"/>
                  <a:pt x="917669" y="325464"/>
                  <a:pt x="917669" y="325464"/>
                </a:cubicBezTo>
                <a:cubicBezTo>
                  <a:pt x="912503" y="273803"/>
                  <a:pt x="910066" y="221796"/>
                  <a:pt x="902171" y="170481"/>
                </a:cubicBezTo>
                <a:cubicBezTo>
                  <a:pt x="899687" y="154334"/>
                  <a:pt x="896878" y="136743"/>
                  <a:pt x="886672" y="123986"/>
                </a:cubicBezTo>
                <a:cubicBezTo>
                  <a:pt x="875036" y="109441"/>
                  <a:pt x="856837" y="101320"/>
                  <a:pt x="840177" y="92990"/>
                </a:cubicBezTo>
                <a:cubicBezTo>
                  <a:pt x="825565" y="85684"/>
                  <a:pt x="809181" y="82658"/>
                  <a:pt x="793683" y="77492"/>
                </a:cubicBezTo>
                <a:cubicBezTo>
                  <a:pt x="783351" y="61994"/>
                  <a:pt x="778481" y="40869"/>
                  <a:pt x="762686" y="30997"/>
                </a:cubicBezTo>
                <a:cubicBezTo>
                  <a:pt x="734979" y="13680"/>
                  <a:pt x="669696" y="0"/>
                  <a:pt x="669696" y="0"/>
                </a:cubicBezTo>
                <a:cubicBezTo>
                  <a:pt x="618035" y="5166"/>
                  <a:pt x="566028" y="7603"/>
                  <a:pt x="514713" y="15498"/>
                </a:cubicBezTo>
                <a:cubicBezTo>
                  <a:pt x="498566" y="17982"/>
                  <a:pt x="483926" y="26509"/>
                  <a:pt x="468218" y="30997"/>
                </a:cubicBezTo>
                <a:cubicBezTo>
                  <a:pt x="447737" y="36849"/>
                  <a:pt x="426627" y="40374"/>
                  <a:pt x="406225" y="46495"/>
                </a:cubicBezTo>
                <a:cubicBezTo>
                  <a:pt x="374930" y="55884"/>
                  <a:pt x="344232" y="67160"/>
                  <a:pt x="313235" y="77492"/>
                </a:cubicBezTo>
                <a:lnTo>
                  <a:pt x="266740" y="92990"/>
                </a:lnTo>
                <a:lnTo>
                  <a:pt x="220245" y="108488"/>
                </a:lnTo>
                <a:cubicBezTo>
                  <a:pt x="96254" y="191150"/>
                  <a:pt x="246080" y="82654"/>
                  <a:pt x="142754" y="185980"/>
                </a:cubicBezTo>
                <a:cubicBezTo>
                  <a:pt x="129583" y="199151"/>
                  <a:pt x="111757" y="206644"/>
                  <a:pt x="96259" y="216976"/>
                </a:cubicBezTo>
                <a:cubicBezTo>
                  <a:pt x="91093" y="232474"/>
                  <a:pt x="88695" y="249190"/>
                  <a:pt x="80761" y="263471"/>
                </a:cubicBezTo>
                <a:cubicBezTo>
                  <a:pt x="62669" y="296036"/>
                  <a:pt x="18767" y="356461"/>
                  <a:pt x="18767" y="356461"/>
                </a:cubicBezTo>
                <a:cubicBezTo>
                  <a:pt x="2612" y="421081"/>
                  <a:pt x="-13811" y="453641"/>
                  <a:pt x="18767" y="526942"/>
                </a:cubicBezTo>
                <a:cubicBezTo>
                  <a:pt x="26332" y="543963"/>
                  <a:pt x="48241" y="550374"/>
                  <a:pt x="65262" y="557939"/>
                </a:cubicBezTo>
                <a:cubicBezTo>
                  <a:pt x="95119" y="571209"/>
                  <a:pt x="131066" y="570812"/>
                  <a:pt x="158252" y="588936"/>
                </a:cubicBezTo>
                <a:cubicBezTo>
                  <a:pt x="218340" y="628994"/>
                  <a:pt x="187076" y="614042"/>
                  <a:pt x="251242" y="635431"/>
                </a:cubicBezTo>
                <a:cubicBezTo>
                  <a:pt x="328733" y="630265"/>
                  <a:pt x="406833" y="630915"/>
                  <a:pt x="483716" y="619932"/>
                </a:cubicBezTo>
                <a:cubicBezTo>
                  <a:pt x="516061" y="615311"/>
                  <a:pt x="545709" y="599268"/>
                  <a:pt x="576706" y="588936"/>
                </a:cubicBezTo>
                <a:lnTo>
                  <a:pt x="716191" y="542441"/>
                </a:lnTo>
                <a:cubicBezTo>
                  <a:pt x="731689" y="537275"/>
                  <a:pt x="749093" y="536004"/>
                  <a:pt x="762686" y="526942"/>
                </a:cubicBezTo>
                <a:lnTo>
                  <a:pt x="809181" y="495946"/>
                </a:lnTo>
                <a:cubicBezTo>
                  <a:pt x="819513" y="480448"/>
                  <a:pt x="827006" y="462622"/>
                  <a:pt x="840177" y="449451"/>
                </a:cubicBezTo>
                <a:cubicBezTo>
                  <a:pt x="853348" y="436280"/>
                  <a:pt x="876800" y="434249"/>
                  <a:pt x="886672" y="418454"/>
                </a:cubicBezTo>
                <a:cubicBezTo>
                  <a:pt x="903989" y="390747"/>
                  <a:pt x="899545" y="352650"/>
                  <a:pt x="917669" y="325464"/>
                </a:cubicBezTo>
                <a:cubicBezTo>
                  <a:pt x="928001" y="309966"/>
                  <a:pt x="941748" y="296264"/>
                  <a:pt x="948666" y="278970"/>
                </a:cubicBezTo>
                <a:cubicBezTo>
                  <a:pt x="952503" y="269377"/>
                  <a:pt x="948666" y="258305"/>
                  <a:pt x="948666" y="247973"/>
                </a:cubicBezTo>
              </a:path>
            </a:pathLst>
          </a:cu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2759168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9A80F9F-74DB-1D57-04E8-E20E92A09B0A}"/>
              </a:ext>
            </a:extLst>
          </p:cNvPr>
          <p:cNvSpPr txBox="1"/>
          <p:nvPr/>
        </p:nvSpPr>
        <p:spPr>
          <a:xfrm>
            <a:off x="2946248" y="1210621"/>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417736" y="1741205"/>
            <a:ext cx="9463089" cy="4551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52269" y="1749000"/>
            <a:ext cx="4423493" cy="440505"/>
          </a:xfrm>
          <a:prstGeom prst="rect">
            <a:avLst/>
          </a:prstGeom>
          <a:noFill/>
        </p:spPr>
        <p:txBody>
          <a:bodyPr wrap="square" rtlCol="0">
            <a:spAutoFit/>
          </a:bodyPr>
          <a:lstStyle/>
          <a:p>
            <a:pPr marL="342900" indent="-342900" algn="r" rtl="1">
              <a:lnSpc>
                <a:spcPct val="150000"/>
              </a:lnSpc>
              <a:buFont typeface="+mj-lt"/>
              <a:buAutoNum type="arabicPeriod" startAt="2"/>
            </a:pPr>
            <a:r>
              <a:rPr lang="ar-SA" sz="1700" b="1" dirty="0">
                <a:solidFill>
                  <a:srgbClr val="C00000"/>
                </a:solidFill>
                <a:latin typeface="Alexandria" pitchFamily="2" charset="-78"/>
                <a:cs typeface="Alexandria" pitchFamily="2" charset="-78"/>
              </a:rPr>
              <a:t>التموضع المكاني </a:t>
            </a:r>
            <a:r>
              <a:rPr lang="en-US" sz="1700" b="1" dirty="0">
                <a:solidFill>
                  <a:srgbClr val="C00000"/>
                </a:solidFill>
                <a:latin typeface="Alexandria" pitchFamily="2" charset="-78"/>
                <a:cs typeface="Alexandria" pitchFamily="2" charset="-78"/>
              </a:rPr>
              <a:t>Spatial </a:t>
            </a:r>
            <a:r>
              <a:rPr lang="en-US" sz="1700" b="1" dirty="0" smtClean="0">
                <a:solidFill>
                  <a:srgbClr val="C00000"/>
                </a:solidFill>
                <a:latin typeface="Alexandria" pitchFamily="2" charset="-78"/>
                <a:cs typeface="Alexandria" pitchFamily="2" charset="-78"/>
              </a:rPr>
              <a:t>Position</a:t>
            </a:r>
            <a:endParaRPr lang="ar-SA" sz="1700" b="1" dirty="0">
              <a:solidFill>
                <a:srgbClr val="C0000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7272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14" name="Picture 13"/>
          <p:cNvPicPr>
            <a:picLocks noChangeAspect="1"/>
          </p:cNvPicPr>
          <p:nvPr/>
        </p:nvPicPr>
        <p:blipFill rotWithShape="1">
          <a:blip r:embed="rId4"/>
          <a:srcRect l="15940" t="26718" r="51826" b="39672"/>
          <a:stretch/>
        </p:blipFill>
        <p:spPr>
          <a:xfrm>
            <a:off x="135445" y="2527861"/>
            <a:ext cx="2186897" cy="2119933"/>
          </a:xfrm>
          <a:prstGeom prst="rect">
            <a:avLst/>
          </a:prstGeom>
          <a:ln>
            <a:noFill/>
          </a:ln>
          <a:effectLst>
            <a:outerShdw blurRad="292100" dist="139700" dir="2700000" algn="tl" rotWithShape="0">
              <a:srgbClr val="333333">
                <a:alpha val="65000"/>
              </a:srgbClr>
            </a:outerShdw>
          </a:effectLst>
        </p:spPr>
      </p:pic>
      <p:pic>
        <p:nvPicPr>
          <p:cNvPr id="19" name="Picture 18"/>
          <p:cNvPicPr>
            <a:picLocks noChangeAspect="1"/>
          </p:cNvPicPr>
          <p:nvPr/>
        </p:nvPicPr>
        <p:blipFill rotWithShape="1">
          <a:blip r:embed="rId5">
            <a:clrChange>
              <a:clrFrom>
                <a:srgbClr val="FFFFFF"/>
              </a:clrFrom>
              <a:clrTo>
                <a:srgbClr val="FFFFFF">
                  <a:alpha val="0"/>
                </a:srgbClr>
              </a:clrTo>
            </a:clrChange>
          </a:blip>
          <a:srcRect l="19824" t="59376" r="71176" b="30773"/>
          <a:stretch/>
        </p:blipFill>
        <p:spPr>
          <a:xfrm>
            <a:off x="-70232" y="4673783"/>
            <a:ext cx="2604922" cy="1603031"/>
          </a:xfrm>
          <a:prstGeom prst="rect">
            <a:avLst/>
          </a:prstGeom>
        </p:spPr>
      </p:pic>
      <p:sp>
        <p:nvSpPr>
          <p:cNvPr id="17" name="Freeform 16"/>
          <p:cNvSpPr/>
          <p:nvPr/>
        </p:nvSpPr>
        <p:spPr>
          <a:xfrm>
            <a:off x="1303089" y="5475298"/>
            <a:ext cx="950371" cy="635431"/>
          </a:xfrm>
          <a:custGeom>
            <a:avLst/>
            <a:gdLst>
              <a:gd name="connsiteX0" fmla="*/ 731689 w 950371"/>
              <a:gd name="connsiteY0" fmla="*/ 464949 h 635431"/>
              <a:gd name="connsiteX1" fmla="*/ 855676 w 950371"/>
              <a:gd name="connsiteY1" fmla="*/ 418454 h 635431"/>
              <a:gd name="connsiteX2" fmla="*/ 917669 w 950371"/>
              <a:gd name="connsiteY2" fmla="*/ 325464 h 635431"/>
              <a:gd name="connsiteX3" fmla="*/ 902171 w 950371"/>
              <a:gd name="connsiteY3" fmla="*/ 170481 h 635431"/>
              <a:gd name="connsiteX4" fmla="*/ 886672 w 950371"/>
              <a:gd name="connsiteY4" fmla="*/ 123986 h 635431"/>
              <a:gd name="connsiteX5" fmla="*/ 840177 w 950371"/>
              <a:gd name="connsiteY5" fmla="*/ 92990 h 635431"/>
              <a:gd name="connsiteX6" fmla="*/ 793683 w 950371"/>
              <a:gd name="connsiteY6" fmla="*/ 77492 h 635431"/>
              <a:gd name="connsiteX7" fmla="*/ 762686 w 950371"/>
              <a:gd name="connsiteY7" fmla="*/ 30997 h 635431"/>
              <a:gd name="connsiteX8" fmla="*/ 669696 w 950371"/>
              <a:gd name="connsiteY8" fmla="*/ 0 h 635431"/>
              <a:gd name="connsiteX9" fmla="*/ 514713 w 950371"/>
              <a:gd name="connsiteY9" fmla="*/ 15498 h 635431"/>
              <a:gd name="connsiteX10" fmla="*/ 468218 w 950371"/>
              <a:gd name="connsiteY10" fmla="*/ 30997 h 635431"/>
              <a:gd name="connsiteX11" fmla="*/ 406225 w 950371"/>
              <a:gd name="connsiteY11" fmla="*/ 46495 h 635431"/>
              <a:gd name="connsiteX12" fmla="*/ 313235 w 950371"/>
              <a:gd name="connsiteY12" fmla="*/ 77492 h 635431"/>
              <a:gd name="connsiteX13" fmla="*/ 266740 w 950371"/>
              <a:gd name="connsiteY13" fmla="*/ 92990 h 635431"/>
              <a:gd name="connsiteX14" fmla="*/ 220245 w 950371"/>
              <a:gd name="connsiteY14" fmla="*/ 108488 h 635431"/>
              <a:gd name="connsiteX15" fmla="*/ 142754 w 950371"/>
              <a:gd name="connsiteY15" fmla="*/ 185980 h 635431"/>
              <a:gd name="connsiteX16" fmla="*/ 96259 w 950371"/>
              <a:gd name="connsiteY16" fmla="*/ 216976 h 635431"/>
              <a:gd name="connsiteX17" fmla="*/ 80761 w 950371"/>
              <a:gd name="connsiteY17" fmla="*/ 263471 h 635431"/>
              <a:gd name="connsiteX18" fmla="*/ 18767 w 950371"/>
              <a:gd name="connsiteY18" fmla="*/ 356461 h 635431"/>
              <a:gd name="connsiteX19" fmla="*/ 18767 w 950371"/>
              <a:gd name="connsiteY19" fmla="*/ 526942 h 635431"/>
              <a:gd name="connsiteX20" fmla="*/ 65262 w 950371"/>
              <a:gd name="connsiteY20" fmla="*/ 557939 h 635431"/>
              <a:gd name="connsiteX21" fmla="*/ 158252 w 950371"/>
              <a:gd name="connsiteY21" fmla="*/ 588936 h 635431"/>
              <a:gd name="connsiteX22" fmla="*/ 251242 w 950371"/>
              <a:gd name="connsiteY22" fmla="*/ 635431 h 635431"/>
              <a:gd name="connsiteX23" fmla="*/ 483716 w 950371"/>
              <a:gd name="connsiteY23" fmla="*/ 619932 h 635431"/>
              <a:gd name="connsiteX24" fmla="*/ 576706 w 950371"/>
              <a:gd name="connsiteY24" fmla="*/ 588936 h 635431"/>
              <a:gd name="connsiteX25" fmla="*/ 716191 w 950371"/>
              <a:gd name="connsiteY25" fmla="*/ 542441 h 635431"/>
              <a:gd name="connsiteX26" fmla="*/ 762686 w 950371"/>
              <a:gd name="connsiteY26" fmla="*/ 526942 h 635431"/>
              <a:gd name="connsiteX27" fmla="*/ 809181 w 950371"/>
              <a:gd name="connsiteY27" fmla="*/ 495946 h 635431"/>
              <a:gd name="connsiteX28" fmla="*/ 840177 w 950371"/>
              <a:gd name="connsiteY28" fmla="*/ 449451 h 635431"/>
              <a:gd name="connsiteX29" fmla="*/ 886672 w 950371"/>
              <a:gd name="connsiteY29" fmla="*/ 418454 h 635431"/>
              <a:gd name="connsiteX30" fmla="*/ 917669 w 950371"/>
              <a:gd name="connsiteY30" fmla="*/ 325464 h 635431"/>
              <a:gd name="connsiteX31" fmla="*/ 948666 w 950371"/>
              <a:gd name="connsiteY31" fmla="*/ 278970 h 635431"/>
              <a:gd name="connsiteX32" fmla="*/ 948666 w 950371"/>
              <a:gd name="connsiteY32" fmla="*/ 247973 h 635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50371" h="635431">
                <a:moveTo>
                  <a:pt x="731689" y="464949"/>
                </a:moveTo>
                <a:cubicBezTo>
                  <a:pt x="778583" y="455570"/>
                  <a:pt x="821815" y="457153"/>
                  <a:pt x="855676" y="418454"/>
                </a:cubicBezTo>
                <a:cubicBezTo>
                  <a:pt x="880207" y="390418"/>
                  <a:pt x="917669" y="325464"/>
                  <a:pt x="917669" y="325464"/>
                </a:cubicBezTo>
                <a:cubicBezTo>
                  <a:pt x="912503" y="273803"/>
                  <a:pt x="910066" y="221796"/>
                  <a:pt x="902171" y="170481"/>
                </a:cubicBezTo>
                <a:cubicBezTo>
                  <a:pt x="899687" y="154334"/>
                  <a:pt x="896878" y="136743"/>
                  <a:pt x="886672" y="123986"/>
                </a:cubicBezTo>
                <a:cubicBezTo>
                  <a:pt x="875036" y="109441"/>
                  <a:pt x="856837" y="101320"/>
                  <a:pt x="840177" y="92990"/>
                </a:cubicBezTo>
                <a:cubicBezTo>
                  <a:pt x="825565" y="85684"/>
                  <a:pt x="809181" y="82658"/>
                  <a:pt x="793683" y="77492"/>
                </a:cubicBezTo>
                <a:cubicBezTo>
                  <a:pt x="783351" y="61994"/>
                  <a:pt x="778481" y="40869"/>
                  <a:pt x="762686" y="30997"/>
                </a:cubicBezTo>
                <a:cubicBezTo>
                  <a:pt x="734979" y="13680"/>
                  <a:pt x="669696" y="0"/>
                  <a:pt x="669696" y="0"/>
                </a:cubicBezTo>
                <a:cubicBezTo>
                  <a:pt x="618035" y="5166"/>
                  <a:pt x="566028" y="7603"/>
                  <a:pt x="514713" y="15498"/>
                </a:cubicBezTo>
                <a:cubicBezTo>
                  <a:pt x="498566" y="17982"/>
                  <a:pt x="483926" y="26509"/>
                  <a:pt x="468218" y="30997"/>
                </a:cubicBezTo>
                <a:cubicBezTo>
                  <a:pt x="447737" y="36849"/>
                  <a:pt x="426627" y="40374"/>
                  <a:pt x="406225" y="46495"/>
                </a:cubicBezTo>
                <a:cubicBezTo>
                  <a:pt x="374930" y="55884"/>
                  <a:pt x="344232" y="67160"/>
                  <a:pt x="313235" y="77492"/>
                </a:cubicBezTo>
                <a:lnTo>
                  <a:pt x="266740" y="92990"/>
                </a:lnTo>
                <a:lnTo>
                  <a:pt x="220245" y="108488"/>
                </a:lnTo>
                <a:cubicBezTo>
                  <a:pt x="96254" y="191150"/>
                  <a:pt x="246080" y="82654"/>
                  <a:pt x="142754" y="185980"/>
                </a:cubicBezTo>
                <a:cubicBezTo>
                  <a:pt x="129583" y="199151"/>
                  <a:pt x="111757" y="206644"/>
                  <a:pt x="96259" y="216976"/>
                </a:cubicBezTo>
                <a:cubicBezTo>
                  <a:pt x="91093" y="232474"/>
                  <a:pt x="88695" y="249190"/>
                  <a:pt x="80761" y="263471"/>
                </a:cubicBezTo>
                <a:cubicBezTo>
                  <a:pt x="62669" y="296036"/>
                  <a:pt x="18767" y="356461"/>
                  <a:pt x="18767" y="356461"/>
                </a:cubicBezTo>
                <a:cubicBezTo>
                  <a:pt x="2612" y="421081"/>
                  <a:pt x="-13811" y="453641"/>
                  <a:pt x="18767" y="526942"/>
                </a:cubicBezTo>
                <a:cubicBezTo>
                  <a:pt x="26332" y="543963"/>
                  <a:pt x="48241" y="550374"/>
                  <a:pt x="65262" y="557939"/>
                </a:cubicBezTo>
                <a:cubicBezTo>
                  <a:pt x="95119" y="571209"/>
                  <a:pt x="131066" y="570812"/>
                  <a:pt x="158252" y="588936"/>
                </a:cubicBezTo>
                <a:cubicBezTo>
                  <a:pt x="218340" y="628994"/>
                  <a:pt x="187076" y="614042"/>
                  <a:pt x="251242" y="635431"/>
                </a:cubicBezTo>
                <a:cubicBezTo>
                  <a:pt x="328733" y="630265"/>
                  <a:pt x="406833" y="630915"/>
                  <a:pt x="483716" y="619932"/>
                </a:cubicBezTo>
                <a:cubicBezTo>
                  <a:pt x="516061" y="615311"/>
                  <a:pt x="545709" y="599268"/>
                  <a:pt x="576706" y="588936"/>
                </a:cubicBezTo>
                <a:lnTo>
                  <a:pt x="716191" y="542441"/>
                </a:lnTo>
                <a:cubicBezTo>
                  <a:pt x="731689" y="537275"/>
                  <a:pt x="749093" y="536004"/>
                  <a:pt x="762686" y="526942"/>
                </a:cubicBezTo>
                <a:lnTo>
                  <a:pt x="809181" y="495946"/>
                </a:lnTo>
                <a:cubicBezTo>
                  <a:pt x="819513" y="480448"/>
                  <a:pt x="827006" y="462622"/>
                  <a:pt x="840177" y="449451"/>
                </a:cubicBezTo>
                <a:cubicBezTo>
                  <a:pt x="853348" y="436280"/>
                  <a:pt x="876800" y="434249"/>
                  <a:pt x="886672" y="418454"/>
                </a:cubicBezTo>
                <a:cubicBezTo>
                  <a:pt x="903989" y="390747"/>
                  <a:pt x="899545" y="352650"/>
                  <a:pt x="917669" y="325464"/>
                </a:cubicBezTo>
                <a:cubicBezTo>
                  <a:pt x="928001" y="309966"/>
                  <a:pt x="941748" y="296264"/>
                  <a:pt x="948666" y="278970"/>
                </a:cubicBezTo>
                <a:cubicBezTo>
                  <a:pt x="952503" y="269377"/>
                  <a:pt x="948666" y="258305"/>
                  <a:pt x="948666" y="247973"/>
                </a:cubicBezTo>
              </a:path>
            </a:pathLst>
          </a:cu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2" name="Picture 1"/>
          <p:cNvPicPr>
            <a:picLocks noChangeAspect="1"/>
          </p:cNvPicPr>
          <p:nvPr/>
        </p:nvPicPr>
        <p:blipFill rotWithShape="1">
          <a:blip r:embed="rId6"/>
          <a:srcRect l="20622" t="12977" r="49747" b="36878"/>
          <a:stretch/>
        </p:blipFill>
        <p:spPr>
          <a:xfrm>
            <a:off x="135445" y="2270182"/>
            <a:ext cx="8501449" cy="4006632"/>
          </a:xfrm>
          <a:prstGeom prst="rect">
            <a:avLst/>
          </a:prstGeom>
        </p:spPr>
      </p:pic>
      <p:sp>
        <p:nvSpPr>
          <p:cNvPr id="3" name="Rectangle 2"/>
          <p:cNvSpPr/>
          <p:nvPr/>
        </p:nvSpPr>
        <p:spPr>
          <a:xfrm>
            <a:off x="8711286" y="2585404"/>
            <a:ext cx="3064476" cy="2215991"/>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SA" sz="2000" dirty="0">
                <a:solidFill>
                  <a:srgbClr val="0070C0"/>
                </a:solidFill>
                <a:latin typeface="Alexandria" pitchFamily="2" charset="-78"/>
                <a:cs typeface="Alexandria" pitchFamily="2" charset="-78"/>
              </a:rPr>
              <a:t>اتجاه صورة المنتج</a:t>
            </a:r>
            <a:r>
              <a:rPr lang="ar-SA" sz="2000" dirty="0">
                <a:latin typeface="Alexandria" pitchFamily="2" charset="-78"/>
                <a:cs typeface="Alexandria" pitchFamily="2" charset="-78"/>
              </a:rPr>
              <a:t>: </a:t>
            </a:r>
            <a:r>
              <a:rPr lang="ar-SA" dirty="0">
                <a:latin typeface="Alexandria" pitchFamily="2" charset="-78"/>
                <a:cs typeface="Alexandria" pitchFamily="2" charset="-78"/>
              </a:rPr>
              <a:t>اتجاه صورة المنتج الرئيسية يؤثر على كيفية إدراك العميل لقيمة المنتج (الوزن. </a:t>
            </a:r>
          </a:p>
        </p:txBody>
      </p:sp>
    </p:spTree>
    <p:extLst>
      <p:ext uri="{BB962C8B-B14F-4D97-AF65-F5344CB8AC3E}">
        <p14:creationId xmlns:p14="http://schemas.microsoft.com/office/powerpoint/2010/main" val="18901047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F9A80F9F-74DB-1D57-04E8-E20E92A09B0A}"/>
              </a:ext>
            </a:extLst>
          </p:cNvPr>
          <p:cNvSpPr txBox="1"/>
          <p:nvPr/>
        </p:nvSpPr>
        <p:spPr>
          <a:xfrm>
            <a:off x="2249729" y="1439147"/>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75295" y="1981994"/>
            <a:ext cx="9685334" cy="4272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1526" y="2043986"/>
            <a:ext cx="9991271" cy="461024"/>
          </a:xfrm>
          <a:prstGeom prst="rect">
            <a:avLst/>
          </a:prstGeom>
          <a:noFill/>
        </p:spPr>
        <p:txBody>
          <a:bodyPr wrap="square" rtlCol="0">
            <a:spAutoFit/>
          </a:bodyPr>
          <a:lstStyle/>
          <a:p>
            <a:pPr marL="342900" indent="-342900" algn="r" rtl="1">
              <a:lnSpc>
                <a:spcPct val="150000"/>
              </a:lnSpc>
              <a:buFont typeface="+mj-lt"/>
              <a:buAutoNum type="arabicPeriod" startAt="3"/>
            </a:pPr>
            <a:r>
              <a:rPr lang="ar-SA" b="1" dirty="0" smtClean="0">
                <a:solidFill>
                  <a:srgbClr val="C00000"/>
                </a:solidFill>
                <a:latin typeface="Alexandria" pitchFamily="2" charset="-78"/>
                <a:cs typeface="Alexandria" pitchFamily="2" charset="-78"/>
              </a:rPr>
              <a:t>التفاعل </a:t>
            </a:r>
            <a:r>
              <a:rPr lang="ar-SA" b="1" dirty="0">
                <a:solidFill>
                  <a:srgbClr val="C00000"/>
                </a:solidFill>
                <a:latin typeface="Alexandria" pitchFamily="2" charset="-78"/>
                <a:cs typeface="Alexandria" pitchFamily="2" charset="-78"/>
              </a:rPr>
              <a:t>العقلي </a:t>
            </a:r>
            <a:r>
              <a:rPr lang="en-US" b="1" dirty="0">
                <a:solidFill>
                  <a:srgbClr val="C00000"/>
                </a:solidFill>
                <a:latin typeface="Alexandria" pitchFamily="2" charset="-78"/>
                <a:cs typeface="Alexandria" pitchFamily="2" charset="-78"/>
              </a:rPr>
              <a:t>Mental </a:t>
            </a:r>
            <a:r>
              <a:rPr lang="en-US" b="1" dirty="0" smtClean="0">
                <a:solidFill>
                  <a:srgbClr val="C00000"/>
                </a:solidFill>
                <a:latin typeface="Alexandria" pitchFamily="2" charset="-78"/>
                <a:cs typeface="Alexandria" pitchFamily="2" charset="-78"/>
              </a:rPr>
              <a:t>Interaction</a:t>
            </a:r>
            <a:endParaRPr lang="ar-SA" b="1" dirty="0">
              <a:solidFill>
                <a:srgbClr val="C0000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7" name="Freeform 4"/>
          <p:cNvSpPr/>
          <p:nvPr/>
        </p:nvSpPr>
        <p:spPr>
          <a:xfrm>
            <a:off x="48737" y="5377912"/>
            <a:ext cx="1698726" cy="1480088"/>
          </a:xfrm>
          <a:custGeom>
            <a:avLst/>
            <a:gdLst/>
            <a:ahLst/>
            <a:cxnLst/>
            <a:rect l="l" t="t" r="r" b="b"/>
            <a:pathLst>
              <a:path w="4254856" h="4114800">
                <a:moveTo>
                  <a:pt x="0" y="0"/>
                </a:moveTo>
                <a:lnTo>
                  <a:pt x="4254855" y="0"/>
                </a:lnTo>
                <a:lnTo>
                  <a:pt x="4254855" y="4114800"/>
                </a:lnTo>
                <a:lnTo>
                  <a:pt x="0" y="4114800"/>
                </a:lnTo>
                <a:lnTo>
                  <a:pt x="0" y="0"/>
                </a:lnTo>
                <a:close/>
              </a:path>
            </a:pathLst>
          </a:custGeom>
          <a:blipFill>
            <a:blip r:embed="rId4">
              <a:extLst>
                <a:ext uri="{96DAC541-7B7A-43D3-8B79-37D633B846F1}">
                  <asvg:svgBlip xmlns:asvg="http://schemas.microsoft.com/office/drawing/2016/SVG/main" xmlns="" r:embed="rId7"/>
                </a:ext>
              </a:extLst>
            </a:blip>
            <a:stretch>
              <a:fillRect/>
            </a:stretch>
          </a:blipFill>
        </p:spPr>
      </p:sp>
      <p:pic>
        <p:nvPicPr>
          <p:cNvPr id="9" name="Picture 8"/>
          <p:cNvPicPr>
            <a:picLocks noChangeAspect="1"/>
          </p:cNvPicPr>
          <p:nvPr/>
        </p:nvPicPr>
        <p:blipFill rotWithShape="1">
          <a:blip r:embed="rId8">
            <a:extLst>
              <a:ext uri="{28A0092B-C50C-407E-A947-70E740481C1C}">
                <a14:useLocalDpi xmlns:a14="http://schemas.microsoft.com/office/drawing/2010/main" val="0"/>
              </a:ext>
            </a:extLst>
          </a:blip>
          <a:srcRect l="40423" t="20339" r="1229" b="55028"/>
          <a:stretch/>
        </p:blipFill>
        <p:spPr>
          <a:xfrm>
            <a:off x="0" y="2530036"/>
            <a:ext cx="2617828" cy="2128754"/>
          </a:xfrm>
          <a:prstGeom prst="rect">
            <a:avLst/>
          </a:prstGeom>
        </p:spPr>
      </p:pic>
      <p:sp>
        <p:nvSpPr>
          <p:cNvPr id="20" name="Rectangle 19"/>
          <p:cNvSpPr/>
          <p:nvPr/>
        </p:nvSpPr>
        <p:spPr>
          <a:xfrm>
            <a:off x="2602330" y="2515490"/>
            <a:ext cx="8845964" cy="2054409"/>
          </a:xfrm>
          <a:prstGeom prst="rect">
            <a:avLst/>
          </a:prstGeom>
        </p:spPr>
        <p:txBody>
          <a:bodyPr wrap="square">
            <a:spAutoFit/>
          </a:bodyPr>
          <a:lstStyle/>
          <a:p>
            <a:pPr algn="r" rtl="1">
              <a:lnSpc>
                <a:spcPct val="150000"/>
              </a:lnSpc>
            </a:pPr>
            <a:r>
              <a:rPr lang="ar-SA" sz="1700" dirty="0">
                <a:solidFill>
                  <a:srgbClr val="C00000"/>
                </a:solidFill>
                <a:latin typeface="Alexandria" pitchFamily="2" charset="-78"/>
                <a:cs typeface="Alexandria" pitchFamily="2" charset="-78"/>
              </a:rPr>
              <a:t> </a:t>
            </a:r>
            <a:r>
              <a:rPr lang="ar-SA" sz="1700" dirty="0">
                <a:latin typeface="Alexandria" pitchFamily="2" charset="-78"/>
                <a:cs typeface="Alexandria" pitchFamily="2" charset="-78"/>
              </a:rPr>
              <a:t>التفاعل العقلي: هو عملية تتعلق بكيفية استجابة الأفراد عاطفيًا وفكريًا عند مشاهدة صور معينة. يمكن أن يكون هذا التفاعل سريعًا وعميقًا، مما يؤثر على سلوك المستهلكين وقراراتهم الشرائية</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بمعني أن هناك وضعيات معينة </a:t>
            </a:r>
            <a:r>
              <a:rPr lang="ar-SA" sz="1700" dirty="0" smtClean="0">
                <a:latin typeface="Alexandria" pitchFamily="2" charset="-78"/>
                <a:cs typeface="Alexandria" pitchFamily="2" charset="-78"/>
              </a:rPr>
              <a:t>للصور </a:t>
            </a:r>
            <a:r>
              <a:rPr lang="ar-SA" sz="1700" dirty="0">
                <a:latin typeface="Alexandria" pitchFamily="2" charset="-78"/>
                <a:cs typeface="Alexandria" pitchFamily="2" charset="-78"/>
              </a:rPr>
              <a:t>تجعل التفاعل العقلي سريعًا </a:t>
            </a:r>
            <a:r>
              <a:rPr lang="ar-SA" sz="1700" dirty="0" smtClean="0">
                <a:latin typeface="Alexandria" pitchFamily="2" charset="-78"/>
                <a:cs typeface="Alexandria" pitchFamily="2" charset="-78"/>
              </a:rPr>
              <a:t>وأكثر فعّالية، </a:t>
            </a:r>
            <a:r>
              <a:rPr lang="ar-SA" sz="1700" dirty="0">
                <a:latin typeface="Alexandria" pitchFamily="2" charset="-78"/>
                <a:cs typeface="Alexandria" pitchFamily="2" charset="-78"/>
              </a:rPr>
              <a:t>مما </a:t>
            </a:r>
            <a:r>
              <a:rPr lang="ar-SA" sz="1700" dirty="0" smtClean="0">
                <a:latin typeface="Alexandria" pitchFamily="2" charset="-78"/>
                <a:cs typeface="Alexandria" pitchFamily="2" charset="-78"/>
              </a:rPr>
              <a:t>يزيد من </a:t>
            </a:r>
            <a:r>
              <a:rPr lang="ar-SA" sz="1700" dirty="0">
                <a:latin typeface="Alexandria" pitchFamily="2" charset="-78"/>
                <a:cs typeface="Alexandria" pitchFamily="2" charset="-78"/>
              </a:rPr>
              <a:t>تفضيل المنتج. </a:t>
            </a:r>
            <a:r>
              <a:rPr lang="ar-SA" sz="1700" dirty="0" smtClean="0">
                <a:latin typeface="Alexandria" pitchFamily="2" charset="-78"/>
                <a:cs typeface="Alexandria" pitchFamily="2" charset="-78"/>
              </a:rPr>
              <a:t>بالمقابل، الوضعيات </a:t>
            </a:r>
            <a:r>
              <a:rPr lang="ar-SA" sz="1700" dirty="0">
                <a:latin typeface="Alexandria" pitchFamily="2" charset="-78"/>
                <a:cs typeface="Alexandria" pitchFamily="2" charset="-78"/>
              </a:rPr>
              <a:t>غير </a:t>
            </a:r>
            <a:r>
              <a:rPr lang="ar-SA" sz="1700" dirty="0" smtClean="0">
                <a:latin typeface="Alexandria" pitchFamily="2" charset="-78"/>
                <a:cs typeface="Alexandria" pitchFamily="2" charset="-78"/>
              </a:rPr>
              <a:t>الملائمة للمنتج يمكن أن تؤدي </a:t>
            </a:r>
            <a:r>
              <a:rPr lang="ar-SA" sz="1700" dirty="0">
                <a:latin typeface="Alexandria" pitchFamily="2" charset="-78"/>
                <a:cs typeface="Alexandria" pitchFamily="2" charset="-78"/>
              </a:rPr>
              <a:t>إلى تفاعل عقلي </a:t>
            </a:r>
            <a:r>
              <a:rPr lang="ar-SA" sz="1700" dirty="0" smtClean="0">
                <a:latin typeface="Alexandria" pitchFamily="2" charset="-78"/>
                <a:cs typeface="Alexandria" pitchFamily="2" charset="-78"/>
              </a:rPr>
              <a:t>ضعيف، </a:t>
            </a:r>
            <a:r>
              <a:rPr lang="ar-SA" sz="1700" dirty="0">
                <a:latin typeface="Alexandria" pitchFamily="2" charset="-78"/>
                <a:cs typeface="Alexandria" pitchFamily="2" charset="-78"/>
              </a:rPr>
              <a:t>مما يسبب نفور </a:t>
            </a:r>
            <a:r>
              <a:rPr lang="ar-SA" sz="1700" dirty="0" smtClean="0">
                <a:latin typeface="Alexandria" pitchFamily="2" charset="-78"/>
                <a:cs typeface="Alexandria" pitchFamily="2" charset="-78"/>
              </a:rPr>
              <a:t>المستهلك من المنتج. </a:t>
            </a:r>
            <a:endParaRPr lang="ar-SA" sz="1700" dirty="0">
              <a:latin typeface="Alexandria" pitchFamily="2" charset="-78"/>
              <a:cs typeface="Alexandria" pitchFamily="2" charset="-78"/>
            </a:endParaRPr>
          </a:p>
        </p:txBody>
      </p:sp>
      <p:sp>
        <p:nvSpPr>
          <p:cNvPr id="22" name="Rectangle 21"/>
          <p:cNvSpPr/>
          <p:nvPr/>
        </p:nvSpPr>
        <p:spPr>
          <a:xfrm>
            <a:off x="1875295" y="4569899"/>
            <a:ext cx="9557502" cy="1640834"/>
          </a:xfrm>
          <a:prstGeom prst="rect">
            <a:avLst/>
          </a:prstGeom>
        </p:spPr>
        <p:txBody>
          <a:bodyPr wrap="square">
            <a:spAutoFit/>
          </a:bodyPr>
          <a:lstStyle/>
          <a:p>
            <a:pPr algn="r" rtl="1">
              <a:lnSpc>
                <a:spcPct val="150000"/>
              </a:lnSpc>
            </a:pPr>
            <a:r>
              <a:rPr lang="ar-SA" dirty="0" smtClean="0">
                <a:solidFill>
                  <a:srgbClr val="0070C0"/>
                </a:solidFill>
                <a:latin typeface="Alexandria" pitchFamily="2" charset="-78"/>
                <a:cs typeface="Alexandria" pitchFamily="2" charset="-78"/>
              </a:rPr>
              <a:t>نظرية </a:t>
            </a:r>
            <a:r>
              <a:rPr lang="ar-SA" dirty="0">
                <a:solidFill>
                  <a:srgbClr val="0070C0"/>
                </a:solidFill>
                <a:latin typeface="Alexandria" pitchFamily="2" charset="-78"/>
                <a:cs typeface="Alexandria" pitchFamily="2" charset="-78"/>
              </a:rPr>
              <a:t>الإدراك المدمج</a:t>
            </a:r>
            <a:r>
              <a:rPr lang="en-US" dirty="0">
                <a:solidFill>
                  <a:srgbClr val="0070C0"/>
                </a:solidFill>
                <a:latin typeface="Alexandria" pitchFamily="2" charset="-78"/>
                <a:cs typeface="Alexandria" pitchFamily="2" charset="-78"/>
              </a:rPr>
              <a:t>Theory of Grounded Cognition </a:t>
            </a:r>
            <a:r>
              <a:rPr lang="ar-SA" sz="1700" dirty="0" smtClean="0">
                <a:latin typeface="Alexandria" pitchFamily="2" charset="-78"/>
                <a:cs typeface="Alexandria" pitchFamily="2" charset="-78"/>
              </a:rPr>
              <a:t>: تنص </a:t>
            </a:r>
            <a:r>
              <a:rPr lang="ar-SA" sz="1700" dirty="0">
                <a:latin typeface="Alexandria" pitchFamily="2" charset="-78"/>
                <a:cs typeface="Alexandria" pitchFamily="2" charset="-78"/>
              </a:rPr>
              <a:t>على أن النشاط الذهني يحدث عندما تركز العين على وضعيات معينة في أي </a:t>
            </a:r>
            <a:r>
              <a:rPr lang="ar-SA" sz="1700" dirty="0" smtClean="0">
                <a:latin typeface="Alexandria" pitchFamily="2" charset="-78"/>
                <a:cs typeface="Alexandria" pitchFamily="2" charset="-78"/>
              </a:rPr>
              <a:t>شيء. وتفترض </a:t>
            </a:r>
            <a:r>
              <a:rPr lang="ar-SA" sz="1700" dirty="0">
                <a:latin typeface="Alexandria" pitchFamily="2" charset="-78"/>
                <a:cs typeface="Alexandria" pitchFamily="2" charset="-78"/>
              </a:rPr>
              <a:t>النظرية أن التفكير والإدراك مرتبطان بتجارب حسية فعلية. هذا يعني أن العمليات العقلية لا تحدث في فراغ، ولكنها مرتبطة بشكل كبير بالتجارب اليومية والتفاعلات الحسية</a:t>
            </a:r>
            <a:r>
              <a:rPr lang="ar-SA" sz="1700" dirty="0" smtClean="0">
                <a:latin typeface="Alexandria" pitchFamily="2" charset="-78"/>
                <a:cs typeface="Alexandria" pitchFamily="2" charset="-78"/>
              </a:rPr>
              <a:t>. </a:t>
            </a:r>
          </a:p>
        </p:txBody>
      </p:sp>
      <p:sp>
        <p:nvSpPr>
          <p:cNvPr id="26" name="Rectangle 25"/>
          <p:cNvSpPr/>
          <p:nvPr/>
        </p:nvSpPr>
        <p:spPr>
          <a:xfrm>
            <a:off x="186594" y="4488670"/>
            <a:ext cx="1609736" cy="307777"/>
          </a:xfrm>
          <a:prstGeom prst="rect">
            <a:avLst/>
          </a:prstGeom>
          <a:solidFill>
            <a:schemeClr val="accent2">
              <a:lumMod val="20000"/>
              <a:lumOff val="80000"/>
            </a:schemeClr>
          </a:solidFill>
        </p:spPr>
        <p:txBody>
          <a:bodyPr wrap="none">
            <a:spAutoFit/>
          </a:bodyPr>
          <a:lstStyle/>
          <a:p>
            <a:r>
              <a:rPr lang="ar-SA" sz="1400" dirty="0" smtClean="0">
                <a:latin typeface="Alexandria" pitchFamily="2" charset="-78"/>
                <a:cs typeface="Alexandria" pitchFamily="2" charset="-78"/>
              </a:rPr>
              <a:t>أي صورة تفضلها؟</a:t>
            </a:r>
            <a:endParaRPr lang="ar-SA" sz="1400" dirty="0"/>
          </a:p>
        </p:txBody>
      </p:sp>
      <p:sp>
        <p:nvSpPr>
          <p:cNvPr id="28" name="Oval 27"/>
          <p:cNvSpPr/>
          <p:nvPr/>
        </p:nvSpPr>
        <p:spPr>
          <a:xfrm>
            <a:off x="1132465" y="2428393"/>
            <a:ext cx="309061" cy="332372"/>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dirty="0" smtClean="0"/>
              <a:t>2</a:t>
            </a:r>
            <a:endParaRPr lang="ar-SA" dirty="0"/>
          </a:p>
        </p:txBody>
      </p:sp>
      <p:sp>
        <p:nvSpPr>
          <p:cNvPr id="29" name="Oval 28"/>
          <p:cNvSpPr/>
          <p:nvPr/>
        </p:nvSpPr>
        <p:spPr>
          <a:xfrm>
            <a:off x="2013934" y="2412699"/>
            <a:ext cx="309061" cy="332372"/>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dirty="0" smtClean="0"/>
              <a:t>1</a:t>
            </a:r>
            <a:endParaRPr lang="ar-SA" dirty="0"/>
          </a:p>
        </p:txBody>
      </p:sp>
      <p:sp>
        <p:nvSpPr>
          <p:cNvPr id="30" name="Oval 29"/>
          <p:cNvSpPr/>
          <p:nvPr/>
        </p:nvSpPr>
        <p:spPr>
          <a:xfrm>
            <a:off x="146099" y="2428393"/>
            <a:ext cx="309061" cy="332372"/>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dirty="0" smtClean="0"/>
              <a:t>3</a:t>
            </a:r>
            <a:endParaRPr lang="ar-SA" dirty="0"/>
          </a:p>
        </p:txBody>
      </p:sp>
    </p:spTree>
    <p:extLst>
      <p:ext uri="{BB962C8B-B14F-4D97-AF65-F5344CB8AC3E}">
        <p14:creationId xmlns:p14="http://schemas.microsoft.com/office/powerpoint/2010/main" val="29064711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F9A80F9F-74DB-1D57-04E8-E20E92A09B0A}"/>
              </a:ext>
            </a:extLst>
          </p:cNvPr>
          <p:cNvSpPr txBox="1"/>
          <p:nvPr/>
        </p:nvSpPr>
        <p:spPr>
          <a:xfrm>
            <a:off x="2249729" y="1299665"/>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42820" y="1811516"/>
            <a:ext cx="9917808" cy="4392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97802" y="1827014"/>
            <a:ext cx="9653549" cy="4431983"/>
          </a:xfrm>
          <a:prstGeom prst="rect">
            <a:avLst/>
          </a:prstGeom>
          <a:noFill/>
        </p:spPr>
        <p:txBody>
          <a:bodyPr wrap="square" rtlCol="0">
            <a:spAutoFit/>
          </a:bodyPr>
          <a:lstStyle/>
          <a:p>
            <a:pPr algn="r" rtl="1">
              <a:lnSpc>
                <a:spcPct val="150000"/>
              </a:lnSpc>
            </a:pPr>
            <a:r>
              <a:rPr lang="ar-SA" dirty="0" smtClean="0">
                <a:solidFill>
                  <a:srgbClr val="C00000"/>
                </a:solidFill>
                <a:latin typeface="Alexandria" pitchFamily="2" charset="-78"/>
                <a:cs typeface="Alexandria" pitchFamily="2" charset="-78"/>
              </a:rPr>
              <a:t>نظرية الإدراك المدمج وتأثيرها على التفاعل العقلي:</a:t>
            </a:r>
            <a:endParaRPr lang="ar-SA" dirty="0">
              <a:solidFill>
                <a:srgbClr val="C00000"/>
              </a:solidFill>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التجارب </a:t>
            </a:r>
            <a:r>
              <a:rPr lang="ar-SA" sz="1700" dirty="0">
                <a:solidFill>
                  <a:schemeClr val="accent2">
                    <a:lumMod val="75000"/>
                  </a:schemeClr>
                </a:solidFill>
                <a:latin typeface="Alexandria" pitchFamily="2" charset="-78"/>
                <a:cs typeface="Alexandria" pitchFamily="2" charset="-78"/>
              </a:rPr>
              <a:t>الحسية: </a:t>
            </a:r>
            <a:r>
              <a:rPr lang="ar-SA" sz="1700" dirty="0">
                <a:latin typeface="Alexandria" pitchFamily="2" charset="-78"/>
                <a:cs typeface="Alexandria" pitchFamily="2" charset="-78"/>
              </a:rPr>
              <a:t>التفاعل العقلي يعتمد على التجارب الحسية التي تشكل كيفية إدراك المعلومات. </a:t>
            </a:r>
            <a:r>
              <a:rPr lang="ar-SA" sz="1700" dirty="0" smtClean="0">
                <a:latin typeface="Alexandria" pitchFamily="2" charset="-78"/>
                <a:cs typeface="Alexandria" pitchFamily="2" charset="-78"/>
              </a:rPr>
              <a:t>الصور في الإعلانات يمكن أن </a:t>
            </a:r>
            <a:r>
              <a:rPr lang="ar-SA" sz="1700" dirty="0">
                <a:latin typeface="Alexandria" pitchFamily="2" charset="-78"/>
                <a:cs typeface="Alexandria" pitchFamily="2" charset="-78"/>
              </a:rPr>
              <a:t>تثير </a:t>
            </a:r>
            <a:r>
              <a:rPr lang="ar-SA" sz="1700" dirty="0" smtClean="0">
                <a:latin typeface="Alexandria" pitchFamily="2" charset="-78"/>
                <a:cs typeface="Alexandria" pitchFamily="2" charset="-78"/>
              </a:rPr>
              <a:t>استجابات </a:t>
            </a:r>
            <a:r>
              <a:rPr lang="ar-SA" sz="1700" dirty="0">
                <a:latin typeface="Alexandria" pitchFamily="2" charset="-78"/>
                <a:cs typeface="Alexandria" pitchFamily="2" charset="-78"/>
              </a:rPr>
              <a:t>حسية، </a:t>
            </a:r>
            <a:r>
              <a:rPr lang="ar-SA" sz="1700" dirty="0" smtClean="0">
                <a:latin typeface="Alexandria" pitchFamily="2" charset="-78"/>
                <a:cs typeface="Alexandria" pitchFamily="2" charset="-78"/>
              </a:rPr>
              <a:t>مثل الجوع عند رؤية منتج غذائي. هذه الاستجابات تُعزز التفاعل العقلي العميق والرغبة في الشراء. </a:t>
            </a:r>
            <a:r>
              <a:rPr lang="ar-SA" sz="1700" dirty="0">
                <a:solidFill>
                  <a:srgbClr val="0070C0"/>
                </a:solidFill>
                <a:latin typeface="Alexandria" pitchFamily="2" charset="-78"/>
                <a:cs typeface="Alexandria" pitchFamily="2" charset="-78"/>
              </a:rPr>
              <a:t>(انظر شكل 1 – شريحة 18)</a:t>
            </a:r>
          </a:p>
          <a:p>
            <a:pPr marL="342900" indent="-34290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النشاط </a:t>
            </a:r>
            <a:r>
              <a:rPr lang="ar-SA" sz="1700" dirty="0">
                <a:solidFill>
                  <a:schemeClr val="accent2">
                    <a:lumMod val="75000"/>
                  </a:schemeClr>
                </a:solidFill>
                <a:latin typeface="Alexandria" pitchFamily="2" charset="-78"/>
                <a:cs typeface="Alexandria" pitchFamily="2" charset="-78"/>
              </a:rPr>
              <a:t>العصبي: </a:t>
            </a:r>
            <a:r>
              <a:rPr lang="ar-SA" sz="1700" dirty="0">
                <a:latin typeface="Alexandria" pitchFamily="2" charset="-78"/>
                <a:cs typeface="Alexandria" pitchFamily="2" charset="-78"/>
              </a:rPr>
              <a:t>ي</a:t>
            </a:r>
            <a:r>
              <a:rPr lang="ar-SA" sz="1700" dirty="0" smtClean="0">
                <a:latin typeface="Alexandria" pitchFamily="2" charset="-78"/>
                <a:cs typeface="Alexandria" pitchFamily="2" charset="-78"/>
              </a:rPr>
              <a:t>شير إلى أن الخلايا </a:t>
            </a:r>
            <a:r>
              <a:rPr lang="ar-SA" sz="1700" dirty="0">
                <a:latin typeface="Alexandria" pitchFamily="2" charset="-78"/>
                <a:cs typeface="Alexandria" pitchFamily="2" charset="-78"/>
              </a:rPr>
              <a:t>العصبية المرآتية</a:t>
            </a:r>
            <a:r>
              <a:rPr lang="en-US" sz="1700" dirty="0">
                <a:latin typeface="Alexandria" pitchFamily="2" charset="-78"/>
                <a:cs typeface="Alexandria" pitchFamily="2" charset="-78"/>
              </a:rPr>
              <a:t>Mirror Neurons </a:t>
            </a:r>
            <a:r>
              <a:rPr lang="ar-SA" sz="1700" dirty="0">
                <a:latin typeface="Alexandria" pitchFamily="2" charset="-78"/>
                <a:cs typeface="Alexandria" pitchFamily="2" charset="-78"/>
              </a:rPr>
              <a:t> تلعب دورًا في التفاعل </a:t>
            </a:r>
            <a:r>
              <a:rPr lang="ar-SA" sz="1700" dirty="0" smtClean="0">
                <a:latin typeface="Alexandria" pitchFamily="2" charset="-78"/>
                <a:cs typeface="Alexandria" pitchFamily="2" charset="-78"/>
              </a:rPr>
              <a:t>العقلي. </a:t>
            </a:r>
            <a:r>
              <a:rPr lang="ar-SA" sz="1700" dirty="0">
                <a:latin typeface="Alexandria" pitchFamily="2" charset="-78"/>
                <a:cs typeface="Alexandria" pitchFamily="2" charset="-78"/>
              </a:rPr>
              <a:t>عندما يرى المستهلك صورة لشخص يمارس نشاطًا معينًا، يمكن أن تثير هذه الصورة نشاطًا عقليًا </a:t>
            </a:r>
            <a:r>
              <a:rPr lang="ar-SA" sz="1700" u="sng" dirty="0" smtClean="0">
                <a:latin typeface="Alexandria" pitchFamily="2" charset="-78"/>
                <a:cs typeface="Alexandria" pitchFamily="2" charset="-78"/>
              </a:rPr>
              <a:t>مشابهًا</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مما يجعل الفرد يتخيل نفسه يمارس </a:t>
            </a:r>
            <a:r>
              <a:rPr lang="ar-SA" sz="1700" dirty="0" smtClean="0">
                <a:latin typeface="Alexandria" pitchFamily="2" charset="-78"/>
                <a:cs typeface="Alexandria" pitchFamily="2" charset="-78"/>
              </a:rPr>
              <a:t>هذا النشاط، ويعزز </a:t>
            </a:r>
            <a:r>
              <a:rPr lang="ar-SA" sz="1700" dirty="0">
                <a:latin typeface="Alexandria" pitchFamily="2" charset="-78"/>
                <a:cs typeface="Alexandria" pitchFamily="2" charset="-78"/>
              </a:rPr>
              <a:t>رغبته </a:t>
            </a:r>
            <a:r>
              <a:rPr lang="ar-SA" sz="1700" dirty="0" smtClean="0">
                <a:latin typeface="Alexandria" pitchFamily="2" charset="-78"/>
                <a:cs typeface="Alexandria" pitchFamily="2" charset="-78"/>
              </a:rPr>
              <a:t>في الانخراط بذلك النشاط أو شراء </a:t>
            </a:r>
            <a:r>
              <a:rPr lang="ar-SA" sz="1700" dirty="0">
                <a:latin typeface="Alexandria" pitchFamily="2" charset="-78"/>
                <a:cs typeface="Alexandria" pitchFamily="2" charset="-78"/>
              </a:rPr>
              <a:t>المنتج</a:t>
            </a:r>
            <a:r>
              <a:rPr lang="ar-SA" sz="1700" dirty="0" smtClean="0">
                <a:latin typeface="Alexandria" pitchFamily="2" charset="-78"/>
                <a:cs typeface="Alexandria" pitchFamily="2" charset="-78"/>
              </a:rPr>
              <a:t>. </a:t>
            </a:r>
            <a:r>
              <a:rPr lang="ar-SA" sz="1700" dirty="0">
                <a:solidFill>
                  <a:srgbClr val="0070C0"/>
                </a:solidFill>
                <a:latin typeface="Alexandria" pitchFamily="2" charset="-78"/>
                <a:cs typeface="Alexandria" pitchFamily="2" charset="-78"/>
              </a:rPr>
              <a:t>(انظر شكل </a:t>
            </a:r>
            <a:r>
              <a:rPr lang="ar-SA" sz="1700" dirty="0" smtClean="0">
                <a:solidFill>
                  <a:srgbClr val="0070C0"/>
                </a:solidFill>
                <a:latin typeface="Alexandria" pitchFamily="2" charset="-78"/>
                <a:cs typeface="Alexandria" pitchFamily="2" charset="-78"/>
              </a:rPr>
              <a:t>4 </a:t>
            </a:r>
            <a:r>
              <a:rPr lang="ar-SA" sz="1700" dirty="0">
                <a:solidFill>
                  <a:srgbClr val="0070C0"/>
                </a:solidFill>
                <a:latin typeface="Alexandria" pitchFamily="2" charset="-78"/>
                <a:cs typeface="Alexandria" pitchFamily="2" charset="-78"/>
              </a:rPr>
              <a:t>– شريحة 18)</a:t>
            </a:r>
          </a:p>
          <a:p>
            <a:pPr marL="285750" indent="-285750" algn="r" rtl="1">
              <a:lnSpc>
                <a:spcPct val="150000"/>
              </a:lnSpc>
              <a:buFont typeface="Wingdings" panose="05000000000000000000" pitchFamily="2" charset="2"/>
              <a:buChar char="§"/>
            </a:pPr>
            <a:r>
              <a:rPr lang="ar-SA" sz="1700" dirty="0" smtClean="0">
                <a:latin typeface="Alexandria" pitchFamily="2" charset="-78"/>
                <a:cs typeface="Alexandria" pitchFamily="2" charset="-78"/>
              </a:rPr>
              <a:t> الصور </a:t>
            </a:r>
            <a:r>
              <a:rPr lang="ar-SA" sz="1700" dirty="0">
                <a:latin typeface="Alexandria" pitchFamily="2" charset="-78"/>
                <a:cs typeface="Alexandria" pitchFamily="2" charset="-78"/>
              </a:rPr>
              <a:t>التي تسهل عملية النشاط الذهني </a:t>
            </a:r>
            <a:r>
              <a:rPr lang="ar-SA" sz="1700" dirty="0" smtClean="0">
                <a:latin typeface="Alexandria" pitchFamily="2" charset="-78"/>
                <a:cs typeface="Alexandria" pitchFamily="2" charset="-78"/>
              </a:rPr>
              <a:t>تؤدي </a:t>
            </a:r>
            <a:r>
              <a:rPr lang="ar-SA" sz="1700" dirty="0">
                <a:latin typeface="Alexandria" pitchFamily="2" charset="-78"/>
                <a:cs typeface="Alexandria" pitchFamily="2" charset="-78"/>
              </a:rPr>
              <a:t>إلى سلوك </a:t>
            </a:r>
            <a:r>
              <a:rPr lang="ar-SA" sz="1700" dirty="0" smtClean="0">
                <a:latin typeface="Alexandria" pitchFamily="2" charset="-78"/>
                <a:cs typeface="Alexandria" pitchFamily="2" charset="-78"/>
              </a:rPr>
              <a:t>تفضيلي أسرع تجاه المنتج، </a:t>
            </a:r>
            <a:r>
              <a:rPr lang="ar-SA" sz="1700" dirty="0">
                <a:latin typeface="Alexandria" pitchFamily="2" charset="-78"/>
                <a:cs typeface="Alexandria" pitchFamily="2" charset="-78"/>
              </a:rPr>
              <a:t>مما يؤثر </a:t>
            </a:r>
            <a:r>
              <a:rPr lang="ar-SA" sz="1700" dirty="0" smtClean="0">
                <a:latin typeface="Alexandria" pitchFamily="2" charset="-78"/>
                <a:cs typeface="Alexandria" pitchFamily="2" charset="-78"/>
              </a:rPr>
              <a:t>  على </a:t>
            </a:r>
            <a:r>
              <a:rPr lang="ar-SA" sz="1700" dirty="0">
                <a:latin typeface="Alexandria" pitchFamily="2" charset="-78"/>
                <a:cs typeface="Alexandria" pitchFamily="2" charset="-78"/>
              </a:rPr>
              <a:t>نية </a:t>
            </a:r>
            <a:r>
              <a:rPr lang="ar-SA" sz="1700" dirty="0" smtClean="0">
                <a:latin typeface="Alexandria" pitchFamily="2" charset="-78"/>
                <a:cs typeface="Alexandria" pitchFamily="2" charset="-78"/>
              </a:rPr>
              <a:t>الشراء.</a:t>
            </a:r>
            <a:r>
              <a:rPr lang="ar-SA" sz="1600" dirty="0"/>
              <a:t> </a:t>
            </a:r>
            <a:r>
              <a:rPr lang="ar-SA" sz="1700" dirty="0" smtClean="0">
                <a:latin typeface="Alexandria" pitchFamily="2" charset="-78"/>
                <a:cs typeface="Alexandria" pitchFamily="2" charset="-78"/>
              </a:rPr>
              <a:t>وبالتالي صورة </a:t>
            </a:r>
            <a:r>
              <a:rPr lang="ar-SA" sz="1700" dirty="0">
                <a:latin typeface="Alexandria" pitchFamily="2" charset="-78"/>
                <a:cs typeface="Alexandria" pitchFamily="2" charset="-78"/>
              </a:rPr>
              <a:t>المنتج وتوجهها تؤثران على التفاعل </a:t>
            </a:r>
            <a:r>
              <a:rPr lang="ar-SA" sz="1700" dirty="0" smtClean="0">
                <a:latin typeface="Alexandria" pitchFamily="2" charset="-78"/>
                <a:cs typeface="Alexandria" pitchFamily="2" charset="-78"/>
              </a:rPr>
              <a:t>العقلي والجسدي، </a:t>
            </a:r>
            <a:r>
              <a:rPr lang="ar-SA" sz="1700" dirty="0">
                <a:latin typeface="Alexandria" pitchFamily="2" charset="-78"/>
                <a:cs typeface="Alexandria" pitchFamily="2" charset="-78"/>
              </a:rPr>
              <a:t>مما يؤدي إلى تأثيرات </a:t>
            </a:r>
            <a:r>
              <a:rPr lang="ar-SA" sz="1700" dirty="0" smtClean="0">
                <a:latin typeface="Alexandria" pitchFamily="2" charset="-78"/>
                <a:cs typeface="Alexandria" pitchFamily="2" charset="-78"/>
              </a:rPr>
              <a:t>ملموسة </a:t>
            </a:r>
            <a:r>
              <a:rPr lang="ar-SA" sz="1700" dirty="0">
                <a:latin typeface="Alexandria" pitchFamily="2" charset="-78"/>
                <a:cs typeface="Alexandria" pitchFamily="2" charset="-78"/>
              </a:rPr>
              <a:t>على سلوك المستهلكين ونواياهم </a:t>
            </a:r>
            <a:r>
              <a:rPr lang="ar-SA" sz="1700" dirty="0" smtClean="0">
                <a:latin typeface="Alexandria" pitchFamily="2" charset="-78"/>
                <a:cs typeface="Alexandria" pitchFamily="2" charset="-78"/>
              </a:rPr>
              <a:t>الشرائية.</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9" name="Freeform 3"/>
          <p:cNvSpPr/>
          <p:nvPr/>
        </p:nvSpPr>
        <p:spPr>
          <a:xfrm>
            <a:off x="47313" y="4556501"/>
            <a:ext cx="2121152" cy="2249667"/>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Tree>
    <p:extLst>
      <p:ext uri="{BB962C8B-B14F-4D97-AF65-F5344CB8AC3E}">
        <p14:creationId xmlns:p14="http://schemas.microsoft.com/office/powerpoint/2010/main" val="5410445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F9A80F9F-74DB-1D57-04E8-E20E92A09B0A}"/>
              </a:ext>
            </a:extLst>
          </p:cNvPr>
          <p:cNvSpPr txBox="1"/>
          <p:nvPr/>
        </p:nvSpPr>
        <p:spPr>
          <a:xfrm>
            <a:off x="2009092" y="1458260"/>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6029" y="1981994"/>
            <a:ext cx="10134600" cy="4392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92715" y="11837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805399" y="130706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874281" y="156263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6" name="Freeform 6"/>
          <p:cNvSpPr/>
          <p:nvPr/>
        </p:nvSpPr>
        <p:spPr>
          <a:xfrm>
            <a:off x="74516" y="3178990"/>
            <a:ext cx="1310594" cy="2555383"/>
          </a:xfrm>
          <a:custGeom>
            <a:avLst/>
            <a:gdLst/>
            <a:ahLst/>
            <a:cxnLst/>
            <a:rect l="l" t="t" r="r" b="b"/>
            <a:pathLst>
              <a:path w="2644798" h="3057569">
                <a:moveTo>
                  <a:pt x="0" y="0"/>
                </a:moveTo>
                <a:lnTo>
                  <a:pt x="2644798" y="0"/>
                </a:lnTo>
                <a:lnTo>
                  <a:pt x="2644798" y="3057570"/>
                </a:lnTo>
                <a:lnTo>
                  <a:pt x="0" y="3057570"/>
                </a:lnTo>
                <a:lnTo>
                  <a:pt x="0" y="0"/>
                </a:lnTo>
                <a:close/>
              </a:path>
            </a:pathLst>
          </a:custGeom>
          <a:blipFill>
            <a:blip r:embed="rId4"/>
            <a:stretch>
              <a:fillRect/>
            </a:stretch>
          </a:blipFill>
        </p:spPr>
      </p:sp>
      <p:pic>
        <p:nvPicPr>
          <p:cNvPr id="2" name="Picture 1"/>
          <p:cNvPicPr>
            <a:picLocks noChangeAspect="1"/>
          </p:cNvPicPr>
          <p:nvPr/>
        </p:nvPicPr>
        <p:blipFill>
          <a:blip r:embed="rId5">
            <a:clrChange>
              <a:clrFrom>
                <a:srgbClr val="FFFFFF"/>
              </a:clrFrom>
              <a:clrTo>
                <a:srgbClr val="FFFFFF">
                  <a:alpha val="0"/>
                </a:srgbClr>
              </a:clrTo>
            </a:clrChange>
          </a:blip>
          <a:stretch>
            <a:fillRect/>
          </a:stretch>
        </p:blipFill>
        <p:spPr>
          <a:xfrm>
            <a:off x="2101527" y="2013799"/>
            <a:ext cx="3769467" cy="1978360"/>
          </a:xfrm>
          <a:prstGeom prst="rect">
            <a:avLst/>
          </a:prstGeom>
        </p:spPr>
      </p:pic>
      <p:pic>
        <p:nvPicPr>
          <p:cNvPr id="6" name="Picture 5"/>
          <p:cNvPicPr>
            <a:picLocks noChangeAspect="1"/>
          </p:cNvPicPr>
          <p:nvPr/>
        </p:nvPicPr>
        <p:blipFill>
          <a:blip r:embed="rId6"/>
          <a:stretch>
            <a:fillRect/>
          </a:stretch>
        </p:blipFill>
        <p:spPr>
          <a:xfrm>
            <a:off x="6586203" y="4780685"/>
            <a:ext cx="4629150" cy="1509088"/>
          </a:xfrm>
          <a:prstGeom prst="rect">
            <a:avLst/>
          </a:prstGeom>
        </p:spPr>
      </p:pic>
      <p:pic>
        <p:nvPicPr>
          <p:cNvPr id="8" name="Picture 7"/>
          <p:cNvPicPr>
            <a:picLocks noChangeAspect="1"/>
          </p:cNvPicPr>
          <p:nvPr/>
        </p:nvPicPr>
        <p:blipFill>
          <a:blip r:embed="rId7"/>
          <a:stretch>
            <a:fillRect/>
          </a:stretch>
        </p:blipFill>
        <p:spPr>
          <a:xfrm>
            <a:off x="1590061" y="4324027"/>
            <a:ext cx="4299295" cy="1989736"/>
          </a:xfrm>
          <a:prstGeom prst="rect">
            <a:avLst/>
          </a:prstGeom>
        </p:spPr>
      </p:pic>
      <p:cxnSp>
        <p:nvCxnSpPr>
          <p:cNvPr id="10" name="Straight Connector 9"/>
          <p:cNvCxnSpPr/>
          <p:nvPr/>
        </p:nvCxnSpPr>
        <p:spPr>
          <a:xfrm flipH="1">
            <a:off x="6249733" y="2505323"/>
            <a:ext cx="27077" cy="3736659"/>
          </a:xfrm>
          <a:prstGeom prst="line">
            <a:avLst/>
          </a:prstGeom>
          <a:ln w="38100">
            <a:solidFill>
              <a:srgbClr val="0070C0"/>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931546" y="4117621"/>
            <a:ext cx="4299295" cy="15499"/>
          </a:xfrm>
          <a:prstGeom prst="line">
            <a:avLst/>
          </a:prstGeom>
          <a:ln w="38100">
            <a:solidFill>
              <a:srgbClr val="0070C0"/>
            </a:solidFill>
            <a:prstDash val="sysDot"/>
          </a:ln>
        </p:spPr>
        <p:style>
          <a:lnRef idx="1">
            <a:schemeClr val="accent1"/>
          </a:lnRef>
          <a:fillRef idx="0">
            <a:schemeClr val="accent1"/>
          </a:fillRef>
          <a:effectRef idx="0">
            <a:schemeClr val="accent1"/>
          </a:effectRef>
          <a:fontRef idx="minor">
            <a:schemeClr val="tx1"/>
          </a:fontRef>
        </p:style>
      </p:cxnSp>
      <p:pic>
        <p:nvPicPr>
          <p:cNvPr id="20" name="Picture 19"/>
          <p:cNvPicPr>
            <a:picLocks noChangeAspect="1"/>
          </p:cNvPicPr>
          <p:nvPr/>
        </p:nvPicPr>
        <p:blipFill>
          <a:blip r:embed="rId8"/>
          <a:stretch>
            <a:fillRect/>
          </a:stretch>
        </p:blipFill>
        <p:spPr>
          <a:xfrm>
            <a:off x="6670476" y="2143584"/>
            <a:ext cx="4751775" cy="2299352"/>
          </a:xfrm>
          <a:prstGeom prst="rect">
            <a:avLst/>
          </a:prstGeom>
        </p:spPr>
      </p:pic>
      <p:cxnSp>
        <p:nvCxnSpPr>
          <p:cNvPr id="23" name="Straight Connector 22"/>
          <p:cNvCxnSpPr/>
          <p:nvPr/>
        </p:nvCxnSpPr>
        <p:spPr>
          <a:xfrm>
            <a:off x="6283997" y="4517990"/>
            <a:ext cx="4299295" cy="15499"/>
          </a:xfrm>
          <a:prstGeom prst="line">
            <a:avLst/>
          </a:prstGeom>
          <a:ln w="38100">
            <a:solidFill>
              <a:srgbClr val="0070C0"/>
            </a:solidFill>
            <a:prstDash val="sysDot"/>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050976E4-0CF2-BA00-34CA-2F9419409B9E}"/>
              </a:ext>
            </a:extLst>
          </p:cNvPr>
          <p:cNvSpPr txBox="1"/>
          <p:nvPr/>
        </p:nvSpPr>
        <p:spPr>
          <a:xfrm>
            <a:off x="4715210" y="1935743"/>
            <a:ext cx="3967566" cy="507831"/>
          </a:xfrm>
          <a:prstGeom prst="rect">
            <a:avLst/>
          </a:prstGeom>
          <a:noFill/>
        </p:spPr>
        <p:txBody>
          <a:bodyPr wrap="square" rtlCol="0">
            <a:spAutoFit/>
          </a:bodyPr>
          <a:lstStyle/>
          <a:p>
            <a:pPr algn="r" rtl="1">
              <a:lnSpc>
                <a:spcPct val="150000"/>
              </a:lnSpc>
            </a:pPr>
            <a:r>
              <a:rPr lang="ar-SA" u="sng" dirty="0" smtClean="0">
                <a:solidFill>
                  <a:srgbClr val="C00000"/>
                </a:solidFill>
                <a:latin typeface="Alexandria" pitchFamily="2" charset="-78"/>
                <a:cs typeface="Alexandria" pitchFamily="2" charset="-78"/>
              </a:rPr>
              <a:t>التفاعل </a:t>
            </a:r>
            <a:r>
              <a:rPr lang="ar-SA" u="sng" dirty="0">
                <a:solidFill>
                  <a:srgbClr val="C00000"/>
                </a:solidFill>
                <a:latin typeface="Alexandria" pitchFamily="2" charset="-78"/>
                <a:cs typeface="Alexandria" pitchFamily="2" charset="-78"/>
              </a:rPr>
              <a:t>العقلي </a:t>
            </a:r>
            <a:r>
              <a:rPr lang="en-US" u="sng" dirty="0">
                <a:solidFill>
                  <a:srgbClr val="C00000"/>
                </a:solidFill>
                <a:latin typeface="Alexandria" pitchFamily="2" charset="-78"/>
                <a:cs typeface="Alexandria" pitchFamily="2" charset="-78"/>
              </a:rPr>
              <a:t>Mental </a:t>
            </a:r>
            <a:r>
              <a:rPr lang="en-US" u="sng" dirty="0" smtClean="0">
                <a:solidFill>
                  <a:srgbClr val="C00000"/>
                </a:solidFill>
                <a:latin typeface="Alexandria" pitchFamily="2" charset="-78"/>
                <a:cs typeface="Alexandria" pitchFamily="2" charset="-78"/>
              </a:rPr>
              <a:t>Interaction</a:t>
            </a:r>
            <a:endParaRPr lang="ar-SA" u="sng" dirty="0">
              <a:solidFill>
                <a:srgbClr val="C00000"/>
              </a:solidFill>
              <a:latin typeface="Alexandria" pitchFamily="2" charset="-78"/>
              <a:cs typeface="Alexandria" pitchFamily="2" charset="-78"/>
            </a:endParaRPr>
          </a:p>
        </p:txBody>
      </p:sp>
      <p:cxnSp>
        <p:nvCxnSpPr>
          <p:cNvPr id="22" name="Straight Connector 21"/>
          <p:cNvCxnSpPr/>
          <p:nvPr/>
        </p:nvCxnSpPr>
        <p:spPr>
          <a:xfrm>
            <a:off x="6828558" y="4864656"/>
            <a:ext cx="1946582" cy="134114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4" name="Oval 23"/>
          <p:cNvSpPr/>
          <p:nvPr/>
        </p:nvSpPr>
        <p:spPr>
          <a:xfrm>
            <a:off x="6447295" y="2634712"/>
            <a:ext cx="381263" cy="37195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dirty="0" smtClean="0"/>
              <a:t>1</a:t>
            </a:r>
            <a:endParaRPr lang="ar-SA" dirty="0"/>
          </a:p>
        </p:txBody>
      </p:sp>
      <p:sp>
        <p:nvSpPr>
          <p:cNvPr id="27" name="Oval 26"/>
          <p:cNvSpPr/>
          <p:nvPr/>
        </p:nvSpPr>
        <p:spPr>
          <a:xfrm>
            <a:off x="6317730" y="4586754"/>
            <a:ext cx="381263" cy="37195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dirty="0" smtClean="0"/>
              <a:t>2</a:t>
            </a:r>
            <a:endParaRPr lang="ar-SA" dirty="0"/>
          </a:p>
        </p:txBody>
      </p:sp>
      <p:sp>
        <p:nvSpPr>
          <p:cNvPr id="28" name="Oval 27"/>
          <p:cNvSpPr/>
          <p:nvPr/>
        </p:nvSpPr>
        <p:spPr>
          <a:xfrm>
            <a:off x="1635021" y="2631020"/>
            <a:ext cx="381263" cy="37195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dirty="0" smtClean="0"/>
              <a:t>3</a:t>
            </a:r>
            <a:endParaRPr lang="ar-SA" dirty="0"/>
          </a:p>
        </p:txBody>
      </p:sp>
      <p:sp>
        <p:nvSpPr>
          <p:cNvPr id="29" name="Oval 28"/>
          <p:cNvSpPr/>
          <p:nvPr/>
        </p:nvSpPr>
        <p:spPr>
          <a:xfrm>
            <a:off x="1635020" y="4176016"/>
            <a:ext cx="381263" cy="37195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dirty="0"/>
              <a:t>4</a:t>
            </a:r>
          </a:p>
        </p:txBody>
      </p:sp>
    </p:spTree>
    <p:extLst>
      <p:ext uri="{BB962C8B-B14F-4D97-AF65-F5344CB8AC3E}">
        <p14:creationId xmlns:p14="http://schemas.microsoft.com/office/powerpoint/2010/main" val="38347457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81483" b="73785"/>
          <a:stretch/>
        </p:blipFill>
        <p:spPr>
          <a:xfrm>
            <a:off x="11350192" y="1459397"/>
            <a:ext cx="992545" cy="1562772"/>
          </a:xfrm>
          <a:prstGeom prst="rect">
            <a:avLst/>
          </a:prstGeom>
        </p:spPr>
      </p:pic>
      <p:sp>
        <p:nvSpPr>
          <p:cNvPr id="18" name="TextBox 17">
            <a:extLst>
              <a:ext uri="{FF2B5EF4-FFF2-40B4-BE49-F238E27FC236}">
                <a16:creationId xmlns:a16="http://schemas.microsoft.com/office/drawing/2014/main" id="{F9A80F9F-74DB-1D57-04E8-E20E92A09B0A}"/>
              </a:ext>
            </a:extLst>
          </p:cNvPr>
          <p:cNvSpPr txBox="1"/>
          <p:nvPr/>
        </p:nvSpPr>
        <p:spPr>
          <a:xfrm>
            <a:off x="2286724" y="1267084"/>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552717" y="1774915"/>
            <a:ext cx="9007911" cy="4599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76020" y="1796018"/>
            <a:ext cx="9075331" cy="4547399"/>
          </a:xfrm>
          <a:prstGeom prst="rect">
            <a:avLst/>
          </a:prstGeom>
          <a:noFill/>
        </p:spPr>
        <p:txBody>
          <a:bodyPr wrap="square" rtlCol="0">
            <a:spAutoFit/>
          </a:bodyPr>
          <a:lstStyle/>
          <a:p>
            <a:pPr marL="342900" indent="-342900" algn="r" rtl="1">
              <a:lnSpc>
                <a:spcPct val="150000"/>
              </a:lnSpc>
              <a:buFont typeface="+mj-lt"/>
              <a:buAutoNum type="arabicPeriod" startAt="4"/>
            </a:pPr>
            <a:r>
              <a:rPr lang="ar-SA" b="1" dirty="0" smtClean="0">
                <a:solidFill>
                  <a:srgbClr val="C00000"/>
                </a:solidFill>
                <a:latin typeface="Alexandria" pitchFamily="2" charset="-78"/>
                <a:cs typeface="Alexandria" pitchFamily="2" charset="-78"/>
              </a:rPr>
              <a:t>تتبع </a:t>
            </a:r>
            <a:r>
              <a:rPr lang="ar-SA" b="1" dirty="0">
                <a:solidFill>
                  <a:srgbClr val="C00000"/>
                </a:solidFill>
                <a:latin typeface="Alexandria" pitchFamily="2" charset="-78"/>
                <a:cs typeface="Alexandria" pitchFamily="2" charset="-78"/>
              </a:rPr>
              <a:t>النظرات </a:t>
            </a:r>
            <a:r>
              <a:rPr lang="en-US" b="1" dirty="0">
                <a:solidFill>
                  <a:srgbClr val="C00000"/>
                </a:solidFill>
                <a:latin typeface="Alexandria" pitchFamily="2" charset="-78"/>
                <a:cs typeface="Alexandria" pitchFamily="2" charset="-78"/>
              </a:rPr>
              <a:t>Gaze Following</a:t>
            </a:r>
            <a:endParaRPr lang="ar-SA" b="1" dirty="0">
              <a:solidFill>
                <a:srgbClr val="C00000"/>
              </a:solidFill>
              <a:latin typeface="Alexandria" pitchFamily="2" charset="-78"/>
              <a:cs typeface="Alexandria" pitchFamily="2" charset="-78"/>
            </a:endParaRPr>
          </a:p>
          <a:p>
            <a:pPr algn="r" rtl="1">
              <a:lnSpc>
                <a:spcPct val="150000"/>
              </a:lnSpc>
            </a:pPr>
            <a:endParaRPr lang="ar-SA" sz="400" dirty="0" smtClean="0">
              <a:latin typeface="Alexandria" pitchFamily="2" charset="-78"/>
              <a:cs typeface="Alexandria" pitchFamily="2" charset="-78"/>
            </a:endParaRPr>
          </a:p>
          <a:p>
            <a:pPr algn="r" rtl="1">
              <a:lnSpc>
                <a:spcPct val="150000"/>
              </a:lnSpc>
            </a:pPr>
            <a:r>
              <a:rPr lang="ar-SA" dirty="0"/>
              <a:t> </a:t>
            </a:r>
            <a:r>
              <a:rPr lang="ar-SA" sz="1700" dirty="0" smtClean="0">
                <a:latin typeface="Alexandria" pitchFamily="2" charset="-78"/>
                <a:cs typeface="Alexandria" pitchFamily="2" charset="-78"/>
              </a:rPr>
              <a:t>تتبع النظرات هي ظاهرة </a:t>
            </a:r>
            <a:r>
              <a:rPr lang="ar-SA" sz="1700" dirty="0">
                <a:latin typeface="Alexandria" pitchFamily="2" charset="-78"/>
                <a:cs typeface="Alexandria" pitchFamily="2" charset="-78"/>
              </a:rPr>
              <a:t>طبيعية تحدث عندما تلاحظ العين شيئًا متحركًا، حيث تتبع حركة هذا الشيء بشكل </a:t>
            </a:r>
            <a:r>
              <a:rPr lang="ar-SA" sz="1700" dirty="0" smtClean="0">
                <a:latin typeface="Alexandria" pitchFamily="2" charset="-78"/>
                <a:cs typeface="Alexandria" pitchFamily="2" charset="-78"/>
              </a:rPr>
              <a:t>فطري. </a:t>
            </a:r>
            <a:r>
              <a:rPr lang="ar-SA" sz="1700" dirty="0">
                <a:latin typeface="Alexandria" pitchFamily="2" charset="-78"/>
                <a:cs typeface="Alexandria" pitchFamily="2" charset="-78"/>
              </a:rPr>
              <a:t>وتعتبر تقنية تتبع النظرات أداة قيمة </a:t>
            </a:r>
            <a:r>
              <a:rPr lang="ar-SA" sz="1700" dirty="0" smtClean="0">
                <a:latin typeface="Alexandria" pitchFamily="2" charset="-78"/>
                <a:cs typeface="Alexandria" pitchFamily="2" charset="-78"/>
              </a:rPr>
              <a:t>في تصميم الإعلانات، </a:t>
            </a:r>
            <a:r>
              <a:rPr lang="ar-SA" sz="1700" dirty="0">
                <a:latin typeface="Alexandria" pitchFamily="2" charset="-78"/>
                <a:cs typeface="Alexandria" pitchFamily="2" charset="-78"/>
              </a:rPr>
              <a:t>حيث يمكن استخدامها لتوجيه تركيز المستهلكين نحو المنتجات </a:t>
            </a:r>
            <a:r>
              <a:rPr lang="ar-SA" sz="1700" dirty="0" smtClean="0">
                <a:latin typeface="Alexandria" pitchFamily="2" charset="-78"/>
                <a:cs typeface="Alexandria" pitchFamily="2" charset="-78"/>
              </a:rPr>
              <a:t>المعروضة أو المعلومات الأكثر أهمية.</a:t>
            </a:r>
            <a:r>
              <a:rPr lang="ar-SA" sz="1700" dirty="0">
                <a:latin typeface="Alexandria" pitchFamily="2" charset="-78"/>
                <a:cs typeface="Alexandria" pitchFamily="2" charset="-78"/>
              </a:rPr>
              <a:t> </a:t>
            </a:r>
            <a:endParaRPr lang="ar-SA" sz="17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دراسة حالة: إعلان حفاضات الأطفال: </a:t>
            </a:r>
            <a:r>
              <a:rPr lang="ar-SA" sz="1700" dirty="0" smtClean="0">
                <a:latin typeface="Alexandria" pitchFamily="2" charset="-78"/>
                <a:cs typeface="Alexandria" pitchFamily="2" charset="-78"/>
              </a:rPr>
              <a:t>تم تتبع النظرات باستخدام أجهزة قياس حركة العين </a:t>
            </a:r>
            <a:r>
              <a:rPr lang="en-US" sz="1700" dirty="0" smtClean="0">
                <a:latin typeface="Alexandria" pitchFamily="2" charset="-78"/>
                <a:cs typeface="Alexandria" pitchFamily="2" charset="-78"/>
              </a:rPr>
              <a:t>Eye-Tracking</a:t>
            </a:r>
            <a:r>
              <a:rPr lang="ar-SA" sz="1700" dirty="0" smtClean="0">
                <a:latin typeface="Alexandria" pitchFamily="2" charset="-78"/>
                <a:cs typeface="Alexandria" pitchFamily="2" charset="-78"/>
              </a:rPr>
              <a:t> لتحديد المناطق التي حصلت على أعلى تركيز في الإعلان. </a:t>
            </a:r>
          </a:p>
          <a:p>
            <a:pPr algn="r" rtl="1">
              <a:lnSpc>
                <a:spcPct val="150000"/>
              </a:lnSpc>
            </a:pPr>
            <a:r>
              <a:rPr lang="ar-SA" sz="1700" u="sng" dirty="0" smtClean="0">
                <a:latin typeface="Alexandria" pitchFamily="2" charset="-78"/>
                <a:cs typeface="Alexandria" pitchFamily="2" charset="-78"/>
              </a:rPr>
              <a:t>نتائج الدراسة</a:t>
            </a:r>
            <a:r>
              <a:rPr lang="ar-SA" sz="1700" dirty="0" smtClean="0">
                <a:latin typeface="Alexandria" pitchFamily="2" charset="-78"/>
                <a:cs typeface="Alexandria" pitchFamily="2" charset="-78"/>
              </a:rPr>
              <a:t>: </a:t>
            </a:r>
            <a:r>
              <a:rPr lang="ar-SA" sz="1700" dirty="0" smtClean="0">
                <a:solidFill>
                  <a:srgbClr val="98481C"/>
                </a:solidFill>
                <a:latin typeface="Alexandria" pitchFamily="2" charset="-78"/>
                <a:cs typeface="Alexandria" pitchFamily="2" charset="-78"/>
              </a:rPr>
              <a:t>الصورة الأولى: </a:t>
            </a:r>
            <a:r>
              <a:rPr lang="ar-SA" sz="1700" dirty="0" smtClean="0">
                <a:latin typeface="Alexandria" pitchFamily="2" charset="-78"/>
                <a:cs typeface="Alexandria" pitchFamily="2" charset="-78"/>
              </a:rPr>
              <a:t>وجد أن أعلى نسبة تركيز ( باللون الأحمر) كانت عند عين الطفل  وهو ينظر إلى متلقي الإعلان، وهذا ليس الهدف الرئيسي من الإعلان، تليها المناطق ذات التركيز المتوسط (باللون الأخضر)، بينما كانت النقط الصفراء أقل نسبة تركيز. </a:t>
            </a:r>
          </a:p>
          <a:p>
            <a:pPr algn="r" rtl="1">
              <a:lnSpc>
                <a:spcPct val="150000"/>
              </a:lnSpc>
            </a:pPr>
            <a:r>
              <a:rPr lang="ar-SA" sz="1700" dirty="0" smtClean="0">
                <a:solidFill>
                  <a:srgbClr val="98481C"/>
                </a:solidFill>
                <a:latin typeface="Alexandria" pitchFamily="2" charset="-78"/>
                <a:cs typeface="Alexandria" pitchFamily="2" charset="-78"/>
              </a:rPr>
              <a:t>الصورة الثانية: </a:t>
            </a:r>
            <a:r>
              <a:rPr lang="ar-SA" sz="1700" dirty="0" smtClean="0">
                <a:latin typeface="Alexandria" pitchFamily="2" charset="-78"/>
                <a:cs typeface="Alexandria" pitchFamily="2" charset="-78"/>
              </a:rPr>
              <a:t>بعد تغيير وضعيه الطفل لينظر إلى العنوان الرئيسي، انتقل التركيز إلى العنوان ووصف المنتج والعلامة التجارية</a:t>
            </a:r>
            <a:endParaRPr lang="en-US" sz="1700" dirty="0" smtClean="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Picture 5"/>
          <p:cNvPicPr>
            <a:picLocks noChangeAspect="1"/>
          </p:cNvPicPr>
          <p:nvPr/>
        </p:nvPicPr>
        <p:blipFill>
          <a:blip r:embed="rId5"/>
          <a:stretch>
            <a:fillRect/>
          </a:stretch>
        </p:blipFill>
        <p:spPr>
          <a:xfrm>
            <a:off x="1" y="2449716"/>
            <a:ext cx="2506223" cy="4278503"/>
          </a:xfrm>
          <a:prstGeom prst="rect">
            <a:avLst/>
          </a:prstGeom>
        </p:spPr>
      </p:pic>
      <p:sp>
        <p:nvSpPr>
          <p:cNvPr id="21" name="Oval 20"/>
          <p:cNvSpPr/>
          <p:nvPr/>
        </p:nvSpPr>
        <p:spPr>
          <a:xfrm>
            <a:off x="6486" y="2449717"/>
            <a:ext cx="302586" cy="29144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dirty="0" smtClean="0"/>
              <a:t>1</a:t>
            </a:r>
            <a:endParaRPr lang="ar-SA" dirty="0"/>
          </a:p>
        </p:txBody>
      </p:sp>
      <p:sp>
        <p:nvSpPr>
          <p:cNvPr id="22" name="Oval 21"/>
          <p:cNvSpPr/>
          <p:nvPr/>
        </p:nvSpPr>
        <p:spPr>
          <a:xfrm>
            <a:off x="46494" y="4568506"/>
            <a:ext cx="309061" cy="332372"/>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dirty="0" smtClean="0"/>
              <a:t>2</a:t>
            </a:r>
            <a:endParaRPr lang="ar-SA" dirty="0"/>
          </a:p>
        </p:txBody>
      </p:sp>
    </p:spTree>
    <p:extLst>
      <p:ext uri="{BB962C8B-B14F-4D97-AF65-F5344CB8AC3E}">
        <p14:creationId xmlns:p14="http://schemas.microsoft.com/office/powerpoint/2010/main" val="762448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81483" b="73785"/>
          <a:stretch/>
        </p:blipFill>
        <p:spPr>
          <a:xfrm>
            <a:off x="11328609" y="1906328"/>
            <a:ext cx="1185266" cy="1425808"/>
          </a:xfrm>
          <a:prstGeom prst="rect">
            <a:avLst/>
          </a:prstGeom>
        </p:spPr>
      </p:pic>
      <p:sp>
        <p:nvSpPr>
          <p:cNvPr id="18" name="TextBox 17">
            <a:extLst>
              <a:ext uri="{FF2B5EF4-FFF2-40B4-BE49-F238E27FC236}">
                <a16:creationId xmlns:a16="http://schemas.microsoft.com/office/drawing/2014/main" id="{F9A80F9F-74DB-1D57-04E8-E20E92A09B0A}"/>
              </a:ext>
            </a:extLst>
          </p:cNvPr>
          <p:cNvSpPr txBox="1"/>
          <p:nvPr/>
        </p:nvSpPr>
        <p:spPr>
          <a:xfrm>
            <a:off x="2249729" y="1439147"/>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215538" y="1981994"/>
            <a:ext cx="7345090" cy="4130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15538" y="2155119"/>
            <a:ext cx="7113071" cy="3762568"/>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rgbClr val="C00000"/>
                </a:solidFill>
                <a:latin typeface="Alexandria" pitchFamily="2" charset="-78"/>
                <a:cs typeface="Alexandria" pitchFamily="2" charset="-78"/>
              </a:rPr>
              <a:t>تتبع </a:t>
            </a:r>
            <a:r>
              <a:rPr lang="ar-SA" dirty="0">
                <a:solidFill>
                  <a:srgbClr val="C00000"/>
                </a:solidFill>
                <a:latin typeface="Alexandria" pitchFamily="2" charset="-78"/>
                <a:cs typeface="Alexandria" pitchFamily="2" charset="-78"/>
              </a:rPr>
              <a:t>النظرات </a:t>
            </a:r>
            <a:r>
              <a:rPr lang="en-US" dirty="0">
                <a:solidFill>
                  <a:srgbClr val="C00000"/>
                </a:solidFill>
                <a:latin typeface="Alexandria" pitchFamily="2" charset="-78"/>
                <a:cs typeface="Alexandria" pitchFamily="2" charset="-78"/>
              </a:rPr>
              <a:t>Gaze Following</a:t>
            </a:r>
            <a:endParaRPr lang="ar-SA" dirty="0">
              <a:solidFill>
                <a:srgbClr val="C00000"/>
              </a:solidFill>
              <a:latin typeface="Alexandria" pitchFamily="2" charset="-78"/>
              <a:cs typeface="Alexandria" pitchFamily="2" charset="-78"/>
            </a:endParaRPr>
          </a:p>
          <a:p>
            <a:pPr algn="r" rtl="1">
              <a:lnSpc>
                <a:spcPct val="150000"/>
              </a:lnSpc>
            </a:pPr>
            <a:endParaRPr lang="ar-SA" sz="4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700" dirty="0" smtClean="0">
                <a:solidFill>
                  <a:schemeClr val="accent2">
                    <a:lumMod val="75000"/>
                  </a:schemeClr>
                </a:solidFill>
                <a:latin typeface="Alexandria" pitchFamily="2" charset="-78"/>
                <a:cs typeface="Alexandria" pitchFamily="2" charset="-78"/>
              </a:rPr>
              <a:t>تأثير </a:t>
            </a:r>
            <a:r>
              <a:rPr lang="ar-SA" sz="1700" dirty="0">
                <a:solidFill>
                  <a:schemeClr val="accent2">
                    <a:lumMod val="75000"/>
                  </a:schemeClr>
                </a:solidFill>
                <a:latin typeface="Alexandria" pitchFamily="2" charset="-78"/>
                <a:cs typeface="Alexandria" pitchFamily="2" charset="-78"/>
              </a:rPr>
              <a:t>تتبع النظرات على مدة مشاهدة الإعلان: </a:t>
            </a:r>
          </a:p>
          <a:p>
            <a:pPr algn="r" rtl="1">
              <a:lnSpc>
                <a:spcPct val="150000"/>
              </a:lnSpc>
            </a:pPr>
            <a:r>
              <a:rPr lang="ar-SA" sz="1700" dirty="0" smtClean="0">
                <a:latin typeface="Alexandria" pitchFamily="2" charset="-78"/>
                <a:cs typeface="Alexandria" pitchFamily="2" charset="-78"/>
              </a:rPr>
              <a:t>وفي دراسة أُجريت لقياس المدة الزمنية التي استغرقها متلقي الإعلان في مشاهدته. توصلت النتائج إلى:</a:t>
            </a: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 عندما ينظر الشخص </a:t>
            </a:r>
            <a:r>
              <a:rPr lang="en-US" sz="1700" dirty="0" smtClean="0">
                <a:latin typeface="Alexandria" pitchFamily="2" charset="-78"/>
                <a:cs typeface="Alexandria" pitchFamily="2" charset="-78"/>
              </a:rPr>
              <a:t>Model</a:t>
            </a:r>
            <a:r>
              <a:rPr lang="ar-SA" sz="1700" dirty="0" smtClean="0">
                <a:latin typeface="Alexandria" pitchFamily="2" charset="-78"/>
                <a:cs typeface="Alexandria" pitchFamily="2" charset="-78"/>
              </a:rPr>
              <a:t> إلى المنتج، أدي ذلك إلى أن العميل ينظر إلى </a:t>
            </a:r>
            <a:r>
              <a:rPr lang="ar-SA" sz="1700" u="sng" dirty="0" smtClean="0">
                <a:latin typeface="Alexandria" pitchFamily="2" charset="-78"/>
                <a:cs typeface="Alexandria" pitchFamily="2" charset="-78"/>
              </a:rPr>
              <a:t>المنتج</a:t>
            </a:r>
            <a:r>
              <a:rPr lang="ar-SA" sz="1700" dirty="0" smtClean="0">
                <a:latin typeface="Alexandria" pitchFamily="2" charset="-78"/>
                <a:cs typeface="Alexandria" pitchFamily="2" charset="-78"/>
              </a:rPr>
              <a:t> مدة زمنية أطول مقارنة عندما كان ينظر الشخص إلى الشاشة أو إلى متلقي الإعلان.</a:t>
            </a: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 يستغرق العميل وقتًا أطول في مشاهدة العلامة التجارية عندما كان المودل ينظر إلى المنتج مقارنة عندما كان ينظر إلى العميل نفسه. </a:t>
            </a:r>
            <a:endParaRPr lang="en-US" sz="1700" dirty="0" smtClean="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14" name="Picture 13"/>
          <p:cNvPicPr>
            <a:picLocks noChangeAspect="1"/>
          </p:cNvPicPr>
          <p:nvPr/>
        </p:nvPicPr>
        <p:blipFill rotWithShape="1">
          <a:blip r:embed="rId5"/>
          <a:srcRect l="16369" t="14568" r="50159" b="42426"/>
          <a:stretch/>
        </p:blipFill>
        <p:spPr>
          <a:xfrm>
            <a:off x="10224" y="2184291"/>
            <a:ext cx="4143321" cy="4219157"/>
          </a:xfrm>
          <a:prstGeom prst="rect">
            <a:avLst/>
          </a:prstGeom>
        </p:spPr>
      </p:pic>
      <p:sp>
        <p:nvSpPr>
          <p:cNvPr id="15" name="Rectangle 14"/>
          <p:cNvSpPr/>
          <p:nvPr/>
        </p:nvSpPr>
        <p:spPr>
          <a:xfrm>
            <a:off x="26167" y="6396335"/>
            <a:ext cx="4650993" cy="461665"/>
          </a:xfrm>
          <a:prstGeom prst="rect">
            <a:avLst/>
          </a:prstGeom>
          <a:solidFill>
            <a:schemeClr val="accent2">
              <a:lumMod val="20000"/>
              <a:lumOff val="80000"/>
            </a:schemeClr>
          </a:solidFill>
        </p:spPr>
        <p:txBody>
          <a:bodyPr wrap="square">
            <a:spAutoFit/>
          </a:bodyPr>
          <a:lstStyle/>
          <a:p>
            <a:pPr algn="r" rtl="1"/>
            <a:r>
              <a:rPr lang="ar-SA" sz="1200" dirty="0" smtClean="0">
                <a:latin typeface="Alexandria" pitchFamily="2" charset="-78"/>
                <a:cs typeface="Alexandria" pitchFamily="2" charset="-78"/>
              </a:rPr>
              <a:t>اللون الأسود: </a:t>
            </a:r>
            <a:r>
              <a:rPr lang="ar-SA" sz="1100" dirty="0" smtClean="0">
                <a:latin typeface="Alexandria" pitchFamily="2" charset="-78"/>
                <a:cs typeface="Alexandria" pitchFamily="2" charset="-78"/>
              </a:rPr>
              <a:t>يشير إلى صورة الشخص ينظر إلى الشاشة أو متلقى الإعلان</a:t>
            </a:r>
            <a:endParaRPr lang="ar-SA" sz="1200" dirty="0" smtClean="0">
              <a:latin typeface="Alexandria" pitchFamily="2" charset="-78"/>
              <a:cs typeface="Alexandria" pitchFamily="2" charset="-78"/>
            </a:endParaRPr>
          </a:p>
          <a:p>
            <a:pPr algn="r" rtl="1"/>
            <a:r>
              <a:rPr lang="ar-SA" sz="1200" dirty="0" smtClean="0">
                <a:latin typeface="Alexandria" pitchFamily="2" charset="-78"/>
                <a:cs typeface="Alexandria" pitchFamily="2" charset="-78"/>
              </a:rPr>
              <a:t>اللون الأبيض: يشير إلى صورة الشخص ينظر إلى المنتج نفسه</a:t>
            </a:r>
            <a:endParaRPr lang="ar-SA" sz="1200" dirty="0"/>
          </a:p>
        </p:txBody>
      </p:sp>
    </p:spTree>
    <p:extLst>
      <p:ext uri="{BB962C8B-B14F-4D97-AF65-F5344CB8AC3E}">
        <p14:creationId xmlns:p14="http://schemas.microsoft.com/office/powerpoint/2010/main" val="3388277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81483" b="73785"/>
          <a:stretch/>
        </p:blipFill>
        <p:spPr>
          <a:xfrm>
            <a:off x="11328609" y="1906327"/>
            <a:ext cx="1185266" cy="1270825"/>
          </a:xfrm>
          <a:prstGeom prst="rect">
            <a:avLst/>
          </a:prstGeom>
        </p:spPr>
      </p:pic>
      <p:sp>
        <p:nvSpPr>
          <p:cNvPr id="18" name="TextBox 17">
            <a:extLst>
              <a:ext uri="{FF2B5EF4-FFF2-40B4-BE49-F238E27FC236}">
                <a16:creationId xmlns:a16="http://schemas.microsoft.com/office/drawing/2014/main" id="{F9A80F9F-74DB-1D57-04E8-E20E92A09B0A}"/>
              </a:ext>
            </a:extLst>
          </p:cNvPr>
          <p:cNvSpPr txBox="1"/>
          <p:nvPr/>
        </p:nvSpPr>
        <p:spPr>
          <a:xfrm>
            <a:off x="2249729" y="1439147"/>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15217" y="1981994"/>
            <a:ext cx="10345411" cy="4392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647377" y="1949336"/>
            <a:ext cx="5803974" cy="4478149"/>
          </a:xfrm>
          <a:prstGeom prst="rect">
            <a:avLst/>
          </a:prstGeom>
          <a:noFill/>
        </p:spPr>
        <p:txBody>
          <a:bodyPr wrap="square" rtlCol="0">
            <a:spAutoFit/>
          </a:bodyPr>
          <a:lstStyle/>
          <a:p>
            <a:pPr marL="342900" indent="-342900" algn="r" rtl="1">
              <a:lnSpc>
                <a:spcPct val="150000"/>
              </a:lnSpc>
              <a:buFont typeface="+mj-lt"/>
              <a:buAutoNum type="arabicPeriod" startAt="4"/>
            </a:pPr>
            <a:r>
              <a:rPr lang="ar-SA" sz="1600" dirty="0" smtClean="0">
                <a:solidFill>
                  <a:srgbClr val="C00000"/>
                </a:solidFill>
                <a:latin typeface="Alexandria" pitchFamily="2" charset="-78"/>
                <a:cs typeface="Alexandria" pitchFamily="2" charset="-78"/>
              </a:rPr>
              <a:t>تتبع النظرات </a:t>
            </a:r>
            <a:r>
              <a:rPr lang="en-US" sz="1600" dirty="0">
                <a:solidFill>
                  <a:srgbClr val="C00000"/>
                </a:solidFill>
                <a:latin typeface="Alexandria" pitchFamily="2" charset="-78"/>
                <a:cs typeface="Alexandria" pitchFamily="2" charset="-78"/>
              </a:rPr>
              <a:t>Gaze Following</a:t>
            </a:r>
            <a:endParaRPr lang="ar-SA" sz="1600" dirty="0">
              <a:solidFill>
                <a:srgbClr val="C00000"/>
              </a:solidFill>
              <a:latin typeface="Alexandria" pitchFamily="2" charset="-78"/>
              <a:cs typeface="Alexandria" pitchFamily="2" charset="-78"/>
            </a:endParaRPr>
          </a:p>
          <a:p>
            <a:pPr algn="r" rtl="1">
              <a:lnSpc>
                <a:spcPct val="150000"/>
              </a:lnSpc>
            </a:pPr>
            <a:endParaRPr lang="ar-SA" sz="400" dirty="0" smtClean="0">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نستنتج من ذلك:</a:t>
            </a: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عند </a:t>
            </a:r>
            <a:r>
              <a:rPr lang="ar-SA" sz="1700" dirty="0">
                <a:latin typeface="Alexandria" pitchFamily="2" charset="-78"/>
                <a:cs typeface="Alexandria" pitchFamily="2" charset="-78"/>
              </a:rPr>
              <a:t>اختيار صورة للإعلان، تأكد أن الشخص في الصورة ينظر إلى </a:t>
            </a:r>
            <a:r>
              <a:rPr lang="ar-SA" sz="1700" dirty="0" smtClean="0">
                <a:latin typeface="Alexandria" pitchFamily="2" charset="-78"/>
                <a:cs typeface="Alexandria" pitchFamily="2" charset="-78"/>
              </a:rPr>
              <a:t>المنتج، </a:t>
            </a:r>
            <a:r>
              <a:rPr lang="ar-SA" sz="1700" dirty="0">
                <a:latin typeface="Alexandria" pitchFamily="2" charset="-78"/>
                <a:cs typeface="Alexandria" pitchFamily="2" charset="-78"/>
              </a:rPr>
              <a:t>وليس نحو الشخص الذي </a:t>
            </a:r>
            <a:r>
              <a:rPr lang="ar-SA" sz="1700" dirty="0" smtClean="0">
                <a:latin typeface="Alexandria" pitchFamily="2" charset="-78"/>
                <a:cs typeface="Alexandria" pitchFamily="2" charset="-78"/>
              </a:rPr>
              <a:t>يشاهد  الإعلان (المتلقي).</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يتضح </a:t>
            </a:r>
            <a:r>
              <a:rPr lang="ar-SA" sz="1700" dirty="0">
                <a:latin typeface="Alexandria" pitchFamily="2" charset="-78"/>
                <a:cs typeface="Alexandria" pitchFamily="2" charset="-78"/>
              </a:rPr>
              <a:t>أن </a:t>
            </a:r>
            <a:r>
              <a:rPr lang="ar-SA" sz="1700" dirty="0" smtClean="0">
                <a:latin typeface="Alexandria" pitchFamily="2" charset="-78"/>
                <a:cs typeface="Alexandria" pitchFamily="2" charset="-78"/>
              </a:rPr>
              <a:t>تغييرًا بسيطًا </a:t>
            </a:r>
            <a:r>
              <a:rPr lang="ar-SA" sz="1700" dirty="0">
                <a:latin typeface="Alexandria" pitchFamily="2" charset="-78"/>
                <a:cs typeface="Alexandria" pitchFamily="2" charset="-78"/>
              </a:rPr>
              <a:t>في </a:t>
            </a:r>
            <a:r>
              <a:rPr lang="ar-SA" sz="1700" dirty="0" smtClean="0">
                <a:latin typeface="Alexandria" pitchFamily="2" charset="-78"/>
                <a:cs typeface="Alexandria" pitchFamily="2" charset="-78"/>
              </a:rPr>
              <a:t>اتجاه نظرة العين في    الصورة، يمكن أن </a:t>
            </a:r>
            <a:r>
              <a:rPr lang="ar-SA" sz="1700" dirty="0">
                <a:latin typeface="Alexandria" pitchFamily="2" charset="-78"/>
                <a:cs typeface="Alexandria" pitchFamily="2" charset="-78"/>
              </a:rPr>
              <a:t>تؤدي إلى تركيز </a:t>
            </a:r>
            <a:r>
              <a:rPr lang="ar-SA" sz="1700" dirty="0" smtClean="0">
                <a:latin typeface="Alexandria" pitchFamily="2" charset="-78"/>
                <a:cs typeface="Alexandria" pitchFamily="2" charset="-78"/>
              </a:rPr>
              <a:t>أعلى، مما يعنى      فرصًا أكبر </a:t>
            </a:r>
            <a:r>
              <a:rPr lang="ar-SA" sz="1700" dirty="0">
                <a:latin typeface="Alexandria" pitchFamily="2" charset="-78"/>
                <a:cs typeface="Alexandria" pitchFamily="2" charset="-78"/>
              </a:rPr>
              <a:t>في إتمام عملية الشراء. </a:t>
            </a: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  توظيف استراتيجية </a:t>
            </a:r>
            <a:r>
              <a:rPr lang="ar-SA" sz="1700" dirty="0">
                <a:latin typeface="Alexandria" pitchFamily="2" charset="-78"/>
                <a:cs typeface="Alexandria" pitchFamily="2" charset="-78"/>
              </a:rPr>
              <a:t>تتبع النظرات في تصميم الإعلانات يساعد في تحسين فعالية الرسالة الإعلانية وزيادة احتمالية اتخاذ قرار الشراء من قبل المستهلكين.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grpSp>
        <p:nvGrpSpPr>
          <p:cNvPr id="16" name="Group 15"/>
          <p:cNvGrpSpPr/>
          <p:nvPr/>
        </p:nvGrpSpPr>
        <p:grpSpPr>
          <a:xfrm>
            <a:off x="3448" y="2375150"/>
            <a:ext cx="5842861" cy="3917481"/>
            <a:chOff x="1848267" y="2453541"/>
            <a:chExt cx="7156249" cy="3060914"/>
          </a:xfrm>
        </p:grpSpPr>
        <p:pic>
          <p:nvPicPr>
            <p:cNvPr id="17" name="Picture 16"/>
            <p:cNvPicPr>
              <a:picLocks noChangeAspect="1"/>
            </p:cNvPicPr>
            <p:nvPr/>
          </p:nvPicPr>
          <p:blipFill rotWithShape="1">
            <a:blip r:embed="rId5">
              <a:extLst>
                <a:ext uri="{28A0092B-C50C-407E-A947-70E740481C1C}">
                  <a14:useLocalDpi xmlns:a14="http://schemas.microsoft.com/office/drawing/2010/main" val="0"/>
                </a:ext>
              </a:extLst>
            </a:blip>
            <a:srcRect l="6356" t="9492" r="56399" b="20227"/>
            <a:stretch/>
          </p:blipFill>
          <p:spPr>
            <a:xfrm>
              <a:off x="1848267" y="2453541"/>
              <a:ext cx="3467652" cy="3017362"/>
            </a:xfrm>
            <a:prstGeom prst="rect">
              <a:avLst/>
            </a:prstGeom>
            <a:ln>
              <a:noFill/>
            </a:ln>
            <a:effectLst>
              <a:outerShdw blurRad="292100" dist="139700" dir="2700000" algn="tl" rotWithShape="0">
                <a:srgbClr val="333333">
                  <a:alpha val="65000"/>
                </a:srgbClr>
              </a:outerShdw>
            </a:effectLst>
          </p:spPr>
        </p:pic>
        <p:pic>
          <p:nvPicPr>
            <p:cNvPr id="19" name="Picture 18"/>
            <p:cNvPicPr>
              <a:picLocks noChangeAspect="1"/>
            </p:cNvPicPr>
            <p:nvPr/>
          </p:nvPicPr>
          <p:blipFill rotWithShape="1">
            <a:blip r:embed="rId5">
              <a:extLst>
                <a:ext uri="{28A0092B-C50C-407E-A947-70E740481C1C}">
                  <a14:useLocalDpi xmlns:a14="http://schemas.microsoft.com/office/drawing/2010/main" val="0"/>
                </a:ext>
              </a:extLst>
            </a:blip>
            <a:srcRect l="61781" t="55367" r="1228"/>
            <a:stretch/>
          </p:blipFill>
          <p:spPr>
            <a:xfrm>
              <a:off x="5315920" y="2453541"/>
              <a:ext cx="3688596" cy="3060914"/>
            </a:xfrm>
            <a:prstGeom prst="rect">
              <a:avLst/>
            </a:prstGeom>
            <a:ln>
              <a:noFill/>
            </a:ln>
            <a:effectLst>
              <a:outerShdw blurRad="292100" dist="139700" dir="2700000" algn="tl" rotWithShape="0">
                <a:srgbClr val="333333">
                  <a:alpha val="65000"/>
                </a:srgbClr>
              </a:outerShdw>
            </a:effectLst>
          </p:spPr>
        </p:pic>
      </p:grpSp>
      <p:cxnSp>
        <p:nvCxnSpPr>
          <p:cNvPr id="10" name="Straight Connector 9"/>
          <p:cNvCxnSpPr/>
          <p:nvPr/>
        </p:nvCxnSpPr>
        <p:spPr>
          <a:xfrm>
            <a:off x="330053" y="3761185"/>
            <a:ext cx="2336397" cy="1940295"/>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61312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F9A80F9F-74DB-1D57-04E8-E20E92A09B0A}"/>
              </a:ext>
            </a:extLst>
          </p:cNvPr>
          <p:cNvSpPr txBox="1"/>
          <p:nvPr/>
        </p:nvSpPr>
        <p:spPr>
          <a:xfrm>
            <a:off x="2274651" y="1188337"/>
            <a:ext cx="2304087"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a:pPr>
            <a:r>
              <a:rPr lang="ar-SA" b="1" dirty="0" smtClean="0">
                <a:solidFill>
                  <a:srgbClr val="C00000"/>
                </a:solidFill>
                <a:latin typeface="Alexandria Black" pitchFamily="2" charset="-78"/>
                <a:cs typeface="Alexandria Black" pitchFamily="2" charset="-78"/>
              </a:rPr>
              <a:t>الصور</a:t>
            </a:r>
            <a:endParaRPr lang="ar-SA" b="1" dirty="0">
              <a:solidFill>
                <a:srgbClr val="C00000"/>
              </a:solidFill>
              <a:latin typeface="Alexandria Black" pitchFamily="2" charset="-78"/>
              <a:cs typeface="Alexandria Black"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661203" y="1696169"/>
            <a:ext cx="9328108" cy="4678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47762" y="1672034"/>
            <a:ext cx="9223937" cy="4732065"/>
          </a:xfrm>
          <a:prstGeom prst="rect">
            <a:avLst/>
          </a:prstGeom>
          <a:noFill/>
        </p:spPr>
        <p:txBody>
          <a:bodyPr wrap="square" rtlCol="0">
            <a:spAutoFit/>
          </a:bodyPr>
          <a:lstStyle/>
          <a:p>
            <a:pPr marL="342900" indent="-342900" algn="r" rtl="1">
              <a:lnSpc>
                <a:spcPct val="150000"/>
              </a:lnSpc>
              <a:buFont typeface="+mj-lt"/>
              <a:buAutoNum type="arabicPeriod" startAt="5"/>
            </a:pPr>
            <a:r>
              <a:rPr lang="ar-SA" b="1" dirty="0">
                <a:solidFill>
                  <a:srgbClr val="C00000"/>
                </a:solidFill>
                <a:latin typeface="Alexandria" pitchFamily="2" charset="-78"/>
                <a:cs typeface="Alexandria" pitchFamily="2" charset="-78"/>
              </a:rPr>
              <a:t>غريب الأطوار </a:t>
            </a:r>
            <a:r>
              <a:rPr lang="en-US" b="1" dirty="0">
                <a:solidFill>
                  <a:srgbClr val="C00000"/>
                </a:solidFill>
                <a:latin typeface="Alexandria" pitchFamily="2" charset="-78"/>
                <a:cs typeface="Alexandria" pitchFamily="2" charset="-78"/>
              </a:rPr>
              <a:t>Whimsicality </a:t>
            </a:r>
            <a:endParaRPr lang="ar-SA" sz="400" b="1" dirty="0" smtClean="0">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استراتيجية غريب </a:t>
            </a:r>
            <a:r>
              <a:rPr lang="ar-SA" sz="1700" dirty="0">
                <a:latin typeface="Alexandria" pitchFamily="2" charset="-78"/>
                <a:cs typeface="Alexandria" pitchFamily="2" charset="-78"/>
              </a:rPr>
              <a:t>الأطوار: </a:t>
            </a:r>
            <a:r>
              <a:rPr lang="ar-SA" sz="1700" dirty="0" smtClean="0">
                <a:latin typeface="Alexandria" pitchFamily="2" charset="-78"/>
                <a:cs typeface="Alexandria" pitchFamily="2" charset="-78"/>
              </a:rPr>
              <a:t>تشير إلى استخدام </a:t>
            </a:r>
            <a:r>
              <a:rPr lang="ar-SA" sz="1700" dirty="0">
                <a:latin typeface="Alexandria" pitchFamily="2" charset="-78"/>
                <a:cs typeface="Alexandria" pitchFamily="2" charset="-78"/>
              </a:rPr>
              <a:t>عناصر غير تقليدية أو غير متوقعة في </a:t>
            </a:r>
            <a:r>
              <a:rPr lang="ar-SA" sz="1700" dirty="0" smtClean="0">
                <a:latin typeface="Alexandria" pitchFamily="2" charset="-78"/>
                <a:cs typeface="Alexandria" pitchFamily="2" charset="-78"/>
              </a:rPr>
              <a:t>صور الإعلانات</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مما يُثير </a:t>
            </a:r>
            <a:r>
              <a:rPr lang="ar-SA" sz="1700" dirty="0">
                <a:latin typeface="Alexandria" pitchFamily="2" charset="-78"/>
                <a:cs typeface="Alexandria" pitchFamily="2" charset="-78"/>
              </a:rPr>
              <a:t>الفضول ويجذب الانتباه. هذه العناصر يمكن أن تكون فكاهية، أو غير مألوفة.</a:t>
            </a:r>
          </a:p>
          <a:p>
            <a:pPr algn="r" rtl="1">
              <a:lnSpc>
                <a:spcPct val="150000"/>
              </a:lnSpc>
            </a:pPr>
            <a:r>
              <a:rPr lang="ar-SA" sz="1700" dirty="0" smtClean="0">
                <a:solidFill>
                  <a:srgbClr val="0070C0"/>
                </a:solidFill>
                <a:latin typeface="Alexandria" pitchFamily="2" charset="-78"/>
                <a:cs typeface="Alexandria" pitchFamily="2" charset="-78"/>
              </a:rPr>
              <a:t>التأثير </a:t>
            </a:r>
            <a:r>
              <a:rPr lang="ar-SA" sz="1700" dirty="0">
                <a:solidFill>
                  <a:srgbClr val="0070C0"/>
                </a:solidFill>
                <a:latin typeface="Alexandria" pitchFamily="2" charset="-78"/>
                <a:cs typeface="Alexandria" pitchFamily="2" charset="-78"/>
              </a:rPr>
              <a:t>النفسي </a:t>
            </a:r>
            <a:r>
              <a:rPr lang="ar-SA" sz="1700" dirty="0" smtClean="0">
                <a:solidFill>
                  <a:srgbClr val="0070C0"/>
                </a:solidFill>
                <a:latin typeface="Alexandria" pitchFamily="2" charset="-78"/>
                <a:cs typeface="Alexandria" pitchFamily="2" charset="-78"/>
              </a:rPr>
              <a:t>للصور غريبة الأطوار:</a:t>
            </a:r>
            <a:endParaRPr lang="ar-SA" sz="1700" dirty="0">
              <a:solidFill>
                <a:srgbClr val="0070C0"/>
              </a:solidFill>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rgbClr val="98481C"/>
                </a:solidFill>
                <a:latin typeface="Alexandria" pitchFamily="2" charset="-78"/>
                <a:cs typeface="Alexandria" pitchFamily="2" charset="-78"/>
              </a:rPr>
              <a:t>جذب الانتباه</a:t>
            </a:r>
            <a:r>
              <a:rPr lang="ar-SA" sz="1700" dirty="0" smtClean="0">
                <a:solidFill>
                  <a:srgbClr val="98481C"/>
                </a:solidFill>
                <a:latin typeface="Alexandria" pitchFamily="2" charset="-78"/>
                <a:cs typeface="Alexandria" pitchFamily="2" charset="-78"/>
              </a:rPr>
              <a:t>: </a:t>
            </a:r>
            <a:r>
              <a:rPr lang="ar-SA" sz="1600" dirty="0" smtClean="0">
                <a:latin typeface="Alexandria" pitchFamily="2" charset="-78"/>
                <a:cs typeface="Alexandria" pitchFamily="2" charset="-78"/>
              </a:rPr>
              <a:t>الصور </a:t>
            </a:r>
            <a:r>
              <a:rPr lang="ar-SA" sz="1600" dirty="0">
                <a:latin typeface="Alexandria" pitchFamily="2" charset="-78"/>
                <a:cs typeface="Alexandria" pitchFamily="2" charset="-78"/>
              </a:rPr>
              <a:t>الغريبة أو الكيوت يمكن أن </a:t>
            </a:r>
            <a:r>
              <a:rPr lang="ar-SA" sz="1600" dirty="0" smtClean="0">
                <a:latin typeface="Alexandria" pitchFamily="2" charset="-78"/>
                <a:cs typeface="Alexandria" pitchFamily="2" charset="-78"/>
              </a:rPr>
              <a:t>تجذب </a:t>
            </a:r>
            <a:r>
              <a:rPr lang="ar-SA" sz="1600" dirty="0">
                <a:latin typeface="Alexandria" pitchFamily="2" charset="-78"/>
                <a:cs typeface="Alexandria" pitchFamily="2" charset="-78"/>
              </a:rPr>
              <a:t>انتباه </a:t>
            </a:r>
            <a:r>
              <a:rPr lang="ar-SA" sz="1600" dirty="0" smtClean="0">
                <a:latin typeface="Alexandria" pitchFamily="2" charset="-78"/>
                <a:cs typeface="Alexandria" pitchFamily="2" charset="-78"/>
              </a:rPr>
              <a:t>المستخدمين </a:t>
            </a:r>
            <a:r>
              <a:rPr lang="ar-SA" sz="1600" dirty="0">
                <a:latin typeface="Alexandria" pitchFamily="2" charset="-78"/>
                <a:cs typeface="Alexandria" pitchFamily="2" charset="-78"/>
              </a:rPr>
              <a:t>بشكل أسرع من الصور التقليدية. هذا يؤدي إلى زيادة الوعي </a:t>
            </a:r>
            <a:r>
              <a:rPr lang="ar-SA" sz="1600" dirty="0" smtClean="0">
                <a:latin typeface="Alexandria" pitchFamily="2" charset="-78"/>
                <a:cs typeface="Alexandria" pitchFamily="2" charset="-78"/>
              </a:rPr>
              <a:t>بالمنتج.</a:t>
            </a:r>
          </a:p>
          <a:p>
            <a:pPr marL="342900" indent="-342900" algn="r" rtl="1">
              <a:lnSpc>
                <a:spcPct val="150000"/>
              </a:lnSpc>
              <a:buFont typeface="+mj-lt"/>
              <a:buAutoNum type="arabicPeriod"/>
            </a:pPr>
            <a:r>
              <a:rPr lang="ar-SA" sz="1700" dirty="0" smtClean="0">
                <a:solidFill>
                  <a:srgbClr val="98481C"/>
                </a:solidFill>
                <a:latin typeface="Alexandria" pitchFamily="2" charset="-78"/>
                <a:cs typeface="Alexandria" pitchFamily="2" charset="-78"/>
              </a:rPr>
              <a:t>استثارة </a:t>
            </a:r>
            <a:r>
              <a:rPr lang="ar-SA" sz="1700" dirty="0">
                <a:solidFill>
                  <a:srgbClr val="98481C"/>
                </a:solidFill>
                <a:latin typeface="Alexandria" pitchFamily="2" charset="-78"/>
                <a:cs typeface="Alexandria" pitchFamily="2" charset="-78"/>
              </a:rPr>
              <a:t>المشاعر</a:t>
            </a:r>
            <a:r>
              <a:rPr lang="ar-SA" sz="1700" dirty="0" smtClean="0">
                <a:solidFill>
                  <a:srgbClr val="98481C"/>
                </a:solidFill>
                <a:latin typeface="Alexandria" pitchFamily="2" charset="-78"/>
                <a:cs typeface="Alexandria" pitchFamily="2" charset="-78"/>
              </a:rPr>
              <a:t>: </a:t>
            </a:r>
            <a:r>
              <a:rPr lang="ar-SA" sz="1600" dirty="0" smtClean="0">
                <a:latin typeface="Alexandria" pitchFamily="2" charset="-78"/>
                <a:cs typeface="Alexandria" pitchFamily="2" charset="-78"/>
              </a:rPr>
              <a:t>الإعلانات </a:t>
            </a:r>
            <a:r>
              <a:rPr lang="ar-SA" sz="1600" dirty="0">
                <a:latin typeface="Alexandria" pitchFamily="2" charset="-78"/>
                <a:cs typeface="Alexandria" pitchFamily="2" charset="-78"/>
              </a:rPr>
              <a:t>التي تحتوي على عناصر غريبة أو كيوت تثير مشاعر إيجابية مثل السعادة والمرح. هذه المشاعر تعزز الرغبة في </a:t>
            </a:r>
            <a:r>
              <a:rPr lang="ar-SA" sz="1600" dirty="0" smtClean="0">
                <a:latin typeface="Alexandria" pitchFamily="2" charset="-78"/>
                <a:cs typeface="Alexandria" pitchFamily="2" charset="-78"/>
              </a:rPr>
              <a:t>المنتج. </a:t>
            </a:r>
            <a:r>
              <a:rPr lang="ar-SA" sz="1600" dirty="0" smtClean="0">
                <a:solidFill>
                  <a:srgbClr val="FF0000"/>
                </a:solidFill>
                <a:latin typeface="Alexandria" pitchFamily="2" charset="-78"/>
                <a:cs typeface="Alexandria" pitchFamily="2" charset="-78"/>
              </a:rPr>
              <a:t>مثال</a:t>
            </a:r>
            <a:r>
              <a:rPr lang="ar-SA" sz="1600" dirty="0" smtClean="0">
                <a:latin typeface="Alexandria" pitchFamily="2" charset="-78"/>
                <a:cs typeface="Alexandria" pitchFamily="2" charset="-78"/>
              </a:rPr>
              <a:t>: </a:t>
            </a:r>
            <a:r>
              <a:rPr lang="ar-SA" sz="1400" dirty="0" smtClean="0">
                <a:latin typeface="Alexandria" pitchFamily="2" charset="-78"/>
                <a:cs typeface="Alexandria" pitchFamily="2" charset="-78"/>
              </a:rPr>
              <a:t>كروت هدية أمازون</a:t>
            </a:r>
          </a:p>
          <a:p>
            <a:pPr marL="342900" indent="-342900" algn="r" rtl="1">
              <a:lnSpc>
                <a:spcPct val="150000"/>
              </a:lnSpc>
              <a:buFont typeface="+mj-lt"/>
              <a:buAutoNum type="arabicPeriod"/>
            </a:pPr>
            <a:r>
              <a:rPr lang="ar-SA" sz="1700" dirty="0" smtClean="0">
                <a:solidFill>
                  <a:srgbClr val="98481C"/>
                </a:solidFill>
                <a:latin typeface="Alexandria" pitchFamily="2" charset="-78"/>
                <a:cs typeface="Alexandria" pitchFamily="2" charset="-78"/>
              </a:rPr>
              <a:t>تعزيز الارتباط</a:t>
            </a: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استخدام </a:t>
            </a:r>
            <a:r>
              <a:rPr lang="ar-SA" sz="1600" dirty="0">
                <a:latin typeface="Alexandria" pitchFamily="2" charset="-78"/>
                <a:cs typeface="Alexandria" pitchFamily="2" charset="-78"/>
              </a:rPr>
              <a:t>الصور الغريبة أو الفكاهية يمكن أن يساعد في بناء ارتباط عاطفي بين المستهلك والمنتج، مما يزيد من احتمالية اتخاذ قرار </a:t>
            </a:r>
            <a:r>
              <a:rPr lang="ar-SA" sz="1600" dirty="0" smtClean="0">
                <a:latin typeface="Alexandria" pitchFamily="2" charset="-78"/>
                <a:cs typeface="Alexandria" pitchFamily="2" charset="-78"/>
              </a:rPr>
              <a:t>الشراء.</a:t>
            </a:r>
          </a:p>
          <a:p>
            <a:pPr marL="342900" indent="-342900" algn="r" rtl="1">
              <a:lnSpc>
                <a:spcPct val="150000"/>
              </a:lnSpc>
              <a:buFont typeface="+mj-lt"/>
              <a:buAutoNum type="arabicPeriod"/>
            </a:pPr>
            <a:r>
              <a:rPr lang="ar-SA" sz="1700" dirty="0" smtClean="0">
                <a:solidFill>
                  <a:srgbClr val="98481C"/>
                </a:solidFill>
                <a:latin typeface="Alexandria" pitchFamily="2" charset="-78"/>
                <a:cs typeface="Alexandria" pitchFamily="2" charset="-78"/>
              </a:rPr>
              <a:t>اسخدام الصور </a:t>
            </a:r>
            <a:r>
              <a:rPr lang="ar-SA" sz="1600" dirty="0" smtClean="0">
                <a:solidFill>
                  <a:srgbClr val="98481C"/>
                </a:solidFill>
                <a:latin typeface="Alexandria" pitchFamily="2" charset="-78"/>
                <a:cs typeface="Alexandria" pitchFamily="2" charset="-78"/>
              </a:rPr>
              <a:t>غريبة الأطوار</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يكون فعالًا </a:t>
            </a:r>
            <a:r>
              <a:rPr lang="ar-SA" sz="1600" dirty="0" smtClean="0">
                <a:latin typeface="Alexandria" pitchFamily="2" charset="-78"/>
                <a:cs typeface="Alexandria" pitchFamily="2" charset="-78"/>
              </a:rPr>
              <a:t>جدًا في إعلانات </a:t>
            </a:r>
            <a:r>
              <a:rPr lang="ar-SA" sz="1600" u="sng" dirty="0">
                <a:latin typeface="Alexandria" pitchFamily="2" charset="-78"/>
                <a:cs typeface="Alexandria" pitchFamily="2" charset="-78"/>
              </a:rPr>
              <a:t>منتجات المتعة</a:t>
            </a:r>
            <a:r>
              <a:rPr lang="ar-SA" sz="1600" dirty="0">
                <a:latin typeface="Alexandria" pitchFamily="2" charset="-78"/>
                <a:cs typeface="Alexandria" pitchFamily="2" charset="-78"/>
              </a:rPr>
              <a:t>، حيث يعزز من الجاذبية والتفاعل العاطفي. ومع ذلك، ينبغي </a:t>
            </a:r>
            <a:r>
              <a:rPr lang="ar-SA" sz="1600" dirty="0" smtClean="0">
                <a:latin typeface="Alexandria" pitchFamily="2" charset="-78"/>
                <a:cs typeface="Alexandria" pitchFamily="2" charset="-78"/>
              </a:rPr>
              <a:t>تجنبها في </a:t>
            </a:r>
            <a:r>
              <a:rPr lang="ar-SA" sz="1600" dirty="0">
                <a:latin typeface="Alexandria" pitchFamily="2" charset="-78"/>
                <a:cs typeface="Alexandria" pitchFamily="2" charset="-78"/>
              </a:rPr>
              <a:t>إعلانات </a:t>
            </a:r>
            <a:r>
              <a:rPr lang="ar-SA" sz="1600" dirty="0" smtClean="0">
                <a:latin typeface="Alexandria" pitchFamily="2" charset="-78"/>
                <a:cs typeface="Alexandria" pitchFamily="2" charset="-78"/>
              </a:rPr>
              <a:t>ال</a:t>
            </a:r>
            <a:r>
              <a:rPr lang="ar-SA" sz="1600" u="sng" dirty="0" smtClean="0">
                <a:latin typeface="Alexandria" pitchFamily="2" charset="-78"/>
                <a:cs typeface="Alexandria" pitchFamily="2" charset="-78"/>
              </a:rPr>
              <a:t>منتجات النفعية</a:t>
            </a:r>
            <a:r>
              <a:rPr lang="ar-SA" sz="1600" dirty="0" smtClean="0">
                <a:latin typeface="Alexandria" pitchFamily="2" charset="-78"/>
                <a:cs typeface="Alexandria" pitchFamily="2" charset="-78"/>
              </a:rPr>
              <a:t>،</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التي تتطلب الجدية. </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3" name="Picture 2"/>
          <p:cNvPicPr>
            <a:picLocks noChangeAspect="1"/>
          </p:cNvPicPr>
          <p:nvPr/>
        </p:nvPicPr>
        <p:blipFill>
          <a:blip r:embed="rId4"/>
          <a:stretch>
            <a:fillRect/>
          </a:stretch>
        </p:blipFill>
        <p:spPr>
          <a:xfrm>
            <a:off x="1" y="2215730"/>
            <a:ext cx="2775856" cy="1095544"/>
          </a:xfrm>
          <a:prstGeom prst="rect">
            <a:avLst/>
          </a:prstGeom>
          <a:ln>
            <a:noFill/>
          </a:ln>
          <a:effectLst>
            <a:outerShdw blurRad="292100" dist="139700" dir="2700000" algn="tl" rotWithShape="0">
              <a:srgbClr val="333333">
                <a:alpha val="65000"/>
              </a:srgbClr>
            </a:outerShdw>
          </a:effectLst>
        </p:spPr>
      </p:pic>
      <p:pic>
        <p:nvPicPr>
          <p:cNvPr id="9" name="Picture 8"/>
          <p:cNvPicPr>
            <a:picLocks noChangeAspect="1"/>
          </p:cNvPicPr>
          <p:nvPr/>
        </p:nvPicPr>
        <p:blipFill rotWithShape="1">
          <a:blip r:embed="rId5"/>
          <a:srcRect t="3200"/>
          <a:stretch/>
        </p:blipFill>
        <p:spPr>
          <a:xfrm>
            <a:off x="0" y="5066118"/>
            <a:ext cx="2647761" cy="1784261"/>
          </a:xfrm>
          <a:prstGeom prst="rect">
            <a:avLst/>
          </a:prstGeom>
          <a:ln>
            <a:noFill/>
          </a:ln>
          <a:effectLst>
            <a:outerShdw blurRad="292100" dist="139700" dir="2700000" algn="tl" rotWithShape="0">
              <a:srgbClr val="333333">
                <a:alpha val="65000"/>
              </a:srgbClr>
            </a:outerShdw>
          </a:effectLst>
        </p:spPr>
      </p:pic>
      <p:sp>
        <p:nvSpPr>
          <p:cNvPr id="10" name="Rectangle 9"/>
          <p:cNvSpPr/>
          <p:nvPr/>
        </p:nvSpPr>
        <p:spPr>
          <a:xfrm>
            <a:off x="391374" y="6176106"/>
            <a:ext cx="1375698" cy="461024"/>
          </a:xfrm>
          <a:prstGeom prst="rect">
            <a:avLst/>
          </a:prstGeom>
        </p:spPr>
        <p:txBody>
          <a:bodyPr wrap="none">
            <a:spAutoFit/>
          </a:bodyPr>
          <a:lstStyle/>
          <a:p>
            <a:pPr algn="r" rtl="1">
              <a:lnSpc>
                <a:spcPct val="150000"/>
              </a:lnSpc>
            </a:pPr>
            <a:r>
              <a:rPr lang="en-US" dirty="0" smtClean="0">
                <a:latin typeface="Alexandria" pitchFamily="2" charset="-78"/>
                <a:cs typeface="Alexandria" pitchFamily="2" charset="-78"/>
              </a:rPr>
              <a:t>Hard Desk</a:t>
            </a:r>
            <a:endParaRPr lang="en-US" dirty="0">
              <a:latin typeface="Alexandria" pitchFamily="2" charset="-78"/>
              <a:cs typeface="Alexandria" pitchFamily="2" charset="-78"/>
            </a:endParaRPr>
          </a:p>
        </p:txBody>
      </p:sp>
      <p:grpSp>
        <p:nvGrpSpPr>
          <p:cNvPr id="15" name="Group 14"/>
          <p:cNvGrpSpPr/>
          <p:nvPr/>
        </p:nvGrpSpPr>
        <p:grpSpPr>
          <a:xfrm>
            <a:off x="1" y="3411124"/>
            <a:ext cx="2661202" cy="1594384"/>
            <a:chOff x="0" y="3457618"/>
            <a:chExt cx="3288417" cy="1594384"/>
          </a:xfrm>
        </p:grpSpPr>
        <p:pic>
          <p:nvPicPr>
            <p:cNvPr id="8" name="Picture 7"/>
            <p:cNvPicPr>
              <a:picLocks noChangeAspect="1"/>
            </p:cNvPicPr>
            <p:nvPr/>
          </p:nvPicPr>
          <p:blipFill>
            <a:blip r:embed="rId6"/>
            <a:stretch>
              <a:fillRect/>
            </a:stretch>
          </p:blipFill>
          <p:spPr>
            <a:xfrm>
              <a:off x="0" y="3457618"/>
              <a:ext cx="3288417" cy="1594384"/>
            </a:xfrm>
            <a:prstGeom prst="rect">
              <a:avLst/>
            </a:prstGeom>
            <a:ln>
              <a:noFill/>
            </a:ln>
            <a:effectLst>
              <a:outerShdw blurRad="292100" dist="139700" dir="2700000" algn="tl" rotWithShape="0">
                <a:srgbClr val="333333">
                  <a:alpha val="65000"/>
                </a:srgbClr>
              </a:outerShdw>
            </a:effectLst>
          </p:spPr>
        </p:pic>
        <p:cxnSp>
          <p:nvCxnSpPr>
            <p:cNvPr id="14" name="Straight Connector 13"/>
            <p:cNvCxnSpPr/>
            <p:nvPr/>
          </p:nvCxnSpPr>
          <p:spPr>
            <a:xfrm>
              <a:off x="170481" y="3952068"/>
              <a:ext cx="1044737" cy="898901"/>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831916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a:srcRect l="73550" t="29222" r="10915" b="14858"/>
          <a:stretch/>
        </p:blipFill>
        <p:spPr>
          <a:xfrm>
            <a:off x="18907" y="2262469"/>
            <a:ext cx="2021305" cy="4646729"/>
          </a:xfrm>
          <a:prstGeom prst="rect">
            <a:avLst/>
          </a:prstGeom>
        </p:spPr>
      </p:pic>
      <p:sp>
        <p:nvSpPr>
          <p:cNvPr id="19" name="TextBox 18">
            <a:extLst>
              <a:ext uri="{FF2B5EF4-FFF2-40B4-BE49-F238E27FC236}">
                <a16:creationId xmlns:a16="http://schemas.microsoft.com/office/drawing/2014/main" id="{F9A80F9F-74DB-1D57-04E8-E20E92A09B0A}"/>
              </a:ext>
            </a:extLst>
          </p:cNvPr>
          <p:cNvSpPr txBox="1"/>
          <p:nvPr/>
        </p:nvSpPr>
        <p:spPr>
          <a:xfrm>
            <a:off x="2407398" y="1453094"/>
            <a:ext cx="438086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1313" indent="-341313" algn="r" rtl="1">
              <a:lnSpc>
                <a:spcPct val="150000"/>
              </a:lnSpc>
              <a:buFont typeface="+mj-lt"/>
              <a:buAutoNum type="arabicPeriod" startAt="2"/>
            </a:pPr>
            <a:r>
              <a:rPr lang="ar-SA" b="1" dirty="0">
                <a:solidFill>
                  <a:srgbClr val="C00000"/>
                </a:solidFill>
                <a:latin typeface="Alexandria ExtraBold" pitchFamily="2" charset="-78"/>
                <a:ea typeface="Calibri" panose="020F0502020204030204" pitchFamily="34" charset="0"/>
                <a:cs typeface="Alexandria ExtraBold" pitchFamily="2" charset="-78"/>
              </a:rPr>
              <a:t>العناصر التيبوغرافية </a:t>
            </a:r>
            <a:r>
              <a:rPr lang="en-US" b="1" dirty="0">
                <a:solidFill>
                  <a:srgbClr val="C00000"/>
                </a:solidFill>
                <a:latin typeface="Alexandria ExtraBold" pitchFamily="2" charset="-78"/>
                <a:ea typeface="Calibri" panose="020F0502020204030204" pitchFamily="34" charset="0"/>
                <a:cs typeface="Alexandria ExtraBold" pitchFamily="2" charset="-78"/>
              </a:rPr>
              <a:t>Typography</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72296" y="1960926"/>
            <a:ext cx="9360561" cy="4204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51774" y="106932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72296" y="2190991"/>
            <a:ext cx="9160352" cy="3624069"/>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فن تصميم </a:t>
            </a:r>
            <a:r>
              <a:rPr lang="ar-SA" sz="1700" dirty="0" smtClean="0">
                <a:latin typeface="Alexandria" pitchFamily="2" charset="-78"/>
                <a:cs typeface="Alexandria" pitchFamily="2" charset="-78"/>
              </a:rPr>
              <a:t>الحروف </a:t>
            </a:r>
            <a:r>
              <a:rPr lang="ar-SA" sz="1700" dirty="0">
                <a:latin typeface="Alexandria" pitchFamily="2" charset="-78"/>
                <a:cs typeface="Alexandria" pitchFamily="2" charset="-78"/>
              </a:rPr>
              <a:t>يلعب دورًا حيويًا في التأثير النفسي على المستهلكين من خلال الإعلانات. يتضمن هذا الفن اختيار الخطوط، </a:t>
            </a:r>
            <a:r>
              <a:rPr lang="ar-SA" sz="1700" dirty="0" smtClean="0">
                <a:latin typeface="Alexandria" pitchFamily="2" charset="-78"/>
                <a:cs typeface="Alexandria" pitchFamily="2" charset="-78"/>
              </a:rPr>
              <a:t>والأحجام، </a:t>
            </a:r>
            <a:r>
              <a:rPr lang="ar-SA" sz="1700" dirty="0">
                <a:latin typeface="Alexandria" pitchFamily="2" charset="-78"/>
                <a:cs typeface="Alexandria" pitchFamily="2" charset="-78"/>
              </a:rPr>
              <a:t>والتنسيقات التي تؤثر على كيفية </a:t>
            </a:r>
            <a:r>
              <a:rPr lang="ar-SA" sz="1700" dirty="0" smtClean="0">
                <a:latin typeface="Alexandria" pitchFamily="2" charset="-78"/>
                <a:cs typeface="Alexandria" pitchFamily="2" charset="-78"/>
              </a:rPr>
              <a:t>استجابة الجمهور </a:t>
            </a:r>
            <a:r>
              <a:rPr lang="ar-SA" sz="1700" dirty="0">
                <a:latin typeface="Alexandria" pitchFamily="2" charset="-78"/>
                <a:cs typeface="Alexandria" pitchFamily="2" charset="-78"/>
              </a:rPr>
              <a:t>ل</a:t>
            </a:r>
            <a:r>
              <a:rPr lang="ar-SA" sz="1700" dirty="0" smtClean="0">
                <a:latin typeface="Alexandria" pitchFamily="2" charset="-78"/>
                <a:cs typeface="Alexandria" pitchFamily="2" charset="-78"/>
              </a:rPr>
              <a:t>لرسالة الإعلانية.</a:t>
            </a:r>
            <a:endParaRPr lang="ar-SA" sz="1700" dirty="0">
              <a:latin typeface="Alexandria" pitchFamily="2" charset="-78"/>
              <a:cs typeface="Alexandria" pitchFamily="2" charset="-78"/>
            </a:endParaRPr>
          </a:p>
          <a:p>
            <a:pPr algn="r" rtl="1">
              <a:lnSpc>
                <a:spcPct val="150000"/>
              </a:lnSpc>
            </a:pPr>
            <a:r>
              <a:rPr lang="ar-SA" sz="1700" dirty="0">
                <a:latin typeface="Alexandria" pitchFamily="2" charset="-78"/>
                <a:cs typeface="Alexandria" pitchFamily="2" charset="-78"/>
              </a:rPr>
              <a:t> </a:t>
            </a:r>
            <a:r>
              <a:rPr lang="ar-SA" sz="1700" dirty="0">
                <a:solidFill>
                  <a:srgbClr val="0070C0"/>
                </a:solidFill>
                <a:latin typeface="Alexandria" pitchFamily="2" charset="-78"/>
                <a:cs typeface="Alexandria" pitchFamily="2" charset="-78"/>
              </a:rPr>
              <a:t>التأثير النفسي للعناصر التيبوغرافية في الإعلان </a:t>
            </a:r>
            <a:r>
              <a:rPr lang="ar-SA" sz="1700" dirty="0" smtClean="0">
                <a:solidFill>
                  <a:srgbClr val="0070C0"/>
                </a:solidFill>
                <a:latin typeface="Alexandria" pitchFamily="2" charset="-78"/>
                <a:cs typeface="Alexandria" pitchFamily="2" charset="-78"/>
              </a:rPr>
              <a:t>يتضح </a:t>
            </a:r>
            <a:r>
              <a:rPr lang="ar-SA" sz="1700" dirty="0">
                <a:solidFill>
                  <a:srgbClr val="0070C0"/>
                </a:solidFill>
                <a:latin typeface="Alexandria" pitchFamily="2" charset="-78"/>
                <a:cs typeface="Alexandria" pitchFamily="2" charset="-78"/>
              </a:rPr>
              <a:t>من خلال الإدراك البصري والإدراك الصوتي للحروف</a:t>
            </a:r>
            <a:r>
              <a:rPr lang="ar-SA" sz="1700" dirty="0">
                <a:latin typeface="Alexandria" pitchFamily="2" charset="-78"/>
                <a:cs typeface="Alexandria" pitchFamily="2" charset="-78"/>
              </a:rPr>
              <a:t>.</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الإدراك </a:t>
            </a:r>
            <a:r>
              <a:rPr lang="ar-SA" sz="1700" dirty="0">
                <a:solidFill>
                  <a:schemeClr val="accent2">
                    <a:lumMod val="75000"/>
                  </a:schemeClr>
                </a:solidFill>
                <a:latin typeface="Alexandria" pitchFamily="2" charset="-78"/>
                <a:cs typeface="Alexandria" pitchFamily="2" charset="-78"/>
              </a:rPr>
              <a:t>البصري </a:t>
            </a:r>
            <a:r>
              <a:rPr lang="en-US" sz="1700" dirty="0" smtClean="0">
                <a:solidFill>
                  <a:schemeClr val="accent2">
                    <a:lumMod val="75000"/>
                  </a:schemeClr>
                </a:solidFill>
                <a:latin typeface="Alexandria" pitchFamily="2" charset="-78"/>
                <a:cs typeface="Alexandria" pitchFamily="2" charset="-78"/>
              </a:rPr>
              <a:t>Visual Perception</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يشير إلى كيفية ارتباط العين بنوع </a:t>
            </a:r>
            <a:r>
              <a:rPr lang="ar-SA" sz="1700" dirty="0" smtClean="0">
                <a:latin typeface="Alexandria" pitchFamily="2" charset="-78"/>
                <a:cs typeface="Alexandria" pitchFamily="2" charset="-78"/>
              </a:rPr>
              <a:t>الخط وحجمه، والسلوكيات </a:t>
            </a:r>
            <a:r>
              <a:rPr lang="ar-SA" sz="1700" dirty="0">
                <a:latin typeface="Alexandria" pitchFamily="2" charset="-78"/>
                <a:cs typeface="Alexandria" pitchFamily="2" charset="-78"/>
              </a:rPr>
              <a:t>الناتجة عن التعرض لأنواع مختلفة من </a:t>
            </a:r>
            <a:r>
              <a:rPr lang="ar-SA" sz="1700" dirty="0" smtClean="0">
                <a:latin typeface="Alexandria" pitchFamily="2" charset="-78"/>
                <a:cs typeface="Alexandria" pitchFamily="2" charset="-78"/>
              </a:rPr>
              <a:t>الخطوط.</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الإدراك </a:t>
            </a:r>
            <a:r>
              <a:rPr lang="ar-SA" sz="1700" dirty="0">
                <a:solidFill>
                  <a:schemeClr val="accent2">
                    <a:lumMod val="75000"/>
                  </a:schemeClr>
                </a:solidFill>
                <a:latin typeface="Alexandria" pitchFamily="2" charset="-78"/>
                <a:cs typeface="Alexandria" pitchFamily="2" charset="-78"/>
              </a:rPr>
              <a:t>الصوتي </a:t>
            </a:r>
            <a:r>
              <a:rPr lang="en-US" sz="1700" dirty="0" smtClean="0">
                <a:solidFill>
                  <a:schemeClr val="accent2">
                    <a:lumMod val="75000"/>
                  </a:schemeClr>
                </a:solidFill>
                <a:latin typeface="Alexandria" pitchFamily="2" charset="-78"/>
                <a:cs typeface="Alexandria" pitchFamily="2" charset="-78"/>
              </a:rPr>
              <a:t>Auditory Perception</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يعني أن بعض الحروف تحمل تأثيرًا صوتيًا مرتبطًا بمراكز معينة في الذاكرة، مما يؤدي إلى سلوك معين عند رؤيتها أو سماعها.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183134" y="118272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85140"/>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9479318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00741" y="1627475"/>
            <a:ext cx="9127159" cy="4729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3"/>
          <a:srcRect l="38875" t="44764" r="47439" b="36815"/>
          <a:stretch/>
        </p:blipFill>
        <p:spPr>
          <a:xfrm>
            <a:off x="-21472" y="2316644"/>
            <a:ext cx="3149683" cy="3106116"/>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90157" y="2115871"/>
            <a:ext cx="8884749" cy="4247317"/>
          </a:xfrm>
          <a:prstGeom prst="rect">
            <a:avLst/>
          </a:prstGeom>
          <a:noFill/>
        </p:spPr>
        <p:txBody>
          <a:bodyPr wrap="square" rtlCol="0">
            <a:spAutoFit/>
          </a:bodyPr>
          <a:lstStyle/>
          <a:p>
            <a:pPr algn="r" rtl="1">
              <a:lnSpc>
                <a:spcPct val="150000"/>
              </a:lnSpc>
            </a:pPr>
            <a:r>
              <a:rPr lang="ar-SA" sz="1700" dirty="0" smtClean="0">
                <a:solidFill>
                  <a:srgbClr val="0070C0"/>
                </a:solidFill>
                <a:latin typeface="Alexandria" pitchFamily="2" charset="-78"/>
                <a:cs typeface="Alexandria" pitchFamily="2" charset="-78"/>
              </a:rPr>
              <a:t>نظرية تنشيط الانتشار </a:t>
            </a:r>
            <a:r>
              <a:rPr lang="en-US" sz="1700" dirty="0" smtClean="0">
                <a:solidFill>
                  <a:srgbClr val="0070C0"/>
                </a:solidFill>
                <a:latin typeface="Alexandria" pitchFamily="2" charset="-78"/>
                <a:cs typeface="Alexandria" pitchFamily="2" charset="-78"/>
              </a:rPr>
              <a:t>A Spreading Activation Theory</a:t>
            </a:r>
            <a:r>
              <a:rPr lang="ar-SA" sz="1700" dirty="0" smtClean="0">
                <a:solidFill>
                  <a:srgbClr val="0070C0"/>
                </a:solidFill>
                <a:latin typeface="Alexandria" pitchFamily="2" charset="-78"/>
                <a:cs typeface="Alexandria" pitchFamily="2" charset="-78"/>
              </a:rPr>
              <a:t> : </a:t>
            </a:r>
            <a:r>
              <a:rPr lang="ar-SA" sz="1700" dirty="0" smtClean="0">
                <a:latin typeface="Alexandria" pitchFamily="2" charset="-78"/>
                <a:cs typeface="Alexandria" pitchFamily="2" charset="-78"/>
              </a:rPr>
              <a:t>تشير إلى أن ذاكرة الإنسان عبارة عن شبكة من الخلايا العصبية المتشابكة، وترتبط كل خلية عصبية بمعانِ أو مفاهيم عبر وصلات. فكل معنى يُبنى له شبكة يرتبط بها المعاني القريبة منه.  </a:t>
            </a: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في </a:t>
            </a:r>
            <a:r>
              <a:rPr lang="ar-SA" sz="1600" dirty="0" smtClean="0">
                <a:latin typeface="Alexandria" pitchFamily="2" charset="-78"/>
                <a:cs typeface="Alexandria" pitchFamily="2" charset="-78"/>
              </a:rPr>
              <a:t>دراسة لاستكشاف تأثير نوع الخط على إدراك المنتجات، تم عرض ثلاثة أسماء لمجالات مختلفة: فصول اللياقة البدنية </a:t>
            </a:r>
            <a:r>
              <a:rPr lang="en-US" sz="1600" dirty="0" smtClean="0">
                <a:latin typeface="Alexandria" pitchFamily="2" charset="-78"/>
                <a:cs typeface="Alexandria" pitchFamily="2" charset="-78"/>
              </a:rPr>
              <a:t>fitness class، </a:t>
            </a:r>
            <a:r>
              <a:rPr lang="ar-SA" sz="1600" dirty="0" smtClean="0">
                <a:latin typeface="Alexandria" pitchFamily="2" charset="-78"/>
                <a:cs typeface="Alexandria" pitchFamily="2" charset="-78"/>
              </a:rPr>
              <a:t>ولعبة الشطرنج </a:t>
            </a:r>
            <a:r>
              <a:rPr lang="en-US" sz="1600" dirty="0" smtClean="0">
                <a:latin typeface="Alexandria" pitchFamily="2" charset="-78"/>
                <a:cs typeface="Alexandria" pitchFamily="2" charset="-78"/>
              </a:rPr>
              <a:t>Board Game، </a:t>
            </a:r>
            <a:r>
              <a:rPr lang="ar-SA" sz="1600" dirty="0" smtClean="0">
                <a:latin typeface="Alexandria" pitchFamily="2" charset="-78"/>
                <a:cs typeface="Alexandria" pitchFamily="2" charset="-78"/>
              </a:rPr>
              <a:t>ومنتجات التجميل </a:t>
            </a:r>
            <a:r>
              <a:rPr lang="en-US" sz="1600" dirty="0" smtClean="0">
                <a:latin typeface="Alexandria" pitchFamily="2" charset="-78"/>
                <a:cs typeface="Alexandria" pitchFamily="2" charset="-78"/>
              </a:rPr>
              <a:t>Makeup</a:t>
            </a:r>
            <a:r>
              <a:rPr lang="ar-SA" sz="1600" dirty="0" smtClean="0">
                <a:latin typeface="Alexandria" pitchFamily="2" charset="-78"/>
                <a:cs typeface="Alexandria" pitchFamily="2" charset="-78"/>
              </a:rPr>
              <a:t>. </a:t>
            </a:r>
            <a:r>
              <a:rPr lang="ar-SA" sz="1600" b="1" dirty="0" smtClean="0">
                <a:latin typeface="Alexandria" pitchFamily="2" charset="-78"/>
                <a:cs typeface="Alexandria" pitchFamily="2" charset="-78"/>
              </a:rPr>
              <a:t>أظهرت </a:t>
            </a:r>
            <a:r>
              <a:rPr lang="ar-SA" sz="1600" b="1" dirty="0">
                <a:latin typeface="Alexandria" pitchFamily="2" charset="-78"/>
                <a:cs typeface="Alexandria" pitchFamily="2" charset="-78"/>
              </a:rPr>
              <a:t>النتائج </a:t>
            </a:r>
            <a:r>
              <a:rPr lang="ar-SA" sz="1600" dirty="0">
                <a:latin typeface="Alexandria" pitchFamily="2" charset="-78"/>
                <a:cs typeface="Alexandria" pitchFamily="2" charset="-78"/>
              </a:rPr>
              <a:t>أن الخط السميك يتناسب مع فصول اللياقة البدنية، </a:t>
            </a:r>
            <a:r>
              <a:rPr lang="ar-SA" sz="1600" dirty="0" smtClean="0">
                <a:latin typeface="Alexandria" pitchFamily="2" charset="-78"/>
                <a:cs typeface="Alexandria" pitchFamily="2" charset="-78"/>
              </a:rPr>
              <a:t> حيث </a:t>
            </a:r>
            <a:r>
              <a:rPr lang="ar-SA" sz="1600" dirty="0">
                <a:latin typeface="Alexandria" pitchFamily="2" charset="-78"/>
                <a:cs typeface="Alexandria" pitchFamily="2" charset="-78"/>
              </a:rPr>
              <a:t>يرتبط </a:t>
            </a:r>
            <a:r>
              <a:rPr lang="ar-SA" sz="1600" dirty="0" smtClean="0">
                <a:latin typeface="Alexandria" pitchFamily="2" charset="-78"/>
                <a:cs typeface="Alexandria" pitchFamily="2" charset="-78"/>
              </a:rPr>
              <a:t>بالقوة والقدرة </a:t>
            </a:r>
            <a:r>
              <a:rPr lang="ar-SA" sz="1600" dirty="0">
                <a:latin typeface="Alexandria" pitchFamily="2" charset="-78"/>
                <a:cs typeface="Alexandria" pitchFamily="2" charset="-78"/>
              </a:rPr>
              <a:t>اللازمة لبناء العضلات. بينما لعبة الشطرنج تتطلب خطًا </a:t>
            </a:r>
            <a:r>
              <a:rPr lang="ar-SA" sz="1600" dirty="0" smtClean="0">
                <a:latin typeface="Alexandria" pitchFamily="2" charset="-78"/>
                <a:cs typeface="Alexandria" pitchFamily="2" charset="-78"/>
              </a:rPr>
              <a:t>لعوبًا أو </a:t>
            </a:r>
            <a:r>
              <a:rPr lang="ar-SA" sz="1600" dirty="0">
                <a:latin typeface="Alexandria" pitchFamily="2" charset="-78"/>
                <a:cs typeface="Alexandria" pitchFamily="2" charset="-78"/>
              </a:rPr>
              <a:t>متنوعًا، مما يعكس طبيعتها المرحة. أما بالنسبة لمنتجات التجميل، فإن الخط المنحني الخفيف يناسبه، حيث يدل على الجمال </a:t>
            </a:r>
            <a:r>
              <a:rPr lang="ar-SA" sz="1600" dirty="0" smtClean="0">
                <a:latin typeface="Alexandria" pitchFamily="2" charset="-78"/>
                <a:cs typeface="Alexandria" pitchFamily="2" charset="-78"/>
              </a:rPr>
              <a:t>والرشاقة. معنى ذلك أن </a:t>
            </a:r>
            <a:r>
              <a:rPr lang="ar-SA" sz="1600" u="sng" dirty="0" smtClean="0">
                <a:latin typeface="Alexandria" pitchFamily="2" charset="-78"/>
                <a:cs typeface="Alexandria" pitchFamily="2" charset="-78"/>
              </a:rPr>
              <a:t>نوع الخط يرتبط بمعاني معينة في ذاكرة المستهلك، مما يعزز أهمية التطابق بين موضوع الإعلان ونوع الخط المستخدم. لذلك يعتبر التطابق بين موضوع الإعلان ونوع الخط عاملًا مهما في تعزيز فعالية الإعلان.</a:t>
            </a:r>
            <a:endParaRPr lang="ar-SA" sz="1600" u="sng"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376021" y="1100522"/>
            <a:ext cx="438086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1313" indent="-341313" algn="r" rtl="1">
              <a:lnSpc>
                <a:spcPct val="150000"/>
              </a:lnSpc>
              <a:buFont typeface="+mj-lt"/>
              <a:buAutoNum type="arabicPeriod" startAt="2"/>
            </a:pPr>
            <a:r>
              <a:rPr lang="ar-SA" b="1" dirty="0">
                <a:solidFill>
                  <a:srgbClr val="C00000"/>
                </a:solidFill>
                <a:latin typeface="Alexandria ExtraBold" pitchFamily="2" charset="-78"/>
                <a:ea typeface="Calibri" panose="020F0502020204030204" pitchFamily="34" charset="0"/>
                <a:cs typeface="Alexandria ExtraBold" pitchFamily="2" charset="-78"/>
              </a:rPr>
              <a:t>العناصر التيبوغرافية </a:t>
            </a:r>
            <a:r>
              <a:rPr lang="en-US" b="1" dirty="0">
                <a:solidFill>
                  <a:srgbClr val="C00000"/>
                </a:solidFill>
                <a:latin typeface="Alexandria ExtraBold" pitchFamily="2" charset="-78"/>
                <a:ea typeface="Calibri" panose="020F0502020204030204" pitchFamily="34" charset="0"/>
                <a:cs typeface="Alexandria ExtraBold" pitchFamily="2" charset="-78"/>
              </a:rPr>
              <a:t>Typography</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6" name="Freeform 5"/>
          <p:cNvSpPr/>
          <p:nvPr/>
        </p:nvSpPr>
        <p:spPr>
          <a:xfrm>
            <a:off x="208547" y="5278381"/>
            <a:ext cx="1479729" cy="1640544"/>
          </a:xfrm>
          <a:custGeom>
            <a:avLst/>
            <a:gdLst/>
            <a:ahLst/>
            <a:cxnLst/>
            <a:rect l="l" t="t" r="r" b="b"/>
            <a:pathLst>
              <a:path w="3269396" h="4114800">
                <a:moveTo>
                  <a:pt x="0" y="0"/>
                </a:moveTo>
                <a:lnTo>
                  <a:pt x="3269396" y="0"/>
                </a:lnTo>
                <a:lnTo>
                  <a:pt x="3269396" y="4114800"/>
                </a:lnTo>
                <a:lnTo>
                  <a:pt x="0" y="4114800"/>
                </a:lnTo>
                <a:lnTo>
                  <a:pt x="0" y="0"/>
                </a:lnTo>
                <a:close/>
              </a:path>
            </a:pathLst>
          </a:custGeom>
          <a:blipFill>
            <a:blip r:embed="rId5">
              <a:extLst>
                <a:ext uri="{96DAC541-7B7A-43D3-8B79-37D633B846F1}">
                  <asvg:svgBlip xmlns:asvg="http://schemas.microsoft.com/office/drawing/2016/SVG/main" xmlns="" r:embed="rId7"/>
                </a:ext>
              </a:extLst>
            </a:blip>
            <a:stretch>
              <a:fillRect/>
            </a:stretch>
          </a:blipFill>
        </p:spPr>
      </p:sp>
      <p:sp>
        <p:nvSpPr>
          <p:cNvPr id="3" name="Rectangle 2"/>
          <p:cNvSpPr/>
          <p:nvPr/>
        </p:nvSpPr>
        <p:spPr>
          <a:xfrm>
            <a:off x="9297283" y="1755314"/>
            <a:ext cx="2242922" cy="369332"/>
          </a:xfrm>
          <a:prstGeom prst="rect">
            <a:avLst/>
          </a:prstGeom>
        </p:spPr>
        <p:txBody>
          <a:bodyPr wrap="none">
            <a:spAutoFit/>
          </a:bodyPr>
          <a:lstStyle/>
          <a:p>
            <a:r>
              <a:rPr lang="ar-SA" dirty="0">
                <a:solidFill>
                  <a:schemeClr val="accent2">
                    <a:lumMod val="75000"/>
                  </a:schemeClr>
                </a:solidFill>
                <a:latin typeface="Alexandria" pitchFamily="2" charset="-78"/>
                <a:cs typeface="Alexandria" pitchFamily="2" charset="-78"/>
              </a:rPr>
              <a:t>أولا: الإدراك البصري: </a:t>
            </a:r>
            <a:endParaRPr lang="ar-SA" dirty="0"/>
          </a:p>
        </p:txBody>
      </p:sp>
    </p:spTree>
    <p:extLst>
      <p:ext uri="{BB962C8B-B14F-4D97-AF65-F5344CB8AC3E}">
        <p14:creationId xmlns:p14="http://schemas.microsoft.com/office/powerpoint/2010/main" val="16225910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Tipo di carattere - Wikiped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73" y="3274534"/>
            <a:ext cx="3128211" cy="1712063"/>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604211" y="2009052"/>
            <a:ext cx="10276614" cy="43392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4211" y="2008989"/>
            <a:ext cx="10154652" cy="4408899"/>
          </a:xfrm>
          <a:prstGeom prst="rect">
            <a:avLst/>
          </a:prstGeom>
          <a:noFill/>
        </p:spPr>
        <p:txBody>
          <a:bodyPr wrap="square" rtlCol="0">
            <a:spAutoFit/>
          </a:bodyPr>
          <a:lstStyle/>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ينقسم لتأثير الادراك البصري التيبوغرافي </a:t>
            </a:r>
            <a:r>
              <a:rPr lang="ar-SA" sz="1700" dirty="0">
                <a:latin typeface="Alexandria" pitchFamily="2" charset="-78"/>
                <a:cs typeface="Alexandria" pitchFamily="2" charset="-78"/>
              </a:rPr>
              <a:t>إلى نوعين </a:t>
            </a:r>
            <a:r>
              <a:rPr lang="ar-SA" sz="1700" dirty="0" smtClean="0">
                <a:latin typeface="Alexandria" pitchFamily="2" charset="-78"/>
                <a:cs typeface="Alexandria" pitchFamily="2" charset="-78"/>
              </a:rPr>
              <a:t>رئيسيين هما: </a:t>
            </a:r>
            <a:r>
              <a:rPr lang="ar-SA" sz="1700" dirty="0">
                <a:latin typeface="Alexandria" pitchFamily="2" charset="-78"/>
                <a:cs typeface="Alexandria" pitchFamily="2" charset="-78"/>
              </a:rPr>
              <a:t>الارتباط </a:t>
            </a:r>
            <a:r>
              <a:rPr lang="ar-SA" sz="1700" dirty="0" smtClean="0">
                <a:latin typeface="Alexandria" pitchFamily="2" charset="-78"/>
                <a:cs typeface="Alexandria" pitchFamily="2" charset="-78"/>
              </a:rPr>
              <a:t>التعلمي والارتباط الإدراكي.</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الارتباط التعلمي </a:t>
            </a:r>
            <a:r>
              <a:rPr lang="en-US" sz="1700" dirty="0">
                <a:solidFill>
                  <a:srgbClr val="0070C0"/>
                </a:solidFill>
                <a:latin typeface="Alexandria" pitchFamily="2" charset="-78"/>
                <a:cs typeface="Alexandria" pitchFamily="2" charset="-78"/>
              </a:rPr>
              <a:t>Learning </a:t>
            </a:r>
            <a:r>
              <a:rPr lang="en-US" sz="1700" dirty="0" smtClean="0">
                <a:solidFill>
                  <a:srgbClr val="0070C0"/>
                </a:solidFill>
                <a:latin typeface="Alexandria" pitchFamily="2" charset="-78"/>
                <a:cs typeface="Alexandria" pitchFamily="2" charset="-78"/>
              </a:rPr>
              <a:t>Association</a:t>
            </a:r>
            <a:r>
              <a:rPr lang="ar-SA" sz="1700" dirty="0" smtClean="0">
                <a:latin typeface="Alexandria" pitchFamily="2" charset="-78"/>
                <a:cs typeface="Alexandria" pitchFamily="2" charset="-78"/>
              </a:rPr>
              <a:t>: يشير </a:t>
            </a:r>
            <a:r>
              <a:rPr lang="ar-SA" sz="1700" dirty="0">
                <a:latin typeface="Alexandria" pitchFamily="2" charset="-78"/>
                <a:cs typeface="Alexandria" pitchFamily="2" charset="-78"/>
              </a:rPr>
              <a:t>إلى العملية التي يتعلم من خلالها المستهلكون الربط بين نوع معين من الخطوط </a:t>
            </a:r>
            <a:r>
              <a:rPr lang="en-US" sz="1700" dirty="0">
                <a:latin typeface="Alexandria" pitchFamily="2" charset="-78"/>
                <a:cs typeface="Alexandria" pitchFamily="2" charset="-78"/>
              </a:rPr>
              <a:t>Font</a:t>
            </a:r>
            <a:r>
              <a:rPr lang="ar-SA" sz="1700" dirty="0">
                <a:latin typeface="Alexandria" pitchFamily="2" charset="-78"/>
                <a:cs typeface="Alexandria" pitchFamily="2" charset="-78"/>
              </a:rPr>
              <a:t> ومعاني أو مشاعر محددة. يشير إلى الخبرات والتاريخ الشخصي مع نوع خط معين، بغض النظر عن التقييم الإيجابي أو السلبي لهذا الخط. يتعلق الأمر بالذكريات والسياقات المرتبطة به. علي سبيل المثال: </a:t>
            </a:r>
            <a:endParaRPr lang="ar-SA" sz="17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خط </a:t>
            </a:r>
            <a:r>
              <a:rPr lang="en-US" sz="1700" dirty="0" err="1" smtClean="0">
                <a:latin typeface="Alexandria" pitchFamily="2" charset="-78"/>
                <a:cs typeface="Alexandria" pitchFamily="2" charset="-78"/>
              </a:rPr>
              <a:t>Fraktur</a:t>
            </a:r>
            <a:r>
              <a:rPr lang="en-US" sz="1700" dirty="0" smtClean="0">
                <a:latin typeface="Alexandria" pitchFamily="2" charset="-78"/>
                <a:cs typeface="Alexandria" pitchFamily="2" charset="-78"/>
              </a:rPr>
              <a:t> </a:t>
            </a:r>
            <a:r>
              <a:rPr lang="ar-SA" sz="1700" dirty="0" smtClean="0">
                <a:latin typeface="Alexandria" pitchFamily="2" charset="-78"/>
                <a:cs typeface="Alexandria" pitchFamily="2" charset="-78"/>
              </a:rPr>
              <a:t> : </a:t>
            </a:r>
            <a:r>
              <a:rPr lang="ar-SA" sz="1700" dirty="0">
                <a:latin typeface="Alexandria" pitchFamily="2" charset="-78"/>
                <a:cs typeface="Alexandria" pitchFamily="2" charset="-78"/>
              </a:rPr>
              <a:t>يُعتبر هذا الخط مرتبطًا بالحزب النازي، مما يجعله يرمز إلى القسوة والحرب. على الرغم من أن هذا الخط كان له تقييم إيجابي في ألمانيا في تلك الفترة، إلا أن الذاكرة التاريخية المرتبطة به جعلته سلبيًا </a:t>
            </a:r>
            <a:r>
              <a:rPr lang="ar-SA" sz="1700" dirty="0" smtClean="0">
                <a:latin typeface="Alexandria" pitchFamily="2" charset="-78"/>
                <a:cs typeface="Alexandria" pitchFamily="2" charset="-78"/>
              </a:rPr>
              <a:t>في تقييم </a:t>
            </a:r>
            <a:r>
              <a:rPr lang="ar-SA" sz="1700" dirty="0">
                <a:latin typeface="Alexandria" pitchFamily="2" charset="-78"/>
                <a:cs typeface="Alexandria" pitchFamily="2" charset="-78"/>
              </a:rPr>
              <a:t>الآخرين. </a:t>
            </a:r>
            <a:endParaRPr lang="ar-SA" sz="17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خط </a:t>
            </a:r>
            <a:r>
              <a:rPr lang="en-US" sz="1700" dirty="0" err="1" smtClean="0">
                <a:latin typeface="Alexandria" pitchFamily="2" charset="-78"/>
                <a:cs typeface="Alexandria" pitchFamily="2" charset="-78"/>
              </a:rPr>
              <a:t>Andalus</a:t>
            </a:r>
            <a:r>
              <a:rPr lang="ar-SA" sz="1700" dirty="0" smtClean="0">
                <a:latin typeface="Alexandria" pitchFamily="2" charset="-78"/>
                <a:cs typeface="Alexandria" pitchFamily="2" charset="-78"/>
              </a:rPr>
              <a:t>: تتميز الخطوط العربية بعدم وجود </a:t>
            </a:r>
            <a:r>
              <a:rPr lang="ar-SA" sz="1700" dirty="0">
                <a:latin typeface="Alexandria" pitchFamily="2" charset="-78"/>
                <a:cs typeface="Alexandria" pitchFamily="2" charset="-78"/>
              </a:rPr>
              <a:t>زوايا </a:t>
            </a:r>
            <a:r>
              <a:rPr lang="ar-SA" sz="1700" dirty="0" smtClean="0">
                <a:latin typeface="Alexandria" pitchFamily="2" charset="-78"/>
                <a:cs typeface="Alexandria" pitchFamily="2" charset="-78"/>
              </a:rPr>
              <a:t>حادة، لكن خط الأندلس تأثر بالخطوط الإسبانية. </a:t>
            </a:r>
            <a:r>
              <a:rPr lang="ar-SA" sz="1700" dirty="0">
                <a:latin typeface="Alexandria" pitchFamily="2" charset="-78"/>
                <a:cs typeface="Alexandria" pitchFamily="2" charset="-78"/>
              </a:rPr>
              <a:t>هذا الارتباط </a:t>
            </a:r>
            <a:r>
              <a:rPr lang="ar-SA" sz="1700" dirty="0" smtClean="0">
                <a:latin typeface="Alexandria" pitchFamily="2" charset="-78"/>
                <a:cs typeface="Alexandria" pitchFamily="2" charset="-78"/>
              </a:rPr>
              <a:t>التعلمي </a:t>
            </a:r>
            <a:r>
              <a:rPr lang="ar-SA" sz="1700" dirty="0">
                <a:latin typeface="Alexandria" pitchFamily="2" charset="-78"/>
                <a:cs typeface="Alexandria" pitchFamily="2" charset="-78"/>
              </a:rPr>
              <a:t>يجعله محببًا لدى العقل العربي، بالرغم من أن شكل الحرف نفسه قد لا يكون مفضلًا. يحمل هذا الخط ذكريات تاريخية إيجابية، مما يعزز جاذبيته</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8" y="1453094"/>
            <a:ext cx="438086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1313" indent="-341313" algn="r" rtl="1">
              <a:lnSpc>
                <a:spcPct val="150000"/>
              </a:lnSpc>
              <a:buFont typeface="+mj-lt"/>
              <a:buAutoNum type="arabicPeriod" startAt="2"/>
            </a:pPr>
            <a:r>
              <a:rPr lang="ar-SA" b="1" dirty="0">
                <a:solidFill>
                  <a:srgbClr val="C00000"/>
                </a:solidFill>
                <a:latin typeface="Alexandria ExtraBold" pitchFamily="2" charset="-78"/>
                <a:ea typeface="Calibri" panose="020F0502020204030204" pitchFamily="34" charset="0"/>
                <a:cs typeface="Alexandria ExtraBold" pitchFamily="2" charset="-78"/>
              </a:rPr>
              <a:t>العناصر التيبوغرافية </a:t>
            </a:r>
            <a:r>
              <a:rPr lang="en-US" b="1" dirty="0">
                <a:solidFill>
                  <a:srgbClr val="C00000"/>
                </a:solidFill>
                <a:latin typeface="Alexandria ExtraBold" pitchFamily="2" charset="-78"/>
                <a:ea typeface="Calibri" panose="020F0502020204030204" pitchFamily="34" charset="0"/>
                <a:cs typeface="Alexandria ExtraBold" pitchFamily="2" charset="-78"/>
              </a:rPr>
              <a:t>Typography</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pic>
        <p:nvPicPr>
          <p:cNvPr id="2" name="Picture 1"/>
          <p:cNvPicPr>
            <a:picLocks noChangeAspect="1"/>
          </p:cNvPicPr>
          <p:nvPr/>
        </p:nvPicPr>
        <p:blipFill rotWithShape="1">
          <a:blip r:embed="rId5"/>
          <a:srcRect l="31506" t="37994" r="51233" b="49726"/>
          <a:stretch/>
        </p:blipFill>
        <p:spPr>
          <a:xfrm>
            <a:off x="16042" y="5127419"/>
            <a:ext cx="1748589" cy="728719"/>
          </a:xfrm>
          <a:prstGeom prst="rect">
            <a:avLst/>
          </a:prstGeom>
        </p:spPr>
      </p:pic>
    </p:spTree>
    <p:extLst>
      <p:ext uri="{BB962C8B-B14F-4D97-AF65-F5344CB8AC3E}">
        <p14:creationId xmlns:p14="http://schemas.microsoft.com/office/powerpoint/2010/main" val="12773304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6929" y="1960925"/>
            <a:ext cx="9230671" cy="4395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68464" y="1978657"/>
            <a:ext cx="8982137" cy="4408899"/>
          </a:xfrm>
          <a:prstGeom prst="rect">
            <a:avLst/>
          </a:prstGeom>
          <a:noFill/>
        </p:spPr>
        <p:txBody>
          <a:bodyPr wrap="square" rtlCol="0">
            <a:spAutoFit/>
          </a:bodyPr>
          <a:lstStyle/>
          <a:p>
            <a:pPr marL="342900" indent="-342900" algn="r" rtl="1">
              <a:lnSpc>
                <a:spcPct val="150000"/>
              </a:lnSpc>
              <a:buFont typeface="+mj-lt"/>
              <a:buAutoNum type="arabicPeriod" startAt="2"/>
            </a:pPr>
            <a:r>
              <a:rPr lang="ar-SA" sz="1700" dirty="0" smtClean="0">
                <a:solidFill>
                  <a:srgbClr val="0070C0"/>
                </a:solidFill>
                <a:latin typeface="Alexandria" pitchFamily="2" charset="-78"/>
                <a:cs typeface="Alexandria" pitchFamily="2" charset="-78"/>
              </a:rPr>
              <a:t>الارتباط الإدراكي </a:t>
            </a:r>
            <a:r>
              <a:rPr lang="en-US" sz="1700" dirty="0" smtClean="0">
                <a:solidFill>
                  <a:srgbClr val="0070C0"/>
                </a:solidFill>
                <a:latin typeface="Alexandria" pitchFamily="2" charset="-78"/>
                <a:cs typeface="Alexandria" pitchFamily="2" charset="-78"/>
              </a:rPr>
              <a:t>Perceptual Association</a:t>
            </a:r>
            <a:r>
              <a:rPr lang="ar-SA" sz="1700" dirty="0" smtClean="0">
                <a:latin typeface="Alexandria" pitchFamily="2" charset="-78"/>
                <a:cs typeface="Alexandria" pitchFamily="2" charset="-78"/>
              </a:rPr>
              <a:t>: يتعلق </a:t>
            </a:r>
            <a:r>
              <a:rPr lang="ar-SA" sz="1700" dirty="0">
                <a:latin typeface="Alexandria" pitchFamily="2" charset="-78"/>
                <a:cs typeface="Alexandria" pitchFamily="2" charset="-78"/>
              </a:rPr>
              <a:t>بكيفية إدراك المستهلكين </a:t>
            </a:r>
            <a:r>
              <a:rPr lang="ar-SA" sz="1700" dirty="0" smtClean="0">
                <a:latin typeface="Alexandria" pitchFamily="2" charset="-78"/>
                <a:cs typeface="Alexandria" pitchFamily="2" charset="-78"/>
              </a:rPr>
              <a:t>لأشكال الحروف وأنماطها </a:t>
            </a:r>
            <a:r>
              <a:rPr lang="ar-SA" sz="1700" dirty="0">
                <a:latin typeface="Alexandria" pitchFamily="2" charset="-78"/>
                <a:cs typeface="Alexandria" pitchFamily="2" charset="-78"/>
              </a:rPr>
              <a:t>بسبب تجربتهم السابقة. يعكس هذا النوع كيفية تأثير شكل </a:t>
            </a:r>
            <a:r>
              <a:rPr lang="ar-SA" sz="1700" dirty="0" smtClean="0">
                <a:latin typeface="Alexandria" pitchFamily="2" charset="-78"/>
                <a:cs typeface="Alexandria" pitchFamily="2" charset="-78"/>
              </a:rPr>
              <a:t>الخط ونوعه وحجمه </a:t>
            </a:r>
            <a:r>
              <a:rPr lang="ar-SA" sz="1700" dirty="0">
                <a:latin typeface="Alexandria" pitchFamily="2" charset="-78"/>
                <a:cs typeface="Alexandria" pitchFamily="2" charset="-78"/>
              </a:rPr>
              <a:t>على </a:t>
            </a:r>
            <a:r>
              <a:rPr lang="ar-SA" sz="1700" dirty="0" smtClean="0">
                <a:latin typeface="Alexandria" pitchFamily="2" charset="-78"/>
                <a:cs typeface="Alexandria" pitchFamily="2" charset="-78"/>
              </a:rPr>
              <a:t>فهم الإعلان. وفيما يلي عرض عناصر التأثير النفسي للحرف التيبوغرافي:</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حجم الحرف </a:t>
            </a:r>
            <a:r>
              <a:rPr lang="en-US" sz="1700" dirty="0" smtClean="0">
                <a:solidFill>
                  <a:schemeClr val="accent2">
                    <a:lumMod val="75000"/>
                  </a:schemeClr>
                </a:solidFill>
                <a:latin typeface="Alexandria" pitchFamily="2" charset="-78"/>
                <a:cs typeface="Alexandria" pitchFamily="2" charset="-78"/>
              </a:rPr>
              <a:t>Weight</a:t>
            </a:r>
            <a:r>
              <a:rPr lang="ar-SA" sz="1700" dirty="0" smtClean="0">
                <a:latin typeface="Alexandria" pitchFamily="2" charset="-78"/>
                <a:cs typeface="Alexandria" pitchFamily="2" charset="-78"/>
              </a:rPr>
              <a:t>: الخطوط السميكة تدل على الثقل والرسوخ والاستقرار، أما الخطوط الرفيعة تدل على الفخامة.</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المسافة بين الحروف </a:t>
            </a:r>
            <a:r>
              <a:rPr lang="en-US" sz="1700" dirty="0" smtClean="0">
                <a:solidFill>
                  <a:schemeClr val="accent2">
                    <a:lumMod val="75000"/>
                  </a:schemeClr>
                </a:solidFill>
                <a:latin typeface="Alexandria" pitchFamily="2" charset="-78"/>
                <a:cs typeface="Alexandria" pitchFamily="2" charset="-78"/>
              </a:rPr>
              <a:t>Spacing</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المسافات الواسعة بين الحروف تستخدم في سياق البُعد والانفتاح، أما الحروف المتشابكة فتشير إلى الترابط.</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ارتفاع الحرف </a:t>
            </a:r>
            <a:r>
              <a:rPr lang="en-US" sz="1700" dirty="0" smtClean="0">
                <a:solidFill>
                  <a:schemeClr val="accent2">
                    <a:lumMod val="75000"/>
                  </a:schemeClr>
                </a:solidFill>
                <a:latin typeface="Alexandria" pitchFamily="2" charset="-78"/>
                <a:cs typeface="Alexandria" pitchFamily="2" charset="-78"/>
              </a:rPr>
              <a:t>Height</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الخطوط الطويلة تدل الطموح والسمو، أما الخطوط القصيرة تدل على التواضع.</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اتجاه الحرف </a:t>
            </a:r>
            <a:r>
              <a:rPr lang="en-US" sz="1700" dirty="0" smtClean="0">
                <a:solidFill>
                  <a:schemeClr val="accent2">
                    <a:lumMod val="75000"/>
                  </a:schemeClr>
                </a:solidFill>
                <a:latin typeface="Alexandria" pitchFamily="2" charset="-78"/>
                <a:cs typeface="Alexandria" pitchFamily="2" charset="-78"/>
              </a:rPr>
              <a:t>Orientation</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الحروف المائلة تعزز الحركة والحيوية، أما الحروف المستقيمة  </a:t>
            </a:r>
            <a:r>
              <a:rPr lang="ar-SA" sz="1700" dirty="0">
                <a:latin typeface="Alexandria" pitchFamily="2" charset="-78"/>
                <a:cs typeface="Alexandria" pitchFamily="2" charset="-78"/>
              </a:rPr>
              <a:t>تُعبر عن القوة </a:t>
            </a:r>
            <a:r>
              <a:rPr lang="ar-SA" sz="1700" dirty="0" smtClean="0">
                <a:latin typeface="Alexandria" pitchFamily="2" charset="-78"/>
                <a:cs typeface="Alexandria" pitchFamily="2" charset="-78"/>
              </a:rPr>
              <a:t>والثبات.</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8" y="1453094"/>
            <a:ext cx="438086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1313" indent="-341313" algn="r" rtl="1">
              <a:lnSpc>
                <a:spcPct val="150000"/>
              </a:lnSpc>
              <a:buFont typeface="+mj-lt"/>
              <a:buAutoNum type="arabicPeriod" startAt="2"/>
            </a:pPr>
            <a:r>
              <a:rPr lang="ar-SA" b="1" dirty="0">
                <a:solidFill>
                  <a:srgbClr val="C00000"/>
                </a:solidFill>
                <a:latin typeface="Alexandria ExtraBold" pitchFamily="2" charset="-78"/>
                <a:ea typeface="Calibri" panose="020F0502020204030204" pitchFamily="34" charset="0"/>
                <a:cs typeface="Alexandria ExtraBold" pitchFamily="2" charset="-78"/>
              </a:rPr>
              <a:t>العناصر التيبوغرافية </a:t>
            </a:r>
            <a:r>
              <a:rPr lang="en-US" b="1" dirty="0">
                <a:solidFill>
                  <a:srgbClr val="C00000"/>
                </a:solidFill>
                <a:latin typeface="Alexandria ExtraBold" pitchFamily="2" charset="-78"/>
                <a:ea typeface="Calibri" panose="020F0502020204030204" pitchFamily="34" charset="0"/>
                <a:cs typeface="Alexandria ExtraBold" pitchFamily="2" charset="-78"/>
              </a:rPr>
              <a:t>Typography</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1184" t="15440" r="68816" b="28420"/>
          <a:stretch/>
        </p:blipFill>
        <p:spPr>
          <a:xfrm>
            <a:off x="1" y="2577025"/>
            <a:ext cx="2046928" cy="3594577"/>
          </a:xfrm>
          <a:prstGeom prst="rect">
            <a:avLst/>
          </a:prstGeom>
        </p:spPr>
      </p:pic>
    </p:spTree>
    <p:extLst>
      <p:ext uri="{BB962C8B-B14F-4D97-AF65-F5344CB8AC3E}">
        <p14:creationId xmlns:p14="http://schemas.microsoft.com/office/powerpoint/2010/main" val="39552335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64211" y="4712159"/>
            <a:ext cx="2260046" cy="21789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95834" y="1960926"/>
            <a:ext cx="9191266" cy="4204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34521" y="2121283"/>
            <a:ext cx="9139059" cy="4408899"/>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استدارة الحرف: </a:t>
            </a:r>
            <a:r>
              <a:rPr lang="ar-SA" sz="1700" dirty="0" smtClean="0">
                <a:latin typeface="Alexandria" pitchFamily="2" charset="-78"/>
                <a:cs typeface="Alexandria" pitchFamily="2" charset="-78"/>
              </a:rPr>
              <a:t>الخطوط </a:t>
            </a:r>
            <a:r>
              <a:rPr lang="ar-SA" sz="1700" dirty="0">
                <a:latin typeface="Alexandria" pitchFamily="2" charset="-78"/>
                <a:cs typeface="Alexandria" pitchFamily="2" charset="-78"/>
              </a:rPr>
              <a:t>المنحنية </a:t>
            </a:r>
            <a:r>
              <a:rPr lang="en-US" sz="1700" dirty="0">
                <a:latin typeface="Alexandria" pitchFamily="2" charset="-78"/>
                <a:cs typeface="Alexandria" pitchFamily="2" charset="-78"/>
              </a:rPr>
              <a:t>curved</a:t>
            </a:r>
            <a:r>
              <a:rPr lang="ar-SA" sz="1700" dirty="0">
                <a:latin typeface="Alexandria" pitchFamily="2" charset="-78"/>
                <a:cs typeface="Alexandria" pitchFamily="2" charset="-78"/>
              </a:rPr>
              <a:t> قد تُعطي انطباعًا </a:t>
            </a:r>
            <a:r>
              <a:rPr lang="ar-SA" sz="1700" dirty="0" smtClean="0">
                <a:latin typeface="Alexandria" pitchFamily="2" charset="-78"/>
                <a:cs typeface="Alexandria" pitchFamily="2" charset="-78"/>
              </a:rPr>
              <a:t>بالنعومة، </a:t>
            </a:r>
            <a:r>
              <a:rPr lang="ar-SA" sz="1700" dirty="0">
                <a:latin typeface="Alexandria" pitchFamily="2" charset="-78"/>
                <a:cs typeface="Alexandria" pitchFamily="2" charset="-78"/>
              </a:rPr>
              <a:t>بينما الخطوط </a:t>
            </a:r>
            <a:r>
              <a:rPr lang="ar-SA" sz="1700" dirty="0" smtClean="0">
                <a:latin typeface="Alexandria" pitchFamily="2" charset="-78"/>
                <a:cs typeface="Alexandria" pitchFamily="2" charset="-78"/>
              </a:rPr>
              <a:t>بها زاويّا </a:t>
            </a:r>
            <a:r>
              <a:rPr lang="en-US" sz="1700" dirty="0" smtClean="0">
                <a:latin typeface="Alexandria" pitchFamily="2" charset="-78"/>
                <a:cs typeface="Alexandria" pitchFamily="2" charset="-78"/>
              </a:rPr>
              <a:t>Angular</a:t>
            </a:r>
            <a:r>
              <a:rPr lang="ar-SA" sz="1700" dirty="0" smtClean="0">
                <a:latin typeface="Alexandria" pitchFamily="2" charset="-78"/>
                <a:cs typeface="Alexandria" pitchFamily="2" charset="-78"/>
              </a:rPr>
              <a:t> </a:t>
            </a:r>
            <a:r>
              <a:rPr lang="en-US" sz="1700" dirty="0" smtClean="0">
                <a:latin typeface="Alexandria" pitchFamily="2" charset="-78"/>
                <a:cs typeface="Alexandria" pitchFamily="2" charset="-78"/>
              </a:rPr>
              <a:t> </a:t>
            </a:r>
            <a:r>
              <a:rPr lang="ar-SA" sz="1700" dirty="0">
                <a:latin typeface="Alexandria" pitchFamily="2" charset="-78"/>
                <a:cs typeface="Alexandria" pitchFamily="2" charset="-78"/>
              </a:rPr>
              <a:t>ترتبط بالشوك والألم عند ملامستها للجلد، مما يجعلها تبدو كتهديد، وبالتالي قد تثير مشاعر سلبية. وتستخدم بشكل شائع مع المنتجات </a:t>
            </a:r>
            <a:r>
              <a:rPr lang="ar-SA" sz="1700" dirty="0" smtClean="0">
                <a:latin typeface="Alexandria" pitchFamily="2" charset="-78"/>
                <a:cs typeface="Alexandria" pitchFamily="2" charset="-78"/>
              </a:rPr>
              <a:t>الشبابية.</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حالة الحرف: </a:t>
            </a:r>
            <a:r>
              <a:rPr lang="ar-SA" sz="1700" dirty="0" smtClean="0">
                <a:latin typeface="Alexandria" pitchFamily="2" charset="-78"/>
                <a:cs typeface="Alexandria" pitchFamily="2" charset="-78"/>
              </a:rPr>
              <a:t>الحروف الكبيرة</a:t>
            </a:r>
            <a:r>
              <a:rPr lang="en-US" sz="1700" dirty="0" smtClean="0">
                <a:latin typeface="Alexandria" pitchFamily="2" charset="-78"/>
                <a:cs typeface="Alexandria" pitchFamily="2" charset="-78"/>
              </a:rPr>
              <a:t>Uppercase </a:t>
            </a:r>
            <a:r>
              <a:rPr lang="ar-SA" sz="1700" dirty="0" smtClean="0">
                <a:latin typeface="Alexandria" pitchFamily="2" charset="-78"/>
                <a:cs typeface="Alexandria" pitchFamily="2" charset="-78"/>
              </a:rPr>
              <a:t> تدل </a:t>
            </a:r>
            <a:r>
              <a:rPr lang="ar-SA" sz="1700" dirty="0">
                <a:latin typeface="Alexandria" pitchFamily="2" charset="-78"/>
                <a:cs typeface="Alexandria" pitchFamily="2" charset="-78"/>
              </a:rPr>
              <a:t>على السلطة </a:t>
            </a:r>
            <a:r>
              <a:rPr lang="ar-SA" sz="1700" dirty="0" smtClean="0">
                <a:latin typeface="Alexandria" pitchFamily="2" charset="-78"/>
                <a:cs typeface="Alexandria" pitchFamily="2" charset="-78"/>
              </a:rPr>
              <a:t>والقوة، بينما الحروف الصغيرة </a:t>
            </a:r>
            <a:r>
              <a:rPr lang="en-US" sz="1700" dirty="0" smtClean="0">
                <a:latin typeface="Alexandria" pitchFamily="2" charset="-78"/>
                <a:cs typeface="Alexandria" pitchFamily="2" charset="-78"/>
              </a:rPr>
              <a:t>Lowercase </a:t>
            </a:r>
            <a:r>
              <a:rPr lang="ar-SA" sz="1700" dirty="0" smtClean="0">
                <a:latin typeface="Alexandria" pitchFamily="2" charset="-78"/>
                <a:cs typeface="Alexandria" pitchFamily="2" charset="-78"/>
              </a:rPr>
              <a:t> تعكس </a:t>
            </a:r>
            <a:r>
              <a:rPr lang="ar-SA" sz="1700" dirty="0">
                <a:latin typeface="Alexandria" pitchFamily="2" charset="-78"/>
                <a:cs typeface="Alexandria" pitchFamily="2" charset="-78"/>
              </a:rPr>
              <a:t>طابعًا أكثر ودية وقربًا من المتلقي</a:t>
            </a:r>
            <a:r>
              <a:rPr lang="ar-SA" sz="1700" dirty="0" smtClean="0">
                <a:latin typeface="Alexandria" pitchFamily="2" charset="-78"/>
                <a:cs typeface="Alexandria" pitchFamily="2" charset="-78"/>
              </a:rPr>
              <a:t>.</a:t>
            </a:r>
          </a:p>
          <a:p>
            <a:pPr marL="285750" indent="-285750" algn="r" rtl="1">
              <a:lnSpc>
                <a:spcPct val="150000"/>
              </a:lnSpc>
              <a:buFont typeface="Wingdings" panose="05000000000000000000" pitchFamily="2" charset="2"/>
              <a:buChar char="q"/>
            </a:pPr>
            <a:r>
              <a:rPr lang="ar-SA" sz="1700" dirty="0">
                <a:solidFill>
                  <a:schemeClr val="accent2">
                    <a:lumMod val="75000"/>
                  </a:schemeClr>
                </a:solidFill>
                <a:latin typeface="Alexandria" pitchFamily="2" charset="-78"/>
                <a:cs typeface="Alexandria" pitchFamily="2" charset="-78"/>
              </a:rPr>
              <a:t>شكل </a:t>
            </a:r>
            <a:r>
              <a:rPr lang="ar-SA" sz="1700" dirty="0" smtClean="0">
                <a:solidFill>
                  <a:schemeClr val="accent2">
                    <a:lumMod val="75000"/>
                  </a:schemeClr>
                </a:solidFill>
                <a:latin typeface="Alexandria" pitchFamily="2" charset="-78"/>
                <a:cs typeface="Alexandria" pitchFamily="2" charset="-78"/>
              </a:rPr>
              <a:t>الحرف: </a:t>
            </a:r>
            <a:r>
              <a:rPr lang="ar-SA" sz="1700" dirty="0" smtClean="0">
                <a:latin typeface="Alexandria" pitchFamily="2" charset="-78"/>
                <a:cs typeface="Alexandria" pitchFamily="2" charset="-78"/>
              </a:rPr>
              <a:t>الحروف الكلاسيكية </a:t>
            </a:r>
            <a:r>
              <a:rPr lang="en-US" sz="1700" dirty="0">
                <a:latin typeface="Alexandria" pitchFamily="2" charset="-78"/>
                <a:cs typeface="Alexandria" pitchFamily="2" charset="-78"/>
              </a:rPr>
              <a:t>Serif </a:t>
            </a:r>
            <a:r>
              <a:rPr lang="ar-SA" sz="1700" dirty="0" smtClean="0">
                <a:latin typeface="Alexandria" pitchFamily="2" charset="-78"/>
                <a:cs typeface="Alexandria" pitchFamily="2" charset="-78"/>
              </a:rPr>
              <a:t> تعطي </a:t>
            </a:r>
            <a:r>
              <a:rPr lang="ar-SA" sz="1700" dirty="0">
                <a:latin typeface="Alexandria" pitchFamily="2" charset="-78"/>
                <a:cs typeface="Alexandria" pitchFamily="2" charset="-78"/>
              </a:rPr>
              <a:t>انطباعًا بالموثوقية والاحترافية</a:t>
            </a:r>
            <a:r>
              <a:rPr lang="ar-SA" sz="1700" dirty="0" smtClean="0">
                <a:latin typeface="Alexandria" pitchFamily="2" charset="-78"/>
                <a:cs typeface="Alexandria" pitchFamily="2" charset="-78"/>
              </a:rPr>
              <a:t>. الحروف الحديثة</a:t>
            </a:r>
            <a:r>
              <a:rPr lang="en-US" sz="1700" dirty="0" smtClean="0">
                <a:latin typeface="Alexandria" pitchFamily="2" charset="-78"/>
                <a:cs typeface="Alexandria" pitchFamily="2" charset="-78"/>
              </a:rPr>
              <a:t>Sans </a:t>
            </a:r>
            <a:r>
              <a:rPr lang="en-US" sz="1700" dirty="0">
                <a:latin typeface="Alexandria" pitchFamily="2" charset="-78"/>
                <a:cs typeface="Alexandria" pitchFamily="2" charset="-78"/>
              </a:rPr>
              <a:t>Serif </a:t>
            </a:r>
            <a:r>
              <a:rPr lang="ar-SA" sz="1700" dirty="0" smtClean="0">
                <a:latin typeface="Alexandria" pitchFamily="2" charset="-78"/>
                <a:cs typeface="Alexandria" pitchFamily="2" charset="-78"/>
              </a:rPr>
              <a:t> تعكس </a:t>
            </a:r>
            <a:r>
              <a:rPr lang="ar-SA" sz="1700" dirty="0">
                <a:latin typeface="Alexandria" pitchFamily="2" charset="-78"/>
                <a:cs typeface="Alexandria" pitchFamily="2" charset="-78"/>
              </a:rPr>
              <a:t>الحداثة </a:t>
            </a:r>
            <a:r>
              <a:rPr lang="ar-SA" sz="1700" dirty="0" smtClean="0">
                <a:latin typeface="Alexandria" pitchFamily="2" charset="-78"/>
                <a:cs typeface="Alexandria" pitchFamily="2" charset="-78"/>
              </a:rPr>
              <a:t>والنظافة.</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التعقيد </a:t>
            </a:r>
            <a:r>
              <a:rPr lang="en-US" sz="1700" dirty="0" smtClean="0">
                <a:solidFill>
                  <a:schemeClr val="accent2">
                    <a:lumMod val="75000"/>
                  </a:schemeClr>
                </a:solidFill>
                <a:latin typeface="Alexandria" pitchFamily="2" charset="-78"/>
                <a:cs typeface="Alexandria" pitchFamily="2" charset="-78"/>
              </a:rPr>
              <a:t>Complexity</a:t>
            </a:r>
            <a:r>
              <a:rPr lang="ar-SA" sz="1700" dirty="0" smtClean="0">
                <a:solidFill>
                  <a:schemeClr val="accent2">
                    <a:lumMod val="75000"/>
                  </a:schemeClr>
                </a:solidFill>
                <a:latin typeface="Alexandria" pitchFamily="2" charset="-78"/>
                <a:cs typeface="Alexandria" pitchFamily="2" charset="-78"/>
              </a:rPr>
              <a:t>: </a:t>
            </a:r>
            <a:r>
              <a:rPr lang="ar-SA" sz="1700" dirty="0">
                <a:latin typeface="Alexandria" pitchFamily="2" charset="-78"/>
                <a:cs typeface="Alexandria" pitchFamily="2" charset="-78"/>
              </a:rPr>
              <a:t>الحروف البسيطة وهي أفضل اختيار لأنها تعكس الوضوح ويسهل فهمها، أما الحروف المزخرفة قد تثير مشاعر الفخامة أو </a:t>
            </a:r>
            <a:r>
              <a:rPr lang="ar-SA" sz="1700" dirty="0" smtClean="0">
                <a:latin typeface="Alexandria" pitchFamily="2" charset="-78"/>
                <a:cs typeface="Alexandria" pitchFamily="2" charset="-78"/>
              </a:rPr>
              <a:t>الرومانسية، فالجمهور يركز في الشكل الغريب، لذا يتم تفعيل نظام التفكير البطئ للتركيز على المحتوى.</a:t>
            </a:r>
            <a:endParaRPr lang="ar-SA" sz="1700" dirty="0">
              <a:latin typeface="Alexandria" pitchFamily="2" charset="-78"/>
              <a:cs typeface="Alexandria" pitchFamily="2" charset="-78"/>
            </a:endParaRPr>
          </a:p>
          <a:p>
            <a:pPr algn="r" rtl="1">
              <a:lnSpc>
                <a:spcPct val="150000"/>
              </a:lnSpc>
            </a:pP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8" y="1453094"/>
            <a:ext cx="438086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1313" indent="-341313" algn="r" rtl="1">
              <a:lnSpc>
                <a:spcPct val="150000"/>
              </a:lnSpc>
              <a:buFont typeface="+mj-lt"/>
              <a:buAutoNum type="arabicPeriod" startAt="2"/>
            </a:pPr>
            <a:r>
              <a:rPr lang="ar-SA" b="1" dirty="0">
                <a:solidFill>
                  <a:srgbClr val="C00000"/>
                </a:solidFill>
                <a:latin typeface="Alexandria ExtraBold" pitchFamily="2" charset="-78"/>
                <a:ea typeface="Calibri" panose="020F0502020204030204" pitchFamily="34" charset="0"/>
                <a:cs typeface="Alexandria ExtraBold" pitchFamily="2" charset="-78"/>
              </a:rPr>
              <a:t>العناصر التيبوغرافية </a:t>
            </a:r>
            <a:r>
              <a:rPr lang="en-US" b="1" dirty="0">
                <a:solidFill>
                  <a:srgbClr val="C00000"/>
                </a:solidFill>
                <a:latin typeface="Alexandria ExtraBold" pitchFamily="2" charset="-78"/>
                <a:ea typeface="Calibri" panose="020F0502020204030204" pitchFamily="34" charset="0"/>
                <a:cs typeface="Alexandria ExtraBold" pitchFamily="2" charset="-78"/>
              </a:rPr>
              <a:t>Typography</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pic>
        <p:nvPicPr>
          <p:cNvPr id="20482" name="Picture 2" descr="Sugar match 200 Sachets - Rosheta kuwait"/>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2399187"/>
            <a:ext cx="2038120" cy="2279907"/>
          </a:xfrm>
          <a:prstGeom prst="rect">
            <a:avLst/>
          </a:prstGeom>
          <a:noFill/>
          <a:extLst>
            <a:ext uri="{909E8E84-426E-40DD-AFC4-6F175D3DCCD1}">
              <a14:hiddenFill xmlns:a14="http://schemas.microsoft.com/office/drawing/2010/main">
                <a:solidFill>
                  <a:srgbClr val="FFFFFF"/>
                </a:solidFill>
              </a14:hiddenFill>
            </a:ext>
          </a:extLst>
        </p:spPr>
      </p:pic>
      <p:sp>
        <p:nvSpPr>
          <p:cNvPr id="15" name="Freeform 7"/>
          <p:cNvSpPr/>
          <p:nvPr/>
        </p:nvSpPr>
        <p:spPr>
          <a:xfrm>
            <a:off x="-150953" y="4786326"/>
            <a:ext cx="2085474" cy="2048537"/>
          </a:xfrm>
          <a:custGeom>
            <a:avLst/>
            <a:gdLst/>
            <a:ahLst/>
            <a:cxnLst/>
            <a:rect l="l" t="t" r="r" b="b"/>
            <a:pathLst>
              <a:path w="6631773" h="5223063">
                <a:moveTo>
                  <a:pt x="0" y="0"/>
                </a:moveTo>
                <a:lnTo>
                  <a:pt x="6631773" y="0"/>
                </a:lnTo>
                <a:lnTo>
                  <a:pt x="6631773" y="5223062"/>
                </a:lnTo>
                <a:lnTo>
                  <a:pt x="0" y="5223062"/>
                </a:lnTo>
                <a:lnTo>
                  <a:pt x="0" y="0"/>
                </a:lnTo>
                <a:close/>
              </a:path>
            </a:pathLst>
          </a:custGeom>
          <a:blipFill>
            <a:blip r:embed="rId5">
              <a:alphaModFix amt="80000"/>
            </a:blip>
            <a:stretch>
              <a:fillRect l="-328095" t="-21338" r="-14279" b="-194610"/>
            </a:stretch>
          </a:blipFill>
        </p:spPr>
      </p:sp>
    </p:spTree>
    <p:extLst>
      <p:ext uri="{BB962C8B-B14F-4D97-AF65-F5344CB8AC3E}">
        <p14:creationId xmlns:p14="http://schemas.microsoft.com/office/powerpoint/2010/main" val="3040142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375314" y="1260590"/>
            <a:ext cx="438086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1313" indent="-341313" algn="r" rtl="1">
              <a:lnSpc>
                <a:spcPct val="150000"/>
              </a:lnSpc>
              <a:buFont typeface="+mj-lt"/>
              <a:buAutoNum type="arabicPeriod" startAt="2"/>
            </a:pPr>
            <a:r>
              <a:rPr lang="ar-SA" b="1" dirty="0">
                <a:solidFill>
                  <a:srgbClr val="C00000"/>
                </a:solidFill>
                <a:latin typeface="Alexandria ExtraBold" pitchFamily="2" charset="-78"/>
                <a:ea typeface="Calibri" panose="020F0502020204030204" pitchFamily="34" charset="0"/>
                <a:cs typeface="Alexandria ExtraBold" pitchFamily="2" charset="-78"/>
              </a:rPr>
              <a:t>العناصر التيبوغرافية </a:t>
            </a:r>
            <a:r>
              <a:rPr lang="en-US" b="1" dirty="0">
                <a:solidFill>
                  <a:srgbClr val="C00000"/>
                </a:solidFill>
                <a:latin typeface="Alexandria ExtraBold" pitchFamily="2" charset="-78"/>
                <a:ea typeface="Calibri" panose="020F0502020204030204" pitchFamily="34" charset="0"/>
                <a:cs typeface="Alexandria ExtraBold" pitchFamily="2" charset="-78"/>
              </a:rPr>
              <a:t>Typography</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36295" y="1734137"/>
            <a:ext cx="9849851" cy="4558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6038" y="100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76927" y="1848569"/>
            <a:ext cx="9577136" cy="4408899"/>
          </a:xfrm>
          <a:prstGeom prst="rect">
            <a:avLst/>
          </a:prstGeom>
          <a:noFill/>
        </p:spPr>
        <p:txBody>
          <a:bodyPr wrap="square" rtlCol="0">
            <a:spAutoFit/>
          </a:bodyPr>
          <a:lstStyle/>
          <a:p>
            <a:pPr algn="r" rtl="1">
              <a:lnSpc>
                <a:spcPct val="150000"/>
              </a:lnSpc>
            </a:pPr>
            <a:r>
              <a:rPr lang="ar-SA" sz="1700" dirty="0" smtClean="0">
                <a:solidFill>
                  <a:schemeClr val="accent2">
                    <a:lumMod val="75000"/>
                  </a:schemeClr>
                </a:solidFill>
                <a:latin typeface="Alexandria" pitchFamily="2" charset="-78"/>
                <a:cs typeface="Alexandria" pitchFamily="2" charset="-78"/>
              </a:rPr>
              <a:t>ثانيًا: الإدراك </a:t>
            </a:r>
            <a:r>
              <a:rPr lang="ar-SA" sz="1700" dirty="0">
                <a:solidFill>
                  <a:schemeClr val="accent2">
                    <a:lumMod val="75000"/>
                  </a:schemeClr>
                </a:solidFill>
                <a:latin typeface="Alexandria" pitchFamily="2" charset="-78"/>
                <a:cs typeface="Alexandria" pitchFamily="2" charset="-78"/>
              </a:rPr>
              <a:t>الصوتي </a:t>
            </a:r>
            <a:r>
              <a:rPr lang="en-US" sz="1700" dirty="0">
                <a:solidFill>
                  <a:schemeClr val="accent2">
                    <a:lumMod val="75000"/>
                  </a:schemeClr>
                </a:solidFill>
                <a:latin typeface="Alexandria" pitchFamily="2" charset="-78"/>
                <a:cs typeface="Alexandria" pitchFamily="2" charset="-78"/>
              </a:rPr>
              <a:t>Auditory </a:t>
            </a:r>
            <a:r>
              <a:rPr lang="en-US" sz="1700" dirty="0" smtClean="0">
                <a:solidFill>
                  <a:schemeClr val="accent2">
                    <a:lumMod val="75000"/>
                  </a:schemeClr>
                </a:solidFill>
                <a:latin typeface="Alexandria" pitchFamily="2" charset="-78"/>
                <a:cs typeface="Alexandria" pitchFamily="2" charset="-78"/>
              </a:rPr>
              <a:t>Perception</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يشير </a:t>
            </a:r>
            <a:r>
              <a:rPr lang="ar-SA" sz="1700" dirty="0">
                <a:latin typeface="Alexandria" pitchFamily="2" charset="-78"/>
                <a:cs typeface="Alexandria" pitchFamily="2" charset="-78"/>
              </a:rPr>
              <a:t>إلى </a:t>
            </a:r>
            <a:r>
              <a:rPr lang="ar-SA" sz="1700" dirty="0" smtClean="0">
                <a:latin typeface="Alexandria" pitchFamily="2" charset="-78"/>
                <a:cs typeface="Alexandria" pitchFamily="2" charset="-78"/>
              </a:rPr>
              <a:t>تأثير </a:t>
            </a:r>
            <a:r>
              <a:rPr lang="ar-SA" sz="1700" dirty="0">
                <a:latin typeface="Alexandria" pitchFamily="2" charset="-78"/>
                <a:cs typeface="Alexandria" pitchFamily="2" charset="-78"/>
              </a:rPr>
              <a:t>الأصوات </a:t>
            </a:r>
            <a:r>
              <a:rPr lang="ar-SA" sz="1700" dirty="0" smtClean="0">
                <a:latin typeface="Alexandria" pitchFamily="2" charset="-78"/>
                <a:cs typeface="Alexandria" pitchFamily="2" charset="-78"/>
              </a:rPr>
              <a:t>المسموعة للحروف على تجربة </a:t>
            </a:r>
            <a:r>
              <a:rPr lang="ar-SA" sz="1700" dirty="0">
                <a:latin typeface="Alexandria" pitchFamily="2" charset="-78"/>
                <a:cs typeface="Alexandria" pitchFamily="2" charset="-78"/>
              </a:rPr>
              <a:t>المتلقي وفهمه </a:t>
            </a:r>
            <a:r>
              <a:rPr lang="ar-SA" sz="1700" dirty="0" smtClean="0">
                <a:latin typeface="Alexandria" pitchFamily="2" charset="-78"/>
                <a:cs typeface="Alexandria" pitchFamily="2" charset="-78"/>
              </a:rPr>
              <a:t>للرسالة الإعلانية. </a:t>
            </a:r>
            <a:r>
              <a:rPr lang="ar-SA" sz="1700" dirty="0">
                <a:latin typeface="Alexandria" pitchFamily="2" charset="-78"/>
                <a:cs typeface="Alexandria" pitchFamily="2" charset="-78"/>
              </a:rPr>
              <a:t>تُصنف الأصوات إلى نوعين رئيسيين: حروف ساكنة وحروف متحركة. </a:t>
            </a:r>
          </a:p>
          <a:p>
            <a:pPr marL="342900" indent="-342900" algn="r" rtl="1">
              <a:lnSpc>
                <a:spcPct val="150000"/>
              </a:lnSpc>
              <a:buFont typeface="+mj-lt"/>
              <a:buAutoNum type="arabicPeriod"/>
            </a:pPr>
            <a:r>
              <a:rPr lang="ar-SA" sz="1700" dirty="0" smtClean="0">
                <a:solidFill>
                  <a:schemeClr val="accent5">
                    <a:lumMod val="50000"/>
                  </a:schemeClr>
                </a:solidFill>
                <a:latin typeface="Alexandria" pitchFamily="2" charset="-78"/>
                <a:cs typeface="Alexandria" pitchFamily="2" charset="-78"/>
              </a:rPr>
              <a:t>الحروف الساكنة</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هي الحروف التي يتم نطقها دون إنتاج صوت حركي واضح، وتكون غالبًا أكثر ثباتًا </a:t>
            </a:r>
            <a:r>
              <a:rPr lang="ar-SA" sz="1700" dirty="0" smtClean="0">
                <a:latin typeface="Alexandria" pitchFamily="2" charset="-78"/>
                <a:cs typeface="Alexandria" pitchFamily="2" charset="-78"/>
              </a:rPr>
              <a:t>وقوة، مثل </a:t>
            </a:r>
            <a:r>
              <a:rPr lang="ar-SA" sz="1700" dirty="0">
                <a:latin typeface="Alexandria" pitchFamily="2" charset="-78"/>
                <a:cs typeface="Alexandria" pitchFamily="2" charset="-78"/>
              </a:rPr>
              <a:t>الحروف "ب"، "د"، "ك"، و"م". هذه الحروف تُعطي انطباعًا بالثبات والصلابة، وغالبًا ما تُستخدم في الإعلانات التي تهدف إلى إيصال رسائل قوية وموثوقة.</a:t>
            </a:r>
          </a:p>
          <a:p>
            <a:pPr marL="342900" indent="-342900" algn="r" rtl="1">
              <a:lnSpc>
                <a:spcPct val="150000"/>
              </a:lnSpc>
              <a:buFont typeface="+mj-lt"/>
              <a:buAutoNum type="arabicPeriod"/>
            </a:pPr>
            <a:r>
              <a:rPr lang="ar-SA" sz="1700" dirty="0" smtClean="0">
                <a:solidFill>
                  <a:schemeClr val="accent5">
                    <a:lumMod val="50000"/>
                  </a:schemeClr>
                </a:solidFill>
                <a:latin typeface="Alexandria" pitchFamily="2" charset="-78"/>
                <a:cs typeface="Alexandria" pitchFamily="2" charset="-78"/>
              </a:rPr>
              <a:t>الحروف المتحركة: </a:t>
            </a:r>
            <a:r>
              <a:rPr lang="ar-SA" sz="1700" dirty="0">
                <a:latin typeface="Alexandria" pitchFamily="2" charset="-78"/>
                <a:cs typeface="Alexandria" pitchFamily="2" charset="-78"/>
              </a:rPr>
              <a:t>هي الحروف التي تُنتج صوتًا حركيًا، وتُعتبر أكثر نعومة ومرونة</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مثل الحروف "أ"، "و"، "ي". هذه الحروف تُعطي انطباعًا بالراحة </a:t>
            </a:r>
            <a:r>
              <a:rPr lang="ar-SA" sz="1700" dirty="0" smtClean="0">
                <a:latin typeface="Alexandria" pitchFamily="2" charset="-78"/>
                <a:cs typeface="Alexandria" pitchFamily="2" charset="-78"/>
              </a:rPr>
              <a:t>والود. </a:t>
            </a:r>
          </a:p>
          <a:p>
            <a:pPr algn="r" rtl="1">
              <a:lnSpc>
                <a:spcPct val="150000"/>
              </a:lnSpc>
            </a:pPr>
            <a:r>
              <a:rPr lang="ar-SA" sz="1700" dirty="0" smtClean="0">
                <a:solidFill>
                  <a:srgbClr val="002060"/>
                </a:solidFill>
                <a:latin typeface="Alexandria" pitchFamily="2" charset="-78"/>
                <a:cs typeface="Alexandria" pitchFamily="2" charset="-78"/>
              </a:rPr>
              <a:t>الحروف </a:t>
            </a:r>
            <a:r>
              <a:rPr lang="ar-SA" sz="1700" dirty="0">
                <a:solidFill>
                  <a:srgbClr val="002060"/>
                </a:solidFill>
                <a:latin typeface="Alexandria" pitchFamily="2" charset="-78"/>
                <a:cs typeface="Alexandria" pitchFamily="2" charset="-78"/>
              </a:rPr>
              <a:t>المتحركة تُستخدم لتحفيز التركيز على الفوائد السريعة، مما يجعلها مثالية للإعلانات التي تسعى لجذب الانتباه الفوري، مثل "كريم يزيل الألم خلال 3 أيام". في المقابل، تُفضل الحروف الساكنة عندما يكون التركيز على الفوائد المستدامة أو طويلة الأمد، حيث تعكس الثبات والموثوقية، مثل "كريم يزيل الألم بعد 6 أشهر".</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06672" y="1134601"/>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05479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Rectangle 2"/>
          <p:cNvSpPr/>
          <p:nvPr/>
        </p:nvSpPr>
        <p:spPr>
          <a:xfrm>
            <a:off x="-5239" y="2569974"/>
            <a:ext cx="1882166" cy="2635978"/>
          </a:xfrm>
          <a:prstGeom prst="rect">
            <a:avLst/>
          </a:prstGeom>
          <a:solidFill>
            <a:schemeClr val="accent2">
              <a:lumMod val="20000"/>
              <a:lumOff val="80000"/>
            </a:schemeClr>
          </a:solidFill>
        </p:spPr>
        <p:txBody>
          <a:bodyPr wrap="square">
            <a:spAutoFit/>
          </a:bodyPr>
          <a:lstStyle/>
          <a:p>
            <a:pPr lvl="0" algn="ctr" rtl="1">
              <a:lnSpc>
                <a:spcPct val="150000"/>
              </a:lnSpc>
              <a:defRPr/>
            </a:pPr>
            <a:r>
              <a:rPr lang="ar-SA" sz="1600" dirty="0" smtClean="0">
                <a:latin typeface="Alexandria" pitchFamily="2" charset="-78"/>
                <a:cs typeface="Alexandria" pitchFamily="2" charset="-78"/>
              </a:rPr>
              <a:t>الأصوات </a:t>
            </a:r>
            <a:r>
              <a:rPr lang="ar-SA" sz="1600" dirty="0">
                <a:latin typeface="Alexandria" pitchFamily="2" charset="-78"/>
                <a:cs typeface="Alexandria" pitchFamily="2" charset="-78"/>
              </a:rPr>
              <a:t>في </a:t>
            </a:r>
            <a:r>
              <a:rPr lang="ar-SA" sz="1600" dirty="0" smtClean="0">
                <a:latin typeface="Alexandria" pitchFamily="2" charset="-78"/>
                <a:cs typeface="Alexandria" pitchFamily="2" charset="-78"/>
              </a:rPr>
              <a:t>اللغة تؤثر  </a:t>
            </a:r>
            <a:r>
              <a:rPr lang="ar-SA" sz="1600" dirty="0">
                <a:latin typeface="Alexandria" pitchFamily="2" charset="-78"/>
                <a:cs typeface="Alexandria" pitchFamily="2" charset="-78"/>
              </a:rPr>
              <a:t>على كيفية استجابة </a:t>
            </a:r>
            <a:r>
              <a:rPr lang="ar-SA" sz="1600" dirty="0" smtClean="0">
                <a:latin typeface="Alexandria" pitchFamily="2" charset="-78"/>
                <a:cs typeface="Alexandria" pitchFamily="2" charset="-78"/>
              </a:rPr>
              <a:t>المستهلكين، إذ تعزز </a:t>
            </a:r>
            <a:r>
              <a:rPr lang="ar-SA" sz="1600" dirty="0">
                <a:latin typeface="Alexandria" pitchFamily="2" charset="-78"/>
                <a:cs typeface="Alexandria" pitchFamily="2" charset="-78"/>
              </a:rPr>
              <a:t>الرسالة </a:t>
            </a:r>
            <a:r>
              <a:rPr lang="ar-SA" sz="1600" dirty="0" smtClean="0">
                <a:latin typeface="Alexandria" pitchFamily="2" charset="-78"/>
                <a:cs typeface="Alexandria" pitchFamily="2" charset="-78"/>
              </a:rPr>
              <a:t>وتؤثر </a:t>
            </a:r>
            <a:r>
              <a:rPr lang="ar-SA" sz="1600" dirty="0">
                <a:latin typeface="Alexandria" pitchFamily="2" charset="-78"/>
                <a:cs typeface="Alexandria" pitchFamily="2" charset="-78"/>
              </a:rPr>
              <a:t>على التجربة العاطفية للمتلقي.</a:t>
            </a:r>
          </a:p>
        </p:txBody>
      </p:sp>
      <p:sp>
        <p:nvSpPr>
          <p:cNvPr id="15" name="Freeform 5"/>
          <p:cNvSpPr/>
          <p:nvPr/>
        </p:nvSpPr>
        <p:spPr>
          <a:xfrm>
            <a:off x="0" y="5209136"/>
            <a:ext cx="1700462" cy="1812471"/>
          </a:xfrm>
          <a:custGeom>
            <a:avLst/>
            <a:gdLst/>
            <a:ahLst/>
            <a:cxnLst/>
            <a:rect l="l" t="t" r="r" b="b"/>
            <a:pathLst>
              <a:path w="3269396" h="4114800">
                <a:moveTo>
                  <a:pt x="0" y="0"/>
                </a:moveTo>
                <a:lnTo>
                  <a:pt x="3269396" y="0"/>
                </a:lnTo>
                <a:lnTo>
                  <a:pt x="3269396" y="4114800"/>
                </a:lnTo>
                <a:lnTo>
                  <a:pt x="0" y="4114800"/>
                </a:lnTo>
                <a:lnTo>
                  <a:pt x="0" y="0"/>
                </a:lnTo>
                <a:close/>
              </a:path>
            </a:pathLst>
          </a:custGeom>
          <a:blipFill>
            <a:blip r:embed="rId4">
              <a:extLst>
                <a:ext uri="{96DAC541-7B7A-43D3-8B79-37D633B846F1}">
                  <asvg:svgBlip xmlns:asvg="http://schemas.microsoft.com/office/drawing/2016/SVG/main" xmlns="" r:embed="rId7"/>
                </a:ext>
              </a:extLst>
            </a:blip>
            <a:stretch>
              <a:fillRect/>
            </a:stretch>
          </a:blipFill>
        </p:spPr>
      </p:sp>
    </p:spTree>
    <p:extLst>
      <p:ext uri="{BB962C8B-B14F-4D97-AF65-F5344CB8AC3E}">
        <p14:creationId xmlns:p14="http://schemas.microsoft.com/office/powerpoint/2010/main" val="6431658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95834" y="1960926"/>
            <a:ext cx="9191266" cy="4204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95834" y="2201927"/>
            <a:ext cx="8897352" cy="3624069"/>
          </a:xfrm>
          <a:prstGeom prst="rect">
            <a:avLst/>
          </a:prstGeom>
          <a:noFill/>
        </p:spPr>
        <p:txBody>
          <a:bodyPr wrap="square" rtlCol="0">
            <a:spAutoFit/>
          </a:bodyPr>
          <a:lstStyle/>
          <a:p>
            <a:pPr algn="r" rtl="1">
              <a:lnSpc>
                <a:spcPct val="150000"/>
              </a:lnSpc>
            </a:pPr>
            <a:r>
              <a:rPr lang="ar-SA" sz="1700" dirty="0" smtClean="0">
                <a:solidFill>
                  <a:srgbClr val="C00000"/>
                </a:solidFill>
                <a:latin typeface="Alexandria" pitchFamily="2" charset="-78"/>
                <a:cs typeface="Alexandria" pitchFamily="2" charset="-78"/>
              </a:rPr>
              <a:t>ما الفرق بين كتّاب الإعلانات</a:t>
            </a:r>
            <a:r>
              <a:rPr lang="en-US" sz="1700" dirty="0" smtClean="0">
                <a:solidFill>
                  <a:srgbClr val="C00000"/>
                </a:solidFill>
                <a:latin typeface="Alexandria" pitchFamily="2" charset="-78"/>
                <a:cs typeface="Alexandria" pitchFamily="2" charset="-78"/>
              </a:rPr>
              <a:t>Copywriters </a:t>
            </a:r>
            <a:r>
              <a:rPr lang="ar-SA" sz="1700" dirty="0">
                <a:solidFill>
                  <a:srgbClr val="C00000"/>
                </a:solidFill>
                <a:latin typeface="Alexandria" pitchFamily="2" charset="-78"/>
                <a:cs typeface="Alexandria" pitchFamily="2" charset="-78"/>
              </a:rPr>
              <a:t> </a:t>
            </a:r>
            <a:r>
              <a:rPr lang="ar-SA" sz="1700" dirty="0" smtClean="0">
                <a:solidFill>
                  <a:srgbClr val="C00000"/>
                </a:solidFill>
                <a:latin typeface="Alexandria" pitchFamily="2" charset="-78"/>
                <a:cs typeface="Alexandria" pitchFamily="2" charset="-78"/>
              </a:rPr>
              <a:t>وكاتب المحتوى </a:t>
            </a:r>
            <a:r>
              <a:rPr lang="en-US" sz="1700" dirty="0">
                <a:solidFill>
                  <a:srgbClr val="C00000"/>
                </a:solidFill>
                <a:latin typeface="Alexandria" pitchFamily="2" charset="-78"/>
                <a:cs typeface="Alexandria" pitchFamily="2" charset="-78"/>
              </a:rPr>
              <a:t>Content Writer</a:t>
            </a:r>
            <a:r>
              <a:rPr lang="ar-SA" sz="1700" dirty="0" smtClean="0">
                <a:solidFill>
                  <a:srgbClr val="C00000"/>
                </a:solidFill>
                <a:latin typeface="Alexandria" pitchFamily="2" charset="-78"/>
                <a:cs typeface="Alexandria" pitchFamily="2" charset="-78"/>
              </a:rPr>
              <a:t> ؟</a:t>
            </a:r>
            <a:endParaRPr lang="en-US" sz="1700" dirty="0">
              <a:solidFill>
                <a:srgbClr val="C00000"/>
              </a:solidFill>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700" dirty="0" smtClean="0">
                <a:solidFill>
                  <a:schemeClr val="accent1"/>
                </a:solidFill>
                <a:latin typeface="Alexandria" pitchFamily="2" charset="-78"/>
                <a:cs typeface="Alexandria" pitchFamily="2" charset="-78"/>
              </a:rPr>
              <a:t>كاتب الإعلان </a:t>
            </a:r>
            <a:r>
              <a:rPr lang="en-US" sz="1700" dirty="0" smtClean="0">
                <a:solidFill>
                  <a:schemeClr val="accent1"/>
                </a:solidFill>
                <a:latin typeface="Alexandria" pitchFamily="2" charset="-78"/>
                <a:cs typeface="Alexandria" pitchFamily="2" charset="-78"/>
              </a:rPr>
              <a:t> Copywriter</a:t>
            </a:r>
            <a:r>
              <a:rPr lang="ar-SA" sz="1700" dirty="0" smtClean="0">
                <a:solidFill>
                  <a:schemeClr val="accent1"/>
                </a:solidFill>
                <a:latin typeface="Alexandria" pitchFamily="2" charset="-78"/>
                <a:cs typeface="Alexandria" pitchFamily="2" charset="-78"/>
              </a:rPr>
              <a:t>: </a:t>
            </a:r>
            <a:r>
              <a:rPr lang="ar-SA" sz="1700" dirty="0" smtClean="0">
                <a:latin typeface="Alexandria" pitchFamily="2" charset="-78"/>
                <a:cs typeface="Alexandria" pitchFamily="2" charset="-78"/>
              </a:rPr>
              <a:t>هو </a:t>
            </a:r>
            <a:r>
              <a:rPr lang="ar-SA" sz="1700" dirty="0">
                <a:latin typeface="Alexandria" pitchFamily="2" charset="-78"/>
                <a:cs typeface="Alexandria" pitchFamily="2" charset="-78"/>
              </a:rPr>
              <a:t>الشخص المتخصص في كتابة </a:t>
            </a:r>
            <a:r>
              <a:rPr lang="ar-SA" sz="1700" dirty="0" smtClean="0">
                <a:latin typeface="Alexandria" pitchFamily="2" charset="-78"/>
                <a:cs typeface="Alexandria" pitchFamily="2" charset="-78"/>
              </a:rPr>
              <a:t>النصوص الإعلانية؛ </a:t>
            </a:r>
            <a:r>
              <a:rPr lang="ar-SA" sz="1700" dirty="0">
                <a:latin typeface="Alexandria" pitchFamily="2" charset="-78"/>
                <a:cs typeface="Alexandria" pitchFamily="2" charset="-78"/>
              </a:rPr>
              <a:t>بهدف إقناع الناس، حيث يستخدم أساليب نفسية فعّالة لجعل النص مؤثرًا.</a:t>
            </a:r>
          </a:p>
          <a:p>
            <a:pPr marL="342900" indent="-342900" algn="r" rtl="1">
              <a:lnSpc>
                <a:spcPct val="150000"/>
              </a:lnSpc>
              <a:buFont typeface="Wingdings" panose="05000000000000000000" pitchFamily="2" charset="2"/>
              <a:buChar char="q"/>
            </a:pPr>
            <a:r>
              <a:rPr lang="ar-SA" sz="1700" dirty="0" smtClean="0">
                <a:solidFill>
                  <a:schemeClr val="accent1"/>
                </a:solidFill>
                <a:latin typeface="Alexandria" pitchFamily="2" charset="-78"/>
                <a:cs typeface="Alexandria" pitchFamily="2" charset="-78"/>
              </a:rPr>
              <a:t>كاتب المحتوى </a:t>
            </a:r>
            <a:r>
              <a:rPr lang="en-US" sz="1700" dirty="0">
                <a:solidFill>
                  <a:schemeClr val="accent1"/>
                </a:solidFill>
                <a:latin typeface="Alexandria" pitchFamily="2" charset="-78"/>
                <a:cs typeface="Alexandria" pitchFamily="2" charset="-78"/>
              </a:rPr>
              <a:t>Content </a:t>
            </a:r>
            <a:r>
              <a:rPr lang="en-US" sz="1700" dirty="0" smtClean="0">
                <a:solidFill>
                  <a:schemeClr val="accent1"/>
                </a:solidFill>
                <a:latin typeface="Alexandria" pitchFamily="2" charset="-78"/>
                <a:cs typeface="Alexandria" pitchFamily="2" charset="-78"/>
              </a:rPr>
              <a:t>Writer</a:t>
            </a:r>
            <a:r>
              <a:rPr lang="ar-SA" sz="1700" dirty="0" smtClean="0">
                <a:solidFill>
                  <a:schemeClr val="accent1"/>
                </a:solidFill>
                <a:latin typeface="Alexandria" pitchFamily="2" charset="-78"/>
                <a:cs typeface="Alexandria" pitchFamily="2" charset="-78"/>
              </a:rPr>
              <a:t>: </a:t>
            </a:r>
            <a:r>
              <a:rPr lang="ar-SA" sz="1700" dirty="0" smtClean="0">
                <a:latin typeface="Alexandria" pitchFamily="2" charset="-78"/>
                <a:cs typeface="Alexandria" pitchFamily="2" charset="-78"/>
              </a:rPr>
              <a:t>هو شخص يركز </a:t>
            </a:r>
            <a:r>
              <a:rPr lang="ar-SA" sz="1700" dirty="0">
                <a:latin typeface="Alexandria" pitchFamily="2" charset="-78"/>
                <a:cs typeface="Alexandria" pitchFamily="2" charset="-78"/>
              </a:rPr>
              <a:t>على الكتابة العامة مثل المقالات الطويلة، المدونات، </a:t>
            </a:r>
            <a:r>
              <a:rPr lang="ar-SA" sz="1700" dirty="0" smtClean="0">
                <a:latin typeface="Alexandria" pitchFamily="2" charset="-78"/>
                <a:cs typeface="Alexandria" pitchFamily="2" charset="-78"/>
              </a:rPr>
              <a:t>ومنشورات </a:t>
            </a:r>
            <a:r>
              <a:rPr lang="en-US" sz="1700" dirty="0" smtClean="0">
                <a:latin typeface="Alexandria" pitchFamily="2" charset="-78"/>
                <a:cs typeface="Alexandria" pitchFamily="2" charset="-78"/>
              </a:rPr>
              <a:t>Posts</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وسائل التواصل الاجتماعي.</a:t>
            </a:r>
          </a:p>
          <a:p>
            <a:pPr algn="r" rtl="1">
              <a:lnSpc>
                <a:spcPct val="150000"/>
              </a:lnSpc>
            </a:pPr>
            <a:r>
              <a:rPr lang="ar-SA" sz="1700" dirty="0" smtClean="0">
                <a:solidFill>
                  <a:srgbClr val="C00000"/>
                </a:solidFill>
                <a:latin typeface="Alexandria" pitchFamily="2" charset="-78"/>
                <a:cs typeface="Alexandria" pitchFamily="2" charset="-78"/>
              </a:rPr>
              <a:t>العناصر الأساسية للتأثير النفسي للصياغة في متلقي الرسالة الإعلانية:</a:t>
            </a:r>
          </a:p>
          <a:p>
            <a:pPr marL="342900" indent="-342900" algn="r" rtl="1">
              <a:lnSpc>
                <a:spcPct val="150000"/>
              </a:lnSpc>
              <a:buFont typeface="+mj-lt"/>
              <a:buAutoNum type="arabicPeriod"/>
            </a:pPr>
            <a:r>
              <a:rPr lang="ar-SA" sz="1700" dirty="0" smtClean="0">
                <a:solidFill>
                  <a:srgbClr val="98481C"/>
                </a:solidFill>
                <a:latin typeface="Alexandria" pitchFamily="2" charset="-78"/>
                <a:cs typeface="Alexandria" pitchFamily="2" charset="-78"/>
              </a:rPr>
              <a:t>جذب الانتباه: </a:t>
            </a:r>
            <a:r>
              <a:rPr lang="ar-SA" sz="1700" dirty="0" smtClean="0">
                <a:latin typeface="Alexandria" pitchFamily="2" charset="-78"/>
                <a:cs typeface="Alexandria" pitchFamily="2" charset="-78"/>
              </a:rPr>
              <a:t>من حيث: (الاسم التجاري والتوافق، الخصائص مقابل الاستخدام، الخصائص العامة مقابل خصائص محددة ، الكتابة بنمط </a:t>
            </a:r>
            <a:r>
              <a:rPr lang="en-US" sz="1700" dirty="0" smtClean="0">
                <a:latin typeface="Alexandria" pitchFamily="2" charset="-78"/>
                <a:cs typeface="Alexandria" pitchFamily="2" charset="-78"/>
              </a:rPr>
              <a:t>F</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700" dirty="0" smtClean="0">
                <a:solidFill>
                  <a:srgbClr val="98481C"/>
                </a:solidFill>
                <a:latin typeface="Alexandria" pitchFamily="2" charset="-78"/>
                <a:cs typeface="Alexandria" pitchFamily="2" charset="-78"/>
              </a:rPr>
              <a:t>المشاعر:</a:t>
            </a:r>
            <a:r>
              <a:rPr lang="ar-SA" sz="1700" dirty="0">
                <a:solidFill>
                  <a:srgbClr val="98481C"/>
                </a:solidFill>
                <a:latin typeface="Alexandria" pitchFamily="2" charset="-78"/>
                <a:cs typeface="Alexandria" pitchFamily="2" charset="-78"/>
              </a:rPr>
              <a:t> </a:t>
            </a:r>
            <a:r>
              <a:rPr lang="ar-SA" sz="1700" dirty="0" smtClean="0">
                <a:latin typeface="Alexandria" pitchFamily="2" charset="-78"/>
                <a:cs typeface="Alexandria" pitchFamily="2" charset="-78"/>
              </a:rPr>
              <a:t>(أسلوب التأكيد، أسلوب السرد القصصي، ربط المنتج بمشاعر </a:t>
            </a:r>
            <a:r>
              <a:rPr lang="ar-SA" sz="1700" dirty="0" smtClean="0">
                <a:latin typeface="Alexandria" pitchFamily="2" charset="-78"/>
                <a:cs typeface="Alexandria" pitchFamily="2" charset="-78"/>
              </a:rPr>
              <a:t>إيجابية)</a:t>
            </a:r>
            <a:endParaRPr lang="ar-SA" sz="1700" dirty="0" smtClean="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7" y="1453094"/>
            <a:ext cx="3191297"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3"/>
            </a:pPr>
            <a:r>
              <a:rPr lang="ar-SA" b="1" dirty="0" smtClean="0">
                <a:solidFill>
                  <a:srgbClr val="C00000"/>
                </a:solidFill>
                <a:latin typeface="Alexandria ExtraBold" pitchFamily="2" charset="-78"/>
                <a:ea typeface="Calibri" panose="020F0502020204030204" pitchFamily="34" charset="0"/>
                <a:cs typeface="Alexandria ExtraBold" pitchFamily="2" charset="-78"/>
              </a:rPr>
              <a:t>الصياغة </a:t>
            </a:r>
            <a:r>
              <a:rPr lang="en-US" b="1" dirty="0" smtClean="0">
                <a:solidFill>
                  <a:srgbClr val="C00000"/>
                </a:solidFill>
                <a:latin typeface="Alexandria ExtraBold" pitchFamily="2" charset="-78"/>
                <a:ea typeface="Calibri" panose="020F0502020204030204" pitchFamily="34" charset="0"/>
                <a:cs typeface="Alexandria ExtraBold" pitchFamily="2" charset="-78"/>
              </a:rPr>
              <a:t>Copywriting</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pic>
        <p:nvPicPr>
          <p:cNvPr id="14" name="Picture 13"/>
          <p:cNvPicPr>
            <a:picLocks noChangeAspect="1"/>
          </p:cNvPicPr>
          <p:nvPr/>
        </p:nvPicPr>
        <p:blipFill>
          <a:blip r:embed="rId4"/>
          <a:srcRect/>
          <a:stretch>
            <a:fillRect/>
          </a:stretch>
        </p:blipFill>
        <p:spPr>
          <a:xfrm>
            <a:off x="39587" y="2601956"/>
            <a:ext cx="1863954" cy="1591573"/>
          </a:xfrm>
          <a:prstGeom prst="rect">
            <a:avLst/>
          </a:prstGeom>
        </p:spPr>
      </p:pic>
    </p:spTree>
    <p:extLst>
      <p:ext uri="{BB962C8B-B14F-4D97-AF65-F5344CB8AC3E}">
        <p14:creationId xmlns:p14="http://schemas.microsoft.com/office/powerpoint/2010/main" val="29837997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95833" y="1960925"/>
            <a:ext cx="9776717" cy="4331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95834" y="2015752"/>
            <a:ext cx="9776716" cy="4316566"/>
          </a:xfrm>
          <a:prstGeom prst="rect">
            <a:avLst/>
          </a:prstGeom>
          <a:noFill/>
        </p:spPr>
        <p:txBody>
          <a:bodyPr wrap="square" rtlCol="0">
            <a:spAutoFit/>
          </a:bodyPr>
          <a:lstStyle/>
          <a:p>
            <a:pPr algn="r" rtl="1">
              <a:lnSpc>
                <a:spcPct val="150000"/>
              </a:lnSpc>
            </a:pPr>
            <a:r>
              <a:rPr lang="ar-SA" b="1" dirty="0">
                <a:solidFill>
                  <a:srgbClr val="98481C"/>
                </a:solidFill>
                <a:latin typeface="Alexandria" pitchFamily="2" charset="-78"/>
                <a:cs typeface="Alexandria" pitchFamily="2" charset="-78"/>
              </a:rPr>
              <a:t>أولًا: جذب الانتباه: </a:t>
            </a:r>
            <a:r>
              <a:rPr lang="ar-SA" sz="1700" dirty="0" smtClean="0">
                <a:latin typeface="Alexandria" pitchFamily="2" charset="-78"/>
                <a:cs typeface="Alexandria" pitchFamily="2" charset="-78"/>
              </a:rPr>
              <a:t>يعتبر جذب الانتباه من العناصر الأساسية التي يجب تحقيقها عند </a:t>
            </a:r>
            <a:r>
              <a:rPr lang="ar-SA" sz="1700" dirty="0">
                <a:latin typeface="Alexandria" pitchFamily="2" charset="-78"/>
                <a:cs typeface="Alexandria" pitchFamily="2" charset="-78"/>
              </a:rPr>
              <a:t>تصميم إعلان، </a:t>
            </a:r>
            <a:r>
              <a:rPr lang="ar-SA" sz="1700" dirty="0" smtClean="0">
                <a:latin typeface="Alexandria" pitchFamily="2" charset="-78"/>
                <a:cs typeface="Alexandria" pitchFamily="2" charset="-78"/>
              </a:rPr>
              <a:t> ويتحقق جذب الانتباه من خلال </a:t>
            </a:r>
            <a:r>
              <a:rPr lang="ar-SA" sz="1700" dirty="0">
                <a:latin typeface="Alexandria" pitchFamily="2" charset="-78"/>
                <a:cs typeface="Alexandria" pitchFamily="2" charset="-78"/>
              </a:rPr>
              <a:t>عدة عناصر، </a:t>
            </a:r>
            <a:r>
              <a:rPr lang="ar-SA" sz="1700" dirty="0" smtClean="0">
                <a:latin typeface="Alexandria" pitchFamily="2" charset="-78"/>
                <a:cs typeface="Alexandria" pitchFamily="2" charset="-78"/>
              </a:rPr>
              <a:t>منها:</a:t>
            </a:r>
          </a:p>
          <a:p>
            <a:pPr marL="342900" indent="-342900" algn="r" rtl="1">
              <a:lnSpc>
                <a:spcPct val="150000"/>
              </a:lnSpc>
              <a:buFont typeface="+mj-lt"/>
              <a:buAutoNum type="arabicPeriod"/>
            </a:pPr>
            <a:r>
              <a:rPr lang="ar-SA" dirty="0" smtClean="0">
                <a:solidFill>
                  <a:srgbClr val="0070C0"/>
                </a:solidFill>
                <a:latin typeface="Alexandria" pitchFamily="2" charset="-78"/>
                <a:cs typeface="Alexandria" pitchFamily="2" charset="-78"/>
              </a:rPr>
              <a:t>الاسم التجاري والتوافق</a:t>
            </a:r>
            <a:r>
              <a:rPr lang="ar-SA" dirty="0" smtClean="0">
                <a:latin typeface="Alexandria" pitchFamily="2" charset="-78"/>
                <a:cs typeface="Alexandria" pitchFamily="2" charset="-78"/>
              </a:rPr>
              <a:t>: </a:t>
            </a:r>
            <a:r>
              <a:rPr lang="ar-SA" sz="1600" dirty="0" smtClean="0">
                <a:latin typeface="Alexandria" pitchFamily="2" charset="-78"/>
                <a:cs typeface="Alexandria" pitchFamily="2" charset="-78"/>
              </a:rPr>
              <a:t>يميل الجمهور </a:t>
            </a:r>
            <a:r>
              <a:rPr lang="ar-SA" sz="1600" dirty="0">
                <a:latin typeface="Alexandria" pitchFamily="2" charset="-78"/>
                <a:cs typeface="Alexandria" pitchFamily="2" charset="-78"/>
              </a:rPr>
              <a:t>إلى ربط الأسماء والمعاني بالأشكال التي يشعر بها. </a:t>
            </a:r>
            <a:r>
              <a:rPr lang="ar-SA" sz="1600" dirty="0" smtClean="0">
                <a:latin typeface="Alexandria" pitchFamily="2" charset="-78"/>
                <a:cs typeface="Alexandria" pitchFamily="2" charset="-78"/>
              </a:rPr>
              <a:t>الاسم </a:t>
            </a:r>
            <a:r>
              <a:rPr lang="ar-SA" sz="1600" dirty="0">
                <a:latin typeface="Alexandria" pitchFamily="2" charset="-78"/>
                <a:cs typeface="Alexandria" pitchFamily="2" charset="-78"/>
              </a:rPr>
              <a:t>التجاري </a:t>
            </a:r>
            <a:r>
              <a:rPr lang="ar-SA" sz="1600" dirty="0" smtClean="0">
                <a:latin typeface="Alexandria" pitchFamily="2" charset="-78"/>
                <a:cs typeface="Alexandria" pitchFamily="2" charset="-78"/>
              </a:rPr>
              <a:t>المؤثر يجب </a:t>
            </a:r>
            <a:r>
              <a:rPr lang="ar-SA" sz="1600" dirty="0">
                <a:latin typeface="Alexandria" pitchFamily="2" charset="-78"/>
                <a:cs typeface="Alexandria" pitchFamily="2" charset="-78"/>
              </a:rPr>
              <a:t>أن يكون متوافقًا مع الرسالة التي يرغب </a:t>
            </a:r>
            <a:r>
              <a:rPr lang="ar-SA" sz="1600" dirty="0" smtClean="0">
                <a:latin typeface="Alexandria" pitchFamily="2" charset="-78"/>
                <a:cs typeface="Alexandria" pitchFamily="2" charset="-78"/>
              </a:rPr>
              <a:t>المُعلن </a:t>
            </a:r>
            <a:r>
              <a:rPr lang="ar-SA" sz="1600" dirty="0">
                <a:latin typeface="Alexandria" pitchFamily="2" charset="-78"/>
                <a:cs typeface="Alexandria" pitchFamily="2" charset="-78"/>
              </a:rPr>
              <a:t>في </a:t>
            </a:r>
            <a:r>
              <a:rPr lang="ar-SA" sz="1600" dirty="0" smtClean="0">
                <a:latin typeface="Alexandria" pitchFamily="2" charset="-78"/>
                <a:cs typeface="Alexandria" pitchFamily="2" charset="-78"/>
              </a:rPr>
              <a:t>إيصالها. </a:t>
            </a:r>
          </a:p>
          <a:p>
            <a:pPr algn="r" rtl="1">
              <a:lnSpc>
                <a:spcPct val="150000"/>
              </a:lnSpc>
            </a:pPr>
            <a:r>
              <a:rPr lang="ar-SA" sz="1600" b="1" dirty="0" smtClean="0">
                <a:solidFill>
                  <a:schemeClr val="accent2">
                    <a:lumMod val="75000"/>
                  </a:schemeClr>
                </a:solidFill>
                <a:latin typeface="Alexandria" pitchFamily="2" charset="-78"/>
                <a:cs typeface="Alexandria" pitchFamily="2" charset="-78"/>
              </a:rPr>
              <a:t>   لنجاح </a:t>
            </a:r>
            <a:r>
              <a:rPr lang="ar-SA" sz="1600" b="1" dirty="0">
                <a:solidFill>
                  <a:schemeClr val="accent2">
                    <a:lumMod val="75000"/>
                  </a:schemeClr>
                </a:solidFill>
                <a:latin typeface="Alexandria" pitchFamily="2" charset="-78"/>
                <a:cs typeface="Alexandria" pitchFamily="2" charset="-78"/>
              </a:rPr>
              <a:t>الاسم التجاري، يجب مراعاة عدة تصنيفات:</a:t>
            </a:r>
          </a:p>
          <a:p>
            <a:pPr marL="285750" indent="-285750" algn="r" rtl="1">
              <a:lnSpc>
                <a:spcPct val="150000"/>
              </a:lnSpc>
              <a:buFont typeface="Wingdings" panose="05000000000000000000" pitchFamily="2" charset="2"/>
              <a:buChar char="v"/>
            </a:pPr>
            <a:r>
              <a:rPr lang="ar-SA" sz="1700" dirty="0">
                <a:latin typeface="Alexandria" pitchFamily="2" charset="-78"/>
                <a:cs typeface="Alexandria" pitchFamily="2" charset="-78"/>
              </a:rPr>
              <a:t>الأسماء المرتبطة بكلمة واحدة </a:t>
            </a:r>
            <a:r>
              <a:rPr lang="en-US" sz="1700" dirty="0" smtClean="0">
                <a:latin typeface="Alexandria" pitchFamily="2" charset="-78"/>
                <a:cs typeface="Alexandria" pitchFamily="2" charset="-78"/>
              </a:rPr>
              <a:t>Word Names</a:t>
            </a:r>
            <a:endParaRPr lang="en-US" sz="1700" dirty="0">
              <a:latin typeface="Alexandria" pitchFamily="2" charset="-78"/>
              <a:cs typeface="Alexandria" pitchFamily="2" charset="-78"/>
            </a:endParaRPr>
          </a:p>
          <a:p>
            <a:pPr marL="508000" lvl="1" indent="-273050" algn="r" rtl="1">
              <a:lnSpc>
                <a:spcPct val="150000"/>
              </a:lnSpc>
              <a:buFont typeface="Wingdings" panose="05000000000000000000" pitchFamily="2" charset="2"/>
              <a:buChar char="§"/>
            </a:pPr>
            <a:r>
              <a:rPr lang="ar-SA" sz="1600" dirty="0">
                <a:latin typeface="Alexandria" pitchFamily="2" charset="-78"/>
                <a:cs typeface="Alexandria" pitchFamily="2" charset="-78"/>
              </a:rPr>
              <a:t>اسم ليس له علاقة بالمنتج: مثل "</a:t>
            </a:r>
            <a:r>
              <a:rPr lang="en-US" sz="1600" dirty="0">
                <a:latin typeface="Alexandria" pitchFamily="2" charset="-78"/>
                <a:cs typeface="Alexandria" pitchFamily="2" charset="-78"/>
              </a:rPr>
              <a:t>Apple"، </a:t>
            </a:r>
            <a:r>
              <a:rPr lang="ar-SA" sz="1600" dirty="0">
                <a:latin typeface="Alexandria" pitchFamily="2" charset="-78"/>
                <a:cs typeface="Alexandria" pitchFamily="2" charset="-78"/>
              </a:rPr>
              <a:t>حيث لا يرتبط الاسم مباشرةً </a:t>
            </a:r>
            <a:r>
              <a:rPr lang="ar-SA" sz="1600" dirty="0" smtClean="0">
                <a:latin typeface="Alexandria" pitchFamily="2" charset="-78"/>
                <a:cs typeface="Alexandria" pitchFamily="2" charset="-78"/>
              </a:rPr>
              <a:t>بالمنتج، يحقق الإبداع.</a:t>
            </a:r>
            <a:endParaRPr lang="ar-SA" sz="1600" dirty="0">
              <a:latin typeface="Alexandria" pitchFamily="2" charset="-78"/>
              <a:cs typeface="Alexandria" pitchFamily="2" charset="-78"/>
            </a:endParaRPr>
          </a:p>
          <a:p>
            <a:pPr marL="508000" lvl="1" indent="-273050" algn="r" rtl="1">
              <a:lnSpc>
                <a:spcPct val="150000"/>
              </a:lnSpc>
              <a:buFont typeface="Wingdings" panose="05000000000000000000" pitchFamily="2" charset="2"/>
              <a:buChar char="§"/>
            </a:pPr>
            <a:r>
              <a:rPr lang="ar-SA" sz="1600" dirty="0">
                <a:latin typeface="Alexandria" pitchFamily="2" charset="-78"/>
                <a:cs typeface="Alexandria" pitchFamily="2" charset="-78"/>
              </a:rPr>
              <a:t>اسم ذو علاقة بالمنتج: مثل "</a:t>
            </a:r>
            <a:r>
              <a:rPr lang="en-US" sz="1600" dirty="0">
                <a:latin typeface="Alexandria" pitchFamily="2" charset="-78"/>
                <a:cs typeface="Alexandria" pitchFamily="2" charset="-78"/>
              </a:rPr>
              <a:t>General Motors"، </a:t>
            </a:r>
            <a:r>
              <a:rPr lang="ar-SA" sz="1600" dirty="0">
                <a:latin typeface="Alexandria" pitchFamily="2" charset="-78"/>
                <a:cs typeface="Alexandria" pitchFamily="2" charset="-78"/>
              </a:rPr>
              <a:t>حيث يعكس الاسم </a:t>
            </a:r>
            <a:r>
              <a:rPr lang="ar-SA" sz="1600" dirty="0" smtClean="0">
                <a:latin typeface="Alexandria" pitchFamily="2" charset="-78"/>
                <a:cs typeface="Alexandria" pitchFamily="2" charset="-78"/>
              </a:rPr>
              <a:t>طبيعة </a:t>
            </a:r>
            <a:r>
              <a:rPr lang="ar-SA" sz="1600" dirty="0">
                <a:latin typeface="Alexandria" pitchFamily="2" charset="-78"/>
                <a:cs typeface="Alexandria" pitchFamily="2" charset="-78"/>
              </a:rPr>
              <a:t>المنتج.</a:t>
            </a:r>
          </a:p>
          <a:p>
            <a:pPr marL="285750" indent="-285750" algn="r" rtl="1">
              <a:lnSpc>
                <a:spcPct val="150000"/>
              </a:lnSpc>
              <a:buFont typeface="Wingdings" panose="05000000000000000000" pitchFamily="2" charset="2"/>
              <a:buChar char="v"/>
            </a:pPr>
            <a:r>
              <a:rPr lang="ar-SA" sz="1700" dirty="0">
                <a:latin typeface="Alexandria" pitchFamily="2" charset="-78"/>
                <a:cs typeface="Alexandria" pitchFamily="2" charset="-78"/>
              </a:rPr>
              <a:t>الأسماء </a:t>
            </a:r>
            <a:r>
              <a:rPr lang="ar-SA" sz="1700" dirty="0" smtClean="0">
                <a:latin typeface="Alexandria" pitchFamily="2" charset="-78"/>
                <a:cs typeface="Alexandria" pitchFamily="2" charset="-78"/>
              </a:rPr>
              <a:t>المدمجة</a:t>
            </a:r>
            <a:r>
              <a:rPr lang="en-US" sz="1700" dirty="0" smtClean="0">
                <a:latin typeface="Alexandria" pitchFamily="2" charset="-78"/>
                <a:cs typeface="Alexandria" pitchFamily="2" charset="-78"/>
              </a:rPr>
              <a:t>Non-Word Names </a:t>
            </a:r>
            <a:r>
              <a:rPr lang="ar-SA" sz="1700" dirty="0" smtClean="0">
                <a:latin typeface="Alexandria" pitchFamily="2" charset="-78"/>
                <a:cs typeface="Alexandria" pitchFamily="2" charset="-78"/>
              </a:rPr>
              <a:t>:</a:t>
            </a:r>
          </a:p>
          <a:p>
            <a:pPr marL="512763" indent="-277813"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اسم </a:t>
            </a:r>
            <a:r>
              <a:rPr lang="ar-SA" sz="1600" dirty="0">
                <a:latin typeface="Alexandria" pitchFamily="2" charset="-78"/>
                <a:cs typeface="Alexandria" pitchFamily="2" charset="-78"/>
              </a:rPr>
              <a:t>ليس له علاقة بالمنتج: مثل "</a:t>
            </a:r>
            <a:r>
              <a:rPr lang="en-US" sz="1600" dirty="0" err="1">
                <a:latin typeface="Alexandria" pitchFamily="2" charset="-78"/>
                <a:cs typeface="Alexandria" pitchFamily="2" charset="-78"/>
              </a:rPr>
              <a:t>Jumia</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وهو اسم يحقق التميز </a:t>
            </a:r>
            <a:r>
              <a:rPr lang="ar-SA" sz="1600" dirty="0" smtClean="0">
                <a:latin typeface="Alexandria" pitchFamily="2" charset="-78"/>
                <a:cs typeface="Alexandria" pitchFamily="2" charset="-78"/>
              </a:rPr>
              <a:t>والتفرد.</a:t>
            </a:r>
          </a:p>
          <a:p>
            <a:pPr marL="512763" indent="-277813"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اسم </a:t>
            </a:r>
            <a:r>
              <a:rPr lang="ar-SA" sz="1600" dirty="0">
                <a:latin typeface="Alexandria" pitchFamily="2" charset="-78"/>
                <a:cs typeface="Alexandria" pitchFamily="2" charset="-78"/>
              </a:rPr>
              <a:t>ذو علاقة بالمنتج: مثل "</a:t>
            </a:r>
            <a:r>
              <a:rPr lang="en-US" sz="1600" dirty="0">
                <a:latin typeface="Alexandria" pitchFamily="2" charset="-78"/>
                <a:cs typeface="Alexandria" pitchFamily="2" charset="-78"/>
              </a:rPr>
              <a:t>LinkedIn"، </a:t>
            </a:r>
            <a:r>
              <a:rPr lang="ar-SA" sz="1600" dirty="0">
                <a:latin typeface="Alexandria" pitchFamily="2" charset="-78"/>
                <a:cs typeface="Alexandria" pitchFamily="2" charset="-78"/>
              </a:rPr>
              <a:t>حيث يعكس الاسم </a:t>
            </a:r>
            <a:r>
              <a:rPr lang="ar-SA" sz="1600" dirty="0" smtClean="0">
                <a:latin typeface="Alexandria" pitchFamily="2" charset="-78"/>
                <a:cs typeface="Alexandria" pitchFamily="2" charset="-78"/>
              </a:rPr>
              <a:t>إبداعًا </a:t>
            </a:r>
            <a:r>
              <a:rPr lang="ar-SA" sz="1600" dirty="0">
                <a:latin typeface="Alexandria" pitchFamily="2" charset="-78"/>
                <a:cs typeface="Alexandria" pitchFamily="2" charset="-78"/>
              </a:rPr>
              <a:t>ويشير إلى طبيعة </a:t>
            </a:r>
            <a:r>
              <a:rPr lang="ar-SA" sz="1600" dirty="0" smtClean="0">
                <a:latin typeface="Alexandria" pitchFamily="2" charset="-78"/>
                <a:cs typeface="Alexandria" pitchFamily="2" charset="-78"/>
              </a:rPr>
              <a:t>الخدمة.</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7" y="1453094"/>
            <a:ext cx="3191297"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3"/>
            </a:pPr>
            <a:r>
              <a:rPr lang="ar-SA" b="1" dirty="0" smtClean="0">
                <a:solidFill>
                  <a:srgbClr val="C00000"/>
                </a:solidFill>
                <a:latin typeface="Alexandria ExtraBold" pitchFamily="2" charset="-78"/>
                <a:ea typeface="Calibri" panose="020F0502020204030204" pitchFamily="34" charset="0"/>
                <a:cs typeface="Alexandria ExtraBold" pitchFamily="2" charset="-78"/>
              </a:rPr>
              <a:t>الصياغة </a:t>
            </a:r>
            <a:r>
              <a:rPr lang="en-US" b="1" dirty="0" smtClean="0">
                <a:solidFill>
                  <a:srgbClr val="C00000"/>
                </a:solidFill>
                <a:latin typeface="Alexandria ExtraBold" pitchFamily="2" charset="-78"/>
                <a:ea typeface="Calibri" panose="020F0502020204030204" pitchFamily="34" charset="0"/>
                <a:cs typeface="Alexandria ExtraBold" pitchFamily="2" charset="-78"/>
              </a:rPr>
              <a:t>Copywriting</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pic>
        <p:nvPicPr>
          <p:cNvPr id="15" name="Picture 14"/>
          <p:cNvPicPr>
            <a:picLocks noChangeAspect="1"/>
          </p:cNvPicPr>
          <p:nvPr/>
        </p:nvPicPr>
        <p:blipFill rotWithShape="1">
          <a:blip r:embed="rId4"/>
          <a:srcRect l="16325" t="11831" r="53556" b="46427"/>
          <a:stretch/>
        </p:blipFill>
        <p:spPr>
          <a:xfrm>
            <a:off x="-1" y="3259247"/>
            <a:ext cx="2988129" cy="2823394"/>
          </a:xfrm>
          <a:prstGeom prst="rect">
            <a:avLst/>
          </a:prstGeom>
        </p:spPr>
      </p:pic>
    </p:spTree>
    <p:extLst>
      <p:ext uri="{BB962C8B-B14F-4D97-AF65-F5344CB8AC3E}">
        <p14:creationId xmlns:p14="http://schemas.microsoft.com/office/powerpoint/2010/main" val="31532976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95834" y="1960925"/>
            <a:ext cx="9191266" cy="4331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95834" y="2015752"/>
            <a:ext cx="9096101" cy="4247317"/>
          </a:xfrm>
          <a:prstGeom prst="rect">
            <a:avLst/>
          </a:prstGeom>
          <a:noFill/>
        </p:spPr>
        <p:txBody>
          <a:bodyPr wrap="square" rtlCol="0">
            <a:spAutoFit/>
          </a:bodyPr>
          <a:lstStyle/>
          <a:p>
            <a:pPr algn="r" rtl="1">
              <a:lnSpc>
                <a:spcPct val="150000"/>
              </a:lnSpc>
            </a:pPr>
            <a:r>
              <a:rPr lang="ar-SA" b="1" dirty="0">
                <a:solidFill>
                  <a:srgbClr val="98481C"/>
                </a:solidFill>
                <a:latin typeface="Alexandria" pitchFamily="2" charset="-78"/>
                <a:cs typeface="Alexandria" pitchFamily="2" charset="-78"/>
              </a:rPr>
              <a:t>أولًا: جذب الانتباه: </a:t>
            </a:r>
            <a:endParaRPr lang="ar-SA" b="1" dirty="0" smtClean="0">
              <a:solidFill>
                <a:srgbClr val="98481C"/>
              </a:solidFill>
              <a:latin typeface="Alexandria" pitchFamily="2" charset="-78"/>
              <a:cs typeface="Alexandria" pitchFamily="2" charset="-78"/>
            </a:endParaRPr>
          </a:p>
          <a:p>
            <a:pPr marL="342900" indent="-342900" algn="r" rtl="1">
              <a:lnSpc>
                <a:spcPct val="150000"/>
              </a:lnSpc>
              <a:buFont typeface="+mj-lt"/>
              <a:buAutoNum type="arabicPeriod" startAt="2"/>
            </a:pPr>
            <a:r>
              <a:rPr lang="ar-SA" dirty="0" smtClean="0">
                <a:solidFill>
                  <a:srgbClr val="0070C0"/>
                </a:solidFill>
                <a:latin typeface="Alexandria" pitchFamily="2" charset="-78"/>
                <a:cs typeface="Alexandria" pitchFamily="2" charset="-78"/>
              </a:rPr>
              <a:t>المزايا مقابل الاستخدامات</a:t>
            </a:r>
            <a:r>
              <a:rPr lang="ar-SA" dirty="0" smtClean="0">
                <a:latin typeface="Alexandria" pitchFamily="2" charset="-78"/>
                <a:cs typeface="Alexandria" pitchFamily="2" charset="-78"/>
              </a:rPr>
              <a:t>:</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يتأثر اختيار المستهلك بالمستوى الإدراكي لاحتياجاته. يمكن تقسيم المستهلكين إلى فئتين:</a:t>
            </a:r>
          </a:p>
          <a:p>
            <a:pPr marL="342900" indent="-176213" algn="r" rtl="1">
              <a:lnSpc>
                <a:spcPct val="150000"/>
              </a:lnSpc>
              <a:buFont typeface="+mj-lt"/>
              <a:buAutoNum type="arabicPeriod"/>
            </a:pPr>
            <a:r>
              <a:rPr lang="ar-SA" sz="1600" dirty="0">
                <a:latin typeface="Alexandria" pitchFamily="2" charset="-78"/>
                <a:cs typeface="Alexandria" pitchFamily="2" charset="-78"/>
              </a:rPr>
              <a:t>مستهلك ذو احتياجات معرفية عالية </a:t>
            </a:r>
            <a:r>
              <a:rPr lang="en-US" sz="1600" dirty="0" smtClean="0">
                <a:latin typeface="Alexandria" pitchFamily="2" charset="-78"/>
                <a:cs typeface="Alexandria" pitchFamily="2" charset="-78"/>
              </a:rPr>
              <a:t>High-Need Cognitive</a:t>
            </a:r>
            <a:r>
              <a:rPr lang="ar-SA" sz="1600" dirty="0" smtClean="0">
                <a:latin typeface="Alexandria" pitchFamily="2" charset="-78"/>
                <a:cs typeface="Alexandria" pitchFamily="2" charset="-78"/>
              </a:rPr>
              <a:t>: هذا </a:t>
            </a:r>
            <a:r>
              <a:rPr lang="ar-SA" sz="1600" dirty="0">
                <a:latin typeface="Alexandria" pitchFamily="2" charset="-78"/>
                <a:cs typeface="Alexandria" pitchFamily="2" charset="-78"/>
              </a:rPr>
              <a:t>النوع من المستهلكين يميل إلى التركيز على مزايا المنتج المتعددة. فهم يبحثون عن تفاصيل دقيقة وخصائص متقدمة للمنتج، مما يجعلهم أكثر اهتمامًا بالمعلومات التقنية والابتكارات</a:t>
            </a:r>
            <a:r>
              <a:rPr lang="ar-SA" sz="1600" dirty="0" smtClean="0">
                <a:latin typeface="Alexandria" pitchFamily="2" charset="-78"/>
                <a:cs typeface="Alexandria" pitchFamily="2" charset="-78"/>
              </a:rPr>
              <a:t>. ( تفعيل نظام التفكير </a:t>
            </a:r>
            <a:r>
              <a:rPr lang="ar-SA" sz="1600" dirty="0" smtClean="0">
                <a:latin typeface="Alexandria" pitchFamily="2" charset="-78"/>
                <a:cs typeface="Alexandria" pitchFamily="2" charset="-78"/>
              </a:rPr>
              <a:t>البطئ)</a:t>
            </a:r>
            <a:endParaRPr lang="ar-SA" sz="1600" dirty="0" smtClean="0">
              <a:latin typeface="Alexandria" pitchFamily="2" charset="-78"/>
              <a:cs typeface="Alexandria" pitchFamily="2" charset="-78"/>
            </a:endParaRPr>
          </a:p>
          <a:p>
            <a:pPr marL="342900" indent="-176213" algn="r" rtl="1">
              <a:lnSpc>
                <a:spcPct val="150000"/>
              </a:lnSpc>
              <a:buFont typeface="+mj-lt"/>
              <a:buAutoNum type="arabicPeriod"/>
            </a:pPr>
            <a:r>
              <a:rPr lang="ar-SA" sz="1600" dirty="0" smtClean="0">
                <a:latin typeface="Alexandria" pitchFamily="2" charset="-78"/>
                <a:cs typeface="Alexandria" pitchFamily="2" charset="-78"/>
              </a:rPr>
              <a:t>مستهلك </a:t>
            </a:r>
            <a:r>
              <a:rPr lang="ar-SA" sz="1600" dirty="0">
                <a:latin typeface="Alexandria" pitchFamily="2" charset="-78"/>
                <a:cs typeface="Alexandria" pitchFamily="2" charset="-78"/>
              </a:rPr>
              <a:t>ذو احتياجات معرفية منخفضة </a:t>
            </a:r>
            <a:r>
              <a:rPr lang="en-US" sz="1600" dirty="0" smtClean="0">
                <a:latin typeface="Alexandria" pitchFamily="2" charset="-78"/>
                <a:cs typeface="Alexandria" pitchFamily="2" charset="-78"/>
              </a:rPr>
              <a:t>Low-Need Cognitive</a:t>
            </a:r>
            <a:r>
              <a:rPr lang="ar-SA" sz="1600" dirty="0" smtClean="0">
                <a:latin typeface="Alexandria" pitchFamily="2" charset="-78"/>
                <a:cs typeface="Alexandria" pitchFamily="2" charset="-78"/>
              </a:rPr>
              <a:t>: يركز </a:t>
            </a:r>
            <a:r>
              <a:rPr lang="ar-SA" sz="1600" dirty="0">
                <a:latin typeface="Alexandria" pitchFamily="2" charset="-78"/>
                <a:cs typeface="Alexandria" pitchFamily="2" charset="-78"/>
              </a:rPr>
              <a:t>المستهلك على مزايا أقل. هؤلاء الأشخاص قد لا يكون لديهم الوقت أو الرغبة في الغوص في تفاصيل معقدة، </a:t>
            </a:r>
            <a:r>
              <a:rPr lang="ar-SA" sz="1600" dirty="0" smtClean="0">
                <a:latin typeface="Alexandria" pitchFamily="2" charset="-78"/>
                <a:cs typeface="Alexandria" pitchFamily="2" charset="-78"/>
              </a:rPr>
              <a:t>لذا يبحثون </a:t>
            </a:r>
            <a:r>
              <a:rPr lang="ar-SA" sz="1600" dirty="0">
                <a:latin typeface="Alexandria" pitchFamily="2" charset="-78"/>
                <a:cs typeface="Alexandria" pitchFamily="2" charset="-78"/>
              </a:rPr>
              <a:t>عن خيارات بسيطة وسهلة الفهم.</a:t>
            </a:r>
          </a:p>
          <a:p>
            <a:pPr algn="r" rtl="1">
              <a:lnSpc>
                <a:spcPct val="150000"/>
              </a:lnSpc>
            </a:pPr>
            <a:r>
              <a:rPr lang="ar-SA" sz="1600" u="sng" dirty="0">
                <a:latin typeface="Alexandria" pitchFamily="2" charset="-78"/>
                <a:cs typeface="Alexandria" pitchFamily="2" charset="-78"/>
              </a:rPr>
              <a:t>الاستنتاج</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 عند </a:t>
            </a:r>
            <a:r>
              <a:rPr lang="ar-SA" sz="1600" dirty="0">
                <a:latin typeface="Alexandria" pitchFamily="2" charset="-78"/>
                <a:cs typeface="Alexandria" pitchFamily="2" charset="-78"/>
              </a:rPr>
              <a:t>بيع منتجين، أحدهما يحتوي على خصائص مرتفعة والآخر خصائص محدودة، من الأفضل تضمين كلا المنتجين في الإعلان لجذب الفئتين من المستهلكين مما يزيد من المبيعات.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7" y="1453094"/>
            <a:ext cx="3191297"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3"/>
            </a:pPr>
            <a:r>
              <a:rPr lang="ar-SA" b="1" dirty="0" smtClean="0">
                <a:solidFill>
                  <a:srgbClr val="C00000"/>
                </a:solidFill>
                <a:latin typeface="Alexandria ExtraBold" pitchFamily="2" charset="-78"/>
                <a:ea typeface="Calibri" panose="020F0502020204030204" pitchFamily="34" charset="0"/>
                <a:cs typeface="Alexandria ExtraBold" pitchFamily="2" charset="-78"/>
              </a:rPr>
              <a:t>الصياغة </a:t>
            </a:r>
            <a:r>
              <a:rPr lang="en-US" b="1" dirty="0" smtClean="0">
                <a:solidFill>
                  <a:srgbClr val="C00000"/>
                </a:solidFill>
                <a:latin typeface="Alexandria ExtraBold" pitchFamily="2" charset="-78"/>
                <a:ea typeface="Calibri" panose="020F0502020204030204" pitchFamily="34" charset="0"/>
                <a:cs typeface="Alexandria ExtraBold" pitchFamily="2" charset="-78"/>
              </a:rPr>
              <a:t>Copywriting</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pic>
        <p:nvPicPr>
          <p:cNvPr id="11" name="Picture 10"/>
          <p:cNvPicPr>
            <a:picLocks noChangeAspect="1"/>
          </p:cNvPicPr>
          <p:nvPr/>
        </p:nvPicPr>
        <p:blipFill rotWithShape="1">
          <a:blip r:embed="rId4"/>
          <a:srcRect l="23604" t="14956" r="55689" b="52009"/>
          <a:stretch/>
        </p:blipFill>
        <p:spPr>
          <a:xfrm>
            <a:off x="-99571" y="3055573"/>
            <a:ext cx="2142270" cy="2138331"/>
          </a:xfrm>
          <a:prstGeom prst="rect">
            <a:avLst/>
          </a:prstGeom>
        </p:spPr>
      </p:pic>
    </p:spTree>
    <p:extLst>
      <p:ext uri="{BB962C8B-B14F-4D97-AF65-F5344CB8AC3E}">
        <p14:creationId xmlns:p14="http://schemas.microsoft.com/office/powerpoint/2010/main" val="23550021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95833" y="1718341"/>
            <a:ext cx="9984991" cy="4574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33456" y="1729120"/>
            <a:ext cx="9450344" cy="4616648"/>
          </a:xfrm>
          <a:prstGeom prst="rect">
            <a:avLst/>
          </a:prstGeom>
          <a:noFill/>
        </p:spPr>
        <p:txBody>
          <a:bodyPr wrap="square" rtlCol="0">
            <a:spAutoFit/>
          </a:bodyPr>
          <a:lstStyle/>
          <a:p>
            <a:pPr algn="r" rtl="1">
              <a:lnSpc>
                <a:spcPct val="150000"/>
              </a:lnSpc>
            </a:pPr>
            <a:r>
              <a:rPr lang="ar-SA" sz="1600" b="1" dirty="0">
                <a:solidFill>
                  <a:srgbClr val="98481C"/>
                </a:solidFill>
                <a:latin typeface="Alexandria" pitchFamily="2" charset="-78"/>
                <a:cs typeface="Alexandria" pitchFamily="2" charset="-78"/>
              </a:rPr>
              <a:t>أولًا: جذب الانتباه: </a:t>
            </a:r>
            <a:endParaRPr lang="ar-SA" sz="1600" b="1" dirty="0" smtClean="0">
              <a:solidFill>
                <a:srgbClr val="98481C"/>
              </a:solidFill>
              <a:latin typeface="Alexandria" pitchFamily="2" charset="-78"/>
              <a:cs typeface="Alexandria" pitchFamily="2" charset="-78"/>
            </a:endParaRPr>
          </a:p>
          <a:p>
            <a:pPr marL="342900" indent="-342900" algn="r" rtl="1">
              <a:lnSpc>
                <a:spcPct val="150000"/>
              </a:lnSpc>
              <a:buFont typeface="+mj-lt"/>
              <a:buAutoNum type="arabicPeriod" startAt="3"/>
            </a:pPr>
            <a:r>
              <a:rPr lang="ar-SA" dirty="0" smtClean="0">
                <a:solidFill>
                  <a:srgbClr val="0070C0"/>
                </a:solidFill>
                <a:latin typeface="Alexandria" pitchFamily="2" charset="-78"/>
                <a:cs typeface="Alexandria" pitchFamily="2" charset="-78"/>
              </a:rPr>
              <a:t>رسائل عامة مقابل رسائل محددة </a:t>
            </a:r>
            <a:r>
              <a:rPr lang="ar-SA" dirty="0" smtClean="0">
                <a:latin typeface="Alexandria" pitchFamily="2" charset="-78"/>
                <a:cs typeface="Alexandria" pitchFamily="2" charset="-78"/>
              </a:rPr>
              <a:t>:</a:t>
            </a:r>
            <a:r>
              <a:rPr lang="ar-SA" sz="1600" dirty="0" smtClean="0">
                <a:latin typeface="Alexandria" pitchFamily="2" charset="-78"/>
                <a:cs typeface="Alexandria" pitchFamily="2" charset="-78"/>
              </a:rPr>
              <a:t> يجب </a:t>
            </a:r>
            <a:r>
              <a:rPr lang="ar-SA" sz="1600" dirty="0">
                <a:latin typeface="Alexandria" pitchFamily="2" charset="-78"/>
                <a:cs typeface="Alexandria" pitchFamily="2" charset="-78"/>
              </a:rPr>
              <a:t>أن يحتوى النص الإعلاني على معلومات محددة عن السلعة وليست معلومات </a:t>
            </a:r>
            <a:r>
              <a:rPr lang="ar-SA" sz="1600" dirty="0" smtClean="0">
                <a:latin typeface="Alexandria" pitchFamily="2" charset="-78"/>
                <a:cs typeface="Alexandria" pitchFamily="2" charset="-78"/>
              </a:rPr>
              <a:t>عامة، </a:t>
            </a:r>
            <a:r>
              <a:rPr lang="ar-SA" sz="1600" dirty="0">
                <a:latin typeface="Alexandria" pitchFamily="2" charset="-78"/>
                <a:cs typeface="Alexandria" pitchFamily="2" charset="-78"/>
              </a:rPr>
              <a:t>بكتابة جميع المواصفات المتعلقة بالسلعة المُعلن عنها لزيادة فعالية الإعلان. حتى لا يختلط الأمر للمستهلك ويشتري سلعة </a:t>
            </a:r>
            <a:r>
              <a:rPr lang="ar-SA" sz="1600" dirty="0" smtClean="0">
                <a:latin typeface="Alexandria" pitchFamily="2" charset="-78"/>
                <a:cs typeface="Alexandria" pitchFamily="2" charset="-78"/>
              </a:rPr>
              <a:t>منافسة.</a:t>
            </a:r>
            <a:endParaRPr lang="ar-SA" sz="1600" dirty="0">
              <a:latin typeface="Alexandria" pitchFamily="2" charset="-78"/>
              <a:cs typeface="Alexandria" pitchFamily="2" charset="-78"/>
            </a:endParaRPr>
          </a:p>
          <a:p>
            <a:pPr marL="342900" indent="-342900" algn="r" rtl="1">
              <a:lnSpc>
                <a:spcPct val="150000"/>
              </a:lnSpc>
              <a:buFont typeface="+mj-lt"/>
              <a:buAutoNum type="arabicPeriod" startAt="3"/>
            </a:pPr>
            <a:r>
              <a:rPr lang="ar-SA" dirty="0">
                <a:solidFill>
                  <a:srgbClr val="0070C0"/>
                </a:solidFill>
                <a:latin typeface="Alexandria" pitchFamily="2" charset="-78"/>
                <a:cs typeface="Alexandria" pitchFamily="2" charset="-78"/>
              </a:rPr>
              <a:t>نمط </a:t>
            </a:r>
            <a:r>
              <a:rPr lang="en-US" dirty="0">
                <a:solidFill>
                  <a:srgbClr val="0070C0"/>
                </a:solidFill>
                <a:latin typeface="Alexandria" pitchFamily="2" charset="-78"/>
                <a:cs typeface="Alexandria" pitchFamily="2" charset="-78"/>
              </a:rPr>
              <a:t>F</a:t>
            </a:r>
            <a:r>
              <a:rPr lang="ar-SA" dirty="0">
                <a:solidFill>
                  <a:srgbClr val="0070C0"/>
                </a:solidFill>
                <a:latin typeface="Alexandria" pitchFamily="2" charset="-78"/>
                <a:cs typeface="Alexandria" pitchFamily="2" charset="-78"/>
              </a:rPr>
              <a:t>: أو </a:t>
            </a:r>
            <a:r>
              <a:rPr lang="en-US" dirty="0">
                <a:solidFill>
                  <a:srgbClr val="0070C0"/>
                </a:solidFill>
                <a:latin typeface="Alexandria" pitchFamily="2" charset="-78"/>
                <a:cs typeface="Alexandria" pitchFamily="2" charset="-78"/>
              </a:rPr>
              <a:t>F-pattern</a:t>
            </a:r>
            <a:r>
              <a:rPr lang="ar-SA" dirty="0">
                <a:solidFill>
                  <a:srgbClr val="0070C0"/>
                </a:solidFill>
                <a:latin typeface="Alexandria" pitchFamily="2" charset="-78"/>
                <a:cs typeface="Alexandria" pitchFamily="2" charset="-78"/>
              </a:rPr>
              <a:t>: </a:t>
            </a:r>
            <a:r>
              <a:rPr lang="ar-SA" sz="1600" dirty="0" smtClean="0">
                <a:latin typeface="Alexandria" pitchFamily="2" charset="-78"/>
                <a:cs typeface="Alexandria" pitchFamily="2" charset="-78"/>
              </a:rPr>
              <a:t>هو نموذج </a:t>
            </a:r>
            <a:r>
              <a:rPr lang="ar-SA" sz="1600" dirty="0">
                <a:latin typeface="Alexandria" pitchFamily="2" charset="-78"/>
                <a:cs typeface="Alexandria" pitchFamily="2" charset="-78"/>
              </a:rPr>
              <a:t>يستخدم لوصف </a:t>
            </a:r>
            <a:r>
              <a:rPr lang="ar-SA" sz="1600" dirty="0" smtClean="0">
                <a:latin typeface="Alexandria" pitchFamily="2" charset="-78"/>
                <a:cs typeface="Alexandria" pitchFamily="2" charset="-78"/>
              </a:rPr>
              <a:t>كيف نقرأ المحتوى </a:t>
            </a:r>
            <a:r>
              <a:rPr lang="ar-SA" sz="1600" dirty="0">
                <a:latin typeface="Alexandria" pitchFamily="2" charset="-78"/>
                <a:cs typeface="Alexandria" pitchFamily="2" charset="-78"/>
              </a:rPr>
              <a:t>على الشاشة، وخاصة عند استعراض النصوص والإعلانات على المواقع </a:t>
            </a:r>
            <a:r>
              <a:rPr lang="ar-SA" sz="1600" dirty="0" smtClean="0">
                <a:latin typeface="Alexandria" pitchFamily="2" charset="-78"/>
                <a:cs typeface="Alexandria" pitchFamily="2" charset="-78"/>
              </a:rPr>
              <a:t>الإلكترونية، تأخذ القراءة </a:t>
            </a:r>
            <a:r>
              <a:rPr lang="ar-SA" sz="1600" dirty="0">
                <a:latin typeface="Alexandria" pitchFamily="2" charset="-78"/>
                <a:cs typeface="Alexandria" pitchFamily="2" charset="-78"/>
              </a:rPr>
              <a:t>شكل </a:t>
            </a:r>
            <a:r>
              <a:rPr lang="ar-SA" sz="1600" dirty="0" smtClean="0">
                <a:latin typeface="Alexandria" pitchFamily="2" charset="-78"/>
                <a:cs typeface="Alexandria" pitchFamily="2" charset="-78"/>
              </a:rPr>
              <a:t>حرف</a:t>
            </a:r>
            <a:r>
              <a:rPr lang="en-US" sz="1600" dirty="0" smtClean="0">
                <a:latin typeface="Alexandria" pitchFamily="2" charset="-78"/>
                <a:cs typeface="Alexandria" pitchFamily="2" charset="-78"/>
              </a:rPr>
              <a:t>F</a:t>
            </a:r>
            <a:r>
              <a:rPr lang="en-US" sz="1600" dirty="0">
                <a:latin typeface="Alexandria" pitchFamily="2" charset="-78"/>
                <a:cs typeface="Alexandria" pitchFamily="2" charset="-78"/>
              </a:rPr>
              <a:t>" </a:t>
            </a:r>
            <a:r>
              <a:rPr lang="ar-SA" sz="1600" dirty="0" smtClean="0">
                <a:latin typeface="Alexandria" pitchFamily="2" charset="-78"/>
                <a:cs typeface="Alexandria" pitchFamily="2" charset="-78"/>
              </a:rPr>
              <a:t>"،حيث </a:t>
            </a:r>
            <a:r>
              <a:rPr lang="ar-SA" sz="1600" dirty="0">
                <a:latin typeface="Alexandria" pitchFamily="2" charset="-78"/>
                <a:cs typeface="Alexandria" pitchFamily="2" charset="-78"/>
              </a:rPr>
              <a:t>يتجه نظر القارئ في الغالب من اليسار إلى اليمين، ثم ينزل قليلاً إلى الأسفل ويعيد النظر بشكل أفقي مرة أخرى، مما ينتج عنه نمط يشبه حرف </a:t>
            </a:r>
            <a:r>
              <a:rPr lang="en-US" sz="1600" dirty="0">
                <a:latin typeface="Alexandria" pitchFamily="2" charset="-78"/>
                <a:cs typeface="Alexandria" pitchFamily="2" charset="-78"/>
              </a:rPr>
              <a:t>F</a:t>
            </a:r>
            <a:r>
              <a:rPr lang="ar-SA" sz="1600" dirty="0">
                <a:latin typeface="Alexandria" pitchFamily="2" charset="-78"/>
                <a:cs typeface="Alexandria" pitchFamily="2" charset="-78"/>
              </a:rPr>
              <a:t>. لذا يجب على الكاتب إدراك أن الجمهور لم يقرأ النص كاملًا، لذا يجب أن تتضمن أول فقرة على أهم </a:t>
            </a:r>
            <a:r>
              <a:rPr lang="ar-SA" sz="1600" dirty="0" smtClean="0">
                <a:latin typeface="Alexandria" pitchFamily="2" charset="-78"/>
                <a:cs typeface="Alexandria" pitchFamily="2" charset="-78"/>
              </a:rPr>
              <a:t>المعلومات، وتقسيم النص الطويل إلى فقرات واستخدام </a:t>
            </a:r>
            <a:r>
              <a:rPr lang="ar-SA" sz="1600" dirty="0">
                <a:latin typeface="Alexandria" pitchFamily="2" charset="-78"/>
                <a:cs typeface="Alexandria" pitchFamily="2" charset="-78"/>
              </a:rPr>
              <a:t>العناوين الفرعية لجذب الانتباه.</a:t>
            </a:r>
          </a:p>
          <a:p>
            <a:pPr marL="342900" indent="-342900" algn="r" rtl="1">
              <a:lnSpc>
                <a:spcPct val="150000"/>
              </a:lnSpc>
              <a:buFont typeface="+mj-lt"/>
              <a:buAutoNum type="arabicPeriod" startAt="3"/>
            </a:pPr>
            <a:r>
              <a:rPr lang="ar-SA" sz="1600" dirty="0">
                <a:latin typeface="Alexandria" pitchFamily="2" charset="-78"/>
                <a:cs typeface="Alexandria" pitchFamily="2" charset="-78"/>
              </a:rPr>
              <a:t>أكثر العناوين تأثيرًا </a:t>
            </a:r>
            <a:r>
              <a:rPr lang="ar-SA" sz="1600" dirty="0" smtClean="0">
                <a:latin typeface="Alexandria" pitchFamily="2" charset="-78"/>
                <a:cs typeface="Alexandria" pitchFamily="2" charset="-78"/>
              </a:rPr>
              <a:t>هو </a:t>
            </a:r>
            <a:r>
              <a:rPr lang="ar-SA" sz="1600" dirty="0" smtClean="0">
                <a:solidFill>
                  <a:srgbClr val="0070C0"/>
                </a:solidFill>
                <a:latin typeface="Alexandria" pitchFamily="2" charset="-78"/>
                <a:cs typeface="Alexandria" pitchFamily="2" charset="-78"/>
              </a:rPr>
              <a:t>العنوان </a:t>
            </a:r>
            <a:r>
              <a:rPr lang="ar-SA" sz="1600" dirty="0">
                <a:solidFill>
                  <a:srgbClr val="0070C0"/>
                </a:solidFill>
                <a:latin typeface="Alexandria" pitchFamily="2" charset="-78"/>
                <a:cs typeface="Alexandria" pitchFamily="2" charset="-78"/>
              </a:rPr>
              <a:t>الاستفهامي </a:t>
            </a:r>
            <a:r>
              <a:rPr lang="ar-SA" sz="1600" dirty="0" smtClean="0">
                <a:latin typeface="Alexandria" pitchFamily="2" charset="-78"/>
                <a:cs typeface="Alexandria" pitchFamily="2" charset="-78"/>
              </a:rPr>
              <a:t>الذي يبدأ </a:t>
            </a:r>
            <a:r>
              <a:rPr lang="ar-SA" sz="1600" dirty="0">
                <a:latin typeface="Alexandria" pitchFamily="2" charset="-78"/>
                <a:cs typeface="Alexandria" pitchFamily="2" charset="-78"/>
              </a:rPr>
              <a:t>بأداة </a:t>
            </a:r>
            <a:r>
              <a:rPr lang="ar-SA" sz="1600" dirty="0" smtClean="0">
                <a:latin typeface="Alexandria" pitchFamily="2" charset="-78"/>
                <a:cs typeface="Alexandria" pitchFamily="2" charset="-78"/>
              </a:rPr>
              <a:t>استفهام: </a:t>
            </a:r>
            <a:r>
              <a:rPr lang="ar-SA" sz="1400" dirty="0">
                <a:latin typeface="Alexandria" pitchFamily="2" charset="-78"/>
                <a:cs typeface="Alexandria" pitchFamily="2" charset="-78"/>
              </a:rPr>
              <a:t>كم مرة ــ كيف ـــ لماذا ـــ أي </a:t>
            </a:r>
            <a:r>
              <a:rPr lang="ar-SA" sz="1400" dirty="0" smtClean="0">
                <a:latin typeface="Alexandria" pitchFamily="2" charset="-78"/>
                <a:cs typeface="Alexandria" pitchFamily="2" charset="-78"/>
              </a:rPr>
              <a:t>ــ هل؟ </a:t>
            </a:r>
            <a:endParaRPr lang="ar-SA" sz="1400" dirty="0">
              <a:latin typeface="Alexandria" pitchFamily="2" charset="-78"/>
              <a:cs typeface="Alexandria" pitchFamily="2" charset="-78"/>
            </a:endParaRPr>
          </a:p>
          <a:p>
            <a:pPr marL="342900" indent="-342900" algn="r" rtl="1">
              <a:lnSpc>
                <a:spcPct val="150000"/>
              </a:lnSpc>
              <a:buFont typeface="+mj-lt"/>
              <a:buAutoNum type="arabicPeriod" startAt="3"/>
            </a:pPr>
            <a:r>
              <a:rPr lang="ar-SA" sz="1600" dirty="0" smtClean="0">
                <a:solidFill>
                  <a:srgbClr val="0070C0"/>
                </a:solidFill>
                <a:latin typeface="Alexandria" pitchFamily="2" charset="-78"/>
                <a:cs typeface="Alexandria" pitchFamily="2" charset="-78"/>
              </a:rPr>
              <a:t>استخدام </a:t>
            </a:r>
            <a:r>
              <a:rPr lang="ar-SA" sz="1600" dirty="0">
                <a:solidFill>
                  <a:srgbClr val="0070C0"/>
                </a:solidFill>
                <a:latin typeface="Alexandria" pitchFamily="2" charset="-78"/>
                <a:cs typeface="Alexandria" pitchFamily="2" charset="-78"/>
              </a:rPr>
              <a:t>أسلوب ضمير المخاطب "</a:t>
            </a:r>
            <a:r>
              <a:rPr lang="ar-SA" sz="1600" dirty="0" smtClean="0">
                <a:solidFill>
                  <a:srgbClr val="0070C0"/>
                </a:solidFill>
                <a:latin typeface="Alexandria" pitchFamily="2" charset="-78"/>
                <a:cs typeface="Alexandria" pitchFamily="2" charset="-78"/>
              </a:rPr>
              <a:t>أنت":</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يساعد في بناء علاقة شخصية بين العلامة التجارية </a:t>
            </a:r>
            <a:r>
              <a:rPr lang="ar-SA" sz="1600" dirty="0" smtClean="0">
                <a:latin typeface="Alexandria" pitchFamily="2" charset="-78"/>
                <a:cs typeface="Alexandria" pitchFamily="2" charset="-78"/>
              </a:rPr>
              <a:t>والجمهور.</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376021" y="1257316"/>
            <a:ext cx="3191297"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3"/>
            </a:pPr>
            <a:r>
              <a:rPr lang="ar-SA" b="1" dirty="0" smtClean="0">
                <a:solidFill>
                  <a:srgbClr val="C00000"/>
                </a:solidFill>
                <a:latin typeface="Alexandria ExtraBold" pitchFamily="2" charset="-78"/>
                <a:ea typeface="Calibri" panose="020F0502020204030204" pitchFamily="34" charset="0"/>
                <a:cs typeface="Alexandria ExtraBold" pitchFamily="2" charset="-78"/>
              </a:rPr>
              <a:t>الصياغة </a:t>
            </a:r>
            <a:r>
              <a:rPr lang="en-US" b="1" dirty="0" smtClean="0">
                <a:solidFill>
                  <a:srgbClr val="C00000"/>
                </a:solidFill>
                <a:latin typeface="Alexandria ExtraBold" pitchFamily="2" charset="-78"/>
                <a:ea typeface="Calibri" panose="020F0502020204030204" pitchFamily="34" charset="0"/>
                <a:cs typeface="Alexandria ExtraBold" pitchFamily="2" charset="-78"/>
              </a:rPr>
              <a:t>Copywriting</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pic>
        <p:nvPicPr>
          <p:cNvPr id="14" name="Picture 13"/>
          <p:cNvPicPr>
            <a:picLocks noChangeAspect="1"/>
          </p:cNvPicPr>
          <p:nvPr/>
        </p:nvPicPr>
        <p:blipFill rotWithShape="1">
          <a:blip r:embed="rId4"/>
          <a:srcRect l="15321" t="14732" r="61086" b="48438"/>
          <a:stretch/>
        </p:blipFill>
        <p:spPr>
          <a:xfrm>
            <a:off x="20640" y="2155119"/>
            <a:ext cx="2285587" cy="2274832"/>
          </a:xfrm>
          <a:prstGeom prst="rect">
            <a:avLst/>
          </a:prstGeom>
        </p:spPr>
      </p:pic>
      <p:pic>
        <p:nvPicPr>
          <p:cNvPr id="15" name="Picture 14"/>
          <p:cNvPicPr>
            <a:picLocks noChangeAspect="1"/>
          </p:cNvPicPr>
          <p:nvPr/>
        </p:nvPicPr>
        <p:blipFill rotWithShape="1">
          <a:blip r:embed="rId5"/>
          <a:srcRect l="16827" t="16295" r="48536" b="37946"/>
          <a:stretch/>
        </p:blipFill>
        <p:spPr>
          <a:xfrm>
            <a:off x="20640" y="4618303"/>
            <a:ext cx="2147826" cy="2288683"/>
          </a:xfrm>
          <a:prstGeom prst="rect">
            <a:avLst/>
          </a:prstGeom>
        </p:spPr>
      </p:pic>
    </p:spTree>
    <p:extLst>
      <p:ext uri="{BB962C8B-B14F-4D97-AF65-F5344CB8AC3E}">
        <p14:creationId xmlns:p14="http://schemas.microsoft.com/office/powerpoint/2010/main" val="34467961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95834" y="1960926"/>
            <a:ext cx="9191266" cy="39990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68662" y="2075958"/>
            <a:ext cx="8320468" cy="3647152"/>
          </a:xfrm>
          <a:prstGeom prst="rect">
            <a:avLst/>
          </a:prstGeom>
          <a:noFill/>
        </p:spPr>
        <p:txBody>
          <a:bodyPr wrap="square" rtlCol="0">
            <a:spAutoFit/>
          </a:bodyPr>
          <a:lstStyle/>
          <a:p>
            <a:pPr algn="r" rtl="1">
              <a:lnSpc>
                <a:spcPct val="150000"/>
              </a:lnSpc>
            </a:pPr>
            <a:r>
              <a:rPr lang="ar-SA" dirty="0"/>
              <a:t> </a:t>
            </a:r>
            <a:r>
              <a:rPr lang="ar-SA" dirty="0" smtClean="0">
                <a:latin typeface="Alexandria" pitchFamily="2" charset="-78"/>
                <a:cs typeface="Alexandria" pitchFamily="2" charset="-78"/>
              </a:rPr>
              <a:t> </a:t>
            </a:r>
            <a:r>
              <a:rPr lang="ar-SA" sz="1600" b="1" dirty="0" smtClean="0">
                <a:solidFill>
                  <a:srgbClr val="98481C"/>
                </a:solidFill>
                <a:latin typeface="Alexandria" pitchFamily="2" charset="-78"/>
                <a:cs typeface="Alexandria" pitchFamily="2" charset="-78"/>
              </a:rPr>
              <a:t>ثانيًا: المشاعر: </a:t>
            </a:r>
          </a:p>
          <a:p>
            <a:pPr algn="r" rtl="1">
              <a:lnSpc>
                <a:spcPct val="150000"/>
              </a:lnSpc>
            </a:pPr>
            <a:r>
              <a:rPr lang="ar-SA" sz="1600" b="1" dirty="0">
                <a:solidFill>
                  <a:srgbClr val="98481C"/>
                </a:solidFill>
                <a:latin typeface="Alexandria" pitchFamily="2" charset="-78"/>
                <a:cs typeface="Alexandria" pitchFamily="2" charset="-78"/>
              </a:rPr>
              <a:t> </a:t>
            </a:r>
            <a:r>
              <a:rPr lang="ar-SA" sz="1600" b="1" dirty="0" smtClean="0">
                <a:solidFill>
                  <a:srgbClr val="98481C"/>
                </a:solidFill>
                <a:latin typeface="Alexandria" pitchFamily="2" charset="-78"/>
                <a:cs typeface="Alexandria" pitchFamily="2" charset="-78"/>
              </a:rPr>
              <a:t>  </a:t>
            </a:r>
            <a:r>
              <a:rPr lang="ar-SA" sz="1700" dirty="0" smtClean="0">
                <a:latin typeface="Alexandria" pitchFamily="2" charset="-78"/>
                <a:cs typeface="Alexandria" pitchFamily="2" charset="-78"/>
              </a:rPr>
              <a:t>عند </a:t>
            </a:r>
            <a:r>
              <a:rPr lang="ar-SA" sz="1700" dirty="0">
                <a:latin typeface="Alexandria" pitchFamily="2" charset="-78"/>
                <a:cs typeface="Alexandria" pitchFamily="2" charset="-78"/>
              </a:rPr>
              <a:t>كتابة الإعلانات، تلعب المشاعر دورًا حاسمًا في جذب انتباه المستهلكين وتحفيزهم على اتخاذ القرار</a:t>
            </a:r>
            <a:r>
              <a:rPr lang="ar-SA" sz="1700" dirty="0" smtClean="0">
                <a:latin typeface="Alexandria" pitchFamily="2" charset="-78"/>
                <a:cs typeface="Alexandria" pitchFamily="2" charset="-78"/>
              </a:rPr>
              <a:t>. ومن </a:t>
            </a:r>
            <a:r>
              <a:rPr lang="ar-SA" sz="1700" dirty="0">
                <a:latin typeface="Alexandria" pitchFamily="2" charset="-78"/>
                <a:cs typeface="Alexandria" pitchFamily="2" charset="-78"/>
              </a:rPr>
              <a:t>الأساليب </a:t>
            </a:r>
            <a:r>
              <a:rPr lang="ar-SA" sz="1700" dirty="0" smtClean="0">
                <a:latin typeface="Alexandria" pitchFamily="2" charset="-78"/>
                <a:cs typeface="Alexandria" pitchFamily="2" charset="-78"/>
              </a:rPr>
              <a:t>التي </a:t>
            </a:r>
            <a:r>
              <a:rPr lang="ar-SA" sz="1700" dirty="0">
                <a:latin typeface="Alexandria" pitchFamily="2" charset="-78"/>
                <a:cs typeface="Alexandria" pitchFamily="2" charset="-78"/>
              </a:rPr>
              <a:t>تؤثر على كيفية استجابة الجمهور </a:t>
            </a:r>
            <a:r>
              <a:rPr lang="ar-SA" sz="1700" dirty="0" smtClean="0">
                <a:latin typeface="Alexandria" pitchFamily="2" charset="-78"/>
                <a:cs typeface="Alexandria" pitchFamily="2" charset="-78"/>
              </a:rPr>
              <a:t>للإعلانات:</a:t>
            </a:r>
            <a:endParaRPr lang="ar-SA" sz="1700" dirty="0">
              <a:latin typeface="Alexandria" pitchFamily="2" charset="-78"/>
              <a:cs typeface="Alexandria" pitchFamily="2" charset="-78"/>
            </a:endParaRPr>
          </a:p>
          <a:p>
            <a:pPr marL="342900" indent="-228600" algn="r" rtl="1">
              <a:lnSpc>
                <a:spcPct val="150000"/>
              </a:lnSpc>
              <a:buFont typeface="+mj-lt"/>
              <a:buAutoNum type="arabicPeriod"/>
            </a:pPr>
            <a:r>
              <a:rPr lang="ar-SA" sz="1600" dirty="0" smtClean="0">
                <a:solidFill>
                  <a:schemeClr val="accent1"/>
                </a:solidFill>
                <a:latin typeface="Alexandria SemiBold" pitchFamily="2" charset="-78"/>
                <a:cs typeface="Alexandria SemiBold" pitchFamily="2" charset="-78"/>
              </a:rPr>
              <a:t>أسلوب التأكيد </a:t>
            </a:r>
            <a:r>
              <a:rPr lang="en-US" sz="1600" dirty="0" smtClean="0">
                <a:solidFill>
                  <a:schemeClr val="accent1"/>
                </a:solidFill>
                <a:latin typeface="Alexandria SemiBold" pitchFamily="2" charset="-78"/>
                <a:cs typeface="Alexandria SemiBold" pitchFamily="2" charset="-78"/>
              </a:rPr>
              <a:t>Assertiveness</a:t>
            </a:r>
            <a:r>
              <a:rPr lang="ar-SA" sz="1600" dirty="0" smtClean="0">
                <a:solidFill>
                  <a:schemeClr val="accent1"/>
                </a:solidFill>
                <a:latin typeface="Alexandria SemiBold" pitchFamily="2" charset="-78"/>
                <a:cs typeface="Alexandria SemiBold" pitchFamily="2" charset="-78"/>
              </a:rPr>
              <a:t>: </a:t>
            </a:r>
            <a:r>
              <a:rPr lang="ar-SA" sz="1700" dirty="0">
                <a:latin typeface="Alexandria" pitchFamily="2" charset="-78"/>
                <a:cs typeface="Alexandria" pitchFamily="2" charset="-78"/>
              </a:rPr>
              <a:t>يشير إلى توجيه اقتراح للمستهلك لشراء أو تجربة منتج معين؛ مما يعزز الفكرة الإعلانية ويحفزهم على اتخاذ قرار </a:t>
            </a:r>
            <a:r>
              <a:rPr lang="ar-SA" sz="1700" dirty="0" smtClean="0">
                <a:latin typeface="Alexandria" pitchFamily="2" charset="-78"/>
                <a:cs typeface="Alexandria" pitchFamily="2" charset="-78"/>
              </a:rPr>
              <a:t>الشراء. يفضل استخدام </a:t>
            </a:r>
            <a:r>
              <a:rPr lang="ar-SA" sz="1700" dirty="0">
                <a:latin typeface="Alexandria" pitchFamily="2" charset="-78"/>
                <a:cs typeface="Alexandria" pitchFamily="2" charset="-78"/>
              </a:rPr>
              <a:t>أسلوب التأكيد مع منتجات المتعة والتلذذ </a:t>
            </a:r>
            <a:r>
              <a:rPr lang="en-US" sz="1700" dirty="0">
                <a:latin typeface="Alexandria" pitchFamily="2" charset="-78"/>
                <a:cs typeface="Alexandria" pitchFamily="2" charset="-78"/>
              </a:rPr>
              <a:t>Hedonic</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مثل</a:t>
            </a:r>
            <a:r>
              <a:rPr lang="ar-SA" sz="1700" dirty="0" smtClean="0">
                <a:latin typeface="Alexandria SemiBold" pitchFamily="2" charset="-78"/>
                <a:cs typeface="Alexandria SemiBold" pitchFamily="2" charset="-78"/>
              </a:rPr>
              <a:t>: </a:t>
            </a:r>
            <a:r>
              <a:rPr lang="ar-SA" sz="1700" dirty="0" smtClean="0">
                <a:solidFill>
                  <a:srgbClr val="C00000"/>
                </a:solidFill>
                <a:latin typeface="Alexandria SemiBold" pitchFamily="2" charset="-78"/>
                <a:cs typeface="Alexandria SemiBold" pitchFamily="2" charset="-78"/>
              </a:rPr>
              <a:t>اشتري </a:t>
            </a:r>
            <a:r>
              <a:rPr lang="ar-SA" sz="1700" dirty="0">
                <a:solidFill>
                  <a:srgbClr val="C00000"/>
                </a:solidFill>
                <a:latin typeface="Alexandria SemiBold" pitchFamily="2" charset="-78"/>
                <a:cs typeface="Alexandria SemiBold" pitchFamily="2" charset="-78"/>
              </a:rPr>
              <a:t>بيتزا واحصل على الثانية </a:t>
            </a:r>
            <a:r>
              <a:rPr lang="ar-SA" sz="1700" dirty="0" smtClean="0">
                <a:solidFill>
                  <a:srgbClr val="C00000"/>
                </a:solidFill>
                <a:latin typeface="Alexandria SemiBold" pitchFamily="2" charset="-78"/>
                <a:cs typeface="Alexandria SemiBold" pitchFamily="2" charset="-78"/>
              </a:rPr>
              <a:t>مجاناً. </a:t>
            </a:r>
            <a:r>
              <a:rPr lang="ar-SA" sz="1700" dirty="0">
                <a:latin typeface="Alexandria" pitchFamily="2" charset="-78"/>
                <a:cs typeface="Alexandria" pitchFamily="2" charset="-78"/>
              </a:rPr>
              <a:t>أما </a:t>
            </a:r>
            <a:r>
              <a:rPr lang="ar-SA" sz="1700" dirty="0" smtClean="0">
                <a:latin typeface="Alexandria" pitchFamily="2" charset="-78"/>
                <a:cs typeface="Alexandria" pitchFamily="2" charset="-78"/>
              </a:rPr>
              <a:t>المنتجات النفعية </a:t>
            </a:r>
            <a:r>
              <a:rPr lang="ar-SA" sz="1700" dirty="0">
                <a:latin typeface="Alexandria" pitchFamily="2" charset="-78"/>
                <a:cs typeface="Alexandria" pitchFamily="2" charset="-78"/>
              </a:rPr>
              <a:t>يجب استخدام أساليب مختلفة تتناسب مع </a:t>
            </a:r>
            <a:r>
              <a:rPr lang="ar-SA" sz="1700" dirty="0" smtClean="0">
                <a:latin typeface="Alexandria" pitchFamily="2" charset="-78"/>
                <a:cs typeface="Alexandria" pitchFamily="2" charset="-78"/>
              </a:rPr>
              <a:t>طبيعتها، مثل تقديم </a:t>
            </a:r>
            <a:r>
              <a:rPr lang="ar-SA" sz="1700" dirty="0">
                <a:latin typeface="Alexandria" pitchFamily="2" charset="-78"/>
                <a:cs typeface="Alexandria" pitchFamily="2" charset="-78"/>
              </a:rPr>
              <a:t>المعلومات </a:t>
            </a:r>
            <a:r>
              <a:rPr lang="ar-SA" sz="1700" dirty="0" smtClean="0">
                <a:latin typeface="Alexandria" pitchFamily="2" charset="-78"/>
                <a:cs typeface="Alexandria" pitchFamily="2" charset="-78"/>
              </a:rPr>
              <a:t>الدقيقة بالتركيز </a:t>
            </a:r>
            <a:r>
              <a:rPr lang="ar-SA" sz="1700" dirty="0">
                <a:latin typeface="Alexandria" pitchFamily="2" charset="-78"/>
                <a:cs typeface="Alexandria" pitchFamily="2" charset="-78"/>
              </a:rPr>
              <a:t>على </a:t>
            </a:r>
            <a:r>
              <a:rPr lang="ar-SA" sz="1700" dirty="0" smtClean="0">
                <a:latin typeface="Alexandria" pitchFamily="2" charset="-78"/>
                <a:cs typeface="Alexandria" pitchFamily="2" charset="-78"/>
              </a:rPr>
              <a:t>مزايا المنتج </a:t>
            </a:r>
            <a:r>
              <a:rPr lang="ar-SA" sz="1700" dirty="0">
                <a:latin typeface="Alexandria" pitchFamily="2" charset="-78"/>
                <a:cs typeface="Alexandria" pitchFamily="2" charset="-78"/>
              </a:rPr>
              <a:t>وفوائده بشكل واضح</a:t>
            </a:r>
            <a:r>
              <a:rPr lang="ar-SA" sz="1700" dirty="0" smtClean="0">
                <a:latin typeface="Alexandria" pitchFamily="2" charset="-78"/>
                <a:cs typeface="Alexandria" pitchFamily="2" charset="-78"/>
              </a:rPr>
              <a:t>، مثل:</a:t>
            </a:r>
            <a:r>
              <a:rPr lang="ar-SA" sz="1700" dirty="0" smtClean="0"/>
              <a:t> </a:t>
            </a:r>
            <a:r>
              <a:rPr lang="ar-SA" sz="1700" dirty="0" smtClean="0">
                <a:solidFill>
                  <a:srgbClr val="C00000"/>
                </a:solidFill>
                <a:latin typeface="Alexandria SemiBold" pitchFamily="2" charset="-78"/>
                <a:cs typeface="Alexandria SemiBold" pitchFamily="2" charset="-78"/>
              </a:rPr>
              <a:t>"</a:t>
            </a:r>
            <a:r>
              <a:rPr lang="ar-SA" sz="1700" dirty="0">
                <a:solidFill>
                  <a:srgbClr val="C00000"/>
                </a:solidFill>
                <a:latin typeface="Alexandria SemiBold" pitchFamily="2" charset="-78"/>
                <a:cs typeface="Alexandria SemiBold" pitchFamily="2" charset="-78"/>
              </a:rPr>
              <a:t>هذا المنظف يزيل 99% من الجراثيم</a:t>
            </a:r>
            <a:r>
              <a:rPr lang="ar-SA" sz="1700" dirty="0" smtClean="0">
                <a:solidFill>
                  <a:srgbClr val="C00000"/>
                </a:solidFill>
                <a:latin typeface="Alexandria SemiBold" pitchFamily="2" charset="-78"/>
                <a:cs typeface="Alexandria SemiBold" pitchFamily="2" charset="-78"/>
              </a:rPr>
              <a:t>".</a:t>
            </a:r>
            <a:endParaRPr lang="ar-SA" sz="1600" dirty="0">
              <a:solidFill>
                <a:srgbClr val="98481C"/>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7" y="1453094"/>
            <a:ext cx="3191297"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3"/>
            </a:pPr>
            <a:r>
              <a:rPr lang="ar-SA" b="1" dirty="0" smtClean="0">
                <a:solidFill>
                  <a:srgbClr val="C00000"/>
                </a:solidFill>
                <a:latin typeface="Alexandria ExtraBold" pitchFamily="2" charset="-78"/>
                <a:ea typeface="Calibri" panose="020F0502020204030204" pitchFamily="34" charset="0"/>
                <a:cs typeface="Alexandria ExtraBold" pitchFamily="2" charset="-78"/>
              </a:rPr>
              <a:t>الصياغة </a:t>
            </a:r>
            <a:r>
              <a:rPr lang="en-US" b="1" dirty="0" smtClean="0">
                <a:solidFill>
                  <a:srgbClr val="C00000"/>
                </a:solidFill>
                <a:latin typeface="Alexandria ExtraBold" pitchFamily="2" charset="-78"/>
                <a:ea typeface="Calibri" panose="020F0502020204030204" pitchFamily="34" charset="0"/>
                <a:cs typeface="Alexandria ExtraBold" pitchFamily="2" charset="-78"/>
              </a:rPr>
              <a:t>Copywriting</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pic>
        <p:nvPicPr>
          <p:cNvPr id="6" name="Picture 5"/>
          <p:cNvPicPr>
            <a:picLocks noChangeAspect="1"/>
          </p:cNvPicPr>
          <p:nvPr/>
        </p:nvPicPr>
        <p:blipFill rotWithShape="1">
          <a:blip r:embed="rId4"/>
          <a:srcRect l="17957" t="21428" r="47155" b="60045"/>
          <a:stretch/>
        </p:blipFill>
        <p:spPr>
          <a:xfrm>
            <a:off x="0" y="3126926"/>
            <a:ext cx="2853254" cy="2432955"/>
          </a:xfrm>
          <a:prstGeom prst="rect">
            <a:avLst/>
          </a:prstGeom>
        </p:spPr>
      </p:pic>
    </p:spTree>
    <p:extLst>
      <p:ext uri="{BB962C8B-B14F-4D97-AF65-F5344CB8AC3E}">
        <p14:creationId xmlns:p14="http://schemas.microsoft.com/office/powerpoint/2010/main" val="33613753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68465" y="1979434"/>
            <a:ext cx="8624721" cy="4129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68465" y="2128953"/>
            <a:ext cx="8323673" cy="4108817"/>
          </a:xfrm>
          <a:prstGeom prst="rect">
            <a:avLst/>
          </a:prstGeom>
          <a:noFill/>
        </p:spPr>
        <p:txBody>
          <a:bodyPr wrap="square" rtlCol="0">
            <a:spAutoFit/>
          </a:bodyPr>
          <a:lstStyle/>
          <a:p>
            <a:pPr algn="r" rtl="1">
              <a:lnSpc>
                <a:spcPct val="150000"/>
              </a:lnSpc>
            </a:pPr>
            <a:r>
              <a:rPr lang="ar-SA" dirty="0"/>
              <a:t> </a:t>
            </a:r>
            <a:r>
              <a:rPr lang="ar-SA" sz="1600" b="1" dirty="0" smtClean="0">
                <a:solidFill>
                  <a:srgbClr val="98481C"/>
                </a:solidFill>
                <a:latin typeface="Alexandria" pitchFamily="2" charset="-78"/>
                <a:cs typeface="Alexandria" pitchFamily="2" charset="-78"/>
              </a:rPr>
              <a:t>ثانيًا: المشاعر: </a:t>
            </a:r>
            <a:endParaRPr lang="ar-SA" sz="1700" dirty="0" smtClean="0">
              <a:latin typeface="Alexandria" pitchFamily="2" charset="-78"/>
              <a:cs typeface="Alexandria" pitchFamily="2" charset="-78"/>
            </a:endParaRPr>
          </a:p>
          <a:p>
            <a:pPr marL="342900" indent="-342900" algn="r" rtl="1">
              <a:lnSpc>
                <a:spcPct val="150000"/>
              </a:lnSpc>
              <a:buFont typeface="+mj-lt"/>
              <a:buAutoNum type="arabicPeriod" startAt="2"/>
            </a:pPr>
            <a:r>
              <a:rPr lang="ar-SA" sz="1600" dirty="0" smtClean="0">
                <a:solidFill>
                  <a:srgbClr val="0070C0"/>
                </a:solidFill>
                <a:latin typeface="Alexandria SemiBold" pitchFamily="2" charset="-78"/>
                <a:cs typeface="Alexandria SemiBold" pitchFamily="2" charset="-78"/>
              </a:rPr>
              <a:t>أسلوب السرد القصصي: </a:t>
            </a:r>
            <a:r>
              <a:rPr lang="ar-SA" sz="1700" dirty="0">
                <a:latin typeface="Alexandria" pitchFamily="2" charset="-78"/>
                <a:cs typeface="Alexandria" pitchFamily="2" charset="-78"/>
              </a:rPr>
              <a:t>الناس يحبون القصص </a:t>
            </a:r>
            <a:r>
              <a:rPr lang="ar-SA" sz="1700" dirty="0" smtClean="0">
                <a:latin typeface="Alexandria" pitchFamily="2" charset="-78"/>
                <a:cs typeface="Alexandria" pitchFamily="2" charset="-78"/>
              </a:rPr>
              <a:t>والحكايات لقوة تأثيرها على المشاعر. </a:t>
            </a:r>
            <a:r>
              <a:rPr lang="ar-SA" sz="1700" dirty="0">
                <a:latin typeface="Alexandria" pitchFamily="2" charset="-78"/>
                <a:cs typeface="Alexandria" pitchFamily="2" charset="-78"/>
              </a:rPr>
              <a:t>فإنشاء قصة حول منتجك أو فكرتك يمكن أن يجعلها أكثر جذبًا وقابلية للمشاركة، </a:t>
            </a:r>
            <a:r>
              <a:rPr lang="ar-SA" sz="1700" dirty="0" smtClean="0">
                <a:latin typeface="Alexandria" pitchFamily="2" charset="-78"/>
                <a:cs typeface="Alexandria" pitchFamily="2" charset="-78"/>
              </a:rPr>
              <a:t>وبالتالي يحقق </a:t>
            </a:r>
            <a:r>
              <a:rPr lang="ar-SA" sz="1700" dirty="0">
                <a:latin typeface="Alexandria" pitchFamily="2" charset="-78"/>
                <a:cs typeface="Alexandria" pitchFamily="2" charset="-78"/>
              </a:rPr>
              <a:t>أعلى نسبة </a:t>
            </a:r>
            <a:r>
              <a:rPr lang="ar-SA" sz="1700" dirty="0" smtClean="0">
                <a:latin typeface="Alexandria" pitchFamily="2" charset="-78"/>
                <a:cs typeface="Alexandria" pitchFamily="2" charset="-78"/>
              </a:rPr>
              <a:t>مبيعات </a:t>
            </a:r>
            <a:r>
              <a:rPr lang="ar-SA" sz="1700" dirty="0">
                <a:latin typeface="Alexandria" pitchFamily="2" charset="-78"/>
                <a:cs typeface="Alexandria" pitchFamily="2" charset="-78"/>
              </a:rPr>
              <a:t>في السوق. مثال: اعتمدت مطاعم البيك على قصة ركزت على المسؤولية المجتمعية والتزامهم بالتبرع بريال صدقة عن كل وجبة للمحتاجين؛ مما أدي إلى تعزيز ولاء العملاء وبناء سمعة إيجابية</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startAt="2"/>
            </a:pPr>
            <a:r>
              <a:rPr lang="ar-SA" sz="1600" dirty="0" smtClean="0">
                <a:solidFill>
                  <a:srgbClr val="0070C0"/>
                </a:solidFill>
                <a:latin typeface="Alexandria SemiBold" pitchFamily="2" charset="-78"/>
                <a:cs typeface="Alexandria SemiBold" pitchFamily="2" charset="-78"/>
              </a:rPr>
              <a:t>ربط المنتج بمشاعر إيجابية: </a:t>
            </a:r>
            <a:r>
              <a:rPr lang="ar-SA" sz="1700" dirty="0">
                <a:latin typeface="Alexandria" pitchFamily="2" charset="-78"/>
                <a:cs typeface="Alexandria" pitchFamily="2" charset="-78"/>
              </a:rPr>
              <a:t>عند التسويق لمنتج يجب أن تنقل مشاعر للمستهلك بحيث تحركه للشراء. فكلما استخدمت المشاعر مع المنتج، كلما انتشر المنتج في السوق وحقق مبيعات مرتفعة.  مثال: شركة كوكاكولا تستخدم</a:t>
            </a:r>
            <a:r>
              <a:rPr lang="ar-SA" dirty="0">
                <a:latin typeface="Alexandria SemiBold" pitchFamily="2" charset="-78"/>
                <a:cs typeface="Alexandria SemiBold" pitchFamily="2" charset="-78"/>
              </a:rPr>
              <a:t> </a:t>
            </a:r>
            <a:r>
              <a:rPr lang="ar-SA" sz="1600" dirty="0">
                <a:solidFill>
                  <a:srgbClr val="AA1711"/>
                </a:solidFill>
                <a:latin typeface="Alexandria SemiBold" pitchFamily="2" charset="-78"/>
                <a:cs typeface="Alexandria SemiBold" pitchFamily="2" charset="-78"/>
              </a:rPr>
              <a:t>كوكاكولا افرح</a:t>
            </a:r>
            <a:r>
              <a:rPr lang="ar-SA" sz="1600" dirty="0">
                <a:latin typeface="Alexandria SemiBold" pitchFamily="2" charset="-78"/>
                <a:cs typeface="Alexandria SemiBold" pitchFamily="2" charset="-78"/>
              </a:rPr>
              <a:t> . </a:t>
            </a:r>
          </a:p>
          <a:p>
            <a:pPr marL="342900" indent="-342900" algn="r" rtl="1">
              <a:lnSpc>
                <a:spcPct val="150000"/>
              </a:lnSpc>
              <a:buFont typeface="+mj-lt"/>
              <a:buAutoNum type="arabicPeriod" startAt="2"/>
            </a:pP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12119" y="1453752"/>
            <a:ext cx="3191297"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3"/>
            </a:pPr>
            <a:r>
              <a:rPr lang="ar-SA" b="1" dirty="0" smtClean="0">
                <a:solidFill>
                  <a:srgbClr val="C00000"/>
                </a:solidFill>
                <a:latin typeface="Alexandria ExtraBold" pitchFamily="2" charset="-78"/>
                <a:ea typeface="Calibri" panose="020F0502020204030204" pitchFamily="34" charset="0"/>
                <a:cs typeface="Alexandria ExtraBold" pitchFamily="2" charset="-78"/>
              </a:rPr>
              <a:t>الصياغة </a:t>
            </a:r>
            <a:r>
              <a:rPr lang="en-US" b="1" dirty="0" smtClean="0">
                <a:solidFill>
                  <a:srgbClr val="C00000"/>
                </a:solidFill>
                <a:latin typeface="Alexandria ExtraBold" pitchFamily="2" charset="-78"/>
                <a:ea typeface="Calibri" panose="020F0502020204030204" pitchFamily="34" charset="0"/>
                <a:cs typeface="Alexandria ExtraBold" pitchFamily="2" charset="-78"/>
              </a:rPr>
              <a:t>Copywriting</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pic>
        <p:nvPicPr>
          <p:cNvPr id="11" name="Picture 2" descr="https://tse1.mm.bing.net/th?id=OIP.HRj6HQp1EN59dhOmgLNRdQHaEK&amp;pid=Api&amp;P=0&amp;h=2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14" y="2316643"/>
            <a:ext cx="2147398" cy="250523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rotWithShape="1">
          <a:blip r:embed="rId5" cstate="hqprint">
            <a:clrChange>
              <a:clrFrom>
                <a:srgbClr val="FAFFFB"/>
              </a:clrFrom>
              <a:clrTo>
                <a:srgbClr val="FAFFFB">
                  <a:alpha val="0"/>
                </a:srgbClr>
              </a:clrTo>
            </a:clrChange>
            <a:extLst>
              <a:ext uri="{28A0092B-C50C-407E-A947-70E740481C1C}">
                <a14:useLocalDpi xmlns:a14="http://schemas.microsoft.com/office/drawing/2010/main" val="0"/>
              </a:ext>
            </a:extLst>
          </a:blip>
          <a:srcRect l="26978" t="8557" r="41903" b="9055"/>
          <a:stretch/>
        </p:blipFill>
        <p:spPr>
          <a:xfrm>
            <a:off x="204263" y="5174578"/>
            <a:ext cx="1201456" cy="1514121"/>
          </a:xfrm>
          <a:prstGeom prst="rect">
            <a:avLst/>
          </a:prstGeom>
        </p:spPr>
      </p:pic>
    </p:spTree>
    <p:extLst>
      <p:ext uri="{BB962C8B-B14F-4D97-AF65-F5344CB8AC3E}">
        <p14:creationId xmlns:p14="http://schemas.microsoft.com/office/powerpoint/2010/main" val="34986296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F9A80F9F-74DB-1D57-04E8-E20E92A09B0A}"/>
              </a:ext>
            </a:extLst>
          </p:cNvPr>
          <p:cNvSpPr txBox="1"/>
          <p:nvPr/>
        </p:nvSpPr>
        <p:spPr>
          <a:xfrm>
            <a:off x="-239645" y="5247454"/>
            <a:ext cx="2551498" cy="702244"/>
          </a:xfrm>
          <a:prstGeom prst="rect">
            <a:avLst/>
          </a:prstGeom>
          <a:solidFill>
            <a:schemeClr val="accent6">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sz="1400" b="1" dirty="0" smtClean="0">
                <a:latin typeface="Alexandria Black" pitchFamily="2" charset="-78"/>
                <a:cs typeface="Alexandria Black" pitchFamily="2" charset="-78"/>
              </a:rPr>
              <a:t>عجلة الألوان</a:t>
            </a:r>
          </a:p>
          <a:p>
            <a:pPr algn="ctr" rtl="1">
              <a:lnSpc>
                <a:spcPct val="150000"/>
              </a:lnSpc>
            </a:pPr>
            <a:r>
              <a:rPr lang="ar-SA" sz="1400" b="1" dirty="0" smtClean="0">
                <a:latin typeface="Alexandria Black" pitchFamily="2" charset="-78"/>
                <a:cs typeface="Alexandria Black" pitchFamily="2" charset="-78"/>
              </a:rPr>
              <a:t> </a:t>
            </a:r>
            <a:r>
              <a:rPr lang="en-US" sz="1400" b="1" dirty="0" smtClean="0">
                <a:solidFill>
                  <a:srgbClr val="002060"/>
                </a:solidFill>
                <a:latin typeface="Alexandria Black" pitchFamily="2" charset="-78"/>
                <a:cs typeface="Alexandria Black" pitchFamily="2" charset="-78"/>
              </a:rPr>
              <a:t>The Color Wheel</a:t>
            </a:r>
            <a:endParaRPr lang="ar-SA" sz="1400" b="1" dirty="0">
              <a:solidFill>
                <a:srgbClr val="002060"/>
              </a:solidFill>
              <a:latin typeface="Alexandria Black" pitchFamily="2" charset="-78"/>
              <a:cs typeface="Alexandria Black" pitchFamily="2" charset="-78"/>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112930" y="1360106"/>
            <a:ext cx="2490066"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b="1" dirty="0" smtClean="0">
                <a:solidFill>
                  <a:srgbClr val="C00000"/>
                </a:solidFill>
                <a:latin typeface="Alexandria ExtraBold" pitchFamily="2" charset="-78"/>
                <a:ea typeface="Calibri" panose="020F0502020204030204" pitchFamily="34" charset="0"/>
                <a:cs typeface="Alexandria ExtraBold" pitchFamily="2" charset="-78"/>
              </a:rPr>
              <a:t>الألوان </a:t>
            </a:r>
            <a:r>
              <a:rPr lang="en-US" b="1" dirty="0" smtClean="0">
                <a:solidFill>
                  <a:srgbClr val="C00000"/>
                </a:solidFill>
                <a:latin typeface="Alexandria ExtraBold" pitchFamily="2" charset="-78"/>
                <a:ea typeface="Calibri" panose="020F0502020204030204" pitchFamily="34" charset="0"/>
                <a:cs typeface="Alexandria ExtraBold" pitchFamily="2" charset="-78"/>
              </a:rPr>
              <a:t>Colors</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95833" y="1898933"/>
            <a:ext cx="9541915" cy="4393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48621" y="1898448"/>
            <a:ext cx="9311637" cy="4455066"/>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   تعتبر </a:t>
            </a:r>
            <a:r>
              <a:rPr lang="ar-SA" sz="1700" dirty="0">
                <a:latin typeface="Alexandria" pitchFamily="2" charset="-78"/>
                <a:cs typeface="Alexandria" pitchFamily="2" charset="-78"/>
              </a:rPr>
              <a:t>الألوان من العناصر الأساسية في تصميم الإعلانات، ولها تأثير كبير على سلوك المستهلك. </a:t>
            </a:r>
            <a:endParaRPr lang="ar-SA" sz="17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اللون </a:t>
            </a:r>
            <a:r>
              <a:rPr lang="ar-SA" sz="1700" dirty="0">
                <a:solidFill>
                  <a:srgbClr val="0070C0"/>
                </a:solidFill>
                <a:latin typeface="Alexandria" pitchFamily="2" charset="-78"/>
                <a:cs typeface="Alexandria" pitchFamily="2" charset="-78"/>
              </a:rPr>
              <a:t>يتكون من ثلاثة عناصر أساسية:</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اللون </a:t>
            </a:r>
            <a:r>
              <a:rPr lang="en-US" sz="1700" dirty="0" smtClean="0">
                <a:solidFill>
                  <a:schemeClr val="accent2">
                    <a:lumMod val="75000"/>
                  </a:schemeClr>
                </a:solidFill>
                <a:latin typeface="Alexandria" pitchFamily="2" charset="-78"/>
                <a:cs typeface="Alexandria" pitchFamily="2" charset="-78"/>
              </a:rPr>
              <a:t>Hue</a:t>
            </a:r>
            <a:r>
              <a:rPr lang="ar-SA" sz="1700" dirty="0" smtClean="0">
                <a:solidFill>
                  <a:schemeClr val="accent2">
                    <a:lumMod val="75000"/>
                  </a:schemeClr>
                </a:solidFill>
                <a:latin typeface="Alexandria" pitchFamily="2" charset="-78"/>
                <a:cs typeface="Alexandria" pitchFamily="2" charset="-78"/>
              </a:rPr>
              <a:t>: </a:t>
            </a:r>
            <a:r>
              <a:rPr lang="ar-SA" sz="1700" dirty="0">
                <a:latin typeface="Alexandria" pitchFamily="2" charset="-78"/>
                <a:cs typeface="Alexandria" pitchFamily="2" charset="-78"/>
              </a:rPr>
              <a:t>يشير إلى نوع اللون نفسه. يتم قياسه بالدرجات على </a:t>
            </a:r>
            <a:r>
              <a:rPr lang="ar-SA" sz="1700" dirty="0" smtClean="0">
                <a:latin typeface="Alexandria" pitchFamily="2" charset="-78"/>
                <a:cs typeface="Alexandria" pitchFamily="2" charset="-78"/>
              </a:rPr>
              <a:t>عجل</a:t>
            </a:r>
            <a:r>
              <a:rPr lang="ar-SA" sz="1700" dirty="0" smtClean="0">
                <a:latin typeface="Alexandria" pitchFamily="2" charset="-78"/>
                <a:cs typeface="Alexandria" pitchFamily="2" charset="-78"/>
              </a:rPr>
              <a:t>ة </a:t>
            </a:r>
            <a:r>
              <a:rPr lang="ar-SA" sz="1700" dirty="0">
                <a:latin typeface="Alexandria" pitchFamily="2" charset="-78"/>
                <a:cs typeface="Alexandria" pitchFamily="2" charset="-78"/>
              </a:rPr>
              <a:t>الألوان، حيث </a:t>
            </a:r>
            <a:r>
              <a:rPr lang="ar-SA" sz="1700" dirty="0" smtClean="0">
                <a:latin typeface="Alexandria" pitchFamily="2" charset="-78"/>
                <a:cs typeface="Alexandria" pitchFamily="2" charset="-78"/>
              </a:rPr>
              <a:t>تتراوح </a:t>
            </a:r>
            <a:r>
              <a:rPr lang="ar-SA" sz="1700" dirty="0">
                <a:latin typeface="Alexandria" pitchFamily="2" charset="-78"/>
                <a:cs typeface="Alexandria" pitchFamily="2" charset="-78"/>
              </a:rPr>
              <a:t>قيمة </a:t>
            </a:r>
            <a:r>
              <a:rPr lang="en-US" sz="1700" dirty="0">
                <a:latin typeface="Alexandria" pitchFamily="2" charset="-78"/>
                <a:cs typeface="Alexandria" pitchFamily="2" charset="-78"/>
              </a:rPr>
              <a:t>Hue </a:t>
            </a:r>
            <a:r>
              <a:rPr lang="ar-SA" sz="1700" dirty="0">
                <a:latin typeface="Alexandria" pitchFamily="2" charset="-78"/>
                <a:cs typeface="Alexandria" pitchFamily="2" charset="-78"/>
              </a:rPr>
              <a:t>من 0 إلى 360 درجة، مما يسمح بتمثيل جميع الألوان الأساسية والثانوية</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درجة التشبع</a:t>
            </a:r>
            <a:r>
              <a:rPr lang="en-US" sz="1700" dirty="0" smtClean="0">
                <a:solidFill>
                  <a:schemeClr val="accent2">
                    <a:lumMod val="75000"/>
                  </a:schemeClr>
                </a:solidFill>
                <a:latin typeface="Alexandria" pitchFamily="2" charset="-78"/>
                <a:cs typeface="Alexandria" pitchFamily="2" charset="-78"/>
              </a:rPr>
              <a:t>Saturation</a:t>
            </a:r>
            <a:r>
              <a:rPr lang="en-US" sz="1700" dirty="0">
                <a:solidFill>
                  <a:schemeClr val="accent2">
                    <a:lumMod val="75000"/>
                  </a:schemeClr>
                </a:solidFill>
                <a:latin typeface="Alexandria" pitchFamily="2" charset="-78"/>
                <a:cs typeface="Alexandria" pitchFamily="2" charset="-78"/>
              </a:rPr>
              <a:t> </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تشير </a:t>
            </a:r>
            <a:r>
              <a:rPr lang="ar-SA" sz="1700" dirty="0">
                <a:latin typeface="Alexandria" pitchFamily="2" charset="-78"/>
                <a:cs typeface="Alexandria" pitchFamily="2" charset="-78"/>
              </a:rPr>
              <a:t>إلى شدة أو كثافة اللون</a:t>
            </a:r>
            <a:r>
              <a:rPr lang="ar-SA" sz="1700" dirty="0" smtClean="0">
                <a:latin typeface="Alexandria" pitchFamily="2" charset="-78"/>
                <a:cs typeface="Alexandria" pitchFamily="2" charset="-78"/>
              </a:rPr>
              <a:t>. أي </a:t>
            </a:r>
            <a:r>
              <a:rPr lang="ar-SA" sz="1700" dirty="0">
                <a:latin typeface="Alexandria" pitchFamily="2" charset="-78"/>
                <a:cs typeface="Alexandria" pitchFamily="2" charset="-78"/>
              </a:rPr>
              <a:t>تعبر عن مدى نقاء اللون أو مدى قربه من الرمادي. يتم قياسها كنسبة مئوية تتراوح بين 0% و100</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القيمة </a:t>
            </a:r>
            <a:r>
              <a:rPr lang="en-US" sz="1700" dirty="0" smtClean="0">
                <a:solidFill>
                  <a:schemeClr val="accent2">
                    <a:lumMod val="75000"/>
                  </a:schemeClr>
                </a:solidFill>
                <a:latin typeface="Alexandria" pitchFamily="2" charset="-78"/>
                <a:cs typeface="Alexandria" pitchFamily="2" charset="-78"/>
              </a:rPr>
              <a:t>Value</a:t>
            </a:r>
            <a:r>
              <a:rPr lang="ar-SA" sz="1700" dirty="0" smtClean="0">
                <a:solidFill>
                  <a:schemeClr val="accent2">
                    <a:lumMod val="75000"/>
                  </a:schemeClr>
                </a:solidFill>
                <a:latin typeface="Alexandria" pitchFamily="2" charset="-78"/>
                <a:cs typeface="Alexandria" pitchFamily="2" charset="-78"/>
              </a:rPr>
              <a:t>: </a:t>
            </a:r>
            <a:r>
              <a:rPr lang="ar-SA" sz="1700" dirty="0">
                <a:latin typeface="Alexandria" pitchFamily="2" charset="-78"/>
                <a:cs typeface="Alexandria" pitchFamily="2" charset="-78"/>
              </a:rPr>
              <a:t>أي مدى سطوع أو قتامة اللون </a:t>
            </a:r>
            <a:r>
              <a:rPr lang="en-US" sz="1700" dirty="0" smtClean="0">
                <a:latin typeface="Alexandria" pitchFamily="2" charset="-78"/>
                <a:cs typeface="Alexandria" pitchFamily="2" charset="-78"/>
              </a:rPr>
              <a:t>Lightness</a:t>
            </a:r>
            <a:r>
              <a:rPr lang="ar-SA" sz="1700" dirty="0">
                <a:latin typeface="Alexandria" pitchFamily="2" charset="-78"/>
                <a:cs typeface="Alexandria" pitchFamily="2" charset="-78"/>
              </a:rPr>
              <a:t>،</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يتم قياسها </a:t>
            </a:r>
            <a:r>
              <a:rPr lang="ar-SA" sz="1700" dirty="0" smtClean="0">
                <a:latin typeface="Alexandria" pitchFamily="2" charset="-78"/>
                <a:cs typeface="Alexandria" pitchFamily="2" charset="-78"/>
              </a:rPr>
              <a:t>كنسبة </a:t>
            </a:r>
            <a:r>
              <a:rPr lang="ar-SA" sz="1700" dirty="0">
                <a:latin typeface="Alexandria" pitchFamily="2" charset="-78"/>
                <a:cs typeface="Alexandria" pitchFamily="2" charset="-78"/>
              </a:rPr>
              <a:t>مئوية تتراوح بين 0% و100</a:t>
            </a:r>
            <a:r>
              <a:rPr lang="ar-SA" sz="1700" dirty="0" smtClean="0">
                <a:latin typeface="Alexandria" pitchFamily="2" charset="-78"/>
                <a:cs typeface="Alexandria" pitchFamily="2" charset="-78"/>
              </a:rPr>
              <a:t>%. ( 0</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 تعني اللون الأسود، و 100%</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تعني اللون الأبيض.</a:t>
            </a:r>
          </a:p>
          <a:p>
            <a:pPr marL="285750" indent="-285750" algn="r" rtl="1">
              <a:lnSpc>
                <a:spcPct val="150000"/>
              </a:lnSpc>
              <a:buFont typeface="Wingdings" panose="05000000000000000000" pitchFamily="2" charset="2"/>
              <a:buChar char="q"/>
              <a:defRPr/>
            </a:pPr>
            <a:r>
              <a:rPr lang="ar-SA" sz="1700" dirty="0">
                <a:solidFill>
                  <a:schemeClr val="accent1"/>
                </a:solidFill>
                <a:latin typeface="Alexandria" pitchFamily="2" charset="-78"/>
                <a:cs typeface="Alexandria" pitchFamily="2" charset="-78"/>
              </a:rPr>
              <a:t>الألوان وتأثيرها النفسي على سلوك </a:t>
            </a:r>
            <a:r>
              <a:rPr lang="ar-SA" sz="1700" dirty="0" smtClean="0">
                <a:solidFill>
                  <a:schemeClr val="accent1"/>
                </a:solidFill>
                <a:latin typeface="Alexandria" pitchFamily="2" charset="-78"/>
                <a:cs typeface="Alexandria" pitchFamily="2" charset="-78"/>
              </a:rPr>
              <a:t>المستهلك وفقًا للعناصر، تتمثل في</a:t>
            </a: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إدراك </a:t>
            </a:r>
            <a:r>
              <a:rPr lang="ar-SA" sz="1600" dirty="0">
                <a:latin typeface="Alexandria" pitchFamily="2" charset="-78"/>
                <a:cs typeface="Alexandria" pitchFamily="2" charset="-78"/>
              </a:rPr>
              <a:t>الوقت </a:t>
            </a:r>
            <a:r>
              <a:rPr lang="en-US" sz="1600" dirty="0">
                <a:latin typeface="Alexandria" pitchFamily="2" charset="-78"/>
                <a:cs typeface="Alexandria" pitchFamily="2" charset="-78"/>
              </a:rPr>
              <a:t>Time Perception</a:t>
            </a:r>
            <a:r>
              <a:rPr lang="ar-SA" sz="1600" dirty="0">
                <a:latin typeface="Alexandria" pitchFamily="2" charset="-78"/>
                <a:cs typeface="Alexandria" pitchFamily="2" charset="-78"/>
              </a:rPr>
              <a:t>، الأفعال الاندفاعية </a:t>
            </a:r>
            <a:r>
              <a:rPr lang="en-US" sz="1600" dirty="0">
                <a:latin typeface="Alexandria" pitchFamily="2" charset="-78"/>
                <a:cs typeface="Alexandria" pitchFamily="2" charset="-78"/>
              </a:rPr>
              <a:t>Impulsive Action</a:t>
            </a:r>
            <a:r>
              <a:rPr lang="ar-SA" sz="1600" dirty="0">
                <a:latin typeface="Alexandria" pitchFamily="2" charset="-78"/>
                <a:cs typeface="Alexandria" pitchFamily="2" charset="-78"/>
              </a:rPr>
              <a:t>، تأثير اللون على المشاعر </a:t>
            </a:r>
            <a:r>
              <a:rPr lang="en-US" sz="1600" dirty="0">
                <a:latin typeface="Alexandria" pitchFamily="2" charset="-78"/>
                <a:cs typeface="Alexandria" pitchFamily="2" charset="-78"/>
              </a:rPr>
              <a:t>Affects</a:t>
            </a:r>
            <a:r>
              <a:rPr lang="ar-SA" sz="1600" dirty="0">
                <a:latin typeface="Alexandria" pitchFamily="2" charset="-78"/>
                <a:cs typeface="Alexandria" pitchFamily="2" charset="-78"/>
              </a:rPr>
              <a:t>، إدراك المنتج </a:t>
            </a:r>
            <a:r>
              <a:rPr lang="en-US" sz="1600" dirty="0">
                <a:latin typeface="Alexandria" pitchFamily="2" charset="-78"/>
                <a:cs typeface="Alexandria" pitchFamily="2" charset="-78"/>
              </a:rPr>
              <a:t>Product Perception</a:t>
            </a:r>
            <a:r>
              <a:rPr lang="ar-SA" sz="1600" dirty="0">
                <a:latin typeface="Alexandria" pitchFamily="2" charset="-78"/>
                <a:cs typeface="Alexandria" pitchFamily="2" charset="-78"/>
              </a:rPr>
              <a:t>، تأثير اللون على منتجات المتعة والمنتجات النفعية.</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grpSp>
        <p:nvGrpSpPr>
          <p:cNvPr id="9" name="Group 8"/>
          <p:cNvGrpSpPr/>
          <p:nvPr/>
        </p:nvGrpSpPr>
        <p:grpSpPr>
          <a:xfrm>
            <a:off x="98673" y="3064043"/>
            <a:ext cx="2168465" cy="2072690"/>
            <a:chOff x="0" y="2485483"/>
            <a:chExt cx="3387427" cy="3068344"/>
          </a:xfrm>
        </p:grpSpPr>
        <p:pic>
          <p:nvPicPr>
            <p:cNvPr id="14" name="Picture 13"/>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5391" t="8958" r="48438" b="10416"/>
            <a:stretch/>
          </p:blipFill>
          <p:spPr>
            <a:xfrm>
              <a:off x="0" y="2485483"/>
              <a:ext cx="3387427" cy="3068344"/>
            </a:xfrm>
            <a:prstGeom prst="rect">
              <a:avLst/>
            </a:prstGeom>
          </p:spPr>
        </p:pic>
        <p:sp>
          <p:nvSpPr>
            <p:cNvPr id="15" name="TextBox 15"/>
            <p:cNvSpPr txBox="1"/>
            <p:nvPr/>
          </p:nvSpPr>
          <p:spPr>
            <a:xfrm>
              <a:off x="2099412" y="2698147"/>
              <a:ext cx="479647" cy="430340"/>
            </a:xfrm>
            <a:prstGeom prst="rect">
              <a:avLst/>
            </a:prstGeom>
          </p:spPr>
          <p:txBody>
            <a:bodyPr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endParaRPr lang="en-US" sz="2967" b="1" dirty="0">
                <a:solidFill>
                  <a:srgbClr val="000000"/>
                </a:solidFill>
                <a:latin typeface="Glacial Indifference Bold"/>
                <a:ea typeface="Glacial Indifference Bold"/>
                <a:cs typeface="Glacial Indifference Bold"/>
                <a:sym typeface="Glacial Indifference Bold"/>
              </a:endParaRPr>
            </a:p>
          </p:txBody>
        </p:sp>
        <p:sp>
          <p:nvSpPr>
            <p:cNvPr id="16" name="TextBox 15"/>
            <p:cNvSpPr txBox="1"/>
            <p:nvPr/>
          </p:nvSpPr>
          <p:spPr>
            <a:xfrm>
              <a:off x="2842174" y="3817563"/>
              <a:ext cx="479647" cy="430340"/>
            </a:xfrm>
            <a:prstGeom prst="rect">
              <a:avLst/>
            </a:prstGeom>
          </p:spPr>
          <p:txBody>
            <a:bodyPr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17" name="TextBox 15"/>
            <p:cNvSpPr txBox="1"/>
            <p:nvPr/>
          </p:nvSpPr>
          <p:spPr>
            <a:xfrm flipH="1">
              <a:off x="2089174" y="4926802"/>
              <a:ext cx="579986"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18" name="TextBox 15"/>
            <p:cNvSpPr txBox="1"/>
            <p:nvPr/>
          </p:nvSpPr>
          <p:spPr>
            <a:xfrm flipH="1">
              <a:off x="736391" y="4926801"/>
              <a:ext cx="579986"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20" name="TextBox 15"/>
            <p:cNvSpPr txBox="1"/>
            <p:nvPr/>
          </p:nvSpPr>
          <p:spPr>
            <a:xfrm flipH="1">
              <a:off x="0" y="3824710"/>
              <a:ext cx="579986"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21" name="TextBox 15"/>
            <p:cNvSpPr txBox="1"/>
            <p:nvPr/>
          </p:nvSpPr>
          <p:spPr>
            <a:xfrm flipH="1">
              <a:off x="631334" y="2705294"/>
              <a:ext cx="579986"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grpSp>
    </p:spTree>
    <p:extLst>
      <p:ext uri="{BB962C8B-B14F-4D97-AF65-F5344CB8AC3E}">
        <p14:creationId xmlns:p14="http://schemas.microsoft.com/office/powerpoint/2010/main" val="21232241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112930" y="1360106"/>
            <a:ext cx="2490066"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b="1" dirty="0" smtClean="0">
                <a:solidFill>
                  <a:srgbClr val="C00000"/>
                </a:solidFill>
                <a:latin typeface="Alexandria ExtraBold" pitchFamily="2" charset="-78"/>
                <a:ea typeface="Calibri" panose="020F0502020204030204" pitchFamily="34" charset="0"/>
                <a:cs typeface="Alexandria ExtraBold" pitchFamily="2" charset="-78"/>
              </a:rPr>
              <a:t>الألوان </a:t>
            </a:r>
            <a:r>
              <a:rPr lang="en-US" b="1" dirty="0" smtClean="0">
                <a:solidFill>
                  <a:srgbClr val="C00000"/>
                </a:solidFill>
                <a:latin typeface="Alexandria ExtraBold" pitchFamily="2" charset="-78"/>
                <a:ea typeface="Calibri" panose="020F0502020204030204" pitchFamily="34" charset="0"/>
                <a:cs typeface="Alexandria ExtraBold" pitchFamily="2" charset="-78"/>
              </a:rPr>
              <a:t>Colors</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95833" y="1898933"/>
            <a:ext cx="9541915" cy="4393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425125" y="1922834"/>
            <a:ext cx="7897483" cy="4801314"/>
          </a:xfrm>
          <a:prstGeom prst="rect">
            <a:avLst/>
          </a:prstGeom>
          <a:noFill/>
        </p:spPr>
        <p:txBody>
          <a:bodyPr wrap="square" rtlCol="0">
            <a:spAutoFit/>
          </a:bodyPr>
          <a:lstStyle/>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إدراك </a:t>
            </a:r>
            <a:r>
              <a:rPr lang="ar-SA" sz="1700" dirty="0">
                <a:solidFill>
                  <a:srgbClr val="0070C0"/>
                </a:solidFill>
                <a:latin typeface="Alexandria" pitchFamily="2" charset="-78"/>
                <a:cs typeface="Alexandria" pitchFamily="2" charset="-78"/>
              </a:rPr>
              <a:t>الوقت </a:t>
            </a:r>
            <a:r>
              <a:rPr lang="en-US" sz="1700" dirty="0">
                <a:solidFill>
                  <a:srgbClr val="0070C0"/>
                </a:solidFill>
                <a:latin typeface="Alexandria" pitchFamily="2" charset="-78"/>
                <a:cs typeface="Alexandria" pitchFamily="2" charset="-78"/>
              </a:rPr>
              <a:t>Time Perception</a:t>
            </a:r>
            <a:r>
              <a:rPr lang="ar-SA" sz="1700" dirty="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الألوان </a:t>
            </a:r>
            <a:r>
              <a:rPr lang="ar-SA" sz="1700" dirty="0">
                <a:latin typeface="Alexandria" pitchFamily="2" charset="-78"/>
                <a:cs typeface="Alexandria" pitchFamily="2" charset="-78"/>
              </a:rPr>
              <a:t>يمكن أن تؤثر على كيفية إدراك المستهلكين للوقت. </a:t>
            </a:r>
            <a:r>
              <a:rPr lang="ar-SA" sz="1700" dirty="0" smtClean="0">
                <a:latin typeface="Alexandria" pitchFamily="2" charset="-78"/>
                <a:cs typeface="Alexandria" pitchFamily="2" charset="-78"/>
              </a:rPr>
              <a:t>الألوان </a:t>
            </a:r>
            <a:r>
              <a:rPr lang="ar-SA" sz="1700" dirty="0">
                <a:latin typeface="Alexandria" pitchFamily="2" charset="-78"/>
                <a:cs typeface="Alexandria" pitchFamily="2" charset="-78"/>
              </a:rPr>
              <a:t>ذات القيمة المرتفعة ومنخفضة التشبع قد تعطي شعورًا بأن الوقت يبدو أسرع، بينما الألوان ذات القيمة المنخفضة </a:t>
            </a:r>
            <a:r>
              <a:rPr lang="ar-SA" sz="1700" dirty="0" smtClean="0">
                <a:latin typeface="Alexandria" pitchFamily="2" charset="-78"/>
                <a:cs typeface="Alexandria" pitchFamily="2" charset="-78"/>
              </a:rPr>
              <a:t> وعالية </a:t>
            </a:r>
            <a:r>
              <a:rPr lang="ar-SA" sz="1700" dirty="0">
                <a:latin typeface="Alexandria" pitchFamily="2" charset="-78"/>
                <a:cs typeface="Alexandria" pitchFamily="2" charset="-78"/>
              </a:rPr>
              <a:t>التشبع قد تجعل الوقت يبدو أبطأ. </a:t>
            </a:r>
            <a:endParaRPr lang="ar-SA" sz="1700" dirty="0" smtClean="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السلوك الاندفاعي </a:t>
            </a:r>
            <a:r>
              <a:rPr lang="en-US" sz="1700" dirty="0">
                <a:solidFill>
                  <a:srgbClr val="0070C0"/>
                </a:solidFill>
                <a:latin typeface="Alexandria" pitchFamily="2" charset="-78"/>
                <a:cs typeface="Alexandria" pitchFamily="2" charset="-78"/>
              </a:rPr>
              <a:t>Impulsive Action</a:t>
            </a:r>
            <a:r>
              <a:rPr lang="ar-SA" sz="1700" dirty="0" smtClean="0">
                <a:latin typeface="Alexandria" pitchFamily="2" charset="-78"/>
                <a:cs typeface="Alexandria" pitchFamily="2" charset="-78"/>
              </a:rPr>
              <a:t>: الألوان تحث المستهلك على اتخاذ قرار شراء سريع. الألوان الدافئة (الأحمر والأصفر والبرتقالي) </a:t>
            </a:r>
            <a:r>
              <a:rPr lang="ar-SA" sz="1700" dirty="0">
                <a:latin typeface="Alexandria" pitchFamily="2" charset="-78"/>
                <a:cs typeface="Alexandria" pitchFamily="2" charset="-78"/>
              </a:rPr>
              <a:t>تحفز السلوك </a:t>
            </a:r>
            <a:r>
              <a:rPr lang="ar-SA" sz="1700" dirty="0" smtClean="0">
                <a:latin typeface="Alexandria" pitchFamily="2" charset="-78"/>
                <a:cs typeface="Alexandria" pitchFamily="2" charset="-78"/>
              </a:rPr>
              <a:t>الاندفاعي، لأنها تجذب </a:t>
            </a:r>
            <a:r>
              <a:rPr lang="ar-SA" sz="1700" dirty="0">
                <a:latin typeface="Alexandria" pitchFamily="2" charset="-78"/>
                <a:cs typeface="Alexandria" pitchFamily="2" charset="-78"/>
              </a:rPr>
              <a:t>الانتباه وتدفع المستهلكين لاتخاذ قرارات شراء </a:t>
            </a:r>
            <a:r>
              <a:rPr lang="ar-SA" sz="1700" dirty="0" smtClean="0">
                <a:latin typeface="Alexandria" pitchFamily="2" charset="-78"/>
                <a:cs typeface="Alexandria" pitchFamily="2" charset="-78"/>
              </a:rPr>
              <a:t>سريعة. مثال: يُستخدم اللون الأحمر كخلفية لزر الدفع في المتاجر الإلكترونية، لأنه يُعتبر محفزًا قويًا للسولك الاندفاعي. كما أثبتت الدراسات أن استخدام اللون الأحمر في إعلانات التخفيضات؛ مما </a:t>
            </a:r>
            <a:r>
              <a:rPr lang="ar-SA" sz="1700" dirty="0">
                <a:latin typeface="Alexandria" pitchFamily="2" charset="-78"/>
                <a:cs typeface="Alexandria" pitchFamily="2" charset="-78"/>
              </a:rPr>
              <a:t>يُشجع العملاء على اتخاذ قرارات شراء سريعة دون تفكير </a:t>
            </a:r>
            <a:r>
              <a:rPr lang="ar-SA" sz="1700" dirty="0" smtClean="0">
                <a:latin typeface="Alexandria" pitchFamily="2" charset="-78"/>
                <a:cs typeface="Alexandria" pitchFamily="2" charset="-78"/>
              </a:rPr>
              <a:t>عميق.</a:t>
            </a:r>
            <a:endParaRPr lang="ar-SA" sz="1700" dirty="0">
              <a:latin typeface="Alexandria" pitchFamily="2" charset="-78"/>
              <a:cs typeface="Alexandria" pitchFamily="2" charset="-78"/>
            </a:endParaRPr>
          </a:p>
          <a:p>
            <a:pPr algn="r" rtl="1">
              <a:lnSpc>
                <a:spcPct val="150000"/>
              </a:lnSpc>
            </a:pPr>
            <a:endParaRPr lang="en-US" sz="1700" dirty="0">
              <a:solidFill>
                <a:srgbClr val="0070C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Picture 5"/>
          <p:cNvPicPr>
            <a:picLocks noChangeAspect="1"/>
          </p:cNvPicPr>
          <p:nvPr/>
        </p:nvPicPr>
        <p:blipFill rotWithShape="1">
          <a:blip r:embed="rId4"/>
          <a:srcRect l="15417" t="12711" r="48610" b="51749"/>
          <a:stretch/>
        </p:blipFill>
        <p:spPr>
          <a:xfrm>
            <a:off x="-11444" y="2316643"/>
            <a:ext cx="3544332" cy="2301503"/>
          </a:xfrm>
          <a:prstGeom prst="rect">
            <a:avLst/>
          </a:prstGeom>
          <a:ln>
            <a:noFill/>
          </a:ln>
          <a:effectLst>
            <a:outerShdw blurRad="292100" dist="139700" dir="2700000" algn="tl" rotWithShape="0">
              <a:srgbClr val="333333">
                <a:alpha val="65000"/>
              </a:srgbClr>
            </a:outerShdw>
          </a:effectLst>
        </p:spPr>
      </p:pic>
      <p:sp>
        <p:nvSpPr>
          <p:cNvPr id="8" name="Left Brace 7"/>
          <p:cNvSpPr/>
          <p:nvPr/>
        </p:nvSpPr>
        <p:spPr>
          <a:xfrm>
            <a:off x="1895833" y="2399187"/>
            <a:ext cx="217097" cy="452501"/>
          </a:xfrm>
          <a:prstGeom prst="leftBrace">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SA"/>
          </a:p>
        </p:txBody>
      </p:sp>
      <p:sp>
        <p:nvSpPr>
          <p:cNvPr id="14" name="Left Brace 13"/>
          <p:cNvSpPr/>
          <p:nvPr/>
        </p:nvSpPr>
        <p:spPr>
          <a:xfrm>
            <a:off x="-11444" y="2333736"/>
            <a:ext cx="176756" cy="452501"/>
          </a:xfrm>
          <a:prstGeom prst="leftBrace">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SA"/>
          </a:p>
        </p:txBody>
      </p:sp>
      <p:sp>
        <p:nvSpPr>
          <p:cNvPr id="9" name="Freeform 8"/>
          <p:cNvSpPr/>
          <p:nvPr/>
        </p:nvSpPr>
        <p:spPr>
          <a:xfrm>
            <a:off x="1658319" y="2247254"/>
            <a:ext cx="1875295" cy="945397"/>
          </a:xfrm>
          <a:custGeom>
            <a:avLst/>
            <a:gdLst>
              <a:gd name="connsiteX0" fmla="*/ 604434 w 1875295"/>
              <a:gd name="connsiteY0" fmla="*/ 697424 h 945397"/>
              <a:gd name="connsiteX1" fmla="*/ 619932 w 1875295"/>
              <a:gd name="connsiteY1" fmla="*/ 790414 h 945397"/>
              <a:gd name="connsiteX2" fmla="*/ 650928 w 1875295"/>
              <a:gd name="connsiteY2" fmla="*/ 836909 h 945397"/>
              <a:gd name="connsiteX3" fmla="*/ 743918 w 1875295"/>
              <a:gd name="connsiteY3" fmla="*/ 898902 h 945397"/>
              <a:gd name="connsiteX4" fmla="*/ 914400 w 1875295"/>
              <a:gd name="connsiteY4" fmla="*/ 945397 h 945397"/>
              <a:gd name="connsiteX5" fmla="*/ 1503335 w 1875295"/>
              <a:gd name="connsiteY5" fmla="*/ 929899 h 945397"/>
              <a:gd name="connsiteX6" fmla="*/ 1549830 w 1875295"/>
              <a:gd name="connsiteY6" fmla="*/ 898902 h 945397"/>
              <a:gd name="connsiteX7" fmla="*/ 1596325 w 1875295"/>
              <a:gd name="connsiteY7" fmla="*/ 883404 h 945397"/>
              <a:gd name="connsiteX8" fmla="*/ 1642820 w 1875295"/>
              <a:gd name="connsiteY8" fmla="*/ 836909 h 945397"/>
              <a:gd name="connsiteX9" fmla="*/ 1689315 w 1875295"/>
              <a:gd name="connsiteY9" fmla="*/ 805912 h 945397"/>
              <a:gd name="connsiteX10" fmla="*/ 1720312 w 1875295"/>
              <a:gd name="connsiteY10" fmla="*/ 759417 h 945397"/>
              <a:gd name="connsiteX11" fmla="*/ 1766806 w 1875295"/>
              <a:gd name="connsiteY11" fmla="*/ 712922 h 945397"/>
              <a:gd name="connsiteX12" fmla="*/ 1782305 w 1875295"/>
              <a:gd name="connsiteY12" fmla="*/ 666427 h 945397"/>
              <a:gd name="connsiteX13" fmla="*/ 1813301 w 1875295"/>
              <a:gd name="connsiteY13" fmla="*/ 619932 h 945397"/>
              <a:gd name="connsiteX14" fmla="*/ 1844298 w 1875295"/>
              <a:gd name="connsiteY14" fmla="*/ 526943 h 945397"/>
              <a:gd name="connsiteX15" fmla="*/ 1859796 w 1875295"/>
              <a:gd name="connsiteY15" fmla="*/ 480448 h 945397"/>
              <a:gd name="connsiteX16" fmla="*/ 1875295 w 1875295"/>
              <a:gd name="connsiteY16" fmla="*/ 433953 h 945397"/>
              <a:gd name="connsiteX17" fmla="*/ 1828800 w 1875295"/>
              <a:gd name="connsiteY17" fmla="*/ 232475 h 945397"/>
              <a:gd name="connsiteX18" fmla="*/ 1797803 w 1875295"/>
              <a:gd name="connsiteY18" fmla="*/ 185980 h 945397"/>
              <a:gd name="connsiteX19" fmla="*/ 1704813 w 1875295"/>
              <a:gd name="connsiteY19" fmla="*/ 123987 h 945397"/>
              <a:gd name="connsiteX20" fmla="*/ 1611823 w 1875295"/>
              <a:gd name="connsiteY20" fmla="*/ 61993 h 945397"/>
              <a:gd name="connsiteX21" fmla="*/ 1193369 w 1875295"/>
              <a:gd name="connsiteY21" fmla="*/ 46495 h 945397"/>
              <a:gd name="connsiteX22" fmla="*/ 1038386 w 1875295"/>
              <a:gd name="connsiteY22" fmla="*/ 30997 h 945397"/>
              <a:gd name="connsiteX23" fmla="*/ 991891 w 1875295"/>
              <a:gd name="connsiteY23" fmla="*/ 15499 h 945397"/>
              <a:gd name="connsiteX24" fmla="*/ 759417 w 1875295"/>
              <a:gd name="connsiteY24" fmla="*/ 0 h 945397"/>
              <a:gd name="connsiteX25" fmla="*/ 449450 w 1875295"/>
              <a:gd name="connsiteY25" fmla="*/ 15499 h 945397"/>
              <a:gd name="connsiteX26" fmla="*/ 402956 w 1875295"/>
              <a:gd name="connsiteY26" fmla="*/ 30997 h 945397"/>
              <a:gd name="connsiteX27" fmla="*/ 263471 w 1875295"/>
              <a:gd name="connsiteY27" fmla="*/ 92990 h 945397"/>
              <a:gd name="connsiteX28" fmla="*/ 216976 w 1875295"/>
              <a:gd name="connsiteY28" fmla="*/ 108488 h 945397"/>
              <a:gd name="connsiteX29" fmla="*/ 139484 w 1875295"/>
              <a:gd name="connsiteY29" fmla="*/ 185980 h 945397"/>
              <a:gd name="connsiteX30" fmla="*/ 92989 w 1875295"/>
              <a:gd name="connsiteY30" fmla="*/ 216977 h 945397"/>
              <a:gd name="connsiteX31" fmla="*/ 61993 w 1875295"/>
              <a:gd name="connsiteY31" fmla="*/ 263471 h 945397"/>
              <a:gd name="connsiteX32" fmla="*/ 15498 w 1875295"/>
              <a:gd name="connsiteY32" fmla="*/ 294468 h 945397"/>
              <a:gd name="connsiteX33" fmla="*/ 0 w 1875295"/>
              <a:gd name="connsiteY33" fmla="*/ 340963 h 945397"/>
              <a:gd name="connsiteX34" fmla="*/ 46495 w 1875295"/>
              <a:gd name="connsiteY34" fmla="*/ 511444 h 945397"/>
              <a:gd name="connsiteX35" fmla="*/ 77491 w 1875295"/>
              <a:gd name="connsiteY35" fmla="*/ 557939 h 945397"/>
              <a:gd name="connsiteX36" fmla="*/ 232474 w 1875295"/>
              <a:gd name="connsiteY36" fmla="*/ 619932 h 945397"/>
              <a:gd name="connsiteX37" fmla="*/ 278969 w 1875295"/>
              <a:gd name="connsiteY37" fmla="*/ 635431 h 945397"/>
              <a:gd name="connsiteX38" fmla="*/ 340962 w 1875295"/>
              <a:gd name="connsiteY38" fmla="*/ 650929 h 945397"/>
              <a:gd name="connsiteX39" fmla="*/ 433952 w 1875295"/>
              <a:gd name="connsiteY39" fmla="*/ 681926 h 945397"/>
              <a:gd name="connsiteX40" fmla="*/ 526942 w 1875295"/>
              <a:gd name="connsiteY40" fmla="*/ 743919 h 945397"/>
              <a:gd name="connsiteX41" fmla="*/ 573437 w 1875295"/>
              <a:gd name="connsiteY41" fmla="*/ 774915 h 945397"/>
              <a:gd name="connsiteX42" fmla="*/ 650928 w 1875295"/>
              <a:gd name="connsiteY42" fmla="*/ 774915 h 945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875295" h="945397">
                <a:moveTo>
                  <a:pt x="604434" y="697424"/>
                </a:moveTo>
                <a:cubicBezTo>
                  <a:pt x="609600" y="728421"/>
                  <a:pt x="609995" y="760602"/>
                  <a:pt x="619932" y="790414"/>
                </a:cubicBezTo>
                <a:cubicBezTo>
                  <a:pt x="625822" y="808085"/>
                  <a:pt x="636910" y="824643"/>
                  <a:pt x="650928" y="836909"/>
                </a:cubicBezTo>
                <a:cubicBezTo>
                  <a:pt x="678964" y="861440"/>
                  <a:pt x="708576" y="887121"/>
                  <a:pt x="743918" y="898902"/>
                </a:cubicBezTo>
                <a:cubicBezTo>
                  <a:pt x="861898" y="938229"/>
                  <a:pt x="804869" y="923491"/>
                  <a:pt x="914400" y="945397"/>
                </a:cubicBezTo>
                <a:cubicBezTo>
                  <a:pt x="1110712" y="940231"/>
                  <a:pt x="1307479" y="944230"/>
                  <a:pt x="1503335" y="929899"/>
                </a:cubicBezTo>
                <a:cubicBezTo>
                  <a:pt x="1521912" y="928540"/>
                  <a:pt x="1533170" y="907232"/>
                  <a:pt x="1549830" y="898902"/>
                </a:cubicBezTo>
                <a:cubicBezTo>
                  <a:pt x="1564442" y="891596"/>
                  <a:pt x="1580827" y="888570"/>
                  <a:pt x="1596325" y="883404"/>
                </a:cubicBezTo>
                <a:cubicBezTo>
                  <a:pt x="1611823" y="867906"/>
                  <a:pt x="1625982" y="850941"/>
                  <a:pt x="1642820" y="836909"/>
                </a:cubicBezTo>
                <a:cubicBezTo>
                  <a:pt x="1657129" y="824984"/>
                  <a:pt x="1676144" y="819083"/>
                  <a:pt x="1689315" y="805912"/>
                </a:cubicBezTo>
                <a:cubicBezTo>
                  <a:pt x="1702486" y="792741"/>
                  <a:pt x="1708388" y="773727"/>
                  <a:pt x="1720312" y="759417"/>
                </a:cubicBezTo>
                <a:cubicBezTo>
                  <a:pt x="1734343" y="742579"/>
                  <a:pt x="1751308" y="728420"/>
                  <a:pt x="1766806" y="712922"/>
                </a:cubicBezTo>
                <a:cubicBezTo>
                  <a:pt x="1771972" y="697424"/>
                  <a:pt x="1774999" y="681039"/>
                  <a:pt x="1782305" y="666427"/>
                </a:cubicBezTo>
                <a:cubicBezTo>
                  <a:pt x="1790635" y="649767"/>
                  <a:pt x="1805736" y="636953"/>
                  <a:pt x="1813301" y="619932"/>
                </a:cubicBezTo>
                <a:cubicBezTo>
                  <a:pt x="1826571" y="590075"/>
                  <a:pt x="1833966" y="557939"/>
                  <a:pt x="1844298" y="526943"/>
                </a:cubicBezTo>
                <a:lnTo>
                  <a:pt x="1859796" y="480448"/>
                </a:lnTo>
                <a:lnTo>
                  <a:pt x="1875295" y="433953"/>
                </a:lnTo>
                <a:cubicBezTo>
                  <a:pt x="1868150" y="383941"/>
                  <a:pt x="1859742" y="278888"/>
                  <a:pt x="1828800" y="232475"/>
                </a:cubicBezTo>
                <a:cubicBezTo>
                  <a:pt x="1818468" y="216977"/>
                  <a:pt x="1811821" y="198246"/>
                  <a:pt x="1797803" y="185980"/>
                </a:cubicBezTo>
                <a:cubicBezTo>
                  <a:pt x="1769767" y="161449"/>
                  <a:pt x="1731155" y="150329"/>
                  <a:pt x="1704813" y="123987"/>
                </a:cubicBezTo>
                <a:cubicBezTo>
                  <a:pt x="1672561" y="91735"/>
                  <a:pt x="1659885" y="65197"/>
                  <a:pt x="1611823" y="61993"/>
                </a:cubicBezTo>
                <a:cubicBezTo>
                  <a:pt x="1472552" y="52708"/>
                  <a:pt x="1332854" y="51661"/>
                  <a:pt x="1193369" y="46495"/>
                </a:cubicBezTo>
                <a:cubicBezTo>
                  <a:pt x="1141708" y="41329"/>
                  <a:pt x="1089701" y="38891"/>
                  <a:pt x="1038386" y="30997"/>
                </a:cubicBezTo>
                <a:cubicBezTo>
                  <a:pt x="1022239" y="28513"/>
                  <a:pt x="1008128" y="17303"/>
                  <a:pt x="991891" y="15499"/>
                </a:cubicBezTo>
                <a:cubicBezTo>
                  <a:pt x="914703" y="6922"/>
                  <a:pt x="836908" y="5166"/>
                  <a:pt x="759417" y="0"/>
                </a:cubicBezTo>
                <a:cubicBezTo>
                  <a:pt x="656095" y="5166"/>
                  <a:pt x="552512" y="6537"/>
                  <a:pt x="449450" y="15499"/>
                </a:cubicBezTo>
                <a:cubicBezTo>
                  <a:pt x="433175" y="16914"/>
                  <a:pt x="417568" y="23691"/>
                  <a:pt x="402956" y="30997"/>
                </a:cubicBezTo>
                <a:cubicBezTo>
                  <a:pt x="255597" y="104676"/>
                  <a:pt x="503373" y="13023"/>
                  <a:pt x="263471" y="92990"/>
                </a:cubicBezTo>
                <a:lnTo>
                  <a:pt x="216976" y="108488"/>
                </a:lnTo>
                <a:cubicBezTo>
                  <a:pt x="92989" y="191147"/>
                  <a:pt x="242807" y="82657"/>
                  <a:pt x="139484" y="185980"/>
                </a:cubicBezTo>
                <a:cubicBezTo>
                  <a:pt x="126313" y="199151"/>
                  <a:pt x="108487" y="206645"/>
                  <a:pt x="92989" y="216977"/>
                </a:cubicBezTo>
                <a:cubicBezTo>
                  <a:pt x="82657" y="232475"/>
                  <a:pt x="75164" y="250300"/>
                  <a:pt x="61993" y="263471"/>
                </a:cubicBezTo>
                <a:cubicBezTo>
                  <a:pt x="48822" y="276642"/>
                  <a:pt x="27134" y="279923"/>
                  <a:pt x="15498" y="294468"/>
                </a:cubicBezTo>
                <a:cubicBezTo>
                  <a:pt x="5293" y="307225"/>
                  <a:pt x="5166" y="325465"/>
                  <a:pt x="0" y="340963"/>
                </a:cubicBezTo>
                <a:cubicBezTo>
                  <a:pt x="8318" y="382554"/>
                  <a:pt x="24021" y="477733"/>
                  <a:pt x="46495" y="511444"/>
                </a:cubicBezTo>
                <a:cubicBezTo>
                  <a:pt x="56827" y="526942"/>
                  <a:pt x="64320" y="544768"/>
                  <a:pt x="77491" y="557939"/>
                </a:cubicBezTo>
                <a:cubicBezTo>
                  <a:pt x="118991" y="599439"/>
                  <a:pt x="179433" y="604777"/>
                  <a:pt x="232474" y="619932"/>
                </a:cubicBezTo>
                <a:cubicBezTo>
                  <a:pt x="248182" y="624420"/>
                  <a:pt x="263261" y="630943"/>
                  <a:pt x="278969" y="635431"/>
                </a:cubicBezTo>
                <a:cubicBezTo>
                  <a:pt x="299450" y="641283"/>
                  <a:pt x="320560" y="644808"/>
                  <a:pt x="340962" y="650929"/>
                </a:cubicBezTo>
                <a:cubicBezTo>
                  <a:pt x="372257" y="660318"/>
                  <a:pt x="406766" y="663802"/>
                  <a:pt x="433952" y="681926"/>
                </a:cubicBezTo>
                <a:lnTo>
                  <a:pt x="526942" y="743919"/>
                </a:lnTo>
                <a:cubicBezTo>
                  <a:pt x="542440" y="754251"/>
                  <a:pt x="554810" y="774915"/>
                  <a:pt x="573437" y="774915"/>
                </a:cubicBezTo>
                <a:lnTo>
                  <a:pt x="650928" y="774915"/>
                </a:lnTo>
              </a:path>
            </a:pathLst>
          </a:cu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10" name="Picture 9"/>
          <p:cNvPicPr>
            <a:picLocks noChangeAspect="1"/>
          </p:cNvPicPr>
          <p:nvPr/>
        </p:nvPicPr>
        <p:blipFill>
          <a:blip r:embed="rId5"/>
          <a:stretch>
            <a:fillRect/>
          </a:stretch>
        </p:blipFill>
        <p:spPr>
          <a:xfrm>
            <a:off x="0" y="4687535"/>
            <a:ext cx="3238500" cy="2226089"/>
          </a:xfrm>
          <a:prstGeom prst="rect">
            <a:avLst/>
          </a:prstGeom>
        </p:spPr>
      </p:pic>
    </p:spTree>
    <p:extLst>
      <p:ext uri="{BB962C8B-B14F-4D97-AF65-F5344CB8AC3E}">
        <p14:creationId xmlns:p14="http://schemas.microsoft.com/office/powerpoint/2010/main" val="33344554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Web page related images"/>
          <p:cNvPicPr>
            <a:picLocks noChangeAspect="1" noChangeArrowheads="1"/>
          </p:cNvPicPr>
          <p:nvPr/>
        </p:nvPicPr>
        <p:blipFill rotWithShape="1">
          <a:blip r:embed="rId3">
            <a:clrChange>
              <a:clrFrom>
                <a:srgbClr val="FDFDFD"/>
              </a:clrFrom>
              <a:clrTo>
                <a:srgbClr val="FDFDFD">
                  <a:alpha val="0"/>
                </a:srgbClr>
              </a:clrTo>
            </a:clrChange>
            <a:extLst>
              <a:ext uri="{28A0092B-C50C-407E-A947-70E740481C1C}">
                <a14:useLocalDpi xmlns:a14="http://schemas.microsoft.com/office/drawing/2010/main" val="0"/>
              </a:ext>
            </a:extLst>
          </a:blip>
          <a:srcRect l="13986" r="12017"/>
          <a:stretch/>
        </p:blipFill>
        <p:spPr bwMode="auto">
          <a:xfrm>
            <a:off x="-171335" y="3224465"/>
            <a:ext cx="1932057" cy="22779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9" name="TextBox 18">
            <a:extLst>
              <a:ext uri="{FF2B5EF4-FFF2-40B4-BE49-F238E27FC236}">
                <a16:creationId xmlns:a16="http://schemas.microsoft.com/office/drawing/2014/main" id="{F9A80F9F-74DB-1D57-04E8-E20E92A09B0A}"/>
              </a:ext>
            </a:extLst>
          </p:cNvPr>
          <p:cNvSpPr txBox="1"/>
          <p:nvPr/>
        </p:nvSpPr>
        <p:spPr>
          <a:xfrm>
            <a:off x="2112930" y="1360106"/>
            <a:ext cx="2490066"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b="1" dirty="0" smtClean="0">
                <a:solidFill>
                  <a:srgbClr val="C00000"/>
                </a:solidFill>
                <a:latin typeface="Alexandria ExtraBold" pitchFamily="2" charset="-78"/>
                <a:ea typeface="Calibri" panose="020F0502020204030204" pitchFamily="34" charset="0"/>
                <a:cs typeface="Alexandria ExtraBold" pitchFamily="2" charset="-78"/>
              </a:rPr>
              <a:t>الألوان </a:t>
            </a:r>
            <a:r>
              <a:rPr lang="en-US" b="1" dirty="0" smtClean="0">
                <a:solidFill>
                  <a:srgbClr val="C00000"/>
                </a:solidFill>
                <a:latin typeface="Alexandria ExtraBold" pitchFamily="2" charset="-78"/>
                <a:ea typeface="Calibri" panose="020F0502020204030204" pitchFamily="34" charset="0"/>
                <a:cs typeface="Alexandria ExtraBold" pitchFamily="2" charset="-78"/>
              </a:rPr>
              <a:t>Colors</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84421" y="1898933"/>
            <a:ext cx="9753327" cy="4393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01770" y="9276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4421" y="1922834"/>
            <a:ext cx="9638188" cy="4408899"/>
          </a:xfrm>
          <a:prstGeom prst="rect">
            <a:avLst/>
          </a:prstGeom>
          <a:noFill/>
        </p:spPr>
        <p:txBody>
          <a:bodyPr wrap="square" rtlCol="0">
            <a:spAutoFit/>
          </a:bodyPr>
          <a:lstStyle/>
          <a:p>
            <a:pPr marL="342900" indent="-342900" algn="r" rtl="1">
              <a:lnSpc>
                <a:spcPct val="150000"/>
              </a:lnSpc>
              <a:buFont typeface="+mj-lt"/>
              <a:buAutoNum type="arabicPeriod" startAt="3"/>
            </a:pPr>
            <a:r>
              <a:rPr lang="ar-SA" sz="1700" dirty="0" smtClean="0">
                <a:solidFill>
                  <a:srgbClr val="0070C0"/>
                </a:solidFill>
                <a:latin typeface="Alexandria" pitchFamily="2" charset="-78"/>
                <a:cs typeface="Alexandria" pitchFamily="2" charset="-78"/>
              </a:rPr>
              <a:t>تأثير اللون على </a:t>
            </a:r>
            <a:r>
              <a:rPr lang="ar-SA" sz="1700" dirty="0">
                <a:solidFill>
                  <a:srgbClr val="0070C0"/>
                </a:solidFill>
                <a:latin typeface="Alexandria" pitchFamily="2" charset="-78"/>
                <a:cs typeface="Alexandria" pitchFamily="2" charset="-78"/>
              </a:rPr>
              <a:t>المشاعر </a:t>
            </a:r>
            <a:r>
              <a:rPr lang="en-US" sz="1700" dirty="0">
                <a:solidFill>
                  <a:srgbClr val="0070C0"/>
                </a:solidFill>
                <a:latin typeface="Alexandria" pitchFamily="2" charset="-78"/>
                <a:cs typeface="Alexandria" pitchFamily="2" charset="-78"/>
              </a:rPr>
              <a:t>Effect on </a:t>
            </a:r>
            <a:r>
              <a:rPr lang="en-US" sz="1700" dirty="0" smtClean="0">
                <a:solidFill>
                  <a:srgbClr val="0070C0"/>
                </a:solidFill>
                <a:latin typeface="Alexandria" pitchFamily="2" charset="-78"/>
                <a:cs typeface="Alexandria" pitchFamily="2" charset="-78"/>
              </a:rPr>
              <a:t>Emotions</a:t>
            </a:r>
            <a:r>
              <a:rPr lang="ar-SA" sz="1700" dirty="0" smtClean="0">
                <a:solidFill>
                  <a:srgbClr val="0070C0"/>
                </a:solidFill>
                <a:latin typeface="Alexandria" pitchFamily="2" charset="-78"/>
                <a:cs typeface="Alexandria" pitchFamily="2" charset="-78"/>
              </a:rPr>
              <a:t> : </a:t>
            </a:r>
            <a:r>
              <a:rPr lang="ar-SA" sz="1700" dirty="0" smtClean="0">
                <a:latin typeface="Alexandria" pitchFamily="2" charset="-78"/>
                <a:cs typeface="Alexandria" pitchFamily="2" charset="-78"/>
              </a:rPr>
              <a:t>قدم رونالد راسل نموذج المشاعر الثلاثية </a:t>
            </a:r>
            <a:r>
              <a:rPr lang="en-US" sz="1700" dirty="0" smtClean="0">
                <a:latin typeface="Alexandria" pitchFamily="2" charset="-78"/>
                <a:cs typeface="Alexandria" pitchFamily="2" charset="-78"/>
              </a:rPr>
              <a:t>PAD Model</a:t>
            </a:r>
            <a:r>
              <a:rPr lang="ar-SA" sz="1700" dirty="0" smtClean="0">
                <a:latin typeface="Alexandria" pitchFamily="2" charset="-78"/>
                <a:cs typeface="Alexandria" pitchFamily="2" charset="-78"/>
              </a:rPr>
              <a:t> ؛ لفهم </a:t>
            </a:r>
            <a:r>
              <a:rPr lang="ar-SA" sz="1700" dirty="0">
                <a:latin typeface="Alexandria" pitchFamily="2" charset="-78"/>
                <a:cs typeface="Alexandria" pitchFamily="2" charset="-78"/>
              </a:rPr>
              <a:t>تأثير الألوان على المشاعر </a:t>
            </a:r>
            <a:r>
              <a:rPr lang="ar-SA" sz="1700" dirty="0" smtClean="0">
                <a:latin typeface="Alexandria" pitchFamily="2" charset="-78"/>
                <a:cs typeface="Alexandria" pitchFamily="2" charset="-78"/>
              </a:rPr>
              <a:t>والسلوك. ويتكون هذا النموذج من </a:t>
            </a:r>
            <a:r>
              <a:rPr lang="ar-SA" sz="1700" dirty="0">
                <a:latin typeface="Alexandria" pitchFamily="2" charset="-78"/>
                <a:cs typeface="Alexandria" pitchFamily="2" charset="-78"/>
              </a:rPr>
              <a:t>ثلاثة أبعاد رئيسية:</a:t>
            </a:r>
          </a:p>
          <a:p>
            <a:pPr marL="465138" indent="-176213"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المتعة</a:t>
            </a:r>
            <a:r>
              <a:rPr lang="en-US" sz="1700" dirty="0" smtClean="0">
                <a:solidFill>
                  <a:schemeClr val="accent2">
                    <a:lumMod val="75000"/>
                  </a:schemeClr>
                </a:solidFill>
                <a:latin typeface="Alexandria" pitchFamily="2" charset="-78"/>
                <a:cs typeface="Alexandria" pitchFamily="2" charset="-78"/>
              </a:rPr>
              <a:t>Pleasure </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تشير </a:t>
            </a:r>
            <a:r>
              <a:rPr lang="ar-SA" sz="1700" dirty="0">
                <a:latin typeface="Alexandria" pitchFamily="2" charset="-78"/>
                <a:cs typeface="Alexandria" pitchFamily="2" charset="-78"/>
              </a:rPr>
              <a:t>إلى </a:t>
            </a:r>
            <a:r>
              <a:rPr lang="ar-SA" sz="1700" dirty="0" smtClean="0">
                <a:latin typeface="Alexandria" pitchFamily="2" charset="-78"/>
                <a:cs typeface="Alexandria" pitchFamily="2" charset="-78"/>
              </a:rPr>
              <a:t>مدى الشعور بالراحة </a:t>
            </a:r>
            <a:r>
              <a:rPr lang="ar-SA" sz="1700" dirty="0">
                <a:latin typeface="Alexandria" pitchFamily="2" charset="-78"/>
                <a:cs typeface="Alexandria" pitchFamily="2" charset="-78"/>
              </a:rPr>
              <a:t>أو السعادة </a:t>
            </a:r>
            <a:r>
              <a:rPr lang="ar-SA" sz="1700" dirty="0" smtClean="0">
                <a:latin typeface="Alexandria" pitchFamily="2" charset="-78"/>
                <a:cs typeface="Alexandria" pitchFamily="2" charset="-78"/>
              </a:rPr>
              <a:t>عند </a:t>
            </a:r>
            <a:r>
              <a:rPr lang="ar-SA" sz="1700" dirty="0">
                <a:latin typeface="Alexandria" pitchFamily="2" charset="-78"/>
                <a:cs typeface="Alexandria" pitchFamily="2" charset="-78"/>
              </a:rPr>
              <a:t>رؤية لون معين. الألوان الزاهية والمشرقة مثل </a:t>
            </a:r>
            <a:r>
              <a:rPr lang="ar-SA" sz="1700" dirty="0" smtClean="0">
                <a:latin typeface="Alexandria" pitchFamily="2" charset="-78"/>
                <a:cs typeface="Alexandria" pitchFamily="2" charset="-78"/>
              </a:rPr>
              <a:t>الأصفر غالبًا </a:t>
            </a:r>
            <a:r>
              <a:rPr lang="ar-SA" sz="1700" dirty="0">
                <a:latin typeface="Alexandria" pitchFamily="2" charset="-78"/>
                <a:cs typeface="Alexandria" pitchFamily="2" charset="-78"/>
              </a:rPr>
              <a:t>ما تعبر عن المتعة</a:t>
            </a:r>
            <a:r>
              <a:rPr lang="ar-SA" sz="1700" dirty="0" smtClean="0">
                <a:latin typeface="Alexandria" pitchFamily="2" charset="-78"/>
                <a:cs typeface="Alexandria" pitchFamily="2" charset="-78"/>
              </a:rPr>
              <a:t>.  </a:t>
            </a:r>
            <a:r>
              <a:rPr lang="en-US" sz="1700" dirty="0" smtClean="0">
                <a:latin typeface="Alexandria" pitchFamily="2" charset="-78"/>
                <a:cs typeface="Alexandria" pitchFamily="2" charset="-78"/>
              </a:rPr>
              <a:t>(Saturation: 0.22 – Value: 0.69)</a:t>
            </a:r>
            <a:endParaRPr lang="ar-SA" sz="1700" dirty="0" smtClean="0">
              <a:latin typeface="Alexandria" pitchFamily="2" charset="-78"/>
              <a:cs typeface="Alexandria" pitchFamily="2" charset="-78"/>
            </a:endParaRPr>
          </a:p>
          <a:p>
            <a:pPr marL="465138" indent="-176213"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الإثارة </a:t>
            </a:r>
            <a:r>
              <a:rPr lang="en-US" sz="1700" dirty="0" smtClean="0">
                <a:solidFill>
                  <a:schemeClr val="accent2">
                    <a:lumMod val="75000"/>
                  </a:schemeClr>
                </a:solidFill>
                <a:latin typeface="Alexandria" pitchFamily="2" charset="-78"/>
                <a:cs typeface="Alexandria" pitchFamily="2" charset="-78"/>
              </a:rPr>
              <a:t>Arousal</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يشير إلى مستوى </a:t>
            </a:r>
            <a:r>
              <a:rPr lang="ar-SA" sz="1700" dirty="0">
                <a:latin typeface="Alexandria" pitchFamily="2" charset="-78"/>
                <a:cs typeface="Alexandria" pitchFamily="2" charset="-78"/>
              </a:rPr>
              <a:t>النشاط أو </a:t>
            </a:r>
            <a:r>
              <a:rPr lang="ar-SA" sz="1700" dirty="0" smtClean="0">
                <a:latin typeface="Alexandria" pitchFamily="2" charset="-78"/>
                <a:cs typeface="Alexandria" pitchFamily="2" charset="-78"/>
              </a:rPr>
              <a:t>التحفيز </a:t>
            </a:r>
            <a:r>
              <a:rPr lang="ar-SA" sz="1700" dirty="0">
                <a:latin typeface="Alexandria" pitchFamily="2" charset="-78"/>
                <a:cs typeface="Alexandria" pitchFamily="2" charset="-78"/>
              </a:rPr>
              <a:t>الذي </a:t>
            </a:r>
            <a:r>
              <a:rPr lang="ar-SA" sz="1700" dirty="0" smtClean="0">
                <a:latin typeface="Alexandria" pitchFamily="2" charset="-78"/>
                <a:cs typeface="Alexandria" pitchFamily="2" charset="-78"/>
              </a:rPr>
              <a:t>يسببه </a:t>
            </a:r>
            <a:r>
              <a:rPr lang="ar-SA" sz="1700" dirty="0">
                <a:latin typeface="Alexandria" pitchFamily="2" charset="-78"/>
                <a:cs typeface="Alexandria" pitchFamily="2" charset="-78"/>
              </a:rPr>
              <a:t>اللون. الألوان </a:t>
            </a:r>
            <a:r>
              <a:rPr lang="ar-SA" sz="1700" dirty="0" smtClean="0">
                <a:latin typeface="Alexandria" pitchFamily="2" charset="-78"/>
                <a:cs typeface="Alexandria" pitchFamily="2" charset="-78"/>
              </a:rPr>
              <a:t>الدافئة </a:t>
            </a:r>
            <a:r>
              <a:rPr lang="ar-SA" sz="1700" dirty="0">
                <a:latin typeface="Alexandria" pitchFamily="2" charset="-78"/>
                <a:cs typeface="Alexandria" pitchFamily="2" charset="-78"/>
              </a:rPr>
              <a:t>مثل الأحمر والبرتقالي تعزز مستوى </a:t>
            </a:r>
            <a:r>
              <a:rPr lang="ar-SA" sz="1700" dirty="0" smtClean="0">
                <a:latin typeface="Alexandria" pitchFamily="2" charset="-78"/>
                <a:cs typeface="Alexandria" pitchFamily="2" charset="-78"/>
              </a:rPr>
              <a:t>التحفيز. </a:t>
            </a:r>
            <a:r>
              <a:rPr lang="en-US" sz="1700" dirty="0">
                <a:latin typeface="Alexandria" pitchFamily="2" charset="-78"/>
                <a:cs typeface="Alexandria" pitchFamily="2" charset="-78"/>
              </a:rPr>
              <a:t>(Saturation: </a:t>
            </a:r>
            <a:r>
              <a:rPr lang="en-US" sz="1700" dirty="0" smtClean="0">
                <a:latin typeface="Alexandria" pitchFamily="2" charset="-78"/>
                <a:cs typeface="Alexandria" pitchFamily="2" charset="-78"/>
              </a:rPr>
              <a:t>0.60 </a:t>
            </a:r>
            <a:r>
              <a:rPr lang="en-US" sz="1700" dirty="0">
                <a:latin typeface="Alexandria" pitchFamily="2" charset="-78"/>
                <a:cs typeface="Alexandria" pitchFamily="2" charset="-78"/>
              </a:rPr>
              <a:t>– Value: </a:t>
            </a:r>
            <a:r>
              <a:rPr lang="en-US" sz="1700" dirty="0" smtClean="0">
                <a:latin typeface="Alexandria" pitchFamily="2" charset="-78"/>
                <a:cs typeface="Alexandria" pitchFamily="2" charset="-78"/>
              </a:rPr>
              <a:t>0.31)</a:t>
            </a:r>
            <a:endParaRPr lang="ar-SA" sz="1700" dirty="0" smtClean="0">
              <a:latin typeface="Alexandria" pitchFamily="2" charset="-78"/>
              <a:cs typeface="Alexandria" pitchFamily="2" charset="-78"/>
            </a:endParaRPr>
          </a:p>
          <a:p>
            <a:pPr marL="465138" indent="-176213"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السيطرة</a:t>
            </a:r>
            <a:r>
              <a:rPr lang="en-US" sz="1700" dirty="0" smtClean="0">
                <a:solidFill>
                  <a:schemeClr val="accent2">
                    <a:lumMod val="75000"/>
                  </a:schemeClr>
                </a:solidFill>
                <a:latin typeface="Alexandria" pitchFamily="2" charset="-78"/>
                <a:cs typeface="Alexandria" pitchFamily="2" charset="-78"/>
              </a:rPr>
              <a:t>Dominance </a:t>
            </a:r>
            <a:r>
              <a:rPr lang="ar-SA" sz="1700" dirty="0" smtClean="0">
                <a:solidFill>
                  <a:schemeClr val="accent2">
                    <a:lumMod val="75000"/>
                  </a:schemeClr>
                </a:solidFill>
                <a:latin typeface="Alexandria" pitchFamily="2" charset="-78"/>
                <a:cs typeface="Alexandria" pitchFamily="2" charset="-78"/>
              </a:rPr>
              <a:t>:</a:t>
            </a:r>
            <a:r>
              <a:rPr lang="ar-SA" sz="1700" dirty="0" smtClean="0">
                <a:latin typeface="Alexandria" pitchFamily="2" charset="-78"/>
                <a:cs typeface="Alexandria" pitchFamily="2" charset="-78"/>
              </a:rPr>
              <a:t> تشير إلى مدى الشعور بالقوة </a:t>
            </a:r>
            <a:r>
              <a:rPr lang="ar-SA" sz="1700" dirty="0">
                <a:latin typeface="Alexandria" pitchFamily="2" charset="-78"/>
                <a:cs typeface="Alexandria" pitchFamily="2" charset="-78"/>
              </a:rPr>
              <a:t>أو </a:t>
            </a:r>
            <a:r>
              <a:rPr lang="ar-SA" sz="1700" dirty="0" smtClean="0">
                <a:latin typeface="Alexandria" pitchFamily="2" charset="-78"/>
                <a:cs typeface="Alexandria" pitchFamily="2" charset="-78"/>
              </a:rPr>
              <a:t>الهيمنة </a:t>
            </a:r>
            <a:r>
              <a:rPr lang="ar-SA" sz="1700" dirty="0">
                <a:latin typeface="Alexandria" pitchFamily="2" charset="-78"/>
                <a:cs typeface="Alexandria" pitchFamily="2" charset="-78"/>
              </a:rPr>
              <a:t>الذي </a:t>
            </a:r>
            <a:r>
              <a:rPr lang="ar-SA" sz="1700" dirty="0" smtClean="0">
                <a:latin typeface="Alexandria" pitchFamily="2" charset="-78"/>
                <a:cs typeface="Alexandria" pitchFamily="2" charset="-78"/>
              </a:rPr>
              <a:t>يمكن أن يثيره </a:t>
            </a:r>
            <a:r>
              <a:rPr lang="ar-SA" sz="1700" dirty="0">
                <a:latin typeface="Alexandria" pitchFamily="2" charset="-78"/>
                <a:cs typeface="Alexandria" pitchFamily="2" charset="-78"/>
              </a:rPr>
              <a:t>اللون. الألوان الداكنة مثل </a:t>
            </a:r>
            <a:r>
              <a:rPr lang="ar-SA" sz="1700" dirty="0" smtClean="0">
                <a:latin typeface="Alexandria" pitchFamily="2" charset="-78"/>
                <a:cs typeface="Alexandria" pitchFamily="2" charset="-78"/>
              </a:rPr>
              <a:t>الأسود </a:t>
            </a:r>
            <a:r>
              <a:rPr lang="ar-SA" sz="1700" dirty="0">
                <a:latin typeface="Alexandria" pitchFamily="2" charset="-78"/>
                <a:cs typeface="Alexandria" pitchFamily="2" charset="-78"/>
              </a:rPr>
              <a:t>تعطي </a:t>
            </a:r>
            <a:r>
              <a:rPr lang="ar-SA" sz="1700" dirty="0" smtClean="0">
                <a:latin typeface="Alexandria" pitchFamily="2" charset="-78"/>
                <a:cs typeface="Alexandria" pitchFamily="2" charset="-78"/>
              </a:rPr>
              <a:t>انطباعًا بالسيطرة والقوة. </a:t>
            </a:r>
            <a:r>
              <a:rPr lang="en-US" sz="1700" dirty="0">
                <a:latin typeface="Alexandria" pitchFamily="2" charset="-78"/>
                <a:cs typeface="Alexandria" pitchFamily="2" charset="-78"/>
              </a:rPr>
              <a:t>(Saturation: </a:t>
            </a:r>
            <a:r>
              <a:rPr lang="en-US" sz="1700" dirty="0" smtClean="0">
                <a:latin typeface="Alexandria" pitchFamily="2" charset="-78"/>
                <a:cs typeface="Alexandria" pitchFamily="2" charset="-78"/>
              </a:rPr>
              <a:t>0.32 </a:t>
            </a:r>
            <a:r>
              <a:rPr lang="en-US" sz="1700" dirty="0">
                <a:latin typeface="Alexandria" pitchFamily="2" charset="-78"/>
                <a:cs typeface="Alexandria" pitchFamily="2" charset="-78"/>
              </a:rPr>
              <a:t>– Value: </a:t>
            </a:r>
            <a:r>
              <a:rPr lang="en-US" sz="1700" dirty="0" smtClean="0">
                <a:latin typeface="Alexandria" pitchFamily="2" charset="-78"/>
                <a:cs typeface="Alexandria" pitchFamily="2" charset="-78"/>
              </a:rPr>
              <a:t>0.76)</a:t>
            </a:r>
            <a:r>
              <a:rPr lang="ar-SA" sz="1700" dirty="0" smtClean="0">
                <a:latin typeface="Alexandria" pitchFamily="2" charset="-78"/>
                <a:cs typeface="Alexandria" pitchFamily="2" charset="-78"/>
              </a:rPr>
              <a:t> </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solidFill>
                  <a:srgbClr val="002060"/>
                </a:solidFill>
                <a:latin typeface="Alexandria" pitchFamily="2" charset="-78"/>
                <a:cs typeface="Alexandria" pitchFamily="2" charset="-78"/>
              </a:rPr>
              <a:t>تطبيق معادلة </a:t>
            </a:r>
            <a:r>
              <a:rPr lang="en-US" sz="1700" dirty="0" smtClean="0">
                <a:solidFill>
                  <a:srgbClr val="002060"/>
                </a:solidFill>
                <a:latin typeface="Alexandria" pitchFamily="2" charset="-78"/>
                <a:cs typeface="Alexandria" pitchFamily="2" charset="-78"/>
              </a:rPr>
              <a:t>P+A+D)</a:t>
            </a:r>
            <a:r>
              <a:rPr lang="ar-SA" sz="1700" dirty="0" smtClean="0">
                <a:solidFill>
                  <a:srgbClr val="002060"/>
                </a:solidFill>
                <a:latin typeface="Alexandria" pitchFamily="2" charset="-78"/>
                <a:cs typeface="Alexandria" pitchFamily="2" charset="-78"/>
              </a:rPr>
              <a:t>)، يمكن </a:t>
            </a:r>
            <a:r>
              <a:rPr lang="ar-SA" sz="1700" dirty="0">
                <a:solidFill>
                  <a:srgbClr val="002060"/>
                </a:solidFill>
                <a:latin typeface="Alexandria" pitchFamily="2" charset="-78"/>
                <a:cs typeface="Alexandria" pitchFamily="2" charset="-78"/>
              </a:rPr>
              <a:t>اختيار الألوان بدقة وفقًا </a:t>
            </a:r>
            <a:r>
              <a:rPr lang="ar-SA" sz="1700" dirty="0" smtClean="0">
                <a:solidFill>
                  <a:srgbClr val="002060"/>
                </a:solidFill>
                <a:latin typeface="Alexandria" pitchFamily="2" charset="-78"/>
                <a:cs typeface="Alexandria" pitchFamily="2" charset="-78"/>
              </a:rPr>
              <a:t>للمشاعر </a:t>
            </a:r>
            <a:r>
              <a:rPr lang="ar-SA" sz="1700" dirty="0">
                <a:solidFill>
                  <a:srgbClr val="002060"/>
                </a:solidFill>
                <a:latin typeface="Alexandria" pitchFamily="2" charset="-78"/>
                <a:cs typeface="Alexandria" pitchFamily="2" charset="-78"/>
              </a:rPr>
              <a:t>التي نريد </a:t>
            </a:r>
            <a:r>
              <a:rPr lang="ar-SA" sz="1700" dirty="0" smtClean="0">
                <a:solidFill>
                  <a:srgbClr val="002060"/>
                </a:solidFill>
                <a:latin typeface="Alexandria" pitchFamily="2" charset="-78"/>
                <a:cs typeface="Alexandria" pitchFamily="2" charset="-78"/>
              </a:rPr>
              <a:t>تحقيقها </a:t>
            </a:r>
            <a:r>
              <a:rPr lang="ar-SA" sz="1700" dirty="0">
                <a:solidFill>
                  <a:srgbClr val="002060"/>
                </a:solidFill>
                <a:latin typeface="Alexandria" pitchFamily="2" charset="-78"/>
                <a:cs typeface="Alexandria" pitchFamily="2" charset="-78"/>
              </a:rPr>
              <a:t>في الإعلان أو التصميم. لذلك يتم </a:t>
            </a:r>
            <a:r>
              <a:rPr lang="ar-SA" sz="1700" dirty="0" smtClean="0">
                <a:solidFill>
                  <a:srgbClr val="002060"/>
                </a:solidFill>
                <a:latin typeface="Alexandria" pitchFamily="2" charset="-78"/>
                <a:cs typeface="Alexandria" pitchFamily="2" charset="-78"/>
              </a:rPr>
              <a:t>استخدام </a:t>
            </a:r>
            <a:r>
              <a:rPr lang="ar-SA" sz="1700" dirty="0">
                <a:solidFill>
                  <a:srgbClr val="002060"/>
                </a:solidFill>
                <a:latin typeface="Alexandria" pitchFamily="2" charset="-78"/>
                <a:cs typeface="Alexandria" pitchFamily="2" charset="-78"/>
              </a:rPr>
              <a:t>الألوان ذات القيمة المرتفعة مع </a:t>
            </a:r>
            <a:r>
              <a:rPr lang="ar-SA" sz="1700" dirty="0" smtClean="0">
                <a:solidFill>
                  <a:srgbClr val="002060"/>
                </a:solidFill>
                <a:latin typeface="Alexandria" pitchFamily="2" charset="-78"/>
                <a:cs typeface="Alexandria" pitchFamily="2" charset="-78"/>
              </a:rPr>
              <a:t>العلامات التجارية </a:t>
            </a:r>
            <a:r>
              <a:rPr lang="ar-SA" sz="1700" dirty="0">
                <a:solidFill>
                  <a:srgbClr val="002060"/>
                </a:solidFill>
                <a:latin typeface="Alexandria" pitchFamily="2" charset="-78"/>
                <a:cs typeface="Alexandria" pitchFamily="2" charset="-78"/>
              </a:rPr>
              <a:t>الفاخرة، لتعزيز شعور الفخامة والتميز. مثل اللون الأسود والرمادي الغامق.</a:t>
            </a:r>
            <a:endParaRPr lang="en-US" sz="1700" dirty="0">
              <a:solidFill>
                <a:srgbClr val="00206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21921" y="109745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030727" y="137539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0124830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112930" y="1360106"/>
            <a:ext cx="2490066"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b="1" dirty="0" smtClean="0">
                <a:solidFill>
                  <a:srgbClr val="C00000"/>
                </a:solidFill>
                <a:latin typeface="Alexandria ExtraBold" pitchFamily="2" charset="-78"/>
                <a:ea typeface="Calibri" panose="020F0502020204030204" pitchFamily="34" charset="0"/>
                <a:cs typeface="Alexandria ExtraBold" pitchFamily="2" charset="-78"/>
              </a:rPr>
              <a:t>الألوان </a:t>
            </a:r>
            <a:r>
              <a:rPr lang="en-US" b="1" dirty="0" smtClean="0">
                <a:solidFill>
                  <a:srgbClr val="C00000"/>
                </a:solidFill>
                <a:latin typeface="Alexandria ExtraBold" pitchFamily="2" charset="-78"/>
                <a:ea typeface="Calibri" panose="020F0502020204030204" pitchFamily="34" charset="0"/>
                <a:cs typeface="Alexandria ExtraBold" pitchFamily="2" charset="-78"/>
              </a:rPr>
              <a:t>Colors</a:t>
            </a:r>
            <a:endParaRPr lang="ar-SA"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95833" y="1898933"/>
            <a:ext cx="9541915" cy="4393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12929" y="1922834"/>
            <a:ext cx="9209679" cy="4408899"/>
          </a:xfrm>
          <a:prstGeom prst="rect">
            <a:avLst/>
          </a:prstGeom>
          <a:noFill/>
        </p:spPr>
        <p:txBody>
          <a:bodyPr wrap="square" rtlCol="0">
            <a:spAutoFit/>
          </a:bodyPr>
          <a:lstStyle/>
          <a:p>
            <a:pPr marL="342900" indent="-342900" algn="r" rtl="1">
              <a:lnSpc>
                <a:spcPct val="150000"/>
              </a:lnSpc>
              <a:buFont typeface="+mj-lt"/>
              <a:buAutoNum type="arabicPeriod" startAt="4"/>
            </a:pPr>
            <a:r>
              <a:rPr lang="ar-SA" sz="1700" dirty="0" smtClean="0">
                <a:solidFill>
                  <a:srgbClr val="0070C0"/>
                </a:solidFill>
                <a:latin typeface="Alexandria" pitchFamily="2" charset="-78"/>
                <a:cs typeface="Alexandria" pitchFamily="2" charset="-78"/>
              </a:rPr>
              <a:t>إدراك </a:t>
            </a:r>
            <a:r>
              <a:rPr lang="ar-SA" sz="1700" dirty="0">
                <a:solidFill>
                  <a:srgbClr val="0070C0"/>
                </a:solidFill>
                <a:latin typeface="Alexandria" pitchFamily="2" charset="-78"/>
                <a:cs typeface="Alexandria" pitchFamily="2" charset="-78"/>
              </a:rPr>
              <a:t>المنتج </a:t>
            </a:r>
            <a:r>
              <a:rPr lang="en-US" sz="1700" dirty="0" smtClean="0">
                <a:solidFill>
                  <a:srgbClr val="0070C0"/>
                </a:solidFill>
                <a:latin typeface="Alexandria" pitchFamily="2" charset="-78"/>
                <a:cs typeface="Alexandria" pitchFamily="2" charset="-78"/>
              </a:rPr>
              <a:t>Product Perception</a:t>
            </a:r>
            <a:r>
              <a:rPr lang="ar-SA" sz="1700" dirty="0" smtClean="0">
                <a:latin typeface="Alexandria" pitchFamily="2" charset="-78"/>
                <a:cs typeface="Alexandria" pitchFamily="2" charset="-78"/>
              </a:rPr>
              <a:t>: الألوان الدافئة تجذب </a:t>
            </a:r>
            <a:r>
              <a:rPr lang="ar-SA" sz="1700" dirty="0">
                <a:latin typeface="Alexandria" pitchFamily="2" charset="-78"/>
                <a:cs typeface="Alexandria" pitchFamily="2" charset="-78"/>
              </a:rPr>
              <a:t>الانتباه بسرعة </a:t>
            </a:r>
            <a:r>
              <a:rPr lang="ar-SA" sz="1700" dirty="0" smtClean="0">
                <a:latin typeface="Alexandria" pitchFamily="2" charset="-78"/>
                <a:cs typeface="Alexandria" pitchFamily="2" charset="-78"/>
              </a:rPr>
              <a:t>أكبر، وبالتالي تسهل اتخاذ </a:t>
            </a:r>
            <a:r>
              <a:rPr lang="ar-SA" sz="1700" dirty="0">
                <a:latin typeface="Alexandria" pitchFamily="2" charset="-78"/>
                <a:cs typeface="Alexandria" pitchFamily="2" charset="-78"/>
              </a:rPr>
              <a:t>قرارات </a:t>
            </a:r>
            <a:r>
              <a:rPr lang="ar-SA" sz="1700" dirty="0" smtClean="0">
                <a:latin typeface="Alexandria" pitchFamily="2" charset="-78"/>
                <a:cs typeface="Alexandria" pitchFamily="2" charset="-78"/>
              </a:rPr>
              <a:t>شراء سريعة، لأنها تعتمد على نظام التفكير السريع. أما </a:t>
            </a:r>
            <a:r>
              <a:rPr lang="ar-SA" sz="1700" dirty="0">
                <a:latin typeface="Alexandria" pitchFamily="2" charset="-78"/>
                <a:cs typeface="Alexandria" pitchFamily="2" charset="-78"/>
              </a:rPr>
              <a:t>الألوان الباردة تدفع المستهلكين للتفكير بعمق </a:t>
            </a:r>
            <a:r>
              <a:rPr lang="ar-SA" sz="1700" dirty="0" smtClean="0">
                <a:latin typeface="Alexandria" pitchFamily="2" charset="-78"/>
                <a:cs typeface="Alexandria" pitchFamily="2" charset="-78"/>
              </a:rPr>
              <a:t>في المنتج قبل </a:t>
            </a:r>
            <a:r>
              <a:rPr lang="ar-SA" sz="1700" dirty="0">
                <a:latin typeface="Alexandria" pitchFamily="2" charset="-78"/>
                <a:cs typeface="Alexandria" pitchFamily="2" charset="-78"/>
              </a:rPr>
              <a:t>اتخاذ </a:t>
            </a:r>
            <a:r>
              <a:rPr lang="ar-SA" sz="1700" dirty="0" smtClean="0">
                <a:latin typeface="Alexandria" pitchFamily="2" charset="-78"/>
                <a:cs typeface="Alexandria" pitchFamily="2" charset="-78"/>
              </a:rPr>
              <a:t>القرار، لذا تعزز </a:t>
            </a:r>
            <a:r>
              <a:rPr lang="ar-SA" sz="1700" dirty="0">
                <a:latin typeface="Alexandria" pitchFamily="2" charset="-78"/>
                <a:cs typeface="Alexandria" pitchFamily="2" charset="-78"/>
              </a:rPr>
              <a:t>الثقة في العلامة التجارية أو </a:t>
            </a:r>
            <a:r>
              <a:rPr lang="ar-SA" sz="1700" dirty="0" smtClean="0">
                <a:latin typeface="Alexandria" pitchFamily="2" charset="-78"/>
                <a:cs typeface="Alexandria" pitchFamily="2" charset="-78"/>
              </a:rPr>
              <a:t>المنتج، لأنها تعتمد على نظام التفكير بطئ. </a:t>
            </a:r>
          </a:p>
          <a:p>
            <a:pPr algn="r" rtl="1">
              <a:lnSpc>
                <a:spcPct val="150000"/>
              </a:lnSpc>
            </a:pPr>
            <a:r>
              <a:rPr lang="ar-SA" sz="1700" dirty="0" smtClean="0">
                <a:latin typeface="Alexandria" pitchFamily="2" charset="-78"/>
                <a:cs typeface="Alexandria" pitchFamily="2" charset="-78"/>
              </a:rPr>
              <a:t>5</a:t>
            </a:r>
            <a:r>
              <a:rPr lang="ar-SA" sz="1700" dirty="0">
                <a:latin typeface="Alexandria" pitchFamily="2" charset="-78"/>
                <a:cs typeface="Alexandria" pitchFamily="2" charset="-78"/>
              </a:rPr>
              <a:t>. </a:t>
            </a:r>
            <a:r>
              <a:rPr lang="ar-SA" sz="1700" dirty="0">
                <a:solidFill>
                  <a:srgbClr val="0070C0"/>
                </a:solidFill>
                <a:latin typeface="Alexandria" pitchFamily="2" charset="-78"/>
                <a:cs typeface="Alexandria" pitchFamily="2" charset="-78"/>
              </a:rPr>
              <a:t>المنتجات المتعة مقابل منتجات المنفعة: </a:t>
            </a:r>
          </a:p>
          <a:p>
            <a:pPr marL="285750" indent="-285750" algn="r" rtl="1">
              <a:lnSpc>
                <a:spcPct val="150000"/>
              </a:lnSpc>
              <a:buFont typeface="Wingdings" panose="05000000000000000000" pitchFamily="2" charset="2"/>
              <a:buChar char="§"/>
            </a:pPr>
            <a:r>
              <a:rPr lang="ar-SA" sz="1700" dirty="0" smtClean="0">
                <a:latin typeface="Alexandria" pitchFamily="2" charset="-78"/>
                <a:cs typeface="Alexandria" pitchFamily="2" charset="-78"/>
              </a:rPr>
              <a:t>منتجات المتعة</a:t>
            </a:r>
            <a:r>
              <a:rPr lang="en-US" sz="1700" dirty="0" smtClean="0">
                <a:latin typeface="Alexandria" pitchFamily="2" charset="-78"/>
                <a:cs typeface="Alexandria" pitchFamily="2" charset="-78"/>
              </a:rPr>
              <a:t>Hedonic </a:t>
            </a:r>
            <a:r>
              <a:rPr lang="ar-SA" sz="1700" dirty="0" smtClean="0">
                <a:latin typeface="Alexandria" pitchFamily="2" charset="-78"/>
                <a:cs typeface="Alexandria" pitchFamily="2" charset="-78"/>
              </a:rPr>
              <a:t>: تعتمد على الألوان الدافئة لتعزيز تجربة المتعة والتلذذ.</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r>
              <a:rPr lang="ar-SA" sz="1700" dirty="0">
                <a:latin typeface="Alexandria" pitchFamily="2" charset="-78"/>
                <a:cs typeface="Alexandria" pitchFamily="2" charset="-78"/>
              </a:rPr>
              <a:t>المنتجات </a:t>
            </a:r>
            <a:r>
              <a:rPr lang="ar-SA" sz="1700" dirty="0" smtClean="0">
                <a:latin typeface="Alexandria" pitchFamily="2" charset="-78"/>
                <a:cs typeface="Alexandria" pitchFamily="2" charset="-78"/>
              </a:rPr>
              <a:t>النفعية</a:t>
            </a:r>
            <a:r>
              <a:rPr lang="en-US" sz="1700" dirty="0" smtClean="0">
                <a:latin typeface="Alexandria" pitchFamily="2" charset="-78"/>
                <a:cs typeface="Alexandria" pitchFamily="2" charset="-78"/>
              </a:rPr>
              <a:t>Utilitarian </a:t>
            </a:r>
            <a:r>
              <a:rPr lang="ar-SA" sz="1700" dirty="0" smtClean="0">
                <a:latin typeface="Alexandria" pitchFamily="2" charset="-78"/>
                <a:cs typeface="Alexandria" pitchFamily="2" charset="-78"/>
              </a:rPr>
              <a:t>: تستخدم </a:t>
            </a:r>
            <a:r>
              <a:rPr lang="ar-SA" sz="1700" dirty="0">
                <a:latin typeface="Alexandria" pitchFamily="2" charset="-78"/>
                <a:cs typeface="Alexandria" pitchFamily="2" charset="-78"/>
              </a:rPr>
              <a:t>ألوانًا أكثر حيادية أو أقل تشبعًا </a:t>
            </a:r>
            <a:r>
              <a:rPr lang="ar-SA" sz="1700" dirty="0" smtClean="0">
                <a:latin typeface="Alexandria" pitchFamily="2" charset="-78"/>
                <a:cs typeface="Alexandria" pitchFamily="2" charset="-78"/>
              </a:rPr>
              <a:t>كالألوان الباردة لتعزيز </a:t>
            </a:r>
            <a:r>
              <a:rPr lang="ar-SA" sz="1700" dirty="0">
                <a:latin typeface="Alexandria" pitchFamily="2" charset="-78"/>
                <a:cs typeface="Alexandria" pitchFamily="2" charset="-78"/>
              </a:rPr>
              <a:t>الشعور بالعملية </a:t>
            </a:r>
            <a:r>
              <a:rPr lang="ar-SA" sz="1700" dirty="0" smtClean="0">
                <a:latin typeface="Alexandria" pitchFamily="2" charset="-78"/>
                <a:cs typeface="Alexandria" pitchFamily="2" charset="-78"/>
              </a:rPr>
              <a:t>والموثوقية، </a:t>
            </a:r>
            <a:r>
              <a:rPr lang="ar-SA" sz="1700" dirty="0">
                <a:latin typeface="Alexandria" pitchFamily="2" charset="-78"/>
                <a:cs typeface="Alexandria" pitchFamily="2" charset="-78"/>
              </a:rPr>
              <a:t>مثل الأزرق أو الأخضر </a:t>
            </a:r>
            <a:r>
              <a:rPr lang="ar-SA" sz="1700" dirty="0" smtClean="0">
                <a:latin typeface="Alexandria" pitchFamily="2" charset="-78"/>
                <a:cs typeface="Alexandria" pitchFamily="2" charset="-78"/>
              </a:rPr>
              <a:t>الباهت، والتي تعكس الفعالية</a:t>
            </a:r>
            <a:r>
              <a:rPr lang="ar-SA" sz="1700" dirty="0">
                <a:latin typeface="Alexandria" pitchFamily="2" charset="-78"/>
                <a:cs typeface="Alexandria" pitchFamily="2" charset="-78"/>
              </a:rPr>
              <a:t>.</a:t>
            </a:r>
          </a:p>
          <a:p>
            <a:pPr algn="r" rtl="1">
              <a:lnSpc>
                <a:spcPct val="150000"/>
              </a:lnSpc>
            </a:pPr>
            <a:r>
              <a:rPr lang="ar-SA" sz="1700" dirty="0" smtClean="0">
                <a:latin typeface="Alexandria" pitchFamily="2" charset="-78"/>
                <a:cs typeface="Alexandria" pitchFamily="2" charset="-78"/>
              </a:rPr>
              <a:t>تأثير </a:t>
            </a:r>
            <a:r>
              <a:rPr lang="ar-SA" sz="1700" dirty="0">
                <a:latin typeface="Alexandria" pitchFamily="2" charset="-78"/>
                <a:cs typeface="Alexandria" pitchFamily="2" charset="-78"/>
              </a:rPr>
              <a:t>الألوان على سلوك المستهلك يتجاوز مجرد النوع، حيث تلعب درجة تشبع اللون وقيمته دورًا حاسمًا في </a:t>
            </a:r>
            <a:r>
              <a:rPr lang="ar-SA" sz="1700" dirty="0" smtClean="0">
                <a:latin typeface="Alexandria" pitchFamily="2" charset="-78"/>
                <a:cs typeface="Alexandria" pitchFamily="2" charset="-78"/>
              </a:rPr>
              <a:t>التأثير </a:t>
            </a:r>
            <a:r>
              <a:rPr lang="ar-SA" sz="1700" dirty="0">
                <a:latin typeface="Alexandria" pitchFamily="2" charset="-78"/>
                <a:cs typeface="Alexandria" pitchFamily="2" charset="-78"/>
              </a:rPr>
              <a:t>على المشاعر </a:t>
            </a:r>
            <a:r>
              <a:rPr lang="ar-SA" sz="1700" dirty="0" smtClean="0">
                <a:latin typeface="Alexandria" pitchFamily="2" charset="-78"/>
                <a:cs typeface="Alexandria" pitchFamily="2" charset="-78"/>
              </a:rPr>
              <a:t>واتخاذ قرار الشراء. </a:t>
            </a:r>
            <a:r>
              <a:rPr lang="ar-SA" sz="1700" dirty="0">
                <a:latin typeface="Alexandria" pitchFamily="2" charset="-78"/>
                <a:cs typeface="Alexandria" pitchFamily="2" charset="-78"/>
              </a:rPr>
              <a:t>من خلال استخدام الألوان بشكل استراتيجي، يمكن للمعلنين تحسين فعالية منتجاتهم وتوجيه سلوك المستهلكين بشكل </a:t>
            </a:r>
            <a:r>
              <a:rPr lang="ar-SA" sz="1700" dirty="0" smtClean="0">
                <a:latin typeface="Alexandria" pitchFamily="2" charset="-78"/>
                <a:cs typeface="Alexandria" pitchFamily="2" charset="-78"/>
              </a:rPr>
              <a:t>أفضل.</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14" name="Picture 13"/>
          <p:cNvPicPr>
            <a:picLocks noChangeAspect="1"/>
          </p:cNvPicPr>
          <p:nvPr/>
        </p:nvPicPr>
        <p:blipFill rotWithShape="1">
          <a:blip r:embed="rId4">
            <a:clrChange>
              <a:clrFrom>
                <a:srgbClr val="FFFFFF"/>
              </a:clrFrom>
              <a:clrTo>
                <a:srgbClr val="FFFFFF">
                  <a:alpha val="0"/>
                </a:srgbClr>
              </a:clrTo>
            </a:clrChange>
          </a:blip>
          <a:srcRect l="17993" t="28070" r="50320" b="57895"/>
          <a:stretch/>
        </p:blipFill>
        <p:spPr>
          <a:xfrm>
            <a:off x="0" y="3256548"/>
            <a:ext cx="3516883" cy="833160"/>
          </a:xfrm>
          <a:prstGeom prst="rect">
            <a:avLst/>
          </a:prstGeom>
        </p:spPr>
      </p:pic>
      <p:sp>
        <p:nvSpPr>
          <p:cNvPr id="11" name="Freeform 5"/>
          <p:cNvSpPr/>
          <p:nvPr/>
        </p:nvSpPr>
        <p:spPr>
          <a:xfrm>
            <a:off x="65316" y="4882243"/>
            <a:ext cx="1704976" cy="2024744"/>
          </a:xfrm>
          <a:custGeom>
            <a:avLst/>
            <a:gdLst/>
            <a:ahLst/>
            <a:cxnLst/>
            <a:rect l="l" t="t" r="r" b="b"/>
            <a:pathLst>
              <a:path w="4702629" h="4114800">
                <a:moveTo>
                  <a:pt x="0" y="0"/>
                </a:moveTo>
                <a:lnTo>
                  <a:pt x="4702629" y="0"/>
                </a:lnTo>
                <a:lnTo>
                  <a:pt x="4702629" y="4114800"/>
                </a:lnTo>
                <a:lnTo>
                  <a:pt x="0" y="4114800"/>
                </a:lnTo>
                <a:lnTo>
                  <a:pt x="0" y="0"/>
                </a:lnTo>
                <a:close/>
              </a:path>
            </a:pathLst>
          </a:custGeom>
          <a:blipFill>
            <a:blip r:embed="rId5">
              <a:extLst>
                <a:ext uri="{96DAC541-7B7A-43D3-8B79-37D633B846F1}">
                  <asvg:svgBlip xmlns="" xmlns:asvg="http://schemas.microsoft.com/office/drawing/2016/SVG/main" r:embed="rId7"/>
                </a:ext>
              </a:extLst>
            </a:blip>
            <a:stretch>
              <a:fillRect/>
            </a:stretch>
          </a:blipFill>
        </p:spPr>
      </p:sp>
    </p:spTree>
    <p:extLst>
      <p:ext uri="{BB962C8B-B14F-4D97-AF65-F5344CB8AC3E}">
        <p14:creationId xmlns:p14="http://schemas.microsoft.com/office/powerpoint/2010/main" val="31159532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679310"/>
            <a:ext cx="4128422" cy="451172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997689" y="1945309"/>
            <a:ext cx="8236368" cy="4389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3215079" y="1958846"/>
            <a:ext cx="7831255" cy="4408899"/>
          </a:xfrm>
          <a:prstGeom prst="rect">
            <a:avLst/>
          </a:prstGeom>
          <a:noFill/>
        </p:spPr>
        <p:txBody>
          <a:bodyPr wrap="square" rtlCol="0">
            <a:spAutoFit/>
          </a:bodyPr>
          <a:lstStyle/>
          <a:p>
            <a:pPr algn="r" rtl="1">
              <a:lnSpc>
                <a:spcPct val="150000"/>
              </a:lnSpc>
              <a:buClr>
                <a:srgbClr val="0070C0"/>
              </a:buClr>
            </a:pPr>
            <a:r>
              <a:rPr lang="ar-SA" sz="1700" dirty="0" smtClean="0">
                <a:latin typeface="Alexandria" pitchFamily="2" charset="-78"/>
                <a:cs typeface="Alexandria" pitchFamily="2" charset="-78"/>
              </a:rPr>
              <a:t>تتكون الاستراتيجية العامة للإعلان من ثلاثة </a:t>
            </a:r>
            <a:r>
              <a:rPr lang="ar-SA" sz="1700" dirty="0">
                <a:latin typeface="Alexandria" pitchFamily="2" charset="-78"/>
                <a:cs typeface="Alexandria" pitchFamily="2" charset="-78"/>
              </a:rPr>
              <a:t>عناصر رئيسية </a:t>
            </a:r>
            <a:r>
              <a:rPr lang="ar-SA" sz="1700" dirty="0" smtClean="0">
                <a:latin typeface="Alexandria" pitchFamily="2" charset="-78"/>
                <a:cs typeface="Alexandria" pitchFamily="2" charset="-78"/>
              </a:rPr>
              <a:t>تؤثر </a:t>
            </a:r>
            <a:r>
              <a:rPr lang="ar-SA" sz="1700" dirty="0">
                <a:latin typeface="Alexandria" pitchFamily="2" charset="-78"/>
                <a:cs typeface="Alexandria" pitchFamily="2" charset="-78"/>
              </a:rPr>
              <a:t>نفسيًا على فعالية تفاعل المستهلك مع الإعلان وتحفيزه لقرار الشراء : الرغبة، الثقة، والدفع</a:t>
            </a:r>
            <a:r>
              <a:rPr lang="ar-SA" sz="1700" dirty="0" smtClean="0">
                <a:latin typeface="Alexandria" pitchFamily="2" charset="-78"/>
                <a:cs typeface="Alexandria" pitchFamily="2" charset="-78"/>
              </a:rPr>
              <a:t>.</a:t>
            </a:r>
            <a:endParaRPr lang="en-US" sz="1700" dirty="0">
              <a:latin typeface="Alexandria" pitchFamily="2" charset="-78"/>
              <a:cs typeface="Alexandria" pitchFamily="2" charset="-78"/>
            </a:endParaRPr>
          </a:p>
          <a:p>
            <a:pPr marL="342900" indent="-277813" algn="r" rtl="1">
              <a:lnSpc>
                <a:spcPct val="150000"/>
              </a:lnSpc>
              <a:buClr>
                <a:srgbClr val="0070C0"/>
              </a:buClr>
              <a:buFont typeface="+mj-lt"/>
              <a:buAutoNum type="arabicPeriod"/>
            </a:pPr>
            <a:r>
              <a:rPr lang="en-US" sz="1700" dirty="0" smtClean="0">
                <a:latin typeface="Alexandria" pitchFamily="2" charset="-78"/>
                <a:cs typeface="Alexandria" pitchFamily="2" charset="-78"/>
              </a:rPr>
              <a:t> </a:t>
            </a:r>
            <a:r>
              <a:rPr lang="ar-SA" sz="1700" dirty="0" smtClean="0">
                <a:solidFill>
                  <a:srgbClr val="0070C0"/>
                </a:solidFill>
                <a:latin typeface="Alexandria" pitchFamily="2" charset="-78"/>
                <a:cs typeface="Alexandria" pitchFamily="2" charset="-78"/>
              </a:rPr>
              <a:t>الرغبة </a:t>
            </a:r>
            <a:r>
              <a:rPr lang="en-US" sz="1700" dirty="0" smtClean="0">
                <a:solidFill>
                  <a:srgbClr val="0070C0"/>
                </a:solidFill>
                <a:latin typeface="Alexandria" pitchFamily="2" charset="-78"/>
                <a:cs typeface="Alexandria" pitchFamily="2" charset="-78"/>
              </a:rPr>
              <a:t>Desire</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تعتبر </a:t>
            </a:r>
            <a:r>
              <a:rPr lang="ar-SA" sz="1700" dirty="0">
                <a:latin typeface="Alexandria" pitchFamily="2" charset="-78"/>
                <a:cs typeface="Alexandria" pitchFamily="2" charset="-78"/>
              </a:rPr>
              <a:t>الرغبة العنصر الأساسي في جذب انتباه المستهلك. يتم تنشيط الرغبة من خلال أسلوب </a:t>
            </a:r>
            <a:r>
              <a:rPr lang="ar-SA" sz="1700" dirty="0" smtClean="0">
                <a:latin typeface="Alexandria" pitchFamily="2" charset="-78"/>
                <a:cs typeface="Alexandria" pitchFamily="2" charset="-78"/>
              </a:rPr>
              <a:t>الاستباق أو التهيئة</a:t>
            </a:r>
            <a:r>
              <a:rPr lang="en-US" sz="1700" dirty="0" smtClean="0">
                <a:latin typeface="Alexandria" pitchFamily="2" charset="-78"/>
                <a:cs typeface="Alexandria" pitchFamily="2" charset="-78"/>
              </a:rPr>
              <a:t>Priming ، </a:t>
            </a:r>
            <a:r>
              <a:rPr lang="ar-SA" sz="1700" dirty="0">
                <a:latin typeface="Alexandria" pitchFamily="2" charset="-78"/>
                <a:cs typeface="Alexandria" pitchFamily="2" charset="-78"/>
              </a:rPr>
              <a:t>الذي يتضمن تحفيز المشاعر والأفكار قبل عرض المنتج. على سبيل المثال، يمكن استخدام صور أو عبارات تثير الشغف أو الاحتياج، مما يجعل المستهلك يتطلع إلى المنتج ويشعر بالحاجة </a:t>
            </a:r>
            <a:r>
              <a:rPr lang="ar-SA" sz="1700" dirty="0" smtClean="0">
                <a:latin typeface="Alexandria" pitchFamily="2" charset="-78"/>
                <a:cs typeface="Alexandria" pitchFamily="2" charset="-78"/>
              </a:rPr>
              <a:t>إليه.</a:t>
            </a:r>
          </a:p>
          <a:p>
            <a:pPr marL="342900" indent="-277813" algn="r" rtl="1">
              <a:lnSpc>
                <a:spcPct val="150000"/>
              </a:lnSpc>
              <a:buClr>
                <a:srgbClr val="0070C0"/>
              </a:buClr>
              <a:buFont typeface="+mj-lt"/>
              <a:buAutoNum type="arabicPeriod"/>
            </a:pPr>
            <a:r>
              <a:rPr lang="ar-SA" sz="1700" dirty="0">
                <a:solidFill>
                  <a:srgbClr val="0070C0"/>
                </a:solidFill>
                <a:latin typeface="Alexandria" pitchFamily="2" charset="-78"/>
                <a:cs typeface="Alexandria" pitchFamily="2" charset="-78"/>
              </a:rPr>
              <a:t>ا</a:t>
            </a:r>
            <a:r>
              <a:rPr lang="ar-SA" sz="1700" dirty="0" smtClean="0">
                <a:solidFill>
                  <a:srgbClr val="0070C0"/>
                </a:solidFill>
                <a:latin typeface="Alexandria" pitchFamily="2" charset="-78"/>
                <a:cs typeface="Alexandria" pitchFamily="2" charset="-78"/>
              </a:rPr>
              <a:t>لثقة </a:t>
            </a:r>
            <a:r>
              <a:rPr lang="en-US" sz="1700" dirty="0" smtClean="0">
                <a:solidFill>
                  <a:srgbClr val="0070C0"/>
                </a:solidFill>
                <a:latin typeface="Alexandria" pitchFamily="2" charset="-78"/>
                <a:cs typeface="Alexandria" pitchFamily="2" charset="-78"/>
              </a:rPr>
              <a:t>Trust</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تعتبر </a:t>
            </a:r>
            <a:r>
              <a:rPr lang="ar-SA" sz="1700" dirty="0">
                <a:latin typeface="Alexandria" pitchFamily="2" charset="-78"/>
                <a:cs typeface="Alexandria" pitchFamily="2" charset="-78"/>
              </a:rPr>
              <a:t>الثقة ضرورية لبناء علاقة إيجابية بين المستهلك والعلامة التجارية. يتم تعزيز الثقة من خلال تقديم معلومات موثوقة، مثل </a:t>
            </a:r>
            <a:r>
              <a:rPr lang="ar-SA" sz="1700" dirty="0" smtClean="0">
                <a:latin typeface="Alexandria" pitchFamily="2" charset="-78"/>
                <a:cs typeface="Alexandria" pitchFamily="2" charset="-78"/>
              </a:rPr>
              <a:t>شهادات شخصيات مؤثرة أو خبراء، وتقييمات العملاء، </a:t>
            </a:r>
            <a:r>
              <a:rPr lang="ar-SA" sz="1700" dirty="0">
                <a:latin typeface="Alexandria" pitchFamily="2" charset="-78"/>
                <a:cs typeface="Alexandria" pitchFamily="2" charset="-78"/>
              </a:rPr>
              <a:t>والضمانات. كلما زادت ثقة المستهلك في المنتج، زادت احتمالية اتخاذه قرار الشراء</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289795" y="1484285"/>
            <a:ext cx="5609276"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startAt="5"/>
            </a:pPr>
            <a:r>
              <a:rPr lang="ar-SA" b="1" dirty="0">
                <a:solidFill>
                  <a:srgbClr val="C00000"/>
                </a:solidFill>
                <a:latin typeface="Alexandria ExtraBold" pitchFamily="2" charset="-78"/>
                <a:ea typeface="Calibri" panose="020F0502020204030204" pitchFamily="34" charset="0"/>
                <a:cs typeface="Alexandria ExtraBold" pitchFamily="2" charset="-78"/>
              </a:rPr>
              <a:t>استراتيجيات ومبادئ عامة </a:t>
            </a:r>
            <a:r>
              <a:rPr lang="en-US" b="1" dirty="0">
                <a:solidFill>
                  <a:srgbClr val="C00000"/>
                </a:solidFill>
                <a:latin typeface="Alexandria ExtraBold" pitchFamily="2" charset="-78"/>
                <a:ea typeface="Calibri" panose="020F0502020204030204" pitchFamily="34" charset="0"/>
                <a:cs typeface="Alexandria ExtraBold" pitchFamily="2" charset="-78"/>
              </a:rPr>
              <a:t>Overall </a:t>
            </a:r>
            <a:r>
              <a:rPr lang="en-US" b="1" dirty="0" smtClean="0">
                <a:solidFill>
                  <a:srgbClr val="C00000"/>
                </a:solidFill>
                <a:latin typeface="Alexandria ExtraBold" pitchFamily="2" charset="-78"/>
                <a:ea typeface="Calibri" panose="020F0502020204030204" pitchFamily="34" charset="0"/>
                <a:cs typeface="Alexandria ExtraBold" pitchFamily="2" charset="-78"/>
              </a:rPr>
              <a:t>Strategy</a:t>
            </a:r>
            <a:endParaRPr lang="ar-SA" sz="2000" dirty="0" smtClean="0">
              <a:solidFill>
                <a:srgbClr val="C00000"/>
              </a:solidFill>
              <a:latin typeface="Alexandria" pitchFamily="2" charset="-78"/>
              <a:cs typeface="Alexandria" pitchFamily="2" charset="-78"/>
            </a:endParaRPr>
          </a:p>
        </p:txBody>
      </p:sp>
      <p:sp>
        <p:nvSpPr>
          <p:cNvPr id="11" name="Rectangle 10"/>
          <p:cNvSpPr/>
          <p:nvPr/>
        </p:nvSpPr>
        <p:spPr>
          <a:xfrm>
            <a:off x="2049257" y="138687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p:cNvSpPr txBox="1"/>
          <p:nvPr/>
        </p:nvSpPr>
        <p:spPr>
          <a:xfrm>
            <a:off x="2099195" y="142850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2122453" y="1678345"/>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3" name="Picture 2"/>
          <p:cNvPicPr>
            <a:picLocks noChangeAspect="1"/>
          </p:cNvPicPr>
          <p:nvPr/>
        </p:nvPicPr>
        <p:blipFill rotWithShape="1">
          <a:blip r:embed="rId4"/>
          <a:srcRect l="16325" t="16072" r="47657" b="48214"/>
          <a:stretch/>
        </p:blipFill>
        <p:spPr>
          <a:xfrm>
            <a:off x="19134" y="2652230"/>
            <a:ext cx="3126255" cy="3331480"/>
          </a:xfrm>
          <a:prstGeom prst="rect">
            <a:avLst/>
          </a:prstGeom>
        </p:spPr>
      </p:pic>
      <p:sp>
        <p:nvSpPr>
          <p:cNvPr id="5" name="Rectangle 4"/>
          <p:cNvSpPr/>
          <p:nvPr/>
        </p:nvSpPr>
        <p:spPr>
          <a:xfrm>
            <a:off x="116231" y="5982034"/>
            <a:ext cx="2726393" cy="738664"/>
          </a:xfrm>
          <a:prstGeom prst="rect">
            <a:avLst/>
          </a:prstGeom>
          <a:solidFill>
            <a:schemeClr val="accent4">
              <a:lumMod val="20000"/>
              <a:lumOff val="80000"/>
            </a:schemeClr>
          </a:solidFill>
        </p:spPr>
        <p:txBody>
          <a:bodyPr wrap="square">
            <a:spAutoFit/>
          </a:bodyPr>
          <a:lstStyle/>
          <a:p>
            <a:pPr algn="ctr" rtl="1">
              <a:lnSpc>
                <a:spcPct val="150000"/>
              </a:lnSpc>
            </a:pPr>
            <a:r>
              <a:rPr lang="ar-SA" sz="1400" dirty="0" smtClean="0">
                <a:latin typeface="Alexandria" pitchFamily="2" charset="-78"/>
                <a:cs typeface="Alexandria" pitchFamily="2" charset="-78"/>
              </a:rPr>
              <a:t>نموذج غير موفق تمامًا في استخدام الاستباق لتنشيط الرغبة</a:t>
            </a:r>
            <a:endParaRPr lang="ar-SA" sz="1400" dirty="0"/>
          </a:p>
        </p:txBody>
      </p:sp>
    </p:spTree>
    <p:extLst>
      <p:ext uri="{BB962C8B-B14F-4D97-AF65-F5344CB8AC3E}">
        <p14:creationId xmlns:p14="http://schemas.microsoft.com/office/powerpoint/2010/main" val="16035153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02429" y="1996031"/>
            <a:ext cx="7903028" cy="4296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3054553" y="2279313"/>
            <a:ext cx="7776867" cy="4016484"/>
          </a:xfrm>
          <a:prstGeom prst="rect">
            <a:avLst/>
          </a:prstGeom>
          <a:noFill/>
        </p:spPr>
        <p:txBody>
          <a:bodyPr wrap="square" rtlCol="0">
            <a:spAutoFit/>
          </a:bodyPr>
          <a:lstStyle/>
          <a:p>
            <a:pPr marL="342900" indent="-342900" algn="r" rtl="1">
              <a:lnSpc>
                <a:spcPct val="150000"/>
              </a:lnSpc>
              <a:buClr>
                <a:srgbClr val="0070C0"/>
              </a:buClr>
              <a:buFont typeface="+mj-lt"/>
              <a:buAutoNum type="arabicPeriod" startAt="3"/>
            </a:pPr>
            <a:r>
              <a:rPr lang="ar-SA" sz="1700" dirty="0" smtClean="0">
                <a:solidFill>
                  <a:srgbClr val="0070C0"/>
                </a:solidFill>
                <a:latin typeface="Alexandria" pitchFamily="2" charset="-78"/>
                <a:cs typeface="Alexandria" pitchFamily="2" charset="-78"/>
              </a:rPr>
              <a:t>الدفع </a:t>
            </a:r>
            <a:r>
              <a:rPr lang="en-US" sz="1700" dirty="0" smtClean="0">
                <a:solidFill>
                  <a:srgbClr val="0070C0"/>
                </a:solidFill>
                <a:latin typeface="Alexandria" pitchFamily="2" charset="-78"/>
                <a:cs typeface="Alexandria" pitchFamily="2" charset="-78"/>
              </a:rPr>
              <a:t>Push</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يشير إلى </a:t>
            </a:r>
            <a:r>
              <a:rPr lang="ar-SA" sz="1700" dirty="0">
                <a:latin typeface="Alexandria" pitchFamily="2" charset="-78"/>
                <a:cs typeface="Alexandria" pitchFamily="2" charset="-78"/>
              </a:rPr>
              <a:t>الأساليب المستخدمة لدفع المستهلك نحو اتخاذ قرار الشراء. يمكن أن تشمل هذه الأساليب العروض الترويجية، </a:t>
            </a:r>
            <a:r>
              <a:rPr lang="ar-SA" sz="1700" dirty="0" smtClean="0">
                <a:latin typeface="Alexandria" pitchFamily="2" charset="-78"/>
                <a:cs typeface="Alexandria" pitchFamily="2" charset="-78"/>
              </a:rPr>
              <a:t>والتخفيضات</a:t>
            </a:r>
            <a:r>
              <a:rPr lang="ar-SA" sz="1700" dirty="0">
                <a:latin typeface="Alexandria" pitchFamily="2" charset="-78"/>
                <a:cs typeface="Alexandria" pitchFamily="2" charset="-78"/>
              </a:rPr>
              <a:t>، أو حتى العروض المحدودة </a:t>
            </a:r>
            <a:r>
              <a:rPr lang="ar-SA" sz="1700" dirty="0" smtClean="0">
                <a:latin typeface="Alexandria" pitchFamily="2" charset="-78"/>
                <a:cs typeface="Alexandria" pitchFamily="2" charset="-78"/>
              </a:rPr>
              <a:t>الوقت أو تقديم هدايا للعميل. الهدف </a:t>
            </a:r>
            <a:r>
              <a:rPr lang="ar-SA" sz="1700" dirty="0">
                <a:latin typeface="Alexandria" pitchFamily="2" charset="-78"/>
                <a:cs typeface="Alexandria" pitchFamily="2" charset="-78"/>
              </a:rPr>
              <a:t>هو تحفيز المستهلك على اتخاذ إجراء سريع، مما يزيد من فرص إتمام عملية الشراء</a:t>
            </a:r>
            <a:r>
              <a:rPr lang="ar-SA" sz="1700" dirty="0" smtClean="0">
                <a:latin typeface="Alexandria" pitchFamily="2" charset="-78"/>
                <a:cs typeface="Alexandria" pitchFamily="2" charset="-78"/>
              </a:rPr>
              <a:t>. لذلك فكر </a:t>
            </a:r>
            <a:r>
              <a:rPr lang="ar-SA" sz="1700" dirty="0">
                <a:latin typeface="Alexandria" pitchFamily="2" charset="-78"/>
                <a:cs typeface="Alexandria" pitchFamily="2" charset="-78"/>
              </a:rPr>
              <a:t>دائما أن تقدم شئ مجانًا </a:t>
            </a:r>
            <a:r>
              <a:rPr lang="ar-SA" sz="1700" dirty="0" smtClean="0">
                <a:latin typeface="Alexandria" pitchFamily="2" charset="-78"/>
                <a:cs typeface="Alexandria" pitchFamily="2" charset="-78"/>
              </a:rPr>
              <a:t>للعميل في الإعلان.</a:t>
            </a:r>
            <a:endParaRPr lang="ar-SA" sz="1700" dirty="0">
              <a:latin typeface="Alexandria" pitchFamily="2" charset="-78"/>
              <a:cs typeface="Alexandria" pitchFamily="2" charset="-78"/>
            </a:endParaRPr>
          </a:p>
          <a:p>
            <a:pPr algn="r" rtl="1">
              <a:lnSpc>
                <a:spcPct val="150000"/>
              </a:lnSpc>
              <a:buClr>
                <a:srgbClr val="0070C0"/>
              </a:buClr>
            </a:pPr>
            <a:r>
              <a:rPr lang="ar-SA" sz="1700" dirty="0" smtClean="0">
                <a:latin typeface="Alexandria" pitchFamily="2" charset="-78"/>
                <a:cs typeface="Alexandria" pitchFamily="2" charset="-78"/>
              </a:rPr>
              <a:t>    تتفاعل </a:t>
            </a:r>
            <a:r>
              <a:rPr lang="ar-SA" sz="1700" dirty="0">
                <a:latin typeface="Alexandria" pitchFamily="2" charset="-78"/>
                <a:cs typeface="Alexandria" pitchFamily="2" charset="-78"/>
              </a:rPr>
              <a:t>هذه العناصر الثلاثة معًا لتشكيل استراتيجية فعّالة للإعلان، حيث تعمل الرغبة على جذب الانتباه، وتساهم الثقة في بناء علاقة إيجابية، بينما يكون الدفع هو المحفز النهائي لاتخاذ القرار. كما تُستخدم هذه العناصر بالتزامن مع كافة عناصر الإعلان الأخرى، مثل الصور، الصياغة، والألوان، لضمان تحقيق التأثير المطلوب وتعزيز فعالية الرسالة الإعلانية.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229383" y="150180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p:cNvSpPr txBox="1"/>
          <p:nvPr/>
        </p:nvSpPr>
        <p:spPr>
          <a:xfrm>
            <a:off x="2229383" y="155606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2346789" y="177781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blip>
          <a:srcRect l="25612" t="20312" r="57697" b="51786"/>
          <a:stretch/>
        </p:blipFill>
        <p:spPr>
          <a:xfrm>
            <a:off x="10683" y="2569586"/>
            <a:ext cx="3043870" cy="3151054"/>
          </a:xfrm>
          <a:prstGeom prst="rect">
            <a:avLst/>
          </a:prstGeom>
        </p:spPr>
      </p:pic>
      <p:sp>
        <p:nvSpPr>
          <p:cNvPr id="18" name="TextBox 17">
            <a:extLst>
              <a:ext uri="{FF2B5EF4-FFF2-40B4-BE49-F238E27FC236}">
                <a16:creationId xmlns:a16="http://schemas.microsoft.com/office/drawing/2014/main" id="{F9A80F9F-74DB-1D57-04E8-E20E92A09B0A}"/>
              </a:ext>
            </a:extLst>
          </p:cNvPr>
          <p:cNvSpPr txBox="1"/>
          <p:nvPr/>
        </p:nvSpPr>
        <p:spPr>
          <a:xfrm>
            <a:off x="3469414" y="1484285"/>
            <a:ext cx="5609276"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ctr" rtl="1">
              <a:lnSpc>
                <a:spcPct val="150000"/>
              </a:lnSpc>
              <a:buFont typeface="+mj-lt"/>
              <a:buAutoNum type="arabicPeriod" startAt="5"/>
            </a:pPr>
            <a:r>
              <a:rPr lang="ar-SA" b="1" dirty="0">
                <a:solidFill>
                  <a:srgbClr val="C00000"/>
                </a:solidFill>
                <a:latin typeface="Alexandria ExtraBold" pitchFamily="2" charset="-78"/>
                <a:ea typeface="Calibri" panose="020F0502020204030204" pitchFamily="34" charset="0"/>
                <a:cs typeface="Alexandria ExtraBold" pitchFamily="2" charset="-78"/>
              </a:rPr>
              <a:t>استراتيجيات ومبادئ عامة </a:t>
            </a:r>
            <a:r>
              <a:rPr lang="en-US" b="1" dirty="0">
                <a:solidFill>
                  <a:srgbClr val="C00000"/>
                </a:solidFill>
                <a:latin typeface="Alexandria ExtraBold" pitchFamily="2" charset="-78"/>
                <a:ea typeface="Calibri" panose="020F0502020204030204" pitchFamily="34" charset="0"/>
                <a:cs typeface="Alexandria ExtraBold" pitchFamily="2" charset="-78"/>
              </a:rPr>
              <a:t>Overall </a:t>
            </a:r>
            <a:r>
              <a:rPr lang="en-US" b="1" dirty="0" smtClean="0">
                <a:solidFill>
                  <a:srgbClr val="C00000"/>
                </a:solidFill>
                <a:latin typeface="Alexandria ExtraBold" pitchFamily="2" charset="-78"/>
                <a:ea typeface="Calibri" panose="020F0502020204030204" pitchFamily="34" charset="0"/>
                <a:cs typeface="Alexandria ExtraBold" pitchFamily="2" charset="-78"/>
              </a:rPr>
              <a:t>Strategy</a:t>
            </a:r>
            <a:endParaRPr lang="ar-SA" sz="2000" dirty="0" smtClean="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17746059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796367"/>
            <a:ext cx="5470732" cy="54891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510" y="1126672"/>
            <a:ext cx="10915848" cy="502920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66800" y="1776075"/>
            <a:ext cx="9873342" cy="918200"/>
          </a:xfrm>
          <a:prstGeom prst="rect">
            <a:avLst/>
          </a:prstGeom>
          <a:noFill/>
        </p:spPr>
        <p:txBody>
          <a:bodyPr wrap="square" rtlCol="0">
            <a:spAutoFit/>
          </a:bodyPr>
          <a:lstStyle/>
          <a:p>
            <a:pPr lvl="0" algn="justLow" rtl="1">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smtClean="0">
                <a:solidFill>
                  <a:srgbClr val="000000"/>
                </a:solidFill>
                <a:latin typeface="Alexandria SemiBold" pitchFamily="2" charset="-78"/>
                <a:cs typeface="Alexandria SemiBold" pitchFamily="2" charset="-78"/>
              </a:rPr>
              <a:t> </a:t>
            </a:r>
            <a:r>
              <a:rPr lang="ar-SA" sz="1600" dirty="0" smtClean="0">
                <a:latin typeface="Alexandria" pitchFamily="2" charset="-78"/>
                <a:cs typeface="Alexandria" pitchFamily="2" charset="-78"/>
              </a:rPr>
              <a:t>   </a:t>
            </a:r>
            <a:endParaRPr lang="ar-SA"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985933" y="1028370"/>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3" name="Rectangle 2"/>
          <p:cNvSpPr/>
          <p:nvPr/>
        </p:nvSpPr>
        <p:spPr>
          <a:xfrm>
            <a:off x="432509" y="2217349"/>
            <a:ext cx="10785220" cy="3831818"/>
          </a:xfrm>
          <a:prstGeom prst="rect">
            <a:avLst/>
          </a:prstGeom>
        </p:spPr>
        <p:txBody>
          <a:bodyPr wrap="square">
            <a:spAutoFit/>
          </a:bodyPr>
          <a:lstStyle/>
          <a:p>
            <a:pPr algn="r" rtl="1">
              <a:lnSpc>
                <a:spcPct val="150000"/>
              </a:lnSpc>
              <a:buClr>
                <a:srgbClr val="0070C0"/>
              </a:buClr>
            </a:pPr>
            <a:r>
              <a:rPr lang="ar-SA" smtClean="0">
                <a:latin typeface="Alexandria" pitchFamily="2" charset="-78"/>
                <a:cs typeface="Alexandria" pitchFamily="2" charset="-78"/>
              </a:rPr>
              <a:t>    في </a:t>
            </a:r>
            <a:r>
              <a:rPr lang="ar-SA" dirty="0">
                <a:latin typeface="Alexandria" pitchFamily="2" charset="-78"/>
                <a:cs typeface="Alexandria" pitchFamily="2" charset="-78"/>
              </a:rPr>
              <a:t>مقولة شهيرة لأستاذ علم سلوك </a:t>
            </a:r>
            <a:r>
              <a:rPr lang="ar-SA" dirty="0" smtClean="0">
                <a:latin typeface="Alexandria" pitchFamily="2" charset="-78"/>
                <a:cs typeface="Alexandria" pitchFamily="2" charset="-78"/>
              </a:rPr>
              <a:t>المستهلك </a:t>
            </a:r>
            <a:r>
              <a:rPr lang="ar-SA" dirty="0">
                <a:latin typeface="Alexandria" pitchFamily="2" charset="-78"/>
                <a:cs typeface="Alexandria" pitchFamily="2" charset="-78"/>
              </a:rPr>
              <a:t>جين رايموند</a:t>
            </a:r>
            <a:r>
              <a:rPr lang="ar-SA" dirty="0" smtClean="0">
                <a:latin typeface="Alexandria" pitchFamily="2" charset="-78"/>
                <a:cs typeface="Alexandria" pitchFamily="2" charset="-78"/>
              </a:rPr>
              <a:t> </a:t>
            </a:r>
            <a:r>
              <a:rPr lang="en-US" dirty="0">
                <a:latin typeface="Alexandria" pitchFamily="2" charset="-78"/>
                <a:cs typeface="Alexandria" pitchFamily="2" charset="-78"/>
              </a:rPr>
              <a:t>Jane </a:t>
            </a:r>
            <a:r>
              <a:rPr lang="en-US" dirty="0" smtClean="0">
                <a:latin typeface="Alexandria" pitchFamily="2" charset="-78"/>
                <a:cs typeface="Alexandria" pitchFamily="2" charset="-78"/>
              </a:rPr>
              <a:t>Raymond</a:t>
            </a:r>
            <a:r>
              <a:rPr lang="ar-SA" dirty="0" smtClean="0">
                <a:latin typeface="Alexandria" pitchFamily="2" charset="-78"/>
                <a:cs typeface="Alexandria" pitchFamily="2" charset="-78"/>
              </a:rPr>
              <a:t> تُشير </a:t>
            </a:r>
            <a:r>
              <a:rPr lang="ar-SA" dirty="0">
                <a:latin typeface="Alexandria" pitchFamily="2" charset="-78"/>
                <a:cs typeface="Alexandria" pitchFamily="2" charset="-78"/>
              </a:rPr>
              <a:t>أن المسوقين والمتخصصين لم </a:t>
            </a:r>
            <a:r>
              <a:rPr lang="ar-SA" dirty="0" smtClean="0">
                <a:latin typeface="Alexandria" pitchFamily="2" charset="-78"/>
                <a:cs typeface="Alexandria" pitchFamily="2" charset="-78"/>
              </a:rPr>
              <a:t>يكن </a:t>
            </a:r>
            <a:r>
              <a:rPr lang="ar-SA" dirty="0">
                <a:latin typeface="Alexandria" pitchFamily="2" charset="-78"/>
                <a:cs typeface="Alexandria" pitchFamily="2" charset="-78"/>
              </a:rPr>
              <a:t>لديهم </a:t>
            </a:r>
            <a:r>
              <a:rPr lang="ar-SA" dirty="0" smtClean="0">
                <a:latin typeface="Alexandria" pitchFamily="2" charset="-78"/>
                <a:cs typeface="Alexandria" pitchFamily="2" charset="-78"/>
              </a:rPr>
              <a:t>فهم كافٍ لكيفية </a:t>
            </a:r>
            <a:r>
              <a:rPr lang="ar-SA" dirty="0">
                <a:latin typeface="Alexandria" pitchFamily="2" charset="-78"/>
                <a:cs typeface="Alexandria" pitchFamily="2" charset="-78"/>
              </a:rPr>
              <a:t>عمل </a:t>
            </a:r>
            <a:r>
              <a:rPr lang="ar-SA" dirty="0" smtClean="0">
                <a:latin typeface="Alexandria" pitchFamily="2" charset="-78"/>
                <a:cs typeface="Alexandria" pitchFamily="2" charset="-78"/>
              </a:rPr>
              <a:t>عقل </a:t>
            </a:r>
            <a:r>
              <a:rPr lang="ar-SA" dirty="0">
                <a:latin typeface="Alexandria" pitchFamily="2" charset="-78"/>
                <a:cs typeface="Alexandria" pitchFamily="2" charset="-78"/>
              </a:rPr>
              <a:t>الجمهور، وكيفية التعامل معه </a:t>
            </a:r>
            <a:r>
              <a:rPr lang="ar-SA" dirty="0" smtClean="0">
                <a:latin typeface="Alexandria" pitchFamily="2" charset="-78"/>
                <a:cs typeface="Alexandria" pitchFamily="2" charset="-78"/>
              </a:rPr>
              <a:t>للتأثير عليه بشكل </a:t>
            </a:r>
            <a:r>
              <a:rPr lang="ar-SA" dirty="0">
                <a:latin typeface="Alexandria" pitchFamily="2" charset="-78"/>
                <a:cs typeface="Alexandria" pitchFamily="2" charset="-78"/>
              </a:rPr>
              <a:t>أكبر. </a:t>
            </a:r>
            <a:r>
              <a:rPr lang="ar-SA" dirty="0" smtClean="0">
                <a:latin typeface="Alexandria" pitchFamily="2" charset="-78"/>
                <a:cs typeface="Alexandria" pitchFamily="2" charset="-78"/>
              </a:rPr>
              <a:t>هذا الأمر </a:t>
            </a:r>
            <a:r>
              <a:rPr lang="ar-SA" dirty="0">
                <a:latin typeface="Alexandria" pitchFamily="2" charset="-78"/>
                <a:cs typeface="Alexandria" pitchFamily="2" charset="-78"/>
              </a:rPr>
              <a:t>دفع الباحثين </a:t>
            </a:r>
            <a:r>
              <a:rPr lang="ar-SA" dirty="0" smtClean="0">
                <a:latin typeface="Alexandria" pitchFamily="2" charset="-78"/>
                <a:cs typeface="Alexandria" pitchFamily="2" charset="-78"/>
              </a:rPr>
              <a:t>إلى الاهتمام </a:t>
            </a:r>
            <a:r>
              <a:rPr lang="ar-SA" dirty="0">
                <a:latin typeface="Alexandria" pitchFamily="2" charset="-78"/>
                <a:cs typeface="Alexandria" pitchFamily="2" charset="-78"/>
              </a:rPr>
              <a:t>بدراسة سيكولوجية المستهلك </a:t>
            </a:r>
            <a:r>
              <a:rPr lang="ar-SA" dirty="0" smtClean="0">
                <a:latin typeface="Alexandria" pitchFamily="2" charset="-78"/>
                <a:cs typeface="Alexandria" pitchFamily="2" charset="-78"/>
              </a:rPr>
              <a:t>لفهم </a:t>
            </a:r>
            <a:r>
              <a:rPr lang="ar-SA" dirty="0">
                <a:latin typeface="Alexandria" pitchFamily="2" charset="-78"/>
                <a:cs typeface="Alexandria" pitchFamily="2" charset="-78"/>
              </a:rPr>
              <a:t>التغيرات التي تحدث في المسار الفرعي والتي تؤدي إلى مشاهدة إعلان معين والتفاعل معه أو متابعة منشور </a:t>
            </a:r>
            <a:r>
              <a:rPr lang="ar-SA" dirty="0" smtClean="0">
                <a:latin typeface="Alexandria" pitchFamily="2" charset="-78"/>
                <a:cs typeface="Alexandria" pitchFamily="2" charset="-78"/>
              </a:rPr>
              <a:t>معين </a:t>
            </a:r>
            <a:r>
              <a:rPr lang="ar-SA" dirty="0">
                <a:latin typeface="Alexandria" pitchFamily="2" charset="-78"/>
                <a:cs typeface="Alexandria" pitchFamily="2" charset="-78"/>
              </a:rPr>
              <a:t>في منصات التواصل الاجتماعي، وبالتالي </a:t>
            </a:r>
            <a:r>
              <a:rPr lang="ar-SA" dirty="0" smtClean="0">
                <a:latin typeface="Alexandria" pitchFamily="2" charset="-78"/>
                <a:cs typeface="Alexandria" pitchFamily="2" charset="-78"/>
              </a:rPr>
              <a:t>تزيد هذه التغيرات من رغبتهم في </a:t>
            </a:r>
            <a:r>
              <a:rPr lang="ar-SA" dirty="0">
                <a:latin typeface="Alexandria" pitchFamily="2" charset="-78"/>
                <a:cs typeface="Alexandria" pitchFamily="2" charset="-78"/>
              </a:rPr>
              <a:t>تنفيذ عملية الشراء والإقبال على المنتج. </a:t>
            </a:r>
            <a:endParaRPr lang="ar-SA" dirty="0" smtClean="0">
              <a:latin typeface="Alexandria" pitchFamily="2" charset="-78"/>
              <a:cs typeface="Alexandria" pitchFamily="2" charset="-78"/>
            </a:endParaRPr>
          </a:p>
          <a:p>
            <a:pPr algn="r" rtl="1">
              <a:lnSpc>
                <a:spcPct val="150000"/>
              </a:lnSpc>
              <a:buClr>
                <a:srgbClr val="0070C0"/>
              </a:buClr>
            </a:pPr>
            <a:r>
              <a:rPr lang="ar-SA" dirty="0">
                <a:latin typeface="Alexandria" pitchFamily="2" charset="-78"/>
                <a:cs typeface="Alexandria" pitchFamily="2" charset="-78"/>
              </a:rPr>
              <a:t> </a:t>
            </a:r>
            <a:r>
              <a:rPr lang="ar-SA" dirty="0" smtClean="0">
                <a:latin typeface="Alexandria" pitchFamily="2" charset="-78"/>
                <a:cs typeface="Alexandria" pitchFamily="2" charset="-78"/>
              </a:rPr>
              <a:t> ومن </a:t>
            </a:r>
            <a:r>
              <a:rPr lang="ar-SA" dirty="0">
                <a:latin typeface="Alexandria" pitchFamily="2" charset="-78"/>
                <a:cs typeface="Alexandria" pitchFamily="2" charset="-78"/>
              </a:rPr>
              <a:t>ناحية أخرى أكدت جميع الدراسات </a:t>
            </a:r>
            <a:r>
              <a:rPr lang="ar-SA" dirty="0" smtClean="0">
                <a:latin typeface="Alexandria" pitchFamily="2" charset="-78"/>
                <a:cs typeface="Alexandria" pitchFamily="2" charset="-78"/>
              </a:rPr>
              <a:t>الحديثة </a:t>
            </a:r>
            <a:r>
              <a:rPr lang="ar-SA" dirty="0">
                <a:latin typeface="Alexandria" pitchFamily="2" charset="-78"/>
                <a:cs typeface="Alexandria" pitchFamily="2" charset="-78"/>
              </a:rPr>
              <a:t>أن نجاح إعلانات </a:t>
            </a:r>
            <a:r>
              <a:rPr lang="ar-SA" dirty="0" smtClean="0">
                <a:latin typeface="Alexandria" pitchFamily="2" charset="-78"/>
                <a:cs typeface="Alexandria" pitchFamily="2" charset="-78"/>
              </a:rPr>
              <a:t>معينة دون </a:t>
            </a:r>
            <a:r>
              <a:rPr lang="ar-SA" dirty="0">
                <a:latin typeface="Alexandria" pitchFamily="2" charset="-78"/>
                <a:cs typeface="Alexandria" pitchFamily="2" charset="-78"/>
              </a:rPr>
              <a:t>غيرها، </a:t>
            </a:r>
            <a:r>
              <a:rPr lang="ar-SA" dirty="0" smtClean="0">
                <a:latin typeface="Alexandria" pitchFamily="2" charset="-78"/>
                <a:cs typeface="Alexandria" pitchFamily="2" charset="-78"/>
              </a:rPr>
              <a:t>يرجع إلى تغيرات </a:t>
            </a:r>
            <a:r>
              <a:rPr lang="ar-SA" dirty="0">
                <a:latin typeface="Alexandria" pitchFamily="2" charset="-78"/>
                <a:cs typeface="Alexandria" pitchFamily="2" charset="-78"/>
              </a:rPr>
              <a:t>طفيفة في المسار الفرعي </a:t>
            </a:r>
            <a:r>
              <a:rPr lang="ar-SA" dirty="0" smtClean="0">
                <a:latin typeface="Alexandria" pitchFamily="2" charset="-78"/>
                <a:cs typeface="Alexandria" pitchFamily="2" charset="-78"/>
              </a:rPr>
              <a:t>تؤدي </a:t>
            </a:r>
            <a:r>
              <a:rPr lang="ar-SA" dirty="0">
                <a:latin typeface="Alexandria" pitchFamily="2" charset="-78"/>
                <a:cs typeface="Alexandria" pitchFamily="2" charset="-78"/>
              </a:rPr>
              <a:t>إلى </a:t>
            </a:r>
            <a:r>
              <a:rPr lang="ar-SA" dirty="0" smtClean="0">
                <a:latin typeface="Alexandria" pitchFamily="2" charset="-78"/>
                <a:cs typeface="Alexandria" pitchFamily="2" charset="-78"/>
              </a:rPr>
              <a:t>تغيير </a:t>
            </a:r>
            <a:r>
              <a:rPr lang="ar-SA" dirty="0">
                <a:latin typeface="Alexandria" pitchFamily="2" charset="-78"/>
                <a:cs typeface="Alexandria" pitchFamily="2" charset="-78"/>
              </a:rPr>
              <a:t>في إدراك الجمهور لقيمة الإعلان. وبالتالي أصبح للإعلان </a:t>
            </a:r>
            <a:r>
              <a:rPr lang="ar-SA" dirty="0" smtClean="0">
                <a:latin typeface="Alexandria" pitchFamily="2" charset="-78"/>
                <a:cs typeface="Alexandria" pitchFamily="2" charset="-78"/>
              </a:rPr>
              <a:t>دور </a:t>
            </a:r>
            <a:r>
              <a:rPr lang="ar-SA" dirty="0">
                <a:latin typeface="Alexandria" pitchFamily="2" charset="-78"/>
                <a:cs typeface="Alexandria" pitchFamily="2" charset="-78"/>
              </a:rPr>
              <a:t>قوي في تسويق المنتج. على سبيل المثال قد يكون هناك ثلاثة منتجات </a:t>
            </a:r>
            <a:r>
              <a:rPr lang="ar-SA" dirty="0" smtClean="0">
                <a:latin typeface="Alexandria" pitchFamily="2" charset="-78"/>
                <a:cs typeface="Alexandria" pitchFamily="2" charset="-78"/>
              </a:rPr>
              <a:t>متشابة </a:t>
            </a:r>
            <a:r>
              <a:rPr lang="ar-SA" dirty="0">
                <a:latin typeface="Alexandria" pitchFamily="2" charset="-78"/>
                <a:cs typeface="Alexandria" pitchFamily="2" charset="-78"/>
              </a:rPr>
              <a:t>في السعر والمواصفات، لكن منتج واحد فقط ينطلق أسرع </a:t>
            </a:r>
            <a:r>
              <a:rPr lang="ar-SA" dirty="0" smtClean="0">
                <a:latin typeface="Alexandria" pitchFamily="2" charset="-78"/>
                <a:cs typeface="Alexandria" pitchFamily="2" charset="-78"/>
              </a:rPr>
              <a:t>من </a:t>
            </a:r>
            <a:r>
              <a:rPr lang="ar-SA" dirty="0">
                <a:latin typeface="Alexandria" pitchFamily="2" charset="-78"/>
                <a:cs typeface="Alexandria" pitchFamily="2" charset="-78"/>
              </a:rPr>
              <a:t>الآخرين، </a:t>
            </a:r>
            <a:r>
              <a:rPr lang="ar-SA" dirty="0" smtClean="0">
                <a:latin typeface="Alexandria" pitchFamily="2" charset="-78"/>
                <a:cs typeface="Alexandria" pitchFamily="2" charset="-78"/>
              </a:rPr>
              <a:t>وذلك </a:t>
            </a:r>
            <a:r>
              <a:rPr lang="ar-SA" dirty="0">
                <a:latin typeface="Alexandria" pitchFamily="2" charset="-78"/>
                <a:cs typeface="Alexandria" pitchFamily="2" charset="-78"/>
              </a:rPr>
              <a:t>نتيجة لمراعاة الأساليب السيكولوجية في تصميم الإعلان.</a:t>
            </a:r>
          </a:p>
        </p:txBody>
      </p:sp>
    </p:spTree>
    <p:extLst>
      <p:ext uri="{BB962C8B-B14F-4D97-AF65-F5344CB8AC3E}">
        <p14:creationId xmlns:p14="http://schemas.microsoft.com/office/powerpoint/2010/main" val="107658265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4"/>
            <a:ext cx="4128422" cy="53397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26572" y="1285191"/>
            <a:ext cx="11723914"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9055511" y="1272667"/>
            <a:ext cx="2793484" cy="583878"/>
          </a:xfrm>
          <a:prstGeom prst="rect">
            <a:avLst/>
          </a:prstGeom>
          <a:noFill/>
        </p:spPr>
        <p:txBody>
          <a:bodyPr wrap="square" rtlCol="0">
            <a:spAutoFit/>
          </a:bodyPr>
          <a:lstStyle/>
          <a:p>
            <a:pPr lvl="0" algn="ctr" rtl="1">
              <a:lnSpc>
                <a:spcPct val="150000"/>
              </a:lnSpc>
              <a:spcAft>
                <a:spcPts val="800"/>
              </a:spcAft>
              <a:defRPr/>
            </a:pPr>
            <a:r>
              <a:rPr lang="ar-SA" sz="2400" b="1" dirty="0">
                <a:solidFill>
                  <a:srgbClr val="002060"/>
                </a:solidFill>
                <a:latin typeface="Alexandria SemiBold" pitchFamily="2" charset="-78"/>
                <a:ea typeface="Calibri" panose="020F0502020204030204" pitchFamily="34" charset="0"/>
                <a:cs typeface="Alexandria SemiBold" pitchFamily="2" charset="-78"/>
              </a:rPr>
              <a:t>المصادر والمراجع:</a:t>
            </a:r>
            <a:endParaRPr lang="ar-EG" sz="2400" b="1" dirty="0">
              <a:solidFill>
                <a:srgbClr val="002060"/>
              </a:solidFill>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441279" y="1752964"/>
            <a:ext cx="11439545" cy="4593565"/>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charset="0"/>
                <a:cs typeface="Alexandria" charset="0"/>
              </a:rPr>
              <a:t>سليماني نورة، محاضرات في مقياس سلوك المستهلك، جامعة الجزائر: كلية العلوم الاقتصادية والعلوم التجارية، </a:t>
            </a:r>
            <a:r>
              <a:rPr lang="ar-SA" sz="1600" dirty="0" smtClean="0">
                <a:latin typeface="Alexandria" charset="0"/>
                <a:cs typeface="Alexandria" charset="0"/>
              </a:rPr>
              <a:t>2017.</a:t>
            </a:r>
            <a:endParaRPr lang="ar-SA" sz="1600" dirty="0">
              <a:latin typeface="Alexandria" charset="0"/>
              <a:cs typeface="Alexandria" charset="0"/>
            </a:endParaRPr>
          </a:p>
          <a:p>
            <a:pPr marL="342900" indent="-342900">
              <a:lnSpc>
                <a:spcPct val="150000"/>
              </a:lnSpc>
              <a:buFont typeface="+mj-lt"/>
              <a:buAutoNum type="arabicPeriod" startAt="2"/>
            </a:pPr>
            <a:r>
              <a:rPr lang="en-US" sz="1600" dirty="0">
                <a:latin typeface="Alexandria" charset="0"/>
                <a:cs typeface="Alexandria" charset="0"/>
              </a:rPr>
              <a:t>Gerald J. </a:t>
            </a:r>
            <a:r>
              <a:rPr lang="en-US" sz="1600" dirty="0" err="1">
                <a:latin typeface="Alexandria" charset="0"/>
                <a:cs typeface="Alexandria" charset="0"/>
              </a:rPr>
              <a:t>Gorn</a:t>
            </a:r>
            <a:r>
              <a:rPr lang="en-US" sz="1600" dirty="0">
                <a:latin typeface="Alexandria" charset="0"/>
                <a:cs typeface="Alexandria" charset="0"/>
              </a:rPr>
              <a:t>, The effects of music in Advertising on choice behavior: A classical conditioning Approach, Journal of Marketing, Vol. 46, No. 1, Winter, 1982.</a:t>
            </a:r>
          </a:p>
          <a:p>
            <a:pPr marL="342900" indent="-342900">
              <a:lnSpc>
                <a:spcPct val="150000"/>
              </a:lnSpc>
              <a:buFont typeface="+mj-lt"/>
              <a:buAutoNum type="arabicPeriod" startAt="2"/>
            </a:pPr>
            <a:r>
              <a:rPr lang="en-US" sz="1600" dirty="0">
                <a:latin typeface="Alexandria" charset="0"/>
                <a:cs typeface="Alexandria" charset="0"/>
              </a:rPr>
              <a:t>Naomi Mandel and Eric J. Johnson, When web pages influence choice: effects of visual primes on experts and novices, Journal of Consumer Research, Vol. 29, No. 2, Sep. 2022.</a:t>
            </a:r>
            <a:endParaRPr lang="ar-SA" sz="1600" dirty="0">
              <a:latin typeface="Alexandria" charset="0"/>
              <a:cs typeface="Alexandria" charset="0"/>
            </a:endParaRPr>
          </a:p>
          <a:p>
            <a:pPr marL="342900" indent="-342900">
              <a:lnSpc>
                <a:spcPct val="150000"/>
              </a:lnSpc>
              <a:buFont typeface="+mj-lt"/>
              <a:buAutoNum type="arabicPeriod" startAt="2"/>
            </a:pPr>
            <a:r>
              <a:rPr lang="en-US" sz="1600" dirty="0">
                <a:latin typeface="Alexandria" charset="0"/>
                <a:cs typeface="Alexandria" charset="0"/>
              </a:rPr>
              <a:t>Lingam Naga Abhishek, et.al, “CONSUMER PSYCHOLOGY AND ITS IMPACT ON MODERN MARKETING STRATEGIES, Journal of Emerging Technologies and Innovative Research,Vol.11, Issue 11, Nov. 2024.</a:t>
            </a:r>
          </a:p>
          <a:p>
            <a:pPr marL="342900" indent="-342900">
              <a:lnSpc>
                <a:spcPct val="150000"/>
              </a:lnSpc>
              <a:buFont typeface="+mj-lt"/>
              <a:buAutoNum type="arabicPeriod" startAt="2"/>
            </a:pPr>
            <a:r>
              <a:rPr lang="en-US" sz="1600" dirty="0">
                <a:latin typeface="Alexandria" charset="0"/>
                <a:cs typeface="Alexandria" charset="0"/>
              </a:rPr>
              <a:t>Jonah Berger,(2013). “Contagious : Why things catch on”, New York, Simon and Schuster Publisher.</a:t>
            </a:r>
          </a:p>
          <a:p>
            <a:pPr marL="342900" indent="-342900">
              <a:lnSpc>
                <a:spcPct val="150000"/>
              </a:lnSpc>
              <a:buFont typeface="+mj-lt"/>
              <a:buAutoNum type="arabicPeriod" startAt="2"/>
            </a:pPr>
            <a:r>
              <a:rPr lang="en-US" sz="1600" dirty="0">
                <a:latin typeface="Alexandria" charset="0"/>
                <a:cs typeface="Alexandria" charset="0"/>
              </a:rPr>
              <a:t> Leslie E. Poston, “The Influence Of Media Psychology On Advertising”, Forbes Communication Council</a:t>
            </a:r>
            <a:r>
              <a:rPr lang="en-US" sz="1600" dirty="0" smtClean="0">
                <a:latin typeface="Alexandria" charset="0"/>
                <a:cs typeface="Alexandria" charset="0"/>
              </a:rPr>
              <a:t>, </a:t>
            </a:r>
            <a:r>
              <a:rPr lang="en-US" sz="1600" dirty="0">
                <a:latin typeface="Alexandria" charset="0"/>
                <a:cs typeface="Alexandria" charset="0"/>
              </a:rPr>
              <a:t>2024.</a:t>
            </a:r>
          </a:p>
          <a:p>
            <a:pPr marL="342900" indent="-342900">
              <a:lnSpc>
                <a:spcPct val="150000"/>
              </a:lnSpc>
              <a:buFont typeface="+mj-lt"/>
              <a:buAutoNum type="arabicPeriod" startAt="2"/>
            </a:pPr>
            <a:r>
              <a:rPr lang="en-US" sz="1600" dirty="0" err="1">
                <a:latin typeface="Alexandria" charset="0"/>
                <a:cs typeface="Alexandria" charset="0"/>
              </a:rPr>
              <a:t>Tetiana</a:t>
            </a:r>
            <a:r>
              <a:rPr lang="en-US" sz="1600" dirty="0">
                <a:latin typeface="Alexandria" charset="0"/>
                <a:cs typeface="Alexandria" charset="0"/>
              </a:rPr>
              <a:t> </a:t>
            </a:r>
            <a:r>
              <a:rPr lang="en-US" sz="1600" dirty="0" err="1">
                <a:latin typeface="Alexandria" charset="0"/>
                <a:cs typeface="Alexandria" charset="0"/>
              </a:rPr>
              <a:t>Diadyk</a:t>
            </a:r>
            <a:r>
              <a:rPr lang="en-US" sz="1600" dirty="0">
                <a:latin typeface="Alexandria" charset="0"/>
                <a:cs typeface="Alexandria" charset="0"/>
              </a:rPr>
              <a:t> , </a:t>
            </a:r>
            <a:r>
              <a:rPr lang="en-US" sz="1600" dirty="0" err="1">
                <a:latin typeface="Alexandria" charset="0"/>
                <a:cs typeface="Alexandria" charset="0"/>
              </a:rPr>
              <a:t>Viktoria</a:t>
            </a:r>
            <a:r>
              <a:rPr lang="en-US" sz="1600" dirty="0">
                <a:latin typeface="Alexandria" charset="0"/>
                <a:cs typeface="Alexandria" charset="0"/>
              </a:rPr>
              <a:t> </a:t>
            </a:r>
            <a:r>
              <a:rPr lang="en-US" sz="1600" dirty="0" err="1">
                <a:latin typeface="Alexandria" charset="0"/>
                <a:cs typeface="Alexandria" charset="0"/>
              </a:rPr>
              <a:t>Danylenko</a:t>
            </a:r>
            <a:r>
              <a:rPr lang="en-US" sz="1600" dirty="0">
                <a:latin typeface="Alexandria" charset="0"/>
                <a:cs typeface="Alexandria" charset="0"/>
              </a:rPr>
              <a:t>, “STRATEGIES AND TACTICS OF PSYCHOLOGY OF MARKETING PRICING POLICY”, Market Infrastructure, Vol. 70, Jan. 2023.</a:t>
            </a:r>
          </a:p>
          <a:p>
            <a:pPr marL="342900" indent="-342900">
              <a:lnSpc>
                <a:spcPct val="150000"/>
              </a:lnSpc>
              <a:buFont typeface="+mj-lt"/>
              <a:buAutoNum type="arabicPeriod" startAt="2"/>
            </a:pPr>
            <a:r>
              <a:rPr lang="en-US" sz="1600" dirty="0">
                <a:latin typeface="Alexandria" charset="0"/>
                <a:cs typeface="Alexandria" charset="0"/>
              </a:rPr>
              <a:t>William J. Potter, Digital Media Effects, New York: </a:t>
            </a:r>
            <a:r>
              <a:rPr lang="en-US" sz="1600" dirty="0" err="1">
                <a:latin typeface="Alexandria" charset="0"/>
                <a:cs typeface="Alexandria" charset="0"/>
              </a:rPr>
              <a:t>Rowman</a:t>
            </a:r>
            <a:r>
              <a:rPr lang="en-US" sz="1600" dirty="0">
                <a:latin typeface="Alexandria" charset="0"/>
                <a:cs typeface="Alexandria" charset="0"/>
              </a:rPr>
              <a:t> &amp; Littlefield Publishing Group, Inc., 2021.</a:t>
            </a:r>
          </a:p>
        </p:txBody>
      </p:sp>
    </p:spTree>
    <p:extLst>
      <p:ext uri="{BB962C8B-B14F-4D97-AF65-F5344CB8AC3E}">
        <p14:creationId xmlns:p14="http://schemas.microsoft.com/office/powerpoint/2010/main" val="246272162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72031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62578</TotalTime>
  <Words>5366</Words>
  <Application>Microsoft Office PowerPoint</Application>
  <PresentationFormat>Widescreen</PresentationFormat>
  <Paragraphs>456</Paragraphs>
  <Slides>43</Slides>
  <Notes>42</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43</vt:i4>
      </vt:variant>
    </vt:vector>
  </HeadingPairs>
  <TitlesOfParts>
    <vt:vector size="58" baseType="lpstr">
      <vt:lpstr>Alexandria</vt:lpstr>
      <vt:lpstr>Alexandria ExtraBold</vt:lpstr>
      <vt:lpstr>Calibri</vt:lpstr>
      <vt:lpstr>Inter</vt:lpstr>
      <vt:lpstr>Times New Roman</vt:lpstr>
      <vt:lpstr>Adobe Arabic</vt:lpstr>
      <vt:lpstr>Roboto Light</vt:lpstr>
      <vt:lpstr>Wingdings</vt:lpstr>
      <vt:lpstr>Alexandria Black</vt:lpstr>
      <vt:lpstr>Calibri Light</vt:lpstr>
      <vt:lpstr>Arial</vt:lpstr>
      <vt:lpstr>Alexandria SemiBold</vt:lpstr>
      <vt:lpstr>Glacial Indifference Bold</vt:lpstr>
      <vt:lpstr>Adobe Caslon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2626</cp:revision>
  <dcterms:created xsi:type="dcterms:W3CDTF">2023-04-29T09:08:23Z</dcterms:created>
  <dcterms:modified xsi:type="dcterms:W3CDTF">2025-03-19T02:57:07Z</dcterms:modified>
</cp:coreProperties>
</file>