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51"/>
  </p:notesMasterIdLst>
  <p:sldIdLst>
    <p:sldId id="543" r:id="rId5"/>
    <p:sldId id="544" r:id="rId6"/>
    <p:sldId id="276" r:id="rId7"/>
    <p:sldId id="498" r:id="rId8"/>
    <p:sldId id="501" r:id="rId9"/>
    <p:sldId id="549" r:id="rId10"/>
    <p:sldId id="511" r:id="rId11"/>
    <p:sldId id="512" r:id="rId12"/>
    <p:sldId id="513" r:id="rId13"/>
    <p:sldId id="514" r:id="rId14"/>
    <p:sldId id="556" r:id="rId15"/>
    <p:sldId id="515" r:id="rId16"/>
    <p:sldId id="516" r:id="rId17"/>
    <p:sldId id="517" r:id="rId18"/>
    <p:sldId id="518" r:id="rId19"/>
    <p:sldId id="519" r:id="rId20"/>
    <p:sldId id="520" r:id="rId21"/>
    <p:sldId id="521" r:id="rId22"/>
    <p:sldId id="523" r:id="rId23"/>
    <p:sldId id="524" r:id="rId24"/>
    <p:sldId id="525" r:id="rId25"/>
    <p:sldId id="530" r:id="rId26"/>
    <p:sldId id="555" r:id="rId27"/>
    <p:sldId id="534" r:id="rId28"/>
    <p:sldId id="535" r:id="rId29"/>
    <p:sldId id="558" r:id="rId30"/>
    <p:sldId id="559" r:id="rId31"/>
    <p:sldId id="562" r:id="rId32"/>
    <p:sldId id="564" r:id="rId33"/>
    <p:sldId id="536" r:id="rId34"/>
    <p:sldId id="566" r:id="rId35"/>
    <p:sldId id="567" r:id="rId36"/>
    <p:sldId id="568" r:id="rId37"/>
    <p:sldId id="570" r:id="rId38"/>
    <p:sldId id="571" r:id="rId39"/>
    <p:sldId id="573" r:id="rId40"/>
    <p:sldId id="574" r:id="rId41"/>
    <p:sldId id="577" r:id="rId42"/>
    <p:sldId id="580" r:id="rId43"/>
    <p:sldId id="579" r:id="rId44"/>
    <p:sldId id="581" r:id="rId45"/>
    <p:sldId id="582" r:id="rId46"/>
    <p:sldId id="583" r:id="rId47"/>
    <p:sldId id="584" r:id="rId48"/>
    <p:sldId id="585" r:id="rId49"/>
    <p:sldId id="349" r:id="rId50"/>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498"/>
            <p14:sldId id="501"/>
            <p14:sldId id="549"/>
            <p14:sldId id="511"/>
            <p14:sldId id="512"/>
            <p14:sldId id="513"/>
            <p14:sldId id="514"/>
            <p14:sldId id="556"/>
            <p14:sldId id="515"/>
            <p14:sldId id="516"/>
            <p14:sldId id="517"/>
            <p14:sldId id="518"/>
            <p14:sldId id="519"/>
            <p14:sldId id="520"/>
            <p14:sldId id="521"/>
            <p14:sldId id="523"/>
            <p14:sldId id="524"/>
            <p14:sldId id="525"/>
            <p14:sldId id="530"/>
            <p14:sldId id="555"/>
            <p14:sldId id="534"/>
            <p14:sldId id="535"/>
            <p14:sldId id="558"/>
            <p14:sldId id="559"/>
            <p14:sldId id="562"/>
            <p14:sldId id="564"/>
            <p14:sldId id="536"/>
            <p14:sldId id="566"/>
            <p14:sldId id="567"/>
            <p14:sldId id="568"/>
            <p14:sldId id="570"/>
            <p14:sldId id="571"/>
            <p14:sldId id="573"/>
            <p14:sldId id="574"/>
            <p14:sldId id="577"/>
            <p14:sldId id="580"/>
            <p14:sldId id="579"/>
            <p14:sldId id="581"/>
            <p14:sldId id="582"/>
            <p14:sldId id="583"/>
            <p14:sldId id="584"/>
            <p14:sldId id="58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F58221"/>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783" autoAdjust="0"/>
  </p:normalViewPr>
  <p:slideViewPr>
    <p:cSldViewPr snapToGrid="0">
      <p:cViewPr>
        <p:scale>
          <a:sx n="89" d="100"/>
          <a:sy n="89" d="100"/>
        </p:scale>
        <p:origin x="-90" y="-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2/19/2024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74253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92279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9"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الرابعة</a:t>
            </a:r>
          </a:p>
          <a:p>
            <a:pPr algn="ctr"/>
            <a:r>
              <a:rPr lang="ar-EG" sz="2800" b="1" dirty="0">
                <a:solidFill>
                  <a:schemeClr val="tx1"/>
                </a:solidFill>
                <a:latin typeface="Alexandria" charset="0"/>
                <a:cs typeface="Alexandria" charset="0"/>
              </a:rPr>
              <a:t> </a:t>
            </a:r>
          </a:p>
          <a:p>
            <a:pPr algn="ctr"/>
            <a:r>
              <a:rPr lang="ar-EG" sz="2800" b="1" dirty="0">
                <a:solidFill>
                  <a:schemeClr val="tx1"/>
                </a:solidFill>
              </a:rPr>
              <a:t>القيادة والاتصالات</a:t>
            </a:r>
            <a:endParaRPr lang="en-US" sz="2800" b="1" dirty="0">
              <a:solidFill>
                <a:schemeClr val="tx1"/>
              </a:solidFill>
              <a:latin typeface="Alexandria" charset="0"/>
              <a:cs typeface="Alexandria" charset="0"/>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907192"/>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400110"/>
          </a:xfrm>
          <a:prstGeom prst="rect">
            <a:avLst/>
          </a:prstGeom>
          <a:noFill/>
        </p:spPr>
        <p:txBody>
          <a:bodyPr wrap="square" rtlCol="0">
            <a:spAutoFit/>
          </a:bodyPr>
          <a:lstStyle/>
          <a:p>
            <a:pPr algn="ctr" rtl="0"/>
            <a:r>
              <a:rPr lang="ar-EG" sz="2000" b="1" dirty="0">
                <a:latin typeface="Alexandria" pitchFamily="2" charset="-78"/>
                <a:cs typeface="Alexandria" pitchFamily="2" charset="-78"/>
              </a:rPr>
              <a:t>القيادة و الاتصالات</a:t>
            </a:r>
            <a:endParaRPr lang="en-US" sz="20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16" name="TextBox 15"/>
          <p:cNvSpPr txBox="1"/>
          <p:nvPr/>
        </p:nvSpPr>
        <p:spPr>
          <a:xfrm>
            <a:off x="2555745" y="2420888"/>
            <a:ext cx="9299008" cy="646331"/>
          </a:xfrm>
          <a:prstGeom prst="rect">
            <a:avLst/>
          </a:prstGeom>
          <a:noFill/>
        </p:spPr>
        <p:txBody>
          <a:bodyPr wrap="square" rtlCol="0">
            <a:spAutoFit/>
          </a:bodyPr>
          <a:lstStyle/>
          <a:p>
            <a:pPr algn="l" rtl="0"/>
            <a:endParaRPr lang="en-US" dirty="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4577137" y="2021888"/>
            <a:ext cx="6096000" cy="4770537"/>
          </a:xfrm>
          <a:prstGeom prst="rect">
            <a:avLst/>
          </a:prstGeom>
        </p:spPr>
        <p:txBody>
          <a:bodyPr>
            <a:spAutoFit/>
          </a:bodyPr>
          <a:lstStyle/>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تدرج مستويات اتصالات القيادة</a:t>
            </a:r>
            <a:endParaRPr lang="en-US" sz="16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أنماط اتصالات القيادة </a:t>
            </a:r>
            <a:endParaRPr lang="en-US" sz="16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أهداف و وظائف إتصالات القيادة</a:t>
            </a:r>
            <a:endParaRPr lang="en-US" sz="16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أبعاد كفاءة اتصالات القيادة </a:t>
            </a:r>
            <a:endParaRPr lang="en-US" sz="16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معوقات الإتصال المرتبطة بالقيادة</a:t>
            </a:r>
            <a:endParaRPr lang="en-US" sz="16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الإتصالات ، و المناخ التنظيمى الداخلى</a:t>
            </a:r>
            <a:endParaRPr lang="en-US" sz="1600" dirty="0">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
            </a:pPr>
            <a:r>
              <a:rPr lang="ar-EG" sz="1600" dirty="0">
                <a:effectLst/>
                <a:latin typeface="Alexandria" pitchFamily="2" charset="-78"/>
                <a:ea typeface="Times New Roman" panose="02020603050405020304" pitchFamily="18" charset="0"/>
                <a:cs typeface="Alexandria" pitchFamily="2" charset="-78"/>
              </a:rPr>
              <a:t>معايير قياس فاعلية المناخ الإتصالى التنظيمي</a:t>
            </a:r>
            <a:endParaRPr lang="ar-EG" sz="1600" dirty="0">
              <a:latin typeface="Alexandria" pitchFamily="2" charset="-78"/>
              <a:cs typeface="Alexandria" pitchFamily="2" charset="-78"/>
            </a:endParaRPr>
          </a:p>
          <a:p>
            <a:pPr marL="465750" indent="-285750" algn="r" rtl="1">
              <a:lnSpc>
                <a:spcPct val="200000"/>
              </a:lnSpc>
              <a:buFont typeface="Wingdings" pitchFamily="2" charset="2"/>
              <a:buChar char="§"/>
            </a:pPr>
            <a:endParaRPr lang="ar-EG" sz="1600" dirty="0">
              <a:latin typeface="Alexandria" pitchFamily="2" charset="-78"/>
              <a:cs typeface="Alexandria" pitchFamily="2" charset="-78"/>
            </a:endParaRPr>
          </a:p>
          <a:p>
            <a:pPr marL="465750" indent="-285750" algn="r" rtl="1">
              <a:lnSpc>
                <a:spcPct val="200000"/>
              </a:lnSpc>
              <a:buFont typeface="Wingdings" pitchFamily="2" charset="2"/>
              <a:buChar char="§"/>
            </a:pPr>
            <a:endParaRPr lang="ar-EG" sz="1600" dirty="0">
              <a:latin typeface="Alexandria" pitchFamily="2" charset="-78"/>
              <a:cs typeface="Alexandria" pitchFamily="2"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9" name="Rectangle 8"/>
          <p:cNvSpPr/>
          <p:nvPr/>
        </p:nvSpPr>
        <p:spPr>
          <a:xfrm>
            <a:off x="4860173" y="1099709"/>
            <a:ext cx="1824538" cy="338554"/>
          </a:xfrm>
          <a:prstGeom prst="rect">
            <a:avLst/>
          </a:prstGeom>
        </p:spPr>
        <p:txBody>
          <a:bodyPr wrap="none">
            <a:spAutoFit/>
          </a:bodyPr>
          <a:lstStyle/>
          <a:p>
            <a:pPr algn="ctr" rtl="1"/>
            <a:r>
              <a:rPr lang="ar-EG" sz="1600" b="1" dirty="0">
                <a:effectLst/>
                <a:latin typeface="Alexandria" pitchFamily="2" charset="-78"/>
                <a:ea typeface="Times New Roman" panose="02020603050405020304" pitchFamily="18" charset="0"/>
                <a:cs typeface="Alexandria" pitchFamily="2" charset="-78"/>
              </a:rPr>
              <a:t>القيادة والاتصال</a:t>
            </a:r>
            <a:endParaRPr lang="en-US" sz="1600" dirty="0">
              <a:latin typeface="Alexandria" pitchFamily="2" charset="-78"/>
              <a:cs typeface="Alexandria" pitchFamily="2" charset="-78"/>
            </a:endParaRPr>
          </a:p>
        </p:txBody>
      </p:sp>
      <p:sp>
        <p:nvSpPr>
          <p:cNvPr id="13" name="Rectangle 12"/>
          <p:cNvSpPr/>
          <p:nvPr/>
        </p:nvSpPr>
        <p:spPr>
          <a:xfrm>
            <a:off x="1756229" y="1856714"/>
            <a:ext cx="9330870" cy="2318070"/>
          </a:xfrm>
          <a:prstGeom prst="rect">
            <a:avLst/>
          </a:prstGeom>
        </p:spPr>
        <p:txBody>
          <a:bodyPr wrap="square">
            <a:spAutoFit/>
          </a:bodyPr>
          <a:lstStyle/>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28575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أكدت نظريات القيادة المتعددة على أهمية الاتصال كأحد المتغيرات االتنظيمية الهامة التى تؤسس لنجاح كافة المتغيرات التنظيمية الأخرى، وأن الاتصال بين القائد و مرؤوسيه عامل هام فى تحقيق المخرجات المرغوبة، و كذا فى نجاح إدارة التغييرات التنظيمية، فمن خلال اتصالات القيادة يتم نقل معانى محددة يهدف القائد من خلالها التأثير على الأفراد أو جماعة ما او المنظمة ككل او المجتمع ذاته ،كما وأن الاتصالات الفعالة تمكن للقائد، وتدعم الفهم و الثقة اللازمين لتشجيع الآخرين على اتباعه فبدون الاتصال الفعال لا يمكن ان يكون هناك قائد فعال</a:t>
            </a:r>
            <a:r>
              <a:rPr lang="en-US" sz="1400" dirty="0">
                <a:effectLst/>
                <a:latin typeface="Alexandria" pitchFamily="2" charset="-78"/>
                <a:cs typeface="Alexandria" pitchFamily="2" charset="-78"/>
              </a:rPr>
              <a:t> </a:t>
            </a:r>
            <a:r>
              <a:rPr lang="ar-EG" sz="1400" dirty="0">
                <a:effectLst/>
                <a:latin typeface="Alexandria" pitchFamily="2" charset="-78"/>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2513150" y="108195"/>
              <a:ext cx="8965755" cy="6584546"/>
              <a:chOff x="2513150" y="108195"/>
              <a:chExt cx="8965755" cy="6584546"/>
            </a:xfrm>
          </p:grpSpPr>
          <p:sp>
            <p:nvSpPr>
              <p:cNvPr id="48" name="TextBox 47"/>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3" name="Rectangle 2"/>
          <p:cNvSpPr/>
          <p:nvPr/>
        </p:nvSpPr>
        <p:spPr>
          <a:xfrm>
            <a:off x="1534077" y="2779767"/>
            <a:ext cx="9661847" cy="1615186"/>
          </a:xfrm>
          <a:prstGeom prst="rect">
            <a:avLst/>
          </a:prstGeom>
        </p:spPr>
        <p:txBody>
          <a:bodyPr wrap="square">
            <a:spAutoFit/>
          </a:bodyPr>
          <a:lstStyle/>
          <a:p>
            <a:pPr marL="21717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وقد كشفت أدبيات و دراسات اتصالات القيادة عن إستخدام عدة مصطلحات كمرادف "لاتصالات القيادة" مثل "اتصالات العاملين"، "الإتصالات الداخلية"، "الإتصالات الإشرافية"،أو "الإتصالات الإدارية"،و جميعها تعنى تلك الإتصالات التى تتم بين القادة و مرؤسييهم داخل السياق التنظيمي ،و التى تكون رسمية فى الغالب،وفى بعض الأحيان شخصية/ غير رسمية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15000"/>
              </a:lnSpc>
              <a:spcBef>
                <a:spcPts val="0"/>
              </a:spcBef>
              <a:spcAft>
                <a:spcPts val="0"/>
              </a:spcAft>
              <a:tabLst>
                <a:tab pos="2265045" algn="l"/>
              </a:tabLst>
            </a:pPr>
            <a:r>
              <a:rPr lang="ar-EG" sz="1400" b="1" strike="noStrike"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
        <p:nvSpPr>
          <p:cNvPr id="13" name="Rectangle 12"/>
          <p:cNvSpPr/>
          <p:nvPr/>
        </p:nvSpPr>
        <p:spPr>
          <a:xfrm>
            <a:off x="4222210" y="1186534"/>
            <a:ext cx="2706190" cy="338554"/>
          </a:xfrm>
          <a:prstGeom prst="rect">
            <a:avLst/>
          </a:prstGeom>
        </p:spPr>
        <p:txBody>
          <a:bodyPr wrap="none">
            <a:spAutoFit/>
          </a:bodyPr>
          <a:lstStyle/>
          <a:p>
            <a:pPr algn="ctr" rtl="1"/>
            <a:r>
              <a:rPr lang="ar-EG" sz="1600" b="1" dirty="0">
                <a:latin typeface="Alexandria" pitchFamily="2" charset="-78"/>
                <a:cs typeface="Alexandria" pitchFamily="2" charset="-78"/>
              </a:rPr>
              <a:t>مسميات اتصالات القيادة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6913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51330" y="34321"/>
            <a:ext cx="10962192"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47907"/>
              <a:ext cx="8915515" cy="6644834"/>
              <a:chOff x="2513150" y="47907"/>
              <a:chExt cx="8915515" cy="664483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6123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2" name="Rectangle 1"/>
          <p:cNvSpPr/>
          <p:nvPr/>
        </p:nvSpPr>
        <p:spPr>
          <a:xfrm>
            <a:off x="4037771" y="902468"/>
            <a:ext cx="3280065" cy="355354"/>
          </a:xfrm>
          <a:prstGeom prst="rect">
            <a:avLst/>
          </a:prstGeom>
        </p:spPr>
        <p:txBody>
          <a:bodyPr wrap="none">
            <a:spAutoFit/>
          </a:bodyPr>
          <a:lstStyle/>
          <a:p>
            <a:pPr marL="0" marR="0" algn="just" rtl="1">
              <a:lnSpc>
                <a:spcPct val="115000"/>
              </a:lnSpc>
              <a:spcBef>
                <a:spcPts val="0"/>
              </a:spcBef>
              <a:spcAft>
                <a:spcPts val="0"/>
              </a:spcAft>
            </a:pPr>
            <a:r>
              <a:rPr lang="ar-EG" sz="1600" b="1" dirty="0">
                <a:effectLst/>
                <a:latin typeface="Alexandria" pitchFamily="2" charset="-78"/>
                <a:ea typeface="Times New Roman" panose="02020603050405020304" pitchFamily="18" charset="0"/>
                <a:cs typeface="Alexandria" pitchFamily="2" charset="-78"/>
              </a:rPr>
              <a:t>تدرج مستويات إتصالات القيادة:</a:t>
            </a:r>
            <a:endParaRPr lang="en-US" sz="1600" dirty="0">
              <a:effectLst/>
              <a:latin typeface="Alexandria" pitchFamily="2" charset="-78"/>
              <a:ea typeface="Times New Roman" panose="02020603050405020304" pitchFamily="18" charset="0"/>
              <a:cs typeface="Alexandria" pitchFamily="2" charset="-78"/>
            </a:endParaRPr>
          </a:p>
        </p:txBody>
      </p:sp>
      <p:sp>
        <p:nvSpPr>
          <p:cNvPr id="14" name="Rectangle 13"/>
          <p:cNvSpPr/>
          <p:nvPr/>
        </p:nvSpPr>
        <p:spPr>
          <a:xfrm>
            <a:off x="1667435" y="2152275"/>
            <a:ext cx="9711148" cy="3045193"/>
          </a:xfrm>
          <a:prstGeom prst="rect">
            <a:avLst/>
          </a:prstGeom>
        </p:spPr>
        <p:txBody>
          <a:bodyPr wrap="square">
            <a:spAutoFit/>
          </a:bodyPr>
          <a:lstStyle/>
          <a:p>
            <a:pPr marL="217170" marR="0" algn="just" rtl="1">
              <a:lnSpc>
                <a:spcPct val="200000"/>
              </a:lnSpc>
              <a:spcBef>
                <a:spcPts val="0"/>
              </a:spcBef>
              <a:spcAft>
                <a:spcPts val="0"/>
              </a:spcAft>
            </a:pPr>
            <a:r>
              <a:rPr lang="ar-EG" sz="1400" i="1" dirty="0">
                <a:effectLst/>
                <a:latin typeface="Alexandria" pitchFamily="2" charset="-78"/>
                <a:ea typeface="Times New Roman" panose="02020603050405020304" pitchFamily="18" charset="0"/>
                <a:cs typeface="Alexandria" pitchFamily="2" charset="-78"/>
              </a:rPr>
              <a:t>تنقسم اتصالات القيادة إلى ثلاثة مستويات رئيسية ، تشمل مهارات اتصالية تتدرج من مهارات الكتابة و التحدث إلى مهارات أعلى تستخدم فى مواقف تنظيمية أكثر تعقيداً، وذلك على النحو التالى :</a:t>
            </a:r>
            <a:endParaRPr lang="en-US" sz="1400" dirty="0">
              <a:effectLst/>
              <a:latin typeface="Alexandria" pitchFamily="2" charset="-78"/>
              <a:ea typeface="Times New Roman" panose="02020603050405020304" pitchFamily="18" charset="0"/>
              <a:cs typeface="Alexandria" pitchFamily="2" charset="-78"/>
            </a:endParaRPr>
          </a:p>
          <a:p>
            <a:pPr marL="217170" marR="0" algn="just" rtl="1">
              <a:lnSpc>
                <a:spcPct val="200000"/>
              </a:lnSpc>
              <a:spcBef>
                <a:spcPts val="0"/>
              </a:spcBef>
              <a:spcAft>
                <a:spcPts val="0"/>
              </a:spcAft>
            </a:pPr>
            <a:r>
              <a:rPr lang="ar-EG" sz="1400" i="1"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cs"/>
              <a:buAutoNum type="arabic2Minus"/>
            </a:pPr>
            <a:r>
              <a:rPr lang="ar-EG" sz="1400" b="1" dirty="0">
                <a:effectLst/>
                <a:latin typeface="Alexandria" pitchFamily="2" charset="-78"/>
                <a:ea typeface="Times New Roman" panose="02020603050405020304" pitchFamily="18" charset="0"/>
                <a:cs typeface="Alexandria" pitchFamily="2" charset="-78"/>
              </a:rPr>
              <a:t>الاتصالات الأساسية </a:t>
            </a:r>
            <a:r>
              <a:rPr lang="en-US" sz="1400" b="1" dirty="0">
                <a:effectLst/>
                <a:latin typeface="Alexandria" pitchFamily="2" charset="-78"/>
                <a:ea typeface="Times New Roman" panose="02020603050405020304" pitchFamily="18" charset="0"/>
                <a:cs typeface="Alexandria" pitchFamily="2" charset="-78"/>
              </a:rPr>
              <a:t>Core Communications </a:t>
            </a:r>
            <a:r>
              <a:rPr lang="ar-EG" sz="1400" b="1" dirty="0">
                <a:effectLst/>
                <a:latin typeface="Alexandria" pitchFamily="2" charset="-78"/>
                <a:ea typeface="Times New Roman" panose="02020603050405020304" pitchFamily="18" charset="0"/>
                <a:cs typeface="Alexandria" pitchFamily="2" charset="-78"/>
              </a:rPr>
              <a:t> .</a:t>
            </a:r>
            <a:endParaRPr lang="en-US" sz="14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cs"/>
              <a:buAutoNum type="arabic2Minus"/>
            </a:pPr>
            <a:r>
              <a:rPr lang="ar-EG" sz="1400" b="1" dirty="0">
                <a:effectLst/>
                <a:latin typeface="Alexandria" pitchFamily="2" charset="-78"/>
                <a:ea typeface="Times New Roman" panose="02020603050405020304" pitchFamily="18" charset="0"/>
                <a:cs typeface="Alexandria" pitchFamily="2" charset="-78"/>
              </a:rPr>
              <a:t>الإتصالات الإدارية </a:t>
            </a:r>
            <a:r>
              <a:rPr lang="en-US" sz="1400" b="1" dirty="0">
                <a:effectLst/>
                <a:latin typeface="Alexandria" pitchFamily="2" charset="-78"/>
                <a:ea typeface="Times New Roman" panose="02020603050405020304" pitchFamily="18" charset="0"/>
                <a:cs typeface="Alexandria" pitchFamily="2" charset="-78"/>
              </a:rPr>
              <a:t>Managerial Communications</a:t>
            </a:r>
            <a:r>
              <a:rPr lang="ar-EG" sz="1400" b="1" dirty="0">
                <a:effectLst/>
                <a:latin typeface="Alexandria" pitchFamily="2" charset="-78"/>
                <a:ea typeface="Times New Roman" panose="02020603050405020304" pitchFamily="18" charset="0"/>
                <a:cs typeface="Alexandria" pitchFamily="2" charset="-78"/>
              </a:rPr>
              <a:t>.</a:t>
            </a:r>
            <a:endParaRPr lang="en-US" sz="14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mj-cs"/>
              <a:buAutoNum type="arabic2Minus"/>
            </a:pPr>
            <a:r>
              <a:rPr lang="ar-EG" sz="1400" b="1" dirty="0">
                <a:effectLst/>
                <a:latin typeface="Alexandria" pitchFamily="2" charset="-78"/>
                <a:ea typeface="Times New Roman" panose="02020603050405020304" pitchFamily="18" charset="0"/>
                <a:cs typeface="Alexandria" pitchFamily="2" charset="-78"/>
              </a:rPr>
              <a:t>الإتصالات التنظيمية </a:t>
            </a:r>
            <a:r>
              <a:rPr lang="en-US" sz="1400" b="1" dirty="0">
                <a:effectLst/>
                <a:latin typeface="Alexandria" pitchFamily="2" charset="-78"/>
                <a:ea typeface="Times New Roman" panose="02020603050405020304" pitchFamily="18" charset="0"/>
                <a:cs typeface="Alexandria" pitchFamily="2" charset="-78"/>
              </a:rPr>
              <a:t>Corporate Communications</a:t>
            </a:r>
            <a:r>
              <a:rPr lang="ar-EG" sz="1400" b="1" dirty="0">
                <a:effectLst/>
                <a:latin typeface="Alexandria" pitchFamily="2" charset="-78"/>
                <a:ea typeface="Times New Roman" panose="02020603050405020304" pitchFamily="18" charset="0"/>
                <a:cs typeface="Alexandria" pitchFamily="2" charset="-78"/>
              </a:rPr>
              <a:t>.</a:t>
            </a:r>
            <a:endParaRPr lang="en-US" sz="1400" b="1" dirty="0">
              <a:effectLst/>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spcAft>
                <a:spcPts val="0"/>
              </a:spcAft>
            </a:pPr>
            <a:r>
              <a:rPr lang="en-US" sz="1400" b="1"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255892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82717"/>
              <a:ext cx="9015995" cy="6775458"/>
              <a:chOff x="2513150" y="-82717"/>
              <a:chExt cx="9015995" cy="677545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6" name="Rectangle 15"/>
          <p:cNvSpPr/>
          <p:nvPr/>
        </p:nvSpPr>
        <p:spPr>
          <a:xfrm>
            <a:off x="1218226" y="2153950"/>
            <a:ext cx="9715500" cy="3287567"/>
          </a:xfrm>
          <a:prstGeom prst="rect">
            <a:avLst/>
          </a:prstGeom>
        </p:spPr>
        <p:txBody>
          <a:bodyPr wrap="square">
            <a:spAutoFit/>
          </a:bodyPr>
          <a:lstStyle/>
          <a:p>
            <a:pPr marL="45720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أ.الاتصالات الأساسية: </a:t>
            </a:r>
            <a:r>
              <a:rPr lang="ar-EG" sz="1400" dirty="0">
                <a:effectLst/>
                <a:latin typeface="Alexandria" pitchFamily="2" charset="-78"/>
                <a:ea typeface="Times New Roman" panose="02020603050405020304" pitchFamily="18" charset="0"/>
                <a:cs typeface="Alexandria" pitchFamily="2" charset="-78"/>
              </a:rPr>
              <a:t>يتطلب هذا المستوى من اتصالات القيادة أن يتقن القادة المهارات الاتصالية الفردية الأساسية بداية من القدرة على التحدث بلغة واضحة،صحيحة مركزة، وتقديم العروض الشــــــــفهية بثقــــــــــــــــــة وإقناع باستخدام رسوم "الجرافيك "التى تساهم فى توصيل الرسالة بوضوح ،وكذا الكتابة الفعالة للوثائق البســــــــــــيطة و المعقدة مثل البريد الإليكترونى، و المذكرات والتقارير.</a:t>
            </a:r>
            <a:r>
              <a:rPr lang="en-US" sz="1400" dirty="0">
                <a:effectLst/>
                <a:latin typeface="Alexandria" pitchFamily="2" charset="-78"/>
                <a:ea typeface="Times New Roman" panose="02020603050405020304" pitchFamily="18" charset="0"/>
                <a:cs typeface="Alexandria" pitchFamily="2" charset="-78"/>
              </a:rPr>
              <a:t> </a:t>
            </a:r>
          </a:p>
          <a:p>
            <a:pPr marL="45720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ب.الإتصالات الإدارية :</a:t>
            </a:r>
            <a:r>
              <a:rPr lang="ar-EG" sz="1400" dirty="0">
                <a:effectLst/>
                <a:latin typeface="Alexandria" pitchFamily="2" charset="-78"/>
                <a:ea typeface="Times New Roman" panose="02020603050405020304" pitchFamily="18" charset="0"/>
                <a:cs typeface="Alexandria" pitchFamily="2" charset="-78"/>
              </a:rPr>
              <a:t> تُبنى القدرات الاتصالية الإدارية على القدرات الإتصالية الشخصية الأساسية ،وهى تلك المرتبطة بشكل مباشر بإدارة العلاقات مع الآخرين ، سواء الاتصال المباشر بين فردين ،إلى التفاعل داخل الجماعة الواحدة ، وكذلك التفاعل بين الجماعات داخل المنظمة ككل. وتتضمن المهارات اللازمة للتفاعل بين الأفراد والجماعات،حيث تشير الإتصالات الإدارية إلى تلك الإتصالات بين المدير و مرؤوسيه من العاملين و الاتصال فى هذا الوضع غالباً مايرتبط مباشرة بمهام و انشطة وظيفية محددة للعاملين، و كذلك يرتبط بالجانب المعنوى و الإنسانى لهم</a:t>
            </a:r>
            <a:r>
              <a:rPr lang="ar-EG" sz="1400" dirty="0">
                <a:solidFill>
                  <a:srgbClr val="FF0000"/>
                </a:solidFill>
                <a:effectLst/>
                <a:latin typeface="Alexandria" pitchFamily="2" charset="-78"/>
                <a:ea typeface="Times New Roman" panose="02020603050405020304" pitchFamily="18" charset="0"/>
                <a:cs typeface="Alexandria" pitchFamily="2" charset="-78"/>
              </a:rPr>
              <a:t> </a:t>
            </a:r>
            <a:r>
              <a:rPr lang="en-US" sz="1400" dirty="0">
                <a:effectLst/>
                <a:latin typeface="Alexandria" pitchFamily="2" charset="-78"/>
                <a:ea typeface="Times New Roman" panose="02020603050405020304" pitchFamily="18" charset="0"/>
                <a:cs typeface="Alexandria" pitchFamily="2" charset="-78"/>
              </a:rPr>
              <a:t>-.</a:t>
            </a:r>
          </a:p>
        </p:txBody>
      </p:sp>
    </p:spTree>
    <p:extLst>
      <p:ext uri="{BB962C8B-B14F-4D97-AF65-F5344CB8AC3E}">
        <p14:creationId xmlns:p14="http://schemas.microsoft.com/office/powerpoint/2010/main" val="23573105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829772" y="-118232"/>
            <a:ext cx="10812720" cy="6867636"/>
            <a:chOff x="617280" y="-32477"/>
            <a:chExt cx="10812720" cy="6867636"/>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2477"/>
              <a:ext cx="8847865" cy="6867636"/>
              <a:chOff x="2513150" y="-32477"/>
              <a:chExt cx="8847865" cy="6867636"/>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528050" y="643504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31850" y="4804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1" name="Rectangle 10"/>
          <p:cNvSpPr/>
          <p:nvPr/>
        </p:nvSpPr>
        <p:spPr>
          <a:xfrm>
            <a:off x="1197030" y="2169616"/>
            <a:ext cx="10057049" cy="3045193"/>
          </a:xfrm>
          <a:prstGeom prst="rect">
            <a:avLst/>
          </a:prstGeom>
        </p:spPr>
        <p:txBody>
          <a:bodyPr wrap="square">
            <a:spAutoFit/>
          </a:bodyPr>
          <a:lstStyle/>
          <a:p>
            <a:pPr marL="342900" marR="0" lvl="0" indent="-342900" algn="just" rtl="1">
              <a:lnSpc>
                <a:spcPct val="200000"/>
              </a:lnSpc>
              <a:spcBef>
                <a:spcPts val="0"/>
              </a:spcBef>
              <a:spcAft>
                <a:spcPts val="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الاستماع إلى الأفراد بعناية و حرص و دون مقاطعة: مهارة أساسية فى اى موقف، و لكنها تتوافق بشكل أكبر مع الاتصالات الإدارية لأن إدارة الآخر بفعالية تتطلب اهتماماً أكبر بالإستماع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الاشتراك فى اتصالات ثنائية تتسم بالدقة و الموثوقية بطريقة مباشرة و مفتوحة.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القدرة على حل النزاعات المتبادلة، حل المشكلات، التعاون و المشاركة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ادراك أهمية نقل المعلومات المناسبة إلى الجمهور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إمتلاك القدرة على نقل رؤية المنظمة وأهدافها، وتحفيز المرؤوسين.</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القدرة على الإقناع و التفاوض و التدريب .</a:t>
            </a:r>
            <a:r>
              <a:rPr lang="en-US" sz="1400" dirty="0">
                <a:effectLst/>
                <a:latin typeface="Alexandria" pitchFamily="2" charset="-78"/>
                <a:ea typeface="Times New Roman" panose="02020603050405020304" pitchFamily="18" charset="0"/>
                <a:cs typeface="Alexandria" pitchFamily="2" charset="-78"/>
              </a:rPr>
              <a:t>  </a:t>
            </a:r>
          </a:p>
        </p:txBody>
      </p:sp>
      <p:sp>
        <p:nvSpPr>
          <p:cNvPr id="13" name="TextBox 12">
            <a:extLst>
              <a:ext uri="{FF2B5EF4-FFF2-40B4-BE49-F238E27FC236}">
                <a16:creationId xmlns:a16="http://schemas.microsoft.com/office/drawing/2014/main" id="{07474B0F-4475-4796-8A81-AB96DEDCEF1E}"/>
              </a:ext>
            </a:extLst>
          </p:cNvPr>
          <p:cNvSpPr txBox="1"/>
          <p:nvPr/>
        </p:nvSpPr>
        <p:spPr>
          <a:xfrm>
            <a:off x="3176409" y="922833"/>
            <a:ext cx="6119446" cy="338554"/>
          </a:xfrm>
          <a:prstGeom prst="rect">
            <a:avLst/>
          </a:prstGeom>
          <a:noFill/>
        </p:spPr>
        <p:txBody>
          <a:bodyPr wrap="square">
            <a:spAutoFit/>
          </a:bodyPr>
          <a:lstStyle/>
          <a:p>
            <a:pPr algn="ctr"/>
            <a:r>
              <a:rPr lang="ar-EG" sz="1600" b="1" dirty="0">
                <a:effectLst/>
                <a:latin typeface="Alexandria" pitchFamily="2" charset="-78"/>
                <a:ea typeface="Times New Roman" panose="02020603050405020304" pitchFamily="18" charset="0"/>
                <a:cs typeface="Alexandria" pitchFamily="2" charset="-78"/>
              </a:rPr>
              <a:t>المهارات الاتصالية للقائد الفعال</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629"/>
            <a:ext cx="10992249" cy="6805602"/>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6" name="Rectangle 5"/>
          <p:cNvSpPr/>
          <p:nvPr/>
        </p:nvSpPr>
        <p:spPr>
          <a:xfrm>
            <a:off x="1730326" y="2202230"/>
            <a:ext cx="9275724" cy="2614305"/>
          </a:xfrm>
          <a:prstGeom prst="rect">
            <a:avLst/>
          </a:prstGeom>
        </p:spPr>
        <p:txBody>
          <a:bodyPr wrap="square">
            <a:spAutoFit/>
          </a:bodyPr>
          <a:lstStyle/>
          <a:p>
            <a:pPr marL="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لما كانت اتصالات القيادة تتطلب فهم الجمهور فى جميع المواقف الإتصالية، ما يحركهم و ما يحفزهم للفعل .فإن هذا الفهم يتطلب زيادة الوعى الذاتى </a:t>
            </a:r>
            <a:r>
              <a:rPr lang="en-US" sz="1400" dirty="0">
                <a:effectLst/>
                <a:latin typeface="Alexandria" pitchFamily="2" charset="-78"/>
                <a:ea typeface="Times New Roman" panose="02020603050405020304" pitchFamily="18" charset="0"/>
                <a:cs typeface="Alexandria" pitchFamily="2" charset="-78"/>
              </a:rPr>
              <a:t>Self-awareness</a:t>
            </a:r>
            <a:r>
              <a:rPr lang="ar-EG" sz="1400" dirty="0">
                <a:effectLst/>
                <a:latin typeface="Alexandria" pitchFamily="2" charset="-78"/>
                <a:ea typeface="Times New Roman" panose="02020603050405020304" pitchFamily="18" charset="0"/>
                <a:cs typeface="Alexandria" pitchFamily="2" charset="-78"/>
              </a:rPr>
              <a:t> و أيضاً زيادة الوعى بالآخرين ،وهوما يسمى الذكاء العاطفى، فبدون الذكاء العاطفى لا يستطيع القائد الاتصال مع الآخرين أو إدارة علاقاته بهم  بفعالية . وقد طور </a:t>
            </a:r>
            <a:r>
              <a:rPr lang="en-US" sz="1400" dirty="0">
                <a:effectLst/>
                <a:latin typeface="Alexandria" pitchFamily="2" charset="-78"/>
                <a:ea typeface="Times New Roman" panose="02020603050405020304" pitchFamily="18" charset="0"/>
                <a:cs typeface="Alexandria" pitchFamily="2" charset="-78"/>
              </a:rPr>
              <a:t>Bar-on and Parker 2000</a:t>
            </a:r>
            <a:r>
              <a:rPr lang="ar-EG" sz="1400" dirty="0">
                <a:effectLst/>
                <a:latin typeface="Alexandria" pitchFamily="2" charset="-78"/>
                <a:ea typeface="Times New Roman" panose="02020603050405020304" pitchFamily="18" charset="0"/>
                <a:cs typeface="Alexandria" pitchFamily="2" charset="-78"/>
              </a:rPr>
              <a:t> مفهوم الذكاء العاطفى الذى وُضعه عام 1988 بإعتباره معارف عاطفية و اجتماعية تتضمن قدرة الفرد على أن يعى و يفهم و يعبر عن نفسه ، وكذلك أن يعى و يفهم و يرتبط بالآخرين  ، وأن يتعامل مع العواطف القوية ،ويتمكن من السيطرة عليها وكذلك قدرته على التكيف و</a:t>
            </a:r>
            <a:r>
              <a:rPr lang="ar-EG" sz="1400" dirty="0">
                <a:latin typeface="Alexandria" pitchFamily="2" charset="-78"/>
                <a:ea typeface="Times New Roman" panose="02020603050405020304" pitchFamily="18" charset="0"/>
                <a:cs typeface="Alexandria" pitchFamily="2" charset="-78"/>
              </a:rPr>
              <a:t>ا</a:t>
            </a:r>
            <a:r>
              <a:rPr lang="ar-EG" sz="1400" dirty="0">
                <a:effectLst/>
                <a:latin typeface="Alexandria" pitchFamily="2" charset="-78"/>
                <a:ea typeface="Times New Roman" panose="02020603050405020304" pitchFamily="18" charset="0"/>
                <a:cs typeface="Alexandria" pitchFamily="2" charset="-78"/>
              </a:rPr>
              <a:t>لتغيير ،و حل المشكلات الشخصية أو الإجتماعية . </a:t>
            </a:r>
            <a:endParaRPr lang="en-US" sz="1400"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93F24432-F0A5-436B-9ADF-0644F93FABFD}"/>
              </a:ext>
            </a:extLst>
          </p:cNvPr>
          <p:cNvSpPr txBox="1"/>
          <p:nvPr/>
        </p:nvSpPr>
        <p:spPr>
          <a:xfrm>
            <a:off x="3092002" y="1147916"/>
            <a:ext cx="6119446" cy="338554"/>
          </a:xfrm>
          <a:prstGeom prst="rect">
            <a:avLst/>
          </a:prstGeom>
          <a:noFill/>
        </p:spPr>
        <p:txBody>
          <a:bodyPr wrap="square">
            <a:spAutoFit/>
          </a:bodyPr>
          <a:lstStyle/>
          <a:p>
            <a:pPr algn="ctr"/>
            <a:r>
              <a:rPr lang="ar-EG" sz="1600" b="1" dirty="0">
                <a:effectLst/>
                <a:latin typeface="Alexandria" pitchFamily="2" charset="-78"/>
                <a:ea typeface="Times New Roman" panose="02020603050405020304" pitchFamily="18" charset="0"/>
                <a:cs typeface="Alexandria" pitchFamily="2" charset="-78"/>
              </a:rPr>
              <a:t>الذكاء العاطفي للقائد الفعال</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629315" y="162207"/>
            <a:ext cx="10933112" cy="6644834"/>
            <a:chOff x="686465" y="47907"/>
            <a:chExt cx="10933112" cy="6644834"/>
          </a:xfrm>
        </p:grpSpPr>
        <p:sp>
          <p:nvSpPr>
            <p:cNvPr id="4" name="Rectangle: Rounded Corners 24"/>
            <p:cNvSpPr/>
            <p:nvPr/>
          </p:nvSpPr>
          <p:spPr>
            <a:xfrm>
              <a:off x="686465"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98250" y="47907"/>
              <a:ext cx="9721327" cy="6644834"/>
              <a:chOff x="1898250" y="47907"/>
              <a:chExt cx="9721327" cy="6644834"/>
            </a:xfrm>
          </p:grpSpPr>
          <p:sp>
            <p:nvSpPr>
              <p:cNvPr id="6" name="TextBox 5"/>
              <p:cNvSpPr txBox="1"/>
              <p:nvPr/>
            </p:nvSpPr>
            <p:spPr>
              <a:xfrm>
                <a:off x="1898250" y="1068944"/>
                <a:ext cx="8631100" cy="338554"/>
              </a:xfrm>
              <a:prstGeom prst="rect">
                <a:avLst/>
              </a:prstGeom>
              <a:noFill/>
            </p:spPr>
            <p:txBody>
              <a:bodyPr wrap="square" rtlCol="0">
                <a:spAutoFit/>
              </a:bodyPr>
              <a:lstStyle/>
              <a:p>
                <a:pPr algn="ctr"/>
                <a:endParaRPr lang="ar-EG" sz="1600" b="1" dirty="0">
                  <a:latin typeface="Alexandria" charset="0"/>
                  <a:cs typeface="Alexandria" charset="0"/>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4790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831850" y="2069765"/>
            <a:ext cx="10407650" cy="2614305"/>
          </a:xfrm>
          <a:prstGeom prst="rect">
            <a:avLst/>
          </a:prstGeom>
        </p:spPr>
        <p:txBody>
          <a:bodyPr wrap="square">
            <a:spAutoFit/>
          </a:bodyPr>
          <a:lstStyle/>
          <a:p>
            <a:pPr marL="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والذكــاء العاطفى يمكن المديرين من التفاعل مع الآخرين و قيادتهم ، حيث يبدأ الذكاء العاطفـــــــى بالقدرة على تحــــديد و إدارة العواطف الذاتيه ،ومع الآخرين، ثم يتسع ليشمل أيضاً القدرة على ترجمة هذه العواطف إلى أفعال تحقق المرونة و القدرة على حل المشكلات الشخصية و الإجتماعية . و قد أثبتت بحوث عديدة أن المديرين يقضون معظم وقتهم فى الإتصال، و خاصة فى الإتصال اللفظى المواجهى، و رغم أن مسئولية الإتصالات الإدارية تقع على عاتق المديرين أنفسهم ( القيادة) ،إلا أن ممارسى العلاقات العامة غالباً مايدعمون المديرين فى إتصالاتهم مع مرؤوسييهم بأساليب عدة</a:t>
            </a:r>
            <a:r>
              <a:rPr lang="en-US" sz="1400" b="1"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255892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52159"/>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31730" y="37859"/>
              <a:ext cx="10387847" cy="6654882"/>
              <a:chOff x="1231730" y="37859"/>
              <a:chExt cx="10387847" cy="6654882"/>
            </a:xfrm>
          </p:grpSpPr>
          <p:sp>
            <p:nvSpPr>
              <p:cNvPr id="6" name="TextBox 5"/>
              <p:cNvSpPr txBox="1"/>
              <p:nvPr/>
            </p:nvSpPr>
            <p:spPr>
              <a:xfrm>
                <a:off x="1231730" y="1035694"/>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1" name="Rectangle 10"/>
          <p:cNvSpPr/>
          <p:nvPr/>
        </p:nvSpPr>
        <p:spPr>
          <a:xfrm>
            <a:off x="1252024" y="2001710"/>
            <a:ext cx="9923494" cy="4257063"/>
          </a:xfrm>
          <a:prstGeom prst="rect">
            <a:avLst/>
          </a:prstGeom>
        </p:spPr>
        <p:txBody>
          <a:bodyPr wrap="square">
            <a:spAutoFit/>
          </a:bodyPr>
          <a:lstStyle/>
          <a:p>
            <a:pPr marL="27432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ج- الإعلام التنظيمي ،و نظام الإتصالات</a:t>
            </a:r>
            <a:r>
              <a:rPr lang="ar-EG" sz="1400" b="1" dirty="0">
                <a:solidFill>
                  <a:srgbClr val="FF0000"/>
                </a:solidFill>
                <a:effectLst/>
                <a:latin typeface="Alexandria" pitchFamily="2" charset="-78"/>
                <a:ea typeface="Times New Roman" panose="02020603050405020304" pitchFamily="18" charset="0"/>
                <a:cs typeface="Alexandria" pitchFamily="2" charset="-78"/>
              </a:rPr>
              <a:t> </a:t>
            </a:r>
            <a:r>
              <a:rPr lang="ar-EG" sz="1400" b="1"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274320" marR="0" algn="just" rtl="1">
              <a:lnSpc>
                <a:spcPct val="150000"/>
              </a:lnSpc>
              <a:spcBef>
                <a:spcPts val="0"/>
              </a:spcBef>
              <a:spcAft>
                <a:spcPts val="0"/>
              </a:spcAft>
            </a:pPr>
            <a:r>
              <a:rPr lang="en-US" sz="1400" b="1" dirty="0">
                <a:effectLst/>
                <a:latin typeface="Alexandria" pitchFamily="2" charset="-78"/>
                <a:ea typeface="Times New Roman" panose="02020603050405020304" pitchFamily="18" charset="0"/>
                <a:cs typeface="Alexandria" pitchFamily="2" charset="-78"/>
              </a:rPr>
              <a:t>Corporate information and communication system ( CICS)</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يتسع نطاق الإتصالات التنظيمية من مجرد إمتلاك القائد للمهارات الإتصالية الأساسية ،والإدارية ليشمل تلك القدرات اللازمة لقيادة المنظمة،ومخاطبة مجتمع أوسع ، أى يتطور من التركيز على العلاقة الثنائية بين المدير وموظفيه إلى الإتصال بفعالية و كفاءة بكافة مجموعات المصالح الداخلية و الخارجية.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فعلى النطاق الداخلى ترتبط الاتصالات الإدارية بالعمل الشخصى للمدير فى علاقته بمرؤوسيه،كما تتضمن الاتصالات التنظيمية ،ونظم إدارة المعلومات التى ترتبط أكثر بالتطورات المؤسسية العامة بدلا من المهام الداخلية المحدودة للعمل ،حيث ِتهتم  نظم إدارة العلومات والاتصالات التنظيمية  بنقل القرارات التنظيمية و التطورات إلى العاملين فى جميع المستويات الإدارية داخل المنظمة لضمان كون العاملين على علم دائم بشئون المنظمة، كما يتولى قسم الإتصالات مسئولية نشر المعلومات إلى العاملين من خلال شبكة الإتصالات الإليكترونية الداخلية "الإنترانت" أوعبر البريد الإلكترونى و هو ما يسمى الإجتماعات الموسعة </a:t>
            </a:r>
            <a:r>
              <a:rPr lang="en-US" sz="1400" dirty="0">
                <a:effectLst/>
                <a:latin typeface="Alexandria" pitchFamily="2" charset="-78"/>
                <a:ea typeface="Times New Roman" panose="02020603050405020304" pitchFamily="18" charset="0"/>
                <a:cs typeface="Alexandria" pitchFamily="2" charset="-78"/>
              </a:rPr>
              <a:t>town-hall </a:t>
            </a:r>
            <a:r>
              <a:rPr lang="ar-EG" sz="1400" dirty="0">
                <a:effectLst/>
                <a:latin typeface="Alexandria" pitchFamily="2" charset="-78"/>
                <a:ea typeface="Times New Roman" panose="02020603050405020304" pitchFamily="18" charset="0"/>
                <a:cs typeface="Alexandria" pitchFamily="2" charset="-78"/>
              </a:rPr>
              <a:t>حيث يشرح المديرون القرارات و السياسات المؤسسية</a:t>
            </a:r>
            <a:r>
              <a:rPr lang="en-US" sz="1400" dirty="0">
                <a:effectLst/>
                <a:latin typeface="Alexandria" pitchFamily="2" charset="-78"/>
                <a:cs typeface="Alexandria" pitchFamily="2" charset="-78"/>
              </a:rPr>
              <a:t> </a:t>
            </a:r>
            <a:r>
              <a:rPr lang="en-US" sz="1400" dirty="0">
                <a:effectLst/>
                <a:latin typeface="Alexandria" pitchFamily="2" charset="-78"/>
                <a:ea typeface="Times New Roman" panose="02020603050405020304" pitchFamily="18" charset="0"/>
                <a:cs typeface="Alexandria" pitchFamily="2" charset="-78"/>
              </a:rPr>
              <a:t>-</a:t>
            </a:r>
          </a:p>
          <a:p>
            <a:pPr marL="0"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p:txBody>
      </p:sp>
    </p:spTree>
    <p:extLst>
      <p:ext uri="{BB962C8B-B14F-4D97-AF65-F5344CB8AC3E}">
        <p14:creationId xmlns:p14="http://schemas.microsoft.com/office/powerpoint/2010/main" val="2558922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82880" y="-38753"/>
            <a:ext cx="11419740" cy="6845794"/>
            <a:chOff x="617280" y="-153053"/>
            <a:chExt cx="11042489" cy="684579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وعلى النطاق الخارجى تعنى الإتصالات التنظيمية القدرة على وضع و تطوير استراتيجية اتصالية تسهل إنجاز أهدافهم الاتصالية و تقوم على التحليل السليم  لخصائص و احتياجات الجمهور فى كل موقف لتكون هى الاساس الذى تعتمد عليه الاتصالات الفعالة فى الترويج للسياسات والتغييرات المؤسسية،وإدارة العلاقات مع وسائل الإعلام،وكذلك الأنشطة الإعلامية المتعددة التى من شأنها تدعيم الصورة الذهنية للمنظمة وسمعتها.</a:t>
              </a:r>
            </a:p>
            <a:p>
              <a:pPr marL="0" marR="0" algn="just" rtl="1">
                <a:lnSpc>
                  <a:spcPct val="200000"/>
                </a:lnSpc>
                <a:spcBef>
                  <a:spcPts val="0"/>
                </a:spcBef>
                <a:spcAft>
                  <a:spcPts val="0"/>
                </a:spcAft>
              </a:pPr>
              <a:endParaRPr lang="ar-EG" sz="1400" dirty="0">
                <a:solidFill>
                  <a:schemeClr val="tx1"/>
                </a:solidFill>
                <a:latin typeface="Alexandria" pitchFamily="2" charset="-78"/>
                <a:ea typeface="Times New Roman" panose="02020603050405020304" pitchFamily="18" charset="0"/>
                <a:cs typeface="Alexandria" pitchFamily="2" charset="-78"/>
              </a:endParaRPr>
            </a:p>
            <a:p>
              <a:pPr algn="just" rtl="1">
                <a:lnSpc>
                  <a:spcPct val="200000"/>
                </a:lnSpc>
              </a:pPr>
              <a:r>
                <a:rPr lang="ar-EG" sz="1400" dirty="0">
                  <a:solidFill>
                    <a:schemeClr val="tx1"/>
                  </a:solidFill>
                  <a:effectLst/>
                  <a:latin typeface="Alexandria" pitchFamily="2" charset="-78"/>
                  <a:ea typeface="Times New Roman" panose="02020603050405020304" pitchFamily="18" charset="0"/>
                  <a:cs typeface="Alexandria" pitchFamily="2" charset="-78"/>
                </a:rPr>
                <a:t>ويوضح الشكل التالى التدرج والتنوع الواضح فى مجالات ومستويات اتصالات القيادة الثلاث، ورغم هذا التباين والتنوع والتعدد فإنها تكمل بعضها بعضاً،وبدون تلك المستويات الثلاث فإن الإتصالات التنظيمية قد تكون غير فعالة.</a:t>
              </a:r>
            </a:p>
            <a:p>
              <a:pPr marL="0" marR="0" algn="just" rtl="1">
                <a:lnSpc>
                  <a:spcPct val="200000"/>
                </a:lnSpc>
                <a:spcBef>
                  <a:spcPts val="0"/>
                </a:spcBef>
                <a:spcAft>
                  <a:spcPts val="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2355825" y="-153053"/>
              <a:ext cx="9303944" cy="6845794"/>
              <a:chOff x="2355825" y="-153053"/>
              <a:chExt cx="9303944" cy="6845794"/>
            </a:xfrm>
          </p:grpSpPr>
          <p:sp>
            <p:nvSpPr>
              <p:cNvPr id="6" name="TextBox 5"/>
              <p:cNvSpPr txBox="1"/>
              <p:nvPr/>
            </p:nvSpPr>
            <p:spPr>
              <a:xfrm>
                <a:off x="2355825" y="948729"/>
                <a:ext cx="8631100" cy="369332"/>
              </a:xfrm>
              <a:prstGeom prst="rect">
                <a:avLst/>
              </a:prstGeom>
              <a:noFill/>
            </p:spPr>
            <p:txBody>
              <a:bodyPr wrap="square" rtlCol="0">
                <a:spAutoFit/>
              </a:bodyPr>
              <a:lstStyle/>
              <a:p>
                <a:endParaRPr lang="en-US"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1600" b="1" dirty="0">
              <a:solidFill>
                <a:schemeClr val="bg1"/>
              </a:solidFill>
              <a:ea typeface="Roboto Light" panose="02000000000000000000" pitchFamily="2" charset="0"/>
            </a:endParaRPr>
          </a:p>
          <a:p>
            <a:pPr algn="ctr"/>
            <a:r>
              <a:rPr lang="ar-EG" sz="1600" b="1" dirty="0">
                <a:solidFill>
                  <a:schemeClr val="bg1"/>
                </a:solidFill>
                <a:ea typeface="Roboto Light" panose="02000000000000000000" pitchFamily="2" charset="0"/>
              </a:rPr>
              <a:t>الفصل</a:t>
            </a:r>
          </a:p>
          <a:p>
            <a:pPr algn="ctr"/>
            <a:r>
              <a:rPr lang="ar-EG" sz="4000" b="1" dirty="0">
                <a:solidFill>
                  <a:schemeClr val="bg1"/>
                </a:solidFill>
                <a:ea typeface="Roboto Light" panose="02000000000000000000" pitchFamily="2" charset="0"/>
              </a:rPr>
              <a:t>4</a:t>
            </a:r>
          </a:p>
          <a:p>
            <a:pPr algn="ctr"/>
            <a:endParaRPr lang="en-US" sz="16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578325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97489" y="-112861"/>
              <a:ext cx="9931656" cy="6805602"/>
              <a:chOff x="1597489" y="-112861"/>
              <a:chExt cx="9931656" cy="6805602"/>
            </a:xfrm>
          </p:grpSpPr>
          <p:sp>
            <p:nvSpPr>
              <p:cNvPr id="6" name="TextBox 5"/>
              <p:cNvSpPr txBox="1"/>
              <p:nvPr/>
            </p:nvSpPr>
            <p:spPr>
              <a:xfrm>
                <a:off x="1597489" y="10190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pic>
        <p:nvPicPr>
          <p:cNvPr id="1026" name="Picture 1" descr="C:\Users\TOSHIBA\Desktop\New.jpg">
            <a:extLst>
              <a:ext uri="{FF2B5EF4-FFF2-40B4-BE49-F238E27FC236}">
                <a16:creationId xmlns:a16="http://schemas.microsoft.com/office/drawing/2014/main" id="{AAC233AA-004D-41E6-BE9D-E347DED2B0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2744" y="1514696"/>
            <a:ext cx="6224298" cy="5148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3C8416D9-23C6-4705-91E3-B4C454269C34}"/>
              </a:ext>
            </a:extLst>
          </p:cNvPr>
          <p:cNvSpPr txBox="1"/>
          <p:nvPr/>
        </p:nvSpPr>
        <p:spPr>
          <a:xfrm>
            <a:off x="2906767" y="841208"/>
            <a:ext cx="6119446" cy="400494"/>
          </a:xfrm>
          <a:prstGeom prst="rect">
            <a:avLst/>
          </a:prstGeom>
          <a:noFill/>
        </p:spPr>
        <p:txBody>
          <a:bodyPr wrap="square">
            <a:spAutoFit/>
          </a:bodyPr>
          <a:lstStyle/>
          <a:p>
            <a:pPr marL="0" marR="0" algn="ctr" rtl="1">
              <a:lnSpc>
                <a:spcPct val="115000"/>
              </a:lnSpc>
              <a:spcBef>
                <a:spcPts val="0"/>
              </a:spcBef>
              <a:spcAft>
                <a:spcPts val="0"/>
              </a:spcAft>
            </a:pPr>
            <a:r>
              <a:rPr lang="ar-EG" sz="1800" b="1" dirty="0">
                <a:effectLst/>
                <a:latin typeface="Alexandria" pitchFamily="2" charset="-78"/>
                <a:ea typeface="Times New Roman" panose="02020603050405020304" pitchFamily="18" charset="0"/>
                <a:cs typeface="Alexandria" pitchFamily="2" charset="-78"/>
              </a:rPr>
              <a:t>تدرج مستويات اتصالات القيادة داخل المنظمات</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1515650" y="-112861"/>
              <a:ext cx="10154167" cy="6755362"/>
              <a:chOff x="1515650" y="-112861"/>
              <a:chExt cx="10154167" cy="6755362"/>
            </a:xfrm>
          </p:grpSpPr>
          <p:sp>
            <p:nvSpPr>
              <p:cNvPr id="6" name="TextBox 5"/>
              <p:cNvSpPr txBox="1"/>
              <p:nvPr/>
            </p:nvSpPr>
            <p:spPr>
              <a:xfrm>
                <a:off x="1515650" y="1019069"/>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63" name="TextBox 62">
            <a:extLst>
              <a:ext uri="{FF2B5EF4-FFF2-40B4-BE49-F238E27FC236}">
                <a16:creationId xmlns:a16="http://schemas.microsoft.com/office/drawing/2014/main" id="{E72DBEB1-B99A-4219-B5D9-DE6A471B6674}"/>
              </a:ext>
            </a:extLst>
          </p:cNvPr>
          <p:cNvSpPr txBox="1"/>
          <p:nvPr/>
        </p:nvSpPr>
        <p:spPr>
          <a:xfrm>
            <a:off x="2938781" y="1270631"/>
            <a:ext cx="6119446" cy="355354"/>
          </a:xfrm>
          <a:prstGeom prst="rect">
            <a:avLst/>
          </a:prstGeom>
          <a:noFill/>
        </p:spPr>
        <p:txBody>
          <a:bodyPr wrap="square">
            <a:spAutoFit/>
          </a:bodyPr>
          <a:lstStyle/>
          <a:p>
            <a:pPr marL="0" marR="0" indent="457200" algn="ctr" rtl="1">
              <a:lnSpc>
                <a:spcPct val="115000"/>
              </a:lnSpc>
              <a:spcBef>
                <a:spcPts val="0"/>
              </a:spcBef>
              <a:spcAft>
                <a:spcPts val="0"/>
              </a:spcAft>
            </a:pPr>
            <a:r>
              <a:rPr lang="ar-EG" sz="1600" b="1" dirty="0">
                <a:effectLst/>
                <a:latin typeface="Alexandria" pitchFamily="2" charset="-78"/>
                <a:ea typeface="Times New Roman" panose="02020603050405020304" pitchFamily="18" charset="0"/>
                <a:cs typeface="Alexandria" pitchFamily="2" charset="-78"/>
              </a:rPr>
              <a:t>أنماط إتصالات القيادة </a:t>
            </a:r>
            <a:endParaRPr lang="en-US" sz="1600" dirty="0">
              <a:effectLst/>
              <a:latin typeface="Alexandria" pitchFamily="2" charset="-78"/>
              <a:ea typeface="Times New Roman" panose="02020603050405020304" pitchFamily="18" charset="0"/>
              <a:cs typeface="Alexandria" pitchFamily="2" charset="-78"/>
            </a:endParaRPr>
          </a:p>
        </p:txBody>
      </p:sp>
      <p:graphicFrame>
        <p:nvGraphicFramePr>
          <p:cNvPr id="2" name="Table 1">
            <a:extLst>
              <a:ext uri="{FF2B5EF4-FFF2-40B4-BE49-F238E27FC236}">
                <a16:creationId xmlns:a16="http://schemas.microsoft.com/office/drawing/2014/main" id="{D71BC6F0-E9A5-4A87-9A9A-64DABD766417}"/>
              </a:ext>
            </a:extLst>
          </p:cNvPr>
          <p:cNvGraphicFramePr>
            <a:graphicFrameLocks noGrp="1"/>
          </p:cNvGraphicFramePr>
          <p:nvPr>
            <p:extLst>
              <p:ext uri="{D42A27DB-BD31-4B8C-83A1-F6EECF244321}">
                <p14:modId xmlns:p14="http://schemas.microsoft.com/office/powerpoint/2010/main" val="2419861661"/>
              </p:ext>
            </p:extLst>
          </p:nvPr>
        </p:nvGraphicFramePr>
        <p:xfrm>
          <a:off x="1057732" y="2188083"/>
          <a:ext cx="9463168" cy="3485589"/>
        </p:xfrm>
        <a:graphic>
          <a:graphicData uri="http://schemas.openxmlformats.org/drawingml/2006/table">
            <a:tbl>
              <a:tblPr rtl="1" firstRow="1" firstCol="1" bandRow="1">
                <a:tableStyleId>{5C22544A-7EE6-4342-B048-85BDC9FD1C3A}</a:tableStyleId>
              </a:tblPr>
              <a:tblGrid>
                <a:gridCol w="1100368">
                  <a:extLst>
                    <a:ext uri="{9D8B030D-6E8A-4147-A177-3AD203B41FA5}">
                      <a16:colId xmlns:a16="http://schemas.microsoft.com/office/drawing/2014/main" val="546156796"/>
                    </a:ext>
                  </a:extLst>
                </a:gridCol>
                <a:gridCol w="4352568">
                  <a:extLst>
                    <a:ext uri="{9D8B030D-6E8A-4147-A177-3AD203B41FA5}">
                      <a16:colId xmlns:a16="http://schemas.microsoft.com/office/drawing/2014/main" val="2022049145"/>
                    </a:ext>
                  </a:extLst>
                </a:gridCol>
                <a:gridCol w="4010232">
                  <a:extLst>
                    <a:ext uri="{9D8B030D-6E8A-4147-A177-3AD203B41FA5}">
                      <a16:colId xmlns:a16="http://schemas.microsoft.com/office/drawing/2014/main" val="4024216813"/>
                    </a:ext>
                  </a:extLst>
                </a:gridCol>
              </a:tblGrid>
              <a:tr h="564989">
                <a:tc>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العناصر الأساسية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EG" sz="1400">
                          <a:effectLst/>
                          <a:latin typeface="Alexandria" pitchFamily="2" charset="-78"/>
                          <a:cs typeface="Alexandria" pitchFamily="2" charset="-78"/>
                        </a:rPr>
                        <a:t>الاتصالات الرسمية </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غير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2612339803"/>
                  </a:ext>
                </a:extLst>
              </a:tr>
              <a:tr h="2920600">
                <a:tc>
                  <a:txBody>
                    <a:bodyPr/>
                    <a:lstStyle/>
                    <a:p>
                      <a:pPr marL="0" marR="0" algn="ctr" rtl="1">
                        <a:lnSpc>
                          <a:spcPct val="115000"/>
                        </a:lnSpc>
                        <a:spcBef>
                          <a:spcPts val="0"/>
                        </a:spcBef>
                        <a:spcAft>
                          <a:spcPts val="0"/>
                        </a:spcAft>
                      </a:pPr>
                      <a:r>
                        <a:rPr lang="ar-EG" sz="1400" u="none" strike="noStrike">
                          <a:effectLst/>
                          <a:latin typeface="Alexandria" pitchFamily="2" charset="-78"/>
                          <a:cs typeface="Alexandria" pitchFamily="2" charset="-78"/>
                        </a:rPr>
                        <a:t> </a:t>
                      </a:r>
                      <a:endParaRPr lang="en-US" sz="1400">
                        <a:effectLst/>
                        <a:latin typeface="Alexandria" pitchFamily="2" charset="-78"/>
                        <a:cs typeface="Alexandria" pitchFamily="2" charset="-78"/>
                      </a:endParaRPr>
                    </a:p>
                    <a:p>
                      <a:pPr marL="0" marR="0" algn="ctr" rtl="1">
                        <a:lnSpc>
                          <a:spcPct val="115000"/>
                        </a:lnSpc>
                        <a:spcBef>
                          <a:spcPts val="0"/>
                        </a:spcBef>
                        <a:spcAft>
                          <a:spcPts val="0"/>
                        </a:spcAft>
                      </a:pPr>
                      <a:r>
                        <a:rPr lang="ar-EG" sz="1400" u="none" strike="noStrike">
                          <a:effectLst/>
                          <a:latin typeface="Alexandria" pitchFamily="2" charset="-78"/>
                          <a:cs typeface="Alexandria" pitchFamily="2" charset="-78"/>
                        </a:rPr>
                        <a:t> </a:t>
                      </a:r>
                      <a:endParaRPr lang="en-US" sz="1400">
                        <a:effectLst/>
                        <a:latin typeface="Alexandria" pitchFamily="2" charset="-78"/>
                        <a:cs typeface="Alexandria" pitchFamily="2" charset="-78"/>
                      </a:endParaRPr>
                    </a:p>
                    <a:p>
                      <a:pPr marL="0" marR="0" algn="ctr" rtl="1">
                        <a:lnSpc>
                          <a:spcPct val="115000"/>
                        </a:lnSpc>
                        <a:spcBef>
                          <a:spcPts val="0"/>
                        </a:spcBef>
                        <a:spcAft>
                          <a:spcPts val="0"/>
                        </a:spcAft>
                      </a:pPr>
                      <a:r>
                        <a:rPr lang="ar-EG" sz="1400" u="none" strike="noStrike">
                          <a:effectLst/>
                          <a:latin typeface="Alexandria" pitchFamily="2" charset="-78"/>
                          <a:cs typeface="Alexandria" pitchFamily="2" charset="-78"/>
                        </a:rPr>
                        <a:t> </a:t>
                      </a:r>
                      <a:endParaRPr lang="en-US" sz="1400">
                        <a:effectLst/>
                        <a:latin typeface="Alexandria" pitchFamily="2" charset="-78"/>
                        <a:cs typeface="Alexandria" pitchFamily="2" charset="-78"/>
                      </a:endParaRPr>
                    </a:p>
                    <a:p>
                      <a:pPr marL="0" marR="0" algn="ctr" rtl="1">
                        <a:lnSpc>
                          <a:spcPct val="115000"/>
                        </a:lnSpc>
                        <a:spcBef>
                          <a:spcPts val="0"/>
                        </a:spcBef>
                        <a:spcAft>
                          <a:spcPts val="0"/>
                        </a:spcAft>
                      </a:pPr>
                      <a:r>
                        <a:rPr lang="ar-EG" sz="1400" u="sng">
                          <a:effectLst/>
                          <a:latin typeface="Alexandria" pitchFamily="2" charset="-78"/>
                          <a:cs typeface="Alexandria" pitchFamily="2" charset="-78"/>
                        </a:rPr>
                        <a:t>التعريف</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cs typeface="Alexandria" pitchFamily="2" charset="-78"/>
                        </a:rPr>
                        <a:t>هى  تلك الاتصـالات التى تمر خـــــلال خطـــــــــوط و منافذ الاتصال التى يقرها التنظيم و يتطلبه، سواء نص عليها فى لائحة التنظيم أو نظامه الأساسي، أو جرى العرف على اتباعها،وتتنوع إتجاهاتها سواء الهابطة من القائد للمرؤسين أوالعكس ،وقد تكون أفقية بين النظراء ،و تتسم القواعد التى تحكم هذا النوع من الاتصالات بالثبات و الاستقرار،وهى تمثل الطريق الرئيسي للاتصال فى المنظمة  كبيرة الحجم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cs typeface="Alexandria" pitchFamily="2" charset="-78"/>
                        </a:rPr>
                        <a:t>هى تلك الاتصالات التى تتم بوسائل غير رسميــــــــة لا يقرها التنظيم و لا يتطلبهــــــــــــا،  و إنما تنشأ نتيجة وجود صلات شخصية   و علاقات إجتماعية بين العاملين فى التنظــــــيم، او نتيجـــــــة التقارب الاجتماعـــــــــى  و الثقافى بينهم، وقد تتزايد وتيرتها نتيجة عدم فاعلية /عدم مرونة الاتصالات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612560888"/>
                  </a:ext>
                </a:extLst>
              </a:tr>
            </a:tbl>
          </a:graphicData>
        </a:graphic>
      </p:graphicFrame>
      <p:sp>
        <p:nvSpPr>
          <p:cNvPr id="10" name="Rectangle 1">
            <a:extLst>
              <a:ext uri="{FF2B5EF4-FFF2-40B4-BE49-F238E27FC236}">
                <a16:creationId xmlns:a16="http://schemas.microsoft.com/office/drawing/2014/main" id="{8084622E-CE81-4F7D-9E0D-F676A7D68BD2}"/>
              </a:ext>
            </a:extLst>
          </p:cNvPr>
          <p:cNvSpPr>
            <a:spLocks noChangeArrowheads="1"/>
          </p:cNvSpPr>
          <p:nvPr/>
        </p:nvSpPr>
        <p:spPr bwMode="auto">
          <a:xfrm>
            <a:off x="3146425" y="274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58922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1972600" y="128291"/>
              <a:ext cx="9556545" cy="6564450"/>
              <a:chOff x="1972600" y="128291"/>
              <a:chExt cx="9556545" cy="6564450"/>
            </a:xfrm>
          </p:grpSpPr>
          <p:sp>
            <p:nvSpPr>
              <p:cNvPr id="6" name="TextBox 5"/>
              <p:cNvSpPr txBox="1"/>
              <p:nvPr/>
            </p:nvSpPr>
            <p:spPr>
              <a:xfrm>
                <a:off x="1972600" y="1044469"/>
                <a:ext cx="8631100" cy="338554"/>
              </a:xfrm>
              <a:prstGeom prst="rect">
                <a:avLst/>
              </a:prstGeom>
              <a:noFill/>
            </p:spPr>
            <p:txBody>
              <a:bodyPr wrap="square" rtlCol="0">
                <a:spAutoFit/>
              </a:bodyPr>
              <a:lstStyle/>
              <a:p>
                <a:pPr algn="ctr"/>
                <a:endParaRPr lang="en-US" sz="16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graphicFrame>
        <p:nvGraphicFramePr>
          <p:cNvPr id="2" name="Table 1">
            <a:extLst>
              <a:ext uri="{FF2B5EF4-FFF2-40B4-BE49-F238E27FC236}">
                <a16:creationId xmlns:a16="http://schemas.microsoft.com/office/drawing/2014/main" id="{FA8C63FC-1404-4F6A-B05E-B830FC6B3750}"/>
              </a:ext>
            </a:extLst>
          </p:cNvPr>
          <p:cNvGraphicFramePr>
            <a:graphicFrameLocks noGrp="1"/>
          </p:cNvGraphicFramePr>
          <p:nvPr>
            <p:extLst>
              <p:ext uri="{D42A27DB-BD31-4B8C-83A1-F6EECF244321}">
                <p14:modId xmlns:p14="http://schemas.microsoft.com/office/powerpoint/2010/main" val="2938929685"/>
              </p:ext>
            </p:extLst>
          </p:nvPr>
        </p:nvGraphicFramePr>
        <p:xfrm>
          <a:off x="819150" y="2908645"/>
          <a:ext cx="9606182" cy="2603266"/>
        </p:xfrm>
        <a:graphic>
          <a:graphicData uri="http://schemas.openxmlformats.org/drawingml/2006/table">
            <a:tbl>
              <a:tblPr rtl="1" firstRow="1" firstCol="1" bandRow="1">
                <a:tableStyleId>{5C22544A-7EE6-4342-B048-85BDC9FD1C3A}</a:tableStyleId>
              </a:tblPr>
              <a:tblGrid>
                <a:gridCol w="1116999">
                  <a:extLst>
                    <a:ext uri="{9D8B030D-6E8A-4147-A177-3AD203B41FA5}">
                      <a16:colId xmlns:a16="http://schemas.microsoft.com/office/drawing/2014/main" val="3970968871"/>
                    </a:ext>
                  </a:extLst>
                </a:gridCol>
                <a:gridCol w="4418347">
                  <a:extLst>
                    <a:ext uri="{9D8B030D-6E8A-4147-A177-3AD203B41FA5}">
                      <a16:colId xmlns:a16="http://schemas.microsoft.com/office/drawing/2014/main" val="362560913"/>
                    </a:ext>
                  </a:extLst>
                </a:gridCol>
                <a:gridCol w="4070836">
                  <a:extLst>
                    <a:ext uri="{9D8B030D-6E8A-4147-A177-3AD203B41FA5}">
                      <a16:colId xmlns:a16="http://schemas.microsoft.com/office/drawing/2014/main" val="3931179729"/>
                    </a:ext>
                  </a:extLst>
                </a:gridCol>
              </a:tblGrid>
              <a:tr h="2603266">
                <a:tc>
                  <a:txBody>
                    <a:bodyPr/>
                    <a:lstStyle/>
                    <a:p>
                      <a:pPr marL="0" marR="0" algn="r" rtl="1">
                        <a:lnSpc>
                          <a:spcPct val="115000"/>
                        </a:lnSpc>
                        <a:spcBef>
                          <a:spcPts val="0"/>
                        </a:spcBef>
                        <a:spcAft>
                          <a:spcPts val="0"/>
                        </a:spcAft>
                      </a:pPr>
                      <a:r>
                        <a:rPr lang="ar-EG" sz="1200" u="none" strike="noStrike">
                          <a:effectLst/>
                        </a:rPr>
                        <a:t> </a:t>
                      </a:r>
                      <a:endParaRPr lang="en-US" sz="1100">
                        <a:effectLst/>
                      </a:endParaRPr>
                    </a:p>
                    <a:p>
                      <a:pPr marL="0" marR="0" algn="r" rtl="1">
                        <a:lnSpc>
                          <a:spcPct val="115000"/>
                        </a:lnSpc>
                        <a:spcBef>
                          <a:spcPts val="0"/>
                        </a:spcBef>
                        <a:spcAft>
                          <a:spcPts val="0"/>
                        </a:spcAft>
                      </a:pPr>
                      <a:r>
                        <a:rPr lang="ar-EG" sz="1200" u="none" strike="noStrike">
                          <a:effectLst/>
                        </a:rPr>
                        <a:t> </a:t>
                      </a:r>
                      <a:endParaRPr lang="en-US" sz="1100">
                        <a:effectLst/>
                      </a:endParaRPr>
                    </a:p>
                    <a:p>
                      <a:pPr marL="0" marR="0" algn="r" rtl="1">
                        <a:lnSpc>
                          <a:spcPct val="115000"/>
                        </a:lnSpc>
                        <a:spcBef>
                          <a:spcPts val="0"/>
                        </a:spcBef>
                        <a:spcAft>
                          <a:spcPts val="0"/>
                        </a:spcAft>
                      </a:pPr>
                      <a:r>
                        <a:rPr lang="ar-EG" sz="1200" u="sng">
                          <a:effectLst/>
                        </a:rPr>
                        <a:t>الأهداف</a:t>
                      </a:r>
                      <a:endParaRPr lang="en-US" sz="11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tc>
                  <a:txBody>
                    <a:bodyPr/>
                    <a:lstStyle/>
                    <a:p>
                      <a:pPr marL="0" marR="0" algn="justLow" rtl="1">
                        <a:lnSpc>
                          <a:spcPct val="115000"/>
                        </a:lnSpc>
                        <a:spcBef>
                          <a:spcPts val="0"/>
                        </a:spcBef>
                        <a:spcAft>
                          <a:spcPts val="0"/>
                        </a:spcAft>
                      </a:pPr>
                      <a:r>
                        <a:rPr lang="ar-EG" sz="1400" dirty="0">
                          <a:solidFill>
                            <a:schemeClr val="tx1"/>
                          </a:solidFill>
                          <a:effectLst/>
                          <a:latin typeface="Alexandria" pitchFamily="2" charset="-78"/>
                          <a:cs typeface="Alexandria" pitchFamily="2" charset="-78"/>
                        </a:rPr>
                        <a:t> </a:t>
                      </a:r>
                      <a:endParaRPr lang="en-US" sz="1400" dirty="0">
                        <a:solidFill>
                          <a:schemeClr val="tx1"/>
                        </a:solidFill>
                        <a:effectLst/>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effectLst/>
                          <a:latin typeface="Alexandria" pitchFamily="2" charset="-78"/>
                          <a:cs typeface="Alexandria" pitchFamily="2" charset="-78"/>
                        </a:rPr>
                        <a:t>- نقل ردود أفعال القيادة للعاملين (الهابطة)</a:t>
                      </a:r>
                      <a:endParaRPr lang="en-US" sz="1400" dirty="0">
                        <a:solidFill>
                          <a:schemeClr val="tx1"/>
                        </a:solidFill>
                        <a:effectLst/>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effectLst/>
                          <a:latin typeface="Alexandria" pitchFamily="2" charset="-78"/>
                          <a:cs typeface="Alexandria" pitchFamily="2" charset="-78"/>
                        </a:rPr>
                        <a:t>-نقل أوامر العمل (الهابطة)</a:t>
                      </a:r>
                      <a:endParaRPr lang="en-US" sz="1400" dirty="0">
                        <a:solidFill>
                          <a:schemeClr val="tx1"/>
                        </a:solidFill>
                        <a:effectLst/>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effectLst/>
                          <a:latin typeface="Alexandria" pitchFamily="2" charset="-78"/>
                          <a:cs typeface="Alexandria" pitchFamily="2" charset="-78"/>
                        </a:rPr>
                        <a:t>- إعلام القيادة بالإنجازات والصعوبات"(الصاعدة)</a:t>
                      </a:r>
                      <a:endParaRPr lang="en-US" sz="1400" dirty="0">
                        <a:solidFill>
                          <a:schemeClr val="tx1"/>
                        </a:solidFill>
                        <a:effectLst/>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effectLst/>
                          <a:latin typeface="Alexandria" pitchFamily="2" charset="-78"/>
                          <a:cs typeface="Alexandria" pitchFamily="2" charset="-78"/>
                        </a:rPr>
                        <a:t> - تقديم المقترحات و الشكاوى للقيادة (الصاعدة)</a:t>
                      </a:r>
                      <a:endParaRPr lang="en-US" sz="1400" dirty="0">
                        <a:solidFill>
                          <a:schemeClr val="tx1"/>
                        </a:solidFill>
                        <a:effectLst/>
                        <a:latin typeface="Alexandria" pitchFamily="2" charset="-78"/>
                        <a:cs typeface="Alexandria" pitchFamily="2" charset="-78"/>
                      </a:endParaRPr>
                    </a:p>
                    <a:p>
                      <a:pPr marL="0" marR="0" algn="justLow" rtl="1">
                        <a:lnSpc>
                          <a:spcPct val="150000"/>
                        </a:lnSpc>
                        <a:spcBef>
                          <a:spcPts val="0"/>
                        </a:spcBef>
                        <a:spcAft>
                          <a:spcPts val="0"/>
                        </a:spcAft>
                      </a:pPr>
                      <a:r>
                        <a:rPr lang="ar-EG" sz="1400" dirty="0">
                          <a:solidFill>
                            <a:schemeClr val="tx1"/>
                          </a:solidFill>
                          <a:effectLst/>
                          <a:latin typeface="Alexandria" pitchFamily="2" charset="-78"/>
                          <a:cs typeface="Alexandria" pitchFamily="2" charset="-78"/>
                        </a:rPr>
                        <a:t>-التحفيز،والتنسيق والرقابة الذاتية(الأفقية)</a:t>
                      </a:r>
                      <a:endParaRPr lang="en-US" sz="1400" dirty="0">
                        <a:solidFill>
                          <a:schemeClr val="tx1"/>
                        </a:solidFill>
                        <a:effectLst/>
                        <a:latin typeface="Alexandria" pitchFamily="2" charset="-78"/>
                        <a:cs typeface="Alexandria" pitchFamily="2" charset="-78"/>
                      </a:endParaRPr>
                    </a:p>
                    <a:p>
                      <a:pPr marL="0" marR="0" algn="justLow" rtl="1">
                        <a:lnSpc>
                          <a:spcPct val="150000"/>
                        </a:lnSpc>
                        <a:spcBef>
                          <a:spcPts val="0"/>
                        </a:spcBef>
                        <a:spcAft>
                          <a:spcPts val="0"/>
                        </a:spcAft>
                      </a:pPr>
                      <a:r>
                        <a:rPr lang="ar-EG" sz="1400" u="none" strike="noStrike" dirty="0">
                          <a:solidFill>
                            <a:schemeClr val="tx1"/>
                          </a:solidFill>
                          <a:effectLst/>
                          <a:latin typeface="Alexandria" pitchFamily="2" charset="-78"/>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tc>
                  <a:txBody>
                    <a:bodyPr/>
                    <a:lstStyle/>
                    <a:p>
                      <a:pPr marL="285750" marR="0" algn="r" rtl="1">
                        <a:lnSpc>
                          <a:spcPct val="115000"/>
                        </a:lnSpc>
                        <a:spcBef>
                          <a:spcPts val="0"/>
                        </a:spcBef>
                        <a:spcAft>
                          <a:spcPts val="0"/>
                        </a:spcAft>
                      </a:pPr>
                      <a:r>
                        <a:rPr lang="en-US" sz="1400" dirty="0">
                          <a:solidFill>
                            <a:schemeClr val="tx1"/>
                          </a:solidFill>
                          <a:effectLst/>
                          <a:latin typeface="Alexandria" pitchFamily="2" charset="-78"/>
                          <a:cs typeface="Alexandria" pitchFamily="2" charset="-78"/>
                        </a:rPr>
                        <a:t> </a:t>
                      </a: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تقديم النصائح للمرؤوسيين. </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تقديم المرؤوسيين للإقتراحات أو الشكاوى.</a:t>
                      </a:r>
                      <a:endParaRPr lang="en-US" sz="1400" dirty="0">
                        <a:solidFill>
                          <a:schemeClr val="tx1"/>
                        </a:solidFill>
                        <a:effectLst/>
                        <a:latin typeface="Alexandria" pitchFamily="2" charset="-78"/>
                        <a:cs typeface="Alexandria" pitchFamily="2" charset="-78"/>
                      </a:endParaRPr>
                    </a:p>
                    <a:p>
                      <a:pPr marL="0" marR="0" algn="r" rtl="1">
                        <a:lnSpc>
                          <a:spcPct val="150000"/>
                        </a:lnSpc>
                        <a:spcBef>
                          <a:spcPts val="0"/>
                        </a:spcBef>
                        <a:spcAft>
                          <a:spcPts val="0"/>
                        </a:spcAft>
                      </a:pPr>
                      <a:r>
                        <a:rPr lang="ar-EG" sz="1400" dirty="0">
                          <a:solidFill>
                            <a:schemeClr val="tx1"/>
                          </a:solidFill>
                          <a:effectLst/>
                          <a:latin typeface="Alexandria" pitchFamily="2" charset="-78"/>
                          <a:cs typeface="Alexandria" pitchFamily="2" charset="-78"/>
                        </a:rPr>
                        <a:t>-حل المشكلات الشخصية للعاملين بعضهم البعض</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تفسير المعلومات الرسمية الغامضة</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الحصول على معلومات غير متاحة رسمياً</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extLst>
                  <a:ext uri="{0D108BD9-81ED-4DB2-BD59-A6C34878D82A}">
                    <a16:rowId xmlns:a16="http://schemas.microsoft.com/office/drawing/2014/main" val="2963608226"/>
                  </a:ext>
                </a:extLst>
              </a:tr>
            </a:tbl>
          </a:graphicData>
        </a:graphic>
      </p:graphicFrame>
      <p:graphicFrame>
        <p:nvGraphicFramePr>
          <p:cNvPr id="12" name="Table 11">
            <a:extLst>
              <a:ext uri="{FF2B5EF4-FFF2-40B4-BE49-F238E27FC236}">
                <a16:creationId xmlns:a16="http://schemas.microsoft.com/office/drawing/2014/main" id="{76EBDB73-DE5F-4AB8-BECE-51BF30C59D86}"/>
              </a:ext>
            </a:extLst>
          </p:cNvPr>
          <p:cNvGraphicFramePr>
            <a:graphicFrameLocks noGrp="1"/>
          </p:cNvGraphicFramePr>
          <p:nvPr>
            <p:extLst>
              <p:ext uri="{D42A27DB-BD31-4B8C-83A1-F6EECF244321}">
                <p14:modId xmlns:p14="http://schemas.microsoft.com/office/powerpoint/2010/main" val="778280049"/>
              </p:ext>
            </p:extLst>
          </p:nvPr>
        </p:nvGraphicFramePr>
        <p:xfrm>
          <a:off x="835552" y="1999429"/>
          <a:ext cx="9584386" cy="849765"/>
        </p:xfrm>
        <a:graphic>
          <a:graphicData uri="http://schemas.openxmlformats.org/drawingml/2006/table">
            <a:tbl>
              <a:tblPr rtl="1" firstRow="1" firstCol="1" bandRow="1">
                <a:tableStyleId>{5C22544A-7EE6-4342-B048-85BDC9FD1C3A}</a:tableStyleId>
              </a:tblPr>
              <a:tblGrid>
                <a:gridCol w="1114463">
                  <a:extLst>
                    <a:ext uri="{9D8B030D-6E8A-4147-A177-3AD203B41FA5}">
                      <a16:colId xmlns:a16="http://schemas.microsoft.com/office/drawing/2014/main" val="329904919"/>
                    </a:ext>
                  </a:extLst>
                </a:gridCol>
                <a:gridCol w="4408322">
                  <a:extLst>
                    <a:ext uri="{9D8B030D-6E8A-4147-A177-3AD203B41FA5}">
                      <a16:colId xmlns:a16="http://schemas.microsoft.com/office/drawing/2014/main" val="1010603486"/>
                    </a:ext>
                  </a:extLst>
                </a:gridCol>
                <a:gridCol w="4061601">
                  <a:extLst>
                    <a:ext uri="{9D8B030D-6E8A-4147-A177-3AD203B41FA5}">
                      <a16:colId xmlns:a16="http://schemas.microsoft.com/office/drawing/2014/main" val="1344501402"/>
                    </a:ext>
                  </a:extLst>
                </a:gridCol>
              </a:tblGrid>
              <a:tr h="849765">
                <a:tc>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العناصر الأساسية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غير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46916415"/>
                  </a:ext>
                </a:extLst>
              </a:tr>
            </a:tbl>
          </a:graphicData>
        </a:graphic>
      </p:graphicFrame>
    </p:spTree>
    <p:extLst>
      <p:ext uri="{BB962C8B-B14F-4D97-AF65-F5344CB8AC3E}">
        <p14:creationId xmlns:p14="http://schemas.microsoft.com/office/powerpoint/2010/main" val="25589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21433" cy="6673077"/>
            <a:chOff x="617280" y="-72669"/>
            <a:chExt cx="10821433" cy="6673077"/>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2600" y="-72669"/>
              <a:ext cx="9466113" cy="6673077"/>
              <a:chOff x="1972600" y="-72669"/>
              <a:chExt cx="9466113" cy="6673077"/>
            </a:xfrm>
          </p:grpSpPr>
          <p:sp>
            <p:nvSpPr>
              <p:cNvPr id="6" name="TextBox 5"/>
              <p:cNvSpPr txBox="1"/>
              <p:nvPr/>
            </p:nvSpPr>
            <p:spPr>
              <a:xfrm>
                <a:off x="1972600" y="926970"/>
                <a:ext cx="8631100" cy="338554"/>
              </a:xfrm>
              <a:prstGeom prst="rect">
                <a:avLst/>
              </a:prstGeom>
              <a:noFill/>
            </p:spPr>
            <p:txBody>
              <a:bodyPr wrap="square" rtlCol="0">
                <a:spAutoFit/>
              </a:bodyPr>
              <a:lstStyle/>
              <a:p>
                <a:endParaRPr lang="en-US" sz="1600" b="1" dirty="0">
                  <a:latin typeface="Alexandria" pitchFamily="2" charset="-78"/>
                  <a:cs typeface="Alexandria" pitchFamily="2" charset="-78"/>
                </a:endParaRPr>
              </a:p>
            </p:txBody>
          </p:sp>
          <p:sp>
            <p:nvSpPr>
              <p:cNvPr id="7" name="TextBox 6"/>
              <p:cNvSpPr txBox="1"/>
              <p:nvPr/>
            </p:nvSpPr>
            <p:spPr>
              <a:xfrm>
                <a:off x="8822513" y="6292631"/>
                <a:ext cx="2616200" cy="307777"/>
              </a:xfrm>
              <a:prstGeom prst="rect">
                <a:avLst/>
              </a:prstGeom>
              <a:noFill/>
            </p:spPr>
            <p:txBody>
              <a:bodyPr wrap="square" rtlCol="0">
                <a:spAutoFit/>
              </a:bodyPr>
              <a:lstStyle/>
              <a:p>
                <a:pPr algn="ctr"/>
                <a:r>
                  <a:rPr lang="en-US" sz="1400" b="1" dirty="0">
                    <a:latin typeface="Alexandria" pitchFamily="2" charset="-78"/>
                    <a:cs typeface="Alexandria" pitchFamily="2" charset="-78"/>
                  </a:rPr>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graphicFrame>
        <p:nvGraphicFramePr>
          <p:cNvPr id="2" name="Table 1">
            <a:extLst>
              <a:ext uri="{FF2B5EF4-FFF2-40B4-BE49-F238E27FC236}">
                <a16:creationId xmlns:a16="http://schemas.microsoft.com/office/drawing/2014/main" id="{1AECAE68-7C4E-4576-A426-B8711375CF20}"/>
              </a:ext>
            </a:extLst>
          </p:cNvPr>
          <p:cNvGraphicFramePr>
            <a:graphicFrameLocks noGrp="1"/>
          </p:cNvGraphicFramePr>
          <p:nvPr>
            <p:extLst>
              <p:ext uri="{D42A27DB-BD31-4B8C-83A1-F6EECF244321}">
                <p14:modId xmlns:p14="http://schemas.microsoft.com/office/powerpoint/2010/main" val="4231210217"/>
              </p:ext>
            </p:extLst>
          </p:nvPr>
        </p:nvGraphicFramePr>
        <p:xfrm>
          <a:off x="962164" y="3504470"/>
          <a:ext cx="9584386" cy="1949826"/>
        </p:xfrm>
        <a:graphic>
          <a:graphicData uri="http://schemas.openxmlformats.org/drawingml/2006/table">
            <a:tbl>
              <a:tblPr rtl="1" firstRow="1" firstCol="1" bandRow="1">
                <a:tableStyleId>{5C22544A-7EE6-4342-B048-85BDC9FD1C3A}</a:tableStyleId>
              </a:tblPr>
              <a:tblGrid>
                <a:gridCol w="1099594">
                  <a:extLst>
                    <a:ext uri="{9D8B030D-6E8A-4147-A177-3AD203B41FA5}">
                      <a16:colId xmlns:a16="http://schemas.microsoft.com/office/drawing/2014/main" val="2171143889"/>
                    </a:ext>
                  </a:extLst>
                </a:gridCol>
                <a:gridCol w="4483070">
                  <a:extLst>
                    <a:ext uri="{9D8B030D-6E8A-4147-A177-3AD203B41FA5}">
                      <a16:colId xmlns:a16="http://schemas.microsoft.com/office/drawing/2014/main" val="2039992374"/>
                    </a:ext>
                  </a:extLst>
                </a:gridCol>
                <a:gridCol w="4001722">
                  <a:extLst>
                    <a:ext uri="{9D8B030D-6E8A-4147-A177-3AD203B41FA5}">
                      <a16:colId xmlns:a16="http://schemas.microsoft.com/office/drawing/2014/main" val="2263896369"/>
                    </a:ext>
                  </a:extLst>
                </a:gridCol>
              </a:tblGrid>
              <a:tr h="849178">
                <a:tc>
                  <a:txBody>
                    <a:bodyPr/>
                    <a:lstStyle/>
                    <a:p>
                      <a:pPr marL="0" marR="0" algn="ctr" rtl="1">
                        <a:lnSpc>
                          <a:spcPct val="115000"/>
                        </a:lnSpc>
                        <a:spcBef>
                          <a:spcPts val="0"/>
                        </a:spcBef>
                        <a:spcAft>
                          <a:spcPts val="0"/>
                        </a:spcAft>
                      </a:pPr>
                      <a:r>
                        <a:rPr lang="ar-EG" sz="1400" b="1" u="none" dirty="0">
                          <a:effectLst/>
                          <a:latin typeface="Alexandria" pitchFamily="2" charset="-78"/>
                          <a:cs typeface="Alexandria" pitchFamily="2" charset="-78"/>
                        </a:rPr>
                        <a:t>اتجاه الاتصالات</a:t>
                      </a:r>
                      <a:endParaRPr lang="en-US" sz="1400" b="1" u="none"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justLow" rtl="1">
                        <a:lnSpc>
                          <a:spcPct val="150000"/>
                        </a:lnSpc>
                        <a:spcBef>
                          <a:spcPts val="0"/>
                        </a:spcBef>
                        <a:spcAft>
                          <a:spcPts val="0"/>
                        </a:spcAft>
                      </a:pPr>
                      <a:r>
                        <a:rPr lang="ar-EG" sz="1400" dirty="0">
                          <a:effectLst/>
                          <a:latin typeface="Alexandria" pitchFamily="2" charset="-78"/>
                          <a:cs typeface="Alexandria" pitchFamily="2" charset="-78"/>
                        </a:rPr>
                        <a:t>هابطة غالباً (أوامر و تعليمات ، شكاوى).</a:t>
                      </a:r>
                      <a:endParaRPr lang="en-US" sz="1400" dirty="0">
                        <a:effectLst/>
                        <a:latin typeface="Alexandria" pitchFamily="2" charset="-78"/>
                        <a:cs typeface="Alexandria" pitchFamily="2" charset="-78"/>
                      </a:endParaRPr>
                    </a:p>
                    <a:p>
                      <a:pPr marL="0" marR="0" algn="justLow" rtl="1">
                        <a:lnSpc>
                          <a:spcPct val="150000"/>
                        </a:lnSpc>
                        <a:spcBef>
                          <a:spcPts val="0"/>
                        </a:spcBef>
                        <a:spcAft>
                          <a:spcPts val="0"/>
                        </a:spcAft>
                      </a:pPr>
                      <a:r>
                        <a:rPr lang="ar-EG" sz="1400" dirty="0">
                          <a:effectLst/>
                          <a:latin typeface="Alexandria" pitchFamily="2" charset="-78"/>
                          <a:cs typeface="Alexandria" pitchFamily="2" charset="-78"/>
                        </a:rPr>
                        <a:t>-قليل من الإتصالات الصاعدة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r" rtl="1">
                        <a:lnSpc>
                          <a:spcPct val="150000"/>
                        </a:lnSpc>
                        <a:spcBef>
                          <a:spcPts val="0"/>
                        </a:spcBef>
                        <a:spcAft>
                          <a:spcPts val="0"/>
                        </a:spcAft>
                      </a:pPr>
                      <a:r>
                        <a:rPr lang="ar-EG" sz="1400" dirty="0">
                          <a:effectLst/>
                          <a:latin typeface="Alexandria" pitchFamily="2" charset="-78"/>
                          <a:cs typeface="Alexandria" pitchFamily="2" charset="-78"/>
                        </a:rPr>
                        <a:t>-لاتتبع خطوط السلطة ،وتتحرر من القيود المكانية والزمانية والهيكلية للمنظمة تماما.</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92238206"/>
                  </a:ext>
                </a:extLst>
              </a:tr>
              <a:tr h="1100648">
                <a:tc>
                  <a:txBody>
                    <a:bodyPr/>
                    <a:lstStyle/>
                    <a:p>
                      <a:pPr marL="0" marR="0" algn="ctr" rtl="1">
                        <a:lnSpc>
                          <a:spcPct val="115000"/>
                        </a:lnSpc>
                        <a:spcBef>
                          <a:spcPts val="0"/>
                        </a:spcBef>
                        <a:spcAft>
                          <a:spcPts val="0"/>
                        </a:spcAft>
                      </a:pPr>
                      <a:r>
                        <a:rPr lang="ar-EG" sz="1400" b="1" u="none" dirty="0">
                          <a:effectLst/>
                          <a:latin typeface="Alexandria" pitchFamily="2" charset="-78"/>
                          <a:cs typeface="Alexandria" pitchFamily="2" charset="-78"/>
                        </a:rPr>
                        <a:t>أساليب الاتصال</a:t>
                      </a:r>
                      <a:endParaRPr lang="en-US" sz="1400" b="1" u="none"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cs typeface="Alexandria" pitchFamily="2" charset="-78"/>
                        </a:rPr>
                        <a:t>تتخذ غالباً شكلا مكتوباً.</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cs typeface="Alexandria" pitchFamily="2" charset="-78"/>
                        </a:rPr>
                        <a:t>قد تتخذ الشكل الشفهى فى بعض الحالات  (الإجتماعات الدورية- المحادثات الهاتفية....)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algn="r" rtl="1"/>
                      <a:endParaRPr lang="ar-EG" sz="800" dirty="0">
                        <a:effectLst/>
                        <a:latin typeface="Alexandria" pitchFamily="2" charset="-78"/>
                        <a:cs typeface="Alexandria" pitchFamily="2" charset="-78"/>
                      </a:endParaRPr>
                    </a:p>
                    <a:p>
                      <a:pPr algn="r" rtl="1"/>
                      <a:r>
                        <a:rPr lang="ar-EG" sz="1400" dirty="0">
                          <a:effectLst/>
                          <a:latin typeface="Alexandria" pitchFamily="2" charset="-78"/>
                          <a:cs typeface="Alexandria" pitchFamily="2" charset="-78"/>
                        </a:rPr>
                        <a:t>تتخذ  الشكل الشفهى دائماً</a:t>
                      </a:r>
                      <a:endParaRPr lang="en-US" sz="1400" dirty="0">
                        <a:latin typeface="Alexandria" pitchFamily="2" charset="-78"/>
                        <a:cs typeface="Alexandria" pitchFamily="2" charset="-78"/>
                      </a:endParaRPr>
                    </a:p>
                  </a:txBody>
                  <a:tcPr marL="68580" marR="68580" marT="0" marB="0"/>
                </a:tc>
                <a:extLst>
                  <a:ext uri="{0D108BD9-81ED-4DB2-BD59-A6C34878D82A}">
                    <a16:rowId xmlns:a16="http://schemas.microsoft.com/office/drawing/2014/main" val="1351334150"/>
                  </a:ext>
                </a:extLst>
              </a:tr>
            </a:tbl>
          </a:graphicData>
        </a:graphic>
      </p:graphicFrame>
      <p:graphicFrame>
        <p:nvGraphicFramePr>
          <p:cNvPr id="13" name="Table 12">
            <a:extLst>
              <a:ext uri="{FF2B5EF4-FFF2-40B4-BE49-F238E27FC236}">
                <a16:creationId xmlns:a16="http://schemas.microsoft.com/office/drawing/2014/main" id="{2BC7903C-90C0-4095-A222-6D420AB0D834}"/>
              </a:ext>
            </a:extLst>
          </p:cNvPr>
          <p:cNvGraphicFramePr>
            <a:graphicFrameLocks noGrp="1"/>
          </p:cNvGraphicFramePr>
          <p:nvPr>
            <p:extLst>
              <p:ext uri="{D42A27DB-BD31-4B8C-83A1-F6EECF244321}">
                <p14:modId xmlns:p14="http://schemas.microsoft.com/office/powerpoint/2010/main" val="1582930759"/>
              </p:ext>
            </p:extLst>
          </p:nvPr>
        </p:nvGraphicFramePr>
        <p:xfrm>
          <a:off x="962164" y="2562132"/>
          <a:ext cx="9584386" cy="849765"/>
        </p:xfrm>
        <a:graphic>
          <a:graphicData uri="http://schemas.openxmlformats.org/drawingml/2006/table">
            <a:tbl>
              <a:tblPr rtl="1" firstRow="1" firstCol="1" bandRow="1">
                <a:tableStyleId>{5C22544A-7EE6-4342-B048-85BDC9FD1C3A}</a:tableStyleId>
              </a:tblPr>
              <a:tblGrid>
                <a:gridCol w="1114463">
                  <a:extLst>
                    <a:ext uri="{9D8B030D-6E8A-4147-A177-3AD203B41FA5}">
                      <a16:colId xmlns:a16="http://schemas.microsoft.com/office/drawing/2014/main" val="329904919"/>
                    </a:ext>
                  </a:extLst>
                </a:gridCol>
                <a:gridCol w="4408322">
                  <a:extLst>
                    <a:ext uri="{9D8B030D-6E8A-4147-A177-3AD203B41FA5}">
                      <a16:colId xmlns:a16="http://schemas.microsoft.com/office/drawing/2014/main" val="1010603486"/>
                    </a:ext>
                  </a:extLst>
                </a:gridCol>
                <a:gridCol w="4061601">
                  <a:extLst>
                    <a:ext uri="{9D8B030D-6E8A-4147-A177-3AD203B41FA5}">
                      <a16:colId xmlns:a16="http://schemas.microsoft.com/office/drawing/2014/main" val="1344501402"/>
                    </a:ext>
                  </a:extLst>
                </a:gridCol>
              </a:tblGrid>
              <a:tr h="849765">
                <a:tc>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العناصر الأساسية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غير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46916415"/>
                  </a:ext>
                </a:extLst>
              </a:tr>
            </a:tbl>
          </a:graphicData>
        </a:graphic>
      </p:graphicFrame>
    </p:spTree>
    <p:extLst>
      <p:ext uri="{BB962C8B-B14F-4D97-AF65-F5344CB8AC3E}">
        <p14:creationId xmlns:p14="http://schemas.microsoft.com/office/powerpoint/2010/main" val="255892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347805" y="132782"/>
            <a:ext cx="11012345" cy="6725218"/>
            <a:chOff x="617280" y="-32477"/>
            <a:chExt cx="11012345" cy="672521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64775" y="-32477"/>
              <a:ext cx="9764850" cy="6725218"/>
              <a:chOff x="1864775" y="-32477"/>
              <a:chExt cx="9764850" cy="6725218"/>
            </a:xfrm>
          </p:grpSpPr>
          <p:sp>
            <p:nvSpPr>
              <p:cNvPr id="6" name="TextBox 5"/>
              <p:cNvSpPr txBox="1"/>
              <p:nvPr/>
            </p:nvSpPr>
            <p:spPr>
              <a:xfrm>
                <a:off x="1864775" y="1102194"/>
                <a:ext cx="86311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90134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6642" y="-3247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graphicFrame>
        <p:nvGraphicFramePr>
          <p:cNvPr id="2" name="Table 1">
            <a:extLst>
              <a:ext uri="{FF2B5EF4-FFF2-40B4-BE49-F238E27FC236}">
                <a16:creationId xmlns:a16="http://schemas.microsoft.com/office/drawing/2014/main" id="{00D08B78-362E-4111-8FCB-AAA2085457F6}"/>
              </a:ext>
            </a:extLst>
          </p:cNvPr>
          <p:cNvGraphicFramePr>
            <a:graphicFrameLocks noGrp="1"/>
          </p:cNvGraphicFramePr>
          <p:nvPr>
            <p:extLst>
              <p:ext uri="{D42A27DB-BD31-4B8C-83A1-F6EECF244321}">
                <p14:modId xmlns:p14="http://schemas.microsoft.com/office/powerpoint/2010/main" val="1091541943"/>
              </p:ext>
            </p:extLst>
          </p:nvPr>
        </p:nvGraphicFramePr>
        <p:xfrm>
          <a:off x="962164" y="2908448"/>
          <a:ext cx="9584386" cy="3111291"/>
        </p:xfrm>
        <a:graphic>
          <a:graphicData uri="http://schemas.openxmlformats.org/drawingml/2006/table">
            <a:tbl>
              <a:tblPr rtl="1" firstRow="1" firstCol="1" bandRow="1">
                <a:tableStyleId>{5C22544A-7EE6-4342-B048-85BDC9FD1C3A}</a:tableStyleId>
              </a:tblPr>
              <a:tblGrid>
                <a:gridCol w="1114464">
                  <a:extLst>
                    <a:ext uri="{9D8B030D-6E8A-4147-A177-3AD203B41FA5}">
                      <a16:colId xmlns:a16="http://schemas.microsoft.com/office/drawing/2014/main" val="2081496575"/>
                    </a:ext>
                  </a:extLst>
                </a:gridCol>
                <a:gridCol w="4550726">
                  <a:extLst>
                    <a:ext uri="{9D8B030D-6E8A-4147-A177-3AD203B41FA5}">
                      <a16:colId xmlns:a16="http://schemas.microsoft.com/office/drawing/2014/main" val="3777656291"/>
                    </a:ext>
                  </a:extLst>
                </a:gridCol>
                <a:gridCol w="3919196">
                  <a:extLst>
                    <a:ext uri="{9D8B030D-6E8A-4147-A177-3AD203B41FA5}">
                      <a16:colId xmlns:a16="http://schemas.microsoft.com/office/drawing/2014/main" val="1996963466"/>
                    </a:ext>
                  </a:extLst>
                </a:gridCol>
              </a:tblGrid>
              <a:tr h="3111291">
                <a:tc>
                  <a:txBody>
                    <a:bodyPr/>
                    <a:lstStyle/>
                    <a:p>
                      <a:pPr marL="0" marR="0" algn="just" rtl="1">
                        <a:lnSpc>
                          <a:spcPct val="115000"/>
                        </a:lnSpc>
                        <a:spcBef>
                          <a:spcPts val="0"/>
                        </a:spcBef>
                        <a:spcAft>
                          <a:spcPts val="0"/>
                        </a:spcAft>
                      </a:pPr>
                      <a:r>
                        <a:rPr lang="ar-EG" sz="1400" u="none" strike="noStrike" dirty="0">
                          <a:solidFill>
                            <a:schemeClr val="tx1"/>
                          </a:solidFill>
                          <a:effectLst/>
                          <a:latin typeface="Alexandria" pitchFamily="2" charset="-78"/>
                          <a:cs typeface="Alexandria" pitchFamily="2" charset="-78"/>
                        </a:rPr>
                        <a:t> </a:t>
                      </a:r>
                      <a:endParaRPr lang="en-US" sz="1400" dirty="0">
                        <a:solidFill>
                          <a:schemeClr val="tx1"/>
                        </a:solidFill>
                        <a:effectLst/>
                        <a:latin typeface="Alexandria" pitchFamily="2" charset="-78"/>
                        <a:cs typeface="Alexandria" pitchFamily="2" charset="-78"/>
                      </a:endParaRPr>
                    </a:p>
                    <a:p>
                      <a:pPr marL="0" marR="0" algn="just" rtl="1">
                        <a:lnSpc>
                          <a:spcPct val="115000"/>
                        </a:lnSpc>
                        <a:spcBef>
                          <a:spcPts val="0"/>
                        </a:spcBef>
                        <a:spcAft>
                          <a:spcPts val="0"/>
                        </a:spcAft>
                      </a:pPr>
                      <a:r>
                        <a:rPr lang="ar-EG" sz="1400" u="none" strike="noStrike" dirty="0">
                          <a:solidFill>
                            <a:schemeClr val="tx1"/>
                          </a:solidFill>
                          <a:effectLst/>
                          <a:latin typeface="Alexandria" pitchFamily="2" charset="-78"/>
                          <a:cs typeface="Alexandria" pitchFamily="2" charset="-78"/>
                        </a:rPr>
                        <a:t> </a:t>
                      </a:r>
                      <a:endParaRPr lang="en-US" sz="1400" dirty="0">
                        <a:solidFill>
                          <a:schemeClr val="tx1"/>
                        </a:solidFill>
                        <a:effectLst/>
                        <a:latin typeface="Alexandria" pitchFamily="2" charset="-78"/>
                        <a:cs typeface="Alexandria" pitchFamily="2" charset="-78"/>
                      </a:endParaRPr>
                    </a:p>
                    <a:p>
                      <a:pPr marL="0" marR="0" algn="just" rtl="1">
                        <a:lnSpc>
                          <a:spcPct val="115000"/>
                        </a:lnSpc>
                        <a:spcBef>
                          <a:spcPts val="0"/>
                        </a:spcBef>
                        <a:spcAft>
                          <a:spcPts val="0"/>
                        </a:spcAft>
                      </a:pPr>
                      <a:r>
                        <a:rPr lang="ar-EG" sz="1400" u="none" dirty="0">
                          <a:solidFill>
                            <a:schemeClr val="tx1"/>
                          </a:solidFill>
                          <a:effectLst/>
                          <a:latin typeface="Alexandria" pitchFamily="2" charset="-78"/>
                          <a:cs typeface="Alexandria" pitchFamily="2" charset="-78"/>
                        </a:rPr>
                        <a:t>المميزات</a:t>
                      </a:r>
                      <a:endParaRPr lang="en-US" sz="1400" u="none"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tc>
                  <a:txBody>
                    <a:bodyPr/>
                    <a:lstStyle/>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سرعة الإنجاز- </a:t>
                      </a: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إرتفاع دقة المعلومات( المركزية).</a:t>
                      </a:r>
                      <a:endParaRPr lang="en-US" sz="1400" dirty="0">
                        <a:solidFill>
                          <a:schemeClr val="tx1"/>
                        </a:solidFill>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مرونة تغيير قواعد العمل-</a:t>
                      </a: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 إرتفاع الروح المعنوية</a:t>
                      </a: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-تلاشى سيطرة القائد(غير المركزية)</a:t>
                      </a:r>
                      <a:endParaRPr lang="en-US" sz="1400" dirty="0">
                        <a:solidFill>
                          <a:schemeClr val="tx1"/>
                        </a:solidFill>
                        <a:effectLst/>
                        <a:latin typeface="Alexandria" pitchFamily="2" charset="-78"/>
                        <a:cs typeface="Alexandria" pitchFamily="2" charset="-78"/>
                      </a:endParaRPr>
                    </a:p>
                    <a:p>
                      <a:pPr marL="285750" marR="0" algn="just" rtl="1">
                        <a:lnSpc>
                          <a:spcPct val="150000"/>
                        </a:lnSpc>
                        <a:spcBef>
                          <a:spcPts val="0"/>
                        </a:spcBef>
                        <a:spcAft>
                          <a:spcPts val="0"/>
                        </a:spcAft>
                      </a:pPr>
                      <a:r>
                        <a:rPr lang="ar-EG" sz="1400" u="none" strike="noStrike" dirty="0">
                          <a:solidFill>
                            <a:schemeClr val="tx1"/>
                          </a:solidFill>
                          <a:effectLst/>
                          <a:latin typeface="Alexandria" pitchFamily="2" charset="-78"/>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tc>
                  <a:txBody>
                    <a:bodyPr/>
                    <a:lstStyle/>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سهولة و سرعة انتقال المعلومات .</a:t>
                      </a:r>
                      <a:endParaRPr lang="en-US" sz="1400" dirty="0">
                        <a:solidFill>
                          <a:schemeClr val="tx1"/>
                        </a:solidFill>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تفسير و تأكيد الرسائل الرسمية .</a:t>
                      </a:r>
                      <a:endParaRPr lang="en-US" sz="1400" dirty="0">
                        <a:solidFill>
                          <a:schemeClr val="tx1"/>
                        </a:solidFill>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الحصول على معلومات من الصعب الحصول عليها من خلال وسائل الاتصال الرسمية.</a:t>
                      </a:r>
                      <a:endParaRPr lang="en-US" sz="1400" dirty="0">
                        <a:solidFill>
                          <a:schemeClr val="tx1"/>
                        </a:solidFill>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 تمكن المرؤوسيين من الوصول إلى درجة الفهم الكامل الذى يصعب تحقيقه إذا ما اعتمدوا فقط على الاتصال الرسمى.</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extLst>
                  <a:ext uri="{0D108BD9-81ED-4DB2-BD59-A6C34878D82A}">
                    <a16:rowId xmlns:a16="http://schemas.microsoft.com/office/drawing/2014/main" val="795031749"/>
                  </a:ext>
                </a:extLst>
              </a:tr>
            </a:tbl>
          </a:graphicData>
        </a:graphic>
      </p:graphicFrame>
      <p:graphicFrame>
        <p:nvGraphicFramePr>
          <p:cNvPr id="13" name="Table 12">
            <a:extLst>
              <a:ext uri="{FF2B5EF4-FFF2-40B4-BE49-F238E27FC236}">
                <a16:creationId xmlns:a16="http://schemas.microsoft.com/office/drawing/2014/main" id="{5343FDAA-4FD6-4541-9710-327E2BA6E2C3}"/>
              </a:ext>
            </a:extLst>
          </p:cNvPr>
          <p:cNvGraphicFramePr>
            <a:graphicFrameLocks noGrp="1"/>
          </p:cNvGraphicFramePr>
          <p:nvPr>
            <p:extLst>
              <p:ext uri="{D42A27DB-BD31-4B8C-83A1-F6EECF244321}">
                <p14:modId xmlns:p14="http://schemas.microsoft.com/office/powerpoint/2010/main" val="1440397738"/>
              </p:ext>
            </p:extLst>
          </p:nvPr>
        </p:nvGraphicFramePr>
        <p:xfrm>
          <a:off x="962164" y="1929089"/>
          <a:ext cx="9584386" cy="849765"/>
        </p:xfrm>
        <a:graphic>
          <a:graphicData uri="http://schemas.openxmlformats.org/drawingml/2006/table">
            <a:tbl>
              <a:tblPr rtl="1" firstRow="1" firstCol="1" bandRow="1">
                <a:tableStyleId>{5C22544A-7EE6-4342-B048-85BDC9FD1C3A}</a:tableStyleId>
              </a:tblPr>
              <a:tblGrid>
                <a:gridCol w="1114463">
                  <a:extLst>
                    <a:ext uri="{9D8B030D-6E8A-4147-A177-3AD203B41FA5}">
                      <a16:colId xmlns:a16="http://schemas.microsoft.com/office/drawing/2014/main" val="329904919"/>
                    </a:ext>
                  </a:extLst>
                </a:gridCol>
                <a:gridCol w="4408322">
                  <a:extLst>
                    <a:ext uri="{9D8B030D-6E8A-4147-A177-3AD203B41FA5}">
                      <a16:colId xmlns:a16="http://schemas.microsoft.com/office/drawing/2014/main" val="1010603486"/>
                    </a:ext>
                  </a:extLst>
                </a:gridCol>
                <a:gridCol w="4061601">
                  <a:extLst>
                    <a:ext uri="{9D8B030D-6E8A-4147-A177-3AD203B41FA5}">
                      <a16:colId xmlns:a16="http://schemas.microsoft.com/office/drawing/2014/main" val="1344501402"/>
                    </a:ext>
                  </a:extLst>
                </a:gridCol>
              </a:tblGrid>
              <a:tr h="849765">
                <a:tc>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العناصر الأساسية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غير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46916415"/>
                  </a:ext>
                </a:extLst>
              </a:tr>
            </a:tbl>
          </a:graphicData>
        </a:graphic>
      </p:graphicFrame>
    </p:spTree>
    <p:extLst>
      <p:ext uri="{BB962C8B-B14F-4D97-AF65-F5344CB8AC3E}">
        <p14:creationId xmlns:p14="http://schemas.microsoft.com/office/powerpoint/2010/main" val="255892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911865" cy="6765410"/>
            <a:chOff x="617280" y="-72669"/>
            <a:chExt cx="10911865"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848150" y="-72669"/>
              <a:ext cx="9680995" cy="6765410"/>
              <a:chOff x="1848150" y="-72669"/>
              <a:chExt cx="9680995" cy="6765410"/>
            </a:xfrm>
          </p:grpSpPr>
          <p:sp>
            <p:nvSpPr>
              <p:cNvPr id="6" name="TextBox 5"/>
              <p:cNvSpPr txBox="1"/>
              <p:nvPr/>
            </p:nvSpPr>
            <p:spPr>
              <a:xfrm>
                <a:off x="1848150" y="1118819"/>
                <a:ext cx="86311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6546"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graphicFrame>
        <p:nvGraphicFramePr>
          <p:cNvPr id="11" name="Table 10">
            <a:extLst>
              <a:ext uri="{FF2B5EF4-FFF2-40B4-BE49-F238E27FC236}">
                <a16:creationId xmlns:a16="http://schemas.microsoft.com/office/drawing/2014/main" id="{2C481832-E9C7-401C-A21C-F69961C0773C}"/>
              </a:ext>
            </a:extLst>
          </p:cNvPr>
          <p:cNvGraphicFramePr>
            <a:graphicFrameLocks noGrp="1"/>
          </p:cNvGraphicFramePr>
          <p:nvPr>
            <p:extLst>
              <p:ext uri="{D42A27DB-BD31-4B8C-83A1-F6EECF244321}">
                <p14:modId xmlns:p14="http://schemas.microsoft.com/office/powerpoint/2010/main" val="1134189985"/>
              </p:ext>
            </p:extLst>
          </p:nvPr>
        </p:nvGraphicFramePr>
        <p:xfrm>
          <a:off x="1085295" y="3163474"/>
          <a:ext cx="9584385" cy="2729325"/>
        </p:xfrm>
        <a:graphic>
          <a:graphicData uri="http://schemas.openxmlformats.org/drawingml/2006/table">
            <a:tbl>
              <a:tblPr rtl="1" firstRow="1" firstCol="1" bandRow="1">
                <a:tableStyleId>{5C22544A-7EE6-4342-B048-85BDC9FD1C3A}</a:tableStyleId>
              </a:tblPr>
              <a:tblGrid>
                <a:gridCol w="1114463">
                  <a:extLst>
                    <a:ext uri="{9D8B030D-6E8A-4147-A177-3AD203B41FA5}">
                      <a16:colId xmlns:a16="http://schemas.microsoft.com/office/drawing/2014/main" val="3927725458"/>
                    </a:ext>
                  </a:extLst>
                </a:gridCol>
                <a:gridCol w="4550726">
                  <a:extLst>
                    <a:ext uri="{9D8B030D-6E8A-4147-A177-3AD203B41FA5}">
                      <a16:colId xmlns:a16="http://schemas.microsoft.com/office/drawing/2014/main" val="3535878960"/>
                    </a:ext>
                  </a:extLst>
                </a:gridCol>
                <a:gridCol w="3919196">
                  <a:extLst>
                    <a:ext uri="{9D8B030D-6E8A-4147-A177-3AD203B41FA5}">
                      <a16:colId xmlns:a16="http://schemas.microsoft.com/office/drawing/2014/main" val="1620915855"/>
                    </a:ext>
                  </a:extLst>
                </a:gridCol>
              </a:tblGrid>
              <a:tr h="2729325">
                <a:tc>
                  <a:txBody>
                    <a:bodyPr/>
                    <a:lstStyle/>
                    <a:p>
                      <a:pPr marL="0" marR="0" algn="r" rtl="1">
                        <a:lnSpc>
                          <a:spcPct val="115000"/>
                        </a:lnSpc>
                        <a:spcBef>
                          <a:spcPts val="0"/>
                        </a:spcBef>
                        <a:spcAft>
                          <a:spcPts val="0"/>
                        </a:spcAft>
                      </a:pPr>
                      <a:r>
                        <a:rPr lang="ar-EG" sz="1400" u="none" dirty="0">
                          <a:solidFill>
                            <a:schemeClr val="tx1"/>
                          </a:solidFill>
                          <a:effectLst/>
                          <a:latin typeface="Alexandria" pitchFamily="2" charset="-78"/>
                          <a:cs typeface="Alexandria" pitchFamily="2" charset="-78"/>
                        </a:rPr>
                        <a:t>العيوب </a:t>
                      </a:r>
                      <a:endParaRPr lang="en-US" sz="1400" u="none"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tc>
                  <a:txBody>
                    <a:bodyPr/>
                    <a:lstStyle/>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عدم الفاعلية فى بعض الأحيان .</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بطء  إنتقال المعلومات( نظم الإتصالات التقليدية)</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صعوبة الحصول على بعض المعلومات التى تعتبرها الإدارة سرية .</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عدم تمكن العاملين من تحقيق الفهم الكامل لبعض القرارات و السياسات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tc>
                  <a:txBody>
                    <a:bodyPr/>
                    <a:lstStyle/>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تفتقر معلوماتها إلى الدقة .</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قد تتسبب فى خلق و نقل الشائعات التى قد تضر بالمنظمة .</a:t>
                      </a:r>
                      <a:endParaRPr lang="en-US" sz="1400" dirty="0">
                        <a:solidFill>
                          <a:schemeClr val="tx1"/>
                        </a:solidFill>
                        <a:effectLst/>
                        <a:latin typeface="Alexandria" pitchFamily="2" charset="-78"/>
                        <a:cs typeface="Alexandria" pitchFamily="2" charset="-78"/>
                      </a:endParaRPr>
                    </a:p>
                    <a:p>
                      <a:pPr marL="342900" marR="0" lvl="0" indent="-342900" algn="r" rtl="1">
                        <a:lnSpc>
                          <a:spcPct val="150000"/>
                        </a:lnSpc>
                        <a:spcBef>
                          <a:spcPts val="0"/>
                        </a:spcBef>
                        <a:spcAft>
                          <a:spcPts val="0"/>
                        </a:spcAft>
                        <a:buFont typeface="Calibri" panose="020F0502020204030204" pitchFamily="34" charset="0"/>
                        <a:buChar char="-"/>
                      </a:pPr>
                      <a:r>
                        <a:rPr lang="ar-EG" sz="1400" dirty="0">
                          <a:solidFill>
                            <a:schemeClr val="tx1"/>
                          </a:solidFill>
                          <a:effectLst/>
                          <a:latin typeface="Alexandria" pitchFamily="2" charset="-78"/>
                          <a:cs typeface="Alexandria" pitchFamily="2" charset="-78"/>
                        </a:rPr>
                        <a:t>قد تؤدى إلى تكتل الجماعات ضد الإدارة.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chemeClr val="accent1">
                        <a:lumMod val="40000"/>
                        <a:lumOff val="60000"/>
                      </a:schemeClr>
                    </a:solidFill>
                  </a:tcPr>
                </a:tc>
                <a:extLst>
                  <a:ext uri="{0D108BD9-81ED-4DB2-BD59-A6C34878D82A}">
                    <a16:rowId xmlns:a16="http://schemas.microsoft.com/office/drawing/2014/main" val="626154817"/>
                  </a:ext>
                </a:extLst>
              </a:tr>
            </a:tbl>
          </a:graphicData>
        </a:graphic>
      </p:graphicFrame>
      <p:graphicFrame>
        <p:nvGraphicFramePr>
          <p:cNvPr id="12" name="Table 11">
            <a:extLst>
              <a:ext uri="{FF2B5EF4-FFF2-40B4-BE49-F238E27FC236}">
                <a16:creationId xmlns:a16="http://schemas.microsoft.com/office/drawing/2014/main" id="{8A4684BF-8B49-46F0-8AF5-8657D8C54171}"/>
              </a:ext>
            </a:extLst>
          </p:cNvPr>
          <p:cNvGraphicFramePr>
            <a:graphicFrameLocks noGrp="1"/>
          </p:cNvGraphicFramePr>
          <p:nvPr>
            <p:extLst>
              <p:ext uri="{D42A27DB-BD31-4B8C-83A1-F6EECF244321}">
                <p14:modId xmlns:p14="http://schemas.microsoft.com/office/powerpoint/2010/main" val="1497436339"/>
              </p:ext>
            </p:extLst>
          </p:nvPr>
        </p:nvGraphicFramePr>
        <p:xfrm>
          <a:off x="1085294" y="2145396"/>
          <a:ext cx="9584386" cy="849765"/>
        </p:xfrm>
        <a:graphic>
          <a:graphicData uri="http://schemas.openxmlformats.org/drawingml/2006/table">
            <a:tbl>
              <a:tblPr rtl="1" firstRow="1" firstCol="1" bandRow="1">
                <a:tableStyleId>{5C22544A-7EE6-4342-B048-85BDC9FD1C3A}</a:tableStyleId>
              </a:tblPr>
              <a:tblGrid>
                <a:gridCol w="1114463">
                  <a:extLst>
                    <a:ext uri="{9D8B030D-6E8A-4147-A177-3AD203B41FA5}">
                      <a16:colId xmlns:a16="http://schemas.microsoft.com/office/drawing/2014/main" val="458048650"/>
                    </a:ext>
                  </a:extLst>
                </a:gridCol>
                <a:gridCol w="4408322">
                  <a:extLst>
                    <a:ext uri="{9D8B030D-6E8A-4147-A177-3AD203B41FA5}">
                      <a16:colId xmlns:a16="http://schemas.microsoft.com/office/drawing/2014/main" val="153905430"/>
                    </a:ext>
                  </a:extLst>
                </a:gridCol>
                <a:gridCol w="4061601">
                  <a:extLst>
                    <a:ext uri="{9D8B030D-6E8A-4147-A177-3AD203B41FA5}">
                      <a16:colId xmlns:a16="http://schemas.microsoft.com/office/drawing/2014/main" val="443863080"/>
                    </a:ext>
                  </a:extLst>
                </a:gridCol>
              </a:tblGrid>
              <a:tr h="849765">
                <a:tc>
                  <a:txBody>
                    <a:bodyPr/>
                    <a:lstStyle/>
                    <a:p>
                      <a:pPr marL="0" marR="0" algn="ctr" rtl="1">
                        <a:lnSpc>
                          <a:spcPct val="115000"/>
                        </a:lnSpc>
                        <a:spcBef>
                          <a:spcPts val="0"/>
                        </a:spcBef>
                        <a:spcAft>
                          <a:spcPts val="0"/>
                        </a:spcAft>
                      </a:pPr>
                      <a:r>
                        <a:rPr lang="ar-EG" sz="1400" dirty="0">
                          <a:effectLst/>
                          <a:latin typeface="Alexandria" pitchFamily="2" charset="-78"/>
                          <a:cs typeface="Alexandria" pitchFamily="2" charset="-78"/>
                        </a:rPr>
                        <a:t>العناصر الأساسية</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ctr" rtl="1">
                        <a:lnSpc>
                          <a:spcPct val="115000"/>
                        </a:lnSpc>
                        <a:spcBef>
                          <a:spcPts val="0"/>
                        </a:spcBef>
                        <a:spcAft>
                          <a:spcPts val="0"/>
                        </a:spcAft>
                      </a:pPr>
                      <a:endParaRPr lang="ar-EG" sz="1400" dirty="0">
                        <a:effectLst/>
                        <a:latin typeface="Alexandria" pitchFamily="2" charset="-78"/>
                        <a:cs typeface="Alexandria" pitchFamily="2" charset="-78"/>
                      </a:endParaRPr>
                    </a:p>
                    <a:p>
                      <a:pPr marL="0" marR="0" algn="ctr" rtl="1">
                        <a:lnSpc>
                          <a:spcPct val="115000"/>
                        </a:lnSpc>
                        <a:spcBef>
                          <a:spcPts val="0"/>
                        </a:spcBef>
                        <a:spcAft>
                          <a:spcPts val="0"/>
                        </a:spcAft>
                      </a:pPr>
                      <a:r>
                        <a:rPr lang="ar-EG" sz="1400" dirty="0">
                          <a:effectLst/>
                          <a:latin typeface="Alexandria" pitchFamily="2" charset="-78"/>
                          <a:cs typeface="Alexandria" pitchFamily="2" charset="-78"/>
                        </a:rPr>
                        <a:t>الاتصالات غير الرسمية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351274268"/>
                  </a:ext>
                </a:extLst>
              </a:tr>
            </a:tbl>
          </a:graphicData>
        </a:graphic>
      </p:graphicFrame>
    </p:spTree>
    <p:extLst>
      <p:ext uri="{BB962C8B-B14F-4D97-AF65-F5344CB8AC3E}">
        <p14:creationId xmlns:p14="http://schemas.microsoft.com/office/powerpoint/2010/main" val="255892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197275" y="-92765"/>
              <a:ext cx="9331870" cy="6745314"/>
              <a:chOff x="2197275" y="-92765"/>
              <a:chExt cx="9331870" cy="6745314"/>
            </a:xfrm>
          </p:grpSpPr>
          <p:sp>
            <p:nvSpPr>
              <p:cNvPr id="6" name="TextBox 5"/>
              <p:cNvSpPr txBox="1"/>
              <p:nvPr/>
            </p:nvSpPr>
            <p:spPr>
              <a:xfrm>
                <a:off x="2197275"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1" name="Rectangle 10"/>
          <p:cNvSpPr/>
          <p:nvPr/>
        </p:nvSpPr>
        <p:spPr>
          <a:xfrm>
            <a:off x="1477108" y="2407389"/>
            <a:ext cx="9650848" cy="1752531"/>
          </a:xfrm>
          <a:prstGeom prst="rect">
            <a:avLst/>
          </a:prstGeom>
        </p:spPr>
        <p:txBody>
          <a:bodyPr wrap="square">
            <a:spAutoFit/>
          </a:bodyPr>
          <a:lstStyle/>
          <a:p>
            <a:pPr marL="0" marR="0" algn="just" rtl="1">
              <a:lnSpc>
                <a:spcPct val="20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و تعتبر الاتصالات غير الرسمية فى حد ذاتها ظاهرة صحية ، لأنها تدل على اهتمام العاملين بالمنظمة اهتماماً شخصياً . و بالتالى ينبغى على القائد ألا يغفل وجود الاتصالات غير الرسمية، و يعمل على استخدامها لصالح التنظيم، خاصة إذا أدرك أن نسبة كبيرة تتخطى 50% من الاتصالات تتم على الأقل عن طريق غير الطريق الرسمى، و أن جميع قراراته سوف يتناولها العاملون بالتنظيم فى اجتماعاتهم غير الرسمية بالتعليق و النقد.</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22909"/>
              <a:ext cx="8965755" cy="6815650"/>
              <a:chOff x="2513150" y="-122909"/>
              <a:chExt cx="8965755" cy="681565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819150" y="1845593"/>
            <a:ext cx="10434109" cy="3559949"/>
          </a:xfrm>
          <a:prstGeom prst="rect">
            <a:avLst/>
          </a:prstGeom>
        </p:spPr>
        <p:txBody>
          <a:bodyPr wrap="square">
            <a:spAutoFit/>
          </a:bodyPr>
          <a:lstStyle/>
          <a:p>
            <a:pPr marL="21082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هناك </a:t>
            </a:r>
            <a:r>
              <a:rPr lang="ar-SA" sz="1400" b="1" dirty="0">
                <a:effectLst/>
                <a:latin typeface="Alexandria" pitchFamily="2" charset="-78"/>
                <a:ea typeface="Times New Roman" panose="02020603050405020304" pitchFamily="18" charset="0"/>
                <a:cs typeface="Alexandria" pitchFamily="2" charset="-78"/>
              </a:rPr>
              <a:t>سبعة </a:t>
            </a:r>
            <a:r>
              <a:rPr lang="ar-EG" sz="1400" b="1" dirty="0">
                <a:latin typeface="Alexandria" pitchFamily="2" charset="-78"/>
                <a:ea typeface="Times New Roman" panose="02020603050405020304" pitchFamily="18" charset="0"/>
                <a:cs typeface="Alexandria" pitchFamily="2" charset="-78"/>
              </a:rPr>
              <a:t>وظائف</a:t>
            </a:r>
            <a:r>
              <a:rPr lang="ar-SA" sz="1400" b="1" dirty="0">
                <a:effectLst/>
                <a:latin typeface="Alexandria" pitchFamily="2" charset="-78"/>
                <a:ea typeface="Times New Roman" panose="02020603050405020304" pitchFamily="18" charset="0"/>
                <a:cs typeface="Alexandria" pitchFamily="2" charset="-78"/>
              </a:rPr>
              <a:t> أساسية للإتصالات بين الرئيس و المرؤوس موضح شرح تفصيلى لها فيما يلى </a:t>
            </a:r>
            <a:r>
              <a:rPr lang="ar-EG" sz="1400" b="1" dirty="0">
                <a:effectLst/>
                <a:latin typeface="Alexandria" pitchFamily="2" charset="-78"/>
                <a:ea typeface="Times New Roman" panose="02020603050405020304" pitchFamily="18" charset="0"/>
                <a:cs typeface="Alexandria" pitchFamily="2" charset="-78"/>
              </a:rPr>
              <a:t>:</a:t>
            </a:r>
          </a:p>
          <a:p>
            <a:pPr marL="210820" marR="0" algn="just" rtl="1">
              <a:lnSpc>
                <a:spcPct val="150000"/>
              </a:lnSpc>
              <a:spcBef>
                <a:spcPts val="0"/>
              </a:spcBef>
              <a:spcAft>
                <a:spcPts val="0"/>
              </a:spcAft>
            </a:pPr>
            <a:endParaRPr lang="ar-EG" sz="12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التوجيه </a:t>
            </a:r>
            <a:r>
              <a:rPr lang="en-US" sz="1400" dirty="0">
                <a:effectLst/>
                <a:latin typeface="Alexandria" pitchFamily="2" charset="-78"/>
                <a:ea typeface="Times New Roman" panose="02020603050405020304" pitchFamily="18" charset="0"/>
                <a:cs typeface="Alexandria" pitchFamily="2" charset="-78"/>
              </a:rPr>
              <a:t>Direction</a:t>
            </a:r>
          </a:p>
          <a:p>
            <a:pPr marL="342900" marR="0" lvl="0" indent="-342900" algn="just" rtl="1">
              <a:lnSpc>
                <a:spcPct val="150000"/>
              </a:lnSpc>
              <a:spcBef>
                <a:spcPts val="0"/>
              </a:spcBef>
              <a:spcAft>
                <a:spcPts val="0"/>
              </a:spcAft>
              <a:buFont typeface="+mj-lt"/>
              <a:buAutoNum type="arabicPeriod"/>
            </a:pPr>
            <a:r>
              <a:rPr lang="ar-SA" sz="1400" dirty="0">
                <a:effectLst/>
                <a:latin typeface="Alexandria" pitchFamily="2" charset="-78"/>
                <a:ea typeface="Times New Roman" panose="02020603050405020304" pitchFamily="18" charset="0"/>
                <a:cs typeface="Alexandria" pitchFamily="2" charset="-78"/>
              </a:rPr>
              <a:t>الإعلام </a:t>
            </a:r>
            <a:r>
              <a:rPr lang="en-US" sz="1400" dirty="0">
                <a:effectLst/>
                <a:latin typeface="Alexandria" pitchFamily="2" charset="-78"/>
                <a:ea typeface="Times New Roman" panose="02020603050405020304" pitchFamily="18" charset="0"/>
                <a:cs typeface="Alexandria" pitchFamily="2" charset="-78"/>
              </a:rPr>
              <a:t>Information</a:t>
            </a:r>
          </a:p>
          <a:p>
            <a:pPr marL="342900" marR="0" lvl="0" indent="-342900" algn="r"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الأساس المنطقى للإتصال</a:t>
            </a:r>
            <a:r>
              <a:rPr lang="en-US" sz="1400" dirty="0">
                <a:effectLst/>
                <a:latin typeface="Alexandria" pitchFamily="2" charset="-78"/>
                <a:ea typeface="Times New Roman" panose="02020603050405020304" pitchFamily="18" charset="0"/>
                <a:cs typeface="Alexandria" pitchFamily="2" charset="-78"/>
              </a:rPr>
              <a:t>Rationale</a:t>
            </a:r>
          </a:p>
          <a:p>
            <a:pPr marL="342900" marR="0" lvl="0" indent="-342900" algn="just"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توفير رجع الصدى </a:t>
            </a:r>
            <a:r>
              <a:rPr lang="en-US" sz="1400" dirty="0">
                <a:effectLst/>
                <a:latin typeface="Alexandria" pitchFamily="2" charset="-78"/>
                <a:ea typeface="Times New Roman" panose="02020603050405020304" pitchFamily="18" charset="0"/>
                <a:cs typeface="Alexandria" pitchFamily="2" charset="-78"/>
              </a:rPr>
              <a:t>Feedback</a:t>
            </a:r>
          </a:p>
          <a:p>
            <a:pPr marL="342900" marR="0" lvl="0" indent="-342900" algn="just"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التعبير الإيجابى </a:t>
            </a:r>
            <a:r>
              <a:rPr lang="en-US" sz="1400" dirty="0">
                <a:effectLst/>
                <a:latin typeface="Alexandria" pitchFamily="2" charset="-78"/>
                <a:ea typeface="Times New Roman" panose="02020603050405020304" pitchFamily="18" charset="0"/>
                <a:cs typeface="Alexandria" pitchFamily="2" charset="-78"/>
              </a:rPr>
              <a:t>Positive expression </a:t>
            </a:r>
          </a:p>
          <a:p>
            <a:pPr marL="342900" marR="0" lvl="0" indent="-342900" algn="just"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التعبير السلبي </a:t>
            </a:r>
            <a:r>
              <a:rPr lang="en-US" sz="1400" dirty="0">
                <a:effectLst/>
                <a:latin typeface="Alexandria" pitchFamily="2" charset="-78"/>
                <a:ea typeface="Times New Roman" panose="02020603050405020304" pitchFamily="18" charset="0"/>
                <a:cs typeface="Alexandria" pitchFamily="2" charset="-78"/>
              </a:rPr>
              <a:t>Negative expression  </a:t>
            </a:r>
          </a:p>
          <a:p>
            <a:pPr marL="342900" marR="0" lvl="0" indent="-342900" algn="just" rtl="1">
              <a:lnSpc>
                <a:spcPct val="150000"/>
              </a:lnSpc>
              <a:spcBef>
                <a:spcPts val="0"/>
              </a:spcBef>
              <a:spcAft>
                <a:spcPts val="0"/>
              </a:spcAft>
              <a:buFont typeface="+mj-lt"/>
              <a:buAutoNum type="arabicPeriod"/>
            </a:pPr>
            <a:r>
              <a:rPr lang="ar-EG" sz="1400" dirty="0">
                <a:effectLst/>
                <a:latin typeface="Alexandria" pitchFamily="2" charset="-78"/>
                <a:ea typeface="Times New Roman" panose="02020603050405020304" pitchFamily="18" charset="0"/>
                <a:cs typeface="Alexandria" pitchFamily="2" charset="-78"/>
              </a:rPr>
              <a:t>المشاركة </a:t>
            </a:r>
            <a:r>
              <a:rPr lang="en-US" sz="1400" dirty="0">
                <a:effectLst/>
                <a:latin typeface="Alexandria" pitchFamily="2" charset="-78"/>
                <a:ea typeface="Times New Roman" panose="02020603050405020304" pitchFamily="18" charset="0"/>
                <a:cs typeface="Alexandria" pitchFamily="2" charset="-78"/>
              </a:rPr>
              <a:t>Participation</a:t>
            </a:r>
          </a:p>
          <a:p>
            <a:pPr marL="0" marR="0" algn="just" rtl="1">
              <a:lnSpc>
                <a:spcPct val="115000"/>
              </a:lnSpc>
              <a:spcBef>
                <a:spcPts val="0"/>
              </a:spcBef>
              <a:spcAft>
                <a:spcPts val="0"/>
              </a:spcAft>
            </a:pPr>
            <a:r>
              <a:rPr lang="en-US" sz="1800" dirty="0">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21082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p:txBody>
      </p:sp>
      <p:sp>
        <p:nvSpPr>
          <p:cNvPr id="12" name="TextBox 11">
            <a:extLst>
              <a:ext uri="{FF2B5EF4-FFF2-40B4-BE49-F238E27FC236}">
                <a16:creationId xmlns:a16="http://schemas.microsoft.com/office/drawing/2014/main" id="{36A864C6-8D0F-4AB6-B6B4-C1A99AE5CC37}"/>
              </a:ext>
            </a:extLst>
          </p:cNvPr>
          <p:cNvSpPr txBox="1"/>
          <p:nvPr/>
        </p:nvSpPr>
        <p:spPr>
          <a:xfrm>
            <a:off x="3889160" y="1167612"/>
            <a:ext cx="6119446" cy="338554"/>
          </a:xfrm>
          <a:prstGeom prst="rect">
            <a:avLst/>
          </a:prstGeom>
          <a:noFill/>
        </p:spPr>
        <p:txBody>
          <a:bodyPr wrap="square">
            <a:spAutoFit/>
          </a:bodyPr>
          <a:lstStyle/>
          <a:p>
            <a:r>
              <a:rPr lang="ar-EG" sz="1600" b="1" dirty="0">
                <a:effectLst/>
                <a:latin typeface="Alexandria" pitchFamily="2" charset="-78"/>
                <a:ea typeface="Times New Roman" panose="02020603050405020304" pitchFamily="18" charset="0"/>
                <a:cs typeface="Alexandria" pitchFamily="2" charset="-78"/>
              </a:rPr>
              <a:t>أهداف و وظائف اتصالات القيادة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196289" y="-18657"/>
            <a:ext cx="11678332" cy="6825698"/>
            <a:chOff x="-139139" y="-132957"/>
            <a:chExt cx="11678332" cy="682569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39139" y="-132957"/>
              <a:ext cx="11678332" cy="6825698"/>
              <a:chOff x="-139139" y="-132957"/>
              <a:chExt cx="11678332" cy="6825698"/>
            </a:xfrm>
          </p:grpSpPr>
          <p:sp>
            <p:nvSpPr>
              <p:cNvPr id="6" name="TextBox 5"/>
              <p:cNvSpPr txBox="1"/>
              <p:nvPr/>
            </p:nvSpPr>
            <p:spPr>
              <a:xfrm>
                <a:off x="-139139" y="1157825"/>
                <a:ext cx="8631100" cy="615553"/>
              </a:xfrm>
              <a:prstGeom prst="rect">
                <a:avLst/>
              </a:prstGeom>
              <a:noFill/>
            </p:spPr>
            <p:txBody>
              <a:bodyPr wrap="square" rtlCol="0">
                <a:spAutoFit/>
              </a:bodyPr>
              <a:lstStyle/>
              <a:p>
                <a:pPr algn="r" rtl="1"/>
                <a:r>
                  <a:rPr lang="ar-EG" sz="1800" b="1" i="1" dirty="0">
                    <a:effectLst/>
                    <a:latin typeface="Times New Roman" panose="02020603050405020304" pitchFamily="18" charset="0"/>
                    <a:ea typeface="Times New Roman" panose="02020603050405020304" pitchFamily="18" charset="0"/>
                    <a:cs typeface="Simplified Arabic" panose="02020603050405020304" pitchFamily="18" charset="-78"/>
                  </a:rPr>
                  <a:t>انماط اتصالات القادة وفقاً ل </a:t>
                </a:r>
                <a:r>
                  <a:rPr lang="en-US" sz="1800" b="1" i="1" dirty="0">
                    <a:effectLst/>
                    <a:latin typeface="Simplified Arabic" panose="02020603050405020304" pitchFamily="18" charset="-78"/>
                    <a:ea typeface="Times New Roman" panose="02020603050405020304" pitchFamily="18" charset="0"/>
                    <a:cs typeface="Simplified Arabic" panose="02020603050405020304" pitchFamily="18" charset="-78"/>
                  </a:rPr>
                  <a:t>Hatfield &amp; </a:t>
                </a:r>
                <a:r>
                  <a:rPr lang="en-US" sz="1800" b="1" i="1" dirty="0" err="1">
                    <a:effectLst/>
                    <a:latin typeface="Simplified Arabic" panose="02020603050405020304" pitchFamily="18" charset="-78"/>
                    <a:ea typeface="Times New Roman" panose="02020603050405020304" pitchFamily="18" charset="0"/>
                    <a:cs typeface="Simplified Arabic" panose="02020603050405020304" pitchFamily="18" charset="-78"/>
                  </a:rPr>
                  <a:t>Huseman</a:t>
                </a:r>
                <a:r>
                  <a:rPr lang="en-US" sz="1800" b="1" i="1" dirty="0">
                    <a:effectLst/>
                    <a:latin typeface="Simplified Arabic" panose="02020603050405020304" pitchFamily="18" charset="-78"/>
                    <a:ea typeface="Times New Roman" panose="02020603050405020304" pitchFamily="18" charset="0"/>
                    <a:cs typeface="Simplified Arabic" panose="02020603050405020304" pitchFamily="18" charset="-78"/>
                  </a:rPr>
                  <a:t> 1982</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endParaRPr lang="en-US" sz="1600" b="1" dirty="0">
                  <a:latin typeface="Alexandria" charset="0"/>
                  <a:cs typeface="Alexandria" charset="0"/>
                </a:endParaRPr>
              </a:p>
            </p:txBody>
          </p:sp>
          <p:sp>
            <p:nvSpPr>
              <p:cNvPr id="7" name="TextBox 6"/>
              <p:cNvSpPr txBox="1"/>
              <p:nvPr/>
            </p:nvSpPr>
            <p:spPr>
              <a:xfrm>
                <a:off x="892299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3295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latin typeface="Alexandria" pitchFamily="2" charset="-78"/>
                <a:ea typeface="Roboto Light" panose="02000000000000000000" pitchFamily="2" charset="0"/>
                <a:cs typeface="Alexandria" pitchFamily="2" charset="-78"/>
              </a:rPr>
              <a:t>الفصل</a:t>
            </a:r>
            <a:endParaRPr lang="en-US" sz="1600" b="1" dirty="0">
              <a:solidFill>
                <a:schemeClr val="bg1"/>
              </a:solidFill>
              <a:latin typeface="Alexandria" pitchFamily="2" charset="-78"/>
              <a:ea typeface="Roboto Light" panose="02000000000000000000" pitchFamily="2" charset="0"/>
              <a:cs typeface="Alexandria" pitchFamily="2" charset="-78"/>
            </a:endParaRPr>
          </a:p>
          <a:p>
            <a:pPr algn="ctr"/>
            <a:r>
              <a:rPr lang="ar-EG" sz="4000" b="1" dirty="0">
                <a:solidFill>
                  <a:schemeClr val="bg1"/>
                </a:solidFill>
                <a:latin typeface="Alexandria" pitchFamily="2" charset="-78"/>
                <a:ea typeface="Roboto Light" panose="02000000000000000000" pitchFamily="2" charset="0"/>
                <a:cs typeface="Alexandria" pitchFamily="2" charset="-78"/>
              </a:rPr>
              <a:t>4</a:t>
            </a:r>
            <a:endParaRPr lang="en-US" sz="4000" b="1" dirty="0">
              <a:solidFill>
                <a:schemeClr val="bg1"/>
              </a:solidFill>
              <a:latin typeface="Alexandria" pitchFamily="2" charset="-78"/>
              <a:ea typeface="Roboto Light" panose="02000000000000000000" pitchFamily="2" charset="0"/>
              <a:cs typeface="Alexandria" pitchFamily="2" charset="-78"/>
            </a:endParaRPr>
          </a:p>
        </p:txBody>
      </p:sp>
      <p:sp>
        <p:nvSpPr>
          <p:cNvPr id="10" name="Rectangle 9"/>
          <p:cNvSpPr/>
          <p:nvPr/>
        </p:nvSpPr>
        <p:spPr>
          <a:xfrm>
            <a:off x="503408" y="1915022"/>
            <a:ext cx="10833554" cy="1625573"/>
          </a:xfrm>
          <a:prstGeom prst="rect">
            <a:avLst/>
          </a:prstGeom>
        </p:spPr>
        <p:txBody>
          <a:bodyPr wrap="square">
            <a:spAutoFit/>
          </a:bodyPr>
          <a:lstStyle/>
          <a:p>
            <a:pPr marL="0" marR="0" algn="just" rtl="1">
              <a:lnSpc>
                <a:spcPct val="150000"/>
              </a:lnSpc>
              <a:spcBef>
                <a:spcPts val="0"/>
              </a:spcBef>
              <a:spcAft>
                <a:spcPts val="0"/>
              </a:spcAft>
              <a:tabLst>
                <a:tab pos="660400" algn="l"/>
              </a:tabLst>
            </a:pPr>
            <a:r>
              <a:rPr lang="ar-SA" sz="1800" b="1" i="1" dirty="0">
                <a:effectLst/>
                <a:ea typeface="Times New Roman" panose="02020603050405020304" pitchFamily="18" charset="0"/>
                <a:cs typeface="Simplified Arabic" panose="02020603050405020304" pitchFamily="18" charset="-78"/>
              </a:rPr>
              <a:t>و قد اختبر </a:t>
            </a:r>
            <a:r>
              <a:rPr lang="en-US" sz="1800" b="1" i="1" dirty="0">
                <a:effectLst/>
                <a:latin typeface="Simplified Arabic" panose="02020603050405020304" pitchFamily="18" charset="-78"/>
                <a:ea typeface="Times New Roman" panose="02020603050405020304" pitchFamily="18" charset="0"/>
              </a:rPr>
              <a:t>Hatfield &amp; </a:t>
            </a:r>
            <a:r>
              <a:rPr lang="en-US" sz="1800" b="1" i="1" dirty="0" err="1">
                <a:effectLst/>
                <a:latin typeface="Simplified Arabic" panose="02020603050405020304" pitchFamily="18" charset="-78"/>
                <a:ea typeface="Times New Roman" panose="02020603050405020304" pitchFamily="18" charset="0"/>
              </a:rPr>
              <a:t>Huseman</a:t>
            </a:r>
            <a:r>
              <a:rPr lang="en-US" sz="1800" b="1" i="1" dirty="0">
                <a:effectLst/>
                <a:latin typeface="Simplified Arabic" panose="02020603050405020304" pitchFamily="18" charset="-78"/>
                <a:ea typeface="Times New Roman" panose="02020603050405020304" pitchFamily="18" charset="0"/>
              </a:rPr>
              <a:t> 1982</a:t>
            </a:r>
            <a:r>
              <a:rPr lang="ar-EG" sz="1800" b="1" i="1" dirty="0">
                <a:effectLst/>
                <a:ea typeface="Times New Roman" panose="02020603050405020304" pitchFamily="18" charset="0"/>
                <a:cs typeface="Simplified Arabic" panose="02020603050405020304" pitchFamily="18" charset="-78"/>
              </a:rPr>
              <a:t> لاحقاً هذه الأنماط الإتصالية و لاحظا تأثيرها الإيجابى على الرضا الوظيفى للمرؤوس . ووجدوا أربعة أنماط منفصلة للسلوكيات الإتصالية الإشرافية و التى تعكس اتصالات العمل والعلاقات اللإنسانية بين الرئيس و المرؤوس و هى :</a:t>
            </a:r>
          </a:p>
          <a:p>
            <a:pPr marL="0" marR="0" algn="just" rtl="1">
              <a:lnSpc>
                <a:spcPct val="150000"/>
              </a:lnSpc>
              <a:spcBef>
                <a:spcPts val="0"/>
              </a:spcBef>
              <a:spcAft>
                <a:spcPts val="0"/>
              </a:spcAft>
              <a:tabLst>
                <a:tab pos="660400" algn="l"/>
              </a:tabLst>
            </a:pPr>
            <a:endParaRPr lang="ar-EG" sz="1800" b="1" i="1" dirty="0">
              <a:effectLst/>
              <a:ea typeface="Times New Roman" panose="02020603050405020304" pitchFamily="18" charset="0"/>
              <a:cs typeface="Simplified Arabic" panose="02020603050405020304" pitchFamily="18" charset="-78"/>
            </a:endParaRPr>
          </a:p>
          <a:p>
            <a:pPr marL="0" marR="0" algn="just" rtl="1">
              <a:lnSpc>
                <a:spcPct val="150000"/>
              </a:lnSpc>
              <a:spcBef>
                <a:spcPts val="0"/>
              </a:spcBef>
              <a:spcAft>
                <a:spcPts val="0"/>
              </a:spcAft>
              <a:tabLst>
                <a:tab pos="660400" algn="l"/>
              </a:tabLst>
            </a:pPr>
            <a:endParaRPr lang="en-US" sz="1400" dirty="0">
              <a:effectLst/>
              <a:latin typeface="Alexandria" pitchFamily="2" charset="-78"/>
              <a:ea typeface="Times New Roman" panose="02020603050405020304" pitchFamily="18" charset="0"/>
              <a:cs typeface="Alexandria" pitchFamily="2" charset="-78"/>
            </a:endParaRPr>
          </a:p>
        </p:txBody>
      </p:sp>
      <p:graphicFrame>
        <p:nvGraphicFramePr>
          <p:cNvPr id="2" name="Table 1">
            <a:extLst>
              <a:ext uri="{FF2B5EF4-FFF2-40B4-BE49-F238E27FC236}">
                <a16:creationId xmlns:a16="http://schemas.microsoft.com/office/drawing/2014/main" id="{48E3CD93-8CCA-4355-8D86-A867455982A3}"/>
              </a:ext>
            </a:extLst>
          </p:cNvPr>
          <p:cNvGraphicFramePr>
            <a:graphicFrameLocks noGrp="1"/>
          </p:cNvGraphicFramePr>
          <p:nvPr>
            <p:extLst>
              <p:ext uri="{D42A27DB-BD31-4B8C-83A1-F6EECF244321}">
                <p14:modId xmlns:p14="http://schemas.microsoft.com/office/powerpoint/2010/main" val="1239579142"/>
              </p:ext>
            </p:extLst>
          </p:nvPr>
        </p:nvGraphicFramePr>
        <p:xfrm>
          <a:off x="1393372" y="2859314"/>
          <a:ext cx="8911772" cy="3062241"/>
        </p:xfrm>
        <a:graphic>
          <a:graphicData uri="http://schemas.openxmlformats.org/drawingml/2006/table">
            <a:tbl>
              <a:tblPr rtl="1" firstRow="1" firstCol="1" bandRow="1">
                <a:tableStyleId>{5C22544A-7EE6-4342-B048-85BDC9FD1C3A}</a:tableStyleId>
              </a:tblPr>
              <a:tblGrid>
                <a:gridCol w="2663019">
                  <a:extLst>
                    <a:ext uri="{9D8B030D-6E8A-4147-A177-3AD203B41FA5}">
                      <a16:colId xmlns:a16="http://schemas.microsoft.com/office/drawing/2014/main" val="2149687411"/>
                    </a:ext>
                  </a:extLst>
                </a:gridCol>
                <a:gridCol w="6248753">
                  <a:extLst>
                    <a:ext uri="{9D8B030D-6E8A-4147-A177-3AD203B41FA5}">
                      <a16:colId xmlns:a16="http://schemas.microsoft.com/office/drawing/2014/main" val="2122869915"/>
                    </a:ext>
                  </a:extLst>
                </a:gridCol>
              </a:tblGrid>
              <a:tr h="1548492">
                <a:tc>
                  <a:txBody>
                    <a:bodyPr/>
                    <a:lstStyle/>
                    <a:p>
                      <a:pPr marL="0" marR="0" lvl="0" indent="0" algn="r" rtl="1">
                        <a:lnSpc>
                          <a:spcPct val="115000"/>
                        </a:lnSpc>
                        <a:spcBef>
                          <a:spcPts val="0"/>
                        </a:spcBef>
                        <a:spcAft>
                          <a:spcPts val="0"/>
                        </a:spcAft>
                        <a:buFont typeface="+mj-lt"/>
                        <a:buNone/>
                      </a:pPr>
                      <a:r>
                        <a:rPr lang="ar-EG" sz="1400" dirty="0">
                          <a:effectLst/>
                          <a:latin typeface="Alexandria" pitchFamily="2" charset="-78"/>
                          <a:cs typeface="Alexandria" pitchFamily="2" charset="-78"/>
                        </a:rPr>
                        <a:t>اتصالات العلاقات الإيجابية </a:t>
                      </a:r>
                      <a:r>
                        <a:rPr lang="en-US" sz="1400" dirty="0">
                          <a:effectLst/>
                          <a:latin typeface="Alexandria" pitchFamily="2" charset="-78"/>
                          <a:cs typeface="Alexandria" pitchFamily="2" charset="-78"/>
                        </a:rPr>
                        <a:t>Positive Relationship</a:t>
                      </a:r>
                    </a:p>
                    <a:p>
                      <a:pPr marL="0" marR="0" algn="r" rtl="1">
                        <a:lnSpc>
                          <a:spcPct val="115000"/>
                        </a:lnSpc>
                        <a:spcBef>
                          <a:spcPts val="0"/>
                        </a:spcBef>
                        <a:spcAft>
                          <a:spcPts val="0"/>
                        </a:spcAft>
                      </a:pPr>
                      <a:r>
                        <a:rPr lang="en-GB" sz="1400" dirty="0">
                          <a:effectLst/>
                          <a:latin typeface="Alexandria" pitchFamily="2" charset="-78"/>
                          <a:cs typeface="Alexandria" pitchFamily="2" charset="-78"/>
                        </a:rPr>
                        <a:t>Communication</a:t>
                      </a:r>
                      <a:r>
                        <a:rPr lang="en-US" sz="1400" dirty="0">
                          <a:effectLst/>
                          <a:latin typeface="Alexandria" pitchFamily="2" charset="-78"/>
                          <a:cs typeface="Alexandria" pitchFamily="2" charset="-78"/>
                        </a:rPr>
                        <a:t>s</a:t>
                      </a:r>
                      <a:r>
                        <a:rPr lang="en-GB"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روح الدعابة مع المرؤوسيين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السماح للممرؤوسيين بتقديم الإقتراحات المتعلقة بالعمل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اهتمام القائد بمصلحة و اهتمام المرؤوسيين</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اشراك الموظفين فى صناعة القرارات</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استخدام الإتصال غير الرسمى </a:t>
                      </a:r>
                    </a:p>
                    <a:p>
                      <a:pPr marL="342900" marR="0" lvl="0" indent="-342900" algn="just" rtl="1">
                        <a:lnSpc>
                          <a:spcPct val="150000"/>
                        </a:lnSpc>
                        <a:spcBef>
                          <a:spcPts val="0"/>
                        </a:spcBef>
                        <a:spcAft>
                          <a:spcPts val="0"/>
                        </a:spcAft>
                        <a:buFont typeface="Simplified Arabic" panose="02020603050405020304" pitchFamily="18" charset="-78"/>
                        <a:buChar char="-"/>
                      </a:pP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114062390"/>
                  </a:ext>
                </a:extLst>
              </a:tr>
              <a:tr h="1178069">
                <a:tc>
                  <a:txBody>
                    <a:bodyPr/>
                    <a:lstStyle/>
                    <a:p>
                      <a:pPr marL="0" marR="0" lvl="0" indent="0" algn="r" rtl="1">
                        <a:lnSpc>
                          <a:spcPct val="115000"/>
                        </a:lnSpc>
                        <a:spcBef>
                          <a:spcPts val="0"/>
                        </a:spcBef>
                        <a:spcAft>
                          <a:spcPts val="0"/>
                        </a:spcAft>
                        <a:buFont typeface="+mj-lt"/>
                        <a:buNone/>
                      </a:pPr>
                      <a:r>
                        <a:rPr lang="ar-EG" sz="1400" dirty="0">
                          <a:effectLst/>
                          <a:latin typeface="Alexandria" pitchFamily="2" charset="-78"/>
                          <a:cs typeface="Alexandria" pitchFamily="2" charset="-78"/>
                        </a:rPr>
                        <a:t>إتصالات العلاقة السلبية</a:t>
                      </a:r>
                      <a:endParaRPr lang="en-US" sz="1400" dirty="0">
                        <a:effectLst/>
                        <a:latin typeface="Alexandria" pitchFamily="2" charset="-78"/>
                        <a:cs typeface="Alexandria" pitchFamily="2" charset="-78"/>
                      </a:endParaRPr>
                    </a:p>
                    <a:p>
                      <a:pPr marL="228600" marR="0" algn="r" rtl="1">
                        <a:lnSpc>
                          <a:spcPct val="115000"/>
                        </a:lnSpc>
                        <a:spcBef>
                          <a:spcPts val="0"/>
                        </a:spcBef>
                        <a:spcAft>
                          <a:spcPts val="0"/>
                        </a:spcAft>
                      </a:pPr>
                      <a:r>
                        <a:rPr lang="en-US" sz="1400" dirty="0">
                          <a:effectLst/>
                          <a:latin typeface="Alexandria" pitchFamily="2" charset="-78"/>
                          <a:cs typeface="Alexandria" pitchFamily="2" charset="-78"/>
                        </a:rPr>
                        <a:t>Negative Relationship Communications</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0" marR="0" algn="just" rtl="1">
                        <a:lnSpc>
                          <a:spcPct val="150000"/>
                        </a:lnSpc>
                        <a:spcBef>
                          <a:spcPts val="0"/>
                        </a:spcBef>
                        <a:spcAft>
                          <a:spcPts val="0"/>
                        </a:spcAft>
                      </a:pPr>
                      <a:r>
                        <a:rPr lang="en-US" sz="1400" dirty="0">
                          <a:effectLst/>
                          <a:latin typeface="Alexandria" pitchFamily="2" charset="-78"/>
                          <a:cs typeface="Alexandria" pitchFamily="2" charset="-78"/>
                        </a:rPr>
                        <a:t>-</a:t>
                      </a:r>
                      <a:r>
                        <a:rPr lang="ar-EG" sz="1400" dirty="0">
                          <a:effectLst/>
                          <a:latin typeface="Alexandria" pitchFamily="2" charset="-78"/>
                          <a:cs typeface="Alexandria" pitchFamily="2" charset="-78"/>
                        </a:rPr>
                        <a:t>سخرية القائد من المرؤوس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انتقاد القائد للمرؤوس</a:t>
                      </a:r>
                      <a:endParaRPr lang="en-US" sz="1400" dirty="0">
                        <a:effectLst/>
                        <a:latin typeface="Alexandria" pitchFamily="2" charset="-78"/>
                        <a:cs typeface="Alexandria" pitchFamily="2" charset="-78"/>
                      </a:endParaRPr>
                    </a:p>
                    <a:p>
                      <a:pPr marL="0" marR="0" algn="just"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0" marR="0" algn="just" rtl="1">
                        <a:lnSpc>
                          <a:spcPct val="115000"/>
                        </a:lnSpc>
                        <a:spcBef>
                          <a:spcPts val="0"/>
                        </a:spcBef>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1282097907"/>
                  </a:ext>
                </a:extLst>
              </a:tr>
            </a:tbl>
          </a:graphicData>
        </a:graphic>
      </p:graphicFrame>
    </p:spTree>
    <p:extLst>
      <p:ext uri="{BB962C8B-B14F-4D97-AF65-F5344CB8AC3E}">
        <p14:creationId xmlns:p14="http://schemas.microsoft.com/office/powerpoint/2010/main" val="255892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657"/>
            <a:ext cx="10894455" cy="6825698"/>
            <a:chOff x="617280" y="-132957"/>
            <a:chExt cx="10894455" cy="682569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475267" y="-132957"/>
              <a:ext cx="10036468" cy="6825698"/>
              <a:chOff x="1475267" y="-132957"/>
              <a:chExt cx="10036468" cy="6825698"/>
            </a:xfrm>
          </p:grpSpPr>
          <p:sp>
            <p:nvSpPr>
              <p:cNvPr id="6" name="TextBox 5"/>
              <p:cNvSpPr txBox="1"/>
              <p:nvPr/>
            </p:nvSpPr>
            <p:spPr>
              <a:xfrm>
                <a:off x="1475267" y="1089409"/>
                <a:ext cx="8631100" cy="338554"/>
              </a:xfrm>
              <a:prstGeom prst="rect">
                <a:avLst/>
              </a:prstGeom>
              <a:noFill/>
            </p:spPr>
            <p:txBody>
              <a:bodyPr wrap="square" rtlCol="0">
                <a:spAutoFit/>
              </a:bodyPr>
              <a:lstStyle/>
              <a:p>
                <a:pPr algn="ctr"/>
                <a:r>
                  <a:rPr lang="ar-EG" sz="1600" b="1" dirty="0">
                    <a:latin typeface="Alexandria" charset="0"/>
                    <a:cs typeface="Alexandria" charset="0"/>
                  </a:rPr>
                  <a:t> </a:t>
                </a:r>
                <a:endParaRPr lang="en-US" sz="1600" b="1" dirty="0">
                  <a:latin typeface="Alexandria" charset="0"/>
                  <a:cs typeface="Alexandria" charset="0"/>
                </a:endParaRPr>
              </a:p>
            </p:txBody>
          </p:sp>
          <p:sp>
            <p:nvSpPr>
              <p:cNvPr id="7" name="TextBox 6"/>
              <p:cNvSpPr txBox="1"/>
              <p:nvPr/>
            </p:nvSpPr>
            <p:spPr>
              <a:xfrm>
                <a:off x="884260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13295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graphicFrame>
        <p:nvGraphicFramePr>
          <p:cNvPr id="2" name="Table 1">
            <a:extLst>
              <a:ext uri="{FF2B5EF4-FFF2-40B4-BE49-F238E27FC236}">
                <a16:creationId xmlns:a16="http://schemas.microsoft.com/office/drawing/2014/main" id="{9471E1DD-3D68-48E4-9FEA-23E03B3C558C}"/>
              </a:ext>
            </a:extLst>
          </p:cNvPr>
          <p:cNvGraphicFramePr>
            <a:graphicFrameLocks noGrp="1"/>
          </p:cNvGraphicFramePr>
          <p:nvPr>
            <p:extLst>
              <p:ext uri="{D42A27DB-BD31-4B8C-83A1-F6EECF244321}">
                <p14:modId xmlns:p14="http://schemas.microsoft.com/office/powerpoint/2010/main" val="2306733054"/>
              </p:ext>
            </p:extLst>
          </p:nvPr>
        </p:nvGraphicFramePr>
        <p:xfrm>
          <a:off x="1148863" y="1983072"/>
          <a:ext cx="9818005" cy="3599059"/>
        </p:xfrm>
        <a:graphic>
          <a:graphicData uri="http://schemas.openxmlformats.org/drawingml/2006/table">
            <a:tbl>
              <a:tblPr rtl="1" firstRow="1" firstCol="1" bandRow="1">
                <a:tableStyleId>{5C22544A-7EE6-4342-B048-85BDC9FD1C3A}</a:tableStyleId>
              </a:tblPr>
              <a:tblGrid>
                <a:gridCol w="2933817">
                  <a:extLst>
                    <a:ext uri="{9D8B030D-6E8A-4147-A177-3AD203B41FA5}">
                      <a16:colId xmlns:a16="http://schemas.microsoft.com/office/drawing/2014/main" val="1263820530"/>
                    </a:ext>
                  </a:extLst>
                </a:gridCol>
                <a:gridCol w="6884188">
                  <a:extLst>
                    <a:ext uri="{9D8B030D-6E8A-4147-A177-3AD203B41FA5}">
                      <a16:colId xmlns:a16="http://schemas.microsoft.com/office/drawing/2014/main" val="1177202991"/>
                    </a:ext>
                  </a:extLst>
                </a:gridCol>
              </a:tblGrid>
              <a:tr h="2095442">
                <a:tc>
                  <a:txBody>
                    <a:bodyPr/>
                    <a:lstStyle/>
                    <a:p>
                      <a:pPr marL="342900" marR="0" lvl="0" indent="-342900" algn="r" rtl="1">
                        <a:lnSpc>
                          <a:spcPct val="115000"/>
                        </a:lnSpc>
                        <a:spcBef>
                          <a:spcPts val="0"/>
                        </a:spcBef>
                        <a:spcAft>
                          <a:spcPts val="0"/>
                        </a:spcAft>
                        <a:buFont typeface="+mj-lt"/>
                        <a:buAutoNum type="arabicPeriod"/>
                      </a:pPr>
                      <a:r>
                        <a:rPr lang="ar-EG" sz="1400" dirty="0">
                          <a:effectLst/>
                          <a:latin typeface="Alexandria" pitchFamily="2" charset="-78"/>
                          <a:cs typeface="Alexandria" pitchFamily="2" charset="-78"/>
                        </a:rPr>
                        <a:t>الإتصالات المفتوحة الصاعدة </a:t>
                      </a:r>
                      <a:endParaRPr lang="en-US" sz="1400" dirty="0">
                        <a:effectLst/>
                        <a:latin typeface="Alexandria" pitchFamily="2" charset="-78"/>
                        <a:cs typeface="Alexandria" pitchFamily="2" charset="-78"/>
                      </a:endParaRPr>
                    </a:p>
                    <a:p>
                      <a:pPr marL="0" marR="0" algn="r" rtl="1">
                        <a:lnSpc>
                          <a:spcPct val="115000"/>
                        </a:lnSpc>
                        <a:spcBef>
                          <a:spcPts val="0"/>
                        </a:spcBef>
                        <a:spcAft>
                          <a:spcPts val="0"/>
                        </a:spcAft>
                      </a:pPr>
                      <a:r>
                        <a:rPr lang="en-US" sz="1400" dirty="0">
                          <a:effectLst/>
                          <a:latin typeface="Alexandria" pitchFamily="2" charset="-78"/>
                          <a:cs typeface="Alexandria" pitchFamily="2" charset="-78"/>
                        </a:rPr>
                        <a:t>Upward Openness Communication</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إمكانية طلب المرؤوسيين فهم التعليمات من القائد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إمكانية إخبار القائد عندما يعتقد المرؤوسون أن العمل يتم بشكل خاطىء</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  طلب تعليمات القائد عندما يخطىء المرؤوس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  تقديم المرؤوسين لإقتراحاتهم عن كيفية أداء العمل / كيف يتم العمل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  طلب القائد من المرؤوسيين تقديم الإقتراحات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  إخبار القائد بمشكلات العمل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1162629424"/>
                  </a:ext>
                </a:extLst>
              </a:tr>
              <a:tr h="1503617">
                <a:tc>
                  <a:txBody>
                    <a:bodyPr/>
                    <a:lstStyle/>
                    <a:p>
                      <a:pPr marL="0" marR="0" algn="r" rtl="1">
                        <a:lnSpc>
                          <a:spcPct val="115000"/>
                        </a:lnSpc>
                        <a:spcBef>
                          <a:spcPts val="0"/>
                        </a:spcBef>
                        <a:spcAft>
                          <a:spcPts val="0"/>
                        </a:spcAft>
                      </a:pPr>
                      <a:r>
                        <a:rPr lang="ar-EG" sz="1400">
                          <a:effectLst/>
                          <a:latin typeface="Alexandria" pitchFamily="2" charset="-78"/>
                          <a:cs typeface="Alexandria" pitchFamily="2" charset="-78"/>
                        </a:rPr>
                        <a:t>الإتصالات ذات الصلة بالمهام الوظيفية</a:t>
                      </a:r>
                      <a:r>
                        <a:rPr lang="en-US" sz="1400">
                          <a:effectLst/>
                          <a:latin typeface="Alexandria" pitchFamily="2" charset="-78"/>
                          <a:cs typeface="Alexandria" pitchFamily="2" charset="-78"/>
                        </a:rPr>
                        <a:t>Job-relevant Communications</a:t>
                      </a:r>
                      <a:endParaRPr lang="en-US" sz="1400">
                        <a:effectLst/>
                        <a:latin typeface="Alexandria" pitchFamily="2" charset="-78"/>
                        <a:ea typeface="Times New Roman" panose="02020603050405020304" pitchFamily="18" charset="0"/>
                        <a:cs typeface="Alexandria" pitchFamily="2" charset="-78"/>
                      </a:endParaRPr>
                    </a:p>
                  </a:txBody>
                  <a:tcPr marL="68580" marR="68580" marT="0" marB="0"/>
                </a:tc>
                <a:tc>
                  <a:txBody>
                    <a:bodyPr/>
                    <a:lstStyle/>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تقدير القائد للعمل الجيد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اعلام القائد للمرؤوس بالإجراءات و السياسات</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اعلام القائد للمرؤوس بأسباب حدوث التغييرات فى العمل </a:t>
                      </a:r>
                      <a:endParaRPr lang="en-US" sz="1400" dirty="0">
                        <a:effectLst/>
                        <a:latin typeface="Alexandria" pitchFamily="2" charset="-78"/>
                        <a:cs typeface="Alexandria" pitchFamily="2" charset="-78"/>
                      </a:endParaRPr>
                    </a:p>
                    <a:p>
                      <a:pPr marL="342900" marR="0" lvl="0" indent="-342900" algn="just" rtl="1">
                        <a:lnSpc>
                          <a:spcPct val="150000"/>
                        </a:lnSpc>
                        <a:spcBef>
                          <a:spcPts val="0"/>
                        </a:spcBef>
                        <a:spcAft>
                          <a:spcPts val="0"/>
                        </a:spcAft>
                        <a:buFont typeface="Simplified Arabic" panose="02020603050405020304" pitchFamily="18" charset="-78"/>
                        <a:buChar char="-"/>
                      </a:pPr>
                      <a:r>
                        <a:rPr lang="ar-EG" sz="1400" dirty="0">
                          <a:effectLst/>
                          <a:latin typeface="Alexandria" pitchFamily="2" charset="-78"/>
                          <a:cs typeface="Alexandria" pitchFamily="2" charset="-78"/>
                        </a:rPr>
                        <a:t>اعلام المرؤوس بجداول العمل </a:t>
                      </a:r>
                      <a:endParaRPr lang="en-US" sz="1400" dirty="0">
                        <a:effectLst/>
                        <a:latin typeface="Alexandria" pitchFamily="2" charset="-78"/>
                        <a:ea typeface="Times New Roman" panose="02020603050405020304" pitchFamily="18" charset="0"/>
                        <a:cs typeface="Alexandria" pitchFamily="2" charset="-78"/>
                      </a:endParaRPr>
                    </a:p>
                  </a:txBody>
                  <a:tcPr marL="68580" marR="68580" marT="0" marB="0"/>
                </a:tc>
                <a:extLst>
                  <a:ext uri="{0D108BD9-81ED-4DB2-BD59-A6C34878D82A}">
                    <a16:rowId xmlns:a16="http://schemas.microsoft.com/office/drawing/2014/main" val="3593827778"/>
                  </a:ext>
                </a:extLst>
              </a:tr>
            </a:tbl>
          </a:graphicData>
        </a:graphic>
      </p:graphicFrame>
    </p:spTree>
    <p:extLst>
      <p:ext uri="{BB962C8B-B14F-4D97-AF65-F5344CB8AC3E}">
        <p14:creationId xmlns:p14="http://schemas.microsoft.com/office/powerpoint/2010/main" val="255892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695450" y="-102813"/>
              <a:ext cx="9956957" cy="6795554"/>
              <a:chOff x="1695450" y="-102813"/>
              <a:chExt cx="9956957" cy="6795554"/>
            </a:xfrm>
          </p:grpSpPr>
          <p:sp>
            <p:nvSpPr>
              <p:cNvPr id="6" name="TextBox 5"/>
              <p:cNvSpPr txBox="1"/>
              <p:nvPr/>
            </p:nvSpPr>
            <p:spPr>
              <a:xfrm>
                <a:off x="1695450" y="407192"/>
                <a:ext cx="8953500" cy="646331"/>
              </a:xfrm>
              <a:prstGeom prst="rect">
                <a:avLst/>
              </a:prstGeom>
              <a:noFill/>
            </p:spPr>
            <p:txBody>
              <a:bodyPr wrap="square" rtlCol="0">
                <a:spAutoFit/>
              </a:bodyPr>
              <a:lstStyle/>
              <a:p>
                <a:pPr algn="ctr"/>
                <a:endParaRPr lang="ar-EG" sz="2000" b="1" i="1" dirty="0">
                  <a:solidFill>
                    <a:srgbClr val="00B0F0"/>
                  </a:solidFill>
                  <a:latin typeface="Alexandria" pitchFamily="2" charset="-78"/>
                  <a:ea typeface="Times New Roman" pitchFamily="18" charset="0"/>
                  <a:cs typeface="Alexandria" pitchFamily="2" charset="-78"/>
                </a:endParaRPr>
              </a:p>
              <a:p>
                <a:pPr algn="ctr"/>
                <a:r>
                  <a:rPr lang="ar-EG" sz="1600" b="1" dirty="0">
                    <a:solidFill>
                      <a:srgbClr val="00B0F0"/>
                    </a:solidFill>
                    <a:latin typeface="Alexandria" pitchFamily="2" charset="-78"/>
                    <a:cs typeface="Alexandria" pitchFamily="2" charset="-78"/>
                  </a:rPr>
                  <a:t>الوظائف الأساسية لاتصالات القيادة </a:t>
                </a:r>
                <a:endParaRPr lang="en-US" sz="1600" b="1" dirty="0">
                  <a:solidFill>
                    <a:srgbClr val="00B0F0"/>
                  </a:solidFill>
                  <a:latin typeface="Alexandria" pitchFamily="2" charset="-78"/>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1" name="Rectangle 10"/>
          <p:cNvSpPr/>
          <p:nvPr/>
        </p:nvSpPr>
        <p:spPr>
          <a:xfrm>
            <a:off x="1219200" y="1667208"/>
            <a:ext cx="10164521" cy="4903394"/>
          </a:xfrm>
          <a:prstGeom prst="rect">
            <a:avLst/>
          </a:prstGeom>
        </p:spPr>
        <p:txBody>
          <a:bodyPr wrap="square">
            <a:spAutoFit/>
          </a:bodyPr>
          <a:lstStyle/>
          <a:p>
            <a:pPr marL="342900" marR="0" lvl="0" indent="-342900" algn="just" rtl="1">
              <a:lnSpc>
                <a:spcPct val="150000"/>
              </a:lnSpc>
              <a:spcBef>
                <a:spcPts val="0"/>
              </a:spcBef>
              <a:spcAft>
                <a:spcPts val="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تحقيق الفهم المتبادل و التأقلم بين القيادة و المرؤوسيين داخل المنظمة</a:t>
            </a:r>
            <a:r>
              <a:rPr lang="ar-EG" sz="1400" dirty="0">
                <a:effectLst/>
                <a:latin typeface="Alexandria" pitchFamily="2" charset="-78"/>
                <a:ea typeface="Times New Roman" panose="02020603050405020304" pitchFamily="18" charset="0"/>
                <a:cs typeface="Alexandria" pitchFamily="2" charset="-78"/>
              </a:rPr>
              <a:t>، من خلال توضيح التوقعات بدقة و رفع الوعى بالواجبات و المسئوليات فى جماعات العمل، والتأكد من فهم المرؤوسيين لثقافة و قيم المنظمة و ضمان أنه لا يوجد انفصال أواختلاف فى المعلومات المقدمة عن ثقافة المنظمة بين الجماهير الداخلية و الخارجية .</a:t>
            </a:r>
            <a:endParaRPr lang="en-US" sz="1400" dirty="0">
              <a:effectLst/>
              <a:latin typeface="Alexandria" pitchFamily="2" charset="-78"/>
              <a:ea typeface="Times New Roman" panose="02020603050405020304" pitchFamily="18" charset="0"/>
              <a:cs typeface="Alexandria" pitchFamily="2" charset="-78"/>
            </a:endParaRPr>
          </a:p>
          <a:p>
            <a:pPr marL="269875"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a:p>
            <a:pPr marL="4572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2.ضمان تأكيد تدفق المعلومات إلى أعلى</a:t>
            </a:r>
            <a:r>
              <a:rPr lang="ar-EG" sz="1400" dirty="0">
                <a:effectLst/>
                <a:latin typeface="Alexandria" pitchFamily="2" charset="-78"/>
                <a:ea typeface="Times New Roman" panose="02020603050405020304" pitchFamily="18" charset="0"/>
                <a:cs typeface="Alexandria" pitchFamily="2" charset="-78"/>
              </a:rPr>
              <a:t> و ان يكون كل مدير على وعى تام بسلوكيات وإحتياجات وتوقعات  مرؤوسيه.</a:t>
            </a:r>
            <a:r>
              <a:rPr lang="ar-EG" sz="1400" b="1"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45720"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3.وظيفة الإعلام و نقل التوقعات: </a:t>
            </a:r>
            <a:r>
              <a:rPr lang="ar-EG" sz="1400" dirty="0">
                <a:effectLst/>
                <a:latin typeface="Alexandria" pitchFamily="2" charset="-78"/>
                <a:ea typeface="Times New Roman" panose="02020603050405020304" pitchFamily="18" charset="0"/>
                <a:cs typeface="Alexandria" pitchFamily="2" charset="-78"/>
              </a:rPr>
              <a:t>تقوم الإدارة بإعلام الموظفين بسياسة و أهداف المنظمة، لفهم ما يلزم عمله  و كيف يتم عمله و لماذا و ذلك لتحقيق أهدافها ، والجمهور الداخلى بالخدمات و المنتجات التى تقدمهـــــــــا       و كذلك طرق الإنتــــــــــــــــــــــــــــاج و الإبتكارات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4.وظيفة الإقناع و التأثير</a:t>
            </a:r>
            <a:r>
              <a:rPr lang="ar-EG" sz="1400" dirty="0">
                <a:effectLst/>
                <a:latin typeface="Alexandria" pitchFamily="2" charset="-78"/>
                <a:ea typeface="Times New Roman" panose="02020603050405020304" pitchFamily="18" charset="0"/>
                <a:cs typeface="Alexandria" pitchFamily="2" charset="-78"/>
              </a:rPr>
              <a:t>: يتطلب إنجاز أهداف المنظمة استيعاب الأعضاء لهذه الاهداف و هذا الاستيعاب يتوقف إلى حد كبير على وظيفة الإتصال الإقناعى، فالإقناع هو محاولة تغيير اتجاهات و سلوكيات الأفراد بما لا يتعارض مع أرائهم وأهدافهم مما يستغرق مدة زمنية أطول،وهناك جزء هام من الإتصالات يحدث فى المنظمات بطرق مختلفة بهدف تغيير الآراء و الإتجاهات و السلوكيات.</a:t>
            </a:r>
            <a:endParaRPr lang="en-US" sz="1400" dirty="0">
              <a:effectLst/>
              <a:latin typeface="Alexandria" pitchFamily="2" charset="-78"/>
              <a:ea typeface="Times New Roman" panose="02020603050405020304" pitchFamily="18" charset="0"/>
              <a:cs typeface="Alexandria" pitchFamily="2" charset="-78"/>
            </a:endParaRPr>
          </a:p>
          <a:p>
            <a:pPr lvl="0"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35034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12720" cy="6765410"/>
            <a:chOff x="617280" y="-72669"/>
            <a:chExt cx="10812720"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5.</a:t>
              </a:r>
              <a:r>
                <a:rPr lang="ar-EG" sz="1400" b="1" dirty="0">
                  <a:solidFill>
                    <a:schemeClr val="tx1"/>
                  </a:solidFill>
                  <a:effectLst/>
                  <a:latin typeface="Alexandria" pitchFamily="2" charset="-78"/>
                  <a:ea typeface="Times New Roman" panose="02020603050405020304" pitchFamily="18" charset="0"/>
                  <a:cs typeface="Alexandria" pitchFamily="2" charset="-78"/>
                </a:rPr>
                <a:t>وظيفة التدريب: </a:t>
              </a:r>
              <a:r>
                <a:rPr lang="ar-EG" sz="1400" dirty="0">
                  <a:solidFill>
                    <a:schemeClr val="tx1"/>
                  </a:solidFill>
                  <a:effectLst/>
                  <a:latin typeface="Alexandria" pitchFamily="2" charset="-78"/>
                  <a:ea typeface="Times New Roman" panose="02020603050405020304" pitchFamily="18" charset="0"/>
                  <a:cs typeface="Alexandria" pitchFamily="2" charset="-78"/>
                </a:rPr>
                <a:t>التدريب الناجز لا يتم دون الإتصال الإيجابى بين المدربين و المتدربين، لذا يتصل المديرون مع مرؤوسيهم لتدريبهم لتطوير أدائهم بما يتفق مع أهداف المنظمة.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6.وظيفة توحيد القوى المؤسسية: </a:t>
              </a:r>
              <a:r>
                <a:rPr lang="ar-EG" sz="1400" dirty="0">
                  <a:solidFill>
                    <a:schemeClr val="tx1"/>
                  </a:solidFill>
                  <a:effectLst/>
                  <a:latin typeface="Alexandria" pitchFamily="2" charset="-78"/>
                  <a:ea typeface="Times New Roman" panose="02020603050405020304" pitchFamily="18" charset="0"/>
                  <a:cs typeface="Alexandria" pitchFamily="2" charset="-78"/>
                </a:rPr>
                <a:t>تحقق الإتصالات تماسك العلاقات الإجتماعية بين الأفراد والجماعات العاملين فى المنظمة ، فالإتصال يحافظ على سلامة التوازن النفسي لهؤلاء الأفراد،ويساعد على وجود مناخ عمل إيجابى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7.وظيفة السيطرة و التوجيه: </a:t>
              </a:r>
              <a:r>
                <a:rPr lang="ar-EG" sz="1400" dirty="0">
                  <a:solidFill>
                    <a:schemeClr val="tx1"/>
                  </a:solidFill>
                  <a:effectLst/>
                  <a:latin typeface="Alexandria" pitchFamily="2" charset="-78"/>
                  <a:ea typeface="Times New Roman" panose="02020603050405020304" pitchFamily="18" charset="0"/>
                  <a:cs typeface="Alexandria" pitchFamily="2" charset="-78"/>
                </a:rPr>
                <a:t>يجعل الإتصال التحكم والسيطرة فى قوى العمل ممكنة من خلال توضيـــــــــــــح الواجـــــــــــــــــــــبات و المسئوليات عند مواجهة المشكلات الغامضة ،و تحديد مصدر المشكلة و التحرك لحلها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solidFill>
                    <a:schemeClr val="tx1"/>
                  </a:solidFill>
                  <a:effectLst/>
                  <a:latin typeface="Alexandria" pitchFamily="2" charset="-78"/>
                  <a:ea typeface="Times New Roman" panose="02020603050405020304" pitchFamily="18" charset="0"/>
                  <a:cs typeface="Alexandria" pitchFamily="2" charset="-78"/>
                </a:rPr>
                <a:t>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8.وظيفة التحفيز: </a:t>
              </a:r>
              <a:r>
                <a:rPr lang="ar-EG" sz="1400" dirty="0">
                  <a:solidFill>
                    <a:schemeClr val="tx1"/>
                  </a:solidFill>
                  <a:effectLst/>
                  <a:latin typeface="Alexandria" pitchFamily="2" charset="-78"/>
                  <a:ea typeface="Times New Roman" panose="02020603050405020304" pitchFamily="18" charset="0"/>
                  <a:cs typeface="Alexandria" pitchFamily="2" charset="-78"/>
                </a:rPr>
                <a:t>تساهم الإتصالات فى دعم إنتماء العاملين للمنظمة، و من ثم يحقق الرضا الوظيفى ،الذى يرفع بدوره القدرة على التحفيز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p:txBody>
        </p:sp>
        <p:grpSp>
          <p:nvGrpSpPr>
            <p:cNvPr id="5" name="Group 4"/>
            <p:cNvGrpSpPr/>
            <p:nvPr/>
          </p:nvGrpSpPr>
          <p:grpSpPr>
            <a:xfrm>
              <a:off x="1636850" y="-72669"/>
              <a:ext cx="9751623" cy="6765410"/>
              <a:chOff x="1636850" y="-72669"/>
              <a:chExt cx="9751623" cy="6765410"/>
            </a:xfrm>
          </p:grpSpPr>
          <p:sp>
            <p:nvSpPr>
              <p:cNvPr id="6" name="TextBox 5"/>
              <p:cNvSpPr txBox="1"/>
              <p:nvPr/>
            </p:nvSpPr>
            <p:spPr>
              <a:xfrm>
                <a:off x="1636850" y="77141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687264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113B084A-503F-438A-B9F1-8E2D6B322815}"/>
              </a:ext>
            </a:extLst>
          </p:cNvPr>
          <p:cNvSpPr txBox="1"/>
          <p:nvPr/>
        </p:nvSpPr>
        <p:spPr>
          <a:xfrm>
            <a:off x="1352648" y="2235615"/>
            <a:ext cx="9678571" cy="3379900"/>
          </a:xfrm>
          <a:prstGeom prst="rect">
            <a:avLst/>
          </a:prstGeom>
          <a:noFill/>
        </p:spPr>
        <p:txBody>
          <a:bodyPr wrap="square">
            <a:spAutoFit/>
          </a:bodyPr>
          <a:lstStyle/>
          <a:p>
            <a:pPr marL="0" marR="0" algn="just" rtl="1">
              <a:lnSpc>
                <a:spcPct val="150000"/>
              </a:lnSpc>
              <a:spcBef>
                <a:spcPts val="0"/>
              </a:spcBef>
              <a:spcAft>
                <a:spcPts val="0"/>
              </a:spcAft>
            </a:pPr>
            <a:r>
              <a:rPr lang="ar-EG" sz="1800" b="1" dirty="0">
                <a:effectLst/>
                <a:latin typeface="Times New Roman" panose="02020603050405020304" pitchFamily="18" charset="0"/>
                <a:ea typeface="Times New Roman" panose="02020603050405020304" pitchFamily="18" charset="0"/>
                <a:cs typeface="Simplified Arabic" panose="02020603050405020304" pitchFamily="18" charset="-78"/>
              </a:rPr>
              <a:t>9</a:t>
            </a:r>
            <a:r>
              <a:rPr lang="ar-EG" sz="1400" b="1" dirty="0">
                <a:effectLst/>
                <a:latin typeface="Alexandria" pitchFamily="2" charset="-78"/>
                <a:ea typeface="Times New Roman" panose="02020603050405020304" pitchFamily="18" charset="0"/>
                <a:cs typeface="Alexandria" pitchFamily="2" charset="-78"/>
              </a:rPr>
              <a:t>.وظيفة التعبير عن العواطف: </a:t>
            </a:r>
            <a:r>
              <a:rPr lang="ar-EG" sz="1400" dirty="0">
                <a:effectLst/>
                <a:latin typeface="Alexandria" pitchFamily="2" charset="-78"/>
                <a:ea typeface="Times New Roman" panose="02020603050405020304" pitchFamily="18" charset="0"/>
                <a:cs typeface="Alexandria" pitchFamily="2" charset="-78"/>
              </a:rPr>
              <a:t>تمكن الإتصالات الأفراد من التعبير عن عواطفهم و اشباع حاجاتهم الإجتماعية.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10.وظيفة جمع البيانات: </a:t>
            </a:r>
            <a:r>
              <a:rPr lang="ar-EG" sz="1400" dirty="0">
                <a:effectLst/>
                <a:latin typeface="Alexandria" pitchFamily="2" charset="-78"/>
                <a:ea typeface="Times New Roman" panose="02020603050405020304" pitchFamily="18" charset="0"/>
                <a:cs typeface="Alexandria" pitchFamily="2" charset="-78"/>
              </a:rPr>
              <a:t>تستخدم الإتصالات فى نقل المعلومات اللازمة لصناعة القرارات التى يتطلب الإختيار بين بدائل متعددة ،وهو ما يستلزم وجود بيانات كاملة ،حديثة ،ودقيقة.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11.وظيفة الاستماع إلى العاملين: </a:t>
            </a:r>
            <a:r>
              <a:rPr lang="ar-EG" sz="1400" dirty="0">
                <a:effectLst/>
                <a:latin typeface="Alexandria" pitchFamily="2" charset="-78"/>
                <a:ea typeface="Times New Roman" panose="02020603050405020304" pitchFamily="18" charset="0"/>
                <a:cs typeface="Alexandria" pitchFamily="2" charset="-78"/>
              </a:rPr>
              <a:t>عندما تكون تتسم ثقافة المنظمة بالمشاركة فإنها تسمح للعاملين بتقديم الاســـــــئلة و التحدث عن إهتماماتهم للإدارة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12.التيسير و الدعم: </a:t>
            </a:r>
            <a:r>
              <a:rPr lang="ar-EG" sz="1400" dirty="0">
                <a:effectLst/>
                <a:latin typeface="Alexandria" pitchFamily="2" charset="-78"/>
                <a:ea typeface="Times New Roman" panose="02020603050405020304" pitchFamily="18" charset="0"/>
                <a:cs typeface="Alexandria" pitchFamily="2" charset="-78"/>
              </a:rPr>
              <a:t> تسهيل مهام العاملين ودعمهم لإنجازها، و تذليل العقبات التى قد تواجههم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i="1" u="none" strike="noStrike"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38554"/>
              </a:xfrm>
              <a:prstGeom prst="rect">
                <a:avLst/>
              </a:prstGeom>
              <a:noFill/>
            </p:spPr>
            <p:txBody>
              <a:bodyPr wrap="square" rtlCol="0">
                <a:spAutoFit/>
              </a:bodyPr>
              <a:lstStyle/>
              <a:p>
                <a:pPr algn="ctr"/>
                <a:r>
                  <a:rPr lang="ar-EG" sz="1600" b="1" dirty="0">
                    <a:effectLst/>
                    <a:latin typeface="Alexandria" pitchFamily="2" charset="-78"/>
                    <a:ea typeface="Times New Roman" panose="02020603050405020304" pitchFamily="18" charset="0"/>
                    <a:cs typeface="Alexandria" pitchFamily="2" charset="-78"/>
                  </a:rPr>
                  <a:t>:محددات  كفاءة إتصالات القيادة </a:t>
                </a:r>
                <a:endParaRPr lang="en-US" sz="1600" b="1" dirty="0">
                  <a:solidFill>
                    <a:srgbClr val="00B0F0"/>
                  </a:solidFill>
                  <a:latin typeface="Alexandria" pitchFamily="2" charset="-78"/>
                  <a:cs typeface="Alexandria" pitchFamily="2" charset="-78"/>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C6CC30FE-98CC-4DDF-B753-87CF4895E648}"/>
              </a:ext>
            </a:extLst>
          </p:cNvPr>
          <p:cNvSpPr txBox="1"/>
          <p:nvPr/>
        </p:nvSpPr>
        <p:spPr>
          <a:xfrm>
            <a:off x="831850" y="1772527"/>
            <a:ext cx="10225355" cy="4164730"/>
          </a:xfrm>
          <a:prstGeom prst="rect">
            <a:avLst/>
          </a:prstGeom>
          <a:noFill/>
        </p:spPr>
        <p:txBody>
          <a:bodyPr wrap="square">
            <a:spAutoFit/>
          </a:bodyPr>
          <a:lstStyle/>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تعرف جامعة "رويال روود </a:t>
            </a:r>
            <a:r>
              <a:rPr lang="en-US" sz="1400" b="1" dirty="0">
                <a:effectLst/>
                <a:latin typeface="Alexandria" pitchFamily="2" charset="-78"/>
                <a:ea typeface="Times New Roman" panose="02020603050405020304" pitchFamily="18" charset="0"/>
                <a:cs typeface="Alexandria" pitchFamily="2" charset="-78"/>
              </a:rPr>
              <a:t>Royal Roads University 2008</a:t>
            </a:r>
            <a:r>
              <a:rPr lang="ar-EG" sz="1400" b="1"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الكفاءة الاتصالية للقائد بأنها " قدرته على تقديم الأفكار بوضوح و فعالية عندما يتحدث أو يكتب،وإستماعه لمرؤوسيه بشكل جيد، و استخدامه لمهارات اتصال عملية لتشجيعهم على الإبتكارية " .</a:t>
            </a:r>
          </a:p>
          <a:p>
            <a:pPr marL="0" marR="0" algn="just" rtl="1">
              <a:lnSpc>
                <a:spcPct val="150000"/>
              </a:lnSpc>
              <a:spcBef>
                <a:spcPts val="0"/>
              </a:spcBef>
              <a:spcAft>
                <a:spcPts val="0"/>
              </a:spcAft>
            </a:pPr>
            <a:endParaRPr lang="en-US" sz="800" dirty="0">
              <a:effectLst/>
              <a:latin typeface="Alexandria" pitchFamily="2" charset="-78"/>
              <a:ea typeface="Times New Roman" panose="02020603050405020304" pitchFamily="18" charset="0"/>
              <a:cs typeface="Alexandria" pitchFamily="2" charset="-78"/>
            </a:endParaRPr>
          </a:p>
          <a:p>
            <a:pPr marL="0" marR="0" algn="r" rtl="1">
              <a:lnSpc>
                <a:spcPct val="150000"/>
              </a:lnSpc>
              <a:spcBef>
                <a:spcPts val="0"/>
              </a:spcBef>
              <a:spcAft>
                <a:spcPts val="0"/>
              </a:spcAft>
            </a:pPr>
            <a:r>
              <a:rPr lang="ar-EG" sz="1400" b="1" i="1" dirty="0">
                <a:effectLst/>
                <a:latin typeface="Alexandria" pitchFamily="2" charset="-78"/>
                <a:ea typeface="Times New Roman" panose="02020603050405020304" pitchFamily="18" charset="0"/>
                <a:cs typeface="Alexandria" pitchFamily="2" charset="-78"/>
              </a:rPr>
              <a:t> </a:t>
            </a:r>
            <a:r>
              <a:rPr lang="en-US" sz="1400" b="1" i="1" dirty="0">
                <a:effectLst/>
                <a:latin typeface="Alexandria" pitchFamily="2" charset="-78"/>
                <a:ea typeface="Times New Roman" panose="02020603050405020304" pitchFamily="18" charset="0"/>
                <a:cs typeface="Alexandria" pitchFamily="2" charset="-78"/>
                <a:sym typeface="Wingdings" panose="05000000000000000000" pitchFamily="2" charset="2"/>
              </a:rPr>
              <a:t></a:t>
            </a:r>
            <a:r>
              <a:rPr lang="ar-EG" sz="1400" b="1" i="1" dirty="0">
                <a:effectLst/>
                <a:latin typeface="Alexandria" pitchFamily="2" charset="-78"/>
                <a:ea typeface="Times New Roman" panose="02020603050405020304" pitchFamily="18" charset="0"/>
                <a:cs typeface="Alexandria" pitchFamily="2" charset="-78"/>
              </a:rPr>
              <a:t>  وتتمثل  كفاءة الاتصالات التنظيمية للقيادة فى مدى توافر أبعاد معينة فى الإتصالات،و يمكن إتخاذ تلك الأبعاد كمعايير لقياس درجة كفاءتها ،وهى على النحو التالى  </a:t>
            </a:r>
            <a:r>
              <a:rPr lang="ar-EG" sz="1400" b="1" i="1" dirty="0">
                <a:latin typeface="Alexandria" pitchFamily="2" charset="-78"/>
                <a:ea typeface="Times New Roman" panose="02020603050405020304" pitchFamily="18" charset="0"/>
                <a:cs typeface="Alexandria" pitchFamily="2" charset="-78"/>
              </a:rPr>
              <a:t>:</a:t>
            </a:r>
          </a:p>
          <a:p>
            <a:pPr marL="0" marR="0" algn="r" rtl="1">
              <a:lnSpc>
                <a:spcPct val="150000"/>
              </a:lnSpc>
              <a:spcBef>
                <a:spcPts val="0"/>
              </a:spcBef>
              <a:spcAft>
                <a:spcPts val="0"/>
              </a:spcAft>
            </a:pPr>
            <a:endParaRPr lang="ar-EG" sz="900" b="1" i="1" dirty="0">
              <a:latin typeface="Alexandria" pitchFamily="2" charset="-78"/>
              <a:cs typeface="Alexandria" pitchFamily="2" charset="-78"/>
            </a:endParaRPr>
          </a:p>
          <a:p>
            <a:pPr marL="5715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1-الإنفتاح </a:t>
            </a:r>
            <a:r>
              <a:rPr lang="en-US" sz="1400" b="1" dirty="0">
                <a:effectLst/>
                <a:latin typeface="Alexandria" pitchFamily="2" charset="-78"/>
                <a:ea typeface="Times New Roman" panose="02020603050405020304" pitchFamily="18" charset="0"/>
                <a:cs typeface="Alexandria" pitchFamily="2" charset="-78"/>
              </a:rPr>
              <a:t>Openness</a:t>
            </a:r>
            <a:r>
              <a:rPr lang="ar-EG" sz="1400" b="1" dirty="0">
                <a:effectLst/>
                <a:latin typeface="Alexandria" pitchFamily="2" charset="-78"/>
                <a:ea typeface="Times New Roman" panose="02020603050405020304" pitchFamily="18" charset="0"/>
                <a:cs typeface="Alexandria" pitchFamily="2" charset="-78"/>
              </a:rPr>
              <a:t> (التفاعل الثنائى)</a:t>
            </a:r>
            <a:r>
              <a:rPr lang="ar-EG" sz="1400" dirty="0">
                <a:effectLst/>
                <a:latin typeface="Alexandria" pitchFamily="2" charset="-78"/>
                <a:ea typeface="Times New Roman" panose="02020603050405020304" pitchFamily="18" charset="0"/>
                <a:cs typeface="Alexandria" pitchFamily="2" charset="-78"/>
              </a:rPr>
              <a:t>: درجة قدرة أعضاء التنظيم على التحدث بإنفتاح و تبادل المعلومات بدون خوف من التداعيات ،و خاصة فى بئية العمل المعاصرة التى أصبحت تتسم بالمزيد من التنافسية من أجل تحقيق التبادل الحر الفعال للمعلومات بين القادة و المرؤوسيين.</a:t>
            </a:r>
            <a:endParaRPr lang="ar-EG" sz="1400" dirty="0">
              <a:latin typeface="Alexandria" pitchFamily="2" charset="-78"/>
              <a:ea typeface="Times New Roman" panose="02020603050405020304" pitchFamily="18" charset="0"/>
              <a:cs typeface="Alexandria" pitchFamily="2" charset="-78"/>
            </a:endParaRPr>
          </a:p>
          <a:p>
            <a:pPr marL="57150" marR="0" algn="just" rtl="1">
              <a:lnSpc>
                <a:spcPct val="150000"/>
              </a:lnSpc>
              <a:spcBef>
                <a:spcPts val="0"/>
              </a:spcBef>
              <a:spcAft>
                <a:spcPts val="0"/>
              </a:spcAft>
            </a:pPr>
            <a:endParaRPr lang="en-US" sz="700" dirty="0">
              <a:effectLst/>
              <a:latin typeface="Alexandria" pitchFamily="2" charset="-78"/>
              <a:ea typeface="Times New Roman" panose="02020603050405020304" pitchFamily="18" charset="0"/>
              <a:cs typeface="Alexandria" pitchFamily="2" charset="-78"/>
            </a:endParaRPr>
          </a:p>
          <a:p>
            <a:pPr marL="5715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2-الدقة </a:t>
            </a:r>
            <a:r>
              <a:rPr lang="en-US" sz="1400" b="1" dirty="0">
                <a:effectLst/>
                <a:latin typeface="Alexandria" pitchFamily="2" charset="-78"/>
                <a:ea typeface="Times New Roman" panose="02020603050405020304" pitchFamily="18" charset="0"/>
                <a:cs typeface="Alexandria" pitchFamily="2" charset="-78"/>
              </a:rPr>
              <a:t>Accuracy</a:t>
            </a:r>
            <a:r>
              <a:rPr lang="ar-EG" sz="1400" dirty="0">
                <a:effectLst/>
                <a:latin typeface="Alexandria" pitchFamily="2" charset="-78"/>
                <a:ea typeface="Times New Roman" panose="02020603050405020304" pitchFamily="18" charset="0"/>
                <a:cs typeface="Alexandria" pitchFamily="2" charset="-78"/>
              </a:rPr>
              <a:t>: درجة شعور أعضاء التنظيم بان المعلومات المنقولة لهم صحيحة و يمكن الإعتماد عليها.</a:t>
            </a:r>
          </a:p>
          <a:p>
            <a:pPr marL="5715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5715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3- ا</a:t>
            </a:r>
            <a:r>
              <a:rPr lang="ar-EG" sz="1400" b="1" dirty="0">
                <a:effectLst/>
                <a:latin typeface="Alexandria" pitchFamily="2" charset="-78"/>
                <a:ea typeface="Times New Roman" panose="02020603050405020304" pitchFamily="18" charset="0"/>
                <a:cs typeface="Alexandria" pitchFamily="2" charset="-78"/>
              </a:rPr>
              <a:t>لتوقيت </a:t>
            </a:r>
            <a:r>
              <a:rPr lang="en-US" sz="1400" b="1" dirty="0">
                <a:effectLst/>
                <a:latin typeface="Alexandria" pitchFamily="2" charset="-78"/>
                <a:ea typeface="Times New Roman" panose="02020603050405020304" pitchFamily="18" charset="0"/>
                <a:cs typeface="Alexandria" pitchFamily="2" charset="-78"/>
              </a:rPr>
              <a:t>Time lines</a:t>
            </a:r>
            <a:r>
              <a:rPr lang="ar-EG" sz="1400" dirty="0">
                <a:effectLst/>
                <a:latin typeface="Alexandria" pitchFamily="2" charset="-78"/>
                <a:ea typeface="Times New Roman" panose="02020603050405020304" pitchFamily="18" charset="0"/>
                <a:cs typeface="Alexandria" pitchFamily="2" charset="-78"/>
              </a:rPr>
              <a:t>:  درجة سرعة نقل المعلومات فى الوقت المناسب.</a:t>
            </a:r>
            <a:endParaRPr lang="en-US" sz="1400" dirty="0">
              <a:effectLst/>
              <a:latin typeface="Alexandria" pitchFamily="2" charset="-78"/>
              <a:ea typeface="Times New Roman" panose="02020603050405020304" pitchFamily="18" charset="0"/>
              <a:cs typeface="Alexandria" pitchFamily="2" charset="-78"/>
            </a:endParaRPr>
          </a:p>
          <a:p>
            <a:pPr>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369332"/>
              </a:xfrm>
              <a:prstGeom prst="rect">
                <a:avLst/>
              </a:prstGeom>
              <a:noFill/>
            </p:spPr>
            <p:txBody>
              <a:bodyPr wrap="square" rtlCol="0">
                <a:spAutoFit/>
              </a:bodyPr>
              <a:lstStyle/>
              <a:p>
                <a:pPr algn="ctr"/>
                <a:endParaRPr lang="en-US"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EAE4F138-BADC-422F-8D12-D9DB4ABFE67F}"/>
              </a:ext>
            </a:extLst>
          </p:cNvPr>
          <p:cNvSpPr txBox="1"/>
          <p:nvPr/>
        </p:nvSpPr>
        <p:spPr>
          <a:xfrm>
            <a:off x="958460" y="1724353"/>
            <a:ext cx="10169085" cy="4852610"/>
          </a:xfrm>
          <a:prstGeom prst="rect">
            <a:avLst/>
          </a:prstGeom>
          <a:noFill/>
        </p:spPr>
        <p:txBody>
          <a:bodyPr wrap="square">
            <a:spAutoFit/>
          </a:bodyPr>
          <a:lstStyle/>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4- الفهم </a:t>
            </a:r>
            <a:r>
              <a:rPr lang="en-US" sz="1400" b="1" dirty="0">
                <a:effectLst/>
                <a:latin typeface="Alexandria" pitchFamily="2" charset="-78"/>
                <a:ea typeface="Times New Roman" panose="02020603050405020304" pitchFamily="18" charset="0"/>
                <a:cs typeface="Alexandria" pitchFamily="2" charset="-78"/>
              </a:rPr>
              <a:t>Understanding</a:t>
            </a:r>
            <a:r>
              <a:rPr lang="ar-EG" sz="1400" dirty="0">
                <a:effectLst/>
                <a:latin typeface="Alexandria" pitchFamily="2" charset="-78"/>
                <a:ea typeface="Times New Roman" panose="02020603050405020304" pitchFamily="18" charset="0"/>
                <a:cs typeface="Alexandria" pitchFamily="2" charset="-78"/>
              </a:rPr>
              <a:t>: درجة إعتقاد أعضاء التنظيم أن المعلومات المنقولة لهم شاملة وواضحة.</a:t>
            </a:r>
          </a:p>
          <a:p>
            <a:pPr marL="0" marR="0" algn="just" rtl="1">
              <a:lnSpc>
                <a:spcPct val="150000"/>
              </a:lnSpc>
              <a:spcBef>
                <a:spcPts val="0"/>
              </a:spcBef>
              <a:spcAft>
                <a:spcPts val="0"/>
              </a:spcAft>
            </a:pPr>
            <a:endParaRPr lang="en-US" sz="12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5- الرضا </a:t>
            </a:r>
            <a:r>
              <a:rPr lang="en-US" sz="1400" b="1" dirty="0">
                <a:effectLst/>
                <a:latin typeface="Alexandria" pitchFamily="2" charset="-78"/>
                <a:ea typeface="Times New Roman" panose="02020603050405020304" pitchFamily="18" charset="0"/>
                <a:cs typeface="Alexandria" pitchFamily="2" charset="-78"/>
              </a:rPr>
              <a:t>Satisfaction</a:t>
            </a:r>
            <a:r>
              <a:rPr lang="ar-EG" sz="1400" b="1"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درجة شعور الأفراد بالرضا عن الإتصالات التى تنقل المعلومات بين بعضهم البعض .</a:t>
            </a: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6-وضوح العرض: </a:t>
            </a:r>
            <a:r>
              <a:rPr lang="ar-EG" sz="1400" dirty="0">
                <a:effectLst/>
                <a:latin typeface="Alexandria" pitchFamily="2" charset="-78"/>
                <a:ea typeface="Times New Roman" panose="02020603050405020304" pitchFamily="18" charset="0"/>
                <a:cs typeface="Alexandria" pitchFamily="2" charset="-78"/>
              </a:rPr>
              <a:t> أن تساهم المعلومات المنقولة للعاملين فى توضيح الإرتباط بين ما يفعلونه يومياً ،و كيفية تدعيم هذا الهدف ومساهمته فى نجاح المنظمة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7-التداخل الفعال  بين وجهات النظر المختلفة</a:t>
            </a:r>
            <a:r>
              <a:rPr lang="en-US" sz="1400" b="1" dirty="0">
                <a:effectLst/>
                <a:latin typeface="Alexandria" pitchFamily="2" charset="-78"/>
                <a:ea typeface="Times New Roman" panose="02020603050405020304" pitchFamily="18" charset="0"/>
                <a:cs typeface="Alexandria" pitchFamily="2" charset="-78"/>
              </a:rPr>
              <a:t>Effective interface</a:t>
            </a:r>
            <a:r>
              <a:rPr lang="ar-EG" sz="1400" b="1"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درجة إهتمام القائد بغرس الثقة بينه وبين العاملين من خلال تناول وجهات النظر المختلفة بموضوعية.</a:t>
            </a:r>
          </a:p>
          <a:p>
            <a:pPr marL="0" marR="0" algn="just" rtl="1">
              <a:lnSpc>
                <a:spcPct val="115000"/>
              </a:lnSpc>
              <a:spcBef>
                <a:spcPts val="0"/>
              </a:spcBef>
              <a:spcAft>
                <a:spcPts val="0"/>
              </a:spcAft>
            </a:pPr>
            <a:r>
              <a:rPr lang="ar-EG" sz="1800" dirty="0">
                <a:effectLst/>
                <a:latin typeface="Times New Roman" panose="02020603050405020304" pitchFamily="18" charset="0"/>
                <a:ea typeface="Times New Roman" panose="02020603050405020304" pitchFamily="18" charset="0"/>
                <a:cs typeface="Simplified Arabic" panose="02020603050405020304" pitchFamily="18" charset="-78"/>
              </a:rPr>
              <a:t> </a:t>
            </a:r>
            <a:endParaRPr lang="en-US" sz="18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8-السلوكيات الإتصالية للقادة: </a:t>
            </a:r>
            <a:r>
              <a:rPr lang="ar-EG" sz="1400" dirty="0">
                <a:effectLst/>
                <a:latin typeface="Alexandria" pitchFamily="2" charset="-78"/>
                <a:ea typeface="Times New Roman" panose="02020603050405020304" pitchFamily="18" charset="0"/>
                <a:cs typeface="Alexandria" pitchFamily="2" charset="-78"/>
              </a:rPr>
              <a:t>ضرورة ان تتوافق أفعال القيادة مع أقوالها، وأن يتوافق كل ذلك مع رؤية المنظمة والتأكيد على ان القادة يمثلون نماذج لأداء الأدوار من أجل بناء علاقات فعالة .</a:t>
            </a:r>
            <a:endParaRPr lang="ar-EG" sz="1400" dirty="0">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46062" y="48208"/>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78000" y="-82717"/>
              <a:ext cx="9874407" cy="6775458"/>
              <a:chOff x="1778000" y="-82717"/>
              <a:chExt cx="9874407" cy="6775458"/>
            </a:xfrm>
          </p:grpSpPr>
          <p:sp>
            <p:nvSpPr>
              <p:cNvPr id="6" name="TextBox 5"/>
              <p:cNvSpPr txBox="1"/>
              <p:nvPr/>
            </p:nvSpPr>
            <p:spPr>
              <a:xfrm>
                <a:off x="1778000" y="1133370"/>
                <a:ext cx="8458200" cy="338554"/>
              </a:xfrm>
              <a:prstGeom prst="rect">
                <a:avLst/>
              </a:prstGeom>
              <a:noFill/>
            </p:spPr>
            <p:txBody>
              <a:bodyPr wrap="square" rtlCol="0">
                <a:spAutoFit/>
              </a:bodyPr>
              <a:lstStyle/>
              <a:p>
                <a:pPr algn="ctr"/>
                <a:endParaRPr lang="en-US" sz="1600"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3" name="TextBox 12">
            <a:extLst>
              <a:ext uri="{FF2B5EF4-FFF2-40B4-BE49-F238E27FC236}">
                <a16:creationId xmlns:a16="http://schemas.microsoft.com/office/drawing/2014/main" id="{69C5F504-25CB-44DA-9B67-C3295C3E7998}"/>
              </a:ext>
            </a:extLst>
          </p:cNvPr>
          <p:cNvSpPr txBox="1"/>
          <p:nvPr/>
        </p:nvSpPr>
        <p:spPr>
          <a:xfrm>
            <a:off x="1575582" y="1830292"/>
            <a:ext cx="9270609" cy="4487895"/>
          </a:xfrm>
          <a:prstGeom prst="rect">
            <a:avLst/>
          </a:prstGeom>
          <a:noFill/>
        </p:spPr>
        <p:txBody>
          <a:bodyPr wrap="square">
            <a:spAutoFit/>
          </a:bodyPr>
          <a:lstStyle/>
          <a:p>
            <a:pPr marL="5715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9-التوافق ( الاتساق)</a:t>
            </a:r>
            <a:r>
              <a:rPr lang="ar-EG" sz="1400" dirty="0">
                <a:effectLst/>
                <a:latin typeface="Alexandria" pitchFamily="2" charset="-78"/>
                <a:ea typeface="Times New Roman" panose="02020603050405020304" pitchFamily="18" charset="0"/>
                <a:cs typeface="Alexandria" pitchFamily="2" charset="-78"/>
              </a:rPr>
              <a:t> : بين شكل و مضمون الإتصال.</a:t>
            </a:r>
          </a:p>
          <a:p>
            <a:pPr marL="57150" marR="0" algn="just" rtl="1">
              <a:lnSpc>
                <a:spcPct val="150000"/>
              </a:lnSpc>
              <a:spcBef>
                <a:spcPts val="0"/>
              </a:spcBef>
              <a:spcAft>
                <a:spcPts val="0"/>
              </a:spcAft>
            </a:pPr>
            <a:endParaRPr lang="en-US" sz="12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10-</a:t>
            </a:r>
            <a:r>
              <a:rPr lang="ar-EG" sz="1400" b="1" dirty="0">
                <a:effectLst/>
                <a:latin typeface="Alexandria" pitchFamily="2" charset="-78"/>
                <a:ea typeface="Times New Roman" panose="02020603050405020304" pitchFamily="18" charset="0"/>
                <a:cs typeface="Alexandria" pitchFamily="2" charset="-78"/>
              </a:rPr>
              <a:t>الاستمرارية</a:t>
            </a:r>
            <a:r>
              <a:rPr lang="ar-EG" sz="1400" dirty="0">
                <a:effectLst/>
                <a:latin typeface="Alexandria" pitchFamily="2" charset="-78"/>
                <a:ea typeface="Times New Roman" panose="02020603050405020304" pitchFamily="18" charset="0"/>
                <a:cs typeface="Alexandria" pitchFamily="2" charset="-78"/>
              </a:rPr>
              <a:t> :  ديناميكية الإتصالات المؤسسية لضمان وعى العاملين بالتطورات التى تحدث فى بيئة العمل.</a:t>
            </a: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11-</a:t>
            </a:r>
            <a:r>
              <a:rPr lang="ar-EG" sz="1400" b="1" dirty="0">
                <a:effectLst/>
                <a:latin typeface="Alexandria" pitchFamily="2" charset="-78"/>
                <a:ea typeface="Times New Roman" panose="02020603050405020304" pitchFamily="18" charset="0"/>
                <a:cs typeface="Alexandria" pitchFamily="2" charset="-78"/>
              </a:rPr>
              <a:t>الإيجاز، الصراحة الاحترام، التحفيز</a:t>
            </a:r>
            <a:r>
              <a:rPr lang="ar-EG" sz="1400" dirty="0">
                <a:effectLst/>
                <a:latin typeface="Alexandria" pitchFamily="2" charset="-78"/>
                <a:ea typeface="Times New Roman" panose="02020603050405020304" pitchFamily="18" charset="0"/>
                <a:cs typeface="Alexandria" pitchFamily="2" charset="-78"/>
              </a:rPr>
              <a:t> .</a:t>
            </a:r>
          </a:p>
          <a:p>
            <a:pPr marL="0" marR="0" algn="just"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r"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12- الإهتمام بالمعلومات المرتدة</a:t>
            </a:r>
            <a:r>
              <a:rPr lang="ar-EG" sz="1400" dirty="0">
                <a:effectLst/>
                <a:latin typeface="Alexandria" pitchFamily="2" charset="-78"/>
                <a:ea typeface="Times New Roman" panose="02020603050405020304" pitchFamily="18" charset="0"/>
                <a:cs typeface="Alexandria" pitchFamily="2" charset="-78"/>
              </a:rPr>
              <a:t>  "التى تحمل ردود أفعال العاملين تجاه سياسات وأعمال وقرارات المنظمة.</a:t>
            </a:r>
          </a:p>
          <a:p>
            <a:pPr marL="0" marR="0" algn="r" rtl="1">
              <a:lnSpc>
                <a:spcPct val="150000"/>
              </a:lnSpc>
              <a:spcBef>
                <a:spcPts val="0"/>
              </a:spcBef>
              <a:spcAft>
                <a:spcPts val="0"/>
              </a:spcAft>
            </a:pP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13-بقاء المعلومات فى الذهن ،و تأثيرها على السلوك.</a:t>
            </a:r>
          </a:p>
          <a:p>
            <a:pPr marL="0" marR="0" algn="just" rtl="1">
              <a:lnSpc>
                <a:spcPct val="150000"/>
              </a:lnSpc>
              <a:spcBef>
                <a:spcPts val="0"/>
              </a:spcBef>
              <a:spcAft>
                <a:spcPts val="0"/>
              </a:spcAft>
            </a:pPr>
            <a:endParaRPr lang="en-US" sz="12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14-التكلفة المنخفضة للإتصال.</a:t>
            </a:r>
          </a:p>
          <a:p>
            <a:pPr marL="0" marR="0" algn="just" rtl="1">
              <a:lnSpc>
                <a:spcPct val="150000"/>
              </a:lnSpc>
              <a:spcBef>
                <a:spcPts val="0"/>
              </a:spcBef>
              <a:spcAft>
                <a:spcPts val="0"/>
              </a:spcAft>
            </a:pPr>
            <a:endParaRPr lang="en-US" sz="12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ar-EG" sz="1400" b="1" dirty="0">
                <a:effectLst/>
                <a:latin typeface="Alexandria" pitchFamily="2" charset="-78"/>
                <a:ea typeface="Times New Roman" panose="02020603050405020304" pitchFamily="18" charset="0"/>
                <a:cs typeface="Alexandria" pitchFamily="2" charset="-78"/>
              </a:rPr>
              <a:t>15-استخدام الوسيلة الإتصالية المناسبة .</a:t>
            </a:r>
            <a:endParaRPr lang="en-US" sz="1400" dirty="0">
              <a:effectLst/>
              <a:latin typeface="Alexandria" pitchFamily="2" charset="-78"/>
              <a:ea typeface="Times New Roman" panose="02020603050405020304" pitchFamily="18" charset="0"/>
              <a:cs typeface="Alexandria" pitchFamily="2" charset="-78"/>
            </a:endParaRPr>
          </a:p>
          <a:p>
            <a:pPr algn="r"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070651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تكنيكات اتصالات القيادة الفعالة</a:t>
                </a:r>
                <a:endParaRPr lang="en-US" sz="16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026942" y="1999429"/>
            <a:ext cx="10070891" cy="3610732"/>
          </a:xfrm>
          <a:prstGeom prst="rect">
            <a:avLst/>
          </a:prstGeom>
        </p:spPr>
        <p:txBody>
          <a:bodyPr wrap="square">
            <a:spAutoFit/>
          </a:bodyPr>
          <a:lstStyle/>
          <a:p>
            <a:pPr algn="just" rtl="1">
              <a:lnSpc>
                <a:spcPct val="150000"/>
              </a:lnSpc>
            </a:pPr>
            <a:r>
              <a:rPr lang="ar-EG" sz="1400" dirty="0">
                <a:effectLst/>
                <a:latin typeface="Alexandria" pitchFamily="2" charset="-78"/>
                <a:ea typeface="Times New Roman" panose="02020603050405020304" pitchFamily="18" charset="0"/>
                <a:cs typeface="Alexandria" pitchFamily="2" charset="-78"/>
              </a:rPr>
              <a:t>وقد أكدت الدراسات أن أفضل مدخل للإتصال مع العاملين هو </a:t>
            </a:r>
            <a:r>
              <a:rPr lang="ar-EG" sz="1400" b="1" dirty="0">
                <a:solidFill>
                  <a:srgbClr val="00B0F0"/>
                </a:solidFill>
                <a:effectLst/>
                <a:latin typeface="Alexandria" pitchFamily="2" charset="-78"/>
                <a:ea typeface="Times New Roman" panose="02020603050405020304" pitchFamily="18" charset="0"/>
                <a:cs typeface="Alexandria" pitchFamily="2" charset="-78"/>
              </a:rPr>
              <a:t>الإتصالات التى تأخذ شكلاً مواجهياً </a:t>
            </a:r>
            <a:r>
              <a:rPr lang="ar-EG" sz="1400" dirty="0">
                <a:effectLst/>
                <a:latin typeface="Alexandria" pitchFamily="2" charset="-78"/>
                <a:ea typeface="Times New Roman" panose="02020603050405020304" pitchFamily="18" charset="0"/>
                <a:cs typeface="Alexandria" pitchFamily="2" charset="-78"/>
              </a:rPr>
              <a:t>- مباشراً من خلال المناقشات و الحوارات المفتوحة </a:t>
            </a:r>
            <a:r>
              <a:rPr lang="en-US" sz="1400" dirty="0">
                <a:effectLst/>
                <a:latin typeface="Alexandria" pitchFamily="2" charset="-78"/>
                <a:ea typeface="Times New Roman" panose="02020603050405020304" pitchFamily="18" charset="0"/>
                <a:cs typeface="Alexandria" pitchFamily="2" charset="-78"/>
              </a:rPr>
              <a:t>Casual Conversations</a:t>
            </a:r>
            <a:r>
              <a:rPr lang="ar-EG" sz="1400" dirty="0">
                <a:effectLst/>
                <a:latin typeface="Alexandria" pitchFamily="2" charset="-78"/>
                <a:ea typeface="Times New Roman" panose="02020603050405020304" pitchFamily="18" charset="0"/>
                <a:cs typeface="Alexandria" pitchFamily="2" charset="-78"/>
              </a:rPr>
              <a:t>، و التى تساهم فى خلق مناخ إيجابى للاتصالات،و التى تدعم الثقة المتبادلة بين القيادة و العاملين و ينتج عنها علاقات قوية بين الطرفين ،حيث أن إتاحة الفرصة للعاملين لتقديم أسئلة أو عرض نصيحة دون خوف من السخرية أو الإنتقام من الإدارة العليا يساهم فى تطوير الروابط الإيجابية اللازمة لبناء علاقات قوية قائمة على الثقة .</a:t>
            </a:r>
          </a:p>
          <a:p>
            <a:pPr algn="just" rtl="1">
              <a:lnSpc>
                <a:spcPct val="150000"/>
              </a:lnSpc>
            </a:pPr>
            <a:endParaRPr lang="ar-EG" sz="14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EG" sz="1400" dirty="0">
                <a:effectLst/>
                <a:latin typeface="Alexandria" pitchFamily="2" charset="-78"/>
                <a:ea typeface="Times New Roman" panose="02020603050405020304" pitchFamily="18" charset="0"/>
                <a:cs typeface="Alexandria" pitchFamily="2" charset="-78"/>
              </a:rPr>
              <a:t>و أن </a:t>
            </a:r>
            <a:r>
              <a:rPr lang="ar-EG" sz="1400" b="1" dirty="0">
                <a:solidFill>
                  <a:srgbClr val="00B0F0"/>
                </a:solidFill>
                <a:effectLst/>
                <a:latin typeface="Alexandria" pitchFamily="2" charset="-78"/>
                <a:ea typeface="Times New Roman" panose="02020603050405020304" pitchFamily="18" charset="0"/>
                <a:cs typeface="Alexandria" pitchFamily="2" charset="-78"/>
              </a:rPr>
              <a:t>الإتصالات الإستراتيجية المفتوحة </a:t>
            </a:r>
            <a:r>
              <a:rPr lang="ar-EG" sz="1400" dirty="0">
                <a:effectLst/>
                <a:latin typeface="Alexandria" pitchFamily="2" charset="-78"/>
                <a:ea typeface="Times New Roman" panose="02020603050405020304" pitchFamily="18" charset="0"/>
                <a:cs typeface="Alexandria" pitchFamily="2" charset="-78"/>
              </a:rPr>
              <a:t>السريعة القائمة على معلومات صحيحة و موثوق بها يمكن الإعتمـــــــــــــاد عليها للتأثير على فعالية الأداء التنظيمي حيث يترتب على تحقق هذه الأبعاد نتائج إيجابية عديدة منها إنخفاض معدلات دوران العمل (الإستقالات) أى إرتفاع معدلات البقاء فى العمل ، وتمكين العاملين،دعم مشاركتهم فى مناقشة موضوعات العمل ،وإرتفاع مستويات الرضا، و الثقة، و الإلتزام بالعمـــــــل، و نتائج أخرى عديدة تمثل جميعها مؤشرات للعلاقات الإيجابية الفعالة بين القيادة و العاملين .</a:t>
            </a: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35526720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400" dirty="0">
                  <a:solidFill>
                    <a:schemeClr val="tx1"/>
                  </a:solidFill>
                  <a:effectLst/>
                  <a:latin typeface="Alexandria" pitchFamily="2" charset="-78"/>
                  <a:ea typeface="Times New Roman" panose="02020603050405020304" pitchFamily="18" charset="0"/>
                  <a:cs typeface="Alexandria" pitchFamily="2" charset="-78"/>
                </a:rPr>
                <a:t>على الجانب الآخر نجد أن فشل القيادة فى الاتصالات ينتج عنه مخرجات تؤثر سلباً على العلاقات التنظيمية، و كذلك على الأداء على المستو</a:t>
              </a:r>
              <a:r>
                <a:rPr lang="ar-EG" sz="1400" dirty="0">
                  <a:solidFill>
                    <a:schemeClr val="tx1"/>
                  </a:solidFill>
                  <a:latin typeface="Alexandria" pitchFamily="2" charset="-78"/>
                  <a:ea typeface="Times New Roman" panose="02020603050405020304" pitchFamily="18" charset="0"/>
                  <a:cs typeface="Alexandria" pitchFamily="2" charset="-78"/>
                </a:rPr>
                <a:t>ي</a:t>
              </a:r>
              <a:r>
                <a:rPr lang="ar-EG" sz="1400" dirty="0">
                  <a:solidFill>
                    <a:schemeClr val="tx1"/>
                  </a:solidFill>
                  <a:effectLst/>
                  <a:latin typeface="Alexandria" pitchFamily="2" charset="-78"/>
                  <a:ea typeface="Times New Roman" panose="02020603050405020304" pitchFamily="18" charset="0"/>
                  <a:cs typeface="Alexandria" pitchFamily="2" charset="-78"/>
                </a:rPr>
                <a:t>ين الفردى و التنظيمي . فالإتصالات غير الفعالة و غير الكافية قد تؤدى إلى الغموض </a:t>
              </a:r>
              <a:r>
                <a:rPr lang="en-US" sz="1400" dirty="0" err="1">
                  <a:solidFill>
                    <a:schemeClr val="tx1"/>
                  </a:solidFill>
                  <a:effectLst/>
                  <a:latin typeface="Alexandria" pitchFamily="2" charset="-78"/>
                  <a:ea typeface="Times New Roman" panose="02020603050405020304" pitchFamily="18" charset="0"/>
                  <a:cs typeface="Alexandria" pitchFamily="2" charset="-78"/>
                </a:rPr>
                <a:t>Abmiguity</a:t>
              </a:r>
              <a:r>
                <a:rPr lang="ar-EG" sz="1400" dirty="0">
                  <a:solidFill>
                    <a:schemeClr val="tx1"/>
                  </a:solidFill>
                  <a:effectLst/>
                  <a:latin typeface="Alexandria" pitchFamily="2" charset="-78"/>
                  <a:ea typeface="Times New Roman" panose="02020603050405020304" pitchFamily="18" charset="0"/>
                  <a:cs typeface="Alexandria" pitchFamily="2" charset="-78"/>
                </a:rPr>
                <a:t>، و انتشار الشائعات، و النميمة </a:t>
              </a:r>
              <a:r>
                <a:rPr lang="en-US" sz="1400" dirty="0">
                  <a:solidFill>
                    <a:schemeClr val="tx1"/>
                  </a:solidFill>
                  <a:effectLst/>
                  <a:latin typeface="Alexandria" pitchFamily="2" charset="-78"/>
                  <a:ea typeface="Times New Roman" panose="02020603050405020304" pitchFamily="18" charset="0"/>
                  <a:cs typeface="Alexandria" pitchFamily="2" charset="-78"/>
                </a:rPr>
                <a:t>Gossip</a:t>
              </a:r>
              <a:r>
                <a:rPr lang="ar-EG" sz="1400" dirty="0">
                  <a:solidFill>
                    <a:schemeClr val="tx1"/>
                  </a:solidFill>
                  <a:effectLst/>
                  <a:latin typeface="Alexandria" pitchFamily="2" charset="-78"/>
                  <a:ea typeface="Times New Roman" panose="02020603050405020304" pitchFamily="18" charset="0"/>
                  <a:cs typeface="Alexandria" pitchFamily="2" charset="-78"/>
                </a:rPr>
                <a:t>، و القلق </a:t>
              </a:r>
              <a:r>
                <a:rPr lang="en-US" sz="1400" dirty="0">
                  <a:solidFill>
                    <a:schemeClr val="tx1"/>
                  </a:solidFill>
                  <a:effectLst/>
                  <a:latin typeface="Alexandria" pitchFamily="2" charset="-78"/>
                  <a:ea typeface="Times New Roman" panose="02020603050405020304" pitchFamily="18" charset="0"/>
                  <a:cs typeface="Alexandria" pitchFamily="2" charset="-78"/>
                </a:rPr>
                <a:t>Anxiety</a:t>
              </a:r>
              <a:r>
                <a:rPr lang="ar-EG" sz="1400" dirty="0">
                  <a:solidFill>
                    <a:schemeClr val="tx1"/>
                  </a:solidFill>
                  <a:effectLst/>
                  <a:latin typeface="Alexandria" pitchFamily="2" charset="-78"/>
                  <a:ea typeface="Times New Roman" panose="02020603050405020304" pitchFamily="18" charset="0"/>
                  <a:cs typeface="Alexandria" pitchFamily="2" charset="-78"/>
                </a:rPr>
                <a:t> والإرتباك  بين العاملين ،كما قد تؤدى إلى النزاع بين الرئيس ومرؤوسيه- و خاصة فى بداية العلاقة -مما يؤثر سلباً على الروح المعنوية ويخلق  قضية عدم الثقة مع الإدارة ،لذلك يجب أن يكون الروتين اليومى للقادة هو نقل المعلومات بدقـة و باستمرارية،مع التماس رجع صدى العاملين عن الاتصالات و مضمونها من أجل ضمان فاعليتها و إنتاج مخرجات تنظيمية جيدة </a:t>
              </a: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400110"/>
              </a:xfrm>
              <a:prstGeom prst="rect">
                <a:avLst/>
              </a:prstGeom>
              <a:noFill/>
            </p:spPr>
            <p:txBody>
              <a:bodyPr wrap="square" rtlCol="0">
                <a:spAutoFit/>
              </a:bodyPr>
              <a:lstStyle/>
              <a:p>
                <a:pPr algn="ctr"/>
                <a:endParaRPr lang="en-US" sz="20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a:t>
            </a:r>
            <a:endParaRPr lang="en-US" sz="16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8385527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707968" y="7715"/>
              <a:ext cx="9783671" cy="6654882"/>
              <a:chOff x="1707968" y="7715"/>
              <a:chExt cx="9783671" cy="6654882"/>
            </a:xfrm>
          </p:grpSpPr>
          <p:sp>
            <p:nvSpPr>
              <p:cNvPr id="6" name="TextBox 5"/>
              <p:cNvSpPr txBox="1"/>
              <p:nvPr/>
            </p:nvSpPr>
            <p:spPr>
              <a:xfrm>
                <a:off x="1707968" y="1240760"/>
                <a:ext cx="8631100" cy="338554"/>
              </a:xfrm>
              <a:prstGeom prst="rect">
                <a:avLst/>
              </a:prstGeom>
              <a:noFill/>
            </p:spPr>
            <p:txBody>
              <a:bodyPr wrap="square" rtlCol="0">
                <a:spAutoFit/>
              </a:bodyPr>
              <a:lstStyle/>
              <a:p>
                <a:pPr algn="ctr" rtl="1"/>
                <a:r>
                  <a:rPr lang="ar-EG" sz="1600" b="1" dirty="0">
                    <a:effectLst/>
                    <a:latin typeface="Alexandria" pitchFamily="2" charset="-78"/>
                    <a:ea typeface="Times New Roman" panose="02020603050405020304" pitchFamily="18" charset="0"/>
                    <a:cs typeface="Alexandria" pitchFamily="2" charset="-78"/>
                  </a:rPr>
                  <a:t>معوقات الإتصال المرتبطة بالقيادة </a:t>
                </a:r>
                <a:endParaRPr lang="en-US" sz="1600" b="1" dirty="0">
                  <a:latin typeface="Alexandria" pitchFamily="2" charset="-78"/>
                  <a:cs typeface="Alexandria" pitchFamily="2" charset="-78"/>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2" name="Rectangle 11"/>
          <p:cNvSpPr/>
          <p:nvPr/>
        </p:nvSpPr>
        <p:spPr>
          <a:xfrm>
            <a:off x="819150" y="1803897"/>
            <a:ext cx="10408629" cy="4580228"/>
          </a:xfrm>
          <a:prstGeom prst="rect">
            <a:avLst/>
          </a:prstGeom>
        </p:spPr>
        <p:txBody>
          <a:bodyPr wrap="square">
            <a:spAutoFit/>
          </a:bodyPr>
          <a:lstStyle/>
          <a:p>
            <a:pPr marL="0" marR="0" algn="just" rtl="1">
              <a:lnSpc>
                <a:spcPct val="15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قد يخطىء القادة فى تقدير أهمية الاتصالات مما قد يقود إلى تعثر جهود تحسين الأداء التنظيمى </a:t>
            </a:r>
            <a:r>
              <a:rPr lang="ar-EG" sz="1400" b="1" dirty="0">
                <a:effectLst/>
                <a:latin typeface="Alexandria" pitchFamily="2" charset="-78"/>
                <a:ea typeface="Times New Roman" panose="02020603050405020304" pitchFamily="18" charset="0"/>
                <a:cs typeface="Alexandria" pitchFamily="2" charset="-78"/>
              </a:rPr>
              <a:t>ضعف أو عدم فعالية القيادات الإدارية من أهم ما قد يعوق الاتصالات بالمنظمة ومن المعوقات المرتبطة بذلك ما يلى :</a:t>
            </a:r>
          </a:p>
          <a:p>
            <a:pPr marL="0" marR="0" algn="just" rtl="1">
              <a:lnSpc>
                <a:spcPct val="150000"/>
              </a:lnSpc>
              <a:spcBef>
                <a:spcPts val="0"/>
              </a:spcBef>
              <a:spcAft>
                <a:spcPts val="0"/>
              </a:spcAft>
            </a:pPr>
            <a:endParaRPr lang="ar-EG" sz="1400" b="1" dirty="0">
              <a:latin typeface="Alexandria" pitchFamily="2" charset="-78"/>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إغفال القائد الإدارى أهمية النظرة الشاملة للمنظمة، من منطلق تحليل النظم الكلية أوالفرعية من الأجزاء الداخلية ذات العلاقات المتداخلة التى تتفاعل، و تؤثر و تتأثر كل منها بالأخرى فى ضوء الظروف الداخلية و الخارجية.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r>
              <a:rPr lang="en-US" sz="1400" dirty="0">
                <a:effectLst/>
                <a:latin typeface="Alexandria" pitchFamily="2" charset="-78"/>
                <a:ea typeface="Times New Roman" panose="02020603050405020304" pitchFamily="18" charset="0"/>
                <a:cs typeface="Alexandria" pitchFamily="2" charset="-78"/>
              </a:rPr>
              <a:t> </a:t>
            </a:r>
          </a:p>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عدم توازن القائد الإدارى،فى نظرته إلى عنصري العمل والعاملين، حيث يهتم باى من العنصرين على حساب الآخر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النظرة التقليدية للقائد الإدارى للإنسان من حيث طبيعته النفسية والإجتماعية، و محركات السلوك من منطلق افتراضاتها السلبية مثل افتراض كسل الإنسان، وعدم قدرته على تحمل المسئولية و عدم طموحه.</a:t>
            </a:r>
          </a:p>
          <a:p>
            <a:pPr marL="342900" marR="0" lvl="0" indent="-342900" algn="just" rtl="1">
              <a:lnSpc>
                <a:spcPct val="150000"/>
              </a:lnSpc>
              <a:spcBef>
                <a:spcPts val="0"/>
              </a:spcBef>
              <a:spcAft>
                <a:spcPts val="0"/>
              </a:spcAft>
              <a:buFont typeface="Calibri" panose="020F0502020204030204" pitchFamily="34" charset="0"/>
              <a:buChar char="-"/>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إغفال القائد الإدارى، لأهمية التنظيم غير الرسمى بين الأفراد كمخرج لمزاولة عملية الاتصال بين أفراد الجماعة، لإشباع العديد من الحاجات التى يتطلعون إليها، مع عدم قدرة القائد الإدارى على التكييف و الربط بين التنظيم الرسمى و غير الرسمى لخدمة أهداف المنظمة و أهداف العاملين، مما قد يؤدى إلى نشوء الكثير من المشكلات، و أحداث بعض صور النزاعات.</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spcAft>
                <a:spcPts val="0"/>
              </a:spcAft>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53550" y="1976633"/>
            <a:ext cx="9933549" cy="44305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50000"/>
              </a:lnSpc>
              <a:spcBef>
                <a:spcPts val="0"/>
              </a:spcBef>
            </a:pPr>
            <a:r>
              <a:rPr lang="ar-EG" sz="1400" dirty="0">
                <a:effectLst/>
                <a:latin typeface="Alexandria" pitchFamily="2" charset="-78"/>
                <a:ea typeface="Times New Roman" panose="02020603050405020304" pitchFamily="18" charset="0"/>
                <a:cs typeface="Alexandria" pitchFamily="2" charset="-78"/>
              </a:rPr>
              <a:t>عدم تفهم القائد الإدارى لأبعاد ومحددات وظيفته بالكامل حيث يؤدى عدم إدراكه لأهمية حسن الاستفادة من الموارد المتاحة، و أهمية تدفق و انسياب المعلومات إلى خلق كثير من معوقات الاتصال.</a:t>
            </a:r>
            <a:endParaRPr lang="en-US" sz="1400" dirty="0">
              <a:effectLst/>
              <a:latin typeface="Alexandria" pitchFamily="2" charset="-78"/>
              <a:ea typeface="Times New Roman" panose="02020603050405020304" pitchFamily="18" charset="0"/>
              <a:cs typeface="Alexandria" pitchFamily="2" charset="-78"/>
            </a:endParaRPr>
          </a:p>
          <a:p>
            <a:pPr marL="276225" indent="0" algn="just" rtl="1">
              <a:lnSpc>
                <a:spcPct val="150000"/>
              </a:lnSpc>
              <a:spcBef>
                <a:spcPts val="0"/>
              </a:spcBef>
              <a:buNone/>
            </a:pPr>
            <a:endParaRPr lang="en-US" sz="1400" dirty="0">
              <a:effectLst/>
              <a:latin typeface="Alexandria" pitchFamily="2" charset="-78"/>
              <a:ea typeface="Times New Roman" panose="02020603050405020304" pitchFamily="18" charset="0"/>
              <a:cs typeface="Alexandria" pitchFamily="2" charset="-78"/>
            </a:endParaRPr>
          </a:p>
          <a:p>
            <a:pPr algn="just" rtl="1">
              <a:lnSpc>
                <a:spcPct val="150000"/>
              </a:lnSpc>
              <a:spcBef>
                <a:spcPts val="0"/>
              </a:spcBef>
            </a:pPr>
            <a:r>
              <a:rPr lang="ar-EG" sz="1400" dirty="0">
                <a:effectLst/>
                <a:latin typeface="Alexandria" pitchFamily="2" charset="-78"/>
                <a:ea typeface="Times New Roman" panose="02020603050405020304" pitchFamily="18" charset="0"/>
                <a:cs typeface="Alexandria" pitchFamily="2" charset="-78"/>
              </a:rPr>
              <a:t>افتقار القائد الإدارى للتطوير والتحديث المستمر فى متغيرى القدرة وهما المهارات و المعرفة، و كذلك افتقار القائد إلى المهارات التنظيمية و خطوط السلطة و المسئولية التى تربط الوحدات الإدارية ببعضها.</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150000"/>
              </a:lnSpc>
              <a:spcBef>
                <a:spcPts val="0"/>
              </a:spcBef>
            </a:pPr>
            <a:endParaRPr lang="en-US" sz="1400" dirty="0">
              <a:effectLst/>
              <a:latin typeface="Alexandria" pitchFamily="2" charset="-78"/>
              <a:ea typeface="Times New Roman" panose="02020603050405020304" pitchFamily="18" charset="0"/>
              <a:cs typeface="Alexandria" pitchFamily="2" charset="-78"/>
            </a:endParaRPr>
          </a:p>
          <a:p>
            <a:pPr algn="just" rtl="1">
              <a:lnSpc>
                <a:spcPct val="150000"/>
              </a:lnSpc>
              <a:spcBef>
                <a:spcPts val="0"/>
              </a:spcBef>
            </a:pPr>
            <a:r>
              <a:rPr lang="ar-EG" sz="1400" dirty="0">
                <a:effectLst/>
                <a:latin typeface="Alexandria" pitchFamily="2" charset="-78"/>
                <a:ea typeface="Times New Roman" panose="02020603050405020304" pitchFamily="18" charset="0"/>
                <a:cs typeface="Alexandria" pitchFamily="2" charset="-78"/>
              </a:rPr>
              <a:t>إغفال القائد الإدارى لأهمية المدخل السلوكى فى الإدارة والجوانب المرتبطة به، و عدم إدراكه او سوء إستقباله لبعض الظواهر السلوكية مثل النزاع بصوره المختلفة المرتبطة بجوانب العاملين و الإدارة، و عدم قدرته على حل المشكلات يعوق مزاولة عملية الاتصال بكفاءة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04900" y="1944650"/>
            <a:ext cx="9982200" cy="4824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إبتعاد القائد الإدارى عن الموضوعية فى تفسيره لمفهوم السلطة ،فقد يلجأ بعض القادة الإداريين إلى التمسك بالجوانب السلبية للسلطة من حيث العقاب،والمؤاخذة، و سوء استخدام تقارير الكفاية، و ذلك فى حالة عدم التزام العاملين بطاعته وتنفيذ أوامره، و تخلق هذه النظرة الشكلية جواً من الخوف و التهديد،     و عدم الثقة مما يؤثر على الاتصالات و الأهداف التى تخدمها، و من الأفضل أن يعتمد القائد على قوة التأثير على العاملين من خلال الإقناع بدلاً من التمسك بالمفهوم الرسمى للسلطة، و قد أثبتت دراسات عديدة أن العمل القائم على الإقناع يختلف من حيث الكيف و الكم، و الأثر الإيجابى على نفسية العاملين،عن العمل القائم على الضغوط المرتبطة بالجوانب الرسمية للسلطة .</a:t>
            </a:r>
            <a:endParaRPr lang="en-US" sz="1400" dirty="0">
              <a:effectLst/>
              <a:latin typeface="Alexandria" pitchFamily="2" charset="-78"/>
              <a:ea typeface="Times New Roman" panose="02020603050405020304" pitchFamily="18" charset="0"/>
              <a:cs typeface="Alexandria" pitchFamily="2" charset="-78"/>
            </a:endParaRPr>
          </a:p>
          <a:p>
            <a:pPr marL="276225" marR="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Calibri" panose="020F0502020204030204" pitchFamily="34" charset="0"/>
              <a:buChar char="-"/>
            </a:pPr>
            <a:r>
              <a:rPr lang="ar-EG" sz="1400" dirty="0">
                <a:effectLst/>
                <a:latin typeface="Alexandria" pitchFamily="2" charset="-78"/>
                <a:ea typeface="Times New Roman" panose="02020603050405020304" pitchFamily="18" charset="0"/>
                <a:cs typeface="Alexandria" pitchFamily="2" charset="-78"/>
              </a:rPr>
              <a:t>عدم إهتمام القائد الإدارى بقدرات العاملين الإبداعية والإبتكارية مما يعوق الاتصال، فمن المعروف أن الإبداع، و الإبتكار يزيد من خلال زيادة كمية المعلومات، و عدم الإهتمام بتنمية هذه القدرات سواء لدى العاملين أو لدى القيادة الإدارية نفسها يعتبر معوقاً للإتصالات فى حد ذاته .</a:t>
            </a:r>
            <a:endParaRPr lang="en-US" sz="1400" dirty="0">
              <a:effectLst/>
              <a:latin typeface="Alexandria" pitchFamily="2" charset="-78"/>
              <a:ea typeface="Times New Roman" panose="02020603050405020304" pitchFamily="18" charset="0"/>
              <a:cs typeface="Alexandria" pitchFamily="2" charset="-78"/>
            </a:endParaRPr>
          </a:p>
          <a:p>
            <a:pPr marL="0" marR="0" indent="0" algn="just" rtl="1">
              <a:lnSpc>
                <a:spcPct val="150000"/>
              </a:lnSpc>
              <a:spcBef>
                <a:spcPts val="0"/>
              </a:spcBef>
              <a:spcAft>
                <a:spcPts val="0"/>
              </a:spcAft>
              <a:buNone/>
            </a:pP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014333" y="7715"/>
              <a:ext cx="9477306" cy="6654882"/>
              <a:chOff x="2014333" y="7715"/>
              <a:chExt cx="9477306" cy="6654882"/>
            </a:xfrm>
          </p:grpSpPr>
          <p:sp>
            <p:nvSpPr>
              <p:cNvPr id="6" name="TextBox 5"/>
              <p:cNvSpPr txBox="1"/>
              <p:nvPr/>
            </p:nvSpPr>
            <p:spPr>
              <a:xfrm>
                <a:off x="2014333" y="1093330"/>
                <a:ext cx="8631100" cy="338554"/>
              </a:xfrm>
              <a:prstGeom prst="rect">
                <a:avLst/>
              </a:prstGeom>
              <a:noFill/>
            </p:spPr>
            <p:txBody>
              <a:bodyPr wrap="square" rtlCol="0">
                <a:spAutoFit/>
              </a:bodyPr>
              <a:lstStyle/>
              <a:p>
                <a:pPr algn="ctr"/>
                <a:r>
                  <a:rPr lang="ar-EG" sz="1600" b="1" dirty="0">
                    <a:latin typeface="Alexandria" charset="0"/>
                    <a:cs typeface="Alexandria" charset="0"/>
                  </a:rPr>
                  <a:t>اتصالات القيادة ، والمناخ التنظيمي</a:t>
                </a: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27762" y="1871005"/>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200000"/>
              </a:lnSpc>
              <a:buNone/>
            </a:pPr>
            <a:r>
              <a:rPr lang="ar-EG" sz="1400" dirty="0">
                <a:effectLst/>
                <a:latin typeface="Alexandria" pitchFamily="2" charset="-78"/>
                <a:ea typeface="Times New Roman" panose="02020603050405020304" pitchFamily="18" charset="0"/>
                <a:cs typeface="Alexandria" pitchFamily="2" charset="-78"/>
              </a:rPr>
              <a:t>ظهر مصطلح</a:t>
            </a:r>
            <a:r>
              <a:rPr lang="ar-EG" sz="1400" b="1" dirty="0">
                <a:effectLst/>
                <a:latin typeface="Alexandria" pitchFamily="2" charset="-78"/>
                <a:ea typeface="Times New Roman" panose="02020603050405020304" pitchFamily="18" charset="0"/>
                <a:cs typeface="Alexandria" pitchFamily="2" charset="-78"/>
              </a:rPr>
              <a:t>" المناخ التنظيمي"</a:t>
            </a:r>
            <a:r>
              <a:rPr lang="ar-EG" sz="1400" dirty="0">
                <a:effectLst/>
                <a:latin typeface="Alexandria" pitchFamily="2" charset="-78"/>
                <a:ea typeface="Times New Roman" panose="02020603050405020304" pitchFamily="18" charset="0"/>
                <a:cs typeface="Alexandria" pitchFamily="2" charset="-78"/>
              </a:rPr>
              <a:t> لاول مرة فى علم النفس الإجتماعى أواخر الثلاثينيات و ذلك فى أعقاب دراسات</a:t>
            </a:r>
            <a:r>
              <a:rPr lang="en-US" sz="1400" dirty="0">
                <a:effectLst/>
                <a:latin typeface="Alexandria" pitchFamily="2" charset="-78"/>
                <a:ea typeface="Times New Roman" panose="02020603050405020304" pitchFamily="18" charset="0"/>
                <a:cs typeface="Alexandria" pitchFamily="2" charset="-78"/>
              </a:rPr>
              <a:t>Hawthorne  </a:t>
            </a:r>
            <a:r>
              <a:rPr lang="ar-EG" sz="1400" dirty="0">
                <a:effectLst/>
                <a:latin typeface="Alexandria" pitchFamily="2" charset="-78"/>
                <a:ea typeface="Times New Roman" panose="02020603050405020304" pitchFamily="18" charset="0"/>
                <a:cs typeface="Alexandria" pitchFamily="2" charset="-78"/>
              </a:rPr>
              <a:t>التى أجراها </a:t>
            </a:r>
            <a:r>
              <a:rPr lang="en-US" sz="1400" dirty="0">
                <a:effectLst/>
                <a:latin typeface="Alexandria" pitchFamily="2" charset="-78"/>
                <a:ea typeface="Times New Roman" panose="02020603050405020304" pitchFamily="18" charset="0"/>
                <a:cs typeface="Alexandria" pitchFamily="2" charset="-78"/>
              </a:rPr>
              <a:t>Mayo</a:t>
            </a:r>
            <a:r>
              <a:rPr lang="ar-EG" sz="1400" dirty="0">
                <a:effectLst/>
                <a:latin typeface="Alexandria" pitchFamily="2" charset="-78"/>
                <a:ea typeface="Times New Roman" panose="02020603050405020304" pitchFamily="18" charset="0"/>
                <a:cs typeface="Alexandria" pitchFamily="2" charset="-78"/>
              </a:rPr>
              <a:t> 1933  ثم أعقبتها دراسات </a:t>
            </a:r>
            <a:r>
              <a:rPr lang="en-US" sz="1400" dirty="0">
                <a:effectLst/>
                <a:latin typeface="Alexandria" pitchFamily="2" charset="-78"/>
                <a:ea typeface="Times New Roman" panose="02020603050405020304" pitchFamily="18" charset="0"/>
                <a:cs typeface="Alexandria" pitchFamily="2" charset="-78"/>
              </a:rPr>
              <a:t>Lewin</a:t>
            </a:r>
            <a:r>
              <a:rPr lang="ar-EG" sz="1400" dirty="0">
                <a:effectLst/>
                <a:latin typeface="Alexandria" pitchFamily="2" charset="-78"/>
                <a:ea typeface="Times New Roman" panose="02020603050405020304" pitchFamily="18" charset="0"/>
                <a:cs typeface="Alexandria" pitchFamily="2" charset="-78"/>
              </a:rPr>
              <a:t> و زملائه و التى اهتمت بفحص البيئة الإجتماعية والنفسية للمنظمات و ربطها بالرضا الوظيفى و الإنتاجية . حيث استمدت العديد من الدراسات أفكارها من هذه التجربة ، والتى اهتمت بتحديد معايير قابلة للقياس لمفهوم للمناخ التنظيمي ، و فحص أهم القضايا التى تندرج تحت اطار هذا المفهوم .</a:t>
            </a:r>
          </a:p>
          <a:p>
            <a:pPr marL="0" indent="0" algn="just" rtl="1">
              <a:lnSpc>
                <a:spcPct val="200000"/>
              </a:lnSpc>
              <a:buNone/>
            </a:pPr>
            <a:endParaRPr lang="ar-EG" sz="1400" dirty="0">
              <a:effectLst/>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و يمكن فهم "المناخ التنظيمي" فى إطار توضيح الإختلاف بينه و بين مفهوم الثقافة التنظيمية  فإذا كانت الثقافة التنظيمية هى " تلك المعتقدات والإفتراضات و القيم المشتركة لأعضاء التنظيم " ، فإن المناخ التنظيمي هو  كيفية إدراك الأفراد لهذه المعتقدات و القيم و كيفية تفاعلهم بشأنها و ترجمتها إلى سلوكيات و ممارسات ملموسة.</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47803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05115" y="7715"/>
              <a:ext cx="9586524" cy="6654882"/>
              <a:chOff x="1905115" y="7715"/>
              <a:chExt cx="9586524" cy="6654882"/>
            </a:xfrm>
          </p:grpSpPr>
          <p:sp>
            <p:nvSpPr>
              <p:cNvPr id="6" name="TextBox 5"/>
              <p:cNvSpPr txBox="1"/>
              <p:nvPr/>
            </p:nvSpPr>
            <p:spPr>
              <a:xfrm>
                <a:off x="1905115" y="1060696"/>
                <a:ext cx="8631100" cy="338554"/>
              </a:xfrm>
              <a:prstGeom prst="rect">
                <a:avLst/>
              </a:prstGeom>
              <a:noFill/>
            </p:spPr>
            <p:txBody>
              <a:bodyPr wrap="square" rtlCol="0">
                <a:spAutoFit/>
              </a:bodyPr>
              <a:lstStyle/>
              <a:p>
                <a:pPr algn="ctr"/>
                <a:r>
                  <a:rPr lang="ar-EG" sz="1600" b="1" dirty="0">
                    <a:latin typeface="Alexandria" charset="0"/>
                    <a:cs typeface="Alexandria" charset="0"/>
                  </a:rPr>
                  <a:t>تعريف المناخ التنظيمي</a:t>
                </a:r>
                <a:endParaRPr lang="en-US" sz="16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27762" y="1961275"/>
            <a:ext cx="10327899"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endParaRPr lang="ar-EG" sz="1400" b="1" dirty="0">
              <a:latin typeface="Alexandria" pitchFamily="2" charset="-78"/>
              <a:cs typeface="Alexandria" pitchFamily="2" charset="-78"/>
            </a:endParaRPr>
          </a:p>
          <a:p>
            <a:pPr marL="0" indent="0" algn="just" rtl="1">
              <a:lnSpc>
                <a:spcPct val="150000"/>
              </a:lnSpc>
              <a:buNone/>
            </a:pPr>
            <a:endParaRPr lang="ar-EG" sz="1400" b="1" dirty="0">
              <a:latin typeface="Alexandria" pitchFamily="2" charset="-78"/>
              <a:cs typeface="Alexandria" pitchFamily="2" charset="-78"/>
            </a:endParaRPr>
          </a:p>
          <a:p>
            <a:pPr marL="0" indent="0" algn="just" rtl="1">
              <a:lnSpc>
                <a:spcPct val="150000"/>
              </a:lnSpc>
              <a:buNone/>
            </a:pPr>
            <a:endParaRPr lang="ar-EG" sz="1400" b="1" dirty="0">
              <a:latin typeface="Alexandria" pitchFamily="2" charset="-78"/>
              <a:cs typeface="Alexandria" pitchFamily="2" charset="-78"/>
            </a:endParaRPr>
          </a:p>
          <a:p>
            <a:pPr marL="0" marR="0" indent="0" algn="just" rtl="1">
              <a:lnSpc>
                <a:spcPct val="150000"/>
              </a:lnSpc>
              <a:spcBef>
                <a:spcPts val="0"/>
              </a:spcBef>
              <a:spcAft>
                <a:spcPts val="0"/>
              </a:spcAft>
              <a:buNone/>
            </a:pPr>
            <a:r>
              <a:rPr lang="ar-EG" sz="1400" b="1" dirty="0">
                <a:effectLst/>
                <a:latin typeface="Alexandria" pitchFamily="2" charset="-78"/>
                <a:ea typeface="Times New Roman" panose="02020603050405020304" pitchFamily="18" charset="0"/>
                <a:cs typeface="Alexandria" pitchFamily="2" charset="-78"/>
              </a:rPr>
              <a:t>و بالتالى يمكن تعريف  المناخ التنظيمي بأنه “ تلك المدركات المشتركة للأفراد و الجماعات داخل المنظمة تجاه السياسات ، الإجراءات ، الأحداث ، و الممارسات الرسمية و غير الرسمية “</a:t>
            </a:r>
            <a:r>
              <a:rPr lang="en-US" sz="1400" b="1" dirty="0">
                <a:latin typeface="Alexandria" pitchFamily="2" charset="-78"/>
                <a:ea typeface="Times New Roman" panose="02020603050405020304" pitchFamily="18" charset="0"/>
                <a:cs typeface="Alexandria" pitchFamily="2" charset="-78"/>
              </a:rPr>
              <a:t> </a:t>
            </a:r>
            <a:r>
              <a:rPr lang="ar-EG" sz="1400" b="1" dirty="0">
                <a:latin typeface="Alexandria" pitchFamily="2" charset="-78"/>
                <a:ea typeface="Times New Roman" panose="02020603050405020304" pitchFamily="18" charset="0"/>
                <a:cs typeface="Alexandria" pitchFamily="2" charset="-78"/>
              </a:rPr>
              <a:t>، </a:t>
            </a:r>
            <a:r>
              <a:rPr lang="ar-EG" sz="1400" b="1" dirty="0">
                <a:effectLst/>
                <a:latin typeface="Alexandria" pitchFamily="2" charset="-78"/>
                <a:ea typeface="Times New Roman" panose="02020603050405020304" pitchFamily="18" charset="0"/>
                <a:cs typeface="Alexandria" pitchFamily="2" charset="-78"/>
              </a:rPr>
              <a:t>و بأنه " هو ذلك الجو </a:t>
            </a:r>
            <a:r>
              <a:rPr lang="en-US" sz="1400" b="1" dirty="0">
                <a:effectLst/>
                <a:latin typeface="Alexandria" pitchFamily="2" charset="-78"/>
                <a:ea typeface="Times New Roman" panose="02020603050405020304" pitchFamily="18" charset="0"/>
                <a:cs typeface="Alexandria" pitchFamily="2" charset="-78"/>
              </a:rPr>
              <a:t>Atmosphere</a:t>
            </a:r>
            <a:r>
              <a:rPr lang="ar-EG" sz="1400" b="1" dirty="0">
                <a:effectLst/>
                <a:latin typeface="Alexandria" pitchFamily="2" charset="-78"/>
                <a:ea typeface="Times New Roman" panose="02020603050405020304" pitchFamily="18" charset="0"/>
                <a:cs typeface="Alexandria" pitchFamily="2" charset="-78"/>
              </a:rPr>
              <a:t> ، أو الظروف</a:t>
            </a:r>
            <a:r>
              <a:rPr lang="en-US" sz="1400" b="1" dirty="0">
                <a:effectLst/>
                <a:latin typeface="Alexandria" pitchFamily="2" charset="-78"/>
                <a:ea typeface="Times New Roman" panose="02020603050405020304" pitchFamily="18" charset="0"/>
                <a:cs typeface="Alexandria" pitchFamily="2" charset="-78"/>
              </a:rPr>
              <a:t> Conditions </a:t>
            </a:r>
            <a:r>
              <a:rPr lang="ar-EG" sz="1400" b="1" dirty="0">
                <a:effectLst/>
                <a:latin typeface="Alexandria" pitchFamily="2" charset="-78"/>
                <a:ea typeface="Times New Roman" panose="02020603050405020304" pitchFamily="18" charset="0"/>
                <a:cs typeface="Alexandria" pitchFamily="2" charset="-78"/>
              </a:rPr>
              <a:t> التى يتفاعل الأفراد بداخلها "و هو تلك " النغمة </a:t>
            </a:r>
            <a:r>
              <a:rPr lang="en-US" sz="1400" b="1" dirty="0">
                <a:effectLst/>
                <a:latin typeface="Alexandria" pitchFamily="2" charset="-78"/>
                <a:ea typeface="Times New Roman" panose="02020603050405020304" pitchFamily="18" charset="0"/>
                <a:cs typeface="Alexandria" pitchFamily="2" charset="-78"/>
              </a:rPr>
              <a:t> Tone</a:t>
            </a:r>
            <a:r>
              <a:rPr lang="ar-EG" sz="1400" b="1" dirty="0">
                <a:effectLst/>
                <a:latin typeface="Alexandria" pitchFamily="2" charset="-78"/>
                <a:ea typeface="Times New Roman" panose="02020603050405020304" pitchFamily="18" charset="0"/>
                <a:cs typeface="Alexandria" pitchFamily="2" charset="-78"/>
              </a:rPr>
              <a:t> العاطفية الداخلية للمنظمة و القائمة على كيفية شعور كل عضو / جماعة بالراحة فى تفاعله مع الطرف الاخر</a:t>
            </a:r>
            <a:endParaRPr lang="en-US" sz="14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3883831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pPr algn="just"/>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just"/>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96127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200000"/>
              </a:lnSpc>
              <a:buNone/>
            </a:pPr>
            <a:r>
              <a:rPr lang="ar-EG" sz="1400" b="1" dirty="0">
                <a:effectLst/>
                <a:latin typeface="Alexandria" pitchFamily="2" charset="-78"/>
                <a:ea typeface="Times New Roman" panose="02020603050405020304" pitchFamily="18" charset="0"/>
                <a:cs typeface="Alexandria" pitchFamily="2" charset="-78"/>
              </a:rPr>
              <a:t>وبذا فإن "المناخ التنظيمي" يؤثر على عدة قضايا تنظيمية هامة منها تأثير الاتصالات بين القاد’ و المرؤوسييــــــن ، و طبيعة العلاقات بينهما،والرضا الوظيفى للمرؤوسيين،</a:t>
            </a:r>
            <a:r>
              <a:rPr lang="ar-EG" sz="1400" dirty="0">
                <a:effectLst/>
                <a:latin typeface="Alexandria" pitchFamily="2" charset="-78"/>
                <a:ea typeface="Times New Roman" panose="02020603050405020304" pitchFamily="18" charset="0"/>
                <a:cs typeface="Alexandria" pitchFamily="2" charset="-78"/>
              </a:rPr>
              <a:t> فالقائد هو الذى يؤسس المناخ التنظيمى من خلال تفاعله الشخصى مع المرؤوسيين ، ثم يؤثر هذا المناخ على الطرق التى يتصرف بها أعضاء المؤسسة ، و من ثم تقود السلوكيات والممارسات إلى تطوير هذا المناخ التنظيمي. كما تعد العلاقة الشخصية بين القائد و المرؤوسيين أحد القضــــــايــــا او المتغيرات الهامة التى تؤثر على فعالية المناخ التنظيمي و الاتصالات التنظيمية و تتأثر هذه العلاقة بمجموعة من العوامل أهمها مدى الانفتاح فى الاتصالات بين الطرفين -</a:t>
            </a:r>
            <a:r>
              <a:rPr lang="ar-EG" sz="1400" dirty="0">
                <a:latin typeface="Alexandria" pitchFamily="2" charset="-78"/>
                <a:cs typeface="Alexandria" pitchFamily="2" charset="-78"/>
              </a:rPr>
              <a:t>والتى تؤدى بدورها إلى تحقق الرضا الوظيفــــــــــــــــــــى للمرؤوسيين و تؤثر إيجاباً على الأداء التنظيمي ككل- مقابل زيادة الاعتماد على تكنولوجيا الاتصال الحديثة التى تقلل من العلاقة المباشرة بين الطرفين،و بالتالى تقلل من كفاءة مخرجات هذه العلاقة و تخلق مناخاً سلبياً.</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47770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2460203"/>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rtl="1">
              <a:lnSpc>
                <a:spcPct val="200000"/>
              </a:lnSpc>
              <a:spcBef>
                <a:spcPts val="0"/>
              </a:spcBef>
              <a:spcAft>
                <a:spcPts val="0"/>
              </a:spcAft>
            </a:pPr>
            <a:r>
              <a:rPr lang="ar-EG" sz="1400" dirty="0">
                <a:effectLst/>
                <a:latin typeface="Alexandria" pitchFamily="2" charset="-78"/>
                <a:ea typeface="Times New Roman" panose="02020603050405020304" pitchFamily="18" charset="0"/>
                <a:cs typeface="Alexandria" pitchFamily="2" charset="-78"/>
              </a:rPr>
              <a:t>نستنتج مما سبق أن المناخ التنظيمي يعكس المناخ الاتصالى  نمط و كفاءة و نتائج الاتصالات على المستويين الشخصى و التنظيمي ، فهو يشمل الاتصالات التى تحفز العاملين لإنجاز أهداف المنظمة ، و تدفعهم للشعـــــــــــور بالولاء و الانتماء لها، ويتضمن </a:t>
            </a:r>
            <a:r>
              <a:rPr lang="ar-EG" sz="1400" i="1" dirty="0">
                <a:effectLst/>
                <a:latin typeface="Alexandria" pitchFamily="2" charset="-78"/>
                <a:ea typeface="Times New Roman" panose="02020603050405020304" pitchFamily="18" charset="0"/>
                <a:cs typeface="Alexandria" pitchFamily="2" charset="-78"/>
              </a:rPr>
              <a:t>تلك النغمة الكلية لجو الاتصال ، أو تلك الطرق و الانماط الاتصالية التى يستخدمها القادة فى اتصالاتهم اليومية أو فى إدارة الخلافات أو النزاعات التنظيمية، و التى قد تؤثر على مدركات المرؤوسيين نحو المنظمة و على مخرجاتها</a:t>
            </a:r>
            <a:r>
              <a:rPr lang="ar-EG" sz="1400" dirty="0">
                <a:effectLst/>
                <a:latin typeface="Alexandria" pitchFamily="2" charset="-78"/>
                <a:ea typeface="Times New Roman" panose="02020603050405020304" pitchFamily="18" charset="0"/>
                <a:cs typeface="Alexandria" pitchFamily="2" charset="-78"/>
              </a:rPr>
              <a:t> و هو ما يترجم إلى مصطلح </a:t>
            </a:r>
            <a:r>
              <a:rPr lang="ar-EG" sz="1400" b="1" dirty="0">
                <a:effectLst/>
                <a:latin typeface="Alexandria" pitchFamily="2" charset="-78"/>
                <a:ea typeface="Times New Roman" panose="02020603050405020304" pitchFamily="18" charset="0"/>
                <a:cs typeface="Alexandria" pitchFamily="2" charset="-78"/>
              </a:rPr>
              <a:t>المناخ الاتصالى .</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0416307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19150" y="1973242"/>
            <a:ext cx="103365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rtl="1">
              <a:lnSpc>
                <a:spcPct val="150000"/>
              </a:lnSpc>
              <a:spcBef>
                <a:spcPts val="0"/>
              </a:spcBef>
              <a:spcAft>
                <a:spcPts val="1000"/>
              </a:spcAft>
            </a:pPr>
            <a:r>
              <a:rPr lang="ar-EG" sz="1400" dirty="0">
                <a:solidFill>
                  <a:srgbClr val="00B0F0"/>
                </a:solidFill>
                <a:effectLst/>
                <a:latin typeface="Alexandria" pitchFamily="2" charset="-78"/>
                <a:ea typeface="Times New Roman" panose="02020603050405020304" pitchFamily="18" charset="0"/>
                <a:cs typeface="Alexandria" pitchFamily="2" charset="-78"/>
              </a:rPr>
              <a:t>أشار </a:t>
            </a:r>
            <a:r>
              <a:rPr lang="en-US" sz="1400" dirty="0" err="1">
                <a:solidFill>
                  <a:srgbClr val="00B0F0"/>
                </a:solidFill>
                <a:effectLst/>
                <a:latin typeface="Alexandria" pitchFamily="2" charset="-78"/>
                <a:ea typeface="Times New Roman" panose="02020603050405020304" pitchFamily="18" charset="0"/>
                <a:cs typeface="Alexandria" pitchFamily="2" charset="-78"/>
              </a:rPr>
              <a:t>Wheeless</a:t>
            </a:r>
            <a:r>
              <a:rPr lang="en-US" sz="1400" dirty="0">
                <a:solidFill>
                  <a:srgbClr val="00B0F0"/>
                </a:solidFill>
                <a:effectLst/>
                <a:latin typeface="Alexandria" pitchFamily="2" charset="-78"/>
                <a:ea typeface="Times New Roman" panose="02020603050405020304" pitchFamily="18" charset="0"/>
                <a:cs typeface="Alexandria" pitchFamily="2" charset="-78"/>
              </a:rPr>
              <a:t> &amp; </a:t>
            </a:r>
            <a:r>
              <a:rPr lang="en-US" sz="1400" dirty="0" err="1">
                <a:solidFill>
                  <a:srgbClr val="00B0F0"/>
                </a:solidFill>
                <a:effectLst/>
                <a:latin typeface="Alexandria" pitchFamily="2" charset="-78"/>
                <a:ea typeface="Times New Roman" panose="02020603050405020304" pitchFamily="18" charset="0"/>
                <a:cs typeface="Alexandria" pitchFamily="2" charset="-78"/>
              </a:rPr>
              <a:t>Richel</a:t>
            </a:r>
            <a:r>
              <a:rPr lang="en-US" sz="1400" dirty="0">
                <a:solidFill>
                  <a:srgbClr val="00B0F0"/>
                </a:solidFill>
                <a:effectLst/>
                <a:latin typeface="Alexandria" pitchFamily="2" charset="-78"/>
                <a:ea typeface="Times New Roman" panose="02020603050405020304" pitchFamily="18" charset="0"/>
                <a:cs typeface="Alexandria" pitchFamily="2" charset="-78"/>
              </a:rPr>
              <a:t> ,1990</a:t>
            </a:r>
            <a:r>
              <a:rPr lang="ar-EG" sz="1400" dirty="0">
                <a:solidFill>
                  <a:srgbClr val="00B0F0"/>
                </a:solidFill>
                <a:effectLst/>
                <a:latin typeface="Alexandria" pitchFamily="2" charset="-78"/>
                <a:ea typeface="Times New Roman" panose="02020603050405020304" pitchFamily="18" charset="0"/>
                <a:cs typeface="Alexandria" pitchFamily="2" charset="-78"/>
              </a:rPr>
              <a:t> إلى المناخ الاتصالى التنظيمي بأنه طبيعة عملية الاتصال الشخصي فى المنظمات. و قدموا نمطين رئيسيين للمناخ الاتصالى يمثل كل منهما نمطاً محددا للمنظمة ، و فى بعض الأحيان  قد يوجد النمطين معاً فى نفس المنظمة و النمطين هما:</a:t>
            </a:r>
            <a:endParaRPr lang="en-US" sz="1400" dirty="0">
              <a:solidFill>
                <a:srgbClr val="00B0F0"/>
              </a:solidFill>
              <a:effectLst/>
              <a:latin typeface="Alexandria" pitchFamily="2" charset="-78"/>
              <a:ea typeface="Times New Roman" panose="02020603050405020304" pitchFamily="18" charset="0"/>
              <a:cs typeface="Alexandria" pitchFamily="2" charset="-78"/>
            </a:endParaRPr>
          </a:p>
          <a:p>
            <a:pPr marL="342900" marR="0" lvl="0" indent="-342900" algn="r" rtl="1">
              <a:lnSpc>
                <a:spcPct val="150000"/>
              </a:lnSpc>
              <a:spcBef>
                <a:spcPts val="0"/>
              </a:spcBef>
              <a:spcAft>
                <a:spcPts val="100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المناخ الاتصالى التنظيمي الداعم</a:t>
            </a:r>
            <a:r>
              <a:rPr lang="ar-EG" sz="1400" dirty="0">
                <a:effectLst/>
                <a:latin typeface="Alexandria" pitchFamily="2" charset="-78"/>
                <a:ea typeface="Times New Roman" panose="02020603050405020304" pitchFamily="18" charset="0"/>
                <a:cs typeface="Alexandria" pitchFamily="2" charset="-78"/>
              </a:rPr>
              <a:t> : حيث الاتصالات الفعالة  الدقيقة والمفتوحة فى جميع الاتجاهات،التى تشرك المرؤوسيين من جميع المستويات الإدارية فى حل مشكلات المنظمة و تقود إلى علاقات عمل متعاونة ، </a:t>
            </a:r>
            <a:r>
              <a:rPr lang="ar-EG" sz="1400" b="1" i="1" dirty="0">
                <a:effectLst/>
                <a:latin typeface="Alexandria" pitchFamily="2" charset="-78"/>
                <a:ea typeface="Times New Roman" panose="02020603050405020304" pitchFamily="18" charset="0"/>
                <a:cs typeface="Alexandria" pitchFamily="2" charset="-78"/>
              </a:rPr>
              <a:t>(المناخ الذى يسود فى ظل القيادة التحويلية).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b="1" dirty="0">
                <a:effectLst/>
                <a:latin typeface="Alexandria" pitchFamily="2" charset="-78"/>
                <a:ea typeface="Times New Roman" panose="02020603050405020304" pitchFamily="18" charset="0"/>
                <a:cs typeface="Alexandria" pitchFamily="2" charset="-78"/>
              </a:rPr>
              <a:t>المناخ الاتصالى التنظيمي الدفاعى</a:t>
            </a:r>
            <a:r>
              <a:rPr lang="ar-EG" sz="1400" dirty="0">
                <a:effectLst/>
                <a:latin typeface="Alexandria" pitchFamily="2" charset="-78"/>
                <a:ea typeface="Times New Roman" panose="02020603050405020304" pitchFamily="18" charset="0"/>
                <a:cs typeface="Alexandria" pitchFamily="2" charset="-78"/>
              </a:rPr>
              <a:t> : حيث الاتصالات الهرمية  الأحادية الى تركز على التقييم النقدى ،حيث يشعر المرؤوسون بالخوف من التحدث لأعلى او لبعضهم البعض ، ولا تتم إدارة المشكلات بفعالية </a:t>
            </a:r>
            <a:r>
              <a:rPr lang="ar-EG" sz="1400" b="1" i="1" dirty="0">
                <a:effectLst/>
                <a:latin typeface="Alexandria" pitchFamily="2" charset="-78"/>
                <a:ea typeface="Times New Roman" panose="02020603050405020304" pitchFamily="18" charset="0"/>
                <a:cs typeface="Alexandria" pitchFamily="2" charset="-78"/>
              </a:rPr>
              <a:t>(المناخ الذى يسود فى ظل القيادة التبادلية) </a:t>
            </a:r>
            <a:endParaRPr lang="en-US" sz="1400" dirty="0">
              <a:effectLst/>
              <a:latin typeface="Alexandria" pitchFamily="2" charset="-78"/>
              <a:ea typeface="Times New Roman" panose="02020603050405020304" pitchFamily="18" charset="0"/>
              <a:cs typeface="Alexandria" pitchFamily="2" charset="-78"/>
            </a:endParaRPr>
          </a:p>
        </p:txBody>
      </p:sp>
      <p:sp>
        <p:nvSpPr>
          <p:cNvPr id="2" name="Rectangle 1"/>
          <p:cNvSpPr/>
          <p:nvPr/>
        </p:nvSpPr>
        <p:spPr>
          <a:xfrm>
            <a:off x="1411728" y="1024552"/>
            <a:ext cx="7422783" cy="338554"/>
          </a:xfrm>
          <a:prstGeom prst="rect">
            <a:avLst/>
          </a:prstGeom>
        </p:spPr>
        <p:txBody>
          <a:bodyPr wrap="square">
            <a:spAutoFit/>
          </a:bodyPr>
          <a:lstStyle/>
          <a:p>
            <a:pPr algn="r" rtl="1">
              <a:buNone/>
            </a:pPr>
            <a:r>
              <a:rPr lang="ar-EG" sz="1600" b="1" dirty="0">
                <a:effectLst/>
                <a:latin typeface="Alexandria" pitchFamily="2" charset="-78"/>
                <a:ea typeface="Times New Roman" panose="02020603050405020304" pitchFamily="18" charset="0"/>
                <a:cs typeface="Alexandria" pitchFamily="2" charset="-78"/>
              </a:rPr>
              <a:t>أنماط المناخ الاتصالى التنظيمي :</a:t>
            </a:r>
            <a:r>
              <a:rPr lang="en-GB" sz="1600" b="1" dirty="0">
                <a:effectLst/>
                <a:latin typeface="Alexandria" pitchFamily="2" charset="-78"/>
                <a:ea typeface="Times New Roman" panose="02020603050405020304" pitchFamily="18" charset="0"/>
                <a:cs typeface="Alexandria" pitchFamily="2" charset="-78"/>
              </a:rPr>
              <a:t> Communication Climate Styles</a:t>
            </a:r>
            <a:endParaRPr lang="en-US" sz="16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2001057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167618" y="1867537"/>
            <a:ext cx="9988043" cy="41417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r>
              <a:rPr lang="ar-EG" sz="1400" b="1" u="sng" dirty="0">
                <a:solidFill>
                  <a:srgbClr val="00B0F0"/>
                </a:solidFill>
                <a:effectLst/>
                <a:latin typeface="Alexandria" pitchFamily="2" charset="-78"/>
                <a:ea typeface="Times New Roman" panose="02020603050405020304" pitchFamily="18" charset="0"/>
                <a:cs typeface="Alexandria" pitchFamily="2" charset="-78"/>
              </a:rPr>
              <a:t>و يمثل النمطين السابقين طرفى نقيض لسلسلة من الأنماط</a:t>
            </a:r>
            <a:r>
              <a:rPr lang="en-US" sz="1400" b="1" u="sng" dirty="0">
                <a:solidFill>
                  <a:srgbClr val="00B0F0"/>
                </a:solidFill>
                <a:effectLst/>
                <a:latin typeface="Alexandria" pitchFamily="2" charset="-78"/>
                <a:ea typeface="Times New Roman" panose="02020603050405020304" pitchFamily="18" charset="0"/>
                <a:cs typeface="Alexandria" pitchFamily="2" charset="-78"/>
              </a:rPr>
              <a:t>  </a:t>
            </a:r>
            <a:r>
              <a:rPr lang="ar-EG" sz="1400" b="1" u="sng" dirty="0">
                <a:solidFill>
                  <a:srgbClr val="00B0F0"/>
                </a:solidFill>
                <a:effectLst/>
                <a:latin typeface="Alexandria" pitchFamily="2" charset="-78"/>
                <a:ea typeface="Times New Roman" panose="02020603050405020304" pitchFamily="18" charset="0"/>
                <a:cs typeface="Alexandria" pitchFamily="2" charset="-78"/>
              </a:rPr>
              <a:t>الأخرى التى تتأرجح بينهما مثل :</a:t>
            </a:r>
          </a:p>
          <a:p>
            <a:pPr marL="0" indent="0" algn="just" rtl="1">
              <a:lnSpc>
                <a:spcPct val="150000"/>
              </a:lnSpc>
              <a:buNone/>
              <a:defRPr/>
            </a:pPr>
            <a:endParaRPr lang="ar-EG" sz="100" b="1" u="sng" dirty="0">
              <a:solidFill>
                <a:srgbClr val="00B0F0"/>
              </a:solidFill>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arenR"/>
            </a:pPr>
            <a:r>
              <a:rPr lang="ar-EG" sz="1400" b="1" dirty="0">
                <a:effectLst/>
                <a:latin typeface="Alexandria" pitchFamily="2" charset="-78"/>
                <a:ea typeface="Times New Roman" panose="02020603050405020304" pitchFamily="18" charset="0"/>
                <a:cs typeface="Alexandria" pitchFamily="2" charset="-78"/>
              </a:rPr>
              <a:t>الوصف التقييمى </a:t>
            </a:r>
            <a:r>
              <a:rPr lang="en-US" sz="1400" b="1" dirty="0">
                <a:effectLst/>
                <a:latin typeface="Alexandria" pitchFamily="2" charset="-78"/>
                <a:ea typeface="Times New Roman" panose="02020603050405020304" pitchFamily="18" charset="0"/>
                <a:cs typeface="Alexandria" pitchFamily="2" charset="-78"/>
              </a:rPr>
              <a:t>Evaluative Description</a:t>
            </a:r>
            <a:r>
              <a:rPr lang="ar-EG" sz="1400" dirty="0">
                <a:effectLst/>
                <a:latin typeface="Alexandria" pitchFamily="2" charset="-78"/>
                <a:ea typeface="Times New Roman" panose="02020603050405020304" pitchFamily="18" charset="0"/>
                <a:cs typeface="Alexandria" pitchFamily="2" charset="-78"/>
              </a:rPr>
              <a:t> : خلق المناخ الاتصالى الدفاعى عندما يقيم الأفراد سلوكيات بعضهم البعض ، وحتى إن اتسمت هذه التقييمات بالدقة ، فإنها عادة لا تفيد فى فهم أسباب حدوث المشكــلات أو فى وضع حلول لها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arenR"/>
            </a:pPr>
            <a:r>
              <a:rPr lang="ar-EG" sz="1400" b="1" dirty="0">
                <a:effectLst/>
                <a:latin typeface="Alexandria" pitchFamily="2" charset="-78"/>
                <a:ea typeface="Times New Roman" panose="02020603050405020304" pitchFamily="18" charset="0"/>
                <a:cs typeface="Alexandria" pitchFamily="2" charset="-78"/>
              </a:rPr>
              <a:t>التوجه بالسيطرة على المشكلات </a:t>
            </a:r>
            <a:r>
              <a:rPr lang="en-US" sz="1400" b="1" dirty="0">
                <a:effectLst/>
                <a:latin typeface="Alexandria" pitchFamily="2" charset="-78"/>
                <a:ea typeface="Times New Roman" panose="02020603050405020304" pitchFamily="18" charset="0"/>
                <a:cs typeface="Alexandria" pitchFamily="2" charset="-78"/>
              </a:rPr>
              <a:t>Control-Problem Orientation</a:t>
            </a:r>
            <a:r>
              <a:rPr lang="ar-EG" sz="1400" dirty="0">
                <a:effectLst/>
                <a:latin typeface="Alexandria" pitchFamily="2" charset="-78"/>
                <a:ea typeface="Times New Roman" panose="02020603050405020304" pitchFamily="18" charset="0"/>
                <a:cs typeface="Alexandria" pitchFamily="2" charset="-78"/>
              </a:rPr>
              <a:t> : قد يوجه القادة اتصالاتهم بما يحقق قدر من السيطرة على المرؤوسيين المشتركين معهم فى هذه الاتصالات وفرض حلول معينة عليهم فينتج عن ذلك رد فعل دفاعى من جانب المرؤوسيين. أما عندما يكون الهدف من الاتصالات هو العمل سوياً من أجل حل المشكلات عندئذ تكون النتيجة مناخاً اتصالياً داعماً .</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arenR"/>
            </a:pPr>
            <a:r>
              <a:rPr lang="ar-EG" sz="1400" b="1" dirty="0">
                <a:effectLst/>
                <a:latin typeface="Alexandria" pitchFamily="2" charset="-78"/>
                <a:ea typeface="Times New Roman" panose="02020603050405020304" pitchFamily="18" charset="0"/>
                <a:cs typeface="Alexandria" pitchFamily="2" charset="-78"/>
              </a:rPr>
              <a:t>استراتيجية  العفوية- التلقائية/غير الرسمية </a:t>
            </a:r>
            <a:r>
              <a:rPr lang="en-US" sz="1400" b="1" dirty="0">
                <a:effectLst/>
                <a:latin typeface="Alexandria" pitchFamily="2" charset="-78"/>
                <a:ea typeface="Times New Roman" panose="02020603050405020304" pitchFamily="18" charset="0"/>
                <a:cs typeface="Alexandria" pitchFamily="2" charset="-78"/>
              </a:rPr>
              <a:t>Strategy-Spontaneity</a:t>
            </a:r>
            <a:r>
              <a:rPr lang="en-US" sz="1400" dirty="0">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 : قد يستخدم القادة استراتيجية الإخفاء بهدف إحكام السيطرة على المرؤوسيين ، و عندما يحاول الأفراد أن يطبقوا على بعضهم البعض هذه الاستراتيجية ينتج المناخ الدفاعى، أما المناخ الداعم فيتسم باستخدام الاتصالات  العفوية التلقائية التى تتسم بالود بعيدا عن الطابع الرسمى بين الأفراد.</a:t>
            </a:r>
            <a:endParaRPr lang="en-US" sz="1400" dirty="0">
              <a:effectLst/>
              <a:latin typeface="Alexandria" pitchFamily="2" charset="-78"/>
              <a:ea typeface="Times New Roman" panose="02020603050405020304" pitchFamily="18" charset="0"/>
              <a:cs typeface="Alexandria" pitchFamily="2" charset="-78"/>
            </a:endParaRPr>
          </a:p>
          <a:p>
            <a:pPr marR="0" indent="0">
              <a:lnSpc>
                <a:spcPct val="150000"/>
              </a:lnSpc>
              <a:spcBef>
                <a:spcPts val="0"/>
              </a:spcBef>
              <a:spcAft>
                <a:spcPts val="1000"/>
              </a:spcAft>
              <a:buNone/>
            </a:pPr>
            <a:r>
              <a:rPr lang="ar-EG" sz="1400" dirty="0">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marL="0" indent="0" algn="just" rtl="1">
              <a:lnSpc>
                <a:spcPct val="150000"/>
              </a:lnSpc>
              <a:buNone/>
              <a:defRPr/>
            </a:pPr>
            <a:r>
              <a:rPr lang="ar-EG" sz="1400" b="1" u="sng" dirty="0">
                <a:solidFill>
                  <a:srgbClr val="00B0F0"/>
                </a:solidFill>
                <a:effectLst/>
                <a:latin typeface="Alexandria" pitchFamily="2" charset="-78"/>
                <a:ea typeface="Times New Roman" panose="02020603050405020304" pitchFamily="18" charset="0"/>
                <a:cs typeface="Alexandria" pitchFamily="2" charset="-78"/>
              </a:rPr>
              <a:t> </a:t>
            </a:r>
            <a:endParaRPr lang="en-US" sz="1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4195955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7715"/>
              <a:ext cx="9511889" cy="6654882"/>
              <a:chOff x="1979750" y="7715"/>
              <a:chExt cx="9511889" cy="6654882"/>
            </a:xfrm>
          </p:grpSpPr>
          <p:sp>
            <p:nvSpPr>
              <p:cNvPr id="6" name="TextBox 5"/>
              <p:cNvSpPr txBox="1"/>
              <p:nvPr/>
            </p:nvSpPr>
            <p:spPr>
              <a:xfrm>
                <a:off x="1979750" y="1255108"/>
                <a:ext cx="8631100" cy="338554"/>
              </a:xfrm>
              <a:prstGeom prst="rect">
                <a:avLst/>
              </a:prstGeom>
              <a:noFill/>
            </p:spPr>
            <p:txBody>
              <a:bodyPr wrap="square" rtlCol="0">
                <a:spAutoFit/>
              </a:bodyPr>
              <a:lstStyle/>
              <a:p>
                <a:pPr algn="ctr"/>
                <a:r>
                  <a:rPr lang="en-US" sz="1600" b="1" dirty="0">
                    <a:latin typeface="Alexandria" charset="0"/>
                    <a:cs typeface="Alexandria" charset="0"/>
                  </a:rPr>
                  <a:t> </a:t>
                </a:r>
                <a:r>
                  <a:rPr lang="ar-EG" sz="1600" b="1" dirty="0">
                    <a:latin typeface="Alexandria" charset="0"/>
                    <a:cs typeface="Alexandria" charset="0"/>
                  </a:rPr>
                  <a:t> </a:t>
                </a:r>
                <a:r>
                  <a:rPr lang="en-US" sz="1600" b="1" dirty="0">
                    <a:latin typeface="Alexandria" charset="0"/>
                    <a:cs typeface="Alexandria" charset="0"/>
                  </a:rPr>
                  <a:t>  </a:t>
                </a: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830534" y="1933185"/>
            <a:ext cx="10325128"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1">
              <a:lnSpc>
                <a:spcPct val="150000"/>
              </a:lnSpc>
              <a:spcBef>
                <a:spcPts val="0"/>
              </a:spcBef>
              <a:spcAft>
                <a:spcPts val="1000"/>
              </a:spcAft>
              <a:buAutoNum type="arabicParenR" startAt="3"/>
            </a:pPr>
            <a:r>
              <a:rPr lang="ar-EG" sz="1400" b="1" dirty="0">
                <a:latin typeface="Alexandria" pitchFamily="2" charset="-78"/>
                <a:ea typeface="Times New Roman" panose="02020603050405020304" pitchFamily="18" charset="0"/>
                <a:cs typeface="Alexandria" pitchFamily="2" charset="-78"/>
              </a:rPr>
              <a:t>ا</a:t>
            </a:r>
            <a:r>
              <a:rPr lang="ar-EG" sz="1400" b="1" dirty="0">
                <a:effectLst/>
                <a:latin typeface="Alexandria" pitchFamily="2" charset="-78"/>
                <a:ea typeface="Times New Roman" panose="02020603050405020304" pitchFamily="18" charset="0"/>
                <a:cs typeface="Alexandria" pitchFamily="2" charset="-78"/>
              </a:rPr>
              <a:t>لحيادية- التعاطف </a:t>
            </a:r>
            <a:r>
              <a:rPr lang="en-US" sz="1400" b="1" dirty="0">
                <a:effectLst/>
                <a:latin typeface="Alexandria" pitchFamily="2" charset="-78"/>
                <a:ea typeface="Times New Roman" panose="02020603050405020304" pitchFamily="18" charset="0"/>
                <a:cs typeface="Alexandria" pitchFamily="2" charset="-78"/>
              </a:rPr>
              <a:t>Neutrality-Empathy</a:t>
            </a:r>
            <a:r>
              <a:rPr lang="ar-EG" sz="1400" dirty="0">
                <a:effectLst/>
                <a:latin typeface="Alexandria" pitchFamily="2" charset="-78"/>
                <a:ea typeface="Times New Roman" panose="02020603050405020304" pitchFamily="18" charset="0"/>
                <a:cs typeface="Alexandria" pitchFamily="2" charset="-78"/>
              </a:rPr>
              <a:t>: يعد اهمال القائد للحاجات الشخصية لمرؤوسييه هو فى حد ذاته سبباً و نتيجة للمناخ الاتصالى الدفاعى، و العكس يحدث فى المناخ الداعم حيث يميل الأفراد إلى الشعور العاطفى نحو بعضهم البعض ، فالعاطفة إحدى الطرق الفعالة لبناء مناخ اتصالى داعم . </a:t>
            </a:r>
            <a:endParaRPr lang="ar-EG" sz="1400" dirty="0">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AutoNum type="arabicParenR" startAt="3"/>
            </a:pPr>
            <a:r>
              <a:rPr lang="ar-EG" sz="1400" b="1" dirty="0">
                <a:effectLst/>
                <a:latin typeface="Alexandria" pitchFamily="2" charset="-78"/>
                <a:ea typeface="Times New Roman" panose="02020603050405020304" pitchFamily="18" charset="0"/>
                <a:cs typeface="Alexandria" pitchFamily="2" charset="-78"/>
              </a:rPr>
              <a:t>الاستعلاء - المساواة </a:t>
            </a:r>
            <a:r>
              <a:rPr lang="en-US" sz="1400" b="1" dirty="0">
                <a:effectLst/>
                <a:latin typeface="Alexandria" pitchFamily="2" charset="-78"/>
                <a:ea typeface="Times New Roman" panose="02020603050405020304" pitchFamily="18" charset="0"/>
                <a:cs typeface="Alexandria" pitchFamily="2" charset="-78"/>
              </a:rPr>
              <a:t>Superiority- Equality</a:t>
            </a:r>
            <a:r>
              <a:rPr lang="ar-EG" sz="1400" dirty="0">
                <a:effectLst/>
                <a:latin typeface="Alexandria" pitchFamily="2" charset="-78"/>
                <a:ea typeface="Times New Roman" panose="02020603050405020304" pitchFamily="18" charset="0"/>
                <a:cs typeface="Alexandria" pitchFamily="2" charset="-78"/>
              </a:rPr>
              <a:t>: قد يتجاوب المرؤوسيين مع اتصالات قاداتهم بشكل دفاعى إذا ما شعروا بقدر من عدم المساواة . فالقائد قد يعترف بان العلاقة مع مرؤوسييه تتضمن ايجاد حلول مشتركة للمشكلات و لكنها تضمن له فى نفس الوقت السيطرة على هؤلاء المرؤوسيين و إمكانية تقديم أو منع الدعم اللازم عنهم .  بينما فى المناخ  الداعم يتفاعل القادة و المرؤوسون على اساس من المساواة . </a:t>
            </a:r>
          </a:p>
          <a:p>
            <a:pPr marL="342900" marR="0" lvl="0" indent="-342900" algn="just" rtl="1">
              <a:lnSpc>
                <a:spcPct val="150000"/>
              </a:lnSpc>
              <a:spcBef>
                <a:spcPts val="0"/>
              </a:spcBef>
              <a:spcAft>
                <a:spcPts val="1000"/>
              </a:spcAft>
              <a:buAutoNum type="arabicParenR" startAt="3"/>
            </a:pPr>
            <a:r>
              <a:rPr lang="ar-EG" sz="1400" b="1" dirty="0">
                <a:effectLst/>
                <a:latin typeface="Alexandria" pitchFamily="2" charset="-78"/>
                <a:ea typeface="Times New Roman" panose="02020603050405020304" pitchFamily="18" charset="0"/>
                <a:cs typeface="Alexandria" pitchFamily="2" charset="-78"/>
              </a:rPr>
              <a:t>الإمداد</a:t>
            </a:r>
            <a:r>
              <a:rPr lang="ar-EG" sz="1400" dirty="0">
                <a:effectLst/>
                <a:latin typeface="Alexandria" pitchFamily="2" charset="-78"/>
                <a:ea typeface="Times New Roman" panose="02020603050405020304" pitchFamily="18" charset="0"/>
                <a:cs typeface="Alexandria" pitchFamily="2" charset="-78"/>
              </a:rPr>
              <a:t> </a:t>
            </a:r>
            <a:r>
              <a:rPr lang="ar-EG" sz="1400" b="1" dirty="0">
                <a:effectLst/>
                <a:latin typeface="Alexandria" pitchFamily="2" charset="-78"/>
                <a:ea typeface="Times New Roman" panose="02020603050405020304" pitchFamily="18" charset="0"/>
                <a:cs typeface="Alexandria" pitchFamily="2" charset="-78"/>
              </a:rPr>
              <a:t>بالمعلومات-التيقـــــــــــــن</a:t>
            </a:r>
            <a:r>
              <a:rPr lang="en-US" sz="1400" b="1" dirty="0">
                <a:effectLst/>
                <a:latin typeface="Alexandria" pitchFamily="2" charset="-78"/>
                <a:ea typeface="Times New Roman" panose="02020603050405020304" pitchFamily="18" charset="0"/>
                <a:cs typeface="Alexandria" pitchFamily="2" charset="-78"/>
              </a:rPr>
              <a:t>Certainty- </a:t>
            </a:r>
            <a:r>
              <a:rPr lang="en-US" sz="1400" b="1" dirty="0" err="1">
                <a:effectLst/>
                <a:latin typeface="Alexandria" pitchFamily="2" charset="-78"/>
                <a:ea typeface="Times New Roman" panose="02020603050405020304" pitchFamily="18" charset="0"/>
                <a:cs typeface="Alexandria" pitchFamily="2" charset="-78"/>
              </a:rPr>
              <a:t>Provisionalism</a:t>
            </a:r>
            <a:r>
              <a:rPr lang="en-US" sz="1400" b="1" dirty="0">
                <a:effectLst/>
                <a:latin typeface="Alexandria" pitchFamily="2" charset="-78"/>
                <a:ea typeface="Times New Roman" panose="02020603050405020304" pitchFamily="18" charset="0"/>
                <a:cs typeface="Alexandria" pitchFamily="2" charset="-78"/>
              </a:rPr>
              <a:t> </a:t>
            </a:r>
            <a:r>
              <a:rPr lang="en-US" sz="1400" dirty="0">
                <a:solidFill>
                  <a:srgbClr val="FF0000"/>
                </a:solidFill>
                <a:effectLst/>
                <a:latin typeface="Alexandria" pitchFamily="2" charset="-78"/>
                <a:ea typeface="Times New Roman" panose="02020603050405020304" pitchFamily="18" charset="0"/>
                <a:cs typeface="Alexandria" pitchFamily="2" charset="-78"/>
              </a:rPr>
              <a:t>  </a:t>
            </a:r>
            <a:r>
              <a:rPr lang="ar-EG" sz="1400" dirty="0">
                <a:solidFill>
                  <a:srgbClr val="FF0000"/>
                </a:solidFill>
                <a:effectLst/>
                <a:latin typeface="Alexandria" pitchFamily="2" charset="-78"/>
                <a:ea typeface="Times New Roman" panose="02020603050405020304" pitchFamily="18" charset="0"/>
                <a:cs typeface="Alexandria" pitchFamily="2" charset="-78"/>
              </a:rPr>
              <a:t>  </a:t>
            </a:r>
            <a:r>
              <a:rPr lang="ar-EG" sz="1400" dirty="0">
                <a:effectLst/>
                <a:latin typeface="Alexandria" pitchFamily="2" charset="-78"/>
                <a:ea typeface="Times New Roman" panose="02020603050405020304" pitchFamily="18" charset="0"/>
                <a:cs typeface="Alexandria" pitchFamily="2" charset="-78"/>
              </a:rPr>
              <a:t>فى المناخ الاتصالى الدفاعى قد يشعر القادة باليقين و التأكد النابع من مركزهم و قوتهم الوظيفية ، و يشعرون أن المرؤوسيين على خطأ . و قد يخفى المرؤوسون مشاعرهم الداخلية من عدم التأكد خوفاً من العقاب، و العكس صحيح حيث يتولد المناخ الاتصالى الداعم بتجميع البيانات و اختبار الحقائق لتحقيق فهم أفضل للموقف،فبدون امتلاك جميع الإجابات للتساؤلات المطروحة لن يمكن المشاركة فى صنع القرار القائم على البحث عن معلومات.</a:t>
            </a:r>
            <a:endParaRPr lang="en-US" sz="14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4698162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chemeClr val="tx1"/>
                  </a:solidFill>
                  <a:effectLst/>
                  <a:latin typeface="Alexandria" pitchFamily="2" charset="-78"/>
                  <a:ea typeface="Times New Roman" panose="02020603050405020304" pitchFamily="18" charset="0"/>
                  <a:cs typeface="Alexandria" pitchFamily="2" charset="-78"/>
                </a:rPr>
                <a:t>لذا ينبغى على القائد الفعال أن يخلق مناخاً اتصالياً يتسم بالثقة و الدعم ، من خلال الاتصال الثنائى الواضح وبناء فرق العمل حتى يتيح للمنظمة التحول من التقييم إلى الحل الفعال للمشكلات ، و من ثم علاقات إيجابية قوية طويلة الأجل مع المرؤوسيين تؤثر إيجاباً على  كل من المناخ و الاداء التنظيميين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762225"/>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233116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400" dirty="0">
                  <a:solidFill>
                    <a:schemeClr val="tx1"/>
                  </a:solidFill>
                  <a:effectLst/>
                  <a:latin typeface="Alexandria" pitchFamily="2" charset="-78"/>
                  <a:ea typeface="Times New Roman" panose="02020603050405020304" pitchFamily="18" charset="0"/>
                  <a:cs typeface="Alexandria" pitchFamily="2" charset="-78"/>
                </a:rPr>
                <a:t> </a:t>
              </a:r>
            </a:p>
            <a:p>
              <a:pPr algn="just" rtl="1">
                <a:lnSpc>
                  <a:spcPct val="150000"/>
                </a:lnSpc>
              </a:pPr>
              <a:endParaRPr lang="ar-EG" sz="1400" dirty="0">
                <a:solidFill>
                  <a:schemeClr val="tx1"/>
                </a:solidFill>
                <a:latin typeface="Alexandria" pitchFamily="2" charset="-78"/>
                <a:ea typeface="Times New Roman" panose="02020603050405020304" pitchFamily="18" charset="0"/>
                <a:cs typeface="Alexandria" pitchFamily="2" charset="-78"/>
              </a:endParaRPr>
            </a:p>
            <a:p>
              <a:pPr algn="just" rtl="1">
                <a:lnSpc>
                  <a:spcPct val="150000"/>
                </a:lnSpc>
              </a:pPr>
              <a:r>
                <a:rPr lang="ar-EG" sz="1400" dirty="0">
                  <a:solidFill>
                    <a:schemeClr val="tx1"/>
                  </a:solidFill>
                  <a:effectLst/>
                  <a:latin typeface="Alexandria" pitchFamily="2" charset="-78"/>
                  <a:ea typeface="Times New Roman" panose="02020603050405020304" pitchFamily="18" charset="0"/>
                  <a:cs typeface="Alexandria" pitchFamily="2" charset="-78"/>
                </a:rPr>
                <a:t>طور الباحثان</a:t>
              </a:r>
              <a:r>
                <a:rPr lang="en-US" sz="1400" dirty="0">
                  <a:solidFill>
                    <a:schemeClr val="tx1"/>
                  </a:solidFill>
                  <a:effectLst/>
                  <a:latin typeface="Alexandria" pitchFamily="2" charset="-78"/>
                  <a:ea typeface="Times New Roman" panose="02020603050405020304" pitchFamily="18" charset="0"/>
                  <a:cs typeface="Alexandria" pitchFamily="2" charset="-78"/>
                </a:rPr>
                <a:t> Halpin &amp; Craft 1963</a:t>
              </a:r>
              <a:r>
                <a:rPr lang="ar-EG" sz="1400" dirty="0">
                  <a:solidFill>
                    <a:schemeClr val="tx1"/>
                  </a:solidFill>
                  <a:effectLst/>
                  <a:latin typeface="Alexandria" pitchFamily="2" charset="-78"/>
                  <a:ea typeface="Times New Roman" panose="02020603050405020304" pitchFamily="18" charset="0"/>
                  <a:cs typeface="Alexandria" pitchFamily="2" charset="-78"/>
                </a:rPr>
                <a:t> مقياساً علمياً لتقييم مدى كفاءة المناخ التنظيمي وهو مقياس </a:t>
              </a:r>
              <a:r>
                <a:rPr lang="en-US" sz="1400" dirty="0">
                  <a:solidFill>
                    <a:schemeClr val="tx1"/>
                  </a:solidFill>
                  <a:effectLst/>
                  <a:latin typeface="Alexandria" pitchFamily="2" charset="-78"/>
                  <a:ea typeface="Times New Roman" panose="02020603050405020304" pitchFamily="18" charset="0"/>
                  <a:cs typeface="Alexandria" pitchFamily="2" charset="-78"/>
                </a:rPr>
                <a:t>OCDQ </a:t>
              </a:r>
              <a:r>
                <a:rPr lang="ar-EG" sz="1400" dirty="0">
                  <a:solidFill>
                    <a:schemeClr val="tx1"/>
                  </a:solidFill>
                  <a:effectLst/>
                  <a:latin typeface="Alexandria" pitchFamily="2" charset="-78"/>
                  <a:ea typeface="Times New Roman" panose="02020603050405020304" pitchFamily="18" charset="0"/>
                  <a:cs typeface="Alexandria" pitchFamily="2" charset="-78"/>
                </a:rPr>
                <a:t> الذى  يتكون من64 عبارة مقسمة إلى مجموعتين تقيس  كل منهما- من خلال مقياس ليكرت-  مدركات المرؤسيين نحو علاقاتهم بزملائهم ، و كذا مدركاتهم عن علاقاتهم بقادتهم . و قد تعرض هذا المقياس للتنقيح عدة مرات بغرض تبسيطه و جعله أكثر قابلية للقياس، و لكنه لم يُختبر سوى فى المؤسسات التعليمية، و لم يختبر قى قياس المناخ التنظيمي فى سياقات تنظيمية أخرى . و لكن يُنسب لهذا المقياس أنه استطاع قياس ستة انماط رئيسية للمناخ التنظيمي هي :</a:t>
              </a:r>
            </a:p>
            <a:p>
              <a:pPr marL="342900" marR="0" lvl="0" indent="-342900" algn="just" rtl="1">
                <a:lnSpc>
                  <a:spcPct val="150000"/>
                </a:lnSpc>
                <a:spcBef>
                  <a:spcPts val="0"/>
                </a:spcBef>
                <a:spcAft>
                  <a:spcPts val="1000"/>
                </a:spcAft>
                <a:buFont typeface="+mj-lt"/>
                <a:buAutoNum type="arabicPeriod"/>
              </a:pPr>
              <a:r>
                <a:rPr lang="ar-EG" sz="1400" b="1" dirty="0">
                  <a:solidFill>
                    <a:schemeClr val="tx1"/>
                  </a:solidFill>
                  <a:effectLst/>
                  <a:latin typeface="Alexandria" pitchFamily="2" charset="-78"/>
                  <a:ea typeface="Times New Roman" panose="02020603050405020304" pitchFamily="18" charset="0"/>
                  <a:cs typeface="Alexandria" pitchFamily="2" charset="-78"/>
                </a:rPr>
                <a:t>المناخ الإتصالى المفتوح  </a:t>
              </a:r>
              <a:r>
                <a:rPr lang="en-US" sz="1400" b="1" dirty="0">
                  <a:solidFill>
                    <a:schemeClr val="tx1"/>
                  </a:solidFill>
                  <a:effectLst/>
                  <a:latin typeface="Alexandria" pitchFamily="2" charset="-78"/>
                  <a:ea typeface="Times New Roman" panose="02020603050405020304" pitchFamily="18" charset="0"/>
                  <a:cs typeface="Alexandria" pitchFamily="2" charset="-78"/>
                </a:rPr>
                <a:t>Open Climate</a:t>
              </a:r>
              <a:r>
                <a:rPr lang="ar-EG" sz="1400" dirty="0">
                  <a:solidFill>
                    <a:schemeClr val="tx1"/>
                  </a:solidFill>
                  <a:effectLst/>
                  <a:latin typeface="Alexandria" pitchFamily="2" charset="-78"/>
                  <a:ea typeface="Times New Roman" panose="02020603050405020304" pitchFamily="18" charset="0"/>
                  <a:cs typeface="Alexandria" pitchFamily="2" charset="-78"/>
                </a:rPr>
                <a:t> : يعمل المرؤوسون معاً و ترتفع معنوياتهم . و توجد علاقات تتسم بالود بين المرؤوسيين و لكنها لا تصل إلى درجة الحميمية . و يشجع القادة تنمية القيادات من بين المرؤوسيين، وتحقق سلوكيات و مخرجات ايجابية بناءة. و توصلوا إلى أن هذا النمط هو أكثر انماط المناخ التنظيمي فعالية.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457200" marR="0" algn="just" rtl="1">
                <a:lnSpc>
                  <a:spcPct val="150000"/>
                </a:lnSpc>
                <a:spcBef>
                  <a:spcPts val="0"/>
                </a:spcBef>
                <a:spcAft>
                  <a:spcPts val="1000"/>
                </a:spcAft>
              </a:pPr>
              <a:r>
                <a:rPr lang="en-US" sz="1400" dirty="0">
                  <a:solidFill>
                    <a:schemeClr val="tx1"/>
                  </a:solidFill>
                  <a:effectLst/>
                  <a:latin typeface="Alexandria" pitchFamily="2" charset="-78"/>
                  <a:ea typeface="Times New Roman" panose="02020603050405020304" pitchFamily="18" charset="0"/>
                  <a:cs typeface="Alexandria" pitchFamily="2" charset="-78"/>
                </a:rPr>
                <a:t> </a:t>
              </a:r>
            </a:p>
            <a:p>
              <a:pPr marL="342900" marR="0" lvl="0" indent="-342900" algn="just" rtl="1">
                <a:lnSpc>
                  <a:spcPct val="150000"/>
                </a:lnSpc>
                <a:spcBef>
                  <a:spcPts val="0"/>
                </a:spcBef>
                <a:spcAft>
                  <a:spcPts val="1000"/>
                </a:spcAft>
                <a:buFont typeface="+mj-lt"/>
                <a:buAutoNum type="arabicPeriod"/>
              </a:pPr>
              <a:r>
                <a:rPr lang="ar-EG" sz="1400" b="1" dirty="0">
                  <a:solidFill>
                    <a:schemeClr val="tx1"/>
                  </a:solidFill>
                  <a:effectLst/>
                  <a:latin typeface="Alexandria" pitchFamily="2" charset="-78"/>
                  <a:ea typeface="Times New Roman" panose="02020603050405020304" pitchFamily="18" charset="0"/>
                  <a:cs typeface="Alexandria" pitchFamily="2" charset="-78"/>
                </a:rPr>
                <a:t>مناخ الحكم الذاتى </a:t>
              </a:r>
              <a:r>
                <a:rPr lang="en-US" sz="1400" b="1" dirty="0">
                  <a:solidFill>
                    <a:schemeClr val="tx1"/>
                  </a:solidFill>
                  <a:effectLst/>
                  <a:latin typeface="Alexandria" pitchFamily="2" charset="-78"/>
                  <a:ea typeface="Times New Roman" panose="02020603050405020304" pitchFamily="18" charset="0"/>
                  <a:cs typeface="Alexandria" pitchFamily="2" charset="-78"/>
                </a:rPr>
                <a:t>Autonomous Climate </a:t>
              </a:r>
              <a:r>
                <a:rPr lang="ar-EG" sz="1400" dirty="0">
                  <a:solidFill>
                    <a:schemeClr val="tx1"/>
                  </a:solidFill>
                  <a:effectLst/>
                  <a:latin typeface="Alexandria" pitchFamily="2" charset="-78"/>
                  <a:ea typeface="Times New Roman" panose="02020603050405020304" pitchFamily="18" charset="0"/>
                  <a:cs typeface="Alexandria" pitchFamily="2" charset="-78"/>
                </a:rPr>
                <a:t>: يمنح القادة المرؤوسيين الحرية الكاملة فى كيفية  أداء المهام ، حيث يعمل المرؤوسون بشكل جيد لإنجاز أهداف المنظمة ،وترتفع المعنويات -و لكن ليس بدرجة ارتفاعها فى نمط المناخ المفتوح- حيث يظل القائد بمعزل عن المرؤوسيين و لكنه يجعل من نفسه على الدوام نموذجاً للإقتداء به من خلال العمل الجاد .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EG"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EB38F329-569C-49B7-A74B-7FAC86C7F67F}"/>
              </a:ext>
            </a:extLst>
          </p:cNvPr>
          <p:cNvSpPr txBox="1"/>
          <p:nvPr/>
        </p:nvSpPr>
        <p:spPr>
          <a:xfrm>
            <a:off x="3272739" y="1256370"/>
            <a:ext cx="6119446" cy="338554"/>
          </a:xfrm>
          <a:prstGeom prst="rect">
            <a:avLst/>
          </a:prstGeom>
          <a:noFill/>
        </p:spPr>
        <p:txBody>
          <a:bodyPr wrap="square">
            <a:spAutoFit/>
          </a:bodyPr>
          <a:lstStyle/>
          <a:p>
            <a:r>
              <a:rPr lang="ar-EG" sz="1600" b="1" dirty="0">
                <a:effectLst/>
                <a:latin typeface="Alexandria" pitchFamily="2" charset="-78"/>
                <a:ea typeface="Times New Roman" panose="02020603050405020304" pitchFamily="18" charset="0"/>
                <a:cs typeface="Alexandria" pitchFamily="2" charset="-78"/>
              </a:rPr>
              <a:t>معايير قياس طبيعة  المناخ الاتصالى التنظيمي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458013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400" dirty="0">
                  <a:solidFill>
                    <a:schemeClr val="tx1"/>
                  </a:solidFill>
                  <a:effectLst/>
                  <a:latin typeface="Alexandria" pitchFamily="2" charset="-78"/>
                  <a:ea typeface="Times New Roman" panose="02020603050405020304" pitchFamily="18" charset="0"/>
                  <a:cs typeface="Alexandria" pitchFamily="2" charset="-78"/>
                </a:rPr>
                <a:t> </a:t>
              </a:r>
            </a:p>
            <a:p>
              <a:pPr algn="just" rtl="1">
                <a:lnSpc>
                  <a:spcPct val="150000"/>
                </a:lnSpc>
              </a:pPr>
              <a:endParaRPr lang="ar-EG" sz="1400" dirty="0">
                <a:solidFill>
                  <a:schemeClr val="tx1"/>
                </a:solidFill>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100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3- مناخ إحكام السيطرة </a:t>
              </a:r>
              <a:r>
                <a:rPr lang="en-US" sz="1400" b="1" dirty="0">
                  <a:solidFill>
                    <a:schemeClr val="tx1"/>
                  </a:solidFill>
                  <a:effectLst/>
                  <a:latin typeface="Alexandria" pitchFamily="2" charset="-78"/>
                  <a:ea typeface="Times New Roman" panose="02020603050405020304" pitchFamily="18" charset="0"/>
                  <a:cs typeface="Alexandria" pitchFamily="2" charset="-78"/>
                </a:rPr>
                <a:t>Controlled Climate</a:t>
              </a:r>
              <a:r>
                <a:rPr lang="en-US" sz="1400"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 يتسم هذه المناخ بالتركيز الشديد على المهام و غالباً ما يكون ذلك على حساب الاحتياجات الإجتماعية ورضا المرؤوسيين ،ومع ذلك ترتفع المعنويات بصفة عامة لأن المرؤوسيين يركزون بشدة على إنجاز المهام . فالقائد يقــــــــــيد من الســــــلوكيات الإدارية للمرؤوســــــــيين فهو مهيـــمن و موجه لقوى العمل، و يمنح قدراً قليلاً من المرونة لجعل الأشياء تتم بطريقة بخلاف المقررة</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a:t>
              </a:r>
              <a:r>
                <a:rPr lang="ar-EG" sz="1400" dirty="0">
                  <a:solidFill>
                    <a:schemeClr val="tx1"/>
                  </a:solidFill>
                  <a:latin typeface="Alexandria" pitchFamily="2" charset="-78"/>
                  <a:ea typeface="Times New Roman" panose="02020603050405020304" pitchFamily="18" charset="0"/>
                  <a:cs typeface="Alexandria" pitchFamily="2" charset="-78"/>
                </a:rPr>
                <a:t>4- </a:t>
              </a:r>
              <a:r>
                <a:rPr lang="ar-EG" sz="1400" b="1" dirty="0">
                  <a:solidFill>
                    <a:schemeClr val="tx1"/>
                  </a:solidFill>
                  <a:effectLst/>
                  <a:latin typeface="Alexandria" pitchFamily="2" charset="-78"/>
                  <a:ea typeface="Times New Roman" panose="02020603050405020304" pitchFamily="18" charset="0"/>
                  <a:cs typeface="Alexandria" pitchFamily="2" charset="-78"/>
                </a:rPr>
                <a:t>مناخ الحميمية </a:t>
              </a:r>
              <a:r>
                <a:rPr lang="en-US" sz="1400" b="1" dirty="0">
                  <a:solidFill>
                    <a:schemeClr val="tx1"/>
                  </a:solidFill>
                  <a:effectLst/>
                  <a:latin typeface="Alexandria" pitchFamily="2" charset="-78"/>
                  <a:ea typeface="Times New Roman" panose="02020603050405020304" pitchFamily="18" charset="0"/>
                  <a:cs typeface="Alexandria" pitchFamily="2" charset="-78"/>
                </a:rPr>
                <a:t>Familiar Climate</a:t>
              </a:r>
              <a:r>
                <a:rPr lang="ar-EG" sz="1400" dirty="0">
                  <a:solidFill>
                    <a:schemeClr val="tx1"/>
                  </a:solidFill>
                  <a:effectLst/>
                  <a:latin typeface="Alexandria" pitchFamily="2" charset="-78"/>
                  <a:ea typeface="Times New Roman" panose="02020603050405020304" pitchFamily="18" charset="0"/>
                  <a:cs typeface="Alexandria" pitchFamily="2" charset="-78"/>
                </a:rPr>
                <a:t> : يتسم هذا المناخ بالود الصريح ، حيث يولى القائد إهتماماً كبيراً بالحاجات الإجتماعية للمرؤوسيين ، و يبذل الحد الأدنى من التقييم و السيطرة ، لأن هناك اهتماماً أكبر بصيانة شعور العائلة الواحدة الكبيرة السعيدة . و بالتالى لا يوجد اهتمام كافى بإنجاز المهام و الإنتاج و كل يعمل على حسب قدراته.</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100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5- المناخ الأبوى</a:t>
              </a:r>
              <a:r>
                <a:rPr lang="ar-EG" sz="1400" dirty="0">
                  <a:solidFill>
                    <a:schemeClr val="tx1"/>
                  </a:solidFill>
                  <a:effectLst/>
                  <a:latin typeface="Alexandria" pitchFamily="2" charset="-78"/>
                  <a:ea typeface="Times New Roman" panose="02020603050405020304" pitchFamily="18" charset="0"/>
                  <a:cs typeface="Alexandria" pitchFamily="2" charset="-78"/>
                </a:rPr>
                <a:t>  </a:t>
              </a:r>
              <a:r>
                <a:rPr lang="en-US" sz="1400" b="1" dirty="0">
                  <a:solidFill>
                    <a:schemeClr val="tx1"/>
                  </a:solidFill>
                  <a:effectLst/>
                  <a:latin typeface="Alexandria" pitchFamily="2" charset="-78"/>
                  <a:ea typeface="Times New Roman" panose="02020603050405020304" pitchFamily="18" charset="0"/>
                  <a:cs typeface="Alexandria" pitchFamily="2" charset="-78"/>
                </a:rPr>
                <a:t>Paternalistic Climate</a:t>
              </a:r>
              <a:r>
                <a:rPr lang="ar-EG" sz="1400" dirty="0">
                  <a:solidFill>
                    <a:schemeClr val="tx1"/>
                  </a:solidFill>
                  <a:effectLst/>
                  <a:latin typeface="Alexandria" pitchFamily="2" charset="-78"/>
                  <a:ea typeface="Times New Roman" panose="02020603050405020304" pitchFamily="18" charset="0"/>
                  <a:cs typeface="Alexandria" pitchFamily="2" charset="-78"/>
                </a:rPr>
                <a:t>: يحاول القائد السيطرة على المرؤوسيين و لكنه يفشل فى ذلك ، كما أنه يحاول إرضاء احتياجاتهم الإجتماعية ، و يتسم سلوك القائد هنا بأنه غير حقيقى و غير محفز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R="0" lvl="0" algn="just" rtl="1">
                <a:lnSpc>
                  <a:spcPct val="150000"/>
                </a:lnSpc>
                <a:spcBef>
                  <a:spcPts val="0"/>
                </a:spcBef>
                <a:spcAft>
                  <a:spcPts val="1000"/>
                </a:spcAft>
              </a:pPr>
              <a:r>
                <a:rPr lang="ar-EG" sz="1400" b="1">
                  <a:solidFill>
                    <a:schemeClr val="tx1"/>
                  </a:solidFill>
                  <a:effectLst/>
                  <a:latin typeface="Alexandria" pitchFamily="2" charset="-78"/>
                  <a:ea typeface="Times New Roman" panose="02020603050405020304" pitchFamily="18" charset="0"/>
                  <a:cs typeface="Alexandria" pitchFamily="2" charset="-78"/>
                </a:rPr>
                <a:t>6-</a:t>
              </a:r>
              <a:r>
                <a:rPr lang="ar-EG" sz="1400" b="1" dirty="0">
                  <a:solidFill>
                    <a:schemeClr val="tx1"/>
                  </a:solidFill>
                  <a:effectLst/>
                  <a:latin typeface="Alexandria" pitchFamily="2" charset="-78"/>
                  <a:ea typeface="Times New Roman" panose="02020603050405020304" pitchFamily="18" charset="0"/>
                  <a:cs typeface="Alexandria" pitchFamily="2" charset="-78"/>
                </a:rPr>
                <a:t> </a:t>
              </a:r>
              <a:r>
                <a:rPr lang="ar-EG" sz="1400" b="1">
                  <a:solidFill>
                    <a:schemeClr val="tx1"/>
                  </a:solidFill>
                  <a:effectLst/>
                  <a:latin typeface="Alexandria" pitchFamily="2" charset="-78"/>
                  <a:ea typeface="Times New Roman" panose="02020603050405020304" pitchFamily="18" charset="0"/>
                  <a:cs typeface="Alexandria" pitchFamily="2" charset="-78"/>
                </a:rPr>
                <a:t>المناخ </a:t>
              </a:r>
              <a:r>
                <a:rPr lang="ar-EG" sz="1400" b="1" dirty="0">
                  <a:solidFill>
                    <a:schemeClr val="tx1"/>
                  </a:solidFill>
                  <a:effectLst/>
                  <a:latin typeface="Alexandria" pitchFamily="2" charset="-78"/>
                  <a:ea typeface="Times New Roman" panose="02020603050405020304" pitchFamily="18" charset="0"/>
                  <a:cs typeface="Alexandria" pitchFamily="2" charset="-78"/>
                </a:rPr>
                <a:t>الإتصالى المغلق</a:t>
              </a:r>
              <a:r>
                <a:rPr lang="en-US" sz="1400" b="1" dirty="0">
                  <a:solidFill>
                    <a:schemeClr val="tx1"/>
                  </a:solidFill>
                  <a:effectLst/>
                  <a:latin typeface="Alexandria" pitchFamily="2" charset="-78"/>
                  <a:ea typeface="Times New Roman" panose="02020603050405020304" pitchFamily="18" charset="0"/>
                  <a:cs typeface="Alexandria" pitchFamily="2" charset="-78"/>
                </a:rPr>
                <a:t> Closed Climate </a:t>
              </a:r>
              <a:r>
                <a:rPr lang="ar-EG" sz="1400" dirty="0">
                  <a:solidFill>
                    <a:schemeClr val="tx1"/>
                  </a:solidFill>
                  <a:effectLst/>
                  <a:latin typeface="Alexandria" pitchFamily="2" charset="-78"/>
                  <a:ea typeface="Times New Roman" panose="02020603050405020304" pitchFamily="18" charset="0"/>
                  <a:cs typeface="Alexandria" pitchFamily="2" charset="-78"/>
                </a:rPr>
                <a:t> :  لا يهتم  القائد بإرضاء احتياجات المرؤوسيين و لا  بإنجاز المهام بكفاءة عالية حيث لا يتعاون المرؤوسون ،و يوجد قدر كبير من اللامبالاة ، تنخفض المعنويات و ينتج عن ذلك أداءاً فقيراً و سلوكيات سلبية.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ar-EG"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EB38F329-569C-49B7-A74B-7FAC86C7F67F}"/>
              </a:ext>
            </a:extLst>
          </p:cNvPr>
          <p:cNvSpPr txBox="1"/>
          <p:nvPr/>
        </p:nvSpPr>
        <p:spPr>
          <a:xfrm>
            <a:off x="3272739" y="1256370"/>
            <a:ext cx="6119446" cy="338554"/>
          </a:xfrm>
          <a:prstGeom prst="rect">
            <a:avLst/>
          </a:prstGeom>
          <a:noFill/>
        </p:spPr>
        <p:txBody>
          <a:bodyPr wrap="square">
            <a:spAutoFit/>
          </a:bodyPr>
          <a:lstStyle/>
          <a:p>
            <a:r>
              <a:rPr lang="ar-EG" sz="1600" b="1" dirty="0">
                <a:effectLst/>
                <a:latin typeface="Alexandria" pitchFamily="2" charset="-78"/>
                <a:ea typeface="Times New Roman" panose="02020603050405020304" pitchFamily="18" charset="0"/>
                <a:cs typeface="Alexandria" pitchFamily="2" charset="-78"/>
              </a:rPr>
              <a:t>معايير قياس طبيعة  المناخ الاتصالى التنظيمي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605506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458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1000"/>
                </a:spcAft>
              </a:pPr>
              <a:r>
                <a:rPr lang="ar-EG" sz="1400" u="sng" dirty="0">
                  <a:solidFill>
                    <a:schemeClr val="tx1"/>
                  </a:solidFill>
                  <a:effectLst/>
                  <a:latin typeface="Alexandria" pitchFamily="2" charset="-78"/>
                  <a:ea typeface="Times New Roman" panose="02020603050405020304" pitchFamily="18" charset="0"/>
                  <a:cs typeface="Alexandria" pitchFamily="2" charset="-78"/>
                </a:rPr>
                <a:t> </a:t>
              </a:r>
              <a:r>
                <a:rPr lang="ar-EG" sz="1400" dirty="0">
                  <a:solidFill>
                    <a:schemeClr val="tx1"/>
                  </a:solidFill>
                  <a:effectLst/>
                  <a:latin typeface="Alexandria" pitchFamily="2" charset="-78"/>
                  <a:ea typeface="Times New Roman" panose="02020603050405020304" pitchFamily="18" charset="0"/>
                  <a:cs typeface="Alexandria" pitchFamily="2" charset="-78"/>
                </a:rPr>
                <a:t>و توجد هذه العناصر بنسب متفاوتة فى كل نمط من أنماط المناخ التنظيمي، و لكن ينجح النمط المفتوح فى تحقيق التوازن بينها جميعاً لذلك هو الأكثر فعالية</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spcAft>
                  <a:spcPts val="1000"/>
                </a:spcAft>
              </a:pPr>
              <a:r>
                <a:rPr lang="ar-EG" sz="1400" dirty="0">
                  <a:solidFill>
                    <a:schemeClr val="tx1"/>
                  </a:solidFill>
                  <a:effectLst/>
                  <a:latin typeface="Alexandria" pitchFamily="2" charset="-78"/>
                  <a:ea typeface="Times New Roman" panose="02020603050405020304" pitchFamily="18" charset="0"/>
                  <a:cs typeface="Alexandria" pitchFamily="2" charset="-78"/>
                </a:rPr>
                <a:t>وقد قدم 2008 </a:t>
              </a:r>
              <a:r>
                <a:rPr lang="en-US" sz="1400" dirty="0">
                  <a:solidFill>
                    <a:schemeClr val="tx1"/>
                  </a:solidFill>
                  <a:effectLst/>
                  <a:latin typeface="Alexandria" pitchFamily="2" charset="-78"/>
                  <a:ea typeface="Times New Roman" panose="02020603050405020304" pitchFamily="18" charset="0"/>
                  <a:cs typeface="Alexandria" pitchFamily="2" charset="-78"/>
                </a:rPr>
                <a:t>Rouse &amp; </a:t>
              </a:r>
              <a:r>
                <a:rPr lang="en-US" sz="1400" dirty="0" err="1">
                  <a:solidFill>
                    <a:schemeClr val="tx1"/>
                  </a:solidFill>
                  <a:effectLst/>
                  <a:latin typeface="Alexandria" pitchFamily="2" charset="-78"/>
                  <a:ea typeface="Times New Roman" panose="02020603050405020304" pitchFamily="18" charset="0"/>
                  <a:cs typeface="Alexandria" pitchFamily="2" charset="-78"/>
                </a:rPr>
                <a:t>Schuttler</a:t>
              </a:r>
              <a:r>
                <a:rPr lang="ar-EG" sz="1400" dirty="0">
                  <a:solidFill>
                    <a:schemeClr val="tx1"/>
                  </a:solidFill>
                  <a:effectLst/>
                  <a:latin typeface="Alexandria" pitchFamily="2" charset="-78"/>
                  <a:ea typeface="Times New Roman" panose="02020603050405020304" pitchFamily="18" charset="0"/>
                  <a:cs typeface="Alexandria" pitchFamily="2" charset="-78"/>
                </a:rPr>
                <a:t> مقياس أكثر تركيزاً وحداثة هو مقياس</a:t>
              </a:r>
              <a:r>
                <a:rPr lang="en-US" sz="1400" dirty="0">
                  <a:solidFill>
                    <a:schemeClr val="tx1"/>
                  </a:solidFill>
                  <a:effectLst/>
                  <a:latin typeface="Alexandria" pitchFamily="2" charset="-78"/>
                  <a:ea typeface="Times New Roman" panose="02020603050405020304" pitchFamily="18" charset="0"/>
                  <a:cs typeface="Alexandria" pitchFamily="2" charset="-78"/>
                </a:rPr>
                <a:t> Supervisor SICL leadership communication Inventory</a:t>
              </a:r>
              <a:r>
                <a:rPr lang="ar-EG" sz="1400" dirty="0">
                  <a:solidFill>
                    <a:schemeClr val="tx1"/>
                  </a:solidFill>
                  <a:effectLst/>
                  <a:latin typeface="Alexandria" pitchFamily="2" charset="-78"/>
                  <a:ea typeface="Times New Roman" panose="02020603050405020304" pitchFamily="18" charset="0"/>
                  <a:cs typeface="Alexandria" pitchFamily="2" charset="-78"/>
                </a:rPr>
                <a:t> واستهدف فحص العلاقة بين كل من نمط القيادة كمتغير مستقل، واتصالاتها كمتغير وسيط ،و أداء المرؤوسيين كمتغير تابع . و قد أُختبر بنجاح فى سياقات تنظيمية عديدة بخلاف المؤسسات التعليمية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019877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15000"/>
                </a:lnSpc>
                <a:spcBef>
                  <a:spcPts val="0"/>
                </a:spcBef>
                <a:spcAft>
                  <a:spcPts val="0"/>
                </a:spcAft>
              </a:pPr>
              <a:endParaRPr lang="ar-EG" sz="1400" b="1" u="sng"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15000"/>
                </a:lnSpc>
                <a:spcBef>
                  <a:spcPts val="0"/>
                </a:spcBef>
                <a:spcAft>
                  <a:spcPts val="0"/>
                </a:spcAft>
              </a:pPr>
              <a:endParaRPr lang="ar-EG" sz="1400" b="1" u="sng" dirty="0">
                <a:solidFill>
                  <a:schemeClr val="tx1"/>
                </a:solidFill>
                <a:latin typeface="Alexandria" pitchFamily="2" charset="-78"/>
                <a:ea typeface="Times New Roman" panose="02020603050405020304" pitchFamily="18" charset="0"/>
                <a:cs typeface="Alexandria" pitchFamily="2" charset="-78"/>
              </a:endParaRPr>
            </a:p>
            <a:p>
              <a:pPr marL="0" marR="0" algn="just" rtl="1">
                <a:lnSpc>
                  <a:spcPct val="115000"/>
                </a:lnSpc>
                <a:spcBef>
                  <a:spcPts val="0"/>
                </a:spcBef>
                <a:spcAft>
                  <a:spcPts val="0"/>
                </a:spcAft>
              </a:pPr>
              <a:r>
                <a:rPr lang="ar-EG" sz="1400" b="1" dirty="0">
                  <a:solidFill>
                    <a:schemeClr val="tx1"/>
                  </a:solidFill>
                  <a:effectLst/>
                  <a:latin typeface="Alexandria" pitchFamily="2" charset="-78"/>
                  <a:ea typeface="Times New Roman" panose="02020603050405020304" pitchFamily="18" charset="0"/>
                  <a:cs typeface="Alexandria" pitchFamily="2" charset="-78"/>
                </a:rPr>
                <a:t>تتمثل المعايير في (21 ) متغيراً تُعنى بقياس تأثيرها على معنويات المرؤوسيين و رضاهم الوظيفى ،و من ثم أدائهم ،وهــــــــى :</a:t>
              </a:r>
              <a:r>
                <a:rPr lang="ar-EG" sz="1400" b="1" i="1" baseline="30000" dirty="0">
                  <a:solidFill>
                    <a:schemeClr val="tx1"/>
                  </a:solidFill>
                  <a:effectLst/>
                  <a:latin typeface="Alexandria" pitchFamily="2" charset="-78"/>
                  <a:ea typeface="Times New Roman" panose="02020603050405020304" pitchFamily="18" charset="0"/>
                  <a:cs typeface="Alexandria" pitchFamily="2" charset="-78"/>
                </a:rPr>
                <a:t> </a:t>
              </a:r>
            </a:p>
            <a:p>
              <a:pPr marL="0" marR="0" algn="just" rtl="1">
                <a:lnSpc>
                  <a:spcPct val="115000"/>
                </a:lnSpc>
                <a:spcBef>
                  <a:spcPts val="0"/>
                </a:spcBef>
                <a:spcAft>
                  <a:spcPts val="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تقديم القيادة لرجع صدى يتسم بأنه:  رسمى - سريع – محفز- منتظم ،و فى الوقت المناسب.</a:t>
              </a:r>
              <a:endParaRPr lang="en-US" sz="12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 وجود نظم واضحة للتقدير و المكافأة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شعور المرؤوسيين بكفاية المعلومات.</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تحقق الإنفتاح و الثقة و الشفافية فى  الاتصالات.</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معالجة النزاعات بشكل مناسب من خلال الاتصال.</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قيام الاتصالات بتحفيز المرؤوسيين لانجاز الأهداف.</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 امتلاك القائمين بالاتصال قدرات اتصالية تتسم بالكفاءة .</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0"/>
                </a:spcBef>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سعى الاتصالات لربط المرؤوسيين بالمؤسسة  .</a:t>
              </a:r>
            </a:p>
            <a:p>
              <a:pPr marL="342900" indent="-342900" algn="just" rtl="1">
                <a:lnSpc>
                  <a:spcPct val="150000"/>
                </a:lnSpc>
                <a:spcAft>
                  <a:spcPts val="1000"/>
                </a:spcAft>
                <a:buFont typeface="+mj-lt"/>
                <a:buAutoNum type="arabicPeriod"/>
              </a:pPr>
              <a:r>
                <a:rPr lang="ar-EG" sz="1400" dirty="0">
                  <a:solidFill>
                    <a:schemeClr val="tx1"/>
                  </a:solidFill>
                  <a:effectLst/>
                  <a:latin typeface="Alexandria" pitchFamily="2" charset="-78"/>
                  <a:ea typeface="Times New Roman" panose="02020603050405020304" pitchFamily="18" charset="0"/>
                  <a:cs typeface="Alexandria" pitchFamily="2" charset="-78"/>
                </a:rPr>
                <a:t>الانفتاح على التغيير من جانب المرؤوسيين.</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0" marR="0" algn="r" rtl="1">
                <a:lnSpc>
                  <a:spcPct val="115000"/>
                </a:lnSpc>
                <a:spcBef>
                  <a:spcPts val="0"/>
                </a:spcBef>
                <a:spcAft>
                  <a:spcPts val="0"/>
                </a:spcAft>
              </a:pPr>
              <a:r>
                <a:rPr lang="en-US" sz="1400" dirty="0">
                  <a:solidFill>
                    <a:schemeClr val="tx1"/>
                  </a:solidFill>
                  <a:effectLst/>
                  <a:latin typeface="Alexandria" pitchFamily="2" charset="-78"/>
                  <a:ea typeface="Times New Roman" panose="02020603050405020304" pitchFamily="18" charset="0"/>
                  <a:cs typeface="Alexandria" pitchFamily="2" charset="-78"/>
                </a:rPr>
                <a:t> </a:t>
              </a: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1352550" y="1929088"/>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3A790D0F-2FB8-4748-B1FA-7EB808577FDB}"/>
              </a:ext>
            </a:extLst>
          </p:cNvPr>
          <p:cNvSpPr txBox="1"/>
          <p:nvPr/>
        </p:nvSpPr>
        <p:spPr>
          <a:xfrm>
            <a:off x="3933921" y="1216580"/>
            <a:ext cx="6119446" cy="338554"/>
          </a:xfrm>
          <a:prstGeom prst="rect">
            <a:avLst/>
          </a:prstGeom>
          <a:noFill/>
        </p:spPr>
        <p:txBody>
          <a:bodyPr wrap="square">
            <a:spAutoFit/>
          </a:bodyPr>
          <a:lstStyle/>
          <a:p>
            <a:r>
              <a:rPr lang="ar-EG" sz="1600" b="1" dirty="0">
                <a:solidFill>
                  <a:schemeClr val="tx1"/>
                </a:solidFill>
                <a:effectLst/>
                <a:latin typeface="Alexandria" pitchFamily="2" charset="-78"/>
                <a:ea typeface="Times New Roman" panose="02020603050405020304" pitchFamily="18" charset="0"/>
                <a:cs typeface="Alexandria" pitchFamily="2" charset="-78"/>
              </a:rPr>
              <a:t>معايير قياس المناخ التنظيمي </a:t>
            </a:r>
            <a:endParaRPr lang="en-US" sz="1600" dirty="0"/>
          </a:p>
        </p:txBody>
      </p:sp>
    </p:spTree>
    <p:extLst>
      <p:ext uri="{BB962C8B-B14F-4D97-AF65-F5344CB8AC3E}">
        <p14:creationId xmlns:p14="http://schemas.microsoft.com/office/powerpoint/2010/main" val="13562180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992339" cy="6717803"/>
            <a:chOff x="617280" y="7715"/>
            <a:chExt cx="10992339" cy="6717803"/>
          </a:xfrm>
        </p:grpSpPr>
        <p:sp>
          <p:nvSpPr>
            <p:cNvPr id="4" name="Rectangle: Rounded Corners 24"/>
            <p:cNvSpPr/>
            <p:nvPr/>
          </p:nvSpPr>
          <p:spPr>
            <a:xfrm>
              <a:off x="617280" y="17599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indent="-342900" algn="just" rtl="1">
                <a:lnSpc>
                  <a:spcPct val="115000"/>
                </a:lnSpc>
                <a:spcBef>
                  <a:spcPts val="0"/>
                </a:spcBef>
                <a:spcAft>
                  <a:spcPts val="0"/>
                </a:spcAft>
                <a:buFont typeface="+mj-lt"/>
                <a:buAutoNum type="arabicPeriod"/>
              </a:pPr>
              <a:endParaRPr lang="ar-EG" sz="1400" u="sng"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Font typeface="+mj-lt"/>
                <a:buAutoNum type="arabicPeriod"/>
              </a:pPr>
              <a:endParaRPr lang="ar-EG" sz="1400" dirty="0">
                <a:solidFill>
                  <a:schemeClr val="tx1"/>
                </a:solidFill>
                <a:effectLst/>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التعاون بين الأفراد و جماعات العمل .</a:t>
              </a: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تاحة الفرصة للمرؤوسيين فى المشاركة فى صناعة القرار.</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تشجيع العاملين على الابتكار و الانفتاح على الافكار الجديدة.</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شعور المرؤوسيين بالإحترام و الدعم من جانب المؤسسة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خلق القيادة العليا لبيئة عمل تشجع الأداء الفعال بتوفير الإمكانات  المادية اللازمة.</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يتيح للمرؤوسيين التعبير الشخصى.</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هيكل تنظيمي غير مركزى ( مستعرض/أفقى).</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منح المرؤوسيين المرونة  فى إنجاز المهام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اتاحة فرص النمو المهنى باشراك المرؤوسيين فى مختلف الأنشطة و الدورات التى تسعى لتنمية مهاراتهم بهدف تعزيز الأداء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معايير واضحة  لتقييم الأداء بشكل منتظم.</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معايير واضحة و عادلة للترقيات .</a:t>
              </a:r>
              <a:endParaRPr lang="ar-EG" sz="1400" dirty="0">
                <a:solidFill>
                  <a:schemeClr val="tx1"/>
                </a:solidFill>
                <a:latin typeface="Alexandria" pitchFamily="2" charset="-78"/>
                <a:ea typeface="Times New Roman" panose="02020603050405020304" pitchFamily="18" charset="0"/>
                <a:cs typeface="Alexandria" pitchFamily="2" charset="-78"/>
              </a:endParaRPr>
            </a:p>
            <a:p>
              <a:pPr marL="342900" marR="0" lvl="0" indent="-342900" algn="just" rtl="1">
                <a:lnSpc>
                  <a:spcPct val="115000"/>
                </a:lnSpc>
                <a:spcBef>
                  <a:spcPts val="0"/>
                </a:spcBef>
                <a:spcAft>
                  <a:spcPts val="1000"/>
                </a:spcAft>
                <a:buAutoNum type="arabicPeriod" startAt="10"/>
              </a:pPr>
              <a:r>
                <a:rPr lang="ar-EG" sz="1400" dirty="0">
                  <a:solidFill>
                    <a:schemeClr val="tx1"/>
                  </a:solidFill>
                  <a:effectLst/>
                  <a:latin typeface="Alexandria" pitchFamily="2" charset="-78"/>
                  <a:ea typeface="Times New Roman" panose="02020603050405020304" pitchFamily="18" charset="0"/>
                  <a:cs typeface="Alexandria" pitchFamily="2" charset="-78"/>
                </a:rPr>
                <a:t>الإهتمام بالحاجات الشخصية للمرؤوسيين</a:t>
              </a: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L="228600" marR="0" algn="just" rtl="1">
                <a:lnSpc>
                  <a:spcPct val="115000"/>
                </a:lnSpc>
                <a:spcBef>
                  <a:spcPts val="0"/>
                </a:spcBef>
                <a:spcAft>
                  <a:spcPts val="0"/>
                </a:spcAft>
              </a:pPr>
              <a:endParaRPr lang="en-US" sz="1400" dirty="0">
                <a:solidFill>
                  <a:schemeClr val="tx1"/>
                </a:solidFill>
                <a:effectLst/>
                <a:latin typeface="Alexandria" pitchFamily="2" charset="-78"/>
                <a:ea typeface="Times New Roman" panose="02020603050405020304" pitchFamily="18" charset="0"/>
                <a:cs typeface="Alexandria" pitchFamily="2" charset="-78"/>
              </a:endParaRPr>
            </a:p>
            <a:p>
              <a:pPr marR="0" algn="r" rtl="1">
                <a:lnSpc>
                  <a:spcPct val="115000"/>
                </a:lnSpc>
                <a:spcBef>
                  <a:spcPts val="0"/>
                </a:spcBef>
                <a:spcAft>
                  <a:spcPts val="0"/>
                </a:spcAft>
              </a:pPr>
              <a:r>
                <a:rPr lang="en-US" sz="1400" dirty="0">
                  <a:solidFill>
                    <a:schemeClr val="tx1"/>
                  </a:solidFill>
                  <a:effectLst/>
                  <a:latin typeface="Alexandria" pitchFamily="2" charset="-78"/>
                  <a:ea typeface="Times New Roman" panose="02020603050405020304" pitchFamily="18" charset="0"/>
                  <a:cs typeface="Alexandria" pitchFamily="2" charset="-78"/>
                </a:rPr>
                <a:t> </a:t>
              </a:r>
            </a:p>
          </p:txBody>
        </p:sp>
        <p:grpSp>
          <p:nvGrpSpPr>
            <p:cNvPr id="5" name="Group 4"/>
            <p:cNvGrpSpPr/>
            <p:nvPr/>
          </p:nvGrpSpPr>
          <p:grpSpPr>
            <a:xfrm>
              <a:off x="2513150" y="7715"/>
              <a:ext cx="9096469" cy="6717803"/>
              <a:chOff x="2513150" y="7715"/>
              <a:chExt cx="9096469" cy="6717803"/>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993419" y="6325408"/>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bg1"/>
                </a:solidFill>
                <a:ea typeface="Roboto Light" panose="02000000000000000000" pitchFamily="2" charset="0"/>
              </a:rPr>
              <a:t>الفصل </a:t>
            </a:r>
          </a:p>
          <a:p>
            <a:pPr algn="ctr"/>
            <a:r>
              <a:rPr lang="ar-EG" sz="4000" b="1" dirty="0">
                <a:solidFill>
                  <a:schemeClr val="bg1"/>
                </a:solidFill>
                <a:ea typeface="Roboto Light" panose="02000000000000000000" pitchFamily="2" charset="0"/>
              </a:rPr>
              <a:t>4</a:t>
            </a:r>
            <a:endParaRPr lang="en-US" sz="4000" b="1" dirty="0">
              <a:solidFill>
                <a:schemeClr val="bg1"/>
              </a:solidFill>
              <a:ea typeface="Roboto Light" panose="02000000000000000000" pitchFamily="2" charset="0"/>
            </a:endParaRPr>
          </a:p>
        </p:txBody>
      </p:sp>
      <p:sp>
        <p:nvSpPr>
          <p:cNvPr id="10" name="Rectangle 9"/>
          <p:cNvSpPr/>
          <p:nvPr/>
        </p:nvSpPr>
        <p:spPr>
          <a:xfrm>
            <a:off x="3237621" y="1561102"/>
            <a:ext cx="9421720" cy="379078"/>
          </a:xfrm>
          <a:prstGeom prst="rect">
            <a:avLst/>
          </a:prstGeom>
        </p:spPr>
        <p:txBody>
          <a:bodyPr wrap="square">
            <a:spAutoFit/>
          </a:bodyPr>
          <a:lstStyle/>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13" name="Content Placeholder 2"/>
          <p:cNvSpPr txBox="1">
            <a:spLocks/>
          </p:cNvSpPr>
          <p:nvPr/>
        </p:nvSpPr>
        <p:spPr>
          <a:xfrm>
            <a:off x="1352550" y="1523074"/>
            <a:ext cx="9803111" cy="46799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defRPr/>
            </a:pPr>
            <a:endParaRPr lang="en-US" sz="14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3A790D0F-2FB8-4748-B1FA-7EB808577FDB}"/>
              </a:ext>
            </a:extLst>
          </p:cNvPr>
          <p:cNvSpPr txBox="1"/>
          <p:nvPr/>
        </p:nvSpPr>
        <p:spPr>
          <a:xfrm>
            <a:off x="3933921" y="1216580"/>
            <a:ext cx="6119446" cy="338554"/>
          </a:xfrm>
          <a:prstGeom prst="rect">
            <a:avLst/>
          </a:prstGeom>
          <a:noFill/>
        </p:spPr>
        <p:txBody>
          <a:bodyPr wrap="square">
            <a:spAutoFit/>
          </a:bodyPr>
          <a:lstStyle/>
          <a:p>
            <a:r>
              <a:rPr lang="ar-EG" sz="1600" b="1" u="sng" dirty="0">
                <a:solidFill>
                  <a:schemeClr val="tx1"/>
                </a:solidFill>
                <a:effectLst/>
                <a:latin typeface="Alexandria" pitchFamily="2" charset="-78"/>
                <a:ea typeface="Times New Roman" panose="02020603050405020304" pitchFamily="18" charset="0"/>
                <a:cs typeface="Alexandria" pitchFamily="2" charset="-78"/>
              </a:rPr>
              <a:t>معايير قياس المناخ التنظيمي </a:t>
            </a:r>
            <a:endParaRPr lang="en-US" sz="1600" dirty="0"/>
          </a:p>
        </p:txBody>
      </p:sp>
    </p:spTree>
    <p:extLst>
      <p:ext uri="{BB962C8B-B14F-4D97-AF65-F5344CB8AC3E}">
        <p14:creationId xmlns:p14="http://schemas.microsoft.com/office/powerpoint/2010/main" val="19570199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8426" y="462181"/>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29FAFB-10EB-4946-883E-2E9CD705785E}">
  <ds:schemaRefs>
    <ds:schemaRef ds:uri="http://schemas.microsoft.com/sharepoint/v3/contenttype/forms"/>
  </ds:schemaRefs>
</ds:datastoreItem>
</file>

<file path=customXml/itemProps2.xml><?xml version="1.0" encoding="utf-8"?>
<ds:datastoreItem xmlns:ds="http://schemas.openxmlformats.org/officeDocument/2006/customXml" ds:itemID="{7D78755A-8844-4C85-8453-A7E270FCD18A}">
  <ds:schemaRefs>
    <ds:schemaRef ds:uri="http://schemas.openxmlformats.org/package/2006/metadata/core-properties"/>
    <ds:schemaRef ds:uri="http://schemas.microsoft.com/office/2006/documentManagement/types"/>
    <ds:schemaRef ds:uri="http://www.w3.org/XML/1998/namespace"/>
    <ds:schemaRef ds:uri="49100919-8a76-4266-be0c-7dc583902cb4"/>
    <ds:schemaRef ds:uri="http://schemas.microsoft.com/office/2006/metadata/properties"/>
    <ds:schemaRef ds:uri="http://purl.org/dc/dcmitype/"/>
    <ds:schemaRef ds:uri="http://purl.org/dc/terms/"/>
    <ds:schemaRef ds:uri="d13aca44-ef33-4cf4-9980-7f0b00e6eeb9"/>
    <ds:schemaRef ds:uri="http://schemas.microsoft.com/office/infopath/2007/PartnerControls"/>
    <ds:schemaRef ds:uri="http://purl.org/dc/elements/1.1/"/>
  </ds:schemaRefs>
</ds:datastoreItem>
</file>

<file path=customXml/itemProps3.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4343</TotalTime>
  <Words>5448</Words>
  <Application>Microsoft Office PowerPoint</Application>
  <PresentationFormat>Widescreen</PresentationFormat>
  <Paragraphs>482</Paragraphs>
  <Slides>46</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977</cp:revision>
  <cp:lastPrinted>2024-02-14T08:52:56Z</cp:lastPrinted>
  <dcterms:created xsi:type="dcterms:W3CDTF">2023-04-29T09:08:00Z</dcterms:created>
  <dcterms:modified xsi:type="dcterms:W3CDTF">2024-02-19T12:37:23Z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