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34.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4.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slideLayouts/slideLayout15.xml" ContentType="application/vnd.openxmlformats-officedocument.presentationml.slideLayout+xml"/>
  <Override PartName="/ppt/notesSlides/notesSlide17.xml" ContentType="application/vnd.openxmlformats-officedocument.presentationml.notesSlide+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notesSlides/notesSlide18.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1.xml" ContentType="application/vnd.openxmlformats-officedocument.presentationml.slideLayout+xml"/>
  <Override PartName="/ppt/notesSlides/notesSlide19.xml" ContentType="application/vnd.openxmlformats-officedocument.presentationml.notesSlide+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27.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720" r:id="rId2"/>
    <p:sldId id="701" r:id="rId3"/>
    <p:sldId id="717" r:id="rId4"/>
    <p:sldId id="718" r:id="rId5"/>
    <p:sldId id="719" r:id="rId6"/>
    <p:sldId id="702" r:id="rId7"/>
    <p:sldId id="703" r:id="rId8"/>
    <p:sldId id="704" r:id="rId9"/>
    <p:sldId id="705" r:id="rId10"/>
    <p:sldId id="706" r:id="rId11"/>
    <p:sldId id="707" r:id="rId12"/>
    <p:sldId id="708" r:id="rId13"/>
    <p:sldId id="713" r:id="rId14"/>
    <p:sldId id="714" r:id="rId15"/>
    <p:sldId id="687" r:id="rId16"/>
    <p:sldId id="686" r:id="rId17"/>
    <p:sldId id="688" r:id="rId18"/>
    <p:sldId id="689" r:id="rId19"/>
    <p:sldId id="690" r:id="rId20"/>
    <p:sldId id="691" r:id="rId21"/>
    <p:sldId id="692" r:id="rId22"/>
    <p:sldId id="693" r:id="rId23"/>
    <p:sldId id="694" r:id="rId24"/>
    <p:sldId id="695" r:id="rId25"/>
    <p:sldId id="696" r:id="rId26"/>
    <p:sldId id="697" r:id="rId27"/>
    <p:sldId id="721" r:id="rId28"/>
    <p:sldId id="722" r:id="rId29"/>
    <p:sldId id="723" r:id="rId30"/>
    <p:sldId id="715" r:id="rId31"/>
    <p:sldId id="716" r:id="rId32"/>
    <p:sldId id="711" r:id="rId33"/>
    <p:sldId id="710"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20"/>
            <p14:sldId id="701"/>
            <p14:sldId id="717"/>
            <p14:sldId id="718"/>
            <p14:sldId id="719"/>
            <p14:sldId id="702"/>
            <p14:sldId id="703"/>
            <p14:sldId id="704"/>
            <p14:sldId id="705"/>
            <p14:sldId id="706"/>
            <p14:sldId id="707"/>
            <p14:sldId id="708"/>
            <p14:sldId id="713"/>
            <p14:sldId id="714"/>
            <p14:sldId id="687"/>
            <p14:sldId id="686"/>
            <p14:sldId id="688"/>
            <p14:sldId id="689"/>
            <p14:sldId id="690"/>
            <p14:sldId id="691"/>
            <p14:sldId id="692"/>
            <p14:sldId id="693"/>
            <p14:sldId id="694"/>
            <p14:sldId id="695"/>
            <p14:sldId id="696"/>
            <p14:sldId id="697"/>
            <p14:sldId id="721"/>
            <p14:sldId id="722"/>
            <p14:sldId id="723"/>
            <p14:sldId id="715"/>
            <p14:sldId id="716"/>
            <p14:sldId id="711"/>
            <p14:sldId id="710"/>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A1F61"/>
    <a:srgbClr val="8E5A6D"/>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60" d="100"/>
          <a:sy n="60" d="100"/>
        </p:scale>
        <p:origin x="-1080" y="-27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868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8/26/2026</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8/26/2026</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8/26/2026</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8/26/2026</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8/26/2026</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8/26/2026</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8/26/2026</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8/26/2026</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8/26/2026</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8/26/2026</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8/26/2026</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8/26/2026</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3.xml"/><Relationship Id="rId11" Type="http://schemas.openxmlformats.org/officeDocument/2006/relationships/image" Target="../media/image4.png"/><Relationship Id="rId10" Type="http://schemas.openxmlformats.org/officeDocument/2006/relationships/image" Target="../media/image8.svg"/><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9.png"/><Relationship Id="rId7" Type="http://schemas.openxmlformats.org/officeDocument/2006/relationships/image" Target="../media/image20.jpeg"/><Relationship Id="rId2" Type="http://schemas.openxmlformats.org/officeDocument/2006/relationships/image" Target="../media/image18.jpg"/><Relationship Id="rId1" Type="http://schemas.openxmlformats.org/officeDocument/2006/relationships/slideLayout" Target="../slideLayouts/slideLayout14.xml"/><Relationship Id="rId6" Type="http://schemas.openxmlformats.org/officeDocument/2006/relationships/image" Target="../media/image20.svg"/><Relationship Id="rId11" Type="http://schemas.openxmlformats.org/officeDocument/2006/relationships/image" Target="../media/image22.png"/><Relationship Id="rId10"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2760" y="3410079"/>
            <a:ext cx="3371436"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الاتصال التسويقى</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 Lecture</a:t>
            </a:r>
          </a:p>
        </p:txBody>
      </p:sp>
      <p:sp>
        <p:nvSpPr>
          <p:cNvPr id="11" name="TextBox 10"/>
          <p:cNvSpPr txBox="1"/>
          <p:nvPr/>
        </p:nvSpPr>
        <p:spPr>
          <a:xfrm>
            <a:off x="7299773" y="4802552"/>
            <a:ext cx="1201355" cy="400110"/>
          </a:xfrm>
          <a:prstGeom prst="rect">
            <a:avLst/>
          </a:prstGeom>
          <a:noFill/>
        </p:spPr>
        <p:txBody>
          <a:bodyPr wrap="none" rtlCol="0">
            <a:spAutoFit/>
          </a:bodyPr>
          <a:lstStyle/>
          <a:p>
            <a:pPr algn="ctr"/>
            <a:r>
              <a:rPr lang="en-US" sz="2000" dirty="0">
                <a:latin typeface="Alexandria" charset="0"/>
                <a:cs typeface="Alexandria" charset="0"/>
              </a:rPr>
              <a:t>MKT </a:t>
            </a:r>
            <a:r>
              <a:rPr lang="en-US" sz="2000" dirty="0" smtClean="0">
                <a:latin typeface="Alexandria" charset="0"/>
                <a:cs typeface="Alexandria" charset="0"/>
              </a:rPr>
              <a:t>112</a:t>
            </a:r>
            <a:endParaRPr lang="en-US" sz="2000" dirty="0">
              <a:latin typeface="Alexandria" charset="0"/>
              <a:cs typeface="Alexandria" charset="0"/>
            </a:endParaRPr>
          </a:p>
        </p:txBody>
      </p:sp>
      <p:sp>
        <p:nvSpPr>
          <p:cNvPr id="12" name="TextBox 11"/>
          <p:cNvSpPr txBox="1"/>
          <p:nvPr/>
        </p:nvSpPr>
        <p:spPr>
          <a:xfrm>
            <a:off x="382985" y="62256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معتز نبيل </a:t>
            </a:r>
          </a:p>
        </p:txBody>
      </p:sp>
      <p:sp>
        <p:nvSpPr>
          <p:cNvPr id="13" name="TextBox 12"/>
          <p:cNvSpPr txBox="1"/>
          <p:nvPr/>
        </p:nvSpPr>
        <p:spPr>
          <a:xfrm>
            <a:off x="774495" y="5814080"/>
            <a:ext cx="4886463" cy="553998"/>
          </a:xfrm>
          <a:prstGeom prst="rect">
            <a:avLst/>
          </a:prstGeom>
          <a:noFill/>
        </p:spPr>
        <p:txBody>
          <a:bodyPr wrap="square" rtlCol="0">
            <a:spAutoFit/>
          </a:bodyPr>
          <a:lstStyle/>
          <a:p>
            <a:r>
              <a:rPr lang="ar-EG" sz="3000" b="1" dirty="0" smtClean="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695809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محتويات المحاضرة</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013117"/>
            <a:ext cx="8417320" cy="4039567"/>
          </a:xfrm>
          <a:prstGeom prst="rect">
            <a:avLst/>
          </a:prstGeom>
          <a:noFill/>
        </p:spPr>
        <p:txBody>
          <a:bodyPr wrap="square" rtlCol="0">
            <a:spAutoFit/>
          </a:bodyPr>
          <a:lstStyle/>
          <a:p>
            <a:pPr marL="457200" indent="-457200" algn="just" rtl="1">
              <a:lnSpc>
                <a:spcPct val="150000"/>
              </a:lnSpc>
              <a:buFont typeface="+mj-lt"/>
              <a:buAutoNum type="arabicPeriod"/>
            </a:pPr>
            <a:r>
              <a:rPr lang="ar-EG" sz="1900" spc="30" dirty="0">
                <a:latin typeface="Simplified Arabic" pitchFamily="18" charset="-78"/>
              </a:rPr>
              <a:t>مقدمة عن أستاذ المقرر.</a:t>
            </a:r>
          </a:p>
          <a:p>
            <a:pPr marL="457200" indent="-457200" algn="just" rtl="1">
              <a:lnSpc>
                <a:spcPct val="150000"/>
              </a:lnSpc>
              <a:buFont typeface="+mj-lt"/>
              <a:buAutoNum type="arabicPeriod"/>
            </a:pPr>
            <a:r>
              <a:rPr lang="ar-EG" sz="1900" spc="30" dirty="0" smtClean="0">
                <a:latin typeface="Simplified Arabic" pitchFamily="18" charset="-78"/>
                <a:cs typeface="+mj-cs"/>
              </a:rPr>
              <a:t>توصيف المقرر.</a:t>
            </a:r>
          </a:p>
          <a:p>
            <a:pPr marL="457200" indent="-457200" algn="just" rtl="1">
              <a:lnSpc>
                <a:spcPct val="150000"/>
              </a:lnSpc>
              <a:buFont typeface="+mj-lt"/>
              <a:buAutoNum type="arabicPeriod"/>
            </a:pPr>
            <a:r>
              <a:rPr lang="ar-EG" sz="1900" spc="30" dirty="0">
                <a:latin typeface="Simplified Arabic" pitchFamily="18" charset="-78"/>
                <a:cs typeface="+mj-cs"/>
              </a:rPr>
              <a:t>أهداف </a:t>
            </a:r>
            <a:r>
              <a:rPr lang="ar-EG" sz="1900" spc="30" dirty="0" smtClean="0">
                <a:latin typeface="Simplified Arabic" pitchFamily="18" charset="-78"/>
                <a:cs typeface="+mj-cs"/>
              </a:rPr>
              <a:t>المقرر.</a:t>
            </a:r>
          </a:p>
          <a:p>
            <a:pPr marL="457200" indent="-457200" algn="just" rtl="1">
              <a:lnSpc>
                <a:spcPct val="150000"/>
              </a:lnSpc>
              <a:buFont typeface="+mj-lt"/>
              <a:buAutoNum type="arabicPeriod"/>
            </a:pPr>
            <a:r>
              <a:rPr lang="ar-EG" sz="1900" spc="30" dirty="0">
                <a:latin typeface="Simplified Arabic" pitchFamily="18" charset="-78"/>
                <a:cs typeface="+mj-cs"/>
              </a:rPr>
              <a:t>مخرجات التعليم </a:t>
            </a:r>
            <a:r>
              <a:rPr lang="ar-EG" sz="1900" spc="30" dirty="0" smtClean="0">
                <a:latin typeface="Simplified Arabic" pitchFamily="18" charset="-78"/>
                <a:cs typeface="+mj-cs"/>
              </a:rPr>
              <a:t>المستهدفة من المقرر.</a:t>
            </a:r>
          </a:p>
          <a:p>
            <a:pPr marL="457200" indent="-457200" algn="just" rtl="1">
              <a:lnSpc>
                <a:spcPct val="150000"/>
              </a:lnSpc>
              <a:buFont typeface="+mj-lt"/>
              <a:buAutoNum type="arabicPeriod"/>
            </a:pPr>
            <a:r>
              <a:rPr lang="ar-EG" sz="1900" spc="30" dirty="0" smtClean="0">
                <a:latin typeface="Simplified Arabic" pitchFamily="18" charset="-78"/>
                <a:cs typeface="+mj-cs"/>
              </a:rPr>
              <a:t>التقييم الطلابى.</a:t>
            </a:r>
          </a:p>
          <a:p>
            <a:pPr marL="457200" indent="-457200" algn="just" rtl="1">
              <a:lnSpc>
                <a:spcPct val="150000"/>
              </a:lnSpc>
              <a:buFont typeface="+mj-lt"/>
              <a:buAutoNum type="arabicPeriod"/>
            </a:pPr>
            <a:r>
              <a:rPr lang="ar-EG" sz="1900" spc="30" dirty="0" smtClean="0">
                <a:latin typeface="Simplified Arabic" pitchFamily="18" charset="-78"/>
                <a:cs typeface="+mj-cs"/>
              </a:rPr>
              <a:t>موضوعات المقرر.</a:t>
            </a:r>
          </a:p>
          <a:p>
            <a:pPr marL="457200" indent="-457200" algn="just" rtl="1">
              <a:lnSpc>
                <a:spcPct val="150000"/>
              </a:lnSpc>
              <a:buFont typeface="+mj-lt"/>
              <a:buAutoNum type="arabicPeriod"/>
            </a:pPr>
            <a:r>
              <a:rPr lang="ar-EG" sz="1900" spc="30" dirty="0" smtClean="0">
                <a:latin typeface="Simplified Arabic" pitchFamily="18" charset="-78"/>
                <a:cs typeface="+mj-cs"/>
              </a:rPr>
              <a:t>المزيج التسويقى.</a:t>
            </a:r>
          </a:p>
          <a:p>
            <a:pPr marL="457200" indent="-457200" algn="just" rtl="1">
              <a:lnSpc>
                <a:spcPct val="150000"/>
              </a:lnSpc>
              <a:buFont typeface="+mj-lt"/>
              <a:buAutoNum type="arabicPeriod"/>
            </a:pPr>
            <a:r>
              <a:rPr lang="ar-EG" sz="1900" spc="30" dirty="0" smtClean="0">
                <a:latin typeface="Simplified Arabic" pitchFamily="18" charset="-78"/>
                <a:cs typeface="+mj-cs"/>
              </a:rPr>
              <a:t>المزيج الترويجى.</a:t>
            </a:r>
          </a:p>
          <a:p>
            <a:pPr marL="457200" indent="-457200" algn="just" rtl="1">
              <a:lnSpc>
                <a:spcPct val="150000"/>
              </a:lnSpc>
              <a:buFont typeface="+mj-lt"/>
              <a:buAutoNum type="arabicPeriod"/>
            </a:pPr>
            <a:r>
              <a:rPr lang="ar-EG" sz="1900" spc="30" dirty="0" smtClean="0">
                <a:latin typeface="Simplified Arabic" pitchFamily="18" charset="-78"/>
                <a:cs typeface="+mj-cs"/>
              </a:rPr>
              <a:t>مراجع المقرر.</a:t>
            </a:r>
            <a:endParaRPr lang="ar-EG" sz="1900" spc="30" dirty="0">
              <a:latin typeface="Simplified Arabic" pitchFamily="18" charset="-78"/>
              <a:cs typeface="+mj-cs"/>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075562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7186450" y="1739494"/>
            <a:ext cx="2488181" cy="461665"/>
          </a:xfrm>
          <a:prstGeom prst="rect">
            <a:avLst/>
          </a:prstGeom>
          <a:noFill/>
        </p:spPr>
        <p:txBody>
          <a:bodyPr wrap="none" rtlCol="0">
            <a:spAutoFit/>
          </a:bodyPr>
          <a:lstStyle/>
          <a:p>
            <a:pPr algn="just" rtl="1"/>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مقدمة عن أستاذ المقرر</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9"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532078" y="1041124"/>
            <a:ext cx="2091930" cy="29506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مقدمة عن أستاذ المقرر</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32398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000" spc="30" dirty="0" smtClean="0">
                <a:latin typeface="Simplified Arabic" pitchFamily="18" charset="-78"/>
                <a:cs typeface="+mj-cs"/>
              </a:rPr>
              <a:t>مدرس التسويق والإعلام الرقمى ولديه خبرة أكاديمية نظرية وعملية عن التسويق وكيفية إعداد الحملات الإعلانية التقليدية والرقمية؛ منذ حصوله على بكالوريوس الإعلام فى الإنتاج الإعلانى، ثم أتم حصوله على دبلوم الإعلام مرورًا بدرجة الماجستير بجانب عمله بالجانب التطبيقى والعملى.</a:t>
            </a:r>
          </a:p>
          <a:p>
            <a:pPr marL="342900" indent="-342900" algn="just" rtl="1">
              <a:lnSpc>
                <a:spcPct val="150000"/>
              </a:lnSpc>
              <a:buFont typeface="Wingdings" pitchFamily="2" charset="2"/>
              <a:buChar char="Ø"/>
            </a:pPr>
            <a:r>
              <a:rPr lang="ar-EG" sz="2000" spc="30" dirty="0" smtClean="0">
                <a:latin typeface="Simplified Arabic" pitchFamily="18" charset="-78"/>
                <a:cs typeface="+mj-cs"/>
              </a:rPr>
              <a:t>معتز محاضر متمرس فى التسويق والإعلام الرقمى حيث أشرف على العديد من مشروعات التخرج بجوار خبرته التطبيقية فى مجال الإنتاج الإعلانى فى المونتاج والميكساج و مراحل الإنتاج الإعلانى المختلفة </a:t>
            </a:r>
            <a:r>
              <a:rPr lang="en-US" sz="2000" spc="30" dirty="0" smtClean="0">
                <a:latin typeface="Simplified Arabic" pitchFamily="18" charset="-78"/>
                <a:cs typeface="+mj-cs"/>
              </a:rPr>
              <a:t>(Pre Production – Production – Post production)</a:t>
            </a:r>
            <a:r>
              <a:rPr lang="ar-EG" sz="2000" spc="30" dirty="0" smtClean="0">
                <a:latin typeface="Simplified Arabic" pitchFamily="18" charset="-78"/>
                <a:cs typeface="+mj-cs"/>
              </a:rPr>
              <a:t>. </a:t>
            </a:r>
            <a:endParaRPr lang="ar-EG" sz="2000" spc="30" dirty="0">
              <a:latin typeface="Simplified Arabic" pitchFamily="18" charset="-78"/>
              <a:cs typeface="+mj-cs"/>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668919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532078" y="1041124"/>
            <a:ext cx="2091930" cy="29506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مقدمة عن أستاذ المقرر</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39323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30" dirty="0" smtClean="0">
                <a:latin typeface="Simplified Arabic" pitchFamily="18" charset="-78"/>
                <a:cs typeface="+mj-cs"/>
              </a:rPr>
              <a:t>حصل معتز على درجة الدكتوراه فى التسويق الرقمى، وكيفية استفادة الشركات منه فى تحقيق أهدافها وتحقيق أعلى نسبة ربح منه مع تقليل أعلى معدل من النفقات بشكل لا يؤثر فى جودة الحملات الإعلانية.</a:t>
            </a:r>
          </a:p>
          <a:p>
            <a:pPr marL="342900" indent="-342900" algn="just" rtl="1">
              <a:lnSpc>
                <a:spcPct val="150000"/>
              </a:lnSpc>
              <a:buFont typeface="Wingdings" pitchFamily="2" charset="2"/>
              <a:buChar char="Ø"/>
            </a:pPr>
            <a:r>
              <a:rPr lang="ar-EG" sz="2000" spc="30" dirty="0" smtClean="0">
                <a:latin typeface="Simplified Arabic" pitchFamily="18" charset="-78"/>
                <a:cs typeface="+mj-cs"/>
              </a:rPr>
              <a:t>دارات أبحاث معتز العملية حول التسويق الرقمى وأهميته و أشكاله وأنواعه وخصائصه بإختلاف الوسائل الإعلانية الرقمية المستخدمة للوصول إلى الجمهور المستهدف أو الجمهور المراد الوصول إليه من خلال عملية اتصال تسويقى ناجح لتحقيق السلوك المراد تكوينه من خلال شراء السلعة المراد بيعها أو تعديل سلوك إذا كانت حملة توعية اجتماعية. </a:t>
            </a:r>
            <a:endParaRPr lang="ar-EG" sz="2000" spc="30" dirty="0">
              <a:latin typeface="Simplified Arabic" pitchFamily="18" charset="-78"/>
              <a:cs typeface="+mj-cs"/>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629220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7555938" y="1739494"/>
            <a:ext cx="1749197" cy="461665"/>
          </a:xfrm>
          <a:prstGeom prst="rect">
            <a:avLst/>
          </a:prstGeom>
          <a:noFill/>
        </p:spPr>
        <p:txBody>
          <a:bodyPr wrap="none" rtlCol="0">
            <a:spAutoFit/>
          </a:bodyPr>
          <a:lstStyle/>
          <a:p>
            <a:pPr algn="just" rtl="1"/>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توصيف المقرر </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31446365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توصيف المقرر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1846659"/>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يتناول مقرر الاتصال التسويقى عددًا من الموضوعات الأساسية المرتبطة بمفهوم الاتصال والتسويق، وعناصر المزيج التسويقى ( المنتج، السعر، التوزيع، الترويج)، </a:t>
            </a:r>
            <a:r>
              <a:rPr lang="ar-EG" sz="1900" spc="30" dirty="0" smtClean="0">
                <a:latin typeface="Simplified Arabic" pitchFamily="18" charset="-78"/>
                <a:cs typeface="+mj-cs"/>
              </a:rPr>
              <a:t>بالإضافة </a:t>
            </a:r>
            <a:r>
              <a:rPr lang="ar-EG" sz="1900" spc="30" dirty="0">
                <a:latin typeface="Simplified Arabic" pitchFamily="18" charset="-78"/>
                <a:cs typeface="+mj-cs"/>
              </a:rPr>
              <a:t>إلى عناصر المزيج الترويجى ( الإعلان، النشر، تنشيط المبيعات،  العلاقات العامة، البيع الشخصى، التسويق المباشر)، ودراسة السوق وأنواعه، وكيفية تجزئته، والفرق بين التسويق التقليدى والتسويق الرقمى وأنواعه.</a:t>
            </a: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189864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7673759" y="1739494"/>
            <a:ext cx="1513555" cy="461665"/>
          </a:xfrm>
          <a:prstGeom prst="rect">
            <a:avLst/>
          </a:prstGeom>
          <a:noFill/>
        </p:spPr>
        <p:txBody>
          <a:bodyPr wrap="none" rtlCol="0">
            <a:spAutoFit/>
          </a:bodyPr>
          <a:lstStyle/>
          <a:p>
            <a:pPr algn="just" rtl="1"/>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أهداف المقرر</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21872166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أهداف المقرر</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228524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smtClean="0">
                <a:latin typeface="Simplified Arabic" pitchFamily="18" charset="-78"/>
                <a:cs typeface="+mj-cs"/>
              </a:rPr>
              <a:t>يهدف مقرر الاتصال التسويقى إلى معرفة عناصر الاتصال وأدوات الاتصال التسويقى التى يستخدمها المعلن ويختار من بينها؛ ذلك بهدف الوصول بنجاح إلى الجمهور المستهدف المراد الوصول إليه بهدف الاقبال على شراء السلعة المراد بيعها؛ ذلك من خلال دراسة عناصر المزيج التسويقى والمزيج الترويجى. دراسة السوق وكيفية تجزئته، مع كيفية متى يتم استخدام التسويق الشامل ومتى يتم استخدام التسويق المتخصص؛ ذلك بناءًا على السلعة المراد بيعها وخصائصها وظروفها المحيطه بها. </a:t>
            </a: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2522054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449873" y="1739494"/>
            <a:ext cx="3961341" cy="461665"/>
          </a:xfrm>
          <a:prstGeom prst="rect">
            <a:avLst/>
          </a:prstGeom>
          <a:noFill/>
        </p:spPr>
        <p:txBody>
          <a:bodyPr wrap="none" rtlCol="0">
            <a:spAutoFit/>
          </a:bodyPr>
          <a:lstStyle/>
          <a:p>
            <a:pPr algn="just" rtl="1"/>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مخرجات التعليم المستهدفة من المقرر </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6761236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مخرجات التعليم المستهدفة من المقرر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64715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spc="30" dirty="0">
                <a:latin typeface="Simplified Arabic" pitchFamily="18" charset="-78"/>
                <a:cs typeface="+mj-cs"/>
              </a:rPr>
              <a:t>فى نهاية المقرر، سيكون الطلاب قادرون على ما يلى:</a:t>
            </a:r>
          </a:p>
          <a:p>
            <a:pPr marL="977900" indent="-457200" algn="just" rtl="1">
              <a:lnSpc>
                <a:spcPct val="150000"/>
              </a:lnSpc>
              <a:buFont typeface="+mj-lt"/>
              <a:buAutoNum type="arabicPeriod"/>
            </a:pPr>
            <a:r>
              <a:rPr lang="ar-EG" sz="1900" spc="30" dirty="0" smtClean="0">
                <a:latin typeface="Simplified Arabic" pitchFamily="18" charset="-78"/>
                <a:cs typeface="+mj-cs"/>
              </a:rPr>
              <a:t>التعرف </a:t>
            </a:r>
            <a:r>
              <a:rPr lang="ar-EG" sz="1900" spc="30" dirty="0">
                <a:latin typeface="Simplified Arabic" pitchFamily="18" charset="-78"/>
                <a:cs typeface="+mj-cs"/>
              </a:rPr>
              <a:t>على مفهوم الاتصال.</a:t>
            </a:r>
          </a:p>
          <a:p>
            <a:pPr marL="977900" indent="-457200" algn="just" rtl="1">
              <a:lnSpc>
                <a:spcPct val="150000"/>
              </a:lnSpc>
              <a:buFont typeface="+mj-lt"/>
              <a:buAutoNum type="arabicPeriod"/>
            </a:pPr>
            <a:r>
              <a:rPr lang="ar-EG" sz="1900" spc="30" dirty="0" smtClean="0">
                <a:latin typeface="Simplified Arabic" pitchFamily="18" charset="-78"/>
                <a:cs typeface="+mj-cs"/>
              </a:rPr>
              <a:t>التعرف </a:t>
            </a:r>
            <a:r>
              <a:rPr lang="ar-EG" sz="1900" spc="30" dirty="0">
                <a:latin typeface="Simplified Arabic" pitchFamily="18" charset="-78"/>
                <a:cs typeface="+mj-cs"/>
              </a:rPr>
              <a:t>على عناصر عملية الاتصال.</a:t>
            </a:r>
          </a:p>
          <a:p>
            <a:pPr marL="977900" indent="-457200" algn="just" rtl="1">
              <a:lnSpc>
                <a:spcPct val="150000"/>
              </a:lnSpc>
              <a:buFont typeface="+mj-lt"/>
              <a:buAutoNum type="arabicPeriod"/>
            </a:pPr>
            <a:r>
              <a:rPr lang="ar-EG" sz="1900" spc="30" dirty="0" smtClean="0">
                <a:latin typeface="Simplified Arabic" pitchFamily="18" charset="-78"/>
                <a:cs typeface="+mj-cs"/>
              </a:rPr>
              <a:t>التعرف </a:t>
            </a:r>
            <a:r>
              <a:rPr lang="ar-EG" sz="1900" spc="30" dirty="0">
                <a:latin typeface="Simplified Arabic" pitchFamily="18" charset="-78"/>
                <a:cs typeface="+mj-cs"/>
              </a:rPr>
              <a:t>على مفهوم التسويق. </a:t>
            </a:r>
          </a:p>
          <a:p>
            <a:pPr marL="977900" indent="-457200" algn="just" rtl="1">
              <a:lnSpc>
                <a:spcPct val="150000"/>
              </a:lnSpc>
              <a:buFont typeface="+mj-lt"/>
              <a:buAutoNum type="arabicPeriod"/>
            </a:pPr>
            <a:r>
              <a:rPr lang="ar-EG" sz="1900" spc="30" dirty="0" smtClean="0">
                <a:latin typeface="Simplified Arabic" pitchFamily="18" charset="-78"/>
                <a:cs typeface="+mj-cs"/>
              </a:rPr>
              <a:t>التعرف </a:t>
            </a:r>
            <a:r>
              <a:rPr lang="ar-EG" sz="1900" spc="30" dirty="0">
                <a:latin typeface="Simplified Arabic" pitchFamily="18" charset="-78"/>
                <a:cs typeface="+mj-cs"/>
              </a:rPr>
              <a:t>على مفهوم الاتصال التسويقى.</a:t>
            </a:r>
          </a:p>
          <a:p>
            <a:pPr marL="977900" indent="-457200" algn="just" rtl="1">
              <a:lnSpc>
                <a:spcPct val="150000"/>
              </a:lnSpc>
              <a:buFont typeface="+mj-lt"/>
              <a:buAutoNum type="arabicPeriod"/>
            </a:pPr>
            <a:r>
              <a:rPr lang="ar-EG" sz="1900" spc="30" dirty="0" smtClean="0">
                <a:latin typeface="Simplified Arabic" pitchFamily="18" charset="-78"/>
                <a:cs typeface="+mj-cs"/>
              </a:rPr>
              <a:t>رصد </a:t>
            </a:r>
            <a:r>
              <a:rPr lang="ar-EG" sz="1900" spc="30" dirty="0">
                <a:latin typeface="Simplified Arabic" pitchFamily="18" charset="-78"/>
                <a:cs typeface="+mj-cs"/>
              </a:rPr>
              <a:t>سلوكيات المستهلك وأثرها على العملية الاتصالية التسويقية.</a:t>
            </a:r>
          </a:p>
          <a:p>
            <a:pPr marL="977900" indent="-457200" algn="just" rtl="1">
              <a:lnSpc>
                <a:spcPct val="150000"/>
              </a:lnSpc>
              <a:buFont typeface="+mj-lt"/>
              <a:buAutoNum type="arabicPeriod"/>
            </a:pPr>
            <a:r>
              <a:rPr lang="ar-EG" sz="1900" spc="30" dirty="0" smtClean="0">
                <a:latin typeface="Simplified Arabic" pitchFamily="18" charset="-78"/>
                <a:cs typeface="+mj-cs"/>
              </a:rPr>
              <a:t>التعرف </a:t>
            </a:r>
            <a:r>
              <a:rPr lang="ar-EG" sz="1900" spc="30" dirty="0">
                <a:latin typeface="Simplified Arabic" pitchFamily="18" charset="-78"/>
                <a:cs typeface="+mj-cs"/>
              </a:rPr>
              <a:t>على عناصر المزيج التسويقى وأهميتها لنجاح عملية الاتصال.</a:t>
            </a:r>
          </a:p>
          <a:p>
            <a:pPr marL="977900" indent="-457200" algn="just" rtl="1">
              <a:lnSpc>
                <a:spcPct val="150000"/>
              </a:lnSpc>
              <a:buFont typeface="+mj-lt"/>
              <a:buAutoNum type="arabicPeriod"/>
            </a:pPr>
            <a:r>
              <a:rPr lang="ar-EG" sz="1900" spc="30" dirty="0" smtClean="0">
                <a:latin typeface="Simplified Arabic" pitchFamily="18" charset="-78"/>
                <a:cs typeface="+mj-cs"/>
              </a:rPr>
              <a:t>التعرف </a:t>
            </a:r>
            <a:r>
              <a:rPr lang="ar-EG" sz="1900" spc="30" dirty="0">
                <a:latin typeface="Simplified Arabic" pitchFamily="18" charset="-78"/>
                <a:cs typeface="+mj-cs"/>
              </a:rPr>
              <a:t>على عناصر المزيج الترويجى وأهميتها لنجاح عملية التسويق</a:t>
            </a:r>
            <a:r>
              <a:rPr lang="ar-EG" sz="1900" spc="30" dirty="0" smtClean="0">
                <a:latin typeface="Simplified Arabic" pitchFamily="18" charset="-78"/>
                <a:cs typeface="+mj-cs"/>
              </a:rPr>
              <a:t>.</a:t>
            </a:r>
            <a:endParaRPr lang="ar-EG" sz="1900" spc="30" dirty="0">
              <a:latin typeface="Simplified Arabic" pitchFamily="18" charset="-78"/>
              <a:cs typeface="+mj-cs"/>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06115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مخرجات التعليم المستهدفة من المقرر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1408078"/>
          </a:xfrm>
          <a:prstGeom prst="rect">
            <a:avLst/>
          </a:prstGeom>
          <a:noFill/>
        </p:spPr>
        <p:txBody>
          <a:bodyPr wrap="square" rtlCol="0">
            <a:spAutoFit/>
          </a:bodyPr>
          <a:lstStyle/>
          <a:p>
            <a:pPr marL="457200" indent="-457200" algn="just" rtl="1">
              <a:lnSpc>
                <a:spcPct val="150000"/>
              </a:lnSpc>
              <a:buFont typeface="+mj-lt"/>
              <a:buAutoNum type="arabicPeriod" startAt="8"/>
            </a:pPr>
            <a:r>
              <a:rPr lang="ar-EG" sz="1900" spc="30" dirty="0">
                <a:latin typeface="Simplified Arabic" pitchFamily="18" charset="-78"/>
              </a:rPr>
              <a:t>التعرف على مفهوم السوق بالشكل التقليدى والحديث.</a:t>
            </a:r>
          </a:p>
          <a:p>
            <a:pPr marL="457200" indent="-457200" algn="just" rtl="1">
              <a:lnSpc>
                <a:spcPct val="150000"/>
              </a:lnSpc>
              <a:buFont typeface="+mj-lt"/>
              <a:buAutoNum type="arabicPeriod" startAt="8"/>
            </a:pPr>
            <a:r>
              <a:rPr lang="ar-EG" sz="1900" spc="30" dirty="0" smtClean="0">
                <a:latin typeface="Simplified Arabic" pitchFamily="18" charset="-78"/>
                <a:cs typeface="+mj-cs"/>
              </a:rPr>
              <a:t>القدرة </a:t>
            </a:r>
            <a:r>
              <a:rPr lang="ar-EG" sz="1900" spc="30" dirty="0">
                <a:latin typeface="Simplified Arabic" pitchFamily="18" charset="-78"/>
                <a:cs typeface="+mj-cs"/>
              </a:rPr>
              <a:t>على تحليل السوق البيعى وما يتخللها من جمهور مستهدف من عملية الاتصال.</a:t>
            </a:r>
          </a:p>
          <a:p>
            <a:pPr marL="457200" indent="-457200" algn="just" rtl="1">
              <a:lnSpc>
                <a:spcPct val="150000"/>
              </a:lnSpc>
              <a:buFont typeface="+mj-lt"/>
              <a:buAutoNum type="arabicPeriod" startAt="8"/>
            </a:pPr>
            <a:r>
              <a:rPr lang="ar-EG" sz="1900" spc="30" dirty="0" smtClean="0">
                <a:latin typeface="Simplified Arabic" pitchFamily="18" charset="-78"/>
                <a:cs typeface="+mj-cs"/>
              </a:rPr>
              <a:t>القدرة </a:t>
            </a:r>
            <a:r>
              <a:rPr lang="ar-EG" sz="1900" spc="30" dirty="0">
                <a:latin typeface="Simplified Arabic" pitchFamily="18" charset="-78"/>
                <a:cs typeface="+mj-cs"/>
              </a:rPr>
              <a:t>على التفرقة بين التسويق الشامل والتسويق المتخصص.</a:t>
            </a: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720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94581" cy="3394581"/>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التقييم الطلابى</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51202" y="2623889"/>
            <a:ext cx="8417320" cy="579967"/>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b="1" spc="30" dirty="0" smtClean="0">
                <a:effectLst>
                  <a:outerShdw blurRad="38100" dist="38100" dir="2700000" algn="tl">
                    <a:srgbClr val="000000">
                      <a:alpha val="43137"/>
                    </a:srgbClr>
                  </a:outerShdw>
                </a:effectLst>
                <a:latin typeface="Simplified Arabic" pitchFamily="18" charset="-78"/>
                <a:cs typeface="+mj-cs"/>
              </a:rPr>
              <a:t>اختبار اسبوعى للطلاب. </a:t>
            </a:r>
            <a:endParaRPr lang="ar-EG" sz="2400" b="1" spc="30" dirty="0">
              <a:effectLst>
                <a:outerShdw blurRad="38100" dist="38100" dir="2700000" algn="tl">
                  <a:srgbClr val="000000">
                    <a:alpha val="43137"/>
                  </a:srgbClr>
                </a:outerShdw>
              </a:effectLst>
              <a:latin typeface="Simplified Arabic" pitchFamily="18" charset="-78"/>
              <a:cs typeface="+mj-cs"/>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674863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7" y="1343562"/>
            <a:ext cx="3394581" cy="188568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حلقات نقاشية للطلاب </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551202" y="2623889"/>
            <a:ext cx="8417320" cy="539378"/>
          </a:xfrm>
          <a:prstGeom prst="rect">
            <a:avLst/>
          </a:prstGeom>
          <a:noFill/>
        </p:spPr>
        <p:txBody>
          <a:bodyPr wrap="square" rtlCol="0">
            <a:spAutoFit/>
          </a:bodyPr>
          <a:lstStyle/>
          <a:p>
            <a:pPr marL="342900" indent="-342900" algn="r" rtl="1">
              <a:lnSpc>
                <a:spcPct val="150000"/>
              </a:lnSpc>
              <a:buFont typeface="Arial" pitchFamily="34" charset="0"/>
              <a:buChar char="•"/>
            </a:pPr>
            <a:r>
              <a:rPr lang="ar-EG" sz="2200" b="1" spc="30" dirty="0" smtClean="0">
                <a:latin typeface="Simplified Arabic" pitchFamily="18" charset="-78"/>
                <a:cs typeface="+mj-cs"/>
              </a:rPr>
              <a:t>يتم انعقاد حلقات نقاشية أسبوعية مع أستاذ المقرر. </a:t>
            </a:r>
            <a:endParaRPr lang="ar-EG" sz="2200" b="1" spc="30" dirty="0">
              <a:latin typeface="Simplified Arabic" pitchFamily="18" charset="-78"/>
              <a:cs typeface="+mj-cs"/>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374769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7441321" y="1739494"/>
            <a:ext cx="1978427" cy="461665"/>
          </a:xfrm>
          <a:prstGeom prst="rect">
            <a:avLst/>
          </a:prstGeom>
          <a:noFill/>
        </p:spPr>
        <p:txBody>
          <a:bodyPr wrap="none" rtlCol="0">
            <a:spAutoFit/>
          </a:bodyPr>
          <a:lstStyle/>
          <a:p>
            <a:pPr algn="just" rtl="1"/>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موضوعات المقرر</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6105736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مفهوم الاتصال التسويقي</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60098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مفهوم الاتصال.</a:t>
            </a:r>
          </a:p>
          <a:p>
            <a:pPr marL="342900" indent="-342900" algn="just" rtl="1">
              <a:lnSpc>
                <a:spcPct val="150000"/>
              </a:lnSpc>
              <a:buFont typeface="Wingdings" pitchFamily="2" charset="2"/>
              <a:buChar char="Ø"/>
            </a:pPr>
            <a:r>
              <a:rPr lang="ar-EG" sz="1900" spc="30" dirty="0">
                <a:latin typeface="Simplified Arabic" pitchFamily="18" charset="-78"/>
                <a:cs typeface="+mj-cs"/>
              </a:rPr>
              <a:t>عناصر عملية الاتصال.</a:t>
            </a:r>
          </a:p>
          <a:p>
            <a:pPr marL="342900" indent="-342900" algn="just" rtl="1">
              <a:lnSpc>
                <a:spcPct val="150000"/>
              </a:lnSpc>
              <a:buFont typeface="Wingdings" pitchFamily="2" charset="2"/>
              <a:buChar char="Ø"/>
            </a:pPr>
            <a:r>
              <a:rPr lang="ar-EG" sz="1900" spc="30" dirty="0">
                <a:latin typeface="Simplified Arabic" pitchFamily="18" charset="-78"/>
                <a:cs typeface="+mj-cs"/>
              </a:rPr>
              <a:t>ماهية التسويق.</a:t>
            </a:r>
          </a:p>
          <a:p>
            <a:pPr marL="800100" indent="-342900" algn="just" rtl="1">
              <a:lnSpc>
                <a:spcPct val="150000"/>
              </a:lnSpc>
              <a:buFont typeface="Wingdings" pitchFamily="2" charset="2"/>
              <a:buChar char="§"/>
            </a:pPr>
            <a:r>
              <a:rPr lang="ar-EG" sz="1900" spc="30" dirty="0">
                <a:latin typeface="Simplified Arabic" pitchFamily="18" charset="-78"/>
                <a:cs typeface="+mj-cs"/>
              </a:rPr>
              <a:t>أهمية التسويق.</a:t>
            </a:r>
          </a:p>
          <a:p>
            <a:pPr marL="800100" indent="-342900" algn="just" rtl="1">
              <a:lnSpc>
                <a:spcPct val="150000"/>
              </a:lnSpc>
              <a:buFont typeface="Wingdings" pitchFamily="2" charset="2"/>
              <a:buChar char="§"/>
            </a:pPr>
            <a:r>
              <a:rPr lang="ar-EG" sz="1900" spc="30" dirty="0">
                <a:latin typeface="Simplified Arabic" pitchFamily="18" charset="-78"/>
                <a:cs typeface="+mj-cs"/>
              </a:rPr>
              <a:t>المنافع التى يخلقها النشاط التسويقى.</a:t>
            </a:r>
          </a:p>
          <a:p>
            <a:pPr marL="342900" indent="-342900" algn="just" rtl="1">
              <a:lnSpc>
                <a:spcPct val="150000"/>
              </a:lnSpc>
              <a:buFont typeface="Wingdings" pitchFamily="2" charset="2"/>
              <a:buChar char="Ø"/>
            </a:pPr>
            <a:r>
              <a:rPr lang="ar-EG" sz="1900" spc="30" dirty="0">
                <a:latin typeface="Simplified Arabic" pitchFamily="18" charset="-78"/>
                <a:cs typeface="+mj-cs"/>
              </a:rPr>
              <a:t>تعريف التسويق.</a:t>
            </a:r>
          </a:p>
          <a:p>
            <a:pPr marL="342900" indent="-342900" algn="just" rtl="1">
              <a:lnSpc>
                <a:spcPct val="150000"/>
              </a:lnSpc>
              <a:buFont typeface="Wingdings" pitchFamily="2" charset="2"/>
              <a:buChar char="Ø"/>
            </a:pPr>
            <a:r>
              <a:rPr lang="ar-EG" sz="1900" spc="30" dirty="0">
                <a:latin typeface="Simplified Arabic" pitchFamily="18" charset="-78"/>
                <a:cs typeface="+mj-cs"/>
              </a:rPr>
              <a:t>مراحل تطور التسويق.</a:t>
            </a:r>
          </a:p>
          <a:p>
            <a:pPr marL="342900" indent="-342900" algn="just" rtl="1">
              <a:lnSpc>
                <a:spcPct val="150000"/>
              </a:lnSpc>
              <a:buFont typeface="Wingdings" pitchFamily="2" charset="2"/>
              <a:buChar char="Ø"/>
            </a:pPr>
            <a:r>
              <a:rPr lang="ar-EG" sz="1900" spc="30" dirty="0">
                <a:latin typeface="Simplified Arabic" pitchFamily="18" charset="-78"/>
                <a:cs typeface="+mj-cs"/>
              </a:rPr>
              <a:t>مفهوم التسويق الحديث.</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033790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التسويق بمفهومه الحديث</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228524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المفهوم الحديث للتسويق.</a:t>
            </a:r>
          </a:p>
          <a:p>
            <a:pPr marL="342900" indent="-342900" algn="just" rtl="1">
              <a:lnSpc>
                <a:spcPct val="150000"/>
              </a:lnSpc>
              <a:buFont typeface="Wingdings" pitchFamily="2" charset="2"/>
              <a:buChar char="Ø"/>
            </a:pPr>
            <a:r>
              <a:rPr lang="ar-EG" sz="1900" spc="30" dirty="0">
                <a:latin typeface="Simplified Arabic" pitchFamily="18" charset="-78"/>
                <a:cs typeface="+mj-cs"/>
              </a:rPr>
              <a:t>أهمية دراسة سلوك المستهلك.</a:t>
            </a:r>
          </a:p>
          <a:p>
            <a:pPr marL="342900" indent="-342900" algn="just" rtl="1">
              <a:lnSpc>
                <a:spcPct val="150000"/>
              </a:lnSpc>
              <a:buFont typeface="Wingdings" pitchFamily="2" charset="2"/>
              <a:buChar char="Ø"/>
            </a:pPr>
            <a:r>
              <a:rPr lang="ar-EG" sz="1900" spc="30" dirty="0">
                <a:latin typeface="Simplified Arabic" pitchFamily="18" charset="-78"/>
                <a:cs typeface="+mj-cs"/>
              </a:rPr>
              <a:t>فئات وأنماط السلوك الاستهلاكى .</a:t>
            </a:r>
          </a:p>
          <a:p>
            <a:pPr marL="911225" indent="-342900" algn="just" rtl="1">
              <a:lnSpc>
                <a:spcPct val="150000"/>
              </a:lnSpc>
              <a:buFont typeface="Wingdings" pitchFamily="2" charset="2"/>
              <a:buChar char="§"/>
            </a:pPr>
            <a:r>
              <a:rPr lang="ar-EG" sz="1900" spc="30" dirty="0">
                <a:latin typeface="Simplified Arabic" pitchFamily="18" charset="-78"/>
                <a:cs typeface="+mj-cs"/>
              </a:rPr>
              <a:t>عوامل الاهتمام بدراسة سلوك المستهلك.</a:t>
            </a:r>
          </a:p>
          <a:p>
            <a:pPr marL="342900" indent="-342900" algn="just" rtl="1">
              <a:lnSpc>
                <a:spcPct val="150000"/>
              </a:lnSpc>
              <a:buFont typeface="Wingdings" pitchFamily="2" charset="2"/>
              <a:buChar char="Ø"/>
            </a:pPr>
            <a:r>
              <a:rPr lang="ar-EG" sz="1900" spc="30" dirty="0">
                <a:latin typeface="Simplified Arabic" pitchFamily="18" charset="-78"/>
                <a:cs typeface="+mj-cs"/>
              </a:rPr>
              <a:t>المزيج التسويقى.</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2</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21011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59702"/>
            <a:ext cx="3385474" cy="1904544"/>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rtl="1">
              <a:lnSpc>
                <a:spcPct val="150000"/>
              </a:lnSpc>
              <a:spcBef>
                <a:spcPct val="20000"/>
              </a:spcBef>
            </a:pPr>
            <a:r>
              <a:rPr lang="ar-EG" sz="2400" b="1" dirty="0">
                <a:solidFill>
                  <a:srgbClr val="00B0F0"/>
                </a:solidFill>
                <a:latin typeface="Simplified Arabic" pitchFamily="18" charset="-78"/>
                <a:cs typeface="Simplified Arabic" pitchFamily="18" charset="-78"/>
              </a:rPr>
              <a:t>عناصر المزيج التسويقى</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272382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عناصر المزيج التسويقى.</a:t>
            </a:r>
          </a:p>
          <a:p>
            <a:pPr marL="342900" indent="-342900" algn="just" rtl="1">
              <a:lnSpc>
                <a:spcPct val="150000"/>
              </a:lnSpc>
              <a:buFont typeface="Wingdings" pitchFamily="2" charset="2"/>
              <a:buChar char="Ø"/>
            </a:pPr>
            <a:r>
              <a:rPr lang="ar-EG" sz="1900" spc="30" dirty="0">
                <a:latin typeface="Simplified Arabic" pitchFamily="18" charset="-78"/>
                <a:cs typeface="+mj-cs"/>
              </a:rPr>
              <a:t>المنتج.</a:t>
            </a:r>
          </a:p>
          <a:p>
            <a:pPr marL="911225" indent="-342900" algn="just" rtl="1">
              <a:lnSpc>
                <a:spcPct val="150000"/>
              </a:lnSpc>
              <a:buFont typeface="Wingdings" pitchFamily="2" charset="2"/>
              <a:buChar char="§"/>
            </a:pPr>
            <a:r>
              <a:rPr lang="ar-EG" sz="1900" spc="30" dirty="0">
                <a:latin typeface="Simplified Arabic" pitchFamily="18" charset="-78"/>
                <a:cs typeface="+mj-cs"/>
              </a:rPr>
              <a:t> </a:t>
            </a:r>
            <a:r>
              <a:rPr lang="ar-EG" sz="1900" spc="30" dirty="0" smtClean="0">
                <a:latin typeface="Simplified Arabic" pitchFamily="18" charset="-78"/>
                <a:cs typeface="+mj-cs"/>
              </a:rPr>
              <a:t>المنتج </a:t>
            </a:r>
            <a:r>
              <a:rPr lang="ar-EG" sz="1900" spc="30" dirty="0">
                <a:latin typeface="Simplified Arabic" pitchFamily="18" charset="-78"/>
                <a:cs typeface="+mj-cs"/>
              </a:rPr>
              <a:t>الجديد.</a:t>
            </a:r>
          </a:p>
          <a:p>
            <a:pPr marL="911225" indent="-342900" algn="just" rtl="1">
              <a:lnSpc>
                <a:spcPct val="150000"/>
              </a:lnSpc>
              <a:buFont typeface="Wingdings" pitchFamily="2" charset="2"/>
              <a:buChar char="§"/>
            </a:pPr>
            <a:r>
              <a:rPr lang="ar-EG" sz="1900" spc="30" dirty="0">
                <a:latin typeface="Simplified Arabic" pitchFamily="18" charset="-78"/>
                <a:cs typeface="+mj-cs"/>
              </a:rPr>
              <a:t>  دورة حياة المنتج.</a:t>
            </a:r>
          </a:p>
          <a:p>
            <a:pPr marL="911225" indent="-342900" algn="just" rtl="1">
              <a:lnSpc>
                <a:spcPct val="150000"/>
              </a:lnSpc>
              <a:buFont typeface="Wingdings" pitchFamily="2" charset="2"/>
              <a:buChar char="§"/>
            </a:pPr>
            <a:r>
              <a:rPr lang="ar-EG" sz="1900" spc="30" dirty="0">
                <a:latin typeface="Simplified Arabic" pitchFamily="18" charset="-78"/>
                <a:cs typeface="+mj-cs"/>
              </a:rPr>
              <a:t>  السياسات </a:t>
            </a:r>
            <a:r>
              <a:rPr lang="ar-EG" sz="1900" spc="30" dirty="0" smtClean="0">
                <a:latin typeface="Simplified Arabic" pitchFamily="18" charset="-78"/>
                <a:cs typeface="+mj-cs"/>
              </a:rPr>
              <a:t>الاستراتيجية </a:t>
            </a:r>
            <a:r>
              <a:rPr lang="ar-EG" sz="1900" spc="30" dirty="0">
                <a:latin typeface="Simplified Arabic" pitchFamily="18" charset="-78"/>
                <a:cs typeface="+mj-cs"/>
              </a:rPr>
              <a:t>خلال دورة حياة المنتج.</a:t>
            </a:r>
          </a:p>
          <a:p>
            <a:pPr marL="342900" indent="-342900" algn="just" rtl="1">
              <a:lnSpc>
                <a:spcPct val="150000"/>
              </a:lnSpc>
              <a:buFont typeface="Wingdings" pitchFamily="2" charset="2"/>
              <a:buChar char="Ø"/>
            </a:pPr>
            <a:r>
              <a:rPr lang="ar-EG" sz="1900" spc="30" dirty="0">
                <a:latin typeface="Simplified Arabic" pitchFamily="18" charset="-78"/>
                <a:cs typeface="+mj-cs"/>
              </a:rPr>
              <a:t>  أنواع السلع الاستهلاكية </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3</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1902885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62570"/>
            <a:ext cx="3386537" cy="205854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ماهية التسعير والتوزيع</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60098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ماهية التسعير</a:t>
            </a:r>
          </a:p>
          <a:p>
            <a:pPr marL="800100" indent="-342900" algn="just" rtl="1">
              <a:lnSpc>
                <a:spcPct val="150000"/>
              </a:lnSpc>
              <a:buFont typeface="Wingdings" pitchFamily="2" charset="2"/>
              <a:buChar char="§"/>
            </a:pPr>
            <a:r>
              <a:rPr lang="ar-EG" sz="1900" spc="30" dirty="0">
                <a:latin typeface="Simplified Arabic" pitchFamily="18" charset="-78"/>
                <a:cs typeface="+mj-cs"/>
              </a:rPr>
              <a:t>القوى المؤثرة على التسعير.</a:t>
            </a:r>
          </a:p>
          <a:p>
            <a:pPr marL="800100" indent="-342900" algn="just" rtl="1">
              <a:lnSpc>
                <a:spcPct val="150000"/>
              </a:lnSpc>
              <a:buFont typeface="Wingdings" pitchFamily="2" charset="2"/>
              <a:buChar char="§"/>
            </a:pPr>
            <a:r>
              <a:rPr lang="ar-EG" sz="1900" spc="30" dirty="0">
                <a:latin typeface="Simplified Arabic" pitchFamily="18" charset="-78"/>
                <a:cs typeface="+mj-cs"/>
              </a:rPr>
              <a:t>طرق تحديد التسعير.</a:t>
            </a:r>
          </a:p>
          <a:p>
            <a:pPr marL="342900" indent="-342900" algn="just" rtl="1">
              <a:lnSpc>
                <a:spcPct val="150000"/>
              </a:lnSpc>
              <a:buFont typeface="Wingdings" pitchFamily="2" charset="2"/>
              <a:buChar char="Ø"/>
            </a:pPr>
            <a:r>
              <a:rPr lang="ar-EG" sz="1900" spc="30" dirty="0">
                <a:latin typeface="Simplified Arabic" pitchFamily="18" charset="-78"/>
                <a:cs typeface="+mj-cs"/>
              </a:rPr>
              <a:t>ماهية التوزيع.</a:t>
            </a:r>
          </a:p>
          <a:p>
            <a:pPr marL="800100" indent="-342900" algn="just" rtl="1">
              <a:lnSpc>
                <a:spcPct val="150000"/>
              </a:lnSpc>
              <a:buFont typeface="Wingdings" pitchFamily="2" charset="2"/>
              <a:buChar char="§"/>
            </a:pPr>
            <a:r>
              <a:rPr lang="ar-EG" sz="1900" spc="30" dirty="0">
                <a:latin typeface="Simplified Arabic" pitchFamily="18" charset="-78"/>
                <a:cs typeface="+mj-cs"/>
              </a:rPr>
              <a:t>أبعاد نظام التوزيع.</a:t>
            </a:r>
          </a:p>
          <a:p>
            <a:pPr marL="800100" indent="-342900" algn="just" rtl="1">
              <a:lnSpc>
                <a:spcPct val="150000"/>
              </a:lnSpc>
              <a:buFont typeface="Wingdings" pitchFamily="2" charset="2"/>
              <a:buChar char="§"/>
            </a:pPr>
            <a:r>
              <a:rPr lang="ar-EG" sz="1900" spc="30" dirty="0">
                <a:latin typeface="Simplified Arabic" pitchFamily="18" charset="-78"/>
                <a:cs typeface="+mj-cs"/>
              </a:rPr>
              <a:t>استراتيجية التوزيع.</a:t>
            </a:r>
          </a:p>
          <a:p>
            <a:pPr marL="800100" indent="-342900" algn="just" rtl="1">
              <a:lnSpc>
                <a:spcPct val="150000"/>
              </a:lnSpc>
              <a:buFont typeface="Wingdings" pitchFamily="2" charset="2"/>
              <a:buChar char="§"/>
            </a:pPr>
            <a:r>
              <a:rPr lang="ar-EG" sz="1900" spc="30" dirty="0">
                <a:latin typeface="Simplified Arabic" pitchFamily="18" charset="-78"/>
                <a:cs typeface="+mj-cs"/>
              </a:rPr>
              <a:t>محددات اختيار قنوات التوزيع.</a:t>
            </a:r>
          </a:p>
          <a:p>
            <a:pPr marL="800100" indent="-342900" algn="just" rtl="1">
              <a:lnSpc>
                <a:spcPct val="150000"/>
              </a:lnSpc>
              <a:buFont typeface="Wingdings" pitchFamily="2" charset="2"/>
              <a:buChar char="§"/>
            </a:pPr>
            <a:r>
              <a:rPr lang="ar-EG" sz="1900" spc="30" dirty="0">
                <a:latin typeface="Simplified Arabic" pitchFamily="18" charset="-78"/>
                <a:cs typeface="+mj-cs"/>
              </a:rPr>
              <a:t>التخزين.</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4</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303400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ماهية الترويج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60098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ماهية الترويج</a:t>
            </a:r>
          </a:p>
          <a:p>
            <a:pPr marL="800100" indent="-342900" algn="just" rtl="1">
              <a:lnSpc>
                <a:spcPct val="150000"/>
              </a:lnSpc>
              <a:buFont typeface="Wingdings" pitchFamily="2" charset="2"/>
              <a:buChar char="§"/>
            </a:pPr>
            <a:r>
              <a:rPr lang="ar-EG" sz="1900" spc="30" dirty="0">
                <a:latin typeface="Simplified Arabic" pitchFamily="18" charset="-78"/>
                <a:cs typeface="+mj-cs"/>
              </a:rPr>
              <a:t>أنشطة الترويج.</a:t>
            </a:r>
          </a:p>
          <a:p>
            <a:pPr marL="800100" indent="-342900" algn="just" rtl="1">
              <a:lnSpc>
                <a:spcPct val="150000"/>
              </a:lnSpc>
              <a:buFont typeface="Wingdings" pitchFamily="2" charset="2"/>
              <a:buChar char="§"/>
            </a:pPr>
            <a:r>
              <a:rPr lang="ar-EG" sz="1900" spc="30" dirty="0">
                <a:latin typeface="Simplified Arabic" pitchFamily="18" charset="-78"/>
                <a:cs typeface="+mj-cs"/>
              </a:rPr>
              <a:t>أهداف الترويج.</a:t>
            </a:r>
          </a:p>
          <a:p>
            <a:pPr marL="800100" indent="-342900" algn="just" rtl="1">
              <a:lnSpc>
                <a:spcPct val="150000"/>
              </a:lnSpc>
              <a:buFont typeface="Wingdings" pitchFamily="2" charset="2"/>
              <a:buChar char="§"/>
            </a:pPr>
            <a:r>
              <a:rPr lang="ar-EG" sz="1900" spc="30" dirty="0">
                <a:latin typeface="Simplified Arabic" pitchFamily="18" charset="-78"/>
                <a:cs typeface="+mj-cs"/>
              </a:rPr>
              <a:t>أهمية الترويج.</a:t>
            </a:r>
          </a:p>
          <a:p>
            <a:pPr marL="342900" indent="-342900" algn="just" rtl="1">
              <a:lnSpc>
                <a:spcPct val="150000"/>
              </a:lnSpc>
              <a:buFont typeface="Wingdings" pitchFamily="2" charset="2"/>
              <a:buChar char="Ø"/>
            </a:pPr>
            <a:r>
              <a:rPr lang="ar-EG" sz="1900" spc="30" dirty="0">
                <a:latin typeface="Simplified Arabic" pitchFamily="18" charset="-78"/>
                <a:cs typeface="+mj-cs"/>
              </a:rPr>
              <a:t>المزيج الترويجى.</a:t>
            </a:r>
          </a:p>
          <a:p>
            <a:pPr marL="800100" indent="-342900" algn="just" rtl="1">
              <a:lnSpc>
                <a:spcPct val="150000"/>
              </a:lnSpc>
              <a:buFont typeface="Wingdings" pitchFamily="2" charset="2"/>
              <a:buChar char="§"/>
            </a:pPr>
            <a:r>
              <a:rPr lang="ar-EG" sz="1900" spc="30" dirty="0">
                <a:latin typeface="Simplified Arabic" pitchFamily="18" charset="-78"/>
                <a:cs typeface="+mj-cs"/>
              </a:rPr>
              <a:t>العوامل المؤثرة فى المزيج الترويجى.</a:t>
            </a:r>
          </a:p>
          <a:p>
            <a:pPr marL="800100" indent="-342900" algn="just" rtl="1">
              <a:lnSpc>
                <a:spcPct val="150000"/>
              </a:lnSpc>
              <a:buFont typeface="Wingdings" pitchFamily="2" charset="2"/>
              <a:buChar char="§"/>
            </a:pPr>
            <a:r>
              <a:rPr lang="ar-EG" sz="1900" spc="30" dirty="0">
                <a:latin typeface="Simplified Arabic" pitchFamily="18" charset="-78"/>
                <a:cs typeface="+mj-cs"/>
              </a:rPr>
              <a:t>العلاقة بين المزيج التسويقى والترويجى.</a:t>
            </a:r>
          </a:p>
          <a:p>
            <a:pPr marL="800100" indent="-342900" algn="just" rtl="1">
              <a:lnSpc>
                <a:spcPct val="150000"/>
              </a:lnSpc>
              <a:buFont typeface="Wingdings" pitchFamily="2" charset="2"/>
              <a:buChar char="§"/>
            </a:pPr>
            <a:r>
              <a:rPr lang="ar-EG" sz="1900" spc="30" dirty="0">
                <a:latin typeface="Simplified Arabic" pitchFamily="18" charset="-78"/>
                <a:cs typeface="+mj-cs"/>
              </a:rPr>
              <a:t>إدارة الترويج.</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6091508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1821421"/>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ماهية الإعلان</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228524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ماهية الإعلان.</a:t>
            </a:r>
          </a:p>
          <a:p>
            <a:pPr marL="342900" indent="-342900" algn="just" rtl="1">
              <a:lnSpc>
                <a:spcPct val="150000"/>
              </a:lnSpc>
              <a:buFont typeface="Wingdings" pitchFamily="2" charset="2"/>
              <a:buChar char="Ø"/>
            </a:pPr>
            <a:r>
              <a:rPr lang="ar-EG" sz="1900" spc="30" dirty="0">
                <a:latin typeface="Simplified Arabic" pitchFamily="18" charset="-78"/>
                <a:cs typeface="+mj-cs"/>
              </a:rPr>
              <a:t>خصائص الإعلان.</a:t>
            </a:r>
          </a:p>
          <a:p>
            <a:pPr marL="342900" indent="-342900" algn="just" rtl="1">
              <a:lnSpc>
                <a:spcPct val="150000"/>
              </a:lnSpc>
              <a:buFont typeface="Wingdings" pitchFamily="2" charset="2"/>
              <a:buChar char="Ø"/>
            </a:pPr>
            <a:r>
              <a:rPr lang="ar-EG" sz="1900" spc="30" dirty="0">
                <a:latin typeface="Simplified Arabic" pitchFamily="18" charset="-78"/>
                <a:cs typeface="+mj-cs"/>
              </a:rPr>
              <a:t>خصائص عملية الاتصال الإعلانى.</a:t>
            </a:r>
          </a:p>
          <a:p>
            <a:pPr marL="342900" indent="-342900" algn="just" rtl="1">
              <a:lnSpc>
                <a:spcPct val="150000"/>
              </a:lnSpc>
              <a:buFont typeface="Wingdings" pitchFamily="2" charset="2"/>
              <a:buChar char="Ø"/>
            </a:pPr>
            <a:r>
              <a:rPr lang="ar-EG" sz="1900" spc="30" dirty="0">
                <a:latin typeface="Simplified Arabic" pitchFamily="18" charset="-78"/>
                <a:cs typeface="+mj-cs"/>
              </a:rPr>
              <a:t>صيغ الاتصال الإعلانى.</a:t>
            </a:r>
          </a:p>
          <a:p>
            <a:pPr marL="342900" indent="-342900" algn="just" rtl="1">
              <a:lnSpc>
                <a:spcPct val="150000"/>
              </a:lnSpc>
              <a:buFont typeface="Wingdings" pitchFamily="2" charset="2"/>
              <a:buChar char="Ø"/>
            </a:pPr>
            <a:r>
              <a:rPr lang="ar-EG" sz="1900" spc="30" dirty="0">
                <a:latin typeface="Simplified Arabic" pitchFamily="18" charset="-78"/>
                <a:cs typeface="+mj-cs"/>
              </a:rPr>
              <a:t>مواصفات الإعلان المبدع الفعال.</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472868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الوسائل الإعلانية</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4">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60098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a:latin typeface="Simplified Arabic" pitchFamily="18" charset="-78"/>
                <a:cs typeface="+mj-cs"/>
              </a:rPr>
              <a:t>الوسائل الإعلانية المستخدمة فى الاتصال التسويقى.</a:t>
            </a:r>
          </a:p>
          <a:p>
            <a:pPr marL="342900" indent="-342900" algn="just" rtl="1">
              <a:lnSpc>
                <a:spcPct val="150000"/>
              </a:lnSpc>
              <a:buFont typeface="Wingdings" pitchFamily="2" charset="2"/>
              <a:buChar char="Ø"/>
            </a:pPr>
            <a:r>
              <a:rPr lang="ar-EG" sz="1900" spc="30" dirty="0">
                <a:latin typeface="Simplified Arabic" pitchFamily="18" charset="-78"/>
                <a:cs typeface="+mj-cs"/>
              </a:rPr>
              <a:t>الإعلان التليفزيونى.</a:t>
            </a:r>
          </a:p>
          <a:p>
            <a:pPr marL="342900" indent="-342900" algn="just" rtl="1">
              <a:lnSpc>
                <a:spcPct val="150000"/>
              </a:lnSpc>
              <a:buFont typeface="Wingdings" pitchFamily="2" charset="2"/>
              <a:buChar char="Ø"/>
            </a:pPr>
            <a:r>
              <a:rPr lang="ar-EG" sz="1900" spc="30" dirty="0">
                <a:latin typeface="Simplified Arabic" pitchFamily="18" charset="-78"/>
                <a:cs typeface="+mj-cs"/>
              </a:rPr>
              <a:t>الإعلان الإذاعى.</a:t>
            </a:r>
          </a:p>
          <a:p>
            <a:pPr marL="342900" indent="-342900" algn="just" rtl="1">
              <a:lnSpc>
                <a:spcPct val="150000"/>
              </a:lnSpc>
              <a:buFont typeface="Wingdings" pitchFamily="2" charset="2"/>
              <a:buChar char="Ø"/>
            </a:pPr>
            <a:r>
              <a:rPr lang="ar-EG" sz="1900" spc="30" dirty="0">
                <a:latin typeface="Simplified Arabic" pitchFamily="18" charset="-78"/>
                <a:cs typeface="+mj-cs"/>
              </a:rPr>
              <a:t>إعلان الصحف.</a:t>
            </a:r>
          </a:p>
          <a:p>
            <a:pPr marL="342900" indent="-342900" algn="just" rtl="1">
              <a:lnSpc>
                <a:spcPct val="150000"/>
              </a:lnSpc>
              <a:buFont typeface="Wingdings" pitchFamily="2" charset="2"/>
              <a:buChar char="Ø"/>
            </a:pPr>
            <a:r>
              <a:rPr lang="ar-EG" sz="1900" spc="30" dirty="0">
                <a:latin typeface="Simplified Arabic" pitchFamily="18" charset="-78"/>
                <a:cs typeface="+mj-cs"/>
              </a:rPr>
              <a:t>إعلانات الملصقات واللوحات الإعلانية.</a:t>
            </a:r>
          </a:p>
          <a:p>
            <a:pPr marL="342900" indent="-342900" algn="just" rtl="1">
              <a:lnSpc>
                <a:spcPct val="150000"/>
              </a:lnSpc>
              <a:buFont typeface="Wingdings" pitchFamily="2" charset="2"/>
              <a:buChar char="Ø"/>
            </a:pPr>
            <a:r>
              <a:rPr lang="ar-EG" sz="1900" spc="30" dirty="0">
                <a:latin typeface="Simplified Arabic" pitchFamily="18" charset="-78"/>
                <a:cs typeface="+mj-cs"/>
              </a:rPr>
              <a:t>إعلان المجلة.</a:t>
            </a:r>
          </a:p>
          <a:p>
            <a:pPr marL="342900" indent="-342900" algn="just" rtl="1">
              <a:lnSpc>
                <a:spcPct val="150000"/>
              </a:lnSpc>
              <a:buFont typeface="Wingdings" pitchFamily="2" charset="2"/>
              <a:buChar char="Ø"/>
            </a:pPr>
            <a:r>
              <a:rPr lang="ar-EG" sz="1900" spc="30" dirty="0">
                <a:latin typeface="Simplified Arabic" pitchFamily="18" charset="-78"/>
                <a:cs typeface="+mj-cs"/>
              </a:rPr>
              <a:t>إعلان </a:t>
            </a:r>
            <a:r>
              <a:rPr lang="ar-EG" sz="1900" spc="30" dirty="0" smtClean="0">
                <a:latin typeface="Simplified Arabic" pitchFamily="18" charset="-78"/>
                <a:cs typeface="+mj-cs"/>
              </a:rPr>
              <a:t>الإنترنت</a:t>
            </a:r>
            <a:r>
              <a:rPr lang="ar-EG" sz="1900" spc="30" dirty="0">
                <a:latin typeface="Simplified Arabic" pitchFamily="18" charset="-78"/>
                <a:cs typeface="+mj-cs"/>
              </a:rPr>
              <a:t>.</a:t>
            </a:r>
          </a:p>
          <a:p>
            <a:pPr marL="342900" indent="-342900" algn="just" rtl="1">
              <a:lnSpc>
                <a:spcPct val="150000"/>
              </a:lnSpc>
              <a:buFont typeface="Wingdings" pitchFamily="2" charset="2"/>
              <a:buChar char="Ø"/>
            </a:pPr>
            <a:r>
              <a:rPr lang="ar-EG" sz="1900" spc="30" dirty="0">
                <a:latin typeface="Simplified Arabic" pitchFamily="18" charset="-78"/>
                <a:cs typeface="+mj-cs"/>
              </a:rPr>
              <a:t>تخطيط اختيار الوسائل الإعلانية. </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7</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530759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20734" r="22697" b="19250"/>
          <a:stretch/>
        </p:blipFill>
        <p:spPr>
          <a:xfrm>
            <a:off x="0" y="1335074"/>
            <a:ext cx="3386537" cy="1770733"/>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عناصر المزيج الترويجى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286232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البيع الشخصى.</a:t>
            </a:r>
          </a:p>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التسويق المباشر.</a:t>
            </a:r>
          </a:p>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العلاقات العامة.</a:t>
            </a:r>
          </a:p>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الدعاية.</a:t>
            </a:r>
          </a:p>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النشر.</a:t>
            </a:r>
          </a:p>
          <a:p>
            <a:pPr marL="342900" indent="-342900" algn="just" rtl="1">
              <a:lnSpc>
                <a:spcPct val="150000"/>
              </a:lnSpc>
              <a:buFont typeface="Wingdings" pitchFamily="2" charset="2"/>
              <a:buChar char="Ø"/>
            </a:pPr>
            <a:r>
              <a:rPr lang="ar-EG" sz="2000" spc="30" dirty="0">
                <a:latin typeface="Simplified Arabic" pitchFamily="18" charset="-78"/>
                <a:cs typeface="+mj-cs"/>
              </a:rPr>
              <a:t>ماهية تنشيط المبيعات.</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8</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6759947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048" y="1335074"/>
            <a:ext cx="3360440"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ماهية السوق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240065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السوق.</a:t>
            </a:r>
          </a:p>
          <a:p>
            <a:pPr marL="342900" indent="-342900" algn="just" rtl="1">
              <a:lnSpc>
                <a:spcPct val="150000"/>
              </a:lnSpc>
              <a:buFont typeface="Wingdings" pitchFamily="2" charset="2"/>
              <a:buChar char="Ø"/>
            </a:pPr>
            <a:r>
              <a:rPr lang="ar-EG" sz="2000" spc="30" dirty="0">
                <a:latin typeface="Simplified Arabic" pitchFamily="18" charset="-78"/>
                <a:cs typeface="+mj-cs"/>
              </a:rPr>
              <a:t>أنواع السوق.</a:t>
            </a:r>
          </a:p>
          <a:p>
            <a:pPr marL="342900" indent="-342900" algn="just" rtl="1">
              <a:lnSpc>
                <a:spcPct val="150000"/>
              </a:lnSpc>
              <a:buFont typeface="Wingdings" pitchFamily="2" charset="2"/>
              <a:buChar char="Ø"/>
            </a:pPr>
            <a:r>
              <a:rPr lang="ar-EG" sz="2000" spc="30" dirty="0">
                <a:latin typeface="Simplified Arabic" pitchFamily="18" charset="-78"/>
                <a:cs typeface="+mj-cs"/>
              </a:rPr>
              <a:t>خصائص السوق.</a:t>
            </a:r>
          </a:p>
          <a:p>
            <a:pPr marL="342900" indent="-342900" algn="just" rtl="1">
              <a:lnSpc>
                <a:spcPct val="150000"/>
              </a:lnSpc>
              <a:buFont typeface="Wingdings" pitchFamily="2" charset="2"/>
              <a:buChar char="Ø"/>
            </a:pPr>
            <a:r>
              <a:rPr lang="ar-EG" sz="2000" spc="30" dirty="0">
                <a:latin typeface="Simplified Arabic" pitchFamily="18" charset="-78"/>
                <a:cs typeface="+mj-cs"/>
              </a:rPr>
              <a:t>تجزئة السوق.</a:t>
            </a:r>
          </a:p>
          <a:p>
            <a:pPr marL="342900" indent="-342900" algn="just" rtl="1">
              <a:lnSpc>
                <a:spcPct val="150000"/>
              </a:lnSpc>
              <a:buFont typeface="Wingdings" pitchFamily="2" charset="2"/>
              <a:buChar char="Ø"/>
            </a:pPr>
            <a:r>
              <a:rPr lang="ar-EG" sz="2000" spc="30" dirty="0">
                <a:latin typeface="Simplified Arabic" pitchFamily="18" charset="-78"/>
                <a:cs typeface="+mj-cs"/>
              </a:rPr>
              <a:t>أسس تجزئة السوق.</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9</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5037044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ماهية التسويق الشامل والمتخصص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193899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التسويق الشامل.</a:t>
            </a:r>
          </a:p>
          <a:p>
            <a:pPr marL="342900" indent="-342900" algn="just" rtl="1">
              <a:lnSpc>
                <a:spcPct val="150000"/>
              </a:lnSpc>
              <a:buFont typeface="Wingdings" pitchFamily="2" charset="2"/>
              <a:buChar char="Ø"/>
            </a:pPr>
            <a:r>
              <a:rPr lang="ar-EG" sz="2000" spc="30" dirty="0">
                <a:latin typeface="Simplified Arabic" pitchFamily="18" charset="-78"/>
                <a:cs typeface="+mj-cs"/>
              </a:rPr>
              <a:t>ماهية التسويق المتخصص.</a:t>
            </a:r>
          </a:p>
          <a:p>
            <a:pPr marL="342900" indent="-342900" algn="just" rtl="1">
              <a:lnSpc>
                <a:spcPct val="150000"/>
              </a:lnSpc>
              <a:buFont typeface="Wingdings" pitchFamily="2" charset="2"/>
              <a:buChar char="Ø"/>
            </a:pPr>
            <a:r>
              <a:rPr lang="ar-EG" sz="2000" spc="30" dirty="0">
                <a:latin typeface="Simplified Arabic" pitchFamily="18" charset="-78"/>
                <a:cs typeface="+mj-cs"/>
              </a:rPr>
              <a:t>ا</a:t>
            </a:r>
            <a:r>
              <a:rPr lang="ar-EG" sz="2000" spc="30" dirty="0" smtClean="0">
                <a:latin typeface="Simplified Arabic" pitchFamily="18" charset="-78"/>
                <a:cs typeface="+mj-cs"/>
              </a:rPr>
              <a:t>ستراتيجيات </a:t>
            </a:r>
            <a:r>
              <a:rPr lang="ar-EG" sz="2000" spc="30" dirty="0">
                <a:latin typeface="Simplified Arabic" pitchFamily="18" charset="-78"/>
                <a:cs typeface="+mj-cs"/>
              </a:rPr>
              <a:t>التسويق المتخصص.</a:t>
            </a:r>
          </a:p>
          <a:p>
            <a:pPr marL="342900" indent="-342900" algn="just" rtl="1">
              <a:lnSpc>
                <a:spcPct val="150000"/>
              </a:lnSpc>
              <a:buFont typeface="Wingdings" pitchFamily="2" charset="2"/>
              <a:buChar char="Ø"/>
            </a:pPr>
            <a:r>
              <a:rPr lang="ar-EG" sz="2000" spc="30" dirty="0">
                <a:latin typeface="Simplified Arabic" pitchFamily="18" charset="-78"/>
                <a:cs typeface="+mj-cs"/>
              </a:rPr>
              <a:t>مراحل التسويق المتخصص.</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10</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3278877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879146" cy="83356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spc="40" dirty="0" smtClean="0">
                <a:solidFill>
                  <a:srgbClr val="00B0F0"/>
                </a:solidFill>
                <a:latin typeface="Simplified Arabic" pitchFamily="18" charset="-78"/>
                <a:cs typeface="Simplified Arabic" pitchFamily="18" charset="-78"/>
              </a:rPr>
              <a:t>مراجعة </a:t>
            </a:r>
            <a:endParaRPr lang="ar-EG" sz="2400" b="1" spc="40"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1061829"/>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50" dirty="0" smtClean="0">
                <a:latin typeface="Simplified Arabic" pitchFamily="18" charset="-78"/>
                <a:cs typeface="+mj-cs"/>
              </a:rPr>
              <a:t>مراجعة المنهج ومعرفة طريقة الامتحان النهائى.</a:t>
            </a:r>
          </a:p>
          <a:p>
            <a:pPr marL="342900" indent="-342900" algn="just" rtl="1">
              <a:lnSpc>
                <a:spcPct val="150000"/>
              </a:lnSpc>
              <a:buFont typeface="Wingdings" pitchFamily="2" charset="2"/>
              <a:buChar char="Ø"/>
            </a:pPr>
            <a:r>
              <a:rPr lang="ar-EG" sz="2100" spc="50" dirty="0" smtClean="0">
                <a:latin typeface="Simplified Arabic" pitchFamily="18" charset="-78"/>
                <a:cs typeface="+mj-cs"/>
              </a:rPr>
              <a:t>استقبال أسئلة الطلبة واستفساراتهم عن المنهج.</a:t>
            </a:r>
            <a:endParaRPr lang="ar-EG" sz="2100" spc="50" dirty="0">
              <a:latin typeface="Simplified Arabic" pitchFamily="18" charset="-78"/>
              <a:cs typeface="+mj-cs"/>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365608" y="1370818"/>
            <a:ext cx="1900075" cy="369332"/>
          </a:xfrm>
          <a:prstGeom prst="rect">
            <a:avLst/>
          </a:prstGeom>
          <a:noFill/>
        </p:spPr>
        <p:txBody>
          <a:bodyPr wrap="square" rtlCol="0">
            <a:spAutoFit/>
          </a:bodyPr>
          <a:lstStyle/>
          <a:p>
            <a:pPr algn="ctr"/>
            <a:r>
              <a:rPr lang="en-US" b="1" dirty="0" smtClean="0">
                <a:solidFill>
                  <a:schemeClr val="bg1"/>
                </a:solidFill>
                <a:latin typeface="Times New Roman" pitchFamily="18" charset="0"/>
                <a:cs typeface="Times New Roman" pitchFamily="18" charset="0"/>
              </a:rPr>
              <a:t>The last Lecture </a:t>
            </a:r>
            <a:endParaRPr lang="en-US" b="1"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365608" y="1799303"/>
            <a:ext cx="1900075" cy="369332"/>
          </a:xfrm>
          <a:prstGeom prst="rect">
            <a:avLst/>
          </a:prstGeom>
          <a:noFill/>
        </p:spPr>
        <p:txBody>
          <a:bodyPr wrap="square" rtlCol="0">
            <a:spAutoFit/>
          </a:bodyPr>
          <a:lstStyle/>
          <a:p>
            <a:pPr algn="ctr"/>
            <a:r>
              <a:rPr lang="en-US" b="1" dirty="0" smtClean="0">
                <a:solidFill>
                  <a:schemeClr val="bg1"/>
                </a:solidFill>
                <a:latin typeface="Times New Roman" pitchFamily="18" charset="0"/>
                <a:cs typeface="Times New Roman" pitchFamily="18" charset="0"/>
              </a:rPr>
              <a:t>Week 12</a:t>
            </a:r>
            <a:endParaRPr lang="en-US" b="1" dirty="0">
              <a:solidFill>
                <a:schemeClr val="bg1"/>
              </a:solidFill>
              <a:latin typeface="Times New Roman" pitchFamily="18" charset="0"/>
              <a:cs typeface="Times New Roman" pitchFamily="18" charset="0"/>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7863912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مقدمة عن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74718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يعتبر النشاط التسويقي أحد أوجه </a:t>
            </a:r>
            <a:r>
              <a:rPr lang="ar-EG" sz="2000" dirty="0" smtClean="0">
                <a:latin typeface="Simplified Arabic" pitchFamily="18" charset="-78"/>
                <a:cs typeface="Simplified Arabic" pitchFamily="18" charset="-78"/>
              </a:rPr>
              <a:t>الأنشطة </a:t>
            </a:r>
            <a:r>
              <a:rPr lang="ar-EG" sz="2000" dirty="0">
                <a:latin typeface="Simplified Arabic" pitchFamily="18" charset="-78"/>
                <a:cs typeface="Simplified Arabic" pitchFamily="18" charset="-78"/>
              </a:rPr>
              <a:t>الرئيسية للمنشأة ووظيفة أساسية من وظائفها إلى جانب وظائف الإنتاج والتمويل والأفراد والعلاقات العامة. ويلعب النشاط التسويقي دوراً أساسياً في نجاح منشآت الأعمال فإذا آمنا أن المبرر الاقتصادي والاجتماعي لوجود أي منشأة هو إشباع الحاجات والرغبات الإنسانية المتزايدة والمتطورة؛ فإن علينا أن نسعى إلى تحديد تلك الحاجات بالشكل الذي يمكّن المنشأة من القيام بإشباعها بطريقة مربحة لكافة الأطراف، ويعتبر أفراد المجتمع وجماعاته هي النشاط ذاته الذي تقوم به منشآت الأعمال وقد جاء النشاط التسويقي معبراً عن هذه الحقيقة الهامة من أجل إرضاء وإشباع حاجات العملاء المتطورة والمتغيرة ليصبح التسويق أحد القوى الدافعة للتقدم الاجتماعي.</a:t>
            </a: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496946"/>
            <a:ext cx="917148" cy="646331"/>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Intro</a:t>
            </a:r>
          </a:p>
          <a:p>
            <a:pPr algn="ctr"/>
            <a:r>
              <a:rPr lang="en-US" dirty="0">
                <a:solidFill>
                  <a:schemeClr val="bg1"/>
                </a:solidFill>
                <a:latin typeface="Times New Roman" pitchFamily="18" charset="0"/>
                <a:cs typeface="Times New Roman" pitchFamily="18" charset="0"/>
              </a:rPr>
              <a:t>Lecture </a:t>
            </a:r>
          </a:p>
        </p:txBody>
      </p:sp>
    </p:spTree>
    <p:extLst>
      <p:ext uri="{BB962C8B-B14F-4D97-AF65-F5344CB8AC3E}">
        <p14:creationId xmlns:p14="http://schemas.microsoft.com/office/powerpoint/2010/main" val="19247364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مقدمة عن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32398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أصبح التسويق صيحة العصر التي تبحث عنها كافة المنشآت حتى تلك التي لا تهدف إلى الربح ويشمل التسويق مجموعة من العناصر هي:</a:t>
            </a:r>
          </a:p>
          <a:p>
            <a:pPr marL="342900" indent="-342900" algn="just" rtl="1">
              <a:lnSpc>
                <a:spcPct val="150000"/>
              </a:lnSpc>
              <a:buFont typeface="Arial" pitchFamily="34" charset="0"/>
              <a:buChar char="•"/>
            </a:pPr>
            <a:r>
              <a:rPr lang="ar-EG" sz="2000" dirty="0" smtClean="0">
                <a:latin typeface="Simplified Arabic" pitchFamily="18" charset="-78"/>
                <a:cs typeface="Simplified Arabic" pitchFamily="18" charset="-78"/>
              </a:rPr>
              <a:t>إن التسويق نشاط إنساني يرتبط بوجود الأفراد وسلوكهم ومن الضروري التعرف على حاجات هؤلاء الأفراد ورغباتهم حتى يمكن إشباعها.</a:t>
            </a:r>
            <a:endParaRPr lang="ar-EG" sz="2000" dirty="0">
              <a:latin typeface="Simplified Arabic" pitchFamily="18" charset="-78"/>
              <a:cs typeface="Simplified Arabic" pitchFamily="18" charset="-78"/>
            </a:endParaRPr>
          </a:p>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إن الإشباع يتم عن طريق المنتجات التي تقدمها المنشأة للسوق والمتمثلة في سلع وخدمات وأفكار.</a:t>
            </a:r>
          </a:p>
          <a:p>
            <a:pPr marL="342900" indent="-342900" algn="just" rtl="1">
              <a:lnSpc>
                <a:spcPct val="150000"/>
              </a:lnSpc>
              <a:buFont typeface="Arial" pitchFamily="34" charset="0"/>
              <a:buChar char="•"/>
            </a:pPr>
            <a:endParaRPr lang="ar-EG" sz="2000" dirty="0">
              <a:latin typeface="Simplified Arabic" pitchFamily="18" charset="-78"/>
              <a:cs typeface="Simplified Arabic" pitchFamily="18" charset="-78"/>
            </a:endParaRPr>
          </a:p>
          <a:p>
            <a:pPr marL="342900" indent="-342900" algn="just" rtl="1">
              <a:lnSpc>
                <a:spcPct val="150000"/>
              </a:lnSpc>
              <a:buFont typeface="Arial" pitchFamily="34" charset="0"/>
              <a:buChar char="•"/>
            </a:pPr>
            <a:endParaRPr lang="ar-EG" sz="2000" dirty="0">
              <a:latin typeface="Simplified Arabic" pitchFamily="18" charset="-78"/>
              <a:cs typeface="Simplified Arabic" pitchFamily="18" charset="-78"/>
            </a:endParaRPr>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444433" y="1370818"/>
            <a:ext cx="1053874" cy="923330"/>
          </a:xfrm>
          <a:prstGeom prst="rect">
            <a:avLst/>
          </a:prstGeom>
          <a:noFill/>
        </p:spPr>
        <p:txBody>
          <a:bodyPr wrap="square" rtlCol="0">
            <a:spAutoFit/>
          </a:bodyPr>
          <a:lstStyle/>
          <a:p>
            <a:pPr algn="ctr"/>
            <a:r>
              <a:rPr lang="en-US" b="1" dirty="0">
                <a:solidFill>
                  <a:schemeClr val="bg1"/>
                </a:solidFill>
                <a:latin typeface="Times New Roman" pitchFamily="18" charset="0"/>
                <a:cs typeface="Times New Roman" pitchFamily="18" charset="0"/>
              </a:rPr>
              <a:t>Intro</a:t>
            </a:r>
          </a:p>
          <a:p>
            <a:pPr algn="ctr"/>
            <a:r>
              <a:rPr lang="en-US" b="1" dirty="0" smtClean="0">
                <a:solidFill>
                  <a:schemeClr val="bg1"/>
                </a:solidFill>
                <a:latin typeface="Times New Roman" pitchFamily="18" charset="0"/>
                <a:cs typeface="Times New Roman" pitchFamily="18" charset="0"/>
              </a:rPr>
              <a:t>Lecture </a:t>
            </a:r>
            <a:endParaRPr lang="en-US" b="1" dirty="0">
              <a:solidFill>
                <a:schemeClr val="bg1"/>
              </a:solidFill>
              <a:latin typeface="Times New Roman" pitchFamily="18" charset="0"/>
              <a:cs typeface="Times New Roman" pitchFamily="18" charset="0"/>
            </a:endParaRPr>
          </a:p>
          <a:p>
            <a:pPr algn="ctr"/>
            <a:endParaRPr lang="en-US"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950338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مقدمة عن التسويق</a:t>
            </a:r>
            <a:endParaRPr lang="en-US"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86232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إن الإشباع يجب </a:t>
            </a:r>
            <a:r>
              <a:rPr lang="ar-EG" sz="2000" dirty="0" smtClean="0">
                <a:latin typeface="Simplified Arabic" pitchFamily="18" charset="-78"/>
                <a:cs typeface="Simplified Arabic" pitchFamily="18" charset="-78"/>
              </a:rPr>
              <a:t>أن يتم </a:t>
            </a:r>
            <a:r>
              <a:rPr lang="ar-EG" sz="2000" dirty="0">
                <a:latin typeface="Simplified Arabic" pitchFamily="18" charset="-78"/>
                <a:cs typeface="Simplified Arabic" pitchFamily="18" charset="-78"/>
              </a:rPr>
              <a:t>من خلال عمليات التبادل.</a:t>
            </a:r>
          </a:p>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إن التبادل يجب أن يتم من خلال بعد زماني وبعد مكاني يمثل السوق.</a:t>
            </a:r>
          </a:p>
          <a:p>
            <a:pPr marL="342900" indent="-342900" algn="just" rtl="1">
              <a:lnSpc>
                <a:spcPct val="150000"/>
              </a:lnSpc>
              <a:buFont typeface="Arial" pitchFamily="34" charset="0"/>
              <a:buChar char="•"/>
            </a:pPr>
            <a:r>
              <a:rPr lang="ar-EG" sz="2000" dirty="0">
                <a:latin typeface="Simplified Arabic" pitchFamily="18" charset="-78"/>
                <a:cs typeface="Simplified Arabic" pitchFamily="18" charset="-78"/>
              </a:rPr>
              <a:t>وتعتبر عملية التبادل لب العملية التسويقية؛ إذ أن على رجل التسويق أن يعطي لعملائه شيئاً ذو قيمة بالنسبة لهم (ويتمثل في السلع والخدمات والأفكار) وذلك مقابل شيئاً ذو قيمة بالنسبة له (النقود).</a:t>
            </a:r>
          </a:p>
          <a:p>
            <a:pPr marL="342900" indent="-342900" algn="just" rtl="1">
              <a:lnSpc>
                <a:spcPct val="150000"/>
              </a:lnSpc>
              <a:buFont typeface="Arial" pitchFamily="34" charset="0"/>
              <a:buChar char="•"/>
            </a:pPr>
            <a:endParaRPr lang="ar-EG" sz="2000" dirty="0">
              <a:latin typeface="Simplified Arabic" pitchFamily="18" charset="-78"/>
              <a:cs typeface="Simplified Arabic" pitchFamily="18"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444433" y="1433882"/>
            <a:ext cx="1053874" cy="646331"/>
          </a:xfrm>
          <a:prstGeom prst="rect">
            <a:avLst/>
          </a:prstGeom>
          <a:noFill/>
        </p:spPr>
        <p:txBody>
          <a:bodyPr wrap="square" rtlCol="0">
            <a:spAutoFit/>
          </a:bodyPr>
          <a:lstStyle/>
          <a:p>
            <a:pPr algn="ctr"/>
            <a:r>
              <a:rPr lang="en-US" b="1" dirty="0">
                <a:solidFill>
                  <a:schemeClr val="bg1"/>
                </a:solidFill>
                <a:latin typeface="Times New Roman" pitchFamily="18" charset="0"/>
                <a:cs typeface="Times New Roman" pitchFamily="18" charset="0"/>
              </a:rPr>
              <a:t>Intro</a:t>
            </a:r>
          </a:p>
          <a:p>
            <a:pPr algn="ctr"/>
            <a:r>
              <a:rPr lang="en-US" b="1" dirty="0">
                <a:solidFill>
                  <a:schemeClr val="bg1"/>
                </a:solidFill>
                <a:latin typeface="Times New Roman" pitchFamily="18" charset="0"/>
                <a:cs typeface="Times New Roman" pitchFamily="18" charset="0"/>
              </a:rPr>
              <a:t>Lecture </a:t>
            </a:r>
          </a:p>
        </p:txBody>
      </p:sp>
    </p:spTree>
    <p:extLst>
      <p:ext uri="{BB962C8B-B14F-4D97-AF65-F5344CB8AC3E}">
        <p14:creationId xmlns:p14="http://schemas.microsoft.com/office/powerpoint/2010/main" val="6633203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المزيج التسويقى </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300904"/>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30" dirty="0">
                <a:latin typeface="Simplified Arabic" pitchFamily="18" charset="-78"/>
                <a:cs typeface="+mj-cs"/>
              </a:rPr>
              <a:t>يعد المزيج التسويقى مجموعة من الأنشطة التسويقية المتكاملة والمترابطة التي تعتمد على بعضها بعضًا, بغرض أداء الوظيفة التسويقية على النحو المخطط لها. </a:t>
            </a:r>
          </a:p>
          <a:p>
            <a:pPr marL="342900" indent="-342900" algn="just" rtl="1">
              <a:lnSpc>
                <a:spcPct val="150000"/>
              </a:lnSpc>
              <a:buFont typeface="Wingdings" pitchFamily="2" charset="2"/>
              <a:buChar char="Ø"/>
            </a:pPr>
            <a:r>
              <a:rPr lang="ar-EG" sz="1900" b="1" spc="30" dirty="0">
                <a:latin typeface="Simplified Arabic" pitchFamily="18" charset="-78"/>
                <a:cs typeface="+mj-cs"/>
              </a:rPr>
              <a:t>يتكون</a:t>
            </a:r>
            <a:r>
              <a:rPr lang="ar-EG" sz="1900" spc="30" dirty="0">
                <a:latin typeface="Simplified Arabic" pitchFamily="18" charset="-78"/>
                <a:cs typeface="+mj-cs"/>
              </a:rPr>
              <a:t> </a:t>
            </a:r>
            <a:r>
              <a:rPr lang="ar-EG" sz="1900" b="1" spc="30" dirty="0">
                <a:latin typeface="Simplified Arabic" pitchFamily="18" charset="-78"/>
                <a:cs typeface="+mj-cs"/>
              </a:rPr>
              <a:t>المزيج التسويقي من أربعة عناصر أساسية, يُطلق عليها عادة </a:t>
            </a:r>
            <a:r>
              <a:rPr lang="en-US" sz="1900" b="1" spc="30" dirty="0" smtClean="0">
                <a:latin typeface="Simplified Arabic" pitchFamily="18" charset="-78"/>
                <a:cs typeface="+mj-cs"/>
              </a:rPr>
              <a:t>Ps Marketing, </a:t>
            </a:r>
            <a:r>
              <a:rPr lang="ar-EG" sz="1900" b="1" spc="30" dirty="0" smtClean="0">
                <a:latin typeface="Simplified Arabic" pitchFamily="18" charset="-78"/>
                <a:cs typeface="+mj-cs"/>
              </a:rPr>
              <a:t>4</a:t>
            </a:r>
            <a:r>
              <a:rPr lang="en-US" sz="1900" b="1" spc="30" dirty="0" smtClean="0">
                <a:latin typeface="Simplified Arabic" pitchFamily="18" charset="-78"/>
                <a:cs typeface="+mj-cs"/>
              </a:rPr>
              <a:t> </a:t>
            </a:r>
            <a:r>
              <a:rPr lang="ar-EG" sz="1900" b="1" spc="30" dirty="0" smtClean="0">
                <a:latin typeface="Simplified Arabic" pitchFamily="18" charset="-78"/>
                <a:cs typeface="+mj-cs"/>
              </a:rPr>
              <a:t>وهي</a:t>
            </a:r>
            <a:r>
              <a:rPr lang="ar-EG" sz="1900" b="1" spc="30" dirty="0">
                <a:latin typeface="Simplified Arabic" pitchFamily="18" charset="-78"/>
                <a:cs typeface="+mj-cs"/>
              </a:rPr>
              <a:t>:</a:t>
            </a:r>
          </a:p>
          <a:p>
            <a:pPr marL="342900" indent="-342900" algn="just" rtl="1">
              <a:lnSpc>
                <a:spcPct val="150000"/>
              </a:lnSpc>
              <a:buFont typeface="Wingdings" pitchFamily="2" charset="2"/>
              <a:buChar char="Ø"/>
            </a:pPr>
            <a:r>
              <a:rPr lang="ar-EG" sz="1900" spc="30" dirty="0" smtClean="0">
                <a:latin typeface="Simplified Arabic" pitchFamily="18" charset="-78"/>
                <a:cs typeface="+mj-cs"/>
              </a:rPr>
              <a:t>المنتج       </a:t>
            </a:r>
            <a:r>
              <a:rPr lang="en-US" sz="1900" spc="30" dirty="0" smtClean="0">
                <a:latin typeface="Simplified Arabic" pitchFamily="18" charset="-78"/>
                <a:cs typeface="+mj-cs"/>
              </a:rPr>
              <a:t>Product</a:t>
            </a:r>
            <a:endParaRPr lang="en-US" sz="1900" spc="30" dirty="0">
              <a:latin typeface="Simplified Arabic" pitchFamily="18" charset="-78"/>
              <a:cs typeface="+mj-cs"/>
            </a:endParaRPr>
          </a:p>
          <a:p>
            <a:pPr marL="342900" indent="-342900" algn="just" rtl="1">
              <a:lnSpc>
                <a:spcPct val="150000"/>
              </a:lnSpc>
              <a:buFont typeface="Wingdings" pitchFamily="2" charset="2"/>
              <a:buChar char="Ø"/>
            </a:pPr>
            <a:r>
              <a:rPr lang="ar-EG" sz="1900" spc="30" dirty="0" smtClean="0">
                <a:latin typeface="Simplified Arabic" pitchFamily="18" charset="-78"/>
                <a:cs typeface="+mj-cs"/>
              </a:rPr>
              <a:t>السعر         </a:t>
            </a:r>
            <a:r>
              <a:rPr lang="en-US" sz="1900" spc="30" dirty="0" smtClean="0">
                <a:latin typeface="Simplified Arabic" pitchFamily="18" charset="-78"/>
                <a:cs typeface="+mj-cs"/>
              </a:rPr>
              <a:t>Price</a:t>
            </a:r>
            <a:endParaRPr lang="en-US" sz="1900" spc="30" dirty="0">
              <a:latin typeface="Simplified Arabic" pitchFamily="18" charset="-78"/>
              <a:cs typeface="+mj-cs"/>
            </a:endParaRPr>
          </a:p>
          <a:p>
            <a:pPr marL="342900" indent="-342900" algn="just" rtl="1">
              <a:lnSpc>
                <a:spcPct val="150000"/>
              </a:lnSpc>
              <a:buFont typeface="Wingdings" pitchFamily="2" charset="2"/>
              <a:buChar char="Ø"/>
            </a:pPr>
            <a:r>
              <a:rPr lang="ar-EG" sz="1900" spc="30" dirty="0" smtClean="0">
                <a:latin typeface="Simplified Arabic" pitchFamily="18" charset="-78"/>
                <a:cs typeface="+mj-cs"/>
              </a:rPr>
              <a:t>التوزيع       </a:t>
            </a:r>
            <a:r>
              <a:rPr lang="en-US" sz="1900" spc="30" dirty="0" smtClean="0">
                <a:latin typeface="Simplified Arabic" pitchFamily="18" charset="-78"/>
                <a:cs typeface="+mj-cs"/>
              </a:rPr>
              <a:t>Place</a:t>
            </a:r>
            <a:endParaRPr lang="en-US" sz="1900" spc="30" dirty="0">
              <a:latin typeface="Simplified Arabic" pitchFamily="18" charset="-78"/>
              <a:cs typeface="+mj-cs"/>
            </a:endParaRPr>
          </a:p>
          <a:p>
            <a:pPr marL="342900" indent="-342900" algn="just" rtl="1">
              <a:lnSpc>
                <a:spcPct val="150000"/>
              </a:lnSpc>
              <a:buFont typeface="Wingdings" pitchFamily="2" charset="2"/>
              <a:buChar char="Ø"/>
            </a:pPr>
            <a:r>
              <a:rPr lang="ar-EG" sz="1900" spc="30" dirty="0" smtClean="0">
                <a:latin typeface="Simplified Arabic" pitchFamily="18" charset="-78"/>
                <a:cs typeface="+mj-cs"/>
              </a:rPr>
              <a:t>الترويج   </a:t>
            </a:r>
            <a:r>
              <a:rPr lang="en-US" sz="1900" spc="30" dirty="0" smtClean="0">
                <a:latin typeface="Simplified Arabic" pitchFamily="18" charset="-78"/>
                <a:cs typeface="+mj-cs"/>
              </a:rPr>
              <a:t>Promotion</a:t>
            </a:r>
            <a:endParaRPr lang="en-US" sz="1900" spc="30" dirty="0">
              <a:latin typeface="Simplified Arabic" pitchFamily="18" charset="-78"/>
              <a:cs typeface="+mj-cs"/>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783096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المزيج الترويجى</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58780" y="2302767"/>
            <a:ext cx="8417320" cy="44146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30" dirty="0">
                <a:latin typeface="Simplified Arabic" pitchFamily="18" charset="-78"/>
                <a:cs typeface="+mj-cs"/>
              </a:rPr>
              <a:t>يعمل الترويج من خلال مجموعة من العناصر والأدوات تُسمى بالمزيج الترويجي, حيث يتكون هذا المزيج من مجموعة من </a:t>
            </a:r>
            <a:r>
              <a:rPr lang="ar-EG" sz="2100" spc="30" dirty="0" smtClean="0">
                <a:latin typeface="Simplified Arabic" pitchFamily="18" charset="-78"/>
                <a:cs typeface="+mj-cs"/>
              </a:rPr>
              <a:t>العناصر وهى :</a:t>
            </a:r>
          </a:p>
          <a:p>
            <a:pPr marL="342900" indent="-342900" algn="just" rtl="1">
              <a:lnSpc>
                <a:spcPct val="150000"/>
              </a:lnSpc>
              <a:buFont typeface="Wingdings" pitchFamily="2" charset="2"/>
              <a:buChar char="Ø"/>
            </a:pPr>
            <a:r>
              <a:rPr lang="ar-EG" sz="2100" spc="30" dirty="0" smtClean="0">
                <a:latin typeface="Simplified Arabic" pitchFamily="18" charset="-78"/>
                <a:cs typeface="+mj-cs"/>
              </a:rPr>
              <a:t>الإعلان.</a:t>
            </a:r>
          </a:p>
          <a:p>
            <a:pPr marL="342900" indent="-342900" algn="just" rtl="1">
              <a:lnSpc>
                <a:spcPct val="150000"/>
              </a:lnSpc>
              <a:buFont typeface="Wingdings" pitchFamily="2" charset="2"/>
              <a:buChar char="Ø"/>
            </a:pPr>
            <a:r>
              <a:rPr lang="ar-EG" sz="2100" spc="30" dirty="0" smtClean="0">
                <a:latin typeface="Simplified Arabic" pitchFamily="18" charset="-78"/>
                <a:cs typeface="+mj-cs"/>
              </a:rPr>
              <a:t>البيع الشخصى.</a:t>
            </a:r>
          </a:p>
          <a:p>
            <a:pPr marL="342900" indent="-342900" algn="just" rtl="1">
              <a:lnSpc>
                <a:spcPct val="150000"/>
              </a:lnSpc>
              <a:buFont typeface="Wingdings" pitchFamily="2" charset="2"/>
              <a:buChar char="Ø"/>
            </a:pPr>
            <a:r>
              <a:rPr lang="ar-EG" sz="2100" spc="30" dirty="0" smtClean="0">
                <a:latin typeface="Simplified Arabic" pitchFamily="18" charset="-78"/>
                <a:cs typeface="+mj-cs"/>
              </a:rPr>
              <a:t>العلاقات العامة </a:t>
            </a:r>
          </a:p>
          <a:p>
            <a:pPr marL="342900" indent="-342900" algn="just" rtl="1">
              <a:lnSpc>
                <a:spcPct val="150000"/>
              </a:lnSpc>
              <a:buFont typeface="Wingdings" pitchFamily="2" charset="2"/>
              <a:buChar char="Ø"/>
            </a:pPr>
            <a:r>
              <a:rPr lang="ar-EG" sz="2100" spc="30" dirty="0" smtClean="0">
                <a:latin typeface="Simplified Arabic" pitchFamily="18" charset="-78"/>
                <a:cs typeface="+mj-cs"/>
              </a:rPr>
              <a:t>التسويق المباشر.</a:t>
            </a:r>
          </a:p>
          <a:p>
            <a:pPr marL="342900" indent="-342900" algn="just" rtl="1">
              <a:lnSpc>
                <a:spcPct val="150000"/>
              </a:lnSpc>
              <a:buFont typeface="Wingdings" pitchFamily="2" charset="2"/>
              <a:buChar char="Ø"/>
            </a:pPr>
            <a:r>
              <a:rPr lang="ar-EG" sz="2100" spc="30" dirty="0" smtClean="0">
                <a:latin typeface="Simplified Arabic" pitchFamily="18" charset="-78"/>
                <a:cs typeface="+mj-cs"/>
              </a:rPr>
              <a:t>النشر.</a:t>
            </a:r>
          </a:p>
          <a:p>
            <a:pPr marL="342900" indent="-342900" algn="just" rtl="1">
              <a:lnSpc>
                <a:spcPct val="150000"/>
              </a:lnSpc>
              <a:buFont typeface="Wingdings" pitchFamily="2" charset="2"/>
              <a:buChar char="Ø"/>
            </a:pPr>
            <a:r>
              <a:rPr lang="ar-EG" sz="2100" spc="30" dirty="0" smtClean="0">
                <a:latin typeface="Simplified Arabic" pitchFamily="18" charset="-78"/>
                <a:cs typeface="+mj-cs"/>
              </a:rPr>
              <a:t>تنشيط المبيعات.</a:t>
            </a:r>
          </a:p>
          <a:p>
            <a:pPr algn="just" rtl="1">
              <a:lnSpc>
                <a:spcPct val="150000"/>
              </a:lnSpc>
            </a:pPr>
            <a:endParaRPr lang="en-US" sz="2100" spc="30" dirty="0">
              <a:latin typeface="Simplified Arabic" pitchFamily="18" charset="-78"/>
              <a:cs typeface="+mj-cs"/>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886903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7665744" y="1739494"/>
            <a:ext cx="1529585"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مراجع المقرر</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665821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مراجع المقرر</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349028"/>
            <a:ext cx="8417320" cy="3162404"/>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smtClean="0">
                <a:latin typeface="Simplified Arabic" pitchFamily="18" charset="-78"/>
                <a:cs typeface="+mj-cs"/>
              </a:rPr>
              <a:t>سلوى </a:t>
            </a:r>
            <a:r>
              <a:rPr lang="ar-EG" sz="1900" spc="30" dirty="0">
                <a:latin typeface="Simplified Arabic" pitchFamily="18" charset="-78"/>
                <a:cs typeface="+mj-cs"/>
              </a:rPr>
              <a:t>العوادلي، الإعلان وسلوك المستهلك، القاهرة: دار النهضة العربية، 2016.</a:t>
            </a:r>
          </a:p>
          <a:p>
            <a:pPr marL="342900" indent="-342900" algn="just" rtl="1">
              <a:lnSpc>
                <a:spcPct val="150000"/>
              </a:lnSpc>
              <a:buFont typeface="Wingdings" pitchFamily="2" charset="2"/>
              <a:buChar char="Ø"/>
            </a:pPr>
            <a:r>
              <a:rPr lang="ar-EG" sz="1900" spc="30" dirty="0" smtClean="0">
                <a:latin typeface="Simplified Arabic" pitchFamily="18" charset="-78"/>
                <a:cs typeface="+mj-cs"/>
              </a:rPr>
              <a:t>صفوت </a:t>
            </a:r>
            <a:r>
              <a:rPr lang="ar-EG" sz="1900" spc="30" dirty="0">
                <a:latin typeface="Simplified Arabic" pitchFamily="18" charset="-78"/>
                <a:cs typeface="+mj-cs"/>
              </a:rPr>
              <a:t>العالم، عملية الإتصال الإعلاني، القاهرة: مكتبة النهضة المصرية، 2004.</a:t>
            </a:r>
          </a:p>
          <a:p>
            <a:pPr marL="342900" indent="-342900" algn="just" rtl="1">
              <a:lnSpc>
                <a:spcPct val="150000"/>
              </a:lnSpc>
              <a:buFont typeface="Wingdings" pitchFamily="2" charset="2"/>
              <a:buChar char="Ø"/>
            </a:pPr>
            <a:r>
              <a:rPr lang="ar-EG" sz="1900" spc="30" dirty="0" smtClean="0">
                <a:latin typeface="Simplified Arabic" pitchFamily="18" charset="-78"/>
                <a:cs typeface="+mj-cs"/>
              </a:rPr>
              <a:t>طلعت </a:t>
            </a:r>
            <a:r>
              <a:rPr lang="ar-EG" sz="1900" spc="30" dirty="0">
                <a:latin typeface="Simplified Arabic" pitchFamily="18" charset="-78"/>
                <a:cs typeface="+mj-cs"/>
              </a:rPr>
              <a:t>أسعد عبد الحميد، الاتصالات التسويقية المتكاملة طريقك المباشر إلى قلب وفكر العميل، الطبعة الرابعة، القاهرة: دار الفجر للتوزيع والنشر، 2014.</a:t>
            </a:r>
          </a:p>
          <a:p>
            <a:pPr marL="342900" indent="-342900" algn="just" rtl="1">
              <a:lnSpc>
                <a:spcPct val="150000"/>
              </a:lnSpc>
              <a:buFont typeface="Wingdings" pitchFamily="2" charset="2"/>
              <a:buChar char="Ø"/>
            </a:pPr>
            <a:r>
              <a:rPr lang="ar-EG" sz="1900" spc="30" dirty="0" smtClean="0">
                <a:latin typeface="Simplified Arabic" pitchFamily="18" charset="-78"/>
                <a:cs typeface="+mj-cs"/>
              </a:rPr>
              <a:t>ناجي </a:t>
            </a:r>
            <a:r>
              <a:rPr lang="ar-EG" sz="1900" spc="30" dirty="0">
                <a:latin typeface="Simplified Arabic" pitchFamily="18" charset="-78"/>
                <a:cs typeface="+mj-cs"/>
              </a:rPr>
              <a:t>معلا، رائف توفيق، أصول التسويق، عمان: دار وائل للنشر والتوزيع، 2002.</a:t>
            </a:r>
          </a:p>
          <a:p>
            <a:pPr marL="342900" indent="-342900" algn="just" rtl="1">
              <a:lnSpc>
                <a:spcPct val="150000"/>
              </a:lnSpc>
              <a:buFont typeface="Wingdings" pitchFamily="2" charset="2"/>
              <a:buChar char="Ø"/>
            </a:pPr>
            <a:r>
              <a:rPr lang="ar-EG" sz="1900" spc="30" dirty="0" smtClean="0">
                <a:latin typeface="Simplified Arabic" pitchFamily="18" charset="-78"/>
                <a:cs typeface="+mj-cs"/>
              </a:rPr>
              <a:t>محمد </a:t>
            </a:r>
            <a:r>
              <a:rPr lang="ar-EG" sz="1900" spc="30" dirty="0">
                <a:latin typeface="Simplified Arabic" pitchFamily="18" charset="-78"/>
                <a:cs typeface="+mj-cs"/>
              </a:rPr>
              <a:t>فريد الصحن، إسماعيل السيد، التسويق، ط1، الأسكندرية: الدار الجامعية للطباعة والنشر والتوزيع، 2005.</a:t>
            </a: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Intro</a:t>
            </a:r>
          </a:p>
          <a:p>
            <a:pPr algn="ctr"/>
            <a:r>
              <a:rPr lang="en-US" sz="2000" b="1" dirty="0" smtClean="0">
                <a:solidFill>
                  <a:schemeClr val="bg1"/>
                </a:solidFill>
                <a:latin typeface="Times New Roman" pitchFamily="18" charset="0"/>
                <a:cs typeface="Times New Roman" pitchFamily="18" charset="0"/>
              </a:rPr>
              <a:t>Lecture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858251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7"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9576180" y="6168740"/>
            <a:ext cx="2279266" cy="384052"/>
          </a:xfrm>
          <a:prstGeom prst="rect">
            <a:avLst/>
          </a:prstGeom>
        </p:spPr>
      </p:pic>
      <p:sp>
        <p:nvSpPr>
          <p:cNvPr id="18"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91532F0-F48E-45BA-83F1-2A399785AE16}"/>
</file>

<file path=customXml/itemProps2.xml><?xml version="1.0" encoding="utf-8"?>
<ds:datastoreItem xmlns:ds="http://schemas.openxmlformats.org/officeDocument/2006/customXml" ds:itemID="{728BDD7D-8059-400F-9A88-90F8997DA974}"/>
</file>

<file path=customXml/itemProps3.xml><?xml version="1.0" encoding="utf-8"?>
<ds:datastoreItem xmlns:ds="http://schemas.openxmlformats.org/officeDocument/2006/customXml" ds:itemID="{48E6458D-D9E8-4D93-AFCF-AA54C47E0082}"/>
</file>

<file path=docProps/app.xml><?xml version="1.0" encoding="utf-8"?>
<Properties xmlns="http://schemas.openxmlformats.org/officeDocument/2006/extended-properties" xmlns:vt="http://schemas.openxmlformats.org/officeDocument/2006/docPropsVTypes">
  <TotalTime>2840</TotalTime>
  <Words>1289</Words>
  <Application>Microsoft Office PowerPoint</Application>
  <PresentationFormat>Custom</PresentationFormat>
  <Paragraphs>235</Paragraphs>
  <Slides>34</Slides>
  <Notes>27</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220</cp:revision>
  <dcterms:created xsi:type="dcterms:W3CDTF">2023-04-29T09:08:23Z</dcterms:created>
  <dcterms:modified xsi:type="dcterms:W3CDTF">2026-08-26T18:06:46Z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