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2"/>
  </p:notesMasterIdLst>
  <p:sldIdLst>
    <p:sldId id="480" r:id="rId6"/>
    <p:sldId id="303" r:id="rId7"/>
    <p:sldId id="271" r:id="rId8"/>
    <p:sldId id="313" r:id="rId9"/>
    <p:sldId id="518" r:id="rId10"/>
    <p:sldId id="517" r:id="rId11"/>
    <p:sldId id="482" r:id="rId12"/>
    <p:sldId id="256" r:id="rId13"/>
    <p:sldId id="486" r:id="rId14"/>
    <p:sldId id="488" r:id="rId15"/>
    <p:sldId id="306" r:id="rId16"/>
    <p:sldId id="487" r:id="rId17"/>
    <p:sldId id="490" r:id="rId18"/>
    <p:sldId id="481" r:id="rId19"/>
    <p:sldId id="492" r:id="rId20"/>
    <p:sldId id="493" r:id="rId21"/>
    <p:sldId id="494" r:id="rId22"/>
    <p:sldId id="495" r:id="rId23"/>
    <p:sldId id="496" r:id="rId24"/>
    <p:sldId id="497" r:id="rId25"/>
    <p:sldId id="525" r:id="rId26"/>
    <p:sldId id="534" r:id="rId27"/>
    <p:sldId id="535" r:id="rId28"/>
    <p:sldId id="498" r:id="rId29"/>
    <p:sldId id="491" r:id="rId30"/>
    <p:sldId id="502" r:id="rId31"/>
    <p:sldId id="504" r:id="rId32"/>
    <p:sldId id="506" r:id="rId33"/>
    <p:sldId id="509" r:id="rId34"/>
    <p:sldId id="510" r:id="rId35"/>
    <p:sldId id="511" r:id="rId36"/>
    <p:sldId id="512" r:id="rId37"/>
    <p:sldId id="514" r:id="rId38"/>
    <p:sldId id="516" r:id="rId39"/>
    <p:sldId id="526" r:id="rId40"/>
    <p:sldId id="530" r:id="rId41"/>
    <p:sldId id="531" r:id="rId42"/>
    <p:sldId id="529" r:id="rId43"/>
    <p:sldId id="539" r:id="rId44"/>
    <p:sldId id="540" r:id="rId45"/>
    <p:sldId id="541" r:id="rId46"/>
    <p:sldId id="542" r:id="rId47"/>
    <p:sldId id="532" r:id="rId48"/>
    <p:sldId id="537" r:id="rId49"/>
    <p:sldId id="538" r:id="rId50"/>
    <p:sldId id="536"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18"/>
            <p14:sldId id="517"/>
            <p14:sldId id="482"/>
            <p14:sldId id="256"/>
            <p14:sldId id="486"/>
            <p14:sldId id="488"/>
            <p14:sldId id="306"/>
            <p14:sldId id="487"/>
            <p14:sldId id="490"/>
            <p14:sldId id="481"/>
            <p14:sldId id="492"/>
            <p14:sldId id="493"/>
            <p14:sldId id="494"/>
            <p14:sldId id="495"/>
            <p14:sldId id="496"/>
            <p14:sldId id="497"/>
            <p14:sldId id="525"/>
            <p14:sldId id="534"/>
            <p14:sldId id="535"/>
            <p14:sldId id="498"/>
            <p14:sldId id="491"/>
            <p14:sldId id="502"/>
            <p14:sldId id="504"/>
            <p14:sldId id="506"/>
            <p14:sldId id="509"/>
            <p14:sldId id="510"/>
            <p14:sldId id="511"/>
            <p14:sldId id="512"/>
            <p14:sldId id="514"/>
            <p14:sldId id="516"/>
            <p14:sldId id="526"/>
            <p14:sldId id="530"/>
            <p14:sldId id="531"/>
            <p14:sldId id="529"/>
            <p14:sldId id="539"/>
            <p14:sldId id="540"/>
            <p14:sldId id="541"/>
            <p14:sldId id="542"/>
            <p14:sldId id="532"/>
            <p14:sldId id="537"/>
            <p14:sldId id="538"/>
            <p14:sldId id="53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19D853-92DF-3725-B720-603311F06C8B}" v="252" dt="2026-02-05T07:45:14.2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99" autoAdjust="0"/>
    <p:restoredTop sz="93738" autoAdjust="0"/>
  </p:normalViewPr>
  <p:slideViewPr>
    <p:cSldViewPr snapToGrid="0">
      <p:cViewPr varScale="1">
        <p:scale>
          <a:sx n="79" d="100"/>
          <a:sy n="79" d="100"/>
        </p:scale>
        <p:origin x="816"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microsoft.com/office/2015/10/relationships/revisionInfo" Target="revisionInfo.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914789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2/5/2026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78048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2/5/2026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513332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2/5/2026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18002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2/5/2026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35921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2/5/2026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78843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2/5/2026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477139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2/5/2026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5835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2/5/2026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5401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2/5/2026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89684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2/5/2026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68035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2/5/2026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284201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97417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71978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51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4646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3378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6453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2/5/2026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3993574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32.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a:latin typeface="Alexandria" charset="0"/>
                <a:cs typeface="Alexandria" charset="0"/>
              </a:rPr>
              <a:t>إعداد د/ مرفت محمد  </a:t>
            </a: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a:solidFill>
                  <a:srgbClr val="00B0F0"/>
                </a:solidFill>
                <a:latin typeface="Alexandria" charset="0"/>
                <a:cs typeface="Alexandria" charset="0"/>
              </a:rPr>
              <a:t>محاضرة 1</a:t>
            </a:r>
          </a:p>
          <a:p>
            <a:pPr algn="ctr"/>
            <a:r>
              <a:rPr lang="ar-EG" sz="4400" b="1" dirty="0">
                <a:solidFill>
                  <a:srgbClr val="00B0F0"/>
                </a:solidFill>
                <a:latin typeface="Alexandria" charset="0"/>
                <a:cs typeface="Alexandria" charset="0"/>
              </a:rPr>
              <a:t>لمقرر</a:t>
            </a:r>
          </a:p>
          <a:p>
            <a:pPr algn="ctr"/>
            <a:r>
              <a:rPr lang="ar-EG" sz="4400" b="1" dirty="0">
                <a:solidFill>
                  <a:srgbClr val="00B0F0"/>
                </a:solidFill>
                <a:latin typeface="Alexandria" charset="0"/>
                <a:cs typeface="Alexandria" charset="0"/>
              </a:rPr>
              <a:t>مهارات بحثية 1</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charset="0"/>
                <a:cs typeface="Alexandria" charset="0"/>
              </a:rPr>
              <a:t>محاضرة 1</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black and blue logo&#10;&#10;AI-generated content may be incorrect.">
            <a:extLst>
              <a:ext uri="{FF2B5EF4-FFF2-40B4-BE49-F238E27FC236}">
                <a16:creationId xmlns:a16="http://schemas.microsoft.com/office/drawing/2014/main" id="{FC4147AA-0737-FB8B-187A-04F9DB619CA4}"/>
              </a:ext>
            </a:extLst>
          </p:cNvPr>
          <p:cNvPicPr>
            <a:picLocks noChangeAspect="1"/>
          </p:cNvPicPr>
          <p:nvPr/>
        </p:nvPicPr>
        <p:blipFill>
          <a:blip r:embed="rId4"/>
          <a:stretch>
            <a:fillRect/>
          </a:stretch>
        </p:blipFill>
        <p:spPr>
          <a:xfrm>
            <a:off x="104775" y="24871"/>
            <a:ext cx="3600450" cy="16859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86"/>
    </mc:Choice>
    <mc:Fallback xmlns="">
      <p:transition spd="slow" advTm="598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محاضرة 1</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8301542" y="6313798"/>
            <a:ext cx="3886200" cy="400110"/>
          </a:xfrm>
          <a:prstGeom prst="rect">
            <a:avLst/>
          </a:prstGeom>
          <a:noFill/>
        </p:spPr>
        <p:txBody>
          <a:bodyPr wrap="square" lIns="91440" tIns="45720" rIns="91440" bIns="45720" rtlCol="0" anchor="t">
            <a:spAutoFit/>
          </a:bodyPr>
          <a:lstStyle/>
          <a:p>
            <a:pPr algn="ctr"/>
            <a:r>
              <a:rPr lang="en-US" sz="2000" b="1" dirty="0">
                <a:ea typeface="+mn-lt"/>
                <a:cs typeface="+mn-lt"/>
              </a:rPr>
              <a:t>https://midocean.edu.km</a:t>
            </a:r>
            <a:endParaRPr lang="en-US" b="1">
              <a:ea typeface="Calibri"/>
              <a:cs typeface="Calibri"/>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96"/>
    </mc:Choice>
    <mc:Fallback xmlns="">
      <p:transition spd="slow" advTm="429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92624" y="4884389"/>
            <a:ext cx="4382459" cy="1345048"/>
          </a:xfrm>
          <a:prstGeom prst="rect">
            <a:avLst/>
          </a:prstGeom>
          <a:noFill/>
        </p:spPr>
        <p:txBody>
          <a:bodyPr wrap="square">
            <a:spAutoFit/>
          </a:bodyPr>
          <a:lstStyle/>
          <a:p>
            <a:pPr algn="r" rtl="1">
              <a:lnSpc>
                <a:spcPct val="150000"/>
              </a:lnSpc>
            </a:pPr>
            <a:r>
              <a:rPr lang="ar-EG" sz="1400" dirty="0">
                <a:latin typeface="Alexandria" charset="0"/>
                <a:cs typeface="Alexandria" charset="0"/>
              </a:rPr>
              <a:t>تهدف المحاضرة الى مساعدة الباحثين على التعرف على مفهوم البحث العلمي وأهميته، وكذا التعرف على ما المقصود بالبحث ومفهوم العلم وخصائصه، وأهداف العلم والفرق بين العلم والمعرفة وخصائص البحث العلمي ودوافع اجراء البحوث والدراسات وأهمية البحث العلمي.</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7952292" y="6239715"/>
            <a:ext cx="3928533" cy="400110"/>
          </a:xfrm>
          <a:prstGeom prst="rect">
            <a:avLst/>
          </a:prstGeom>
          <a:noFill/>
        </p:spPr>
        <p:txBody>
          <a:bodyPr wrap="square" lIns="91440" tIns="45720" rIns="91440" bIns="45720" rtlCol="0" anchor="t">
            <a:spAutoFit/>
          </a:bodyPr>
          <a:lstStyle/>
          <a:p>
            <a:pPr algn="ctr"/>
            <a:r>
              <a:rPr lang="en-US" sz="2000" b="1" dirty="0"/>
              <a:t>https://midocean.edu.km</a:t>
            </a: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350"/>
    </mc:Choice>
    <mc:Fallback xmlns="">
      <p:transition spd="slow" advTm="24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47098"/>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a:latin typeface="Alexandria" charset="0"/>
                <a:cs typeface="Alexandria" charset="0"/>
              </a:rPr>
              <a:t>تهدف المحاضرة الى استعراض النقاط التالية:-</a:t>
            </a:r>
          </a:p>
          <a:p>
            <a:pPr marL="342900" indent="-342900" algn="justLow" rtl="1">
              <a:lnSpc>
                <a:spcPct val="150000"/>
              </a:lnSpc>
              <a:buFontTx/>
              <a:buChar char="-"/>
            </a:pPr>
            <a:r>
              <a:rPr lang="ar-EG" sz="1400" dirty="0">
                <a:latin typeface="Alexandria" charset="0"/>
                <a:cs typeface="Alexandria" charset="0"/>
              </a:rPr>
              <a:t>مفهوم البحث</a:t>
            </a:r>
          </a:p>
          <a:p>
            <a:pPr marL="342900" indent="-342900" algn="justLow" rtl="1">
              <a:lnSpc>
                <a:spcPct val="150000"/>
              </a:lnSpc>
              <a:buFontTx/>
              <a:buChar char="-"/>
            </a:pPr>
            <a:r>
              <a:rPr lang="ar-EG" sz="1400" dirty="0">
                <a:latin typeface="Alexandria" charset="0"/>
                <a:cs typeface="Alexandria" charset="0"/>
              </a:rPr>
              <a:t>مفهوم العلم وخصائصه</a:t>
            </a:r>
          </a:p>
          <a:p>
            <a:pPr marL="342900" indent="-342900" algn="justLow" rtl="1">
              <a:lnSpc>
                <a:spcPct val="150000"/>
              </a:lnSpc>
              <a:buFontTx/>
              <a:buChar char="-"/>
            </a:pPr>
            <a:r>
              <a:rPr lang="ar-EG" sz="1400" dirty="0">
                <a:latin typeface="Alexandria" charset="0"/>
                <a:cs typeface="Alexandria" charset="0"/>
              </a:rPr>
              <a:t>أهداف العلم</a:t>
            </a:r>
          </a:p>
          <a:p>
            <a:pPr marL="342900" indent="-342900" algn="justLow" rtl="1">
              <a:lnSpc>
                <a:spcPct val="150000"/>
              </a:lnSpc>
              <a:buFontTx/>
              <a:buChar char="-"/>
            </a:pPr>
            <a:r>
              <a:rPr lang="ar-EG" sz="1400" dirty="0">
                <a:latin typeface="Alexandria" charset="0"/>
                <a:cs typeface="Alexandria" charset="0"/>
              </a:rPr>
              <a:t>الفرق بين العلم والمعرفة</a:t>
            </a:r>
          </a:p>
          <a:p>
            <a:pPr marL="342900" indent="-342900" algn="justLow" rtl="1">
              <a:lnSpc>
                <a:spcPct val="150000"/>
              </a:lnSpc>
              <a:buFontTx/>
              <a:buChar char="-"/>
            </a:pPr>
            <a:r>
              <a:rPr lang="ar-EG" sz="1400" dirty="0">
                <a:latin typeface="Alexandria" charset="0"/>
                <a:cs typeface="Alexandria" charset="0"/>
              </a:rPr>
              <a:t>مفهوم البحث العلمي</a:t>
            </a:r>
          </a:p>
          <a:p>
            <a:pPr marL="342900" indent="-342900" algn="justLow" rtl="1">
              <a:lnSpc>
                <a:spcPct val="150000"/>
              </a:lnSpc>
              <a:buFontTx/>
              <a:buChar char="-"/>
            </a:pPr>
            <a:r>
              <a:rPr lang="ar-EG" sz="1400" dirty="0">
                <a:latin typeface="Alexandria" charset="0"/>
                <a:cs typeface="Alexandria" charset="0"/>
              </a:rPr>
              <a:t>خصائص البحث العلمي</a:t>
            </a:r>
          </a:p>
          <a:p>
            <a:pPr marL="342900" indent="-342900" algn="justLow" rtl="1">
              <a:lnSpc>
                <a:spcPct val="150000"/>
              </a:lnSpc>
              <a:buFontTx/>
              <a:buChar char="-"/>
            </a:pPr>
            <a:r>
              <a:rPr lang="ar-EG" sz="1400" dirty="0">
                <a:latin typeface="Alexandria" charset="0"/>
                <a:cs typeface="Alexandria" charset="0"/>
              </a:rPr>
              <a:t>دوافع اجراء البحوث والدراسات</a:t>
            </a:r>
          </a:p>
          <a:p>
            <a:pPr marL="342900" indent="-342900" algn="justLow" rtl="1">
              <a:lnSpc>
                <a:spcPct val="150000"/>
              </a:lnSpc>
              <a:buFontTx/>
              <a:buChar char="-"/>
            </a:pPr>
            <a:r>
              <a:rPr lang="ar-EG" sz="1400" dirty="0">
                <a:latin typeface="Alexandria" charset="0"/>
                <a:cs typeface="Alexandria" charset="0"/>
              </a:rPr>
              <a:t>أهمية البحث العلمي</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1323439"/>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a:p>
            <a:pPr algn="ctr"/>
            <a:endParaRPr lang="en-US" sz="4000" b="1" dirty="0">
              <a:solidFill>
                <a:schemeClr val="bg1"/>
              </a:solidFill>
              <a:latin typeface="Alexandria" charset="0"/>
              <a:cs typeface="Alexandria" charset="0"/>
            </a:endParaRPr>
          </a:p>
        </p:txBody>
      </p:sp>
      <p:sp>
        <p:nvSpPr>
          <p:cNvPr id="3" name="TextBox 2"/>
          <p:cNvSpPr txBox="1"/>
          <p:nvPr/>
        </p:nvSpPr>
        <p:spPr>
          <a:xfrm>
            <a:off x="8407376" y="6155048"/>
            <a:ext cx="3780366"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461"/>
    </mc:Choice>
    <mc:Fallback xmlns="">
      <p:transition spd="slow" advTm="2646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3139321"/>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مفهوم البحث</a:t>
            </a:r>
          </a:p>
          <a:p>
            <a:pPr marL="342900" lvl="0" indent="-342900" algn="justLow" rtl="1">
              <a:lnSpc>
                <a:spcPct val="150000"/>
              </a:lnSpc>
              <a:buFontTx/>
              <a:buChar char="-"/>
            </a:pPr>
            <a:r>
              <a:rPr lang="ar-EG" sz="1400" dirty="0">
                <a:solidFill>
                  <a:prstClr val="black"/>
                </a:solidFill>
                <a:latin typeface="Alexandria" charset="0"/>
                <a:cs typeface="Alexandria" charset="0"/>
              </a:rPr>
              <a:t>مفهوم العلم وخصائصه</a:t>
            </a:r>
          </a:p>
          <a:p>
            <a:pPr marL="342900" lvl="0" indent="-342900" algn="justLow" rtl="1">
              <a:lnSpc>
                <a:spcPct val="150000"/>
              </a:lnSpc>
              <a:buFontTx/>
              <a:buChar char="-"/>
            </a:pPr>
            <a:r>
              <a:rPr lang="ar-EG" sz="1400" dirty="0">
                <a:solidFill>
                  <a:prstClr val="black"/>
                </a:solidFill>
                <a:latin typeface="Alexandria" charset="0"/>
                <a:cs typeface="Alexandria" charset="0"/>
              </a:rPr>
              <a:t>أهداف العلم</a:t>
            </a:r>
          </a:p>
          <a:p>
            <a:pPr marL="342900" lvl="0" indent="-342900" algn="justLow" rtl="1">
              <a:lnSpc>
                <a:spcPct val="150000"/>
              </a:lnSpc>
              <a:buFontTx/>
              <a:buChar char="-"/>
            </a:pPr>
            <a:r>
              <a:rPr lang="ar-EG" sz="1400" dirty="0">
                <a:solidFill>
                  <a:prstClr val="black"/>
                </a:solidFill>
                <a:latin typeface="Alexandria" charset="0"/>
                <a:cs typeface="Alexandria" charset="0"/>
              </a:rPr>
              <a:t>الفرق بين العلم والمعرفة</a:t>
            </a:r>
          </a:p>
          <a:p>
            <a:pPr marL="342900" lvl="0" indent="-342900" algn="justLow" rtl="1">
              <a:lnSpc>
                <a:spcPct val="150000"/>
              </a:lnSpc>
              <a:buFontTx/>
              <a:buChar char="-"/>
            </a:pPr>
            <a:r>
              <a:rPr lang="ar-EG" sz="1400" dirty="0">
                <a:solidFill>
                  <a:prstClr val="black"/>
                </a:solidFill>
                <a:latin typeface="Alexandria" charset="0"/>
                <a:cs typeface="Alexandria" charset="0"/>
              </a:rPr>
              <a:t>مفهوم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خصائص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دوافع اجراء البحوث والدراسات</a:t>
            </a:r>
          </a:p>
          <a:p>
            <a:pPr marL="342900" lvl="0" indent="-342900" algn="justLow" rtl="1">
              <a:lnSpc>
                <a:spcPct val="150000"/>
              </a:lnSpc>
              <a:buFontTx/>
              <a:buChar char="-"/>
            </a:pPr>
            <a:r>
              <a:rPr lang="ar-EG" sz="1400" dirty="0">
                <a:solidFill>
                  <a:prstClr val="black"/>
                </a:solidFill>
                <a:latin typeface="Alexandria" charset="0"/>
                <a:cs typeface="Alexandria" charset="0"/>
              </a:rPr>
              <a:t>أهمية البحث العلمي</a:t>
            </a:r>
          </a:p>
          <a:p>
            <a:pPr lvl="0" algn="justLow" rtl="1">
              <a:lnSpc>
                <a:spcPct val="150000"/>
              </a:lnSpc>
            </a:pPr>
            <a:endParaRPr lang="en-US" sz="20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8809542" y="6155048"/>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28511"/>
    </mc:Choice>
    <mc:Fallback xmlns="">
      <p:transition spd="slow" advTm="2851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مفهوم البحث</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001390"/>
            <a:ext cx="8417320" cy="3693319"/>
          </a:xfrm>
          <a:prstGeom prst="rect">
            <a:avLst/>
          </a:prstGeom>
          <a:noFill/>
        </p:spPr>
        <p:txBody>
          <a:bodyPr wrap="square" rtlCol="0">
            <a:spAutoFit/>
          </a:bodyPr>
          <a:lstStyle/>
          <a:p>
            <a:pPr algn="r" rtl="1">
              <a:lnSpc>
                <a:spcPct val="150000"/>
              </a:lnSpc>
            </a:pPr>
            <a:r>
              <a:rPr lang="ar-EG" sz="1400" dirty="0">
                <a:latin typeface="Alexandria" charset="0"/>
                <a:cs typeface="Alexandria" charset="0"/>
              </a:rPr>
              <a:t>يرتبط مفهوم البحث العلمي بمصطلحين، هما: البحث، والعلم، يكمل كل منهما الآخر، ويتصل به اتصالا وثيقا، فالبحث لكي يكون جادا ومفيدا وله</a:t>
            </a:r>
          </a:p>
          <a:p>
            <a:pPr algn="r" rtl="1">
              <a:lnSpc>
                <a:spcPct val="150000"/>
              </a:lnSpc>
            </a:pPr>
            <a:r>
              <a:rPr lang="ar-EG" sz="1400" dirty="0">
                <a:latin typeface="Alexandria" charset="0"/>
                <a:cs typeface="Alexandria" charset="0"/>
              </a:rPr>
              <a:t>إضافاته لا يكون إلا علميا، كما ان العلم لا يمكن له ان يتطور ويتقدم إلا بالبحث . وإذا كان البحث هو التقصي وتوظيف الامكانيات والأدوات المختلفة</a:t>
            </a:r>
          </a:p>
          <a:p>
            <a:pPr algn="r" rtl="1">
              <a:lnSpc>
                <a:spcPct val="150000"/>
              </a:lnSpc>
            </a:pPr>
            <a:r>
              <a:rPr lang="ar-EG" sz="1400" dirty="0">
                <a:latin typeface="Alexandria" charset="0"/>
                <a:cs typeface="Alexandria" charset="0"/>
              </a:rPr>
              <a:t>للوصول إلى الحقائق، فإن استخدام العلم في البحث يعني توظيف أساليب علمية منظمة في عملية التقصي، للوصول إلى نتائج مطمئنة يمكن القبول بها والاستفادة منها وتعميمها .</a:t>
            </a:r>
          </a:p>
          <a:p>
            <a:pPr algn="r" rtl="1">
              <a:lnSpc>
                <a:spcPct val="150000"/>
              </a:lnSpc>
            </a:pPr>
            <a:r>
              <a:rPr lang="ar-EG" sz="1400" dirty="0">
                <a:latin typeface="Alexandria" charset="0"/>
                <a:cs typeface="Alexandria" charset="0"/>
              </a:rPr>
              <a:t>والبحث لغة كما جاء في المعجم الوجيز "بحث في الأرض بحثا: حفرها وطلب شيئا فيها .. وبحث عن الشيء طلبه وفتش عنه، أو سأل عنه واستقصى .. والبحث بذل المجهود في موضوع ما، وجمع المسائل التي تتصل به، وثمرة هذا الجهد ونتيجته بحوث وابحاث.</a:t>
            </a:r>
          </a:p>
          <a:p>
            <a:pPr algn="r" rtl="1">
              <a:lnSpc>
                <a:spcPct val="150000"/>
              </a:lnSpc>
            </a:pPr>
            <a:r>
              <a:rPr lang="ar-EG" sz="1400" dirty="0">
                <a:latin typeface="Alexandria" charset="0"/>
                <a:cs typeface="Alexandria" charset="0"/>
              </a:rPr>
              <a:t>فالبحث كما يتضح هنا هو عملية سعي دؤوبة وراء المجهول بقصد المعرفة، وهي حالة انسانية مرتبطة بوجود الانسان في هذا الكون، فمحاولة رصد وتلمس الحقائق وفهمها وفك ما يحيط بها من غموض واسرار هي هاجس ظل يراود الانسان ويلازمه منذ ان خلق الله ادم وحواء ووضعهما في الجنة، ولعل ما قام به سيدنا ادم من معصية بأكله من الشجرة التي حرمها الله عليه إلا محاولة لفهم اسباب التحريم تلك، وبالتالي هي نوع من البحث عن معرفة متصلة بالشجرة وما يحيط بها من غموض .</a:t>
            </a:r>
            <a:endParaRPr lang="ar-EG" sz="1600" dirty="0">
              <a:latin typeface="Alexandria" charset="0"/>
              <a:cs typeface="Alexandria" charset="0"/>
            </a:endParaRPr>
          </a:p>
          <a:p>
            <a:pPr algn="justLow" rtl="1">
              <a:lnSpc>
                <a:spcPct val="150000"/>
              </a:lnSpc>
            </a:pPr>
            <a:endParaRPr lang="en-US" sz="1600" dirty="0">
              <a:latin typeface="Alexandria" charset="0"/>
              <a:cs typeface="Alexandria" charset="0"/>
            </a:endParaRPr>
          </a:p>
        </p:txBody>
      </p:sp>
      <p:sp>
        <p:nvSpPr>
          <p:cNvPr id="33" name="TextBox 32"/>
          <p:cNvSpPr txBox="1"/>
          <p:nvPr/>
        </p:nvSpPr>
        <p:spPr>
          <a:xfrm>
            <a:off x="4031632" y="76195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 name="TextBox 2"/>
          <p:cNvSpPr txBox="1"/>
          <p:nvPr/>
        </p:nvSpPr>
        <p:spPr>
          <a:xfrm>
            <a:off x="8587292" y="6155048"/>
            <a:ext cx="360045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321638"/>
    </mc:Choice>
    <mc:Fallback xmlns="">
      <p:transition spd="slow" advTm="32163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50613" y="2139839"/>
            <a:ext cx="6720404" cy="1384995"/>
          </a:xfrm>
          <a:prstGeom prst="rect">
            <a:avLst/>
          </a:prstGeom>
          <a:noFill/>
        </p:spPr>
        <p:txBody>
          <a:bodyPr wrap="square" rtlCol="0">
            <a:spAutoFit/>
          </a:bodyPr>
          <a:lstStyle/>
          <a:p>
            <a:pPr algn="justLow" rtl="1">
              <a:lnSpc>
                <a:spcPct val="150000"/>
              </a:lnSpc>
            </a:pPr>
            <a:r>
              <a:rPr lang="en-US" sz="1400" dirty="0">
                <a:ln w="0"/>
                <a:latin typeface="Alexandria" charset="0"/>
                <a:cs typeface="Simplified Arabic" panose="02020603050405020304" pitchFamily="18" charset="-78"/>
              </a:rPr>
              <a:t> </a:t>
            </a:r>
            <a:r>
              <a:rPr lang="ar-EG" sz="1400" dirty="0">
                <a:ln w="0"/>
                <a:latin typeface="Alexandria" charset="0"/>
                <a:cs typeface="Simplified Arabic" panose="02020603050405020304" pitchFamily="18" charset="-78"/>
              </a:rPr>
              <a:t>والانسان بهذا الفهم مجبول على البحث، مندفعا نحوه، وقد زود الله تعالى الانسان بالعقل ودعاه إلى التفكر والتأمل للوصول إلى المعرفة اليقينية، وهي معرفة لا تتأتى إلا بالبحث بمختلف السبل والوسائل، فقد قال تعالى (ألم ترى ان الله انزل من السماء ماء فأخرجنا يه ثمرات مختلفا الوانها ومن الجبال جدد بيض وحمر مختلف الوانها وغرابيب سود ومن الناس والدواب والانعام مختلف الوانه كذلك إنما يخشى الله من عباده العلماء ان الله عزيز غفور.</a:t>
            </a:r>
            <a:r>
              <a:rPr lang="en-US" sz="1400" dirty="0">
                <a:ln w="0"/>
                <a:latin typeface="Alexandria" charset="0"/>
                <a:cs typeface="Simplified Arabic" panose="02020603050405020304" pitchFamily="18" charset="-78"/>
              </a:rPr>
              <a:t> </a:t>
            </a:r>
            <a:endParaRPr lang="ar-EG" sz="1400" dirty="0">
              <a:ln w="0"/>
              <a:latin typeface="Alexandria" charset="0"/>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421866"/>
            <a:ext cx="2305141" cy="1076343"/>
          </a:xfrm>
          <a:prstGeom prst="rect">
            <a:avLst/>
          </a:prstGeom>
        </p:spPr>
      </p:pic>
      <p:sp>
        <p:nvSpPr>
          <p:cNvPr id="4" name="TextBox 3"/>
          <p:cNvSpPr txBox="1"/>
          <p:nvPr/>
        </p:nvSpPr>
        <p:spPr>
          <a:xfrm>
            <a:off x="7237927" y="1599946"/>
            <a:ext cx="2637110" cy="369332"/>
          </a:xfrm>
          <a:prstGeom prst="rect">
            <a:avLst/>
          </a:prstGeom>
          <a:noFill/>
        </p:spPr>
        <p:txBody>
          <a:bodyPr wrap="square" rtlCol="1">
            <a:spAutoFit/>
          </a:bodyPr>
          <a:lstStyle/>
          <a:p>
            <a:pPr algn="ctr" rtl="1"/>
            <a:r>
              <a:rPr lang="ar-EG" b="1" dirty="0">
                <a:solidFill>
                  <a:srgbClr val="00AEEF"/>
                </a:solidFill>
              </a:rPr>
              <a:t>تابع مفهوم البحث</a:t>
            </a:r>
          </a:p>
        </p:txBody>
      </p:sp>
      <p:sp>
        <p:nvSpPr>
          <p:cNvPr id="10" name="TextBox 9">
            <a:extLst>
              <a:ext uri="{FF2B5EF4-FFF2-40B4-BE49-F238E27FC236}">
                <a16:creationId xmlns:a16="http://schemas.microsoft.com/office/drawing/2014/main" id="{0AFBD9AA-ACFE-2864-5CA7-C72988925014}"/>
              </a:ext>
            </a:extLst>
          </p:cNvPr>
          <p:cNvSpPr txBox="1"/>
          <p:nvPr/>
        </p:nvSpPr>
        <p:spPr>
          <a:xfrm>
            <a:off x="8809542" y="6155048"/>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73777"/>
    </mc:Choice>
    <mc:Fallback xmlns="">
      <p:transition spd="slow" advTm="7377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8" y="1473350"/>
            <a:ext cx="7143705" cy="413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53792" y="1799094"/>
            <a:ext cx="6793050" cy="4154984"/>
          </a:xfrm>
          <a:prstGeom prst="rect">
            <a:avLst/>
          </a:prstGeom>
          <a:noFill/>
        </p:spPr>
        <p:txBody>
          <a:bodyPr wrap="square" rtlCol="0">
            <a:spAutoFit/>
          </a:bodyPr>
          <a:lstStyle/>
          <a:p>
            <a:pPr algn="justLow" rtl="1">
              <a:lnSpc>
                <a:spcPct val="150000"/>
              </a:lnSpc>
            </a:pPr>
            <a:r>
              <a:rPr lang="ar-EG" sz="1600" b="1" dirty="0">
                <a:solidFill>
                  <a:srgbClr val="2D3956"/>
                </a:solidFill>
                <a:latin typeface="Alexandria" charset="0"/>
                <a:cs typeface="Alexandria" charset="0"/>
              </a:rPr>
              <a:t>مفهوم العلم وخصائصه </a:t>
            </a:r>
            <a:r>
              <a:rPr lang="ar-EG" sz="1600" dirty="0">
                <a:solidFill>
                  <a:srgbClr val="2D3956"/>
                </a:solidFill>
                <a:latin typeface="Alexandria" charset="0"/>
                <a:cs typeface="Alexandria" charset="0"/>
              </a:rPr>
              <a:t>:</a:t>
            </a:r>
          </a:p>
          <a:p>
            <a:pPr algn="justLow" rtl="1">
              <a:lnSpc>
                <a:spcPct val="150000"/>
              </a:lnSpc>
            </a:pPr>
            <a:r>
              <a:rPr lang="ar-EG" sz="1600" dirty="0">
                <a:solidFill>
                  <a:srgbClr val="2D3956"/>
                </a:solidFill>
                <a:latin typeface="Alexandria" charset="0"/>
                <a:cs typeface="Alexandria" charset="0"/>
              </a:rPr>
              <a:t>لا يكون البحث مفيدا ومجديا إلا اذا عاد بالنفع على المجتمع الانساني، ولكي يكون كذلك لابد ان يكون البحث علميا، فما هو العلم؟ وما هي أهدافه وخصائصه؟ وما مراحل التفكير العلمي التي مرت بها البشرية؟</a:t>
            </a:r>
          </a:p>
          <a:p>
            <a:pPr algn="justLow" rtl="1">
              <a:lnSpc>
                <a:spcPct val="150000"/>
              </a:lnSpc>
            </a:pPr>
            <a:r>
              <a:rPr lang="ar-EG" sz="1600" dirty="0">
                <a:solidFill>
                  <a:srgbClr val="2D3956"/>
                </a:solidFill>
                <a:latin typeface="Alexandria" charset="0"/>
                <a:cs typeface="Alexandria" charset="0"/>
              </a:rPr>
              <a:t>يعرف العلم بانه: سلسلة مترابطة من المفاهيم والقوانين والاطارات النظرية التي نشأت نتيجة للتجريب أو المشاهدات المنتظمة، كما يعرف كذلك بانه "المعرفة المصنفة التي تنسق في نظام من الأفكار له مفاهيمه الخاصة« ، كما ان العلم هو "المعرفة المنظمة المتحصلة عن التجريب والدراسة والملاحظة التي تهدف إلى تحديد اصول الظواهر وطبيعة تلك الظواهر التي تخضع للدراسة والملاحظة"</a:t>
            </a:r>
          </a:p>
          <a:p>
            <a:pPr algn="justLow" rtl="1">
              <a:lnSpc>
                <a:spcPct val="150000"/>
              </a:lnSpc>
            </a:pPr>
            <a:r>
              <a:rPr lang="ar-EG" sz="1600" dirty="0">
                <a:solidFill>
                  <a:srgbClr val="2D3956"/>
                </a:solidFill>
                <a:latin typeface="Alexandria" charset="0"/>
                <a:cs typeface="Alexandria" charset="0"/>
              </a:rPr>
              <a:t>، وجاء في قاموس اكسفورد المختصر بان العلم هو "ذلك الفرع من الدراسة الذي يتعلق بجسد مترابط من الحقائق الثابتة المصنفة والتي تحكمها قوانين عامة، وتحتوي على طرق ومناهج موثوق بها.</a:t>
            </a:r>
          </a:p>
          <a:p>
            <a:pPr algn="justLow" rtl="1">
              <a:lnSpc>
                <a:spcPct val="150000"/>
              </a:lnSpc>
            </a:pPr>
            <a:endParaRPr lang="en-US" sz="1600" dirty="0">
              <a:solidFill>
                <a:srgbClr val="2D3956"/>
              </a:solidFill>
              <a:latin typeface="Alexandria" charset="0"/>
              <a:cs typeface="Alexandria" charset="0"/>
            </a:endParaRPr>
          </a:p>
        </p:txBody>
      </p:sp>
      <p:sp>
        <p:nvSpPr>
          <p:cNvPr id="2" name="TextBox 1"/>
          <p:cNvSpPr txBox="1"/>
          <p:nvPr/>
        </p:nvSpPr>
        <p:spPr>
          <a:xfrm>
            <a:off x="8481459" y="6155048"/>
            <a:ext cx="3706283"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257"/>
    </mc:Choice>
    <mc:Fallback xmlns="">
      <p:transition spd="slow" advTm="4525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077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440078"/>
            <a:ext cx="718771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92429" y="1764406"/>
            <a:ext cx="6606862" cy="2677656"/>
          </a:xfrm>
          <a:prstGeom prst="rect">
            <a:avLst/>
          </a:prstGeom>
          <a:noFill/>
        </p:spPr>
        <p:txBody>
          <a:bodyPr wrap="square" rtlCol="0">
            <a:spAutoFit/>
          </a:bodyPr>
          <a:lstStyle/>
          <a:p>
            <a:pPr algn="r" rtl="1"/>
            <a:endParaRPr lang="ar-EG" sz="1400" dirty="0">
              <a:solidFill>
                <a:srgbClr val="2D3956"/>
              </a:solidFill>
              <a:latin typeface="Alexandria" charset="0"/>
              <a:cs typeface="Alexandria" charset="0"/>
            </a:endParaRPr>
          </a:p>
          <a:p>
            <a:pPr algn="r" rtl="1"/>
            <a:r>
              <a:rPr lang="ar-EG" sz="1400" dirty="0">
                <a:solidFill>
                  <a:srgbClr val="2D3956"/>
                </a:solidFill>
                <a:latin typeface="Alexandria" charset="0"/>
                <a:cs typeface="Alexandria" charset="0"/>
              </a:rPr>
              <a:t>  يعرف العلم (بكسر العين) لغة: بأنه نقيض الجهل، وهو: إدراك الشيء على ما هو عليه إدراكاً جازماً .</a:t>
            </a:r>
          </a:p>
          <a:p>
            <a:pPr algn="r" rtl="1"/>
            <a:r>
              <a:rPr lang="ar-EG" sz="1400" dirty="0">
                <a:solidFill>
                  <a:srgbClr val="2D3956"/>
                </a:solidFill>
                <a:latin typeface="Alexandria" charset="0"/>
                <a:cs typeface="Alexandria" charset="0"/>
              </a:rPr>
              <a:t>وأما في الاصطلاح فيعرف العلم بعدة تعريفات من أبرزها أنه : جهد إنساني عقلي منظم، وفق منهج </a:t>
            </a:r>
            <a:r>
              <a:rPr lang="ar-EG" sz="1400">
                <a:solidFill>
                  <a:srgbClr val="2D3956"/>
                </a:solidFill>
                <a:latin typeface="Alexandria" charset="0"/>
                <a:cs typeface="Alexandria" charset="0"/>
              </a:rPr>
              <a:t>محدد في </a:t>
            </a:r>
            <a:r>
              <a:rPr lang="ar-EG" sz="1400" dirty="0">
                <a:solidFill>
                  <a:srgbClr val="2D3956"/>
                </a:solidFill>
                <a:latin typeface="Alexandria" charset="0"/>
                <a:cs typeface="Alexandria" charset="0"/>
              </a:rPr>
              <a:t>البحث يشتمل على خطوات وطرائق محددة، ويؤدي إلى معرفة عن الكون والنفس والمجتمع يمكن </a:t>
            </a:r>
            <a:r>
              <a:rPr lang="ar-EG" sz="1400">
                <a:solidFill>
                  <a:srgbClr val="2D3956"/>
                </a:solidFill>
                <a:latin typeface="Alexandria" charset="0"/>
                <a:cs typeface="Alexandria" charset="0"/>
              </a:rPr>
              <a:t>توظيفها في </a:t>
            </a:r>
            <a:r>
              <a:rPr lang="ar-EG" sz="1400" dirty="0">
                <a:solidFill>
                  <a:srgbClr val="2D3956"/>
                </a:solidFill>
                <a:latin typeface="Alexandria" charset="0"/>
                <a:cs typeface="Alexandria" charset="0"/>
              </a:rPr>
              <a:t>تطوير أنماط الحياة وحل مشكلاتها.</a:t>
            </a:r>
          </a:p>
          <a:p>
            <a:pPr algn="r" rtl="1"/>
            <a:r>
              <a:rPr lang="ar-EG" sz="1400" dirty="0">
                <a:solidFill>
                  <a:srgbClr val="2D3956"/>
                </a:solidFill>
                <a:latin typeface="Alexandria" charset="0"/>
                <a:cs typeface="Alexandria" charset="0"/>
              </a:rPr>
              <a:t>كما يعرف أيضاً بأنه: نشاط يهدف إلى زيادة قدرة الإنسان على السيطرة على الطبيعة.</a:t>
            </a:r>
          </a:p>
          <a:p>
            <a:pPr algn="r" rtl="1"/>
            <a:r>
              <a:rPr lang="ar-EG" sz="1400" dirty="0">
                <a:solidFill>
                  <a:srgbClr val="2D3956"/>
                </a:solidFill>
                <a:latin typeface="Alexandria" charset="0"/>
                <a:cs typeface="Alexandria" charset="0"/>
              </a:rPr>
              <a:t>والعلم وفقا لما تقدم يرتبط بالحقائق التي توصل اليها الانسان من خلال استخدام الاساليب المنظمة في البحث، وما يستدعيه ذلك من توظيف لمجموعة من الاجراءات الصارمة تقود إلى الوصول إلى الحقائق والأفكار المنظمة القائمة</a:t>
            </a:r>
          </a:p>
          <a:p>
            <a:pPr algn="r" rtl="1"/>
            <a:r>
              <a:rPr lang="ar-EG" sz="1400" dirty="0">
                <a:solidFill>
                  <a:srgbClr val="2D3956"/>
                </a:solidFill>
                <a:latin typeface="Alexandria" charset="0"/>
                <a:cs typeface="Alexandria" charset="0"/>
              </a:rPr>
              <a:t>على الأسانيد والبراهين، فالعلم هو الحقائق التي يتم التوصل إليها نتاج جهود منظمة ووفق خطوات واجراءات متفق عليها ومعترف بها، تقود بالضرورة إلى  نتائج معتبرة، نطلق عليها المعرفة العلمية .</a:t>
            </a:r>
          </a:p>
          <a:p>
            <a:pPr algn="r" rtl="1"/>
            <a:r>
              <a:rPr lang="ar-EG" sz="1400" dirty="0">
                <a:solidFill>
                  <a:srgbClr val="2D3956"/>
                </a:solidFill>
                <a:latin typeface="Alexandria" charset="0"/>
                <a:cs typeface="Alexandria" charset="0"/>
              </a:rPr>
              <a:t>"والعلم لا يكون علما إلا بالمنهج الذي يستخدمه، فالعلم منهج قبل ان يكون موضوعا أو مجموعة من المعارف أو النظريات لأننا لا نستطيع ان نتوصل إلى المعارف العلمية بدون استخدام طريقة أو منهج علمي".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32542ED-70F9-9AF2-45F2-54FA5BD05C5D}"/>
              </a:ext>
            </a:extLst>
          </p:cNvPr>
          <p:cNvSpPr txBox="1"/>
          <p:nvPr/>
        </p:nvSpPr>
        <p:spPr>
          <a:xfrm>
            <a:off x="9144000" y="6180667"/>
            <a:ext cx="6096000"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baseline="0">
                <a:latin typeface="Calibri"/>
              </a:rPr>
              <a:t>https://midocean.edu.km</a:t>
            </a:r>
            <a:r>
              <a:rPr sz="2000">
                <a:latin typeface="Calibri"/>
                <a:ea typeface="Calibri"/>
                <a:cs typeface="Calibri"/>
              </a:rPr>
              <a:t>​</a:t>
            </a:r>
            <a:endParaRPr lang="en-US"/>
          </a:p>
          <a:p>
            <a:pPr algn="ctr"/>
            <a:endParaRPr lang="en-US"/>
          </a:p>
        </p:txBody>
      </p:sp>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77173"/>
    </mc:Choice>
    <mc:Fallback xmlns="">
      <p:transition spd="slow" advTm="7717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54099" y="617697"/>
            <a:ext cx="983790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4935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76861"/>
            <a:ext cx="6134138" cy="4585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468531"/>
            <a:ext cx="5982199" cy="3077766"/>
          </a:xfrm>
          <a:prstGeom prst="rect">
            <a:avLst/>
          </a:prstGeom>
          <a:noFill/>
        </p:spPr>
        <p:txBody>
          <a:bodyPr wrap="square" rtlCol="0">
            <a:spAutoFit/>
          </a:bodyPr>
          <a:lstStyle/>
          <a:p>
            <a:pPr algn="justLow" rtl="1"/>
            <a:r>
              <a:rPr lang="ar-EG" sz="1600" b="1" dirty="0">
                <a:solidFill>
                  <a:srgbClr val="00AEEF"/>
                </a:solidFill>
                <a:latin typeface="Alexandria" charset="0"/>
                <a:cs typeface="Alexandria" charset="0"/>
              </a:rPr>
              <a:t> وبشكل عام تتفق التعريفات المختلفة للعلم في عدة نقاط أهمها:</a:t>
            </a:r>
          </a:p>
          <a:p>
            <a:pPr algn="justLow" rtl="1"/>
            <a:r>
              <a:rPr lang="ar-EG" sz="1400" dirty="0">
                <a:solidFill>
                  <a:srgbClr val="00AEEF"/>
                </a:solidFill>
                <a:latin typeface="Alexandria" charset="0"/>
                <a:cs typeface="Alexandria" charset="0"/>
              </a:rPr>
              <a:t>✓ </a:t>
            </a:r>
            <a:r>
              <a:rPr lang="ar-EG" sz="1400" dirty="0">
                <a:latin typeface="Alexandria" charset="0"/>
                <a:cs typeface="Alexandria" charset="0"/>
              </a:rPr>
              <a:t>أن العلم جهد إنساني منظم ومحكوم بخطوات علمية.</a:t>
            </a:r>
          </a:p>
          <a:p>
            <a:pPr algn="justLow" rtl="1"/>
            <a:r>
              <a:rPr lang="ar-EG" sz="1400" dirty="0">
                <a:latin typeface="Alexandria" charset="0"/>
                <a:cs typeface="Alexandria" charset="0"/>
              </a:rPr>
              <a:t>✓ أن العلم ينشأ نتيجة الدراسات والتجارب.</a:t>
            </a:r>
          </a:p>
          <a:p>
            <a:pPr marL="285750" indent="-285750" algn="justLow" rtl="1">
              <a:buFont typeface="Wingdings" panose="05000000000000000000" pitchFamily="2" charset="2"/>
              <a:buChar char="ü"/>
            </a:pPr>
            <a:r>
              <a:rPr lang="ar-EG" sz="1400" dirty="0">
                <a:latin typeface="Alexandria" charset="0"/>
                <a:cs typeface="Alexandria" charset="0"/>
              </a:rPr>
              <a:t>أن العلم يهدف إلى السيطرة العلمية والمعرفية على الكون والنفس والمجتمع .</a:t>
            </a:r>
          </a:p>
          <a:p>
            <a:pPr algn="justLow" rtl="1"/>
            <a:r>
              <a:rPr lang="ar-EG" sz="1400" dirty="0">
                <a:latin typeface="Alexandria" charset="0"/>
                <a:cs typeface="Alexandria" charset="0"/>
              </a:rPr>
              <a:t>✓ أن العلم يمكن توظيف حقائقه في تطوير أنماط الحياة وحل مشكلاتها .</a:t>
            </a:r>
          </a:p>
          <a:p>
            <a:pPr algn="justLow" rtl="1"/>
            <a:r>
              <a:rPr lang="ar-EG" sz="2000" b="1" dirty="0">
                <a:solidFill>
                  <a:srgbClr val="00AEEF"/>
                </a:solidFill>
                <a:latin typeface="Alexandria" charset="0"/>
                <a:cs typeface="Alexandria" charset="0"/>
              </a:rPr>
              <a:t>خصائص العلم:-</a:t>
            </a:r>
          </a:p>
          <a:p>
            <a:pPr algn="justLow" rtl="1"/>
            <a:r>
              <a:rPr lang="ar-EG" sz="1400" dirty="0">
                <a:solidFill>
                  <a:srgbClr val="2D3956"/>
                </a:solidFill>
                <a:latin typeface="Alexandria" charset="0"/>
                <a:cs typeface="Alexandria" charset="0"/>
              </a:rPr>
              <a:t>1 – العلم يعني بوضع الفرضيات، فهو يقترح الفروض الجديدة، ويختبرها .</a:t>
            </a:r>
          </a:p>
          <a:p>
            <a:pPr algn="justLow" rtl="1"/>
            <a:r>
              <a:rPr lang="ar-EG" sz="1400" dirty="0">
                <a:solidFill>
                  <a:srgbClr val="2D3956"/>
                </a:solidFill>
                <a:latin typeface="Alexandria" charset="0"/>
                <a:cs typeface="Alexandria" charset="0"/>
              </a:rPr>
              <a:t>2 – العلم يعني بتعريف المصطلحات .</a:t>
            </a:r>
          </a:p>
          <a:p>
            <a:pPr algn="justLow" rtl="1"/>
            <a:r>
              <a:rPr lang="ar-EG" sz="1400" dirty="0">
                <a:solidFill>
                  <a:srgbClr val="2D3956"/>
                </a:solidFill>
                <a:latin typeface="Alexandria" charset="0"/>
                <a:cs typeface="Alexandria" charset="0"/>
              </a:rPr>
              <a:t>3 – يستخدم العلم الطرق الموضوعية للملاحظة .</a:t>
            </a:r>
          </a:p>
          <a:p>
            <a:pPr algn="justLow" rtl="1"/>
            <a:r>
              <a:rPr lang="ar-EG" sz="1400" dirty="0">
                <a:solidFill>
                  <a:srgbClr val="2D3956"/>
                </a:solidFill>
                <a:latin typeface="Alexandria" charset="0"/>
                <a:cs typeface="Alexandria" charset="0"/>
              </a:rPr>
              <a:t>4 – العلم يسهم في تصنيف الظاهرة موضع الملاحظة .</a:t>
            </a:r>
          </a:p>
          <a:p>
            <a:pPr algn="justLow" rtl="1"/>
            <a:r>
              <a:rPr lang="ar-EG" sz="1400" dirty="0">
                <a:solidFill>
                  <a:srgbClr val="2D3956"/>
                </a:solidFill>
                <a:latin typeface="Alexandria" charset="0"/>
                <a:cs typeface="Alexandria" charset="0"/>
              </a:rPr>
              <a:t>5 – ينتهج العلم اسلوب التعبير بمصطلحات كمية قدر الامكان .</a:t>
            </a:r>
          </a:p>
          <a:p>
            <a:pPr algn="justLow" rtl="1"/>
            <a:r>
              <a:rPr lang="ar-EG" sz="1400" dirty="0">
                <a:solidFill>
                  <a:srgbClr val="2D3956"/>
                </a:solidFill>
                <a:latin typeface="Alexandria" charset="0"/>
                <a:cs typeface="Alexandria" charset="0"/>
              </a:rPr>
              <a:t>6 – العلم ينمي ويطور النظرية .</a:t>
            </a:r>
          </a:p>
          <a:p>
            <a:pPr algn="justLow" rtl="1"/>
            <a:r>
              <a:rPr lang="ar-EG" sz="1400" dirty="0">
                <a:solidFill>
                  <a:srgbClr val="2D3956"/>
                </a:solidFill>
                <a:latin typeface="Alexandria" charset="0"/>
                <a:cs typeface="Alexandria" charset="0"/>
              </a:rPr>
              <a:t>7 – العلم يسهم بصورة مستمرة في عملية النقد، وإعادة فحص التعميمات في ظل المعطيات الجديدة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C7E1A39-D3C4-46E3-CA2F-30E8B17DC775}"/>
              </a:ext>
            </a:extLst>
          </p:cNvPr>
          <p:cNvSpPr txBox="1"/>
          <p:nvPr/>
        </p:nvSpPr>
        <p:spPr>
          <a:xfrm>
            <a:off x="8809542" y="6155048"/>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306595"/>
    </mc:Choice>
    <mc:Fallback xmlns="">
      <p:transition spd="slow" advTm="30659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518271" cy="4293483"/>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 8- </a:t>
            </a:r>
            <a:r>
              <a:rPr lang="ar-EG" sz="1400" b="1" dirty="0">
                <a:latin typeface="Simplified Arabic" panose="02020603050405020304" pitchFamily="18" charset="-78"/>
                <a:cs typeface="Simplified Arabic" panose="02020603050405020304" pitchFamily="18" charset="-78"/>
              </a:rPr>
              <a:t>حقائقه قابلة للتعديل أو التغيير</a:t>
            </a:r>
            <a:r>
              <a:rPr lang="ar-EG" sz="1400" dirty="0">
                <a:latin typeface="Simplified Arabic" panose="02020603050405020304" pitchFamily="18" charset="-78"/>
                <a:cs typeface="Simplified Arabic" panose="02020603050405020304" pitchFamily="18" charset="-78"/>
              </a:rPr>
              <a:t>:</a:t>
            </a:r>
          </a:p>
          <a:p>
            <a:pPr algn="justLow" rtl="1">
              <a:lnSpc>
                <a:spcPct val="150000"/>
              </a:lnSpc>
            </a:pPr>
            <a:r>
              <a:rPr lang="ar-EG" sz="1400" dirty="0">
                <a:latin typeface="Simplified Arabic" panose="02020603050405020304" pitchFamily="18" charset="-78"/>
                <a:cs typeface="Simplified Arabic" panose="02020603050405020304" pitchFamily="18" charset="-78"/>
              </a:rPr>
              <a:t>إن حقائق العلم ليست مطلقة أو أبدية لا تتغير ولا تتبدل، فهي ليست بالأشياء المقدسة أو المعصومة من الخطأ، لأنها صادرة من الإنسان، وترتبط بزمان معين، وظروف معينة، وهي صحيحة في حدود ما يتوفر لها من الأدلة والبراهين التي تدعمها وتثبت صحتها وقت اكتشافها، وفي حدود الظروف</a:t>
            </a:r>
          </a:p>
          <a:p>
            <a:pPr algn="justLow" rtl="1">
              <a:lnSpc>
                <a:spcPct val="150000"/>
              </a:lnSpc>
            </a:pPr>
            <a:r>
              <a:rPr lang="ar-EG" sz="1400" dirty="0">
                <a:latin typeface="Simplified Arabic" panose="02020603050405020304" pitchFamily="18" charset="-78"/>
                <a:cs typeface="Simplified Arabic" panose="02020603050405020304" pitchFamily="18" charset="-78"/>
              </a:rPr>
              <a:t>والوسائل والإمكانات المتوفرة وقتئذ، فإذا ما استجدت أدلة أو ظروف</a:t>
            </a:r>
          </a:p>
          <a:p>
            <a:pPr algn="justLow" rtl="1">
              <a:lnSpc>
                <a:spcPct val="150000"/>
              </a:lnSpc>
            </a:pPr>
            <a:r>
              <a:rPr lang="ar-EG" sz="1400" dirty="0">
                <a:latin typeface="Simplified Arabic" panose="02020603050405020304" pitchFamily="18" charset="-78"/>
                <a:cs typeface="Simplified Arabic" panose="02020603050405020304" pitchFamily="18" charset="-78"/>
              </a:rPr>
              <a:t>وإمكانات تبين خطأها أو عدم صحتها فإن الحقيقة العلمية تتغير أو تتطور.</a:t>
            </a:r>
          </a:p>
          <a:p>
            <a:pPr algn="justLow" rtl="1">
              <a:lnSpc>
                <a:spcPct val="150000"/>
              </a:lnSpc>
            </a:pPr>
            <a:r>
              <a:rPr lang="ar-EG" sz="1400" b="1" dirty="0">
                <a:latin typeface="Simplified Arabic" panose="02020603050405020304" pitchFamily="18" charset="-78"/>
                <a:cs typeface="Simplified Arabic" panose="02020603050405020304" pitchFamily="18" charset="-78"/>
              </a:rPr>
              <a:t>9- العلم يصحح نفسه بنفسه</a:t>
            </a:r>
            <a:r>
              <a:rPr lang="ar-EG" sz="1400" dirty="0">
                <a:latin typeface="Simplified Arabic" panose="02020603050405020304" pitchFamily="18" charset="-78"/>
                <a:cs typeface="Simplified Arabic" panose="02020603050405020304" pitchFamily="18" charset="-78"/>
              </a:rPr>
              <a:t>:</a:t>
            </a:r>
          </a:p>
          <a:p>
            <a:pPr algn="justLow" rtl="1">
              <a:lnSpc>
                <a:spcPct val="150000"/>
              </a:lnSpc>
            </a:pPr>
            <a:r>
              <a:rPr lang="ar-EG" sz="1400" dirty="0">
                <a:latin typeface="Simplified Arabic" panose="02020603050405020304" pitchFamily="18" charset="-78"/>
                <a:cs typeface="Simplified Arabic" panose="02020603050405020304" pitchFamily="18" charset="-78"/>
              </a:rPr>
              <a:t>فالعلم لا ينبذ الحقائق والنظريات القديمة ولا يعدل فيها ويصححها إلا بعد التأكد وإعادة التأكد من أنها خاطئة أو قاصرة عن التفسير الصحيح للأشياء والظواهر المرتبطة بها، وهو بنفس هذه النظرة يخضع أفكاره وحقائقه ونظرياته الجديدة للتحقق الدقيق، ومثل هذه الخصائص التي تجعل العلم يجدد نفسه وينمو ويتطور باستمرار.</a:t>
            </a: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796104" y="4092476"/>
            <a:ext cx="4113898" cy="461665"/>
          </a:xfrm>
          <a:prstGeom prst="rect">
            <a:avLst/>
          </a:prstGeom>
          <a:noFill/>
        </p:spPr>
        <p:txBody>
          <a:bodyPr wrap="square" rtlCol="0">
            <a:spAutoFit/>
          </a:bodyPr>
          <a:lstStyle/>
          <a:p>
            <a:pPr algn="r"/>
            <a:r>
              <a:rPr lang="ar-EG" sz="2400" b="1" dirty="0">
                <a:solidFill>
                  <a:srgbClr val="00B0F0"/>
                </a:solidFill>
                <a:latin typeface="Alexandria" charset="0"/>
                <a:cs typeface="Alexandria" charset="0"/>
              </a:rPr>
              <a:t>تابع خصائص العلم</a:t>
            </a:r>
            <a:endParaRPr lang="en-US" sz="2400" b="1" dirty="0">
              <a:solidFill>
                <a:srgbClr val="00B0F0"/>
              </a:solidFill>
              <a:latin typeface="Alexandria" charset="0"/>
              <a:cs typeface="Alexandria" charset="0"/>
            </a:endParaRPr>
          </a:p>
        </p:txBody>
      </p:sp>
      <p:sp>
        <p:nvSpPr>
          <p:cNvPr id="18" name="Rectangle 17"/>
          <p:cNvSpPr/>
          <p:nvPr/>
        </p:nvSpPr>
        <p:spPr>
          <a:xfrm>
            <a:off x="5937928" y="35442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05095" y="362255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9C91A362-5DD2-837A-52A8-5E40CC0E185B}"/>
              </a:ext>
            </a:extLst>
          </p:cNvPr>
          <p:cNvSpPr txBox="1"/>
          <p:nvPr/>
        </p:nvSpPr>
        <p:spPr>
          <a:xfrm>
            <a:off x="8809542" y="6155048"/>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cSld>
  <p:clrMapOvr>
    <a:masterClrMapping/>
  </p:clrMapOvr>
  <p:transition spd="slow" advTm="47357">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704379" y="1959999"/>
            <a:ext cx="3825025" cy="3647152"/>
          </a:xfrm>
          <a:prstGeom prst="rect">
            <a:avLst/>
          </a:prstGeom>
        </p:spPr>
        <p:txBody>
          <a:bodyPr wrap="square">
            <a:spAutoFit/>
          </a:bodyPr>
          <a:lstStyle/>
          <a:p>
            <a:pPr algn="justLow" rtl="1">
              <a:lnSpc>
                <a:spcPct val="150000"/>
              </a:lnSpc>
            </a:pPr>
            <a:r>
              <a:rPr lang="ar-EG" sz="1400" b="1" dirty="0">
                <a:latin typeface="Alexandria"/>
                <a:cs typeface="Simplified Arabic" panose="02020603050405020304" pitchFamily="18" charset="-78"/>
              </a:rPr>
              <a:t>10- العلم تراكمي البناء:</a:t>
            </a:r>
          </a:p>
          <a:p>
            <a:pPr algn="justLow" rtl="1">
              <a:lnSpc>
                <a:spcPct val="150000"/>
              </a:lnSpc>
            </a:pPr>
            <a:r>
              <a:rPr lang="ar-EG" sz="1400" dirty="0">
                <a:latin typeface="Alexandria"/>
                <a:cs typeface="Simplified Arabic" panose="02020603050405020304" pitchFamily="18" charset="-78"/>
              </a:rPr>
              <a:t>تزداد المعرفة العلمية اتساعاً وعمقاً عندما توجد الإضافات المستمرة إليها، فتشكل التراكم المعرفي يجعل العلماء في نشاطهم العلمي لا يبدؤون من نقطة الصفر في كل مرة يدرسون فيها مشكلة أو ظاهرة معينة؛ ذلك أنهم في معظم الحالات يبدؤون من حيث توقف من سبقوهم وعلى أساس ما توصلوا إليه من حقائق ونظريات ومعرفة علمية.</a:t>
            </a:r>
          </a:p>
          <a:p>
            <a:pPr algn="justLow" rtl="1">
              <a:lnSpc>
                <a:spcPct val="150000"/>
              </a:lnSpc>
            </a:pPr>
            <a:r>
              <a:rPr lang="ar-EG" sz="1400" dirty="0">
                <a:latin typeface="Alexandria"/>
                <a:cs typeface="Simplified Arabic" panose="02020603050405020304" pitchFamily="18" charset="-78"/>
              </a:rPr>
              <a:t>وقد ساعد استخدام المنهج العلمي في البحث على زيادة معدلات سرعة التراكم العلمي ومقداره ويشار إلى هذه الظاهرة في وقتنا الحاضر باسم الانفجار المعرفي»  في مجال العلم، فالمعرفة العلمية في مختلف فروع العلم في تزايد هائل ومستمر .</a:t>
            </a:r>
            <a:r>
              <a:rPr lang="ar-EG" sz="1400" dirty="0">
                <a:latin typeface="Simplified Arabic" panose="02020603050405020304" pitchFamily="18" charset="-78"/>
                <a:cs typeface="Simplified Arabic" panose="02020603050405020304" pitchFamily="18" charset="-78"/>
              </a:rPr>
              <a:t>  </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justLow" rtl="1"/>
            <a:r>
              <a:rPr lang="ar-EG" sz="2400" b="1" dirty="0">
                <a:solidFill>
                  <a:srgbClr val="0070C0"/>
                </a:solidFill>
                <a:latin typeface="Alexandria" charset="0"/>
                <a:cs typeface="Alexandria" charset="0"/>
              </a:rPr>
              <a:t>تابع خصائص العلم</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833C3CD-21F6-6607-E785-B0749651F550}"/>
              </a:ext>
            </a:extLst>
          </p:cNvPr>
          <p:cNvSpPr txBox="1"/>
          <p:nvPr/>
        </p:nvSpPr>
        <p:spPr>
          <a:xfrm>
            <a:off x="8809542" y="6155048"/>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3324935033"/>
      </p:ext>
    </p:extLst>
  </p:cSld>
  <p:clrMapOvr>
    <a:masterClrMapping/>
  </p:clrMapOvr>
  <p:transition spd="slow" advTm="35165">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390919" y="1549486"/>
            <a:ext cx="4297888" cy="3000821"/>
          </a:xfrm>
          <a:prstGeom prst="rect">
            <a:avLst/>
          </a:prstGeom>
        </p:spPr>
        <p:txBody>
          <a:bodyPr wrap="square">
            <a:spAutoFit/>
          </a:bodyPr>
          <a:lstStyle/>
          <a:p>
            <a:pPr lvl="0" algn="justLow" rtl="1">
              <a:lnSpc>
                <a:spcPct val="150000"/>
              </a:lnSpc>
            </a:pPr>
            <a:r>
              <a:rPr lang="ar-EG" sz="1400" b="1" dirty="0">
                <a:solidFill>
                  <a:prstClr val="black"/>
                </a:solidFill>
                <a:latin typeface="Alexandria"/>
                <a:cs typeface="Simplified Arabic" panose="02020603050405020304" pitchFamily="18" charset="-78"/>
              </a:rPr>
              <a:t>11-العلم وثيق الصلة بالمجتمع يؤثر فيه ويتأثر به :</a:t>
            </a:r>
          </a:p>
          <a:p>
            <a:pPr lvl="0" algn="justLow" rtl="1">
              <a:lnSpc>
                <a:spcPct val="150000"/>
              </a:lnSpc>
            </a:pPr>
            <a:r>
              <a:rPr lang="ar-EG" sz="1400" dirty="0">
                <a:solidFill>
                  <a:prstClr val="black"/>
                </a:solidFill>
                <a:latin typeface="Alexandria"/>
                <a:cs typeface="Simplified Arabic" panose="02020603050405020304" pitchFamily="18" charset="-78"/>
              </a:rPr>
              <a:t>لقد ارتبط العلم بالمجتمع والمشكلات والتحديات التي </a:t>
            </a:r>
            <a:r>
              <a:rPr lang="ar-EG" sz="1400" dirty="0" err="1">
                <a:solidFill>
                  <a:prstClr val="black"/>
                </a:solidFill>
                <a:latin typeface="Alexandria"/>
                <a:cs typeface="Simplified Arabic" panose="02020603050405020304" pitchFamily="18" charset="-78"/>
              </a:rPr>
              <a:t>يواجهها</a:t>
            </a:r>
            <a:r>
              <a:rPr lang="ar-EG" sz="1400" dirty="0">
                <a:solidFill>
                  <a:prstClr val="black"/>
                </a:solidFill>
                <a:latin typeface="Alexandria"/>
                <a:cs typeface="Simplified Arabic" panose="02020603050405020304" pitchFamily="18" charset="-78"/>
              </a:rPr>
              <a:t> الإنسان في</a:t>
            </a:r>
          </a:p>
          <a:p>
            <a:pPr lvl="0" algn="justLow" rtl="1">
              <a:lnSpc>
                <a:spcPct val="150000"/>
              </a:lnSpc>
            </a:pPr>
            <a:r>
              <a:rPr lang="ar-EG" sz="1400" dirty="0">
                <a:solidFill>
                  <a:prstClr val="black"/>
                </a:solidFill>
                <a:latin typeface="Alexandria"/>
                <a:cs typeface="Simplified Arabic" panose="02020603050405020304" pitchFamily="18" charset="-78"/>
              </a:rPr>
              <a:t>حياته وذلك منذ المراحل الأولى في بناء العلم وتطوره، فعن طريق محاولات</a:t>
            </a:r>
          </a:p>
          <a:p>
            <a:pPr lvl="0" algn="justLow" rtl="1">
              <a:lnSpc>
                <a:spcPct val="150000"/>
              </a:lnSpc>
            </a:pPr>
            <a:r>
              <a:rPr lang="ar-EG" sz="1400" dirty="0">
                <a:solidFill>
                  <a:prstClr val="black"/>
                </a:solidFill>
                <a:latin typeface="Alexandria"/>
                <a:cs typeface="Simplified Arabic" panose="02020603050405020304" pitchFamily="18" charset="-78"/>
              </a:rPr>
              <a:t>الإنسان المستمرة وملاحظاته اليومية استطاع أن يتوصل إلى حقائق كثيرة،</a:t>
            </a:r>
          </a:p>
          <a:p>
            <a:pPr lvl="0" algn="justLow" rtl="1">
              <a:lnSpc>
                <a:spcPct val="150000"/>
              </a:lnSpc>
            </a:pPr>
            <a:r>
              <a:rPr lang="ar-EG" sz="1400" dirty="0">
                <a:solidFill>
                  <a:prstClr val="black"/>
                </a:solidFill>
                <a:latin typeface="Alexandria"/>
                <a:cs typeface="Simplified Arabic" panose="02020603050405020304" pitchFamily="18" charset="-78"/>
              </a:rPr>
              <a:t>والعلم في معظم الحالات لم يكن غاية في حد ذاته وإنما كان وسيلة ساعدت الإنسان على فهم الأشياء وتفسيرها وجعلت في مقدوره أن يفعل الأشياء. وآثار العلم متعددة ومتنوعة ومنها الآثار المترتبة على الاكتشافات العلمية والتكنولوجية في مختلف المجالات، لذا فإن العلم يتأثر بالمجتمع وهناك تفاعل متبادل بينهما ومن خلال التفاعل ينمو ويتطور كل منهما .</a:t>
            </a:r>
            <a:endParaRPr lang="en-US" sz="1400" dirty="0">
              <a:solidFill>
                <a:prstClr val="black"/>
              </a:solidFill>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7778839" y="5512158"/>
            <a:ext cx="3657600" cy="400110"/>
          </a:xfrm>
          <a:prstGeom prst="rect">
            <a:avLst/>
          </a:prstGeom>
          <a:noFill/>
        </p:spPr>
        <p:txBody>
          <a:bodyPr wrap="square" rtlCol="1">
            <a:spAutoFit/>
          </a:bodyPr>
          <a:lstStyle/>
          <a:p>
            <a:pPr algn="r" rtl="1"/>
            <a:r>
              <a:rPr lang="ar-EG" sz="2000" b="1" dirty="0">
                <a:solidFill>
                  <a:srgbClr val="00AEEF"/>
                </a:solidFill>
              </a:rPr>
              <a:t>تابع خصائص العلم</a:t>
            </a:r>
          </a:p>
        </p:txBody>
      </p:sp>
      <p:sp>
        <p:nvSpPr>
          <p:cNvPr id="9" name="TextBox 8">
            <a:extLst>
              <a:ext uri="{FF2B5EF4-FFF2-40B4-BE49-F238E27FC236}">
                <a16:creationId xmlns:a16="http://schemas.microsoft.com/office/drawing/2014/main" id="{A4AE7897-4062-38F7-25CC-E5D0C70A327A}"/>
              </a:ext>
            </a:extLst>
          </p:cNvPr>
          <p:cNvSpPr txBox="1"/>
          <p:nvPr/>
        </p:nvSpPr>
        <p:spPr>
          <a:xfrm>
            <a:off x="8809542" y="6155048"/>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1925781656"/>
      </p:ext>
    </p:extLst>
  </p:cSld>
  <p:clrMapOvr>
    <a:masterClrMapping/>
  </p:clrMapOvr>
  <p:transition spd="slow" advTm="22740">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79"/>
            <a:ext cx="4962146" cy="2929791"/>
          </a:xfrm>
        </p:spPr>
      </p:pic>
      <p:sp>
        <p:nvSpPr>
          <p:cNvPr id="6" name="Rectangle 5"/>
          <p:cNvSpPr/>
          <p:nvPr/>
        </p:nvSpPr>
        <p:spPr>
          <a:xfrm>
            <a:off x="1918952" y="1621296"/>
            <a:ext cx="3636588" cy="3000821"/>
          </a:xfrm>
          <a:prstGeom prst="rect">
            <a:avLst/>
          </a:prstGeom>
        </p:spPr>
        <p:txBody>
          <a:bodyPr wrap="square">
            <a:spAutoFit/>
          </a:bodyPr>
          <a:lstStyle/>
          <a:p>
            <a:pPr algn="justLow" rtl="1">
              <a:lnSpc>
                <a:spcPct val="150000"/>
              </a:lnSpc>
            </a:pPr>
            <a:r>
              <a:rPr lang="ar-EG" sz="1400" b="1" dirty="0">
                <a:solidFill>
                  <a:srgbClr val="00AEEF"/>
                </a:solidFill>
                <a:latin typeface="Alexandria"/>
                <a:cs typeface="Simplified Arabic" panose="02020603050405020304" pitchFamily="18" charset="-78"/>
              </a:rPr>
              <a:t> 1 – الفهم </a:t>
            </a:r>
            <a:r>
              <a:rPr lang="ar-EG" sz="1400" dirty="0">
                <a:latin typeface="Alexandria"/>
                <a:cs typeface="Simplified Arabic" panose="02020603050405020304" pitchFamily="18" charset="-78"/>
              </a:rPr>
              <a:t>:</a:t>
            </a:r>
          </a:p>
          <a:p>
            <a:pPr algn="justLow" rtl="1">
              <a:lnSpc>
                <a:spcPct val="150000"/>
              </a:lnSpc>
            </a:pPr>
            <a:r>
              <a:rPr lang="ar-EG" sz="1400" dirty="0">
                <a:latin typeface="Alexandria"/>
                <a:cs typeface="Simplified Arabic" panose="02020603050405020304" pitchFamily="18" charset="-78"/>
              </a:rPr>
              <a:t>أي فهم الظواهر المختلفة وتفسيرها من خلال الظروف المحيطة بها، والعوامل المؤثرة فيها ، فالفهم هنا معناه فهم الأسباب والعوامل التي أدت إلى حدوث الظاهرة وليس الاكتفاء بتحديد صفاتها وخصائصها ، ويشمل الفهم كيف حدثت الظاهرة ولما حدثت؟ وعلاقتها بالظواهر الأخرى، وبالتالي فإن عملية الفهم التي يهدف إليها العلم هي عملية متكاملة هدفها النهائي هو فك</a:t>
            </a:r>
          </a:p>
          <a:p>
            <a:pPr algn="justLow" rtl="1">
              <a:lnSpc>
                <a:spcPct val="150000"/>
              </a:lnSpc>
            </a:pPr>
            <a:r>
              <a:rPr lang="ar-EG" sz="1400" dirty="0">
                <a:latin typeface="Alexandria"/>
                <a:cs typeface="Simplified Arabic" panose="02020603050405020304" pitchFamily="18" charset="-78"/>
              </a:rPr>
              <a:t>الغموض الذي يحيط بالظواهر، وهي العملية التي تقود إلى تحقيق بقية الأهداف.</a:t>
            </a:r>
          </a:p>
        </p:txBody>
      </p:sp>
      <p:sp>
        <p:nvSpPr>
          <p:cNvPr id="17" name="TextBox 16"/>
          <p:cNvSpPr txBox="1"/>
          <p:nvPr/>
        </p:nvSpPr>
        <p:spPr>
          <a:xfrm>
            <a:off x="6542468" y="4460362"/>
            <a:ext cx="4919729" cy="1200329"/>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أهداف العلم</a:t>
            </a:r>
            <a:r>
              <a:rPr lang="ar-EG" sz="1400" dirty="0">
                <a:latin typeface="Alexandria" charset="0"/>
                <a:cs typeface="Alexandria" charset="0"/>
              </a:rPr>
              <a:t>:</a:t>
            </a:r>
          </a:p>
          <a:p>
            <a:pPr algn="r" rtl="1">
              <a:lnSpc>
                <a:spcPct val="150000"/>
              </a:lnSpc>
            </a:pPr>
            <a:r>
              <a:rPr lang="ar-EG" sz="1400" dirty="0">
                <a:latin typeface="Alexandria" charset="0"/>
                <a:cs typeface="Alexandria" charset="0"/>
              </a:rPr>
              <a:t>ان المعرفة المنظمة التي توصف بالعلم وما تتضمنه من نظريات وقوانين</a:t>
            </a:r>
          </a:p>
          <a:p>
            <a:pPr algn="r" rtl="1">
              <a:lnSpc>
                <a:spcPct val="150000"/>
              </a:lnSpc>
            </a:pPr>
            <a:r>
              <a:rPr lang="ar-EG" sz="1400" dirty="0">
                <a:latin typeface="Alexandria" charset="0"/>
                <a:cs typeface="Alexandria" charset="0"/>
              </a:rPr>
              <a:t>تسعى في مجملها إلى تحقيق مجموعة من الأهداف يمكن حصرها فيما يلي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41117" y="354970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24025D2-8578-B7DD-8C34-DEB1F948B98D}"/>
              </a:ext>
            </a:extLst>
          </p:cNvPr>
          <p:cNvSpPr txBox="1"/>
          <p:nvPr/>
        </p:nvSpPr>
        <p:spPr>
          <a:xfrm>
            <a:off x="8809542" y="6155048"/>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1043909239"/>
      </p:ext>
    </p:extLst>
  </p:cSld>
  <p:clrMapOvr>
    <a:masterClrMapping/>
  </p:clrMapOvr>
  <p:transition spd="slow" advTm="32119">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أهداف العلم</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69702" y="1854557"/>
            <a:ext cx="4834062" cy="3139321"/>
          </a:xfrm>
          <a:prstGeom prst="rect">
            <a:avLst/>
          </a:prstGeom>
          <a:noFill/>
        </p:spPr>
        <p:txBody>
          <a:bodyPr wrap="square" rtlCol="1">
            <a:spAutoFit/>
          </a:bodyPr>
          <a:lstStyle/>
          <a:p>
            <a:pPr lvl="0" algn="justLow" rtl="1">
              <a:lnSpc>
                <a:spcPct val="150000"/>
              </a:lnSpc>
            </a:pPr>
            <a:r>
              <a:rPr lang="ar-EG" sz="2000" b="1" dirty="0">
                <a:solidFill>
                  <a:srgbClr val="00AEEF"/>
                </a:solidFill>
                <a:latin typeface="Alexandria"/>
              </a:rPr>
              <a:t>  </a:t>
            </a:r>
            <a:r>
              <a:rPr lang="ar-EG" sz="1400" b="1" dirty="0">
                <a:solidFill>
                  <a:srgbClr val="00AEEF"/>
                </a:solidFill>
                <a:latin typeface="Alexandria"/>
              </a:rPr>
              <a:t>3 – الضبط والتحكم :</a:t>
            </a:r>
          </a:p>
          <a:p>
            <a:pPr lvl="0" algn="justLow" rtl="1">
              <a:lnSpc>
                <a:spcPct val="150000"/>
              </a:lnSpc>
            </a:pPr>
            <a:r>
              <a:rPr lang="ar-EG" sz="1400" dirty="0">
                <a:latin typeface="Alexandria"/>
              </a:rPr>
              <a:t>يشير مفهوم الضبط والتحكم إلى السيطرة على الظواهر المختلفة، والتحكم بها، بغية انتاج ظواهر مرغوب فيها، وتتم عملية السيطرة بالصورة المطلوبة كنتيجة للعمليتين السابقتين، وهما الفهم والتنبؤ، اللتان تقودان بدورهما إلى ضبط الظاهرة وتوجيهها والتحكم فيها، من خلال السيطرة على الظروف والأسباب والعوامل التي تحركها وتؤثر فيها، وهكذا من خلال عملية التحكم في الظاهرة يمكن توفير ظروف ملائمة لإنتاج ظواهر مفيدة، فغاية العلم هي التحكم، وإذا ما وصل إلى هذه المرحلة فإنه بالتالي يكون قد انجز ما يطمح إليه، من سيطرة على ما يعترضه من ظواهر في مختلف مجالات المعرفة العلمية.</a:t>
            </a:r>
          </a:p>
        </p:txBody>
      </p:sp>
      <p:sp>
        <p:nvSpPr>
          <p:cNvPr id="9" name="TextBox 8"/>
          <p:cNvSpPr txBox="1"/>
          <p:nvPr/>
        </p:nvSpPr>
        <p:spPr>
          <a:xfrm>
            <a:off x="5692422" y="4597757"/>
            <a:ext cx="6499578" cy="2031325"/>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2 – التنبؤ :</a:t>
            </a:r>
          </a:p>
          <a:p>
            <a:pPr algn="justLow" rtl="1">
              <a:lnSpc>
                <a:spcPct val="150000"/>
              </a:lnSpc>
            </a:pPr>
            <a:r>
              <a:rPr lang="ar-EG" sz="1400" dirty="0">
                <a:latin typeface="Alexandria"/>
              </a:rPr>
              <a:t>تعتمد عملية التنبؤ على الأسس العلمية والأساليب الإحصائية، بدلا من الحدس والتخمين اللذان يفتقران إلى الأساليب الموضوعية في التفكير العلمي المنظم ، ويسهم التنبؤ في عملية التخطيط العلمي من خلال توفر بيانات ضرورية ومحددة، والتنبؤ هو عملية الاستنتاج التي يقوم بها الباحث بناء على  معرفته السابقة لظاهرة معينة.</a:t>
            </a:r>
          </a:p>
          <a:p>
            <a:pPr algn="justLow" rtl="1">
              <a:lnSpc>
                <a:spcPct val="150000"/>
              </a:lnSpc>
            </a:pPr>
            <a:r>
              <a:rPr lang="ar-EG" sz="1400" dirty="0">
                <a:latin typeface="Alexandria"/>
              </a:rPr>
              <a:t>وتقوم عملية التنبؤ العلمي على ما يتوصل إليه الباحث من نتائج علمية تمت وفق خطوات وإجراءات منهجية صارمة، وبالتالي فهي عملية محكمة لا تخضع للمزاج الشخصي أو الميول أو التوقعات أو الامنيات الذاتية .</a:t>
            </a:r>
          </a:p>
        </p:txBody>
      </p:sp>
      <p:sp>
        <p:nvSpPr>
          <p:cNvPr id="6" name="TextBox 5">
            <a:extLst>
              <a:ext uri="{FF2B5EF4-FFF2-40B4-BE49-F238E27FC236}">
                <a16:creationId xmlns:a16="http://schemas.microsoft.com/office/drawing/2014/main" id="{8759CAFE-274E-C55E-4202-57FDB56FB13F}"/>
              </a:ext>
            </a:extLst>
          </p:cNvPr>
          <p:cNvSpPr txBox="1"/>
          <p:nvPr/>
        </p:nvSpPr>
        <p:spPr>
          <a:xfrm>
            <a:off x="8936542" y="260131"/>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2585290677"/>
      </p:ext>
    </p:extLst>
  </p:cSld>
  <p:clrMapOvr>
    <a:masterClrMapping/>
  </p:clrMapOvr>
  <p:transition spd="slow" advTm="46603">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0375"/>
          </a:xfrm>
          <a:prstGeom prst="rect">
            <a:avLst/>
          </a:prstGeom>
          <a:noFill/>
        </p:spPr>
        <p:txBody>
          <a:bodyPr wrap="square" rtlCol="0">
            <a:spAutoFit/>
          </a:bodyPr>
          <a:lstStyle/>
          <a:p>
            <a:pPr algn="justLow" rtl="1"/>
            <a:r>
              <a:rPr lang="ar-EG" sz="2400" b="1" dirty="0">
                <a:solidFill>
                  <a:srgbClr val="00B0F0"/>
                </a:solidFill>
                <a:latin typeface="Alexandria" charset="0"/>
                <a:cs typeface="Alexandria" charset="0"/>
              </a:rPr>
              <a:t>تابع  أهداف العلم</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1446" y="1854557"/>
            <a:ext cx="5002318" cy="4939814"/>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4- الوصف:</a:t>
            </a:r>
          </a:p>
          <a:p>
            <a:pPr algn="justLow" rtl="1">
              <a:lnSpc>
                <a:spcPct val="150000"/>
              </a:lnSpc>
            </a:pPr>
            <a:r>
              <a:rPr lang="ar-EG" sz="1400" dirty="0">
                <a:latin typeface="Alexandria"/>
              </a:rPr>
              <a:t>يعتبر وصف الظواهر المختلفة سواء كانت طبيعة أو غير طبيعية من أهداف العلم. فعند دراسة الإنسان لظاهرة ما يستخدم أدوات معينة كالملاحظة، أو الأدوات العلمية المتاحة له والتي تتناسب وطبيعة الظاهرة التي يدرسها، ويصل من خلال ذلك إلى مجموعة من الحقائق تتضمن وصف الظاهرة من كافة النواحي المطلوبة لوصف الظاهرة بحسب طبيعة تلك الظاهرة.</a:t>
            </a:r>
          </a:p>
          <a:p>
            <a:pPr algn="justLow" rtl="1">
              <a:lnSpc>
                <a:spcPct val="150000"/>
              </a:lnSpc>
            </a:pPr>
            <a:r>
              <a:rPr lang="ar-EG" sz="1400" b="1" dirty="0">
                <a:solidFill>
                  <a:srgbClr val="00AEEF"/>
                </a:solidFill>
                <a:latin typeface="Alexandria"/>
              </a:rPr>
              <a:t>5- التفسير</a:t>
            </a:r>
          </a:p>
          <a:p>
            <a:pPr algn="justLow" rtl="1">
              <a:lnSpc>
                <a:spcPct val="150000"/>
              </a:lnSpc>
            </a:pPr>
            <a:r>
              <a:rPr lang="ar-EG" sz="1400" dirty="0">
                <a:latin typeface="Alexandria"/>
              </a:rPr>
              <a:t>يحاول العلم فهم الظواهر المختلفة والأشياء التي وصفها، ومعرفة أسباب حدوثها أو وجودها، فإذا كان الوصف يحاول الإجابة عن السؤال كيف يحدث؟ « فإن التفسير يحاول أن يجيب عن سؤال كيف يحدث، أو لماذا يحدث هذا؟»</a:t>
            </a:r>
          </a:p>
          <a:p>
            <a:pPr algn="justLow" rtl="1">
              <a:lnSpc>
                <a:spcPct val="150000"/>
              </a:lnSpc>
            </a:pPr>
            <a:r>
              <a:rPr lang="ar-EG" sz="1400" dirty="0">
                <a:latin typeface="Alexandria"/>
              </a:rPr>
              <a:t>ولا يقف العلم عند مجرد تفسير ظواهر معينة، وإنما يهدف إلى إيجاد تعميمات تفيد في تفسير أكبر عدد ممكن من الظواهر، كما يساعد على الوصول إلى تعميمات علمية وتصورات نظرية تسهم في التنبؤ بالأحداث مستقبلا . كما وتحتاج عملية تفسير الظواهر إلى إدراك العلاقات بين الظواهر المراد تفسيرها، وبين المتغيرات التي تلازمها أو تسبقها.</a:t>
            </a:r>
          </a:p>
        </p:txBody>
      </p:sp>
      <p:sp>
        <p:nvSpPr>
          <p:cNvPr id="6" name="TextBox 5">
            <a:extLst>
              <a:ext uri="{FF2B5EF4-FFF2-40B4-BE49-F238E27FC236}">
                <a16:creationId xmlns:a16="http://schemas.microsoft.com/office/drawing/2014/main" id="{64C2111C-BC8E-0715-ACB6-874532248175}"/>
              </a:ext>
            </a:extLst>
          </p:cNvPr>
          <p:cNvSpPr txBox="1"/>
          <p:nvPr/>
        </p:nvSpPr>
        <p:spPr>
          <a:xfrm>
            <a:off x="8947126" y="260131"/>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1960232574"/>
      </p:ext>
    </p:extLst>
  </p:cSld>
  <p:clrMapOvr>
    <a:masterClrMapping/>
  </p:clrMapOvr>
  <p:transition spd="slow" advTm="143537">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الفرق بين العلم والمعرفة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3970318"/>
          </a:xfrm>
          <a:prstGeom prst="rect">
            <a:avLst/>
          </a:prstGeom>
          <a:noFill/>
        </p:spPr>
        <p:txBody>
          <a:bodyPr wrap="square" rtlCol="1">
            <a:spAutoFit/>
          </a:bodyPr>
          <a:lstStyle/>
          <a:p>
            <a:pPr algn="justLow" rtl="1">
              <a:lnSpc>
                <a:spcPct val="150000"/>
              </a:lnSpc>
            </a:pPr>
            <a:r>
              <a:rPr lang="ar-EG" sz="1400" dirty="0">
                <a:latin typeface="Alexandria"/>
              </a:rPr>
              <a:t> أما العلم فهو ذلك الفرع من الدراسة الذي يتعلق بجسر مترابط من الحقائق الثابتة المصنفة والتي تحكمها قوانين عامة، وتحتوي على طرق ومناهج موثوق بها لاكتشاف الحقائق الجديدة في نطاق هذه الدراسة.</a:t>
            </a:r>
          </a:p>
          <a:p>
            <a:pPr algn="justLow" rtl="1">
              <a:lnSpc>
                <a:spcPct val="150000"/>
              </a:lnSpc>
            </a:pPr>
            <a:r>
              <a:rPr lang="ar-EG" sz="1400" dirty="0">
                <a:latin typeface="Alexandria"/>
              </a:rPr>
              <a:t>▪ العلم جزء من المعرفة، والمعرفة أوسع وأشمل من العلم، ذلك لأن المعرفة تتضمن معارف علمية وأخرى غير علمية .</a:t>
            </a:r>
          </a:p>
          <a:p>
            <a:pPr algn="justLow" rtl="1">
              <a:lnSpc>
                <a:spcPct val="150000"/>
              </a:lnSpc>
            </a:pPr>
            <a:r>
              <a:rPr lang="ar-EG" sz="1400" dirty="0">
                <a:latin typeface="Alexandria"/>
              </a:rPr>
              <a:t>▪ ليست كل معرفة تعد معرفة علمية وليست جميع أنواع المعارف على مستوى واحد وإنما تختلف باختلاف ما تتمتع به من دقة، ودقة المعرفة تنبعث من مدى ما تتميز به من أساليب التفكير وقواعد المنهج التي اتبعت في الوصول إليها، وعندما نتبع قواعد المنهج العلمي وخطواته في التعرف على الظواهر فحينئذ نصل إلى المعرفة العلمية.</a:t>
            </a:r>
          </a:p>
        </p:txBody>
      </p:sp>
      <p:sp>
        <p:nvSpPr>
          <p:cNvPr id="9" name="TextBox 8"/>
          <p:cNvSpPr txBox="1"/>
          <p:nvPr/>
        </p:nvSpPr>
        <p:spPr>
          <a:xfrm>
            <a:off x="6439438" y="4597757"/>
            <a:ext cx="4713666" cy="1384995"/>
          </a:xfrm>
          <a:prstGeom prst="rect">
            <a:avLst/>
          </a:prstGeom>
          <a:noFill/>
        </p:spPr>
        <p:txBody>
          <a:bodyPr wrap="square" rtlCol="1">
            <a:spAutoFit/>
          </a:bodyPr>
          <a:lstStyle/>
          <a:p>
            <a:pPr algn="justLow" rtl="1">
              <a:lnSpc>
                <a:spcPct val="150000"/>
              </a:lnSpc>
            </a:pPr>
            <a:r>
              <a:rPr lang="ar-EG" sz="1400" dirty="0">
                <a:latin typeface="Alexandria"/>
              </a:rPr>
              <a:t>رادف بعض أرباب المعاجم العربية بين العلم والمعرفة على أساس أنهما بمعنى واحد وهو نقيض الجهل، وفارق بينهما آخرون على النحو لآتي:</a:t>
            </a:r>
          </a:p>
          <a:p>
            <a:pPr algn="justLow" rtl="1">
              <a:lnSpc>
                <a:spcPct val="150000"/>
              </a:lnSpc>
            </a:pPr>
            <a:r>
              <a:rPr lang="ar-EG" sz="1400" dirty="0">
                <a:latin typeface="Alexandria"/>
              </a:rPr>
              <a:t>▪ المعرفة: هي مجموعة من المفاهيم والآراء والتصورات الفكرية التي تتكون لدى الفرد كنتيجة لخبراته في فهم الظواهر والأشياء المحيطة به.</a:t>
            </a:r>
          </a:p>
        </p:txBody>
      </p:sp>
      <p:sp>
        <p:nvSpPr>
          <p:cNvPr id="6" name="TextBox 5">
            <a:extLst>
              <a:ext uri="{FF2B5EF4-FFF2-40B4-BE49-F238E27FC236}">
                <a16:creationId xmlns:a16="http://schemas.microsoft.com/office/drawing/2014/main" id="{0995C5D3-F23A-380B-7C2D-92525790764A}"/>
              </a:ext>
            </a:extLst>
          </p:cNvPr>
          <p:cNvSpPr txBox="1"/>
          <p:nvPr/>
        </p:nvSpPr>
        <p:spPr>
          <a:xfrm>
            <a:off x="8873042" y="260131"/>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3774102064"/>
      </p:ext>
    </p:extLst>
  </p:cSld>
  <p:clrMapOvr>
    <a:masterClrMapping/>
  </p:clrMapOvr>
  <p:transition spd="slow" advTm="40924">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208855"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مفهوم البحث العلمي</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6555346" y="4597757"/>
            <a:ext cx="5177308" cy="1991379"/>
          </a:xfrm>
          <a:prstGeom prst="rect">
            <a:avLst/>
          </a:prstGeom>
          <a:noFill/>
        </p:spPr>
        <p:txBody>
          <a:bodyPr wrap="square" rtlCol="1">
            <a:spAutoFit/>
          </a:bodyPr>
          <a:lstStyle/>
          <a:p>
            <a:pPr algn="justLow" rtl="1">
              <a:lnSpc>
                <a:spcPct val="150000"/>
              </a:lnSpc>
            </a:pPr>
            <a:r>
              <a:rPr lang="ar-EG" sz="1400" dirty="0">
                <a:latin typeface="Alexandria"/>
              </a:rPr>
              <a:t>توصلنا فيما سبق إلى تحديد مفهوم البحث، وانتهينا إلى ان ليس كل بحث يتسم بالطابع العلمي، كما ان المعرفة يمكن ان تكون علمية، ويمكن ان تكون غير علمية، والفيصل هنا هو الطريقة التي استخدمت في الحصول على تلك المعرفة،  فالمعرفة العلمية تتطلب الوصول إليها الالتزام بإجراءات وقواعد علمية صارمة ومنضبطة، ولكي نفهم وندرك تلك الاجراءات والقواعد فلابد من التعرف أولا على مفهوم البحث العلمي.</a:t>
            </a:r>
          </a:p>
          <a:p>
            <a:pPr algn="justLow" rtl="1">
              <a:lnSpc>
                <a:spcPct val="150000"/>
              </a:lnSpc>
            </a:pPr>
            <a:endParaRPr lang="ar-EG" sz="1400" dirty="0">
              <a:latin typeface="Alexandria"/>
            </a:endParaRPr>
          </a:p>
        </p:txBody>
      </p:sp>
      <p:sp>
        <p:nvSpPr>
          <p:cNvPr id="4" name="TextBox 3"/>
          <p:cNvSpPr txBox="1"/>
          <p:nvPr/>
        </p:nvSpPr>
        <p:spPr>
          <a:xfrm>
            <a:off x="605307" y="1738648"/>
            <a:ext cx="4714246" cy="3539430"/>
          </a:xfrm>
          <a:prstGeom prst="rect">
            <a:avLst/>
          </a:prstGeom>
          <a:noFill/>
        </p:spPr>
        <p:txBody>
          <a:bodyPr wrap="square" rtlCol="1">
            <a:spAutoFit/>
          </a:bodyPr>
          <a:lstStyle/>
          <a:p>
            <a:pPr algn="r" rtl="1"/>
            <a:r>
              <a:rPr lang="ar-EG" sz="1400" dirty="0"/>
              <a:t>وفي حقيقة الأمر فإن هناك عشرات التعريفات التي يمكن ان نقدمها للبحث العلمي، والتي من شأنها ان تمكننا من تحديد هذا المفهوم بالطريقة الصحيحة والواضحة، بما يجعلنا لا ندرك فقط مفهوم البحث العلمي، بل تقودنا ايضا إلى ان نعي خصائصه وأهميته ووظائفه، وفوق كل ذلك اجراءاته وأسسه وقواعده.  وسوف نسرد هنا العديد من التعريفات التي قدمها الباحثون والمتخصصون والدارسون لمفهوم البحث العلمي:</a:t>
            </a:r>
          </a:p>
          <a:p>
            <a:pPr algn="r" rtl="1"/>
            <a:r>
              <a:rPr lang="ar-EG" sz="1400" dirty="0"/>
              <a:t>وسيلة للدراسة يمكن بواسطتها الوصول إلى حل لمشكلة محددة وذلك عن طريق التقصي الشامل والدقيق لجميع الشواهد والأدلة التي يمكن التحقق منها والتي تتصل بمشكلة محددة.</a:t>
            </a:r>
          </a:p>
          <a:p>
            <a:pPr algn="r" rtl="1"/>
            <a:r>
              <a:rPr lang="ar-EG" sz="1400" dirty="0"/>
              <a:t>كما عرف أيضا بأنه:</a:t>
            </a:r>
          </a:p>
          <a:p>
            <a:pPr algn="r" rtl="1"/>
            <a:r>
              <a:rPr lang="ar-EG" sz="1400" dirty="0"/>
              <a:t>تقصي أو فحص دقيق لاكتشاف معلومات أو علاقات جديدة ونمو المعرفة الحالية والتحقق منها.</a:t>
            </a:r>
          </a:p>
          <a:p>
            <a:pPr algn="r" rtl="1"/>
            <a:r>
              <a:rPr lang="ar-EG" sz="1400" dirty="0"/>
              <a:t>وتم تعريفه أيضا بانه:</a:t>
            </a:r>
          </a:p>
          <a:p>
            <a:pPr algn="r" rtl="1"/>
            <a:r>
              <a:rPr lang="ar-EG" sz="1400" dirty="0"/>
              <a:t>استقصاء منظم يهدف إلى إضافة معارف يمكن توصيلها والتحقق من صحتها باختبارها علميًا.</a:t>
            </a:r>
          </a:p>
          <a:p>
            <a:pPr algn="r" rtl="1"/>
            <a:endParaRPr lang="ar-EG" sz="1400" dirty="0"/>
          </a:p>
        </p:txBody>
      </p:sp>
      <p:sp>
        <p:nvSpPr>
          <p:cNvPr id="6" name="TextBox 5">
            <a:extLst>
              <a:ext uri="{FF2B5EF4-FFF2-40B4-BE49-F238E27FC236}">
                <a16:creationId xmlns:a16="http://schemas.microsoft.com/office/drawing/2014/main" id="{D705CC0F-EB7A-A9DC-AA9D-9549D6392499}"/>
              </a:ext>
            </a:extLst>
          </p:cNvPr>
          <p:cNvSpPr txBox="1"/>
          <p:nvPr/>
        </p:nvSpPr>
        <p:spPr>
          <a:xfrm>
            <a:off x="8873042" y="260131"/>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2284065067"/>
      </p:ext>
    </p:extLst>
  </p:cSld>
  <p:clrMapOvr>
    <a:masterClrMapping/>
  </p:clrMapOvr>
  <p:transition spd="slow" advTm="16489">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مفهوم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412400" cy="4293483"/>
          </a:xfrm>
          <a:prstGeom prst="rect">
            <a:avLst/>
          </a:prstGeom>
          <a:noFill/>
        </p:spPr>
        <p:txBody>
          <a:bodyPr wrap="square" rtlCol="1">
            <a:spAutoFit/>
          </a:bodyPr>
          <a:lstStyle/>
          <a:p>
            <a:pPr algn="justLow" rtl="1">
              <a:lnSpc>
                <a:spcPct val="150000"/>
              </a:lnSpc>
            </a:pPr>
            <a:r>
              <a:rPr lang="ar-EG" sz="1400" dirty="0">
                <a:latin typeface="Alexandria"/>
              </a:rPr>
              <a:t>ويعرف كل من رومل وبلين</a:t>
            </a:r>
            <a:r>
              <a:rPr lang="en-US" sz="1400" dirty="0">
                <a:latin typeface="Alexandria"/>
              </a:rPr>
              <a:t> </a:t>
            </a:r>
            <a:r>
              <a:rPr lang="en-US" sz="1400" dirty="0" err="1">
                <a:latin typeface="Alexandria"/>
              </a:rPr>
              <a:t>Rummel</a:t>
            </a:r>
            <a:r>
              <a:rPr lang="en-US" sz="1400" dirty="0">
                <a:latin typeface="Alexandria"/>
              </a:rPr>
              <a:t> and </a:t>
            </a:r>
            <a:r>
              <a:rPr lang="en-US" sz="1400" dirty="0" err="1">
                <a:latin typeface="Alexandria"/>
              </a:rPr>
              <a:t>Ballaine</a:t>
            </a:r>
            <a:r>
              <a:rPr lang="en-US" sz="1400" dirty="0">
                <a:latin typeface="Alexandria"/>
              </a:rPr>
              <a:t> </a:t>
            </a:r>
            <a:r>
              <a:rPr lang="ar-EG" sz="1400" dirty="0">
                <a:latin typeface="Alexandria"/>
              </a:rPr>
              <a:t>البحث العلمي كذلك بانه "الاستخدام المنظم لعدد من الأساليب والاجراءات المختلفة للوصول إلى حل أكثر كفاءة لمشكلة معينة، بدلا</a:t>
            </a:r>
            <a:r>
              <a:rPr lang="en-US" sz="1400" dirty="0">
                <a:latin typeface="Alexandria"/>
              </a:rPr>
              <a:t> </a:t>
            </a:r>
            <a:r>
              <a:rPr lang="ar-EG" sz="1400" dirty="0">
                <a:latin typeface="Alexandria"/>
              </a:rPr>
              <a:t>من الوسائل الأقل فاعلية بهذا الشأن.</a:t>
            </a:r>
          </a:p>
          <a:p>
            <a:pPr algn="justLow" rtl="1">
              <a:lnSpc>
                <a:spcPct val="150000"/>
              </a:lnSpc>
            </a:pPr>
            <a:r>
              <a:rPr lang="ar-EG" sz="1400" dirty="0">
                <a:latin typeface="Alexandria"/>
              </a:rPr>
              <a:t>ويعرف البحث العلمي كذلك بانه " جهد علمي منظم، يقصد به الكشف عن معلومات جديدة تسهم في تطوير المعارف الانسانية وتطوير آفاقها. كما ان البحث العلمي هو "محاولة لاكتشاف المعرفة والتنقيب عنها وتنميتها وفحصها وتحقيقها بتقص دقيق ونقد عميق، ثم عرضها عرضا مكتملا، بذكاء وادراك.</a:t>
            </a:r>
          </a:p>
          <a:p>
            <a:pPr algn="justLow" rtl="1">
              <a:lnSpc>
                <a:spcPct val="150000"/>
              </a:lnSpc>
            </a:pPr>
            <a:r>
              <a:rPr lang="ar-EG" sz="1400" dirty="0">
                <a:latin typeface="Alexandria"/>
              </a:rPr>
              <a:t>ومن تعريفات البحث العلمي ايضا انه "وسيلة للدراسة يمكن الوصول من خلالها لحل المشكلات المختلفة عن طريق الاستقصاء الشامل والدقيق لكافة الظواهر والمتغيرات والأدلة التي ترتبط بمشكلة البحث، ولا يقتصر الأمر على مجرد الوصول إلى الحقائق الجديدة والكشف عنها لتنمية المعرفة الانسانية، بل لابد من التطبيق، إذ ان مصطلح البحث العلمي يشير كذلك إلى هذه الجوانب التطبيقية من أجل حل المشكلات الحياتية.</a:t>
            </a:r>
          </a:p>
          <a:p>
            <a:pPr algn="justLow" rtl="1">
              <a:lnSpc>
                <a:spcPct val="150000"/>
              </a:lnSpc>
            </a:pPr>
            <a:r>
              <a:rPr lang="en-US" sz="1400" dirty="0">
                <a:latin typeface="Alexandria"/>
              </a:rPr>
              <a:t> </a:t>
            </a:r>
            <a:endParaRPr lang="ar-EG" sz="1400" dirty="0">
              <a:latin typeface="Alexandria"/>
            </a:endParaRPr>
          </a:p>
        </p:txBody>
      </p:sp>
      <p:sp>
        <p:nvSpPr>
          <p:cNvPr id="9" name="TextBox 8"/>
          <p:cNvSpPr txBox="1"/>
          <p:nvPr/>
        </p:nvSpPr>
        <p:spPr>
          <a:xfrm>
            <a:off x="7117211" y="4846303"/>
            <a:ext cx="4314422" cy="1021883"/>
          </a:xfrm>
          <a:prstGeom prst="rect">
            <a:avLst/>
          </a:prstGeom>
          <a:noFill/>
        </p:spPr>
        <p:txBody>
          <a:bodyPr wrap="square" rtlCol="1">
            <a:spAutoFit/>
          </a:bodyPr>
          <a:lstStyle/>
          <a:p>
            <a:pPr algn="justLow" rtl="1">
              <a:lnSpc>
                <a:spcPct val="150000"/>
              </a:lnSpc>
            </a:pPr>
            <a:r>
              <a:rPr lang="ar-EG" sz="1400" dirty="0">
                <a:latin typeface="Alexandria"/>
              </a:rPr>
              <a:t>و يعرف البعض البحث العلمي بانه "عملية منظمة تهدف إلى التوصل إلى حلول لمشكلات محددة، أو اجابة عن تساؤلات معينة، باستخدام أساليب علمية محددة يمكن ان تؤدي إلى معرفة علمية جديدة.</a:t>
            </a:r>
          </a:p>
        </p:txBody>
      </p:sp>
      <p:sp>
        <p:nvSpPr>
          <p:cNvPr id="6" name="TextBox 5">
            <a:extLst>
              <a:ext uri="{FF2B5EF4-FFF2-40B4-BE49-F238E27FC236}">
                <a16:creationId xmlns:a16="http://schemas.microsoft.com/office/drawing/2014/main" id="{367478AE-EDA8-00D0-083C-8C9D26047B75}"/>
              </a:ext>
            </a:extLst>
          </p:cNvPr>
          <p:cNvSpPr txBox="1"/>
          <p:nvPr/>
        </p:nvSpPr>
        <p:spPr>
          <a:xfrm>
            <a:off x="8830709" y="260132"/>
            <a:ext cx="3357033"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4219323202"/>
      </p:ext>
    </p:extLst>
  </p:cSld>
  <p:clrMapOvr>
    <a:masterClrMapping/>
  </p:clrMapOvr>
  <p:transition spd="slow" advTm="81646">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مفهوم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74271"/>
            <a:ext cx="5461095" cy="2677656"/>
          </a:xfrm>
          <a:prstGeom prst="rect">
            <a:avLst/>
          </a:prstGeom>
          <a:noFill/>
        </p:spPr>
        <p:txBody>
          <a:bodyPr wrap="square" rtlCol="1">
            <a:spAutoFit/>
          </a:bodyPr>
          <a:lstStyle/>
          <a:p>
            <a:pPr algn="justLow" rtl="1">
              <a:lnSpc>
                <a:spcPct val="150000"/>
              </a:lnSpc>
            </a:pPr>
            <a:r>
              <a:rPr lang="ar-EG" sz="1400" dirty="0">
                <a:latin typeface="Alexandria"/>
              </a:rPr>
              <a:t> وقدم عامر </a:t>
            </a:r>
            <a:r>
              <a:rPr lang="ar-EG" sz="1400" dirty="0" err="1">
                <a:latin typeface="Alexandria"/>
              </a:rPr>
              <a:t>قنديلجي</a:t>
            </a:r>
            <a:r>
              <a:rPr lang="ar-EG" sz="1400" dirty="0">
                <a:latin typeface="Alexandria"/>
              </a:rPr>
              <a:t> تعريفان للبحث العلمي في مؤلفين مختلفين يفصل بينهما أكثر من عشر سنوات، حيث جاء في الأول بان البحث العلمي هو: "عرض مفصل أو دراسة متعمقة، تمثل كشفا لحقيقة جديدة أو التأكيد على حقيقة قديمة </a:t>
            </a:r>
            <a:r>
              <a:rPr lang="ar-EG" sz="1400" dirty="0" err="1">
                <a:latin typeface="Alexandria"/>
              </a:rPr>
              <a:t>مبحوثة</a:t>
            </a:r>
            <a:r>
              <a:rPr lang="ar-EG" sz="1400" dirty="0">
                <a:latin typeface="Alexandria"/>
              </a:rPr>
              <a:t> واضافة شيء جديد لها، أو حل لمشكلة كان قد تعهد شخص بتقصيها وكشفها وحلها.</a:t>
            </a:r>
          </a:p>
          <a:p>
            <a:pPr algn="justLow" rtl="1">
              <a:lnSpc>
                <a:spcPct val="150000"/>
              </a:lnSpc>
            </a:pPr>
            <a:r>
              <a:rPr lang="ar-EG" sz="1400" dirty="0">
                <a:latin typeface="Alexandria"/>
              </a:rPr>
              <a:t>اما التعريف الثاني فمفاده ان البحث العلمي هو "استعلام دراسي جدي أو اختبار عن طريق التحري والتنقيب والتجريب، الذي يكون غرضه اكتشاف حقائق جديدة او تفسيرها أو مراجعة للنظريات والقوانين المتداولة والمقبولة في المجتمع، وذلك في ضوء حقائق جديدة، أو تطبيقات عملية لنظريات وقوانين مستحدثة أو معدلة.</a:t>
            </a:r>
          </a:p>
        </p:txBody>
      </p:sp>
      <p:sp>
        <p:nvSpPr>
          <p:cNvPr id="9" name="TextBox 8"/>
          <p:cNvSpPr txBox="1"/>
          <p:nvPr/>
        </p:nvSpPr>
        <p:spPr>
          <a:xfrm>
            <a:off x="6236119" y="4537133"/>
            <a:ext cx="5766991" cy="2354491"/>
          </a:xfrm>
          <a:prstGeom prst="rect">
            <a:avLst/>
          </a:prstGeom>
          <a:noFill/>
        </p:spPr>
        <p:txBody>
          <a:bodyPr wrap="square" rtlCol="1">
            <a:spAutoFit/>
          </a:bodyPr>
          <a:lstStyle/>
          <a:p>
            <a:pPr algn="justLow" rtl="1">
              <a:lnSpc>
                <a:spcPct val="150000"/>
              </a:lnSpc>
            </a:pPr>
            <a:r>
              <a:rPr lang="ar-EG" sz="1400" dirty="0">
                <a:latin typeface="Alexandria"/>
              </a:rPr>
              <a:t> ومن التعريفات المهمة للبحث العلمي انه "التقصي المنظم باتباع أساليب ومناهج علمية محددة للحقائق العلمية بقصد التأكد من صحتها، وتعديلها أو إضافة الجديد لها.</a:t>
            </a:r>
          </a:p>
          <a:p>
            <a:pPr algn="justLow" rtl="1">
              <a:lnSpc>
                <a:spcPct val="150000"/>
              </a:lnSpc>
            </a:pPr>
            <a:r>
              <a:rPr lang="ar-EG" sz="1400" dirty="0">
                <a:latin typeface="Alexandria"/>
              </a:rPr>
              <a:t>كما ان التعريف الذي قدمه حسن الساعاتي للبحث العلمي يعد من بين التعريفات التي يجب التوقف عندها، حيث يعرف الساعاتي البحث العلمي بانه "استقصاء عن موضوعات أو مسائل معينة يتبع فيها الفكر نهجا علميا في إطار منهج منطقي عام يطبق في كل منها منهجا أو أكثر من مناهج اعمال الفكر، أي تشغيله في تقصي الموضوع أو المسألة محور البحث، يتحرى فيها الصدق والدقة والصلة الوثيقة بالموضوع محل البحث.</a:t>
            </a:r>
          </a:p>
        </p:txBody>
      </p:sp>
      <p:sp>
        <p:nvSpPr>
          <p:cNvPr id="6" name="TextBox 5">
            <a:extLst>
              <a:ext uri="{FF2B5EF4-FFF2-40B4-BE49-F238E27FC236}">
                <a16:creationId xmlns:a16="http://schemas.microsoft.com/office/drawing/2014/main" id="{57004064-30D6-14A3-3861-CAF60BA09202}"/>
              </a:ext>
            </a:extLst>
          </p:cNvPr>
          <p:cNvSpPr txBox="1"/>
          <p:nvPr/>
        </p:nvSpPr>
        <p:spPr>
          <a:xfrm>
            <a:off x="8873042" y="260131"/>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1624335510"/>
      </p:ext>
    </p:extLst>
  </p:cSld>
  <p:clrMapOvr>
    <a:masterClrMapping/>
  </p:clrMapOvr>
  <p:transition spd="slow" advTm="62029">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مفهوم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76517" y="1801049"/>
            <a:ext cx="5027247" cy="3000821"/>
          </a:xfrm>
          <a:prstGeom prst="rect">
            <a:avLst/>
          </a:prstGeom>
          <a:noFill/>
        </p:spPr>
        <p:txBody>
          <a:bodyPr wrap="square" rtlCol="1">
            <a:spAutoFit/>
          </a:bodyPr>
          <a:lstStyle/>
          <a:p>
            <a:pPr algn="justLow" rtl="1">
              <a:lnSpc>
                <a:spcPct val="150000"/>
              </a:lnSpc>
            </a:pPr>
            <a:r>
              <a:rPr lang="ar-EG" sz="1400" dirty="0">
                <a:latin typeface="Alexandria"/>
              </a:rPr>
              <a:t>ويذهب عبدالرحمن بدوي إلى ان البحث العلمي هو "مجموعة من القواعد العامة المستخدمة من اجل الوصول إلى الحقيقة في العلم، بواسطة طائفة من القواعد العامة التي تهيمن على سير العقل وتحدد عملياته، حتى يصل إلى نتيجة معلومة.</a:t>
            </a:r>
          </a:p>
          <a:p>
            <a:pPr algn="justLow" rtl="1">
              <a:lnSpc>
                <a:spcPct val="150000"/>
              </a:lnSpc>
            </a:pPr>
            <a:r>
              <a:rPr lang="ar-EG" sz="1400" dirty="0">
                <a:latin typeface="Alexandria"/>
              </a:rPr>
              <a:t>اما احمد بدر فيقدم في مؤلفه القيم اصول البحث العلمي ومناهجه تعريفا للبحث العلمي مفاده انه "وسيلة للاستعلام والاستقصاء المنظم والدقيق،  الذي يقوم به الباحث بغرض اكتشاف معلومات أو علاقات جديدة، بالإضافة إلى تطوير أو تصحيح أو تحقيق المعلومات الموجودة فعلا، على ان يتبع في هذا الفحص والاستعلام الدقيق خطوات المنهج العلمي واختيار الطريقة والأدوات اللازمة للبحث وجمع البيانات.</a:t>
            </a:r>
          </a:p>
          <a:p>
            <a:pPr algn="justLow" rtl="1">
              <a:lnSpc>
                <a:spcPct val="150000"/>
              </a:lnSpc>
            </a:pPr>
            <a:r>
              <a:rPr lang="ar-EG" sz="1400" dirty="0">
                <a:latin typeface="Alexandria"/>
              </a:rPr>
              <a:t> </a:t>
            </a:r>
          </a:p>
        </p:txBody>
      </p:sp>
      <p:sp>
        <p:nvSpPr>
          <p:cNvPr id="9" name="TextBox 8"/>
          <p:cNvSpPr txBox="1"/>
          <p:nvPr/>
        </p:nvSpPr>
        <p:spPr>
          <a:xfrm>
            <a:off x="5641526" y="4597757"/>
            <a:ext cx="5511578" cy="2314544"/>
          </a:xfrm>
          <a:prstGeom prst="rect">
            <a:avLst/>
          </a:prstGeom>
          <a:noFill/>
        </p:spPr>
        <p:txBody>
          <a:bodyPr wrap="square" rtlCol="1">
            <a:spAutoFit/>
          </a:bodyPr>
          <a:lstStyle/>
          <a:p>
            <a:pPr algn="justLow" rtl="1">
              <a:lnSpc>
                <a:spcPct val="150000"/>
              </a:lnSpc>
            </a:pPr>
            <a:r>
              <a:rPr lang="ar-EG" sz="1400" dirty="0">
                <a:latin typeface="Alexandria"/>
              </a:rPr>
              <a:t> ويعرف حسن رشوان البحث العلمي بانه "نشاط علمي منظم، وطريقة في التفكير، واسلوب للنظر في الوقائع يسعى إلى كشف الحقائق، معتمدا على مناهج موضوعية من اجل معرفة الارتباط بين هذه الحقائق، ثم استخلاص المبادئ العامة والقوانين العامة أو القوانين التفسيرية.</a:t>
            </a:r>
          </a:p>
          <a:p>
            <a:pPr algn="justLow" rtl="1">
              <a:lnSpc>
                <a:spcPct val="150000"/>
              </a:lnSpc>
            </a:pPr>
            <a:r>
              <a:rPr lang="ar-EG" sz="1400" dirty="0">
                <a:latin typeface="Alexandria"/>
              </a:rPr>
              <a:t>اما </a:t>
            </a:r>
            <a:r>
              <a:rPr lang="ar-EG" sz="1400" dirty="0" err="1">
                <a:latin typeface="Alexandria"/>
              </a:rPr>
              <a:t>ابوالنجا</a:t>
            </a:r>
            <a:r>
              <a:rPr lang="ar-EG" sz="1400" dirty="0">
                <a:latin typeface="Alexandria"/>
              </a:rPr>
              <a:t> فقد عرف البحث العلمي بانه "عملية تتضمن تفسير الظواهر الاجتماعية التي لم يتم تفسيرها من خلال جمع البيانات حول هذه الظاهرة، وذلك كأحد العناصر الأساسية لعملية شاملة هدفها النهائي الكشف عن دلالة ومغزى الوقائع أو الحقائق المرتبطة بهذه الظواهر من اجل اكتشاف الحقائق.</a:t>
            </a:r>
          </a:p>
        </p:txBody>
      </p:sp>
      <p:sp>
        <p:nvSpPr>
          <p:cNvPr id="6" name="TextBox 5">
            <a:extLst>
              <a:ext uri="{FF2B5EF4-FFF2-40B4-BE49-F238E27FC236}">
                <a16:creationId xmlns:a16="http://schemas.microsoft.com/office/drawing/2014/main" id="{1007F4DE-8C40-113D-190F-D2DEE92C1811}"/>
              </a:ext>
            </a:extLst>
          </p:cNvPr>
          <p:cNvSpPr txBox="1"/>
          <p:nvPr/>
        </p:nvSpPr>
        <p:spPr>
          <a:xfrm>
            <a:off x="8873042" y="260131"/>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2615363621"/>
      </p:ext>
    </p:extLst>
  </p:cSld>
  <p:clrMapOvr>
    <a:masterClrMapping/>
  </p:clrMapOvr>
  <p:transition spd="slow" advTm="38907">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406225" y="4009363"/>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مفهوم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prstClr val="white"/>
                </a:solidFill>
                <a:latin typeface="Alexandria" charset="0"/>
                <a:cs typeface="Alexandria" charset="0"/>
              </a:rPr>
              <a:t>محاضرة</a:t>
            </a:r>
            <a:endParaRPr lang="en-US" sz="1600" dirty="0">
              <a:solidFill>
                <a:prstClr val="white"/>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prstClr val="white"/>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874059" y="1492625"/>
            <a:ext cx="5084179" cy="2354491"/>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وبناء على ما تقدم فإنه يمكننا تعريف البحث العلمي بانه: الاستخدام المنظم والمحسوب والمدروس للوسائل والأساليب والطرق والأدوات المتفق والمتعارف عليها في حقول المعرفة العلمية، والمتمثلة في الاجراءات المنهجية التي تتيح للباحثين فك الغموض حول القضايا والمشكلات محل البحث، واكتشاف الحقائق المتعلقة بها، وتقديم التفسيرات العلمية للظواهر الاجتماعية والطبيعية، بهدف تقديم إجابات شافية ومقنعة بخصوصها، ووضع النظريات والقوانين العلمية، أو مراجعتها وتطويرها، أو رفضها والبحث بالتالي عن بدائل علمية لها، في دورة لا نهائية في عالم البحث العلمي.</a:t>
            </a:r>
          </a:p>
        </p:txBody>
      </p:sp>
      <p:sp>
        <p:nvSpPr>
          <p:cNvPr id="9" name="TextBox 8"/>
          <p:cNvSpPr txBox="1"/>
          <p:nvPr/>
        </p:nvSpPr>
        <p:spPr>
          <a:xfrm>
            <a:off x="6310649" y="4611400"/>
            <a:ext cx="4747498" cy="2314544"/>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وتكاد تتفق أغلب التعريفات السابقة على العديد من الجوانب الجوهرية التي تحدد ملامح مفهوم البحث العلمي، حيث أكدت تلك التعريفات على ان البحث العلمي هو عملية منظمة، وانه بالتالي يستخدم الأساليب العلمية، والإجراءات المنهجية الصارمة والدقيقة، وان البحث العلمي هو عملية هادفة، يسعى إلى البحث عن الحقائق العلمية، ومراجعة النظريات والقوانين العلمية، للتأكد من صحتها أو تعديلها، أو إضافة جديد لها، أو رفضها، وتقديم التفسيرات للظواهر ورصد العلاقات فيما بينها، مع مراعاة ان يتم كل ذلك بدقة وموضوعية وصدق.</a:t>
            </a:r>
          </a:p>
        </p:txBody>
      </p:sp>
      <p:sp>
        <p:nvSpPr>
          <p:cNvPr id="6" name="TextBox 5">
            <a:extLst>
              <a:ext uri="{FF2B5EF4-FFF2-40B4-BE49-F238E27FC236}">
                <a16:creationId xmlns:a16="http://schemas.microsoft.com/office/drawing/2014/main" id="{6A6CC375-F77F-34D8-2374-4E09CBB2ED08}"/>
              </a:ext>
            </a:extLst>
          </p:cNvPr>
          <p:cNvSpPr txBox="1"/>
          <p:nvPr/>
        </p:nvSpPr>
        <p:spPr>
          <a:xfrm>
            <a:off x="8873042" y="260131"/>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2996058716"/>
      </p:ext>
    </p:extLst>
  </p:cSld>
  <p:clrMapOvr>
    <a:masterClrMapping/>
  </p:clrMapOvr>
  <p:transition spd="slow" advTm="37328">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80" y="1738988"/>
            <a:ext cx="5228822" cy="1600438"/>
          </a:xfrm>
          <a:prstGeom prst="rect">
            <a:avLst/>
          </a:prstGeom>
          <a:noFill/>
        </p:spPr>
        <p:txBody>
          <a:bodyPr wrap="square" rtlCol="0">
            <a:spAutoFit/>
          </a:bodyPr>
          <a:lstStyle/>
          <a:p>
            <a:pPr algn="justLow" rtl="1"/>
            <a:r>
              <a:rPr lang="ar-EG" sz="1400" b="1" dirty="0">
                <a:solidFill>
                  <a:srgbClr val="00B0F0"/>
                </a:solidFill>
                <a:latin typeface="Alexandria" charset="0"/>
                <a:cs typeface="Alexandria" charset="0"/>
              </a:rPr>
              <a:t>  وفي مجال الدراسات الإعلامية عرف البحث العلمي الإعلامي بانه:</a:t>
            </a:r>
          </a:p>
          <a:p>
            <a:pPr algn="justLow" rtl="1"/>
            <a:r>
              <a:rPr lang="ar-EG" sz="1400" dirty="0">
                <a:solidFill>
                  <a:prstClr val="black"/>
                </a:solidFill>
                <a:latin typeface="Alexandria" charset="0"/>
                <a:cs typeface="Alexandria" charset="0"/>
              </a:rPr>
              <a:t>الجهود المنظمة والهادفة والواعية والمخططة، التي تستخدم المنهج العلمي، والأدوات العلمية المناسبة، وتتبع الاجراءات المنهجية الراسخة بهدف الحصول على المعلومات والبيانات المتعلقة بالظواهر والمشكلات الإعلامية والاتصالية، ومن ثم تصنيف وتبويب وجدولة تلك البيانات والمعلومات وتحليلها وتفسيرها للوصول إلى النتائج المتعلقة بها، بقصد إثراء المعرفة بالظواهر الإعلامية، وفهم مكنوناتها، وفك ما يحيط بها من غموض، وتقديم التوصيات والمقترحات التي تفيد في حل ومواجهة المشكلات الإعلامية.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43AEDB9-34CB-2432-041B-C912E617439F}"/>
              </a:ext>
            </a:extLst>
          </p:cNvPr>
          <p:cNvSpPr txBox="1"/>
          <p:nvPr/>
        </p:nvSpPr>
        <p:spPr>
          <a:xfrm>
            <a:off x="8809542" y="6155048"/>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2277397656"/>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مفهوم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4293483"/>
          </a:xfrm>
          <a:prstGeom prst="rect">
            <a:avLst/>
          </a:prstGeom>
          <a:noFill/>
        </p:spPr>
        <p:txBody>
          <a:bodyPr wrap="square" rtlCol="1">
            <a:spAutoFit/>
          </a:bodyPr>
          <a:lstStyle/>
          <a:p>
            <a:pPr lvl="0" algn="justLow" rtl="1">
              <a:lnSpc>
                <a:spcPct val="150000"/>
              </a:lnSpc>
            </a:pPr>
            <a:r>
              <a:rPr lang="ar-EG" sz="1400" b="1" dirty="0">
                <a:solidFill>
                  <a:srgbClr val="FF0000"/>
                </a:solidFill>
                <a:latin typeface="Alexandria"/>
              </a:rPr>
              <a:t> ومما تقدم من التعريفات السابقة يتضح الآتي:</a:t>
            </a:r>
          </a:p>
          <a:p>
            <a:pPr lvl="0" algn="justLow" rtl="1">
              <a:lnSpc>
                <a:spcPct val="150000"/>
              </a:lnSpc>
            </a:pPr>
            <a:r>
              <a:rPr lang="ar-EG" sz="1400" dirty="0">
                <a:solidFill>
                  <a:prstClr val="black"/>
                </a:solidFill>
                <a:latin typeface="Alexandria"/>
              </a:rPr>
              <a:t>✓ يلزم في البحث العلمي وجود مشكلة معينة تدفع الباحث إلى دراستها دراسة علمية منظمة يحاول الباحث من خلالها إتباع المنهج العلمي لتفسيرها والوصول إلى حقائق جديدة .</a:t>
            </a:r>
          </a:p>
          <a:p>
            <a:pPr lvl="0" algn="justLow" rtl="1">
              <a:lnSpc>
                <a:spcPct val="150000"/>
              </a:lnSpc>
            </a:pPr>
            <a:r>
              <a:rPr lang="ar-EG" sz="1400" dirty="0">
                <a:solidFill>
                  <a:prstClr val="black"/>
                </a:solidFill>
                <a:latin typeface="Alexandria"/>
              </a:rPr>
              <a:t>✓ البحث العلمي محاولة منظمة تتبع أسلوباً أو منهجاً معيناً ولا تعتمد على الطرق غير العلمية.</a:t>
            </a:r>
          </a:p>
          <a:p>
            <a:pPr lvl="0" algn="justLow" rtl="1">
              <a:lnSpc>
                <a:spcPct val="150000"/>
              </a:lnSpc>
            </a:pPr>
            <a:r>
              <a:rPr lang="ar-EG" sz="1400" dirty="0">
                <a:solidFill>
                  <a:prstClr val="black"/>
                </a:solidFill>
                <a:latin typeface="Alexandria"/>
              </a:rPr>
              <a:t>✓ يهدف البحث العلمي إلى زيادة الحقائق والمعلومات التي يعرفها</a:t>
            </a:r>
          </a:p>
          <a:p>
            <a:pPr lvl="0" algn="justLow" rtl="1">
              <a:lnSpc>
                <a:spcPct val="150000"/>
              </a:lnSpc>
            </a:pPr>
            <a:r>
              <a:rPr lang="ar-EG" sz="1400" dirty="0">
                <a:solidFill>
                  <a:prstClr val="black"/>
                </a:solidFill>
                <a:latin typeface="Alexandria"/>
              </a:rPr>
              <a:t>الإنسان وتوسيع دائرة معارفه، ليكون أكثر قدرة على التكيف مع</a:t>
            </a:r>
          </a:p>
          <a:p>
            <a:pPr lvl="0" algn="justLow" rtl="1">
              <a:lnSpc>
                <a:spcPct val="150000"/>
              </a:lnSpc>
            </a:pPr>
            <a:r>
              <a:rPr lang="ar-EG" sz="1400" dirty="0">
                <a:solidFill>
                  <a:prstClr val="black"/>
                </a:solidFill>
                <a:latin typeface="Alexandria"/>
              </a:rPr>
              <a:t>بيئته والسيطرة عليها .</a:t>
            </a:r>
          </a:p>
          <a:p>
            <a:pPr lvl="0" algn="justLow" rtl="1">
              <a:lnSpc>
                <a:spcPct val="150000"/>
              </a:lnSpc>
            </a:pPr>
            <a:r>
              <a:rPr lang="ar-EG" sz="1400" dirty="0">
                <a:solidFill>
                  <a:prstClr val="black"/>
                </a:solidFill>
                <a:latin typeface="Alexandria"/>
              </a:rPr>
              <a:t>✓ يختبر البحث العلمي المعارف والعلاقات التي يتوصل إليها ولا يعلنها إلا بعد فحصها والتأكد منها بالتجربة .</a:t>
            </a:r>
          </a:p>
          <a:p>
            <a:pPr lvl="0" algn="justLow" rtl="1">
              <a:lnSpc>
                <a:spcPct val="150000"/>
              </a:lnSpc>
            </a:pPr>
            <a:r>
              <a:rPr lang="ar-EG" sz="1400" dirty="0">
                <a:solidFill>
                  <a:prstClr val="black"/>
                </a:solidFill>
                <a:latin typeface="Alexandria"/>
              </a:rPr>
              <a:t>✓ يشمل البحث العلمي جميع ميادين المعرفة وجميع مشكلاتها</a:t>
            </a:r>
          </a:p>
          <a:p>
            <a:pPr lvl="0" algn="justLow" rtl="1">
              <a:lnSpc>
                <a:spcPct val="150000"/>
              </a:lnSpc>
            </a:pPr>
            <a:r>
              <a:rPr lang="ar-EG" sz="1400" dirty="0">
                <a:solidFill>
                  <a:prstClr val="black"/>
                </a:solidFill>
                <a:latin typeface="Alexandria"/>
              </a:rPr>
              <a:t>ويستخدم في جميع المجالات على حد سواء .</a:t>
            </a:r>
          </a:p>
        </p:txBody>
      </p:sp>
      <p:sp>
        <p:nvSpPr>
          <p:cNvPr id="9" name="TextBox 8"/>
          <p:cNvSpPr txBox="1"/>
          <p:nvPr/>
        </p:nvSpPr>
        <p:spPr>
          <a:xfrm>
            <a:off x="5641526" y="4597757"/>
            <a:ext cx="5962338" cy="1061829"/>
          </a:xfrm>
          <a:prstGeom prst="rect">
            <a:avLst/>
          </a:prstGeom>
          <a:noFill/>
        </p:spPr>
        <p:txBody>
          <a:bodyPr wrap="square" rtlCol="1">
            <a:spAutoFit/>
          </a:bodyPr>
          <a:lstStyle/>
          <a:p>
            <a:pPr algn="justLow" rtl="1">
              <a:lnSpc>
                <a:spcPct val="150000"/>
              </a:lnSpc>
            </a:pPr>
            <a:r>
              <a:rPr lang="ar-EG" sz="1400" dirty="0">
                <a:latin typeface="Alexandria"/>
              </a:rPr>
              <a:t>وهناك من يعرف البحث العلمي بانه "محاولة لاكتشاف المعرفة والتنقيب عنها وفحصها بتقص دقيق، ونقد عميق، وتطويرها ثم عرضها عرضا مكتملا، على ان يتم كل ذلك وفق اصول المنهج العلمي وقواعده ، وذلك من اجل اكتشاف معلومات أو علاقات جديدة، ونمو المعرفة الحالية، والتحقق منها.</a:t>
            </a:r>
          </a:p>
        </p:txBody>
      </p:sp>
      <p:sp>
        <p:nvSpPr>
          <p:cNvPr id="13" name="TextBox 12">
            <a:extLst>
              <a:ext uri="{FF2B5EF4-FFF2-40B4-BE49-F238E27FC236}">
                <a16:creationId xmlns:a16="http://schemas.microsoft.com/office/drawing/2014/main" id="{2E2CED70-69BB-487D-8550-E065D8815D09}"/>
              </a:ext>
            </a:extLst>
          </p:cNvPr>
          <p:cNvSpPr txBox="1"/>
          <p:nvPr/>
        </p:nvSpPr>
        <p:spPr>
          <a:xfrm>
            <a:off x="8873042" y="260131"/>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4284327934"/>
      </p:ext>
    </p:extLst>
  </p:cSld>
  <p:clrMapOvr>
    <a:masterClrMapping/>
  </p:clrMapOvr>
  <p:transition spd="slow" advTm="37895">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4185761"/>
          </a:xfrm>
          <a:prstGeom prst="rect">
            <a:avLst/>
          </a:prstGeom>
        </p:spPr>
        <p:txBody>
          <a:bodyPr wrap="square">
            <a:spAutoFit/>
          </a:bodyPr>
          <a:lstStyle/>
          <a:p>
            <a:pPr lvl="0" algn="r" rtl="1"/>
            <a:r>
              <a:rPr lang="ar-EG" sz="1400" b="1" dirty="0">
                <a:solidFill>
                  <a:srgbClr val="00B0F0"/>
                </a:solidFill>
                <a:latin typeface="Alexandria"/>
              </a:rPr>
              <a:t> 1- الموضوعية</a:t>
            </a:r>
            <a:r>
              <a:rPr lang="ar-EG" sz="1400" b="1" dirty="0">
                <a:solidFill>
                  <a:prstClr val="black"/>
                </a:solidFill>
                <a:latin typeface="Alexandria"/>
              </a:rPr>
              <a:t>:</a:t>
            </a:r>
          </a:p>
          <a:p>
            <a:pPr lvl="0" algn="r" rtl="1"/>
            <a:r>
              <a:rPr lang="ar-EG" sz="1400" dirty="0">
                <a:solidFill>
                  <a:prstClr val="black"/>
                </a:solidFill>
                <a:latin typeface="Alexandria"/>
              </a:rPr>
              <a:t>حيث تتم خطوات البحث العلمي كافة بشكل موضوعي غير متحيز، بعيداً عن الآراء الشخصية والأهواء الخاصة والتعصب لرأي محدد مسبقا. ولا يمكن إثبات الشيء ونقيضه في نفس الوقت. والموضوعية في البحث العلمي تمنع من الوصول إلى نتائج غير علمية.</a:t>
            </a:r>
          </a:p>
          <a:p>
            <a:pPr lvl="0" algn="r" rtl="1"/>
            <a:r>
              <a:rPr lang="ar-EG" sz="1400" b="1" dirty="0">
                <a:solidFill>
                  <a:srgbClr val="00B0F0"/>
                </a:solidFill>
                <a:latin typeface="Alexandria"/>
              </a:rPr>
              <a:t>2- التنظيم</a:t>
            </a:r>
          </a:p>
          <a:p>
            <a:pPr lvl="0" algn="r" rtl="1"/>
            <a:r>
              <a:rPr lang="ar-EG" sz="1400" dirty="0">
                <a:solidFill>
                  <a:prstClr val="black"/>
                </a:solidFill>
                <a:latin typeface="Alexandria"/>
              </a:rPr>
              <a:t>ان البحث العلمي عملية منظمة مقصودة، لها قواعدها واجراءاتها وخطواتها التي يجب الالتزام بها، والتنظيم يعني تحديد الخطوات والمهام في كل مرحلة من مراحل البحث، وعدم التداخل بينها، للوصول إلى تحقيق أهداف البحث بأيسر الطرق، واقصرها، دون الاخلال بالقواعد العلمية.</a:t>
            </a:r>
          </a:p>
          <a:p>
            <a:pPr lvl="0" algn="r" rtl="1"/>
            <a:r>
              <a:rPr lang="ar-EG" sz="1400" dirty="0">
                <a:solidFill>
                  <a:prstClr val="black"/>
                </a:solidFill>
                <a:latin typeface="Alexandria"/>
              </a:rPr>
              <a:t>3</a:t>
            </a:r>
            <a:r>
              <a:rPr lang="ar-EG" sz="1400" b="1" dirty="0">
                <a:solidFill>
                  <a:srgbClr val="00B0F0"/>
                </a:solidFill>
                <a:latin typeface="Alexandria"/>
              </a:rPr>
              <a:t>- القدرة الاختبارية </a:t>
            </a:r>
          </a:p>
          <a:p>
            <a:pPr lvl="0" algn="r" rtl="1"/>
            <a:r>
              <a:rPr lang="ar-EG" sz="1400" dirty="0">
                <a:solidFill>
                  <a:prstClr val="black"/>
                </a:solidFill>
                <a:latin typeface="Alexandria"/>
              </a:rPr>
              <a:t>ويقصد بها أن تكون الظاهرة أو مشكلة البحث قابلة للاختبار والقياس.</a:t>
            </a:r>
          </a:p>
          <a:p>
            <a:pPr lvl="0" algn="r" rtl="1"/>
            <a:r>
              <a:rPr lang="ar-EG" sz="1400" dirty="0">
                <a:solidFill>
                  <a:prstClr val="black"/>
                </a:solidFill>
                <a:latin typeface="Alexandria"/>
              </a:rPr>
              <a:t>وتعني كذلك إمكان جمع المعلومات اللازمة للاختبار الإحصائي للتأكد من صحة الفروض. فمن السهل على الباحث أن يختار موضوعا جذابا يلقى القبول من المشرف أو الجامعة، في حين لا تتوفر لهذا البحث القدرة على اختبار الفروض أو القدرة على تحقيق الأهداف؛ ولعل السبب في ذلك يرجع إلى ضعف توفر البيانات، أو ضعف القدرة على التحليل، أو عدم توفر البرامج الإحصائية المناسبة للتحليل، أو غير ذلك من الأسباب.</a:t>
            </a:r>
          </a:p>
        </p:txBody>
      </p:sp>
      <p:sp>
        <p:nvSpPr>
          <p:cNvPr id="7" name="Rectangle 6"/>
          <p:cNvSpPr/>
          <p:nvPr/>
        </p:nvSpPr>
        <p:spPr>
          <a:xfrm>
            <a:off x="6310823" y="4804209"/>
            <a:ext cx="4747323" cy="375552"/>
          </a:xfrm>
          <a:prstGeom prst="rect">
            <a:avLst/>
          </a:prstGeom>
        </p:spPr>
        <p:txBody>
          <a:bodyPr wrap="square">
            <a:spAutoFit/>
          </a:bodyPr>
          <a:lstStyle/>
          <a:p>
            <a:pPr algn="justLow" rtl="1">
              <a:lnSpc>
                <a:spcPct val="150000"/>
              </a:lnSpc>
            </a:pPr>
            <a:r>
              <a:rPr lang="ar-EG" sz="1400" dirty="0">
                <a:latin typeface="Alexandria" charset="0"/>
                <a:cs typeface="Alexandria" charset="0"/>
              </a:rPr>
              <a:t>.</a:t>
            </a: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خصائص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p:cNvSpPr/>
          <p:nvPr/>
        </p:nvSpPr>
        <p:spPr>
          <a:xfrm>
            <a:off x="7160654" y="4758349"/>
            <a:ext cx="4468968" cy="523220"/>
          </a:xfrm>
          <a:prstGeom prst="rect">
            <a:avLst/>
          </a:prstGeom>
        </p:spPr>
        <p:txBody>
          <a:bodyPr wrap="square">
            <a:spAutoFit/>
          </a:bodyPr>
          <a:lstStyle/>
          <a:p>
            <a:pPr algn="r" rtl="1"/>
            <a:r>
              <a:rPr lang="ar-EG" sz="1400" dirty="0">
                <a:latin typeface="Alexandria"/>
              </a:rPr>
              <a:t>تأسيسا على كل ما تقدم يمكن رصد العديد من الخصائص التي يتصف بها</a:t>
            </a:r>
          </a:p>
          <a:p>
            <a:pPr algn="r" rtl="1"/>
            <a:r>
              <a:rPr lang="ar-EG" sz="1400" dirty="0">
                <a:latin typeface="Alexandria"/>
              </a:rPr>
              <a:t>البحث </a:t>
            </a:r>
            <a:r>
              <a:rPr lang="ar-EG" sz="1400" dirty="0" err="1">
                <a:latin typeface="Alexandria"/>
              </a:rPr>
              <a:t>العلمي،و</a:t>
            </a:r>
            <a:r>
              <a:rPr lang="ar-EG" sz="1400" dirty="0">
                <a:latin typeface="Alexandria"/>
              </a:rPr>
              <a:t> التي يمكن تحديدها في الآتي:</a:t>
            </a:r>
          </a:p>
        </p:txBody>
      </p:sp>
    </p:spTree>
    <p:extLst>
      <p:ext uri="{BB962C8B-B14F-4D97-AF65-F5344CB8AC3E}">
        <p14:creationId xmlns:p14="http://schemas.microsoft.com/office/powerpoint/2010/main" val="21790997"/>
      </p:ext>
    </p:extLst>
  </p:cSld>
  <p:clrMapOvr>
    <a:masterClrMapping/>
  </p:clrMapOvr>
  <p:transition spd="slow" advTm="45748">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30160" y="1549486"/>
            <a:ext cx="4200677" cy="1708160"/>
          </a:xfrm>
          <a:prstGeom prst="rect">
            <a:avLst/>
          </a:prstGeom>
        </p:spPr>
        <p:txBody>
          <a:bodyPr wrap="square">
            <a:spAutoFit/>
          </a:bodyPr>
          <a:lstStyle/>
          <a:p>
            <a:pPr lvl="0" algn="justLow" rtl="1">
              <a:lnSpc>
                <a:spcPct val="150000"/>
              </a:lnSpc>
            </a:pPr>
            <a:r>
              <a:rPr lang="ar-EG" sz="1400" b="1" dirty="0">
                <a:solidFill>
                  <a:prstClr val="black"/>
                </a:solidFill>
                <a:latin typeface="Alexandria" charset="0"/>
                <a:cs typeface="Alexandria" charset="0"/>
              </a:rPr>
              <a:t>5</a:t>
            </a:r>
            <a:r>
              <a:rPr lang="ar-EG" sz="1400" b="1" dirty="0">
                <a:solidFill>
                  <a:srgbClr val="00B0F0"/>
                </a:solidFill>
                <a:latin typeface="Alexandria" charset="0"/>
                <a:cs typeface="Alexandria" charset="0"/>
              </a:rPr>
              <a:t>- إمكانية تكرار النتائج وتعميمها</a:t>
            </a:r>
            <a:r>
              <a:rPr lang="ar-EG" sz="1400" b="1" dirty="0">
                <a:solidFill>
                  <a:prstClr val="black"/>
                </a:solidFill>
                <a:latin typeface="Alexandria" charset="0"/>
                <a:cs typeface="Alexandria" charset="0"/>
              </a:rPr>
              <a:t>. </a:t>
            </a:r>
          </a:p>
          <a:p>
            <a:pPr lvl="0" algn="justLow" rtl="1">
              <a:lnSpc>
                <a:spcPct val="150000"/>
              </a:lnSpc>
            </a:pPr>
            <a:r>
              <a:rPr lang="ar-EG" sz="1400" dirty="0">
                <a:solidFill>
                  <a:prstClr val="black"/>
                </a:solidFill>
                <a:latin typeface="Alexandria" charset="0"/>
                <a:cs typeface="Alexandria" charset="0"/>
              </a:rPr>
              <a:t>حيث يمكن الحصول على نفس النتائج تقريباً مرة أخرى إذا تم اتباع نفس المنهجية العلمية وخطوات البحث وفي نفس الشروط، كما أنه يمكن تعميم النتائج على الحالات المشابهة في نفس البلد أو غيره. وبدون القدرة على التعميم ، يصبح البحث العلمي أقل أهمية وأقل فائدة.</a:t>
            </a:r>
          </a:p>
        </p:txBody>
      </p:sp>
      <p:sp>
        <p:nvSpPr>
          <p:cNvPr id="7" name="Rectangle 6"/>
          <p:cNvSpPr/>
          <p:nvPr/>
        </p:nvSpPr>
        <p:spPr>
          <a:xfrm>
            <a:off x="6396169" y="4415056"/>
            <a:ext cx="4747323" cy="1878271"/>
          </a:xfrm>
          <a:prstGeom prst="rect">
            <a:avLst/>
          </a:prstGeom>
        </p:spPr>
        <p:txBody>
          <a:bodyPr wrap="square">
            <a:spAutoFit/>
          </a:bodyPr>
          <a:lstStyle/>
          <a:p>
            <a:pPr algn="justLow" rtl="1">
              <a:lnSpc>
                <a:spcPct val="120000"/>
              </a:lnSpc>
            </a:pPr>
            <a:r>
              <a:rPr lang="ar-EG" sz="1400" b="1" dirty="0">
                <a:solidFill>
                  <a:srgbClr val="00B0F0"/>
                </a:solidFill>
                <a:latin typeface="Alexandria" charset="0"/>
                <a:cs typeface="Alexandria" charset="0"/>
              </a:rPr>
              <a:t>4- التقصي:</a:t>
            </a:r>
          </a:p>
          <a:p>
            <a:pPr algn="justLow" rtl="1">
              <a:lnSpc>
                <a:spcPct val="120000"/>
              </a:lnSpc>
            </a:pPr>
            <a:r>
              <a:rPr lang="ar-EG" sz="1400" dirty="0">
                <a:latin typeface="Alexandria" charset="0"/>
                <a:cs typeface="Alexandria" charset="0"/>
              </a:rPr>
              <a:t>يقوم البحث العلمي على التقصي والتنقيب والاكتشاف للحقائق العلمية، فهو عملية بحث مستمرة تهدف إلى التحقق من فروض معينة أو الاجابة على تساؤلات محددة، والتقصي هو الجهود التي يقوم بها الباحث على طول خط رحلة البحث، من اختيار وتحديد موضوع الدراسة وصياغة المشكلة، حتى كتابة التوصيات، مرورا بكافة الخطوات البحثية الاخرى، والتي تصب في مجملها في تحقيق اهداف البحث والاجابة على تساؤلاته.</a:t>
            </a: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تابع خصائص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1DCEFE4F-2D0A-4E02-B606-BB615B1ADE6B}"/>
              </a:ext>
            </a:extLst>
          </p:cNvPr>
          <p:cNvSpPr txBox="1"/>
          <p:nvPr/>
        </p:nvSpPr>
        <p:spPr>
          <a:xfrm>
            <a:off x="8873042" y="260131"/>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2544371588"/>
      </p:ext>
    </p:extLst>
  </p:cSld>
  <p:clrMapOvr>
    <a:masterClrMapping/>
  </p:clrMapOvr>
  <p:transition spd="slow" advTm="578613">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3000821"/>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6</a:t>
            </a:r>
            <a:r>
              <a:rPr lang="ar-EG" sz="1400" b="1" dirty="0">
                <a:solidFill>
                  <a:srgbClr val="00B0F0"/>
                </a:solidFill>
                <a:latin typeface="Simplified Arabic" panose="02020603050405020304" pitchFamily="18" charset="-78"/>
                <a:cs typeface="Simplified Arabic" panose="02020603050405020304" pitchFamily="18" charset="-78"/>
              </a:rPr>
              <a:t> – المنهجية:</a:t>
            </a:r>
          </a:p>
          <a:p>
            <a:pPr algn="justLow" rtl="1">
              <a:lnSpc>
                <a:spcPct val="150000"/>
              </a:lnSpc>
            </a:pPr>
            <a:r>
              <a:rPr lang="ar-EG" sz="1400" dirty="0">
                <a:latin typeface="Simplified Arabic" panose="02020603050405020304" pitchFamily="18" charset="-78"/>
                <a:cs typeface="Simplified Arabic" panose="02020603050405020304" pitchFamily="18" charset="-78"/>
              </a:rPr>
              <a:t>يخضع البحث العلمي لقواعد واجراءات منهجية تتسم بالدقة والصرامة</a:t>
            </a:r>
          </a:p>
          <a:p>
            <a:pPr algn="justLow" rtl="1">
              <a:lnSpc>
                <a:spcPct val="150000"/>
              </a:lnSpc>
            </a:pPr>
            <a:r>
              <a:rPr lang="ar-EG" sz="1400" dirty="0">
                <a:latin typeface="Simplified Arabic" panose="02020603050405020304" pitchFamily="18" charset="-78"/>
                <a:cs typeface="Simplified Arabic" panose="02020603050405020304" pitchFamily="18" charset="-78"/>
              </a:rPr>
              <a:t>والانضباط، والمنهجية تعني الالتزام باتباع قواعد وإجراءات معينة متفق عليها في مجال البحث العلمي، حيث يجب ان تحدد المشكلة بوضوح، وان تصاغ الأهداف والتساؤلات بلغة لا تقبل التأويل، وان يحدد مجتمع الدراسة، وأسلوب سحب العينة بطريقة علمية، وان تختار المناهج والأدوات وفق طبيعة الدراسة ومتطلباتها، حيث لا تخضع كل هذه الخطوات لمزاج الباحث، ولا تتم بطريقة عشوائية، وانما تتحدد وفق اجراءات وضوابط علمية.</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تابع خصائص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CD64E7B-B912-B50E-B121-7121822BE56B}"/>
              </a:ext>
            </a:extLst>
          </p:cNvPr>
          <p:cNvSpPr txBox="1"/>
          <p:nvPr/>
        </p:nvSpPr>
        <p:spPr>
          <a:xfrm>
            <a:off x="8873042" y="260131"/>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616181308"/>
      </p:ext>
    </p:extLst>
  </p:cSld>
  <p:clrMapOvr>
    <a:masterClrMapping/>
  </p:clrMapOvr>
  <p:transition spd="slow" advTm="26462">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28800" y="2371549"/>
            <a:ext cx="5228822" cy="2677656"/>
          </a:xfrm>
          <a:prstGeom prst="rect">
            <a:avLst/>
          </a:prstGeom>
          <a:noFill/>
        </p:spPr>
        <p:txBody>
          <a:bodyPr wrap="square" rtlCol="0">
            <a:spAutoFit/>
          </a:bodyPr>
          <a:lstStyle/>
          <a:p>
            <a:pPr lvl="0" algn="justLow" rtl="1">
              <a:lnSpc>
                <a:spcPct val="150000"/>
              </a:lnSpc>
            </a:pPr>
            <a:r>
              <a:rPr lang="ar-EG" sz="1400" b="1" dirty="0">
                <a:solidFill>
                  <a:srgbClr val="00AEEF"/>
                </a:solidFill>
                <a:latin typeface="Alexandria" charset="0"/>
                <a:cs typeface="Alexandria" charset="0"/>
              </a:rPr>
              <a:t>7- التبسيط والاختصار </a:t>
            </a:r>
          </a:p>
          <a:p>
            <a:pPr lvl="0" algn="justLow" rtl="1">
              <a:lnSpc>
                <a:spcPct val="150000"/>
              </a:lnSpc>
            </a:pPr>
            <a:r>
              <a:rPr lang="ar-EG" sz="1400" dirty="0">
                <a:latin typeface="Alexandria" charset="0"/>
                <a:cs typeface="Alexandria" charset="0"/>
              </a:rPr>
              <a:t>أي التبسيط المنطقي والاختصار غير المخل في العرض والمعالجة والتناول المتسلسل للبيانات والمعلومات، وكذلك دون أي حشو أو تعقيد في الأسلوب او التحليل. </a:t>
            </a:r>
          </a:p>
          <a:p>
            <a:pPr lvl="0" algn="justLow" rtl="1">
              <a:lnSpc>
                <a:spcPct val="150000"/>
              </a:lnSpc>
            </a:pPr>
            <a:r>
              <a:rPr lang="ar-EG" sz="1400" b="1" dirty="0">
                <a:solidFill>
                  <a:srgbClr val="00AEEF"/>
                </a:solidFill>
                <a:latin typeface="Alexandria" charset="0"/>
                <a:cs typeface="Alexandria" charset="0"/>
              </a:rPr>
              <a:t>8- الغاية أو الهدف</a:t>
            </a:r>
            <a:r>
              <a:rPr lang="ar-EG" sz="1400" dirty="0">
                <a:latin typeface="Alexandria" charset="0"/>
                <a:cs typeface="Alexandria" charset="0"/>
              </a:rPr>
              <a:t>:</a:t>
            </a:r>
          </a:p>
          <a:p>
            <a:pPr lvl="0" algn="justLow" rtl="1">
              <a:lnSpc>
                <a:spcPct val="150000"/>
              </a:lnSpc>
            </a:pPr>
            <a:r>
              <a:rPr lang="ar-EG" sz="1400" dirty="0">
                <a:latin typeface="Alexandria" charset="0"/>
                <a:cs typeface="Alexandria" charset="0"/>
              </a:rPr>
              <a:t>الانتقال إلى تحقيق أهداف لم يعلن عنها ويراها الباحث ضرورة ولكنها صرفته عن الأهداف الأساسية للبحث. وبناء على تحديد تلك الأهداف بشكل واضح وتحقيقها؛ يقيم البحث من قبل لجنة التحكيم والنظر في البحث، وهو المعيار الرئيس لقبول البحث أو رده .</a:t>
            </a:r>
          </a:p>
          <a:p>
            <a:pPr lvl="0" algn="justLow" rtl="1">
              <a:lnSpc>
                <a:spcPct val="150000"/>
              </a:lnSpc>
            </a:pPr>
            <a:endParaRPr lang="ar-EG" sz="1400"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AAC73E3-1ED8-951C-B664-910D21B735EF}"/>
              </a:ext>
            </a:extLst>
          </p:cNvPr>
          <p:cNvSpPr txBox="1"/>
          <p:nvPr/>
        </p:nvSpPr>
        <p:spPr>
          <a:xfrm>
            <a:off x="8873042" y="6398465"/>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2361214185"/>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277820"/>
          </a:xfrm>
          <a:prstGeom prst="rect">
            <a:avLst/>
          </a:prstGeom>
          <a:noFill/>
        </p:spPr>
        <p:txBody>
          <a:bodyPr wrap="square" rtlCol="0">
            <a:spAutoFit/>
          </a:bodyPr>
          <a:lstStyle/>
          <a:p>
            <a:pPr algn="justLow" rtl="1">
              <a:lnSpc>
                <a:spcPct val="150000"/>
              </a:lnSpc>
            </a:pPr>
            <a:r>
              <a:rPr lang="ar-EG" sz="1400" b="1" dirty="0">
                <a:solidFill>
                  <a:srgbClr val="00AEEF"/>
                </a:solidFill>
                <a:latin typeface="Alexandria" charset="0"/>
                <a:cs typeface="Alexandria" charset="0"/>
              </a:rPr>
              <a:t>  9- المرونة:</a:t>
            </a:r>
          </a:p>
          <a:p>
            <a:pPr algn="justLow" rtl="1">
              <a:lnSpc>
                <a:spcPct val="150000"/>
              </a:lnSpc>
            </a:pPr>
            <a:r>
              <a:rPr lang="ar-EG" sz="2000" dirty="0">
                <a:latin typeface="Alexandria" charset="0"/>
                <a:cs typeface="Alexandria" charset="0"/>
              </a:rPr>
              <a:t> </a:t>
            </a:r>
            <a:r>
              <a:rPr lang="ar-EG" sz="1400" dirty="0">
                <a:latin typeface="Alexandria" charset="0"/>
                <a:cs typeface="Alexandria" charset="0"/>
              </a:rPr>
              <a:t>فالبحث العلمي يلائم المشاكل المختلفة، ويتمكن من علاج وبحث الظواهر المتباينة </a:t>
            </a:r>
            <a:r>
              <a:rPr lang="ar-EG" sz="1400" b="1" dirty="0">
                <a:latin typeface="Alexandria" charset="0"/>
                <a:cs typeface="Alexandria" charset="0"/>
              </a:rPr>
              <a:t>.</a:t>
            </a:r>
          </a:p>
          <a:p>
            <a:pPr algn="justLow" rtl="1">
              <a:lnSpc>
                <a:spcPct val="150000"/>
              </a:lnSpc>
            </a:pPr>
            <a:r>
              <a:rPr lang="ar-EG" sz="2000" b="1" dirty="0">
                <a:latin typeface="Alexandria" charset="0"/>
                <a:cs typeface="Alexandria" charset="0"/>
              </a:rPr>
              <a:t>10</a:t>
            </a:r>
            <a:r>
              <a:rPr lang="ar-EG" sz="1400" b="1" dirty="0">
                <a:solidFill>
                  <a:srgbClr val="00AEEF"/>
                </a:solidFill>
                <a:latin typeface="Alexandria" charset="0"/>
                <a:cs typeface="Alexandria" charset="0"/>
              </a:rPr>
              <a:t>- التراكمية: </a:t>
            </a:r>
          </a:p>
          <a:p>
            <a:pPr algn="justLow" rtl="1">
              <a:lnSpc>
                <a:spcPct val="150000"/>
              </a:lnSpc>
            </a:pPr>
            <a:r>
              <a:rPr lang="ar-EG" sz="1400" dirty="0">
                <a:latin typeface="Alexandria" charset="0"/>
                <a:cs typeface="Alexandria" charset="0"/>
              </a:rPr>
              <a:t>ويقصد بها تراكم المعرفة، ومن هنا تنشأ أهمية الدراسات السابقة وإثباتها في بداية البحث.</a:t>
            </a:r>
          </a:p>
          <a:p>
            <a:pPr algn="justLow" rtl="1">
              <a:lnSpc>
                <a:spcPct val="150000"/>
              </a:lnSpc>
            </a:pPr>
            <a:r>
              <a:rPr lang="ar-EG" sz="1400" dirty="0">
                <a:latin typeface="Alexandria" charset="0"/>
                <a:cs typeface="Alexandria" charset="0"/>
              </a:rPr>
              <a:t>11</a:t>
            </a:r>
            <a:r>
              <a:rPr lang="ar-EG" sz="1400" b="1" dirty="0">
                <a:solidFill>
                  <a:srgbClr val="00AEEF"/>
                </a:solidFill>
                <a:latin typeface="Alexandria" charset="0"/>
                <a:cs typeface="Alexandria" charset="0"/>
              </a:rPr>
              <a:t>- إمكانية التنبؤ:</a:t>
            </a:r>
          </a:p>
          <a:p>
            <a:pPr algn="justLow" rtl="1">
              <a:lnSpc>
                <a:spcPct val="150000"/>
              </a:lnSpc>
            </a:pPr>
            <a:r>
              <a:rPr lang="ar-EG" sz="1400" dirty="0">
                <a:latin typeface="Alexandria" charset="0"/>
                <a:cs typeface="Alexandria" charset="0"/>
              </a:rPr>
              <a:t>"ينبغي ان تحمل نتائج البحث في طياتها عناصر يمكن التنبؤ من خلالها بما سيحدث مستقبلا في الظاهرة موضوع البحث، وإمكانية التنبؤ اجمالا في العلوم الطبيعية تكون </a:t>
            </a:r>
            <a:r>
              <a:rPr lang="ar-EG" sz="1400">
                <a:latin typeface="Alexandria" charset="0"/>
                <a:cs typeface="Alexandria" charset="0"/>
              </a:rPr>
              <a:t>اكثر دقة </a:t>
            </a:r>
            <a:r>
              <a:rPr lang="ar-EG" sz="1400" dirty="0">
                <a:latin typeface="Alexandria" charset="0"/>
                <a:cs typeface="Alexandria" charset="0"/>
              </a:rPr>
              <a:t>منها في العلوم الاجتماعية، إذ ان الظواهر الاجتماعية، يمكن ان تخضع للتغيير بمرور الزمن، وباختلاف الظروف.</a:t>
            </a:r>
          </a:p>
        </p:txBody>
      </p:sp>
      <p:sp>
        <p:nvSpPr>
          <p:cNvPr id="4" name="TextBox 3">
            <a:extLst>
              <a:ext uri="{FF2B5EF4-FFF2-40B4-BE49-F238E27FC236}">
                <a16:creationId xmlns:a16="http://schemas.microsoft.com/office/drawing/2014/main" id="{B644169E-2AAC-5477-A8DF-937904FDEE6A}"/>
              </a:ext>
            </a:extLst>
          </p:cNvPr>
          <p:cNvSpPr txBox="1"/>
          <p:nvPr/>
        </p:nvSpPr>
        <p:spPr>
          <a:xfrm>
            <a:off x="8873042" y="6377298"/>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2730009119"/>
      </p:ext>
    </p:extLst>
  </p:cSld>
  <p:clrMapOvr>
    <a:masterClrMapping/>
  </p:clrMapOvr>
  <mc:AlternateContent xmlns:mc="http://schemas.openxmlformats.org/markup-compatibility/2006" xmlns:p14="http://schemas.microsoft.com/office/powerpoint/2010/main">
    <mc:Choice Requires="p14">
      <p:transition spd="slow" p14:dur="2000" advTm="55408"/>
    </mc:Choice>
    <mc:Fallback xmlns="">
      <p:transition spd="slow" advTm="5540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314544"/>
          </a:xfrm>
          <a:prstGeom prst="rect">
            <a:avLst/>
          </a:prstGeom>
          <a:noFill/>
        </p:spPr>
        <p:txBody>
          <a:bodyPr wrap="square" rtlCol="0">
            <a:spAutoFit/>
          </a:bodyPr>
          <a:lstStyle/>
          <a:p>
            <a:pPr algn="justLow" rtl="1">
              <a:lnSpc>
                <a:spcPct val="150000"/>
              </a:lnSpc>
            </a:pPr>
            <a:r>
              <a:rPr lang="ar-EG" sz="1400" b="1" dirty="0">
                <a:solidFill>
                  <a:srgbClr val="00AEEF"/>
                </a:solidFill>
                <a:latin typeface="Alexandria" charset="0"/>
                <a:cs typeface="Alexandria" charset="0"/>
              </a:rPr>
              <a:t>12- التعميم</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ان الالتزام بالتنظيم والمنهجية والموضوعية وقواعد التقصي من شأنه ان يساعد إلى حد كبير على جعل النتائج التي يتم التوصل إليها في البحث العلمي قابلة للتعميم في المجال الذي اجريت فيه، وعلى المجتمع الذي تمت فيه، مع مراعاة الحذر دائما عندما يكون المجتمع كبيرا ويفتقد إلى التجانس، إلا انه وفي كل الأحوال فإن البحوث الواسعة والتي تعتمد على عينات كبيرة افقيا وعموديا تكون نتائجها أكثر قابلة للتعميم من البحوث ذات العينات الصغيرة والمحدودة.</a:t>
            </a:r>
            <a:endParaRPr lang="en-US" sz="1400"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BE5E0EA-B5C3-0EE0-A3AC-47277147DA0E}"/>
              </a:ext>
            </a:extLst>
          </p:cNvPr>
          <p:cNvSpPr txBox="1"/>
          <p:nvPr/>
        </p:nvSpPr>
        <p:spPr>
          <a:xfrm>
            <a:off x="8873042" y="6419631"/>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1383540098"/>
      </p:ext>
    </p:extLst>
  </p:cSld>
  <p:clrMapOvr>
    <a:masterClrMapping/>
  </p:clrMapOvr>
  <mc:AlternateContent xmlns:mc="http://schemas.openxmlformats.org/markup-compatibility/2006" xmlns:p14="http://schemas.microsoft.com/office/powerpoint/2010/main">
    <mc:Choice Requires="p14">
      <p:transition spd="slow" p14:dur="2000" advTm="27655"/>
    </mc:Choice>
    <mc:Fallback xmlns="">
      <p:transition spd="slow" advTm="2765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1760547"/>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 13- </a:t>
            </a:r>
            <a:r>
              <a:rPr lang="ar-EG" sz="1400" b="1" dirty="0">
                <a:solidFill>
                  <a:srgbClr val="00AEEF"/>
                </a:solidFill>
                <a:latin typeface="Alexandria" charset="0"/>
                <a:cs typeface="Alexandria" charset="0"/>
              </a:rPr>
              <a:t>القابلية للأثبات:</a:t>
            </a:r>
          </a:p>
          <a:p>
            <a:pPr algn="justLow" rtl="1">
              <a:lnSpc>
                <a:spcPct val="150000"/>
              </a:lnSpc>
            </a:pPr>
            <a:r>
              <a:rPr lang="ar-EG" sz="1400" dirty="0">
                <a:latin typeface="Alexandria" charset="0"/>
                <a:cs typeface="Alexandria" charset="0"/>
              </a:rPr>
              <a:t>"ينبغي ان يكون البحث قابلا للأثبات في كل الأوقات، وعملية تقديم البرهان ترتبط بمصداقية البحث والدقة في نتائجه، بالإضافة إلى تكرار النتائج نفسها إذا ما </a:t>
            </a:r>
            <a:r>
              <a:rPr lang="ar-EG" sz="1400" dirty="0" err="1">
                <a:latin typeface="Alexandria" charset="0"/>
                <a:cs typeface="Alexandria" charset="0"/>
              </a:rPr>
              <a:t>اعيدت</a:t>
            </a:r>
            <a:r>
              <a:rPr lang="ar-EG" sz="1400" dirty="0">
                <a:latin typeface="Alexandria" charset="0"/>
                <a:cs typeface="Alexandria" charset="0"/>
              </a:rPr>
              <a:t> التجربة في نفس الظروف، ان قابلية البحث للأثبات تتطلب شمولية المعلومات المستخدمة فيه ودقتها.</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9B30375-9D1E-3E0E-AD84-789DB19C873E}"/>
              </a:ext>
            </a:extLst>
          </p:cNvPr>
          <p:cNvSpPr txBox="1"/>
          <p:nvPr/>
        </p:nvSpPr>
        <p:spPr>
          <a:xfrm>
            <a:off x="8873042" y="6419631"/>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2032654030"/>
      </p:ext>
    </p:extLst>
  </p:cSld>
  <p:clrMapOvr>
    <a:masterClrMapping/>
  </p:clrMapOvr>
  <mc:AlternateContent xmlns:mc="http://schemas.openxmlformats.org/markup-compatibility/2006" xmlns:p14="http://schemas.microsoft.com/office/powerpoint/2010/main">
    <mc:Choice Requires="p14">
      <p:transition spd="slow" p14:dur="2000" advTm="20228"/>
    </mc:Choice>
    <mc:Fallback xmlns="">
      <p:transition spd="slow" advTm="2022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462486"/>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دوافع إجراء البحوث والدراسات:</a:t>
            </a:r>
          </a:p>
          <a:p>
            <a:pPr algn="justLow" rtl="1">
              <a:lnSpc>
                <a:spcPct val="150000"/>
              </a:lnSpc>
            </a:pPr>
            <a:r>
              <a:rPr lang="ar-EG" sz="1400" dirty="0">
                <a:latin typeface="Alexandria" charset="0"/>
                <a:cs typeface="Alexandria" charset="0"/>
              </a:rPr>
              <a:t>يمكن أن يكون دافع الباحث لإجراء البحوث والدراسات واحداً أو أكثر من الأمور التالية ( المحمودي، 2019):</a:t>
            </a:r>
          </a:p>
          <a:p>
            <a:pPr algn="justLow" rtl="1">
              <a:lnSpc>
                <a:spcPct val="150000"/>
              </a:lnSpc>
            </a:pPr>
            <a:r>
              <a:rPr lang="ar-EG" sz="1400" dirty="0">
                <a:latin typeface="Alexandria" charset="0"/>
                <a:cs typeface="Alexandria" charset="0"/>
              </a:rPr>
              <a:t>1 ) الرغبة في إيجاد حل لمشكلة معينة في المجتمع .</a:t>
            </a:r>
          </a:p>
          <a:p>
            <a:pPr algn="justLow" rtl="1">
              <a:lnSpc>
                <a:spcPct val="150000"/>
              </a:lnSpc>
            </a:pPr>
            <a:r>
              <a:rPr lang="ar-EG" sz="1400" dirty="0">
                <a:latin typeface="Alexandria" charset="0"/>
                <a:cs typeface="Alexandria" charset="0"/>
              </a:rPr>
              <a:t>2 ) الرغبة في الحصول على درجة علمية أكاديمية (ماجستير، دكتوراه) .</a:t>
            </a:r>
          </a:p>
          <a:p>
            <a:pPr algn="justLow" rtl="1">
              <a:lnSpc>
                <a:spcPct val="150000"/>
              </a:lnSpc>
            </a:pPr>
            <a:r>
              <a:rPr lang="ar-EG" sz="1400" dirty="0">
                <a:latin typeface="Alexandria" charset="0"/>
                <a:cs typeface="Alexandria" charset="0"/>
              </a:rPr>
              <a:t>3 ) توجهات المؤسسة وظروفها التي تقتضي إجراء البحوث والدراسات.</a:t>
            </a:r>
          </a:p>
          <a:p>
            <a:pPr algn="justLow" rtl="1">
              <a:lnSpc>
                <a:spcPct val="150000"/>
              </a:lnSpc>
            </a:pPr>
            <a:r>
              <a:rPr lang="ar-EG" sz="1400" dirty="0">
                <a:latin typeface="Alexandria" charset="0"/>
                <a:cs typeface="Alexandria" charset="0"/>
              </a:rPr>
              <a:t>4 ) الشك في نتائج بحوث ودراسات سابقة .</a:t>
            </a:r>
          </a:p>
          <a:p>
            <a:pPr algn="justLow" rtl="1">
              <a:lnSpc>
                <a:spcPct val="150000"/>
              </a:lnSpc>
            </a:pPr>
            <a:r>
              <a:rPr lang="ar-EG" sz="1400" dirty="0">
                <a:latin typeface="Alexandria" charset="0"/>
                <a:cs typeface="Alexandria" charset="0"/>
              </a:rPr>
              <a:t>5) حب الاستطلاع والرغبة في التعلم والاستزادة من المعرفة، والحرص على كشف حقائق جديدة عن موضوع معين.</a:t>
            </a:r>
          </a:p>
          <a:p>
            <a:pPr algn="justLow" rtl="1">
              <a:lnSpc>
                <a:spcPct val="150000"/>
              </a:lnSpc>
            </a:pPr>
            <a:r>
              <a:rPr lang="ar-EG" sz="1400" dirty="0">
                <a:latin typeface="Alexandria" charset="0"/>
                <a:cs typeface="Alexandria" charset="0"/>
              </a:rPr>
              <a:t>6 ) الرغبة في سد نقص الإنتاج الفكري.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879B884-DADB-2DAC-9589-081076D0734A}"/>
              </a:ext>
            </a:extLst>
          </p:cNvPr>
          <p:cNvSpPr txBox="1"/>
          <p:nvPr/>
        </p:nvSpPr>
        <p:spPr>
          <a:xfrm>
            <a:off x="9144000" y="6424083"/>
            <a:ext cx="6096000"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baseline="0">
                <a:latin typeface="Calibri"/>
              </a:rPr>
              <a:t>https://midocean.edu.km</a:t>
            </a:r>
            <a:r>
              <a:rPr sz="2000">
                <a:latin typeface="Calibri"/>
                <a:ea typeface="Calibri"/>
                <a:cs typeface="Calibri"/>
              </a:rPr>
              <a:t>​</a:t>
            </a:r>
            <a:endParaRPr lang="en-US"/>
          </a:p>
          <a:p>
            <a:pPr algn="ctr"/>
            <a:endParaRPr lang="en-US"/>
          </a:p>
        </p:txBody>
      </p:sp>
    </p:spTree>
    <p:extLst>
      <p:ext uri="{BB962C8B-B14F-4D97-AF65-F5344CB8AC3E}">
        <p14:creationId xmlns:p14="http://schemas.microsoft.com/office/powerpoint/2010/main" val="3158384280"/>
      </p:ext>
    </p:extLst>
  </p:cSld>
  <p:clrMapOvr>
    <a:masterClrMapping/>
  </p:clrMapOvr>
  <mc:AlternateContent xmlns:mc="http://schemas.openxmlformats.org/markup-compatibility/2006" xmlns:p14="http://schemas.microsoft.com/office/powerpoint/2010/main">
    <mc:Choice Requires="p14">
      <p:transition spd="slow" p14:dur="2000" advTm="419602"/>
    </mc:Choice>
    <mc:Fallback xmlns="">
      <p:transition spd="slow" advTm="41960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462486"/>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أهمية البحث العلمي:</a:t>
            </a:r>
          </a:p>
          <a:p>
            <a:pPr algn="justLow" rtl="1">
              <a:lnSpc>
                <a:spcPct val="150000"/>
              </a:lnSpc>
            </a:pPr>
            <a:r>
              <a:rPr lang="ar-EG" sz="1400" dirty="0">
                <a:latin typeface="Alexandria" charset="0"/>
                <a:cs typeface="Alexandria" charset="0"/>
              </a:rPr>
              <a:t>يعد البحث العلمي على درجة عالية من الأهمية، ولعل ما يؤكد ذلك هو المبالغ المالية الضخمة التي تخصصها وتنفقها الدول خاصة المتقدمة منها، على هذا النشاط ، بل ان الأمر يصل في بعض الدول إلى تخصيص وزارات للبحث العلمي، وانشاء مراكز بحثية في مختلف المجالات والتخصصات، تكون هي المرجع الأساسي في اتخاذ أية قرارات استراتيجية، وذلك نظرا لما توفره هذه المراكز من معلومات اساسية لصناع القرار.</a:t>
            </a:r>
          </a:p>
          <a:p>
            <a:pPr algn="justLow" rtl="1">
              <a:lnSpc>
                <a:spcPct val="150000"/>
              </a:lnSpc>
            </a:pPr>
            <a:r>
              <a:rPr lang="ar-EG" sz="1400" b="1" dirty="0">
                <a:solidFill>
                  <a:srgbClr val="FF0000"/>
                </a:solidFill>
                <a:latin typeface="Alexandria" charset="0"/>
                <a:cs typeface="Alexandria" charset="0"/>
              </a:rPr>
              <a:t>وبشكل أكثر دقة يمكن رصد أهمية البحث العلمي في النقاط التالية ( </a:t>
            </a:r>
            <a:r>
              <a:rPr lang="ar-EG" sz="1400" b="1" dirty="0" err="1">
                <a:solidFill>
                  <a:srgbClr val="FF0000"/>
                </a:solidFill>
                <a:latin typeface="Alexandria" charset="0"/>
                <a:cs typeface="Alexandria" charset="0"/>
              </a:rPr>
              <a:t>التائب،2018</a:t>
            </a:r>
            <a:r>
              <a:rPr lang="ar-EG" sz="1400" b="1" dirty="0">
                <a:solidFill>
                  <a:srgbClr val="FF0000"/>
                </a:solidFill>
                <a:latin typeface="Alexandria" charset="0"/>
                <a:cs typeface="Alexandria" charset="0"/>
              </a:rPr>
              <a:t>)</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1 – انه الأسلوب الأمثل لرصد كافة المشكلات والظواهر والقضايا والموضوعات التي يكتنفها الغموض، ودراستها وتفحصها وتمحيصها وتحليلها بما يقود إلى ايجاد الحلول المناسبة لها، وتوفير البيانات والمعلومات اللازمة بخصوصها.</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137A9E7-FABC-5677-DA20-D8BE534F27E6}"/>
              </a:ext>
            </a:extLst>
          </p:cNvPr>
          <p:cNvSpPr txBox="1"/>
          <p:nvPr/>
        </p:nvSpPr>
        <p:spPr>
          <a:xfrm>
            <a:off x="9144000" y="6424083"/>
            <a:ext cx="6096000"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baseline="0">
                <a:latin typeface="Calibri"/>
              </a:rPr>
              <a:t>https://midocean.edu.km</a:t>
            </a:r>
            <a:r>
              <a:rPr sz="2000">
                <a:latin typeface="Calibri"/>
                <a:ea typeface="Calibri"/>
                <a:cs typeface="Calibri"/>
              </a:rPr>
              <a:t>​</a:t>
            </a:r>
            <a:endParaRPr lang="en-US"/>
          </a:p>
          <a:p>
            <a:pPr algn="ctr"/>
            <a:endParaRPr lang="en-US"/>
          </a:p>
        </p:txBody>
      </p:sp>
    </p:spTree>
    <p:extLst>
      <p:ext uri="{BB962C8B-B14F-4D97-AF65-F5344CB8AC3E}">
        <p14:creationId xmlns:p14="http://schemas.microsoft.com/office/powerpoint/2010/main" val="1006524530"/>
      </p:ext>
    </p:extLst>
  </p:cSld>
  <p:clrMapOvr>
    <a:masterClrMapping/>
  </p:clrMapOvr>
  <mc:AlternateContent xmlns:mc="http://schemas.openxmlformats.org/markup-compatibility/2006" xmlns:p14="http://schemas.microsoft.com/office/powerpoint/2010/main">
    <mc:Choice Requires="p14">
      <p:transition spd="slow" p14:dur="2000" advTm="51618"/>
    </mc:Choice>
    <mc:Fallback xmlns="">
      <p:transition spd="slow" advTm="5161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677656"/>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 2– انه أقصر الطرق التي تتيح للإنسانية القفز بخطوات ثابتة إلى الأمام،  فلا يمكن ان نتصور أي تقدم أو تطور حقيقي يمكن ان تحققه البشرية بدون بحث علمي، وليس أدل على ذلك من حالة التطور التي بلغتها المجتمعات والبلدان التي تمنح البحث العلمي المكانة اللائقة، وتخصص له الميزانيات المناسبة، وتضع الباحثين في المقام الجدير بهم.</a:t>
            </a:r>
          </a:p>
          <a:p>
            <a:pPr algn="justLow" rtl="1">
              <a:lnSpc>
                <a:spcPct val="150000"/>
              </a:lnSpc>
            </a:pPr>
            <a:r>
              <a:rPr lang="ar-EG" sz="1400" dirty="0">
                <a:latin typeface="Alexandria" charset="0"/>
                <a:cs typeface="Alexandria" charset="0"/>
              </a:rPr>
              <a:t>3 – يعكس البحث العلمي وموقعه ومستواه في أي مجتمع درجة الوعي والتحضر والرقي، والنضج المعرفي والفكري التي وصل إليها هذا المجتمع،  فالمجتمعات الأكثر وعيا وادراكا للبحث العلمي هي التي تولي هذا النشاط أولوية في حياتها، وتضعه في مراتب ودرجات عليا من اهتماماتها.</a:t>
            </a:r>
            <a:endParaRPr lang="en-US" sz="1400"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145AB2E-EA57-D7E2-D28C-602D9DD77F05}"/>
              </a:ext>
            </a:extLst>
          </p:cNvPr>
          <p:cNvSpPr txBox="1"/>
          <p:nvPr/>
        </p:nvSpPr>
        <p:spPr>
          <a:xfrm>
            <a:off x="9144000" y="6424083"/>
            <a:ext cx="6096000"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baseline="0">
                <a:latin typeface="Calibri"/>
              </a:rPr>
              <a:t>https://midocean.edu.km</a:t>
            </a:r>
            <a:r>
              <a:rPr sz="2000">
                <a:latin typeface="Calibri"/>
                <a:ea typeface="Calibri"/>
                <a:cs typeface="Calibri"/>
              </a:rPr>
              <a:t>​</a:t>
            </a:r>
            <a:endParaRPr lang="en-US"/>
          </a:p>
          <a:p>
            <a:pPr algn="ctr"/>
            <a:endParaRPr lang="en-US"/>
          </a:p>
        </p:txBody>
      </p:sp>
    </p:spTree>
    <p:extLst>
      <p:ext uri="{BB962C8B-B14F-4D97-AF65-F5344CB8AC3E}">
        <p14:creationId xmlns:p14="http://schemas.microsoft.com/office/powerpoint/2010/main" val="2457009095"/>
      </p:ext>
    </p:extLst>
  </p:cSld>
  <p:clrMapOvr>
    <a:masterClrMapping/>
  </p:clrMapOvr>
  <mc:AlternateContent xmlns:mc="http://schemas.openxmlformats.org/markup-compatibility/2006" xmlns:p14="http://schemas.microsoft.com/office/powerpoint/2010/main">
    <mc:Choice Requires="p14">
      <p:transition spd="slow" p14:dur="2000" advTm="39865"/>
    </mc:Choice>
    <mc:Fallback xmlns="">
      <p:transition spd="slow" advTm="3986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65161" y="1666568"/>
            <a:ext cx="5728813" cy="2677656"/>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4 – يعزز البحث العلمي عملية التفكير المنطقي والعقلي، واستخدام الأساليب العلمية في الوصول إلى حلول للمشاكل المراد بحثها ودراستها، وتجنب بالتالي الأساليب التقليدية البدائية في التفكير، وفي حل المشكلات ، ان سيادة التفكير العلمي في المجتمع، والابتعاد عن الخرافات من شأنه ان يؤسس لثقافة لا تبقى فقط حكرا على النخب العلمية من الباحثين واساتذة الجامعات، بل تتجاوزهم إلى القاعدة العريضة من المجتمع، ويطال الامر كذلك مختلف المؤسسات في الدولة، التي بانتشار ثقافة البحث والتفكير العلميين ستتجنب العشوائية في قراراتها، وفي تعاملها مع جمهورها، وستنتهج أسلوب البحث والتقصي وفق الطرق العلمية التي من شأنها ان تقود إلى أفضل الحلول دائما، وترتقي بمستوى أدائها.</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A8F6FAF-2FA3-75DB-4D76-330F7DD68013}"/>
              </a:ext>
            </a:extLst>
          </p:cNvPr>
          <p:cNvSpPr txBox="1"/>
          <p:nvPr/>
        </p:nvSpPr>
        <p:spPr>
          <a:xfrm>
            <a:off x="9144000" y="6424083"/>
            <a:ext cx="6096000"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baseline="0">
                <a:latin typeface="Calibri"/>
              </a:rPr>
              <a:t>https://midocean.edu.km</a:t>
            </a:r>
            <a:r>
              <a:rPr sz="2000">
                <a:latin typeface="Calibri"/>
                <a:ea typeface="Calibri"/>
                <a:cs typeface="Calibri"/>
              </a:rPr>
              <a:t>​</a:t>
            </a:r>
            <a:endParaRPr lang="en-US"/>
          </a:p>
          <a:p>
            <a:pPr algn="ctr"/>
            <a:endParaRPr lang="en-US"/>
          </a:p>
        </p:txBody>
      </p:sp>
    </p:spTree>
    <p:extLst>
      <p:ext uri="{BB962C8B-B14F-4D97-AF65-F5344CB8AC3E}">
        <p14:creationId xmlns:p14="http://schemas.microsoft.com/office/powerpoint/2010/main" val="155974904"/>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06829" y="1666568"/>
            <a:ext cx="5587146" cy="1384995"/>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  والتفكير العلمي المنطقي السليم هو اسلوب حياة؛ من شأنه ان يساعد الأفراد ايضا على تحسين أدائهم، والارتقاء بمستوى تفكيرهم وتعاملهم مع من حولهم، وطرحهم لوجهات نظرهم حول ما يطرح من قضايا بطريقة علمية، وتطوير ملكة الابتكار والابداع والنقد لديهم، كما يتيح التفكير العلمي إمكانية التفسير والتحليل المنطقي المؤسس على الحجج والبراهين والوقائع العلمية.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66B049E-8D21-13E1-CA91-BCCA4FEC3436}"/>
              </a:ext>
            </a:extLst>
          </p:cNvPr>
          <p:cNvSpPr txBox="1"/>
          <p:nvPr/>
        </p:nvSpPr>
        <p:spPr>
          <a:xfrm>
            <a:off x="9144000" y="6424083"/>
            <a:ext cx="6096000"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baseline="0">
                <a:latin typeface="Calibri"/>
              </a:rPr>
              <a:t>https://midocean.edu.km</a:t>
            </a:r>
            <a:r>
              <a:rPr sz="2000">
                <a:latin typeface="Calibri"/>
                <a:ea typeface="Calibri"/>
                <a:cs typeface="Calibri"/>
              </a:rPr>
              <a:t>​</a:t>
            </a:r>
            <a:endParaRPr lang="en-US"/>
          </a:p>
          <a:p>
            <a:pPr algn="ctr"/>
            <a:endParaRPr lang="en-US"/>
          </a:p>
        </p:txBody>
      </p:sp>
    </p:spTree>
    <p:extLst>
      <p:ext uri="{BB962C8B-B14F-4D97-AF65-F5344CB8AC3E}">
        <p14:creationId xmlns:p14="http://schemas.microsoft.com/office/powerpoint/2010/main" val="526164177"/>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1477328"/>
          </a:xfrm>
          <a:prstGeom prst="rect">
            <a:avLst/>
          </a:prstGeom>
          <a:noFill/>
        </p:spPr>
        <p:txBody>
          <a:bodyPr wrap="square" rtlCol="0">
            <a:spAutoFit/>
          </a:bodyPr>
          <a:lstStyle/>
          <a:p>
            <a:pPr algn="justLow" rtl="1">
              <a:lnSpc>
                <a:spcPct val="150000"/>
              </a:lnSpc>
            </a:pPr>
            <a:r>
              <a:rPr lang="ar-EG" b="1" dirty="0">
                <a:solidFill>
                  <a:srgbClr val="0070C0"/>
                </a:solidFill>
                <a:latin typeface="Alexandria" charset="0"/>
                <a:cs typeface="Alexandria" charset="0"/>
              </a:rPr>
              <a:t>خاتمة المحاضرة</a:t>
            </a:r>
            <a:r>
              <a:rPr lang="ar-EG" dirty="0">
                <a:solidFill>
                  <a:srgbClr val="2D3956"/>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تم خلال هذ المحاضرة استعراض مفهوم البحث، وكذا مفهوم العلم وخصائصه وأهداف العلم والفرق بين العلم والمعرفة ومفهوم البحث العلمي وخصائص البحث العلمي ودوافع اجراء البحوث والدراسات وأهمية البحث العلمي.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15374-AE6D-569E-4890-A34BEB7E4B5D}"/>
              </a:ext>
            </a:extLst>
          </p:cNvPr>
          <p:cNvSpPr txBox="1"/>
          <p:nvPr/>
        </p:nvSpPr>
        <p:spPr>
          <a:xfrm>
            <a:off x="9144000" y="6424083"/>
            <a:ext cx="6096000"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baseline="0">
                <a:latin typeface="Calibri"/>
              </a:rPr>
              <a:t>https://midocean.edu.km</a:t>
            </a:r>
            <a:r>
              <a:rPr sz="2000">
                <a:latin typeface="Calibri"/>
                <a:ea typeface="Calibri"/>
                <a:cs typeface="Calibri"/>
              </a:rPr>
              <a:t>​</a:t>
            </a:r>
            <a:endParaRPr lang="en-US"/>
          </a:p>
          <a:p>
            <a:pPr algn="ctr"/>
            <a:endParaRPr lang="en-US"/>
          </a:p>
        </p:txBody>
      </p:sp>
    </p:spTree>
    <p:extLst>
      <p:ext uri="{BB962C8B-B14F-4D97-AF65-F5344CB8AC3E}">
        <p14:creationId xmlns:p14="http://schemas.microsoft.com/office/powerpoint/2010/main" val="3368735113"/>
      </p:ext>
    </p:extLst>
  </p:cSld>
  <p:clrMapOvr>
    <a:masterClrMapping/>
  </p:clrMapOvr>
  <mc:AlternateContent xmlns:mc="http://schemas.openxmlformats.org/markup-compatibility/2006" xmlns:p14="http://schemas.microsoft.com/office/powerpoint/2010/main">
    <mc:Choice Requires="p14">
      <p:transition spd="slow" p14:dur="2000" advTm="316545"/>
    </mc:Choice>
    <mc:Fallback xmlns="">
      <p:transition spd="slow" advTm="31654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308324"/>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المهمة المطلوبة </a:t>
            </a:r>
            <a:r>
              <a:rPr lang="ar-EG" dirty="0">
                <a:solidFill>
                  <a:srgbClr val="2D3956"/>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في ضوء دراستك لمفهوم البحث العلمي، اعرض لعدد من تعريفات البحث العلمي، وكذا دوافع الباحثين لإجراء البحوث والدراسات، يرجي أن تكون اجاباتكم مختلفة عن المادة العلمية التي قدمت في المحاضرة، على أن يتم عرض إجابتكم في شكل فيديو قصير تتراوح مدته من خمس الى عشر دقائق، ومرفقا به ملف </a:t>
            </a:r>
            <a:r>
              <a:rPr lang="en-US" sz="1400" dirty="0">
                <a:solidFill>
                  <a:srgbClr val="2D3956"/>
                </a:solidFill>
                <a:latin typeface="Alexandria" charset="0"/>
                <a:cs typeface="Alexandria" charset="0"/>
              </a:rPr>
              <a:t>PDF</a:t>
            </a:r>
            <a:r>
              <a:rPr lang="ar-EG" sz="1400" dirty="0">
                <a:solidFill>
                  <a:srgbClr val="2D3956"/>
                </a:solidFill>
                <a:latin typeface="Alexandria" charset="0"/>
                <a:cs typeface="Alexandria" charset="0"/>
              </a:rPr>
              <a:t> للإجابة المطلوبة</a:t>
            </a:r>
            <a:r>
              <a:rPr lang="ar-EG" dirty="0">
                <a:solidFill>
                  <a:srgbClr val="2D3956"/>
                </a:solidFill>
                <a:latin typeface="Alexandria" charset="0"/>
                <a:cs typeface="Alexandria" charset="0"/>
              </a:rPr>
              <a:t>.</a:t>
            </a:r>
          </a:p>
          <a:p>
            <a:pPr algn="justLow" rtl="1">
              <a:lnSpc>
                <a:spcPct val="150000"/>
              </a:lnSpc>
            </a:pPr>
            <a:r>
              <a:rPr lang="ar-EG" dirty="0">
                <a:solidFill>
                  <a:srgbClr val="00AEEF"/>
                </a:solidFill>
                <a:latin typeface="Alexandria" charset="0"/>
                <a:cs typeface="Alexandria" charset="0"/>
              </a:rPr>
              <a:t> أطيب الأمنيات بالتوفيق،،</a:t>
            </a:r>
            <a:endParaRPr lang="en-US" dirty="0">
              <a:solidFill>
                <a:srgbClr val="00AEEF"/>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CF0FAA9-89DD-1C29-F733-ACDE93F6C560}"/>
              </a:ext>
            </a:extLst>
          </p:cNvPr>
          <p:cNvSpPr txBox="1"/>
          <p:nvPr/>
        </p:nvSpPr>
        <p:spPr>
          <a:xfrm>
            <a:off x="9144000" y="6424083"/>
            <a:ext cx="6096000"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baseline="0">
                <a:latin typeface="Calibri"/>
              </a:rPr>
              <a:t>https://midocean.edu.km</a:t>
            </a:r>
            <a:r>
              <a:rPr sz="2000">
                <a:latin typeface="Calibri"/>
                <a:ea typeface="Calibri"/>
                <a:cs typeface="Calibri"/>
              </a:rPr>
              <a:t>​</a:t>
            </a:r>
            <a:endParaRPr lang="en-US"/>
          </a:p>
          <a:p>
            <a:pPr algn="ctr"/>
            <a:endParaRPr lang="en-US"/>
          </a:p>
        </p:txBody>
      </p:sp>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44711"/>
    </mc:Choice>
    <mc:Fallback xmlns="">
      <p:transition spd="slow" advTm="4471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prstClr val="white"/>
                </a:solidFill>
              </a:rPr>
              <a:t>-</a:t>
            </a:r>
            <a:endParaRPr lang="en-US" dirty="0">
              <a:solidFill>
                <a:prstClr val="white"/>
              </a:solidFill>
            </a:endParaRPr>
          </a:p>
        </p:txBody>
      </p:sp>
      <p:sp>
        <p:nvSpPr>
          <p:cNvPr id="24" name="TextBox 23"/>
          <p:cNvSpPr txBox="1"/>
          <p:nvPr/>
        </p:nvSpPr>
        <p:spPr>
          <a:xfrm>
            <a:off x="1814053" y="1666568"/>
            <a:ext cx="5279922" cy="1800493"/>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إرشادات لتسجيل الصوت والفيديو على الباوربوينت</a:t>
            </a:r>
            <a:r>
              <a:rPr lang="ar-EG" dirty="0">
                <a:solidFill>
                  <a:srgbClr val="2D3956"/>
                </a:solidFill>
                <a:latin typeface="Alexandria" charset="0"/>
                <a:cs typeface="Alexandria" charset="0"/>
              </a:rPr>
              <a:t>:</a:t>
            </a:r>
          </a:p>
          <a:p>
            <a:pPr marL="285750" indent="-285750" algn="justLow" rtl="1">
              <a:lnSpc>
                <a:spcPct val="150000"/>
              </a:lnSpc>
              <a:buFontTx/>
              <a:buChar char="-"/>
            </a:pPr>
            <a:r>
              <a:rPr lang="ar-EG" sz="1400" dirty="0">
                <a:latin typeface="Alexandria" charset="0"/>
                <a:cs typeface="Alexandria" charset="0"/>
              </a:rPr>
              <a:t>قم بالضغط على علامة التبويب الخاصة بعرض الشرائح </a:t>
            </a:r>
            <a:r>
              <a:rPr lang="en-US" sz="1400" dirty="0">
                <a:latin typeface="Alexandria" charset="0"/>
                <a:cs typeface="Alexandria" charset="0"/>
              </a:rPr>
              <a:t>SLIDE SHOW</a:t>
            </a:r>
            <a:r>
              <a:rPr lang="ar-EG" sz="1400" dirty="0">
                <a:latin typeface="Alexandria" charset="0"/>
                <a:cs typeface="Alexandria" charset="0"/>
              </a:rPr>
              <a:t>. ويرجى عدم استخدام إدراج وتسجيل الصوت لأنه لا يقوم بمزامنة التوقيتات لتحريك الشرائح تلقائيًا مع الصوت.</a:t>
            </a:r>
          </a:p>
          <a:p>
            <a:pPr algn="justLow" rtl="1">
              <a:lnSpc>
                <a:spcPct val="150000"/>
              </a:lnSpc>
            </a:pPr>
            <a:endParaRPr lang="en-US" sz="1400"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680882" y="3100725"/>
            <a:ext cx="5523705" cy="1584123"/>
          </a:xfrm>
          <a:prstGeom prst="rect">
            <a:avLst/>
          </a:prstGeom>
        </p:spPr>
      </p:pic>
      <p:sp>
        <p:nvSpPr>
          <p:cNvPr id="4" name="TextBox 3">
            <a:extLst>
              <a:ext uri="{FF2B5EF4-FFF2-40B4-BE49-F238E27FC236}">
                <a16:creationId xmlns:a16="http://schemas.microsoft.com/office/drawing/2014/main" id="{06A0755E-5BD7-F3B2-E08F-A47CB92A66AE}"/>
              </a:ext>
            </a:extLst>
          </p:cNvPr>
          <p:cNvSpPr txBox="1"/>
          <p:nvPr/>
        </p:nvSpPr>
        <p:spPr>
          <a:xfrm>
            <a:off x="9144000" y="6275917"/>
            <a:ext cx="6096000"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baseline="0">
                <a:latin typeface="Calibri"/>
              </a:rPr>
              <a:t>https://midocean.edu.km</a:t>
            </a:r>
            <a:r>
              <a:rPr sz="2000">
                <a:latin typeface="Calibri"/>
                <a:ea typeface="Calibri"/>
                <a:cs typeface="Calibri"/>
              </a:rPr>
              <a:t>​</a:t>
            </a:r>
            <a:endParaRPr lang="en-US"/>
          </a:p>
          <a:p>
            <a:pPr algn="ctr"/>
            <a:endParaRPr lang="en-US"/>
          </a:p>
        </p:txBody>
      </p:sp>
    </p:spTree>
    <p:extLst>
      <p:ext uri="{BB962C8B-B14F-4D97-AF65-F5344CB8AC3E}">
        <p14:creationId xmlns:p14="http://schemas.microsoft.com/office/powerpoint/2010/main" val="3480632619"/>
      </p:ext>
    </p:extLst>
  </p:cSld>
  <p:clrMapOvr>
    <a:masterClrMapping/>
  </p:clrMapOvr>
  <mc:AlternateContent xmlns:mc="http://schemas.openxmlformats.org/markup-compatibility/2006" xmlns:p14="http://schemas.microsoft.com/office/powerpoint/2010/main">
    <mc:Choice Requires="p14">
      <p:transition spd="slow" p14:dur="2000" advTm="44711"/>
    </mc:Choice>
    <mc:Fallback xmlns="">
      <p:transition spd="slow" advTm="4471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prstClr val="white"/>
                </a:solidFill>
              </a:rPr>
              <a:t>-</a:t>
            </a:r>
            <a:endParaRPr lang="en-US" dirty="0">
              <a:solidFill>
                <a:prstClr val="white"/>
              </a:solidFill>
            </a:endParaRPr>
          </a:p>
        </p:txBody>
      </p:sp>
      <p:sp>
        <p:nvSpPr>
          <p:cNvPr id="24" name="TextBox 23"/>
          <p:cNvSpPr txBox="1"/>
          <p:nvPr/>
        </p:nvSpPr>
        <p:spPr>
          <a:xfrm>
            <a:off x="1814053" y="1666568"/>
            <a:ext cx="5279922" cy="2123658"/>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إرشادات لتسجيل الصوت والفيديو على الباوربوينت</a:t>
            </a:r>
            <a:r>
              <a:rPr lang="ar-EG" dirty="0">
                <a:solidFill>
                  <a:srgbClr val="2D3956"/>
                </a:solidFill>
                <a:latin typeface="Alexandria" charset="0"/>
                <a:cs typeface="Alexandria" charset="0"/>
              </a:rPr>
              <a:t>:</a:t>
            </a:r>
          </a:p>
          <a:p>
            <a:pPr marL="285750" indent="-285750" algn="justLow" rtl="1">
              <a:lnSpc>
                <a:spcPct val="150000"/>
              </a:lnSpc>
              <a:buFontTx/>
              <a:buChar char="-"/>
            </a:pPr>
            <a:r>
              <a:rPr lang="ar-EG" sz="1400" dirty="0">
                <a:latin typeface="Alexandria" charset="0"/>
                <a:cs typeface="Alexandria" charset="0"/>
              </a:rPr>
              <a:t>قم بالضغط على تسجيل عرض الشرائح </a:t>
            </a:r>
            <a:r>
              <a:rPr lang="en-US" sz="1400" dirty="0">
                <a:latin typeface="Alexandria" charset="0"/>
                <a:cs typeface="Alexandria" charset="0"/>
              </a:rPr>
              <a:t>  Record slide show</a:t>
            </a:r>
            <a:r>
              <a:rPr lang="ar-EG" sz="1400" dirty="0">
                <a:latin typeface="Alexandria" charset="0"/>
                <a:cs typeface="Alexandria" charset="0"/>
              </a:rPr>
              <a:t>حينها يبدأ تسجيل الصوت من تلقاء نفسه، هذا ان كنت تستخدم إصدارا قديما من الباوربوينت، ثم اختار هل التسجيل من البداية او من الشريحة الحالية</a:t>
            </a:r>
          </a:p>
          <a:p>
            <a:pPr marL="285750" indent="-285750" algn="justLow" rtl="1">
              <a:lnSpc>
                <a:spcPct val="150000"/>
              </a:lnSpc>
              <a:buFontTx/>
              <a:buChar char="-"/>
            </a:pPr>
            <a:endParaRPr lang="ar-EG" sz="1400" dirty="0">
              <a:latin typeface="Alexandria" charset="0"/>
              <a:cs typeface="Alexandria" charset="0"/>
            </a:endParaRPr>
          </a:p>
          <a:p>
            <a:pPr algn="justLow" rtl="1">
              <a:lnSpc>
                <a:spcPct val="150000"/>
              </a:lnSpc>
            </a:pPr>
            <a:endParaRPr lang="en-US" sz="1400"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p:cNvPicPr>
            <a:picLocks noChangeAspect="1"/>
          </p:cNvPicPr>
          <p:nvPr/>
        </p:nvPicPr>
        <p:blipFill>
          <a:blip r:embed="rId3"/>
          <a:stretch>
            <a:fillRect/>
          </a:stretch>
        </p:blipFill>
        <p:spPr>
          <a:xfrm>
            <a:off x="2151529" y="3361985"/>
            <a:ext cx="4598895" cy="2333625"/>
          </a:xfrm>
          <a:prstGeom prst="rect">
            <a:avLst/>
          </a:prstGeom>
        </p:spPr>
      </p:pic>
      <p:sp>
        <p:nvSpPr>
          <p:cNvPr id="3" name="TextBox 2">
            <a:extLst>
              <a:ext uri="{FF2B5EF4-FFF2-40B4-BE49-F238E27FC236}">
                <a16:creationId xmlns:a16="http://schemas.microsoft.com/office/drawing/2014/main" id="{ED515ABC-13E7-DA4F-47DF-DF8476B7D35B}"/>
              </a:ext>
            </a:extLst>
          </p:cNvPr>
          <p:cNvSpPr txBox="1"/>
          <p:nvPr/>
        </p:nvSpPr>
        <p:spPr>
          <a:xfrm>
            <a:off x="9144000" y="6318250"/>
            <a:ext cx="6096000"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baseline="0">
                <a:latin typeface="Calibri"/>
              </a:rPr>
              <a:t>https://midocean.edu.km</a:t>
            </a:r>
            <a:r>
              <a:rPr sz="2000">
                <a:latin typeface="Calibri"/>
                <a:ea typeface="Calibri"/>
                <a:cs typeface="Calibri"/>
              </a:rPr>
              <a:t>​</a:t>
            </a:r>
            <a:endParaRPr lang="en-US"/>
          </a:p>
          <a:p>
            <a:pPr algn="ctr"/>
            <a:endParaRPr lang="en-US"/>
          </a:p>
        </p:txBody>
      </p:sp>
    </p:spTree>
    <p:extLst>
      <p:ext uri="{BB962C8B-B14F-4D97-AF65-F5344CB8AC3E}">
        <p14:creationId xmlns:p14="http://schemas.microsoft.com/office/powerpoint/2010/main" val="1533343484"/>
      </p:ext>
    </p:extLst>
  </p:cSld>
  <p:clrMapOvr>
    <a:masterClrMapping/>
  </p:clrMapOvr>
  <mc:AlternateContent xmlns:mc="http://schemas.openxmlformats.org/markup-compatibility/2006" xmlns:p14="http://schemas.microsoft.com/office/powerpoint/2010/main">
    <mc:Choice Requires="p14">
      <p:transition spd="slow" p14:dur="2000" advTm="3970"/>
    </mc:Choice>
    <mc:Fallback xmlns="">
      <p:transition spd="slow" advTm="397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prstClr val="white"/>
                </a:solidFill>
              </a:rPr>
              <a:t>-</a:t>
            </a:r>
            <a:endParaRPr lang="en-US" dirty="0">
              <a:solidFill>
                <a:prstClr val="white"/>
              </a:solidFill>
            </a:endParaRPr>
          </a:p>
        </p:txBody>
      </p:sp>
      <p:sp>
        <p:nvSpPr>
          <p:cNvPr id="24" name="TextBox 23"/>
          <p:cNvSpPr txBox="1"/>
          <p:nvPr/>
        </p:nvSpPr>
        <p:spPr>
          <a:xfrm>
            <a:off x="1814053" y="1666568"/>
            <a:ext cx="5279922" cy="3416320"/>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إرشادات لتسجيل الفيديو على الباوربوينت</a:t>
            </a:r>
            <a:r>
              <a:rPr lang="ar-EG" dirty="0">
                <a:solidFill>
                  <a:srgbClr val="2D3956"/>
                </a:solidFill>
                <a:latin typeface="Alexandria" charset="0"/>
                <a:cs typeface="Alexandria" charset="0"/>
              </a:rPr>
              <a:t>:</a:t>
            </a:r>
          </a:p>
          <a:p>
            <a:pPr marL="285750" indent="-285750" algn="justLow" rtl="1">
              <a:lnSpc>
                <a:spcPct val="150000"/>
              </a:lnSpc>
              <a:buFontTx/>
              <a:buChar char="-"/>
            </a:pPr>
            <a:r>
              <a:rPr lang="ar-EG" sz="1400" dirty="0">
                <a:latin typeface="Alexandria" charset="0"/>
                <a:cs typeface="Alexandria" charset="0"/>
              </a:rPr>
              <a:t>افتح الشريحة التي تريد وضع الصورة عليها.</a:t>
            </a:r>
          </a:p>
          <a:p>
            <a:pPr marL="285750" indent="-285750" algn="justLow" rtl="1">
              <a:lnSpc>
                <a:spcPct val="150000"/>
              </a:lnSpc>
              <a:buFontTx/>
              <a:buChar char="-"/>
            </a:pPr>
            <a:r>
              <a:rPr lang="ar-EG" sz="1400" dirty="0">
                <a:latin typeface="Alexandria" charset="0"/>
                <a:cs typeface="Alexandria" charset="0"/>
              </a:rPr>
              <a:t>اختار إدراج </a:t>
            </a:r>
            <a:r>
              <a:rPr lang="en-US" sz="1400" dirty="0">
                <a:latin typeface="Alexandria" charset="0"/>
                <a:cs typeface="Alexandria" charset="0"/>
              </a:rPr>
              <a:t>Insert</a:t>
            </a:r>
            <a:endParaRPr lang="ar-EG" sz="1400" dirty="0">
              <a:latin typeface="Alexandria" charset="0"/>
              <a:cs typeface="Alexandria" charset="0"/>
            </a:endParaRPr>
          </a:p>
          <a:p>
            <a:pPr marL="285750" indent="-285750" algn="justLow" rtl="1">
              <a:lnSpc>
                <a:spcPct val="150000"/>
              </a:lnSpc>
              <a:buFontTx/>
              <a:buChar char="-"/>
            </a:pPr>
            <a:r>
              <a:rPr lang="ar-EG" sz="1400" dirty="0">
                <a:latin typeface="Alexandria" charset="0"/>
                <a:cs typeface="Alexandria" charset="0"/>
              </a:rPr>
              <a:t>اضغط علي الفيديو، ثم اضغط علي الكاميرا.</a:t>
            </a:r>
          </a:p>
          <a:p>
            <a:pPr marL="285750" indent="-285750" algn="justLow" rtl="1">
              <a:lnSpc>
                <a:spcPct val="150000"/>
              </a:lnSpc>
              <a:buFontTx/>
              <a:buChar char="-"/>
            </a:pPr>
            <a:r>
              <a:rPr lang="ar-EG" sz="1400" dirty="0">
                <a:latin typeface="Alexandria" charset="0"/>
                <a:cs typeface="Alexandria" charset="0"/>
              </a:rPr>
              <a:t>تم شغل كاميرا جهازك.</a:t>
            </a:r>
          </a:p>
          <a:p>
            <a:pPr algn="justLow" rtl="1">
              <a:lnSpc>
                <a:spcPct val="150000"/>
              </a:lnSpc>
            </a:pPr>
            <a:r>
              <a:rPr lang="ar-EG" sz="1400" dirty="0">
                <a:latin typeface="Alexandria" charset="0"/>
                <a:cs typeface="Alexandria" charset="0"/>
              </a:rPr>
              <a:t>أو</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افتح الكاميرا الخاصة بجهازك من </a:t>
            </a:r>
            <a:r>
              <a:rPr lang="en-US" sz="1400" dirty="0">
                <a:latin typeface="Alexandria" charset="0"/>
                <a:cs typeface="Alexandria" charset="0"/>
              </a:rPr>
              <a:t>PowerPoint </a:t>
            </a:r>
            <a:r>
              <a:rPr lang="ar-EG" sz="1400" dirty="0">
                <a:latin typeface="Alexandria" charset="0"/>
                <a:cs typeface="Alexandria" charset="0"/>
              </a:rPr>
              <a:t>وسجل الفيديو وأدرج هذا التسجيل مباشره علي الشريحة.</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أدرج ملف وسائط من جهازك أو من </a:t>
            </a:r>
            <a:r>
              <a:rPr lang="en-US" sz="1400" dirty="0">
                <a:latin typeface="Alexandria" charset="0"/>
                <a:cs typeface="Alexandria" charset="0"/>
              </a:rPr>
              <a:t> </a:t>
            </a:r>
            <a:r>
              <a:rPr lang="en-US" sz="1400" dirty="0" err="1">
                <a:latin typeface="Alexandria" charset="0"/>
                <a:cs typeface="Alexandria" charset="0"/>
              </a:rPr>
              <a:t>OneDrive</a:t>
            </a:r>
            <a:r>
              <a:rPr lang="en-US" sz="1400" dirty="0">
                <a:latin typeface="Alexandria" charset="0"/>
                <a:cs typeface="Alexandria" charset="0"/>
              </a:rPr>
              <a:t> </a:t>
            </a:r>
            <a:r>
              <a:rPr lang="ar-EG" sz="1400" dirty="0">
                <a:latin typeface="Alexandria" charset="0"/>
                <a:cs typeface="Alexandria" charset="0"/>
              </a:rPr>
              <a:t>أو </a:t>
            </a:r>
            <a:r>
              <a:rPr lang="en-US" sz="1400" dirty="0">
                <a:latin typeface="Alexandria" charset="0"/>
                <a:cs typeface="Alexandria" charset="0"/>
              </a:rPr>
              <a:t>Google Drive</a:t>
            </a:r>
            <a:endParaRPr lang="ar-EG" sz="1400" dirty="0">
              <a:latin typeface="Alexandria" charset="0"/>
              <a:cs typeface="Alexandria" charset="0"/>
            </a:endParaRPr>
          </a:p>
          <a:p>
            <a:pPr algn="justLow" rtl="1">
              <a:lnSpc>
                <a:spcPct val="150000"/>
              </a:lnSpc>
            </a:pPr>
            <a:endParaRPr lang="en-US" sz="1400"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1DEC610-3905-5224-9108-49A4E23DC219}"/>
              </a:ext>
            </a:extLst>
          </p:cNvPr>
          <p:cNvSpPr txBox="1"/>
          <p:nvPr/>
        </p:nvSpPr>
        <p:spPr>
          <a:xfrm>
            <a:off x="9144000" y="6371167"/>
            <a:ext cx="6096000"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baseline="0">
                <a:latin typeface="Calibri"/>
              </a:rPr>
              <a:t>https://midocean.edu.km</a:t>
            </a:r>
            <a:r>
              <a:rPr sz="2000">
                <a:latin typeface="Calibri"/>
                <a:ea typeface="Calibri"/>
                <a:cs typeface="Calibri"/>
              </a:rPr>
              <a:t>​</a:t>
            </a:r>
            <a:endParaRPr lang="en-US"/>
          </a:p>
          <a:p>
            <a:pPr algn="ctr"/>
            <a:endParaRPr lang="en-US"/>
          </a:p>
        </p:txBody>
      </p:sp>
    </p:spTree>
    <p:extLst>
      <p:ext uri="{BB962C8B-B14F-4D97-AF65-F5344CB8AC3E}">
        <p14:creationId xmlns:p14="http://schemas.microsoft.com/office/powerpoint/2010/main" val="1179391659"/>
      </p:ext>
    </p:extLst>
  </p:cSld>
  <p:clrMapOvr>
    <a:masterClrMapping/>
  </p:clrMapOvr>
  <mc:AlternateContent xmlns:mc="http://schemas.openxmlformats.org/markup-compatibility/2006" xmlns:p14="http://schemas.microsoft.com/office/powerpoint/2010/main">
    <mc:Choice Requires="p14">
      <p:transition spd="slow" p14:dur="2000" advTm="3970"/>
    </mc:Choice>
    <mc:Fallback xmlns="">
      <p:transition spd="slow" advTm="397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prstClr val="white"/>
                </a:solidFill>
              </a:rPr>
              <a:t>-</a:t>
            </a:r>
            <a:endParaRPr lang="en-US" dirty="0">
              <a:solidFill>
                <a:prstClr val="white"/>
              </a:solidFill>
            </a:endParaRPr>
          </a:p>
        </p:txBody>
      </p:sp>
      <p:sp>
        <p:nvSpPr>
          <p:cNvPr id="24" name="TextBox 23"/>
          <p:cNvSpPr txBox="1"/>
          <p:nvPr/>
        </p:nvSpPr>
        <p:spPr>
          <a:xfrm>
            <a:off x="1814053" y="1666568"/>
            <a:ext cx="5279922" cy="3093154"/>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لتحويل الباوربوينت الى فيديو </a:t>
            </a:r>
            <a:r>
              <a:rPr lang="ar-EG" dirty="0">
                <a:solidFill>
                  <a:srgbClr val="2D3956"/>
                </a:solidFill>
                <a:latin typeface="Alexandria" charset="0"/>
                <a:cs typeface="Alexandria" charset="0"/>
              </a:rPr>
              <a:t>:</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ملف &gt; تصدير &gt; انشاء فيديو     </a:t>
            </a:r>
            <a:r>
              <a:rPr lang="en-US" sz="1400" dirty="0">
                <a:latin typeface="Alexandria" charset="0"/>
                <a:cs typeface="Alexandria" charset="0"/>
              </a:rPr>
              <a:t>File -  Export – create video</a:t>
            </a:r>
            <a:r>
              <a:rPr lang="ar-EG" sz="1400" dirty="0">
                <a:latin typeface="Alexandria" charset="0"/>
                <a:cs typeface="Alexandria" charset="0"/>
              </a:rPr>
              <a:t> </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في مربع القائمة المنسدلة الأول أسفل العنوان إنشاء فيديو، حدد جودة الفيديو المطلوبة، التي تتعلق بدقة الفيديو الذي تم إنهاؤه. كلما زادت جودة الفيديو، زاد حجم الملف</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في مربع حفظ كنوع، اختر إما الفيديو </a:t>
            </a:r>
            <a:r>
              <a:rPr lang="en-US" sz="1400" dirty="0">
                <a:latin typeface="Alexandria" charset="0"/>
                <a:cs typeface="Alexandria" charset="0"/>
              </a:rPr>
              <a:t>MPEG 4‏ </a:t>
            </a:r>
            <a:r>
              <a:rPr lang="ar-EG" sz="1400" dirty="0">
                <a:latin typeface="Alexandria" charset="0"/>
                <a:cs typeface="Alexandria" charset="0"/>
              </a:rPr>
              <a:t>أو </a:t>
            </a:r>
            <a:r>
              <a:rPr lang="en-US" sz="1400" dirty="0">
                <a:latin typeface="Alexandria" charset="0"/>
                <a:cs typeface="Alexandria" charset="0"/>
              </a:rPr>
              <a:t>Windows Media Video‏‎.</a:t>
            </a:r>
          </a:p>
          <a:p>
            <a:pPr marL="285750" indent="-285750" algn="justLow" rtl="1">
              <a:lnSpc>
                <a:spcPct val="150000"/>
              </a:lnSpc>
              <a:buFont typeface="Wingdings" panose="05000000000000000000" pitchFamily="2" charset="2"/>
              <a:buChar char="q"/>
            </a:pPr>
            <a:endParaRPr lang="en-US" sz="1400" dirty="0">
              <a:latin typeface="Alexandria" charset="0"/>
              <a:cs typeface="Alexandria" charset="0"/>
            </a:endParaRPr>
          </a:p>
          <a:p>
            <a:pPr marL="285750" indent="-285750" algn="justLow" rtl="1">
              <a:lnSpc>
                <a:spcPct val="150000"/>
              </a:lnSpc>
              <a:buFont typeface="Wingdings" panose="05000000000000000000" pitchFamily="2" charset="2"/>
              <a:buChar char="q"/>
            </a:pPr>
            <a:endParaRPr lang="ar-EG" sz="1400" dirty="0">
              <a:latin typeface="Alexandria" charset="0"/>
              <a:cs typeface="Alexandria" charset="0"/>
            </a:endParaRPr>
          </a:p>
          <a:p>
            <a:pPr marL="285750" indent="-285750" algn="justLow" rtl="1">
              <a:lnSpc>
                <a:spcPct val="150000"/>
              </a:lnSpc>
              <a:buFont typeface="Wingdings" panose="05000000000000000000" pitchFamily="2" charset="2"/>
              <a:buChar char="q"/>
            </a:pPr>
            <a:endParaRPr lang="en-US" sz="1400" dirty="0">
              <a:latin typeface="Alexandria" charset="0"/>
              <a:cs typeface="Alexandria" charset="0"/>
            </a:endParaRPr>
          </a:p>
          <a:p>
            <a:pPr algn="justLow" rtl="1">
              <a:lnSpc>
                <a:spcPct val="150000"/>
              </a:lnSpc>
            </a:pPr>
            <a:r>
              <a:rPr lang="en-US" sz="1400" dirty="0">
                <a:latin typeface="Alexandria" charset="0"/>
                <a:cs typeface="Alexandria" charset="0"/>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4D06A4C-5BE0-48B0-7F6A-02A157FBFB0B}"/>
              </a:ext>
            </a:extLst>
          </p:cNvPr>
          <p:cNvSpPr txBox="1"/>
          <p:nvPr/>
        </p:nvSpPr>
        <p:spPr>
          <a:xfrm>
            <a:off x="9144000" y="6360583"/>
            <a:ext cx="6096000"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baseline="0">
                <a:latin typeface="Calibri"/>
              </a:rPr>
              <a:t>https://midocean.edu.km</a:t>
            </a:r>
            <a:r>
              <a:rPr sz="2000">
                <a:latin typeface="Calibri"/>
                <a:ea typeface="Calibri"/>
                <a:cs typeface="Calibri"/>
              </a:rPr>
              <a:t>​</a:t>
            </a:r>
            <a:endParaRPr lang="en-US"/>
          </a:p>
          <a:p>
            <a:pPr algn="ctr"/>
            <a:endParaRPr lang="en-US"/>
          </a:p>
        </p:txBody>
      </p:sp>
    </p:spTree>
    <p:extLst>
      <p:ext uri="{BB962C8B-B14F-4D97-AF65-F5344CB8AC3E}">
        <p14:creationId xmlns:p14="http://schemas.microsoft.com/office/powerpoint/2010/main" val="4102041296"/>
      </p:ext>
    </p:extLst>
  </p:cSld>
  <p:clrMapOvr>
    <a:masterClrMapping/>
  </p:clrMapOvr>
  <mc:AlternateContent xmlns:mc="http://schemas.openxmlformats.org/markup-compatibility/2006" xmlns:p14="http://schemas.microsoft.com/office/powerpoint/2010/main">
    <mc:Choice Requires="p14">
      <p:transition spd="slow" p14:dur="2000" advTm="3970"/>
    </mc:Choice>
    <mc:Fallback xmlns="">
      <p:transition spd="slow" advTm="397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79" y="1596049"/>
            <a:ext cx="5228822" cy="3585597"/>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قائمة المراجع:</a:t>
            </a:r>
          </a:p>
          <a:p>
            <a:pPr marL="285750" indent="-285750" algn="justLow" rtl="1">
              <a:buFontTx/>
              <a:buChar char="-"/>
            </a:pPr>
            <a:r>
              <a:rPr lang="ar-EG" sz="1400" dirty="0">
                <a:latin typeface="Alexandria" charset="0"/>
                <a:cs typeface="Alexandria" charset="0"/>
              </a:rPr>
              <a:t>التائب، محمود حسين (2018).البحث العلمي- قواعده واجراءاته ومناهجه. القاهرة: المكتب العربي للمعارف، الطبعة الأولى</a:t>
            </a:r>
            <a:r>
              <a:rPr lang="ar-EG" dirty="0">
                <a:latin typeface="Alexandria" charset="0"/>
                <a:cs typeface="Alexandria" charset="0"/>
              </a:rPr>
              <a:t>.</a:t>
            </a:r>
          </a:p>
          <a:p>
            <a:pPr marL="285750" indent="-285750" algn="justLow" rtl="1">
              <a:buFontTx/>
              <a:buChar char="-"/>
            </a:pPr>
            <a:r>
              <a:rPr lang="ar-EG" sz="1400" dirty="0">
                <a:latin typeface="Alexandria" charset="0"/>
                <a:cs typeface="Alexandria" charset="0"/>
              </a:rPr>
              <a:t>عبدالحميد سيد واخرون.(1990). علم النفس العام، ط 3، القاهرة، مكتبة غريب.</a:t>
            </a:r>
          </a:p>
          <a:p>
            <a:pPr marL="285750" indent="-285750" algn="justLow" rtl="1">
              <a:buFontTx/>
              <a:buChar char="-"/>
            </a:pPr>
            <a:r>
              <a:rPr lang="ar-EG" sz="1400" dirty="0">
                <a:latin typeface="Alexandria" charset="0"/>
                <a:cs typeface="Alexandria" charset="0"/>
              </a:rPr>
              <a:t>محمد زيان عمر.(1987). البحث العلمي مناهجه تقنياته، جدة، دار الشروق.</a:t>
            </a:r>
          </a:p>
          <a:p>
            <a:pPr marL="285750" indent="-285750" algn="justLow" rtl="1">
              <a:buFontTx/>
              <a:buChar char="-"/>
            </a:pPr>
            <a:r>
              <a:rPr lang="ar-EG" sz="1400" dirty="0">
                <a:latin typeface="Alexandria" charset="0"/>
                <a:cs typeface="Alexandria" charset="0"/>
              </a:rPr>
              <a:t> السيد علي شتا.(1997). المنهج العلمي والعلوم الاجتماعية، الاسكندرية، مكتبة الاشعاع للطباعة والنشر والتوزيع.</a:t>
            </a:r>
          </a:p>
          <a:p>
            <a:pPr marL="285750" indent="-285750" algn="justLow" rtl="1">
              <a:buFontTx/>
              <a:buChar char="-"/>
            </a:pPr>
            <a:r>
              <a:rPr lang="ar-EG" sz="1400" dirty="0">
                <a:latin typeface="Alexandria" charset="0"/>
                <a:cs typeface="Alexandria" charset="0"/>
              </a:rPr>
              <a:t>جمال محمد </a:t>
            </a:r>
            <a:r>
              <a:rPr lang="ar-EG" sz="1400" dirty="0" err="1">
                <a:latin typeface="Alexandria" charset="0"/>
                <a:cs typeface="Alexandria" charset="0"/>
              </a:rPr>
              <a:t>ابوشنب</a:t>
            </a:r>
            <a:r>
              <a:rPr lang="ar-EG" sz="1400" dirty="0">
                <a:latin typeface="Alexandria" charset="0"/>
                <a:cs typeface="Alexandria" charset="0"/>
              </a:rPr>
              <a:t>. (1996). تاريخ التفكير العلمي وطرقه البحثية، الاسكندرية، دار المعرفة الجامعية.</a:t>
            </a:r>
          </a:p>
          <a:p>
            <a:pPr marL="285750" indent="-285750" algn="justLow" rtl="1">
              <a:buFontTx/>
              <a:buChar char="-"/>
            </a:pPr>
            <a:r>
              <a:rPr lang="ar-EG" sz="1400" dirty="0">
                <a:latin typeface="Alexandria" charset="0"/>
                <a:cs typeface="Alexandria" charset="0"/>
              </a:rPr>
              <a:t>ذوقان عبيدات، كايد عبدالحق، عبدالرحمن عدس.(2004). البحث العلمي: مفهومه وأدواته وأساليبه، عمان دار الفكر.</a:t>
            </a:r>
          </a:p>
          <a:p>
            <a:pPr marL="285750" indent="-285750" algn="justLow" rtl="1">
              <a:buFontTx/>
              <a:buChar char="-"/>
            </a:pPr>
            <a:r>
              <a:rPr lang="ar-EG" sz="1400" dirty="0">
                <a:latin typeface="Alexandria" charset="0"/>
                <a:cs typeface="Alexandria" charset="0"/>
              </a:rPr>
              <a:t>مي العبدالله.(2011). البحث في علوم الإعلام والاتصال من الأطر المعرفية إلى الإشكاليات المنهجية، بيروت، دار النهضة العربية.</a:t>
            </a:r>
          </a:p>
          <a:p>
            <a:pPr marL="285750" indent="-285750" algn="justLow" rtl="1">
              <a:buFontTx/>
              <a:buChar char="-"/>
            </a:pPr>
            <a:r>
              <a:rPr lang="ar-EG" sz="1400" dirty="0">
                <a:latin typeface="Alexandria" charset="0"/>
                <a:cs typeface="Alexandria" charset="0"/>
              </a:rPr>
              <a:t>عادل السكري.(1999). نظرية المعرفة من سماء الفلسفة إلى ارض المدرسة، القاهرة، الدار، المصرية اللبنانية،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02F5B1A-913B-C524-8171-902B4B56AC11}"/>
              </a:ext>
            </a:extLst>
          </p:cNvPr>
          <p:cNvSpPr txBox="1"/>
          <p:nvPr/>
        </p:nvSpPr>
        <p:spPr>
          <a:xfrm>
            <a:off x="8873042" y="6409048"/>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848671870"/>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79" y="1596049"/>
            <a:ext cx="5228822" cy="3739485"/>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قائمة المراجع:</a:t>
            </a:r>
          </a:p>
          <a:p>
            <a:pPr marL="285750" indent="-285750" algn="justLow" rtl="1">
              <a:buFontTx/>
              <a:buChar char="-"/>
            </a:pPr>
            <a:r>
              <a:rPr lang="ar-EG" sz="1400" dirty="0">
                <a:latin typeface="Alexandria" charset="0"/>
                <a:cs typeface="Alexandria" charset="0"/>
              </a:rPr>
              <a:t>سامي محمد ملحم.(2002). مناهج البحث في التربية وعلم النفس، عمان، دار المسيرة.</a:t>
            </a:r>
          </a:p>
          <a:p>
            <a:pPr marL="285750" indent="-285750" algn="justLow" rtl="1">
              <a:buFontTx/>
              <a:buChar char="-"/>
            </a:pPr>
            <a:r>
              <a:rPr lang="ar-EG" sz="1400" dirty="0">
                <a:latin typeface="Alexandria" charset="0"/>
                <a:cs typeface="Alexandria" charset="0"/>
              </a:rPr>
              <a:t> خضير </a:t>
            </a:r>
            <a:r>
              <a:rPr lang="ar-EG" sz="1400" dirty="0" err="1">
                <a:latin typeface="Alexandria" charset="0"/>
                <a:cs typeface="Alexandria" charset="0"/>
              </a:rPr>
              <a:t>كاضم</a:t>
            </a:r>
            <a:r>
              <a:rPr lang="ar-EG" sz="1400" dirty="0">
                <a:latin typeface="Alexandria" charset="0"/>
                <a:cs typeface="Alexandria" charset="0"/>
              </a:rPr>
              <a:t> حمود، موسى سلامة اللوزي.(2008). منهجية البحث العلمي، عمان، إقراء للنشر والتوزيع.</a:t>
            </a:r>
          </a:p>
          <a:p>
            <a:pPr marL="285750" indent="-285750" algn="justLow" rtl="1">
              <a:buFontTx/>
              <a:buChar char="-"/>
            </a:pPr>
            <a:r>
              <a:rPr lang="ar-EG" sz="1400" dirty="0">
                <a:latin typeface="Alexandria" charset="0"/>
                <a:cs typeface="Alexandria" charset="0"/>
              </a:rPr>
              <a:t>عبدالحميد عبدالله الهرامة.(1989). ورقات في البحث والكتابة، طرابلس، منشورات كلية الدعوة الاسلامية.</a:t>
            </a:r>
          </a:p>
          <a:p>
            <a:pPr marL="285750" indent="-285750" algn="justLow" rtl="1">
              <a:buFontTx/>
              <a:buChar char="-"/>
            </a:pPr>
            <a:r>
              <a:rPr lang="ar-EG" sz="1400" dirty="0">
                <a:latin typeface="Alexandria" charset="0"/>
                <a:cs typeface="Alexandria" charset="0"/>
              </a:rPr>
              <a:t>ثريا عبدالفتاح ملحس(1982). منهج البحوث العلمية، ط 3، بيروت، دار الكتاب اللبناني.</a:t>
            </a:r>
          </a:p>
          <a:p>
            <a:pPr marL="285750" indent="-285750" algn="justLow" rtl="1">
              <a:buFontTx/>
              <a:buChar char="-"/>
            </a:pPr>
            <a:r>
              <a:rPr lang="ar-EG" sz="1400" dirty="0">
                <a:latin typeface="Alexandria" charset="0"/>
                <a:cs typeface="Alexandria" charset="0"/>
              </a:rPr>
              <a:t>محمد زاهر السماك وأخرون.(1985). الأصول في البحث العلمي، الموصل، العراق، جامعة الموصل، ص 21</a:t>
            </a:r>
          </a:p>
          <a:p>
            <a:pPr marL="285750" indent="-285750" algn="justLow" rtl="1">
              <a:buFontTx/>
              <a:buChar char="-"/>
            </a:pPr>
            <a:r>
              <a:rPr lang="ar-EG" sz="1400" dirty="0">
                <a:latin typeface="Alexandria" charset="0"/>
                <a:cs typeface="Alexandria" charset="0"/>
              </a:rPr>
              <a:t>غازي حسين عناية.(1984). مناهج البحث، الاسكندرية، مؤسسة شباب الجامعة.</a:t>
            </a:r>
          </a:p>
          <a:p>
            <a:pPr marL="285750" indent="-285750" algn="justLow" rtl="1">
              <a:buFontTx/>
              <a:buChar char="-"/>
            </a:pPr>
            <a:r>
              <a:rPr lang="ar-EG" sz="1400" dirty="0">
                <a:latin typeface="Alexandria" charset="0"/>
                <a:cs typeface="Alexandria" charset="0"/>
              </a:rPr>
              <a:t> حسن الساعاتي. (1992). تصميم البحوث الاجتماعية ومناهجها وطرقها وكتابتها، ط 2، القاهرة، مكتبة سعيد رأفت، ص 19</a:t>
            </a:r>
          </a:p>
          <a:p>
            <a:pPr marL="285750" indent="-285750" algn="justLow" rtl="1">
              <a:buFontTx/>
              <a:buChar char="-"/>
            </a:pPr>
            <a:r>
              <a:rPr lang="ar-EG" sz="1400" dirty="0">
                <a:latin typeface="Alexandria" charset="0"/>
                <a:cs typeface="Alexandria" charset="0"/>
              </a:rPr>
              <a:t> عامر ابراهيم </a:t>
            </a:r>
            <a:r>
              <a:rPr lang="ar-EG" sz="1400" dirty="0" err="1">
                <a:latin typeface="Alexandria" charset="0"/>
                <a:cs typeface="Alexandria" charset="0"/>
              </a:rPr>
              <a:t>قنديلجي</a:t>
            </a:r>
            <a:r>
              <a:rPr lang="ar-EG" sz="1400" dirty="0">
                <a:latin typeface="Alexandria" charset="0"/>
                <a:cs typeface="Alexandria" charset="0"/>
              </a:rPr>
              <a:t>، البحث العلمي: دليل الطالب في الكتابة والمكتبة والبحث، بغداد، مطبعة عصام،</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43EF68F-CAC8-C739-2251-1B5479E788C9}"/>
              </a:ext>
            </a:extLst>
          </p:cNvPr>
          <p:cNvSpPr txBox="1"/>
          <p:nvPr/>
        </p:nvSpPr>
        <p:spPr>
          <a:xfrm>
            <a:off x="8873042" y="6398465"/>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1885877003"/>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79" y="1596049"/>
            <a:ext cx="5228822" cy="3524042"/>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 تابع قائمة المراجع:</a:t>
            </a:r>
          </a:p>
          <a:p>
            <a:pPr marL="285750" indent="-285750" algn="justLow" rtl="1">
              <a:buFontTx/>
              <a:buChar char="-"/>
            </a:pPr>
            <a:r>
              <a:rPr lang="ar-EG" sz="1400" dirty="0">
                <a:latin typeface="Alexandria" charset="0"/>
                <a:cs typeface="Alexandria" charset="0"/>
              </a:rPr>
              <a:t>عامر </a:t>
            </a:r>
            <a:r>
              <a:rPr lang="ar-EG" sz="1400" dirty="0" err="1">
                <a:latin typeface="Alexandria" charset="0"/>
                <a:cs typeface="Alexandria" charset="0"/>
              </a:rPr>
              <a:t>ابرهيم</a:t>
            </a:r>
            <a:r>
              <a:rPr lang="ar-EG" sz="1400" dirty="0">
                <a:latin typeface="Alexandria" charset="0"/>
                <a:cs typeface="Alexandria" charset="0"/>
              </a:rPr>
              <a:t> </a:t>
            </a:r>
            <a:r>
              <a:rPr lang="ar-EG" sz="1400" dirty="0" err="1">
                <a:latin typeface="Alexandria" charset="0"/>
                <a:cs typeface="Alexandria" charset="0"/>
              </a:rPr>
              <a:t>قنديلجي</a:t>
            </a:r>
            <a:r>
              <a:rPr lang="ar-EG" sz="1400" dirty="0">
                <a:latin typeface="Alexandria" charset="0"/>
                <a:cs typeface="Alexandria" charset="0"/>
              </a:rPr>
              <a:t>.( 1993). البحث العلمي واستخدام مصادر المعلومات، بغداد، وزارة الثقافة والإعلام.</a:t>
            </a:r>
          </a:p>
          <a:p>
            <a:pPr marL="285750" indent="-285750" algn="justLow" rtl="1">
              <a:buFontTx/>
              <a:buChar char="-"/>
            </a:pPr>
            <a:r>
              <a:rPr lang="ar-EG" sz="1400" dirty="0">
                <a:latin typeface="Alexandria" charset="0"/>
                <a:cs typeface="Alexandria" charset="0"/>
              </a:rPr>
              <a:t> حسن احمد رشوان.(1982). العلم والبحث العلمي: دراسة في مناهج العلوم، الاسكندرية، المكتب الجامعي الحديث، 1982 م، ص 25،26</a:t>
            </a:r>
          </a:p>
          <a:p>
            <a:pPr marL="285750" indent="-285750" algn="justLow" rtl="1">
              <a:buFontTx/>
              <a:buChar char="-"/>
            </a:pPr>
            <a:r>
              <a:rPr lang="ar-EG" sz="1400" dirty="0" err="1">
                <a:latin typeface="Alexandria" charset="0"/>
                <a:cs typeface="Alexandria" charset="0"/>
              </a:rPr>
              <a:t>ابوالنجا</a:t>
            </a:r>
            <a:r>
              <a:rPr lang="ar-EG" sz="1400" dirty="0">
                <a:latin typeface="Alexandria" charset="0"/>
                <a:cs typeface="Alexandria" charset="0"/>
              </a:rPr>
              <a:t> محمد العمري.(1999). أسس البحث في الخدمة الاجتماعية، الاسكندرية، المكتب العلمي لتوزيع، 1999 م، ص 19</a:t>
            </a:r>
          </a:p>
          <a:p>
            <a:pPr marL="285750" indent="-285750" algn="justLow" rtl="1">
              <a:buFontTx/>
              <a:buChar char="-"/>
            </a:pPr>
            <a:r>
              <a:rPr lang="ar-EG" sz="1400" dirty="0">
                <a:latin typeface="Alexandria" charset="0"/>
                <a:cs typeface="Alexandria" charset="0"/>
              </a:rPr>
              <a:t>عبدالرحمن بدوي.(1977). مناهج البحث العلمي، ط 3، الكويت، وكالة المطبوعات.</a:t>
            </a:r>
          </a:p>
          <a:p>
            <a:pPr marL="285750" indent="-285750" algn="justLow" rtl="1">
              <a:buFontTx/>
              <a:buChar char="-"/>
            </a:pPr>
            <a:r>
              <a:rPr lang="ar-EG" sz="1400" dirty="0">
                <a:latin typeface="Alexandria" charset="0"/>
                <a:cs typeface="Alexandria" charset="0"/>
              </a:rPr>
              <a:t>احمد بدر.(1979). اصول البحث العلمي ومناهجه، ط 5، الكويت، وكالة المطبوعات.</a:t>
            </a:r>
          </a:p>
          <a:p>
            <a:pPr marL="285750" indent="-285750" algn="justLow" rtl="1">
              <a:buFontTx/>
              <a:buChar char="-"/>
            </a:pPr>
            <a:r>
              <a:rPr lang="ar-EG" sz="1400" dirty="0">
                <a:latin typeface="Alexandria" charset="0"/>
                <a:cs typeface="Alexandria" charset="0"/>
              </a:rPr>
              <a:t>محمد جودة، أساليب البحث العلمي.(2012). في ميدان العلوم الادارية، عمان، دار زهران للنشر والتوزيع،.</a:t>
            </a:r>
          </a:p>
          <a:p>
            <a:pPr marL="285750" indent="-285750" algn="justLow" rtl="1">
              <a:buFontTx/>
              <a:buChar char="-"/>
            </a:pPr>
            <a:r>
              <a:rPr lang="ar-EG" sz="1400" dirty="0">
                <a:latin typeface="Alexandria" charset="0"/>
                <a:cs typeface="Alexandria" charset="0"/>
              </a:rPr>
              <a:t>بركات عبدالعزيز.(2012). مناهج البحث الإعلامي، القاهرة، دار الكتاب الحديث.</a:t>
            </a:r>
          </a:p>
          <a:p>
            <a:pPr marL="285750" indent="-285750" algn="justLow" rtl="1">
              <a:buFontTx/>
              <a:buChar char="-"/>
            </a:pPr>
            <a:r>
              <a:rPr lang="ar-EG" sz="1400" dirty="0">
                <a:latin typeface="Alexandria" charset="0"/>
                <a:cs typeface="Alexandria" charset="0"/>
              </a:rPr>
              <a:t>المحمودي، محمد سرحان علي. (2019). مناهج البحث العلمي. صنعاء: دار الكتب، الطبعة الثالثة.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D7575CB-5E90-FF94-DCA4-963D881B0E0E}"/>
              </a:ext>
            </a:extLst>
          </p:cNvPr>
          <p:cNvSpPr txBox="1"/>
          <p:nvPr/>
        </p:nvSpPr>
        <p:spPr>
          <a:xfrm>
            <a:off x="8873042" y="6366715"/>
            <a:ext cx="3314700" cy="707886"/>
          </a:xfrm>
          <a:prstGeom prst="rect">
            <a:avLst/>
          </a:prstGeom>
          <a:noFill/>
        </p:spPr>
        <p:txBody>
          <a:bodyPr wrap="square" lIns="91440" tIns="45720" rIns="91440" bIns="45720" rtlCol="0" anchor="t">
            <a:spAutoFit/>
          </a:bodyPr>
          <a:lstStyle/>
          <a:p>
            <a:pPr algn="ctr"/>
            <a:r>
              <a:rPr lang="en-US" sz="2000" b="1" dirty="0"/>
              <a:t>https://midocean.edu.km</a:t>
            </a:r>
            <a:endParaRPr lang="en-US" sz="2000" dirty="0"/>
          </a:p>
          <a:p>
            <a:pPr algn="ctr"/>
            <a:endParaRPr lang="en-US" sz="2000" b="1" dirty="0">
              <a:ea typeface="Calibri"/>
              <a:cs typeface="Calibri"/>
            </a:endParaRPr>
          </a:p>
        </p:txBody>
      </p:sp>
    </p:spTree>
    <p:extLst>
      <p:ext uri="{BB962C8B-B14F-4D97-AF65-F5344CB8AC3E}">
        <p14:creationId xmlns:p14="http://schemas.microsoft.com/office/powerpoint/2010/main" val="3377353007"/>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13987862"/>
      </p:ext>
    </p:extLst>
  </p:cSld>
  <p:clrMapOvr>
    <a:masterClrMapping/>
  </p:clrMapOvr>
  <mc:AlternateContent xmlns:mc="http://schemas.openxmlformats.org/markup-compatibility/2006" xmlns:p14="http://schemas.microsoft.com/office/powerpoint/2010/main">
    <mc:Choice Requires="p14">
      <p:transition spd="slow" p14:dur="2000" advTm="4712"/>
    </mc:Choice>
    <mc:Fallback xmlns="">
      <p:transition spd="slow" advTm="471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3BBB3056-CAF7-44FD-B464-DD35DE30DC2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http://purl.org/dc/terms/"/>
    <ds:schemaRef ds:uri="http://schemas.microsoft.com/office/2006/documentManagement/types"/>
    <ds:schemaRef ds:uri="http://schemas.microsoft.com/office/infopath/2007/PartnerControls"/>
    <ds:schemaRef ds:uri="http://purl.org/dc/dcmitype/"/>
    <ds:schemaRef ds:uri="aca13214-df29-4e3c-a050-857c0bf7bd8e"/>
    <ds:schemaRef ds:uri="http://schemas.openxmlformats.org/package/2006/metadata/core-properties"/>
    <ds:schemaRef ds:uri="688354b5-287c-4cda-825e-1d7935aea40e"/>
    <ds:schemaRef ds:uri="http://www.w3.org/XML/1998/namespa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9396</TotalTime>
  <Words>5552</Words>
  <Application>Microsoft Office PowerPoint</Application>
  <PresentationFormat>Widescreen</PresentationFormat>
  <Paragraphs>346</Paragraphs>
  <Slides>46</Slides>
  <Notes>7</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46</vt:i4>
      </vt:variant>
    </vt:vector>
  </HeadingPairs>
  <TitlesOfParts>
    <vt:vector size="54" baseType="lpstr">
      <vt:lpstr>Alexandria</vt:lpstr>
      <vt:lpstr>Arial</vt:lpstr>
      <vt:lpstr>Calibri</vt:lpstr>
      <vt:lpstr>Calibri Light</vt:lpstr>
      <vt:lpstr>Simplified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Reem Ward</cp:lastModifiedBy>
  <cp:revision>646</cp:revision>
  <dcterms:created xsi:type="dcterms:W3CDTF">2023-04-29T09:08:00Z</dcterms:created>
  <dcterms:modified xsi:type="dcterms:W3CDTF">2026-02-05T07:59:43Z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