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1"/>
  </p:notesMasterIdLst>
  <p:sldIdLst>
    <p:sldId id="304" r:id="rId2"/>
    <p:sldId id="387" r:id="rId3"/>
    <p:sldId id="388" r:id="rId4"/>
    <p:sldId id="389" r:id="rId5"/>
    <p:sldId id="390" r:id="rId6"/>
    <p:sldId id="433" r:id="rId7"/>
    <p:sldId id="391" r:id="rId8"/>
    <p:sldId id="395" r:id="rId9"/>
    <p:sldId id="429" r:id="rId10"/>
    <p:sldId id="428" r:id="rId11"/>
    <p:sldId id="427" r:id="rId12"/>
    <p:sldId id="426" r:id="rId13"/>
    <p:sldId id="425" r:id="rId14"/>
    <p:sldId id="424" r:id="rId15"/>
    <p:sldId id="423" r:id="rId16"/>
    <p:sldId id="430" r:id="rId17"/>
    <p:sldId id="421" r:id="rId18"/>
    <p:sldId id="420" r:id="rId19"/>
    <p:sldId id="419" r:id="rId20"/>
    <p:sldId id="418" r:id="rId21"/>
    <p:sldId id="417" r:id="rId22"/>
    <p:sldId id="431" r:id="rId23"/>
    <p:sldId id="416" r:id="rId24"/>
    <p:sldId id="415" r:id="rId25"/>
    <p:sldId id="414" r:id="rId26"/>
    <p:sldId id="413" r:id="rId27"/>
    <p:sldId id="412" r:id="rId28"/>
    <p:sldId id="410" r:id="rId29"/>
    <p:sldId id="409" r:id="rId30"/>
    <p:sldId id="408" r:id="rId31"/>
    <p:sldId id="407" r:id="rId32"/>
    <p:sldId id="434" r:id="rId33"/>
    <p:sldId id="406" r:id="rId34"/>
    <p:sldId id="405" r:id="rId35"/>
    <p:sldId id="404" r:id="rId36"/>
    <p:sldId id="403" r:id="rId37"/>
    <p:sldId id="436" r:id="rId38"/>
    <p:sldId id="432"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592" autoAdjust="0"/>
  </p:normalViewPr>
  <p:slideViewPr>
    <p:cSldViewPr snapToGrid="0">
      <p:cViewPr varScale="1">
        <p:scale>
          <a:sx n="72" d="100"/>
          <a:sy n="72" d="100"/>
        </p:scale>
        <p:origin x="99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E390-8836-4E4A-867D-C6C94D888F7F}" type="datetimeFigureOut">
              <a:rPr lang="en-US" smtClean="0"/>
              <a:t>11/29/2023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C3E7EC-CFBF-476F-A7B6-FE9255220AEC}" type="slidenum">
              <a:rPr lang="en-US" smtClean="0"/>
              <a:t>‹#›</a:t>
            </a:fld>
            <a:endParaRPr lang="en-US"/>
          </a:p>
        </p:txBody>
      </p:sp>
    </p:spTree>
    <p:extLst>
      <p:ext uri="{BB962C8B-B14F-4D97-AF65-F5344CB8AC3E}">
        <p14:creationId xmlns:p14="http://schemas.microsoft.com/office/powerpoint/2010/main" val="3910360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21</a:t>
            </a:fld>
            <a:endParaRPr lang="en-US"/>
          </a:p>
        </p:txBody>
      </p:sp>
    </p:spTree>
    <p:extLst>
      <p:ext uri="{BB962C8B-B14F-4D97-AF65-F5344CB8AC3E}">
        <p14:creationId xmlns:p14="http://schemas.microsoft.com/office/powerpoint/2010/main" val="23426153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23</a:t>
            </a:fld>
            <a:endParaRPr lang="en-US"/>
          </a:p>
        </p:txBody>
      </p:sp>
    </p:spTree>
    <p:extLst>
      <p:ext uri="{BB962C8B-B14F-4D97-AF65-F5344CB8AC3E}">
        <p14:creationId xmlns:p14="http://schemas.microsoft.com/office/powerpoint/2010/main" val="1652589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29</a:t>
            </a:fld>
            <a:endParaRPr lang="en-US"/>
          </a:p>
        </p:txBody>
      </p:sp>
    </p:spTree>
    <p:extLst>
      <p:ext uri="{BB962C8B-B14F-4D97-AF65-F5344CB8AC3E}">
        <p14:creationId xmlns:p14="http://schemas.microsoft.com/office/powerpoint/2010/main" val="2309060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C3E7EC-CFBF-476F-A7B6-FE9255220AEC}" type="slidenum">
              <a:rPr lang="en-US" smtClean="0"/>
              <a:t>34</a:t>
            </a:fld>
            <a:endParaRPr lang="en-US"/>
          </a:p>
        </p:txBody>
      </p:sp>
    </p:spTree>
    <p:extLst>
      <p:ext uri="{BB962C8B-B14F-4D97-AF65-F5344CB8AC3E}">
        <p14:creationId xmlns:p14="http://schemas.microsoft.com/office/powerpoint/2010/main" val="1952078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6793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66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5148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45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642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03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500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5874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290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470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79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685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68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5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769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20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2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944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717769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2727"/>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D3D75DA4-FA89-195F-E081-86ABADB69100}"/>
              </a:ext>
            </a:extLst>
          </p:cNvPr>
          <p:cNvSpPr txBox="1"/>
          <p:nvPr/>
        </p:nvSpPr>
        <p:spPr>
          <a:xfrm>
            <a:off x="7299012" y="2095281"/>
            <a:ext cx="4703532" cy="76940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مقرر </a:t>
            </a:r>
            <a:r>
              <a:rPr kumimoji="0" lang="ar-EG"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قيادة التغيرات    </a:t>
            </a:r>
            <a:endParaRPr kumimoji="0"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7" name="Google Shape;114;p1">
            <a:extLst>
              <a:ext uri="{FF2B5EF4-FFF2-40B4-BE49-F238E27FC236}">
                <a16:creationId xmlns:a16="http://schemas.microsoft.com/office/drawing/2014/main" id="{3D701D39-2572-B0CC-1A8F-7C68D93799D6}"/>
              </a:ext>
            </a:extLst>
          </p:cNvPr>
          <p:cNvSpPr txBox="1"/>
          <p:nvPr/>
        </p:nvSpPr>
        <p:spPr>
          <a:xfrm>
            <a:off x="6729898" y="4044778"/>
            <a:ext cx="3902244" cy="523180"/>
          </a:xfrm>
          <a:prstGeom prst="rect">
            <a:avLst/>
          </a:prstGeom>
          <a:noFill/>
          <a:ln>
            <a:noFill/>
          </a:ln>
        </p:spPr>
        <p:txBody>
          <a:bodyPr spcFirstLastPara="1" wrap="square" lIns="91425" tIns="45700" rIns="91425" bIns="45700" anchor="t" anchorCtr="0">
            <a:spAutoFit/>
          </a:bodyPr>
          <a:lstStyle/>
          <a:p>
            <a:pPr algn="r" rtl="1"/>
            <a:r>
              <a:rPr lang="ar-EG" sz="2800" b="1" dirty="0">
                <a:effectLst/>
                <a:highlight>
                  <a:srgbClr val="FFFF00"/>
                </a:highlight>
                <a:ea typeface="Calibri" panose="020F0502020204030204" pitchFamily="34" charset="0"/>
                <a:cs typeface="Times New Roman" panose="02020603050405020304" pitchFamily="18" charset="0"/>
              </a:rPr>
              <a:t>قيادة التغيير وإدارة الإبداع </a:t>
            </a:r>
            <a:endParaRPr lang="en-GB" sz="2800" b="1" dirty="0">
              <a:solidFill>
                <a:schemeClr val="accent1">
                  <a:lumMod val="75000"/>
                </a:schemeClr>
              </a:solidFill>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endParaRPr>
          </a:p>
        </p:txBody>
      </p:sp>
      <p:sp>
        <p:nvSpPr>
          <p:cNvPr id="14" name="Google Shape;107;p1">
            <a:extLst>
              <a:ext uri="{FF2B5EF4-FFF2-40B4-BE49-F238E27FC236}">
                <a16:creationId xmlns:a16="http://schemas.microsoft.com/office/drawing/2014/main" id="{A15DD8C1-F123-2301-64BB-3F09F8FF16CA}"/>
              </a:ext>
            </a:extLst>
          </p:cNvPr>
          <p:cNvSpPr txBox="1"/>
          <p:nvPr/>
        </p:nvSpPr>
        <p:spPr>
          <a:xfrm>
            <a:off x="6628471" y="2890411"/>
            <a:ext cx="4886463" cy="138495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أ.د| محمد محمدي محمد مخلص</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أستاذ القيادة التربوية المشارك - كلية العلوم الانسانية- جامعة </a:t>
            </a:r>
            <a:r>
              <a:rPr kumimoji="0" lang="ar-EG" sz="2000" b="1" i="0" u="none" strike="noStrike" kern="0" cap="none" spc="0" normalizeH="0" baseline="0" noProof="0" dirty="0" err="1">
                <a:ln>
                  <a:noFill/>
                </a:ln>
                <a:solidFill>
                  <a:srgbClr val="2D3956"/>
                </a:solidFill>
                <a:effectLst/>
                <a:uLnTx/>
                <a:uFillTx/>
                <a:latin typeface="Tajawal Medium"/>
                <a:ea typeface="+mn-ea"/>
                <a:cs typeface="Tajawal Medium"/>
                <a:sym typeface="Tajawal Medium"/>
              </a:rPr>
              <a:t>ميداوشن</a:t>
            </a:r>
            <a:endParaRPr kumimoji="0" lang="ar-EG"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p:txBody>
      </p:sp>
      <p:sp>
        <p:nvSpPr>
          <p:cNvPr id="6" name="Google Shape;110;p1">
            <a:extLst>
              <a:ext uri="{FF2B5EF4-FFF2-40B4-BE49-F238E27FC236}">
                <a16:creationId xmlns:a16="http://schemas.microsoft.com/office/drawing/2014/main" id="{FF4D40A9-2E93-3093-01BC-2CFAF86F09AB}"/>
              </a:ext>
            </a:extLst>
          </p:cNvPr>
          <p:cNvSpPr/>
          <p:nvPr/>
        </p:nvSpPr>
        <p:spPr>
          <a:xfrm>
            <a:off x="5006454" y="490585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التاسعة : </a:t>
            </a:r>
            <a:r>
              <a:rPr kumimoji="0" lang="ar-EG" sz="2800" b="1" i="0" u="none" strike="noStrike" kern="0" cap="none" spc="0" normalizeH="0" baseline="0" noProof="0" dirty="0">
                <a:ln>
                  <a:noFill/>
                </a:ln>
                <a:solidFill>
                  <a:srgbClr val="000000"/>
                </a:solidFill>
                <a:effectLst/>
                <a:uLnTx/>
                <a:uFillTx/>
                <a:latin typeface="Tajawal Medium"/>
                <a:cs typeface="Tajawal Medium"/>
                <a:sym typeface="Tajawal Medium"/>
              </a:rPr>
              <a:t>قيادة التغيرات 721</a:t>
            </a:r>
            <a:r>
              <a:rPr kumimoji="0" lang="ar-EG" sz="2000" b="1" i="0" u="none" strike="noStrike" kern="0" cap="none" spc="0" normalizeH="0" baseline="0" noProof="0" dirty="0">
                <a:ln>
                  <a:noFill/>
                </a:ln>
                <a:solidFill>
                  <a:srgbClr val="2D3956"/>
                </a:solidFill>
                <a:effectLst/>
                <a:highlight>
                  <a:srgbClr val="00FFFF"/>
                </a:highlight>
                <a:uLnTx/>
                <a:uFillTx/>
                <a:latin typeface="Tajawal Medium"/>
                <a:ea typeface="Calibri" panose="020F0502020204030204" pitchFamily="34" charset="0"/>
                <a:cs typeface="Times New Roman" panose="02020603050405020304" pitchFamily="18" charset="0"/>
                <a:sym typeface="Tajawal Medium"/>
              </a:rPr>
              <a:t> </a:t>
            </a:r>
            <a:endParaRPr kumimoji="0" sz="20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Tree>
    <p:extLst>
      <p:ext uri="{BB962C8B-B14F-4D97-AF65-F5344CB8AC3E}">
        <p14:creationId xmlns:p14="http://schemas.microsoft.com/office/powerpoint/2010/main" val="1785008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7"/>
            <a:ext cx="11574147" cy="522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endPar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BE59485B-9667-AB82-C9BB-1B092750357B}"/>
              </a:ext>
            </a:extLst>
          </p:cNvPr>
          <p:cNvSpPr txBox="1"/>
          <p:nvPr/>
        </p:nvSpPr>
        <p:spPr>
          <a:xfrm>
            <a:off x="1284477" y="1564308"/>
            <a:ext cx="10182099" cy="6032380"/>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400" b="1" kern="0" dirty="0">
                <a:solidFill>
                  <a:srgbClr val="FF0000"/>
                </a:solidFill>
                <a:latin typeface="Simplified Arabic" pitchFamily="18" charset="-78"/>
                <a:ea typeface="Calibri"/>
                <a:cs typeface="Simplified Arabic" pitchFamily="18" charset="-78"/>
                <a:sym typeface="Calibri"/>
              </a:rPr>
              <a:t>ملخص المحاضرة السابق</a:t>
            </a:r>
            <a:r>
              <a:rPr lang="ar-EG" sz="2400" b="1" kern="0" dirty="0">
                <a:solidFill>
                  <a:srgbClr val="FF0000"/>
                </a:solidFill>
                <a:latin typeface="Simplified Arabic" pitchFamily="18" charset="-78"/>
                <a:ea typeface="Calibri"/>
                <a:cs typeface="Simplified Arabic" pitchFamily="18" charset="-78"/>
                <a:sym typeface="Calibri"/>
              </a:rPr>
              <a:t>ة : تناولنا مجموعة الموضوعات التالية : </a:t>
            </a:r>
          </a:p>
          <a:p>
            <a:pPr marL="0" indent="0" algn="r">
              <a:buNone/>
              <a:defRPr/>
            </a:pPr>
            <a:r>
              <a:rPr lang="ar-SA" sz="2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استراتيجيات التغيير والتطوير التنظيمي</a:t>
            </a:r>
            <a:r>
              <a:rPr lang="ar-EG" sz="2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a:t>
            </a:r>
          </a:p>
          <a:p>
            <a:pPr algn="r" rtl="1">
              <a:defRPr/>
            </a:pPr>
            <a:r>
              <a:rPr lang="ar-EG" sz="2800" dirty="0">
                <a:solidFill>
                  <a:schemeClr val="tx2"/>
                </a:solidFill>
                <a:cs typeface="AL-Mohanad" pitchFamily="2" charset="-78"/>
              </a:rPr>
              <a:t>- </a:t>
            </a:r>
            <a:r>
              <a:rPr lang="ar-SA" sz="2800" dirty="0">
                <a:solidFill>
                  <a:schemeClr val="tx2"/>
                </a:solidFill>
                <a:cs typeface="AL-Mohanad" pitchFamily="2" charset="-78"/>
              </a:rPr>
              <a:t>استراتيجيات  التغيير </a:t>
            </a:r>
          </a:p>
          <a:p>
            <a:pPr algn="r" rtl="1">
              <a:defRPr/>
            </a:pPr>
            <a:r>
              <a:rPr lang="ar-EG" sz="2800" dirty="0">
                <a:solidFill>
                  <a:schemeClr val="tx2"/>
                </a:solidFill>
                <a:cs typeface="AL-Mohanad" pitchFamily="2" charset="-78"/>
              </a:rPr>
              <a:t>- </a:t>
            </a:r>
            <a:r>
              <a:rPr lang="ar-SA" sz="2800" dirty="0">
                <a:solidFill>
                  <a:schemeClr val="tx2"/>
                </a:solidFill>
                <a:cs typeface="AL-Mohanad" pitchFamily="2" charset="-78"/>
              </a:rPr>
              <a:t>استراتيجية التغيير المتدرج</a:t>
            </a:r>
          </a:p>
          <a:p>
            <a:pPr algn="r" rtl="1">
              <a:defRPr/>
            </a:pPr>
            <a:r>
              <a:rPr lang="ar-EG" sz="2800" dirty="0">
                <a:solidFill>
                  <a:schemeClr val="tx2"/>
                </a:solidFill>
                <a:cs typeface="AL-Mohanad" pitchFamily="2" charset="-78"/>
              </a:rPr>
              <a:t>- </a:t>
            </a:r>
            <a:r>
              <a:rPr lang="ar-SA" sz="2800" dirty="0">
                <a:solidFill>
                  <a:schemeClr val="tx2"/>
                </a:solidFill>
                <a:cs typeface="AL-Mohanad" pitchFamily="2" charset="-78"/>
              </a:rPr>
              <a:t>استراتيجية التغيير البنيوي</a:t>
            </a:r>
            <a:endParaRPr lang="ar-EG" sz="2800" dirty="0">
              <a:solidFill>
                <a:schemeClr val="tx2"/>
              </a:solidFill>
              <a:cs typeface="AL-Mohanad" pitchFamily="2" charset="-78"/>
            </a:endParaRPr>
          </a:p>
          <a:p>
            <a:pPr algn="r" rtl="1">
              <a:defRPr/>
            </a:pPr>
            <a:r>
              <a:rPr lang="ar-EG" sz="2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استراتيجية التعلم والاتصال </a:t>
            </a:r>
          </a:p>
          <a:p>
            <a:pPr algn="r" rtl="1">
              <a:defRPr/>
            </a:pPr>
            <a:r>
              <a:rPr lang="ar-EG" sz="2800" dirty="0">
                <a:solidFill>
                  <a:schemeClr val="tx2"/>
                </a:solidFill>
                <a:latin typeface="Times New Roman" panose="02020603050405020304" pitchFamily="18" charset="0"/>
                <a:ea typeface="Calibri" panose="020F0502020204030204" pitchFamily="34" charset="0"/>
                <a:cs typeface="Arial" panose="020B0604020202020204" pitchFamily="34" charset="0"/>
              </a:rPr>
              <a:t>- </a:t>
            </a:r>
            <a:r>
              <a:rPr lang="ar-SA"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المشاركة والتمكين</a:t>
            </a:r>
            <a:endParaRPr lang="ar-EG"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8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القوة والإكراه</a:t>
            </a:r>
            <a:endParaRPr lang="ar-EG"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8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8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قوة الإقناع</a:t>
            </a:r>
            <a:endParaRPr lang="ar-EG" sz="28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r>
              <a:rPr lang="ar-EG" sz="2800" dirty="0">
                <a:solidFill>
                  <a:srgbClr val="002060"/>
                </a:solidFill>
                <a:latin typeface="Times New Roman" panose="02020603050405020304" pitchFamily="18" charset="0"/>
                <a:ea typeface="Calibri" panose="020F0502020204030204" pitchFamily="34" charset="0"/>
                <a:cs typeface="Arial" panose="020B0604020202020204" pitchFamily="34" charset="0"/>
              </a:rPr>
              <a:t>ثانيا : نماذج ونظريات إدارة التغيير. </a:t>
            </a:r>
          </a:p>
          <a:p>
            <a:pPr algn="r">
              <a:defRPr/>
            </a:pPr>
            <a:r>
              <a:rPr lang="ar-EG" sz="2800" kern="0" dirty="0">
                <a:solidFill>
                  <a:srgbClr val="303D47"/>
                </a:solidFill>
                <a:latin typeface="Calibri" panose="020F0502020204030204" pitchFamily="34" charset="0"/>
                <a:ea typeface="Calibri" panose="020F0502020204030204" pitchFamily="34" charset="0"/>
                <a:cs typeface="Simplified Arabic" panose="02020603050405020304" pitchFamily="18" charset="-78"/>
              </a:rPr>
              <a:t>- سنكتفي بدراسة نظريات ( كرات- كوتر – ادكار – ماكينزي) </a:t>
            </a:r>
          </a:p>
          <a:p>
            <a:pPr algn="r">
              <a:defRPr/>
            </a:pPr>
            <a:r>
              <a:rPr lang="ar-EG" sz="2800" kern="0" dirty="0">
                <a:solidFill>
                  <a:srgbClr val="303D47"/>
                </a:solidFill>
                <a:effectLst/>
                <a:latin typeface="Calibri" panose="020F0502020204030204" pitchFamily="34" charset="0"/>
                <a:ea typeface="Calibri" panose="020F0502020204030204" pitchFamily="34" charset="0"/>
                <a:cs typeface="Simplified Arabic" panose="02020603050405020304" pitchFamily="18" charset="-78"/>
              </a:rPr>
              <a:t>- مساهمات الفكر الإداري في التغيير والتطوير التنظيمي</a:t>
            </a:r>
            <a:endParaRPr lang="en-GB" sz="2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50000"/>
              </a:lnSpc>
              <a:buClr>
                <a:srgbClr val="000000"/>
              </a:buClr>
            </a:pPr>
            <a:endParaRPr lang="ar-SA" sz="2800" b="1" kern="0" dirty="0">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2378593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EA52A990-E72F-FC53-D63D-DFAA46A6CA75}"/>
              </a:ext>
            </a:extLst>
          </p:cNvPr>
          <p:cNvSpPr txBox="1"/>
          <p:nvPr/>
        </p:nvSpPr>
        <p:spPr>
          <a:xfrm>
            <a:off x="206188" y="1389529"/>
            <a:ext cx="11223812" cy="5355272"/>
          </a:xfrm>
          <a:prstGeom prst="rect">
            <a:avLst/>
          </a:prstGeom>
          <a:noFill/>
          <a:ln>
            <a:noFill/>
          </a:ln>
        </p:spPr>
        <p:txBody>
          <a:bodyPr spcFirstLastPara="1" wrap="square" lIns="91425" tIns="45700" rIns="91425" bIns="45700" anchor="t" anchorCtr="0">
            <a:spAutoFit/>
          </a:bodyPr>
          <a:lstStyle/>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عناصر المحاضرة:</a:t>
            </a:r>
          </a:p>
          <a:p>
            <a:pPr marL="457200" marR="0" lvl="0" indent="-4572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مفاهيم وخصائص الإبداع</a:t>
            </a:r>
            <a:r>
              <a:rPr lang="ar-EG" sz="2800" b="1" u="sng" kern="0" dirty="0">
                <a:solidFill>
                  <a:srgbClr val="FF0000"/>
                </a:solidFill>
                <a:highlight>
                  <a:srgbClr val="FFFF00"/>
                </a:highlight>
                <a:latin typeface="Traditional Arabic" panose="02020603050405020304" pitchFamily="18" charset="-78"/>
                <a:ea typeface="Times New Roman" panose="02020603050405020304" pitchFamily="18" charset="0"/>
                <a:cs typeface="Traditional Arabic" panose="02020603050405020304" pitchFamily="18" charset="-78"/>
              </a:rPr>
              <a:t> </a:t>
            </a:r>
            <a:endParaRPr kumimoji="0" lang="ar-EG" altLang="en-US" sz="2800" b="1" i="0" u="sng" strike="noStrike" cap="none" normalizeH="0" baseline="0" dirty="0">
              <a:ln>
                <a:noFill/>
              </a:ln>
              <a:solidFill>
                <a:srgbClr val="FF0000"/>
              </a:solidFill>
              <a:effectLst/>
              <a:highlight>
                <a:srgbClr val="FFFF00"/>
              </a:highlight>
              <a:latin typeface="Traditional Arabic" panose="02020603050405020304" pitchFamily="18" charset="-78"/>
              <a:cs typeface="Traditional Arabic" panose="02020603050405020304" pitchFamily="18" charset="-78"/>
            </a:endParaRPr>
          </a:p>
          <a:p>
            <a:pPr marL="457200" indent="-457200" algn="r" rtl="1">
              <a:buFont typeface="Arial" panose="020B0604020202020204" pitchFamily="34" charset="0"/>
              <a:buChar char="•"/>
            </a:pPr>
            <a:r>
              <a:rPr lang="ar-SA"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الحاجة للإبداع.</a:t>
            </a:r>
            <a:endParaRPr lang="ar-EG"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marL="457200" indent="-457200" algn="r" rtl="1">
              <a:buFont typeface="Arial" panose="020B0604020202020204" pitchFamily="34" charset="0"/>
              <a:buChar char="•"/>
            </a:pPr>
            <a:r>
              <a:rPr lang="ar-SA"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خصائص الإبداع والعوامل المشجعة عليه</a:t>
            </a:r>
            <a:r>
              <a:rPr lang="ar-EG"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a:t>
            </a:r>
          </a:p>
          <a:p>
            <a:pPr marL="457200" indent="-457200" algn="r" rtl="1">
              <a:buFont typeface="Arial" panose="020B0604020202020204" pitchFamily="34" charset="0"/>
              <a:buChar char="•"/>
            </a:pPr>
            <a:r>
              <a:rPr lang="ar-SA"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الإبداع أو الابتكار المؤسسي وأهميته </a:t>
            </a:r>
            <a:r>
              <a:rPr lang="ar-EG"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a:t>
            </a:r>
          </a:p>
          <a:p>
            <a:pPr marL="457200" indent="-457200" algn="r" rtl="1">
              <a:buFont typeface="Arial" panose="020B0604020202020204" pitchFamily="34" charset="0"/>
              <a:buChar char="•"/>
            </a:pPr>
            <a:r>
              <a:rPr lang="ar-SA"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بناء المؤسسة الابتكارية</a:t>
            </a:r>
            <a:r>
              <a:rPr lang="ar-EG"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a:t>
            </a:r>
          </a:p>
          <a:p>
            <a:pPr marL="457200" indent="-457200" algn="r" rtl="1">
              <a:buFont typeface="Arial" panose="020B0604020202020204" pitchFamily="34" charset="0"/>
              <a:buChar char="•"/>
            </a:pPr>
            <a:r>
              <a:rPr lang="ar-EG"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معوقات الابداع المؤسسي .</a:t>
            </a:r>
          </a:p>
          <a:p>
            <a:pPr marL="457200" indent="-457200" algn="r" rtl="1">
              <a:buFont typeface="Arial" panose="020B0604020202020204" pitchFamily="34" charset="0"/>
              <a:buChar char="•"/>
            </a:pPr>
            <a:r>
              <a:rPr lang="ar-EG" sz="2800" b="1" kern="0" dirty="0">
                <a:solidFill>
                  <a:srgbClr val="FF0000"/>
                </a:solidFill>
                <a:latin typeface="Calibri" panose="020F0502020204030204" pitchFamily="34" charset="0"/>
                <a:ea typeface="Times New Roman" panose="02020603050405020304" pitchFamily="18" charset="0"/>
                <a:cs typeface="Simplified Arabic" panose="02020603050405020304" pitchFamily="18" charset="-78"/>
              </a:rPr>
              <a:t>كيفية مواجهة المعوقات.</a:t>
            </a:r>
            <a:endParaRPr lang="ar-EG" sz="2800" b="1"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lnSpc>
                <a:spcPct val="130000"/>
              </a:lnSpc>
              <a:buClr>
                <a:srgbClr val="000000"/>
              </a:buClr>
              <a:buFont typeface="Arial"/>
              <a:buNone/>
            </a:pPr>
            <a:endParaRPr lang="ar-EG" sz="2800" b="1" kern="0" dirty="0">
              <a:highlight>
                <a:srgbClr val="00FF00"/>
              </a:highlight>
              <a:latin typeface="Arial"/>
              <a:ea typeface="Calibri" panose="020F0502020204030204" pitchFamily="34" charset="0"/>
              <a:cs typeface="Times New Roman" panose="02020603050405020304" pitchFamily="18" charset="0"/>
              <a:sym typeface="Arial"/>
            </a:endParaRPr>
          </a:p>
          <a:p>
            <a:pPr algn="r" rtl="1">
              <a:lnSpc>
                <a:spcPct val="130000"/>
              </a:lnSpc>
              <a:buClr>
                <a:srgbClr val="000000"/>
              </a:buClr>
              <a:buFont typeface="Arial"/>
              <a:buNone/>
            </a:pPr>
            <a:endParaRPr lang="en-GB" sz="2400" kern="0" dirty="0">
              <a:latin typeface="Arial"/>
              <a:cs typeface="AL-Mohanad Bold" pitchFamily="2" charset="-78"/>
              <a:sym typeface="Arial"/>
            </a:endParaRPr>
          </a:p>
          <a:p>
            <a:pPr marL="0" indent="0" algn="r">
              <a:buNone/>
              <a:defRPr/>
            </a:pPr>
            <a:endParaRPr lang="ar-EG" sz="1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endParaRPr lang="ar-SA" sz="2400" dirty="0">
              <a:cs typeface="AL-Mohanad" pitchFamily="2" charset="-78"/>
            </a:endParaRPr>
          </a:p>
        </p:txBody>
      </p:sp>
    </p:spTree>
    <p:extLst>
      <p:ext uri="{BB962C8B-B14F-4D97-AF65-F5344CB8AC3E}">
        <p14:creationId xmlns:p14="http://schemas.microsoft.com/office/powerpoint/2010/main" val="239643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D0C7E7A-66FA-2CCE-4DFC-749292A0B471}"/>
              </a:ext>
            </a:extLst>
          </p:cNvPr>
          <p:cNvSpPr/>
          <p:nvPr/>
        </p:nvSpPr>
        <p:spPr>
          <a:xfrm>
            <a:off x="904567" y="1281650"/>
            <a:ext cx="10333077" cy="5488875"/>
          </a:xfrm>
          <a:prstGeom prst="rect">
            <a:avLst/>
          </a:prstGeom>
        </p:spPr>
        <p:txBody>
          <a:bodyPr wrap="square">
            <a:spAutoFit/>
          </a:bodyPr>
          <a:lstStyle/>
          <a:p>
            <a:pPr algn="r"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800" b="1" kern="0" dirty="0">
              <a:solidFill>
                <a:srgbClr val="000000"/>
              </a:solidFill>
              <a:ea typeface="Calibri"/>
              <a:cs typeface="Simplified Arabic"/>
              <a:sym typeface="Arial"/>
            </a:endParaRPr>
          </a:p>
          <a:p>
            <a:pPr indent="540385" algn="just" rtl="1">
              <a:lnSpc>
                <a:spcPct val="115000"/>
              </a:lnSpc>
              <a:spcAft>
                <a:spcPts val="800"/>
              </a:spcAft>
            </a:pPr>
            <a:r>
              <a:rPr lang="ar-SA" sz="2800" kern="0" dirty="0">
                <a:effectLst/>
                <a:latin typeface="Calibri" panose="020F0502020204030204" pitchFamily="34" charset="0"/>
                <a:ea typeface="Times New Roman" panose="02020603050405020304" pitchFamily="18" charset="0"/>
                <a:cs typeface="Simplified Arabic" panose="02020603050405020304" pitchFamily="18" charset="-78"/>
              </a:rPr>
              <a:t>إنه لتطوير المؤسسات الصغيرة والمتوسطة لأداء الدور المنوط بها في التنمية والقضاء على البطالة يجب تحاشي دور المقلد للمؤسسات الأخرى والمتواجدة محليا وخارجيا، واللجوء إلى الإبداع والابتكار باعتباره عامل تنمية وتطوير للمؤسسات، ويتطلب ذلك بناء استراتيجية الابتكار لدى هذه المؤسسات، وكذا الاستفادة من التجارب العالمية في هذا المجال. فالظروف التي تعمل فيها المؤسسات حاليا متغيرة ومعقدة تفرض على هذه الأخيرة مواجهة هذه التغيرات بسرعة وبكفاءة وفعالية، مما يتطلب قدرات إبداعية عالية حتى تتمتع هذه المؤسسات بفوائد الإبداع التي تكون أحيانا كثيرة، طويلة الآجل ولكنها تحقق الميزة التنافسية المطلوبة.</a:t>
            </a:r>
            <a:endParaRPr lang="en-GB" sz="2800" kern="100" dirty="0">
              <a:effectLst/>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2803780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049388"/>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3118161"/>
          </a:xfrm>
          <a:prstGeom prst="rect">
            <a:avLst/>
          </a:prstGeom>
        </p:spPr>
        <p:txBody>
          <a:bodyPr wrap="square">
            <a:spAutoFit/>
          </a:bodyPr>
          <a:lstStyle/>
          <a:p>
            <a:pPr indent="90170" algn="just" rtl="1" fontAlgn="base">
              <a:lnSpc>
                <a:spcPts val="1650"/>
              </a:lnSpc>
              <a:spcAft>
                <a:spcPts val="10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indent="90170" algn="just" rtl="1" fontAlgn="base">
              <a:lnSpc>
                <a:spcPts val="1650"/>
              </a:lnSpc>
              <a:spcAft>
                <a:spcPts val="1000"/>
              </a:spcAft>
            </a:pPr>
            <a:r>
              <a:rPr lang="ar-EG" sz="2400" kern="0" dirty="0">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تعريف الابتكار : </a:t>
            </a:r>
          </a:p>
          <a:p>
            <a:pPr indent="90170" algn="just" rtl="1" fontAlgn="base">
              <a:lnSpc>
                <a:spcPts val="1650"/>
              </a:lnSpc>
              <a:spcAft>
                <a:spcPts val="10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تتعدد تعاريف الابتكار، ويعزى ذلك إلى اختلاف مناهج الباحثين واهتماماتهم العلمية</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ومدارسهم الفكرية، كما قد</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indent="90170" algn="just" rtl="1" fontAlgn="base">
              <a:lnSpc>
                <a:spcPts val="1650"/>
              </a:lnSpc>
              <a:spcAft>
                <a:spcPts val="10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يعود ذلك إلى تعدد مجالات الظاهرة الإبداعية. وكثير من الكتاب </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يجدون وجود تداخل </a:t>
            </a:r>
          </a:p>
          <a:p>
            <a:pPr indent="90170" algn="just" rtl="1" fontAlgn="base">
              <a:lnSpc>
                <a:spcPts val="1650"/>
              </a:lnSpc>
              <a:spcAft>
                <a:spcPts val="10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بين مفهومي الإبداع (</a:t>
            </a:r>
            <a:r>
              <a:rPr lang="fr-FR" sz="2400" kern="0" dirty="0">
                <a:effectLst/>
                <a:latin typeface="Calibri" panose="020F0502020204030204" pitchFamily="34" charset="0"/>
                <a:ea typeface="Times New Roman" panose="02020603050405020304" pitchFamily="18" charset="0"/>
                <a:cs typeface="Simplified Arabic" panose="02020603050405020304" pitchFamily="18" charset="-78"/>
              </a:rPr>
              <a:t>Innovation</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والابتكار(</a:t>
            </a:r>
            <a:r>
              <a:rPr lang="fr-FR" sz="2400" kern="0" dirty="0">
                <a:effectLst/>
                <a:latin typeface="Calibri" panose="020F0502020204030204" pitchFamily="34" charset="0"/>
                <a:ea typeface="Times New Roman" panose="02020603050405020304" pitchFamily="18" charset="0"/>
                <a:cs typeface="Simplified Arabic" panose="02020603050405020304" pitchFamily="18" charset="-78"/>
              </a:rPr>
              <a:t>Création</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وأصبحا يستخدمان كمترادفين حيث يُورد أحد</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indent="90170" algn="just" rtl="1" fontAlgn="base">
              <a:lnSpc>
                <a:spcPts val="1650"/>
              </a:lnSpc>
              <a:spcAft>
                <a:spcPts val="10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المؤلفين بأن «الابتكار أو الابداع فردي المنشأ، اجتماعي النتائج، وأنه لا يقتصر على الإنتاج المادي فقط بل</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indent="90170" algn="just" rtl="1" fontAlgn="base">
              <a:lnSpc>
                <a:spcPts val="1650"/>
              </a:lnSpc>
              <a:spcAft>
                <a:spcPts val="10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يتضمن كذلك الإدارة بكل ما تشمله من متغيرات».</a:t>
            </a:r>
            <a:r>
              <a:rPr lang="ar-SA" sz="2400" kern="0" dirty="0">
                <a:effectLst/>
                <a:ea typeface="Times New Roman" panose="02020603050405020304" pitchFamily="18" charset="0"/>
                <a:cs typeface="Calibri" panose="020F0502020204030204" pitchFamily="34" charset="0"/>
              </a:rPr>
              <a:t>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كما يعرف بأنه «عملية معينة يحاول فيها الإنسان عن</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indent="90170" algn="just" rtl="1" fontAlgn="base">
              <a:lnSpc>
                <a:spcPts val="1650"/>
              </a:lnSpc>
              <a:spcAft>
                <a:spcPts val="10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طريق استخدام تفكيره وقدراته العقلية وما يحيط به من مثيرات مختلفة وأفراد مختلفـين أن ينتج إنتاجًا جديدًا بالنسبة</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indent="90170" algn="just" rtl="1" fontAlgn="base">
              <a:lnSpc>
                <a:spcPts val="1650"/>
              </a:lnSpc>
              <a:spcAft>
                <a:spcPts val="10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له أو بالنسبة لبيئته»</a:t>
            </a:r>
            <a:r>
              <a:rPr lang="ar-EG" sz="2400" b="1" kern="0" baseline="30000" dirty="0">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Sakkal Majalla" panose="02000000000000000000" pitchFamily="2" charset="-78"/>
              <a:ea typeface="Calibri" panose="020F0502020204030204" pitchFamily="34" charset="0"/>
              <a:cs typeface="Sakkal Majalla" panose="02000000000000000000" pitchFamily="2" charset="-78"/>
            </a:endParaRPr>
          </a:p>
        </p:txBody>
      </p:sp>
    </p:spTree>
    <p:extLst>
      <p:ext uri="{BB962C8B-B14F-4D97-AF65-F5344CB8AC3E}">
        <p14:creationId xmlns:p14="http://schemas.microsoft.com/office/powerpoint/2010/main" val="1698962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8516" y="1296466"/>
            <a:ext cx="11501446"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ويري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الكثيرون بأن الابداع يعد أحد العناصر الحيوية لتحقيق التميز والتفوق فـي العديـد من المجالات، لذا فهو يرتبط في بعض المؤسسات بالموهبة الفطرية ولكن بمجموعة من التقنيات والأساليب، التي تساعد هذه المؤسسات على </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الاتيان</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بأفكار جديدة ومناسبة أي أن الإبداع هو «رؤية ما يراه الاخرون والتفكير فيه بطريقة مختلفة»</a:t>
            </a:r>
            <a:r>
              <a:rPr lang="ar-SA" sz="2800" b="1" kern="0" baseline="3000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ذلك أن «الابتكار هو القدرة على توليد فكرة أو أفكار جديدة لتطوير منتج أو تنظيم نظام إداري أو دمج عنصرين أو أكثر في عنصر أشمل أو أرشق، وعلى التوصل إلى مبتكر فعّال لمشكلة قائمة وليس حلا تقليديا</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3503482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553" y="1377673"/>
            <a:ext cx="1191089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GB" sz="2400" b="0" i="0" u="none" strike="noStrike" kern="100" cap="none" spc="0" normalizeH="0" baseline="0" noProof="0" dirty="0">
              <a:ln>
                <a:noFill/>
              </a:ln>
              <a:solidFill>
                <a:srgbClr val="000000"/>
              </a:solidFill>
              <a:effectLst/>
              <a:highlight>
                <a:srgbClr val="FFFF00"/>
              </a:highlight>
              <a:uLnTx/>
              <a:uFillTx/>
              <a:latin typeface="Calibri" panose="020F0502020204030204"/>
              <a:ea typeface="Calibri" panose="020F0502020204030204" pitchFamily="34" charset="0"/>
              <a:cs typeface="Arial" panose="020B0604020202020204" pitchFamily="34"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9" name="Rectangle 2">
            <a:extLst>
              <a:ext uri="{FF2B5EF4-FFF2-40B4-BE49-F238E27FC236}">
                <a16:creationId xmlns:a16="http://schemas.microsoft.com/office/drawing/2014/main" id="{00559952-9C04-EDDF-089D-333D424F52A6}"/>
              </a:ext>
            </a:extLst>
          </p:cNvPr>
          <p:cNvSpPr>
            <a:spLocks noChangeArrowheads="1"/>
          </p:cNvSpPr>
          <p:nvPr/>
        </p:nvSpPr>
        <p:spPr bwMode="auto">
          <a:xfrm>
            <a:off x="306677" y="2011776"/>
            <a:ext cx="11385970" cy="44360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540385" algn="just" rtl="1">
              <a:lnSpc>
                <a:spcPct val="115000"/>
              </a:lnSpc>
              <a:spcAft>
                <a:spcPts val="800"/>
              </a:spcAft>
            </a:pPr>
            <a:r>
              <a:rPr kumimoji="0" lang="ar-EG" altLang="en-US" sz="3200" b="1" i="0" u="none" strike="noStrike" cap="none" normalizeH="0" baseline="0" dirty="0">
                <a:ln>
                  <a:noFill/>
                </a:ln>
                <a:solidFill>
                  <a:srgbClr val="000000"/>
                </a:solidFill>
                <a:effectLst/>
                <a:latin typeface="Droid Arabic Kufi" charset="0"/>
                <a:ea typeface="Times New Roman" panose="02020603050405020304" pitchFamily="18" charset="0"/>
                <a:cs typeface="Arial" panose="020B0604020202020204" pitchFamily="34" charset="0"/>
              </a:rPr>
              <a:t> </a:t>
            </a:r>
            <a:r>
              <a:rPr lang="ar-SA" sz="3200" kern="0" dirty="0">
                <a:effectLst/>
                <a:latin typeface="Calibri" panose="020F0502020204030204" pitchFamily="34" charset="0"/>
                <a:ea typeface="Times New Roman" panose="02020603050405020304" pitchFamily="18" charset="0"/>
                <a:cs typeface="Simplified Arabic" panose="02020603050405020304" pitchFamily="18" charset="-78"/>
              </a:rPr>
              <a:t>وباختصار يمكن القول أن الابداع او الابتكار عملية نسبية تقع بين مرحلة المحاكاة (التقليد) والتطوير إلى مرحلة الابتكار الأصيل، وهي عملية تتضمن النظر إلى الظواهر والأشياء والمشكلات بمنظور وعلاقات جديدة غير مألوفة، يتفاعل فيها الفرد والعمل وبيئة المنظمة والبيئة العامة، ويقوم الفرد أو الجماعة بالبحث والاستقصاء والربط بين الأشياء بما يؤدي إلى إنتاج شيء جديد واصيل ذو قيمة للمجتمع، وقد يتعلق هذا الشيء بسلعة أو خدمة أو أسلوب عمل جديد مثل أفكار جديدة في القيادة والإشراف والاستراتيجيات واتخاذ القرارات، او طرق جديدة في تصميـم العمل.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lvl="0" indent="8890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4468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800"/>
              </a:spcAft>
            </a:pPr>
            <a:r>
              <a:rPr lang="ar-SA"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ثانيا : الحاجة للإبداع.</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تعمل المؤسسات المعاصرة في ظل ظروف متغيرة ومعقدة تفرض عليها تحديات عديدة وكبيرة لم تشهدها من قبل، ولذلك يتحتم على هذه المؤسسات مواجهة مثل هذه التحديات بسرعة وفي ذات الوقت بكفاءة وفعالية، الأمر الذي يتطلب قدرات إبداعية عالية لدى المؤسسات تتمكن من تطوير حلول وأفكار وآراء جديدة تمكن المؤسسات من الاستمرار والنمو. ويتزايد الاهتمام بموضوع الإبداع في ظل التحديات المتنامية التي تفرضها ظاهرة العولمة، والتغييرات التقنية المتسارعة، والمنافسة الشديدة، وثورة المعلومات، والاتفاقيات </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الدولية السارية المفعول كاتفاقية التجارة الحرة وغيرها.</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39309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40385" algn="just" rtl="1">
              <a:lnSpc>
                <a:spcPct val="115000"/>
              </a:lnSpc>
              <a:spcAft>
                <a:spcPts val="800"/>
              </a:spcAft>
            </a:pP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ولذا استجابت المؤسسات للحاجة للإبداع بطرق مختلفة، وبدرجات متفاوتة من العناية فبعض المؤسسات أنشأت وحدات تنظيمية خاصة لتطوير الإبداع، وأخرى قامت بإنشاء وحدات تنظيمية لتطوير الإبداع وتنميتـه. كما قامت أخرى بتدريب الأفراد والجماعات فيها على السلوك والتفكير الابتكاري أو الابداعي، وتنظر لذلـك على اعتباره يؤدي بها إلى اكتساب ميزة تنافسية، حيث أن المنافسة الحادة تؤدي باستمرار إلى ظهور ابتكارات.</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وفي </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جميع المؤسسات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هناك حاجة ماسة للإبداع على مستوى الأفراد والجماعات في شتى المجالات والميادين بهدف تحقيق التنمية فيها والصمود في مواجهة التحديات الكبرى الداخلية منها والخارجية</a:t>
            </a:r>
            <a:r>
              <a:rPr lang="ar-SA" sz="1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buClr>
                <a:srgbClr val="000000"/>
              </a:buClr>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9" name="Rectangle 2">
            <a:extLst>
              <a:ext uri="{FF2B5EF4-FFF2-40B4-BE49-F238E27FC236}">
                <a16:creationId xmlns:a16="http://schemas.microsoft.com/office/drawing/2014/main" id="{482F1CF1-9BAD-CE07-8A7A-E76DFE6E02B0}"/>
              </a:ext>
            </a:extLst>
          </p:cNvPr>
          <p:cNvSpPr>
            <a:spLocks noChangeArrowheads="1"/>
          </p:cNvSpPr>
          <p:nvPr/>
        </p:nvSpPr>
        <p:spPr bwMode="auto">
          <a:xfrm>
            <a:off x="3336925" y="21685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88375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481" y="1288026"/>
            <a:ext cx="11937363" cy="5202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800"/>
              </a:spcAft>
            </a:pPr>
            <a:r>
              <a:rPr lang="ar-SA"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ثالثا : خصائص الإبداع والعوامل المشجعة عليه.</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just"/>
            <a:r>
              <a:rPr lang="ar-SA"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أ.</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خصائص الابتكار : يعتبر الاداري المبدع شخصا مخالفا في تصرفاته للنحو التقليدي من الناس، الذي يكرهون التغيير ويفضلون الاستمرار على ما هم عليه من أنماط عمل، ولا يحبون التجربة والإبداع لأنه مرتبط بالمخاطر. فالمبتكر في مجال المؤسسة هو شخص يحب المخاطرة، ويسعى إلى دخول مجالات استثمار غير معروفة من قبل، و الامر طبيعي« فاكثر ما يفقد ابداعك هو اعتمادك على المعلومات التاريخية، و لكن الافضل ان تعتمد قدرتك على التفكير </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بالإبداع</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على مهارتك في استخدام هذه المعلومات التاريخية لتوليد افكار جديدة، لا ان تسمح لهذه المعلومات بتقييد مرونتك العقلية»</a:t>
            </a:r>
            <a:r>
              <a:rPr lang="ar-SA"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اي </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أن</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الابداع بشكل ما هو تحد ابتكاري اي « رفض للمنطق القائل الوضع الحالي هو افضل بديل لان رفض الحلول التقليدية او التي نسمعها من الرئيس او الزميل قد تؤدي بك للتوصل الى افكار جديدة و حلول مبتكرة للمشكلة</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0EA7BDB-CD03-5167-14B2-92479A1D7E91}"/>
              </a:ext>
            </a:extLst>
          </p:cNvPr>
          <p:cNvSpPr/>
          <p:nvPr/>
        </p:nvSpPr>
        <p:spPr>
          <a:xfrm>
            <a:off x="108156" y="1433562"/>
            <a:ext cx="11937363" cy="1225464"/>
          </a:xfrm>
          <a:prstGeom prst="rect">
            <a:avLst/>
          </a:prstGeom>
        </p:spPr>
        <p:txBody>
          <a:bodyPr wrap="square">
            <a:spAutoFit/>
          </a:bodyPr>
          <a:lstStyle/>
          <a:p>
            <a:pPr algn="r">
              <a:lnSpc>
                <a:spcPct val="107000"/>
              </a:lnSpc>
              <a:spcAft>
                <a:spcPts val="800"/>
              </a:spcAft>
              <a:buClr>
                <a:srgbClr val="000000"/>
              </a:buClr>
              <a:buFont typeface="Arial"/>
              <a:buNone/>
            </a:pPr>
            <a:endParaRPr lang="ar-EG" sz="3200" kern="100" dirty="0">
              <a:solidFill>
                <a:srgbClr val="151515"/>
              </a:solidFill>
              <a:latin typeface="Georgia" panose="02040502050405020303" pitchFamily="18" charset="0"/>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4720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30709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BB6BA66-2810-3542-4710-F5FECAD5D606}"/>
              </a:ext>
            </a:extLst>
          </p:cNvPr>
          <p:cNvSpPr/>
          <p:nvPr/>
        </p:nvSpPr>
        <p:spPr>
          <a:xfrm>
            <a:off x="562707" y="1288026"/>
            <a:ext cx="11167177" cy="5043945"/>
          </a:xfrm>
          <a:prstGeom prst="rect">
            <a:avLst/>
          </a:prstGeom>
        </p:spPr>
        <p:txBody>
          <a:bodyPr wrap="square">
            <a:spAutoFit/>
          </a:bodyPr>
          <a:lstStyle/>
          <a:p>
            <a:pPr marL="538480" indent="-179705" algn="just" rtl="1">
              <a:lnSpc>
                <a:spcPct val="115000"/>
              </a:lnSpc>
              <a:spcAft>
                <a:spcPts val="800"/>
              </a:spcAft>
            </a:pPr>
            <a:r>
              <a:rPr lang="ar-DZ" sz="2400" kern="0" dirty="0">
                <a:effectLst/>
                <a:latin typeface="Calibri" panose="020F0502020204030204" pitchFamily="34" charset="0"/>
                <a:ea typeface="Times New Roman" panose="02020603050405020304" pitchFamily="18" charset="0"/>
                <a:cs typeface="Simplified Arabic" panose="02020603050405020304" pitchFamily="18" charset="-78"/>
              </a:rPr>
              <a:t>لذا ينبغي على المديرين المبدعين على اختلاف ادوارهم ان يكونوا على 3 حالات هي:</a:t>
            </a:r>
            <a:r>
              <a:rPr lang="ar-SA" sz="2400" b="1" kern="0" baseline="3000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الاولى: ان يكونوا مبدعين و مبتكرين في افكارهم و اساليبهم، و الثانية: ان تكون لديهم سماحة تحفيزية يستطيع العاملين معهم القيام بعملية الابتكار و الابداع، و الثالثة: السعي المتواصل لجذب العناصر المبدعة للمؤسسة.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538480" indent="-17970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ومن هنا يتميز الاشخاص المبتكرين بخصائص هي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indent="53848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البصيرة الخلاقة.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53848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الثقة بالنفس وبالآخرين لدرجة كبيرة.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53848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القدرة على التعامل مع مقتضيات التغيير.</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53848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القدرة على التكيف والتجريب والتجديد.</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53848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الجرأة في ابداء الآراء والمقترحات.</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53848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الاستقلالية الفردية».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29153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437180"/>
            <a:ext cx="11336594"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40385" algn="just" rtl="1">
              <a:lnSpc>
                <a:spcPct val="115000"/>
              </a:lnSpc>
              <a:spcAft>
                <a:spcPts val="800"/>
              </a:spcAft>
            </a:pPr>
            <a:r>
              <a:rPr lang="ar-SA" sz="2400" b="1" kern="0" dirty="0">
                <a:solidFill>
                  <a:schemeClr val="tx1"/>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وقد صنف بعض الباحثين خصائص المبتكر إلى </a:t>
            </a: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خصائص معرفية.</a:t>
            </a:r>
            <a:endParaRPr lang="en-GB"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خصائص انفعالية.</a:t>
            </a:r>
            <a:endParaRPr lang="en-GB"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b="1" kern="0" dirty="0">
                <a:solidFill>
                  <a:schemeClr val="tx1"/>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وتتلخص الخصائص المعرفية في </a:t>
            </a: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القدرة على التعامل مع الألفاظ والرموز المجردة.</a:t>
            </a:r>
            <a:endParaRPr lang="en-GB"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حب الاستطلاع.</a:t>
            </a:r>
            <a:endParaRPr lang="en-GB"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الاستقلالية في العمل.</a:t>
            </a:r>
            <a:endParaRPr lang="en-GB"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الاحتفاظ </a:t>
            </a:r>
            <a:r>
              <a:rPr lang="ar-EG"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بالمعرفة واستثمارها</a:t>
            </a: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القدرة اللغوية.</a:t>
            </a:r>
            <a:endParaRPr lang="en-GB"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421489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40385" algn="just" rtl="1">
              <a:lnSpc>
                <a:spcPct val="115000"/>
              </a:lnSpc>
              <a:spcAft>
                <a:spcPts val="800"/>
              </a:spcAft>
            </a:pPr>
            <a:r>
              <a:rPr lang="ar-SA" sz="2400" kern="0" dirty="0">
                <a:solidFill>
                  <a:schemeClr val="tx1"/>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أمّا الخصائص الانفعالية فتتمثل في :</a:t>
            </a:r>
            <a:endParaRPr lang="en-GB" sz="2400" kern="1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القيم والاتجاهات والميول والرغبات.</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النواحي الوجدانية والشخصية والاجتماعية.</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الشجاعة وعدم الخوف والشعور بالأمان والثقة بالنفس.</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الضبط والتحكم الذاتي.</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الاهتمام بمشكلات الآخرين وتقديم المساعدة.</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حب الاستطلاع والانضباط في العمل والتركيز على المهمات وعدم التشتت.</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توفر الدافعية الذاتية والقدرة على التأثير في الاخرين.</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الانشغال الذهني وعدم الاهتمام بالحياة الاجتماعية والهوايات</a:t>
            </a:r>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الغير مفيدة</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عدم التمسك بالأعراف والعادات</a:t>
            </a:r>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السلبية</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عدم </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الميل للعزلة عن الاخرين.</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50052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610" y="1454398"/>
            <a:ext cx="11770215"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4038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وهكذا</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تستفيد المؤسسات من مؤهلات الأفراد المبتكرين العاملين بها، كما يمكنها تبني استراتيجيات مختلفة لإيجاد المناخ الابتكاري فيها ومنها :</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نموذج الإدارة بالأهداف.</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التطوير التنظيمي.</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90043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التخصص الوظيفي.</a:t>
            </a:r>
            <a:endParaRPr lang="ar-EG" sz="2400" kern="0" dirty="0">
              <a:solidFill>
                <a:schemeClr val="tx1"/>
              </a:solidFill>
              <a:latin typeface="Calibri" panose="020F0502020204030204" pitchFamily="34" charset="0"/>
              <a:ea typeface="Times New Roman" panose="02020603050405020304" pitchFamily="18" charset="0"/>
              <a:cs typeface="Simplified Arabic" panose="02020603050405020304" pitchFamily="18" charset="-78"/>
            </a:endParaRPr>
          </a:p>
          <a:p>
            <a:pPr indent="900430" algn="just" rtl="1">
              <a:lnSpc>
                <a:spcPct val="115000"/>
              </a:lnSpc>
              <a:spcAft>
                <a:spcPts val="800"/>
              </a:spcAft>
            </a:pPr>
            <a:r>
              <a:rPr lang="ar-EG" sz="2400" kern="0" dirty="0">
                <a:solidFill>
                  <a:schemeClr val="tx1"/>
                </a:solidFill>
                <a:effectLst/>
                <a:latin typeface="Calibri" panose="020F0502020204030204" pitchFamily="34" charset="0"/>
                <a:ea typeface="Calibri" panose="020F0502020204030204" pitchFamily="34" charset="0"/>
                <a:cs typeface="Simplified Arabic" panose="02020603050405020304" pitchFamily="18" charset="-78"/>
              </a:rPr>
              <a:t>- الدورية ( المصفوفة)</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Arabic Transparent" panose="020B0604020202020204" pitchFamily="34"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فالإدارة بالأهداف </a:t>
            </a:r>
            <a:r>
              <a:rPr lang="ar-SA" sz="2400" kern="0" dirty="0">
                <a:solidFill>
                  <a:schemeClr val="tx1"/>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تعني محاولة تحقيق أهداف المؤسسة من خلال زيادة التزام العاملين ومشاركتهم الفعلية في تحقيق أهدافها ونشاطاتها. ومن خلال تركيز المؤسسة على التحفيز الفردي، الذي يؤدي على تحسين مستوى الأداء والإنجاز وبالتالي تتوفر الفرصة للإبداع</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69AB792-9944-5814-597E-D2A561D9C6E7}"/>
              </a:ext>
            </a:extLst>
          </p:cNvPr>
          <p:cNvSpPr/>
          <p:nvPr/>
        </p:nvSpPr>
        <p:spPr>
          <a:xfrm>
            <a:off x="768096" y="1643793"/>
            <a:ext cx="10834971" cy="523220"/>
          </a:xfrm>
          <a:prstGeom prst="rect">
            <a:avLst/>
          </a:prstGeom>
        </p:spPr>
        <p:txBody>
          <a:bodyPr wrap="square">
            <a:spAutoFit/>
          </a:bodyPr>
          <a:lstStyle/>
          <a:p>
            <a:pPr marL="354013" indent="-354013" algn="just" rtl="1">
              <a:defRPr/>
            </a:pPr>
            <a:r>
              <a:rPr lang="ar-EG" sz="2800" b="1" i="0" dirty="0">
                <a:effectLst/>
                <a:latin typeface="-apple-system"/>
              </a:rPr>
              <a:t>  </a:t>
            </a:r>
            <a:endParaRPr lang="en-US" sz="2800" dirty="0">
              <a:cs typeface="AL-Mohanad" pitchFamily="2" charset="-78"/>
            </a:endParaRPr>
          </a:p>
        </p:txBody>
      </p:sp>
    </p:spTree>
    <p:extLst>
      <p:ext uri="{BB962C8B-B14F-4D97-AF65-F5344CB8AC3E}">
        <p14:creationId xmlns:p14="http://schemas.microsoft.com/office/powerpoint/2010/main" val="2515996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1443" y="1298263"/>
            <a:ext cx="11189110" cy="4807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40385"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Arabic Transparent" panose="020B0604020202020204" pitchFamily="34" charset="0"/>
              </a:rPr>
              <a:t>• </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أمّا التطوير التنظيمي فهو عبارة عن مجموعة من الأساليب والطرق طويلة المدى، والتي تصمم لمزيد من قدرة المؤسسة على تقبل التغيير و زيادة فعالية هذه الاخيرة. وبتركيزه على الأفراد والعلاقات فالتغيير يعتبر استراتيجية ملائمة لترويج الابتكار التنظيمي.</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Arabic Transparent" panose="020B0604020202020204" pitchFamily="34" charset="0"/>
              </a:rPr>
              <a:t>•</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ويتمثل التخصص الوظيفي في قيام المؤسسة بتصميم وحدات للقيام بالنشاطات المتخصصة وذلك لترويج الإبداع.</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Arabic Transparent" panose="020B0604020202020204" pitchFamily="34" charset="0"/>
              </a:rPr>
              <a:t>• </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كما تتمثل الدورية في القدرة على استخدام أشكال تنظيمية متغيرة كنموذج المصفوفة، والذي يتم بنقل مجموعة من المتخصصين والعاملين لتنفيذ مشروع معين وإنشاء بناء تنظيمي معين يتم حله عند الانتهاء، أو نقل أفراد الادارة العليا للعمل في بيئات تشغيلية مشابهة ولكنها ذات مسؤوليات وظيفية مختلفة ... الخ.</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059299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6257" y="1362635"/>
            <a:ext cx="10913020" cy="5023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8775" algn="just" rtl="1">
              <a:lnSpc>
                <a:spcPct val="115000"/>
              </a:lnSpc>
              <a:spcAft>
                <a:spcPts val="800"/>
              </a:spcAft>
            </a:pPr>
            <a:r>
              <a:rPr lang="ar-SA" sz="2000" kern="0" dirty="0">
                <a:solidFill>
                  <a:schemeClr val="tx1"/>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العوامل المشجعة على الإبداع : </a:t>
            </a:r>
            <a:endParaRPr lang="ar-EG" sz="2000" kern="0" dirty="0">
              <a:solidFill>
                <a:schemeClr val="tx1"/>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endParaRPr>
          </a:p>
          <a:p>
            <a:pPr indent="538480" algn="just" rtl="1">
              <a:lnSpc>
                <a:spcPct val="115000"/>
              </a:lnSpc>
              <a:spcAft>
                <a:spcPts val="800"/>
              </a:spcAft>
            </a:pPr>
            <a:r>
              <a:rPr lang="ar-SA" sz="20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التوجه نحو فلسفة الإدارة الجديدة من خلال ما يأتي :</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718820" algn="just" rtl="1">
              <a:lnSpc>
                <a:spcPct val="115000"/>
              </a:lnSpc>
              <a:spcAft>
                <a:spcPts val="800"/>
              </a:spcAft>
            </a:pPr>
            <a:r>
              <a:rPr lang="ar-SA" sz="20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أهمية وضوح الهدف والتوجه المستقبلي للمؤسسة والرؤية القيادية.</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898525" indent="-179705" algn="just" rtl="1">
              <a:lnSpc>
                <a:spcPct val="115000"/>
              </a:lnSpc>
              <a:spcAft>
                <a:spcPts val="800"/>
              </a:spcAft>
            </a:pPr>
            <a:r>
              <a:rPr lang="ar-SA" sz="20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النظر إلى الهيكل التنظيمي والنظم والإجراءات على أنها وسائل لتحقيق الهدف وليست أهدافا بحد ذاتها، والتحلي بالمرونة التامة، والبعد عن القوالب والانماط التقليدية.</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898525" indent="-179705" algn="just" rtl="1">
              <a:lnSpc>
                <a:spcPct val="115000"/>
              </a:lnSpc>
              <a:spcAft>
                <a:spcPts val="800"/>
              </a:spcAft>
            </a:pPr>
            <a:r>
              <a:rPr lang="ar-SA" sz="20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الإدارة من خلال فرق العمل المتداخلة، التي تعتبر أداة مهمة للمؤسسة في حل المشاكل المعقدة لتوفير القدرة على التكيف السريع مع الاحداث.</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898525" indent="-179705" algn="just" rtl="1">
              <a:lnSpc>
                <a:spcPct val="115000"/>
              </a:lnSpc>
              <a:spcAft>
                <a:spcPts val="800"/>
              </a:spcAft>
            </a:pPr>
            <a:r>
              <a:rPr lang="ar-SA" sz="20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العنصر البشري المتميز هو المصدر الحقيقي للميزة التنافسية.</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898525" indent="-179705" algn="just" rtl="1">
              <a:lnSpc>
                <a:spcPct val="115000"/>
              </a:lnSpc>
              <a:spcAft>
                <a:spcPts val="800"/>
              </a:spcAft>
            </a:pPr>
            <a:r>
              <a:rPr lang="ar-SA" sz="20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التوجه نحو متلقي الخدمة على أنهم الدعامة الحقيقية للمؤسسة.</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0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الإدارة الذاتية وعمل الفريق اللذان يعتمدان على نظم المعلومات في التشغيل والرقابة.</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0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الحاسبات الآلية ونظم المعلومات هي الأساس في تشغيل المؤسسة.</a:t>
            </a:r>
            <a:endParaRPr lang="en-GB" sz="20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67220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813" y="1246139"/>
            <a:ext cx="11818374" cy="4909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fontAlgn="base">
              <a:lnSpc>
                <a:spcPct val="115000"/>
              </a:lnSpc>
              <a:spcBef>
                <a:spcPts val="1000"/>
              </a:spcBef>
              <a:spcAft>
                <a:spcPts val="0"/>
              </a:spcAft>
            </a:pPr>
            <a:endParaRPr lang="ar-EG" sz="2800" b="1" dirty="0">
              <a:solidFill>
                <a:schemeClr val="tx1"/>
              </a:solidFill>
              <a:effectLst/>
              <a:latin typeface="Cambria" panose="02040503050406030204" pitchFamily="18" charset="0"/>
              <a:ea typeface="Times New Roman" panose="02020603050405020304" pitchFamily="18" charset="0"/>
              <a:cs typeface="Times New Roman" panose="02020603050405020304" pitchFamily="18" charset="0"/>
            </a:endParaRPr>
          </a:p>
          <a:p>
            <a:pPr marL="900430" indent="-180340" algn="just" rtl="1">
              <a:lnSpc>
                <a:spcPct val="115000"/>
              </a:lnSpc>
              <a:spcAft>
                <a:spcPts val="800"/>
              </a:spcAft>
            </a:pP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التحول نحو القيادة الريادية، التي تأخذ شكل القدرة العالية على جذب العناصر البشرية المؤهلة بدل الرئاسة والسيطرة، وتتخذ شكل الشبكة من فرق العمل المتعاونة، حيث تسودها روح العمل وتتجلى فيها صفات ومزايا المؤسسة الصغيرة ومظاهر العناية بمستوى جودة الحياة.</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توجيه عمليات الإبداع لخفض تكاليف التشغيل في مواجهة ضغوط خفض الموازنة، حيث تتجه المؤسسات إلى محاولة تطوير واستحداث آليات تساعد على تقليل نفقات التشغيل وإيجاد نوع من المرونة التنظيمية في السيطرة على أزماتها.</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br>
              <a:rPr lang="ar-EG" sz="3200" dirty="0"/>
            </a:br>
            <a:br>
              <a:rPr lang="ar-EG" sz="3200" dirty="0"/>
            </a:br>
            <a:endParaRPr lang="ar-SA" sz="3200" dirty="0">
              <a:solidFill>
                <a:schemeClr val="accent1">
                  <a:lumMod val="75000"/>
                </a:schemeClr>
              </a:solidFill>
              <a:cs typeface="AL-Mohanad" pitchFamily="2"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8515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12844"/>
            <a:ext cx="11770215" cy="5256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89F28D4-A276-8BA2-F0E3-E05ED4E7ACBC}"/>
              </a:ext>
            </a:extLst>
          </p:cNvPr>
          <p:cNvSpPr/>
          <p:nvPr/>
        </p:nvSpPr>
        <p:spPr>
          <a:xfrm>
            <a:off x="612843" y="1378686"/>
            <a:ext cx="11137707" cy="5480475"/>
          </a:xfrm>
          <a:prstGeom prst="rect">
            <a:avLst/>
          </a:prstGeom>
        </p:spPr>
        <p:txBody>
          <a:bodyPr wrap="square">
            <a:spAutoFit/>
          </a:bodyPr>
          <a:lstStyle/>
          <a:p>
            <a:pPr indent="539750" algn="just" rtl="1">
              <a:lnSpc>
                <a:spcPct val="115000"/>
              </a:lnSpc>
              <a:spcAft>
                <a:spcPts val="800"/>
              </a:spcAft>
            </a:pPr>
            <a:r>
              <a:rPr lang="ar-SA" sz="2400"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ومن العوامل المشجعة على الابتكار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المهارات الادارية الخاصة بكيفية ممارسة العمليات المختلفة وفقا لمهام ومتطلبات الادارة.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المهارات السلوكية وتتمثل في فن التعامل مع العملاء، ومعرفة الدوافع المحركة لسلوكياتهم واختيار الحوافز الممكنة والملائمة لإشباع تلك الدوافع.</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المهارات الفنية وتتمثل في كل ما يتعلق بالجوانب الفنية للعمل من حيث مستلزماته، وواجباته، ومسؤولياته، وصلاحياته، وطرق وسبل تطويره، وفقا لما تمليه متطلبات التقنية الحديثة والحكومة الالكترونية.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المهارات الفكرية والثقافية من حيث الانفتاح على العالم الخارجي، ومعرفة أحدث ما توصل إليه العلم وتطبيقاته، بالإضافة على القدرة التحليلية.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buClr>
                <a:srgbClr val="000000"/>
              </a:buClr>
              <a:defRPr/>
            </a:pPr>
            <a:br>
              <a:rPr lang="ar-EG" sz="2400" dirty="0"/>
            </a:br>
            <a:br>
              <a:rPr lang="ar-EG" sz="2400" dirty="0"/>
            </a:br>
            <a:br>
              <a:rPr lang="ar-EG" sz="2400" dirty="0"/>
            </a:br>
            <a:endParaRPr lang="en-GB" sz="2400" kern="100" dirty="0">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1660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B10DACE-62A3-C066-B241-642318C763AA}"/>
              </a:ext>
            </a:extLst>
          </p:cNvPr>
          <p:cNvSpPr/>
          <p:nvPr/>
        </p:nvSpPr>
        <p:spPr>
          <a:xfrm>
            <a:off x="408562" y="1212844"/>
            <a:ext cx="11350820" cy="6022033"/>
          </a:xfrm>
          <a:prstGeom prst="rect">
            <a:avLst/>
          </a:prstGeom>
        </p:spPr>
        <p:txBody>
          <a:bodyPr wrap="square">
            <a:spAutoFit/>
          </a:bodyPr>
          <a:lstStyle/>
          <a:p>
            <a:pPr algn="ctr" rtl="1" fontAlgn="base">
              <a:spcBef>
                <a:spcPts val="600"/>
              </a:spcBef>
              <a:spcAft>
                <a:spcPts val="600"/>
              </a:spcAft>
            </a:pPr>
            <a:endParaRPr lang="ar-EG" sz="1400" b="1" dirty="0">
              <a:solidFill>
                <a:srgbClr val="C00000"/>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algn="just" rtl="1">
              <a:lnSpc>
                <a:spcPct val="115000"/>
              </a:lnSpc>
              <a:spcAft>
                <a:spcPts val="800"/>
              </a:spcAft>
            </a:pPr>
            <a:r>
              <a:rPr lang="ar-SA"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الإبداع أو الابتكار المؤسسي : تعريف ومفهوم.</a:t>
            </a: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يعرف الابتكار المؤسسي بأنه «عملية يكون بموجبها الإبداع هو أحد المدخلات، التي تؤدي إلى الابتكار والتنافس</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كما يمكن تعريفه على أنه «الحرية والتشجيع واستشعار احتياجات العامة</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وهكذا يظهر الابتكار المؤسسي كنتيجة للتحولات المتزايدة في أسلوب التفكير، وحدوث عدد قليل من الطفرات الهائلة نسبيا. فالابتكار المؤسسي هو إبداع تكيفي ذلك لأن معظم المؤسسات ما هي إلاّ أجهزة موجهة نحو تحقيق أهداف محددة ومنطقية على حد سواء، كما أن هذه الاهداف، التي تسعى المؤسسة لتحقيقها تميل إلى تقليل نسبة المخاطرة حيث أن القيمة التنافسية تنطوي على العمل من أجل الفوز بمكانة يصعب  على الاخرين محاكاتها أو منافستها لهذا هناك جدل مثار لصالح احداث تغييرات جذرية في الظروف، التي يسود فيها نوع من انعدام التمييز بين المنافسين في السوق فضلا عن ترحيب السوق نفسه بهذا التغيير.</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buClr>
                <a:srgbClr val="000000"/>
              </a:buClr>
              <a:defRPr/>
            </a:pPr>
            <a:br>
              <a:rPr lang="ar-EG" sz="2400" dirty="0"/>
            </a:br>
            <a:br>
              <a:rPr lang="ar-EG" sz="2400" dirty="0"/>
            </a:br>
            <a:endParaRPr lang="ar-EG" sz="2400" b="0" i="0" dirty="0">
              <a:solidFill>
                <a:srgbClr val="333333"/>
              </a:solidFill>
              <a:effectLst/>
              <a:latin typeface="DroidArabicKufi-Regular"/>
            </a:endParaRPr>
          </a:p>
        </p:txBody>
      </p:sp>
    </p:spTree>
    <p:extLst>
      <p:ext uri="{BB962C8B-B14F-4D97-AF65-F5344CB8AC3E}">
        <p14:creationId xmlns:p14="http://schemas.microsoft.com/office/powerpoint/2010/main" val="276439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مستطيل 4">
            <a:extLst>
              <a:ext uri="{FF2B5EF4-FFF2-40B4-BE49-F238E27FC236}">
                <a16:creationId xmlns:a16="http://schemas.microsoft.com/office/drawing/2014/main" id="{BAE05A08-111F-7672-CC10-B2FA22F5495A}"/>
              </a:ext>
            </a:extLst>
          </p:cNvPr>
          <p:cNvSpPr/>
          <p:nvPr/>
        </p:nvSpPr>
        <p:spPr>
          <a:xfrm>
            <a:off x="585217" y="1380744"/>
            <a:ext cx="10673722" cy="6419065"/>
          </a:xfrm>
          <a:prstGeom prst="rect">
            <a:avLst/>
          </a:prstGeom>
        </p:spPr>
        <p:txBody>
          <a:bodyPr wrap="square">
            <a:spAutoFit/>
          </a:bodyPr>
          <a:lstStyle/>
          <a:p>
            <a:pPr algn="just" rtl="1">
              <a:lnSpc>
                <a:spcPct val="115000"/>
              </a:lnSpc>
              <a:spcAft>
                <a:spcPts val="800"/>
              </a:spcAft>
            </a:pPr>
            <a:r>
              <a:rPr lang="ar-SA"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استراتيجية بناء المؤسسة الابتكارية.</a:t>
            </a: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إن المنافسة الشديدة في مجال الابتكار والابداع وما أدت إليه من تسارع في إدخال المنتجات والخدمات الجديدة واختفاء القديمة منها، وظهور أسواق جديدة واضمحلال أسواق أخرى أدت إلى بروز اتجاهات أساسية أصبحت سمات بارزة مهمة من سمات زيادة كفاءة وفعالية الابتكار في مؤسسات الاعمال الناجحة.</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وتتمثل استراتيجية بناء المؤسسة الابتكارية في</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ما يلي</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indent="-1270" algn="just" rtl="1">
              <a:lnSpc>
                <a:spcPct val="115000"/>
              </a:lnSpc>
              <a:spcAft>
                <a:spcPts val="800"/>
              </a:spcAft>
            </a:pPr>
            <a:r>
              <a:rPr lang="ar-SA"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1. تحديد العلاقة بين التغيير والابداع</a:t>
            </a:r>
            <a:r>
              <a:rPr lang="ar-EG" sz="2400" b="1"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يسمى التغيير في المؤسسات بإعادة الهيكلة أو التحويل أو مصطلحات أخرى كثيرة، وقد تشبه هذه العملية التخطيط أو إعادة التوجيه أو الإبداع، ويمكن القول بأن هذا الاخير والتغيير متممين لبعضهما ولكن توجد بعض الاختلافات بينهما.</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اذ يتطلب التغيير في المؤسسات تبنى استراتيجيات وأمور متنوعة تهدف لتطبيق الاستراتيجية وتتضمن هذه الامور التصميم التنظيمي والرقابة ونظم المعلومات، ونظم الحوافز والمشاركة والاختيار والثقافة.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buClr>
                <a:srgbClr val="000000"/>
              </a:buClr>
              <a:buFont typeface="Arial"/>
              <a:buNone/>
            </a:pPr>
            <a:br>
              <a:rPr lang="ar-EG" sz="2400" dirty="0"/>
            </a:br>
            <a:endParaRPr lang="en-US" sz="2400" b="1" kern="0" dirty="0">
              <a:solidFill>
                <a:srgbClr val="000000"/>
              </a:solidFill>
              <a:latin typeface="Arial"/>
              <a:cs typeface="AL-Mohanad Bold" pitchFamily="2" charset="-78"/>
              <a:sym typeface="Arial"/>
            </a:endParaRPr>
          </a:p>
        </p:txBody>
      </p:sp>
    </p:spTree>
    <p:extLst>
      <p:ext uri="{BB962C8B-B14F-4D97-AF65-F5344CB8AC3E}">
        <p14:creationId xmlns:p14="http://schemas.microsoft.com/office/powerpoint/2010/main" val="846130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3886705"/>
          </a:xfrm>
          <a:prstGeom prst="rect">
            <a:avLst/>
          </a:prstGeom>
        </p:spPr>
        <p:txBody>
          <a:bodyPr wrap="square">
            <a:spAutoFit/>
          </a:bodyPr>
          <a:lstStyle/>
          <a:p>
            <a:pPr indent="54038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ويمكن أن يعتبر الإبداع أحد فروع التغيير، وتعمل المؤسسات على إيجاد أقسام منفصلة لملازمة وتلاؤم الجهود الابتكارية مع المؤسسات الاخرى وأن المقدرة الإدارية على الإبداع وتصميم مؤسسات مبدعة سيزداد أهمية كلما زادت وتيرة التغيير.</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إن أغلب المؤسسات الابتكارية يكون لديها اتجاه داخلي للتغيير ولتحقيق ذلك ينبغي توفر الآتي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indent="718820" algn="just" rtl="1">
              <a:lnSpc>
                <a:spcPct val="115000"/>
              </a:lnSpc>
              <a:spcAft>
                <a:spcPts val="800"/>
              </a:spcAft>
            </a:pPr>
            <a:r>
              <a:rPr lang="ar-SA" sz="2400" b="1" kern="0" dirty="0">
                <a:effectLst/>
                <a:latin typeface="Calibri" panose="020F0502020204030204" pitchFamily="34" charset="0"/>
                <a:ea typeface="Times New Roman" panose="02020603050405020304" pitchFamily="18" charset="0"/>
                <a:cs typeface="Simplified Arabic" panose="02020603050405020304" pitchFamily="18" charset="-78"/>
              </a:rPr>
              <a:t>أ.</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مراجعات التغيير والابتكار في المواقع الاستراتيجية والتغيير الاستراتيجي.</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988695" indent="-26987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ب. فحص التغيير والمراجعات للاتجاهات الأربعة الرئيسة المتمثلة في تكنولوجيا المعلومات والموارد البشرية وإدارة المنظمة والعولمة.</a:t>
            </a:r>
            <a:endParaRPr lang="ar-EG" sz="2400" kern="100" dirty="0">
              <a:latin typeface="Calibri" panose="020F0502020204030204" pitchFamily="34" charset="0"/>
              <a:ea typeface="Calibri" panose="020F0502020204030204" pitchFamily="34" charset="0"/>
              <a:cs typeface="Arial" panose="020B0604020202020204" pitchFamily="34" charset="0"/>
            </a:endParaRPr>
          </a:p>
          <a:p>
            <a:pPr marL="988695" indent="-269875"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جـ. الاهتمام بالابتكار وتوضيح العلاقة بين نشر الابتكار وتبنى الابتكار</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7486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3707" y="1488081"/>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800"/>
              </a:spcAft>
            </a:pPr>
            <a:r>
              <a:rPr lang="ar-EG"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2- </a:t>
            </a:r>
            <a:r>
              <a:rPr lang="ar-SA"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دور التكنولوجيا في إدارة الابداع.</a:t>
            </a:r>
          </a:p>
          <a:p>
            <a:pPr indent="539750" algn="just" rtl="1">
              <a:lnSpc>
                <a:spcPct val="115000"/>
              </a:lnSpc>
              <a:spcAft>
                <a:spcPts val="800"/>
              </a:spcAft>
            </a:pP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تعد التكنولوجيا وسيلة مبدئية لمنافسة المؤسسات ويمكن أن ينتج عنها انفاق كثير وجهود كبيرة، فالتكنولوجيا تبدأ بنتائج البحوث الأساسية، التي من الممكن أن تنتج في السلع المسوقة، وقد تكون مثل هذه البحوث طويلة الأجل، ولا يمكن للمؤسسة أن تبقى وتنمو إلاّ إذا تم التغيير التكنولوجي بشكل دوري. </a:t>
            </a:r>
            <a:endPar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endParaRPr>
          </a:p>
          <a:p>
            <a:pPr indent="539750" algn="just" rtl="1">
              <a:lnSpc>
                <a:spcPct val="115000"/>
              </a:lnSpc>
              <a:spcAft>
                <a:spcPts val="800"/>
              </a:spcAft>
            </a:pP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ومن الدلائل على ذلك هو نجاح المؤسسات الياباني</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ة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في الدخول إلى الأسواق على الرغم من كثرة المنافسين في أوروبا والولايات المتحدة بالإضافة إلى وجود المساعدات المتممة كالتصنيع التنافسي، والممولين والتوزيع والخدمة.</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30239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30685" cy="4965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3975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فالتغيير التكنولوجي يعمل غالبا على تكثيف القوى التنافسية في سوق المنتجات، وتنبثق قوة التكنولوجيا على إثارة المنافسة </a:t>
            </a:r>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قدرتها على :</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718820"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أ.</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التأثير على القوة التنافسية بين المنافسين الأقوياء.</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808355"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ب.</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التأثير على امكانية دخول المنتجين الجدد إلى الصناعة.</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808355"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جـ.</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التأثير في القوة التنافسية للمشترين والعملاء.</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810260"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د.</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التأثير في القوة التنافسية للمنتجين والعارضين.</a:t>
            </a:r>
            <a:endParaRPr lang="ar-EG" sz="2400" kern="1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indent="810260"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هـ.</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التأثير في قوة تهديد السوق بالمنتجات البديلة</a:t>
            </a:r>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986171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59596" y="1671839"/>
            <a:ext cx="11497366"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1270" algn="just" rtl="1">
              <a:lnSpc>
                <a:spcPct val="115000"/>
              </a:lnSpc>
              <a:spcAft>
                <a:spcPts val="800"/>
              </a:spcAft>
            </a:pPr>
            <a:r>
              <a:rPr lang="ar-EG"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3- تطبيقات </a:t>
            </a:r>
            <a:r>
              <a:rPr lang="ar-SA"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الفكر الابداعي :</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يعد التفكير الابتكاري اتجاه وطريقة لاستخدام المعلومات، حيث الغرض منه التأثيرات التي تنجم عن استخدام المعلومات وليس كيفية الحصول عليها، وهو يرتبط بسلوك معالجة المعلومات في العقل ونجاح هذا التفكير في تحديد السلوك الذي يتبع في معالجة المعلومات</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just"/>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ولا يقتصر التفكير الابتكاري على كل ما هو وراثي وفطري، بل يتعدى ذلك إلى كل ما هو مكتسب أيضا. أي بالإمكان تنميته وتطويره بالتعليم والتدريب مما يكسب الأفراد العاملين مهارات عديدة، ذلك أن عملية التفكير الابتكاري تحتاج إلى قاعدة من الصفات «كالذكاء، والصبر، والفراسة، كما أنها تحتاج إلى خبرات عملية واطلاع واسع واهتمام بخبرات الاخرين وآرائهم</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p>
          <a:p>
            <a:pPr algn="just"/>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5309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وبالتالي يمكن تنمية التفكير الإبداعي بالاعتماد على الجهود الشخصية أو بمساعدة الاخرين وذلك عن طريق :</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718820" algn="r"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أ.</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تتبع المنهجية العلمية في التفكير التي ستحقق فوائد كثيرة للمبتكر.</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988695" indent="-269875" algn="r"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ب.</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زيادة ثقة الأفراد بأنفسهم من حيث التفكير والعمل والبحث عن الآليات المساعدة في تنمية هذه الثقة من خلال التعليم والتجارب والخبرات.</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718820" algn="just" rtl="1">
              <a:lnSpc>
                <a:spcPct val="115000"/>
              </a:lnSpc>
              <a:spcAft>
                <a:spcPts val="800"/>
              </a:spcAft>
            </a:pP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جـ.</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ضرورة البحث والدراسة لمعرفة معوقات الإبداع، والعمل على إيجاد الحلول المناسبة لها.</a:t>
            </a:r>
            <a:endPar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endParaRPr>
          </a:p>
          <a:p>
            <a:pPr indent="718820"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وهكذا يساهم الأفراد المبتكرين في تطبيقات التفكير الابتكاري بتقديم أفكار ابتكارية إلى المؤسسات التي يعملون بها، وبتطبيقها تقوم هذه الاخيرة بتنفيذ المزيد من الاستراتيجيات الابتكارية، وفي نفس الوقت تستطيع هذه المؤسسات تعزيز الإبداع، بأن تشجع هؤلاء العاملين على تطوير طاقاتهم الابتكارية وتزودهم بالمواقف، التي تشجع على التفكير الابتكاري، وبالتالي تضفي صفة الحيوية والنشاط على عملها وتسمح للعاملين فيها بالدخول في المخاطر</a:t>
            </a:r>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ومعالجتها</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87010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6703" y="1212844"/>
            <a:ext cx="11418709" cy="5211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800"/>
              </a:spcAft>
            </a:pPr>
            <a:r>
              <a:rPr lang="ar-SA"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أساليب تنمية الابتكار في المؤسسة.</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تنبع أهمية الإبداع او الابتكار المؤسسي كونه أساس انطلاق المؤسسة نحو الاستقرار والنمو، وذلك من خلال استغلال كافة القدرات والامكانيات المتاحة، ذلك أن عدم وجود محركات استراتيجية تدعم تنشيط التفاعل بين مختلف الموارد والادارة سوف تعجز المؤسسة معه عن استغلال الفرص بشكل فعّال بل من الممكن أن تتحول تلك الفرص إلى تهديدات لها. وتكمن المهارة المؤسسية في توفير عوامل الدعم النفسي أو المعنوي والمادي لكافة المستويات الادارية وذلك لسببين أولهما الاحتفاظ بالكفاءات البشرية المدربة، وثانيهما تطوير هذه الكفاءات من أجل تنفيذ استراتيجيات المؤسسة وتحقيق أهدافها.</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7" name="قوس كبير أيسر 6">
            <a:extLst>
              <a:ext uri="{FF2B5EF4-FFF2-40B4-BE49-F238E27FC236}">
                <a16:creationId xmlns:a16="http://schemas.microsoft.com/office/drawing/2014/main" id="{80FBB91E-BEAA-8D96-7037-086BD19D73D4}"/>
              </a:ext>
            </a:extLst>
          </p:cNvPr>
          <p:cNvSpPr>
            <a:spLocks/>
          </p:cNvSpPr>
          <p:nvPr/>
        </p:nvSpPr>
        <p:spPr bwMode="auto">
          <a:xfrm flipH="1" flipV="1">
            <a:off x="2640772" y="-3257647"/>
            <a:ext cx="490266" cy="3146466"/>
          </a:xfrm>
          <a:prstGeom prst="leftBrace">
            <a:avLst>
              <a:gd name="adj1" fmla="val 8327"/>
              <a:gd name="adj2" fmla="val 50000"/>
            </a:avLst>
          </a:prstGeom>
          <a:noFill/>
          <a:ln w="6350">
            <a:solidFill>
              <a:srgbClr val="ED7D3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p>
        </p:txBody>
      </p:sp>
    </p:spTree>
    <p:extLst>
      <p:ext uri="{BB962C8B-B14F-4D97-AF65-F5344CB8AC3E}">
        <p14:creationId xmlns:p14="http://schemas.microsoft.com/office/powerpoint/2010/main" val="3753183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4295" y="1302326"/>
            <a:ext cx="11572568"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1270" algn="just" rtl="1">
              <a:lnSpc>
                <a:spcPct val="115000"/>
              </a:lnSpc>
              <a:spcAft>
                <a:spcPts val="800"/>
              </a:spcAft>
            </a:pPr>
            <a:r>
              <a:rPr lang="ar-EG"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1- </a:t>
            </a:r>
            <a:r>
              <a:rPr lang="ar-SA"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المحركات الاستراتيجية للإبداع.</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just"/>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من أجل تعزيز الإبداع فإن المؤسسات يمكن أن تشجع الأفراد على تطوير طاقاتهم الابتكارية وتزودهم بالمواقف، التي تشجع المجموعات على التفكير الإبداعي. و توصف هذه المؤسسات بأنها حيوية ونشيطة، و انها تسمح للعاملين فيها بالدخول في المخاطر. ومن المهم تطوير هذه القدرة على التفكير الإبداعي من خلال الممارسة. وهناك بعض التكتيكات</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التي تستخدم في تطوير التفكير الإبداعي مثل : «الاستماع، التفكير الجزئي والمنطق</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كذلك تستطيع المؤسسات التشجيع على الإبداع من خلال المديح ومكافأة القرارات الإبداعية « فشركة "تويوتا" اليابانية مثلا، تتلقى 1500000 اقتراح سنوي يتم تطبيق 98% منها، و يكرم الموظف ماديا و معنويا</a:t>
            </a:r>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7E7AADA-8D15-0C6C-90B0-8982AB8EF2F7}"/>
              </a:ext>
            </a:extLst>
          </p:cNvPr>
          <p:cNvSpPr/>
          <p:nvPr/>
        </p:nvSpPr>
        <p:spPr>
          <a:xfrm>
            <a:off x="-207479" y="1500169"/>
            <a:ext cx="11937363" cy="473206"/>
          </a:xfrm>
          <a:prstGeom prst="rect">
            <a:avLst/>
          </a:prstGeom>
        </p:spPr>
        <p:txBody>
          <a:bodyPr wrap="square">
            <a:spAutoFit/>
          </a:bodyPr>
          <a:lstStyle/>
          <a:p>
            <a:pPr algn="r" rtl="1">
              <a:lnSpc>
                <a:spcPct val="150000"/>
              </a:lnSpc>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288287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449896"/>
            <a:ext cx="11475247" cy="492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وهكذا تكون المؤسسات في سباق مستمر، لأن التوقف معناه فقدان ميزة هامة أي تحمل خسائر متعددة مادية ومعنوية لا تستطيع تحملها الكثير من المؤسسات سواء كانت عامة أو خاصة، حيث تتعرض للخروج من السوق ومن دنيا الاعمال، لذا يوفر الإبداع للمؤسسات البيئة المناسبة للتطور والنمو ويعطيها القدرة من خلال وجود مسارين مترابطين أولهما الانتاج وتقديم الخدمات بشكل مستمر، وتطور هذه المنتجات والخدمات، لذلك فإن الإبداع يوفر على مستوى الإدارة:</a:t>
            </a:r>
            <a:endParaRPr lang="ar-EG" sz="2400" kern="1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أ. القدرة على التخطيط الاستراتيجي.</a:t>
            </a:r>
            <a:endParaRPr lang="ar-EG" sz="2400" kern="1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ب.</a:t>
            </a: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بناء ثقافة مؤسسية.</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جـ. المنهجية العلمية في العمل.</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د. التوجه نحو الفكر الإداري </a:t>
            </a:r>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الجديد في الأداء.</a:t>
            </a:r>
          </a:p>
          <a:p>
            <a:pPr algn="just"/>
            <a:r>
              <a:rPr lang="ar-EG"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425547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3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8775" algn="just" rtl="1">
              <a:lnSpc>
                <a:spcPct val="115000"/>
              </a:lnSpc>
              <a:spcAft>
                <a:spcPts val="800"/>
              </a:spcAft>
            </a:pPr>
            <a:r>
              <a:rPr lang="ar-EG"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2- </a:t>
            </a: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البيئة التنظيمية للمؤسسات الابتكارية.</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تتدخل مقومات البيئة الابتكارية في إطار نظرية بناء المؤسسات كمنهج فكري وعلمي للإصلاح والتطوير الإداري، حيث تقوم المؤسسات بتبني معايير وممارسات وظيفية تغرس وتؤصل الإبداع وتسعى لإيجاد النظم والأساليب، التي تجعل العملية الابتكارية قيمة وظيفية تمثل اهتماما مشتركا لدى العاملين وذلك بتبني نظام مؤسسي يقوم على المشاركة وتأصيل قنوات الاتصال المفتوحة، واعتبار التدريب واجبا وظيفيا يهدف إلى إثراء وتنمية معرفة ومهارة وسلوك الفرد لأداء عمله بدرجة عالية من الكفاءة والفعالية، مع الاهتمام بالبحث والتجريب وتوفير الموارد المالية لذلك، إضافة على وضع معايير موضوعية لتقييم الأداء.</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just"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تشجع العاملين على المبادأة والإبداع والتجديد، و وضع معايير ونظم للحوافز تؤمن المكافأة المادية والمعنوية للمبتكرين الذين يسهمون في تطوير أداء المؤسسة.</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 </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3AA68E7-B94A-86C5-84D6-5BF130A00AB5}"/>
              </a:ext>
            </a:extLst>
          </p:cNvPr>
          <p:cNvSpPr/>
          <p:nvPr/>
        </p:nvSpPr>
        <p:spPr>
          <a:xfrm>
            <a:off x="540774" y="1111079"/>
            <a:ext cx="11189111" cy="954107"/>
          </a:xfrm>
          <a:prstGeom prst="rect">
            <a:avLst/>
          </a:prstGeom>
        </p:spPr>
        <p:txBody>
          <a:bodyPr wrap="square">
            <a:spAutoFit/>
          </a:bodyPr>
          <a:lstStyle/>
          <a:p>
            <a:pPr algn="r" rtl="1">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SA" sz="2800" b="1" kern="0" dirty="0">
              <a:solidFill>
                <a:srgbClr val="000000"/>
              </a:solidFill>
              <a:latin typeface="Arial"/>
              <a:cs typeface="AL-Mohanad" pitchFamily="2" charset="-78"/>
              <a:sym typeface="Arial"/>
            </a:endParaRPr>
          </a:p>
          <a:p>
            <a:pPr algn="r" rtl="1">
              <a:buClr>
                <a:srgbClr val="000000"/>
              </a:buClr>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16312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0047" y="145339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1270" algn="r" rtl="1">
              <a:lnSpc>
                <a:spcPct val="115000"/>
              </a:lnSpc>
              <a:spcAft>
                <a:spcPts val="800"/>
              </a:spcAft>
            </a:pPr>
            <a:r>
              <a:rPr lang="ar-SA" sz="2400" b="1"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EG"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3-</a:t>
            </a: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الثقافة المؤسسية المشجعة على الابداع.</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r"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يعد الانتماء الوظيفي الذي يتمثل في قبول العاملين لأهداف المؤسسة وقيمها، والرغبة في العمل فيها والاستمرار بها استثمارًا متبادلاً بين المؤسسة والفرد، ذلك أن الرضا وهو شعور الفرد تجاه عمله وظروفه يحدث علاقة بينه وبين الانتماء، هذا الأخير الذي يحدد مدى استجابة الفرد نحو المؤسسة.</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540385" algn="r"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إن بناء الثقافة الابتكارية معناه الاهتمام بعناصر مثل الاختيار والبحث والمكافأة والابقاء. ويتطلب بناء الثقافة الابتكارية التأكيد على :</a:t>
            </a:r>
            <a:endParaRPr lang="en-GB" sz="2400" kern="1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indent="540385" algn="r"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أ</a:t>
            </a: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غرس الالتزام في الفلسفة العامة والاهداف.</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indent="718820" algn="r" rtl="1">
              <a:lnSpc>
                <a:spcPct val="115000"/>
              </a:lnSpc>
              <a:spcAft>
                <a:spcPts val="800"/>
              </a:spcAft>
            </a:pP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ب.</a:t>
            </a:r>
            <a:r>
              <a:rPr lang="ar-SA" sz="24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مكافأة الجدارة (الكفاءة) وتطوير ومكافأة المتميزين في المواقع الهامة.</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r>
              <a:rPr lang="en-GB"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جـ. المحافظة على التماسك من خلال دعم الالتزام والكفاية عن طريق جذب وتطوير وإبقاء الفرد الكفء والتمسك به</a:t>
            </a:r>
            <a:endParaRPr lang="en-GB" sz="2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370486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88026"/>
            <a:ext cx="11857703" cy="5181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8775" algn="just" rtl="1">
              <a:lnSpc>
                <a:spcPct val="115000"/>
              </a:lnSpc>
              <a:spcAft>
                <a:spcPts val="800"/>
              </a:spcAft>
            </a:pPr>
            <a:r>
              <a:rPr lang="en-GB"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4 </a:t>
            </a:r>
            <a:r>
              <a:rPr lang="ar-SA" sz="2800" b="1"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القضاء على معوقات الابداع. </a:t>
            </a:r>
            <a:endParaRPr lang="en-GB" sz="2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just"/>
            <a:r>
              <a:rPr lang="ar-EG"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إن تشجيع أساليب الإبداع في المؤسسة معناه التعرف على معوقاته التي تقلل من اندفاع الفرد نحو التفكير الجديد أو تعطل بعض القدرات الفكرية لديه. وتتراكم المعوقات المؤسسية للإبداع نتيجة ميل المؤسسات إلى وجود وعي جماعي يتقبل بعض الأفكار المعينة دون غيرها، و من معوقات الابداع« الاقوال السلبية مثل: جربنا هذه الفكرة من قبل، هذه فكرة غبية ...، التأخر في تنفيذ الافكار، عدم تشجيع المبدع، التقيد بالقوانين و القواعد، الخوف من الفشل »</a:t>
            </a:r>
            <a:r>
              <a:rPr lang="ar-SA" sz="2800" b="1" kern="0" baseline="3000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وعموما يمكن ان تصنف معوقات الإبداع لمعوقات داخلية وأخرى خارجية، إذ تتمثل المعوقات الداخلية ف</a:t>
            </a:r>
            <a:r>
              <a:rPr lang="ar-EG" sz="2800" kern="0" dirty="0">
                <a:solidFill>
                  <a:schemeClr val="tx1"/>
                </a:solidFill>
                <a:latin typeface="Calibri" panose="020F0502020204030204" pitchFamily="34" charset="0"/>
                <a:ea typeface="Times New Roman" panose="02020603050405020304" pitchFamily="18" charset="0"/>
                <a:cs typeface="Simplified Arabic" panose="02020603050405020304" pitchFamily="18" charset="-78"/>
              </a:rPr>
              <a:t>ي الآتي:                                          </a:t>
            </a:r>
            <a:r>
              <a:rPr lang="en-GB" sz="2800" kern="0" dirty="0">
                <a:solidFill>
                  <a:schemeClr val="tx1"/>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629096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rot="10800000" flipV="1">
            <a:off x="2694332" y="62779902"/>
            <a:ext cx="8448614" cy="592677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Rectangle 1">
            <a:extLst>
              <a:ext uri="{FF2B5EF4-FFF2-40B4-BE49-F238E27FC236}">
                <a16:creationId xmlns:a16="http://schemas.microsoft.com/office/drawing/2014/main" id="{3D396F7C-AE93-470F-697B-93E6D83107DF}"/>
              </a:ext>
            </a:extLst>
          </p:cNvPr>
          <p:cNvSpPr>
            <a:spLocks noChangeArrowheads="1"/>
          </p:cNvSpPr>
          <p:nvPr/>
        </p:nvSpPr>
        <p:spPr bwMode="auto">
          <a:xfrm rot="10800000" flipV="1">
            <a:off x="564203" y="1551029"/>
            <a:ext cx="11316621" cy="413318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900430" indent="-180340" algn="just" rtl="1">
              <a:lnSpc>
                <a:spcPct val="115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أ. عدم ملائمة أسلوب القيادة ومن أمثلة ذلك القيادة الاستبدادية، التي لا تهتم إلاّ بأفكارها فقط، ولا تلقي بالاً للآخرين.</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ب. افتقار السلوك المناسب، ومن أمثلته عدم الاستماع الجيد أو سلوك الشك والريبة، الذي يعرقل تطوير أكثر الأفكار إبداعًا.</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جـ. سياسة الترهيب، فعلى سبيل المثال من الممكن أن يكون هناك ضغوط قوية لإثناء شخص ما يعمل في إحدى شركات الحاسوب عن الإعلان عن وجود نظام يدوي أفضل من نظام الحاسوب الخاص بالمؤسسة.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د. القيم التي تشجع على نمطية التفكير فعلى سبيل المثال إذا كان يتم التشجيع على استخدام العقل والمنطق والتطبيق العملي، فإنه من الناحية الاخرى لا يتم تشجيع الحدس، والأحكام الكيفية، وروح المرح.</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هـ. الجدية المفرطة، ذكر أحد المتخصصين ثلاثة ابعاد للإبداع : الإبداع الفني، والاكتشاف العلمي، والإلهام الكوميدي. فإذا تم استبعاد المزاح والدعابة من جو العمل فسيعاني الإبداع كثيرًا.</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و. التفكير الجماعي، وهو يسبب مشكلة للأفراد الذين لا يرغبون في أن يكونوا «أول» من يبدي آراءه في أثناء مناقشة بعض الأفكار الجديدة، وذلك خوفا من التعرض للسخرية.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58317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9757" y="1425502"/>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569757" y="400033"/>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10" name="Rectangle 5">
            <a:extLst>
              <a:ext uri="{FF2B5EF4-FFF2-40B4-BE49-F238E27FC236}">
                <a16:creationId xmlns:a16="http://schemas.microsoft.com/office/drawing/2014/main" id="{E680BD78-ECB6-6016-5194-F4A7F1207E67}"/>
              </a:ext>
            </a:extLst>
          </p:cNvPr>
          <p:cNvSpPr>
            <a:spLocks noChangeArrowheads="1"/>
          </p:cNvSpPr>
          <p:nvPr/>
        </p:nvSpPr>
        <p:spPr bwMode="auto">
          <a:xfrm>
            <a:off x="1245140" y="1834461"/>
            <a:ext cx="10000034" cy="385259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539750" algn="just" rtl="1">
              <a:lnSpc>
                <a:spcPct val="115000"/>
              </a:lnSpc>
              <a:spcAft>
                <a:spcPts val="800"/>
              </a:spcAft>
            </a:pPr>
            <a:r>
              <a:rPr lang="ar-SA" sz="2800" kern="0" dirty="0">
                <a:effectLst/>
                <a:latin typeface="Calibri" panose="020F0502020204030204" pitchFamily="34" charset="0"/>
                <a:ea typeface="Times New Roman" panose="02020603050405020304" pitchFamily="18" charset="0"/>
                <a:cs typeface="Simplified Arabic" panose="02020603050405020304" pitchFamily="18" charset="-78"/>
              </a:rPr>
              <a:t>أمّا معوقات الإبداع الخارجية فيمكن تحديدها في : </a:t>
            </a:r>
            <a:endParaRPr lang="en-GB" sz="28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800" b="1" kern="0" dirty="0">
                <a:effectLst/>
                <a:latin typeface="Calibri" panose="020F0502020204030204" pitchFamily="34" charset="0"/>
                <a:ea typeface="Times New Roman" panose="02020603050405020304" pitchFamily="18" charset="0"/>
                <a:cs typeface="Simplified Arabic" panose="02020603050405020304" pitchFamily="18" charset="-78"/>
              </a:rPr>
              <a:t>أ. </a:t>
            </a:r>
            <a:r>
              <a:rPr lang="ar-SA" sz="2800" kern="0" dirty="0">
                <a:effectLst/>
                <a:latin typeface="Calibri" panose="020F0502020204030204" pitchFamily="34" charset="0"/>
                <a:ea typeface="Times New Roman" panose="02020603050405020304" pitchFamily="18" charset="0"/>
                <a:cs typeface="Simplified Arabic" panose="02020603050405020304" pitchFamily="18" charset="-78"/>
              </a:rPr>
              <a:t>العجز عن الحصول على التمويل اللازم لطرح الاقتراحات في السوق، ويتمثل ذلك في عدم القدرة على إقناع المساهمين في عملية تمويل المؤسسة.</a:t>
            </a:r>
            <a:endParaRPr lang="en-GB" sz="28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800" b="1" kern="0" dirty="0">
                <a:effectLst/>
                <a:latin typeface="Calibri" panose="020F0502020204030204" pitchFamily="34" charset="0"/>
                <a:ea typeface="Times New Roman" panose="02020603050405020304" pitchFamily="18" charset="0"/>
                <a:cs typeface="Simplified Arabic" panose="02020603050405020304" pitchFamily="18" charset="-78"/>
              </a:rPr>
              <a:t>ب.</a:t>
            </a:r>
            <a:r>
              <a:rPr lang="ar-SA" sz="2800" kern="0" dirty="0">
                <a:effectLst/>
                <a:latin typeface="Calibri" panose="020F0502020204030204" pitchFamily="34" charset="0"/>
                <a:ea typeface="Times New Roman" panose="02020603050405020304" pitchFamily="18" charset="0"/>
                <a:cs typeface="Simplified Arabic" panose="02020603050405020304" pitchFamily="18" charset="-78"/>
              </a:rPr>
              <a:t> عدم ملاءمة المنتج، ويتعلق ذلك بطرح المنتج أو الخدمة في المكان غير الملائم.</a:t>
            </a:r>
            <a:endParaRPr lang="en-GB" sz="2800" kern="100" dirty="0">
              <a:effectLst/>
              <a:latin typeface="Calibri" panose="020F0502020204030204" pitchFamily="34" charset="0"/>
              <a:ea typeface="Calibri" panose="020F0502020204030204" pitchFamily="34" charset="0"/>
              <a:cs typeface="Arial" panose="020B0604020202020204" pitchFamily="34" charset="0"/>
            </a:endParaRPr>
          </a:p>
          <a:p>
            <a:pPr marL="900430" indent="-180340" algn="just" rtl="1">
              <a:lnSpc>
                <a:spcPct val="115000"/>
              </a:lnSpc>
              <a:spcAft>
                <a:spcPts val="800"/>
              </a:spcAft>
            </a:pPr>
            <a:r>
              <a:rPr lang="ar-SA" sz="2800" b="1" kern="0" dirty="0">
                <a:effectLst/>
                <a:latin typeface="Calibri" panose="020F0502020204030204" pitchFamily="34" charset="0"/>
                <a:ea typeface="Times New Roman" panose="02020603050405020304" pitchFamily="18" charset="0"/>
                <a:cs typeface="Simplified Arabic" panose="02020603050405020304" pitchFamily="18" charset="-78"/>
              </a:rPr>
              <a:t>جـ. </a:t>
            </a:r>
            <a:r>
              <a:rPr lang="ar-SA" sz="2800" kern="0" dirty="0">
                <a:effectLst/>
                <a:latin typeface="Calibri" panose="020F0502020204030204" pitchFamily="34" charset="0"/>
                <a:ea typeface="Times New Roman" panose="02020603050405020304" pitchFamily="18" charset="0"/>
                <a:cs typeface="Simplified Arabic" panose="02020603050405020304" pitchFamily="18" charset="-78"/>
              </a:rPr>
              <a:t>الوقت غير المناسب حيث يطرح المنتج أو الخدمة في وقت مبكر للغاية، أو في وقت متأخر للغاية.</a:t>
            </a:r>
            <a:endParaRPr lang="en-GB" sz="2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10631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01586" y="-38667"/>
            <a:ext cx="2383737" cy="1125123"/>
          </a:xfrm>
          <a:prstGeom prst="rect">
            <a:avLst/>
          </a:prstGeom>
        </p:spPr>
      </p:pic>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12DBCB3-6E85-2FBA-01D5-DBE1D7719883}"/>
              </a:ext>
            </a:extLst>
          </p:cNvPr>
          <p:cNvSpPr/>
          <p:nvPr/>
        </p:nvSpPr>
        <p:spPr>
          <a:xfrm>
            <a:off x="599768" y="1312606"/>
            <a:ext cx="11166598" cy="374077"/>
          </a:xfrm>
          <a:prstGeom prst="rect">
            <a:avLst/>
          </a:prstGeom>
        </p:spPr>
        <p:txBody>
          <a:bodyPr wrap="square">
            <a:spAutoFit/>
          </a:bodyPr>
          <a:lstStyle/>
          <a:p>
            <a:pPr>
              <a:lnSpc>
                <a:spcPct val="107000"/>
              </a:lnSpc>
              <a:spcAft>
                <a:spcPts val="800"/>
              </a:spcAft>
              <a:buClr>
                <a:srgbClr val="000000"/>
              </a:buClr>
              <a:buFont typeface="Arial"/>
              <a:buNone/>
            </a:pPr>
            <a:r>
              <a:rPr lang="en-GB" kern="10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sp>
        <p:nvSpPr>
          <p:cNvPr id="6" name="Rectangle 1">
            <a:extLst>
              <a:ext uri="{FF2B5EF4-FFF2-40B4-BE49-F238E27FC236}">
                <a16:creationId xmlns:a16="http://schemas.microsoft.com/office/drawing/2014/main" id="{FD7ECCDA-6ECB-5364-9860-3CB834921945}"/>
              </a:ext>
            </a:extLst>
          </p:cNvPr>
          <p:cNvSpPr>
            <a:spLocks noChangeArrowheads="1"/>
          </p:cNvSpPr>
          <p:nvPr/>
        </p:nvSpPr>
        <p:spPr bwMode="auto">
          <a:xfrm rot="10800000" flipV="1">
            <a:off x="425634" y="1403254"/>
            <a:ext cx="11340732" cy="45243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lang="ar-SA" sz="3200"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وهكذا تسعى المؤسسة إلى القضاء على مصادر المعوقات حتى يتمكن الإبداع من الظهور، وذلك</a:t>
            </a:r>
            <a:r>
              <a:rPr lang="ar-EG" sz="3200"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 بالاتي: </a:t>
            </a:r>
          </a:p>
          <a:p>
            <a:pPr marL="0" marR="0" lvl="0" indent="0" algn="r" defTabSz="914400" rtl="1" eaLnBrk="0" fontAlgn="base" latinLnBrk="0" hangingPunct="0">
              <a:lnSpc>
                <a:spcPct val="100000"/>
              </a:lnSpc>
              <a:spcBef>
                <a:spcPct val="0"/>
              </a:spcBef>
              <a:spcAft>
                <a:spcPct val="0"/>
              </a:spcAft>
              <a:buClrTx/>
              <a:buSzTx/>
              <a:buFontTx/>
              <a:buNone/>
              <a:tabLst/>
            </a:pPr>
            <a:r>
              <a:rPr lang="ar-EG" sz="3200" kern="0" dirty="0">
                <a:latin typeface="Calibri" panose="020F0502020204030204" pitchFamily="34" charset="0"/>
                <a:ea typeface="Times New Roman" panose="02020603050405020304" pitchFamily="18" charset="0"/>
                <a:cs typeface="Simplified Arabic" panose="02020603050405020304" pitchFamily="18" charset="-78"/>
              </a:rPr>
              <a:t>1- </a:t>
            </a:r>
            <a:r>
              <a:rPr lang="ar-SA" sz="3200" kern="0" dirty="0">
                <a:effectLst/>
                <a:latin typeface="Calibri" panose="020F0502020204030204" pitchFamily="34" charset="0"/>
                <a:ea typeface="Times New Roman" panose="02020603050405020304" pitchFamily="18" charset="0"/>
                <a:cs typeface="Simplified Arabic" panose="02020603050405020304" pitchFamily="18" charset="-78"/>
              </a:rPr>
              <a:t> بتنمية شعور المؤسسة بالحاجة إلى مهارات استماع عالية</a:t>
            </a:r>
            <a:r>
              <a:rPr lang="ar-EG" sz="3200"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None/>
              <a:tabLst/>
            </a:pPr>
            <a:endParaRPr lang="ar-EG" sz="3200" kern="0" dirty="0">
              <a:latin typeface="Calibri" panose="020F0502020204030204" pitchFamily="34" charset="0"/>
              <a:ea typeface="Times New Roman" panose="02020603050405020304" pitchFamily="18" charset="0"/>
              <a:cs typeface="Simplified Arabic" panose="02020603050405020304" pitchFamily="18" charset="-78"/>
            </a:endParaRPr>
          </a:p>
          <a:p>
            <a:pPr marL="0" marR="0" lvl="0" indent="0" algn="r" defTabSz="914400" rtl="1" eaLnBrk="0" fontAlgn="base" latinLnBrk="0" hangingPunct="0">
              <a:lnSpc>
                <a:spcPct val="100000"/>
              </a:lnSpc>
              <a:spcBef>
                <a:spcPct val="0"/>
              </a:spcBef>
              <a:spcAft>
                <a:spcPct val="0"/>
              </a:spcAft>
              <a:buClrTx/>
              <a:buSzTx/>
              <a:buFontTx/>
              <a:buNone/>
              <a:tabLst/>
            </a:pPr>
            <a:r>
              <a:rPr lang="ar-SA" sz="3200"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EG" sz="3200" kern="0" dirty="0">
                <a:effectLst/>
                <a:latin typeface="Calibri" panose="020F0502020204030204" pitchFamily="34" charset="0"/>
                <a:ea typeface="Times New Roman" panose="02020603050405020304" pitchFamily="18" charset="0"/>
                <a:cs typeface="Simplified Arabic" panose="02020603050405020304" pitchFamily="18" charset="-78"/>
              </a:rPr>
              <a:t>2- </a:t>
            </a:r>
            <a:r>
              <a:rPr lang="ar-SA" sz="3200" kern="0" dirty="0">
                <a:effectLst/>
                <a:latin typeface="Calibri" panose="020F0502020204030204" pitchFamily="34" charset="0"/>
                <a:ea typeface="Times New Roman" panose="02020603050405020304" pitchFamily="18" charset="0"/>
                <a:cs typeface="Simplified Arabic" panose="02020603050405020304" pitchFamily="18" charset="-78"/>
              </a:rPr>
              <a:t>تعيين مديرين مبدعين يتمتعون بأساليب ملائمة للمجموعات، التي سيعملون معها</a:t>
            </a:r>
            <a:r>
              <a:rPr lang="ar-EG" sz="3200"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None/>
              <a:tabLst/>
            </a:pPr>
            <a:r>
              <a:rPr lang="ar-EG" sz="3200" kern="0" dirty="0">
                <a:latin typeface="Calibri" panose="020F0502020204030204" pitchFamily="34" charset="0"/>
                <a:ea typeface="Times New Roman" panose="02020603050405020304" pitchFamily="18" charset="0"/>
                <a:cs typeface="Simplified Arabic" panose="02020603050405020304" pitchFamily="18" charset="-78"/>
              </a:rPr>
              <a:t>3- </a:t>
            </a:r>
            <a:r>
              <a:rPr lang="ar-SA" sz="3200" kern="0" dirty="0">
                <a:effectLst/>
                <a:latin typeface="Calibri" panose="020F0502020204030204" pitchFamily="34" charset="0"/>
                <a:ea typeface="Times New Roman" panose="02020603050405020304" pitchFamily="18" charset="0"/>
                <a:cs typeface="Simplified Arabic" panose="02020603050405020304" pitchFamily="18" charset="-78"/>
              </a:rPr>
              <a:t> تحدى الأفكار البالية، والأساليب التعسفية، وانتشار الطقوس، التي تشيع روح المرح لتخفيف حدة الضغط في العمل</a:t>
            </a:r>
            <a:r>
              <a:rPr lang="ar-EG" sz="3200"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None/>
              <a:tabLst/>
            </a:pPr>
            <a:r>
              <a:rPr lang="ar-EG" sz="3200" kern="0" dirty="0">
                <a:latin typeface="Calibri" panose="020F0502020204030204" pitchFamily="34" charset="0"/>
                <a:ea typeface="Times New Roman" panose="02020603050405020304" pitchFamily="18" charset="0"/>
                <a:cs typeface="Simplified Arabic" panose="02020603050405020304" pitchFamily="18" charset="-78"/>
              </a:rPr>
              <a:t>4- </a:t>
            </a:r>
            <a:r>
              <a:rPr lang="ar-SA" sz="3200" kern="0" dirty="0">
                <a:effectLst/>
                <a:latin typeface="Calibri" panose="020F0502020204030204" pitchFamily="34" charset="0"/>
                <a:ea typeface="Times New Roman" panose="02020603050405020304" pitchFamily="18" charset="0"/>
                <a:cs typeface="Simplified Arabic" panose="02020603050405020304" pitchFamily="18" charset="-78"/>
              </a:rPr>
              <a:t> مكافأة السلوك الذي يساعد على إثارة «الفكر الجماعي» ويضفي روح التعاون بين المؤسسات</a:t>
            </a:r>
            <a:r>
              <a:rPr lang="ar-EG" sz="3200" kern="0" dirty="0">
                <a:effectLst/>
                <a:latin typeface="Calibri" panose="020F0502020204030204" pitchFamily="34" charset="0"/>
                <a:ea typeface="Times New Roman" panose="02020603050405020304" pitchFamily="18" charset="0"/>
                <a:cs typeface="Simplified Arabic" panose="02020603050405020304" pitchFamily="18" charset="-78"/>
              </a:rPr>
              <a:t>.</a:t>
            </a:r>
            <a:endParaRPr kumimoji="0" lang="ar-SA" altLang="en-US" sz="32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142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431461"/>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6" name="Rectangle 2">
            <a:extLst>
              <a:ext uri="{FF2B5EF4-FFF2-40B4-BE49-F238E27FC236}">
                <a16:creationId xmlns:a16="http://schemas.microsoft.com/office/drawing/2014/main" id="{B0268DC0-1496-801D-A49B-0C67E30067A1}"/>
              </a:ext>
            </a:extLst>
          </p:cNvPr>
          <p:cNvSpPr>
            <a:spLocks noChangeArrowheads="1"/>
          </p:cNvSpPr>
          <p:nvPr/>
        </p:nvSpPr>
        <p:spPr bwMode="auto">
          <a:xfrm>
            <a:off x="1031630" y="1557349"/>
            <a:ext cx="10128739" cy="463357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539750" algn="just" rtl="1">
              <a:lnSpc>
                <a:spcPct val="115000"/>
              </a:lnSpc>
              <a:spcAft>
                <a:spcPts val="800"/>
              </a:spcAft>
            </a:pP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5-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تطوير فرق العمل من خلال إسناد مهام مختلفة لها لزيادة مستوى الثقة، والتخلص من كل النظم غير المجدية</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indent="53975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6-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الاستعانة بالموظفين القادرين على تخطي العقبات الوظيفية للجمع بين الوظائف المختلفة، التي يجب أن يتخللها روح التعاون</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indent="539750" algn="just" rtl="1">
              <a:lnSpc>
                <a:spcPct val="115000"/>
              </a:lnSpc>
              <a:spcAft>
                <a:spcPts val="800"/>
              </a:spcAft>
            </a:pPr>
            <a:r>
              <a:rPr lang="ar-EG" sz="2400" kern="0" dirty="0">
                <a:latin typeface="Calibri" panose="020F0502020204030204" pitchFamily="34" charset="0"/>
                <a:ea typeface="Times New Roman" panose="02020603050405020304" pitchFamily="18" charset="0"/>
                <a:cs typeface="Simplified Arabic" panose="02020603050405020304" pitchFamily="18" charset="-78"/>
              </a:rPr>
              <a:t>7-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العمل من خلال مجموعة من الأدوات الابتكارية لحل المشكلات، وتأسيس آليات لنقل المعلومات وجعل المشاركة في الأفكار من الأنشطة، التي تستحق المكافأة</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indent="539750" algn="just" rtl="1">
              <a:lnSpc>
                <a:spcPct val="115000"/>
              </a:lnSpc>
              <a:spcAft>
                <a:spcPts val="800"/>
              </a:spcAft>
            </a:pPr>
            <a:r>
              <a:rPr lang="ar-EG" sz="2400" kern="0" dirty="0">
                <a:latin typeface="Calibri" panose="020F0502020204030204" pitchFamily="34" charset="0"/>
                <a:ea typeface="Times New Roman" panose="02020603050405020304" pitchFamily="18" charset="0"/>
                <a:cs typeface="Simplified Arabic" panose="02020603050405020304" pitchFamily="18" charset="-78"/>
              </a:rPr>
              <a:t>8- </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توفير أماكن ابتكارية للتفكير مزودة بالوسائل المطلوبة، مع توفير بيئات لعقد الاجتماعات غير الرسمية، وتغيير المناخ، مع الدقة المتناهية في انتقاء الأفكار التي تلائم طبيعة السوق، مع الاحتفاظ بتقبل القليل من الأفكار الجديدة الغريبة، التي تسبق روح العصر، والدقة في تحديد الوقت المناسب، الذي تقدم فيه خطوط المنتجات والخدمات الجديدة.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4104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173" y="30556409"/>
            <a:ext cx="10642906" cy="57124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Rectangle 1">
            <a:extLst>
              <a:ext uri="{FF2B5EF4-FFF2-40B4-BE49-F238E27FC236}">
                <a16:creationId xmlns:a16="http://schemas.microsoft.com/office/drawing/2014/main" id="{517A4EEF-E9F9-C95E-0FD9-796F04E12F54}"/>
              </a:ext>
            </a:extLst>
          </p:cNvPr>
          <p:cNvSpPr>
            <a:spLocks noChangeArrowheads="1"/>
          </p:cNvSpPr>
          <p:nvPr/>
        </p:nvSpPr>
        <p:spPr bwMode="auto">
          <a:xfrm>
            <a:off x="306677" y="1593189"/>
            <a:ext cx="11648617" cy="43258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539750" algn="just" rtl="1">
              <a:lnSpc>
                <a:spcPct val="115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ويستخلص مما سبق أن حقل المؤسسات الممارسة لنشاطها في مجال من الطموح للإبداع بحاجة ماسة للإبداع والتميز لتحقيق المنافسة، إذ تعد أحد العناصر الحاسمة في تحديد مستقبل أي مؤسسة، فمن خلالها يمكن غرس «ثقافة التقدم»، ومن خلالها يمكن للأفراد اكتساب المهارات اللازمة للتجديد والإبداع والتطوير، كما يمكنهم أيضا اكتساب مهارات القدرة على تنظيم الوقت، والتكيف مع الجديد، واستيعابه، وتنميته نحو الأفضل. وكلما ازداد الاهتمام بتطوير العملية الإبداعية من حيث محتواها واساليبها وتقويم عوائدها، فإن المؤسسة تصبح أكثر قدرة على التعامل مع معطيات البيئة المتغيرة، التي تحيط بها. ففي البيئة التي تتسارع بها خطى عملية التطور التكنولوجي فإن قدرة أي مؤسسة على الاستفادة من ناتج هذا التطور تتوقف على القدرات الإبداعية المتاحة لديها، لأن هناك أثر للابتكار التكنولوجي على التنمية بصورة عامة، وعلى المؤسسة في شكل تخفيض للتكاليف، والزيادة في جودة المنتج أو الخدمة، والرفع من قدرة الاستهلاك. أي زيادة التسويق والتصدير، وبالتالي يضحى الإبداعي مصدر للنفوذ المؤسسي، الذي يكون بالاختلاف والتميز وسرعة الاستجابة لرغبات وتوقعات المستهلكين، وبانخفاض عامل الكلفة.</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19212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932498" y="1500169"/>
            <a:ext cx="8221948" cy="584775"/>
          </a:xfrm>
          <a:prstGeom prst="rect">
            <a:avLst/>
          </a:prstGeom>
          <a:noFill/>
        </p:spPr>
        <p:txBody>
          <a:bodyPr wrap="square">
            <a:spAutoFit/>
          </a:bodyPr>
          <a:lstStyle/>
          <a:p>
            <a:pPr algn="r" rtl="1">
              <a:buClr>
                <a:srgbClr val="000000"/>
              </a:buClr>
              <a:buFont typeface="Arial"/>
              <a:buNone/>
              <a:defRPr/>
            </a:pPr>
            <a:r>
              <a:rPr lang="ar-EG" sz="3200" kern="0" dirty="0">
                <a:solidFill>
                  <a:srgbClr val="000000"/>
                </a:solidFill>
                <a:latin typeface="Arial"/>
                <a:cs typeface="AL-Mohanad Bold" pitchFamily="2" charset="-78"/>
                <a:sym typeface="Arial"/>
              </a:rPr>
              <a:t> </a:t>
            </a:r>
            <a:endParaRPr lang="ar-EG" sz="2400" kern="0" dirty="0">
              <a:solidFill>
                <a:srgbClr val="000000"/>
              </a:solidFill>
              <a:highlight>
                <a:srgbClr val="FFFF00"/>
              </a:highlight>
              <a:latin typeface="Arial"/>
              <a:cs typeface="AL-Mohanad Bold" pitchFamily="2" charset="-78"/>
              <a:sym typeface="Arial"/>
            </a:endParaRPr>
          </a:p>
        </p:txBody>
      </p:sp>
      <p:sp>
        <p:nvSpPr>
          <p:cNvPr id="7" name="Rectangle 2">
            <a:extLst>
              <a:ext uri="{FF2B5EF4-FFF2-40B4-BE49-F238E27FC236}">
                <a16:creationId xmlns:a16="http://schemas.microsoft.com/office/drawing/2014/main" id="{C3361FA3-A3F4-887C-42EC-8F9EC01E4438}"/>
              </a:ext>
            </a:extLst>
          </p:cNvPr>
          <p:cNvSpPr>
            <a:spLocks noChangeArrowheads="1"/>
          </p:cNvSpPr>
          <p:nvPr/>
        </p:nvSpPr>
        <p:spPr bwMode="auto">
          <a:xfrm>
            <a:off x="753626" y="1318517"/>
            <a:ext cx="10832123" cy="480131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EG" altLang="en-US" sz="3200" b="1" i="0" u="sng" strike="noStrike" cap="none" normalizeH="0" baseline="0" dirty="0">
                <a:ln>
                  <a:noFill/>
                </a:ln>
                <a:solidFill>
                  <a:srgbClr val="444444"/>
                </a:solidFill>
                <a:effectLst/>
                <a:highlight>
                  <a:srgbClr val="FFFF00"/>
                </a:highlight>
                <a:latin typeface="Traditional Arabic" panose="02020603050405020304" pitchFamily="18" charset="-78"/>
                <a:cs typeface="Traditional Arabic" panose="02020603050405020304" pitchFamily="18" charset="-78"/>
              </a:rPr>
              <a:t>ملخص المحاضرة: تناولنا الموضوعات التالية بالشرح والتحليل :</a:t>
            </a:r>
          </a:p>
          <a:p>
            <a:pPr marL="457200" marR="0" lvl="0" indent="-45720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3200" b="1" kern="0" dirty="0">
                <a:effectLst/>
                <a:latin typeface="Calibri" panose="020F0502020204030204" pitchFamily="34" charset="0"/>
                <a:ea typeface="Times New Roman" panose="02020603050405020304" pitchFamily="18" charset="0"/>
                <a:cs typeface="Simplified Arabic" panose="02020603050405020304" pitchFamily="18" charset="-78"/>
              </a:rPr>
              <a:t>مفاهيم وخصائص الإبداع</a:t>
            </a:r>
            <a:r>
              <a:rPr lang="ar-EG" sz="3200" b="1" u="sng" kern="0" dirty="0">
                <a:solidFill>
                  <a:srgbClr val="444444"/>
                </a:solidFill>
                <a:highlight>
                  <a:srgbClr val="FFFF00"/>
                </a:highlight>
                <a:latin typeface="Traditional Arabic" panose="02020603050405020304" pitchFamily="18" charset="-78"/>
                <a:ea typeface="Times New Roman" panose="02020603050405020304" pitchFamily="18" charset="0"/>
                <a:cs typeface="Traditional Arabic" panose="02020603050405020304" pitchFamily="18" charset="-78"/>
              </a:rPr>
              <a:t> </a:t>
            </a:r>
            <a:endParaRPr kumimoji="0" lang="ar-EG" altLang="en-US" sz="3200" b="1" i="0" u="sng" strike="noStrike" cap="none" normalizeH="0" baseline="0" dirty="0">
              <a:ln>
                <a:noFill/>
              </a:ln>
              <a:solidFill>
                <a:srgbClr val="444444"/>
              </a:solidFill>
              <a:effectLst/>
              <a:highlight>
                <a:srgbClr val="FFFF00"/>
              </a:highlight>
              <a:latin typeface="Traditional Arabic" panose="02020603050405020304" pitchFamily="18" charset="-78"/>
              <a:cs typeface="Traditional Arabic" panose="02020603050405020304" pitchFamily="18" charset="-78"/>
            </a:endParaRPr>
          </a:p>
          <a:p>
            <a:pPr marL="457200" indent="-457200" algn="r" rtl="1">
              <a:buFont typeface="Arial" panose="020B0604020202020204" pitchFamily="34" charset="0"/>
              <a:buChar char="•"/>
            </a:pPr>
            <a:r>
              <a:rPr lang="ar-SA" sz="3200" b="1" kern="0" dirty="0">
                <a:effectLst/>
                <a:latin typeface="Calibri" panose="020F0502020204030204" pitchFamily="34" charset="0"/>
                <a:ea typeface="Times New Roman" panose="02020603050405020304" pitchFamily="18" charset="0"/>
                <a:cs typeface="Simplified Arabic" panose="02020603050405020304" pitchFamily="18" charset="-78"/>
              </a:rPr>
              <a:t>الحاجة للإبداع.</a:t>
            </a:r>
            <a:endParaRPr lang="ar-EG" sz="3200" b="1"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marL="457200" indent="-457200" algn="r" rtl="1">
              <a:buFont typeface="Arial" panose="020B0604020202020204" pitchFamily="34" charset="0"/>
              <a:buChar char="•"/>
            </a:pPr>
            <a:r>
              <a:rPr lang="ar-SA" sz="3200" b="1" kern="0" dirty="0">
                <a:effectLst/>
                <a:latin typeface="Calibri" panose="020F0502020204030204" pitchFamily="34" charset="0"/>
                <a:ea typeface="Times New Roman" panose="02020603050405020304" pitchFamily="18" charset="0"/>
                <a:cs typeface="Simplified Arabic" panose="02020603050405020304" pitchFamily="18" charset="-78"/>
              </a:rPr>
              <a:t>خصائص الإبداع والعوامل المشجعة عليه</a:t>
            </a:r>
            <a:r>
              <a:rPr lang="ar-EG" sz="3200" b="1"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marL="457200" indent="-457200" algn="r" rtl="1">
              <a:buFont typeface="Arial" panose="020B0604020202020204" pitchFamily="34" charset="0"/>
              <a:buChar char="•"/>
            </a:pPr>
            <a:r>
              <a:rPr lang="ar-SA" sz="3200" b="1" kern="0" dirty="0">
                <a:effectLst/>
                <a:latin typeface="Calibri" panose="020F0502020204030204" pitchFamily="34" charset="0"/>
                <a:ea typeface="Times New Roman" panose="02020603050405020304" pitchFamily="18" charset="0"/>
                <a:cs typeface="Simplified Arabic" panose="02020603050405020304" pitchFamily="18" charset="-78"/>
              </a:rPr>
              <a:t>الإبداع أو الابتكار المؤسسي وأهميته </a:t>
            </a:r>
            <a:r>
              <a:rPr lang="ar-EG" sz="3200" b="1"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marL="457200" indent="-457200" algn="r" rtl="1">
              <a:buFont typeface="Arial" panose="020B0604020202020204" pitchFamily="34" charset="0"/>
              <a:buChar char="•"/>
            </a:pPr>
            <a:r>
              <a:rPr lang="ar-SA" sz="3200" b="1" kern="0" dirty="0">
                <a:effectLst/>
                <a:latin typeface="Calibri" panose="020F0502020204030204" pitchFamily="34" charset="0"/>
                <a:ea typeface="Times New Roman" panose="02020603050405020304" pitchFamily="18" charset="0"/>
                <a:cs typeface="Simplified Arabic" panose="02020603050405020304" pitchFamily="18" charset="-78"/>
              </a:rPr>
              <a:t>استراتيجية بناء المؤسسة الابتكارية</a:t>
            </a:r>
            <a:r>
              <a:rPr lang="ar-EG" sz="3200" b="1" kern="0" dirty="0">
                <a:effectLst/>
                <a:latin typeface="Calibri" panose="020F0502020204030204" pitchFamily="34" charset="0"/>
                <a:ea typeface="Times New Roman" panose="02020603050405020304" pitchFamily="18" charset="0"/>
                <a:cs typeface="Simplified Arabic" panose="02020603050405020304" pitchFamily="18" charset="-78"/>
              </a:rPr>
              <a:t>.</a:t>
            </a:r>
          </a:p>
          <a:p>
            <a:pPr marL="457200" indent="-457200" algn="r" rtl="1">
              <a:buFont typeface="Arial" panose="020B0604020202020204" pitchFamily="34" charset="0"/>
              <a:buChar char="•"/>
            </a:pPr>
            <a:r>
              <a:rPr lang="ar-EG" sz="3200" b="1" kern="0" dirty="0">
                <a:effectLst/>
                <a:latin typeface="Calibri" panose="020F0502020204030204" pitchFamily="34" charset="0"/>
                <a:ea typeface="Times New Roman" panose="02020603050405020304" pitchFamily="18" charset="0"/>
                <a:cs typeface="Simplified Arabic" panose="02020603050405020304" pitchFamily="18" charset="-78"/>
              </a:rPr>
              <a:t>معوقات الابداع المؤسسي .</a:t>
            </a:r>
          </a:p>
          <a:p>
            <a:pPr marL="457200" indent="-457200" algn="r" rtl="1">
              <a:buFont typeface="Arial" panose="020B0604020202020204" pitchFamily="34" charset="0"/>
              <a:buChar char="•"/>
            </a:pPr>
            <a:r>
              <a:rPr lang="ar-EG" sz="3200" b="1" kern="0" dirty="0">
                <a:latin typeface="Calibri" panose="020F0502020204030204" pitchFamily="34" charset="0"/>
                <a:ea typeface="Times New Roman" panose="02020603050405020304" pitchFamily="18" charset="0"/>
                <a:cs typeface="Simplified Arabic" panose="02020603050405020304" pitchFamily="18" charset="-78"/>
              </a:rPr>
              <a:t>كيفية مواجهة المعوقات.</a:t>
            </a:r>
            <a:endParaRPr lang="ar-EG" sz="3200" b="1"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r" rtl="1"/>
            <a:endParaRPr kumimoji="0" lang="en-US" altLang="en-US" sz="3600" b="0" i="0" u="none" strike="noStrike" cap="none" normalizeH="0" baseline="0" dirty="0">
              <a:ln>
                <a:noFill/>
              </a:ln>
              <a:solidFill>
                <a:schemeClr val="tx1"/>
              </a:solidFill>
              <a:effectLst/>
              <a:highlight>
                <a:srgbClr val="FFFF00"/>
              </a:highligh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400" b="0" i="0" u="none" strike="noStrike" cap="none" normalizeH="0" baseline="0" dirty="0">
                <a:ln>
                  <a:noFill/>
                </a:ln>
                <a:solidFill>
                  <a:srgbClr val="444444"/>
                </a:solidFill>
                <a:effectLst/>
                <a:latin typeface="Traditional Arabic" panose="02020603050405020304" pitchFamily="18" charset="-78"/>
                <a:cs typeface="Traditional Arabic" panose="02020603050405020304" pitchFamily="18" charset="-78"/>
              </a:rPr>
              <a:t>.</a:t>
            </a:r>
            <a:endParaRPr kumimoji="0" lang="ar-SA"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5808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a:t>
            </a: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التاسعة</a:t>
            </a: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641336" y="1500169"/>
            <a:ext cx="9649072" cy="3539430"/>
          </a:xfrm>
          <a:prstGeom prst="rect">
            <a:avLst/>
          </a:prstGeom>
          <a:noFill/>
        </p:spPr>
        <p:txBody>
          <a:bodyPr wrap="square">
            <a:spAutoFit/>
          </a:bodyPr>
          <a:lstStyle/>
          <a:p>
            <a:pPr algn="r" fontAlgn="base">
              <a:buClr>
                <a:srgbClr val="000000"/>
              </a:buClr>
              <a:buFont typeface="Arial"/>
              <a:buNone/>
            </a:pPr>
            <a:endParaRPr lang="ar-SA" sz="32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r>
              <a:rPr lang="en-GB" sz="3200" kern="0" dirty="0">
                <a:solidFill>
                  <a:srgbClr val="000000"/>
                </a:solidFill>
                <a:latin typeface="Arial"/>
                <a:cs typeface="Arial"/>
                <a:sym typeface="Arial"/>
              </a:rPr>
              <a:t> </a:t>
            </a:r>
            <a:r>
              <a:rPr lang="ar-EG" sz="3200" kern="0" dirty="0">
                <a:solidFill>
                  <a:srgbClr val="000000"/>
                </a:solidFill>
                <a:latin typeface="Arial"/>
                <a:sym typeface="Arial"/>
              </a:rPr>
              <a:t>- </a:t>
            </a:r>
            <a:r>
              <a:rPr lang="ar-JO" sz="3200" kern="0" dirty="0">
                <a:solidFill>
                  <a:srgbClr val="000000"/>
                </a:solidFill>
                <a:latin typeface="Arial"/>
                <a:sym typeface="Arial"/>
              </a:rPr>
              <a:t>الحريري, رافده(2011 ). إ</a:t>
            </a:r>
            <a:r>
              <a:rPr lang="ar-SA" sz="3200" kern="0" dirty="0">
                <a:solidFill>
                  <a:srgbClr val="000000"/>
                </a:solidFill>
                <a:latin typeface="Arial"/>
                <a:sym typeface="Arial"/>
              </a:rPr>
              <a:t>دارة التغيير في المؤسسات التربوية. عمان: دار الثقافة للنشر والتوزيع.</a:t>
            </a:r>
            <a:r>
              <a:rPr lang="ar-EG" sz="3200" kern="0" dirty="0">
                <a:solidFill>
                  <a:srgbClr val="000000"/>
                </a:solidFill>
                <a:latin typeface="Arial"/>
                <a:sym typeface="Arial"/>
              </a:rPr>
              <a:t>                                            </a:t>
            </a:r>
          </a:p>
          <a:p>
            <a:pPr algn="just" fontAlgn="base">
              <a:buClr>
                <a:srgbClr val="000000"/>
              </a:buClr>
              <a:buFont typeface="Arial"/>
              <a:buNone/>
            </a:pPr>
            <a:endParaRPr lang="en-GB" sz="32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3200" kern="0" dirty="0">
                <a:solidFill>
                  <a:srgbClr val="333333"/>
                </a:solidFill>
                <a:latin typeface="Tahoma" panose="020B0604030504040204" pitchFamily="34" charset="0"/>
                <a:sym typeface="Arial"/>
              </a:rPr>
              <a:t> </a:t>
            </a:r>
            <a:r>
              <a:rPr lang="ar-EG" sz="32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32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7506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196731" y="1396057"/>
            <a:ext cx="9947930" cy="43262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FF"/>
        </a:solidFill>
        <a:ln w="12700" cap="flat" cmpd="sng">
          <a:solidFill>
            <a:srgbClr val="8E5A6D"/>
          </a:solidFill>
          <a:prstDash val="solid"/>
          <a:miter lim="800000"/>
          <a:headEnd type="none" w="sm" len="sm"/>
          <a:tailEnd type="none" w="sm" len="sm"/>
        </a:ln>
      </a:spPr>
      <a:bodyPr spcFirstLastPara="1" wrap="square" lIns="91425" tIns="45700" rIns="91425" bIns="45700" anchor="ctr" anchorCtr="0">
        <a:noAutofit/>
      </a:bodyPr>
      <a:lstStyle>
        <a:defPPr marL="0" marR="0" indent="0" algn="ctr" defTabSz="914400" eaLnBrk="1" fontAlgn="auto" latinLnBrk="0" hangingPunct="1">
          <a:lnSpc>
            <a:spcPct val="100000"/>
          </a:lnSpc>
          <a:spcBef>
            <a:spcPts val="0"/>
          </a:spcBef>
          <a:spcAft>
            <a:spcPts val="0"/>
          </a:spcAft>
          <a:buClr>
            <a:srgbClr val="000000"/>
          </a:buClr>
          <a:buSzTx/>
          <a:buFont typeface="Arial"/>
          <a:buNone/>
          <a:tabLst/>
          <a:defRPr kumimoji="0" sz="2800" b="1" i="0" u="none" strike="noStrike" kern="0" cap="none" spc="0" normalizeH="0" baseline="0" noProof="0" dirty="0" smtClean="0">
            <a:ln>
              <a:noFill/>
            </a:ln>
            <a:solidFill>
              <a:srgbClr val="2D3956"/>
            </a:solidFill>
            <a:effectLst/>
            <a:uLnTx/>
            <a:uFillTx/>
            <a:latin typeface="Tajawal Medium"/>
            <a:cs typeface="Tajawal Medium"/>
            <a:sym typeface="Tajawal Medium"/>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1282</TotalTime>
  <Words>4193</Words>
  <Application>Microsoft Office PowerPoint</Application>
  <PresentationFormat>Widescreen</PresentationFormat>
  <Paragraphs>280</Paragraphs>
  <Slides>39</Slides>
  <Notes>6</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39</vt:i4>
      </vt:variant>
    </vt:vector>
  </HeadingPairs>
  <TitlesOfParts>
    <vt:vector size="54" baseType="lpstr">
      <vt:lpstr>-apple-system</vt:lpstr>
      <vt:lpstr>Arial</vt:lpstr>
      <vt:lpstr>Calibri</vt:lpstr>
      <vt:lpstr>Calibri Light</vt:lpstr>
      <vt:lpstr>Cambria</vt:lpstr>
      <vt:lpstr>Droid Arabic Kufi</vt:lpstr>
      <vt:lpstr>DroidArabicKufi-Regular</vt:lpstr>
      <vt:lpstr>Georgia</vt:lpstr>
      <vt:lpstr>Sakkal Majalla</vt:lpstr>
      <vt:lpstr>Simplified Arabic</vt:lpstr>
      <vt:lpstr>Tahoma</vt:lpstr>
      <vt:lpstr>Tajawal Medium</vt:lpstr>
      <vt:lpstr>Times New Roman</vt:lpstr>
      <vt:lpstr>Traditional Arabic</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مصطفى محمد عبدالمعبود راشد</dc:creator>
  <cp:lastModifiedBy>Dr.Rehab El-shafie</cp:lastModifiedBy>
  <cp:revision>41</cp:revision>
  <dcterms:created xsi:type="dcterms:W3CDTF">2023-09-14T23:46:14Z</dcterms:created>
  <dcterms:modified xsi:type="dcterms:W3CDTF">2023-11-29T21:27:46Z</dcterms:modified>
</cp:coreProperties>
</file>